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4" r:id="rId1"/>
  </p:sldMasterIdLst>
  <p:sldIdLst>
    <p:sldId id="256" r:id="rId2"/>
    <p:sldId id="258" r:id="rId3"/>
    <p:sldId id="259" r:id="rId4"/>
    <p:sldId id="261" r:id="rId5"/>
    <p:sldId id="260"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qib" initials="S" lastIdx="1" clrIdx="0">
    <p:extLst>
      <p:ext uri="{19B8F6BF-5375-455C-9EA6-DF929625EA0E}">
        <p15:presenceInfo xmlns:p15="http://schemas.microsoft.com/office/powerpoint/2012/main" userId="Saqib"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6CB7CD-06F7-4A72-89FD-67A80039C6E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E193252-80B2-412E-A339-F9CAB478F3B0}">
      <dgm:prSet/>
      <dgm:spPr/>
      <dgm:t>
        <a:bodyPr/>
        <a:lstStyle/>
        <a:p>
          <a:r>
            <a:rPr lang="en-GB" b="1" dirty="0">
              <a:latin typeface="Arial" panose="020B0604020202020204" pitchFamily="34" charset="0"/>
              <a:cs typeface="Arial" panose="020B0604020202020204" pitchFamily="34" charset="0"/>
            </a:rPr>
            <a:t>The benefits of Putting ethics and sustainability policies in Asda this lets the company to set out what is needed in those policies as it will help their customer to know how much committed they are as well as care about their customers and their suppliers. Also these policies helps the workers to be committed in their work place and giving the best to their customers by providing quality produce and products. As well as caring about  environment is important too as how they can make things environmentally friendly, Asda is doing this by reducing plastics by 2025, making the planet more better for future. </a:t>
          </a:r>
          <a:endParaRPr lang="en-US" b="1" dirty="0">
            <a:latin typeface="Arial" panose="020B0604020202020204" pitchFamily="34" charset="0"/>
            <a:cs typeface="Arial" panose="020B0604020202020204" pitchFamily="34" charset="0"/>
          </a:endParaRPr>
        </a:p>
      </dgm:t>
    </dgm:pt>
    <dgm:pt modelId="{D54B511B-D314-453C-8D0D-5CB4443E9C2A}" type="parTrans" cxnId="{10443D41-6D72-46D0-A91A-505957722D63}">
      <dgm:prSet/>
      <dgm:spPr/>
      <dgm:t>
        <a:bodyPr/>
        <a:lstStyle/>
        <a:p>
          <a:endParaRPr lang="en-US"/>
        </a:p>
      </dgm:t>
    </dgm:pt>
    <dgm:pt modelId="{89133A47-C794-4B7F-9FF5-0C9EB257E19F}" type="sibTrans" cxnId="{10443D41-6D72-46D0-A91A-505957722D63}">
      <dgm:prSet/>
      <dgm:spPr/>
      <dgm:t>
        <a:bodyPr/>
        <a:lstStyle/>
        <a:p>
          <a:endParaRPr lang="en-US"/>
        </a:p>
      </dgm:t>
    </dgm:pt>
    <dgm:pt modelId="{84BD0CDC-FEEB-4AC7-9BE6-37BDD23D129B}">
      <dgm:prSet/>
      <dgm:spPr/>
      <dgm:t>
        <a:bodyPr/>
        <a:lstStyle/>
        <a:p>
          <a:r>
            <a:rPr lang="en-GB" b="1" dirty="0">
              <a:latin typeface="Arial" panose="020B0604020202020204" pitchFamily="34" charset="0"/>
              <a:cs typeface="Arial" panose="020B0604020202020204" pitchFamily="34" charset="0"/>
            </a:rPr>
            <a:t>Draw backs will be that Asda will always have rivals who will be competing against them and setting their own ethic and sustainability polices for their customers and trying to attract customers. </a:t>
          </a:r>
          <a:endParaRPr lang="en-US" b="1" dirty="0">
            <a:latin typeface="Arial" panose="020B0604020202020204" pitchFamily="34" charset="0"/>
            <a:cs typeface="Arial" panose="020B0604020202020204" pitchFamily="34" charset="0"/>
          </a:endParaRPr>
        </a:p>
      </dgm:t>
    </dgm:pt>
    <dgm:pt modelId="{32554710-6400-475D-97E6-29CF2492169A}" type="parTrans" cxnId="{3171AFFA-1109-404C-B968-54F6E1C0A6E1}">
      <dgm:prSet/>
      <dgm:spPr/>
      <dgm:t>
        <a:bodyPr/>
        <a:lstStyle/>
        <a:p>
          <a:endParaRPr lang="en-US"/>
        </a:p>
      </dgm:t>
    </dgm:pt>
    <dgm:pt modelId="{97F827E1-8314-434A-9804-CA10A40CB6FE}" type="sibTrans" cxnId="{3171AFFA-1109-404C-B968-54F6E1C0A6E1}">
      <dgm:prSet/>
      <dgm:spPr/>
      <dgm:t>
        <a:bodyPr/>
        <a:lstStyle/>
        <a:p>
          <a:endParaRPr lang="en-US"/>
        </a:p>
      </dgm:t>
    </dgm:pt>
    <dgm:pt modelId="{02F3DD6D-5CB7-4AAA-A96B-F3240830D290}" type="pres">
      <dgm:prSet presAssocID="{596CB7CD-06F7-4A72-89FD-67A80039C6E9}" presName="linear" presStyleCnt="0">
        <dgm:presLayoutVars>
          <dgm:animLvl val="lvl"/>
          <dgm:resizeHandles val="exact"/>
        </dgm:presLayoutVars>
      </dgm:prSet>
      <dgm:spPr/>
    </dgm:pt>
    <dgm:pt modelId="{392BE9F6-4BB8-4400-A151-E7B988AC5651}" type="pres">
      <dgm:prSet presAssocID="{CE193252-80B2-412E-A339-F9CAB478F3B0}" presName="parentText" presStyleLbl="node1" presStyleIdx="0" presStyleCnt="2">
        <dgm:presLayoutVars>
          <dgm:chMax val="0"/>
          <dgm:bulletEnabled val="1"/>
        </dgm:presLayoutVars>
      </dgm:prSet>
      <dgm:spPr/>
    </dgm:pt>
    <dgm:pt modelId="{1581CDED-A279-4E55-9110-654C6DBF34A6}" type="pres">
      <dgm:prSet presAssocID="{89133A47-C794-4B7F-9FF5-0C9EB257E19F}" presName="spacer" presStyleCnt="0"/>
      <dgm:spPr/>
    </dgm:pt>
    <dgm:pt modelId="{1B0A64D7-983A-45CE-8585-8746E38F9B66}" type="pres">
      <dgm:prSet presAssocID="{84BD0CDC-FEEB-4AC7-9BE6-37BDD23D129B}" presName="parentText" presStyleLbl="node1" presStyleIdx="1" presStyleCnt="2">
        <dgm:presLayoutVars>
          <dgm:chMax val="0"/>
          <dgm:bulletEnabled val="1"/>
        </dgm:presLayoutVars>
      </dgm:prSet>
      <dgm:spPr/>
    </dgm:pt>
  </dgm:ptLst>
  <dgm:cxnLst>
    <dgm:cxn modelId="{41A9F827-6550-4F3F-8E2F-314A20E364E1}" type="presOf" srcId="{596CB7CD-06F7-4A72-89FD-67A80039C6E9}" destId="{02F3DD6D-5CB7-4AAA-A96B-F3240830D290}" srcOrd="0" destOrd="0" presId="urn:microsoft.com/office/officeart/2005/8/layout/vList2"/>
    <dgm:cxn modelId="{10443D41-6D72-46D0-A91A-505957722D63}" srcId="{596CB7CD-06F7-4A72-89FD-67A80039C6E9}" destId="{CE193252-80B2-412E-A339-F9CAB478F3B0}" srcOrd="0" destOrd="0" parTransId="{D54B511B-D314-453C-8D0D-5CB4443E9C2A}" sibTransId="{89133A47-C794-4B7F-9FF5-0C9EB257E19F}"/>
    <dgm:cxn modelId="{7E855789-A303-43E7-A257-1BD035F5A47B}" type="presOf" srcId="{84BD0CDC-FEEB-4AC7-9BE6-37BDD23D129B}" destId="{1B0A64D7-983A-45CE-8585-8746E38F9B66}" srcOrd="0" destOrd="0" presId="urn:microsoft.com/office/officeart/2005/8/layout/vList2"/>
    <dgm:cxn modelId="{5F50A294-1E37-401C-8226-36FFA44CBDCD}" type="presOf" srcId="{CE193252-80B2-412E-A339-F9CAB478F3B0}" destId="{392BE9F6-4BB8-4400-A151-E7B988AC5651}" srcOrd="0" destOrd="0" presId="urn:microsoft.com/office/officeart/2005/8/layout/vList2"/>
    <dgm:cxn modelId="{3171AFFA-1109-404C-B968-54F6E1C0A6E1}" srcId="{596CB7CD-06F7-4A72-89FD-67A80039C6E9}" destId="{84BD0CDC-FEEB-4AC7-9BE6-37BDD23D129B}" srcOrd="1" destOrd="0" parTransId="{32554710-6400-475D-97E6-29CF2492169A}" sibTransId="{97F827E1-8314-434A-9804-CA10A40CB6FE}"/>
    <dgm:cxn modelId="{EC50468B-D77B-491A-9CB6-89FE13EFD4E5}" type="presParOf" srcId="{02F3DD6D-5CB7-4AAA-A96B-F3240830D290}" destId="{392BE9F6-4BB8-4400-A151-E7B988AC5651}" srcOrd="0" destOrd="0" presId="urn:microsoft.com/office/officeart/2005/8/layout/vList2"/>
    <dgm:cxn modelId="{DB1D0063-D015-4476-B78E-0B355ABA74BF}" type="presParOf" srcId="{02F3DD6D-5CB7-4AAA-A96B-F3240830D290}" destId="{1581CDED-A279-4E55-9110-654C6DBF34A6}" srcOrd="1" destOrd="0" presId="urn:microsoft.com/office/officeart/2005/8/layout/vList2"/>
    <dgm:cxn modelId="{5D0B60DF-7C9F-4247-B1C1-4DB804FB3A25}" type="presParOf" srcId="{02F3DD6D-5CB7-4AAA-A96B-F3240830D290}" destId="{1B0A64D7-983A-45CE-8585-8746E38F9B6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DA45D8-7897-4183-B65F-3809A825197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2CD2444-C7D1-4DD0-BC34-25819D46F4A0}">
      <dgm:prSet/>
      <dgm:spPr/>
      <dgm:t>
        <a:bodyPr/>
        <a:lstStyle/>
        <a:p>
          <a:r>
            <a:rPr lang="en-GB" b="1" dirty="0">
              <a:latin typeface="Arial" panose="020B0604020202020204" pitchFamily="34" charset="0"/>
              <a:cs typeface="Arial" panose="020B0604020202020204" pitchFamily="34" charset="0"/>
            </a:rPr>
            <a:t>The benefits of Setting ethics and sustainability policies in Tesco, is that this lets the company to set out what is needed in those policies as this will later on help their customer to know how much they care about them and their suppliers as well as the environment around them. </a:t>
          </a:r>
          <a:endParaRPr lang="en-US" b="1" dirty="0">
            <a:latin typeface="Arial" panose="020B0604020202020204" pitchFamily="34" charset="0"/>
            <a:cs typeface="Arial" panose="020B0604020202020204" pitchFamily="34" charset="0"/>
          </a:endParaRPr>
        </a:p>
      </dgm:t>
    </dgm:pt>
    <dgm:pt modelId="{7D8C3631-2923-4722-8248-F92F5885AF07}" type="parTrans" cxnId="{2CC4525F-D9B0-45DD-BA0F-1CD1D6D60F93}">
      <dgm:prSet/>
      <dgm:spPr/>
      <dgm:t>
        <a:bodyPr/>
        <a:lstStyle/>
        <a:p>
          <a:endParaRPr lang="en-US"/>
        </a:p>
      </dgm:t>
    </dgm:pt>
    <dgm:pt modelId="{CDFA0032-EE1D-4F95-AE7D-AF1D6367C42D}" type="sibTrans" cxnId="{2CC4525F-D9B0-45DD-BA0F-1CD1D6D60F93}">
      <dgm:prSet/>
      <dgm:spPr/>
      <dgm:t>
        <a:bodyPr/>
        <a:lstStyle/>
        <a:p>
          <a:endParaRPr lang="en-US"/>
        </a:p>
      </dgm:t>
    </dgm:pt>
    <dgm:pt modelId="{FD157939-053F-4134-B33E-B0BD8B65D207}">
      <dgm:prSet custT="1"/>
      <dgm:spPr/>
      <dgm:t>
        <a:bodyPr/>
        <a:lstStyle/>
        <a:p>
          <a:r>
            <a:rPr lang="en-GB" sz="2400" b="1" dirty="0">
              <a:latin typeface="Arial" panose="020B0604020202020204" pitchFamily="34" charset="0"/>
              <a:cs typeface="Arial" panose="020B0604020202020204" pitchFamily="34" charset="0"/>
            </a:rPr>
            <a:t>Draw back again would be having competition from other rival supermarkets thus they will need to come up with ideas how to gain customers and make their product and service better. </a:t>
          </a:r>
          <a:endParaRPr lang="en-US" sz="2400" b="1" dirty="0">
            <a:latin typeface="Arial" panose="020B0604020202020204" pitchFamily="34" charset="0"/>
            <a:cs typeface="Arial" panose="020B0604020202020204" pitchFamily="34" charset="0"/>
          </a:endParaRPr>
        </a:p>
      </dgm:t>
    </dgm:pt>
    <dgm:pt modelId="{94177169-E292-4AE8-B723-17CE2873039B}" type="parTrans" cxnId="{BB5CAC05-EA52-4645-B7B2-C77112DDADFC}">
      <dgm:prSet/>
      <dgm:spPr/>
      <dgm:t>
        <a:bodyPr/>
        <a:lstStyle/>
        <a:p>
          <a:endParaRPr lang="en-US"/>
        </a:p>
      </dgm:t>
    </dgm:pt>
    <dgm:pt modelId="{7953A066-19FE-4DE9-8894-39A5736655CF}" type="sibTrans" cxnId="{BB5CAC05-EA52-4645-B7B2-C77112DDADFC}">
      <dgm:prSet/>
      <dgm:spPr/>
      <dgm:t>
        <a:bodyPr/>
        <a:lstStyle/>
        <a:p>
          <a:endParaRPr lang="en-US"/>
        </a:p>
      </dgm:t>
    </dgm:pt>
    <dgm:pt modelId="{8E3891C5-846E-459B-A1F4-6FCC03F44C05}" type="pres">
      <dgm:prSet presAssocID="{10DA45D8-7897-4183-B65F-3809A8251972}" presName="linear" presStyleCnt="0">
        <dgm:presLayoutVars>
          <dgm:animLvl val="lvl"/>
          <dgm:resizeHandles val="exact"/>
        </dgm:presLayoutVars>
      </dgm:prSet>
      <dgm:spPr/>
    </dgm:pt>
    <dgm:pt modelId="{F8AD9C9C-A294-4BD3-AD2E-3EF7BB2B0FBB}" type="pres">
      <dgm:prSet presAssocID="{42CD2444-C7D1-4DD0-BC34-25819D46F4A0}" presName="parentText" presStyleLbl="node1" presStyleIdx="0" presStyleCnt="2">
        <dgm:presLayoutVars>
          <dgm:chMax val="0"/>
          <dgm:bulletEnabled val="1"/>
        </dgm:presLayoutVars>
      </dgm:prSet>
      <dgm:spPr/>
    </dgm:pt>
    <dgm:pt modelId="{1EBF2594-CB0F-4A31-97A2-D12B964E1CEB}" type="pres">
      <dgm:prSet presAssocID="{CDFA0032-EE1D-4F95-AE7D-AF1D6367C42D}" presName="spacer" presStyleCnt="0"/>
      <dgm:spPr/>
    </dgm:pt>
    <dgm:pt modelId="{A157C988-FD62-4928-A33E-56DB40ECD418}" type="pres">
      <dgm:prSet presAssocID="{FD157939-053F-4134-B33E-B0BD8B65D207}" presName="parentText" presStyleLbl="node1" presStyleIdx="1" presStyleCnt="2">
        <dgm:presLayoutVars>
          <dgm:chMax val="0"/>
          <dgm:bulletEnabled val="1"/>
        </dgm:presLayoutVars>
      </dgm:prSet>
      <dgm:spPr/>
    </dgm:pt>
  </dgm:ptLst>
  <dgm:cxnLst>
    <dgm:cxn modelId="{BB5CAC05-EA52-4645-B7B2-C77112DDADFC}" srcId="{10DA45D8-7897-4183-B65F-3809A8251972}" destId="{FD157939-053F-4134-B33E-B0BD8B65D207}" srcOrd="1" destOrd="0" parTransId="{94177169-E292-4AE8-B723-17CE2873039B}" sibTransId="{7953A066-19FE-4DE9-8894-39A5736655CF}"/>
    <dgm:cxn modelId="{FC836129-7FE0-4B73-BB6A-97E54F22DB62}" type="presOf" srcId="{42CD2444-C7D1-4DD0-BC34-25819D46F4A0}" destId="{F8AD9C9C-A294-4BD3-AD2E-3EF7BB2B0FBB}" srcOrd="0" destOrd="0" presId="urn:microsoft.com/office/officeart/2005/8/layout/vList2"/>
    <dgm:cxn modelId="{2CC4525F-D9B0-45DD-BA0F-1CD1D6D60F93}" srcId="{10DA45D8-7897-4183-B65F-3809A8251972}" destId="{42CD2444-C7D1-4DD0-BC34-25819D46F4A0}" srcOrd="0" destOrd="0" parTransId="{7D8C3631-2923-4722-8248-F92F5885AF07}" sibTransId="{CDFA0032-EE1D-4F95-AE7D-AF1D6367C42D}"/>
    <dgm:cxn modelId="{C5D1DB8C-99A6-46DC-880C-F112BEF845C2}" type="presOf" srcId="{10DA45D8-7897-4183-B65F-3809A8251972}" destId="{8E3891C5-846E-459B-A1F4-6FCC03F44C05}" srcOrd="0" destOrd="0" presId="urn:microsoft.com/office/officeart/2005/8/layout/vList2"/>
    <dgm:cxn modelId="{2418F597-5D3C-4FA3-B40D-5445E54ABA33}" type="presOf" srcId="{FD157939-053F-4134-B33E-B0BD8B65D207}" destId="{A157C988-FD62-4928-A33E-56DB40ECD418}" srcOrd="0" destOrd="0" presId="urn:microsoft.com/office/officeart/2005/8/layout/vList2"/>
    <dgm:cxn modelId="{73B04BD9-95AC-4D96-8F89-AAD4D0BAC565}" type="presParOf" srcId="{8E3891C5-846E-459B-A1F4-6FCC03F44C05}" destId="{F8AD9C9C-A294-4BD3-AD2E-3EF7BB2B0FBB}" srcOrd="0" destOrd="0" presId="urn:microsoft.com/office/officeart/2005/8/layout/vList2"/>
    <dgm:cxn modelId="{3964E17E-E962-4855-B2FD-D8220A7623C9}" type="presParOf" srcId="{8E3891C5-846E-459B-A1F4-6FCC03F44C05}" destId="{1EBF2594-CB0F-4A31-97A2-D12B964E1CEB}" srcOrd="1" destOrd="0" presId="urn:microsoft.com/office/officeart/2005/8/layout/vList2"/>
    <dgm:cxn modelId="{01F65BD8-FB88-4D7D-A335-6C9C898C2C53}" type="presParOf" srcId="{8E3891C5-846E-459B-A1F4-6FCC03F44C05}" destId="{A157C988-FD62-4928-A33E-56DB40ECD41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BE9F6-4BB8-4400-A151-E7B988AC5651}">
      <dsp:nvSpPr>
        <dsp:cNvPr id="0" name=""/>
        <dsp:cNvSpPr/>
      </dsp:nvSpPr>
      <dsp:spPr>
        <a:xfrm>
          <a:off x="0" y="138309"/>
          <a:ext cx="6832212" cy="2471040"/>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The benefits of Putting ethics and sustainability policies in Asda this lets the company to set out what is needed in those policies as it will help their customer to know how much committed they are as well as care about their customers and their suppliers. Also these policies helps the workers to be committed in their work place and giving the best to their customers by providing quality produce and products. As well as caring about  environment is important too as how they can make things environmentally friendly, Asda is doing this by reducing plastics by 2025, making the planet more better for future. </a:t>
          </a:r>
          <a:endParaRPr lang="en-US" sz="1600" b="1" kern="1200" dirty="0">
            <a:latin typeface="Arial" panose="020B0604020202020204" pitchFamily="34" charset="0"/>
            <a:cs typeface="Arial" panose="020B0604020202020204" pitchFamily="34" charset="0"/>
          </a:endParaRPr>
        </a:p>
      </dsp:txBody>
      <dsp:txXfrm>
        <a:off x="120626" y="258935"/>
        <a:ext cx="6590960" cy="2229788"/>
      </dsp:txXfrm>
    </dsp:sp>
    <dsp:sp modelId="{1B0A64D7-983A-45CE-8585-8746E38F9B66}">
      <dsp:nvSpPr>
        <dsp:cNvPr id="0" name=""/>
        <dsp:cNvSpPr/>
      </dsp:nvSpPr>
      <dsp:spPr>
        <a:xfrm>
          <a:off x="0" y="2655429"/>
          <a:ext cx="6832212" cy="2471040"/>
        </a:xfrm>
        <a:prstGeom prst="roundRect">
          <a:avLst/>
        </a:prstGeom>
        <a:gradFill rotWithShape="0">
          <a:gsLst>
            <a:gs pos="0">
              <a:schemeClr val="accent5">
                <a:hueOff val="4039281"/>
                <a:satOff val="12053"/>
                <a:lumOff val="1568"/>
                <a:alphaOff val="0"/>
                <a:tint val="96000"/>
                <a:lumMod val="104000"/>
              </a:schemeClr>
            </a:gs>
            <a:gs pos="100000">
              <a:schemeClr val="accent5">
                <a:hueOff val="4039281"/>
                <a:satOff val="12053"/>
                <a:lumOff val="156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Draw backs will be that Asda will always have rivals who will be competing against them and setting their own ethic and sustainability polices for their customers and trying to attract customers. </a:t>
          </a:r>
          <a:endParaRPr lang="en-US" sz="1600" b="1" kern="1200" dirty="0">
            <a:latin typeface="Arial" panose="020B0604020202020204" pitchFamily="34" charset="0"/>
            <a:cs typeface="Arial" panose="020B0604020202020204" pitchFamily="34" charset="0"/>
          </a:endParaRPr>
        </a:p>
      </dsp:txBody>
      <dsp:txXfrm>
        <a:off x="120626" y="2776055"/>
        <a:ext cx="6590960" cy="22297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D9C9C-A294-4BD3-AD2E-3EF7BB2B0FBB}">
      <dsp:nvSpPr>
        <dsp:cNvPr id="0" name=""/>
        <dsp:cNvSpPr/>
      </dsp:nvSpPr>
      <dsp:spPr>
        <a:xfrm>
          <a:off x="0" y="15909"/>
          <a:ext cx="6832212" cy="258336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latin typeface="Arial" panose="020B0604020202020204" pitchFamily="34" charset="0"/>
              <a:cs typeface="Arial" panose="020B0604020202020204" pitchFamily="34" charset="0"/>
            </a:rPr>
            <a:t>The benefits of Setting ethics and sustainability policies in Tesco, is that this lets the company to set out what is needed in those policies as this will later on help their customer to know how much they care about them and their suppliers as well as the environment around them. </a:t>
          </a:r>
          <a:endParaRPr lang="en-US" sz="2300" b="1" kern="1200" dirty="0">
            <a:latin typeface="Arial" panose="020B0604020202020204" pitchFamily="34" charset="0"/>
            <a:cs typeface="Arial" panose="020B0604020202020204" pitchFamily="34" charset="0"/>
          </a:endParaRPr>
        </a:p>
      </dsp:txBody>
      <dsp:txXfrm>
        <a:off x="126109" y="142018"/>
        <a:ext cx="6579994" cy="2331142"/>
      </dsp:txXfrm>
    </dsp:sp>
    <dsp:sp modelId="{A157C988-FD62-4928-A33E-56DB40ECD418}">
      <dsp:nvSpPr>
        <dsp:cNvPr id="0" name=""/>
        <dsp:cNvSpPr/>
      </dsp:nvSpPr>
      <dsp:spPr>
        <a:xfrm>
          <a:off x="0" y="2665509"/>
          <a:ext cx="6832212" cy="2583360"/>
        </a:xfrm>
        <a:prstGeom prst="roundRect">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Draw back again would be having competition from other rival supermarkets thus they will need to come up with ideas how to gain customers and make their product and service better. </a:t>
          </a:r>
          <a:endParaRPr lang="en-US" sz="2400" b="1" kern="1200" dirty="0">
            <a:latin typeface="Arial" panose="020B0604020202020204" pitchFamily="34" charset="0"/>
            <a:cs typeface="Arial" panose="020B0604020202020204" pitchFamily="34" charset="0"/>
          </a:endParaRPr>
        </a:p>
      </dsp:txBody>
      <dsp:txXfrm>
        <a:off x="126109" y="2791618"/>
        <a:ext cx="6579994" cy="23311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30128336"/>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539004"/>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36758305"/>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3156859"/>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8485428"/>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842805"/>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0502615"/>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0811492"/>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0991847"/>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12274634"/>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49516629"/>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5736714"/>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1786189"/>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2357941"/>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1208374"/>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72879433"/>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1110462"/>
      </p:ext>
    </p:extLst>
  </p:cSld>
  <p:clrMap bg1="dk1" tx1="lt1" bg2="dk2" tx2="lt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Lst>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28" name="Group 70">
            <a:extLst>
              <a:ext uri="{FF2B5EF4-FFF2-40B4-BE49-F238E27FC236}">
                <a16:creationId xmlns:a16="http://schemas.microsoft.com/office/drawing/2014/main" id="{95B45654-1E41-4D0C-AA8C-A46B1AC386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029" name="Freeform 11">
              <a:extLst>
                <a:ext uri="{FF2B5EF4-FFF2-40B4-BE49-F238E27FC236}">
                  <a16:creationId xmlns:a16="http://schemas.microsoft.com/office/drawing/2014/main" id="{D39BB06B-F9E3-4C9A-8A74-5BF85D948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030" name="Freeform 12">
              <a:extLst>
                <a:ext uri="{FF2B5EF4-FFF2-40B4-BE49-F238E27FC236}">
                  <a16:creationId xmlns:a16="http://schemas.microsoft.com/office/drawing/2014/main" id="{21454BBF-CB9C-4FF6-915A-4ADCC85C1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031" name="Freeform 13">
              <a:extLst>
                <a:ext uri="{FF2B5EF4-FFF2-40B4-BE49-F238E27FC236}">
                  <a16:creationId xmlns:a16="http://schemas.microsoft.com/office/drawing/2014/main" id="{F1D72402-9D54-465B-9656-8F938318D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032" name="Freeform 14">
              <a:extLst>
                <a:ext uri="{FF2B5EF4-FFF2-40B4-BE49-F238E27FC236}">
                  <a16:creationId xmlns:a16="http://schemas.microsoft.com/office/drawing/2014/main" id="{85BE8435-1920-4535-AA32-B6F5DB3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033" name="Freeform 15">
              <a:extLst>
                <a:ext uri="{FF2B5EF4-FFF2-40B4-BE49-F238E27FC236}">
                  <a16:creationId xmlns:a16="http://schemas.microsoft.com/office/drawing/2014/main" id="{BB1A2F77-E480-4E18-A13F-2B952567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034" name="Freeform 16">
              <a:extLst>
                <a:ext uri="{FF2B5EF4-FFF2-40B4-BE49-F238E27FC236}">
                  <a16:creationId xmlns:a16="http://schemas.microsoft.com/office/drawing/2014/main" id="{0B0B76BF-DCF4-4EB9-969C-3805C0256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035" name="Freeform 17">
              <a:extLst>
                <a:ext uri="{FF2B5EF4-FFF2-40B4-BE49-F238E27FC236}">
                  <a16:creationId xmlns:a16="http://schemas.microsoft.com/office/drawing/2014/main" id="{E997E693-06AC-4EC9-89D3-954C32A1A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036" name="Freeform 18">
              <a:extLst>
                <a:ext uri="{FF2B5EF4-FFF2-40B4-BE49-F238E27FC236}">
                  <a16:creationId xmlns:a16="http://schemas.microsoft.com/office/drawing/2014/main" id="{E252D29B-22CB-4CC3-B107-E0C6C3A0E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037" name="Freeform 19">
              <a:extLst>
                <a:ext uri="{FF2B5EF4-FFF2-40B4-BE49-F238E27FC236}">
                  <a16:creationId xmlns:a16="http://schemas.microsoft.com/office/drawing/2014/main" id="{DF9C1965-DC01-463D-BD42-F93D1192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038" name="Freeform 20">
              <a:extLst>
                <a:ext uri="{FF2B5EF4-FFF2-40B4-BE49-F238E27FC236}">
                  <a16:creationId xmlns:a16="http://schemas.microsoft.com/office/drawing/2014/main" id="{91BDE1D7-423A-465A-B4C9-EA3CD265D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039" name="Freeform 21">
              <a:extLst>
                <a:ext uri="{FF2B5EF4-FFF2-40B4-BE49-F238E27FC236}">
                  <a16:creationId xmlns:a16="http://schemas.microsoft.com/office/drawing/2014/main" id="{6D1A970E-B87C-430F-BB94-4A55F2E55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040" name="Freeform 22">
              <a:extLst>
                <a:ext uri="{FF2B5EF4-FFF2-40B4-BE49-F238E27FC236}">
                  <a16:creationId xmlns:a16="http://schemas.microsoft.com/office/drawing/2014/main" id="{CAE781ED-FA4B-4175-9944-54B576CAE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41" name="Group 84">
            <a:extLst>
              <a:ext uri="{FF2B5EF4-FFF2-40B4-BE49-F238E27FC236}">
                <a16:creationId xmlns:a16="http://schemas.microsoft.com/office/drawing/2014/main" id="{CCA928F7-3AF8-43CC-94D9-7975B422AA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1042" name="Freeform 27">
              <a:extLst>
                <a:ext uri="{FF2B5EF4-FFF2-40B4-BE49-F238E27FC236}">
                  <a16:creationId xmlns:a16="http://schemas.microsoft.com/office/drawing/2014/main" id="{C085AF0E-C55A-4484-A20D-5FFF046C1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043" name="Freeform 28">
              <a:extLst>
                <a:ext uri="{FF2B5EF4-FFF2-40B4-BE49-F238E27FC236}">
                  <a16:creationId xmlns:a16="http://schemas.microsoft.com/office/drawing/2014/main" id="{2401E571-D69A-4A04-B9F8-FF90006F9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044" name="Freeform 29">
              <a:extLst>
                <a:ext uri="{FF2B5EF4-FFF2-40B4-BE49-F238E27FC236}">
                  <a16:creationId xmlns:a16="http://schemas.microsoft.com/office/drawing/2014/main" id="{02F27D18-A26B-464F-B52F-52EF4166E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045" name="Freeform 30">
              <a:extLst>
                <a:ext uri="{FF2B5EF4-FFF2-40B4-BE49-F238E27FC236}">
                  <a16:creationId xmlns:a16="http://schemas.microsoft.com/office/drawing/2014/main" id="{9B2EF7E3-8AD6-4114-883F-64ED2F81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046" name="Freeform 31">
              <a:extLst>
                <a:ext uri="{FF2B5EF4-FFF2-40B4-BE49-F238E27FC236}">
                  <a16:creationId xmlns:a16="http://schemas.microsoft.com/office/drawing/2014/main" id="{3E5BBFA2-0C3A-4832-B823-66E6C73731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047" name="Freeform 32">
              <a:extLst>
                <a:ext uri="{FF2B5EF4-FFF2-40B4-BE49-F238E27FC236}">
                  <a16:creationId xmlns:a16="http://schemas.microsoft.com/office/drawing/2014/main" id="{9C382B9F-1916-4465-9B86-E5D180E3D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048" name="Freeform 33">
              <a:extLst>
                <a:ext uri="{FF2B5EF4-FFF2-40B4-BE49-F238E27FC236}">
                  <a16:creationId xmlns:a16="http://schemas.microsoft.com/office/drawing/2014/main" id="{DA9C5780-AB44-4111-AD14-B9CDC7D74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049" name="Freeform 34">
              <a:extLst>
                <a:ext uri="{FF2B5EF4-FFF2-40B4-BE49-F238E27FC236}">
                  <a16:creationId xmlns:a16="http://schemas.microsoft.com/office/drawing/2014/main" id="{583D8553-2965-4E5F-B403-CD08C4529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050" name="Freeform 35">
              <a:extLst>
                <a:ext uri="{FF2B5EF4-FFF2-40B4-BE49-F238E27FC236}">
                  <a16:creationId xmlns:a16="http://schemas.microsoft.com/office/drawing/2014/main" id="{7CD7A569-E069-4B39-A2E7-6B736647F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051" name="Freeform 36">
              <a:extLst>
                <a:ext uri="{FF2B5EF4-FFF2-40B4-BE49-F238E27FC236}">
                  <a16:creationId xmlns:a16="http://schemas.microsoft.com/office/drawing/2014/main" id="{B79C6BC1-0E07-4A80-A633-BC50D3228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52" name="Freeform 37">
              <a:extLst>
                <a:ext uri="{FF2B5EF4-FFF2-40B4-BE49-F238E27FC236}">
                  <a16:creationId xmlns:a16="http://schemas.microsoft.com/office/drawing/2014/main" id="{B847BAD8-EE16-46EF-9F1D-2E69AB93A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53" name="Freeform 38">
              <a:extLst>
                <a:ext uri="{FF2B5EF4-FFF2-40B4-BE49-F238E27FC236}">
                  <a16:creationId xmlns:a16="http://schemas.microsoft.com/office/drawing/2014/main" id="{99A4F28A-BC31-4132-8833-AB6E2F2A52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1054" name="Rectangle 98">
            <a:extLst>
              <a:ext uri="{FF2B5EF4-FFF2-40B4-BE49-F238E27FC236}">
                <a16:creationId xmlns:a16="http://schemas.microsoft.com/office/drawing/2014/main" id="{4CD9E3B6-76D9-4C3C-8904-66301FE63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55" name="Freeform 6">
            <a:extLst>
              <a:ext uri="{FF2B5EF4-FFF2-40B4-BE49-F238E27FC236}">
                <a16:creationId xmlns:a16="http://schemas.microsoft.com/office/drawing/2014/main" id="{B03E5DAD-6D56-4406-8126-57E9A3EFB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03" name="Rectangle 102">
            <a:extLst>
              <a:ext uri="{FF2B5EF4-FFF2-40B4-BE49-F238E27FC236}">
                <a16:creationId xmlns:a16="http://schemas.microsoft.com/office/drawing/2014/main" id="{EF9DBCE5-2A0D-4132-9400-C1A905E72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5" name="Rectangle 104">
            <a:extLst>
              <a:ext uri="{FF2B5EF4-FFF2-40B4-BE49-F238E27FC236}">
                <a16:creationId xmlns:a16="http://schemas.microsoft.com/office/drawing/2014/main" id="{38190A0C-390B-418A-9335-DCD0FD830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accent1">
              <a:alpha val="7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4851255-9D4A-4963-AFE2-3F067E574147}"/>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3200" dirty="0">
                <a:solidFill>
                  <a:srgbClr val="FEFFFF"/>
                </a:solidFill>
              </a:rPr>
              <a:t>By Roxana Khanum (1712107)</a:t>
            </a:r>
          </a:p>
        </p:txBody>
      </p:sp>
      <p:sp>
        <p:nvSpPr>
          <p:cNvPr id="107" name="Freeform 5">
            <a:extLst>
              <a:ext uri="{FF2B5EF4-FFF2-40B4-BE49-F238E27FC236}">
                <a16:creationId xmlns:a16="http://schemas.microsoft.com/office/drawing/2014/main" id="{A868EC83-FF48-45B4-B4C3-D25755DB4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026" name="Picture 2" descr="Image result for asda every little helps#">
            <a:extLst>
              <a:ext uri="{FF2B5EF4-FFF2-40B4-BE49-F238E27FC236}">
                <a16:creationId xmlns:a16="http://schemas.microsoft.com/office/drawing/2014/main" id="{D3E1B677-5A3F-43BB-ACB5-C8DB6175F7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87994" y="2375057"/>
            <a:ext cx="5640502" cy="2115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063029"/>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0CA9B-EAB2-4F06-9226-4F3908A49593}"/>
              </a:ext>
            </a:extLst>
          </p:cNvPr>
          <p:cNvSpPr>
            <a:spLocks noGrp="1"/>
          </p:cNvSpPr>
          <p:nvPr>
            <p:ph type="title"/>
          </p:nvPr>
        </p:nvSpPr>
        <p:spPr>
          <a:xfrm>
            <a:off x="3373062" y="624110"/>
            <a:ext cx="8131550" cy="1280890"/>
          </a:xfrm>
        </p:spPr>
        <p:txBody>
          <a:bodyPr>
            <a:normAutofit/>
          </a:bodyPr>
          <a:lstStyle/>
          <a:p>
            <a:r>
              <a:rPr lang="en-GB" b="1">
                <a:latin typeface="Arial" panose="020B0604020202020204" pitchFamily="34" charset="0"/>
                <a:cs typeface="Arial" panose="020B0604020202020204" pitchFamily="34" charset="0"/>
              </a:rPr>
              <a:t>What CRM, Ethics and Sustainability means. </a:t>
            </a:r>
            <a:endParaRPr lang="en-GB" b="1" dirty="0">
              <a:latin typeface="Arial" panose="020B0604020202020204" pitchFamily="34" charset="0"/>
              <a:cs typeface="Arial" panose="020B0604020202020204" pitchFamily="34" charset="0"/>
            </a:endParaRPr>
          </a:p>
        </p:txBody>
      </p:sp>
      <p:sp>
        <p:nvSpPr>
          <p:cNvPr id="25"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8"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F9D4E9FC-3B86-4170-817B-F758E64CC376}"/>
              </a:ext>
            </a:extLst>
          </p:cNvPr>
          <p:cNvSpPr>
            <a:spLocks noGrp="1"/>
          </p:cNvSpPr>
          <p:nvPr>
            <p:ph idx="1"/>
          </p:nvPr>
        </p:nvSpPr>
        <p:spPr>
          <a:xfrm>
            <a:off x="3373062" y="2133600"/>
            <a:ext cx="8131550" cy="3777622"/>
          </a:xfrm>
        </p:spPr>
        <p:txBody>
          <a:bodyPr>
            <a:normAutofit lnSpcReduction="10000"/>
          </a:bodyPr>
          <a:lstStyle/>
          <a:p>
            <a:pPr>
              <a:lnSpc>
                <a:spcPct val="90000"/>
              </a:lnSpc>
            </a:pPr>
            <a:r>
              <a:rPr lang="en-GB" sz="1200" b="1" dirty="0">
                <a:latin typeface="Arial" panose="020B0604020202020204" pitchFamily="34" charset="0"/>
                <a:cs typeface="Arial" panose="020B0604020202020204" pitchFamily="34" charset="0"/>
              </a:rPr>
              <a:t>Customer Relationship Management is a combination of processes, individuals and describes technology as well as focusing on increasing relationship and retaining customers  thus the target is to make the most of the profit by achieving a desired balance between major companies’ investments and customer satisfactions. Customer relationship management  helps the business structure in filling profitability and keeping relationship with mainly customers. The main objectives of CRM is to get to know their customers as well as providing more efficient services and keeping those customers forever. </a:t>
            </a:r>
          </a:p>
          <a:p>
            <a:pPr>
              <a:lnSpc>
                <a:spcPct val="90000"/>
              </a:lnSpc>
            </a:pPr>
            <a:r>
              <a:rPr lang="en-GB" sz="1200" b="1" dirty="0">
                <a:latin typeface="Arial" panose="020B0604020202020204" pitchFamily="34" charset="0"/>
                <a:cs typeface="Arial" panose="020B0604020202020204" pitchFamily="34" charset="0"/>
              </a:rPr>
              <a:t>CRM has been put in two stages; firstly, it is an assessment which observes relations with customers as they consider them more than just a set of separate connections and most positively yields more beneficial results for suppliers, and this brings customers utmost satisfaction. Secondly, it’s a perception of current and future customers have of a business’s ability of equivalent amount.</a:t>
            </a:r>
          </a:p>
          <a:p>
            <a:pPr>
              <a:lnSpc>
                <a:spcPct val="90000"/>
              </a:lnSpc>
            </a:pPr>
            <a:r>
              <a:rPr lang="en-GB" sz="1200" b="1" dirty="0">
                <a:latin typeface="Arial" panose="020B0604020202020204" pitchFamily="34" charset="0"/>
                <a:cs typeface="Arial" panose="020B0604020202020204" pitchFamily="34" charset="0"/>
              </a:rPr>
              <a:t>Ethic policies are used in small or bigger companies, ethics should be including owners and executives and everyone in the business otherwise it will be useless also it is a worthwhile effort. If a customer is cheated once then he or she would not go back to that same place again so therefore without ethics a company’s business is not going to last very long time. Creating good ethical policies should be a vital goal as this allows the companies to build a good reputation. A company’s ethical code polices gives their workers guidance on the business matters this involves the board of directors and executive officers. Also, good ethical policies allow trust and transparency and gives moral conduct and benefits customers and happy workers gain happy customers who will keep coming back. </a:t>
            </a:r>
          </a:p>
          <a:p>
            <a:pPr>
              <a:lnSpc>
                <a:spcPct val="90000"/>
              </a:lnSpc>
            </a:pPr>
            <a:r>
              <a:rPr lang="en-GB" sz="1200" b="1" dirty="0">
                <a:latin typeface="Arial" panose="020B0604020202020204" pitchFamily="34" charset="0"/>
                <a:cs typeface="Arial" panose="020B0604020202020204" pitchFamily="34" charset="0"/>
              </a:rPr>
              <a:t>No matter how big or small the company is, sustainability can be beneficial to the company in varies ways. Having sustainability policies in a company allows businesses to get investor who also choses environmental company to invest in as investors look for to earning profits.</a:t>
            </a:r>
          </a:p>
        </p:txBody>
      </p:sp>
    </p:spTree>
    <p:extLst>
      <p:ext uri="{BB962C8B-B14F-4D97-AF65-F5344CB8AC3E}">
        <p14:creationId xmlns:p14="http://schemas.microsoft.com/office/powerpoint/2010/main" val="5866525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0D280B-5793-4940-960E-D3A3A1998CB3}"/>
              </a:ext>
            </a:extLst>
          </p:cNvPr>
          <p:cNvSpPr>
            <a:spLocks noGrp="1"/>
          </p:cNvSpPr>
          <p:nvPr>
            <p:ph type="title"/>
          </p:nvPr>
        </p:nvSpPr>
        <p:spPr>
          <a:xfrm>
            <a:off x="1259893" y="3101093"/>
            <a:ext cx="2454052" cy="3029344"/>
          </a:xfrm>
        </p:spPr>
        <p:txBody>
          <a:bodyPr>
            <a:normAutofit/>
          </a:bodyPr>
          <a:lstStyle/>
          <a:p>
            <a:r>
              <a:rPr lang="en-GB" sz="3200" b="1" dirty="0">
                <a:solidFill>
                  <a:schemeClr val="bg1"/>
                </a:solidFill>
                <a:latin typeface="Arial" panose="020B0604020202020204" pitchFamily="34" charset="0"/>
                <a:cs typeface="Arial" panose="020B0604020202020204" pitchFamily="34" charset="0"/>
              </a:rPr>
              <a:t>Benefits and Draw backs (Asda)</a:t>
            </a:r>
            <a:br>
              <a:rPr lang="en-GB" sz="3200" dirty="0">
                <a:solidFill>
                  <a:schemeClr val="bg1"/>
                </a:solidFill>
              </a:rPr>
            </a:br>
            <a:endParaRPr lang="en-GB" sz="3200" dirty="0">
              <a:solidFill>
                <a:schemeClr val="bg1"/>
              </a:solidFill>
            </a:endParaRPr>
          </a:p>
        </p:txBody>
      </p:sp>
      <p:sp>
        <p:nvSpPr>
          <p:cNvPr id="2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23" name="Rectangle 2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20B0179-22F2-46FE-9503-CE67E7641540}"/>
              </a:ext>
            </a:extLst>
          </p:cNvPr>
          <p:cNvGraphicFramePr>
            <a:graphicFrameLocks noGrp="1"/>
          </p:cNvGraphicFramePr>
          <p:nvPr>
            <p:ph idx="1"/>
            <p:extLst>
              <p:ext uri="{D42A27DB-BD31-4B8C-83A1-F6EECF244321}">
                <p14:modId xmlns:p14="http://schemas.microsoft.com/office/powerpoint/2010/main" val="1372788561"/>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216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080ADE-7EE6-47BD-9F4A-81C8AF777989}"/>
              </a:ext>
            </a:extLst>
          </p:cNvPr>
          <p:cNvSpPr>
            <a:spLocks noGrp="1"/>
          </p:cNvSpPr>
          <p:nvPr>
            <p:ph type="title"/>
          </p:nvPr>
        </p:nvSpPr>
        <p:spPr>
          <a:xfrm>
            <a:off x="1259893" y="3101093"/>
            <a:ext cx="2454052" cy="3029344"/>
          </a:xfrm>
        </p:spPr>
        <p:txBody>
          <a:bodyPr>
            <a:normAutofit/>
          </a:bodyPr>
          <a:lstStyle/>
          <a:p>
            <a:r>
              <a:rPr lang="en-GB" sz="3200" b="1" dirty="0">
                <a:solidFill>
                  <a:schemeClr val="bg1"/>
                </a:solidFill>
                <a:latin typeface="Arial" panose="020B0604020202020204" pitchFamily="34" charset="0"/>
                <a:cs typeface="Arial" panose="020B0604020202020204" pitchFamily="34" charset="0"/>
              </a:rPr>
              <a:t>Benefits and Draw backs (Tesco) </a:t>
            </a:r>
          </a:p>
        </p:txBody>
      </p:sp>
      <p:sp>
        <p:nvSpPr>
          <p:cNvPr id="12"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A0AEED7-91B4-459F-9FAF-80DD0584AF4A}"/>
              </a:ext>
            </a:extLst>
          </p:cNvPr>
          <p:cNvGraphicFramePr>
            <a:graphicFrameLocks noGrp="1"/>
          </p:cNvGraphicFramePr>
          <p:nvPr>
            <p:ph idx="1"/>
            <p:extLst>
              <p:ext uri="{D42A27DB-BD31-4B8C-83A1-F6EECF244321}">
                <p14:modId xmlns:p14="http://schemas.microsoft.com/office/powerpoint/2010/main" val="2464876091"/>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776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53BD588-86F8-483B-A26B-EADCBEA1E339}"/>
              </a:ext>
            </a:extLst>
          </p:cNvPr>
          <p:cNvSpPr>
            <a:spLocks noGrp="1"/>
          </p:cNvSpPr>
          <p:nvPr>
            <p:ph type="title"/>
          </p:nvPr>
        </p:nvSpPr>
        <p:spPr>
          <a:xfrm>
            <a:off x="1843391" y="624110"/>
            <a:ext cx="9383408" cy="1280890"/>
          </a:xfrm>
        </p:spPr>
        <p:txBody>
          <a:bodyPr>
            <a:normAutofit/>
          </a:bodyPr>
          <a:lstStyle/>
          <a:p>
            <a:r>
              <a:rPr lang="en-GB" b="1">
                <a:solidFill>
                  <a:srgbClr val="FFFFFF"/>
                </a:solidFill>
                <a:latin typeface="Arial" panose="020B0604020202020204" pitchFamily="34" charset="0"/>
                <a:cs typeface="Arial" panose="020B0604020202020204" pitchFamily="34" charset="0"/>
              </a:rPr>
              <a:t>Examples how Asda engages with Ethics/ Sustainability of CRM</a:t>
            </a:r>
          </a:p>
        </p:txBody>
      </p:sp>
      <p:sp>
        <p:nvSpPr>
          <p:cNvPr id="12"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lumMod val="50000"/>
            </a:schemeClr>
          </a:solidFill>
          <a:ln>
            <a:noFill/>
          </a:ln>
        </p:spPr>
      </p:sp>
      <p:sp>
        <p:nvSpPr>
          <p:cNvPr id="3" name="Content Placeholder 2">
            <a:extLst>
              <a:ext uri="{FF2B5EF4-FFF2-40B4-BE49-F238E27FC236}">
                <a16:creationId xmlns:a16="http://schemas.microsoft.com/office/drawing/2014/main" id="{7764835B-53E8-4BC8-95DA-AF1CFD6AE878}"/>
              </a:ext>
            </a:extLst>
          </p:cNvPr>
          <p:cNvSpPr>
            <a:spLocks noGrp="1"/>
          </p:cNvSpPr>
          <p:nvPr>
            <p:ph idx="1"/>
          </p:nvPr>
        </p:nvSpPr>
        <p:spPr>
          <a:xfrm>
            <a:off x="1843392" y="2623930"/>
            <a:ext cx="9383408" cy="3287292"/>
          </a:xfrm>
        </p:spPr>
        <p:txBody>
          <a:bodyPr>
            <a:normAutofit fontScale="85000" lnSpcReduction="10000"/>
          </a:bodyPr>
          <a:lstStyle/>
          <a:p>
            <a:pPr>
              <a:lnSpc>
                <a:spcPct val="90000"/>
              </a:lnSpc>
            </a:pPr>
            <a:endParaRPr lang="en-GB" sz="1100" dirty="0"/>
          </a:p>
          <a:p>
            <a:pPr>
              <a:lnSpc>
                <a:spcPct val="90000"/>
              </a:lnSpc>
            </a:pPr>
            <a:r>
              <a:rPr lang="en-GB" sz="1500" b="1" dirty="0">
                <a:latin typeface="Arial" panose="020B0604020202020204" pitchFamily="34" charset="0"/>
                <a:cs typeface="Arial" panose="020B0604020202020204" pitchFamily="34" charset="0"/>
              </a:rPr>
              <a:t>Asda sets hopes through their standards for their suppliers and are associates of the Ethical Trading Initiative as well as the alliance of groups who promotes respect for their workers’ rights across the globe. </a:t>
            </a:r>
          </a:p>
          <a:p>
            <a:pPr>
              <a:lnSpc>
                <a:spcPct val="90000"/>
              </a:lnSpc>
            </a:pPr>
            <a:r>
              <a:rPr lang="en-GB" sz="1500" b="1" dirty="0">
                <a:latin typeface="Arial" panose="020B0604020202020204" pitchFamily="34" charset="0"/>
                <a:cs typeface="Arial" panose="020B0604020202020204" pitchFamily="34" charset="0"/>
              </a:rPr>
              <a:t>By being a part of the ETI it allows Asda to work in corporation with other big productions as well as trade unions, charities and labour rights bodies to challenge some of the complex problems in ethical trading. Asda’s aims for sustainability is to protect the environment around them </a:t>
            </a:r>
          </a:p>
          <a:p>
            <a:pPr>
              <a:lnSpc>
                <a:spcPct val="90000"/>
              </a:lnSpc>
            </a:pPr>
            <a:r>
              <a:rPr lang="en-GB" sz="1500" b="1" dirty="0">
                <a:latin typeface="Arial" panose="020B0604020202020204" pitchFamily="34" charset="0"/>
                <a:cs typeface="Arial" panose="020B0604020202020204" pitchFamily="34" charset="0"/>
              </a:rPr>
              <a:t>save their customer money by going hand in hand as well as to lessen the eco-friendly effects of their processes and the services and goods that they sell and the suppliers that makes their goods and services.</a:t>
            </a:r>
          </a:p>
          <a:p>
            <a:pPr>
              <a:lnSpc>
                <a:spcPct val="90000"/>
              </a:lnSpc>
            </a:pPr>
            <a:r>
              <a:rPr lang="en-GB" sz="1500" b="1" dirty="0">
                <a:latin typeface="Arial" panose="020B0604020202020204" pitchFamily="34" charset="0"/>
                <a:cs typeface="Arial" panose="020B0604020202020204" pitchFamily="34" charset="0"/>
              </a:rPr>
              <a:t>Therefore, the packaging and parcel is apart of them without the greatest packaging many of their products would not have make it to Asda stores or customer homes.</a:t>
            </a:r>
          </a:p>
          <a:p>
            <a:pPr>
              <a:lnSpc>
                <a:spcPct val="90000"/>
              </a:lnSpc>
            </a:pPr>
            <a:r>
              <a:rPr lang="en-GB" sz="1500" b="1" dirty="0">
                <a:latin typeface="Arial" panose="020B0604020202020204" pitchFamily="34" charset="0"/>
                <a:cs typeface="Arial" panose="020B0604020202020204" pitchFamily="34" charset="0"/>
              </a:rPr>
              <a:t>Their food would not have not been safe or taste so good, and there are many things that are needed to be packaged extra carefully as it is very delicate. They are focused on improving and reducing this and since the year 2007 they have lessened the weights of the packaging by 27 percent but the again its not all about less packaging, its all about how well the packaging keeps the product long lasting in the shelves of Asda stores as well as in customer houses. As for the sustainability targets Asda is dedicated to have every packaging’s to be recycle by the year 2025.</a:t>
            </a:r>
          </a:p>
        </p:txBody>
      </p:sp>
    </p:spTree>
    <p:extLst>
      <p:ext uri="{BB962C8B-B14F-4D97-AF65-F5344CB8AC3E}">
        <p14:creationId xmlns:p14="http://schemas.microsoft.com/office/powerpoint/2010/main" val="1321010595"/>
      </p:ext>
    </p:extLst>
  </p:cSld>
  <p:clrMapOvr>
    <a:masterClrMapping/>
  </p:clrMapOvr>
  <mc:AlternateContent xmlns:mc="http://schemas.openxmlformats.org/markup-compatibility/2006" xmlns:p14="http://schemas.microsoft.com/office/powerpoint/2010/main">
    <mc:Choice Requires="p14">
      <p:transition spd="slow" p14:dur="3750" advClick="0">
        <p14:reveal/>
      </p:transition>
    </mc:Choice>
    <mc:Fallback xmlns="">
      <p:transition spd="slow" advClick="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B1DD9EA-A53C-44BE-92F3-21CAD4D77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B7687C-202C-46E4-AE7B-2EF21158F990}"/>
              </a:ext>
            </a:extLst>
          </p:cNvPr>
          <p:cNvSpPr>
            <a:spLocks noGrp="1"/>
          </p:cNvSpPr>
          <p:nvPr>
            <p:ph type="title"/>
          </p:nvPr>
        </p:nvSpPr>
        <p:spPr>
          <a:xfrm>
            <a:off x="1794897" y="624110"/>
            <a:ext cx="9712998" cy="1280890"/>
          </a:xfrm>
        </p:spPr>
        <p:txBody>
          <a:bodyPr>
            <a:normAutofit/>
          </a:bodyPr>
          <a:lstStyle/>
          <a:p>
            <a:r>
              <a:rPr lang="en-GB" b="1">
                <a:latin typeface="Arial" panose="020B0604020202020204" pitchFamily="34" charset="0"/>
                <a:cs typeface="Arial" panose="020B0604020202020204" pitchFamily="34" charset="0"/>
              </a:rPr>
              <a:t>Swot Analysis on Asda </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6" name="Rectangle 35">
            <a:extLst>
              <a:ext uri="{FF2B5EF4-FFF2-40B4-BE49-F238E27FC236}">
                <a16:creationId xmlns:a16="http://schemas.microsoft.com/office/drawing/2014/main" id="{8305855A-EF75-4C54-AD29-3A7A2761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11">
            <a:extLst>
              <a:ext uri="{FF2B5EF4-FFF2-40B4-BE49-F238E27FC236}">
                <a16:creationId xmlns:a16="http://schemas.microsoft.com/office/drawing/2014/main" id="{9C75C971-7653-4A6D-B809-4353FF7F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29" name="Content Placeholder 3">
            <a:extLst>
              <a:ext uri="{FF2B5EF4-FFF2-40B4-BE49-F238E27FC236}">
                <a16:creationId xmlns:a16="http://schemas.microsoft.com/office/drawing/2014/main" id="{E72BD06B-0244-424B-94E0-68011C799011}"/>
              </a:ext>
            </a:extLst>
          </p:cNvPr>
          <p:cNvGraphicFramePr>
            <a:graphicFrameLocks noGrp="1"/>
          </p:cNvGraphicFramePr>
          <p:nvPr>
            <p:ph idx="1"/>
            <p:extLst>
              <p:ext uri="{D42A27DB-BD31-4B8C-83A1-F6EECF244321}">
                <p14:modId xmlns:p14="http://schemas.microsoft.com/office/powerpoint/2010/main" val="897173349"/>
              </p:ext>
            </p:extLst>
          </p:nvPr>
        </p:nvGraphicFramePr>
        <p:xfrm>
          <a:off x="1994856" y="1685925"/>
          <a:ext cx="8587487" cy="4191000"/>
        </p:xfrm>
        <a:graphic>
          <a:graphicData uri="http://schemas.openxmlformats.org/drawingml/2006/table">
            <a:tbl>
              <a:tblPr firstRow="1" bandRow="1">
                <a:effectLst>
                  <a:outerShdw blurRad="50800" dist="38100" dir="2700000" algn="tl" rotWithShape="0">
                    <a:prstClr val="black">
                      <a:alpha val="40000"/>
                    </a:prstClr>
                  </a:outerShdw>
                </a:effectLst>
                <a:tableStyleId>{5C22544A-7EE6-4342-B048-85BDC9FD1C3A}</a:tableStyleId>
              </a:tblPr>
              <a:tblGrid>
                <a:gridCol w="4287555">
                  <a:extLst>
                    <a:ext uri="{9D8B030D-6E8A-4147-A177-3AD203B41FA5}">
                      <a16:colId xmlns:a16="http://schemas.microsoft.com/office/drawing/2014/main" val="1385590071"/>
                    </a:ext>
                  </a:extLst>
                </a:gridCol>
                <a:gridCol w="4299932">
                  <a:extLst>
                    <a:ext uri="{9D8B030D-6E8A-4147-A177-3AD203B41FA5}">
                      <a16:colId xmlns:a16="http://schemas.microsoft.com/office/drawing/2014/main" val="2531423734"/>
                    </a:ext>
                  </a:extLst>
                </a:gridCol>
              </a:tblGrid>
              <a:tr h="2277217">
                <a:tc>
                  <a:txBody>
                    <a:bodyPr/>
                    <a:lstStyle/>
                    <a:p>
                      <a:r>
                        <a:rPr lang="en-GB" sz="1100" b="1" u="none" dirty="0">
                          <a:latin typeface="Arial" panose="020B0604020202020204" pitchFamily="34" charset="0"/>
                          <a:cs typeface="Arial" panose="020B0604020202020204" pitchFamily="34" charset="0"/>
                        </a:rPr>
                        <a:t>                      </a:t>
                      </a:r>
                      <a:r>
                        <a:rPr lang="en-GB" sz="1100" b="1" u="sng" dirty="0">
                          <a:latin typeface="Arial" panose="020B0604020202020204" pitchFamily="34" charset="0"/>
                          <a:cs typeface="Arial" panose="020B0604020202020204" pitchFamily="34" charset="0"/>
                        </a:rPr>
                        <a:t>Strength  </a:t>
                      </a:r>
                    </a:p>
                    <a:p>
                      <a:endParaRPr lang="en-GB" sz="1100"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Customers matter.</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Different ranges of products</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Their own clothing line called George</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Low prices on products.</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Click and collect services for customers as well as home delivery for clothes or groceries. </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Asda has their sustainability policies which aims on environmental impacts on services and goods. </a:t>
                      </a:r>
                      <a:endParaRPr lang="en-GB" sz="1100" b="1" dirty="0"/>
                    </a:p>
                    <a:p>
                      <a:endParaRPr lang="en-GB" sz="1100" b="1" dirty="0"/>
                    </a:p>
                    <a:p>
                      <a:r>
                        <a:rPr lang="en-GB" sz="1100" b="1" dirty="0"/>
                        <a:t> </a:t>
                      </a:r>
                    </a:p>
                  </a:txBody>
                  <a:tcPr marL="52545" marR="52545" marT="26273" marB="26273"/>
                </a:tc>
                <a:tc>
                  <a:txBody>
                    <a:bodyPr/>
                    <a:lstStyle/>
                    <a:p>
                      <a:r>
                        <a:rPr lang="en-GB" sz="1100" b="1" dirty="0"/>
                        <a:t>                       </a:t>
                      </a:r>
                      <a:r>
                        <a:rPr lang="en-GB" sz="1100" b="1" u="sng" dirty="0">
                          <a:latin typeface="Arial" panose="020B0604020202020204" pitchFamily="34" charset="0"/>
                          <a:cs typeface="Arial" panose="020B0604020202020204" pitchFamily="34" charset="0"/>
                        </a:rPr>
                        <a:t>Weakness  </a:t>
                      </a:r>
                      <a:r>
                        <a:rPr lang="en-GB" sz="1100" b="1" dirty="0"/>
                        <a:t>                    </a:t>
                      </a:r>
                    </a:p>
                    <a:p>
                      <a:endParaRPr lang="en-GB" sz="1100" b="1" dirty="0"/>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Same brand products being sold  at other rival supermarkets.</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Trying to keep up with supermarket trend.</a:t>
                      </a:r>
                    </a:p>
                  </a:txBody>
                  <a:tcPr marL="52545" marR="52545" marT="26273" marB="26273"/>
                </a:tc>
                <a:extLst>
                  <a:ext uri="{0D108BD9-81ED-4DB2-BD59-A6C34878D82A}">
                    <a16:rowId xmlns:a16="http://schemas.microsoft.com/office/drawing/2014/main" val="877967960"/>
                  </a:ext>
                </a:extLst>
              </a:tr>
              <a:tr h="1913783">
                <a:tc>
                  <a:txBody>
                    <a:bodyPr/>
                    <a:lstStyle/>
                    <a:p>
                      <a:r>
                        <a:rPr lang="en-GB" sz="1100" b="1"/>
                        <a:t>                     </a:t>
                      </a:r>
                      <a:r>
                        <a:rPr lang="en-GB" sz="1100" b="1" u="sng">
                          <a:latin typeface="Arial" panose="020B0604020202020204" pitchFamily="34" charset="0"/>
                          <a:cs typeface="Arial" panose="020B0604020202020204" pitchFamily="34" charset="0"/>
                        </a:rPr>
                        <a:t>Opportunities </a:t>
                      </a:r>
                      <a:endParaRPr lang="en-GB" sz="1100" b="1"/>
                    </a:p>
                    <a:p>
                      <a:endParaRPr lang="en-GB" sz="1100" b="1"/>
                    </a:p>
                    <a:p>
                      <a:pPr marL="285750" indent="-285750">
                        <a:buFont typeface="Arial" panose="020B0604020202020204" pitchFamily="34" charset="0"/>
                        <a:buChar char="•"/>
                      </a:pPr>
                      <a:r>
                        <a:rPr lang="en-GB" sz="1100" b="1">
                          <a:latin typeface="Arial" panose="020B0604020202020204" pitchFamily="34" charset="0"/>
                          <a:cs typeface="Arial" panose="020B0604020202020204" pitchFamily="34" charset="0"/>
                        </a:rPr>
                        <a:t>Expanding on their clothing line as well as producing more better quality food.</a:t>
                      </a:r>
                    </a:p>
                    <a:p>
                      <a:pPr marL="285750" indent="-285750">
                        <a:buFont typeface="Arial" panose="020B0604020202020204" pitchFamily="34" charset="0"/>
                        <a:buChar char="•"/>
                      </a:pPr>
                      <a:r>
                        <a:rPr lang="en-GB" sz="1100" b="1">
                          <a:latin typeface="Arial" panose="020B0604020202020204" pitchFamily="34" charset="0"/>
                          <a:cs typeface="Arial" panose="020B0604020202020204" pitchFamily="34" charset="0"/>
                        </a:rPr>
                        <a:t>Aiming to make plastic 100 percent recyclable and eco friendly. </a:t>
                      </a:r>
                    </a:p>
                    <a:p>
                      <a:pPr marL="285750" indent="-285750">
                        <a:buFont typeface="Arial" panose="020B0604020202020204" pitchFamily="34" charset="0"/>
                        <a:buChar char="•"/>
                      </a:pPr>
                      <a:endParaRPr lang="en-GB" sz="1100" b="1"/>
                    </a:p>
                    <a:p>
                      <a:endParaRPr lang="en-GB" sz="1100" b="1"/>
                    </a:p>
                    <a:p>
                      <a:endParaRPr lang="en-GB" sz="1100" b="1"/>
                    </a:p>
                  </a:txBody>
                  <a:tcPr marL="52545" marR="52545" marT="26273" marB="26273"/>
                </a:tc>
                <a:tc>
                  <a:txBody>
                    <a:bodyPr/>
                    <a:lstStyle/>
                    <a:p>
                      <a:r>
                        <a:rPr lang="en-GB" sz="1100" b="1" u="none" dirty="0">
                          <a:latin typeface="Arial" panose="020B0604020202020204" pitchFamily="34" charset="0"/>
                          <a:cs typeface="Arial" panose="020B0604020202020204" pitchFamily="34" charset="0"/>
                        </a:rPr>
                        <a:t>                      </a:t>
                      </a:r>
                      <a:r>
                        <a:rPr lang="en-GB" sz="1100" b="1" u="sng" dirty="0">
                          <a:latin typeface="Arial" panose="020B0604020202020204" pitchFamily="34" charset="0"/>
                          <a:cs typeface="Arial" panose="020B0604020202020204" pitchFamily="34" charset="0"/>
                        </a:rPr>
                        <a:t>Threats </a:t>
                      </a:r>
                    </a:p>
                    <a:p>
                      <a:endParaRPr lang="en-GB" sz="1100"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Rival supermarkets like Tesco, morrisons, Lidl, Sainsbury</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Competition.</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Other supermarkets having online websites for customers to order products that isn’t available in store as well as comparing prices and buying same product elsewhere for lower price.</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Rivals giving out discount coupons to attract customers. </a:t>
                      </a:r>
                    </a:p>
                    <a:p>
                      <a:pPr marL="285750" indent="-285750">
                        <a:buFont typeface="Arial" panose="020B0604020202020204" pitchFamily="34" charset="0"/>
                        <a:buChar char="•"/>
                      </a:pPr>
                      <a:endParaRPr lang="en-GB" sz="1100" b="1" u="none"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100" b="1" u="none" dirty="0">
                        <a:latin typeface="Arial" panose="020B0604020202020204" pitchFamily="34" charset="0"/>
                        <a:cs typeface="Arial" panose="020B0604020202020204" pitchFamily="34" charset="0"/>
                      </a:endParaRPr>
                    </a:p>
                  </a:txBody>
                  <a:tcPr marL="52545" marR="52545" marT="26273" marB="26273"/>
                </a:tc>
                <a:extLst>
                  <a:ext uri="{0D108BD9-81ED-4DB2-BD59-A6C34878D82A}">
                    <a16:rowId xmlns:a16="http://schemas.microsoft.com/office/drawing/2014/main" val="2119207196"/>
                  </a:ext>
                </a:extLst>
              </a:tr>
            </a:tbl>
          </a:graphicData>
        </a:graphic>
      </p:graphicFrame>
    </p:spTree>
    <p:extLst>
      <p:ext uri="{BB962C8B-B14F-4D97-AF65-F5344CB8AC3E}">
        <p14:creationId xmlns:p14="http://schemas.microsoft.com/office/powerpoint/2010/main" val="27731352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6BDF463-7744-492C-A049-F389861FAB77}"/>
              </a:ext>
            </a:extLst>
          </p:cNvPr>
          <p:cNvSpPr>
            <a:spLocks noGrp="1"/>
          </p:cNvSpPr>
          <p:nvPr>
            <p:ph type="title"/>
          </p:nvPr>
        </p:nvSpPr>
        <p:spPr>
          <a:xfrm>
            <a:off x="2589213" y="4529540"/>
            <a:ext cx="8915399" cy="1162423"/>
          </a:xfrm>
        </p:spPr>
        <p:txBody>
          <a:bodyPr vert="horz" lIns="91440" tIns="45720" rIns="91440" bIns="45720" rtlCol="0" anchor="b">
            <a:normAutofit/>
          </a:bodyPr>
          <a:lstStyle/>
          <a:p>
            <a:r>
              <a:rPr lang="en-US" sz="5400" dirty="0"/>
              <a:t>Thank You</a:t>
            </a:r>
          </a:p>
        </p:txBody>
      </p:sp>
      <p:sp>
        <p:nvSpPr>
          <p:cNvPr id="7" name="Text Placeholder 6">
            <a:extLst>
              <a:ext uri="{FF2B5EF4-FFF2-40B4-BE49-F238E27FC236}">
                <a16:creationId xmlns:a16="http://schemas.microsoft.com/office/drawing/2014/main" id="{1FA26ECA-CA8A-4155-9E72-C1BE36E387EE}"/>
              </a:ext>
            </a:extLst>
          </p:cNvPr>
          <p:cNvSpPr>
            <a:spLocks noGrp="1"/>
          </p:cNvSpPr>
          <p:nvPr>
            <p:ph type="body" sz="half" idx="2"/>
          </p:nvPr>
        </p:nvSpPr>
        <p:spPr>
          <a:xfrm>
            <a:off x="2589213" y="5696711"/>
            <a:ext cx="8915399" cy="507189"/>
          </a:xfrm>
        </p:spPr>
        <p:txBody>
          <a:bodyPr vert="horz" lIns="91440" tIns="45720" rIns="91440" bIns="45720" rtlCol="0" anchor="t">
            <a:normAutofit/>
          </a:bodyPr>
          <a:lstStyle/>
          <a:p>
            <a:r>
              <a:rPr lang="en-US" sz="1800" b="1">
                <a:solidFill>
                  <a:schemeClr val="tx1">
                    <a:lumMod val="65000"/>
                    <a:lumOff val="35000"/>
                  </a:schemeClr>
                </a:solidFill>
              </a:rPr>
              <a:t>Any Questions? </a:t>
            </a:r>
          </a:p>
        </p:txBody>
      </p:sp>
      <p:pic>
        <p:nvPicPr>
          <p:cNvPr id="13" name="Graphic 12" descr="Questions">
            <a:extLst>
              <a:ext uri="{FF2B5EF4-FFF2-40B4-BE49-F238E27FC236}">
                <a16:creationId xmlns:a16="http://schemas.microsoft.com/office/drawing/2014/main" id="{2C788D91-80EA-4A92-8275-D8256274F5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89212" y="640080"/>
            <a:ext cx="3602736" cy="3602736"/>
          </a:xfrm>
          <a:prstGeom prst="rect">
            <a:avLst/>
          </a:prstGeom>
        </p:spPr>
      </p:pic>
    </p:spTree>
    <p:extLst>
      <p:ext uri="{BB962C8B-B14F-4D97-AF65-F5344CB8AC3E}">
        <p14:creationId xmlns:p14="http://schemas.microsoft.com/office/powerpoint/2010/main" val="3001330444"/>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docProps/app.xml><?xml version="1.0" encoding="utf-8"?>
<Properties xmlns="http://schemas.openxmlformats.org/officeDocument/2006/extended-properties" xmlns:vt="http://schemas.openxmlformats.org/officeDocument/2006/docPropsVTypes">
  <TotalTime>36</TotalTime>
  <Words>1037</Words>
  <Application>Microsoft Office PowerPoint</Application>
  <PresentationFormat>Widescreen</PresentationFormat>
  <Paragraphs>47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Wisp</vt:lpstr>
      <vt:lpstr>By Roxana Khanum (1712107)</vt:lpstr>
      <vt:lpstr>What CRM, Ethics and Sustainability means. </vt:lpstr>
      <vt:lpstr>Benefits and Draw backs (Asda) </vt:lpstr>
      <vt:lpstr>Benefits and Draw backs (Tesco) </vt:lpstr>
      <vt:lpstr>Examples how Asda engages with Ethics/ Sustainability of CRM</vt:lpstr>
      <vt:lpstr>Swot Analysis on Asda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 Roxana Khanum (1712107)</dc:title>
  <dc:creator>Saqib</dc:creator>
  <cp:lastModifiedBy>Saqib</cp:lastModifiedBy>
  <cp:revision>11</cp:revision>
  <dcterms:created xsi:type="dcterms:W3CDTF">2020-03-13T00:44:03Z</dcterms:created>
  <dcterms:modified xsi:type="dcterms:W3CDTF">2020-03-13T13:27:14Z</dcterms:modified>
</cp:coreProperties>
</file>