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983"/>
    <p:restoredTop sz="94711"/>
  </p:normalViewPr>
  <p:slideViewPr>
    <p:cSldViewPr snapToGrid="0">
      <p:cViewPr varScale="1">
        <p:scale>
          <a:sx n="93" d="100"/>
          <a:sy n="93" d="100"/>
        </p:scale>
        <p:origin x="232"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2EE8D6-0034-4141-B34F-EE7D42632C83}" type="datetimeFigureOut">
              <a:rPr lang="en-US" smtClean="0"/>
              <a:t>11/8/25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67A257-CB1D-1845-9C0F-992B72AD6E8D}" type="slidenum">
              <a:rPr lang="en-US" smtClean="0"/>
              <a:t>‹#›</a:t>
            </a:fld>
            <a:endParaRPr lang="en-US"/>
          </a:p>
        </p:txBody>
      </p:sp>
    </p:spTree>
    <p:extLst>
      <p:ext uri="{BB962C8B-B14F-4D97-AF65-F5344CB8AC3E}">
        <p14:creationId xmlns:p14="http://schemas.microsoft.com/office/powerpoint/2010/main" val="13489891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067A257-CB1D-1845-9C0F-992B72AD6E8D}" type="slidenum">
              <a:rPr lang="en-US" smtClean="0"/>
              <a:t>3</a:t>
            </a:fld>
            <a:endParaRPr lang="en-US"/>
          </a:p>
        </p:txBody>
      </p:sp>
    </p:spTree>
    <p:extLst>
      <p:ext uri="{BB962C8B-B14F-4D97-AF65-F5344CB8AC3E}">
        <p14:creationId xmlns:p14="http://schemas.microsoft.com/office/powerpoint/2010/main" val="28596830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5FC7-9431-E734-1339-68A082AFCF4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D3EB06A-1C5B-DF60-7E41-203F0B8A48B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6D8B99E-53C1-AB0A-CDA9-3529BD21E9B7}"/>
              </a:ext>
            </a:extLst>
          </p:cNvPr>
          <p:cNvSpPr>
            <a:spLocks noGrp="1"/>
          </p:cNvSpPr>
          <p:nvPr>
            <p:ph type="dt" sz="half" idx="10"/>
          </p:nvPr>
        </p:nvSpPr>
        <p:spPr/>
        <p:txBody>
          <a:bodyPr/>
          <a:lstStyle/>
          <a:p>
            <a:fld id="{B9F43BBE-A749-C04A-BED8-8572C6C7A9D9}" type="datetimeFigureOut">
              <a:rPr lang="en-US" smtClean="0"/>
              <a:t>11/8/25</a:t>
            </a:fld>
            <a:endParaRPr lang="en-US"/>
          </a:p>
        </p:txBody>
      </p:sp>
      <p:sp>
        <p:nvSpPr>
          <p:cNvPr id="5" name="Footer Placeholder 4">
            <a:extLst>
              <a:ext uri="{FF2B5EF4-FFF2-40B4-BE49-F238E27FC236}">
                <a16:creationId xmlns:a16="http://schemas.microsoft.com/office/drawing/2014/main" id="{90C766CC-C11C-E886-F50C-9A80CF4C6D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BE3B80-38D4-0EAD-9EE6-A1223BEDC783}"/>
              </a:ext>
            </a:extLst>
          </p:cNvPr>
          <p:cNvSpPr>
            <a:spLocks noGrp="1"/>
          </p:cNvSpPr>
          <p:nvPr>
            <p:ph type="sldNum" sz="quarter" idx="12"/>
          </p:nvPr>
        </p:nvSpPr>
        <p:spPr/>
        <p:txBody>
          <a:bodyPr/>
          <a:lstStyle/>
          <a:p>
            <a:fld id="{A19F845E-8849-0649-9625-25C3C17D11D5}" type="slidenum">
              <a:rPr lang="en-US" smtClean="0"/>
              <a:t>‹#›</a:t>
            </a:fld>
            <a:endParaRPr lang="en-US"/>
          </a:p>
        </p:txBody>
      </p:sp>
    </p:spTree>
    <p:extLst>
      <p:ext uri="{BB962C8B-B14F-4D97-AF65-F5344CB8AC3E}">
        <p14:creationId xmlns:p14="http://schemas.microsoft.com/office/powerpoint/2010/main" val="42687747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5778F-1576-DABD-656B-BD63CB09E0D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0D58A24-EE38-5A26-D350-6BAAABBE9F2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96BB668-73D0-6233-B8A6-03C971C48E98}"/>
              </a:ext>
            </a:extLst>
          </p:cNvPr>
          <p:cNvSpPr>
            <a:spLocks noGrp="1"/>
          </p:cNvSpPr>
          <p:nvPr>
            <p:ph type="dt" sz="half" idx="10"/>
          </p:nvPr>
        </p:nvSpPr>
        <p:spPr/>
        <p:txBody>
          <a:bodyPr/>
          <a:lstStyle/>
          <a:p>
            <a:fld id="{B9F43BBE-A749-C04A-BED8-8572C6C7A9D9}" type="datetimeFigureOut">
              <a:rPr lang="en-US" smtClean="0"/>
              <a:t>11/8/25</a:t>
            </a:fld>
            <a:endParaRPr lang="en-US"/>
          </a:p>
        </p:txBody>
      </p:sp>
      <p:sp>
        <p:nvSpPr>
          <p:cNvPr id="5" name="Footer Placeholder 4">
            <a:extLst>
              <a:ext uri="{FF2B5EF4-FFF2-40B4-BE49-F238E27FC236}">
                <a16:creationId xmlns:a16="http://schemas.microsoft.com/office/drawing/2014/main" id="{598557AC-8678-2305-A2B8-D3DFC5EB3A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7E6051-A1A6-D364-0A3E-5EA880288634}"/>
              </a:ext>
            </a:extLst>
          </p:cNvPr>
          <p:cNvSpPr>
            <a:spLocks noGrp="1"/>
          </p:cNvSpPr>
          <p:nvPr>
            <p:ph type="sldNum" sz="quarter" idx="12"/>
          </p:nvPr>
        </p:nvSpPr>
        <p:spPr/>
        <p:txBody>
          <a:bodyPr/>
          <a:lstStyle/>
          <a:p>
            <a:fld id="{A19F845E-8849-0649-9625-25C3C17D11D5}" type="slidenum">
              <a:rPr lang="en-US" smtClean="0"/>
              <a:t>‹#›</a:t>
            </a:fld>
            <a:endParaRPr lang="en-US"/>
          </a:p>
        </p:txBody>
      </p:sp>
    </p:spTree>
    <p:extLst>
      <p:ext uri="{BB962C8B-B14F-4D97-AF65-F5344CB8AC3E}">
        <p14:creationId xmlns:p14="http://schemas.microsoft.com/office/powerpoint/2010/main" val="248756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2C579-A9C9-35DD-9218-A1CE120A8DB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89F0606-9461-80EE-A9D4-74182F82DB6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ADD8F28-BB13-6119-3B70-4579CA1FA47A}"/>
              </a:ext>
            </a:extLst>
          </p:cNvPr>
          <p:cNvSpPr>
            <a:spLocks noGrp="1"/>
          </p:cNvSpPr>
          <p:nvPr>
            <p:ph type="dt" sz="half" idx="10"/>
          </p:nvPr>
        </p:nvSpPr>
        <p:spPr/>
        <p:txBody>
          <a:bodyPr/>
          <a:lstStyle/>
          <a:p>
            <a:fld id="{B9F43BBE-A749-C04A-BED8-8572C6C7A9D9}" type="datetimeFigureOut">
              <a:rPr lang="en-US" smtClean="0"/>
              <a:t>11/8/25</a:t>
            </a:fld>
            <a:endParaRPr lang="en-US"/>
          </a:p>
        </p:txBody>
      </p:sp>
      <p:sp>
        <p:nvSpPr>
          <p:cNvPr id="5" name="Footer Placeholder 4">
            <a:extLst>
              <a:ext uri="{FF2B5EF4-FFF2-40B4-BE49-F238E27FC236}">
                <a16:creationId xmlns:a16="http://schemas.microsoft.com/office/drawing/2014/main" id="{186F780C-FDE4-EE33-8AC2-9898095C16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4C0F75-D94D-36A4-6ADB-56388275892E}"/>
              </a:ext>
            </a:extLst>
          </p:cNvPr>
          <p:cNvSpPr>
            <a:spLocks noGrp="1"/>
          </p:cNvSpPr>
          <p:nvPr>
            <p:ph type="sldNum" sz="quarter" idx="12"/>
          </p:nvPr>
        </p:nvSpPr>
        <p:spPr/>
        <p:txBody>
          <a:bodyPr/>
          <a:lstStyle/>
          <a:p>
            <a:fld id="{A19F845E-8849-0649-9625-25C3C17D11D5}" type="slidenum">
              <a:rPr lang="en-US" smtClean="0"/>
              <a:t>‹#›</a:t>
            </a:fld>
            <a:endParaRPr lang="en-US"/>
          </a:p>
        </p:txBody>
      </p:sp>
    </p:spTree>
    <p:extLst>
      <p:ext uri="{BB962C8B-B14F-4D97-AF65-F5344CB8AC3E}">
        <p14:creationId xmlns:p14="http://schemas.microsoft.com/office/powerpoint/2010/main" val="1108121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B7F5E-3B3F-EB6F-4D55-73B0F978F3D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3366C7-7F6B-2210-38ED-DDB6593B5AF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28B100F-8F06-2D87-EF1F-2F27C867673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4189F88-8DC8-E2B1-2975-87BCF2CBD9B6}"/>
              </a:ext>
            </a:extLst>
          </p:cNvPr>
          <p:cNvSpPr>
            <a:spLocks noGrp="1"/>
          </p:cNvSpPr>
          <p:nvPr>
            <p:ph type="dt" sz="half" idx="10"/>
          </p:nvPr>
        </p:nvSpPr>
        <p:spPr/>
        <p:txBody>
          <a:bodyPr/>
          <a:lstStyle/>
          <a:p>
            <a:fld id="{B9F43BBE-A749-C04A-BED8-8572C6C7A9D9}" type="datetimeFigureOut">
              <a:rPr lang="en-US" smtClean="0"/>
              <a:t>11/8/25</a:t>
            </a:fld>
            <a:endParaRPr lang="en-US"/>
          </a:p>
        </p:txBody>
      </p:sp>
      <p:sp>
        <p:nvSpPr>
          <p:cNvPr id="6" name="Footer Placeholder 5">
            <a:extLst>
              <a:ext uri="{FF2B5EF4-FFF2-40B4-BE49-F238E27FC236}">
                <a16:creationId xmlns:a16="http://schemas.microsoft.com/office/drawing/2014/main" id="{84EDB4DF-7DE8-066F-C603-13B08CF18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FFE3B9-581D-E59D-08B1-C4A98945F061}"/>
              </a:ext>
            </a:extLst>
          </p:cNvPr>
          <p:cNvSpPr>
            <a:spLocks noGrp="1"/>
          </p:cNvSpPr>
          <p:nvPr>
            <p:ph type="sldNum" sz="quarter" idx="12"/>
          </p:nvPr>
        </p:nvSpPr>
        <p:spPr/>
        <p:txBody>
          <a:bodyPr/>
          <a:lstStyle/>
          <a:p>
            <a:fld id="{A19F845E-8849-0649-9625-25C3C17D11D5}" type="slidenum">
              <a:rPr lang="en-US" smtClean="0"/>
              <a:t>‹#›</a:t>
            </a:fld>
            <a:endParaRPr lang="en-US"/>
          </a:p>
        </p:txBody>
      </p:sp>
    </p:spTree>
    <p:extLst>
      <p:ext uri="{BB962C8B-B14F-4D97-AF65-F5344CB8AC3E}">
        <p14:creationId xmlns:p14="http://schemas.microsoft.com/office/powerpoint/2010/main" val="9130555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E108F-33E4-18B1-73D0-71C754EE23F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77D4204-A9EA-3C0B-2BC6-247EAF4D31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399657F-6F1C-18D6-236D-225DD6F8DFA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9129D7D-51DE-DEA5-F304-12E595088F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3F2C5DB-55BE-4697-ABCA-BF4912BFACB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B5CCA64-8737-15E7-795E-8149CBF15906}"/>
              </a:ext>
            </a:extLst>
          </p:cNvPr>
          <p:cNvSpPr>
            <a:spLocks noGrp="1"/>
          </p:cNvSpPr>
          <p:nvPr>
            <p:ph type="dt" sz="half" idx="10"/>
          </p:nvPr>
        </p:nvSpPr>
        <p:spPr/>
        <p:txBody>
          <a:bodyPr/>
          <a:lstStyle/>
          <a:p>
            <a:fld id="{B9F43BBE-A749-C04A-BED8-8572C6C7A9D9}" type="datetimeFigureOut">
              <a:rPr lang="en-US" smtClean="0"/>
              <a:t>11/8/25</a:t>
            </a:fld>
            <a:endParaRPr lang="en-US"/>
          </a:p>
        </p:txBody>
      </p:sp>
      <p:sp>
        <p:nvSpPr>
          <p:cNvPr id="8" name="Footer Placeholder 7">
            <a:extLst>
              <a:ext uri="{FF2B5EF4-FFF2-40B4-BE49-F238E27FC236}">
                <a16:creationId xmlns:a16="http://schemas.microsoft.com/office/drawing/2014/main" id="{1EC71B9E-3298-9812-7F87-B426C9BF71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E502928-43B7-764D-5BFA-80D2B1D99AFA}"/>
              </a:ext>
            </a:extLst>
          </p:cNvPr>
          <p:cNvSpPr>
            <a:spLocks noGrp="1"/>
          </p:cNvSpPr>
          <p:nvPr>
            <p:ph type="sldNum" sz="quarter" idx="12"/>
          </p:nvPr>
        </p:nvSpPr>
        <p:spPr/>
        <p:txBody>
          <a:bodyPr/>
          <a:lstStyle/>
          <a:p>
            <a:fld id="{A19F845E-8849-0649-9625-25C3C17D11D5}" type="slidenum">
              <a:rPr lang="en-US" smtClean="0"/>
              <a:t>‹#›</a:t>
            </a:fld>
            <a:endParaRPr lang="en-US"/>
          </a:p>
        </p:txBody>
      </p:sp>
    </p:spTree>
    <p:extLst>
      <p:ext uri="{BB962C8B-B14F-4D97-AF65-F5344CB8AC3E}">
        <p14:creationId xmlns:p14="http://schemas.microsoft.com/office/powerpoint/2010/main" val="23279510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E315D-EAEC-9414-6E90-8DD5B570A72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65CCACD-9E3D-5572-D2F8-70CF945CE643}"/>
              </a:ext>
            </a:extLst>
          </p:cNvPr>
          <p:cNvSpPr>
            <a:spLocks noGrp="1"/>
          </p:cNvSpPr>
          <p:nvPr>
            <p:ph type="dt" sz="half" idx="10"/>
          </p:nvPr>
        </p:nvSpPr>
        <p:spPr/>
        <p:txBody>
          <a:bodyPr/>
          <a:lstStyle/>
          <a:p>
            <a:fld id="{B9F43BBE-A749-C04A-BED8-8572C6C7A9D9}" type="datetimeFigureOut">
              <a:rPr lang="en-US" smtClean="0"/>
              <a:t>11/8/25</a:t>
            </a:fld>
            <a:endParaRPr lang="en-US"/>
          </a:p>
        </p:txBody>
      </p:sp>
      <p:sp>
        <p:nvSpPr>
          <p:cNvPr id="4" name="Footer Placeholder 3">
            <a:extLst>
              <a:ext uri="{FF2B5EF4-FFF2-40B4-BE49-F238E27FC236}">
                <a16:creationId xmlns:a16="http://schemas.microsoft.com/office/drawing/2014/main" id="{4B6F8F9B-856C-1195-E9FC-BF6C7302BE8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6A2001A-B0C3-767B-B7AA-0F363581A307}"/>
              </a:ext>
            </a:extLst>
          </p:cNvPr>
          <p:cNvSpPr>
            <a:spLocks noGrp="1"/>
          </p:cNvSpPr>
          <p:nvPr>
            <p:ph type="sldNum" sz="quarter" idx="12"/>
          </p:nvPr>
        </p:nvSpPr>
        <p:spPr/>
        <p:txBody>
          <a:bodyPr/>
          <a:lstStyle/>
          <a:p>
            <a:fld id="{A19F845E-8849-0649-9625-25C3C17D11D5}" type="slidenum">
              <a:rPr lang="en-US" smtClean="0"/>
              <a:t>‹#›</a:t>
            </a:fld>
            <a:endParaRPr lang="en-US"/>
          </a:p>
        </p:txBody>
      </p:sp>
    </p:spTree>
    <p:extLst>
      <p:ext uri="{BB962C8B-B14F-4D97-AF65-F5344CB8AC3E}">
        <p14:creationId xmlns:p14="http://schemas.microsoft.com/office/powerpoint/2010/main" val="1085622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EFF0F7-5763-7ECA-667F-3232C852034F}"/>
              </a:ext>
            </a:extLst>
          </p:cNvPr>
          <p:cNvSpPr>
            <a:spLocks noGrp="1"/>
          </p:cNvSpPr>
          <p:nvPr>
            <p:ph type="dt" sz="half" idx="10"/>
          </p:nvPr>
        </p:nvSpPr>
        <p:spPr/>
        <p:txBody>
          <a:bodyPr/>
          <a:lstStyle/>
          <a:p>
            <a:fld id="{B9F43BBE-A749-C04A-BED8-8572C6C7A9D9}" type="datetimeFigureOut">
              <a:rPr lang="en-US" smtClean="0"/>
              <a:t>11/8/25</a:t>
            </a:fld>
            <a:endParaRPr lang="en-US"/>
          </a:p>
        </p:txBody>
      </p:sp>
      <p:sp>
        <p:nvSpPr>
          <p:cNvPr id="3" name="Footer Placeholder 2">
            <a:extLst>
              <a:ext uri="{FF2B5EF4-FFF2-40B4-BE49-F238E27FC236}">
                <a16:creationId xmlns:a16="http://schemas.microsoft.com/office/drawing/2014/main" id="{DB1A7C1E-BAFE-C174-B0CD-5C053AE16B5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BBAF50B-213F-3926-DEDC-D50058A22B22}"/>
              </a:ext>
            </a:extLst>
          </p:cNvPr>
          <p:cNvSpPr>
            <a:spLocks noGrp="1"/>
          </p:cNvSpPr>
          <p:nvPr>
            <p:ph type="sldNum" sz="quarter" idx="12"/>
          </p:nvPr>
        </p:nvSpPr>
        <p:spPr/>
        <p:txBody>
          <a:bodyPr/>
          <a:lstStyle/>
          <a:p>
            <a:fld id="{A19F845E-8849-0649-9625-25C3C17D11D5}" type="slidenum">
              <a:rPr lang="en-US" smtClean="0"/>
              <a:t>‹#›</a:t>
            </a:fld>
            <a:endParaRPr lang="en-US"/>
          </a:p>
        </p:txBody>
      </p:sp>
    </p:spTree>
    <p:extLst>
      <p:ext uri="{BB962C8B-B14F-4D97-AF65-F5344CB8AC3E}">
        <p14:creationId xmlns:p14="http://schemas.microsoft.com/office/powerpoint/2010/main" val="33623572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87E77-0FC8-E54E-D4D2-B7B838BA35C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A57C5B5-DA28-1EF0-0908-B6C62ECF2C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B03F584-C229-8986-6FD6-1D546674D9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1A7318E-11F0-1DA2-3CA9-4BC3305CE73C}"/>
              </a:ext>
            </a:extLst>
          </p:cNvPr>
          <p:cNvSpPr>
            <a:spLocks noGrp="1"/>
          </p:cNvSpPr>
          <p:nvPr>
            <p:ph type="dt" sz="half" idx="10"/>
          </p:nvPr>
        </p:nvSpPr>
        <p:spPr/>
        <p:txBody>
          <a:bodyPr/>
          <a:lstStyle/>
          <a:p>
            <a:fld id="{B9F43BBE-A749-C04A-BED8-8572C6C7A9D9}" type="datetimeFigureOut">
              <a:rPr lang="en-US" smtClean="0"/>
              <a:t>11/8/25</a:t>
            </a:fld>
            <a:endParaRPr lang="en-US"/>
          </a:p>
        </p:txBody>
      </p:sp>
      <p:sp>
        <p:nvSpPr>
          <p:cNvPr id="6" name="Footer Placeholder 5">
            <a:extLst>
              <a:ext uri="{FF2B5EF4-FFF2-40B4-BE49-F238E27FC236}">
                <a16:creationId xmlns:a16="http://schemas.microsoft.com/office/drawing/2014/main" id="{97FCC789-4E1A-FBD4-44A8-2ADB275700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4FD5DE7-57B2-4CCB-841C-A8788820C993}"/>
              </a:ext>
            </a:extLst>
          </p:cNvPr>
          <p:cNvSpPr>
            <a:spLocks noGrp="1"/>
          </p:cNvSpPr>
          <p:nvPr>
            <p:ph type="sldNum" sz="quarter" idx="12"/>
          </p:nvPr>
        </p:nvSpPr>
        <p:spPr/>
        <p:txBody>
          <a:bodyPr/>
          <a:lstStyle/>
          <a:p>
            <a:fld id="{A19F845E-8849-0649-9625-25C3C17D11D5}" type="slidenum">
              <a:rPr lang="en-US" smtClean="0"/>
              <a:t>‹#›</a:t>
            </a:fld>
            <a:endParaRPr lang="en-US"/>
          </a:p>
        </p:txBody>
      </p:sp>
    </p:spTree>
    <p:extLst>
      <p:ext uri="{BB962C8B-B14F-4D97-AF65-F5344CB8AC3E}">
        <p14:creationId xmlns:p14="http://schemas.microsoft.com/office/powerpoint/2010/main" val="3534591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4E2EA-9168-6DE8-9D63-A711803D75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D95FFA3-31C7-E990-930A-8DA86E626E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869F919-B538-DD34-2164-0F9079C9AF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68717DD-98DC-2877-DA73-CEA215DEB112}"/>
              </a:ext>
            </a:extLst>
          </p:cNvPr>
          <p:cNvSpPr>
            <a:spLocks noGrp="1"/>
          </p:cNvSpPr>
          <p:nvPr>
            <p:ph type="dt" sz="half" idx="10"/>
          </p:nvPr>
        </p:nvSpPr>
        <p:spPr/>
        <p:txBody>
          <a:bodyPr/>
          <a:lstStyle/>
          <a:p>
            <a:fld id="{B9F43BBE-A749-C04A-BED8-8572C6C7A9D9}" type="datetimeFigureOut">
              <a:rPr lang="en-US" smtClean="0"/>
              <a:t>11/8/25</a:t>
            </a:fld>
            <a:endParaRPr lang="en-US"/>
          </a:p>
        </p:txBody>
      </p:sp>
      <p:sp>
        <p:nvSpPr>
          <p:cNvPr id="6" name="Footer Placeholder 5">
            <a:extLst>
              <a:ext uri="{FF2B5EF4-FFF2-40B4-BE49-F238E27FC236}">
                <a16:creationId xmlns:a16="http://schemas.microsoft.com/office/drawing/2014/main" id="{6DBFF33F-CBED-1713-5DA9-EC7F11EC4E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0ACF7E-15A6-4B9E-CB94-DAF30BCFCE49}"/>
              </a:ext>
            </a:extLst>
          </p:cNvPr>
          <p:cNvSpPr>
            <a:spLocks noGrp="1"/>
          </p:cNvSpPr>
          <p:nvPr>
            <p:ph type="sldNum" sz="quarter" idx="12"/>
          </p:nvPr>
        </p:nvSpPr>
        <p:spPr/>
        <p:txBody>
          <a:bodyPr/>
          <a:lstStyle/>
          <a:p>
            <a:fld id="{A19F845E-8849-0649-9625-25C3C17D11D5}" type="slidenum">
              <a:rPr lang="en-US" smtClean="0"/>
              <a:t>‹#›</a:t>
            </a:fld>
            <a:endParaRPr lang="en-US"/>
          </a:p>
        </p:txBody>
      </p:sp>
    </p:spTree>
    <p:extLst>
      <p:ext uri="{BB962C8B-B14F-4D97-AF65-F5344CB8AC3E}">
        <p14:creationId xmlns:p14="http://schemas.microsoft.com/office/powerpoint/2010/main" val="2574079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6DBA8-2EA0-7901-6E21-5B33734BF41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DD5AA89-B32B-4669-22C9-8F5087E96A8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062B025-233C-7364-C220-1084A965ADC2}"/>
              </a:ext>
            </a:extLst>
          </p:cNvPr>
          <p:cNvSpPr>
            <a:spLocks noGrp="1"/>
          </p:cNvSpPr>
          <p:nvPr>
            <p:ph type="dt" sz="half" idx="10"/>
          </p:nvPr>
        </p:nvSpPr>
        <p:spPr/>
        <p:txBody>
          <a:bodyPr/>
          <a:lstStyle/>
          <a:p>
            <a:fld id="{B9F43BBE-A749-C04A-BED8-8572C6C7A9D9}" type="datetimeFigureOut">
              <a:rPr lang="en-US" smtClean="0"/>
              <a:t>11/8/25</a:t>
            </a:fld>
            <a:endParaRPr lang="en-US"/>
          </a:p>
        </p:txBody>
      </p:sp>
      <p:sp>
        <p:nvSpPr>
          <p:cNvPr id="5" name="Footer Placeholder 4">
            <a:extLst>
              <a:ext uri="{FF2B5EF4-FFF2-40B4-BE49-F238E27FC236}">
                <a16:creationId xmlns:a16="http://schemas.microsoft.com/office/drawing/2014/main" id="{82ADB720-1866-3A57-DEBE-7EF2B8FBC7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B66D23-0327-043E-DCCD-D18E589BA705}"/>
              </a:ext>
            </a:extLst>
          </p:cNvPr>
          <p:cNvSpPr>
            <a:spLocks noGrp="1"/>
          </p:cNvSpPr>
          <p:nvPr>
            <p:ph type="sldNum" sz="quarter" idx="12"/>
          </p:nvPr>
        </p:nvSpPr>
        <p:spPr/>
        <p:txBody>
          <a:bodyPr/>
          <a:lstStyle/>
          <a:p>
            <a:fld id="{A19F845E-8849-0649-9625-25C3C17D11D5}" type="slidenum">
              <a:rPr lang="en-US" smtClean="0"/>
              <a:t>‹#›</a:t>
            </a:fld>
            <a:endParaRPr lang="en-US"/>
          </a:p>
        </p:txBody>
      </p:sp>
    </p:spTree>
    <p:extLst>
      <p:ext uri="{BB962C8B-B14F-4D97-AF65-F5344CB8AC3E}">
        <p14:creationId xmlns:p14="http://schemas.microsoft.com/office/powerpoint/2010/main" val="3854194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4F2CAD-6AD9-F815-4C4E-8757B194E10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B62C551-2648-14AA-A580-4A304D53959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615C5F-0B9C-1D9A-2676-7E2180A98889}"/>
              </a:ext>
            </a:extLst>
          </p:cNvPr>
          <p:cNvSpPr>
            <a:spLocks noGrp="1"/>
          </p:cNvSpPr>
          <p:nvPr>
            <p:ph type="dt" sz="half" idx="10"/>
          </p:nvPr>
        </p:nvSpPr>
        <p:spPr/>
        <p:txBody>
          <a:bodyPr/>
          <a:lstStyle/>
          <a:p>
            <a:fld id="{B9F43BBE-A749-C04A-BED8-8572C6C7A9D9}" type="datetimeFigureOut">
              <a:rPr lang="en-US" smtClean="0"/>
              <a:t>11/8/25</a:t>
            </a:fld>
            <a:endParaRPr lang="en-US"/>
          </a:p>
        </p:txBody>
      </p:sp>
      <p:sp>
        <p:nvSpPr>
          <p:cNvPr id="5" name="Footer Placeholder 4">
            <a:extLst>
              <a:ext uri="{FF2B5EF4-FFF2-40B4-BE49-F238E27FC236}">
                <a16:creationId xmlns:a16="http://schemas.microsoft.com/office/drawing/2014/main" id="{287074D8-C76B-5352-987E-94D9947883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B4FDE9-529E-BF46-0D76-F5907050A902}"/>
              </a:ext>
            </a:extLst>
          </p:cNvPr>
          <p:cNvSpPr>
            <a:spLocks noGrp="1"/>
          </p:cNvSpPr>
          <p:nvPr>
            <p:ph type="sldNum" sz="quarter" idx="12"/>
          </p:nvPr>
        </p:nvSpPr>
        <p:spPr/>
        <p:txBody>
          <a:bodyPr/>
          <a:lstStyle/>
          <a:p>
            <a:fld id="{A19F845E-8849-0649-9625-25C3C17D11D5}" type="slidenum">
              <a:rPr lang="en-US" smtClean="0"/>
              <a:t>‹#›</a:t>
            </a:fld>
            <a:endParaRPr lang="en-US"/>
          </a:p>
        </p:txBody>
      </p:sp>
    </p:spTree>
    <p:extLst>
      <p:ext uri="{BB962C8B-B14F-4D97-AF65-F5344CB8AC3E}">
        <p14:creationId xmlns:p14="http://schemas.microsoft.com/office/powerpoint/2010/main" val="2316215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45E72C-2A2B-5FF2-0003-82D9ACCB5F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25C527C-D84F-FA69-27FA-E3835644547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D5726FF-A35F-896D-7871-D2441F9F52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9F43BBE-A749-C04A-BED8-8572C6C7A9D9}" type="datetimeFigureOut">
              <a:rPr lang="en-US" smtClean="0"/>
              <a:t>11/8/25</a:t>
            </a:fld>
            <a:endParaRPr lang="en-US"/>
          </a:p>
        </p:txBody>
      </p:sp>
      <p:sp>
        <p:nvSpPr>
          <p:cNvPr id="5" name="Footer Placeholder 4">
            <a:extLst>
              <a:ext uri="{FF2B5EF4-FFF2-40B4-BE49-F238E27FC236}">
                <a16:creationId xmlns:a16="http://schemas.microsoft.com/office/drawing/2014/main" id="{5EE18D1C-8BB7-3BC1-5148-4C2D3CF7F7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7DAA096-EF83-B4E1-EDC5-89B391B267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19F845E-8849-0649-9625-25C3C17D11D5}" type="slidenum">
              <a:rPr lang="en-US" smtClean="0"/>
              <a:t>‹#›</a:t>
            </a:fld>
            <a:endParaRPr lang="en-US"/>
          </a:p>
        </p:txBody>
      </p:sp>
    </p:spTree>
    <p:extLst>
      <p:ext uri="{BB962C8B-B14F-4D97-AF65-F5344CB8AC3E}">
        <p14:creationId xmlns:p14="http://schemas.microsoft.com/office/powerpoint/2010/main" val="4603281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www.mckinsey.com/" TargetMode="External"/><Relationship Id="rId2" Type="http://schemas.openxmlformats.org/officeDocument/2006/relationships/hyperlink" Target="https://www2.deloitte.com/" TargetMode="External"/><Relationship Id="rId1" Type="http://schemas.openxmlformats.org/officeDocument/2006/relationships/slideLayout" Target="../slideLayouts/slideLayout1.xml"/><Relationship Id="rId6" Type="http://schemas.openxmlformats.org/officeDocument/2006/relationships/hyperlink" Target="https://www.statista.com/" TargetMode="External"/><Relationship Id="rId5" Type="http://schemas.openxmlformats.org/officeDocument/2006/relationships/hyperlink" Target="https://www.ons.gov.uk/" TargetMode="External"/><Relationship Id="rId4" Type="http://schemas.openxmlformats.org/officeDocument/2006/relationships/hyperlink" Target="https://www.mintel.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3" name="Subtitle 2">
            <a:extLst>
              <a:ext uri="{FF2B5EF4-FFF2-40B4-BE49-F238E27FC236}">
                <a16:creationId xmlns:a16="http://schemas.microsoft.com/office/drawing/2014/main" id="{C1C3C5DD-B595-C8BD-1CAA-14FC8BE1E24B}"/>
              </a:ext>
            </a:extLst>
          </p:cNvPr>
          <p:cNvSpPr>
            <a:spLocks noGrp="1"/>
          </p:cNvSpPr>
          <p:nvPr>
            <p:ph type="subTitle" idx="1"/>
          </p:nvPr>
        </p:nvSpPr>
        <p:spPr>
          <a:xfrm>
            <a:off x="988547" y="788900"/>
            <a:ext cx="10812149" cy="4295862"/>
          </a:xfrm>
        </p:spPr>
        <p:txBody>
          <a:bodyPr>
            <a:noAutofit/>
          </a:bodyPr>
          <a:lstStyle/>
          <a:p>
            <a:pPr algn="l"/>
            <a:r>
              <a:rPr lang="en-GB" sz="3600" b="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Analysis of the Problem at Green Haven Florists</a:t>
            </a:r>
          </a:p>
          <a:p>
            <a:pPr algn="l"/>
            <a:br>
              <a:rPr lang="en-GB" sz="36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br>
            <a:r>
              <a:rPr lang="en-GB" sz="36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Individual Presentation (LCLM4004)</a:t>
            </a:r>
            <a:br>
              <a:rPr lang="en-GB" sz="36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br>
            <a:r>
              <a:rPr lang="en-GB" sz="3600" i="1" kern="100" dirty="0">
                <a:solidFill>
                  <a:schemeClr val="bg1"/>
                </a:solidFill>
                <a:latin typeface="Arial" panose="020B0604020202020204" pitchFamily="34" charset="0"/>
                <a:ea typeface="Aptos" panose="020B0004020202020204" pitchFamily="34" charset="0"/>
                <a:cs typeface="Arial" panose="020B0604020202020204" pitchFamily="34" charset="0"/>
              </a:rPr>
              <a:t>IHOR VYNNYCHUK</a:t>
            </a:r>
            <a:br>
              <a:rPr lang="en-GB" sz="36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br>
            <a:r>
              <a:rPr lang="en-GB" sz="3600" i="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Student </a:t>
            </a:r>
            <a:r>
              <a:rPr lang="en-GB" sz="3600" i="1" kern="100">
                <a:solidFill>
                  <a:schemeClr val="bg1"/>
                </a:solidFill>
                <a:effectLst/>
                <a:latin typeface="Arial" panose="020B0604020202020204" pitchFamily="34" charset="0"/>
                <a:ea typeface="Aptos" panose="020B0004020202020204" pitchFamily="34" charset="0"/>
                <a:cs typeface="Arial" panose="020B0604020202020204" pitchFamily="34" charset="0"/>
              </a:rPr>
              <a:t>ID: 2440578</a:t>
            </a:r>
            <a:endParaRPr lang="en-GB" sz="3600" i="1" kern="1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p>
            <a:pPr algn="l"/>
            <a:endParaRPr lang="en-GB" sz="3600" i="1" kern="100" dirty="0">
              <a:solidFill>
                <a:schemeClr val="bg1"/>
              </a:solidFill>
              <a:latin typeface="Arial" panose="020B0604020202020204" pitchFamily="34" charset="0"/>
              <a:ea typeface="Aptos" panose="020B0004020202020204" pitchFamily="34" charset="0"/>
              <a:cs typeface="Arial" panose="020B0604020202020204" pitchFamily="34" charset="0"/>
            </a:endParaRPr>
          </a:p>
          <a:p>
            <a:pPr algn="l"/>
            <a:br>
              <a:rPr lang="en-GB" sz="36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br>
            <a:r>
              <a:rPr lang="en-GB" sz="3600" i="1"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University of Wales Trinity Saint David</a:t>
            </a:r>
            <a:br>
              <a:rPr lang="en-GB" sz="36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br>
            <a:endParaRPr lang="en-US" sz="3600" dirty="0">
              <a:solidFill>
                <a:schemeClr val="bg1"/>
              </a:solidFill>
            </a:endParaRPr>
          </a:p>
        </p:txBody>
      </p:sp>
      <p:cxnSp>
        <p:nvCxnSpPr>
          <p:cNvPr id="17" name="Straight Connector 16">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6611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0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000"/>
                                  </p:stCondLst>
                                  <p:iterate>
                                    <p:tmPct val="10000"/>
                                  </p:iterate>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7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 name="Rectangle 67">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Shape 69">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2" name="Freeform: Shape 71">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60160CF-EFEF-A25E-A0A5-665630F7E08F}"/>
              </a:ext>
            </a:extLst>
          </p:cNvPr>
          <p:cNvSpPr>
            <a:spLocks noGrp="1"/>
          </p:cNvSpPr>
          <p:nvPr>
            <p:ph type="ctrTitle"/>
          </p:nvPr>
        </p:nvSpPr>
        <p:spPr>
          <a:xfrm>
            <a:off x="804672" y="1412489"/>
            <a:ext cx="2871095" cy="2156621"/>
          </a:xfrm>
        </p:spPr>
        <p:txBody>
          <a:bodyPr vert="horz" lIns="91440" tIns="45720" rIns="91440" bIns="45720" rtlCol="0" anchor="t">
            <a:normAutofit/>
          </a:bodyPr>
          <a:lstStyle/>
          <a:p>
            <a:pPr algn="l"/>
            <a:r>
              <a:rPr lang="en-US" sz="3600" b="1" kern="1200" dirty="0">
                <a:solidFill>
                  <a:srgbClr val="FFFFFF"/>
                </a:solidFill>
                <a:effectLst/>
                <a:latin typeface="Arial" panose="020B0604020202020204" pitchFamily="34" charset="0"/>
                <a:cs typeface="Arial" panose="020B0604020202020204" pitchFamily="34" charset="0"/>
              </a:rPr>
              <a:t>Overview</a:t>
            </a:r>
            <a:r>
              <a:rPr lang="en-US" sz="3600" kern="1200" dirty="0">
                <a:solidFill>
                  <a:srgbClr val="FFFFFF"/>
                </a:solidFill>
                <a:effectLst/>
                <a:latin typeface="Arial" panose="020B0604020202020204" pitchFamily="34" charset="0"/>
                <a:cs typeface="Arial" panose="020B0604020202020204" pitchFamily="34" charset="0"/>
              </a:rPr>
              <a:t> </a:t>
            </a:r>
            <a:endParaRPr lang="en-US" sz="3600" kern="1200" dirty="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3F4C3ADF-A77D-5E4D-7F12-895F5427DEAC}"/>
              </a:ext>
            </a:extLst>
          </p:cNvPr>
          <p:cNvSpPr>
            <a:spLocks noGrp="1"/>
          </p:cNvSpPr>
          <p:nvPr>
            <p:ph type="subTitle" idx="1"/>
          </p:nvPr>
        </p:nvSpPr>
        <p:spPr>
          <a:xfrm>
            <a:off x="4651778" y="1412489"/>
            <a:ext cx="7217493" cy="4363844"/>
          </a:xfrm>
        </p:spPr>
        <p:txBody>
          <a:bodyPr vert="horz" lIns="91440" tIns="45720" rIns="91440" bIns="45720" rtlCol="0">
            <a:normAutofit/>
          </a:bodyPr>
          <a:lstStyle/>
          <a:p>
            <a:pPr indent="-228600" algn="l">
              <a:lnSpc>
                <a:spcPct val="150000"/>
              </a:lnSpc>
              <a:buFont typeface="Arial" panose="020B0604020202020204" pitchFamily="34" charset="0"/>
              <a:buChar char="•"/>
            </a:pPr>
            <a:r>
              <a:rPr lang="en-US" sz="2000" b="0" i="0" u="none" strike="noStrike" dirty="0">
                <a:effectLst/>
                <a:latin typeface="Arial" panose="020B0604020202020204" pitchFamily="34" charset="0"/>
                <a:cs typeface="Arial" panose="020B0604020202020204" pitchFamily="34" charset="0"/>
              </a:rPr>
              <a:t>Independent florist based in </a:t>
            </a:r>
            <a:r>
              <a:rPr lang="en-US" sz="2000" b="1" i="0" u="none" strike="noStrike" dirty="0">
                <a:effectLst/>
                <a:latin typeface="Arial" panose="020B0604020202020204" pitchFamily="34" charset="0"/>
                <a:cs typeface="Arial" panose="020B0604020202020204" pitchFamily="34" charset="0"/>
              </a:rPr>
              <a:t>Norwich, UK</a:t>
            </a:r>
            <a:endParaRPr lang="en-US" sz="2000" b="0" i="0" u="none" strike="noStrike" dirty="0">
              <a:effectLst/>
              <a:latin typeface="Arial" panose="020B0604020202020204" pitchFamily="34" charset="0"/>
              <a:cs typeface="Arial" panose="020B0604020202020204" pitchFamily="34" charset="0"/>
            </a:endParaRPr>
          </a:p>
          <a:p>
            <a:pPr indent="-228600" algn="l">
              <a:lnSpc>
                <a:spcPct val="150000"/>
              </a:lnSpc>
              <a:buFont typeface="Arial" panose="020B0604020202020204" pitchFamily="34" charset="0"/>
              <a:buChar char="•"/>
            </a:pPr>
            <a:r>
              <a:rPr lang="en-US" sz="2000" b="0" i="0" u="none" strike="noStrike" dirty="0">
                <a:effectLst/>
                <a:latin typeface="Arial" panose="020B0604020202020204" pitchFamily="34" charset="0"/>
                <a:cs typeface="Arial" panose="020B0604020202020204" pitchFamily="34" charset="0"/>
              </a:rPr>
              <a:t>Established in 2016 with strong local reputation</a:t>
            </a:r>
          </a:p>
          <a:p>
            <a:pPr indent="-228600" algn="l">
              <a:lnSpc>
                <a:spcPct val="150000"/>
              </a:lnSpc>
              <a:buFont typeface="Arial" panose="020B0604020202020204" pitchFamily="34" charset="0"/>
              <a:buChar char="•"/>
            </a:pPr>
            <a:r>
              <a:rPr lang="en-US" sz="2000" b="0" i="0" u="none" strike="noStrike" dirty="0">
                <a:effectLst/>
                <a:latin typeface="Arial" panose="020B0604020202020204" pitchFamily="34" charset="0"/>
                <a:cs typeface="Arial" panose="020B0604020202020204" pitchFamily="34" charset="0"/>
              </a:rPr>
              <a:t>Offers bespoke, high-quality and eco-friendly floral products</a:t>
            </a:r>
          </a:p>
          <a:p>
            <a:pPr indent="-228600" algn="l">
              <a:lnSpc>
                <a:spcPct val="150000"/>
              </a:lnSpc>
              <a:buFont typeface="Arial" panose="020B0604020202020204" pitchFamily="34" charset="0"/>
              <a:buChar char="•"/>
            </a:pPr>
            <a:r>
              <a:rPr lang="en-US" sz="2000" b="0" i="0" u="none" strike="noStrike" dirty="0">
                <a:effectLst/>
                <a:latin typeface="Arial" panose="020B0604020202020204" pitchFamily="34" charset="0"/>
                <a:cs typeface="Arial" panose="020B0604020202020204" pitchFamily="34" charset="0"/>
              </a:rPr>
              <a:t>Recent decline in footfall, sales and customer retention</a:t>
            </a:r>
          </a:p>
          <a:p>
            <a:pPr indent="-228600" algn="l">
              <a:lnSpc>
                <a:spcPct val="150000"/>
              </a:lnSpc>
              <a:buFont typeface="Arial" panose="020B0604020202020204" pitchFamily="34" charset="0"/>
              <a:buChar char="•"/>
            </a:pPr>
            <a:r>
              <a:rPr lang="en-US" sz="2000" b="0" i="0" u="none" strike="noStrike" dirty="0">
                <a:effectLst/>
                <a:latin typeface="Arial" panose="020B0604020202020204" pitchFamily="34" charset="0"/>
                <a:cs typeface="Arial" panose="020B0604020202020204" pitchFamily="34" charset="0"/>
              </a:rPr>
              <a:t>Rising costs and increased competition from online florists</a:t>
            </a:r>
          </a:p>
          <a:p>
            <a:pPr indent="-228600" algn="l">
              <a:buFont typeface="Arial" panose="020B0604020202020204" pitchFamily="34" charset="0"/>
              <a:buChar char="•"/>
            </a:pPr>
            <a:endParaRPr lang="en-US" sz="1900" dirty="0"/>
          </a:p>
          <a:p>
            <a:pPr indent="-228600" algn="l">
              <a:buFont typeface="Arial" panose="020B0604020202020204" pitchFamily="34" charset="0"/>
              <a:buChar char="•"/>
            </a:pPr>
            <a:endParaRPr lang="en-US" sz="1900" dirty="0"/>
          </a:p>
        </p:txBody>
      </p:sp>
      <p:sp>
        <p:nvSpPr>
          <p:cNvPr id="63" name="TextBox 62">
            <a:extLst>
              <a:ext uri="{FF2B5EF4-FFF2-40B4-BE49-F238E27FC236}">
                <a16:creationId xmlns:a16="http://schemas.microsoft.com/office/drawing/2014/main" id="{E64CA638-B674-E14E-24A9-4344E66C5205}"/>
              </a:ext>
            </a:extLst>
          </p:cNvPr>
          <p:cNvSpPr txBox="1"/>
          <p:nvPr/>
        </p:nvSpPr>
        <p:spPr>
          <a:xfrm>
            <a:off x="2769188" y="5736540"/>
            <a:ext cx="7217493" cy="341531"/>
          </a:xfrm>
          <a:prstGeom prst="rect">
            <a:avLst/>
          </a:prstGeom>
        </p:spPr>
        <p:txBody>
          <a:bodyPr vert="horz" lIns="91440" tIns="45720" rIns="91440" bIns="45720" rtlCol="0">
            <a:normAutofit/>
          </a:bodyPr>
          <a:lstStyle/>
          <a:p>
            <a:pPr>
              <a:lnSpc>
                <a:spcPct val="90000"/>
              </a:lnSpc>
              <a:spcAft>
                <a:spcPts val="600"/>
              </a:spcAft>
            </a:pPr>
            <a:r>
              <a:rPr lang="en-US" sz="1000" b="0" i="0" u="none" strike="noStrike" dirty="0">
                <a:effectLst/>
                <a:latin typeface="Arial" panose="020B0604020202020204" pitchFamily="34" charset="0"/>
                <a:cs typeface="Arial" panose="020B0604020202020204" pitchFamily="34" charset="0"/>
              </a:rPr>
              <a:t>Mintel (2023)</a:t>
            </a:r>
          </a:p>
        </p:txBody>
      </p:sp>
    </p:spTree>
    <p:extLst>
      <p:ext uri="{BB962C8B-B14F-4D97-AF65-F5344CB8AC3E}">
        <p14:creationId xmlns:p14="http://schemas.microsoft.com/office/powerpoint/2010/main" val="2365565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8922A-A206-5C45-283A-481FF83E5904}"/>
              </a:ext>
            </a:extLst>
          </p:cNvPr>
          <p:cNvSpPr>
            <a:spLocks noGrp="1"/>
          </p:cNvSpPr>
          <p:nvPr>
            <p:ph type="ctrTitle"/>
          </p:nvPr>
        </p:nvSpPr>
        <p:spPr>
          <a:xfrm>
            <a:off x="1524000" y="293133"/>
            <a:ext cx="8741664" cy="746018"/>
          </a:xfrm>
        </p:spPr>
        <p:txBody>
          <a:bodyPr>
            <a:noAutofit/>
          </a:bodyPr>
          <a:lstStyle/>
          <a:p>
            <a:r>
              <a:rPr lang="en-GB" sz="2400" b="1" i="0" u="none" strike="noStrike" dirty="0">
                <a:solidFill>
                  <a:srgbClr val="000000"/>
                </a:solidFill>
                <a:effectLst/>
                <a:latin typeface="Arial" panose="020B0604020202020204" pitchFamily="34" charset="0"/>
                <a:cs typeface="Arial" panose="020B0604020202020204" pitchFamily="34" charset="0"/>
              </a:rPr>
              <a:t>Problem Definition – 5W2H</a:t>
            </a:r>
            <a:br>
              <a:rPr lang="en-GB" sz="2400" kern="100" dirty="0">
                <a:effectLst/>
                <a:latin typeface="Arial" panose="020B0604020202020204" pitchFamily="34" charset="0"/>
                <a:ea typeface="Aptos" panose="020B00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0A0FE05-8A8E-A8E3-60C8-79BCEAEA23C0}"/>
              </a:ext>
            </a:extLst>
          </p:cNvPr>
          <p:cNvSpPr>
            <a:spLocks noGrp="1"/>
          </p:cNvSpPr>
          <p:nvPr>
            <p:ph type="subTitle" idx="1"/>
          </p:nvPr>
        </p:nvSpPr>
        <p:spPr>
          <a:xfrm>
            <a:off x="1524000" y="1600200"/>
            <a:ext cx="9144000" cy="3657600"/>
          </a:xfrm>
        </p:spPr>
        <p:txBody>
          <a:bodyPr/>
          <a:lstStyle/>
          <a:p>
            <a:endParaRPr lang="en-US" dirty="0"/>
          </a:p>
        </p:txBody>
      </p:sp>
      <p:graphicFrame>
        <p:nvGraphicFramePr>
          <p:cNvPr id="4" name="Table 3">
            <a:extLst>
              <a:ext uri="{FF2B5EF4-FFF2-40B4-BE49-F238E27FC236}">
                <a16:creationId xmlns:a16="http://schemas.microsoft.com/office/drawing/2014/main" id="{D30A5AF9-216C-4128-9BB6-00CBFBC61D34}"/>
              </a:ext>
            </a:extLst>
          </p:cNvPr>
          <p:cNvGraphicFramePr>
            <a:graphicFrameLocks noGrp="1"/>
          </p:cNvGraphicFramePr>
          <p:nvPr>
            <p:extLst>
              <p:ext uri="{D42A27DB-BD31-4B8C-83A1-F6EECF244321}">
                <p14:modId xmlns:p14="http://schemas.microsoft.com/office/powerpoint/2010/main" val="3709107514"/>
              </p:ext>
            </p:extLst>
          </p:nvPr>
        </p:nvGraphicFramePr>
        <p:xfrm>
          <a:off x="1524000" y="728377"/>
          <a:ext cx="9509760" cy="4529423"/>
        </p:xfrm>
        <a:graphic>
          <a:graphicData uri="http://schemas.openxmlformats.org/drawingml/2006/table">
            <a:tbl>
              <a:tblPr firstRow="1" firstCol="1" bandRow="1">
                <a:tableStyleId>{073A0DAA-6AF3-43AB-8588-CEC1D06C72B9}</a:tableStyleId>
              </a:tblPr>
              <a:tblGrid>
                <a:gridCol w="2234794">
                  <a:extLst>
                    <a:ext uri="{9D8B030D-6E8A-4147-A177-3AD203B41FA5}">
                      <a16:colId xmlns:a16="http://schemas.microsoft.com/office/drawing/2014/main" val="1296219380"/>
                    </a:ext>
                  </a:extLst>
                </a:gridCol>
                <a:gridCol w="7274966">
                  <a:extLst>
                    <a:ext uri="{9D8B030D-6E8A-4147-A177-3AD203B41FA5}">
                      <a16:colId xmlns:a16="http://schemas.microsoft.com/office/drawing/2014/main" val="1352401503"/>
                    </a:ext>
                  </a:extLst>
                </a:gridCol>
              </a:tblGrid>
              <a:tr h="467430">
                <a:tc>
                  <a:txBody>
                    <a:bodyPr/>
                    <a:lstStyle/>
                    <a:p>
                      <a:r>
                        <a:rPr lang="en-GB" dirty="0"/>
                        <a:t>5W2H</a:t>
                      </a:r>
                      <a:endParaRPr lang="en-GB" dirty="0">
                        <a:latin typeface="Arial" panose="020B0604020202020204" pitchFamily="34" charset="0"/>
                        <a:cs typeface="Arial" panose="020B0604020202020204" pitchFamily="34" charset="0"/>
                      </a:endParaRPr>
                    </a:p>
                  </a:txBody>
                  <a:tcPr anchor="ctr"/>
                </a:tc>
                <a:tc>
                  <a:txBody>
                    <a:bodyPr/>
                    <a:lstStyle/>
                    <a:p>
                      <a:r>
                        <a:rPr lang="en-GB" dirty="0"/>
                        <a:t>Summary</a:t>
                      </a:r>
                      <a:endParaRPr lang="en-GB"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133718245"/>
                  </a:ext>
                </a:extLst>
              </a:tr>
              <a:tr h="730575">
                <a:tc>
                  <a:txBody>
                    <a:bodyPr/>
                    <a:lstStyle/>
                    <a:p>
                      <a:r>
                        <a:rPr lang="en-GB" dirty="0"/>
                        <a:t>What</a:t>
                      </a:r>
                      <a:endParaRPr lang="en-GB" dirty="0">
                        <a:latin typeface="Arial" panose="020B0604020202020204" pitchFamily="34" charset="0"/>
                        <a:cs typeface="Arial" panose="020B0604020202020204" pitchFamily="34" charset="0"/>
                      </a:endParaRPr>
                    </a:p>
                  </a:txBody>
                  <a:tcPr anchor="ctr"/>
                </a:tc>
                <a:tc>
                  <a:txBody>
                    <a:bodyPr/>
                    <a:lstStyle/>
                    <a:p>
                      <a:r>
                        <a:rPr lang="en-GB" dirty="0"/>
                        <a:t>Declining in-store sales and reduced customer retention</a:t>
                      </a:r>
                      <a:endParaRPr lang="en-GB"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2877538775"/>
                  </a:ext>
                </a:extLst>
              </a:tr>
              <a:tr h="730575">
                <a:tc>
                  <a:txBody>
                    <a:bodyPr/>
                    <a:lstStyle/>
                    <a:p>
                      <a:r>
                        <a:rPr lang="en-GB"/>
                        <a:t>Why</a:t>
                      </a:r>
                      <a:endParaRPr lang="en-GB">
                        <a:latin typeface="Arial" panose="020B0604020202020204" pitchFamily="34" charset="0"/>
                        <a:cs typeface="Arial" panose="020B0604020202020204" pitchFamily="34" charset="0"/>
                      </a:endParaRPr>
                    </a:p>
                  </a:txBody>
                  <a:tcPr anchor="ctr"/>
                </a:tc>
                <a:tc>
                  <a:txBody>
                    <a:bodyPr/>
                    <a:lstStyle/>
                    <a:p>
                      <a:r>
                        <a:rPr lang="en-GB" dirty="0"/>
                        <a:t>Online competitors provide faster, more convenient services</a:t>
                      </a:r>
                      <a:endParaRPr lang="en-GB"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160862217"/>
                  </a:ext>
                </a:extLst>
              </a:tr>
              <a:tr h="467567">
                <a:tc>
                  <a:txBody>
                    <a:bodyPr/>
                    <a:lstStyle/>
                    <a:p>
                      <a:r>
                        <a:rPr lang="en-GB" dirty="0"/>
                        <a:t>Where</a:t>
                      </a:r>
                      <a:endParaRPr lang="en-GB" dirty="0">
                        <a:latin typeface="Arial" panose="020B0604020202020204" pitchFamily="34" charset="0"/>
                        <a:cs typeface="Arial" panose="020B0604020202020204" pitchFamily="34" charset="0"/>
                      </a:endParaRPr>
                    </a:p>
                  </a:txBody>
                  <a:tcPr anchor="ctr"/>
                </a:tc>
                <a:tc>
                  <a:txBody>
                    <a:bodyPr/>
                    <a:lstStyle/>
                    <a:p>
                      <a:r>
                        <a:rPr lang="en-GB" dirty="0"/>
                        <a:t>Norwich high street</a:t>
                      </a:r>
                      <a:endParaRPr lang="en-GB"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675399288"/>
                  </a:ext>
                </a:extLst>
              </a:tr>
              <a:tr h="467567">
                <a:tc>
                  <a:txBody>
                    <a:bodyPr/>
                    <a:lstStyle/>
                    <a:p>
                      <a:r>
                        <a:rPr lang="en-GB"/>
                        <a:t>When</a:t>
                      </a:r>
                      <a:endParaRPr lang="en-GB">
                        <a:latin typeface="Arial" panose="020B0604020202020204" pitchFamily="34" charset="0"/>
                        <a:cs typeface="Arial" panose="020B0604020202020204" pitchFamily="34" charset="0"/>
                      </a:endParaRPr>
                    </a:p>
                  </a:txBody>
                  <a:tcPr anchor="ctr"/>
                </a:tc>
                <a:tc>
                  <a:txBody>
                    <a:bodyPr/>
                    <a:lstStyle/>
                    <a:p>
                      <a:r>
                        <a:rPr lang="en-GB"/>
                        <a:t>Past 12 months</a:t>
                      </a:r>
                      <a:endParaRPr lang="en-GB">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590471781"/>
                  </a:ext>
                </a:extLst>
              </a:tr>
              <a:tr h="467567">
                <a:tc>
                  <a:txBody>
                    <a:bodyPr/>
                    <a:lstStyle/>
                    <a:p>
                      <a:r>
                        <a:rPr lang="en-GB"/>
                        <a:t>Who</a:t>
                      </a:r>
                      <a:endParaRPr lang="en-GB">
                        <a:latin typeface="Arial" panose="020B0604020202020204" pitchFamily="34" charset="0"/>
                        <a:cs typeface="Arial" panose="020B0604020202020204" pitchFamily="34" charset="0"/>
                      </a:endParaRPr>
                    </a:p>
                  </a:txBody>
                  <a:tcPr anchor="ctr"/>
                </a:tc>
                <a:tc>
                  <a:txBody>
                    <a:bodyPr/>
                    <a:lstStyle/>
                    <a:p>
                      <a:r>
                        <a:rPr lang="en-GB"/>
                        <a:t>Owners and small team</a:t>
                      </a:r>
                      <a:endParaRPr lang="en-GB">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101494350"/>
                  </a:ext>
                </a:extLst>
              </a:tr>
              <a:tr h="730575">
                <a:tc>
                  <a:txBody>
                    <a:bodyPr/>
                    <a:lstStyle/>
                    <a:p>
                      <a:r>
                        <a:rPr lang="en-GB"/>
                        <a:t>How</a:t>
                      </a:r>
                      <a:endParaRPr lang="en-GB">
                        <a:latin typeface="Arial" panose="020B0604020202020204" pitchFamily="34" charset="0"/>
                        <a:cs typeface="Arial" panose="020B0604020202020204" pitchFamily="34" charset="0"/>
                      </a:endParaRPr>
                    </a:p>
                  </a:txBody>
                  <a:tcPr anchor="ctr"/>
                </a:tc>
                <a:tc>
                  <a:txBody>
                    <a:bodyPr/>
                    <a:lstStyle/>
                    <a:p>
                      <a:r>
                        <a:rPr lang="en-GB"/>
                        <a:t>Outdated website, no e-commerce, minimal digital marketing</a:t>
                      </a:r>
                      <a:endParaRPr lang="en-GB">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3648288285"/>
                  </a:ext>
                </a:extLst>
              </a:tr>
              <a:tr h="467567">
                <a:tc>
                  <a:txBody>
                    <a:bodyPr/>
                    <a:lstStyle/>
                    <a:p>
                      <a:r>
                        <a:rPr lang="en-GB"/>
                        <a:t>How Much</a:t>
                      </a:r>
                      <a:endParaRPr lang="en-GB">
                        <a:latin typeface="Arial" panose="020B0604020202020204" pitchFamily="34" charset="0"/>
                        <a:cs typeface="Arial" panose="020B0604020202020204" pitchFamily="34" charset="0"/>
                      </a:endParaRPr>
                    </a:p>
                  </a:txBody>
                  <a:tcPr anchor="ctr"/>
                </a:tc>
                <a:tc>
                  <a:txBody>
                    <a:bodyPr/>
                    <a:lstStyle/>
                    <a:p>
                      <a:r>
                        <a:rPr lang="en-GB" dirty="0"/>
                        <a:t>Approx. </a:t>
                      </a:r>
                      <a:r>
                        <a:rPr lang="en-GB" b="1" dirty="0"/>
                        <a:t>30% in-store sales decline</a:t>
                      </a:r>
                      <a:r>
                        <a:rPr lang="en-GB" dirty="0"/>
                        <a:t> in last year</a:t>
                      </a:r>
                      <a:endParaRPr lang="en-GB" dirty="0">
                        <a:latin typeface="Arial" panose="020B0604020202020204" pitchFamily="34" charset="0"/>
                        <a:cs typeface="Arial" panose="020B0604020202020204" pitchFamily="34" charset="0"/>
                      </a:endParaRPr>
                    </a:p>
                  </a:txBody>
                  <a:tcPr anchor="ctr"/>
                </a:tc>
                <a:extLst>
                  <a:ext uri="{0D108BD9-81ED-4DB2-BD59-A6C34878D82A}">
                    <a16:rowId xmlns:a16="http://schemas.microsoft.com/office/drawing/2014/main" val="130311905"/>
                  </a:ext>
                </a:extLst>
              </a:tr>
            </a:tbl>
          </a:graphicData>
        </a:graphic>
      </p:graphicFrame>
      <p:sp>
        <p:nvSpPr>
          <p:cNvPr id="6" name="TextBox 5">
            <a:extLst>
              <a:ext uri="{FF2B5EF4-FFF2-40B4-BE49-F238E27FC236}">
                <a16:creationId xmlns:a16="http://schemas.microsoft.com/office/drawing/2014/main" id="{1B1CB1DF-95D2-3202-162A-DEB5D0C9CB2D}"/>
              </a:ext>
            </a:extLst>
          </p:cNvPr>
          <p:cNvSpPr txBox="1"/>
          <p:nvPr/>
        </p:nvSpPr>
        <p:spPr>
          <a:xfrm>
            <a:off x="1127760" y="6353294"/>
            <a:ext cx="6096000" cy="307777"/>
          </a:xfrm>
          <a:prstGeom prst="rect">
            <a:avLst/>
          </a:prstGeom>
          <a:noFill/>
        </p:spPr>
        <p:txBody>
          <a:bodyPr wrap="square">
            <a:spAutoFit/>
          </a:bodyPr>
          <a:lstStyle/>
          <a:p>
            <a:r>
              <a:rPr lang="en-GB" sz="1400" b="0" i="0" u="none" strike="noStrike" dirty="0">
                <a:solidFill>
                  <a:srgbClr val="000000"/>
                </a:solidFill>
                <a:effectLst/>
                <a:latin typeface="Arial" panose="020B0604020202020204" pitchFamily="34" charset="0"/>
                <a:cs typeface="Arial" panose="020B0604020202020204" pitchFamily="34" charset="0"/>
              </a:rPr>
              <a:t>Deloitte (2023)</a:t>
            </a:r>
            <a:endParaRPr lang="en-US" sz="1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076FE96-A80F-2FD3-5E82-639F814FB442}"/>
              </a:ext>
            </a:extLst>
          </p:cNvPr>
          <p:cNvSpPr txBox="1"/>
          <p:nvPr/>
        </p:nvSpPr>
        <p:spPr>
          <a:xfrm>
            <a:off x="1584960" y="5482381"/>
            <a:ext cx="9509760" cy="646331"/>
          </a:xfrm>
          <a:prstGeom prst="rect">
            <a:avLst/>
          </a:prstGeom>
          <a:noFill/>
        </p:spPr>
        <p:txBody>
          <a:bodyPr wrap="square">
            <a:spAutoFit/>
          </a:bodyPr>
          <a:lstStyle/>
          <a:p>
            <a:r>
              <a:rPr lang="en-GB" b="1" u="none" strike="noStrike" dirty="0">
                <a:solidFill>
                  <a:srgbClr val="000000"/>
                </a:solidFill>
                <a:effectLst/>
                <a:latin typeface="Arial" panose="020B0604020202020204" pitchFamily="34" charset="0"/>
                <a:cs typeface="Arial" panose="020B0604020202020204" pitchFamily="34" charset="0"/>
              </a:rPr>
              <a:t>This analysis shows that the business problem is urgent and requires a clear digital strategy to maintain competitiveness.</a:t>
            </a:r>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60493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2332EC-3928-8556-6B26-463915EED95E}"/>
              </a:ext>
            </a:extLst>
          </p:cNvPr>
          <p:cNvSpPr>
            <a:spLocks noGrp="1"/>
          </p:cNvSpPr>
          <p:nvPr>
            <p:ph type="ctrTitle"/>
          </p:nvPr>
        </p:nvSpPr>
        <p:spPr>
          <a:xfrm>
            <a:off x="699713" y="248038"/>
            <a:ext cx="7063721" cy="1159200"/>
          </a:xfrm>
        </p:spPr>
        <p:txBody>
          <a:bodyPr vert="horz" lIns="91440" tIns="45720" rIns="91440" bIns="45720" rtlCol="0" anchor="ctr">
            <a:normAutofit/>
          </a:bodyPr>
          <a:lstStyle/>
          <a:p>
            <a:pPr algn="l"/>
            <a:r>
              <a:rPr lang="en-US" sz="4000" b="1" kern="1200" dirty="0">
                <a:solidFill>
                  <a:srgbClr val="FFFFFF"/>
                </a:solidFill>
                <a:effectLst/>
                <a:latin typeface="Arial" panose="020B0604020202020204" pitchFamily="34" charset="0"/>
                <a:cs typeface="Arial" panose="020B0604020202020204" pitchFamily="34" charset="0"/>
              </a:rPr>
              <a:t>PESTEL Analysis </a:t>
            </a:r>
            <a:endParaRPr lang="en-US" sz="4000" kern="1200" dirty="0">
              <a:solidFill>
                <a:srgbClr val="FFFFFF"/>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B7F0D632-83FE-1679-B9D3-CF6A7BBE89D4}"/>
              </a:ext>
            </a:extLst>
          </p:cNvPr>
          <p:cNvSpPr txBox="1"/>
          <p:nvPr/>
        </p:nvSpPr>
        <p:spPr>
          <a:xfrm>
            <a:off x="456533" y="6527182"/>
            <a:ext cx="3233585" cy="330818"/>
          </a:xfrm>
          <a:prstGeom prst="rect">
            <a:avLst/>
          </a:prstGeom>
        </p:spPr>
        <p:txBody>
          <a:bodyPr vert="horz" lIns="91440" tIns="45720" rIns="91440" bIns="45720" rtlCol="0" anchor="ctr">
            <a:normAutofit/>
          </a:bodyPr>
          <a:lstStyle/>
          <a:p>
            <a:pPr>
              <a:lnSpc>
                <a:spcPct val="90000"/>
              </a:lnSpc>
              <a:spcBef>
                <a:spcPts val="1000"/>
              </a:spcBef>
            </a:pPr>
            <a:r>
              <a:rPr lang="en-US" sz="1000" b="0" i="0" u="none" strike="noStrike" kern="1200" dirty="0">
                <a:effectLst/>
                <a:latin typeface="Arial" panose="020B0604020202020204" pitchFamily="34" charset="0"/>
                <a:cs typeface="Arial" panose="020B0604020202020204" pitchFamily="34" charset="0"/>
              </a:rPr>
              <a:t>ONS (2023)</a:t>
            </a:r>
            <a:endParaRPr lang="en-US" sz="1000" kern="1200"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885D38E7-8630-3B14-349A-46E5B95FE957}"/>
              </a:ext>
            </a:extLst>
          </p:cNvPr>
          <p:cNvGraphicFramePr>
            <a:graphicFrameLocks noGrp="1"/>
          </p:cNvGraphicFramePr>
          <p:nvPr>
            <p:extLst>
              <p:ext uri="{D42A27DB-BD31-4B8C-83A1-F6EECF244321}">
                <p14:modId xmlns:p14="http://schemas.microsoft.com/office/powerpoint/2010/main" val="3523333082"/>
              </p:ext>
            </p:extLst>
          </p:nvPr>
        </p:nvGraphicFramePr>
        <p:xfrm>
          <a:off x="313509" y="1655276"/>
          <a:ext cx="11304750" cy="3672265"/>
        </p:xfrm>
        <a:graphic>
          <a:graphicData uri="http://schemas.openxmlformats.org/drawingml/2006/table">
            <a:tbl>
              <a:tblPr firstRow="1" firstCol="1" bandRow="1">
                <a:solidFill>
                  <a:srgbClr val="404040"/>
                </a:solidFill>
                <a:tableStyleId>{5C22544A-7EE6-4342-B048-85BDC9FD1C3A}</a:tableStyleId>
              </a:tblPr>
              <a:tblGrid>
                <a:gridCol w="2692571">
                  <a:extLst>
                    <a:ext uri="{9D8B030D-6E8A-4147-A177-3AD203B41FA5}">
                      <a16:colId xmlns:a16="http://schemas.microsoft.com/office/drawing/2014/main" val="586246106"/>
                    </a:ext>
                  </a:extLst>
                </a:gridCol>
                <a:gridCol w="8612179">
                  <a:extLst>
                    <a:ext uri="{9D8B030D-6E8A-4147-A177-3AD203B41FA5}">
                      <a16:colId xmlns:a16="http://schemas.microsoft.com/office/drawing/2014/main" val="3494482705"/>
                    </a:ext>
                  </a:extLst>
                </a:gridCol>
              </a:tblGrid>
              <a:tr h="593587">
                <a:tc>
                  <a:txBody>
                    <a:bodyPr/>
                    <a:lstStyle/>
                    <a:p>
                      <a:r>
                        <a:rPr lang="en-GB" sz="1800" b="0" cap="none" spc="0">
                          <a:solidFill>
                            <a:schemeClr val="bg1"/>
                          </a:solidFill>
                          <a:latin typeface="Arial" panose="020B0604020202020204" pitchFamily="34" charset="0"/>
                          <a:cs typeface="Arial" panose="020B0604020202020204" pitchFamily="34" charset="0"/>
                        </a:rPr>
                        <a:t>Factor</a:t>
                      </a:r>
                    </a:p>
                  </a:txBody>
                  <a:tcPr marL="159195" marR="159195" marT="159195" marB="79598"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1800" b="0" cap="none" spc="0">
                          <a:solidFill>
                            <a:schemeClr val="bg1"/>
                          </a:solidFill>
                          <a:latin typeface="Arial" panose="020B0604020202020204" pitchFamily="34" charset="0"/>
                          <a:cs typeface="Arial" panose="020B0604020202020204" pitchFamily="34" charset="0"/>
                        </a:rPr>
                        <a:t>Key Impact</a:t>
                      </a:r>
                    </a:p>
                  </a:txBody>
                  <a:tcPr marL="159195" marR="159195" marT="159195" marB="79598"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957765373"/>
                  </a:ext>
                </a:extLst>
              </a:tr>
              <a:tr h="506932">
                <a:tc>
                  <a:txBody>
                    <a:bodyPr/>
                    <a:lstStyle/>
                    <a:p>
                      <a:r>
                        <a:rPr lang="en-GB" sz="1800" b="1" cap="none" spc="0">
                          <a:solidFill>
                            <a:schemeClr val="bg1"/>
                          </a:solidFill>
                          <a:latin typeface="Arial" panose="020B0604020202020204" pitchFamily="34" charset="0"/>
                          <a:cs typeface="Arial" panose="020B0604020202020204" pitchFamily="34" charset="0"/>
                        </a:rPr>
                        <a:t>Political</a:t>
                      </a:r>
                    </a:p>
                  </a:txBody>
                  <a:tcPr marL="159195" marR="159195" marT="159195" marB="79598" anchor="ctr">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r>
                        <a:rPr lang="en-GB" sz="1800" cap="none" spc="0">
                          <a:solidFill>
                            <a:schemeClr val="bg1"/>
                          </a:solidFill>
                          <a:latin typeface="Arial" panose="020B0604020202020204" pitchFamily="34" charset="0"/>
                          <a:cs typeface="Arial" panose="020B0604020202020204" pitchFamily="34" charset="0"/>
                        </a:rPr>
                        <a:t>Import regulations increase sourcing costs</a:t>
                      </a:r>
                    </a:p>
                  </a:txBody>
                  <a:tcPr marL="159195" marR="159195" marT="159195" marB="79598" anchor="ctr">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944561029"/>
                  </a:ext>
                </a:extLst>
              </a:tr>
              <a:tr h="506932">
                <a:tc>
                  <a:txBody>
                    <a:bodyPr/>
                    <a:lstStyle/>
                    <a:p>
                      <a:r>
                        <a:rPr lang="en-GB" sz="1800" b="1" cap="none" spc="0">
                          <a:solidFill>
                            <a:schemeClr val="bg1"/>
                          </a:solidFill>
                          <a:latin typeface="Arial" panose="020B0604020202020204" pitchFamily="34" charset="0"/>
                          <a:cs typeface="Arial" panose="020B0604020202020204" pitchFamily="34" charset="0"/>
                        </a:rPr>
                        <a:t>Economic</a:t>
                      </a:r>
                    </a:p>
                  </a:txBody>
                  <a:tcPr marL="159195" marR="159195" marT="159195" marB="79598"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GB" sz="1800" cap="none" spc="0">
                          <a:solidFill>
                            <a:schemeClr val="bg1"/>
                          </a:solidFill>
                          <a:latin typeface="Arial" panose="020B0604020202020204" pitchFamily="34" charset="0"/>
                          <a:cs typeface="Arial" panose="020B0604020202020204" pitchFamily="34" charset="0"/>
                        </a:rPr>
                        <a:t>Rising energy, supply and rent costs reduce margins</a:t>
                      </a:r>
                    </a:p>
                  </a:txBody>
                  <a:tcPr marL="159195" marR="159195" marT="159195" marB="79598"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3363410644"/>
                  </a:ext>
                </a:extLst>
              </a:tr>
              <a:tr h="506932">
                <a:tc>
                  <a:txBody>
                    <a:bodyPr/>
                    <a:lstStyle/>
                    <a:p>
                      <a:r>
                        <a:rPr lang="en-GB" sz="1800" b="1" cap="none" spc="0">
                          <a:solidFill>
                            <a:schemeClr val="bg1"/>
                          </a:solidFill>
                          <a:latin typeface="Arial" panose="020B0604020202020204" pitchFamily="34" charset="0"/>
                          <a:cs typeface="Arial" panose="020B0604020202020204" pitchFamily="34" charset="0"/>
                        </a:rPr>
                        <a:t>Social</a:t>
                      </a:r>
                    </a:p>
                  </a:txBody>
                  <a:tcPr marL="159195" marR="159195" marT="159195" marB="79598"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r>
                        <a:rPr lang="en-GB" sz="1800" cap="none" spc="0">
                          <a:solidFill>
                            <a:schemeClr val="bg1"/>
                          </a:solidFill>
                          <a:latin typeface="Arial" panose="020B0604020202020204" pitchFamily="34" charset="0"/>
                          <a:cs typeface="Arial" panose="020B0604020202020204" pitchFamily="34" charset="0"/>
                        </a:rPr>
                        <a:t>Preference for online convenience and sustainable products</a:t>
                      </a:r>
                    </a:p>
                  </a:txBody>
                  <a:tcPr marL="159195" marR="159195" marT="159195" marB="79598"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3775547402"/>
                  </a:ext>
                </a:extLst>
              </a:tr>
              <a:tr h="506932">
                <a:tc>
                  <a:txBody>
                    <a:bodyPr/>
                    <a:lstStyle/>
                    <a:p>
                      <a:r>
                        <a:rPr lang="en-GB" sz="1800" b="1" cap="none" spc="0">
                          <a:solidFill>
                            <a:schemeClr val="bg1"/>
                          </a:solidFill>
                          <a:latin typeface="Arial" panose="020B0604020202020204" pitchFamily="34" charset="0"/>
                          <a:cs typeface="Arial" panose="020B0604020202020204" pitchFamily="34" charset="0"/>
                        </a:rPr>
                        <a:t>Technological</a:t>
                      </a:r>
                    </a:p>
                  </a:txBody>
                  <a:tcPr marL="159195" marR="159195" marT="159195" marB="79598"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GB" sz="1800" cap="none" spc="0" dirty="0">
                          <a:solidFill>
                            <a:schemeClr val="bg1"/>
                          </a:solidFill>
                          <a:latin typeface="Arial" panose="020B0604020202020204" pitchFamily="34" charset="0"/>
                          <a:cs typeface="Arial" panose="020B0604020202020204" pitchFamily="34" charset="0"/>
                        </a:rPr>
                        <a:t>No e-commerce or digital marketing limits reach</a:t>
                      </a:r>
                    </a:p>
                  </a:txBody>
                  <a:tcPr marL="159195" marR="159195" marT="159195" marB="79598"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3333448015"/>
                  </a:ext>
                </a:extLst>
              </a:tr>
              <a:tr h="506932">
                <a:tc>
                  <a:txBody>
                    <a:bodyPr/>
                    <a:lstStyle/>
                    <a:p>
                      <a:r>
                        <a:rPr lang="en-GB" sz="1800" b="1" cap="none" spc="0" dirty="0">
                          <a:solidFill>
                            <a:schemeClr val="bg1"/>
                          </a:solidFill>
                          <a:latin typeface="Arial" panose="020B0604020202020204" pitchFamily="34" charset="0"/>
                          <a:cs typeface="Arial" panose="020B0604020202020204" pitchFamily="34" charset="0"/>
                        </a:rPr>
                        <a:t>Environmental</a:t>
                      </a:r>
                    </a:p>
                  </a:txBody>
                  <a:tcPr marL="159195" marR="159195" marT="159195" marB="79598"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r>
                        <a:rPr lang="en-GB" sz="1800" cap="none" spc="0">
                          <a:solidFill>
                            <a:schemeClr val="bg1"/>
                          </a:solidFill>
                          <a:latin typeface="Arial" panose="020B0604020202020204" pitchFamily="34" charset="0"/>
                          <a:cs typeface="Arial" panose="020B0604020202020204" pitchFamily="34" charset="0"/>
                        </a:rPr>
                        <a:t>Seasonal supply and demand for eco-friendly packaging</a:t>
                      </a:r>
                    </a:p>
                  </a:txBody>
                  <a:tcPr marL="159195" marR="159195" marT="159195" marB="79598" anchor="ctr">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3987717297"/>
                  </a:ext>
                </a:extLst>
              </a:tr>
              <a:tr h="506932">
                <a:tc>
                  <a:txBody>
                    <a:bodyPr/>
                    <a:lstStyle/>
                    <a:p>
                      <a:r>
                        <a:rPr lang="en-GB" sz="1800" b="1" cap="none" spc="0">
                          <a:solidFill>
                            <a:schemeClr val="bg1"/>
                          </a:solidFill>
                          <a:latin typeface="Arial" panose="020B0604020202020204" pitchFamily="34" charset="0"/>
                          <a:cs typeface="Arial" panose="020B0604020202020204" pitchFamily="34" charset="0"/>
                        </a:rPr>
                        <a:t>Legal</a:t>
                      </a:r>
                    </a:p>
                  </a:txBody>
                  <a:tcPr marL="159195" marR="159195" marT="159195" marB="79598"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GB" sz="1800" cap="none" spc="0" dirty="0">
                          <a:solidFill>
                            <a:schemeClr val="bg1"/>
                          </a:solidFill>
                          <a:latin typeface="Arial" panose="020B0604020202020204" pitchFamily="34" charset="0"/>
                          <a:cs typeface="Arial" panose="020B0604020202020204" pitchFamily="34" charset="0"/>
                        </a:rPr>
                        <a:t>Consumer rights and delivery compliance requirements</a:t>
                      </a:r>
                    </a:p>
                  </a:txBody>
                  <a:tcPr marL="159195" marR="159195" marT="159195" marB="79598"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1392687149"/>
                  </a:ext>
                </a:extLst>
              </a:tr>
            </a:tbl>
          </a:graphicData>
        </a:graphic>
      </p:graphicFrame>
      <p:sp>
        <p:nvSpPr>
          <p:cNvPr id="5" name="TextBox 4">
            <a:extLst>
              <a:ext uri="{FF2B5EF4-FFF2-40B4-BE49-F238E27FC236}">
                <a16:creationId xmlns:a16="http://schemas.microsoft.com/office/drawing/2014/main" id="{28BDAC03-7400-D7E1-40CF-E247412AAF14}"/>
              </a:ext>
            </a:extLst>
          </p:cNvPr>
          <p:cNvSpPr txBox="1"/>
          <p:nvPr/>
        </p:nvSpPr>
        <p:spPr>
          <a:xfrm>
            <a:off x="313509" y="5558029"/>
            <a:ext cx="11181804" cy="369332"/>
          </a:xfrm>
          <a:prstGeom prst="rect">
            <a:avLst/>
          </a:prstGeom>
          <a:noFill/>
        </p:spPr>
        <p:txBody>
          <a:bodyPr wrap="square">
            <a:spAutoFit/>
          </a:bodyPr>
          <a:lstStyle/>
          <a:p>
            <a:r>
              <a:rPr lang="en-GB" b="0" u="none" strike="noStrike">
                <a:solidFill>
                  <a:srgbClr val="000000"/>
                </a:solidFill>
                <a:effectLst/>
                <a:latin typeface="Arial" panose="020B0604020202020204" pitchFamily="34" charset="0"/>
                <a:cs typeface="Arial" panose="020B0604020202020204" pitchFamily="34" charset="0"/>
              </a:rPr>
              <a:t>This suggests that social and technological change is the main driver of declining customer engagement.</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7996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BA4A4AC-D1A0-8695-080B-FDF64039EB0F}"/>
              </a:ext>
            </a:extLst>
          </p:cNvPr>
          <p:cNvSpPr>
            <a:spLocks noGrp="1"/>
          </p:cNvSpPr>
          <p:nvPr>
            <p:ph type="ctrTitle"/>
          </p:nvPr>
        </p:nvSpPr>
        <p:spPr>
          <a:xfrm>
            <a:off x="804672" y="1412489"/>
            <a:ext cx="2871095" cy="2156621"/>
          </a:xfrm>
        </p:spPr>
        <p:txBody>
          <a:bodyPr vert="horz" lIns="91440" tIns="45720" rIns="91440" bIns="45720" rtlCol="0" anchor="t">
            <a:normAutofit/>
          </a:bodyPr>
          <a:lstStyle/>
          <a:p>
            <a:pPr algn="l"/>
            <a:r>
              <a:rPr lang="en-US" sz="3600" b="1" kern="1200" dirty="0">
                <a:solidFill>
                  <a:srgbClr val="FFFFFF"/>
                </a:solidFill>
                <a:effectLst/>
                <a:latin typeface="Arial" panose="020B0604020202020204" pitchFamily="34" charset="0"/>
                <a:cs typeface="Arial" panose="020B0604020202020204" pitchFamily="34" charset="0"/>
              </a:rPr>
              <a:t>Key External Pressures (Deep Dive)</a:t>
            </a:r>
            <a:r>
              <a:rPr lang="en-US" sz="3600" kern="1200" dirty="0">
                <a:solidFill>
                  <a:srgbClr val="FFFFFF"/>
                </a:solidFill>
                <a:effectLst/>
                <a:latin typeface="Arial" panose="020B0604020202020204" pitchFamily="34" charset="0"/>
                <a:cs typeface="Arial" panose="020B0604020202020204" pitchFamily="34" charset="0"/>
              </a:rPr>
              <a:t> </a:t>
            </a:r>
            <a:endParaRPr lang="en-US" sz="3600" kern="1200" dirty="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86887AF4-BB37-4E73-F407-38A6B941A17D}"/>
              </a:ext>
            </a:extLst>
          </p:cNvPr>
          <p:cNvSpPr>
            <a:spLocks noGrp="1"/>
          </p:cNvSpPr>
          <p:nvPr>
            <p:ph type="subTitle" idx="1"/>
          </p:nvPr>
        </p:nvSpPr>
        <p:spPr>
          <a:xfrm>
            <a:off x="5198992" y="1412489"/>
            <a:ext cx="6688207" cy="4363844"/>
          </a:xfrm>
        </p:spPr>
        <p:txBody>
          <a:bodyPr vert="horz" lIns="91440" tIns="45720" rIns="91440" bIns="45720" rtlCol="0">
            <a:normAutofit/>
          </a:bodyPr>
          <a:lstStyle/>
          <a:p>
            <a:pPr marL="342900" indent="-228600"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Social and technological factors have greatest impact</a:t>
            </a:r>
          </a:p>
          <a:p>
            <a:pPr marL="342900" indent="-228600"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Customer purchasing </a:t>
            </a:r>
            <a:r>
              <a:rPr lang="en-US" sz="2000" dirty="0" err="1">
                <a:latin typeface="Arial" panose="020B0604020202020204" pitchFamily="34" charset="0"/>
                <a:cs typeface="Arial" panose="020B0604020202020204" pitchFamily="34" charset="0"/>
              </a:rPr>
              <a:t>behaviour</a:t>
            </a:r>
            <a:r>
              <a:rPr lang="en-US" sz="2000" dirty="0">
                <a:latin typeface="Arial" panose="020B0604020202020204" pitchFamily="34" charset="0"/>
                <a:cs typeface="Arial" panose="020B0604020202020204" pitchFamily="34" charset="0"/>
              </a:rPr>
              <a:t> has shifted online</a:t>
            </a:r>
          </a:p>
          <a:p>
            <a:pPr marL="342900" indent="-228600"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Competitors use e-commerce and digital marketing effectively</a:t>
            </a:r>
          </a:p>
          <a:p>
            <a:pPr marL="342900" indent="-228600"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Business remains dependent on walk-in sales</a:t>
            </a:r>
          </a:p>
          <a:p>
            <a:pPr marL="342900" indent="-228600"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Market share declining due to lack of innovation</a:t>
            </a:r>
          </a:p>
          <a:p>
            <a:pPr indent="-228600" algn="l">
              <a:buFont typeface="Arial" panose="020B0604020202020204" pitchFamily="34" charset="0"/>
              <a:buChar char="•"/>
            </a:pPr>
            <a:endParaRPr lang="en-US" sz="1700" dirty="0"/>
          </a:p>
        </p:txBody>
      </p:sp>
      <p:sp>
        <p:nvSpPr>
          <p:cNvPr id="5" name="TextBox 4">
            <a:extLst>
              <a:ext uri="{FF2B5EF4-FFF2-40B4-BE49-F238E27FC236}">
                <a16:creationId xmlns:a16="http://schemas.microsoft.com/office/drawing/2014/main" id="{C9D8C512-41F2-D239-3B90-E8D2AD64E9AC}"/>
              </a:ext>
            </a:extLst>
          </p:cNvPr>
          <p:cNvSpPr txBox="1"/>
          <p:nvPr/>
        </p:nvSpPr>
        <p:spPr>
          <a:xfrm>
            <a:off x="1728653" y="6318121"/>
            <a:ext cx="6578012" cy="403955"/>
          </a:xfrm>
          <a:prstGeom prst="rect">
            <a:avLst/>
          </a:prstGeom>
        </p:spPr>
        <p:txBody>
          <a:bodyPr vert="horz" lIns="91440" tIns="45720" rIns="91440" bIns="45720" rtlCol="0">
            <a:normAutofit/>
          </a:bodyPr>
          <a:lstStyle/>
          <a:p>
            <a:pPr>
              <a:lnSpc>
                <a:spcPct val="90000"/>
              </a:lnSpc>
              <a:spcAft>
                <a:spcPts val="600"/>
              </a:spcAft>
            </a:pPr>
            <a:r>
              <a:rPr lang="en-US" sz="1000" b="0" i="0" u="none" strike="noStrike" dirty="0">
                <a:effectLst/>
                <a:latin typeface="Arial" panose="020B0604020202020204" pitchFamily="34" charset="0"/>
                <a:cs typeface="Arial" panose="020B0604020202020204" pitchFamily="34" charset="0"/>
              </a:rPr>
              <a:t>McKinsey &amp; Company (2023)</a:t>
            </a:r>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015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7040339-A29C-12D2-05E3-80EE9E2EF302}"/>
              </a:ext>
            </a:extLst>
          </p:cNvPr>
          <p:cNvSpPr>
            <a:spLocks noGrp="1"/>
          </p:cNvSpPr>
          <p:nvPr>
            <p:ph type="ctrTitle"/>
          </p:nvPr>
        </p:nvSpPr>
        <p:spPr>
          <a:xfrm>
            <a:off x="502024" y="1412488"/>
            <a:ext cx="3173743" cy="3213299"/>
          </a:xfrm>
        </p:spPr>
        <p:txBody>
          <a:bodyPr vert="horz" lIns="91440" tIns="45720" rIns="91440" bIns="45720" rtlCol="0" anchor="t">
            <a:normAutofit/>
          </a:bodyPr>
          <a:lstStyle/>
          <a:p>
            <a:pPr algn="l"/>
            <a:r>
              <a:rPr lang="en-US" sz="4000" b="0" i="0" u="none" strike="noStrike" kern="1200" dirty="0">
                <a:solidFill>
                  <a:schemeClr val="bg1"/>
                </a:solidFill>
                <a:effectLst/>
                <a:latin typeface="Arial" panose="020B0604020202020204" pitchFamily="34" charset="0"/>
                <a:cs typeface="Arial" panose="020B0604020202020204" pitchFamily="34" charset="0"/>
              </a:rPr>
              <a:t>Internal Performance Challenges</a:t>
            </a:r>
            <a:endParaRPr lang="en-US" sz="4000" kern="1200" dirty="0">
              <a:solidFill>
                <a:schemeClr val="bg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54024156-DD46-BA34-6E7D-B584B23180B8}"/>
              </a:ext>
            </a:extLst>
          </p:cNvPr>
          <p:cNvSpPr>
            <a:spLocks noGrp="1"/>
          </p:cNvSpPr>
          <p:nvPr>
            <p:ph type="subTitle" idx="1"/>
          </p:nvPr>
        </p:nvSpPr>
        <p:spPr>
          <a:xfrm>
            <a:off x="5198993" y="1412489"/>
            <a:ext cx="6836488" cy="4363844"/>
          </a:xfrm>
        </p:spPr>
        <p:txBody>
          <a:bodyPr vert="horz" lIns="91440" tIns="45720" rIns="91440" bIns="45720" rtlCol="0">
            <a:normAutofit/>
          </a:bodyPr>
          <a:lstStyle/>
          <a:p>
            <a:pPr marL="342900" indent="-228600"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Business did not adapt to changing customer </a:t>
            </a:r>
            <a:r>
              <a:rPr lang="en-US" sz="2000" dirty="0" err="1">
                <a:latin typeface="Arial" panose="020B0604020202020204" pitchFamily="34" charset="0"/>
                <a:cs typeface="Arial" panose="020B0604020202020204" pitchFamily="34" charset="0"/>
              </a:rPr>
              <a:t>behaviour</a:t>
            </a:r>
            <a:endParaRPr lang="en-US" sz="2000" dirty="0">
              <a:latin typeface="Arial" panose="020B0604020202020204" pitchFamily="34" charset="0"/>
              <a:cs typeface="Arial" panose="020B0604020202020204" pitchFamily="34" charset="0"/>
            </a:endParaRPr>
          </a:p>
          <a:p>
            <a:pPr marL="342900" indent="-228600"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Outdated website and limited digital marketing activity</a:t>
            </a:r>
          </a:p>
          <a:p>
            <a:pPr marL="342900" indent="-228600"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Rising costs restrict investment in innovation</a:t>
            </a:r>
          </a:p>
          <a:p>
            <a:pPr marL="342900" indent="-228600"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Competitors more advanced in digital transformation</a:t>
            </a:r>
          </a:p>
          <a:p>
            <a:pPr marL="342900" indent="-228600"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No clear change or growth strategy</a:t>
            </a:r>
          </a:p>
          <a:p>
            <a:pPr algn="l">
              <a:lnSpc>
                <a:spcPct val="150000"/>
              </a:lnSpc>
            </a:pPr>
            <a:r>
              <a:rPr lang="en-GB" sz="1600" b="0" i="0" u="none" strike="noStrike" dirty="0">
                <a:effectLst/>
                <a:latin typeface="Arial" panose="020B0604020202020204" pitchFamily="34" charset="0"/>
                <a:cs typeface="Arial" panose="020B0604020202020204" pitchFamily="34" charset="0"/>
              </a:rPr>
              <a:t>According to Kotter (2014), change leadership focuses on accelerating organisational adaptation — this directly relates to Green Haven’s slow digital response.</a:t>
            </a:r>
            <a:endParaRPr lang="en-US" sz="19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E3E73EF-BD6C-E36E-1D94-B46B472E13AA}"/>
              </a:ext>
            </a:extLst>
          </p:cNvPr>
          <p:cNvSpPr txBox="1"/>
          <p:nvPr/>
        </p:nvSpPr>
        <p:spPr>
          <a:xfrm>
            <a:off x="2483290" y="6103877"/>
            <a:ext cx="2926080" cy="416311"/>
          </a:xfrm>
          <a:prstGeom prst="rect">
            <a:avLst/>
          </a:prstGeom>
        </p:spPr>
        <p:txBody>
          <a:bodyPr vert="horz" lIns="91440" tIns="45720" rIns="91440" bIns="45720" rtlCol="0">
            <a:normAutofit/>
          </a:bodyPr>
          <a:lstStyle/>
          <a:p>
            <a:pPr>
              <a:lnSpc>
                <a:spcPct val="90000"/>
              </a:lnSpc>
              <a:spcAft>
                <a:spcPts val="600"/>
              </a:spcAft>
            </a:pPr>
            <a:r>
              <a:rPr lang="en-US" sz="1000" b="0" i="0" u="none" strike="noStrike" dirty="0">
                <a:effectLst/>
                <a:latin typeface="Arial" panose="020B0604020202020204" pitchFamily="34" charset="0"/>
                <a:cs typeface="Arial" panose="020B0604020202020204" pitchFamily="34" charset="0"/>
              </a:rPr>
              <a:t>Kotter (2014)</a:t>
            </a:r>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1583937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7AE45-B77D-4D4E-1F62-A27292EAD56E}"/>
              </a:ext>
            </a:extLst>
          </p:cNvPr>
          <p:cNvSpPr>
            <a:spLocks noGrp="1"/>
          </p:cNvSpPr>
          <p:nvPr>
            <p:ph type="ctrTitle"/>
          </p:nvPr>
        </p:nvSpPr>
        <p:spPr>
          <a:xfrm>
            <a:off x="1417320" y="437275"/>
            <a:ext cx="8778240" cy="608901"/>
          </a:xfrm>
        </p:spPr>
        <p:txBody>
          <a:bodyPr>
            <a:noAutofit/>
          </a:bodyPr>
          <a:lstStyle/>
          <a:p>
            <a:r>
              <a:rPr lang="en-GB" sz="2400" b="0" i="0" u="none" strike="noStrike" dirty="0">
                <a:solidFill>
                  <a:srgbClr val="000000"/>
                </a:solidFill>
                <a:effectLst/>
                <a:latin typeface="Arial" panose="020B0604020202020204" pitchFamily="34" charset="0"/>
                <a:cs typeface="Arial" panose="020B0604020202020204" pitchFamily="34" charset="0"/>
              </a:rPr>
              <a:t>Root Cause Analysis – Fishbone/Cause-Effect  Diagram</a:t>
            </a:r>
            <a:endParaRPr lang="en-US"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53EBC24-A0DF-63BC-3D12-451F3BCFAA11}"/>
              </a:ext>
            </a:extLst>
          </p:cNvPr>
          <p:cNvSpPr txBox="1"/>
          <p:nvPr/>
        </p:nvSpPr>
        <p:spPr>
          <a:xfrm>
            <a:off x="296092" y="6550223"/>
            <a:ext cx="6096000" cy="246221"/>
          </a:xfrm>
          <a:prstGeom prst="rect">
            <a:avLst/>
          </a:prstGeom>
          <a:noFill/>
        </p:spPr>
        <p:txBody>
          <a:bodyPr wrap="square">
            <a:spAutoFit/>
          </a:bodyPr>
          <a:lstStyle/>
          <a:p>
            <a:r>
              <a:rPr lang="en-GB" sz="1000" b="0" i="0" u="none" strike="noStrike" dirty="0">
                <a:solidFill>
                  <a:srgbClr val="000000"/>
                </a:solidFill>
                <a:effectLst/>
                <a:latin typeface="Arial" panose="020B0604020202020204" pitchFamily="34" charset="0"/>
                <a:cs typeface="Arial" panose="020B0604020202020204" pitchFamily="34" charset="0"/>
              </a:rPr>
              <a:t>Chaffey &amp; Ellis-Chadwick (2022)</a:t>
            </a:r>
            <a:endParaRPr lang="en-US" sz="1000" dirty="0">
              <a:latin typeface="Arial" panose="020B0604020202020204" pitchFamily="34" charset="0"/>
              <a:cs typeface="Arial" panose="020B0604020202020204" pitchFamily="34" charset="0"/>
            </a:endParaRPr>
          </a:p>
        </p:txBody>
      </p:sp>
      <p:pic>
        <p:nvPicPr>
          <p:cNvPr id="6" name="Picture 5" descr="A diagram of a process&#10;&#10;Description automatically generated">
            <a:extLst>
              <a:ext uri="{FF2B5EF4-FFF2-40B4-BE49-F238E27FC236}">
                <a16:creationId xmlns:a16="http://schemas.microsoft.com/office/drawing/2014/main" id="{2E0C515A-74E7-75F9-314C-6A06B0655DC1}"/>
              </a:ext>
            </a:extLst>
          </p:cNvPr>
          <p:cNvPicPr>
            <a:picLocks noChangeAspect="1"/>
          </p:cNvPicPr>
          <p:nvPr/>
        </p:nvPicPr>
        <p:blipFill>
          <a:blip r:embed="rId2"/>
          <a:stretch>
            <a:fillRect/>
          </a:stretch>
        </p:blipFill>
        <p:spPr>
          <a:xfrm>
            <a:off x="374468" y="1106450"/>
            <a:ext cx="11460480" cy="5023148"/>
          </a:xfrm>
          <a:prstGeom prst="rect">
            <a:avLst/>
          </a:prstGeom>
        </p:spPr>
      </p:pic>
      <p:sp>
        <p:nvSpPr>
          <p:cNvPr id="10" name="TextBox 9">
            <a:extLst>
              <a:ext uri="{FF2B5EF4-FFF2-40B4-BE49-F238E27FC236}">
                <a16:creationId xmlns:a16="http://schemas.microsoft.com/office/drawing/2014/main" id="{C5B910A1-0831-2DB5-85C7-E354B8ACB693}"/>
              </a:ext>
            </a:extLst>
          </p:cNvPr>
          <p:cNvSpPr txBox="1"/>
          <p:nvPr/>
        </p:nvSpPr>
        <p:spPr>
          <a:xfrm>
            <a:off x="357052" y="5944932"/>
            <a:ext cx="10898776" cy="369332"/>
          </a:xfrm>
          <a:prstGeom prst="rect">
            <a:avLst/>
          </a:prstGeom>
          <a:noFill/>
        </p:spPr>
        <p:txBody>
          <a:bodyPr wrap="square">
            <a:spAutoFit/>
          </a:bodyPr>
          <a:lstStyle/>
          <a:p>
            <a:r>
              <a:rPr lang="en-GB" b="1" u="none" strike="noStrike" dirty="0">
                <a:solidFill>
                  <a:srgbClr val="000000"/>
                </a:solidFill>
                <a:effectLst/>
                <a:latin typeface="Arial" panose="020B0604020202020204" pitchFamily="34" charset="0"/>
                <a:cs typeface="Arial" panose="020B0604020202020204" pitchFamily="34" charset="0"/>
              </a:rPr>
              <a:t>This indicates that the lack of digital innovation is the primary cause of poor performance.</a:t>
            </a:r>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33495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DCFBFD-8329-F2C2-97FE-2A777B437B99}"/>
              </a:ext>
            </a:extLst>
          </p:cNvPr>
          <p:cNvSpPr>
            <a:spLocks noGrp="1"/>
          </p:cNvSpPr>
          <p:nvPr>
            <p:ph type="ctrTitle"/>
          </p:nvPr>
        </p:nvSpPr>
        <p:spPr>
          <a:xfrm>
            <a:off x="838200" y="365125"/>
            <a:ext cx="10515600" cy="1325563"/>
          </a:xfrm>
        </p:spPr>
        <p:txBody>
          <a:bodyPr vert="horz" lIns="91440" tIns="45720" rIns="91440" bIns="45720" rtlCol="0" anchor="ctr">
            <a:normAutofit/>
          </a:bodyPr>
          <a:lstStyle/>
          <a:p>
            <a:pPr algn="l"/>
            <a:r>
              <a:rPr lang="en-US" sz="4400" b="1" kern="1200" dirty="0">
                <a:solidFill>
                  <a:schemeClr val="tx1"/>
                </a:solidFill>
                <a:effectLst/>
                <a:latin typeface="Arial" panose="020B0604020202020204" pitchFamily="34" charset="0"/>
                <a:cs typeface="Arial" panose="020B0604020202020204" pitchFamily="34" charset="0"/>
              </a:rPr>
              <a:t>Root Cause Summary</a:t>
            </a:r>
            <a:r>
              <a:rPr lang="en-US" sz="4400" kern="1200" dirty="0">
                <a:solidFill>
                  <a:schemeClr val="tx1"/>
                </a:solidFill>
                <a:effectLst/>
                <a:latin typeface="Arial" panose="020B0604020202020204" pitchFamily="34" charset="0"/>
                <a:cs typeface="Arial" panose="020B0604020202020204" pitchFamily="34" charset="0"/>
              </a:rPr>
              <a:t> </a:t>
            </a:r>
            <a:endParaRPr lang="en-US" sz="4400" kern="1200"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610CB2E-21A3-BE4A-6E97-827AFFF82065}"/>
              </a:ext>
            </a:extLst>
          </p:cNvPr>
          <p:cNvSpPr>
            <a:spLocks noGrp="1"/>
          </p:cNvSpPr>
          <p:nvPr>
            <p:ph type="subTitle" idx="1"/>
          </p:nvPr>
        </p:nvSpPr>
        <p:spPr>
          <a:xfrm>
            <a:off x="838200" y="2010833"/>
            <a:ext cx="10948554" cy="4166130"/>
          </a:xfrm>
        </p:spPr>
        <p:txBody>
          <a:bodyPr vert="horz" lIns="91440" tIns="45720" rIns="91440" bIns="45720" rtlCol="0">
            <a:normAutofit/>
          </a:bodyPr>
          <a:lstStyle/>
          <a:p>
            <a:pPr marL="342900" indent="-228600"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Failure to adapt to digital and market changes</a:t>
            </a:r>
          </a:p>
          <a:p>
            <a:pPr marL="342900" indent="-228600"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No e-commerce or modern marketing strategy</a:t>
            </a:r>
          </a:p>
          <a:p>
            <a:pPr marL="342900" indent="-228600"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Limited investment in innovation due to rising costs</a:t>
            </a:r>
          </a:p>
          <a:p>
            <a:pPr marL="342900" indent="-228600"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Slow managerial response to change</a:t>
            </a:r>
          </a:p>
          <a:p>
            <a:pPr marL="342900" indent="-228600" algn="l">
              <a:lnSpc>
                <a:spcPct val="150000"/>
              </a:lnSpc>
              <a:buFont typeface="Arial" panose="020B0604020202020204" pitchFamily="34" charset="0"/>
              <a:buChar char="•"/>
            </a:pPr>
            <a:r>
              <a:rPr lang="en-US" sz="2000" b="1" dirty="0">
                <a:latin typeface="Arial" panose="020B0604020202020204" pitchFamily="34" charset="0"/>
                <a:cs typeface="Arial" panose="020B0604020202020204" pitchFamily="34" charset="0"/>
              </a:rPr>
              <a:t>Core Root Cause:</a:t>
            </a:r>
            <a:r>
              <a:rPr lang="en-US" sz="2000" dirty="0">
                <a:latin typeface="Arial" panose="020B0604020202020204" pitchFamily="34" charset="0"/>
                <a:cs typeface="Arial" panose="020B0604020202020204" pitchFamily="34" charset="0"/>
              </a:rPr>
              <a:t> Lack of business </a:t>
            </a:r>
            <a:r>
              <a:rPr lang="en-US" sz="2000" dirty="0" err="1">
                <a:latin typeface="Arial" panose="020B0604020202020204" pitchFamily="34" charset="0"/>
                <a:cs typeface="Arial" panose="020B0604020202020204" pitchFamily="34" charset="0"/>
              </a:rPr>
              <a:t>modernisation</a:t>
            </a:r>
            <a:endParaRPr lang="en-US" sz="2000" dirty="0">
              <a:latin typeface="Arial" panose="020B0604020202020204" pitchFamily="34" charset="0"/>
              <a:cs typeface="Arial" panose="020B0604020202020204" pitchFamily="34" charset="0"/>
            </a:endParaRPr>
          </a:p>
          <a:p>
            <a:pPr indent="-228600" algn="l">
              <a:buFont typeface="Arial" panose="020B0604020202020204" pitchFamily="34" charset="0"/>
              <a:buChar char="•"/>
            </a:pPr>
            <a:endParaRPr lang="en-US" sz="2000" dirty="0"/>
          </a:p>
        </p:txBody>
      </p:sp>
      <p:sp>
        <p:nvSpPr>
          <p:cNvPr id="5" name="TextBox 4">
            <a:extLst>
              <a:ext uri="{FF2B5EF4-FFF2-40B4-BE49-F238E27FC236}">
                <a16:creationId xmlns:a16="http://schemas.microsoft.com/office/drawing/2014/main" id="{50A7CD6D-37D0-ED91-8EAF-C830E94FA875}"/>
              </a:ext>
            </a:extLst>
          </p:cNvPr>
          <p:cNvSpPr txBox="1"/>
          <p:nvPr/>
        </p:nvSpPr>
        <p:spPr>
          <a:xfrm>
            <a:off x="796444" y="6269349"/>
            <a:ext cx="5096933" cy="535143"/>
          </a:xfrm>
          <a:prstGeom prst="rect">
            <a:avLst/>
          </a:prstGeom>
        </p:spPr>
        <p:txBody>
          <a:bodyPr vert="horz" lIns="91440" tIns="45720" rIns="91440" bIns="45720" rtlCol="0">
            <a:normAutofit/>
          </a:bodyPr>
          <a:lstStyle/>
          <a:p>
            <a:pPr>
              <a:lnSpc>
                <a:spcPct val="90000"/>
              </a:lnSpc>
              <a:spcAft>
                <a:spcPts val="600"/>
              </a:spcAft>
            </a:pPr>
            <a:r>
              <a:rPr lang="en-US" sz="2000" b="0" i="0" u="none" strike="noStrike" dirty="0">
                <a:effectLst/>
              </a:rPr>
              <a:t>Deloitte (2023)</a:t>
            </a:r>
            <a:endParaRPr lang="en-US" sz="2000" dirty="0"/>
          </a:p>
        </p:txBody>
      </p:sp>
    </p:spTree>
    <p:extLst>
      <p:ext uri="{BB962C8B-B14F-4D97-AF65-F5344CB8AC3E}">
        <p14:creationId xmlns:p14="http://schemas.microsoft.com/office/powerpoint/2010/main" val="240558508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9C052EA-05E2-403D-965E-52D1BFFA2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FD522-C30A-FA0C-8FC8-A0B08A290AEE}"/>
              </a:ext>
            </a:extLst>
          </p:cNvPr>
          <p:cNvSpPr>
            <a:spLocks noGrp="1"/>
          </p:cNvSpPr>
          <p:nvPr>
            <p:ph type="ctrTitle"/>
          </p:nvPr>
        </p:nvSpPr>
        <p:spPr>
          <a:xfrm>
            <a:off x="838200" y="365126"/>
            <a:ext cx="10515600" cy="1094740"/>
          </a:xfrm>
        </p:spPr>
        <p:txBody>
          <a:bodyPr vert="horz" lIns="91440" tIns="45720" rIns="91440" bIns="45720" rtlCol="0" anchor="ctr">
            <a:normAutofit/>
          </a:bodyPr>
          <a:lstStyle/>
          <a:p>
            <a:pPr algn="l"/>
            <a:r>
              <a:rPr lang="en-US" sz="3400" b="1" i="0" u="none" strike="noStrike" kern="1200" dirty="0">
                <a:solidFill>
                  <a:schemeClr val="bg1"/>
                </a:solidFill>
                <a:effectLst/>
                <a:latin typeface="Arial" panose="020B0604020202020204" pitchFamily="34" charset="0"/>
                <a:cs typeface="Arial" panose="020B0604020202020204" pitchFamily="34" charset="0"/>
              </a:rPr>
              <a:t>Impact and Implications</a:t>
            </a:r>
            <a:br>
              <a:rPr lang="en-US" sz="3400" kern="1200" dirty="0">
                <a:solidFill>
                  <a:schemeClr val="bg1"/>
                </a:solidFill>
                <a:effectLst/>
                <a:latin typeface="+mj-lt"/>
                <a:ea typeface="+mj-ea"/>
                <a:cs typeface="+mj-cs"/>
              </a:rPr>
            </a:br>
            <a:endParaRPr lang="en-US" sz="3400" kern="1200" dirty="0">
              <a:solidFill>
                <a:schemeClr val="bg1"/>
              </a:solidFill>
              <a:latin typeface="+mj-lt"/>
              <a:ea typeface="+mj-ea"/>
              <a:cs typeface="+mj-cs"/>
            </a:endParaRPr>
          </a:p>
        </p:txBody>
      </p:sp>
      <p:sp useBgFill="1">
        <p:nvSpPr>
          <p:cNvPr id="12" name="Rectangle 11">
            <a:extLst>
              <a:ext uri="{FF2B5EF4-FFF2-40B4-BE49-F238E27FC236}">
                <a16:creationId xmlns:a16="http://schemas.microsoft.com/office/drawing/2014/main" id="{4C1936B8-2FFB-4F78-8388-B8C282B8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2192000" cy="51663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3246A1A5-8973-BF51-1E71-504026950AE8}"/>
              </a:ext>
            </a:extLst>
          </p:cNvPr>
          <p:cNvSpPr>
            <a:spLocks noGrp="1"/>
          </p:cNvSpPr>
          <p:nvPr>
            <p:ph type="subTitle" idx="1"/>
          </p:nvPr>
        </p:nvSpPr>
        <p:spPr>
          <a:xfrm>
            <a:off x="838200" y="2100579"/>
            <a:ext cx="10170459" cy="4076383"/>
          </a:xfrm>
        </p:spPr>
        <p:txBody>
          <a:bodyPr vert="horz" lIns="91440" tIns="45720" rIns="91440" bIns="45720" rtlCol="0" anchor="ctr">
            <a:normAutofit/>
          </a:bodyPr>
          <a:lstStyle/>
          <a:p>
            <a:pPr marL="342900" indent="-228600"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Issue extends beyond low sales — strategic misalignment</a:t>
            </a:r>
          </a:p>
          <a:p>
            <a:pPr marL="342900" indent="-228600"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External change has accelerated faster than internal capability</a:t>
            </a:r>
          </a:p>
          <a:p>
            <a:pPr marL="342900" indent="-228600"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Digital capability now essential for competitiveness</a:t>
            </a:r>
          </a:p>
          <a:p>
            <a:pPr marL="342900" indent="-228600"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Without change, further decline threatens business survival</a:t>
            </a:r>
          </a:p>
          <a:p>
            <a:pPr indent="-228600" algn="l">
              <a:buFont typeface="Arial" panose="020B0604020202020204" pitchFamily="34" charset="0"/>
              <a:buChar char="•"/>
            </a:pPr>
            <a:endParaRPr lang="en-US" sz="2000" dirty="0"/>
          </a:p>
        </p:txBody>
      </p:sp>
      <p:sp>
        <p:nvSpPr>
          <p:cNvPr id="5" name="TextBox 4">
            <a:extLst>
              <a:ext uri="{FF2B5EF4-FFF2-40B4-BE49-F238E27FC236}">
                <a16:creationId xmlns:a16="http://schemas.microsoft.com/office/drawing/2014/main" id="{D0F51FAF-4128-4863-3060-CDDF73FBD2C4}"/>
              </a:ext>
            </a:extLst>
          </p:cNvPr>
          <p:cNvSpPr txBox="1"/>
          <p:nvPr/>
        </p:nvSpPr>
        <p:spPr>
          <a:xfrm>
            <a:off x="1417319" y="5937324"/>
            <a:ext cx="5097780" cy="839845"/>
          </a:xfrm>
          <a:prstGeom prst="rect">
            <a:avLst/>
          </a:prstGeom>
        </p:spPr>
        <p:txBody>
          <a:bodyPr vert="horz" lIns="91440" tIns="45720" rIns="91440" bIns="45720" rtlCol="0" anchor="ctr">
            <a:normAutofit/>
          </a:bodyPr>
          <a:lstStyle/>
          <a:p>
            <a:pPr>
              <a:lnSpc>
                <a:spcPct val="90000"/>
              </a:lnSpc>
              <a:spcAft>
                <a:spcPts val="600"/>
              </a:spcAft>
            </a:pPr>
            <a:r>
              <a:rPr lang="en-US" sz="1000" b="0" i="0" u="none" strike="noStrike" dirty="0">
                <a:effectLst/>
                <a:latin typeface="Arial" panose="020B0604020202020204" pitchFamily="34" charset="0"/>
                <a:cs typeface="Arial" panose="020B0604020202020204" pitchFamily="34" charset="0"/>
              </a:rPr>
              <a:t>Mintel (2023)</a:t>
            </a:r>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9458843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2" name="Title 1">
            <a:extLst>
              <a:ext uri="{FF2B5EF4-FFF2-40B4-BE49-F238E27FC236}">
                <a16:creationId xmlns:a16="http://schemas.microsoft.com/office/drawing/2014/main" id="{4C97CC2A-195A-0531-BFF6-3EE0D50727F7}"/>
              </a:ext>
            </a:extLst>
          </p:cNvPr>
          <p:cNvSpPr>
            <a:spLocks noGrp="1"/>
          </p:cNvSpPr>
          <p:nvPr>
            <p:ph type="ctrTitle"/>
          </p:nvPr>
        </p:nvSpPr>
        <p:spPr>
          <a:xfrm>
            <a:off x="1932902" y="-126323"/>
            <a:ext cx="8071706" cy="2387600"/>
          </a:xfrm>
        </p:spPr>
        <p:txBody>
          <a:bodyPr>
            <a:normAutofit/>
          </a:bodyPr>
          <a:lstStyle/>
          <a:p>
            <a:pPr algn="l"/>
            <a:r>
              <a:rPr lang="en-GB" sz="6600" b="1" dirty="0">
                <a:solidFill>
                  <a:schemeClr val="bg1"/>
                </a:solidFill>
                <a:effectLst/>
                <a:latin typeface="Arial" panose="020B0604020202020204" pitchFamily="34" charset="0"/>
                <a:ea typeface="Aptos" panose="020B0004020202020204" pitchFamily="34" charset="0"/>
                <a:cs typeface="Arial" panose="020B0604020202020204" pitchFamily="34" charset="0"/>
              </a:rPr>
              <a:t>Conclusion</a:t>
            </a:r>
            <a:endParaRPr lang="en-US" sz="6600" dirty="0">
              <a:solidFill>
                <a:schemeClr val="bg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DC86C23C-DDDE-A3EB-992C-948B568AF54E}"/>
              </a:ext>
            </a:extLst>
          </p:cNvPr>
          <p:cNvSpPr>
            <a:spLocks noGrp="1"/>
          </p:cNvSpPr>
          <p:nvPr>
            <p:ph type="subTitle" idx="1"/>
          </p:nvPr>
        </p:nvSpPr>
        <p:spPr>
          <a:xfrm>
            <a:off x="1170571" y="2387599"/>
            <a:ext cx="9305837" cy="3259367"/>
          </a:xfrm>
        </p:spPr>
        <p:txBody>
          <a:bodyPr>
            <a:normAutofit/>
          </a:bodyPr>
          <a:lstStyle/>
          <a:p>
            <a:pPr algn="l">
              <a:lnSpc>
                <a:spcPct val="150000"/>
              </a:lnSpc>
            </a:pPr>
            <a:r>
              <a:rPr lang="en-GB" sz="1800" dirty="0">
                <a:solidFill>
                  <a:schemeClr val="bg1"/>
                </a:solidFill>
                <a:latin typeface="Arial" panose="020B0604020202020204" pitchFamily="34" charset="0"/>
                <a:cs typeface="Arial" panose="020B0604020202020204" pitchFamily="34" charset="0"/>
              </a:rPr>
              <a:t>T</a:t>
            </a:r>
            <a:r>
              <a:rPr lang="en-GB" sz="1800" b="0" i="0" u="none" strike="noStrike" dirty="0">
                <a:solidFill>
                  <a:schemeClr val="bg1"/>
                </a:solidFill>
                <a:effectLst/>
                <a:latin typeface="Arial" panose="020B0604020202020204" pitchFamily="34" charset="0"/>
                <a:cs typeface="Arial" panose="020B0604020202020204" pitchFamily="34" charset="0"/>
              </a:rPr>
              <a:t>he business performance decline at Green Haven Florists has been driven by both external market pressures and internal limitations. The fundamental issue is the business’s slow adaptation to digital change, which has affected customer retention and competitiveness.</a:t>
            </a:r>
          </a:p>
          <a:p>
            <a:pPr algn="l">
              <a:lnSpc>
                <a:spcPct val="150000"/>
              </a:lnSpc>
            </a:pPr>
            <a:r>
              <a:rPr lang="en-GB" sz="1800" b="0" i="0" u="none" strike="noStrike" dirty="0">
                <a:solidFill>
                  <a:schemeClr val="bg1"/>
                </a:solidFill>
                <a:effectLst/>
                <a:latin typeface="Arial" panose="020B0604020202020204" pitchFamily="34" charset="0"/>
                <a:cs typeface="Arial" panose="020B0604020202020204" pitchFamily="34" charset="0"/>
              </a:rPr>
              <a:t>Therefore, the next stage (Component 2) will focus on developing digital transformation and cost-optimisation strategies to address the identified causes.</a:t>
            </a:r>
            <a:endParaRPr lang="en-US" sz="1800" dirty="0">
              <a:solidFill>
                <a:schemeClr val="bg1"/>
              </a:solidFill>
              <a:latin typeface="Arial" panose="020B0604020202020204" pitchFamily="34" charset="0"/>
              <a:cs typeface="Arial" panose="020B0604020202020204" pitchFamily="34" charset="0"/>
            </a:endParaRPr>
          </a:p>
        </p:txBody>
      </p:sp>
      <p:cxnSp>
        <p:nvCxnSpPr>
          <p:cNvPr id="10" name="Straight Connector 9">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66332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C7A347-8572-DBDE-5CF1-A37A795EC5EF}"/>
              </a:ext>
            </a:extLst>
          </p:cNvPr>
          <p:cNvSpPr>
            <a:spLocks noGrp="1"/>
          </p:cNvSpPr>
          <p:nvPr>
            <p:ph type="ctrTitle"/>
          </p:nvPr>
        </p:nvSpPr>
        <p:spPr>
          <a:xfrm>
            <a:off x="770965" y="637762"/>
            <a:ext cx="2576669" cy="5576770"/>
          </a:xfrm>
        </p:spPr>
        <p:txBody>
          <a:bodyPr vert="horz" lIns="91440" tIns="45720" rIns="91440" bIns="45720" rtlCol="0" anchor="t">
            <a:normAutofit/>
          </a:bodyPr>
          <a:lstStyle/>
          <a:p>
            <a:pPr algn="l"/>
            <a:r>
              <a:rPr lang="en-US" sz="2500" b="1" kern="1200" dirty="0">
                <a:solidFill>
                  <a:schemeClr val="bg1"/>
                </a:solidFill>
                <a:effectLst/>
                <a:latin typeface="Arial" panose="020B0604020202020204" pitchFamily="34" charset="0"/>
                <a:cs typeface="Arial" panose="020B0604020202020204" pitchFamily="34" charset="0"/>
              </a:rPr>
              <a:t>REFERENCES </a:t>
            </a:r>
            <a:endParaRPr lang="en-US" sz="2500" kern="1200" dirty="0">
              <a:solidFill>
                <a:schemeClr val="bg1"/>
              </a:solidFill>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8AEB919-60B6-7C3C-62F9-1514818784CD}"/>
              </a:ext>
            </a:extLst>
          </p:cNvPr>
          <p:cNvSpPr>
            <a:spLocks noGrp="1"/>
          </p:cNvSpPr>
          <p:nvPr>
            <p:ph type="subTitle" idx="1"/>
          </p:nvPr>
        </p:nvSpPr>
        <p:spPr>
          <a:xfrm>
            <a:off x="4002158" y="850052"/>
            <a:ext cx="7043198" cy="5326911"/>
          </a:xfrm>
        </p:spPr>
        <p:txBody>
          <a:bodyPr vert="horz" lIns="91440" tIns="45720" rIns="91440" bIns="45720" rtlCol="0">
            <a:normAutofit/>
          </a:bodyPr>
          <a:lstStyle/>
          <a:p>
            <a:pPr marL="285750" indent="-228600" algn="l">
              <a:buFont typeface="Arial" panose="020B0604020202020204" pitchFamily="34" charset="0"/>
              <a:buChar char="•"/>
            </a:pPr>
            <a:r>
              <a:rPr lang="en-US" sz="1300" b="0" i="0" u="none" strike="noStrike" dirty="0">
                <a:effectLst/>
                <a:latin typeface="Arial" panose="020B0604020202020204" pitchFamily="34" charset="0"/>
                <a:cs typeface="Arial" panose="020B0604020202020204" pitchFamily="34" charset="0"/>
              </a:rPr>
              <a:t>Chaffey, D. and Ellis-Chadwick, F. (2022) </a:t>
            </a:r>
            <a:r>
              <a:rPr lang="en-US" sz="1300" b="0" i="1" u="none" strike="noStrike" dirty="0">
                <a:effectLst/>
                <a:latin typeface="Arial" panose="020B0604020202020204" pitchFamily="34" charset="0"/>
                <a:cs typeface="Arial" panose="020B0604020202020204" pitchFamily="34" charset="0"/>
              </a:rPr>
              <a:t>Digital Marketing</a:t>
            </a:r>
            <a:r>
              <a:rPr lang="en-US" sz="1300" b="0" i="0" u="none" strike="noStrike" dirty="0">
                <a:effectLst/>
                <a:latin typeface="Arial" panose="020B0604020202020204" pitchFamily="34" charset="0"/>
                <a:cs typeface="Arial" panose="020B0604020202020204" pitchFamily="34" charset="0"/>
              </a:rPr>
              <a:t>. 8th </a:t>
            </a:r>
            <a:r>
              <a:rPr lang="en-US" sz="1300" b="0" i="0" u="none" strike="noStrike" dirty="0" err="1">
                <a:effectLst/>
                <a:latin typeface="Arial" panose="020B0604020202020204" pitchFamily="34" charset="0"/>
                <a:cs typeface="Arial" panose="020B0604020202020204" pitchFamily="34" charset="0"/>
              </a:rPr>
              <a:t>edn</a:t>
            </a:r>
            <a:r>
              <a:rPr lang="en-US" sz="1300" b="0" i="0" u="none" strike="noStrike" dirty="0">
                <a:effectLst/>
                <a:latin typeface="Arial" panose="020B0604020202020204" pitchFamily="34" charset="0"/>
                <a:cs typeface="Arial" panose="020B0604020202020204" pitchFamily="34" charset="0"/>
              </a:rPr>
              <a:t>. Harlow: Pearson.</a:t>
            </a:r>
            <a:br>
              <a:rPr lang="en-US" sz="1300" dirty="0">
                <a:latin typeface="Arial" panose="020B0604020202020204" pitchFamily="34" charset="0"/>
                <a:cs typeface="Arial" panose="020B0604020202020204" pitchFamily="34" charset="0"/>
              </a:rPr>
            </a:br>
            <a:endParaRPr lang="en-US" sz="1300" dirty="0">
              <a:latin typeface="Arial" panose="020B0604020202020204" pitchFamily="34" charset="0"/>
              <a:cs typeface="Arial" panose="020B0604020202020204" pitchFamily="34" charset="0"/>
            </a:endParaRPr>
          </a:p>
          <a:p>
            <a:pPr marL="285750" indent="-228600" algn="l">
              <a:buFont typeface="Arial" panose="020B0604020202020204" pitchFamily="34" charset="0"/>
              <a:buChar char="•"/>
            </a:pPr>
            <a:r>
              <a:rPr lang="en-US" sz="1300" b="0" i="0" u="none" strike="noStrike" dirty="0">
                <a:effectLst/>
                <a:latin typeface="Arial" panose="020B0604020202020204" pitchFamily="34" charset="0"/>
                <a:cs typeface="Arial" panose="020B0604020202020204" pitchFamily="34" charset="0"/>
              </a:rPr>
              <a:t>Deloitte (2023) </a:t>
            </a:r>
            <a:r>
              <a:rPr lang="en-US" sz="1300" b="0" i="1" u="none" strike="noStrike" dirty="0">
                <a:effectLst/>
                <a:latin typeface="Arial" panose="020B0604020202020204" pitchFamily="34" charset="0"/>
                <a:cs typeface="Arial" panose="020B0604020202020204" pitchFamily="34" charset="0"/>
              </a:rPr>
              <a:t>UK Retail Floristry Trends</a:t>
            </a:r>
            <a:r>
              <a:rPr lang="en-US" sz="1300" b="0" i="0" u="none" strike="noStrike" dirty="0">
                <a:effectLst/>
                <a:latin typeface="Arial" panose="020B0604020202020204" pitchFamily="34" charset="0"/>
                <a:cs typeface="Arial" panose="020B0604020202020204" pitchFamily="34" charset="0"/>
              </a:rPr>
              <a:t>. Available at: </a:t>
            </a:r>
            <a:r>
              <a:rPr lang="en-US" sz="1300" b="0" i="0" dirty="0">
                <a:effectLst/>
                <a:latin typeface="Arial" panose="020B0604020202020204" pitchFamily="34" charset="0"/>
                <a:cs typeface="Arial" panose="020B0604020202020204" pitchFamily="34" charset="0"/>
                <a:hlinkClick r:id="rId2"/>
              </a:rPr>
              <a:t>https://www2.deloitte.com</a:t>
            </a:r>
            <a:r>
              <a:rPr lang="en-US" sz="1300" b="0" i="0" u="none" strike="noStrike" dirty="0">
                <a:effectLst/>
                <a:latin typeface="Arial" panose="020B0604020202020204" pitchFamily="34" charset="0"/>
                <a:cs typeface="Arial" panose="020B0604020202020204" pitchFamily="34" charset="0"/>
              </a:rPr>
              <a:t> (Accessed: 15 February 2025).</a:t>
            </a:r>
            <a:br>
              <a:rPr lang="en-US" sz="1300" dirty="0">
                <a:latin typeface="Arial" panose="020B0604020202020204" pitchFamily="34" charset="0"/>
                <a:cs typeface="Arial" panose="020B0604020202020204" pitchFamily="34" charset="0"/>
              </a:rPr>
            </a:br>
            <a:endParaRPr lang="en-US" sz="1300" dirty="0">
              <a:latin typeface="Arial" panose="020B0604020202020204" pitchFamily="34" charset="0"/>
              <a:cs typeface="Arial" panose="020B0604020202020204" pitchFamily="34" charset="0"/>
            </a:endParaRPr>
          </a:p>
          <a:p>
            <a:pPr marL="285750" indent="-228600" algn="l">
              <a:buFont typeface="Arial" panose="020B0604020202020204" pitchFamily="34" charset="0"/>
              <a:buChar char="•"/>
            </a:pPr>
            <a:r>
              <a:rPr lang="en-US" sz="1300" b="0" i="0" u="none" strike="noStrike" dirty="0">
                <a:effectLst/>
                <a:latin typeface="Arial" panose="020B0604020202020204" pitchFamily="34" charset="0"/>
                <a:cs typeface="Arial" panose="020B0604020202020204" pitchFamily="34" charset="0"/>
              </a:rPr>
              <a:t>Kotter, J. (2014) </a:t>
            </a:r>
            <a:r>
              <a:rPr lang="en-US" sz="1300" b="0" i="1" u="none" strike="noStrike" dirty="0">
                <a:effectLst/>
                <a:latin typeface="Arial" panose="020B0604020202020204" pitchFamily="34" charset="0"/>
                <a:cs typeface="Arial" panose="020B0604020202020204" pitchFamily="34" charset="0"/>
              </a:rPr>
              <a:t>Accelerate: Building Strategic Agility for a Faster-Moving World</a:t>
            </a:r>
            <a:r>
              <a:rPr lang="en-US" sz="1300" b="0" i="0" u="none" strike="noStrike" dirty="0">
                <a:effectLst/>
                <a:latin typeface="Arial" panose="020B0604020202020204" pitchFamily="34" charset="0"/>
                <a:cs typeface="Arial" panose="020B0604020202020204" pitchFamily="34" charset="0"/>
              </a:rPr>
              <a:t>. Boston: Harvard Business Review Press.</a:t>
            </a:r>
            <a:br>
              <a:rPr lang="en-US" sz="1300" dirty="0">
                <a:latin typeface="Arial" panose="020B0604020202020204" pitchFamily="34" charset="0"/>
                <a:cs typeface="Arial" panose="020B0604020202020204" pitchFamily="34" charset="0"/>
              </a:rPr>
            </a:br>
            <a:endParaRPr lang="en-US" sz="1300" dirty="0">
              <a:latin typeface="Arial" panose="020B0604020202020204" pitchFamily="34" charset="0"/>
              <a:cs typeface="Arial" panose="020B0604020202020204" pitchFamily="34" charset="0"/>
            </a:endParaRPr>
          </a:p>
          <a:p>
            <a:pPr marL="285750" indent="-228600" algn="l">
              <a:buFont typeface="Arial" panose="020B0604020202020204" pitchFamily="34" charset="0"/>
              <a:buChar char="•"/>
            </a:pPr>
            <a:r>
              <a:rPr lang="en-US" sz="1300" b="0" i="0" u="none" strike="noStrike" dirty="0">
                <a:effectLst/>
                <a:latin typeface="Arial" panose="020B0604020202020204" pitchFamily="34" charset="0"/>
                <a:cs typeface="Arial" panose="020B0604020202020204" pitchFamily="34" charset="0"/>
              </a:rPr>
              <a:t>McKinsey &amp; Company (2023) </a:t>
            </a:r>
            <a:r>
              <a:rPr lang="en-US" sz="1300" b="0" i="1" u="none" strike="noStrike" dirty="0">
                <a:effectLst/>
                <a:latin typeface="Arial" panose="020B0604020202020204" pitchFamily="34" charset="0"/>
                <a:cs typeface="Arial" panose="020B0604020202020204" pitchFamily="34" charset="0"/>
              </a:rPr>
              <a:t>How Consumer </a:t>
            </a:r>
            <a:r>
              <a:rPr lang="en-US" sz="1300" b="0" i="1" u="none" strike="noStrike" dirty="0" err="1">
                <a:effectLst/>
                <a:latin typeface="Arial" panose="020B0604020202020204" pitchFamily="34" charset="0"/>
                <a:cs typeface="Arial" panose="020B0604020202020204" pitchFamily="34" charset="0"/>
              </a:rPr>
              <a:t>Behaviour</a:t>
            </a:r>
            <a:r>
              <a:rPr lang="en-US" sz="1300" b="0" i="1" u="none" strike="noStrike" dirty="0">
                <a:effectLst/>
                <a:latin typeface="Arial" panose="020B0604020202020204" pitchFamily="34" charset="0"/>
                <a:cs typeface="Arial" panose="020B0604020202020204" pitchFamily="34" charset="0"/>
              </a:rPr>
              <a:t> Has Shifted Since COVID-19</a:t>
            </a:r>
            <a:r>
              <a:rPr lang="en-US" sz="1300" b="0" i="0" u="none" strike="noStrike" dirty="0">
                <a:effectLst/>
                <a:latin typeface="Arial" panose="020B0604020202020204" pitchFamily="34" charset="0"/>
                <a:cs typeface="Arial" panose="020B0604020202020204" pitchFamily="34" charset="0"/>
              </a:rPr>
              <a:t>. Available at: </a:t>
            </a:r>
            <a:r>
              <a:rPr lang="en-US" sz="1300" b="0" i="0" dirty="0">
                <a:effectLst/>
                <a:latin typeface="Arial" panose="020B0604020202020204" pitchFamily="34" charset="0"/>
                <a:cs typeface="Arial" panose="020B0604020202020204" pitchFamily="34" charset="0"/>
                <a:hlinkClick r:id="rId3"/>
              </a:rPr>
              <a:t>https://www.mckinsey.com</a:t>
            </a:r>
            <a:r>
              <a:rPr lang="en-US" sz="1300" b="0" i="0" u="none" strike="noStrike" dirty="0">
                <a:effectLst/>
                <a:latin typeface="Arial" panose="020B0604020202020204" pitchFamily="34" charset="0"/>
                <a:cs typeface="Arial" panose="020B0604020202020204" pitchFamily="34" charset="0"/>
              </a:rPr>
              <a:t> (Accessed: 15 February 2025).</a:t>
            </a:r>
            <a:br>
              <a:rPr lang="en-US" sz="1300" dirty="0">
                <a:latin typeface="Arial" panose="020B0604020202020204" pitchFamily="34" charset="0"/>
                <a:cs typeface="Arial" panose="020B0604020202020204" pitchFamily="34" charset="0"/>
              </a:rPr>
            </a:br>
            <a:endParaRPr lang="en-US" sz="1300" dirty="0">
              <a:latin typeface="Arial" panose="020B0604020202020204" pitchFamily="34" charset="0"/>
              <a:cs typeface="Arial" panose="020B0604020202020204" pitchFamily="34" charset="0"/>
            </a:endParaRPr>
          </a:p>
          <a:p>
            <a:pPr marL="285750" indent="-228600" algn="l">
              <a:buFont typeface="Arial" panose="020B0604020202020204" pitchFamily="34" charset="0"/>
              <a:buChar char="•"/>
            </a:pPr>
            <a:r>
              <a:rPr lang="en-US" sz="1300" b="0" i="0" u="none" strike="noStrike" dirty="0">
                <a:effectLst/>
                <a:latin typeface="Arial" panose="020B0604020202020204" pitchFamily="34" charset="0"/>
                <a:cs typeface="Arial" panose="020B0604020202020204" pitchFamily="34" charset="0"/>
              </a:rPr>
              <a:t>Mintel (2023) </a:t>
            </a:r>
            <a:r>
              <a:rPr lang="en-US" sz="1300" b="0" i="1" u="none" strike="noStrike" dirty="0">
                <a:effectLst/>
                <a:latin typeface="Arial" panose="020B0604020202020204" pitchFamily="34" charset="0"/>
                <a:cs typeface="Arial" panose="020B0604020202020204" pitchFamily="34" charset="0"/>
              </a:rPr>
              <a:t>UK Floristry and Flower Market Report</a:t>
            </a:r>
            <a:r>
              <a:rPr lang="en-US" sz="1300" b="0" i="0" u="none" strike="noStrike" dirty="0">
                <a:effectLst/>
                <a:latin typeface="Arial" panose="020B0604020202020204" pitchFamily="34" charset="0"/>
                <a:cs typeface="Arial" panose="020B0604020202020204" pitchFamily="34" charset="0"/>
              </a:rPr>
              <a:t>. Available at: </a:t>
            </a:r>
            <a:r>
              <a:rPr lang="en-US" sz="1300" b="0" i="0" dirty="0">
                <a:effectLst/>
                <a:latin typeface="Arial" panose="020B0604020202020204" pitchFamily="34" charset="0"/>
                <a:cs typeface="Arial" panose="020B0604020202020204" pitchFamily="34" charset="0"/>
                <a:hlinkClick r:id="rId4"/>
              </a:rPr>
              <a:t>https://www.mintel.com</a:t>
            </a:r>
            <a:r>
              <a:rPr lang="en-US" sz="1300" b="0" i="0" u="none" strike="noStrike" dirty="0">
                <a:effectLst/>
                <a:latin typeface="Arial" panose="020B0604020202020204" pitchFamily="34" charset="0"/>
                <a:cs typeface="Arial" panose="020B0604020202020204" pitchFamily="34" charset="0"/>
              </a:rPr>
              <a:t> (Accessed: 15 February 2025).</a:t>
            </a:r>
            <a:br>
              <a:rPr lang="en-US" sz="1300" dirty="0">
                <a:latin typeface="Arial" panose="020B0604020202020204" pitchFamily="34" charset="0"/>
                <a:cs typeface="Arial" panose="020B0604020202020204" pitchFamily="34" charset="0"/>
              </a:rPr>
            </a:br>
            <a:endParaRPr lang="en-US" sz="1300" dirty="0">
              <a:latin typeface="Arial" panose="020B0604020202020204" pitchFamily="34" charset="0"/>
              <a:cs typeface="Arial" panose="020B0604020202020204" pitchFamily="34" charset="0"/>
            </a:endParaRPr>
          </a:p>
          <a:p>
            <a:pPr marL="285750" indent="-228600" algn="l">
              <a:buFont typeface="Arial" panose="020B0604020202020204" pitchFamily="34" charset="0"/>
              <a:buChar char="•"/>
            </a:pPr>
            <a:r>
              <a:rPr lang="en-US" sz="1300" b="0" i="0" u="none" strike="noStrike" dirty="0">
                <a:effectLst/>
                <a:latin typeface="Arial" panose="020B0604020202020204" pitchFamily="34" charset="0"/>
                <a:cs typeface="Arial" panose="020B0604020202020204" pitchFamily="34" charset="0"/>
              </a:rPr>
              <a:t>Office for National Statistics (ONS) (2023) </a:t>
            </a:r>
            <a:r>
              <a:rPr lang="en-US" sz="1300" b="0" i="1" u="none" strike="noStrike" dirty="0">
                <a:effectLst/>
                <a:latin typeface="Arial" panose="020B0604020202020204" pitchFamily="34" charset="0"/>
                <a:cs typeface="Arial" panose="020B0604020202020204" pitchFamily="34" charset="0"/>
              </a:rPr>
              <a:t>Small Business Economic Trends</a:t>
            </a:r>
            <a:r>
              <a:rPr lang="en-US" sz="1300" b="0" i="0" u="none" strike="noStrike" dirty="0">
                <a:effectLst/>
                <a:latin typeface="Arial" panose="020B0604020202020204" pitchFamily="34" charset="0"/>
                <a:cs typeface="Arial" panose="020B0604020202020204" pitchFamily="34" charset="0"/>
              </a:rPr>
              <a:t>. Available at: </a:t>
            </a:r>
            <a:r>
              <a:rPr lang="en-US" sz="1300" b="0" i="0" dirty="0">
                <a:effectLst/>
                <a:latin typeface="Arial" panose="020B0604020202020204" pitchFamily="34" charset="0"/>
                <a:cs typeface="Arial" panose="020B0604020202020204" pitchFamily="34" charset="0"/>
                <a:hlinkClick r:id="rId5"/>
              </a:rPr>
              <a:t>https://www.ons.gov.uk</a:t>
            </a:r>
            <a:r>
              <a:rPr lang="en-US" sz="1300" b="0" i="0" u="none" strike="noStrike" dirty="0">
                <a:effectLst/>
                <a:latin typeface="Arial" panose="020B0604020202020204" pitchFamily="34" charset="0"/>
                <a:cs typeface="Arial" panose="020B0604020202020204" pitchFamily="34" charset="0"/>
              </a:rPr>
              <a:t>(Accessed: 15 February 2025).</a:t>
            </a:r>
            <a:br>
              <a:rPr lang="en-US" sz="1300" dirty="0">
                <a:latin typeface="Arial" panose="020B0604020202020204" pitchFamily="34" charset="0"/>
                <a:cs typeface="Arial" panose="020B0604020202020204" pitchFamily="34" charset="0"/>
              </a:rPr>
            </a:br>
            <a:endParaRPr lang="en-US" sz="1300" dirty="0">
              <a:latin typeface="Arial" panose="020B0604020202020204" pitchFamily="34" charset="0"/>
              <a:cs typeface="Arial" panose="020B0604020202020204" pitchFamily="34" charset="0"/>
            </a:endParaRPr>
          </a:p>
          <a:p>
            <a:pPr marL="285750" indent="-228600" algn="l">
              <a:buFont typeface="Arial" panose="020B0604020202020204" pitchFamily="34" charset="0"/>
              <a:buChar char="•"/>
            </a:pPr>
            <a:r>
              <a:rPr lang="en-US" sz="1300" b="0" i="0" u="none" strike="noStrike" dirty="0">
                <a:effectLst/>
                <a:latin typeface="Arial" panose="020B0604020202020204" pitchFamily="34" charset="0"/>
                <a:cs typeface="Arial" panose="020B0604020202020204" pitchFamily="34" charset="0"/>
              </a:rPr>
              <a:t>Statista (2024) </a:t>
            </a:r>
            <a:r>
              <a:rPr lang="en-US" sz="1300" b="0" i="1" u="none" strike="noStrike" dirty="0">
                <a:effectLst/>
                <a:latin typeface="Arial" panose="020B0604020202020204" pitchFamily="34" charset="0"/>
                <a:cs typeface="Arial" panose="020B0604020202020204" pitchFamily="34" charset="0"/>
              </a:rPr>
              <a:t>Online Flower Delivery Market in the UK</a:t>
            </a:r>
            <a:r>
              <a:rPr lang="en-US" sz="1300" b="0" i="0" u="none" strike="noStrike" dirty="0">
                <a:effectLst/>
                <a:latin typeface="Arial" panose="020B0604020202020204" pitchFamily="34" charset="0"/>
                <a:cs typeface="Arial" panose="020B0604020202020204" pitchFamily="34" charset="0"/>
              </a:rPr>
              <a:t>. Available at: </a:t>
            </a:r>
            <a:r>
              <a:rPr lang="en-US" sz="1300" b="0" i="0" dirty="0">
                <a:effectLst/>
                <a:latin typeface="Arial" panose="020B0604020202020204" pitchFamily="34" charset="0"/>
                <a:cs typeface="Arial" panose="020B0604020202020204" pitchFamily="34" charset="0"/>
                <a:hlinkClick r:id="rId6"/>
              </a:rPr>
              <a:t>https://www.statista.com</a:t>
            </a:r>
            <a:r>
              <a:rPr lang="en-US" sz="1300" b="0" i="0" u="none" strike="noStrike" dirty="0">
                <a:effectLst/>
                <a:latin typeface="Arial" panose="020B0604020202020204" pitchFamily="34" charset="0"/>
                <a:cs typeface="Arial" panose="020B0604020202020204" pitchFamily="34" charset="0"/>
              </a:rPr>
              <a:t> (Accessed: 15 February 2025).</a:t>
            </a:r>
            <a:endParaRPr lang="en-US"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14512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296</TotalTime>
  <Words>716</Words>
  <Application>Microsoft Macintosh PowerPoint</Application>
  <PresentationFormat>Widescreen</PresentationFormat>
  <Paragraphs>90</Paragraphs>
  <Slides>11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Calibri</vt:lpstr>
      <vt:lpstr>Office Theme</vt:lpstr>
      <vt:lpstr>PowerPoint Presentation</vt:lpstr>
      <vt:lpstr>Overview </vt:lpstr>
      <vt:lpstr>Problem Definition – 5W2H </vt:lpstr>
      <vt:lpstr>PESTEL Analysis </vt:lpstr>
      <vt:lpstr>Key External Pressures (Deep Dive) </vt:lpstr>
      <vt:lpstr>Internal Performance Challenges</vt:lpstr>
      <vt:lpstr>Root Cause Analysis – Fishbone/Cause-Effect  Diagram</vt:lpstr>
      <vt:lpstr>Root Cause Summary </vt:lpstr>
      <vt:lpstr>Impact and Implications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галина вовк</dc:creator>
  <cp:lastModifiedBy>галина вовк</cp:lastModifiedBy>
  <cp:revision>19</cp:revision>
  <dcterms:created xsi:type="dcterms:W3CDTF">2025-10-29T19:34:01Z</dcterms:created>
  <dcterms:modified xsi:type="dcterms:W3CDTF">2025-11-08T15:24:59Z</dcterms:modified>
</cp:coreProperties>
</file>