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4B7A64-8DB5-6CE7-EF5B-1430C071B5C4}" v="1046" dt="2026-08-09T23:39:35.025"/>
    <p1510:client id="{201993F2-817D-799B-0369-946277F9FDD8}" v="2" dt="2026-08-08T16:18:09.610"/>
    <p1510:client id="{90614978-44C0-796F-E071-0D447BDA56BA}" v="1" dt="2026-08-08T18:12:33.730"/>
    <p1510:client id="{AD814C15-0F55-0EE5-E6C2-131A34CF40F1}" v="46" dt="2026-08-08T16:18:09.815"/>
    <p1510:client id="{FA7EA719-7C69-CE06-EB96-7E7D0D5F7ACD}" v="14" dt="2026-08-09T21:02:15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652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581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50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80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017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823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149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859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809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576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045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9263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547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5569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3052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996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74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10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CB86A-D0E2-AD89-F120-248C329B93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74312" y="3919"/>
            <a:ext cx="8574622" cy="448139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Global Student Pathway Consultancy Ltd</a:t>
            </a:r>
            <a:endParaRPr lang="en-US" sz="32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endParaRPr lang="en-US" sz="32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Individual Presentation Pitch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r>
              <a:rPr 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Programme</a:t>
            </a: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: Certificate in Higher Education Business Skills for the Workplace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Module: Enterprise and Entrepreneurship (LCLM4006)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Assignment: Individual Presentation Pitch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Student:  </a:t>
            </a:r>
            <a:r>
              <a:rPr lang="en-US" sz="24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MehbubaTabassum</a:t>
            </a:r>
            <a:b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</a:b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Student ID: 2516186 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Lecturer: Said</a:t>
            </a:r>
            <a:r>
              <a:rPr 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j-lt"/>
                <a:cs typeface="Arial"/>
              </a:rPr>
              <a:t> Usman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6055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DFF8C5-00E2-204D-2D0E-699196BB8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790" y="776907"/>
            <a:ext cx="4258482" cy="5387005"/>
          </a:xfrm>
          <a:solidFill>
            <a:schemeClr val="accent6">
              <a:lumMod val="40000"/>
              <a:lumOff val="60000"/>
            </a:schemeClr>
          </a:solidFill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Bef>
                <a:spcPct val="20000"/>
              </a:spcBef>
              <a:spcAft>
                <a:spcPts val="600"/>
              </a:spcAft>
            </a:pPr>
            <a:endParaRPr lang="en-US" sz="110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Our USP</a:t>
            </a: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1800" b="1" dirty="0" err="1">
                <a:solidFill>
                  <a:srgbClr val="000000"/>
                </a:solidFill>
                <a:latin typeface="Arial"/>
                <a:cs typeface="Arial"/>
              </a:rPr>
              <a:t>Personalised</a:t>
            </a:r>
            <a:r>
              <a:rPr lang="en-US" sz="1800" b="1" dirty="0">
                <a:solidFill>
                  <a:srgbClr val="000000"/>
                </a:solidFill>
                <a:latin typeface="Arial"/>
                <a:cs typeface="Arial"/>
              </a:rPr>
              <a:t> • Transparent • Accessible • End-to-end support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* One dedicated adviser per student</a:t>
            </a: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* 24-hour response on working days</a:t>
            </a: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* English &amp; Bengali support</a:t>
            </a: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1800" b="1">
                <a:solidFill>
                  <a:srgbClr val="000000"/>
                </a:solidFill>
                <a:latin typeface="Arial"/>
                <a:cs typeface="Arial"/>
              </a:rPr>
              <a:t>* Free monthly online webinars</a:t>
            </a:r>
            <a:endParaRPr lang="en-US" sz="18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endParaRPr lang="en-US" sz="3200" dirty="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4DF19-37EF-6018-78A3-393752F616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23361" y="287864"/>
            <a:ext cx="5973774" cy="6035273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2000" b="1">
                <a:latin typeface="Arial"/>
                <a:ea typeface="+mn-lt"/>
                <a:cs typeface="Arial"/>
              </a:rPr>
              <a:t>Business Idea</a:t>
            </a:r>
            <a:endParaRPr lang="en-US" sz="2000" b="1">
              <a:latin typeface="Arial"/>
              <a:cs typeface="Arial"/>
            </a:endParaRPr>
          </a:p>
          <a:p>
            <a:pPr algn="l">
              <a:buClr>
                <a:srgbClr val="1287C3"/>
              </a:buClr>
            </a:pPr>
            <a:r>
              <a:rPr lang="en-US" b="1">
                <a:latin typeface="Arial"/>
                <a:ea typeface="+mn-lt"/>
                <a:cs typeface="Arial"/>
              </a:rPr>
              <a:t>The problem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 UK university applications can be complex for international students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Students may struggle with course selection, applications, visas and accommodation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Parents also want reliable and trustworthy guidance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</a:pPr>
            <a:r>
              <a:rPr lang="en-US" b="1">
                <a:latin typeface="Arial"/>
                <a:ea typeface="+mn-lt"/>
                <a:cs typeface="Arial"/>
              </a:rPr>
              <a:t>Our solution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 One-to-one student consultancy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 University and course selection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Application and personal statement support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Interview and visa guidance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  <a:buFont typeface="Arial"/>
              <a:buChar char="•"/>
            </a:pPr>
            <a:r>
              <a:rPr lang="en-US" b="1">
                <a:latin typeface="Arial"/>
                <a:ea typeface="+mn-lt"/>
                <a:cs typeface="Arial"/>
              </a:rPr>
              <a:t>Accommodation and pre-arrival support</a:t>
            </a:r>
            <a:endParaRPr lang="en-US" b="1" dirty="0">
              <a:latin typeface="Arial"/>
              <a:cs typeface="Arial"/>
            </a:endParaRPr>
          </a:p>
          <a:p>
            <a:pPr algn="l">
              <a:buClr>
                <a:srgbClr val="1287C3"/>
              </a:buClr>
            </a:pPr>
            <a:endParaRPr lang="en-US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398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115974-F0A6-3F79-42D6-CB8160AD0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474" y="221456"/>
            <a:ext cx="8205518" cy="6426992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24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Management &amp; Legal Structure</a:t>
            </a:r>
            <a:endParaRPr lang="en-US" sz="2400" b="1">
              <a:solidFill>
                <a:schemeClr val="accent6">
                  <a:lumMod val="76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Legal format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Private Limited Company (Ltd)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Why?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* Limited liability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* Professional business image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* Easier future expansion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* Potential to add shareholders/investment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endParaRPr lang="en-US" sz="1600" b="1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2400" b="1">
                <a:solidFill>
                  <a:schemeClr val="accent6">
                    <a:lumMod val="76000"/>
                  </a:schemeClr>
                </a:solidFill>
                <a:latin typeface="Arial"/>
                <a:ea typeface="+mn-lt"/>
                <a:cs typeface="Arial"/>
              </a:rPr>
              <a:t>Management structure</a:t>
            </a:r>
            <a:endParaRPr lang="en-US" sz="2400" b="1">
              <a:solidFill>
                <a:schemeClr val="accent6">
                  <a:lumMod val="76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Managing Director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↓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Student Admissions Adviser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Marketing &amp; Digital Communications Officer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Administrative Assistant</a:t>
            </a:r>
            <a:endParaRPr lang="en-US" sz="1600" b="1" dirty="0">
              <a:latin typeface="Arial"/>
              <a:cs typeface="Arial"/>
            </a:endParaRPr>
          </a:p>
          <a:p>
            <a:pPr>
              <a:buNone/>
            </a:pPr>
            <a:r>
              <a:rPr lang="en-US" sz="1600" b="1">
                <a:latin typeface="Arial"/>
                <a:ea typeface="+mn-lt"/>
                <a:cs typeface="Arial"/>
              </a:rPr>
              <a:t>Specialist immigration advice:</a:t>
            </a:r>
            <a:endParaRPr lang="en-US" sz="16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 dirty="0">
                <a:latin typeface="Arial"/>
                <a:ea typeface="+mn-lt"/>
                <a:cs typeface="Arial"/>
              </a:rPr>
              <a:t>Provided through appropriately </a:t>
            </a:r>
            <a:r>
              <a:rPr lang="en-US" sz="1600" b="1" dirty="0" err="1">
                <a:latin typeface="Arial"/>
                <a:ea typeface="+mn-lt"/>
                <a:cs typeface="Arial"/>
              </a:rPr>
              <a:t>authorised</a:t>
            </a:r>
            <a:r>
              <a:rPr lang="en-US" sz="1600" b="1" dirty="0">
                <a:latin typeface="Arial"/>
                <a:ea typeface="+mn-lt"/>
                <a:cs typeface="Arial"/>
              </a:rPr>
              <a:t> immigration advisers</a:t>
            </a:r>
            <a:endParaRPr lang="en-US" sz="16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00965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C2A26-D89B-BCCB-2B1A-742F5CF02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661" y="-676275"/>
            <a:ext cx="10069593" cy="2895599"/>
          </a:xfr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r>
              <a:rPr lang="en-US" sz="1800" b="1">
                <a:latin typeface="Arial"/>
                <a:ea typeface="+mj-lt"/>
                <a:cs typeface="Arial"/>
              </a:rPr>
              <a:t>PESTEL: 3 Key External Factors </a:t>
            </a: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r>
              <a:rPr lang="en-US" sz="1800" b="1">
                <a:latin typeface="Arial"/>
                <a:ea typeface="+mj-lt"/>
                <a:cs typeface="Arial"/>
              </a:rPr>
              <a:t> Political </a:t>
            </a:r>
            <a:br>
              <a:rPr lang="en-US" sz="1800" b="1" dirty="0">
                <a:latin typeface="Arial"/>
                <a:ea typeface="+mj-lt"/>
                <a:cs typeface="Arial"/>
              </a:rPr>
            </a:br>
            <a:r>
              <a:rPr lang="en-US" sz="1800" b="1">
                <a:latin typeface="Arial"/>
                <a:ea typeface="+mj-lt"/>
                <a:cs typeface="Arial"/>
              </a:rPr>
              <a:t>UK student visa &amp; immigration policy</a:t>
            </a:r>
            <a:br>
              <a:rPr lang="en-US" sz="1800" b="1" dirty="0">
                <a:latin typeface="Arial"/>
                <a:ea typeface="+mj-lt"/>
                <a:cs typeface="Arial"/>
              </a:rPr>
            </a:br>
            <a:r>
              <a:rPr lang="en-US" sz="1800" b="1">
                <a:latin typeface="Arial"/>
                <a:ea typeface="+mj-lt"/>
                <a:cs typeface="Arial"/>
              </a:rPr>
              <a:t> * Policy changes can affect student demand</a:t>
            </a:r>
            <a:br>
              <a:rPr lang="en-US" sz="1800" b="1" dirty="0">
                <a:latin typeface="Arial"/>
                <a:ea typeface="+mj-lt"/>
                <a:cs typeface="Arial"/>
              </a:rPr>
            </a:br>
            <a:r>
              <a:rPr lang="en-US" sz="1800" b="1">
                <a:latin typeface="Arial"/>
                <a:ea typeface="+mj-lt"/>
                <a:cs typeface="Arial"/>
              </a:rPr>
              <a:t> * Requires continuous monitoring </a:t>
            </a:r>
            <a:br>
              <a:rPr lang="en-US" sz="1800" b="1" dirty="0">
                <a:latin typeface="Arial"/>
                <a:ea typeface="+mj-lt"/>
                <a:cs typeface="Arial"/>
              </a:rPr>
            </a:br>
            <a:r>
              <a:rPr lang="en-US" sz="1800" b="1">
                <a:latin typeface="Arial"/>
                <a:ea typeface="+mj-lt"/>
                <a:cs typeface="Arial"/>
              </a:rPr>
              <a:t>* Accurate </a:t>
            </a:r>
            <a:r>
              <a:rPr lang="en-US" sz="1800" b="1" dirty="0">
                <a:latin typeface="Arial"/>
                <a:ea typeface="+mj-lt"/>
                <a:cs typeface="Arial"/>
              </a:rPr>
              <a:t>information is essential </a:t>
            </a: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br>
              <a:rPr lang="en-US" sz="1800" b="1" dirty="0">
                <a:latin typeface="Arial"/>
                <a:ea typeface="+mj-lt"/>
                <a:cs typeface="Arial"/>
              </a:rPr>
            </a:br>
            <a:endParaRPr lang="en-US" sz="1800" b="1">
              <a:solidFill>
                <a:schemeClr val="accent2">
                  <a:lumMod val="76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6061C2-1149-B4FE-7EE7-6A57DA084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49411" y="2409823"/>
            <a:ext cx="11176876" cy="2031207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💷 Economic Cost of studying in the UK</a:t>
            </a:r>
            <a:endParaRPr lang="en-US" b="1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 * Tuition fees and living costs influence decisions</a:t>
            </a:r>
            <a:endParaRPr lang="en-US" b="1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 * Exchange rates affect international students </a:t>
            </a:r>
            <a:endParaRPr lang="en-US" b="1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* Affordable consultancy packages can reduce barriers </a:t>
            </a:r>
            <a:endParaRPr lang="en-US" b="1" dirty="0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109D52-5513-6F49-0F5F-46DCD287B7C1}"/>
              </a:ext>
            </a:extLst>
          </p:cNvPr>
          <p:cNvSpPr txBox="1"/>
          <p:nvPr/>
        </p:nvSpPr>
        <p:spPr>
          <a:xfrm>
            <a:off x="2619377" y="4583907"/>
            <a:ext cx="9572627" cy="258532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💻 </a:t>
            </a:r>
            <a:r>
              <a:rPr lang="en-US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Technological</a:t>
            </a:r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Growth</a:t>
            </a:r>
            <a:r>
              <a:rPr lang="en-US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of digital services</a:t>
            </a:r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* Online </a:t>
            </a:r>
            <a:r>
              <a:rPr lang="en-US" b="1" i="0" u="none" strike="noStrike" baseline="0" dirty="0" err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consultationsreach</a:t>
            </a:r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students globally </a:t>
            </a:r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* CRM improves </a:t>
            </a:r>
            <a:r>
              <a:rPr lang="en-US" b="1" i="0" u="none" strike="noStrike" baseline="0" dirty="0" err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customermanagement</a:t>
            </a:r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</a:t>
            </a:r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* Social media creates low-</a:t>
            </a:r>
            <a:r>
              <a:rPr lang="en-US" b="1" i="0" u="none" strike="noStrike" baseline="0" dirty="0" err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costpromotion</a:t>
            </a:r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opportunities</a:t>
            </a:r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r>
              <a:rPr lang="en-US" b="1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Key insight </a:t>
            </a:r>
            <a:endParaRPr lang="en-US" b="1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ctr"/>
            <a:r>
              <a:rPr lang="en-US" b="1" i="0" u="none" strike="noStrike" baseline="0" dirty="0" err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Externalchanges</a:t>
            </a:r>
            <a:r>
              <a:rPr lang="en-US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create both risks and opportunities.</a:t>
            </a:r>
            <a:endParaRPr lang="en-US" b="1" dirty="0">
              <a:latin typeface="Arial"/>
              <a:cs typeface="Arial"/>
            </a:endParaRPr>
          </a:p>
          <a:p>
            <a:pPr algn="ctr"/>
            <a:endParaRPr lang="en-US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3723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6DBD174-0A52-DA5C-7BE9-471E6EC940C3}"/>
              </a:ext>
            </a:extLst>
          </p:cNvPr>
          <p:cNvSpPr txBox="1"/>
          <p:nvPr/>
        </p:nvSpPr>
        <p:spPr>
          <a:xfrm>
            <a:off x="2500314" y="-11907"/>
            <a:ext cx="9691684" cy="7005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Target Market &amp; Competitive Advantage</a:t>
            </a:r>
          </a:p>
          <a:p>
            <a:r>
              <a:rPr lang="en-US">
                <a:latin typeface="Arial"/>
                <a:cs typeface="Arial"/>
              </a:rPr>
              <a:t>Target customers</a:t>
            </a:r>
          </a:p>
          <a:p>
            <a:r>
              <a:rPr lang="en-US">
                <a:latin typeface="Arial"/>
                <a:cs typeface="Arial"/>
              </a:rPr>
              <a:t>International students aged 17–35 </a:t>
            </a:r>
            <a:endParaRPr lang="en-US"/>
          </a:p>
          <a:p>
            <a:r>
              <a:rPr lang="en-US" dirty="0">
                <a:latin typeface="Arial"/>
                <a:cs typeface="Arial"/>
              </a:rPr>
              <a:t>Key markets: 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Bangladesh 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India 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Pakistan 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Nepal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Nigeria 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Customer needs </a:t>
            </a:r>
          </a:p>
          <a:p>
            <a:r>
              <a:rPr lang="en-US" dirty="0">
                <a:latin typeface="Arial"/>
                <a:cs typeface="Arial"/>
              </a:rPr>
              <a:t>* Reliable advice </a:t>
            </a:r>
          </a:p>
          <a:p>
            <a:r>
              <a:rPr lang="en-US" dirty="0">
                <a:latin typeface="Arial"/>
                <a:cs typeface="Arial"/>
              </a:rPr>
              <a:t>* Fast communication </a:t>
            </a:r>
          </a:p>
          <a:p>
            <a:r>
              <a:rPr lang="en-US" dirty="0">
                <a:latin typeface="Arial"/>
                <a:cs typeface="Arial"/>
              </a:rPr>
              <a:t>* </a:t>
            </a:r>
            <a:r>
              <a:rPr lang="en-US" dirty="0" err="1">
                <a:latin typeface="Arial"/>
                <a:cs typeface="Arial"/>
              </a:rPr>
              <a:t>Personalised</a:t>
            </a:r>
            <a:r>
              <a:rPr lang="en-US" dirty="0">
                <a:latin typeface="Arial"/>
                <a:cs typeface="Arial"/>
              </a:rPr>
              <a:t> support </a:t>
            </a:r>
          </a:p>
          <a:p>
            <a:r>
              <a:rPr lang="en-US" dirty="0">
                <a:latin typeface="Arial"/>
                <a:cs typeface="Arial"/>
              </a:rPr>
              <a:t>* Transparent pricing </a:t>
            </a:r>
          </a:p>
          <a:p>
            <a:endParaRPr lang="en-US" b="1" dirty="0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Competitive advantage</a:t>
            </a:r>
            <a:endParaRPr lang="en-US" b="1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 “One student. One adviser. One complete journey.” </a:t>
            </a:r>
          </a:p>
          <a:p>
            <a:r>
              <a:rPr lang="en-US" dirty="0">
                <a:latin typeface="Arial"/>
                <a:cs typeface="Arial"/>
              </a:rPr>
              <a:t>* </a:t>
            </a:r>
            <a:r>
              <a:rPr lang="en-US" dirty="0" err="1">
                <a:latin typeface="Arial"/>
                <a:cs typeface="Arial"/>
              </a:rPr>
              <a:t>Personalised</a:t>
            </a:r>
            <a:r>
              <a:rPr lang="en-US" dirty="0">
                <a:latin typeface="Arial"/>
                <a:cs typeface="Arial"/>
              </a:rPr>
              <a:t> support</a:t>
            </a:r>
          </a:p>
          <a:p>
            <a:r>
              <a:rPr lang="en-US">
                <a:latin typeface="Arial"/>
                <a:cs typeface="Arial"/>
              </a:rPr>
              <a:t>* English + Bengali communication </a:t>
            </a:r>
          </a:p>
          <a:p>
            <a:r>
              <a:rPr lang="en-US">
                <a:latin typeface="Arial"/>
                <a:cs typeface="Arial"/>
              </a:rPr>
              <a:t>* Transparent fees 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Support before AND after arrival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* Free monthly webinars</a:t>
            </a:r>
          </a:p>
          <a:p>
            <a:pPr algn="ctr"/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9123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B4E95E-4045-B756-3083-115B34C16E0C}"/>
              </a:ext>
            </a:extLst>
          </p:cNvPr>
          <p:cNvSpPr txBox="1"/>
          <p:nvPr/>
        </p:nvSpPr>
        <p:spPr>
          <a:xfrm>
            <a:off x="2321719" y="178596"/>
            <a:ext cx="9429749" cy="609397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Marketing Strategy 2 </a:t>
            </a:r>
          </a:p>
          <a:p>
            <a:endParaRPr lang="en-US" sz="2400" b="1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Partnerships &amp; Referral Marketing </a:t>
            </a:r>
            <a:endParaRPr lang="en-US" b="1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Partnerships</a:t>
            </a:r>
          </a:p>
          <a:p>
            <a:r>
              <a:rPr lang="en-US" b="1">
                <a:latin typeface="Arial"/>
                <a:cs typeface="Arial"/>
              </a:rPr>
              <a:t>* Schools and colleges </a:t>
            </a:r>
          </a:p>
          <a:p>
            <a:r>
              <a:rPr lang="en-US" b="1" dirty="0">
                <a:latin typeface="Arial"/>
                <a:cs typeface="Arial"/>
              </a:rPr>
              <a:t>* Education fairs</a:t>
            </a:r>
            <a:endParaRPr lang="en-US" b="1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* Community </a:t>
            </a:r>
            <a:r>
              <a:rPr lang="en-US" b="1" dirty="0" err="1">
                <a:latin typeface="Arial"/>
                <a:cs typeface="Arial"/>
              </a:rPr>
              <a:t>organisations</a:t>
            </a:r>
          </a:p>
          <a:p>
            <a:r>
              <a:rPr lang="en-US" b="1">
                <a:latin typeface="Arial"/>
                <a:cs typeface="Arial"/>
              </a:rPr>
              <a:t>* UK education providers</a:t>
            </a:r>
          </a:p>
          <a:p>
            <a:endParaRPr lang="en-US" b="1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 Referral </a:t>
            </a:r>
            <a:r>
              <a:rPr lang="en-US" b="1" dirty="0" err="1">
                <a:latin typeface="Arial"/>
                <a:cs typeface="Arial"/>
              </a:rPr>
              <a:t>programme</a:t>
            </a:r>
          </a:p>
          <a:p>
            <a:r>
              <a:rPr lang="en-US" b="1">
                <a:latin typeface="Arial"/>
                <a:cs typeface="Arial"/>
              </a:rPr>
              <a:t>Existing students → New students </a:t>
            </a:r>
          </a:p>
          <a:p>
            <a:endParaRPr lang="en-US" b="1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Examples:</a:t>
            </a:r>
          </a:p>
          <a:p>
            <a:r>
              <a:rPr lang="en-US" b="1">
                <a:latin typeface="Arial"/>
                <a:cs typeface="Arial"/>
              </a:rPr>
              <a:t>* Referral discounts </a:t>
            </a:r>
          </a:p>
          <a:p>
            <a:r>
              <a:rPr lang="en-US" b="1">
                <a:latin typeface="Arial"/>
                <a:cs typeface="Arial"/>
              </a:rPr>
              <a:t>* Student success stories </a:t>
            </a:r>
          </a:p>
          <a:p>
            <a:r>
              <a:rPr lang="en-US" b="1">
                <a:latin typeface="Arial"/>
                <a:cs typeface="Arial"/>
              </a:rPr>
              <a:t>* </a:t>
            </a:r>
            <a:r>
              <a:rPr lang="en-US" b="1" dirty="0">
                <a:latin typeface="Arial"/>
                <a:cs typeface="Arial"/>
              </a:rPr>
              <a:t>Follow-up support </a:t>
            </a:r>
            <a:endParaRPr lang="en-US" b="1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* Recommendations from satisfied customers</a:t>
            </a:r>
          </a:p>
          <a:p>
            <a:endParaRPr lang="en-US" b="1">
              <a:latin typeface="Arial"/>
              <a:cs typeface="Arial"/>
            </a:endParaRPr>
          </a:p>
          <a:p>
            <a:r>
              <a:rPr lang="en-US" b="1">
                <a:latin typeface="Arial"/>
                <a:cs typeface="Arial"/>
              </a:rPr>
              <a:t> Why?</a:t>
            </a:r>
          </a:p>
          <a:p>
            <a:r>
              <a:rPr lang="en-US" b="1">
                <a:latin typeface="Arial"/>
                <a:cs typeface="Arial"/>
              </a:rPr>
              <a:t> Trust + Word of </a:t>
            </a:r>
            <a:r>
              <a:rPr lang="en-US" b="1" dirty="0">
                <a:latin typeface="Arial"/>
                <a:cs typeface="Arial"/>
              </a:rPr>
              <a:t>Mouth = Lower-cost customer acquisition</a:t>
            </a:r>
            <a:endParaRPr lang="en-US" b="1">
              <a:latin typeface="Arial"/>
              <a:cs typeface="Arial"/>
            </a:endParaRPr>
          </a:p>
          <a:p>
            <a:pPr algn="ctr"/>
            <a:endParaRPr lang="en-US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5725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5D9FA9-F346-34F7-F9C0-243FF44123FE}"/>
              </a:ext>
            </a:extLst>
          </p:cNvPr>
          <p:cNvSpPr txBox="1"/>
          <p:nvPr/>
        </p:nvSpPr>
        <p:spPr>
          <a:xfrm>
            <a:off x="2893219" y="202407"/>
            <a:ext cx="8060529" cy="63709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Funding Requirements </a:t>
            </a:r>
            <a:endParaRPr lang="en-US"/>
          </a:p>
          <a:p>
            <a:endParaRPr lang="en-US" sz="2400" b="1" dirty="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Total funding required: £20,000 </a:t>
            </a:r>
            <a:endParaRPr lang="en-US">
              <a:latin typeface="Corbel" panose="020B0503020204020204"/>
              <a:cs typeface="Arial"/>
            </a:endParaRPr>
          </a:p>
          <a:p>
            <a:endParaRPr lang="en-US" sz="2400" b="1" dirty="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Initial requirement                          Allocation </a:t>
            </a:r>
            <a:endParaRPr lang="en-US" dirty="0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Office rent &amp; deposit                          £4,000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Computers &amp; IT equipment               £3,000 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Website &amp; software                            £2,000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 dirty="0">
                <a:latin typeface="Arial"/>
                <a:cs typeface="Arial"/>
              </a:rPr>
              <a:t> Marketing &amp; advertising                   £3,000 </a:t>
            </a:r>
            <a:r>
              <a:rPr lang="en-US" sz="2400" b="1">
                <a:latin typeface="Arial"/>
                <a:cs typeface="Arial"/>
              </a:rPr>
              <a:t>Registration &amp; professional fees      £1,000   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Insurance                                            </a:t>
            </a:r>
            <a:r>
              <a:rPr lang="en-US" sz="2400" b="1" dirty="0">
                <a:latin typeface="Arial"/>
                <a:cs typeface="Arial"/>
              </a:rPr>
              <a:t>£1,000 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Office furniture &amp; supplies                £1,500 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 dirty="0">
                <a:latin typeface="Arial"/>
                <a:cs typeface="Arial"/>
              </a:rPr>
              <a:t>Working capital                                  </a:t>
            </a:r>
            <a:r>
              <a:rPr lang="en-US" sz="2400" b="1">
                <a:latin typeface="Arial"/>
                <a:cs typeface="Arial"/>
              </a:rPr>
              <a:t>£4,500 </a:t>
            </a:r>
            <a:endParaRPr lang="en-US" sz="2400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Total                                                    </a:t>
            </a:r>
            <a:r>
              <a:rPr lang="en-US" sz="2400" b="1" dirty="0">
                <a:latin typeface="Arial"/>
                <a:cs typeface="Arial"/>
              </a:rPr>
              <a:t>£20,000 </a:t>
            </a:r>
            <a:endParaRPr lang="en-US" sz="2400">
              <a:latin typeface="Corbel"/>
              <a:cs typeface="Arial"/>
            </a:endParaRPr>
          </a:p>
          <a:p>
            <a:endParaRPr lang="en-US" sz="2400" b="1" dirty="0">
              <a:latin typeface="Arial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Funding sources 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400" b="1">
                <a:latin typeface="Arial"/>
                <a:cs typeface="Arial"/>
              </a:rPr>
              <a:t>Owner’s savings + </a:t>
            </a:r>
            <a:r>
              <a:rPr lang="en-US" sz="2400" b="1" dirty="0">
                <a:latin typeface="Arial"/>
                <a:cs typeface="Arial"/>
              </a:rPr>
              <a:t>Small business start-up loan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467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4348DA-F936-E0A0-E8A5-907ACFAA1D2E}"/>
              </a:ext>
            </a:extLst>
          </p:cNvPr>
          <p:cNvSpPr txBox="1"/>
          <p:nvPr/>
        </p:nvSpPr>
        <p:spPr>
          <a:xfrm>
            <a:off x="2345531" y="142875"/>
            <a:ext cx="9489279" cy="655564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Financial Potential &amp; Conclusion</a:t>
            </a:r>
            <a:endParaRPr lang="en-US" sz="2000" b="1" dirty="0">
              <a:latin typeface="Arial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 Financial potential</a:t>
            </a: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Expected monthly revenue: £13,000 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Estimated </a:t>
            </a:r>
            <a:r>
              <a:rPr lang="en-US" sz="2000" b="1" dirty="0">
                <a:latin typeface="Arial"/>
                <a:cs typeface="Arial"/>
              </a:rPr>
              <a:t>monthly operating costs: £9,500 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Estimated monthly operating profit: £3,500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Break-even Approximately 15 students per month </a:t>
            </a:r>
            <a:endParaRPr lang="en-US">
              <a:latin typeface="Corbel" panose="020B0503020204020204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Why invest?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 ✓ Growing international student market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 ✓ Digital and scalable business model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 ✓ Low physical infrastructure requirements 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✓ </a:t>
            </a:r>
            <a:r>
              <a:rPr lang="en-US" sz="2000" b="1" err="1">
                <a:latin typeface="Arial"/>
                <a:cs typeface="Arial"/>
              </a:rPr>
              <a:t>Personalised</a:t>
            </a:r>
            <a:r>
              <a:rPr lang="en-US" sz="2000" b="1" dirty="0">
                <a:latin typeface="Arial"/>
                <a:cs typeface="Arial"/>
              </a:rPr>
              <a:t> competitive advantage </a:t>
            </a:r>
            <a:endParaRPr lang="en-US">
              <a:latin typeface="Corbel" panose="020B0503020204020204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✓ Multiple customer acquisition channels</a:t>
            </a:r>
            <a:endParaRPr lang="en-US">
              <a:latin typeface="Corbel" panose="020B0503020204020204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 Our vision</a:t>
            </a:r>
            <a:endParaRPr lang="en-US">
              <a:latin typeface="Corbel" panose="020B0503020204020204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 To become a trusted UK education consultancy for international students. </a:t>
            </a:r>
            <a:endParaRPr lang="en-US"/>
          </a:p>
          <a:p>
            <a:r>
              <a:rPr lang="en-US" sz="2000" b="1">
                <a:latin typeface="Arial"/>
                <a:cs typeface="Arial"/>
              </a:rPr>
              <a:t>                                                      Thank you</a:t>
            </a:r>
            <a:endParaRPr lang="en-US"/>
          </a:p>
          <a:p>
            <a:pPr algn="ctr"/>
            <a:endParaRPr lang="en-US" sz="20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76539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Parallax</vt:lpstr>
      <vt:lpstr>Global Student Pathway Consultancy Ltd  Individual Presentation Pitch  Programme: Certificate in Higher Education Business Skills for the Workplace Module: Enterprise and Entrepreneurship (LCLM4006) Assignment: Individual Presentation Pitch Student:  MehbubaTabassum Student ID: 2516186  Lecturer: Said Usman</vt:lpstr>
      <vt:lpstr> Our USP  Personalised • Transparent • Accessible • End-to-end support  * One dedicated adviser per student * 24-hour response on working days * English &amp; Bengali support * Free monthly online webinars </vt:lpstr>
      <vt:lpstr>PowerPoint Presentation</vt:lpstr>
      <vt:lpstr>          PESTEL: 3 Key External Factors    Political  UK student visa &amp; immigration policy  * Policy changes can affect student demand  * Requires continuous monitoring  * Accurate information is essential  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422</cp:revision>
  <dcterms:created xsi:type="dcterms:W3CDTF">2026-08-08T16:09:44Z</dcterms:created>
  <dcterms:modified xsi:type="dcterms:W3CDTF">2026-08-09T23:42:31Z</dcterms:modified>
</cp:coreProperties>
</file>