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044" autoAdjust="0"/>
    <p:restoredTop sz="94660"/>
  </p:normalViewPr>
  <p:slideViewPr>
    <p:cSldViewPr snapToGrid="0">
      <p:cViewPr varScale="1">
        <p:scale>
          <a:sx n="90" d="100"/>
          <a:sy n="90" d="100"/>
        </p:scale>
        <p:origin x="876" y="72"/>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g22971574000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g22971574000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
        <p:cNvGrpSpPr/>
        <p:nvPr/>
      </p:nvGrpSpPr>
      <p:grpSpPr>
        <a:xfrm>
          <a:off x="0" y="0"/>
          <a:ext cx="0" cy="0"/>
          <a:chOff x="0" y="0"/>
          <a:chExt cx="0" cy="0"/>
        </a:xfrm>
      </p:grpSpPr>
      <p:sp>
        <p:nvSpPr>
          <p:cNvPr id="58" name="Google Shape;58;g22971574000_0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 name="Google Shape;59;g22971574000_0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
        <p:cNvGrpSpPr/>
        <p:nvPr/>
      </p:nvGrpSpPr>
      <p:grpSpPr>
        <a:xfrm>
          <a:off x="0" y="0"/>
          <a:ext cx="0" cy="0"/>
          <a:chOff x="0" y="0"/>
          <a:chExt cx="0" cy="0"/>
        </a:xfrm>
      </p:grpSpPr>
      <p:sp>
        <p:nvSpPr>
          <p:cNvPr id="66" name="Google Shape;66;g22971574000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7" name="Google Shape;67;g22971574000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200">
                <a:solidFill>
                  <a:schemeClr val="dk1"/>
                </a:solidFill>
                <a:latin typeface="Times New Roman"/>
                <a:ea typeface="Times New Roman"/>
                <a:cs typeface="Times New Roman"/>
                <a:sym typeface="Times New Roman"/>
              </a:rPr>
              <a:t>People management is the procedure of hiring, retaining, directing and developing the workforce in order to support the overall objectives and goals of the organisation. People managers have the responsibility to handle the duties and tasks related to people including new talent, career advancement and employee engagement (</a:t>
            </a:r>
            <a:r>
              <a:rPr lang="en" sz="1200">
                <a:solidFill>
                  <a:srgbClr val="222222"/>
                </a:solidFill>
                <a:highlight>
                  <a:srgbClr val="FFFFFF"/>
                </a:highlight>
                <a:latin typeface="Times New Roman"/>
                <a:ea typeface="Times New Roman"/>
                <a:cs typeface="Times New Roman"/>
                <a:sym typeface="Times New Roman"/>
              </a:rPr>
              <a:t>Bogoyavlenska </a:t>
            </a:r>
            <a:r>
              <a:rPr lang="en" sz="1200" i="1">
                <a:solidFill>
                  <a:srgbClr val="222222"/>
                </a:solidFill>
                <a:highlight>
                  <a:srgbClr val="FFFFFF"/>
                </a:highlight>
                <a:latin typeface="Times New Roman"/>
                <a:ea typeface="Times New Roman"/>
                <a:cs typeface="Times New Roman"/>
                <a:sym typeface="Times New Roman"/>
              </a:rPr>
              <a:t>et al.,</a:t>
            </a:r>
            <a:r>
              <a:rPr lang="en" sz="1200">
                <a:solidFill>
                  <a:srgbClr val="222222"/>
                </a:solidFill>
                <a:highlight>
                  <a:srgbClr val="FFFFFF"/>
                </a:highlight>
                <a:latin typeface="Times New Roman"/>
                <a:ea typeface="Times New Roman"/>
                <a:cs typeface="Times New Roman"/>
                <a:sym typeface="Times New Roman"/>
              </a:rPr>
              <a:t> 2020)</a:t>
            </a:r>
            <a:r>
              <a:rPr lang="en" sz="1200">
                <a:solidFill>
                  <a:schemeClr val="dk1"/>
                </a:solidFill>
                <a:latin typeface="Times New Roman"/>
                <a:ea typeface="Times New Roman"/>
                <a:cs typeface="Times New Roman"/>
                <a:sym typeface="Times New Roman"/>
              </a:rPr>
              <a:t>. People management plays a crucial role in the organisation as it helps the business adopt and implement various procedures and practices in order to support the mental health and stability of the employees. The following report will provide detailed information related to Human Resource professionals along with their roles and responsibilities. The report will also show various factors that can help in fostering a healthy relationship between employees and employers.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
        <p:cNvGrpSpPr/>
        <p:nvPr/>
      </p:nvGrpSpPr>
      <p:grpSpPr>
        <a:xfrm>
          <a:off x="0" y="0"/>
          <a:ext cx="0" cy="0"/>
          <a:chOff x="0" y="0"/>
          <a:chExt cx="0" cy="0"/>
        </a:xfrm>
      </p:grpSpPr>
      <p:sp>
        <p:nvSpPr>
          <p:cNvPr id="73" name="Google Shape;73;g22971574000_0_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 name="Google Shape;74;g22971574000_0_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the 21st century, the role of a Human Resource professional has become more crucial when it comes to driving the success and growth of the organisation. This is in fact, on account of the ever-changing and revolutionising working environment (</a:t>
            </a:r>
            <a:r>
              <a:rPr lang="en" sz="1200">
                <a:solidFill>
                  <a:srgbClr val="222222"/>
                </a:solidFill>
                <a:highlight>
                  <a:srgbClr val="FFFFFF"/>
                </a:highlight>
                <a:latin typeface="Times New Roman"/>
                <a:ea typeface="Times New Roman"/>
                <a:cs typeface="Times New Roman"/>
                <a:sym typeface="Times New Roman"/>
              </a:rPr>
              <a:t>Fenech </a:t>
            </a:r>
            <a:r>
              <a:rPr lang="en" sz="1200" i="1">
                <a:solidFill>
                  <a:srgbClr val="222222"/>
                </a:solidFill>
                <a:highlight>
                  <a:srgbClr val="FFFFFF"/>
                </a:highlight>
                <a:latin typeface="Times New Roman"/>
                <a:ea typeface="Times New Roman"/>
                <a:cs typeface="Times New Roman"/>
                <a:sym typeface="Times New Roman"/>
              </a:rPr>
              <a:t>et al.</a:t>
            </a:r>
            <a:r>
              <a:rPr lang="en" sz="1200">
                <a:solidFill>
                  <a:srgbClr val="222222"/>
                </a:solidFill>
                <a:highlight>
                  <a:srgbClr val="FFFFFF"/>
                </a:highlight>
                <a:latin typeface="Times New Roman"/>
                <a:ea typeface="Times New Roman"/>
                <a:cs typeface="Times New Roman"/>
                <a:sym typeface="Times New Roman"/>
              </a:rPr>
              <a:t>, 2019)</a:t>
            </a:r>
            <a:r>
              <a:rPr lang="en" sz="1200">
                <a:solidFill>
                  <a:schemeClr val="dk1"/>
                </a:solidFill>
                <a:latin typeface="Times New Roman"/>
                <a:ea typeface="Times New Roman"/>
                <a:cs typeface="Times New Roman"/>
                <a:sym typeface="Times New Roman"/>
              </a:rPr>
              <a:t>. </a:t>
            </a:r>
            <a:r>
              <a:rPr lang="en" sz="1200" b="1" i="1">
                <a:solidFill>
                  <a:schemeClr val="dk1"/>
                </a:solidFill>
                <a:latin typeface="Times New Roman"/>
                <a:ea typeface="Times New Roman"/>
                <a:cs typeface="Times New Roman"/>
                <a:sym typeface="Times New Roman"/>
              </a:rPr>
              <a:t>For instance, </a:t>
            </a:r>
            <a:r>
              <a:rPr lang="en" sz="1200">
                <a:solidFill>
                  <a:schemeClr val="dk1"/>
                </a:solidFill>
                <a:latin typeface="Times New Roman"/>
                <a:ea typeface="Times New Roman"/>
                <a:cs typeface="Times New Roman"/>
                <a:sym typeface="Times New Roman"/>
              </a:rPr>
              <a:t>from workers' satisfaction to inclusion and diversity, and talent management to compliance, HR professionals, without any doubt, are responsible for everything that is needed to build a sustainable and secure working environment. According to the latest report conducted by </a:t>
            </a:r>
            <a:r>
              <a:rPr lang="en" sz="1200">
                <a:solidFill>
                  <a:srgbClr val="222222"/>
                </a:solidFill>
                <a:highlight>
                  <a:srgbClr val="FFFFFF"/>
                </a:highlight>
                <a:latin typeface="Times New Roman"/>
                <a:ea typeface="Times New Roman"/>
                <a:cs typeface="Times New Roman"/>
                <a:sym typeface="Times New Roman"/>
              </a:rPr>
              <a:t>(HR Magazine, 2022)</a:t>
            </a:r>
            <a:r>
              <a:rPr lang="en" sz="1200">
                <a:solidFill>
                  <a:schemeClr val="dk1"/>
                </a:solidFill>
                <a:latin typeface="Times New Roman"/>
                <a:ea typeface="Times New Roman"/>
                <a:cs typeface="Times New Roman"/>
                <a:sym typeface="Times New Roman"/>
              </a:rPr>
              <a:t> the average salary of HR in the United Kingdom is approximately £37,500 annually. Additionally, the employment rate in the United Kingdom has been on a constant rise, with multiple individuals in work elevating by approximately 48,000 to reach a record high of 33.9 million in the year 2019.</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Role of HR professionals</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b="1" i="1">
                <a:solidFill>
                  <a:schemeClr val="dk1"/>
                </a:solidFill>
                <a:latin typeface="Times New Roman"/>
                <a:ea typeface="Times New Roman"/>
                <a:cs typeface="Times New Roman"/>
                <a:sym typeface="Times New Roman"/>
              </a:rPr>
              <a:t>Hiring and Recruitment: </a:t>
            </a:r>
            <a:r>
              <a:rPr lang="en" sz="1200">
                <a:solidFill>
                  <a:schemeClr val="dk1"/>
                </a:solidFill>
                <a:latin typeface="Times New Roman"/>
                <a:ea typeface="Times New Roman"/>
                <a:cs typeface="Times New Roman"/>
                <a:sym typeface="Times New Roman"/>
              </a:rPr>
              <a:t>Being a Human Resource Manager, the role is extremely crucial in designing effective and reliable hiring and recruitment procedures. In point of fact, this is important and compulsory to ensure the stability and further growth of the organisation and business.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b="1" i="1">
                <a:solidFill>
                  <a:schemeClr val="dk1"/>
                </a:solidFill>
                <a:latin typeface="Times New Roman"/>
                <a:ea typeface="Times New Roman"/>
                <a:cs typeface="Times New Roman"/>
                <a:sym typeface="Times New Roman"/>
              </a:rPr>
              <a:t>Compensation and benefits: </a:t>
            </a:r>
            <a:r>
              <a:rPr lang="en" sz="1200">
                <a:solidFill>
                  <a:schemeClr val="dk1"/>
                </a:solidFill>
                <a:latin typeface="Times New Roman"/>
                <a:ea typeface="Times New Roman"/>
                <a:cs typeface="Times New Roman"/>
                <a:sym typeface="Times New Roman"/>
              </a:rPr>
              <a:t>In SMEs organisations, the compensation and benefits responsibility and roles can usually be inspected and overseen by one or two HR professionals, but organisations with an excessively large workforce will divide the duties and responsibilities.  The function of HR in compensation involves examining and evaluating the pay practices of the rivals in the market and establishing the structure of the compensation (</a:t>
            </a:r>
            <a:r>
              <a:rPr lang="en" sz="1200">
                <a:solidFill>
                  <a:srgbClr val="222222"/>
                </a:solidFill>
                <a:highlight>
                  <a:srgbClr val="FFFFFF"/>
                </a:highlight>
                <a:latin typeface="Times New Roman"/>
                <a:ea typeface="Times New Roman"/>
                <a:cs typeface="Times New Roman"/>
                <a:sym typeface="Times New Roman"/>
              </a:rPr>
              <a:t>Dirani </a:t>
            </a:r>
            <a:r>
              <a:rPr lang="en" sz="1200" i="1">
                <a:solidFill>
                  <a:srgbClr val="222222"/>
                </a:solidFill>
                <a:highlight>
                  <a:srgbClr val="FFFFFF"/>
                </a:highlight>
                <a:latin typeface="Times New Roman"/>
                <a:ea typeface="Times New Roman"/>
                <a:cs typeface="Times New Roman"/>
                <a:sym typeface="Times New Roman"/>
              </a:rPr>
              <a:t>et al.,</a:t>
            </a:r>
            <a:r>
              <a:rPr lang="en" sz="1200">
                <a:solidFill>
                  <a:srgbClr val="222222"/>
                </a:solidFill>
                <a:highlight>
                  <a:srgbClr val="FFFFFF"/>
                </a:highlight>
                <a:latin typeface="Times New Roman"/>
                <a:ea typeface="Times New Roman"/>
                <a:cs typeface="Times New Roman"/>
                <a:sym typeface="Times New Roman"/>
              </a:rPr>
              <a:t> 2020)</a:t>
            </a:r>
            <a:r>
              <a:rPr lang="en" sz="1200">
                <a:solidFill>
                  <a:schemeClr val="dk1"/>
                </a:solidFill>
                <a:latin typeface="Times New Roman"/>
                <a:ea typeface="Times New Roman"/>
                <a:cs typeface="Times New Roman"/>
                <a:sym typeface="Times New Roman"/>
              </a:rPr>
              <a:t>. When it comes to benefits, the HR professionals are responsible for the functions like arranging the “group health coverage rates” with the “insurance carriers”.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b="1" i="1">
                <a:solidFill>
                  <a:schemeClr val="dk1"/>
                </a:solidFill>
                <a:latin typeface="Times New Roman"/>
                <a:ea typeface="Times New Roman"/>
                <a:cs typeface="Times New Roman"/>
                <a:sym typeface="Times New Roman"/>
              </a:rPr>
              <a:t>Training and Development: </a:t>
            </a:r>
            <a:r>
              <a:rPr lang="en" sz="1200">
                <a:solidFill>
                  <a:schemeClr val="dk1"/>
                </a:solidFill>
                <a:latin typeface="Times New Roman"/>
                <a:ea typeface="Times New Roman"/>
                <a:cs typeface="Times New Roman"/>
                <a:sym typeface="Times New Roman"/>
              </a:rPr>
              <a:t>Every organisation seeks an opportunity to see its workers flourish and evolve, which means offering them all the resources and tools which are necessary to succeed. Those resources and facilities are not compulsorily materialistic or physical like job-related software, or laptops, but they can involve leadership training programs or a new employee orientation (</a:t>
            </a:r>
            <a:r>
              <a:rPr lang="en" sz="1200">
                <a:solidFill>
                  <a:srgbClr val="222222"/>
                </a:solidFill>
                <a:highlight>
                  <a:srgbClr val="FFFFFF"/>
                </a:highlight>
                <a:latin typeface="Times New Roman"/>
                <a:ea typeface="Times New Roman"/>
                <a:cs typeface="Times New Roman"/>
                <a:sym typeface="Times New Roman"/>
              </a:rPr>
              <a:t>Rana and Sharma, 2019)</a:t>
            </a:r>
            <a:r>
              <a:rPr lang="en" sz="1200">
                <a:solidFill>
                  <a:schemeClr val="dk1"/>
                </a:solidFill>
                <a:latin typeface="Times New Roman"/>
                <a:ea typeface="Times New Roman"/>
                <a:cs typeface="Times New Roman"/>
                <a:sym typeface="Times New Roman"/>
              </a:rPr>
              <a:t>. Learning and development is one of the essential parts of HR professionals. </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
        <p:cNvGrpSpPr/>
        <p:nvPr/>
      </p:nvGrpSpPr>
      <p:grpSpPr>
        <a:xfrm>
          <a:off x="0" y="0"/>
          <a:ext cx="0" cy="0"/>
          <a:chOff x="0" y="0"/>
          <a:chExt cx="0" cy="0"/>
        </a:xfrm>
      </p:grpSpPr>
      <p:sp>
        <p:nvSpPr>
          <p:cNvPr id="80" name="Google Shape;80;g22971574000_0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1" name="Google Shape;81;g22971574000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Job responsibilities and functional areas</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HR managers have a various range of responsibilities and duties primarily focused on retaining, attracting and handling the workforce, along with learning and development, compensation and benefits and adherence to the labour laws are the significant functional areas of HR professionals (</a:t>
            </a:r>
            <a:r>
              <a:rPr lang="en" sz="1200">
                <a:solidFill>
                  <a:srgbClr val="222222"/>
                </a:solidFill>
                <a:highlight>
                  <a:srgbClr val="FFFFFF"/>
                </a:highlight>
                <a:latin typeface="Times New Roman"/>
                <a:ea typeface="Times New Roman"/>
                <a:cs typeface="Times New Roman"/>
                <a:sym typeface="Times New Roman"/>
              </a:rPr>
              <a:t>Romani </a:t>
            </a:r>
            <a:r>
              <a:rPr lang="en" sz="1200" i="1">
                <a:solidFill>
                  <a:srgbClr val="222222"/>
                </a:solidFill>
                <a:highlight>
                  <a:srgbClr val="FFFFFF"/>
                </a:highlight>
                <a:latin typeface="Times New Roman"/>
                <a:ea typeface="Times New Roman"/>
                <a:cs typeface="Times New Roman"/>
                <a:sym typeface="Times New Roman"/>
              </a:rPr>
              <a:t>et al., </a:t>
            </a:r>
            <a:r>
              <a:rPr lang="en" sz="1200">
                <a:solidFill>
                  <a:srgbClr val="222222"/>
                </a:solidFill>
                <a:highlight>
                  <a:srgbClr val="FFFFFF"/>
                </a:highlight>
                <a:latin typeface="Times New Roman"/>
                <a:ea typeface="Times New Roman"/>
                <a:cs typeface="Times New Roman"/>
                <a:sym typeface="Times New Roman"/>
              </a:rPr>
              <a:t>2019)</a:t>
            </a:r>
            <a:r>
              <a:rPr lang="en" sz="1200">
                <a:solidFill>
                  <a:schemeClr val="dk1"/>
                </a:solidFill>
                <a:latin typeface="Times New Roman"/>
                <a:ea typeface="Times New Roman"/>
                <a:cs typeface="Times New Roman"/>
                <a:sym typeface="Times New Roman"/>
              </a:rPr>
              <a:t>. In addition, HR professionals are highly responsible for designing a secure and positive working culture and fostering employee advancement and well-being.</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Values that they should abide by</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HR professionals should endure a set of values that allows them to design a secure, harmonious and productive working environment for the employees. Those values and norms involve respect, integrity, confidentiality, transparency and empathy.</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 </a:t>
            </a:r>
            <a:r>
              <a:rPr lang="en" sz="1200" b="1" i="1">
                <a:solidFill>
                  <a:schemeClr val="dk1"/>
                </a:solidFill>
                <a:latin typeface="Times New Roman"/>
                <a:ea typeface="Times New Roman"/>
                <a:cs typeface="Times New Roman"/>
                <a:sym typeface="Times New Roman"/>
              </a:rPr>
              <a:t>Chartered Institute of Personnel and Development” (CIDP) </a:t>
            </a:r>
            <a:r>
              <a:rPr lang="en" sz="1200">
                <a:solidFill>
                  <a:schemeClr val="dk1"/>
                </a:solidFill>
                <a:latin typeface="Times New Roman"/>
                <a:ea typeface="Times New Roman"/>
                <a:cs typeface="Times New Roman"/>
                <a:sym typeface="Times New Roman"/>
              </a:rPr>
              <a:t>profession map highlights the core areas of competence and proficiency expected of HR professionals. Those involve employee relationships, Reward management, HR strategies and planning, along with talent management and organisational advancement. The CIDP map also points to the significance of professional advancement and ethics in marking sure that HR sustain and endorses high standards and shows professionalism in their responsibilities and roles (</a:t>
            </a:r>
            <a:r>
              <a:rPr lang="en" sz="1200">
                <a:solidFill>
                  <a:srgbClr val="222222"/>
                </a:solidFill>
                <a:highlight>
                  <a:srgbClr val="FFFFFF"/>
                </a:highlight>
                <a:latin typeface="Times New Roman"/>
                <a:ea typeface="Times New Roman"/>
                <a:cs typeface="Times New Roman"/>
                <a:sym typeface="Times New Roman"/>
              </a:rPr>
              <a:t>Gold </a:t>
            </a:r>
            <a:r>
              <a:rPr lang="en" sz="1200" i="1">
                <a:solidFill>
                  <a:srgbClr val="222222"/>
                </a:solidFill>
                <a:highlight>
                  <a:srgbClr val="FFFFFF"/>
                </a:highlight>
                <a:latin typeface="Times New Roman"/>
                <a:ea typeface="Times New Roman"/>
                <a:cs typeface="Times New Roman"/>
                <a:sym typeface="Times New Roman"/>
              </a:rPr>
              <a:t>et al.</a:t>
            </a:r>
            <a:r>
              <a:rPr lang="en" sz="1200">
                <a:solidFill>
                  <a:srgbClr val="222222"/>
                </a:solidFill>
                <a:highlight>
                  <a:srgbClr val="FFFFFF"/>
                </a:highlight>
                <a:latin typeface="Times New Roman"/>
                <a:ea typeface="Times New Roman"/>
                <a:cs typeface="Times New Roman"/>
                <a:sym typeface="Times New Roman"/>
              </a:rPr>
              <a:t>, 2022)</a:t>
            </a:r>
            <a:r>
              <a:rPr lang="en"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g22971574000_0_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 name="Google Shape;88;g22971574000_0_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2400"/>
              </a:spcBef>
              <a:spcAft>
                <a:spcPts val="0"/>
              </a:spcAft>
              <a:buClr>
                <a:schemeClr val="dk1"/>
              </a:buClr>
              <a:buSzPts val="1100"/>
              <a:buFont typeface="Arial"/>
              <a:buNone/>
            </a:pPr>
            <a:r>
              <a:rPr lang="en" sz="2300" b="1" dirty="0">
                <a:solidFill>
                  <a:schemeClr val="dk1"/>
                </a:solidFill>
              </a:rPr>
              <a:t>“What factors can be put in place to influence a positive relationship between the employers and the employee?”</a:t>
            </a:r>
            <a:endParaRPr sz="2300" b="1" dirty="0">
              <a:solidFill>
                <a:schemeClr val="dk1"/>
              </a:solidFill>
            </a:endParaRPr>
          </a:p>
          <a:p>
            <a:pPr marL="0" lvl="0" indent="0" algn="just" rtl="0">
              <a:lnSpc>
                <a:spcPct val="150000"/>
              </a:lnSpc>
              <a:spcBef>
                <a:spcPts val="120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The relationship between employers and employees is one of the important components in the advancement, growth and success of the company. On that account, it is extremely important and essential to make sure that those connections and relationships remain healthy, transparent and positive for the long-term stability and success of the business (</a:t>
            </a:r>
            <a:r>
              <a:rPr lang="en" sz="1200" dirty="0">
                <a:solidFill>
                  <a:srgbClr val="222222"/>
                </a:solidFill>
                <a:highlight>
                  <a:srgbClr val="FFFFFF"/>
                </a:highlight>
                <a:latin typeface="Times New Roman"/>
                <a:ea typeface="Times New Roman"/>
                <a:cs typeface="Times New Roman"/>
                <a:sym typeface="Times New Roman"/>
              </a:rPr>
              <a:t>Kurdi </a:t>
            </a:r>
            <a:r>
              <a:rPr lang="en" sz="1200" i="1" dirty="0">
                <a:solidFill>
                  <a:srgbClr val="222222"/>
                </a:solidFill>
                <a:highlight>
                  <a:srgbClr val="FFFFFF"/>
                </a:highlight>
                <a:latin typeface="Times New Roman"/>
                <a:ea typeface="Times New Roman"/>
                <a:cs typeface="Times New Roman"/>
                <a:sym typeface="Times New Roman"/>
              </a:rPr>
              <a:t>et al</a:t>
            </a:r>
            <a:r>
              <a:rPr lang="en" sz="1200" dirty="0">
                <a:solidFill>
                  <a:srgbClr val="222222"/>
                </a:solidFill>
                <a:highlight>
                  <a:srgbClr val="FFFFFF"/>
                </a:highlight>
                <a:latin typeface="Times New Roman"/>
                <a:ea typeface="Times New Roman"/>
                <a:cs typeface="Times New Roman"/>
                <a:sym typeface="Times New Roman"/>
              </a:rPr>
              <a:t>., 2020)</a:t>
            </a:r>
            <a:r>
              <a:rPr lang="en" sz="1200" dirty="0">
                <a:solidFill>
                  <a:schemeClr val="dk1"/>
                </a:solidFill>
                <a:latin typeface="Times New Roman"/>
                <a:ea typeface="Times New Roman"/>
                <a:cs typeface="Times New Roman"/>
                <a:sym typeface="Times New Roman"/>
              </a:rPr>
              <a:t>. Some of the relevant factors can be put into place to enhance and promote the positive relationship between employers and the workforce.</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Primarily, transparency is key to fostering a healthy relationship between workers and employers. It is extremely important for employers to be clear and transparent in their dealings with the workforce to avoid any favouritism which is one of the major problems in a large number of organisations. Workers on the other hand, also should be transparent and honest with their colleagues and employers in order to foster loyalty and trust (</a:t>
            </a:r>
            <a:r>
              <a:rPr lang="en" sz="1200" dirty="0">
                <a:solidFill>
                  <a:srgbClr val="222222"/>
                </a:solidFill>
                <a:highlight>
                  <a:srgbClr val="FFFFFF"/>
                </a:highlight>
                <a:latin typeface="Times New Roman"/>
                <a:ea typeface="Times New Roman"/>
                <a:cs typeface="Times New Roman"/>
                <a:sym typeface="Times New Roman"/>
              </a:rPr>
              <a:t>Badrianto and Ekhsan, 2020)</a:t>
            </a:r>
            <a:r>
              <a:rPr lang="en" sz="1200" dirty="0">
                <a:solidFill>
                  <a:schemeClr val="dk1"/>
                </a:solidFill>
                <a:latin typeface="Times New Roman"/>
                <a:ea typeface="Times New Roman"/>
                <a:cs typeface="Times New Roman"/>
                <a:sym typeface="Times New Roman"/>
              </a:rPr>
              <a:t>.</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Apart from that, clear communication can also be implemented between both parties. Updates, constant feedback, progression updates and open-door policies play a crucial role when it comes to designing a free space for the workers to share their opinions, and ideas with their managers, leaders and supervisors.</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Finally, rewards and employee recognition programs play the most significant role when it comes to building a transparent and strong relationship between employees and employers. Some of the simple but unnoticed things like recognising and acknowledging the efforts and good works of the employees, offering them incentives and bonuses and promotions for suitable candidates show that the employers value and respect the efforts and hard work of the workers (</a:t>
            </a:r>
            <a:r>
              <a:rPr lang="en" sz="1200" dirty="0">
                <a:solidFill>
                  <a:srgbClr val="222222"/>
                </a:solidFill>
                <a:highlight>
                  <a:srgbClr val="FFFFFF"/>
                </a:highlight>
                <a:latin typeface="Times New Roman"/>
                <a:ea typeface="Times New Roman"/>
                <a:cs typeface="Times New Roman"/>
                <a:sym typeface="Times New Roman"/>
              </a:rPr>
              <a:t>Putri</a:t>
            </a:r>
            <a:r>
              <a:rPr lang="en" sz="1200" i="1" dirty="0">
                <a:solidFill>
                  <a:srgbClr val="222222"/>
                </a:solidFill>
                <a:highlight>
                  <a:srgbClr val="FFFFFF"/>
                </a:highlight>
                <a:latin typeface="Times New Roman"/>
                <a:ea typeface="Times New Roman"/>
                <a:cs typeface="Times New Roman"/>
                <a:sym typeface="Times New Roman"/>
              </a:rPr>
              <a:t> et al.,</a:t>
            </a:r>
            <a:r>
              <a:rPr lang="en" sz="1200" dirty="0">
                <a:solidFill>
                  <a:srgbClr val="222222"/>
                </a:solidFill>
                <a:highlight>
                  <a:srgbClr val="FFFFFF"/>
                </a:highlight>
                <a:latin typeface="Times New Roman"/>
                <a:ea typeface="Times New Roman"/>
                <a:cs typeface="Times New Roman"/>
                <a:sym typeface="Times New Roman"/>
              </a:rPr>
              <a:t> 2019)</a:t>
            </a:r>
            <a:r>
              <a:rPr lang="en" sz="1200" b="1" i="1" dirty="0">
                <a:solidFill>
                  <a:schemeClr val="dk1"/>
                </a:solidFill>
                <a:latin typeface="Times New Roman"/>
                <a:ea typeface="Times New Roman"/>
                <a:cs typeface="Times New Roman"/>
                <a:sym typeface="Times New Roman"/>
              </a:rPr>
              <a:t>. For instance, John Lewis Partnership </a:t>
            </a:r>
            <a:r>
              <a:rPr lang="en" sz="1200" dirty="0">
                <a:solidFill>
                  <a:schemeClr val="dk1"/>
                </a:solidFill>
                <a:latin typeface="Times New Roman"/>
                <a:ea typeface="Times New Roman"/>
                <a:cs typeface="Times New Roman"/>
                <a:sym typeface="Times New Roman"/>
              </a:rPr>
              <a:t>is one of the most relevant examples that foster a transparent and positive relationship between employees and employers. The organisation's extraordinary and unique structure is created on the shared holdings, with all the permanent workers being partners and having an opportunity to give their opinions and ideas on how the business should be run and handled. </a:t>
            </a:r>
            <a:endParaRPr sz="1200" dirty="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g22971574000_0_5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 name="Google Shape;95;g22971574000_0_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“The types of the relationship that can develop between the employer and employee”</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Employee and employers connection and relationships can range from negative to positive, and everything in between within the organisation. A positive relationship between the workers and employers in the company involves mutual respect, open communication channels and loyalty and trust. The managers or an employer offers beneficial and significant resources and tools along with support and guidance in order to ensure the workers' growth and success, while on the other hand, the employees show respect, commitment and loyalty. A negative relationship and connection between employees and employers mainly arise from an absence of clear communication channels, micromanaging, an absence of trust and transparency or an extremely poor organisational culture and working environment (</a:t>
            </a:r>
            <a:r>
              <a:rPr lang="en" sz="1200">
                <a:solidFill>
                  <a:srgbClr val="222222"/>
                </a:solidFill>
                <a:highlight>
                  <a:srgbClr val="FFFFFF"/>
                </a:highlight>
                <a:latin typeface="Times New Roman"/>
                <a:ea typeface="Times New Roman"/>
                <a:cs typeface="Times New Roman"/>
                <a:sym typeface="Times New Roman"/>
              </a:rPr>
              <a:t>Heslina and Syahruni, 2021)</a:t>
            </a:r>
            <a:r>
              <a:rPr lang="en" sz="1200">
                <a:solidFill>
                  <a:schemeClr val="dk1"/>
                </a:solidFill>
                <a:latin typeface="Times New Roman"/>
                <a:ea typeface="Times New Roman"/>
                <a:cs typeface="Times New Roman"/>
                <a:sym typeface="Times New Roman"/>
              </a:rPr>
              <a:t>. Eventually, such a type of relationship that advances and evolves relies on the action of both the parties and the treatment and attitude towards one another.</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relationship between employers and employees can be impacted by numerous factors like trust, loyalty, communication, respect and recognition. </a:t>
            </a:r>
            <a:r>
              <a:rPr lang="en" sz="1200" b="1" i="1">
                <a:solidFill>
                  <a:schemeClr val="dk1"/>
                </a:solidFill>
                <a:latin typeface="Times New Roman"/>
                <a:ea typeface="Times New Roman"/>
                <a:cs typeface="Times New Roman"/>
                <a:sym typeface="Times New Roman"/>
              </a:rPr>
              <a:t>For example, </a:t>
            </a:r>
            <a:r>
              <a:rPr lang="en" sz="1200">
                <a:solidFill>
                  <a:schemeClr val="dk1"/>
                </a:solidFill>
                <a:latin typeface="Times New Roman"/>
                <a:ea typeface="Times New Roman"/>
                <a:cs typeface="Times New Roman"/>
                <a:sym typeface="Times New Roman"/>
              </a:rPr>
              <a:t>if there is a clear-cut communication channel between the workers and the employers and mutual trust and loyalty between them, the relationship has a high chance of getting better, more productive and strong. Alternatively, if there is an absence of respect, transparency, recognition and trust between both parties, it can lead to a negative working environment and dissatisfaction among the employees.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Use your personal experience to outline some positive practice</a:t>
            </a:r>
            <a:endParaRPr sz="1200" b="1">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r>
              <a:rPr lang="en" sz="1200">
                <a:solidFill>
                  <a:schemeClr val="dk1"/>
                </a:solidFill>
                <a:latin typeface="Times New Roman"/>
                <a:ea typeface="Times New Roman"/>
                <a:cs typeface="Times New Roman"/>
                <a:sym typeface="Times New Roman"/>
              </a:rPr>
              <a:t>During my time as an employee in Amazon</a:t>
            </a:r>
            <a:r>
              <a:rPr lang="en" sz="1200" b="1" i="1">
                <a:solidFill>
                  <a:schemeClr val="dk1"/>
                </a:solidFill>
                <a:latin typeface="Times New Roman"/>
                <a:ea typeface="Times New Roman"/>
                <a:cs typeface="Times New Roman"/>
                <a:sym typeface="Times New Roman"/>
              </a:rPr>
              <a:t>,</a:t>
            </a:r>
            <a:r>
              <a:rPr lang="en" sz="1200">
                <a:solidFill>
                  <a:schemeClr val="dk1"/>
                </a:solidFill>
                <a:latin typeface="Times New Roman"/>
                <a:ea typeface="Times New Roman"/>
                <a:cs typeface="Times New Roman"/>
                <a:sym typeface="Times New Roman"/>
              </a:rPr>
              <a:t> I have been extremely blessed and favoured to collaborate and work with employers who promote a positive and secure working environment. Some of the practices which they have adopted involve clear communication, transparency, and opportunity for advancement and growth, offering rewards and bonuses, and designing a positive working environment. Those implementations and practices played a significant role when it comes to creating a sense of commitment and loyalty among the workers, directing to higher productivity and job satisfaction and contentment.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g22971574000_0_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 name="Google Shape;102;g22971574000_0_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200">
                <a:solidFill>
                  <a:schemeClr val="dk1"/>
                </a:solidFill>
                <a:latin typeface="Times New Roman"/>
                <a:ea typeface="Times New Roman"/>
                <a:cs typeface="Times New Roman"/>
                <a:sym typeface="Times New Roman"/>
              </a:rPr>
              <a:t>To conclude, In the 21st century, the responsibilities and duties of HR have become more vital when it comes to boosting the growth and productivity of businesses and brands. The role of HR professionals is extremely crucial when it comes to creating a transparent and effective recruitment and hiring process. Some of the key responsibilities of HR professionals in an organisation are recruitment, hiring, training and development, compensation and benefits. The above report has also found that The relationship between employers and employees is one of the key components in the growth and success and productivity of the organisation. For that, it is essential to ensure that those relationships remain strong, and positive for the long-term sustainability and the success and growth of the business and brands.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g22971574000_0_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9" name="Google Shape;109;g22971574000_0_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g22971574000_0_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6" name="Google Shape;116;g22971574000_0_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hyperlink" Target="https://www.hrmagazine.co.uk/content/news/hr-profession-grew-four-times-faster-than-uk-workforce-in-past-decade#:~:text=The%20HR%20profession%20has%20grown,latest%20UK%20people%20profession%20update" TargetMode="External"/><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body" idx="1"/>
          </p:nvPr>
        </p:nvSpPr>
        <p:spPr>
          <a:xfrm>
            <a:off x="0" y="0"/>
            <a:ext cx="4832400" cy="5143500"/>
          </a:xfrm>
          <a:prstGeom prst="rect">
            <a:avLst/>
          </a:prstGeom>
          <a:gradFill>
            <a:gsLst>
              <a:gs pos="0">
                <a:srgbClr val="DCECD5"/>
              </a:gs>
              <a:gs pos="100000">
                <a:srgbClr val="93BC81"/>
              </a:gs>
            </a:gsLst>
            <a:path path="circle">
              <a:fillToRect l="50000" t="50000" r="50000" b="50000"/>
            </a:path>
            <a:tileRect/>
          </a:gradFill>
        </p:spPr>
        <p:txBody>
          <a:bodyPr spcFirstLastPara="1" wrap="square" lIns="91425" tIns="91425" rIns="91425" bIns="91425" anchor="t" anchorCtr="0">
            <a:normAutofit/>
          </a:bodyPr>
          <a:lstStyle/>
          <a:p>
            <a:pPr marL="0" lvl="0" indent="0" algn="ctr" rtl="0">
              <a:spcBef>
                <a:spcPts val="0"/>
              </a:spcBef>
              <a:spcAft>
                <a:spcPts val="0"/>
              </a:spcAft>
              <a:buNone/>
            </a:pPr>
            <a:endParaRPr lang="en-US" sz="1800" b="1" dirty="0">
              <a:solidFill>
                <a:schemeClr val="dk1"/>
              </a:solidFill>
              <a:latin typeface="+mj-lt"/>
              <a:ea typeface="Times New Roman"/>
              <a:cs typeface="Times New Roman"/>
              <a:sym typeface="Times New Roman"/>
            </a:endParaRPr>
          </a:p>
          <a:p>
            <a:pPr marL="0" lvl="0" indent="0" algn="ctr" rtl="0">
              <a:spcBef>
                <a:spcPts val="0"/>
              </a:spcBef>
              <a:spcAft>
                <a:spcPts val="0"/>
              </a:spcAft>
              <a:buNone/>
            </a:pPr>
            <a:endParaRPr lang="en-US" sz="1800" b="1" dirty="0">
              <a:solidFill>
                <a:schemeClr val="dk1"/>
              </a:solidFill>
              <a:latin typeface="+mj-lt"/>
              <a:ea typeface="Times New Roman"/>
              <a:cs typeface="Times New Roman"/>
              <a:sym typeface="Times New Roman"/>
            </a:endParaRPr>
          </a:p>
          <a:p>
            <a:pPr marL="0" lvl="0" indent="0" algn="ctr" rtl="0">
              <a:spcBef>
                <a:spcPts val="0"/>
              </a:spcBef>
              <a:spcAft>
                <a:spcPts val="0"/>
              </a:spcAft>
              <a:buNone/>
            </a:pPr>
            <a:r>
              <a:rPr lang="en-US" sz="1800" b="1" dirty="0">
                <a:solidFill>
                  <a:schemeClr val="dk1"/>
                </a:solidFill>
                <a:latin typeface="+mj-lt"/>
                <a:ea typeface="Times New Roman"/>
                <a:cs typeface="Times New Roman"/>
                <a:sym typeface="Times New Roman"/>
              </a:rPr>
              <a:t>BA Business Management</a:t>
            </a:r>
          </a:p>
          <a:p>
            <a:pPr marL="0" lvl="0" indent="0" algn="ctr" rtl="0">
              <a:spcBef>
                <a:spcPts val="0"/>
              </a:spcBef>
              <a:spcAft>
                <a:spcPts val="0"/>
              </a:spcAft>
              <a:buNone/>
            </a:pPr>
            <a:endParaRPr lang="en-US" sz="1900" b="1" dirty="0">
              <a:solidFill>
                <a:schemeClr val="dk1"/>
              </a:solidFill>
              <a:latin typeface="Times New Roman"/>
              <a:ea typeface="Times New Roman"/>
              <a:cs typeface="Times New Roman"/>
              <a:sym typeface="Times New Roman"/>
            </a:endParaRPr>
          </a:p>
          <a:p>
            <a:pPr marL="0" indent="0" algn="ctr">
              <a:buNone/>
            </a:pPr>
            <a:r>
              <a:rPr lang="en" sz="1800" b="1" dirty="0">
                <a:solidFill>
                  <a:schemeClr val="tx2">
                    <a:lumMod val="10000"/>
                  </a:schemeClr>
                </a:solidFill>
                <a:latin typeface="+mj-lt"/>
              </a:rPr>
              <a:t>LCBB5004</a:t>
            </a:r>
          </a:p>
          <a:p>
            <a:pPr marL="0" lvl="0" indent="0" algn="ctr" rtl="0">
              <a:spcBef>
                <a:spcPts val="0"/>
              </a:spcBef>
              <a:spcAft>
                <a:spcPts val="0"/>
              </a:spcAft>
              <a:buNone/>
            </a:pPr>
            <a:endParaRPr sz="1900" b="1" dirty="0">
              <a:solidFill>
                <a:schemeClr val="dk1"/>
              </a:solidFill>
              <a:latin typeface="Times New Roman"/>
              <a:ea typeface="Times New Roman"/>
              <a:cs typeface="Times New Roman"/>
              <a:sym typeface="Times New Roman"/>
            </a:endParaRPr>
          </a:p>
          <a:p>
            <a:pPr marL="0" lvl="0" indent="0" algn="ctr" rtl="0">
              <a:spcBef>
                <a:spcPts val="1200"/>
              </a:spcBef>
              <a:spcAft>
                <a:spcPts val="1200"/>
              </a:spcAft>
              <a:buNone/>
            </a:pPr>
            <a:r>
              <a:rPr lang="en" sz="3600" b="1" dirty="0">
                <a:solidFill>
                  <a:schemeClr val="dk1"/>
                </a:solidFill>
                <a:latin typeface="+mj-lt"/>
                <a:ea typeface="Times New Roman"/>
                <a:cs typeface="Times New Roman"/>
                <a:sym typeface="Times New Roman"/>
              </a:rPr>
              <a:t>Managing   People</a:t>
            </a:r>
            <a:r>
              <a:rPr lang="en" sz="3600" dirty="0">
                <a:latin typeface="+mj-lt"/>
              </a:rPr>
              <a:t> </a:t>
            </a:r>
          </a:p>
          <a:p>
            <a:pPr marL="0" lvl="0" indent="0" algn="ctr" rtl="0">
              <a:spcBef>
                <a:spcPts val="1200"/>
              </a:spcBef>
              <a:spcAft>
                <a:spcPts val="1200"/>
              </a:spcAft>
              <a:buNone/>
            </a:pPr>
            <a:r>
              <a:rPr lang="en" sz="1800" b="1">
                <a:solidFill>
                  <a:schemeClr val="tx2">
                    <a:lumMod val="10000"/>
                  </a:schemeClr>
                </a:solidFill>
                <a:latin typeface="+mj-lt"/>
              </a:rPr>
              <a:t>Ana-Maria </a:t>
            </a:r>
            <a:r>
              <a:rPr lang="en" sz="1800" b="1" dirty="0">
                <a:solidFill>
                  <a:schemeClr val="tx2">
                    <a:lumMod val="10000"/>
                  </a:schemeClr>
                </a:solidFill>
                <a:latin typeface="+mj-lt"/>
              </a:rPr>
              <a:t>Popescu</a:t>
            </a:r>
          </a:p>
          <a:p>
            <a:pPr marL="0" lvl="0" indent="0" algn="ctr" rtl="0">
              <a:spcBef>
                <a:spcPts val="1200"/>
              </a:spcBef>
              <a:spcAft>
                <a:spcPts val="1200"/>
              </a:spcAft>
              <a:buNone/>
            </a:pPr>
            <a:r>
              <a:rPr lang="en" sz="1800" b="1" dirty="0">
                <a:solidFill>
                  <a:schemeClr val="tx2">
                    <a:lumMod val="10000"/>
                  </a:schemeClr>
                </a:solidFill>
                <a:latin typeface="+mj-lt"/>
              </a:rPr>
              <a:t>2128062</a:t>
            </a:r>
          </a:p>
          <a:p>
            <a:pPr marL="0" lvl="0" indent="0" algn="ctr" rtl="0">
              <a:spcBef>
                <a:spcPts val="1200"/>
              </a:spcBef>
              <a:spcAft>
                <a:spcPts val="1200"/>
              </a:spcAft>
              <a:buNone/>
            </a:pPr>
            <a:r>
              <a:rPr lang="en" sz="1800" b="1" dirty="0">
                <a:solidFill>
                  <a:schemeClr val="tx2">
                    <a:lumMod val="10000"/>
                  </a:schemeClr>
                </a:solidFill>
                <a:latin typeface="+mj-lt"/>
              </a:rPr>
              <a:t>Samuel Ofori</a:t>
            </a:r>
            <a:endParaRPr sz="1800" b="1" dirty="0">
              <a:solidFill>
                <a:schemeClr val="tx2">
                  <a:lumMod val="10000"/>
                </a:schemeClr>
              </a:solidFill>
              <a:latin typeface="+mj-lt"/>
            </a:endParaRPr>
          </a:p>
        </p:txBody>
      </p:sp>
      <p:sp>
        <p:nvSpPr>
          <p:cNvPr id="55" name="Google Shape;55;p13"/>
          <p:cNvSpPr txBox="1">
            <a:spLocks noGrp="1"/>
          </p:cNvSpPr>
          <p:nvPr>
            <p:ph type="body" idx="2"/>
          </p:nvPr>
        </p:nvSpPr>
        <p:spPr>
          <a:xfrm>
            <a:off x="4832400" y="0"/>
            <a:ext cx="4311600" cy="5143500"/>
          </a:xfrm>
          <a:prstGeom prst="rect">
            <a:avLst/>
          </a:prstGeom>
        </p:spPr>
        <p:txBody>
          <a:bodyPr spcFirstLastPara="1" wrap="square" lIns="91425" tIns="91425" rIns="91425" bIns="91425" anchor="t" anchorCtr="0">
            <a:normAutofit/>
          </a:bodyPr>
          <a:lstStyle/>
          <a:p>
            <a:pPr marL="0" lvl="0" indent="0" algn="l" rtl="0">
              <a:spcBef>
                <a:spcPts val="0"/>
              </a:spcBef>
              <a:spcAft>
                <a:spcPts val="1200"/>
              </a:spcAft>
              <a:buNone/>
            </a:pPr>
            <a:endParaRPr/>
          </a:p>
        </p:txBody>
      </p:sp>
      <p:pic>
        <p:nvPicPr>
          <p:cNvPr id="56" name="Google Shape;56;p13"/>
          <p:cNvPicPr preferRelativeResize="0"/>
          <p:nvPr/>
        </p:nvPicPr>
        <p:blipFill>
          <a:blip r:embed="rId3">
            <a:alphaModFix/>
          </a:blip>
          <a:stretch>
            <a:fillRect/>
          </a:stretch>
        </p:blipFill>
        <p:spPr>
          <a:xfrm>
            <a:off x="4826986" y="0"/>
            <a:ext cx="4311600" cy="508792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0"/>
        <p:cNvGrpSpPr/>
        <p:nvPr/>
      </p:nvGrpSpPr>
      <p:grpSpPr>
        <a:xfrm>
          <a:off x="0" y="0"/>
          <a:ext cx="0" cy="0"/>
          <a:chOff x="0" y="0"/>
          <a:chExt cx="0" cy="0"/>
        </a:xfrm>
      </p:grpSpPr>
      <p:sp>
        <p:nvSpPr>
          <p:cNvPr id="61" name="Google Shape;61;p14"/>
          <p:cNvSpPr txBox="1">
            <a:spLocks noGrp="1"/>
          </p:cNvSpPr>
          <p:nvPr>
            <p:ph type="body" idx="1"/>
          </p:nvPr>
        </p:nvSpPr>
        <p:spPr>
          <a:xfrm>
            <a:off x="44925" y="38900"/>
            <a:ext cx="4527000" cy="5104500"/>
          </a:xfrm>
          <a:prstGeom prst="rect">
            <a:avLst/>
          </a:prstGeom>
          <a:gradFill>
            <a:gsLst>
              <a:gs pos="0">
                <a:srgbClr val="F5D0D0"/>
              </a:gs>
              <a:gs pos="100000">
                <a:srgbClr val="D96868"/>
              </a:gs>
            </a:gsLst>
            <a:lin ang="5400012" scaled="0"/>
          </a:gradFill>
        </p:spPr>
        <p:txBody>
          <a:bodyPr spcFirstLastPara="1" wrap="square" lIns="91425" tIns="91425" rIns="91425" bIns="91425" anchor="t" anchorCtr="0">
            <a:normAutofit/>
          </a:bodyPr>
          <a:lstStyle/>
          <a:p>
            <a:pPr marL="0" lvl="0" indent="0" algn="l" rtl="0">
              <a:spcBef>
                <a:spcPts val="0"/>
              </a:spcBef>
              <a:spcAft>
                <a:spcPts val="0"/>
              </a:spcAft>
              <a:buNone/>
            </a:pPr>
            <a:endParaRPr sz="1700" b="1" dirty="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sz="1700" b="1" dirty="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sz="1700" b="1" dirty="0">
              <a:solidFill>
                <a:schemeClr val="dk1"/>
              </a:solidFill>
              <a:latin typeface="Times New Roman"/>
              <a:ea typeface="Times New Roman"/>
              <a:cs typeface="Times New Roman"/>
              <a:sym typeface="Times New Roman"/>
            </a:endParaRPr>
          </a:p>
          <a:p>
            <a:pPr marL="0" lvl="0" indent="0" algn="ctr" rtl="0">
              <a:spcBef>
                <a:spcPts val="1200"/>
              </a:spcBef>
              <a:spcAft>
                <a:spcPts val="1200"/>
              </a:spcAft>
              <a:buNone/>
            </a:pPr>
            <a:r>
              <a:rPr lang="en" sz="2700" b="1" dirty="0">
                <a:solidFill>
                  <a:schemeClr val="dk1"/>
                </a:solidFill>
                <a:latin typeface="Times New Roman"/>
                <a:ea typeface="Times New Roman"/>
                <a:cs typeface="Times New Roman"/>
                <a:sym typeface="Times New Roman"/>
              </a:rPr>
              <a:t>Table of Content</a:t>
            </a:r>
            <a:r>
              <a:rPr lang="en" dirty="0"/>
              <a:t> </a:t>
            </a:r>
            <a:endParaRPr dirty="0"/>
          </a:p>
        </p:txBody>
      </p:sp>
      <p:sp>
        <p:nvSpPr>
          <p:cNvPr id="62" name="Google Shape;62;p14"/>
          <p:cNvSpPr txBox="1">
            <a:spLocks noGrp="1"/>
          </p:cNvSpPr>
          <p:nvPr>
            <p:ph type="body" idx="2"/>
          </p:nvPr>
        </p:nvSpPr>
        <p:spPr>
          <a:xfrm>
            <a:off x="4899100" y="1139275"/>
            <a:ext cx="3999900" cy="3801300"/>
          </a:xfrm>
          <a:prstGeom prst="rect">
            <a:avLst/>
          </a:prstGeom>
          <a:solidFill>
            <a:srgbClr val="FCE5CD"/>
          </a:solidFill>
        </p:spPr>
        <p:txBody>
          <a:bodyPr spcFirstLastPara="1" wrap="square" lIns="91425" tIns="91425" rIns="91425" bIns="91425" anchor="t" anchorCtr="0">
            <a:normAutofit/>
          </a:bodyPr>
          <a:lstStyle/>
          <a:p>
            <a:pPr marL="0" lvl="0" indent="0" algn="just" rtl="0">
              <a:lnSpc>
                <a:spcPct val="150000"/>
              </a:lnSpc>
              <a:spcBef>
                <a:spcPts val="1200"/>
              </a:spcBef>
              <a:spcAft>
                <a:spcPts val="0"/>
              </a:spcAft>
              <a:buClr>
                <a:schemeClr val="dk1"/>
              </a:buClr>
              <a:buSzPts val="1100"/>
              <a:buFont typeface="Arial"/>
              <a:buNone/>
            </a:pPr>
            <a:r>
              <a:rPr lang="en" sz="1500" dirty="0">
                <a:solidFill>
                  <a:schemeClr val="dk1"/>
                </a:solidFill>
                <a:latin typeface="Times New Roman"/>
                <a:ea typeface="Times New Roman"/>
                <a:cs typeface="Times New Roman"/>
                <a:sym typeface="Times New Roman"/>
              </a:rPr>
              <a:t>Introduction</a:t>
            </a:r>
            <a:endParaRPr sz="1500" dirty="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500" dirty="0">
                <a:solidFill>
                  <a:schemeClr val="dk1"/>
                </a:solidFill>
                <a:latin typeface="Times New Roman"/>
                <a:ea typeface="Times New Roman"/>
                <a:cs typeface="Times New Roman"/>
                <a:sym typeface="Times New Roman"/>
              </a:rPr>
              <a:t>“What is the role of a Human Resources professional?”</a:t>
            </a:r>
            <a:endParaRPr sz="1500" dirty="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500" dirty="0">
                <a:solidFill>
                  <a:schemeClr val="dk1"/>
                </a:solidFill>
                <a:latin typeface="Times New Roman"/>
                <a:ea typeface="Times New Roman"/>
                <a:cs typeface="Times New Roman"/>
                <a:sym typeface="Times New Roman"/>
              </a:rPr>
              <a:t>“What factors can be put in place to influence a positive relationship between the employers and the employee?”</a:t>
            </a:r>
            <a:endParaRPr sz="1500" dirty="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500" dirty="0">
                <a:solidFill>
                  <a:schemeClr val="dk1"/>
                </a:solidFill>
                <a:latin typeface="Times New Roman"/>
                <a:ea typeface="Times New Roman"/>
                <a:cs typeface="Times New Roman"/>
                <a:sym typeface="Times New Roman"/>
              </a:rPr>
              <a:t>Conclusion</a:t>
            </a:r>
            <a:endParaRPr sz="1500" dirty="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r>
              <a:rPr lang="en" sz="1500" dirty="0">
                <a:solidFill>
                  <a:schemeClr val="dk1"/>
                </a:solidFill>
                <a:latin typeface="Times New Roman"/>
                <a:ea typeface="Times New Roman"/>
                <a:cs typeface="Times New Roman"/>
                <a:sym typeface="Times New Roman"/>
              </a:rPr>
              <a:t>Reference List </a:t>
            </a:r>
            <a:endParaRPr sz="1700" dirty="0"/>
          </a:p>
        </p:txBody>
      </p:sp>
      <p:pic>
        <p:nvPicPr>
          <p:cNvPr id="63" name="Google Shape;63;p14"/>
          <p:cNvPicPr preferRelativeResize="0"/>
          <p:nvPr/>
        </p:nvPicPr>
        <p:blipFill>
          <a:blip r:embed="rId3">
            <a:alphaModFix/>
          </a:blip>
          <a:stretch>
            <a:fillRect/>
          </a:stretch>
        </p:blipFill>
        <p:spPr>
          <a:xfrm>
            <a:off x="1355925" y="2352850"/>
            <a:ext cx="1905000" cy="1905000"/>
          </a:xfrm>
          <a:prstGeom prst="rect">
            <a:avLst/>
          </a:prstGeom>
          <a:noFill/>
          <a:ln>
            <a:noFill/>
          </a:ln>
        </p:spPr>
      </p:pic>
      <p:pic>
        <p:nvPicPr>
          <p:cNvPr id="64" name="Google Shape;64;p14"/>
          <p:cNvPicPr preferRelativeResize="0"/>
          <p:nvPr/>
        </p:nvPicPr>
        <p:blipFill>
          <a:blip r:embed="rId4">
            <a:alphaModFix/>
          </a:blip>
          <a:stretch>
            <a:fillRect/>
          </a:stretch>
        </p:blipFill>
        <p:spPr>
          <a:xfrm>
            <a:off x="7199750" y="0"/>
            <a:ext cx="2125775" cy="113927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8"/>
        <p:cNvGrpSpPr/>
        <p:nvPr/>
      </p:nvGrpSpPr>
      <p:grpSpPr>
        <a:xfrm>
          <a:off x="0" y="0"/>
          <a:ext cx="0" cy="0"/>
          <a:chOff x="0" y="0"/>
          <a:chExt cx="0" cy="0"/>
        </a:xfrm>
      </p:grpSpPr>
      <p:sp>
        <p:nvSpPr>
          <p:cNvPr id="69" name="Google Shape;69;p15"/>
          <p:cNvSpPr txBox="1">
            <a:spLocks noGrp="1"/>
          </p:cNvSpPr>
          <p:nvPr>
            <p:ph type="title"/>
          </p:nvPr>
        </p:nvSpPr>
        <p:spPr>
          <a:xfrm>
            <a:off x="0" y="0"/>
            <a:ext cx="9144000" cy="847500"/>
          </a:xfrm>
          <a:prstGeom prst="rect">
            <a:avLst/>
          </a:prstGeom>
          <a:gradFill>
            <a:gsLst>
              <a:gs pos="0">
                <a:srgbClr val="DCECD5"/>
              </a:gs>
              <a:gs pos="100000">
                <a:srgbClr val="93BC81"/>
              </a:gs>
            </a:gsLst>
            <a:lin ang="5400012" scaled="0"/>
          </a:gradFill>
        </p:spPr>
        <p:txBody>
          <a:bodyPr spcFirstLastPara="1" wrap="square" lIns="91425" tIns="91425" rIns="91425" bIns="91425" anchor="t" anchorCtr="0">
            <a:normAutofit/>
          </a:bodyPr>
          <a:lstStyle/>
          <a:p>
            <a:pPr marL="0" lvl="0" indent="0" algn="ctr" rtl="0">
              <a:spcBef>
                <a:spcPts val="0"/>
              </a:spcBef>
              <a:spcAft>
                <a:spcPts val="0"/>
              </a:spcAft>
              <a:buNone/>
            </a:pPr>
            <a:r>
              <a:rPr lang="en" sz="3133" b="1">
                <a:latin typeface="Times New Roman"/>
                <a:ea typeface="Times New Roman"/>
                <a:cs typeface="Times New Roman"/>
                <a:sym typeface="Times New Roman"/>
              </a:rPr>
              <a:t>Introduction</a:t>
            </a:r>
            <a:r>
              <a:rPr lang="en"/>
              <a:t> </a:t>
            </a:r>
            <a:endParaRPr/>
          </a:p>
        </p:txBody>
      </p:sp>
      <p:sp>
        <p:nvSpPr>
          <p:cNvPr id="70" name="Google Shape;70;p15"/>
          <p:cNvSpPr txBox="1">
            <a:spLocks noGrp="1"/>
          </p:cNvSpPr>
          <p:nvPr>
            <p:ph type="body" idx="1"/>
          </p:nvPr>
        </p:nvSpPr>
        <p:spPr>
          <a:xfrm>
            <a:off x="0" y="1010093"/>
            <a:ext cx="4719250" cy="4038236"/>
          </a:xfrm>
          <a:prstGeom prst="rect">
            <a:avLst/>
          </a:prstGeom>
          <a:solidFill>
            <a:srgbClr val="D9EAD3"/>
          </a:solidFill>
        </p:spPr>
        <p:txBody>
          <a:bodyPr spcFirstLastPara="1" wrap="square" lIns="91425" tIns="91425" rIns="91425" bIns="91425" anchor="t" anchorCtr="0">
            <a:normAutofit/>
          </a:bodyPr>
          <a:lstStyle/>
          <a:p>
            <a:pPr marL="457200" lvl="0" indent="-381000" algn="just" rtl="0">
              <a:lnSpc>
                <a:spcPct val="100000"/>
              </a:lnSpc>
              <a:spcBef>
                <a:spcPts val="0"/>
              </a:spcBef>
              <a:spcAft>
                <a:spcPts val="0"/>
              </a:spcAft>
              <a:buSzPts val="2400"/>
              <a:buChar char="●"/>
            </a:pPr>
            <a:r>
              <a:rPr lang="en" sz="1600" dirty="0">
                <a:solidFill>
                  <a:schemeClr val="dk1"/>
                </a:solidFill>
                <a:latin typeface="Times New Roman"/>
                <a:ea typeface="Times New Roman"/>
                <a:cs typeface="Times New Roman"/>
                <a:sym typeface="Times New Roman"/>
              </a:rPr>
              <a:t>People management is the procedure of hiring, retaining, directing and developing the workforce in order to support the overall objectives and goals of the organisation.</a:t>
            </a:r>
            <a:endParaRPr sz="1600" dirty="0">
              <a:solidFill>
                <a:schemeClr val="dk1"/>
              </a:solidFill>
              <a:latin typeface="Times New Roman"/>
              <a:ea typeface="Times New Roman"/>
              <a:cs typeface="Times New Roman"/>
              <a:sym typeface="Times New Roman"/>
            </a:endParaRPr>
          </a:p>
          <a:p>
            <a:pPr marL="457200" lvl="0" indent="-342900" algn="just" rtl="0">
              <a:lnSpc>
                <a:spcPct val="100000"/>
              </a:lnSpc>
              <a:spcBef>
                <a:spcPts val="0"/>
              </a:spcBef>
              <a:spcAft>
                <a:spcPts val="0"/>
              </a:spcAft>
              <a:buClr>
                <a:schemeClr val="dk1"/>
              </a:buClr>
              <a:buSzPts val="1800"/>
              <a:buFont typeface="Times New Roman"/>
              <a:buChar char="●"/>
            </a:pPr>
            <a:r>
              <a:rPr lang="en" sz="1600" dirty="0">
                <a:solidFill>
                  <a:schemeClr val="dk1"/>
                </a:solidFill>
                <a:latin typeface="Times New Roman"/>
                <a:ea typeface="Times New Roman"/>
                <a:cs typeface="Times New Roman"/>
                <a:sym typeface="Times New Roman"/>
              </a:rPr>
              <a:t>People managers have the responsibility to handle the duties and tasks related to people including new talent, career advancement and employee engagement (Bogoyavlenska </a:t>
            </a:r>
            <a:r>
              <a:rPr lang="en" sz="1600" i="1" dirty="0">
                <a:solidFill>
                  <a:schemeClr val="dk1"/>
                </a:solidFill>
                <a:latin typeface="Times New Roman"/>
                <a:ea typeface="Times New Roman"/>
                <a:cs typeface="Times New Roman"/>
                <a:sym typeface="Times New Roman"/>
              </a:rPr>
              <a:t>et al.,2020)</a:t>
            </a:r>
            <a:endParaRPr sz="1600" i="1" dirty="0">
              <a:solidFill>
                <a:schemeClr val="dk1"/>
              </a:solidFill>
              <a:latin typeface="Times New Roman"/>
              <a:ea typeface="Times New Roman"/>
              <a:cs typeface="Times New Roman"/>
              <a:sym typeface="Times New Roman"/>
            </a:endParaRPr>
          </a:p>
          <a:p>
            <a:pPr marL="457200" lvl="0" indent="-342900" algn="just" rtl="0">
              <a:lnSpc>
                <a:spcPct val="100000"/>
              </a:lnSpc>
              <a:spcBef>
                <a:spcPts val="0"/>
              </a:spcBef>
              <a:spcAft>
                <a:spcPts val="0"/>
              </a:spcAft>
              <a:buClr>
                <a:schemeClr val="dk1"/>
              </a:buClr>
              <a:buSzPts val="1800"/>
              <a:buFont typeface="Times New Roman"/>
              <a:buChar char="●"/>
            </a:pPr>
            <a:r>
              <a:rPr lang="en" sz="1600" dirty="0">
                <a:solidFill>
                  <a:schemeClr val="dk1"/>
                </a:solidFill>
                <a:latin typeface="Times New Roman"/>
                <a:ea typeface="Times New Roman"/>
                <a:cs typeface="Times New Roman"/>
                <a:sym typeface="Times New Roman"/>
              </a:rPr>
              <a:t>The following report will provide detailed information related to Human Resource professionals along with their roles and responsibilities.</a:t>
            </a:r>
            <a:endParaRPr sz="1600" dirty="0">
              <a:solidFill>
                <a:schemeClr val="dk1"/>
              </a:solidFill>
              <a:highlight>
                <a:srgbClr val="FFFF00"/>
              </a:highlight>
              <a:latin typeface="Times New Roman"/>
              <a:ea typeface="Times New Roman"/>
              <a:cs typeface="Times New Roman"/>
              <a:sym typeface="Times New Roman"/>
            </a:endParaRPr>
          </a:p>
        </p:txBody>
      </p:sp>
      <p:pic>
        <p:nvPicPr>
          <p:cNvPr id="71" name="Google Shape;71;p15"/>
          <p:cNvPicPr preferRelativeResize="0"/>
          <p:nvPr/>
        </p:nvPicPr>
        <p:blipFill>
          <a:blip r:embed="rId3">
            <a:alphaModFix/>
          </a:blip>
          <a:stretch>
            <a:fillRect/>
          </a:stretch>
        </p:blipFill>
        <p:spPr>
          <a:xfrm>
            <a:off x="4814943" y="1543950"/>
            <a:ext cx="4251275" cy="238805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5"/>
        <p:cNvGrpSpPr/>
        <p:nvPr/>
      </p:nvGrpSpPr>
      <p:grpSpPr>
        <a:xfrm>
          <a:off x="0" y="0"/>
          <a:ext cx="0" cy="0"/>
          <a:chOff x="0" y="0"/>
          <a:chExt cx="0" cy="0"/>
        </a:xfrm>
      </p:grpSpPr>
      <p:sp>
        <p:nvSpPr>
          <p:cNvPr id="76" name="Google Shape;76;p16"/>
          <p:cNvSpPr txBox="1">
            <a:spLocks noGrp="1"/>
          </p:cNvSpPr>
          <p:nvPr>
            <p:ph type="title"/>
          </p:nvPr>
        </p:nvSpPr>
        <p:spPr>
          <a:xfrm>
            <a:off x="0" y="0"/>
            <a:ext cx="9144000" cy="1017600"/>
          </a:xfrm>
          <a:prstGeom prst="rect">
            <a:avLst/>
          </a:prstGeom>
          <a:gradFill>
            <a:gsLst>
              <a:gs pos="0">
                <a:srgbClr val="DCECD5"/>
              </a:gs>
              <a:gs pos="100000">
                <a:srgbClr val="93BC81"/>
              </a:gs>
            </a:gsLst>
            <a:path path="circle">
              <a:fillToRect l="50000" t="50000" r="50000" b="50000"/>
            </a:path>
            <a:tileRect/>
          </a:gradFill>
        </p:spPr>
        <p:txBody>
          <a:bodyPr spcFirstLastPara="1" wrap="square" lIns="91425" tIns="91425" rIns="91425" bIns="91425" anchor="t" anchorCtr="0">
            <a:normAutofit fontScale="90000"/>
          </a:bodyPr>
          <a:lstStyle/>
          <a:p>
            <a:pPr marL="0" lvl="0" indent="0" algn="ctr" rtl="0">
              <a:lnSpc>
                <a:spcPct val="150000"/>
              </a:lnSpc>
              <a:spcBef>
                <a:spcPts val="2400"/>
              </a:spcBef>
              <a:spcAft>
                <a:spcPts val="0"/>
              </a:spcAft>
              <a:buClr>
                <a:schemeClr val="dk1"/>
              </a:buClr>
              <a:buSzPct val="41772"/>
              <a:buFont typeface="Arial"/>
              <a:buNone/>
            </a:pPr>
            <a:r>
              <a:rPr lang="en" sz="2633" b="1">
                <a:latin typeface="Times New Roman"/>
                <a:ea typeface="Times New Roman"/>
                <a:cs typeface="Times New Roman"/>
                <a:sym typeface="Times New Roman"/>
              </a:rPr>
              <a:t>“What is the role of a Human Resources professional?”</a:t>
            </a:r>
            <a:endParaRPr sz="2633" b="1">
              <a:latin typeface="Times New Roman"/>
              <a:ea typeface="Times New Roman"/>
              <a:cs typeface="Times New Roman"/>
              <a:sym typeface="Times New Roman"/>
            </a:endParaRPr>
          </a:p>
          <a:p>
            <a:pPr marL="0" lvl="0" indent="0" algn="l" rtl="0">
              <a:spcBef>
                <a:spcPts val="600"/>
              </a:spcBef>
              <a:spcAft>
                <a:spcPts val="0"/>
              </a:spcAft>
              <a:buNone/>
            </a:pPr>
            <a:endParaRPr/>
          </a:p>
        </p:txBody>
      </p:sp>
      <p:sp>
        <p:nvSpPr>
          <p:cNvPr id="77" name="Google Shape;77;p16"/>
          <p:cNvSpPr txBox="1">
            <a:spLocks noGrp="1"/>
          </p:cNvSpPr>
          <p:nvPr>
            <p:ph type="body" idx="1"/>
          </p:nvPr>
        </p:nvSpPr>
        <p:spPr>
          <a:xfrm>
            <a:off x="0" y="1271452"/>
            <a:ext cx="5611500" cy="3693953"/>
          </a:xfrm>
          <a:prstGeom prst="rect">
            <a:avLst/>
          </a:prstGeom>
          <a:solidFill>
            <a:srgbClr val="EAD1DC"/>
          </a:solidFill>
        </p:spPr>
        <p:txBody>
          <a:bodyPr spcFirstLastPara="1" wrap="square" lIns="91425" tIns="91425" rIns="91425" bIns="91425" anchor="t" anchorCtr="0">
            <a:noAutofit/>
          </a:bodyPr>
          <a:lstStyle/>
          <a:p>
            <a:pPr marL="457200" lvl="0" indent="-368300" algn="just" rtl="0">
              <a:lnSpc>
                <a:spcPct val="150000"/>
              </a:lnSpc>
              <a:spcBef>
                <a:spcPts val="1200"/>
              </a:spcBef>
              <a:spcAft>
                <a:spcPts val="0"/>
              </a:spcAft>
              <a:buSzPts val="2200"/>
              <a:buChar char="●"/>
            </a:pPr>
            <a:r>
              <a:rPr lang="en" sz="1400" dirty="0">
                <a:solidFill>
                  <a:schemeClr val="dk1"/>
                </a:solidFill>
                <a:latin typeface="Times New Roman"/>
                <a:ea typeface="Times New Roman"/>
                <a:cs typeface="Times New Roman"/>
                <a:sym typeface="Times New Roman"/>
              </a:rPr>
              <a:t>In the 21st century, the role of a Human Resource professional has become more crucial when it comes to driving the success and growth of the organisation (Fenech </a:t>
            </a:r>
            <a:r>
              <a:rPr lang="en" sz="1400" i="1" dirty="0">
                <a:solidFill>
                  <a:schemeClr val="dk1"/>
                </a:solidFill>
                <a:latin typeface="Times New Roman"/>
                <a:ea typeface="Times New Roman"/>
                <a:cs typeface="Times New Roman"/>
                <a:sym typeface="Times New Roman"/>
              </a:rPr>
              <a:t>et</a:t>
            </a:r>
            <a:r>
              <a:rPr lang="en" sz="1400" dirty="0">
                <a:solidFill>
                  <a:schemeClr val="dk1"/>
                </a:solidFill>
                <a:latin typeface="Times New Roman"/>
                <a:ea typeface="Times New Roman"/>
                <a:cs typeface="Times New Roman"/>
                <a:sym typeface="Times New Roman"/>
              </a:rPr>
              <a:t> al., 2019).</a:t>
            </a:r>
            <a:endParaRPr sz="1400" dirty="0">
              <a:solidFill>
                <a:schemeClr val="dk1"/>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chemeClr val="dk1"/>
              </a:buClr>
              <a:buSzPts val="1600"/>
              <a:buFont typeface="Times New Roman"/>
              <a:buChar char="●"/>
            </a:pPr>
            <a:r>
              <a:rPr lang="en" sz="1400" dirty="0">
                <a:solidFill>
                  <a:schemeClr val="dk1"/>
                </a:solidFill>
                <a:latin typeface="Times New Roman"/>
                <a:ea typeface="Times New Roman"/>
                <a:cs typeface="Times New Roman"/>
                <a:sym typeface="Times New Roman"/>
              </a:rPr>
              <a:t>Being a Human Resource Manager, the </a:t>
            </a:r>
            <a:r>
              <a:rPr lang="en" sz="1600" dirty="0">
                <a:solidFill>
                  <a:schemeClr val="dk1"/>
                </a:solidFill>
                <a:latin typeface="Times New Roman"/>
                <a:ea typeface="Times New Roman"/>
                <a:cs typeface="Times New Roman"/>
                <a:sym typeface="Times New Roman"/>
              </a:rPr>
              <a:t>role</a:t>
            </a:r>
            <a:r>
              <a:rPr lang="en" sz="1400" dirty="0">
                <a:solidFill>
                  <a:schemeClr val="dk1"/>
                </a:solidFill>
                <a:latin typeface="Times New Roman"/>
                <a:ea typeface="Times New Roman"/>
                <a:cs typeface="Times New Roman"/>
                <a:sym typeface="Times New Roman"/>
              </a:rPr>
              <a:t> is extremely crucial in designing effective and reliable hiring and recruitment procedures.</a:t>
            </a:r>
            <a:endParaRPr sz="1400" dirty="0">
              <a:solidFill>
                <a:schemeClr val="dk1"/>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chemeClr val="dk1"/>
              </a:buClr>
              <a:buSzPts val="1600"/>
              <a:buFont typeface="Times New Roman"/>
              <a:buChar char="●"/>
            </a:pPr>
            <a:r>
              <a:rPr lang="en" sz="1400" dirty="0">
                <a:solidFill>
                  <a:schemeClr val="dk1"/>
                </a:solidFill>
                <a:latin typeface="Times New Roman"/>
                <a:ea typeface="Times New Roman"/>
                <a:cs typeface="Times New Roman"/>
                <a:sym typeface="Times New Roman"/>
              </a:rPr>
              <a:t>The function of HR in compensation involves examining and evaluating the pay practices of the rivals in the market and establishing the structure of the compensation (</a:t>
            </a:r>
            <a:r>
              <a:rPr lang="en" sz="1400" dirty="0">
                <a:solidFill>
                  <a:srgbClr val="222222"/>
                </a:solidFill>
                <a:latin typeface="Times New Roman"/>
                <a:ea typeface="Times New Roman"/>
                <a:cs typeface="Times New Roman"/>
                <a:sym typeface="Times New Roman"/>
              </a:rPr>
              <a:t>Dirani </a:t>
            </a:r>
            <a:r>
              <a:rPr lang="en" sz="1400" i="1" dirty="0">
                <a:solidFill>
                  <a:srgbClr val="222222"/>
                </a:solidFill>
                <a:latin typeface="Times New Roman"/>
                <a:ea typeface="Times New Roman"/>
                <a:cs typeface="Times New Roman"/>
                <a:sym typeface="Times New Roman"/>
              </a:rPr>
              <a:t>et al.,</a:t>
            </a:r>
            <a:r>
              <a:rPr lang="en" sz="1400" dirty="0">
                <a:solidFill>
                  <a:srgbClr val="222222"/>
                </a:solidFill>
                <a:latin typeface="Times New Roman"/>
                <a:ea typeface="Times New Roman"/>
                <a:cs typeface="Times New Roman"/>
                <a:sym typeface="Times New Roman"/>
              </a:rPr>
              <a:t> 2020)</a:t>
            </a:r>
            <a:r>
              <a:rPr lang="en" sz="1400" dirty="0">
                <a:solidFill>
                  <a:schemeClr val="dk1"/>
                </a:solidFill>
                <a:latin typeface="Times New Roman"/>
                <a:ea typeface="Times New Roman"/>
                <a:cs typeface="Times New Roman"/>
                <a:sym typeface="Times New Roman"/>
              </a:rPr>
              <a:t>.</a:t>
            </a:r>
            <a:endParaRPr sz="1400" dirty="0">
              <a:solidFill>
                <a:schemeClr val="dk1"/>
              </a:solidFill>
              <a:latin typeface="Times New Roman"/>
              <a:ea typeface="Times New Roman"/>
              <a:cs typeface="Times New Roman"/>
              <a:sym typeface="Times New Roman"/>
            </a:endParaRPr>
          </a:p>
        </p:txBody>
      </p:sp>
      <p:pic>
        <p:nvPicPr>
          <p:cNvPr id="78" name="Google Shape;78;p16"/>
          <p:cNvPicPr preferRelativeResize="0"/>
          <p:nvPr/>
        </p:nvPicPr>
        <p:blipFill>
          <a:blip r:embed="rId3">
            <a:alphaModFix/>
          </a:blip>
          <a:stretch>
            <a:fillRect/>
          </a:stretch>
        </p:blipFill>
        <p:spPr>
          <a:xfrm>
            <a:off x="5691325" y="1609525"/>
            <a:ext cx="3452675" cy="240117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2"/>
        <p:cNvGrpSpPr/>
        <p:nvPr/>
      </p:nvGrpSpPr>
      <p:grpSpPr>
        <a:xfrm>
          <a:off x="0" y="0"/>
          <a:ext cx="0" cy="0"/>
          <a:chOff x="0" y="0"/>
          <a:chExt cx="0" cy="0"/>
        </a:xfrm>
      </p:grpSpPr>
      <p:sp>
        <p:nvSpPr>
          <p:cNvPr id="83" name="Google Shape;83;p17"/>
          <p:cNvSpPr txBox="1">
            <a:spLocks noGrp="1"/>
          </p:cNvSpPr>
          <p:nvPr>
            <p:ph type="title"/>
          </p:nvPr>
        </p:nvSpPr>
        <p:spPr>
          <a:xfrm>
            <a:off x="0" y="0"/>
            <a:ext cx="9144000" cy="1017600"/>
          </a:xfrm>
          <a:prstGeom prst="rect">
            <a:avLst/>
          </a:prstGeom>
          <a:gradFill>
            <a:gsLst>
              <a:gs pos="0">
                <a:srgbClr val="DCECD5"/>
              </a:gs>
              <a:gs pos="100000">
                <a:srgbClr val="93BC81"/>
              </a:gs>
            </a:gsLst>
            <a:lin ang="5400012" scaled="0"/>
          </a:gradFill>
        </p:spPr>
        <p:txBody>
          <a:bodyPr spcFirstLastPara="1" wrap="square" lIns="91425" tIns="91425" rIns="91425" bIns="91425" anchor="t" anchorCtr="0">
            <a:normAutofit/>
          </a:bodyPr>
          <a:lstStyle/>
          <a:p>
            <a:pPr marL="0" lvl="0" indent="0" algn="just" rtl="0">
              <a:lnSpc>
                <a:spcPct val="150000"/>
              </a:lnSpc>
              <a:spcBef>
                <a:spcPts val="1200"/>
              </a:spcBef>
              <a:spcAft>
                <a:spcPts val="0"/>
              </a:spcAft>
              <a:buNone/>
            </a:pPr>
            <a:r>
              <a:rPr lang="en" sz="2000" b="1" dirty="0">
                <a:latin typeface="Times New Roman"/>
                <a:ea typeface="Times New Roman"/>
                <a:cs typeface="Times New Roman"/>
                <a:sym typeface="Times New Roman"/>
              </a:rPr>
              <a:t>                    Job responsibilities and functional areas (Continuation……..) </a:t>
            </a:r>
            <a:endParaRPr sz="3600" dirty="0"/>
          </a:p>
        </p:txBody>
      </p:sp>
      <p:sp>
        <p:nvSpPr>
          <p:cNvPr id="84" name="Google Shape;84;p17"/>
          <p:cNvSpPr txBox="1">
            <a:spLocks noGrp="1"/>
          </p:cNvSpPr>
          <p:nvPr>
            <p:ph type="body" idx="1"/>
          </p:nvPr>
        </p:nvSpPr>
        <p:spPr>
          <a:xfrm>
            <a:off x="139950" y="1152475"/>
            <a:ext cx="4736700" cy="3868500"/>
          </a:xfrm>
          <a:prstGeom prst="rect">
            <a:avLst/>
          </a:prstGeom>
          <a:solidFill>
            <a:srgbClr val="D9D2E9"/>
          </a:solidFill>
        </p:spPr>
        <p:txBody>
          <a:bodyPr spcFirstLastPara="1" wrap="square" lIns="91425" tIns="91425" rIns="91425" bIns="91425" anchor="t" anchorCtr="0">
            <a:normAutofit lnSpcReduction="10000"/>
          </a:bodyPr>
          <a:lstStyle/>
          <a:p>
            <a:pPr marL="457200" lvl="0" indent="-361950" algn="just" rtl="0">
              <a:lnSpc>
                <a:spcPct val="150000"/>
              </a:lnSpc>
              <a:spcBef>
                <a:spcPts val="1200"/>
              </a:spcBef>
              <a:spcAft>
                <a:spcPts val="0"/>
              </a:spcAft>
              <a:buSzPts val="2100"/>
              <a:buChar char="●"/>
            </a:pPr>
            <a:r>
              <a:rPr lang="en" sz="1500" dirty="0">
                <a:solidFill>
                  <a:schemeClr val="dk1"/>
                </a:solidFill>
                <a:latin typeface="Times New Roman"/>
                <a:ea typeface="Times New Roman"/>
                <a:cs typeface="Times New Roman"/>
                <a:sym typeface="Times New Roman"/>
              </a:rPr>
              <a:t>HR professionals are highly responsible for designing a secure and positive working culture and fostering employee advancement and well-being (Romani</a:t>
            </a:r>
            <a:r>
              <a:rPr lang="en" sz="1500" i="1" dirty="0">
                <a:solidFill>
                  <a:schemeClr val="dk1"/>
                </a:solidFill>
                <a:latin typeface="Times New Roman"/>
                <a:ea typeface="Times New Roman"/>
                <a:cs typeface="Times New Roman"/>
                <a:sym typeface="Times New Roman"/>
              </a:rPr>
              <a:t> et </a:t>
            </a:r>
            <a:r>
              <a:rPr lang="en" sz="1500" dirty="0">
                <a:solidFill>
                  <a:schemeClr val="dk1"/>
                </a:solidFill>
                <a:latin typeface="Times New Roman"/>
                <a:ea typeface="Times New Roman"/>
                <a:cs typeface="Times New Roman"/>
                <a:sym typeface="Times New Roman"/>
              </a:rPr>
              <a:t>al., 2019).</a:t>
            </a:r>
            <a:endParaRPr sz="1500" dirty="0">
              <a:solidFill>
                <a:schemeClr val="dk1"/>
              </a:solidFill>
              <a:latin typeface="Times New Roman"/>
              <a:ea typeface="Times New Roman"/>
              <a:cs typeface="Times New Roman"/>
              <a:sym typeface="Times New Roman"/>
            </a:endParaRPr>
          </a:p>
          <a:p>
            <a:pPr marL="457200" lvl="0" indent="-361950" algn="just" rtl="0">
              <a:lnSpc>
                <a:spcPct val="150000"/>
              </a:lnSpc>
              <a:spcBef>
                <a:spcPts val="0"/>
              </a:spcBef>
              <a:spcAft>
                <a:spcPts val="0"/>
              </a:spcAft>
              <a:buSzPts val="2100"/>
              <a:buChar char="●"/>
            </a:pPr>
            <a:r>
              <a:rPr lang="en" sz="1500" dirty="0">
                <a:solidFill>
                  <a:schemeClr val="dk1"/>
                </a:solidFill>
                <a:latin typeface="Times New Roman"/>
                <a:ea typeface="Times New Roman"/>
                <a:cs typeface="Times New Roman"/>
                <a:sym typeface="Times New Roman"/>
              </a:rPr>
              <a:t>HR professionals should endure a set of values that allows them to design a secure, harmonious and productive working environment for the employees.</a:t>
            </a:r>
            <a:endParaRPr sz="1500" dirty="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 sz="1500" dirty="0">
                <a:solidFill>
                  <a:schemeClr val="dk1"/>
                </a:solidFill>
                <a:latin typeface="Times New Roman"/>
                <a:ea typeface="Times New Roman"/>
                <a:cs typeface="Times New Roman"/>
                <a:sym typeface="Times New Roman"/>
              </a:rPr>
              <a:t>The “</a:t>
            </a:r>
            <a:r>
              <a:rPr lang="en" sz="1500" b="1" i="1" dirty="0">
                <a:solidFill>
                  <a:schemeClr val="dk1"/>
                </a:solidFill>
                <a:latin typeface="Times New Roman"/>
                <a:ea typeface="Times New Roman"/>
                <a:cs typeface="Times New Roman"/>
                <a:sym typeface="Times New Roman"/>
              </a:rPr>
              <a:t>Chartered Institute of Personnel and Development” (CIDP) </a:t>
            </a:r>
            <a:r>
              <a:rPr lang="en" sz="1500" dirty="0">
                <a:solidFill>
                  <a:schemeClr val="dk1"/>
                </a:solidFill>
                <a:latin typeface="Times New Roman"/>
                <a:ea typeface="Times New Roman"/>
                <a:cs typeface="Times New Roman"/>
                <a:sym typeface="Times New Roman"/>
              </a:rPr>
              <a:t>profession map highlights the core areas of competence and proficiency expected of HR professionals (Gold </a:t>
            </a:r>
            <a:r>
              <a:rPr lang="en" sz="1500" i="1" dirty="0">
                <a:solidFill>
                  <a:schemeClr val="dk1"/>
                </a:solidFill>
                <a:latin typeface="Times New Roman"/>
                <a:ea typeface="Times New Roman"/>
                <a:cs typeface="Times New Roman"/>
                <a:sym typeface="Times New Roman"/>
              </a:rPr>
              <a:t>et</a:t>
            </a:r>
            <a:r>
              <a:rPr lang="en" sz="1500" dirty="0">
                <a:solidFill>
                  <a:schemeClr val="dk1"/>
                </a:solidFill>
                <a:latin typeface="Times New Roman"/>
                <a:ea typeface="Times New Roman"/>
                <a:cs typeface="Times New Roman"/>
                <a:sym typeface="Times New Roman"/>
              </a:rPr>
              <a:t> al., 2022).</a:t>
            </a:r>
            <a:endParaRPr sz="1500" dirty="0">
              <a:solidFill>
                <a:schemeClr val="dk1"/>
              </a:solidFill>
              <a:highlight>
                <a:srgbClr val="FFFF00"/>
              </a:highlight>
              <a:latin typeface="Times New Roman"/>
              <a:ea typeface="Times New Roman"/>
              <a:cs typeface="Times New Roman"/>
              <a:sym typeface="Times New Roman"/>
            </a:endParaRPr>
          </a:p>
        </p:txBody>
      </p:sp>
      <p:pic>
        <p:nvPicPr>
          <p:cNvPr id="85" name="Google Shape;85;p17"/>
          <p:cNvPicPr preferRelativeResize="0"/>
          <p:nvPr/>
        </p:nvPicPr>
        <p:blipFill>
          <a:blip r:embed="rId3">
            <a:alphaModFix/>
          </a:blip>
          <a:stretch>
            <a:fillRect/>
          </a:stretch>
        </p:blipFill>
        <p:spPr>
          <a:xfrm>
            <a:off x="4971042" y="1714500"/>
            <a:ext cx="4047275" cy="244052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Google Shape;90;p18"/>
          <p:cNvSpPr txBox="1">
            <a:spLocks noGrp="1"/>
          </p:cNvSpPr>
          <p:nvPr>
            <p:ph type="title"/>
          </p:nvPr>
        </p:nvSpPr>
        <p:spPr>
          <a:xfrm>
            <a:off x="0" y="0"/>
            <a:ext cx="9144000" cy="1017600"/>
          </a:xfrm>
          <a:prstGeom prst="rect">
            <a:avLst/>
          </a:prstGeom>
          <a:gradFill>
            <a:gsLst>
              <a:gs pos="0">
                <a:srgbClr val="DCECD5"/>
              </a:gs>
              <a:gs pos="100000">
                <a:srgbClr val="93BC81"/>
              </a:gs>
            </a:gsLst>
            <a:lin ang="5400012" scaled="0"/>
          </a:gradFill>
        </p:spPr>
        <p:txBody>
          <a:bodyPr spcFirstLastPara="1" wrap="square" lIns="91425" tIns="91425" rIns="91425" bIns="91425" anchor="t" anchorCtr="0">
            <a:noAutofit/>
          </a:bodyPr>
          <a:lstStyle/>
          <a:p>
            <a:pPr marL="0" lvl="0" indent="0" algn="ctr" rtl="0">
              <a:lnSpc>
                <a:spcPct val="150000"/>
              </a:lnSpc>
              <a:spcBef>
                <a:spcPts val="2400"/>
              </a:spcBef>
              <a:spcAft>
                <a:spcPts val="600"/>
              </a:spcAft>
              <a:buClr>
                <a:schemeClr val="dk1"/>
              </a:buClr>
              <a:buSzPct val="47826"/>
              <a:buFont typeface="Arial"/>
              <a:buNone/>
            </a:pPr>
            <a:r>
              <a:rPr lang="en" sz="1400" b="1" dirty="0">
                <a:latin typeface="Times New Roman"/>
                <a:ea typeface="Times New Roman"/>
                <a:cs typeface="Times New Roman"/>
                <a:sym typeface="Times New Roman"/>
              </a:rPr>
              <a:t>“What factors can be put in place to influence a positive relationship between the employers and the employee?”</a:t>
            </a:r>
            <a:endParaRPr sz="1600" dirty="0">
              <a:latin typeface="Times New Roman"/>
              <a:ea typeface="Times New Roman"/>
              <a:cs typeface="Times New Roman"/>
              <a:sym typeface="Times New Roman"/>
            </a:endParaRPr>
          </a:p>
        </p:txBody>
      </p:sp>
      <p:sp>
        <p:nvSpPr>
          <p:cNvPr id="91" name="Google Shape;91;p18"/>
          <p:cNvSpPr txBox="1">
            <a:spLocks noGrp="1"/>
          </p:cNvSpPr>
          <p:nvPr>
            <p:ph type="body" idx="1"/>
          </p:nvPr>
        </p:nvSpPr>
        <p:spPr>
          <a:xfrm>
            <a:off x="139950" y="1152475"/>
            <a:ext cx="4894200" cy="3907800"/>
          </a:xfrm>
          <a:prstGeom prst="rect">
            <a:avLst/>
          </a:prstGeom>
          <a:solidFill>
            <a:srgbClr val="E6B8AF"/>
          </a:solidFill>
        </p:spPr>
        <p:txBody>
          <a:bodyPr spcFirstLastPara="1" wrap="square" lIns="91425" tIns="91425" rIns="91425" bIns="91425" anchor="t" anchorCtr="0">
            <a:noAutofit/>
          </a:bodyPr>
          <a:lstStyle/>
          <a:p>
            <a:pPr marL="457200" lvl="0" indent="-361950" algn="just" rtl="0">
              <a:lnSpc>
                <a:spcPct val="150000"/>
              </a:lnSpc>
              <a:spcBef>
                <a:spcPts val="1200"/>
              </a:spcBef>
              <a:spcAft>
                <a:spcPts val="0"/>
              </a:spcAft>
              <a:buSzPts val="2100"/>
              <a:buChar char="●"/>
            </a:pPr>
            <a:r>
              <a:rPr lang="en" sz="1400" dirty="0">
                <a:solidFill>
                  <a:schemeClr val="dk1"/>
                </a:solidFill>
                <a:latin typeface="Times New Roman"/>
                <a:ea typeface="Times New Roman"/>
                <a:cs typeface="Times New Roman"/>
                <a:sym typeface="Times New Roman"/>
              </a:rPr>
              <a:t>The relationship between employers and employees is one of the important components in the advancement, growth and success of the company. (Kurdi </a:t>
            </a:r>
            <a:r>
              <a:rPr lang="en" sz="1400" i="1" dirty="0">
                <a:solidFill>
                  <a:schemeClr val="dk1"/>
                </a:solidFill>
                <a:latin typeface="Times New Roman"/>
                <a:ea typeface="Times New Roman"/>
                <a:cs typeface="Times New Roman"/>
                <a:sym typeface="Times New Roman"/>
              </a:rPr>
              <a:t>et</a:t>
            </a:r>
            <a:r>
              <a:rPr lang="en" sz="1400" dirty="0">
                <a:solidFill>
                  <a:schemeClr val="dk1"/>
                </a:solidFill>
                <a:latin typeface="Times New Roman"/>
                <a:ea typeface="Times New Roman"/>
                <a:cs typeface="Times New Roman"/>
                <a:sym typeface="Times New Roman"/>
              </a:rPr>
              <a:t> al., 2020)</a:t>
            </a:r>
            <a:endParaRPr sz="1400" dirty="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 sz="1400" dirty="0">
                <a:solidFill>
                  <a:schemeClr val="dk1"/>
                </a:solidFill>
                <a:latin typeface="Times New Roman"/>
                <a:ea typeface="Times New Roman"/>
                <a:cs typeface="Times New Roman"/>
                <a:sym typeface="Times New Roman"/>
              </a:rPr>
              <a:t>It is extremely important for employers to be clear and transparent in their dealings with the workforce to avoid any favouritism which is one of the major problems in a large number of organisations</a:t>
            </a:r>
            <a:endParaRPr sz="1400" dirty="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 sz="1400" dirty="0">
                <a:solidFill>
                  <a:schemeClr val="dk1"/>
                </a:solidFill>
                <a:latin typeface="Times New Roman"/>
                <a:ea typeface="Times New Roman"/>
                <a:cs typeface="Times New Roman"/>
                <a:sym typeface="Times New Roman"/>
              </a:rPr>
              <a:t>Rewards and employee recognition programs play the most significant role when it comes to building a transparent and strong relationship between employees and employers. (Putri </a:t>
            </a:r>
            <a:r>
              <a:rPr lang="en" sz="1400" i="1" dirty="0">
                <a:solidFill>
                  <a:schemeClr val="dk1"/>
                </a:solidFill>
                <a:latin typeface="Times New Roman"/>
                <a:ea typeface="Times New Roman"/>
                <a:cs typeface="Times New Roman"/>
                <a:sym typeface="Times New Roman"/>
              </a:rPr>
              <a:t>et</a:t>
            </a:r>
            <a:r>
              <a:rPr lang="en" sz="1400" dirty="0">
                <a:solidFill>
                  <a:schemeClr val="dk1"/>
                </a:solidFill>
                <a:latin typeface="Times New Roman"/>
                <a:ea typeface="Times New Roman"/>
                <a:cs typeface="Times New Roman"/>
                <a:sym typeface="Times New Roman"/>
              </a:rPr>
              <a:t> al., 2019)</a:t>
            </a:r>
            <a:endParaRPr sz="1400" dirty="0">
              <a:solidFill>
                <a:schemeClr val="dk1"/>
              </a:solidFill>
              <a:highlight>
                <a:srgbClr val="FFFF00"/>
              </a:highlight>
              <a:latin typeface="Times New Roman"/>
              <a:ea typeface="Times New Roman"/>
              <a:cs typeface="Times New Roman"/>
              <a:sym typeface="Times New Roman"/>
            </a:endParaRPr>
          </a:p>
        </p:txBody>
      </p:sp>
      <p:pic>
        <p:nvPicPr>
          <p:cNvPr id="92" name="Google Shape;92;p18"/>
          <p:cNvPicPr preferRelativeResize="0"/>
          <p:nvPr/>
        </p:nvPicPr>
        <p:blipFill>
          <a:blip r:embed="rId3">
            <a:alphaModFix/>
          </a:blip>
          <a:stretch>
            <a:fillRect/>
          </a:stretch>
        </p:blipFill>
        <p:spPr>
          <a:xfrm>
            <a:off x="5126000" y="1714500"/>
            <a:ext cx="3932750" cy="237492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Google Shape;97;p19"/>
          <p:cNvSpPr txBox="1">
            <a:spLocks noGrp="1"/>
          </p:cNvSpPr>
          <p:nvPr>
            <p:ph type="title"/>
          </p:nvPr>
        </p:nvSpPr>
        <p:spPr>
          <a:xfrm>
            <a:off x="0" y="0"/>
            <a:ext cx="9144000" cy="1017600"/>
          </a:xfrm>
          <a:prstGeom prst="rect">
            <a:avLst/>
          </a:prstGeom>
          <a:gradFill>
            <a:gsLst>
              <a:gs pos="0">
                <a:srgbClr val="DCECD5"/>
              </a:gs>
              <a:gs pos="100000">
                <a:srgbClr val="93BC81"/>
              </a:gs>
            </a:gsLst>
            <a:lin ang="5400012" scaled="0"/>
          </a:gradFill>
        </p:spPr>
        <p:txBody>
          <a:bodyPr spcFirstLastPara="1" wrap="square" lIns="91425" tIns="91425" rIns="91425" bIns="91425" anchor="t" anchorCtr="0">
            <a:normAutofit fontScale="90000"/>
          </a:bodyPr>
          <a:lstStyle/>
          <a:p>
            <a:pPr marL="0" lvl="0" indent="0" algn="just" rtl="0">
              <a:lnSpc>
                <a:spcPct val="150000"/>
              </a:lnSpc>
              <a:spcBef>
                <a:spcPts val="1200"/>
              </a:spcBef>
              <a:spcAft>
                <a:spcPts val="1200"/>
              </a:spcAft>
              <a:buClr>
                <a:schemeClr val="dk1"/>
              </a:buClr>
              <a:buSzPct val="91666"/>
              <a:buFont typeface="Arial"/>
              <a:buNone/>
            </a:pPr>
            <a:r>
              <a:rPr lang="en" sz="1722" b="1" dirty="0">
                <a:latin typeface="Times New Roman"/>
                <a:ea typeface="Times New Roman"/>
                <a:cs typeface="Times New Roman"/>
                <a:sym typeface="Times New Roman"/>
              </a:rPr>
              <a:t>   “The types of the relationship that can develop between the employer and employee” (Continuation…….) </a:t>
            </a:r>
            <a:endParaRPr sz="3322" dirty="0"/>
          </a:p>
        </p:txBody>
      </p:sp>
      <p:sp>
        <p:nvSpPr>
          <p:cNvPr id="98" name="Google Shape;98;p19"/>
          <p:cNvSpPr txBox="1">
            <a:spLocks noGrp="1"/>
          </p:cNvSpPr>
          <p:nvPr>
            <p:ph type="body" idx="1"/>
          </p:nvPr>
        </p:nvSpPr>
        <p:spPr>
          <a:xfrm>
            <a:off x="126825" y="1152475"/>
            <a:ext cx="4776000" cy="3894900"/>
          </a:xfrm>
          <a:prstGeom prst="rect">
            <a:avLst/>
          </a:prstGeom>
          <a:solidFill>
            <a:srgbClr val="FFF2CC"/>
          </a:solidFill>
        </p:spPr>
        <p:txBody>
          <a:bodyPr spcFirstLastPara="1" wrap="square" lIns="91425" tIns="91425" rIns="91425" bIns="91425" anchor="t" anchorCtr="0">
            <a:noAutofit/>
          </a:bodyPr>
          <a:lstStyle/>
          <a:p>
            <a:pPr marL="457200" lvl="0" indent="-361950" algn="just" rtl="0">
              <a:lnSpc>
                <a:spcPct val="150000"/>
              </a:lnSpc>
              <a:spcBef>
                <a:spcPts val="1200"/>
              </a:spcBef>
              <a:spcAft>
                <a:spcPts val="0"/>
              </a:spcAft>
              <a:buSzPts val="2100"/>
              <a:buChar char="●"/>
            </a:pPr>
            <a:r>
              <a:rPr lang="en" sz="1500" dirty="0">
                <a:solidFill>
                  <a:schemeClr val="dk1"/>
                </a:solidFill>
                <a:latin typeface="Times New Roman"/>
                <a:ea typeface="Times New Roman"/>
                <a:cs typeface="Times New Roman"/>
                <a:sym typeface="Times New Roman"/>
              </a:rPr>
              <a:t>Employee and employers connection and relationships can range from negative to positive, and everything in between within the organisation</a:t>
            </a:r>
            <a:endParaRPr sz="1500" dirty="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 sz="1500" dirty="0">
                <a:solidFill>
                  <a:schemeClr val="dk1"/>
                </a:solidFill>
                <a:latin typeface="Times New Roman"/>
                <a:ea typeface="Times New Roman"/>
                <a:cs typeface="Times New Roman"/>
                <a:sym typeface="Times New Roman"/>
              </a:rPr>
              <a:t>A positive relationship between the workers and employers in the company involves mutual respect, open communication channels and loyalty and trust.</a:t>
            </a:r>
            <a:endParaRPr sz="1500" dirty="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 sz="1500" dirty="0">
                <a:solidFill>
                  <a:schemeClr val="dk1"/>
                </a:solidFill>
                <a:latin typeface="Times New Roman"/>
                <a:ea typeface="Times New Roman"/>
                <a:cs typeface="Times New Roman"/>
                <a:sym typeface="Times New Roman"/>
              </a:rPr>
              <a:t>The relationship between employers and employees can be impacted by numerous factors like trust, loyalty, communication, respect and recognition. </a:t>
            </a:r>
            <a:endParaRPr sz="1500" dirty="0">
              <a:solidFill>
                <a:schemeClr val="dk1"/>
              </a:solidFill>
              <a:latin typeface="Times New Roman"/>
              <a:ea typeface="Times New Roman"/>
              <a:cs typeface="Times New Roman"/>
              <a:sym typeface="Times New Roman"/>
            </a:endParaRPr>
          </a:p>
        </p:txBody>
      </p:sp>
      <p:pic>
        <p:nvPicPr>
          <p:cNvPr id="99" name="Google Shape;99;p19"/>
          <p:cNvPicPr preferRelativeResize="0"/>
          <p:nvPr/>
        </p:nvPicPr>
        <p:blipFill>
          <a:blip r:embed="rId3">
            <a:alphaModFix/>
          </a:blip>
          <a:stretch>
            <a:fillRect/>
          </a:stretch>
        </p:blipFill>
        <p:spPr>
          <a:xfrm>
            <a:off x="4981675" y="1740750"/>
            <a:ext cx="4078525" cy="24143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sp>
        <p:nvSpPr>
          <p:cNvPr id="104" name="Google Shape;104;p20"/>
          <p:cNvSpPr txBox="1">
            <a:spLocks noGrp="1"/>
          </p:cNvSpPr>
          <p:nvPr>
            <p:ph type="title"/>
          </p:nvPr>
        </p:nvSpPr>
        <p:spPr>
          <a:xfrm>
            <a:off x="0" y="0"/>
            <a:ext cx="9144000" cy="1017600"/>
          </a:xfrm>
          <a:prstGeom prst="rect">
            <a:avLst/>
          </a:prstGeom>
          <a:gradFill>
            <a:gsLst>
              <a:gs pos="0">
                <a:srgbClr val="DCECD5"/>
              </a:gs>
              <a:gs pos="100000">
                <a:srgbClr val="93BC81"/>
              </a:gs>
            </a:gsLst>
            <a:lin ang="5400012" scaled="0"/>
          </a:gradFill>
        </p:spPr>
        <p:txBody>
          <a:bodyPr spcFirstLastPara="1" wrap="square" lIns="91425" tIns="91425" rIns="91425" bIns="91425" anchor="t" anchorCtr="0">
            <a:normAutofit/>
          </a:bodyPr>
          <a:lstStyle/>
          <a:p>
            <a:pPr marL="0" lvl="0" indent="0" algn="ctr" rtl="0">
              <a:spcBef>
                <a:spcPts val="0"/>
              </a:spcBef>
              <a:spcAft>
                <a:spcPts val="0"/>
              </a:spcAft>
              <a:buNone/>
            </a:pPr>
            <a:r>
              <a:rPr lang="en" sz="3600" b="1" dirty="0">
                <a:latin typeface="Times New Roman"/>
                <a:ea typeface="Times New Roman"/>
                <a:cs typeface="Times New Roman"/>
                <a:sym typeface="Times New Roman"/>
              </a:rPr>
              <a:t>Conclusion</a:t>
            </a:r>
            <a:r>
              <a:rPr lang="en" sz="3600" dirty="0"/>
              <a:t> </a:t>
            </a:r>
            <a:endParaRPr sz="3600" dirty="0"/>
          </a:p>
        </p:txBody>
      </p:sp>
      <p:sp>
        <p:nvSpPr>
          <p:cNvPr id="105" name="Google Shape;105;p20"/>
          <p:cNvSpPr txBox="1">
            <a:spLocks noGrp="1"/>
          </p:cNvSpPr>
          <p:nvPr>
            <p:ph type="body" idx="1"/>
          </p:nvPr>
        </p:nvSpPr>
        <p:spPr>
          <a:xfrm>
            <a:off x="126825" y="1152475"/>
            <a:ext cx="5038500" cy="3842400"/>
          </a:xfrm>
          <a:prstGeom prst="rect">
            <a:avLst/>
          </a:prstGeom>
          <a:solidFill>
            <a:srgbClr val="D9EAD3"/>
          </a:solidFill>
        </p:spPr>
        <p:txBody>
          <a:bodyPr spcFirstLastPara="1" wrap="square" lIns="91425" tIns="91425" rIns="91425" bIns="91425" anchor="t" anchorCtr="0">
            <a:normAutofit/>
          </a:bodyPr>
          <a:lstStyle/>
          <a:p>
            <a:pPr marL="457200" lvl="0" indent="-387350" algn="just" rtl="0">
              <a:lnSpc>
                <a:spcPct val="100000"/>
              </a:lnSpc>
              <a:spcBef>
                <a:spcPts val="0"/>
              </a:spcBef>
              <a:spcAft>
                <a:spcPts val="0"/>
              </a:spcAft>
              <a:buSzPts val="2500"/>
              <a:buChar char="●"/>
            </a:pPr>
            <a:r>
              <a:rPr lang="en" sz="1900" dirty="0">
                <a:solidFill>
                  <a:schemeClr val="dk1"/>
                </a:solidFill>
                <a:latin typeface="Times New Roman"/>
                <a:ea typeface="Times New Roman"/>
                <a:cs typeface="Times New Roman"/>
                <a:sym typeface="Times New Roman"/>
              </a:rPr>
              <a:t>The role of HR professionals is extremely crucial when it comes to creating a transparent and effective recruitment and hiring process. </a:t>
            </a:r>
            <a:endParaRPr sz="1900" dirty="0">
              <a:solidFill>
                <a:schemeClr val="dk1"/>
              </a:solidFill>
              <a:latin typeface="Times New Roman"/>
              <a:ea typeface="Times New Roman"/>
              <a:cs typeface="Times New Roman"/>
              <a:sym typeface="Times New Roman"/>
            </a:endParaRPr>
          </a:p>
          <a:p>
            <a:pPr marL="457200" lvl="0" indent="-349250" algn="just" rtl="0">
              <a:lnSpc>
                <a:spcPct val="100000"/>
              </a:lnSpc>
              <a:spcBef>
                <a:spcPts val="0"/>
              </a:spcBef>
              <a:spcAft>
                <a:spcPts val="0"/>
              </a:spcAft>
              <a:buClr>
                <a:schemeClr val="dk1"/>
              </a:buClr>
              <a:buSzPts val="1900"/>
              <a:buFont typeface="Times New Roman"/>
              <a:buChar char="●"/>
            </a:pPr>
            <a:r>
              <a:rPr lang="en" sz="1900" dirty="0">
                <a:solidFill>
                  <a:schemeClr val="dk1"/>
                </a:solidFill>
                <a:latin typeface="Times New Roman"/>
                <a:ea typeface="Times New Roman"/>
                <a:cs typeface="Times New Roman"/>
                <a:sym typeface="Times New Roman"/>
              </a:rPr>
              <a:t>The relationship between employers and </a:t>
            </a:r>
            <a:r>
              <a:rPr lang="en" dirty="0">
                <a:solidFill>
                  <a:schemeClr val="dk1"/>
                </a:solidFill>
                <a:latin typeface="Times New Roman"/>
                <a:ea typeface="Times New Roman"/>
                <a:cs typeface="Times New Roman"/>
                <a:sym typeface="Times New Roman"/>
              </a:rPr>
              <a:t>employees</a:t>
            </a:r>
            <a:r>
              <a:rPr lang="en" sz="1900" dirty="0">
                <a:solidFill>
                  <a:schemeClr val="dk1"/>
                </a:solidFill>
                <a:latin typeface="Times New Roman"/>
                <a:ea typeface="Times New Roman"/>
                <a:cs typeface="Times New Roman"/>
                <a:sym typeface="Times New Roman"/>
              </a:rPr>
              <a:t> is one of the key components in the growth and success and productivity of the organisation.</a:t>
            </a:r>
            <a:endParaRPr sz="1900" dirty="0">
              <a:solidFill>
                <a:schemeClr val="dk1"/>
              </a:solidFill>
              <a:latin typeface="Times New Roman"/>
              <a:ea typeface="Times New Roman"/>
              <a:cs typeface="Times New Roman"/>
              <a:sym typeface="Times New Roman"/>
            </a:endParaRPr>
          </a:p>
          <a:p>
            <a:pPr marL="457200" lvl="0" indent="-349250" algn="just" rtl="0">
              <a:lnSpc>
                <a:spcPct val="100000"/>
              </a:lnSpc>
              <a:spcBef>
                <a:spcPts val="0"/>
              </a:spcBef>
              <a:spcAft>
                <a:spcPts val="0"/>
              </a:spcAft>
              <a:buClr>
                <a:schemeClr val="dk1"/>
              </a:buClr>
              <a:buSzPts val="1900"/>
              <a:buFont typeface="Times New Roman"/>
              <a:buChar char="●"/>
            </a:pPr>
            <a:r>
              <a:rPr lang="en" sz="1900" dirty="0">
                <a:solidFill>
                  <a:schemeClr val="dk1"/>
                </a:solidFill>
                <a:latin typeface="Times New Roman"/>
                <a:ea typeface="Times New Roman"/>
                <a:cs typeface="Times New Roman"/>
                <a:sym typeface="Times New Roman"/>
              </a:rPr>
              <a:t>Some of the key responsibilities of HR professionals in an organisation are recruitment, hiring, training and development, compensation and benefits.</a:t>
            </a:r>
            <a:endParaRPr sz="1900" dirty="0">
              <a:solidFill>
                <a:schemeClr val="dk1"/>
              </a:solidFill>
              <a:latin typeface="Times New Roman"/>
              <a:ea typeface="Times New Roman"/>
              <a:cs typeface="Times New Roman"/>
              <a:sym typeface="Times New Roman"/>
            </a:endParaRPr>
          </a:p>
        </p:txBody>
      </p:sp>
      <p:pic>
        <p:nvPicPr>
          <p:cNvPr id="106" name="Google Shape;106;p20"/>
          <p:cNvPicPr preferRelativeResize="0"/>
          <p:nvPr/>
        </p:nvPicPr>
        <p:blipFill>
          <a:blip r:embed="rId3">
            <a:alphaModFix/>
          </a:blip>
          <a:stretch>
            <a:fillRect/>
          </a:stretch>
        </p:blipFill>
        <p:spPr>
          <a:xfrm>
            <a:off x="5296575" y="1688250"/>
            <a:ext cx="3770900" cy="237495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sp>
        <p:nvSpPr>
          <p:cNvPr id="111" name="Google Shape;111;p21"/>
          <p:cNvSpPr txBox="1">
            <a:spLocks noGrp="1"/>
          </p:cNvSpPr>
          <p:nvPr>
            <p:ph type="title"/>
          </p:nvPr>
        </p:nvSpPr>
        <p:spPr>
          <a:xfrm>
            <a:off x="0" y="0"/>
            <a:ext cx="9144000" cy="1017600"/>
          </a:xfrm>
          <a:prstGeom prst="rect">
            <a:avLst/>
          </a:prstGeom>
          <a:gradFill>
            <a:gsLst>
              <a:gs pos="0">
                <a:srgbClr val="DCECD5"/>
              </a:gs>
              <a:gs pos="100000">
                <a:srgbClr val="93BC81"/>
              </a:gs>
            </a:gsLst>
            <a:lin ang="5400012" scaled="0"/>
          </a:gradFill>
        </p:spPr>
        <p:txBody>
          <a:bodyPr spcFirstLastPara="1" wrap="square" lIns="91425" tIns="91425" rIns="91425" bIns="91425" anchor="t" anchorCtr="0">
            <a:normAutofit/>
          </a:bodyPr>
          <a:lstStyle/>
          <a:p>
            <a:pPr marL="0" lvl="0" indent="0" algn="ctr" rtl="0">
              <a:spcBef>
                <a:spcPts val="0"/>
              </a:spcBef>
              <a:spcAft>
                <a:spcPts val="0"/>
              </a:spcAft>
              <a:buNone/>
            </a:pPr>
            <a:r>
              <a:rPr lang="en" sz="3300" b="1">
                <a:latin typeface="Times New Roman"/>
                <a:ea typeface="Times New Roman"/>
                <a:cs typeface="Times New Roman"/>
                <a:sym typeface="Times New Roman"/>
              </a:rPr>
              <a:t>Reference List</a:t>
            </a:r>
            <a:r>
              <a:rPr lang="en"/>
              <a:t> </a:t>
            </a:r>
            <a:endParaRPr/>
          </a:p>
        </p:txBody>
      </p:sp>
      <p:sp>
        <p:nvSpPr>
          <p:cNvPr id="112" name="Google Shape;112;p21"/>
          <p:cNvSpPr txBox="1">
            <a:spLocks noGrp="1"/>
          </p:cNvSpPr>
          <p:nvPr>
            <p:ph type="body" idx="1"/>
          </p:nvPr>
        </p:nvSpPr>
        <p:spPr>
          <a:xfrm>
            <a:off x="0" y="1071550"/>
            <a:ext cx="5613991" cy="3988800"/>
          </a:xfrm>
          <a:prstGeom prst="rect">
            <a:avLst/>
          </a:prstGeom>
          <a:solidFill>
            <a:srgbClr val="D0E0E3"/>
          </a:solidFill>
        </p:spPr>
        <p:txBody>
          <a:bodyPr spcFirstLastPara="1" wrap="square" lIns="91425" tIns="91425" rIns="91425" bIns="91425" anchor="t" anchorCtr="0">
            <a:normAutofit fontScale="40000" lnSpcReduction="20000"/>
          </a:bodyPr>
          <a:lstStyle/>
          <a:p>
            <a:pPr marL="0" lvl="0" indent="0" algn="just" rtl="0">
              <a:lnSpc>
                <a:spcPct val="150000"/>
              </a:lnSpc>
              <a:spcBef>
                <a:spcPts val="1200"/>
              </a:spcBef>
              <a:spcAft>
                <a:spcPts val="0"/>
              </a:spcAft>
              <a:buClr>
                <a:schemeClr val="dk1"/>
              </a:buClr>
              <a:buSzPct val="91666"/>
              <a:buFont typeface="Arial"/>
              <a:buNone/>
            </a:pPr>
            <a:r>
              <a:rPr lang="en" sz="1200" dirty="0">
                <a:solidFill>
                  <a:srgbClr val="222222"/>
                </a:solidFill>
                <a:latin typeface="Times New Roman"/>
                <a:ea typeface="Times New Roman"/>
                <a:cs typeface="Times New Roman"/>
                <a:sym typeface="Times New Roman"/>
              </a:rPr>
              <a:t>Badrianto, Y. and Ekhsan, M., (2020). Effect of work environment and job satisfaction on employee performance in pt. Nesinak industries. </a:t>
            </a:r>
            <a:r>
              <a:rPr lang="en" sz="1200" i="1" dirty="0">
                <a:solidFill>
                  <a:srgbClr val="222222"/>
                </a:solidFill>
                <a:latin typeface="Times New Roman"/>
                <a:ea typeface="Times New Roman"/>
                <a:cs typeface="Times New Roman"/>
                <a:sym typeface="Times New Roman"/>
              </a:rPr>
              <a:t>Journal of Business, Management, &amp; Accounting</a:t>
            </a:r>
            <a:r>
              <a:rPr lang="en" sz="1200" dirty="0">
                <a:solidFill>
                  <a:srgbClr val="222222"/>
                </a:solidFill>
                <a:latin typeface="Times New Roman"/>
                <a:ea typeface="Times New Roman"/>
                <a:cs typeface="Times New Roman"/>
                <a:sym typeface="Times New Roman"/>
              </a:rPr>
              <a:t>, </a:t>
            </a:r>
            <a:r>
              <a:rPr lang="en" sz="1200" i="1" dirty="0">
                <a:solidFill>
                  <a:srgbClr val="222222"/>
                </a:solidFill>
                <a:latin typeface="Times New Roman"/>
                <a:ea typeface="Times New Roman"/>
                <a:cs typeface="Times New Roman"/>
                <a:sym typeface="Times New Roman"/>
              </a:rPr>
              <a:t>2</a:t>
            </a:r>
            <a:r>
              <a:rPr lang="en" sz="1200" dirty="0">
                <a:solidFill>
                  <a:srgbClr val="222222"/>
                </a:solidFill>
                <a:latin typeface="Times New Roman"/>
                <a:ea typeface="Times New Roman"/>
                <a:cs typeface="Times New Roman"/>
                <a:sym typeface="Times New Roman"/>
              </a:rPr>
              <a:t>(1).</a:t>
            </a:r>
            <a:endParaRPr sz="1200" dirty="0">
              <a:solidFill>
                <a:srgbClr val="222222"/>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ct val="91666"/>
              <a:buFont typeface="Arial"/>
              <a:buNone/>
            </a:pPr>
            <a:r>
              <a:rPr lang="en" sz="1200" dirty="0">
                <a:solidFill>
                  <a:srgbClr val="222222"/>
                </a:solidFill>
                <a:latin typeface="Times New Roman"/>
                <a:ea typeface="Times New Roman"/>
                <a:cs typeface="Times New Roman"/>
                <a:sym typeface="Times New Roman"/>
              </a:rPr>
              <a:t>Bogoyavlenska, Y., Persia, L. and Bondarenko, K., (2020). Smart-logistics for people management of innovative small and medium enterprises development: Agile methodology. </a:t>
            </a:r>
            <a:r>
              <a:rPr lang="en" sz="1200" i="1" dirty="0">
                <a:solidFill>
                  <a:srgbClr val="222222"/>
                </a:solidFill>
                <a:latin typeface="Times New Roman"/>
                <a:ea typeface="Times New Roman"/>
                <a:cs typeface="Times New Roman"/>
                <a:sym typeface="Times New Roman"/>
              </a:rPr>
              <a:t>Economics. Ecology. Socium</a:t>
            </a:r>
            <a:r>
              <a:rPr lang="en" sz="1200" dirty="0">
                <a:solidFill>
                  <a:srgbClr val="222222"/>
                </a:solidFill>
                <a:latin typeface="Times New Roman"/>
                <a:ea typeface="Times New Roman"/>
                <a:cs typeface="Times New Roman"/>
                <a:sym typeface="Times New Roman"/>
              </a:rPr>
              <a:t>, </a:t>
            </a:r>
            <a:r>
              <a:rPr lang="en" sz="1200" i="1" dirty="0">
                <a:solidFill>
                  <a:srgbClr val="222222"/>
                </a:solidFill>
                <a:latin typeface="Times New Roman"/>
                <a:ea typeface="Times New Roman"/>
                <a:cs typeface="Times New Roman"/>
                <a:sym typeface="Times New Roman"/>
              </a:rPr>
              <a:t>4</a:t>
            </a:r>
            <a:r>
              <a:rPr lang="en" sz="1200" dirty="0">
                <a:solidFill>
                  <a:srgbClr val="222222"/>
                </a:solidFill>
                <a:latin typeface="Times New Roman"/>
                <a:ea typeface="Times New Roman"/>
                <a:cs typeface="Times New Roman"/>
                <a:sym typeface="Times New Roman"/>
              </a:rPr>
              <a:t>(4), pp.8-15.</a:t>
            </a:r>
            <a:endParaRPr sz="1200" dirty="0">
              <a:solidFill>
                <a:srgbClr val="222222"/>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ct val="91666"/>
              <a:buFont typeface="Arial"/>
              <a:buNone/>
            </a:pPr>
            <a:r>
              <a:rPr lang="en" sz="1200" dirty="0">
                <a:solidFill>
                  <a:srgbClr val="222222"/>
                </a:solidFill>
                <a:latin typeface="Times New Roman"/>
                <a:ea typeface="Times New Roman"/>
                <a:cs typeface="Times New Roman"/>
                <a:sym typeface="Times New Roman"/>
              </a:rPr>
              <a:t>Dirani, K.M., Abadi, M., Alizadeh, A., Barhate, B., Garza, R.C., Gunasekara, N., Ibrahim, G. and Majzun, Z., (2020). Leadership competencies and the essential role of human resource development in times of crisis: a response to Covid-19 pandemic. </a:t>
            </a:r>
            <a:r>
              <a:rPr lang="en" sz="1200" i="1" dirty="0">
                <a:solidFill>
                  <a:srgbClr val="222222"/>
                </a:solidFill>
                <a:latin typeface="Times New Roman"/>
                <a:ea typeface="Times New Roman"/>
                <a:cs typeface="Times New Roman"/>
                <a:sym typeface="Times New Roman"/>
              </a:rPr>
              <a:t>Human Resource Development International</a:t>
            </a:r>
            <a:r>
              <a:rPr lang="en" sz="1200" dirty="0">
                <a:solidFill>
                  <a:srgbClr val="222222"/>
                </a:solidFill>
                <a:latin typeface="Times New Roman"/>
                <a:ea typeface="Times New Roman"/>
                <a:cs typeface="Times New Roman"/>
                <a:sym typeface="Times New Roman"/>
              </a:rPr>
              <a:t>, </a:t>
            </a:r>
            <a:r>
              <a:rPr lang="en" sz="1200" i="1" dirty="0">
                <a:solidFill>
                  <a:srgbClr val="222222"/>
                </a:solidFill>
                <a:latin typeface="Times New Roman"/>
                <a:ea typeface="Times New Roman"/>
                <a:cs typeface="Times New Roman"/>
                <a:sym typeface="Times New Roman"/>
              </a:rPr>
              <a:t>23</a:t>
            </a:r>
            <a:r>
              <a:rPr lang="en" sz="1200" dirty="0">
                <a:solidFill>
                  <a:srgbClr val="222222"/>
                </a:solidFill>
                <a:latin typeface="Times New Roman"/>
                <a:ea typeface="Times New Roman"/>
                <a:cs typeface="Times New Roman"/>
                <a:sym typeface="Times New Roman"/>
              </a:rPr>
              <a:t>(4), pp.380-394.</a:t>
            </a:r>
            <a:endParaRPr sz="1200" dirty="0">
              <a:solidFill>
                <a:srgbClr val="222222"/>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ct val="91666"/>
              <a:buFont typeface="Arial"/>
              <a:buNone/>
            </a:pPr>
            <a:r>
              <a:rPr lang="en" sz="1200" dirty="0">
                <a:solidFill>
                  <a:srgbClr val="222222"/>
                </a:solidFill>
                <a:latin typeface="Times New Roman"/>
                <a:ea typeface="Times New Roman"/>
                <a:cs typeface="Times New Roman"/>
                <a:sym typeface="Times New Roman"/>
              </a:rPr>
              <a:t>Fenech, R., Baguant, P. and Ivanov, D., (2019). The changing role of human resource management in an era of digital transformation. </a:t>
            </a:r>
            <a:r>
              <a:rPr lang="en" sz="1200" i="1" dirty="0">
                <a:solidFill>
                  <a:srgbClr val="222222"/>
                </a:solidFill>
                <a:latin typeface="Times New Roman"/>
                <a:ea typeface="Times New Roman"/>
                <a:cs typeface="Times New Roman"/>
                <a:sym typeface="Times New Roman"/>
              </a:rPr>
              <a:t>Journal of Management Information &amp; Decision Sciences</a:t>
            </a:r>
            <a:r>
              <a:rPr lang="en" sz="1200" dirty="0">
                <a:solidFill>
                  <a:srgbClr val="222222"/>
                </a:solidFill>
                <a:latin typeface="Times New Roman"/>
                <a:ea typeface="Times New Roman"/>
                <a:cs typeface="Times New Roman"/>
                <a:sym typeface="Times New Roman"/>
              </a:rPr>
              <a:t>, </a:t>
            </a:r>
            <a:r>
              <a:rPr lang="en" sz="1200" i="1" dirty="0">
                <a:solidFill>
                  <a:srgbClr val="222222"/>
                </a:solidFill>
                <a:latin typeface="Times New Roman"/>
                <a:ea typeface="Times New Roman"/>
                <a:cs typeface="Times New Roman"/>
                <a:sym typeface="Times New Roman"/>
              </a:rPr>
              <a:t>22</a:t>
            </a:r>
            <a:r>
              <a:rPr lang="en" sz="1200" dirty="0">
                <a:solidFill>
                  <a:srgbClr val="222222"/>
                </a:solidFill>
                <a:latin typeface="Times New Roman"/>
                <a:ea typeface="Times New Roman"/>
                <a:cs typeface="Times New Roman"/>
                <a:sym typeface="Times New Roman"/>
              </a:rPr>
              <a:t>(2).</a:t>
            </a:r>
            <a:endParaRPr sz="1200" dirty="0">
              <a:solidFill>
                <a:srgbClr val="222222"/>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ct val="91666"/>
              <a:buFont typeface="Arial"/>
              <a:buNone/>
            </a:pPr>
            <a:r>
              <a:rPr lang="en" sz="1200" dirty="0">
                <a:solidFill>
                  <a:srgbClr val="222222"/>
                </a:solidFill>
                <a:latin typeface="Times New Roman"/>
                <a:ea typeface="Times New Roman"/>
                <a:cs typeface="Times New Roman"/>
                <a:sym typeface="Times New Roman"/>
              </a:rPr>
              <a:t>Gold, J., Jolliffe, P., Stewart, J., Glaister, C. and Halliday, S., (2022). Futures and foresight learning in HRD. </a:t>
            </a:r>
            <a:r>
              <a:rPr lang="en" sz="1200" i="1" dirty="0">
                <a:solidFill>
                  <a:srgbClr val="222222"/>
                </a:solidFill>
                <a:latin typeface="Times New Roman"/>
                <a:ea typeface="Times New Roman"/>
                <a:cs typeface="Times New Roman"/>
                <a:sym typeface="Times New Roman"/>
              </a:rPr>
              <a:t>European Journal of Training and Development</a:t>
            </a:r>
            <a:r>
              <a:rPr lang="en" sz="1200" dirty="0">
                <a:solidFill>
                  <a:srgbClr val="222222"/>
                </a:solidFill>
                <a:latin typeface="Times New Roman"/>
                <a:ea typeface="Times New Roman"/>
                <a:cs typeface="Times New Roman"/>
                <a:sym typeface="Times New Roman"/>
              </a:rPr>
              <a:t>, (ahead-of-print).</a:t>
            </a:r>
            <a:endParaRPr sz="1200" dirty="0">
              <a:solidFill>
                <a:srgbClr val="222222"/>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ct val="91666"/>
              <a:buFont typeface="Arial"/>
              <a:buNone/>
            </a:pPr>
            <a:r>
              <a:rPr lang="en" sz="1200" dirty="0">
                <a:solidFill>
                  <a:srgbClr val="222222"/>
                </a:solidFill>
                <a:latin typeface="Times New Roman"/>
                <a:ea typeface="Times New Roman"/>
                <a:cs typeface="Times New Roman"/>
                <a:sym typeface="Times New Roman"/>
              </a:rPr>
              <a:t>Heslina, H. and Syahruni, A., (2021). The influence of information technology, human resources competency and employee engagement on the performance of employees. </a:t>
            </a:r>
            <a:r>
              <a:rPr lang="en" sz="1200" i="1" dirty="0">
                <a:solidFill>
                  <a:srgbClr val="222222"/>
                </a:solidFill>
                <a:latin typeface="Times New Roman"/>
                <a:ea typeface="Times New Roman"/>
                <a:cs typeface="Times New Roman"/>
                <a:sym typeface="Times New Roman"/>
              </a:rPr>
              <a:t>Golden Ratio of Human Resource Management</a:t>
            </a:r>
            <a:r>
              <a:rPr lang="en" sz="1200" dirty="0">
                <a:solidFill>
                  <a:srgbClr val="222222"/>
                </a:solidFill>
                <a:latin typeface="Times New Roman"/>
                <a:ea typeface="Times New Roman"/>
                <a:cs typeface="Times New Roman"/>
                <a:sym typeface="Times New Roman"/>
              </a:rPr>
              <a:t>, </a:t>
            </a:r>
            <a:r>
              <a:rPr lang="en" sz="1200" i="1" dirty="0">
                <a:solidFill>
                  <a:srgbClr val="222222"/>
                </a:solidFill>
                <a:latin typeface="Times New Roman"/>
                <a:ea typeface="Times New Roman"/>
                <a:cs typeface="Times New Roman"/>
                <a:sym typeface="Times New Roman"/>
              </a:rPr>
              <a:t>1</a:t>
            </a:r>
            <a:r>
              <a:rPr lang="en" sz="1200" dirty="0">
                <a:solidFill>
                  <a:srgbClr val="222222"/>
                </a:solidFill>
                <a:latin typeface="Times New Roman"/>
                <a:ea typeface="Times New Roman"/>
                <a:cs typeface="Times New Roman"/>
                <a:sym typeface="Times New Roman"/>
              </a:rPr>
              <a:t>(1), pp.01-12.</a:t>
            </a:r>
            <a:endParaRPr sz="1200" dirty="0">
              <a:solidFill>
                <a:srgbClr val="222222"/>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ct val="91666"/>
              <a:buFont typeface="Arial"/>
              <a:buNone/>
            </a:pPr>
            <a:r>
              <a:rPr lang="en" sz="1200" dirty="0">
                <a:solidFill>
                  <a:srgbClr val="222222"/>
                </a:solidFill>
                <a:latin typeface="Times New Roman"/>
                <a:ea typeface="Times New Roman"/>
                <a:cs typeface="Times New Roman"/>
                <a:sym typeface="Times New Roman"/>
              </a:rPr>
              <a:t>HR Magazine (2022) HR Magazine HR profession grew four times faster than the UK workforce in the past decade. Available at: &lt;</a:t>
            </a:r>
            <a:r>
              <a:rPr lang="en" sz="1200" u="sng" dirty="0">
                <a:solidFill>
                  <a:srgbClr val="1155CC"/>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https://www.hrmagazine.co.uk/content/news/hr-profession-grew-four-times-faster-than-uk-workforce-in-past-decade#:~:text=The%20HR%20profession%20has%20grown,latest%20UK%20people%20profession%20update</a:t>
            </a:r>
            <a:r>
              <a:rPr lang="en" sz="1200" dirty="0">
                <a:solidFill>
                  <a:srgbClr val="222222"/>
                </a:solidFill>
                <a:latin typeface="Times New Roman"/>
                <a:ea typeface="Times New Roman"/>
                <a:cs typeface="Times New Roman"/>
                <a:sym typeface="Times New Roman"/>
              </a:rPr>
              <a:t>&gt;. [Accessed: 17 June 2023].</a:t>
            </a:r>
            <a:endParaRPr sz="1200" dirty="0">
              <a:solidFill>
                <a:srgbClr val="222222"/>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ct val="91666"/>
              <a:buFont typeface="Arial"/>
              <a:buNone/>
            </a:pPr>
            <a:r>
              <a:rPr lang="en" sz="1200" dirty="0">
                <a:solidFill>
                  <a:srgbClr val="222222"/>
                </a:solidFill>
                <a:latin typeface="Times New Roman"/>
                <a:ea typeface="Times New Roman"/>
                <a:cs typeface="Times New Roman"/>
                <a:sym typeface="Times New Roman"/>
              </a:rPr>
              <a:t>Kurdi, B., Alshurideh, M. and Alnaser, A., (2020). The impact of employee satisfaction on customer satisfaction: Theoretical and empirical underpinning. </a:t>
            </a:r>
            <a:r>
              <a:rPr lang="en" sz="1200" i="1" dirty="0">
                <a:solidFill>
                  <a:srgbClr val="222222"/>
                </a:solidFill>
                <a:latin typeface="Times New Roman"/>
                <a:ea typeface="Times New Roman"/>
                <a:cs typeface="Times New Roman"/>
                <a:sym typeface="Times New Roman"/>
              </a:rPr>
              <a:t>Management Science Letters</a:t>
            </a:r>
            <a:r>
              <a:rPr lang="en" sz="1200" dirty="0">
                <a:solidFill>
                  <a:srgbClr val="222222"/>
                </a:solidFill>
                <a:latin typeface="Times New Roman"/>
                <a:ea typeface="Times New Roman"/>
                <a:cs typeface="Times New Roman"/>
                <a:sym typeface="Times New Roman"/>
              </a:rPr>
              <a:t>, </a:t>
            </a:r>
            <a:r>
              <a:rPr lang="en" sz="1200" i="1" dirty="0">
                <a:solidFill>
                  <a:srgbClr val="222222"/>
                </a:solidFill>
                <a:latin typeface="Times New Roman"/>
                <a:ea typeface="Times New Roman"/>
                <a:cs typeface="Times New Roman"/>
                <a:sym typeface="Times New Roman"/>
              </a:rPr>
              <a:t>10</a:t>
            </a:r>
            <a:r>
              <a:rPr lang="en" sz="1200" dirty="0">
                <a:solidFill>
                  <a:srgbClr val="222222"/>
                </a:solidFill>
                <a:latin typeface="Times New Roman"/>
                <a:ea typeface="Times New Roman"/>
                <a:cs typeface="Times New Roman"/>
                <a:sym typeface="Times New Roman"/>
              </a:rPr>
              <a:t>(15), pp.3561-3570.</a:t>
            </a:r>
            <a:endParaRPr sz="1200" dirty="0">
              <a:solidFill>
                <a:srgbClr val="222222"/>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ct val="91666"/>
              <a:buFont typeface="Arial"/>
              <a:buNone/>
            </a:pPr>
            <a:r>
              <a:rPr lang="en" sz="1200" dirty="0">
                <a:solidFill>
                  <a:srgbClr val="222222"/>
                </a:solidFill>
                <a:latin typeface="Times New Roman"/>
                <a:ea typeface="Times New Roman"/>
                <a:cs typeface="Times New Roman"/>
                <a:sym typeface="Times New Roman"/>
              </a:rPr>
              <a:t>Putri, E.M., Ekowati, V.M., Supriyanto, A.S. and Mukaffi, Z., (2019). The effect of work environment on employee performance through work discipline. </a:t>
            </a:r>
            <a:r>
              <a:rPr lang="en" sz="1200" i="1" dirty="0">
                <a:solidFill>
                  <a:srgbClr val="222222"/>
                </a:solidFill>
                <a:latin typeface="Times New Roman"/>
                <a:ea typeface="Times New Roman"/>
                <a:cs typeface="Times New Roman"/>
                <a:sym typeface="Times New Roman"/>
              </a:rPr>
              <a:t>International Journal of Research-GRANTHAALAYAH</a:t>
            </a:r>
            <a:r>
              <a:rPr lang="en" sz="1200" dirty="0">
                <a:solidFill>
                  <a:srgbClr val="222222"/>
                </a:solidFill>
                <a:latin typeface="Times New Roman"/>
                <a:ea typeface="Times New Roman"/>
                <a:cs typeface="Times New Roman"/>
                <a:sym typeface="Times New Roman"/>
              </a:rPr>
              <a:t>, </a:t>
            </a:r>
            <a:r>
              <a:rPr lang="en" sz="1200" i="1" dirty="0">
                <a:solidFill>
                  <a:srgbClr val="222222"/>
                </a:solidFill>
                <a:latin typeface="Times New Roman"/>
                <a:ea typeface="Times New Roman"/>
                <a:cs typeface="Times New Roman"/>
                <a:sym typeface="Times New Roman"/>
              </a:rPr>
              <a:t>7</a:t>
            </a:r>
            <a:r>
              <a:rPr lang="en" sz="1200" dirty="0">
                <a:solidFill>
                  <a:srgbClr val="222222"/>
                </a:solidFill>
                <a:latin typeface="Times New Roman"/>
                <a:ea typeface="Times New Roman"/>
                <a:cs typeface="Times New Roman"/>
                <a:sym typeface="Times New Roman"/>
              </a:rPr>
              <a:t>(4), pp.132-140.</a:t>
            </a:r>
            <a:endParaRPr sz="1200" dirty="0">
              <a:solidFill>
                <a:srgbClr val="222222"/>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ct val="91666"/>
              <a:buFont typeface="Arial"/>
              <a:buNone/>
            </a:pPr>
            <a:r>
              <a:rPr lang="en" sz="1200" dirty="0">
                <a:solidFill>
                  <a:srgbClr val="222222"/>
                </a:solidFill>
                <a:latin typeface="Times New Roman"/>
                <a:ea typeface="Times New Roman"/>
                <a:cs typeface="Times New Roman"/>
                <a:sym typeface="Times New Roman"/>
              </a:rPr>
              <a:t>Rana, G. and Sharma, R., (2019). Emerging human resource management practices in Industry 4.0. </a:t>
            </a:r>
            <a:r>
              <a:rPr lang="en" sz="1200" i="1" dirty="0">
                <a:solidFill>
                  <a:srgbClr val="222222"/>
                </a:solidFill>
                <a:latin typeface="Times New Roman"/>
                <a:ea typeface="Times New Roman"/>
                <a:cs typeface="Times New Roman"/>
                <a:sym typeface="Times New Roman"/>
              </a:rPr>
              <a:t>Strategic HR Review</a:t>
            </a:r>
            <a:r>
              <a:rPr lang="en" sz="1200" dirty="0">
                <a:solidFill>
                  <a:srgbClr val="222222"/>
                </a:solidFill>
                <a:latin typeface="Times New Roman"/>
                <a:ea typeface="Times New Roman"/>
                <a:cs typeface="Times New Roman"/>
                <a:sym typeface="Times New Roman"/>
              </a:rPr>
              <a:t>.</a:t>
            </a:r>
            <a:endParaRPr sz="1200" dirty="0">
              <a:solidFill>
                <a:srgbClr val="222222"/>
              </a:solidFill>
              <a:latin typeface="Times New Roman"/>
              <a:ea typeface="Times New Roman"/>
              <a:cs typeface="Times New Roman"/>
              <a:sym typeface="Times New Roman"/>
            </a:endParaRPr>
          </a:p>
          <a:p>
            <a:pPr marL="0" lvl="0" indent="0" algn="just" rtl="0">
              <a:lnSpc>
                <a:spcPct val="150000"/>
              </a:lnSpc>
              <a:spcBef>
                <a:spcPts val="1200"/>
              </a:spcBef>
              <a:spcAft>
                <a:spcPts val="1200"/>
              </a:spcAft>
              <a:buNone/>
            </a:pPr>
            <a:r>
              <a:rPr lang="en" sz="1200" dirty="0">
                <a:solidFill>
                  <a:srgbClr val="222222"/>
                </a:solidFill>
                <a:latin typeface="Times New Roman"/>
                <a:ea typeface="Times New Roman"/>
                <a:cs typeface="Times New Roman"/>
                <a:sym typeface="Times New Roman"/>
              </a:rPr>
              <a:t>Romani, L., Holck, L. and Risberg, A., (2019). Benevolent discrimination: Explaining how human resources professionals can be blind to the harm of diversity initiatives. </a:t>
            </a:r>
            <a:r>
              <a:rPr lang="en" sz="1200" i="1" dirty="0">
                <a:solidFill>
                  <a:srgbClr val="222222"/>
                </a:solidFill>
                <a:latin typeface="Times New Roman"/>
                <a:ea typeface="Times New Roman"/>
                <a:cs typeface="Times New Roman"/>
                <a:sym typeface="Times New Roman"/>
              </a:rPr>
              <a:t>Organization</a:t>
            </a:r>
            <a:r>
              <a:rPr lang="en" sz="1200" dirty="0">
                <a:solidFill>
                  <a:srgbClr val="222222"/>
                </a:solidFill>
                <a:latin typeface="Times New Roman"/>
                <a:ea typeface="Times New Roman"/>
                <a:cs typeface="Times New Roman"/>
                <a:sym typeface="Times New Roman"/>
              </a:rPr>
              <a:t>, </a:t>
            </a:r>
            <a:r>
              <a:rPr lang="en" sz="1200" i="1" dirty="0">
                <a:solidFill>
                  <a:srgbClr val="222222"/>
                </a:solidFill>
                <a:latin typeface="Times New Roman"/>
                <a:ea typeface="Times New Roman"/>
                <a:cs typeface="Times New Roman"/>
                <a:sym typeface="Times New Roman"/>
              </a:rPr>
              <a:t>26</a:t>
            </a:r>
            <a:r>
              <a:rPr lang="en" sz="1200" dirty="0">
                <a:solidFill>
                  <a:srgbClr val="222222"/>
                </a:solidFill>
                <a:latin typeface="Times New Roman"/>
                <a:ea typeface="Times New Roman"/>
                <a:cs typeface="Times New Roman"/>
                <a:sym typeface="Times New Roman"/>
              </a:rPr>
              <a:t>(3), pp.371-390.</a:t>
            </a:r>
            <a:endParaRPr dirty="0"/>
          </a:p>
        </p:txBody>
      </p:sp>
      <p:pic>
        <p:nvPicPr>
          <p:cNvPr id="113" name="Google Shape;113;p21"/>
          <p:cNvPicPr preferRelativeResize="0"/>
          <p:nvPr/>
        </p:nvPicPr>
        <p:blipFill>
          <a:blip r:embed="rId4">
            <a:alphaModFix/>
          </a:blip>
          <a:stretch>
            <a:fillRect/>
          </a:stretch>
        </p:blipFill>
        <p:spPr>
          <a:xfrm>
            <a:off x="5613991" y="2056338"/>
            <a:ext cx="3485875" cy="236345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18" name="Google Shape;118;p2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endParaRPr/>
          </a:p>
        </p:txBody>
      </p:sp>
      <p:sp>
        <p:nvSpPr>
          <p:cNvPr id="119" name="Google Shape;119;p22"/>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1200"/>
              </a:spcAft>
              <a:buNone/>
            </a:pPr>
            <a:endParaRPr/>
          </a:p>
        </p:txBody>
      </p:sp>
      <p:pic>
        <p:nvPicPr>
          <p:cNvPr id="120" name="Google Shape;120;p22"/>
          <p:cNvPicPr preferRelativeResize="0"/>
          <p:nvPr/>
        </p:nvPicPr>
        <p:blipFill>
          <a:blip r:embed="rId3">
            <a:alphaModFix/>
          </a:blip>
          <a:stretch>
            <a:fillRect/>
          </a:stretch>
        </p:blipFill>
        <p:spPr>
          <a:xfrm>
            <a:off x="0" y="0"/>
            <a:ext cx="9144000" cy="5143499"/>
          </a:xfrm>
          <a:prstGeom prst="rect">
            <a:avLst/>
          </a:prstGeom>
          <a:noFill/>
          <a:ln>
            <a:noFill/>
          </a:ln>
        </p:spPr>
      </p:pic>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178</TotalTime>
  <Words>2734</Words>
  <Application>Microsoft Office PowerPoint</Application>
  <PresentationFormat>On-screen Show (16:9)</PresentationFormat>
  <Paragraphs>78</Paragraphs>
  <Slides>10</Slides>
  <Notes>10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Times New Roman</vt:lpstr>
      <vt:lpstr>Simple Light</vt:lpstr>
      <vt:lpstr>PowerPoint Presentation</vt:lpstr>
      <vt:lpstr>PowerPoint Presentation</vt:lpstr>
      <vt:lpstr>Introduction </vt:lpstr>
      <vt:lpstr>“What is the role of a Human Resources professional?” </vt:lpstr>
      <vt:lpstr>                    Job responsibilities and functional areas (Continuation……..) </vt:lpstr>
      <vt:lpstr>“What factors can be put in place to influence a positive relationship between the employers and the employee?”</vt:lpstr>
      <vt:lpstr>   “The types of the relationship that can develop between the employer and employee” (Continuation…….) </vt:lpstr>
      <vt:lpstr>Conclusion </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mac</dc:creator>
  <cp:lastModifiedBy>Ana-Maria Popescu (2128062)</cp:lastModifiedBy>
  <cp:revision>7</cp:revision>
  <dcterms:modified xsi:type="dcterms:W3CDTF">2023-06-24T22:42:30Z</dcterms:modified>
</cp:coreProperties>
</file>