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5" r:id="rId7"/>
    <p:sldId id="263" r:id="rId8"/>
    <p:sldId id="261" r:id="rId9"/>
    <p:sldId id="264"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AD55F4-4BED-40A6-BFF0-451D919C980F}" v="595" dt="2020-12-01T13:30:54.099"/>
    <p1510:client id="{E5BC27D6-0CA0-876B-DA64-FF97800D21E0}" v="258" dt="2020-12-01T15:34:32.494"/>
    <p1510:client id="{FBAAB873-34CA-453C-ACAC-863CE95E9B93}" v="409" dt="2020-12-03T09:52:51.6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74" d="100"/>
          <a:sy n="74" d="100"/>
        </p:scale>
        <p:origin x="37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81F612-8C49-4893-9F1F-79255067339E}" type="doc">
      <dgm:prSet loTypeId="urn:microsoft.com/office/officeart/2008/layout/LinedList" loCatId="list" qsTypeId="urn:microsoft.com/office/officeart/2005/8/quickstyle/simple1" qsCatId="simple" csTypeId="urn:microsoft.com/office/officeart/2005/8/colors/accent5_2" csCatId="accent5"/>
      <dgm:spPr/>
      <dgm:t>
        <a:bodyPr/>
        <a:lstStyle/>
        <a:p>
          <a:endParaRPr lang="en-US"/>
        </a:p>
      </dgm:t>
    </dgm:pt>
    <dgm:pt modelId="{83E31AF0-F0E6-4D18-AE0B-424201FD4224}">
      <dgm:prSet/>
      <dgm:spPr/>
      <dgm:t>
        <a:bodyPr/>
        <a:lstStyle/>
        <a:p>
          <a:r>
            <a:rPr lang="en-GB"/>
            <a:t>1. How effective (in terms of outcomes and costs) are women specific interventions in addressing complex needs? </a:t>
          </a:r>
          <a:endParaRPr lang="en-US"/>
        </a:p>
      </dgm:t>
    </dgm:pt>
    <dgm:pt modelId="{18182C17-C17C-4D2A-AFDC-E00C4B07CD67}" type="parTrans" cxnId="{8CF1F568-BB85-4112-AE86-D686FFB69EC9}">
      <dgm:prSet/>
      <dgm:spPr/>
      <dgm:t>
        <a:bodyPr/>
        <a:lstStyle/>
        <a:p>
          <a:endParaRPr lang="en-US"/>
        </a:p>
      </dgm:t>
    </dgm:pt>
    <dgm:pt modelId="{13C20FBE-2B7C-460F-BD6D-28EF9E567163}" type="sibTrans" cxnId="{8CF1F568-BB85-4112-AE86-D686FFB69EC9}">
      <dgm:prSet/>
      <dgm:spPr/>
      <dgm:t>
        <a:bodyPr/>
        <a:lstStyle/>
        <a:p>
          <a:endParaRPr lang="en-US"/>
        </a:p>
      </dgm:t>
    </dgm:pt>
    <dgm:pt modelId="{93088EDC-7A8A-426B-B997-E67F1099E2B1}">
      <dgm:prSet/>
      <dgm:spPr/>
      <dgm:t>
        <a:bodyPr/>
        <a:lstStyle/>
        <a:p>
          <a:r>
            <a:rPr lang="en-GB"/>
            <a:t>2. What are the impact of these interventions as preventative strategies in children’s services? (e.g. reducing the likelihood of recurrent child protection interventions)</a:t>
          </a:r>
          <a:endParaRPr lang="en-US"/>
        </a:p>
      </dgm:t>
    </dgm:pt>
    <dgm:pt modelId="{CA916055-60C8-4586-B4B0-B75A50E4CA01}" type="parTrans" cxnId="{12BA6C22-37A0-439D-BDB2-D8D182351078}">
      <dgm:prSet/>
      <dgm:spPr/>
      <dgm:t>
        <a:bodyPr/>
        <a:lstStyle/>
        <a:p>
          <a:endParaRPr lang="en-US"/>
        </a:p>
      </dgm:t>
    </dgm:pt>
    <dgm:pt modelId="{B3DAF53A-C692-4B06-8EA0-2B1B56CDC522}" type="sibTrans" cxnId="{12BA6C22-37A0-439D-BDB2-D8D182351078}">
      <dgm:prSet/>
      <dgm:spPr/>
      <dgm:t>
        <a:bodyPr/>
        <a:lstStyle/>
        <a:p>
          <a:endParaRPr lang="en-US"/>
        </a:p>
      </dgm:t>
    </dgm:pt>
    <dgm:pt modelId="{5FAA94DB-A4EF-4725-8759-C4525E6D7069}" type="pres">
      <dgm:prSet presAssocID="{2281F612-8C49-4893-9F1F-79255067339E}" presName="vert0" presStyleCnt="0">
        <dgm:presLayoutVars>
          <dgm:dir/>
          <dgm:animOne val="branch"/>
          <dgm:animLvl val="lvl"/>
        </dgm:presLayoutVars>
      </dgm:prSet>
      <dgm:spPr/>
      <dgm:t>
        <a:bodyPr/>
        <a:lstStyle/>
        <a:p>
          <a:endParaRPr lang="en-GB"/>
        </a:p>
      </dgm:t>
    </dgm:pt>
    <dgm:pt modelId="{4627BA9C-9F89-4BF5-AC97-3E5403332DEB}" type="pres">
      <dgm:prSet presAssocID="{83E31AF0-F0E6-4D18-AE0B-424201FD4224}" presName="thickLine" presStyleLbl="alignNode1" presStyleIdx="0" presStyleCnt="2"/>
      <dgm:spPr/>
    </dgm:pt>
    <dgm:pt modelId="{7C798191-8990-431B-BF80-0F8DC8FB86BC}" type="pres">
      <dgm:prSet presAssocID="{83E31AF0-F0E6-4D18-AE0B-424201FD4224}" presName="horz1" presStyleCnt="0"/>
      <dgm:spPr/>
    </dgm:pt>
    <dgm:pt modelId="{C5DABAA2-6B95-4789-B533-21A4F431D1C8}" type="pres">
      <dgm:prSet presAssocID="{83E31AF0-F0E6-4D18-AE0B-424201FD4224}" presName="tx1" presStyleLbl="revTx" presStyleIdx="0" presStyleCnt="2"/>
      <dgm:spPr/>
      <dgm:t>
        <a:bodyPr/>
        <a:lstStyle/>
        <a:p>
          <a:endParaRPr lang="en-GB"/>
        </a:p>
      </dgm:t>
    </dgm:pt>
    <dgm:pt modelId="{0EA95EED-E62C-4461-97E0-9E5080E99CFC}" type="pres">
      <dgm:prSet presAssocID="{83E31AF0-F0E6-4D18-AE0B-424201FD4224}" presName="vert1" presStyleCnt="0"/>
      <dgm:spPr/>
    </dgm:pt>
    <dgm:pt modelId="{A8424A87-B42B-4AD8-9C70-7B9CB9AEC1CB}" type="pres">
      <dgm:prSet presAssocID="{93088EDC-7A8A-426B-B997-E67F1099E2B1}" presName="thickLine" presStyleLbl="alignNode1" presStyleIdx="1" presStyleCnt="2"/>
      <dgm:spPr/>
    </dgm:pt>
    <dgm:pt modelId="{42A66774-D29C-4329-9F2D-290029BEAC14}" type="pres">
      <dgm:prSet presAssocID="{93088EDC-7A8A-426B-B997-E67F1099E2B1}" presName="horz1" presStyleCnt="0"/>
      <dgm:spPr/>
    </dgm:pt>
    <dgm:pt modelId="{BBAEB103-14F0-4258-BB10-723B061C04D6}" type="pres">
      <dgm:prSet presAssocID="{93088EDC-7A8A-426B-B997-E67F1099E2B1}" presName="tx1" presStyleLbl="revTx" presStyleIdx="1" presStyleCnt="2"/>
      <dgm:spPr/>
      <dgm:t>
        <a:bodyPr/>
        <a:lstStyle/>
        <a:p>
          <a:endParaRPr lang="en-GB"/>
        </a:p>
      </dgm:t>
    </dgm:pt>
    <dgm:pt modelId="{4F8D029D-A70B-4C56-B355-A03FD8B33F56}" type="pres">
      <dgm:prSet presAssocID="{93088EDC-7A8A-426B-B997-E67F1099E2B1}" presName="vert1" presStyleCnt="0"/>
      <dgm:spPr/>
    </dgm:pt>
  </dgm:ptLst>
  <dgm:cxnLst>
    <dgm:cxn modelId="{98E80D85-03D0-4878-B5BA-3376328EDEBC}" type="presOf" srcId="{93088EDC-7A8A-426B-B997-E67F1099E2B1}" destId="{BBAEB103-14F0-4258-BB10-723B061C04D6}" srcOrd="0" destOrd="0" presId="urn:microsoft.com/office/officeart/2008/layout/LinedList"/>
    <dgm:cxn modelId="{12BA6C22-37A0-439D-BDB2-D8D182351078}" srcId="{2281F612-8C49-4893-9F1F-79255067339E}" destId="{93088EDC-7A8A-426B-B997-E67F1099E2B1}" srcOrd="1" destOrd="0" parTransId="{CA916055-60C8-4586-B4B0-B75A50E4CA01}" sibTransId="{B3DAF53A-C692-4B06-8EA0-2B1B56CDC522}"/>
    <dgm:cxn modelId="{8CF1F568-BB85-4112-AE86-D686FFB69EC9}" srcId="{2281F612-8C49-4893-9F1F-79255067339E}" destId="{83E31AF0-F0E6-4D18-AE0B-424201FD4224}" srcOrd="0" destOrd="0" parTransId="{18182C17-C17C-4D2A-AFDC-E00C4B07CD67}" sibTransId="{13C20FBE-2B7C-460F-BD6D-28EF9E567163}"/>
    <dgm:cxn modelId="{F96B7502-67A9-4E79-91DF-7A4CFE146286}" type="presOf" srcId="{2281F612-8C49-4893-9F1F-79255067339E}" destId="{5FAA94DB-A4EF-4725-8759-C4525E6D7069}" srcOrd="0" destOrd="0" presId="urn:microsoft.com/office/officeart/2008/layout/LinedList"/>
    <dgm:cxn modelId="{B8BEC953-7516-43D5-8BE9-404E7E0D042B}" type="presOf" srcId="{83E31AF0-F0E6-4D18-AE0B-424201FD4224}" destId="{C5DABAA2-6B95-4789-B533-21A4F431D1C8}" srcOrd="0" destOrd="0" presId="urn:microsoft.com/office/officeart/2008/layout/LinedList"/>
    <dgm:cxn modelId="{76F1BAC0-0E3D-4D29-849E-96D6D5D423BD}" type="presParOf" srcId="{5FAA94DB-A4EF-4725-8759-C4525E6D7069}" destId="{4627BA9C-9F89-4BF5-AC97-3E5403332DEB}" srcOrd="0" destOrd="0" presId="urn:microsoft.com/office/officeart/2008/layout/LinedList"/>
    <dgm:cxn modelId="{7586B72E-6F9C-4D20-91B9-0AB82505E9D6}" type="presParOf" srcId="{5FAA94DB-A4EF-4725-8759-C4525E6D7069}" destId="{7C798191-8990-431B-BF80-0F8DC8FB86BC}" srcOrd="1" destOrd="0" presId="urn:microsoft.com/office/officeart/2008/layout/LinedList"/>
    <dgm:cxn modelId="{A7F7A298-DD91-4F40-B562-1C1768671541}" type="presParOf" srcId="{7C798191-8990-431B-BF80-0F8DC8FB86BC}" destId="{C5DABAA2-6B95-4789-B533-21A4F431D1C8}" srcOrd="0" destOrd="0" presId="urn:microsoft.com/office/officeart/2008/layout/LinedList"/>
    <dgm:cxn modelId="{B6F7A8F5-14F7-43CA-B91A-001C1E517E09}" type="presParOf" srcId="{7C798191-8990-431B-BF80-0F8DC8FB86BC}" destId="{0EA95EED-E62C-4461-97E0-9E5080E99CFC}" srcOrd="1" destOrd="0" presId="urn:microsoft.com/office/officeart/2008/layout/LinedList"/>
    <dgm:cxn modelId="{693195AC-5A62-4C11-93AF-A8971E0BC9A8}" type="presParOf" srcId="{5FAA94DB-A4EF-4725-8759-C4525E6D7069}" destId="{A8424A87-B42B-4AD8-9C70-7B9CB9AEC1CB}" srcOrd="2" destOrd="0" presId="urn:microsoft.com/office/officeart/2008/layout/LinedList"/>
    <dgm:cxn modelId="{E9FAA328-D711-4D68-9F8C-10F54927B017}" type="presParOf" srcId="{5FAA94DB-A4EF-4725-8759-C4525E6D7069}" destId="{42A66774-D29C-4329-9F2D-290029BEAC14}" srcOrd="3" destOrd="0" presId="urn:microsoft.com/office/officeart/2008/layout/LinedList"/>
    <dgm:cxn modelId="{820EEE45-4EAA-4E1D-B940-99A15A073B49}" type="presParOf" srcId="{42A66774-D29C-4329-9F2D-290029BEAC14}" destId="{BBAEB103-14F0-4258-BB10-723B061C04D6}" srcOrd="0" destOrd="0" presId="urn:microsoft.com/office/officeart/2008/layout/LinedList"/>
    <dgm:cxn modelId="{10B39EF9-BA0B-48B2-B62B-E867C548D4A9}" type="presParOf" srcId="{42A66774-D29C-4329-9F2D-290029BEAC14}" destId="{4F8D029D-A70B-4C56-B355-A03FD8B33F5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27BA9C-9F89-4BF5-AC97-3E5403332DEB}">
      <dsp:nvSpPr>
        <dsp:cNvPr id="0" name=""/>
        <dsp:cNvSpPr/>
      </dsp:nvSpPr>
      <dsp:spPr>
        <a:xfrm>
          <a:off x="0" y="0"/>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DABAA2-6B95-4789-B533-21A4F431D1C8}">
      <dsp:nvSpPr>
        <dsp:cNvPr id="0" name=""/>
        <dsp:cNvSpPr/>
      </dsp:nvSpPr>
      <dsp:spPr>
        <a:xfrm>
          <a:off x="0" y="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1. How effective (in terms of outcomes and costs) are women specific interventions in addressing complex needs? </a:t>
          </a:r>
          <a:endParaRPr lang="en-US" sz="3200" kern="1200"/>
        </a:p>
      </dsp:txBody>
      <dsp:txXfrm>
        <a:off x="0" y="0"/>
        <a:ext cx="6492875" cy="2552700"/>
      </dsp:txXfrm>
    </dsp:sp>
    <dsp:sp modelId="{A8424A87-B42B-4AD8-9C70-7B9CB9AEC1CB}">
      <dsp:nvSpPr>
        <dsp:cNvPr id="0" name=""/>
        <dsp:cNvSpPr/>
      </dsp:nvSpPr>
      <dsp:spPr>
        <a:xfrm>
          <a:off x="0" y="2552700"/>
          <a:ext cx="6492875"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AEB103-14F0-4258-BB10-723B061C04D6}">
      <dsp:nvSpPr>
        <dsp:cNvPr id="0" name=""/>
        <dsp:cNvSpPr/>
      </dsp:nvSpPr>
      <dsp:spPr>
        <a:xfrm>
          <a:off x="0" y="2552700"/>
          <a:ext cx="6492875" cy="25527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lvl="0" algn="l" defTabSz="1422400">
            <a:lnSpc>
              <a:spcPct val="90000"/>
            </a:lnSpc>
            <a:spcBef>
              <a:spcPct val="0"/>
            </a:spcBef>
            <a:spcAft>
              <a:spcPct val="35000"/>
            </a:spcAft>
          </a:pPr>
          <a:r>
            <a:rPr lang="en-GB" sz="3200" kern="1200"/>
            <a:t>2. What are the impact of these interventions as preventative strategies in children’s services? (e.g. reducing the likelihood of recurrent child protection interventions)</a:t>
          </a:r>
          <a:endParaRPr lang="en-US" sz="3200" kern="1200"/>
        </a:p>
      </dsp:txBody>
      <dsp:txXfrm>
        <a:off x="0" y="2552700"/>
        <a:ext cx="6492875" cy="25527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31DE31-D840-41E9-86BC-BEDF47CF270D}" type="datetimeFigureOut">
              <a:rPr lang="en-GB"/>
              <a:t>03/12/2020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69DBA7-7072-463B-A86B-24A50E8DB9A9}" type="slidenum">
              <a:rPr lang="en-GB"/>
              <a:t>‹#›</a:t>
            </a:fld>
            <a:endParaRPr lang="en-GB"/>
          </a:p>
        </p:txBody>
      </p:sp>
    </p:spTree>
    <p:extLst>
      <p:ext uri="{BB962C8B-B14F-4D97-AF65-F5344CB8AC3E}">
        <p14:creationId xmlns:p14="http://schemas.microsoft.com/office/powerpoint/2010/main" val="1036053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59770/women-criminal-justice-system-2017..pdf"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plymouth.ac.uk/uploads/production/document/path/8/8608/Women_s_Research_Project_FINAL_REPORT_13_Feb_2017.pd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wales.probationservices.co.uk/2020/11/16/new-resettlement-home-to-support-women-released-from-prison/"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iriss.org.uk/sites/default/files/2018-06/iriss-esss-evidence-review-impact-women-specific-interventions-2018-06-04.pdf"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Compared to their proportion in the population, women are underrepresented amongst those cautioned or found guilty for indictable offences in England and Wales and constitute a small minority of the prison population. When gender is discussed in criminology or criminal justice matters at all, it traditionally highlights the plight of women: as judges, lawyers, victims or thieves, women have been, and many still argue, are, the outsiders. </a:t>
            </a:r>
            <a:endParaRPr lang="en-US"/>
          </a:p>
          <a:p>
            <a:endParaRPr lang="en-US" dirty="0">
              <a:cs typeface="Calibri"/>
            </a:endParaRPr>
          </a:p>
          <a:p>
            <a:endParaRPr lang="en-US" dirty="0">
              <a:cs typeface="Calibri"/>
            </a:endParaRPr>
          </a:p>
          <a:p>
            <a:r>
              <a:rPr lang="en-US" dirty="0"/>
              <a:t>. Feminist criminologists since the 1970s have argued that women on the whole commit crime as partners and wives — for their men — and as mothers for their children. Women commit crime in the name of the family - to feed, clothe, provide for and sustain a family. Female offenders have been perceived as victims not only of their marginalized socio-economic position generally, and within the family in particular, but literally as victims of violence and abuse within families. Whilst girls have been identified as victims of child abuse in the home, women have been framed as victims of domestic violence. A very small number of women however are convicted of violent offences. These are in a minority but once again there is a pattern to their offending linked to their close personal relationships and their families</a:t>
            </a:r>
          </a:p>
          <a:p>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3</a:t>
            </a:fld>
            <a:endParaRPr lang="en-GB"/>
          </a:p>
        </p:txBody>
      </p:sp>
    </p:spTree>
    <p:extLst>
      <p:ext uri="{BB962C8B-B14F-4D97-AF65-F5344CB8AC3E}">
        <p14:creationId xmlns:p14="http://schemas.microsoft.com/office/powerpoint/2010/main" val="2134126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https://assets.publishing.service.gov.uk/government/uploads/system/uploads/attachment_data/file/759770/women-criminal-justice-system-2017..pdf</a:t>
            </a:r>
            <a:endParaRPr lang="en-US"/>
          </a:p>
          <a:p>
            <a:endParaRPr lang="en-US" dirty="0"/>
          </a:p>
          <a:p>
            <a:endParaRPr lang="en-US" dirty="0"/>
          </a:p>
          <a:p>
            <a:r>
              <a:rPr lang="en-US"/>
              <a:t>The majority (85%) of arrests continue to be accounted for by males in 2017/18.</a:t>
            </a:r>
          </a:p>
          <a:p>
            <a:r>
              <a:rPr lang="en-US" dirty="0"/>
              <a:t>In 2017, 74% of defendants prosecuted were male, and 26% were female</a:t>
            </a:r>
            <a:endParaRPr lang="en-US" dirty="0">
              <a:cs typeface="Calibri"/>
            </a:endParaRPr>
          </a:p>
          <a:p>
            <a:r>
              <a:rPr lang="en-US" dirty="0"/>
              <a:t>At 30 June 2018, 95% of all prisoners were male and 5% were female.</a:t>
            </a:r>
            <a:endParaRPr lang="en-US" dirty="0">
              <a:cs typeface="Calibri"/>
            </a:endParaRPr>
          </a:p>
          <a:p>
            <a:r>
              <a:rPr lang="en-US" dirty="0"/>
              <a:t>The prosecution rate was twice as high for Black female defendants than White female defendants and over four times higher for Black male defendants than White males</a:t>
            </a:r>
            <a:endParaRPr lang="en-US" dirty="0">
              <a:cs typeface="Calibri"/>
            </a:endParaRPr>
          </a:p>
          <a:p>
            <a:r>
              <a:rPr lang="en-US" dirty="0"/>
              <a:t>The age distribution of female and male defendants is broadly similar, with the majority of prosecutions concentrated between the ages of 20 and 45.</a:t>
            </a:r>
            <a:endParaRPr lang="en-US" dirty="0">
              <a:cs typeface="Calibri"/>
            </a:endParaRPr>
          </a:p>
          <a:p>
            <a:r>
              <a:rPr lang="en-US" dirty="0"/>
              <a:t>Females accounted for 72% of prosecutions for TV license evasion in 2017. TV license evasion was the most common offence for which females were prosecuted for. In 2017, TV license evasion accounted for 30% of all female prosecutions, compared to 4% of male prosecutions. </a:t>
            </a:r>
            <a:endParaRPr lang="en-US" dirty="0">
              <a:cs typeface="Calibri"/>
            </a:endParaRPr>
          </a:p>
          <a:p>
            <a:r>
              <a:rPr lang="en-US" dirty="0"/>
              <a:t>72% of defendants prosecuted for truancy (parent failing to secure attendance of child) were female. Of the 16,400 defendants prosecuted for truancy, 11,800 (72%) were female. The conviction ratio for truancy was higher for females (80%) than males (70%). For both sexes, the most common outcome was a fine in 2017.</a:t>
            </a:r>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4</a:t>
            </a:fld>
            <a:endParaRPr lang="en-GB"/>
          </a:p>
        </p:txBody>
      </p:sp>
    </p:spTree>
    <p:extLst>
      <p:ext uri="{BB962C8B-B14F-4D97-AF65-F5344CB8AC3E}">
        <p14:creationId xmlns:p14="http://schemas.microsoft.com/office/powerpoint/2010/main" val="9108676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Across the UK, around 12,000 women are imprisoned each year.</a:t>
            </a:r>
          </a:p>
          <a:p>
            <a:pPr marL="171450" indent="-171450">
              <a:buFont typeface="Arial"/>
              <a:buChar char="•"/>
            </a:pPr>
            <a:r>
              <a:rPr lang="en-US"/>
              <a:t>Although women are less than 5% of those in prison, they account for over 19% of self harm incidents, an indication of the traumatic impact of imprisonment on many.</a:t>
            </a:r>
            <a:r>
              <a:rPr lang="en-US" dirty="0"/>
              <a:t/>
            </a:r>
            <a:br>
              <a:rPr lang="en-US" dirty="0"/>
            </a:br>
            <a:endParaRPr lang="en-US" dirty="0"/>
          </a:p>
          <a:p>
            <a:pPr marL="171450" indent="-171450">
              <a:buFont typeface="Arial"/>
              <a:buChar char="•"/>
            </a:pPr>
            <a:r>
              <a:rPr lang="en-US"/>
              <a:t>Women entering prison are more likely to have been imprisoned for non-violent offences.</a:t>
            </a:r>
          </a:p>
          <a:p>
            <a:pPr marL="171450" indent="-171450">
              <a:buFont typeface="Arial"/>
              <a:buChar char="•"/>
            </a:pPr>
            <a:r>
              <a:rPr lang="en-US"/>
              <a:t>Women in prison are highly likely to be victims as well as offenders. Over half the women in prison report having suffered domestic violence with 53% of women reporting having experienced emotional, physical or sexual abuse as a child.</a:t>
            </a:r>
          </a:p>
          <a:p>
            <a:pPr marL="171450" indent="-171450">
              <a:buFont typeface="Arial"/>
              <a:buChar char="•"/>
            </a:pPr>
            <a:r>
              <a:rPr lang="en-US"/>
              <a:t>Many of them have dependent children - an estimated 17,240 children are separated from their mothers by imprisonment every year.</a:t>
            </a:r>
          </a:p>
          <a:p>
            <a:endParaRPr lang="en-US" dirty="0">
              <a:cs typeface="Calibri"/>
            </a:endParaRPr>
          </a:p>
          <a:p>
            <a:r>
              <a:rPr lang="en-US"/>
              <a:t>Wales does not have a female prison, meaning that the average female offender is sent to a prison 66 miles away from home (Women in prison, 2018). This means that female offenders in Wales are at a disadvantage not only to women who offend in England, but also male offenders. The Prison Reform Trust (2016) has suggested that it is common for local authority housing to ensure that the individual has a connection within their local society before finding suitable accommodation, therefore suggesting this will be more difficult for women who are imprisoned further away than men. Furthermore, there is a need to consider women as primary carers and the significant impact that imprisonment away from home has on the children of these female offenders (Prison Reform Trust, 2017).</a:t>
            </a:r>
          </a:p>
          <a:p>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5</a:t>
            </a:fld>
            <a:endParaRPr lang="en-GB"/>
          </a:p>
        </p:txBody>
      </p:sp>
    </p:spTree>
    <p:extLst>
      <p:ext uri="{BB962C8B-B14F-4D97-AF65-F5344CB8AC3E}">
        <p14:creationId xmlns:p14="http://schemas.microsoft.com/office/powerpoint/2010/main" val="32047483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It is widely acknowledged that the women's prison population has been growing at an unprecedented rate, so much so that three establishments for men have had to be re-designated as prisons for women. This has major implications for women's resettlement in the community. The aim of resettlement or re-entry as it is sometimes known, is the effective reintegration of imprisoned offenders back into the community. </a:t>
            </a:r>
          </a:p>
          <a:p>
            <a:r>
              <a:rPr lang="en-US" dirty="0"/>
              <a:t>As indicated in this edition of Criminal Justice Matters, it is </a:t>
            </a:r>
            <a:r>
              <a:rPr lang="en-US" dirty="0" err="1"/>
              <a:t>recognised</a:t>
            </a:r>
            <a:r>
              <a:rPr lang="en-US" dirty="0"/>
              <a:t> that this encompasses a broad spectrum of work both within and outside prisons and in partnership with statutory and voluntary </a:t>
            </a:r>
            <a:r>
              <a:rPr lang="en-US" dirty="0" err="1"/>
              <a:t>organisations</a:t>
            </a:r>
            <a:r>
              <a:rPr lang="en-US" dirty="0"/>
              <a:t>.</a:t>
            </a:r>
            <a:endParaRPr lang="en-US" dirty="0">
              <a:cs typeface="Calibri"/>
            </a:endParaRPr>
          </a:p>
          <a:p>
            <a:r>
              <a:rPr lang="en-US" dirty="0"/>
              <a:t> It has been acknowledged that the prison system impacts differently on women and men </a:t>
            </a:r>
            <a:endParaRPr lang="en-US"/>
          </a:p>
          <a:p>
            <a:r>
              <a:rPr lang="en-US" dirty="0"/>
              <a:t>- a high proportion are mothers and lone parents;</a:t>
            </a:r>
            <a:endParaRPr lang="en-US" dirty="0">
              <a:cs typeface="Calibri"/>
            </a:endParaRPr>
          </a:p>
          <a:p>
            <a:r>
              <a:rPr lang="en-US" dirty="0"/>
              <a:t> - many have lived on state benefits;</a:t>
            </a:r>
            <a:endParaRPr lang="en-US" dirty="0">
              <a:cs typeface="Calibri"/>
            </a:endParaRPr>
          </a:p>
          <a:p>
            <a:r>
              <a:rPr lang="en-US" dirty="0"/>
              <a:t> - few have been in paid employment; </a:t>
            </a:r>
          </a:p>
          <a:p>
            <a:r>
              <a:rPr lang="en-US" dirty="0"/>
              <a:t>- many have large debts; about one in ten will have experienced homelessness; </a:t>
            </a:r>
          </a:p>
          <a:p>
            <a:r>
              <a:rPr lang="en-US" dirty="0"/>
              <a:t>- and two in five will have experienced the 'child care' system prior to imprisonment. </a:t>
            </a:r>
          </a:p>
          <a:p>
            <a:r>
              <a:rPr lang="en-US" dirty="0"/>
              <a:t>- A high proportion have experienced sexual and/or physical abuse; </a:t>
            </a:r>
          </a:p>
          <a:p>
            <a:r>
              <a:rPr lang="en-US" dirty="0"/>
              <a:t>- a significant number will have self harmed or attempted suicide or experienced other kinds of psychological stresses and illnesses. When women are asked why they offend, the most common reasons given relate to the use of drugs and/or alcohol, the need for money for these substances, or lack of financial support more generally (see </a:t>
            </a:r>
            <a:r>
              <a:rPr lang="en-US" err="1"/>
              <a:t>Mclvor</a:t>
            </a:r>
            <a:r>
              <a:rPr lang="en-US" dirty="0"/>
              <a:t>, 2004, </a:t>
            </a:r>
            <a:endParaRPr lang="en-US"/>
          </a:p>
          <a:p>
            <a:r>
              <a:rPr lang="en-US" dirty="0"/>
              <a:t>It has also been </a:t>
            </a:r>
            <a:r>
              <a:rPr lang="en-US" dirty="0" err="1"/>
              <a:t>recognised</a:t>
            </a:r>
            <a:r>
              <a:rPr lang="en-US" dirty="0"/>
              <a:t> that women offenders face particular challenges on resettlement into the community after prison. </a:t>
            </a:r>
            <a:endParaRPr lang="en-US">
              <a:cs typeface="Calibri"/>
            </a:endParaRPr>
          </a:p>
          <a:p>
            <a:r>
              <a:rPr lang="en-US" dirty="0"/>
              <a:t>- A large proportion of the adult women's prison population serve short sentences</a:t>
            </a:r>
            <a:endParaRPr lang="en-US" dirty="0">
              <a:cs typeface="Calibri"/>
            </a:endParaRPr>
          </a:p>
          <a:p>
            <a:r>
              <a:rPr lang="en-US" dirty="0"/>
              <a:t> Women, can of course, seek help from the Probation Service, but relatively few women know of this entitlement to voluntary after-care and may in any case not perceive the Probation Service as their first choice of a helping agency. So there may be unmet resettlement needs. We also know that: • the majority of women in prison are young and criminally unsophisticated (in terms of previous convictions); and Carlen, 2002). Research evidence and women's stories relating to their release from prison highlight accommodation and housing entitlement problems in particular. </a:t>
            </a:r>
            <a:endParaRPr lang="en-US"/>
          </a:p>
          <a:p>
            <a:r>
              <a:rPr lang="en-US" dirty="0"/>
              <a:t>Some of women's problems relate to education and training.  Women themselves have indicated that one of the major problems they face upon release from prison is obtaining money. Many women return to live on benefits, many report delays in obtaining these, and there are confusions about entitlements and discharge grants and differences between areas in the way in which loans and grants are paid out. They have also pointed to the need for more opportunities to improve literacy and numeracy in community-based </a:t>
            </a:r>
            <a:r>
              <a:rPr lang="en-US" dirty="0" err="1"/>
              <a:t>programmes</a:t>
            </a:r>
            <a:r>
              <a:rPr lang="en-US" dirty="0"/>
              <a:t>, not just in prison.</a:t>
            </a:r>
          </a:p>
          <a:p>
            <a:endParaRPr lang="en-US" dirty="0">
              <a:cs typeface="Calibri"/>
            </a:endParaRPr>
          </a:p>
          <a:p>
            <a:endParaRPr lang="en-US" dirty="0">
              <a:cs typeface="Calibri"/>
            </a:endParaRPr>
          </a:p>
          <a:p>
            <a:r>
              <a:rPr lang="en-US" dirty="0">
                <a:cs typeface="Calibri"/>
              </a:rPr>
              <a:t>Research by the University of Plymouth into the resettlement of female offenders (2017): </a:t>
            </a:r>
            <a:r>
              <a:rPr lang="en-US" dirty="0">
                <a:hlinkClick r:id="rId3"/>
              </a:rPr>
              <a:t>https://www.plymouth.ac.uk/uploads/production/document/path/8/8608/Women_s_Research_Project_FINAL_REPORT_13_Feb_2017.pdf</a:t>
            </a:r>
            <a:endParaRPr lang="en-US" dirty="0">
              <a:cs typeface="Calibri"/>
            </a:endParaRPr>
          </a:p>
          <a:p>
            <a:endParaRPr lang="en-US" dirty="0"/>
          </a:p>
          <a:p>
            <a:r>
              <a:rPr lang="en-US" dirty="0"/>
              <a:t>A team of academics from the School of Law, Criminology and Government at the University of Plymouth were approached by the Women’s Rape and Sexual Assault Centre in Cornwall (WRSAC) to carry out a piece of independent research. The team worked in partnership with WRSAC to achieve this.  The research was initiated by Cornwall VSF as part of the Cornwall Promoting Change project, jointly funded by The </a:t>
            </a:r>
            <a:r>
              <a:rPr lang="en-US" dirty="0" err="1"/>
              <a:t>Lankelly</a:t>
            </a:r>
            <a:r>
              <a:rPr lang="en-US" dirty="0"/>
              <a:t> Chase Foundation and the Devon and Cornwall Police and Crime Commissioner. Further funding was provided by a University of Plymouth research facilitation grant.  The purpose of the research was to explore the perceptions of women offenders concerning their needs, and the availability of services that could help them in meeting those needs, in their journeys towards desistance and resettlement. The research aimed to answer a number of questions:  What type of personal and socio-economic problems do women offenders experience both in prison and upon release?  What kind of rehabilitative support provision is available for women offenders both in prison and upon release?  How timely, useful and relevant do women offenders find this support both in preparation for release and on their return to the community?  What are the gaps in rehabilitative and resettlement support provision for women offenders?  How can rehabilitative and resettlement support be improved and further developed for women in prison and upon release to motivate them to stop offending?  The methodology adopted for the research was qualitative in nature in order to gain rich data that would allow understanding, in respondents’ own words, of the issues that desistance and resettlement raise for them. We interviewed 15 women currently serving custodial sentences, who on release would return to live in Cornwall, as well as 14 women living in the community within Devon and Cornwall, post custody. We also interviewed a small number of staff working with women offenders (five).  In order to address the aims of the research, the problems or worries that respondents had about their release were explored. We also asked about the support that they received whilst in custody, and the support that they would have liked to have received, to help them to deal with these worries/problems. This enabled the research team to identify gaps between the support that women would like, and the support that was available to them. Given that many women offenders have been victims of sexual and domestic violence, experiences of abuse and violence and the help they either did or did not The Resettlement of Women Offenders: Learning the Lessons iv receive whilst in custody, were explored. Again this was undertaken in order to identify gaps in service provision. The interviews also explored the women’s hopes for the future, levels of self-esteem and confidence in achieving desistance.  Previous research has shown that women offenders experience high levels of personal and socio-economic disadvantage, which heightens their risk of reoffending and social exclusion. The problems that women offenders face are also inter-linked. Our findings aligned with this previous work with regard to the sorts of problems/worries that the research identified. Accommodation was a common and significant problem amongst the respondents; homes were at risk or even lost when the women entered custody. Whilst in custody, this created anxieties about becoming homeless or the need for hostel accommodation, which in turn, created a spiral into further problems such as substance misuse and further offending as a means of survival. Those with children experienced additional concerns about the lack of a ‘family home’ in which they could be reunited. The uncertainties surrounding the availability of stable accommodation and the avoidance of the previous chaos in their lives, led to some women being reluctant to leave custody, because of the worry about how they would manage in </a:t>
            </a:r>
            <a:r>
              <a:rPr lang="en-US" dirty="0" err="1"/>
              <a:t>thecommunity</a:t>
            </a:r>
            <a:r>
              <a:rPr lang="en-US" dirty="0"/>
              <a:t>.  Children and families were a further worry; from shielding young children in particular from the reality that their mother was serving a custodial sentence, to the breakdown of relationships with older children and their wider family were reported as concerns. Women with older children worried about the impact of their offending/imprisonment on their child’s development in terms of being a good or bad role model. Although some expressed their desire to change their lives, it was clear that their reintegration back into the community was challenged by complex and inter-linked problems.  Employment, training and education were also concerns. The women were unsure about their ability to find employment as ex-offenders and the stigma that this label carries. Lack of employment was also tied into worries about money/debt resolution, again indicating the inter-connectedness of problems that women offenders face. For some women, access to education was problematic because they could not access stable accommodation.  Substance misuse was a further area of worry. For some respondents, custody had enabled them to access treatment services that they had been unable to receive in the community. However, uncertainties surrounding the availability of stable accommodation, finance and their ability to develop new social networks outside of previous substance misuse/criminogenic peer groups created anxiety about their release  The women’s experiences of the resettlement support received whilst in custody were also explored. For those in the community, many spoke of receiving limited help inside prison to prepare for their release and were not The Resettlement of Women Offenders: Learning the Lessons v aware of any resettlement plans being put in place1 . Some felt neglected and angry about this, and those who did report receiving help described it as piecemeal and uncoordinated.  The quality of the support received from resettlement staff upon release was commented upon. Expectations were that staff would work in an open and positive manner, and whilst some respondents were very pleased with their relationship with their worker, others were more negative. Those currently serving sentences in prison were asked about resettlement support prior to their release2 . Most of those in prison felt that their relationships with prison officers and with other inmates were, in the main supportive3 , and so in that sense was a source of assistance for future desistance/resettlement more widely. Family support was also seen as a key source of support, and if that continued upon their release, would also shore up efforts to move towards stability and a crime-free lifestyle.</a:t>
            </a:r>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6</a:t>
            </a:fld>
            <a:endParaRPr lang="en-GB"/>
          </a:p>
        </p:txBody>
      </p:sp>
    </p:spTree>
    <p:extLst>
      <p:ext uri="{BB962C8B-B14F-4D97-AF65-F5344CB8AC3E}">
        <p14:creationId xmlns:p14="http://schemas.microsoft.com/office/powerpoint/2010/main" val="2874053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According to Lloyd (2018) the majority of women who come into contact with the criminal justice system in England, Wales and Scotland are themselves mothers and imprisonment can have drastic negative effects on both the females and their children. A report conducted by Lord Farmer in 2017 looked at the positive impact family engagement can have on reducing reoffending in relation to male prisoners. Although, the study was in relation to male offenders, Lord Farmer concluded that “Supportive relationships with family members and significant others give meaning and all important motivation to other strands of rehabilitation and resettlement activity” (Lord Farmer, 2017, p.7). In further support of </a:t>
            </a:r>
            <a:r>
              <a:rPr lang="en-US" dirty="0" err="1"/>
              <a:t>Tŷr</a:t>
            </a:r>
            <a:r>
              <a:rPr lang="en-US" dirty="0"/>
              <a:t> </a:t>
            </a:r>
            <a:r>
              <a:rPr lang="en-US" dirty="0" err="1"/>
              <a:t>Newids</a:t>
            </a:r>
            <a:r>
              <a:rPr lang="en-US" dirty="0"/>
              <a:t>, child focused approach is the negative effect that parental incarceration can have on a child. Characteristics such as low educational attainment, mental health issues, involvement with illegal drugs and disruptive </a:t>
            </a:r>
            <a:r>
              <a:rPr lang="en-US" dirty="0" err="1"/>
              <a:t>behaviour</a:t>
            </a:r>
            <a:r>
              <a:rPr lang="en-US" dirty="0"/>
              <a:t> have all been linked to children who have a parent who has been incarcerated (Murray et al, 2012). </a:t>
            </a:r>
            <a:endParaRPr lang="en-US"/>
          </a:p>
          <a:p>
            <a:r>
              <a:rPr lang="en-US" dirty="0"/>
              <a:t>Despite the success of women’s </a:t>
            </a:r>
            <a:r>
              <a:rPr lang="en-US" dirty="0" err="1"/>
              <a:t>centres</a:t>
            </a:r>
            <a:r>
              <a:rPr lang="en-US" dirty="0"/>
              <a:t> in significantly reducing reoffending and the positive impact they can have on a woman’s life, it is important to note that there are current problems facing the development of such </a:t>
            </a:r>
            <a:r>
              <a:rPr lang="en-US" dirty="0" err="1"/>
              <a:t>centres</a:t>
            </a:r>
            <a:r>
              <a:rPr lang="en-US" dirty="0"/>
              <a:t>. The Howard League for Penal Reform (2016) has suggested that lack of appropriate funding is hampering the expansion of such </a:t>
            </a:r>
            <a:r>
              <a:rPr lang="en-US" dirty="0" err="1"/>
              <a:t>centres</a:t>
            </a:r>
            <a:r>
              <a:rPr lang="en-US" dirty="0"/>
              <a:t> and is putting women’s </a:t>
            </a:r>
            <a:r>
              <a:rPr lang="en-US" dirty="0" err="1"/>
              <a:t>centres</a:t>
            </a:r>
            <a:r>
              <a:rPr lang="en-US" dirty="0"/>
              <a:t> at risk. In June 2018, in its ‘Female Offender Strategy’, the Ministry of Justice proposed an additional £1.5 million pounds of investment for community provision of female offenders (Ministry of Justice, female offender strategy). </a:t>
            </a:r>
            <a:endParaRPr lang="en-GB"/>
          </a:p>
          <a:p>
            <a:endParaRPr lang="en-US" dirty="0">
              <a:cs typeface="Calibri"/>
            </a:endParaRPr>
          </a:p>
          <a:p>
            <a:r>
              <a:rPr lang="en-US" dirty="0">
                <a:cs typeface="Calibri"/>
              </a:rPr>
              <a:t>16 November 2020: </a:t>
            </a:r>
            <a:r>
              <a:rPr lang="en-US" dirty="0">
                <a:hlinkClick r:id="rId3"/>
              </a:rPr>
              <a:t>https://www.wales.probationservices.co.uk/2020/11/16/new-resettlement-home-to-support-women-released-from-prison/</a:t>
            </a:r>
            <a:endParaRPr lang="en-US" dirty="0">
              <a:cs typeface="Calibri"/>
            </a:endParaRPr>
          </a:p>
          <a:p>
            <a:endParaRPr lang="en-US" dirty="0">
              <a:cs typeface="Calibri"/>
            </a:endParaRPr>
          </a:p>
          <a:p>
            <a:endParaRPr lang="en-US" dirty="0"/>
          </a:p>
          <a:p>
            <a:r>
              <a:rPr lang="en-US" dirty="0"/>
              <a:t>Your Ambition, the charity arm of our employee-owned public services provider </a:t>
            </a:r>
            <a:r>
              <a:rPr lang="en-US" dirty="0" err="1"/>
              <a:t>Seetec</a:t>
            </a:r>
            <a:r>
              <a:rPr lang="en-US" dirty="0"/>
              <a:t>, was appointed by Her Majesty’s Prison and Probation Service (HMPPS) to manage a new </a:t>
            </a:r>
            <a:r>
              <a:rPr lang="en-US" dirty="0" err="1"/>
              <a:t>centre</a:t>
            </a:r>
            <a:r>
              <a:rPr lang="en-US" dirty="0"/>
              <a:t> in Bristol for women returning to the community after serving time in prison or handed a residential requirement by a court.</a:t>
            </a:r>
            <a:endParaRPr lang="en-US" dirty="0">
              <a:cs typeface="Calibri"/>
            </a:endParaRPr>
          </a:p>
          <a:p>
            <a:r>
              <a:rPr lang="en-US" dirty="0"/>
              <a:t>The </a:t>
            </a:r>
            <a:r>
              <a:rPr lang="en-US" dirty="0" err="1"/>
              <a:t>centre</a:t>
            </a:r>
            <a:r>
              <a:rPr lang="en-US" dirty="0"/>
              <a:t> is located in the Fishponds area of the city will become an Approved Premises (AP) for up to 26 women, supported by a specially trained all-women staff group to monitor their progress, reduce their risk to the public and help them to find permanent homes and work. The </a:t>
            </a:r>
            <a:r>
              <a:rPr lang="en-US" dirty="0" err="1"/>
              <a:t>centre</a:t>
            </a:r>
            <a:r>
              <a:rPr lang="en-US" dirty="0"/>
              <a:t> already had permission for use as a residential unit, but until recently was used as a day </a:t>
            </a:r>
            <a:r>
              <a:rPr lang="en-US" dirty="0" err="1"/>
              <a:t>centre</a:t>
            </a:r>
            <a:r>
              <a:rPr lang="en-US" dirty="0"/>
              <a:t> for women under probation supervision. Refurbishment of the building will begin immediately, and it will be ready to accommodate women from June 2021.</a:t>
            </a:r>
            <a:endParaRPr lang="en-US" dirty="0">
              <a:cs typeface="Calibri"/>
            </a:endParaRPr>
          </a:p>
          <a:p>
            <a:r>
              <a:rPr lang="en-US" dirty="0"/>
              <a:t>There is currently no </a:t>
            </a:r>
            <a:r>
              <a:rPr lang="en-US" dirty="0" err="1"/>
              <a:t>centre</a:t>
            </a:r>
            <a:r>
              <a:rPr lang="en-US" dirty="0"/>
              <a:t> of this kind for women in the South West or Wales and just six elsewhere in the country. With fewer than three in five women leaving prison with a home to go to and less than 10 per cent with a job, the </a:t>
            </a:r>
            <a:r>
              <a:rPr lang="en-US" dirty="0" err="1"/>
              <a:t>centre</a:t>
            </a:r>
            <a:r>
              <a:rPr lang="en-US" dirty="0"/>
              <a:t> will provide women from the region referred to Approved Premises with a bridge back into their home communities.</a:t>
            </a:r>
            <a:endParaRPr lang="en-US" dirty="0">
              <a:cs typeface="Calibri"/>
            </a:endParaRPr>
          </a:p>
          <a:p>
            <a:r>
              <a:rPr lang="en-US" dirty="0"/>
              <a:t>The charity will use Interventions Alliance, the new name for </a:t>
            </a:r>
            <a:r>
              <a:rPr lang="en-US" dirty="0" err="1"/>
              <a:t>Seetec’s</a:t>
            </a:r>
            <a:r>
              <a:rPr lang="en-US" dirty="0"/>
              <a:t> justice business unit that will be officially launched next year, to take on day-to-day responsibility for operating the </a:t>
            </a:r>
            <a:r>
              <a:rPr lang="en-US" dirty="0" err="1"/>
              <a:t>centre</a:t>
            </a:r>
            <a:r>
              <a:rPr lang="en-US" dirty="0"/>
              <a:t>.</a:t>
            </a:r>
            <a:endParaRPr lang="en-US" dirty="0">
              <a:cs typeface="Calibri"/>
            </a:endParaRPr>
          </a:p>
          <a:p>
            <a:r>
              <a:rPr lang="en-US" dirty="0"/>
              <a:t>Suki Binning, Executive Director of Justice and CRCs, said:</a:t>
            </a:r>
            <a:endParaRPr lang="en-US" dirty="0">
              <a:cs typeface="Calibri"/>
            </a:endParaRPr>
          </a:p>
          <a:p>
            <a:r>
              <a:rPr lang="en-US" dirty="0"/>
              <a:t>“This </a:t>
            </a:r>
            <a:r>
              <a:rPr lang="en-US" dirty="0" err="1"/>
              <a:t>centre</a:t>
            </a:r>
            <a:r>
              <a:rPr lang="en-US" dirty="0"/>
              <a:t> reverses the decline in specialist monitoring and support for women leaving prison, who often leave custody only to be separated from their home communities by hundreds of miles.</a:t>
            </a:r>
            <a:endParaRPr lang="en-US" dirty="0">
              <a:cs typeface="Calibri"/>
            </a:endParaRPr>
          </a:p>
          <a:p>
            <a:r>
              <a:rPr lang="en-US" dirty="0"/>
              <a:t>“The evidence shows that it is far more difficult to resettle people back into society without the stability of a home, job and family. That affects all of us because it makes reoffending more likely and, perhaps even more damaging, means children are more likely to follow their mother’s footsteps into a life of crime.</a:t>
            </a:r>
            <a:endParaRPr lang="en-US" dirty="0">
              <a:cs typeface="Calibri"/>
            </a:endParaRPr>
          </a:p>
          <a:p>
            <a:r>
              <a:rPr lang="en-US" dirty="0"/>
              <a:t>“We believe this is an opportunity to show strong leadership in the criminal justice system by breaking the cycle of reoffending amongst women offenders and helping more of them to reintegrate back into society. When we took over responsibility for the region’s probation services in 2019, the gap in service provision and the potential for this </a:t>
            </a:r>
            <a:r>
              <a:rPr lang="en-US" dirty="0" err="1"/>
              <a:t>centre</a:t>
            </a:r>
            <a:r>
              <a:rPr lang="en-US" dirty="0"/>
              <a:t> was clear. We are delighted that HMPPS shared our ambition for the </a:t>
            </a:r>
            <a:r>
              <a:rPr lang="en-US" dirty="0" err="1"/>
              <a:t>centre</a:t>
            </a:r>
            <a:r>
              <a:rPr lang="en-US" dirty="0"/>
              <a:t> and, following a constructive negotiation, entrusted our capable and experienced group of employee owners with turning this </a:t>
            </a:r>
            <a:r>
              <a:rPr lang="en-US" dirty="0" err="1"/>
              <a:t>centre</a:t>
            </a:r>
            <a:r>
              <a:rPr lang="en-US" dirty="0"/>
              <a:t> into an Approved Premises.</a:t>
            </a:r>
            <a:endParaRPr lang="en-US" dirty="0">
              <a:cs typeface="Calibri"/>
            </a:endParaRPr>
          </a:p>
          <a:p>
            <a:r>
              <a:rPr lang="en-US" dirty="0"/>
              <a:t>“This agreement is a vote of confidence in our charity and the experience and capability of our group of employee-owners. It cements our involvement in building safer communities across the South West and Wales to turn offenders away from crime and help them to </a:t>
            </a:r>
            <a:r>
              <a:rPr lang="en-US" dirty="0" err="1"/>
              <a:t>realise</a:t>
            </a:r>
            <a:r>
              <a:rPr lang="en-US" dirty="0"/>
              <a:t> their potential.”</a:t>
            </a:r>
            <a:endParaRPr lang="en-US" dirty="0">
              <a:cs typeface="Calibri"/>
            </a:endParaRPr>
          </a:p>
          <a:p>
            <a:endParaRPr lang="en-US" dirty="0">
              <a:cs typeface="Calibri"/>
            </a:endParaRPr>
          </a:p>
          <a:p>
            <a:r>
              <a:rPr lang="en-US" dirty="0"/>
              <a:t>  </a:t>
            </a:r>
            <a:endParaRPr lang="en-GB"/>
          </a:p>
        </p:txBody>
      </p:sp>
      <p:sp>
        <p:nvSpPr>
          <p:cNvPr id="4" name="Slide Number Placeholder 3"/>
          <p:cNvSpPr>
            <a:spLocks noGrp="1"/>
          </p:cNvSpPr>
          <p:nvPr>
            <p:ph type="sldNum" sz="quarter" idx="5"/>
          </p:nvPr>
        </p:nvSpPr>
        <p:spPr/>
        <p:txBody>
          <a:bodyPr/>
          <a:lstStyle/>
          <a:p>
            <a:fld id="{CF69DBA7-7072-463B-A86B-24A50E8DB9A9}" type="slidenum">
              <a:rPr lang="en-GB"/>
              <a:t>7</a:t>
            </a:fld>
            <a:endParaRPr lang="en-GB"/>
          </a:p>
        </p:txBody>
      </p:sp>
    </p:spTree>
    <p:extLst>
      <p:ext uri="{BB962C8B-B14F-4D97-AF65-F5344CB8AC3E}">
        <p14:creationId xmlns:p14="http://schemas.microsoft.com/office/powerpoint/2010/main" val="2814951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Transforming Lives has a single aim: to reduce the number of women sent to prison. </a:t>
            </a:r>
            <a:endParaRPr lang="en-US"/>
          </a:p>
          <a:p>
            <a:r>
              <a:rPr lang="en-US" dirty="0"/>
              <a:t>To achieve this we seek to: </a:t>
            </a:r>
            <a:endParaRPr lang="en-US" dirty="0">
              <a:cs typeface="Calibri"/>
            </a:endParaRPr>
          </a:p>
          <a:p>
            <a:r>
              <a:rPr lang="en-US" dirty="0"/>
              <a:t>• improve the governance of women’s justice across the UK, which requires dedicated leadership and cross-government co-ordination informed by a robust economic case </a:t>
            </a:r>
            <a:endParaRPr lang="en-US" dirty="0">
              <a:cs typeface="Calibri"/>
            </a:endParaRPr>
          </a:p>
          <a:p>
            <a:r>
              <a:rPr lang="en-US" dirty="0"/>
              <a:t>• strengthen the pathways into mental health and social care services for vulnerable women caught in the criminal justice system </a:t>
            </a:r>
            <a:endParaRPr lang="en-US" dirty="0">
              <a:cs typeface="Calibri"/>
            </a:endParaRPr>
          </a:p>
          <a:p>
            <a:r>
              <a:rPr lang="en-US" dirty="0"/>
              <a:t>• increase awareness of the links between women’s experience of domestic abuse and their offending </a:t>
            </a:r>
          </a:p>
          <a:p>
            <a:r>
              <a:rPr lang="en-US" dirty="0"/>
              <a:t>• reduce the use of custodial remand unless the seriousness of the offence or the protection of the public demands it </a:t>
            </a:r>
          </a:p>
          <a:p>
            <a:r>
              <a:rPr lang="en-US" dirty="0"/>
              <a:t>• promote non-custodial options for mothers of dependent children </a:t>
            </a:r>
          </a:p>
          <a:p>
            <a:r>
              <a:rPr lang="en-US" dirty="0"/>
              <a:t>• reduce the number of foreign national and black and ethnic minority women in custody </a:t>
            </a:r>
            <a:endParaRPr lang="en-US" dirty="0">
              <a:cs typeface="Calibri"/>
            </a:endParaRPr>
          </a:p>
          <a:p>
            <a:r>
              <a:rPr lang="en-US" dirty="0"/>
              <a:t>• work intensively in selected local areas to foster greater use of early intervention and community orders for women</a:t>
            </a:r>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8</a:t>
            </a:fld>
            <a:endParaRPr lang="en-GB"/>
          </a:p>
        </p:txBody>
      </p:sp>
    </p:spTree>
    <p:extLst>
      <p:ext uri="{BB962C8B-B14F-4D97-AF65-F5344CB8AC3E}">
        <p14:creationId xmlns:p14="http://schemas.microsoft.com/office/powerpoint/2010/main" val="57174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Women specific services are designed to improve outcomes for women. A secondary impact of this may be improved outcomes for children; the rationale being that if effective preventative or treatment services are provided for mothers, their outcomes will be improved, and this will have an impact on children through the benefits derived for the mother, for example preventing imprisonment, improving caring abilities, and protecting children from neglect or abuse. These outcomes relate to thinking around adverse childhood experiences (ACES); childhood adversities include physical/emotional/sexual abuse, mother treated violently, household substance abuse, household member in prison, and emotional and physical neglect. </a:t>
            </a:r>
            <a:endParaRPr lang="en-US"/>
          </a:p>
          <a:p>
            <a:endParaRPr lang="en-US" dirty="0">
              <a:cs typeface="Calibri"/>
            </a:endParaRPr>
          </a:p>
          <a:p>
            <a:r>
              <a:rPr lang="en-US" dirty="0">
                <a:hlinkClick r:id="rId3"/>
              </a:rPr>
              <a:t>https://www.iriss.org.uk/sites/default/files/2018-06/iriss-esss-evidence-review-impact-women-specific-interventions-2018-06-04.pdf</a:t>
            </a:r>
            <a:endParaRPr lang="en-US" dirty="0">
              <a:cs typeface="Calibri"/>
              <a:hlinkClick r:id="rId3"/>
            </a:endParaRPr>
          </a:p>
          <a:p>
            <a:endParaRPr lang="en-US" dirty="0">
              <a:cs typeface="Calibri"/>
            </a:endParaRPr>
          </a:p>
          <a:p>
            <a:r>
              <a:rPr lang="en-US" dirty="0">
                <a:cs typeface="Calibri"/>
              </a:rPr>
              <a:t> </a:t>
            </a:r>
            <a:r>
              <a:rPr lang="en-US" dirty="0"/>
              <a:t>Women specific services Women specific services generally have two distinct characteristics: they aim to create an appropriate physical space and have distinct ways of working (</a:t>
            </a:r>
            <a:r>
              <a:rPr lang="en-US" dirty="0" err="1"/>
              <a:t>Nicholles</a:t>
            </a:r>
            <a:r>
              <a:rPr lang="en-US" dirty="0"/>
              <a:t> and Whitehead 2012). Effectively designed women’s services may lead to improved outcomes in comparison to generic services, with women expressing a preference for women-only spaces (Holly 2017). It is important to acknowledge that women have different needs in different contexts and to each other. For example in reference to homeless women’s services, </a:t>
            </a:r>
            <a:r>
              <a:rPr lang="en-US" dirty="0" err="1"/>
              <a:t>Haahtela</a:t>
            </a:r>
            <a:r>
              <a:rPr lang="en-US" dirty="0"/>
              <a:t> (2013) writes:</a:t>
            </a:r>
          </a:p>
          <a:p>
            <a:r>
              <a:rPr lang="en-US" dirty="0"/>
              <a:t>[T]here is no single way women experience a service constructed for them and there is no single perspective for </a:t>
            </a:r>
            <a:r>
              <a:rPr lang="en-US" dirty="0" err="1"/>
              <a:t>organising</a:t>
            </a:r>
            <a:r>
              <a:rPr lang="en-US" dirty="0"/>
              <a:t> a service that would suit them. However, there is evidence to suggest that services designed to meet the specific needs of women can lead to improved outcomes.</a:t>
            </a:r>
            <a:endParaRPr lang="en-US" dirty="0">
              <a:cs typeface="Calibri"/>
            </a:endParaRPr>
          </a:p>
          <a:p>
            <a:endParaRPr lang="en-US" dirty="0">
              <a:cs typeface="Calibri"/>
            </a:endParaRPr>
          </a:p>
          <a:p>
            <a:r>
              <a:rPr lang="en-US" dirty="0">
                <a:cs typeface="Calibri"/>
              </a:rPr>
              <a:t>2. There was an overall gap In evidence relating to the direct impact of women specific services on </a:t>
            </a:r>
            <a:r>
              <a:rPr lang="en-US" dirty="0" err="1">
                <a:cs typeface="Calibri"/>
              </a:rPr>
              <a:t>childrens</a:t>
            </a:r>
            <a:r>
              <a:rPr lang="en-US" dirty="0">
                <a:cs typeface="Calibri"/>
              </a:rPr>
              <a:t> outcomes. However, general consensus was that improved outcomes for women, such as their physical and mental well-being, is beneficial for their children because it creates conditions for positive childhood outcomes.</a:t>
            </a:r>
            <a:endParaRPr lang="en-US" dirty="0"/>
          </a:p>
          <a:p>
            <a:r>
              <a:rPr lang="en-US" dirty="0"/>
              <a:t>To improve outcomes for mothers and, where relevant, their children, women specific services have been developed to address disadvantage. Holly (2017a) identifies five areas of disadvantage faced by women: ● Contact with the criminal justice system ● Homelessness ● Sexual exploitation ● Mental health problems ● Drug and/or alcohol problems</a:t>
            </a:r>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CF69DBA7-7072-463B-A86B-24A50E8DB9A9}" type="slidenum">
              <a:rPr lang="en-GB"/>
              <a:t>9</a:t>
            </a:fld>
            <a:endParaRPr lang="en-GB"/>
          </a:p>
        </p:txBody>
      </p:sp>
    </p:spTree>
    <p:extLst>
      <p:ext uri="{BB962C8B-B14F-4D97-AF65-F5344CB8AC3E}">
        <p14:creationId xmlns:p14="http://schemas.microsoft.com/office/powerpoint/2010/main" val="466724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03/12/2020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03/12/2020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03/12/2020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03/12/2020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03/12/2020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03/12/2020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1.png"/><Relationship Id="rId4" Type="http://schemas.openxmlformats.org/officeDocument/2006/relationships/notesSlide" Target="../notesSlides/notesSlide7.xml"/><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4E1BEB12-92AF-4445-98AD-4C7756E7C9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xmlns="" id="{D0522C2C-7B5C-48A7-A969-03941E5D2E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xmlns="" id="{9C682A1A-5B2D-4111-BBD6-620165633E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xmlns="" id="{D6EE29F2-D77F-4BD0-A20B-334D316A1C9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xmlns="" id="{22D09ED2-868F-42C6-866E-F92E0CEF314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4038600" y="1939159"/>
            <a:ext cx="7644627" cy="2751086"/>
          </a:xfrm>
        </p:spPr>
        <p:txBody>
          <a:bodyPr>
            <a:normAutofit/>
          </a:bodyPr>
          <a:lstStyle/>
          <a:p>
            <a:pPr algn="r"/>
            <a:r>
              <a:rPr lang="en-GB" dirty="0">
                <a:cs typeface="Calibri Light"/>
              </a:rPr>
              <a:t>Gender and criminality</a:t>
            </a:r>
            <a:endParaRPr lang="en-GB"/>
          </a:p>
        </p:txBody>
      </p:sp>
      <p:sp>
        <p:nvSpPr>
          <p:cNvPr id="3" name="Subtitle 2"/>
          <p:cNvSpPr>
            <a:spLocks noGrp="1"/>
          </p:cNvSpPr>
          <p:nvPr>
            <p:ph type="subTitle" idx="1"/>
          </p:nvPr>
        </p:nvSpPr>
        <p:spPr>
          <a:xfrm>
            <a:off x="4038600" y="4782320"/>
            <a:ext cx="7644627" cy="1329443"/>
          </a:xfrm>
        </p:spPr>
        <p:txBody>
          <a:bodyPr vert="horz" lIns="91440" tIns="45720" rIns="91440" bIns="45720" rtlCol="0">
            <a:normAutofit/>
          </a:bodyPr>
          <a:lstStyle/>
          <a:p>
            <a:pPr algn="r"/>
            <a:r>
              <a:rPr lang="en-GB" dirty="0">
                <a:cs typeface="Calibri"/>
              </a:rPr>
              <a:t>Laura Knight</a:t>
            </a:r>
            <a:endParaRPr lang="en-GB"/>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18745"/>
    </mc:Choice>
    <mc:Fallback>
      <p:transition spd="slow" advTm="187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xmlns=""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EE091624-3656-42E4-B327-B1B138211CA2}"/>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Learning objectives</a:t>
            </a:r>
            <a:endParaRPr lang="en-GB">
              <a:solidFill>
                <a:srgbClr val="FFFFFF"/>
              </a:solidFill>
            </a:endParaRPr>
          </a:p>
        </p:txBody>
      </p:sp>
      <p:sp>
        <p:nvSpPr>
          <p:cNvPr id="12" name="Arc 11">
            <a:extLst>
              <a:ext uri="{FF2B5EF4-FFF2-40B4-BE49-F238E27FC236}">
                <a16:creationId xmlns:a16="http://schemas.microsoft.com/office/drawing/2014/main" xmlns=""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xmlns="" id="{4069F784-7CE0-48F7-88E9-C619120E182B}"/>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b="1">
                <a:cs typeface="Calibri"/>
              </a:rPr>
              <a:t>By the end of today's session, you should be able to:</a:t>
            </a:r>
            <a:endParaRPr lang="en-US" b="1"/>
          </a:p>
          <a:p>
            <a:pPr marL="0" indent="0">
              <a:buNone/>
            </a:pPr>
            <a:endParaRPr lang="en-GB" b="1">
              <a:cs typeface="Calibri"/>
            </a:endParaRPr>
          </a:p>
          <a:p>
            <a:pPr marL="0" indent="0">
              <a:buNone/>
            </a:pPr>
            <a:r>
              <a:rPr lang="en-GB" dirty="0">
                <a:cs typeface="Calibri"/>
              </a:rPr>
              <a:t>- Identify key statistics in relation to gender and criminality</a:t>
            </a:r>
          </a:p>
          <a:p>
            <a:pPr marL="0" indent="0">
              <a:buNone/>
            </a:pPr>
            <a:r>
              <a:rPr lang="en-GB" dirty="0">
                <a:cs typeface="Calibri"/>
              </a:rPr>
              <a:t>- Identify key vulnerabilities in terms of females as offenders</a:t>
            </a:r>
          </a:p>
          <a:p>
            <a:pPr marL="0" indent="0">
              <a:buNone/>
            </a:pPr>
            <a:r>
              <a:rPr lang="en-GB" dirty="0">
                <a:cs typeface="Calibri"/>
              </a:rPr>
              <a:t>- Determine whether the needs of women are being met by the justice system</a:t>
            </a:r>
          </a:p>
          <a:p>
            <a:pPr marL="0" indent="0">
              <a:buNone/>
            </a:pPr>
            <a:r>
              <a:rPr lang="en-GB" dirty="0">
                <a:cs typeface="Calibri"/>
              </a:rPr>
              <a:t>- Examine gender specific interventions that are currently available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062795678"/>
      </p:ext>
    </p:extLst>
  </p:cSld>
  <p:clrMapOvr>
    <a:masterClrMapping/>
  </p:clrMapOvr>
  <mc:AlternateContent xmlns:mc="http://schemas.openxmlformats.org/markup-compatibility/2006">
    <mc:Choice xmlns:p14="http://schemas.microsoft.com/office/powerpoint/2010/main" Requires="p14">
      <p:transition spd="slow" p14:dur="2000" advTm="26868"/>
    </mc:Choice>
    <mc:Fallback>
      <p:transition spd="slow" advTm="268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379BEDEF-2879-4B36-8E16-37B85CB35962}"/>
              </a:ext>
            </a:extLst>
          </p:cNvPr>
          <p:cNvSpPr>
            <a:spLocks noGrp="1"/>
          </p:cNvSpPr>
          <p:nvPr>
            <p:ph idx="1"/>
          </p:nvPr>
        </p:nvSpPr>
        <p:spPr/>
        <p:txBody>
          <a:bodyPr vert="horz" lIns="91440" tIns="45720" rIns="91440" bIns="45720" rtlCol="0" anchor="t">
            <a:normAutofit/>
          </a:bodyPr>
          <a:lstStyle/>
          <a:p>
            <a:pPr marL="0" indent="0" algn="ctr">
              <a:buNone/>
            </a:pPr>
            <a:r>
              <a:rPr lang="en-GB" sz="6000" dirty="0">
                <a:ea typeface="+mn-lt"/>
                <a:cs typeface="+mn-lt"/>
              </a:rPr>
              <a:t>"The most significant fact about crime is that it is almost always committed by men" (Newburn and Stanko, 1994).</a:t>
            </a:r>
            <a:endParaRPr lang="en-US" sz="6000">
              <a:cs typeface="Calibri" panose="020F0502020204030204"/>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1424705005"/>
      </p:ext>
    </p:extLst>
  </p:cSld>
  <p:clrMapOvr>
    <a:masterClrMapping/>
  </p:clrMapOvr>
  <mc:AlternateContent xmlns:mc="http://schemas.openxmlformats.org/markup-compatibility/2006">
    <mc:Choice xmlns:p14="http://schemas.microsoft.com/office/powerpoint/2010/main" Requires="p14">
      <p:transition spd="slow" p14:dur="2000" advTm="95104"/>
    </mc:Choice>
    <mc:Fallback>
      <p:transition spd="slow" advTm="951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36385701-F62D-4A17-8753-F81C2CC4182D}"/>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pic>
        <p:nvPicPr>
          <p:cNvPr id="3" name="Picture 3" descr="Graphical user interface&#10;&#10;Description automatically generated">
            <a:extLst>
              <a:ext uri="{FF2B5EF4-FFF2-40B4-BE49-F238E27FC236}">
                <a16:creationId xmlns:a16="http://schemas.microsoft.com/office/drawing/2014/main" xmlns="" id="{5F6BEDBC-76DF-491B-92C4-8E3E97133D34}"/>
              </a:ext>
            </a:extLst>
          </p:cNvPr>
          <p:cNvPicPr>
            <a:picLocks noChangeAspect="1"/>
          </p:cNvPicPr>
          <p:nvPr/>
        </p:nvPicPr>
        <p:blipFill rotWithShape="1">
          <a:blip r:embed="rId5"/>
          <a:srcRect l="22727" t="30515" r="25620" b="14338"/>
          <a:stretch/>
        </p:blipFill>
        <p:spPr>
          <a:xfrm>
            <a:off x="1230702" y="1292003"/>
            <a:ext cx="8783083" cy="5278630"/>
          </a:xfrm>
          <a:prstGeom prst="rect">
            <a:avLst/>
          </a:prstGeom>
        </p:spPr>
      </p:pic>
      <p:sp>
        <p:nvSpPr>
          <p:cNvPr id="4" name="TextBox 3">
            <a:extLst>
              <a:ext uri="{FF2B5EF4-FFF2-40B4-BE49-F238E27FC236}">
                <a16:creationId xmlns:a16="http://schemas.microsoft.com/office/drawing/2014/main" xmlns="" id="{F5828B36-4C82-459D-AD7A-096E77D00E41}"/>
              </a:ext>
            </a:extLst>
          </p:cNvPr>
          <p:cNvSpPr txBox="1"/>
          <p:nvPr/>
        </p:nvSpPr>
        <p:spPr>
          <a:xfrm>
            <a:off x="2193087" y="280898"/>
            <a:ext cx="560429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a:cs typeface="Calibri"/>
              </a:rPr>
              <a:t>What do the statistics say?</a:t>
            </a:r>
            <a:endParaRPr lang="en-GB" sz="3600" dirty="0">
              <a:cs typeface="Calibri"/>
            </a:endParaRPr>
          </a:p>
        </p:txBody>
      </p:sp>
      <p:sp>
        <p:nvSpPr>
          <p:cNvPr id="5" name="TextBox 4">
            <a:extLst>
              <a:ext uri="{FF2B5EF4-FFF2-40B4-BE49-F238E27FC236}">
                <a16:creationId xmlns:a16="http://schemas.microsoft.com/office/drawing/2014/main" xmlns="" id="{62DDBD6D-2355-4D82-B66E-5AF526C1CC40}"/>
              </a:ext>
            </a:extLst>
          </p:cNvPr>
          <p:cNvSpPr txBox="1"/>
          <p:nvPr/>
        </p:nvSpPr>
        <p:spPr>
          <a:xfrm>
            <a:off x="9353909" y="604711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Ministry of Justice (2018)</a:t>
            </a:r>
            <a:endParaRPr lang="en-GB" dirty="0">
              <a:cs typeface="Calibri"/>
            </a:endParaRP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345962580"/>
      </p:ext>
    </p:extLst>
  </p:cSld>
  <p:clrMapOvr>
    <a:masterClrMapping/>
  </p:clrMapOvr>
  <mc:AlternateContent xmlns:mc="http://schemas.openxmlformats.org/markup-compatibility/2006">
    <mc:Choice xmlns:p14="http://schemas.microsoft.com/office/powerpoint/2010/main" Requires="p14">
      <p:transition spd="slow" p14:dur="2000" advTm="173792"/>
    </mc:Choice>
    <mc:Fallback>
      <p:transition spd="slow" advTm="17379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870197ED-3A6E-4D8D-AAE1-8B67F5D93C99}"/>
              </a:ext>
            </a:extLst>
          </p:cNvPr>
          <p:cNvSpPr>
            <a:spLocks noGrp="1"/>
          </p:cNvSpPr>
          <p:nvPr>
            <p:ph type="title"/>
          </p:nvPr>
        </p:nvSpPr>
        <p:spPr>
          <a:xfrm>
            <a:off x="589560" y="856180"/>
            <a:ext cx="4560584" cy="1128068"/>
          </a:xfrm>
        </p:spPr>
        <p:txBody>
          <a:bodyPr anchor="ctr">
            <a:normAutofit/>
          </a:bodyPr>
          <a:lstStyle/>
          <a:p>
            <a:r>
              <a:rPr lang="en-GB" sz="3700" dirty="0">
                <a:cs typeface="Calibri Light"/>
              </a:rPr>
              <a:t>Vulnerabilities of women</a:t>
            </a:r>
            <a:endParaRPr lang="en-GB" sz="3700" dirty="0"/>
          </a:p>
        </p:txBody>
      </p:sp>
      <p:grpSp>
        <p:nvGrpSpPr>
          <p:cNvPr id="12" name="Group 11">
            <a:extLst>
              <a:ext uri="{FF2B5EF4-FFF2-40B4-BE49-F238E27FC236}">
                <a16:creationId xmlns:a16="http://schemas.microsoft.com/office/drawing/2014/main" xmlns=""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1083484"/>
            <a:ext cx="355196" cy="673460"/>
            <a:chOff x="0" y="823811"/>
            <a:chExt cx="355196" cy="673460"/>
          </a:xfrm>
        </p:grpSpPr>
        <p:sp>
          <p:nvSpPr>
            <p:cNvPr id="13" name="Rectangle 12">
              <a:extLst>
                <a:ext uri="{FF2B5EF4-FFF2-40B4-BE49-F238E27FC236}">
                  <a16:creationId xmlns:a16="http://schemas.microsoft.com/office/drawing/2014/main" xmlns=""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xmlns=""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0C9D8A4-9663-434E-975A-228BF351467D}"/>
              </a:ext>
            </a:extLst>
          </p:cNvPr>
          <p:cNvSpPr>
            <a:spLocks noGrp="1"/>
          </p:cNvSpPr>
          <p:nvPr>
            <p:ph idx="1"/>
          </p:nvPr>
        </p:nvSpPr>
        <p:spPr>
          <a:xfrm>
            <a:off x="590719" y="2618052"/>
            <a:ext cx="4559425" cy="3979585"/>
          </a:xfrm>
        </p:spPr>
        <p:txBody>
          <a:bodyPr vert="horz" lIns="91440" tIns="45720" rIns="91440" bIns="45720" rtlCol="0" anchor="ctr">
            <a:noAutofit/>
          </a:bodyPr>
          <a:lstStyle/>
          <a:p>
            <a:pPr>
              <a:buFont typeface="Arial"/>
            </a:pPr>
            <a:r>
              <a:rPr lang="en-GB" sz="1800">
                <a:ea typeface="+mn-lt"/>
                <a:cs typeface="+mn-lt"/>
              </a:rPr>
              <a:t>Across the UK, around 12,000 women are imprisoned each year.</a:t>
            </a:r>
            <a:endParaRPr lang="en-US" sz="1800">
              <a:ea typeface="+mn-lt"/>
              <a:cs typeface="+mn-lt"/>
            </a:endParaRPr>
          </a:p>
          <a:p>
            <a:pPr>
              <a:buFont typeface="Arial"/>
            </a:pPr>
            <a:r>
              <a:rPr lang="en-GB" sz="1800">
                <a:ea typeface="+mn-lt"/>
                <a:cs typeface="+mn-lt"/>
              </a:rPr>
              <a:t>Although women are less than 5% of those in prison, they account for over 19% of self harm incidents, an indication of the traumatic impact of imprisonment on many.</a:t>
            </a:r>
            <a:r>
              <a:rPr lang="en-GB" sz="1800" dirty="0">
                <a:ea typeface="+mn-lt"/>
                <a:cs typeface="+mn-lt"/>
              </a:rPr>
              <a:t/>
            </a:r>
            <a:br>
              <a:rPr lang="en-GB" sz="1800" dirty="0">
                <a:ea typeface="+mn-lt"/>
                <a:cs typeface="+mn-lt"/>
              </a:rPr>
            </a:br>
            <a:endParaRPr lang="en-GB" sz="1800">
              <a:ea typeface="+mn-lt"/>
              <a:cs typeface="+mn-lt"/>
            </a:endParaRPr>
          </a:p>
          <a:p>
            <a:pPr>
              <a:buFont typeface="Arial"/>
            </a:pPr>
            <a:r>
              <a:rPr lang="en-GB" sz="1800">
                <a:ea typeface="+mn-lt"/>
                <a:cs typeface="+mn-lt"/>
              </a:rPr>
              <a:t>Women entering prison are more likely to have been imprisoned for non-violent offences.</a:t>
            </a:r>
          </a:p>
          <a:p>
            <a:pPr>
              <a:buFont typeface="Arial"/>
            </a:pPr>
            <a:r>
              <a:rPr lang="en-GB" sz="1800">
                <a:ea typeface="+mn-lt"/>
                <a:cs typeface="+mn-lt"/>
              </a:rPr>
              <a:t>Women in prison are highly likely to be victims as well as offenders. Over half the women in prison report having suffered domestic violence </a:t>
            </a:r>
          </a:p>
          <a:p>
            <a:pPr>
              <a:buFont typeface="Arial"/>
            </a:pPr>
            <a:r>
              <a:rPr lang="en-GB" sz="1800">
                <a:ea typeface="+mn-lt"/>
                <a:cs typeface="+mn-lt"/>
              </a:rPr>
              <a:t>Many of them have dependent children </a:t>
            </a:r>
          </a:p>
          <a:p>
            <a:pPr marL="0" indent="0">
              <a:buNone/>
            </a:pPr>
            <a:endParaRPr lang="en-GB" sz="1400">
              <a:cs typeface="Calibri"/>
            </a:endParaRPr>
          </a:p>
        </p:txBody>
      </p:sp>
      <p:sp>
        <p:nvSpPr>
          <p:cNvPr id="18" name="Rectangle 17">
            <a:extLst>
              <a:ext uri="{FF2B5EF4-FFF2-40B4-BE49-F238E27FC236}">
                <a16:creationId xmlns:a16="http://schemas.microsoft.com/office/drawing/2014/main" xmlns=""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xmlns=""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picture containing text&#10;&#10;Description automatically generated">
            <a:extLst>
              <a:ext uri="{FF2B5EF4-FFF2-40B4-BE49-F238E27FC236}">
                <a16:creationId xmlns:a16="http://schemas.microsoft.com/office/drawing/2014/main" xmlns="" id="{40CA2083-03CF-40F2-B19D-8551C4DC20B5}"/>
              </a:ext>
            </a:extLst>
          </p:cNvPr>
          <p:cNvPicPr>
            <a:picLocks noChangeAspect="1"/>
          </p:cNvPicPr>
          <p:nvPr/>
        </p:nvPicPr>
        <p:blipFill rotWithShape="1">
          <a:blip r:embed="rId5"/>
          <a:srcRect t="1598" r="2" b="1466"/>
          <a:stretch/>
        </p:blipFill>
        <p:spPr>
          <a:xfrm>
            <a:off x="5977788" y="799352"/>
            <a:ext cx="5425410" cy="5259296"/>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4127475358"/>
      </p:ext>
    </p:extLst>
  </p:cSld>
  <p:clrMapOvr>
    <a:masterClrMapping/>
  </p:clrMapOvr>
  <mc:AlternateContent xmlns:mc="http://schemas.openxmlformats.org/markup-compatibility/2006">
    <mc:Choice xmlns:p14="http://schemas.microsoft.com/office/powerpoint/2010/main" Requires="p14">
      <p:transition spd="slow" p14:dur="2000" advTm="180464"/>
    </mc:Choice>
    <mc:Fallback>
      <p:transition spd="slow" advTm="1804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xmlns="" id="{F4C0B10B-D2C4-4A54-AFAD-3D27DF88BB3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xmlns="" id="{B6BADB90-C74B-40D6-86DC-503F65FCE8DC}"/>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09710" y="635715"/>
            <a:ext cx="11142208" cy="2482136"/>
            <a:chOff x="409710" y="635715"/>
            <a:chExt cx="11142208" cy="2482136"/>
          </a:xfrm>
        </p:grpSpPr>
        <p:sp>
          <p:nvSpPr>
            <p:cNvPr id="13" name="Freeform 44">
              <a:extLst>
                <a:ext uri="{FF2B5EF4-FFF2-40B4-BE49-F238E27FC236}">
                  <a16:creationId xmlns:a16="http://schemas.microsoft.com/office/drawing/2014/main" xmlns="" id="{6559431D-1886-4AE0-9B87-9AD2ECAB8439}"/>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xmlns=""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5">
              <a:extLst>
                <a:ext uri="{FF2B5EF4-FFF2-40B4-BE49-F238E27FC236}">
                  <a16:creationId xmlns:a16="http://schemas.microsoft.com/office/drawing/2014/main" xmlns="" id="{373850A5-B04A-4FCD-9E73-EE322167FB31}"/>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xmlns=""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6">
              <a:extLst>
                <a:ext uri="{FF2B5EF4-FFF2-40B4-BE49-F238E27FC236}">
                  <a16:creationId xmlns:a16="http://schemas.microsoft.com/office/drawing/2014/main" xmlns="" id="{82C18C67-80FA-4738-AA53-0AF2419F98E0}"/>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xmlns=""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7">
              <a:extLst>
                <a:ext uri="{FF2B5EF4-FFF2-40B4-BE49-F238E27FC236}">
                  <a16:creationId xmlns:a16="http://schemas.microsoft.com/office/drawing/2014/main" xmlns="" id="{48543B1A-8BF5-4C63-8404-41B2EA70B33E}"/>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xmlns=""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Rectangle 16">
              <a:extLst>
                <a:ext uri="{FF2B5EF4-FFF2-40B4-BE49-F238E27FC236}">
                  <a16:creationId xmlns:a16="http://schemas.microsoft.com/office/drawing/2014/main" xmlns="" id="{92DF5096-E051-498C-A3ED-CBA77A813AAC}"/>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xmlns=""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xmlns="" id="{EF85B0B1-47D1-4426-8308-E0DC886BA603}"/>
              </a:ext>
            </a:extLst>
          </p:cNvPr>
          <p:cNvSpPr>
            <a:spLocks noGrp="1"/>
          </p:cNvSpPr>
          <p:nvPr>
            <p:ph type="title"/>
          </p:nvPr>
        </p:nvSpPr>
        <p:spPr>
          <a:xfrm>
            <a:off x="1047280" y="759805"/>
            <a:ext cx="10306520" cy="1325563"/>
          </a:xfrm>
        </p:spPr>
        <p:txBody>
          <a:bodyPr>
            <a:normAutofit/>
          </a:bodyPr>
          <a:lstStyle/>
          <a:p>
            <a:r>
              <a:rPr lang="en-GB" sz="4000">
                <a:solidFill>
                  <a:srgbClr val="FFFFFF"/>
                </a:solidFill>
                <a:cs typeface="Calibri Light"/>
              </a:rPr>
              <a:t>Resettlement of female offenders</a:t>
            </a:r>
            <a:endParaRPr lang="en-GB" sz="4000">
              <a:solidFill>
                <a:srgbClr val="FFFFFF"/>
              </a:solidFill>
            </a:endParaRPr>
          </a:p>
        </p:txBody>
      </p:sp>
      <p:sp>
        <p:nvSpPr>
          <p:cNvPr id="3" name="Content Placeholder 2">
            <a:extLst>
              <a:ext uri="{FF2B5EF4-FFF2-40B4-BE49-F238E27FC236}">
                <a16:creationId xmlns:a16="http://schemas.microsoft.com/office/drawing/2014/main" xmlns="" id="{BA1182A5-00BE-4C96-8BDD-E3F52AB5EB75}"/>
              </a:ext>
            </a:extLst>
          </p:cNvPr>
          <p:cNvSpPr>
            <a:spLocks noGrp="1"/>
          </p:cNvSpPr>
          <p:nvPr>
            <p:ph idx="1"/>
          </p:nvPr>
        </p:nvSpPr>
        <p:spPr>
          <a:xfrm>
            <a:off x="1424904" y="2494450"/>
            <a:ext cx="4053545" cy="3563159"/>
          </a:xfrm>
        </p:spPr>
        <p:txBody>
          <a:bodyPr vert="horz" lIns="91440" tIns="45720" rIns="91440" bIns="45720" rtlCol="0">
            <a:normAutofit/>
          </a:bodyPr>
          <a:lstStyle/>
          <a:p>
            <a:r>
              <a:rPr lang="en-GB" sz="2200">
                <a:cs typeface="Calibri"/>
              </a:rPr>
              <a:t>A system designed for men made to fit women?</a:t>
            </a:r>
          </a:p>
          <a:p>
            <a:r>
              <a:rPr lang="en-GB" sz="2200">
                <a:cs typeface="Calibri"/>
              </a:rPr>
              <a:t>Drugs and alcohol misuse</a:t>
            </a:r>
          </a:p>
          <a:p>
            <a:r>
              <a:rPr lang="en-GB" sz="2200">
                <a:cs typeface="Calibri"/>
              </a:rPr>
              <a:t>Short prison sentences</a:t>
            </a:r>
          </a:p>
          <a:p>
            <a:r>
              <a:rPr lang="en-GB" sz="2200">
                <a:cs typeface="Calibri"/>
              </a:rPr>
              <a:t>Lack of awareness of Probationary schemes</a:t>
            </a:r>
          </a:p>
          <a:p>
            <a:r>
              <a:rPr lang="en-GB" sz="2200">
                <a:cs typeface="Calibri"/>
              </a:rPr>
              <a:t>Money</a:t>
            </a:r>
          </a:p>
          <a:p>
            <a:r>
              <a:rPr lang="en-GB" sz="2200">
                <a:cs typeface="Calibri"/>
              </a:rPr>
              <a:t>Education – numeracy and literacy skills</a:t>
            </a:r>
          </a:p>
        </p:txBody>
      </p:sp>
      <p:pic>
        <p:nvPicPr>
          <p:cNvPr id="5" name="Picture 5" descr="Graphical user interface, text, application&#10;&#10;Description automatically generated">
            <a:extLst>
              <a:ext uri="{FF2B5EF4-FFF2-40B4-BE49-F238E27FC236}">
                <a16:creationId xmlns:a16="http://schemas.microsoft.com/office/drawing/2014/main" xmlns="" id="{D25673DD-DF9E-4D04-973F-32E8AB7D4038}"/>
              </a:ext>
            </a:extLst>
          </p:cNvPr>
          <p:cNvPicPr>
            <a:picLocks noChangeAspect="1"/>
          </p:cNvPicPr>
          <p:nvPr/>
        </p:nvPicPr>
        <p:blipFill rotWithShape="1">
          <a:blip r:embed="rId5"/>
          <a:srcRect l="21009" t="12903" r="22449" b="12500"/>
          <a:stretch/>
        </p:blipFill>
        <p:spPr>
          <a:xfrm>
            <a:off x="5561875" y="2492376"/>
            <a:ext cx="5163353" cy="3851456"/>
          </a:xfrm>
          <a:prstGeom prst="rect">
            <a:avLst/>
          </a:prstGeom>
        </p:spPr>
      </p:pic>
      <p:sp>
        <p:nvSpPr>
          <p:cNvPr id="4" name="TextBox 3">
            <a:extLst>
              <a:ext uri="{FF2B5EF4-FFF2-40B4-BE49-F238E27FC236}">
                <a16:creationId xmlns:a16="http://schemas.microsoft.com/office/drawing/2014/main" xmlns="" id="{C5602C7C-1D4D-4D37-AB2D-A5E4A1510A60}"/>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dirty="0">
              <a:cs typeface="Calibri"/>
            </a:endParaRPr>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413872504"/>
      </p:ext>
    </p:extLst>
  </p:cSld>
  <p:clrMapOvr>
    <a:masterClrMapping/>
  </p:clrMapOvr>
  <mc:AlternateContent xmlns:mc="http://schemas.openxmlformats.org/markup-compatibility/2006">
    <mc:Choice xmlns:p14="http://schemas.microsoft.com/office/powerpoint/2010/main" Requires="p14">
      <p:transition spd="slow" p14:dur="2000" advTm="294730"/>
    </mc:Choice>
    <mc:Fallback>
      <p:transition spd="slow" advTm="2947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0671A8AE-40A1-4631-A6B8-581AFF06548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Graphical user interface, application&#10;&#10;Description automatically generated">
            <a:extLst>
              <a:ext uri="{FF2B5EF4-FFF2-40B4-BE49-F238E27FC236}">
                <a16:creationId xmlns:a16="http://schemas.microsoft.com/office/drawing/2014/main" xmlns="" id="{F71DCA21-151F-464C-9866-ECC4EE69A9E6}"/>
              </a:ext>
            </a:extLst>
          </p:cNvPr>
          <p:cNvPicPr>
            <a:picLocks noGrp="1" noChangeAspect="1"/>
          </p:cNvPicPr>
          <p:nvPr>
            <p:ph idx="1"/>
          </p:nvPr>
        </p:nvPicPr>
        <p:blipFill rotWithShape="1">
          <a:blip r:embed="rId5"/>
          <a:srcRect l="13290" t="13740" r="21007" b="15458"/>
          <a:stretch/>
        </p:blipFill>
        <p:spPr>
          <a:xfrm>
            <a:off x="3307828" y="632614"/>
            <a:ext cx="8811354" cy="5341129"/>
          </a:xfrm>
          <a:prstGeom prst="rect">
            <a:avLst/>
          </a:prstGeom>
        </p:spPr>
      </p:pic>
      <p:sp>
        <p:nvSpPr>
          <p:cNvPr id="11" name="Rectangle 10">
            <a:extLst>
              <a:ext uri="{FF2B5EF4-FFF2-40B4-BE49-F238E27FC236}">
                <a16:creationId xmlns:a16="http://schemas.microsoft.com/office/drawing/2014/main" xmlns="" id="{AB58EF07-17C2-48CF-ABB0-EEF1F17CB8F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EC181E35-4442-4F42-9B2B-55A7B87A8E7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Resettlement </a:t>
            </a:r>
            <a:r>
              <a:rPr lang="en-US" sz="4800" dirty="0" err="1"/>
              <a:t>centres</a:t>
            </a:r>
            <a:r>
              <a:rPr lang="en-US" sz="4800" dirty="0"/>
              <a:t> for female offenders</a:t>
            </a:r>
          </a:p>
        </p:txBody>
      </p:sp>
      <p:sp>
        <p:nvSpPr>
          <p:cNvPr id="13" name="Rectangle 12">
            <a:extLst>
              <a:ext uri="{FF2B5EF4-FFF2-40B4-BE49-F238E27FC236}">
                <a16:creationId xmlns:a16="http://schemas.microsoft.com/office/drawing/2014/main" xmlns=""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4951564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09854"/>
    </mc:Choice>
    <mc:Fallback>
      <p:transition spd="slow" advTm="209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CAB1E8-8195-4748-BE71-FF806D86892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xmlns="" id="{57F6BDD4-E066-4008-8011-6CC31AEB45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5BF41C77-91EF-4913-8332-13AA73A6B2C6}"/>
              </a:ext>
            </a:extLst>
          </p:cNvPr>
          <p:cNvSpPr>
            <a:spLocks noGrp="1"/>
          </p:cNvSpPr>
          <p:nvPr>
            <p:ph type="title"/>
          </p:nvPr>
        </p:nvSpPr>
        <p:spPr>
          <a:xfrm>
            <a:off x="841247" y="978619"/>
            <a:ext cx="3410712" cy="1106424"/>
          </a:xfrm>
        </p:spPr>
        <p:txBody>
          <a:bodyPr vert="horz" lIns="91440" tIns="45720" rIns="91440" bIns="45720" rtlCol="0" anchor="ctr">
            <a:normAutofit/>
          </a:bodyPr>
          <a:lstStyle/>
          <a:p>
            <a:r>
              <a:rPr lang="en-US" sz="2800"/>
              <a:t>Gender specific interventions</a:t>
            </a:r>
          </a:p>
        </p:txBody>
      </p:sp>
      <p:sp>
        <p:nvSpPr>
          <p:cNvPr id="13" name="Rectangle 12">
            <a:extLst>
              <a:ext uri="{FF2B5EF4-FFF2-40B4-BE49-F238E27FC236}">
                <a16:creationId xmlns:a16="http://schemas.microsoft.com/office/drawing/2014/main" xmlns="" id="{2711A8FB-68FC-45FC-B01E-38F809E2D4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xmlns="" id="{2A865FE3-5FC9-4049-87CF-30019C46C0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xmlns="" id="{5CA9D395-3BCA-4001-834B-41CB4F794D3E}"/>
              </a:ext>
            </a:extLst>
          </p:cNvPr>
          <p:cNvSpPr txBox="1"/>
          <p:nvPr/>
        </p:nvSpPr>
        <p:spPr>
          <a:xfrm>
            <a:off x="855624" y="2359152"/>
            <a:ext cx="3770146" cy="3669458"/>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200" dirty="0"/>
              <a:t>• improve the governance of women’s justice across the UK, which requires dedicated leadership and cross-government co-ordination informed by a robust economic case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strengthen the pathways into mental health and social care services for vulnerable women caught in the criminal justice system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increase awareness of the links between women’s experience of domestic abuse and their offending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reduce the use of custodial remand unless the seriousness of the offence or the protection of the public demands it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promote non-custodial options for mothers of dependent children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reduce the number of foreign national and black and ethnic minority women in custody </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work intensively in selected local areas to foster great</a:t>
            </a:r>
            <a:r>
              <a:rPr lang="en-US" sz="1100" dirty="0"/>
              <a:t>er use of early intervention and community orders for women</a:t>
            </a:r>
            <a:endParaRPr lang="en-US" sz="1100" dirty="0">
              <a:cs typeface="Calibri"/>
            </a:endParaRPr>
          </a:p>
        </p:txBody>
      </p:sp>
      <p:pic>
        <p:nvPicPr>
          <p:cNvPr id="4" name="Picture 4" descr="Graphical user interface&#10;&#10;Description automatically generated">
            <a:extLst>
              <a:ext uri="{FF2B5EF4-FFF2-40B4-BE49-F238E27FC236}">
                <a16:creationId xmlns:a16="http://schemas.microsoft.com/office/drawing/2014/main" xmlns="" id="{D677CE3D-1BBD-4D67-9E22-A578ACECBCDA}"/>
              </a:ext>
            </a:extLst>
          </p:cNvPr>
          <p:cNvPicPr>
            <a:picLocks noGrp="1" noChangeAspect="1"/>
          </p:cNvPicPr>
          <p:nvPr>
            <p:ph idx="1"/>
          </p:nvPr>
        </p:nvPicPr>
        <p:blipFill rotWithShape="1">
          <a:blip r:embed="rId5"/>
          <a:srcRect l="29559" t="19372" r="30147" b="37435"/>
          <a:stretch/>
        </p:blipFill>
        <p:spPr>
          <a:xfrm>
            <a:off x="5642034" y="1793019"/>
            <a:ext cx="5474813" cy="3279327"/>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3657410822"/>
      </p:ext>
    </p:extLst>
  </p:cSld>
  <p:clrMapOvr>
    <a:masterClrMapping/>
  </p:clrMapOvr>
  <mc:AlternateContent xmlns:mc="http://schemas.openxmlformats.org/markup-compatibility/2006">
    <mc:Choice xmlns:p14="http://schemas.microsoft.com/office/powerpoint/2010/main" Requires="p14">
      <p:transition spd="slow" p14:dur="2000" advTm="191607"/>
    </mc:Choice>
    <mc:Fallback>
      <p:transition spd="slow" advTm="1916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xmlns="" id="{42285737-90EE-47DC-AC80-8AE156B1196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V="1">
            <a:off x="-1" y="-1"/>
            <a:ext cx="4403709"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6" name="Group 15">
            <a:extLst>
              <a:ext uri="{FF2B5EF4-FFF2-40B4-BE49-F238E27FC236}">
                <a16:creationId xmlns:a16="http://schemas.microsoft.com/office/drawing/2014/main" xmlns="" id="{B57BDC17-F1B3-455F-BBF1-680AA1F25C06}"/>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3315292" y="0"/>
            <a:ext cx="2436813" cy="6858001"/>
            <a:chOff x="1320800" y="0"/>
            <a:chExt cx="2436813" cy="6858001"/>
          </a:xfrm>
        </p:grpSpPr>
        <p:sp>
          <p:nvSpPr>
            <p:cNvPr id="17" name="Freeform 6">
              <a:extLst>
                <a:ext uri="{FF2B5EF4-FFF2-40B4-BE49-F238E27FC236}">
                  <a16:creationId xmlns:a16="http://schemas.microsoft.com/office/drawing/2014/main" xmlns="" id="{64E2FA9A-FEF7-4501-B0EB-5E45EDD2177A}"/>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8" name="Freeform 7">
              <a:extLst>
                <a:ext uri="{FF2B5EF4-FFF2-40B4-BE49-F238E27FC236}">
                  <a16:creationId xmlns:a16="http://schemas.microsoft.com/office/drawing/2014/main" xmlns="" id="{BC38192B-B4CB-47D4-A3B1-10010247F158}"/>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9" name="Freeform 8">
              <a:extLst>
                <a:ext uri="{FF2B5EF4-FFF2-40B4-BE49-F238E27FC236}">
                  <a16:creationId xmlns:a16="http://schemas.microsoft.com/office/drawing/2014/main" xmlns="" id="{96330E33-E171-4B0F-82B5-AF7230399B5C}"/>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20" name="Freeform 9">
              <a:extLst>
                <a:ext uri="{FF2B5EF4-FFF2-40B4-BE49-F238E27FC236}">
                  <a16:creationId xmlns:a16="http://schemas.microsoft.com/office/drawing/2014/main" xmlns="" id="{332B1723-69BF-42D7-B757-0FA059E1525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1" name="Freeform 10">
              <a:extLst>
                <a:ext uri="{FF2B5EF4-FFF2-40B4-BE49-F238E27FC236}">
                  <a16:creationId xmlns:a16="http://schemas.microsoft.com/office/drawing/2014/main" xmlns="" id="{F115D62D-1E96-48D1-A78D-D370A0BFB9B5}"/>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2" name="Freeform 11">
              <a:extLst>
                <a:ext uri="{FF2B5EF4-FFF2-40B4-BE49-F238E27FC236}">
                  <a16:creationId xmlns:a16="http://schemas.microsoft.com/office/drawing/2014/main" xmlns="" id="{91C2876A-169D-4822-A766-C00578C88B4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xmlns="" id="{5BB49C58-2236-4186-9144-CED4EE83AC00}"/>
              </a:ext>
            </a:extLst>
          </p:cNvPr>
          <p:cNvSpPr>
            <a:spLocks noGrp="1"/>
          </p:cNvSpPr>
          <p:nvPr>
            <p:ph type="title"/>
          </p:nvPr>
        </p:nvSpPr>
        <p:spPr>
          <a:xfrm>
            <a:off x="535020" y="685800"/>
            <a:ext cx="2780271" cy="5105400"/>
          </a:xfrm>
        </p:spPr>
        <p:txBody>
          <a:bodyPr>
            <a:normAutofit/>
          </a:bodyPr>
          <a:lstStyle/>
          <a:p>
            <a:r>
              <a:rPr lang="en-GB" sz="4000" dirty="0">
                <a:solidFill>
                  <a:srgbClr val="FFFFFF"/>
                </a:solidFill>
                <a:cs typeface="Calibri Light"/>
              </a:rPr>
              <a:t>Iriss </a:t>
            </a:r>
            <a:br>
              <a:rPr lang="en-GB" sz="4000" dirty="0">
                <a:solidFill>
                  <a:srgbClr val="FFFFFF"/>
                </a:solidFill>
                <a:cs typeface="Calibri Light"/>
              </a:rPr>
            </a:br>
            <a:r>
              <a:rPr lang="en-GB" sz="4000" dirty="0">
                <a:solidFill>
                  <a:srgbClr val="FFFFFF"/>
                </a:solidFill>
                <a:cs typeface="Calibri Light"/>
              </a:rPr>
              <a:t/>
            </a:r>
            <a:br>
              <a:rPr lang="en-GB" sz="4000" dirty="0">
                <a:solidFill>
                  <a:srgbClr val="FFFFFF"/>
                </a:solidFill>
                <a:cs typeface="Calibri Light"/>
              </a:rPr>
            </a:br>
            <a:r>
              <a:rPr lang="en-GB" sz="4000" dirty="0">
                <a:solidFill>
                  <a:srgbClr val="FFFFFF"/>
                </a:solidFill>
                <a:cs typeface="Calibri Light"/>
              </a:rPr>
              <a:t>(2018)</a:t>
            </a:r>
          </a:p>
        </p:txBody>
      </p:sp>
      <p:graphicFrame>
        <p:nvGraphicFramePr>
          <p:cNvPr id="5" name="Content Placeholder 2">
            <a:extLst>
              <a:ext uri="{FF2B5EF4-FFF2-40B4-BE49-F238E27FC236}">
                <a16:creationId xmlns:a16="http://schemas.microsoft.com/office/drawing/2014/main" xmlns="" id="{E0EE4C03-CB52-49D6-B131-35D0112434CD}"/>
              </a:ext>
            </a:extLst>
          </p:cNvPr>
          <p:cNvGraphicFramePr>
            <a:graphicFrameLocks noGrp="1"/>
          </p:cNvGraphicFramePr>
          <p:nvPr>
            <p:ph idx="1"/>
            <p:extLst>
              <p:ext uri="{D42A27DB-BD31-4B8C-83A1-F6EECF244321}">
                <p14:modId xmlns:p14="http://schemas.microsoft.com/office/powerpoint/2010/main" val="3854764519"/>
              </p:ext>
            </p:extLst>
          </p:nvPr>
        </p:nvGraphicFramePr>
        <p:xfrm>
          <a:off x="5010150" y="685800"/>
          <a:ext cx="6492875" cy="5105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430000" y="6096000"/>
            <a:ext cx="609600" cy="609600"/>
          </a:xfrm>
          <a:prstGeom prst="rect">
            <a:avLst/>
          </a:prstGeom>
        </p:spPr>
      </p:pic>
    </p:spTree>
    <p:extLst>
      <p:ext uri="{BB962C8B-B14F-4D97-AF65-F5344CB8AC3E}">
        <p14:creationId xmlns:p14="http://schemas.microsoft.com/office/powerpoint/2010/main" val="2598883273"/>
      </p:ext>
    </p:extLst>
  </p:cSld>
  <p:clrMapOvr>
    <a:masterClrMapping/>
  </p:clrMapOvr>
  <mc:AlternateContent xmlns:mc="http://schemas.openxmlformats.org/markup-compatibility/2006">
    <mc:Choice xmlns:p14="http://schemas.microsoft.com/office/powerpoint/2010/main" Requires="p14">
      <p:transition spd="slow" p14:dur="2000" advTm="271174"/>
    </mc:Choice>
    <mc:Fallback>
      <p:transition spd="slow" advTm="271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TotalTime>
  <Words>865</Words>
  <Application>Microsoft Office PowerPoint</Application>
  <PresentationFormat>Widescreen</PresentationFormat>
  <Paragraphs>120</Paragraphs>
  <Slides>9</Slides>
  <Notes>7</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Gender and criminality</vt:lpstr>
      <vt:lpstr>Learning objectives</vt:lpstr>
      <vt:lpstr>PowerPoint Presentation</vt:lpstr>
      <vt:lpstr>PowerPoint Presentation</vt:lpstr>
      <vt:lpstr>Vulnerabilities of women</vt:lpstr>
      <vt:lpstr>Resettlement of female offenders</vt:lpstr>
      <vt:lpstr>Resettlement centres for female offenders</vt:lpstr>
      <vt:lpstr>Gender specific interventions</vt:lpstr>
      <vt:lpstr>Iriss   (2018)</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Knight</dc:creator>
  <cp:lastModifiedBy>Laura Knight</cp:lastModifiedBy>
  <cp:revision>336</cp:revision>
  <dcterms:created xsi:type="dcterms:W3CDTF">2020-12-01T11:49:35Z</dcterms:created>
  <dcterms:modified xsi:type="dcterms:W3CDTF">2020-12-03T10:49:56Z</dcterms:modified>
</cp:coreProperties>
</file>