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2"/>
  </p:notesMasterIdLst>
  <p:sldIdLst>
    <p:sldId id="256" r:id="rId3"/>
    <p:sldId id="312" r:id="rId4"/>
    <p:sldId id="311" r:id="rId5"/>
    <p:sldId id="258" r:id="rId6"/>
    <p:sldId id="257" r:id="rId7"/>
    <p:sldId id="277" r:id="rId8"/>
    <p:sldId id="259" r:id="rId9"/>
    <p:sldId id="262" r:id="rId10"/>
    <p:sldId id="263" r:id="rId11"/>
    <p:sldId id="264" r:id="rId12"/>
    <p:sldId id="265" r:id="rId13"/>
    <p:sldId id="284" r:id="rId14"/>
    <p:sldId id="267" r:id="rId15"/>
    <p:sldId id="304" r:id="rId16"/>
    <p:sldId id="309" r:id="rId17"/>
    <p:sldId id="285" r:id="rId18"/>
    <p:sldId id="268" r:id="rId19"/>
    <p:sldId id="276" r:id="rId20"/>
    <p:sldId id="270" r:id="rId21"/>
    <p:sldId id="269" r:id="rId22"/>
    <p:sldId id="271" r:id="rId23"/>
    <p:sldId id="287" r:id="rId24"/>
    <p:sldId id="272" r:id="rId25"/>
    <p:sldId id="303" r:id="rId26"/>
    <p:sldId id="290" r:id="rId27"/>
    <p:sldId id="291" r:id="rId28"/>
    <p:sldId id="295" r:id="rId29"/>
    <p:sldId id="296" r:id="rId30"/>
    <p:sldId id="297" r:id="rId31"/>
    <p:sldId id="292" r:id="rId32"/>
    <p:sldId id="294" r:id="rId33"/>
    <p:sldId id="288" r:id="rId34"/>
    <p:sldId id="289" r:id="rId35"/>
    <p:sldId id="299" r:id="rId36"/>
    <p:sldId id="300" r:id="rId37"/>
    <p:sldId id="301" r:id="rId38"/>
    <p:sldId id="302" r:id="rId39"/>
    <p:sldId id="293" r:id="rId40"/>
    <p:sldId id="298" r:id="rId41"/>
    <p:sldId id="310" r:id="rId42"/>
    <p:sldId id="286" r:id="rId43"/>
    <p:sldId id="273" r:id="rId44"/>
    <p:sldId id="260" r:id="rId45"/>
    <p:sldId id="280" r:id="rId46"/>
    <p:sldId id="261" r:id="rId47"/>
    <p:sldId id="281" r:id="rId48"/>
    <p:sldId id="282" r:id="rId49"/>
    <p:sldId id="283" r:id="rId50"/>
    <p:sldId id="27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F624D-03FB-9E46-34BB-ADEE65BDEC5D}" v="12" dt="2025-09-26T09:16:53.3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5" autoAdjust="0"/>
    <p:restoredTop sz="62441" autoAdjust="0"/>
  </p:normalViewPr>
  <p:slideViewPr>
    <p:cSldViewPr snapToGrid="0">
      <p:cViewPr varScale="1">
        <p:scale>
          <a:sx n="61" d="100"/>
          <a:sy n="61" d="100"/>
        </p:scale>
        <p:origin x="13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5/10/relationships/revisionInfo" Target="revisionInfo.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7891FF-9DDA-43AB-9FAF-CB20327D51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111CCDD-15BB-402D-A891-AFF733195A1C}">
      <dgm:prSet/>
      <dgm:spPr/>
      <dgm:t>
        <a:bodyPr/>
        <a:lstStyle/>
        <a:p>
          <a:r>
            <a:rPr lang="en-GB" dirty="0"/>
            <a:t>To provide the student with a critical awareness of the concepts of effective digital policing, the prevalence of technology and devices in modern society, and their use within gathering information and intelligence in an operational policing context. </a:t>
          </a:r>
          <a:endParaRPr lang="en-US" dirty="0"/>
        </a:p>
      </dgm:t>
    </dgm:pt>
    <dgm:pt modelId="{A0520D78-E151-482C-9641-D8714C8F77AA}" type="parTrans" cxnId="{003DEB9D-B381-4548-AD6B-05488EEAD096}">
      <dgm:prSet/>
      <dgm:spPr/>
      <dgm:t>
        <a:bodyPr/>
        <a:lstStyle/>
        <a:p>
          <a:endParaRPr lang="en-US"/>
        </a:p>
      </dgm:t>
    </dgm:pt>
    <dgm:pt modelId="{5261D1EA-7F85-405E-BDC4-8CF6A2E46C65}" type="sibTrans" cxnId="{003DEB9D-B381-4548-AD6B-05488EEAD096}">
      <dgm:prSet/>
      <dgm:spPr/>
      <dgm:t>
        <a:bodyPr/>
        <a:lstStyle/>
        <a:p>
          <a:endParaRPr lang="en-US"/>
        </a:p>
      </dgm:t>
    </dgm:pt>
    <dgm:pt modelId="{CB48DC9B-6DEF-4824-9E54-303A3BA8E8FA}">
      <dgm:prSet/>
      <dgm:spPr/>
      <dgm:t>
        <a:bodyPr/>
        <a:lstStyle/>
        <a:p>
          <a:r>
            <a:rPr lang="en-GB" dirty="0">
              <a:latin typeface="Aptos Display" panose="02110004020202020204"/>
            </a:rPr>
            <a:t>Demonstrate</a:t>
          </a:r>
          <a:r>
            <a:rPr lang="en-GB" dirty="0"/>
            <a:t> a systematic understanding of the different types of online crimes, and the key legislation applicable to such instances; </a:t>
          </a:r>
          <a:endParaRPr lang="en-US" dirty="0"/>
        </a:p>
      </dgm:t>
    </dgm:pt>
    <dgm:pt modelId="{3EE278D5-13A4-4FC6-AC34-D0F626ED3BD9}" type="parTrans" cxnId="{C5F2AD6D-9604-410A-8C9D-612F5D525036}">
      <dgm:prSet/>
      <dgm:spPr/>
      <dgm:t>
        <a:bodyPr/>
        <a:lstStyle/>
        <a:p>
          <a:endParaRPr lang="en-US"/>
        </a:p>
      </dgm:t>
    </dgm:pt>
    <dgm:pt modelId="{319380BB-0A97-456F-8A6A-879EE9706602}" type="sibTrans" cxnId="{C5F2AD6D-9604-410A-8C9D-612F5D525036}">
      <dgm:prSet/>
      <dgm:spPr/>
      <dgm:t>
        <a:bodyPr/>
        <a:lstStyle/>
        <a:p>
          <a:endParaRPr lang="en-US"/>
        </a:p>
      </dgm:t>
    </dgm:pt>
    <dgm:pt modelId="{F308AC52-4510-4A9A-A402-8D2DCA80F674}">
      <dgm:prSet/>
      <dgm:spPr/>
      <dgm:t>
        <a:bodyPr/>
        <a:lstStyle/>
        <a:p>
          <a:r>
            <a:rPr lang="en-GB" dirty="0">
              <a:latin typeface="Aptos Display" panose="02110004020202020204"/>
            </a:rPr>
            <a:t>Critically</a:t>
          </a:r>
          <a:r>
            <a:rPr lang="en-GB" dirty="0"/>
            <a:t> assess the personal and organisational risks associated with using personal devices, and with being a member of law enforcement;</a:t>
          </a:r>
          <a:endParaRPr lang="en-US" dirty="0"/>
        </a:p>
      </dgm:t>
    </dgm:pt>
    <dgm:pt modelId="{91BC4D5C-7D66-4CE8-8685-A3DFE02431DE}" type="parTrans" cxnId="{DEB54AFE-EF32-4AFC-A9EE-E9F1A9517142}">
      <dgm:prSet/>
      <dgm:spPr/>
      <dgm:t>
        <a:bodyPr/>
        <a:lstStyle/>
        <a:p>
          <a:endParaRPr lang="en-US"/>
        </a:p>
      </dgm:t>
    </dgm:pt>
    <dgm:pt modelId="{3127BAD0-0022-4833-B0EB-77F953F8AFB7}" type="sibTrans" cxnId="{DEB54AFE-EF32-4AFC-A9EE-E9F1A9517142}">
      <dgm:prSet/>
      <dgm:spPr/>
      <dgm:t>
        <a:bodyPr/>
        <a:lstStyle/>
        <a:p>
          <a:endParaRPr lang="en-US"/>
        </a:p>
      </dgm:t>
    </dgm:pt>
    <dgm:pt modelId="{543B32E8-4165-40AC-851A-859CE5C1E6ED}">
      <dgm:prSet/>
      <dgm:spPr/>
      <dgm:t>
        <a:bodyPr/>
        <a:lstStyle/>
        <a:p>
          <a:r>
            <a:rPr lang="en-GB" dirty="0">
              <a:latin typeface="Aptos Display" panose="02110004020202020204"/>
            </a:rPr>
            <a:t>Demonstrate</a:t>
          </a:r>
          <a:r>
            <a:rPr lang="en-GB" dirty="0"/>
            <a:t> a systematic knowledge and understanding of the importance of information and intelligence to the areas of operational and digital policing, and the relevant legislation/guidance for handling it. </a:t>
          </a:r>
          <a:endParaRPr lang="en-US" dirty="0"/>
        </a:p>
      </dgm:t>
    </dgm:pt>
    <dgm:pt modelId="{9154CA64-0502-4419-9993-D48A2DE635CA}" type="parTrans" cxnId="{DFB9B81D-4428-472D-AC7D-63697B105ADA}">
      <dgm:prSet/>
      <dgm:spPr/>
      <dgm:t>
        <a:bodyPr/>
        <a:lstStyle/>
        <a:p>
          <a:endParaRPr lang="en-US"/>
        </a:p>
      </dgm:t>
    </dgm:pt>
    <dgm:pt modelId="{474F2A9A-B59E-4121-B4D0-4B69DC4EB343}" type="sibTrans" cxnId="{DFB9B81D-4428-472D-AC7D-63697B105ADA}">
      <dgm:prSet/>
      <dgm:spPr/>
      <dgm:t>
        <a:bodyPr/>
        <a:lstStyle/>
        <a:p>
          <a:endParaRPr lang="en-US"/>
        </a:p>
      </dgm:t>
    </dgm:pt>
    <dgm:pt modelId="{281ED959-E39F-47F6-874D-2900E321B1D8}" type="pres">
      <dgm:prSet presAssocID="{5C7891FF-9DDA-43AB-9FAF-CB20327D5138}" presName="linear" presStyleCnt="0">
        <dgm:presLayoutVars>
          <dgm:animLvl val="lvl"/>
          <dgm:resizeHandles val="exact"/>
        </dgm:presLayoutVars>
      </dgm:prSet>
      <dgm:spPr/>
    </dgm:pt>
    <dgm:pt modelId="{15CCD89D-553A-4D87-A2B5-2F13B5E67CD2}" type="pres">
      <dgm:prSet presAssocID="{2111CCDD-15BB-402D-A891-AFF733195A1C}" presName="parentText" presStyleLbl="node1" presStyleIdx="0" presStyleCnt="4">
        <dgm:presLayoutVars>
          <dgm:chMax val="0"/>
          <dgm:bulletEnabled val="1"/>
        </dgm:presLayoutVars>
      </dgm:prSet>
      <dgm:spPr/>
    </dgm:pt>
    <dgm:pt modelId="{1A422B49-197F-4292-96C9-6711509B435C}" type="pres">
      <dgm:prSet presAssocID="{5261D1EA-7F85-405E-BDC4-8CF6A2E46C65}" presName="spacer" presStyleCnt="0"/>
      <dgm:spPr/>
    </dgm:pt>
    <dgm:pt modelId="{DCA115BA-5CC2-4C2E-B736-74BAC64DF43A}" type="pres">
      <dgm:prSet presAssocID="{CB48DC9B-6DEF-4824-9E54-303A3BA8E8FA}" presName="parentText" presStyleLbl="node1" presStyleIdx="1" presStyleCnt="4">
        <dgm:presLayoutVars>
          <dgm:chMax val="0"/>
          <dgm:bulletEnabled val="1"/>
        </dgm:presLayoutVars>
      </dgm:prSet>
      <dgm:spPr/>
    </dgm:pt>
    <dgm:pt modelId="{4C515C56-C90F-40FD-9A9A-012D0F6E80EC}" type="pres">
      <dgm:prSet presAssocID="{319380BB-0A97-456F-8A6A-879EE9706602}" presName="spacer" presStyleCnt="0"/>
      <dgm:spPr/>
    </dgm:pt>
    <dgm:pt modelId="{9B72BD7A-4BF4-42CF-A62E-90BA1F12D85D}" type="pres">
      <dgm:prSet presAssocID="{F308AC52-4510-4A9A-A402-8D2DCA80F674}" presName="parentText" presStyleLbl="node1" presStyleIdx="2" presStyleCnt="4">
        <dgm:presLayoutVars>
          <dgm:chMax val="0"/>
          <dgm:bulletEnabled val="1"/>
        </dgm:presLayoutVars>
      </dgm:prSet>
      <dgm:spPr/>
    </dgm:pt>
    <dgm:pt modelId="{67930F42-7EFA-4E88-9E3E-7276CC6F7D0D}" type="pres">
      <dgm:prSet presAssocID="{3127BAD0-0022-4833-B0EB-77F953F8AFB7}" presName="spacer" presStyleCnt="0"/>
      <dgm:spPr/>
    </dgm:pt>
    <dgm:pt modelId="{4CFB632D-8562-448C-B1BA-1D5FF0533194}" type="pres">
      <dgm:prSet presAssocID="{543B32E8-4165-40AC-851A-859CE5C1E6ED}" presName="parentText" presStyleLbl="node1" presStyleIdx="3" presStyleCnt="4">
        <dgm:presLayoutVars>
          <dgm:chMax val="0"/>
          <dgm:bulletEnabled val="1"/>
        </dgm:presLayoutVars>
      </dgm:prSet>
      <dgm:spPr/>
    </dgm:pt>
  </dgm:ptLst>
  <dgm:cxnLst>
    <dgm:cxn modelId="{DFB9B81D-4428-472D-AC7D-63697B105ADA}" srcId="{5C7891FF-9DDA-43AB-9FAF-CB20327D5138}" destId="{543B32E8-4165-40AC-851A-859CE5C1E6ED}" srcOrd="3" destOrd="0" parTransId="{9154CA64-0502-4419-9993-D48A2DE635CA}" sibTransId="{474F2A9A-B59E-4121-B4D0-4B69DC4EB343}"/>
    <dgm:cxn modelId="{B5195433-6A59-4016-A1BC-B1A535A03689}" type="presOf" srcId="{543B32E8-4165-40AC-851A-859CE5C1E6ED}" destId="{4CFB632D-8562-448C-B1BA-1D5FF0533194}" srcOrd="0" destOrd="0" presId="urn:microsoft.com/office/officeart/2005/8/layout/vList2"/>
    <dgm:cxn modelId="{747C7A44-68B2-40C6-A43C-A97D1679C3EA}" type="presOf" srcId="{CB48DC9B-6DEF-4824-9E54-303A3BA8E8FA}" destId="{DCA115BA-5CC2-4C2E-B736-74BAC64DF43A}" srcOrd="0" destOrd="0" presId="urn:microsoft.com/office/officeart/2005/8/layout/vList2"/>
    <dgm:cxn modelId="{E9944B55-E1A6-4AC7-B0CF-A5F8DBD12549}" type="presOf" srcId="{2111CCDD-15BB-402D-A891-AFF733195A1C}" destId="{15CCD89D-553A-4D87-A2B5-2F13B5E67CD2}" srcOrd="0" destOrd="0" presId="urn:microsoft.com/office/officeart/2005/8/layout/vList2"/>
    <dgm:cxn modelId="{C7429758-0523-4509-BAFE-F53CDFABFA5B}" type="presOf" srcId="{F308AC52-4510-4A9A-A402-8D2DCA80F674}" destId="{9B72BD7A-4BF4-42CF-A62E-90BA1F12D85D}" srcOrd="0" destOrd="0" presId="urn:microsoft.com/office/officeart/2005/8/layout/vList2"/>
    <dgm:cxn modelId="{C5F2AD6D-9604-410A-8C9D-612F5D525036}" srcId="{5C7891FF-9DDA-43AB-9FAF-CB20327D5138}" destId="{CB48DC9B-6DEF-4824-9E54-303A3BA8E8FA}" srcOrd="1" destOrd="0" parTransId="{3EE278D5-13A4-4FC6-AC34-D0F626ED3BD9}" sibTransId="{319380BB-0A97-456F-8A6A-879EE9706602}"/>
    <dgm:cxn modelId="{003DEB9D-B381-4548-AD6B-05488EEAD096}" srcId="{5C7891FF-9DDA-43AB-9FAF-CB20327D5138}" destId="{2111CCDD-15BB-402D-A891-AFF733195A1C}" srcOrd="0" destOrd="0" parTransId="{A0520D78-E151-482C-9641-D8714C8F77AA}" sibTransId="{5261D1EA-7F85-405E-BDC4-8CF6A2E46C65}"/>
    <dgm:cxn modelId="{C83A35A5-6E75-40C8-A9B1-AC25EDB9FD36}" type="presOf" srcId="{5C7891FF-9DDA-43AB-9FAF-CB20327D5138}" destId="{281ED959-E39F-47F6-874D-2900E321B1D8}" srcOrd="0" destOrd="0" presId="urn:microsoft.com/office/officeart/2005/8/layout/vList2"/>
    <dgm:cxn modelId="{DEB54AFE-EF32-4AFC-A9EE-E9F1A9517142}" srcId="{5C7891FF-9DDA-43AB-9FAF-CB20327D5138}" destId="{F308AC52-4510-4A9A-A402-8D2DCA80F674}" srcOrd="2" destOrd="0" parTransId="{91BC4D5C-7D66-4CE8-8685-A3DFE02431DE}" sibTransId="{3127BAD0-0022-4833-B0EB-77F953F8AFB7}"/>
    <dgm:cxn modelId="{526CB79A-F8BF-40ED-809A-7C5267044D85}" type="presParOf" srcId="{281ED959-E39F-47F6-874D-2900E321B1D8}" destId="{15CCD89D-553A-4D87-A2B5-2F13B5E67CD2}" srcOrd="0" destOrd="0" presId="urn:microsoft.com/office/officeart/2005/8/layout/vList2"/>
    <dgm:cxn modelId="{9BD59EA2-887B-4F8D-B419-26CE9AE87231}" type="presParOf" srcId="{281ED959-E39F-47F6-874D-2900E321B1D8}" destId="{1A422B49-197F-4292-96C9-6711509B435C}" srcOrd="1" destOrd="0" presId="urn:microsoft.com/office/officeart/2005/8/layout/vList2"/>
    <dgm:cxn modelId="{FD165F92-6268-450C-A156-6E8158231A51}" type="presParOf" srcId="{281ED959-E39F-47F6-874D-2900E321B1D8}" destId="{DCA115BA-5CC2-4C2E-B736-74BAC64DF43A}" srcOrd="2" destOrd="0" presId="urn:microsoft.com/office/officeart/2005/8/layout/vList2"/>
    <dgm:cxn modelId="{4DAED718-51F4-4E32-8327-1852C905A6F5}" type="presParOf" srcId="{281ED959-E39F-47F6-874D-2900E321B1D8}" destId="{4C515C56-C90F-40FD-9A9A-012D0F6E80EC}" srcOrd="3" destOrd="0" presId="urn:microsoft.com/office/officeart/2005/8/layout/vList2"/>
    <dgm:cxn modelId="{BC43F4AE-F992-4382-A499-429CAA4C1364}" type="presParOf" srcId="{281ED959-E39F-47F6-874D-2900E321B1D8}" destId="{9B72BD7A-4BF4-42CF-A62E-90BA1F12D85D}" srcOrd="4" destOrd="0" presId="urn:microsoft.com/office/officeart/2005/8/layout/vList2"/>
    <dgm:cxn modelId="{06600960-480E-4147-B8D5-8A6C816C7715}" type="presParOf" srcId="{281ED959-E39F-47F6-874D-2900E321B1D8}" destId="{67930F42-7EFA-4E88-9E3E-7276CC6F7D0D}" srcOrd="5" destOrd="0" presId="urn:microsoft.com/office/officeart/2005/8/layout/vList2"/>
    <dgm:cxn modelId="{4CA07D31-B55F-4C62-808A-DAED112B8DA8}" type="presParOf" srcId="{281ED959-E39F-47F6-874D-2900E321B1D8}" destId="{4CFB632D-8562-448C-B1BA-1D5FF053319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A5B62-C3C1-4EA1-95F0-D1B454644F9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34BF3329-2E00-465C-AF56-AE2A5363BA42}">
      <dgm:prSet custT="1"/>
      <dgm:spPr/>
      <dgm:t>
        <a:bodyPr/>
        <a:lstStyle/>
        <a:p>
          <a:pPr>
            <a:lnSpc>
              <a:spcPct val="100000"/>
            </a:lnSpc>
            <a:defRPr cap="all"/>
          </a:pPr>
          <a:r>
            <a:rPr lang="en-GB" sz="2000" dirty="0"/>
            <a:t>Written Assessment – 2000 words - Weighting 50%</a:t>
          </a:r>
          <a:endParaRPr lang="en-US" sz="2000" dirty="0"/>
        </a:p>
      </dgm:t>
    </dgm:pt>
    <dgm:pt modelId="{62F0A84F-44B4-4D44-B6BD-87251C705EE7}" type="parTrans" cxnId="{F5684DF5-7A0D-4966-B57F-807E6D841532}">
      <dgm:prSet/>
      <dgm:spPr/>
      <dgm:t>
        <a:bodyPr/>
        <a:lstStyle/>
        <a:p>
          <a:endParaRPr lang="en-US"/>
        </a:p>
      </dgm:t>
    </dgm:pt>
    <dgm:pt modelId="{67CF73E9-A67E-4AA0-89B2-D580AB7267D7}" type="sibTrans" cxnId="{F5684DF5-7A0D-4966-B57F-807E6D841532}">
      <dgm:prSet/>
      <dgm:spPr/>
      <dgm:t>
        <a:bodyPr/>
        <a:lstStyle/>
        <a:p>
          <a:endParaRPr lang="en-US"/>
        </a:p>
      </dgm:t>
    </dgm:pt>
    <dgm:pt modelId="{AD88E9FE-DD88-4225-8679-0AE2284C4CFE}">
      <dgm:prSet custT="1"/>
      <dgm:spPr/>
      <dgm:t>
        <a:bodyPr/>
        <a:lstStyle/>
        <a:p>
          <a:pPr>
            <a:lnSpc>
              <a:spcPct val="100000"/>
            </a:lnSpc>
            <a:defRPr cap="all"/>
          </a:pPr>
          <a:r>
            <a:rPr lang="en-GB" sz="1800" dirty="0"/>
            <a:t>Individual presentation (with 3 Person Panel- Q &amp; A) 15 minutes person – Weighting 50%</a:t>
          </a:r>
          <a:endParaRPr lang="en-US" sz="1800" dirty="0"/>
        </a:p>
      </dgm:t>
    </dgm:pt>
    <dgm:pt modelId="{3E26AD0A-A9DE-45CE-AFC8-26A71BD0F3B3}" type="parTrans" cxnId="{93C339B9-90F1-4876-98BF-E66A7BCC14A8}">
      <dgm:prSet/>
      <dgm:spPr/>
      <dgm:t>
        <a:bodyPr/>
        <a:lstStyle/>
        <a:p>
          <a:endParaRPr lang="en-US"/>
        </a:p>
      </dgm:t>
    </dgm:pt>
    <dgm:pt modelId="{5FBF46C7-AB23-466E-82C1-C38AD0906231}" type="sibTrans" cxnId="{93C339B9-90F1-4876-98BF-E66A7BCC14A8}">
      <dgm:prSet/>
      <dgm:spPr/>
      <dgm:t>
        <a:bodyPr/>
        <a:lstStyle/>
        <a:p>
          <a:endParaRPr lang="en-US"/>
        </a:p>
      </dgm:t>
    </dgm:pt>
    <dgm:pt modelId="{7E56313D-4A20-489C-97F0-3DF261B131F0}" type="pres">
      <dgm:prSet presAssocID="{E51A5B62-C3C1-4EA1-95F0-D1B454644F9E}" presName="root" presStyleCnt="0">
        <dgm:presLayoutVars>
          <dgm:dir/>
          <dgm:resizeHandles val="exact"/>
        </dgm:presLayoutVars>
      </dgm:prSet>
      <dgm:spPr/>
    </dgm:pt>
    <dgm:pt modelId="{880E5D78-27F3-4EA2-A34C-156676690E3F}" type="pres">
      <dgm:prSet presAssocID="{34BF3329-2E00-465C-AF56-AE2A5363BA42}" presName="compNode" presStyleCnt="0"/>
      <dgm:spPr/>
    </dgm:pt>
    <dgm:pt modelId="{679E22E3-4B87-4671-8F96-C3B14362C1BD}" type="pres">
      <dgm:prSet presAssocID="{34BF3329-2E00-465C-AF56-AE2A5363BA42}" presName="iconBgRect" presStyleLbl="bgShp" presStyleIdx="0" presStyleCnt="2"/>
      <dgm:spPr/>
    </dgm:pt>
    <dgm:pt modelId="{7AECF2F5-3F47-415C-B73E-FA74653C0E31}" type="pres">
      <dgm:prSet presAssocID="{34BF3329-2E00-465C-AF56-AE2A5363BA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0393D12A-3DF8-4A27-94D0-9458D48788A2}" type="pres">
      <dgm:prSet presAssocID="{34BF3329-2E00-465C-AF56-AE2A5363BA42}" presName="spaceRect" presStyleCnt="0"/>
      <dgm:spPr/>
    </dgm:pt>
    <dgm:pt modelId="{6090BCA2-6D48-4E3E-9754-0F0BA80AD107}" type="pres">
      <dgm:prSet presAssocID="{34BF3329-2E00-465C-AF56-AE2A5363BA42}" presName="textRect" presStyleLbl="revTx" presStyleIdx="0" presStyleCnt="2">
        <dgm:presLayoutVars>
          <dgm:chMax val="1"/>
          <dgm:chPref val="1"/>
        </dgm:presLayoutVars>
      </dgm:prSet>
      <dgm:spPr/>
    </dgm:pt>
    <dgm:pt modelId="{9E8060D1-34F8-4A9F-A3BA-B753C2285576}" type="pres">
      <dgm:prSet presAssocID="{67CF73E9-A67E-4AA0-89B2-D580AB7267D7}" presName="sibTrans" presStyleCnt="0"/>
      <dgm:spPr/>
    </dgm:pt>
    <dgm:pt modelId="{39F9073D-544A-49F7-9E1A-D9ADBFD15E89}" type="pres">
      <dgm:prSet presAssocID="{AD88E9FE-DD88-4225-8679-0AE2284C4CFE}" presName="compNode" presStyleCnt="0"/>
      <dgm:spPr/>
    </dgm:pt>
    <dgm:pt modelId="{B03CF6FC-8191-44B0-A3B4-AFDB278117D7}" type="pres">
      <dgm:prSet presAssocID="{AD88E9FE-DD88-4225-8679-0AE2284C4CFE}" presName="iconBgRect" presStyleLbl="bgShp" presStyleIdx="1" presStyleCnt="2"/>
      <dgm:spPr/>
    </dgm:pt>
    <dgm:pt modelId="{49E5F270-BAEC-4A37-96F6-1BD2451E9FAC}" type="pres">
      <dgm:prSet presAssocID="{AD88E9FE-DD88-4225-8679-0AE2284C4CF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9762666C-A673-4F0C-82F7-CAA54A658B0F}" type="pres">
      <dgm:prSet presAssocID="{AD88E9FE-DD88-4225-8679-0AE2284C4CFE}" presName="spaceRect" presStyleCnt="0"/>
      <dgm:spPr/>
    </dgm:pt>
    <dgm:pt modelId="{2B069278-8476-4324-8C45-17B3E66C1A7F}" type="pres">
      <dgm:prSet presAssocID="{AD88E9FE-DD88-4225-8679-0AE2284C4CFE}" presName="textRect" presStyleLbl="revTx" presStyleIdx="1" presStyleCnt="2">
        <dgm:presLayoutVars>
          <dgm:chMax val="1"/>
          <dgm:chPref val="1"/>
        </dgm:presLayoutVars>
      </dgm:prSet>
      <dgm:spPr/>
    </dgm:pt>
  </dgm:ptLst>
  <dgm:cxnLst>
    <dgm:cxn modelId="{2CDB6D87-C49D-43A8-8A8C-7E43A970726D}" type="presOf" srcId="{AD88E9FE-DD88-4225-8679-0AE2284C4CFE}" destId="{2B069278-8476-4324-8C45-17B3E66C1A7F}" srcOrd="0" destOrd="0" presId="urn:microsoft.com/office/officeart/2018/5/layout/IconCircleLabelList"/>
    <dgm:cxn modelId="{E6FD3EB2-B8B8-4146-BD02-72821872BD93}" type="presOf" srcId="{E51A5B62-C3C1-4EA1-95F0-D1B454644F9E}" destId="{7E56313D-4A20-489C-97F0-3DF261B131F0}" srcOrd="0" destOrd="0" presId="urn:microsoft.com/office/officeart/2018/5/layout/IconCircleLabelList"/>
    <dgm:cxn modelId="{96B89EB5-26EB-487C-B728-45745298EE5E}" type="presOf" srcId="{34BF3329-2E00-465C-AF56-AE2A5363BA42}" destId="{6090BCA2-6D48-4E3E-9754-0F0BA80AD107}" srcOrd="0" destOrd="0" presId="urn:microsoft.com/office/officeart/2018/5/layout/IconCircleLabelList"/>
    <dgm:cxn modelId="{93C339B9-90F1-4876-98BF-E66A7BCC14A8}" srcId="{E51A5B62-C3C1-4EA1-95F0-D1B454644F9E}" destId="{AD88E9FE-DD88-4225-8679-0AE2284C4CFE}" srcOrd="1" destOrd="0" parTransId="{3E26AD0A-A9DE-45CE-AFC8-26A71BD0F3B3}" sibTransId="{5FBF46C7-AB23-466E-82C1-C38AD0906231}"/>
    <dgm:cxn modelId="{F5684DF5-7A0D-4966-B57F-807E6D841532}" srcId="{E51A5B62-C3C1-4EA1-95F0-D1B454644F9E}" destId="{34BF3329-2E00-465C-AF56-AE2A5363BA42}" srcOrd="0" destOrd="0" parTransId="{62F0A84F-44B4-4D44-B6BD-87251C705EE7}" sibTransId="{67CF73E9-A67E-4AA0-89B2-D580AB7267D7}"/>
    <dgm:cxn modelId="{73F0D76A-8F4B-412B-AD3D-5CE3500C1684}" type="presParOf" srcId="{7E56313D-4A20-489C-97F0-3DF261B131F0}" destId="{880E5D78-27F3-4EA2-A34C-156676690E3F}" srcOrd="0" destOrd="0" presId="urn:microsoft.com/office/officeart/2018/5/layout/IconCircleLabelList"/>
    <dgm:cxn modelId="{8C6444B2-3E38-4331-9826-7E2969A834EC}" type="presParOf" srcId="{880E5D78-27F3-4EA2-A34C-156676690E3F}" destId="{679E22E3-4B87-4671-8F96-C3B14362C1BD}" srcOrd="0" destOrd="0" presId="urn:microsoft.com/office/officeart/2018/5/layout/IconCircleLabelList"/>
    <dgm:cxn modelId="{E5ACFAED-6E5E-4E94-8173-B3F2D4EDD5ED}" type="presParOf" srcId="{880E5D78-27F3-4EA2-A34C-156676690E3F}" destId="{7AECF2F5-3F47-415C-B73E-FA74653C0E31}" srcOrd="1" destOrd="0" presId="urn:microsoft.com/office/officeart/2018/5/layout/IconCircleLabelList"/>
    <dgm:cxn modelId="{82D0955D-0820-4520-80ED-44C717C341FA}" type="presParOf" srcId="{880E5D78-27F3-4EA2-A34C-156676690E3F}" destId="{0393D12A-3DF8-4A27-94D0-9458D48788A2}" srcOrd="2" destOrd="0" presId="urn:microsoft.com/office/officeart/2018/5/layout/IconCircleLabelList"/>
    <dgm:cxn modelId="{9BE79E58-1BB5-424D-BC8E-510FAE0CDDC1}" type="presParOf" srcId="{880E5D78-27F3-4EA2-A34C-156676690E3F}" destId="{6090BCA2-6D48-4E3E-9754-0F0BA80AD107}" srcOrd="3" destOrd="0" presId="urn:microsoft.com/office/officeart/2018/5/layout/IconCircleLabelList"/>
    <dgm:cxn modelId="{C0A1331E-BEC0-4BEE-A7EA-4599A5406138}" type="presParOf" srcId="{7E56313D-4A20-489C-97F0-3DF261B131F0}" destId="{9E8060D1-34F8-4A9F-A3BA-B753C2285576}" srcOrd="1" destOrd="0" presId="urn:microsoft.com/office/officeart/2018/5/layout/IconCircleLabelList"/>
    <dgm:cxn modelId="{72A6E3BA-5354-4092-97DB-D5F0EE99280E}" type="presParOf" srcId="{7E56313D-4A20-489C-97F0-3DF261B131F0}" destId="{39F9073D-544A-49F7-9E1A-D9ADBFD15E89}" srcOrd="2" destOrd="0" presId="urn:microsoft.com/office/officeart/2018/5/layout/IconCircleLabelList"/>
    <dgm:cxn modelId="{654BDCDF-5327-4A01-A035-4FE7AAACB693}" type="presParOf" srcId="{39F9073D-544A-49F7-9E1A-D9ADBFD15E89}" destId="{B03CF6FC-8191-44B0-A3B4-AFDB278117D7}" srcOrd="0" destOrd="0" presId="urn:microsoft.com/office/officeart/2018/5/layout/IconCircleLabelList"/>
    <dgm:cxn modelId="{0EDBB85B-6C4B-4482-9E09-4B81DD113813}" type="presParOf" srcId="{39F9073D-544A-49F7-9E1A-D9ADBFD15E89}" destId="{49E5F270-BAEC-4A37-96F6-1BD2451E9FAC}" srcOrd="1" destOrd="0" presId="urn:microsoft.com/office/officeart/2018/5/layout/IconCircleLabelList"/>
    <dgm:cxn modelId="{11A2D5E1-4338-4596-87E2-A56E2CFA8302}" type="presParOf" srcId="{39F9073D-544A-49F7-9E1A-D9ADBFD15E89}" destId="{9762666C-A673-4F0C-82F7-CAA54A658B0F}" srcOrd="2" destOrd="0" presId="urn:microsoft.com/office/officeart/2018/5/layout/IconCircleLabelList"/>
    <dgm:cxn modelId="{068AB684-062C-492E-B8B9-2DB5D2E77FB6}" type="presParOf" srcId="{39F9073D-544A-49F7-9E1A-D9ADBFD15E89}" destId="{2B069278-8476-4324-8C45-17B3E66C1A7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BD3989-0D18-4349-925D-9797654897B6}" type="doc">
      <dgm:prSet loTypeId="urn:microsoft.com/office/officeart/2005/8/layout/chevron1" loCatId="process" qsTypeId="urn:microsoft.com/office/officeart/2005/8/quickstyle/simple1" qsCatId="simple" csTypeId="urn:microsoft.com/office/officeart/2005/8/colors/colorful5" csCatId="colorful"/>
      <dgm:spPr/>
      <dgm:t>
        <a:bodyPr/>
        <a:lstStyle/>
        <a:p>
          <a:endParaRPr lang="en-US"/>
        </a:p>
      </dgm:t>
    </dgm:pt>
    <dgm:pt modelId="{51AD2CCD-BF93-4610-B207-1747D6001F1A}">
      <dgm:prSet/>
      <dgm:spPr/>
      <dgm:t>
        <a:bodyPr/>
        <a:lstStyle/>
        <a:p>
          <a:r>
            <a:rPr lang="en-US"/>
            <a:t>Making</a:t>
          </a:r>
        </a:p>
      </dgm:t>
    </dgm:pt>
    <dgm:pt modelId="{0E961A49-703B-44FF-9FC2-D8CCD896F9BA}" type="parTrans" cxnId="{2E3592FB-224D-42A5-9FF8-5B5C8CE54875}">
      <dgm:prSet/>
      <dgm:spPr/>
      <dgm:t>
        <a:bodyPr/>
        <a:lstStyle/>
        <a:p>
          <a:endParaRPr lang="en-US"/>
        </a:p>
      </dgm:t>
    </dgm:pt>
    <dgm:pt modelId="{263DFEEE-8993-4431-8CB9-9FFE7E67310B}" type="sibTrans" cxnId="{2E3592FB-224D-42A5-9FF8-5B5C8CE54875}">
      <dgm:prSet/>
      <dgm:spPr/>
      <dgm:t>
        <a:bodyPr/>
        <a:lstStyle/>
        <a:p>
          <a:endParaRPr lang="en-US"/>
        </a:p>
      </dgm:t>
    </dgm:pt>
    <dgm:pt modelId="{A4E3E9D5-AD3A-4F70-83EF-6E91599D95B4}">
      <dgm:prSet/>
      <dgm:spPr/>
      <dgm:t>
        <a:bodyPr/>
        <a:lstStyle/>
        <a:p>
          <a:r>
            <a:rPr lang="en-US"/>
            <a:t>Making timely information and intelligence available to operational staff on mobile devices.</a:t>
          </a:r>
        </a:p>
      </dgm:t>
    </dgm:pt>
    <dgm:pt modelId="{61BC750C-4424-4C92-B6A1-F8E7146C7E76}" type="parTrans" cxnId="{075FA712-3422-4CFB-84F7-8432E32469D9}">
      <dgm:prSet/>
      <dgm:spPr/>
      <dgm:t>
        <a:bodyPr/>
        <a:lstStyle/>
        <a:p>
          <a:endParaRPr lang="en-US"/>
        </a:p>
      </dgm:t>
    </dgm:pt>
    <dgm:pt modelId="{8C4C8C3A-B1DF-4D5E-8D8C-9A5AAE1D3E76}" type="sibTrans" cxnId="{075FA712-3422-4CFB-84F7-8432E32469D9}">
      <dgm:prSet/>
      <dgm:spPr/>
      <dgm:t>
        <a:bodyPr/>
        <a:lstStyle/>
        <a:p>
          <a:endParaRPr lang="en-US"/>
        </a:p>
      </dgm:t>
    </dgm:pt>
    <dgm:pt modelId="{CA289F3F-1286-44F6-8310-54331F2584FE}">
      <dgm:prSet/>
      <dgm:spPr/>
      <dgm:t>
        <a:bodyPr/>
        <a:lstStyle/>
        <a:p>
          <a:r>
            <a:rPr lang="en-US"/>
            <a:t>Gathering</a:t>
          </a:r>
        </a:p>
      </dgm:t>
    </dgm:pt>
    <dgm:pt modelId="{F3537A46-36FD-4C5D-B7E6-D34F6CA38DC4}" type="parTrans" cxnId="{B4758C55-D198-4D29-8F48-7A4A546ACACB}">
      <dgm:prSet/>
      <dgm:spPr/>
      <dgm:t>
        <a:bodyPr/>
        <a:lstStyle/>
        <a:p>
          <a:endParaRPr lang="en-US"/>
        </a:p>
      </dgm:t>
    </dgm:pt>
    <dgm:pt modelId="{BEBFF069-A5A9-4AD2-A369-B77DDE3E7CE4}" type="sibTrans" cxnId="{B4758C55-D198-4D29-8F48-7A4A546ACACB}">
      <dgm:prSet/>
      <dgm:spPr/>
      <dgm:t>
        <a:bodyPr/>
        <a:lstStyle/>
        <a:p>
          <a:endParaRPr lang="en-US"/>
        </a:p>
      </dgm:t>
    </dgm:pt>
    <dgm:pt modelId="{2B5F94A1-DA17-4E12-B6A9-622AFD669B68}">
      <dgm:prSet/>
      <dgm:spPr/>
      <dgm:t>
        <a:bodyPr/>
        <a:lstStyle/>
        <a:p>
          <a:r>
            <a:rPr lang="en-US" dirty="0"/>
            <a:t>Gathering comprehensive information about victims, offenders and locations quickly from mobile technology.</a:t>
          </a:r>
        </a:p>
      </dgm:t>
    </dgm:pt>
    <dgm:pt modelId="{14F6E640-2793-417C-BC07-DC6E006E99F5}" type="parTrans" cxnId="{40C6C2A0-7972-4DFA-B2A7-8CD7CBFAC610}">
      <dgm:prSet/>
      <dgm:spPr/>
      <dgm:t>
        <a:bodyPr/>
        <a:lstStyle/>
        <a:p>
          <a:endParaRPr lang="en-US"/>
        </a:p>
      </dgm:t>
    </dgm:pt>
    <dgm:pt modelId="{B5A7E5F5-CE2B-4F93-9FA1-31169C72E6FA}" type="sibTrans" cxnId="{40C6C2A0-7972-4DFA-B2A7-8CD7CBFAC610}">
      <dgm:prSet/>
      <dgm:spPr/>
      <dgm:t>
        <a:bodyPr/>
        <a:lstStyle/>
        <a:p>
          <a:endParaRPr lang="en-US"/>
        </a:p>
      </dgm:t>
    </dgm:pt>
    <dgm:pt modelId="{F7362F0C-65C8-44B8-B88C-B1C5A109A788}">
      <dgm:prSet/>
      <dgm:spPr/>
      <dgm:t>
        <a:bodyPr/>
        <a:lstStyle/>
        <a:p>
          <a:r>
            <a:rPr lang="en-US"/>
            <a:t>Using</a:t>
          </a:r>
        </a:p>
      </dgm:t>
    </dgm:pt>
    <dgm:pt modelId="{C88B2839-2848-439F-A3A9-EC4B139BF105}" type="parTrans" cxnId="{D84C5C98-6F40-4A1A-BD85-8402F3F38E7F}">
      <dgm:prSet/>
      <dgm:spPr/>
      <dgm:t>
        <a:bodyPr/>
        <a:lstStyle/>
        <a:p>
          <a:endParaRPr lang="en-US"/>
        </a:p>
      </dgm:t>
    </dgm:pt>
    <dgm:pt modelId="{7B9AE34C-1A0A-42CB-A95E-3F0CFA9222D1}" type="sibTrans" cxnId="{D84C5C98-6F40-4A1A-BD85-8402F3F38E7F}">
      <dgm:prSet/>
      <dgm:spPr/>
      <dgm:t>
        <a:bodyPr/>
        <a:lstStyle/>
        <a:p>
          <a:endParaRPr lang="en-US"/>
        </a:p>
      </dgm:t>
    </dgm:pt>
    <dgm:pt modelId="{1DD5C6F7-3137-4C1E-ADE7-2987C5C2AAF0}">
      <dgm:prSet/>
      <dgm:spPr/>
      <dgm:t>
        <a:bodyPr/>
        <a:lstStyle/>
        <a:p>
          <a:r>
            <a:rPr lang="en-US"/>
            <a:t>Using new technology to reach out to individuals who are living more of their lives online and communicate with them digitally.</a:t>
          </a:r>
        </a:p>
      </dgm:t>
    </dgm:pt>
    <dgm:pt modelId="{4336E4D1-4399-4D59-9731-7E7B072799AC}" type="parTrans" cxnId="{5235046F-B1C4-41EE-A042-72A678BCDC59}">
      <dgm:prSet/>
      <dgm:spPr/>
      <dgm:t>
        <a:bodyPr/>
        <a:lstStyle/>
        <a:p>
          <a:endParaRPr lang="en-US"/>
        </a:p>
      </dgm:t>
    </dgm:pt>
    <dgm:pt modelId="{4B594A76-3384-49B9-9666-6B3784B763FB}" type="sibTrans" cxnId="{5235046F-B1C4-41EE-A042-72A678BCDC59}">
      <dgm:prSet/>
      <dgm:spPr/>
      <dgm:t>
        <a:bodyPr/>
        <a:lstStyle/>
        <a:p>
          <a:endParaRPr lang="en-US"/>
        </a:p>
      </dgm:t>
    </dgm:pt>
    <dgm:pt modelId="{ECC1C0D4-E86E-4E9E-B864-CE8B24C439D2}">
      <dgm:prSet/>
      <dgm:spPr/>
      <dgm:t>
        <a:bodyPr/>
        <a:lstStyle/>
        <a:p>
          <a:r>
            <a:rPr lang="en-US"/>
            <a:t>Developing</a:t>
          </a:r>
        </a:p>
      </dgm:t>
    </dgm:pt>
    <dgm:pt modelId="{B3C46E59-71C4-4E25-B8CD-88BEC7396D95}" type="parTrans" cxnId="{E46A3073-26D2-49AC-8610-DD9C5F597279}">
      <dgm:prSet/>
      <dgm:spPr/>
      <dgm:t>
        <a:bodyPr/>
        <a:lstStyle/>
        <a:p>
          <a:endParaRPr lang="en-US"/>
        </a:p>
      </dgm:t>
    </dgm:pt>
    <dgm:pt modelId="{8D6870A0-D8C7-4A37-88BA-319D70EFB002}" type="sibTrans" cxnId="{E46A3073-26D2-49AC-8610-DD9C5F597279}">
      <dgm:prSet/>
      <dgm:spPr/>
      <dgm:t>
        <a:bodyPr/>
        <a:lstStyle/>
        <a:p>
          <a:endParaRPr lang="en-US"/>
        </a:p>
      </dgm:t>
    </dgm:pt>
    <dgm:pt modelId="{59ED822E-95FA-46ED-B5C3-E2CCB549685B}">
      <dgm:prSet/>
      <dgm:spPr/>
      <dgm:t>
        <a:bodyPr/>
        <a:lstStyle/>
        <a:p>
          <a:r>
            <a:rPr lang="en-US"/>
            <a:t>Developing digital investigation and intelligence capabilities, understand cyber dependent criminality better. </a:t>
          </a:r>
        </a:p>
      </dgm:t>
    </dgm:pt>
    <dgm:pt modelId="{1251FB32-EF78-4435-9844-EC97EF90708D}" type="parTrans" cxnId="{3F4E114D-975F-46BB-9DB4-5A525DDAE2C1}">
      <dgm:prSet/>
      <dgm:spPr/>
      <dgm:t>
        <a:bodyPr/>
        <a:lstStyle/>
        <a:p>
          <a:endParaRPr lang="en-US"/>
        </a:p>
      </dgm:t>
    </dgm:pt>
    <dgm:pt modelId="{3AAFDB6E-7714-455B-AB30-B401B2AA5CA8}" type="sibTrans" cxnId="{3F4E114D-975F-46BB-9DB4-5A525DDAE2C1}">
      <dgm:prSet/>
      <dgm:spPr/>
      <dgm:t>
        <a:bodyPr/>
        <a:lstStyle/>
        <a:p>
          <a:endParaRPr lang="en-US"/>
        </a:p>
      </dgm:t>
    </dgm:pt>
    <dgm:pt modelId="{0DC9E3E1-F7D8-4BBE-A6F1-8BF1E2ED66D8}" type="pres">
      <dgm:prSet presAssocID="{43BD3989-0D18-4349-925D-9797654897B6}" presName="Name0" presStyleCnt="0">
        <dgm:presLayoutVars>
          <dgm:dir/>
          <dgm:animLvl val="lvl"/>
          <dgm:resizeHandles val="exact"/>
        </dgm:presLayoutVars>
      </dgm:prSet>
      <dgm:spPr/>
    </dgm:pt>
    <dgm:pt modelId="{1414AF47-CE0E-45DE-B067-55BCB2F44A04}" type="pres">
      <dgm:prSet presAssocID="{51AD2CCD-BF93-4610-B207-1747D6001F1A}" presName="composite" presStyleCnt="0"/>
      <dgm:spPr/>
    </dgm:pt>
    <dgm:pt modelId="{DDF35597-083B-4362-B2DF-02C1F2193C6B}" type="pres">
      <dgm:prSet presAssocID="{51AD2CCD-BF93-4610-B207-1747D6001F1A}" presName="parTx" presStyleLbl="node1" presStyleIdx="0" presStyleCnt="4">
        <dgm:presLayoutVars>
          <dgm:chMax val="0"/>
          <dgm:chPref val="0"/>
          <dgm:bulletEnabled val="1"/>
        </dgm:presLayoutVars>
      </dgm:prSet>
      <dgm:spPr/>
    </dgm:pt>
    <dgm:pt modelId="{563ADEEE-C854-4F13-9A2A-C3C9DBACB2CB}" type="pres">
      <dgm:prSet presAssocID="{51AD2CCD-BF93-4610-B207-1747D6001F1A}" presName="desTx" presStyleLbl="revTx" presStyleIdx="0" presStyleCnt="4">
        <dgm:presLayoutVars>
          <dgm:bulletEnabled val="1"/>
        </dgm:presLayoutVars>
      </dgm:prSet>
      <dgm:spPr/>
    </dgm:pt>
    <dgm:pt modelId="{D08EA0EB-39B3-4EFC-941E-9013F176DC7D}" type="pres">
      <dgm:prSet presAssocID="{263DFEEE-8993-4431-8CB9-9FFE7E67310B}" presName="space" presStyleCnt="0"/>
      <dgm:spPr/>
    </dgm:pt>
    <dgm:pt modelId="{A727327E-5621-466E-90BA-1F74839EA963}" type="pres">
      <dgm:prSet presAssocID="{CA289F3F-1286-44F6-8310-54331F2584FE}" presName="composite" presStyleCnt="0"/>
      <dgm:spPr/>
    </dgm:pt>
    <dgm:pt modelId="{9EFCD36A-6D4D-4046-94CD-8EFAAA3BDC87}" type="pres">
      <dgm:prSet presAssocID="{CA289F3F-1286-44F6-8310-54331F2584FE}" presName="parTx" presStyleLbl="node1" presStyleIdx="1" presStyleCnt="4">
        <dgm:presLayoutVars>
          <dgm:chMax val="0"/>
          <dgm:chPref val="0"/>
          <dgm:bulletEnabled val="1"/>
        </dgm:presLayoutVars>
      </dgm:prSet>
      <dgm:spPr/>
    </dgm:pt>
    <dgm:pt modelId="{F2CEE1C5-B796-45F1-A1F2-DB92BF413769}" type="pres">
      <dgm:prSet presAssocID="{CA289F3F-1286-44F6-8310-54331F2584FE}" presName="desTx" presStyleLbl="revTx" presStyleIdx="1" presStyleCnt="4">
        <dgm:presLayoutVars>
          <dgm:bulletEnabled val="1"/>
        </dgm:presLayoutVars>
      </dgm:prSet>
      <dgm:spPr/>
    </dgm:pt>
    <dgm:pt modelId="{398D4848-4F8D-450C-8F30-B25080035330}" type="pres">
      <dgm:prSet presAssocID="{BEBFF069-A5A9-4AD2-A369-B77DDE3E7CE4}" presName="space" presStyleCnt="0"/>
      <dgm:spPr/>
    </dgm:pt>
    <dgm:pt modelId="{D8310107-9830-4DB7-B49E-AE234D9F97D7}" type="pres">
      <dgm:prSet presAssocID="{F7362F0C-65C8-44B8-B88C-B1C5A109A788}" presName="composite" presStyleCnt="0"/>
      <dgm:spPr/>
    </dgm:pt>
    <dgm:pt modelId="{BE0A447B-6541-41CD-B399-FF77A1AC75C4}" type="pres">
      <dgm:prSet presAssocID="{F7362F0C-65C8-44B8-B88C-B1C5A109A788}" presName="parTx" presStyleLbl="node1" presStyleIdx="2" presStyleCnt="4">
        <dgm:presLayoutVars>
          <dgm:chMax val="0"/>
          <dgm:chPref val="0"/>
          <dgm:bulletEnabled val="1"/>
        </dgm:presLayoutVars>
      </dgm:prSet>
      <dgm:spPr/>
    </dgm:pt>
    <dgm:pt modelId="{D2F97C84-44A7-4C89-BDC7-4F68993AA276}" type="pres">
      <dgm:prSet presAssocID="{F7362F0C-65C8-44B8-B88C-B1C5A109A788}" presName="desTx" presStyleLbl="revTx" presStyleIdx="2" presStyleCnt="4">
        <dgm:presLayoutVars>
          <dgm:bulletEnabled val="1"/>
        </dgm:presLayoutVars>
      </dgm:prSet>
      <dgm:spPr/>
    </dgm:pt>
    <dgm:pt modelId="{7E378DC4-4554-456F-8F7E-C6064FB281DA}" type="pres">
      <dgm:prSet presAssocID="{7B9AE34C-1A0A-42CB-A95E-3F0CFA9222D1}" presName="space" presStyleCnt="0"/>
      <dgm:spPr/>
    </dgm:pt>
    <dgm:pt modelId="{59A0849A-D0FC-4265-9371-1648BFE8B1F5}" type="pres">
      <dgm:prSet presAssocID="{ECC1C0D4-E86E-4E9E-B864-CE8B24C439D2}" presName="composite" presStyleCnt="0"/>
      <dgm:spPr/>
    </dgm:pt>
    <dgm:pt modelId="{9C2F90A8-2D51-43D5-BA1C-7945BAF4728C}" type="pres">
      <dgm:prSet presAssocID="{ECC1C0D4-E86E-4E9E-B864-CE8B24C439D2}" presName="parTx" presStyleLbl="node1" presStyleIdx="3" presStyleCnt="4">
        <dgm:presLayoutVars>
          <dgm:chMax val="0"/>
          <dgm:chPref val="0"/>
          <dgm:bulletEnabled val="1"/>
        </dgm:presLayoutVars>
      </dgm:prSet>
      <dgm:spPr/>
    </dgm:pt>
    <dgm:pt modelId="{0BC72D1C-85A8-43AC-B040-F0C7800F4042}" type="pres">
      <dgm:prSet presAssocID="{ECC1C0D4-E86E-4E9E-B864-CE8B24C439D2}" presName="desTx" presStyleLbl="revTx" presStyleIdx="3" presStyleCnt="4">
        <dgm:presLayoutVars>
          <dgm:bulletEnabled val="1"/>
        </dgm:presLayoutVars>
      </dgm:prSet>
      <dgm:spPr/>
    </dgm:pt>
  </dgm:ptLst>
  <dgm:cxnLst>
    <dgm:cxn modelId="{075FA712-3422-4CFB-84F7-8432E32469D9}" srcId="{51AD2CCD-BF93-4610-B207-1747D6001F1A}" destId="{A4E3E9D5-AD3A-4F70-83EF-6E91599D95B4}" srcOrd="0" destOrd="0" parTransId="{61BC750C-4424-4C92-B6A1-F8E7146C7E76}" sibTransId="{8C4C8C3A-B1DF-4D5E-8D8C-9A5AAE1D3E76}"/>
    <dgm:cxn modelId="{07987123-E583-4726-BED9-911FCAAA3EDC}" type="presOf" srcId="{1DD5C6F7-3137-4C1E-ADE7-2987C5C2AAF0}" destId="{D2F97C84-44A7-4C89-BDC7-4F68993AA276}" srcOrd="0" destOrd="0" presId="urn:microsoft.com/office/officeart/2005/8/layout/chevron1"/>
    <dgm:cxn modelId="{A5DEAF4B-8583-4A4E-8C42-790C332698D8}" type="presOf" srcId="{A4E3E9D5-AD3A-4F70-83EF-6E91599D95B4}" destId="{563ADEEE-C854-4F13-9A2A-C3C9DBACB2CB}" srcOrd="0" destOrd="0" presId="urn:microsoft.com/office/officeart/2005/8/layout/chevron1"/>
    <dgm:cxn modelId="{3F4E114D-975F-46BB-9DB4-5A525DDAE2C1}" srcId="{ECC1C0D4-E86E-4E9E-B864-CE8B24C439D2}" destId="{59ED822E-95FA-46ED-B5C3-E2CCB549685B}" srcOrd="0" destOrd="0" parTransId="{1251FB32-EF78-4435-9844-EC97EF90708D}" sibTransId="{3AAFDB6E-7714-455B-AB30-B401B2AA5CA8}"/>
    <dgm:cxn modelId="{BDC59351-5C85-412E-A9D6-24655D2D588F}" type="presOf" srcId="{51AD2CCD-BF93-4610-B207-1747D6001F1A}" destId="{DDF35597-083B-4362-B2DF-02C1F2193C6B}" srcOrd="0" destOrd="0" presId="urn:microsoft.com/office/officeart/2005/8/layout/chevron1"/>
    <dgm:cxn modelId="{B4758C55-D198-4D29-8F48-7A4A546ACACB}" srcId="{43BD3989-0D18-4349-925D-9797654897B6}" destId="{CA289F3F-1286-44F6-8310-54331F2584FE}" srcOrd="1" destOrd="0" parTransId="{F3537A46-36FD-4C5D-B7E6-D34F6CA38DC4}" sibTransId="{BEBFF069-A5A9-4AD2-A369-B77DDE3E7CE4}"/>
    <dgm:cxn modelId="{5235046F-B1C4-41EE-A042-72A678BCDC59}" srcId="{F7362F0C-65C8-44B8-B88C-B1C5A109A788}" destId="{1DD5C6F7-3137-4C1E-ADE7-2987C5C2AAF0}" srcOrd="0" destOrd="0" parTransId="{4336E4D1-4399-4D59-9731-7E7B072799AC}" sibTransId="{4B594A76-3384-49B9-9666-6B3784B763FB}"/>
    <dgm:cxn modelId="{5B7E0C71-C300-4640-891B-847B7C443198}" type="presOf" srcId="{ECC1C0D4-E86E-4E9E-B864-CE8B24C439D2}" destId="{9C2F90A8-2D51-43D5-BA1C-7945BAF4728C}" srcOrd="0" destOrd="0" presId="urn:microsoft.com/office/officeart/2005/8/layout/chevron1"/>
    <dgm:cxn modelId="{E46A3073-26D2-49AC-8610-DD9C5F597279}" srcId="{43BD3989-0D18-4349-925D-9797654897B6}" destId="{ECC1C0D4-E86E-4E9E-B864-CE8B24C439D2}" srcOrd="3" destOrd="0" parTransId="{B3C46E59-71C4-4E25-B8CD-88BEC7396D95}" sibTransId="{8D6870A0-D8C7-4A37-88BA-319D70EFB002}"/>
    <dgm:cxn modelId="{4CB53E78-172B-402A-AE23-EC1823853A71}" type="presOf" srcId="{2B5F94A1-DA17-4E12-B6A9-622AFD669B68}" destId="{F2CEE1C5-B796-45F1-A1F2-DB92BF413769}" srcOrd="0" destOrd="0" presId="urn:microsoft.com/office/officeart/2005/8/layout/chevron1"/>
    <dgm:cxn modelId="{D84C5C98-6F40-4A1A-BD85-8402F3F38E7F}" srcId="{43BD3989-0D18-4349-925D-9797654897B6}" destId="{F7362F0C-65C8-44B8-B88C-B1C5A109A788}" srcOrd="2" destOrd="0" parTransId="{C88B2839-2848-439F-A3A9-EC4B139BF105}" sibTransId="{7B9AE34C-1A0A-42CB-A95E-3F0CFA9222D1}"/>
    <dgm:cxn modelId="{40C6C2A0-7972-4DFA-B2A7-8CD7CBFAC610}" srcId="{CA289F3F-1286-44F6-8310-54331F2584FE}" destId="{2B5F94A1-DA17-4E12-B6A9-622AFD669B68}" srcOrd="0" destOrd="0" parTransId="{14F6E640-2793-417C-BC07-DC6E006E99F5}" sibTransId="{B5A7E5F5-CE2B-4F93-9FA1-31169C72E6FA}"/>
    <dgm:cxn modelId="{5093CDAF-9BC0-45E2-B506-239173349485}" type="presOf" srcId="{CA289F3F-1286-44F6-8310-54331F2584FE}" destId="{9EFCD36A-6D4D-4046-94CD-8EFAAA3BDC87}" srcOrd="0" destOrd="0" presId="urn:microsoft.com/office/officeart/2005/8/layout/chevron1"/>
    <dgm:cxn modelId="{92E073BE-9CDE-4423-AF3B-B0416BBCA00D}" type="presOf" srcId="{F7362F0C-65C8-44B8-B88C-B1C5A109A788}" destId="{BE0A447B-6541-41CD-B399-FF77A1AC75C4}" srcOrd="0" destOrd="0" presId="urn:microsoft.com/office/officeart/2005/8/layout/chevron1"/>
    <dgm:cxn modelId="{699C70C3-3953-4CAF-BFC6-401E4EDB7528}" type="presOf" srcId="{43BD3989-0D18-4349-925D-9797654897B6}" destId="{0DC9E3E1-F7D8-4BBE-A6F1-8BF1E2ED66D8}" srcOrd="0" destOrd="0" presId="urn:microsoft.com/office/officeart/2005/8/layout/chevron1"/>
    <dgm:cxn modelId="{3C9DD3D1-1DB1-44F3-B648-DC842329B6C5}" type="presOf" srcId="{59ED822E-95FA-46ED-B5C3-E2CCB549685B}" destId="{0BC72D1C-85A8-43AC-B040-F0C7800F4042}" srcOrd="0" destOrd="0" presId="urn:microsoft.com/office/officeart/2005/8/layout/chevron1"/>
    <dgm:cxn modelId="{2E3592FB-224D-42A5-9FF8-5B5C8CE54875}" srcId="{43BD3989-0D18-4349-925D-9797654897B6}" destId="{51AD2CCD-BF93-4610-B207-1747D6001F1A}" srcOrd="0" destOrd="0" parTransId="{0E961A49-703B-44FF-9FC2-D8CCD896F9BA}" sibTransId="{263DFEEE-8993-4431-8CB9-9FFE7E67310B}"/>
    <dgm:cxn modelId="{F9FFF54B-5C7F-435D-A005-EEBC1F7ECA7B}" type="presParOf" srcId="{0DC9E3E1-F7D8-4BBE-A6F1-8BF1E2ED66D8}" destId="{1414AF47-CE0E-45DE-B067-55BCB2F44A04}" srcOrd="0" destOrd="0" presId="urn:microsoft.com/office/officeart/2005/8/layout/chevron1"/>
    <dgm:cxn modelId="{7DD45359-11B1-439F-BF4C-A9E8AA3CE196}" type="presParOf" srcId="{1414AF47-CE0E-45DE-B067-55BCB2F44A04}" destId="{DDF35597-083B-4362-B2DF-02C1F2193C6B}" srcOrd="0" destOrd="0" presId="urn:microsoft.com/office/officeart/2005/8/layout/chevron1"/>
    <dgm:cxn modelId="{258D59B9-DDA1-4D56-8CAA-8C110516D8E4}" type="presParOf" srcId="{1414AF47-CE0E-45DE-B067-55BCB2F44A04}" destId="{563ADEEE-C854-4F13-9A2A-C3C9DBACB2CB}" srcOrd="1" destOrd="0" presId="urn:microsoft.com/office/officeart/2005/8/layout/chevron1"/>
    <dgm:cxn modelId="{7AF53455-6923-42D1-BB7A-C1A3DE829C70}" type="presParOf" srcId="{0DC9E3E1-F7D8-4BBE-A6F1-8BF1E2ED66D8}" destId="{D08EA0EB-39B3-4EFC-941E-9013F176DC7D}" srcOrd="1" destOrd="0" presId="urn:microsoft.com/office/officeart/2005/8/layout/chevron1"/>
    <dgm:cxn modelId="{8CFAF56D-2CC1-4552-B18D-4C12C42DE298}" type="presParOf" srcId="{0DC9E3E1-F7D8-4BBE-A6F1-8BF1E2ED66D8}" destId="{A727327E-5621-466E-90BA-1F74839EA963}" srcOrd="2" destOrd="0" presId="urn:microsoft.com/office/officeart/2005/8/layout/chevron1"/>
    <dgm:cxn modelId="{BA79AC55-DAE2-4132-9BE6-FB8CBA8381B8}" type="presParOf" srcId="{A727327E-5621-466E-90BA-1F74839EA963}" destId="{9EFCD36A-6D4D-4046-94CD-8EFAAA3BDC87}" srcOrd="0" destOrd="0" presId="urn:microsoft.com/office/officeart/2005/8/layout/chevron1"/>
    <dgm:cxn modelId="{7A3349CA-C537-4433-9890-B2958A99B4CA}" type="presParOf" srcId="{A727327E-5621-466E-90BA-1F74839EA963}" destId="{F2CEE1C5-B796-45F1-A1F2-DB92BF413769}" srcOrd="1" destOrd="0" presId="urn:microsoft.com/office/officeart/2005/8/layout/chevron1"/>
    <dgm:cxn modelId="{CADC8CE3-A2EC-4B8F-98E5-E0B9E8CE1F63}" type="presParOf" srcId="{0DC9E3E1-F7D8-4BBE-A6F1-8BF1E2ED66D8}" destId="{398D4848-4F8D-450C-8F30-B25080035330}" srcOrd="3" destOrd="0" presId="urn:microsoft.com/office/officeart/2005/8/layout/chevron1"/>
    <dgm:cxn modelId="{24A68A67-16F4-4F3C-A32E-8A36B71DA57A}" type="presParOf" srcId="{0DC9E3E1-F7D8-4BBE-A6F1-8BF1E2ED66D8}" destId="{D8310107-9830-4DB7-B49E-AE234D9F97D7}" srcOrd="4" destOrd="0" presId="urn:microsoft.com/office/officeart/2005/8/layout/chevron1"/>
    <dgm:cxn modelId="{739E5459-5BDE-418E-B3FA-3C362B2347C3}" type="presParOf" srcId="{D8310107-9830-4DB7-B49E-AE234D9F97D7}" destId="{BE0A447B-6541-41CD-B399-FF77A1AC75C4}" srcOrd="0" destOrd="0" presId="urn:microsoft.com/office/officeart/2005/8/layout/chevron1"/>
    <dgm:cxn modelId="{7ED499D5-6BA0-40F7-B071-07B1BC8706AD}" type="presParOf" srcId="{D8310107-9830-4DB7-B49E-AE234D9F97D7}" destId="{D2F97C84-44A7-4C89-BDC7-4F68993AA276}" srcOrd="1" destOrd="0" presId="urn:microsoft.com/office/officeart/2005/8/layout/chevron1"/>
    <dgm:cxn modelId="{A3A57803-53C2-49FE-AF97-EB7815426369}" type="presParOf" srcId="{0DC9E3E1-F7D8-4BBE-A6F1-8BF1E2ED66D8}" destId="{7E378DC4-4554-456F-8F7E-C6064FB281DA}" srcOrd="5" destOrd="0" presId="urn:microsoft.com/office/officeart/2005/8/layout/chevron1"/>
    <dgm:cxn modelId="{5AA3F392-9584-40A0-A5A5-CA7DCE9AAB70}" type="presParOf" srcId="{0DC9E3E1-F7D8-4BBE-A6F1-8BF1E2ED66D8}" destId="{59A0849A-D0FC-4265-9371-1648BFE8B1F5}" srcOrd="6" destOrd="0" presId="urn:microsoft.com/office/officeart/2005/8/layout/chevron1"/>
    <dgm:cxn modelId="{66315B7E-E804-4E41-9B52-1E88DD06E375}" type="presParOf" srcId="{59A0849A-D0FC-4265-9371-1648BFE8B1F5}" destId="{9C2F90A8-2D51-43D5-BA1C-7945BAF4728C}" srcOrd="0" destOrd="0" presId="urn:microsoft.com/office/officeart/2005/8/layout/chevron1"/>
    <dgm:cxn modelId="{0BFE36C1-AE52-4EF6-99BB-ABF5CFCB92C9}" type="presParOf" srcId="{59A0849A-D0FC-4265-9371-1648BFE8B1F5}" destId="{0BC72D1C-85A8-43AC-B040-F0C7800F4042}"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32B860-63B3-49EF-8FB7-D0AC4CBEDF10}"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45EFB1F6-0A9E-419F-B177-7EA592984071}">
      <dgm:prSet/>
      <dgm:spPr/>
      <dgm:t>
        <a:bodyPr/>
        <a:lstStyle/>
        <a:p>
          <a:r>
            <a:rPr lang="en-GB" b="0" i="0"/>
            <a:t>Consider focusing upon one specific cyber-crime.</a:t>
          </a:r>
          <a:endParaRPr lang="en-US"/>
        </a:p>
      </dgm:t>
    </dgm:pt>
    <dgm:pt modelId="{D40DB31D-063C-45D0-8DC2-92987E0915A3}" type="parTrans" cxnId="{7ACCFF4E-12A1-4825-9105-A309E42AF9AC}">
      <dgm:prSet/>
      <dgm:spPr/>
      <dgm:t>
        <a:bodyPr/>
        <a:lstStyle/>
        <a:p>
          <a:endParaRPr lang="en-US"/>
        </a:p>
      </dgm:t>
    </dgm:pt>
    <dgm:pt modelId="{AC30AA8C-44F1-453A-846A-664695424DC5}" type="sibTrans" cxnId="{7ACCFF4E-12A1-4825-9105-A309E42AF9AC}">
      <dgm:prSet phldrT="1" phldr="0"/>
      <dgm:spPr/>
      <dgm:t>
        <a:bodyPr/>
        <a:lstStyle/>
        <a:p>
          <a:r>
            <a:rPr lang="en-US"/>
            <a:t>1</a:t>
          </a:r>
        </a:p>
      </dgm:t>
    </dgm:pt>
    <dgm:pt modelId="{EEBDD11C-66CD-4D6F-A40E-1769F799A5E6}">
      <dgm:prSet/>
      <dgm:spPr/>
      <dgm:t>
        <a:bodyPr/>
        <a:lstStyle/>
        <a:p>
          <a:r>
            <a:rPr lang="en-GB"/>
            <a:t>C</a:t>
          </a:r>
          <a:r>
            <a:rPr lang="en-GB" b="0" i="0"/>
            <a:t>onsider using case examples to help support the paper.  </a:t>
          </a:r>
          <a:endParaRPr lang="en-US"/>
        </a:p>
      </dgm:t>
    </dgm:pt>
    <dgm:pt modelId="{013C1E45-0747-4A9C-A7BB-D21C14EFFEB1}" type="parTrans" cxnId="{D4CC8609-E63A-4D7C-8C06-9D14FE0467C4}">
      <dgm:prSet/>
      <dgm:spPr/>
      <dgm:t>
        <a:bodyPr/>
        <a:lstStyle/>
        <a:p>
          <a:endParaRPr lang="en-US"/>
        </a:p>
      </dgm:t>
    </dgm:pt>
    <dgm:pt modelId="{DB1C20B8-BF44-4EAA-A883-8BE207DC801B}" type="sibTrans" cxnId="{D4CC8609-E63A-4D7C-8C06-9D14FE0467C4}">
      <dgm:prSet phldrT="2" phldr="0"/>
      <dgm:spPr/>
      <dgm:t>
        <a:bodyPr/>
        <a:lstStyle/>
        <a:p>
          <a:r>
            <a:rPr lang="en-US"/>
            <a:t>2</a:t>
          </a:r>
        </a:p>
      </dgm:t>
    </dgm:pt>
    <dgm:pt modelId="{B111056A-F623-4389-B02D-AAC6E0AF8709}">
      <dgm:prSet/>
      <dgm:spPr/>
      <dgm:t>
        <a:bodyPr/>
        <a:lstStyle/>
        <a:p>
          <a:r>
            <a:rPr lang="en-GB"/>
            <a:t>Provide a basic overview of the type of cyber- crime you have decided to focus upon. </a:t>
          </a:r>
          <a:endParaRPr lang="en-US"/>
        </a:p>
      </dgm:t>
    </dgm:pt>
    <dgm:pt modelId="{6C75DDD5-33A0-4B11-AC05-C3D753D6CFB8}" type="parTrans" cxnId="{E15581A4-4981-463E-B396-CADDE571DEDF}">
      <dgm:prSet/>
      <dgm:spPr/>
      <dgm:t>
        <a:bodyPr/>
        <a:lstStyle/>
        <a:p>
          <a:endParaRPr lang="en-US"/>
        </a:p>
      </dgm:t>
    </dgm:pt>
    <dgm:pt modelId="{332E10A5-757F-40FF-A72C-18341C197452}" type="sibTrans" cxnId="{E15581A4-4981-463E-B396-CADDE571DEDF}">
      <dgm:prSet phldrT="3" phldr="0"/>
      <dgm:spPr/>
      <dgm:t>
        <a:bodyPr/>
        <a:lstStyle/>
        <a:p>
          <a:r>
            <a:rPr lang="en-US"/>
            <a:t>3</a:t>
          </a:r>
        </a:p>
      </dgm:t>
    </dgm:pt>
    <dgm:pt modelId="{B2F14336-A836-4A1D-B0D9-47E9A604A5C3}">
      <dgm:prSet/>
      <dgm:spPr/>
      <dgm:t>
        <a:bodyPr/>
        <a:lstStyle/>
        <a:p>
          <a:r>
            <a:rPr lang="en-GB"/>
            <a:t>Consider the impact it has upon victims and society. </a:t>
          </a:r>
          <a:endParaRPr lang="en-US"/>
        </a:p>
      </dgm:t>
    </dgm:pt>
    <dgm:pt modelId="{A771C165-1487-435F-BEF6-51F1FCE5B03E}" type="parTrans" cxnId="{EABA2E53-D19A-4C5D-9EFE-3FB2F07E4077}">
      <dgm:prSet/>
      <dgm:spPr/>
      <dgm:t>
        <a:bodyPr/>
        <a:lstStyle/>
        <a:p>
          <a:endParaRPr lang="en-US"/>
        </a:p>
      </dgm:t>
    </dgm:pt>
    <dgm:pt modelId="{B3550FDC-F7E3-45CC-BA4B-537D9FA15AE0}" type="sibTrans" cxnId="{EABA2E53-D19A-4C5D-9EFE-3FB2F07E4077}">
      <dgm:prSet phldrT="4" phldr="0"/>
      <dgm:spPr/>
      <dgm:t>
        <a:bodyPr/>
        <a:lstStyle/>
        <a:p>
          <a:r>
            <a:rPr lang="en-US"/>
            <a:t>4</a:t>
          </a:r>
        </a:p>
      </dgm:t>
    </dgm:pt>
    <dgm:pt modelId="{6B19C5AB-2A4E-41D2-A033-7827A9795795}" type="pres">
      <dgm:prSet presAssocID="{C532B860-63B3-49EF-8FB7-D0AC4CBEDF10}" presName="Name0" presStyleCnt="0">
        <dgm:presLayoutVars>
          <dgm:animLvl val="lvl"/>
          <dgm:resizeHandles val="exact"/>
        </dgm:presLayoutVars>
      </dgm:prSet>
      <dgm:spPr/>
    </dgm:pt>
    <dgm:pt modelId="{EDA8996F-EF81-472E-A592-FEF2F05CBE3B}" type="pres">
      <dgm:prSet presAssocID="{45EFB1F6-0A9E-419F-B177-7EA592984071}" presName="compositeNode" presStyleCnt="0">
        <dgm:presLayoutVars>
          <dgm:bulletEnabled val="1"/>
        </dgm:presLayoutVars>
      </dgm:prSet>
      <dgm:spPr/>
    </dgm:pt>
    <dgm:pt modelId="{845919D9-947A-4B91-B75D-4013616E17AD}" type="pres">
      <dgm:prSet presAssocID="{45EFB1F6-0A9E-419F-B177-7EA592984071}" presName="bgRect" presStyleLbl="bgAccFollowNode1" presStyleIdx="0" presStyleCnt="4"/>
      <dgm:spPr/>
    </dgm:pt>
    <dgm:pt modelId="{D522692B-CEE2-4C96-A60E-84AA8B60EE7F}" type="pres">
      <dgm:prSet presAssocID="{AC30AA8C-44F1-453A-846A-664695424DC5}" presName="sibTransNodeCircle" presStyleLbl="alignNode1" presStyleIdx="0" presStyleCnt="8">
        <dgm:presLayoutVars>
          <dgm:chMax val="0"/>
          <dgm:bulletEnabled/>
        </dgm:presLayoutVars>
      </dgm:prSet>
      <dgm:spPr/>
    </dgm:pt>
    <dgm:pt modelId="{AEE13A58-0608-4FEA-86DE-2D2D4D0711D1}" type="pres">
      <dgm:prSet presAssocID="{45EFB1F6-0A9E-419F-B177-7EA592984071}" presName="bottomLine" presStyleLbl="alignNode1" presStyleIdx="1" presStyleCnt="8">
        <dgm:presLayoutVars/>
      </dgm:prSet>
      <dgm:spPr/>
    </dgm:pt>
    <dgm:pt modelId="{687C953B-69AC-46B6-9E06-9995B96E281A}" type="pres">
      <dgm:prSet presAssocID="{45EFB1F6-0A9E-419F-B177-7EA592984071}" presName="nodeText" presStyleLbl="bgAccFollowNode1" presStyleIdx="0" presStyleCnt="4">
        <dgm:presLayoutVars>
          <dgm:bulletEnabled val="1"/>
        </dgm:presLayoutVars>
      </dgm:prSet>
      <dgm:spPr/>
    </dgm:pt>
    <dgm:pt modelId="{FBD80029-2546-483B-A1C3-FA469486C7BF}" type="pres">
      <dgm:prSet presAssocID="{AC30AA8C-44F1-453A-846A-664695424DC5}" presName="sibTrans" presStyleCnt="0"/>
      <dgm:spPr/>
    </dgm:pt>
    <dgm:pt modelId="{12D42316-6563-42FB-9853-D663C56F604C}" type="pres">
      <dgm:prSet presAssocID="{EEBDD11C-66CD-4D6F-A40E-1769F799A5E6}" presName="compositeNode" presStyleCnt="0">
        <dgm:presLayoutVars>
          <dgm:bulletEnabled val="1"/>
        </dgm:presLayoutVars>
      </dgm:prSet>
      <dgm:spPr/>
    </dgm:pt>
    <dgm:pt modelId="{4056C460-3700-4143-8E51-0017A8AF1C80}" type="pres">
      <dgm:prSet presAssocID="{EEBDD11C-66CD-4D6F-A40E-1769F799A5E6}" presName="bgRect" presStyleLbl="bgAccFollowNode1" presStyleIdx="1" presStyleCnt="4"/>
      <dgm:spPr/>
    </dgm:pt>
    <dgm:pt modelId="{C5D37E85-458E-4F8E-B382-29B22F38C98C}" type="pres">
      <dgm:prSet presAssocID="{DB1C20B8-BF44-4EAA-A883-8BE207DC801B}" presName="sibTransNodeCircle" presStyleLbl="alignNode1" presStyleIdx="2" presStyleCnt="8">
        <dgm:presLayoutVars>
          <dgm:chMax val="0"/>
          <dgm:bulletEnabled/>
        </dgm:presLayoutVars>
      </dgm:prSet>
      <dgm:spPr/>
    </dgm:pt>
    <dgm:pt modelId="{1EB7157B-2D26-40A8-938B-08AA133C65FE}" type="pres">
      <dgm:prSet presAssocID="{EEBDD11C-66CD-4D6F-A40E-1769F799A5E6}" presName="bottomLine" presStyleLbl="alignNode1" presStyleIdx="3" presStyleCnt="8">
        <dgm:presLayoutVars/>
      </dgm:prSet>
      <dgm:spPr/>
    </dgm:pt>
    <dgm:pt modelId="{C67C107D-255E-4163-8CEE-1A5A7718BBAA}" type="pres">
      <dgm:prSet presAssocID="{EEBDD11C-66CD-4D6F-A40E-1769F799A5E6}" presName="nodeText" presStyleLbl="bgAccFollowNode1" presStyleIdx="1" presStyleCnt="4">
        <dgm:presLayoutVars>
          <dgm:bulletEnabled val="1"/>
        </dgm:presLayoutVars>
      </dgm:prSet>
      <dgm:spPr/>
    </dgm:pt>
    <dgm:pt modelId="{F9AFE34C-3A10-4CCA-BA52-59C43C0AB83D}" type="pres">
      <dgm:prSet presAssocID="{DB1C20B8-BF44-4EAA-A883-8BE207DC801B}" presName="sibTrans" presStyleCnt="0"/>
      <dgm:spPr/>
    </dgm:pt>
    <dgm:pt modelId="{AE22176B-093C-4C0F-A731-104FA9E10300}" type="pres">
      <dgm:prSet presAssocID="{B111056A-F623-4389-B02D-AAC6E0AF8709}" presName="compositeNode" presStyleCnt="0">
        <dgm:presLayoutVars>
          <dgm:bulletEnabled val="1"/>
        </dgm:presLayoutVars>
      </dgm:prSet>
      <dgm:spPr/>
    </dgm:pt>
    <dgm:pt modelId="{244EB4B3-6633-4F88-B4F9-A39CB4E5DA71}" type="pres">
      <dgm:prSet presAssocID="{B111056A-F623-4389-B02D-AAC6E0AF8709}" presName="bgRect" presStyleLbl="bgAccFollowNode1" presStyleIdx="2" presStyleCnt="4"/>
      <dgm:spPr/>
    </dgm:pt>
    <dgm:pt modelId="{191D8F06-0B94-45E8-8042-8B6EDAD993A9}" type="pres">
      <dgm:prSet presAssocID="{332E10A5-757F-40FF-A72C-18341C197452}" presName="sibTransNodeCircle" presStyleLbl="alignNode1" presStyleIdx="4" presStyleCnt="8">
        <dgm:presLayoutVars>
          <dgm:chMax val="0"/>
          <dgm:bulletEnabled/>
        </dgm:presLayoutVars>
      </dgm:prSet>
      <dgm:spPr/>
    </dgm:pt>
    <dgm:pt modelId="{25E6EE15-684A-4212-A7BA-04A571660DEF}" type="pres">
      <dgm:prSet presAssocID="{B111056A-F623-4389-B02D-AAC6E0AF8709}" presName="bottomLine" presStyleLbl="alignNode1" presStyleIdx="5" presStyleCnt="8">
        <dgm:presLayoutVars/>
      </dgm:prSet>
      <dgm:spPr/>
    </dgm:pt>
    <dgm:pt modelId="{73C49614-476B-4DD3-A3AF-15C734574BA2}" type="pres">
      <dgm:prSet presAssocID="{B111056A-F623-4389-B02D-AAC6E0AF8709}" presName="nodeText" presStyleLbl="bgAccFollowNode1" presStyleIdx="2" presStyleCnt="4">
        <dgm:presLayoutVars>
          <dgm:bulletEnabled val="1"/>
        </dgm:presLayoutVars>
      </dgm:prSet>
      <dgm:spPr/>
    </dgm:pt>
    <dgm:pt modelId="{B3270ABF-88E4-4DE2-AC64-26DFC3F4FA2F}" type="pres">
      <dgm:prSet presAssocID="{332E10A5-757F-40FF-A72C-18341C197452}" presName="sibTrans" presStyleCnt="0"/>
      <dgm:spPr/>
    </dgm:pt>
    <dgm:pt modelId="{07B74624-AEF8-4C1D-B423-60B3B6CDE8E7}" type="pres">
      <dgm:prSet presAssocID="{B2F14336-A836-4A1D-B0D9-47E9A604A5C3}" presName="compositeNode" presStyleCnt="0">
        <dgm:presLayoutVars>
          <dgm:bulletEnabled val="1"/>
        </dgm:presLayoutVars>
      </dgm:prSet>
      <dgm:spPr/>
    </dgm:pt>
    <dgm:pt modelId="{C8D8D3C2-70EC-4E57-9952-CECBF85B0F95}" type="pres">
      <dgm:prSet presAssocID="{B2F14336-A836-4A1D-B0D9-47E9A604A5C3}" presName="bgRect" presStyleLbl="bgAccFollowNode1" presStyleIdx="3" presStyleCnt="4"/>
      <dgm:spPr/>
    </dgm:pt>
    <dgm:pt modelId="{427EA41B-9E01-4923-8CF2-C71084D49CEC}" type="pres">
      <dgm:prSet presAssocID="{B3550FDC-F7E3-45CC-BA4B-537D9FA15AE0}" presName="sibTransNodeCircle" presStyleLbl="alignNode1" presStyleIdx="6" presStyleCnt="8">
        <dgm:presLayoutVars>
          <dgm:chMax val="0"/>
          <dgm:bulletEnabled/>
        </dgm:presLayoutVars>
      </dgm:prSet>
      <dgm:spPr/>
    </dgm:pt>
    <dgm:pt modelId="{9879D6AE-34AD-4CFF-BAFB-D5F8AE478D4C}" type="pres">
      <dgm:prSet presAssocID="{B2F14336-A836-4A1D-B0D9-47E9A604A5C3}" presName="bottomLine" presStyleLbl="alignNode1" presStyleIdx="7" presStyleCnt="8">
        <dgm:presLayoutVars/>
      </dgm:prSet>
      <dgm:spPr/>
    </dgm:pt>
    <dgm:pt modelId="{483E169F-72E8-47BB-8BBF-A075CAA64613}" type="pres">
      <dgm:prSet presAssocID="{B2F14336-A836-4A1D-B0D9-47E9A604A5C3}" presName="nodeText" presStyleLbl="bgAccFollowNode1" presStyleIdx="3" presStyleCnt="4">
        <dgm:presLayoutVars>
          <dgm:bulletEnabled val="1"/>
        </dgm:presLayoutVars>
      </dgm:prSet>
      <dgm:spPr/>
    </dgm:pt>
  </dgm:ptLst>
  <dgm:cxnLst>
    <dgm:cxn modelId="{41CD7501-6F5D-4FCC-9FF2-C9C1FA7458CD}" type="presOf" srcId="{DB1C20B8-BF44-4EAA-A883-8BE207DC801B}" destId="{C5D37E85-458E-4F8E-B382-29B22F38C98C}" srcOrd="0" destOrd="0" presId="urn:microsoft.com/office/officeart/2016/7/layout/BasicLinearProcessNumbered"/>
    <dgm:cxn modelId="{F95C9C07-A1C2-47CD-86C1-46AD2C36920F}" type="presOf" srcId="{EEBDD11C-66CD-4D6F-A40E-1769F799A5E6}" destId="{4056C460-3700-4143-8E51-0017A8AF1C80}" srcOrd="0" destOrd="0" presId="urn:microsoft.com/office/officeart/2016/7/layout/BasicLinearProcessNumbered"/>
    <dgm:cxn modelId="{D4CC8609-E63A-4D7C-8C06-9D14FE0467C4}" srcId="{C532B860-63B3-49EF-8FB7-D0AC4CBEDF10}" destId="{EEBDD11C-66CD-4D6F-A40E-1769F799A5E6}" srcOrd="1" destOrd="0" parTransId="{013C1E45-0747-4A9C-A7BB-D21C14EFFEB1}" sibTransId="{DB1C20B8-BF44-4EAA-A883-8BE207DC801B}"/>
    <dgm:cxn modelId="{D1135118-52A5-421A-9516-8A9D6AB57C70}" type="presOf" srcId="{C532B860-63B3-49EF-8FB7-D0AC4CBEDF10}" destId="{6B19C5AB-2A4E-41D2-A033-7827A9795795}" srcOrd="0" destOrd="0" presId="urn:microsoft.com/office/officeart/2016/7/layout/BasicLinearProcessNumbered"/>
    <dgm:cxn modelId="{7F50FA43-A0A2-4E5F-9FFD-7456B9B3DA9C}" type="presOf" srcId="{EEBDD11C-66CD-4D6F-A40E-1769F799A5E6}" destId="{C67C107D-255E-4163-8CEE-1A5A7718BBAA}" srcOrd="1" destOrd="0" presId="urn:microsoft.com/office/officeart/2016/7/layout/BasicLinearProcessNumbered"/>
    <dgm:cxn modelId="{822B0545-C471-4348-9CA8-D0FAA491148B}" type="presOf" srcId="{B2F14336-A836-4A1D-B0D9-47E9A604A5C3}" destId="{C8D8D3C2-70EC-4E57-9952-CECBF85B0F95}" srcOrd="0" destOrd="0" presId="urn:microsoft.com/office/officeart/2016/7/layout/BasicLinearProcessNumbered"/>
    <dgm:cxn modelId="{7ACCFF4E-12A1-4825-9105-A309E42AF9AC}" srcId="{C532B860-63B3-49EF-8FB7-D0AC4CBEDF10}" destId="{45EFB1F6-0A9E-419F-B177-7EA592984071}" srcOrd="0" destOrd="0" parTransId="{D40DB31D-063C-45D0-8DC2-92987E0915A3}" sibTransId="{AC30AA8C-44F1-453A-846A-664695424DC5}"/>
    <dgm:cxn modelId="{EABA2E53-D19A-4C5D-9EFE-3FB2F07E4077}" srcId="{C532B860-63B3-49EF-8FB7-D0AC4CBEDF10}" destId="{B2F14336-A836-4A1D-B0D9-47E9A604A5C3}" srcOrd="3" destOrd="0" parTransId="{A771C165-1487-435F-BEF6-51F1FCE5B03E}" sibTransId="{B3550FDC-F7E3-45CC-BA4B-537D9FA15AE0}"/>
    <dgm:cxn modelId="{D2474A67-168D-4F54-B557-6C6DF7B60CC3}" type="presOf" srcId="{45EFB1F6-0A9E-419F-B177-7EA592984071}" destId="{687C953B-69AC-46B6-9E06-9995B96E281A}" srcOrd="1" destOrd="0" presId="urn:microsoft.com/office/officeart/2016/7/layout/BasicLinearProcessNumbered"/>
    <dgm:cxn modelId="{EAC1428C-1D3E-4CF4-BE66-214A01DBA7DE}" type="presOf" srcId="{B111056A-F623-4389-B02D-AAC6E0AF8709}" destId="{244EB4B3-6633-4F88-B4F9-A39CB4E5DA71}" srcOrd="0" destOrd="0" presId="urn:microsoft.com/office/officeart/2016/7/layout/BasicLinearProcessNumbered"/>
    <dgm:cxn modelId="{DAC368A2-1B5D-4603-B47E-AD63B708F73C}" type="presOf" srcId="{B111056A-F623-4389-B02D-AAC6E0AF8709}" destId="{73C49614-476B-4DD3-A3AF-15C734574BA2}" srcOrd="1" destOrd="0" presId="urn:microsoft.com/office/officeart/2016/7/layout/BasicLinearProcessNumbered"/>
    <dgm:cxn modelId="{E15581A4-4981-463E-B396-CADDE571DEDF}" srcId="{C532B860-63B3-49EF-8FB7-D0AC4CBEDF10}" destId="{B111056A-F623-4389-B02D-AAC6E0AF8709}" srcOrd="2" destOrd="0" parTransId="{6C75DDD5-33A0-4B11-AC05-C3D753D6CFB8}" sibTransId="{332E10A5-757F-40FF-A72C-18341C197452}"/>
    <dgm:cxn modelId="{0B9BF6B7-3558-4673-887C-ACCE6BEE7A6B}" type="presOf" srcId="{45EFB1F6-0A9E-419F-B177-7EA592984071}" destId="{845919D9-947A-4B91-B75D-4013616E17AD}" srcOrd="0" destOrd="0" presId="urn:microsoft.com/office/officeart/2016/7/layout/BasicLinearProcessNumbered"/>
    <dgm:cxn modelId="{E5BB23BA-698C-4E5A-BDD3-F67BE98C0A53}" type="presOf" srcId="{B2F14336-A836-4A1D-B0D9-47E9A604A5C3}" destId="{483E169F-72E8-47BB-8BBF-A075CAA64613}" srcOrd="1" destOrd="0" presId="urn:microsoft.com/office/officeart/2016/7/layout/BasicLinearProcessNumbered"/>
    <dgm:cxn modelId="{65FFABC0-232E-46D9-BBA4-ACDCC1D4037C}" type="presOf" srcId="{332E10A5-757F-40FF-A72C-18341C197452}" destId="{191D8F06-0B94-45E8-8042-8B6EDAD993A9}" srcOrd="0" destOrd="0" presId="urn:microsoft.com/office/officeart/2016/7/layout/BasicLinearProcessNumbered"/>
    <dgm:cxn modelId="{DCE147EC-C5E3-405C-A7A2-7781F75CED6B}" type="presOf" srcId="{B3550FDC-F7E3-45CC-BA4B-537D9FA15AE0}" destId="{427EA41B-9E01-4923-8CF2-C71084D49CEC}" srcOrd="0" destOrd="0" presId="urn:microsoft.com/office/officeart/2016/7/layout/BasicLinearProcessNumbered"/>
    <dgm:cxn modelId="{5D9AC7F6-90CB-4FC5-A65B-C8E26FD280F1}" type="presOf" srcId="{AC30AA8C-44F1-453A-846A-664695424DC5}" destId="{D522692B-CEE2-4C96-A60E-84AA8B60EE7F}" srcOrd="0" destOrd="0" presId="urn:microsoft.com/office/officeart/2016/7/layout/BasicLinearProcessNumbered"/>
    <dgm:cxn modelId="{3A107B4E-9D07-48F4-A4BF-AC193C27875A}" type="presParOf" srcId="{6B19C5AB-2A4E-41D2-A033-7827A9795795}" destId="{EDA8996F-EF81-472E-A592-FEF2F05CBE3B}" srcOrd="0" destOrd="0" presId="urn:microsoft.com/office/officeart/2016/7/layout/BasicLinearProcessNumbered"/>
    <dgm:cxn modelId="{5CC6F3D9-5531-4F57-ABF1-EEFB5C43393E}" type="presParOf" srcId="{EDA8996F-EF81-472E-A592-FEF2F05CBE3B}" destId="{845919D9-947A-4B91-B75D-4013616E17AD}" srcOrd="0" destOrd="0" presId="urn:microsoft.com/office/officeart/2016/7/layout/BasicLinearProcessNumbered"/>
    <dgm:cxn modelId="{5BBB3082-E5B8-4A81-9920-F59C124FFEA5}" type="presParOf" srcId="{EDA8996F-EF81-472E-A592-FEF2F05CBE3B}" destId="{D522692B-CEE2-4C96-A60E-84AA8B60EE7F}" srcOrd="1" destOrd="0" presId="urn:microsoft.com/office/officeart/2016/7/layout/BasicLinearProcessNumbered"/>
    <dgm:cxn modelId="{46667F3D-818A-4798-AE10-F51EC5921C19}" type="presParOf" srcId="{EDA8996F-EF81-472E-A592-FEF2F05CBE3B}" destId="{AEE13A58-0608-4FEA-86DE-2D2D4D0711D1}" srcOrd="2" destOrd="0" presId="urn:microsoft.com/office/officeart/2016/7/layout/BasicLinearProcessNumbered"/>
    <dgm:cxn modelId="{82455537-99F0-4DEC-8E0C-73CD9E69129F}" type="presParOf" srcId="{EDA8996F-EF81-472E-A592-FEF2F05CBE3B}" destId="{687C953B-69AC-46B6-9E06-9995B96E281A}" srcOrd="3" destOrd="0" presId="urn:microsoft.com/office/officeart/2016/7/layout/BasicLinearProcessNumbered"/>
    <dgm:cxn modelId="{234A060D-F694-486E-82D7-79529E4DDD40}" type="presParOf" srcId="{6B19C5AB-2A4E-41D2-A033-7827A9795795}" destId="{FBD80029-2546-483B-A1C3-FA469486C7BF}" srcOrd="1" destOrd="0" presId="urn:microsoft.com/office/officeart/2016/7/layout/BasicLinearProcessNumbered"/>
    <dgm:cxn modelId="{33D0D6D7-3C0C-44BB-988D-39458AA6160D}" type="presParOf" srcId="{6B19C5AB-2A4E-41D2-A033-7827A9795795}" destId="{12D42316-6563-42FB-9853-D663C56F604C}" srcOrd="2" destOrd="0" presId="urn:microsoft.com/office/officeart/2016/7/layout/BasicLinearProcessNumbered"/>
    <dgm:cxn modelId="{F8071582-8E75-4EA0-AEC3-4C8DE73A017C}" type="presParOf" srcId="{12D42316-6563-42FB-9853-D663C56F604C}" destId="{4056C460-3700-4143-8E51-0017A8AF1C80}" srcOrd="0" destOrd="0" presId="urn:microsoft.com/office/officeart/2016/7/layout/BasicLinearProcessNumbered"/>
    <dgm:cxn modelId="{3E44CB83-33B6-45D0-B3BE-F413E8D1192B}" type="presParOf" srcId="{12D42316-6563-42FB-9853-D663C56F604C}" destId="{C5D37E85-458E-4F8E-B382-29B22F38C98C}" srcOrd="1" destOrd="0" presId="urn:microsoft.com/office/officeart/2016/7/layout/BasicLinearProcessNumbered"/>
    <dgm:cxn modelId="{07204152-2B20-4B5A-B9E1-3C9A03A73323}" type="presParOf" srcId="{12D42316-6563-42FB-9853-D663C56F604C}" destId="{1EB7157B-2D26-40A8-938B-08AA133C65FE}" srcOrd="2" destOrd="0" presId="urn:microsoft.com/office/officeart/2016/7/layout/BasicLinearProcessNumbered"/>
    <dgm:cxn modelId="{5CB27326-69B6-4189-87AF-C13256317003}" type="presParOf" srcId="{12D42316-6563-42FB-9853-D663C56F604C}" destId="{C67C107D-255E-4163-8CEE-1A5A7718BBAA}" srcOrd="3" destOrd="0" presId="urn:microsoft.com/office/officeart/2016/7/layout/BasicLinearProcessNumbered"/>
    <dgm:cxn modelId="{D6CAEE4B-3B20-4400-BF5B-EE258CCD8693}" type="presParOf" srcId="{6B19C5AB-2A4E-41D2-A033-7827A9795795}" destId="{F9AFE34C-3A10-4CCA-BA52-59C43C0AB83D}" srcOrd="3" destOrd="0" presId="urn:microsoft.com/office/officeart/2016/7/layout/BasicLinearProcessNumbered"/>
    <dgm:cxn modelId="{365E5088-0A8B-42AC-8277-F263C0E394F8}" type="presParOf" srcId="{6B19C5AB-2A4E-41D2-A033-7827A9795795}" destId="{AE22176B-093C-4C0F-A731-104FA9E10300}" srcOrd="4" destOrd="0" presId="urn:microsoft.com/office/officeart/2016/7/layout/BasicLinearProcessNumbered"/>
    <dgm:cxn modelId="{D489FFCD-3E04-47F2-9BD3-85C8E93C401C}" type="presParOf" srcId="{AE22176B-093C-4C0F-A731-104FA9E10300}" destId="{244EB4B3-6633-4F88-B4F9-A39CB4E5DA71}" srcOrd="0" destOrd="0" presId="urn:microsoft.com/office/officeart/2016/7/layout/BasicLinearProcessNumbered"/>
    <dgm:cxn modelId="{1DF9CCC5-C3FE-4CB9-B82A-A3D410AA546D}" type="presParOf" srcId="{AE22176B-093C-4C0F-A731-104FA9E10300}" destId="{191D8F06-0B94-45E8-8042-8B6EDAD993A9}" srcOrd="1" destOrd="0" presId="urn:microsoft.com/office/officeart/2016/7/layout/BasicLinearProcessNumbered"/>
    <dgm:cxn modelId="{3BB7E744-3206-4C1F-9938-21230D7A0D11}" type="presParOf" srcId="{AE22176B-093C-4C0F-A731-104FA9E10300}" destId="{25E6EE15-684A-4212-A7BA-04A571660DEF}" srcOrd="2" destOrd="0" presId="urn:microsoft.com/office/officeart/2016/7/layout/BasicLinearProcessNumbered"/>
    <dgm:cxn modelId="{123CCEF3-2C2D-4A37-8D8F-5D9FF12B15F0}" type="presParOf" srcId="{AE22176B-093C-4C0F-A731-104FA9E10300}" destId="{73C49614-476B-4DD3-A3AF-15C734574BA2}" srcOrd="3" destOrd="0" presId="urn:microsoft.com/office/officeart/2016/7/layout/BasicLinearProcessNumbered"/>
    <dgm:cxn modelId="{4B2FC584-1EBF-43E3-A45E-0DA8DEC2B695}" type="presParOf" srcId="{6B19C5AB-2A4E-41D2-A033-7827A9795795}" destId="{B3270ABF-88E4-4DE2-AC64-26DFC3F4FA2F}" srcOrd="5" destOrd="0" presId="urn:microsoft.com/office/officeart/2016/7/layout/BasicLinearProcessNumbered"/>
    <dgm:cxn modelId="{883B72FB-3569-4AAA-8F93-802ADB893CE4}" type="presParOf" srcId="{6B19C5AB-2A4E-41D2-A033-7827A9795795}" destId="{07B74624-AEF8-4C1D-B423-60B3B6CDE8E7}" srcOrd="6" destOrd="0" presId="urn:microsoft.com/office/officeart/2016/7/layout/BasicLinearProcessNumbered"/>
    <dgm:cxn modelId="{428C004F-8C5F-40F2-8DCD-3E55B5443F09}" type="presParOf" srcId="{07B74624-AEF8-4C1D-B423-60B3B6CDE8E7}" destId="{C8D8D3C2-70EC-4E57-9952-CECBF85B0F95}" srcOrd="0" destOrd="0" presId="urn:microsoft.com/office/officeart/2016/7/layout/BasicLinearProcessNumbered"/>
    <dgm:cxn modelId="{F1F9FAE6-8B57-4F9A-B648-9D784649830E}" type="presParOf" srcId="{07B74624-AEF8-4C1D-B423-60B3B6CDE8E7}" destId="{427EA41B-9E01-4923-8CF2-C71084D49CEC}" srcOrd="1" destOrd="0" presId="urn:microsoft.com/office/officeart/2016/7/layout/BasicLinearProcessNumbered"/>
    <dgm:cxn modelId="{CFA7DE4F-C941-4427-8DFD-9B514D297BA9}" type="presParOf" srcId="{07B74624-AEF8-4C1D-B423-60B3B6CDE8E7}" destId="{9879D6AE-34AD-4CFF-BAFB-D5F8AE478D4C}" srcOrd="2" destOrd="0" presId="urn:microsoft.com/office/officeart/2016/7/layout/BasicLinearProcessNumbered"/>
    <dgm:cxn modelId="{BC67B45D-2E08-469D-BD98-DF7272F07A9B}" type="presParOf" srcId="{07B74624-AEF8-4C1D-B423-60B3B6CDE8E7}" destId="{483E169F-72E8-47BB-8BBF-A075CAA6461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CD89D-553A-4D87-A2B5-2F13B5E67CD2}">
      <dsp:nvSpPr>
        <dsp:cNvPr id="0" name=""/>
        <dsp:cNvSpPr/>
      </dsp:nvSpPr>
      <dsp:spPr>
        <a:xfrm>
          <a:off x="0" y="7729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To provide the student with a critical awareness of the concepts of effective digital policing, the prevalence of technology and devices in modern society, and their use within gathering information and intelligence in an operational policing context. </a:t>
          </a:r>
          <a:endParaRPr lang="en-US" sz="2100" kern="1200" dirty="0"/>
        </a:p>
      </dsp:txBody>
      <dsp:txXfrm>
        <a:off x="56372" y="133665"/>
        <a:ext cx="10402856" cy="1042045"/>
      </dsp:txXfrm>
    </dsp:sp>
    <dsp:sp modelId="{DCA115BA-5CC2-4C2E-B736-74BAC64DF43A}">
      <dsp:nvSpPr>
        <dsp:cNvPr id="0" name=""/>
        <dsp:cNvSpPr/>
      </dsp:nvSpPr>
      <dsp:spPr>
        <a:xfrm>
          <a:off x="0" y="129256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Demonstrate</a:t>
          </a:r>
          <a:r>
            <a:rPr lang="en-GB" sz="2100" kern="1200" dirty="0"/>
            <a:t> a systematic understanding of the different types of online crimes, and the key legislation applicable to such instances; </a:t>
          </a:r>
          <a:endParaRPr lang="en-US" sz="2100" kern="1200" dirty="0"/>
        </a:p>
      </dsp:txBody>
      <dsp:txXfrm>
        <a:off x="56372" y="1348935"/>
        <a:ext cx="10402856" cy="1042045"/>
      </dsp:txXfrm>
    </dsp:sp>
    <dsp:sp modelId="{9B72BD7A-4BF4-42CF-A62E-90BA1F12D85D}">
      <dsp:nvSpPr>
        <dsp:cNvPr id="0" name=""/>
        <dsp:cNvSpPr/>
      </dsp:nvSpPr>
      <dsp:spPr>
        <a:xfrm>
          <a:off x="0" y="250783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Critically</a:t>
          </a:r>
          <a:r>
            <a:rPr lang="en-GB" sz="2100" kern="1200" dirty="0"/>
            <a:t> assess the personal and organisational risks associated with using personal devices, and with being a member of law enforcement;</a:t>
          </a:r>
          <a:endParaRPr lang="en-US" sz="2100" kern="1200" dirty="0"/>
        </a:p>
      </dsp:txBody>
      <dsp:txXfrm>
        <a:off x="56372" y="2564205"/>
        <a:ext cx="10402856" cy="1042045"/>
      </dsp:txXfrm>
    </dsp:sp>
    <dsp:sp modelId="{4CFB632D-8562-448C-B1BA-1D5FF0533194}">
      <dsp:nvSpPr>
        <dsp:cNvPr id="0" name=""/>
        <dsp:cNvSpPr/>
      </dsp:nvSpPr>
      <dsp:spPr>
        <a:xfrm>
          <a:off x="0" y="3723103"/>
          <a:ext cx="10515600" cy="115478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ptos Display" panose="02110004020202020204"/>
            </a:rPr>
            <a:t>Demonstrate</a:t>
          </a:r>
          <a:r>
            <a:rPr lang="en-GB" sz="2100" kern="1200" dirty="0"/>
            <a:t> a systematic knowledge and understanding of the importance of information and intelligence to the areas of operational and digital policing, and the relevant legislation/guidance for handling it. </a:t>
          </a:r>
          <a:endParaRPr lang="en-US" sz="2100" kern="1200" dirty="0"/>
        </a:p>
      </dsp:txBody>
      <dsp:txXfrm>
        <a:off x="56372" y="3779475"/>
        <a:ext cx="10402856" cy="10420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E22E3-4B87-4671-8F96-C3B14362C1BD}">
      <dsp:nvSpPr>
        <dsp:cNvPr id="0" name=""/>
        <dsp:cNvSpPr/>
      </dsp:nvSpPr>
      <dsp:spPr>
        <a:xfrm>
          <a:off x="2044800" y="3081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CF2F5-3F47-415C-B73E-FA74653C0E31}">
      <dsp:nvSpPr>
        <dsp:cNvPr id="0" name=""/>
        <dsp:cNvSpPr/>
      </dsp:nvSpPr>
      <dsp:spPr>
        <a:xfrm>
          <a:off x="2512800" y="7761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90BCA2-6D48-4E3E-9754-0F0BA80AD107}">
      <dsp:nvSpPr>
        <dsp:cNvPr id="0" name=""/>
        <dsp:cNvSpPr/>
      </dsp:nvSpPr>
      <dsp:spPr>
        <a:xfrm>
          <a:off x="1342800" y="3188169"/>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GB" sz="2000" kern="1200" dirty="0"/>
            <a:t>Written Assessment – 2000 words - Weighting 50%</a:t>
          </a:r>
          <a:endParaRPr lang="en-US" sz="2000" kern="1200" dirty="0"/>
        </a:p>
      </dsp:txBody>
      <dsp:txXfrm>
        <a:off x="1342800" y="3188169"/>
        <a:ext cx="3600000" cy="855000"/>
      </dsp:txXfrm>
    </dsp:sp>
    <dsp:sp modelId="{B03CF6FC-8191-44B0-A3B4-AFDB278117D7}">
      <dsp:nvSpPr>
        <dsp:cNvPr id="0" name=""/>
        <dsp:cNvSpPr/>
      </dsp:nvSpPr>
      <dsp:spPr>
        <a:xfrm>
          <a:off x="6274800" y="308168"/>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E5F270-BAEC-4A37-96F6-1BD2451E9FAC}">
      <dsp:nvSpPr>
        <dsp:cNvPr id="0" name=""/>
        <dsp:cNvSpPr/>
      </dsp:nvSpPr>
      <dsp:spPr>
        <a:xfrm>
          <a:off x="6742800" y="7761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69278-8476-4324-8C45-17B3E66C1A7F}">
      <dsp:nvSpPr>
        <dsp:cNvPr id="0" name=""/>
        <dsp:cNvSpPr/>
      </dsp:nvSpPr>
      <dsp:spPr>
        <a:xfrm>
          <a:off x="5572800" y="3188169"/>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GB" sz="1800" kern="1200" dirty="0"/>
            <a:t>Individual presentation (with 3 Person Panel- Q &amp; A) 15 minutes person – Weighting 50%</a:t>
          </a:r>
          <a:endParaRPr lang="en-US" sz="1800" kern="1200" dirty="0"/>
        </a:p>
      </dsp:txBody>
      <dsp:txXfrm>
        <a:off x="5572800" y="3188169"/>
        <a:ext cx="3600000" cy="8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35597-083B-4362-B2DF-02C1F2193C6B}">
      <dsp:nvSpPr>
        <dsp:cNvPr id="0" name=""/>
        <dsp:cNvSpPr/>
      </dsp:nvSpPr>
      <dsp:spPr>
        <a:xfrm>
          <a:off x="3848" y="94140"/>
          <a:ext cx="2892032" cy="1080000"/>
        </a:xfrm>
        <a:prstGeom prst="chevron">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Making</a:t>
          </a:r>
        </a:p>
      </dsp:txBody>
      <dsp:txXfrm>
        <a:off x="543848" y="94140"/>
        <a:ext cx="1812032" cy="1080000"/>
      </dsp:txXfrm>
    </dsp:sp>
    <dsp:sp modelId="{563ADEEE-C854-4F13-9A2A-C3C9DBACB2CB}">
      <dsp:nvSpPr>
        <dsp:cNvPr id="0" name=""/>
        <dsp:cNvSpPr/>
      </dsp:nvSpPr>
      <dsp:spPr>
        <a:xfrm>
          <a:off x="3848"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Making timely information and intelligence available to operational staff on mobile devices.</a:t>
          </a:r>
        </a:p>
      </dsp:txBody>
      <dsp:txXfrm>
        <a:off x="3848" y="1309140"/>
        <a:ext cx="2313626" cy="2286123"/>
      </dsp:txXfrm>
    </dsp:sp>
    <dsp:sp modelId="{9EFCD36A-6D4D-4046-94CD-8EFAAA3BDC87}">
      <dsp:nvSpPr>
        <dsp:cNvPr id="0" name=""/>
        <dsp:cNvSpPr/>
      </dsp:nvSpPr>
      <dsp:spPr>
        <a:xfrm>
          <a:off x="2679881" y="94140"/>
          <a:ext cx="2892032" cy="1080000"/>
        </a:xfrm>
        <a:prstGeom prst="chevron">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Gathering</a:t>
          </a:r>
        </a:p>
      </dsp:txBody>
      <dsp:txXfrm>
        <a:off x="3219881" y="94140"/>
        <a:ext cx="1812032" cy="1080000"/>
      </dsp:txXfrm>
    </dsp:sp>
    <dsp:sp modelId="{F2CEE1C5-B796-45F1-A1F2-DB92BF413769}">
      <dsp:nvSpPr>
        <dsp:cNvPr id="0" name=""/>
        <dsp:cNvSpPr/>
      </dsp:nvSpPr>
      <dsp:spPr>
        <a:xfrm>
          <a:off x="2679881"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Gathering comprehensive information about victims, offenders and locations quickly from mobile technology.</a:t>
          </a:r>
        </a:p>
      </dsp:txBody>
      <dsp:txXfrm>
        <a:off x="2679881" y="1309140"/>
        <a:ext cx="2313626" cy="2286123"/>
      </dsp:txXfrm>
    </dsp:sp>
    <dsp:sp modelId="{BE0A447B-6541-41CD-B399-FF77A1AC75C4}">
      <dsp:nvSpPr>
        <dsp:cNvPr id="0" name=""/>
        <dsp:cNvSpPr/>
      </dsp:nvSpPr>
      <dsp:spPr>
        <a:xfrm>
          <a:off x="5355914" y="94140"/>
          <a:ext cx="2892032" cy="1080000"/>
        </a:xfrm>
        <a:prstGeom prst="chevron">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Using</a:t>
          </a:r>
        </a:p>
      </dsp:txBody>
      <dsp:txXfrm>
        <a:off x="5895914" y="94140"/>
        <a:ext cx="1812032" cy="1080000"/>
      </dsp:txXfrm>
    </dsp:sp>
    <dsp:sp modelId="{D2F97C84-44A7-4C89-BDC7-4F68993AA276}">
      <dsp:nvSpPr>
        <dsp:cNvPr id="0" name=""/>
        <dsp:cNvSpPr/>
      </dsp:nvSpPr>
      <dsp:spPr>
        <a:xfrm>
          <a:off x="5355914"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Using new technology to reach out to individuals who are living more of their lives online and communicate with them digitally.</a:t>
          </a:r>
        </a:p>
      </dsp:txBody>
      <dsp:txXfrm>
        <a:off x="5355914" y="1309140"/>
        <a:ext cx="2313626" cy="2286123"/>
      </dsp:txXfrm>
    </dsp:sp>
    <dsp:sp modelId="{9C2F90A8-2D51-43D5-BA1C-7945BAF4728C}">
      <dsp:nvSpPr>
        <dsp:cNvPr id="0" name=""/>
        <dsp:cNvSpPr/>
      </dsp:nvSpPr>
      <dsp:spPr>
        <a:xfrm>
          <a:off x="8031947" y="94140"/>
          <a:ext cx="2892032" cy="1080000"/>
        </a:xfrm>
        <a:prstGeom prst="chevron">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US" sz="2000" kern="1200"/>
            <a:t>Developing</a:t>
          </a:r>
        </a:p>
      </dsp:txBody>
      <dsp:txXfrm>
        <a:off x="8571947" y="94140"/>
        <a:ext cx="1812032" cy="1080000"/>
      </dsp:txXfrm>
    </dsp:sp>
    <dsp:sp modelId="{0BC72D1C-85A8-43AC-B040-F0C7800F4042}">
      <dsp:nvSpPr>
        <dsp:cNvPr id="0" name=""/>
        <dsp:cNvSpPr/>
      </dsp:nvSpPr>
      <dsp:spPr>
        <a:xfrm>
          <a:off x="8031947" y="1309140"/>
          <a:ext cx="2313626" cy="2286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US" sz="2000" kern="1200"/>
            <a:t>Developing digital investigation and intelligence capabilities, understand cyber dependent criminality better. </a:t>
          </a:r>
        </a:p>
      </dsp:txBody>
      <dsp:txXfrm>
        <a:off x="8031947" y="1309140"/>
        <a:ext cx="2313626" cy="22861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919D9-947A-4B91-B75D-4013616E17AD}">
      <dsp:nvSpPr>
        <dsp:cNvPr id="0" name=""/>
        <dsp:cNvSpPr/>
      </dsp:nvSpPr>
      <dsp:spPr>
        <a:xfrm>
          <a:off x="3201"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b="0" i="0" kern="1200"/>
            <a:t>Consider focusing upon one specific cyber-crime.</a:t>
          </a:r>
          <a:endParaRPr lang="en-US" sz="1900" kern="1200"/>
        </a:p>
      </dsp:txBody>
      <dsp:txXfrm>
        <a:off x="3201" y="1669704"/>
        <a:ext cx="2539866" cy="2133487"/>
      </dsp:txXfrm>
    </dsp:sp>
    <dsp:sp modelId="{D522692B-CEE2-4C96-A60E-84AA8B60EE7F}">
      <dsp:nvSpPr>
        <dsp:cNvPr id="0" name=""/>
        <dsp:cNvSpPr/>
      </dsp:nvSpPr>
      <dsp:spPr>
        <a:xfrm>
          <a:off x="739762" y="674077"/>
          <a:ext cx="1066743" cy="1066743"/>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AEE13A58-0608-4FEA-86DE-2D2D4D0711D1}">
      <dsp:nvSpPr>
        <dsp:cNvPr id="0" name=""/>
        <dsp:cNvSpPr/>
      </dsp:nvSpPr>
      <dsp:spPr>
        <a:xfrm>
          <a:off x="3201" y="3874237"/>
          <a:ext cx="2539866" cy="72"/>
        </a:xfrm>
        <a:prstGeom prst="rect">
          <a:avLst/>
        </a:prstGeom>
        <a:solidFill>
          <a:schemeClr val="accent5">
            <a:hueOff val="-1736021"/>
            <a:satOff val="-118"/>
            <a:lumOff val="280"/>
            <a:alphaOff val="0"/>
          </a:schemeClr>
        </a:solidFill>
        <a:ln w="19050" cap="flat" cmpd="sng" algn="ctr">
          <a:solidFill>
            <a:schemeClr val="accent5">
              <a:hueOff val="-1736021"/>
              <a:satOff val="-118"/>
              <a:lumOff val="2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6C460-3700-4143-8E51-0017A8AF1C80}">
      <dsp:nvSpPr>
        <dsp:cNvPr id="0" name=""/>
        <dsp:cNvSpPr/>
      </dsp:nvSpPr>
      <dsp:spPr>
        <a:xfrm>
          <a:off x="2797054" y="318495"/>
          <a:ext cx="2539866" cy="3555813"/>
        </a:xfrm>
        <a:prstGeom prst="rect">
          <a:avLst/>
        </a:prstGeom>
        <a:solidFill>
          <a:schemeClr val="accent5">
            <a:tint val="40000"/>
            <a:alpha val="90000"/>
            <a:hueOff val="-3981555"/>
            <a:satOff val="889"/>
            <a:lumOff val="134"/>
            <a:alphaOff val="0"/>
          </a:schemeClr>
        </a:solidFill>
        <a:ln w="19050" cap="flat" cmpd="sng" algn="ctr">
          <a:solidFill>
            <a:schemeClr val="accent5">
              <a:tint val="40000"/>
              <a:alpha val="90000"/>
              <a:hueOff val="-3981555"/>
              <a:satOff val="889"/>
              <a:lumOff val="1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C</a:t>
          </a:r>
          <a:r>
            <a:rPr lang="en-GB" sz="1900" b="0" i="0" kern="1200"/>
            <a:t>onsider using case examples to help support the paper.  </a:t>
          </a:r>
          <a:endParaRPr lang="en-US" sz="1900" kern="1200"/>
        </a:p>
      </dsp:txBody>
      <dsp:txXfrm>
        <a:off x="2797054" y="1669704"/>
        <a:ext cx="2539866" cy="2133487"/>
      </dsp:txXfrm>
    </dsp:sp>
    <dsp:sp modelId="{C5D37E85-458E-4F8E-B382-29B22F38C98C}">
      <dsp:nvSpPr>
        <dsp:cNvPr id="0" name=""/>
        <dsp:cNvSpPr/>
      </dsp:nvSpPr>
      <dsp:spPr>
        <a:xfrm>
          <a:off x="3533615" y="674077"/>
          <a:ext cx="1066743" cy="1066743"/>
        </a:xfrm>
        <a:prstGeom prst="ellipse">
          <a:avLst/>
        </a:prstGeom>
        <a:solidFill>
          <a:schemeClr val="accent5">
            <a:hueOff val="-3472043"/>
            <a:satOff val="-236"/>
            <a:lumOff val="560"/>
            <a:alphaOff val="0"/>
          </a:schemeClr>
        </a:solidFill>
        <a:ln w="19050" cap="flat" cmpd="sng" algn="ctr">
          <a:solidFill>
            <a:schemeClr val="accent5">
              <a:hueOff val="-3472043"/>
              <a:satOff val="-236"/>
              <a:lumOff val="5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1EB7157B-2D26-40A8-938B-08AA133C65FE}">
      <dsp:nvSpPr>
        <dsp:cNvPr id="0" name=""/>
        <dsp:cNvSpPr/>
      </dsp:nvSpPr>
      <dsp:spPr>
        <a:xfrm>
          <a:off x="2797054" y="3874237"/>
          <a:ext cx="2539866" cy="72"/>
        </a:xfrm>
        <a:prstGeom prst="rect">
          <a:avLst/>
        </a:prstGeom>
        <a:solidFill>
          <a:schemeClr val="accent5">
            <a:hueOff val="-5208064"/>
            <a:satOff val="-354"/>
            <a:lumOff val="840"/>
            <a:alphaOff val="0"/>
          </a:schemeClr>
        </a:solidFill>
        <a:ln w="19050" cap="flat" cmpd="sng" algn="ctr">
          <a:solidFill>
            <a:schemeClr val="accent5">
              <a:hueOff val="-5208064"/>
              <a:satOff val="-354"/>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EB4B3-6633-4F88-B4F9-A39CB4E5DA71}">
      <dsp:nvSpPr>
        <dsp:cNvPr id="0" name=""/>
        <dsp:cNvSpPr/>
      </dsp:nvSpPr>
      <dsp:spPr>
        <a:xfrm>
          <a:off x="5590907" y="318495"/>
          <a:ext cx="2539866" cy="3555813"/>
        </a:xfrm>
        <a:prstGeom prst="rect">
          <a:avLst/>
        </a:prstGeom>
        <a:solidFill>
          <a:schemeClr val="accent5">
            <a:tint val="40000"/>
            <a:alpha val="90000"/>
            <a:hueOff val="-7963110"/>
            <a:satOff val="1778"/>
            <a:lumOff val="267"/>
            <a:alphaOff val="0"/>
          </a:schemeClr>
        </a:solidFill>
        <a:ln w="19050" cap="flat" cmpd="sng" algn="ctr">
          <a:solidFill>
            <a:schemeClr val="accent5">
              <a:tint val="40000"/>
              <a:alpha val="90000"/>
              <a:hueOff val="-7963110"/>
              <a:satOff val="1778"/>
              <a:lumOff val="26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Provide a basic overview of the type of cyber- crime you have decided to focus upon. </a:t>
          </a:r>
          <a:endParaRPr lang="en-US" sz="1900" kern="1200"/>
        </a:p>
      </dsp:txBody>
      <dsp:txXfrm>
        <a:off x="5590907" y="1669704"/>
        <a:ext cx="2539866" cy="2133487"/>
      </dsp:txXfrm>
    </dsp:sp>
    <dsp:sp modelId="{191D8F06-0B94-45E8-8042-8B6EDAD993A9}">
      <dsp:nvSpPr>
        <dsp:cNvPr id="0" name=""/>
        <dsp:cNvSpPr/>
      </dsp:nvSpPr>
      <dsp:spPr>
        <a:xfrm>
          <a:off x="6327469" y="674077"/>
          <a:ext cx="1066743" cy="1066743"/>
        </a:xfrm>
        <a:prstGeom prst="ellipse">
          <a:avLst/>
        </a:prstGeom>
        <a:solidFill>
          <a:schemeClr val="accent5">
            <a:hueOff val="-6944086"/>
            <a:satOff val="-472"/>
            <a:lumOff val="1121"/>
            <a:alphaOff val="0"/>
          </a:schemeClr>
        </a:solidFill>
        <a:ln w="19050" cap="flat" cmpd="sng" algn="ctr">
          <a:solidFill>
            <a:schemeClr val="accent5">
              <a:hueOff val="-6944086"/>
              <a:satOff val="-472"/>
              <a:lumOff val="11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25E6EE15-684A-4212-A7BA-04A571660DEF}">
      <dsp:nvSpPr>
        <dsp:cNvPr id="0" name=""/>
        <dsp:cNvSpPr/>
      </dsp:nvSpPr>
      <dsp:spPr>
        <a:xfrm>
          <a:off x="5590907" y="3874237"/>
          <a:ext cx="2539866" cy="72"/>
        </a:xfrm>
        <a:prstGeom prst="rect">
          <a:avLst/>
        </a:prstGeom>
        <a:solidFill>
          <a:schemeClr val="accent5">
            <a:hueOff val="-8680107"/>
            <a:satOff val="-590"/>
            <a:lumOff val="1401"/>
            <a:alphaOff val="0"/>
          </a:schemeClr>
        </a:solidFill>
        <a:ln w="19050" cap="flat" cmpd="sng" algn="ctr">
          <a:solidFill>
            <a:schemeClr val="accent5">
              <a:hueOff val="-8680107"/>
              <a:satOff val="-590"/>
              <a:lumOff val="14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8D3C2-70EC-4E57-9952-CECBF85B0F95}">
      <dsp:nvSpPr>
        <dsp:cNvPr id="0" name=""/>
        <dsp:cNvSpPr/>
      </dsp:nvSpPr>
      <dsp:spPr>
        <a:xfrm>
          <a:off x="8384760" y="318495"/>
          <a:ext cx="2539866" cy="3555813"/>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844550">
            <a:lnSpc>
              <a:spcPct val="90000"/>
            </a:lnSpc>
            <a:spcBef>
              <a:spcPct val="0"/>
            </a:spcBef>
            <a:spcAft>
              <a:spcPct val="35000"/>
            </a:spcAft>
            <a:buNone/>
          </a:pPr>
          <a:r>
            <a:rPr lang="en-GB" sz="1900" kern="1200"/>
            <a:t>Consider the impact it has upon victims and society. </a:t>
          </a:r>
          <a:endParaRPr lang="en-US" sz="1900" kern="1200"/>
        </a:p>
      </dsp:txBody>
      <dsp:txXfrm>
        <a:off x="8384760" y="1669704"/>
        <a:ext cx="2539866" cy="2133487"/>
      </dsp:txXfrm>
    </dsp:sp>
    <dsp:sp modelId="{427EA41B-9E01-4923-8CF2-C71084D49CEC}">
      <dsp:nvSpPr>
        <dsp:cNvPr id="0" name=""/>
        <dsp:cNvSpPr/>
      </dsp:nvSpPr>
      <dsp:spPr>
        <a:xfrm>
          <a:off x="9121322" y="674077"/>
          <a:ext cx="1066743" cy="1066743"/>
        </a:xfrm>
        <a:prstGeom prst="ellipse">
          <a:avLst/>
        </a:prstGeom>
        <a:solidFill>
          <a:schemeClr val="accent5">
            <a:hueOff val="-10416129"/>
            <a:satOff val="-708"/>
            <a:lumOff val="1681"/>
            <a:alphaOff val="0"/>
          </a:schemeClr>
        </a:solidFill>
        <a:ln w="19050" cap="flat" cmpd="sng" algn="ctr">
          <a:solidFill>
            <a:schemeClr val="accent5">
              <a:hueOff val="-10416129"/>
              <a:satOff val="-70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9879D6AE-34AD-4CFF-BAFB-D5F8AE478D4C}">
      <dsp:nvSpPr>
        <dsp:cNvPr id="0" name=""/>
        <dsp:cNvSpPr/>
      </dsp:nvSpPr>
      <dsp:spPr>
        <a:xfrm>
          <a:off x="8384760" y="3874237"/>
          <a:ext cx="2539866" cy="72"/>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66819-E17B-4E51-A0E8-83258B933461}"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AF806-C0D0-402C-9BB8-CC784CCD3A3C}" type="slidenum">
              <a:rPr lang="en-GB" smtClean="0"/>
              <a:t>‹#›</a:t>
            </a:fld>
            <a:endParaRPr lang="en-GB"/>
          </a:p>
        </p:txBody>
      </p:sp>
    </p:spTree>
    <p:extLst>
      <p:ext uri="{BB962C8B-B14F-4D97-AF65-F5344CB8AC3E}">
        <p14:creationId xmlns:p14="http://schemas.microsoft.com/office/powerpoint/2010/main" val="2492321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5</a:t>
            </a:fld>
            <a:endParaRPr lang="en-GB"/>
          </a:p>
        </p:txBody>
      </p:sp>
    </p:spTree>
    <p:extLst>
      <p:ext uri="{BB962C8B-B14F-4D97-AF65-F5344CB8AC3E}">
        <p14:creationId xmlns:p14="http://schemas.microsoft.com/office/powerpoint/2010/main" val="1575772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6</a:t>
            </a:fld>
            <a:endParaRPr lang="en-GB"/>
          </a:p>
        </p:txBody>
      </p:sp>
    </p:spTree>
    <p:extLst>
      <p:ext uri="{BB962C8B-B14F-4D97-AF65-F5344CB8AC3E}">
        <p14:creationId xmlns:p14="http://schemas.microsoft.com/office/powerpoint/2010/main" val="651321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12</a:t>
            </a:fld>
            <a:endParaRPr lang="en-GB"/>
          </a:p>
        </p:txBody>
      </p:sp>
    </p:spTree>
    <p:extLst>
      <p:ext uri="{BB962C8B-B14F-4D97-AF65-F5344CB8AC3E}">
        <p14:creationId xmlns:p14="http://schemas.microsoft.com/office/powerpoint/2010/main" val="3303193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13</a:t>
            </a:fld>
            <a:endParaRPr lang="en-GB"/>
          </a:p>
        </p:txBody>
      </p:sp>
    </p:spTree>
    <p:extLst>
      <p:ext uri="{BB962C8B-B14F-4D97-AF65-F5344CB8AC3E}">
        <p14:creationId xmlns:p14="http://schemas.microsoft.com/office/powerpoint/2010/main" val="4191923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15</a:t>
            </a:fld>
            <a:endParaRPr lang="en-GB"/>
          </a:p>
        </p:txBody>
      </p:sp>
    </p:spTree>
    <p:extLst>
      <p:ext uri="{BB962C8B-B14F-4D97-AF65-F5344CB8AC3E}">
        <p14:creationId xmlns:p14="http://schemas.microsoft.com/office/powerpoint/2010/main" val="3886154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18</a:t>
            </a:fld>
            <a:endParaRPr lang="en-GB"/>
          </a:p>
        </p:txBody>
      </p:sp>
    </p:spTree>
    <p:extLst>
      <p:ext uri="{BB962C8B-B14F-4D97-AF65-F5344CB8AC3E}">
        <p14:creationId xmlns:p14="http://schemas.microsoft.com/office/powerpoint/2010/main" val="101061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sector-led Strategic Policing Partnership Board has developed Vision 2030 which builds on the successes of the Policing Vision 2025 to make transformative change across the whole of policing. This revised Vision will ensure we are all aiming at the same destination for policing, and it identifies the key priority themes for focus and delivery that will help us get to where we think policing should be by 2030.</a:t>
            </a:r>
          </a:p>
        </p:txBody>
      </p:sp>
      <p:sp>
        <p:nvSpPr>
          <p:cNvPr id="4" name="Slide Number Placeholder 3"/>
          <p:cNvSpPr>
            <a:spLocks noGrp="1"/>
          </p:cNvSpPr>
          <p:nvPr>
            <p:ph type="sldNum" sz="quarter" idx="5"/>
          </p:nvPr>
        </p:nvSpPr>
        <p:spPr/>
        <p:txBody>
          <a:bodyPr/>
          <a:lstStyle/>
          <a:p>
            <a:fld id="{68AAF806-C0D0-402C-9BB8-CC784CCD3A3C}" type="slidenum">
              <a:rPr lang="en-GB" smtClean="0"/>
              <a:t>19</a:t>
            </a:fld>
            <a:endParaRPr lang="en-GB"/>
          </a:p>
        </p:txBody>
      </p:sp>
    </p:spTree>
    <p:extLst>
      <p:ext uri="{BB962C8B-B14F-4D97-AF65-F5344CB8AC3E}">
        <p14:creationId xmlns:p14="http://schemas.microsoft.com/office/powerpoint/2010/main" val="211378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21</a:t>
            </a:fld>
            <a:endParaRPr lang="en-GB"/>
          </a:p>
        </p:txBody>
      </p:sp>
    </p:spTree>
    <p:extLst>
      <p:ext uri="{BB962C8B-B14F-4D97-AF65-F5344CB8AC3E}">
        <p14:creationId xmlns:p14="http://schemas.microsoft.com/office/powerpoint/2010/main" val="2526313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22</a:t>
            </a:fld>
            <a:endParaRPr lang="en-GB"/>
          </a:p>
        </p:txBody>
      </p:sp>
    </p:spTree>
    <p:extLst>
      <p:ext uri="{BB962C8B-B14F-4D97-AF65-F5344CB8AC3E}">
        <p14:creationId xmlns:p14="http://schemas.microsoft.com/office/powerpoint/2010/main" val="1141859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23</a:t>
            </a:fld>
            <a:endParaRPr lang="en-GB"/>
          </a:p>
        </p:txBody>
      </p:sp>
    </p:spTree>
    <p:extLst>
      <p:ext uri="{BB962C8B-B14F-4D97-AF65-F5344CB8AC3E}">
        <p14:creationId xmlns:p14="http://schemas.microsoft.com/office/powerpoint/2010/main" val="1212257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27</a:t>
            </a:fld>
            <a:endParaRPr lang="en-GB"/>
          </a:p>
        </p:txBody>
      </p:sp>
    </p:spTree>
    <p:extLst>
      <p:ext uri="{BB962C8B-B14F-4D97-AF65-F5344CB8AC3E}">
        <p14:creationId xmlns:p14="http://schemas.microsoft.com/office/powerpoint/2010/main" val="2217363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33</a:t>
            </a:fld>
            <a:endParaRPr lang="en-GB"/>
          </a:p>
        </p:txBody>
      </p:sp>
    </p:spTree>
    <p:extLst>
      <p:ext uri="{BB962C8B-B14F-4D97-AF65-F5344CB8AC3E}">
        <p14:creationId xmlns:p14="http://schemas.microsoft.com/office/powerpoint/2010/main" val="3306203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40</a:t>
            </a:fld>
            <a:endParaRPr lang="en-GB"/>
          </a:p>
        </p:txBody>
      </p:sp>
    </p:spTree>
    <p:extLst>
      <p:ext uri="{BB962C8B-B14F-4D97-AF65-F5344CB8AC3E}">
        <p14:creationId xmlns:p14="http://schemas.microsoft.com/office/powerpoint/2010/main" val="37945235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45</a:t>
            </a:fld>
            <a:endParaRPr lang="en-GB"/>
          </a:p>
        </p:txBody>
      </p:sp>
    </p:spTree>
    <p:extLst>
      <p:ext uri="{BB962C8B-B14F-4D97-AF65-F5344CB8AC3E}">
        <p14:creationId xmlns:p14="http://schemas.microsoft.com/office/powerpoint/2010/main" val="2474188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46</a:t>
            </a:fld>
            <a:endParaRPr lang="en-GB"/>
          </a:p>
        </p:txBody>
      </p:sp>
    </p:spTree>
    <p:extLst>
      <p:ext uri="{BB962C8B-B14F-4D97-AF65-F5344CB8AC3E}">
        <p14:creationId xmlns:p14="http://schemas.microsoft.com/office/powerpoint/2010/main" val="40193148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48</a:t>
            </a:fld>
            <a:endParaRPr lang="en-GB"/>
          </a:p>
        </p:txBody>
      </p:sp>
    </p:spTree>
    <p:extLst>
      <p:ext uri="{BB962C8B-B14F-4D97-AF65-F5344CB8AC3E}">
        <p14:creationId xmlns:p14="http://schemas.microsoft.com/office/powerpoint/2010/main" val="36673520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DFB4D-1329-96B6-2945-6682A44FCA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D4D29D-D9DE-01E1-320C-F080880D6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E1BFD3-32A0-9C1F-C916-D86DC491E0D0}"/>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CE593B8E-2842-378F-BA13-3CACA6D3B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5A18E-8230-98CD-EE4A-A6FCC2B06C1A}"/>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7296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DF6-4798-C60D-448B-62375F53D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AF5EEC-A9B6-551D-9561-EDEF0CC1F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C5B193-7678-6F6A-87C7-0D3095C8FCA0}"/>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79AAAFFB-6690-16A2-A342-8F2F4B576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F712D-6188-4066-21B3-2E27602F492C}"/>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95207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8390-79F1-2FF5-3467-5CB208C055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F049B9-44AF-0FD2-E183-F211E61331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13D24A-F9B6-416D-F460-5C873E123064}"/>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840D4930-EA58-BBE9-3EAC-819594E7E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F9BE7-37FF-079E-F453-DF8747175E37}"/>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1169405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605D-9CF8-4FCF-12B5-008EFDA1E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A3DF8-E339-76D4-561D-1BD536EDC0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33CA73-3684-1911-372D-FA68E4DFD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E01C5-098D-1C94-101A-99453B210570}"/>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6" name="Footer Placeholder 5">
            <a:extLst>
              <a:ext uri="{FF2B5EF4-FFF2-40B4-BE49-F238E27FC236}">
                <a16:creationId xmlns:a16="http://schemas.microsoft.com/office/drawing/2014/main" id="{719A2CB1-4677-C8D8-6442-3AEABF9DE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32D62-5CAA-ACF7-7A7A-F227E744F90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09013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4362-80DF-24D3-7FE4-DA32FD2C6A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F10679-8F2C-3691-0E7D-459EEB2F3F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1C359-5AB5-ADB7-60CC-8A65B024AA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81AC62-607F-E311-E3B0-70D7E18481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80660A-A4BD-49CD-862F-70EBCC4275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5CCAB8-E520-AF60-1CA2-88ACF11EB983}"/>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8" name="Footer Placeholder 7">
            <a:extLst>
              <a:ext uri="{FF2B5EF4-FFF2-40B4-BE49-F238E27FC236}">
                <a16:creationId xmlns:a16="http://schemas.microsoft.com/office/drawing/2014/main" id="{26CB36E0-F57E-D035-F76D-B9F1E16C1A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596969-BAEF-8D89-B849-A99D9CA5C621}"/>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29723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829F-0DBC-0AFF-6D9D-C3A49E8BBB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B91E80-B8CF-713E-B301-6431701FD2ED}"/>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4" name="Footer Placeholder 3">
            <a:extLst>
              <a:ext uri="{FF2B5EF4-FFF2-40B4-BE49-F238E27FC236}">
                <a16:creationId xmlns:a16="http://schemas.microsoft.com/office/drawing/2014/main" id="{A960DF74-7636-6B4E-0EFF-BE5204949C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33E2B8-7A63-0C53-4768-0AE8219E4E0B}"/>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169995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08361-71E2-5740-9715-900CB1E77906}"/>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3" name="Footer Placeholder 2">
            <a:extLst>
              <a:ext uri="{FF2B5EF4-FFF2-40B4-BE49-F238E27FC236}">
                <a16:creationId xmlns:a16="http://schemas.microsoft.com/office/drawing/2014/main" id="{41688DE9-02E8-2F30-F8FD-A7EF90C54A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9364D-F245-5EE6-1B73-223507B0F912}"/>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689513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DE9E7-3DDF-C381-316F-934F7C563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A641B5-E6BE-5ED6-2AA9-8024F7CEF3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4725C6-34C4-F52F-A55D-917F826FC1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0F4529-CBA3-4C54-B95B-534D1B6D2577}"/>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6" name="Footer Placeholder 5">
            <a:extLst>
              <a:ext uri="{FF2B5EF4-FFF2-40B4-BE49-F238E27FC236}">
                <a16:creationId xmlns:a16="http://schemas.microsoft.com/office/drawing/2014/main" id="{738A54BD-595E-8374-DBA3-40787767C0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B5ED40-366B-0D7B-9C7C-560C86E15739}"/>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3768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2528-CB00-278B-4F3C-FBC1213B1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A73D55-97F1-4282-712D-C541D9BCC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E19A4A-2CA1-9F3E-0771-0E9378A86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2D92E-A48E-DAEF-FE52-C6AE940E2B31}"/>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6" name="Footer Placeholder 5">
            <a:extLst>
              <a:ext uri="{FF2B5EF4-FFF2-40B4-BE49-F238E27FC236}">
                <a16:creationId xmlns:a16="http://schemas.microsoft.com/office/drawing/2014/main" id="{C4B0C1F2-6A04-D12C-EEFB-4C2F83CA01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7CE07F-AA48-86CF-08D0-230B0B1AA7D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19471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4018-8BD4-9F98-712A-A157DA237F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CA80E7-D198-2219-8F03-566E073E8D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D589B-115E-176E-626C-A2D7D14B053D}"/>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7FBEDEC0-7FD7-4754-6890-DD22CAB2D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74CF4-4947-CC09-8D63-E604A4C549C6}"/>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62382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7A31FF-27ED-DE19-DC21-6B7C5692A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8682C-B580-3DDD-FA3D-FE3E9A6AED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F55BD-B289-53DD-6495-A22481EF16B4}"/>
              </a:ext>
            </a:extLst>
          </p:cNvPr>
          <p:cNvSpPr>
            <a:spLocks noGrp="1"/>
          </p:cNvSpPr>
          <p:nvPr>
            <p:ph type="dt" sz="half" idx="10"/>
          </p:nvPr>
        </p:nvSpPr>
        <p:spPr/>
        <p:txBody>
          <a:body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EBF5809D-EDD7-842C-BFED-DAB475D35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F6D95-9C46-8718-224D-C8E04FDF2488}"/>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576478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10363827"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3">
            <a:extLst>
              <a:ext uri="{FF2B5EF4-FFF2-40B4-BE49-F238E27FC236}">
                <a16:creationId xmlns:a16="http://schemas.microsoft.com/office/drawing/2014/main" id="{CDB81BAC-4DC1-077C-CFB9-AA3F9036C138}"/>
              </a:ext>
            </a:extLst>
          </p:cNvPr>
          <p:cNvSpPr>
            <a:spLocks noGrp="1"/>
          </p:cNvSpPr>
          <p:nvPr>
            <p:ph type="dt" sz="half" idx="14"/>
          </p:nvPr>
        </p:nvSpPr>
        <p:spPr>
          <a:xfrm>
            <a:off x="0" y="0"/>
            <a:ext cx="0" cy="0"/>
          </a:xfrm>
        </p:spPr>
        <p:txBody>
          <a:bodyPr/>
          <a:lstStyle>
            <a:lvl1pPr>
              <a:defRPr/>
            </a:lvl1pPr>
          </a:lstStyle>
          <a:p>
            <a:pPr>
              <a:defRPr/>
            </a:pPr>
            <a:fld id="{7F67C01D-BDFF-3547-87F4-694B8FE5927E}" type="datetimeFigureOut">
              <a:rPr lang="en-US"/>
              <a:pPr>
                <a:defRPr/>
              </a:pPr>
              <a:t>1/29/26</a:t>
            </a:fld>
            <a:endParaRPr lang="en-US"/>
          </a:p>
        </p:txBody>
      </p:sp>
      <p:sp>
        <p:nvSpPr>
          <p:cNvPr id="4" name="Footer Placeholder 4">
            <a:extLst>
              <a:ext uri="{FF2B5EF4-FFF2-40B4-BE49-F238E27FC236}">
                <a16:creationId xmlns:a16="http://schemas.microsoft.com/office/drawing/2014/main" id="{FC84B98A-CF46-A09B-A296-2DAEC16F19EE}"/>
              </a:ext>
            </a:extLst>
          </p:cNvPr>
          <p:cNvSpPr>
            <a:spLocks noGrp="1"/>
          </p:cNvSpPr>
          <p:nvPr>
            <p:ph type="ftr" sz="quarter" idx="15"/>
          </p:nvPr>
        </p:nvSpPr>
        <p:spPr>
          <a:xfrm>
            <a:off x="0" y="0"/>
            <a:ext cx="0" cy="0"/>
          </a:xfrm>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F0D962B-8E14-F9F2-32F1-6DC4AD8BC109}"/>
              </a:ext>
            </a:extLst>
          </p:cNvPr>
          <p:cNvSpPr>
            <a:spLocks noGrp="1"/>
          </p:cNvSpPr>
          <p:nvPr>
            <p:ph type="sldNum" sz="quarter" idx="16"/>
          </p:nvPr>
        </p:nvSpPr>
        <p:spPr>
          <a:xfrm>
            <a:off x="0" y="0"/>
            <a:ext cx="0" cy="0"/>
          </a:xfrm>
        </p:spPr>
        <p:txBody>
          <a:bodyPr anchor="t"/>
          <a:lstStyle>
            <a:lvl1pPr>
              <a:defRPr/>
            </a:lvl1pPr>
          </a:lstStyle>
          <a:p>
            <a:fld id="{889A7585-CBA7-C94C-9FDE-7D7C71E7655C}" type="slidenum">
              <a:rPr lang="en-US" altLang="en-US"/>
              <a:pPr/>
              <a:t>‹#›</a:t>
            </a:fld>
            <a:endParaRPr lang="en-US" altLang="en-US"/>
          </a:p>
        </p:txBody>
      </p:sp>
    </p:spTree>
    <p:extLst>
      <p:ext uri="{BB962C8B-B14F-4D97-AF65-F5344CB8AC3E}">
        <p14:creationId xmlns:p14="http://schemas.microsoft.com/office/powerpoint/2010/main" val="3833284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B07B-A0E3-4BAF-9B15-90143467D804}"/>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42B056F8-E5F9-428D-9134-ECCDB4684E0F}"/>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4499EE-9A68-4D16-B9D5-9CBEED7F7A5D}"/>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62C64A14-34F0-406B-9C3B-E46924A70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77F95-EF0A-475F-9222-A5DFE48D1DA3}"/>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687692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1105-EF80-4D24-8DE0-B26B900502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B1EB57-9FA7-4ED2-B497-2B08BAAE6A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EC13E-2841-41DB-919D-9D0EA4B34893}"/>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97F4A65E-EB7C-40C9-8CD2-4D78B0DF08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BB5739-3F5C-4F8C-A16E-B28AD078A285}"/>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4150795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1C2FE-B31A-401E-B0BB-5B0722934EC6}"/>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6765A2-033E-4471-ACF3-26347CBC5CA1}"/>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398D9E-822E-48FF-9CC9-C80FBD5DF33D}"/>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6BAB4F00-516C-43E3-8F45-3D718070E7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9289A-DF8E-46FB-B4C8-19ECD8A9F567}"/>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2544292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0CEBB-B3F8-4499-BF88-F3916CF702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F6CFFB-5D27-4952-8216-13C3163A1C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010E12-A56A-4FFB-8D9F-D1E19C20FC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CE8501-AB75-433C-81CB-3F11DBF983B8}"/>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6" name="Footer Placeholder 5">
            <a:extLst>
              <a:ext uri="{FF2B5EF4-FFF2-40B4-BE49-F238E27FC236}">
                <a16:creationId xmlns:a16="http://schemas.microsoft.com/office/drawing/2014/main" id="{7963FE0E-D81E-4D3E-BDFE-CCF1F38CC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9861F-8CD6-430B-AF26-159188F12963}"/>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163757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CE034-CA5A-4552-A7A7-6C64EC8C1ED3}"/>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DBFED2-CE9A-44FE-ABCD-6035182CFC96}"/>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EBEB9A3-FA29-4DC7-BC03-338F92D6C9BC}"/>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9A8010-EE4E-4371-BE56-5CB6FBCA607F}"/>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EF03CD0D-6B4C-4BBC-AF76-27FB1B352A5F}"/>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3D491D-9241-4FFA-8D35-D411057B4FC4}"/>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8" name="Footer Placeholder 7">
            <a:extLst>
              <a:ext uri="{FF2B5EF4-FFF2-40B4-BE49-F238E27FC236}">
                <a16:creationId xmlns:a16="http://schemas.microsoft.com/office/drawing/2014/main" id="{E8DFA699-C0BA-4C20-A04C-403E3FC28B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9D4113-DC83-4FCC-8C9F-80A2BA481266}"/>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3114473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E29A9-B172-4354-BCAB-F8F75D075C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3AD4D1-9940-4420-9C6A-A29E8B9ED73F}"/>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4" name="Footer Placeholder 3">
            <a:extLst>
              <a:ext uri="{FF2B5EF4-FFF2-40B4-BE49-F238E27FC236}">
                <a16:creationId xmlns:a16="http://schemas.microsoft.com/office/drawing/2014/main" id="{0D8205B0-B61B-44EE-BB02-EF4D71F850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CB2BD5-5284-4E96-94C7-E3CC7080A03F}"/>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4930396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777BAB-67F3-43B3-B7BC-3A270FBDF70B}"/>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3" name="Footer Placeholder 2">
            <a:extLst>
              <a:ext uri="{FF2B5EF4-FFF2-40B4-BE49-F238E27FC236}">
                <a16:creationId xmlns:a16="http://schemas.microsoft.com/office/drawing/2014/main" id="{F85C4D14-BB35-4CCA-87C5-425479D09D9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C25542-73D1-42B1-B701-A2930FB2EBBE}"/>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502933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70282-F61F-4EA9-A93F-A30668D20645}"/>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BF5339-5229-468D-8235-80AA4F9748A4}"/>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C07E5C-5430-4911-8066-22F958A31AB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D1116E4-1E38-4E75-AAF2-6547CA54D843}"/>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6" name="Footer Placeholder 5">
            <a:extLst>
              <a:ext uri="{FF2B5EF4-FFF2-40B4-BE49-F238E27FC236}">
                <a16:creationId xmlns:a16="http://schemas.microsoft.com/office/drawing/2014/main" id="{BE59FE93-1539-477D-A2A4-CD8A5F5E87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A64E8-86DB-458C-AB1A-38ADB56A5968}"/>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7414141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A6ACC-3A3A-4B5A-BCA2-76B04174FEA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D58CA3-FB20-4744-B100-6E20DE52C689}"/>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9C3E7680-721A-4CE5-B241-501E2080A88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86132FA-6E9B-41DF-95A3-780FC9CA1615}"/>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6" name="Footer Placeholder 5">
            <a:extLst>
              <a:ext uri="{FF2B5EF4-FFF2-40B4-BE49-F238E27FC236}">
                <a16:creationId xmlns:a16="http://schemas.microsoft.com/office/drawing/2014/main" id="{DD9C9922-63BF-4192-8A6C-4E2F31834E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A4EA90-E6D6-4EFA-AAC4-09093DB69F20}"/>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9365224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E88CA-ABC4-42FD-87D8-9A2A7FC3738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D10135-0197-4C55-B5CA-3DE3218BFD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B5623-F9D3-4A51-A30C-2C6905093734}"/>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74A6FCC4-D75A-4219-AF88-337C3B538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0EC94-70F2-438D-B0EF-766A250E9052}"/>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3765585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062851-8AD1-451E-A1E4-B4D230D4D2A8}"/>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07B53D-AFB6-48F2-963F-4CBFF209DD6D}"/>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58013E-C2E4-4BAE-B975-9E43193C14D3}"/>
              </a:ext>
            </a:extLst>
          </p:cNvPr>
          <p:cNvSpPr>
            <a:spLocks noGrp="1"/>
          </p:cNvSpPr>
          <p:nvPr>
            <p:ph type="dt" sz="half" idx="10"/>
          </p:nvPr>
        </p:nvSpPr>
        <p:spPr/>
        <p:txBody>
          <a:body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31460B89-055D-4602-915F-25A9796BB8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36DD79-D9CD-40BC-9610-3A276D9E146F}"/>
              </a:ext>
            </a:extLst>
          </p:cNvPr>
          <p:cNvSpPr>
            <a:spLocks noGrp="1"/>
          </p:cNvSpPr>
          <p:nvPr>
            <p:ph type="sldNum" sz="quarter" idx="12"/>
          </p:nvPr>
        </p:nvSpPr>
        <p:spPr/>
        <p:txBody>
          <a:bodyPr/>
          <a:lstStyle/>
          <a:p>
            <a:fld id="{D2427E96-7A61-47AA-8FA4-04A28F8E8A0F}" type="slidenum">
              <a:rPr lang="en-GB" smtClean="0"/>
              <a:t>‹#›</a:t>
            </a:fld>
            <a:endParaRPr lang="en-GB"/>
          </a:p>
        </p:txBody>
      </p:sp>
    </p:spTree>
    <p:extLst>
      <p:ext uri="{BB962C8B-B14F-4D97-AF65-F5344CB8AC3E}">
        <p14:creationId xmlns:p14="http://schemas.microsoft.com/office/powerpoint/2010/main" val="1597855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67E969-C72D-15B9-F1B9-A431CA3A6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5C98E6-3E2F-CBF7-DCA4-4BB9780627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51AED-0F1F-A9C7-79ED-D64A51353C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28A984-98CF-411F-BA38-BA5126270B16}" type="datetimeFigureOut">
              <a:rPr lang="en-GB" smtClean="0"/>
              <a:t>29/01/2026</a:t>
            </a:fld>
            <a:endParaRPr lang="en-GB"/>
          </a:p>
        </p:txBody>
      </p:sp>
      <p:sp>
        <p:nvSpPr>
          <p:cNvPr id="5" name="Footer Placeholder 4">
            <a:extLst>
              <a:ext uri="{FF2B5EF4-FFF2-40B4-BE49-F238E27FC236}">
                <a16:creationId xmlns:a16="http://schemas.microsoft.com/office/drawing/2014/main" id="{55FD94FD-DCF3-4998-F3FC-BC0BAAB1C3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71AC25-14A9-B2BD-50D0-9F125139C6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C4EF5A-5977-4B0F-8BC1-2F83B067C2A5}" type="slidenum">
              <a:rPr lang="en-GB" smtClean="0"/>
              <a:t>‹#›</a:t>
            </a:fld>
            <a:endParaRPr lang="en-GB"/>
          </a:p>
        </p:txBody>
      </p:sp>
    </p:spTree>
    <p:extLst>
      <p:ext uri="{BB962C8B-B14F-4D97-AF65-F5344CB8AC3E}">
        <p14:creationId xmlns:p14="http://schemas.microsoft.com/office/powerpoint/2010/main" val="409494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52C5FF-BBDE-480D-B1E8-0FA51A16000E}"/>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67DE66-74B2-4D67-B750-9DD99CD8F5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8F9C4-C7BB-4489-9A07-1A6FAE07D2BB}"/>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788127B-77DC-44F9-9B4B-DD31F42A8AB5}" type="datetimeFigureOut">
              <a:rPr lang="en-GB" smtClean="0"/>
              <a:t>29/01/2026</a:t>
            </a:fld>
            <a:endParaRPr lang="en-GB"/>
          </a:p>
        </p:txBody>
      </p:sp>
      <p:sp>
        <p:nvSpPr>
          <p:cNvPr id="5" name="Footer Placeholder 4">
            <a:extLst>
              <a:ext uri="{FF2B5EF4-FFF2-40B4-BE49-F238E27FC236}">
                <a16:creationId xmlns:a16="http://schemas.microsoft.com/office/drawing/2014/main" id="{3653BCF1-C885-415B-A037-8196A3CCFA83}"/>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DB09483-1B8A-4BBE-9010-4D382AC200CB}"/>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2427E96-7A61-47AA-8FA4-04A28F8E8A0F}" type="slidenum">
              <a:rPr lang="en-GB" smtClean="0"/>
              <a:t>‹#›</a:t>
            </a:fld>
            <a:endParaRPr lang="en-GB"/>
          </a:p>
        </p:txBody>
      </p:sp>
    </p:spTree>
    <p:extLst>
      <p:ext uri="{BB962C8B-B14F-4D97-AF65-F5344CB8AC3E}">
        <p14:creationId xmlns:p14="http://schemas.microsoft.com/office/powerpoint/2010/main" val="3497247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jpeg"/></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Xoh8Bvvqjes?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4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2.xml"/><Relationship Id="rId1" Type="http://schemas.openxmlformats.org/officeDocument/2006/relationships/video" Target="https://www.youtube.com/embed/7lqjFH8puVY?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Illuminated server room panel">
            <a:extLst>
              <a:ext uri="{FF2B5EF4-FFF2-40B4-BE49-F238E27FC236}">
                <a16:creationId xmlns:a16="http://schemas.microsoft.com/office/drawing/2014/main" id="{61C2CAE3-8552-08E6-C7E1-636114C9776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776A6F3-9B01-B8AA-F139-E2B901FEC468}"/>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Digital and Operational Policing</a:t>
            </a:r>
          </a:p>
        </p:txBody>
      </p:sp>
      <p:sp>
        <p:nvSpPr>
          <p:cNvPr id="3" name="Subtitle 2">
            <a:extLst>
              <a:ext uri="{FF2B5EF4-FFF2-40B4-BE49-F238E27FC236}">
                <a16:creationId xmlns:a16="http://schemas.microsoft.com/office/drawing/2014/main" id="{A4EEC8DD-E493-5B80-A02B-7B1028548C0A}"/>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BMPL6012</a:t>
            </a:r>
          </a:p>
        </p:txBody>
      </p:sp>
    </p:spTree>
    <p:extLst>
      <p:ext uri="{BB962C8B-B14F-4D97-AF65-F5344CB8AC3E}">
        <p14:creationId xmlns:p14="http://schemas.microsoft.com/office/powerpoint/2010/main" val="36639045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5ABF1A-4069-E2C5-840B-92EE101E833D}"/>
              </a:ext>
            </a:extLst>
          </p:cNvPr>
          <p:cNvSpPr>
            <a:spLocks noGrp="1" noChangeArrowheads="1"/>
          </p:cNvSpPr>
          <p:nvPr>
            <p:ph sz="quarter" idx="13"/>
          </p:nvPr>
        </p:nvSpPr>
        <p:spPr>
          <a:xfrm>
            <a:off x="2209800" y="1125538"/>
            <a:ext cx="7772400" cy="3422650"/>
          </a:xfrm>
        </p:spPr>
        <p:txBody>
          <a:bodyPr/>
          <a:lstStyle/>
          <a:p>
            <a:pPr marL="0" indent="0" algn="ctr">
              <a:buNone/>
            </a:pPr>
            <a:r>
              <a:rPr lang="en-US" altLang="en-US"/>
              <a:t>A MAN PUSHES HIS CAR IN FRONT OF A HOTEL AND SAYS, “I’M BROKE AND I’M OUT!”</a:t>
            </a:r>
          </a:p>
          <a:p>
            <a:pPr marL="0" indent="0" algn="ctr">
              <a:buNone/>
            </a:pPr>
            <a:endParaRPr lang="en-US" altLang="en-US"/>
          </a:p>
          <a:p>
            <a:pPr marL="0" indent="0" algn="ctr">
              <a:buNone/>
            </a:pPr>
            <a:r>
              <a:rPr lang="en-US" altLang="en-US"/>
              <a:t>WHAT HAPPENED?</a:t>
            </a:r>
          </a:p>
        </p:txBody>
      </p:sp>
      <p:sp>
        <p:nvSpPr>
          <p:cNvPr id="6" name="TextBox 5">
            <a:extLst>
              <a:ext uri="{FF2B5EF4-FFF2-40B4-BE49-F238E27FC236}">
                <a16:creationId xmlns:a16="http://schemas.microsoft.com/office/drawing/2014/main" id="{16F23856-DEFF-213B-925F-FA62350F5B23}"/>
              </a:ext>
            </a:extLst>
          </p:cNvPr>
          <p:cNvSpPr txBox="1">
            <a:spLocks noChangeArrowheads="1"/>
          </p:cNvSpPr>
          <p:nvPr/>
        </p:nvSpPr>
        <p:spPr bwMode="auto">
          <a:xfrm>
            <a:off x="3359151" y="3716338"/>
            <a:ext cx="626586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Font typeface="Wingdings 3" pitchFamily="2" charset="2"/>
              <a:buChar char=""/>
              <a:defRPr>
                <a:solidFill>
                  <a:srgbClr val="404040"/>
                </a:solidFill>
                <a:latin typeface="Century Gothic" panose="020B0502020202020204" pitchFamily="34" charset="0"/>
              </a:defRPr>
            </a:lvl1pPr>
            <a:lvl2pPr marL="742950" indent="-285750">
              <a:spcBef>
                <a:spcPts val="1000"/>
              </a:spcBef>
              <a:buClr>
                <a:schemeClr val="accent1"/>
              </a:buClr>
              <a:buFont typeface="Wingdings 3" pitchFamily="2"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Font typeface="Wingdings 3" pitchFamily="2"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Font typeface="Wingdings 3" pitchFamily="2"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Font typeface="Wingdings 3" pitchFamily="2" charset="2"/>
              <a:buChar char=""/>
              <a:defRPr sz="1200">
                <a:solidFill>
                  <a:srgbClr val="404040"/>
                </a:solidFill>
                <a:latin typeface="Century Gothic" panose="020B0502020202020204" pitchFamily="34" charset="0"/>
              </a:defRPr>
            </a:lvl5pPr>
            <a:lvl6pPr marL="2514600" indent="-228600" eaLnBrk="0" fontAlgn="base" hangingPunct="0">
              <a:spcBef>
                <a:spcPts val="1000"/>
              </a:spcBef>
              <a:spcAft>
                <a:spcPct val="0"/>
              </a:spcAft>
              <a:buClr>
                <a:schemeClr val="accent1"/>
              </a:buClr>
              <a:buFont typeface="Wingdings 3" pitchFamily="2" charset="2"/>
              <a:buChar char=""/>
              <a:defRPr sz="1200">
                <a:solidFill>
                  <a:srgbClr val="404040"/>
                </a:solidFill>
                <a:latin typeface="Century Gothic" panose="020B0502020202020204" pitchFamily="34" charset="0"/>
              </a:defRPr>
            </a:lvl6pPr>
            <a:lvl7pPr marL="2971800" indent="-228600" eaLnBrk="0" fontAlgn="base" hangingPunct="0">
              <a:spcBef>
                <a:spcPts val="1000"/>
              </a:spcBef>
              <a:spcAft>
                <a:spcPct val="0"/>
              </a:spcAft>
              <a:buClr>
                <a:schemeClr val="accent1"/>
              </a:buClr>
              <a:buFont typeface="Wingdings 3" pitchFamily="2" charset="2"/>
              <a:buChar char=""/>
              <a:defRPr sz="1200">
                <a:solidFill>
                  <a:srgbClr val="404040"/>
                </a:solidFill>
                <a:latin typeface="Century Gothic" panose="020B0502020202020204" pitchFamily="34" charset="0"/>
              </a:defRPr>
            </a:lvl7pPr>
            <a:lvl8pPr marL="3429000" indent="-228600" eaLnBrk="0" fontAlgn="base" hangingPunct="0">
              <a:spcBef>
                <a:spcPts val="1000"/>
              </a:spcBef>
              <a:spcAft>
                <a:spcPct val="0"/>
              </a:spcAft>
              <a:buClr>
                <a:schemeClr val="accent1"/>
              </a:buClr>
              <a:buFont typeface="Wingdings 3" pitchFamily="2" charset="2"/>
              <a:buChar char=""/>
              <a:defRPr sz="1200">
                <a:solidFill>
                  <a:srgbClr val="404040"/>
                </a:solidFill>
                <a:latin typeface="Century Gothic" panose="020B0502020202020204" pitchFamily="34" charset="0"/>
              </a:defRPr>
            </a:lvl8pPr>
            <a:lvl9pPr marL="3886200" indent="-228600" eaLnBrk="0" fontAlgn="base" hangingPunct="0">
              <a:spcBef>
                <a:spcPts val="1000"/>
              </a:spcBef>
              <a:spcAft>
                <a:spcPct val="0"/>
              </a:spcAft>
              <a:buClr>
                <a:schemeClr val="accent1"/>
              </a:buClr>
              <a:buFont typeface="Wingdings 3" pitchFamily="2" charset="2"/>
              <a:buChar char=""/>
              <a:defRPr sz="1200">
                <a:solidFill>
                  <a:srgbClr val="404040"/>
                </a:solidFill>
                <a:latin typeface="Century Gothic" panose="020B0502020202020204" pitchFamily="34" charset="0"/>
              </a:defRPr>
            </a:lvl9pPr>
          </a:lstStyle>
          <a:p>
            <a:pPr algn="ctr">
              <a:spcBef>
                <a:spcPct val="0"/>
              </a:spcBef>
              <a:buClrTx/>
              <a:buFontTx/>
              <a:buNone/>
            </a:pPr>
            <a:r>
              <a:rPr lang="en-US" altLang="en-US" sz="3600">
                <a:solidFill>
                  <a:srgbClr val="FF0000"/>
                </a:solidFill>
                <a:latin typeface="Arial" panose="020B0604020202020204" pitchFamily="34" charset="0"/>
              </a:rPr>
              <a:t>HE IS PLAYING MONOPOLY</a:t>
            </a:r>
          </a:p>
        </p:txBody>
      </p:sp>
      <p:pic>
        <p:nvPicPr>
          <p:cNvPr id="7" name="Picture 6">
            <a:extLst>
              <a:ext uri="{FF2B5EF4-FFF2-40B4-BE49-F238E27FC236}">
                <a16:creationId xmlns:a16="http://schemas.microsoft.com/office/drawing/2014/main" id="{629ADDAC-4984-2942-59FF-F65B38B94D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4576" y="4376738"/>
            <a:ext cx="2481263" cy="2481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45"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2000"/>
                                        <p:tgtEl>
                                          <p:spTgt spid="7"/>
                                        </p:tgtEl>
                                      </p:cBhvr>
                                    </p:animEffect>
                                    <p:anim calcmode="lin" valueType="num">
                                      <p:cBhvr>
                                        <p:cTn id="14" dur="2000" fill="hold"/>
                                        <p:tgtEl>
                                          <p:spTgt spid="7"/>
                                        </p:tgtEl>
                                        <p:attrNameLst>
                                          <p:attrName>ppt_w</p:attrName>
                                        </p:attrNameLst>
                                      </p:cBhvr>
                                      <p:tavLst>
                                        <p:tav tm="0" fmla="#ppt_w*sin(2.5*pi*$)">
                                          <p:val>
                                            <p:fltVal val="0"/>
                                          </p:val>
                                        </p:tav>
                                        <p:tav tm="100000">
                                          <p:val>
                                            <p:fltVal val="1"/>
                                          </p:val>
                                        </p:tav>
                                      </p:tavLst>
                                    </p:anim>
                                    <p:anim calcmode="lin" valueType="num">
                                      <p:cBhvr>
                                        <p:cTn id="15"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8">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Freeform: Shape 1032">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1026" name="Picture 2" descr="Introduction ~ Definition, Overview ...">
            <a:extLst>
              <a:ext uri="{FF2B5EF4-FFF2-40B4-BE49-F238E27FC236}">
                <a16:creationId xmlns:a16="http://schemas.microsoft.com/office/drawing/2014/main" id="{C8137C42-BCD6-E037-044F-32378D2B07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2951" y="481171"/>
            <a:ext cx="9826098" cy="5895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2090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5F931-D72D-F1E2-9E29-722E8E370F0E}"/>
              </a:ext>
            </a:extLst>
          </p:cNvPr>
          <p:cNvSpPr>
            <a:spLocks noGrp="1"/>
          </p:cNvSpPr>
          <p:nvPr>
            <p:ph type="title"/>
          </p:nvPr>
        </p:nvSpPr>
        <p:spPr>
          <a:xfrm>
            <a:off x="761803" y="350196"/>
            <a:ext cx="4646904" cy="1624520"/>
          </a:xfrm>
        </p:spPr>
        <p:txBody>
          <a:bodyPr anchor="ctr">
            <a:normAutofit/>
          </a:bodyPr>
          <a:lstStyle/>
          <a:p>
            <a:r>
              <a:rPr lang="en-GB" sz="4000" dirty="0"/>
              <a:t>Contact time: subject to change</a:t>
            </a:r>
          </a:p>
        </p:txBody>
      </p:sp>
      <p:sp>
        <p:nvSpPr>
          <p:cNvPr id="3" name="Content Placeholder 2">
            <a:extLst>
              <a:ext uri="{FF2B5EF4-FFF2-40B4-BE49-F238E27FC236}">
                <a16:creationId xmlns:a16="http://schemas.microsoft.com/office/drawing/2014/main" id="{668D8ECD-D208-96CE-FE04-767E83699541}"/>
              </a:ext>
            </a:extLst>
          </p:cNvPr>
          <p:cNvSpPr>
            <a:spLocks noGrp="1"/>
          </p:cNvSpPr>
          <p:nvPr>
            <p:ph idx="1"/>
          </p:nvPr>
        </p:nvSpPr>
        <p:spPr>
          <a:xfrm>
            <a:off x="761802" y="2743200"/>
            <a:ext cx="4646905" cy="3613149"/>
          </a:xfrm>
        </p:spPr>
        <p:txBody>
          <a:bodyPr anchor="ctr">
            <a:normAutofit/>
          </a:bodyPr>
          <a:lstStyle/>
          <a:p>
            <a:pPr marL="0" indent="0">
              <a:buNone/>
            </a:pPr>
            <a:r>
              <a:rPr lang="en-GB" sz="2400" dirty="0"/>
              <a:t>Steven Thompson</a:t>
            </a:r>
            <a:endParaRPr lang="en-US" dirty="0"/>
          </a:p>
          <a:p>
            <a:endParaRPr lang="en-GB" sz="2400" dirty="0"/>
          </a:p>
          <a:p>
            <a:r>
              <a:rPr lang="en-GB" sz="2400" dirty="0"/>
              <a:t>Thursday – 10:00 to 17:00</a:t>
            </a:r>
            <a:endParaRPr lang="en-GB" dirty="0"/>
          </a:p>
          <a:p>
            <a:r>
              <a:rPr lang="en-GB" sz="2400" dirty="0"/>
              <a:t>Friday - 09:00 to 17:00</a:t>
            </a:r>
          </a:p>
        </p:txBody>
      </p:sp>
      <p:pic>
        <p:nvPicPr>
          <p:cNvPr id="5" name="Picture 4" descr="Red marker and calendar">
            <a:extLst>
              <a:ext uri="{FF2B5EF4-FFF2-40B4-BE49-F238E27FC236}">
                <a16:creationId xmlns:a16="http://schemas.microsoft.com/office/drawing/2014/main" id="{E4BC45AC-7B92-2EF0-2D68-F3CDE52FC7DF}"/>
              </a:ext>
            </a:extLst>
          </p:cNvPr>
          <p:cNvPicPr>
            <a:picLocks noChangeAspect="1"/>
          </p:cNvPicPr>
          <p:nvPr/>
        </p:nvPicPr>
        <p:blipFill rotWithShape="1">
          <a:blip r:embed="rId2"/>
          <a:srcRect l="13996" r="26604" b="-2"/>
          <a:stretch/>
        </p:blipFill>
        <p:spPr>
          <a:xfrm>
            <a:off x="6096000" y="1"/>
            <a:ext cx="6102825" cy="6858000"/>
          </a:xfrm>
          <a:prstGeom prst="rect">
            <a:avLst/>
          </a:prstGeom>
        </p:spPr>
      </p:pic>
    </p:spTree>
    <p:extLst>
      <p:ext uri="{BB962C8B-B14F-4D97-AF65-F5344CB8AC3E}">
        <p14:creationId xmlns:p14="http://schemas.microsoft.com/office/powerpoint/2010/main" val="2850657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BB90-F692-FB6D-EB79-6515527B6A22}"/>
              </a:ext>
            </a:extLst>
          </p:cNvPr>
          <p:cNvSpPr>
            <a:spLocks noGrp="1"/>
          </p:cNvSpPr>
          <p:nvPr>
            <p:ph type="title"/>
          </p:nvPr>
        </p:nvSpPr>
        <p:spPr/>
        <p:txBody>
          <a:bodyPr/>
          <a:lstStyle/>
          <a:p>
            <a:r>
              <a:rPr lang="en-GB" dirty="0"/>
              <a:t>Aims and Learning outcomes</a:t>
            </a:r>
          </a:p>
        </p:txBody>
      </p:sp>
      <p:graphicFrame>
        <p:nvGraphicFramePr>
          <p:cNvPr id="5" name="Content Placeholder 2">
            <a:extLst>
              <a:ext uri="{FF2B5EF4-FFF2-40B4-BE49-F238E27FC236}">
                <a16:creationId xmlns:a16="http://schemas.microsoft.com/office/drawing/2014/main" id="{BF994739-955A-62F8-4BDB-8E8B8629B7BA}"/>
              </a:ext>
            </a:extLst>
          </p:cNvPr>
          <p:cNvGraphicFramePr>
            <a:graphicFrameLocks noGrp="1"/>
          </p:cNvGraphicFramePr>
          <p:nvPr>
            <p:ph idx="1"/>
            <p:extLst>
              <p:ext uri="{D42A27DB-BD31-4B8C-83A1-F6EECF244321}">
                <p14:modId xmlns:p14="http://schemas.microsoft.com/office/powerpoint/2010/main" val="3926328641"/>
              </p:ext>
            </p:extLst>
          </p:nvPr>
        </p:nvGraphicFramePr>
        <p:xfrm>
          <a:off x="838200" y="1221776"/>
          <a:ext cx="10515600" cy="49551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6198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D0F7F-499E-16E3-8428-81DF1CFF5F67}"/>
              </a:ext>
            </a:extLst>
          </p:cNvPr>
          <p:cNvSpPr>
            <a:spLocks noGrp="1"/>
          </p:cNvSpPr>
          <p:nvPr>
            <p:ph type="title"/>
          </p:nvPr>
        </p:nvSpPr>
        <p:spPr>
          <a:xfrm>
            <a:off x="876693" y="741392"/>
            <a:ext cx="3455821" cy="937284"/>
          </a:xfrm>
        </p:spPr>
        <p:txBody>
          <a:bodyPr anchor="b">
            <a:normAutofit/>
          </a:bodyPr>
          <a:lstStyle/>
          <a:p>
            <a:r>
              <a:rPr lang="en-GB" sz="3200" dirty="0"/>
              <a:t>Moodle tile: </a:t>
            </a:r>
          </a:p>
        </p:txBody>
      </p:sp>
      <p:sp>
        <p:nvSpPr>
          <p:cNvPr id="3" name="Content Placeholder 2">
            <a:extLst>
              <a:ext uri="{FF2B5EF4-FFF2-40B4-BE49-F238E27FC236}">
                <a16:creationId xmlns:a16="http://schemas.microsoft.com/office/drawing/2014/main" id="{BC6E8EEB-254E-4EA6-6E4B-ED57026B4300}"/>
              </a:ext>
            </a:extLst>
          </p:cNvPr>
          <p:cNvSpPr>
            <a:spLocks noGrp="1"/>
          </p:cNvSpPr>
          <p:nvPr>
            <p:ph idx="1"/>
          </p:nvPr>
        </p:nvSpPr>
        <p:spPr>
          <a:xfrm>
            <a:off x="876693" y="2533476"/>
            <a:ext cx="3455821" cy="3447832"/>
          </a:xfrm>
        </p:spPr>
        <p:txBody>
          <a:bodyPr anchor="t">
            <a:normAutofit/>
          </a:bodyPr>
          <a:lstStyle/>
          <a:p>
            <a:r>
              <a:rPr lang="en-GB" sz="2400" dirty="0"/>
              <a:t>See resources tile – for information sources</a:t>
            </a:r>
          </a:p>
          <a:p>
            <a:endParaRPr lang="en-GB" sz="2400" dirty="0"/>
          </a:p>
          <a:p>
            <a:r>
              <a:rPr lang="en-GB" sz="2400" dirty="0"/>
              <a:t>Reading list attached to module tile</a:t>
            </a:r>
          </a:p>
        </p:txBody>
      </p:sp>
      <p:pic>
        <p:nvPicPr>
          <p:cNvPr id="5" name="Picture 4" descr="A hand touching a search bar&#10;&#10;Description automatically generated">
            <a:extLst>
              <a:ext uri="{FF2B5EF4-FFF2-40B4-BE49-F238E27FC236}">
                <a16:creationId xmlns:a16="http://schemas.microsoft.com/office/drawing/2014/main" id="{23747D26-AF53-A1C4-0B63-FCD071B533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7672" y="1309197"/>
            <a:ext cx="6389346" cy="4248916"/>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03055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FBD2-DDB0-2958-A417-7EE98E7BDB23}"/>
              </a:ext>
            </a:extLst>
          </p:cNvPr>
          <p:cNvSpPr>
            <a:spLocks noGrp="1"/>
          </p:cNvSpPr>
          <p:nvPr>
            <p:ph type="title"/>
          </p:nvPr>
        </p:nvSpPr>
        <p:spPr/>
        <p:txBody>
          <a:bodyPr/>
          <a:lstStyle/>
          <a:p>
            <a:r>
              <a:rPr lang="en-GB" dirty="0"/>
              <a:t>Module Assessments</a:t>
            </a:r>
          </a:p>
        </p:txBody>
      </p:sp>
      <p:graphicFrame>
        <p:nvGraphicFramePr>
          <p:cNvPr id="5" name="Content Placeholder 2">
            <a:extLst>
              <a:ext uri="{FF2B5EF4-FFF2-40B4-BE49-F238E27FC236}">
                <a16:creationId xmlns:a16="http://schemas.microsoft.com/office/drawing/2014/main" id="{7DD18E1F-20E6-C756-44B0-F3B749C9DF20}"/>
              </a:ext>
            </a:extLst>
          </p:cNvPr>
          <p:cNvGraphicFramePr>
            <a:graphicFrameLocks noGrp="1"/>
          </p:cNvGraphicFramePr>
          <p:nvPr>
            <p:ph idx="1"/>
            <p:extLst>
              <p:ext uri="{D42A27DB-BD31-4B8C-83A1-F6EECF244321}">
                <p14:modId xmlns:p14="http://schemas.microsoft.com/office/powerpoint/2010/main" val="2960880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3284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65B5728-6E95-4FCE-5C32-1BC6E992BD6B}"/>
              </a:ext>
            </a:extLst>
          </p:cNvPr>
          <p:cNvPicPr>
            <a:picLocks noGrp="1" noChangeAspect="1"/>
          </p:cNvPicPr>
          <p:nvPr>
            <p:ph idx="1"/>
          </p:nvPr>
        </p:nvPicPr>
        <p:blipFill rotWithShape="1">
          <a:blip r:embed="rId2"/>
          <a:srcRect t="3269" b="987"/>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D4647-6826-F78D-75C7-1A67FF5758B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Digital and Operational Policing</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265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E26D7AC-487C-825E-0BA3-CEC45AAA8D7B}"/>
              </a:ext>
            </a:extLst>
          </p:cNvPr>
          <p:cNvPicPr>
            <a:picLocks noGrp="1" noChangeAspect="1"/>
          </p:cNvPicPr>
          <p:nvPr>
            <p:ph idx="1"/>
          </p:nvPr>
        </p:nvPicPr>
        <p:blipFill rotWithShape="1">
          <a:blip r:embed="rId2"/>
          <a:srcRect b="2192"/>
          <a:stretch/>
        </p:blipFill>
        <p:spPr>
          <a:xfrm>
            <a:off x="811823" y="457200"/>
            <a:ext cx="10568353" cy="5943600"/>
          </a:xfrm>
          <a:prstGeom prst="rect">
            <a:avLst/>
          </a:prstGeom>
        </p:spPr>
      </p:pic>
    </p:spTree>
    <p:extLst>
      <p:ext uri="{BB962C8B-B14F-4D97-AF65-F5344CB8AC3E}">
        <p14:creationId xmlns:p14="http://schemas.microsoft.com/office/powerpoint/2010/main" val="2074981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8646B08-4A66-55E7-5456-09F8DCAF6347}"/>
              </a:ext>
            </a:extLst>
          </p:cNvPr>
          <p:cNvPicPr>
            <a:picLocks noGrp="1" noChangeAspect="1"/>
          </p:cNvPicPr>
          <p:nvPr>
            <p:ph idx="1"/>
          </p:nvPr>
        </p:nvPicPr>
        <p:blipFill rotWithShape="1">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27174106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fingerprint&#10;&#10;AI-generated content may be incorrect.">
            <a:extLst>
              <a:ext uri="{FF2B5EF4-FFF2-40B4-BE49-F238E27FC236}">
                <a16:creationId xmlns:a16="http://schemas.microsoft.com/office/drawing/2014/main" id="{3FC85A66-9121-4109-D5EF-DE239CE9BBC6}"/>
              </a:ext>
            </a:extLst>
          </p:cNvPr>
          <p:cNvPicPr>
            <a:picLocks noGrp="1" noChangeAspect="1"/>
          </p:cNvPicPr>
          <p:nvPr>
            <p:ph idx="1"/>
          </p:nvPr>
        </p:nvPicPr>
        <p:blipFill>
          <a:blip r:embed="rId2"/>
          <a:srcRect r="425" b="-1"/>
          <a:stretch>
            <a:fillRect/>
          </a:stretch>
        </p:blipFill>
        <p:spPr>
          <a:xfrm>
            <a:off x="20" y="1282"/>
            <a:ext cx="12191980" cy="6856718"/>
          </a:xfrm>
          <a:prstGeom prst="rect">
            <a:avLst/>
          </a:prstGeom>
        </p:spPr>
      </p:pic>
    </p:spTree>
    <p:extLst>
      <p:ext uri="{BB962C8B-B14F-4D97-AF65-F5344CB8AC3E}">
        <p14:creationId xmlns:p14="http://schemas.microsoft.com/office/powerpoint/2010/main" val="1937298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7053F8-F962-F8BF-7112-FB5F5954DF6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Aims </a:t>
            </a:r>
          </a:p>
        </p:txBody>
      </p:sp>
      <p:graphicFrame>
        <p:nvGraphicFramePr>
          <p:cNvPr id="5" name="Content Placeholder 2">
            <a:extLst>
              <a:ext uri="{FF2B5EF4-FFF2-40B4-BE49-F238E27FC236}">
                <a16:creationId xmlns:a16="http://schemas.microsoft.com/office/drawing/2014/main" id="{8E48B8EC-7E58-6D22-EED8-9E22A8C05316}"/>
              </a:ext>
            </a:extLst>
          </p:cNvPr>
          <p:cNvGraphicFramePr>
            <a:graphicFrameLocks noGrp="1"/>
          </p:cNvGraphicFramePr>
          <p:nvPr>
            <p:ph idx="1"/>
            <p:extLst>
              <p:ext uri="{D42A27DB-BD31-4B8C-83A1-F6EECF244321}">
                <p14:modId xmlns:p14="http://schemas.microsoft.com/office/powerpoint/2010/main" val="2704058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2918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81DBDC-61D7-61DB-8C6B-0764233C39A2}"/>
              </a:ext>
            </a:extLst>
          </p:cNvPr>
          <p:cNvPicPr>
            <a:picLocks noGrp="1" noChangeAspect="1"/>
          </p:cNvPicPr>
          <p:nvPr>
            <p:ph idx="1"/>
          </p:nvPr>
        </p:nvPicPr>
        <p:blipFill>
          <a:blip r:embed="rId3"/>
          <a:stretch>
            <a:fillRect/>
          </a:stretch>
        </p:blipFill>
        <p:spPr>
          <a:xfrm>
            <a:off x="643467" y="1217084"/>
            <a:ext cx="5291666" cy="4423832"/>
          </a:xfrm>
          <a:prstGeom prst="rect">
            <a:avLst/>
          </a:prstGeom>
        </p:spPr>
      </p:pic>
      <p:pic>
        <p:nvPicPr>
          <p:cNvPr id="6" name="Picture 2" descr="Cybersecurity: Cyber Laws Part I: How internet has become a crime scene -  The Economic Times">
            <a:extLst>
              <a:ext uri="{FF2B5EF4-FFF2-40B4-BE49-F238E27FC236}">
                <a16:creationId xmlns:a16="http://schemas.microsoft.com/office/drawing/2014/main" id="{817EEB9E-F01E-25DF-7AF8-9BB6AEAFB44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56865" y="1447179"/>
            <a:ext cx="5291667" cy="3963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046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291771" y="489508"/>
            <a:ext cx="10059626" cy="1667569"/>
          </a:xfrm>
        </p:spPr>
        <p:txBody>
          <a:bodyPr vert="horz" lIns="91440" tIns="45720" rIns="91440" bIns="45720" rtlCol="0" anchor="b">
            <a:normAutofit/>
          </a:bodyPr>
          <a:lstStyle/>
          <a:p>
            <a:pPr defTabSz="914400">
              <a:defRPr/>
            </a:pPr>
            <a:r>
              <a:rPr lang="en-US" sz="3700" kern="1200" dirty="0">
                <a:solidFill>
                  <a:schemeClr val="tx1"/>
                </a:solidFill>
                <a:latin typeface="Aptos Display" panose="020B0004020202020204" pitchFamily="34" charset="0"/>
              </a:rPr>
              <a:t>Types of Cyber Crime - </a:t>
            </a:r>
            <a:r>
              <a:rPr lang="en-US" sz="3700" b="1" kern="1200" dirty="0">
                <a:solidFill>
                  <a:schemeClr val="tx1"/>
                </a:solidFill>
                <a:latin typeface="Aptos Display" panose="020B0004020202020204" pitchFamily="34" charset="0"/>
              </a:rPr>
              <a:t>Cyber-</a:t>
            </a:r>
            <a:r>
              <a:rPr lang="en-US" sz="3700" b="1" kern="1200" dirty="0" err="1">
                <a:solidFill>
                  <a:schemeClr val="tx1"/>
                </a:solidFill>
                <a:latin typeface="Aptos Display" panose="020B0004020202020204" pitchFamily="34" charset="0"/>
              </a:rPr>
              <a:t>dependant</a:t>
            </a:r>
            <a:r>
              <a:rPr lang="en-US" sz="3700" b="1" kern="1200" dirty="0">
                <a:solidFill>
                  <a:schemeClr val="tx1"/>
                </a:solidFill>
                <a:latin typeface="Aptos Display" panose="020B0004020202020204" pitchFamily="34" charset="0"/>
              </a:rPr>
              <a:t> Crime</a:t>
            </a:r>
            <a:br>
              <a:rPr lang="en-US" sz="3700" b="1" kern="1200" dirty="0">
                <a:solidFill>
                  <a:schemeClr val="tx1"/>
                </a:solidFill>
                <a:latin typeface="Aptos Display" panose="020B0004020202020204" pitchFamily="34" charset="0"/>
              </a:rPr>
            </a:br>
            <a:endParaRPr lang="en-US" sz="3700" kern="1200" dirty="0">
              <a:solidFill>
                <a:schemeClr val="tx1"/>
              </a:solidFill>
              <a:latin typeface="Aptos Display" panose="020B0004020202020204" pitchFamily="34" charset="0"/>
            </a:endParaRPr>
          </a:p>
        </p:txBody>
      </p:sp>
      <p:pic>
        <p:nvPicPr>
          <p:cNvPr id="13" name="Picture 12">
            <a:extLst>
              <a:ext uri="{FF2B5EF4-FFF2-40B4-BE49-F238E27FC236}">
                <a16:creationId xmlns:a16="http://schemas.microsoft.com/office/drawing/2014/main" id="{C4BDE960-0A17-47EF-8140-B037C3830148}"/>
              </a:ext>
            </a:extLst>
          </p:cNvPr>
          <p:cNvPicPr>
            <a:picLocks noChangeAspect="1"/>
          </p:cNvPicPr>
          <p:nvPr/>
        </p:nvPicPr>
        <p:blipFill rotWithShape="1">
          <a:blip r:embed="rId2"/>
          <a:srcRect l="30630" r="20845" b="-1"/>
          <a:stretch/>
        </p:blipFill>
        <p:spPr>
          <a:xfrm>
            <a:off x="1434157" y="2020700"/>
            <a:ext cx="2412130" cy="3117669"/>
          </a:xfrm>
          <a:prstGeom prst="rect">
            <a:avLst/>
          </a:prstGeom>
        </p:spPr>
      </p:pic>
      <p:sp>
        <p:nvSpPr>
          <p:cNvPr id="8" name="Content Placeholder 7"/>
          <p:cNvSpPr>
            <a:spLocks noGrp="1"/>
          </p:cNvSpPr>
          <p:nvPr>
            <p:ph sz="half" idx="2"/>
          </p:nvPr>
        </p:nvSpPr>
        <p:spPr>
          <a:xfrm>
            <a:off x="4038601" y="1828800"/>
            <a:ext cx="7312798" cy="3774558"/>
          </a:xfrm>
        </p:spPr>
        <p:txBody>
          <a:bodyPr vert="horz" lIns="91440" tIns="45720" rIns="91440" bIns="45720" rtlCol="0" anchor="t">
            <a:normAutofit fontScale="92500"/>
          </a:bodyPr>
          <a:lstStyle/>
          <a:p>
            <a:pPr marL="0" indent="0" defTabSz="914400">
              <a:lnSpc>
                <a:spcPct val="150000"/>
              </a:lnSpc>
              <a:buNone/>
            </a:pPr>
            <a:r>
              <a:rPr lang="en-US" sz="2000" dirty="0">
                <a:latin typeface="Aptos" panose="020B0004020202020204" pitchFamily="34" charset="0"/>
              </a:rPr>
              <a:t>Cyber-dependent crimes are offences that can only be committed by using a computer, computer networks, or other form of ICT. These acts include the spread of viruses and other malicious software, hacking, and distributed denial of service (DDoS) attacks, i.e. the flooding of internet servers to take down network infrastructure or websites. Cyber-dependent crimes are primarily acts directed against computers or network resources, although there may be secondary outcomes from the attacks, such as fraud.</a:t>
            </a:r>
          </a:p>
        </p:txBody>
      </p:sp>
      <p:sp>
        <p:nvSpPr>
          <p:cNvPr id="47" name="Rectangle 4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50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1001486" y="489508"/>
            <a:ext cx="10349911" cy="1667569"/>
          </a:xfrm>
        </p:spPr>
        <p:txBody>
          <a:bodyPr vert="horz" lIns="91440" tIns="45720" rIns="91440" bIns="45720" rtlCol="0" anchor="b">
            <a:normAutofit/>
          </a:bodyPr>
          <a:lstStyle/>
          <a:p>
            <a:pPr defTabSz="914400">
              <a:defRPr/>
            </a:pPr>
            <a:r>
              <a:rPr lang="en-US" sz="3700" kern="1200" dirty="0">
                <a:solidFill>
                  <a:schemeClr val="tx1"/>
                </a:solidFill>
                <a:latin typeface="+mj-lt"/>
                <a:ea typeface="+mj-ea"/>
                <a:cs typeface="+mj-cs"/>
              </a:rPr>
              <a:t>Types of Cyber Crime - </a:t>
            </a:r>
            <a:r>
              <a:rPr lang="en-US" sz="3700" b="1" kern="1200" dirty="0">
                <a:solidFill>
                  <a:schemeClr val="tx1"/>
                </a:solidFill>
                <a:latin typeface="+mj-lt"/>
                <a:ea typeface="+mj-ea"/>
                <a:cs typeface="+mj-cs"/>
              </a:rPr>
              <a:t>Cyber-enabled Crime</a:t>
            </a:r>
            <a:br>
              <a:rPr lang="en-US" sz="3700" b="1"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pic>
        <p:nvPicPr>
          <p:cNvPr id="12" name="Picture 11">
            <a:extLst>
              <a:ext uri="{FF2B5EF4-FFF2-40B4-BE49-F238E27FC236}">
                <a16:creationId xmlns:a16="http://schemas.microsoft.com/office/drawing/2014/main" id="{9E741D1F-FCE6-4AB5-B69E-530217B15550}"/>
              </a:ext>
            </a:extLst>
          </p:cNvPr>
          <p:cNvPicPr>
            <a:picLocks noChangeAspect="1"/>
          </p:cNvPicPr>
          <p:nvPr/>
        </p:nvPicPr>
        <p:blipFill rotWithShape="1">
          <a:blip r:embed="rId3"/>
          <a:srcRect l="25245" r="18599" b="-1"/>
          <a:stretch/>
        </p:blipFill>
        <p:spPr>
          <a:xfrm>
            <a:off x="1129356" y="1907685"/>
            <a:ext cx="2354074" cy="3042630"/>
          </a:xfrm>
          <a:prstGeom prst="rect">
            <a:avLst/>
          </a:prstGeom>
        </p:spPr>
      </p:pic>
      <p:sp>
        <p:nvSpPr>
          <p:cNvPr id="10" name="Content Placeholder 9"/>
          <p:cNvSpPr>
            <a:spLocks noGrp="1"/>
          </p:cNvSpPr>
          <p:nvPr>
            <p:ph sz="quarter" idx="4"/>
          </p:nvPr>
        </p:nvSpPr>
        <p:spPr>
          <a:xfrm>
            <a:off x="3599543" y="1669143"/>
            <a:ext cx="7751855" cy="3934215"/>
          </a:xfrm>
        </p:spPr>
        <p:txBody>
          <a:bodyPr vert="horz" lIns="91440" tIns="45720" rIns="91440" bIns="45720" rtlCol="0" anchor="t">
            <a:normAutofit fontScale="85000" lnSpcReduction="10000"/>
          </a:bodyPr>
          <a:lstStyle/>
          <a:p>
            <a:pPr marL="0" indent="0" defTabSz="914400">
              <a:lnSpc>
                <a:spcPct val="150000"/>
              </a:lnSpc>
              <a:buNone/>
            </a:pPr>
            <a:r>
              <a:rPr lang="en-US" sz="2400" dirty="0">
                <a:latin typeface="Aptos" panose="020B0004020202020204" pitchFamily="34" charset="0"/>
              </a:rPr>
              <a:t>Cyber-enabled crimes are traditional crimes that are increased in their scale or reach by the use of computers, computer networks or other ICT. </a:t>
            </a:r>
          </a:p>
          <a:p>
            <a:pPr marL="0" indent="0" defTabSz="914400">
              <a:lnSpc>
                <a:spcPct val="150000"/>
              </a:lnSpc>
              <a:buNone/>
            </a:pPr>
            <a:r>
              <a:rPr lang="en-US" sz="2400" dirty="0">
                <a:latin typeface="Aptos" panose="020B0004020202020204" pitchFamily="34" charset="0"/>
              </a:rPr>
              <a:t>Unlike cyber dependent crimes, they can still be committed without the use of ICT. Examples of cyber-enabled crimes are:</a:t>
            </a:r>
          </a:p>
          <a:p>
            <a:pPr marL="0" indent="-228600" defTabSz="914400">
              <a:lnSpc>
                <a:spcPct val="150000"/>
              </a:lnSpc>
            </a:pPr>
            <a:r>
              <a:rPr lang="en-US" sz="2400" dirty="0">
                <a:latin typeface="Aptos" panose="020B0004020202020204" pitchFamily="34" charset="0"/>
              </a:rPr>
              <a:t>	Fraud</a:t>
            </a:r>
          </a:p>
          <a:p>
            <a:pPr marL="0" indent="-228600" defTabSz="914400">
              <a:lnSpc>
                <a:spcPct val="150000"/>
              </a:lnSpc>
            </a:pPr>
            <a:r>
              <a:rPr lang="en-US" sz="2400" dirty="0">
                <a:latin typeface="Aptos" panose="020B0004020202020204" pitchFamily="34" charset="0"/>
              </a:rPr>
              <a:t>	Theft</a:t>
            </a:r>
          </a:p>
          <a:p>
            <a:pPr marL="0" indent="-228600" defTabSz="914400">
              <a:lnSpc>
                <a:spcPct val="150000"/>
              </a:lnSpc>
            </a:pPr>
            <a:r>
              <a:rPr lang="en-US" sz="2400" dirty="0">
                <a:latin typeface="Aptos" panose="020B0004020202020204" pitchFamily="34" charset="0"/>
              </a:rPr>
              <a:t>	Sexual offending against 	children</a:t>
            </a:r>
          </a:p>
        </p:txBody>
      </p:sp>
      <p:sp>
        <p:nvSpPr>
          <p:cNvPr id="34" name="Rectangle 3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537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6E4B1BA9-783E-B5A2-AE91-28264848FAEF}"/>
              </a:ext>
            </a:extLst>
          </p:cNvPr>
          <p:cNvPicPr>
            <a:picLocks noGrp="1" noChangeAspect="1"/>
          </p:cNvPicPr>
          <p:nvPr>
            <p:ph idx="1"/>
          </p:nvPr>
        </p:nvPicPr>
        <p:blipFill>
          <a:blip r:embed="rId2"/>
          <a:srcRect l="871" r="1" b="1"/>
          <a:stretch/>
        </p:blipFill>
        <p:spPr>
          <a:xfrm>
            <a:off x="811846" y="457200"/>
            <a:ext cx="10568307" cy="5943600"/>
          </a:xfrm>
          <a:prstGeom prst="rect">
            <a:avLst/>
          </a:prstGeom>
        </p:spPr>
      </p:pic>
    </p:spTree>
    <p:extLst>
      <p:ext uri="{BB962C8B-B14F-4D97-AF65-F5344CB8AC3E}">
        <p14:creationId xmlns:p14="http://schemas.microsoft.com/office/powerpoint/2010/main" val="41356919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946F9B6-A9C9-F174-D37F-BA8A535B8C05}"/>
              </a:ext>
            </a:extLst>
          </p:cNvPr>
          <p:cNvPicPr>
            <a:picLocks noGrp="1" noChangeAspect="1"/>
          </p:cNvPicPr>
          <p:nvPr>
            <p:ph idx="1"/>
          </p:nvPr>
        </p:nvPicPr>
        <p:blipFill rotWithShape="1">
          <a:blip r:embed="rId2"/>
          <a:srcRect r="1280"/>
          <a:stretch/>
        </p:blipFill>
        <p:spPr>
          <a:xfrm>
            <a:off x="809944" y="457200"/>
            <a:ext cx="10572112" cy="5943600"/>
          </a:xfrm>
          <a:prstGeom prst="rect">
            <a:avLst/>
          </a:prstGeom>
        </p:spPr>
      </p:pic>
    </p:spTree>
    <p:extLst>
      <p:ext uri="{BB962C8B-B14F-4D97-AF65-F5344CB8AC3E}">
        <p14:creationId xmlns:p14="http://schemas.microsoft.com/office/powerpoint/2010/main" val="1944596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CCC76D8-96F6-2C17-0C0F-BD160B8BD4D4}"/>
              </a:ext>
            </a:extLst>
          </p:cNvPr>
          <p:cNvSpPr txBox="1"/>
          <p:nvPr/>
        </p:nvSpPr>
        <p:spPr>
          <a:xfrm>
            <a:off x="1490777" y="1793478"/>
            <a:ext cx="40983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The Big Picture</a:t>
            </a:r>
          </a:p>
        </p:txBody>
      </p:sp>
      <p:sp>
        <p:nvSpPr>
          <p:cNvPr id="6" name="TextBox 5">
            <a:extLst>
              <a:ext uri="{FF2B5EF4-FFF2-40B4-BE49-F238E27FC236}">
                <a16:creationId xmlns:a16="http://schemas.microsoft.com/office/drawing/2014/main" id="{456E5B98-79F2-BF78-E50C-A17DD09E5D7A}"/>
              </a:ext>
            </a:extLst>
          </p:cNvPr>
          <p:cNvSpPr txBox="1"/>
          <p:nvPr/>
        </p:nvSpPr>
        <p:spPr>
          <a:xfrm>
            <a:off x="1390523" y="2592198"/>
            <a:ext cx="35051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Imagining 2030</a:t>
            </a:r>
          </a:p>
        </p:txBody>
      </p:sp>
      <p:sp>
        <p:nvSpPr>
          <p:cNvPr id="7" name="TextBox 6">
            <a:extLst>
              <a:ext uri="{FF2B5EF4-FFF2-40B4-BE49-F238E27FC236}">
                <a16:creationId xmlns:a16="http://schemas.microsoft.com/office/drawing/2014/main" id="{B0A2B2E1-2217-55EB-543C-31FEE2C95294}"/>
              </a:ext>
            </a:extLst>
          </p:cNvPr>
          <p:cNvSpPr txBox="1"/>
          <p:nvPr/>
        </p:nvSpPr>
        <p:spPr>
          <a:xfrm>
            <a:off x="1390523" y="3423559"/>
            <a:ext cx="366952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Law Enforcement Digital Ambition</a:t>
            </a:r>
          </a:p>
        </p:txBody>
      </p:sp>
      <p:sp>
        <p:nvSpPr>
          <p:cNvPr id="8" name="TextBox 7">
            <a:extLst>
              <a:ext uri="{FF2B5EF4-FFF2-40B4-BE49-F238E27FC236}">
                <a16:creationId xmlns:a16="http://schemas.microsoft.com/office/drawing/2014/main" id="{9B2851CF-DD5E-47D2-C190-FB930DAC37CB}"/>
              </a:ext>
            </a:extLst>
          </p:cNvPr>
          <p:cNvSpPr txBox="1"/>
          <p:nvPr/>
        </p:nvSpPr>
        <p:spPr>
          <a:xfrm>
            <a:off x="1411119" y="4409769"/>
            <a:ext cx="34927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Enablers to achieve ambition</a:t>
            </a:r>
          </a:p>
        </p:txBody>
      </p:sp>
      <p:sp>
        <p:nvSpPr>
          <p:cNvPr id="9" name="TextBox 8">
            <a:extLst>
              <a:ext uri="{FF2B5EF4-FFF2-40B4-BE49-F238E27FC236}">
                <a16:creationId xmlns:a16="http://schemas.microsoft.com/office/drawing/2014/main" id="{DA252330-F3AB-DEE5-F7F4-CEA0DC3515BC}"/>
              </a:ext>
            </a:extLst>
          </p:cNvPr>
          <p:cNvSpPr txBox="1"/>
          <p:nvPr/>
        </p:nvSpPr>
        <p:spPr>
          <a:xfrm>
            <a:off x="1411312" y="5581718"/>
            <a:ext cx="349855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bg1"/>
                </a:solidFill>
              </a:rPr>
              <a:t>Towards Delivery</a:t>
            </a:r>
          </a:p>
        </p:txBody>
      </p:sp>
      <p:sp>
        <p:nvSpPr>
          <p:cNvPr id="11" name="TextBox 10">
            <a:extLst>
              <a:ext uri="{FF2B5EF4-FFF2-40B4-BE49-F238E27FC236}">
                <a16:creationId xmlns:a16="http://schemas.microsoft.com/office/drawing/2014/main" id="{84086010-8FF1-40A4-6654-71313CD80CA4}"/>
              </a:ext>
            </a:extLst>
          </p:cNvPr>
          <p:cNvSpPr txBox="1"/>
          <p:nvPr/>
        </p:nvSpPr>
        <p:spPr>
          <a:xfrm>
            <a:off x="6259591" y="2504186"/>
            <a:ext cx="42733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solidFill>
                <a:schemeClr val="bg1"/>
              </a:solidFill>
            </a:endParaRPr>
          </a:p>
          <a:p>
            <a:r>
              <a:rPr lang="en-US" sz="2400" dirty="0" err="1">
                <a:solidFill>
                  <a:schemeClr val="bg1"/>
                </a:solidFill>
              </a:rPr>
              <a:t>Summarise</a:t>
            </a:r>
            <a:r>
              <a:rPr lang="en-US" sz="2400" dirty="0">
                <a:solidFill>
                  <a:schemeClr val="bg1"/>
                </a:solidFill>
              </a:rPr>
              <a:t> each section and report back to class with 5 key points. </a:t>
            </a:r>
            <a:endParaRPr lang="en-US">
              <a:solidFill>
                <a:schemeClr val="bg1"/>
              </a:solidFill>
            </a:endParaRPr>
          </a:p>
          <a:p>
            <a:endParaRPr lang="en-US" sz="2400" dirty="0">
              <a:solidFill>
                <a:schemeClr val="bg1"/>
              </a:solidFill>
            </a:endParaRPr>
          </a:p>
          <a:p>
            <a:r>
              <a:rPr lang="en-US" sz="2400" dirty="0">
                <a:solidFill>
                  <a:schemeClr val="bg1"/>
                </a:solidFill>
              </a:rPr>
              <a:t>30 mins. </a:t>
            </a:r>
          </a:p>
        </p:txBody>
      </p:sp>
      <p:sp>
        <p:nvSpPr>
          <p:cNvPr id="16" name="TextBox 15">
            <a:extLst>
              <a:ext uri="{FF2B5EF4-FFF2-40B4-BE49-F238E27FC236}">
                <a16:creationId xmlns:a16="http://schemas.microsoft.com/office/drawing/2014/main" id="{26E09649-D1A7-CD31-DDD7-50F40BFC601D}"/>
              </a:ext>
            </a:extLst>
          </p:cNvPr>
          <p:cNvSpPr txBox="1"/>
          <p:nvPr/>
        </p:nvSpPr>
        <p:spPr>
          <a:xfrm>
            <a:off x="5385759" y="368060"/>
            <a:ext cx="45259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https://pds.police.uk/wp-content/uploads/2020/01/National-Policing-Digital-Strategy-2020-2030.pdf</a:t>
            </a:r>
          </a:p>
        </p:txBody>
      </p:sp>
      <p:sp>
        <p:nvSpPr>
          <p:cNvPr id="18" name="TextBox 17">
            <a:extLst>
              <a:ext uri="{FF2B5EF4-FFF2-40B4-BE49-F238E27FC236}">
                <a16:creationId xmlns:a16="http://schemas.microsoft.com/office/drawing/2014/main" id="{90E0249C-EE7D-0DD0-4212-50CCBC29CEB5}"/>
              </a:ext>
            </a:extLst>
          </p:cNvPr>
          <p:cNvSpPr txBox="1"/>
          <p:nvPr/>
        </p:nvSpPr>
        <p:spPr>
          <a:xfrm>
            <a:off x="1417608" y="55496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FFFFFF"/>
                </a:solidFill>
              </a:rPr>
              <a:t>Group Exercise:</a:t>
            </a:r>
            <a:r>
              <a:rPr lang="en-US" sz="2800" dirty="0"/>
              <a:t>​</a:t>
            </a:r>
          </a:p>
        </p:txBody>
      </p:sp>
    </p:spTree>
    <p:extLst>
      <p:ext uri="{BB962C8B-B14F-4D97-AF65-F5344CB8AC3E}">
        <p14:creationId xmlns:p14="http://schemas.microsoft.com/office/powerpoint/2010/main" val="3597990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A777-4519-8321-3778-36BDB6C68BC5}"/>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Continue to build on the success of the 2025 Vision</a:t>
            </a:r>
          </a:p>
        </p:txBody>
      </p:sp>
      <p:pic>
        <p:nvPicPr>
          <p:cNvPr id="5" name="Content Placeholder 4">
            <a:extLst>
              <a:ext uri="{FF2B5EF4-FFF2-40B4-BE49-F238E27FC236}">
                <a16:creationId xmlns:a16="http://schemas.microsoft.com/office/drawing/2014/main" id="{DDBF535A-7E06-FE9C-8EDD-A19C7ABBAE92}"/>
              </a:ext>
            </a:extLst>
          </p:cNvPr>
          <p:cNvPicPr>
            <a:picLocks noGrp="1" noChangeAspect="1"/>
          </p:cNvPicPr>
          <p:nvPr>
            <p:ph idx="1"/>
          </p:nvPr>
        </p:nvPicPr>
        <p:blipFill rotWithShape="1">
          <a:blip r:embed="rId3"/>
          <a:srcRect r="2636"/>
          <a:stretch/>
        </p:blipFill>
        <p:spPr>
          <a:xfrm>
            <a:off x="6433730" y="492573"/>
            <a:ext cx="3993728" cy="5880796"/>
          </a:xfrm>
          <a:prstGeom prst="rect">
            <a:avLst/>
          </a:prstGeom>
        </p:spPr>
      </p:pic>
    </p:spTree>
    <p:extLst>
      <p:ext uri="{BB962C8B-B14F-4D97-AF65-F5344CB8AC3E}">
        <p14:creationId xmlns:p14="http://schemas.microsoft.com/office/powerpoint/2010/main" val="585646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64F1BC8-800F-4040-BB8C-7D2E38AEE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4586F8D-9ABF-CBF4-C246-5D41DFFED790}"/>
              </a:ext>
            </a:extLst>
          </p:cNvPr>
          <p:cNvSpPr>
            <a:spLocks noGrp="1"/>
          </p:cNvSpPr>
          <p:nvPr>
            <p:ph type="title"/>
          </p:nvPr>
        </p:nvSpPr>
        <p:spPr>
          <a:xfrm>
            <a:off x="457200" y="1598246"/>
            <a:ext cx="4412419" cy="3626217"/>
          </a:xfrm>
        </p:spPr>
        <p:txBody>
          <a:bodyPr vert="horz" lIns="91440" tIns="45720" rIns="91440" bIns="45720" rtlCol="0" anchor="t">
            <a:normAutofit/>
          </a:bodyPr>
          <a:lstStyle/>
          <a:p>
            <a:pPr algn="r"/>
            <a:r>
              <a:rPr lang="en-US" sz="6200" kern="1200">
                <a:solidFill>
                  <a:srgbClr val="FFFFFF"/>
                </a:solidFill>
                <a:latin typeface="+mj-lt"/>
                <a:ea typeface="+mj-ea"/>
                <a:cs typeface="+mj-cs"/>
              </a:rPr>
              <a:t>Building on the success of the 2025 Vision</a:t>
            </a:r>
          </a:p>
        </p:txBody>
      </p:sp>
      <p:cxnSp>
        <p:nvCxnSpPr>
          <p:cNvPr id="29" name="Straight Connector 2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6816"/>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F66D6ED-1449-5409-58C4-6864AD2E4367}"/>
              </a:ext>
            </a:extLst>
          </p:cNvPr>
          <p:cNvPicPr>
            <a:picLocks noChangeAspect="1"/>
          </p:cNvPicPr>
          <p:nvPr/>
        </p:nvPicPr>
        <p:blipFill>
          <a:blip r:embed="rId2"/>
          <a:srcRect r="-1" b="6962"/>
          <a:stretch>
            <a:fillRect/>
          </a:stretch>
        </p:blipFill>
        <p:spPr>
          <a:xfrm>
            <a:off x="5502954" y="166922"/>
            <a:ext cx="6602535" cy="3058234"/>
          </a:xfrm>
          <a:prstGeom prst="rect">
            <a:avLst/>
          </a:prstGeom>
        </p:spPr>
      </p:pic>
      <p:grpSp>
        <p:nvGrpSpPr>
          <p:cNvPr id="30" name="Group 29">
            <a:extLst>
              <a:ext uri="{FF2B5EF4-FFF2-40B4-BE49-F238E27FC236}">
                <a16:creationId xmlns:a16="http://schemas.microsoft.com/office/drawing/2014/main" id="{97AFA794-AF2F-45AA-AD9A-03B9214E7D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pic>
        <p:nvPicPr>
          <p:cNvPr id="10" name="Picture 9">
            <a:extLst>
              <a:ext uri="{FF2B5EF4-FFF2-40B4-BE49-F238E27FC236}">
                <a16:creationId xmlns:a16="http://schemas.microsoft.com/office/drawing/2014/main" id="{08F5CD5E-E1C8-22E6-7D43-1330F30893E4}"/>
              </a:ext>
            </a:extLst>
          </p:cNvPr>
          <p:cNvPicPr>
            <a:picLocks noChangeAspect="1"/>
          </p:cNvPicPr>
          <p:nvPr/>
        </p:nvPicPr>
        <p:blipFill>
          <a:blip r:embed="rId3"/>
          <a:srcRect t="7801" r="-1" b="4651"/>
          <a:stretch>
            <a:fillRect/>
          </a:stretch>
        </p:blipFill>
        <p:spPr>
          <a:xfrm>
            <a:off x="5502954" y="3714280"/>
            <a:ext cx="6602532" cy="2989473"/>
          </a:xfrm>
          <a:prstGeom prst="rect">
            <a:avLst/>
          </a:prstGeom>
        </p:spPr>
      </p:pic>
    </p:spTree>
    <p:extLst>
      <p:ext uri="{BB962C8B-B14F-4D97-AF65-F5344CB8AC3E}">
        <p14:creationId xmlns:p14="http://schemas.microsoft.com/office/powerpoint/2010/main" val="450571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9D003-2403-0C01-7B6B-3DF1FA66E6E2}"/>
              </a:ext>
            </a:extLst>
          </p:cNvPr>
          <p:cNvSpPr>
            <a:spLocks noGrp="1"/>
          </p:cNvSpPr>
          <p:nvPr>
            <p:ph type="title"/>
          </p:nvPr>
        </p:nvSpPr>
        <p:spPr>
          <a:xfrm>
            <a:off x="1136397" y="502020"/>
            <a:ext cx="5323715" cy="1642970"/>
          </a:xfrm>
        </p:spPr>
        <p:txBody>
          <a:bodyPr anchor="b">
            <a:normAutofit/>
          </a:bodyPr>
          <a:lstStyle/>
          <a:p>
            <a:r>
              <a:rPr lang="en-GB" sz="4000" dirty="0"/>
              <a:t>Group Activity: 15 mins. </a:t>
            </a:r>
          </a:p>
        </p:txBody>
      </p:sp>
      <p:sp>
        <p:nvSpPr>
          <p:cNvPr id="3" name="Content Placeholder 2">
            <a:extLst>
              <a:ext uri="{FF2B5EF4-FFF2-40B4-BE49-F238E27FC236}">
                <a16:creationId xmlns:a16="http://schemas.microsoft.com/office/drawing/2014/main" id="{98D9784A-572B-47BB-8010-EB25D17D01F1}"/>
              </a:ext>
            </a:extLst>
          </p:cNvPr>
          <p:cNvSpPr>
            <a:spLocks noGrp="1"/>
          </p:cNvSpPr>
          <p:nvPr>
            <p:ph idx="1"/>
          </p:nvPr>
        </p:nvSpPr>
        <p:spPr>
          <a:xfrm>
            <a:off x="1144923" y="2405894"/>
            <a:ext cx="5315189" cy="3535083"/>
          </a:xfrm>
        </p:spPr>
        <p:txBody>
          <a:bodyPr anchor="t">
            <a:normAutofit/>
          </a:bodyPr>
          <a:lstStyle/>
          <a:p>
            <a:endParaRPr lang="en-GB" sz="2000" dirty="0"/>
          </a:p>
          <a:p>
            <a:r>
              <a:rPr lang="en-GB" sz="2000" dirty="0"/>
              <a:t>Discuss the role that technology plays in everyday policing. </a:t>
            </a:r>
            <a:endParaRPr lang="en-GB" dirty="0"/>
          </a:p>
          <a:p>
            <a:endParaRPr lang="en-GB" sz="2000"/>
          </a:p>
          <a:p>
            <a:r>
              <a:rPr lang="en-GB" sz="2000" dirty="0"/>
              <a:t>List 3 Positive and 3 Negative Points. </a:t>
            </a:r>
          </a:p>
          <a:p>
            <a:pPr marL="0" indent="0">
              <a:buNone/>
            </a:pPr>
            <a:endParaRPr lang="en-GB" sz="2000" dirty="0"/>
          </a:p>
          <a:p>
            <a:r>
              <a:rPr lang="en-GB" sz="2000" dirty="0"/>
              <a:t>List at least 3 Internet facilitated Crimes</a:t>
            </a:r>
          </a:p>
          <a:p>
            <a:endParaRPr lang="en-GB" sz="2000"/>
          </a:p>
          <a:p>
            <a:endParaRPr lang="en-GB" sz="2000"/>
          </a:p>
        </p:txBody>
      </p:sp>
      <p:sp>
        <p:nvSpPr>
          <p:cNvPr id="19" name="Rectangle 1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7724" y="1622740"/>
            <a:ext cx="5859286" cy="3459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4114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D20DE9-70BD-2756-7252-F0D0B7C40301}"/>
              </a:ext>
            </a:extLst>
          </p:cNvPr>
          <p:cNvPicPr>
            <a:picLocks noGrp="1" noChangeAspect="1"/>
          </p:cNvPicPr>
          <p:nvPr>
            <p:ph idx="1"/>
          </p:nvPr>
        </p:nvPicPr>
        <p:blipFill>
          <a:blip r:embed="rId3"/>
          <a:stretch>
            <a:fillRect/>
          </a:stretch>
        </p:blipFill>
        <p:spPr>
          <a:xfrm>
            <a:off x="449943" y="1349828"/>
            <a:ext cx="11142131" cy="5000171"/>
          </a:xfrm>
          <a:prstGeom prst="rect">
            <a:avLst/>
          </a:prstGeom>
        </p:spPr>
      </p:pic>
      <p:sp>
        <p:nvSpPr>
          <p:cNvPr id="3" name="TextBox 2">
            <a:extLst>
              <a:ext uri="{FF2B5EF4-FFF2-40B4-BE49-F238E27FC236}">
                <a16:creationId xmlns:a16="http://schemas.microsoft.com/office/drawing/2014/main" id="{FDC8059B-FA48-0179-6FAD-DD2332557464}"/>
              </a:ext>
            </a:extLst>
          </p:cNvPr>
          <p:cNvSpPr txBox="1"/>
          <p:nvPr/>
        </p:nvSpPr>
        <p:spPr>
          <a:xfrm>
            <a:off x="856343" y="508000"/>
            <a:ext cx="7561943" cy="707886"/>
          </a:xfrm>
          <a:prstGeom prst="rect">
            <a:avLst/>
          </a:prstGeom>
          <a:noFill/>
        </p:spPr>
        <p:txBody>
          <a:bodyPr wrap="square" rtlCol="0">
            <a:spAutoFit/>
          </a:bodyPr>
          <a:lstStyle/>
          <a:p>
            <a:r>
              <a:rPr lang="en-GB" sz="4000" dirty="0">
                <a:latin typeface="Aptos Display" panose="020B0004020202020204" pitchFamily="34" charset="0"/>
              </a:rPr>
              <a:t>Internet Facilitated Crimes</a:t>
            </a:r>
          </a:p>
        </p:txBody>
      </p:sp>
    </p:spTree>
    <p:extLst>
      <p:ext uri="{BB962C8B-B14F-4D97-AF65-F5344CB8AC3E}">
        <p14:creationId xmlns:p14="http://schemas.microsoft.com/office/powerpoint/2010/main" val="112935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FDAD0-167C-2740-1C17-8111110F3605}"/>
              </a:ext>
            </a:extLst>
          </p:cNvPr>
          <p:cNvSpPr>
            <a:spLocks noGrp="1"/>
          </p:cNvSpPr>
          <p:nvPr>
            <p:ph type="title"/>
          </p:nvPr>
        </p:nvSpPr>
        <p:spPr>
          <a:xfrm>
            <a:off x="838200" y="557190"/>
            <a:ext cx="10515600" cy="985008"/>
          </a:xfrm>
        </p:spPr>
        <p:txBody>
          <a:bodyPr vert="horz" lIns="91440" tIns="45720" rIns="91440" bIns="45720" rtlCol="0" anchor="ctr">
            <a:normAutofit/>
          </a:bodyPr>
          <a:lstStyle/>
          <a:p>
            <a:r>
              <a:rPr lang="en-US" sz="5200" kern="1200" dirty="0">
                <a:solidFill>
                  <a:schemeClr val="tx1"/>
                </a:solidFill>
                <a:latin typeface="+mj-lt"/>
                <a:ea typeface="+mj-ea"/>
                <a:cs typeface="+mj-cs"/>
              </a:rPr>
              <a:t>Devices of a Response Officer</a:t>
            </a:r>
          </a:p>
        </p:txBody>
      </p:sp>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6779" y="3512660"/>
            <a:ext cx="2139672" cy="125690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6779" y="1808058"/>
            <a:ext cx="2139672" cy="1205421"/>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Graphical user interface, application&#10;&#10;Description automatically generated">
            <a:extLst>
              <a:ext uri="{FF2B5EF4-FFF2-40B4-BE49-F238E27FC236}">
                <a16:creationId xmlns:a16="http://schemas.microsoft.com/office/drawing/2014/main" id="{BEED1C3E-0BC7-164F-B008-FDA4BB297896}"/>
              </a:ext>
            </a:extLst>
          </p:cNvPr>
          <p:cNvPicPr>
            <a:picLocks noGrp="1" noChangeAspect="1"/>
          </p:cNvPicPr>
          <p:nvPr>
            <p:ph idx="1"/>
          </p:nvPr>
        </p:nvPicPr>
        <p:blipFill>
          <a:blip r:embed="rId5"/>
          <a:stretch>
            <a:fillRect/>
          </a:stretch>
        </p:blipFill>
        <p:spPr>
          <a:xfrm>
            <a:off x="2859525" y="1468247"/>
            <a:ext cx="9164582" cy="4959182"/>
          </a:xfrm>
          <a:prstGeom prst="rect">
            <a:avLst/>
          </a:prstGeom>
        </p:spPr>
      </p:pic>
    </p:spTree>
    <p:extLst>
      <p:ext uri="{BB962C8B-B14F-4D97-AF65-F5344CB8AC3E}">
        <p14:creationId xmlns:p14="http://schemas.microsoft.com/office/powerpoint/2010/main" val="157453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discussing something&#10;&#10;Description automatically generated">
            <a:extLst>
              <a:ext uri="{FF2B5EF4-FFF2-40B4-BE49-F238E27FC236}">
                <a16:creationId xmlns:a16="http://schemas.microsoft.com/office/drawing/2014/main" id="{B82C0B50-81C0-1F52-68BA-9C9B0E748FB9}"/>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D91C798-E69A-F5B8-13D3-BCF0DA03DF0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How about personal devices?</a:t>
            </a:r>
          </a:p>
        </p:txBody>
      </p:sp>
    </p:spTree>
    <p:extLst>
      <p:ext uri="{BB962C8B-B14F-4D97-AF65-F5344CB8AC3E}">
        <p14:creationId xmlns:p14="http://schemas.microsoft.com/office/powerpoint/2010/main" val="1238082133"/>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5DD2A52-5A19-45FA-3C0E-3D5F67DBBE97}"/>
              </a:ext>
            </a:extLst>
          </p:cNvPr>
          <p:cNvPicPr>
            <a:picLocks noGrp="1" noChangeAspect="1"/>
          </p:cNvPicPr>
          <p:nvPr>
            <p:ph idx="1"/>
          </p:nvPr>
        </p:nvPicPr>
        <p:blipFill>
          <a:blip r:embed="rId2"/>
          <a:srcRect l="426" r="-1" b="-1"/>
          <a:stretch/>
        </p:blipFill>
        <p:spPr>
          <a:xfrm>
            <a:off x="811819" y="457200"/>
            <a:ext cx="10568361" cy="5943600"/>
          </a:xfrm>
          <a:prstGeom prst="rect">
            <a:avLst/>
          </a:prstGeom>
        </p:spPr>
      </p:pic>
    </p:spTree>
    <p:extLst>
      <p:ext uri="{BB962C8B-B14F-4D97-AF65-F5344CB8AC3E}">
        <p14:creationId xmlns:p14="http://schemas.microsoft.com/office/powerpoint/2010/main" val="836536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CAB3C062-282C-ABEA-B811-1A148BA27EFA}"/>
              </a:ext>
            </a:extLst>
          </p:cNvPr>
          <p:cNvPicPr>
            <a:picLocks noGrp="1" noChangeAspect="1"/>
          </p:cNvPicPr>
          <p:nvPr>
            <p:ph idx="1"/>
          </p:nvPr>
        </p:nvPicPr>
        <p:blipFill>
          <a:blip r:embed="rId2"/>
          <a:srcRect l="871" r="1" b="1"/>
          <a:stretch/>
        </p:blipFill>
        <p:spPr>
          <a:xfrm>
            <a:off x="463502" y="457200"/>
            <a:ext cx="11177911" cy="5943600"/>
          </a:xfrm>
          <a:prstGeom prst="rect">
            <a:avLst/>
          </a:prstGeom>
        </p:spPr>
      </p:pic>
    </p:spTree>
    <p:extLst>
      <p:ext uri="{BB962C8B-B14F-4D97-AF65-F5344CB8AC3E}">
        <p14:creationId xmlns:p14="http://schemas.microsoft.com/office/powerpoint/2010/main" val="9842595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olice officer with a camera&#10;&#10;Description automatically generated">
            <a:extLst>
              <a:ext uri="{FF2B5EF4-FFF2-40B4-BE49-F238E27FC236}">
                <a16:creationId xmlns:a16="http://schemas.microsoft.com/office/drawing/2014/main" id="{95A21873-DF23-1549-36A0-D4A458FC9AC8}"/>
              </a:ext>
            </a:extLst>
          </p:cNvPr>
          <p:cNvPicPr>
            <a:picLocks noGrp="1" noChangeAspect="1"/>
          </p:cNvPicPr>
          <p:nvPr>
            <p:ph idx="1"/>
          </p:nvPr>
        </p:nvPicPr>
        <p:blipFill>
          <a:blip r:embed="rId3"/>
          <a:srcRect t="19"/>
          <a:stretch/>
        </p:blipFill>
        <p:spPr>
          <a:xfrm>
            <a:off x="811796" y="457200"/>
            <a:ext cx="10568407" cy="5943600"/>
          </a:xfrm>
          <a:prstGeom prst="rect">
            <a:avLst/>
          </a:prstGeom>
        </p:spPr>
      </p:pic>
    </p:spTree>
    <p:extLst>
      <p:ext uri="{BB962C8B-B14F-4D97-AF65-F5344CB8AC3E}">
        <p14:creationId xmlns:p14="http://schemas.microsoft.com/office/powerpoint/2010/main" val="6062640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cars driving on a road&#10;&#10;Description automatically generated">
            <a:extLst>
              <a:ext uri="{FF2B5EF4-FFF2-40B4-BE49-F238E27FC236}">
                <a16:creationId xmlns:a16="http://schemas.microsoft.com/office/drawing/2014/main" id="{FF0D64AE-2C3A-EFC7-79DC-67D83B10CC06}"/>
              </a:ext>
            </a:extLst>
          </p:cNvPr>
          <p:cNvPicPr>
            <a:picLocks noGrp="1" noChangeAspect="1"/>
          </p:cNvPicPr>
          <p:nvPr>
            <p:ph idx="1"/>
          </p:nvPr>
        </p:nvPicPr>
        <p:blipFill>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1156975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C4E8DD4-CD0A-0665-86FC-DB8FD04F28B2}"/>
              </a:ext>
            </a:extLst>
          </p:cNvPr>
          <p:cNvPicPr>
            <a:picLocks noGrp="1" noChangeAspect="1"/>
          </p:cNvPicPr>
          <p:nvPr>
            <p:ph idx="1"/>
          </p:nvPr>
        </p:nvPicPr>
        <p:blipFill>
          <a:blip r:embed="rId2"/>
          <a:srcRect l="426" r="-1" b="-1"/>
          <a:stretch/>
        </p:blipFill>
        <p:spPr>
          <a:xfrm>
            <a:off x="811819" y="457200"/>
            <a:ext cx="10568361" cy="5943600"/>
          </a:xfrm>
          <a:prstGeom prst="rect">
            <a:avLst/>
          </a:prstGeom>
        </p:spPr>
      </p:pic>
    </p:spTree>
    <p:extLst>
      <p:ext uri="{BB962C8B-B14F-4D97-AF65-F5344CB8AC3E}">
        <p14:creationId xmlns:p14="http://schemas.microsoft.com/office/powerpoint/2010/main" val="3690331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8274569-F1B5-C7A9-3791-4320716A4F23}"/>
              </a:ext>
            </a:extLst>
          </p:cNvPr>
          <p:cNvPicPr>
            <a:picLocks noGrp="1" noChangeAspect="1"/>
          </p:cNvPicPr>
          <p:nvPr>
            <p:ph idx="1"/>
          </p:nvPr>
        </p:nvPicPr>
        <p:blipFill>
          <a:blip r:embed="rId2"/>
          <a:srcRect t="19"/>
          <a:stretch/>
        </p:blipFill>
        <p:spPr>
          <a:xfrm>
            <a:off x="811796" y="457200"/>
            <a:ext cx="10568407" cy="5943600"/>
          </a:xfrm>
          <a:prstGeom prst="rect">
            <a:avLst/>
          </a:prstGeom>
        </p:spPr>
      </p:pic>
    </p:spTree>
    <p:extLst>
      <p:ext uri="{BB962C8B-B14F-4D97-AF65-F5344CB8AC3E}">
        <p14:creationId xmlns:p14="http://schemas.microsoft.com/office/powerpoint/2010/main" val="37189955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22A1FF51-575E-9472-A37F-21C5F96D55E0}"/>
              </a:ext>
            </a:extLst>
          </p:cNvPr>
          <p:cNvPicPr>
            <a:picLocks noGrp="1" noChangeAspect="1"/>
          </p:cNvPicPr>
          <p:nvPr>
            <p:ph idx="1"/>
          </p:nvPr>
        </p:nvPicPr>
        <p:blipFill>
          <a:blip r:embed="rId2"/>
          <a:srcRect l="871" r="1" b="1"/>
          <a:stretch/>
        </p:blipFill>
        <p:spPr>
          <a:xfrm>
            <a:off x="811844" y="457200"/>
            <a:ext cx="10568312" cy="5943600"/>
          </a:xfrm>
          <a:prstGeom prst="rect">
            <a:avLst/>
          </a:prstGeom>
        </p:spPr>
      </p:pic>
    </p:spTree>
    <p:extLst>
      <p:ext uri="{BB962C8B-B14F-4D97-AF65-F5344CB8AC3E}">
        <p14:creationId xmlns:p14="http://schemas.microsoft.com/office/powerpoint/2010/main" val="1718354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76F888-A507-9C81-E013-BD7EB9B34C6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Digital Evidence is powerful </a:t>
            </a:r>
          </a:p>
        </p:txBody>
      </p:sp>
      <p:pic>
        <p:nvPicPr>
          <p:cNvPr id="4" name="Online Media 3" title="Shocking video shows yobs setting fires, looting and rioting in Hull | SWNS">
            <a:hlinkClick r:id="" action="ppaction://media"/>
            <a:extLst>
              <a:ext uri="{FF2B5EF4-FFF2-40B4-BE49-F238E27FC236}">
                <a16:creationId xmlns:a16="http://schemas.microsoft.com/office/drawing/2014/main" id="{6D332A63-B0D7-3B93-097F-58C3EB51F709}"/>
              </a:ext>
            </a:extLst>
          </p:cNvPr>
          <p:cNvPicPr>
            <a:picLocks noGrp="1" noRot="1" noChangeAspect="1"/>
          </p:cNvPicPr>
          <p:nvPr>
            <p:ph idx="1"/>
            <a:videoFile r:link="rId1"/>
          </p:nvPr>
        </p:nvPicPr>
        <p:blipFill>
          <a:blip r:embed="rId3"/>
          <a:stretch>
            <a:fillRect/>
          </a:stretch>
        </p:blipFill>
        <p:spPr>
          <a:xfrm>
            <a:off x="4143200" y="1028499"/>
            <a:ext cx="7868004" cy="4441774"/>
          </a:xfrm>
          <a:prstGeom prst="rect">
            <a:avLst/>
          </a:prstGeom>
        </p:spPr>
      </p:pic>
    </p:spTree>
    <p:extLst>
      <p:ext uri="{BB962C8B-B14F-4D97-AF65-F5344CB8AC3E}">
        <p14:creationId xmlns:p14="http://schemas.microsoft.com/office/powerpoint/2010/main" val="5865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85"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9030" cy="1576446"/>
            <a:chOff x="0" y="0"/>
            <a:chExt cx="12192002" cy="1576446"/>
          </a:xfrm>
        </p:grpSpPr>
        <p:sp>
          <p:nvSpPr>
            <p:cNvPr id="30" name="Rectangle 29">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FF9E27D-5D30-5C7C-3E8D-7EA078BAEA57}"/>
              </a:ext>
            </a:extLst>
          </p:cNvPr>
          <p:cNvSpPr>
            <a:spLocks noGrp="1"/>
          </p:cNvSpPr>
          <p:nvPr>
            <p:ph type="title"/>
          </p:nvPr>
        </p:nvSpPr>
        <p:spPr>
          <a:xfrm>
            <a:off x="1371598" y="319314"/>
            <a:ext cx="9477377" cy="1030515"/>
          </a:xfrm>
        </p:spPr>
        <p:txBody>
          <a:bodyPr anchor="ctr">
            <a:normAutofit/>
          </a:bodyPr>
          <a:lstStyle/>
          <a:p>
            <a:r>
              <a:rPr lang="en-GB" sz="4000">
                <a:solidFill>
                  <a:srgbClr val="FFFFFF"/>
                </a:solidFill>
              </a:rPr>
              <a:t>John Honey</a:t>
            </a:r>
          </a:p>
        </p:txBody>
      </p:sp>
      <p:pic>
        <p:nvPicPr>
          <p:cNvPr id="11" name="Picture 10">
            <a:extLst>
              <a:ext uri="{FF2B5EF4-FFF2-40B4-BE49-F238E27FC236}">
                <a16:creationId xmlns:a16="http://schemas.microsoft.com/office/drawing/2014/main" id="{634F0160-541C-BFB6-EB5C-1B8E14A497B5}"/>
              </a:ext>
            </a:extLst>
          </p:cNvPr>
          <p:cNvPicPr>
            <a:picLocks noChangeAspect="1"/>
          </p:cNvPicPr>
          <p:nvPr/>
        </p:nvPicPr>
        <p:blipFill>
          <a:blip r:embed="rId3"/>
          <a:srcRect l="7195" r="-3" b="-3"/>
          <a:stretch/>
        </p:blipFill>
        <p:spPr>
          <a:xfrm>
            <a:off x="6632032" y="2115909"/>
            <a:ext cx="1971817" cy="2617365"/>
          </a:xfrm>
          <a:prstGeom prst="rect">
            <a:avLst/>
          </a:prstGeom>
        </p:spPr>
      </p:pic>
      <p:pic>
        <p:nvPicPr>
          <p:cNvPr id="9" name="Picture 8">
            <a:extLst>
              <a:ext uri="{FF2B5EF4-FFF2-40B4-BE49-F238E27FC236}">
                <a16:creationId xmlns:a16="http://schemas.microsoft.com/office/drawing/2014/main" id="{0F628E9F-C576-0E12-66BE-1C0B60986467}"/>
              </a:ext>
            </a:extLst>
          </p:cNvPr>
          <p:cNvPicPr>
            <a:picLocks noChangeAspect="1"/>
          </p:cNvPicPr>
          <p:nvPr/>
        </p:nvPicPr>
        <p:blipFill>
          <a:blip r:embed="rId4"/>
          <a:srcRect l="10012" r="10346" b="2"/>
          <a:stretch/>
        </p:blipFill>
        <p:spPr>
          <a:xfrm>
            <a:off x="9413642" y="2063244"/>
            <a:ext cx="1973124" cy="2617365"/>
          </a:xfrm>
          <a:prstGeom prst="rect">
            <a:avLst/>
          </a:prstGeom>
        </p:spPr>
      </p:pic>
      <p:sp>
        <p:nvSpPr>
          <p:cNvPr id="7" name="Content Placeholder 6">
            <a:extLst>
              <a:ext uri="{FF2B5EF4-FFF2-40B4-BE49-F238E27FC236}">
                <a16:creationId xmlns:a16="http://schemas.microsoft.com/office/drawing/2014/main" id="{82C9E5C7-8EB9-496C-A9CE-B3B0A9921D1E}"/>
              </a:ext>
            </a:extLst>
          </p:cNvPr>
          <p:cNvSpPr>
            <a:spLocks noGrp="1"/>
          </p:cNvSpPr>
          <p:nvPr>
            <p:ph idx="1"/>
          </p:nvPr>
        </p:nvSpPr>
        <p:spPr>
          <a:xfrm>
            <a:off x="544284" y="2272717"/>
            <a:ext cx="3182713" cy="1385266"/>
          </a:xfrm>
        </p:spPr>
        <p:txBody>
          <a:bodyPr vert="horz" lIns="91440" tIns="45720" rIns="91440" bIns="45720" rtlCol="0" anchor="t">
            <a:noAutofit/>
          </a:bodyPr>
          <a:lstStyle/>
          <a:p>
            <a:pPr marL="0" indent="0">
              <a:buNone/>
            </a:pPr>
            <a:r>
              <a:rPr lang="en-GB" sz="2400" b="1" i="0" dirty="0">
                <a:effectLst/>
                <a:latin typeface="Aptos"/>
              </a:rPr>
              <a:t>Convicted of:</a:t>
            </a:r>
            <a:endParaRPr lang="en-GB" sz="2400" b="0" i="0" dirty="0">
              <a:effectLst/>
              <a:latin typeface="Aptos"/>
            </a:endParaRPr>
          </a:p>
          <a:p>
            <a:pPr marL="0" indent="0">
              <a:buNone/>
            </a:pPr>
            <a:r>
              <a:rPr lang="en-GB" sz="2400" b="0" i="0" dirty="0">
                <a:effectLst/>
                <a:latin typeface="Aptos"/>
              </a:rPr>
              <a:t>• Violent disorder</a:t>
            </a:r>
          </a:p>
          <a:p>
            <a:pPr marL="0" indent="0">
              <a:buNone/>
            </a:pPr>
            <a:r>
              <a:rPr lang="en-GB" sz="2400" b="0" i="0" dirty="0">
                <a:effectLst/>
                <a:latin typeface="Aptos"/>
              </a:rPr>
              <a:t>• Racially aggravated criminal damage</a:t>
            </a:r>
          </a:p>
          <a:p>
            <a:pPr marL="0" indent="0">
              <a:buNone/>
            </a:pPr>
            <a:r>
              <a:rPr lang="en-GB" sz="2400" b="0" i="0" dirty="0">
                <a:effectLst/>
                <a:latin typeface="Aptos"/>
              </a:rPr>
              <a:t>• Burglary</a:t>
            </a:r>
          </a:p>
          <a:p>
            <a:pPr marL="0" indent="0">
              <a:buNone/>
            </a:pPr>
            <a:r>
              <a:rPr lang="en-GB" sz="2400" b="1" i="0" dirty="0">
                <a:effectLst/>
                <a:latin typeface="Aptos"/>
              </a:rPr>
              <a:t>Sentenced to:</a:t>
            </a:r>
            <a:endParaRPr lang="en-GB" sz="2400" b="0" i="0" dirty="0">
              <a:effectLst/>
              <a:latin typeface="Aptos"/>
            </a:endParaRPr>
          </a:p>
          <a:p>
            <a:pPr marL="0" indent="0">
              <a:buNone/>
            </a:pPr>
            <a:r>
              <a:rPr lang="en-GB" sz="2400" dirty="0"/>
              <a:t>4 months and 8 months. </a:t>
            </a:r>
          </a:p>
        </p:txBody>
      </p:sp>
    </p:spTree>
    <p:extLst>
      <p:ext uri="{BB962C8B-B14F-4D97-AF65-F5344CB8AC3E}">
        <p14:creationId xmlns:p14="http://schemas.microsoft.com/office/powerpoint/2010/main" val="123122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398CC9F-8D20-7C2A-1F2D-A75691B8AF16}"/>
              </a:ext>
            </a:extLst>
          </p:cNvPr>
          <p:cNvPicPr>
            <a:picLocks noGrp="1" noChangeAspect="1"/>
          </p:cNvPicPr>
          <p:nvPr>
            <p:ph idx="1"/>
          </p:nvPr>
        </p:nvPicPr>
        <p:blipFill>
          <a:blip r:embed="rId2"/>
          <a:srcRect l="391"/>
          <a:stretch/>
        </p:blipFill>
        <p:spPr>
          <a:xfrm>
            <a:off x="809964" y="457200"/>
            <a:ext cx="10572072" cy="5943600"/>
          </a:xfrm>
          <a:prstGeom prst="rect">
            <a:avLst/>
          </a:prstGeom>
        </p:spPr>
      </p:pic>
    </p:spTree>
    <p:extLst>
      <p:ext uri="{BB962C8B-B14F-4D97-AF65-F5344CB8AC3E}">
        <p14:creationId xmlns:p14="http://schemas.microsoft.com/office/powerpoint/2010/main" val="3460408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yellow and black sign with a black and white text&#10;&#10;Description automatically generated">
            <a:extLst>
              <a:ext uri="{FF2B5EF4-FFF2-40B4-BE49-F238E27FC236}">
                <a16:creationId xmlns:a16="http://schemas.microsoft.com/office/drawing/2014/main" id="{275085A6-F0F4-3607-77A4-9F1B6F46D7BA}"/>
              </a:ext>
            </a:extLst>
          </p:cNvPr>
          <p:cNvPicPr>
            <a:picLocks noChangeAspect="1"/>
          </p:cNvPicPr>
          <p:nvPr/>
        </p:nvPicPr>
        <p:blipFill>
          <a:blip r:embed="rId2"/>
          <a:srcRect l="1280"/>
          <a:stretch/>
        </p:blipFill>
        <p:spPr>
          <a:xfrm>
            <a:off x="809942" y="457200"/>
            <a:ext cx="10572115" cy="5943600"/>
          </a:xfrm>
          <a:prstGeom prst="rect">
            <a:avLst/>
          </a:prstGeom>
        </p:spPr>
      </p:pic>
    </p:spTree>
    <p:extLst>
      <p:ext uri="{BB962C8B-B14F-4D97-AF65-F5344CB8AC3E}">
        <p14:creationId xmlns:p14="http://schemas.microsoft.com/office/powerpoint/2010/main" val="1490369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D775912-714F-E58E-2B18-5340810EE943}"/>
              </a:ext>
            </a:extLst>
          </p:cNvPr>
          <p:cNvPicPr>
            <a:picLocks noGrp="1" noChangeAspect="1"/>
          </p:cNvPicPr>
          <p:nvPr>
            <p:ph idx="1"/>
          </p:nvPr>
        </p:nvPicPr>
        <p:blipFill>
          <a:blip r:embed="rId2"/>
          <a:srcRect l="391"/>
          <a:stretch/>
        </p:blipFill>
        <p:spPr>
          <a:xfrm>
            <a:off x="809964" y="457200"/>
            <a:ext cx="10572072" cy="5943600"/>
          </a:xfrm>
          <a:prstGeom prst="rect">
            <a:avLst/>
          </a:prstGeom>
        </p:spPr>
      </p:pic>
    </p:spTree>
    <p:extLst>
      <p:ext uri="{BB962C8B-B14F-4D97-AF65-F5344CB8AC3E}">
        <p14:creationId xmlns:p14="http://schemas.microsoft.com/office/powerpoint/2010/main" val="17859421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8A4C7A3-38B0-33C9-9802-8228B895E3C0}"/>
              </a:ext>
            </a:extLst>
          </p:cNvPr>
          <p:cNvPicPr>
            <a:picLocks noGrp="1" noChangeAspect="1"/>
          </p:cNvPicPr>
          <p:nvPr>
            <p:ph idx="1"/>
          </p:nvPr>
        </p:nvPicPr>
        <p:blipFill>
          <a:blip r:embed="rId2"/>
          <a:srcRect l="1280"/>
          <a:stretch/>
        </p:blipFill>
        <p:spPr>
          <a:xfrm>
            <a:off x="809942" y="457200"/>
            <a:ext cx="10572115" cy="5943600"/>
          </a:xfrm>
          <a:prstGeom prst="rect">
            <a:avLst/>
          </a:prstGeom>
        </p:spPr>
      </p:pic>
    </p:spTree>
    <p:extLst>
      <p:ext uri="{BB962C8B-B14F-4D97-AF65-F5344CB8AC3E}">
        <p14:creationId xmlns:p14="http://schemas.microsoft.com/office/powerpoint/2010/main" val="6831961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0460F48-9315-BC98-766B-D44E1B9E5D1B}"/>
              </a:ext>
            </a:extLst>
          </p:cNvPr>
          <p:cNvPicPr>
            <a:picLocks noGrp="1" noChangeAspect="1"/>
          </p:cNvPicPr>
          <p:nvPr>
            <p:ph idx="1"/>
          </p:nvPr>
        </p:nvPicPr>
        <p:blipFill>
          <a:blip r:embed="rId2"/>
          <a:srcRect b="461"/>
          <a:stretch/>
        </p:blipFill>
        <p:spPr>
          <a:xfrm>
            <a:off x="811813" y="457200"/>
            <a:ext cx="10568373" cy="5943600"/>
          </a:xfrm>
          <a:prstGeom prst="rect">
            <a:avLst/>
          </a:prstGeom>
        </p:spPr>
      </p:pic>
    </p:spTree>
    <p:extLst>
      <p:ext uri="{BB962C8B-B14F-4D97-AF65-F5344CB8AC3E}">
        <p14:creationId xmlns:p14="http://schemas.microsoft.com/office/powerpoint/2010/main" val="12979086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ED53926-32C7-D089-F41F-DE3EB9C6456C}"/>
              </a:ext>
            </a:extLst>
          </p:cNvPr>
          <p:cNvPicPr>
            <a:picLocks noGrp="1" noChangeAspect="1"/>
          </p:cNvPicPr>
          <p:nvPr>
            <p:ph idx="1"/>
          </p:nvPr>
        </p:nvPicPr>
        <p:blipFill>
          <a:blip r:embed="rId2"/>
          <a:srcRect r="1315"/>
          <a:stretch/>
        </p:blipFill>
        <p:spPr>
          <a:xfrm>
            <a:off x="811818" y="457200"/>
            <a:ext cx="10568363" cy="5943600"/>
          </a:xfrm>
          <a:prstGeom prst="rect">
            <a:avLst/>
          </a:prstGeom>
        </p:spPr>
      </p:pic>
    </p:spTree>
    <p:extLst>
      <p:ext uri="{BB962C8B-B14F-4D97-AF65-F5344CB8AC3E}">
        <p14:creationId xmlns:p14="http://schemas.microsoft.com/office/powerpoint/2010/main" val="1728897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E3F710-D4AE-FD8E-7C83-D5A9173264A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2B40FA-85CF-38EE-666A-DADB6825E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912913-36AB-E007-4675-FF759A7F8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13E3C03-B286-473A-ED53-F0794D662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0026AC-E2E0-FCEA-3CD9-5D8557D4C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6ED248D-90BA-6533-00DC-540FC5412F4F}"/>
              </a:ext>
            </a:extLst>
          </p:cNvPr>
          <p:cNvPicPr>
            <a:picLocks noGrp="1" noChangeAspect="1"/>
          </p:cNvPicPr>
          <p:nvPr>
            <p:ph idx="1"/>
          </p:nvPr>
        </p:nvPicPr>
        <p:blipFill>
          <a:blip r:embed="rId3"/>
          <a:stretch>
            <a:fillRect/>
          </a:stretch>
        </p:blipFill>
        <p:spPr>
          <a:xfrm>
            <a:off x="1532937" y="2549712"/>
            <a:ext cx="6000349" cy="3722439"/>
          </a:xfrm>
          <a:prstGeom prst="rect">
            <a:avLst/>
          </a:prstGeom>
        </p:spPr>
      </p:pic>
      <p:sp>
        <p:nvSpPr>
          <p:cNvPr id="6" name="TextBox 5">
            <a:extLst>
              <a:ext uri="{FF2B5EF4-FFF2-40B4-BE49-F238E27FC236}">
                <a16:creationId xmlns:a16="http://schemas.microsoft.com/office/drawing/2014/main" id="{062EF3F3-6764-885A-87FA-E5CE7D13030B}"/>
              </a:ext>
            </a:extLst>
          </p:cNvPr>
          <p:cNvSpPr txBox="1"/>
          <p:nvPr/>
        </p:nvSpPr>
        <p:spPr>
          <a:xfrm>
            <a:off x="1532937" y="638629"/>
            <a:ext cx="8714149" cy="707886"/>
          </a:xfrm>
          <a:prstGeom prst="rect">
            <a:avLst/>
          </a:prstGeom>
          <a:noFill/>
        </p:spPr>
        <p:txBody>
          <a:bodyPr wrap="square" rtlCol="0">
            <a:spAutoFit/>
          </a:bodyPr>
          <a:lstStyle/>
          <a:p>
            <a:r>
              <a:rPr lang="en-GB" sz="4000" dirty="0">
                <a:solidFill>
                  <a:schemeClr val="bg1"/>
                </a:solidFill>
                <a:latin typeface="+mj-lt"/>
              </a:rPr>
              <a:t>Crime Scene Photography</a:t>
            </a:r>
          </a:p>
        </p:txBody>
      </p:sp>
      <p:pic>
        <p:nvPicPr>
          <p:cNvPr id="7" name="Picture 6">
            <a:extLst>
              <a:ext uri="{FF2B5EF4-FFF2-40B4-BE49-F238E27FC236}">
                <a16:creationId xmlns:a16="http://schemas.microsoft.com/office/drawing/2014/main" id="{D2D8B663-0A50-BE7D-D86B-44760FC251EC}"/>
              </a:ext>
            </a:extLst>
          </p:cNvPr>
          <p:cNvPicPr>
            <a:picLocks noChangeAspect="1"/>
          </p:cNvPicPr>
          <p:nvPr/>
        </p:nvPicPr>
        <p:blipFill>
          <a:blip r:embed="rId4"/>
          <a:stretch>
            <a:fillRect/>
          </a:stretch>
        </p:blipFill>
        <p:spPr>
          <a:xfrm>
            <a:off x="7562315" y="4247051"/>
            <a:ext cx="3277967" cy="2400492"/>
          </a:xfrm>
          <a:prstGeom prst="rect">
            <a:avLst/>
          </a:prstGeom>
        </p:spPr>
      </p:pic>
      <p:pic>
        <p:nvPicPr>
          <p:cNvPr id="8" name="Picture 7">
            <a:extLst>
              <a:ext uri="{FF2B5EF4-FFF2-40B4-BE49-F238E27FC236}">
                <a16:creationId xmlns:a16="http://schemas.microsoft.com/office/drawing/2014/main" id="{5D9311E6-080B-D048-5D3D-5EA6CC2176C3}"/>
              </a:ext>
            </a:extLst>
          </p:cNvPr>
          <p:cNvPicPr>
            <a:picLocks noChangeAspect="1"/>
          </p:cNvPicPr>
          <p:nvPr/>
        </p:nvPicPr>
        <p:blipFill>
          <a:blip r:embed="rId5"/>
          <a:stretch>
            <a:fillRect/>
          </a:stretch>
        </p:blipFill>
        <p:spPr>
          <a:xfrm>
            <a:off x="8112026" y="1104992"/>
            <a:ext cx="3448268" cy="2524924"/>
          </a:xfrm>
          <a:prstGeom prst="rect">
            <a:avLst/>
          </a:prstGeom>
        </p:spPr>
      </p:pic>
    </p:spTree>
    <p:extLst>
      <p:ext uri="{BB962C8B-B14F-4D97-AF65-F5344CB8AC3E}">
        <p14:creationId xmlns:p14="http://schemas.microsoft.com/office/powerpoint/2010/main" val="32820687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B9C76-9630-81BF-85ED-054157823323}"/>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Digital policing benefits</a:t>
            </a:r>
          </a:p>
        </p:txBody>
      </p:sp>
      <p:pic>
        <p:nvPicPr>
          <p:cNvPr id="4" name="Online Media 3" title="Digital policing for Surrey Police &amp; Sussex Police - an O2 customer story">
            <a:hlinkClick r:id="" action="ppaction://media"/>
            <a:extLst>
              <a:ext uri="{FF2B5EF4-FFF2-40B4-BE49-F238E27FC236}">
                <a16:creationId xmlns:a16="http://schemas.microsoft.com/office/drawing/2014/main" id="{38C9E4FF-FC05-291B-C1E8-C99936F3DFD7}"/>
              </a:ext>
            </a:extLst>
          </p:cNvPr>
          <p:cNvPicPr>
            <a:picLocks noGrp="1" noRot="1" noChangeAspect="1"/>
          </p:cNvPicPr>
          <p:nvPr>
            <p:ph idx="1"/>
            <a:videoFile r:link="rId1"/>
          </p:nvPr>
        </p:nvPicPr>
        <p:blipFill>
          <a:blip r:embed="rId3"/>
          <a:stretch>
            <a:fillRect/>
          </a:stretch>
        </p:blipFill>
        <p:spPr>
          <a:xfrm>
            <a:off x="2156035" y="1966293"/>
            <a:ext cx="7879929" cy="4452160"/>
          </a:xfrm>
          <a:prstGeom prst="rect">
            <a:avLst/>
          </a:prstGeom>
        </p:spPr>
      </p:pic>
    </p:spTree>
    <p:extLst>
      <p:ext uri="{BB962C8B-B14F-4D97-AF65-F5344CB8AC3E}">
        <p14:creationId xmlns:p14="http://schemas.microsoft.com/office/powerpoint/2010/main" val="267139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37397"/>
            <a:ext cx="12192000" cy="1720601"/>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EFC7-9536-D6D8-94B7-6ACBAAE100B2}"/>
              </a:ext>
            </a:extLst>
          </p:cNvPr>
          <p:cNvSpPr>
            <a:spLocks noGrp="1"/>
          </p:cNvSpPr>
          <p:nvPr>
            <p:ph type="title"/>
          </p:nvPr>
        </p:nvSpPr>
        <p:spPr>
          <a:xfrm>
            <a:off x="589558" y="5505709"/>
            <a:ext cx="7015500" cy="1019449"/>
          </a:xfrm>
        </p:spPr>
        <p:txBody>
          <a:bodyPr vert="horz" lIns="91440" tIns="45720" rIns="91440" bIns="45720" rtlCol="0" anchor="ctr">
            <a:normAutofit/>
          </a:bodyPr>
          <a:lstStyle/>
          <a:p>
            <a:r>
              <a:rPr lang="en-US"/>
              <a:t>Any Questions?</a:t>
            </a:r>
          </a:p>
        </p:txBody>
      </p:sp>
      <p:pic>
        <p:nvPicPr>
          <p:cNvPr id="5" name="Picture 4" descr="3D black question marks with one yellow question mark">
            <a:extLst>
              <a:ext uri="{FF2B5EF4-FFF2-40B4-BE49-F238E27FC236}">
                <a16:creationId xmlns:a16="http://schemas.microsoft.com/office/drawing/2014/main" id="{093A1327-3310-453E-6371-48EC03D56894}"/>
              </a:ext>
            </a:extLst>
          </p:cNvPr>
          <p:cNvPicPr>
            <a:picLocks noChangeAspect="1"/>
          </p:cNvPicPr>
          <p:nvPr/>
        </p:nvPicPr>
        <p:blipFill rotWithShape="1">
          <a:blip r:embed="rId2"/>
          <a:srcRect l="13379" r="1" b="1"/>
          <a:stretch/>
        </p:blipFill>
        <p:spPr>
          <a:xfrm>
            <a:off x="20" y="10"/>
            <a:ext cx="12191979" cy="5137387"/>
          </a:xfrm>
          <a:prstGeom prst="rect">
            <a:avLst/>
          </a:prstGeom>
          <a:effectLst>
            <a:outerShdw blurRad="190500" dist="63500" dir="5400000" sx="98000" sy="98000" algn="t" rotWithShape="0">
              <a:prstClr val="black">
                <a:alpha val="40000"/>
              </a:prstClr>
            </a:outerShdw>
          </a:effectLst>
        </p:spPr>
      </p:pic>
    </p:spTree>
    <p:extLst>
      <p:ext uri="{BB962C8B-B14F-4D97-AF65-F5344CB8AC3E}">
        <p14:creationId xmlns:p14="http://schemas.microsoft.com/office/powerpoint/2010/main" val="17412180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364C-F151-45FE-2411-C6634D87CBF1}"/>
              </a:ext>
            </a:extLst>
          </p:cNvPr>
          <p:cNvSpPr>
            <a:spLocks noGrp="1"/>
          </p:cNvSpPr>
          <p:nvPr>
            <p:ph type="title"/>
          </p:nvPr>
        </p:nvSpPr>
        <p:spPr>
          <a:xfrm>
            <a:off x="761800" y="762001"/>
            <a:ext cx="5334197" cy="1708242"/>
          </a:xfrm>
        </p:spPr>
        <p:txBody>
          <a:bodyPr anchor="ctr">
            <a:normAutofit/>
          </a:bodyPr>
          <a:lstStyle/>
          <a:p>
            <a:r>
              <a:rPr lang="en-GB" sz="4000"/>
              <a:t>Assignment title</a:t>
            </a:r>
          </a:p>
        </p:txBody>
      </p:sp>
      <p:sp>
        <p:nvSpPr>
          <p:cNvPr id="3" name="Content Placeholder 2">
            <a:extLst>
              <a:ext uri="{FF2B5EF4-FFF2-40B4-BE49-F238E27FC236}">
                <a16:creationId xmlns:a16="http://schemas.microsoft.com/office/drawing/2014/main" id="{F4F1E602-9BC5-DFDE-1947-FEDC7154B160}"/>
              </a:ext>
            </a:extLst>
          </p:cNvPr>
          <p:cNvSpPr>
            <a:spLocks noGrp="1"/>
          </p:cNvSpPr>
          <p:nvPr>
            <p:ph idx="1"/>
          </p:nvPr>
        </p:nvSpPr>
        <p:spPr>
          <a:xfrm>
            <a:off x="761800" y="2470244"/>
            <a:ext cx="5334197" cy="3769835"/>
          </a:xfrm>
        </p:spPr>
        <p:txBody>
          <a:bodyPr anchor="ctr">
            <a:normAutofit/>
          </a:bodyPr>
          <a:lstStyle/>
          <a:p>
            <a:pPr marL="0" indent="0">
              <a:buNone/>
            </a:pPr>
            <a:r>
              <a:rPr lang="en-GB" sz="2400" b="0" i="0" dirty="0">
                <a:effectLst/>
                <a:latin typeface="Arial"/>
                <a:cs typeface="Arial"/>
              </a:rPr>
              <a:t>“Critically examine the challenges associated with investigating </a:t>
            </a:r>
            <a:r>
              <a:rPr lang="en-GB" sz="2400" dirty="0">
                <a:latin typeface="Arial"/>
                <a:cs typeface="Arial"/>
              </a:rPr>
              <a:t>the different types of </a:t>
            </a:r>
            <a:r>
              <a:rPr lang="en-GB" sz="2400" b="0" i="0" dirty="0">
                <a:effectLst/>
                <a:latin typeface="Arial"/>
                <a:cs typeface="Arial"/>
              </a:rPr>
              <a:t>cyber-crime and police </a:t>
            </a:r>
            <a:r>
              <a:rPr lang="en-GB" sz="2400" dirty="0">
                <a:latin typeface="Arial"/>
                <a:cs typeface="Arial"/>
              </a:rPr>
              <a:t>responses designed </a:t>
            </a:r>
            <a:r>
              <a:rPr lang="en-GB" sz="2400" b="0" i="0" dirty="0">
                <a:effectLst/>
                <a:latin typeface="Arial"/>
                <a:cs typeface="Arial"/>
              </a:rPr>
              <a:t>to combat these challenges”.</a:t>
            </a:r>
            <a:endParaRPr lang="en-US" sz="2400">
              <a:latin typeface="Arial"/>
              <a:cs typeface="Arial"/>
            </a:endParaRPr>
          </a:p>
          <a:p>
            <a:pPr marL="0" indent="0">
              <a:buNone/>
            </a:pPr>
            <a:endParaRPr lang="en-GB" sz="2400" dirty="0">
              <a:latin typeface="Arial"/>
              <a:cs typeface="Arial"/>
            </a:endParaRPr>
          </a:p>
        </p:txBody>
      </p:sp>
      <p:pic>
        <p:nvPicPr>
          <p:cNvPr id="5" name="Picture 4">
            <a:extLst>
              <a:ext uri="{FF2B5EF4-FFF2-40B4-BE49-F238E27FC236}">
                <a16:creationId xmlns:a16="http://schemas.microsoft.com/office/drawing/2014/main" id="{5D15C659-D04C-0BE7-140E-83B29AB9D2CD}"/>
              </a:ext>
            </a:extLst>
          </p:cNvPr>
          <p:cNvPicPr>
            <a:picLocks noChangeAspect="1"/>
          </p:cNvPicPr>
          <p:nvPr/>
        </p:nvPicPr>
        <p:blipFill>
          <a:blip r:embed="rId2"/>
          <a:srcRect l="25790" r="3052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344049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52892-01E3-5195-24D1-79A6D5F3DA2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Assignment considerations</a:t>
            </a:r>
          </a:p>
        </p:txBody>
      </p:sp>
      <p:graphicFrame>
        <p:nvGraphicFramePr>
          <p:cNvPr id="5" name="Content Placeholder 2">
            <a:extLst>
              <a:ext uri="{FF2B5EF4-FFF2-40B4-BE49-F238E27FC236}">
                <a16:creationId xmlns:a16="http://schemas.microsoft.com/office/drawing/2014/main" id="{DCFDA079-1544-9054-F27A-48D2A6967A13}"/>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5472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0C457-E496-97CC-A5D2-978EF3F2850E}"/>
              </a:ext>
            </a:extLst>
          </p:cNvPr>
          <p:cNvSpPr>
            <a:spLocks noGrp="1"/>
          </p:cNvSpPr>
          <p:nvPr>
            <p:ph type="title"/>
          </p:nvPr>
        </p:nvSpPr>
        <p:spPr>
          <a:xfrm>
            <a:off x="761803" y="350196"/>
            <a:ext cx="4646904" cy="1624520"/>
          </a:xfrm>
        </p:spPr>
        <p:txBody>
          <a:bodyPr anchor="ctr">
            <a:normAutofit/>
          </a:bodyPr>
          <a:lstStyle/>
          <a:p>
            <a:r>
              <a:rPr lang="en-GB" sz="4000"/>
              <a:t>Presentation title</a:t>
            </a:r>
          </a:p>
        </p:txBody>
      </p:sp>
      <p:sp>
        <p:nvSpPr>
          <p:cNvPr id="3" name="Content Placeholder 2">
            <a:extLst>
              <a:ext uri="{FF2B5EF4-FFF2-40B4-BE49-F238E27FC236}">
                <a16:creationId xmlns:a16="http://schemas.microsoft.com/office/drawing/2014/main" id="{5869F521-7DFE-B17C-79DE-0E7463B215F9}"/>
              </a:ext>
            </a:extLst>
          </p:cNvPr>
          <p:cNvSpPr>
            <a:spLocks noGrp="1"/>
          </p:cNvSpPr>
          <p:nvPr>
            <p:ph idx="1"/>
          </p:nvPr>
        </p:nvSpPr>
        <p:spPr>
          <a:xfrm>
            <a:off x="761802" y="2743200"/>
            <a:ext cx="4646905" cy="3613149"/>
          </a:xfrm>
        </p:spPr>
        <p:txBody>
          <a:bodyPr anchor="ctr">
            <a:normAutofit/>
          </a:bodyPr>
          <a:lstStyle/>
          <a:p>
            <a:pPr marL="0" indent="0">
              <a:buNone/>
            </a:pPr>
            <a:r>
              <a:rPr lang="en-GB" sz="2400">
                <a:latin typeface="Arial"/>
                <a:cs typeface="Arial"/>
              </a:rPr>
              <a:t>“</a:t>
            </a:r>
            <a:r>
              <a:rPr lang="en-GB" sz="2400" i="0">
                <a:effectLst/>
                <a:latin typeface="Arial"/>
                <a:cs typeface="Arial"/>
              </a:rPr>
              <a:t>How does the integration of information and intelligence enhance the effectiveness of both operational and digital policing</a:t>
            </a:r>
            <a:r>
              <a:rPr lang="en-GB" sz="2400">
                <a:latin typeface="Arial"/>
                <a:cs typeface="Arial"/>
              </a:rPr>
              <a:t>?”</a:t>
            </a:r>
            <a:endParaRPr lang="en-US" sz="2400"/>
          </a:p>
          <a:p>
            <a:pPr marL="0" indent="0">
              <a:buNone/>
            </a:pPr>
            <a:endParaRPr lang="en-GB" sz="2400" dirty="0">
              <a:latin typeface="Arial"/>
              <a:cs typeface="Arial"/>
            </a:endParaRPr>
          </a:p>
          <a:p>
            <a:pPr marL="0" indent="0">
              <a:buNone/>
            </a:pPr>
            <a:endParaRPr lang="en-GB" sz="2000" dirty="0"/>
          </a:p>
        </p:txBody>
      </p:sp>
      <p:pic>
        <p:nvPicPr>
          <p:cNvPr id="5" name="Picture 4" descr="Digital financial graph">
            <a:extLst>
              <a:ext uri="{FF2B5EF4-FFF2-40B4-BE49-F238E27FC236}">
                <a16:creationId xmlns:a16="http://schemas.microsoft.com/office/drawing/2014/main" id="{A79FC419-8BD0-DD59-E089-2588A2AD17AB}"/>
              </a:ext>
            </a:extLst>
          </p:cNvPr>
          <p:cNvPicPr>
            <a:picLocks noChangeAspect="1"/>
          </p:cNvPicPr>
          <p:nvPr/>
        </p:nvPicPr>
        <p:blipFill>
          <a:blip r:embed="rId3"/>
          <a:srcRect l="32615" r="17329"/>
          <a:stretch/>
        </p:blipFill>
        <p:spPr>
          <a:xfrm>
            <a:off x="6096000" y="1"/>
            <a:ext cx="6102825" cy="6858000"/>
          </a:xfrm>
          <a:prstGeom prst="rect">
            <a:avLst/>
          </a:prstGeom>
        </p:spPr>
      </p:pic>
    </p:spTree>
    <p:extLst>
      <p:ext uri="{BB962C8B-B14F-4D97-AF65-F5344CB8AC3E}">
        <p14:creationId xmlns:p14="http://schemas.microsoft.com/office/powerpoint/2010/main" val="7594432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39442-7EF3-4FF1-17A4-5AC4A231F219}"/>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Presentation considerations</a:t>
            </a:r>
          </a:p>
        </p:txBody>
      </p:sp>
      <p:sp>
        <p:nvSpPr>
          <p:cNvPr id="22" name="Content Placeholder 2">
            <a:extLst>
              <a:ext uri="{FF2B5EF4-FFF2-40B4-BE49-F238E27FC236}">
                <a16:creationId xmlns:a16="http://schemas.microsoft.com/office/drawing/2014/main" id="{2BDE7665-63C2-D9CB-DB08-C2E2AF148034}"/>
              </a:ext>
            </a:extLst>
          </p:cNvPr>
          <p:cNvSpPr>
            <a:spLocks noGrp="1"/>
          </p:cNvSpPr>
          <p:nvPr>
            <p:ph idx="1"/>
          </p:nvPr>
        </p:nvSpPr>
        <p:spPr>
          <a:xfrm>
            <a:off x="304800" y="2217343"/>
            <a:ext cx="11887190" cy="4594938"/>
          </a:xfrm>
        </p:spPr>
        <p:txBody>
          <a:bodyPr>
            <a:normAutofit/>
          </a:bodyPr>
          <a:lstStyle/>
          <a:p>
            <a:pPr marL="0" indent="0" algn="just" rtl="0" fontAlgn="base">
              <a:buNone/>
            </a:pPr>
            <a:r>
              <a:rPr lang="en-GB" sz="2000" b="0" i="0" dirty="0">
                <a:effectLst/>
                <a:latin typeface="Arial" panose="020B0604020202020204" pitchFamily="34" charset="0"/>
                <a:cs typeface="Arial" panose="020B0604020202020204" pitchFamily="34" charset="0"/>
              </a:rPr>
              <a:t>Consider relevant legalisation and guidance for handling information and intelligence.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Consider key challenges and benefits associated with this integration?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Reference list slide must be included within the presentation. Please ensure that you reference in accordance with the UWTSD Harvard referencing guide and utilise the sources on the online resource list as a starting point for your research. </a:t>
            </a:r>
          </a:p>
          <a:p>
            <a:pPr marL="0" indent="0" algn="just" rtl="0" fontAlgn="base">
              <a:buNone/>
            </a:pPr>
            <a:r>
              <a:rPr lang="en-GB" sz="2000" b="0" i="0" dirty="0">
                <a:effectLst/>
                <a:latin typeface="Arial" panose="020B0604020202020204" pitchFamily="34" charset="0"/>
                <a:cs typeface="Arial" panose="020B0604020202020204" pitchFamily="34" charset="0"/>
              </a:rPr>
              <a:t> </a:t>
            </a:r>
          </a:p>
          <a:p>
            <a:pPr marL="0" indent="0" algn="just" rtl="0" fontAlgn="base">
              <a:buNone/>
            </a:pPr>
            <a:r>
              <a:rPr lang="en-GB" sz="2000" b="0" i="0" dirty="0">
                <a:effectLst/>
                <a:latin typeface="Arial" panose="020B0604020202020204" pitchFamily="34" charset="0"/>
                <a:cs typeface="Arial" panose="020B0604020202020204" pitchFamily="34" charset="0"/>
              </a:rPr>
              <a:t> At the end of the presentation, you must include the timeline graphic below. You must edit the timeline to illustrate how you planned and conducted your research for the presentation. You must then conclude your presentation by including a reference list in accordance with the Harvard referencing system. </a:t>
            </a:r>
          </a:p>
          <a:p>
            <a:pPr marL="0" indent="0" rtl="0" fontAlgn="base">
              <a:buNone/>
            </a:pPr>
            <a:endParaRPr lang="en-GB" sz="1500" b="0" i="0" dirty="0">
              <a:effectLst/>
              <a:latin typeface="Segoe UI" panose="020B0502040204020203" pitchFamily="34" charset="0"/>
            </a:endParaRPr>
          </a:p>
          <a:p>
            <a:endParaRPr lang="en-GB" sz="1500" dirty="0"/>
          </a:p>
        </p:txBody>
      </p:sp>
    </p:spTree>
    <p:extLst>
      <p:ext uri="{BB962C8B-B14F-4D97-AF65-F5344CB8AC3E}">
        <p14:creationId xmlns:p14="http://schemas.microsoft.com/office/powerpoint/2010/main" val="11701353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B9D7739-4AEA-53E4-0F8C-E26AD69B3A11}"/>
              </a:ext>
            </a:extLst>
          </p:cNvPr>
          <p:cNvPicPr>
            <a:picLocks noGrp="1" noChangeAspect="1"/>
          </p:cNvPicPr>
          <p:nvPr>
            <p:ph idx="1"/>
          </p:nvPr>
        </p:nvPicPr>
        <p:blipFill>
          <a:blip r:embed="rId2"/>
          <a:stretch>
            <a:fillRect/>
          </a:stretch>
        </p:blipFill>
        <p:spPr>
          <a:xfrm>
            <a:off x="2293050" y="72530"/>
            <a:ext cx="6985671" cy="6858000"/>
          </a:xfrm>
          <a:prstGeom prst="rect">
            <a:avLst/>
          </a:prstGeom>
          <a:ln>
            <a:noFill/>
          </a:ln>
        </p:spPr>
      </p:pic>
    </p:spTree>
    <p:extLst>
      <p:ext uri="{BB962C8B-B14F-4D97-AF65-F5344CB8AC3E}">
        <p14:creationId xmlns:p14="http://schemas.microsoft.com/office/powerpoint/2010/main" val="33088424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9FD2-F865-744E-621C-D5C5D87DE7C5}"/>
              </a:ext>
            </a:extLst>
          </p:cNvPr>
          <p:cNvSpPr>
            <a:spLocks noGrp="1"/>
          </p:cNvSpPr>
          <p:nvPr>
            <p:ph type="title"/>
          </p:nvPr>
        </p:nvSpPr>
        <p:spPr>
          <a:xfrm>
            <a:off x="761800" y="762001"/>
            <a:ext cx="5334197" cy="1708242"/>
          </a:xfrm>
        </p:spPr>
        <p:txBody>
          <a:bodyPr anchor="ctr">
            <a:normAutofit/>
          </a:bodyPr>
          <a:lstStyle/>
          <a:p>
            <a:r>
              <a:rPr lang="en-GB" sz="4000"/>
              <a:t>Other considerations</a:t>
            </a:r>
          </a:p>
        </p:txBody>
      </p:sp>
      <p:sp>
        <p:nvSpPr>
          <p:cNvPr id="3" name="Content Placeholder 2">
            <a:extLst>
              <a:ext uri="{FF2B5EF4-FFF2-40B4-BE49-F238E27FC236}">
                <a16:creationId xmlns:a16="http://schemas.microsoft.com/office/drawing/2014/main" id="{F20125E0-A1BF-30AC-D561-22E3443D5C9D}"/>
              </a:ext>
            </a:extLst>
          </p:cNvPr>
          <p:cNvSpPr>
            <a:spLocks noGrp="1"/>
          </p:cNvSpPr>
          <p:nvPr>
            <p:ph idx="1"/>
          </p:nvPr>
        </p:nvSpPr>
        <p:spPr>
          <a:xfrm>
            <a:off x="761800" y="2470244"/>
            <a:ext cx="5334197" cy="3769835"/>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Practice</a:t>
            </a:r>
          </a:p>
          <a:p>
            <a:pPr marL="0" indent="0">
              <a:buNone/>
            </a:pPr>
            <a:r>
              <a:rPr lang="en-GB" sz="2400" dirty="0">
                <a:latin typeface="Arial" panose="020B0604020202020204" pitchFamily="34" charset="0"/>
                <a:cs typeface="Arial" panose="020B0604020202020204" pitchFamily="34" charset="0"/>
              </a:rPr>
              <a:t>Be confident</a:t>
            </a:r>
          </a:p>
          <a:p>
            <a:pPr marL="0" indent="0">
              <a:buNone/>
            </a:pPr>
            <a:r>
              <a:rPr lang="en-GB" sz="2400" dirty="0">
                <a:latin typeface="Arial" panose="020B0604020202020204" pitchFamily="34" charset="0"/>
                <a:cs typeface="Arial" panose="020B0604020202020204" pitchFamily="34" charset="0"/>
              </a:rPr>
              <a:t>Know and understand your subject matter. </a:t>
            </a:r>
          </a:p>
          <a:p>
            <a:pPr marL="0" indent="0">
              <a:buNone/>
            </a:pPr>
            <a:r>
              <a:rPr lang="en-GB" sz="2400" dirty="0">
                <a:latin typeface="Arial" panose="020B0604020202020204" pitchFamily="34" charset="0"/>
                <a:cs typeface="Arial" panose="020B0604020202020204" pitchFamily="34" charset="0"/>
              </a:rPr>
              <a:t>Make eye contact</a:t>
            </a:r>
          </a:p>
          <a:p>
            <a:pPr marL="0" indent="0">
              <a:buNone/>
            </a:pPr>
            <a:r>
              <a:rPr lang="en-GB" sz="2400" dirty="0">
                <a:latin typeface="Arial" panose="020B0604020202020204" pitchFamily="34" charset="0"/>
                <a:cs typeface="Arial" panose="020B0604020202020204" pitchFamily="34" charset="0"/>
              </a:rPr>
              <a:t>Use relevant and up to date sources. </a:t>
            </a:r>
          </a:p>
          <a:p>
            <a:pPr marL="0" indent="0">
              <a:buNone/>
            </a:pPr>
            <a:r>
              <a:rPr lang="en-GB" sz="2400" dirty="0">
                <a:latin typeface="Arial" panose="020B0604020202020204" pitchFamily="34" charset="0"/>
                <a:cs typeface="Arial" panose="020B0604020202020204" pitchFamily="34" charset="0"/>
              </a:rPr>
              <a:t>Be prepared to answer questions. </a:t>
            </a:r>
          </a:p>
          <a:p>
            <a:endParaRPr lang="en-GB" sz="2000" dirty="0"/>
          </a:p>
          <a:p>
            <a:endParaRPr lang="en-GB" sz="2000" dirty="0"/>
          </a:p>
        </p:txBody>
      </p:sp>
      <p:pic>
        <p:nvPicPr>
          <p:cNvPr id="5" name="Picture 4" descr="Person with idea concept">
            <a:extLst>
              <a:ext uri="{FF2B5EF4-FFF2-40B4-BE49-F238E27FC236}">
                <a16:creationId xmlns:a16="http://schemas.microsoft.com/office/drawing/2014/main" id="{E05E6056-BD89-044C-E135-30A80AD79214}"/>
              </a:ext>
            </a:extLst>
          </p:cNvPr>
          <p:cNvPicPr>
            <a:picLocks noChangeAspect="1"/>
          </p:cNvPicPr>
          <p:nvPr/>
        </p:nvPicPr>
        <p:blipFill>
          <a:blip r:embed="rId3"/>
          <a:srcRect l="28313" r="198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8865133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B6030A49-E937-AA11-6CB1-EA14C20B160C}"/>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2" name="Title 1">
            <a:extLst>
              <a:ext uri="{FF2B5EF4-FFF2-40B4-BE49-F238E27FC236}">
                <a16:creationId xmlns:a16="http://schemas.microsoft.com/office/drawing/2014/main" id="{95EAEBE0-7D89-E8E0-CCA6-5334135764F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1593873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345</TotalTime>
  <Words>928</Words>
  <Application>Microsoft Macintosh PowerPoint</Application>
  <PresentationFormat>Widescreen</PresentationFormat>
  <Paragraphs>117</Paragraphs>
  <Slides>49</Slides>
  <Notes>16</Notes>
  <HiddenSlides>1</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49</vt:i4>
      </vt:variant>
    </vt:vector>
  </HeadingPairs>
  <TitlesOfParts>
    <vt:vector size="57" baseType="lpstr">
      <vt:lpstr>Aptos</vt:lpstr>
      <vt:lpstr>Aptos Display</vt:lpstr>
      <vt:lpstr>Arial</vt:lpstr>
      <vt:lpstr>Calibri</vt:lpstr>
      <vt:lpstr>Calibri Light</vt:lpstr>
      <vt:lpstr>Segoe UI</vt:lpstr>
      <vt:lpstr>Office Theme</vt:lpstr>
      <vt:lpstr>1_Office Theme</vt:lpstr>
      <vt:lpstr>Digital and Operational Policing</vt:lpstr>
      <vt:lpstr>PowerPoint Presentation</vt:lpstr>
      <vt:lpstr>PowerPoint Presentation</vt:lpstr>
      <vt:lpstr>Contact time: subject to change</vt:lpstr>
      <vt:lpstr>Aims and Learning outcomes</vt:lpstr>
      <vt:lpstr>Moodle tile: </vt:lpstr>
      <vt:lpstr>Module Assessments</vt:lpstr>
      <vt:lpstr>Digital and Operational Policing</vt:lpstr>
      <vt:lpstr>PowerPoint Presentation</vt:lpstr>
      <vt:lpstr>PowerPoint Presentation</vt:lpstr>
      <vt:lpstr>PowerPoint Presentation</vt:lpstr>
      <vt:lpstr>Aims </vt:lpstr>
      <vt:lpstr>PowerPoint Presentation</vt:lpstr>
      <vt:lpstr>Types of Cyber Crime - Cyber-dependant Crime </vt:lpstr>
      <vt:lpstr>Types of Cyber Crime - Cyber-enabled Crime </vt:lpstr>
      <vt:lpstr>PowerPoint Presentation</vt:lpstr>
      <vt:lpstr>PowerPoint Presentation</vt:lpstr>
      <vt:lpstr>PowerPoint Presentation</vt:lpstr>
      <vt:lpstr>Continue to build on the success of the 2025 Vision</vt:lpstr>
      <vt:lpstr>Building on the success of the 2025 Vision</vt:lpstr>
      <vt:lpstr>Group Activity: 15 mins. </vt:lpstr>
      <vt:lpstr>PowerPoint Presentation</vt:lpstr>
      <vt:lpstr>Devices of a Response Officer</vt:lpstr>
      <vt:lpstr>How about personal devices?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Evidence is powerful </vt:lpstr>
      <vt:lpstr>John Honey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policing benefits</vt:lpstr>
      <vt:lpstr>Any Questions?</vt:lpstr>
      <vt:lpstr>Assignment title</vt:lpstr>
      <vt:lpstr>Assignment considerations</vt:lpstr>
      <vt:lpstr>Presentation title</vt:lpstr>
      <vt:lpstr>Presentation considerations</vt:lpstr>
      <vt:lpstr>PowerPoint Presentation</vt:lpstr>
      <vt:lpstr>Other considerations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steve t</cp:lastModifiedBy>
  <cp:revision>179</cp:revision>
  <dcterms:created xsi:type="dcterms:W3CDTF">2024-06-25T08:19:50Z</dcterms:created>
  <dcterms:modified xsi:type="dcterms:W3CDTF">2026-01-29T08:10:39Z</dcterms:modified>
</cp:coreProperties>
</file>