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648" r:id="rId5"/>
  </p:sldMasterIdLst>
  <p:notesMasterIdLst>
    <p:notesMasterId r:id="rId95"/>
  </p:notesMasterIdLst>
  <p:sldIdLst>
    <p:sldId id="264" r:id="rId6"/>
    <p:sldId id="256" r:id="rId7"/>
    <p:sldId id="263" r:id="rId8"/>
    <p:sldId id="257" r:id="rId9"/>
    <p:sldId id="258" r:id="rId10"/>
    <p:sldId id="259" r:id="rId11"/>
    <p:sldId id="260" r:id="rId12"/>
    <p:sldId id="261" r:id="rId13"/>
    <p:sldId id="262" r:id="rId14"/>
    <p:sldId id="265" r:id="rId15"/>
    <p:sldId id="266" r:id="rId16"/>
    <p:sldId id="267" r:id="rId17"/>
    <p:sldId id="268" r:id="rId18"/>
    <p:sldId id="269"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3" r:id="rId41"/>
    <p:sldId id="294" r:id="rId42"/>
    <p:sldId id="295" r:id="rId43"/>
    <p:sldId id="296" r:id="rId44"/>
    <p:sldId id="297" r:id="rId45"/>
    <p:sldId id="298" r:id="rId46"/>
    <p:sldId id="299" r:id="rId47"/>
    <p:sldId id="300" r:id="rId48"/>
    <p:sldId id="301" r:id="rId49"/>
    <p:sldId id="302"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9" autoAdjust="0"/>
    <p:restoredTop sz="94660"/>
  </p:normalViewPr>
  <p:slideViewPr>
    <p:cSldViewPr snapToGrid="0">
      <p:cViewPr varScale="1">
        <p:scale>
          <a:sx n="84" d="100"/>
          <a:sy n="84"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6" Type="http://schemas.openxmlformats.org/officeDocument/2006/relationships/slide" Target="slides/slide71.xml"/><Relationship Id="rId84" Type="http://schemas.openxmlformats.org/officeDocument/2006/relationships/slide" Target="slides/slide79.xml"/><Relationship Id="rId89" Type="http://schemas.openxmlformats.org/officeDocument/2006/relationships/slide" Target="slides/slide84.xml"/><Relationship Id="rId97"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slide" Target="slides/slide69.xml"/><Relationship Id="rId79" Type="http://schemas.openxmlformats.org/officeDocument/2006/relationships/slide" Target="slides/slide74.xml"/><Relationship Id="rId87" Type="http://schemas.openxmlformats.org/officeDocument/2006/relationships/slide" Target="slides/slide82.xml"/><Relationship Id="rId5" Type="http://schemas.openxmlformats.org/officeDocument/2006/relationships/slideMaster" Target="slideMasters/slideMaster5.xml"/><Relationship Id="rId61" Type="http://schemas.openxmlformats.org/officeDocument/2006/relationships/slide" Target="slides/slide56.xml"/><Relationship Id="rId82" Type="http://schemas.openxmlformats.org/officeDocument/2006/relationships/slide" Target="slides/slide77.xml"/><Relationship Id="rId90" Type="http://schemas.openxmlformats.org/officeDocument/2006/relationships/slide" Target="slides/slide85.xml"/><Relationship Id="rId95" Type="http://schemas.openxmlformats.org/officeDocument/2006/relationships/notesMaster" Target="notesMasters/notes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slide" Target="slides/slide88.xml"/><Relationship Id="rId98"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532CD5-3B6C-4158-AFD3-A6267D89E8BA}" type="datetimeFigureOut">
              <a:rPr lang="en-GB" smtClean="0"/>
              <a:t>12/05/2020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80B41-9CAE-4971-B37F-480DF7DF895B}" type="slidenum">
              <a:rPr lang="en-GB" smtClean="0"/>
              <a:t>‹#›</a:t>
            </a:fld>
            <a:endParaRPr lang="en-GB"/>
          </a:p>
        </p:txBody>
      </p:sp>
    </p:spTree>
    <p:extLst>
      <p:ext uri="{BB962C8B-B14F-4D97-AF65-F5344CB8AC3E}">
        <p14:creationId xmlns:p14="http://schemas.microsoft.com/office/powerpoint/2010/main" val="89275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FDD267-BCFB-4ED8-95B3-8BA67A7434E3}" type="slidenum">
              <a:rPr lang="en-GB" smtClean="0"/>
              <a:t>63</a:t>
            </a:fld>
            <a:endParaRPr lang="en-GB"/>
          </a:p>
        </p:txBody>
      </p:sp>
    </p:spTree>
    <p:extLst>
      <p:ext uri="{BB962C8B-B14F-4D97-AF65-F5344CB8AC3E}">
        <p14:creationId xmlns:p14="http://schemas.microsoft.com/office/powerpoint/2010/main" val="971317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AC9FFC-4D92-41FB-8D3E-B13C0C5235F9}"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1113263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AC9FFC-4D92-41FB-8D3E-B13C0C5235F9}"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3789907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AC9FFC-4D92-41FB-8D3E-B13C0C5235F9}"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4367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AC9FFC-4D92-41FB-8D3E-B13C0C5235F9}"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1403427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AC9FFC-4D92-41FB-8D3E-B13C0C5235F9}" type="datetimeFigureOut">
              <a:rPr lang="en-GB" smtClean="0"/>
              <a:t>12/05/2020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2335746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AC9FFC-4D92-41FB-8D3E-B13C0C5235F9}" type="datetimeFigureOut">
              <a:rPr lang="en-GB" smtClean="0"/>
              <a:t>12/05/2020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1419061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AC9FFC-4D92-41FB-8D3E-B13C0C5235F9}" type="datetimeFigureOut">
              <a:rPr lang="en-GB" smtClean="0"/>
              <a:t>12/05/2020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3447574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AC9FFC-4D92-41FB-8D3E-B13C0C5235F9}"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2070464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AC9FFC-4D92-41FB-8D3E-B13C0C5235F9}"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3287408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AC9FFC-4D92-41FB-8D3E-B13C0C5235F9}"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3802644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AC9FFC-4D92-41FB-8D3E-B13C0C5235F9}"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20456-39FF-4033-A9B8-698A023464C2}" type="slidenum">
              <a:rPr lang="en-GB" smtClean="0"/>
              <a:t>‹#›</a:t>
            </a:fld>
            <a:endParaRPr lang="en-GB"/>
          </a:p>
        </p:txBody>
      </p:sp>
    </p:spTree>
    <p:extLst>
      <p:ext uri="{BB962C8B-B14F-4D97-AF65-F5344CB8AC3E}">
        <p14:creationId xmlns:p14="http://schemas.microsoft.com/office/powerpoint/2010/main" val="791131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06C3F-373A-4E19-A881-D7E566D4B42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5C11E48-36AC-4608-A7F5-1E31B9F5E5C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43AEBD-90CF-46C5-8C4E-D28EF562E2F7}"/>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06960103-04A6-4542-926F-1131435A2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CE844E-D301-4F9F-97DE-4AFB0C7A0218}"/>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594873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70E2-C7A2-499B-A722-1BFE8DF29D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8441A-F5FC-4478-A439-B71FE52EA0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F5361-9A5C-4C24-9CF6-A06EDA111293}"/>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8492B09D-5891-4FE4-8773-81236CFD89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2521B-7C72-4C0A-8692-B45D3C9C188D}"/>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380006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CBAD5-9E23-4750-8CB9-DC7DBA0952A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917CC2-4804-4D6B-946E-FDFEA3D9FFFB}"/>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6078FE-7AC8-45F6-B75E-C895AF38F940}"/>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ACD872E4-7FB1-4711-A825-60D3F0FF0F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B9795-37D1-4F8C-A437-8A8BF965F194}"/>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105956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93AF9-C682-4834-9E96-AFC9A1D2C6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EB42DC-1060-46AF-A3E1-8A92B683092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EF62C4-C798-4AEF-A7D3-86DD2566F04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CECA3A-4107-48E0-95FC-09ECBD82F21A}"/>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6" name="Footer Placeholder 5">
            <a:extLst>
              <a:ext uri="{FF2B5EF4-FFF2-40B4-BE49-F238E27FC236}">
                <a16:creationId xmlns:a16="http://schemas.microsoft.com/office/drawing/2014/main" id="{06EA53EF-00E3-4DB5-B1D7-6A7C3F8DD1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F14E06-7A72-4DCA-B17E-2E59B7BCD03A}"/>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225347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ACB40-E1CB-4706-808C-A310728C663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1A1F6-00C6-4F0F-966D-161F0CD5F8C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C0A03BF-3935-4A57-AB75-8742B87D376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185E0B-A1E0-45FB-8C9B-C7C02A39BE8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04DBF-2993-4037-ADA5-E8247DC583A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A0EFAE-6E9A-48E1-A6DA-6AA1735D7DA3}"/>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8" name="Footer Placeholder 7">
            <a:extLst>
              <a:ext uri="{FF2B5EF4-FFF2-40B4-BE49-F238E27FC236}">
                <a16:creationId xmlns:a16="http://schemas.microsoft.com/office/drawing/2014/main" id="{59BD55B3-D6B4-4B64-AC36-D606683672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F69538-355C-4F4E-AE66-924963AB53DE}"/>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2017754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B0E0-3AF1-4984-BB8C-970C303B64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45E2CD-7525-4526-BBF7-1631BE55B6C0}"/>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4" name="Footer Placeholder 3">
            <a:extLst>
              <a:ext uri="{FF2B5EF4-FFF2-40B4-BE49-F238E27FC236}">
                <a16:creationId xmlns:a16="http://schemas.microsoft.com/office/drawing/2014/main" id="{3AD63AAF-7407-4928-A7F4-0A2DC5709F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23160A-DF7C-4590-A4F7-36A83DCB3E1B}"/>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21088907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33F298-3367-43D3-90B3-3835AACDC4B2}"/>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3" name="Footer Placeholder 2">
            <a:extLst>
              <a:ext uri="{FF2B5EF4-FFF2-40B4-BE49-F238E27FC236}">
                <a16:creationId xmlns:a16="http://schemas.microsoft.com/office/drawing/2014/main" id="{CECBCF6D-7818-418B-93F4-2E493073AA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838E5A-B817-423E-A2D8-C409BA32D468}"/>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1066384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4CDA-7567-4901-ABDC-F449BD0DEFF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FF1FC9-DA94-4C60-8C5E-7E6EEA340F0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A9299E-5589-459C-8B5A-7A7C737259F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71E00FF-9941-4E7E-80F0-E4DB5285F242}"/>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6" name="Footer Placeholder 5">
            <a:extLst>
              <a:ext uri="{FF2B5EF4-FFF2-40B4-BE49-F238E27FC236}">
                <a16:creationId xmlns:a16="http://schemas.microsoft.com/office/drawing/2014/main" id="{2EF8ADC8-4C0E-4F24-BFC2-C28E30EB94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CC2D07-AF65-4E79-8D26-F1584EDDBE3A}"/>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9459688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157E-6097-45CC-AD45-3655C3D3A77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338C1F-C22E-42CB-B477-3FFE33C87BDB}"/>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F4D7980-0350-4A34-8F19-2CEDD4C737B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0F606E4-347B-4C65-AE2E-ABEBF0BDDD5A}"/>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6" name="Footer Placeholder 5">
            <a:extLst>
              <a:ext uri="{FF2B5EF4-FFF2-40B4-BE49-F238E27FC236}">
                <a16:creationId xmlns:a16="http://schemas.microsoft.com/office/drawing/2014/main" id="{9F293A8D-4C3E-4658-B946-666251BA5C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3D989-D49E-41F9-922C-402015B73CC4}"/>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2776174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F5FFC-C2A2-4D94-B227-10DF17D41A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5333BC-13F6-464B-98A7-403475C31C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73826-D0DA-49AF-83B3-C445DCBBDC6B}"/>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FC986685-09D9-44E8-A126-25E93ED97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8C7ADB-54E2-48B0-8037-BE1B13F3F4FA}"/>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2271605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57A420-023A-4FD5-B769-2501A51085C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896FD9-D20E-42C4-BB9C-0D1E5E1F9AD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CB12E-AE82-4283-8A52-A32B406C8B6E}"/>
              </a:ext>
            </a:extLst>
          </p:cNvPr>
          <p:cNvSpPr>
            <a:spLocks noGrp="1"/>
          </p:cNvSpPr>
          <p:nvPr>
            <p:ph type="dt" sz="half" idx="10"/>
          </p:nvPr>
        </p:nvSpPr>
        <p:spPr/>
        <p:txBody>
          <a:body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236B97BB-0993-4D85-A18F-DCF502A1BD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211E3-3D0F-4D81-8C36-E82B16D1F166}"/>
              </a:ext>
            </a:extLst>
          </p:cNvPr>
          <p:cNvSpPr>
            <a:spLocks noGrp="1"/>
          </p:cNvSpPr>
          <p:nvPr>
            <p:ph type="sldNum" sz="quarter" idx="12"/>
          </p:nvPr>
        </p:nvSpPr>
        <p:spPr/>
        <p:txBody>
          <a:bodyPr/>
          <a:lstStyle/>
          <a:p>
            <a:fld id="{EA8C2087-B34B-4D8A-A51C-AB0143399149}" type="slidenum">
              <a:rPr lang="en-GB" smtClean="0"/>
              <a:t>‹#›</a:t>
            </a:fld>
            <a:endParaRPr lang="en-GB"/>
          </a:p>
        </p:txBody>
      </p:sp>
    </p:spTree>
    <p:extLst>
      <p:ext uri="{BB962C8B-B14F-4D97-AF65-F5344CB8AC3E}">
        <p14:creationId xmlns:p14="http://schemas.microsoft.com/office/powerpoint/2010/main" val="39615505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A53AE-BB15-4E7B-8ECC-E4165F92917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3E97D84D-A5A2-481F-BE93-22D5C40F75B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1DA9DE-9B30-43C7-B422-0D279F7B8B0A}"/>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1B31DB3D-0CA3-4631-AFC9-9C6666BFE6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16DFA3-152F-45B0-8453-1270821667DF}"/>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2447170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DEF0-60C7-4420-AAA2-208DA84E97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384586-D321-4D93-9FD8-2FE2F3AA9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94E89-8ACB-463D-95CA-E984CF7EA227}"/>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A87703B6-72FD-4CB3-94A0-AD0137BB2B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D0CFBA-921E-4AEC-8AD3-43EF039A55E8}"/>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34557560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B1167-0F4C-4A88-BBFE-F3DF747E744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50FA9E-94E5-4EF1-AAD5-62396117F47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6B68C8-E506-4B85-867C-0243BBED7563}"/>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FB7E14A9-505A-49E5-B738-14D4A4DD9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93376A-6117-439F-8579-FA7C8C410FA1}"/>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14559499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B3CA-0D99-466F-9951-7621554FC3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5B68C4-E07E-4F95-BA3D-B51A336F403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10FFC1-4963-4D60-B8F9-86AB3365C9B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0C7A28-7C31-4BB1-9D87-47B03E7F3DF3}"/>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6" name="Footer Placeholder 5">
            <a:extLst>
              <a:ext uri="{FF2B5EF4-FFF2-40B4-BE49-F238E27FC236}">
                <a16:creationId xmlns:a16="http://schemas.microsoft.com/office/drawing/2014/main" id="{391F96AF-E529-4B9C-82FB-3497F74DCA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FFFD5-6974-4E8A-9D06-23E20A7C599B}"/>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8832555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97C06-4947-4613-BD4B-72701B764FC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C24309-37ED-408B-8512-C45823EA4DC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C9217E2-73D7-4244-95E4-4EA13831FCE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706AB9-C3BD-43BA-B603-A56AB801674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C119D-DCDC-4C85-BE41-21237EBF455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EAE155-3C3E-4B07-B8B2-B58EAA1F0779}"/>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8" name="Footer Placeholder 7">
            <a:extLst>
              <a:ext uri="{FF2B5EF4-FFF2-40B4-BE49-F238E27FC236}">
                <a16:creationId xmlns:a16="http://schemas.microsoft.com/office/drawing/2014/main" id="{72EEE386-A64E-46D7-9D1A-695E819E88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19C65C-710B-43F3-B912-14BC6B494F23}"/>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14090321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B805B-2561-42A7-BCD9-FC31B8FFCB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53188C-FA00-4D20-BBBF-BD5870A56C67}"/>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4" name="Footer Placeholder 3">
            <a:extLst>
              <a:ext uri="{FF2B5EF4-FFF2-40B4-BE49-F238E27FC236}">
                <a16:creationId xmlns:a16="http://schemas.microsoft.com/office/drawing/2014/main" id="{E8B10C15-BBDF-4A74-A21F-D8B4C716A7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002F2D-6D7A-4C33-B24C-51574C10E1C8}"/>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360571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ECBAA-7B42-409C-BAF6-57245F0DF20E}"/>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3" name="Footer Placeholder 2">
            <a:extLst>
              <a:ext uri="{FF2B5EF4-FFF2-40B4-BE49-F238E27FC236}">
                <a16:creationId xmlns:a16="http://schemas.microsoft.com/office/drawing/2014/main" id="{1C9911AF-DDBF-4FFA-8EFC-6412FD6154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5A7109-A839-49AF-959A-D34DC2848F05}"/>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3992018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A982-4ABC-4BE2-857C-6E181A7C9B9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F6522B-225A-4795-8986-9AACBF32D86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2C7303-BC08-4A27-B717-8CA8DE9AA15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6C23FF6-D724-4908-926E-EA6B5AA5C06F}"/>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6" name="Footer Placeholder 5">
            <a:extLst>
              <a:ext uri="{FF2B5EF4-FFF2-40B4-BE49-F238E27FC236}">
                <a16:creationId xmlns:a16="http://schemas.microsoft.com/office/drawing/2014/main" id="{2E752627-F6B2-441C-8E61-9C602EA4B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16BF41-52D1-4325-A23C-211BC61D4DFD}"/>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31973272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DC7CE-85B6-4FC7-BE9E-B067C0D9872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66F41-3857-4E93-9C8F-F3390424FEB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41A99885-13BE-47D9-9977-0B291BD49A9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7537BA2-3B2B-4E34-B540-6ED752C0D1AB}"/>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6" name="Footer Placeholder 5">
            <a:extLst>
              <a:ext uri="{FF2B5EF4-FFF2-40B4-BE49-F238E27FC236}">
                <a16:creationId xmlns:a16="http://schemas.microsoft.com/office/drawing/2014/main" id="{D32B3F64-19B7-4325-ADC6-62886BBC7D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505BC-8134-45EE-A763-D259A160124A}"/>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26178681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7205D-B346-480E-82ED-3D9B6BDA96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370B49-EB2A-42EF-84DE-F501492564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97DFA6-B886-4ECE-9516-12C801E644D3}"/>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989BEED8-0E0B-42C7-AEF4-BC80F780B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82D40-21F2-434E-BA86-54FC3E3BD725}"/>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18733713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7C0E70-E904-4E07-9D86-E4BE3D0C512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C52DA6-90A3-4030-B36F-B89D6269AA4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2D0B69-C500-43AA-B7A1-011C69F8DB59}"/>
              </a:ext>
            </a:extLst>
          </p:cNvPr>
          <p:cNvSpPr>
            <a:spLocks noGrp="1"/>
          </p:cNvSpPr>
          <p:nvPr>
            <p:ph type="dt" sz="half" idx="10"/>
          </p:nvPr>
        </p:nvSpPr>
        <p:spPr/>
        <p:txBody>
          <a:body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8DA3D434-357F-4860-8A99-2AE525520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31E17-5F0D-43E9-954F-B005C36D75C6}"/>
              </a:ext>
            </a:extLst>
          </p:cNvPr>
          <p:cNvSpPr>
            <a:spLocks noGrp="1"/>
          </p:cNvSpPr>
          <p:nvPr>
            <p:ph type="sldNum" sz="quarter" idx="12"/>
          </p:nvPr>
        </p:nvSpPr>
        <p:spPr/>
        <p:txBody>
          <a:bodyPr/>
          <a:lstStyle/>
          <a:p>
            <a:fld id="{64725683-28EF-4D58-9A55-910E9BE769EE}" type="slidenum">
              <a:rPr lang="en-GB" smtClean="0"/>
              <a:t>‹#›</a:t>
            </a:fld>
            <a:endParaRPr lang="en-GB"/>
          </a:p>
        </p:txBody>
      </p:sp>
    </p:spTree>
    <p:extLst>
      <p:ext uri="{BB962C8B-B14F-4D97-AF65-F5344CB8AC3E}">
        <p14:creationId xmlns:p14="http://schemas.microsoft.com/office/powerpoint/2010/main" val="22550103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942C1-F7E2-481A-8F76-BED4DD55488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29B9250-C087-4FA6-A03F-56B1121E2F61}"/>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C25BC9-1E27-479A-978D-EABC3EB3C62E}"/>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390AEA07-C511-4466-B01F-07086C6636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BFAF89-3F87-4583-A378-E9CE3545F657}"/>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5419769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915E-330D-435F-8355-5616A85DB9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A7D8E7-3309-494F-A7F7-A37A329EBB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CC2653-6DBD-4473-BCE7-CB5AE7733B89}"/>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4B1F41BE-6C4F-4857-8C90-435E69E46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18F56-7513-4944-A01D-DBEF872A60E8}"/>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35029529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66077-AA68-4D41-86D0-A1671760FE7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782E9-45AC-41F3-8AA7-756828A5B7E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6F0309-D9EB-40E7-8E13-D84811BCFA0E}"/>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648524B7-B5A9-4E1B-883E-9059B9EDC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3427D-404C-4953-AD8E-411116AEE3E0}"/>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37695736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B0BA-992E-411A-B334-BFF84DCA9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C751B9-EBFA-4F44-8669-3918856CF98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3867A0-6BDD-4821-890E-660BEB991B2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0C4780-659A-4DB8-9061-776D54BB53A8}"/>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6" name="Footer Placeholder 5">
            <a:extLst>
              <a:ext uri="{FF2B5EF4-FFF2-40B4-BE49-F238E27FC236}">
                <a16:creationId xmlns:a16="http://schemas.microsoft.com/office/drawing/2014/main" id="{FCEC98BA-FFE5-4905-A7FA-6F94EA767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8D353F-1218-4E32-A131-CC35DE2B9829}"/>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31223568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F26E-44B9-4757-BC1F-3189F3E602E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F38786-F309-4C73-B526-D9756EF585E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6A35004-7A14-4ED9-AE29-79066A6E65F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B2F488-88AF-4B02-BEED-F4177912CE2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547BA20-DB39-4B70-A9E6-C254B642B69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ED216E-2FBB-41E9-B579-7BDCEDF68D94}"/>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8" name="Footer Placeholder 7">
            <a:extLst>
              <a:ext uri="{FF2B5EF4-FFF2-40B4-BE49-F238E27FC236}">
                <a16:creationId xmlns:a16="http://schemas.microsoft.com/office/drawing/2014/main" id="{6E57ECA0-D0FA-4421-852F-8AD37A9607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05BFE6-AE53-487C-8110-3E2B9CBF9D61}"/>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32650376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58352-9E48-4CE4-8BFE-42140C08B7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5E3E39-CF7B-41DB-B835-A6A3619ED1D7}"/>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4" name="Footer Placeholder 3">
            <a:extLst>
              <a:ext uri="{FF2B5EF4-FFF2-40B4-BE49-F238E27FC236}">
                <a16:creationId xmlns:a16="http://schemas.microsoft.com/office/drawing/2014/main" id="{8C296B3D-919F-412D-963D-91F71228E2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B04F61-00F5-4033-A1FF-866D266FEDF6}"/>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26218555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2806BC-58FA-4826-A9AF-578568BB84C0}"/>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3" name="Footer Placeholder 2">
            <a:extLst>
              <a:ext uri="{FF2B5EF4-FFF2-40B4-BE49-F238E27FC236}">
                <a16:creationId xmlns:a16="http://schemas.microsoft.com/office/drawing/2014/main" id="{B3B25488-742B-4BB5-9AD0-077F21E9D9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EAF023-7DCA-4D0C-B302-82C734DFE0B6}"/>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13807660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5000B-DDBC-4063-AA9D-F0AA4917909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0528A9-3CB7-4487-A69E-9CAD6C59D7B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78C435-B6CB-4F82-8040-9EEC2485AE2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90E614A-9040-414A-B381-0D98B65EF870}"/>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6" name="Footer Placeholder 5">
            <a:extLst>
              <a:ext uri="{FF2B5EF4-FFF2-40B4-BE49-F238E27FC236}">
                <a16:creationId xmlns:a16="http://schemas.microsoft.com/office/drawing/2014/main" id="{063FF6FE-87BB-4C2F-85D2-CECFE328D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F32BC-1DAE-414D-AD80-6F85906C4363}"/>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1568782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1FAE-0A47-46AE-873C-6069F754B7E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C0DC3E-C295-416E-9CD3-8AE92855641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6C2203D-15B7-41DE-80B4-0C0DB5D4F2C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CA617FE-5E7C-4BA6-9F4F-846986856AF4}"/>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6" name="Footer Placeholder 5">
            <a:extLst>
              <a:ext uri="{FF2B5EF4-FFF2-40B4-BE49-F238E27FC236}">
                <a16:creationId xmlns:a16="http://schemas.microsoft.com/office/drawing/2014/main" id="{A6B8382C-FCD1-4019-88B9-BDF8DA333A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1F8200-FC07-4506-9D5C-397D7D9571DD}"/>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22129344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69B50-4ACD-4495-91ED-A36E2AC5C5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EE503D-F797-4A1B-80A8-1726A94FE9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3B151-8267-4CC2-8C95-79F5200EF4F4}"/>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597C39F5-48EC-4C0E-8084-EBBA77E23A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186D6A-913E-49F9-A40E-A63191F23EA2}"/>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4224383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3E5519-88B1-4A24-A12A-23A1DB634F8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F22C3E-D99A-4A6F-9315-EA4D6FA99D0B}"/>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9ECA6-DE89-4EBA-90D3-DF7E7B325C1A}"/>
              </a:ext>
            </a:extLst>
          </p:cNvPr>
          <p:cNvSpPr>
            <a:spLocks noGrp="1"/>
          </p:cNvSpPr>
          <p:nvPr>
            <p:ph type="dt" sz="half" idx="10"/>
          </p:nvPr>
        </p:nvSpPr>
        <p:spPr/>
        <p:txBody>
          <a:body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A9171FA3-6730-4BE5-A54F-DED81CABF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181C61-66C6-4264-B5E9-2B54079E2BFA}"/>
              </a:ext>
            </a:extLst>
          </p:cNvPr>
          <p:cNvSpPr>
            <a:spLocks noGrp="1"/>
          </p:cNvSpPr>
          <p:nvPr>
            <p:ph type="sldNum" sz="quarter" idx="12"/>
          </p:nvPr>
        </p:nvSpPr>
        <p:spPr/>
        <p:txBody>
          <a:bodyPr/>
          <a:lstStyle/>
          <a:p>
            <a:fld id="{D10E4F6D-0F32-4912-B8F5-5186BE749A4D}" type="slidenum">
              <a:rPr lang="en-GB" smtClean="0"/>
              <a:t>‹#›</a:t>
            </a:fld>
            <a:endParaRPr lang="en-GB"/>
          </a:p>
        </p:txBody>
      </p:sp>
    </p:spTree>
    <p:extLst>
      <p:ext uri="{BB962C8B-B14F-4D97-AF65-F5344CB8AC3E}">
        <p14:creationId xmlns:p14="http://schemas.microsoft.com/office/powerpoint/2010/main" val="2017350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4167D-F623-43D9-9568-F6096268073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D54BC52-8FBE-4024-8064-7BD474A789E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40DE79-4D65-407B-8A4D-F77CEF006AFB}"/>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071D459F-CB63-4EF9-9552-042CBCE9E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053E3-81F6-4A51-BE15-22FD354CCDC6}"/>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41537114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F7EF2-AB5B-4631-9555-D3396EDE94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165C2A-056C-4490-A9B1-861F2B78C7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A455A-F5E4-42A3-ACE3-85A88BAF216C}"/>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629D1B65-E2C3-4C14-B38E-6946F3BFD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1E2B5-E28F-476B-B9C7-70CD58932710}"/>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23591293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4F99-C92B-46C8-A3E0-F25B316D342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DE6B87-1AF8-4AD5-A824-EA597E2FE98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13FEFA-8832-4C60-855F-227291A4ECD0}"/>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6BC5F738-10D2-4D33-9A22-F6D898CEA8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477A18-533B-497F-A7FC-0C82E5533A83}"/>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32349307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B372-3D55-46DA-9092-9F409A955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401B85-A529-49FB-BB22-EF1D8D1CB1D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31A3C0-EC7E-4665-A921-FDAFC06B191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C6BFFE-E9FE-4152-839C-41C75D238C35}"/>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6" name="Footer Placeholder 5">
            <a:extLst>
              <a:ext uri="{FF2B5EF4-FFF2-40B4-BE49-F238E27FC236}">
                <a16:creationId xmlns:a16="http://schemas.microsoft.com/office/drawing/2014/main" id="{66361460-71ED-4B24-B93B-E96C1BFEA8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11CC34-54B7-4306-9B33-896C20032FA2}"/>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74803679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EC46-4E07-40DF-8BB4-141946DDD58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B2B65-3F29-42A1-ADC9-4154F86927D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E4C28C3-2203-4ABC-B002-38DEF56210C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D3354-0790-494B-9B81-A43626AE3DD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0AA5994-7F31-4B60-97C7-0090839A28D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887A8B-73D6-4382-9F3E-643017780647}"/>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8" name="Footer Placeholder 7">
            <a:extLst>
              <a:ext uri="{FF2B5EF4-FFF2-40B4-BE49-F238E27FC236}">
                <a16:creationId xmlns:a16="http://schemas.microsoft.com/office/drawing/2014/main" id="{3772869B-6AA3-4711-9C56-2D5D5FFE1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D0F7CB-C7B0-49C0-817B-419F92EA8C9F}"/>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1046030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9E55-FAE9-4864-B626-F298FDAFA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12CE14-36E7-48CF-9412-EE30DF7A5D73}"/>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4" name="Footer Placeholder 3">
            <a:extLst>
              <a:ext uri="{FF2B5EF4-FFF2-40B4-BE49-F238E27FC236}">
                <a16:creationId xmlns:a16="http://schemas.microsoft.com/office/drawing/2014/main" id="{BFA4C5EC-58BC-4484-B7DF-79D4C8E7E3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42B669-F488-41F1-94D8-C4AB0BD128C4}"/>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351998229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F09CD5-4B8A-4852-AD7F-8D6A20426BDD}"/>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3" name="Footer Placeholder 2">
            <a:extLst>
              <a:ext uri="{FF2B5EF4-FFF2-40B4-BE49-F238E27FC236}">
                <a16:creationId xmlns:a16="http://schemas.microsoft.com/office/drawing/2014/main" id="{D86B002A-A907-4192-BC44-15F2D5344B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EDAB8A-9C49-4DAF-BA90-A497A7C221F7}"/>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10322173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7AC37-7753-448F-8CA1-7FF9EF50617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1CB563-C2F9-4216-A754-8004A40878D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4C4BCD-B151-4D18-BAB0-A9401B778F1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EB2E744-7585-4CE6-ADB2-A7C61687CEF3}"/>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6" name="Footer Placeholder 5">
            <a:extLst>
              <a:ext uri="{FF2B5EF4-FFF2-40B4-BE49-F238E27FC236}">
                <a16:creationId xmlns:a16="http://schemas.microsoft.com/office/drawing/2014/main" id="{F7D9167B-9C81-4BE8-9771-C68E4A999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6CDAFF-2331-4BFD-8271-95158E67FA86}"/>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15129135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D211-50EB-420F-9D71-176F3555B43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1A7C40-F55D-4854-A96F-420F681BA9C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864E2ED-B075-49BE-B765-3B2A59A90C5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B889563-C300-4D66-9A55-08AD3D33253C}"/>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6" name="Footer Placeholder 5">
            <a:extLst>
              <a:ext uri="{FF2B5EF4-FFF2-40B4-BE49-F238E27FC236}">
                <a16:creationId xmlns:a16="http://schemas.microsoft.com/office/drawing/2014/main" id="{2FC87CC3-F69B-4955-895C-0B511024C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D26D6B-EC4C-4BC7-9D65-0283DB4F8F37}"/>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1027093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F082-C912-4660-94DF-FA5CF6C473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1A6D53-AA18-463C-876A-8BC6B38F52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F119A0-8FDD-4AB2-B830-FC1718EFDBB6}"/>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97F97AAE-E45D-466C-B237-192993AE0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A7E2B0-68F4-45E6-A66A-E89EC9BE7C8B}"/>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28208889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BF7DFF-5C2C-431F-945E-48C8D2476D19}"/>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097857-5099-4D25-B8EB-EA37D52F8ED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C18C17-8252-4FE8-806E-CA7345F9E072}"/>
              </a:ext>
            </a:extLst>
          </p:cNvPr>
          <p:cNvSpPr>
            <a:spLocks noGrp="1"/>
          </p:cNvSpPr>
          <p:nvPr>
            <p:ph type="dt" sz="half" idx="10"/>
          </p:nvPr>
        </p:nvSpPr>
        <p:spPr/>
        <p:txBody>
          <a:body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376E4DE2-3819-4819-8D00-B35C0444E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0491CF-B7FC-4AC6-AF16-5A6FACBFB89B}"/>
              </a:ext>
            </a:extLst>
          </p:cNvPr>
          <p:cNvSpPr>
            <a:spLocks noGrp="1"/>
          </p:cNvSpPr>
          <p:nvPr>
            <p:ph type="sldNum" sz="quarter" idx="12"/>
          </p:nvPr>
        </p:nvSpPr>
        <p:spPr/>
        <p:txBody>
          <a:bodyPr/>
          <a:lstStyle/>
          <a:p>
            <a:fld id="{22E6E03A-3195-4277-B193-4F612044C61A}" type="slidenum">
              <a:rPr lang="en-GB" smtClean="0"/>
              <a:t>‹#›</a:t>
            </a:fld>
            <a:endParaRPr lang="en-GB"/>
          </a:p>
        </p:txBody>
      </p:sp>
    </p:spTree>
    <p:extLst>
      <p:ext uri="{BB962C8B-B14F-4D97-AF65-F5344CB8AC3E}">
        <p14:creationId xmlns:p14="http://schemas.microsoft.com/office/powerpoint/2010/main" val="166678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AC9FFC-4D92-41FB-8D3E-B13C0C5235F9}" type="datetimeFigureOut">
              <a:rPr lang="en-GB" smtClean="0"/>
              <a:t>12/05/2020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20456-39FF-4033-A9B8-698A023464C2}" type="slidenum">
              <a:rPr lang="en-GB" smtClean="0"/>
              <a:t>‹#›</a:t>
            </a:fld>
            <a:endParaRPr lang="en-GB"/>
          </a:p>
        </p:txBody>
      </p:sp>
    </p:spTree>
    <p:extLst>
      <p:ext uri="{BB962C8B-B14F-4D97-AF65-F5344CB8AC3E}">
        <p14:creationId xmlns:p14="http://schemas.microsoft.com/office/powerpoint/2010/main" val="34201003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796D3A-C497-4265-854E-78AA0948437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8DA96F-2BC2-4049-801B-27217DF67AE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E11F3E-4FAA-4EE9-B9C9-990D284A8FA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424ED1C-32D4-4150-AFDB-90608DEA269A}" type="datetimeFigureOut">
              <a:rPr lang="en-GB" smtClean="0"/>
              <a:t>12/05/2020</a:t>
            </a:fld>
            <a:endParaRPr lang="en-GB"/>
          </a:p>
        </p:txBody>
      </p:sp>
      <p:sp>
        <p:nvSpPr>
          <p:cNvPr id="5" name="Footer Placeholder 4">
            <a:extLst>
              <a:ext uri="{FF2B5EF4-FFF2-40B4-BE49-F238E27FC236}">
                <a16:creationId xmlns:a16="http://schemas.microsoft.com/office/drawing/2014/main" id="{A4DF040A-BD4B-48F6-A7E7-DC2CD3EA7A2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3725A7-4656-456B-BCE7-96A695E869D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8C2087-B34B-4D8A-A51C-AB0143399149}" type="slidenum">
              <a:rPr lang="en-GB" smtClean="0"/>
              <a:t>‹#›</a:t>
            </a:fld>
            <a:endParaRPr lang="en-GB"/>
          </a:p>
        </p:txBody>
      </p:sp>
    </p:spTree>
    <p:extLst>
      <p:ext uri="{BB962C8B-B14F-4D97-AF65-F5344CB8AC3E}">
        <p14:creationId xmlns:p14="http://schemas.microsoft.com/office/powerpoint/2010/main" val="18739234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957A45-C07D-405E-97F0-92C6489E41F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490AB6-FE48-4405-9143-61F278A8699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0BA4C-F6FE-4E72-9851-297B97535B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07A6F3B-343D-4C24-AFC3-ACF75C445C16}" type="datetimeFigureOut">
              <a:rPr lang="en-GB" smtClean="0"/>
              <a:t>12/05/2020</a:t>
            </a:fld>
            <a:endParaRPr lang="en-GB"/>
          </a:p>
        </p:txBody>
      </p:sp>
      <p:sp>
        <p:nvSpPr>
          <p:cNvPr id="5" name="Footer Placeholder 4">
            <a:extLst>
              <a:ext uri="{FF2B5EF4-FFF2-40B4-BE49-F238E27FC236}">
                <a16:creationId xmlns:a16="http://schemas.microsoft.com/office/drawing/2014/main" id="{98260E57-4131-4DC1-B600-5A9F5E7089B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3FF0DF-CE2F-437F-A67E-482716527E8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4725683-28EF-4D58-9A55-910E9BE769EE}" type="slidenum">
              <a:rPr lang="en-GB" smtClean="0"/>
              <a:t>‹#›</a:t>
            </a:fld>
            <a:endParaRPr lang="en-GB"/>
          </a:p>
        </p:txBody>
      </p:sp>
    </p:spTree>
    <p:extLst>
      <p:ext uri="{BB962C8B-B14F-4D97-AF65-F5344CB8AC3E}">
        <p14:creationId xmlns:p14="http://schemas.microsoft.com/office/powerpoint/2010/main" val="3479149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408A89-676E-4065-9BA5-16412F627CB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16238E-B0BB-4117-ADD3-BA07594685B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5AAAD-465B-462F-B164-6215247FE80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37817FE-ED4A-4707-8B3F-5146C83B9CAF}" type="datetimeFigureOut">
              <a:rPr lang="en-GB" smtClean="0"/>
              <a:t>12/05/2020</a:t>
            </a:fld>
            <a:endParaRPr lang="en-GB"/>
          </a:p>
        </p:txBody>
      </p:sp>
      <p:sp>
        <p:nvSpPr>
          <p:cNvPr id="5" name="Footer Placeholder 4">
            <a:extLst>
              <a:ext uri="{FF2B5EF4-FFF2-40B4-BE49-F238E27FC236}">
                <a16:creationId xmlns:a16="http://schemas.microsoft.com/office/drawing/2014/main" id="{63DA62C0-0BB0-4B8B-B5E1-8A8A90A09B1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B44ECA-EF31-4147-989B-93C47868FAB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0E4F6D-0F32-4912-B8F5-5186BE749A4D}" type="slidenum">
              <a:rPr lang="en-GB" smtClean="0"/>
              <a:t>‹#›</a:t>
            </a:fld>
            <a:endParaRPr lang="en-GB"/>
          </a:p>
        </p:txBody>
      </p:sp>
    </p:spTree>
    <p:extLst>
      <p:ext uri="{BB962C8B-B14F-4D97-AF65-F5344CB8AC3E}">
        <p14:creationId xmlns:p14="http://schemas.microsoft.com/office/powerpoint/2010/main" val="132033186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F5EE42-13CB-44AD-A417-1A9C4BBA46F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616B6-B785-49EA-965B-DBD6015DFBE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E0587-1A94-484C-8239-A3FA348E76E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2A85C9-75F3-460B-95F4-25ED43FD784B}" type="datetimeFigureOut">
              <a:rPr lang="en-GB" smtClean="0"/>
              <a:t>12/05/2020</a:t>
            </a:fld>
            <a:endParaRPr lang="en-GB"/>
          </a:p>
        </p:txBody>
      </p:sp>
      <p:sp>
        <p:nvSpPr>
          <p:cNvPr id="5" name="Footer Placeholder 4">
            <a:extLst>
              <a:ext uri="{FF2B5EF4-FFF2-40B4-BE49-F238E27FC236}">
                <a16:creationId xmlns:a16="http://schemas.microsoft.com/office/drawing/2014/main" id="{8B23E7D6-CE3E-47B4-AE05-6A25E507CBB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444244-36E4-4096-96F0-CDF9507B8A2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E6E03A-3195-4277-B193-4F612044C61A}" type="slidenum">
              <a:rPr lang="en-GB" smtClean="0"/>
              <a:t>‹#›</a:t>
            </a:fld>
            <a:endParaRPr lang="en-GB"/>
          </a:p>
        </p:txBody>
      </p:sp>
    </p:spTree>
    <p:extLst>
      <p:ext uri="{BB962C8B-B14F-4D97-AF65-F5344CB8AC3E}">
        <p14:creationId xmlns:p14="http://schemas.microsoft.com/office/powerpoint/2010/main" val="4023209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3.xml"/><Relationship Id="rId5" Type="http://schemas.openxmlformats.org/officeDocument/2006/relationships/image" Target="../media/image32.jpeg"/><Relationship Id="rId4" Type="http://schemas.openxmlformats.org/officeDocument/2006/relationships/image" Target="../media/image31.jpeg"/></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3.xml"/><Relationship Id="rId5" Type="http://schemas.openxmlformats.org/officeDocument/2006/relationships/image" Target="../media/image36.jpeg"/><Relationship Id="rId4" Type="http://schemas.openxmlformats.org/officeDocument/2006/relationships/image" Target="../media/image35.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3.xml"/><Relationship Id="rId4" Type="http://schemas.openxmlformats.org/officeDocument/2006/relationships/image" Target="../media/image53.jpe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13.xml"/><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18.xml"/><Relationship Id="rId5" Type="http://schemas.openxmlformats.org/officeDocument/2006/relationships/image" Target="../media/image60.png"/><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8.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2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18.xml"/><Relationship Id="rId5" Type="http://schemas.openxmlformats.org/officeDocument/2006/relationships/image" Target="../media/image71.png"/><Relationship Id="rId4" Type="http://schemas.openxmlformats.org/officeDocument/2006/relationships/image" Target="../media/image70.png"/></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18.xml"/><Relationship Id="rId5" Type="http://schemas.openxmlformats.org/officeDocument/2006/relationships/image" Target="../media/image75.png"/><Relationship Id="rId4" Type="http://schemas.openxmlformats.org/officeDocument/2006/relationships/image" Target="../media/image74.png"/></Relationships>
</file>

<file path=ppt/slides/_rels/slide3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12.xml"/><Relationship Id="rId5" Type="http://schemas.openxmlformats.org/officeDocument/2006/relationships/image" Target="../media/image79.png"/><Relationship Id="rId4" Type="http://schemas.openxmlformats.org/officeDocument/2006/relationships/image" Target="../media/image78.png"/></Relationships>
</file>

<file path=ppt/slides/_rels/slide3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13.xml"/><Relationship Id="rId4" Type="http://schemas.openxmlformats.org/officeDocument/2006/relationships/image" Target="../media/image82.png"/></Relationships>
</file>

<file path=ppt/slides/_rels/slide34.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png"/><Relationship Id="rId1" Type="http://schemas.openxmlformats.org/officeDocument/2006/relationships/slideLayout" Target="../slideLayouts/slideLayout18.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3.xml"/><Relationship Id="rId5" Type="http://schemas.openxmlformats.org/officeDocument/2006/relationships/image" Target="../media/image92.jpeg"/><Relationship Id="rId4" Type="http://schemas.openxmlformats.org/officeDocument/2006/relationships/image" Target="../media/image91.jpeg"/></Relationships>
</file>

<file path=ppt/slides/_rels/slide37.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4.xml"/><Relationship Id="rId5" Type="http://schemas.openxmlformats.org/officeDocument/2006/relationships/image" Target="../media/image96.jpeg"/><Relationship Id="rId4" Type="http://schemas.openxmlformats.org/officeDocument/2006/relationships/image" Target="../media/image95.jpeg"/></Relationships>
</file>

<file path=ppt/slides/_rels/slide38.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4.xml"/><Relationship Id="rId4" Type="http://schemas.openxmlformats.org/officeDocument/2006/relationships/image" Target="../media/image99.jpeg"/></Relationships>
</file>

<file path=ppt/slides/_rels/slide39.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hyperlink" Target="https://mariewilkinson.wixsite.com/design" TargetMode="Externa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hyperlink" Target="https://www.linkedin.com/in/marie-wilkinson-b700b1156/" TargetMode="External"/><Relationship Id="rId2" Type="http://schemas.openxmlformats.org/officeDocument/2006/relationships/hyperlink" Target="https://www.instagram.com/mariewilkinsonart/" TargetMode="External"/><Relationship Id="rId1" Type="http://schemas.openxmlformats.org/officeDocument/2006/relationships/slideLayout" Target="../slideLayouts/slideLayout35.xml"/><Relationship Id="rId4" Type="http://schemas.openxmlformats.org/officeDocument/2006/relationships/hyperlink" Target="https://mariewilkinson.wixsite.com/design/blog-1"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40.xml"/></Relationships>
</file>

<file path=ppt/slides/_rels/slide49.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40.xml"/></Relationships>
</file>

<file path=ppt/slides/_rels/slide50.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3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4.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40.xml"/></Relationships>
</file>

<file path=ppt/slides/_rels/slide55.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40.xml"/></Relationships>
</file>

<file path=ppt/slides/_rels/slide56.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39.xml"/></Relationships>
</file>

<file path=ppt/slides/_rels/slide57.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40.xml"/><Relationship Id="rId5" Type="http://schemas.openxmlformats.org/officeDocument/2006/relationships/image" Target="../media/image127.jpeg"/><Relationship Id="rId4" Type="http://schemas.openxmlformats.org/officeDocument/2006/relationships/image" Target="../media/image126.jpeg"/></Relationships>
</file>

<file path=ppt/slides/_rels/slide58.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40.xml"/></Relationships>
</file>

<file path=ppt/slides/_rels/slide59.xml.rels><?xml version="1.0" encoding="UTF-8" standalone="yes"?>
<Relationships xmlns="http://schemas.openxmlformats.org/package/2006/relationships"><Relationship Id="rId8" Type="http://schemas.openxmlformats.org/officeDocument/2006/relationships/image" Target="../media/image136.jpeg"/><Relationship Id="rId13" Type="http://schemas.openxmlformats.org/officeDocument/2006/relationships/image" Target="../media/image141.jpeg"/><Relationship Id="rId3" Type="http://schemas.openxmlformats.org/officeDocument/2006/relationships/image" Target="../media/image131.jpeg"/><Relationship Id="rId7" Type="http://schemas.openxmlformats.org/officeDocument/2006/relationships/image" Target="../media/image135.jpeg"/><Relationship Id="rId12" Type="http://schemas.openxmlformats.org/officeDocument/2006/relationships/image" Target="../media/image140.jpeg"/><Relationship Id="rId2" Type="http://schemas.openxmlformats.org/officeDocument/2006/relationships/image" Target="../media/image130.jpeg"/><Relationship Id="rId1" Type="http://schemas.openxmlformats.org/officeDocument/2006/relationships/slideLayout" Target="../slideLayouts/slideLayout40.xml"/><Relationship Id="rId6" Type="http://schemas.openxmlformats.org/officeDocument/2006/relationships/image" Target="../media/image134.jpeg"/><Relationship Id="rId11" Type="http://schemas.openxmlformats.org/officeDocument/2006/relationships/image" Target="../media/image139.jpeg"/><Relationship Id="rId5" Type="http://schemas.openxmlformats.org/officeDocument/2006/relationships/image" Target="../media/image133.jpeg"/><Relationship Id="rId10" Type="http://schemas.openxmlformats.org/officeDocument/2006/relationships/image" Target="../media/image138.jpeg"/><Relationship Id="rId4" Type="http://schemas.openxmlformats.org/officeDocument/2006/relationships/image" Target="../media/image132.jpeg"/><Relationship Id="rId9" Type="http://schemas.openxmlformats.org/officeDocument/2006/relationships/image" Target="../media/image137.jpeg"/></Relationships>
</file>

<file path=ppt/slides/_rels/slide60.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39.xml"/></Relationships>
</file>

<file path=ppt/slides/_rels/slide61.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39.xml"/></Relationships>
</file>

<file path=ppt/slides/_rels/slide63.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64.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39.xml"/><Relationship Id="rId4" Type="http://schemas.openxmlformats.org/officeDocument/2006/relationships/image" Target="../media/image149.png"/></Relationships>
</file>

<file path=ppt/slides/_rels/slide66.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3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68.xml.rels><?xml version="1.0" encoding="UTF-8" standalone="yes"?>
<Relationships xmlns="http://schemas.openxmlformats.org/package/2006/relationships"><Relationship Id="rId2" Type="http://schemas.openxmlformats.org/officeDocument/2006/relationships/image" Target="../media/image152.png"/><Relationship Id="rId1" Type="http://schemas.openxmlformats.org/officeDocument/2006/relationships/slideLayout" Target="../slideLayouts/slideLayout39.xml"/></Relationships>
</file>

<file path=ppt/slides/_rels/slide69.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gif"/><Relationship Id="rId1" Type="http://schemas.openxmlformats.org/officeDocument/2006/relationships/slideLayout" Target="../slideLayouts/slideLayout45.xml"/><Relationship Id="rId4" Type="http://schemas.openxmlformats.org/officeDocument/2006/relationships/image" Target="../media/image155.png"/></Relationships>
</file>

<file path=ppt/slides/_rels/slide70.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46.xml"/><Relationship Id="rId4" Type="http://schemas.openxmlformats.org/officeDocument/2006/relationships/image" Target="../media/image158.jpeg"/></Relationships>
</file>

<file path=ppt/slides/_rels/slide71.xml.rels><?xml version="1.0" encoding="UTF-8" standalone="yes"?>
<Relationships xmlns="http://schemas.openxmlformats.org/package/2006/relationships"><Relationship Id="rId3" Type="http://schemas.openxmlformats.org/officeDocument/2006/relationships/image" Target="../media/image160.jpeg"/><Relationship Id="rId7" Type="http://schemas.openxmlformats.org/officeDocument/2006/relationships/image" Target="../media/image164.jpeg"/><Relationship Id="rId2" Type="http://schemas.openxmlformats.org/officeDocument/2006/relationships/image" Target="../media/image159.jpeg"/><Relationship Id="rId1" Type="http://schemas.openxmlformats.org/officeDocument/2006/relationships/slideLayout" Target="../slideLayouts/slideLayout46.xml"/><Relationship Id="rId6" Type="http://schemas.openxmlformats.org/officeDocument/2006/relationships/image" Target="../media/image163.jpeg"/><Relationship Id="rId5" Type="http://schemas.openxmlformats.org/officeDocument/2006/relationships/image" Target="../media/image162.jpeg"/><Relationship Id="rId4" Type="http://schemas.openxmlformats.org/officeDocument/2006/relationships/image" Target="../media/image161.jpeg"/></Relationships>
</file>

<file path=ppt/slides/_rels/slide72.xml.rels><?xml version="1.0" encoding="UTF-8" standalone="yes"?>
<Relationships xmlns="http://schemas.openxmlformats.org/package/2006/relationships"><Relationship Id="rId3" Type="http://schemas.openxmlformats.org/officeDocument/2006/relationships/image" Target="../media/image166.jpeg"/><Relationship Id="rId2" Type="http://schemas.openxmlformats.org/officeDocument/2006/relationships/image" Target="../media/image165.jpeg"/><Relationship Id="rId1" Type="http://schemas.openxmlformats.org/officeDocument/2006/relationships/slideLayout" Target="../slideLayouts/slideLayout46.xml"/></Relationships>
</file>

<file path=ppt/slides/_rels/slide73.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46.xml"/></Relationships>
</file>

<file path=ppt/slides/_rels/slide74.xml.rels><?xml version="1.0" encoding="UTF-8" standalone="yes"?>
<Relationships xmlns="http://schemas.openxmlformats.org/package/2006/relationships"><Relationship Id="rId3" Type="http://schemas.openxmlformats.org/officeDocument/2006/relationships/image" Target="../media/image170.jpeg"/><Relationship Id="rId2" Type="http://schemas.openxmlformats.org/officeDocument/2006/relationships/image" Target="../media/image169.jpeg"/><Relationship Id="rId1" Type="http://schemas.openxmlformats.org/officeDocument/2006/relationships/slideLayout" Target="../slideLayouts/slideLayout46.xml"/></Relationships>
</file>

<file path=ppt/slides/_rels/slide75.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image" Target="../media/image171.jpeg"/><Relationship Id="rId1" Type="http://schemas.openxmlformats.org/officeDocument/2006/relationships/slideLayout" Target="../slideLayouts/slideLayout51.xml"/><Relationship Id="rId4" Type="http://schemas.openxmlformats.org/officeDocument/2006/relationships/image" Target="../media/image173.jpeg"/></Relationships>
</file>

<file path=ppt/slides/_rels/slide76.xml.rels><?xml version="1.0" encoding="UTF-8" standalone="yes"?>
<Relationships xmlns="http://schemas.openxmlformats.org/package/2006/relationships"><Relationship Id="rId3" Type="http://schemas.openxmlformats.org/officeDocument/2006/relationships/image" Target="../media/image175.jpeg"/><Relationship Id="rId2" Type="http://schemas.openxmlformats.org/officeDocument/2006/relationships/image" Target="../media/image174.jpeg"/><Relationship Id="rId1" Type="http://schemas.openxmlformats.org/officeDocument/2006/relationships/slideLayout" Target="../slideLayouts/slideLayout51.xml"/><Relationship Id="rId5" Type="http://schemas.openxmlformats.org/officeDocument/2006/relationships/image" Target="../media/image177.jpeg"/><Relationship Id="rId4" Type="http://schemas.openxmlformats.org/officeDocument/2006/relationships/image" Target="../media/image176.jpeg"/></Relationships>
</file>

<file path=ppt/slides/_rels/slide77.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image" Target="../media/image178.jpeg"/><Relationship Id="rId1" Type="http://schemas.openxmlformats.org/officeDocument/2006/relationships/slideLayout" Target="../slideLayouts/slideLayout5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81.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image" Target="../media/image180.jpeg"/><Relationship Id="rId1" Type="http://schemas.openxmlformats.org/officeDocument/2006/relationships/slideLayout" Target="../slideLayouts/slideLayout46.xml"/><Relationship Id="rId6" Type="http://schemas.openxmlformats.org/officeDocument/2006/relationships/image" Target="../media/image184.jpeg"/><Relationship Id="rId5" Type="http://schemas.openxmlformats.org/officeDocument/2006/relationships/image" Target="../media/image183.jpeg"/><Relationship Id="rId4" Type="http://schemas.openxmlformats.org/officeDocument/2006/relationships/image" Target="../media/image182.jpeg"/></Relationships>
</file>

<file path=ppt/slides/_rels/slide82.xml.rels><?xml version="1.0" encoding="UTF-8" standalone="yes"?>
<Relationships xmlns="http://schemas.openxmlformats.org/package/2006/relationships"><Relationship Id="rId3" Type="http://schemas.openxmlformats.org/officeDocument/2006/relationships/image" Target="../media/image186.jpeg"/><Relationship Id="rId2" Type="http://schemas.openxmlformats.org/officeDocument/2006/relationships/image" Target="../media/image185.jpeg"/><Relationship Id="rId1" Type="http://schemas.openxmlformats.org/officeDocument/2006/relationships/slideLayout" Target="../slideLayouts/slideLayout46.xml"/><Relationship Id="rId5" Type="http://schemas.openxmlformats.org/officeDocument/2006/relationships/image" Target="../media/image188.jpeg"/><Relationship Id="rId4" Type="http://schemas.openxmlformats.org/officeDocument/2006/relationships/image" Target="../media/image187.jpeg"/></Relationships>
</file>

<file path=ppt/slides/_rels/slide83.xml.rels><?xml version="1.0" encoding="UTF-8" standalone="yes"?>
<Relationships xmlns="http://schemas.openxmlformats.org/package/2006/relationships"><Relationship Id="rId2" Type="http://schemas.openxmlformats.org/officeDocument/2006/relationships/hyperlink" Target="https://www.flipsnack.com/mariewilkinson/marie-wilkinson-surface-pattern-design-fmp-uwtsd.html" TargetMode="External"/><Relationship Id="rId1" Type="http://schemas.openxmlformats.org/officeDocument/2006/relationships/slideLayout" Target="../slideLayouts/slideLayout45.xml"/></Relationships>
</file>

<file path=ppt/slides/_rels/slide84.xml.rels><?xml version="1.0" encoding="UTF-8" standalone="yes"?>
<Relationships xmlns="http://schemas.openxmlformats.org/package/2006/relationships"><Relationship Id="rId3" Type="http://schemas.openxmlformats.org/officeDocument/2006/relationships/image" Target="../media/image190.jpeg"/><Relationship Id="rId2" Type="http://schemas.openxmlformats.org/officeDocument/2006/relationships/image" Target="../media/image189.jpeg"/><Relationship Id="rId1" Type="http://schemas.openxmlformats.org/officeDocument/2006/relationships/slideLayout" Target="../slideLayouts/slideLayout46.xml"/><Relationship Id="rId4" Type="http://schemas.openxmlformats.org/officeDocument/2006/relationships/image" Target="../media/image191.jpeg"/></Relationships>
</file>

<file path=ppt/slides/_rels/slide85.xml.rels><?xml version="1.0" encoding="UTF-8" standalone="yes"?>
<Relationships xmlns="http://schemas.openxmlformats.org/package/2006/relationships"><Relationship Id="rId3" Type="http://schemas.openxmlformats.org/officeDocument/2006/relationships/image" Target="../media/image193.jpeg"/><Relationship Id="rId2" Type="http://schemas.openxmlformats.org/officeDocument/2006/relationships/image" Target="../media/image192.jpeg"/><Relationship Id="rId1" Type="http://schemas.openxmlformats.org/officeDocument/2006/relationships/slideLayout" Target="../slideLayouts/slideLayout50.xml"/><Relationship Id="rId5" Type="http://schemas.openxmlformats.org/officeDocument/2006/relationships/image" Target="../media/image195.jpeg"/><Relationship Id="rId4" Type="http://schemas.openxmlformats.org/officeDocument/2006/relationships/image" Target="../media/image194.jpeg"/></Relationships>
</file>

<file path=ppt/slides/_rels/slide86.xml.rels><?xml version="1.0" encoding="UTF-8" standalone="yes"?>
<Relationships xmlns="http://schemas.openxmlformats.org/package/2006/relationships"><Relationship Id="rId3" Type="http://schemas.openxmlformats.org/officeDocument/2006/relationships/image" Target="../media/image197.jpeg"/><Relationship Id="rId2" Type="http://schemas.openxmlformats.org/officeDocument/2006/relationships/image" Target="../media/image196.jpeg"/><Relationship Id="rId1" Type="http://schemas.openxmlformats.org/officeDocument/2006/relationships/slideLayout" Target="../slideLayouts/slideLayout50.xml"/></Relationships>
</file>

<file path=ppt/slides/_rels/slide87.xml.rels><?xml version="1.0" encoding="UTF-8" standalone="yes"?>
<Relationships xmlns="http://schemas.openxmlformats.org/package/2006/relationships"><Relationship Id="rId3" Type="http://schemas.openxmlformats.org/officeDocument/2006/relationships/image" Target="../media/image199.jpeg"/><Relationship Id="rId2" Type="http://schemas.openxmlformats.org/officeDocument/2006/relationships/image" Target="../media/image198.jpeg"/><Relationship Id="rId1" Type="http://schemas.openxmlformats.org/officeDocument/2006/relationships/slideLayout" Target="../slideLayouts/slideLayout51.xml"/><Relationship Id="rId5" Type="http://schemas.openxmlformats.org/officeDocument/2006/relationships/image" Target="../media/image201.jpeg"/><Relationship Id="rId4" Type="http://schemas.openxmlformats.org/officeDocument/2006/relationships/image" Target="../media/image200.jpeg"/></Relationships>
</file>

<file path=ppt/slides/_rels/slide88.xml.rels><?xml version="1.0" encoding="UTF-8" standalone="yes"?>
<Relationships xmlns="http://schemas.openxmlformats.org/package/2006/relationships"><Relationship Id="rId3" Type="http://schemas.openxmlformats.org/officeDocument/2006/relationships/image" Target="../media/image203.jpeg"/><Relationship Id="rId2" Type="http://schemas.openxmlformats.org/officeDocument/2006/relationships/image" Target="../media/image202.jpeg"/><Relationship Id="rId1" Type="http://schemas.openxmlformats.org/officeDocument/2006/relationships/slideLayout" Target="../slideLayouts/slideLayout51.xml"/><Relationship Id="rId4" Type="http://schemas.openxmlformats.org/officeDocument/2006/relationships/image" Target="../media/image204.jpeg"/></Relationships>
</file>

<file path=ppt/slides/_rels/slide89.xml.rels><?xml version="1.0" encoding="UTF-8" standalone="yes"?>
<Relationships xmlns="http://schemas.openxmlformats.org/package/2006/relationships"><Relationship Id="rId3" Type="http://schemas.openxmlformats.org/officeDocument/2006/relationships/image" Target="../media/image206.jpeg"/><Relationship Id="rId2" Type="http://schemas.openxmlformats.org/officeDocument/2006/relationships/image" Target="../media/image205.jpeg"/><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014E-4A24-4CC1-8380-81FEC02E0324}"/>
              </a:ext>
            </a:extLst>
          </p:cNvPr>
          <p:cNvSpPr>
            <a:spLocks noGrp="1"/>
          </p:cNvSpPr>
          <p:nvPr>
            <p:ph type="ctrTitle"/>
          </p:nvPr>
        </p:nvSpPr>
        <p:spPr>
          <a:xfrm>
            <a:off x="812042" y="2421669"/>
            <a:ext cx="7772400" cy="2387600"/>
          </a:xfrm>
        </p:spPr>
        <p:txBody>
          <a:bodyPr>
            <a:normAutofit fontScale="90000"/>
          </a:bodyPr>
          <a:lstStyle/>
          <a:p>
            <a:r>
              <a:rPr lang="en-GB" sz="4400" dirty="0">
                <a:cs typeface="Calibri Light"/>
              </a:rPr>
              <a:t>Marie Wilkinson</a:t>
            </a:r>
            <a:br>
              <a:rPr lang="en-GB" sz="4400" dirty="0">
                <a:cs typeface="Calibri Light"/>
              </a:rPr>
            </a:br>
            <a:r>
              <a:rPr lang="en-GB" sz="4400" dirty="0">
                <a:cs typeface="Calibri Light"/>
              </a:rPr>
              <a:t>1702271</a:t>
            </a:r>
            <a:br>
              <a:rPr lang="en-GB" sz="4400" dirty="0">
                <a:cs typeface="Calibri Light"/>
              </a:rPr>
            </a:br>
            <a:r>
              <a:rPr lang="en-GB" sz="4400" dirty="0">
                <a:cs typeface="Calibri Light"/>
              </a:rPr>
              <a:t>BA (Hons) Surface Pattern Design</a:t>
            </a:r>
            <a:br>
              <a:rPr lang="en-GB" sz="4400" dirty="0">
                <a:cs typeface="Calibri Light"/>
              </a:rPr>
            </a:br>
            <a:r>
              <a:rPr lang="en-GB" sz="4400" dirty="0">
                <a:cs typeface="Calibri Light"/>
              </a:rPr>
              <a:t>Textiles for Fashion</a:t>
            </a:r>
            <a:br>
              <a:rPr lang="en-GB" sz="4400" dirty="0">
                <a:cs typeface="Calibri Light"/>
              </a:rPr>
            </a:br>
            <a:r>
              <a:rPr lang="en-GB" sz="4400" dirty="0">
                <a:cs typeface="Calibri Light"/>
              </a:rPr>
              <a:t>Professional Promotion ADAD6002</a:t>
            </a:r>
            <a:br>
              <a:rPr lang="en-GB" dirty="0">
                <a:cs typeface="Calibri Light"/>
              </a:rPr>
            </a:br>
            <a:endParaRPr lang="en-GB" dirty="0"/>
          </a:p>
        </p:txBody>
      </p:sp>
    </p:spTree>
    <p:extLst>
      <p:ext uri="{BB962C8B-B14F-4D97-AF65-F5344CB8AC3E}">
        <p14:creationId xmlns:p14="http://schemas.microsoft.com/office/powerpoint/2010/main" val="3478876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food&#10;&#10;Description automatically generated">
            <a:extLst>
              <a:ext uri="{FF2B5EF4-FFF2-40B4-BE49-F238E27FC236}">
                <a16:creationId xmlns:a16="http://schemas.microsoft.com/office/drawing/2014/main" id="{48133462-FE21-4DF5-B32E-1CE8CD01401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79920" y="757858"/>
            <a:ext cx="2889783" cy="5143500"/>
          </a:xfrm>
          <a:prstGeom prst="rect">
            <a:avLst/>
          </a:prstGeom>
        </p:spPr>
      </p:pic>
      <p:pic>
        <p:nvPicPr>
          <p:cNvPr id="7" name="Picture 6" descr="A picture containing screenshot&#10;&#10;Description automatically generated">
            <a:extLst>
              <a:ext uri="{FF2B5EF4-FFF2-40B4-BE49-F238E27FC236}">
                <a16:creationId xmlns:a16="http://schemas.microsoft.com/office/drawing/2014/main" id="{5229B2D1-C49D-456A-802F-D66B2498ED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64081" y="757858"/>
            <a:ext cx="2863553" cy="5143500"/>
          </a:xfrm>
          <a:prstGeom prst="rect">
            <a:avLst/>
          </a:prstGeom>
        </p:spPr>
      </p:pic>
      <p:sp>
        <p:nvSpPr>
          <p:cNvPr id="10" name="TextBox 9">
            <a:extLst>
              <a:ext uri="{FF2B5EF4-FFF2-40B4-BE49-F238E27FC236}">
                <a16:creationId xmlns:a16="http://schemas.microsoft.com/office/drawing/2014/main" id="{0B36F6DC-8C28-4FCE-A796-5FD86DDA45C3}"/>
              </a:ext>
            </a:extLst>
          </p:cNvPr>
          <p:cNvSpPr txBox="1"/>
          <p:nvPr/>
        </p:nvSpPr>
        <p:spPr>
          <a:xfrm>
            <a:off x="3438939" y="166977"/>
            <a:ext cx="2625142" cy="369332"/>
          </a:xfrm>
          <a:prstGeom prst="rect">
            <a:avLst/>
          </a:prstGeom>
          <a:noFill/>
        </p:spPr>
        <p:txBody>
          <a:bodyPr wrap="none" rtlCol="0">
            <a:spAutoFit/>
          </a:bodyPr>
          <a:lstStyle/>
          <a:p>
            <a:r>
              <a:rPr lang="en-GB" dirty="0"/>
              <a:t>Brand Identity Inspiration </a:t>
            </a:r>
          </a:p>
        </p:txBody>
      </p:sp>
      <p:sp>
        <p:nvSpPr>
          <p:cNvPr id="11" name="TextBox 10">
            <a:extLst>
              <a:ext uri="{FF2B5EF4-FFF2-40B4-BE49-F238E27FC236}">
                <a16:creationId xmlns:a16="http://schemas.microsoft.com/office/drawing/2014/main" id="{A6957F8D-17F4-40F7-9E40-E7053B1A2786}"/>
              </a:ext>
            </a:extLst>
          </p:cNvPr>
          <p:cNvSpPr txBox="1"/>
          <p:nvPr/>
        </p:nvSpPr>
        <p:spPr>
          <a:xfrm>
            <a:off x="357808" y="1085354"/>
            <a:ext cx="2492735" cy="2308324"/>
          </a:xfrm>
          <a:prstGeom prst="rect">
            <a:avLst/>
          </a:prstGeom>
          <a:noFill/>
        </p:spPr>
        <p:txBody>
          <a:bodyPr wrap="square" rtlCol="0">
            <a:spAutoFit/>
          </a:bodyPr>
          <a:lstStyle/>
          <a:p>
            <a:pPr marL="285750" indent="-285750">
              <a:buFontTx/>
              <a:buChar char="-"/>
            </a:pPr>
            <a:r>
              <a:rPr lang="en-GB" dirty="0"/>
              <a:t>The same colours run throughout, not necessarily the same shapes. </a:t>
            </a:r>
          </a:p>
          <a:p>
            <a:pPr marL="285750" indent="-285750">
              <a:buFontTx/>
              <a:buChar char="-"/>
            </a:pPr>
            <a:r>
              <a:rPr lang="en-GB" dirty="0"/>
              <a:t>Identifiable colours and branding and a font that compliments these</a:t>
            </a:r>
          </a:p>
        </p:txBody>
      </p:sp>
    </p:spTree>
    <p:extLst>
      <p:ext uri="{BB962C8B-B14F-4D97-AF65-F5344CB8AC3E}">
        <p14:creationId xmlns:p14="http://schemas.microsoft.com/office/powerpoint/2010/main" val="4203659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E2F4-EE76-4A20-B1BC-D0C957C5E29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87F220D-FD91-4E30-ABCB-5788BEEC65DB}"/>
              </a:ext>
            </a:extLst>
          </p:cNvPr>
          <p:cNvSpPr>
            <a:spLocks noGrp="1"/>
          </p:cNvSpPr>
          <p:nvPr>
            <p:ph type="subTitle" idx="1"/>
          </p:nvPr>
        </p:nvSpPr>
        <p:spPr/>
        <p:txBody>
          <a:bodyPr/>
          <a:lstStyle/>
          <a:p>
            <a:endParaRPr lang="en-GB"/>
          </a:p>
        </p:txBody>
      </p:sp>
      <p:pic>
        <p:nvPicPr>
          <p:cNvPr id="5" name="Picture 4" descr="A close up of text on a white background&#10;&#10;Description automatically generated">
            <a:extLst>
              <a:ext uri="{FF2B5EF4-FFF2-40B4-BE49-F238E27FC236}">
                <a16:creationId xmlns:a16="http://schemas.microsoft.com/office/drawing/2014/main" id="{AFF35C41-B1B8-4736-811E-4864AB02B2B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5476" y="189339"/>
            <a:ext cx="8133048" cy="6099786"/>
          </a:xfrm>
          <a:prstGeom prst="rect">
            <a:avLst/>
          </a:prstGeom>
        </p:spPr>
      </p:pic>
      <p:sp>
        <p:nvSpPr>
          <p:cNvPr id="6" name="TextBox 5">
            <a:extLst>
              <a:ext uri="{FF2B5EF4-FFF2-40B4-BE49-F238E27FC236}">
                <a16:creationId xmlns:a16="http://schemas.microsoft.com/office/drawing/2014/main" id="{00F6287C-6EDF-4B03-8D20-C053D33F200F}"/>
              </a:ext>
            </a:extLst>
          </p:cNvPr>
          <p:cNvSpPr txBox="1"/>
          <p:nvPr/>
        </p:nvSpPr>
        <p:spPr>
          <a:xfrm>
            <a:off x="730764" y="6289125"/>
            <a:ext cx="7727436" cy="369332"/>
          </a:xfrm>
          <a:prstGeom prst="rect">
            <a:avLst/>
          </a:prstGeom>
          <a:noFill/>
        </p:spPr>
        <p:txBody>
          <a:bodyPr wrap="none" rtlCol="0">
            <a:spAutoFit/>
          </a:bodyPr>
          <a:lstStyle/>
          <a:p>
            <a:r>
              <a:rPr lang="en-GB" dirty="0"/>
              <a:t>Sketchbook page exploring mark making and handwritten font to develop a style</a:t>
            </a:r>
          </a:p>
        </p:txBody>
      </p:sp>
    </p:spTree>
    <p:extLst>
      <p:ext uri="{BB962C8B-B14F-4D97-AF65-F5344CB8AC3E}">
        <p14:creationId xmlns:p14="http://schemas.microsoft.com/office/powerpoint/2010/main" val="41112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5D698E3C-CFB5-4F39-8DEB-272EE4806A24}"/>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rot="5400000">
            <a:off x="4590155" y="1222675"/>
            <a:ext cx="4944155" cy="3708116"/>
          </a:xfrm>
        </p:spPr>
      </p:pic>
      <p:pic>
        <p:nvPicPr>
          <p:cNvPr id="7" name="Picture 6" descr="A picture containing food&#10;&#10;Description automatically generated">
            <a:extLst>
              <a:ext uri="{FF2B5EF4-FFF2-40B4-BE49-F238E27FC236}">
                <a16:creationId xmlns:a16="http://schemas.microsoft.com/office/drawing/2014/main" id="{AC2F909B-2202-4393-92A1-467C765BC5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25349" y="544270"/>
            <a:ext cx="5004540" cy="5004540"/>
          </a:xfrm>
          <a:prstGeom prst="rect">
            <a:avLst/>
          </a:prstGeom>
        </p:spPr>
      </p:pic>
      <p:sp>
        <p:nvSpPr>
          <p:cNvPr id="8" name="TextBox 7">
            <a:extLst>
              <a:ext uri="{FF2B5EF4-FFF2-40B4-BE49-F238E27FC236}">
                <a16:creationId xmlns:a16="http://schemas.microsoft.com/office/drawing/2014/main" id="{F10EAB6B-AB15-4978-889B-13BC76DCD5DD}"/>
              </a:ext>
            </a:extLst>
          </p:cNvPr>
          <p:cNvSpPr txBox="1"/>
          <p:nvPr/>
        </p:nvSpPr>
        <p:spPr>
          <a:xfrm>
            <a:off x="1101255" y="5653377"/>
            <a:ext cx="7133043" cy="369332"/>
          </a:xfrm>
          <a:prstGeom prst="rect">
            <a:avLst/>
          </a:prstGeom>
          <a:noFill/>
        </p:spPr>
        <p:txBody>
          <a:bodyPr wrap="none" rtlCol="0">
            <a:spAutoFit/>
          </a:bodyPr>
          <a:lstStyle/>
          <a:p>
            <a:r>
              <a:rPr lang="en-GB" dirty="0"/>
              <a:t>Constructing a colour palette and creating coloured marks to use digitally</a:t>
            </a:r>
          </a:p>
        </p:txBody>
      </p:sp>
    </p:spTree>
    <p:extLst>
      <p:ext uri="{BB962C8B-B14F-4D97-AF65-F5344CB8AC3E}">
        <p14:creationId xmlns:p14="http://schemas.microsoft.com/office/powerpoint/2010/main" val="418389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text on a white background&#10;&#10;Description automatically generated">
            <a:extLst>
              <a:ext uri="{FF2B5EF4-FFF2-40B4-BE49-F238E27FC236}">
                <a16:creationId xmlns:a16="http://schemas.microsoft.com/office/drawing/2014/main" id="{6967167D-ED71-4935-AA84-48EACE04A48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b="-2"/>
          <a:stretch/>
        </p:blipFill>
        <p:spPr>
          <a:xfrm>
            <a:off x="157811" y="537982"/>
            <a:ext cx="3674717" cy="5229036"/>
          </a:xfrm>
          <a:prstGeom prst="rect">
            <a:avLst/>
          </a:prstGeom>
        </p:spPr>
      </p:pic>
      <p:pic>
        <p:nvPicPr>
          <p:cNvPr id="5" name="Content Placeholder 4" descr="A close up of a logo&#10;&#10;Description automatically generated">
            <a:extLst>
              <a:ext uri="{FF2B5EF4-FFF2-40B4-BE49-F238E27FC236}">
                <a16:creationId xmlns:a16="http://schemas.microsoft.com/office/drawing/2014/main" id="{4B407167-BA41-4EA7-98AE-B23EB7E1410C}"/>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r="-1"/>
          <a:stretch/>
        </p:blipFill>
        <p:spPr>
          <a:xfrm>
            <a:off x="3832528" y="-165709"/>
            <a:ext cx="5323307" cy="4660900"/>
          </a:xfrm>
          <a:prstGeom prst="rect">
            <a:avLst/>
          </a:prstGeom>
        </p:spPr>
      </p:pic>
      <p:sp>
        <p:nvSpPr>
          <p:cNvPr id="8" name="TextBox 7">
            <a:extLst>
              <a:ext uri="{FF2B5EF4-FFF2-40B4-BE49-F238E27FC236}">
                <a16:creationId xmlns:a16="http://schemas.microsoft.com/office/drawing/2014/main" id="{D951E0F0-F0AB-4CA2-B0E7-C1E385DD155E}"/>
              </a:ext>
            </a:extLst>
          </p:cNvPr>
          <p:cNvSpPr txBox="1"/>
          <p:nvPr/>
        </p:nvSpPr>
        <p:spPr>
          <a:xfrm>
            <a:off x="3870950" y="4027978"/>
            <a:ext cx="5002587" cy="2585323"/>
          </a:xfrm>
          <a:prstGeom prst="rect">
            <a:avLst/>
          </a:prstGeom>
          <a:noFill/>
        </p:spPr>
        <p:txBody>
          <a:bodyPr wrap="square" rtlCol="0">
            <a:spAutoFit/>
          </a:bodyPr>
          <a:lstStyle/>
          <a:p>
            <a:r>
              <a:rPr lang="en-GB" dirty="0"/>
              <a:t>These images showcase some of my first ideas and experiments in designing a logo. I’ve found that trying to get all that I want to communicate about myself as a designer across within one logo is difficult as I feel that I’m capable of an array of processes when looking back at my previous university projects. I want to show versatility and professionalism alongside a love for materiality and natural design. </a:t>
            </a:r>
          </a:p>
        </p:txBody>
      </p:sp>
    </p:spTree>
    <p:extLst>
      <p:ext uri="{BB962C8B-B14F-4D97-AF65-F5344CB8AC3E}">
        <p14:creationId xmlns:p14="http://schemas.microsoft.com/office/powerpoint/2010/main" val="3203269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65329FC8-BDE8-44C1-AC6E-971967FF2806}"/>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033731" y="365126"/>
            <a:ext cx="3590580" cy="6108187"/>
          </a:xfrm>
        </p:spPr>
      </p:pic>
      <p:pic>
        <p:nvPicPr>
          <p:cNvPr id="7" name="Picture 6" descr="A screenshot of a cell phone&#10;&#10;Description automatically generated">
            <a:extLst>
              <a:ext uri="{FF2B5EF4-FFF2-40B4-BE49-F238E27FC236}">
                <a16:creationId xmlns:a16="http://schemas.microsoft.com/office/drawing/2014/main" id="{F151E227-BE6E-41E2-B446-9FFB88DFA7E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6310" y="206912"/>
            <a:ext cx="4405081" cy="6231058"/>
          </a:xfrm>
          <a:prstGeom prst="rect">
            <a:avLst/>
          </a:prstGeom>
        </p:spPr>
      </p:pic>
    </p:spTree>
    <p:extLst>
      <p:ext uri="{BB962C8B-B14F-4D97-AF65-F5344CB8AC3E}">
        <p14:creationId xmlns:p14="http://schemas.microsoft.com/office/powerpoint/2010/main" val="4225820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6BFD8842-9330-4343-99F8-9078A87650C4}"/>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50128" y="0"/>
            <a:ext cx="4821247" cy="6819732"/>
          </a:xfrm>
        </p:spPr>
      </p:pic>
      <p:pic>
        <p:nvPicPr>
          <p:cNvPr id="7" name="Picture 6" descr="A picture containing clock, umbrella&#10;&#10;Description automatically generated">
            <a:extLst>
              <a:ext uri="{FF2B5EF4-FFF2-40B4-BE49-F238E27FC236}">
                <a16:creationId xmlns:a16="http://schemas.microsoft.com/office/drawing/2014/main" id="{3C1E7B1A-B1BA-4B07-9D44-BB1F220CDD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05010" y="133905"/>
            <a:ext cx="2501009" cy="2494304"/>
          </a:xfrm>
          <a:prstGeom prst="rect">
            <a:avLst/>
          </a:prstGeom>
        </p:spPr>
      </p:pic>
      <p:sp>
        <p:nvSpPr>
          <p:cNvPr id="8" name="TextBox 7">
            <a:extLst>
              <a:ext uri="{FF2B5EF4-FFF2-40B4-BE49-F238E27FC236}">
                <a16:creationId xmlns:a16="http://schemas.microsoft.com/office/drawing/2014/main" id="{367879B0-6FA6-40D5-BE55-344BEDBC1D83}"/>
              </a:ext>
            </a:extLst>
          </p:cNvPr>
          <p:cNvSpPr txBox="1"/>
          <p:nvPr/>
        </p:nvSpPr>
        <p:spPr>
          <a:xfrm>
            <a:off x="5195681" y="2795018"/>
            <a:ext cx="3319669" cy="3600986"/>
          </a:xfrm>
          <a:prstGeom prst="rect">
            <a:avLst/>
          </a:prstGeom>
          <a:noFill/>
        </p:spPr>
        <p:txBody>
          <a:bodyPr wrap="square" rtlCol="0" anchor="t">
            <a:spAutoFit/>
          </a:bodyPr>
          <a:lstStyle/>
          <a:p>
            <a:r>
              <a:rPr lang="en-GB" sz="1200" dirty="0"/>
              <a:t>I felt that the previous logo design didn’t have the energy and communication that I had hoped to achieve. Within this design I used a number of medias such as paint, oil pastel and pencil marks to create an energetic feel with my colours and display versatility as a designer. I also added ‘surface pattern designer’ to directly communicate its purpose. I like the free flow of the ‘MW’ logo, however also feel that it's important to have my name within the logo to allow an audience to research me if needed, rather than have a non-traceable logo. Despite this, I don’t like the curving of my name on the logo above. I’m also concerned that it looks like I have simply placed my name on some of my work and rounded it off due to the harsh edge of the circle. This is convenient for items such as social media icons and stickers etc., but feel that it lacks professionalism when looking at other companies logos. </a:t>
            </a:r>
          </a:p>
        </p:txBody>
      </p:sp>
    </p:spTree>
    <p:extLst>
      <p:ext uri="{BB962C8B-B14F-4D97-AF65-F5344CB8AC3E}">
        <p14:creationId xmlns:p14="http://schemas.microsoft.com/office/powerpoint/2010/main" val="3190364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C4CC74D2-8C04-4241-83F1-0F50BB40FAF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03075" y="329968"/>
            <a:ext cx="3410712" cy="3401568"/>
          </a:xfrm>
          <a:prstGeom prst="rect">
            <a:avLst/>
          </a:prstGeom>
        </p:spPr>
      </p:pic>
      <p:pic>
        <p:nvPicPr>
          <p:cNvPr id="9" name="Picture 8" descr="A close up of a card&#10;&#10;Description automatically generated">
            <a:extLst>
              <a:ext uri="{FF2B5EF4-FFF2-40B4-BE49-F238E27FC236}">
                <a16:creationId xmlns:a16="http://schemas.microsoft.com/office/drawing/2014/main" id="{7740E347-DF13-4DFE-8CB2-99408AEE57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0249" y="410663"/>
            <a:ext cx="3410712" cy="3401568"/>
          </a:xfrm>
          <a:prstGeom prst="rect">
            <a:avLst/>
          </a:prstGeom>
        </p:spPr>
      </p:pic>
      <p:pic>
        <p:nvPicPr>
          <p:cNvPr id="5" name="Content Placeholder 4" descr="A close up of a logo&#10;&#10;Description automatically generated">
            <a:extLst>
              <a:ext uri="{FF2B5EF4-FFF2-40B4-BE49-F238E27FC236}">
                <a16:creationId xmlns:a16="http://schemas.microsoft.com/office/drawing/2014/main" id="{1BF249AC-CF0F-4DAE-A65E-02290F0E35F0}"/>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2904058" y="3229370"/>
            <a:ext cx="3272276" cy="3263504"/>
          </a:xfrm>
        </p:spPr>
      </p:pic>
      <p:sp>
        <p:nvSpPr>
          <p:cNvPr id="10" name="TextBox 9">
            <a:extLst>
              <a:ext uri="{FF2B5EF4-FFF2-40B4-BE49-F238E27FC236}">
                <a16:creationId xmlns:a16="http://schemas.microsoft.com/office/drawing/2014/main" id="{B69AE9CB-2739-4274-B7DB-65AE43CA3D4C}"/>
              </a:ext>
            </a:extLst>
          </p:cNvPr>
          <p:cNvSpPr txBox="1"/>
          <p:nvPr/>
        </p:nvSpPr>
        <p:spPr>
          <a:xfrm>
            <a:off x="6234895" y="4172578"/>
            <a:ext cx="2720330" cy="2031325"/>
          </a:xfrm>
          <a:prstGeom prst="rect">
            <a:avLst/>
          </a:prstGeom>
          <a:noFill/>
        </p:spPr>
        <p:txBody>
          <a:bodyPr wrap="square" rtlCol="0">
            <a:spAutoFit/>
          </a:bodyPr>
          <a:lstStyle/>
          <a:p>
            <a:r>
              <a:rPr lang="en-GB" dirty="0"/>
              <a:t>This logo can be easily released from the circular boundary to fit well on items such as business cards, or to be formed into a repeat pattern for banners etc.,</a:t>
            </a:r>
          </a:p>
        </p:txBody>
      </p:sp>
      <p:sp>
        <p:nvSpPr>
          <p:cNvPr id="11" name="TextBox 10">
            <a:extLst>
              <a:ext uri="{FF2B5EF4-FFF2-40B4-BE49-F238E27FC236}">
                <a16:creationId xmlns:a16="http://schemas.microsoft.com/office/drawing/2014/main" id="{3B7179D5-9152-4C70-8D39-087B28735095}"/>
              </a:ext>
            </a:extLst>
          </p:cNvPr>
          <p:cNvSpPr txBox="1"/>
          <p:nvPr/>
        </p:nvSpPr>
        <p:spPr>
          <a:xfrm>
            <a:off x="527694" y="4064448"/>
            <a:ext cx="2159112" cy="2308324"/>
          </a:xfrm>
          <a:prstGeom prst="rect">
            <a:avLst/>
          </a:prstGeom>
          <a:noFill/>
        </p:spPr>
        <p:txBody>
          <a:bodyPr wrap="square" rtlCol="0">
            <a:spAutoFit/>
          </a:bodyPr>
          <a:lstStyle/>
          <a:p>
            <a:r>
              <a:rPr lang="en-GB" dirty="0"/>
              <a:t>This logo (above) retains some textural qualities however again doesn’t speak as much about me as a designer as it doesn’t resemble my work.</a:t>
            </a:r>
          </a:p>
        </p:txBody>
      </p:sp>
    </p:spTree>
    <p:extLst>
      <p:ext uri="{BB962C8B-B14F-4D97-AF65-F5344CB8AC3E}">
        <p14:creationId xmlns:p14="http://schemas.microsoft.com/office/powerpoint/2010/main" val="1343159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FBE812F8-EF0F-4551-989E-CB92B8671A5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838368" y="1101724"/>
            <a:ext cx="4069874" cy="4323730"/>
          </a:xfrm>
        </p:spPr>
      </p:pic>
      <p:pic>
        <p:nvPicPr>
          <p:cNvPr id="7" name="Picture 6" descr="A picture containing game&#10;&#10;Description automatically generated">
            <a:extLst>
              <a:ext uri="{FF2B5EF4-FFF2-40B4-BE49-F238E27FC236}">
                <a16:creationId xmlns:a16="http://schemas.microsoft.com/office/drawing/2014/main" id="{F2C1D1E6-1805-4E76-80A2-016B69CA4CB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0902" y="849573"/>
            <a:ext cx="4544568" cy="4828032"/>
          </a:xfrm>
          <a:prstGeom prst="rect">
            <a:avLst/>
          </a:prstGeom>
        </p:spPr>
      </p:pic>
      <p:sp>
        <p:nvSpPr>
          <p:cNvPr id="8" name="TextBox 7">
            <a:extLst>
              <a:ext uri="{FF2B5EF4-FFF2-40B4-BE49-F238E27FC236}">
                <a16:creationId xmlns:a16="http://schemas.microsoft.com/office/drawing/2014/main" id="{31DA6B3E-4F2A-4377-9F41-CEEE22507239}"/>
              </a:ext>
            </a:extLst>
          </p:cNvPr>
          <p:cNvSpPr txBox="1"/>
          <p:nvPr/>
        </p:nvSpPr>
        <p:spPr>
          <a:xfrm>
            <a:off x="1148963" y="5294611"/>
            <a:ext cx="7533861" cy="923330"/>
          </a:xfrm>
          <a:prstGeom prst="rect">
            <a:avLst/>
          </a:prstGeom>
          <a:noFill/>
        </p:spPr>
        <p:txBody>
          <a:bodyPr wrap="square" rtlCol="0">
            <a:spAutoFit/>
          </a:bodyPr>
          <a:lstStyle/>
          <a:p>
            <a:r>
              <a:rPr lang="en-GB" dirty="0"/>
              <a:t>I eliminated the circular border and used each favoured element to create these logos. I prefer the second colourway, however would like to keep the pencil line from the first one. </a:t>
            </a:r>
          </a:p>
        </p:txBody>
      </p:sp>
    </p:spTree>
    <p:extLst>
      <p:ext uri="{BB962C8B-B14F-4D97-AF65-F5344CB8AC3E}">
        <p14:creationId xmlns:p14="http://schemas.microsoft.com/office/powerpoint/2010/main" val="2554739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text on a white background&#10;&#10;Description generated with high confidence">
            <a:extLst>
              <a:ext uri="{FF2B5EF4-FFF2-40B4-BE49-F238E27FC236}">
                <a16:creationId xmlns:a16="http://schemas.microsoft.com/office/drawing/2014/main" id="{86EEF07B-F13C-4A6B-840D-F63E651D7F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06526" y="396678"/>
            <a:ext cx="4166558" cy="5893131"/>
          </a:xfrm>
          <a:prstGeom prst="rect">
            <a:avLst/>
          </a:prstGeom>
        </p:spPr>
      </p:pic>
      <p:sp>
        <p:nvSpPr>
          <p:cNvPr id="4" name="TextBox 3">
            <a:extLst>
              <a:ext uri="{FF2B5EF4-FFF2-40B4-BE49-F238E27FC236}">
                <a16:creationId xmlns:a16="http://schemas.microsoft.com/office/drawing/2014/main" id="{66C29768-FC35-4CDF-891B-E88110769E9E}"/>
              </a:ext>
            </a:extLst>
          </p:cNvPr>
          <p:cNvSpPr txBox="1"/>
          <p:nvPr/>
        </p:nvSpPr>
        <p:spPr>
          <a:xfrm>
            <a:off x="766482" y="1156447"/>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thought the last 'MW' to represent my initials was a little too structured to sit well with the rest of the design, so I re-made this on illustrator. I've also tweaked the colours to be a little lighter and more spring-like to represent colours I enjoy using. Some of these logos have been skewed, alongside trialling </a:t>
            </a:r>
            <a:r>
              <a:rPr lang="en-GB"/>
              <a:t>different colourways and combining two sets of 'MW' to create something fluid but readable. </a:t>
            </a:r>
            <a:endParaRPr lang="en-GB" dirty="0">
              <a:cs typeface="Calibri"/>
            </a:endParaRPr>
          </a:p>
        </p:txBody>
      </p:sp>
    </p:spTree>
    <p:extLst>
      <p:ext uri="{BB962C8B-B14F-4D97-AF65-F5344CB8AC3E}">
        <p14:creationId xmlns:p14="http://schemas.microsoft.com/office/powerpoint/2010/main" val="1446307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game&#10;&#10;Description generated with very high confidence">
            <a:extLst>
              <a:ext uri="{FF2B5EF4-FFF2-40B4-BE49-F238E27FC236}">
                <a16:creationId xmlns:a16="http://schemas.microsoft.com/office/drawing/2014/main" id="{C08E3FE1-AC97-4C70-A543-8D425A0F483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46301" y="336381"/>
            <a:ext cx="4554747" cy="4840871"/>
          </a:xfrm>
          <a:prstGeom prst="rect">
            <a:avLst/>
          </a:prstGeom>
        </p:spPr>
      </p:pic>
      <p:sp>
        <p:nvSpPr>
          <p:cNvPr id="4" name="TextBox 3">
            <a:extLst>
              <a:ext uri="{FF2B5EF4-FFF2-40B4-BE49-F238E27FC236}">
                <a16:creationId xmlns:a16="http://schemas.microsoft.com/office/drawing/2014/main" id="{1B3DCFF4-CBC5-4D6A-8FF0-1C9E4C3249C7}"/>
              </a:ext>
            </a:extLst>
          </p:cNvPr>
          <p:cNvSpPr txBox="1"/>
          <p:nvPr/>
        </p:nvSpPr>
        <p:spPr>
          <a:xfrm>
            <a:off x="524435" y="4666130"/>
            <a:ext cx="85254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think this 'MW' is too flattened and almost loses its meaning and could look like a meaningless scribble. I previously tried putting the text in different locations across the logo, but feel that at the bottom looks most formal and readable. I think this design needs a few adjustments but this is the happiest I have been with a development like this so far </a:t>
            </a:r>
            <a:r>
              <a:rPr lang="en-GB"/>
              <a:t>and feel the small pop of a stronger orange works well. </a:t>
            </a:r>
            <a:endParaRPr lang="en-GB" dirty="0">
              <a:cs typeface="Calibri"/>
            </a:endParaRPr>
          </a:p>
        </p:txBody>
      </p:sp>
    </p:spTree>
    <p:extLst>
      <p:ext uri="{BB962C8B-B14F-4D97-AF65-F5344CB8AC3E}">
        <p14:creationId xmlns:p14="http://schemas.microsoft.com/office/powerpoint/2010/main" val="110001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game&#10;&#10;Description generated with very high confidence">
            <a:extLst>
              <a:ext uri="{FF2B5EF4-FFF2-40B4-BE49-F238E27FC236}">
                <a16:creationId xmlns:a16="http://schemas.microsoft.com/office/drawing/2014/main" id="{2F1135EB-8B50-4614-AC25-813FAA30A7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92071" y="-4869"/>
            <a:ext cx="5284694" cy="5590269"/>
          </a:xfrm>
          <a:prstGeom prst="rect">
            <a:avLst/>
          </a:prstGeom>
        </p:spPr>
      </p:pic>
      <p:pic>
        <p:nvPicPr>
          <p:cNvPr id="4" name="Picture 4" descr="A picture containing game&#10;&#10;Description generated with very high confidence">
            <a:extLst>
              <a:ext uri="{FF2B5EF4-FFF2-40B4-BE49-F238E27FC236}">
                <a16:creationId xmlns:a16="http://schemas.microsoft.com/office/drawing/2014/main" id="{A4E49E58-7B69-455C-94DC-99C82C89BC4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16153"/>
            <a:ext cx="4867835" cy="5159964"/>
          </a:xfrm>
          <a:prstGeom prst="rect">
            <a:avLst/>
          </a:prstGeom>
        </p:spPr>
      </p:pic>
      <p:sp>
        <p:nvSpPr>
          <p:cNvPr id="6" name="TextBox 5">
            <a:extLst>
              <a:ext uri="{FF2B5EF4-FFF2-40B4-BE49-F238E27FC236}">
                <a16:creationId xmlns:a16="http://schemas.microsoft.com/office/drawing/2014/main" id="{680E0D5A-2868-4345-B087-32B36B3E5E2E}"/>
              </a:ext>
            </a:extLst>
          </p:cNvPr>
          <p:cNvSpPr txBox="1"/>
          <p:nvPr/>
        </p:nvSpPr>
        <p:spPr>
          <a:xfrm>
            <a:off x="981636" y="4894730"/>
            <a:ext cx="75975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 went back to use a stronger 'MW' and trialled bringing the charcoal texture over this. I like this as it breaks up the text and intertwines the logo a little </a:t>
            </a:r>
            <a:r>
              <a:rPr lang="en-GB">
                <a:cs typeface="Calibri"/>
              </a:rPr>
              <a:t>more, though I'm unsure as to whether this is needed. </a:t>
            </a:r>
            <a:endParaRPr lang="en-GB" dirty="0">
              <a:cs typeface="Calibri"/>
            </a:endParaRPr>
          </a:p>
        </p:txBody>
      </p:sp>
    </p:spTree>
    <p:extLst>
      <p:ext uri="{BB962C8B-B14F-4D97-AF65-F5344CB8AC3E}">
        <p14:creationId xmlns:p14="http://schemas.microsoft.com/office/powerpoint/2010/main" val="1600980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book&#10;&#10;Description generated with very high confidence">
            <a:extLst>
              <a:ext uri="{FF2B5EF4-FFF2-40B4-BE49-F238E27FC236}">
                <a16:creationId xmlns:a16="http://schemas.microsoft.com/office/drawing/2014/main" id="{8D694DCD-A2BA-40A9-BDC9-7F56A94F7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9306" y="482435"/>
            <a:ext cx="3893388" cy="5504942"/>
          </a:xfrm>
          <a:prstGeom prst="rect">
            <a:avLst/>
          </a:prstGeom>
        </p:spPr>
      </p:pic>
      <p:pic>
        <p:nvPicPr>
          <p:cNvPr id="4" name="Picture 2" descr="A picture containing text, book&#10;&#10;Description generated with very high confidence">
            <a:extLst>
              <a:ext uri="{FF2B5EF4-FFF2-40B4-BE49-F238E27FC236}">
                <a16:creationId xmlns:a16="http://schemas.microsoft.com/office/drawing/2014/main" id="{3AF8F5A9-1412-4AD3-AC56-DC7DC1C9D8B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831456" y="2940963"/>
            <a:ext cx="2385127" cy="2127327"/>
          </a:xfrm>
          <a:prstGeom prst="rect">
            <a:avLst/>
          </a:prstGeom>
        </p:spPr>
      </p:pic>
      <p:pic>
        <p:nvPicPr>
          <p:cNvPr id="5" name="Picture 2" descr="A picture containing text, book&#10;&#10;Description generated with very high confidence">
            <a:extLst>
              <a:ext uri="{FF2B5EF4-FFF2-40B4-BE49-F238E27FC236}">
                <a16:creationId xmlns:a16="http://schemas.microsoft.com/office/drawing/2014/main" id="{9E3DDD6B-B854-4F1B-A56D-213A060B803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831455" y="324283"/>
            <a:ext cx="2442751" cy="2371736"/>
          </a:xfrm>
          <a:prstGeom prst="rect">
            <a:avLst/>
          </a:prstGeom>
        </p:spPr>
      </p:pic>
    </p:spTree>
    <p:extLst>
      <p:ext uri="{BB962C8B-B14F-4D97-AF65-F5344CB8AC3E}">
        <p14:creationId xmlns:p14="http://schemas.microsoft.com/office/powerpoint/2010/main" val="4100306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high confidence">
            <a:extLst>
              <a:ext uri="{FF2B5EF4-FFF2-40B4-BE49-F238E27FC236}">
                <a16:creationId xmlns:a16="http://schemas.microsoft.com/office/drawing/2014/main" id="{9CE9DD97-5979-4E6A-8397-89074AB0E82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3022" y="273931"/>
            <a:ext cx="3753954" cy="6378388"/>
          </a:xfrm>
          <a:prstGeom prst="rect">
            <a:avLst/>
          </a:prstGeom>
        </p:spPr>
      </p:pic>
      <p:sp>
        <p:nvSpPr>
          <p:cNvPr id="3" name="TextBox 2">
            <a:extLst>
              <a:ext uri="{FF2B5EF4-FFF2-40B4-BE49-F238E27FC236}">
                <a16:creationId xmlns:a16="http://schemas.microsoft.com/office/drawing/2014/main" id="{7F53407B-5F82-4680-B15D-0AEA9E8114DB}"/>
              </a:ext>
            </a:extLst>
          </p:cNvPr>
          <p:cNvSpPr txBox="1"/>
          <p:nvPr/>
        </p:nvSpPr>
        <p:spPr>
          <a:xfrm>
            <a:off x="4216976" y="1258956"/>
            <a:ext cx="4815485" cy="2308324"/>
          </a:xfrm>
          <a:prstGeom prst="rect">
            <a:avLst/>
          </a:prstGeom>
          <a:noFill/>
        </p:spPr>
        <p:txBody>
          <a:bodyPr wrap="none" rtlCol="0">
            <a:spAutoFit/>
          </a:bodyPr>
          <a:lstStyle/>
          <a:p>
            <a:r>
              <a:rPr lang="en-GB" dirty="0"/>
              <a:t>Finalised Branding and Logo</a:t>
            </a:r>
          </a:p>
          <a:p>
            <a:endParaRPr lang="en-GB" dirty="0"/>
          </a:p>
          <a:p>
            <a:pPr marL="285750" indent="-285750">
              <a:buFontTx/>
              <a:buChar char="-"/>
            </a:pPr>
            <a:r>
              <a:rPr lang="en-GB" dirty="0"/>
              <a:t>As I have developed my Portfolio and</a:t>
            </a:r>
          </a:p>
          <a:p>
            <a:r>
              <a:rPr lang="en-GB" dirty="0"/>
              <a:t>other professional work I’ve found that I enjoy </a:t>
            </a:r>
          </a:p>
          <a:p>
            <a:r>
              <a:rPr lang="en-GB" dirty="0"/>
              <a:t>using the plain text logo more than the designed </a:t>
            </a:r>
          </a:p>
          <a:p>
            <a:r>
              <a:rPr lang="en-GB" dirty="0"/>
              <a:t>logo itself, which suits for use on social media </a:t>
            </a:r>
          </a:p>
          <a:p>
            <a:r>
              <a:rPr lang="en-GB" dirty="0"/>
              <a:t>more.</a:t>
            </a:r>
          </a:p>
          <a:p>
            <a:endParaRPr lang="en-GB" dirty="0"/>
          </a:p>
        </p:txBody>
      </p:sp>
    </p:spTree>
    <p:extLst>
      <p:ext uri="{BB962C8B-B14F-4D97-AF65-F5344CB8AC3E}">
        <p14:creationId xmlns:p14="http://schemas.microsoft.com/office/powerpoint/2010/main" val="4146226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169B-37CC-45DF-ABC2-7D86080F8F46}"/>
              </a:ext>
            </a:extLst>
          </p:cNvPr>
          <p:cNvSpPr>
            <a:spLocks noGrp="1"/>
          </p:cNvSpPr>
          <p:nvPr>
            <p:ph type="ctrTitle"/>
          </p:nvPr>
        </p:nvSpPr>
        <p:spPr>
          <a:xfrm>
            <a:off x="5788489" y="1466391"/>
            <a:ext cx="3230838" cy="211299"/>
          </a:xfrm>
        </p:spPr>
        <p:txBody>
          <a:bodyPr>
            <a:normAutofit fontScale="90000"/>
          </a:bodyPr>
          <a:lstStyle/>
          <a:p>
            <a:r>
              <a:rPr lang="en-GB" sz="1200" dirty="0"/>
              <a:t>Initial Ideas and Information</a:t>
            </a:r>
          </a:p>
        </p:txBody>
      </p:sp>
      <p:sp>
        <p:nvSpPr>
          <p:cNvPr id="3" name="Subtitle 2">
            <a:extLst>
              <a:ext uri="{FF2B5EF4-FFF2-40B4-BE49-F238E27FC236}">
                <a16:creationId xmlns:a16="http://schemas.microsoft.com/office/drawing/2014/main" id="{65C77B89-71DD-43D7-85CC-DE89D543D129}"/>
              </a:ext>
            </a:extLst>
          </p:cNvPr>
          <p:cNvSpPr>
            <a:spLocks noGrp="1"/>
          </p:cNvSpPr>
          <p:nvPr>
            <p:ph type="subTitle" idx="1"/>
          </p:nvPr>
        </p:nvSpPr>
        <p:spPr>
          <a:xfrm>
            <a:off x="-315022" y="4448153"/>
            <a:ext cx="2394545" cy="568142"/>
          </a:xfrm>
        </p:spPr>
        <p:txBody>
          <a:bodyPr>
            <a:normAutofit/>
          </a:bodyPr>
          <a:lstStyle/>
          <a:p>
            <a:r>
              <a:rPr lang="en-GB" dirty="0"/>
              <a:t>Inspiration</a:t>
            </a:r>
          </a:p>
        </p:txBody>
      </p:sp>
      <p:pic>
        <p:nvPicPr>
          <p:cNvPr id="5" name="Picture 4" descr="A close up of text on a white background&#10;&#10;Description automatically generated">
            <a:extLst>
              <a:ext uri="{FF2B5EF4-FFF2-40B4-BE49-F238E27FC236}">
                <a16:creationId xmlns:a16="http://schemas.microsoft.com/office/drawing/2014/main" id="{F7F145E6-AFA0-4370-964D-FCD38249995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79704" y="1825216"/>
            <a:ext cx="3230838" cy="3898232"/>
          </a:xfrm>
          <a:prstGeom prst="rect">
            <a:avLst/>
          </a:prstGeom>
        </p:spPr>
      </p:pic>
      <p:pic>
        <p:nvPicPr>
          <p:cNvPr id="7" name="Picture 6" descr="A picture containing clock&#10;&#10;Description automatically generated">
            <a:extLst>
              <a:ext uri="{FF2B5EF4-FFF2-40B4-BE49-F238E27FC236}">
                <a16:creationId xmlns:a16="http://schemas.microsoft.com/office/drawing/2014/main" id="{038EB1C5-08D9-4C09-BCAD-0050DD122C6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2901" y="1081394"/>
            <a:ext cx="2687237" cy="3263073"/>
          </a:xfrm>
          <a:prstGeom prst="rect">
            <a:avLst/>
          </a:prstGeom>
        </p:spPr>
      </p:pic>
      <p:pic>
        <p:nvPicPr>
          <p:cNvPr id="4" name="Picture 3">
            <a:extLst>
              <a:ext uri="{FF2B5EF4-FFF2-40B4-BE49-F238E27FC236}">
                <a16:creationId xmlns:a16="http://schemas.microsoft.com/office/drawing/2014/main" id="{80C96006-252E-4316-AAA2-B837D4E554E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9868" y="1502485"/>
            <a:ext cx="2431322" cy="3440061"/>
          </a:xfrm>
          <a:prstGeom prst="rect">
            <a:avLst/>
          </a:prstGeom>
        </p:spPr>
      </p:pic>
      <p:pic>
        <p:nvPicPr>
          <p:cNvPr id="6" name="Picture 5">
            <a:extLst>
              <a:ext uri="{FF2B5EF4-FFF2-40B4-BE49-F238E27FC236}">
                <a16:creationId xmlns:a16="http://schemas.microsoft.com/office/drawing/2014/main" id="{A237A95A-8BE9-4E63-B31A-622C36D853E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001844" y="3175827"/>
            <a:ext cx="1462453" cy="2600780"/>
          </a:xfrm>
          <a:prstGeom prst="rect">
            <a:avLst/>
          </a:prstGeom>
        </p:spPr>
      </p:pic>
    </p:spTree>
    <p:extLst>
      <p:ext uri="{BB962C8B-B14F-4D97-AF65-F5344CB8AC3E}">
        <p14:creationId xmlns:p14="http://schemas.microsoft.com/office/powerpoint/2010/main" val="163189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0EF34C65-27BB-449C-BA77-E4668DF39CF8}"/>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742166" y="2898323"/>
            <a:ext cx="1865049" cy="796833"/>
          </a:xfrm>
        </p:spPr>
      </p:pic>
      <p:pic>
        <p:nvPicPr>
          <p:cNvPr id="7" name="Picture 6" descr="A screenshot of a cell phone&#10;&#10;Description automatically generated">
            <a:extLst>
              <a:ext uri="{FF2B5EF4-FFF2-40B4-BE49-F238E27FC236}">
                <a16:creationId xmlns:a16="http://schemas.microsoft.com/office/drawing/2014/main" id="{A531E1D2-EA71-4359-B485-C9D1466B7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7933" y="1007472"/>
            <a:ext cx="3306080" cy="4676503"/>
          </a:xfrm>
          <a:prstGeom prst="rect">
            <a:avLst/>
          </a:prstGeom>
        </p:spPr>
      </p:pic>
      <p:pic>
        <p:nvPicPr>
          <p:cNvPr id="8" name="Content Placeholder 4" descr="A screenshot of a cell phone&#10;&#10;Description automatically generated">
            <a:extLst>
              <a:ext uri="{FF2B5EF4-FFF2-40B4-BE49-F238E27FC236}">
                <a16:creationId xmlns:a16="http://schemas.microsoft.com/office/drawing/2014/main" id="{803870F4-7CE7-4A15-97F7-D8EBE61EDC7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766963" y="1954530"/>
            <a:ext cx="1922947" cy="916493"/>
          </a:xfrm>
          <a:prstGeom prst="rect">
            <a:avLst/>
          </a:prstGeom>
        </p:spPr>
      </p:pic>
      <p:pic>
        <p:nvPicPr>
          <p:cNvPr id="10" name="Picture 9" descr="A screenshot of text&#10;&#10;Description automatically generated">
            <a:extLst>
              <a:ext uri="{FF2B5EF4-FFF2-40B4-BE49-F238E27FC236}">
                <a16:creationId xmlns:a16="http://schemas.microsoft.com/office/drawing/2014/main" id="{1CC7477F-523F-4555-BE9A-D562A2030EB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28063" y="1007472"/>
            <a:ext cx="3366106" cy="4761411"/>
          </a:xfrm>
          <a:prstGeom prst="rect">
            <a:avLst/>
          </a:prstGeom>
        </p:spPr>
      </p:pic>
    </p:spTree>
    <p:extLst>
      <p:ext uri="{BB962C8B-B14F-4D97-AF65-F5344CB8AC3E}">
        <p14:creationId xmlns:p14="http://schemas.microsoft.com/office/powerpoint/2010/main" val="1891320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3105D869-C549-4826-BA1D-275F933C0D0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706928" y="1563775"/>
            <a:ext cx="1773797" cy="821831"/>
          </a:xfrm>
        </p:spPr>
      </p:pic>
      <p:pic>
        <p:nvPicPr>
          <p:cNvPr id="7" name="Picture 6" descr="A screenshot of text&#10;&#10;Description automatically generated">
            <a:extLst>
              <a:ext uri="{FF2B5EF4-FFF2-40B4-BE49-F238E27FC236}">
                <a16:creationId xmlns:a16="http://schemas.microsoft.com/office/drawing/2014/main" id="{2254800E-4876-4F2D-82F4-AD792F024C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4258" y="929096"/>
            <a:ext cx="3449221" cy="4878978"/>
          </a:xfrm>
          <a:prstGeom prst="rect">
            <a:avLst/>
          </a:prstGeom>
        </p:spPr>
      </p:pic>
      <p:pic>
        <p:nvPicPr>
          <p:cNvPr id="9" name="Content Placeholder 4" descr="A screenshot of a cell phone&#10;&#10;Description automatically generated">
            <a:extLst>
              <a:ext uri="{FF2B5EF4-FFF2-40B4-BE49-F238E27FC236}">
                <a16:creationId xmlns:a16="http://schemas.microsoft.com/office/drawing/2014/main" id="{E020BCA7-2A92-42C9-A111-7369C2A419C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01040" y="2336619"/>
            <a:ext cx="1679685" cy="947057"/>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9DEF02E7-5D16-4169-A8A8-78F75E83FBE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427535" y="912682"/>
            <a:ext cx="3597038" cy="5088068"/>
          </a:xfrm>
          <a:prstGeom prst="rect">
            <a:avLst/>
          </a:prstGeom>
        </p:spPr>
      </p:pic>
    </p:spTree>
    <p:extLst>
      <p:ext uri="{BB962C8B-B14F-4D97-AF65-F5344CB8AC3E}">
        <p14:creationId xmlns:p14="http://schemas.microsoft.com/office/powerpoint/2010/main" val="269089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791DE95B-B734-4056-90BB-0495BE75F65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0127" y="1139359"/>
            <a:ext cx="2993020" cy="4234034"/>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E5B235E2-DE9E-4544-8DA9-F502FA3776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39578" y="1143596"/>
            <a:ext cx="3006305" cy="4247320"/>
          </a:xfrm>
          <a:prstGeom prst="rect">
            <a:avLst/>
          </a:prstGeom>
        </p:spPr>
      </p:pic>
      <p:sp>
        <p:nvSpPr>
          <p:cNvPr id="3" name="TextBox 2">
            <a:extLst>
              <a:ext uri="{FF2B5EF4-FFF2-40B4-BE49-F238E27FC236}">
                <a16:creationId xmlns:a16="http://schemas.microsoft.com/office/drawing/2014/main" id="{EB4A99F8-CFDA-474D-8544-0028E2D17E8D}"/>
              </a:ext>
            </a:extLst>
          </p:cNvPr>
          <p:cNvSpPr txBox="1"/>
          <p:nvPr/>
        </p:nvSpPr>
        <p:spPr>
          <a:xfrm>
            <a:off x="6890657" y="1277711"/>
            <a:ext cx="2057400" cy="40164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After forming a brand identity, I reviewed my CV and cover letter design as I felt it no longer represented my brand strongly. I replaced the header design with  repeat I had made formed from the logo motifs, however I think this is too distracting and overcrowds the CV. I also tried adding a small logo but felt this didn't work either. I like the original design of a subtle pattern in the background, but I'm not sure if I should use it or if it's the work that best represents myself. </a:t>
            </a:r>
          </a:p>
        </p:txBody>
      </p:sp>
    </p:spTree>
    <p:extLst>
      <p:ext uri="{BB962C8B-B14F-4D97-AF65-F5344CB8AC3E}">
        <p14:creationId xmlns:p14="http://schemas.microsoft.com/office/powerpoint/2010/main" val="1396633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A screenshot of a cell phone&#10;&#10;Description generated with high confidence">
            <a:extLst>
              <a:ext uri="{FF2B5EF4-FFF2-40B4-BE49-F238E27FC236}">
                <a16:creationId xmlns:a16="http://schemas.microsoft.com/office/drawing/2014/main" id="{67F217AA-559C-4283-A1DB-8E3C4562129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18589" y="1171901"/>
            <a:ext cx="3060221" cy="4301234"/>
          </a:xfrm>
          <a:prstGeom prst="rect">
            <a:avLst/>
          </a:prstGeom>
        </p:spPr>
      </p:pic>
      <p:pic>
        <p:nvPicPr>
          <p:cNvPr id="4" name="Picture 4" descr="A screenshot of a social media post&#10;&#10;Description generated with very high confidence">
            <a:extLst>
              <a:ext uri="{FF2B5EF4-FFF2-40B4-BE49-F238E27FC236}">
                <a16:creationId xmlns:a16="http://schemas.microsoft.com/office/drawing/2014/main" id="{0A97A860-59F3-403F-B1F0-80BCCB6C5B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6868" y="1173634"/>
            <a:ext cx="2984739" cy="4225754"/>
          </a:xfrm>
          <a:prstGeom prst="rect">
            <a:avLst/>
          </a:prstGeom>
        </p:spPr>
      </p:pic>
      <p:sp>
        <p:nvSpPr>
          <p:cNvPr id="2" name="TextBox 1">
            <a:extLst>
              <a:ext uri="{FF2B5EF4-FFF2-40B4-BE49-F238E27FC236}">
                <a16:creationId xmlns:a16="http://schemas.microsoft.com/office/drawing/2014/main" id="{79575B1E-669D-4B3D-A217-6FA7F6E750CB}"/>
              </a:ext>
            </a:extLst>
          </p:cNvPr>
          <p:cNvSpPr txBox="1"/>
          <p:nvPr/>
        </p:nvSpPr>
        <p:spPr>
          <a:xfrm>
            <a:off x="6819220" y="1226684"/>
            <a:ext cx="2057400" cy="256224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 also tried overlaying pink and orange, brand colours, like I had done with the design using the branding header. I didn’t like this either, though added some stronger text for my name. Unsure if this takes up too much space or is too 'loud' on the CV, where much of the information seems crowded below it. </a:t>
            </a:r>
          </a:p>
        </p:txBody>
      </p:sp>
    </p:spTree>
    <p:extLst>
      <p:ext uri="{BB962C8B-B14F-4D97-AF65-F5344CB8AC3E}">
        <p14:creationId xmlns:p14="http://schemas.microsoft.com/office/powerpoint/2010/main" val="1172194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2952794B-E9B0-41C6-B799-F668FCDDFF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99404" y="1024982"/>
            <a:ext cx="3340579" cy="4732556"/>
          </a:xfrm>
          <a:prstGeom prst="rect">
            <a:avLst/>
          </a:prstGeom>
        </p:spPr>
      </p:pic>
      <p:pic>
        <p:nvPicPr>
          <p:cNvPr id="4" name="Picture 4" descr="A screenshot of a social media post&#10;&#10;Description generated with very high confidence">
            <a:extLst>
              <a:ext uri="{FF2B5EF4-FFF2-40B4-BE49-F238E27FC236}">
                <a16:creationId xmlns:a16="http://schemas.microsoft.com/office/drawing/2014/main" id="{791C0287-E434-4CFA-9115-7D018A569D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22499" y="1024983"/>
            <a:ext cx="3394494" cy="4797254"/>
          </a:xfrm>
          <a:prstGeom prst="rect">
            <a:avLst/>
          </a:prstGeom>
        </p:spPr>
      </p:pic>
      <p:sp>
        <p:nvSpPr>
          <p:cNvPr id="3" name="TextBox 2">
            <a:extLst>
              <a:ext uri="{FF2B5EF4-FFF2-40B4-BE49-F238E27FC236}">
                <a16:creationId xmlns:a16="http://schemas.microsoft.com/office/drawing/2014/main" id="{644BDBBD-85AA-4CCF-88F2-4C77F40C2C20}"/>
              </a:ext>
            </a:extLst>
          </p:cNvPr>
          <p:cNvSpPr txBox="1"/>
          <p:nvPr/>
        </p:nvSpPr>
        <p:spPr>
          <a:xfrm>
            <a:off x="430666" y="1318533"/>
            <a:ext cx="1271588" cy="235449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A combination of previous ideas here – the branding header isn’t working as well as my original CV design so I have decided to disregard this idea.</a:t>
            </a:r>
          </a:p>
        </p:txBody>
      </p:sp>
    </p:spTree>
    <p:extLst>
      <p:ext uri="{BB962C8B-B14F-4D97-AF65-F5344CB8AC3E}">
        <p14:creationId xmlns:p14="http://schemas.microsoft.com/office/powerpoint/2010/main" val="3297738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high confidence">
            <a:extLst>
              <a:ext uri="{FF2B5EF4-FFF2-40B4-BE49-F238E27FC236}">
                <a16:creationId xmlns:a16="http://schemas.microsoft.com/office/drawing/2014/main" id="{A9664DDA-0E23-4587-8CEA-B2576E155CA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56008" y="1078898"/>
            <a:ext cx="3124918" cy="4441414"/>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8C20148C-28FA-4F38-A8BA-2F56BCFDC3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3272" y="1078898"/>
            <a:ext cx="3135701" cy="4441414"/>
          </a:xfrm>
          <a:prstGeom prst="rect">
            <a:avLst/>
          </a:prstGeom>
        </p:spPr>
      </p:pic>
      <p:sp>
        <p:nvSpPr>
          <p:cNvPr id="3" name="TextBox 2">
            <a:extLst>
              <a:ext uri="{FF2B5EF4-FFF2-40B4-BE49-F238E27FC236}">
                <a16:creationId xmlns:a16="http://schemas.microsoft.com/office/drawing/2014/main" id="{793EA526-B652-49AC-8063-564CD3467E4D}"/>
              </a:ext>
            </a:extLst>
          </p:cNvPr>
          <p:cNvSpPr txBox="1"/>
          <p:nvPr/>
        </p:nvSpPr>
        <p:spPr>
          <a:xfrm>
            <a:off x="7186613" y="1175658"/>
            <a:ext cx="1792061" cy="318548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A cleaner CV with a whiter ground and use of a logo instead of a header. I think this works better as it's not as overwhelming with a pattern beneath it. I used both patterned and orange dividers in these designs – I think the orange works best and appears sleeker. It can also be easily translated across to the cover letter.</a:t>
            </a:r>
          </a:p>
        </p:txBody>
      </p:sp>
    </p:spTree>
    <p:extLst>
      <p:ext uri="{BB962C8B-B14F-4D97-AF65-F5344CB8AC3E}">
        <p14:creationId xmlns:p14="http://schemas.microsoft.com/office/powerpoint/2010/main" val="3190623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text on a white background&#10;&#10;Description generated with very high confidence">
            <a:extLst>
              <a:ext uri="{FF2B5EF4-FFF2-40B4-BE49-F238E27FC236}">
                <a16:creationId xmlns:a16="http://schemas.microsoft.com/office/drawing/2014/main" id="{1B29CD06-AA1B-4F1C-88EC-BB7C1133ED1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27773" y="971068"/>
            <a:ext cx="3308230" cy="4646291"/>
          </a:xfrm>
          <a:prstGeom prst="rect">
            <a:avLst/>
          </a:prstGeom>
        </p:spPr>
      </p:pic>
      <p:pic>
        <p:nvPicPr>
          <p:cNvPr id="4" name="Picture 4" descr="A close up of text on a white background&#10;&#10;Description generated with very high confidence">
            <a:extLst>
              <a:ext uri="{FF2B5EF4-FFF2-40B4-BE49-F238E27FC236}">
                <a16:creationId xmlns:a16="http://schemas.microsoft.com/office/drawing/2014/main" id="{C23E3DF3-F2B4-43A4-9FFE-D5B10EE592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02857" y="1035765"/>
            <a:ext cx="3297447" cy="4635509"/>
          </a:xfrm>
          <a:prstGeom prst="rect">
            <a:avLst/>
          </a:prstGeom>
        </p:spPr>
      </p:pic>
      <p:sp>
        <p:nvSpPr>
          <p:cNvPr id="3" name="TextBox 2">
            <a:extLst>
              <a:ext uri="{FF2B5EF4-FFF2-40B4-BE49-F238E27FC236}">
                <a16:creationId xmlns:a16="http://schemas.microsoft.com/office/drawing/2014/main" id="{7BF8E5EF-BEAC-4CC5-BEFD-348FAF8EBDDE}"/>
              </a:ext>
            </a:extLst>
          </p:cNvPr>
          <p:cNvSpPr txBox="1"/>
          <p:nvPr/>
        </p:nvSpPr>
        <p:spPr>
          <a:xfrm>
            <a:off x="165327" y="1032782"/>
            <a:ext cx="2057400" cy="360098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As I had previously liked showing a subtle snippet of my work, I trialled adding sections of work and playing with the opacity and a new layout. I think the </a:t>
            </a:r>
            <a:r>
              <a:rPr lang="en-GB" sz="1350" dirty="0" err="1"/>
              <a:t>sectionede</a:t>
            </a:r>
            <a:r>
              <a:rPr lang="en-GB" sz="1350" dirty="0"/>
              <a:t> work on the left works best, as the image on the right can be more distracting as it engulfs the CV and the information is the most important, as I have my portfolio to showcase more work. I think this layout is also more readable and much cleaner. </a:t>
            </a:r>
            <a:endParaRPr lang="en-GB" sz="1350" dirty="0">
              <a:cs typeface="Calibri"/>
            </a:endParaRPr>
          </a:p>
        </p:txBody>
      </p:sp>
    </p:spTree>
    <p:extLst>
      <p:ext uri="{BB962C8B-B14F-4D97-AF65-F5344CB8AC3E}">
        <p14:creationId xmlns:p14="http://schemas.microsoft.com/office/powerpoint/2010/main" val="296716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text on a white background&#10;&#10;Description generated with very high confidence">
            <a:extLst>
              <a:ext uri="{FF2B5EF4-FFF2-40B4-BE49-F238E27FC236}">
                <a16:creationId xmlns:a16="http://schemas.microsoft.com/office/drawing/2014/main" id="{EF6A0207-3B05-45E7-A10E-02A29FDA0C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9178" y="971067"/>
            <a:ext cx="3405277" cy="4818820"/>
          </a:xfrm>
          <a:prstGeom prst="rect">
            <a:avLst/>
          </a:prstGeom>
        </p:spPr>
      </p:pic>
      <p:sp>
        <p:nvSpPr>
          <p:cNvPr id="3" name="TextBox 2">
            <a:extLst>
              <a:ext uri="{FF2B5EF4-FFF2-40B4-BE49-F238E27FC236}">
                <a16:creationId xmlns:a16="http://schemas.microsoft.com/office/drawing/2014/main" id="{484B03BA-5234-47D9-BC92-EC45039828DD}"/>
              </a:ext>
            </a:extLst>
          </p:cNvPr>
          <p:cNvSpPr txBox="1"/>
          <p:nvPr/>
        </p:nvSpPr>
        <p:spPr>
          <a:xfrm>
            <a:off x="6767423" y="1322735"/>
            <a:ext cx="2057400" cy="90024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Playing with added dividers in my favoured CV design and altering the header of my letter. </a:t>
            </a:r>
          </a:p>
        </p:txBody>
      </p:sp>
      <p:pic>
        <p:nvPicPr>
          <p:cNvPr id="5" name="Picture 4" descr="A screenshot of text&#10;&#10;Description automatically generated">
            <a:extLst>
              <a:ext uri="{FF2B5EF4-FFF2-40B4-BE49-F238E27FC236}">
                <a16:creationId xmlns:a16="http://schemas.microsoft.com/office/drawing/2014/main" id="{3691B0C5-B687-44FC-946A-C7048E6B87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24455" y="1068114"/>
            <a:ext cx="2852155" cy="4034419"/>
          </a:xfrm>
          <a:prstGeom prst="rect">
            <a:avLst/>
          </a:prstGeom>
        </p:spPr>
      </p:pic>
    </p:spTree>
    <p:extLst>
      <p:ext uri="{BB962C8B-B14F-4D97-AF65-F5344CB8AC3E}">
        <p14:creationId xmlns:p14="http://schemas.microsoft.com/office/powerpoint/2010/main" val="3228754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text&#10;&#10;Description automatically generated">
            <a:extLst>
              <a:ext uri="{FF2B5EF4-FFF2-40B4-BE49-F238E27FC236}">
                <a16:creationId xmlns:a16="http://schemas.microsoft.com/office/drawing/2014/main" id="{E1D6EB75-56AB-4EFE-8D11-D304BCCB634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68890" y="857250"/>
            <a:ext cx="3636226" cy="5143500"/>
          </a:xfrm>
          <a:prstGeom prst="rect">
            <a:avLst/>
          </a:prstGeom>
        </p:spPr>
      </p:pic>
      <p:pic>
        <p:nvPicPr>
          <p:cNvPr id="5" name="Picture 4" descr="A close up of text on a white background&#10;&#10;Description automatically generated">
            <a:extLst>
              <a:ext uri="{FF2B5EF4-FFF2-40B4-BE49-F238E27FC236}">
                <a16:creationId xmlns:a16="http://schemas.microsoft.com/office/drawing/2014/main" id="{745A929C-2B74-4249-9CBE-8788586FBCC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48912" y="857250"/>
            <a:ext cx="3636226" cy="5143500"/>
          </a:xfrm>
          <a:prstGeom prst="rect">
            <a:avLst/>
          </a:prstGeom>
        </p:spPr>
      </p:pic>
      <p:sp>
        <p:nvSpPr>
          <p:cNvPr id="6" name="TextBox 5">
            <a:extLst>
              <a:ext uri="{FF2B5EF4-FFF2-40B4-BE49-F238E27FC236}">
                <a16:creationId xmlns:a16="http://schemas.microsoft.com/office/drawing/2014/main" id="{D4784E45-7F13-4933-ADCE-A1E85C15DF77}"/>
              </a:ext>
            </a:extLst>
          </p:cNvPr>
          <p:cNvSpPr txBox="1"/>
          <p:nvPr/>
        </p:nvSpPr>
        <p:spPr>
          <a:xfrm rot="16200000">
            <a:off x="-1190291" y="3733472"/>
            <a:ext cx="3098307" cy="300082"/>
          </a:xfrm>
          <a:prstGeom prst="rect">
            <a:avLst/>
          </a:prstGeom>
          <a:noFill/>
        </p:spPr>
        <p:txBody>
          <a:bodyPr wrap="square" rtlCol="0">
            <a:spAutoFit/>
          </a:bodyPr>
          <a:lstStyle/>
          <a:p>
            <a:r>
              <a:rPr lang="en-GB" sz="1350" dirty="0"/>
              <a:t>FINALISED CV AND LETTER</a:t>
            </a:r>
          </a:p>
        </p:txBody>
      </p:sp>
    </p:spTree>
    <p:extLst>
      <p:ext uri="{BB962C8B-B14F-4D97-AF65-F5344CB8AC3E}">
        <p14:creationId xmlns:p14="http://schemas.microsoft.com/office/powerpoint/2010/main" val="1238795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56DEC2-C907-4241-8586-D0B1D04BACB4}"/>
              </a:ext>
            </a:extLst>
          </p:cNvPr>
          <p:cNvSpPr>
            <a:spLocks noGrp="1"/>
          </p:cNvSpPr>
          <p:nvPr>
            <p:ph idx="1"/>
          </p:nvPr>
        </p:nvSpPr>
        <p:spPr>
          <a:xfrm>
            <a:off x="819046" y="1085441"/>
            <a:ext cx="6344729" cy="384438"/>
          </a:xfrm>
        </p:spPr>
        <p:txBody>
          <a:bodyPr vert="horz" lIns="68580" tIns="34290" rIns="68580" bIns="34290" rtlCol="0" anchor="t">
            <a:normAutofit fontScale="92500" lnSpcReduction="20000"/>
          </a:bodyPr>
          <a:lstStyle/>
          <a:p>
            <a:pPr marL="0" indent="0">
              <a:buNone/>
            </a:pPr>
            <a:r>
              <a:rPr lang="en-GB" sz="1500"/>
              <a:t>10 chosen recipients to send my letter of introduction</a:t>
            </a:r>
            <a:r>
              <a:rPr lang="en-GB"/>
              <a:t> </a:t>
            </a:r>
            <a:r>
              <a:rPr lang="en-GB" sz="1500"/>
              <a:t>to: </a:t>
            </a:r>
          </a:p>
        </p:txBody>
      </p:sp>
      <p:sp>
        <p:nvSpPr>
          <p:cNvPr id="2" name="TextBox 1">
            <a:extLst>
              <a:ext uri="{FF2B5EF4-FFF2-40B4-BE49-F238E27FC236}">
                <a16:creationId xmlns:a16="http://schemas.microsoft.com/office/drawing/2014/main" id="{8DCD3F0D-1770-4E3E-AA2C-B52C553119F2}"/>
              </a:ext>
            </a:extLst>
          </p:cNvPr>
          <p:cNvSpPr txBox="1"/>
          <p:nvPr/>
        </p:nvSpPr>
        <p:spPr>
          <a:xfrm>
            <a:off x="772065" y="1791060"/>
            <a:ext cx="2510287"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800">
                <a:cs typeface="Calibri"/>
              </a:rPr>
              <a:t>Camilla Frances Prints </a:t>
            </a:r>
          </a:p>
        </p:txBody>
      </p:sp>
      <p:pic>
        <p:nvPicPr>
          <p:cNvPr id="6" name="Picture 6" descr="A picture containing book, text, drawing&#10;&#10;Description generated with very high confidence">
            <a:extLst>
              <a:ext uri="{FF2B5EF4-FFF2-40B4-BE49-F238E27FC236}">
                <a16:creationId xmlns:a16="http://schemas.microsoft.com/office/drawing/2014/main" id="{6AACAD3D-3764-4689-8D2F-1F4034F7D04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36821" y="1088008"/>
            <a:ext cx="2533501" cy="3937958"/>
          </a:xfrm>
          <a:prstGeom prst="rect">
            <a:avLst/>
          </a:prstGeom>
        </p:spPr>
      </p:pic>
      <p:pic>
        <p:nvPicPr>
          <p:cNvPr id="8" name="Picture 8" descr="A picture containing clock, fabric&#10;&#10;Description generated with very high confidence">
            <a:extLst>
              <a:ext uri="{FF2B5EF4-FFF2-40B4-BE49-F238E27FC236}">
                <a16:creationId xmlns:a16="http://schemas.microsoft.com/office/drawing/2014/main" id="{B75AA063-5E29-48D1-84CD-0A0A35D1411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59932" y="1476196"/>
            <a:ext cx="1983060" cy="3086100"/>
          </a:xfrm>
          <a:prstGeom prst="rect">
            <a:avLst/>
          </a:prstGeom>
        </p:spPr>
      </p:pic>
      <p:pic>
        <p:nvPicPr>
          <p:cNvPr id="4" name="Picture 4" descr="A vase filled with purple flowers&#10;&#10;Description generated with very high confidence">
            <a:extLst>
              <a:ext uri="{FF2B5EF4-FFF2-40B4-BE49-F238E27FC236}">
                <a16:creationId xmlns:a16="http://schemas.microsoft.com/office/drawing/2014/main" id="{88586CF4-4773-4E67-BD54-F1DB64AF2B4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636603" y="2360403"/>
            <a:ext cx="1984266" cy="3086100"/>
          </a:xfrm>
          <a:prstGeom prst="rect">
            <a:avLst/>
          </a:prstGeom>
        </p:spPr>
      </p:pic>
      <p:sp>
        <p:nvSpPr>
          <p:cNvPr id="10" name="TextBox 9">
            <a:extLst>
              <a:ext uri="{FF2B5EF4-FFF2-40B4-BE49-F238E27FC236}">
                <a16:creationId xmlns:a16="http://schemas.microsoft.com/office/drawing/2014/main" id="{05B63E34-F448-455A-A13F-3687326F199A}"/>
              </a:ext>
            </a:extLst>
          </p:cNvPr>
          <p:cNvSpPr txBox="1"/>
          <p:nvPr/>
        </p:nvSpPr>
        <p:spPr>
          <a:xfrm>
            <a:off x="815196" y="2362560"/>
            <a:ext cx="2057400" cy="318548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Camilla Frances are a London-based textile print studio, specialising in print for fashion. I have always admired the work produced by their designers and the display of their studios. Although specialising in florals, many of the prints are produced in different styles using a variety of medias which I believe to be an enjoyable method of working that I'd like to participate in. </a:t>
            </a:r>
            <a:endParaRPr lang="en-US" sz="1350" dirty="0"/>
          </a:p>
        </p:txBody>
      </p:sp>
      <p:sp>
        <p:nvSpPr>
          <p:cNvPr id="11" name="TextBox 10">
            <a:extLst>
              <a:ext uri="{FF2B5EF4-FFF2-40B4-BE49-F238E27FC236}">
                <a16:creationId xmlns:a16="http://schemas.microsoft.com/office/drawing/2014/main" id="{BAECD14A-59F3-425A-9BB6-3B8FDDB68A99}"/>
              </a:ext>
            </a:extLst>
          </p:cNvPr>
          <p:cNvSpPr txBox="1"/>
          <p:nvPr/>
        </p:nvSpPr>
        <p:spPr>
          <a:xfrm>
            <a:off x="2755466" y="4313612"/>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1350">
              <a:cs typeface="Calibri"/>
            </a:endParaRPr>
          </a:p>
        </p:txBody>
      </p:sp>
      <p:sp>
        <p:nvSpPr>
          <p:cNvPr id="12" name="Rectangle: Rounded Corners 11">
            <a:extLst>
              <a:ext uri="{FF2B5EF4-FFF2-40B4-BE49-F238E27FC236}">
                <a16:creationId xmlns:a16="http://schemas.microsoft.com/office/drawing/2014/main" id="{49602B86-6903-44D3-8341-4B1BF5D14F4C}"/>
              </a:ext>
            </a:extLst>
          </p:cNvPr>
          <p:cNvSpPr/>
          <p:nvPr/>
        </p:nvSpPr>
        <p:spPr>
          <a:xfrm>
            <a:off x="6470620" y="3817997"/>
            <a:ext cx="2350697" cy="195172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a:solidFill>
                  <a:schemeClr val="tx1"/>
                </a:solidFill>
                <a:cs typeface="Calibri"/>
              </a:rPr>
              <a:t>Camilla Frances</a:t>
            </a:r>
          </a:p>
          <a:p>
            <a:pPr algn="ctr"/>
            <a:r>
              <a:rPr lang="en-GB" sz="1350">
                <a:solidFill>
                  <a:schemeClr val="tx1"/>
                </a:solidFill>
                <a:cs typeface="Calibri"/>
              </a:rPr>
              <a:t>Camilla Frances Prints Ltd</a:t>
            </a:r>
          </a:p>
          <a:p>
            <a:pPr algn="ctr"/>
            <a:r>
              <a:rPr lang="en-GB" sz="1350">
                <a:solidFill>
                  <a:schemeClr val="tx1"/>
                </a:solidFill>
                <a:cs typeface="Calibri"/>
              </a:rPr>
              <a:t>Part Ground Floor Studio</a:t>
            </a:r>
          </a:p>
          <a:p>
            <a:pPr algn="ctr"/>
            <a:r>
              <a:rPr lang="en-GB" sz="1350">
                <a:solidFill>
                  <a:schemeClr val="tx1"/>
                </a:solidFill>
                <a:cs typeface="Calibri"/>
              </a:rPr>
              <a:t>Charity House</a:t>
            </a:r>
          </a:p>
          <a:p>
            <a:pPr algn="ctr"/>
            <a:r>
              <a:rPr lang="en-GB" sz="1350">
                <a:solidFill>
                  <a:schemeClr val="tx1"/>
                </a:solidFill>
                <a:cs typeface="Calibri"/>
              </a:rPr>
              <a:t>14-16 Perseverance Works</a:t>
            </a:r>
          </a:p>
          <a:p>
            <a:pPr algn="ctr"/>
            <a:r>
              <a:rPr lang="en-GB" sz="1350">
                <a:solidFill>
                  <a:schemeClr val="tx1"/>
                </a:solidFill>
                <a:cs typeface="Calibri"/>
              </a:rPr>
              <a:t>38 Kingsland Road</a:t>
            </a:r>
          </a:p>
          <a:p>
            <a:pPr algn="ctr"/>
            <a:r>
              <a:rPr lang="en-GB" sz="1350">
                <a:solidFill>
                  <a:schemeClr val="tx1"/>
                </a:solidFill>
                <a:cs typeface="Calibri"/>
              </a:rPr>
              <a:t>London</a:t>
            </a:r>
          </a:p>
          <a:p>
            <a:pPr algn="ctr"/>
            <a:r>
              <a:rPr lang="en-GB" sz="1350">
                <a:solidFill>
                  <a:schemeClr val="tx1"/>
                </a:solidFill>
                <a:cs typeface="Calibri"/>
              </a:rPr>
              <a:t>E2 8DD</a:t>
            </a:r>
          </a:p>
        </p:txBody>
      </p:sp>
    </p:spTree>
    <p:extLst>
      <p:ext uri="{BB962C8B-B14F-4D97-AF65-F5344CB8AC3E}">
        <p14:creationId xmlns:p14="http://schemas.microsoft.com/office/powerpoint/2010/main" val="831638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B19C-8B02-41DA-A3EC-EE06EC03C6E1}"/>
              </a:ext>
            </a:extLst>
          </p:cNvPr>
          <p:cNvSpPr>
            <a:spLocks noGrp="1"/>
          </p:cNvSpPr>
          <p:nvPr>
            <p:ph type="title"/>
          </p:nvPr>
        </p:nvSpPr>
        <p:spPr/>
        <p:txBody>
          <a:bodyPr/>
          <a:lstStyle/>
          <a:p>
            <a:r>
              <a:rPr lang="en-GB">
                <a:cs typeface="Calibri Light"/>
              </a:rPr>
              <a:t>Etch Studios</a:t>
            </a:r>
            <a:endParaRPr lang="en-GB"/>
          </a:p>
        </p:txBody>
      </p:sp>
      <p:sp>
        <p:nvSpPr>
          <p:cNvPr id="9" name="TextBox 8">
            <a:extLst>
              <a:ext uri="{FF2B5EF4-FFF2-40B4-BE49-F238E27FC236}">
                <a16:creationId xmlns:a16="http://schemas.microsoft.com/office/drawing/2014/main" id="{426B3115-E4D5-49B2-90BB-C89CD692614B}"/>
              </a:ext>
            </a:extLst>
          </p:cNvPr>
          <p:cNvSpPr txBox="1"/>
          <p:nvPr/>
        </p:nvSpPr>
        <p:spPr>
          <a:xfrm>
            <a:off x="7018143" y="3657906"/>
            <a:ext cx="2155196" cy="199362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nSpc>
                <a:spcPct val="90000"/>
              </a:lnSpc>
              <a:spcBef>
                <a:spcPts val="750"/>
              </a:spcBef>
            </a:pPr>
            <a:r>
              <a:rPr lang="en-GB" sz="1350">
                <a:ea typeface="+mn-lt"/>
                <a:cs typeface="+mn-lt"/>
              </a:rPr>
              <a:t>Isabelle Sykes,</a:t>
            </a:r>
            <a:endParaRPr lang="en-US" sz="1350">
              <a:ea typeface="+mn-lt"/>
              <a:cs typeface="+mn-lt"/>
            </a:endParaRPr>
          </a:p>
          <a:p>
            <a:pPr>
              <a:lnSpc>
                <a:spcPct val="90000"/>
              </a:lnSpc>
              <a:spcBef>
                <a:spcPts val="750"/>
              </a:spcBef>
            </a:pPr>
            <a:r>
              <a:rPr lang="en-GB" sz="1350">
                <a:ea typeface="+mn-lt"/>
                <a:cs typeface="+mn-lt"/>
              </a:rPr>
              <a:t>Etch Studios</a:t>
            </a:r>
          </a:p>
          <a:p>
            <a:pPr>
              <a:lnSpc>
                <a:spcPct val="90000"/>
              </a:lnSpc>
              <a:spcBef>
                <a:spcPts val="750"/>
              </a:spcBef>
            </a:pPr>
            <a:r>
              <a:rPr lang="en-GB" sz="1350">
                <a:ea typeface="+mn-lt"/>
                <a:cs typeface="+mn-lt"/>
              </a:rPr>
              <a:t>Studio 10 </a:t>
            </a:r>
          </a:p>
          <a:p>
            <a:pPr>
              <a:lnSpc>
                <a:spcPct val="90000"/>
              </a:lnSpc>
              <a:spcBef>
                <a:spcPts val="750"/>
              </a:spcBef>
            </a:pPr>
            <a:r>
              <a:rPr lang="en-GB" sz="1350" err="1">
                <a:ea typeface="+mn-lt"/>
                <a:cs typeface="+mn-lt"/>
              </a:rPr>
              <a:t>Netil</a:t>
            </a:r>
            <a:r>
              <a:rPr lang="en-GB" sz="1350">
                <a:ea typeface="+mn-lt"/>
                <a:cs typeface="+mn-lt"/>
              </a:rPr>
              <a:t> House</a:t>
            </a:r>
          </a:p>
          <a:p>
            <a:pPr>
              <a:lnSpc>
                <a:spcPct val="90000"/>
              </a:lnSpc>
              <a:spcBef>
                <a:spcPts val="750"/>
              </a:spcBef>
            </a:pPr>
            <a:r>
              <a:rPr lang="en-GB" sz="1350">
                <a:ea typeface="+mn-lt"/>
                <a:cs typeface="+mn-lt"/>
              </a:rPr>
              <a:t>1 Westgate Street</a:t>
            </a:r>
          </a:p>
          <a:p>
            <a:pPr>
              <a:lnSpc>
                <a:spcPct val="90000"/>
              </a:lnSpc>
              <a:spcBef>
                <a:spcPts val="750"/>
              </a:spcBef>
            </a:pPr>
            <a:r>
              <a:rPr lang="en-GB" sz="1350">
                <a:ea typeface="+mn-lt"/>
                <a:cs typeface="+mn-lt"/>
              </a:rPr>
              <a:t>London</a:t>
            </a:r>
          </a:p>
          <a:p>
            <a:pPr>
              <a:lnSpc>
                <a:spcPct val="90000"/>
              </a:lnSpc>
              <a:spcBef>
                <a:spcPts val="750"/>
              </a:spcBef>
            </a:pPr>
            <a:r>
              <a:rPr lang="en-GB" sz="1350">
                <a:ea typeface="+mn-lt"/>
                <a:cs typeface="+mn-lt"/>
              </a:rPr>
              <a:t>E8 3RL</a:t>
            </a:r>
            <a:endParaRPr lang="en-GB" sz="1350">
              <a:cs typeface="Calibri"/>
            </a:endParaRPr>
          </a:p>
        </p:txBody>
      </p:sp>
      <p:pic>
        <p:nvPicPr>
          <p:cNvPr id="10" name="Picture 10" descr="A screenshot of a social media post&#10;&#10;Description generated with very high confidence">
            <a:extLst>
              <a:ext uri="{FF2B5EF4-FFF2-40B4-BE49-F238E27FC236}">
                <a16:creationId xmlns:a16="http://schemas.microsoft.com/office/drawing/2014/main" id="{697328FE-571C-45AB-BAF6-4A9352F0035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548858" y="3562007"/>
            <a:ext cx="2368651" cy="2399863"/>
          </a:xfrm>
          <a:prstGeom prst="rect">
            <a:avLst/>
          </a:prstGeom>
        </p:spPr>
      </p:pic>
      <p:pic>
        <p:nvPicPr>
          <p:cNvPr id="12" name="Picture 12" descr="A screenshot of a cell phone&#10;&#10;Description generated with very high confidence">
            <a:extLst>
              <a:ext uri="{FF2B5EF4-FFF2-40B4-BE49-F238E27FC236}">
                <a16:creationId xmlns:a16="http://schemas.microsoft.com/office/drawing/2014/main" id="{12A85388-15BE-4C32-BF36-57F50ADD908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093541" y="1546394"/>
            <a:ext cx="1965246" cy="1959776"/>
          </a:xfrm>
          <a:prstGeom prst="rect">
            <a:avLst/>
          </a:prstGeom>
        </p:spPr>
      </p:pic>
      <p:pic>
        <p:nvPicPr>
          <p:cNvPr id="14" name="Picture 14" descr="A screenshot of a computer&#10;&#10;Description generated with very high confidence">
            <a:extLst>
              <a:ext uri="{FF2B5EF4-FFF2-40B4-BE49-F238E27FC236}">
                <a16:creationId xmlns:a16="http://schemas.microsoft.com/office/drawing/2014/main" id="{3CED2D8D-1497-41A7-8C3F-8438A4BA62C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127474" y="1222824"/>
            <a:ext cx="2270084" cy="2282426"/>
          </a:xfrm>
          <a:prstGeom prst="rect">
            <a:avLst/>
          </a:prstGeom>
        </p:spPr>
      </p:pic>
      <p:sp>
        <p:nvSpPr>
          <p:cNvPr id="16" name="TextBox 15">
            <a:extLst>
              <a:ext uri="{FF2B5EF4-FFF2-40B4-BE49-F238E27FC236}">
                <a16:creationId xmlns:a16="http://schemas.microsoft.com/office/drawing/2014/main" id="{4DBAEA7D-5504-41C2-8895-204D5FF95426}"/>
              </a:ext>
            </a:extLst>
          </p:cNvPr>
          <p:cNvSpPr txBox="1"/>
          <p:nvPr/>
        </p:nvSpPr>
        <p:spPr>
          <a:xfrm>
            <a:off x="1617134" y="2054074"/>
            <a:ext cx="2057400" cy="297773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I also love the work produced at Etch Studios, a print studio based in London. They create multitudes of different prints and show the play with the finished product – the fabric – which is important to me. I'd find it unfulfilling to create a design not to see the end product in person, which I know can often be the case. </a:t>
            </a:r>
          </a:p>
        </p:txBody>
      </p:sp>
    </p:spTree>
    <p:extLst>
      <p:ext uri="{BB962C8B-B14F-4D97-AF65-F5344CB8AC3E}">
        <p14:creationId xmlns:p14="http://schemas.microsoft.com/office/powerpoint/2010/main" val="3930500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DB0847-19A0-4A92-9AF3-E6923715B9D0}"/>
              </a:ext>
            </a:extLst>
          </p:cNvPr>
          <p:cNvSpPr txBox="1"/>
          <p:nvPr/>
        </p:nvSpPr>
        <p:spPr>
          <a:xfrm>
            <a:off x="6543414" y="1244568"/>
            <a:ext cx="2012282" cy="40164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Although the prospect of working in Stockholm appears daunting, I am aware of the opportunities that H&amp;M offer their employees and think it would be amazing experience. H&amp;M have always been a personal favourite high-street brand of mine and the opportunity to work within their head office and explore a new country would be highly beneficial.</a:t>
            </a:r>
            <a:endParaRPr lang="en-US" sz="1350" dirty="0"/>
          </a:p>
          <a:p>
            <a:r>
              <a:rPr lang="en-GB" sz="1350" dirty="0">
                <a:cs typeface="Calibri"/>
              </a:rPr>
              <a:t>I would love to work for their womenswear department, specifically their 'divided' range. </a:t>
            </a:r>
            <a:endParaRPr lang="en-GB" sz="1350" dirty="0"/>
          </a:p>
        </p:txBody>
      </p:sp>
      <p:pic>
        <p:nvPicPr>
          <p:cNvPr id="4" name="Picture 4" descr="A close up of a sign&#10;&#10;Description generated with very high confidence">
            <a:extLst>
              <a:ext uri="{FF2B5EF4-FFF2-40B4-BE49-F238E27FC236}">
                <a16:creationId xmlns:a16="http://schemas.microsoft.com/office/drawing/2014/main" id="{BC147D9D-1ECD-4766-8896-92A41B8781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8586" y="1336629"/>
            <a:ext cx="2057400" cy="1354455"/>
          </a:xfrm>
          <a:prstGeom prst="rect">
            <a:avLst/>
          </a:prstGeom>
        </p:spPr>
      </p:pic>
      <p:pic>
        <p:nvPicPr>
          <p:cNvPr id="2" name="Picture 4" descr="A picture containing clothing, dress, red&#10;&#10;Description generated with very high confidence">
            <a:extLst>
              <a:ext uri="{FF2B5EF4-FFF2-40B4-BE49-F238E27FC236}">
                <a16:creationId xmlns:a16="http://schemas.microsoft.com/office/drawing/2014/main" id="{DED0400A-8C5E-4E35-81DA-B100D6A4F1E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49466" y="1076826"/>
            <a:ext cx="1621256" cy="2433387"/>
          </a:xfrm>
          <a:prstGeom prst="rect">
            <a:avLst/>
          </a:prstGeom>
        </p:spPr>
      </p:pic>
      <p:pic>
        <p:nvPicPr>
          <p:cNvPr id="6" name="Picture 6" descr="A close up of a pink dress&#10;&#10;Description generated with high confidence">
            <a:extLst>
              <a:ext uri="{FF2B5EF4-FFF2-40B4-BE49-F238E27FC236}">
                <a16:creationId xmlns:a16="http://schemas.microsoft.com/office/drawing/2014/main" id="{13C6AD76-D13A-4D77-9BB6-ABF22D04184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869532" y="1407695"/>
            <a:ext cx="2057400" cy="3086100"/>
          </a:xfrm>
          <a:prstGeom prst="rect">
            <a:avLst/>
          </a:prstGeom>
        </p:spPr>
      </p:pic>
      <p:pic>
        <p:nvPicPr>
          <p:cNvPr id="8" name="Picture 8" descr="A person wearing a suit and tie&#10;&#10;Description generated with very high confidence">
            <a:extLst>
              <a:ext uri="{FF2B5EF4-FFF2-40B4-BE49-F238E27FC236}">
                <a16:creationId xmlns:a16="http://schemas.microsoft.com/office/drawing/2014/main" id="{CECAFC01-9E64-40D0-BC69-19B66E0BA36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170072" y="2902619"/>
            <a:ext cx="1879934" cy="2818398"/>
          </a:xfrm>
          <a:prstGeom prst="rect">
            <a:avLst/>
          </a:prstGeom>
        </p:spPr>
      </p:pic>
      <p:sp>
        <p:nvSpPr>
          <p:cNvPr id="10" name="TextBox 9">
            <a:extLst>
              <a:ext uri="{FF2B5EF4-FFF2-40B4-BE49-F238E27FC236}">
                <a16:creationId xmlns:a16="http://schemas.microsoft.com/office/drawing/2014/main" id="{59DEA790-B40D-4F96-94BE-022109DBE059}"/>
              </a:ext>
            </a:extLst>
          </p:cNvPr>
          <p:cNvSpPr txBox="1"/>
          <p:nvPr/>
        </p:nvSpPr>
        <p:spPr>
          <a:xfrm>
            <a:off x="3050006" y="4587040"/>
            <a:ext cx="2057400" cy="90024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ea typeface="+mn-lt"/>
                <a:cs typeface="+mn-lt"/>
              </a:rPr>
              <a:t>Margareta van den Bosch</a:t>
            </a:r>
            <a:endParaRPr lang="en-US" sz="1350">
              <a:cs typeface="Calibri"/>
            </a:endParaRPr>
          </a:p>
          <a:p>
            <a:r>
              <a:rPr lang="en-GB" sz="1350">
                <a:ea typeface="+mn-lt"/>
                <a:cs typeface="+mn-lt"/>
              </a:rPr>
              <a:t>H&amp;M Head Office</a:t>
            </a:r>
            <a:endParaRPr lang="en-GB" sz="1350" b="1">
              <a:ea typeface="+mn-lt"/>
              <a:cs typeface="+mn-lt"/>
            </a:endParaRPr>
          </a:p>
          <a:p>
            <a:r>
              <a:rPr lang="en-GB" sz="1350" dirty="0" err="1">
                <a:ea typeface="+mn-lt"/>
                <a:cs typeface="+mn-lt"/>
              </a:rPr>
              <a:t>Vasagatan</a:t>
            </a:r>
            <a:r>
              <a:rPr lang="en-GB" sz="1350" dirty="0">
                <a:ea typeface="+mn-lt"/>
                <a:cs typeface="+mn-lt"/>
              </a:rPr>
              <a:t> 7, 111 20 Stockholm, Sweden</a:t>
            </a:r>
            <a:endParaRPr lang="en-US" sz="1350">
              <a:cs typeface="Calibri"/>
            </a:endParaRPr>
          </a:p>
        </p:txBody>
      </p:sp>
    </p:spTree>
    <p:extLst>
      <p:ext uri="{BB962C8B-B14F-4D97-AF65-F5344CB8AC3E}">
        <p14:creationId xmlns:p14="http://schemas.microsoft.com/office/powerpoint/2010/main" val="2332007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836B6B-F0D4-4019-8A2C-B572707301CE}"/>
              </a:ext>
            </a:extLst>
          </p:cNvPr>
          <p:cNvSpPr txBox="1"/>
          <p:nvPr/>
        </p:nvSpPr>
        <p:spPr>
          <a:xfrm>
            <a:off x="3347166" y="114457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cs typeface="Calibri"/>
              </a:rPr>
              <a:t>Pattern Textiles</a:t>
            </a:r>
          </a:p>
        </p:txBody>
      </p:sp>
      <p:sp>
        <p:nvSpPr>
          <p:cNvPr id="3" name="TextBox 2">
            <a:extLst>
              <a:ext uri="{FF2B5EF4-FFF2-40B4-BE49-F238E27FC236}">
                <a16:creationId xmlns:a16="http://schemas.microsoft.com/office/drawing/2014/main" id="{A1F98E1F-12CF-4A9D-A4E0-706FCD3975B7}"/>
              </a:ext>
            </a:extLst>
          </p:cNvPr>
          <p:cNvSpPr txBox="1"/>
          <p:nvPr/>
        </p:nvSpPr>
        <p:spPr>
          <a:xfrm>
            <a:off x="6755732" y="4102769"/>
            <a:ext cx="2057400" cy="152349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cs typeface="Calibri"/>
              </a:rPr>
              <a:t>Stephanie Neal and Nicola </a:t>
            </a:r>
            <a:r>
              <a:rPr lang="en-GB" sz="1350" err="1">
                <a:cs typeface="Calibri"/>
              </a:rPr>
              <a:t>Pellicci</a:t>
            </a:r>
            <a:endParaRPr lang="en-GB" sz="1350">
              <a:cs typeface="Calibri"/>
            </a:endParaRPr>
          </a:p>
          <a:p>
            <a:r>
              <a:rPr lang="en-GB" sz="1350">
                <a:cs typeface="Calibri"/>
              </a:rPr>
              <a:t>Pattern Textiles Ltd</a:t>
            </a:r>
          </a:p>
          <a:p>
            <a:r>
              <a:rPr lang="en-GB" sz="1350">
                <a:ea typeface="+mn-lt"/>
                <a:cs typeface="+mn-lt"/>
              </a:rPr>
              <a:t>Unit 206</a:t>
            </a:r>
            <a:br>
              <a:rPr lang="en-GB" sz="1350">
                <a:ea typeface="+mn-lt"/>
                <a:cs typeface="+mn-lt"/>
              </a:rPr>
            </a:br>
            <a:r>
              <a:rPr lang="en-GB" sz="1350">
                <a:ea typeface="+mn-lt"/>
                <a:cs typeface="+mn-lt"/>
              </a:rPr>
              <a:t>15 </a:t>
            </a:r>
            <a:r>
              <a:rPr lang="en-GB" sz="1350" err="1">
                <a:ea typeface="+mn-lt"/>
                <a:cs typeface="+mn-lt"/>
              </a:rPr>
              <a:t>Pundersons</a:t>
            </a:r>
            <a:r>
              <a:rPr lang="en-GB" sz="1350">
                <a:ea typeface="+mn-lt"/>
                <a:cs typeface="+mn-lt"/>
              </a:rPr>
              <a:t> Gardens</a:t>
            </a:r>
            <a:br>
              <a:rPr lang="en-GB" sz="1350">
                <a:ea typeface="+mn-lt"/>
                <a:cs typeface="+mn-lt"/>
              </a:rPr>
            </a:br>
            <a:r>
              <a:rPr lang="en-GB" sz="1350">
                <a:ea typeface="+mn-lt"/>
                <a:cs typeface="+mn-lt"/>
              </a:rPr>
              <a:t>London</a:t>
            </a:r>
            <a:br>
              <a:rPr lang="en-GB" sz="1350">
                <a:ea typeface="+mn-lt"/>
                <a:cs typeface="+mn-lt"/>
              </a:rPr>
            </a:br>
            <a:r>
              <a:rPr lang="en-GB" sz="1350">
                <a:ea typeface="+mn-lt"/>
                <a:cs typeface="+mn-lt"/>
              </a:rPr>
              <a:t>E2 9QG</a:t>
            </a:r>
          </a:p>
        </p:txBody>
      </p:sp>
      <p:pic>
        <p:nvPicPr>
          <p:cNvPr id="4" name="Picture 4" descr="A close up of a flower&#10;&#10;Description generated with very high confidence">
            <a:extLst>
              <a:ext uri="{FF2B5EF4-FFF2-40B4-BE49-F238E27FC236}">
                <a16:creationId xmlns:a16="http://schemas.microsoft.com/office/drawing/2014/main" id="{C545E82C-CD34-4672-AA4E-7536649BF3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84521" y="3492166"/>
            <a:ext cx="2057400" cy="2057400"/>
          </a:xfrm>
          <a:prstGeom prst="rect">
            <a:avLst/>
          </a:prstGeom>
        </p:spPr>
      </p:pic>
      <p:pic>
        <p:nvPicPr>
          <p:cNvPr id="6" name="Picture 6" descr="A screenshot of a computer&#10;&#10;Description generated with very high confidence">
            <a:extLst>
              <a:ext uri="{FF2B5EF4-FFF2-40B4-BE49-F238E27FC236}">
                <a16:creationId xmlns:a16="http://schemas.microsoft.com/office/drawing/2014/main" id="{02523FBE-EA61-4498-8E05-30531065012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347788" y="1469733"/>
            <a:ext cx="1254296" cy="1238933"/>
          </a:xfrm>
          <a:prstGeom prst="rect">
            <a:avLst/>
          </a:prstGeom>
        </p:spPr>
      </p:pic>
      <p:pic>
        <p:nvPicPr>
          <p:cNvPr id="5" name="Picture 6" descr="A screenshot of a computer&#10;&#10;Description generated with very high confidence">
            <a:extLst>
              <a:ext uri="{FF2B5EF4-FFF2-40B4-BE49-F238E27FC236}">
                <a16:creationId xmlns:a16="http://schemas.microsoft.com/office/drawing/2014/main" id="{C7694AFB-B49A-4E2B-8FFA-EC41DEC376B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142120" y="1177966"/>
            <a:ext cx="2671019" cy="2634410"/>
          </a:xfrm>
          <a:prstGeom prst="rect">
            <a:avLst/>
          </a:prstGeom>
        </p:spPr>
      </p:pic>
      <p:pic>
        <p:nvPicPr>
          <p:cNvPr id="8" name="Picture 8" descr="A screenshot of a computer&#10;&#10;Description generated with very high confidence">
            <a:extLst>
              <a:ext uri="{FF2B5EF4-FFF2-40B4-BE49-F238E27FC236}">
                <a16:creationId xmlns:a16="http://schemas.microsoft.com/office/drawing/2014/main" id="{A06B4B13-2DDF-499A-B016-A4EDD223AEC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051634" y="2782009"/>
            <a:ext cx="2057879" cy="2058338"/>
          </a:xfrm>
          <a:prstGeom prst="rect">
            <a:avLst/>
          </a:prstGeom>
        </p:spPr>
      </p:pic>
      <p:pic>
        <p:nvPicPr>
          <p:cNvPr id="10" name="Picture 10" descr="A screenshot of a computer&#10;&#10;Description generated with very high confidence">
            <a:extLst>
              <a:ext uri="{FF2B5EF4-FFF2-40B4-BE49-F238E27FC236}">
                <a16:creationId xmlns:a16="http://schemas.microsoft.com/office/drawing/2014/main" id="{67F9DC06-8173-4EB8-8939-F40BE289AB72}"/>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638173" y="1241133"/>
            <a:ext cx="1417128" cy="1430959"/>
          </a:xfrm>
          <a:prstGeom prst="rect">
            <a:avLst/>
          </a:prstGeom>
        </p:spPr>
      </p:pic>
      <p:sp>
        <p:nvSpPr>
          <p:cNvPr id="7" name="TextBox 6">
            <a:extLst>
              <a:ext uri="{FF2B5EF4-FFF2-40B4-BE49-F238E27FC236}">
                <a16:creationId xmlns:a16="http://schemas.microsoft.com/office/drawing/2014/main" id="{B0CB873E-4197-4338-9F27-E813B7BE14F4}"/>
              </a:ext>
            </a:extLst>
          </p:cNvPr>
          <p:cNvSpPr txBox="1"/>
          <p:nvPr/>
        </p:nvSpPr>
        <p:spPr>
          <a:xfrm>
            <a:off x="330869" y="1167064"/>
            <a:ext cx="2153652" cy="394723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200" dirty="0"/>
              <a:t>I love the variety of media in the prints created by Pattern Textiles as there is no 'house style'. </a:t>
            </a:r>
            <a:endParaRPr lang="en-GB" sz="1200" dirty="0">
              <a:cs typeface="Calibri"/>
            </a:endParaRPr>
          </a:p>
          <a:p>
            <a:r>
              <a:rPr lang="en-GB" sz="1200" dirty="0">
                <a:cs typeface="Calibri"/>
              </a:rPr>
              <a:t>On their website there is an introductory segment for each designer, showcasing all of their different design heroes and styles – encouraging individualism as a designer.</a:t>
            </a:r>
          </a:p>
          <a:p>
            <a:r>
              <a:rPr lang="en-GB" sz="1200" dirty="0">
                <a:cs typeface="Calibri"/>
              </a:rPr>
              <a:t>I also like that when working in a studio, you get the chance to see your work become successful garments across a multitude of companies. </a:t>
            </a:r>
          </a:p>
          <a:p>
            <a:r>
              <a:rPr lang="en-GB" sz="1200" dirty="0">
                <a:cs typeface="Calibri"/>
              </a:rPr>
              <a:t>The team at Pattern Textiles is small with only 19 employees. I feel this would be an ideal environment for me as I've found I work best in smaller groups or alone.</a:t>
            </a:r>
          </a:p>
        </p:txBody>
      </p:sp>
    </p:spTree>
    <p:extLst>
      <p:ext uri="{BB962C8B-B14F-4D97-AF65-F5344CB8AC3E}">
        <p14:creationId xmlns:p14="http://schemas.microsoft.com/office/powerpoint/2010/main" val="846495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BFE408-2104-4B89-A8E3-026F9A5AA354}"/>
              </a:ext>
            </a:extLst>
          </p:cNvPr>
          <p:cNvSpPr txBox="1"/>
          <p:nvPr/>
        </p:nvSpPr>
        <p:spPr>
          <a:xfrm>
            <a:off x="225593" y="1040731"/>
            <a:ext cx="1741571" cy="477823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200" dirty="0"/>
              <a:t>Cyme are an online studio, a platform created for young creatives and recent graduates to access the marketplace. </a:t>
            </a:r>
            <a:endParaRPr lang="en-GB" sz="1200" dirty="0">
              <a:cs typeface="Calibri"/>
            </a:endParaRPr>
          </a:p>
          <a:p>
            <a:r>
              <a:rPr lang="en-GB" sz="1200" dirty="0">
                <a:cs typeface="Calibri"/>
              </a:rPr>
              <a:t>It allows users to submit work for the studio to promote to the marketplace for a total of 200 days and upon a sale, a percentage of 60% of the sale would be given to the creator, similarly to that of a freelancer or commissioned piece of work. </a:t>
            </a:r>
          </a:p>
          <a:p>
            <a:r>
              <a:rPr lang="en-GB" sz="1200" dirty="0">
                <a:cs typeface="Calibri"/>
              </a:rPr>
              <a:t>Cyme also have to confirm the quality of the work is fit for sale and expresses the 'spirit of the studio'. I feel that this would</a:t>
            </a:r>
            <a:r>
              <a:rPr lang="en-GB" sz="1350" dirty="0">
                <a:cs typeface="Calibri"/>
              </a:rPr>
              <a:t> work well as a side-job and stepping stone into the world of work but not full-time.</a:t>
            </a:r>
          </a:p>
        </p:txBody>
      </p:sp>
      <p:pic>
        <p:nvPicPr>
          <p:cNvPr id="3" name="Picture 2">
            <a:extLst>
              <a:ext uri="{FF2B5EF4-FFF2-40B4-BE49-F238E27FC236}">
                <a16:creationId xmlns:a16="http://schemas.microsoft.com/office/drawing/2014/main" id="{F98DD42D-56CE-4A39-8818-1BFE9F9FB9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42102" y="857250"/>
            <a:ext cx="3797913" cy="5143500"/>
          </a:xfrm>
          <a:prstGeom prst="rect">
            <a:avLst/>
          </a:prstGeom>
        </p:spPr>
      </p:pic>
      <p:pic>
        <p:nvPicPr>
          <p:cNvPr id="4" name="Picture 3">
            <a:extLst>
              <a:ext uri="{FF2B5EF4-FFF2-40B4-BE49-F238E27FC236}">
                <a16:creationId xmlns:a16="http://schemas.microsoft.com/office/drawing/2014/main" id="{19FA3023-C3BA-4B92-A615-528C993BA7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27227" y="857250"/>
            <a:ext cx="3930805" cy="5143500"/>
          </a:xfrm>
          <a:prstGeom prst="rect">
            <a:avLst/>
          </a:prstGeom>
        </p:spPr>
      </p:pic>
    </p:spTree>
    <p:extLst>
      <p:ext uri="{BB962C8B-B14F-4D97-AF65-F5344CB8AC3E}">
        <p14:creationId xmlns:p14="http://schemas.microsoft.com/office/powerpoint/2010/main" val="1357958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2E2159-3F0D-4722-8955-0996988A32B0}"/>
              </a:ext>
            </a:extLst>
          </p:cNvPr>
          <p:cNvSpPr txBox="1"/>
          <p:nvPr/>
        </p:nvSpPr>
        <p:spPr>
          <a:xfrm>
            <a:off x="6482013" y="1997242"/>
            <a:ext cx="2057400" cy="256224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 first considered Anthropologie after researching Karen Mabon's work which she did in collaboration with the brand. I love the energetic styling and variety of print designs that flow both over their clothing and homeware, infused with </a:t>
            </a:r>
            <a:r>
              <a:rPr lang="en-GB" sz="1350"/>
              <a:t>colour and natural mark-making. </a:t>
            </a:r>
            <a:endParaRPr lang="en-GB" sz="1350" dirty="0">
              <a:cs typeface="Calibri"/>
            </a:endParaRPr>
          </a:p>
        </p:txBody>
      </p:sp>
      <p:sp>
        <p:nvSpPr>
          <p:cNvPr id="3" name="TextBox 2">
            <a:extLst>
              <a:ext uri="{FF2B5EF4-FFF2-40B4-BE49-F238E27FC236}">
                <a16:creationId xmlns:a16="http://schemas.microsoft.com/office/drawing/2014/main" id="{E8CABC5B-B4F5-4DF2-9AB7-56F4EDE907ED}"/>
              </a:ext>
            </a:extLst>
          </p:cNvPr>
          <p:cNvSpPr txBox="1"/>
          <p:nvPr/>
        </p:nvSpPr>
        <p:spPr>
          <a:xfrm>
            <a:off x="327860" y="4162926"/>
            <a:ext cx="2057400" cy="214674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ea typeface="+mn-lt"/>
                <a:cs typeface="+mn-lt"/>
              </a:rPr>
              <a:t>Kate Gould</a:t>
            </a:r>
            <a:endParaRPr lang="en-US" sz="1350">
              <a:cs typeface="Calibri" panose="020F0502020204030204"/>
            </a:endParaRPr>
          </a:p>
          <a:p>
            <a:r>
              <a:rPr lang="en-GB" sz="1350">
                <a:cs typeface="Calibri"/>
              </a:rPr>
              <a:t>Anthropologie</a:t>
            </a:r>
            <a:endParaRPr lang="en-GB" sz="1350" dirty="0">
              <a:cs typeface="Calibri"/>
            </a:endParaRPr>
          </a:p>
          <a:p>
            <a:r>
              <a:rPr lang="en-GB" sz="1350">
                <a:cs typeface="Calibri"/>
              </a:rPr>
              <a:t>5000 South Broad Street</a:t>
            </a:r>
            <a:endParaRPr lang="en-GB" sz="1350" dirty="0">
              <a:cs typeface="Calibri"/>
            </a:endParaRPr>
          </a:p>
          <a:p>
            <a:r>
              <a:rPr lang="en-GB" sz="1350">
                <a:cs typeface="Calibri"/>
              </a:rPr>
              <a:t>Philadelphia</a:t>
            </a:r>
            <a:endParaRPr lang="en-GB" sz="1350" dirty="0">
              <a:cs typeface="Calibri"/>
            </a:endParaRPr>
          </a:p>
          <a:p>
            <a:r>
              <a:rPr lang="en-GB" sz="1350">
                <a:cs typeface="Calibri"/>
              </a:rPr>
              <a:t>Pennsylvania</a:t>
            </a:r>
            <a:endParaRPr lang="en-GB" sz="1350" dirty="0">
              <a:cs typeface="Calibri"/>
            </a:endParaRPr>
          </a:p>
          <a:p>
            <a:r>
              <a:rPr lang="en-GB" sz="1350">
                <a:cs typeface="Calibri"/>
              </a:rPr>
              <a:t>US</a:t>
            </a:r>
            <a:endParaRPr lang="en-GB" sz="1350" dirty="0">
              <a:cs typeface="Calibri"/>
            </a:endParaRPr>
          </a:p>
          <a:p>
            <a:endParaRPr lang="en-GB" sz="1350" dirty="0">
              <a:cs typeface="Calibri"/>
            </a:endParaRPr>
          </a:p>
          <a:p>
            <a:endParaRPr lang="en-GB" sz="1350" dirty="0">
              <a:cs typeface="Calibri"/>
            </a:endParaRPr>
          </a:p>
          <a:p>
            <a:br>
              <a:rPr lang="en-US" sz="1350" dirty="0"/>
            </a:br>
            <a:endParaRPr lang="en-US" sz="1350" dirty="0"/>
          </a:p>
        </p:txBody>
      </p:sp>
      <p:pic>
        <p:nvPicPr>
          <p:cNvPr id="4" name="Picture 4" descr="A screenshot of a social media post&#10;&#10;Description generated with very high confidence">
            <a:extLst>
              <a:ext uri="{FF2B5EF4-FFF2-40B4-BE49-F238E27FC236}">
                <a16:creationId xmlns:a16="http://schemas.microsoft.com/office/drawing/2014/main" id="{A2E6E69A-8B05-4275-9D17-22BAA72D251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42411" y="1779546"/>
            <a:ext cx="1675399" cy="2678597"/>
          </a:xfrm>
          <a:prstGeom prst="rect">
            <a:avLst/>
          </a:prstGeom>
        </p:spPr>
      </p:pic>
      <p:pic>
        <p:nvPicPr>
          <p:cNvPr id="6" name="Picture 6" descr="A screenshot of a social media post&#10;&#10;Description generated with very high confidence">
            <a:extLst>
              <a:ext uri="{FF2B5EF4-FFF2-40B4-BE49-F238E27FC236}">
                <a16:creationId xmlns:a16="http://schemas.microsoft.com/office/drawing/2014/main" id="{890A5F13-3870-421B-B155-37655C2ACD1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211053" y="3277477"/>
            <a:ext cx="1693448" cy="2529147"/>
          </a:xfrm>
          <a:prstGeom prst="rect">
            <a:avLst/>
          </a:prstGeom>
        </p:spPr>
      </p:pic>
      <p:pic>
        <p:nvPicPr>
          <p:cNvPr id="8" name="Picture 8" descr="A girl in a pink dress&#10;&#10;Description generated with very high confidence">
            <a:extLst>
              <a:ext uri="{FF2B5EF4-FFF2-40B4-BE49-F238E27FC236}">
                <a16:creationId xmlns:a16="http://schemas.microsoft.com/office/drawing/2014/main" id="{EE683BC2-EE9B-41F5-ABB6-AF994C2CA3E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9892" y="957984"/>
            <a:ext cx="2057400" cy="3083153"/>
          </a:xfrm>
          <a:prstGeom prst="rect">
            <a:avLst/>
          </a:prstGeom>
        </p:spPr>
      </p:pic>
      <p:pic>
        <p:nvPicPr>
          <p:cNvPr id="12" name="Picture 12" descr="A picture containing bird, flower&#10;&#10;Description generated with very high confidence">
            <a:extLst>
              <a:ext uri="{FF2B5EF4-FFF2-40B4-BE49-F238E27FC236}">
                <a16:creationId xmlns:a16="http://schemas.microsoft.com/office/drawing/2014/main" id="{CC2DEA1A-CC67-4CFA-B322-753A5B62E51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277226" y="1851723"/>
            <a:ext cx="2057400" cy="1241534"/>
          </a:xfrm>
          <a:prstGeom prst="rect">
            <a:avLst/>
          </a:prstGeom>
        </p:spPr>
      </p:pic>
    </p:spTree>
    <p:extLst>
      <p:ext uri="{BB962C8B-B14F-4D97-AF65-F5344CB8AC3E}">
        <p14:creationId xmlns:p14="http://schemas.microsoft.com/office/powerpoint/2010/main" val="22211678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A close up of a logo&#10;&#10;Description generated with very high confidence">
            <a:extLst>
              <a:ext uri="{FF2B5EF4-FFF2-40B4-BE49-F238E27FC236}">
                <a16:creationId xmlns:a16="http://schemas.microsoft.com/office/drawing/2014/main" id="{6014A533-7AFA-40D3-9D70-45661FF6934D}"/>
              </a:ext>
            </a:extLst>
          </p:cNvPr>
          <p:cNvPicPr>
            <a:picLocks noChangeAspect="1"/>
          </p:cNvPicPr>
          <p:nvPr/>
        </p:nvPicPr>
        <p:blipFill>
          <a:blip r:embed="rId2"/>
          <a:stretch>
            <a:fillRect/>
          </a:stretch>
        </p:blipFill>
        <p:spPr>
          <a:xfrm>
            <a:off x="5805587" y="823304"/>
            <a:ext cx="1600200" cy="1600200"/>
          </a:xfrm>
          <a:prstGeom prst="rect">
            <a:avLst/>
          </a:prstGeom>
        </p:spPr>
      </p:pic>
      <p:pic>
        <p:nvPicPr>
          <p:cNvPr id="2" name="Picture 2" descr="A colorful dress&#10;&#10;Description generated with high confidence">
            <a:extLst>
              <a:ext uri="{FF2B5EF4-FFF2-40B4-BE49-F238E27FC236}">
                <a16:creationId xmlns:a16="http://schemas.microsoft.com/office/drawing/2014/main" id="{0179D4CF-F5B1-4124-A286-FFBC137CDE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8129" y="2826052"/>
            <a:ext cx="1927376" cy="2877458"/>
          </a:xfrm>
          <a:prstGeom prst="rect">
            <a:avLst/>
          </a:prstGeom>
        </p:spPr>
      </p:pic>
      <p:sp>
        <p:nvSpPr>
          <p:cNvPr id="4" name="TextBox 3">
            <a:extLst>
              <a:ext uri="{FF2B5EF4-FFF2-40B4-BE49-F238E27FC236}">
                <a16:creationId xmlns:a16="http://schemas.microsoft.com/office/drawing/2014/main" id="{E52EC560-99E2-4BC0-ADCD-A08AC2EF214B}"/>
              </a:ext>
            </a:extLst>
          </p:cNvPr>
          <p:cNvSpPr txBox="1"/>
          <p:nvPr/>
        </p:nvSpPr>
        <p:spPr>
          <a:xfrm>
            <a:off x="5736040" y="2106115"/>
            <a:ext cx="2057400" cy="214674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Owned by H&amp;M, </a:t>
            </a:r>
            <a:r>
              <a:rPr lang="en-GB" sz="1350" dirty="0" err="1"/>
              <a:t>Monki</a:t>
            </a:r>
            <a:r>
              <a:rPr lang="en-GB" sz="1350" dirty="0"/>
              <a:t> are known for their playful prints juxtaposed with their neutral colour palettes. I like the playfulness emitted by the brand and feel it would be a fun and friendly environment to thrive creatively. </a:t>
            </a:r>
          </a:p>
        </p:txBody>
      </p:sp>
      <p:pic>
        <p:nvPicPr>
          <p:cNvPr id="3" name="Picture 4" descr="A close up of a flag&#10;&#10;Description generated with very high confidence">
            <a:extLst>
              <a:ext uri="{FF2B5EF4-FFF2-40B4-BE49-F238E27FC236}">
                <a16:creationId xmlns:a16="http://schemas.microsoft.com/office/drawing/2014/main" id="{0ED70A3F-0FAE-4789-A341-EC7C2BA0608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77985" y="1073134"/>
            <a:ext cx="1930400" cy="1753001"/>
          </a:xfrm>
          <a:prstGeom prst="rect">
            <a:avLst/>
          </a:prstGeom>
        </p:spPr>
      </p:pic>
      <p:pic>
        <p:nvPicPr>
          <p:cNvPr id="6" name="Picture 6" descr="A screenshot of a social media post&#10;&#10;Description generated with very high confidence">
            <a:extLst>
              <a:ext uri="{FF2B5EF4-FFF2-40B4-BE49-F238E27FC236}">
                <a16:creationId xmlns:a16="http://schemas.microsoft.com/office/drawing/2014/main" id="{E9772F7D-B498-4C05-AF31-55264B1F49B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842779" y="1101702"/>
            <a:ext cx="2706521" cy="4441555"/>
          </a:xfrm>
          <a:prstGeom prst="rect">
            <a:avLst/>
          </a:prstGeom>
        </p:spPr>
      </p:pic>
      <p:sp>
        <p:nvSpPr>
          <p:cNvPr id="10" name="TextBox 9">
            <a:extLst>
              <a:ext uri="{FF2B5EF4-FFF2-40B4-BE49-F238E27FC236}">
                <a16:creationId xmlns:a16="http://schemas.microsoft.com/office/drawing/2014/main" id="{B496F27A-7881-45C7-B279-11DF6F136757}"/>
              </a:ext>
            </a:extLst>
          </p:cNvPr>
          <p:cNvSpPr txBox="1"/>
          <p:nvPr/>
        </p:nvSpPr>
        <p:spPr>
          <a:xfrm>
            <a:off x="5736056" y="4436645"/>
            <a:ext cx="2057400" cy="11079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Caroline Carlryd</a:t>
            </a:r>
            <a:endParaRPr lang="en-US" sz="1350"/>
          </a:p>
          <a:p>
            <a:r>
              <a:rPr lang="en-GB" sz="1350">
                <a:ea typeface="+mn-lt"/>
                <a:cs typeface="+mn-lt"/>
              </a:rPr>
              <a:t>Monki H&amp;M Hennes &amp; Mauritz Sverige AB</a:t>
            </a:r>
            <a:br>
              <a:rPr lang="en-GB" sz="1350" dirty="0">
                <a:ea typeface="+mn-lt"/>
                <a:cs typeface="+mn-lt"/>
              </a:rPr>
            </a:br>
            <a:r>
              <a:rPr lang="en-GB" sz="1350">
                <a:ea typeface="+mn-lt"/>
                <a:cs typeface="+mn-lt"/>
              </a:rPr>
              <a:t>Mäster Samuelsgatan 46A, 106 38 Stockholm.</a:t>
            </a:r>
            <a:endParaRPr lang="en-US" sz="1350">
              <a:cs typeface="Calibri"/>
            </a:endParaRPr>
          </a:p>
        </p:txBody>
      </p:sp>
    </p:spTree>
    <p:extLst>
      <p:ext uri="{BB962C8B-B14F-4D97-AF65-F5344CB8AC3E}">
        <p14:creationId xmlns:p14="http://schemas.microsoft.com/office/powerpoint/2010/main" val="32690455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A screenshot of a social media post&#10;&#10;Description generated with very high confidence">
            <a:extLst>
              <a:ext uri="{FF2B5EF4-FFF2-40B4-BE49-F238E27FC236}">
                <a16:creationId xmlns:a16="http://schemas.microsoft.com/office/drawing/2014/main" id="{04A6D96B-7CF2-4CBC-B074-4A18FE8AFCE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5122" y="1236561"/>
            <a:ext cx="2616937" cy="815587"/>
          </a:xfrm>
          <a:prstGeom prst="rect">
            <a:avLst/>
          </a:prstGeom>
        </p:spPr>
      </p:pic>
      <p:pic>
        <p:nvPicPr>
          <p:cNvPr id="5" name="Picture 5" descr="A dress shirt and tie&#10;&#10;Description generated with high confidence">
            <a:extLst>
              <a:ext uri="{FF2B5EF4-FFF2-40B4-BE49-F238E27FC236}">
                <a16:creationId xmlns:a16="http://schemas.microsoft.com/office/drawing/2014/main" id="{C4EB3006-C2F4-4A93-956A-D13AF21EDC9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024456" y="912937"/>
            <a:ext cx="2262277" cy="3019052"/>
          </a:xfrm>
          <a:prstGeom prst="rect">
            <a:avLst/>
          </a:prstGeom>
        </p:spPr>
      </p:pic>
      <p:pic>
        <p:nvPicPr>
          <p:cNvPr id="7" name="Picture 7" descr="A person in a black shirt&#10;&#10;Description generated with very high confidence">
            <a:extLst>
              <a:ext uri="{FF2B5EF4-FFF2-40B4-BE49-F238E27FC236}">
                <a16:creationId xmlns:a16="http://schemas.microsoft.com/office/drawing/2014/main" id="{5E377633-E696-47BE-BA92-20643483677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29628" y="2924926"/>
            <a:ext cx="2165230" cy="2890922"/>
          </a:xfrm>
          <a:prstGeom prst="rect">
            <a:avLst/>
          </a:prstGeom>
        </p:spPr>
      </p:pic>
      <p:pic>
        <p:nvPicPr>
          <p:cNvPr id="2" name="Picture 2" descr="A person wearing a black shirt&#10;&#10;Description generated with very high confidence">
            <a:extLst>
              <a:ext uri="{FF2B5EF4-FFF2-40B4-BE49-F238E27FC236}">
                <a16:creationId xmlns:a16="http://schemas.microsoft.com/office/drawing/2014/main" id="{F29FBC38-2F97-46CF-A35D-317C8926A28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616574" y="954183"/>
            <a:ext cx="2057400" cy="2750744"/>
          </a:xfrm>
          <a:prstGeom prst="rect">
            <a:avLst/>
          </a:prstGeom>
        </p:spPr>
      </p:pic>
      <p:sp>
        <p:nvSpPr>
          <p:cNvPr id="4" name="Subtitle 3">
            <a:extLst>
              <a:ext uri="{FF2B5EF4-FFF2-40B4-BE49-F238E27FC236}">
                <a16:creationId xmlns:a16="http://schemas.microsoft.com/office/drawing/2014/main" id="{159BFE5C-FA3A-4D96-AC7F-A49B72C3166A}"/>
              </a:ext>
            </a:extLst>
          </p:cNvPr>
          <p:cNvSpPr>
            <a:spLocks noGrp="1"/>
          </p:cNvSpPr>
          <p:nvPr>
            <p:ph type="subTitle" idx="1"/>
          </p:nvPr>
        </p:nvSpPr>
        <p:spPr>
          <a:xfrm>
            <a:off x="243640" y="2038827"/>
            <a:ext cx="3024013" cy="3196783"/>
          </a:xfrm>
        </p:spPr>
        <p:txBody>
          <a:bodyPr vert="horz" lIns="68580" tIns="34290" rIns="68580" bIns="34290" rtlCol="0" anchor="t">
            <a:noAutofit/>
          </a:bodyPr>
          <a:lstStyle/>
          <a:p>
            <a:r>
              <a:rPr lang="en-GB" sz="1200" err="1">
                <a:cs typeface="Calibri"/>
              </a:rPr>
              <a:t>Kitri</a:t>
            </a:r>
            <a:r>
              <a:rPr lang="en-GB" sz="1200" dirty="0">
                <a:cs typeface="Calibri"/>
              </a:rPr>
              <a:t> Studio are a high-end start-up fashion brand with the aim of creating individualistic, high-quality clothing. Each piece is made in limited quantities to ensure they are consistently creating fresh fashion staples and keeping up with the market, whilst nothing goes to waste. </a:t>
            </a:r>
          </a:p>
          <a:p>
            <a:r>
              <a:rPr lang="en-GB" sz="1200" dirty="0">
                <a:cs typeface="Calibri"/>
              </a:rPr>
              <a:t>Their clothing is more expensive than that on the high street but not as expensive as well-known designer brands – they describe </a:t>
            </a:r>
            <a:r>
              <a:rPr lang="en-GB" sz="1200">
                <a:cs typeface="Calibri"/>
              </a:rPr>
              <a:t>themselves as a 'comfortable range'.</a:t>
            </a:r>
          </a:p>
          <a:p>
            <a:r>
              <a:rPr lang="en-GB" sz="1200">
                <a:cs typeface="Calibri"/>
              </a:rPr>
              <a:t>I like the </a:t>
            </a:r>
            <a:r>
              <a:rPr lang="en-GB" sz="1200" dirty="0">
                <a:cs typeface="Calibri"/>
              </a:rPr>
              <a:t>idea of working for an independent brand creating unique prints in a small team as they have and feel it would be a good experience to work directly with fashion rather than with the prints alone, however I would like to experience this more. </a:t>
            </a:r>
            <a:endParaRPr lang="en-GB"/>
          </a:p>
          <a:p>
            <a:r>
              <a:rPr lang="en-GB" sz="1200" dirty="0">
                <a:cs typeface="Calibri"/>
              </a:rPr>
              <a:t>There is purpose behind the brand, which is important to me as I want fulfilling work. </a:t>
            </a:r>
          </a:p>
        </p:txBody>
      </p:sp>
      <p:sp>
        <p:nvSpPr>
          <p:cNvPr id="6" name="TextBox 5">
            <a:extLst>
              <a:ext uri="{FF2B5EF4-FFF2-40B4-BE49-F238E27FC236}">
                <a16:creationId xmlns:a16="http://schemas.microsoft.com/office/drawing/2014/main" id="{538A104C-913B-41BE-9832-34E21288A1BB}"/>
              </a:ext>
            </a:extLst>
          </p:cNvPr>
          <p:cNvSpPr txBox="1"/>
          <p:nvPr/>
        </p:nvSpPr>
        <p:spPr>
          <a:xfrm>
            <a:off x="3543300" y="325755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cs typeface="Calibri"/>
            </a:endParaRPr>
          </a:p>
        </p:txBody>
      </p:sp>
      <p:sp>
        <p:nvSpPr>
          <p:cNvPr id="8" name="TextBox 7">
            <a:extLst>
              <a:ext uri="{FF2B5EF4-FFF2-40B4-BE49-F238E27FC236}">
                <a16:creationId xmlns:a16="http://schemas.microsoft.com/office/drawing/2014/main" id="{FD5E1147-9720-4DDC-B79B-093A8F4BDD26}"/>
              </a:ext>
            </a:extLst>
          </p:cNvPr>
          <p:cNvSpPr txBox="1"/>
          <p:nvPr/>
        </p:nvSpPr>
        <p:spPr>
          <a:xfrm>
            <a:off x="7172637" y="3892722"/>
            <a:ext cx="1560443" cy="173124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cs typeface="Calibri"/>
              </a:rPr>
              <a:t>Charlie Hall</a:t>
            </a:r>
          </a:p>
          <a:p>
            <a:r>
              <a:rPr lang="en-GB" sz="1350">
                <a:ea typeface="+mn-lt"/>
                <a:cs typeface="+mn-lt"/>
              </a:rPr>
              <a:t>KITRI Limited </a:t>
            </a:r>
          </a:p>
          <a:p>
            <a:r>
              <a:rPr lang="en-GB" sz="1350">
                <a:ea typeface="+mn-lt"/>
                <a:cs typeface="+mn-lt"/>
              </a:rPr>
              <a:t>Unit D2 Leyton Industrial Village</a:t>
            </a:r>
            <a:br>
              <a:rPr lang="en-GB" sz="1350">
                <a:ea typeface="+mn-lt"/>
                <a:cs typeface="+mn-lt"/>
              </a:rPr>
            </a:br>
            <a:r>
              <a:rPr lang="en-GB" sz="1350">
                <a:ea typeface="+mn-lt"/>
                <a:cs typeface="+mn-lt"/>
              </a:rPr>
              <a:t>Argall Avenue</a:t>
            </a:r>
            <a:br>
              <a:rPr lang="en-GB" sz="1350">
                <a:ea typeface="+mn-lt"/>
                <a:cs typeface="+mn-lt"/>
              </a:rPr>
            </a:br>
            <a:r>
              <a:rPr lang="en-GB" sz="1350">
                <a:ea typeface="+mn-lt"/>
                <a:cs typeface="+mn-lt"/>
              </a:rPr>
              <a:t>London</a:t>
            </a:r>
            <a:br>
              <a:rPr lang="en-GB" sz="1350">
                <a:ea typeface="+mn-lt"/>
                <a:cs typeface="+mn-lt"/>
              </a:rPr>
            </a:br>
            <a:r>
              <a:rPr lang="en-GB" sz="1350">
                <a:ea typeface="+mn-lt"/>
                <a:cs typeface="+mn-lt"/>
              </a:rPr>
              <a:t>E10 7QP</a:t>
            </a:r>
            <a:endParaRPr lang="en-GB" sz="1350">
              <a:cs typeface="Calibri"/>
            </a:endParaRPr>
          </a:p>
          <a:p>
            <a:endParaRPr lang="en-GB" sz="1350">
              <a:cs typeface="Calibri"/>
            </a:endParaRPr>
          </a:p>
        </p:txBody>
      </p:sp>
    </p:spTree>
    <p:extLst>
      <p:ext uri="{BB962C8B-B14F-4D97-AF65-F5344CB8AC3E}">
        <p14:creationId xmlns:p14="http://schemas.microsoft.com/office/powerpoint/2010/main" val="1526836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erson standing in front of a colorful dress&#10;&#10;Description generated with very high confidence">
            <a:extLst>
              <a:ext uri="{FF2B5EF4-FFF2-40B4-BE49-F238E27FC236}">
                <a16:creationId xmlns:a16="http://schemas.microsoft.com/office/drawing/2014/main" id="{15746665-690E-4852-8B65-298AA2F531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24015" y="1501185"/>
            <a:ext cx="2057400" cy="2744588"/>
          </a:xfrm>
          <a:prstGeom prst="rect">
            <a:avLst/>
          </a:prstGeom>
        </p:spPr>
      </p:pic>
      <p:sp>
        <p:nvSpPr>
          <p:cNvPr id="2" name="Title 1">
            <a:extLst>
              <a:ext uri="{FF2B5EF4-FFF2-40B4-BE49-F238E27FC236}">
                <a16:creationId xmlns:a16="http://schemas.microsoft.com/office/drawing/2014/main" id="{A60341E8-27C8-477F-A0CD-F8263AE005C3}"/>
              </a:ext>
            </a:extLst>
          </p:cNvPr>
          <p:cNvSpPr>
            <a:spLocks noGrp="1"/>
          </p:cNvSpPr>
          <p:nvPr>
            <p:ph type="title"/>
          </p:nvPr>
        </p:nvSpPr>
        <p:spPr>
          <a:xfrm>
            <a:off x="4481620" y="1382674"/>
            <a:ext cx="3302669" cy="458768"/>
          </a:xfrm>
        </p:spPr>
        <p:txBody>
          <a:bodyPr>
            <a:normAutofit fontScale="90000"/>
          </a:bodyPr>
          <a:lstStyle/>
          <a:p>
            <a:r>
              <a:rPr lang="en-GB" sz="2700">
                <a:cs typeface="Calibri Light"/>
              </a:rPr>
              <a:t>Badgley Mischka</a:t>
            </a:r>
            <a:endParaRPr lang="en-GB" sz="2700"/>
          </a:p>
        </p:txBody>
      </p:sp>
      <p:pic>
        <p:nvPicPr>
          <p:cNvPr id="4" name="Picture 4" descr="A person in a yellow dress&#10;&#10;Description generated with very high confidence">
            <a:extLst>
              <a:ext uri="{FF2B5EF4-FFF2-40B4-BE49-F238E27FC236}">
                <a16:creationId xmlns:a16="http://schemas.microsoft.com/office/drawing/2014/main" id="{63F88DA9-7115-4101-AB98-8DD0FC5E1D0A}"/>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533757" y="1841092"/>
            <a:ext cx="2174819" cy="3263504"/>
          </a:xfrm>
        </p:spPr>
      </p:pic>
      <p:sp>
        <p:nvSpPr>
          <p:cNvPr id="6" name="TextBox 5">
            <a:extLst>
              <a:ext uri="{FF2B5EF4-FFF2-40B4-BE49-F238E27FC236}">
                <a16:creationId xmlns:a16="http://schemas.microsoft.com/office/drawing/2014/main" id="{C1C549F0-D5D3-4C4C-8BD6-461217EBF2DA}"/>
              </a:ext>
            </a:extLst>
          </p:cNvPr>
          <p:cNvSpPr txBox="1"/>
          <p:nvPr/>
        </p:nvSpPr>
        <p:spPr>
          <a:xfrm>
            <a:off x="6827683" y="2312641"/>
            <a:ext cx="2057400" cy="318548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Over the last year or so, I have continuously found Badgley Mischka to be a great source of inspiration due to the translation of process within the work. Although far-reaching, I would love to gain insight into their design processes and experience being part of their design team. I feel that my way of working relates well to the designs produced by the luxury </a:t>
            </a:r>
            <a:r>
              <a:rPr lang="en-GB" sz="1350"/>
              <a:t>fashion label. </a:t>
            </a:r>
            <a:endParaRPr lang="en-GB" sz="1350">
              <a:cs typeface="Calibri"/>
            </a:endParaRPr>
          </a:p>
        </p:txBody>
      </p:sp>
      <p:pic>
        <p:nvPicPr>
          <p:cNvPr id="9" name="Picture 9" descr="A person wearing a dress&#10;&#10;Description generated with very high confidence">
            <a:extLst>
              <a:ext uri="{FF2B5EF4-FFF2-40B4-BE49-F238E27FC236}">
                <a16:creationId xmlns:a16="http://schemas.microsoft.com/office/drawing/2014/main" id="{911923E9-5B6A-4129-A3C9-A4E2C0CBB5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5800" y="2753783"/>
            <a:ext cx="2057400" cy="3086100"/>
          </a:xfrm>
          <a:prstGeom prst="rect">
            <a:avLst/>
          </a:prstGeom>
        </p:spPr>
      </p:pic>
      <p:sp>
        <p:nvSpPr>
          <p:cNvPr id="11" name="TextBox 10">
            <a:extLst>
              <a:ext uri="{FF2B5EF4-FFF2-40B4-BE49-F238E27FC236}">
                <a16:creationId xmlns:a16="http://schemas.microsoft.com/office/drawing/2014/main" id="{3063B5B2-F152-4462-8B69-4AE384396840}"/>
              </a:ext>
            </a:extLst>
          </p:cNvPr>
          <p:cNvSpPr txBox="1"/>
          <p:nvPr/>
        </p:nvSpPr>
        <p:spPr>
          <a:xfrm>
            <a:off x="703847" y="1744579"/>
            <a:ext cx="2057400" cy="90024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Badgley Mischka</a:t>
            </a:r>
            <a:endParaRPr lang="en-US" sz="1350"/>
          </a:p>
          <a:p>
            <a:r>
              <a:rPr lang="en-GB" sz="1350">
                <a:ea typeface="+mn-lt"/>
                <a:cs typeface="+mn-lt"/>
              </a:rPr>
              <a:t>550 7th Avenue, 22nd Floor, New York, NY 10018, US</a:t>
            </a:r>
            <a:endParaRPr lang="en-GB" sz="1350"/>
          </a:p>
        </p:txBody>
      </p:sp>
    </p:spTree>
    <p:extLst>
      <p:ext uri="{BB962C8B-B14F-4D97-AF65-F5344CB8AC3E}">
        <p14:creationId xmlns:p14="http://schemas.microsoft.com/office/powerpoint/2010/main" val="1602364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social media post&#10;&#10;Description generated with very high confidence">
            <a:extLst>
              <a:ext uri="{FF2B5EF4-FFF2-40B4-BE49-F238E27FC236}">
                <a16:creationId xmlns:a16="http://schemas.microsoft.com/office/drawing/2014/main" id="{82229377-3DDD-4BB8-B262-DE001ECE5D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423430" y="2461789"/>
            <a:ext cx="2825142" cy="287331"/>
          </a:xfrm>
          <a:prstGeom prst="rect">
            <a:avLst/>
          </a:prstGeom>
        </p:spPr>
      </p:pic>
      <p:pic>
        <p:nvPicPr>
          <p:cNvPr id="4" name="Picture 4" descr="A screenshot of a person&#10;&#10;Description generated with very high confidence">
            <a:extLst>
              <a:ext uri="{FF2B5EF4-FFF2-40B4-BE49-F238E27FC236}">
                <a16:creationId xmlns:a16="http://schemas.microsoft.com/office/drawing/2014/main" id="{D31D45C5-E508-49A3-8FA9-71A56774E6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358644" y="5160245"/>
            <a:ext cx="4824305" cy="342396"/>
          </a:xfrm>
          <a:prstGeom prst="rect">
            <a:avLst/>
          </a:prstGeom>
        </p:spPr>
      </p:pic>
      <p:sp>
        <p:nvSpPr>
          <p:cNvPr id="7" name="TextBox 6">
            <a:extLst>
              <a:ext uri="{FF2B5EF4-FFF2-40B4-BE49-F238E27FC236}">
                <a16:creationId xmlns:a16="http://schemas.microsoft.com/office/drawing/2014/main" id="{58E31941-64DD-439F-9310-E6A02F458063}"/>
              </a:ext>
            </a:extLst>
          </p:cNvPr>
          <p:cNvSpPr txBox="1"/>
          <p:nvPr/>
        </p:nvSpPr>
        <p:spPr>
          <a:xfrm>
            <a:off x="6291388" y="1202030"/>
            <a:ext cx="2057400" cy="40164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The message behind Tanya Taylor clothing is important to me – to bring 'colourful confidence' and 'high-energy happiness' to real women through fashion.</a:t>
            </a:r>
          </a:p>
          <a:p>
            <a:r>
              <a:rPr lang="en-GB" sz="1350" dirty="0">
                <a:cs typeface="Calibri"/>
              </a:rPr>
              <a:t>I like that there is a mission behind the brand and that it is visibly reflected in the prints on their garments.</a:t>
            </a:r>
          </a:p>
          <a:p>
            <a:r>
              <a:rPr lang="en-GB" sz="1350" dirty="0">
                <a:cs typeface="Calibri"/>
              </a:rPr>
              <a:t>It would be a dream to work for a brand that emits such a strong message as colour is also a favoured component within my own work as I am interested in its psychological impact, an interest also displayed by the brand. </a:t>
            </a:r>
            <a:endParaRPr lang="en-GB" sz="1350" dirty="0"/>
          </a:p>
        </p:txBody>
      </p:sp>
      <p:pic>
        <p:nvPicPr>
          <p:cNvPr id="8" name="Picture 8" descr="A screenshot of a social media post&#10;&#10;Description generated with very high confidence">
            <a:extLst>
              <a:ext uri="{FF2B5EF4-FFF2-40B4-BE49-F238E27FC236}">
                <a16:creationId xmlns:a16="http://schemas.microsoft.com/office/drawing/2014/main" id="{5A5EDBE1-48D5-473D-9502-8662CD8C518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115055" y="3024990"/>
            <a:ext cx="2085494" cy="2117099"/>
          </a:xfrm>
          <a:prstGeom prst="rect">
            <a:avLst/>
          </a:prstGeom>
        </p:spPr>
      </p:pic>
      <p:sp>
        <p:nvSpPr>
          <p:cNvPr id="10" name="TextBox 9">
            <a:extLst>
              <a:ext uri="{FF2B5EF4-FFF2-40B4-BE49-F238E27FC236}">
                <a16:creationId xmlns:a16="http://schemas.microsoft.com/office/drawing/2014/main" id="{4B634999-D6CD-4C2F-B0F2-A9AC22987778}"/>
              </a:ext>
            </a:extLst>
          </p:cNvPr>
          <p:cNvSpPr txBox="1"/>
          <p:nvPr/>
        </p:nvSpPr>
        <p:spPr>
          <a:xfrm>
            <a:off x="988137" y="3276557"/>
            <a:ext cx="2057400" cy="152349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Tyler Rose</a:t>
            </a:r>
          </a:p>
          <a:p>
            <a:r>
              <a:rPr lang="en-GB" sz="1350" dirty="0">
                <a:ea typeface="+mn-lt"/>
                <a:cs typeface="+mn-lt"/>
              </a:rPr>
              <a:t>Tanya Taylor</a:t>
            </a:r>
          </a:p>
          <a:p>
            <a:r>
              <a:rPr lang="en-GB" sz="1350" dirty="0">
                <a:ea typeface="+mn-lt"/>
                <a:cs typeface="+mn-lt"/>
              </a:rPr>
              <a:t>37 E 18th St,</a:t>
            </a:r>
          </a:p>
          <a:p>
            <a:r>
              <a:rPr lang="en-GB" sz="1350" dirty="0">
                <a:ea typeface="+mn-lt"/>
                <a:cs typeface="+mn-lt"/>
              </a:rPr>
              <a:t>9th Floor, </a:t>
            </a:r>
          </a:p>
          <a:p>
            <a:r>
              <a:rPr lang="en-GB" sz="1350" dirty="0">
                <a:ea typeface="+mn-lt"/>
                <a:cs typeface="+mn-lt"/>
              </a:rPr>
              <a:t>New York, </a:t>
            </a:r>
            <a:endParaRPr lang="en-GB" sz="1350">
              <a:ea typeface="+mn-lt"/>
              <a:cs typeface="+mn-lt"/>
            </a:endParaRPr>
          </a:p>
          <a:p>
            <a:r>
              <a:rPr lang="en-GB" sz="1350" dirty="0">
                <a:ea typeface="+mn-lt"/>
                <a:cs typeface="+mn-lt"/>
              </a:rPr>
              <a:t>NY 10003, </a:t>
            </a:r>
          </a:p>
          <a:p>
            <a:r>
              <a:rPr lang="en-GB" sz="1350" dirty="0">
                <a:ea typeface="+mn-lt"/>
                <a:cs typeface="+mn-lt"/>
              </a:rPr>
              <a:t>US</a:t>
            </a:r>
            <a:endParaRPr lang="en-GB" sz="1350" dirty="0">
              <a:cs typeface="Calibri"/>
            </a:endParaRPr>
          </a:p>
        </p:txBody>
      </p:sp>
      <p:pic>
        <p:nvPicPr>
          <p:cNvPr id="11" name="Picture 11" descr="A screenshot of a social media post&#10;&#10;Description generated with very high confidence">
            <a:extLst>
              <a:ext uri="{FF2B5EF4-FFF2-40B4-BE49-F238E27FC236}">
                <a16:creationId xmlns:a16="http://schemas.microsoft.com/office/drawing/2014/main" id="{91596A1A-38BD-4A9C-9051-D8D8E0BCF61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565151" y="1688863"/>
            <a:ext cx="1486164" cy="652667"/>
          </a:xfrm>
          <a:prstGeom prst="rect">
            <a:avLst/>
          </a:prstGeom>
        </p:spPr>
      </p:pic>
      <p:pic>
        <p:nvPicPr>
          <p:cNvPr id="3" name="Picture 4" descr="A screenshot of a social media post&#10;&#10;Description generated with very high confidence">
            <a:extLst>
              <a:ext uri="{FF2B5EF4-FFF2-40B4-BE49-F238E27FC236}">
                <a16:creationId xmlns:a16="http://schemas.microsoft.com/office/drawing/2014/main" id="{1CBDED44-E9AB-4DEC-BDED-0CFE992C399C}"/>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2297490" y="2965261"/>
            <a:ext cx="1608259" cy="2072453"/>
          </a:xfrm>
          <a:prstGeom prst="rect">
            <a:avLst/>
          </a:prstGeom>
        </p:spPr>
      </p:pic>
      <p:pic>
        <p:nvPicPr>
          <p:cNvPr id="6" name="Picture 8" descr="A screenshot of a person&#10;&#10;Description generated with very high confidence">
            <a:extLst>
              <a:ext uri="{FF2B5EF4-FFF2-40B4-BE49-F238E27FC236}">
                <a16:creationId xmlns:a16="http://schemas.microsoft.com/office/drawing/2014/main" id="{3FE30B67-F918-4C32-9E78-16534790AAE2}"/>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159234" y="1424041"/>
            <a:ext cx="2319860" cy="1523522"/>
          </a:xfrm>
          <a:prstGeom prst="rect">
            <a:avLst/>
          </a:prstGeom>
        </p:spPr>
      </p:pic>
    </p:spTree>
    <p:extLst>
      <p:ext uri="{BB962C8B-B14F-4D97-AF65-F5344CB8AC3E}">
        <p14:creationId xmlns:p14="http://schemas.microsoft.com/office/powerpoint/2010/main" val="2858562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ADE9-82FF-4BC7-B348-AE71A26C24C2}"/>
              </a:ext>
            </a:extLst>
          </p:cNvPr>
          <p:cNvSpPr>
            <a:spLocks noGrp="1"/>
          </p:cNvSpPr>
          <p:nvPr>
            <p:ph type="title"/>
          </p:nvPr>
        </p:nvSpPr>
        <p:spPr/>
        <p:txBody>
          <a:bodyPr/>
          <a:lstStyle/>
          <a:p>
            <a:r>
              <a:rPr lang="en-GB" dirty="0"/>
              <a:t>What do I hope for as an outcome?</a:t>
            </a:r>
          </a:p>
        </p:txBody>
      </p:sp>
      <p:sp>
        <p:nvSpPr>
          <p:cNvPr id="3" name="Content Placeholder 2">
            <a:extLst>
              <a:ext uri="{FF2B5EF4-FFF2-40B4-BE49-F238E27FC236}">
                <a16:creationId xmlns:a16="http://schemas.microsoft.com/office/drawing/2014/main" id="{AA996EC4-475E-45D5-8E51-114BD6204747}"/>
              </a:ext>
            </a:extLst>
          </p:cNvPr>
          <p:cNvSpPr>
            <a:spLocks noGrp="1"/>
          </p:cNvSpPr>
          <p:nvPr>
            <p:ph idx="1"/>
          </p:nvPr>
        </p:nvSpPr>
        <p:spPr/>
        <p:txBody>
          <a:bodyPr>
            <a:normAutofit lnSpcReduction="10000"/>
          </a:bodyPr>
          <a:lstStyle/>
          <a:p>
            <a:r>
              <a:rPr lang="en-GB" dirty="0"/>
              <a:t>Originally I had hoped for an internship during the summer of 2020 however I understand the unlikeliness of this due to the current pandemic. </a:t>
            </a:r>
          </a:p>
          <a:p>
            <a:r>
              <a:rPr lang="en-GB" dirty="0"/>
              <a:t>I hope to reach out to these companies for internship experience upon completion of my </a:t>
            </a:r>
            <a:r>
              <a:rPr lang="en-GB" dirty="0" err="1"/>
              <a:t>Mdes</a:t>
            </a:r>
            <a:r>
              <a:rPr lang="en-GB" dirty="0"/>
              <a:t>, alongside asking for some freelancer experience alongside my </a:t>
            </a:r>
            <a:r>
              <a:rPr lang="en-GB" dirty="0" err="1"/>
              <a:t>Mdes</a:t>
            </a:r>
            <a:r>
              <a:rPr lang="en-GB" dirty="0"/>
              <a:t> and during the summer of 2020 to those studios and companies this would be relevant for. I am also considering letting RMJ Studios know that I would be open to </a:t>
            </a:r>
            <a:r>
              <a:rPr lang="en-GB" dirty="0" err="1"/>
              <a:t>freelacing</a:t>
            </a:r>
            <a:r>
              <a:rPr lang="en-GB" dirty="0"/>
              <a:t> opportunities during this time as I have previously worked with them. </a:t>
            </a:r>
          </a:p>
        </p:txBody>
      </p:sp>
    </p:spTree>
    <p:extLst>
      <p:ext uri="{BB962C8B-B14F-4D97-AF65-F5344CB8AC3E}">
        <p14:creationId xmlns:p14="http://schemas.microsoft.com/office/powerpoint/2010/main" val="85944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BF36E675-0525-441C-AD23-CE701CD9F0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26572" y="1761202"/>
            <a:ext cx="4493624" cy="2570117"/>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16692F87-BC86-4094-98D5-6D9AAE1DA02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44929" y="4515700"/>
            <a:ext cx="3771901" cy="889760"/>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6DD1AF50-526A-49C0-B482-40862ECF87E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415245" y="4463448"/>
            <a:ext cx="4331795" cy="609839"/>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BDA2614D-F0A0-48A2-86AB-D839E7B7F93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928691" y="2058382"/>
            <a:ext cx="3304902" cy="1728215"/>
          </a:xfrm>
          <a:prstGeom prst="rect">
            <a:avLst/>
          </a:prstGeom>
        </p:spPr>
      </p:pic>
      <p:sp>
        <p:nvSpPr>
          <p:cNvPr id="10" name="TextBox 9">
            <a:extLst>
              <a:ext uri="{FF2B5EF4-FFF2-40B4-BE49-F238E27FC236}">
                <a16:creationId xmlns:a16="http://schemas.microsoft.com/office/drawing/2014/main" id="{866AC6B8-DDD3-438D-A253-3303F3C16797}"/>
              </a:ext>
            </a:extLst>
          </p:cNvPr>
          <p:cNvSpPr txBox="1"/>
          <p:nvPr/>
        </p:nvSpPr>
        <p:spPr>
          <a:xfrm>
            <a:off x="2850969" y="1253513"/>
            <a:ext cx="2992838" cy="507831"/>
          </a:xfrm>
          <a:prstGeom prst="rect">
            <a:avLst/>
          </a:prstGeom>
          <a:noFill/>
        </p:spPr>
        <p:txBody>
          <a:bodyPr wrap="square" rtlCol="0">
            <a:spAutoFit/>
          </a:bodyPr>
          <a:lstStyle/>
          <a:p>
            <a:r>
              <a:rPr lang="en-GB" sz="1350" dirty="0"/>
              <a:t>Analysis of my website from second year</a:t>
            </a:r>
          </a:p>
        </p:txBody>
      </p:sp>
    </p:spTree>
    <p:extLst>
      <p:ext uri="{BB962C8B-B14F-4D97-AF65-F5344CB8AC3E}">
        <p14:creationId xmlns:p14="http://schemas.microsoft.com/office/powerpoint/2010/main" val="3599290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text&#10;&#10;Description automatically generated">
            <a:extLst>
              <a:ext uri="{FF2B5EF4-FFF2-40B4-BE49-F238E27FC236}">
                <a16:creationId xmlns:a16="http://schemas.microsoft.com/office/drawing/2014/main" id="{174B65A3-6568-488B-93AC-CB391A3E2CA1}"/>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064621" y="3989071"/>
            <a:ext cx="2403080" cy="747848"/>
          </a:xfrm>
        </p:spPr>
      </p:pic>
      <p:pic>
        <p:nvPicPr>
          <p:cNvPr id="7" name="Content Placeholder 4" descr="A screenshot of text&#10;&#10;Description automatically generated">
            <a:extLst>
              <a:ext uri="{FF2B5EF4-FFF2-40B4-BE49-F238E27FC236}">
                <a16:creationId xmlns:a16="http://schemas.microsoft.com/office/drawing/2014/main" id="{05DB2E95-83B3-40E4-AEF6-D804CAA2FAD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74765" y="1610813"/>
            <a:ext cx="3545626" cy="2019845"/>
          </a:xfrm>
          <a:prstGeom prst="rect">
            <a:avLst/>
          </a:prstGeom>
        </p:spPr>
      </p:pic>
      <p:pic>
        <p:nvPicPr>
          <p:cNvPr id="9" name="Picture 8" descr="A screenshot of text&#10;&#10;Description automatically generated">
            <a:extLst>
              <a:ext uri="{FF2B5EF4-FFF2-40B4-BE49-F238E27FC236}">
                <a16:creationId xmlns:a16="http://schemas.microsoft.com/office/drawing/2014/main" id="{A7F33E78-AF68-4BCE-8441-58D677A5FA2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79424" y="3967843"/>
            <a:ext cx="2405294" cy="1538152"/>
          </a:xfrm>
          <a:prstGeom prst="rect">
            <a:avLst/>
          </a:prstGeom>
        </p:spPr>
      </p:pic>
      <p:pic>
        <p:nvPicPr>
          <p:cNvPr id="10" name="Content Placeholder 4" descr="A screenshot of text&#10;&#10;Description automatically generated">
            <a:extLst>
              <a:ext uri="{FF2B5EF4-FFF2-40B4-BE49-F238E27FC236}">
                <a16:creationId xmlns:a16="http://schemas.microsoft.com/office/drawing/2014/main" id="{4EB68A1E-07C4-4CBD-8EC9-8A9C5B8B54A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244738" y="1510393"/>
            <a:ext cx="2120339" cy="2339885"/>
          </a:xfrm>
          <a:prstGeom prst="rect">
            <a:avLst/>
          </a:prstGeom>
        </p:spPr>
      </p:pic>
    </p:spTree>
    <p:extLst>
      <p:ext uri="{BB962C8B-B14F-4D97-AF65-F5344CB8AC3E}">
        <p14:creationId xmlns:p14="http://schemas.microsoft.com/office/powerpoint/2010/main" val="6291882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text&#10;&#10;Description automatically generated">
            <a:extLst>
              <a:ext uri="{FF2B5EF4-FFF2-40B4-BE49-F238E27FC236}">
                <a16:creationId xmlns:a16="http://schemas.microsoft.com/office/drawing/2014/main" id="{C743BBE4-138A-4011-8230-94438892E1C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927461" y="4624473"/>
            <a:ext cx="2614274" cy="865414"/>
          </a:xfrm>
        </p:spPr>
      </p:pic>
      <p:pic>
        <p:nvPicPr>
          <p:cNvPr id="7" name="Picture 6" descr="A close up of text on a white background&#10;&#10;Description automatically generated">
            <a:extLst>
              <a:ext uri="{FF2B5EF4-FFF2-40B4-BE49-F238E27FC236}">
                <a16:creationId xmlns:a16="http://schemas.microsoft.com/office/drawing/2014/main" id="{1AB6A45A-D2CC-4191-9EF4-6A544457BD6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38148" y="1296208"/>
            <a:ext cx="2395090" cy="3448664"/>
          </a:xfrm>
          <a:prstGeom prst="rect">
            <a:avLst/>
          </a:prstGeom>
        </p:spPr>
      </p:pic>
      <p:pic>
        <p:nvPicPr>
          <p:cNvPr id="8" name="Content Placeholder 4" descr="A screenshot of text&#10;&#10;Description automatically generated">
            <a:extLst>
              <a:ext uri="{FF2B5EF4-FFF2-40B4-BE49-F238E27FC236}">
                <a16:creationId xmlns:a16="http://schemas.microsoft.com/office/drawing/2014/main" id="{50F8B575-F6BB-4D09-A57A-7D0BE16EDBF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04687" y="1649398"/>
            <a:ext cx="2807573" cy="2742281"/>
          </a:xfrm>
          <a:prstGeom prst="rect">
            <a:avLst/>
          </a:prstGeom>
        </p:spPr>
      </p:pic>
      <p:sp>
        <p:nvSpPr>
          <p:cNvPr id="9" name="TextBox 8">
            <a:extLst>
              <a:ext uri="{FF2B5EF4-FFF2-40B4-BE49-F238E27FC236}">
                <a16:creationId xmlns:a16="http://schemas.microsoft.com/office/drawing/2014/main" id="{3E5DD800-CFDD-4E7B-96EF-9DC671CF237D}"/>
              </a:ext>
            </a:extLst>
          </p:cNvPr>
          <p:cNvSpPr txBox="1"/>
          <p:nvPr/>
        </p:nvSpPr>
        <p:spPr>
          <a:xfrm>
            <a:off x="4536078" y="4713777"/>
            <a:ext cx="2674619" cy="415498"/>
          </a:xfrm>
          <a:prstGeom prst="rect">
            <a:avLst/>
          </a:prstGeom>
          <a:noFill/>
        </p:spPr>
        <p:txBody>
          <a:bodyPr wrap="square" rtlCol="0">
            <a:spAutoFit/>
          </a:bodyPr>
          <a:lstStyle/>
          <a:p>
            <a:r>
              <a:rPr lang="en-GB" sz="1050" dirty="0"/>
              <a:t>I’ve decided to keep this element of my website the same as I feel it works well.</a:t>
            </a:r>
          </a:p>
        </p:txBody>
      </p:sp>
    </p:spTree>
    <p:extLst>
      <p:ext uri="{BB962C8B-B14F-4D97-AF65-F5344CB8AC3E}">
        <p14:creationId xmlns:p14="http://schemas.microsoft.com/office/powerpoint/2010/main" val="39228717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social media post&#10;&#10;Description automatically generated">
            <a:extLst>
              <a:ext uri="{FF2B5EF4-FFF2-40B4-BE49-F238E27FC236}">
                <a16:creationId xmlns:a16="http://schemas.microsoft.com/office/drawing/2014/main" id="{80C019D1-FADF-40D5-A998-E8EEEBA6026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600890" y="1169232"/>
            <a:ext cx="3771902" cy="2413003"/>
          </a:xfrm>
        </p:spPr>
      </p:pic>
      <p:pic>
        <p:nvPicPr>
          <p:cNvPr id="6" name="Content Placeholder 4" descr="A screenshot of a social media post&#10;&#10;Description automatically generated">
            <a:extLst>
              <a:ext uri="{FF2B5EF4-FFF2-40B4-BE49-F238E27FC236}">
                <a16:creationId xmlns:a16="http://schemas.microsoft.com/office/drawing/2014/main" id="{2A3F8C5E-A5B2-46CA-9096-2DAA8AC3DBC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09761" y="3469822"/>
            <a:ext cx="3637704" cy="1995351"/>
          </a:xfrm>
          <a:prstGeom prst="rect">
            <a:avLst/>
          </a:prstGeom>
        </p:spPr>
      </p:pic>
      <p:sp>
        <p:nvSpPr>
          <p:cNvPr id="7" name="TextBox 6">
            <a:extLst>
              <a:ext uri="{FF2B5EF4-FFF2-40B4-BE49-F238E27FC236}">
                <a16:creationId xmlns:a16="http://schemas.microsoft.com/office/drawing/2014/main" id="{5D66AA31-590E-42F8-B775-5C44C9444745}"/>
              </a:ext>
            </a:extLst>
          </p:cNvPr>
          <p:cNvSpPr txBox="1"/>
          <p:nvPr/>
        </p:nvSpPr>
        <p:spPr>
          <a:xfrm>
            <a:off x="4426678" y="1530830"/>
            <a:ext cx="4064180" cy="1962076"/>
          </a:xfrm>
          <a:prstGeom prst="rect">
            <a:avLst/>
          </a:prstGeom>
          <a:noFill/>
        </p:spPr>
        <p:txBody>
          <a:bodyPr wrap="square" rtlCol="0">
            <a:spAutoFit/>
          </a:bodyPr>
          <a:lstStyle/>
          <a:p>
            <a:r>
              <a:rPr lang="en-GB" sz="1350" dirty="0"/>
              <a:t>Some of the </a:t>
            </a:r>
            <a:r>
              <a:rPr lang="en-GB" sz="1350" dirty="0" err="1"/>
              <a:t>wix</a:t>
            </a:r>
            <a:r>
              <a:rPr lang="en-GB" sz="1350" dirty="0"/>
              <a:t> website templates I considered using, as recommended. I considered what content my website will hold regarding both a good representation of physical materiality and digital showcasing of my work. </a:t>
            </a:r>
          </a:p>
          <a:p>
            <a:r>
              <a:rPr lang="en-GB" sz="1350" dirty="0"/>
              <a:t>I searched key words to represent my work such as ‘fabric’ and ‘textile’ to specify my intent.</a:t>
            </a:r>
          </a:p>
          <a:p>
            <a:r>
              <a:rPr lang="en-GB" sz="1350" dirty="0"/>
              <a:t>I chose a portfolio based website design to ensure my work is showcased the best. </a:t>
            </a:r>
          </a:p>
        </p:txBody>
      </p:sp>
    </p:spTree>
    <p:extLst>
      <p:ext uri="{BB962C8B-B14F-4D97-AF65-F5344CB8AC3E}">
        <p14:creationId xmlns:p14="http://schemas.microsoft.com/office/powerpoint/2010/main" val="6192405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93DD6-103A-4E87-86B4-BA3CA6ECC373}"/>
              </a:ext>
            </a:extLst>
          </p:cNvPr>
          <p:cNvSpPr>
            <a:spLocks noGrp="1"/>
          </p:cNvSpPr>
          <p:nvPr>
            <p:ph type="title"/>
          </p:nvPr>
        </p:nvSpPr>
        <p:spPr/>
        <p:txBody>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3B91FD06-6DFD-40A7-8B78-5C06733DFCA7}"/>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98614" y="1354612"/>
            <a:ext cx="4155029" cy="4058310"/>
          </a:xfrm>
        </p:spPr>
      </p:pic>
      <p:pic>
        <p:nvPicPr>
          <p:cNvPr id="6" name="Content Placeholder 4" descr="A screenshot of a social media post&#10;&#10;Description automatically generated">
            <a:extLst>
              <a:ext uri="{FF2B5EF4-FFF2-40B4-BE49-F238E27FC236}">
                <a16:creationId xmlns:a16="http://schemas.microsoft.com/office/drawing/2014/main" id="{B0CCE1E0-850A-4C1F-8EF1-B860045EE6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306788" y="2146061"/>
            <a:ext cx="2593471" cy="2704011"/>
          </a:xfrm>
          <a:prstGeom prst="rect">
            <a:avLst/>
          </a:prstGeom>
        </p:spPr>
      </p:pic>
    </p:spTree>
    <p:extLst>
      <p:ext uri="{BB962C8B-B14F-4D97-AF65-F5344CB8AC3E}">
        <p14:creationId xmlns:p14="http://schemas.microsoft.com/office/powerpoint/2010/main" val="22973119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D93964E0-D4DB-44BC-9BB8-EF181BE85DAC}"/>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34092" y="1082016"/>
            <a:ext cx="3802332" cy="4221860"/>
          </a:xfrm>
        </p:spPr>
      </p:pic>
      <p:pic>
        <p:nvPicPr>
          <p:cNvPr id="4" name="Content Placeholder 4" descr="A screenshot of a cell phone&#10;&#10;Description automatically generated">
            <a:extLst>
              <a:ext uri="{FF2B5EF4-FFF2-40B4-BE49-F238E27FC236}">
                <a16:creationId xmlns:a16="http://schemas.microsoft.com/office/drawing/2014/main" id="{77D894AD-239C-4B34-8F0B-36E8D44A4A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04289" y="2255147"/>
            <a:ext cx="6905620" cy="937799"/>
          </a:xfrm>
          <a:prstGeom prst="rect">
            <a:avLst/>
          </a:prstGeom>
        </p:spPr>
      </p:pic>
    </p:spTree>
    <p:extLst>
      <p:ext uri="{BB962C8B-B14F-4D97-AF65-F5344CB8AC3E}">
        <p14:creationId xmlns:p14="http://schemas.microsoft.com/office/powerpoint/2010/main" val="32983575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CA30E27E-B9F1-4D5E-B9D2-85DD1F801C0A}"/>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890500" y="1046856"/>
            <a:ext cx="3743549" cy="4980605"/>
          </a:xfrm>
        </p:spPr>
      </p:pic>
      <p:pic>
        <p:nvPicPr>
          <p:cNvPr id="7" name="Picture 6" descr="A close up of text on a white background&#10;&#10;Description automatically generated">
            <a:extLst>
              <a:ext uri="{FF2B5EF4-FFF2-40B4-BE49-F238E27FC236}">
                <a16:creationId xmlns:a16="http://schemas.microsoft.com/office/drawing/2014/main" id="{044338CC-0CBB-450A-8595-0AC06FA3B34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56175" y="891992"/>
            <a:ext cx="3688962" cy="5216916"/>
          </a:xfrm>
          <a:prstGeom prst="rect">
            <a:avLst/>
          </a:prstGeom>
        </p:spPr>
      </p:pic>
    </p:spTree>
    <p:extLst>
      <p:ext uri="{BB962C8B-B14F-4D97-AF65-F5344CB8AC3E}">
        <p14:creationId xmlns:p14="http://schemas.microsoft.com/office/powerpoint/2010/main" val="1946438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CC78A8A3-D6D8-42E4-A72F-2D8BC780D80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06631" y="1356905"/>
            <a:ext cx="3514988" cy="4338501"/>
          </a:xfrm>
        </p:spPr>
      </p:pic>
      <p:pic>
        <p:nvPicPr>
          <p:cNvPr id="6" name="Content Placeholder 4" descr="A picture containing text&#10;&#10;Description automatically generated">
            <a:extLst>
              <a:ext uri="{FF2B5EF4-FFF2-40B4-BE49-F238E27FC236}">
                <a16:creationId xmlns:a16="http://schemas.microsoft.com/office/drawing/2014/main" id="{B2B88323-EF34-46CC-9AF3-299B6CE60C6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617721" y="2484585"/>
            <a:ext cx="2632166" cy="2036798"/>
          </a:xfrm>
          <a:prstGeom prst="rect">
            <a:avLst/>
          </a:prstGeom>
        </p:spPr>
      </p:pic>
    </p:spTree>
    <p:extLst>
      <p:ext uri="{BB962C8B-B14F-4D97-AF65-F5344CB8AC3E}">
        <p14:creationId xmlns:p14="http://schemas.microsoft.com/office/powerpoint/2010/main" val="6647984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F7260-15C0-4C9B-8677-BF9B4057F06A}"/>
              </a:ext>
            </a:extLst>
          </p:cNvPr>
          <p:cNvSpPr>
            <a:spLocks noGrp="1"/>
          </p:cNvSpPr>
          <p:nvPr>
            <p:ph type="title"/>
          </p:nvPr>
        </p:nvSpPr>
        <p:spPr/>
        <p:txBody>
          <a:bodyPr/>
          <a:lstStyle/>
          <a:p>
            <a:r>
              <a:rPr lang="en-GB" dirty="0"/>
              <a:t>Changes</a:t>
            </a:r>
          </a:p>
        </p:txBody>
      </p:sp>
      <p:sp>
        <p:nvSpPr>
          <p:cNvPr id="3" name="Content Placeholder 2">
            <a:extLst>
              <a:ext uri="{FF2B5EF4-FFF2-40B4-BE49-F238E27FC236}">
                <a16:creationId xmlns:a16="http://schemas.microsoft.com/office/drawing/2014/main" id="{B65BE9E5-D896-418B-BCFA-2F6D69BE9738}"/>
              </a:ext>
            </a:extLst>
          </p:cNvPr>
          <p:cNvSpPr>
            <a:spLocks noGrp="1"/>
          </p:cNvSpPr>
          <p:nvPr>
            <p:ph idx="1"/>
          </p:nvPr>
        </p:nvSpPr>
        <p:spPr/>
        <p:txBody>
          <a:bodyPr>
            <a:normAutofit lnSpcReduction="10000"/>
          </a:bodyPr>
          <a:lstStyle/>
          <a:p>
            <a:r>
              <a:rPr lang="en-GB" dirty="0"/>
              <a:t>I decided to add a CV page to my website for ease of access, alongside a blog to engage my social media with the site. </a:t>
            </a:r>
          </a:p>
          <a:p>
            <a:r>
              <a:rPr lang="en-GB" dirty="0"/>
              <a:t>My homepage consists of a slideshow of my most recent work and an Instagram gallery that updates itself every time I post – an easy way to ensure my website is up to date in this area. </a:t>
            </a:r>
          </a:p>
          <a:p>
            <a:r>
              <a:rPr lang="en-GB" dirty="0"/>
              <a:t>I also added my full portfolio to my website alongside updated contact details, linking this through from my Instagram and other social media accounts. </a:t>
            </a:r>
          </a:p>
        </p:txBody>
      </p:sp>
    </p:spTree>
    <p:extLst>
      <p:ext uri="{BB962C8B-B14F-4D97-AF65-F5344CB8AC3E}">
        <p14:creationId xmlns:p14="http://schemas.microsoft.com/office/powerpoint/2010/main" val="1559064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7D709-CBF9-4091-9B38-8936CEE8A4DF}"/>
              </a:ext>
            </a:extLst>
          </p:cNvPr>
          <p:cNvSpPr>
            <a:spLocks noGrp="1"/>
          </p:cNvSpPr>
          <p:nvPr>
            <p:ph type="title"/>
          </p:nvPr>
        </p:nvSpPr>
        <p:spPr/>
        <p:txBody>
          <a:bodyPr/>
          <a:lstStyle/>
          <a:p>
            <a:r>
              <a:rPr lang="en-GB" dirty="0"/>
              <a:t>Link to Completed Website</a:t>
            </a:r>
          </a:p>
        </p:txBody>
      </p:sp>
      <p:sp>
        <p:nvSpPr>
          <p:cNvPr id="3" name="Content Placeholder 2">
            <a:extLst>
              <a:ext uri="{FF2B5EF4-FFF2-40B4-BE49-F238E27FC236}">
                <a16:creationId xmlns:a16="http://schemas.microsoft.com/office/drawing/2014/main" id="{EB2A9771-00B0-4314-AD4C-2DCB33ED7A11}"/>
              </a:ext>
            </a:extLst>
          </p:cNvPr>
          <p:cNvSpPr>
            <a:spLocks noGrp="1"/>
          </p:cNvSpPr>
          <p:nvPr>
            <p:ph idx="1"/>
          </p:nvPr>
        </p:nvSpPr>
        <p:spPr/>
        <p:txBody>
          <a:bodyPr/>
          <a:lstStyle/>
          <a:p>
            <a:r>
              <a:rPr lang="en-GB" dirty="0">
                <a:hlinkClick r:id="rId2"/>
              </a:rPr>
              <a:t>https://mariewilkinson.wixsite.com/design</a:t>
            </a:r>
            <a:endParaRPr lang="en-GB" dirty="0"/>
          </a:p>
        </p:txBody>
      </p:sp>
    </p:spTree>
    <p:extLst>
      <p:ext uri="{BB962C8B-B14F-4D97-AF65-F5344CB8AC3E}">
        <p14:creationId xmlns:p14="http://schemas.microsoft.com/office/powerpoint/2010/main" val="19704440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09DF9-742F-4E58-9908-D57175AA76F2}"/>
              </a:ext>
            </a:extLst>
          </p:cNvPr>
          <p:cNvSpPr>
            <a:spLocks noGrp="1"/>
          </p:cNvSpPr>
          <p:nvPr>
            <p:ph type="title"/>
          </p:nvPr>
        </p:nvSpPr>
        <p:spPr>
          <a:xfrm>
            <a:off x="2030442" y="1357537"/>
            <a:ext cx="5363474" cy="541286"/>
          </a:xfrm>
        </p:spPr>
        <p:txBody>
          <a:bodyPr>
            <a:normAutofit fontScale="90000"/>
          </a:bodyPr>
          <a:lstStyle/>
          <a:p>
            <a:pPr algn="ctr"/>
            <a:r>
              <a:rPr lang="en-GB" dirty="0">
                <a:cs typeface="Calibri Light"/>
              </a:rPr>
              <a:t>Links to my social media profiles </a:t>
            </a:r>
            <a:br>
              <a:rPr lang="en-GB" dirty="0">
                <a:cs typeface="Calibri Light"/>
              </a:rPr>
            </a:br>
            <a:endParaRPr lang="en-GB">
              <a:cs typeface="Calibri Light" panose="020F0302020204030204"/>
            </a:endParaRPr>
          </a:p>
        </p:txBody>
      </p:sp>
      <p:sp>
        <p:nvSpPr>
          <p:cNvPr id="3" name="Content Placeholder 2">
            <a:extLst>
              <a:ext uri="{FF2B5EF4-FFF2-40B4-BE49-F238E27FC236}">
                <a16:creationId xmlns:a16="http://schemas.microsoft.com/office/drawing/2014/main" id="{185BF7FA-363E-4ADA-A7DE-CA1FC6AC326D}"/>
              </a:ext>
            </a:extLst>
          </p:cNvPr>
          <p:cNvSpPr>
            <a:spLocks noGrp="1"/>
          </p:cNvSpPr>
          <p:nvPr>
            <p:ph idx="1"/>
          </p:nvPr>
        </p:nvSpPr>
        <p:spPr/>
        <p:txBody>
          <a:bodyPr vert="horz" lIns="68580" tIns="34290" rIns="68580" bIns="34290" rtlCol="0" anchor="t">
            <a:normAutofit/>
          </a:bodyPr>
          <a:lstStyle/>
          <a:p>
            <a:r>
              <a:rPr lang="en-GB" dirty="0">
                <a:ea typeface="+mn-lt"/>
                <a:cs typeface="+mn-lt"/>
                <a:hlinkClick r:id="rId2"/>
              </a:rPr>
              <a:t>https://www.instagram.com/mariewilkinsonart/</a:t>
            </a:r>
            <a:endParaRPr lang="en-GB">
              <a:ea typeface="+mn-lt"/>
              <a:cs typeface="+mn-lt"/>
            </a:endParaRPr>
          </a:p>
          <a:p>
            <a:endParaRPr lang="en-GB" dirty="0">
              <a:cs typeface="Calibri"/>
            </a:endParaRPr>
          </a:p>
          <a:p>
            <a:r>
              <a:rPr lang="en-GB" dirty="0">
                <a:ea typeface="+mn-lt"/>
                <a:cs typeface="+mn-lt"/>
                <a:hlinkClick r:id="rId3"/>
              </a:rPr>
              <a:t>https://www.linkedin.com/in/marie-wilkinson-b700b1156/</a:t>
            </a:r>
          </a:p>
          <a:p>
            <a:endParaRPr lang="en-GB" dirty="0">
              <a:cs typeface="Calibri"/>
            </a:endParaRPr>
          </a:p>
          <a:p>
            <a:r>
              <a:rPr lang="en-GB" dirty="0">
                <a:ea typeface="+mn-lt"/>
                <a:cs typeface="+mn-lt"/>
                <a:hlinkClick r:id="rId4"/>
              </a:rPr>
              <a:t>https://mariewilkinson.wixsite.com/design/blog-1</a:t>
            </a:r>
            <a:endParaRPr lang="en-GB" dirty="0">
              <a:cs typeface="Calibri"/>
            </a:endParaRPr>
          </a:p>
          <a:p>
            <a:endParaRPr lang="en-GB" dirty="0">
              <a:cs typeface="Calibri"/>
            </a:endParaRPr>
          </a:p>
        </p:txBody>
      </p:sp>
    </p:spTree>
    <p:extLst>
      <p:ext uri="{BB962C8B-B14F-4D97-AF65-F5344CB8AC3E}">
        <p14:creationId xmlns:p14="http://schemas.microsoft.com/office/powerpoint/2010/main" val="25348093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2D805A5-A234-4581-AFB4-891F33CD8A6C}"/>
              </a:ext>
            </a:extLst>
          </p:cNvPr>
          <p:cNvSpPr txBox="1"/>
          <p:nvPr/>
        </p:nvSpPr>
        <p:spPr>
          <a:xfrm>
            <a:off x="4355649" y="2624600"/>
            <a:ext cx="3696031" cy="165153"/>
          </a:xfrm>
          <a:prstGeom prst="rect">
            <a:avLst/>
          </a:prstGeom>
        </p:spPr>
        <p:txBody>
          <a:bodyPr rot="0" spcFirstLastPara="0" vertOverflow="overflow" horzOverflow="overflow" vert="horz" lIns="68580" tIns="34290" rIns="68580" bIns="34290" numCol="1" spcCol="0" rtlCol="0" fromWordArt="0" anchor="b" anchorCtr="0" forceAA="0" compatLnSpc="1">
            <a:prstTxWarp prst="textNoShape">
              <a:avLst/>
            </a:prstTxWarp>
            <a:noAutofit/>
          </a:bodyPr>
          <a:lstStyle/>
          <a:p>
            <a:pPr algn="ctr">
              <a:lnSpc>
                <a:spcPct val="90000"/>
              </a:lnSpc>
              <a:spcBef>
                <a:spcPct val="0"/>
              </a:spcBef>
              <a:spcAft>
                <a:spcPts val="450"/>
              </a:spcAft>
            </a:pPr>
            <a:r>
              <a:rPr lang="en-US" sz="1350" dirty="0">
                <a:latin typeface="+mj-lt"/>
                <a:ea typeface="+mj-ea"/>
                <a:cs typeface="+mj-cs"/>
              </a:rPr>
              <a:t>People that inspire me/ I admire – from the sketchbook</a:t>
            </a:r>
            <a:endParaRPr lang="en-US" sz="1350" dirty="0">
              <a:latin typeface="+mj-lt"/>
              <a:ea typeface="+mj-ea"/>
              <a:cs typeface="Calibri Light"/>
            </a:endParaRPr>
          </a:p>
        </p:txBody>
      </p:sp>
      <p:pic>
        <p:nvPicPr>
          <p:cNvPr id="4" name="Picture 4" descr="A close up of text on a white background&#10;&#10;Description generated with very high confidence">
            <a:extLst>
              <a:ext uri="{FF2B5EF4-FFF2-40B4-BE49-F238E27FC236}">
                <a16:creationId xmlns:a16="http://schemas.microsoft.com/office/drawing/2014/main" id="{93494A60-A75F-487F-A2C2-30E3F50EC03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rot="5400000">
            <a:off x="826873" y="1660432"/>
            <a:ext cx="3642612" cy="3642612"/>
          </a:xfrm>
          <a:prstGeom prst="rect">
            <a:avLst/>
          </a:prstGeom>
        </p:spPr>
      </p:pic>
      <p:pic>
        <p:nvPicPr>
          <p:cNvPr id="6" name="Picture 6" descr="A close up of text on a white background&#10;&#10;Description generated with very high confidence">
            <a:extLst>
              <a:ext uri="{FF2B5EF4-FFF2-40B4-BE49-F238E27FC236}">
                <a16:creationId xmlns:a16="http://schemas.microsoft.com/office/drawing/2014/main" id="{BF883C77-2DC0-4D79-85B8-FE351EC0241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5404094" y="2433143"/>
            <a:ext cx="2087317" cy="3761233"/>
          </a:xfrm>
          <a:prstGeom prst="rect">
            <a:avLst/>
          </a:prstGeom>
        </p:spPr>
      </p:pic>
    </p:spTree>
    <p:extLst>
      <p:ext uri="{BB962C8B-B14F-4D97-AF65-F5344CB8AC3E}">
        <p14:creationId xmlns:p14="http://schemas.microsoft.com/office/powerpoint/2010/main" val="327073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table, sitting, covered&#10;&#10;Description generated with very high confidence">
            <a:extLst>
              <a:ext uri="{FF2B5EF4-FFF2-40B4-BE49-F238E27FC236}">
                <a16:creationId xmlns:a16="http://schemas.microsoft.com/office/drawing/2014/main" id="{6205C7AD-3F9B-4706-8242-35E4F888468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377825" y="1862138"/>
            <a:ext cx="4178300" cy="3133724"/>
          </a:xfrm>
          <a:prstGeom prst="rect">
            <a:avLst/>
          </a:prstGeom>
        </p:spPr>
      </p:pic>
      <p:pic>
        <p:nvPicPr>
          <p:cNvPr id="2" name="Picture 2" descr="A picture containing text&#10;&#10;Description generated with very high confidence">
            <a:extLst>
              <a:ext uri="{FF2B5EF4-FFF2-40B4-BE49-F238E27FC236}">
                <a16:creationId xmlns:a16="http://schemas.microsoft.com/office/drawing/2014/main" id="{9BA3FE3D-4145-4907-8F1D-FD9A1B23138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4587874" y="1864355"/>
            <a:ext cx="4178300" cy="3129290"/>
          </a:xfrm>
          <a:prstGeom prst="rect">
            <a:avLst/>
          </a:prstGeom>
        </p:spPr>
      </p:pic>
    </p:spTree>
    <p:extLst>
      <p:ext uri="{BB962C8B-B14F-4D97-AF65-F5344CB8AC3E}">
        <p14:creationId xmlns:p14="http://schemas.microsoft.com/office/powerpoint/2010/main" val="24454704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EBF941C-7625-4FE8-8B5A-2FBA983756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9" t="-36"/>
          <a:stretch/>
        </p:blipFill>
        <p:spPr>
          <a:xfrm rot="5400000">
            <a:off x="1538683" y="1414391"/>
            <a:ext cx="4089650" cy="3035496"/>
          </a:xfrm>
          <a:prstGeom prst="rect">
            <a:avLst/>
          </a:prstGeom>
        </p:spPr>
      </p:pic>
      <p:pic>
        <p:nvPicPr>
          <p:cNvPr id="4" name="Picture 4">
            <a:extLst>
              <a:ext uri="{FF2B5EF4-FFF2-40B4-BE49-F238E27FC236}">
                <a16:creationId xmlns:a16="http://schemas.microsoft.com/office/drawing/2014/main" id="{26DAD715-3355-4D0C-9997-D56DDC42CB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702540" y="1499413"/>
            <a:ext cx="5087427" cy="3829049"/>
          </a:xfrm>
          <a:prstGeom prst="rect">
            <a:avLst/>
          </a:prstGeom>
        </p:spPr>
      </p:pic>
      <p:sp>
        <p:nvSpPr>
          <p:cNvPr id="6" name="TextBox 5">
            <a:extLst>
              <a:ext uri="{FF2B5EF4-FFF2-40B4-BE49-F238E27FC236}">
                <a16:creationId xmlns:a16="http://schemas.microsoft.com/office/drawing/2014/main" id="{F5B7EA87-E839-48FE-A0A3-039DF330658F}"/>
              </a:ext>
            </a:extLst>
          </p:cNvPr>
          <p:cNvSpPr txBox="1"/>
          <p:nvPr/>
        </p:nvSpPr>
        <p:spPr>
          <a:xfrm>
            <a:off x="2066028" y="5123013"/>
            <a:ext cx="2769079"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Collage illustrating myself as a designer</a:t>
            </a:r>
          </a:p>
        </p:txBody>
      </p:sp>
    </p:spTree>
    <p:extLst>
      <p:ext uri="{BB962C8B-B14F-4D97-AF65-F5344CB8AC3E}">
        <p14:creationId xmlns:p14="http://schemas.microsoft.com/office/powerpoint/2010/main" val="6338984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4D30-8A4D-4F70-9E03-06216A0726F0}"/>
              </a:ext>
            </a:extLst>
          </p:cNvPr>
          <p:cNvSpPr>
            <a:spLocks noGrp="1"/>
          </p:cNvSpPr>
          <p:nvPr>
            <p:ph type="title"/>
          </p:nvPr>
        </p:nvSpPr>
        <p:spPr>
          <a:xfrm>
            <a:off x="3724073" y="1329201"/>
            <a:ext cx="4939868" cy="964620"/>
          </a:xfrm>
        </p:spPr>
        <p:txBody>
          <a:bodyPr anchor="b">
            <a:normAutofit/>
          </a:bodyPr>
          <a:lstStyle/>
          <a:p>
            <a:r>
              <a:rPr lang="en-GB" sz="3075"/>
              <a:t>My Instagram Profile on the 26th January 2020</a:t>
            </a:r>
          </a:p>
        </p:txBody>
      </p:sp>
      <p:sp>
        <p:nvSpPr>
          <p:cNvPr id="8" name="Content Placeholder 7">
            <a:extLst>
              <a:ext uri="{FF2B5EF4-FFF2-40B4-BE49-F238E27FC236}">
                <a16:creationId xmlns:a16="http://schemas.microsoft.com/office/drawing/2014/main" id="{824D18F9-0E1C-40CD-B271-E38C6B50DFC9}"/>
              </a:ext>
            </a:extLst>
          </p:cNvPr>
          <p:cNvSpPr>
            <a:spLocks noGrp="1"/>
          </p:cNvSpPr>
          <p:nvPr>
            <p:ph idx="1"/>
          </p:nvPr>
        </p:nvSpPr>
        <p:spPr>
          <a:xfrm>
            <a:off x="3724074" y="2686050"/>
            <a:ext cx="4939867" cy="3053377"/>
          </a:xfrm>
        </p:spPr>
        <p:txBody>
          <a:bodyPr vert="horz" lIns="68580" tIns="34290" rIns="68580" bIns="34290" rtlCol="0" anchor="t">
            <a:normAutofit fontScale="77500" lnSpcReduction="20000"/>
          </a:bodyPr>
          <a:lstStyle/>
          <a:p>
            <a:r>
              <a:rPr lang="en-US" sz="1500" dirty="0">
                <a:cs typeface="Calibri"/>
              </a:rPr>
              <a:t>At the start of this module, I screenshotted my Instagram Profile to see if it was improved and to review my progress.</a:t>
            </a:r>
          </a:p>
          <a:p>
            <a:r>
              <a:rPr lang="en-US" sz="1500" dirty="0">
                <a:cs typeface="Calibri"/>
              </a:rPr>
              <a:t>Thoughts on the current profile: </a:t>
            </a:r>
          </a:p>
          <a:p>
            <a:pPr marL="0" indent="0">
              <a:buNone/>
            </a:pPr>
            <a:r>
              <a:rPr lang="en-US" sz="1500" dirty="0">
                <a:cs typeface="Calibri"/>
              </a:rPr>
              <a:t> - Not a suitable icon – not professional and doesn't hold a brand identity or a professional photograph of myself</a:t>
            </a:r>
          </a:p>
          <a:p>
            <a:pPr marL="0" indent="0">
              <a:buNone/>
            </a:pPr>
            <a:r>
              <a:rPr lang="en-US" sz="1500" dirty="0">
                <a:cs typeface="Calibri"/>
              </a:rPr>
              <a:t>- Is there a need for my location in my profile? I use location tags on every post.</a:t>
            </a:r>
          </a:p>
          <a:p>
            <a:pPr marL="0" indent="0">
              <a:buNone/>
            </a:pPr>
            <a:r>
              <a:rPr lang="en-US" sz="1500" dirty="0">
                <a:cs typeface="Calibri"/>
              </a:rPr>
              <a:t>- I should state my specialism</a:t>
            </a:r>
          </a:p>
          <a:p>
            <a:pPr marL="0" indent="0">
              <a:buNone/>
            </a:pPr>
            <a:r>
              <a:rPr lang="en-US" sz="1500" dirty="0">
                <a:cs typeface="Calibri"/>
              </a:rPr>
              <a:t>- My website link needs updating</a:t>
            </a:r>
          </a:p>
          <a:p>
            <a:pPr marL="0" indent="0">
              <a:buNone/>
            </a:pPr>
            <a:r>
              <a:rPr lang="en-US" sz="1500" dirty="0">
                <a:cs typeface="Calibri"/>
              </a:rPr>
              <a:t>- 'Artist' should be updated to 'Designer' to portray a more specific context</a:t>
            </a:r>
          </a:p>
          <a:p>
            <a:pPr marL="0" indent="0">
              <a:buNone/>
            </a:pPr>
            <a:r>
              <a:rPr lang="en-US" sz="1500" dirty="0">
                <a:cs typeface="Calibri"/>
              </a:rPr>
              <a:t>- I think my handle '@</a:t>
            </a:r>
            <a:r>
              <a:rPr lang="en-US" sz="1500" dirty="0" err="1">
                <a:cs typeface="Calibri"/>
              </a:rPr>
              <a:t>mariewilkinsonart</a:t>
            </a:r>
            <a:r>
              <a:rPr lang="en-US" sz="1500" dirty="0">
                <a:cs typeface="Calibri"/>
              </a:rPr>
              <a:t>' is appropriate because I often fleet through styles and methods of working and art is a broad enough term to remain correct consistently, rather than using '</a:t>
            </a:r>
            <a:r>
              <a:rPr lang="en-US" sz="1500" dirty="0" err="1">
                <a:cs typeface="Calibri"/>
              </a:rPr>
              <a:t>surfacepattern</a:t>
            </a:r>
            <a:r>
              <a:rPr lang="en-US" sz="1500" dirty="0">
                <a:cs typeface="Calibri"/>
              </a:rPr>
              <a:t>' which may be too long or 'print' which may be too specific. It also makes it easier for those who are not knowledgeable about surface pattern to remember, as much of the public views it as 'art' as an umbrella term. </a:t>
            </a: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A72661FB-DB64-4AE6-ABF0-32102FD194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6" y="857257"/>
            <a:ext cx="3476678" cy="5143493"/>
          </a:xfrm>
          <a:prstGeom prst="rect">
            <a:avLst/>
          </a:prstGeom>
          <a:effectLst/>
        </p:spPr>
      </p:pic>
      <p:cxnSp>
        <p:nvCxnSpPr>
          <p:cNvPr id="6"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1" y="2443588"/>
            <a:ext cx="4732020" cy="0"/>
          </a:xfrm>
          <a:prstGeom prst="line">
            <a:avLst/>
          </a:prstGeom>
          <a:ln w="19050">
            <a:solidFill>
              <a:srgbClr val="1787F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4179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8BDEC72E-BBB4-41CB-B509-516973DFFB2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103770" y="1139481"/>
            <a:ext cx="6936461" cy="4903770"/>
          </a:xfrm>
        </p:spPr>
      </p:pic>
    </p:spTree>
    <p:extLst>
      <p:ext uri="{BB962C8B-B14F-4D97-AF65-F5344CB8AC3E}">
        <p14:creationId xmlns:p14="http://schemas.microsoft.com/office/powerpoint/2010/main" val="21917093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C818C3-5158-4D53-9DDC-E5C82FA7B9EC}"/>
              </a:ext>
            </a:extLst>
          </p:cNvPr>
          <p:cNvSpPr>
            <a:spLocks noGrp="1"/>
          </p:cNvSpPr>
          <p:nvPr>
            <p:ph type="subTitle" idx="1"/>
          </p:nvPr>
        </p:nvSpPr>
        <p:spPr>
          <a:xfrm>
            <a:off x="959689" y="1089467"/>
            <a:ext cx="6858000" cy="1241822"/>
          </a:xfrm>
        </p:spPr>
        <p:txBody>
          <a:bodyPr vert="horz" lIns="68580" tIns="34290" rIns="68580" bIns="34290" rtlCol="0" anchor="t">
            <a:normAutofit/>
          </a:bodyPr>
          <a:lstStyle/>
          <a:p>
            <a:r>
              <a:rPr lang="en-GB">
                <a:cs typeface="Calibri"/>
              </a:rPr>
              <a:t>Explanation of posting plan and instagram insights</a:t>
            </a:r>
            <a:endParaRPr lang="en-GB"/>
          </a:p>
        </p:txBody>
      </p:sp>
      <p:sp>
        <p:nvSpPr>
          <p:cNvPr id="4" name="TextBox 3">
            <a:extLst>
              <a:ext uri="{FF2B5EF4-FFF2-40B4-BE49-F238E27FC236}">
                <a16:creationId xmlns:a16="http://schemas.microsoft.com/office/drawing/2014/main" id="{F2D44813-E366-40A0-9907-4A1C35A2611A}"/>
              </a:ext>
            </a:extLst>
          </p:cNvPr>
          <p:cNvSpPr txBox="1"/>
          <p:nvPr/>
        </p:nvSpPr>
        <p:spPr>
          <a:xfrm>
            <a:off x="470141" y="1413654"/>
            <a:ext cx="7998842" cy="443198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I've decided to use a calendar format for my posting plan that can be followed roughly month to month for both the immediate and distant future, with loose rules to follow for myself but a list of post ideas in case I find myself with little content to post in the future. </a:t>
            </a:r>
            <a:endParaRPr lang="en-GB" sz="1350" dirty="0"/>
          </a:p>
          <a:p>
            <a:endParaRPr lang="en-GB" sz="1350">
              <a:cs typeface="Calibri"/>
            </a:endParaRPr>
          </a:p>
          <a:p>
            <a:r>
              <a:rPr lang="en-GB" sz="1350" dirty="0">
                <a:cs typeface="Calibri"/>
              </a:rPr>
              <a:t>I decided on when to post using features like my </a:t>
            </a:r>
            <a:r>
              <a:rPr lang="en-GB" sz="1350" dirty="0" err="1">
                <a:cs typeface="Calibri"/>
              </a:rPr>
              <a:t>instagram</a:t>
            </a:r>
            <a:r>
              <a:rPr lang="en-GB" sz="1350" dirty="0">
                <a:cs typeface="Calibri"/>
              </a:rPr>
              <a:t> insights, which found that my best time to post was a Friday evening, once most people had finished work. I had naturally picked up that this was the case as its when I most enjoy posting after a day in the print room, but it is good to see a confirmation of this using the insights feature. I feel that there are some features that are exempt from being put into a timetabled calendar, such as Instagram stories – I find that these work best when fluid and natural, unlike the Instagram feed. I also think it's important not to compromise quality for quantity on social media, but ensure to keep it current and active. </a:t>
            </a:r>
          </a:p>
          <a:p>
            <a:endParaRPr lang="en-GB" sz="1350">
              <a:cs typeface="Calibri"/>
            </a:endParaRPr>
          </a:p>
          <a:p>
            <a:r>
              <a:rPr lang="en-GB" sz="1350" dirty="0">
                <a:cs typeface="Calibri"/>
              </a:rPr>
              <a:t>List of Post Ideas for Instagram:</a:t>
            </a:r>
          </a:p>
          <a:p>
            <a:r>
              <a:rPr lang="en-GB" sz="1350" dirty="0">
                <a:cs typeface="Calibri"/>
              </a:rPr>
              <a:t>- Best work of the week</a:t>
            </a:r>
          </a:p>
          <a:p>
            <a:r>
              <a:rPr lang="en-GB" sz="1350" dirty="0">
                <a:cs typeface="Calibri"/>
              </a:rPr>
              <a:t>- Today's Task</a:t>
            </a:r>
          </a:p>
          <a:p>
            <a:r>
              <a:rPr lang="en-GB" sz="1350" dirty="0">
                <a:cs typeface="Calibri"/>
              </a:rPr>
              <a:t>- Any news? Exhibitions/collaborations/interviews</a:t>
            </a:r>
          </a:p>
          <a:p>
            <a:r>
              <a:rPr lang="en-GB" sz="1350" dirty="0">
                <a:cs typeface="Calibri"/>
              </a:rPr>
              <a:t>- Studio Space</a:t>
            </a:r>
          </a:p>
          <a:p>
            <a:r>
              <a:rPr lang="en-GB" sz="1350" dirty="0">
                <a:cs typeface="Calibri"/>
              </a:rPr>
              <a:t>- Printed materials</a:t>
            </a:r>
          </a:p>
          <a:p>
            <a:r>
              <a:rPr lang="en-GB" sz="1350" dirty="0">
                <a:cs typeface="Calibri"/>
              </a:rPr>
              <a:t>- </a:t>
            </a:r>
            <a:r>
              <a:rPr lang="en-GB" sz="1350" dirty="0" err="1">
                <a:cs typeface="Calibri"/>
              </a:rPr>
              <a:t>Timelapses</a:t>
            </a:r>
            <a:endParaRPr lang="en-GB" sz="1350" dirty="0">
              <a:cs typeface="Calibri"/>
            </a:endParaRPr>
          </a:p>
          <a:p>
            <a:r>
              <a:rPr lang="en-GB" sz="1350" dirty="0">
                <a:cs typeface="Calibri"/>
              </a:rPr>
              <a:t>- IGTV (tutorials, day in the life, longer </a:t>
            </a:r>
            <a:r>
              <a:rPr lang="en-GB" sz="1350" dirty="0" err="1">
                <a:cs typeface="Calibri"/>
              </a:rPr>
              <a:t>timelapse</a:t>
            </a:r>
            <a:r>
              <a:rPr lang="en-GB" sz="1350" dirty="0">
                <a:cs typeface="Calibri"/>
              </a:rPr>
              <a:t>?) </a:t>
            </a:r>
          </a:p>
          <a:p>
            <a:r>
              <a:rPr lang="en-GB" sz="1350" dirty="0">
                <a:cs typeface="Calibri"/>
              </a:rPr>
              <a:t>- initial drawings and sketchbook work</a:t>
            </a:r>
          </a:p>
          <a:p>
            <a:r>
              <a:rPr lang="en-GB" sz="1350" dirty="0">
                <a:cs typeface="Calibri"/>
              </a:rPr>
              <a:t>- giveaways? </a:t>
            </a:r>
          </a:p>
        </p:txBody>
      </p:sp>
    </p:spTree>
    <p:extLst>
      <p:ext uri="{BB962C8B-B14F-4D97-AF65-F5344CB8AC3E}">
        <p14:creationId xmlns:p14="http://schemas.microsoft.com/office/powerpoint/2010/main" val="32035423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438CC55-B0DB-4A53-9044-4DE2601003D2}"/>
              </a:ext>
            </a:extLst>
          </p:cNvPr>
          <p:cNvGraphicFramePr>
            <a:graphicFrameLocks noGrp="1"/>
          </p:cNvGraphicFramePr>
          <p:nvPr>
            <p:ph idx="1"/>
          </p:nvPr>
        </p:nvGraphicFramePr>
        <p:xfrm>
          <a:off x="388188" y="954297"/>
          <a:ext cx="8404568" cy="5250180"/>
        </p:xfrm>
        <a:graphic>
          <a:graphicData uri="http://schemas.openxmlformats.org/drawingml/2006/table">
            <a:tbl>
              <a:tblPr firstRow="1" bandRow="1">
                <a:tableStyleId>{5940675A-B579-460E-94D1-54222C63F5DA}</a:tableStyleId>
              </a:tblPr>
              <a:tblGrid>
                <a:gridCol w="1124956">
                  <a:extLst>
                    <a:ext uri="{9D8B030D-6E8A-4147-A177-3AD203B41FA5}">
                      <a16:colId xmlns:a16="http://schemas.microsoft.com/office/drawing/2014/main" val="3050284278"/>
                    </a:ext>
                  </a:extLst>
                </a:gridCol>
                <a:gridCol w="1124956">
                  <a:extLst>
                    <a:ext uri="{9D8B030D-6E8A-4147-A177-3AD203B41FA5}">
                      <a16:colId xmlns:a16="http://schemas.microsoft.com/office/drawing/2014/main" val="3957628816"/>
                    </a:ext>
                  </a:extLst>
                </a:gridCol>
                <a:gridCol w="1124956">
                  <a:extLst>
                    <a:ext uri="{9D8B030D-6E8A-4147-A177-3AD203B41FA5}">
                      <a16:colId xmlns:a16="http://schemas.microsoft.com/office/drawing/2014/main" val="3632739567"/>
                    </a:ext>
                  </a:extLst>
                </a:gridCol>
                <a:gridCol w="1124956">
                  <a:extLst>
                    <a:ext uri="{9D8B030D-6E8A-4147-A177-3AD203B41FA5}">
                      <a16:colId xmlns:a16="http://schemas.microsoft.com/office/drawing/2014/main" val="307577977"/>
                    </a:ext>
                  </a:extLst>
                </a:gridCol>
                <a:gridCol w="1583501">
                  <a:extLst>
                    <a:ext uri="{9D8B030D-6E8A-4147-A177-3AD203B41FA5}">
                      <a16:colId xmlns:a16="http://schemas.microsoft.com/office/drawing/2014/main" val="3847777125"/>
                    </a:ext>
                  </a:extLst>
                </a:gridCol>
                <a:gridCol w="998604">
                  <a:extLst>
                    <a:ext uri="{9D8B030D-6E8A-4147-A177-3AD203B41FA5}">
                      <a16:colId xmlns:a16="http://schemas.microsoft.com/office/drawing/2014/main" val="3091043008"/>
                    </a:ext>
                  </a:extLst>
                </a:gridCol>
                <a:gridCol w="1322639">
                  <a:extLst>
                    <a:ext uri="{9D8B030D-6E8A-4147-A177-3AD203B41FA5}">
                      <a16:colId xmlns:a16="http://schemas.microsoft.com/office/drawing/2014/main" val="1965010228"/>
                    </a:ext>
                  </a:extLst>
                </a:gridCol>
              </a:tblGrid>
              <a:tr h="274320">
                <a:tc>
                  <a:txBody>
                    <a:bodyPr/>
                    <a:lstStyle/>
                    <a:p>
                      <a:r>
                        <a:rPr lang="en-GB" sz="1400" dirty="0"/>
                        <a:t>Monday</a:t>
                      </a:r>
                    </a:p>
                  </a:txBody>
                  <a:tcPr marL="68580" marR="68580" marT="34290" marB="34290"/>
                </a:tc>
                <a:tc>
                  <a:txBody>
                    <a:bodyPr/>
                    <a:lstStyle/>
                    <a:p>
                      <a:r>
                        <a:rPr lang="en-GB" sz="1400" dirty="0"/>
                        <a:t>Tuesday</a:t>
                      </a:r>
                    </a:p>
                  </a:txBody>
                  <a:tcPr marL="68580" marR="68580" marT="34290" marB="34290"/>
                </a:tc>
                <a:tc>
                  <a:txBody>
                    <a:bodyPr/>
                    <a:lstStyle/>
                    <a:p>
                      <a:r>
                        <a:rPr lang="en-GB" sz="1400" dirty="0"/>
                        <a:t>Wednesday</a:t>
                      </a:r>
                    </a:p>
                  </a:txBody>
                  <a:tcPr marL="68580" marR="68580" marT="34290" marB="34290"/>
                </a:tc>
                <a:tc>
                  <a:txBody>
                    <a:bodyPr/>
                    <a:lstStyle/>
                    <a:p>
                      <a:r>
                        <a:rPr lang="en-GB" sz="1400" dirty="0"/>
                        <a:t>Thursday</a:t>
                      </a:r>
                    </a:p>
                  </a:txBody>
                  <a:tcPr marL="68580" marR="68580" marT="34290" marB="34290"/>
                </a:tc>
                <a:tc>
                  <a:txBody>
                    <a:bodyPr/>
                    <a:lstStyle/>
                    <a:p>
                      <a:r>
                        <a:rPr lang="en-GB" sz="1400" dirty="0"/>
                        <a:t>Friday</a:t>
                      </a:r>
                    </a:p>
                  </a:txBody>
                  <a:tcPr marL="68580" marR="68580" marT="34290" marB="34290"/>
                </a:tc>
                <a:tc>
                  <a:txBody>
                    <a:bodyPr/>
                    <a:lstStyle/>
                    <a:p>
                      <a:r>
                        <a:rPr lang="en-GB" sz="1400" dirty="0"/>
                        <a:t>Saturday</a:t>
                      </a:r>
                    </a:p>
                  </a:txBody>
                  <a:tcPr marL="68580" marR="68580" marT="34290" marB="34290"/>
                </a:tc>
                <a:tc>
                  <a:txBody>
                    <a:bodyPr/>
                    <a:lstStyle/>
                    <a:p>
                      <a:r>
                        <a:rPr lang="en-GB" sz="1400" dirty="0"/>
                        <a:t>Sunday</a:t>
                      </a:r>
                    </a:p>
                  </a:txBody>
                  <a:tcPr marL="68580" marR="68580" marT="34290" marB="34290"/>
                </a:tc>
                <a:extLst>
                  <a:ext uri="{0D108BD9-81ED-4DB2-BD59-A6C34878D82A}">
                    <a16:rowId xmlns:a16="http://schemas.microsoft.com/office/drawing/2014/main" val="3114723313"/>
                  </a:ext>
                </a:extLst>
              </a:tr>
              <a:tr h="1508760">
                <a:tc>
                  <a:txBody>
                    <a:bodyPr/>
                    <a:lstStyle/>
                    <a:p>
                      <a:r>
                        <a:rPr lang="en-GB" sz="1400" dirty="0"/>
                        <a:t>Instagram Post</a:t>
                      </a:r>
                    </a:p>
                  </a:txBody>
                  <a:tcPr marL="68580" marR="68580" marT="34290" marB="34290">
                    <a:solidFill>
                      <a:schemeClr val="accent2">
                        <a:lumMod val="20000"/>
                        <a:lumOff val="80000"/>
                      </a:schemeClr>
                    </a:solidFill>
                  </a:tcPr>
                </a:tc>
                <a:tc>
                  <a:txBody>
                    <a:bodyPr/>
                    <a:lstStyle/>
                    <a:p>
                      <a:r>
                        <a:rPr lang="en-GB" sz="1400" dirty="0"/>
                        <a:t>Professional Linked In post if I have any well-shot content</a:t>
                      </a:r>
                    </a:p>
                  </a:txBody>
                  <a:tcPr marL="68580" marR="68580" marT="34290" marB="34290">
                    <a:solidFill>
                      <a:schemeClr val="accent1">
                        <a:lumMod val="20000"/>
                        <a:lumOff val="80000"/>
                      </a:schemeClr>
                    </a:solidFill>
                  </a:tcPr>
                </a:tc>
                <a:tc>
                  <a:txBody>
                    <a:bodyPr/>
                    <a:lstStyle/>
                    <a:p>
                      <a:r>
                        <a:rPr lang="en-GB" sz="1400" dirty="0"/>
                        <a:t>Instagram story linking to blog post, later added to highlights to keep permanent</a:t>
                      </a:r>
                    </a:p>
                  </a:txBody>
                  <a:tcPr marL="68580" marR="68580" marT="34290" marB="34290">
                    <a:solidFill>
                      <a:schemeClr val="accent2">
                        <a:lumMod val="20000"/>
                        <a:lumOff val="80000"/>
                      </a:schemeClr>
                    </a:solidFill>
                  </a:tcPr>
                </a:tc>
                <a:tc>
                  <a:txBody>
                    <a:bodyPr/>
                    <a:lstStyle/>
                    <a:p>
                      <a:endParaRPr lang="en-GB" sz="1400"/>
                    </a:p>
                  </a:txBody>
                  <a:tcPr marL="68580" marR="68580" marT="34290" marB="34290"/>
                </a:tc>
                <a:tc>
                  <a:txBody>
                    <a:bodyPr/>
                    <a:lstStyle/>
                    <a:p>
                      <a:pPr lvl="0" algn="l">
                        <a:lnSpc>
                          <a:spcPct val="100000"/>
                        </a:lnSpc>
                        <a:spcBef>
                          <a:spcPts val="0"/>
                        </a:spcBef>
                        <a:spcAft>
                          <a:spcPts val="0"/>
                        </a:spcAft>
                        <a:buNone/>
                      </a:pPr>
                      <a:r>
                        <a:rPr lang="en-GB" sz="1400" b="0" i="0" u="none" strike="noStrike" noProof="0" dirty="0">
                          <a:latin typeface="Calibri"/>
                        </a:rPr>
                        <a:t>Instagram Post of this weeks favourite work</a:t>
                      </a:r>
                    </a:p>
                    <a:p>
                      <a:pPr lvl="0">
                        <a:buNone/>
                      </a:pPr>
                      <a:endParaRPr lang="en-GB" sz="1400"/>
                    </a:p>
                  </a:txBody>
                  <a:tcPr marL="68580" marR="68580" marT="34290" marB="34290">
                    <a:solidFill>
                      <a:schemeClr val="accent2">
                        <a:lumMod val="20000"/>
                        <a:lumOff val="80000"/>
                      </a:schemeClr>
                    </a:solidFill>
                  </a:tcPr>
                </a:tc>
                <a:tc>
                  <a:txBody>
                    <a:bodyPr/>
                    <a:lstStyle/>
                    <a:p>
                      <a:endParaRPr lang="en-GB" sz="1400"/>
                    </a:p>
                  </a:txBody>
                  <a:tcPr marL="68580" marR="68580" marT="34290" marB="34290"/>
                </a:tc>
                <a:tc>
                  <a:txBody>
                    <a:bodyPr/>
                    <a:lstStyle/>
                    <a:p>
                      <a:r>
                        <a:rPr lang="en-GB" sz="1400" dirty="0"/>
                        <a:t>Post Blog Post</a:t>
                      </a:r>
                    </a:p>
                  </a:txBody>
                  <a:tcPr marL="68580" marR="68580" marT="34290" marB="34290">
                    <a:solidFill>
                      <a:schemeClr val="accent4">
                        <a:lumMod val="20000"/>
                        <a:lumOff val="80000"/>
                      </a:schemeClr>
                    </a:solidFill>
                  </a:tcPr>
                </a:tc>
                <a:extLst>
                  <a:ext uri="{0D108BD9-81ED-4DB2-BD59-A6C34878D82A}">
                    <a16:rowId xmlns:a16="http://schemas.microsoft.com/office/drawing/2014/main" val="1583727203"/>
                  </a:ext>
                </a:extLst>
              </a:tr>
              <a:tr h="891540">
                <a:tc>
                  <a:txBody>
                    <a:bodyPr/>
                    <a:lstStyle/>
                    <a:p>
                      <a:r>
                        <a:rPr lang="en-GB" sz="1400" dirty="0"/>
                        <a:t>Instagram Post</a:t>
                      </a:r>
                    </a:p>
                  </a:txBody>
                  <a:tcPr marL="68580" marR="68580" marT="34290" marB="34290">
                    <a:solidFill>
                      <a:schemeClr val="accent2">
                        <a:lumMod val="20000"/>
                        <a:lumOff val="80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pPr lvl="0" algn="l">
                        <a:lnSpc>
                          <a:spcPct val="100000"/>
                        </a:lnSpc>
                        <a:spcBef>
                          <a:spcPts val="0"/>
                        </a:spcBef>
                        <a:spcAft>
                          <a:spcPts val="0"/>
                        </a:spcAft>
                        <a:buNone/>
                      </a:pPr>
                      <a:r>
                        <a:rPr lang="en-GB" sz="1400" b="0" i="0" u="none" strike="noStrike" noProof="0" dirty="0">
                          <a:latin typeface="Calibri"/>
                        </a:rPr>
                        <a:t>Instagram Post of this weeks favourite work</a:t>
                      </a:r>
                    </a:p>
                    <a:p>
                      <a:pPr lvl="0">
                        <a:buNone/>
                      </a:pPr>
                      <a:endParaRPr lang="en-GB" sz="1400"/>
                    </a:p>
                  </a:txBody>
                  <a:tcPr marL="68580" marR="68580" marT="34290" marB="34290">
                    <a:solidFill>
                      <a:schemeClr val="accent2">
                        <a:lumMod val="20000"/>
                        <a:lumOff val="80000"/>
                      </a:schemeClr>
                    </a:solidFill>
                  </a:tcPr>
                </a:tc>
                <a:tc>
                  <a:txBody>
                    <a:bodyPr/>
                    <a:lstStyle/>
                    <a:p>
                      <a:pPr lvl="0">
                        <a:buNone/>
                      </a:pPr>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3218766212"/>
                  </a:ext>
                </a:extLst>
              </a:tr>
              <a:tr h="1508760">
                <a:tc>
                  <a:txBody>
                    <a:bodyPr/>
                    <a:lstStyle/>
                    <a:p>
                      <a:r>
                        <a:rPr lang="en-GB" sz="1400" dirty="0"/>
                        <a:t>Instagram Post</a:t>
                      </a:r>
                    </a:p>
                  </a:txBody>
                  <a:tcPr marL="68580" marR="68580" marT="34290" marB="34290">
                    <a:solidFill>
                      <a:schemeClr val="accent2">
                        <a:lumMod val="20000"/>
                        <a:lumOff val="80000"/>
                      </a:schemeClr>
                    </a:solidFill>
                  </a:tcPr>
                </a:tc>
                <a:tc>
                  <a:txBody>
                    <a:bodyPr/>
                    <a:lstStyle/>
                    <a:p>
                      <a:r>
                        <a:rPr lang="en-GB" sz="1400" dirty="0"/>
                        <a:t>Professional Linked In post if I have any well-shot content</a:t>
                      </a:r>
                    </a:p>
                  </a:txBody>
                  <a:tcPr marL="68580" marR="68580" marT="34290" marB="34290">
                    <a:solidFill>
                      <a:schemeClr val="accent1">
                        <a:lumMod val="20000"/>
                        <a:lumOff val="80000"/>
                      </a:schemeClr>
                    </a:solidFill>
                  </a:tcPr>
                </a:tc>
                <a:tc>
                  <a:txBody>
                    <a:bodyPr/>
                    <a:lstStyle/>
                    <a:p>
                      <a:r>
                        <a:rPr lang="en-GB" sz="1400" dirty="0"/>
                        <a:t>Instagram story linking to blog post, later added to highlights to keep permanent</a:t>
                      </a:r>
                    </a:p>
                  </a:txBody>
                  <a:tcPr marL="68580" marR="68580" marT="34290" marB="34290">
                    <a:solidFill>
                      <a:schemeClr val="accent2">
                        <a:lumMod val="20000"/>
                        <a:lumOff val="80000"/>
                      </a:schemeClr>
                    </a:solidFill>
                  </a:tcPr>
                </a:tc>
                <a:tc>
                  <a:txBody>
                    <a:bodyPr/>
                    <a:lstStyle/>
                    <a:p>
                      <a:endParaRPr lang="en-GB" sz="1400"/>
                    </a:p>
                  </a:txBody>
                  <a:tcPr marL="68580" marR="68580" marT="34290" marB="34290"/>
                </a:tc>
                <a:tc>
                  <a:txBody>
                    <a:bodyPr/>
                    <a:lstStyle/>
                    <a:p>
                      <a:pPr lvl="0" algn="l">
                        <a:lnSpc>
                          <a:spcPct val="100000"/>
                        </a:lnSpc>
                        <a:spcBef>
                          <a:spcPts val="0"/>
                        </a:spcBef>
                        <a:spcAft>
                          <a:spcPts val="0"/>
                        </a:spcAft>
                        <a:buNone/>
                      </a:pPr>
                      <a:r>
                        <a:rPr lang="en-GB" sz="1400" b="0" i="0" u="none" strike="noStrike" noProof="0" dirty="0">
                          <a:latin typeface="Calibri"/>
                        </a:rPr>
                        <a:t>Instagram Post of this weeks favourite work</a:t>
                      </a:r>
                    </a:p>
                    <a:p>
                      <a:pPr lvl="0">
                        <a:buNone/>
                      </a:pPr>
                      <a:endParaRPr lang="en-GB" sz="1400"/>
                    </a:p>
                  </a:txBody>
                  <a:tcPr marL="68580" marR="68580" marT="34290" marB="34290">
                    <a:solidFill>
                      <a:schemeClr val="accent2">
                        <a:lumMod val="20000"/>
                        <a:lumOff val="80000"/>
                      </a:schemeClr>
                    </a:solidFill>
                  </a:tcPr>
                </a:tc>
                <a:tc>
                  <a:txBody>
                    <a:bodyPr/>
                    <a:lstStyle/>
                    <a:p>
                      <a:pPr lvl="0" algn="l">
                        <a:lnSpc>
                          <a:spcPct val="100000"/>
                        </a:lnSpc>
                        <a:spcBef>
                          <a:spcPts val="0"/>
                        </a:spcBef>
                        <a:spcAft>
                          <a:spcPts val="0"/>
                        </a:spcAft>
                        <a:buNone/>
                      </a:pPr>
                      <a:endParaRPr lang="en-GB" sz="1400" b="0" i="0" u="none" strike="noStrike" noProof="0">
                        <a:latin typeface="Calibri"/>
                      </a:endParaRPr>
                    </a:p>
                    <a:p>
                      <a:pPr lvl="0">
                        <a:buNone/>
                      </a:pPr>
                      <a:endParaRPr lang="en-GB" sz="1400"/>
                    </a:p>
                  </a:txBody>
                  <a:tcPr marL="68580" marR="68580" marT="34290" marB="34290"/>
                </a:tc>
                <a:tc>
                  <a:txBody>
                    <a:bodyPr/>
                    <a:lstStyle/>
                    <a:p>
                      <a:r>
                        <a:rPr lang="en-GB" sz="1400" dirty="0"/>
                        <a:t>Post Blog Post</a:t>
                      </a:r>
                    </a:p>
                  </a:txBody>
                  <a:tcPr marL="68580" marR="68580" marT="34290" marB="34290">
                    <a:solidFill>
                      <a:schemeClr val="accent4">
                        <a:lumMod val="20000"/>
                        <a:lumOff val="80000"/>
                      </a:schemeClr>
                    </a:solidFill>
                  </a:tcPr>
                </a:tc>
                <a:extLst>
                  <a:ext uri="{0D108BD9-81ED-4DB2-BD59-A6C34878D82A}">
                    <a16:rowId xmlns:a16="http://schemas.microsoft.com/office/drawing/2014/main" val="3252248679"/>
                  </a:ext>
                </a:extLst>
              </a:tr>
              <a:tr h="891540">
                <a:tc>
                  <a:txBody>
                    <a:bodyPr/>
                    <a:lstStyle/>
                    <a:p>
                      <a:pPr lvl="0">
                        <a:buNone/>
                      </a:pPr>
                      <a:r>
                        <a:rPr lang="en-GB" sz="1400" dirty="0"/>
                        <a:t>Instagram Post</a:t>
                      </a:r>
                    </a:p>
                  </a:txBody>
                  <a:tcPr marL="68580" marR="68580" marT="34290" marB="34290">
                    <a:solidFill>
                      <a:schemeClr val="accent2">
                        <a:lumMod val="20000"/>
                        <a:lumOff val="80000"/>
                      </a:schemeClr>
                    </a:solidFill>
                  </a:tcPr>
                </a:tc>
                <a:tc>
                  <a:txBody>
                    <a:bodyPr/>
                    <a:lstStyle/>
                    <a:p>
                      <a:pPr lvl="0">
                        <a:buNone/>
                      </a:pPr>
                      <a:endParaRPr lang="en-GB" sz="1400"/>
                    </a:p>
                  </a:txBody>
                  <a:tcPr marL="68580" marR="68580" marT="34290" marB="34290"/>
                </a:tc>
                <a:tc>
                  <a:txBody>
                    <a:bodyPr/>
                    <a:lstStyle/>
                    <a:p>
                      <a:pPr lvl="0">
                        <a:buNone/>
                      </a:pPr>
                      <a:endParaRPr lang="en-GB" sz="1400"/>
                    </a:p>
                  </a:txBody>
                  <a:tcPr marL="68580" marR="68580" marT="34290" marB="34290"/>
                </a:tc>
                <a:tc>
                  <a:txBody>
                    <a:bodyPr/>
                    <a:lstStyle/>
                    <a:p>
                      <a:pPr lvl="0">
                        <a:buNone/>
                      </a:pPr>
                      <a:endParaRPr lang="en-GB" sz="1400"/>
                    </a:p>
                  </a:txBody>
                  <a:tcPr marL="68580" marR="68580" marT="34290" marB="34290"/>
                </a:tc>
                <a:tc>
                  <a:txBody>
                    <a:bodyPr/>
                    <a:lstStyle/>
                    <a:p>
                      <a:pPr lvl="0" algn="l">
                        <a:lnSpc>
                          <a:spcPct val="100000"/>
                        </a:lnSpc>
                        <a:spcBef>
                          <a:spcPts val="0"/>
                        </a:spcBef>
                        <a:spcAft>
                          <a:spcPts val="0"/>
                        </a:spcAft>
                        <a:buNone/>
                      </a:pPr>
                      <a:r>
                        <a:rPr lang="en-GB" sz="1400" b="0" i="0" u="none" strike="noStrike" noProof="0" dirty="0">
                          <a:latin typeface="Calibri"/>
                        </a:rPr>
                        <a:t>Instagram Post of this weeks favourite work</a:t>
                      </a:r>
                    </a:p>
                    <a:p>
                      <a:pPr lvl="0">
                        <a:buNone/>
                      </a:pPr>
                      <a:endParaRPr lang="en-GB" sz="1400"/>
                    </a:p>
                  </a:txBody>
                  <a:tcPr marL="68580" marR="68580" marT="34290" marB="34290">
                    <a:solidFill>
                      <a:schemeClr val="accent2">
                        <a:lumMod val="20000"/>
                        <a:lumOff val="80000"/>
                      </a:schemeClr>
                    </a:solidFill>
                  </a:tcPr>
                </a:tc>
                <a:tc>
                  <a:txBody>
                    <a:bodyPr/>
                    <a:lstStyle/>
                    <a:p>
                      <a:pPr lvl="0" algn="l">
                        <a:lnSpc>
                          <a:spcPct val="100000"/>
                        </a:lnSpc>
                        <a:spcBef>
                          <a:spcPts val="0"/>
                        </a:spcBef>
                        <a:spcAft>
                          <a:spcPts val="0"/>
                        </a:spcAft>
                        <a:buNone/>
                      </a:pPr>
                      <a:endParaRPr lang="en-GB" sz="1400" b="0" i="0" u="none" strike="noStrike" noProof="0" dirty="0">
                        <a:latin typeface="Calibri"/>
                      </a:endParaRPr>
                    </a:p>
                  </a:txBody>
                  <a:tcPr marL="68580" marR="68580" marT="34290" marB="34290"/>
                </a:tc>
                <a:tc>
                  <a:txBody>
                    <a:bodyPr/>
                    <a:lstStyle/>
                    <a:p>
                      <a:pPr lvl="0">
                        <a:buNone/>
                      </a:pPr>
                      <a:r>
                        <a:rPr lang="en-GB" sz="1400" dirty="0"/>
                        <a:t>Update website if needed</a:t>
                      </a:r>
                    </a:p>
                  </a:txBody>
                  <a:tcPr marL="68580" marR="68580" marT="34290" marB="34290">
                    <a:solidFill>
                      <a:schemeClr val="accent4">
                        <a:lumMod val="20000"/>
                        <a:lumOff val="80000"/>
                      </a:schemeClr>
                    </a:solidFill>
                  </a:tcPr>
                </a:tc>
                <a:extLst>
                  <a:ext uri="{0D108BD9-81ED-4DB2-BD59-A6C34878D82A}">
                    <a16:rowId xmlns:a16="http://schemas.microsoft.com/office/drawing/2014/main" val="2346348276"/>
                  </a:ext>
                </a:extLst>
              </a:tr>
            </a:tbl>
          </a:graphicData>
        </a:graphic>
      </p:graphicFrame>
    </p:spTree>
    <p:extLst>
      <p:ext uri="{BB962C8B-B14F-4D97-AF65-F5344CB8AC3E}">
        <p14:creationId xmlns:p14="http://schemas.microsoft.com/office/powerpoint/2010/main" val="28596916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 shot of a smart phone&#10;&#10;Description generated with high confidence">
            <a:extLst>
              <a:ext uri="{FF2B5EF4-FFF2-40B4-BE49-F238E27FC236}">
                <a16:creationId xmlns:a16="http://schemas.microsoft.com/office/drawing/2014/main" id="{4BBBF081-A9B3-4EFB-9E74-B27B63E32C8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11137" y="1152705"/>
            <a:ext cx="1895546" cy="4207534"/>
          </a:xfrm>
          <a:prstGeom prst="rect">
            <a:avLst/>
          </a:prstGeom>
        </p:spPr>
      </p:pic>
      <p:pic>
        <p:nvPicPr>
          <p:cNvPr id="4" name="Picture 4">
            <a:extLst>
              <a:ext uri="{FF2B5EF4-FFF2-40B4-BE49-F238E27FC236}">
                <a16:creationId xmlns:a16="http://schemas.microsoft.com/office/drawing/2014/main" id="{B6C259BE-73B4-4C1C-84C5-7725F14CDC4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0798" y="1152705"/>
            <a:ext cx="1895546" cy="4229100"/>
          </a:xfrm>
          <a:prstGeom prst="rect">
            <a:avLst/>
          </a:prstGeom>
        </p:spPr>
      </p:pic>
      <p:sp>
        <p:nvSpPr>
          <p:cNvPr id="6" name="TextBox 5">
            <a:extLst>
              <a:ext uri="{FF2B5EF4-FFF2-40B4-BE49-F238E27FC236}">
                <a16:creationId xmlns:a16="http://schemas.microsoft.com/office/drawing/2014/main" id="{6C012FB8-4B96-4951-B874-1B27C30F9865}"/>
              </a:ext>
            </a:extLst>
          </p:cNvPr>
          <p:cNvSpPr txBox="1"/>
          <p:nvPr/>
        </p:nvSpPr>
        <p:spPr>
          <a:xfrm>
            <a:off x="5020574" y="1359738"/>
            <a:ext cx="3448409" cy="40164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When looking at my </a:t>
            </a:r>
            <a:r>
              <a:rPr lang="en-GB" sz="1350" err="1"/>
              <a:t>instagram</a:t>
            </a:r>
            <a:r>
              <a:rPr lang="en-GB" sz="1350"/>
              <a:t> profile's insights, I found that the best time of the week to post was </a:t>
            </a:r>
            <a:r>
              <a:rPr lang="en-GB" sz="1350" err="1"/>
              <a:t>friday</a:t>
            </a:r>
            <a:r>
              <a:rPr lang="en-GB" sz="1350"/>
              <a:t> evening. Although this varies week-to-week, I have found that my highest engagement also occurred then – from posting my week's highlights and my favourite outcomes from the print room due it being timetabled on </a:t>
            </a:r>
            <a:r>
              <a:rPr lang="en-GB" sz="1350" err="1"/>
              <a:t>fridays</a:t>
            </a:r>
            <a:r>
              <a:rPr lang="en-GB" sz="1350"/>
              <a:t>, alongside it being my favourite process. I'm aware this will vary over the course of the </a:t>
            </a:r>
            <a:r>
              <a:rPr lang="en-GB" sz="1350" err="1"/>
              <a:t>MDes</a:t>
            </a:r>
            <a:r>
              <a:rPr lang="en-GB" sz="1350"/>
              <a:t> and upon graduation so I will need to review it again then. Although, I do feel like </a:t>
            </a:r>
            <a:r>
              <a:rPr lang="en-GB" sz="1350" err="1"/>
              <a:t>friday</a:t>
            </a:r>
            <a:r>
              <a:rPr lang="en-GB" sz="1350"/>
              <a:t> is a strong day to post as it's when people may allow themselves a little more time on social media to wind down at the end of the work week – if I posted in the work week it may get lost in a flurry of work, or be skimmed over.  Friday allows my audience a little more time and doesn't overlap into the weekend. </a:t>
            </a:r>
          </a:p>
        </p:txBody>
      </p:sp>
    </p:spTree>
    <p:extLst>
      <p:ext uri="{BB962C8B-B14F-4D97-AF65-F5344CB8AC3E}">
        <p14:creationId xmlns:p14="http://schemas.microsoft.com/office/powerpoint/2010/main" val="37284253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hoto, different, items, show&#10;&#10;Description generated with very high confidence">
            <a:extLst>
              <a:ext uri="{FF2B5EF4-FFF2-40B4-BE49-F238E27FC236}">
                <a16:creationId xmlns:a16="http://schemas.microsoft.com/office/drawing/2014/main" id="{9CADE34F-5FB8-40F3-A445-36E11780D7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1940" y="1163489"/>
            <a:ext cx="1971027" cy="4390845"/>
          </a:xfrm>
          <a:prstGeom prst="rect">
            <a:avLst/>
          </a:prstGeom>
        </p:spPr>
      </p:pic>
      <p:pic>
        <p:nvPicPr>
          <p:cNvPr id="4" name="Picture 4" descr="A picture containing photo, different, items, set&#10;&#10;Description generated with very high confidence">
            <a:extLst>
              <a:ext uri="{FF2B5EF4-FFF2-40B4-BE49-F238E27FC236}">
                <a16:creationId xmlns:a16="http://schemas.microsoft.com/office/drawing/2014/main" id="{5B335626-E9A9-42D7-AC49-6923056140F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69930" y="1163489"/>
            <a:ext cx="1971028" cy="4390845"/>
          </a:xfrm>
          <a:prstGeom prst="rect">
            <a:avLst/>
          </a:prstGeom>
        </p:spPr>
      </p:pic>
      <p:sp>
        <p:nvSpPr>
          <p:cNvPr id="3" name="TextBox 2">
            <a:extLst>
              <a:ext uri="{FF2B5EF4-FFF2-40B4-BE49-F238E27FC236}">
                <a16:creationId xmlns:a16="http://schemas.microsoft.com/office/drawing/2014/main" id="{E3461E11-EF55-4E6B-A060-42050D4D2CA0}"/>
              </a:ext>
            </a:extLst>
          </p:cNvPr>
          <p:cNvSpPr txBox="1"/>
          <p:nvPr/>
        </p:nvSpPr>
        <p:spPr>
          <a:xfrm>
            <a:off x="5290149" y="1262692"/>
            <a:ext cx="3017088" cy="463973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When reviewing my </a:t>
            </a:r>
            <a:r>
              <a:rPr lang="en-GB" sz="1350" dirty="0" err="1"/>
              <a:t>instagram</a:t>
            </a:r>
            <a:r>
              <a:rPr lang="en-GB" sz="1350" dirty="0"/>
              <a:t> insights, I organised my posts by most to least engaged for the last year as I felt that work was the most relevant springboard for me and the future. I think there is a clear difference between the best and worst images – the better ones are of more finalised outcomes and photoshoots, well-photographed drawings and curated research. My least-engaged images are of images I feel should have been put on my story – images with little thought to composition, no 'real meaning' to a viewer who can't see the project development and designs that I wasn't fully sure of myself. I think It's given me a good idea of what type of content to post from now on, and to curate more of my developmental work into well-lit photographs to ensure I continue to post frequently. </a:t>
            </a:r>
            <a:endParaRPr lang="en-GB" sz="1350" dirty="0">
              <a:cs typeface="Calibri"/>
            </a:endParaRPr>
          </a:p>
        </p:txBody>
      </p:sp>
    </p:spTree>
    <p:extLst>
      <p:ext uri="{BB962C8B-B14F-4D97-AF65-F5344CB8AC3E}">
        <p14:creationId xmlns:p14="http://schemas.microsoft.com/office/powerpoint/2010/main" val="9802052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C4FA3-A5BC-4960-A574-F5CB91DB2432}"/>
              </a:ext>
            </a:extLst>
          </p:cNvPr>
          <p:cNvSpPr>
            <a:spLocks noGrp="1"/>
          </p:cNvSpPr>
          <p:nvPr>
            <p:ph type="title"/>
          </p:nvPr>
        </p:nvSpPr>
        <p:spPr>
          <a:xfrm>
            <a:off x="628650" y="1131094"/>
            <a:ext cx="1824719" cy="279797"/>
          </a:xfrm>
        </p:spPr>
        <p:txBody>
          <a:bodyPr>
            <a:normAutofit fontScale="90000"/>
          </a:bodyPr>
          <a:lstStyle/>
          <a:p>
            <a:r>
              <a:rPr lang="en-GB" sz="1500" dirty="0">
                <a:cs typeface="Calibri Light"/>
              </a:rPr>
              <a:t>Instagram Inspiration</a:t>
            </a:r>
          </a:p>
        </p:txBody>
      </p:sp>
      <p:pic>
        <p:nvPicPr>
          <p:cNvPr id="3" name="Picture 3" descr="A screenshot of a cell phone&#10;&#10;Description generated with very high confidence">
            <a:extLst>
              <a:ext uri="{FF2B5EF4-FFF2-40B4-BE49-F238E27FC236}">
                <a16:creationId xmlns:a16="http://schemas.microsoft.com/office/drawing/2014/main" id="{0DF71D6E-89C1-4F10-A816-737A77706D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59333" y="998084"/>
            <a:ext cx="2082710" cy="4616904"/>
          </a:xfrm>
          <a:prstGeom prst="rect">
            <a:avLst/>
          </a:prstGeom>
        </p:spPr>
      </p:pic>
      <p:pic>
        <p:nvPicPr>
          <p:cNvPr id="5" name="Picture 5" descr="A screenshot of a flower&#10;&#10;Description generated with very high confidence">
            <a:extLst>
              <a:ext uri="{FF2B5EF4-FFF2-40B4-BE49-F238E27FC236}">
                <a16:creationId xmlns:a16="http://schemas.microsoft.com/office/drawing/2014/main" id="{8B6B6709-EED5-40D2-B38D-E95D6546E35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24923" y="998085"/>
            <a:ext cx="2082709" cy="4616903"/>
          </a:xfrm>
          <a:prstGeom prst="rect">
            <a:avLst/>
          </a:prstGeom>
        </p:spPr>
      </p:pic>
      <p:sp>
        <p:nvSpPr>
          <p:cNvPr id="7" name="TextBox 6">
            <a:extLst>
              <a:ext uri="{FF2B5EF4-FFF2-40B4-BE49-F238E27FC236}">
                <a16:creationId xmlns:a16="http://schemas.microsoft.com/office/drawing/2014/main" id="{ADEF90AA-AC89-43B6-98B7-739612C1D625}"/>
              </a:ext>
            </a:extLst>
          </p:cNvPr>
          <p:cNvSpPr txBox="1"/>
          <p:nvPr/>
        </p:nvSpPr>
        <p:spPr>
          <a:xfrm>
            <a:off x="665390" y="1604282"/>
            <a:ext cx="3333069" cy="40164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 felt it was a good starting point to look at a person's </a:t>
            </a:r>
            <a:r>
              <a:rPr lang="en-GB" sz="1350" dirty="0" err="1"/>
              <a:t>instagram</a:t>
            </a:r>
            <a:r>
              <a:rPr lang="en-GB" sz="1350" dirty="0"/>
              <a:t> who is in a similar position I will be in once I graduate. Ocean Hughes is an illustrator that graduated from UWTSD last year and she has gathered a reputable following on Instagram, with over 1,800 followers and approximately 300 likes per post. I've noticed that she intertwines a curated version of her personal life with her professional account by showing her pets, which compliment her style of work. I'm unsure if this type of content would work for me as I quite like to separate personal from professional, despire one impacting the other. Her captions are open and honest and often directly ask the viewer to engage/contribute to her post – but not in a forceful way, which I like as I find I notice when others curate it too well. </a:t>
            </a:r>
            <a:endParaRPr lang="en-GB" sz="1350" dirty="0">
              <a:cs typeface="Calibri"/>
            </a:endParaRPr>
          </a:p>
        </p:txBody>
      </p:sp>
    </p:spTree>
    <p:extLst>
      <p:ext uri="{BB962C8B-B14F-4D97-AF65-F5344CB8AC3E}">
        <p14:creationId xmlns:p14="http://schemas.microsoft.com/office/powerpoint/2010/main" val="40331598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5EFE0A-EBF9-4135-8495-BD9A5AEF5036}"/>
              </a:ext>
            </a:extLst>
          </p:cNvPr>
          <p:cNvSpPr txBox="1"/>
          <p:nvPr/>
        </p:nvSpPr>
        <p:spPr>
          <a:xfrm>
            <a:off x="81951" y="4583862"/>
            <a:ext cx="9066362" cy="152349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1350" dirty="0">
                <a:latin typeface="Calibri Light"/>
                <a:cs typeface="Calibri Light"/>
              </a:rPr>
              <a:t>I continuously find myself in awe of these two accounts. Ellen Wilson is a print designer at the same stage of study as myself and I feel her </a:t>
            </a:r>
            <a:r>
              <a:rPr lang="en-US" sz="1350" dirty="0" err="1">
                <a:latin typeface="Calibri Light"/>
                <a:cs typeface="Calibri Light"/>
              </a:rPr>
              <a:t>instagram</a:t>
            </a:r>
            <a:r>
              <a:rPr lang="en-US" sz="1350" dirty="0">
                <a:latin typeface="Calibri Light"/>
                <a:cs typeface="Calibri Light"/>
              </a:rPr>
              <a:t> feed is well curated in a less formal way, only showing the best of her work alongside </a:t>
            </a:r>
            <a:r>
              <a:rPr lang="en-US" sz="1350" dirty="0" err="1">
                <a:latin typeface="Calibri Light"/>
                <a:cs typeface="Calibri Light"/>
              </a:rPr>
              <a:t>visualisations</a:t>
            </a:r>
            <a:r>
              <a:rPr lang="en-US" sz="1350" dirty="0">
                <a:latin typeface="Calibri Light"/>
                <a:cs typeface="Calibri Light"/>
              </a:rPr>
              <a:t> or her work in situ, whereas she uses her </a:t>
            </a:r>
            <a:r>
              <a:rPr lang="en-US" sz="1350" dirty="0" err="1">
                <a:latin typeface="Calibri Light"/>
                <a:cs typeface="Calibri Light"/>
              </a:rPr>
              <a:t>instagram</a:t>
            </a:r>
            <a:r>
              <a:rPr lang="en-US" sz="1350" dirty="0">
                <a:latin typeface="Calibri Light"/>
                <a:cs typeface="Calibri Light"/>
              </a:rPr>
              <a:t> stories to show much more of the less curated work and her daily creations. Lorna Robey is a graduate designer, with a distinctive style and again, a curated feed that only helps create the robust branding she has formed for herself. I like that her icon is a representation of herself created in her style, both to display her work and a face of-sorts behind it, rather than leaving it only to the work. I like the subtle reminder that there is a designer behind the design.</a:t>
            </a:r>
            <a:endParaRPr lang="en-GB" sz="1350" dirty="0">
              <a:ea typeface="+mn-lt"/>
              <a:cs typeface="+mn-lt"/>
            </a:endParaRPr>
          </a:p>
          <a:p>
            <a:pPr algn="l"/>
            <a:endParaRPr lang="en-GB" sz="1350" dirty="0">
              <a:cs typeface="Calibri"/>
            </a:endParaRPr>
          </a:p>
        </p:txBody>
      </p:sp>
      <p:pic>
        <p:nvPicPr>
          <p:cNvPr id="4" name="Picture 2" descr="A picture containing photo, many, different, bunch&#10;&#10;Description generated with very high confidence">
            <a:extLst>
              <a:ext uri="{FF2B5EF4-FFF2-40B4-BE49-F238E27FC236}">
                <a16:creationId xmlns:a16="http://schemas.microsoft.com/office/drawing/2014/main" id="{12D8B1EE-2713-48CC-8B95-33D36F86412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8912" y="949340"/>
            <a:ext cx="1596753" cy="3539015"/>
          </a:xfrm>
          <a:prstGeom prst="rect">
            <a:avLst/>
          </a:prstGeom>
        </p:spPr>
      </p:pic>
      <p:pic>
        <p:nvPicPr>
          <p:cNvPr id="6" name="Picture 8" descr="A bunch of different colors&#10;&#10;Description generated with high confidence">
            <a:extLst>
              <a:ext uri="{FF2B5EF4-FFF2-40B4-BE49-F238E27FC236}">
                <a16:creationId xmlns:a16="http://schemas.microsoft.com/office/drawing/2014/main" id="{4E5ECB69-6BAD-4889-A04F-D4923DB32CD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370492" y="945105"/>
            <a:ext cx="1608307" cy="3532082"/>
          </a:xfrm>
          <a:prstGeom prst="rect">
            <a:avLst/>
          </a:prstGeom>
        </p:spPr>
      </p:pic>
      <p:pic>
        <p:nvPicPr>
          <p:cNvPr id="8" name="Picture 10" descr="A screenshot of a cell phone&#10;&#10;Description generated with very high confidence">
            <a:extLst>
              <a:ext uri="{FF2B5EF4-FFF2-40B4-BE49-F238E27FC236}">
                <a16:creationId xmlns:a16="http://schemas.microsoft.com/office/drawing/2014/main" id="{B147A85A-B414-40DD-BBF4-19E70F806E7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54708" y="945104"/>
            <a:ext cx="1586742" cy="3532084"/>
          </a:xfrm>
          <a:prstGeom prst="rect">
            <a:avLst/>
          </a:prstGeom>
        </p:spPr>
      </p:pic>
      <p:pic>
        <p:nvPicPr>
          <p:cNvPr id="10" name="Picture 4" descr="A bunch of items that are posing for a photo&#10;&#10;Description generated with high confidence">
            <a:extLst>
              <a:ext uri="{FF2B5EF4-FFF2-40B4-BE49-F238E27FC236}">
                <a16:creationId xmlns:a16="http://schemas.microsoft.com/office/drawing/2014/main" id="{B50D88DB-8F15-4242-BA10-6CE255949FD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80530" y="945104"/>
            <a:ext cx="1597525" cy="3542867"/>
          </a:xfrm>
          <a:prstGeom prst="rect">
            <a:avLst/>
          </a:prstGeom>
        </p:spPr>
      </p:pic>
    </p:spTree>
    <p:extLst>
      <p:ext uri="{BB962C8B-B14F-4D97-AF65-F5344CB8AC3E}">
        <p14:creationId xmlns:p14="http://schemas.microsoft.com/office/powerpoint/2010/main" val="8048392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itting, holding, white&#10;&#10;Description generated with very high confidence">
            <a:extLst>
              <a:ext uri="{FF2B5EF4-FFF2-40B4-BE49-F238E27FC236}">
                <a16:creationId xmlns:a16="http://schemas.microsoft.com/office/drawing/2014/main" id="{983C3F4F-BEF9-47CD-9694-F684A2371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876" r="-6202"/>
          <a:stretch/>
        </p:blipFill>
        <p:spPr>
          <a:xfrm>
            <a:off x="3564920" y="1034093"/>
            <a:ext cx="2466819" cy="4617147"/>
          </a:xfrm>
          <a:prstGeom prst="rect">
            <a:avLst/>
          </a:prstGeom>
        </p:spPr>
      </p:pic>
      <p:pic>
        <p:nvPicPr>
          <p:cNvPr id="4" name="Picture 4" descr="A picture containing text&#10;&#10;Description generated with very high confidence">
            <a:extLst>
              <a:ext uri="{FF2B5EF4-FFF2-40B4-BE49-F238E27FC236}">
                <a16:creationId xmlns:a16="http://schemas.microsoft.com/office/drawing/2014/main" id="{9369A1BE-1580-4850-BD5D-DA4CE64FBFC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463"/>
          <a:stretch/>
        </p:blipFill>
        <p:spPr>
          <a:xfrm>
            <a:off x="5947967" y="1034093"/>
            <a:ext cx="2240561" cy="4606380"/>
          </a:xfrm>
          <a:prstGeom prst="rect">
            <a:avLst/>
          </a:prstGeom>
        </p:spPr>
      </p:pic>
      <p:sp>
        <p:nvSpPr>
          <p:cNvPr id="6" name="TextBox 5">
            <a:extLst>
              <a:ext uri="{FF2B5EF4-FFF2-40B4-BE49-F238E27FC236}">
                <a16:creationId xmlns:a16="http://schemas.microsoft.com/office/drawing/2014/main" id="{AB0FEF59-3087-4DB2-BCD5-04331E76747E}"/>
              </a:ext>
            </a:extLst>
          </p:cNvPr>
          <p:cNvSpPr txBox="1"/>
          <p:nvPr/>
        </p:nvSpPr>
        <p:spPr>
          <a:xfrm>
            <a:off x="480923" y="1111730"/>
            <a:ext cx="2909258" cy="463973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 took part in the trend of sharing </a:t>
            </a:r>
            <a:r>
              <a:rPr lang="en-GB" sz="1350" dirty="0" err="1"/>
              <a:t>eachothers</a:t>
            </a:r>
            <a:r>
              <a:rPr lang="en-GB" sz="1350" dirty="0"/>
              <a:t>' profiles that circulated once the UK lockdown began, increasing my engagement and reach to my profile significantly – I gathered around 30 followers within 24 hours. </a:t>
            </a:r>
          </a:p>
          <a:p>
            <a:r>
              <a:rPr lang="en-GB" sz="1350" dirty="0">
                <a:cs typeface="Calibri"/>
              </a:rPr>
              <a:t>Although this is a short-term development, I thought it was a nice sentiment and opportunity to support </a:t>
            </a:r>
            <a:r>
              <a:rPr lang="en-GB" sz="1350" dirty="0" err="1">
                <a:cs typeface="Calibri"/>
              </a:rPr>
              <a:t>eachothers</a:t>
            </a:r>
            <a:r>
              <a:rPr lang="en-GB" sz="1350" dirty="0">
                <a:cs typeface="Calibri"/>
              </a:rPr>
              <a:t> work as designers across both universities and the industry were encouraged to compliment </a:t>
            </a:r>
            <a:r>
              <a:rPr lang="en-GB" sz="1350" dirty="0" err="1">
                <a:cs typeface="Calibri"/>
              </a:rPr>
              <a:t>eachother</a:t>
            </a:r>
            <a:r>
              <a:rPr lang="en-GB" sz="1350" dirty="0">
                <a:cs typeface="Calibri"/>
              </a:rPr>
              <a:t> and share work. I have tried to take part in every trend like this without bordering on the idea of being 'too persistent' within my stories or bothersome to my current following. To help its permanency, I have stored every post I shared on my Instagram profile under a story highlight named 'spread love', to strengthen the message.  </a:t>
            </a:r>
          </a:p>
        </p:txBody>
      </p:sp>
    </p:spTree>
    <p:extLst>
      <p:ext uri="{BB962C8B-B14F-4D97-AF65-F5344CB8AC3E}">
        <p14:creationId xmlns:p14="http://schemas.microsoft.com/office/powerpoint/2010/main" val="8770849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47066B9E-D329-480E-A877-1E41075ACC7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86711" y="4932220"/>
            <a:ext cx="2691141" cy="878510"/>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42777C43-5A95-498E-9821-ED3B5999876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83781" y="3902678"/>
            <a:ext cx="2693526" cy="896901"/>
          </a:xfrm>
          <a:prstGeom prst="rect">
            <a:avLst/>
          </a:prstGeom>
        </p:spPr>
      </p:pic>
      <p:pic>
        <p:nvPicPr>
          <p:cNvPr id="6" name="Picture 6" descr="A close up of a logo&#10;&#10;Description generated with very high confidence">
            <a:extLst>
              <a:ext uri="{FF2B5EF4-FFF2-40B4-BE49-F238E27FC236}">
                <a16:creationId xmlns:a16="http://schemas.microsoft.com/office/drawing/2014/main" id="{C32D2A88-28DC-4CE3-8B64-3525E20471D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679368" y="2713961"/>
            <a:ext cx="1676680" cy="1545574"/>
          </a:xfrm>
          <a:prstGeom prst="rect">
            <a:avLst/>
          </a:prstGeom>
        </p:spPr>
      </p:pic>
      <p:pic>
        <p:nvPicPr>
          <p:cNvPr id="8" name="Picture 8" descr="A close up of a flower&#10;&#10;Description generated with very high confidence">
            <a:extLst>
              <a:ext uri="{FF2B5EF4-FFF2-40B4-BE49-F238E27FC236}">
                <a16:creationId xmlns:a16="http://schemas.microsoft.com/office/drawing/2014/main" id="{B93402DF-14A7-4468-AF03-7E2A4879BA4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t="-1402"/>
          <a:stretch/>
        </p:blipFill>
        <p:spPr>
          <a:xfrm>
            <a:off x="5583217" y="980401"/>
            <a:ext cx="1168339" cy="1634861"/>
          </a:xfrm>
          <a:prstGeom prst="rect">
            <a:avLst/>
          </a:prstGeom>
        </p:spPr>
      </p:pic>
      <p:pic>
        <p:nvPicPr>
          <p:cNvPr id="10" name="Picture 10" descr="A picture containing drawing&#10;&#10;Description generated with very high confidence">
            <a:extLst>
              <a:ext uri="{FF2B5EF4-FFF2-40B4-BE49-F238E27FC236}">
                <a16:creationId xmlns:a16="http://schemas.microsoft.com/office/drawing/2014/main" id="{D8B79DF8-F9AD-4A7A-ABC4-6EBFA910413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734875" y="4470069"/>
            <a:ext cx="1665147" cy="1527384"/>
          </a:xfrm>
          <a:prstGeom prst="rect">
            <a:avLst/>
          </a:prstGeom>
        </p:spPr>
      </p:pic>
      <p:pic>
        <p:nvPicPr>
          <p:cNvPr id="12" name="Picture 12" descr="A picture containing computer, drawing&#10;&#10;Description generated with very high confidence">
            <a:extLst>
              <a:ext uri="{FF2B5EF4-FFF2-40B4-BE49-F238E27FC236}">
                <a16:creationId xmlns:a16="http://schemas.microsoft.com/office/drawing/2014/main" id="{942F3704-8ACE-4376-B128-CA862571DE9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164295" y="4352027"/>
            <a:ext cx="1651992" cy="1645923"/>
          </a:xfrm>
          <a:prstGeom prst="rect">
            <a:avLst/>
          </a:prstGeom>
        </p:spPr>
      </p:pic>
      <p:pic>
        <p:nvPicPr>
          <p:cNvPr id="16" name="Picture 16" descr="A close up of a logo&#10;&#10;Description generated with very high confidence">
            <a:extLst>
              <a:ext uri="{FF2B5EF4-FFF2-40B4-BE49-F238E27FC236}">
                <a16:creationId xmlns:a16="http://schemas.microsoft.com/office/drawing/2014/main" id="{48DC435B-B1DB-4B23-9AA9-5283062EEE12}"/>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3602029" y="1010446"/>
            <a:ext cx="1798880" cy="1602609"/>
          </a:xfrm>
          <a:prstGeom prst="rect">
            <a:avLst/>
          </a:prstGeom>
        </p:spPr>
      </p:pic>
      <p:pic>
        <p:nvPicPr>
          <p:cNvPr id="18" name="Picture 18" descr="A close up of a logo&#10;&#10;Description generated with very high confidence">
            <a:extLst>
              <a:ext uri="{FF2B5EF4-FFF2-40B4-BE49-F238E27FC236}">
                <a16:creationId xmlns:a16="http://schemas.microsoft.com/office/drawing/2014/main" id="{F58833A7-84EA-4F08-BD47-AAC433A0D051}"/>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168215" y="2680658"/>
            <a:ext cx="1389328" cy="1592643"/>
          </a:xfrm>
          <a:prstGeom prst="rect">
            <a:avLst/>
          </a:prstGeom>
        </p:spPr>
      </p:pic>
      <p:pic>
        <p:nvPicPr>
          <p:cNvPr id="3" name="Picture 4" descr="A close up of a logo&#10;&#10;Description generated with very high confidence">
            <a:extLst>
              <a:ext uri="{FF2B5EF4-FFF2-40B4-BE49-F238E27FC236}">
                <a16:creationId xmlns:a16="http://schemas.microsoft.com/office/drawing/2014/main" id="{C62E94C5-AD71-4F9A-9B55-B987160B7677}"/>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1821794" y="2745323"/>
            <a:ext cx="1729902" cy="1472658"/>
          </a:xfrm>
          <a:prstGeom prst="rect">
            <a:avLst/>
          </a:prstGeom>
        </p:spPr>
      </p:pic>
      <p:pic>
        <p:nvPicPr>
          <p:cNvPr id="7" name="Picture 8" descr="A close up of a logo&#10;&#10;Description generated with very high confidence">
            <a:extLst>
              <a:ext uri="{FF2B5EF4-FFF2-40B4-BE49-F238E27FC236}">
                <a16:creationId xmlns:a16="http://schemas.microsoft.com/office/drawing/2014/main" id="{B7E0381A-D1A2-411C-A1C5-D231874851C5}"/>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a:off x="1873653" y="1026967"/>
            <a:ext cx="1676450" cy="1566905"/>
          </a:xfrm>
          <a:prstGeom prst="rect">
            <a:avLst/>
          </a:prstGeom>
        </p:spPr>
      </p:pic>
      <p:pic>
        <p:nvPicPr>
          <p:cNvPr id="11" name="Picture 12" descr="A picture containing drawing&#10;&#10;Description generated with very high confidence">
            <a:extLst>
              <a:ext uri="{FF2B5EF4-FFF2-40B4-BE49-F238E27FC236}">
                <a16:creationId xmlns:a16="http://schemas.microsoft.com/office/drawing/2014/main" id="{AF77AEF3-2ABE-4462-85AE-ACFDC250042E}"/>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1871933" y="4319677"/>
            <a:ext cx="1755964" cy="1710257"/>
          </a:xfrm>
          <a:prstGeom prst="rect">
            <a:avLst/>
          </a:prstGeom>
        </p:spPr>
      </p:pic>
      <p:pic>
        <p:nvPicPr>
          <p:cNvPr id="15" name="Picture 16" descr="A picture containing shirt, drawing&#10;&#10;Description generated with very high confidence">
            <a:extLst>
              <a:ext uri="{FF2B5EF4-FFF2-40B4-BE49-F238E27FC236}">
                <a16:creationId xmlns:a16="http://schemas.microsoft.com/office/drawing/2014/main" id="{01D603AF-81EC-4934-8DBD-292045D6DF66}"/>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103518" y="998507"/>
            <a:ext cx="1669507" cy="1656932"/>
          </a:xfrm>
          <a:prstGeom prst="rect">
            <a:avLst/>
          </a:prstGeom>
        </p:spPr>
      </p:pic>
      <p:sp>
        <p:nvSpPr>
          <p:cNvPr id="19" name="TextBox 18">
            <a:extLst>
              <a:ext uri="{FF2B5EF4-FFF2-40B4-BE49-F238E27FC236}">
                <a16:creationId xmlns:a16="http://schemas.microsoft.com/office/drawing/2014/main" id="{46AA89D4-781A-49F5-88F5-8684C24F17DC}"/>
              </a:ext>
            </a:extLst>
          </p:cNvPr>
          <p:cNvSpPr txBox="1"/>
          <p:nvPr/>
        </p:nvSpPr>
        <p:spPr>
          <a:xfrm>
            <a:off x="6984431" y="943630"/>
            <a:ext cx="2057400" cy="276998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On illustrator I made some covers for my stories section on Instagram, using my own handwriting from the SDC boards. I trialled a design too but felt the text worked best. Although I'm not fully happy with this, I like the idea of tying it all together nicely like this – but I think these colours and designs will need reviewing in the future. </a:t>
            </a:r>
            <a:endParaRPr lang="en-US" sz="1350" dirty="0"/>
          </a:p>
        </p:txBody>
      </p:sp>
    </p:spTree>
    <p:extLst>
      <p:ext uri="{BB962C8B-B14F-4D97-AF65-F5344CB8AC3E}">
        <p14:creationId xmlns:p14="http://schemas.microsoft.com/office/powerpoint/2010/main" val="7865820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F5580-CC22-4C6E-97B4-F631018FF09F}"/>
              </a:ext>
            </a:extLst>
          </p:cNvPr>
          <p:cNvSpPr>
            <a:spLocks noGrp="1"/>
          </p:cNvSpPr>
          <p:nvPr>
            <p:ph type="title"/>
          </p:nvPr>
        </p:nvSpPr>
        <p:spPr/>
        <p:txBody>
          <a:bodyPr/>
          <a:lstStyle/>
          <a:p>
            <a:r>
              <a:rPr lang="en-GB" dirty="0">
                <a:cs typeface="Calibri Light"/>
              </a:rPr>
              <a:t>Instagram Growth Chart </a:t>
            </a:r>
            <a:endParaRPr lang="en-GB" dirty="0"/>
          </a:p>
        </p:txBody>
      </p:sp>
      <p:pic>
        <p:nvPicPr>
          <p:cNvPr id="3" name="Picture 2">
            <a:extLst>
              <a:ext uri="{FF2B5EF4-FFF2-40B4-BE49-F238E27FC236}">
                <a16:creationId xmlns:a16="http://schemas.microsoft.com/office/drawing/2014/main" id="{78FCD190-DAB2-4E61-8997-1E967638C6C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8650" y="3202244"/>
            <a:ext cx="6869062" cy="2024216"/>
          </a:xfrm>
          <a:prstGeom prst="rect">
            <a:avLst/>
          </a:prstGeom>
        </p:spPr>
      </p:pic>
      <p:sp>
        <p:nvSpPr>
          <p:cNvPr id="4" name="TextBox 3">
            <a:extLst>
              <a:ext uri="{FF2B5EF4-FFF2-40B4-BE49-F238E27FC236}">
                <a16:creationId xmlns:a16="http://schemas.microsoft.com/office/drawing/2014/main" id="{845439D0-7D4C-450C-A4D5-3F4A7C02933F}"/>
              </a:ext>
            </a:extLst>
          </p:cNvPr>
          <p:cNvSpPr txBox="1"/>
          <p:nvPr/>
        </p:nvSpPr>
        <p:spPr>
          <a:xfrm>
            <a:off x="512506" y="1986767"/>
            <a:ext cx="8118988" cy="1131079"/>
          </a:xfrm>
          <a:prstGeom prst="rect">
            <a:avLst/>
          </a:prstGeom>
          <a:noFill/>
        </p:spPr>
        <p:txBody>
          <a:bodyPr wrap="square" rtlCol="0">
            <a:spAutoFit/>
          </a:bodyPr>
          <a:lstStyle/>
          <a:p>
            <a:r>
              <a:rPr lang="en-GB" sz="1350" dirty="0"/>
              <a:t>I have been tracking my Instagram growth using a few specific factors on an excel spreadsheet to visibly display my progress. I have gained 150+ followers on my account from the beginning of my tracking, and hundreds more profile visits – although I am aware that this is likely to be due to the trend of sharing similar accounts due to the pandemic, however I hope to continue to gain more of a following and engagement throughout the coming months.  </a:t>
            </a:r>
          </a:p>
        </p:txBody>
      </p:sp>
    </p:spTree>
    <p:extLst>
      <p:ext uri="{BB962C8B-B14F-4D97-AF65-F5344CB8AC3E}">
        <p14:creationId xmlns:p14="http://schemas.microsoft.com/office/powerpoint/2010/main" val="13283023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ird&#10;&#10;Description automatically generated">
            <a:extLst>
              <a:ext uri="{FF2B5EF4-FFF2-40B4-BE49-F238E27FC236}">
                <a16:creationId xmlns:a16="http://schemas.microsoft.com/office/drawing/2014/main" id="{6C44D4E8-EDF3-460D-A9DD-34EF50A0108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601252" y="1097854"/>
            <a:ext cx="6681357" cy="4723423"/>
          </a:xfrm>
        </p:spPr>
      </p:pic>
    </p:spTree>
    <p:extLst>
      <p:ext uri="{BB962C8B-B14F-4D97-AF65-F5344CB8AC3E}">
        <p14:creationId xmlns:p14="http://schemas.microsoft.com/office/powerpoint/2010/main" val="16411032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screenshot of a computer&#10;&#10;Description generated with very high confidence">
            <a:extLst>
              <a:ext uri="{FF2B5EF4-FFF2-40B4-BE49-F238E27FC236}">
                <a16:creationId xmlns:a16="http://schemas.microsoft.com/office/drawing/2014/main" id="{875D1404-D27F-44EA-BFA2-352D57A79DA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6828" y="1859388"/>
            <a:ext cx="5864491" cy="3777430"/>
          </a:xfrm>
          <a:prstGeom prst="rect">
            <a:avLst/>
          </a:prstGeom>
        </p:spPr>
      </p:pic>
      <p:sp>
        <p:nvSpPr>
          <p:cNvPr id="5" name="TextBox 4">
            <a:extLst>
              <a:ext uri="{FF2B5EF4-FFF2-40B4-BE49-F238E27FC236}">
                <a16:creationId xmlns:a16="http://schemas.microsoft.com/office/drawing/2014/main" id="{C73D5197-FF20-4C8C-AA25-2AFEF72C5626}"/>
              </a:ext>
            </a:extLst>
          </p:cNvPr>
          <p:cNvSpPr txBox="1"/>
          <p:nvPr/>
        </p:nvSpPr>
        <p:spPr>
          <a:xfrm>
            <a:off x="6530196" y="2567437"/>
            <a:ext cx="2057400" cy="173124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 Icon Image used for graduate catalogue</a:t>
            </a:r>
          </a:p>
          <a:p>
            <a:r>
              <a:rPr lang="en-GB" sz="1350" dirty="0">
                <a:cs typeface="Calibri"/>
              </a:rPr>
              <a:t>- Header Image of last year's work I deemed successful – is this relevant now? </a:t>
            </a:r>
          </a:p>
          <a:p>
            <a:r>
              <a:rPr lang="en-GB" sz="1350" dirty="0">
                <a:cs typeface="Calibri"/>
              </a:rPr>
              <a:t>- Place of study and internship shown</a:t>
            </a:r>
          </a:p>
        </p:txBody>
      </p:sp>
      <p:sp>
        <p:nvSpPr>
          <p:cNvPr id="6" name="TextBox 5">
            <a:extLst>
              <a:ext uri="{FF2B5EF4-FFF2-40B4-BE49-F238E27FC236}">
                <a16:creationId xmlns:a16="http://schemas.microsoft.com/office/drawing/2014/main" id="{45107971-60D0-493F-9B07-9ED1B63A47A8}"/>
              </a:ext>
            </a:extLst>
          </p:cNvPr>
          <p:cNvSpPr txBox="1"/>
          <p:nvPr/>
        </p:nvSpPr>
        <p:spPr>
          <a:xfrm>
            <a:off x="286155" y="1315933"/>
            <a:ext cx="2941607"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My Linked In Profile – Original Set Up</a:t>
            </a:r>
            <a:endParaRPr lang="en-GB" sz="1350" dirty="0">
              <a:cs typeface="Calibri"/>
            </a:endParaRPr>
          </a:p>
        </p:txBody>
      </p:sp>
    </p:spTree>
    <p:extLst>
      <p:ext uri="{BB962C8B-B14F-4D97-AF65-F5344CB8AC3E}">
        <p14:creationId xmlns:p14="http://schemas.microsoft.com/office/powerpoint/2010/main" val="5516968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8B9803-4C52-4F28-9D57-D281BA0D7CC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3791" y="1266518"/>
            <a:ext cx="5187746" cy="2333933"/>
          </a:xfrm>
          <a:prstGeom prst="rect">
            <a:avLst/>
          </a:prstGeom>
        </p:spPr>
      </p:pic>
      <p:sp>
        <p:nvSpPr>
          <p:cNvPr id="4" name="TextBox 3">
            <a:extLst>
              <a:ext uri="{FF2B5EF4-FFF2-40B4-BE49-F238E27FC236}">
                <a16:creationId xmlns:a16="http://schemas.microsoft.com/office/drawing/2014/main" id="{9397C85E-6377-4324-B5F7-5472FB6690D1}"/>
              </a:ext>
            </a:extLst>
          </p:cNvPr>
          <p:cNvSpPr txBox="1"/>
          <p:nvPr/>
        </p:nvSpPr>
        <p:spPr>
          <a:xfrm>
            <a:off x="473792" y="3722125"/>
            <a:ext cx="8463731" cy="1546577"/>
          </a:xfrm>
          <a:prstGeom prst="rect">
            <a:avLst/>
          </a:prstGeom>
          <a:noFill/>
        </p:spPr>
        <p:txBody>
          <a:bodyPr wrap="square" rtlCol="0">
            <a:spAutoFit/>
          </a:bodyPr>
          <a:lstStyle/>
          <a:p>
            <a:r>
              <a:rPr lang="en-GB" sz="1350" dirty="0"/>
              <a:t>I have updated my profile using more relevant work, and have started to post promoting my blog posts and access to my website. I feel that what I post on LinkedIn should be more curated due to its professional format, and intend on posting access to my portfolio and completion of my collection on there too as I feel these are more professional than developmental works, which are shown on my blog posts. </a:t>
            </a:r>
            <a:r>
              <a:rPr lang="en-GB" sz="1350" dirty="0" err="1"/>
              <a:t>Moodboards</a:t>
            </a:r>
            <a:r>
              <a:rPr lang="en-GB" sz="1350" dirty="0"/>
              <a:t> may also be successful as a post on linked in due to its curated style. I have gathered upward of 70 connections of people within the industry and university whom I have met, alongside people I know socially, ensuring that all of my connections are viable and people whom I could reach out to professionally if needed to. </a:t>
            </a:r>
          </a:p>
        </p:txBody>
      </p:sp>
    </p:spTree>
    <p:extLst>
      <p:ext uri="{BB962C8B-B14F-4D97-AF65-F5344CB8AC3E}">
        <p14:creationId xmlns:p14="http://schemas.microsoft.com/office/powerpoint/2010/main" val="14333455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BBEC0861-1865-4DCC-849C-24B51A4C3A52}"/>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081104" y="923245"/>
            <a:ext cx="7088861" cy="5011511"/>
          </a:xfrm>
        </p:spPr>
      </p:pic>
    </p:spTree>
    <p:extLst>
      <p:ext uri="{BB962C8B-B14F-4D97-AF65-F5344CB8AC3E}">
        <p14:creationId xmlns:p14="http://schemas.microsoft.com/office/powerpoint/2010/main" val="3314237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4511-C7C1-4DB1-B2FD-8520716B206E}"/>
              </a:ext>
            </a:extLst>
          </p:cNvPr>
          <p:cNvSpPr>
            <a:spLocks noGrp="1"/>
          </p:cNvSpPr>
          <p:nvPr>
            <p:ph type="title"/>
          </p:nvPr>
        </p:nvSpPr>
        <p:spPr>
          <a:xfrm>
            <a:off x="628650" y="1131094"/>
            <a:ext cx="1079727" cy="279797"/>
          </a:xfrm>
        </p:spPr>
        <p:txBody>
          <a:bodyPr>
            <a:normAutofit/>
          </a:bodyPr>
          <a:lstStyle/>
          <a:p>
            <a:r>
              <a:rPr lang="en-GB" sz="1050" dirty="0">
                <a:cs typeface="Calibri Light"/>
              </a:rPr>
              <a:t>Blog Inspiration</a:t>
            </a:r>
            <a:endParaRPr lang="en-GB" sz="1050" dirty="0"/>
          </a:p>
        </p:txBody>
      </p:sp>
      <p:pic>
        <p:nvPicPr>
          <p:cNvPr id="5" name="Picture 5" descr="A screenshot of a social media post&#10;&#10;Description generated with very high confidence">
            <a:extLst>
              <a:ext uri="{FF2B5EF4-FFF2-40B4-BE49-F238E27FC236}">
                <a16:creationId xmlns:a16="http://schemas.microsoft.com/office/drawing/2014/main" id="{894329BB-E417-4A6F-88AB-F330B150E9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30795" y="1402826"/>
            <a:ext cx="3363977" cy="2032929"/>
          </a:xfrm>
          <a:prstGeom prst="rect">
            <a:avLst/>
          </a:prstGeom>
        </p:spPr>
      </p:pic>
      <p:pic>
        <p:nvPicPr>
          <p:cNvPr id="7" name="Picture 7" descr="A screenshot of a cell phone&#10;&#10;Description generated with high confidence">
            <a:extLst>
              <a:ext uri="{FF2B5EF4-FFF2-40B4-BE49-F238E27FC236}">
                <a16:creationId xmlns:a16="http://schemas.microsoft.com/office/drawing/2014/main" id="{47B46041-9CB8-4F12-8681-CCBE460FB2C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35802" y="3623937"/>
            <a:ext cx="3137375" cy="2373293"/>
          </a:xfrm>
          <a:prstGeom prst="rect">
            <a:avLst/>
          </a:prstGeom>
        </p:spPr>
      </p:pic>
      <p:pic>
        <p:nvPicPr>
          <p:cNvPr id="9" name="Picture 9" descr="A screenshot of a social media post&#10;&#10;Description generated with very high confidence">
            <a:extLst>
              <a:ext uri="{FF2B5EF4-FFF2-40B4-BE49-F238E27FC236}">
                <a16:creationId xmlns:a16="http://schemas.microsoft.com/office/drawing/2014/main" id="{235EB3EB-4570-4E3F-BABD-7ED3DF129AC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34441" y="995959"/>
            <a:ext cx="3072672" cy="2708255"/>
          </a:xfrm>
          <a:prstGeom prst="rect">
            <a:avLst/>
          </a:prstGeom>
        </p:spPr>
      </p:pic>
      <p:sp>
        <p:nvSpPr>
          <p:cNvPr id="3" name="TextBox 2">
            <a:extLst>
              <a:ext uri="{FF2B5EF4-FFF2-40B4-BE49-F238E27FC236}">
                <a16:creationId xmlns:a16="http://schemas.microsoft.com/office/drawing/2014/main" id="{A9480DB9-7010-41A5-81E7-578F9C794DC3}"/>
              </a:ext>
            </a:extLst>
          </p:cNvPr>
          <p:cNvSpPr txBox="1"/>
          <p:nvPr/>
        </p:nvSpPr>
        <p:spPr>
          <a:xfrm>
            <a:off x="3747407" y="3941309"/>
            <a:ext cx="4935311" cy="19389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 looked at Karen Mabon and Anthropologie as blog inspiration as it shows a contrast in that of a company and a singular designer. Anthropologie have </a:t>
            </a:r>
            <a:r>
              <a:rPr lang="en-GB" sz="1350" dirty="0" err="1"/>
              <a:t>layed</a:t>
            </a:r>
            <a:r>
              <a:rPr lang="en-GB" sz="1350" dirty="0"/>
              <a:t> out their blog like its own website, using tags like #Meetthemaker to categorise their posts. I like the idea of a series of posts addressing the same subject, though would need to work out how to do this as a single designer rather than a company.</a:t>
            </a:r>
            <a:endParaRPr lang="en-US" sz="1350"/>
          </a:p>
          <a:p>
            <a:r>
              <a:rPr lang="en-GB" sz="1350" dirty="0">
                <a:cs typeface="Calibri"/>
              </a:rPr>
              <a:t>Mabon only updates her blog, under the heading 'news' when there is a new release or publication, ridding it of clutter but not allowing consistent traffic. </a:t>
            </a:r>
            <a:endParaRPr lang="en-US" sz="1350" dirty="0">
              <a:cs typeface="Calibri"/>
            </a:endParaRPr>
          </a:p>
        </p:txBody>
      </p:sp>
    </p:spTree>
    <p:extLst>
      <p:ext uri="{BB962C8B-B14F-4D97-AF65-F5344CB8AC3E}">
        <p14:creationId xmlns:p14="http://schemas.microsoft.com/office/powerpoint/2010/main" val="19651288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creenshot of a computer&#10;&#10;Description generated with very high confidence">
            <a:extLst>
              <a:ext uri="{FF2B5EF4-FFF2-40B4-BE49-F238E27FC236}">
                <a16:creationId xmlns:a16="http://schemas.microsoft.com/office/drawing/2014/main" id="{ADB86F0E-DF41-4F9B-AA2C-13F6D1F1B97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826672" y="977668"/>
            <a:ext cx="4100520" cy="3638030"/>
          </a:xfrm>
          <a:prstGeom prst="rect">
            <a:avLst/>
          </a:prstGeom>
        </p:spPr>
      </p:pic>
      <p:pic>
        <p:nvPicPr>
          <p:cNvPr id="7" name="Picture 7" descr="A screenshot of a computer&#10;&#10;Description generated with very high confidence">
            <a:extLst>
              <a:ext uri="{FF2B5EF4-FFF2-40B4-BE49-F238E27FC236}">
                <a16:creationId xmlns:a16="http://schemas.microsoft.com/office/drawing/2014/main" id="{B0C76D25-5AD1-4AE2-A771-28D124F0443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16353" y="1044291"/>
            <a:ext cx="4248986" cy="3829874"/>
          </a:xfrm>
          <a:prstGeom prst="rect">
            <a:avLst/>
          </a:prstGeom>
        </p:spPr>
      </p:pic>
      <p:sp>
        <p:nvSpPr>
          <p:cNvPr id="9" name="TextBox 8">
            <a:extLst>
              <a:ext uri="{FF2B5EF4-FFF2-40B4-BE49-F238E27FC236}">
                <a16:creationId xmlns:a16="http://schemas.microsoft.com/office/drawing/2014/main" id="{3898C6F9-26D8-49B2-AF6C-AE6C51328B2E}"/>
              </a:ext>
            </a:extLst>
          </p:cNvPr>
          <p:cNvSpPr txBox="1"/>
          <p:nvPr/>
        </p:nvSpPr>
        <p:spPr>
          <a:xfrm>
            <a:off x="379639" y="4921023"/>
            <a:ext cx="8507185"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I often look to Polly </a:t>
            </a:r>
            <a:r>
              <a:rPr lang="en-GB" sz="1350" dirty="0" err="1">
                <a:cs typeface="Calibri"/>
              </a:rPr>
              <a:t>Vadasz's</a:t>
            </a:r>
            <a:r>
              <a:rPr lang="en-GB" sz="1350" dirty="0">
                <a:cs typeface="Calibri"/>
              </a:rPr>
              <a:t> online persona for inspiration and have studied her blog here, where she posts infrequently with a variety of subjects and also lays her blog out as a website, dividing her talked-of categories. She writes both of tutorials and her personal life running her online shop 'Sighh.co' as an illustrator, giving her a strong brand identity.</a:t>
            </a:r>
          </a:p>
        </p:txBody>
      </p:sp>
    </p:spTree>
    <p:extLst>
      <p:ext uri="{BB962C8B-B14F-4D97-AF65-F5344CB8AC3E}">
        <p14:creationId xmlns:p14="http://schemas.microsoft.com/office/powerpoint/2010/main" val="23691181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488588A8-792E-4BE0-A577-CCFDA315DB14}"/>
              </a:ext>
            </a:extLst>
          </p:cNvPr>
          <p:cNvGraphicFramePr>
            <a:graphicFrameLocks noGrp="1"/>
          </p:cNvGraphicFramePr>
          <p:nvPr/>
        </p:nvGraphicFramePr>
        <p:xfrm>
          <a:off x="182063" y="1103078"/>
          <a:ext cx="7137927" cy="4434797"/>
        </p:xfrm>
        <a:graphic>
          <a:graphicData uri="http://schemas.openxmlformats.org/drawingml/2006/table">
            <a:tbl>
              <a:tblPr firstRow="1" bandRow="1">
                <a:tableStyleId>{5C22544A-7EE6-4342-B048-85BDC9FD1C3A}</a:tableStyleId>
              </a:tblPr>
              <a:tblGrid>
                <a:gridCol w="1784482">
                  <a:extLst>
                    <a:ext uri="{9D8B030D-6E8A-4147-A177-3AD203B41FA5}">
                      <a16:colId xmlns:a16="http://schemas.microsoft.com/office/drawing/2014/main" val="1243822009"/>
                    </a:ext>
                  </a:extLst>
                </a:gridCol>
                <a:gridCol w="1784482">
                  <a:extLst>
                    <a:ext uri="{9D8B030D-6E8A-4147-A177-3AD203B41FA5}">
                      <a16:colId xmlns:a16="http://schemas.microsoft.com/office/drawing/2014/main" val="1304553994"/>
                    </a:ext>
                  </a:extLst>
                </a:gridCol>
                <a:gridCol w="1784482">
                  <a:extLst>
                    <a:ext uri="{9D8B030D-6E8A-4147-A177-3AD203B41FA5}">
                      <a16:colId xmlns:a16="http://schemas.microsoft.com/office/drawing/2014/main" val="2560837689"/>
                    </a:ext>
                  </a:extLst>
                </a:gridCol>
                <a:gridCol w="1784482">
                  <a:extLst>
                    <a:ext uri="{9D8B030D-6E8A-4147-A177-3AD203B41FA5}">
                      <a16:colId xmlns:a16="http://schemas.microsoft.com/office/drawing/2014/main" val="430662439"/>
                    </a:ext>
                  </a:extLst>
                </a:gridCol>
              </a:tblGrid>
              <a:tr h="274320">
                <a:tc>
                  <a:txBody>
                    <a:bodyPr/>
                    <a:lstStyle/>
                    <a:p>
                      <a:r>
                        <a:rPr lang="en-GB" sz="1400" dirty="0"/>
                        <a:t>Date</a:t>
                      </a:r>
                    </a:p>
                  </a:txBody>
                  <a:tcPr marL="68580" marR="68580" marT="34290" marB="34290"/>
                </a:tc>
                <a:tc>
                  <a:txBody>
                    <a:bodyPr/>
                    <a:lstStyle/>
                    <a:p>
                      <a:r>
                        <a:rPr lang="en-GB" sz="1400" dirty="0"/>
                        <a:t>Title / Subject</a:t>
                      </a:r>
                    </a:p>
                  </a:txBody>
                  <a:tcPr marL="68580" marR="68580" marT="34290" marB="34290"/>
                </a:tc>
                <a:tc>
                  <a:txBody>
                    <a:bodyPr/>
                    <a:lstStyle/>
                    <a:p>
                      <a:r>
                        <a:rPr lang="en-GB" sz="1400" dirty="0"/>
                        <a:t>Date</a:t>
                      </a:r>
                    </a:p>
                  </a:txBody>
                  <a:tcPr marL="68580" marR="68580" marT="34290" marB="34290"/>
                </a:tc>
                <a:tc>
                  <a:txBody>
                    <a:bodyPr/>
                    <a:lstStyle/>
                    <a:p>
                      <a:r>
                        <a:rPr lang="en-GB" sz="1400" dirty="0"/>
                        <a:t>Title / Subject</a:t>
                      </a:r>
                    </a:p>
                  </a:txBody>
                  <a:tcPr marL="68580" marR="68580" marT="34290" marB="34290"/>
                </a:tc>
                <a:extLst>
                  <a:ext uri="{0D108BD9-81ED-4DB2-BD59-A6C34878D82A}">
                    <a16:rowId xmlns:a16="http://schemas.microsoft.com/office/drawing/2014/main" val="387370410"/>
                  </a:ext>
                </a:extLst>
              </a:tr>
              <a:tr h="357188">
                <a:tc>
                  <a:txBody>
                    <a:bodyPr/>
                    <a:lstStyle/>
                    <a:p>
                      <a:r>
                        <a:rPr lang="en-GB" sz="1400" dirty="0"/>
                        <a:t>5th April 2020</a:t>
                      </a:r>
                    </a:p>
                  </a:txBody>
                  <a:tcPr marL="68580" marR="68580" marT="34290" marB="34290"/>
                </a:tc>
                <a:tc>
                  <a:txBody>
                    <a:bodyPr/>
                    <a:lstStyle/>
                    <a:p>
                      <a:r>
                        <a:rPr lang="en-GB" sz="1400" dirty="0"/>
                        <a:t>St. </a:t>
                      </a:r>
                      <a:r>
                        <a:rPr lang="en-GB" sz="1400" dirty="0" err="1"/>
                        <a:t>Fagans</a:t>
                      </a:r>
                      <a:r>
                        <a:rPr lang="en-GB" sz="1400" dirty="0"/>
                        <a:t> Publication</a:t>
                      </a:r>
                    </a:p>
                  </a:txBody>
                  <a:tcPr marL="68580" marR="68580" marT="34290" marB="34290"/>
                </a:tc>
                <a:tc>
                  <a:txBody>
                    <a:bodyPr/>
                    <a:lstStyle/>
                    <a:p>
                      <a:r>
                        <a:rPr lang="en-GB" sz="1400" dirty="0"/>
                        <a:t>12th July 2020</a:t>
                      </a:r>
                    </a:p>
                  </a:txBody>
                  <a:tcPr marL="68580" marR="68580" marT="34290" marB="34290"/>
                </a:tc>
                <a:tc>
                  <a:txBody>
                    <a:bodyPr/>
                    <a:lstStyle/>
                    <a:p>
                      <a:r>
                        <a:rPr lang="en-GB" sz="1400" dirty="0"/>
                        <a:t>Studio Space at Home </a:t>
                      </a:r>
                      <a:endParaRPr lang="en-GB" sz="1400"/>
                    </a:p>
                  </a:txBody>
                  <a:tcPr marL="68580" marR="68580" marT="34290" marB="34290"/>
                </a:tc>
                <a:extLst>
                  <a:ext uri="{0D108BD9-81ED-4DB2-BD59-A6C34878D82A}">
                    <a16:rowId xmlns:a16="http://schemas.microsoft.com/office/drawing/2014/main" val="1197180960"/>
                  </a:ext>
                </a:extLst>
              </a:tr>
              <a:tr h="778433">
                <a:tc>
                  <a:txBody>
                    <a:bodyPr/>
                    <a:lstStyle/>
                    <a:p>
                      <a:r>
                        <a:rPr lang="en-GB" sz="1400" dirty="0"/>
                        <a:t>19th April 2020</a:t>
                      </a:r>
                    </a:p>
                  </a:txBody>
                  <a:tcPr marL="68580" marR="68580" marT="34290" marB="34290"/>
                </a:tc>
                <a:tc>
                  <a:txBody>
                    <a:bodyPr/>
                    <a:lstStyle/>
                    <a:p>
                      <a:r>
                        <a:rPr lang="en-GB" sz="1400" dirty="0"/>
                        <a:t>Studio Space amid Lockdown </a:t>
                      </a:r>
                    </a:p>
                  </a:txBody>
                  <a:tcPr marL="68580" marR="68580" marT="34290" marB="34290"/>
                </a:tc>
                <a:tc>
                  <a:txBody>
                    <a:bodyPr/>
                    <a:lstStyle/>
                    <a:p>
                      <a:r>
                        <a:rPr lang="en-GB" sz="1400" dirty="0"/>
                        <a:t>26th July 2020</a:t>
                      </a:r>
                    </a:p>
                  </a:txBody>
                  <a:tcPr marL="68580" marR="68580" marT="34290" marB="34290"/>
                </a:tc>
                <a:tc>
                  <a:txBody>
                    <a:bodyPr/>
                    <a:lstStyle/>
                    <a:p>
                      <a:r>
                        <a:rPr lang="en-GB" sz="1400" dirty="0"/>
                        <a:t>Staying creative away from the university environment</a:t>
                      </a:r>
                    </a:p>
                  </a:txBody>
                  <a:tcPr marL="68580" marR="68580" marT="34290" marB="34290"/>
                </a:tc>
                <a:extLst>
                  <a:ext uri="{0D108BD9-81ED-4DB2-BD59-A6C34878D82A}">
                    <a16:rowId xmlns:a16="http://schemas.microsoft.com/office/drawing/2014/main" val="2776345657"/>
                  </a:ext>
                </a:extLst>
              </a:tr>
              <a:tr h="891540">
                <a:tc>
                  <a:txBody>
                    <a:bodyPr/>
                    <a:lstStyle/>
                    <a:p>
                      <a:pPr lvl="0">
                        <a:buNone/>
                      </a:pPr>
                      <a:r>
                        <a:rPr lang="en-GB" sz="1400" dirty="0"/>
                        <a:t>3rd May 2020</a:t>
                      </a:r>
                    </a:p>
                  </a:txBody>
                  <a:tcPr marL="68580" marR="68580" marT="34290" marB="34290"/>
                </a:tc>
                <a:tc>
                  <a:txBody>
                    <a:bodyPr/>
                    <a:lstStyle/>
                    <a:p>
                      <a:r>
                        <a:rPr lang="en-GB" sz="1400" dirty="0"/>
                        <a:t>How has my project changed? The effects of working from home</a:t>
                      </a:r>
                    </a:p>
                  </a:txBody>
                  <a:tcPr marL="68580" marR="68580" marT="34290" marB="34290"/>
                </a:tc>
                <a:tc>
                  <a:txBody>
                    <a:bodyPr/>
                    <a:lstStyle/>
                    <a:p>
                      <a:r>
                        <a:rPr lang="en-GB" sz="1400" dirty="0"/>
                        <a:t>9th August 2020</a:t>
                      </a:r>
                    </a:p>
                  </a:txBody>
                  <a:tcPr marL="68580" marR="68580" marT="34290" marB="34290"/>
                </a:tc>
                <a:tc>
                  <a:txBody>
                    <a:bodyPr/>
                    <a:lstStyle/>
                    <a:p>
                      <a:r>
                        <a:rPr lang="en-GB" sz="1400" dirty="0"/>
                        <a:t>What have I been up to? Internships / Competitions / New Work</a:t>
                      </a:r>
                    </a:p>
                  </a:txBody>
                  <a:tcPr marL="68580" marR="68580" marT="34290" marB="34290"/>
                </a:tc>
                <a:extLst>
                  <a:ext uri="{0D108BD9-81ED-4DB2-BD59-A6C34878D82A}">
                    <a16:rowId xmlns:a16="http://schemas.microsoft.com/office/drawing/2014/main" val="1000357848"/>
                  </a:ext>
                </a:extLst>
              </a:tr>
              <a:tr h="274320">
                <a:tc>
                  <a:txBody>
                    <a:bodyPr/>
                    <a:lstStyle/>
                    <a:p>
                      <a:pPr lvl="0">
                        <a:buNone/>
                      </a:pPr>
                      <a:r>
                        <a:rPr lang="en-GB" sz="1400" dirty="0"/>
                        <a:t>17th May 2020</a:t>
                      </a:r>
                      <a:endParaRPr lang="en-US" sz="1400" dirty="0"/>
                    </a:p>
                  </a:txBody>
                  <a:tcPr marL="68580" marR="68580" marT="34290" marB="34290"/>
                </a:tc>
                <a:tc>
                  <a:txBody>
                    <a:bodyPr/>
                    <a:lstStyle/>
                    <a:p>
                      <a:r>
                        <a:rPr lang="en-GB" sz="1400" dirty="0"/>
                        <a:t>Final Collection </a:t>
                      </a:r>
                    </a:p>
                  </a:txBody>
                  <a:tcPr marL="68580" marR="68580" marT="34290" marB="34290"/>
                </a:tc>
                <a:tc>
                  <a:txBody>
                    <a:bodyPr/>
                    <a:lstStyle/>
                    <a:p>
                      <a:r>
                        <a:rPr lang="en-GB" sz="1400" dirty="0"/>
                        <a:t>23rd August 2020</a:t>
                      </a:r>
                    </a:p>
                  </a:txBody>
                  <a:tcPr marL="68580" marR="68580" marT="34290" marB="34290"/>
                </a:tc>
                <a:tc>
                  <a:txBody>
                    <a:bodyPr/>
                    <a:lstStyle/>
                    <a:p>
                      <a:r>
                        <a:rPr lang="en-GB" sz="1400" dirty="0"/>
                        <a:t>Ambitions </a:t>
                      </a:r>
                    </a:p>
                  </a:txBody>
                  <a:tcPr marL="68580" marR="68580" marT="34290" marB="34290"/>
                </a:tc>
                <a:extLst>
                  <a:ext uri="{0D108BD9-81ED-4DB2-BD59-A6C34878D82A}">
                    <a16:rowId xmlns:a16="http://schemas.microsoft.com/office/drawing/2014/main" val="3892306875"/>
                  </a:ext>
                </a:extLst>
              </a:tr>
              <a:tr h="480060">
                <a:tc>
                  <a:txBody>
                    <a:bodyPr/>
                    <a:lstStyle/>
                    <a:p>
                      <a:pPr lvl="0">
                        <a:buNone/>
                      </a:pPr>
                      <a:r>
                        <a:rPr lang="en-GB" sz="1400" dirty="0"/>
                        <a:t>31st May 2020</a:t>
                      </a:r>
                      <a:endParaRPr lang="en-US" sz="1400" dirty="0"/>
                    </a:p>
                  </a:txBody>
                  <a:tcPr marL="68580" marR="68580" marT="34290" marB="34290"/>
                </a:tc>
                <a:tc>
                  <a:txBody>
                    <a:bodyPr/>
                    <a:lstStyle/>
                    <a:p>
                      <a:r>
                        <a:rPr lang="en-GB" sz="1400" dirty="0"/>
                        <a:t>Graduate Catalogue Publication</a:t>
                      </a:r>
                    </a:p>
                  </a:txBody>
                  <a:tcPr marL="68580" marR="68580" marT="34290" marB="34290"/>
                </a:tc>
                <a:tc>
                  <a:txBody>
                    <a:bodyPr/>
                    <a:lstStyle/>
                    <a:p>
                      <a:r>
                        <a:rPr lang="en-GB" sz="1400" dirty="0"/>
                        <a:t>6th September 2020</a:t>
                      </a:r>
                    </a:p>
                  </a:txBody>
                  <a:tcPr marL="68580" marR="68580" marT="34290" marB="34290"/>
                </a:tc>
                <a:tc>
                  <a:txBody>
                    <a:bodyPr/>
                    <a:lstStyle/>
                    <a:p>
                      <a:r>
                        <a:rPr lang="en-GB" sz="1400" dirty="0"/>
                        <a:t>Back to </a:t>
                      </a:r>
                      <a:r>
                        <a:rPr lang="en-GB" sz="1400" dirty="0" err="1"/>
                        <a:t>uni</a:t>
                      </a:r>
                      <a:r>
                        <a:rPr lang="en-GB" sz="1400" dirty="0"/>
                        <a:t> at home studio space tour</a:t>
                      </a:r>
                    </a:p>
                  </a:txBody>
                  <a:tcPr marL="68580" marR="68580" marT="34290" marB="34290"/>
                </a:tc>
                <a:extLst>
                  <a:ext uri="{0D108BD9-81ED-4DB2-BD59-A6C34878D82A}">
                    <a16:rowId xmlns:a16="http://schemas.microsoft.com/office/drawing/2014/main" val="3454911443"/>
                  </a:ext>
                </a:extLst>
              </a:tr>
              <a:tr h="778433">
                <a:tc>
                  <a:txBody>
                    <a:bodyPr/>
                    <a:lstStyle/>
                    <a:p>
                      <a:r>
                        <a:rPr lang="en-GB" sz="1400" dirty="0"/>
                        <a:t>14th June 2020</a:t>
                      </a:r>
                    </a:p>
                  </a:txBody>
                  <a:tcPr marL="68580" marR="68580" marT="34290" marB="34290"/>
                </a:tc>
                <a:tc>
                  <a:txBody>
                    <a:bodyPr/>
                    <a:lstStyle/>
                    <a:p>
                      <a:r>
                        <a:rPr lang="en-GB" sz="1400" dirty="0"/>
                        <a:t>Summer Plans</a:t>
                      </a:r>
                    </a:p>
                  </a:txBody>
                  <a:tcPr marL="68580" marR="68580" marT="34290" marB="34290"/>
                </a:tc>
                <a:tc>
                  <a:txBody>
                    <a:bodyPr/>
                    <a:lstStyle/>
                    <a:p>
                      <a:r>
                        <a:rPr lang="en-GB" sz="1400" dirty="0"/>
                        <a:t>20th September 2020</a:t>
                      </a:r>
                    </a:p>
                  </a:txBody>
                  <a:tcPr marL="68580" marR="68580" marT="34290" marB="34290"/>
                </a:tc>
                <a:tc>
                  <a:txBody>
                    <a:bodyPr/>
                    <a:lstStyle/>
                    <a:p>
                      <a:pPr lvl="0">
                        <a:buNone/>
                      </a:pPr>
                      <a:r>
                        <a:rPr lang="en-GB" sz="1400" b="0" i="0" u="none" strike="noStrike" noProof="0" dirty="0">
                          <a:latin typeface="Calibri"/>
                        </a:rPr>
                        <a:t>Preparing for </a:t>
                      </a:r>
                      <a:r>
                        <a:rPr lang="en-GB" sz="1400" b="0" i="0" u="none" strike="noStrike" noProof="0" err="1">
                          <a:latin typeface="Calibri"/>
                        </a:rPr>
                        <a:t>MDes</a:t>
                      </a:r>
                      <a:r>
                        <a:rPr lang="en-GB" sz="1400" b="0" i="0" u="none" strike="noStrike" noProof="0" dirty="0">
                          <a:latin typeface="Calibri"/>
                        </a:rPr>
                        <a:t> – what are my year essentials?</a:t>
                      </a:r>
                      <a:endParaRPr lang="en-US" sz="1400" dirty="0"/>
                    </a:p>
                  </a:txBody>
                  <a:tcPr marL="68580" marR="68580" marT="34290" marB="34290"/>
                </a:tc>
                <a:extLst>
                  <a:ext uri="{0D108BD9-81ED-4DB2-BD59-A6C34878D82A}">
                    <a16:rowId xmlns:a16="http://schemas.microsoft.com/office/drawing/2014/main" val="2338596210"/>
                  </a:ext>
                </a:extLst>
              </a:tr>
              <a:tr h="600505">
                <a:tc>
                  <a:txBody>
                    <a:bodyPr/>
                    <a:lstStyle/>
                    <a:p>
                      <a:r>
                        <a:rPr lang="en-GB" sz="1400" dirty="0"/>
                        <a:t>28th June 2020</a:t>
                      </a:r>
                    </a:p>
                  </a:txBody>
                  <a:tcPr marL="68580" marR="68580" marT="34290" marB="34290"/>
                </a:tc>
                <a:tc>
                  <a:txBody>
                    <a:bodyPr/>
                    <a:lstStyle/>
                    <a:p>
                      <a:r>
                        <a:rPr lang="en-GB" sz="1400" dirty="0"/>
                        <a:t>My favourite print processes </a:t>
                      </a:r>
                    </a:p>
                  </a:txBody>
                  <a:tcPr marL="68580" marR="68580" marT="34290" marB="34290"/>
                </a:tc>
                <a:tc>
                  <a:txBody>
                    <a:bodyPr/>
                    <a:lstStyle/>
                    <a:p>
                      <a:r>
                        <a:rPr lang="en-GB" sz="1400" dirty="0"/>
                        <a:t>4th October 2020</a:t>
                      </a:r>
                    </a:p>
                  </a:txBody>
                  <a:tcPr marL="68580" marR="68580" marT="34290" marB="34290"/>
                </a:tc>
                <a:tc>
                  <a:txBody>
                    <a:bodyPr/>
                    <a:lstStyle/>
                    <a:p>
                      <a:pPr lvl="0">
                        <a:buNone/>
                      </a:pPr>
                      <a:r>
                        <a:rPr lang="en-GB" sz="1400" b="0" i="0" u="none" strike="noStrike" noProof="0" dirty="0">
                          <a:latin typeface="Calibri"/>
                        </a:rPr>
                        <a:t>What I hope to achieve on the </a:t>
                      </a:r>
                      <a:r>
                        <a:rPr lang="en-GB" sz="1400" b="0" i="0" u="none" strike="noStrike" noProof="0" err="1">
                          <a:latin typeface="Calibri"/>
                        </a:rPr>
                        <a:t>MDes</a:t>
                      </a:r>
                      <a:endParaRPr lang="en-US" sz="1400" err="1"/>
                    </a:p>
                  </a:txBody>
                  <a:tcPr marL="68580" marR="68580" marT="34290" marB="34290"/>
                </a:tc>
                <a:extLst>
                  <a:ext uri="{0D108BD9-81ED-4DB2-BD59-A6C34878D82A}">
                    <a16:rowId xmlns:a16="http://schemas.microsoft.com/office/drawing/2014/main" val="4051347583"/>
                  </a:ext>
                </a:extLst>
              </a:tr>
            </a:tbl>
          </a:graphicData>
        </a:graphic>
      </p:graphicFrame>
      <p:sp>
        <p:nvSpPr>
          <p:cNvPr id="10" name="TextBox 9">
            <a:extLst>
              <a:ext uri="{FF2B5EF4-FFF2-40B4-BE49-F238E27FC236}">
                <a16:creationId xmlns:a16="http://schemas.microsoft.com/office/drawing/2014/main" id="{E214C7C0-884D-4DC3-A730-B02B718C3E01}"/>
              </a:ext>
            </a:extLst>
          </p:cNvPr>
          <p:cNvSpPr txBox="1"/>
          <p:nvPr/>
        </p:nvSpPr>
        <p:spPr>
          <a:xfrm>
            <a:off x="7309076" y="940935"/>
            <a:ext cx="1608365" cy="50552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Blog Posting Plan</a:t>
            </a:r>
            <a:endParaRPr lang="en-GB" sz="1350" dirty="0">
              <a:cs typeface="Calibri"/>
            </a:endParaRPr>
          </a:p>
          <a:p>
            <a:endParaRPr lang="en-GB" sz="1350" dirty="0">
              <a:cs typeface="Calibri"/>
            </a:endParaRPr>
          </a:p>
          <a:p>
            <a:r>
              <a:rPr lang="en-GB" sz="1350" dirty="0">
                <a:cs typeface="Calibri"/>
              </a:rPr>
              <a:t>I decided to create a specific blog posting plan to help me in the future with blog post ideas relevant to the date. All of these written title ideas are subject to change and are only there to give me guidance as I hope to release a blog post once every two weeks.  I find it useful that my website allows me to write a lot of posts in one sitting and save them as drafts, so if I ever find it too much I can write in advance.</a:t>
            </a:r>
          </a:p>
        </p:txBody>
      </p:sp>
    </p:spTree>
    <p:extLst>
      <p:ext uri="{BB962C8B-B14F-4D97-AF65-F5344CB8AC3E}">
        <p14:creationId xmlns:p14="http://schemas.microsoft.com/office/powerpoint/2010/main" val="25131558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7A54FC-AF3C-4251-9004-9D6E96F5DD6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6089" t="20200" r="16775" b="8367"/>
          <a:stretch/>
        </p:blipFill>
        <p:spPr>
          <a:xfrm>
            <a:off x="1701595" y="967863"/>
            <a:ext cx="6139016" cy="3672349"/>
          </a:xfrm>
          <a:prstGeom prst="rect">
            <a:avLst/>
          </a:prstGeom>
        </p:spPr>
      </p:pic>
      <p:sp>
        <p:nvSpPr>
          <p:cNvPr id="4" name="TextBox 3">
            <a:extLst>
              <a:ext uri="{FF2B5EF4-FFF2-40B4-BE49-F238E27FC236}">
                <a16:creationId xmlns:a16="http://schemas.microsoft.com/office/drawing/2014/main" id="{C60006BE-7F50-437B-B3FC-66DDF924E58B}"/>
              </a:ext>
            </a:extLst>
          </p:cNvPr>
          <p:cNvSpPr txBox="1"/>
          <p:nvPr/>
        </p:nvSpPr>
        <p:spPr>
          <a:xfrm>
            <a:off x="843197" y="4972051"/>
            <a:ext cx="7420131" cy="507831"/>
          </a:xfrm>
          <a:prstGeom prst="rect">
            <a:avLst/>
          </a:prstGeom>
          <a:noFill/>
        </p:spPr>
        <p:txBody>
          <a:bodyPr wrap="square" rtlCol="0">
            <a:spAutoFit/>
          </a:bodyPr>
          <a:lstStyle/>
          <a:p>
            <a:r>
              <a:rPr lang="en-GB" sz="1350" dirty="0"/>
              <a:t>I have written 3 blog posts to date, intending on releasing one every 2 weeks or so. These can be found under the blog tab on my website. </a:t>
            </a:r>
          </a:p>
        </p:txBody>
      </p:sp>
    </p:spTree>
    <p:extLst>
      <p:ext uri="{BB962C8B-B14F-4D97-AF65-F5344CB8AC3E}">
        <p14:creationId xmlns:p14="http://schemas.microsoft.com/office/powerpoint/2010/main" val="20485006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itting, orange, table&#10;&#10;Description automatically generated">
            <a:extLst>
              <a:ext uri="{FF2B5EF4-FFF2-40B4-BE49-F238E27FC236}">
                <a16:creationId xmlns:a16="http://schemas.microsoft.com/office/drawing/2014/main" id="{2B976B50-74F0-437B-B5CA-D25DDC05B6B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67347" y="2985680"/>
            <a:ext cx="2535827" cy="2535827"/>
          </a:xfrm>
          <a:prstGeom prst="rect">
            <a:avLst/>
          </a:prstGeom>
        </p:spPr>
      </p:pic>
      <p:pic>
        <p:nvPicPr>
          <p:cNvPr id="7" name="Picture 6" descr="A picture containing table, drawing, room&#10;&#10;Description automatically generated">
            <a:extLst>
              <a:ext uri="{FF2B5EF4-FFF2-40B4-BE49-F238E27FC236}">
                <a16:creationId xmlns:a16="http://schemas.microsoft.com/office/drawing/2014/main" id="{3383C02A-C66B-4FFA-8B45-63E357DF386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80633" y="904909"/>
            <a:ext cx="1678080" cy="4968478"/>
          </a:xfrm>
          <a:prstGeom prst="rect">
            <a:avLst/>
          </a:prstGeom>
        </p:spPr>
      </p:pic>
      <p:pic>
        <p:nvPicPr>
          <p:cNvPr id="9" name="Picture 8" descr="A close up of a piece of paper&#10;&#10;Description automatically generated">
            <a:extLst>
              <a:ext uri="{FF2B5EF4-FFF2-40B4-BE49-F238E27FC236}">
                <a16:creationId xmlns:a16="http://schemas.microsoft.com/office/drawing/2014/main" id="{D7750257-0DBD-41CC-B1D2-4AF5267D596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20134" y="1022474"/>
            <a:ext cx="3202084" cy="3202084"/>
          </a:xfrm>
          <a:prstGeom prst="rect">
            <a:avLst/>
          </a:prstGeom>
        </p:spPr>
      </p:pic>
      <p:sp>
        <p:nvSpPr>
          <p:cNvPr id="10" name="TextBox 9">
            <a:extLst>
              <a:ext uri="{FF2B5EF4-FFF2-40B4-BE49-F238E27FC236}">
                <a16:creationId xmlns:a16="http://schemas.microsoft.com/office/drawing/2014/main" id="{3FE5B741-FDA4-4C5E-AD4D-CF7E9B754C01}"/>
              </a:ext>
            </a:extLst>
          </p:cNvPr>
          <p:cNvSpPr txBox="1"/>
          <p:nvPr/>
        </p:nvSpPr>
        <p:spPr>
          <a:xfrm>
            <a:off x="2970958" y="4299312"/>
            <a:ext cx="1696330" cy="300082"/>
          </a:xfrm>
          <a:prstGeom prst="rect">
            <a:avLst/>
          </a:prstGeom>
          <a:noFill/>
        </p:spPr>
        <p:txBody>
          <a:bodyPr wrap="square" rtlCol="0">
            <a:spAutoFit/>
          </a:bodyPr>
          <a:lstStyle/>
          <a:p>
            <a:r>
              <a:rPr lang="en-GB" sz="1350" dirty="0"/>
              <a:t>Press Pack Inspiration </a:t>
            </a:r>
          </a:p>
        </p:txBody>
      </p:sp>
      <p:sp>
        <p:nvSpPr>
          <p:cNvPr id="11" name="TextBox 10">
            <a:extLst>
              <a:ext uri="{FF2B5EF4-FFF2-40B4-BE49-F238E27FC236}">
                <a16:creationId xmlns:a16="http://schemas.microsoft.com/office/drawing/2014/main" id="{CC6E8AE2-63B5-417D-B0CA-0C55EEB126E7}"/>
              </a:ext>
            </a:extLst>
          </p:cNvPr>
          <p:cNvSpPr txBox="1"/>
          <p:nvPr/>
        </p:nvSpPr>
        <p:spPr>
          <a:xfrm>
            <a:off x="6417129" y="5553347"/>
            <a:ext cx="904603" cy="213585"/>
          </a:xfrm>
          <a:prstGeom prst="rect">
            <a:avLst/>
          </a:prstGeom>
          <a:noFill/>
        </p:spPr>
        <p:txBody>
          <a:bodyPr wrap="square" rtlCol="0">
            <a:spAutoFit/>
          </a:bodyPr>
          <a:lstStyle/>
          <a:p>
            <a:r>
              <a:rPr lang="en-GB" sz="788" dirty="0"/>
              <a:t>Birchbox / </a:t>
            </a:r>
            <a:r>
              <a:rPr lang="en-GB" sz="788" dirty="0" err="1"/>
              <a:t>Callaly</a:t>
            </a:r>
            <a:endParaRPr lang="en-GB" sz="788" dirty="0"/>
          </a:p>
        </p:txBody>
      </p:sp>
    </p:spTree>
    <p:extLst>
      <p:ext uri="{BB962C8B-B14F-4D97-AF65-F5344CB8AC3E}">
        <p14:creationId xmlns:p14="http://schemas.microsoft.com/office/powerpoint/2010/main" val="139569349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piece of paper&#10;&#10;Description automatically generated">
            <a:extLst>
              <a:ext uri="{FF2B5EF4-FFF2-40B4-BE49-F238E27FC236}">
                <a16:creationId xmlns:a16="http://schemas.microsoft.com/office/drawing/2014/main" id="{9C30BDFB-1DF1-4E67-B7CD-79FAAB12A8C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841644" y="991647"/>
            <a:ext cx="2021784" cy="2021784"/>
          </a:xfrm>
        </p:spPr>
      </p:pic>
      <p:pic>
        <p:nvPicPr>
          <p:cNvPr id="7" name="Picture 6" descr="A picture containing refrigerator, room, white&#10;&#10;Description automatically generated">
            <a:extLst>
              <a:ext uri="{FF2B5EF4-FFF2-40B4-BE49-F238E27FC236}">
                <a16:creationId xmlns:a16="http://schemas.microsoft.com/office/drawing/2014/main" id="{698F6051-1F82-41D8-BD41-E954E494CF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388318" y="1717033"/>
            <a:ext cx="3423935" cy="3423935"/>
          </a:xfrm>
          <a:prstGeom prst="rect">
            <a:avLst/>
          </a:prstGeom>
        </p:spPr>
      </p:pic>
      <p:pic>
        <p:nvPicPr>
          <p:cNvPr id="9" name="Picture 8" descr="A close up of a sign&#10;&#10;Description automatically generated">
            <a:extLst>
              <a:ext uri="{FF2B5EF4-FFF2-40B4-BE49-F238E27FC236}">
                <a16:creationId xmlns:a16="http://schemas.microsoft.com/office/drawing/2014/main" id="{23DEFC93-D239-42C7-A54A-EB9CBD38470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6200000">
            <a:off x="3841644" y="3068949"/>
            <a:ext cx="2831040" cy="2831040"/>
          </a:xfrm>
          <a:prstGeom prst="rect">
            <a:avLst/>
          </a:prstGeom>
        </p:spPr>
      </p:pic>
      <p:sp>
        <p:nvSpPr>
          <p:cNvPr id="10" name="TextBox 9">
            <a:extLst>
              <a:ext uri="{FF2B5EF4-FFF2-40B4-BE49-F238E27FC236}">
                <a16:creationId xmlns:a16="http://schemas.microsoft.com/office/drawing/2014/main" id="{5E8609A1-D5DE-4CEC-82CB-F1812589040C}"/>
              </a:ext>
            </a:extLst>
          </p:cNvPr>
          <p:cNvSpPr txBox="1"/>
          <p:nvPr/>
        </p:nvSpPr>
        <p:spPr>
          <a:xfrm>
            <a:off x="5995851" y="1752056"/>
            <a:ext cx="1290402" cy="507831"/>
          </a:xfrm>
          <a:prstGeom prst="rect">
            <a:avLst/>
          </a:prstGeom>
          <a:noFill/>
        </p:spPr>
        <p:txBody>
          <a:bodyPr wrap="square" rtlCol="0">
            <a:spAutoFit/>
          </a:bodyPr>
          <a:lstStyle/>
          <a:p>
            <a:r>
              <a:rPr lang="en-GB" sz="1350" dirty="0"/>
              <a:t>MOO press pack</a:t>
            </a:r>
          </a:p>
        </p:txBody>
      </p:sp>
      <p:sp>
        <p:nvSpPr>
          <p:cNvPr id="11" name="TextBox 10">
            <a:extLst>
              <a:ext uri="{FF2B5EF4-FFF2-40B4-BE49-F238E27FC236}">
                <a16:creationId xmlns:a16="http://schemas.microsoft.com/office/drawing/2014/main" id="{F82D1D6E-2C17-4863-95AE-5CCE618C1C39}"/>
              </a:ext>
            </a:extLst>
          </p:cNvPr>
          <p:cNvSpPr txBox="1"/>
          <p:nvPr/>
        </p:nvSpPr>
        <p:spPr>
          <a:xfrm>
            <a:off x="5995851" y="2084573"/>
            <a:ext cx="2892764" cy="738664"/>
          </a:xfrm>
          <a:prstGeom prst="rect">
            <a:avLst/>
          </a:prstGeom>
          <a:noFill/>
        </p:spPr>
        <p:txBody>
          <a:bodyPr wrap="square" rtlCol="0">
            <a:spAutoFit/>
          </a:bodyPr>
          <a:lstStyle/>
          <a:p>
            <a:r>
              <a:rPr lang="en-GB" sz="1050" dirty="0"/>
              <a:t>Moo’s press pack was an envelope style, I found it </a:t>
            </a:r>
          </a:p>
          <a:p>
            <a:r>
              <a:rPr lang="en-GB" sz="1050" dirty="0"/>
              <a:t>didn’t hold together well due to the size of its </a:t>
            </a:r>
          </a:p>
          <a:p>
            <a:r>
              <a:rPr lang="en-GB" sz="1050" dirty="0"/>
              <a:t>Contents, however was of good quality otherwise.</a:t>
            </a:r>
          </a:p>
        </p:txBody>
      </p:sp>
    </p:spTree>
    <p:extLst>
      <p:ext uri="{BB962C8B-B14F-4D97-AF65-F5344CB8AC3E}">
        <p14:creationId xmlns:p14="http://schemas.microsoft.com/office/powerpoint/2010/main" val="7967218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white, room, refrigerator&#10;&#10;Description automatically generated">
            <a:extLst>
              <a:ext uri="{FF2B5EF4-FFF2-40B4-BE49-F238E27FC236}">
                <a16:creationId xmlns:a16="http://schemas.microsoft.com/office/drawing/2014/main" id="{799F18D6-6332-4246-874C-92E50C3008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2256441" y="3523799"/>
            <a:ext cx="2132988" cy="2132988"/>
          </a:xfrm>
          <a:prstGeom prst="rect">
            <a:avLst/>
          </a:prstGeom>
        </p:spPr>
      </p:pic>
      <p:pic>
        <p:nvPicPr>
          <p:cNvPr id="9" name="Picture 8" descr="A picture containing table, sitting, white, refrigerator&#10;&#10;Description automatically generated">
            <a:extLst>
              <a:ext uri="{FF2B5EF4-FFF2-40B4-BE49-F238E27FC236}">
                <a16:creationId xmlns:a16="http://schemas.microsoft.com/office/drawing/2014/main" id="{8B7372AF-4242-43F6-B143-255EBD79086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1912906" y="912767"/>
            <a:ext cx="2890157" cy="2890157"/>
          </a:xfrm>
          <a:prstGeom prst="rect">
            <a:avLst/>
          </a:prstGeom>
        </p:spPr>
      </p:pic>
      <p:pic>
        <p:nvPicPr>
          <p:cNvPr id="11" name="Picture 10" descr="A close up of a piece of paper&#10;&#10;Description automatically generated">
            <a:extLst>
              <a:ext uri="{FF2B5EF4-FFF2-40B4-BE49-F238E27FC236}">
                <a16:creationId xmlns:a16="http://schemas.microsoft.com/office/drawing/2014/main" id="{51515C02-E4DB-457E-86FF-4076A4B121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4601579" y="1787048"/>
            <a:ext cx="2676489" cy="2676489"/>
          </a:xfrm>
          <a:prstGeom prst="rect">
            <a:avLst/>
          </a:prstGeom>
        </p:spPr>
      </p:pic>
      <p:pic>
        <p:nvPicPr>
          <p:cNvPr id="13" name="Picture 12" descr="A picture containing refrigerator&#10;&#10;Description automatically generated">
            <a:extLst>
              <a:ext uri="{FF2B5EF4-FFF2-40B4-BE49-F238E27FC236}">
                <a16:creationId xmlns:a16="http://schemas.microsoft.com/office/drawing/2014/main" id="{6F1507EE-588D-41E0-B1FC-D345C182EEA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16200000">
            <a:off x="6790720" y="1014171"/>
            <a:ext cx="1995017" cy="1995017"/>
          </a:xfrm>
          <a:prstGeom prst="rect">
            <a:avLst/>
          </a:prstGeom>
        </p:spPr>
      </p:pic>
      <p:pic>
        <p:nvPicPr>
          <p:cNvPr id="15" name="Picture 14" descr="A close up of a device&#10;&#10;Description automatically generated">
            <a:extLst>
              <a:ext uri="{FF2B5EF4-FFF2-40B4-BE49-F238E27FC236}">
                <a16:creationId xmlns:a16="http://schemas.microsoft.com/office/drawing/2014/main" id="{0E7B1D73-063A-4811-9543-57E647D38318}"/>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171149" y="3575723"/>
            <a:ext cx="2029140" cy="2029140"/>
          </a:xfrm>
          <a:prstGeom prst="rect">
            <a:avLst/>
          </a:prstGeom>
        </p:spPr>
      </p:pic>
      <p:pic>
        <p:nvPicPr>
          <p:cNvPr id="5" name="Content Placeholder 4" descr="A close up of a box&#10;&#10;Description automatically generated">
            <a:extLst>
              <a:ext uri="{FF2B5EF4-FFF2-40B4-BE49-F238E27FC236}">
                <a16:creationId xmlns:a16="http://schemas.microsoft.com/office/drawing/2014/main" id="{E50544DD-F0C4-450C-8A1F-A91AE395C36F}"/>
              </a:ext>
            </a:extLst>
          </p:cNvPr>
          <p:cNvPicPr>
            <a:picLocks noGrp="1" noChangeAspect="1"/>
          </p:cNvPicPr>
          <p:nvPr>
            <p:ph idx="1"/>
          </p:nvPr>
        </p:nvPicPr>
        <p:blipFill>
          <a:blip r:embed="rId7" cstate="screen">
            <a:extLst>
              <a:ext uri="{28A0092B-C50C-407E-A947-70E740481C1C}">
                <a14:useLocalDpi xmlns:a14="http://schemas.microsoft.com/office/drawing/2010/main"/>
              </a:ext>
            </a:extLst>
          </a:blip>
          <a:stretch>
            <a:fillRect/>
          </a:stretch>
        </p:blipFill>
        <p:spPr>
          <a:xfrm rot="5400000">
            <a:off x="846927" y="2011680"/>
            <a:ext cx="1353362" cy="1353362"/>
          </a:xfrm>
        </p:spPr>
      </p:pic>
      <p:sp>
        <p:nvSpPr>
          <p:cNvPr id="16" name="TextBox 15">
            <a:extLst>
              <a:ext uri="{FF2B5EF4-FFF2-40B4-BE49-F238E27FC236}">
                <a16:creationId xmlns:a16="http://schemas.microsoft.com/office/drawing/2014/main" id="{F53E7ABD-8AE8-487C-A808-3B646184DB6B}"/>
              </a:ext>
            </a:extLst>
          </p:cNvPr>
          <p:cNvSpPr txBox="1"/>
          <p:nvPr/>
        </p:nvSpPr>
        <p:spPr>
          <a:xfrm>
            <a:off x="4601578" y="4590293"/>
            <a:ext cx="1730330" cy="507831"/>
          </a:xfrm>
          <a:prstGeom prst="rect">
            <a:avLst/>
          </a:prstGeom>
          <a:noFill/>
        </p:spPr>
        <p:txBody>
          <a:bodyPr wrap="square" rtlCol="0">
            <a:spAutoFit/>
          </a:bodyPr>
          <a:lstStyle/>
          <a:p>
            <a:r>
              <a:rPr lang="en-GB" sz="1350" dirty="0" err="1"/>
              <a:t>Instantprint</a:t>
            </a:r>
            <a:r>
              <a:rPr lang="en-GB" sz="1350" dirty="0"/>
              <a:t> Press Pack</a:t>
            </a:r>
          </a:p>
        </p:txBody>
      </p:sp>
      <p:sp>
        <p:nvSpPr>
          <p:cNvPr id="17" name="TextBox 16">
            <a:extLst>
              <a:ext uri="{FF2B5EF4-FFF2-40B4-BE49-F238E27FC236}">
                <a16:creationId xmlns:a16="http://schemas.microsoft.com/office/drawing/2014/main" id="{B3921898-AC2E-4D7E-8516-F37C8EB007CC}"/>
              </a:ext>
            </a:extLst>
          </p:cNvPr>
          <p:cNvSpPr txBox="1"/>
          <p:nvPr/>
        </p:nvSpPr>
        <p:spPr>
          <a:xfrm>
            <a:off x="4601579" y="4874744"/>
            <a:ext cx="3487783" cy="415498"/>
          </a:xfrm>
          <a:prstGeom prst="rect">
            <a:avLst/>
          </a:prstGeom>
          <a:noFill/>
        </p:spPr>
        <p:txBody>
          <a:bodyPr wrap="square" rtlCol="0">
            <a:spAutoFit/>
          </a:bodyPr>
          <a:lstStyle/>
          <a:p>
            <a:r>
              <a:rPr lang="en-GB" sz="1050" dirty="0"/>
              <a:t>Ordered a sample to view how they create their press packs and see the quality of their products</a:t>
            </a:r>
          </a:p>
        </p:txBody>
      </p:sp>
    </p:spTree>
    <p:extLst>
      <p:ext uri="{BB962C8B-B14F-4D97-AF65-F5344CB8AC3E}">
        <p14:creationId xmlns:p14="http://schemas.microsoft.com/office/powerpoint/2010/main" val="6308964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My illustration">
            <a:extLst>
              <a:ext uri="{FF2B5EF4-FFF2-40B4-BE49-F238E27FC236}">
                <a16:creationId xmlns:a16="http://schemas.microsoft.com/office/drawing/2014/main" id="{9E389BEF-7C40-41B7-B35A-DF1850B7074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408494" y="1099797"/>
            <a:ext cx="4590710" cy="4590710"/>
          </a:xfrm>
        </p:spPr>
      </p:pic>
      <p:pic>
        <p:nvPicPr>
          <p:cNvPr id="7" name="Picture 6" descr="A close up of text on a whiteboard&#10;&#10;Description automatically generated">
            <a:extLst>
              <a:ext uri="{FF2B5EF4-FFF2-40B4-BE49-F238E27FC236}">
                <a16:creationId xmlns:a16="http://schemas.microsoft.com/office/drawing/2014/main" id="{7BDD3960-3126-41C2-986A-5F1E9287CBB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77240" y="1101016"/>
            <a:ext cx="3366952" cy="4589200"/>
          </a:xfrm>
          <a:prstGeom prst="rect">
            <a:avLst/>
          </a:prstGeom>
        </p:spPr>
      </p:pic>
    </p:spTree>
    <p:extLst>
      <p:ext uri="{BB962C8B-B14F-4D97-AF65-F5344CB8AC3E}">
        <p14:creationId xmlns:p14="http://schemas.microsoft.com/office/powerpoint/2010/main" val="410323642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drawing&#10;&#10;Description automatically generated">
            <a:extLst>
              <a:ext uri="{FF2B5EF4-FFF2-40B4-BE49-F238E27FC236}">
                <a16:creationId xmlns:a16="http://schemas.microsoft.com/office/drawing/2014/main" id="{78BEBD0A-368B-4319-A19E-D0A87ED22392}"/>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80151" y="1131094"/>
            <a:ext cx="4277549" cy="4277549"/>
          </a:xfrm>
        </p:spPr>
      </p:pic>
      <p:pic>
        <p:nvPicPr>
          <p:cNvPr id="7" name="Picture 6" descr="A close up of a map&#10;&#10;Description automatically generated">
            <a:extLst>
              <a:ext uri="{FF2B5EF4-FFF2-40B4-BE49-F238E27FC236}">
                <a16:creationId xmlns:a16="http://schemas.microsoft.com/office/drawing/2014/main" id="{831C02BA-F894-44F9-BB5B-F4DC04CAE67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41874" y="1131094"/>
            <a:ext cx="4247462" cy="4247462"/>
          </a:xfrm>
          <a:prstGeom prst="rect">
            <a:avLst/>
          </a:prstGeom>
        </p:spPr>
      </p:pic>
    </p:spTree>
    <p:extLst>
      <p:ext uri="{BB962C8B-B14F-4D97-AF65-F5344CB8AC3E}">
        <p14:creationId xmlns:p14="http://schemas.microsoft.com/office/powerpoint/2010/main" val="32122774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3219115C-11FB-4FA1-A146-720783A8F42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8784" y="1225766"/>
            <a:ext cx="4537710" cy="4537710"/>
          </a:xfrm>
        </p:spPr>
      </p:pic>
      <p:pic>
        <p:nvPicPr>
          <p:cNvPr id="9" name="Picture 8" descr="A picture containing text, drawing&#10;&#10;Description automatically generated">
            <a:extLst>
              <a:ext uri="{FF2B5EF4-FFF2-40B4-BE49-F238E27FC236}">
                <a16:creationId xmlns:a16="http://schemas.microsoft.com/office/drawing/2014/main" id="{C52CB756-7B72-4DBA-ABF7-DE6E8CE2EDE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47507" y="1225766"/>
            <a:ext cx="4537710" cy="4537710"/>
          </a:xfrm>
          <a:prstGeom prst="rect">
            <a:avLst/>
          </a:prstGeom>
        </p:spPr>
      </p:pic>
    </p:spTree>
    <p:extLst>
      <p:ext uri="{BB962C8B-B14F-4D97-AF65-F5344CB8AC3E}">
        <p14:creationId xmlns:p14="http://schemas.microsoft.com/office/powerpoint/2010/main" val="130459071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B8AD4E5-356A-482E-9199-A5290F512EF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340000">
            <a:off x="2346385" y="2736730"/>
            <a:ext cx="2057400" cy="2743200"/>
          </a:xfrm>
          <a:prstGeom prst="rect">
            <a:avLst/>
          </a:prstGeom>
        </p:spPr>
      </p:pic>
      <p:pic>
        <p:nvPicPr>
          <p:cNvPr id="4" name="Picture 4" descr="A picture containing clothing, shirt, dress, person&#10;&#10;Description generated with very high confidence">
            <a:extLst>
              <a:ext uri="{FF2B5EF4-FFF2-40B4-BE49-F238E27FC236}">
                <a16:creationId xmlns:a16="http://schemas.microsoft.com/office/drawing/2014/main" id="{E09B5914-3568-4461-812E-01B3B2B1D4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653951" y="2183022"/>
            <a:ext cx="2057400" cy="1543050"/>
          </a:xfrm>
          <a:prstGeom prst="rect">
            <a:avLst/>
          </a:prstGeom>
        </p:spPr>
      </p:pic>
      <p:pic>
        <p:nvPicPr>
          <p:cNvPr id="6" name="Picture 6" descr="A picture containing green, sitting, half, air&#10;&#10;Description generated with very high confidence">
            <a:extLst>
              <a:ext uri="{FF2B5EF4-FFF2-40B4-BE49-F238E27FC236}">
                <a16:creationId xmlns:a16="http://schemas.microsoft.com/office/drawing/2014/main" id="{1BFFA6B1-699E-4094-ABE1-F5C8E1F58B7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340000">
            <a:off x="1127904" y="634042"/>
            <a:ext cx="2057400" cy="2743200"/>
          </a:xfrm>
          <a:prstGeom prst="rect">
            <a:avLst/>
          </a:prstGeom>
        </p:spPr>
      </p:pic>
      <p:sp>
        <p:nvSpPr>
          <p:cNvPr id="8" name="TextBox 7">
            <a:extLst>
              <a:ext uri="{FF2B5EF4-FFF2-40B4-BE49-F238E27FC236}">
                <a16:creationId xmlns:a16="http://schemas.microsoft.com/office/drawing/2014/main" id="{ECED5698-8E6F-4CBB-9CF2-916DDA5296FC}"/>
              </a:ext>
            </a:extLst>
          </p:cNvPr>
          <p:cNvSpPr txBox="1"/>
          <p:nvPr/>
        </p:nvSpPr>
        <p:spPr>
          <a:xfrm>
            <a:off x="5257800" y="4066277"/>
            <a:ext cx="2057400" cy="11079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Playing with the idea of an envelope style press pack using card. Didn't hold together well and had no internal structure. </a:t>
            </a:r>
            <a:endParaRPr lang="en-US" sz="1350" dirty="0"/>
          </a:p>
        </p:txBody>
      </p:sp>
      <p:sp>
        <p:nvSpPr>
          <p:cNvPr id="9" name="TextBox 8">
            <a:extLst>
              <a:ext uri="{FF2B5EF4-FFF2-40B4-BE49-F238E27FC236}">
                <a16:creationId xmlns:a16="http://schemas.microsoft.com/office/drawing/2014/main" id="{39ECC5C3-272C-4375-A705-BC9E1F44BC2D}"/>
              </a:ext>
            </a:extLst>
          </p:cNvPr>
          <p:cNvSpPr txBox="1"/>
          <p:nvPr/>
        </p:nvSpPr>
        <p:spPr>
          <a:xfrm>
            <a:off x="4761107" y="1175754"/>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Handmade Press Pack ideas and Templates</a:t>
            </a:r>
          </a:p>
        </p:txBody>
      </p:sp>
    </p:spTree>
    <p:extLst>
      <p:ext uri="{BB962C8B-B14F-4D97-AF65-F5344CB8AC3E}">
        <p14:creationId xmlns:p14="http://schemas.microsoft.com/office/powerpoint/2010/main" val="13661569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able, food&#10;&#10;Description generated with very high confidence">
            <a:extLst>
              <a:ext uri="{FF2B5EF4-FFF2-40B4-BE49-F238E27FC236}">
                <a16:creationId xmlns:a16="http://schemas.microsoft.com/office/drawing/2014/main" id="{BAFF01A6-2745-4457-91E1-7B125F6CD4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280000">
            <a:off x="1968979" y="3908306"/>
            <a:ext cx="2057400" cy="1543050"/>
          </a:xfrm>
          <a:prstGeom prst="rect">
            <a:avLst/>
          </a:prstGeom>
        </p:spPr>
      </p:pic>
      <p:pic>
        <p:nvPicPr>
          <p:cNvPr id="4" name="Picture 4" descr="A close up of a logo&#10;&#10;Description generated with high confidence">
            <a:extLst>
              <a:ext uri="{FF2B5EF4-FFF2-40B4-BE49-F238E27FC236}">
                <a16:creationId xmlns:a16="http://schemas.microsoft.com/office/drawing/2014/main" id="{77666444-7B24-4885-A19D-41C9B6DBDA8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60000">
            <a:off x="3726611" y="2107541"/>
            <a:ext cx="2057400" cy="1543050"/>
          </a:xfrm>
          <a:prstGeom prst="rect">
            <a:avLst/>
          </a:prstGeom>
        </p:spPr>
      </p:pic>
      <p:pic>
        <p:nvPicPr>
          <p:cNvPr id="6" name="Picture 6" descr="A picture containing sitting, table, pair, white&#10;&#10;Description generated with very high confidence">
            <a:extLst>
              <a:ext uri="{FF2B5EF4-FFF2-40B4-BE49-F238E27FC236}">
                <a16:creationId xmlns:a16="http://schemas.microsoft.com/office/drawing/2014/main" id="{8C37BECA-F29E-43A0-AADB-BF2757C3E47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340000">
            <a:off x="1386696" y="1097711"/>
            <a:ext cx="2057400" cy="2743200"/>
          </a:xfrm>
          <a:prstGeom prst="rect">
            <a:avLst/>
          </a:prstGeom>
        </p:spPr>
      </p:pic>
      <p:pic>
        <p:nvPicPr>
          <p:cNvPr id="8" name="Picture 8" descr="A close up of a piece of paper&#10;&#10;Description generated with high confidence">
            <a:extLst>
              <a:ext uri="{FF2B5EF4-FFF2-40B4-BE49-F238E27FC236}">
                <a16:creationId xmlns:a16="http://schemas.microsoft.com/office/drawing/2014/main" id="{6B969C5C-93E5-4898-AE5D-0FF009AB318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963838" y="4113183"/>
            <a:ext cx="2057400" cy="1543050"/>
          </a:xfrm>
          <a:prstGeom prst="rect">
            <a:avLst/>
          </a:prstGeom>
        </p:spPr>
      </p:pic>
      <p:sp>
        <p:nvSpPr>
          <p:cNvPr id="10" name="TextBox 9">
            <a:extLst>
              <a:ext uri="{FF2B5EF4-FFF2-40B4-BE49-F238E27FC236}">
                <a16:creationId xmlns:a16="http://schemas.microsoft.com/office/drawing/2014/main" id="{EFDC9D9E-536C-41CA-8315-63B6D90D5876}"/>
              </a:ext>
            </a:extLst>
          </p:cNvPr>
          <p:cNvSpPr txBox="1"/>
          <p:nvPr/>
        </p:nvSpPr>
        <p:spPr>
          <a:xfrm>
            <a:off x="6012611" y="2470389"/>
            <a:ext cx="2057400" cy="11079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cs typeface="Calibri"/>
              </a:rPr>
              <a:t>Using a more structured box concept. Also had very little internal structure but held together much better </a:t>
            </a:r>
            <a:r>
              <a:rPr lang="en-GB" sz="1350">
                <a:cs typeface="Calibri"/>
              </a:rPr>
              <a:t>than the envelope.</a:t>
            </a:r>
            <a:endParaRPr lang="en-GB" sz="1350" dirty="0">
              <a:cs typeface="Calibri"/>
            </a:endParaRPr>
          </a:p>
        </p:txBody>
      </p:sp>
    </p:spTree>
    <p:extLst>
      <p:ext uri="{BB962C8B-B14F-4D97-AF65-F5344CB8AC3E}">
        <p14:creationId xmlns:p14="http://schemas.microsoft.com/office/powerpoint/2010/main" val="426047850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whiteboard, lot, standing&#10;&#10;Description generated with very high confidence">
            <a:extLst>
              <a:ext uri="{FF2B5EF4-FFF2-40B4-BE49-F238E27FC236}">
                <a16:creationId xmlns:a16="http://schemas.microsoft.com/office/drawing/2014/main" id="{25445D54-B458-416A-8944-AC325A1AB17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41393" y="1186720"/>
            <a:ext cx="3124919" cy="3124919"/>
          </a:xfrm>
          <a:prstGeom prst="rect">
            <a:avLst/>
          </a:prstGeom>
        </p:spPr>
      </p:pic>
      <p:pic>
        <p:nvPicPr>
          <p:cNvPr id="4" name="Picture 4" descr="A picture containing curtain, fabric&#10;&#10;Description generated with very high confidence">
            <a:extLst>
              <a:ext uri="{FF2B5EF4-FFF2-40B4-BE49-F238E27FC236}">
                <a16:creationId xmlns:a16="http://schemas.microsoft.com/office/drawing/2014/main" id="{F15CBF16-206F-4AC2-B5CA-8D6DDBC0F0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6614" y="2191380"/>
            <a:ext cx="3416060" cy="3394494"/>
          </a:xfrm>
          <a:prstGeom prst="rect">
            <a:avLst/>
          </a:prstGeom>
        </p:spPr>
      </p:pic>
      <p:sp>
        <p:nvSpPr>
          <p:cNvPr id="7" name="TextBox 6">
            <a:extLst>
              <a:ext uri="{FF2B5EF4-FFF2-40B4-BE49-F238E27FC236}">
                <a16:creationId xmlns:a16="http://schemas.microsoft.com/office/drawing/2014/main" id="{C6DB451B-5129-4B16-A3D4-D8C677DFE081}"/>
              </a:ext>
            </a:extLst>
          </p:cNvPr>
          <p:cNvSpPr txBox="1"/>
          <p:nvPr/>
        </p:nvSpPr>
        <p:spPr>
          <a:xfrm>
            <a:off x="6108985" y="1078707"/>
            <a:ext cx="2057400" cy="193899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Simple yet effective design that displays traditional painting skills and simple repeat pattern, using a softened pattern for the interior as not to distract from the contents. </a:t>
            </a:r>
          </a:p>
          <a:p>
            <a:r>
              <a:rPr lang="en-GB" sz="1350" dirty="0"/>
              <a:t>Perhaps the same design in another colourway?</a:t>
            </a:r>
            <a:endParaRPr lang="en-US" sz="1350" dirty="0"/>
          </a:p>
        </p:txBody>
      </p:sp>
      <p:sp>
        <p:nvSpPr>
          <p:cNvPr id="8" name="TextBox 7">
            <a:extLst>
              <a:ext uri="{FF2B5EF4-FFF2-40B4-BE49-F238E27FC236}">
                <a16:creationId xmlns:a16="http://schemas.microsoft.com/office/drawing/2014/main" id="{963EECB8-C87C-401E-9BE6-A431DFB6E0E6}"/>
              </a:ext>
            </a:extLst>
          </p:cNvPr>
          <p:cNvSpPr txBox="1"/>
          <p:nvPr/>
        </p:nvSpPr>
        <p:spPr>
          <a:xfrm>
            <a:off x="590205" y="1598079"/>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Interior and exterior design Ideas</a:t>
            </a:r>
            <a:endParaRPr lang="en-US" sz="1350" dirty="0"/>
          </a:p>
        </p:txBody>
      </p:sp>
    </p:spTree>
    <p:extLst>
      <p:ext uri="{BB962C8B-B14F-4D97-AF65-F5344CB8AC3E}">
        <p14:creationId xmlns:p14="http://schemas.microsoft.com/office/powerpoint/2010/main" val="5110526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FDB7-84F2-4319-A262-D7EA6DDCBE64}"/>
              </a:ext>
            </a:extLst>
          </p:cNvPr>
          <p:cNvSpPr>
            <a:spLocks noGrp="1"/>
          </p:cNvSpPr>
          <p:nvPr>
            <p:ph type="title"/>
          </p:nvPr>
        </p:nvSpPr>
        <p:spPr/>
        <p:txBody>
          <a:bodyPr>
            <a:normAutofit fontScale="90000"/>
          </a:bodyPr>
          <a:lstStyle/>
          <a:p>
            <a:r>
              <a:rPr lang="en-GB" dirty="0" err="1">
                <a:cs typeface="Calibri Light"/>
              </a:rPr>
              <a:t>Lookbook</a:t>
            </a:r>
            <a:r>
              <a:rPr lang="en-GB" dirty="0">
                <a:cs typeface="Calibri Light"/>
              </a:rPr>
              <a:t> Ideas - Contextualising my design work with quotes from my dissertation </a:t>
            </a:r>
            <a:endParaRPr lang="en-GB" dirty="0"/>
          </a:p>
        </p:txBody>
      </p:sp>
      <p:sp>
        <p:nvSpPr>
          <p:cNvPr id="3" name="Content Placeholder 2">
            <a:extLst>
              <a:ext uri="{FF2B5EF4-FFF2-40B4-BE49-F238E27FC236}">
                <a16:creationId xmlns:a16="http://schemas.microsoft.com/office/drawing/2014/main" id="{39B0A135-BAF8-4A52-9995-157493437AED}"/>
              </a:ext>
            </a:extLst>
          </p:cNvPr>
          <p:cNvSpPr>
            <a:spLocks noGrp="1"/>
          </p:cNvSpPr>
          <p:nvPr>
            <p:ph idx="1"/>
          </p:nvPr>
        </p:nvSpPr>
        <p:spPr/>
        <p:txBody>
          <a:bodyPr vert="horz" lIns="68580" tIns="34290" rIns="68580" bIns="34290" rtlCol="0" anchor="t">
            <a:normAutofit fontScale="92500" lnSpcReduction="10000"/>
          </a:bodyPr>
          <a:lstStyle/>
          <a:p>
            <a:r>
              <a:rPr lang="en-GB" dirty="0">
                <a:cs typeface="Calibri"/>
              </a:rPr>
              <a:t>I flicked through my dissertation to find some of my favourite quotes and some that may be of relevance to use within a </a:t>
            </a:r>
            <a:r>
              <a:rPr lang="en-GB" dirty="0" err="1">
                <a:cs typeface="Calibri"/>
              </a:rPr>
              <a:t>lookbook</a:t>
            </a:r>
            <a:r>
              <a:rPr lang="en-GB" dirty="0">
                <a:cs typeface="Calibri"/>
              </a:rPr>
              <a:t> to help contextualise my work: </a:t>
            </a:r>
          </a:p>
          <a:p>
            <a:endParaRPr lang="en-GB" dirty="0">
              <a:cs typeface="Calibri"/>
            </a:endParaRPr>
          </a:p>
          <a:p>
            <a:r>
              <a:rPr lang="en-GB" dirty="0">
                <a:ea typeface="+mn-lt"/>
                <a:cs typeface="+mn-lt"/>
              </a:rPr>
              <a:t>“engagement with wild nature secures positive adult outcomes and a visit to the woodland as a child increases the number of visits made as an adult” (Barton, 2016, p. 9). </a:t>
            </a:r>
          </a:p>
          <a:p>
            <a:pPr marL="0" indent="0">
              <a:buNone/>
            </a:pPr>
            <a:endParaRPr lang="en-GB" dirty="0">
              <a:cs typeface="Calibri"/>
            </a:endParaRPr>
          </a:p>
          <a:p>
            <a:r>
              <a:rPr lang="en-GB" dirty="0">
                <a:ea typeface="+mn-lt"/>
                <a:cs typeface="+mn-lt"/>
              </a:rPr>
              <a:t>“our thinking is dramatically changed by our physical environment” (Watson, 2010, p. 89) </a:t>
            </a:r>
            <a:endParaRPr lang="en-GB" dirty="0"/>
          </a:p>
        </p:txBody>
      </p:sp>
    </p:spTree>
    <p:extLst>
      <p:ext uri="{BB962C8B-B14F-4D97-AF65-F5344CB8AC3E}">
        <p14:creationId xmlns:p14="http://schemas.microsoft.com/office/powerpoint/2010/main" val="10099626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F176DD-C841-4FA5-8AF1-0D19418B9CE8}"/>
              </a:ext>
            </a:extLst>
          </p:cNvPr>
          <p:cNvSpPr>
            <a:spLocks noGrp="1"/>
          </p:cNvSpPr>
          <p:nvPr>
            <p:ph idx="1"/>
          </p:nvPr>
        </p:nvSpPr>
        <p:spPr>
          <a:xfrm>
            <a:off x="628650" y="1148168"/>
            <a:ext cx="7886700" cy="4341805"/>
          </a:xfrm>
        </p:spPr>
        <p:txBody>
          <a:bodyPr vert="horz" lIns="68580" tIns="34290" rIns="68580" bIns="34290" rtlCol="0" anchor="t">
            <a:normAutofit fontScale="70000" lnSpcReduction="20000"/>
          </a:bodyPr>
          <a:lstStyle/>
          <a:p>
            <a:r>
              <a:rPr lang="en-GB" dirty="0">
                <a:ea typeface="+mn-lt"/>
                <a:cs typeface="+mn-lt"/>
              </a:rPr>
              <a:t>“walk through a forest is invigorating and healing due to the constant interaction of all sense modalities” (</a:t>
            </a:r>
            <a:r>
              <a:rPr lang="en-GB" dirty="0" err="1">
                <a:ea typeface="+mn-lt"/>
                <a:cs typeface="+mn-lt"/>
              </a:rPr>
              <a:t>Pallasmaa</a:t>
            </a:r>
            <a:r>
              <a:rPr lang="en-GB" dirty="0">
                <a:ea typeface="+mn-lt"/>
                <a:cs typeface="+mn-lt"/>
              </a:rPr>
              <a:t>, 1996) </a:t>
            </a:r>
            <a:endParaRPr lang="en-GB">
              <a:cs typeface="Calibri" panose="020F0502020204030204"/>
            </a:endParaRPr>
          </a:p>
          <a:p>
            <a:pPr marL="0" indent="0">
              <a:buNone/>
            </a:pPr>
            <a:endParaRPr lang="en-GB" dirty="0">
              <a:cs typeface="Calibri"/>
            </a:endParaRPr>
          </a:p>
          <a:p>
            <a:r>
              <a:rPr lang="en-GB" dirty="0">
                <a:ea typeface="+mn-lt"/>
                <a:cs typeface="+mn-lt"/>
              </a:rPr>
              <a:t>“sounds of songbirds and touching fine fabrics” (Eisenberger, 2010) </a:t>
            </a:r>
            <a:endParaRPr lang="en-GB"/>
          </a:p>
          <a:p>
            <a:pPr marL="0" indent="0">
              <a:buNone/>
            </a:pPr>
            <a:endParaRPr lang="en-GB" dirty="0">
              <a:cs typeface="Calibri"/>
            </a:endParaRPr>
          </a:p>
          <a:p>
            <a:r>
              <a:rPr lang="en-GB" dirty="0">
                <a:ea typeface="+mn-lt"/>
                <a:cs typeface="+mn-lt"/>
              </a:rPr>
              <a:t>“we are losing touch, in the literal sense, with nature” (Classen, 2005) </a:t>
            </a:r>
            <a:endParaRPr lang="en-GB"/>
          </a:p>
          <a:p>
            <a:pPr marL="0" indent="0">
              <a:buNone/>
            </a:pPr>
            <a:endParaRPr lang="en-GB" dirty="0">
              <a:cs typeface="Calibri"/>
            </a:endParaRPr>
          </a:p>
          <a:p>
            <a:r>
              <a:rPr lang="en-GB" dirty="0">
                <a:ea typeface="+mn-lt"/>
                <a:cs typeface="+mn-lt"/>
              </a:rPr>
              <a:t>“wildflowers offer an antidote to computer age neurosis” Marren 2018 </a:t>
            </a:r>
            <a:endParaRPr lang="en-GB"/>
          </a:p>
          <a:p>
            <a:endParaRPr lang="en-GB" dirty="0">
              <a:cs typeface="Calibri"/>
            </a:endParaRPr>
          </a:p>
          <a:p>
            <a:r>
              <a:rPr lang="en-GB" dirty="0">
                <a:ea typeface="+mn-lt"/>
                <a:cs typeface="+mn-lt"/>
              </a:rPr>
              <a:t>“a greater sense of belonging in nature protecting us emotionally, enhancing our wellbeing subconsciously” (</a:t>
            </a:r>
            <a:r>
              <a:rPr lang="en-GB" dirty="0" err="1">
                <a:ea typeface="+mn-lt"/>
                <a:cs typeface="+mn-lt"/>
              </a:rPr>
              <a:t>Pallasmaa</a:t>
            </a:r>
            <a:r>
              <a:rPr lang="en-GB" dirty="0">
                <a:ea typeface="+mn-lt"/>
                <a:cs typeface="+mn-lt"/>
              </a:rPr>
              <a:t>, 2016)</a:t>
            </a:r>
            <a:endParaRPr lang="en-GB" dirty="0">
              <a:cs typeface="Calibri"/>
            </a:endParaRPr>
          </a:p>
        </p:txBody>
      </p:sp>
    </p:spTree>
    <p:extLst>
      <p:ext uri="{BB962C8B-B14F-4D97-AF65-F5344CB8AC3E}">
        <p14:creationId xmlns:p14="http://schemas.microsoft.com/office/powerpoint/2010/main" val="202264961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9FFCE-BC7A-43D2-9421-E5DC93F53050}"/>
              </a:ext>
            </a:extLst>
          </p:cNvPr>
          <p:cNvSpPr>
            <a:spLocks noGrp="1"/>
          </p:cNvSpPr>
          <p:nvPr>
            <p:ph idx="1"/>
          </p:nvPr>
        </p:nvSpPr>
        <p:spPr>
          <a:xfrm>
            <a:off x="628650" y="1202083"/>
            <a:ext cx="7886700" cy="4287890"/>
          </a:xfrm>
        </p:spPr>
        <p:txBody>
          <a:bodyPr vert="horz" lIns="68580" tIns="34290" rIns="68580" bIns="34290" rtlCol="0" anchor="t">
            <a:normAutofit/>
          </a:bodyPr>
          <a:lstStyle/>
          <a:p>
            <a:r>
              <a:rPr lang="en-GB" dirty="0">
                <a:ea typeface="+mn-lt"/>
                <a:cs typeface="+mn-lt"/>
              </a:rPr>
              <a:t>“paying attention in a particular way, in the present moment and non-judgementally”</a:t>
            </a:r>
          </a:p>
          <a:p>
            <a:endParaRPr lang="en-GB" dirty="0">
              <a:cs typeface="Calibri"/>
            </a:endParaRPr>
          </a:p>
          <a:p>
            <a:r>
              <a:rPr lang="en-GB" dirty="0">
                <a:ea typeface="+mn-lt"/>
                <a:cs typeface="+mn-lt"/>
              </a:rPr>
              <a:t>“subtle changes in movement and light” </a:t>
            </a:r>
            <a:r>
              <a:rPr lang="en-GB" dirty="0" err="1">
                <a:ea typeface="+mn-lt"/>
                <a:cs typeface="+mn-lt"/>
              </a:rPr>
              <a:t>Pallasmaa</a:t>
            </a:r>
            <a:r>
              <a:rPr lang="en-GB" dirty="0">
                <a:ea typeface="+mn-lt"/>
                <a:cs typeface="+mn-lt"/>
              </a:rPr>
              <a:t> 2016</a:t>
            </a:r>
          </a:p>
          <a:p>
            <a:endParaRPr lang="en-GB" dirty="0">
              <a:cs typeface="Calibri"/>
            </a:endParaRPr>
          </a:p>
          <a:p>
            <a:r>
              <a:rPr lang="en-GB" dirty="0">
                <a:ea typeface="+mn-lt"/>
                <a:cs typeface="+mn-lt"/>
              </a:rPr>
              <a:t>“exposure to nature can result in stress relief, muscle relaxation, lower blood pressure and illness recovery” (Barton, 2016)</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00688415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rug&#10;&#10;Description automatically generated">
            <a:extLst>
              <a:ext uri="{FF2B5EF4-FFF2-40B4-BE49-F238E27FC236}">
                <a16:creationId xmlns:a16="http://schemas.microsoft.com/office/drawing/2014/main" id="{9EBFF363-EB51-4AAB-9CA6-2BE28B8DDA6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4922" y="2805919"/>
            <a:ext cx="3886420" cy="1372187"/>
          </a:xfrm>
          <a:prstGeom prst="rect">
            <a:avLst/>
          </a:prstGeom>
        </p:spPr>
      </p:pic>
      <p:pic>
        <p:nvPicPr>
          <p:cNvPr id="7" name="Picture 6" descr="A picture containing curtain&#10;&#10;Description automatically generated">
            <a:extLst>
              <a:ext uri="{FF2B5EF4-FFF2-40B4-BE49-F238E27FC236}">
                <a16:creationId xmlns:a16="http://schemas.microsoft.com/office/drawing/2014/main" id="{286163D8-979D-409B-80DA-318ABF01D96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72000" y="4257041"/>
            <a:ext cx="4163073" cy="1469865"/>
          </a:xfrm>
          <a:prstGeom prst="rect">
            <a:avLst/>
          </a:prstGeom>
        </p:spPr>
      </p:pic>
      <p:pic>
        <p:nvPicPr>
          <p:cNvPr id="9" name="Picture 8" descr="A picture containing dress, shirt&#10;&#10;Description automatically generated">
            <a:extLst>
              <a:ext uri="{FF2B5EF4-FFF2-40B4-BE49-F238E27FC236}">
                <a16:creationId xmlns:a16="http://schemas.microsoft.com/office/drawing/2014/main" id="{83461734-D1C0-48F4-B9A9-70ED0EAC68D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3505" y="1093896"/>
            <a:ext cx="3886422" cy="1372187"/>
          </a:xfrm>
          <a:prstGeom prst="rect">
            <a:avLst/>
          </a:prstGeom>
        </p:spPr>
      </p:pic>
      <p:pic>
        <p:nvPicPr>
          <p:cNvPr id="11" name="Picture 10" descr="A picture containing clothing, fabric, rug&#10;&#10;Description automatically generated">
            <a:extLst>
              <a:ext uri="{FF2B5EF4-FFF2-40B4-BE49-F238E27FC236}">
                <a16:creationId xmlns:a16="http://schemas.microsoft.com/office/drawing/2014/main" id="{6E7E45F2-61D3-433D-B499-1BA69A79E3C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08927" y="4336040"/>
            <a:ext cx="3715578" cy="1311867"/>
          </a:xfrm>
          <a:prstGeom prst="rect">
            <a:avLst/>
          </a:prstGeom>
        </p:spPr>
      </p:pic>
      <p:pic>
        <p:nvPicPr>
          <p:cNvPr id="13" name="Picture 12" descr="A close up of a piece of paper&#10;&#10;Description automatically generated">
            <a:extLst>
              <a:ext uri="{FF2B5EF4-FFF2-40B4-BE49-F238E27FC236}">
                <a16:creationId xmlns:a16="http://schemas.microsoft.com/office/drawing/2014/main" id="{14C7FD46-8453-4E2F-8E88-F357C06FB0E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04583" y="2466085"/>
            <a:ext cx="4454495" cy="1572758"/>
          </a:xfrm>
          <a:prstGeom prst="rect">
            <a:avLst/>
          </a:prstGeom>
        </p:spPr>
      </p:pic>
      <p:sp>
        <p:nvSpPr>
          <p:cNvPr id="14" name="TextBox 13">
            <a:extLst>
              <a:ext uri="{FF2B5EF4-FFF2-40B4-BE49-F238E27FC236}">
                <a16:creationId xmlns:a16="http://schemas.microsoft.com/office/drawing/2014/main" id="{520F463C-90D4-46E9-A16D-23AF57705EB8}"/>
              </a:ext>
            </a:extLst>
          </p:cNvPr>
          <p:cNvSpPr txBox="1"/>
          <p:nvPr/>
        </p:nvSpPr>
        <p:spPr>
          <a:xfrm>
            <a:off x="4572000" y="1779990"/>
            <a:ext cx="1610922" cy="507831"/>
          </a:xfrm>
          <a:prstGeom prst="rect">
            <a:avLst/>
          </a:prstGeom>
          <a:noFill/>
        </p:spPr>
        <p:txBody>
          <a:bodyPr wrap="square" rtlCol="0">
            <a:spAutoFit/>
          </a:bodyPr>
          <a:lstStyle/>
          <a:p>
            <a:r>
              <a:rPr lang="en-GB" sz="1350" dirty="0" err="1"/>
              <a:t>Lookbook</a:t>
            </a:r>
            <a:r>
              <a:rPr lang="en-GB" sz="1350" dirty="0"/>
              <a:t> Page Ideas</a:t>
            </a:r>
          </a:p>
        </p:txBody>
      </p:sp>
    </p:spTree>
    <p:extLst>
      <p:ext uri="{BB962C8B-B14F-4D97-AF65-F5344CB8AC3E}">
        <p14:creationId xmlns:p14="http://schemas.microsoft.com/office/powerpoint/2010/main" val="292819932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fabric, flower&#10;&#10;Description automatically generated">
            <a:extLst>
              <a:ext uri="{FF2B5EF4-FFF2-40B4-BE49-F238E27FC236}">
                <a16:creationId xmlns:a16="http://schemas.microsoft.com/office/drawing/2014/main" id="{CFECDDC9-E894-4FE2-823D-CC91E71D8CC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85775" y="2571445"/>
            <a:ext cx="4079479" cy="1440350"/>
          </a:xfrm>
        </p:spPr>
      </p:pic>
      <p:pic>
        <p:nvPicPr>
          <p:cNvPr id="7" name="Picture 6" descr="A picture containing clothing, fabric, curtain, rug&#10;&#10;Description automatically generated">
            <a:extLst>
              <a:ext uri="{FF2B5EF4-FFF2-40B4-BE49-F238E27FC236}">
                <a16:creationId xmlns:a16="http://schemas.microsoft.com/office/drawing/2014/main" id="{620C3B16-5450-46DA-A28E-6D17CFB208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5775" y="1004665"/>
            <a:ext cx="4079479" cy="1440350"/>
          </a:xfrm>
          <a:prstGeom prst="rect">
            <a:avLst/>
          </a:prstGeom>
        </p:spPr>
      </p:pic>
      <p:pic>
        <p:nvPicPr>
          <p:cNvPr id="9" name="Picture 8" descr="A close up of text on a white background&#10;&#10;Description automatically generated">
            <a:extLst>
              <a:ext uri="{FF2B5EF4-FFF2-40B4-BE49-F238E27FC236}">
                <a16:creationId xmlns:a16="http://schemas.microsoft.com/office/drawing/2014/main" id="{A0BA2B8C-7B84-40CF-90CC-416369A7A61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95694" y="3825571"/>
            <a:ext cx="2567178" cy="1812798"/>
          </a:xfrm>
          <a:prstGeom prst="rect">
            <a:avLst/>
          </a:prstGeom>
        </p:spPr>
      </p:pic>
      <p:pic>
        <p:nvPicPr>
          <p:cNvPr id="21" name="Picture 20" descr="A close up of a person&#10;&#10;Description automatically generated">
            <a:extLst>
              <a:ext uri="{FF2B5EF4-FFF2-40B4-BE49-F238E27FC236}">
                <a16:creationId xmlns:a16="http://schemas.microsoft.com/office/drawing/2014/main" id="{34D9C33F-ACE3-441D-9F29-F001B38E2A9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71472" y="4198018"/>
            <a:ext cx="4079481" cy="1440351"/>
          </a:xfrm>
          <a:prstGeom prst="rect">
            <a:avLst/>
          </a:prstGeom>
        </p:spPr>
      </p:pic>
      <p:sp>
        <p:nvSpPr>
          <p:cNvPr id="26" name="TextBox 25">
            <a:extLst>
              <a:ext uri="{FF2B5EF4-FFF2-40B4-BE49-F238E27FC236}">
                <a16:creationId xmlns:a16="http://schemas.microsoft.com/office/drawing/2014/main" id="{931D2FF9-D86B-4208-BC21-DE1BA2B3201C}"/>
              </a:ext>
            </a:extLst>
          </p:cNvPr>
          <p:cNvSpPr txBox="1"/>
          <p:nvPr/>
        </p:nvSpPr>
        <p:spPr>
          <a:xfrm>
            <a:off x="5095693" y="3194864"/>
            <a:ext cx="3162482" cy="300082"/>
          </a:xfrm>
          <a:prstGeom prst="rect">
            <a:avLst/>
          </a:prstGeom>
          <a:noFill/>
        </p:spPr>
        <p:txBody>
          <a:bodyPr wrap="square" rtlCol="0">
            <a:spAutoFit/>
          </a:bodyPr>
          <a:lstStyle/>
          <a:p>
            <a:r>
              <a:rPr lang="en-GB" sz="1350" dirty="0" err="1"/>
              <a:t>Lookbook</a:t>
            </a:r>
            <a:r>
              <a:rPr lang="en-GB" sz="1350" dirty="0"/>
              <a:t> page ideas </a:t>
            </a:r>
          </a:p>
        </p:txBody>
      </p:sp>
    </p:spTree>
    <p:extLst>
      <p:ext uri="{BB962C8B-B14F-4D97-AF65-F5344CB8AC3E}">
        <p14:creationId xmlns:p14="http://schemas.microsoft.com/office/powerpoint/2010/main" val="9411677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AAC2-F852-4450-AA4D-909E81ACF0C7}"/>
              </a:ext>
            </a:extLst>
          </p:cNvPr>
          <p:cNvSpPr>
            <a:spLocks noGrp="1"/>
          </p:cNvSpPr>
          <p:nvPr>
            <p:ph type="ctrTitle"/>
          </p:nvPr>
        </p:nvSpPr>
        <p:spPr/>
        <p:txBody>
          <a:bodyPr/>
          <a:lstStyle/>
          <a:p>
            <a:r>
              <a:rPr lang="en-GB" dirty="0">
                <a:cs typeface="Calibri Light"/>
              </a:rPr>
              <a:t>Link to my published </a:t>
            </a:r>
            <a:r>
              <a:rPr lang="en-GB" dirty="0" err="1">
                <a:cs typeface="Calibri Light"/>
              </a:rPr>
              <a:t>lookbook</a:t>
            </a:r>
            <a:r>
              <a:rPr lang="en-GB" dirty="0">
                <a:cs typeface="Calibri Light"/>
              </a:rPr>
              <a:t>:</a:t>
            </a:r>
            <a:endParaRPr lang="en-GB" dirty="0"/>
          </a:p>
        </p:txBody>
      </p:sp>
      <p:sp>
        <p:nvSpPr>
          <p:cNvPr id="3" name="Subtitle 2">
            <a:extLst>
              <a:ext uri="{FF2B5EF4-FFF2-40B4-BE49-F238E27FC236}">
                <a16:creationId xmlns:a16="http://schemas.microsoft.com/office/drawing/2014/main" id="{81D2EF44-4EC5-4D41-89E4-DEC7E9E367B4}"/>
              </a:ext>
            </a:extLst>
          </p:cNvPr>
          <p:cNvSpPr>
            <a:spLocks noGrp="1"/>
          </p:cNvSpPr>
          <p:nvPr>
            <p:ph type="subTitle" idx="1"/>
          </p:nvPr>
        </p:nvSpPr>
        <p:spPr/>
        <p:txBody>
          <a:bodyPr vert="horz" lIns="68580" tIns="34290" rIns="68580" bIns="34290" rtlCol="0" anchor="t">
            <a:normAutofit/>
          </a:bodyPr>
          <a:lstStyle/>
          <a:p>
            <a:r>
              <a:rPr lang="en-GB" dirty="0">
                <a:ea typeface="+mn-lt"/>
                <a:cs typeface="+mn-lt"/>
                <a:hlinkClick r:id="rId2"/>
              </a:rPr>
              <a:t>https://www.flipsnack.com/mariewilkinson/marie-wilkinson-surface-pattern-design-fmp-uwtsd.html</a:t>
            </a:r>
            <a:endParaRPr lang="en-US"/>
          </a:p>
        </p:txBody>
      </p:sp>
    </p:spTree>
    <p:extLst>
      <p:ext uri="{BB962C8B-B14F-4D97-AF65-F5344CB8AC3E}">
        <p14:creationId xmlns:p14="http://schemas.microsoft.com/office/powerpoint/2010/main" val="22487016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tationary, envelope, box, standing&#10;&#10;Description automatically generated">
            <a:extLst>
              <a:ext uri="{FF2B5EF4-FFF2-40B4-BE49-F238E27FC236}">
                <a16:creationId xmlns:a16="http://schemas.microsoft.com/office/drawing/2014/main" id="{093C8561-4C90-4AD4-82D2-BD8209F724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0883" y="1650818"/>
            <a:ext cx="1983420" cy="1983420"/>
          </a:xfrm>
          <a:prstGeom prst="rect">
            <a:avLst/>
          </a:prstGeom>
        </p:spPr>
      </p:pic>
      <p:pic>
        <p:nvPicPr>
          <p:cNvPr id="9" name="Picture 8" descr="A picture containing refrigerator, covered, different, many&#10;&#10;Description automatically generated">
            <a:extLst>
              <a:ext uri="{FF2B5EF4-FFF2-40B4-BE49-F238E27FC236}">
                <a16:creationId xmlns:a16="http://schemas.microsoft.com/office/drawing/2014/main" id="{2F9E6D43-CC0F-4254-BFED-92FADA3C9AE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4269588" y="968586"/>
            <a:ext cx="2987794" cy="2987794"/>
          </a:xfrm>
          <a:prstGeom prst="rect">
            <a:avLst/>
          </a:prstGeom>
        </p:spPr>
      </p:pic>
      <p:pic>
        <p:nvPicPr>
          <p:cNvPr id="5" name="Content Placeholder 4" descr="A picture containing refrigerator&#10;&#10;Description automatically generated">
            <a:extLst>
              <a:ext uri="{FF2B5EF4-FFF2-40B4-BE49-F238E27FC236}">
                <a16:creationId xmlns:a16="http://schemas.microsoft.com/office/drawing/2014/main" id="{9AB3A65A-C707-4DC2-86B6-8D64C9911C0A}"/>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1900641" y="2976420"/>
            <a:ext cx="2184438" cy="2184438"/>
          </a:xfrm>
        </p:spPr>
      </p:pic>
      <p:sp>
        <p:nvSpPr>
          <p:cNvPr id="10" name="TextBox 9">
            <a:extLst>
              <a:ext uri="{FF2B5EF4-FFF2-40B4-BE49-F238E27FC236}">
                <a16:creationId xmlns:a16="http://schemas.microsoft.com/office/drawing/2014/main" id="{C96C2EB3-2D71-4207-AD56-D30ED46325E4}"/>
              </a:ext>
            </a:extLst>
          </p:cNvPr>
          <p:cNvSpPr txBox="1"/>
          <p:nvPr/>
        </p:nvSpPr>
        <p:spPr>
          <a:xfrm>
            <a:off x="4269589" y="4092163"/>
            <a:ext cx="1783661" cy="507831"/>
          </a:xfrm>
          <a:prstGeom prst="rect">
            <a:avLst/>
          </a:prstGeom>
          <a:noFill/>
        </p:spPr>
        <p:txBody>
          <a:bodyPr wrap="square" rtlCol="0">
            <a:spAutoFit/>
          </a:bodyPr>
          <a:lstStyle/>
          <a:p>
            <a:r>
              <a:rPr lang="en-GB" sz="1350" dirty="0"/>
              <a:t>Business Card Research</a:t>
            </a:r>
          </a:p>
        </p:txBody>
      </p:sp>
      <p:sp>
        <p:nvSpPr>
          <p:cNvPr id="11" name="TextBox 10">
            <a:extLst>
              <a:ext uri="{FF2B5EF4-FFF2-40B4-BE49-F238E27FC236}">
                <a16:creationId xmlns:a16="http://schemas.microsoft.com/office/drawing/2014/main" id="{81F99ABC-DCC7-4BC4-A610-7FBA33CE660C}"/>
              </a:ext>
            </a:extLst>
          </p:cNvPr>
          <p:cNvSpPr txBox="1"/>
          <p:nvPr/>
        </p:nvSpPr>
        <p:spPr>
          <a:xfrm>
            <a:off x="4269588" y="4298734"/>
            <a:ext cx="3233338" cy="1546577"/>
          </a:xfrm>
          <a:prstGeom prst="rect">
            <a:avLst/>
          </a:prstGeom>
          <a:noFill/>
        </p:spPr>
        <p:txBody>
          <a:bodyPr wrap="square" rtlCol="0">
            <a:spAutoFit/>
          </a:bodyPr>
          <a:lstStyle/>
          <a:p>
            <a:r>
              <a:rPr lang="en-GB" sz="1350" dirty="0"/>
              <a:t>Things to consider:</a:t>
            </a:r>
          </a:p>
          <a:p>
            <a:r>
              <a:rPr lang="en-GB" sz="1350" dirty="0"/>
              <a:t>Finish (Foil/Matte/Gloss etc.)</a:t>
            </a:r>
          </a:p>
          <a:p>
            <a:r>
              <a:rPr lang="en-GB" sz="1350" dirty="0"/>
              <a:t>Paper Quality (Recycled?)</a:t>
            </a:r>
          </a:p>
          <a:p>
            <a:r>
              <a:rPr lang="en-GB" sz="1350" dirty="0"/>
              <a:t>Design on both sides</a:t>
            </a:r>
          </a:p>
          <a:p>
            <a:r>
              <a:rPr lang="en-GB" sz="1350" dirty="0"/>
              <a:t>Shape (Square, Rectangular, Rounded Edge?</a:t>
            </a:r>
          </a:p>
          <a:p>
            <a:r>
              <a:rPr lang="en-GB" sz="1350" dirty="0"/>
              <a:t>Size</a:t>
            </a:r>
          </a:p>
        </p:txBody>
      </p:sp>
    </p:spTree>
    <p:extLst>
      <p:ext uri="{BB962C8B-B14F-4D97-AF65-F5344CB8AC3E}">
        <p14:creationId xmlns:p14="http://schemas.microsoft.com/office/powerpoint/2010/main" val="235159493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612A3-B9C6-496C-A8C0-406DAD2A511B}"/>
              </a:ext>
            </a:extLst>
          </p:cNvPr>
          <p:cNvSpPr>
            <a:spLocks noGrp="1"/>
          </p:cNvSpPr>
          <p:nvPr>
            <p:ph type="title"/>
          </p:nvPr>
        </p:nvSpPr>
        <p:spPr>
          <a:xfrm>
            <a:off x="1814782" y="936999"/>
            <a:ext cx="4325031" cy="483905"/>
          </a:xfrm>
        </p:spPr>
        <p:txBody>
          <a:bodyPr>
            <a:normAutofit/>
          </a:bodyPr>
          <a:lstStyle/>
          <a:p>
            <a:r>
              <a:rPr lang="en-GB" sz="1500" dirty="0">
                <a:cs typeface="Calibri Light"/>
              </a:rPr>
              <a:t>Quick Business Card ideas</a:t>
            </a:r>
            <a:endParaRPr lang="en-GB" sz="1500">
              <a:cs typeface="Calibri Light"/>
            </a:endParaRPr>
          </a:p>
        </p:txBody>
      </p:sp>
      <p:pic>
        <p:nvPicPr>
          <p:cNvPr id="3" name="Picture 3" descr="A close up of a logo&#10;&#10;Description generated with very high confidence">
            <a:extLst>
              <a:ext uri="{FF2B5EF4-FFF2-40B4-BE49-F238E27FC236}">
                <a16:creationId xmlns:a16="http://schemas.microsoft.com/office/drawing/2014/main" id="{D56C133F-9253-403C-807D-9CD412188D9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2243" y="1417859"/>
            <a:ext cx="3071003" cy="2016642"/>
          </a:xfrm>
          <a:prstGeom prst="rect">
            <a:avLst/>
          </a:prstGeom>
        </p:spPr>
      </p:pic>
      <p:pic>
        <p:nvPicPr>
          <p:cNvPr id="5" name="Picture 5" descr="A picture containing cake, shirt&#10;&#10;Description generated with very high confidence">
            <a:extLst>
              <a:ext uri="{FF2B5EF4-FFF2-40B4-BE49-F238E27FC236}">
                <a16:creationId xmlns:a16="http://schemas.microsoft.com/office/drawing/2014/main" id="{9D116BA3-EA51-47FB-914C-C3459D85BDB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12244" y="3520548"/>
            <a:ext cx="3071003" cy="2016641"/>
          </a:xfrm>
          <a:prstGeom prst="rect">
            <a:avLst/>
          </a:prstGeom>
        </p:spPr>
      </p:pic>
      <p:pic>
        <p:nvPicPr>
          <p:cNvPr id="7" name="Picture 7" descr="A picture containing game&#10;&#10;Description generated with very high confidence">
            <a:extLst>
              <a:ext uri="{FF2B5EF4-FFF2-40B4-BE49-F238E27FC236}">
                <a16:creationId xmlns:a16="http://schemas.microsoft.com/office/drawing/2014/main" id="{BB4B905D-FF92-42AE-AB48-DD5AB5D161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44197" y="3337236"/>
            <a:ext cx="3221966" cy="2102906"/>
          </a:xfrm>
          <a:prstGeom prst="rect">
            <a:avLst/>
          </a:prstGeom>
        </p:spPr>
      </p:pic>
      <p:pic>
        <p:nvPicPr>
          <p:cNvPr id="9" name="Picture 9" descr="A picture containing paper, table, piece, sitting&#10;&#10;Description generated with very high confidence">
            <a:extLst>
              <a:ext uri="{FF2B5EF4-FFF2-40B4-BE49-F238E27FC236}">
                <a16:creationId xmlns:a16="http://schemas.microsoft.com/office/drawing/2014/main" id="{04B2CAC2-B449-4881-B1D5-3F7FB41E704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68715" y="1126717"/>
            <a:ext cx="3372928" cy="2210736"/>
          </a:xfrm>
          <a:prstGeom prst="rect">
            <a:avLst/>
          </a:prstGeom>
        </p:spPr>
      </p:pic>
    </p:spTree>
    <p:extLst>
      <p:ext uri="{BB962C8B-B14F-4D97-AF65-F5344CB8AC3E}">
        <p14:creationId xmlns:p14="http://schemas.microsoft.com/office/powerpoint/2010/main" val="319142392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screenshot of a cell phone screen with text&#10;&#10;Description generated with high confidence">
            <a:extLst>
              <a:ext uri="{FF2B5EF4-FFF2-40B4-BE49-F238E27FC236}">
                <a16:creationId xmlns:a16="http://schemas.microsoft.com/office/drawing/2014/main" id="{29A5BE53-62DD-4B14-8549-284619DA0C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6968" y="3429001"/>
            <a:ext cx="2704495" cy="1771427"/>
          </a:xfrm>
          <a:prstGeom prst="rect">
            <a:avLst/>
          </a:prstGeom>
        </p:spPr>
      </p:pic>
      <p:pic>
        <p:nvPicPr>
          <p:cNvPr id="5" name="Picture 5" descr="A painting of a vase with flowers in it&#10;&#10;Description generated with high confidence">
            <a:extLst>
              <a:ext uri="{FF2B5EF4-FFF2-40B4-BE49-F238E27FC236}">
                <a16:creationId xmlns:a16="http://schemas.microsoft.com/office/drawing/2014/main" id="{312BF989-7CC0-44DB-95AD-BACD477F244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6968" y="1351905"/>
            <a:ext cx="2701471" cy="1771428"/>
          </a:xfrm>
          <a:prstGeom prst="rect">
            <a:avLst/>
          </a:prstGeom>
        </p:spPr>
      </p:pic>
      <p:sp>
        <p:nvSpPr>
          <p:cNvPr id="2" name="TextBox 1">
            <a:extLst>
              <a:ext uri="{FF2B5EF4-FFF2-40B4-BE49-F238E27FC236}">
                <a16:creationId xmlns:a16="http://schemas.microsoft.com/office/drawing/2014/main" id="{3D1F3E1C-8753-43D3-A233-D47EB6889D5C}"/>
              </a:ext>
            </a:extLst>
          </p:cNvPr>
          <p:cNvSpPr txBox="1"/>
          <p:nvPr/>
        </p:nvSpPr>
        <p:spPr>
          <a:xfrm>
            <a:off x="3571927" y="2041814"/>
            <a:ext cx="5452646" cy="2169825"/>
          </a:xfrm>
          <a:prstGeom prst="rect">
            <a:avLst/>
          </a:prstGeom>
          <a:noFill/>
        </p:spPr>
        <p:txBody>
          <a:bodyPr wrap="square" rtlCol="0">
            <a:spAutoFit/>
          </a:bodyPr>
          <a:lstStyle/>
          <a:p>
            <a:r>
              <a:rPr lang="en-GB" sz="1350" dirty="0"/>
              <a:t>Finalised Business Card. </a:t>
            </a:r>
          </a:p>
          <a:p>
            <a:endParaRPr lang="en-GB" sz="1350" dirty="0"/>
          </a:p>
          <a:p>
            <a:r>
              <a:rPr lang="en-GB" sz="1350" dirty="0"/>
              <a:t>Using motifs and a colour palette that ties in with my CV </a:t>
            </a:r>
          </a:p>
          <a:p>
            <a:r>
              <a:rPr lang="en-GB" sz="1350" dirty="0"/>
              <a:t>and Letter of Introduction, alongside displaying a dark colour</a:t>
            </a:r>
          </a:p>
          <a:p>
            <a:r>
              <a:rPr lang="en-GB" sz="1350" dirty="0"/>
              <a:t>palette and light colour palette either side of the card. </a:t>
            </a:r>
          </a:p>
          <a:p>
            <a:endParaRPr lang="en-GB" sz="1350" dirty="0"/>
          </a:p>
          <a:p>
            <a:r>
              <a:rPr lang="en-GB" sz="1350" dirty="0"/>
              <a:t>I would hope to get these printed at the end of my </a:t>
            </a:r>
            <a:r>
              <a:rPr lang="en-GB" sz="1350" dirty="0" err="1"/>
              <a:t>Mdes</a:t>
            </a:r>
            <a:r>
              <a:rPr lang="en-GB" sz="1350" dirty="0"/>
              <a:t> year of study</a:t>
            </a:r>
          </a:p>
          <a:p>
            <a:r>
              <a:rPr lang="en-GB" sz="1350" dirty="0"/>
              <a:t>as my feelings about this card may have changed by then and I’d like to</a:t>
            </a:r>
          </a:p>
          <a:p>
            <a:r>
              <a:rPr lang="en-GB" sz="1350" dirty="0"/>
              <a:t>play with foiling and other processes I could demonstrate on the card using </a:t>
            </a:r>
          </a:p>
          <a:p>
            <a:r>
              <a:rPr lang="en-GB" sz="1350" dirty="0"/>
              <a:t>services like </a:t>
            </a:r>
            <a:r>
              <a:rPr lang="en-GB" sz="1350" dirty="0" err="1"/>
              <a:t>instantprint</a:t>
            </a:r>
            <a:r>
              <a:rPr lang="en-GB" sz="1350" dirty="0"/>
              <a:t> and moo.</a:t>
            </a:r>
          </a:p>
        </p:txBody>
      </p:sp>
    </p:spTree>
    <p:extLst>
      <p:ext uri="{BB962C8B-B14F-4D97-AF65-F5344CB8AC3E}">
        <p14:creationId xmlns:p14="http://schemas.microsoft.com/office/powerpoint/2010/main" val="96720523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text on a white background&#10;&#10;Description generated with high confidence">
            <a:extLst>
              <a:ext uri="{FF2B5EF4-FFF2-40B4-BE49-F238E27FC236}">
                <a16:creationId xmlns:a16="http://schemas.microsoft.com/office/drawing/2014/main" id="{1C297151-7DEF-43A6-8740-02CBCD9243D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03302" y="1325035"/>
            <a:ext cx="2988733" cy="1994504"/>
          </a:xfrm>
          <a:prstGeom prst="rect">
            <a:avLst/>
          </a:prstGeom>
        </p:spPr>
      </p:pic>
      <p:pic>
        <p:nvPicPr>
          <p:cNvPr id="4" name="Picture 4" descr="A close up of text on a white background&#10;&#10;Description generated with high confidence">
            <a:extLst>
              <a:ext uri="{FF2B5EF4-FFF2-40B4-BE49-F238E27FC236}">
                <a16:creationId xmlns:a16="http://schemas.microsoft.com/office/drawing/2014/main" id="{6007212B-FD3E-4304-8716-AD7F1D5144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693610" y="3568700"/>
            <a:ext cx="2764975" cy="1592507"/>
          </a:xfrm>
          <a:prstGeom prst="rect">
            <a:avLst/>
          </a:prstGeom>
        </p:spPr>
      </p:pic>
      <p:pic>
        <p:nvPicPr>
          <p:cNvPr id="8" name="Picture 8" descr="A close up of text on a white background&#10;&#10;Description generated with very high confidence">
            <a:extLst>
              <a:ext uri="{FF2B5EF4-FFF2-40B4-BE49-F238E27FC236}">
                <a16:creationId xmlns:a16="http://schemas.microsoft.com/office/drawing/2014/main" id="{8B6D4EB5-7E10-4E5D-B907-E31A9841C73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58395" y="1097190"/>
            <a:ext cx="3103638" cy="2329240"/>
          </a:xfrm>
          <a:prstGeom prst="rect">
            <a:avLst/>
          </a:prstGeom>
        </p:spPr>
      </p:pic>
      <p:pic>
        <p:nvPicPr>
          <p:cNvPr id="10" name="Picture 10" descr="A screenshot of text&#10;&#10;Description generated with very high confidence">
            <a:extLst>
              <a:ext uri="{FF2B5EF4-FFF2-40B4-BE49-F238E27FC236}">
                <a16:creationId xmlns:a16="http://schemas.microsoft.com/office/drawing/2014/main" id="{646CB992-E8EB-4D5D-A5E8-ECC74C3F32E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63205" y="1245150"/>
            <a:ext cx="2057400" cy="2910226"/>
          </a:xfrm>
          <a:prstGeom prst="rect">
            <a:avLst/>
          </a:prstGeom>
        </p:spPr>
      </p:pic>
      <p:sp>
        <p:nvSpPr>
          <p:cNvPr id="12" name="TextBox 11">
            <a:extLst>
              <a:ext uri="{FF2B5EF4-FFF2-40B4-BE49-F238E27FC236}">
                <a16:creationId xmlns:a16="http://schemas.microsoft.com/office/drawing/2014/main" id="{B3C4F01E-491B-43AF-BE84-D81FE5180F9D}"/>
              </a:ext>
            </a:extLst>
          </p:cNvPr>
          <p:cNvSpPr txBox="1"/>
          <p:nvPr/>
        </p:nvSpPr>
        <p:spPr>
          <a:xfrm>
            <a:off x="5783943" y="4427764"/>
            <a:ext cx="2057400" cy="69249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Business Card, CV and Letter to go into Promotional Pack</a:t>
            </a:r>
          </a:p>
        </p:txBody>
      </p:sp>
    </p:spTree>
    <p:extLst>
      <p:ext uri="{BB962C8B-B14F-4D97-AF65-F5344CB8AC3E}">
        <p14:creationId xmlns:p14="http://schemas.microsoft.com/office/powerpoint/2010/main" val="16734822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flower&#10;&#10;Description automatically generated">
            <a:extLst>
              <a:ext uri="{FF2B5EF4-FFF2-40B4-BE49-F238E27FC236}">
                <a16:creationId xmlns:a16="http://schemas.microsoft.com/office/drawing/2014/main" id="{FBB00975-283F-4B35-BCF0-DFA3AD105C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21107" y="1475213"/>
            <a:ext cx="2076132" cy="2768175"/>
          </a:xfrm>
          <a:prstGeom prst="rect">
            <a:avLst/>
          </a:prstGeom>
        </p:spPr>
      </p:pic>
      <p:pic>
        <p:nvPicPr>
          <p:cNvPr id="5" name="Picture 4" descr="A close up of a person&#10;&#10;Description automatically generated">
            <a:extLst>
              <a:ext uri="{FF2B5EF4-FFF2-40B4-BE49-F238E27FC236}">
                <a16:creationId xmlns:a16="http://schemas.microsoft.com/office/drawing/2014/main" id="{B572B7D7-BB60-4082-B94C-6BFDCB4BF63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60509" y="2471737"/>
            <a:ext cx="2125238" cy="2125238"/>
          </a:xfrm>
          <a:prstGeom prst="rect">
            <a:avLst/>
          </a:prstGeom>
        </p:spPr>
      </p:pic>
      <p:pic>
        <p:nvPicPr>
          <p:cNvPr id="7" name="Picture 6" descr="A group of people on a stage in front of a crowd&#10;&#10;Description automatically generated">
            <a:extLst>
              <a:ext uri="{FF2B5EF4-FFF2-40B4-BE49-F238E27FC236}">
                <a16:creationId xmlns:a16="http://schemas.microsoft.com/office/drawing/2014/main" id="{7FA14383-C932-4C49-BC40-2D22650BD6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43250" y="2471737"/>
            <a:ext cx="2125238" cy="2125238"/>
          </a:xfrm>
          <a:prstGeom prst="rect">
            <a:avLst/>
          </a:prstGeom>
        </p:spPr>
      </p:pic>
      <p:sp>
        <p:nvSpPr>
          <p:cNvPr id="8" name="TextBox 7">
            <a:extLst>
              <a:ext uri="{FF2B5EF4-FFF2-40B4-BE49-F238E27FC236}">
                <a16:creationId xmlns:a16="http://schemas.microsoft.com/office/drawing/2014/main" id="{D68955A9-411A-4A53-B1EB-40D1FAFAF77B}"/>
              </a:ext>
            </a:extLst>
          </p:cNvPr>
          <p:cNvSpPr txBox="1"/>
          <p:nvPr/>
        </p:nvSpPr>
        <p:spPr>
          <a:xfrm>
            <a:off x="3143250" y="1881634"/>
            <a:ext cx="5047824" cy="507831"/>
          </a:xfrm>
          <a:prstGeom prst="rect">
            <a:avLst/>
          </a:prstGeom>
          <a:noFill/>
        </p:spPr>
        <p:txBody>
          <a:bodyPr wrap="square" rtlCol="0">
            <a:spAutoFit/>
          </a:bodyPr>
          <a:lstStyle/>
          <a:p>
            <a:r>
              <a:rPr lang="en-GB" sz="1350" dirty="0"/>
              <a:t>Examples of Fabric Samples I’d like to include within my press pack.</a:t>
            </a:r>
          </a:p>
          <a:p>
            <a:r>
              <a:rPr lang="en-GB" sz="1350" dirty="0"/>
              <a:t>I’d also hope to put in samples showing my love for process-led work. </a:t>
            </a:r>
          </a:p>
        </p:txBody>
      </p:sp>
    </p:spTree>
    <p:extLst>
      <p:ext uri="{BB962C8B-B14F-4D97-AF65-F5344CB8AC3E}">
        <p14:creationId xmlns:p14="http://schemas.microsoft.com/office/powerpoint/2010/main" val="261015209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box&#10;&#10;Description generated with very high confidence">
            <a:extLst>
              <a:ext uri="{FF2B5EF4-FFF2-40B4-BE49-F238E27FC236}">
                <a16:creationId xmlns:a16="http://schemas.microsoft.com/office/drawing/2014/main" id="{3AA385EC-1515-47A1-8FE0-3951E878006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8586" y="1348015"/>
            <a:ext cx="3536042" cy="3539066"/>
          </a:xfrm>
          <a:prstGeom prst="rect">
            <a:avLst/>
          </a:prstGeom>
        </p:spPr>
      </p:pic>
      <p:pic>
        <p:nvPicPr>
          <p:cNvPr id="4" name="Picture 4" descr="A close up of a piece of paper&#10;&#10;Description generated with high confidence">
            <a:extLst>
              <a:ext uri="{FF2B5EF4-FFF2-40B4-BE49-F238E27FC236}">
                <a16:creationId xmlns:a16="http://schemas.microsoft.com/office/drawing/2014/main" id="{3D839013-0296-4156-88C7-5ED8E32513B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46776" y="1199848"/>
            <a:ext cx="3617685" cy="3617685"/>
          </a:xfrm>
          <a:prstGeom prst="rect">
            <a:avLst/>
          </a:prstGeom>
        </p:spPr>
      </p:pic>
      <p:sp>
        <p:nvSpPr>
          <p:cNvPr id="3" name="TextBox 2">
            <a:extLst>
              <a:ext uri="{FF2B5EF4-FFF2-40B4-BE49-F238E27FC236}">
                <a16:creationId xmlns:a16="http://schemas.microsoft.com/office/drawing/2014/main" id="{4AA5F67E-38F6-4436-AB7D-C8A809B67635}"/>
              </a:ext>
            </a:extLst>
          </p:cNvPr>
          <p:cNvSpPr txBox="1"/>
          <p:nvPr/>
        </p:nvSpPr>
        <p:spPr>
          <a:xfrm>
            <a:off x="3254380" y="5232986"/>
            <a:ext cx="2635241" cy="507831"/>
          </a:xfrm>
          <a:prstGeom prst="rect">
            <a:avLst/>
          </a:prstGeom>
          <a:noFill/>
        </p:spPr>
        <p:txBody>
          <a:bodyPr wrap="square" rtlCol="0">
            <a:spAutoFit/>
          </a:bodyPr>
          <a:lstStyle/>
          <a:p>
            <a:r>
              <a:rPr lang="en-GB" sz="1350" dirty="0"/>
              <a:t>Visualisation of Finalised Press Pack</a:t>
            </a:r>
          </a:p>
        </p:txBody>
      </p:sp>
    </p:spTree>
    <p:extLst>
      <p:ext uri="{BB962C8B-B14F-4D97-AF65-F5344CB8AC3E}">
        <p14:creationId xmlns:p14="http://schemas.microsoft.com/office/powerpoint/2010/main" val="19554968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TotalTime>
  <Words>5072</Words>
  <Application>Microsoft Office PowerPoint</Application>
  <PresentationFormat>On-screen Show (4:3)</PresentationFormat>
  <Paragraphs>285</Paragraphs>
  <Slides>89</Slides>
  <Notes>1</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89</vt:i4>
      </vt:variant>
    </vt:vector>
  </HeadingPairs>
  <TitlesOfParts>
    <vt:vector size="97" baseType="lpstr">
      <vt:lpstr>Arial</vt:lpstr>
      <vt:lpstr>Calibri</vt:lpstr>
      <vt:lpstr>Calibri Light</vt:lpstr>
      <vt:lpstr>Office Theme</vt:lpstr>
      <vt:lpstr>Office Theme</vt:lpstr>
      <vt:lpstr>Office Theme</vt:lpstr>
      <vt:lpstr>Office Theme</vt:lpstr>
      <vt:lpstr>Office Theme</vt:lpstr>
      <vt:lpstr>Marie Wilkinson 1702271 BA (Hons) Surface Pattern Design Textiles for Fashion Professional Promotion ADAD6002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Initial Ideas and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Etch Studios</vt:lpstr>
      <vt:lpstr>PowerPoint Presentation</vt:lpstr>
      <vt:lpstr>PowerPoint Presentation</vt:lpstr>
      <vt:lpstr>PowerPoint Presentation</vt:lpstr>
      <vt:lpstr>PowerPoint Presentation</vt:lpstr>
      <vt:lpstr>PowerPoint Presentation</vt:lpstr>
      <vt:lpstr>PowerPoint Presentation</vt:lpstr>
      <vt:lpstr>Badgley Mischka</vt:lpstr>
      <vt:lpstr>PowerPoint Presentation</vt:lpstr>
      <vt:lpstr>What do I hope for as an outcome?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Changes</vt:lpstr>
      <vt:lpstr>Link to Completed Website</vt:lpstr>
      <vt:lpstr>Links to my social media profiles  </vt:lpstr>
      <vt:lpstr>PowerPoint Presentation</vt:lpstr>
      <vt:lpstr>PowerPoint Presentation</vt:lpstr>
      <vt:lpstr>PowerPoint Presentation</vt:lpstr>
      <vt:lpstr>My Instagram Profile on the 26th January 2020</vt:lpstr>
      <vt:lpstr>PowerPoint Presentation</vt:lpstr>
      <vt:lpstr>PowerPoint Presentation</vt:lpstr>
      <vt:lpstr>PowerPoint Presentation</vt:lpstr>
      <vt:lpstr>PowerPoint Presentation</vt:lpstr>
      <vt:lpstr>PowerPoint Presentation</vt:lpstr>
      <vt:lpstr>Instagram Inspiration</vt:lpstr>
      <vt:lpstr>PowerPoint Presentation</vt:lpstr>
      <vt:lpstr>PowerPoint Presentation</vt:lpstr>
      <vt:lpstr>PowerPoint Presentation</vt:lpstr>
      <vt:lpstr>Instagram Growth Chart </vt:lpstr>
      <vt:lpstr>PowerPoint Presentation</vt:lpstr>
      <vt:lpstr>PowerPoint Presentation</vt:lpstr>
      <vt:lpstr>PowerPoint Presentation</vt:lpstr>
      <vt:lpstr>PowerPoint Presentation</vt:lpstr>
      <vt:lpstr>Blog Inspiration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Lookbook Ideas - Contextualising my design work with quotes from my dissertation </vt:lpstr>
      <vt:lpstr>PowerPoint Presentation</vt:lpstr>
      <vt:lpstr>PowerPoint Presentation</vt:lpstr>
      <vt:lpstr>PowerPoint Presentation</vt:lpstr>
      <vt:lpstr>PowerPoint Presentation</vt:lpstr>
      <vt:lpstr>Link to my published lookbook:</vt:lpstr>
      <vt:lpstr>PowerPoint Presentation</vt:lpstr>
      <vt:lpstr>Quick Business Card ideas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Clift</dc:creator>
  <cp:lastModifiedBy>Marie Wilkinson</cp:lastModifiedBy>
  <cp:revision>127</cp:revision>
  <dcterms:created xsi:type="dcterms:W3CDTF">2020-04-21T10:32:05Z</dcterms:created>
  <dcterms:modified xsi:type="dcterms:W3CDTF">2020-05-12T14:34:42Z</dcterms:modified>
</cp:coreProperties>
</file>