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9869-E288-41F9-A88C-0CBAFFF3380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6787-4D4C-42EC-90E3-DBA6712CB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492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9869-E288-41F9-A88C-0CBAFFF3380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6787-4D4C-42EC-90E3-DBA6712CB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963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9869-E288-41F9-A88C-0CBAFFF3380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6787-4D4C-42EC-90E3-DBA6712CB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42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9869-E288-41F9-A88C-0CBAFFF3380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6787-4D4C-42EC-90E3-DBA6712CB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262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9869-E288-41F9-A88C-0CBAFFF3380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6787-4D4C-42EC-90E3-DBA6712CB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200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9869-E288-41F9-A88C-0CBAFFF3380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6787-4D4C-42EC-90E3-DBA6712CB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961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9869-E288-41F9-A88C-0CBAFFF3380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6787-4D4C-42EC-90E3-DBA6712CB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489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9869-E288-41F9-A88C-0CBAFFF3380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6787-4D4C-42EC-90E3-DBA6712CB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298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9869-E288-41F9-A88C-0CBAFFF3380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6787-4D4C-42EC-90E3-DBA6712CB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347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9869-E288-41F9-A88C-0CBAFFF3380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6787-4D4C-42EC-90E3-DBA6712CB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331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9869-E288-41F9-A88C-0CBAFFF3380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6787-4D4C-42EC-90E3-DBA6712CB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617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239869-E288-41F9-A88C-0CBAFFF3380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46787-4D4C-42EC-90E3-DBA6712CB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415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933652"/>
          </a:xfrm>
        </p:spPr>
        <p:txBody>
          <a:bodyPr>
            <a:noAutofit/>
          </a:bodyPr>
          <a:lstStyle/>
          <a:p>
            <a:r>
              <a:rPr lang="en-GB" sz="4000" dirty="0"/>
              <a:t>The effect of Costa coffee caffeine (280mg) supplementation on power performance</a:t>
            </a:r>
            <a:r>
              <a:rPr lang="en-GB" sz="4000" dirty="0" smtClean="0"/>
              <a:t>.</a:t>
            </a:r>
            <a:endParaRPr lang="en-GB" sz="40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539634"/>
              </p:ext>
            </p:extLst>
          </p:nvPr>
        </p:nvGraphicFramePr>
        <p:xfrm>
          <a:off x="1429790" y="2382980"/>
          <a:ext cx="9238210" cy="41089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96001">
                  <a:extLst>
                    <a:ext uri="{9D8B030D-6E8A-4147-A177-3AD203B41FA5}">
                      <a16:colId xmlns:a16="http://schemas.microsoft.com/office/drawing/2014/main" val="1908602848"/>
                    </a:ext>
                  </a:extLst>
                </a:gridCol>
                <a:gridCol w="1985297">
                  <a:extLst>
                    <a:ext uri="{9D8B030D-6E8A-4147-A177-3AD203B41FA5}">
                      <a16:colId xmlns:a16="http://schemas.microsoft.com/office/drawing/2014/main" val="3981720617"/>
                    </a:ext>
                  </a:extLst>
                </a:gridCol>
                <a:gridCol w="1985297">
                  <a:extLst>
                    <a:ext uri="{9D8B030D-6E8A-4147-A177-3AD203B41FA5}">
                      <a16:colId xmlns:a16="http://schemas.microsoft.com/office/drawing/2014/main" val="692104272"/>
                    </a:ext>
                  </a:extLst>
                </a:gridCol>
                <a:gridCol w="1985297">
                  <a:extLst>
                    <a:ext uri="{9D8B030D-6E8A-4147-A177-3AD203B41FA5}">
                      <a16:colId xmlns:a16="http://schemas.microsoft.com/office/drawing/2014/main" val="561687484"/>
                    </a:ext>
                  </a:extLst>
                </a:gridCol>
                <a:gridCol w="1986318">
                  <a:extLst>
                    <a:ext uri="{9D8B030D-6E8A-4147-A177-3AD203B41FA5}">
                      <a16:colId xmlns:a16="http://schemas.microsoft.com/office/drawing/2014/main" val="408665302"/>
                    </a:ext>
                  </a:extLst>
                </a:gridCol>
              </a:tblGrid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Participant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Peak Power (Watts)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Time to Peak Power (s)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3842469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 Caffeine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After Caffeine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No Caffeine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After Caffeine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61971402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1099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1108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1.22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1.32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013407961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1410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1443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1.41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1.39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691575629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747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808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1.09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1.11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646219290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1099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1239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1.45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1.39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700435081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792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849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1.99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189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22083447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1121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1156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2.01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1.93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91282895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992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1214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1.37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1.40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880871675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1012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1001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1.66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1.63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83060205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987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1021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1.29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1.29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9501835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1378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1421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1.33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1.31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2494898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1212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1321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1.46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1.51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14254441"/>
                  </a:ext>
                </a:extLst>
              </a:tr>
              <a:tr h="279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1224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1200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1.72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1.69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30655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9758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Data to Determine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 smtClean="0">
                <a:solidFill>
                  <a:srgbClr val="FF0000"/>
                </a:solidFill>
              </a:rPr>
              <a:t>Descriptive statistics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Mean</a:t>
            </a:r>
          </a:p>
          <a:p>
            <a:pPr marL="0" indent="0">
              <a:buNone/>
            </a:pPr>
            <a:r>
              <a:rPr lang="en-GB" dirty="0" smtClean="0"/>
              <a:t>Standard Deviation</a:t>
            </a:r>
          </a:p>
          <a:p>
            <a:pPr marL="0" indent="0">
              <a:buNone/>
            </a:pPr>
            <a:r>
              <a:rPr lang="en-GB" dirty="0" smtClean="0"/>
              <a:t>Confidence intervals</a:t>
            </a:r>
          </a:p>
          <a:p>
            <a:pPr marL="0" indent="0">
              <a:buNone/>
            </a:pPr>
            <a:r>
              <a:rPr lang="en-GB" dirty="0" smtClean="0"/>
              <a:t>Standard error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rgbClr val="FF0000"/>
                </a:solidFill>
              </a:rPr>
              <a:t>Inferential Statistics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Paired t-test</a:t>
            </a:r>
          </a:p>
          <a:p>
            <a:pPr marL="0" indent="0">
              <a:buNone/>
            </a:pPr>
            <a:r>
              <a:rPr lang="en-GB" dirty="0" smtClean="0"/>
              <a:t>Effect size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5568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determine Descriptive statistics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Set up data in SPSS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Analyse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Descriptives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Explore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Move all across into dependent list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Ok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This will generate a list of descriptive variables.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From these you can chose what you want / need.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Use </a:t>
            </a:r>
            <a:r>
              <a:rPr lang="en-GB" dirty="0" err="1" smtClean="0"/>
              <a:t>ful</a:t>
            </a:r>
            <a:r>
              <a:rPr lang="en-GB" dirty="0" smtClean="0"/>
              <a:t> then to generate a table with these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422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9271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Table of Descriptive data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835156"/>
              </p:ext>
            </p:extLst>
          </p:nvPr>
        </p:nvGraphicFramePr>
        <p:xfrm>
          <a:off x="1060823" y="1926913"/>
          <a:ext cx="8128000" cy="18514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163873978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519919193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898964915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263993476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465222854"/>
                    </a:ext>
                  </a:extLst>
                </a:gridCol>
              </a:tblGrid>
              <a:tr h="3680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Peak Power (watts)</a:t>
                      </a:r>
                      <a:endParaRPr lang="en-GB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Time to Peak Power (s)</a:t>
                      </a:r>
                      <a:endParaRPr lang="en-GB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50931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 Caffeine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With Caffeine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 Caffeine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With Caffeine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75331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Mean±SD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1089±202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1148±202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1.5±.29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1.49±.25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34746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Confidence</a:t>
                      </a:r>
                      <a:r>
                        <a:rPr lang="en-GB" baseline="0" dirty="0" smtClean="0"/>
                        <a:t> interval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960-1218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1019-1277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1.32-1.68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1.32-1.65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0452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Standard Error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58.5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58.5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.08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.07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9493408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111623" y="1123576"/>
            <a:ext cx="8026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Table 1: Descriptive analysis of the impact of caffeine supplementation on peak power and time to peak power in cycling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04800" y="3935331"/>
            <a:ext cx="1044089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Mean±SD</a:t>
            </a:r>
            <a:r>
              <a:rPr lang="en-GB" dirty="0" smtClean="0"/>
              <a:t> is a measure of the average performance with an </a:t>
            </a:r>
            <a:r>
              <a:rPr lang="en-GB" dirty="0" err="1" smtClean="0"/>
              <a:t>idincation</a:t>
            </a:r>
            <a:r>
              <a:rPr lang="en-GB" dirty="0" smtClean="0"/>
              <a:t> of the range in which 68% of the data lies – applied only to the sample populations.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Confidence interval </a:t>
            </a:r>
            <a:r>
              <a:rPr lang="en-GB" dirty="0" smtClean="0"/>
              <a:t>is the range in which the true mean of the population from which this sample is taken – based on the standard deviation and number of people in the sample.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Standard error </a:t>
            </a:r>
            <a:r>
              <a:rPr lang="en-GB" dirty="0" smtClean="0"/>
              <a:t>is a measure of the accuracy of the populations sample mean to that of the whole population mean – the high the SE the greater the difference between the sample mean and population mean </a:t>
            </a:r>
            <a:r>
              <a:rPr lang="en-GB" dirty="0" err="1" smtClean="0"/>
              <a:t>i.e</a:t>
            </a:r>
            <a:r>
              <a:rPr lang="en-GB" dirty="0" smtClean="0"/>
              <a:t> a low SE means that the sample data is similar to </a:t>
            </a:r>
            <a:r>
              <a:rPr lang="en-GB" dirty="0" err="1" smtClean="0"/>
              <a:t>nd</a:t>
            </a:r>
            <a:r>
              <a:rPr lang="en-GB" dirty="0" smtClean="0"/>
              <a:t> therefore representative of the whole population.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1450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Inferential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Analyse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Compare means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Paired samples test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Move the comparisons you want to over (do both at the same time).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The table you are interested in is the paired samples test.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data you are interested in are;</a:t>
            </a:r>
          </a:p>
          <a:p>
            <a:pPr marL="0" indent="0">
              <a:buNone/>
            </a:pPr>
            <a:r>
              <a:rPr lang="en-GB" dirty="0" smtClean="0"/>
              <a:t>T value</a:t>
            </a:r>
          </a:p>
          <a:p>
            <a:pPr marL="0" indent="0">
              <a:buNone/>
            </a:pPr>
            <a:r>
              <a:rPr lang="en-GB" dirty="0" err="1" smtClean="0"/>
              <a:t>Df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Sig (2-tiled)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Ignore the CI here it is a different confidence interval.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917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8264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Table of Inferential Data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06400" y="3007573"/>
            <a:ext cx="6024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* Indicates significate differences at the P&lt;.05 level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03625" y="1072083"/>
            <a:ext cx="8767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Table 2: Pair Test comparisons of cycle performance with and without caffeine 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06400" y="3520141"/>
            <a:ext cx="1082936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t</a:t>
            </a:r>
            <a:r>
              <a:rPr lang="en-GB" dirty="0" smtClean="0"/>
              <a:t> is the calculated test value – just report it don’t worry about it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d</a:t>
            </a:r>
            <a:r>
              <a:rPr lang="en-GB" dirty="0" err="1" smtClean="0">
                <a:solidFill>
                  <a:srgbClr val="FF0000"/>
                </a:solidFill>
              </a:rPr>
              <a:t>f</a:t>
            </a:r>
            <a:r>
              <a:rPr lang="en-GB" dirty="0" smtClean="0"/>
              <a:t> are the degrees of freedom which are the values that have freedom to vary (n-1) i.e. a comparison with 12 participants means that once 11 bits of data have been compared (in any order) then the last piece of data is fixed.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Sig</a:t>
            </a:r>
            <a:r>
              <a:rPr lang="en-GB" dirty="0" smtClean="0"/>
              <a:t> is the values that tells us whether the two sets of data a different 95 time out of 100 (p&lt;.05) or 99 times out of 100 (p&lt;.01) in this case the absolute p value is given so this means </a:t>
            </a:r>
            <a:r>
              <a:rPr lang="en-GB" dirty="0"/>
              <a:t>t</a:t>
            </a:r>
            <a:r>
              <a:rPr lang="en-GB" dirty="0" smtClean="0"/>
              <a:t>he data is difference 98.7 time out of 100.</a:t>
            </a:r>
          </a:p>
          <a:p>
            <a:endParaRPr lang="en-GB" dirty="0"/>
          </a:p>
          <a:p>
            <a:r>
              <a:rPr lang="en-GB" smtClean="0">
                <a:solidFill>
                  <a:srgbClr val="FF0000"/>
                </a:solidFill>
              </a:rPr>
              <a:t>2-tailed </a:t>
            </a:r>
            <a:r>
              <a:rPr lang="en-GB" dirty="0" smtClean="0"/>
              <a:t>just informs us the that at during the analysis we did not set which of the data sets had the higher mean – practically always use a 2 tailed test – SPSS defaults to this.</a:t>
            </a:r>
          </a:p>
          <a:p>
            <a:endParaRPr lang="en-GB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8443626"/>
              </p:ext>
            </p:extLst>
          </p:nvPr>
        </p:nvGraphicFramePr>
        <p:xfrm>
          <a:off x="646487" y="1444101"/>
          <a:ext cx="8698404" cy="136799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79840">
                  <a:extLst>
                    <a:ext uri="{9D8B030D-6E8A-4147-A177-3AD203B41FA5}">
                      <a16:colId xmlns:a16="http://schemas.microsoft.com/office/drawing/2014/main" val="164660848"/>
                    </a:ext>
                  </a:extLst>
                </a:gridCol>
                <a:gridCol w="994064">
                  <a:extLst>
                    <a:ext uri="{9D8B030D-6E8A-4147-A177-3AD203B41FA5}">
                      <a16:colId xmlns:a16="http://schemas.microsoft.com/office/drawing/2014/main" val="1182578548"/>
                    </a:ext>
                  </a:extLst>
                </a:gridCol>
                <a:gridCol w="1104900">
                  <a:extLst>
                    <a:ext uri="{9D8B030D-6E8A-4147-A177-3AD203B41FA5}">
                      <a16:colId xmlns:a16="http://schemas.microsoft.com/office/drawing/2014/main" val="3170713143"/>
                    </a:ext>
                  </a:extLst>
                </a:gridCol>
                <a:gridCol w="1104900">
                  <a:extLst>
                    <a:ext uri="{9D8B030D-6E8A-4147-A177-3AD203B41FA5}">
                      <a16:colId xmlns:a16="http://schemas.microsoft.com/office/drawing/2014/main" val="3206643861"/>
                    </a:ext>
                  </a:extLst>
                </a:gridCol>
                <a:gridCol w="1104900">
                  <a:extLst>
                    <a:ext uri="{9D8B030D-6E8A-4147-A177-3AD203B41FA5}">
                      <a16:colId xmlns:a16="http://schemas.microsoft.com/office/drawing/2014/main" val="1108510029"/>
                    </a:ext>
                  </a:extLst>
                </a:gridCol>
                <a:gridCol w="1104900">
                  <a:extLst>
                    <a:ext uri="{9D8B030D-6E8A-4147-A177-3AD203B41FA5}">
                      <a16:colId xmlns:a16="http://schemas.microsoft.com/office/drawing/2014/main" val="1010914698"/>
                    </a:ext>
                  </a:extLst>
                </a:gridCol>
                <a:gridCol w="1104900">
                  <a:extLst>
                    <a:ext uri="{9D8B030D-6E8A-4147-A177-3AD203B41FA5}">
                      <a16:colId xmlns:a16="http://schemas.microsoft.com/office/drawing/2014/main" val="3137936521"/>
                    </a:ext>
                  </a:extLst>
                </a:gridCol>
              </a:tblGrid>
              <a:tr h="269543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grid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Paired Differences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df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Sig. (2-tailed)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655812044"/>
                  </a:ext>
                </a:extLst>
              </a:tr>
              <a:tr h="53908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Mean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Std. Deviation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Std. Error Mean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514241"/>
                  </a:ext>
                </a:extLst>
              </a:tr>
              <a:tr h="282181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PPnone</a:t>
                      </a:r>
                      <a:r>
                        <a:rPr lang="en-GB" sz="1800" dirty="0">
                          <a:effectLst/>
                        </a:rPr>
                        <a:t> - </a:t>
                      </a:r>
                      <a:r>
                        <a:rPr lang="en-GB" sz="1800" dirty="0" err="1">
                          <a:effectLst/>
                        </a:rPr>
                        <a:t>PPcaf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-59.000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68.79482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19.85935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-2.971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11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.013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170712501"/>
                  </a:ext>
                </a:extLst>
              </a:tr>
              <a:tr h="277189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Timenone</a:t>
                      </a:r>
                      <a:r>
                        <a:rPr lang="en-GB" sz="1800" dirty="0">
                          <a:effectLst/>
                        </a:rPr>
                        <a:t> - </a:t>
                      </a:r>
                      <a:r>
                        <a:rPr lang="en-GB" sz="1800" dirty="0" err="1">
                          <a:effectLst/>
                        </a:rPr>
                        <a:t>Timecaf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.01167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.05622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.01623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.719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11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.487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257613322"/>
                  </a:ext>
                </a:extLst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2314575" y="3189288"/>
            <a:ext cx="1178381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541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Effect Size – Cohen’s 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811" y="1770206"/>
            <a:ext cx="5850775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Effect size is a measure of the strength of the difference between two variables.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Calculated - by using the mean and SD for paired differences - data provided in the t-test output table.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Analysis – 	d=0.2	low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d=0.5	medium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d= 0.8 large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/>
              <p:cNvSpPr txBox="1"/>
              <p:nvPr/>
            </p:nvSpPr>
            <p:spPr>
              <a:xfrm>
                <a:off x="6328758" y="2599113"/>
                <a:ext cx="5425440" cy="25621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 smtClean="0">
                    <a:solidFill>
                      <a:srgbClr val="FF0000"/>
                    </a:solidFill>
                  </a:rPr>
                  <a:t>Cohen’s D </a:t>
                </a:r>
                <a14:m>
                  <m:oMath xmlns:m="http://schemas.openxmlformats.org/officeDocument/2006/math">
                    <m:r>
                      <a:rPr lang="en-GB" sz="20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sz="2000" dirty="0">
                            <a:solidFill>
                              <a:srgbClr val="FF0000"/>
                            </a:solidFill>
                          </a:rPr>
                          <m:t>mean</m:t>
                        </m:r>
                        <m:r>
                          <m:rPr>
                            <m:nor/>
                          </m:rPr>
                          <a:rPr lang="en-GB" sz="2000" dirty="0">
                            <a:solidFill>
                              <a:srgbClr val="FF0000"/>
                            </a:solidFill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sz="2000" dirty="0">
                            <a:solidFill>
                              <a:srgbClr val="FF0000"/>
                            </a:solidFill>
                          </a:rPr>
                          <m:t>difference</m:t>
                        </m:r>
                        <m:r>
                          <m:rPr>
                            <m:nor/>
                          </m:rPr>
                          <a:rPr lang="en-GB" sz="2000" dirty="0">
                            <a:solidFill>
                              <a:srgbClr val="FF0000"/>
                            </a:solidFill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sz="2000" dirty="0">
                            <a:solidFill>
                              <a:srgbClr val="FF0000"/>
                            </a:solidFill>
                          </a:rPr>
                          <m:t>between</m:t>
                        </m:r>
                        <m:r>
                          <m:rPr>
                            <m:nor/>
                          </m:rPr>
                          <a:rPr lang="en-GB" sz="2000" dirty="0">
                            <a:solidFill>
                              <a:srgbClr val="FF0000"/>
                            </a:solidFill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sz="2000" dirty="0">
                            <a:solidFill>
                              <a:srgbClr val="FF0000"/>
                            </a:solidFill>
                          </a:rPr>
                          <m:t>the</m:t>
                        </m:r>
                        <m:r>
                          <m:rPr>
                            <m:nor/>
                          </m:rPr>
                          <a:rPr lang="en-GB" sz="2000" dirty="0">
                            <a:solidFill>
                              <a:srgbClr val="FF0000"/>
                            </a:solidFill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sz="2000" dirty="0">
                            <a:solidFill>
                              <a:srgbClr val="FF0000"/>
                            </a:solidFill>
                          </a:rPr>
                          <m:t>groups</m:t>
                        </m:r>
                      </m:num>
                      <m:den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𝑃𝑜𝑜𝑙𝑒𝑑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𝑆𝑡𝑎𝑛𝑑𝑎𝑟𝑑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𝑑𝑒𝑣𝑖𝑎𝑡𝑖𝑜𝑛</m:t>
                        </m:r>
                      </m:den>
                    </m:f>
                  </m:oMath>
                </a14:m>
                <a:endParaRPr lang="en-GB" sz="2000" b="0" dirty="0" smtClean="0">
                  <a:solidFill>
                    <a:srgbClr val="FF0000"/>
                  </a:solidFill>
                </a:endParaRPr>
              </a:p>
              <a:p>
                <a:endParaRPr lang="en-GB" sz="2000" dirty="0">
                  <a:solidFill>
                    <a:srgbClr val="FF0000"/>
                  </a:solidFill>
                </a:endParaRPr>
              </a:p>
              <a:p>
                <a:r>
                  <a:rPr lang="en-GB" sz="2000" dirty="0">
                    <a:solidFill>
                      <a:srgbClr val="FF0000"/>
                    </a:solidFill>
                  </a:rPr>
                  <a:t>Cohen’s D </a:t>
                </a:r>
                <a14:m>
                  <m:oMath xmlns:m="http://schemas.openxmlformats.org/officeDocument/2006/math">
                    <m:r>
                      <a:rPr lang="en-GB" sz="2000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sz="2000" b="0" i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-59.0</m:t>
                        </m:r>
                      </m:num>
                      <m:den>
                        <m:r>
                          <a:rPr lang="en-GB" sz="2000" b="0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68.79</m:t>
                        </m:r>
                      </m:den>
                    </m:f>
                  </m:oMath>
                </a14:m>
                <a:r>
                  <a:rPr lang="en-GB" sz="2000" b="0" dirty="0" smtClean="0">
                    <a:solidFill>
                      <a:srgbClr val="FF0000"/>
                    </a:solidFill>
                  </a:rPr>
                  <a:t> = 0.86</a:t>
                </a:r>
              </a:p>
              <a:p>
                <a:endParaRPr lang="en-GB" sz="2000" dirty="0">
                  <a:solidFill>
                    <a:srgbClr val="FF0000"/>
                  </a:solidFill>
                </a:endParaRPr>
              </a:p>
              <a:p>
                <a:r>
                  <a:rPr lang="en-GB" sz="2000" b="0" dirty="0" smtClean="0">
                    <a:solidFill>
                      <a:srgbClr val="FF0000"/>
                    </a:solidFill>
                  </a:rPr>
                  <a:t>The effect size is high</a:t>
                </a:r>
                <a:r>
                  <a:rPr lang="en-GB" sz="2000" b="0" dirty="0" smtClean="0"/>
                  <a:t>.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8758" y="2599113"/>
                <a:ext cx="5425440" cy="2562112"/>
              </a:xfrm>
              <a:prstGeom prst="rect">
                <a:avLst/>
              </a:prstGeom>
              <a:blipFill>
                <a:blip r:embed="rId2"/>
                <a:stretch>
                  <a:fillRect l="-11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636696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3124" y="387293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Write up Format</a:t>
            </a:r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419869" y="3139412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65019" y="2389665"/>
            <a:ext cx="1106701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Twelve male students from the University of Wales Trinity Saint David (78.1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</a:rPr>
              <a:t>±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8.2kg) completed the 6 second peak power test on the 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Wattbike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cycle ergometer with and without caffeine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supplementation. The data (table 1)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demonstrated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peak power generated whilst not supplementing with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caffeine (1089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</a:rPr>
              <a:t>±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 Watts; CI: 960-1218 Watts) significant less (t(11)=-2.971, p=.013) than peak power using caffeine (1148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</a:rPr>
              <a:t>±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 Watts,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CI:1019=1277 Watts) with high (0.86) effect size (table 2).</a:t>
            </a:r>
          </a:p>
          <a:p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use of caffeine made no differences in time to reach peak power (table 1)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peak power being reached after 1.50 seconds and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1.49 seconds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without and with using caffeine respectively.</a:t>
            </a:r>
            <a:endParaRPr lang="en-GB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824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938" y="120049"/>
            <a:ext cx="10515600" cy="6933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Results section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840" y="751075"/>
            <a:ext cx="11109959" cy="513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Twelve male students from the University of Wales Trinity Saint David (78.1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</a:rPr>
              <a:t>±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8.2kg) completed the 6 second peak power test on the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Wattbike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cycle ergometer with and without caffeine supplementation. </a:t>
            </a:r>
            <a:endParaRPr lang="en-GB" sz="1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9026343"/>
              </p:ext>
            </p:extLst>
          </p:nvPr>
        </p:nvGraphicFramePr>
        <p:xfrm>
          <a:off x="243840" y="1840062"/>
          <a:ext cx="8877995" cy="16828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9499">
                  <a:extLst>
                    <a:ext uri="{9D8B030D-6E8A-4147-A177-3AD203B41FA5}">
                      <a16:colId xmlns:a16="http://schemas.microsoft.com/office/drawing/2014/main" val="3163873978"/>
                    </a:ext>
                  </a:extLst>
                </a:gridCol>
                <a:gridCol w="1664624">
                  <a:extLst>
                    <a:ext uri="{9D8B030D-6E8A-4147-A177-3AD203B41FA5}">
                      <a16:colId xmlns:a16="http://schemas.microsoft.com/office/drawing/2014/main" val="3519919193"/>
                    </a:ext>
                  </a:extLst>
                </a:gridCol>
                <a:gridCol w="1664624">
                  <a:extLst>
                    <a:ext uri="{9D8B030D-6E8A-4147-A177-3AD203B41FA5}">
                      <a16:colId xmlns:a16="http://schemas.microsoft.com/office/drawing/2014/main" val="898964915"/>
                    </a:ext>
                  </a:extLst>
                </a:gridCol>
                <a:gridCol w="1664624">
                  <a:extLst>
                    <a:ext uri="{9D8B030D-6E8A-4147-A177-3AD203B41FA5}">
                      <a16:colId xmlns:a16="http://schemas.microsoft.com/office/drawing/2014/main" val="2263993476"/>
                    </a:ext>
                  </a:extLst>
                </a:gridCol>
                <a:gridCol w="1664624">
                  <a:extLst>
                    <a:ext uri="{9D8B030D-6E8A-4147-A177-3AD203B41FA5}">
                      <a16:colId xmlns:a16="http://schemas.microsoft.com/office/drawing/2014/main" val="465222854"/>
                    </a:ext>
                  </a:extLst>
                </a:gridCol>
              </a:tblGrid>
              <a:tr h="334541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Peak Power (watts)</a:t>
                      </a:r>
                      <a:endParaRPr lang="en-GB" sz="1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Time to Peak Power (s)</a:t>
                      </a:r>
                      <a:endParaRPr lang="en-GB" sz="1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5093100"/>
                  </a:ext>
                </a:extLst>
              </a:tr>
              <a:tr h="337075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No Caffeine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With Caffeine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No Caffeine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With Caffeine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7533121"/>
                  </a:ext>
                </a:extLst>
              </a:tr>
              <a:tr h="337075">
                <a:tc>
                  <a:txBody>
                    <a:bodyPr/>
                    <a:lstStyle/>
                    <a:p>
                      <a:r>
                        <a:rPr lang="en-GB" sz="1200" dirty="0" err="1" smtClean="0"/>
                        <a:t>Mean±SD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1089±202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1148±202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1.50±.</a:t>
                      </a:r>
                      <a:r>
                        <a:rPr lang="en-GB" sz="1200" dirty="0" smtClean="0"/>
                        <a:t>29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1.49±.25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3474662"/>
                  </a:ext>
                </a:extLst>
              </a:tr>
              <a:tr h="337075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Confidence</a:t>
                      </a:r>
                      <a:r>
                        <a:rPr lang="en-GB" sz="1200" baseline="0" dirty="0" smtClean="0"/>
                        <a:t> interval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960-1218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1019-1277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1.32-1.68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1.32-1.65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045258"/>
                  </a:ext>
                </a:extLst>
              </a:tr>
              <a:tr h="337075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Standard Error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58.5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58.5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.08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.07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9493408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199505" y="3682625"/>
            <a:ext cx="1151110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data (table 1) demonstrated the peak power generated whilst not supplementing with caffeine (1089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</a:rPr>
              <a:t>±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 Watts; CI: 960-1218 Watts) significant less (t(11)=-2.971, p=.013) than peak power using caffeine (1148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</a:rPr>
              <a:t>±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 Watts, CI:1019=1277 Watts) with high (0.86) effect size (table 2</a:t>
            </a:r>
            <a:r>
              <a:rPr lang="en-GB" sz="1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</p:txBody>
      </p:sp>
      <p:sp>
        <p:nvSpPr>
          <p:cNvPr id="6" name="Rectangle 5"/>
          <p:cNvSpPr/>
          <p:nvPr/>
        </p:nvSpPr>
        <p:spPr>
          <a:xfrm>
            <a:off x="199505" y="6253077"/>
            <a:ext cx="110837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of caffeine made no differences in time to reach peak power (table 1</a:t>
            </a:r>
            <a:r>
              <a:rPr lang="en-GB" sz="1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with peak power being reached after 1.50 seconds and 1.49 seconds without and with using caffeine respectively.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99505" y="1294276"/>
            <a:ext cx="8026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Table 1: Descriptive analysis of the impact of caffeine supplementation on peak power and time to peak power in cycling</a:t>
            </a:r>
            <a:endParaRPr lang="en-GB" sz="1400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6330021"/>
              </p:ext>
            </p:extLst>
          </p:nvPr>
        </p:nvGraphicFramePr>
        <p:xfrm>
          <a:off x="288175" y="4774515"/>
          <a:ext cx="8698404" cy="11715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4589">
                  <a:extLst>
                    <a:ext uri="{9D8B030D-6E8A-4147-A177-3AD203B41FA5}">
                      <a16:colId xmlns:a16="http://schemas.microsoft.com/office/drawing/2014/main" val="164660848"/>
                    </a:ext>
                  </a:extLst>
                </a:gridCol>
                <a:gridCol w="1069571">
                  <a:extLst>
                    <a:ext uri="{9D8B030D-6E8A-4147-A177-3AD203B41FA5}">
                      <a16:colId xmlns:a16="http://schemas.microsoft.com/office/drawing/2014/main" val="1182578548"/>
                    </a:ext>
                  </a:extLst>
                </a:gridCol>
                <a:gridCol w="1119447">
                  <a:extLst>
                    <a:ext uri="{9D8B030D-6E8A-4147-A177-3AD203B41FA5}">
                      <a16:colId xmlns:a16="http://schemas.microsoft.com/office/drawing/2014/main" val="3170713143"/>
                    </a:ext>
                  </a:extLst>
                </a:gridCol>
                <a:gridCol w="1460097">
                  <a:extLst>
                    <a:ext uri="{9D8B030D-6E8A-4147-A177-3AD203B41FA5}">
                      <a16:colId xmlns:a16="http://schemas.microsoft.com/office/drawing/2014/main" val="3206643861"/>
                    </a:ext>
                  </a:extLst>
                </a:gridCol>
                <a:gridCol w="1104900">
                  <a:extLst>
                    <a:ext uri="{9D8B030D-6E8A-4147-A177-3AD203B41FA5}">
                      <a16:colId xmlns:a16="http://schemas.microsoft.com/office/drawing/2014/main" val="1108510029"/>
                    </a:ext>
                  </a:extLst>
                </a:gridCol>
                <a:gridCol w="1104900">
                  <a:extLst>
                    <a:ext uri="{9D8B030D-6E8A-4147-A177-3AD203B41FA5}">
                      <a16:colId xmlns:a16="http://schemas.microsoft.com/office/drawing/2014/main" val="1010914698"/>
                    </a:ext>
                  </a:extLst>
                </a:gridCol>
                <a:gridCol w="1104900">
                  <a:extLst>
                    <a:ext uri="{9D8B030D-6E8A-4147-A177-3AD203B41FA5}">
                      <a16:colId xmlns:a16="http://schemas.microsoft.com/office/drawing/2014/main" val="3137936521"/>
                    </a:ext>
                  </a:extLst>
                </a:gridCol>
              </a:tblGrid>
              <a:tr h="269543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grid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Paired Differences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t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df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Sig. (2-tailed)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655812044"/>
                  </a:ext>
                </a:extLst>
              </a:tr>
              <a:tr h="34258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Mean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Std. Deviation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Std. Error Mean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514241"/>
                  </a:ext>
                </a:extLst>
              </a:tr>
              <a:tr h="282181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</a:rPr>
                        <a:t>PPnone</a:t>
                      </a:r>
                      <a:r>
                        <a:rPr lang="en-GB" sz="1400" dirty="0">
                          <a:effectLst/>
                        </a:rPr>
                        <a:t> - </a:t>
                      </a:r>
                      <a:r>
                        <a:rPr lang="en-GB" sz="1400" dirty="0" err="1">
                          <a:effectLst/>
                        </a:rPr>
                        <a:t>PPcaf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-59.000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68.79482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19.85935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-2.971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11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.013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170712501"/>
                  </a:ext>
                </a:extLst>
              </a:tr>
              <a:tr h="277189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</a:rPr>
                        <a:t>Timenone</a:t>
                      </a:r>
                      <a:r>
                        <a:rPr lang="en-GB" sz="1400" dirty="0">
                          <a:effectLst/>
                        </a:rPr>
                        <a:t> - </a:t>
                      </a:r>
                      <a:r>
                        <a:rPr lang="en-GB" sz="1400" dirty="0" err="1">
                          <a:effectLst/>
                        </a:rPr>
                        <a:t>Timecaf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.01167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.05622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.01623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.719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11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.487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257613322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288175" y="4365567"/>
            <a:ext cx="867849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Table 2: Pair Test comparisons of cycle performance with and without caffeine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258353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1108</Words>
  <Application>Microsoft Office PowerPoint</Application>
  <PresentationFormat>Widescreen</PresentationFormat>
  <Paragraphs>233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Cambria Math</vt:lpstr>
      <vt:lpstr>Times New Roman</vt:lpstr>
      <vt:lpstr>Office Theme</vt:lpstr>
      <vt:lpstr>The effect of Costa coffee caffeine (280mg) supplementation on power performance.</vt:lpstr>
      <vt:lpstr>Data to Determine</vt:lpstr>
      <vt:lpstr>To determine Descriptive statistics</vt:lpstr>
      <vt:lpstr>Table of Descriptive data</vt:lpstr>
      <vt:lpstr>Inferential Analysis</vt:lpstr>
      <vt:lpstr>Table of Inferential Data</vt:lpstr>
      <vt:lpstr>Effect Size – Cohen’s D</vt:lpstr>
      <vt:lpstr>Write up Format</vt:lpstr>
      <vt:lpstr>Results section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effect of Costa coffee caffeine (280mg) supplementation on power performance.</dc:title>
  <dc:creator>David Gardner</dc:creator>
  <cp:lastModifiedBy>David Gardner</cp:lastModifiedBy>
  <cp:revision>14</cp:revision>
  <dcterms:created xsi:type="dcterms:W3CDTF">2021-02-02T11:56:33Z</dcterms:created>
  <dcterms:modified xsi:type="dcterms:W3CDTF">2021-02-03T18:03:39Z</dcterms:modified>
</cp:coreProperties>
</file>