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6" r:id="rId2"/>
    <p:sldId id="280" r:id="rId3"/>
    <p:sldId id="277" r:id="rId4"/>
    <p:sldId id="285" r:id="rId5"/>
    <p:sldId id="261" r:id="rId6"/>
    <p:sldId id="257" r:id="rId7"/>
    <p:sldId id="259" r:id="rId8"/>
    <p:sldId id="260" r:id="rId9"/>
    <p:sldId id="262" r:id="rId10"/>
    <p:sldId id="263" r:id="rId11"/>
    <p:sldId id="282" r:id="rId12"/>
    <p:sldId id="264" r:id="rId13"/>
    <p:sldId id="265" r:id="rId14"/>
    <p:sldId id="266" r:id="rId15"/>
    <p:sldId id="267" r:id="rId16"/>
    <p:sldId id="268" r:id="rId17"/>
    <p:sldId id="278" r:id="rId18"/>
    <p:sldId id="269" r:id="rId19"/>
    <p:sldId id="270" r:id="rId20"/>
    <p:sldId id="283" r:id="rId21"/>
    <p:sldId id="284" r:id="rId22"/>
    <p:sldId id="273" r:id="rId23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47" autoAdjust="0"/>
    <p:restoredTop sz="65441" autoAdjust="0"/>
  </p:normalViewPr>
  <p:slideViewPr>
    <p:cSldViewPr snapToGrid="0" showGuides="1">
      <p:cViewPr varScale="1">
        <p:scale>
          <a:sx n="52" d="100"/>
          <a:sy n="52" d="100"/>
        </p:scale>
        <p:origin x="175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8" d="100"/>
          <a:sy n="68" d="100"/>
        </p:scale>
        <p:origin x="210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CEBFC6-CA6F-49F8-8FD5-9DFC30E56835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084A8-67A7-4C37-B088-6E15C1FF3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08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980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525 employees</a:t>
            </a:r>
          </a:p>
          <a:p>
            <a:r>
              <a:rPr lang="en-GB" dirty="0"/>
              <a:t>attrition rates have increased is in line with the impact of the “great resignation” (Mills,2020).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7234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 is considered a driver for a range of workforce issues, with a link between increased attrition and absence rates and poor or lack of EV (Perlow and Williams,2003; Investors in people,2022; Barber,2018)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included a survey and current Absence, Attrition and exit interview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5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results highlighted: that even TT has many communications tools, - considered “best practice” (IPA,2020), </a:t>
            </a:r>
          </a:p>
          <a:p>
            <a:r>
              <a:rPr lang="en-GB" dirty="0"/>
              <a:t>they are: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not used effectively,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not known about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not accessed on iPad,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There are two many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494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Frustration is breading, with the feeling employee voices are not heard with communication tools implemented for a “tick box” exercise lacking transparency, breeding “cynicism and distrust” (CIPD,2020;The Involvement and Participation Association,2020)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47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 are based on what can realistically work – no budget availability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group forum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Line manager training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access for community workers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Information at induction on comms tools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5319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recommendation - Employee Group Forum.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ACAS (2022) states this is a good way to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 trust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Test out ideas, get feedback and decisions made quickly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 staff performance, engagement and productivity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966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to all employees, either by self or manager referral.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and success of this group will fill a gap where employees feel they are not being heard.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4945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meet on a monthly basis to discuss upcoming change projects in a confidential safe space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Feedback will be needed from SMT about how ideas can be implemented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816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Dromey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(2016) identified, that ‘no matter what job you’re doing,  if you feel involved and have a role in decision making…you’ll care more about what you’re doing and hence the company will have better results’.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Therefore, this group should be a step towards a better working environment for all. 	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297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Recommendation - Line manager training.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Feedback suggests poor communication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line managers are often the reason why employees either stay or leave, which may also be a factor in Tai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Tarian’s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increased attrition rates (Purcell et al,2003; ACAS,2022).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2989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content created in line with feedback, showing that employees do have a voice and the organisation is acting on feedback (Andriotis,2016)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on - difficult conversations, 1-2-1’s,  constructive feedback, highlighting EV.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2079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developed in-house. -cost-effective and to contain bespoke content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Include confidential feedback form - reviewed and points actioned  - listening to feedback and acting.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61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provided to all managers and in induction process for managerial positions going forward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line manager skills can only help provide better relationships with their teams - in turn could reduce attrition figures (Perlow and Williams,2003; Investors in people,2022; Barber,2019).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9501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3rd recommendation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provision of IT access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Currently employees can only access the main IT system by bring laptops to office . This has left those employees with only iPad’s frustrated as now they no longer can go in to use the systems.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410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adding all communication tools to the iPad not an option.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is vacant IT equipment which can be utilised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7961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 suggests that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“One-Third of Employees Are Frustrated by Technology at Work”. 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ighlighting that organisations should provide tools that work, with easy access. Tai Tarian is lacking in and was  shown as a major frustration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050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will benefit community workers and achieve a more engaged workforce - IT team will be able to provide a service to connect community workers with the rest of the employees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738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4th Recommendation – review current induction content and add information about communication tools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7673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simple, cost-effective, quick win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promoting inclusion and engagement from first week - to stop/minimise any confusion and frustrations.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2893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4301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5084A8-67A7-4C37-B088-6E15C1FF30D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938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882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608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58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582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12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371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727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6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54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27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5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3B01A-F37B-45DF-81AA-5903283766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11B61D-713E-4CFC-ADB6-C50D3762B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272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boisestate.pressbooks.pub/makingconflictsuckless/chapter/questions/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880886B-02ED-4317-9236-CB60C22CF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0EA583-29A0-2223-27A0-A70028AC10A0}"/>
              </a:ext>
            </a:extLst>
          </p:cNvPr>
          <p:cNvSpPr/>
          <p:nvPr/>
        </p:nvSpPr>
        <p:spPr>
          <a:xfrm>
            <a:off x="640080" y="4419600"/>
            <a:ext cx="10908792" cy="1203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+mj-lt"/>
                <a:ea typeface="+mj-ea"/>
                <a:cs typeface="+mj-cs"/>
              </a:rPr>
              <a:t>Employee Voice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2B3C8B-6DA8-C19F-B703-F01AE0989E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150" b="3708"/>
          <a:stretch/>
        </p:blipFill>
        <p:spPr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5F5A7B7-5B88-EFC3-03D1-C645737CD5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30" r="-1" b="-1"/>
          <a:stretch/>
        </p:blipFill>
        <p:spPr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id="{28C31856-6ABF-41FD-B683-B06E5FFF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8439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B667E7-1B56-0ADA-F675-1DE1EA2644AA}"/>
              </a:ext>
            </a:extLst>
          </p:cNvPr>
          <p:cNvSpPr txBox="1"/>
          <p:nvPr/>
        </p:nvSpPr>
        <p:spPr>
          <a:xfrm>
            <a:off x="9105897" y="6040725"/>
            <a:ext cx="28527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Word count : 652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AE6E45-F0C1-2099-981F-60D91A1E1378}"/>
              </a:ext>
            </a:extLst>
          </p:cNvPr>
          <p:cNvSpPr txBox="1"/>
          <p:nvPr/>
        </p:nvSpPr>
        <p:spPr>
          <a:xfrm>
            <a:off x="640080" y="6040725"/>
            <a:ext cx="24460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Sarah Cosker </a:t>
            </a:r>
          </a:p>
        </p:txBody>
      </p:sp>
    </p:spTree>
    <p:extLst>
      <p:ext uri="{BB962C8B-B14F-4D97-AF65-F5344CB8AC3E}">
        <p14:creationId xmlns:p14="http://schemas.microsoft.com/office/powerpoint/2010/main" val="382821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64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1" name="Freeform: Shape 66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8A926F-D32A-BA66-A483-253D90EB10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0874" y="303544"/>
            <a:ext cx="8269941" cy="625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58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Empty orange chairs forming a circle">
            <a:extLst>
              <a:ext uri="{FF2B5EF4-FFF2-40B4-BE49-F238E27FC236}">
                <a16:creationId xmlns:a16="http://schemas.microsoft.com/office/drawing/2014/main" id="{C7A84DB8-8F6B-AD01-5E05-42A148A430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73" r="-1" b="17413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175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fferent colored question marks">
            <a:extLst>
              <a:ext uri="{FF2B5EF4-FFF2-40B4-BE49-F238E27FC236}">
                <a16:creationId xmlns:a16="http://schemas.microsoft.com/office/drawing/2014/main" id="{EACB84F7-E416-18B7-D391-A680946B9C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" y="0"/>
            <a:ext cx="12191551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3294F80-CE2C-FBFA-FDBA-A75A764C9909}"/>
              </a:ext>
            </a:extLst>
          </p:cNvPr>
          <p:cNvSpPr/>
          <p:nvPr/>
        </p:nvSpPr>
        <p:spPr>
          <a:xfrm>
            <a:off x="1428216" y="903647"/>
            <a:ext cx="282353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Yammer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93FDE7-E7B5-EF64-943B-E7AB7EEEFC04}"/>
              </a:ext>
            </a:extLst>
          </p:cNvPr>
          <p:cNvSpPr txBox="1"/>
          <p:nvPr/>
        </p:nvSpPr>
        <p:spPr>
          <a:xfrm>
            <a:off x="6020325" y="4877294"/>
            <a:ext cx="609361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Suggestion</a:t>
            </a:r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box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EA868ED-1A23-7815-25CC-67C31CBEA454}"/>
              </a:ext>
            </a:extLst>
          </p:cNvPr>
          <p:cNvSpPr/>
          <p:nvPr/>
        </p:nvSpPr>
        <p:spPr>
          <a:xfrm>
            <a:off x="6465397" y="1057376"/>
            <a:ext cx="524509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Microsoft</a:t>
            </a:r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 Teams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8FBF59-0CFC-00DE-E4B7-E090FDE438AE}"/>
              </a:ext>
            </a:extLst>
          </p:cNvPr>
          <p:cNvSpPr/>
          <p:nvPr/>
        </p:nvSpPr>
        <p:spPr>
          <a:xfrm>
            <a:off x="1797096" y="2822956"/>
            <a:ext cx="194316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Email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chemeClr val="accent5">
                  <a:lumMod val="40000"/>
                  <a:lumOff val="60000"/>
                </a:schemeClr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B64A8D-76B1-E50A-EB25-D75FDE494D2E}"/>
              </a:ext>
            </a:extLst>
          </p:cNvPr>
          <p:cNvSpPr txBox="1"/>
          <p:nvPr/>
        </p:nvSpPr>
        <p:spPr>
          <a:xfrm>
            <a:off x="78057" y="5069799"/>
            <a:ext cx="609361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92D05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Newsletter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92D05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9CC4B0F-9C5E-F228-58B0-B46D719C13BF}"/>
              </a:ext>
            </a:extLst>
          </p:cNvPr>
          <p:cNvSpPr/>
          <p:nvPr/>
        </p:nvSpPr>
        <p:spPr>
          <a:xfrm>
            <a:off x="7480066" y="2822956"/>
            <a:ext cx="321575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B0F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Facebook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rgbClr val="00B0F0"/>
              </a:solid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825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tick box">
            <a:extLst>
              <a:ext uri="{FF2B5EF4-FFF2-40B4-BE49-F238E27FC236}">
                <a16:creationId xmlns:a16="http://schemas.microsoft.com/office/drawing/2014/main" id="{019E4D73-B1BE-9F3C-FD56-31CBE0CB5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8064" y="643467"/>
            <a:ext cx="510247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tick box">
            <a:extLst>
              <a:ext uri="{FF2B5EF4-FFF2-40B4-BE49-F238E27FC236}">
                <a16:creationId xmlns:a16="http://schemas.microsoft.com/office/drawing/2014/main" id="{E232274F-990E-AAF8-4024-3344E52B1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52416" y="806823"/>
            <a:ext cx="3154719" cy="344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79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42A528-B5BC-48B8-92DE-9C2B44451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A7053F-2A43-7AC6-8DCD-55DA9B1C83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9" b="3332"/>
          <a:stretch/>
        </p:blipFill>
        <p:spPr>
          <a:xfrm>
            <a:off x="1366347" y="433410"/>
            <a:ext cx="9459306" cy="5854700"/>
          </a:xfrm>
          <a:custGeom>
            <a:avLst/>
            <a:gdLst/>
            <a:ahLst/>
            <a:cxnLst/>
            <a:rect l="l" t="t" r="r" b="b"/>
            <a:pathLst>
              <a:path w="8500451" h="5783926">
                <a:moveTo>
                  <a:pt x="4814568" y="604"/>
                </a:moveTo>
                <a:cubicBezTo>
                  <a:pt x="5041344" y="3294"/>
                  <a:pt x="5267019" y="14348"/>
                  <a:pt x="5493575" y="21000"/>
                </a:cubicBezTo>
                <a:cubicBezTo>
                  <a:pt x="5987120" y="36130"/>
                  <a:pt x="6483273" y="35607"/>
                  <a:pt x="6977859" y="46564"/>
                </a:cubicBezTo>
                <a:cubicBezTo>
                  <a:pt x="7286195" y="53346"/>
                  <a:pt x="7590877" y="77867"/>
                  <a:pt x="7880953" y="154038"/>
                </a:cubicBezTo>
                <a:cubicBezTo>
                  <a:pt x="7921646" y="164993"/>
                  <a:pt x="7967557" y="167081"/>
                  <a:pt x="7998861" y="193166"/>
                </a:cubicBezTo>
                <a:cubicBezTo>
                  <a:pt x="8033815" y="222382"/>
                  <a:pt x="8019729" y="265163"/>
                  <a:pt x="7968600" y="273511"/>
                </a:cubicBezTo>
                <a:cubicBezTo>
                  <a:pt x="7903386" y="284466"/>
                  <a:pt x="7836607" y="287597"/>
                  <a:pt x="7764609" y="294901"/>
                </a:cubicBezTo>
                <a:cubicBezTo>
                  <a:pt x="7792260" y="335073"/>
                  <a:pt x="7859040" y="304814"/>
                  <a:pt x="7876257" y="354899"/>
                </a:cubicBezTo>
                <a:cubicBezTo>
                  <a:pt x="7799043" y="389332"/>
                  <a:pt x="7705656" y="366898"/>
                  <a:pt x="7631049" y="400810"/>
                </a:cubicBezTo>
                <a:cubicBezTo>
                  <a:pt x="7633137" y="424287"/>
                  <a:pt x="7649831" y="426374"/>
                  <a:pt x="7663396" y="432635"/>
                </a:cubicBezTo>
                <a:cubicBezTo>
                  <a:pt x="7676961" y="438373"/>
                  <a:pt x="7710871" y="430026"/>
                  <a:pt x="7696264" y="462894"/>
                </a:cubicBezTo>
                <a:cubicBezTo>
                  <a:pt x="7541315" y="482719"/>
                  <a:pt x="7393147" y="550021"/>
                  <a:pt x="7229849" y="540630"/>
                </a:cubicBezTo>
                <a:cubicBezTo>
                  <a:pt x="7431755" y="558890"/>
                  <a:pt x="7602355" y="633496"/>
                  <a:pt x="7780782" y="683059"/>
                </a:cubicBezTo>
                <a:cubicBezTo>
                  <a:pt x="7773479" y="741491"/>
                  <a:pt x="7701483" y="718014"/>
                  <a:pt x="7680613" y="759751"/>
                </a:cubicBezTo>
                <a:cubicBezTo>
                  <a:pt x="7794869" y="788967"/>
                  <a:pt x="7904429" y="823401"/>
                  <a:pt x="7998861" y="880789"/>
                </a:cubicBezTo>
                <a:cubicBezTo>
                  <a:pt x="8083901" y="932439"/>
                  <a:pt x="8164765" y="989306"/>
                  <a:pt x="8257111" y="1031566"/>
                </a:cubicBezTo>
                <a:cubicBezTo>
                  <a:pt x="8354150" y="1075912"/>
                  <a:pt x="8413103" y="1132779"/>
                  <a:pt x="8402148" y="1229819"/>
                </a:cubicBezTo>
                <a:cubicBezTo>
                  <a:pt x="8397452" y="1269468"/>
                  <a:pt x="8409973" y="1302859"/>
                  <a:pt x="8453275" y="1318510"/>
                </a:cubicBezTo>
                <a:cubicBezTo>
                  <a:pt x="8507013" y="1337814"/>
                  <a:pt x="8501275" y="1367029"/>
                  <a:pt x="8499187" y="1411897"/>
                </a:cubicBezTo>
                <a:cubicBezTo>
                  <a:pt x="8496056" y="1465634"/>
                  <a:pt x="8468406" y="1486504"/>
                  <a:pt x="8419885" y="1504764"/>
                </a:cubicBezTo>
                <a:cubicBezTo>
                  <a:pt x="8350497" y="1530327"/>
                  <a:pt x="8349975" y="1569978"/>
                  <a:pt x="8368237" y="1617454"/>
                </a:cubicBezTo>
                <a:cubicBezTo>
                  <a:pt x="8378149" y="1643540"/>
                  <a:pt x="8393278" y="1664409"/>
                  <a:pt x="8415713" y="1683712"/>
                </a:cubicBezTo>
                <a:cubicBezTo>
                  <a:pt x="8493448" y="1751014"/>
                  <a:pt x="8492927" y="1752056"/>
                  <a:pt x="8416755" y="1831880"/>
                </a:cubicBezTo>
                <a:cubicBezTo>
                  <a:pt x="8396408" y="1853269"/>
                  <a:pt x="8374496" y="1867356"/>
                  <a:pt x="8383888" y="1901790"/>
                </a:cubicBezTo>
                <a:cubicBezTo>
                  <a:pt x="8415713" y="2016046"/>
                  <a:pt x="8411538" y="2016046"/>
                  <a:pt x="8283717" y="2053609"/>
                </a:cubicBezTo>
                <a:cubicBezTo>
                  <a:pt x="8254501" y="2062479"/>
                  <a:pt x="8215373" y="2054653"/>
                  <a:pt x="8198678" y="2087521"/>
                </a:cubicBezTo>
                <a:cubicBezTo>
                  <a:pt x="8209113" y="2111521"/>
                  <a:pt x="8184591" y="2690625"/>
                  <a:pt x="8207547" y="2700017"/>
                </a:cubicBezTo>
                <a:cubicBezTo>
                  <a:pt x="8387017" y="2773578"/>
                  <a:pt x="8409451" y="2860184"/>
                  <a:pt x="8269632" y="2996352"/>
                </a:cubicBezTo>
                <a:cubicBezTo>
                  <a:pt x="8175722" y="3087653"/>
                  <a:pt x="8186677" y="3236864"/>
                  <a:pt x="8225807" y="3330251"/>
                </a:cubicBezTo>
                <a:cubicBezTo>
                  <a:pt x="8373452" y="3371467"/>
                  <a:pt x="8341107" y="3481027"/>
                  <a:pt x="8370845" y="3577023"/>
                </a:cubicBezTo>
                <a:cubicBezTo>
                  <a:pt x="8392757" y="3649020"/>
                  <a:pt x="8306673" y="3639107"/>
                  <a:pt x="8310847" y="3671976"/>
                </a:cubicBezTo>
                <a:cubicBezTo>
                  <a:pt x="8365105" y="3711626"/>
                  <a:pt x="8437624" y="3724148"/>
                  <a:pt x="8479884" y="3778406"/>
                </a:cubicBezTo>
                <a:cubicBezTo>
                  <a:pt x="8403713" y="3818056"/>
                  <a:pt x="8365105" y="3873880"/>
                  <a:pt x="8322845" y="3929703"/>
                </a:cubicBezTo>
                <a:cubicBezTo>
                  <a:pt x="8254501" y="4020482"/>
                  <a:pt x="8161635" y="4097174"/>
                  <a:pt x="8063031" y="4166563"/>
                </a:cubicBezTo>
                <a:cubicBezTo>
                  <a:pt x="8012947" y="4649674"/>
                  <a:pt x="7851215" y="5156783"/>
                  <a:pt x="7833475" y="5181825"/>
                </a:cubicBezTo>
                <a:cubicBezTo>
                  <a:pt x="7760436" y="5174520"/>
                  <a:pt x="7618528" y="5466682"/>
                  <a:pt x="7495403" y="5493812"/>
                </a:cubicBezTo>
                <a:cubicBezTo>
                  <a:pt x="7366017" y="5523550"/>
                  <a:pt x="5441925" y="5797973"/>
                  <a:pt x="5148199" y="5783364"/>
                </a:cubicBezTo>
                <a:cubicBezTo>
                  <a:pt x="3551743" y="5705628"/>
                  <a:pt x="3505310" y="5598155"/>
                  <a:pt x="3505310" y="5598155"/>
                </a:cubicBezTo>
                <a:cubicBezTo>
                  <a:pt x="3505310" y="5598155"/>
                  <a:pt x="3596089" y="5571548"/>
                  <a:pt x="3675390" y="5541287"/>
                </a:cubicBezTo>
                <a:cubicBezTo>
                  <a:pt x="3627392" y="5542853"/>
                  <a:pt x="3579395" y="5543896"/>
                  <a:pt x="3531919" y="5542331"/>
                </a:cubicBezTo>
                <a:cubicBezTo>
                  <a:pt x="3164108" y="5531375"/>
                  <a:pt x="3500093" y="5511028"/>
                  <a:pt x="3138022" y="5469291"/>
                </a:cubicBezTo>
                <a:cubicBezTo>
                  <a:pt x="2527092" y="5398860"/>
                  <a:pt x="2618913" y="5380598"/>
                  <a:pt x="2058068" y="5181825"/>
                </a:cubicBezTo>
                <a:cubicBezTo>
                  <a:pt x="2008504" y="5164086"/>
                  <a:pt x="1660519" y="5056613"/>
                  <a:pt x="1447659" y="5044613"/>
                </a:cubicBezTo>
                <a:cubicBezTo>
                  <a:pt x="1391313" y="5041483"/>
                  <a:pt x="1329751" y="5042527"/>
                  <a:pt x="1281230" y="4977311"/>
                </a:cubicBezTo>
                <a:cubicBezTo>
                  <a:pt x="1429920" y="4979399"/>
                  <a:pt x="1557741" y="4979399"/>
                  <a:pt x="1696518" y="4945487"/>
                </a:cubicBezTo>
                <a:cubicBezTo>
                  <a:pt x="1622434" y="4898532"/>
                  <a:pt x="1537394" y="4938705"/>
                  <a:pt x="1478440" y="4905836"/>
                </a:cubicBezTo>
                <a:cubicBezTo>
                  <a:pt x="1423138" y="4875577"/>
                  <a:pt x="1375140" y="4871404"/>
                  <a:pt x="1318795" y="4919401"/>
                </a:cubicBezTo>
                <a:cubicBezTo>
                  <a:pt x="1289578" y="4944443"/>
                  <a:pt x="1237928" y="4939747"/>
                  <a:pt x="1208190" y="4925140"/>
                </a:cubicBezTo>
                <a:cubicBezTo>
                  <a:pt x="1049066" y="4846360"/>
                  <a:pt x="1052718" y="4847404"/>
                  <a:pt x="875857" y="4867751"/>
                </a:cubicBezTo>
                <a:cubicBezTo>
                  <a:pt x="763166" y="4880272"/>
                  <a:pt x="648388" y="4902706"/>
                  <a:pt x="545088" y="4889141"/>
                </a:cubicBezTo>
                <a:cubicBezTo>
                  <a:pt x="532045" y="4859403"/>
                  <a:pt x="543522" y="4845839"/>
                  <a:pt x="558131" y="4841666"/>
                </a:cubicBezTo>
                <a:cubicBezTo>
                  <a:pt x="796034" y="4776973"/>
                  <a:pt x="840379" y="4702889"/>
                  <a:pt x="1081413" y="4662717"/>
                </a:cubicBezTo>
                <a:cubicBezTo>
                  <a:pt x="1099151" y="4617327"/>
                  <a:pt x="1011503" y="4609500"/>
                  <a:pt x="1052718" y="4564633"/>
                </a:cubicBezTo>
                <a:cubicBezTo>
                  <a:pt x="1127846" y="4529678"/>
                  <a:pt x="1216016" y="4570894"/>
                  <a:pt x="1290622" y="4525505"/>
                </a:cubicBezTo>
                <a:cubicBezTo>
                  <a:pt x="1277579" y="4493158"/>
                  <a:pt x="1214972" y="4516636"/>
                  <a:pt x="1217581" y="4482202"/>
                </a:cubicBezTo>
                <a:cubicBezTo>
                  <a:pt x="1220712" y="4442552"/>
                  <a:pt x="1264536" y="4448813"/>
                  <a:pt x="1294796" y="4451421"/>
                </a:cubicBezTo>
                <a:cubicBezTo>
                  <a:pt x="1441398" y="4464985"/>
                  <a:pt x="1568696" y="4390902"/>
                  <a:pt x="1709040" y="4365860"/>
                </a:cubicBezTo>
                <a:cubicBezTo>
                  <a:pt x="1559306" y="4303253"/>
                  <a:pt x="686474" y="4353338"/>
                  <a:pt x="530479" y="4334034"/>
                </a:cubicBezTo>
                <a:cubicBezTo>
                  <a:pt x="367182" y="4314210"/>
                  <a:pt x="107367" y="4261516"/>
                  <a:pt x="174146" y="4244821"/>
                </a:cubicBezTo>
                <a:cubicBezTo>
                  <a:pt x="249796" y="4225518"/>
                  <a:pt x="519524" y="3996484"/>
                  <a:pt x="596216" y="3986050"/>
                </a:cubicBezTo>
                <a:cubicBezTo>
                  <a:pt x="685430" y="3974050"/>
                  <a:pt x="703169" y="3957876"/>
                  <a:pt x="820554" y="3875967"/>
                </a:cubicBezTo>
                <a:cubicBezTo>
                  <a:pt x="897769" y="3822230"/>
                  <a:pt x="576391" y="3939094"/>
                  <a:pt x="451179" y="3901009"/>
                </a:cubicBezTo>
                <a:cubicBezTo>
                  <a:pt x="405268" y="3886923"/>
                  <a:pt x="729255" y="3738233"/>
                  <a:pt x="729255" y="3711105"/>
                </a:cubicBezTo>
                <a:cubicBezTo>
                  <a:pt x="729255" y="3682409"/>
                  <a:pt x="700038" y="3676150"/>
                  <a:pt x="672387" y="3676150"/>
                </a:cubicBezTo>
                <a:cubicBezTo>
                  <a:pt x="610824" y="3676150"/>
                  <a:pt x="629606" y="3651106"/>
                  <a:pt x="568043" y="3652673"/>
                </a:cubicBezTo>
                <a:cubicBezTo>
                  <a:pt x="748558" y="3580154"/>
                  <a:pt x="860205" y="3599458"/>
                  <a:pt x="1038632" y="3533198"/>
                </a:cubicBezTo>
                <a:cubicBezTo>
                  <a:pt x="1125760" y="3500852"/>
                  <a:pt x="817425" y="3393378"/>
                  <a:pt x="907160" y="3365206"/>
                </a:cubicBezTo>
                <a:cubicBezTo>
                  <a:pt x="941071" y="3354249"/>
                  <a:pt x="986461" y="3365727"/>
                  <a:pt x="1009938" y="3327120"/>
                </a:cubicBezTo>
                <a:cubicBezTo>
                  <a:pt x="972897" y="3296340"/>
                  <a:pt x="923855" y="3309904"/>
                  <a:pt x="886812" y="3322425"/>
                </a:cubicBezTo>
                <a:cubicBezTo>
                  <a:pt x="792381" y="3354772"/>
                  <a:pt x="799165" y="3346946"/>
                  <a:pt x="789773" y="3322947"/>
                </a:cubicBezTo>
                <a:cubicBezTo>
                  <a:pt x="758993" y="3241037"/>
                  <a:pt x="682822" y="3267123"/>
                  <a:pt x="615520" y="3280688"/>
                </a:cubicBezTo>
                <a:cubicBezTo>
                  <a:pt x="412050" y="3321382"/>
                  <a:pt x="205972" y="3309904"/>
                  <a:pt x="3023" y="3351641"/>
                </a:cubicBezTo>
                <a:cubicBezTo>
                  <a:pt x="-18888" y="3356337"/>
                  <a:pt x="83890" y="3262949"/>
                  <a:pt x="132409" y="3251993"/>
                </a:cubicBezTo>
                <a:cubicBezTo>
                  <a:pt x="185103" y="3240516"/>
                  <a:pt x="249796" y="3248863"/>
                  <a:pt x="287360" y="3195127"/>
                </a:cubicBezTo>
                <a:cubicBezTo>
                  <a:pt x="220579" y="3181561"/>
                  <a:pt x="144410" y="3207647"/>
                  <a:pt x="78150" y="3164866"/>
                </a:cubicBezTo>
                <a:cubicBezTo>
                  <a:pt x="225276" y="3105913"/>
                  <a:pt x="371878" y="3107999"/>
                  <a:pt x="498655" y="3069914"/>
                </a:cubicBezTo>
                <a:cubicBezTo>
                  <a:pt x="510133" y="2999483"/>
                  <a:pt x="426658" y="3025046"/>
                  <a:pt x="396399" y="2984874"/>
                </a:cubicBezTo>
                <a:cubicBezTo>
                  <a:pt x="1351140" y="2916007"/>
                  <a:pt x="817946" y="2712537"/>
                  <a:pt x="658822" y="2601411"/>
                </a:cubicBezTo>
                <a:cubicBezTo>
                  <a:pt x="605607" y="2564370"/>
                  <a:pt x="1164888" y="2388551"/>
                  <a:pt x="1183148" y="2383856"/>
                </a:cubicBezTo>
                <a:cubicBezTo>
                  <a:pt x="1229581" y="2372900"/>
                  <a:pt x="1413747" y="2380725"/>
                  <a:pt x="1451311" y="2366639"/>
                </a:cubicBezTo>
                <a:cubicBezTo>
                  <a:pt x="1499309" y="2348901"/>
                  <a:pt x="1340706" y="2318120"/>
                  <a:pt x="1376184" y="2296729"/>
                </a:cubicBezTo>
                <a:cubicBezTo>
                  <a:pt x="1625043" y="2145953"/>
                  <a:pt x="1642780" y="1919006"/>
                  <a:pt x="1572870" y="1902834"/>
                </a:cubicBezTo>
                <a:cubicBezTo>
                  <a:pt x="1500353" y="1886138"/>
                  <a:pt x="1429399" y="1899181"/>
                  <a:pt x="1362097" y="1926311"/>
                </a:cubicBezTo>
                <a:cubicBezTo>
                  <a:pt x="1252536" y="1970656"/>
                  <a:pt x="493960" y="1907528"/>
                  <a:pt x="281620" y="1943006"/>
                </a:cubicBezTo>
                <a:cubicBezTo>
                  <a:pt x="249274" y="1948223"/>
                  <a:pt x="205451" y="1971700"/>
                  <a:pt x="174669" y="1927876"/>
                </a:cubicBezTo>
                <a:cubicBezTo>
                  <a:pt x="393269" y="1785969"/>
                  <a:pt x="673952" y="1826663"/>
                  <a:pt x="918115" y="1730145"/>
                </a:cubicBezTo>
                <a:cubicBezTo>
                  <a:pt x="822119" y="1663886"/>
                  <a:pt x="724558" y="1667017"/>
                  <a:pt x="624389" y="1676929"/>
                </a:cubicBezTo>
                <a:cubicBezTo>
                  <a:pt x="598304" y="1679538"/>
                  <a:pt x="562826" y="1683190"/>
                  <a:pt x="556565" y="1655539"/>
                </a:cubicBezTo>
                <a:cubicBezTo>
                  <a:pt x="548739" y="1620584"/>
                  <a:pt x="590999" y="1614323"/>
                  <a:pt x="618650" y="1600237"/>
                </a:cubicBezTo>
                <a:cubicBezTo>
                  <a:pt x="660909" y="1578325"/>
                  <a:pt x="723515" y="1604410"/>
                  <a:pt x="775165" y="1544413"/>
                </a:cubicBezTo>
                <a:cubicBezTo>
                  <a:pt x="618650" y="1558500"/>
                  <a:pt x="486656" y="1583021"/>
                  <a:pt x="348401" y="1624758"/>
                </a:cubicBezTo>
                <a:cubicBezTo>
                  <a:pt x="360400" y="1587717"/>
                  <a:pt x="402137" y="1570499"/>
                  <a:pt x="378660" y="1539719"/>
                </a:cubicBezTo>
                <a:cubicBezTo>
                  <a:pt x="360922" y="1516763"/>
                  <a:pt x="310316" y="1505806"/>
                  <a:pt x="336402" y="1463025"/>
                </a:cubicBezTo>
                <a:cubicBezTo>
                  <a:pt x="409963" y="1417636"/>
                  <a:pt x="514307" y="1429636"/>
                  <a:pt x="576913" y="1364421"/>
                </a:cubicBezTo>
                <a:cubicBezTo>
                  <a:pt x="665605" y="1271556"/>
                  <a:pt x="803338" y="1239731"/>
                  <a:pt x="911856" y="1171908"/>
                </a:cubicBezTo>
                <a:cubicBezTo>
                  <a:pt x="947853" y="1149995"/>
                  <a:pt x="1184192" y="1073303"/>
                  <a:pt x="1247841" y="1048782"/>
                </a:cubicBezTo>
                <a:cubicBezTo>
                  <a:pt x="1336532" y="1014349"/>
                  <a:pt x="1437746" y="1002349"/>
                  <a:pt x="1524872" y="939221"/>
                </a:cubicBezTo>
                <a:cubicBezTo>
                  <a:pt x="1439310" y="926178"/>
                  <a:pt x="1369923" y="985133"/>
                  <a:pt x="1267145" y="956439"/>
                </a:cubicBezTo>
                <a:cubicBezTo>
                  <a:pt x="1429920" y="895398"/>
                  <a:pt x="1579131" y="867746"/>
                  <a:pt x="1697039" y="783749"/>
                </a:cubicBezTo>
                <a:cubicBezTo>
                  <a:pt x="1711648" y="773315"/>
                  <a:pt x="1740342" y="776446"/>
                  <a:pt x="1762255" y="772794"/>
                </a:cubicBezTo>
                <a:cubicBezTo>
                  <a:pt x="1992852" y="735752"/>
                  <a:pt x="2224495" y="704449"/>
                  <a:pt x="2452486" y="650712"/>
                </a:cubicBezTo>
                <a:cubicBezTo>
                  <a:pt x="2504136" y="638191"/>
                  <a:pt x="2595436" y="635061"/>
                  <a:pt x="2586045" y="590193"/>
                </a:cubicBezTo>
                <a:cubicBezTo>
                  <a:pt x="2571959" y="522891"/>
                  <a:pt x="2486919" y="570889"/>
                  <a:pt x="2432138" y="577150"/>
                </a:cubicBezTo>
                <a:cubicBezTo>
                  <a:pt x="2262059" y="597497"/>
                  <a:pt x="2091979" y="632974"/>
                  <a:pt x="1919291" y="613149"/>
                </a:cubicBezTo>
                <a:cubicBezTo>
                  <a:pt x="2035633" y="588107"/>
                  <a:pt x="2151455" y="562542"/>
                  <a:pt x="2267799" y="537499"/>
                </a:cubicBezTo>
                <a:cubicBezTo>
                  <a:pt x="2134238" y="546368"/>
                  <a:pt x="2017896" y="487936"/>
                  <a:pt x="1887988" y="514022"/>
                </a:cubicBezTo>
                <a:cubicBezTo>
                  <a:pt x="1846250" y="522370"/>
                  <a:pt x="1802427" y="495762"/>
                  <a:pt x="1798252" y="454546"/>
                </a:cubicBezTo>
                <a:cubicBezTo>
                  <a:pt x="1793557" y="421678"/>
                  <a:pt x="1832686" y="407071"/>
                  <a:pt x="1862424" y="396636"/>
                </a:cubicBezTo>
                <a:cubicBezTo>
                  <a:pt x="1938595" y="370028"/>
                  <a:pt x="1999113" y="291250"/>
                  <a:pt x="2096675" y="332987"/>
                </a:cubicBezTo>
                <a:cubicBezTo>
                  <a:pt x="2158237" y="267250"/>
                  <a:pt x="2256320" y="256816"/>
                  <a:pt x="2335621" y="239600"/>
                </a:cubicBezTo>
                <a:cubicBezTo>
                  <a:pt x="2588654" y="185341"/>
                  <a:pt x="2845338" y="143081"/>
                  <a:pt x="3102023" y="107082"/>
                </a:cubicBezTo>
                <a:cubicBezTo>
                  <a:pt x="3270538" y="83605"/>
                  <a:pt x="3444270" y="93518"/>
                  <a:pt x="3611219" y="63780"/>
                </a:cubicBezTo>
                <a:cubicBezTo>
                  <a:pt x="3937814" y="5869"/>
                  <a:pt x="4262322" y="7436"/>
                  <a:pt x="4587352" y="1175"/>
                </a:cubicBezTo>
                <a:cubicBezTo>
                  <a:pt x="4663262" y="-260"/>
                  <a:pt x="4738976" y="-293"/>
                  <a:pt x="4814568" y="60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082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See the source image">
            <a:extLst>
              <a:ext uri="{FF2B5EF4-FFF2-40B4-BE49-F238E27FC236}">
                <a16:creationId xmlns:a16="http://schemas.microsoft.com/office/drawing/2014/main" id="{0121B488-7079-A4D6-8F0B-32641B5279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8" b="9099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54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5E4768-7754-975B-2AB5-A6BB9A0F04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456" r="1" b="2461"/>
          <a:stretch/>
        </p:blipFill>
        <p:spPr>
          <a:xfrm rot="21480000">
            <a:off x="1137837" y="1003258"/>
            <a:ext cx="9916327" cy="4764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07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See the source image">
            <a:extLst>
              <a:ext uri="{FF2B5EF4-FFF2-40B4-BE49-F238E27FC236}">
                <a16:creationId xmlns:a16="http://schemas.microsoft.com/office/drawing/2014/main" id="{CC382CDD-29A9-701B-88E1-EB10E58E99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021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6" name="Picture 5" descr="Firemen in a huddle">
            <a:extLst>
              <a:ext uri="{FF2B5EF4-FFF2-40B4-BE49-F238E27FC236}">
                <a16:creationId xmlns:a16="http://schemas.microsoft.com/office/drawing/2014/main" id="{69246D77-550E-8A36-1548-AC9BFDAA563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81" r="1" b="6541"/>
          <a:stretch/>
        </p:blipFill>
        <p:spPr>
          <a:xfrm rot="21480000">
            <a:off x="1137837" y="1003258"/>
            <a:ext cx="9916327" cy="4764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12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42A528-B5BC-48B8-92DE-9C2B44451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Image result for Management Training">
            <a:extLst>
              <a:ext uri="{FF2B5EF4-FFF2-40B4-BE49-F238E27FC236}">
                <a16:creationId xmlns:a16="http://schemas.microsoft.com/office/drawing/2014/main" id="{45957C16-8A1D-D826-E1D1-BC9C5ECCC8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1"/>
          <a:stretch/>
        </p:blipFill>
        <p:spPr bwMode="auto">
          <a:xfrm>
            <a:off x="1366347" y="433410"/>
            <a:ext cx="9459306" cy="5854700"/>
          </a:xfrm>
          <a:custGeom>
            <a:avLst/>
            <a:gdLst/>
            <a:ahLst/>
            <a:cxnLst/>
            <a:rect l="l" t="t" r="r" b="b"/>
            <a:pathLst>
              <a:path w="8500451" h="5783926">
                <a:moveTo>
                  <a:pt x="4814568" y="604"/>
                </a:moveTo>
                <a:cubicBezTo>
                  <a:pt x="5041344" y="3294"/>
                  <a:pt x="5267019" y="14348"/>
                  <a:pt x="5493575" y="21000"/>
                </a:cubicBezTo>
                <a:cubicBezTo>
                  <a:pt x="5987120" y="36130"/>
                  <a:pt x="6483273" y="35607"/>
                  <a:pt x="6977859" y="46564"/>
                </a:cubicBezTo>
                <a:cubicBezTo>
                  <a:pt x="7286195" y="53346"/>
                  <a:pt x="7590877" y="77867"/>
                  <a:pt x="7880953" y="154038"/>
                </a:cubicBezTo>
                <a:cubicBezTo>
                  <a:pt x="7921646" y="164993"/>
                  <a:pt x="7967557" y="167081"/>
                  <a:pt x="7998861" y="193166"/>
                </a:cubicBezTo>
                <a:cubicBezTo>
                  <a:pt x="8033815" y="222382"/>
                  <a:pt x="8019729" y="265163"/>
                  <a:pt x="7968600" y="273511"/>
                </a:cubicBezTo>
                <a:cubicBezTo>
                  <a:pt x="7903386" y="284466"/>
                  <a:pt x="7836607" y="287597"/>
                  <a:pt x="7764609" y="294901"/>
                </a:cubicBezTo>
                <a:cubicBezTo>
                  <a:pt x="7792260" y="335073"/>
                  <a:pt x="7859040" y="304814"/>
                  <a:pt x="7876257" y="354899"/>
                </a:cubicBezTo>
                <a:cubicBezTo>
                  <a:pt x="7799043" y="389332"/>
                  <a:pt x="7705656" y="366898"/>
                  <a:pt x="7631049" y="400810"/>
                </a:cubicBezTo>
                <a:cubicBezTo>
                  <a:pt x="7633137" y="424287"/>
                  <a:pt x="7649831" y="426374"/>
                  <a:pt x="7663396" y="432635"/>
                </a:cubicBezTo>
                <a:cubicBezTo>
                  <a:pt x="7676961" y="438373"/>
                  <a:pt x="7710871" y="430026"/>
                  <a:pt x="7696264" y="462894"/>
                </a:cubicBezTo>
                <a:cubicBezTo>
                  <a:pt x="7541315" y="482719"/>
                  <a:pt x="7393147" y="550021"/>
                  <a:pt x="7229849" y="540630"/>
                </a:cubicBezTo>
                <a:cubicBezTo>
                  <a:pt x="7431755" y="558890"/>
                  <a:pt x="7602355" y="633496"/>
                  <a:pt x="7780782" y="683059"/>
                </a:cubicBezTo>
                <a:cubicBezTo>
                  <a:pt x="7773479" y="741491"/>
                  <a:pt x="7701483" y="718014"/>
                  <a:pt x="7680613" y="759751"/>
                </a:cubicBezTo>
                <a:cubicBezTo>
                  <a:pt x="7794869" y="788967"/>
                  <a:pt x="7904429" y="823401"/>
                  <a:pt x="7998861" y="880789"/>
                </a:cubicBezTo>
                <a:cubicBezTo>
                  <a:pt x="8083901" y="932439"/>
                  <a:pt x="8164765" y="989306"/>
                  <a:pt x="8257111" y="1031566"/>
                </a:cubicBezTo>
                <a:cubicBezTo>
                  <a:pt x="8354150" y="1075912"/>
                  <a:pt x="8413103" y="1132779"/>
                  <a:pt x="8402148" y="1229819"/>
                </a:cubicBezTo>
                <a:cubicBezTo>
                  <a:pt x="8397452" y="1269468"/>
                  <a:pt x="8409973" y="1302859"/>
                  <a:pt x="8453275" y="1318510"/>
                </a:cubicBezTo>
                <a:cubicBezTo>
                  <a:pt x="8507013" y="1337814"/>
                  <a:pt x="8501275" y="1367029"/>
                  <a:pt x="8499187" y="1411897"/>
                </a:cubicBezTo>
                <a:cubicBezTo>
                  <a:pt x="8496056" y="1465634"/>
                  <a:pt x="8468406" y="1486504"/>
                  <a:pt x="8419885" y="1504764"/>
                </a:cubicBezTo>
                <a:cubicBezTo>
                  <a:pt x="8350497" y="1530327"/>
                  <a:pt x="8349975" y="1569978"/>
                  <a:pt x="8368237" y="1617454"/>
                </a:cubicBezTo>
                <a:cubicBezTo>
                  <a:pt x="8378149" y="1643540"/>
                  <a:pt x="8393278" y="1664409"/>
                  <a:pt x="8415713" y="1683712"/>
                </a:cubicBezTo>
                <a:cubicBezTo>
                  <a:pt x="8493448" y="1751014"/>
                  <a:pt x="8492927" y="1752056"/>
                  <a:pt x="8416755" y="1831880"/>
                </a:cubicBezTo>
                <a:cubicBezTo>
                  <a:pt x="8396408" y="1853269"/>
                  <a:pt x="8374496" y="1867356"/>
                  <a:pt x="8383888" y="1901790"/>
                </a:cubicBezTo>
                <a:cubicBezTo>
                  <a:pt x="8415713" y="2016046"/>
                  <a:pt x="8411538" y="2016046"/>
                  <a:pt x="8283717" y="2053609"/>
                </a:cubicBezTo>
                <a:cubicBezTo>
                  <a:pt x="8254501" y="2062479"/>
                  <a:pt x="8215373" y="2054653"/>
                  <a:pt x="8198678" y="2087521"/>
                </a:cubicBezTo>
                <a:cubicBezTo>
                  <a:pt x="8209113" y="2111521"/>
                  <a:pt x="8184591" y="2690625"/>
                  <a:pt x="8207547" y="2700017"/>
                </a:cubicBezTo>
                <a:cubicBezTo>
                  <a:pt x="8387017" y="2773578"/>
                  <a:pt x="8409451" y="2860184"/>
                  <a:pt x="8269632" y="2996352"/>
                </a:cubicBezTo>
                <a:cubicBezTo>
                  <a:pt x="8175722" y="3087653"/>
                  <a:pt x="8186677" y="3236864"/>
                  <a:pt x="8225807" y="3330251"/>
                </a:cubicBezTo>
                <a:cubicBezTo>
                  <a:pt x="8373452" y="3371467"/>
                  <a:pt x="8341107" y="3481027"/>
                  <a:pt x="8370845" y="3577023"/>
                </a:cubicBezTo>
                <a:cubicBezTo>
                  <a:pt x="8392757" y="3649020"/>
                  <a:pt x="8306673" y="3639107"/>
                  <a:pt x="8310847" y="3671976"/>
                </a:cubicBezTo>
                <a:cubicBezTo>
                  <a:pt x="8365105" y="3711626"/>
                  <a:pt x="8437624" y="3724148"/>
                  <a:pt x="8479884" y="3778406"/>
                </a:cubicBezTo>
                <a:cubicBezTo>
                  <a:pt x="8403713" y="3818056"/>
                  <a:pt x="8365105" y="3873880"/>
                  <a:pt x="8322845" y="3929703"/>
                </a:cubicBezTo>
                <a:cubicBezTo>
                  <a:pt x="8254501" y="4020482"/>
                  <a:pt x="8161635" y="4097174"/>
                  <a:pt x="8063031" y="4166563"/>
                </a:cubicBezTo>
                <a:cubicBezTo>
                  <a:pt x="8012947" y="4649674"/>
                  <a:pt x="7851215" y="5156783"/>
                  <a:pt x="7833475" y="5181825"/>
                </a:cubicBezTo>
                <a:cubicBezTo>
                  <a:pt x="7760436" y="5174520"/>
                  <a:pt x="7618528" y="5466682"/>
                  <a:pt x="7495403" y="5493812"/>
                </a:cubicBezTo>
                <a:cubicBezTo>
                  <a:pt x="7366017" y="5523550"/>
                  <a:pt x="5441925" y="5797973"/>
                  <a:pt x="5148199" y="5783364"/>
                </a:cubicBezTo>
                <a:cubicBezTo>
                  <a:pt x="3551743" y="5705628"/>
                  <a:pt x="3505310" y="5598155"/>
                  <a:pt x="3505310" y="5598155"/>
                </a:cubicBezTo>
                <a:cubicBezTo>
                  <a:pt x="3505310" y="5598155"/>
                  <a:pt x="3596089" y="5571548"/>
                  <a:pt x="3675390" y="5541287"/>
                </a:cubicBezTo>
                <a:cubicBezTo>
                  <a:pt x="3627392" y="5542853"/>
                  <a:pt x="3579395" y="5543896"/>
                  <a:pt x="3531919" y="5542331"/>
                </a:cubicBezTo>
                <a:cubicBezTo>
                  <a:pt x="3164108" y="5531375"/>
                  <a:pt x="3500093" y="5511028"/>
                  <a:pt x="3138022" y="5469291"/>
                </a:cubicBezTo>
                <a:cubicBezTo>
                  <a:pt x="2527092" y="5398860"/>
                  <a:pt x="2618913" y="5380598"/>
                  <a:pt x="2058068" y="5181825"/>
                </a:cubicBezTo>
                <a:cubicBezTo>
                  <a:pt x="2008504" y="5164086"/>
                  <a:pt x="1660519" y="5056613"/>
                  <a:pt x="1447659" y="5044613"/>
                </a:cubicBezTo>
                <a:cubicBezTo>
                  <a:pt x="1391313" y="5041483"/>
                  <a:pt x="1329751" y="5042527"/>
                  <a:pt x="1281230" y="4977311"/>
                </a:cubicBezTo>
                <a:cubicBezTo>
                  <a:pt x="1429920" y="4979399"/>
                  <a:pt x="1557741" y="4979399"/>
                  <a:pt x="1696518" y="4945487"/>
                </a:cubicBezTo>
                <a:cubicBezTo>
                  <a:pt x="1622434" y="4898532"/>
                  <a:pt x="1537394" y="4938705"/>
                  <a:pt x="1478440" y="4905836"/>
                </a:cubicBezTo>
                <a:cubicBezTo>
                  <a:pt x="1423138" y="4875577"/>
                  <a:pt x="1375140" y="4871404"/>
                  <a:pt x="1318795" y="4919401"/>
                </a:cubicBezTo>
                <a:cubicBezTo>
                  <a:pt x="1289578" y="4944443"/>
                  <a:pt x="1237928" y="4939747"/>
                  <a:pt x="1208190" y="4925140"/>
                </a:cubicBezTo>
                <a:cubicBezTo>
                  <a:pt x="1049066" y="4846360"/>
                  <a:pt x="1052718" y="4847404"/>
                  <a:pt x="875857" y="4867751"/>
                </a:cubicBezTo>
                <a:cubicBezTo>
                  <a:pt x="763166" y="4880272"/>
                  <a:pt x="648388" y="4902706"/>
                  <a:pt x="545088" y="4889141"/>
                </a:cubicBezTo>
                <a:cubicBezTo>
                  <a:pt x="532045" y="4859403"/>
                  <a:pt x="543522" y="4845839"/>
                  <a:pt x="558131" y="4841666"/>
                </a:cubicBezTo>
                <a:cubicBezTo>
                  <a:pt x="796034" y="4776973"/>
                  <a:pt x="840379" y="4702889"/>
                  <a:pt x="1081413" y="4662717"/>
                </a:cubicBezTo>
                <a:cubicBezTo>
                  <a:pt x="1099151" y="4617327"/>
                  <a:pt x="1011503" y="4609500"/>
                  <a:pt x="1052718" y="4564633"/>
                </a:cubicBezTo>
                <a:cubicBezTo>
                  <a:pt x="1127846" y="4529678"/>
                  <a:pt x="1216016" y="4570894"/>
                  <a:pt x="1290622" y="4525505"/>
                </a:cubicBezTo>
                <a:cubicBezTo>
                  <a:pt x="1277579" y="4493158"/>
                  <a:pt x="1214972" y="4516636"/>
                  <a:pt x="1217581" y="4482202"/>
                </a:cubicBezTo>
                <a:cubicBezTo>
                  <a:pt x="1220712" y="4442552"/>
                  <a:pt x="1264536" y="4448813"/>
                  <a:pt x="1294796" y="4451421"/>
                </a:cubicBezTo>
                <a:cubicBezTo>
                  <a:pt x="1441398" y="4464985"/>
                  <a:pt x="1568696" y="4390902"/>
                  <a:pt x="1709040" y="4365860"/>
                </a:cubicBezTo>
                <a:cubicBezTo>
                  <a:pt x="1559306" y="4303253"/>
                  <a:pt x="686474" y="4353338"/>
                  <a:pt x="530479" y="4334034"/>
                </a:cubicBezTo>
                <a:cubicBezTo>
                  <a:pt x="367182" y="4314210"/>
                  <a:pt x="107367" y="4261516"/>
                  <a:pt x="174146" y="4244821"/>
                </a:cubicBezTo>
                <a:cubicBezTo>
                  <a:pt x="249796" y="4225518"/>
                  <a:pt x="519524" y="3996484"/>
                  <a:pt x="596216" y="3986050"/>
                </a:cubicBezTo>
                <a:cubicBezTo>
                  <a:pt x="685430" y="3974050"/>
                  <a:pt x="703169" y="3957876"/>
                  <a:pt x="820554" y="3875967"/>
                </a:cubicBezTo>
                <a:cubicBezTo>
                  <a:pt x="897769" y="3822230"/>
                  <a:pt x="576391" y="3939094"/>
                  <a:pt x="451179" y="3901009"/>
                </a:cubicBezTo>
                <a:cubicBezTo>
                  <a:pt x="405268" y="3886923"/>
                  <a:pt x="729255" y="3738233"/>
                  <a:pt x="729255" y="3711105"/>
                </a:cubicBezTo>
                <a:cubicBezTo>
                  <a:pt x="729255" y="3682409"/>
                  <a:pt x="700038" y="3676150"/>
                  <a:pt x="672387" y="3676150"/>
                </a:cubicBezTo>
                <a:cubicBezTo>
                  <a:pt x="610824" y="3676150"/>
                  <a:pt x="629606" y="3651106"/>
                  <a:pt x="568043" y="3652673"/>
                </a:cubicBezTo>
                <a:cubicBezTo>
                  <a:pt x="748558" y="3580154"/>
                  <a:pt x="860205" y="3599458"/>
                  <a:pt x="1038632" y="3533198"/>
                </a:cubicBezTo>
                <a:cubicBezTo>
                  <a:pt x="1125760" y="3500852"/>
                  <a:pt x="817425" y="3393378"/>
                  <a:pt x="907160" y="3365206"/>
                </a:cubicBezTo>
                <a:cubicBezTo>
                  <a:pt x="941071" y="3354249"/>
                  <a:pt x="986461" y="3365727"/>
                  <a:pt x="1009938" y="3327120"/>
                </a:cubicBezTo>
                <a:cubicBezTo>
                  <a:pt x="972897" y="3296340"/>
                  <a:pt x="923855" y="3309904"/>
                  <a:pt x="886812" y="3322425"/>
                </a:cubicBezTo>
                <a:cubicBezTo>
                  <a:pt x="792381" y="3354772"/>
                  <a:pt x="799165" y="3346946"/>
                  <a:pt x="789773" y="3322947"/>
                </a:cubicBezTo>
                <a:cubicBezTo>
                  <a:pt x="758993" y="3241037"/>
                  <a:pt x="682822" y="3267123"/>
                  <a:pt x="615520" y="3280688"/>
                </a:cubicBezTo>
                <a:cubicBezTo>
                  <a:pt x="412050" y="3321382"/>
                  <a:pt x="205972" y="3309904"/>
                  <a:pt x="3023" y="3351641"/>
                </a:cubicBezTo>
                <a:cubicBezTo>
                  <a:pt x="-18888" y="3356337"/>
                  <a:pt x="83890" y="3262949"/>
                  <a:pt x="132409" y="3251993"/>
                </a:cubicBezTo>
                <a:cubicBezTo>
                  <a:pt x="185103" y="3240516"/>
                  <a:pt x="249796" y="3248863"/>
                  <a:pt x="287360" y="3195127"/>
                </a:cubicBezTo>
                <a:cubicBezTo>
                  <a:pt x="220579" y="3181561"/>
                  <a:pt x="144410" y="3207647"/>
                  <a:pt x="78150" y="3164866"/>
                </a:cubicBezTo>
                <a:cubicBezTo>
                  <a:pt x="225276" y="3105913"/>
                  <a:pt x="371878" y="3107999"/>
                  <a:pt x="498655" y="3069914"/>
                </a:cubicBezTo>
                <a:cubicBezTo>
                  <a:pt x="510133" y="2999483"/>
                  <a:pt x="426658" y="3025046"/>
                  <a:pt x="396399" y="2984874"/>
                </a:cubicBezTo>
                <a:cubicBezTo>
                  <a:pt x="1351140" y="2916007"/>
                  <a:pt x="817946" y="2712537"/>
                  <a:pt x="658822" y="2601411"/>
                </a:cubicBezTo>
                <a:cubicBezTo>
                  <a:pt x="605607" y="2564370"/>
                  <a:pt x="1164888" y="2388551"/>
                  <a:pt x="1183148" y="2383856"/>
                </a:cubicBezTo>
                <a:cubicBezTo>
                  <a:pt x="1229581" y="2372900"/>
                  <a:pt x="1413747" y="2380725"/>
                  <a:pt x="1451311" y="2366639"/>
                </a:cubicBezTo>
                <a:cubicBezTo>
                  <a:pt x="1499309" y="2348901"/>
                  <a:pt x="1340706" y="2318120"/>
                  <a:pt x="1376184" y="2296729"/>
                </a:cubicBezTo>
                <a:cubicBezTo>
                  <a:pt x="1625043" y="2145953"/>
                  <a:pt x="1642780" y="1919006"/>
                  <a:pt x="1572870" y="1902834"/>
                </a:cubicBezTo>
                <a:cubicBezTo>
                  <a:pt x="1500353" y="1886138"/>
                  <a:pt x="1429399" y="1899181"/>
                  <a:pt x="1362097" y="1926311"/>
                </a:cubicBezTo>
                <a:cubicBezTo>
                  <a:pt x="1252536" y="1970656"/>
                  <a:pt x="493960" y="1907528"/>
                  <a:pt x="281620" y="1943006"/>
                </a:cubicBezTo>
                <a:cubicBezTo>
                  <a:pt x="249274" y="1948223"/>
                  <a:pt x="205451" y="1971700"/>
                  <a:pt x="174669" y="1927876"/>
                </a:cubicBezTo>
                <a:cubicBezTo>
                  <a:pt x="393269" y="1785969"/>
                  <a:pt x="673952" y="1826663"/>
                  <a:pt x="918115" y="1730145"/>
                </a:cubicBezTo>
                <a:cubicBezTo>
                  <a:pt x="822119" y="1663886"/>
                  <a:pt x="724558" y="1667017"/>
                  <a:pt x="624389" y="1676929"/>
                </a:cubicBezTo>
                <a:cubicBezTo>
                  <a:pt x="598304" y="1679538"/>
                  <a:pt x="562826" y="1683190"/>
                  <a:pt x="556565" y="1655539"/>
                </a:cubicBezTo>
                <a:cubicBezTo>
                  <a:pt x="548739" y="1620584"/>
                  <a:pt x="590999" y="1614323"/>
                  <a:pt x="618650" y="1600237"/>
                </a:cubicBezTo>
                <a:cubicBezTo>
                  <a:pt x="660909" y="1578325"/>
                  <a:pt x="723515" y="1604410"/>
                  <a:pt x="775165" y="1544413"/>
                </a:cubicBezTo>
                <a:cubicBezTo>
                  <a:pt x="618650" y="1558500"/>
                  <a:pt x="486656" y="1583021"/>
                  <a:pt x="348401" y="1624758"/>
                </a:cubicBezTo>
                <a:cubicBezTo>
                  <a:pt x="360400" y="1587717"/>
                  <a:pt x="402137" y="1570499"/>
                  <a:pt x="378660" y="1539719"/>
                </a:cubicBezTo>
                <a:cubicBezTo>
                  <a:pt x="360922" y="1516763"/>
                  <a:pt x="310316" y="1505806"/>
                  <a:pt x="336402" y="1463025"/>
                </a:cubicBezTo>
                <a:cubicBezTo>
                  <a:pt x="409963" y="1417636"/>
                  <a:pt x="514307" y="1429636"/>
                  <a:pt x="576913" y="1364421"/>
                </a:cubicBezTo>
                <a:cubicBezTo>
                  <a:pt x="665605" y="1271556"/>
                  <a:pt x="803338" y="1239731"/>
                  <a:pt x="911856" y="1171908"/>
                </a:cubicBezTo>
                <a:cubicBezTo>
                  <a:pt x="947853" y="1149995"/>
                  <a:pt x="1184192" y="1073303"/>
                  <a:pt x="1247841" y="1048782"/>
                </a:cubicBezTo>
                <a:cubicBezTo>
                  <a:pt x="1336532" y="1014349"/>
                  <a:pt x="1437746" y="1002349"/>
                  <a:pt x="1524872" y="939221"/>
                </a:cubicBezTo>
                <a:cubicBezTo>
                  <a:pt x="1439310" y="926178"/>
                  <a:pt x="1369923" y="985133"/>
                  <a:pt x="1267145" y="956439"/>
                </a:cubicBezTo>
                <a:cubicBezTo>
                  <a:pt x="1429920" y="895398"/>
                  <a:pt x="1579131" y="867746"/>
                  <a:pt x="1697039" y="783749"/>
                </a:cubicBezTo>
                <a:cubicBezTo>
                  <a:pt x="1711648" y="773315"/>
                  <a:pt x="1740342" y="776446"/>
                  <a:pt x="1762255" y="772794"/>
                </a:cubicBezTo>
                <a:cubicBezTo>
                  <a:pt x="1992852" y="735752"/>
                  <a:pt x="2224495" y="704449"/>
                  <a:pt x="2452486" y="650712"/>
                </a:cubicBezTo>
                <a:cubicBezTo>
                  <a:pt x="2504136" y="638191"/>
                  <a:pt x="2595436" y="635061"/>
                  <a:pt x="2586045" y="590193"/>
                </a:cubicBezTo>
                <a:cubicBezTo>
                  <a:pt x="2571959" y="522891"/>
                  <a:pt x="2486919" y="570889"/>
                  <a:pt x="2432138" y="577150"/>
                </a:cubicBezTo>
                <a:cubicBezTo>
                  <a:pt x="2262059" y="597497"/>
                  <a:pt x="2091979" y="632974"/>
                  <a:pt x="1919291" y="613149"/>
                </a:cubicBezTo>
                <a:cubicBezTo>
                  <a:pt x="2035633" y="588107"/>
                  <a:pt x="2151455" y="562542"/>
                  <a:pt x="2267799" y="537499"/>
                </a:cubicBezTo>
                <a:cubicBezTo>
                  <a:pt x="2134238" y="546368"/>
                  <a:pt x="2017896" y="487936"/>
                  <a:pt x="1887988" y="514022"/>
                </a:cubicBezTo>
                <a:cubicBezTo>
                  <a:pt x="1846250" y="522370"/>
                  <a:pt x="1802427" y="495762"/>
                  <a:pt x="1798252" y="454546"/>
                </a:cubicBezTo>
                <a:cubicBezTo>
                  <a:pt x="1793557" y="421678"/>
                  <a:pt x="1832686" y="407071"/>
                  <a:pt x="1862424" y="396636"/>
                </a:cubicBezTo>
                <a:cubicBezTo>
                  <a:pt x="1938595" y="370028"/>
                  <a:pt x="1999113" y="291250"/>
                  <a:pt x="2096675" y="332987"/>
                </a:cubicBezTo>
                <a:cubicBezTo>
                  <a:pt x="2158237" y="267250"/>
                  <a:pt x="2256320" y="256816"/>
                  <a:pt x="2335621" y="239600"/>
                </a:cubicBezTo>
                <a:cubicBezTo>
                  <a:pt x="2588654" y="185341"/>
                  <a:pt x="2845338" y="143081"/>
                  <a:pt x="3102023" y="107082"/>
                </a:cubicBezTo>
                <a:cubicBezTo>
                  <a:pt x="3270538" y="83605"/>
                  <a:pt x="3444270" y="93518"/>
                  <a:pt x="3611219" y="63780"/>
                </a:cubicBezTo>
                <a:cubicBezTo>
                  <a:pt x="3937814" y="5869"/>
                  <a:pt x="4262322" y="7436"/>
                  <a:pt x="4587352" y="1175"/>
                </a:cubicBezTo>
                <a:cubicBezTo>
                  <a:pt x="4663262" y="-260"/>
                  <a:pt x="4738976" y="-293"/>
                  <a:pt x="4814568" y="60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931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5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153E6-9707-9741-FD96-B4C52599D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433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CCAACE-815D-4A79-875A-B7EFC28F7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Wooden houses with one house standing out with its orange and red color">
            <a:extLst>
              <a:ext uri="{FF2B5EF4-FFF2-40B4-BE49-F238E27FC236}">
                <a16:creationId xmlns:a16="http://schemas.microsoft.com/office/drawing/2014/main" id="{A8551871-FC66-36D4-CCFB-37503C82E6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11" r="13254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9" name="Picture 8" descr="Stacks of gold coins">
            <a:extLst>
              <a:ext uri="{FF2B5EF4-FFF2-40B4-BE49-F238E27FC236}">
                <a16:creationId xmlns:a16="http://schemas.microsoft.com/office/drawing/2014/main" id="{E830D319-479D-4D12-A376-3D3D258BE8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71" r="17294" b="-1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030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815340" y="683404"/>
            <a:ext cx="1056132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2050" name="Picture 2" descr="Image result for relationships">
            <a:extLst>
              <a:ext uri="{FF2B5EF4-FFF2-40B4-BE49-F238E27FC236}">
                <a16:creationId xmlns:a16="http://schemas.microsoft.com/office/drawing/2014/main" id="{D9317C19-919A-42E3-DFE4-F6D7AB3A3C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41" r="1" b="7119"/>
          <a:stretch/>
        </p:blipFill>
        <p:spPr bwMode="auto">
          <a:xfrm rot="21480000">
            <a:off x="1137837" y="1003258"/>
            <a:ext cx="9916327" cy="47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6914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9" name="Rectangle 1065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29F563-643F-2023-64C3-D18122663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7844" y="914400"/>
            <a:ext cx="6320112" cy="4968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62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96C8BAF-68F3-4B78-B238-35DF5D86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F4CD6D0-5A87-4BA2-A13A-0E40511C3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4774" y="699565"/>
            <a:ext cx="3553132" cy="5156200"/>
            <a:chOff x="7807230" y="2012810"/>
            <a:chExt cx="3251252" cy="3459865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5877EAC0-2063-444D-8EE9-72FED2E03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2C155BF8-661A-4F4A-B4EC-923105C6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95F4E59-F367-4162-23D9-8BCB80EEA1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52" r="23187"/>
          <a:stretch/>
        </p:blipFill>
        <p:spPr>
          <a:xfrm>
            <a:off x="1011242" y="872793"/>
            <a:ext cx="2600195" cy="4809744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E9537076-EF48-4F72-9164-FD8260D5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19434" y="699565"/>
            <a:ext cx="3553132" cy="5156200"/>
            <a:chOff x="7807230" y="2012810"/>
            <a:chExt cx="3251252" cy="3459865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89673CB-C48B-4D05-B6E4-B88CD5BAA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6C31A20-B341-476E-8C04-A26C87E1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4A5E56F-7CAD-1D95-8454-D7468AB56DA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080" r="40130"/>
          <a:stretch/>
        </p:blipFill>
        <p:spPr>
          <a:xfrm>
            <a:off x="4791991" y="872793"/>
            <a:ext cx="2600227" cy="4809744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6EFC3492-86BD-4D75-B5B4-C2DBFE0BD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4093" y="699565"/>
            <a:ext cx="3553132" cy="5156200"/>
            <a:chOff x="7807230" y="2012810"/>
            <a:chExt cx="3251252" cy="3459865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F72E5074-2516-4705-BFF1-F508394A0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02259E4C-F24C-4180-AEC3-76255D535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7AB296C-5425-0225-7667-1E351970544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162" r="11804"/>
          <a:stretch/>
        </p:blipFill>
        <p:spPr>
          <a:xfrm>
            <a:off x="8275887" y="1746392"/>
            <a:ext cx="3209544" cy="306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55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obots sitting on a green cafe chair">
            <a:extLst>
              <a:ext uri="{FF2B5EF4-FFF2-40B4-BE49-F238E27FC236}">
                <a16:creationId xmlns:a16="http://schemas.microsoft.com/office/drawing/2014/main" id="{61E7C95E-CEBF-BEA6-B37E-80BF7733C0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34" r="-1" b="-1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777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1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459CEC-4E3A-81AB-C474-95D9907D34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96" r="6208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67079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6F5360-5A11-EC18-6CDB-37245D0C8E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600" y="1279757"/>
            <a:ext cx="10134600" cy="423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44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46D639-06DC-2F26-7D45-4D3E03CECB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9" r="5273" b="-1"/>
          <a:stretch/>
        </p:blipFill>
        <p:spPr>
          <a:xfrm>
            <a:off x="2659414" y="339746"/>
            <a:ext cx="7203799" cy="6030364"/>
          </a:xfrm>
          <a:custGeom>
            <a:avLst/>
            <a:gdLst/>
            <a:ahLst/>
            <a:cxnLst/>
            <a:rect l="l" t="t" r="r" b="b"/>
            <a:pathLst>
              <a:path w="7203799" h="6030364">
                <a:moveTo>
                  <a:pt x="4122552" y="0"/>
                </a:moveTo>
                <a:cubicBezTo>
                  <a:pt x="4596210" y="0"/>
                  <a:pt x="5032147" y="81110"/>
                  <a:pt x="5418463" y="240852"/>
                </a:cubicBezTo>
                <a:cubicBezTo>
                  <a:pt x="5780509" y="390677"/>
                  <a:pt x="6098496" y="609358"/>
                  <a:pt x="6363612" y="890695"/>
                </a:cubicBezTo>
                <a:cubicBezTo>
                  <a:pt x="6905445" y="1465899"/>
                  <a:pt x="7203799" y="2283333"/>
                  <a:pt x="7203799" y="3192481"/>
                </a:cubicBezTo>
                <a:cubicBezTo>
                  <a:pt x="7203799" y="3555204"/>
                  <a:pt x="7088321" y="3846319"/>
                  <a:pt x="6829541" y="4136467"/>
                </a:cubicBezTo>
                <a:cubicBezTo>
                  <a:pt x="6558859" y="4439977"/>
                  <a:pt x="6152137" y="4719524"/>
                  <a:pt x="5721456" y="5015457"/>
                </a:cubicBezTo>
                <a:cubicBezTo>
                  <a:pt x="5641997" y="5069990"/>
                  <a:pt x="5559911" y="5126451"/>
                  <a:pt x="5477826" y="5183599"/>
                </a:cubicBezTo>
                <a:cubicBezTo>
                  <a:pt x="4743068" y="5695047"/>
                  <a:pt x="4206802" y="6030364"/>
                  <a:pt x="3475911" y="6030364"/>
                </a:cubicBezTo>
                <a:cubicBezTo>
                  <a:pt x="2362258" y="6030364"/>
                  <a:pt x="1573553" y="5618755"/>
                  <a:pt x="838794" y="4653974"/>
                </a:cubicBezTo>
                <a:cubicBezTo>
                  <a:pt x="742642" y="4527696"/>
                  <a:pt x="648651" y="4412849"/>
                  <a:pt x="557754" y="4301854"/>
                </a:cubicBezTo>
                <a:cubicBezTo>
                  <a:pt x="181022" y="3841635"/>
                  <a:pt x="0" y="3602300"/>
                  <a:pt x="0" y="3192481"/>
                </a:cubicBezTo>
                <a:cubicBezTo>
                  <a:pt x="0" y="2785556"/>
                  <a:pt x="113467" y="2383585"/>
                  <a:pt x="337003" y="1997729"/>
                </a:cubicBezTo>
                <a:cubicBezTo>
                  <a:pt x="555745" y="1620270"/>
                  <a:pt x="868475" y="1274763"/>
                  <a:pt x="1266386" y="971116"/>
                </a:cubicBezTo>
                <a:cubicBezTo>
                  <a:pt x="1657494" y="672565"/>
                  <a:pt x="2122028" y="426344"/>
                  <a:pt x="2610064" y="259166"/>
                </a:cubicBezTo>
                <a:cubicBezTo>
                  <a:pt x="3111238" y="87171"/>
                  <a:pt x="3620296" y="0"/>
                  <a:pt x="412255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7143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5A73287B-C447-5206-45F0-CE7DAD4C14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662AC5-6327-E979-4CC5-3695E76FE1F4}"/>
              </a:ext>
            </a:extLst>
          </p:cNvPr>
          <p:cNvSpPr txBox="1"/>
          <p:nvPr/>
        </p:nvSpPr>
        <p:spPr>
          <a:xfrm>
            <a:off x="952500" y="6858000"/>
            <a:ext cx="10287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boisestate.pressbooks.pub/makingconflictsuckless/chapter/quest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132863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D108E1-7DFD-3F4B-1A2E-219D0375B4BB}"/>
              </a:ext>
            </a:extLst>
          </p:cNvPr>
          <p:cNvSpPr txBox="1"/>
          <p:nvPr/>
        </p:nvSpPr>
        <p:spPr>
          <a:xfrm>
            <a:off x="5215965" y="399783"/>
            <a:ext cx="1253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145649-9B48-7C2C-4553-C9866450FB23}"/>
              </a:ext>
            </a:extLst>
          </p:cNvPr>
          <p:cNvSpPr txBox="1"/>
          <p:nvPr/>
        </p:nvSpPr>
        <p:spPr>
          <a:xfrm>
            <a:off x="551329" y="970821"/>
            <a:ext cx="105828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/>
              <a:t>Advisory, Conciliation and Arbitration Services (2022b) “How your employer should inform and consult you about workplace matters” [Online] Available via https://www.acas.org.uk/how-your-employer-should-inform-and-consult-you-about-workplace-matters (Accessed on: 12 August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Andriotis,N</a:t>
            </a:r>
            <a:r>
              <a:rPr lang="en-GB" sz="1400" dirty="0"/>
              <a:t> (2016) The Dos And Don’ts Of Managing People: How To Mend Broken Morale. [Online] Available at: https://www.thehrdirector.com/features/hr-in-business/hr-can-help-managers-succeed2362019/ (Accessed: 17 September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Barber,B</a:t>
            </a:r>
            <a:r>
              <a:rPr lang="en-GB" sz="1400" dirty="0"/>
              <a:t> (2019) Building Productivity: ACAS publications and services [Online] Available via: https://archive.acas.org.uk/index.aspx?articleid=5640 (Accessed on: 01 August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Chartered Institute of Personnel Development (2020) Information and consultation of employees (ice) what, why and how guide- March 2020 [Online] Available via: https://www.cipd.co.uk/Images/ice-guide-full_tcm18-73473.pdf (Accessed on: 10 July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Dromey,J</a:t>
            </a:r>
            <a:r>
              <a:rPr lang="en-GB" sz="1400" dirty="0"/>
              <a:t> (2016) “Going digital? Harnessing social media for employee voice” [Online]  Available via: https://www.ipa-involve.com/harnessing-social-media-for-employee-voice (Accessed: 15 July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Investors in people (2022) “Employee voice: why is it important to sustainable success?”  [Online] Available via https://www.investorsinpeople.com/knowledge/employee-voice/ (Accessed: 12 July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Involvement &amp; Participation Association (2020) Employee Voice [Online] Available via: https://www.ipa-involve.com/employee-voice (Accessed: 17 July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Mills,C. (2022) “Great resignation continues – a third of </a:t>
            </a:r>
            <a:r>
              <a:rPr lang="en-GB" sz="1400" dirty="0" err="1"/>
              <a:t>uk</a:t>
            </a:r>
            <a:r>
              <a:rPr lang="en-GB" sz="1400" dirty="0"/>
              <a:t> workers considering career change in 2022” [Online] Available via: https://www.thehrdirector.com/business-news/employment/the-great-resignation-continues-with-almost-a-third-of-uk-workers-considering-a-career-change-in-2022/ (Accessed: 17 July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Noles,C</a:t>
            </a:r>
            <a:r>
              <a:rPr lang="en-GB" sz="1400" dirty="0"/>
              <a:t> (2019) One-Third of Employees Are Frustrated by Technology at Work: Here’s What You Can Do Differently [Online] Available at: https://innotechtoday.com/one-third-of-employees-are-frustrated-by-technology-at-work-heres-what-you-can-do-differently/ (Accessed: 17 September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Perlow</a:t>
            </a:r>
            <a:r>
              <a:rPr lang="en-GB" sz="1400" dirty="0"/>
              <a:t>, L </a:t>
            </a:r>
            <a:r>
              <a:rPr lang="en-GB" sz="1400" dirty="0" err="1"/>
              <a:t>Williams,S</a:t>
            </a:r>
            <a:r>
              <a:rPr lang="en-GB" sz="1400" dirty="0"/>
              <a:t> (2003) “Is Silence Killing Your Company?” [Online] Available </a:t>
            </a:r>
            <a:r>
              <a:rPr lang="en-GB" sz="1400" dirty="0" err="1"/>
              <a:t>via:https</a:t>
            </a:r>
            <a:r>
              <a:rPr lang="en-GB" sz="1400" dirty="0"/>
              <a:t>://hbr.org/2003/05/is-silence-killing-your-company (Accessed on: 08 August 2022)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/>
              <a:t>Purcell,J</a:t>
            </a:r>
            <a:r>
              <a:rPr lang="en-GB" sz="1400" dirty="0"/>
              <a:t>, et al(2003) Understanding the people and performance </a:t>
            </a:r>
            <a:r>
              <a:rPr lang="en-GB" sz="1400" dirty="0" err="1"/>
              <a:t>link:unlocking</a:t>
            </a:r>
            <a:r>
              <a:rPr lang="en-GB" sz="1400" dirty="0"/>
              <a:t> the black box. </a:t>
            </a:r>
            <a:r>
              <a:rPr lang="en-GB" sz="1400" dirty="0" err="1"/>
              <a:t>London:CIPD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9337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20000"/>
    </mc:Choice>
    <mc:Fallback xmlns="">
      <p:transition advClick="0" advTm="20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14230</TotalTime>
  <Words>1197</Words>
  <Application>Microsoft Office PowerPoint</Application>
  <PresentationFormat>Widescreen</PresentationFormat>
  <Paragraphs>94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Meiryo</vt:lpstr>
      <vt:lpstr>Arial</vt:lpstr>
      <vt:lpstr>Calibri</vt:lpstr>
      <vt:lpstr>Calibri Light</vt:lpstr>
      <vt:lpstr>Impact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cosker</dc:creator>
  <cp:lastModifiedBy>sarah cosker</cp:lastModifiedBy>
  <cp:revision>27</cp:revision>
  <dcterms:created xsi:type="dcterms:W3CDTF">2022-08-26T18:20:28Z</dcterms:created>
  <dcterms:modified xsi:type="dcterms:W3CDTF">2022-10-07T16:34:54Z</dcterms:modified>
</cp:coreProperties>
</file>