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handoutMasterIdLst>
    <p:handoutMasterId r:id="rId18"/>
  </p:handoutMasterIdLst>
  <p:sldIdLst>
    <p:sldId id="282" r:id="rId2"/>
    <p:sldId id="283" r:id="rId3"/>
    <p:sldId id="284" r:id="rId4"/>
    <p:sldId id="270" r:id="rId5"/>
    <p:sldId id="275" r:id="rId6"/>
    <p:sldId id="264" r:id="rId7"/>
    <p:sldId id="258" r:id="rId8"/>
    <p:sldId id="268" r:id="rId9"/>
    <p:sldId id="262" r:id="rId10"/>
    <p:sldId id="266" r:id="rId11"/>
    <p:sldId id="265" r:id="rId12"/>
    <p:sldId id="273" r:id="rId13"/>
    <p:sldId id="276" r:id="rId14"/>
    <p:sldId id="285" r:id="rId15"/>
    <p:sldId id="279" r:id="rId16"/>
  </p:sldIdLst>
  <p:sldSz cx="12192000" cy="6858000"/>
  <p:notesSz cx="6858000" cy="9144000"/>
  <p:custDataLst>
    <p:tags r:id="rId1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中度样式 2 - 强调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中度样式 2 - 强调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中度样式 2 - 强调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110" d="100"/>
          <a:sy n="110" d="100"/>
        </p:scale>
        <p:origin x="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2024/12/9</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66515B-BCA4-4BBE-8FC2-A86D7BC09812}" type="datetimeFigureOut">
              <a:rPr lang="zh-CN" altLang="en-US" smtClean="0"/>
              <a:t>2024/12/9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38CF04-7C5B-42C9-A34D-A760EFF66896}"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BBDB1-274A-A01F-813D-7C7C7892B3C1}"/>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9EAAD943-D066-A14D-74FC-8696F85515D6}"/>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D9114DB7-654F-6A4C-4D81-D577C358337E}"/>
              </a:ext>
            </a:extLst>
          </p:cNvPr>
          <p:cNvSpPr>
            <a:spLocks noGrp="1"/>
          </p:cNvSpPr>
          <p:nvPr>
            <p:ph type="body" idx="1"/>
          </p:nvPr>
        </p:nvSpPr>
        <p:spPr/>
        <p:txBody>
          <a:bodyPr/>
          <a:lstStyle/>
          <a:p>
            <a:endParaRPr lang="zh-CN" altLang="en-US"/>
          </a:p>
        </p:txBody>
      </p:sp>
      <p:sp>
        <p:nvSpPr>
          <p:cNvPr id="4" name="灯片编号占位符 3">
            <a:extLst>
              <a:ext uri="{FF2B5EF4-FFF2-40B4-BE49-F238E27FC236}">
                <a16:creationId xmlns:a16="http://schemas.microsoft.com/office/drawing/2014/main" id="{517F1A35-E028-FFA8-B507-E31ED46639B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D38CF04-7C5B-42C9-A34D-A760EFF6689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29352286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15</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gradFill>
          <a:gsLst>
            <a:gs pos="100000">
              <a:schemeClr val="bg1">
                <a:lumMod val="75000"/>
              </a:schemeClr>
            </a:gs>
            <a:gs pos="0">
              <a:schemeClr val="bg1">
                <a:lumMod val="95000"/>
              </a:schemeClr>
            </a:gs>
          </a:gsLst>
          <a:lin ang="21594000" scaled="0"/>
        </a:gra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0391"/>
            <a:ext cx="6858000" cy="6858000"/>
          </a:xfrm>
          <a:prstGeom prst="rect">
            <a:avLst/>
          </a:prstGeom>
        </p:spPr>
      </p:pic>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rot="10800000">
            <a:off x="8129587" y="2817495"/>
            <a:ext cx="4040505" cy="4040505"/>
          </a:xfrm>
          <a:prstGeom prst="rect">
            <a:avLst/>
          </a:prstGeom>
        </p:spPr>
      </p:pic>
      <p:sp>
        <p:nvSpPr>
          <p:cNvPr id="9" name="矩形 8"/>
          <p:cNvSpPr/>
          <p:nvPr userDrawn="1"/>
        </p:nvSpPr>
        <p:spPr>
          <a:xfrm>
            <a:off x="0" y="0"/>
            <a:ext cx="12192000" cy="6858000"/>
          </a:xfrm>
          <a:prstGeom prst="rect">
            <a:avLst/>
          </a:prstGeom>
          <a:solidFill>
            <a:schemeClr val="bg1">
              <a:alpha val="4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标题和内容">
    <p:bg>
      <p:bgPr>
        <a:solidFill>
          <a:schemeClr val="bg2">
            <a:lumMod val="25000"/>
          </a:schemeClr>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B3C3CA-9FAB-4843-9BA2-A5AD002FBAEF}"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worldfootwear.com/yearbook/the-world-footwear-2024-Yearbook/232.html"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population.un.or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2069"/>
            <a:ext cx="6858000" cy="6858000"/>
          </a:xfrm>
          <a:prstGeom prst="rect">
            <a:avLst/>
          </a:prstGeom>
        </p:spPr>
      </p:pic>
      <p:sp>
        <p:nvSpPr>
          <p:cNvPr id="7" name="文本框 6"/>
          <p:cNvSpPr txBox="1"/>
          <p:nvPr/>
        </p:nvSpPr>
        <p:spPr>
          <a:xfrm>
            <a:off x="3135485" y="1403411"/>
            <a:ext cx="5703570" cy="2308324"/>
          </a:xfrm>
          <a:prstGeom prst="rect">
            <a:avLst/>
          </a:prstGeom>
          <a:noFill/>
        </p:spPr>
        <p:txBody>
          <a:bodyPr wrap="square" rtlCol="0">
            <a:spAutoFit/>
          </a:bodyPr>
          <a:lstStyle/>
          <a:p>
            <a:r>
              <a:rPr lang="en-US" altLang="zh-CN" sz="3600" dirty="0"/>
              <a:t>International Business Communication for a UK-Based Shoe Company Expanding to Asia</a:t>
            </a:r>
            <a:endParaRPr lang="zh-CN" altLang="en-US" sz="36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8" name="组合 7"/>
          <p:cNvGrpSpPr/>
          <p:nvPr/>
        </p:nvGrpSpPr>
        <p:grpSpPr>
          <a:xfrm>
            <a:off x="4049335" y="4300427"/>
            <a:ext cx="3538220" cy="0"/>
            <a:chOff x="1970" y="7377"/>
            <a:chExt cx="5572" cy="0"/>
          </a:xfrm>
        </p:grpSpPr>
        <p:cxnSp>
          <p:nvCxnSpPr>
            <p:cNvPr id="9" name="直接连接符 8"/>
            <p:cNvCxnSpPr/>
            <p:nvPr/>
          </p:nvCxnSpPr>
          <p:spPr>
            <a:xfrm>
              <a:off x="2102" y="7377"/>
              <a:ext cx="54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1970" y="7377"/>
              <a:ext cx="2778" cy="0"/>
            </a:xfrm>
            <a:prstGeom prst="line">
              <a:avLst/>
            </a:prstGeom>
            <a:ln w="1016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21" name="弧形 20"/>
          <p:cNvSpPr/>
          <p:nvPr/>
        </p:nvSpPr>
        <p:spPr>
          <a:xfrm>
            <a:off x="8326757" y="462915"/>
            <a:ext cx="3143250" cy="3143250"/>
          </a:xfrm>
          <a:prstGeom prst="arc">
            <a:avLst>
              <a:gd name="adj1" fmla="val 12859358"/>
              <a:gd name="adj2" fmla="val 8207149"/>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4" name="直接连接符 23"/>
          <p:cNvCxnSpPr/>
          <p:nvPr/>
        </p:nvCxnSpPr>
        <p:spPr>
          <a:xfrm>
            <a:off x="3291840" y="4446270"/>
            <a:ext cx="5703570" cy="0"/>
          </a:xfrm>
          <a:prstGeom prst="line">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5" name="圆角矩形 24"/>
          <p:cNvSpPr/>
          <p:nvPr/>
        </p:nvSpPr>
        <p:spPr>
          <a:xfrm>
            <a:off x="3932561" y="4983999"/>
            <a:ext cx="3496619" cy="662940"/>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Reporter: Wang</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rPr>
              <a:t> </a:t>
            </a:r>
            <a:r>
              <a:rPr lang="en-US" altLang="zh-CN" dirty="0" err="1">
                <a:solidFill>
                  <a:schemeClr val="tx1">
                    <a:lumMod val="75000"/>
                    <a:lumOff val="25000"/>
                  </a:schemeClr>
                </a:solidFill>
                <a:latin typeface="微软雅黑" panose="020B0503020204020204" pitchFamily="34" charset="-122"/>
                <a:ea typeface="微软雅黑" panose="020B0503020204020204" pitchFamily="34" charset="-122"/>
              </a:rPr>
              <a:t>Yaozheng</a:t>
            </a:r>
            <a:b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b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Wang Jincheng</a:t>
            </a:r>
          </a:p>
        </p:txBody>
      </p:sp>
      <p:pic>
        <p:nvPicPr>
          <p:cNvPr id="26" name="图片 2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8129587" y="2817495"/>
            <a:ext cx="4040505" cy="4040505"/>
          </a:xfrm>
          <a:prstGeom prst="rect">
            <a:avLst/>
          </a:prstGeom>
        </p:spPr>
      </p:pic>
      <p:sp>
        <p:nvSpPr>
          <p:cNvPr id="3" name="AutoShape 4" descr="A professional and visually appealing image that represents a UK-based shoe company expanding to Asia, featuring a blend of British and Asian design elements. The image should include elements such as shoes, a world map highlighting the UK and Asia, and cultural symbols of both regions. The image should convey international business expansion, with an emphasis on footwear, and be suitable for a presentation about International Business Communication.">
            <a:extLst>
              <a:ext uri="{FF2B5EF4-FFF2-40B4-BE49-F238E27FC236}">
                <a16:creationId xmlns:a16="http://schemas.microsoft.com/office/drawing/2014/main" id="{03999442-35EB-CED2-0E6D-82DE736EE107}"/>
              </a:ext>
            </a:extLst>
          </p:cNvPr>
          <p:cNvSpPr>
            <a:spLocks noChangeAspect="1" noChangeArrowheads="1"/>
          </p:cNvSpPr>
          <p:nvPr/>
        </p:nvSpPr>
        <p:spPr bwMode="auto">
          <a:xfrm>
            <a:off x="8824659" y="943903"/>
            <a:ext cx="2222785" cy="22500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5" name="图片 4">
            <a:extLst>
              <a:ext uri="{FF2B5EF4-FFF2-40B4-BE49-F238E27FC236}">
                <a16:creationId xmlns:a16="http://schemas.microsoft.com/office/drawing/2014/main" id="{89ACB966-D45B-1DD9-1BEE-8B5578973AB5}"/>
              </a:ext>
            </a:extLst>
          </p:cNvPr>
          <p:cNvPicPr>
            <a:picLocks noChangeAspect="1"/>
          </p:cNvPicPr>
          <p:nvPr/>
        </p:nvPicPr>
        <p:blipFill>
          <a:blip r:embed="rId5"/>
          <a:stretch>
            <a:fillRect/>
          </a:stretch>
        </p:blipFill>
        <p:spPr>
          <a:xfrm>
            <a:off x="8853451" y="1188283"/>
            <a:ext cx="2165201" cy="184216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49"/>
          <p:cNvSpPr/>
          <p:nvPr/>
        </p:nvSpPr>
        <p:spPr>
          <a:xfrm>
            <a:off x="7584440" y="1991360"/>
            <a:ext cx="2611120" cy="506730"/>
          </a:xfrm>
          <a:prstGeom prst="rect">
            <a:avLst/>
          </a:prstGeom>
        </p:spPr>
        <p:txBody>
          <a:bodyPr wrap="none" lIns="0" tIns="0" rIns="0" bIns="0">
            <a:normAutofit/>
          </a:bodyPr>
          <a:lstStyle/>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3.Skills need for IBC</a:t>
            </a:r>
          </a:p>
        </p:txBody>
      </p:sp>
      <p:sp>
        <p:nvSpPr>
          <p:cNvPr id="28" name="TextBox 46"/>
          <p:cNvSpPr txBox="1"/>
          <p:nvPr/>
        </p:nvSpPr>
        <p:spPr>
          <a:xfrm>
            <a:off x="7584440" y="3329305"/>
            <a:ext cx="2611120" cy="507365"/>
          </a:xfrm>
          <a:prstGeom prst="rect">
            <a:avLst/>
          </a:prstGeom>
          <a:noFill/>
        </p:spPr>
        <p:txBody>
          <a:bodyPr wrap="square" lIns="0" tIns="0" rIns="0" bIns="0">
            <a:noAutofit/>
          </a:bodyPr>
          <a:lstStyle/>
          <a:p>
            <a:pPr algn="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29" name="Rectangle 47"/>
          <p:cNvSpPr/>
          <p:nvPr/>
        </p:nvSpPr>
        <p:spPr>
          <a:xfrm>
            <a:off x="6273479" y="3038476"/>
            <a:ext cx="3472405" cy="828040"/>
          </a:xfrm>
          <a:prstGeom prst="rect">
            <a:avLst/>
          </a:prstGeom>
        </p:spPr>
        <p:txBody>
          <a:bodyPr wrap="none" lIns="0" tIns="0" rIns="0" bIns="0">
            <a:noAutofit/>
          </a:bodyPr>
          <a:lstStyle/>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4.Importance of </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relationship </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Building</a:t>
            </a:r>
          </a:p>
        </p:txBody>
      </p:sp>
      <p:sp>
        <p:nvSpPr>
          <p:cNvPr id="26" name="TextBox 44"/>
          <p:cNvSpPr txBox="1"/>
          <p:nvPr/>
        </p:nvSpPr>
        <p:spPr>
          <a:xfrm>
            <a:off x="7584440" y="4653280"/>
            <a:ext cx="2611120" cy="507365"/>
          </a:xfrm>
          <a:prstGeom prst="rect">
            <a:avLst/>
          </a:prstGeom>
          <a:noFill/>
        </p:spPr>
        <p:txBody>
          <a:bodyPr wrap="square" lIns="0" tIns="0" rIns="0" bIns="0">
            <a:noAutofit/>
          </a:bodyPr>
          <a:lstStyle/>
          <a:p>
            <a:pPr algn="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7" name="Rectangle 45"/>
          <p:cNvSpPr/>
          <p:nvPr/>
        </p:nvSpPr>
        <p:spPr>
          <a:xfrm>
            <a:off x="7584440" y="4362451"/>
            <a:ext cx="2611120" cy="276859"/>
          </a:xfrm>
          <a:prstGeom prst="rect">
            <a:avLst/>
          </a:prstGeom>
        </p:spPr>
        <p:txBody>
          <a:bodyPr wrap="none" lIns="0" tIns="0" rIns="0" bIns="0">
            <a:noAutofit/>
          </a:bodyPr>
          <a:lstStyle/>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5.Reasons for failed</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relationship </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building</a:t>
            </a:r>
          </a:p>
        </p:txBody>
      </p:sp>
      <p:cxnSp>
        <p:nvCxnSpPr>
          <p:cNvPr id="21" name="Straight Connector 39"/>
          <p:cNvCxnSpPr/>
          <p:nvPr/>
        </p:nvCxnSpPr>
        <p:spPr>
          <a:xfrm>
            <a:off x="7681686" y="2803629"/>
            <a:ext cx="244856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40"/>
          <p:cNvCxnSpPr/>
          <p:nvPr/>
        </p:nvCxnSpPr>
        <p:spPr>
          <a:xfrm>
            <a:off x="7747000" y="4226042"/>
            <a:ext cx="244856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TextBox 62"/>
          <p:cNvSpPr txBox="1"/>
          <p:nvPr/>
        </p:nvSpPr>
        <p:spPr>
          <a:xfrm>
            <a:off x="2044700" y="2005330"/>
            <a:ext cx="2611120" cy="507365"/>
          </a:xfrm>
          <a:prstGeom prst="rect">
            <a:avLst/>
          </a:prstGeom>
          <a:noFill/>
        </p:spPr>
        <p:txBody>
          <a:bodyPr wrap="square" lIns="0" tIns="0" rIns="0" bIns="0">
            <a:noAutofit/>
          </a:bodyPr>
          <a:lstStyle/>
          <a:p>
            <a:pP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9" name="Rectangle 63"/>
          <p:cNvSpPr/>
          <p:nvPr/>
        </p:nvSpPr>
        <p:spPr>
          <a:xfrm>
            <a:off x="2044700" y="1683385"/>
            <a:ext cx="2611120" cy="307975"/>
          </a:xfrm>
          <a:prstGeom prst="rect">
            <a:avLst/>
          </a:prstGeom>
        </p:spPr>
        <p:txBody>
          <a:bodyPr wrap="none" lIns="0" tIns="0" rIns="0" bIns="0">
            <a:normAutofit/>
          </a:bodyPr>
          <a:lstStyle/>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1.Case Profile</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6" name="TextBox 60"/>
          <p:cNvSpPr txBox="1"/>
          <p:nvPr/>
        </p:nvSpPr>
        <p:spPr>
          <a:xfrm>
            <a:off x="2044700" y="3329305"/>
            <a:ext cx="2611120" cy="507365"/>
          </a:xfrm>
          <a:prstGeom prst="rect">
            <a:avLst/>
          </a:prstGeom>
          <a:noFill/>
        </p:spPr>
        <p:txBody>
          <a:bodyPr wrap="square" lIns="0" tIns="0" rIns="0" bIns="0">
            <a:noAutofit/>
          </a:bodyPr>
          <a:lstStyle/>
          <a:p>
            <a:pP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17" name="Rectangle 61"/>
          <p:cNvSpPr/>
          <p:nvPr/>
        </p:nvSpPr>
        <p:spPr>
          <a:xfrm>
            <a:off x="2044700" y="3007360"/>
            <a:ext cx="3180440" cy="923912"/>
          </a:xfrm>
          <a:prstGeom prst="rect">
            <a:avLst/>
          </a:prstGeom>
        </p:spPr>
        <p:txBody>
          <a:bodyPr wrap="none" lIns="0" tIns="0" rIns="0" bIns="0">
            <a:normAutofit/>
          </a:bodyPr>
          <a:lstStyle/>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2. Definition of</a:t>
            </a:r>
          </a:p>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international </a:t>
            </a:r>
          </a:p>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business communication</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4" name="TextBox 58"/>
          <p:cNvSpPr txBox="1"/>
          <p:nvPr/>
        </p:nvSpPr>
        <p:spPr>
          <a:xfrm>
            <a:off x="1996440" y="4640125"/>
            <a:ext cx="2611120" cy="507365"/>
          </a:xfrm>
          <a:prstGeom prst="rect">
            <a:avLst/>
          </a:prstGeom>
          <a:noFill/>
        </p:spPr>
        <p:txBody>
          <a:bodyPr wrap="square" lIns="0" tIns="0" rIns="0" bIns="0">
            <a:noAutofit/>
          </a:bodyPr>
          <a:lstStyle/>
          <a:p>
            <a:pP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15" name="Rectangle 59"/>
          <p:cNvSpPr/>
          <p:nvPr/>
        </p:nvSpPr>
        <p:spPr>
          <a:xfrm flipH="1">
            <a:off x="1945158" y="4331335"/>
            <a:ext cx="2496239" cy="307975"/>
          </a:xfrm>
          <a:prstGeom prst="rect">
            <a:avLst/>
          </a:prstGeom>
        </p:spPr>
        <p:txBody>
          <a:bodyPr wrap="none" lIns="0" tIns="0" rIns="0" bIns="0">
            <a:normAutofit/>
          </a:bodyPr>
          <a:lstStyle/>
          <a:p>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8" name="Group 52"/>
          <p:cNvGrpSpPr/>
          <p:nvPr/>
        </p:nvGrpSpPr>
        <p:grpSpPr>
          <a:xfrm>
            <a:off x="1945159" y="2803629"/>
            <a:ext cx="2448560" cy="1338580"/>
            <a:chOff x="1307468" y="2924944"/>
            <a:chExt cx="2448272" cy="1338747"/>
          </a:xfrm>
        </p:grpSpPr>
        <p:cxnSp>
          <p:nvCxnSpPr>
            <p:cNvPr id="9" name="Straight Connector 53"/>
            <p:cNvCxnSpPr/>
            <p:nvPr/>
          </p:nvCxnSpPr>
          <p:spPr>
            <a:xfrm>
              <a:off x="1307468" y="2924944"/>
              <a:ext cx="2448272"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54"/>
            <p:cNvCxnSpPr/>
            <p:nvPr/>
          </p:nvCxnSpPr>
          <p:spPr>
            <a:xfrm>
              <a:off x="1307468" y="4263691"/>
              <a:ext cx="2448272"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grpSp>
        <p:nvGrpSpPr>
          <p:cNvPr id="2" name="组合 1"/>
          <p:cNvGrpSpPr/>
          <p:nvPr/>
        </p:nvGrpSpPr>
        <p:grpSpPr>
          <a:xfrm>
            <a:off x="843280" y="1068070"/>
            <a:ext cx="10506075" cy="4738370"/>
            <a:chOff x="1295" y="1680"/>
            <a:chExt cx="16545" cy="7462"/>
          </a:xfrm>
        </p:grpSpPr>
        <p:cxnSp>
          <p:nvCxnSpPr>
            <p:cNvPr id="3" name="直接连接符 2"/>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cxnSp>
        <p:nvCxnSpPr>
          <p:cNvPr id="51" name="Straight Connector 5"/>
          <p:cNvCxnSpPr/>
          <p:nvPr/>
        </p:nvCxnSpPr>
        <p:spPr>
          <a:xfrm>
            <a:off x="6163733" y="1590824"/>
            <a:ext cx="0" cy="3960440"/>
          </a:xfrm>
          <a:prstGeom prst="line">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51"/>
                                        </p:tgtEl>
                                        <p:attrNameLst>
                                          <p:attrName>style.visibility</p:attrName>
                                        </p:attrNameLst>
                                      </p:cBhvr>
                                      <p:to>
                                        <p:strVal val="visible"/>
                                      </p:to>
                                    </p:set>
                                    <p:anim calcmode="lin" valueType="num">
                                      <p:cBhvr>
                                        <p:cTn id="7" dur="500" fill="hold"/>
                                        <p:tgtEl>
                                          <p:spTgt spid="51"/>
                                        </p:tgtEl>
                                        <p:attrNameLst>
                                          <p:attrName>ppt_w</p:attrName>
                                        </p:attrNameLst>
                                      </p:cBhvr>
                                      <p:tavLst>
                                        <p:tav tm="0">
                                          <p:val>
                                            <p:fltVal val="0"/>
                                          </p:val>
                                        </p:tav>
                                        <p:tav tm="100000">
                                          <p:val>
                                            <p:strVal val="#ppt_w"/>
                                          </p:val>
                                        </p:tav>
                                      </p:tavLst>
                                    </p:anim>
                                    <p:anim calcmode="lin" valueType="num">
                                      <p:cBhvr>
                                        <p:cTn id="8" dur="500" fill="hold"/>
                                        <p:tgtEl>
                                          <p:spTgt spid="51"/>
                                        </p:tgtEl>
                                        <p:attrNameLst>
                                          <p:attrName>ppt_h</p:attrName>
                                        </p:attrNameLst>
                                      </p:cBhvr>
                                      <p:tavLst>
                                        <p:tav tm="0">
                                          <p:val>
                                            <p:fltVal val="0"/>
                                          </p:val>
                                        </p:tav>
                                        <p:tav tm="100000">
                                          <p:val>
                                            <p:strVal val="#ppt_h"/>
                                          </p:val>
                                        </p:tav>
                                      </p:tavLst>
                                    </p:anim>
                                    <p:anim calcmode="lin" valueType="num">
                                      <p:cBhvr>
                                        <p:cTn id="9" dur="500" fill="hold"/>
                                        <p:tgtEl>
                                          <p:spTgt spid="51"/>
                                        </p:tgtEl>
                                        <p:attrNameLst>
                                          <p:attrName>style.rotation</p:attrName>
                                        </p:attrNameLst>
                                      </p:cBhvr>
                                      <p:tavLst>
                                        <p:tav tm="0">
                                          <p:val>
                                            <p:fltVal val="360"/>
                                          </p:val>
                                        </p:tav>
                                        <p:tav tm="100000">
                                          <p:val>
                                            <p:fltVal val="0"/>
                                          </p:val>
                                        </p:tav>
                                      </p:tavLst>
                                    </p:anim>
                                    <p:animEffect transition="in" filter="fade">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581785" y="1886585"/>
            <a:ext cx="2136775" cy="607060"/>
            <a:chOff x="2491" y="2971"/>
            <a:chExt cx="3365" cy="956"/>
          </a:xfrm>
        </p:grpSpPr>
        <p:sp>
          <p:nvSpPr>
            <p:cNvPr id="6" name="Arrow: Pentagon 40"/>
            <p:cNvSpPr/>
            <p:nvPr/>
          </p:nvSpPr>
          <p:spPr>
            <a:xfrm flipH="1">
              <a:off x="2491" y="2972"/>
              <a:ext cx="3365" cy="955"/>
            </a:xfrm>
            <a:prstGeom prst="homePlate">
              <a:avLst/>
            </a:prstGeom>
            <a:solidFill>
              <a:schemeClr val="bg1">
                <a:lumMod val="50000"/>
              </a:schemeClr>
            </a:solidFill>
            <a:ln w="50800">
              <a:solidFill>
                <a:schemeClr val="bg1">
                  <a:lumMod val="75000"/>
                </a:schemeClr>
              </a:solidFill>
            </a:ln>
          </p:spPr>
          <p:txBody>
            <a:bodyPr anchor="ctr"/>
            <a:lstStyle/>
            <a:p>
              <a:pPr algn="ctr"/>
              <a:endParaRPr sz="2400">
                <a:solidFill>
                  <a:schemeClr val="bg1"/>
                </a:solidFill>
                <a:latin typeface="微软雅黑" panose="020B0503020204020204" pitchFamily="34" charset="-122"/>
                <a:ea typeface="微软雅黑" panose="020B0503020204020204" pitchFamily="34" charset="-122"/>
                <a:cs typeface="圆体-简" panose="02010600040101010101" charset="-122"/>
              </a:endParaRPr>
            </a:p>
          </p:txBody>
        </p:sp>
        <p:sp>
          <p:nvSpPr>
            <p:cNvPr id="7" name="TextBox 41"/>
            <p:cNvSpPr txBox="1"/>
            <p:nvPr/>
          </p:nvSpPr>
          <p:spPr bwMode="auto">
            <a:xfrm>
              <a:off x="2895" y="2971"/>
              <a:ext cx="2778" cy="955"/>
            </a:xfrm>
            <a:prstGeom prst="rect">
              <a:avLst/>
            </a:prstGeom>
            <a:noFill/>
            <a:sp3d prstMaterial="matte">
              <a:bevelT w="1270" h="1270"/>
            </a:sp3d>
          </p:spPr>
          <p:txBody>
            <a:bodyPr wrap="none" lIns="0" tIns="0" rIns="0" bIns="0" anchor="ctr">
              <a:scene3d>
                <a:camera prst="orthographicFront"/>
                <a:lightRig rig="threePt" dir="t"/>
              </a:scene3d>
              <a:sp3d>
                <a:bevelT w="0" h="0"/>
              </a:sp3d>
            </a:bodyPr>
            <a:lstStyle/>
            <a:p>
              <a:pPr algn="r">
                <a:buClr>
                  <a:prstClr val="white"/>
                </a:buClr>
                <a:defRPr/>
              </a:pPr>
              <a:r>
                <a:rPr lang="en-US" altLang="zh-CN" sz="2000" b="1" dirty="0">
                  <a:solidFill>
                    <a:schemeClr val="bg1"/>
                  </a:solidFill>
                  <a:latin typeface="微软雅黑" panose="020B0503020204020204" pitchFamily="34" charset="-122"/>
                  <a:ea typeface="微软雅黑" panose="020B0503020204020204" pitchFamily="34" charset="-122"/>
                  <a:cs typeface="圆体-简" panose="02010600040101010101" charset="-122"/>
                </a:rPr>
                <a:t>1.Case Profile</a:t>
              </a:r>
              <a:endParaRPr lang="zh-CN" altLang="en-US" sz="2000" b="1" dirty="0">
                <a:solidFill>
                  <a:schemeClr val="bg1"/>
                </a:solidFill>
                <a:latin typeface="微软雅黑" panose="020B0503020204020204" pitchFamily="34" charset="-122"/>
                <a:ea typeface="微软雅黑" panose="020B0503020204020204" pitchFamily="34" charset="-122"/>
                <a:cs typeface="圆体-简" panose="02010600040101010101" charset="-122"/>
              </a:endParaRPr>
            </a:p>
          </p:txBody>
        </p:sp>
      </p:grpSp>
      <p:sp>
        <p:nvSpPr>
          <p:cNvPr id="16" name="Freeform: Shape 57"/>
          <p:cNvSpPr/>
          <p:nvPr/>
        </p:nvSpPr>
        <p:spPr bwMode="auto">
          <a:xfrm>
            <a:off x="3692525" y="1697990"/>
            <a:ext cx="223520" cy="4109085"/>
          </a:xfrm>
          <a:custGeom>
            <a:avLst/>
            <a:gdLst>
              <a:gd name="T0" fmla="*/ 351 w 351"/>
              <a:gd name="T1" fmla="*/ 6436 h 6436"/>
              <a:gd name="T2" fmla="*/ 267 w 351"/>
              <a:gd name="T3" fmla="*/ 6436 h 6436"/>
              <a:gd name="T4" fmla="*/ 267 w 351"/>
              <a:gd name="T5" fmla="*/ 175 h 6436"/>
              <a:gd name="T6" fmla="*/ 267 w 351"/>
              <a:gd name="T7" fmla="*/ 175 h 6436"/>
              <a:gd name="T8" fmla="*/ 265 w 351"/>
              <a:gd name="T9" fmla="*/ 157 h 6436"/>
              <a:gd name="T10" fmla="*/ 259 w 351"/>
              <a:gd name="T11" fmla="*/ 140 h 6436"/>
              <a:gd name="T12" fmla="*/ 252 w 351"/>
              <a:gd name="T13" fmla="*/ 123 h 6436"/>
              <a:gd name="T14" fmla="*/ 241 w 351"/>
              <a:gd name="T15" fmla="*/ 110 h 6436"/>
              <a:gd name="T16" fmla="*/ 226 w 351"/>
              <a:gd name="T17" fmla="*/ 99 h 6436"/>
              <a:gd name="T18" fmla="*/ 211 w 351"/>
              <a:gd name="T19" fmla="*/ 90 h 6436"/>
              <a:gd name="T20" fmla="*/ 194 w 351"/>
              <a:gd name="T21" fmla="*/ 86 h 6436"/>
              <a:gd name="T22" fmla="*/ 175 w 351"/>
              <a:gd name="T23" fmla="*/ 84 h 6436"/>
              <a:gd name="T24" fmla="*/ 175 w 351"/>
              <a:gd name="T25" fmla="*/ 84 h 6436"/>
              <a:gd name="T26" fmla="*/ 157 w 351"/>
              <a:gd name="T27" fmla="*/ 86 h 6436"/>
              <a:gd name="T28" fmla="*/ 140 w 351"/>
              <a:gd name="T29" fmla="*/ 90 h 6436"/>
              <a:gd name="T30" fmla="*/ 123 w 351"/>
              <a:gd name="T31" fmla="*/ 99 h 6436"/>
              <a:gd name="T32" fmla="*/ 110 w 351"/>
              <a:gd name="T33" fmla="*/ 110 h 6436"/>
              <a:gd name="T34" fmla="*/ 99 w 351"/>
              <a:gd name="T35" fmla="*/ 123 h 6436"/>
              <a:gd name="T36" fmla="*/ 89 w 351"/>
              <a:gd name="T37" fmla="*/ 140 h 6436"/>
              <a:gd name="T38" fmla="*/ 84 w 351"/>
              <a:gd name="T39" fmla="*/ 157 h 6436"/>
              <a:gd name="T40" fmla="*/ 82 w 351"/>
              <a:gd name="T41" fmla="*/ 175 h 6436"/>
              <a:gd name="T42" fmla="*/ 82 w 351"/>
              <a:gd name="T43" fmla="*/ 6436 h 6436"/>
              <a:gd name="T44" fmla="*/ 0 w 351"/>
              <a:gd name="T45" fmla="*/ 6436 h 6436"/>
              <a:gd name="T46" fmla="*/ 0 w 351"/>
              <a:gd name="T47" fmla="*/ 175 h 6436"/>
              <a:gd name="T48" fmla="*/ 0 w 351"/>
              <a:gd name="T49" fmla="*/ 175 h 6436"/>
              <a:gd name="T50" fmla="*/ 2 w 351"/>
              <a:gd name="T51" fmla="*/ 157 h 6436"/>
              <a:gd name="T52" fmla="*/ 4 w 351"/>
              <a:gd name="T53" fmla="*/ 140 h 6436"/>
              <a:gd name="T54" fmla="*/ 7 w 351"/>
              <a:gd name="T55" fmla="*/ 123 h 6436"/>
              <a:gd name="T56" fmla="*/ 13 w 351"/>
              <a:gd name="T57" fmla="*/ 108 h 6436"/>
              <a:gd name="T58" fmla="*/ 20 w 351"/>
              <a:gd name="T59" fmla="*/ 91 h 6436"/>
              <a:gd name="T60" fmla="*/ 30 w 351"/>
              <a:gd name="T61" fmla="*/ 78 h 6436"/>
              <a:gd name="T62" fmla="*/ 39 w 351"/>
              <a:gd name="T63" fmla="*/ 63 h 6436"/>
              <a:gd name="T64" fmla="*/ 52 w 351"/>
              <a:gd name="T65" fmla="*/ 52 h 6436"/>
              <a:gd name="T66" fmla="*/ 63 w 351"/>
              <a:gd name="T67" fmla="*/ 41 h 6436"/>
              <a:gd name="T68" fmla="*/ 76 w 351"/>
              <a:gd name="T69" fmla="*/ 30 h 6436"/>
              <a:gd name="T70" fmla="*/ 91 w 351"/>
              <a:gd name="T71" fmla="*/ 22 h 6436"/>
              <a:gd name="T72" fmla="*/ 106 w 351"/>
              <a:gd name="T73" fmla="*/ 15 h 6436"/>
              <a:gd name="T74" fmla="*/ 123 w 351"/>
              <a:gd name="T75" fmla="*/ 9 h 6436"/>
              <a:gd name="T76" fmla="*/ 140 w 351"/>
              <a:gd name="T77" fmla="*/ 4 h 6436"/>
              <a:gd name="T78" fmla="*/ 157 w 351"/>
              <a:gd name="T79" fmla="*/ 2 h 6436"/>
              <a:gd name="T80" fmla="*/ 175 w 351"/>
              <a:gd name="T81" fmla="*/ 0 h 6436"/>
              <a:gd name="T82" fmla="*/ 175 w 351"/>
              <a:gd name="T83" fmla="*/ 0 h 6436"/>
              <a:gd name="T84" fmla="*/ 192 w 351"/>
              <a:gd name="T85" fmla="*/ 2 h 6436"/>
              <a:gd name="T86" fmla="*/ 211 w 351"/>
              <a:gd name="T87" fmla="*/ 4 h 6436"/>
              <a:gd name="T88" fmla="*/ 228 w 351"/>
              <a:gd name="T89" fmla="*/ 9 h 6436"/>
              <a:gd name="T90" fmla="*/ 242 w 351"/>
              <a:gd name="T91" fmla="*/ 15 h 6436"/>
              <a:gd name="T92" fmla="*/ 257 w 351"/>
              <a:gd name="T93" fmla="*/ 22 h 6436"/>
              <a:gd name="T94" fmla="*/ 272 w 351"/>
              <a:gd name="T95" fmla="*/ 30 h 6436"/>
              <a:gd name="T96" fmla="*/ 285 w 351"/>
              <a:gd name="T97" fmla="*/ 41 h 6436"/>
              <a:gd name="T98" fmla="*/ 298 w 351"/>
              <a:gd name="T99" fmla="*/ 52 h 6436"/>
              <a:gd name="T100" fmla="*/ 310 w 351"/>
              <a:gd name="T101" fmla="*/ 63 h 6436"/>
              <a:gd name="T102" fmla="*/ 319 w 351"/>
              <a:gd name="T103" fmla="*/ 78 h 6436"/>
              <a:gd name="T104" fmla="*/ 328 w 351"/>
              <a:gd name="T105" fmla="*/ 91 h 6436"/>
              <a:gd name="T106" fmla="*/ 336 w 351"/>
              <a:gd name="T107" fmla="*/ 108 h 6436"/>
              <a:gd name="T108" fmla="*/ 341 w 351"/>
              <a:gd name="T109" fmla="*/ 123 h 6436"/>
              <a:gd name="T110" fmla="*/ 347 w 351"/>
              <a:gd name="T111" fmla="*/ 140 h 6436"/>
              <a:gd name="T112" fmla="*/ 349 w 351"/>
              <a:gd name="T113" fmla="*/ 157 h 6436"/>
              <a:gd name="T114" fmla="*/ 351 w 351"/>
              <a:gd name="T115" fmla="*/ 175 h 6436"/>
              <a:gd name="T116" fmla="*/ 351 w 351"/>
              <a:gd name="T117" fmla="*/ 6436 h 64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51" h="6436">
                <a:moveTo>
                  <a:pt x="351" y="6436"/>
                </a:moveTo>
                <a:lnTo>
                  <a:pt x="267" y="6436"/>
                </a:lnTo>
                <a:lnTo>
                  <a:pt x="267" y="175"/>
                </a:lnTo>
                <a:lnTo>
                  <a:pt x="267" y="175"/>
                </a:lnTo>
                <a:lnTo>
                  <a:pt x="265" y="157"/>
                </a:lnTo>
                <a:lnTo>
                  <a:pt x="259" y="140"/>
                </a:lnTo>
                <a:lnTo>
                  <a:pt x="252" y="123"/>
                </a:lnTo>
                <a:lnTo>
                  <a:pt x="241" y="110"/>
                </a:lnTo>
                <a:lnTo>
                  <a:pt x="226" y="99"/>
                </a:lnTo>
                <a:lnTo>
                  <a:pt x="211" y="90"/>
                </a:lnTo>
                <a:lnTo>
                  <a:pt x="194" y="86"/>
                </a:lnTo>
                <a:lnTo>
                  <a:pt x="175" y="84"/>
                </a:lnTo>
                <a:lnTo>
                  <a:pt x="175" y="84"/>
                </a:lnTo>
                <a:lnTo>
                  <a:pt x="157" y="86"/>
                </a:lnTo>
                <a:lnTo>
                  <a:pt x="140" y="90"/>
                </a:lnTo>
                <a:lnTo>
                  <a:pt x="123" y="99"/>
                </a:lnTo>
                <a:lnTo>
                  <a:pt x="110" y="110"/>
                </a:lnTo>
                <a:lnTo>
                  <a:pt x="99" y="123"/>
                </a:lnTo>
                <a:lnTo>
                  <a:pt x="89" y="140"/>
                </a:lnTo>
                <a:lnTo>
                  <a:pt x="84" y="157"/>
                </a:lnTo>
                <a:lnTo>
                  <a:pt x="82" y="175"/>
                </a:lnTo>
                <a:lnTo>
                  <a:pt x="82" y="6436"/>
                </a:lnTo>
                <a:lnTo>
                  <a:pt x="0" y="6436"/>
                </a:lnTo>
                <a:lnTo>
                  <a:pt x="0" y="175"/>
                </a:lnTo>
                <a:lnTo>
                  <a:pt x="0" y="175"/>
                </a:lnTo>
                <a:lnTo>
                  <a:pt x="2" y="157"/>
                </a:lnTo>
                <a:lnTo>
                  <a:pt x="4" y="140"/>
                </a:lnTo>
                <a:lnTo>
                  <a:pt x="7" y="123"/>
                </a:lnTo>
                <a:lnTo>
                  <a:pt x="13" y="108"/>
                </a:lnTo>
                <a:lnTo>
                  <a:pt x="20" y="91"/>
                </a:lnTo>
                <a:lnTo>
                  <a:pt x="30" y="78"/>
                </a:lnTo>
                <a:lnTo>
                  <a:pt x="39" y="63"/>
                </a:lnTo>
                <a:lnTo>
                  <a:pt x="52" y="52"/>
                </a:lnTo>
                <a:lnTo>
                  <a:pt x="63" y="41"/>
                </a:lnTo>
                <a:lnTo>
                  <a:pt x="76" y="30"/>
                </a:lnTo>
                <a:lnTo>
                  <a:pt x="91" y="22"/>
                </a:lnTo>
                <a:lnTo>
                  <a:pt x="106" y="15"/>
                </a:lnTo>
                <a:lnTo>
                  <a:pt x="123" y="9"/>
                </a:lnTo>
                <a:lnTo>
                  <a:pt x="140" y="4"/>
                </a:lnTo>
                <a:lnTo>
                  <a:pt x="157" y="2"/>
                </a:lnTo>
                <a:lnTo>
                  <a:pt x="175" y="0"/>
                </a:lnTo>
                <a:lnTo>
                  <a:pt x="175" y="0"/>
                </a:lnTo>
                <a:lnTo>
                  <a:pt x="192" y="2"/>
                </a:lnTo>
                <a:lnTo>
                  <a:pt x="211" y="4"/>
                </a:lnTo>
                <a:lnTo>
                  <a:pt x="228" y="9"/>
                </a:lnTo>
                <a:lnTo>
                  <a:pt x="242" y="15"/>
                </a:lnTo>
                <a:lnTo>
                  <a:pt x="257" y="22"/>
                </a:lnTo>
                <a:lnTo>
                  <a:pt x="272" y="30"/>
                </a:lnTo>
                <a:lnTo>
                  <a:pt x="285" y="41"/>
                </a:lnTo>
                <a:lnTo>
                  <a:pt x="298" y="52"/>
                </a:lnTo>
                <a:lnTo>
                  <a:pt x="310" y="63"/>
                </a:lnTo>
                <a:lnTo>
                  <a:pt x="319" y="78"/>
                </a:lnTo>
                <a:lnTo>
                  <a:pt x="328" y="91"/>
                </a:lnTo>
                <a:lnTo>
                  <a:pt x="336" y="108"/>
                </a:lnTo>
                <a:lnTo>
                  <a:pt x="341" y="123"/>
                </a:lnTo>
                <a:lnTo>
                  <a:pt x="347" y="140"/>
                </a:lnTo>
                <a:lnTo>
                  <a:pt x="349" y="157"/>
                </a:lnTo>
                <a:lnTo>
                  <a:pt x="351" y="175"/>
                </a:lnTo>
                <a:lnTo>
                  <a:pt x="351" y="6436"/>
                </a:lnTo>
                <a:close/>
              </a:path>
            </a:pathLst>
          </a:custGeom>
          <a:solidFill>
            <a:schemeClr val="bg1">
              <a:lumMod val="65000"/>
            </a:schemeClr>
          </a:solid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19" name="图片 18">
            <a:extLst>
              <a:ext uri="{FF2B5EF4-FFF2-40B4-BE49-F238E27FC236}">
                <a16:creationId xmlns:a16="http://schemas.microsoft.com/office/drawing/2014/main" id="{BA384297-1A3F-5485-7C38-A8E1D17AE5F3}"/>
              </a:ext>
            </a:extLst>
          </p:cNvPr>
          <p:cNvPicPr>
            <a:picLocks noChangeAspect="1"/>
          </p:cNvPicPr>
          <p:nvPr/>
        </p:nvPicPr>
        <p:blipFill>
          <a:blip r:embed="rId3"/>
          <a:stretch>
            <a:fillRect/>
          </a:stretch>
        </p:blipFill>
        <p:spPr>
          <a:xfrm>
            <a:off x="1223328" y="3141345"/>
            <a:ext cx="2200275" cy="1914525"/>
          </a:xfrm>
          <a:prstGeom prst="rect">
            <a:avLst/>
          </a:prstGeom>
        </p:spPr>
      </p:pic>
      <p:pic>
        <p:nvPicPr>
          <p:cNvPr id="21" name="图片 20">
            <a:extLst>
              <a:ext uri="{FF2B5EF4-FFF2-40B4-BE49-F238E27FC236}">
                <a16:creationId xmlns:a16="http://schemas.microsoft.com/office/drawing/2014/main" id="{D73BC8EC-B23E-E0EE-B4B7-24DEBA2D7920}"/>
              </a:ext>
            </a:extLst>
          </p:cNvPr>
          <p:cNvPicPr>
            <a:picLocks noChangeAspect="1"/>
          </p:cNvPicPr>
          <p:nvPr/>
        </p:nvPicPr>
        <p:blipFill>
          <a:blip r:embed="rId4"/>
          <a:stretch>
            <a:fillRect/>
          </a:stretch>
        </p:blipFill>
        <p:spPr>
          <a:xfrm>
            <a:off x="7268341" y="1573410"/>
            <a:ext cx="3767324" cy="3482460"/>
          </a:xfrm>
          <a:prstGeom prst="rect">
            <a:avLst/>
          </a:prstGeom>
        </p:spPr>
      </p:pic>
      <p:sp>
        <p:nvSpPr>
          <p:cNvPr id="22" name="文本框 21">
            <a:extLst>
              <a:ext uri="{FF2B5EF4-FFF2-40B4-BE49-F238E27FC236}">
                <a16:creationId xmlns:a16="http://schemas.microsoft.com/office/drawing/2014/main" id="{9E632BB8-670A-658E-F221-344BFC5741DD}"/>
              </a:ext>
            </a:extLst>
          </p:cNvPr>
          <p:cNvSpPr txBox="1"/>
          <p:nvPr/>
        </p:nvSpPr>
        <p:spPr>
          <a:xfrm>
            <a:off x="5640355" y="2967134"/>
            <a:ext cx="914400" cy="914400"/>
          </a:xfrm>
          <a:prstGeom prst="rect">
            <a:avLst/>
          </a:prstGeom>
          <a:noFill/>
        </p:spPr>
        <p:txBody>
          <a:bodyPr wrap="square" lIns="0" tIns="0" rIns="0" bIns="0" rtlCol="0">
            <a:noAutofit/>
          </a:bodyPr>
          <a:lstStyle/>
          <a:p>
            <a:pPr algn="l">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23" name="文本框 22">
            <a:extLst>
              <a:ext uri="{FF2B5EF4-FFF2-40B4-BE49-F238E27FC236}">
                <a16:creationId xmlns:a16="http://schemas.microsoft.com/office/drawing/2014/main" id="{C4E1E651-F4D3-E946-4390-5E2CAE62FE46}"/>
              </a:ext>
            </a:extLst>
          </p:cNvPr>
          <p:cNvSpPr txBox="1"/>
          <p:nvPr/>
        </p:nvSpPr>
        <p:spPr>
          <a:xfrm>
            <a:off x="4923660" y="1573411"/>
            <a:ext cx="1925009" cy="3482455"/>
          </a:xfrm>
          <a:prstGeom prst="rect">
            <a:avLst/>
          </a:prstGeom>
          <a:noFill/>
        </p:spPr>
        <p:txBody>
          <a:bodyPr wrap="square" lIns="0" tIns="0" rIns="0" bIns="0" rtlCol="0">
            <a:noAutofit/>
          </a:bodyPr>
          <a:lstStyle/>
          <a:p>
            <a:pPr algn="l">
              <a:lnSpc>
                <a:spcPct val="120000"/>
              </a:lnSpc>
            </a:pPr>
            <a:r>
              <a:rPr lang="en-US" altLang="zh-CN" sz="32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A UK shoe company wants to expand into Asia.</a:t>
            </a:r>
            <a:endParaRPr lang="zh-CN" altLang="en-US" sz="32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6" name="图片 5" descr="图片包含 形状&#10;&#10;描述已自动生成">
            <a:extLst>
              <a:ext uri="{FF2B5EF4-FFF2-40B4-BE49-F238E27FC236}">
                <a16:creationId xmlns:a16="http://schemas.microsoft.com/office/drawing/2014/main" id="{FC8FCB77-791A-5CD3-739A-2BAEB6CA3C5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26860" y="1252015"/>
            <a:ext cx="3396665" cy="2638303"/>
          </a:xfrm>
          <a:prstGeom prst="rect">
            <a:avLst/>
          </a:prstGeom>
        </p:spPr>
      </p:pic>
      <p:pic>
        <p:nvPicPr>
          <p:cNvPr id="8" name="图片 7" descr="表格&#10;&#10;描述已自动生成">
            <a:extLst>
              <a:ext uri="{FF2B5EF4-FFF2-40B4-BE49-F238E27FC236}">
                <a16:creationId xmlns:a16="http://schemas.microsoft.com/office/drawing/2014/main" id="{0AEECE73-35E7-03B0-B4B2-58A47BB11A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26860" y="4073627"/>
            <a:ext cx="3396666" cy="1646868"/>
          </a:xfrm>
          <a:prstGeom prst="rect">
            <a:avLst/>
          </a:prstGeom>
        </p:spPr>
      </p:pic>
      <p:pic>
        <p:nvPicPr>
          <p:cNvPr id="10" name="图片 9" descr="表格&#10;&#10;描述已自动生成">
            <a:extLst>
              <a:ext uri="{FF2B5EF4-FFF2-40B4-BE49-F238E27FC236}">
                <a16:creationId xmlns:a16="http://schemas.microsoft.com/office/drawing/2014/main" id="{BCCA5001-9794-2AB9-590E-A8EE64E86A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57890" y="1487654"/>
            <a:ext cx="3543140" cy="3882691"/>
          </a:xfrm>
          <a:prstGeom prst="rect">
            <a:avLst/>
          </a:prstGeom>
        </p:spPr>
      </p:pic>
      <p:sp>
        <p:nvSpPr>
          <p:cNvPr id="11" name="文本框 10">
            <a:extLst>
              <a:ext uri="{FF2B5EF4-FFF2-40B4-BE49-F238E27FC236}">
                <a16:creationId xmlns:a16="http://schemas.microsoft.com/office/drawing/2014/main" id="{78AEFE88-9AE4-6641-1515-4D2A0A32924E}"/>
              </a:ext>
            </a:extLst>
          </p:cNvPr>
          <p:cNvSpPr txBox="1"/>
          <p:nvPr/>
        </p:nvSpPr>
        <p:spPr>
          <a:xfrm>
            <a:off x="1517307" y="2646870"/>
            <a:ext cx="1446958" cy="1981120"/>
          </a:xfrm>
          <a:prstGeom prst="rect">
            <a:avLst/>
          </a:prstGeom>
          <a:noFill/>
        </p:spPr>
        <p:txBody>
          <a:bodyPr wrap="none" lIns="0" tIns="0" rIns="0" bIns="0" rtlCol="0">
            <a:noAutofit/>
          </a:bodyPr>
          <a:lstStyle/>
          <a:p>
            <a:pPr marL="342900" indent="-342900" algn="l">
              <a:lnSpc>
                <a:spcPct val="120000"/>
              </a:lnSpc>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Consumption</a:t>
            </a:r>
          </a:p>
          <a:p>
            <a:pPr marL="342900" indent="-342900" algn="l">
              <a:lnSpc>
                <a:spcPct val="120000"/>
              </a:lnSpc>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Production</a:t>
            </a:r>
          </a:p>
          <a:p>
            <a:pPr marL="342900" indent="-342900" algn="l">
              <a:lnSpc>
                <a:spcPct val="120000"/>
              </a:lnSpc>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Export</a:t>
            </a:r>
            <a:endParaRPr lang="zh-CN" altLang="en-US"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4CD96F33-3D0D-D092-6D69-3A3DE2FC9539}"/>
              </a:ext>
            </a:extLst>
          </p:cNvPr>
          <p:cNvPicPr>
            <a:picLocks noChangeAspect="1"/>
          </p:cNvPicPr>
          <p:nvPr/>
        </p:nvPicPr>
        <p:blipFill>
          <a:blip r:embed="rId3"/>
          <a:stretch>
            <a:fillRect/>
          </a:stretch>
        </p:blipFill>
        <p:spPr>
          <a:xfrm>
            <a:off x="6540759" y="1588568"/>
            <a:ext cx="4223786" cy="3928544"/>
          </a:xfrm>
          <a:prstGeom prst="rect">
            <a:avLst/>
          </a:prstGeom>
        </p:spPr>
      </p:pic>
      <p:sp>
        <p:nvSpPr>
          <p:cNvPr id="7" name="文本框 6">
            <a:extLst>
              <a:ext uri="{FF2B5EF4-FFF2-40B4-BE49-F238E27FC236}">
                <a16:creationId xmlns:a16="http://schemas.microsoft.com/office/drawing/2014/main" id="{337B6F20-A96B-5786-188D-93D735FD134B}"/>
              </a:ext>
            </a:extLst>
          </p:cNvPr>
          <p:cNvSpPr txBox="1"/>
          <p:nvPr/>
        </p:nvSpPr>
        <p:spPr>
          <a:xfrm>
            <a:off x="1730990" y="2267337"/>
            <a:ext cx="4341845" cy="4208105"/>
          </a:xfrm>
          <a:prstGeom prst="rect">
            <a:avLst/>
          </a:prstGeom>
          <a:noFill/>
        </p:spPr>
        <p:txBody>
          <a:bodyPr wrap="none" lIns="0" tIns="0" rIns="0" bIns="0" rtlCol="0">
            <a:noAutofit/>
          </a:bodyPr>
          <a:lstStyle/>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cultures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languages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 and body language</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business manners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business models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contexts</a:t>
            </a:r>
            <a:endParaRPr lang="zh-CN" altLang="en-US"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grpSp>
        <p:nvGrpSpPr>
          <p:cNvPr id="9" name="组合 8">
            <a:extLst>
              <a:ext uri="{FF2B5EF4-FFF2-40B4-BE49-F238E27FC236}">
                <a16:creationId xmlns:a16="http://schemas.microsoft.com/office/drawing/2014/main" id="{2395A2C4-F075-3184-7096-31AB02EC35BE}"/>
              </a:ext>
            </a:extLst>
          </p:cNvPr>
          <p:cNvGrpSpPr/>
          <p:nvPr/>
        </p:nvGrpSpPr>
        <p:grpSpPr>
          <a:xfrm>
            <a:off x="1194317" y="1183655"/>
            <a:ext cx="10506075" cy="4738370"/>
            <a:chOff x="1295" y="1680"/>
            <a:chExt cx="16545" cy="7462"/>
          </a:xfrm>
        </p:grpSpPr>
        <p:cxnSp>
          <p:nvCxnSpPr>
            <p:cNvPr id="10" name="直接连接符 9">
              <a:extLst>
                <a:ext uri="{FF2B5EF4-FFF2-40B4-BE49-F238E27FC236}">
                  <a16:creationId xmlns:a16="http://schemas.microsoft.com/office/drawing/2014/main" id="{0F4A67ED-8148-03CE-D500-AB060B0C0EAA}"/>
                </a:ext>
              </a:extLst>
            </p:cNvPr>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id="{77B7FC5F-7263-385A-6D07-847C8223638E}"/>
                </a:ext>
              </a:extLst>
            </p:cNvPr>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a:extLst>
                <a:ext uri="{FF2B5EF4-FFF2-40B4-BE49-F238E27FC236}">
                  <a16:creationId xmlns:a16="http://schemas.microsoft.com/office/drawing/2014/main" id="{1C9BB780-B5D9-319C-FA76-48A765FCFD3F}"/>
                </a:ext>
              </a:extLst>
            </p:cNvPr>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a:extLst>
                <a:ext uri="{FF2B5EF4-FFF2-40B4-BE49-F238E27FC236}">
                  <a16:creationId xmlns:a16="http://schemas.microsoft.com/office/drawing/2014/main" id="{C108AD53-7BE9-F44A-9366-EE265DD7C881}"/>
                </a:ext>
              </a:extLst>
            </p:cNvPr>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3" name="图片 2">
            <a:extLst>
              <a:ext uri="{FF2B5EF4-FFF2-40B4-BE49-F238E27FC236}">
                <a16:creationId xmlns:a16="http://schemas.microsoft.com/office/drawing/2014/main" id="{068283C8-DF1F-573C-BE5F-9F9F541929D0}"/>
              </a:ext>
            </a:extLst>
          </p:cNvPr>
          <p:cNvPicPr>
            <a:picLocks noChangeAspect="1"/>
          </p:cNvPicPr>
          <p:nvPr/>
        </p:nvPicPr>
        <p:blipFill>
          <a:blip r:embed="rId3"/>
          <a:stretch>
            <a:fillRect/>
          </a:stretch>
        </p:blipFill>
        <p:spPr>
          <a:xfrm>
            <a:off x="7210427" y="1627511"/>
            <a:ext cx="3609762" cy="3602977"/>
          </a:xfrm>
          <a:prstGeom prst="rect">
            <a:avLst/>
          </a:prstGeom>
        </p:spPr>
      </p:pic>
      <p:sp>
        <p:nvSpPr>
          <p:cNvPr id="4" name="文本框 3">
            <a:extLst>
              <a:ext uri="{FF2B5EF4-FFF2-40B4-BE49-F238E27FC236}">
                <a16:creationId xmlns:a16="http://schemas.microsoft.com/office/drawing/2014/main" id="{79AC7FCB-2464-5FAA-29C9-CC40F6D06C27}"/>
              </a:ext>
            </a:extLst>
          </p:cNvPr>
          <p:cNvSpPr txBox="1"/>
          <p:nvPr/>
        </p:nvSpPr>
        <p:spPr>
          <a:xfrm>
            <a:off x="1730821" y="2008552"/>
            <a:ext cx="4950440" cy="883923"/>
          </a:xfrm>
          <a:prstGeom prst="rect">
            <a:avLst/>
          </a:prstGeom>
          <a:noFill/>
        </p:spPr>
        <p:txBody>
          <a:bodyPr wrap="none" lIns="0" tIns="0" rIns="0" bIns="0" rtlCol="0">
            <a:noAutofit/>
          </a:bodyPr>
          <a:lstStyle/>
          <a:p>
            <a:r>
              <a:rPr lang="en-US" altLang="zh-CN" sz="28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2.Definition of international </a:t>
            </a:r>
          </a:p>
          <a:p>
            <a:r>
              <a:rPr lang="en-US" altLang="zh-CN" sz="28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business communication</a:t>
            </a:r>
            <a:endParaRPr lang="zh-CN" altLang="en-US" sz="28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a:p>
            <a:pPr algn="l">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5" name="文本框 4">
            <a:extLst>
              <a:ext uri="{FF2B5EF4-FFF2-40B4-BE49-F238E27FC236}">
                <a16:creationId xmlns:a16="http://schemas.microsoft.com/office/drawing/2014/main" id="{A6EA6DED-AB22-06DE-DFFE-83EB11CC21E3}"/>
              </a:ext>
            </a:extLst>
          </p:cNvPr>
          <p:cNvSpPr txBox="1"/>
          <p:nvPr/>
        </p:nvSpPr>
        <p:spPr>
          <a:xfrm>
            <a:off x="971205" y="3433682"/>
            <a:ext cx="5896125" cy="1959410"/>
          </a:xfrm>
          <a:prstGeom prst="rect">
            <a:avLst/>
          </a:prstGeom>
          <a:noFill/>
        </p:spPr>
        <p:txBody>
          <a:bodyPr wrap="none" lIns="0" tIns="0" rIns="0" bIns="0" rtlCol="0">
            <a:noAutofit/>
          </a:bodyPr>
          <a:lstStyle/>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The strategic process of navigating </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cultural linguistic, and organizational differences </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to achieve effective communication and </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collaboration in global</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 business settings</a:t>
            </a:r>
            <a:endParaRPr lang="zh-CN" altLang="en-US"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合 14"/>
          <p:cNvGrpSpPr/>
          <p:nvPr/>
        </p:nvGrpSpPr>
        <p:grpSpPr>
          <a:xfrm>
            <a:off x="4800301" y="3229076"/>
            <a:ext cx="1385869" cy="723820"/>
            <a:chOff x="4027898" y="1664569"/>
            <a:chExt cx="1039402" cy="542865"/>
          </a:xfrm>
        </p:grpSpPr>
        <p:cxnSp>
          <p:nvCxnSpPr>
            <p:cNvPr id="8" name="直接连接符 7"/>
            <p:cNvCxnSpPr/>
            <p:nvPr/>
          </p:nvCxnSpPr>
          <p:spPr>
            <a:xfrm>
              <a:off x="4027898" y="1900313"/>
              <a:ext cx="1039402" cy="0"/>
            </a:xfrm>
            <a:prstGeom prst="line">
              <a:avLst/>
            </a:prstGeom>
            <a:ln w="9525">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4256498" y="1664569"/>
              <a:ext cx="0" cy="542865"/>
            </a:xfrm>
            <a:prstGeom prst="line">
              <a:avLst/>
            </a:prstGeom>
            <a:ln w="9525">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6" name="组合 15"/>
          <p:cNvGrpSpPr/>
          <p:nvPr/>
        </p:nvGrpSpPr>
        <p:grpSpPr>
          <a:xfrm>
            <a:off x="9829501" y="5514976"/>
            <a:ext cx="1385869" cy="723820"/>
            <a:chOff x="7799798" y="3378994"/>
            <a:chExt cx="1039402" cy="542865"/>
          </a:xfrm>
        </p:grpSpPr>
        <p:cxnSp>
          <p:nvCxnSpPr>
            <p:cNvPr id="27" name="直接连接符 26"/>
            <p:cNvCxnSpPr/>
            <p:nvPr/>
          </p:nvCxnSpPr>
          <p:spPr>
            <a:xfrm>
              <a:off x="7799798" y="3721894"/>
              <a:ext cx="1039402" cy="0"/>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8606248" y="3378994"/>
              <a:ext cx="0" cy="542865"/>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36" name="文本框 13"/>
          <p:cNvSpPr txBox="1">
            <a:spLocks noChangeArrowheads="1"/>
          </p:cNvSpPr>
          <p:nvPr/>
        </p:nvSpPr>
        <p:spPr bwMode="auto">
          <a:xfrm flipH="1">
            <a:off x="5409902" y="3879851"/>
            <a:ext cx="5585336" cy="2270750"/>
          </a:xfrm>
          <a:prstGeom prst="rect">
            <a:avLst/>
          </a:prstGeom>
          <a:noFill/>
          <a:ln w="9525">
            <a:noFill/>
            <a:miter lim="800000"/>
          </a:ln>
        </p:spPr>
        <p:txBody>
          <a:bodyPr wrap="square">
            <a:spAutoFit/>
          </a:bodyPr>
          <a:lstStyle/>
          <a:p>
            <a:pPr marL="457200" indent="-457200">
              <a:lnSpc>
                <a:spcPct val="120000"/>
              </a:lnSpc>
              <a:spcBef>
                <a:spcPct val="0"/>
              </a:spcBef>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rPr>
              <a:t>Non-verbal communication skills</a:t>
            </a:r>
          </a:p>
          <a:p>
            <a:pPr>
              <a:lnSpc>
                <a:spcPct val="120000"/>
              </a:lnSpc>
              <a:spcBef>
                <a:spcPct val="0"/>
              </a:spcBef>
            </a:pPr>
            <a:endPar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endParaRPr>
          </a:p>
          <a:p>
            <a:pPr>
              <a:lnSpc>
                <a:spcPct val="120000"/>
              </a:lnSpc>
              <a:spcBef>
                <a:spcPct val="0"/>
              </a:spcBef>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rPr>
              <a:t>2. Adaptability and flexibility</a:t>
            </a:r>
          </a:p>
          <a:p>
            <a:pPr>
              <a:lnSpc>
                <a:spcPct val="120000"/>
              </a:lnSpc>
              <a:spcBef>
                <a:spcPct val="0"/>
              </a:spcBef>
            </a:pPr>
            <a:endPar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endParaRPr>
          </a:p>
          <a:p>
            <a:pPr>
              <a:lnSpc>
                <a:spcPct val="120000"/>
              </a:lnSpc>
              <a:spcBef>
                <a:spcPct val="0"/>
              </a:spcBef>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rPr>
              <a:t>3. Negotiation and persuasion skills</a:t>
            </a:r>
            <a:endParaRPr lang="zh-CN" altLang="en-US"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endParaRPr>
          </a:p>
        </p:txBody>
      </p:sp>
      <p:grpSp>
        <p:nvGrpSpPr>
          <p:cNvPr id="7" name="组合 6"/>
          <p:cNvGrpSpPr/>
          <p:nvPr/>
        </p:nvGrpSpPr>
        <p:grpSpPr>
          <a:xfrm>
            <a:off x="640080" y="825500"/>
            <a:ext cx="4572000" cy="1231900"/>
            <a:chOff x="1295" y="1680"/>
            <a:chExt cx="16545" cy="7462"/>
          </a:xfrm>
        </p:grpSpPr>
        <p:cxnSp>
          <p:nvCxnSpPr>
            <p:cNvPr id="23" name="直接连接符 22"/>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 name="直接连接符 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17" name="图片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936951">
            <a:off x="5855105" y="1121545"/>
            <a:ext cx="2867636" cy="2867636"/>
          </a:xfrm>
          <a:prstGeom prst="rect">
            <a:avLst/>
          </a:prstGeom>
        </p:spPr>
      </p:pic>
      <p:graphicFrame>
        <p:nvGraphicFramePr>
          <p:cNvPr id="3" name="表格 2">
            <a:extLst>
              <a:ext uri="{FF2B5EF4-FFF2-40B4-BE49-F238E27FC236}">
                <a16:creationId xmlns:a16="http://schemas.microsoft.com/office/drawing/2014/main" id="{87AA2E39-AD05-7170-E0B4-33162047FE30}"/>
              </a:ext>
            </a:extLst>
          </p:cNvPr>
          <p:cNvGraphicFramePr>
            <a:graphicFrameLocks noGrp="1"/>
          </p:cNvGraphicFramePr>
          <p:nvPr>
            <p:extLst>
              <p:ext uri="{D42A27DB-BD31-4B8C-83A1-F6EECF244321}">
                <p14:modId xmlns:p14="http://schemas.microsoft.com/office/powerpoint/2010/main" val="1104395544"/>
              </p:ext>
            </p:extLst>
          </p:nvPr>
        </p:nvGraphicFramePr>
        <p:xfrm>
          <a:off x="1504710" y="939063"/>
          <a:ext cx="3217762" cy="944880"/>
        </p:xfrm>
        <a:graphic>
          <a:graphicData uri="http://schemas.openxmlformats.org/drawingml/2006/table">
            <a:tbl>
              <a:tblPr firstRow="1" bandRow="1">
                <a:tableStyleId>{5C22544A-7EE6-4342-B048-85BDC9FD1C3A}</a:tableStyleId>
              </a:tblPr>
              <a:tblGrid>
                <a:gridCol w="3217762">
                  <a:extLst>
                    <a:ext uri="{9D8B030D-6E8A-4147-A177-3AD203B41FA5}">
                      <a16:colId xmlns:a16="http://schemas.microsoft.com/office/drawing/2014/main" val="1875677406"/>
                    </a:ext>
                  </a:extLst>
                </a:gridCol>
              </a:tblGrid>
              <a:tr h="739264">
                <a:tc>
                  <a:txBody>
                    <a:bodyPr/>
                    <a:lstStyle/>
                    <a:p>
                      <a:r>
                        <a:rPr lang="en-US" altLang="zh-CN" sz="2800" dirty="0"/>
                        <a:t>3.Skills need for IBC</a:t>
                      </a:r>
                    </a:p>
                    <a:p>
                      <a:endParaRPr lang="zh-CN" altLang="en-US" sz="2800" dirty="0"/>
                    </a:p>
                  </a:txBody>
                  <a:tcPr/>
                </a:tc>
                <a:extLst>
                  <a:ext uri="{0D108BD9-81ED-4DB2-BD59-A6C34878D82A}">
                    <a16:rowId xmlns:a16="http://schemas.microsoft.com/office/drawing/2014/main" val="3123735889"/>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1+#ppt_w/2"/>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0-#ppt_w/2"/>
                                          </p:val>
                                        </p:tav>
                                        <p:tav tm="100000">
                                          <p:val>
                                            <p:strVal val="#ppt_x"/>
                                          </p:val>
                                        </p:tav>
                                      </p:tavLst>
                                    </p:anim>
                                    <p:anim calcmode="lin" valueType="num">
                                      <p:cBhvr additive="base">
                                        <p:cTn id="12" dur="500" fill="hold"/>
                                        <p:tgtEl>
                                          <p:spTgt spid="16"/>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18" presetClass="entr" presetSubtype="12" fill="hold" grpId="0" nodeType="afterEffect">
                                  <p:stCondLst>
                                    <p:cond delay="0"/>
                                  </p:stCondLst>
                                  <p:childTnLst>
                                    <p:set>
                                      <p:cBhvr>
                                        <p:cTn id="15" dur="1" fill="hold">
                                          <p:stCondLst>
                                            <p:cond delay="0"/>
                                          </p:stCondLst>
                                        </p:cTn>
                                        <p:tgtEl>
                                          <p:spTgt spid="36"/>
                                        </p:tgtEl>
                                        <p:attrNameLst>
                                          <p:attrName>style.visibility</p:attrName>
                                        </p:attrNameLst>
                                      </p:cBhvr>
                                      <p:to>
                                        <p:strVal val="visible"/>
                                      </p:to>
                                    </p:set>
                                    <p:animEffect transition="in" filter="strips(downLeft)">
                                      <p:cBhvr>
                                        <p:cTn id="16"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圆角右箭头 7"/>
          <p:cNvSpPr/>
          <p:nvPr/>
        </p:nvSpPr>
        <p:spPr>
          <a:xfrm>
            <a:off x="5617776" y="2046819"/>
            <a:ext cx="1807076" cy="3357033"/>
          </a:xfrm>
          <a:prstGeom prst="bentArrow">
            <a:avLst>
              <a:gd name="adj1" fmla="val 29688"/>
              <a:gd name="adj2" fmla="val 22656"/>
              <a:gd name="adj3" fmla="val 25000"/>
              <a:gd name="adj4" fmla="val 43750"/>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9" name="圆角右箭头 8"/>
          <p:cNvSpPr/>
          <p:nvPr/>
        </p:nvSpPr>
        <p:spPr>
          <a:xfrm>
            <a:off x="6199681" y="3460753"/>
            <a:ext cx="1225171" cy="1943100"/>
          </a:xfrm>
          <a:prstGeom prst="bentArrow">
            <a:avLst>
              <a:gd name="adj1" fmla="val 40749"/>
              <a:gd name="adj2" fmla="val 34408"/>
              <a:gd name="adj3" fmla="val 33295"/>
              <a:gd name="adj4" fmla="val 2992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0" name="圆角右箭头 9"/>
          <p:cNvSpPr/>
          <p:nvPr/>
        </p:nvSpPr>
        <p:spPr>
          <a:xfrm flipH="1">
            <a:off x="4219095" y="3003553"/>
            <a:ext cx="1330972" cy="2400300"/>
          </a:xfrm>
          <a:prstGeom prst="bentArrow">
            <a:avLst>
              <a:gd name="adj1" fmla="val 36601"/>
              <a:gd name="adj2" fmla="val 37173"/>
              <a:gd name="adj3" fmla="val 33295"/>
              <a:gd name="adj4" fmla="val 29924"/>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4" name="TextBox 60"/>
          <p:cNvSpPr txBox="1"/>
          <p:nvPr/>
        </p:nvSpPr>
        <p:spPr bwMode="auto">
          <a:xfrm>
            <a:off x="8053070" y="1231695"/>
            <a:ext cx="1807075" cy="585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r>
              <a:rPr lang="en-US" altLang="zh-CN"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3. Negotiation and </a:t>
            </a:r>
          </a:p>
          <a:p>
            <a:r>
              <a:rPr lang="en-US" altLang="zh-CN"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persuasion skills</a:t>
            </a:r>
            <a:endParaRPr lang="zh-CN" altLang="en-US"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endParaRPr>
          </a:p>
        </p:txBody>
      </p:sp>
      <p:sp>
        <p:nvSpPr>
          <p:cNvPr id="45" name="Rectangle 6"/>
          <p:cNvSpPr/>
          <p:nvPr/>
        </p:nvSpPr>
        <p:spPr>
          <a:xfrm>
            <a:off x="7859210" y="1956122"/>
            <a:ext cx="2793550" cy="1472877"/>
          </a:xfrm>
          <a:prstGeom prst="rect">
            <a:avLst/>
          </a:prstGeom>
        </p:spPr>
        <p:txBody>
          <a:bodyPr wrap="square" lIns="0" tIns="0" rIns="0" bIns="0">
            <a:noAutofit/>
          </a:bodyPr>
          <a:lstStyle/>
          <a:p>
            <a:pPr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Intercultural negotiation entails understanding cultural dynamics first, showing respect and finding common ground, and finally building trust through transparent and respectful dialogue. Especially when dealing with partners from different cultural backgrounds. </a:t>
            </a:r>
          </a:p>
          <a:p>
            <a:pPr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a:t>
            </a:r>
          </a:p>
          <a:p>
            <a:pPr fontAlgn="base">
              <a:lnSpc>
                <a:spcPct val="120000"/>
              </a:lnSpc>
              <a:spcBef>
                <a:spcPct val="0"/>
              </a:spcBef>
              <a:spcAft>
                <a:spcPct val="0"/>
              </a:spcAft>
            </a:pPr>
            <a:endParaRPr lang="zh-CN" altLang="en-US"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 name="TextBox 60"/>
          <p:cNvSpPr txBox="1"/>
          <p:nvPr/>
        </p:nvSpPr>
        <p:spPr bwMode="auto">
          <a:xfrm>
            <a:off x="8053070" y="3523332"/>
            <a:ext cx="1643380" cy="417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2. Adaptability and flexibility</a:t>
            </a:r>
            <a:endParaRPr lang="zh-CN" altLang="en-US"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endParaRPr>
          </a:p>
        </p:txBody>
      </p:sp>
      <p:sp>
        <p:nvSpPr>
          <p:cNvPr id="3" name="Rectangle 6"/>
          <p:cNvSpPr/>
          <p:nvPr/>
        </p:nvSpPr>
        <p:spPr>
          <a:xfrm>
            <a:off x="7671435" y="3863311"/>
            <a:ext cx="2981325" cy="1925984"/>
          </a:xfrm>
          <a:prstGeom prst="rect">
            <a:avLst/>
          </a:prstGeom>
        </p:spPr>
        <p:txBody>
          <a:bodyPr wrap="square" lIns="0" tIns="0" rIns="0" bIns="0">
            <a:normAutofit/>
          </a:bodyPr>
          <a:lstStyle/>
          <a:p>
            <a:pP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Adapting communication styles and methods to align with cultural expectations is essential to overcoming obstacles. Change the tone or form depending on the cultural context. </a:t>
            </a:r>
            <a:endPar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 name="TextBox 60"/>
          <p:cNvSpPr txBox="1"/>
          <p:nvPr/>
        </p:nvSpPr>
        <p:spPr bwMode="auto">
          <a:xfrm>
            <a:off x="1525270" y="2326512"/>
            <a:ext cx="1643380" cy="3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14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1.Non-verbal communication skills</a:t>
            </a:r>
            <a:endParaRPr lang="zh-CN" altLang="en-US" sz="1400" b="1" dirty="0">
              <a:solidFill>
                <a:schemeClr val="accent1"/>
              </a:solidFill>
              <a:latin typeface="微软雅黑" panose="020B0503020204020204" pitchFamily="34" charset="-122"/>
              <a:ea typeface="微软雅黑" panose="020B0503020204020204" pitchFamily="34" charset="-122"/>
              <a:cs typeface="圆体-简" panose="02010600040101010101" charset="-122"/>
            </a:endParaRPr>
          </a:p>
        </p:txBody>
      </p:sp>
      <p:sp>
        <p:nvSpPr>
          <p:cNvPr id="5" name="Rectangle 6"/>
          <p:cNvSpPr/>
          <p:nvPr/>
        </p:nvSpPr>
        <p:spPr>
          <a:xfrm>
            <a:off x="1001210" y="2812651"/>
            <a:ext cx="3426103" cy="2830800"/>
          </a:xfrm>
          <a:prstGeom prst="rect">
            <a:avLst/>
          </a:prstGeom>
        </p:spPr>
        <p:txBody>
          <a:bodyPr wrap="square" lIns="0" tIns="0" rIns="0" bIns="0">
            <a:normAutofit/>
          </a:bodyPr>
          <a:lstStyle/>
          <a:p>
            <a:pPr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Because many countries in Asia are high locale. Therefore, in order to better expand the Asian market, I recommend using non-verbal communication skills. For example, the use of silence is applicable in the high-context culture of Japan, where silence is a powerful communication tool: - it can express agreement, contemplation, or politeness. </a:t>
            </a:r>
          </a:p>
          <a:p>
            <a:pPr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a:t>
            </a:r>
          </a:p>
          <a:p>
            <a:pPr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However Japan’s high-context culture (Hall, 1976) places emphasis on implicit communication, hierarchical relationships, and respect for tradition. (5)</a:t>
            </a:r>
          </a:p>
          <a:p>
            <a:pPr fontAlgn="base">
              <a:lnSpc>
                <a:spcPct val="120000"/>
              </a:lnSpc>
              <a:spcBef>
                <a:spcPct val="0"/>
              </a:spcBef>
              <a:spcAft>
                <a:spcPct val="0"/>
              </a:spcAft>
            </a:pP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down)">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2" name="组合 71"/>
          <p:cNvGrpSpPr/>
          <p:nvPr/>
        </p:nvGrpSpPr>
        <p:grpSpPr>
          <a:xfrm>
            <a:off x="2513330" y="4376420"/>
            <a:ext cx="829310" cy="829310"/>
            <a:chOff x="5853" y="4253"/>
            <a:chExt cx="1306" cy="1306"/>
          </a:xfrm>
        </p:grpSpPr>
        <p:sp>
          <p:nvSpPr>
            <p:cNvPr id="60" name="Oval 70"/>
            <p:cNvSpPr/>
            <p:nvPr/>
          </p:nvSpPr>
          <p:spPr bwMode="auto">
            <a:xfrm>
              <a:off x="5853" y="4253"/>
              <a:ext cx="1306" cy="1306"/>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61" name="Freeform: Shape 71"/>
            <p:cNvSpPr/>
            <p:nvPr/>
          </p:nvSpPr>
          <p:spPr bwMode="auto">
            <a:xfrm>
              <a:off x="6173" y="4554"/>
              <a:ext cx="667" cy="66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0249" y="9450"/>
                  </a:moveTo>
                  <a:cubicBezTo>
                    <a:pt x="20249" y="9823"/>
                    <a:pt x="19947" y="10124"/>
                    <a:pt x="19575" y="10124"/>
                  </a:cubicBezTo>
                  <a:lnTo>
                    <a:pt x="18324" y="10124"/>
                  </a:lnTo>
                  <a:lnTo>
                    <a:pt x="15624" y="5400"/>
                  </a:lnTo>
                  <a:lnTo>
                    <a:pt x="17549" y="5400"/>
                  </a:lnTo>
                  <a:cubicBezTo>
                    <a:pt x="17762" y="5400"/>
                    <a:pt x="17962" y="5500"/>
                    <a:pt x="18089" y="5670"/>
                  </a:cubicBezTo>
                  <a:lnTo>
                    <a:pt x="20114" y="8370"/>
                  </a:lnTo>
                  <a:cubicBezTo>
                    <a:pt x="20202" y="8486"/>
                    <a:pt x="20249" y="8628"/>
                    <a:pt x="20249" y="8774"/>
                  </a:cubicBezTo>
                  <a:cubicBezTo>
                    <a:pt x="20249" y="8774"/>
                    <a:pt x="20249" y="9450"/>
                    <a:pt x="20249" y="9450"/>
                  </a:cubicBezTo>
                  <a:close/>
                  <a:moveTo>
                    <a:pt x="18224" y="20249"/>
                  </a:moveTo>
                  <a:lnTo>
                    <a:pt x="14174" y="20249"/>
                  </a:lnTo>
                  <a:lnTo>
                    <a:pt x="14174" y="13500"/>
                  </a:lnTo>
                  <a:cubicBezTo>
                    <a:pt x="14174" y="13126"/>
                    <a:pt x="13872" y="12825"/>
                    <a:pt x="13499" y="12825"/>
                  </a:cubicBezTo>
                  <a:lnTo>
                    <a:pt x="8437" y="12825"/>
                  </a:lnTo>
                  <a:cubicBezTo>
                    <a:pt x="8064" y="12825"/>
                    <a:pt x="7762" y="13126"/>
                    <a:pt x="7762" y="13500"/>
                  </a:cubicBezTo>
                  <a:lnTo>
                    <a:pt x="7762" y="20249"/>
                  </a:lnTo>
                  <a:lnTo>
                    <a:pt x="3374" y="20249"/>
                  </a:lnTo>
                  <a:lnTo>
                    <a:pt x="3374" y="11475"/>
                  </a:lnTo>
                  <a:lnTo>
                    <a:pt x="18224" y="11475"/>
                  </a:lnTo>
                  <a:cubicBezTo>
                    <a:pt x="18224" y="11475"/>
                    <a:pt x="18224" y="20249"/>
                    <a:pt x="18224" y="20249"/>
                  </a:cubicBezTo>
                  <a:close/>
                  <a:moveTo>
                    <a:pt x="13499" y="20249"/>
                  </a:moveTo>
                  <a:lnTo>
                    <a:pt x="8437" y="20249"/>
                  </a:lnTo>
                  <a:lnTo>
                    <a:pt x="8437" y="13500"/>
                  </a:lnTo>
                  <a:lnTo>
                    <a:pt x="13499" y="13500"/>
                  </a:lnTo>
                  <a:cubicBezTo>
                    <a:pt x="13499" y="13500"/>
                    <a:pt x="13499" y="20249"/>
                    <a:pt x="13499" y="20249"/>
                  </a:cubicBezTo>
                  <a:close/>
                  <a:moveTo>
                    <a:pt x="1349" y="9450"/>
                  </a:moveTo>
                  <a:lnTo>
                    <a:pt x="1349" y="8774"/>
                  </a:lnTo>
                  <a:cubicBezTo>
                    <a:pt x="1349" y="8628"/>
                    <a:pt x="1397" y="8486"/>
                    <a:pt x="1485" y="8370"/>
                  </a:cubicBezTo>
                  <a:lnTo>
                    <a:pt x="3510" y="5670"/>
                  </a:lnTo>
                  <a:cubicBezTo>
                    <a:pt x="3637" y="5500"/>
                    <a:pt x="3837" y="5400"/>
                    <a:pt x="4049" y="5400"/>
                  </a:cubicBezTo>
                  <a:lnTo>
                    <a:pt x="5975" y="5400"/>
                  </a:lnTo>
                  <a:lnTo>
                    <a:pt x="3275" y="10124"/>
                  </a:lnTo>
                  <a:lnTo>
                    <a:pt x="2024" y="10124"/>
                  </a:lnTo>
                  <a:cubicBezTo>
                    <a:pt x="1652" y="10124"/>
                    <a:pt x="1349" y="9823"/>
                    <a:pt x="1349" y="9450"/>
                  </a:cubicBezTo>
                  <a:moveTo>
                    <a:pt x="13369" y="5400"/>
                  </a:moveTo>
                  <a:lnTo>
                    <a:pt x="14846" y="5400"/>
                  </a:lnTo>
                  <a:lnTo>
                    <a:pt x="17546" y="10124"/>
                  </a:lnTo>
                  <a:lnTo>
                    <a:pt x="14719" y="10124"/>
                  </a:lnTo>
                  <a:cubicBezTo>
                    <a:pt x="14719" y="10124"/>
                    <a:pt x="13369" y="5400"/>
                    <a:pt x="13369" y="5400"/>
                  </a:cubicBezTo>
                  <a:close/>
                  <a:moveTo>
                    <a:pt x="11137" y="5400"/>
                  </a:moveTo>
                  <a:lnTo>
                    <a:pt x="12666" y="5400"/>
                  </a:lnTo>
                  <a:lnTo>
                    <a:pt x="14016" y="10124"/>
                  </a:lnTo>
                  <a:lnTo>
                    <a:pt x="11137" y="10124"/>
                  </a:lnTo>
                  <a:cubicBezTo>
                    <a:pt x="11137" y="10124"/>
                    <a:pt x="11137" y="5400"/>
                    <a:pt x="11137" y="5400"/>
                  </a:cubicBezTo>
                  <a:close/>
                  <a:moveTo>
                    <a:pt x="8932" y="5400"/>
                  </a:moveTo>
                  <a:lnTo>
                    <a:pt x="10462" y="5400"/>
                  </a:lnTo>
                  <a:lnTo>
                    <a:pt x="10462" y="10124"/>
                  </a:lnTo>
                  <a:lnTo>
                    <a:pt x="7582" y="10124"/>
                  </a:lnTo>
                  <a:cubicBezTo>
                    <a:pt x="7582" y="10124"/>
                    <a:pt x="8932" y="5400"/>
                    <a:pt x="8932" y="5400"/>
                  </a:cubicBezTo>
                  <a:close/>
                  <a:moveTo>
                    <a:pt x="6880" y="10124"/>
                  </a:moveTo>
                  <a:lnTo>
                    <a:pt x="4052" y="10124"/>
                  </a:lnTo>
                  <a:lnTo>
                    <a:pt x="6752" y="5400"/>
                  </a:lnTo>
                  <a:lnTo>
                    <a:pt x="8230" y="5400"/>
                  </a:lnTo>
                  <a:cubicBezTo>
                    <a:pt x="8230" y="5400"/>
                    <a:pt x="6880" y="10124"/>
                    <a:pt x="6880" y="10124"/>
                  </a:cubicBezTo>
                  <a:close/>
                  <a:moveTo>
                    <a:pt x="17549" y="1350"/>
                  </a:moveTo>
                  <a:lnTo>
                    <a:pt x="17549" y="4050"/>
                  </a:lnTo>
                  <a:lnTo>
                    <a:pt x="4049" y="4050"/>
                  </a:lnTo>
                  <a:lnTo>
                    <a:pt x="4049" y="1350"/>
                  </a:lnTo>
                  <a:cubicBezTo>
                    <a:pt x="4049" y="1350"/>
                    <a:pt x="17549" y="1350"/>
                    <a:pt x="17549" y="1350"/>
                  </a:cubicBezTo>
                  <a:close/>
                  <a:moveTo>
                    <a:pt x="21194" y="7560"/>
                  </a:moveTo>
                  <a:lnTo>
                    <a:pt x="19170" y="4861"/>
                  </a:lnTo>
                  <a:cubicBezTo>
                    <a:pt x="19091" y="4755"/>
                    <a:pt x="18997" y="4663"/>
                    <a:pt x="18899" y="4576"/>
                  </a:cubicBezTo>
                  <a:lnTo>
                    <a:pt x="18899" y="1350"/>
                  </a:lnTo>
                  <a:cubicBezTo>
                    <a:pt x="18899" y="605"/>
                    <a:pt x="18295" y="0"/>
                    <a:pt x="17549" y="0"/>
                  </a:cubicBezTo>
                  <a:lnTo>
                    <a:pt x="4049" y="0"/>
                  </a:lnTo>
                  <a:cubicBezTo>
                    <a:pt x="3304" y="0"/>
                    <a:pt x="2699" y="605"/>
                    <a:pt x="2699" y="1350"/>
                  </a:cubicBezTo>
                  <a:lnTo>
                    <a:pt x="2699" y="4576"/>
                  </a:lnTo>
                  <a:cubicBezTo>
                    <a:pt x="2602" y="4663"/>
                    <a:pt x="2508" y="4754"/>
                    <a:pt x="2430" y="4860"/>
                  </a:cubicBezTo>
                  <a:lnTo>
                    <a:pt x="406" y="7559"/>
                  </a:lnTo>
                  <a:cubicBezTo>
                    <a:pt x="143" y="7907"/>
                    <a:pt x="0" y="8338"/>
                    <a:pt x="0" y="8774"/>
                  </a:cubicBezTo>
                  <a:lnTo>
                    <a:pt x="0" y="9450"/>
                  </a:lnTo>
                  <a:cubicBezTo>
                    <a:pt x="0" y="10566"/>
                    <a:pt x="908" y="11475"/>
                    <a:pt x="2024" y="11475"/>
                  </a:cubicBezTo>
                  <a:lnTo>
                    <a:pt x="2024" y="20249"/>
                  </a:lnTo>
                  <a:cubicBezTo>
                    <a:pt x="2024" y="20994"/>
                    <a:pt x="2629" y="21599"/>
                    <a:pt x="3374" y="21599"/>
                  </a:cubicBezTo>
                  <a:lnTo>
                    <a:pt x="18224" y="21599"/>
                  </a:lnTo>
                  <a:cubicBezTo>
                    <a:pt x="18970" y="21599"/>
                    <a:pt x="19575" y="20994"/>
                    <a:pt x="19575" y="20249"/>
                  </a:cubicBezTo>
                  <a:lnTo>
                    <a:pt x="19575" y="11475"/>
                  </a:lnTo>
                  <a:cubicBezTo>
                    <a:pt x="20691" y="11475"/>
                    <a:pt x="21600" y="10566"/>
                    <a:pt x="21600" y="9450"/>
                  </a:cubicBezTo>
                  <a:lnTo>
                    <a:pt x="21600" y="8774"/>
                  </a:lnTo>
                  <a:cubicBezTo>
                    <a:pt x="21600" y="8338"/>
                    <a:pt x="21456" y="7907"/>
                    <a:pt x="21194" y="7560"/>
                  </a:cubicBezTo>
                </a:path>
              </a:pathLst>
            </a:custGeom>
            <a:solidFill>
              <a:schemeClr val="bg1"/>
            </a:solid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nvGrpSpPr>
          <p:cNvPr id="2" name="组合 1"/>
          <p:cNvGrpSpPr/>
          <p:nvPr/>
        </p:nvGrpSpPr>
        <p:grpSpPr>
          <a:xfrm>
            <a:off x="2512695" y="1372235"/>
            <a:ext cx="829310" cy="829310"/>
            <a:chOff x="2496" y="4253"/>
            <a:chExt cx="1306" cy="1306"/>
          </a:xfrm>
        </p:grpSpPr>
        <p:sp>
          <p:nvSpPr>
            <p:cNvPr id="62" name="Oval 66"/>
            <p:cNvSpPr/>
            <p:nvPr/>
          </p:nvSpPr>
          <p:spPr bwMode="auto">
            <a:xfrm>
              <a:off x="2496" y="4253"/>
              <a:ext cx="1306" cy="1306"/>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63" name="Group 67"/>
            <p:cNvGrpSpPr/>
            <p:nvPr/>
          </p:nvGrpSpPr>
          <p:grpSpPr bwMode="auto">
            <a:xfrm>
              <a:off x="2817" y="4594"/>
              <a:ext cx="664" cy="622"/>
              <a:chOff x="5368132" y="3540125"/>
              <a:chExt cx="465138" cy="435769"/>
            </a:xfrm>
            <a:solidFill>
              <a:schemeClr val="bg1"/>
            </a:solidFill>
          </p:grpSpPr>
          <p:sp>
            <p:nvSpPr>
              <p:cNvPr id="68" name="Freeform: Shape 68"/>
              <p:cNvSpPr/>
              <p:nvPr/>
            </p:nvSpPr>
            <p:spPr bwMode="auto">
              <a:xfrm>
                <a:off x="5426869" y="3598069"/>
                <a:ext cx="347663" cy="23256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0699" y="20255"/>
                    </a:moveTo>
                    <a:lnTo>
                      <a:pt x="899" y="20255"/>
                    </a:lnTo>
                    <a:lnTo>
                      <a:pt x="899" y="1350"/>
                    </a:lnTo>
                    <a:lnTo>
                      <a:pt x="20699" y="1350"/>
                    </a:lnTo>
                    <a:cubicBezTo>
                      <a:pt x="20699" y="1350"/>
                      <a:pt x="20699" y="20255"/>
                      <a:pt x="20699" y="20255"/>
                    </a:cubicBezTo>
                    <a:close/>
                    <a:moveTo>
                      <a:pt x="20699" y="0"/>
                    </a:moveTo>
                    <a:lnTo>
                      <a:pt x="899" y="5"/>
                    </a:lnTo>
                    <a:cubicBezTo>
                      <a:pt x="402" y="5"/>
                      <a:pt x="0" y="603"/>
                      <a:pt x="0" y="1350"/>
                    </a:cubicBezTo>
                    <a:lnTo>
                      <a:pt x="0" y="20249"/>
                    </a:lnTo>
                    <a:cubicBezTo>
                      <a:pt x="0" y="20996"/>
                      <a:pt x="402" y="21599"/>
                      <a:pt x="899" y="21599"/>
                    </a:cubicBezTo>
                    <a:lnTo>
                      <a:pt x="20699" y="21599"/>
                    </a:lnTo>
                    <a:cubicBezTo>
                      <a:pt x="21197" y="21599"/>
                      <a:pt x="21600" y="20996"/>
                      <a:pt x="21600" y="20249"/>
                    </a:cubicBezTo>
                    <a:lnTo>
                      <a:pt x="21600" y="1350"/>
                    </a:lnTo>
                    <a:cubicBezTo>
                      <a:pt x="21600" y="603"/>
                      <a:pt x="21197" y="0"/>
                      <a:pt x="20699"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69" name="Freeform: Shape 69"/>
              <p:cNvSpPr/>
              <p:nvPr/>
            </p:nvSpPr>
            <p:spPr bwMode="auto">
              <a:xfrm>
                <a:off x="5368132" y="3540125"/>
                <a:ext cx="465138" cy="43576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0249" y="16562"/>
                    </a:moveTo>
                    <a:cubicBezTo>
                      <a:pt x="20249" y="16959"/>
                      <a:pt x="19946" y="17282"/>
                      <a:pt x="19575" y="17282"/>
                    </a:cubicBezTo>
                    <a:lnTo>
                      <a:pt x="13499" y="17282"/>
                    </a:lnTo>
                    <a:lnTo>
                      <a:pt x="8099" y="17282"/>
                    </a:lnTo>
                    <a:lnTo>
                      <a:pt x="2024" y="17282"/>
                    </a:lnTo>
                    <a:cubicBezTo>
                      <a:pt x="1651" y="17282"/>
                      <a:pt x="1349" y="16959"/>
                      <a:pt x="1349" y="16562"/>
                    </a:cubicBezTo>
                    <a:lnTo>
                      <a:pt x="1349" y="2160"/>
                    </a:lnTo>
                    <a:cubicBezTo>
                      <a:pt x="1349" y="1762"/>
                      <a:pt x="1651" y="1440"/>
                      <a:pt x="2024" y="1440"/>
                    </a:cubicBezTo>
                    <a:lnTo>
                      <a:pt x="19575" y="1440"/>
                    </a:lnTo>
                    <a:cubicBezTo>
                      <a:pt x="19946" y="1440"/>
                      <a:pt x="20249" y="1762"/>
                      <a:pt x="20249" y="2160"/>
                    </a:cubicBezTo>
                    <a:cubicBezTo>
                      <a:pt x="20249" y="2160"/>
                      <a:pt x="20249" y="16562"/>
                      <a:pt x="20249" y="16562"/>
                    </a:cubicBezTo>
                    <a:close/>
                    <a:moveTo>
                      <a:pt x="19575" y="0"/>
                    </a:moveTo>
                    <a:lnTo>
                      <a:pt x="2024" y="0"/>
                    </a:lnTo>
                    <a:cubicBezTo>
                      <a:pt x="905" y="0"/>
                      <a:pt x="0" y="966"/>
                      <a:pt x="0" y="2160"/>
                    </a:cubicBezTo>
                    <a:lnTo>
                      <a:pt x="0" y="16562"/>
                    </a:lnTo>
                    <a:cubicBezTo>
                      <a:pt x="0" y="17753"/>
                      <a:pt x="903" y="18718"/>
                      <a:pt x="2018" y="18721"/>
                    </a:cubicBezTo>
                    <a:lnTo>
                      <a:pt x="8774" y="18721"/>
                    </a:lnTo>
                    <a:lnTo>
                      <a:pt x="8774" y="19597"/>
                    </a:lnTo>
                    <a:lnTo>
                      <a:pt x="4561" y="20181"/>
                    </a:lnTo>
                    <a:cubicBezTo>
                      <a:pt x="4260" y="20262"/>
                      <a:pt x="4049" y="20549"/>
                      <a:pt x="4049" y="20879"/>
                    </a:cubicBezTo>
                    <a:cubicBezTo>
                      <a:pt x="4049" y="21277"/>
                      <a:pt x="4351" y="21599"/>
                      <a:pt x="4724" y="21599"/>
                    </a:cubicBezTo>
                    <a:lnTo>
                      <a:pt x="16874" y="21599"/>
                    </a:lnTo>
                    <a:cubicBezTo>
                      <a:pt x="17248" y="21599"/>
                      <a:pt x="17549" y="21277"/>
                      <a:pt x="17549" y="20879"/>
                    </a:cubicBezTo>
                    <a:cubicBezTo>
                      <a:pt x="17549" y="20549"/>
                      <a:pt x="17339" y="20262"/>
                      <a:pt x="17038" y="20181"/>
                    </a:cubicBezTo>
                    <a:lnTo>
                      <a:pt x="12824" y="19597"/>
                    </a:lnTo>
                    <a:lnTo>
                      <a:pt x="12824" y="18721"/>
                    </a:lnTo>
                    <a:lnTo>
                      <a:pt x="19581" y="18721"/>
                    </a:lnTo>
                    <a:cubicBezTo>
                      <a:pt x="20696" y="18718"/>
                      <a:pt x="21600" y="17753"/>
                      <a:pt x="21600" y="16562"/>
                    </a:cubicBezTo>
                    <a:lnTo>
                      <a:pt x="21600" y="2160"/>
                    </a:lnTo>
                    <a:cubicBezTo>
                      <a:pt x="21600" y="966"/>
                      <a:pt x="20692" y="0"/>
                      <a:pt x="19575"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grpSp>
        <p:nvGrpSpPr>
          <p:cNvPr id="3" name="组合 2"/>
          <p:cNvGrpSpPr/>
          <p:nvPr/>
        </p:nvGrpSpPr>
        <p:grpSpPr>
          <a:xfrm>
            <a:off x="2512695" y="2896870"/>
            <a:ext cx="829310" cy="829310"/>
            <a:chOff x="4173" y="4253"/>
            <a:chExt cx="1306" cy="1306"/>
          </a:xfrm>
        </p:grpSpPr>
        <p:sp>
          <p:nvSpPr>
            <p:cNvPr id="64" name="Oval 62"/>
            <p:cNvSpPr/>
            <p:nvPr/>
          </p:nvSpPr>
          <p:spPr bwMode="auto">
            <a:xfrm>
              <a:off x="4173" y="4253"/>
              <a:ext cx="1306" cy="130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65" name="Group 63"/>
            <p:cNvGrpSpPr/>
            <p:nvPr/>
          </p:nvGrpSpPr>
          <p:grpSpPr bwMode="auto">
            <a:xfrm>
              <a:off x="4598" y="4573"/>
              <a:ext cx="456" cy="664"/>
              <a:chOff x="3582988" y="3510757"/>
              <a:chExt cx="319088" cy="465138"/>
            </a:xfrm>
            <a:solidFill>
              <a:schemeClr val="bg1"/>
            </a:solidFill>
          </p:grpSpPr>
          <p:sp>
            <p:nvSpPr>
              <p:cNvPr id="66" name="Freeform: Shape 64"/>
              <p:cNvSpPr/>
              <p:nvPr/>
            </p:nvSpPr>
            <p:spPr bwMode="auto">
              <a:xfrm>
                <a:off x="3582988" y="3510757"/>
                <a:ext cx="319088" cy="465138"/>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67" name="Freeform: Shape 65"/>
              <p:cNvSpPr/>
              <p:nvPr/>
            </p:nvSpPr>
            <p:spPr bwMode="auto">
              <a:xfrm>
                <a:off x="3655219" y="3583782"/>
                <a:ext cx="94456" cy="9445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9938" y="0"/>
                    </a:moveTo>
                    <a:cubicBezTo>
                      <a:pt x="8943" y="0"/>
                      <a:pt x="0" y="8942"/>
                      <a:pt x="0" y="19938"/>
                    </a:cubicBezTo>
                    <a:cubicBezTo>
                      <a:pt x="0" y="20855"/>
                      <a:pt x="743" y="21600"/>
                      <a:pt x="1661" y="21600"/>
                    </a:cubicBezTo>
                    <a:cubicBezTo>
                      <a:pt x="2579" y="21600"/>
                      <a:pt x="3323" y="20855"/>
                      <a:pt x="3323" y="19938"/>
                    </a:cubicBezTo>
                    <a:cubicBezTo>
                      <a:pt x="3323" y="10777"/>
                      <a:pt x="10777" y="3323"/>
                      <a:pt x="19938" y="3323"/>
                    </a:cubicBezTo>
                    <a:cubicBezTo>
                      <a:pt x="20856" y="3323"/>
                      <a:pt x="21600" y="2578"/>
                      <a:pt x="21600" y="1661"/>
                    </a:cubicBezTo>
                    <a:cubicBezTo>
                      <a:pt x="21600" y="744"/>
                      <a:pt x="20856" y="0"/>
                      <a:pt x="19938"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sp>
        <p:nvSpPr>
          <p:cNvPr id="19" name="TextBox 60"/>
          <p:cNvSpPr txBox="1"/>
          <p:nvPr/>
        </p:nvSpPr>
        <p:spPr bwMode="auto">
          <a:xfrm>
            <a:off x="6727190" y="1413193"/>
            <a:ext cx="3004820" cy="600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Individualism vs. Collectivism</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20" name="Rectangle 6"/>
          <p:cNvSpPr/>
          <p:nvPr/>
        </p:nvSpPr>
        <p:spPr>
          <a:xfrm>
            <a:off x="6779260" y="1741170"/>
            <a:ext cx="2981325"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75" name="TextBox 60"/>
          <p:cNvSpPr txBox="1"/>
          <p:nvPr/>
        </p:nvSpPr>
        <p:spPr bwMode="auto">
          <a:xfrm>
            <a:off x="6668749" y="2965769"/>
            <a:ext cx="3192185" cy="454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social support and resource </a:t>
            </a:r>
          </a:p>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sharing</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76" name="Rectangle 6"/>
          <p:cNvSpPr/>
          <p:nvPr/>
        </p:nvSpPr>
        <p:spPr>
          <a:xfrm>
            <a:off x="6776720" y="3242945"/>
            <a:ext cx="2981325"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77" name="TextBox 60"/>
          <p:cNvSpPr txBox="1"/>
          <p:nvPr/>
        </p:nvSpPr>
        <p:spPr bwMode="auto">
          <a:xfrm>
            <a:off x="6668749" y="4600892"/>
            <a:ext cx="3101361" cy="30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trust and cooperation</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78" name="Rectangle 6"/>
          <p:cNvSpPr/>
          <p:nvPr/>
        </p:nvSpPr>
        <p:spPr>
          <a:xfrm>
            <a:off x="6788785" y="4722495"/>
            <a:ext cx="2981325"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cxnSp>
        <p:nvCxnSpPr>
          <p:cNvPr id="5" name="直接连接符 4"/>
          <p:cNvCxnSpPr>
            <a:cxnSpLocks/>
          </p:cNvCxnSpPr>
          <p:nvPr/>
        </p:nvCxnSpPr>
        <p:spPr>
          <a:xfrm>
            <a:off x="3721100" y="1741170"/>
            <a:ext cx="1800696" cy="0"/>
          </a:xfrm>
          <a:prstGeom prst="line">
            <a:avLst/>
          </a:prstGeom>
          <a:ln>
            <a:solidFill>
              <a:schemeClr val="tx1">
                <a:lumMod val="75000"/>
                <a:lumOff val="25000"/>
              </a:schemeClr>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31" name="直接连接符 30"/>
          <p:cNvCxnSpPr>
            <a:cxnSpLocks/>
          </p:cNvCxnSpPr>
          <p:nvPr/>
        </p:nvCxnSpPr>
        <p:spPr>
          <a:xfrm>
            <a:off x="3721100" y="3231833"/>
            <a:ext cx="1800696" cy="0"/>
          </a:xfrm>
          <a:prstGeom prst="line">
            <a:avLst/>
          </a:prstGeom>
          <a:ln>
            <a:solidFill>
              <a:schemeClr val="tx1">
                <a:lumMod val="75000"/>
                <a:lumOff val="25000"/>
              </a:schemeClr>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32" name="直接连接符 31"/>
          <p:cNvCxnSpPr>
            <a:cxnSpLocks/>
          </p:cNvCxnSpPr>
          <p:nvPr/>
        </p:nvCxnSpPr>
        <p:spPr>
          <a:xfrm>
            <a:off x="3721100" y="4722495"/>
            <a:ext cx="1800696" cy="0"/>
          </a:xfrm>
          <a:prstGeom prst="line">
            <a:avLst/>
          </a:prstGeom>
          <a:ln>
            <a:solidFill>
              <a:schemeClr val="tx1">
                <a:lumMod val="75000"/>
                <a:lumOff val="25000"/>
              </a:schemeClr>
            </a:solidFill>
            <a:headEnd type="none"/>
            <a:tailEnd type="oval"/>
          </a:ln>
        </p:spPr>
        <p:style>
          <a:lnRef idx="1">
            <a:schemeClr val="accent1"/>
          </a:lnRef>
          <a:fillRef idx="0">
            <a:schemeClr val="accent1"/>
          </a:fillRef>
          <a:effectRef idx="0">
            <a:schemeClr val="accent1"/>
          </a:effectRef>
          <a:fontRef idx="minor">
            <a:schemeClr val="tx1"/>
          </a:fontRef>
        </p:style>
      </p:cxnSp>
      <p:graphicFrame>
        <p:nvGraphicFramePr>
          <p:cNvPr id="8" name="表格 7">
            <a:extLst>
              <a:ext uri="{FF2B5EF4-FFF2-40B4-BE49-F238E27FC236}">
                <a16:creationId xmlns:a16="http://schemas.microsoft.com/office/drawing/2014/main" id="{AED39B52-16C6-847D-47D0-0FB8A4ADA126}"/>
              </a:ext>
            </a:extLst>
          </p:cNvPr>
          <p:cNvGraphicFramePr>
            <a:graphicFrameLocks noGrp="1"/>
          </p:cNvGraphicFramePr>
          <p:nvPr>
            <p:extLst>
              <p:ext uri="{D42A27DB-BD31-4B8C-83A1-F6EECF244321}">
                <p14:modId xmlns:p14="http://schemas.microsoft.com/office/powerpoint/2010/main" val="4059988691"/>
              </p:ext>
            </p:extLst>
          </p:nvPr>
        </p:nvGraphicFramePr>
        <p:xfrm>
          <a:off x="4022204" y="311152"/>
          <a:ext cx="6302414" cy="614824"/>
        </p:xfrm>
        <a:graphic>
          <a:graphicData uri="http://schemas.openxmlformats.org/drawingml/2006/table">
            <a:tbl>
              <a:tblPr firstRow="1" bandRow="1">
                <a:tableStyleId>{93296810-A885-4BE3-A3E7-6D5BEEA58F35}</a:tableStyleId>
              </a:tblPr>
              <a:tblGrid>
                <a:gridCol w="6302414">
                  <a:extLst>
                    <a:ext uri="{9D8B030D-6E8A-4147-A177-3AD203B41FA5}">
                      <a16:colId xmlns:a16="http://schemas.microsoft.com/office/drawing/2014/main" val="2000926390"/>
                    </a:ext>
                  </a:extLst>
                </a:gridCol>
              </a:tblGrid>
              <a:tr h="614824">
                <a:tc>
                  <a:txBody>
                    <a:bodyPr/>
                    <a:lstStyle/>
                    <a:p>
                      <a:r>
                        <a:rPr lang="en-US" altLang="zh-CN" sz="2800" dirty="0"/>
                        <a:t>4.Importance of relationship Building</a:t>
                      </a:r>
                      <a:endParaRPr lang="zh-CN" altLang="en-US" sz="2800" dirty="0"/>
                    </a:p>
                  </a:txBody>
                  <a:tcPr/>
                </a:tc>
                <a:extLst>
                  <a:ext uri="{0D108BD9-81ED-4DB2-BD59-A6C34878D82A}">
                    <a16:rowId xmlns:a16="http://schemas.microsoft.com/office/drawing/2014/main" val="403117290"/>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3969385" y="1612900"/>
            <a:ext cx="4253230" cy="3631565"/>
            <a:chOff x="6251" y="2541"/>
            <a:chExt cx="6698" cy="5719"/>
          </a:xfrm>
        </p:grpSpPr>
        <p:sp>
          <p:nvSpPr>
            <p:cNvPr id="4" name="Isosceles Triangle 3"/>
            <p:cNvSpPr/>
            <p:nvPr/>
          </p:nvSpPr>
          <p:spPr bwMode="gray">
            <a:xfrm>
              <a:off x="7713" y="3739"/>
              <a:ext cx="3798" cy="3286"/>
            </a:xfrm>
            <a:prstGeom prst="triangle">
              <a:avLst>
                <a:gd name="adj" fmla="val 50000"/>
              </a:avLst>
            </a:prstGeom>
            <a:noFill/>
            <a:ln w="25400" algn="ctr">
              <a:solidFill>
                <a:schemeClr val="bg1">
                  <a:lumMod val="65000"/>
                </a:schemeClr>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3" name="Hexagon 30"/>
            <p:cNvSpPr/>
            <p:nvPr/>
          </p:nvSpPr>
          <p:spPr bwMode="gray">
            <a:xfrm>
              <a:off x="8175" y="2541"/>
              <a:ext cx="2859" cy="2472"/>
            </a:xfrm>
            <a:prstGeom prst="hexagon">
              <a:avLst>
                <a:gd name="adj" fmla="val 28916"/>
                <a:gd name="vf" fmla="val 115470"/>
              </a:avLst>
            </a:prstGeom>
            <a:solidFill>
              <a:schemeClr val="bg1">
                <a:lumMod val="75000"/>
              </a:schemeClr>
            </a:solidFill>
            <a:ln w="9525">
              <a:solidFill>
                <a:srgbClr val="C0C0C0"/>
              </a:solidFill>
              <a:miter lim="800000"/>
            </a:ln>
            <a:effec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4" name="Hexagon 31"/>
            <p:cNvSpPr/>
            <p:nvPr/>
          </p:nvSpPr>
          <p:spPr bwMode="gray">
            <a:xfrm>
              <a:off x="8343" y="2690"/>
              <a:ext cx="2513" cy="2174"/>
            </a:xfrm>
            <a:prstGeom prst="hexagon">
              <a:avLst>
                <a:gd name="adj" fmla="val 28896"/>
                <a:gd name="vf" fmla="val 115470"/>
              </a:avLst>
            </a:prstGeom>
            <a:solidFill>
              <a:schemeClr val="bg1">
                <a:lumMod val="50000"/>
              </a:schemeClr>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35" name="Group 40"/>
            <p:cNvGrpSpPr/>
            <p:nvPr/>
          </p:nvGrpSpPr>
          <p:grpSpPr>
            <a:xfrm>
              <a:off x="9083" y="3260"/>
              <a:ext cx="1091" cy="1033"/>
              <a:chOff x="5133976" y="846136"/>
              <a:chExt cx="269875" cy="255588"/>
            </a:xfrm>
            <a:solidFill>
              <a:schemeClr val="bg1"/>
            </a:solidFill>
          </p:grpSpPr>
          <p:sp>
            <p:nvSpPr>
              <p:cNvPr id="36" name="Freeform: Shape 41"/>
              <p:cNvSpPr/>
              <p:nvPr/>
            </p:nvSpPr>
            <p:spPr bwMode="auto">
              <a:xfrm>
                <a:off x="5191126" y="995361"/>
                <a:ext cx="34925" cy="39688"/>
              </a:xfrm>
              <a:custGeom>
                <a:avLst/>
                <a:gdLst/>
                <a:ahLst/>
                <a:cxnLst>
                  <a:cxn ang="0">
                    <a:pos x="12" y="0"/>
                  </a:cxn>
                  <a:cxn ang="0">
                    <a:pos x="3" y="0"/>
                  </a:cxn>
                  <a:cxn ang="0">
                    <a:pos x="0" y="3"/>
                  </a:cxn>
                  <a:cxn ang="0">
                    <a:pos x="0" y="14"/>
                  </a:cxn>
                  <a:cxn ang="0">
                    <a:pos x="3" y="17"/>
                  </a:cxn>
                  <a:cxn ang="0">
                    <a:pos x="12" y="17"/>
                  </a:cxn>
                  <a:cxn ang="0">
                    <a:pos x="15" y="14"/>
                  </a:cxn>
                  <a:cxn ang="0">
                    <a:pos x="15" y="3"/>
                  </a:cxn>
                  <a:cxn ang="0">
                    <a:pos x="12" y="0"/>
                  </a:cxn>
                </a:cxnLst>
                <a:rect l="0" t="0" r="r" b="b"/>
                <a:pathLst>
                  <a:path w="15" h="17">
                    <a:moveTo>
                      <a:pt x="12" y="0"/>
                    </a:moveTo>
                    <a:cubicBezTo>
                      <a:pt x="3" y="0"/>
                      <a:pt x="3" y="0"/>
                      <a:pt x="3" y="0"/>
                    </a:cubicBezTo>
                    <a:cubicBezTo>
                      <a:pt x="2" y="0"/>
                      <a:pt x="0" y="1"/>
                      <a:pt x="0" y="3"/>
                    </a:cubicBezTo>
                    <a:cubicBezTo>
                      <a:pt x="0" y="14"/>
                      <a:pt x="0" y="14"/>
                      <a:pt x="0" y="14"/>
                    </a:cubicBezTo>
                    <a:cubicBezTo>
                      <a:pt x="0" y="16"/>
                      <a:pt x="2" y="17"/>
                      <a:pt x="3" y="17"/>
                    </a:cubicBezTo>
                    <a:cubicBezTo>
                      <a:pt x="12" y="17"/>
                      <a:pt x="12" y="17"/>
                      <a:pt x="12" y="17"/>
                    </a:cubicBezTo>
                    <a:cubicBezTo>
                      <a:pt x="14" y="17"/>
                      <a:pt x="15" y="16"/>
                      <a:pt x="15" y="14"/>
                    </a:cubicBezTo>
                    <a:cubicBezTo>
                      <a:pt x="15" y="3"/>
                      <a:pt x="15" y="3"/>
                      <a:pt x="15" y="3"/>
                    </a:cubicBezTo>
                    <a:cubicBezTo>
                      <a:pt x="15" y="1"/>
                      <a:pt x="14" y="0"/>
                      <a:pt x="12" y="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7" name="Freeform: Shape 42"/>
              <p:cNvSpPr/>
              <p:nvPr/>
            </p:nvSpPr>
            <p:spPr bwMode="auto">
              <a:xfrm>
                <a:off x="5308601" y="1052511"/>
                <a:ext cx="74613" cy="4763"/>
              </a:xfrm>
              <a:custGeom>
                <a:avLst/>
                <a:gdLst/>
                <a:ahLst/>
                <a:cxnLst>
                  <a:cxn ang="0">
                    <a:pos x="33" y="1"/>
                  </a:cxn>
                  <a:cxn ang="0">
                    <a:pos x="32" y="2"/>
                  </a:cxn>
                  <a:cxn ang="0">
                    <a:pos x="1" y="2"/>
                  </a:cxn>
                  <a:cxn ang="0">
                    <a:pos x="0" y="1"/>
                  </a:cxn>
                  <a:cxn ang="0">
                    <a:pos x="0" y="1"/>
                  </a:cxn>
                  <a:cxn ang="0">
                    <a:pos x="1" y="0"/>
                  </a:cxn>
                  <a:cxn ang="0">
                    <a:pos x="32" y="0"/>
                  </a:cxn>
                  <a:cxn ang="0">
                    <a:pos x="33" y="1"/>
                  </a:cxn>
                </a:cxnLst>
                <a:rect l="0" t="0" r="r" b="b"/>
                <a:pathLst>
                  <a:path w="33" h="2">
                    <a:moveTo>
                      <a:pt x="33" y="1"/>
                    </a:moveTo>
                    <a:cubicBezTo>
                      <a:pt x="33" y="2"/>
                      <a:pt x="32" y="2"/>
                      <a:pt x="32" y="2"/>
                    </a:cubicBezTo>
                    <a:cubicBezTo>
                      <a:pt x="1" y="2"/>
                      <a:pt x="1" y="2"/>
                      <a:pt x="1" y="2"/>
                    </a:cubicBezTo>
                    <a:cubicBezTo>
                      <a:pt x="1" y="2"/>
                      <a:pt x="0" y="2"/>
                      <a:pt x="0" y="1"/>
                    </a:cubicBezTo>
                    <a:cubicBezTo>
                      <a:pt x="0" y="1"/>
                      <a:pt x="0" y="1"/>
                      <a:pt x="0" y="1"/>
                    </a:cubicBezTo>
                    <a:cubicBezTo>
                      <a:pt x="0" y="0"/>
                      <a:pt x="1" y="0"/>
                      <a:pt x="1" y="0"/>
                    </a:cubicBezTo>
                    <a:cubicBezTo>
                      <a:pt x="32" y="0"/>
                      <a:pt x="32" y="0"/>
                      <a:pt x="32" y="0"/>
                    </a:cubicBezTo>
                    <a:cubicBezTo>
                      <a:pt x="32" y="0"/>
                      <a:pt x="33" y="0"/>
                      <a:pt x="33" y="1"/>
                    </a:cubicBez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8" name="Freeform: Shape 43"/>
              <p:cNvSpPr/>
              <p:nvPr/>
            </p:nvSpPr>
            <p:spPr bwMode="auto">
              <a:xfrm>
                <a:off x="5308601" y="993773"/>
                <a:ext cx="31750" cy="6350"/>
              </a:xfrm>
              <a:custGeom>
                <a:avLst/>
                <a:gdLst/>
                <a:ahLst/>
                <a:cxnLst>
                  <a:cxn ang="0">
                    <a:pos x="14" y="2"/>
                  </a:cxn>
                  <a:cxn ang="0">
                    <a:pos x="13" y="3"/>
                  </a:cxn>
                  <a:cxn ang="0">
                    <a:pos x="1" y="3"/>
                  </a:cxn>
                  <a:cxn ang="0">
                    <a:pos x="0" y="2"/>
                  </a:cxn>
                  <a:cxn ang="0">
                    <a:pos x="0" y="1"/>
                  </a:cxn>
                  <a:cxn ang="0">
                    <a:pos x="1" y="0"/>
                  </a:cxn>
                  <a:cxn ang="0">
                    <a:pos x="13" y="0"/>
                  </a:cxn>
                  <a:cxn ang="0">
                    <a:pos x="14" y="1"/>
                  </a:cxn>
                  <a:cxn ang="0">
                    <a:pos x="14" y="2"/>
                  </a:cxn>
                </a:cxnLst>
                <a:rect l="0" t="0" r="r" b="b"/>
                <a:pathLst>
                  <a:path w="14" h="3">
                    <a:moveTo>
                      <a:pt x="14" y="2"/>
                    </a:moveTo>
                    <a:cubicBezTo>
                      <a:pt x="14" y="3"/>
                      <a:pt x="14" y="3"/>
                      <a:pt x="13" y="3"/>
                    </a:cubicBezTo>
                    <a:cubicBezTo>
                      <a:pt x="1" y="3"/>
                      <a:pt x="1" y="3"/>
                      <a:pt x="1" y="3"/>
                    </a:cubicBezTo>
                    <a:cubicBezTo>
                      <a:pt x="1" y="3"/>
                      <a:pt x="0" y="3"/>
                      <a:pt x="0" y="2"/>
                    </a:cubicBezTo>
                    <a:cubicBezTo>
                      <a:pt x="0" y="1"/>
                      <a:pt x="0" y="1"/>
                      <a:pt x="0" y="1"/>
                    </a:cubicBezTo>
                    <a:cubicBezTo>
                      <a:pt x="0" y="1"/>
                      <a:pt x="1" y="0"/>
                      <a:pt x="1" y="0"/>
                    </a:cubicBezTo>
                    <a:cubicBezTo>
                      <a:pt x="13" y="0"/>
                      <a:pt x="13" y="0"/>
                      <a:pt x="13" y="0"/>
                    </a:cubicBezTo>
                    <a:cubicBezTo>
                      <a:pt x="14" y="0"/>
                      <a:pt x="14" y="1"/>
                      <a:pt x="14" y="1"/>
                    </a:cubicBezTo>
                    <a:lnTo>
                      <a:pt x="14" y="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9" name="Freeform: Shape 44"/>
              <p:cNvSpPr/>
              <p:nvPr/>
            </p:nvSpPr>
            <p:spPr bwMode="auto">
              <a:xfrm>
                <a:off x="5351463" y="1071561"/>
                <a:ext cx="30163" cy="6350"/>
              </a:xfrm>
              <a:custGeom>
                <a:avLst/>
                <a:gdLst/>
                <a:ahLst/>
                <a:cxnLst>
                  <a:cxn ang="0">
                    <a:pos x="13" y="2"/>
                  </a:cxn>
                  <a:cxn ang="0">
                    <a:pos x="13" y="3"/>
                  </a:cxn>
                  <a:cxn ang="0">
                    <a:pos x="1" y="3"/>
                  </a:cxn>
                  <a:cxn ang="0">
                    <a:pos x="0" y="2"/>
                  </a:cxn>
                  <a:cxn ang="0">
                    <a:pos x="0" y="1"/>
                  </a:cxn>
                  <a:cxn ang="0">
                    <a:pos x="1" y="0"/>
                  </a:cxn>
                  <a:cxn ang="0">
                    <a:pos x="13" y="0"/>
                  </a:cxn>
                  <a:cxn ang="0">
                    <a:pos x="13" y="1"/>
                  </a:cxn>
                  <a:cxn ang="0">
                    <a:pos x="13" y="2"/>
                  </a:cxn>
                </a:cxnLst>
                <a:rect l="0" t="0" r="r" b="b"/>
                <a:pathLst>
                  <a:path w="13" h="3">
                    <a:moveTo>
                      <a:pt x="13" y="2"/>
                    </a:moveTo>
                    <a:cubicBezTo>
                      <a:pt x="13" y="2"/>
                      <a:pt x="13" y="3"/>
                      <a:pt x="13" y="3"/>
                    </a:cubicBezTo>
                    <a:cubicBezTo>
                      <a:pt x="1" y="3"/>
                      <a:pt x="1" y="3"/>
                      <a:pt x="1" y="3"/>
                    </a:cubicBezTo>
                    <a:cubicBezTo>
                      <a:pt x="0" y="3"/>
                      <a:pt x="0" y="2"/>
                      <a:pt x="0" y="2"/>
                    </a:cubicBezTo>
                    <a:cubicBezTo>
                      <a:pt x="0" y="1"/>
                      <a:pt x="0" y="1"/>
                      <a:pt x="0" y="1"/>
                    </a:cubicBezTo>
                    <a:cubicBezTo>
                      <a:pt x="0" y="1"/>
                      <a:pt x="0" y="0"/>
                      <a:pt x="1" y="0"/>
                    </a:cubicBezTo>
                    <a:cubicBezTo>
                      <a:pt x="13" y="0"/>
                      <a:pt x="13" y="0"/>
                      <a:pt x="13" y="0"/>
                    </a:cubicBezTo>
                    <a:cubicBezTo>
                      <a:pt x="13" y="0"/>
                      <a:pt x="13" y="1"/>
                      <a:pt x="13" y="1"/>
                    </a:cubicBezTo>
                    <a:lnTo>
                      <a:pt x="13" y="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0" name="Freeform: Shape 45"/>
              <p:cNvSpPr/>
              <p:nvPr/>
            </p:nvSpPr>
            <p:spPr bwMode="auto">
              <a:xfrm>
                <a:off x="5308601" y="1014411"/>
                <a:ext cx="44450" cy="4763"/>
              </a:xfrm>
              <a:custGeom>
                <a:avLst/>
                <a:gdLst/>
                <a:ahLst/>
                <a:cxnLst>
                  <a:cxn ang="0">
                    <a:pos x="20" y="1"/>
                  </a:cxn>
                  <a:cxn ang="0">
                    <a:pos x="19" y="2"/>
                  </a:cxn>
                  <a:cxn ang="0">
                    <a:pos x="1" y="2"/>
                  </a:cxn>
                  <a:cxn ang="0">
                    <a:pos x="0" y="1"/>
                  </a:cxn>
                  <a:cxn ang="0">
                    <a:pos x="0" y="1"/>
                  </a:cxn>
                  <a:cxn ang="0">
                    <a:pos x="1" y="0"/>
                  </a:cxn>
                  <a:cxn ang="0">
                    <a:pos x="19" y="0"/>
                  </a:cxn>
                  <a:cxn ang="0">
                    <a:pos x="20" y="1"/>
                  </a:cxn>
                </a:cxnLst>
                <a:rect l="0" t="0" r="r" b="b"/>
                <a:pathLst>
                  <a:path w="20" h="2">
                    <a:moveTo>
                      <a:pt x="20" y="1"/>
                    </a:moveTo>
                    <a:cubicBezTo>
                      <a:pt x="20" y="2"/>
                      <a:pt x="20" y="2"/>
                      <a:pt x="19" y="2"/>
                    </a:cubicBezTo>
                    <a:cubicBezTo>
                      <a:pt x="1" y="2"/>
                      <a:pt x="1" y="2"/>
                      <a:pt x="1" y="2"/>
                    </a:cubicBezTo>
                    <a:cubicBezTo>
                      <a:pt x="1" y="2"/>
                      <a:pt x="0" y="2"/>
                      <a:pt x="0" y="1"/>
                    </a:cubicBezTo>
                    <a:cubicBezTo>
                      <a:pt x="0" y="1"/>
                      <a:pt x="0" y="1"/>
                      <a:pt x="0" y="1"/>
                    </a:cubicBezTo>
                    <a:cubicBezTo>
                      <a:pt x="0" y="0"/>
                      <a:pt x="1" y="0"/>
                      <a:pt x="1" y="0"/>
                    </a:cubicBezTo>
                    <a:cubicBezTo>
                      <a:pt x="19" y="0"/>
                      <a:pt x="19" y="0"/>
                      <a:pt x="19" y="0"/>
                    </a:cubicBezTo>
                    <a:cubicBezTo>
                      <a:pt x="20" y="0"/>
                      <a:pt x="20" y="0"/>
                      <a:pt x="20" y="1"/>
                    </a:cubicBez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1" name="Freeform: Shape 46"/>
              <p:cNvSpPr/>
              <p:nvPr/>
            </p:nvSpPr>
            <p:spPr bwMode="auto">
              <a:xfrm>
                <a:off x="5308601" y="1031873"/>
                <a:ext cx="74613" cy="7938"/>
              </a:xfrm>
              <a:custGeom>
                <a:avLst/>
                <a:gdLst/>
                <a:ahLst/>
                <a:cxnLst>
                  <a:cxn ang="0">
                    <a:pos x="33" y="2"/>
                  </a:cxn>
                  <a:cxn ang="0">
                    <a:pos x="32" y="3"/>
                  </a:cxn>
                  <a:cxn ang="0">
                    <a:pos x="1" y="3"/>
                  </a:cxn>
                  <a:cxn ang="0">
                    <a:pos x="0" y="2"/>
                  </a:cxn>
                  <a:cxn ang="0">
                    <a:pos x="0" y="1"/>
                  </a:cxn>
                  <a:cxn ang="0">
                    <a:pos x="1" y="0"/>
                  </a:cxn>
                  <a:cxn ang="0">
                    <a:pos x="32" y="0"/>
                  </a:cxn>
                  <a:cxn ang="0">
                    <a:pos x="33" y="1"/>
                  </a:cxn>
                  <a:cxn ang="0">
                    <a:pos x="33" y="2"/>
                  </a:cxn>
                </a:cxnLst>
                <a:rect l="0" t="0" r="r" b="b"/>
                <a:pathLst>
                  <a:path w="33" h="3">
                    <a:moveTo>
                      <a:pt x="33" y="2"/>
                    </a:moveTo>
                    <a:cubicBezTo>
                      <a:pt x="33" y="2"/>
                      <a:pt x="32" y="3"/>
                      <a:pt x="32" y="3"/>
                    </a:cubicBezTo>
                    <a:cubicBezTo>
                      <a:pt x="1" y="3"/>
                      <a:pt x="1" y="3"/>
                      <a:pt x="1" y="3"/>
                    </a:cubicBezTo>
                    <a:cubicBezTo>
                      <a:pt x="1" y="3"/>
                      <a:pt x="0" y="2"/>
                      <a:pt x="0" y="2"/>
                    </a:cubicBezTo>
                    <a:cubicBezTo>
                      <a:pt x="0" y="1"/>
                      <a:pt x="0" y="1"/>
                      <a:pt x="0" y="1"/>
                    </a:cubicBezTo>
                    <a:cubicBezTo>
                      <a:pt x="0" y="1"/>
                      <a:pt x="1" y="0"/>
                      <a:pt x="1" y="0"/>
                    </a:cubicBezTo>
                    <a:cubicBezTo>
                      <a:pt x="32" y="0"/>
                      <a:pt x="32" y="0"/>
                      <a:pt x="32" y="0"/>
                    </a:cubicBezTo>
                    <a:cubicBezTo>
                      <a:pt x="32" y="0"/>
                      <a:pt x="33" y="1"/>
                      <a:pt x="33" y="1"/>
                    </a:cubicBezTo>
                    <a:lnTo>
                      <a:pt x="33" y="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2" name="Freeform: Shape 47"/>
              <p:cNvSpPr/>
              <p:nvPr/>
            </p:nvSpPr>
            <p:spPr bwMode="auto">
              <a:xfrm>
                <a:off x="5287963" y="963611"/>
                <a:ext cx="115888" cy="138113"/>
              </a:xfrm>
              <a:custGeom>
                <a:avLst/>
                <a:gdLst/>
                <a:ahLst/>
                <a:cxnLst>
                  <a:cxn ang="0">
                    <a:pos x="47" y="58"/>
                  </a:cxn>
                  <a:cxn ang="0">
                    <a:pos x="3" y="58"/>
                  </a:cxn>
                  <a:cxn ang="0">
                    <a:pos x="3" y="57"/>
                  </a:cxn>
                  <a:cxn ang="0">
                    <a:pos x="3" y="4"/>
                  </a:cxn>
                  <a:cxn ang="0">
                    <a:pos x="4" y="3"/>
                  </a:cxn>
                  <a:cxn ang="0">
                    <a:pos x="28" y="3"/>
                  </a:cxn>
                  <a:cxn ang="0">
                    <a:pos x="29" y="5"/>
                  </a:cxn>
                  <a:cxn ang="0">
                    <a:pos x="29" y="16"/>
                  </a:cxn>
                  <a:cxn ang="0">
                    <a:pos x="33" y="20"/>
                  </a:cxn>
                  <a:cxn ang="0">
                    <a:pos x="48" y="20"/>
                  </a:cxn>
                  <a:cxn ang="0">
                    <a:pos x="48" y="21"/>
                  </a:cxn>
                  <a:cxn ang="0">
                    <a:pos x="48" y="57"/>
                  </a:cxn>
                  <a:cxn ang="0">
                    <a:pos x="47" y="58"/>
                  </a:cxn>
                  <a:cxn ang="0">
                    <a:pos x="32" y="6"/>
                  </a:cxn>
                  <a:cxn ang="0">
                    <a:pos x="33" y="6"/>
                  </a:cxn>
                  <a:cxn ang="0">
                    <a:pos x="45" y="16"/>
                  </a:cxn>
                  <a:cxn ang="0">
                    <a:pos x="45" y="17"/>
                  </a:cxn>
                  <a:cxn ang="0">
                    <a:pos x="33" y="17"/>
                  </a:cxn>
                  <a:cxn ang="0">
                    <a:pos x="32" y="16"/>
                  </a:cxn>
                  <a:cxn ang="0">
                    <a:pos x="32" y="6"/>
                  </a:cxn>
                  <a:cxn ang="0">
                    <a:pos x="49" y="15"/>
                  </a:cxn>
                  <a:cxn ang="0">
                    <a:pos x="33" y="2"/>
                  </a:cxn>
                  <a:cxn ang="0">
                    <a:pos x="28" y="0"/>
                  </a:cxn>
                  <a:cxn ang="0">
                    <a:pos x="4" y="0"/>
                  </a:cxn>
                  <a:cxn ang="0">
                    <a:pos x="0" y="4"/>
                  </a:cxn>
                  <a:cxn ang="0">
                    <a:pos x="0" y="57"/>
                  </a:cxn>
                  <a:cxn ang="0">
                    <a:pos x="4" y="60"/>
                  </a:cxn>
                  <a:cxn ang="0">
                    <a:pos x="47" y="60"/>
                  </a:cxn>
                  <a:cxn ang="0">
                    <a:pos x="51" y="57"/>
                  </a:cxn>
                  <a:cxn ang="0">
                    <a:pos x="51" y="20"/>
                  </a:cxn>
                  <a:cxn ang="0">
                    <a:pos x="49" y="15"/>
                  </a:cxn>
                </a:cxnLst>
                <a:rect l="0" t="0" r="r" b="b"/>
                <a:pathLst>
                  <a:path w="51" h="60">
                    <a:moveTo>
                      <a:pt x="47" y="58"/>
                    </a:moveTo>
                    <a:cubicBezTo>
                      <a:pt x="3" y="58"/>
                      <a:pt x="3" y="58"/>
                      <a:pt x="3" y="58"/>
                    </a:cubicBezTo>
                    <a:cubicBezTo>
                      <a:pt x="3" y="58"/>
                      <a:pt x="3" y="58"/>
                      <a:pt x="3" y="57"/>
                    </a:cubicBezTo>
                    <a:cubicBezTo>
                      <a:pt x="3" y="4"/>
                      <a:pt x="3" y="4"/>
                      <a:pt x="3" y="4"/>
                    </a:cubicBezTo>
                    <a:cubicBezTo>
                      <a:pt x="3" y="4"/>
                      <a:pt x="3" y="3"/>
                      <a:pt x="4" y="3"/>
                    </a:cubicBezTo>
                    <a:cubicBezTo>
                      <a:pt x="28" y="3"/>
                      <a:pt x="28" y="3"/>
                      <a:pt x="28" y="3"/>
                    </a:cubicBezTo>
                    <a:cubicBezTo>
                      <a:pt x="29" y="3"/>
                      <a:pt x="29" y="3"/>
                      <a:pt x="29" y="5"/>
                    </a:cubicBezTo>
                    <a:cubicBezTo>
                      <a:pt x="29" y="16"/>
                      <a:pt x="29" y="16"/>
                      <a:pt x="29" y="16"/>
                    </a:cubicBezTo>
                    <a:cubicBezTo>
                      <a:pt x="29" y="18"/>
                      <a:pt x="31" y="20"/>
                      <a:pt x="33" y="20"/>
                    </a:cubicBezTo>
                    <a:cubicBezTo>
                      <a:pt x="48" y="20"/>
                      <a:pt x="48" y="20"/>
                      <a:pt x="48" y="20"/>
                    </a:cubicBezTo>
                    <a:cubicBezTo>
                      <a:pt x="48" y="20"/>
                      <a:pt x="48" y="20"/>
                      <a:pt x="48" y="21"/>
                    </a:cubicBezTo>
                    <a:cubicBezTo>
                      <a:pt x="48" y="57"/>
                      <a:pt x="48" y="57"/>
                      <a:pt x="48" y="57"/>
                    </a:cubicBezTo>
                    <a:cubicBezTo>
                      <a:pt x="48" y="57"/>
                      <a:pt x="48" y="58"/>
                      <a:pt x="47" y="58"/>
                    </a:cubicBezTo>
                    <a:moveTo>
                      <a:pt x="32" y="6"/>
                    </a:moveTo>
                    <a:cubicBezTo>
                      <a:pt x="32" y="5"/>
                      <a:pt x="33" y="6"/>
                      <a:pt x="33" y="6"/>
                    </a:cubicBezTo>
                    <a:cubicBezTo>
                      <a:pt x="45" y="16"/>
                      <a:pt x="45" y="16"/>
                      <a:pt x="45" y="16"/>
                    </a:cubicBezTo>
                    <a:cubicBezTo>
                      <a:pt x="45" y="16"/>
                      <a:pt x="46" y="17"/>
                      <a:pt x="45" y="17"/>
                    </a:cubicBezTo>
                    <a:cubicBezTo>
                      <a:pt x="33" y="17"/>
                      <a:pt x="33" y="17"/>
                      <a:pt x="33" y="17"/>
                    </a:cubicBezTo>
                    <a:cubicBezTo>
                      <a:pt x="33" y="17"/>
                      <a:pt x="32" y="17"/>
                      <a:pt x="32" y="16"/>
                    </a:cubicBezTo>
                    <a:lnTo>
                      <a:pt x="32" y="6"/>
                    </a:lnTo>
                    <a:close/>
                    <a:moveTo>
                      <a:pt x="49" y="15"/>
                    </a:moveTo>
                    <a:cubicBezTo>
                      <a:pt x="33" y="2"/>
                      <a:pt x="33" y="2"/>
                      <a:pt x="33" y="2"/>
                    </a:cubicBezTo>
                    <a:cubicBezTo>
                      <a:pt x="32" y="1"/>
                      <a:pt x="30" y="0"/>
                      <a:pt x="28" y="0"/>
                    </a:cubicBezTo>
                    <a:cubicBezTo>
                      <a:pt x="4" y="0"/>
                      <a:pt x="4" y="0"/>
                      <a:pt x="4" y="0"/>
                    </a:cubicBezTo>
                    <a:cubicBezTo>
                      <a:pt x="2" y="0"/>
                      <a:pt x="0" y="2"/>
                      <a:pt x="0" y="4"/>
                    </a:cubicBezTo>
                    <a:cubicBezTo>
                      <a:pt x="0" y="57"/>
                      <a:pt x="0" y="57"/>
                      <a:pt x="0" y="57"/>
                    </a:cubicBezTo>
                    <a:cubicBezTo>
                      <a:pt x="0" y="60"/>
                      <a:pt x="4" y="60"/>
                      <a:pt x="4" y="60"/>
                    </a:cubicBezTo>
                    <a:cubicBezTo>
                      <a:pt x="47" y="60"/>
                      <a:pt x="47" y="60"/>
                      <a:pt x="47" y="60"/>
                    </a:cubicBezTo>
                    <a:cubicBezTo>
                      <a:pt x="49" y="60"/>
                      <a:pt x="51" y="59"/>
                      <a:pt x="51" y="57"/>
                    </a:cubicBezTo>
                    <a:cubicBezTo>
                      <a:pt x="51" y="20"/>
                      <a:pt x="51" y="20"/>
                      <a:pt x="51" y="20"/>
                    </a:cubicBezTo>
                    <a:cubicBezTo>
                      <a:pt x="51" y="18"/>
                      <a:pt x="50" y="16"/>
                      <a:pt x="49" y="15"/>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3" name="Freeform: Shape 48"/>
              <p:cNvSpPr/>
              <p:nvPr/>
            </p:nvSpPr>
            <p:spPr bwMode="auto">
              <a:xfrm>
                <a:off x="5133976" y="846136"/>
                <a:ext cx="268288" cy="247650"/>
              </a:xfrm>
              <a:custGeom>
                <a:avLst/>
                <a:gdLst/>
                <a:ahLst/>
                <a:cxnLst>
                  <a:cxn ang="0">
                    <a:pos x="37" y="7"/>
                  </a:cxn>
                  <a:cxn ang="0">
                    <a:pos x="37" y="7"/>
                  </a:cxn>
                  <a:cxn ang="0">
                    <a:pos x="79" y="7"/>
                  </a:cxn>
                  <a:cxn ang="0">
                    <a:pos x="80" y="8"/>
                  </a:cxn>
                  <a:cxn ang="0">
                    <a:pos x="80" y="14"/>
                  </a:cxn>
                  <a:cxn ang="0">
                    <a:pos x="79" y="14"/>
                  </a:cxn>
                  <a:cxn ang="0">
                    <a:pos x="37" y="14"/>
                  </a:cxn>
                  <a:cxn ang="0">
                    <a:pos x="37" y="14"/>
                  </a:cxn>
                  <a:cxn ang="0">
                    <a:pos x="37" y="7"/>
                  </a:cxn>
                  <a:cxn ang="0">
                    <a:pos x="61" y="102"/>
                  </a:cxn>
                  <a:cxn ang="0">
                    <a:pos x="60" y="101"/>
                  </a:cxn>
                  <a:cxn ang="0">
                    <a:pos x="13" y="101"/>
                  </a:cxn>
                  <a:cxn ang="0">
                    <a:pos x="10" y="99"/>
                  </a:cxn>
                  <a:cxn ang="0">
                    <a:pos x="10" y="74"/>
                  </a:cxn>
                  <a:cxn ang="0">
                    <a:pos x="11" y="73"/>
                  </a:cxn>
                  <a:cxn ang="0">
                    <a:pos x="17" y="73"/>
                  </a:cxn>
                  <a:cxn ang="0">
                    <a:pos x="18" y="72"/>
                  </a:cxn>
                  <a:cxn ang="0">
                    <a:pos x="18" y="66"/>
                  </a:cxn>
                  <a:cxn ang="0">
                    <a:pos x="24" y="57"/>
                  </a:cxn>
                  <a:cxn ang="0">
                    <a:pos x="42" y="57"/>
                  </a:cxn>
                  <a:cxn ang="0">
                    <a:pos x="48" y="66"/>
                  </a:cxn>
                  <a:cxn ang="0">
                    <a:pos x="48" y="72"/>
                  </a:cxn>
                  <a:cxn ang="0">
                    <a:pos x="49" y="73"/>
                  </a:cxn>
                  <a:cxn ang="0">
                    <a:pos x="60" y="73"/>
                  </a:cxn>
                  <a:cxn ang="0">
                    <a:pos x="61" y="72"/>
                  </a:cxn>
                  <a:cxn ang="0">
                    <a:pos x="61" y="53"/>
                  </a:cxn>
                  <a:cxn ang="0">
                    <a:pos x="69" y="45"/>
                  </a:cxn>
                  <a:cxn ang="0">
                    <a:pos x="96" y="45"/>
                  </a:cxn>
                  <a:cxn ang="0">
                    <a:pos x="104" y="48"/>
                  </a:cxn>
                  <a:cxn ang="0">
                    <a:pos x="116" y="58"/>
                  </a:cxn>
                  <a:cxn ang="0">
                    <a:pos x="117" y="57"/>
                  </a:cxn>
                  <a:cxn ang="0">
                    <a:pos x="117" y="20"/>
                  </a:cxn>
                  <a:cxn ang="0">
                    <a:pos x="111" y="14"/>
                  </a:cxn>
                  <a:cxn ang="0">
                    <a:pos x="87" y="14"/>
                  </a:cxn>
                  <a:cxn ang="0">
                    <a:pos x="86" y="14"/>
                  </a:cxn>
                  <a:cxn ang="0">
                    <a:pos x="86" y="7"/>
                  </a:cxn>
                  <a:cxn ang="0">
                    <a:pos x="80" y="0"/>
                  </a:cxn>
                  <a:cxn ang="0">
                    <a:pos x="37" y="0"/>
                  </a:cxn>
                  <a:cxn ang="0">
                    <a:pos x="30" y="7"/>
                  </a:cxn>
                  <a:cxn ang="0">
                    <a:pos x="30" y="14"/>
                  </a:cxn>
                  <a:cxn ang="0">
                    <a:pos x="30" y="14"/>
                  </a:cxn>
                  <a:cxn ang="0">
                    <a:pos x="6" y="14"/>
                  </a:cxn>
                  <a:cxn ang="0">
                    <a:pos x="0" y="20"/>
                  </a:cxn>
                  <a:cxn ang="0">
                    <a:pos x="0" y="67"/>
                  </a:cxn>
                  <a:cxn ang="0">
                    <a:pos x="3" y="72"/>
                  </a:cxn>
                  <a:cxn ang="0">
                    <a:pos x="4" y="74"/>
                  </a:cxn>
                  <a:cxn ang="0">
                    <a:pos x="4" y="99"/>
                  </a:cxn>
                  <a:cxn ang="0">
                    <a:pos x="13" y="108"/>
                  </a:cxn>
                  <a:cxn ang="0">
                    <a:pos x="61" y="108"/>
                  </a:cxn>
                  <a:cxn ang="0">
                    <a:pos x="61" y="108"/>
                  </a:cxn>
                  <a:cxn ang="0">
                    <a:pos x="61" y="102"/>
                  </a:cxn>
                </a:cxnLst>
                <a:rect l="0" t="0" r="r" b="b"/>
                <a:pathLst>
                  <a:path w="117" h="108">
                    <a:moveTo>
                      <a:pt x="37" y="7"/>
                    </a:moveTo>
                    <a:cubicBezTo>
                      <a:pt x="37" y="7"/>
                      <a:pt x="37" y="7"/>
                      <a:pt x="37" y="7"/>
                    </a:cubicBezTo>
                    <a:cubicBezTo>
                      <a:pt x="79" y="7"/>
                      <a:pt x="79" y="7"/>
                      <a:pt x="79" y="7"/>
                    </a:cubicBezTo>
                    <a:cubicBezTo>
                      <a:pt x="79" y="7"/>
                      <a:pt x="80" y="7"/>
                      <a:pt x="80" y="8"/>
                    </a:cubicBezTo>
                    <a:cubicBezTo>
                      <a:pt x="80" y="14"/>
                      <a:pt x="80" y="14"/>
                      <a:pt x="80" y="14"/>
                    </a:cubicBezTo>
                    <a:cubicBezTo>
                      <a:pt x="80" y="14"/>
                      <a:pt x="79" y="14"/>
                      <a:pt x="79" y="14"/>
                    </a:cubicBezTo>
                    <a:cubicBezTo>
                      <a:pt x="37" y="14"/>
                      <a:pt x="37" y="14"/>
                      <a:pt x="37" y="14"/>
                    </a:cubicBezTo>
                    <a:cubicBezTo>
                      <a:pt x="37" y="14"/>
                      <a:pt x="37" y="14"/>
                      <a:pt x="37" y="14"/>
                    </a:cubicBezTo>
                    <a:lnTo>
                      <a:pt x="37" y="7"/>
                    </a:lnTo>
                    <a:close/>
                    <a:moveTo>
                      <a:pt x="61" y="102"/>
                    </a:moveTo>
                    <a:cubicBezTo>
                      <a:pt x="61" y="101"/>
                      <a:pt x="60" y="101"/>
                      <a:pt x="60" y="101"/>
                    </a:cubicBezTo>
                    <a:cubicBezTo>
                      <a:pt x="13" y="101"/>
                      <a:pt x="13" y="101"/>
                      <a:pt x="13" y="101"/>
                    </a:cubicBezTo>
                    <a:cubicBezTo>
                      <a:pt x="11" y="101"/>
                      <a:pt x="10" y="100"/>
                      <a:pt x="10" y="99"/>
                    </a:cubicBezTo>
                    <a:cubicBezTo>
                      <a:pt x="10" y="74"/>
                      <a:pt x="10" y="74"/>
                      <a:pt x="10" y="74"/>
                    </a:cubicBezTo>
                    <a:cubicBezTo>
                      <a:pt x="10" y="74"/>
                      <a:pt x="10" y="73"/>
                      <a:pt x="11" y="73"/>
                    </a:cubicBezTo>
                    <a:cubicBezTo>
                      <a:pt x="17" y="73"/>
                      <a:pt x="17" y="73"/>
                      <a:pt x="17" y="73"/>
                    </a:cubicBezTo>
                    <a:cubicBezTo>
                      <a:pt x="17" y="73"/>
                      <a:pt x="18" y="73"/>
                      <a:pt x="18" y="72"/>
                    </a:cubicBezTo>
                    <a:cubicBezTo>
                      <a:pt x="18" y="66"/>
                      <a:pt x="18" y="66"/>
                      <a:pt x="18" y="66"/>
                    </a:cubicBezTo>
                    <a:cubicBezTo>
                      <a:pt x="18" y="63"/>
                      <a:pt x="18" y="57"/>
                      <a:pt x="24" y="57"/>
                    </a:cubicBezTo>
                    <a:cubicBezTo>
                      <a:pt x="42" y="57"/>
                      <a:pt x="42" y="57"/>
                      <a:pt x="42" y="57"/>
                    </a:cubicBezTo>
                    <a:cubicBezTo>
                      <a:pt x="47" y="57"/>
                      <a:pt x="48" y="63"/>
                      <a:pt x="48" y="66"/>
                    </a:cubicBezTo>
                    <a:cubicBezTo>
                      <a:pt x="48" y="72"/>
                      <a:pt x="48" y="72"/>
                      <a:pt x="48" y="72"/>
                    </a:cubicBezTo>
                    <a:cubicBezTo>
                      <a:pt x="48" y="73"/>
                      <a:pt x="49" y="73"/>
                      <a:pt x="49" y="73"/>
                    </a:cubicBezTo>
                    <a:cubicBezTo>
                      <a:pt x="60" y="73"/>
                      <a:pt x="60" y="73"/>
                      <a:pt x="60" y="73"/>
                    </a:cubicBezTo>
                    <a:cubicBezTo>
                      <a:pt x="61" y="73"/>
                      <a:pt x="61" y="72"/>
                      <a:pt x="61" y="72"/>
                    </a:cubicBezTo>
                    <a:cubicBezTo>
                      <a:pt x="61" y="53"/>
                      <a:pt x="61" y="53"/>
                      <a:pt x="61" y="53"/>
                    </a:cubicBezTo>
                    <a:cubicBezTo>
                      <a:pt x="61" y="48"/>
                      <a:pt x="65" y="45"/>
                      <a:pt x="69" y="45"/>
                    </a:cubicBezTo>
                    <a:cubicBezTo>
                      <a:pt x="96" y="45"/>
                      <a:pt x="96" y="45"/>
                      <a:pt x="96" y="45"/>
                    </a:cubicBezTo>
                    <a:cubicBezTo>
                      <a:pt x="99" y="45"/>
                      <a:pt x="102" y="46"/>
                      <a:pt x="104" y="48"/>
                    </a:cubicBezTo>
                    <a:cubicBezTo>
                      <a:pt x="104" y="48"/>
                      <a:pt x="113" y="55"/>
                      <a:pt x="116" y="58"/>
                    </a:cubicBezTo>
                    <a:cubicBezTo>
                      <a:pt x="116" y="58"/>
                      <a:pt x="117" y="58"/>
                      <a:pt x="117" y="57"/>
                    </a:cubicBezTo>
                    <a:cubicBezTo>
                      <a:pt x="117" y="20"/>
                      <a:pt x="117" y="20"/>
                      <a:pt x="117" y="20"/>
                    </a:cubicBezTo>
                    <a:cubicBezTo>
                      <a:pt x="117" y="17"/>
                      <a:pt x="114" y="14"/>
                      <a:pt x="111" y="14"/>
                    </a:cubicBezTo>
                    <a:cubicBezTo>
                      <a:pt x="87" y="14"/>
                      <a:pt x="87" y="14"/>
                      <a:pt x="87" y="14"/>
                    </a:cubicBezTo>
                    <a:cubicBezTo>
                      <a:pt x="87" y="14"/>
                      <a:pt x="86" y="14"/>
                      <a:pt x="86" y="14"/>
                    </a:cubicBezTo>
                    <a:cubicBezTo>
                      <a:pt x="86" y="7"/>
                      <a:pt x="86" y="7"/>
                      <a:pt x="86" y="7"/>
                    </a:cubicBezTo>
                    <a:cubicBezTo>
                      <a:pt x="86" y="3"/>
                      <a:pt x="83" y="0"/>
                      <a:pt x="80" y="0"/>
                    </a:cubicBezTo>
                    <a:cubicBezTo>
                      <a:pt x="37" y="0"/>
                      <a:pt x="37" y="0"/>
                      <a:pt x="37" y="0"/>
                    </a:cubicBezTo>
                    <a:cubicBezTo>
                      <a:pt x="33" y="0"/>
                      <a:pt x="30" y="3"/>
                      <a:pt x="30" y="7"/>
                    </a:cubicBezTo>
                    <a:cubicBezTo>
                      <a:pt x="30" y="14"/>
                      <a:pt x="30" y="14"/>
                      <a:pt x="30" y="14"/>
                    </a:cubicBezTo>
                    <a:cubicBezTo>
                      <a:pt x="30" y="14"/>
                      <a:pt x="30" y="14"/>
                      <a:pt x="30" y="14"/>
                    </a:cubicBezTo>
                    <a:cubicBezTo>
                      <a:pt x="6" y="14"/>
                      <a:pt x="6" y="14"/>
                      <a:pt x="6" y="14"/>
                    </a:cubicBezTo>
                    <a:cubicBezTo>
                      <a:pt x="2" y="14"/>
                      <a:pt x="0" y="17"/>
                      <a:pt x="0" y="20"/>
                    </a:cubicBezTo>
                    <a:cubicBezTo>
                      <a:pt x="0" y="67"/>
                      <a:pt x="0" y="67"/>
                      <a:pt x="0" y="67"/>
                    </a:cubicBezTo>
                    <a:cubicBezTo>
                      <a:pt x="0" y="70"/>
                      <a:pt x="1" y="71"/>
                      <a:pt x="3" y="72"/>
                    </a:cubicBezTo>
                    <a:cubicBezTo>
                      <a:pt x="3" y="73"/>
                      <a:pt x="4" y="73"/>
                      <a:pt x="4" y="74"/>
                    </a:cubicBezTo>
                    <a:cubicBezTo>
                      <a:pt x="4" y="99"/>
                      <a:pt x="4" y="99"/>
                      <a:pt x="4" y="99"/>
                    </a:cubicBezTo>
                    <a:cubicBezTo>
                      <a:pt x="4" y="104"/>
                      <a:pt x="8" y="108"/>
                      <a:pt x="13" y="108"/>
                    </a:cubicBezTo>
                    <a:cubicBezTo>
                      <a:pt x="61" y="108"/>
                      <a:pt x="61" y="108"/>
                      <a:pt x="61" y="108"/>
                    </a:cubicBezTo>
                    <a:cubicBezTo>
                      <a:pt x="61" y="108"/>
                      <a:pt x="61" y="108"/>
                      <a:pt x="61" y="108"/>
                    </a:cubicBezTo>
                    <a:lnTo>
                      <a:pt x="61" y="10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nvGrpSpPr>
            <p:cNvPr id="6" name="Group 4"/>
            <p:cNvGrpSpPr/>
            <p:nvPr/>
          </p:nvGrpSpPr>
          <p:grpSpPr>
            <a:xfrm>
              <a:off x="10091" y="5788"/>
              <a:ext cx="2859" cy="2472"/>
              <a:chOff x="6719427" y="4451846"/>
              <a:chExt cx="1815215" cy="1569442"/>
            </a:xfrm>
          </p:grpSpPr>
          <p:sp>
            <p:nvSpPr>
              <p:cNvPr id="23" name="Hexagon 24"/>
              <p:cNvSpPr/>
              <p:nvPr/>
            </p:nvSpPr>
            <p:spPr bwMode="gray">
              <a:xfrm>
                <a:off x="6719427" y="4451846"/>
                <a:ext cx="1815215" cy="1569442"/>
              </a:xfrm>
              <a:prstGeom prst="hexagon">
                <a:avLst>
                  <a:gd name="adj" fmla="val 28916"/>
                  <a:gd name="vf" fmla="val 115470"/>
                </a:avLst>
              </a:prstGeom>
              <a:solidFill>
                <a:schemeClr val="bg1">
                  <a:lumMod val="75000"/>
                </a:schemeClr>
              </a:solidFill>
              <a:ln w="9525">
                <a:solidFill>
                  <a:srgbClr val="C0C0C0"/>
                </a:solidFill>
                <a:miter lim="800000"/>
              </a:ln>
              <a:effec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4" name="Hexagon 25"/>
              <p:cNvSpPr/>
              <p:nvPr/>
            </p:nvSpPr>
            <p:spPr bwMode="gray">
              <a:xfrm>
                <a:off x="6825786" y="4546392"/>
                <a:ext cx="1595405" cy="1380352"/>
              </a:xfrm>
              <a:prstGeom prst="hexagon">
                <a:avLst>
                  <a:gd name="adj" fmla="val 28896"/>
                  <a:gd name="vf" fmla="val 115470"/>
                </a:avLst>
              </a:prstGeom>
              <a:solidFill>
                <a:schemeClr val="accent3"/>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25" name="Group 49"/>
              <p:cNvGrpSpPr/>
              <p:nvPr/>
            </p:nvGrpSpPr>
            <p:grpSpPr>
              <a:xfrm>
                <a:off x="7276561" y="4934983"/>
                <a:ext cx="700945" cy="603143"/>
                <a:chOff x="1941513" y="2401886"/>
                <a:chExt cx="273050" cy="234951"/>
              </a:xfrm>
              <a:solidFill>
                <a:schemeClr val="bg1"/>
              </a:solidFill>
            </p:grpSpPr>
            <p:sp>
              <p:nvSpPr>
                <p:cNvPr id="26" name="Oval 50"/>
                <p:cNvSpPr/>
                <p:nvPr/>
              </p:nvSpPr>
              <p:spPr bwMode="auto">
                <a:xfrm>
                  <a:off x="1941513" y="2401886"/>
                  <a:ext cx="180975" cy="68263"/>
                </a:xfrm>
                <a:prstGeom prst="ellipse">
                  <a:avLst/>
                </a:pr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7" name="Freeform: Shape 51"/>
                <p:cNvSpPr/>
                <p:nvPr/>
              </p:nvSpPr>
              <p:spPr bwMode="auto">
                <a:xfrm>
                  <a:off x="1941513" y="2459036"/>
                  <a:ext cx="180975" cy="46038"/>
                </a:xfrm>
                <a:custGeom>
                  <a:avLst/>
                  <a:gdLst/>
                  <a:ahLst/>
                  <a:cxnLst>
                    <a:cxn ang="0">
                      <a:pos x="40" y="20"/>
                    </a:cxn>
                    <a:cxn ang="0">
                      <a:pos x="79" y="5"/>
                    </a:cxn>
                    <a:cxn ang="0">
                      <a:pos x="78" y="1"/>
                    </a:cxn>
                    <a:cxn ang="0">
                      <a:pos x="77" y="1"/>
                    </a:cxn>
                    <a:cxn ang="0">
                      <a:pos x="69" y="5"/>
                    </a:cxn>
                    <a:cxn ang="0">
                      <a:pos x="40" y="9"/>
                    </a:cxn>
                    <a:cxn ang="0">
                      <a:pos x="10" y="5"/>
                    </a:cxn>
                    <a:cxn ang="0">
                      <a:pos x="2" y="0"/>
                    </a:cxn>
                    <a:cxn ang="0">
                      <a:pos x="1" y="1"/>
                    </a:cxn>
                    <a:cxn ang="0">
                      <a:pos x="0" y="5"/>
                    </a:cxn>
                    <a:cxn ang="0">
                      <a:pos x="40" y="20"/>
                    </a:cxn>
                  </a:cxnLst>
                  <a:rect l="0" t="0" r="r" b="b"/>
                  <a:pathLst>
                    <a:path w="79" h="20">
                      <a:moveTo>
                        <a:pt x="40" y="20"/>
                      </a:moveTo>
                      <a:cubicBezTo>
                        <a:pt x="61" y="20"/>
                        <a:pt x="79" y="13"/>
                        <a:pt x="79" y="5"/>
                      </a:cubicBezTo>
                      <a:cubicBezTo>
                        <a:pt x="79" y="3"/>
                        <a:pt x="79" y="2"/>
                        <a:pt x="78" y="1"/>
                      </a:cubicBezTo>
                      <a:cubicBezTo>
                        <a:pt x="78" y="1"/>
                        <a:pt x="77" y="0"/>
                        <a:pt x="77" y="1"/>
                      </a:cubicBezTo>
                      <a:cubicBezTo>
                        <a:pt x="74" y="2"/>
                        <a:pt x="72" y="3"/>
                        <a:pt x="69" y="5"/>
                      </a:cubicBezTo>
                      <a:cubicBezTo>
                        <a:pt x="61" y="8"/>
                        <a:pt x="51" y="9"/>
                        <a:pt x="40" y="9"/>
                      </a:cubicBezTo>
                      <a:cubicBezTo>
                        <a:pt x="29" y="9"/>
                        <a:pt x="18" y="8"/>
                        <a:pt x="10" y="5"/>
                      </a:cubicBezTo>
                      <a:cubicBezTo>
                        <a:pt x="7" y="3"/>
                        <a:pt x="5" y="2"/>
                        <a:pt x="2" y="0"/>
                      </a:cubicBezTo>
                      <a:cubicBezTo>
                        <a:pt x="2" y="0"/>
                        <a:pt x="2" y="1"/>
                        <a:pt x="1" y="1"/>
                      </a:cubicBezTo>
                      <a:cubicBezTo>
                        <a:pt x="1" y="2"/>
                        <a:pt x="0" y="3"/>
                        <a:pt x="0" y="5"/>
                      </a:cubicBezTo>
                      <a:cubicBezTo>
                        <a:pt x="0" y="13"/>
                        <a:pt x="18" y="20"/>
                        <a:pt x="40" y="2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8" name="Freeform: Shape 52"/>
                <p:cNvSpPr/>
                <p:nvPr/>
              </p:nvSpPr>
              <p:spPr bwMode="auto">
                <a:xfrm>
                  <a:off x="1941513" y="2562224"/>
                  <a:ext cx="127000" cy="46038"/>
                </a:xfrm>
                <a:custGeom>
                  <a:avLst/>
                  <a:gdLst/>
                  <a:ahLst/>
                  <a:cxnLst>
                    <a:cxn ang="0">
                      <a:pos x="51" y="9"/>
                    </a:cxn>
                    <a:cxn ang="0">
                      <a:pos x="50" y="9"/>
                    </a:cxn>
                    <a:cxn ang="0">
                      <a:pos x="40" y="9"/>
                    </a:cxn>
                    <a:cxn ang="0">
                      <a:pos x="10" y="5"/>
                    </a:cxn>
                    <a:cxn ang="0">
                      <a:pos x="3" y="1"/>
                    </a:cxn>
                    <a:cxn ang="0">
                      <a:pos x="1" y="1"/>
                    </a:cxn>
                    <a:cxn ang="0">
                      <a:pos x="0" y="5"/>
                    </a:cxn>
                    <a:cxn ang="0">
                      <a:pos x="40" y="20"/>
                    </a:cxn>
                    <a:cxn ang="0">
                      <a:pos x="54" y="19"/>
                    </a:cxn>
                    <a:cxn ang="0">
                      <a:pos x="55" y="18"/>
                    </a:cxn>
                    <a:cxn ang="0">
                      <a:pos x="51" y="9"/>
                    </a:cxn>
                  </a:cxnLst>
                  <a:rect l="0" t="0" r="r" b="b"/>
                  <a:pathLst>
                    <a:path w="55" h="20">
                      <a:moveTo>
                        <a:pt x="51" y="9"/>
                      </a:moveTo>
                      <a:cubicBezTo>
                        <a:pt x="51" y="9"/>
                        <a:pt x="51" y="9"/>
                        <a:pt x="50" y="9"/>
                      </a:cubicBezTo>
                      <a:cubicBezTo>
                        <a:pt x="47" y="9"/>
                        <a:pt x="43" y="9"/>
                        <a:pt x="40" y="9"/>
                      </a:cubicBezTo>
                      <a:cubicBezTo>
                        <a:pt x="29" y="9"/>
                        <a:pt x="18" y="8"/>
                        <a:pt x="10" y="5"/>
                      </a:cubicBezTo>
                      <a:cubicBezTo>
                        <a:pt x="7" y="3"/>
                        <a:pt x="5" y="3"/>
                        <a:pt x="3" y="1"/>
                      </a:cubicBezTo>
                      <a:cubicBezTo>
                        <a:pt x="2" y="0"/>
                        <a:pt x="1" y="1"/>
                        <a:pt x="1" y="1"/>
                      </a:cubicBezTo>
                      <a:cubicBezTo>
                        <a:pt x="1" y="2"/>
                        <a:pt x="0" y="3"/>
                        <a:pt x="0" y="5"/>
                      </a:cubicBezTo>
                      <a:cubicBezTo>
                        <a:pt x="0" y="13"/>
                        <a:pt x="18" y="20"/>
                        <a:pt x="40" y="20"/>
                      </a:cubicBezTo>
                      <a:cubicBezTo>
                        <a:pt x="44" y="20"/>
                        <a:pt x="50" y="20"/>
                        <a:pt x="54" y="19"/>
                      </a:cubicBezTo>
                      <a:cubicBezTo>
                        <a:pt x="55" y="19"/>
                        <a:pt x="55" y="19"/>
                        <a:pt x="55" y="18"/>
                      </a:cubicBezTo>
                      <a:cubicBezTo>
                        <a:pt x="53" y="16"/>
                        <a:pt x="51" y="12"/>
                        <a:pt x="51" y="9"/>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9" name="Freeform: Shape 53"/>
                <p:cNvSpPr/>
                <p:nvPr/>
              </p:nvSpPr>
              <p:spPr bwMode="auto">
                <a:xfrm>
                  <a:off x="1941513" y="2527299"/>
                  <a:ext cx="117475" cy="46038"/>
                </a:xfrm>
                <a:custGeom>
                  <a:avLst/>
                  <a:gdLst/>
                  <a:ahLst/>
                  <a:cxnLst>
                    <a:cxn ang="0">
                      <a:pos x="40" y="20"/>
                    </a:cxn>
                    <a:cxn ang="0">
                      <a:pos x="49" y="19"/>
                    </a:cxn>
                    <a:cxn ang="0">
                      <a:pos x="50" y="19"/>
                    </a:cxn>
                    <a:cxn ang="0">
                      <a:pos x="51" y="10"/>
                    </a:cxn>
                    <a:cxn ang="0">
                      <a:pos x="51" y="9"/>
                    </a:cxn>
                    <a:cxn ang="0">
                      <a:pos x="40" y="9"/>
                    </a:cxn>
                    <a:cxn ang="0">
                      <a:pos x="10" y="5"/>
                    </a:cxn>
                    <a:cxn ang="0">
                      <a:pos x="3" y="1"/>
                    </a:cxn>
                    <a:cxn ang="0">
                      <a:pos x="1" y="1"/>
                    </a:cxn>
                    <a:cxn ang="0">
                      <a:pos x="0" y="5"/>
                    </a:cxn>
                    <a:cxn ang="0">
                      <a:pos x="40" y="20"/>
                    </a:cxn>
                  </a:cxnLst>
                  <a:rect l="0" t="0" r="r" b="b"/>
                  <a:pathLst>
                    <a:path w="51" h="20">
                      <a:moveTo>
                        <a:pt x="40" y="20"/>
                      </a:moveTo>
                      <a:cubicBezTo>
                        <a:pt x="44" y="20"/>
                        <a:pt x="47" y="20"/>
                        <a:pt x="49" y="19"/>
                      </a:cubicBezTo>
                      <a:cubicBezTo>
                        <a:pt x="50" y="19"/>
                        <a:pt x="50" y="19"/>
                        <a:pt x="50" y="19"/>
                      </a:cubicBezTo>
                      <a:cubicBezTo>
                        <a:pt x="50" y="16"/>
                        <a:pt x="50" y="13"/>
                        <a:pt x="51" y="10"/>
                      </a:cubicBezTo>
                      <a:cubicBezTo>
                        <a:pt x="51" y="9"/>
                        <a:pt x="51" y="9"/>
                        <a:pt x="51" y="9"/>
                      </a:cubicBezTo>
                      <a:cubicBezTo>
                        <a:pt x="47" y="9"/>
                        <a:pt x="44" y="9"/>
                        <a:pt x="40" y="9"/>
                      </a:cubicBezTo>
                      <a:cubicBezTo>
                        <a:pt x="29" y="9"/>
                        <a:pt x="18" y="8"/>
                        <a:pt x="10" y="5"/>
                      </a:cubicBezTo>
                      <a:cubicBezTo>
                        <a:pt x="7" y="3"/>
                        <a:pt x="5" y="3"/>
                        <a:pt x="3" y="1"/>
                      </a:cubicBezTo>
                      <a:cubicBezTo>
                        <a:pt x="2" y="0"/>
                        <a:pt x="1" y="1"/>
                        <a:pt x="1" y="1"/>
                      </a:cubicBezTo>
                      <a:cubicBezTo>
                        <a:pt x="1" y="2"/>
                        <a:pt x="0" y="3"/>
                        <a:pt x="0" y="5"/>
                      </a:cubicBezTo>
                      <a:cubicBezTo>
                        <a:pt x="0" y="13"/>
                        <a:pt x="18" y="20"/>
                        <a:pt x="40" y="2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0" name="Freeform: Shape 54"/>
                <p:cNvSpPr/>
                <p:nvPr/>
              </p:nvSpPr>
              <p:spPr bwMode="auto">
                <a:xfrm>
                  <a:off x="1941513" y="2492374"/>
                  <a:ext cx="142875" cy="46038"/>
                </a:xfrm>
                <a:custGeom>
                  <a:avLst/>
                  <a:gdLst/>
                  <a:ahLst/>
                  <a:cxnLst>
                    <a:cxn ang="0">
                      <a:pos x="61" y="8"/>
                    </a:cxn>
                    <a:cxn ang="0">
                      <a:pos x="61" y="7"/>
                    </a:cxn>
                    <a:cxn ang="0">
                      <a:pos x="40" y="9"/>
                    </a:cxn>
                    <a:cxn ang="0">
                      <a:pos x="10" y="5"/>
                    </a:cxn>
                    <a:cxn ang="0">
                      <a:pos x="3" y="1"/>
                    </a:cxn>
                    <a:cxn ang="0">
                      <a:pos x="1" y="1"/>
                    </a:cxn>
                    <a:cxn ang="0">
                      <a:pos x="0" y="5"/>
                    </a:cxn>
                    <a:cxn ang="0">
                      <a:pos x="40" y="20"/>
                    </a:cxn>
                    <a:cxn ang="0">
                      <a:pos x="52" y="19"/>
                    </a:cxn>
                    <a:cxn ang="0">
                      <a:pos x="53" y="18"/>
                    </a:cxn>
                    <a:cxn ang="0">
                      <a:pos x="61" y="8"/>
                    </a:cxn>
                  </a:cxnLst>
                  <a:rect l="0" t="0" r="r" b="b"/>
                  <a:pathLst>
                    <a:path w="62" h="20">
                      <a:moveTo>
                        <a:pt x="61" y="8"/>
                      </a:moveTo>
                      <a:cubicBezTo>
                        <a:pt x="61" y="8"/>
                        <a:pt x="62" y="7"/>
                        <a:pt x="61" y="7"/>
                      </a:cubicBezTo>
                      <a:cubicBezTo>
                        <a:pt x="54" y="9"/>
                        <a:pt x="48" y="9"/>
                        <a:pt x="40" y="9"/>
                      </a:cubicBezTo>
                      <a:cubicBezTo>
                        <a:pt x="29" y="9"/>
                        <a:pt x="18" y="8"/>
                        <a:pt x="10" y="5"/>
                      </a:cubicBezTo>
                      <a:cubicBezTo>
                        <a:pt x="7" y="3"/>
                        <a:pt x="5" y="2"/>
                        <a:pt x="3" y="1"/>
                      </a:cubicBezTo>
                      <a:cubicBezTo>
                        <a:pt x="2" y="0"/>
                        <a:pt x="2" y="1"/>
                        <a:pt x="1" y="1"/>
                      </a:cubicBezTo>
                      <a:cubicBezTo>
                        <a:pt x="1" y="2"/>
                        <a:pt x="0" y="3"/>
                        <a:pt x="0" y="5"/>
                      </a:cubicBezTo>
                      <a:cubicBezTo>
                        <a:pt x="0" y="13"/>
                        <a:pt x="18" y="20"/>
                        <a:pt x="40" y="20"/>
                      </a:cubicBezTo>
                      <a:cubicBezTo>
                        <a:pt x="44" y="20"/>
                        <a:pt x="48" y="20"/>
                        <a:pt x="52" y="19"/>
                      </a:cubicBezTo>
                      <a:cubicBezTo>
                        <a:pt x="53" y="19"/>
                        <a:pt x="53" y="18"/>
                        <a:pt x="53" y="18"/>
                      </a:cubicBezTo>
                      <a:cubicBezTo>
                        <a:pt x="55" y="14"/>
                        <a:pt x="58" y="11"/>
                        <a:pt x="61" y="8"/>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1" name="Freeform: Shape 55"/>
                <p:cNvSpPr/>
                <p:nvPr/>
              </p:nvSpPr>
              <p:spPr bwMode="auto">
                <a:xfrm>
                  <a:off x="2125663" y="2528887"/>
                  <a:ext cx="36512" cy="76200"/>
                </a:xfrm>
                <a:custGeom>
                  <a:avLst/>
                  <a:gdLst/>
                  <a:ahLst/>
                  <a:cxnLst>
                    <a:cxn ang="0">
                      <a:pos x="10" y="14"/>
                    </a:cxn>
                    <a:cxn ang="0">
                      <a:pos x="5" y="10"/>
                    </a:cxn>
                    <a:cxn ang="0">
                      <a:pos x="9" y="8"/>
                    </a:cxn>
                    <a:cxn ang="0">
                      <a:pos x="13" y="9"/>
                    </a:cxn>
                    <a:cxn ang="0">
                      <a:pos x="13" y="9"/>
                    </a:cxn>
                    <a:cxn ang="0">
                      <a:pos x="15" y="8"/>
                    </a:cxn>
                    <a:cxn ang="0">
                      <a:pos x="15" y="6"/>
                    </a:cxn>
                    <a:cxn ang="0">
                      <a:pos x="15" y="5"/>
                    </a:cxn>
                    <a:cxn ang="0">
                      <a:pos x="10" y="4"/>
                    </a:cxn>
                    <a:cxn ang="0">
                      <a:pos x="10" y="4"/>
                    </a:cxn>
                    <a:cxn ang="0">
                      <a:pos x="10" y="1"/>
                    </a:cxn>
                    <a:cxn ang="0">
                      <a:pos x="9" y="0"/>
                    </a:cxn>
                    <a:cxn ang="0">
                      <a:pos x="8" y="0"/>
                    </a:cxn>
                    <a:cxn ang="0">
                      <a:pos x="7" y="1"/>
                    </a:cxn>
                    <a:cxn ang="0">
                      <a:pos x="7" y="4"/>
                    </a:cxn>
                    <a:cxn ang="0">
                      <a:pos x="6" y="4"/>
                    </a:cxn>
                    <a:cxn ang="0">
                      <a:pos x="1" y="11"/>
                    </a:cxn>
                    <a:cxn ang="0">
                      <a:pos x="7" y="18"/>
                    </a:cxn>
                    <a:cxn ang="0">
                      <a:pos x="11" y="22"/>
                    </a:cxn>
                    <a:cxn ang="0">
                      <a:pos x="7" y="25"/>
                    </a:cxn>
                    <a:cxn ang="0">
                      <a:pos x="3" y="24"/>
                    </a:cxn>
                    <a:cxn ang="0">
                      <a:pos x="2" y="23"/>
                    </a:cxn>
                    <a:cxn ang="0">
                      <a:pos x="1" y="24"/>
                    </a:cxn>
                    <a:cxn ang="0">
                      <a:pos x="0" y="26"/>
                    </a:cxn>
                    <a:cxn ang="0">
                      <a:pos x="1" y="27"/>
                    </a:cxn>
                    <a:cxn ang="0">
                      <a:pos x="6" y="29"/>
                    </a:cxn>
                    <a:cxn ang="0">
                      <a:pos x="6" y="29"/>
                    </a:cxn>
                    <a:cxn ang="0">
                      <a:pos x="6" y="31"/>
                    </a:cxn>
                    <a:cxn ang="0">
                      <a:pos x="8" y="33"/>
                    </a:cxn>
                    <a:cxn ang="0">
                      <a:pos x="9" y="33"/>
                    </a:cxn>
                    <a:cxn ang="0">
                      <a:pos x="10" y="31"/>
                    </a:cxn>
                    <a:cxn ang="0">
                      <a:pos x="10" y="29"/>
                    </a:cxn>
                    <a:cxn ang="0">
                      <a:pos x="10" y="28"/>
                    </a:cxn>
                    <a:cxn ang="0">
                      <a:pos x="16" y="21"/>
                    </a:cxn>
                    <a:cxn ang="0">
                      <a:pos x="10" y="14"/>
                    </a:cxn>
                  </a:cxnLst>
                  <a:rect l="0" t="0" r="r" b="b"/>
                  <a:pathLst>
                    <a:path w="16" h="33">
                      <a:moveTo>
                        <a:pt x="10" y="14"/>
                      </a:moveTo>
                      <a:cubicBezTo>
                        <a:pt x="6" y="13"/>
                        <a:pt x="5" y="12"/>
                        <a:pt x="5" y="10"/>
                      </a:cubicBezTo>
                      <a:cubicBezTo>
                        <a:pt x="5" y="9"/>
                        <a:pt x="6" y="8"/>
                        <a:pt x="9" y="8"/>
                      </a:cubicBezTo>
                      <a:cubicBezTo>
                        <a:pt x="11" y="8"/>
                        <a:pt x="13" y="9"/>
                        <a:pt x="13" y="9"/>
                      </a:cubicBezTo>
                      <a:cubicBezTo>
                        <a:pt x="13" y="9"/>
                        <a:pt x="13" y="9"/>
                        <a:pt x="13" y="9"/>
                      </a:cubicBezTo>
                      <a:cubicBezTo>
                        <a:pt x="14" y="9"/>
                        <a:pt x="14" y="8"/>
                        <a:pt x="15" y="8"/>
                      </a:cubicBezTo>
                      <a:cubicBezTo>
                        <a:pt x="15" y="6"/>
                        <a:pt x="15" y="6"/>
                        <a:pt x="15" y="6"/>
                      </a:cubicBezTo>
                      <a:cubicBezTo>
                        <a:pt x="15" y="6"/>
                        <a:pt x="15" y="5"/>
                        <a:pt x="15" y="5"/>
                      </a:cubicBezTo>
                      <a:cubicBezTo>
                        <a:pt x="13" y="4"/>
                        <a:pt x="10" y="4"/>
                        <a:pt x="10" y="4"/>
                      </a:cubicBezTo>
                      <a:cubicBezTo>
                        <a:pt x="10" y="4"/>
                        <a:pt x="10" y="4"/>
                        <a:pt x="10" y="4"/>
                      </a:cubicBezTo>
                      <a:cubicBezTo>
                        <a:pt x="10" y="1"/>
                        <a:pt x="10" y="1"/>
                        <a:pt x="10" y="1"/>
                      </a:cubicBezTo>
                      <a:cubicBezTo>
                        <a:pt x="10" y="1"/>
                        <a:pt x="10" y="0"/>
                        <a:pt x="9" y="0"/>
                      </a:cubicBezTo>
                      <a:cubicBezTo>
                        <a:pt x="8" y="0"/>
                        <a:pt x="8" y="0"/>
                        <a:pt x="8" y="0"/>
                      </a:cubicBezTo>
                      <a:cubicBezTo>
                        <a:pt x="7" y="0"/>
                        <a:pt x="7" y="1"/>
                        <a:pt x="7" y="1"/>
                      </a:cubicBezTo>
                      <a:cubicBezTo>
                        <a:pt x="7" y="4"/>
                        <a:pt x="7" y="4"/>
                        <a:pt x="7" y="4"/>
                      </a:cubicBezTo>
                      <a:cubicBezTo>
                        <a:pt x="7" y="4"/>
                        <a:pt x="6" y="4"/>
                        <a:pt x="6" y="4"/>
                      </a:cubicBezTo>
                      <a:cubicBezTo>
                        <a:pt x="3" y="5"/>
                        <a:pt x="1" y="7"/>
                        <a:pt x="1" y="11"/>
                      </a:cubicBezTo>
                      <a:cubicBezTo>
                        <a:pt x="1" y="15"/>
                        <a:pt x="4" y="16"/>
                        <a:pt x="7" y="18"/>
                      </a:cubicBezTo>
                      <a:cubicBezTo>
                        <a:pt x="10" y="19"/>
                        <a:pt x="11" y="20"/>
                        <a:pt x="11" y="22"/>
                      </a:cubicBezTo>
                      <a:cubicBezTo>
                        <a:pt x="11" y="24"/>
                        <a:pt x="10" y="25"/>
                        <a:pt x="7" y="25"/>
                      </a:cubicBezTo>
                      <a:cubicBezTo>
                        <a:pt x="5" y="25"/>
                        <a:pt x="3" y="24"/>
                        <a:pt x="3" y="24"/>
                      </a:cubicBezTo>
                      <a:cubicBezTo>
                        <a:pt x="3" y="23"/>
                        <a:pt x="2" y="23"/>
                        <a:pt x="2" y="23"/>
                      </a:cubicBezTo>
                      <a:cubicBezTo>
                        <a:pt x="2" y="23"/>
                        <a:pt x="1" y="24"/>
                        <a:pt x="1" y="24"/>
                      </a:cubicBezTo>
                      <a:cubicBezTo>
                        <a:pt x="0" y="26"/>
                        <a:pt x="0" y="26"/>
                        <a:pt x="0" y="26"/>
                      </a:cubicBezTo>
                      <a:cubicBezTo>
                        <a:pt x="0" y="26"/>
                        <a:pt x="1" y="27"/>
                        <a:pt x="1" y="27"/>
                      </a:cubicBezTo>
                      <a:cubicBezTo>
                        <a:pt x="3" y="28"/>
                        <a:pt x="6" y="29"/>
                        <a:pt x="6" y="29"/>
                      </a:cubicBezTo>
                      <a:cubicBezTo>
                        <a:pt x="6" y="29"/>
                        <a:pt x="6" y="29"/>
                        <a:pt x="6" y="29"/>
                      </a:cubicBezTo>
                      <a:cubicBezTo>
                        <a:pt x="6" y="31"/>
                        <a:pt x="6" y="31"/>
                        <a:pt x="6" y="31"/>
                      </a:cubicBezTo>
                      <a:cubicBezTo>
                        <a:pt x="6" y="32"/>
                        <a:pt x="7" y="33"/>
                        <a:pt x="8" y="33"/>
                      </a:cubicBezTo>
                      <a:cubicBezTo>
                        <a:pt x="9" y="33"/>
                        <a:pt x="9" y="33"/>
                        <a:pt x="9" y="33"/>
                      </a:cubicBezTo>
                      <a:cubicBezTo>
                        <a:pt x="9" y="33"/>
                        <a:pt x="10" y="32"/>
                        <a:pt x="10" y="31"/>
                      </a:cubicBezTo>
                      <a:cubicBezTo>
                        <a:pt x="10" y="29"/>
                        <a:pt x="10" y="29"/>
                        <a:pt x="10" y="29"/>
                      </a:cubicBezTo>
                      <a:cubicBezTo>
                        <a:pt x="10" y="28"/>
                        <a:pt x="10" y="28"/>
                        <a:pt x="10" y="28"/>
                      </a:cubicBezTo>
                      <a:cubicBezTo>
                        <a:pt x="14" y="28"/>
                        <a:pt x="16" y="25"/>
                        <a:pt x="16" y="21"/>
                      </a:cubicBezTo>
                      <a:cubicBezTo>
                        <a:pt x="16" y="18"/>
                        <a:pt x="14" y="16"/>
                        <a:pt x="10" y="14"/>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2" name="Freeform: Shape 56"/>
                <p:cNvSpPr/>
                <p:nvPr/>
              </p:nvSpPr>
              <p:spPr bwMode="auto">
                <a:xfrm>
                  <a:off x="2074863" y="2497137"/>
                  <a:ext cx="139700" cy="139700"/>
                </a:xfrm>
                <a:custGeom>
                  <a:avLst/>
                  <a:gdLst/>
                  <a:ahLst/>
                  <a:cxnLst>
                    <a:cxn ang="0">
                      <a:pos x="30" y="54"/>
                    </a:cxn>
                    <a:cxn ang="0">
                      <a:pos x="7" y="30"/>
                    </a:cxn>
                    <a:cxn ang="0">
                      <a:pos x="30" y="7"/>
                    </a:cxn>
                    <a:cxn ang="0">
                      <a:pos x="54" y="30"/>
                    </a:cxn>
                    <a:cxn ang="0">
                      <a:pos x="30" y="54"/>
                    </a:cxn>
                    <a:cxn ang="0">
                      <a:pos x="30" y="0"/>
                    </a:cxn>
                    <a:cxn ang="0">
                      <a:pos x="0" y="30"/>
                    </a:cxn>
                    <a:cxn ang="0">
                      <a:pos x="30" y="61"/>
                    </a:cxn>
                    <a:cxn ang="0">
                      <a:pos x="61" y="30"/>
                    </a:cxn>
                    <a:cxn ang="0">
                      <a:pos x="30" y="0"/>
                    </a:cxn>
                  </a:cxnLst>
                  <a:rect l="0" t="0" r="r" b="b"/>
                  <a:pathLst>
                    <a:path w="61" h="61">
                      <a:moveTo>
                        <a:pt x="30" y="54"/>
                      </a:moveTo>
                      <a:cubicBezTo>
                        <a:pt x="17" y="54"/>
                        <a:pt x="7" y="43"/>
                        <a:pt x="7" y="30"/>
                      </a:cubicBezTo>
                      <a:cubicBezTo>
                        <a:pt x="7" y="17"/>
                        <a:pt x="17" y="7"/>
                        <a:pt x="30" y="7"/>
                      </a:cubicBezTo>
                      <a:cubicBezTo>
                        <a:pt x="43" y="7"/>
                        <a:pt x="54" y="17"/>
                        <a:pt x="54" y="30"/>
                      </a:cubicBezTo>
                      <a:cubicBezTo>
                        <a:pt x="54" y="43"/>
                        <a:pt x="43" y="54"/>
                        <a:pt x="30" y="54"/>
                      </a:cubicBezTo>
                      <a:moveTo>
                        <a:pt x="30" y="0"/>
                      </a:moveTo>
                      <a:cubicBezTo>
                        <a:pt x="13" y="0"/>
                        <a:pt x="0" y="13"/>
                        <a:pt x="0" y="30"/>
                      </a:cubicBezTo>
                      <a:cubicBezTo>
                        <a:pt x="0" y="47"/>
                        <a:pt x="13" y="61"/>
                        <a:pt x="30" y="61"/>
                      </a:cubicBezTo>
                      <a:cubicBezTo>
                        <a:pt x="47" y="61"/>
                        <a:pt x="61" y="47"/>
                        <a:pt x="61" y="30"/>
                      </a:cubicBezTo>
                      <a:cubicBezTo>
                        <a:pt x="61" y="13"/>
                        <a:pt x="47" y="0"/>
                        <a:pt x="30" y="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sp>
          <p:nvSpPr>
            <p:cNvPr id="17" name="Hexagon 26"/>
            <p:cNvSpPr/>
            <p:nvPr/>
          </p:nvSpPr>
          <p:spPr bwMode="gray">
            <a:xfrm>
              <a:off x="6251" y="5788"/>
              <a:ext cx="2859" cy="2472"/>
            </a:xfrm>
            <a:prstGeom prst="hexagon">
              <a:avLst>
                <a:gd name="adj" fmla="val 28916"/>
                <a:gd name="vf" fmla="val 115470"/>
              </a:avLst>
            </a:prstGeom>
            <a:solidFill>
              <a:schemeClr val="bg1">
                <a:lumMod val="75000"/>
              </a:schemeClr>
            </a:solidFill>
            <a:ln w="9525">
              <a:solidFill>
                <a:srgbClr val="C0C0C0"/>
              </a:solidFill>
              <a:miter lim="800000"/>
            </a:ln>
            <a:effec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8" name="Hexagon 27"/>
            <p:cNvSpPr/>
            <p:nvPr/>
          </p:nvSpPr>
          <p:spPr bwMode="gray">
            <a:xfrm>
              <a:off x="6419" y="5937"/>
              <a:ext cx="2513" cy="2174"/>
            </a:xfrm>
            <a:prstGeom prst="hexagon">
              <a:avLst>
                <a:gd name="adj" fmla="val 28896"/>
                <a:gd name="vf" fmla="val 115470"/>
              </a:avLst>
            </a:prstGeom>
            <a:solidFill>
              <a:schemeClr val="bg1">
                <a:lumMod val="75000"/>
              </a:schemeClr>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19" name="Group 57"/>
            <p:cNvGrpSpPr/>
            <p:nvPr/>
          </p:nvGrpSpPr>
          <p:grpSpPr>
            <a:xfrm>
              <a:off x="7126" y="6433"/>
              <a:ext cx="1098" cy="1181"/>
              <a:chOff x="1066800" y="2373312"/>
              <a:chExt cx="271462" cy="292100"/>
            </a:xfrm>
            <a:solidFill>
              <a:schemeClr val="bg1"/>
            </a:solidFill>
          </p:grpSpPr>
          <p:sp>
            <p:nvSpPr>
              <p:cNvPr id="20" name="Oval 58"/>
              <p:cNvSpPr/>
              <p:nvPr/>
            </p:nvSpPr>
            <p:spPr bwMode="auto">
              <a:xfrm>
                <a:off x="1152525" y="2373312"/>
                <a:ext cx="95250" cy="93663"/>
              </a:xfrm>
              <a:prstGeom prst="ellipse">
                <a:avLst/>
              </a:pr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1" name="Freeform: Shape 59"/>
              <p:cNvSpPr/>
              <p:nvPr/>
            </p:nvSpPr>
            <p:spPr bwMode="auto">
              <a:xfrm>
                <a:off x="1116013" y="2481262"/>
                <a:ext cx="165100" cy="109538"/>
              </a:xfrm>
              <a:custGeom>
                <a:avLst/>
                <a:gdLst/>
                <a:ahLst/>
                <a:cxnLst>
                  <a:cxn ang="0">
                    <a:pos x="44" y="33"/>
                  </a:cxn>
                  <a:cxn ang="0">
                    <a:pos x="37" y="40"/>
                  </a:cxn>
                  <a:cxn ang="0">
                    <a:pos x="36" y="40"/>
                  </a:cxn>
                  <a:cxn ang="0">
                    <a:pos x="35" y="40"/>
                  </a:cxn>
                  <a:cxn ang="0">
                    <a:pos x="28" y="33"/>
                  </a:cxn>
                  <a:cxn ang="0">
                    <a:pos x="27" y="31"/>
                  </a:cxn>
                  <a:cxn ang="0">
                    <a:pos x="31" y="14"/>
                  </a:cxn>
                  <a:cxn ang="0">
                    <a:pos x="31" y="12"/>
                  </a:cxn>
                  <a:cxn ang="0">
                    <a:pos x="31" y="9"/>
                  </a:cxn>
                  <a:cxn ang="0">
                    <a:pos x="32" y="7"/>
                  </a:cxn>
                  <a:cxn ang="0">
                    <a:pos x="40" y="7"/>
                  </a:cxn>
                  <a:cxn ang="0">
                    <a:pos x="42" y="9"/>
                  </a:cxn>
                  <a:cxn ang="0">
                    <a:pos x="41" y="12"/>
                  </a:cxn>
                  <a:cxn ang="0">
                    <a:pos x="42" y="14"/>
                  </a:cxn>
                  <a:cxn ang="0">
                    <a:pos x="45" y="31"/>
                  </a:cxn>
                  <a:cxn ang="0">
                    <a:pos x="44" y="33"/>
                  </a:cxn>
                  <a:cxn ang="0">
                    <a:pos x="72" y="33"/>
                  </a:cxn>
                  <a:cxn ang="0">
                    <a:pos x="62" y="7"/>
                  </a:cxn>
                  <a:cxn ang="0">
                    <a:pos x="53" y="0"/>
                  </a:cxn>
                  <a:cxn ang="0">
                    <a:pos x="52" y="0"/>
                  </a:cxn>
                  <a:cxn ang="0">
                    <a:pos x="36" y="0"/>
                  </a:cxn>
                  <a:cxn ang="0">
                    <a:pos x="20" y="0"/>
                  </a:cxn>
                  <a:cxn ang="0">
                    <a:pos x="19" y="0"/>
                  </a:cxn>
                  <a:cxn ang="0">
                    <a:pos x="10" y="7"/>
                  </a:cxn>
                  <a:cxn ang="0">
                    <a:pos x="1" y="33"/>
                  </a:cxn>
                  <a:cxn ang="0">
                    <a:pos x="2" y="37"/>
                  </a:cxn>
                  <a:cxn ang="0">
                    <a:pos x="10" y="41"/>
                  </a:cxn>
                  <a:cxn ang="0">
                    <a:pos x="13" y="40"/>
                  </a:cxn>
                  <a:cxn ang="0">
                    <a:pos x="18" y="27"/>
                  </a:cxn>
                  <a:cxn ang="0">
                    <a:pos x="18" y="27"/>
                  </a:cxn>
                  <a:cxn ang="0">
                    <a:pos x="18" y="40"/>
                  </a:cxn>
                  <a:cxn ang="0">
                    <a:pos x="20" y="44"/>
                  </a:cxn>
                  <a:cxn ang="0">
                    <a:pos x="36" y="48"/>
                  </a:cxn>
                  <a:cxn ang="0">
                    <a:pos x="52" y="44"/>
                  </a:cxn>
                  <a:cxn ang="0">
                    <a:pos x="54" y="40"/>
                  </a:cxn>
                  <a:cxn ang="0">
                    <a:pos x="54" y="27"/>
                  </a:cxn>
                  <a:cxn ang="0">
                    <a:pos x="55" y="27"/>
                  </a:cxn>
                  <a:cxn ang="0">
                    <a:pos x="60" y="40"/>
                  </a:cxn>
                  <a:cxn ang="0">
                    <a:pos x="62" y="41"/>
                  </a:cxn>
                  <a:cxn ang="0">
                    <a:pos x="70" y="37"/>
                  </a:cxn>
                  <a:cxn ang="0">
                    <a:pos x="72" y="33"/>
                  </a:cxn>
                </a:cxnLst>
                <a:rect l="0" t="0" r="r" b="b"/>
                <a:pathLst>
                  <a:path w="72" h="48">
                    <a:moveTo>
                      <a:pt x="44" y="33"/>
                    </a:moveTo>
                    <a:cubicBezTo>
                      <a:pt x="37" y="40"/>
                      <a:pt x="37" y="40"/>
                      <a:pt x="37" y="40"/>
                    </a:cubicBezTo>
                    <a:cubicBezTo>
                      <a:pt x="37" y="40"/>
                      <a:pt x="37" y="40"/>
                      <a:pt x="36" y="40"/>
                    </a:cubicBezTo>
                    <a:cubicBezTo>
                      <a:pt x="36" y="40"/>
                      <a:pt x="35" y="40"/>
                      <a:pt x="35" y="40"/>
                    </a:cubicBezTo>
                    <a:cubicBezTo>
                      <a:pt x="28" y="33"/>
                      <a:pt x="28" y="33"/>
                      <a:pt x="28" y="33"/>
                    </a:cubicBezTo>
                    <a:cubicBezTo>
                      <a:pt x="27" y="33"/>
                      <a:pt x="27" y="32"/>
                      <a:pt x="27" y="31"/>
                    </a:cubicBezTo>
                    <a:cubicBezTo>
                      <a:pt x="31" y="14"/>
                      <a:pt x="31" y="14"/>
                      <a:pt x="31" y="14"/>
                    </a:cubicBezTo>
                    <a:cubicBezTo>
                      <a:pt x="31" y="13"/>
                      <a:pt x="31" y="12"/>
                      <a:pt x="31" y="12"/>
                    </a:cubicBezTo>
                    <a:cubicBezTo>
                      <a:pt x="31" y="11"/>
                      <a:pt x="31" y="9"/>
                      <a:pt x="31" y="9"/>
                    </a:cubicBezTo>
                    <a:cubicBezTo>
                      <a:pt x="31" y="8"/>
                      <a:pt x="31" y="7"/>
                      <a:pt x="32" y="7"/>
                    </a:cubicBezTo>
                    <a:cubicBezTo>
                      <a:pt x="40" y="7"/>
                      <a:pt x="40" y="7"/>
                      <a:pt x="40" y="7"/>
                    </a:cubicBezTo>
                    <a:cubicBezTo>
                      <a:pt x="41" y="7"/>
                      <a:pt x="42" y="8"/>
                      <a:pt x="42" y="9"/>
                    </a:cubicBezTo>
                    <a:cubicBezTo>
                      <a:pt x="42" y="9"/>
                      <a:pt x="42" y="11"/>
                      <a:pt x="41" y="12"/>
                    </a:cubicBezTo>
                    <a:cubicBezTo>
                      <a:pt x="41" y="12"/>
                      <a:pt x="42" y="13"/>
                      <a:pt x="42" y="14"/>
                    </a:cubicBezTo>
                    <a:cubicBezTo>
                      <a:pt x="45" y="31"/>
                      <a:pt x="45" y="31"/>
                      <a:pt x="45" y="31"/>
                    </a:cubicBezTo>
                    <a:cubicBezTo>
                      <a:pt x="45" y="32"/>
                      <a:pt x="45" y="33"/>
                      <a:pt x="44" y="33"/>
                    </a:cubicBezTo>
                    <a:moveTo>
                      <a:pt x="72" y="33"/>
                    </a:moveTo>
                    <a:cubicBezTo>
                      <a:pt x="62" y="7"/>
                      <a:pt x="62" y="7"/>
                      <a:pt x="62" y="7"/>
                    </a:cubicBezTo>
                    <a:cubicBezTo>
                      <a:pt x="62" y="7"/>
                      <a:pt x="60" y="0"/>
                      <a:pt x="53" y="0"/>
                    </a:cubicBezTo>
                    <a:cubicBezTo>
                      <a:pt x="52" y="0"/>
                      <a:pt x="52" y="0"/>
                      <a:pt x="52" y="0"/>
                    </a:cubicBezTo>
                    <a:cubicBezTo>
                      <a:pt x="52" y="0"/>
                      <a:pt x="44" y="0"/>
                      <a:pt x="36" y="0"/>
                    </a:cubicBezTo>
                    <a:cubicBezTo>
                      <a:pt x="28" y="0"/>
                      <a:pt x="21" y="0"/>
                      <a:pt x="20" y="0"/>
                    </a:cubicBezTo>
                    <a:cubicBezTo>
                      <a:pt x="19" y="0"/>
                      <a:pt x="19" y="0"/>
                      <a:pt x="19" y="0"/>
                    </a:cubicBezTo>
                    <a:cubicBezTo>
                      <a:pt x="13" y="0"/>
                      <a:pt x="11" y="7"/>
                      <a:pt x="10" y="7"/>
                    </a:cubicBezTo>
                    <a:cubicBezTo>
                      <a:pt x="1" y="33"/>
                      <a:pt x="1" y="33"/>
                      <a:pt x="1" y="33"/>
                    </a:cubicBezTo>
                    <a:cubicBezTo>
                      <a:pt x="0" y="34"/>
                      <a:pt x="1" y="36"/>
                      <a:pt x="2" y="37"/>
                    </a:cubicBezTo>
                    <a:cubicBezTo>
                      <a:pt x="4" y="39"/>
                      <a:pt x="7" y="41"/>
                      <a:pt x="10" y="41"/>
                    </a:cubicBezTo>
                    <a:cubicBezTo>
                      <a:pt x="12" y="41"/>
                      <a:pt x="13" y="40"/>
                      <a:pt x="13" y="40"/>
                    </a:cubicBezTo>
                    <a:cubicBezTo>
                      <a:pt x="18" y="27"/>
                      <a:pt x="18" y="27"/>
                      <a:pt x="18" y="27"/>
                    </a:cubicBezTo>
                    <a:cubicBezTo>
                      <a:pt x="18" y="27"/>
                      <a:pt x="18" y="24"/>
                      <a:pt x="18" y="27"/>
                    </a:cubicBezTo>
                    <a:cubicBezTo>
                      <a:pt x="18" y="30"/>
                      <a:pt x="18" y="36"/>
                      <a:pt x="18" y="40"/>
                    </a:cubicBezTo>
                    <a:cubicBezTo>
                      <a:pt x="18" y="42"/>
                      <a:pt x="19" y="43"/>
                      <a:pt x="20" y="44"/>
                    </a:cubicBezTo>
                    <a:cubicBezTo>
                      <a:pt x="26" y="48"/>
                      <a:pt x="30" y="48"/>
                      <a:pt x="36" y="48"/>
                    </a:cubicBezTo>
                    <a:cubicBezTo>
                      <a:pt x="42" y="48"/>
                      <a:pt x="47" y="48"/>
                      <a:pt x="52" y="44"/>
                    </a:cubicBezTo>
                    <a:cubicBezTo>
                      <a:pt x="54" y="43"/>
                      <a:pt x="54" y="42"/>
                      <a:pt x="54" y="40"/>
                    </a:cubicBezTo>
                    <a:cubicBezTo>
                      <a:pt x="54" y="36"/>
                      <a:pt x="54" y="30"/>
                      <a:pt x="54" y="27"/>
                    </a:cubicBezTo>
                    <a:cubicBezTo>
                      <a:pt x="54" y="24"/>
                      <a:pt x="55" y="27"/>
                      <a:pt x="55" y="27"/>
                    </a:cubicBezTo>
                    <a:cubicBezTo>
                      <a:pt x="60" y="40"/>
                      <a:pt x="60" y="40"/>
                      <a:pt x="60" y="40"/>
                    </a:cubicBezTo>
                    <a:cubicBezTo>
                      <a:pt x="60" y="40"/>
                      <a:pt x="60" y="41"/>
                      <a:pt x="62" y="41"/>
                    </a:cubicBezTo>
                    <a:cubicBezTo>
                      <a:pt x="65" y="41"/>
                      <a:pt x="68" y="39"/>
                      <a:pt x="70" y="37"/>
                    </a:cubicBezTo>
                    <a:cubicBezTo>
                      <a:pt x="72" y="36"/>
                      <a:pt x="72" y="34"/>
                      <a:pt x="72" y="33"/>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2" name="Freeform: Shape 60"/>
              <p:cNvSpPr/>
              <p:nvPr/>
            </p:nvSpPr>
            <p:spPr bwMode="auto">
              <a:xfrm>
                <a:off x="1066800" y="2562224"/>
                <a:ext cx="271462" cy="103188"/>
              </a:xfrm>
              <a:custGeom>
                <a:avLst/>
                <a:gdLst/>
                <a:ahLst/>
                <a:cxnLst>
                  <a:cxn ang="0">
                    <a:pos x="113" y="9"/>
                  </a:cxn>
                  <a:cxn ang="0">
                    <a:pos x="112" y="9"/>
                  </a:cxn>
                  <a:cxn ang="0">
                    <a:pos x="111" y="9"/>
                  </a:cxn>
                  <a:cxn ang="0">
                    <a:pos x="105" y="2"/>
                  </a:cxn>
                  <a:cxn ang="0">
                    <a:pos x="100" y="0"/>
                  </a:cxn>
                  <a:cxn ang="0">
                    <a:pos x="98" y="3"/>
                  </a:cxn>
                  <a:cxn ang="0">
                    <a:pos x="58" y="20"/>
                  </a:cxn>
                  <a:cxn ang="0">
                    <a:pos x="19" y="4"/>
                  </a:cxn>
                  <a:cxn ang="0">
                    <a:pos x="18" y="2"/>
                  </a:cxn>
                  <a:cxn ang="0">
                    <a:pos x="14" y="2"/>
                  </a:cxn>
                  <a:cxn ang="0">
                    <a:pos x="7" y="9"/>
                  </a:cxn>
                  <a:cxn ang="0">
                    <a:pos x="6" y="9"/>
                  </a:cxn>
                  <a:cxn ang="0">
                    <a:pos x="5" y="9"/>
                  </a:cxn>
                  <a:cxn ang="0">
                    <a:pos x="0" y="15"/>
                  </a:cxn>
                  <a:cxn ang="0">
                    <a:pos x="5" y="20"/>
                  </a:cxn>
                  <a:cxn ang="0">
                    <a:pos x="11" y="15"/>
                  </a:cxn>
                  <a:cxn ang="0">
                    <a:pos x="11" y="15"/>
                  </a:cxn>
                  <a:cxn ang="0">
                    <a:pos x="11" y="13"/>
                  </a:cxn>
                  <a:cxn ang="0">
                    <a:pos x="14" y="10"/>
                  </a:cxn>
                  <a:cxn ang="0">
                    <a:pos x="16" y="10"/>
                  </a:cxn>
                  <a:cxn ang="0">
                    <a:pos x="54" y="26"/>
                  </a:cxn>
                  <a:cxn ang="0">
                    <a:pos x="56" y="27"/>
                  </a:cxn>
                  <a:cxn ang="0">
                    <a:pos x="56" y="34"/>
                  </a:cxn>
                  <a:cxn ang="0">
                    <a:pos x="55" y="35"/>
                  </a:cxn>
                  <a:cxn ang="0">
                    <a:pos x="53" y="39"/>
                  </a:cxn>
                  <a:cxn ang="0">
                    <a:pos x="59" y="45"/>
                  </a:cxn>
                  <a:cxn ang="0">
                    <a:pos x="64" y="39"/>
                  </a:cxn>
                  <a:cxn ang="0">
                    <a:pos x="62" y="35"/>
                  </a:cxn>
                  <a:cxn ang="0">
                    <a:pos x="62" y="34"/>
                  </a:cxn>
                  <a:cxn ang="0">
                    <a:pos x="62" y="27"/>
                  </a:cxn>
                  <a:cxn ang="0">
                    <a:pos x="63" y="26"/>
                  </a:cxn>
                  <a:cxn ang="0">
                    <a:pos x="101" y="9"/>
                  </a:cxn>
                  <a:cxn ang="0">
                    <a:pos x="103" y="9"/>
                  </a:cxn>
                  <a:cxn ang="0">
                    <a:pos x="107" y="13"/>
                  </a:cxn>
                  <a:cxn ang="0">
                    <a:pos x="108" y="15"/>
                  </a:cxn>
                  <a:cxn ang="0">
                    <a:pos x="108" y="15"/>
                  </a:cxn>
                  <a:cxn ang="0">
                    <a:pos x="113" y="20"/>
                  </a:cxn>
                  <a:cxn ang="0">
                    <a:pos x="119" y="15"/>
                  </a:cxn>
                  <a:cxn ang="0">
                    <a:pos x="113" y="9"/>
                  </a:cxn>
                </a:cxnLst>
                <a:rect l="0" t="0" r="r" b="b"/>
                <a:pathLst>
                  <a:path w="119" h="45">
                    <a:moveTo>
                      <a:pt x="113" y="9"/>
                    </a:moveTo>
                    <a:cubicBezTo>
                      <a:pt x="113" y="9"/>
                      <a:pt x="113" y="9"/>
                      <a:pt x="112" y="9"/>
                    </a:cubicBezTo>
                    <a:cubicBezTo>
                      <a:pt x="112" y="9"/>
                      <a:pt x="112" y="9"/>
                      <a:pt x="111" y="9"/>
                    </a:cubicBezTo>
                    <a:cubicBezTo>
                      <a:pt x="105" y="2"/>
                      <a:pt x="105" y="2"/>
                      <a:pt x="105" y="2"/>
                    </a:cubicBezTo>
                    <a:cubicBezTo>
                      <a:pt x="104" y="1"/>
                      <a:pt x="103" y="0"/>
                      <a:pt x="100" y="0"/>
                    </a:cubicBezTo>
                    <a:cubicBezTo>
                      <a:pt x="99" y="1"/>
                      <a:pt x="99" y="3"/>
                      <a:pt x="98" y="3"/>
                    </a:cubicBezTo>
                    <a:cubicBezTo>
                      <a:pt x="95" y="12"/>
                      <a:pt x="76" y="20"/>
                      <a:pt x="58" y="20"/>
                    </a:cubicBezTo>
                    <a:cubicBezTo>
                      <a:pt x="40" y="20"/>
                      <a:pt x="23" y="13"/>
                      <a:pt x="19" y="4"/>
                    </a:cubicBezTo>
                    <a:cubicBezTo>
                      <a:pt x="19" y="3"/>
                      <a:pt x="18" y="3"/>
                      <a:pt x="18" y="2"/>
                    </a:cubicBezTo>
                    <a:cubicBezTo>
                      <a:pt x="17" y="1"/>
                      <a:pt x="15" y="1"/>
                      <a:pt x="14" y="2"/>
                    </a:cubicBezTo>
                    <a:cubicBezTo>
                      <a:pt x="7" y="9"/>
                      <a:pt x="7" y="9"/>
                      <a:pt x="7" y="9"/>
                    </a:cubicBezTo>
                    <a:cubicBezTo>
                      <a:pt x="7" y="9"/>
                      <a:pt x="6" y="9"/>
                      <a:pt x="6" y="9"/>
                    </a:cubicBezTo>
                    <a:cubicBezTo>
                      <a:pt x="6" y="9"/>
                      <a:pt x="6" y="9"/>
                      <a:pt x="5" y="9"/>
                    </a:cubicBezTo>
                    <a:cubicBezTo>
                      <a:pt x="2" y="9"/>
                      <a:pt x="0" y="12"/>
                      <a:pt x="0" y="15"/>
                    </a:cubicBezTo>
                    <a:cubicBezTo>
                      <a:pt x="0" y="18"/>
                      <a:pt x="2" y="20"/>
                      <a:pt x="5" y="20"/>
                    </a:cubicBezTo>
                    <a:cubicBezTo>
                      <a:pt x="8" y="20"/>
                      <a:pt x="11" y="18"/>
                      <a:pt x="11" y="15"/>
                    </a:cubicBezTo>
                    <a:cubicBezTo>
                      <a:pt x="11" y="15"/>
                      <a:pt x="11" y="15"/>
                      <a:pt x="11" y="15"/>
                    </a:cubicBezTo>
                    <a:cubicBezTo>
                      <a:pt x="11" y="14"/>
                      <a:pt x="11" y="14"/>
                      <a:pt x="11" y="13"/>
                    </a:cubicBezTo>
                    <a:cubicBezTo>
                      <a:pt x="14" y="10"/>
                      <a:pt x="14" y="10"/>
                      <a:pt x="14" y="10"/>
                    </a:cubicBezTo>
                    <a:cubicBezTo>
                      <a:pt x="15" y="9"/>
                      <a:pt x="16" y="10"/>
                      <a:pt x="16" y="10"/>
                    </a:cubicBezTo>
                    <a:cubicBezTo>
                      <a:pt x="24" y="19"/>
                      <a:pt x="38" y="25"/>
                      <a:pt x="54" y="26"/>
                    </a:cubicBezTo>
                    <a:cubicBezTo>
                      <a:pt x="55" y="26"/>
                      <a:pt x="56" y="26"/>
                      <a:pt x="56" y="27"/>
                    </a:cubicBezTo>
                    <a:cubicBezTo>
                      <a:pt x="56" y="34"/>
                      <a:pt x="56" y="34"/>
                      <a:pt x="56" y="34"/>
                    </a:cubicBezTo>
                    <a:cubicBezTo>
                      <a:pt x="56" y="35"/>
                      <a:pt x="55" y="35"/>
                      <a:pt x="55" y="35"/>
                    </a:cubicBezTo>
                    <a:cubicBezTo>
                      <a:pt x="54" y="36"/>
                      <a:pt x="53" y="38"/>
                      <a:pt x="53" y="39"/>
                    </a:cubicBezTo>
                    <a:cubicBezTo>
                      <a:pt x="53" y="42"/>
                      <a:pt x="56" y="45"/>
                      <a:pt x="59" y="45"/>
                    </a:cubicBezTo>
                    <a:cubicBezTo>
                      <a:pt x="62" y="45"/>
                      <a:pt x="64" y="42"/>
                      <a:pt x="64" y="39"/>
                    </a:cubicBezTo>
                    <a:cubicBezTo>
                      <a:pt x="64" y="38"/>
                      <a:pt x="63" y="36"/>
                      <a:pt x="62" y="35"/>
                    </a:cubicBezTo>
                    <a:cubicBezTo>
                      <a:pt x="62" y="35"/>
                      <a:pt x="62" y="35"/>
                      <a:pt x="62" y="34"/>
                    </a:cubicBezTo>
                    <a:cubicBezTo>
                      <a:pt x="62" y="27"/>
                      <a:pt x="62" y="27"/>
                      <a:pt x="62" y="27"/>
                    </a:cubicBezTo>
                    <a:cubicBezTo>
                      <a:pt x="62" y="26"/>
                      <a:pt x="63" y="26"/>
                      <a:pt x="63" y="26"/>
                    </a:cubicBezTo>
                    <a:cubicBezTo>
                      <a:pt x="80" y="24"/>
                      <a:pt x="94" y="18"/>
                      <a:pt x="101" y="9"/>
                    </a:cubicBezTo>
                    <a:cubicBezTo>
                      <a:pt x="102" y="9"/>
                      <a:pt x="102" y="8"/>
                      <a:pt x="103" y="9"/>
                    </a:cubicBezTo>
                    <a:cubicBezTo>
                      <a:pt x="107" y="13"/>
                      <a:pt x="107" y="13"/>
                      <a:pt x="107" y="13"/>
                    </a:cubicBezTo>
                    <a:cubicBezTo>
                      <a:pt x="108" y="14"/>
                      <a:pt x="108" y="14"/>
                      <a:pt x="108" y="15"/>
                    </a:cubicBezTo>
                    <a:cubicBezTo>
                      <a:pt x="108" y="15"/>
                      <a:pt x="108" y="15"/>
                      <a:pt x="108" y="15"/>
                    </a:cubicBezTo>
                    <a:cubicBezTo>
                      <a:pt x="108" y="18"/>
                      <a:pt x="110" y="20"/>
                      <a:pt x="113" y="20"/>
                    </a:cubicBezTo>
                    <a:cubicBezTo>
                      <a:pt x="116" y="20"/>
                      <a:pt x="119" y="18"/>
                      <a:pt x="119" y="15"/>
                    </a:cubicBezTo>
                    <a:cubicBezTo>
                      <a:pt x="119" y="12"/>
                      <a:pt x="116" y="9"/>
                      <a:pt x="113" y="9"/>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sp>
        <p:nvSpPr>
          <p:cNvPr id="44" name="TextBox 60"/>
          <p:cNvSpPr txBox="1"/>
          <p:nvPr/>
        </p:nvSpPr>
        <p:spPr bwMode="auto">
          <a:xfrm>
            <a:off x="7531735" y="1137999"/>
            <a:ext cx="1821180" cy="39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Individualism vs. Collectivism</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45" name="Rectangle 6"/>
          <p:cNvSpPr/>
          <p:nvPr/>
        </p:nvSpPr>
        <p:spPr>
          <a:xfrm>
            <a:off x="7110730" y="1547658"/>
            <a:ext cx="4238624" cy="2065947"/>
          </a:xfrm>
          <a:prstGeom prst="rect">
            <a:avLst/>
          </a:prstGeom>
        </p:spPr>
        <p:txBody>
          <a:bodyPr wrap="square" lIns="0" tIns="0" rIns="0" bIns="0">
            <a:normAutofit/>
          </a:bodyPr>
          <a:lstStyle/>
          <a:p>
            <a:pPr fontAlgn="base">
              <a:lnSpc>
                <a:spcPct val="120000"/>
              </a:lnSpc>
              <a:spcBef>
                <a:spcPct val="0"/>
              </a:spcBef>
              <a:spcAft>
                <a:spcPct val="0"/>
              </a:spcAft>
            </a:pP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a:t>
            </a:r>
            <a:r>
              <a:rPr lang="en-US" altLang="zh-CN" sz="1200" dirty="0" err="1">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Tromppenas</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1997) points out that cultures have different ideas about the relationship between the individual and the collective. In individualistic cultures, individual freedom and independence are highly valued, and relationships are based more on personal interests and self-expression. </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6" name="TextBox 60"/>
          <p:cNvSpPr txBox="1"/>
          <p:nvPr/>
        </p:nvSpPr>
        <p:spPr bwMode="auto">
          <a:xfrm>
            <a:off x="544010" y="2012804"/>
            <a:ext cx="3648259" cy="48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trust and cooperation</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47" name="Rectangle 6"/>
          <p:cNvSpPr/>
          <p:nvPr/>
        </p:nvSpPr>
        <p:spPr>
          <a:xfrm>
            <a:off x="705320" y="2566524"/>
            <a:ext cx="3485472" cy="3157155"/>
          </a:xfrm>
          <a:prstGeom prst="rect">
            <a:avLst/>
          </a:prstGeom>
        </p:spPr>
        <p:txBody>
          <a:bodyPr wrap="square" lIns="0" tIns="0" rIns="0" bIns="0">
            <a:normAutofit/>
          </a:bodyPr>
          <a:lstStyle/>
          <a:p>
            <a:pPr algn="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Trust is the cornerstone of any relationship, and building trust takes time and ongoing interaction.</a:t>
            </a:r>
          </a:p>
          <a:p>
            <a:pPr algn="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Trust develops naturally when we build relation</a:t>
            </a:r>
          </a:p>
          <a:p>
            <a:pPr algn="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ships with others, which helps to reduce misunderstandings and conflicts. Trust strengthens the spirit of collaboration among team members, enabling them to work together to achieve more effective results</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8" name="TextBox 60"/>
          <p:cNvSpPr txBox="1"/>
          <p:nvPr/>
        </p:nvSpPr>
        <p:spPr bwMode="auto">
          <a:xfrm>
            <a:off x="7997826" y="3477818"/>
            <a:ext cx="3366133" cy="58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social support </a:t>
            </a:r>
          </a:p>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and resource sharing</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49" name="Rectangle 6"/>
          <p:cNvSpPr/>
          <p:nvPr/>
        </p:nvSpPr>
        <p:spPr>
          <a:xfrm>
            <a:off x="8263890" y="4022205"/>
            <a:ext cx="2981325" cy="1767090"/>
          </a:xfrm>
          <a:prstGeom prst="rect">
            <a:avLst/>
          </a:prstGeom>
        </p:spPr>
        <p:txBody>
          <a:bodyPr wrap="square" lIns="0" tIns="0" rIns="0" bIns="0">
            <a:normAutofit/>
          </a:bodyPr>
          <a:lstStyle/>
          <a:p>
            <a:pPr fontAlgn="base">
              <a:lnSpc>
                <a:spcPct val="120000"/>
              </a:lnSpc>
              <a:spcBef>
                <a:spcPct val="0"/>
              </a:spcBef>
              <a:spcAft>
                <a:spcPct val="0"/>
              </a:spcAft>
            </a:pP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It is not only for smooth cooperation, but also for long-term social support. A relationship of mutual support and trust can provide emotional support and shared resources throughout the career. </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57884" y="1059815"/>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组合 26"/>
          <p:cNvGrpSpPr/>
          <p:nvPr/>
        </p:nvGrpSpPr>
        <p:grpSpPr>
          <a:xfrm>
            <a:off x="1967865" y="1687207"/>
            <a:ext cx="8256270" cy="3016226"/>
            <a:chOff x="2216" y="2992"/>
            <a:chExt cx="13002" cy="4334"/>
          </a:xfrm>
        </p:grpSpPr>
        <p:sp>
          <p:nvSpPr>
            <p:cNvPr id="11" name="流程图: 数据 10"/>
            <p:cNvSpPr/>
            <p:nvPr/>
          </p:nvSpPr>
          <p:spPr>
            <a:xfrm>
              <a:off x="6217" y="4659"/>
              <a:ext cx="5001" cy="1000"/>
            </a:xfrm>
            <a:prstGeom prst="flowChartInputOutpu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2" name="流程图: 数据 11"/>
            <p:cNvSpPr/>
            <p:nvPr/>
          </p:nvSpPr>
          <p:spPr>
            <a:xfrm>
              <a:off x="10218" y="2992"/>
              <a:ext cx="5001" cy="1000"/>
            </a:xfrm>
            <a:prstGeom prst="flowChartInputOutpu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6" name="流程图: 数据 15"/>
            <p:cNvSpPr/>
            <p:nvPr/>
          </p:nvSpPr>
          <p:spPr>
            <a:xfrm>
              <a:off x="2216" y="6326"/>
              <a:ext cx="5001" cy="1000"/>
            </a:xfrm>
            <a:prstGeom prst="flowChartInputOutpu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9" name="矩形 12"/>
            <p:cNvSpPr/>
            <p:nvPr/>
          </p:nvSpPr>
          <p:spPr>
            <a:xfrm flipH="1" flipV="1">
              <a:off x="6217" y="5659"/>
              <a:ext cx="1000" cy="1667"/>
            </a:xfrm>
            <a:custGeom>
              <a:avLst/>
              <a:gdLst/>
              <a:ahLst/>
              <a:cxnLst/>
              <a:rect l="l" t="t" r="r" b="b"/>
              <a:pathLst>
                <a:path w="432000" h="720080">
                  <a:moveTo>
                    <a:pt x="432000" y="0"/>
                  </a:moveTo>
                  <a:lnTo>
                    <a:pt x="432000" y="432000"/>
                  </a:lnTo>
                  <a:lnTo>
                    <a:pt x="432000" y="720080"/>
                  </a:lnTo>
                  <a:lnTo>
                    <a:pt x="0" y="720080"/>
                  </a:lnTo>
                  <a:lnTo>
                    <a:pt x="0" y="432000"/>
                  </a:ln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0" name="矩形 12"/>
            <p:cNvSpPr/>
            <p:nvPr/>
          </p:nvSpPr>
          <p:spPr>
            <a:xfrm rot="16200000" flipH="1" flipV="1">
              <a:off x="6217" y="5659"/>
              <a:ext cx="750" cy="750"/>
            </a:xfrm>
            <a:prstGeom prst="r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3" name="矩形 12"/>
            <p:cNvSpPr/>
            <p:nvPr/>
          </p:nvSpPr>
          <p:spPr>
            <a:xfrm flipH="1" flipV="1">
              <a:off x="10218" y="3991"/>
              <a:ext cx="1000" cy="1667"/>
            </a:xfrm>
            <a:custGeom>
              <a:avLst/>
              <a:gdLst/>
              <a:ahLst/>
              <a:cxnLst/>
              <a:rect l="l" t="t" r="r" b="b"/>
              <a:pathLst>
                <a:path w="432000" h="720080">
                  <a:moveTo>
                    <a:pt x="432000" y="0"/>
                  </a:moveTo>
                  <a:lnTo>
                    <a:pt x="432000" y="432000"/>
                  </a:lnTo>
                  <a:lnTo>
                    <a:pt x="432000" y="720080"/>
                  </a:lnTo>
                  <a:lnTo>
                    <a:pt x="0" y="720080"/>
                  </a:lnTo>
                  <a:lnTo>
                    <a:pt x="0" y="432000"/>
                  </a:lnTo>
                  <a:close/>
                </a:path>
              </a:pathLst>
            </a:cu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4" name="矩形 12"/>
            <p:cNvSpPr/>
            <p:nvPr/>
          </p:nvSpPr>
          <p:spPr>
            <a:xfrm rot="16200000" flipH="1" flipV="1">
              <a:off x="10218" y="3969"/>
              <a:ext cx="750" cy="750"/>
            </a:xfrm>
            <a:prstGeom prst="rtTriangl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sp>
        <p:nvSpPr>
          <p:cNvPr id="28" name="TextBox 60"/>
          <p:cNvSpPr txBox="1"/>
          <p:nvPr/>
        </p:nvSpPr>
        <p:spPr bwMode="auto">
          <a:xfrm>
            <a:off x="2514239" y="4137949"/>
            <a:ext cx="1692275" cy="362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Ignoring cultural </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a:t>
            </a:r>
            <a:endParaRPr lang="zh-CN" altLang="en-US"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9" name="TextBox 60"/>
          <p:cNvSpPr txBox="1"/>
          <p:nvPr/>
        </p:nvSpPr>
        <p:spPr bwMode="auto">
          <a:xfrm>
            <a:off x="4984751" y="2889105"/>
            <a:ext cx="1957069" cy="552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 in</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communication</a:t>
            </a:r>
            <a:endParaRPr lang="zh-CN" altLang="en-US"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0" name="TextBox 60"/>
          <p:cNvSpPr txBox="1"/>
          <p:nvPr/>
        </p:nvSpPr>
        <p:spPr bwMode="auto">
          <a:xfrm>
            <a:off x="7740015" y="1687207"/>
            <a:ext cx="1692275" cy="695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Commercial bribery</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and bribery</a:t>
            </a:r>
            <a:endParaRPr lang="zh-CN" altLang="en-US"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4" name="Rectangle 6"/>
          <p:cNvSpPr/>
          <p:nvPr/>
        </p:nvSpPr>
        <p:spPr>
          <a:xfrm>
            <a:off x="7740015" y="2668905"/>
            <a:ext cx="2484120"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5" name="Rectangle 6"/>
          <p:cNvSpPr/>
          <p:nvPr/>
        </p:nvSpPr>
        <p:spPr>
          <a:xfrm>
            <a:off x="5200015" y="3727450"/>
            <a:ext cx="2484120"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6" name="Rectangle 6"/>
          <p:cNvSpPr/>
          <p:nvPr/>
        </p:nvSpPr>
        <p:spPr>
          <a:xfrm>
            <a:off x="2147252" y="4904420"/>
            <a:ext cx="2484120"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2962" y="1059815"/>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4" name="图片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0785" y="3106102"/>
            <a:ext cx="2966085" cy="2966085"/>
          </a:xfrm>
          <a:prstGeom prst="rect">
            <a:avLst/>
          </a:prstGeom>
        </p:spPr>
      </p:pic>
      <p:graphicFrame>
        <p:nvGraphicFramePr>
          <p:cNvPr id="2" name="表格 1">
            <a:extLst>
              <a:ext uri="{FF2B5EF4-FFF2-40B4-BE49-F238E27FC236}">
                <a16:creationId xmlns:a16="http://schemas.microsoft.com/office/drawing/2014/main" id="{1F29FA8F-6EF4-F52E-8290-A351736C2AA3}"/>
              </a:ext>
            </a:extLst>
          </p:cNvPr>
          <p:cNvGraphicFramePr>
            <a:graphicFrameLocks noGrp="1"/>
          </p:cNvGraphicFramePr>
          <p:nvPr>
            <p:extLst>
              <p:ext uri="{D42A27DB-BD31-4B8C-83A1-F6EECF244321}">
                <p14:modId xmlns:p14="http://schemas.microsoft.com/office/powerpoint/2010/main" val="3617761824"/>
              </p:ext>
            </p:extLst>
          </p:nvPr>
        </p:nvGraphicFramePr>
        <p:xfrm>
          <a:off x="5063924" y="394562"/>
          <a:ext cx="5822066" cy="489986"/>
        </p:xfrm>
        <a:graphic>
          <a:graphicData uri="http://schemas.openxmlformats.org/drawingml/2006/table">
            <a:tbl>
              <a:tblPr firstRow="1" bandRow="1">
                <a:tableStyleId>{00A15C55-8517-42AA-B614-E9B94910E393}</a:tableStyleId>
              </a:tblPr>
              <a:tblGrid>
                <a:gridCol w="5822066">
                  <a:extLst>
                    <a:ext uri="{9D8B030D-6E8A-4147-A177-3AD203B41FA5}">
                      <a16:colId xmlns:a16="http://schemas.microsoft.com/office/drawing/2014/main" val="2970948335"/>
                    </a:ext>
                  </a:extLst>
                </a:gridCol>
              </a:tblGrid>
              <a:tr h="489986">
                <a:tc>
                  <a:txBody>
                    <a:bodyPr/>
                    <a:lstStyle/>
                    <a:p>
                      <a:r>
                        <a:rPr lang="en-US" altLang="zh-CN" sz="2400" dirty="0"/>
                        <a:t>5.Reasons for failed relationship building</a:t>
                      </a:r>
                      <a:endParaRPr lang="zh-CN" altLang="en-US" sz="2400" dirty="0"/>
                    </a:p>
                  </a:txBody>
                  <a:tcPr/>
                </a:tc>
                <a:extLst>
                  <a:ext uri="{0D108BD9-81ED-4DB2-BD59-A6C34878D82A}">
                    <a16:rowId xmlns:a16="http://schemas.microsoft.com/office/drawing/2014/main" val="2816288333"/>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42645"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13" name="组合 12"/>
          <p:cNvGrpSpPr/>
          <p:nvPr/>
        </p:nvGrpSpPr>
        <p:grpSpPr>
          <a:xfrm>
            <a:off x="1518920" y="1779270"/>
            <a:ext cx="2402840" cy="3530600"/>
            <a:chOff x="2747" y="2602"/>
            <a:chExt cx="3784" cy="5560"/>
          </a:xfrm>
        </p:grpSpPr>
        <p:grpSp>
          <p:nvGrpSpPr>
            <p:cNvPr id="8" name="组合 7"/>
            <p:cNvGrpSpPr/>
            <p:nvPr/>
          </p:nvGrpSpPr>
          <p:grpSpPr>
            <a:xfrm>
              <a:off x="2947" y="2802"/>
              <a:ext cx="3585" cy="5361"/>
              <a:chOff x="1295" y="1680"/>
              <a:chExt cx="16545" cy="7462"/>
            </a:xfrm>
          </p:grpSpPr>
          <p:cxnSp>
            <p:nvCxnSpPr>
              <p:cNvPr id="9" name="直接连接符 8"/>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2747" y="2602"/>
              <a:ext cx="3585" cy="5361"/>
              <a:chOff x="1295" y="1680"/>
              <a:chExt cx="16545" cy="7462"/>
            </a:xfrm>
          </p:grpSpPr>
          <p:cxnSp>
            <p:nvCxnSpPr>
              <p:cNvPr id="4" name="直接连接符 3"/>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grpSp>
        <p:nvGrpSpPr>
          <p:cNvPr id="14" name="组合 13"/>
          <p:cNvGrpSpPr/>
          <p:nvPr/>
        </p:nvGrpSpPr>
        <p:grpSpPr>
          <a:xfrm>
            <a:off x="4830445" y="1779270"/>
            <a:ext cx="2402840" cy="3530600"/>
            <a:chOff x="2747" y="2602"/>
            <a:chExt cx="3784" cy="5560"/>
          </a:xfrm>
        </p:grpSpPr>
        <p:grpSp>
          <p:nvGrpSpPr>
            <p:cNvPr id="15" name="组合 14"/>
            <p:cNvGrpSpPr/>
            <p:nvPr/>
          </p:nvGrpSpPr>
          <p:grpSpPr>
            <a:xfrm>
              <a:off x="2947" y="2802"/>
              <a:ext cx="3585" cy="5361"/>
              <a:chOff x="1295" y="1680"/>
              <a:chExt cx="16545" cy="7462"/>
            </a:xfrm>
          </p:grpSpPr>
          <p:cxnSp>
            <p:nvCxnSpPr>
              <p:cNvPr id="16" name="直接连接符 15"/>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20" name="组合 19"/>
            <p:cNvGrpSpPr/>
            <p:nvPr/>
          </p:nvGrpSpPr>
          <p:grpSpPr>
            <a:xfrm>
              <a:off x="2747" y="2602"/>
              <a:ext cx="3585" cy="5361"/>
              <a:chOff x="1295" y="1680"/>
              <a:chExt cx="16545" cy="7462"/>
            </a:xfrm>
          </p:grpSpPr>
          <p:cxnSp>
            <p:nvCxnSpPr>
              <p:cNvPr id="21" name="直接连接符 20"/>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grpSp>
        <p:nvGrpSpPr>
          <p:cNvPr id="25" name="组合 24"/>
          <p:cNvGrpSpPr/>
          <p:nvPr/>
        </p:nvGrpSpPr>
        <p:grpSpPr>
          <a:xfrm>
            <a:off x="8124191" y="1779270"/>
            <a:ext cx="2402840" cy="3594417"/>
            <a:chOff x="2747" y="2602"/>
            <a:chExt cx="3784" cy="5560"/>
          </a:xfrm>
        </p:grpSpPr>
        <p:grpSp>
          <p:nvGrpSpPr>
            <p:cNvPr id="26" name="组合 25"/>
            <p:cNvGrpSpPr/>
            <p:nvPr/>
          </p:nvGrpSpPr>
          <p:grpSpPr>
            <a:xfrm>
              <a:off x="2947" y="2802"/>
              <a:ext cx="3585" cy="5361"/>
              <a:chOff x="1295" y="1680"/>
              <a:chExt cx="16545" cy="7462"/>
            </a:xfrm>
          </p:grpSpPr>
          <p:cxnSp>
            <p:nvCxnSpPr>
              <p:cNvPr id="27" name="直接连接符 26"/>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31" name="组合 30"/>
            <p:cNvGrpSpPr/>
            <p:nvPr/>
          </p:nvGrpSpPr>
          <p:grpSpPr>
            <a:xfrm>
              <a:off x="2747" y="2602"/>
              <a:ext cx="3585" cy="5361"/>
              <a:chOff x="1295" y="1680"/>
              <a:chExt cx="16545" cy="7462"/>
            </a:xfrm>
          </p:grpSpPr>
          <p:cxnSp>
            <p:nvCxnSpPr>
              <p:cNvPr id="32" name="直接连接符 31"/>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sp>
        <p:nvSpPr>
          <p:cNvPr id="36" name="TextBox 60"/>
          <p:cNvSpPr txBox="1"/>
          <p:nvPr/>
        </p:nvSpPr>
        <p:spPr bwMode="auto">
          <a:xfrm>
            <a:off x="5280976" y="2106592"/>
            <a:ext cx="1643380" cy="445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 in</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communication</a:t>
            </a:r>
          </a:p>
        </p:txBody>
      </p:sp>
      <p:sp>
        <p:nvSpPr>
          <p:cNvPr id="37" name="Rectangle 6"/>
          <p:cNvSpPr/>
          <p:nvPr/>
        </p:nvSpPr>
        <p:spPr>
          <a:xfrm>
            <a:off x="5076384" y="3090441"/>
            <a:ext cx="2073080" cy="2063218"/>
          </a:xfrm>
          <a:prstGeom prst="rect">
            <a:avLst/>
          </a:prstGeom>
        </p:spPr>
        <p:txBody>
          <a:bodyPr wrap="square" lIns="0" tIns="0" rIns="0" bIns="0"/>
          <a:lstStyle/>
          <a:p>
            <a:pPr algn="l"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Different cultures have different ways of communicating: some cultures focus on high-context communication (e.g., Asian and Arabic cultures), while others focus on low-context communication (e.g., the United States and Nordic countries).</a:t>
            </a:r>
          </a:p>
          <a:p>
            <a:pPr algn="l"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(Hall, 1976)</a:t>
            </a:r>
          </a:p>
          <a:p>
            <a:pPr algn="l"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38" name="TextBox 60"/>
          <p:cNvSpPr txBox="1"/>
          <p:nvPr/>
        </p:nvSpPr>
        <p:spPr bwMode="auto">
          <a:xfrm>
            <a:off x="7980804" y="1845003"/>
            <a:ext cx="2197611" cy="987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Commercial bribery</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and bribery</a:t>
            </a:r>
          </a:p>
        </p:txBody>
      </p:sp>
      <p:sp>
        <p:nvSpPr>
          <p:cNvPr id="39" name="Rectangle 6"/>
          <p:cNvSpPr/>
          <p:nvPr/>
        </p:nvSpPr>
        <p:spPr>
          <a:xfrm>
            <a:off x="8290369" y="3090441"/>
            <a:ext cx="2043621" cy="2154592"/>
          </a:xfrm>
          <a:prstGeom prst="rect">
            <a:avLst/>
          </a:prstGeom>
        </p:spPr>
        <p:txBody>
          <a:bodyPr wrap="square" lIns="0" tIns="0" rIns="0" bIns="0"/>
          <a:lstStyle/>
          <a:p>
            <a:pPr algn="l"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Perceptions of commercial bribery vary widely across countries and cultures. In many countries in Asia, bribery is seen as a "way to accelerate business decisions and transactions, especially in government Istanbul or large infrastructure projects, and some countries</a:t>
            </a:r>
            <a:endParaRPr lang="zh-CN" altLang="en-US"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40" name="TextBox 60"/>
          <p:cNvSpPr txBox="1"/>
          <p:nvPr/>
        </p:nvSpPr>
        <p:spPr bwMode="auto">
          <a:xfrm>
            <a:off x="1708941" y="2033726"/>
            <a:ext cx="1594420" cy="801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Ignoring cultural </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a:t>
            </a:r>
          </a:p>
        </p:txBody>
      </p:sp>
      <p:sp>
        <p:nvSpPr>
          <p:cNvPr id="41" name="Rectangle 6"/>
          <p:cNvSpPr/>
          <p:nvPr/>
        </p:nvSpPr>
        <p:spPr>
          <a:xfrm>
            <a:off x="1645919" y="2992055"/>
            <a:ext cx="2141221" cy="2034605"/>
          </a:xfrm>
          <a:prstGeom prst="rect">
            <a:avLst/>
          </a:prstGeom>
        </p:spPr>
        <p:txBody>
          <a:bodyPr wrap="square" lIns="0" tIns="0" rIns="0" bIns="0"/>
          <a:lstStyle/>
          <a:p>
            <a:pPr algn="l"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Different countries and cultures have significant differences in communication styles, etiquette, decision-making processes, and more. Ignoring these cultural differences can lead to misunderstandings and conflicts. </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9881587" y="6215244"/>
            <a:ext cx="1385869" cy="723820"/>
            <a:chOff x="7799798" y="3378994"/>
            <a:chExt cx="1039402" cy="542865"/>
          </a:xfrm>
        </p:grpSpPr>
        <p:cxnSp>
          <p:nvCxnSpPr>
            <p:cNvPr id="27" name="直接连接符 26"/>
            <p:cNvCxnSpPr/>
            <p:nvPr/>
          </p:nvCxnSpPr>
          <p:spPr>
            <a:xfrm>
              <a:off x="7799798" y="3721894"/>
              <a:ext cx="1039402" cy="0"/>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8606248" y="3378994"/>
              <a:ext cx="0" cy="542865"/>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27650" name="文本框 3"/>
          <p:cNvSpPr txBox="1">
            <a:spLocks noChangeArrowheads="1"/>
          </p:cNvSpPr>
          <p:nvPr/>
        </p:nvSpPr>
        <p:spPr bwMode="auto">
          <a:xfrm>
            <a:off x="4340601" y="138912"/>
            <a:ext cx="5110163" cy="923330"/>
          </a:xfrm>
          <a:prstGeom prst="rect">
            <a:avLst/>
          </a:prstGeom>
          <a:noFill/>
          <a:ln w="9525">
            <a:noFill/>
            <a:miter lim="800000"/>
          </a:ln>
        </p:spPr>
        <p:txBody>
          <a:bodyPr wrap="square">
            <a:spAutoFit/>
          </a:bodyPr>
          <a:lstStyle/>
          <a:p>
            <a:pPr algn="ctr"/>
            <a:r>
              <a:rPr lang="en-US" altLang="zh-CN" sz="5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Arial" panose="020B0604020202020204" pitchFamily="34" charset="0"/>
              </a:rPr>
              <a:t>Reference</a:t>
            </a:r>
            <a:endParaRPr lang="zh-CN" altLang="en-US" sz="5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Arial" panose="020B0604020202020204" pitchFamily="34" charset="0"/>
            </a:endParaRPr>
          </a:p>
        </p:txBody>
      </p:sp>
      <p:sp>
        <p:nvSpPr>
          <p:cNvPr id="4" name="文本框 3">
            <a:extLst>
              <a:ext uri="{FF2B5EF4-FFF2-40B4-BE49-F238E27FC236}">
                <a16:creationId xmlns:a16="http://schemas.microsoft.com/office/drawing/2014/main" id="{85348355-D965-84B8-5446-E764A11FEC2C}"/>
              </a:ext>
            </a:extLst>
          </p:cNvPr>
          <p:cNvSpPr txBox="1"/>
          <p:nvPr/>
        </p:nvSpPr>
        <p:spPr>
          <a:xfrm>
            <a:off x="4140657" y="1277180"/>
            <a:ext cx="7485286" cy="4185761"/>
          </a:xfrm>
          <a:prstGeom prst="rect">
            <a:avLst/>
          </a:prstGeom>
          <a:noFill/>
        </p:spPr>
        <p:txBody>
          <a:bodyPr wrap="square" rtlCol="0">
            <a:spAutoFit/>
          </a:bodyPr>
          <a:lstStyle/>
          <a:p>
            <a:r>
              <a:rPr lang="en-US" altLang="zh-CN" sz="1400" dirty="0"/>
              <a:t>1.World Footwear (2024) </a:t>
            </a:r>
            <a:r>
              <a:rPr lang="en-US" altLang="zh-CN" sz="1400" i="1" dirty="0"/>
              <a:t>The World Footwear 2024 Yearbook</a:t>
            </a:r>
            <a:r>
              <a:rPr lang="en-US" altLang="zh-CN" sz="1400" dirty="0"/>
              <a:t>. Available at: </a:t>
            </a:r>
            <a:r>
              <a:rPr lang="en-US" altLang="zh-CN" sz="1400" dirty="0">
                <a:hlinkClick r:id="rId3"/>
              </a:rPr>
              <a:t>https://www.worldfootwear.com/yearbook/the-world-footwear-2024-Yearbook/232.html</a:t>
            </a:r>
            <a:r>
              <a:rPr lang="en-US" altLang="zh-CN" sz="1400" dirty="0"/>
              <a:t> (Accessed: 8 December 2024).</a:t>
            </a:r>
          </a:p>
          <a:p>
            <a:r>
              <a:rPr lang="en-US" altLang="zh-CN" sz="1400" dirty="0"/>
              <a:t>2. UN, 2023. </a:t>
            </a:r>
            <a:r>
              <a:rPr lang="en-US" altLang="zh-CN" sz="1400" i="1" dirty="0"/>
              <a:t>World Population Prospects 2022</a:t>
            </a:r>
            <a:r>
              <a:rPr lang="en-US" altLang="zh-CN" sz="1400" dirty="0"/>
              <a:t>. United Nations Department of Economic and Social Affairs. Available at: </a:t>
            </a:r>
            <a:r>
              <a:rPr lang="en-US" altLang="zh-CN" sz="1400" dirty="0">
                <a:hlinkClick r:id="rId4"/>
              </a:rPr>
              <a:t>https://population.un.org</a:t>
            </a:r>
            <a:r>
              <a:rPr lang="en-US" altLang="zh-CN" sz="1400" dirty="0"/>
              <a:t> [Accessed 8 December 2024].</a:t>
            </a:r>
          </a:p>
          <a:p>
            <a:r>
              <a:rPr lang="en-US" altLang="zh-CN" sz="1400" dirty="0"/>
              <a:t>3. Nakatani, K. (2023) 'Cross-Cultural Communication in Global Business Contexts', Journal of International Business Communication, 10(3), pp. 245-260. (Accessed: 8 December 2024).</a:t>
            </a:r>
          </a:p>
          <a:p>
            <a:r>
              <a:rPr lang="en-US" altLang="zh-CN" sz="1400" dirty="0"/>
              <a:t>4. Smith, J., 2023. </a:t>
            </a:r>
            <a:r>
              <a:rPr lang="en-US" altLang="zh-CN" sz="1400" i="1" dirty="0"/>
              <a:t>The Importance of International Business Communication in the Global Market</a:t>
            </a:r>
            <a:r>
              <a:rPr lang="en-US" altLang="zh-CN" sz="1400" dirty="0"/>
              <a:t>. Journal of International Business, 45(2), pp. 134-148. Available at: https://doi.org/10.1016/j.jintbus.2023.04.005 [Accessed 9 December 2024].</a:t>
            </a:r>
          </a:p>
          <a:p>
            <a:r>
              <a:rPr lang="en-US" altLang="zh-CN" sz="1400" dirty="0"/>
              <a:t>5. Langworthy, D., 2023. </a:t>
            </a:r>
            <a:r>
              <a:rPr lang="en-US" altLang="zh-CN" sz="1400" i="1" dirty="0"/>
              <a:t>The Importance of International Communication Strategies</a:t>
            </a:r>
            <a:r>
              <a:rPr lang="en-US" altLang="zh-CN" sz="1400" dirty="0"/>
              <a:t>. Available at: https://www.corprelo.com/blog/international-communication-strategies [Accessed 9 Dec. 2024].</a:t>
            </a:r>
            <a:br>
              <a:rPr lang="en-US" altLang="zh-CN" sz="1400" dirty="0"/>
            </a:br>
            <a:r>
              <a:rPr lang="en-US" altLang="zh-CN" sz="1400" dirty="0"/>
              <a:t>6.. Hall, E. T. (1976). Beyond Culture. </a:t>
            </a:r>
            <a:r>
              <a:rPr lang="en-US" altLang="zh-CN" sz="1400" i="1" dirty="0"/>
              <a:t>Anchor Books</a:t>
            </a:r>
          </a:p>
          <a:p>
            <a:r>
              <a:rPr lang="en-US" altLang="zh-CN" sz="1400" dirty="0"/>
              <a:t>7.Samovar, L.A., Porter, R.E., McDaniel, E.R., and Roy, C.S. (2017) </a:t>
            </a:r>
            <a:r>
              <a:rPr lang="en-US" altLang="zh-CN" sz="1400" i="1" dirty="0"/>
              <a:t>Communication Between Cultures.</a:t>
            </a:r>
          </a:p>
          <a:p>
            <a:r>
              <a:rPr lang="en-US" altLang="zh-CN" sz="1400" dirty="0"/>
              <a:t>8.Trompenaars, F. and Hampden-Turner, C. (1997) </a:t>
            </a:r>
            <a:r>
              <a:rPr lang="en-US" altLang="zh-CN" sz="1400" i="1" dirty="0"/>
              <a:t>Riding the Waves of Culture: Understanding Cultural Diversity in Business. </a:t>
            </a:r>
          </a:p>
          <a:p>
            <a:r>
              <a:rPr lang="en-US" altLang="zh-CN" sz="1400" dirty="0"/>
              <a:t>9.Trompenaars, F. and Hampden-Turner, C. (1997) </a:t>
            </a:r>
            <a:r>
              <a:rPr lang="en-US" altLang="zh-CN" sz="1400" i="1" dirty="0"/>
              <a:t>Riding the Waves of Culture: Understanding Cultural Diversity in Business</a:t>
            </a:r>
            <a:r>
              <a:rPr lang="en-US" altLang="zh-CN" sz="1400" dirty="0"/>
              <a:t>10. Hall, E. T. (1976). Beyond Culture. </a:t>
            </a:r>
            <a:r>
              <a:rPr lang="en-US" altLang="zh-CN" sz="1400" i="1" dirty="0"/>
              <a:t>Anchor Books.</a:t>
            </a:r>
          </a:p>
          <a:p>
            <a:r>
              <a:rPr lang="en-US" altLang="zh-CN" sz="1400" dirty="0"/>
              <a:t>10. Hall, E. T. (1976). Beyond Culture. </a:t>
            </a:r>
            <a:r>
              <a:rPr lang="en-US" altLang="zh-CN" sz="1400" i="1" dirty="0"/>
              <a:t>Anchor Books</a:t>
            </a:r>
            <a:endParaRPr lang="zh-CN" altLang="en-US" sz="1400" i="1" dirty="0"/>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1" fill="hold">
                                          <p:stCondLst>
                                            <p:cond delay="0"/>
                                          </p:stCondLst>
                                        </p:cTn>
                                        <p:tgtEl>
                                          <p:spTgt spid="27650"/>
                                        </p:tgtEl>
                                        <p:attrNameLst>
                                          <p:attrName>style.visibility</p:attrName>
                                        </p:attrNameLst>
                                      </p:cBhvr>
                                      <p:to>
                                        <p:strVal val="visible"/>
                                      </p:to>
                                    </p:set>
                                    <p:anim calcmode="lin" valueType="num">
                                      <p:cBhvr>
                                        <p:cTn id="12" dur="500" fill="hold"/>
                                        <p:tgtEl>
                                          <p:spTgt spid="27650"/>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27650"/>
                                        </p:tgtEl>
                                        <p:attrNameLst>
                                          <p:attrName>ppt_y</p:attrName>
                                        </p:attrNameLst>
                                      </p:cBhvr>
                                      <p:tavLst>
                                        <p:tav tm="0">
                                          <p:val>
                                            <p:strVal val="#ppt_y"/>
                                          </p:val>
                                        </p:tav>
                                        <p:tav tm="100000">
                                          <p:val>
                                            <p:strVal val="#ppt_y"/>
                                          </p:val>
                                        </p:tav>
                                      </p:tavLst>
                                    </p:anim>
                                    <p:anim calcmode="lin" valueType="num">
                                      <p:cBhvr>
                                        <p:cTn id="14" dur="500" fill="hold"/>
                                        <p:tgtEl>
                                          <p:spTgt spid="27650"/>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27650"/>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27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C7B6E-D856-00CB-E0FA-8321704CEB84}"/>
            </a:ext>
          </a:extLst>
        </p:cNvPr>
        <p:cNvGrpSpPr/>
        <p:nvPr/>
      </p:nvGrpSpPr>
      <p:grpSpPr>
        <a:xfrm>
          <a:off x="0" y="0"/>
          <a:ext cx="0" cy="0"/>
          <a:chOff x="0" y="0"/>
          <a:chExt cx="0" cy="0"/>
        </a:xfrm>
      </p:grpSpPr>
      <p:sp>
        <p:nvSpPr>
          <p:cNvPr id="31" name="Rectangle 49">
            <a:extLst>
              <a:ext uri="{FF2B5EF4-FFF2-40B4-BE49-F238E27FC236}">
                <a16:creationId xmlns:a16="http://schemas.microsoft.com/office/drawing/2014/main" id="{8D083E66-AB59-0AA3-F685-344875EE74B4}"/>
              </a:ext>
            </a:extLst>
          </p:cNvPr>
          <p:cNvSpPr/>
          <p:nvPr/>
        </p:nvSpPr>
        <p:spPr>
          <a:xfrm>
            <a:off x="7584440" y="1991360"/>
            <a:ext cx="2611120" cy="506730"/>
          </a:xfrm>
          <a:prstGeom prst="rect">
            <a:avLst/>
          </a:prstGeom>
        </p:spPr>
        <p:txBody>
          <a:bodyPr wrap="none" lIns="0" tIns="0" rIns="0" bIns="0">
            <a:norm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zh-CN"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sp>
        <p:nvSpPr>
          <p:cNvPr id="28" name="TextBox 46">
            <a:extLst>
              <a:ext uri="{FF2B5EF4-FFF2-40B4-BE49-F238E27FC236}">
                <a16:creationId xmlns:a16="http://schemas.microsoft.com/office/drawing/2014/main" id="{728E9DF1-4410-AF92-4933-1211DA13678F}"/>
              </a:ext>
            </a:extLst>
          </p:cNvPr>
          <p:cNvSpPr txBox="1"/>
          <p:nvPr/>
        </p:nvSpPr>
        <p:spPr>
          <a:xfrm>
            <a:off x="7584440" y="3329305"/>
            <a:ext cx="2611120" cy="507365"/>
          </a:xfrm>
          <a:prstGeom prst="rect">
            <a:avLst/>
          </a:prstGeom>
          <a:noFill/>
        </p:spPr>
        <p:txBody>
          <a:bodyPr wrap="square" lIns="0" tIns="0" rIns="0" bIns="0">
            <a:noAutofit/>
          </a:bodyPr>
          <a:lstStyle/>
          <a:p>
            <a:pPr marL="0" marR="0" lvl="0" indent="0" algn="r" defTabSz="914400" rtl="0" eaLnBrk="1" fontAlgn="auto" latinLnBrk="0" hangingPunct="1">
              <a:lnSpc>
                <a:spcPct val="120000"/>
              </a:lnSpc>
              <a:spcBef>
                <a:spcPts val="0"/>
              </a:spcBef>
              <a:spcAft>
                <a:spcPts val="0"/>
              </a:spcAft>
              <a:buClrTx/>
              <a:buSzTx/>
              <a:buFontTx/>
              <a:buNone/>
              <a:tabLst/>
              <a:defRPr/>
            </a:pPr>
            <a:endParaRPr kumimoji="0" lang="zh-CN" altLang="en-US" sz="1400" b="0"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29" name="Rectangle 47">
            <a:extLst>
              <a:ext uri="{FF2B5EF4-FFF2-40B4-BE49-F238E27FC236}">
                <a16:creationId xmlns:a16="http://schemas.microsoft.com/office/drawing/2014/main" id="{CBBB801D-37D3-E0F5-4BEA-9D53C079CBD9}"/>
              </a:ext>
            </a:extLst>
          </p:cNvPr>
          <p:cNvSpPr/>
          <p:nvPr/>
        </p:nvSpPr>
        <p:spPr>
          <a:xfrm>
            <a:off x="6273479" y="3038476"/>
            <a:ext cx="3472405" cy="828040"/>
          </a:xfrm>
          <a:prstGeom prst="rect">
            <a:avLst/>
          </a:prstGeom>
        </p:spPr>
        <p:txBody>
          <a:bodyPr wrap="none" lIns="0" tIns="0" rIns="0" bIns="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zh-CN"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sp>
        <p:nvSpPr>
          <p:cNvPr id="26" name="TextBox 44">
            <a:extLst>
              <a:ext uri="{FF2B5EF4-FFF2-40B4-BE49-F238E27FC236}">
                <a16:creationId xmlns:a16="http://schemas.microsoft.com/office/drawing/2014/main" id="{C77C8D68-FC1F-6C4E-8CA5-1E87440492EE}"/>
              </a:ext>
            </a:extLst>
          </p:cNvPr>
          <p:cNvSpPr txBox="1"/>
          <p:nvPr/>
        </p:nvSpPr>
        <p:spPr>
          <a:xfrm>
            <a:off x="7584440" y="4653280"/>
            <a:ext cx="2611120" cy="507365"/>
          </a:xfrm>
          <a:prstGeom prst="rect">
            <a:avLst/>
          </a:prstGeom>
          <a:noFill/>
        </p:spPr>
        <p:txBody>
          <a:bodyPr wrap="square" lIns="0" tIns="0" rIns="0" bIns="0">
            <a:noAutofit/>
          </a:bodyPr>
          <a:lstStyle/>
          <a:p>
            <a:pPr marL="0" marR="0" lvl="0" indent="0" algn="r" defTabSz="914400" rtl="0" eaLnBrk="1" fontAlgn="auto" latinLnBrk="0" hangingPunct="1">
              <a:lnSpc>
                <a:spcPct val="120000"/>
              </a:lnSpc>
              <a:spcBef>
                <a:spcPts val="0"/>
              </a:spcBef>
              <a:spcAft>
                <a:spcPts val="0"/>
              </a:spcAft>
              <a:buClrTx/>
              <a:buSzTx/>
              <a:buFontTx/>
              <a:buNone/>
              <a:tabLst/>
              <a:defRPr/>
            </a:pPr>
            <a:endParaRPr kumimoji="0" lang="zh-CN" altLang="en-US" sz="1400" b="0"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sp>
        <p:nvSpPr>
          <p:cNvPr id="27" name="Rectangle 45">
            <a:extLst>
              <a:ext uri="{FF2B5EF4-FFF2-40B4-BE49-F238E27FC236}">
                <a16:creationId xmlns:a16="http://schemas.microsoft.com/office/drawing/2014/main" id="{6A13EE45-DCB8-0FF0-2616-B15390E246B2}"/>
              </a:ext>
            </a:extLst>
          </p:cNvPr>
          <p:cNvSpPr/>
          <p:nvPr/>
        </p:nvSpPr>
        <p:spPr>
          <a:xfrm>
            <a:off x="7584440" y="4362451"/>
            <a:ext cx="2611120" cy="276859"/>
          </a:xfrm>
          <a:prstGeom prst="rect">
            <a:avLst/>
          </a:prstGeom>
        </p:spPr>
        <p:txBody>
          <a:bodyPr wrap="none" lIns="0" tIns="0" rIns="0" bIns="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zh-CN"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sp>
        <p:nvSpPr>
          <p:cNvPr id="18" name="TextBox 62">
            <a:extLst>
              <a:ext uri="{FF2B5EF4-FFF2-40B4-BE49-F238E27FC236}">
                <a16:creationId xmlns:a16="http://schemas.microsoft.com/office/drawing/2014/main" id="{10862943-AE2F-10E5-D4EC-098F4842741F}"/>
              </a:ext>
            </a:extLst>
          </p:cNvPr>
          <p:cNvSpPr txBox="1"/>
          <p:nvPr/>
        </p:nvSpPr>
        <p:spPr>
          <a:xfrm>
            <a:off x="4876961" y="1524191"/>
            <a:ext cx="4498530" cy="886842"/>
          </a:xfrm>
          <a:prstGeom prst="rect">
            <a:avLst/>
          </a:prstGeom>
          <a:noFill/>
        </p:spPr>
        <p:txBody>
          <a:bodyPr wrap="square" lIns="0" tIns="0" rIns="0" bIns="0">
            <a:no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lang="en-US" altLang="zh-CN" sz="3200" dirty="0" err="1">
                <a:solidFill>
                  <a:prstClr val="black">
                    <a:lumMod val="75000"/>
                    <a:lumOff val="25000"/>
                  </a:prstClr>
                </a:solidFill>
                <a:latin typeface="微软雅黑" panose="020B0503020204020204" pitchFamily="34" charset="-122"/>
                <a:ea typeface="微软雅黑" panose="020B0503020204020204" pitchFamily="34" charset="-122"/>
                <a:cs typeface="圆体-简" panose="02010600040101010101" charset="-122"/>
              </a:rPr>
              <a:t>Conculusion</a:t>
            </a:r>
            <a:endParaRPr kumimoji="0" lang="zh-CN" altLang="en-US" sz="3200" b="0"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sp>
        <p:nvSpPr>
          <p:cNvPr id="19" name="Rectangle 63">
            <a:extLst>
              <a:ext uri="{FF2B5EF4-FFF2-40B4-BE49-F238E27FC236}">
                <a16:creationId xmlns:a16="http://schemas.microsoft.com/office/drawing/2014/main" id="{BB443DC6-F638-9435-16B4-D21BF6FC6A2A}"/>
              </a:ext>
            </a:extLst>
          </p:cNvPr>
          <p:cNvSpPr/>
          <p:nvPr/>
        </p:nvSpPr>
        <p:spPr>
          <a:xfrm>
            <a:off x="3229338" y="1683385"/>
            <a:ext cx="6881146" cy="1049279"/>
          </a:xfrm>
          <a:prstGeom prst="rect">
            <a:avLst/>
          </a:prstGeom>
        </p:spPr>
        <p:txBody>
          <a:bodyPr wrap="none" lIns="0" tIns="0" rIns="0" bIns="0">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sp>
        <p:nvSpPr>
          <p:cNvPr id="16" name="TextBox 60">
            <a:extLst>
              <a:ext uri="{FF2B5EF4-FFF2-40B4-BE49-F238E27FC236}">
                <a16:creationId xmlns:a16="http://schemas.microsoft.com/office/drawing/2014/main" id="{BE5C6A0B-0A38-1E9A-628A-7347256F6F76}"/>
              </a:ext>
            </a:extLst>
          </p:cNvPr>
          <p:cNvSpPr txBox="1"/>
          <p:nvPr/>
        </p:nvSpPr>
        <p:spPr>
          <a:xfrm>
            <a:off x="2044700" y="3329305"/>
            <a:ext cx="2611120" cy="507365"/>
          </a:xfrm>
          <a:prstGeom prst="rect">
            <a:avLst/>
          </a:prstGeom>
          <a:noFill/>
        </p:spPr>
        <p:txBody>
          <a:bodyPr wrap="square" lIns="0" tIns="0" rIns="0" bIns="0">
            <a:no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zh-CN" altLang="en-US" sz="1400" b="0"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17" name="Rectangle 61">
            <a:extLst>
              <a:ext uri="{FF2B5EF4-FFF2-40B4-BE49-F238E27FC236}">
                <a16:creationId xmlns:a16="http://schemas.microsoft.com/office/drawing/2014/main" id="{B312AA2C-2947-E79B-8A63-65F084276C16}"/>
              </a:ext>
            </a:extLst>
          </p:cNvPr>
          <p:cNvSpPr/>
          <p:nvPr/>
        </p:nvSpPr>
        <p:spPr>
          <a:xfrm>
            <a:off x="2044700" y="3007360"/>
            <a:ext cx="3180440" cy="923912"/>
          </a:xfrm>
          <a:prstGeom prst="rect">
            <a:avLst/>
          </a:prstGeom>
        </p:spPr>
        <p:txBody>
          <a:bodyPr wrap="none" lIns="0" tIns="0" rIns="0" bIns="0">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sp>
        <p:nvSpPr>
          <p:cNvPr id="14" name="TextBox 58">
            <a:extLst>
              <a:ext uri="{FF2B5EF4-FFF2-40B4-BE49-F238E27FC236}">
                <a16:creationId xmlns:a16="http://schemas.microsoft.com/office/drawing/2014/main" id="{A7B0EE41-29F8-AE7D-EC9C-BC3E1D45A7C4}"/>
              </a:ext>
            </a:extLst>
          </p:cNvPr>
          <p:cNvSpPr txBox="1"/>
          <p:nvPr/>
        </p:nvSpPr>
        <p:spPr>
          <a:xfrm>
            <a:off x="1996440" y="4640125"/>
            <a:ext cx="2611120" cy="507365"/>
          </a:xfrm>
          <a:prstGeom prst="rect">
            <a:avLst/>
          </a:prstGeom>
          <a:noFill/>
        </p:spPr>
        <p:txBody>
          <a:bodyPr wrap="square" lIns="0" tIns="0" rIns="0" bIns="0">
            <a:no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zh-CN" altLang="en-US" sz="1400" b="0"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15" name="Rectangle 59">
            <a:extLst>
              <a:ext uri="{FF2B5EF4-FFF2-40B4-BE49-F238E27FC236}">
                <a16:creationId xmlns:a16="http://schemas.microsoft.com/office/drawing/2014/main" id="{7A33B772-EC0F-4BC5-829D-0270E4D2E561}"/>
              </a:ext>
            </a:extLst>
          </p:cNvPr>
          <p:cNvSpPr/>
          <p:nvPr/>
        </p:nvSpPr>
        <p:spPr>
          <a:xfrm flipH="1">
            <a:off x="1945158" y="4331335"/>
            <a:ext cx="2496239" cy="307975"/>
          </a:xfrm>
          <a:prstGeom prst="rect">
            <a:avLst/>
          </a:prstGeom>
        </p:spPr>
        <p:txBody>
          <a:bodyPr wrap="none" lIns="0" tIns="0" rIns="0" bIns="0">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2000" b="1" i="0" u="none" strike="noStrike" kern="1200" cap="none" spc="0" normalizeH="0" baseline="0" noProof="0" dirty="0">
              <a:ln>
                <a:noFill/>
              </a:ln>
              <a:solidFill>
                <a:prstClr val="black">
                  <a:lumMod val="75000"/>
                  <a:lumOff val="25000"/>
                </a:prstClr>
              </a:solidFill>
              <a:effectLst/>
              <a:uLnTx/>
              <a:uFillTx/>
              <a:latin typeface="微软雅黑" panose="020B0503020204020204" pitchFamily="34" charset="-122"/>
              <a:ea typeface="微软雅黑" panose="020B0503020204020204" pitchFamily="34" charset="-122"/>
              <a:cs typeface="圆体-简" panose="02010600040101010101" charset="-122"/>
            </a:endParaRPr>
          </a:p>
        </p:txBody>
      </p:sp>
      <p:grpSp>
        <p:nvGrpSpPr>
          <p:cNvPr id="2" name="组合 1">
            <a:extLst>
              <a:ext uri="{FF2B5EF4-FFF2-40B4-BE49-F238E27FC236}">
                <a16:creationId xmlns:a16="http://schemas.microsoft.com/office/drawing/2014/main" id="{74CB7899-2A5C-29CE-5B61-C0F6D2B1DB13}"/>
              </a:ext>
            </a:extLst>
          </p:cNvPr>
          <p:cNvGrpSpPr/>
          <p:nvPr/>
        </p:nvGrpSpPr>
        <p:grpSpPr>
          <a:xfrm>
            <a:off x="843280" y="1068070"/>
            <a:ext cx="10506075" cy="4738370"/>
            <a:chOff x="1295" y="1680"/>
            <a:chExt cx="16545" cy="7462"/>
          </a:xfrm>
        </p:grpSpPr>
        <p:cxnSp>
          <p:nvCxnSpPr>
            <p:cNvPr id="3" name="直接连接符 2">
              <a:extLst>
                <a:ext uri="{FF2B5EF4-FFF2-40B4-BE49-F238E27FC236}">
                  <a16:creationId xmlns:a16="http://schemas.microsoft.com/office/drawing/2014/main" id="{6CB8A0B1-9CD4-5028-6FFA-C52B344BCCD5}"/>
                </a:ext>
              </a:extLst>
            </p:cNvPr>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4" name="直接连接符 3">
              <a:extLst>
                <a:ext uri="{FF2B5EF4-FFF2-40B4-BE49-F238E27FC236}">
                  <a16:creationId xmlns:a16="http://schemas.microsoft.com/office/drawing/2014/main" id="{84F13231-8360-EE98-192C-6D58C36CE8A1}"/>
                </a:ext>
              </a:extLst>
            </p:cNvPr>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6" name="直接连接符 55">
              <a:extLst>
                <a:ext uri="{FF2B5EF4-FFF2-40B4-BE49-F238E27FC236}">
                  <a16:creationId xmlns:a16="http://schemas.microsoft.com/office/drawing/2014/main" id="{8B219F42-3D3C-4A0D-D742-DEAF4819D5D0}"/>
                </a:ext>
              </a:extLst>
            </p:cNvPr>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a:extLst>
                <a:ext uri="{FF2B5EF4-FFF2-40B4-BE49-F238E27FC236}">
                  <a16:creationId xmlns:a16="http://schemas.microsoft.com/office/drawing/2014/main" id="{BE11AED7-4D56-6C35-451B-1C45179EA282}"/>
                </a:ext>
              </a:extLst>
            </p:cNvPr>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sp>
        <p:nvSpPr>
          <p:cNvPr id="5" name="文本框 4">
            <a:extLst>
              <a:ext uri="{FF2B5EF4-FFF2-40B4-BE49-F238E27FC236}">
                <a16:creationId xmlns:a16="http://schemas.microsoft.com/office/drawing/2014/main" id="{A45F2A0B-94E9-0C9C-1B49-63A7C9478D76}"/>
              </a:ext>
            </a:extLst>
          </p:cNvPr>
          <p:cNvSpPr txBox="1"/>
          <p:nvPr/>
        </p:nvSpPr>
        <p:spPr>
          <a:xfrm>
            <a:off x="3986324" y="3218815"/>
            <a:ext cx="4868309" cy="2646878"/>
          </a:xfrm>
          <a:prstGeom prst="rect">
            <a:avLst/>
          </a:prstGeom>
          <a:noFill/>
        </p:spPr>
        <p:txBody>
          <a:bodyPr wrap="square" rtlCol="0">
            <a:spAutoFit/>
          </a:bodyPr>
          <a:lstStyle/>
          <a:p>
            <a:endParaRPr lang="en-US" altLang="zh-CN" dirty="0"/>
          </a:p>
          <a:p>
            <a:r>
              <a:rPr lang="en-US" altLang="zh-CN" sz="1600" dirty="0"/>
              <a:t>This presentation reflected the importance of International Business Communication in many aspects, and explained the problems that may arise in the process of International Business Communication, this power point presentation was completed by me and my team members, through group work so that we can help each other to progress and develop together.</a:t>
            </a:r>
          </a:p>
          <a:p>
            <a:endParaRPr lang="en-US" altLang="zh-CN" dirty="0"/>
          </a:p>
          <a:p>
            <a:endParaRPr lang="en-US" altLang="zh-CN" dirty="0"/>
          </a:p>
        </p:txBody>
      </p:sp>
    </p:spTree>
    <p:extLst>
      <p:ext uri="{BB962C8B-B14F-4D97-AF65-F5344CB8AC3E}">
        <p14:creationId xmlns:p14="http://schemas.microsoft.com/office/powerpoint/2010/main" val="3896329022"/>
      </p:ext>
    </p:extLst>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3644991" y="2275205"/>
            <a:ext cx="4281714" cy="1198880"/>
          </a:xfrm>
          <a:prstGeom prst="rect">
            <a:avLst/>
          </a:prstGeom>
          <a:noFill/>
        </p:spPr>
        <p:txBody>
          <a:bodyPr wrap="square" rtlCol="0">
            <a:spAutoFit/>
          </a:bodyPr>
          <a:lstStyle/>
          <a:p>
            <a:endParaRPr lang="zh-CN" altLang="en-US" sz="7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8" name="组合 7"/>
          <p:cNvGrpSpPr/>
          <p:nvPr/>
        </p:nvGrpSpPr>
        <p:grpSpPr>
          <a:xfrm>
            <a:off x="4134549" y="3274060"/>
            <a:ext cx="3538220" cy="0"/>
            <a:chOff x="1970" y="7377"/>
            <a:chExt cx="5572" cy="0"/>
          </a:xfrm>
        </p:grpSpPr>
        <p:cxnSp>
          <p:nvCxnSpPr>
            <p:cNvPr id="9" name="直接连接符 8"/>
            <p:cNvCxnSpPr/>
            <p:nvPr/>
          </p:nvCxnSpPr>
          <p:spPr>
            <a:xfrm>
              <a:off x="2102" y="7377"/>
              <a:ext cx="54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1970" y="7377"/>
              <a:ext cx="2778" cy="0"/>
            </a:xfrm>
            <a:prstGeom prst="line">
              <a:avLst/>
            </a:prstGeom>
            <a:ln w="1016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11" name="矩形 10"/>
          <p:cNvSpPr/>
          <p:nvPr/>
        </p:nvSpPr>
        <p:spPr>
          <a:xfrm>
            <a:off x="3305804" y="2512268"/>
            <a:ext cx="5092712" cy="707886"/>
          </a:xfrm>
          <a:prstGeom prst="rect">
            <a:avLst/>
          </a:prstGeom>
        </p:spPr>
        <p:txBody>
          <a:bodyPr wrap="square">
            <a:spAutoFit/>
          </a:bodyPr>
          <a:lstStyle/>
          <a:p>
            <a:r>
              <a:rPr lang="en-US" altLang="zh-CN" sz="4000" dirty="0">
                <a:solidFill>
                  <a:schemeClr val="tx1">
                    <a:lumMod val="75000"/>
                    <a:lumOff val="25000"/>
                  </a:schemeClr>
                </a:solidFill>
                <a:latin typeface="Arial" panose="020B0604020202020204" pitchFamily="34" charset="0"/>
                <a:ea typeface="圆体-简" panose="02010600040101010101" charset="-122"/>
                <a:cs typeface="Arial" panose="020B0604020202020204" pitchFamily="34" charset="0"/>
              </a:rPr>
              <a:t>Thanks For Watching</a:t>
            </a:r>
          </a:p>
        </p:txBody>
      </p:sp>
      <p:sp>
        <p:nvSpPr>
          <p:cNvPr id="21" name="弧形 20"/>
          <p:cNvSpPr/>
          <p:nvPr/>
        </p:nvSpPr>
        <p:spPr>
          <a:xfrm>
            <a:off x="5852160" y="1303020"/>
            <a:ext cx="3143250" cy="3143250"/>
          </a:xfrm>
          <a:prstGeom prst="arc">
            <a:avLst>
              <a:gd name="adj1" fmla="val 12859358"/>
              <a:gd name="adj2" fmla="val 8207149"/>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4" name="直接连接符 23"/>
          <p:cNvCxnSpPr/>
          <p:nvPr/>
        </p:nvCxnSpPr>
        <p:spPr>
          <a:xfrm>
            <a:off x="3291840" y="4446270"/>
            <a:ext cx="5703570" cy="0"/>
          </a:xfrm>
          <a:prstGeom prst="line">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5" name="圆角矩形 24"/>
          <p:cNvSpPr/>
          <p:nvPr/>
        </p:nvSpPr>
        <p:spPr>
          <a:xfrm>
            <a:off x="3784923" y="4837521"/>
            <a:ext cx="3993264" cy="1576865"/>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Reporter: Wang</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rPr>
              <a:t> </a:t>
            </a:r>
            <a:r>
              <a:rPr lang="en-US" altLang="zh-CN" dirty="0" err="1">
                <a:solidFill>
                  <a:schemeClr val="tx1">
                    <a:lumMod val="75000"/>
                    <a:lumOff val="25000"/>
                  </a:schemeClr>
                </a:solidFill>
                <a:latin typeface="微软雅黑" panose="020B0503020204020204" pitchFamily="34" charset="-122"/>
                <a:ea typeface="微软雅黑" panose="020B0503020204020204" pitchFamily="34" charset="-122"/>
              </a:rPr>
              <a:t>Yaozheng</a:t>
            </a:r>
            <a:b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b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Wang Jincheng</a:t>
            </a:r>
          </a:p>
          <a:p>
            <a:pPr algn="ctr"/>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26" name="图片 2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8113621" y="2882810"/>
            <a:ext cx="4040505" cy="404050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极简线条风毕业论文答辩通用PPT模板"/>
  <p:tag name="COMMONDATA" val="eyJoZGlkIjoiYmRhNTZhYzkwODE4MmMwMThlNzM1MmNlZTQ3NjdhNmY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1034</Words>
  <Application>Microsoft Office PowerPoint</Application>
  <PresentationFormat>宽屏</PresentationFormat>
  <Paragraphs>108</Paragraphs>
  <Slides>15</Slides>
  <Notes>15</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15</vt:i4>
      </vt:variant>
    </vt:vector>
  </HeadingPairs>
  <TitlesOfParts>
    <vt:vector size="20" baseType="lpstr">
      <vt:lpstr>微软雅黑</vt:lpstr>
      <vt:lpstr>Arial</vt:lpstr>
      <vt:lpstr>Calibri</vt:lpstr>
      <vt:lpstr>Calibri Light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China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极简线条风毕业论文答辩通用PPT模板</dc:title>
  <dc:creator>User</dc:creator>
  <cp:lastModifiedBy>T12672</cp:lastModifiedBy>
  <cp:revision>18</cp:revision>
  <dcterms:created xsi:type="dcterms:W3CDTF">2019-03-05T04:22:00Z</dcterms:created>
  <dcterms:modified xsi:type="dcterms:W3CDTF">2024-12-09T05:04:46Z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941E8573EDBC4A39BC07C795E4DECEA8_12</vt:lpwstr>
  </property>
  <property fmtid="{D5CDD505-2E9C-101B-9397-08002B2CF9AE}" pid="3" name="KSOProductBuildVer">
    <vt:lpwstr>2052-12.1.0.16729</vt:lpwstr>
  </property>
</Properties>
</file>