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21"/>
  </p:notesMasterIdLst>
  <p:sldIdLst>
    <p:sldId id="256" r:id="rId3"/>
    <p:sldId id="257" r:id="rId4"/>
    <p:sldId id="258" r:id="rId5"/>
    <p:sldId id="259" r:id="rId6"/>
    <p:sldId id="260" r:id="rId7"/>
    <p:sldId id="261" r:id="rId8"/>
    <p:sldId id="262" r:id="rId9"/>
    <p:sldId id="263" r:id="rId10"/>
    <p:sldId id="264" r:id="rId11"/>
    <p:sldId id="265" r:id="rId12"/>
    <p:sldId id="266" r:id="rId13"/>
    <p:sldId id="274" r:id="rId14"/>
    <p:sldId id="275"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3" autoAdjust="0"/>
    <p:restoredTop sz="94673" autoAdjust="0"/>
  </p:normalViewPr>
  <p:slideViewPr>
    <p:cSldViewPr snapToGrid="0">
      <p:cViewPr varScale="1">
        <p:scale>
          <a:sx n="84" d="100"/>
          <a:sy n="84" d="100"/>
        </p:scale>
        <p:origin x="771"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A95039-7DB8-4DA6-819E-853F4E636424}"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2C7D0-174D-4823-A89C-149B98AC7C51}" type="slidenum">
              <a:rPr lang="en-GB" smtClean="0"/>
              <a:t>‹#›</a:t>
            </a:fld>
            <a:endParaRPr lang="en-GB"/>
          </a:p>
        </p:txBody>
      </p:sp>
    </p:spTree>
    <p:extLst>
      <p:ext uri="{BB962C8B-B14F-4D97-AF65-F5344CB8AC3E}">
        <p14:creationId xmlns:p14="http://schemas.microsoft.com/office/powerpoint/2010/main" val="1160913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0E400-CF8D-1083-454E-30B27B533F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EED533-B391-0E54-AECC-60095B3C6D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10D7CA-DE98-1A87-3BD9-1295EDE45108}"/>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4DB00416-59AC-2FB8-A73F-51EE65A2FB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74EA0-F0E7-522D-E2EB-8BFFB8A17E31}"/>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330997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CDD8B-A25A-AF81-1AF6-3DA124772C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BAC299-0FC5-02DB-01EE-0589561EAE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C4E4C-3E64-DD4A-CAEC-725D2E3328F8}"/>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CAD6D94A-9C87-102C-F520-73A50BEF7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3971A8-9806-E855-2091-4F068A68425C}"/>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2444020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88F0-69B0-C18B-5215-BD89B9C97A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B48D2D-386D-5171-64F9-7679A68184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32AD14-0E85-216F-5E4C-AECEF59A9E48}"/>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5464C752-0776-A979-EB54-A0FB41658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33B65-A9E9-18CA-29C2-25A59DD91290}"/>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4256542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40C65-1A60-6651-3D61-46E2311495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3DC961-ADB9-6A70-2164-EE83417E33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22F0FC-F9E5-57A8-DA83-D0FCE5B92B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7DFA8B-774F-7AEE-2FC5-B22DDD68B3B8}"/>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6" name="Footer Placeholder 5">
            <a:extLst>
              <a:ext uri="{FF2B5EF4-FFF2-40B4-BE49-F238E27FC236}">
                <a16:creationId xmlns:a16="http://schemas.microsoft.com/office/drawing/2014/main" id="{12A91030-7969-6981-0404-FD4F568254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398A22-D76D-DBA7-9A32-1D757EB4C7AE}"/>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848019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D7406-866D-A3A0-59FB-B030694992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623EE1-D607-8F17-43A1-47F3250D4B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6CE47C-D34C-B5C9-EB99-8386154200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CD1411-A497-70B6-5782-531B3C09EB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E6B976-0DF4-A449-17FC-8E6504038A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5675BC-7CD3-6BCC-9AFE-65F9B1AFBF55}"/>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8" name="Footer Placeholder 7">
            <a:extLst>
              <a:ext uri="{FF2B5EF4-FFF2-40B4-BE49-F238E27FC236}">
                <a16:creationId xmlns:a16="http://schemas.microsoft.com/office/drawing/2014/main" id="{FDE00D3A-5222-E358-D8D3-1C7BE347C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C9C2E3-A6F5-3358-317C-B84A19E0CE28}"/>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2600337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6529-DFCA-22EC-C64E-716F45CC2D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0AAB5B-57BF-A93B-68DC-81C7EBCD8FDC}"/>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4" name="Footer Placeholder 3">
            <a:extLst>
              <a:ext uri="{FF2B5EF4-FFF2-40B4-BE49-F238E27FC236}">
                <a16:creationId xmlns:a16="http://schemas.microsoft.com/office/drawing/2014/main" id="{7FBA0F05-77C8-31E4-1C4E-EFA052556C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D7BD8F-88BF-BC62-3D69-C2E2103A3790}"/>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209791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842D1F-658E-8083-583C-E72C716DA376}"/>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3" name="Footer Placeholder 2">
            <a:extLst>
              <a:ext uri="{FF2B5EF4-FFF2-40B4-BE49-F238E27FC236}">
                <a16:creationId xmlns:a16="http://schemas.microsoft.com/office/drawing/2014/main" id="{0A3F6782-2559-8C99-B409-1238AF3C34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E5A842-70F4-F7D3-2860-89083FBB6845}"/>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1605925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70066-830B-4DEA-C34C-0E1ECB141A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9886BE-87FC-76B1-B6DC-F226ECEC86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0E1164-BCA6-6CAF-945A-0C6B900D99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8E6A1-EA9D-9FFF-CCAB-14F1DA493726}"/>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6" name="Footer Placeholder 5">
            <a:extLst>
              <a:ext uri="{FF2B5EF4-FFF2-40B4-BE49-F238E27FC236}">
                <a16:creationId xmlns:a16="http://schemas.microsoft.com/office/drawing/2014/main" id="{268070E9-3130-7F75-7434-9098856F0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63DBD-76DB-F5F8-6DF2-531C2BE18786}"/>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1446359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A8BB-CAC6-A326-6A80-6083345B39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EF15F1-5B71-0535-1A9E-881F0E1B4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FEAD18-43C1-EE5F-519D-B32338499F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3AD53E-BEA2-A59C-1F8E-F4A3905A935B}"/>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6" name="Footer Placeholder 5">
            <a:extLst>
              <a:ext uri="{FF2B5EF4-FFF2-40B4-BE49-F238E27FC236}">
                <a16:creationId xmlns:a16="http://schemas.microsoft.com/office/drawing/2014/main" id="{DCD5BDE1-E5D1-6778-57B1-235732F3E7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D39389-6A22-29CD-1868-70F7C8BC6EF2}"/>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1961403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189A-F9E6-BBB0-2EDA-C99354BED8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60C839-9ECD-B713-C91B-0807FFE89E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C4DD29-FA76-7909-E956-E6ADA2EAB3B6}"/>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2A2EBDAE-4DC3-6E05-BAF5-AE0A0D87E9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E513D-E431-2974-4B77-ADA4442828BD}"/>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184437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A42A3B-971A-FEAC-A89D-A7F5168327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96A286-841E-8BCA-B5A2-F3645B8699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B20051-8817-87C9-FE4A-C91131981FF3}"/>
              </a:ext>
            </a:extLst>
          </p:cNvPr>
          <p:cNvSpPr>
            <a:spLocks noGrp="1"/>
          </p:cNvSpPr>
          <p:nvPr>
            <p:ph type="dt" sz="half" idx="10"/>
          </p:nvPr>
        </p:nvSpPr>
        <p:spPr/>
        <p:txBody>
          <a:body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67D1D956-1424-B948-5DB9-F41470A63F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2F42BA-46CB-A161-4860-614BCF156E59}"/>
              </a:ext>
            </a:extLst>
          </p:cNvPr>
          <p:cNvSpPr>
            <a:spLocks noGrp="1"/>
          </p:cNvSpPr>
          <p:nvPr>
            <p:ph type="sldNum" sz="quarter" idx="12"/>
          </p:nvPr>
        </p:nvSpPr>
        <p:spPr/>
        <p:txBody>
          <a:bodyPr/>
          <a:lstStyle/>
          <a:p>
            <a:fld id="{83B896CB-F4F8-4049-956B-94832BB759F4}" type="slidenum">
              <a:rPr lang="en-GB" smtClean="0"/>
              <a:t>‹#›</a:t>
            </a:fld>
            <a:endParaRPr lang="en-GB"/>
          </a:p>
        </p:txBody>
      </p:sp>
    </p:spTree>
    <p:extLst>
      <p:ext uri="{BB962C8B-B14F-4D97-AF65-F5344CB8AC3E}">
        <p14:creationId xmlns:p14="http://schemas.microsoft.com/office/powerpoint/2010/main" val="1941622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DCFBB"/>
          </a:solidFill>
          <a:ln/>
        </p:spPr>
        <p:txBody>
          <a:bodyPr/>
          <a:lstStyle/>
          <a:p>
            <a:endParaRPr lang="en-GB"/>
          </a:p>
        </p:txBody>
      </p:sp>
      <p:sp>
        <p:nvSpPr>
          <p:cNvPr id="3" name="Shape 1"/>
          <p:cNvSpPr/>
          <p:nvPr/>
        </p:nvSpPr>
        <p:spPr>
          <a:xfrm>
            <a:off x="0" y="0"/>
            <a:ext cx="12192000" cy="6858000"/>
          </a:xfrm>
          <a:prstGeom prst="rect">
            <a:avLst/>
          </a:prstGeom>
          <a:solidFill>
            <a:srgbClr val="F9F6F0"/>
          </a:solidFill>
          <a:ln/>
        </p:spPr>
        <p:txBody>
          <a:bodyPr/>
          <a:lstStyle/>
          <a:p>
            <a:endParaRPr lang="en-GB"/>
          </a:p>
        </p:txBody>
      </p:sp>
    </p:spTree>
    <p:extLst>
      <p:ext uri="{BB962C8B-B14F-4D97-AF65-F5344CB8AC3E}">
        <p14:creationId xmlns:p14="http://schemas.microsoft.com/office/powerpoint/2010/main" val="1080917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50336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DCFBB"/>
          </a:solidFill>
          <a:ln/>
        </p:spPr>
      </p:sp>
      <p:sp>
        <p:nvSpPr>
          <p:cNvPr id="3" name="Shape 1"/>
          <p:cNvSpPr/>
          <p:nvPr/>
        </p:nvSpPr>
        <p:spPr>
          <a:xfrm>
            <a:off x="0" y="0"/>
            <a:ext cx="12192000" cy="6858000"/>
          </a:xfrm>
          <a:prstGeom prst="rect">
            <a:avLst/>
          </a:prstGeom>
          <a:solidFill>
            <a:srgbClr val="F9F6F0"/>
          </a:solidFill>
          <a:ln/>
        </p:spPr>
      </p:sp>
    </p:spTree>
    <p:extLst>
      <p:ext uri="{BB962C8B-B14F-4D97-AF65-F5344CB8AC3E}">
        <p14:creationId xmlns:p14="http://schemas.microsoft.com/office/powerpoint/2010/main" val="149210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8D4B90-78E2-6383-392F-61F91A9A40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32BF3A-97A6-3CA5-0EFF-9F155FAA50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738AE2-074D-BD82-BCB8-E3B1B7AA79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A8174D-2443-42F0-8F9A-D2F71C0748B7}" type="datetimeFigureOut">
              <a:rPr lang="en-GB" smtClean="0"/>
              <a:t>14/07/2026</a:t>
            </a:fld>
            <a:endParaRPr lang="en-GB"/>
          </a:p>
        </p:txBody>
      </p:sp>
      <p:sp>
        <p:nvSpPr>
          <p:cNvPr id="5" name="Footer Placeholder 4">
            <a:extLst>
              <a:ext uri="{FF2B5EF4-FFF2-40B4-BE49-F238E27FC236}">
                <a16:creationId xmlns:a16="http://schemas.microsoft.com/office/drawing/2014/main" id="{A20EBB97-27A1-8799-D1FC-224940BF08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DFB1F6-722E-C69A-956C-FAD92FCC70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B896CB-F4F8-4049-956B-94832BB759F4}" type="slidenum">
              <a:rPr lang="en-GB" smtClean="0"/>
              <a:t>‹#›</a:t>
            </a:fld>
            <a:endParaRPr lang="en-GB"/>
          </a:p>
        </p:txBody>
      </p:sp>
    </p:spTree>
    <p:extLst>
      <p:ext uri="{BB962C8B-B14F-4D97-AF65-F5344CB8AC3E}">
        <p14:creationId xmlns:p14="http://schemas.microsoft.com/office/powerpoint/2010/main" val="882066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6971728"/>
      </p:ext>
    </p:extLst>
  </p:cSld>
  <p:clrMap bg1="lt1" tx1="dk1" bg2="lt2" tx2="dk2" accent1="accent1" accent2="accent2" accent3="accent3" accent4="accent4" accent5="accent5" accent6="accent6" hlink="hlink" folHlink="folHlink"/>
  <p:sldLayoutIdLst>
    <p:sldLayoutId id="2147483662" r:id="rId1"/>
    <p:sldLayoutId id="2147483663" r:id="rId2"/>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annica.com/science/emotional-intelligence"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661493" y="2250083"/>
            <a:ext cx="6297017" cy="1771948"/>
          </a:xfrm>
          <a:prstGeom prst="rect">
            <a:avLst/>
          </a:prstGeom>
          <a:noFill/>
          <a:ln/>
        </p:spPr>
        <p:txBody>
          <a:bodyPr wrap="square" lIns="0" tIns="0" rIns="0" bIns="0" rtlCol="0" anchor="t">
            <a:normAutofit/>
          </a:bodyPr>
          <a:lstStyle/>
          <a:p>
            <a:pPr>
              <a:lnSpc>
                <a:spcPct val="104000"/>
              </a:lnSpc>
            </a:pPr>
            <a:r>
              <a:rPr lang="en-US" sz="3667" dirty="0">
                <a:solidFill>
                  <a:srgbClr val="484237"/>
                </a:solidFill>
                <a:latin typeface="Gelasio SemiBold" pitchFamily="34" charset="0"/>
                <a:ea typeface="Gelasio SemiBold" pitchFamily="34" charset="-122"/>
                <a:cs typeface="Gelasio SemiBold" pitchFamily="34" charset="-120"/>
              </a:rPr>
              <a:t>The Importance of Emotional &amp; Cultural Intelligence in Leadership</a:t>
            </a:r>
            <a:endParaRPr lang="en-US" sz="3667"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2000" cy="6858000"/>
          </a:xfrm>
          <a:prstGeom prst="rect">
            <a:avLst/>
          </a:prstGeom>
        </p:spPr>
      </p:pic>
      <p:sp>
        <p:nvSpPr>
          <p:cNvPr id="3" name="Text 0"/>
          <p:cNvSpPr/>
          <p:nvPr/>
        </p:nvSpPr>
        <p:spPr>
          <a:xfrm>
            <a:off x="5233493" y="1463378"/>
            <a:ext cx="6297017" cy="1771948"/>
          </a:xfrm>
          <a:prstGeom prst="rect">
            <a:avLst/>
          </a:prstGeom>
          <a:noFill/>
          <a:ln/>
        </p:spPr>
        <p:txBody>
          <a:bodyPr wrap="square" lIns="0" tIns="0" rIns="0" bIns="0" rtlCol="0" anchor="t">
            <a:normAutofit/>
          </a:bodyPr>
          <a:lstStyle/>
          <a:p>
            <a:pPr>
              <a:lnSpc>
                <a:spcPct val="104000"/>
              </a:lnSpc>
            </a:pPr>
            <a:r>
              <a:rPr lang="en-US" sz="3667" dirty="0">
                <a:solidFill>
                  <a:srgbClr val="484237"/>
                </a:solidFill>
                <a:latin typeface="Gelasio SemiBold" pitchFamily="34" charset="0"/>
                <a:ea typeface="Gelasio SemiBold" pitchFamily="34" charset="-122"/>
                <a:cs typeface="Gelasio SemiBold" pitchFamily="34" charset="-120"/>
              </a:rPr>
              <a:t>The Importance of Emotional &amp; Cultural Intelligence in Leadership</a:t>
            </a:r>
            <a:endParaRPr lang="en-US" sz="3667" dirty="0"/>
          </a:p>
        </p:txBody>
      </p:sp>
      <p:sp>
        <p:nvSpPr>
          <p:cNvPr id="4" name="Text 1"/>
          <p:cNvSpPr/>
          <p:nvPr/>
        </p:nvSpPr>
        <p:spPr>
          <a:xfrm>
            <a:off x="5285383" y="5557735"/>
            <a:ext cx="6906617" cy="302419"/>
          </a:xfrm>
          <a:prstGeom prst="rect">
            <a:avLst/>
          </a:prstGeom>
          <a:noFill/>
          <a:ln/>
        </p:spPr>
        <p:txBody>
          <a:bodyPr wrap="none" lIns="0" tIns="0" rIns="0" bIns="0" rtlCol="0" anchor="t"/>
          <a:lstStyle/>
          <a:p>
            <a:pPr>
              <a:lnSpc>
                <a:spcPct val="133000"/>
              </a:lnSpc>
            </a:pPr>
            <a:r>
              <a:rPr lang="en-US" sz="1467" b="1" dirty="0">
                <a:solidFill>
                  <a:srgbClr val="746558"/>
                </a:solidFill>
                <a:latin typeface="Gelasio Bold" pitchFamily="34" charset="0"/>
                <a:ea typeface="Gelasio Bold" pitchFamily="34" charset="-122"/>
                <a:cs typeface="Gelasio Bold" pitchFamily="34" charset="-120"/>
              </a:rPr>
              <a:t>Presented by:</a:t>
            </a:r>
            <a:r>
              <a:rPr lang="en-US" sz="1467" dirty="0">
                <a:solidFill>
                  <a:srgbClr val="746558"/>
                </a:solidFill>
                <a:latin typeface="Gelasio" pitchFamily="34" charset="0"/>
                <a:ea typeface="Gelasio" pitchFamily="34" charset="-122"/>
                <a:cs typeface="Gelasio" pitchFamily="34" charset="-120"/>
              </a:rPr>
              <a:t>  Hassan Abbas / 2010829    </a:t>
            </a:r>
            <a:r>
              <a:rPr lang="en-US" sz="1467" b="1" dirty="0">
                <a:solidFill>
                  <a:srgbClr val="746558"/>
                </a:solidFill>
                <a:latin typeface="Gelasio Bold" pitchFamily="34" charset="0"/>
                <a:ea typeface="Gelasio Bold" pitchFamily="34" charset="-122"/>
                <a:cs typeface="Gelasio Bold" pitchFamily="34" charset="-120"/>
              </a:rPr>
              <a:t>M</a:t>
            </a:r>
            <a:r>
              <a:rPr lang="en-US" sz="1467" b="1" dirty="0">
                <a:solidFill>
                  <a:srgbClr val="746558"/>
                </a:solidFill>
                <a:latin typeface="Gelasio" pitchFamily="34" charset="0"/>
                <a:ea typeface="Gelasio" pitchFamily="34" charset="-122"/>
                <a:cs typeface="Gelasio Bold" pitchFamily="34" charset="-120"/>
              </a:rPr>
              <a:t>odule Code: </a:t>
            </a:r>
            <a:r>
              <a:rPr lang="en-US" sz="1467" dirty="0">
                <a:solidFill>
                  <a:srgbClr val="746558"/>
                </a:solidFill>
                <a:latin typeface="Gelasio" pitchFamily="34" charset="0"/>
                <a:ea typeface="Gelasio" pitchFamily="34" charset="-122"/>
              </a:rPr>
              <a:t>LCBB6022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23875"/>
            <a:ext cx="10869017" cy="563067"/>
          </a:xfrm>
          <a:prstGeom prst="rect">
            <a:avLst/>
          </a:prstGeom>
          <a:noFill/>
          <a:ln/>
        </p:spPr>
        <p:txBody>
          <a:bodyPr wrap="none" lIns="0" tIns="0" rIns="0" bIns="0" rtlCol="0" anchor="t"/>
          <a:lstStyle/>
          <a:p>
            <a:pPr defTabSz="1219170">
              <a:lnSpc>
                <a:spcPct val="104000"/>
              </a:lnSpc>
            </a:pPr>
            <a:r>
              <a:rPr lang="en-US" sz="3533" dirty="0">
                <a:solidFill>
                  <a:srgbClr val="484237"/>
                </a:solidFill>
                <a:latin typeface="Gelasio SemiBold" pitchFamily="34" charset="0"/>
                <a:ea typeface="Gelasio SemiBold" pitchFamily="34" charset="-122"/>
                <a:cs typeface="Gelasio SemiBold" pitchFamily="34" charset="-120"/>
              </a:rPr>
              <a:t>Introduction</a:t>
            </a:r>
            <a:endParaRPr lang="en-US" sz="3533" dirty="0">
              <a:solidFill>
                <a:prstClr val="black"/>
              </a:solidFill>
              <a:latin typeface="Calibri" panose="020F0502020204030204"/>
            </a:endParaRPr>
          </a:p>
        </p:txBody>
      </p:sp>
      <p:sp>
        <p:nvSpPr>
          <p:cNvPr id="3" name="Text 1"/>
          <p:cNvSpPr/>
          <p:nvPr/>
        </p:nvSpPr>
        <p:spPr>
          <a:xfrm>
            <a:off x="661493" y="1155602"/>
            <a:ext cx="10869017" cy="450453"/>
          </a:xfrm>
          <a:prstGeom prst="rect">
            <a:avLst/>
          </a:prstGeom>
          <a:noFill/>
          <a:ln/>
        </p:spPr>
        <p:txBody>
          <a:bodyPr wrap="none" lIns="0" tIns="0" rIns="0" bIns="0" rtlCol="0" anchor="t"/>
          <a:lstStyle/>
          <a:p>
            <a:pPr defTabSz="1219170">
              <a:lnSpc>
                <a:spcPct val="104000"/>
              </a:lnSpc>
            </a:pPr>
            <a:r>
              <a:rPr lang="en-US" sz="2800" dirty="0">
                <a:solidFill>
                  <a:srgbClr val="484237"/>
                </a:solidFill>
                <a:latin typeface="Gelasio SemiBold" pitchFamily="34" charset="0"/>
                <a:ea typeface="Gelasio SemiBold" pitchFamily="34" charset="-122"/>
                <a:cs typeface="Gelasio SemiBold" pitchFamily="34" charset="-120"/>
              </a:rPr>
              <a:t>What We Will Cover Today</a:t>
            </a:r>
            <a:endParaRPr lang="en-US" sz="2800" dirty="0">
              <a:solidFill>
                <a:prstClr val="black"/>
              </a:solidFill>
              <a:latin typeface="Calibri" panose="020F0502020204030204"/>
            </a:endParaRPr>
          </a:p>
        </p:txBody>
      </p:sp>
      <p:sp>
        <p:nvSpPr>
          <p:cNvPr id="4" name="Text 2"/>
          <p:cNvSpPr/>
          <p:nvPr/>
        </p:nvSpPr>
        <p:spPr>
          <a:xfrm>
            <a:off x="661493" y="1863625"/>
            <a:ext cx="360263" cy="225128"/>
          </a:xfrm>
          <a:prstGeom prst="rect">
            <a:avLst/>
          </a:prstGeom>
          <a:noFill/>
          <a:ln/>
        </p:spPr>
        <p:txBody>
          <a:bodyPr wrap="none" lIns="0" tIns="0" rIns="0" bIns="0" rtlCol="0" anchor="ctr"/>
          <a:lstStyle/>
          <a:p>
            <a:pPr defTabSz="1219170"/>
            <a:r>
              <a:rPr lang="en-US" sz="1400" dirty="0">
                <a:solidFill>
                  <a:srgbClr val="746558"/>
                </a:solidFill>
                <a:latin typeface="Gelasio Light" pitchFamily="34" charset="0"/>
                <a:ea typeface="Gelasio Light" pitchFamily="34" charset="-122"/>
                <a:cs typeface="Gelasio Light" pitchFamily="34" charset="-120"/>
              </a:rPr>
              <a:t>01</a:t>
            </a:r>
            <a:endParaRPr lang="en-US" sz="1400" dirty="0">
              <a:solidFill>
                <a:prstClr val="black"/>
              </a:solidFill>
              <a:latin typeface="Calibri" panose="020F0502020204030204"/>
            </a:endParaRPr>
          </a:p>
        </p:txBody>
      </p:sp>
      <p:sp>
        <p:nvSpPr>
          <p:cNvPr id="5" name="Shape 3"/>
          <p:cNvSpPr/>
          <p:nvPr/>
        </p:nvSpPr>
        <p:spPr>
          <a:xfrm>
            <a:off x="661492" y="2144316"/>
            <a:ext cx="3508573" cy="25400"/>
          </a:xfrm>
          <a:prstGeom prst="rect">
            <a:avLst/>
          </a:prstGeom>
          <a:solidFill>
            <a:srgbClr val="D3C5B6"/>
          </a:solidFill>
          <a:ln/>
        </p:spPr>
        <p:txBody>
          <a:bodyPr/>
          <a:lstStyle/>
          <a:p>
            <a:endParaRPr lang="en-GB"/>
          </a:p>
        </p:txBody>
      </p:sp>
      <p:sp>
        <p:nvSpPr>
          <p:cNvPr id="6" name="Text 4"/>
          <p:cNvSpPr/>
          <p:nvPr/>
        </p:nvSpPr>
        <p:spPr>
          <a:xfrm>
            <a:off x="661492" y="2285107"/>
            <a:ext cx="3508573" cy="562967"/>
          </a:xfrm>
          <a:prstGeom prst="rect">
            <a:avLst/>
          </a:prstGeom>
          <a:noFill/>
          <a:ln/>
        </p:spPr>
        <p:txBody>
          <a:bodyPr wrap="square" lIns="0" tIns="0" rIns="0" bIns="0" rtlCol="0" anchor="t">
            <a:normAutofit/>
          </a:bodyPr>
          <a:lstStyle/>
          <a:p>
            <a:pPr defTabSz="1219170">
              <a:lnSpc>
                <a:spcPct val="104000"/>
              </a:lnSpc>
            </a:pPr>
            <a:r>
              <a:rPr lang="en-US" sz="1733" dirty="0">
                <a:solidFill>
                  <a:srgbClr val="746558"/>
                </a:solidFill>
                <a:latin typeface="Gelasio SemiBold" pitchFamily="34" charset="0"/>
                <a:ea typeface="Gelasio SemiBold" pitchFamily="34" charset="-122"/>
                <a:cs typeface="Gelasio SemiBold" pitchFamily="34" charset="-120"/>
              </a:rPr>
              <a:t>Why emotional and cultural intelligence matter</a:t>
            </a:r>
            <a:endParaRPr lang="en-US" sz="1733" dirty="0">
              <a:solidFill>
                <a:prstClr val="black"/>
              </a:solidFill>
              <a:latin typeface="Calibri" panose="020F0502020204030204"/>
            </a:endParaRPr>
          </a:p>
        </p:txBody>
      </p:sp>
      <p:sp>
        <p:nvSpPr>
          <p:cNvPr id="7" name="Text 5"/>
          <p:cNvSpPr/>
          <p:nvPr/>
        </p:nvSpPr>
        <p:spPr>
          <a:xfrm>
            <a:off x="661492" y="2951063"/>
            <a:ext cx="3508573" cy="281484"/>
          </a:xfrm>
          <a:prstGeom prst="rect">
            <a:avLst/>
          </a:prstGeom>
          <a:noFill/>
          <a:ln/>
        </p:spPr>
        <p:txBody>
          <a:bodyPr wrap="none" lIns="0" tIns="0" rIns="0" bIns="0" rtlCol="0" anchor="t"/>
          <a:lstStyle/>
          <a:p>
            <a:pPr defTabSz="1219170">
              <a:lnSpc>
                <a:spcPct val="130000"/>
              </a:lnSpc>
            </a:pPr>
            <a:r>
              <a:rPr lang="en-US" sz="1400" dirty="0">
                <a:solidFill>
                  <a:srgbClr val="746558"/>
                </a:solidFill>
                <a:latin typeface="Gelasio" pitchFamily="34" charset="0"/>
                <a:ea typeface="Gelasio" pitchFamily="34" charset="-122"/>
                <a:cs typeface="Gelasio" pitchFamily="34" charset="-120"/>
              </a:rPr>
              <a:t>in modern organisations</a:t>
            </a:r>
            <a:endParaRPr lang="en-US" sz="1400" dirty="0">
              <a:solidFill>
                <a:prstClr val="black"/>
              </a:solidFill>
              <a:latin typeface="Calibri" panose="020F0502020204030204"/>
            </a:endParaRPr>
          </a:p>
        </p:txBody>
      </p:sp>
      <p:sp>
        <p:nvSpPr>
          <p:cNvPr id="8" name="Text 6"/>
          <p:cNvSpPr/>
          <p:nvPr/>
        </p:nvSpPr>
        <p:spPr>
          <a:xfrm>
            <a:off x="4341714" y="1863625"/>
            <a:ext cx="360263" cy="225128"/>
          </a:xfrm>
          <a:prstGeom prst="rect">
            <a:avLst/>
          </a:prstGeom>
          <a:noFill/>
          <a:ln/>
        </p:spPr>
        <p:txBody>
          <a:bodyPr wrap="none" lIns="0" tIns="0" rIns="0" bIns="0" rtlCol="0" anchor="ctr"/>
          <a:lstStyle/>
          <a:p>
            <a:pPr defTabSz="1219170"/>
            <a:r>
              <a:rPr lang="en-US" sz="1400" dirty="0">
                <a:solidFill>
                  <a:srgbClr val="746558"/>
                </a:solidFill>
                <a:latin typeface="Gelasio Light" pitchFamily="34" charset="0"/>
                <a:ea typeface="Gelasio Light" pitchFamily="34" charset="-122"/>
                <a:cs typeface="Gelasio Light" pitchFamily="34" charset="-120"/>
              </a:rPr>
              <a:t>02</a:t>
            </a:r>
            <a:endParaRPr lang="en-US" sz="1400" dirty="0">
              <a:solidFill>
                <a:prstClr val="black"/>
              </a:solidFill>
              <a:latin typeface="Calibri" panose="020F0502020204030204"/>
            </a:endParaRPr>
          </a:p>
        </p:txBody>
      </p:sp>
      <p:sp>
        <p:nvSpPr>
          <p:cNvPr id="9" name="Shape 7"/>
          <p:cNvSpPr/>
          <p:nvPr/>
        </p:nvSpPr>
        <p:spPr>
          <a:xfrm>
            <a:off x="4341714" y="2144316"/>
            <a:ext cx="3508573" cy="25400"/>
          </a:xfrm>
          <a:prstGeom prst="rect">
            <a:avLst/>
          </a:prstGeom>
          <a:solidFill>
            <a:srgbClr val="D3C5B6"/>
          </a:solidFill>
          <a:ln/>
        </p:spPr>
        <p:txBody>
          <a:bodyPr/>
          <a:lstStyle/>
          <a:p>
            <a:endParaRPr lang="en-GB"/>
          </a:p>
        </p:txBody>
      </p:sp>
      <p:sp>
        <p:nvSpPr>
          <p:cNvPr id="10" name="Text 8"/>
          <p:cNvSpPr/>
          <p:nvPr/>
        </p:nvSpPr>
        <p:spPr>
          <a:xfrm>
            <a:off x="4341714" y="2285107"/>
            <a:ext cx="3508573" cy="562967"/>
          </a:xfrm>
          <a:prstGeom prst="rect">
            <a:avLst/>
          </a:prstGeom>
          <a:noFill/>
          <a:ln/>
        </p:spPr>
        <p:txBody>
          <a:bodyPr wrap="square" lIns="0" tIns="0" rIns="0" bIns="0" rtlCol="0" anchor="t">
            <a:normAutofit/>
          </a:bodyPr>
          <a:lstStyle/>
          <a:p>
            <a:pPr defTabSz="1219170">
              <a:lnSpc>
                <a:spcPct val="104000"/>
              </a:lnSpc>
            </a:pPr>
            <a:r>
              <a:rPr lang="en-US" sz="1733" dirty="0">
                <a:solidFill>
                  <a:srgbClr val="746558"/>
                </a:solidFill>
                <a:latin typeface="Gelasio SemiBold" pitchFamily="34" charset="0"/>
                <a:ea typeface="Gelasio SemiBold" pitchFamily="34" charset="-122"/>
                <a:cs typeface="Gelasio SemiBold" pitchFamily="34" charset="-120"/>
              </a:rPr>
              <a:t>Part 1: Emotional Intelligence (EI)</a:t>
            </a:r>
            <a:endParaRPr lang="en-US" sz="1733" dirty="0">
              <a:solidFill>
                <a:prstClr val="black"/>
              </a:solidFill>
              <a:latin typeface="Calibri" panose="020F0502020204030204"/>
            </a:endParaRPr>
          </a:p>
        </p:txBody>
      </p:sp>
      <p:sp>
        <p:nvSpPr>
          <p:cNvPr id="11" name="Text 9"/>
          <p:cNvSpPr/>
          <p:nvPr/>
        </p:nvSpPr>
        <p:spPr>
          <a:xfrm>
            <a:off x="4341714" y="2951063"/>
            <a:ext cx="3508573" cy="562967"/>
          </a:xfrm>
          <a:prstGeom prst="rect">
            <a:avLst/>
          </a:prstGeom>
          <a:noFill/>
          <a:ln/>
        </p:spPr>
        <p:txBody>
          <a:bodyPr wrap="square" lIns="0" tIns="0" rIns="0" bIns="0" rtlCol="0" anchor="t">
            <a:normAutofit/>
          </a:bodyPr>
          <a:lstStyle/>
          <a:p>
            <a:pPr defTabSz="1219170">
              <a:lnSpc>
                <a:spcPct val="130000"/>
              </a:lnSpc>
            </a:pPr>
            <a:r>
              <a:rPr lang="en-US" sz="1400" dirty="0">
                <a:solidFill>
                  <a:srgbClr val="746558"/>
                </a:solidFill>
                <a:latin typeface="Gelasio" pitchFamily="34" charset="0"/>
                <a:ea typeface="Gelasio" pitchFamily="34" charset="-122"/>
                <a:cs typeface="Gelasio" pitchFamily="34" charset="-120"/>
              </a:rPr>
              <a:t>Definition, models, and business applications</a:t>
            </a:r>
            <a:endParaRPr lang="en-US" sz="1400" dirty="0">
              <a:solidFill>
                <a:prstClr val="black"/>
              </a:solidFill>
              <a:latin typeface="Calibri" panose="020F0502020204030204"/>
            </a:endParaRPr>
          </a:p>
        </p:txBody>
      </p:sp>
      <p:sp>
        <p:nvSpPr>
          <p:cNvPr id="12" name="Text 10"/>
          <p:cNvSpPr/>
          <p:nvPr/>
        </p:nvSpPr>
        <p:spPr>
          <a:xfrm>
            <a:off x="8021935" y="1863625"/>
            <a:ext cx="360263" cy="225128"/>
          </a:xfrm>
          <a:prstGeom prst="rect">
            <a:avLst/>
          </a:prstGeom>
          <a:noFill/>
          <a:ln/>
        </p:spPr>
        <p:txBody>
          <a:bodyPr wrap="none" lIns="0" tIns="0" rIns="0" bIns="0" rtlCol="0" anchor="ctr"/>
          <a:lstStyle/>
          <a:p>
            <a:pPr defTabSz="1219170"/>
            <a:r>
              <a:rPr lang="en-US" sz="1400" dirty="0">
                <a:solidFill>
                  <a:srgbClr val="746558"/>
                </a:solidFill>
                <a:latin typeface="Gelasio Light" pitchFamily="34" charset="0"/>
                <a:ea typeface="Gelasio Light" pitchFamily="34" charset="-122"/>
                <a:cs typeface="Gelasio Light" pitchFamily="34" charset="-120"/>
              </a:rPr>
              <a:t>03</a:t>
            </a:r>
            <a:endParaRPr lang="en-US" sz="1400" dirty="0">
              <a:solidFill>
                <a:prstClr val="black"/>
              </a:solidFill>
              <a:latin typeface="Calibri" panose="020F0502020204030204"/>
            </a:endParaRPr>
          </a:p>
        </p:txBody>
      </p:sp>
      <p:sp>
        <p:nvSpPr>
          <p:cNvPr id="13" name="Shape 11"/>
          <p:cNvSpPr/>
          <p:nvPr/>
        </p:nvSpPr>
        <p:spPr>
          <a:xfrm>
            <a:off x="8021935" y="2144316"/>
            <a:ext cx="3508573" cy="25400"/>
          </a:xfrm>
          <a:prstGeom prst="rect">
            <a:avLst/>
          </a:prstGeom>
          <a:solidFill>
            <a:srgbClr val="D3C5B6"/>
          </a:solidFill>
          <a:ln/>
        </p:spPr>
        <p:txBody>
          <a:bodyPr/>
          <a:lstStyle/>
          <a:p>
            <a:endParaRPr lang="en-GB"/>
          </a:p>
        </p:txBody>
      </p:sp>
      <p:sp>
        <p:nvSpPr>
          <p:cNvPr id="14" name="Text 12"/>
          <p:cNvSpPr/>
          <p:nvPr/>
        </p:nvSpPr>
        <p:spPr>
          <a:xfrm>
            <a:off x="8021935" y="2285107"/>
            <a:ext cx="3508573" cy="562967"/>
          </a:xfrm>
          <a:prstGeom prst="rect">
            <a:avLst/>
          </a:prstGeom>
          <a:noFill/>
          <a:ln/>
        </p:spPr>
        <p:txBody>
          <a:bodyPr wrap="square" lIns="0" tIns="0" rIns="0" bIns="0" rtlCol="0" anchor="t">
            <a:normAutofit/>
          </a:bodyPr>
          <a:lstStyle/>
          <a:p>
            <a:pPr defTabSz="1219170">
              <a:lnSpc>
                <a:spcPct val="104000"/>
              </a:lnSpc>
            </a:pPr>
            <a:r>
              <a:rPr lang="en-US" sz="1733" dirty="0">
                <a:solidFill>
                  <a:srgbClr val="746558"/>
                </a:solidFill>
                <a:latin typeface="Gelasio SemiBold" pitchFamily="34" charset="0"/>
                <a:ea typeface="Gelasio SemiBold" pitchFamily="34" charset="-122"/>
                <a:cs typeface="Gelasio SemiBold" pitchFamily="34" charset="-120"/>
              </a:rPr>
              <a:t>Part 2: Cultural Intelligence (CQ)</a:t>
            </a:r>
            <a:endParaRPr lang="en-US" sz="1733" dirty="0">
              <a:solidFill>
                <a:prstClr val="black"/>
              </a:solidFill>
              <a:latin typeface="Calibri" panose="020F0502020204030204"/>
            </a:endParaRPr>
          </a:p>
        </p:txBody>
      </p:sp>
      <p:sp>
        <p:nvSpPr>
          <p:cNvPr id="15" name="Text 13"/>
          <p:cNvSpPr/>
          <p:nvPr/>
        </p:nvSpPr>
        <p:spPr>
          <a:xfrm>
            <a:off x="8021935" y="2951063"/>
            <a:ext cx="3508573" cy="562967"/>
          </a:xfrm>
          <a:prstGeom prst="rect">
            <a:avLst/>
          </a:prstGeom>
          <a:noFill/>
          <a:ln/>
        </p:spPr>
        <p:txBody>
          <a:bodyPr wrap="square" lIns="0" tIns="0" rIns="0" bIns="0" rtlCol="0" anchor="t">
            <a:normAutofit/>
          </a:bodyPr>
          <a:lstStyle/>
          <a:p>
            <a:pPr defTabSz="1219170">
              <a:lnSpc>
                <a:spcPct val="130000"/>
              </a:lnSpc>
            </a:pPr>
            <a:r>
              <a:rPr lang="en-US" sz="1400" dirty="0">
                <a:solidFill>
                  <a:srgbClr val="746558"/>
                </a:solidFill>
                <a:latin typeface="Gelasio" pitchFamily="34" charset="0"/>
                <a:ea typeface="Gelasio" pitchFamily="34" charset="-122"/>
                <a:cs typeface="Gelasio" pitchFamily="34" charset="-120"/>
              </a:rPr>
              <a:t>Definition, models, and business applications</a:t>
            </a:r>
            <a:endParaRPr lang="en-US" sz="1400" dirty="0">
              <a:solidFill>
                <a:prstClr val="black"/>
              </a:solidFill>
              <a:latin typeface="Calibri" panose="020F0502020204030204"/>
            </a:endParaRPr>
          </a:p>
        </p:txBody>
      </p:sp>
      <p:sp>
        <p:nvSpPr>
          <p:cNvPr id="16" name="Text 14"/>
          <p:cNvSpPr/>
          <p:nvPr/>
        </p:nvSpPr>
        <p:spPr>
          <a:xfrm>
            <a:off x="661493" y="3820716"/>
            <a:ext cx="360263" cy="225128"/>
          </a:xfrm>
          <a:prstGeom prst="rect">
            <a:avLst/>
          </a:prstGeom>
          <a:noFill/>
          <a:ln/>
        </p:spPr>
        <p:txBody>
          <a:bodyPr wrap="none" lIns="0" tIns="0" rIns="0" bIns="0" rtlCol="0" anchor="ctr"/>
          <a:lstStyle/>
          <a:p>
            <a:pPr defTabSz="1219170"/>
            <a:r>
              <a:rPr lang="en-US" sz="1400" dirty="0">
                <a:solidFill>
                  <a:srgbClr val="746558"/>
                </a:solidFill>
                <a:latin typeface="Gelasio Light" pitchFamily="34" charset="0"/>
                <a:ea typeface="Gelasio Light" pitchFamily="34" charset="-122"/>
                <a:cs typeface="Gelasio Light" pitchFamily="34" charset="-120"/>
              </a:rPr>
              <a:t>04</a:t>
            </a:r>
            <a:endParaRPr lang="en-US" sz="1400" dirty="0">
              <a:solidFill>
                <a:prstClr val="black"/>
              </a:solidFill>
              <a:latin typeface="Calibri" panose="020F0502020204030204"/>
            </a:endParaRPr>
          </a:p>
        </p:txBody>
      </p:sp>
      <p:sp>
        <p:nvSpPr>
          <p:cNvPr id="17" name="Shape 15"/>
          <p:cNvSpPr/>
          <p:nvPr/>
        </p:nvSpPr>
        <p:spPr>
          <a:xfrm>
            <a:off x="661493" y="4101405"/>
            <a:ext cx="5348684" cy="25400"/>
          </a:xfrm>
          <a:prstGeom prst="rect">
            <a:avLst/>
          </a:prstGeom>
          <a:solidFill>
            <a:srgbClr val="D3C5B6"/>
          </a:solidFill>
          <a:ln/>
        </p:spPr>
        <p:txBody>
          <a:bodyPr/>
          <a:lstStyle/>
          <a:p>
            <a:endParaRPr lang="en-GB"/>
          </a:p>
        </p:txBody>
      </p:sp>
      <p:sp>
        <p:nvSpPr>
          <p:cNvPr id="18" name="Text 16"/>
          <p:cNvSpPr/>
          <p:nvPr/>
        </p:nvSpPr>
        <p:spPr>
          <a:xfrm>
            <a:off x="661493" y="4242198"/>
            <a:ext cx="5348684" cy="281484"/>
          </a:xfrm>
          <a:prstGeom prst="rect">
            <a:avLst/>
          </a:prstGeom>
          <a:noFill/>
          <a:ln/>
        </p:spPr>
        <p:txBody>
          <a:bodyPr wrap="none" lIns="0" tIns="0" rIns="0" bIns="0" rtlCol="0" anchor="t"/>
          <a:lstStyle/>
          <a:p>
            <a:pPr defTabSz="1219170">
              <a:lnSpc>
                <a:spcPct val="104000"/>
              </a:lnSpc>
            </a:pPr>
            <a:r>
              <a:rPr lang="en-US" sz="1733" dirty="0">
                <a:solidFill>
                  <a:srgbClr val="746558"/>
                </a:solidFill>
                <a:latin typeface="Gelasio SemiBold" pitchFamily="34" charset="0"/>
                <a:ea typeface="Gelasio SemiBold" pitchFamily="34" charset="-122"/>
                <a:cs typeface="Gelasio SemiBold" pitchFamily="34" charset="-120"/>
              </a:rPr>
              <a:t>Critical Evaluation</a:t>
            </a:r>
            <a:endParaRPr lang="en-US" sz="1733" dirty="0">
              <a:solidFill>
                <a:prstClr val="black"/>
              </a:solidFill>
              <a:latin typeface="Calibri" panose="020F0502020204030204"/>
            </a:endParaRPr>
          </a:p>
        </p:txBody>
      </p:sp>
      <p:sp>
        <p:nvSpPr>
          <p:cNvPr id="19" name="Text 17"/>
          <p:cNvSpPr/>
          <p:nvPr/>
        </p:nvSpPr>
        <p:spPr>
          <a:xfrm>
            <a:off x="661493" y="4626670"/>
            <a:ext cx="5348684" cy="281484"/>
          </a:xfrm>
          <a:prstGeom prst="rect">
            <a:avLst/>
          </a:prstGeom>
          <a:noFill/>
          <a:ln/>
        </p:spPr>
        <p:txBody>
          <a:bodyPr wrap="none" lIns="0" tIns="0" rIns="0" bIns="0" rtlCol="0" anchor="t"/>
          <a:lstStyle/>
          <a:p>
            <a:pPr defTabSz="1219170">
              <a:lnSpc>
                <a:spcPct val="130000"/>
              </a:lnSpc>
            </a:pPr>
            <a:r>
              <a:rPr lang="en-US" sz="1400" dirty="0">
                <a:solidFill>
                  <a:srgbClr val="746558"/>
                </a:solidFill>
                <a:latin typeface="Gelasio" pitchFamily="34" charset="0"/>
                <a:ea typeface="Gelasio" pitchFamily="34" charset="-122"/>
                <a:cs typeface="Gelasio" pitchFamily="34" charset="-120"/>
              </a:rPr>
              <a:t>Comparing EI and CQ</a:t>
            </a:r>
            <a:endParaRPr lang="en-US" sz="1400" dirty="0">
              <a:solidFill>
                <a:prstClr val="black"/>
              </a:solidFill>
              <a:latin typeface="Calibri" panose="020F0502020204030204"/>
            </a:endParaRPr>
          </a:p>
        </p:txBody>
      </p:sp>
      <p:sp>
        <p:nvSpPr>
          <p:cNvPr id="20" name="Text 18"/>
          <p:cNvSpPr/>
          <p:nvPr/>
        </p:nvSpPr>
        <p:spPr>
          <a:xfrm>
            <a:off x="6181825" y="3820716"/>
            <a:ext cx="360263" cy="225128"/>
          </a:xfrm>
          <a:prstGeom prst="rect">
            <a:avLst/>
          </a:prstGeom>
          <a:noFill/>
          <a:ln/>
        </p:spPr>
        <p:txBody>
          <a:bodyPr wrap="none" lIns="0" tIns="0" rIns="0" bIns="0" rtlCol="0" anchor="ctr"/>
          <a:lstStyle/>
          <a:p>
            <a:pPr defTabSz="1219170"/>
            <a:r>
              <a:rPr lang="en-US" sz="1400" dirty="0">
                <a:solidFill>
                  <a:srgbClr val="746558"/>
                </a:solidFill>
                <a:latin typeface="Gelasio Light" pitchFamily="34" charset="0"/>
                <a:ea typeface="Gelasio Light" pitchFamily="34" charset="-122"/>
                <a:cs typeface="Gelasio Light" pitchFamily="34" charset="-120"/>
              </a:rPr>
              <a:t>05</a:t>
            </a:r>
            <a:endParaRPr lang="en-US" sz="1400" dirty="0">
              <a:solidFill>
                <a:prstClr val="black"/>
              </a:solidFill>
              <a:latin typeface="Calibri" panose="020F0502020204030204"/>
            </a:endParaRPr>
          </a:p>
        </p:txBody>
      </p:sp>
      <p:sp>
        <p:nvSpPr>
          <p:cNvPr id="21" name="Shape 19"/>
          <p:cNvSpPr/>
          <p:nvPr/>
        </p:nvSpPr>
        <p:spPr>
          <a:xfrm>
            <a:off x="6181825" y="4101405"/>
            <a:ext cx="5348684" cy="25400"/>
          </a:xfrm>
          <a:prstGeom prst="rect">
            <a:avLst/>
          </a:prstGeom>
          <a:solidFill>
            <a:srgbClr val="D3C5B6"/>
          </a:solidFill>
          <a:ln/>
        </p:spPr>
        <p:txBody>
          <a:bodyPr/>
          <a:lstStyle/>
          <a:p>
            <a:endParaRPr lang="en-GB"/>
          </a:p>
        </p:txBody>
      </p:sp>
      <p:sp>
        <p:nvSpPr>
          <p:cNvPr id="22" name="Text 20"/>
          <p:cNvSpPr/>
          <p:nvPr/>
        </p:nvSpPr>
        <p:spPr>
          <a:xfrm>
            <a:off x="6181825" y="4242198"/>
            <a:ext cx="5348684" cy="281484"/>
          </a:xfrm>
          <a:prstGeom prst="rect">
            <a:avLst/>
          </a:prstGeom>
          <a:noFill/>
          <a:ln/>
        </p:spPr>
        <p:txBody>
          <a:bodyPr wrap="none" lIns="0" tIns="0" rIns="0" bIns="0" rtlCol="0" anchor="t"/>
          <a:lstStyle/>
          <a:p>
            <a:pPr defTabSz="1219170">
              <a:lnSpc>
                <a:spcPct val="104000"/>
              </a:lnSpc>
            </a:pPr>
            <a:r>
              <a:rPr lang="en-US" sz="1733" dirty="0">
                <a:solidFill>
                  <a:srgbClr val="746558"/>
                </a:solidFill>
                <a:latin typeface="Gelasio SemiBold" pitchFamily="34" charset="0"/>
                <a:ea typeface="Gelasio SemiBold" pitchFamily="34" charset="-122"/>
                <a:cs typeface="Gelasio SemiBold" pitchFamily="34" charset="-120"/>
              </a:rPr>
              <a:t>Why both are essential</a:t>
            </a:r>
            <a:endParaRPr lang="en-US" sz="1733" dirty="0">
              <a:solidFill>
                <a:prstClr val="black"/>
              </a:solidFill>
              <a:latin typeface="Calibri" panose="020F0502020204030204"/>
            </a:endParaRPr>
          </a:p>
        </p:txBody>
      </p:sp>
      <p:sp>
        <p:nvSpPr>
          <p:cNvPr id="23" name="Text 21"/>
          <p:cNvSpPr/>
          <p:nvPr/>
        </p:nvSpPr>
        <p:spPr>
          <a:xfrm>
            <a:off x="6181825" y="4626670"/>
            <a:ext cx="5348684" cy="281484"/>
          </a:xfrm>
          <a:prstGeom prst="rect">
            <a:avLst/>
          </a:prstGeom>
          <a:noFill/>
          <a:ln/>
        </p:spPr>
        <p:txBody>
          <a:bodyPr wrap="none" lIns="0" tIns="0" rIns="0" bIns="0" rtlCol="0" anchor="t"/>
          <a:lstStyle/>
          <a:p>
            <a:pPr defTabSz="1219170">
              <a:lnSpc>
                <a:spcPct val="130000"/>
              </a:lnSpc>
            </a:pPr>
            <a:r>
              <a:rPr lang="en-US" sz="1400" dirty="0">
                <a:solidFill>
                  <a:srgbClr val="746558"/>
                </a:solidFill>
                <a:latin typeface="Gelasio" pitchFamily="34" charset="0"/>
                <a:ea typeface="Gelasio" pitchFamily="34" charset="-122"/>
                <a:cs typeface="Gelasio" pitchFamily="34" charset="-120"/>
              </a:rPr>
              <a:t>for effective leadership</a:t>
            </a:r>
            <a:endParaRPr lang="en-US" sz="1400" dirty="0">
              <a:solidFill>
                <a:prstClr val="black"/>
              </a:solidFill>
              <a:latin typeface="Calibri" panose="020F0502020204030204"/>
            </a:endParaRPr>
          </a:p>
        </p:txBody>
      </p:sp>
      <p:sp>
        <p:nvSpPr>
          <p:cNvPr id="24" name="Text 22"/>
          <p:cNvSpPr/>
          <p:nvPr/>
        </p:nvSpPr>
        <p:spPr>
          <a:xfrm>
            <a:off x="661493" y="5236370"/>
            <a:ext cx="11478617" cy="281484"/>
          </a:xfrm>
          <a:prstGeom prst="rect">
            <a:avLst/>
          </a:prstGeom>
          <a:noFill/>
          <a:ln/>
        </p:spPr>
        <p:txBody>
          <a:bodyPr wrap="none" lIns="0" tIns="0" rIns="0" bIns="0" rtlCol="0" anchor="t"/>
          <a:lstStyle/>
          <a:p>
            <a:pPr defTabSz="1219170">
              <a:lnSpc>
                <a:spcPct val="130000"/>
              </a:lnSpc>
            </a:pPr>
            <a:r>
              <a:rPr lang="en-US" sz="1400" b="1" dirty="0">
                <a:solidFill>
                  <a:srgbClr val="746558"/>
                </a:solidFill>
                <a:latin typeface="Gelasio Bold" pitchFamily="34" charset="0"/>
                <a:ea typeface="Gelasio Bold" pitchFamily="34" charset="-122"/>
                <a:cs typeface="Gelasio Bold" pitchFamily="34" charset="-120"/>
              </a:rPr>
              <a:t>References:</a:t>
            </a:r>
            <a:endParaRPr lang="en-US" sz="1400" dirty="0">
              <a:solidFill>
                <a:prstClr val="black"/>
              </a:solidFill>
              <a:latin typeface="Calibri" panose="020F0502020204030204"/>
            </a:endParaRPr>
          </a:p>
        </p:txBody>
      </p:sp>
      <p:sp>
        <p:nvSpPr>
          <p:cNvPr id="25" name="Text 23"/>
          <p:cNvSpPr/>
          <p:nvPr/>
        </p:nvSpPr>
        <p:spPr>
          <a:xfrm>
            <a:off x="661493" y="5711031"/>
            <a:ext cx="10869017" cy="622995"/>
          </a:xfrm>
          <a:prstGeom prst="rect">
            <a:avLst/>
          </a:prstGeom>
          <a:noFill/>
          <a:ln/>
        </p:spPr>
        <p:txBody>
          <a:bodyPr wrap="square" lIns="0" tIns="0" rIns="0" bIns="0" rtlCol="0" anchor="t">
            <a:normAutofit/>
          </a:bodyPr>
          <a:lstStyle/>
          <a:p>
            <a:pPr marL="284473" indent="-284473" defTabSz="1219170">
              <a:lnSpc>
                <a:spcPct val="130000"/>
              </a:lnSpc>
              <a:buSzPct val="100000"/>
              <a:buFontTx/>
              <a:buChar char="•"/>
            </a:pPr>
            <a:r>
              <a:rPr lang="en-US" sz="1400" dirty="0">
                <a:solidFill>
                  <a:srgbClr val="746558"/>
                </a:solidFill>
                <a:latin typeface="Gelasio" pitchFamily="34" charset="0"/>
                <a:ea typeface="Gelasio" pitchFamily="34" charset="-122"/>
                <a:cs typeface="Gelasio" pitchFamily="34" charset="-120"/>
              </a:rPr>
              <a:t>Salovey, P., &amp; Mayer, J. D. (1990). Emotional intelligence. </a:t>
            </a:r>
            <a:r>
              <a:rPr lang="en-US" sz="1400" i="1" dirty="0">
                <a:solidFill>
                  <a:srgbClr val="746558"/>
                </a:solidFill>
                <a:latin typeface="Gelasio" pitchFamily="34" charset="0"/>
                <a:ea typeface="Gelasio" pitchFamily="34" charset="-122"/>
                <a:cs typeface="Gelasio" pitchFamily="34" charset="-120"/>
              </a:rPr>
              <a:t>Imagination, Cognition and Personality</a:t>
            </a:r>
            <a:r>
              <a:rPr lang="en-US" sz="1400" dirty="0">
                <a:solidFill>
                  <a:srgbClr val="746558"/>
                </a:solidFill>
                <a:latin typeface="Gelasio" pitchFamily="34" charset="0"/>
                <a:ea typeface="Gelasio" pitchFamily="34" charset="-122"/>
                <a:cs typeface="Gelasio" pitchFamily="34" charset="-120"/>
              </a:rPr>
              <a:t>, 9(3), 185-211.</a:t>
            </a:r>
            <a:endParaRPr lang="en-US" sz="1400" dirty="0">
              <a:solidFill>
                <a:prstClr val="black"/>
              </a:solidFill>
              <a:latin typeface="Calibri" panose="020F0502020204030204"/>
            </a:endParaRPr>
          </a:p>
          <a:p>
            <a:pPr marL="284473" indent="-284473" defTabSz="1219170">
              <a:lnSpc>
                <a:spcPct val="130000"/>
              </a:lnSpc>
              <a:buSzPct val="100000"/>
              <a:buFontTx/>
              <a:buChar char="•"/>
            </a:pPr>
            <a:r>
              <a:rPr lang="en-US" sz="1400" dirty="0">
                <a:solidFill>
                  <a:srgbClr val="746558"/>
                </a:solidFill>
                <a:latin typeface="Gelasio" pitchFamily="34" charset="0"/>
                <a:ea typeface="Gelasio" pitchFamily="34" charset="-122"/>
                <a:cs typeface="Gelasio" pitchFamily="34" charset="-120"/>
              </a:rPr>
              <a:t>Earley, P. C., &amp; Ang, S. (2003). </a:t>
            </a:r>
            <a:r>
              <a:rPr lang="en-US" sz="14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400" dirty="0">
                <a:solidFill>
                  <a:srgbClr val="746558"/>
                </a:solidFill>
                <a:latin typeface="Gelasio" pitchFamily="34" charset="0"/>
                <a:ea typeface="Gelasio" pitchFamily="34" charset="-122"/>
                <a:cs typeface="Gelasio" pitchFamily="34" charset="-120"/>
              </a:rPr>
              <a:t>. Stanford University Press.</a:t>
            </a:r>
            <a:endParaRPr lang="en-US" sz="1400" dirty="0">
              <a:solidFill>
                <a:prstClr val="black"/>
              </a:solidFill>
              <a:latin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631924"/>
            <a:ext cx="10869017" cy="581421"/>
          </a:xfrm>
          <a:prstGeom prst="rect">
            <a:avLst/>
          </a:prstGeom>
          <a:noFill/>
          <a:ln/>
        </p:spPr>
        <p:txBody>
          <a:bodyPr wrap="none" lIns="0" tIns="0" rIns="0" bIns="0" rtlCol="0" anchor="t"/>
          <a:lstStyle/>
          <a:p>
            <a:pPr>
              <a:lnSpc>
                <a:spcPct val="104000"/>
              </a:lnSpc>
            </a:pPr>
            <a:r>
              <a:rPr lang="en-US" sz="3600" dirty="0">
                <a:solidFill>
                  <a:srgbClr val="484237"/>
                </a:solidFill>
                <a:latin typeface="Gelasio SemiBold" pitchFamily="34" charset="0"/>
                <a:ea typeface="Gelasio SemiBold" pitchFamily="34" charset="-122"/>
                <a:cs typeface="Gelasio SemiBold" pitchFamily="34" charset="-120"/>
              </a:rPr>
              <a:t>Introduction – Why This Matters Now</a:t>
            </a:r>
            <a:endParaRPr lang="en-US" sz="3600" dirty="0"/>
          </a:p>
        </p:txBody>
      </p:sp>
      <p:sp>
        <p:nvSpPr>
          <p:cNvPr id="3" name="Text 1"/>
          <p:cNvSpPr/>
          <p:nvPr/>
        </p:nvSpPr>
        <p:spPr>
          <a:xfrm>
            <a:off x="661493" y="1286570"/>
            <a:ext cx="10869017" cy="465137"/>
          </a:xfrm>
          <a:prstGeom prst="rect">
            <a:avLst/>
          </a:prstGeom>
          <a:noFill/>
          <a:ln/>
        </p:spPr>
        <p:txBody>
          <a:bodyPr wrap="none" lIns="0" tIns="0" rIns="0" bIns="0" rtlCol="0" anchor="t"/>
          <a:lstStyle/>
          <a:p>
            <a:pPr>
              <a:lnSpc>
                <a:spcPct val="104000"/>
              </a:lnSpc>
            </a:pPr>
            <a:r>
              <a:rPr lang="en-US" sz="2867" dirty="0">
                <a:solidFill>
                  <a:srgbClr val="484237"/>
                </a:solidFill>
                <a:latin typeface="Gelasio SemiBold" pitchFamily="34" charset="0"/>
                <a:ea typeface="Gelasio SemiBold" pitchFamily="34" charset="-122"/>
                <a:cs typeface="Gelasio SemiBold" pitchFamily="34" charset="-120"/>
              </a:rPr>
              <a:t>The Modern Leadership Challenge</a:t>
            </a:r>
            <a:endParaRPr lang="en-US" sz="2867"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2" y="2026444"/>
            <a:ext cx="3500835" cy="2194520"/>
          </a:xfrm>
          <a:prstGeom prst="rect">
            <a:avLst/>
          </a:prstGeom>
        </p:spPr>
      </p:pic>
      <p:sp>
        <p:nvSpPr>
          <p:cNvPr id="5" name="Text 2"/>
          <p:cNvSpPr/>
          <p:nvPr/>
        </p:nvSpPr>
        <p:spPr>
          <a:xfrm>
            <a:off x="974527" y="2237880"/>
            <a:ext cx="2976364" cy="1771649"/>
          </a:xfrm>
          <a:prstGeom prst="rect">
            <a:avLst/>
          </a:prstGeom>
          <a:noFill/>
          <a:ln/>
        </p:spPr>
        <p:txBody>
          <a:bodyPr wrap="square" lIns="0" tIns="0" rIns="0" bIns="0" rtlCol="0" anchor="t">
            <a:normAutofit/>
          </a:bodyPr>
          <a:lstStyle/>
          <a:p>
            <a:pPr>
              <a:lnSpc>
                <a:spcPct val="132000"/>
              </a:lnSpc>
            </a:pPr>
            <a:r>
              <a:rPr lang="en-US" sz="1400" dirty="0">
                <a:solidFill>
                  <a:srgbClr val="746558"/>
                </a:solidFill>
                <a:latin typeface="Gelasio" pitchFamily="34" charset="0"/>
                <a:ea typeface="Gelasio" pitchFamily="34" charset="-122"/>
                <a:cs typeface="Gelasio" pitchFamily="34" charset="-120"/>
              </a:rPr>
              <a:t>The World Economic Forum identifies </a:t>
            </a:r>
            <a:r>
              <a:rPr lang="en-US" sz="1400" b="1" dirty="0">
                <a:solidFill>
                  <a:srgbClr val="746558"/>
                </a:solidFill>
                <a:latin typeface="Gelasio Bold" pitchFamily="34" charset="0"/>
                <a:ea typeface="Gelasio Bold" pitchFamily="34" charset="-122"/>
                <a:cs typeface="Gelasio Bold" pitchFamily="34" charset="-120"/>
              </a:rPr>
              <a:t>emotional Intelligence skills</a:t>
            </a:r>
            <a:r>
              <a:rPr lang="en-US" sz="1400" dirty="0">
                <a:solidFill>
                  <a:srgbClr val="746558"/>
                </a:solidFill>
                <a:latin typeface="Gelasio" pitchFamily="34" charset="0"/>
                <a:ea typeface="Gelasio" pitchFamily="34" charset="-122"/>
                <a:cs typeface="Gelasio" pitchFamily="34" charset="-120"/>
              </a:rPr>
              <a:t> (motivation, self-awareness, empathy, active listening) among the </a:t>
            </a:r>
            <a:r>
              <a:rPr lang="en-US" sz="1400" b="1" dirty="0">
                <a:solidFill>
                  <a:srgbClr val="746558"/>
                </a:solidFill>
                <a:latin typeface="Gelasio Bold" pitchFamily="34" charset="0"/>
                <a:ea typeface="Gelasio Bold" pitchFamily="34" charset="-122"/>
                <a:cs typeface="Gelasio Bold" pitchFamily="34" charset="-120"/>
              </a:rPr>
              <a:t>top 10 core competencies</a:t>
            </a:r>
            <a:r>
              <a:rPr lang="en-US" sz="1400" dirty="0">
                <a:solidFill>
                  <a:srgbClr val="746558"/>
                </a:solidFill>
                <a:latin typeface="Gelasio" pitchFamily="34" charset="0"/>
                <a:ea typeface="Gelasio" pitchFamily="34" charset="-122"/>
                <a:cs typeface="Gelasio" pitchFamily="34" charset="-120"/>
              </a:rPr>
              <a:t> for the modern workforce</a:t>
            </a:r>
            <a:endParaRPr lang="en-US" sz="14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5484" y="2026444"/>
            <a:ext cx="3500933" cy="2194520"/>
          </a:xfrm>
          <a:prstGeom prst="rect">
            <a:avLst/>
          </a:prstGeom>
        </p:spPr>
      </p:pic>
      <p:sp>
        <p:nvSpPr>
          <p:cNvPr id="7" name="Text 3"/>
          <p:cNvSpPr/>
          <p:nvPr/>
        </p:nvSpPr>
        <p:spPr>
          <a:xfrm>
            <a:off x="4658519" y="2237879"/>
            <a:ext cx="2976463" cy="1476375"/>
          </a:xfrm>
          <a:prstGeom prst="rect">
            <a:avLst/>
          </a:prstGeom>
          <a:noFill/>
          <a:ln/>
        </p:spPr>
        <p:txBody>
          <a:bodyPr wrap="square" lIns="0" tIns="0" rIns="0" bIns="0" rtlCol="0" anchor="t">
            <a:normAutofit/>
          </a:bodyPr>
          <a:lstStyle/>
          <a:p>
            <a:pPr>
              <a:lnSpc>
                <a:spcPct val="132000"/>
              </a:lnSpc>
            </a:pPr>
            <a:r>
              <a:rPr lang="en-US" sz="1400" dirty="0">
                <a:solidFill>
                  <a:srgbClr val="746558"/>
                </a:solidFill>
                <a:latin typeface="Gelasio" pitchFamily="34" charset="0"/>
                <a:ea typeface="Gelasio" pitchFamily="34" charset="-122"/>
                <a:cs typeface="Gelasio" pitchFamily="34" charset="-120"/>
              </a:rPr>
              <a:t>Organisations waste significant resources on </a:t>
            </a:r>
            <a:r>
              <a:rPr lang="en-US" sz="1400" b="1" dirty="0">
                <a:solidFill>
                  <a:srgbClr val="746558"/>
                </a:solidFill>
                <a:latin typeface="Gelasio Bold" pitchFamily="34" charset="0"/>
                <a:ea typeface="Gelasio Bold" pitchFamily="34" charset="-122"/>
                <a:cs typeface="Gelasio Bold" pitchFamily="34" charset="-120"/>
              </a:rPr>
              <a:t>emotional misunderstandings</a:t>
            </a:r>
            <a:r>
              <a:rPr lang="en-US" sz="1400" dirty="0">
                <a:solidFill>
                  <a:srgbClr val="746558"/>
                </a:solidFill>
                <a:latin typeface="Gelasio" pitchFamily="34" charset="0"/>
                <a:ea typeface="Gelasio" pitchFamily="34" charset="-122"/>
                <a:cs typeface="Gelasio" pitchFamily="34" charset="-120"/>
              </a:rPr>
              <a:t> and </a:t>
            </a:r>
            <a:r>
              <a:rPr lang="en-US" sz="1400" b="1" dirty="0">
                <a:solidFill>
                  <a:srgbClr val="746558"/>
                </a:solidFill>
                <a:latin typeface="Gelasio Bold" pitchFamily="34" charset="0"/>
                <a:ea typeface="Gelasio Bold" pitchFamily="34" charset="-122"/>
                <a:cs typeface="Gelasio Bold" pitchFamily="34" charset="-120"/>
              </a:rPr>
              <a:t>difficulty with emotional regulation</a:t>
            </a:r>
            <a:endParaRPr lang="en-US" sz="14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29575" y="2026444"/>
            <a:ext cx="3500835" cy="2194520"/>
          </a:xfrm>
          <a:prstGeom prst="rect">
            <a:avLst/>
          </a:prstGeom>
        </p:spPr>
      </p:pic>
      <p:sp>
        <p:nvSpPr>
          <p:cNvPr id="9" name="Text 4"/>
          <p:cNvSpPr/>
          <p:nvPr/>
        </p:nvSpPr>
        <p:spPr>
          <a:xfrm>
            <a:off x="8342611" y="2237879"/>
            <a:ext cx="2976364" cy="1181100"/>
          </a:xfrm>
          <a:prstGeom prst="rect">
            <a:avLst/>
          </a:prstGeom>
          <a:noFill/>
          <a:ln/>
        </p:spPr>
        <p:txBody>
          <a:bodyPr wrap="square" lIns="0" tIns="0" rIns="0" bIns="0" rtlCol="0" anchor="t">
            <a:normAutofit/>
          </a:bodyPr>
          <a:lstStyle/>
          <a:p>
            <a:pPr>
              <a:lnSpc>
                <a:spcPct val="132000"/>
              </a:lnSpc>
            </a:pPr>
            <a:r>
              <a:rPr lang="en-US" sz="1400" dirty="0">
                <a:solidFill>
                  <a:srgbClr val="746558"/>
                </a:solidFill>
                <a:latin typeface="Gelasio" pitchFamily="34" charset="0"/>
                <a:ea typeface="Gelasio" pitchFamily="34" charset="-122"/>
                <a:cs typeface="Gelasio" pitchFamily="34" charset="-120"/>
              </a:rPr>
              <a:t>Traditional models of authority are showing their limits; </a:t>
            </a:r>
            <a:r>
              <a:rPr lang="en-US" sz="1400" b="1" dirty="0">
                <a:solidFill>
                  <a:srgbClr val="746558"/>
                </a:solidFill>
                <a:latin typeface="Gelasio Bold" pitchFamily="34" charset="0"/>
                <a:ea typeface="Gelasio Bold" pitchFamily="34" charset="-122"/>
                <a:cs typeface="Gelasio Bold" pitchFamily="34" charset="-120"/>
              </a:rPr>
              <a:t>systemic, inclusive leadership</a:t>
            </a:r>
            <a:r>
              <a:rPr lang="en-US" sz="1400" dirty="0">
                <a:solidFill>
                  <a:srgbClr val="746558"/>
                </a:solidFill>
                <a:latin typeface="Gelasio" pitchFamily="34" charset="0"/>
                <a:ea typeface="Gelasio" pitchFamily="34" charset="-122"/>
                <a:cs typeface="Gelasio" pitchFamily="34" charset="-120"/>
              </a:rPr>
              <a:t> is now required</a:t>
            </a:r>
            <a:endParaRPr lang="en-US" sz="1400" dirty="0"/>
          </a:p>
        </p:txBody>
      </p:sp>
      <p:sp>
        <p:nvSpPr>
          <p:cNvPr id="10" name="Shape 5"/>
          <p:cNvSpPr/>
          <p:nvPr/>
        </p:nvSpPr>
        <p:spPr>
          <a:xfrm>
            <a:off x="661492" y="4426943"/>
            <a:ext cx="25400" cy="1297781"/>
          </a:xfrm>
          <a:prstGeom prst="roundRect">
            <a:avLst>
              <a:gd name="adj" fmla="val 60000"/>
            </a:avLst>
          </a:prstGeom>
          <a:solidFill>
            <a:srgbClr val="D3C5B6"/>
          </a:solidFill>
          <a:ln/>
        </p:spPr>
        <p:txBody>
          <a:bodyPr/>
          <a:lstStyle/>
          <a:p>
            <a:endParaRPr lang="en-GB"/>
          </a:p>
        </p:txBody>
      </p:sp>
      <p:sp>
        <p:nvSpPr>
          <p:cNvPr id="11" name="Text 6"/>
          <p:cNvSpPr/>
          <p:nvPr/>
        </p:nvSpPr>
        <p:spPr>
          <a:xfrm>
            <a:off x="940593" y="4632921"/>
            <a:ext cx="10589915" cy="885825"/>
          </a:xfrm>
          <a:prstGeom prst="rect">
            <a:avLst/>
          </a:prstGeom>
          <a:noFill/>
          <a:ln/>
        </p:spPr>
        <p:txBody>
          <a:bodyPr wrap="square" lIns="0" tIns="0" rIns="0" bIns="0" rtlCol="0" anchor="t">
            <a:normAutofit/>
          </a:bodyPr>
          <a:lstStyle/>
          <a:p>
            <a:pPr>
              <a:lnSpc>
                <a:spcPct val="132000"/>
              </a:lnSpc>
            </a:pPr>
            <a:r>
              <a:rPr lang="en-US" sz="1400" b="1" dirty="0">
                <a:solidFill>
                  <a:srgbClr val="746558"/>
                </a:solidFill>
                <a:latin typeface="Gelasio Bold" pitchFamily="34" charset="0"/>
                <a:ea typeface="Gelasio Bold" pitchFamily="34" charset="-122"/>
                <a:cs typeface="Gelasio Bold" pitchFamily="34" charset="-120"/>
              </a:rPr>
              <a:t>Key Quote:</a:t>
            </a:r>
            <a:r>
              <a:rPr lang="en-US" sz="1400" dirty="0">
                <a:solidFill>
                  <a:srgbClr val="746558"/>
                </a:solidFill>
                <a:latin typeface="Gelasio" pitchFamily="34" charset="0"/>
                <a:ea typeface="Gelasio" pitchFamily="34" charset="-122"/>
                <a:cs typeface="Gelasio" pitchFamily="34" charset="-120"/>
              </a:rPr>
              <a:t> "We humans are grossly inefficient in trying to get things done because most of our energy is spent on trying to make sure we look good, or on making sure that people think of us in a certain way, or on getting triggered by one another" (Siegel, cited in Harvard Gazette, 2025).</a:t>
            </a:r>
            <a:endParaRPr lang="en-US" sz="1400" dirty="0"/>
          </a:p>
        </p:txBody>
      </p:sp>
      <p:sp>
        <p:nvSpPr>
          <p:cNvPr id="12" name="Text 7"/>
          <p:cNvSpPr/>
          <p:nvPr/>
        </p:nvSpPr>
        <p:spPr>
          <a:xfrm>
            <a:off x="661493" y="5930701"/>
            <a:ext cx="11478617" cy="295275"/>
          </a:xfrm>
          <a:prstGeom prst="rect">
            <a:avLst/>
          </a:prstGeom>
          <a:noFill/>
          <a:ln/>
        </p:spPr>
        <p:txBody>
          <a:bodyPr wrap="none" lIns="0" tIns="0" rIns="0" bIns="0" rtlCol="0" anchor="t"/>
          <a:lstStyle/>
          <a:p>
            <a:pPr>
              <a:lnSpc>
                <a:spcPct val="132000"/>
              </a:lnSpc>
            </a:pPr>
            <a:r>
              <a:rPr lang="en-US" sz="1400" b="1" dirty="0">
                <a:solidFill>
                  <a:srgbClr val="746558"/>
                </a:solidFill>
                <a:latin typeface="Gelasio Bold" pitchFamily="34" charset="0"/>
                <a:ea typeface="Gelasio Bold" pitchFamily="34" charset="-122"/>
                <a:cs typeface="Gelasio Bold" pitchFamily="34" charset="-120"/>
              </a:rPr>
              <a:t>Reference:</a:t>
            </a:r>
            <a:r>
              <a:rPr lang="en-US" sz="1400" dirty="0">
                <a:solidFill>
                  <a:srgbClr val="746558"/>
                </a:solidFill>
                <a:latin typeface="Gelasio" pitchFamily="34" charset="0"/>
                <a:ea typeface="Gelasio" pitchFamily="34" charset="-122"/>
                <a:cs typeface="Gelasio" pitchFamily="34" charset="-120"/>
              </a:rPr>
              <a:t> Harvard Gazette. (2025). What is emotional intelligence, and why is it crucial in the workplace. </a:t>
            </a:r>
            <a:r>
              <a:rPr lang="en-US" sz="1400" i="1" dirty="0">
                <a:solidFill>
                  <a:srgbClr val="746558"/>
                </a:solidFill>
                <a:latin typeface="Gelasio" pitchFamily="34" charset="0"/>
                <a:ea typeface="Gelasio" pitchFamily="34" charset="-122"/>
                <a:cs typeface="Gelasio" pitchFamily="34" charset="-120"/>
              </a:rPr>
              <a:t>Harvard Gazette</a:t>
            </a:r>
            <a:r>
              <a:rPr lang="en-US" sz="1400" dirty="0">
                <a:solidFill>
                  <a:srgbClr val="746558"/>
                </a:solidFill>
                <a:latin typeface="Gelasio" pitchFamily="34" charset="0"/>
                <a:ea typeface="Gelasio" pitchFamily="34" charset="-122"/>
                <a:cs typeface="Gelasio" pitchFamily="34" charset="-120"/>
              </a:rPr>
              <a:t>.</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52153"/>
            <a:ext cx="10869017" cy="479921"/>
          </a:xfrm>
          <a:prstGeom prst="rect">
            <a:avLst/>
          </a:prstGeom>
          <a:noFill/>
          <a:ln/>
        </p:spPr>
        <p:txBody>
          <a:bodyPr wrap="none" lIns="0" tIns="0" rIns="0" bIns="0" rtlCol="0" anchor="t"/>
          <a:lstStyle/>
          <a:p>
            <a:pPr>
              <a:lnSpc>
                <a:spcPct val="104000"/>
              </a:lnSpc>
            </a:pPr>
            <a:r>
              <a:rPr lang="en-US" sz="3000" dirty="0">
                <a:solidFill>
                  <a:srgbClr val="484237"/>
                </a:solidFill>
                <a:latin typeface="Gelasio SemiBold" pitchFamily="34" charset="0"/>
                <a:ea typeface="Gelasio SemiBold" pitchFamily="34" charset="-122"/>
                <a:cs typeface="Gelasio SemiBold" pitchFamily="34" charset="-120"/>
              </a:rPr>
              <a:t>Part 1 – Defining Emotional Intelligence (EI)</a:t>
            </a:r>
            <a:endParaRPr lang="en-US" sz="3000" dirty="0"/>
          </a:p>
        </p:txBody>
      </p:sp>
      <p:sp>
        <p:nvSpPr>
          <p:cNvPr id="3" name="Text 1"/>
          <p:cNvSpPr/>
          <p:nvPr/>
        </p:nvSpPr>
        <p:spPr>
          <a:xfrm>
            <a:off x="661493" y="1081980"/>
            <a:ext cx="10869017" cy="383976"/>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Academic Definition of Emotional Intelligence</a:t>
            </a:r>
            <a:endParaRPr lang="en-US" sz="2400" dirty="0"/>
          </a:p>
        </p:txBody>
      </p:sp>
      <p:sp>
        <p:nvSpPr>
          <p:cNvPr id="4" name="Shape 2"/>
          <p:cNvSpPr/>
          <p:nvPr/>
        </p:nvSpPr>
        <p:spPr>
          <a:xfrm>
            <a:off x="661492" y="1653084"/>
            <a:ext cx="19051" cy="1088827"/>
          </a:xfrm>
          <a:prstGeom prst="roundRect">
            <a:avLst>
              <a:gd name="adj" fmla="val 59998"/>
            </a:avLst>
          </a:prstGeom>
          <a:solidFill>
            <a:srgbClr val="D3C5B6"/>
          </a:solidFill>
          <a:ln/>
        </p:spPr>
        <p:txBody>
          <a:bodyPr/>
          <a:lstStyle/>
          <a:p>
            <a:endParaRPr lang="en-GB"/>
          </a:p>
        </p:txBody>
      </p:sp>
      <p:sp>
        <p:nvSpPr>
          <p:cNvPr id="5" name="Text 3"/>
          <p:cNvSpPr/>
          <p:nvPr/>
        </p:nvSpPr>
        <p:spPr>
          <a:xfrm>
            <a:off x="891779" y="1793379"/>
            <a:ext cx="10638731" cy="808236"/>
          </a:xfrm>
          <a:prstGeom prst="rect">
            <a:avLst/>
          </a:prstGeom>
          <a:noFill/>
          <a:ln/>
        </p:spPr>
        <p:txBody>
          <a:bodyPr wrap="square" lIns="0" tIns="0" rIns="0" bIns="0" rtlCol="0" anchor="t"/>
          <a:lstStyle/>
          <a:p>
            <a:pPr>
              <a:lnSpc>
                <a:spcPct val="121000"/>
              </a:lnSpc>
              <a:spcAft>
                <a:spcPts val="1067"/>
              </a:spcAft>
            </a:pPr>
            <a:r>
              <a:rPr lang="en-US" sz="1200" b="1" dirty="0">
                <a:solidFill>
                  <a:srgbClr val="746558"/>
                </a:solidFill>
                <a:latin typeface="Gelasio Bold" pitchFamily="34" charset="0"/>
                <a:ea typeface="Gelasio Bold" pitchFamily="34" charset="-122"/>
                <a:cs typeface="Gelasio Bold" pitchFamily="34" charset="-120"/>
              </a:rPr>
              <a:t>Salovey &amp; Mayer (1990) Definition:</a:t>
            </a:r>
            <a:endParaRPr lang="en-US" sz="1200" dirty="0"/>
          </a:p>
          <a:p>
            <a:pPr>
              <a:lnSpc>
                <a:spcPct val="121000"/>
              </a:lnSpc>
            </a:pPr>
            <a:r>
              <a:rPr lang="en-US" sz="1200" dirty="0">
                <a:solidFill>
                  <a:srgbClr val="746558"/>
                </a:solidFill>
                <a:latin typeface="Gelasio" pitchFamily="34" charset="0"/>
                <a:ea typeface="Gelasio" pitchFamily="34" charset="-122"/>
                <a:cs typeface="Gelasio" pitchFamily="34" charset="-120"/>
              </a:rPr>
              <a:t>"A subset of social intelligence that involves the ability to monitor one's own and others' feelings and emotions, to discriminate among them and to use this information to guide one's thinking and actions"</a:t>
            </a:r>
            <a:endParaRPr lang="en-US" sz="1200" dirty="0"/>
          </a:p>
        </p:txBody>
      </p:sp>
      <p:sp>
        <p:nvSpPr>
          <p:cNvPr id="6" name="Text 4"/>
          <p:cNvSpPr/>
          <p:nvPr/>
        </p:nvSpPr>
        <p:spPr>
          <a:xfrm>
            <a:off x="661493" y="2929037"/>
            <a:ext cx="10869017" cy="383976"/>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Key Components:</a:t>
            </a:r>
            <a:endParaRPr lang="en-US" sz="2400" dirty="0"/>
          </a:p>
        </p:txBody>
      </p:sp>
      <p:sp>
        <p:nvSpPr>
          <p:cNvPr id="7" name="Shape 5"/>
          <p:cNvSpPr/>
          <p:nvPr/>
        </p:nvSpPr>
        <p:spPr>
          <a:xfrm>
            <a:off x="661493" y="3500140"/>
            <a:ext cx="5372100" cy="844352"/>
          </a:xfrm>
          <a:prstGeom prst="roundRect">
            <a:avLst>
              <a:gd name="adj" fmla="val 2728"/>
            </a:avLst>
          </a:prstGeom>
          <a:solidFill>
            <a:srgbClr val="EEE8DD"/>
          </a:solidFill>
          <a:ln/>
        </p:spPr>
        <p:txBody>
          <a:bodyPr/>
          <a:lstStyle/>
          <a:p>
            <a:endParaRPr lang="en-GB"/>
          </a:p>
        </p:txBody>
      </p:sp>
      <p:sp>
        <p:nvSpPr>
          <p:cNvPr id="8" name="Text 6"/>
          <p:cNvSpPr/>
          <p:nvPr/>
        </p:nvSpPr>
        <p:spPr>
          <a:xfrm>
            <a:off x="814983" y="3653631"/>
            <a:ext cx="5065117" cy="239911"/>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Perceiving Emotions</a:t>
            </a:r>
            <a:endParaRPr lang="en-US" sz="1467" dirty="0"/>
          </a:p>
        </p:txBody>
      </p:sp>
      <p:sp>
        <p:nvSpPr>
          <p:cNvPr id="9" name="Text 7"/>
          <p:cNvSpPr/>
          <p:nvPr/>
        </p:nvSpPr>
        <p:spPr>
          <a:xfrm>
            <a:off x="814983" y="3968354"/>
            <a:ext cx="5065117" cy="222647"/>
          </a:xfrm>
          <a:prstGeom prst="rect">
            <a:avLst/>
          </a:prstGeom>
          <a:noFill/>
          <a:ln/>
        </p:spPr>
        <p:txBody>
          <a:bodyPr wrap="none" lIns="0" tIns="0" rIns="0" bIns="0" rtlCol="0" anchor="t"/>
          <a:lstStyle/>
          <a:p>
            <a:pPr>
              <a:lnSpc>
                <a:spcPct val="121000"/>
              </a:lnSpc>
            </a:pPr>
            <a:r>
              <a:rPr lang="en-US" sz="1200" dirty="0">
                <a:solidFill>
                  <a:srgbClr val="746558"/>
                </a:solidFill>
                <a:latin typeface="Gelasio" pitchFamily="34" charset="0"/>
                <a:ea typeface="Gelasio" pitchFamily="34" charset="-122"/>
                <a:cs typeface="Gelasio" pitchFamily="34" charset="-120"/>
              </a:rPr>
              <a:t>Accurately identifying emotions in oneself and others</a:t>
            </a:r>
            <a:endParaRPr lang="en-US" sz="1200" dirty="0"/>
          </a:p>
        </p:txBody>
      </p:sp>
      <p:sp>
        <p:nvSpPr>
          <p:cNvPr id="10" name="Shape 8"/>
          <p:cNvSpPr/>
          <p:nvPr/>
        </p:nvSpPr>
        <p:spPr>
          <a:xfrm>
            <a:off x="6158310" y="3500140"/>
            <a:ext cx="5372199" cy="844352"/>
          </a:xfrm>
          <a:prstGeom prst="roundRect">
            <a:avLst>
              <a:gd name="adj" fmla="val 2728"/>
            </a:avLst>
          </a:prstGeom>
          <a:solidFill>
            <a:srgbClr val="EEE8DD"/>
          </a:solidFill>
          <a:ln/>
        </p:spPr>
        <p:txBody>
          <a:bodyPr/>
          <a:lstStyle/>
          <a:p>
            <a:endParaRPr lang="en-GB"/>
          </a:p>
        </p:txBody>
      </p:sp>
      <p:sp>
        <p:nvSpPr>
          <p:cNvPr id="11" name="Text 9"/>
          <p:cNvSpPr/>
          <p:nvPr/>
        </p:nvSpPr>
        <p:spPr>
          <a:xfrm>
            <a:off x="6311801" y="3653631"/>
            <a:ext cx="5065216" cy="239911"/>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Using Emotions</a:t>
            </a:r>
            <a:endParaRPr lang="en-US" sz="1467" dirty="0"/>
          </a:p>
        </p:txBody>
      </p:sp>
      <p:sp>
        <p:nvSpPr>
          <p:cNvPr id="12" name="Text 10"/>
          <p:cNvSpPr/>
          <p:nvPr/>
        </p:nvSpPr>
        <p:spPr>
          <a:xfrm>
            <a:off x="6311801" y="3968354"/>
            <a:ext cx="5065216" cy="222647"/>
          </a:xfrm>
          <a:prstGeom prst="rect">
            <a:avLst/>
          </a:prstGeom>
          <a:noFill/>
          <a:ln/>
        </p:spPr>
        <p:txBody>
          <a:bodyPr wrap="none" lIns="0" tIns="0" rIns="0" bIns="0" rtlCol="0" anchor="t"/>
          <a:lstStyle/>
          <a:p>
            <a:pPr>
              <a:lnSpc>
                <a:spcPct val="121000"/>
              </a:lnSpc>
            </a:pPr>
            <a:r>
              <a:rPr lang="en-US" sz="1200" dirty="0">
                <a:solidFill>
                  <a:srgbClr val="746558"/>
                </a:solidFill>
                <a:latin typeface="Gelasio" pitchFamily="34" charset="0"/>
                <a:ea typeface="Gelasio" pitchFamily="34" charset="-122"/>
                <a:cs typeface="Gelasio" pitchFamily="34" charset="-120"/>
              </a:rPr>
              <a:t>Facilitating thought and problem-solving</a:t>
            </a:r>
            <a:endParaRPr lang="en-US" sz="1200" dirty="0"/>
          </a:p>
        </p:txBody>
      </p:sp>
      <p:sp>
        <p:nvSpPr>
          <p:cNvPr id="13" name="Shape 11"/>
          <p:cNvSpPr/>
          <p:nvPr/>
        </p:nvSpPr>
        <p:spPr>
          <a:xfrm>
            <a:off x="661493" y="4469209"/>
            <a:ext cx="5372100" cy="844352"/>
          </a:xfrm>
          <a:prstGeom prst="roundRect">
            <a:avLst>
              <a:gd name="adj" fmla="val 2728"/>
            </a:avLst>
          </a:prstGeom>
          <a:solidFill>
            <a:srgbClr val="EEE8DD"/>
          </a:solidFill>
          <a:ln/>
        </p:spPr>
        <p:txBody>
          <a:bodyPr/>
          <a:lstStyle/>
          <a:p>
            <a:endParaRPr lang="en-GB"/>
          </a:p>
        </p:txBody>
      </p:sp>
      <p:sp>
        <p:nvSpPr>
          <p:cNvPr id="14" name="Text 12"/>
          <p:cNvSpPr/>
          <p:nvPr/>
        </p:nvSpPr>
        <p:spPr>
          <a:xfrm>
            <a:off x="814983" y="4622702"/>
            <a:ext cx="5065117" cy="239911"/>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Understanding Emotions</a:t>
            </a:r>
            <a:endParaRPr lang="en-US" sz="1467" dirty="0"/>
          </a:p>
        </p:txBody>
      </p:sp>
      <p:sp>
        <p:nvSpPr>
          <p:cNvPr id="15" name="Text 13"/>
          <p:cNvSpPr/>
          <p:nvPr/>
        </p:nvSpPr>
        <p:spPr>
          <a:xfrm>
            <a:off x="814983" y="4937423"/>
            <a:ext cx="5065117" cy="222647"/>
          </a:xfrm>
          <a:prstGeom prst="rect">
            <a:avLst/>
          </a:prstGeom>
          <a:noFill/>
          <a:ln/>
        </p:spPr>
        <p:txBody>
          <a:bodyPr wrap="none" lIns="0" tIns="0" rIns="0" bIns="0" rtlCol="0" anchor="t"/>
          <a:lstStyle/>
          <a:p>
            <a:pPr>
              <a:lnSpc>
                <a:spcPct val="121000"/>
              </a:lnSpc>
            </a:pPr>
            <a:r>
              <a:rPr lang="en-US" sz="1200" dirty="0">
                <a:solidFill>
                  <a:srgbClr val="746558"/>
                </a:solidFill>
                <a:latin typeface="Gelasio" pitchFamily="34" charset="0"/>
                <a:ea typeface="Gelasio" pitchFamily="34" charset="-122"/>
                <a:cs typeface="Gelasio" pitchFamily="34" charset="-120"/>
              </a:rPr>
              <a:t>Comprehending emotional language and signals</a:t>
            </a:r>
            <a:endParaRPr lang="en-US" sz="1200" dirty="0"/>
          </a:p>
        </p:txBody>
      </p:sp>
      <p:sp>
        <p:nvSpPr>
          <p:cNvPr id="16" name="Shape 14"/>
          <p:cNvSpPr/>
          <p:nvPr/>
        </p:nvSpPr>
        <p:spPr>
          <a:xfrm>
            <a:off x="6158310" y="4469209"/>
            <a:ext cx="5372199" cy="844352"/>
          </a:xfrm>
          <a:prstGeom prst="roundRect">
            <a:avLst>
              <a:gd name="adj" fmla="val 2728"/>
            </a:avLst>
          </a:prstGeom>
          <a:solidFill>
            <a:srgbClr val="EEE8DD"/>
          </a:solidFill>
          <a:ln/>
        </p:spPr>
        <p:txBody>
          <a:bodyPr/>
          <a:lstStyle/>
          <a:p>
            <a:endParaRPr lang="en-GB"/>
          </a:p>
        </p:txBody>
      </p:sp>
      <p:sp>
        <p:nvSpPr>
          <p:cNvPr id="17" name="Text 15"/>
          <p:cNvSpPr/>
          <p:nvPr/>
        </p:nvSpPr>
        <p:spPr>
          <a:xfrm>
            <a:off x="6311801" y="4622702"/>
            <a:ext cx="5065216" cy="239911"/>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Managing Emotions</a:t>
            </a:r>
            <a:endParaRPr lang="en-US" sz="1467" dirty="0"/>
          </a:p>
        </p:txBody>
      </p:sp>
      <p:sp>
        <p:nvSpPr>
          <p:cNvPr id="18" name="Text 16"/>
          <p:cNvSpPr/>
          <p:nvPr/>
        </p:nvSpPr>
        <p:spPr>
          <a:xfrm>
            <a:off x="6311801" y="4937423"/>
            <a:ext cx="5065216" cy="222647"/>
          </a:xfrm>
          <a:prstGeom prst="rect">
            <a:avLst/>
          </a:prstGeom>
          <a:noFill/>
          <a:ln/>
        </p:spPr>
        <p:txBody>
          <a:bodyPr wrap="none" lIns="0" tIns="0" rIns="0" bIns="0" rtlCol="0" anchor="t"/>
          <a:lstStyle/>
          <a:p>
            <a:pPr>
              <a:lnSpc>
                <a:spcPct val="121000"/>
              </a:lnSpc>
            </a:pPr>
            <a:r>
              <a:rPr lang="en-US" sz="1200" dirty="0">
                <a:solidFill>
                  <a:srgbClr val="746558"/>
                </a:solidFill>
                <a:latin typeface="Gelasio" pitchFamily="34" charset="0"/>
                <a:ea typeface="Gelasio" pitchFamily="34" charset="-122"/>
                <a:cs typeface="Gelasio" pitchFamily="34" charset="-120"/>
              </a:rPr>
              <a:t>Regulating emotions in oneself and relationships</a:t>
            </a:r>
            <a:endParaRPr lang="en-US" sz="1200" dirty="0"/>
          </a:p>
        </p:txBody>
      </p:sp>
      <p:sp>
        <p:nvSpPr>
          <p:cNvPr id="19" name="Text 17"/>
          <p:cNvSpPr/>
          <p:nvPr/>
        </p:nvSpPr>
        <p:spPr>
          <a:xfrm>
            <a:off x="661493" y="5453857"/>
            <a:ext cx="11478617" cy="222647"/>
          </a:xfrm>
          <a:prstGeom prst="rect">
            <a:avLst/>
          </a:prstGeom>
          <a:noFill/>
          <a:ln/>
        </p:spPr>
        <p:txBody>
          <a:bodyPr wrap="none" lIns="0" tIns="0" rIns="0" bIns="0" rtlCol="0" anchor="t"/>
          <a:lstStyle/>
          <a:p>
            <a:pPr>
              <a:lnSpc>
                <a:spcPct val="121000"/>
              </a:lnSpc>
            </a:pPr>
            <a:r>
              <a:rPr lang="en-US" sz="1200" b="1" dirty="0">
                <a:solidFill>
                  <a:srgbClr val="746558"/>
                </a:solidFill>
                <a:latin typeface="Gelasio Bold" pitchFamily="34" charset="0"/>
                <a:ea typeface="Gelasio Bold" pitchFamily="34" charset="-122"/>
                <a:cs typeface="Gelasio Bold" pitchFamily="34" charset="-120"/>
              </a:rPr>
              <a:t>References:</a:t>
            </a:r>
            <a:endParaRPr lang="en-US" sz="1200" dirty="0"/>
          </a:p>
        </p:txBody>
      </p:sp>
      <p:sp>
        <p:nvSpPr>
          <p:cNvPr id="20" name="Text 18"/>
          <p:cNvSpPr/>
          <p:nvPr/>
        </p:nvSpPr>
        <p:spPr>
          <a:xfrm>
            <a:off x="661493" y="5816799"/>
            <a:ext cx="10869017" cy="488951"/>
          </a:xfrm>
          <a:prstGeom prst="rect">
            <a:avLst/>
          </a:prstGeom>
          <a:noFill/>
          <a:ln/>
        </p:spPr>
        <p:txBody>
          <a:bodyPr wrap="square" lIns="0" tIns="0" rIns="0" bIns="0" rtlCol="0" anchor="t">
            <a:normAutofit/>
          </a:bodyPr>
          <a:lstStyle/>
          <a:p>
            <a:pPr marL="243834" indent="-243834">
              <a:lnSpc>
                <a:spcPct val="121000"/>
              </a:lnSpc>
              <a:buSzPct val="100000"/>
              <a:buChar char="•"/>
            </a:pPr>
            <a:r>
              <a:rPr lang="en-US" sz="1200" dirty="0">
                <a:solidFill>
                  <a:srgbClr val="746558"/>
                </a:solidFill>
                <a:latin typeface="Gelasio" pitchFamily="34" charset="0"/>
                <a:ea typeface="Gelasio" pitchFamily="34" charset="-122"/>
                <a:cs typeface="Gelasio" pitchFamily="34" charset="-120"/>
              </a:rPr>
              <a:t>Salovey, P., &amp; Mayer, J. D. (1990). Emotional intelligence. </a:t>
            </a:r>
            <a:r>
              <a:rPr lang="en-US" sz="1200" i="1" dirty="0">
                <a:solidFill>
                  <a:srgbClr val="746558"/>
                </a:solidFill>
                <a:latin typeface="Gelasio" pitchFamily="34" charset="0"/>
                <a:ea typeface="Gelasio" pitchFamily="34" charset="-122"/>
                <a:cs typeface="Gelasio" pitchFamily="34" charset="-120"/>
              </a:rPr>
              <a:t>Imagination, Cognition and Personality</a:t>
            </a:r>
            <a:r>
              <a:rPr lang="en-US" sz="1200" dirty="0">
                <a:solidFill>
                  <a:srgbClr val="746558"/>
                </a:solidFill>
                <a:latin typeface="Gelasio" pitchFamily="34" charset="0"/>
                <a:ea typeface="Gelasio" pitchFamily="34" charset="-122"/>
                <a:cs typeface="Gelasio" pitchFamily="34" charset="-120"/>
              </a:rPr>
              <a:t>, 9(3), 185-211.</a:t>
            </a:r>
            <a:endParaRPr lang="en-US" sz="1200" dirty="0"/>
          </a:p>
          <a:p>
            <a:pPr marL="243834" indent="-243834">
              <a:lnSpc>
                <a:spcPct val="121000"/>
              </a:lnSpc>
              <a:buSzPct val="100000"/>
              <a:buChar char="•"/>
            </a:pPr>
            <a:r>
              <a:rPr lang="en-US" sz="1200" dirty="0">
                <a:solidFill>
                  <a:srgbClr val="746558"/>
                </a:solidFill>
                <a:latin typeface="Gelasio" pitchFamily="34" charset="0"/>
                <a:ea typeface="Gelasio" pitchFamily="34" charset="-122"/>
                <a:cs typeface="Gelasio" pitchFamily="34" charset="-120"/>
              </a:rPr>
              <a:t>Britannica Editors. (2023). Emotional intelligence. </a:t>
            </a:r>
            <a:r>
              <a:rPr lang="en-US" sz="1200" i="1" dirty="0">
                <a:solidFill>
                  <a:srgbClr val="746558"/>
                </a:solidFill>
                <a:latin typeface="Gelasio" pitchFamily="34" charset="0"/>
                <a:ea typeface="Gelasio" pitchFamily="34" charset="-122"/>
                <a:cs typeface="Gelasio" pitchFamily="34" charset="-120"/>
              </a:rPr>
              <a:t>Encyclopaedia Britannica</a:t>
            </a:r>
            <a:r>
              <a:rPr lang="en-US" sz="1200" dirty="0">
                <a:solidFill>
                  <a:srgbClr val="746558"/>
                </a:solidFill>
                <a:latin typeface="Gelasio" pitchFamily="34" charset="0"/>
                <a:ea typeface="Gelasio" pitchFamily="34" charset="-122"/>
                <a:cs typeface="Gelasio" pitchFamily="34" charset="-120"/>
              </a:rPr>
              <a:t>.</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44016"/>
            <a:ext cx="10869017" cy="507603"/>
          </a:xfrm>
          <a:prstGeom prst="rect">
            <a:avLst/>
          </a:prstGeom>
          <a:noFill/>
          <a:ln/>
        </p:spPr>
        <p:txBody>
          <a:bodyPr wrap="none" lIns="0" tIns="0" rIns="0" bIns="0" rtlCol="0" anchor="t"/>
          <a:lstStyle/>
          <a:p>
            <a:pPr>
              <a:lnSpc>
                <a:spcPct val="104000"/>
              </a:lnSpc>
            </a:pPr>
            <a:r>
              <a:rPr lang="en-US" sz="3133" dirty="0">
                <a:solidFill>
                  <a:srgbClr val="484237"/>
                </a:solidFill>
                <a:latin typeface="Gelasio SemiBold" pitchFamily="34" charset="0"/>
                <a:ea typeface="Gelasio SemiBold" pitchFamily="34" charset="-122"/>
                <a:cs typeface="Gelasio SemiBold" pitchFamily="34" charset="-120"/>
              </a:rPr>
              <a:t>Why EI Matters for Leadership</a:t>
            </a:r>
            <a:endParaRPr lang="en-US" sz="3133" dirty="0"/>
          </a:p>
        </p:txBody>
      </p:sp>
      <p:sp>
        <p:nvSpPr>
          <p:cNvPr id="3" name="Text 1"/>
          <p:cNvSpPr/>
          <p:nvPr/>
        </p:nvSpPr>
        <p:spPr>
          <a:xfrm>
            <a:off x="661493" y="1107380"/>
            <a:ext cx="10869017" cy="406003"/>
          </a:xfrm>
          <a:prstGeom prst="rect">
            <a:avLst/>
          </a:prstGeom>
          <a:noFill/>
          <a:ln/>
        </p:spPr>
        <p:txBody>
          <a:bodyPr wrap="none" lIns="0" tIns="0" rIns="0" bIns="0" rtlCol="0" anchor="t"/>
          <a:lstStyle/>
          <a:p>
            <a:pPr>
              <a:lnSpc>
                <a:spcPct val="104000"/>
              </a:lnSpc>
            </a:pPr>
            <a:r>
              <a:rPr lang="en-US" sz="2533" dirty="0">
                <a:solidFill>
                  <a:srgbClr val="484237"/>
                </a:solidFill>
                <a:latin typeface="Gelasio SemiBold" pitchFamily="34" charset="0"/>
                <a:ea typeface="Gelasio SemiBold" pitchFamily="34" charset="-122"/>
                <a:cs typeface="Gelasio SemiBold" pitchFamily="34" charset="-120"/>
              </a:rPr>
              <a:t>The Leadership Connection</a:t>
            </a:r>
            <a:endParaRPr lang="en-US" sz="2533" dirty="0"/>
          </a:p>
        </p:txBody>
      </p:sp>
      <p:sp>
        <p:nvSpPr>
          <p:cNvPr id="4" name="Shape 2"/>
          <p:cNvSpPr/>
          <p:nvPr/>
        </p:nvSpPr>
        <p:spPr>
          <a:xfrm>
            <a:off x="661493" y="1722735"/>
            <a:ext cx="10869017" cy="2146995"/>
          </a:xfrm>
          <a:prstGeom prst="roundRect">
            <a:avLst>
              <a:gd name="adj" fmla="val 1135"/>
            </a:avLst>
          </a:prstGeom>
          <a:noFill/>
          <a:ln w="4763">
            <a:solidFill>
              <a:srgbClr val="000000">
                <a:alpha val="8000"/>
              </a:srgbClr>
            </a:solidFill>
            <a:prstDash val="solid"/>
          </a:ln>
        </p:spPr>
        <p:txBody>
          <a:bodyPr/>
          <a:lstStyle/>
          <a:p>
            <a:endParaRPr lang="en-GB"/>
          </a:p>
        </p:txBody>
      </p:sp>
      <p:sp>
        <p:nvSpPr>
          <p:cNvPr id="5" name="Shape 3"/>
          <p:cNvSpPr/>
          <p:nvPr/>
        </p:nvSpPr>
        <p:spPr>
          <a:xfrm>
            <a:off x="661493" y="2154039"/>
            <a:ext cx="10869017" cy="10152"/>
          </a:xfrm>
          <a:prstGeom prst="rect">
            <a:avLst/>
          </a:prstGeom>
          <a:solidFill>
            <a:srgbClr val="000000">
              <a:alpha val="8000"/>
            </a:srgbClr>
          </a:solidFill>
          <a:ln/>
        </p:spPr>
        <p:txBody>
          <a:bodyPr/>
          <a:lstStyle/>
          <a:p>
            <a:endParaRPr lang="en-GB"/>
          </a:p>
        </p:txBody>
      </p:sp>
      <p:sp>
        <p:nvSpPr>
          <p:cNvPr id="6" name="Shape 4"/>
          <p:cNvSpPr/>
          <p:nvPr/>
        </p:nvSpPr>
        <p:spPr>
          <a:xfrm>
            <a:off x="661493" y="2582168"/>
            <a:ext cx="10869017" cy="10152"/>
          </a:xfrm>
          <a:prstGeom prst="rect">
            <a:avLst/>
          </a:prstGeom>
          <a:solidFill>
            <a:srgbClr val="000000">
              <a:alpha val="8000"/>
            </a:srgbClr>
          </a:solidFill>
          <a:ln/>
        </p:spPr>
        <p:txBody>
          <a:bodyPr/>
          <a:lstStyle/>
          <a:p>
            <a:endParaRPr lang="en-GB"/>
          </a:p>
        </p:txBody>
      </p:sp>
      <p:sp>
        <p:nvSpPr>
          <p:cNvPr id="7" name="Shape 5"/>
          <p:cNvSpPr/>
          <p:nvPr/>
        </p:nvSpPr>
        <p:spPr>
          <a:xfrm>
            <a:off x="661493" y="3010297"/>
            <a:ext cx="10869017" cy="10152"/>
          </a:xfrm>
          <a:prstGeom prst="rect">
            <a:avLst/>
          </a:prstGeom>
          <a:solidFill>
            <a:srgbClr val="000000">
              <a:alpha val="8000"/>
            </a:srgbClr>
          </a:solidFill>
          <a:ln/>
        </p:spPr>
        <p:txBody>
          <a:bodyPr/>
          <a:lstStyle/>
          <a:p>
            <a:endParaRPr lang="en-GB"/>
          </a:p>
        </p:txBody>
      </p:sp>
      <p:sp>
        <p:nvSpPr>
          <p:cNvPr id="8" name="Shape 6"/>
          <p:cNvSpPr/>
          <p:nvPr/>
        </p:nvSpPr>
        <p:spPr>
          <a:xfrm>
            <a:off x="661493" y="3438425"/>
            <a:ext cx="10869017" cy="10152"/>
          </a:xfrm>
          <a:prstGeom prst="rect">
            <a:avLst/>
          </a:prstGeom>
          <a:solidFill>
            <a:srgbClr val="000000">
              <a:alpha val="8000"/>
            </a:srgbClr>
          </a:solidFill>
          <a:ln/>
        </p:spPr>
        <p:txBody>
          <a:bodyPr/>
          <a:lstStyle/>
          <a:p>
            <a:endParaRPr lang="en-GB"/>
          </a:p>
        </p:txBody>
      </p:sp>
      <p:sp>
        <p:nvSpPr>
          <p:cNvPr id="9" name="Shape 7"/>
          <p:cNvSpPr/>
          <p:nvPr/>
        </p:nvSpPr>
        <p:spPr>
          <a:xfrm>
            <a:off x="3924796" y="1722735"/>
            <a:ext cx="10152" cy="2146995"/>
          </a:xfrm>
          <a:prstGeom prst="rect">
            <a:avLst/>
          </a:prstGeom>
          <a:solidFill>
            <a:srgbClr val="000000">
              <a:alpha val="8000"/>
            </a:srgbClr>
          </a:solidFill>
          <a:ln/>
        </p:spPr>
        <p:txBody>
          <a:bodyPr/>
          <a:lstStyle/>
          <a:p>
            <a:endParaRPr lang="en-GB"/>
          </a:p>
        </p:txBody>
      </p:sp>
      <p:sp>
        <p:nvSpPr>
          <p:cNvPr id="10" name="Text 8"/>
          <p:cNvSpPr/>
          <p:nvPr/>
        </p:nvSpPr>
        <p:spPr>
          <a:xfrm>
            <a:off x="830362" y="1819176"/>
            <a:ext cx="3538439"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EI Component</a:t>
            </a:r>
            <a:endParaRPr lang="en-US" sz="1267" dirty="0"/>
          </a:p>
        </p:txBody>
      </p:sp>
      <p:sp>
        <p:nvSpPr>
          <p:cNvPr id="11" name="Text 9"/>
          <p:cNvSpPr/>
          <p:nvPr/>
        </p:nvSpPr>
        <p:spPr>
          <a:xfrm>
            <a:off x="4090393" y="1819176"/>
            <a:ext cx="7880945"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Leadership Application</a:t>
            </a:r>
            <a:endParaRPr lang="en-US" sz="1267" dirty="0"/>
          </a:p>
        </p:txBody>
      </p:sp>
      <p:sp>
        <p:nvSpPr>
          <p:cNvPr id="12" name="Text 10"/>
          <p:cNvSpPr/>
          <p:nvPr/>
        </p:nvSpPr>
        <p:spPr>
          <a:xfrm>
            <a:off x="830362" y="2247306"/>
            <a:ext cx="3538439"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Self-Awareness</a:t>
            </a:r>
            <a:endParaRPr lang="en-US" sz="1267" dirty="0"/>
          </a:p>
        </p:txBody>
      </p:sp>
      <p:sp>
        <p:nvSpPr>
          <p:cNvPr id="13" name="Text 11"/>
          <p:cNvSpPr/>
          <p:nvPr/>
        </p:nvSpPr>
        <p:spPr>
          <a:xfrm>
            <a:off x="4090393" y="2247306"/>
            <a:ext cx="7880945" cy="241597"/>
          </a:xfrm>
          <a:prstGeom prst="rect">
            <a:avLst/>
          </a:prstGeom>
          <a:noFill/>
          <a:ln/>
        </p:spPr>
        <p:txBody>
          <a:bodyPr wrap="none" lIns="0" tIns="0" rIns="0" bIns="0" rtlCol="0" anchor="t"/>
          <a:lstStyle/>
          <a:p>
            <a:pPr>
              <a:lnSpc>
                <a:spcPct val="124000"/>
              </a:lnSpc>
            </a:pPr>
            <a:r>
              <a:rPr lang="en-US" sz="1267" dirty="0">
                <a:solidFill>
                  <a:srgbClr val="746558"/>
                </a:solidFill>
                <a:latin typeface="Gelasio" pitchFamily="34" charset="0"/>
                <a:ea typeface="Gelasio" pitchFamily="34" charset="-122"/>
                <a:cs typeface="Gelasio" pitchFamily="34" charset="-120"/>
              </a:rPr>
              <a:t>Understanding personal strengths, weaknesses, and impact on others</a:t>
            </a:r>
            <a:endParaRPr lang="en-US" sz="1267" dirty="0"/>
          </a:p>
        </p:txBody>
      </p:sp>
      <p:sp>
        <p:nvSpPr>
          <p:cNvPr id="14" name="Text 12"/>
          <p:cNvSpPr/>
          <p:nvPr/>
        </p:nvSpPr>
        <p:spPr>
          <a:xfrm>
            <a:off x="830362" y="2675434"/>
            <a:ext cx="3538439"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Self-Regulation</a:t>
            </a:r>
            <a:endParaRPr lang="en-US" sz="1267" dirty="0"/>
          </a:p>
        </p:txBody>
      </p:sp>
      <p:sp>
        <p:nvSpPr>
          <p:cNvPr id="15" name="Text 13"/>
          <p:cNvSpPr/>
          <p:nvPr/>
        </p:nvSpPr>
        <p:spPr>
          <a:xfrm>
            <a:off x="4090393" y="2675434"/>
            <a:ext cx="7880945" cy="241597"/>
          </a:xfrm>
          <a:prstGeom prst="rect">
            <a:avLst/>
          </a:prstGeom>
          <a:noFill/>
          <a:ln/>
        </p:spPr>
        <p:txBody>
          <a:bodyPr wrap="none" lIns="0" tIns="0" rIns="0" bIns="0" rtlCol="0" anchor="t"/>
          <a:lstStyle/>
          <a:p>
            <a:pPr>
              <a:lnSpc>
                <a:spcPct val="124000"/>
              </a:lnSpc>
            </a:pPr>
            <a:r>
              <a:rPr lang="en-US" sz="1267" dirty="0">
                <a:solidFill>
                  <a:srgbClr val="746558"/>
                </a:solidFill>
                <a:latin typeface="Gelasio" pitchFamily="34" charset="0"/>
                <a:ea typeface="Gelasio" pitchFamily="34" charset="-122"/>
                <a:cs typeface="Gelasio" pitchFamily="34" charset="-120"/>
              </a:rPr>
              <a:t>Managing emotions under pressure; maintaining composure</a:t>
            </a:r>
            <a:endParaRPr lang="en-US" sz="1267" dirty="0"/>
          </a:p>
        </p:txBody>
      </p:sp>
      <p:sp>
        <p:nvSpPr>
          <p:cNvPr id="16" name="Text 14"/>
          <p:cNvSpPr/>
          <p:nvPr/>
        </p:nvSpPr>
        <p:spPr>
          <a:xfrm>
            <a:off x="830362" y="3103563"/>
            <a:ext cx="3538439"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Empathy</a:t>
            </a:r>
            <a:endParaRPr lang="en-US" sz="1267" dirty="0"/>
          </a:p>
        </p:txBody>
      </p:sp>
      <p:sp>
        <p:nvSpPr>
          <p:cNvPr id="17" name="Text 15"/>
          <p:cNvSpPr/>
          <p:nvPr/>
        </p:nvSpPr>
        <p:spPr>
          <a:xfrm>
            <a:off x="4090393" y="3103563"/>
            <a:ext cx="7880945" cy="241597"/>
          </a:xfrm>
          <a:prstGeom prst="rect">
            <a:avLst/>
          </a:prstGeom>
          <a:noFill/>
          <a:ln/>
        </p:spPr>
        <p:txBody>
          <a:bodyPr wrap="none" lIns="0" tIns="0" rIns="0" bIns="0" rtlCol="0" anchor="t"/>
          <a:lstStyle/>
          <a:p>
            <a:pPr>
              <a:lnSpc>
                <a:spcPct val="124000"/>
              </a:lnSpc>
            </a:pPr>
            <a:r>
              <a:rPr lang="en-US" sz="1267" dirty="0">
                <a:solidFill>
                  <a:srgbClr val="746558"/>
                </a:solidFill>
                <a:latin typeface="Gelasio" pitchFamily="34" charset="0"/>
                <a:ea typeface="Gelasio" pitchFamily="34" charset="-122"/>
                <a:cs typeface="Gelasio" pitchFamily="34" charset="-120"/>
              </a:rPr>
              <a:t>Understanding team members' perspectives and needs</a:t>
            </a:r>
            <a:endParaRPr lang="en-US" sz="1267" dirty="0"/>
          </a:p>
        </p:txBody>
      </p:sp>
      <p:sp>
        <p:nvSpPr>
          <p:cNvPr id="18" name="Text 16"/>
          <p:cNvSpPr/>
          <p:nvPr/>
        </p:nvSpPr>
        <p:spPr>
          <a:xfrm>
            <a:off x="830362" y="3531692"/>
            <a:ext cx="3538439"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Social Skills</a:t>
            </a:r>
            <a:endParaRPr lang="en-US" sz="1267" dirty="0"/>
          </a:p>
        </p:txBody>
      </p:sp>
      <p:sp>
        <p:nvSpPr>
          <p:cNvPr id="19" name="Text 17"/>
          <p:cNvSpPr/>
          <p:nvPr/>
        </p:nvSpPr>
        <p:spPr>
          <a:xfrm>
            <a:off x="4090393" y="3531692"/>
            <a:ext cx="7880945" cy="241597"/>
          </a:xfrm>
          <a:prstGeom prst="rect">
            <a:avLst/>
          </a:prstGeom>
          <a:noFill/>
          <a:ln/>
        </p:spPr>
        <p:txBody>
          <a:bodyPr wrap="none" lIns="0" tIns="0" rIns="0" bIns="0" rtlCol="0" anchor="t"/>
          <a:lstStyle/>
          <a:p>
            <a:pPr>
              <a:lnSpc>
                <a:spcPct val="124000"/>
              </a:lnSpc>
            </a:pPr>
            <a:r>
              <a:rPr lang="en-US" sz="1267" dirty="0">
                <a:solidFill>
                  <a:srgbClr val="746558"/>
                </a:solidFill>
                <a:latin typeface="Gelasio" pitchFamily="34" charset="0"/>
                <a:ea typeface="Gelasio" pitchFamily="34" charset="-122"/>
                <a:cs typeface="Gelasio" pitchFamily="34" charset="-120"/>
              </a:rPr>
              <a:t>Building relationships, managing conflict, inspiring teams</a:t>
            </a:r>
            <a:endParaRPr lang="en-US" sz="1267" dirty="0"/>
          </a:p>
        </p:txBody>
      </p:sp>
      <p:sp>
        <p:nvSpPr>
          <p:cNvPr id="20" name="Text 18"/>
          <p:cNvSpPr/>
          <p:nvPr/>
        </p:nvSpPr>
        <p:spPr>
          <a:xfrm>
            <a:off x="661493" y="4079081"/>
            <a:ext cx="10869017" cy="406003"/>
          </a:xfrm>
          <a:prstGeom prst="rect">
            <a:avLst/>
          </a:prstGeom>
          <a:noFill/>
          <a:ln/>
        </p:spPr>
        <p:txBody>
          <a:bodyPr wrap="none" lIns="0" tIns="0" rIns="0" bIns="0" rtlCol="0" anchor="t"/>
          <a:lstStyle/>
          <a:p>
            <a:pPr>
              <a:lnSpc>
                <a:spcPct val="104000"/>
              </a:lnSpc>
            </a:pPr>
            <a:r>
              <a:rPr lang="en-US" sz="2533" dirty="0">
                <a:solidFill>
                  <a:srgbClr val="484237"/>
                </a:solidFill>
                <a:latin typeface="Gelasio SemiBold" pitchFamily="34" charset="0"/>
                <a:ea typeface="Gelasio SemiBold" pitchFamily="34" charset="-122"/>
                <a:cs typeface="Gelasio SemiBold" pitchFamily="34" charset="-120"/>
              </a:rPr>
              <a:t>Why this matters:</a:t>
            </a:r>
            <a:endParaRPr lang="en-US" sz="2533" dirty="0"/>
          </a:p>
        </p:txBody>
      </p:sp>
      <p:sp>
        <p:nvSpPr>
          <p:cNvPr id="21" name="Text 19"/>
          <p:cNvSpPr/>
          <p:nvPr/>
        </p:nvSpPr>
        <p:spPr>
          <a:xfrm>
            <a:off x="661493" y="4694436"/>
            <a:ext cx="10869017" cy="532011"/>
          </a:xfrm>
          <a:prstGeom prst="rect">
            <a:avLst/>
          </a:prstGeom>
          <a:noFill/>
          <a:ln/>
        </p:spPr>
        <p:txBody>
          <a:bodyPr wrap="square" lIns="0" tIns="0" rIns="0" bIns="0" rtlCol="0" anchor="t">
            <a:normAutofit/>
          </a:bodyPr>
          <a:lstStyle/>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Many people with high technical skills fail in leadership because they lack EI</a:t>
            </a:r>
            <a:endParaRPr lang="en-US" sz="1267" dirty="0"/>
          </a:p>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Leaders with high EI can </a:t>
            </a:r>
            <a:r>
              <a:rPr lang="en-US" sz="1267" b="1" dirty="0">
                <a:solidFill>
                  <a:srgbClr val="746558"/>
                </a:solidFill>
                <a:latin typeface="Gelasio Bold" pitchFamily="34" charset="0"/>
                <a:ea typeface="Gelasio Bold" pitchFamily="34" charset="-122"/>
                <a:cs typeface="Gelasio Bold" pitchFamily="34" charset="-120"/>
              </a:rPr>
              <a:t>build trust, manage conflict, and sustain teams</a:t>
            </a:r>
            <a:r>
              <a:rPr lang="en-US" sz="1267" dirty="0">
                <a:solidFill>
                  <a:srgbClr val="746558"/>
                </a:solidFill>
                <a:latin typeface="Gelasio" pitchFamily="34" charset="0"/>
                <a:ea typeface="Gelasio" pitchFamily="34" charset="-122"/>
                <a:cs typeface="Gelasio" pitchFamily="34" charset="-120"/>
              </a:rPr>
              <a:t> in demanding environments</a:t>
            </a:r>
            <a:endParaRPr lang="en-US" sz="1267" dirty="0"/>
          </a:p>
        </p:txBody>
      </p:sp>
      <p:sp>
        <p:nvSpPr>
          <p:cNvPr id="22" name="Text 20"/>
          <p:cNvSpPr/>
          <p:nvPr/>
        </p:nvSpPr>
        <p:spPr>
          <a:xfrm>
            <a:off x="661493" y="5383411"/>
            <a:ext cx="11478617"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References:</a:t>
            </a:r>
            <a:endParaRPr lang="en-US" sz="1267" dirty="0"/>
          </a:p>
        </p:txBody>
      </p:sp>
      <p:sp>
        <p:nvSpPr>
          <p:cNvPr id="23" name="Text 21"/>
          <p:cNvSpPr/>
          <p:nvPr/>
        </p:nvSpPr>
        <p:spPr>
          <a:xfrm>
            <a:off x="661493" y="5781972"/>
            <a:ext cx="10869017" cy="532011"/>
          </a:xfrm>
          <a:prstGeom prst="rect">
            <a:avLst/>
          </a:prstGeom>
          <a:noFill/>
          <a:ln/>
        </p:spPr>
        <p:txBody>
          <a:bodyPr wrap="square" lIns="0" tIns="0" rIns="0" bIns="0" rtlCol="0" anchor="t">
            <a:normAutofit/>
          </a:bodyPr>
          <a:lstStyle/>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Harvard Gazette. (2025). What is emotional intelligence, and why is it crucial in the workplace. </a:t>
            </a:r>
            <a:r>
              <a:rPr lang="en-US" sz="1267" i="1" dirty="0">
                <a:solidFill>
                  <a:srgbClr val="746558"/>
                </a:solidFill>
                <a:latin typeface="Gelasio" pitchFamily="34" charset="0"/>
                <a:ea typeface="Gelasio" pitchFamily="34" charset="-122"/>
                <a:cs typeface="Gelasio" pitchFamily="34" charset="-120"/>
              </a:rPr>
              <a:t>Harvard Gazette</a:t>
            </a:r>
            <a:r>
              <a:rPr lang="en-US" sz="1267" dirty="0">
                <a:solidFill>
                  <a:srgbClr val="746558"/>
                </a:solidFill>
                <a:latin typeface="Gelasio" pitchFamily="34" charset="0"/>
                <a:ea typeface="Gelasio" pitchFamily="34" charset="-122"/>
                <a:cs typeface="Gelasio" pitchFamily="34" charset="-120"/>
              </a:rPr>
              <a:t>.</a:t>
            </a:r>
            <a:endParaRPr lang="en-US" sz="1267" dirty="0"/>
          </a:p>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Rao, A. (2025). Rethinking leadership. </a:t>
            </a:r>
            <a:r>
              <a:rPr lang="en-US" sz="1267" i="1" dirty="0">
                <a:solidFill>
                  <a:srgbClr val="746558"/>
                </a:solidFill>
                <a:latin typeface="Gelasio" pitchFamily="34" charset="0"/>
                <a:ea typeface="Gelasio" pitchFamily="34" charset="-122"/>
                <a:cs typeface="Gelasio" pitchFamily="34" charset="-120"/>
              </a:rPr>
              <a:t>British Psychological Society</a:t>
            </a:r>
            <a:r>
              <a:rPr lang="en-US" sz="1267" dirty="0">
                <a:solidFill>
                  <a:srgbClr val="746558"/>
                </a:solidFill>
                <a:latin typeface="Gelasio" pitchFamily="34" charset="0"/>
                <a:ea typeface="Gelasio" pitchFamily="34" charset="-122"/>
                <a:cs typeface="Gelasio" pitchFamily="34" charset="-120"/>
              </a:rPr>
              <a:t>.</a:t>
            </a:r>
            <a:endParaRPr lang="en-US" sz="126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19807"/>
            <a:ext cx="10869017" cy="295275"/>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EI Model – Salovey &amp; Mayer's Four-Branch Model</a:t>
            </a:r>
            <a:endParaRPr lang="en-US" dirty="0"/>
          </a:p>
        </p:txBody>
      </p:sp>
      <p:sp>
        <p:nvSpPr>
          <p:cNvPr id="3" name="Text 1"/>
          <p:cNvSpPr/>
          <p:nvPr/>
        </p:nvSpPr>
        <p:spPr>
          <a:xfrm>
            <a:off x="661493" y="833933"/>
            <a:ext cx="10869017" cy="236240"/>
          </a:xfrm>
          <a:prstGeom prst="rect">
            <a:avLst/>
          </a:prstGeom>
          <a:noFill/>
          <a:ln/>
        </p:spPr>
        <p:txBody>
          <a:bodyPr wrap="none" lIns="0" tIns="0" rIns="0" bIns="0" rtlCol="0" anchor="t"/>
          <a:lstStyle/>
          <a:p>
            <a:pPr>
              <a:lnSpc>
                <a:spcPct val="104000"/>
              </a:lnSpc>
            </a:pPr>
            <a:r>
              <a:rPr lang="en-US" sz="1467" dirty="0">
                <a:solidFill>
                  <a:srgbClr val="484237"/>
                </a:solidFill>
                <a:latin typeface="Gelasio SemiBold" pitchFamily="34" charset="0"/>
                <a:ea typeface="Gelasio SemiBold" pitchFamily="34" charset="-122"/>
                <a:cs typeface="Gelasio SemiBold" pitchFamily="34" charset="-120"/>
              </a:rPr>
              <a:t>Salovey &amp; Mayer's Ability Model of Emotional Intelligence (1990)</a:t>
            </a:r>
            <a:endParaRPr lang="en-US" sz="1467" dirty="0"/>
          </a:p>
        </p:txBody>
      </p:sp>
      <p:sp>
        <p:nvSpPr>
          <p:cNvPr id="11" name="Text 8"/>
          <p:cNvSpPr/>
          <p:nvPr/>
        </p:nvSpPr>
        <p:spPr>
          <a:xfrm>
            <a:off x="661492" y="1711276"/>
            <a:ext cx="4961215" cy="3298045"/>
          </a:xfrm>
          <a:prstGeom prst="rect">
            <a:avLst/>
          </a:prstGeom>
          <a:noFill/>
          <a:ln/>
        </p:spPr>
        <p:txBody>
          <a:bodyPr wrap="none" lIns="0" tIns="0" rIns="0" bIns="0" rtlCol="0" anchor="t"/>
          <a:lstStyle/>
          <a:p>
            <a:pPr algn="l">
              <a:spcBef>
                <a:spcPts val="1200"/>
              </a:spcBef>
              <a:spcAft>
                <a:spcPts val="1200"/>
              </a:spcAft>
              <a:buNone/>
            </a:pPr>
            <a:r>
              <a:rPr lang="en-GB" dirty="0">
                <a:solidFill>
                  <a:srgbClr val="484237"/>
                </a:solidFill>
                <a:latin typeface="Gelasio SemiBold" pitchFamily="34" charset="0"/>
                <a:ea typeface="Gelasio SemiBold" pitchFamily="34" charset="-122"/>
              </a:rPr>
              <a:t>Branch 1: Perceiving Emotions</a:t>
            </a:r>
          </a:p>
          <a:p>
            <a:pPr marL="285750" indent="-285750" algn="l">
              <a:spcBef>
                <a:spcPts val="120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Identifying emotions in faces, voices, and body language</a:t>
            </a:r>
          </a:p>
          <a:p>
            <a:pPr marL="285750" indent="-285750" algn="l">
              <a:spcBef>
                <a:spcPts val="45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Foundation for all other EI abilities</a:t>
            </a:r>
          </a:p>
          <a:p>
            <a:pPr algn="l">
              <a:spcBef>
                <a:spcPts val="1200"/>
              </a:spcBef>
              <a:spcAft>
                <a:spcPts val="1200"/>
              </a:spcAft>
              <a:buNone/>
            </a:pPr>
            <a:r>
              <a:rPr lang="en-GB" dirty="0">
                <a:solidFill>
                  <a:srgbClr val="484237"/>
                </a:solidFill>
                <a:latin typeface="Gelasio SemiBold" pitchFamily="34" charset="0"/>
                <a:ea typeface="Gelasio SemiBold" pitchFamily="34" charset="-122"/>
              </a:rPr>
              <a:t>Branch 2: Using Emotions to Facilitate Thought</a:t>
            </a:r>
          </a:p>
          <a:p>
            <a:pPr marL="285750" indent="-285750" algn="l">
              <a:spcBef>
                <a:spcPts val="120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Harnessing emotions to assist thinking and problem-solving</a:t>
            </a:r>
          </a:p>
          <a:p>
            <a:pPr marL="285750" indent="-285750" algn="l">
              <a:spcBef>
                <a:spcPts val="45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Mood influences cognitive processing styles </a:t>
            </a:r>
          </a:p>
        </p:txBody>
      </p:sp>
      <p:sp>
        <p:nvSpPr>
          <p:cNvPr id="19" name="Text 16"/>
          <p:cNvSpPr/>
          <p:nvPr/>
        </p:nvSpPr>
        <p:spPr>
          <a:xfrm>
            <a:off x="593339" y="5835240"/>
            <a:ext cx="11478617" cy="113407"/>
          </a:xfrm>
          <a:prstGeom prst="rect">
            <a:avLst/>
          </a:prstGeom>
          <a:noFill/>
          <a:ln/>
        </p:spPr>
        <p:txBody>
          <a:bodyPr wrap="none" lIns="0" tIns="0" rIns="0" bIns="0" rtlCol="0" anchor="t"/>
          <a:lstStyle/>
          <a:p>
            <a:r>
              <a:rPr lang="en-US" sz="1000" b="1" dirty="0">
                <a:solidFill>
                  <a:srgbClr val="746558"/>
                </a:solidFill>
                <a:latin typeface="Gelasio Bold" pitchFamily="34" charset="0"/>
                <a:ea typeface="Gelasio Bold" pitchFamily="34" charset="-122"/>
                <a:cs typeface="Gelasio Bold" pitchFamily="34" charset="-120"/>
              </a:rPr>
              <a:t>References:</a:t>
            </a:r>
            <a:endParaRPr lang="en-US" sz="1000" dirty="0"/>
          </a:p>
        </p:txBody>
      </p:sp>
      <p:sp>
        <p:nvSpPr>
          <p:cNvPr id="20" name="Text 17"/>
          <p:cNvSpPr/>
          <p:nvPr/>
        </p:nvSpPr>
        <p:spPr>
          <a:xfrm>
            <a:off x="593339" y="6141446"/>
            <a:ext cx="10869017" cy="243284"/>
          </a:xfrm>
          <a:prstGeom prst="rect">
            <a:avLst/>
          </a:prstGeom>
          <a:noFill/>
          <a:ln/>
        </p:spPr>
        <p:txBody>
          <a:bodyPr wrap="square" lIns="0" tIns="0" rIns="0" bIns="0" rtlCol="0" anchor="t">
            <a:noAutofit/>
          </a:bodyPr>
          <a:lstStyle/>
          <a:p>
            <a:pPr marL="149010" indent="-149010">
              <a:buSzPct val="100000"/>
              <a:buChar char="•"/>
            </a:pPr>
            <a:r>
              <a:rPr lang="en-US" sz="1000" dirty="0">
                <a:solidFill>
                  <a:srgbClr val="746558"/>
                </a:solidFill>
                <a:latin typeface="Gelasio" pitchFamily="34" charset="0"/>
                <a:ea typeface="Gelasio" pitchFamily="34" charset="-122"/>
                <a:cs typeface="Gelasio" pitchFamily="34" charset="-120"/>
              </a:rPr>
              <a:t>Salovey, P., &amp; Mayer, J. D. (1990). Emotional intelligence. </a:t>
            </a:r>
            <a:r>
              <a:rPr lang="en-US" sz="1000" i="1" dirty="0">
                <a:solidFill>
                  <a:srgbClr val="746558"/>
                </a:solidFill>
                <a:latin typeface="Gelasio" pitchFamily="34" charset="0"/>
                <a:ea typeface="Gelasio" pitchFamily="34" charset="-122"/>
                <a:cs typeface="Gelasio" pitchFamily="34" charset="-120"/>
              </a:rPr>
              <a:t>Imagination, Cognition and Personality</a:t>
            </a:r>
            <a:r>
              <a:rPr lang="en-US" sz="1000" dirty="0">
                <a:solidFill>
                  <a:srgbClr val="746558"/>
                </a:solidFill>
                <a:latin typeface="Gelasio" pitchFamily="34" charset="0"/>
                <a:ea typeface="Gelasio" pitchFamily="34" charset="-122"/>
                <a:cs typeface="Gelasio" pitchFamily="34" charset="-120"/>
              </a:rPr>
              <a:t>, 9(3), 185-211.</a:t>
            </a:r>
            <a:endParaRPr lang="en-US" sz="1000" dirty="0"/>
          </a:p>
          <a:p>
            <a:pPr marL="149010" indent="-149010">
              <a:buSzPct val="100000"/>
              <a:buChar char="•"/>
            </a:pPr>
            <a:r>
              <a:rPr lang="en-US" sz="1000" dirty="0">
                <a:solidFill>
                  <a:srgbClr val="746558"/>
                </a:solidFill>
                <a:latin typeface="Gelasio" pitchFamily="34" charset="0"/>
                <a:ea typeface="Gelasio" pitchFamily="34" charset="-122"/>
                <a:cs typeface="Gelasio" pitchFamily="34" charset="-120"/>
              </a:rPr>
              <a:t>Dittmann, M. (2003). How 'emotional intelligence' emerged. </a:t>
            </a:r>
            <a:r>
              <a:rPr lang="en-US" sz="1000" i="1" dirty="0">
                <a:solidFill>
                  <a:srgbClr val="746558"/>
                </a:solidFill>
                <a:latin typeface="Gelasio" pitchFamily="34" charset="0"/>
                <a:ea typeface="Gelasio" pitchFamily="34" charset="-122"/>
                <a:cs typeface="Gelasio" pitchFamily="34" charset="-120"/>
              </a:rPr>
              <a:t>APA Monitor on Psychology</a:t>
            </a:r>
            <a:r>
              <a:rPr lang="en-US" sz="1000" dirty="0">
                <a:solidFill>
                  <a:srgbClr val="746558"/>
                </a:solidFill>
                <a:latin typeface="Gelasio" pitchFamily="34" charset="0"/>
                <a:ea typeface="Gelasio" pitchFamily="34" charset="-122"/>
                <a:cs typeface="Gelasio" pitchFamily="34" charset="-120"/>
              </a:rPr>
              <a:t>, 34(9).</a:t>
            </a:r>
            <a:endParaRPr lang="en-US" sz="1000" dirty="0"/>
          </a:p>
        </p:txBody>
      </p:sp>
      <p:sp>
        <p:nvSpPr>
          <p:cNvPr id="22" name="Text 8">
            <a:extLst>
              <a:ext uri="{FF2B5EF4-FFF2-40B4-BE49-F238E27FC236}">
                <a16:creationId xmlns:a16="http://schemas.microsoft.com/office/drawing/2014/main" id="{6BBD649F-3075-2EA9-D4A5-F977932FA160}"/>
              </a:ext>
            </a:extLst>
          </p:cNvPr>
          <p:cNvSpPr/>
          <p:nvPr/>
        </p:nvSpPr>
        <p:spPr>
          <a:xfrm>
            <a:off x="6497353" y="1711276"/>
            <a:ext cx="5242180" cy="3701289"/>
          </a:xfrm>
          <a:prstGeom prst="rect">
            <a:avLst/>
          </a:prstGeom>
          <a:noFill/>
          <a:ln/>
        </p:spPr>
        <p:txBody>
          <a:bodyPr wrap="none" lIns="0" tIns="0" rIns="0" bIns="0" rtlCol="0" anchor="t"/>
          <a:lstStyle/>
          <a:p>
            <a:pPr>
              <a:spcBef>
                <a:spcPts val="1200"/>
              </a:spcBef>
              <a:spcAft>
                <a:spcPts val="1200"/>
              </a:spcAft>
            </a:pPr>
            <a:r>
              <a:rPr lang="en-GB" dirty="0">
                <a:solidFill>
                  <a:srgbClr val="484237"/>
                </a:solidFill>
                <a:latin typeface="Gelasio SemiBold" pitchFamily="34" charset="0"/>
                <a:ea typeface="Gelasio SemiBold" pitchFamily="34" charset="-122"/>
              </a:rPr>
              <a:t>Branch 3: Understanding Emotions</a:t>
            </a:r>
          </a:p>
          <a:p>
            <a:pPr marL="285750" indent="-285750" algn="l">
              <a:spcBef>
                <a:spcPts val="120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Comprehending emotional language and relationships</a:t>
            </a:r>
          </a:p>
          <a:p>
            <a:pPr marL="285750" indent="-285750" algn="l">
              <a:spcBef>
                <a:spcPts val="45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Understanding how emotions progress and combine</a:t>
            </a:r>
          </a:p>
          <a:p>
            <a:pPr>
              <a:spcBef>
                <a:spcPts val="1200"/>
              </a:spcBef>
              <a:spcAft>
                <a:spcPts val="1200"/>
              </a:spcAft>
              <a:buNone/>
            </a:pPr>
            <a:r>
              <a:rPr lang="en-GB" dirty="0">
                <a:solidFill>
                  <a:srgbClr val="484237"/>
                </a:solidFill>
                <a:latin typeface="Gelasio SemiBold" pitchFamily="34" charset="0"/>
                <a:ea typeface="Gelasio SemiBold" pitchFamily="34" charset="-122"/>
              </a:rPr>
              <a:t>Branch 4: Managing Emotions</a:t>
            </a:r>
          </a:p>
          <a:p>
            <a:pPr indent="-285750">
              <a:spcBef>
                <a:spcPts val="120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Regulating emotions in self and others</a:t>
            </a:r>
          </a:p>
          <a:p>
            <a:pPr indent="-285750">
              <a:spcBef>
                <a:spcPts val="450"/>
              </a:spcBef>
              <a:spcAft>
                <a:spcPts val="1200"/>
              </a:spcAft>
              <a:buFont typeface="Arial" panose="020B0604020202020204" pitchFamily="34" charset="0"/>
              <a:buChar char="•"/>
            </a:pPr>
            <a:r>
              <a:rPr lang="en-GB" sz="1467" dirty="0">
                <a:solidFill>
                  <a:srgbClr val="484237"/>
                </a:solidFill>
                <a:latin typeface="Gelasio SemiBold" pitchFamily="34" charset="0"/>
                <a:ea typeface="Gelasio SemiBold" pitchFamily="34" charset="-122"/>
              </a:rPr>
              <a:t>Highest level of EI development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609204"/>
            <a:ext cx="10869017" cy="415329"/>
          </a:xfrm>
          <a:prstGeom prst="rect">
            <a:avLst/>
          </a:prstGeom>
          <a:noFill/>
          <a:ln/>
        </p:spPr>
        <p:txBody>
          <a:bodyPr wrap="none" lIns="0" tIns="0" rIns="0" bIns="0" rtlCol="0" anchor="t"/>
          <a:lstStyle/>
          <a:p>
            <a:pPr>
              <a:lnSpc>
                <a:spcPct val="104000"/>
              </a:lnSpc>
            </a:pPr>
            <a:r>
              <a:rPr lang="en-US" sz="2600" dirty="0">
                <a:solidFill>
                  <a:srgbClr val="484237"/>
                </a:solidFill>
                <a:latin typeface="Gelasio SemiBold" pitchFamily="34" charset="0"/>
                <a:ea typeface="Gelasio SemiBold" pitchFamily="34" charset="-122"/>
                <a:cs typeface="Gelasio SemiBold" pitchFamily="34" charset="-120"/>
              </a:rPr>
              <a:t>Critical Evaluation of Salovey &amp; Mayer's EI Model</a:t>
            </a:r>
            <a:endParaRPr lang="en-US" sz="2600" dirty="0"/>
          </a:p>
        </p:txBody>
      </p:sp>
      <p:sp>
        <p:nvSpPr>
          <p:cNvPr id="3" name="Text 1"/>
          <p:cNvSpPr/>
          <p:nvPr/>
        </p:nvSpPr>
        <p:spPr>
          <a:xfrm>
            <a:off x="661493" y="1061839"/>
            <a:ext cx="10869017" cy="332184"/>
          </a:xfrm>
          <a:prstGeom prst="rect">
            <a:avLst/>
          </a:prstGeom>
          <a:noFill/>
          <a:ln/>
        </p:spPr>
        <p:txBody>
          <a:bodyPr wrap="none" lIns="0" tIns="0" rIns="0" bIns="0" rtlCol="0" anchor="t"/>
          <a:lstStyle/>
          <a:p>
            <a:pPr>
              <a:lnSpc>
                <a:spcPct val="104000"/>
              </a:lnSpc>
            </a:pPr>
            <a:r>
              <a:rPr lang="en-US" sz="2067" dirty="0">
                <a:solidFill>
                  <a:srgbClr val="484237"/>
                </a:solidFill>
                <a:latin typeface="Gelasio SemiBold" pitchFamily="34" charset="0"/>
                <a:ea typeface="Gelasio SemiBold" pitchFamily="34" charset="-122"/>
                <a:cs typeface="Gelasio SemiBold" pitchFamily="34" charset="-120"/>
              </a:rPr>
              <a:t>Strengths</a:t>
            </a:r>
            <a:endParaRPr lang="en-US" sz="2067" dirty="0"/>
          </a:p>
        </p:txBody>
      </p:sp>
      <p:sp>
        <p:nvSpPr>
          <p:cNvPr id="4" name="Shape 2"/>
          <p:cNvSpPr/>
          <p:nvPr/>
        </p:nvSpPr>
        <p:spPr>
          <a:xfrm>
            <a:off x="661493" y="1534120"/>
            <a:ext cx="10869017" cy="1567557"/>
          </a:xfrm>
          <a:prstGeom prst="roundRect">
            <a:avLst>
              <a:gd name="adj" fmla="val 1272"/>
            </a:avLst>
          </a:prstGeom>
          <a:noFill/>
          <a:ln w="4763">
            <a:solidFill>
              <a:srgbClr val="000000">
                <a:alpha val="8000"/>
              </a:srgbClr>
            </a:solidFill>
            <a:prstDash val="solid"/>
          </a:ln>
        </p:spPr>
        <p:txBody>
          <a:bodyPr/>
          <a:lstStyle/>
          <a:p>
            <a:endParaRPr lang="en-GB"/>
          </a:p>
        </p:txBody>
      </p:sp>
      <p:sp>
        <p:nvSpPr>
          <p:cNvPr id="5" name="Shape 3"/>
          <p:cNvSpPr/>
          <p:nvPr/>
        </p:nvSpPr>
        <p:spPr>
          <a:xfrm>
            <a:off x="661493" y="1849537"/>
            <a:ext cx="10869017" cy="8307"/>
          </a:xfrm>
          <a:prstGeom prst="rect">
            <a:avLst/>
          </a:prstGeom>
          <a:solidFill>
            <a:srgbClr val="000000">
              <a:alpha val="8000"/>
            </a:srgbClr>
          </a:solidFill>
          <a:ln/>
        </p:spPr>
        <p:txBody>
          <a:bodyPr/>
          <a:lstStyle/>
          <a:p>
            <a:endParaRPr lang="en-GB"/>
          </a:p>
        </p:txBody>
      </p:sp>
      <p:sp>
        <p:nvSpPr>
          <p:cNvPr id="6" name="Shape 4"/>
          <p:cNvSpPr/>
          <p:nvPr/>
        </p:nvSpPr>
        <p:spPr>
          <a:xfrm>
            <a:off x="661493" y="2161779"/>
            <a:ext cx="10869017" cy="8307"/>
          </a:xfrm>
          <a:prstGeom prst="rect">
            <a:avLst/>
          </a:prstGeom>
          <a:solidFill>
            <a:srgbClr val="000000">
              <a:alpha val="8000"/>
            </a:srgbClr>
          </a:solidFill>
          <a:ln/>
        </p:spPr>
        <p:txBody>
          <a:bodyPr/>
          <a:lstStyle/>
          <a:p>
            <a:endParaRPr lang="en-GB"/>
          </a:p>
        </p:txBody>
      </p:sp>
      <p:sp>
        <p:nvSpPr>
          <p:cNvPr id="7" name="Shape 5"/>
          <p:cNvSpPr/>
          <p:nvPr/>
        </p:nvSpPr>
        <p:spPr>
          <a:xfrm>
            <a:off x="661493" y="2474020"/>
            <a:ext cx="10869017" cy="8307"/>
          </a:xfrm>
          <a:prstGeom prst="rect">
            <a:avLst/>
          </a:prstGeom>
          <a:solidFill>
            <a:srgbClr val="000000">
              <a:alpha val="8000"/>
            </a:srgbClr>
          </a:solidFill>
          <a:ln/>
        </p:spPr>
        <p:txBody>
          <a:bodyPr/>
          <a:lstStyle/>
          <a:p>
            <a:endParaRPr lang="en-GB"/>
          </a:p>
        </p:txBody>
      </p:sp>
      <p:sp>
        <p:nvSpPr>
          <p:cNvPr id="8" name="Shape 6"/>
          <p:cNvSpPr/>
          <p:nvPr/>
        </p:nvSpPr>
        <p:spPr>
          <a:xfrm>
            <a:off x="661493" y="2786261"/>
            <a:ext cx="10869017" cy="8307"/>
          </a:xfrm>
          <a:prstGeom prst="rect">
            <a:avLst/>
          </a:prstGeom>
          <a:solidFill>
            <a:srgbClr val="000000">
              <a:alpha val="8000"/>
            </a:srgbClr>
          </a:solidFill>
          <a:ln/>
        </p:spPr>
        <p:txBody>
          <a:bodyPr/>
          <a:lstStyle/>
          <a:p>
            <a:endParaRPr lang="en-GB"/>
          </a:p>
        </p:txBody>
      </p:sp>
      <p:sp>
        <p:nvSpPr>
          <p:cNvPr id="9" name="Shape 7"/>
          <p:cNvSpPr/>
          <p:nvPr/>
        </p:nvSpPr>
        <p:spPr>
          <a:xfrm>
            <a:off x="4467621" y="1534120"/>
            <a:ext cx="8307" cy="1567557"/>
          </a:xfrm>
          <a:prstGeom prst="rect">
            <a:avLst/>
          </a:prstGeom>
          <a:solidFill>
            <a:srgbClr val="000000">
              <a:alpha val="8000"/>
            </a:srgbClr>
          </a:solidFill>
          <a:ln/>
        </p:spPr>
        <p:txBody>
          <a:bodyPr/>
          <a:lstStyle/>
          <a:p>
            <a:endParaRPr lang="en-GB"/>
          </a:p>
        </p:txBody>
      </p:sp>
      <p:sp>
        <p:nvSpPr>
          <p:cNvPr id="10" name="Text 8"/>
          <p:cNvSpPr/>
          <p:nvPr/>
        </p:nvSpPr>
        <p:spPr>
          <a:xfrm>
            <a:off x="800795" y="1602879"/>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Aspect</a:t>
            </a:r>
            <a:endParaRPr lang="en-US" sz="1000" dirty="0"/>
          </a:p>
        </p:txBody>
      </p:sp>
      <p:sp>
        <p:nvSpPr>
          <p:cNvPr id="11" name="Text 9"/>
          <p:cNvSpPr/>
          <p:nvPr/>
        </p:nvSpPr>
        <p:spPr>
          <a:xfrm>
            <a:off x="4603651" y="1602879"/>
            <a:ext cx="7397253"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Evaluation</a:t>
            </a:r>
            <a:endParaRPr lang="en-US" sz="1000" dirty="0"/>
          </a:p>
        </p:txBody>
      </p:sp>
      <p:sp>
        <p:nvSpPr>
          <p:cNvPr id="12" name="Text 10"/>
          <p:cNvSpPr/>
          <p:nvPr/>
        </p:nvSpPr>
        <p:spPr>
          <a:xfrm>
            <a:off x="800795" y="1915120"/>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Ability-based approach</a:t>
            </a:r>
            <a:endParaRPr lang="en-US" sz="1000" dirty="0"/>
          </a:p>
        </p:txBody>
      </p:sp>
      <p:sp>
        <p:nvSpPr>
          <p:cNvPr id="13" name="Text 11"/>
          <p:cNvSpPr/>
          <p:nvPr/>
        </p:nvSpPr>
        <p:spPr>
          <a:xfrm>
            <a:off x="4603651" y="1915120"/>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Treats EI as actual cognitive ability, not just personality trait</a:t>
            </a:r>
            <a:endParaRPr lang="en-US" sz="1000" dirty="0"/>
          </a:p>
        </p:txBody>
      </p:sp>
      <p:sp>
        <p:nvSpPr>
          <p:cNvPr id="14" name="Text 12"/>
          <p:cNvSpPr/>
          <p:nvPr/>
        </p:nvSpPr>
        <p:spPr>
          <a:xfrm>
            <a:off x="800795" y="2227361"/>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Measurable</a:t>
            </a:r>
            <a:endParaRPr lang="en-US" sz="1000" dirty="0"/>
          </a:p>
        </p:txBody>
      </p:sp>
      <p:sp>
        <p:nvSpPr>
          <p:cNvPr id="15" name="Text 13"/>
          <p:cNvSpPr/>
          <p:nvPr/>
        </p:nvSpPr>
        <p:spPr>
          <a:xfrm>
            <a:off x="4603651" y="2227361"/>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MSCEIT test provides empirical measurement</a:t>
            </a:r>
            <a:endParaRPr lang="en-US" sz="1000" dirty="0"/>
          </a:p>
        </p:txBody>
      </p:sp>
      <p:sp>
        <p:nvSpPr>
          <p:cNvPr id="16" name="Text 14"/>
          <p:cNvSpPr/>
          <p:nvPr/>
        </p:nvSpPr>
        <p:spPr>
          <a:xfrm>
            <a:off x="800795" y="2539603"/>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Hierarchical structure</a:t>
            </a:r>
            <a:endParaRPr lang="en-US" sz="1000" dirty="0"/>
          </a:p>
        </p:txBody>
      </p:sp>
      <p:sp>
        <p:nvSpPr>
          <p:cNvPr id="17" name="Text 15"/>
          <p:cNvSpPr/>
          <p:nvPr/>
        </p:nvSpPr>
        <p:spPr>
          <a:xfrm>
            <a:off x="4603651" y="2539603"/>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Progressive development from basic to complex skills</a:t>
            </a:r>
            <a:endParaRPr lang="en-US" sz="1000" dirty="0"/>
          </a:p>
        </p:txBody>
      </p:sp>
      <p:sp>
        <p:nvSpPr>
          <p:cNvPr id="18" name="Text 16"/>
          <p:cNvSpPr/>
          <p:nvPr/>
        </p:nvSpPr>
        <p:spPr>
          <a:xfrm>
            <a:off x="800795" y="2851844"/>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Strong theoretical foundation</a:t>
            </a:r>
            <a:endParaRPr lang="en-US" sz="1000" dirty="0"/>
          </a:p>
        </p:txBody>
      </p:sp>
      <p:sp>
        <p:nvSpPr>
          <p:cNvPr id="19" name="Text 17"/>
          <p:cNvSpPr/>
          <p:nvPr/>
        </p:nvSpPr>
        <p:spPr>
          <a:xfrm>
            <a:off x="4603651" y="2851844"/>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Rooted in cognitive psychology research</a:t>
            </a:r>
            <a:endParaRPr lang="en-US" sz="1000" dirty="0"/>
          </a:p>
        </p:txBody>
      </p:sp>
      <p:sp>
        <p:nvSpPr>
          <p:cNvPr id="20" name="Text 18"/>
          <p:cNvSpPr/>
          <p:nvPr/>
        </p:nvSpPr>
        <p:spPr>
          <a:xfrm>
            <a:off x="661493" y="3241775"/>
            <a:ext cx="10869017" cy="332184"/>
          </a:xfrm>
          <a:prstGeom prst="rect">
            <a:avLst/>
          </a:prstGeom>
          <a:noFill/>
          <a:ln/>
        </p:spPr>
        <p:txBody>
          <a:bodyPr wrap="none" lIns="0" tIns="0" rIns="0" bIns="0" rtlCol="0" anchor="t"/>
          <a:lstStyle/>
          <a:p>
            <a:pPr>
              <a:lnSpc>
                <a:spcPct val="104000"/>
              </a:lnSpc>
            </a:pPr>
            <a:r>
              <a:rPr lang="en-US" sz="2067" dirty="0">
                <a:solidFill>
                  <a:srgbClr val="484237"/>
                </a:solidFill>
                <a:latin typeface="Gelasio SemiBold" pitchFamily="34" charset="0"/>
                <a:ea typeface="Gelasio SemiBold" pitchFamily="34" charset="-122"/>
                <a:cs typeface="Gelasio SemiBold" pitchFamily="34" charset="-120"/>
              </a:rPr>
              <a:t>Limitations &amp; Criticisms</a:t>
            </a:r>
            <a:endParaRPr lang="en-US" sz="2067" dirty="0"/>
          </a:p>
        </p:txBody>
      </p:sp>
      <p:sp>
        <p:nvSpPr>
          <p:cNvPr id="21" name="Shape 19"/>
          <p:cNvSpPr/>
          <p:nvPr/>
        </p:nvSpPr>
        <p:spPr>
          <a:xfrm>
            <a:off x="661493" y="3714056"/>
            <a:ext cx="10869017" cy="1567557"/>
          </a:xfrm>
          <a:prstGeom prst="roundRect">
            <a:avLst>
              <a:gd name="adj" fmla="val 1272"/>
            </a:avLst>
          </a:prstGeom>
          <a:noFill/>
          <a:ln w="4763">
            <a:solidFill>
              <a:srgbClr val="000000">
                <a:alpha val="8000"/>
              </a:srgbClr>
            </a:solidFill>
            <a:prstDash val="solid"/>
          </a:ln>
        </p:spPr>
        <p:txBody>
          <a:bodyPr/>
          <a:lstStyle/>
          <a:p>
            <a:endParaRPr lang="en-GB"/>
          </a:p>
        </p:txBody>
      </p:sp>
      <p:sp>
        <p:nvSpPr>
          <p:cNvPr id="22" name="Shape 20"/>
          <p:cNvSpPr/>
          <p:nvPr/>
        </p:nvSpPr>
        <p:spPr>
          <a:xfrm>
            <a:off x="661493" y="4029472"/>
            <a:ext cx="10869017" cy="8307"/>
          </a:xfrm>
          <a:prstGeom prst="rect">
            <a:avLst/>
          </a:prstGeom>
          <a:solidFill>
            <a:srgbClr val="000000">
              <a:alpha val="8000"/>
            </a:srgbClr>
          </a:solidFill>
          <a:ln/>
        </p:spPr>
        <p:txBody>
          <a:bodyPr/>
          <a:lstStyle/>
          <a:p>
            <a:endParaRPr lang="en-GB"/>
          </a:p>
        </p:txBody>
      </p:sp>
      <p:sp>
        <p:nvSpPr>
          <p:cNvPr id="23" name="Shape 21"/>
          <p:cNvSpPr/>
          <p:nvPr/>
        </p:nvSpPr>
        <p:spPr>
          <a:xfrm>
            <a:off x="661493" y="4341713"/>
            <a:ext cx="10869017" cy="8307"/>
          </a:xfrm>
          <a:prstGeom prst="rect">
            <a:avLst/>
          </a:prstGeom>
          <a:solidFill>
            <a:srgbClr val="000000">
              <a:alpha val="8000"/>
            </a:srgbClr>
          </a:solidFill>
          <a:ln/>
        </p:spPr>
        <p:txBody>
          <a:bodyPr/>
          <a:lstStyle/>
          <a:p>
            <a:endParaRPr lang="en-GB"/>
          </a:p>
        </p:txBody>
      </p:sp>
      <p:sp>
        <p:nvSpPr>
          <p:cNvPr id="24" name="Shape 22"/>
          <p:cNvSpPr/>
          <p:nvPr/>
        </p:nvSpPr>
        <p:spPr>
          <a:xfrm>
            <a:off x="661493" y="4653955"/>
            <a:ext cx="10869017" cy="8307"/>
          </a:xfrm>
          <a:prstGeom prst="rect">
            <a:avLst/>
          </a:prstGeom>
          <a:solidFill>
            <a:srgbClr val="000000">
              <a:alpha val="8000"/>
            </a:srgbClr>
          </a:solidFill>
          <a:ln/>
        </p:spPr>
        <p:txBody>
          <a:bodyPr/>
          <a:lstStyle/>
          <a:p>
            <a:endParaRPr lang="en-GB"/>
          </a:p>
        </p:txBody>
      </p:sp>
      <p:sp>
        <p:nvSpPr>
          <p:cNvPr id="25" name="Shape 23"/>
          <p:cNvSpPr/>
          <p:nvPr/>
        </p:nvSpPr>
        <p:spPr>
          <a:xfrm>
            <a:off x="661493" y="4966196"/>
            <a:ext cx="10869017" cy="8307"/>
          </a:xfrm>
          <a:prstGeom prst="rect">
            <a:avLst/>
          </a:prstGeom>
          <a:solidFill>
            <a:srgbClr val="000000">
              <a:alpha val="8000"/>
            </a:srgbClr>
          </a:solidFill>
          <a:ln/>
        </p:spPr>
        <p:txBody>
          <a:bodyPr/>
          <a:lstStyle/>
          <a:p>
            <a:endParaRPr lang="en-GB"/>
          </a:p>
        </p:txBody>
      </p:sp>
      <p:sp>
        <p:nvSpPr>
          <p:cNvPr id="26" name="Shape 24"/>
          <p:cNvSpPr/>
          <p:nvPr/>
        </p:nvSpPr>
        <p:spPr>
          <a:xfrm>
            <a:off x="4467621" y="3714056"/>
            <a:ext cx="8307" cy="1567557"/>
          </a:xfrm>
          <a:prstGeom prst="rect">
            <a:avLst/>
          </a:prstGeom>
          <a:solidFill>
            <a:srgbClr val="000000">
              <a:alpha val="8000"/>
            </a:srgbClr>
          </a:solidFill>
          <a:ln/>
        </p:spPr>
        <p:txBody>
          <a:bodyPr/>
          <a:lstStyle/>
          <a:p>
            <a:endParaRPr lang="en-GB"/>
          </a:p>
        </p:txBody>
      </p:sp>
      <p:sp>
        <p:nvSpPr>
          <p:cNvPr id="27" name="Text 25"/>
          <p:cNvSpPr/>
          <p:nvPr/>
        </p:nvSpPr>
        <p:spPr>
          <a:xfrm>
            <a:off x="800795" y="3782815"/>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Aspect</a:t>
            </a:r>
            <a:endParaRPr lang="en-US" sz="1000" dirty="0"/>
          </a:p>
        </p:txBody>
      </p:sp>
      <p:sp>
        <p:nvSpPr>
          <p:cNvPr id="28" name="Text 26"/>
          <p:cNvSpPr/>
          <p:nvPr/>
        </p:nvSpPr>
        <p:spPr>
          <a:xfrm>
            <a:off x="4603651" y="3782815"/>
            <a:ext cx="7397253"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Evaluation</a:t>
            </a:r>
            <a:endParaRPr lang="en-US" sz="1000" dirty="0"/>
          </a:p>
        </p:txBody>
      </p:sp>
      <p:sp>
        <p:nvSpPr>
          <p:cNvPr id="29" name="Text 27"/>
          <p:cNvSpPr/>
          <p:nvPr/>
        </p:nvSpPr>
        <p:spPr>
          <a:xfrm>
            <a:off x="800795" y="4095056"/>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Measurement challenges</a:t>
            </a:r>
            <a:endParaRPr lang="en-US" sz="1000" dirty="0"/>
          </a:p>
        </p:txBody>
      </p:sp>
      <p:sp>
        <p:nvSpPr>
          <p:cNvPr id="30" name="Text 28"/>
          <p:cNvSpPr/>
          <p:nvPr/>
        </p:nvSpPr>
        <p:spPr>
          <a:xfrm>
            <a:off x="4603651" y="4095056"/>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Self-report measures struggle to distinguish all ten original dimensions</a:t>
            </a:r>
            <a:endParaRPr lang="en-US" sz="1000" dirty="0"/>
          </a:p>
        </p:txBody>
      </p:sp>
      <p:sp>
        <p:nvSpPr>
          <p:cNvPr id="31" name="Text 29"/>
          <p:cNvSpPr/>
          <p:nvPr/>
        </p:nvSpPr>
        <p:spPr>
          <a:xfrm>
            <a:off x="800795" y="4407297"/>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Cultural bias</a:t>
            </a:r>
            <a:endParaRPr lang="en-US" sz="1000" dirty="0"/>
          </a:p>
        </p:txBody>
      </p:sp>
      <p:sp>
        <p:nvSpPr>
          <p:cNvPr id="32" name="Text 30"/>
          <p:cNvSpPr/>
          <p:nvPr/>
        </p:nvSpPr>
        <p:spPr>
          <a:xfrm>
            <a:off x="4603651" y="4407297"/>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May not account for cultural variations in emotional expression</a:t>
            </a:r>
            <a:endParaRPr lang="en-US" sz="1000" dirty="0"/>
          </a:p>
        </p:txBody>
      </p:sp>
      <p:sp>
        <p:nvSpPr>
          <p:cNvPr id="33" name="Text 31"/>
          <p:cNvSpPr/>
          <p:nvPr/>
        </p:nvSpPr>
        <p:spPr>
          <a:xfrm>
            <a:off x="800795" y="4719539"/>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Not always linked to leadership success</a:t>
            </a:r>
            <a:endParaRPr lang="en-US" sz="1000" dirty="0"/>
          </a:p>
        </p:txBody>
      </p:sp>
      <p:sp>
        <p:nvSpPr>
          <p:cNvPr id="34" name="Text 32"/>
          <p:cNvSpPr/>
          <p:nvPr/>
        </p:nvSpPr>
        <p:spPr>
          <a:xfrm>
            <a:off x="4603651" y="4719539"/>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Context and situational factors also matter</a:t>
            </a:r>
            <a:endParaRPr lang="en-US" sz="1000" dirty="0"/>
          </a:p>
        </p:txBody>
      </p:sp>
      <p:sp>
        <p:nvSpPr>
          <p:cNvPr id="35" name="Text 33"/>
          <p:cNvSpPr/>
          <p:nvPr/>
        </p:nvSpPr>
        <p:spPr>
          <a:xfrm>
            <a:off x="800795" y="5031780"/>
            <a:ext cx="4140399"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Debate over construct validity</a:t>
            </a:r>
            <a:endParaRPr lang="en-US" sz="1000" dirty="0"/>
          </a:p>
        </p:txBody>
      </p:sp>
      <p:sp>
        <p:nvSpPr>
          <p:cNvPr id="36" name="Text 34"/>
          <p:cNvSpPr/>
          <p:nvPr/>
        </p:nvSpPr>
        <p:spPr>
          <a:xfrm>
            <a:off x="4603651" y="5031780"/>
            <a:ext cx="7397253" cy="181075"/>
          </a:xfrm>
          <a:prstGeom prst="rect">
            <a:avLst/>
          </a:prstGeom>
          <a:noFill/>
          <a:ln/>
        </p:spPr>
        <p:txBody>
          <a:bodyPr wrap="none" lIns="0" tIns="0" rIns="0" bIns="0" rtlCol="0" anchor="t"/>
          <a:lstStyle/>
          <a:p>
            <a:pPr>
              <a:lnSpc>
                <a:spcPct val="114000"/>
              </a:lnSpc>
            </a:pPr>
            <a:r>
              <a:rPr lang="en-US" sz="1000" dirty="0">
                <a:solidFill>
                  <a:srgbClr val="746558"/>
                </a:solidFill>
                <a:latin typeface="Gelasio" pitchFamily="34" charset="0"/>
                <a:ea typeface="Gelasio" pitchFamily="34" charset="-122"/>
                <a:cs typeface="Gelasio" pitchFamily="34" charset="-120"/>
              </a:rPr>
              <a:t>Is EI a true intelligence or a set of skills?</a:t>
            </a:r>
            <a:endParaRPr lang="en-US" sz="1000" dirty="0"/>
          </a:p>
        </p:txBody>
      </p:sp>
      <p:sp>
        <p:nvSpPr>
          <p:cNvPr id="37" name="Text 35"/>
          <p:cNvSpPr/>
          <p:nvPr/>
        </p:nvSpPr>
        <p:spPr>
          <a:xfrm>
            <a:off x="661493" y="5386685"/>
            <a:ext cx="11478617" cy="181075"/>
          </a:xfrm>
          <a:prstGeom prst="rect">
            <a:avLst/>
          </a:prstGeom>
          <a:noFill/>
          <a:ln/>
        </p:spPr>
        <p:txBody>
          <a:bodyPr wrap="none" lIns="0" tIns="0" rIns="0" bIns="0" rtlCol="0" anchor="t"/>
          <a:lstStyle/>
          <a:p>
            <a:pPr>
              <a:lnSpc>
                <a:spcPct val="114000"/>
              </a:lnSpc>
            </a:pPr>
            <a:r>
              <a:rPr lang="en-US" sz="1000" b="1" dirty="0">
                <a:solidFill>
                  <a:srgbClr val="746558"/>
                </a:solidFill>
                <a:latin typeface="Gelasio Bold" pitchFamily="34" charset="0"/>
                <a:ea typeface="Gelasio Bold" pitchFamily="34" charset="-122"/>
                <a:cs typeface="Gelasio Bold" pitchFamily="34" charset="-120"/>
              </a:rPr>
              <a:t>References:</a:t>
            </a:r>
            <a:endParaRPr lang="en-US" sz="1000" dirty="0"/>
          </a:p>
        </p:txBody>
      </p:sp>
      <p:sp>
        <p:nvSpPr>
          <p:cNvPr id="38" name="Text 36"/>
          <p:cNvSpPr/>
          <p:nvPr/>
        </p:nvSpPr>
        <p:spPr>
          <a:xfrm>
            <a:off x="661493" y="5672833"/>
            <a:ext cx="10869017" cy="575865"/>
          </a:xfrm>
          <a:prstGeom prst="rect">
            <a:avLst/>
          </a:prstGeom>
          <a:noFill/>
          <a:ln/>
        </p:spPr>
        <p:txBody>
          <a:bodyPr wrap="square" lIns="0" tIns="0" rIns="0" bIns="0" rtlCol="0" anchor="t">
            <a:normAutofit/>
          </a:bodyPr>
          <a:lstStyle/>
          <a:p>
            <a:pPr marL="203195" indent="-203195">
              <a:lnSpc>
                <a:spcPct val="114000"/>
              </a:lnSpc>
              <a:buSzPct val="100000"/>
              <a:buChar char="•"/>
            </a:pPr>
            <a:r>
              <a:rPr lang="en-US" sz="1000" dirty="0">
                <a:solidFill>
                  <a:srgbClr val="746558"/>
                </a:solidFill>
                <a:latin typeface="Gelasio" pitchFamily="34" charset="0"/>
                <a:ea typeface="Gelasio" pitchFamily="34" charset="-122"/>
                <a:cs typeface="Gelasio" pitchFamily="34" charset="-120"/>
              </a:rPr>
              <a:t>Tett, R. P., Fox, K. E., &amp; Wang, A. (2005). Dimensionality and higher-order factor structure of self-reported emotional intelligence. </a:t>
            </a:r>
            <a:r>
              <a:rPr lang="en-US" sz="1000" i="1" dirty="0">
                <a:solidFill>
                  <a:srgbClr val="746558"/>
                </a:solidFill>
                <a:latin typeface="Gelasio" pitchFamily="34" charset="0"/>
                <a:ea typeface="Gelasio" pitchFamily="34" charset="-122"/>
                <a:cs typeface="Gelasio" pitchFamily="34" charset="-120"/>
              </a:rPr>
              <a:t>Personality and Individual Differences</a:t>
            </a:r>
            <a:r>
              <a:rPr lang="en-US" sz="1000" dirty="0">
                <a:solidFill>
                  <a:srgbClr val="746558"/>
                </a:solidFill>
                <a:latin typeface="Gelasio" pitchFamily="34" charset="0"/>
                <a:ea typeface="Gelasio" pitchFamily="34" charset="-122"/>
                <a:cs typeface="Gelasio" pitchFamily="34" charset="-120"/>
              </a:rPr>
              <a:t>, 40(3), 1153-1164.</a:t>
            </a:r>
            <a:endParaRPr lang="en-US" sz="1000" dirty="0"/>
          </a:p>
          <a:p>
            <a:pPr marL="203195" indent="-203195">
              <a:lnSpc>
                <a:spcPct val="114000"/>
              </a:lnSpc>
              <a:buSzPct val="100000"/>
              <a:buChar char="•"/>
            </a:pPr>
            <a:r>
              <a:rPr lang="en-US" sz="1000" dirty="0">
                <a:solidFill>
                  <a:srgbClr val="746558"/>
                </a:solidFill>
                <a:latin typeface="Gelasio" pitchFamily="34" charset="0"/>
                <a:ea typeface="Gelasio" pitchFamily="34" charset="-122"/>
                <a:cs typeface="Gelasio" pitchFamily="34" charset="-120"/>
              </a:rPr>
              <a:t>Dittmann, M. (2003). How 'emotional intelligence' emerged. </a:t>
            </a:r>
            <a:r>
              <a:rPr lang="en-US" sz="1000" i="1" dirty="0">
                <a:solidFill>
                  <a:srgbClr val="746558"/>
                </a:solidFill>
                <a:latin typeface="Gelasio" pitchFamily="34" charset="0"/>
                <a:ea typeface="Gelasio" pitchFamily="34" charset="-122"/>
                <a:cs typeface="Gelasio" pitchFamily="34" charset="-120"/>
              </a:rPr>
              <a:t>APA Monitor on Psychology</a:t>
            </a:r>
            <a:r>
              <a:rPr lang="en-US" sz="1000" dirty="0">
                <a:solidFill>
                  <a:srgbClr val="746558"/>
                </a:solidFill>
                <a:latin typeface="Gelasio" pitchFamily="34" charset="0"/>
                <a:ea typeface="Gelasio" pitchFamily="34" charset="-122"/>
                <a:cs typeface="Gelasio" pitchFamily="34" charset="-120"/>
              </a:rPr>
              <a:t>, 34(9).</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81324"/>
            <a:ext cx="10869017" cy="424457"/>
          </a:xfrm>
          <a:prstGeom prst="rect">
            <a:avLst/>
          </a:prstGeom>
          <a:noFill/>
          <a:ln/>
        </p:spPr>
        <p:txBody>
          <a:bodyPr wrap="none" lIns="0" tIns="0" rIns="0" bIns="0" rtlCol="0" anchor="t"/>
          <a:lstStyle/>
          <a:p>
            <a:pPr>
              <a:lnSpc>
                <a:spcPct val="104000"/>
              </a:lnSpc>
            </a:pPr>
            <a:r>
              <a:rPr lang="en-US" sz="2667" dirty="0">
                <a:solidFill>
                  <a:srgbClr val="484237"/>
                </a:solidFill>
                <a:latin typeface="Gelasio SemiBold" pitchFamily="34" charset="0"/>
                <a:ea typeface="Gelasio SemiBold" pitchFamily="34" charset="-122"/>
                <a:cs typeface="Gelasio SemiBold" pitchFamily="34" charset="-120"/>
              </a:rPr>
              <a:t>Business Example 1 – EI in Practice</a:t>
            </a:r>
            <a:endParaRPr lang="en-US" sz="2667" dirty="0"/>
          </a:p>
        </p:txBody>
      </p:sp>
      <p:sp>
        <p:nvSpPr>
          <p:cNvPr id="3" name="Text 1"/>
          <p:cNvSpPr/>
          <p:nvPr/>
        </p:nvSpPr>
        <p:spPr>
          <a:xfrm>
            <a:off x="661493" y="1044774"/>
            <a:ext cx="10869017" cy="339625"/>
          </a:xfrm>
          <a:prstGeom prst="rect">
            <a:avLst/>
          </a:prstGeom>
          <a:noFill/>
          <a:ln/>
        </p:spPr>
        <p:txBody>
          <a:bodyPr wrap="none" lIns="0" tIns="0" rIns="0" bIns="0" rtlCol="0" anchor="t"/>
          <a:lstStyle/>
          <a:p>
            <a:pPr>
              <a:lnSpc>
                <a:spcPct val="104000"/>
              </a:lnSpc>
            </a:pPr>
            <a:r>
              <a:rPr lang="en-US" sz="2133" dirty="0">
                <a:solidFill>
                  <a:srgbClr val="484237"/>
                </a:solidFill>
                <a:latin typeface="Gelasio SemiBold" pitchFamily="34" charset="0"/>
                <a:ea typeface="Gelasio SemiBold" pitchFamily="34" charset="-122"/>
                <a:cs typeface="Gelasio SemiBold" pitchFamily="34" charset="-120"/>
              </a:rPr>
              <a:t>Example 1: Crisis Management Leadership</a:t>
            </a:r>
            <a:endParaRPr lang="en-US" sz="2133" dirty="0"/>
          </a:p>
        </p:txBody>
      </p:sp>
      <p:sp>
        <p:nvSpPr>
          <p:cNvPr id="4" name="Text 2"/>
          <p:cNvSpPr/>
          <p:nvPr/>
        </p:nvSpPr>
        <p:spPr>
          <a:xfrm>
            <a:off x="661493" y="1530848"/>
            <a:ext cx="11478617" cy="186729"/>
          </a:xfrm>
          <a:prstGeom prst="rect">
            <a:avLst/>
          </a:prstGeom>
          <a:noFill/>
          <a:ln/>
        </p:spPr>
        <p:txBody>
          <a:bodyPr wrap="none" lIns="0" tIns="0" rIns="0" bIns="0" rtlCol="0" anchor="t"/>
          <a:lstStyle/>
          <a:p>
            <a:pPr>
              <a:lnSpc>
                <a:spcPct val="115000"/>
              </a:lnSpc>
            </a:pPr>
            <a:r>
              <a:rPr lang="en-US" sz="1067" b="1" dirty="0">
                <a:solidFill>
                  <a:srgbClr val="746558"/>
                </a:solidFill>
                <a:latin typeface="Gelasio Bold" pitchFamily="34" charset="0"/>
                <a:ea typeface="Gelasio Bold" pitchFamily="34" charset="-122"/>
                <a:cs typeface="Gelasio Bold" pitchFamily="34" charset="-120"/>
              </a:rPr>
              <a:t>Scenario:</a:t>
            </a:r>
            <a:r>
              <a:rPr lang="en-US" sz="1067" dirty="0">
                <a:solidFill>
                  <a:srgbClr val="746558"/>
                </a:solidFill>
                <a:latin typeface="Gelasio" pitchFamily="34" charset="0"/>
                <a:ea typeface="Gelasio" pitchFamily="34" charset="-122"/>
                <a:cs typeface="Gelasio" pitchFamily="34" charset="-120"/>
              </a:rPr>
              <a:t> A multinational corporation faces a product recall affecting consumer safety.</a:t>
            </a:r>
            <a:endParaRPr lang="en-US" sz="1067" dirty="0"/>
          </a:p>
        </p:txBody>
      </p:sp>
      <p:sp>
        <p:nvSpPr>
          <p:cNvPr id="5" name="Text 3"/>
          <p:cNvSpPr/>
          <p:nvPr/>
        </p:nvSpPr>
        <p:spPr>
          <a:xfrm>
            <a:off x="661493" y="1864024"/>
            <a:ext cx="10869017" cy="339625"/>
          </a:xfrm>
          <a:prstGeom prst="rect">
            <a:avLst/>
          </a:prstGeom>
          <a:noFill/>
          <a:ln/>
        </p:spPr>
        <p:txBody>
          <a:bodyPr wrap="none" lIns="0" tIns="0" rIns="0" bIns="0" rtlCol="0" anchor="t"/>
          <a:lstStyle/>
          <a:p>
            <a:pPr>
              <a:lnSpc>
                <a:spcPct val="104000"/>
              </a:lnSpc>
            </a:pPr>
            <a:r>
              <a:rPr lang="en-US" sz="2133" dirty="0">
                <a:solidFill>
                  <a:srgbClr val="484237"/>
                </a:solidFill>
                <a:latin typeface="Gelasio SemiBold" pitchFamily="34" charset="0"/>
                <a:ea typeface="Gelasio SemiBold" pitchFamily="34" charset="-122"/>
                <a:cs typeface="Gelasio SemiBold" pitchFamily="34" charset="-120"/>
              </a:rPr>
              <a:t>EI Application:</a:t>
            </a:r>
            <a:endParaRPr lang="en-US" sz="2133"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2" y="2350095"/>
            <a:ext cx="5385693" cy="767357"/>
          </a:xfrm>
          <a:prstGeom prst="rect">
            <a:avLst/>
          </a:prstGeom>
        </p:spPr>
      </p:pic>
      <p:sp>
        <p:nvSpPr>
          <p:cNvPr id="7" name="Text 4"/>
          <p:cNvSpPr/>
          <p:nvPr/>
        </p:nvSpPr>
        <p:spPr>
          <a:xfrm>
            <a:off x="892573" y="2504976"/>
            <a:ext cx="4999732" cy="212328"/>
          </a:xfrm>
          <a:prstGeom prst="rect">
            <a:avLst/>
          </a:prstGeom>
          <a:noFill/>
          <a:ln/>
        </p:spPr>
        <p:txBody>
          <a:bodyPr wrap="none" lIns="0" tIns="0" rIns="0" bIns="0" rtlCol="0" anchor="t"/>
          <a:lstStyle/>
          <a:p>
            <a:pPr>
              <a:lnSpc>
                <a:spcPct val="104000"/>
              </a:lnSpc>
            </a:pPr>
            <a:r>
              <a:rPr lang="en-US" sz="1333" dirty="0">
                <a:solidFill>
                  <a:srgbClr val="746558"/>
                </a:solidFill>
                <a:latin typeface="Gelasio SemiBold" pitchFamily="34" charset="0"/>
                <a:ea typeface="Gelasio SemiBold" pitchFamily="34" charset="-122"/>
                <a:cs typeface="Gelasio SemiBold" pitchFamily="34" charset="-120"/>
              </a:rPr>
              <a:t>Self-regulation</a:t>
            </a:r>
            <a:endParaRPr lang="en-US" sz="1333" dirty="0"/>
          </a:p>
        </p:txBody>
      </p:sp>
      <p:sp>
        <p:nvSpPr>
          <p:cNvPr id="8" name="Text 5"/>
          <p:cNvSpPr/>
          <p:nvPr/>
        </p:nvSpPr>
        <p:spPr>
          <a:xfrm>
            <a:off x="892573" y="2775844"/>
            <a:ext cx="4999732" cy="186729"/>
          </a:xfrm>
          <a:prstGeom prst="rect">
            <a:avLst/>
          </a:prstGeom>
          <a:noFill/>
          <a:ln/>
        </p:spPr>
        <p:txBody>
          <a:bodyPr wrap="none" lIns="0" tIns="0" rIns="0" bIns="0" rtlCol="0" anchor="t"/>
          <a:lstStyle/>
          <a:p>
            <a:pPr>
              <a:lnSpc>
                <a:spcPct val="115000"/>
              </a:lnSpc>
            </a:pPr>
            <a:r>
              <a:rPr lang="en-US" sz="1067" dirty="0">
                <a:solidFill>
                  <a:srgbClr val="746558"/>
                </a:solidFill>
                <a:latin typeface="Gelasio" pitchFamily="34" charset="0"/>
                <a:ea typeface="Gelasio" pitchFamily="34" charset="-122"/>
                <a:cs typeface="Gelasio" pitchFamily="34" charset="-120"/>
              </a:rPr>
              <a:t>Leader remains calm despite pressure</a:t>
            </a:r>
            <a:endParaRPr lang="en-US" sz="1067"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44816" y="2350095"/>
            <a:ext cx="5385693" cy="767357"/>
          </a:xfrm>
          <a:prstGeom prst="rect">
            <a:avLst/>
          </a:prstGeom>
        </p:spPr>
      </p:pic>
      <p:sp>
        <p:nvSpPr>
          <p:cNvPr id="10" name="Text 6"/>
          <p:cNvSpPr/>
          <p:nvPr/>
        </p:nvSpPr>
        <p:spPr>
          <a:xfrm>
            <a:off x="6375897" y="2504976"/>
            <a:ext cx="4999732" cy="212328"/>
          </a:xfrm>
          <a:prstGeom prst="rect">
            <a:avLst/>
          </a:prstGeom>
          <a:noFill/>
          <a:ln/>
        </p:spPr>
        <p:txBody>
          <a:bodyPr wrap="none" lIns="0" tIns="0" rIns="0" bIns="0" rtlCol="0" anchor="t"/>
          <a:lstStyle/>
          <a:p>
            <a:pPr>
              <a:lnSpc>
                <a:spcPct val="104000"/>
              </a:lnSpc>
            </a:pPr>
            <a:r>
              <a:rPr lang="en-US" sz="1333" dirty="0">
                <a:solidFill>
                  <a:srgbClr val="746558"/>
                </a:solidFill>
                <a:latin typeface="Gelasio SemiBold" pitchFamily="34" charset="0"/>
                <a:ea typeface="Gelasio SemiBold" pitchFamily="34" charset="-122"/>
                <a:cs typeface="Gelasio SemiBold" pitchFamily="34" charset="-120"/>
              </a:rPr>
              <a:t>Empathy</a:t>
            </a:r>
            <a:endParaRPr lang="en-US" sz="1333" dirty="0"/>
          </a:p>
        </p:txBody>
      </p:sp>
      <p:sp>
        <p:nvSpPr>
          <p:cNvPr id="11" name="Text 7"/>
          <p:cNvSpPr/>
          <p:nvPr/>
        </p:nvSpPr>
        <p:spPr>
          <a:xfrm>
            <a:off x="6375897" y="2775844"/>
            <a:ext cx="4999732" cy="186729"/>
          </a:xfrm>
          <a:prstGeom prst="rect">
            <a:avLst/>
          </a:prstGeom>
          <a:noFill/>
          <a:ln/>
        </p:spPr>
        <p:txBody>
          <a:bodyPr wrap="none" lIns="0" tIns="0" rIns="0" bIns="0" rtlCol="0" anchor="t"/>
          <a:lstStyle/>
          <a:p>
            <a:pPr>
              <a:lnSpc>
                <a:spcPct val="115000"/>
              </a:lnSpc>
            </a:pPr>
            <a:r>
              <a:rPr lang="en-US" sz="1067" dirty="0">
                <a:solidFill>
                  <a:srgbClr val="746558"/>
                </a:solidFill>
                <a:latin typeface="Gelasio" pitchFamily="34" charset="0"/>
                <a:ea typeface="Gelasio" pitchFamily="34" charset="-122"/>
                <a:cs typeface="Gelasio" pitchFamily="34" charset="-120"/>
              </a:rPr>
              <a:t>Acknowledges consumer concerns with genuine compassion</a:t>
            </a:r>
            <a:endParaRPr lang="en-US" sz="1067"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2" y="3215084"/>
            <a:ext cx="5385693" cy="767357"/>
          </a:xfrm>
          <a:prstGeom prst="rect">
            <a:avLst/>
          </a:prstGeom>
        </p:spPr>
      </p:pic>
      <p:sp>
        <p:nvSpPr>
          <p:cNvPr id="13" name="Text 8"/>
          <p:cNvSpPr/>
          <p:nvPr/>
        </p:nvSpPr>
        <p:spPr>
          <a:xfrm>
            <a:off x="892573" y="3369965"/>
            <a:ext cx="4999732" cy="212328"/>
          </a:xfrm>
          <a:prstGeom prst="rect">
            <a:avLst/>
          </a:prstGeom>
          <a:noFill/>
          <a:ln/>
        </p:spPr>
        <p:txBody>
          <a:bodyPr wrap="none" lIns="0" tIns="0" rIns="0" bIns="0" rtlCol="0" anchor="t"/>
          <a:lstStyle/>
          <a:p>
            <a:pPr>
              <a:lnSpc>
                <a:spcPct val="104000"/>
              </a:lnSpc>
            </a:pPr>
            <a:r>
              <a:rPr lang="en-US" sz="1333" dirty="0">
                <a:solidFill>
                  <a:srgbClr val="746558"/>
                </a:solidFill>
                <a:latin typeface="Gelasio SemiBold" pitchFamily="34" charset="0"/>
                <a:ea typeface="Gelasio SemiBold" pitchFamily="34" charset="-122"/>
                <a:cs typeface="Gelasio SemiBold" pitchFamily="34" charset="-120"/>
              </a:rPr>
              <a:t>Social skills</a:t>
            </a:r>
            <a:endParaRPr lang="en-US" sz="1333" dirty="0"/>
          </a:p>
        </p:txBody>
      </p:sp>
      <p:sp>
        <p:nvSpPr>
          <p:cNvPr id="14" name="Text 9"/>
          <p:cNvSpPr/>
          <p:nvPr/>
        </p:nvSpPr>
        <p:spPr>
          <a:xfrm>
            <a:off x="892573" y="3640833"/>
            <a:ext cx="4999732" cy="186729"/>
          </a:xfrm>
          <a:prstGeom prst="rect">
            <a:avLst/>
          </a:prstGeom>
          <a:noFill/>
          <a:ln/>
        </p:spPr>
        <p:txBody>
          <a:bodyPr wrap="none" lIns="0" tIns="0" rIns="0" bIns="0" rtlCol="0" anchor="t"/>
          <a:lstStyle/>
          <a:p>
            <a:pPr>
              <a:lnSpc>
                <a:spcPct val="115000"/>
              </a:lnSpc>
            </a:pPr>
            <a:r>
              <a:rPr lang="en-US" sz="1067" dirty="0">
                <a:solidFill>
                  <a:srgbClr val="746558"/>
                </a:solidFill>
                <a:latin typeface="Gelasio" pitchFamily="34" charset="0"/>
                <a:ea typeface="Gelasio" pitchFamily="34" charset="-122"/>
                <a:cs typeface="Gelasio" pitchFamily="34" charset="-120"/>
              </a:rPr>
              <a:t>Communicates transparently with stakeholders</a:t>
            </a:r>
            <a:endParaRPr lang="en-US" sz="1067"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44816" y="3215084"/>
            <a:ext cx="5385693" cy="767357"/>
          </a:xfrm>
          <a:prstGeom prst="rect">
            <a:avLst/>
          </a:prstGeom>
        </p:spPr>
      </p:pic>
      <p:sp>
        <p:nvSpPr>
          <p:cNvPr id="16" name="Text 10"/>
          <p:cNvSpPr/>
          <p:nvPr/>
        </p:nvSpPr>
        <p:spPr>
          <a:xfrm>
            <a:off x="6375897" y="3369965"/>
            <a:ext cx="4999732" cy="212328"/>
          </a:xfrm>
          <a:prstGeom prst="rect">
            <a:avLst/>
          </a:prstGeom>
          <a:noFill/>
          <a:ln/>
        </p:spPr>
        <p:txBody>
          <a:bodyPr wrap="none" lIns="0" tIns="0" rIns="0" bIns="0" rtlCol="0" anchor="t"/>
          <a:lstStyle/>
          <a:p>
            <a:pPr>
              <a:lnSpc>
                <a:spcPct val="104000"/>
              </a:lnSpc>
            </a:pPr>
            <a:r>
              <a:rPr lang="en-US" sz="1333" dirty="0">
                <a:solidFill>
                  <a:srgbClr val="746558"/>
                </a:solidFill>
                <a:latin typeface="Gelasio SemiBold" pitchFamily="34" charset="0"/>
                <a:ea typeface="Gelasio SemiBold" pitchFamily="34" charset="-122"/>
                <a:cs typeface="Gelasio SemiBold" pitchFamily="34" charset="-120"/>
              </a:rPr>
              <a:t>Understanding emotions</a:t>
            </a:r>
            <a:endParaRPr lang="en-US" sz="1333" dirty="0"/>
          </a:p>
        </p:txBody>
      </p:sp>
      <p:sp>
        <p:nvSpPr>
          <p:cNvPr id="17" name="Text 11"/>
          <p:cNvSpPr/>
          <p:nvPr/>
        </p:nvSpPr>
        <p:spPr>
          <a:xfrm>
            <a:off x="6375897" y="3640833"/>
            <a:ext cx="4999732" cy="186729"/>
          </a:xfrm>
          <a:prstGeom prst="rect">
            <a:avLst/>
          </a:prstGeom>
          <a:noFill/>
          <a:ln/>
        </p:spPr>
        <p:txBody>
          <a:bodyPr wrap="none" lIns="0" tIns="0" rIns="0" bIns="0" rtlCol="0" anchor="t"/>
          <a:lstStyle/>
          <a:p>
            <a:pPr>
              <a:lnSpc>
                <a:spcPct val="115000"/>
              </a:lnSpc>
            </a:pPr>
            <a:r>
              <a:rPr lang="en-US" sz="1067" dirty="0">
                <a:solidFill>
                  <a:srgbClr val="746558"/>
                </a:solidFill>
                <a:latin typeface="Gelasio" pitchFamily="34" charset="0"/>
                <a:ea typeface="Gelasio" pitchFamily="34" charset="-122"/>
                <a:cs typeface="Gelasio" pitchFamily="34" charset="-120"/>
              </a:rPr>
              <a:t>Anticipates public anxiety and responds proactively</a:t>
            </a:r>
            <a:endParaRPr lang="en-US" sz="1067" dirty="0"/>
          </a:p>
        </p:txBody>
      </p:sp>
      <p:sp>
        <p:nvSpPr>
          <p:cNvPr id="18" name="Text 12"/>
          <p:cNvSpPr/>
          <p:nvPr/>
        </p:nvSpPr>
        <p:spPr>
          <a:xfrm>
            <a:off x="661493" y="4128890"/>
            <a:ext cx="10869017" cy="339625"/>
          </a:xfrm>
          <a:prstGeom prst="rect">
            <a:avLst/>
          </a:prstGeom>
          <a:noFill/>
          <a:ln/>
        </p:spPr>
        <p:txBody>
          <a:bodyPr wrap="none" lIns="0" tIns="0" rIns="0" bIns="0" rtlCol="0" anchor="t"/>
          <a:lstStyle/>
          <a:p>
            <a:pPr>
              <a:lnSpc>
                <a:spcPct val="104000"/>
              </a:lnSpc>
            </a:pPr>
            <a:r>
              <a:rPr lang="en-US" sz="2133" dirty="0">
                <a:solidFill>
                  <a:srgbClr val="484237"/>
                </a:solidFill>
                <a:latin typeface="Gelasio SemiBold" pitchFamily="34" charset="0"/>
                <a:ea typeface="Gelasio SemiBold" pitchFamily="34" charset="-122"/>
                <a:cs typeface="Gelasio SemiBold" pitchFamily="34" charset="-120"/>
              </a:rPr>
              <a:t>Outcome:</a:t>
            </a:r>
            <a:endParaRPr lang="en-US" sz="2133" dirty="0"/>
          </a:p>
        </p:txBody>
      </p:sp>
      <p:sp>
        <p:nvSpPr>
          <p:cNvPr id="19" name="Text 13"/>
          <p:cNvSpPr/>
          <p:nvPr/>
        </p:nvSpPr>
        <p:spPr>
          <a:xfrm>
            <a:off x="661493" y="4614962"/>
            <a:ext cx="10869017" cy="628452"/>
          </a:xfrm>
          <a:prstGeom prst="rect">
            <a:avLst/>
          </a:prstGeom>
          <a:noFill/>
          <a:ln/>
        </p:spPr>
        <p:txBody>
          <a:bodyPr wrap="square" lIns="0" tIns="0" rIns="0" bIns="0" rtlCol="0" anchor="t">
            <a:normAutofit/>
          </a:bodyPr>
          <a:lstStyle/>
          <a:p>
            <a:pPr marL="216741" indent="-216741">
              <a:lnSpc>
                <a:spcPct val="115000"/>
              </a:lnSpc>
              <a:buSzPct val="100000"/>
              <a:buChar char="•"/>
            </a:pPr>
            <a:r>
              <a:rPr lang="en-US" sz="1067" dirty="0">
                <a:solidFill>
                  <a:srgbClr val="746558"/>
                </a:solidFill>
                <a:latin typeface="Gelasio" pitchFamily="34" charset="0"/>
                <a:ea typeface="Gelasio" pitchFamily="34" charset="-122"/>
                <a:cs typeface="Gelasio" pitchFamily="34" charset="-120"/>
              </a:rPr>
              <a:t>Maintained stakeholder trust</a:t>
            </a:r>
            <a:endParaRPr lang="en-US" sz="1067" dirty="0"/>
          </a:p>
          <a:p>
            <a:pPr marL="216741" indent="-216741">
              <a:lnSpc>
                <a:spcPct val="115000"/>
              </a:lnSpc>
              <a:buSzPct val="100000"/>
              <a:buChar char="•"/>
            </a:pPr>
            <a:r>
              <a:rPr lang="en-US" sz="1067" dirty="0">
                <a:solidFill>
                  <a:srgbClr val="746558"/>
                </a:solidFill>
                <a:latin typeface="Gelasio" pitchFamily="34" charset="0"/>
                <a:ea typeface="Gelasio" pitchFamily="34" charset="-122"/>
                <a:cs typeface="Gelasio" pitchFamily="34" charset="-120"/>
              </a:rPr>
              <a:t>Preserved company reputation</a:t>
            </a:r>
            <a:endParaRPr lang="en-US" sz="1067" dirty="0"/>
          </a:p>
          <a:p>
            <a:pPr marL="216741" indent="-216741">
              <a:lnSpc>
                <a:spcPct val="115000"/>
              </a:lnSpc>
              <a:buSzPct val="100000"/>
              <a:buChar char="•"/>
            </a:pPr>
            <a:r>
              <a:rPr lang="en-US" sz="1067" dirty="0">
                <a:solidFill>
                  <a:srgbClr val="746558"/>
                </a:solidFill>
                <a:latin typeface="Gelasio" pitchFamily="34" charset="0"/>
                <a:ea typeface="Gelasio" pitchFamily="34" charset="-122"/>
                <a:cs typeface="Gelasio" pitchFamily="34" charset="-120"/>
              </a:rPr>
              <a:t>Team remained motivated and focused on resolution</a:t>
            </a:r>
            <a:endParaRPr lang="en-US" sz="1067" dirty="0"/>
          </a:p>
        </p:txBody>
      </p:sp>
      <p:sp>
        <p:nvSpPr>
          <p:cNvPr id="20" name="Shape 14"/>
          <p:cNvSpPr/>
          <p:nvPr/>
        </p:nvSpPr>
        <p:spPr>
          <a:xfrm>
            <a:off x="661493" y="5353248"/>
            <a:ext cx="10869017" cy="626765"/>
          </a:xfrm>
          <a:prstGeom prst="roundRect">
            <a:avLst>
              <a:gd name="adj" fmla="val 3251"/>
            </a:avLst>
          </a:prstGeom>
          <a:solidFill>
            <a:srgbClr val="ECE6DF"/>
          </a:solidFill>
          <a:ln/>
        </p:spPr>
        <p:txBody>
          <a:bodyPr/>
          <a:lstStyle/>
          <a:p>
            <a:endParaRPr lang="en-GB"/>
          </a:p>
        </p:txBody>
      </p:sp>
      <p:pic>
        <p:nvPicPr>
          <p:cNvPr id="21" name="Image 4" descr="preencoded.png"/>
          <p:cNvPicPr>
            <a:picLocks noChangeAspect="1"/>
          </p:cNvPicPr>
          <p:nvPr/>
        </p:nvPicPr>
        <p:blipFill>
          <a:blip r:embed="rId4"/>
          <a:stretch>
            <a:fillRect/>
          </a:stretch>
        </p:blipFill>
        <p:spPr>
          <a:xfrm>
            <a:off x="797321" y="5531149"/>
            <a:ext cx="169763" cy="135831"/>
          </a:xfrm>
          <a:prstGeom prst="rect">
            <a:avLst/>
          </a:prstGeom>
        </p:spPr>
      </p:pic>
      <p:sp>
        <p:nvSpPr>
          <p:cNvPr id="22" name="Text 15"/>
          <p:cNvSpPr/>
          <p:nvPr/>
        </p:nvSpPr>
        <p:spPr>
          <a:xfrm>
            <a:off x="1102916" y="5484813"/>
            <a:ext cx="10291763" cy="373460"/>
          </a:xfrm>
          <a:prstGeom prst="rect">
            <a:avLst/>
          </a:prstGeom>
          <a:noFill/>
          <a:ln/>
        </p:spPr>
        <p:txBody>
          <a:bodyPr wrap="square" lIns="0" tIns="0" rIns="0" bIns="0" rtlCol="0" anchor="t">
            <a:normAutofit/>
          </a:bodyPr>
          <a:lstStyle/>
          <a:p>
            <a:pPr>
              <a:lnSpc>
                <a:spcPct val="115000"/>
              </a:lnSpc>
            </a:pPr>
            <a:r>
              <a:rPr lang="en-US" sz="1067" b="1" dirty="0">
                <a:solidFill>
                  <a:srgbClr val="000000"/>
                </a:solidFill>
                <a:latin typeface="Gelasio Bold" pitchFamily="34" charset="0"/>
                <a:ea typeface="Gelasio Bold" pitchFamily="34" charset="-122"/>
                <a:cs typeface="Gelasio Bold" pitchFamily="34" charset="-120"/>
              </a:rPr>
              <a:t>Theory Connection:</a:t>
            </a:r>
            <a:r>
              <a:rPr lang="en-US" sz="1067" dirty="0">
                <a:solidFill>
                  <a:srgbClr val="000000"/>
                </a:solidFill>
                <a:latin typeface="Gelasio" pitchFamily="34" charset="0"/>
                <a:ea typeface="Gelasio" pitchFamily="34" charset="-122"/>
                <a:cs typeface="Gelasio" pitchFamily="34" charset="-120"/>
              </a:rPr>
              <a:t> Branch 4 (Managing Emotions) and Branch 2 (Using Emotions) of Salovey &amp; Mayer's model demonstrate how leaders use emotions constructively during crises.</a:t>
            </a:r>
            <a:endParaRPr lang="en-US" sz="1067" dirty="0"/>
          </a:p>
        </p:txBody>
      </p:sp>
      <p:sp>
        <p:nvSpPr>
          <p:cNvPr id="23" name="Text 16"/>
          <p:cNvSpPr/>
          <p:nvPr/>
        </p:nvSpPr>
        <p:spPr>
          <a:xfrm>
            <a:off x="661493" y="6089849"/>
            <a:ext cx="11478617" cy="186729"/>
          </a:xfrm>
          <a:prstGeom prst="rect">
            <a:avLst/>
          </a:prstGeom>
          <a:noFill/>
          <a:ln/>
        </p:spPr>
        <p:txBody>
          <a:bodyPr wrap="none" lIns="0" tIns="0" rIns="0" bIns="0" rtlCol="0" anchor="t"/>
          <a:lstStyle/>
          <a:p>
            <a:pPr>
              <a:lnSpc>
                <a:spcPct val="115000"/>
              </a:lnSpc>
            </a:pPr>
            <a:r>
              <a:rPr lang="en-US" sz="1067" b="1" dirty="0">
                <a:solidFill>
                  <a:srgbClr val="746558"/>
                </a:solidFill>
                <a:latin typeface="Gelasio Bold" pitchFamily="34" charset="0"/>
                <a:ea typeface="Gelasio Bold" pitchFamily="34" charset="-122"/>
                <a:cs typeface="Gelasio Bold" pitchFamily="34" charset="-120"/>
              </a:rPr>
              <a:t>Reference:</a:t>
            </a:r>
            <a:r>
              <a:rPr lang="en-US" sz="1067" dirty="0">
                <a:solidFill>
                  <a:srgbClr val="746558"/>
                </a:solidFill>
                <a:latin typeface="Gelasio" pitchFamily="34" charset="0"/>
                <a:ea typeface="Gelasio" pitchFamily="34" charset="-122"/>
                <a:cs typeface="Gelasio" pitchFamily="34" charset="-120"/>
              </a:rPr>
              <a:t> Salovey, P., &amp; Mayer, J. D. (1990). Emotional intelligence. </a:t>
            </a:r>
            <a:r>
              <a:rPr lang="en-US" sz="1067" i="1" dirty="0">
                <a:solidFill>
                  <a:srgbClr val="746558"/>
                </a:solidFill>
                <a:latin typeface="Gelasio" pitchFamily="34" charset="0"/>
                <a:ea typeface="Gelasio" pitchFamily="34" charset="-122"/>
                <a:cs typeface="Gelasio" pitchFamily="34" charset="-120"/>
              </a:rPr>
              <a:t>Imagination, Cognition and Personality</a:t>
            </a:r>
            <a:r>
              <a:rPr lang="en-US" sz="1067" dirty="0">
                <a:solidFill>
                  <a:srgbClr val="746558"/>
                </a:solidFill>
                <a:latin typeface="Gelasio" pitchFamily="34" charset="0"/>
                <a:ea typeface="Gelasio" pitchFamily="34" charset="-122"/>
                <a:cs typeface="Gelasio" pitchFamily="34" charset="-120"/>
              </a:rPr>
              <a:t>, 9(3), 185-211.</a:t>
            </a:r>
            <a:endParaRPr lang="en-US" sz="1067"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63860"/>
            <a:ext cx="10869017" cy="507603"/>
          </a:xfrm>
          <a:prstGeom prst="rect">
            <a:avLst/>
          </a:prstGeom>
          <a:noFill/>
          <a:ln/>
        </p:spPr>
        <p:txBody>
          <a:bodyPr wrap="none" lIns="0" tIns="0" rIns="0" bIns="0" rtlCol="0" anchor="t"/>
          <a:lstStyle/>
          <a:p>
            <a:pPr>
              <a:lnSpc>
                <a:spcPct val="104000"/>
              </a:lnSpc>
            </a:pPr>
            <a:r>
              <a:rPr lang="en-US" sz="3133" dirty="0">
                <a:solidFill>
                  <a:srgbClr val="484237"/>
                </a:solidFill>
                <a:latin typeface="Gelasio SemiBold" pitchFamily="34" charset="0"/>
                <a:ea typeface="Gelasio SemiBold" pitchFamily="34" charset="-122"/>
                <a:cs typeface="Gelasio SemiBold" pitchFamily="34" charset="-120"/>
              </a:rPr>
              <a:t>Business Example 2 – EI in Practice</a:t>
            </a:r>
            <a:endParaRPr lang="en-US" sz="3133" dirty="0"/>
          </a:p>
        </p:txBody>
      </p:sp>
      <p:sp>
        <p:nvSpPr>
          <p:cNvPr id="3" name="Text 1"/>
          <p:cNvSpPr/>
          <p:nvPr/>
        </p:nvSpPr>
        <p:spPr>
          <a:xfrm>
            <a:off x="661493" y="1127224"/>
            <a:ext cx="10869017" cy="406003"/>
          </a:xfrm>
          <a:prstGeom prst="rect">
            <a:avLst/>
          </a:prstGeom>
          <a:noFill/>
          <a:ln/>
        </p:spPr>
        <p:txBody>
          <a:bodyPr wrap="none" lIns="0" tIns="0" rIns="0" bIns="0" rtlCol="0" anchor="t"/>
          <a:lstStyle/>
          <a:p>
            <a:pPr>
              <a:lnSpc>
                <a:spcPct val="104000"/>
              </a:lnSpc>
            </a:pPr>
            <a:r>
              <a:rPr lang="en-US" sz="2533" dirty="0">
                <a:solidFill>
                  <a:srgbClr val="484237"/>
                </a:solidFill>
                <a:latin typeface="Gelasio SemiBold" pitchFamily="34" charset="0"/>
                <a:ea typeface="Gelasio SemiBold" pitchFamily="34" charset="-122"/>
                <a:cs typeface="Gelasio SemiBold" pitchFamily="34" charset="-120"/>
              </a:rPr>
              <a:t>Example 2: Team Conflict Resolution</a:t>
            </a:r>
            <a:endParaRPr lang="en-US" sz="2533" dirty="0"/>
          </a:p>
        </p:txBody>
      </p:sp>
      <p:sp>
        <p:nvSpPr>
          <p:cNvPr id="4" name="Text 2"/>
          <p:cNvSpPr/>
          <p:nvPr/>
        </p:nvSpPr>
        <p:spPr>
          <a:xfrm>
            <a:off x="661493" y="1742579"/>
            <a:ext cx="11478617"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Scenario:</a:t>
            </a:r>
            <a:r>
              <a:rPr lang="en-US" sz="1267" dirty="0">
                <a:solidFill>
                  <a:srgbClr val="746558"/>
                </a:solidFill>
                <a:latin typeface="Gelasio" pitchFamily="34" charset="0"/>
                <a:ea typeface="Gelasio" pitchFamily="34" charset="-122"/>
                <a:cs typeface="Gelasio" pitchFamily="34" charset="-120"/>
              </a:rPr>
              <a:t> A project team experiences interpersonal conflict between members from different departments.</a:t>
            </a:r>
            <a:endParaRPr lang="en-US" sz="1267" dirty="0"/>
          </a:p>
        </p:txBody>
      </p:sp>
      <p:sp>
        <p:nvSpPr>
          <p:cNvPr id="5" name="Shape 3"/>
          <p:cNvSpPr/>
          <p:nvPr/>
        </p:nvSpPr>
        <p:spPr>
          <a:xfrm>
            <a:off x="544513" y="2141140"/>
            <a:ext cx="5470327" cy="3754437"/>
          </a:xfrm>
          <a:prstGeom prst="roundRect">
            <a:avLst>
              <a:gd name="adj" fmla="val 649"/>
            </a:avLst>
          </a:prstGeom>
          <a:solidFill>
            <a:srgbClr val="D3C5B6"/>
          </a:solidFill>
          <a:ln/>
        </p:spPr>
        <p:txBody>
          <a:bodyPr/>
          <a:lstStyle/>
          <a:p>
            <a:endParaRPr lang="en-GB"/>
          </a:p>
        </p:txBody>
      </p:sp>
      <p:sp>
        <p:nvSpPr>
          <p:cNvPr id="6" name="Text 4"/>
          <p:cNvSpPr/>
          <p:nvPr/>
        </p:nvSpPr>
        <p:spPr>
          <a:xfrm>
            <a:off x="706934" y="2280644"/>
            <a:ext cx="5145484" cy="253801"/>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EI Application:</a:t>
            </a:r>
            <a:endParaRPr lang="en-US" sz="1533" dirty="0"/>
          </a:p>
        </p:txBody>
      </p:sp>
      <p:sp>
        <p:nvSpPr>
          <p:cNvPr id="7" name="Text 5"/>
          <p:cNvSpPr/>
          <p:nvPr/>
        </p:nvSpPr>
        <p:spPr>
          <a:xfrm>
            <a:off x="706934" y="2673945"/>
            <a:ext cx="5145484" cy="1354435"/>
          </a:xfrm>
          <a:prstGeom prst="rect">
            <a:avLst/>
          </a:prstGeom>
          <a:noFill/>
          <a:ln/>
        </p:spPr>
        <p:txBody>
          <a:bodyPr wrap="square" lIns="0" tIns="0" rIns="0" bIns="0" rtlCol="0" anchor="t">
            <a:normAutofit/>
          </a:bodyPr>
          <a:lstStyle/>
          <a:p>
            <a:pPr marL="257380" indent="-257380">
              <a:lnSpc>
                <a:spcPct val="124000"/>
              </a:lnSpc>
              <a:buSzPct val="100000"/>
              <a:buChar char="•"/>
            </a:pPr>
            <a:r>
              <a:rPr lang="en-US" sz="1267" b="1" dirty="0">
                <a:solidFill>
                  <a:srgbClr val="000000"/>
                </a:solidFill>
                <a:latin typeface="Gelasio Bold" pitchFamily="34" charset="0"/>
                <a:ea typeface="Gelasio Bold" pitchFamily="34" charset="-122"/>
                <a:cs typeface="Gelasio Bold" pitchFamily="34" charset="-120"/>
              </a:rPr>
              <a:t>Perceiving emotions:</a:t>
            </a:r>
            <a:r>
              <a:rPr lang="en-US" sz="1267" dirty="0">
                <a:solidFill>
                  <a:srgbClr val="000000"/>
                </a:solidFill>
                <a:latin typeface="Gelasio" pitchFamily="34" charset="0"/>
                <a:ea typeface="Gelasio" pitchFamily="34" charset="-122"/>
                <a:cs typeface="Gelasio" pitchFamily="34" charset="-120"/>
              </a:rPr>
              <a:t> Leader identifies underlying tension and frustration</a:t>
            </a:r>
            <a:endParaRPr lang="en-US" sz="1267" dirty="0"/>
          </a:p>
          <a:p>
            <a:pPr marL="257380" indent="-257380">
              <a:lnSpc>
                <a:spcPct val="124000"/>
              </a:lnSpc>
              <a:buSzPct val="100000"/>
              <a:buChar char="•"/>
            </a:pPr>
            <a:r>
              <a:rPr lang="en-US" sz="1267" b="1" dirty="0">
                <a:solidFill>
                  <a:srgbClr val="000000"/>
                </a:solidFill>
                <a:latin typeface="Gelasio Bold" pitchFamily="34" charset="0"/>
                <a:ea typeface="Gelasio Bold" pitchFamily="34" charset="-122"/>
                <a:cs typeface="Gelasio Bold" pitchFamily="34" charset="-120"/>
              </a:rPr>
              <a:t>Empathy:</a:t>
            </a:r>
            <a:r>
              <a:rPr lang="en-US" sz="1267" dirty="0">
                <a:solidFill>
                  <a:srgbClr val="000000"/>
                </a:solidFill>
                <a:latin typeface="Gelasio" pitchFamily="34" charset="0"/>
                <a:ea typeface="Gelasio" pitchFamily="34" charset="-122"/>
                <a:cs typeface="Gelasio" pitchFamily="34" charset="-120"/>
              </a:rPr>
              <a:t> Understands each team member's perspective</a:t>
            </a:r>
            <a:endParaRPr lang="en-US" sz="1267" dirty="0"/>
          </a:p>
          <a:p>
            <a:pPr marL="257380" indent="-257380">
              <a:lnSpc>
                <a:spcPct val="124000"/>
              </a:lnSpc>
              <a:buSzPct val="100000"/>
              <a:buChar char="•"/>
            </a:pPr>
            <a:r>
              <a:rPr lang="en-US" sz="1267" b="1" dirty="0">
                <a:solidFill>
                  <a:srgbClr val="000000"/>
                </a:solidFill>
                <a:latin typeface="Gelasio Bold" pitchFamily="34" charset="0"/>
                <a:ea typeface="Gelasio Bold" pitchFamily="34" charset="-122"/>
                <a:cs typeface="Gelasio Bold" pitchFamily="34" charset="-120"/>
              </a:rPr>
              <a:t>Relationship management:</a:t>
            </a:r>
            <a:r>
              <a:rPr lang="en-US" sz="1267" dirty="0">
                <a:solidFill>
                  <a:srgbClr val="000000"/>
                </a:solidFill>
                <a:latin typeface="Gelasio" pitchFamily="34" charset="0"/>
                <a:ea typeface="Gelasio" pitchFamily="34" charset="-122"/>
                <a:cs typeface="Gelasio" pitchFamily="34" charset="-120"/>
              </a:rPr>
              <a:t> Facilitates constructive dialogue</a:t>
            </a:r>
            <a:endParaRPr lang="en-US" sz="1267" dirty="0"/>
          </a:p>
          <a:p>
            <a:pPr marL="257380" indent="-257380">
              <a:lnSpc>
                <a:spcPct val="124000"/>
              </a:lnSpc>
              <a:buSzPct val="100000"/>
              <a:buChar char="•"/>
            </a:pPr>
            <a:r>
              <a:rPr lang="en-US" sz="1267" b="1" dirty="0">
                <a:solidFill>
                  <a:srgbClr val="000000"/>
                </a:solidFill>
                <a:latin typeface="Gelasio Bold" pitchFamily="34" charset="0"/>
                <a:ea typeface="Gelasio Bold" pitchFamily="34" charset="-122"/>
                <a:cs typeface="Gelasio Bold" pitchFamily="34" charset="-120"/>
              </a:rPr>
              <a:t>Self-awareness:</a:t>
            </a:r>
            <a:r>
              <a:rPr lang="en-US" sz="1267" dirty="0">
                <a:solidFill>
                  <a:srgbClr val="000000"/>
                </a:solidFill>
                <a:latin typeface="Gelasio" pitchFamily="34" charset="0"/>
                <a:ea typeface="Gelasio" pitchFamily="34" charset="-122"/>
                <a:cs typeface="Gelasio" pitchFamily="34" charset="-120"/>
              </a:rPr>
              <a:t> Recognises personal biases in the situation</a:t>
            </a:r>
            <a:endParaRPr lang="en-US" sz="1267" dirty="0"/>
          </a:p>
        </p:txBody>
      </p:sp>
      <p:sp>
        <p:nvSpPr>
          <p:cNvPr id="8" name="Text 6"/>
          <p:cNvSpPr/>
          <p:nvPr/>
        </p:nvSpPr>
        <p:spPr>
          <a:xfrm>
            <a:off x="6300490" y="2280644"/>
            <a:ext cx="5236369" cy="253801"/>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Outcome:</a:t>
            </a:r>
            <a:endParaRPr lang="en-US" sz="1533" dirty="0"/>
          </a:p>
        </p:txBody>
      </p:sp>
      <p:sp>
        <p:nvSpPr>
          <p:cNvPr id="9" name="Text 7"/>
          <p:cNvSpPr/>
          <p:nvPr/>
        </p:nvSpPr>
        <p:spPr>
          <a:xfrm>
            <a:off x="6300490" y="2673945"/>
            <a:ext cx="5236369" cy="822424"/>
          </a:xfrm>
          <a:prstGeom prst="rect">
            <a:avLst/>
          </a:prstGeom>
          <a:noFill/>
          <a:ln/>
        </p:spPr>
        <p:txBody>
          <a:bodyPr wrap="square" lIns="0" tIns="0" rIns="0" bIns="0" rtlCol="0" anchor="t">
            <a:normAutofit/>
          </a:bodyPr>
          <a:lstStyle/>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Conflict resolved without team disruption</a:t>
            </a:r>
            <a:endParaRPr lang="en-US" sz="1267" dirty="0"/>
          </a:p>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Improved cross-functional collaboration</a:t>
            </a:r>
            <a:endParaRPr lang="en-US" sz="1267" dirty="0"/>
          </a:p>
          <a:p>
            <a:pPr marL="257380" indent="-257380">
              <a:lnSpc>
                <a:spcPct val="124000"/>
              </a:lnSpc>
              <a:buSzPct val="100000"/>
              <a:buChar char="•"/>
            </a:pPr>
            <a:r>
              <a:rPr lang="en-US" sz="1267" dirty="0">
                <a:solidFill>
                  <a:srgbClr val="746558"/>
                </a:solidFill>
                <a:latin typeface="Gelasio" pitchFamily="34" charset="0"/>
                <a:ea typeface="Gelasio" pitchFamily="34" charset="-122"/>
                <a:cs typeface="Gelasio" pitchFamily="34" charset="-120"/>
              </a:rPr>
              <a:t>Team cohesion strengthened</a:t>
            </a:r>
            <a:endParaRPr lang="en-US" sz="1267" dirty="0"/>
          </a:p>
        </p:txBody>
      </p:sp>
      <p:sp>
        <p:nvSpPr>
          <p:cNvPr id="10" name="Text 8"/>
          <p:cNvSpPr/>
          <p:nvPr/>
        </p:nvSpPr>
        <p:spPr>
          <a:xfrm>
            <a:off x="6300490" y="3635872"/>
            <a:ext cx="5236369" cy="253801"/>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Theory Connection:</a:t>
            </a:r>
            <a:endParaRPr lang="en-US" sz="1533" dirty="0"/>
          </a:p>
        </p:txBody>
      </p:sp>
      <p:sp>
        <p:nvSpPr>
          <p:cNvPr id="11" name="Text 9"/>
          <p:cNvSpPr/>
          <p:nvPr/>
        </p:nvSpPr>
        <p:spPr>
          <a:xfrm>
            <a:off x="6300490" y="4029176"/>
            <a:ext cx="5236369" cy="724793"/>
          </a:xfrm>
          <a:prstGeom prst="rect">
            <a:avLst/>
          </a:prstGeom>
          <a:noFill/>
          <a:ln/>
        </p:spPr>
        <p:txBody>
          <a:bodyPr wrap="square" lIns="0" tIns="0" rIns="0" bIns="0" rtlCol="0" anchor="t">
            <a:normAutofit/>
          </a:bodyPr>
          <a:lstStyle/>
          <a:p>
            <a:pPr>
              <a:lnSpc>
                <a:spcPct val="124000"/>
              </a:lnSpc>
            </a:pPr>
            <a:r>
              <a:rPr lang="en-US" sz="1267" dirty="0">
                <a:solidFill>
                  <a:srgbClr val="746558"/>
                </a:solidFill>
                <a:latin typeface="Gelasio" pitchFamily="34" charset="0"/>
                <a:ea typeface="Gelasio" pitchFamily="34" charset="-122"/>
                <a:cs typeface="Gelasio" pitchFamily="34" charset="-120"/>
              </a:rPr>
              <a:t>Branch 1 (Perceiving Emotions) and Branch 3 (Understanding Emotions) illustrate how leaders diagnose and address interpersonal dynamics.</a:t>
            </a:r>
            <a:endParaRPr lang="en-US" sz="1267" dirty="0"/>
          </a:p>
        </p:txBody>
      </p:sp>
      <p:sp>
        <p:nvSpPr>
          <p:cNvPr id="12" name="Text 10"/>
          <p:cNvSpPr/>
          <p:nvPr/>
        </p:nvSpPr>
        <p:spPr>
          <a:xfrm>
            <a:off x="6300490" y="4893470"/>
            <a:ext cx="5236369" cy="253801"/>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Critical Evaluation:</a:t>
            </a:r>
            <a:endParaRPr lang="en-US" sz="1533" dirty="0"/>
          </a:p>
        </p:txBody>
      </p:sp>
      <p:sp>
        <p:nvSpPr>
          <p:cNvPr id="13" name="Text 11"/>
          <p:cNvSpPr/>
          <p:nvPr/>
        </p:nvSpPr>
        <p:spPr>
          <a:xfrm>
            <a:off x="6300490" y="5286772"/>
            <a:ext cx="5236369" cy="483195"/>
          </a:xfrm>
          <a:prstGeom prst="rect">
            <a:avLst/>
          </a:prstGeom>
          <a:noFill/>
          <a:ln/>
        </p:spPr>
        <p:txBody>
          <a:bodyPr wrap="square" lIns="0" tIns="0" rIns="0" bIns="0" rtlCol="0" anchor="t">
            <a:normAutofit/>
          </a:bodyPr>
          <a:lstStyle/>
          <a:p>
            <a:pPr>
              <a:lnSpc>
                <a:spcPct val="124000"/>
              </a:lnSpc>
            </a:pPr>
            <a:r>
              <a:rPr lang="en-US" sz="1267" dirty="0">
                <a:solidFill>
                  <a:srgbClr val="746558"/>
                </a:solidFill>
                <a:latin typeface="Gelasio" pitchFamily="34" charset="0"/>
                <a:ea typeface="Gelasio" pitchFamily="34" charset="-122"/>
                <a:cs typeface="Gelasio" pitchFamily="34" charset="-120"/>
              </a:rPr>
              <a:t>While EI was effective here, cultural differences in conflict resolution styles required additional CQ skills for complete success.</a:t>
            </a:r>
            <a:endParaRPr lang="en-US" sz="1267" dirty="0"/>
          </a:p>
        </p:txBody>
      </p:sp>
      <p:sp>
        <p:nvSpPr>
          <p:cNvPr id="14" name="Text 12"/>
          <p:cNvSpPr/>
          <p:nvPr/>
        </p:nvSpPr>
        <p:spPr>
          <a:xfrm>
            <a:off x="661493" y="6052543"/>
            <a:ext cx="11478617" cy="241597"/>
          </a:xfrm>
          <a:prstGeom prst="rect">
            <a:avLst/>
          </a:prstGeom>
          <a:noFill/>
          <a:ln/>
        </p:spPr>
        <p:txBody>
          <a:bodyPr wrap="none" lIns="0" tIns="0" rIns="0" bIns="0" rtlCol="0" anchor="t"/>
          <a:lstStyle/>
          <a:p>
            <a:pPr>
              <a:lnSpc>
                <a:spcPct val="124000"/>
              </a:lnSpc>
            </a:pPr>
            <a:r>
              <a:rPr lang="en-US" sz="1267" b="1" dirty="0">
                <a:solidFill>
                  <a:srgbClr val="746558"/>
                </a:solidFill>
                <a:latin typeface="Gelasio Bold" pitchFamily="34" charset="0"/>
                <a:ea typeface="Gelasio Bold" pitchFamily="34" charset="-122"/>
                <a:cs typeface="Gelasio Bold" pitchFamily="34" charset="-120"/>
              </a:rPr>
              <a:t>Reference:</a:t>
            </a:r>
            <a:r>
              <a:rPr lang="en-US" sz="1267" dirty="0">
                <a:solidFill>
                  <a:srgbClr val="746558"/>
                </a:solidFill>
                <a:latin typeface="Gelasio" pitchFamily="34" charset="0"/>
                <a:ea typeface="Gelasio" pitchFamily="34" charset="-122"/>
                <a:cs typeface="Gelasio" pitchFamily="34" charset="-120"/>
              </a:rPr>
              <a:t> Salovey, P., &amp; Mayer, J. D. (1990). Emotional intelligence. </a:t>
            </a:r>
            <a:r>
              <a:rPr lang="en-US" sz="1267" i="1" dirty="0">
                <a:solidFill>
                  <a:srgbClr val="746558"/>
                </a:solidFill>
                <a:latin typeface="Gelasio" pitchFamily="34" charset="0"/>
                <a:ea typeface="Gelasio" pitchFamily="34" charset="-122"/>
                <a:cs typeface="Gelasio" pitchFamily="34" charset="-120"/>
              </a:rPr>
              <a:t>Imagination, Cognition and Personality</a:t>
            </a:r>
            <a:r>
              <a:rPr lang="en-US" sz="1267" dirty="0">
                <a:solidFill>
                  <a:srgbClr val="746558"/>
                </a:solidFill>
                <a:latin typeface="Gelasio" pitchFamily="34" charset="0"/>
                <a:ea typeface="Gelasio" pitchFamily="34" charset="-122"/>
                <a:cs typeface="Gelasio" pitchFamily="34" charset="-120"/>
              </a:rPr>
              <a:t>, 9(3), 185-211.</a:t>
            </a:r>
            <a:endParaRPr lang="en-US" sz="126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61493" y="540743"/>
            <a:ext cx="613569" cy="237828"/>
          </a:xfrm>
          <a:prstGeom prst="roundRect">
            <a:avLst>
              <a:gd name="adj" fmla="val 7898"/>
            </a:avLst>
          </a:prstGeom>
          <a:solidFill>
            <a:srgbClr val="ECE6DF"/>
          </a:solidFill>
          <a:ln/>
        </p:spPr>
        <p:txBody>
          <a:bodyPr/>
          <a:lstStyle/>
          <a:p>
            <a:endParaRPr lang="en-GB" sz="2400"/>
          </a:p>
        </p:txBody>
      </p:sp>
      <p:sp>
        <p:nvSpPr>
          <p:cNvPr id="3" name="Text 1"/>
          <p:cNvSpPr/>
          <p:nvPr/>
        </p:nvSpPr>
        <p:spPr>
          <a:xfrm>
            <a:off x="755353" y="587673"/>
            <a:ext cx="1035447" cy="143967"/>
          </a:xfrm>
          <a:prstGeom prst="rect">
            <a:avLst/>
          </a:prstGeom>
          <a:noFill/>
          <a:ln/>
        </p:spPr>
        <p:txBody>
          <a:bodyPr wrap="none" lIns="0" tIns="0" rIns="0" bIns="0" rtlCol="0" anchor="t"/>
          <a:lstStyle/>
          <a:p>
            <a:pPr>
              <a:lnSpc>
                <a:spcPct val="96000"/>
              </a:lnSpc>
            </a:pPr>
            <a:r>
              <a:rPr lang="en-US" sz="933" dirty="0">
                <a:solidFill>
                  <a:srgbClr val="746558"/>
                </a:solidFill>
                <a:latin typeface="Gelasio" pitchFamily="34" charset="0"/>
                <a:ea typeface="Gelasio" pitchFamily="34" charset="-122"/>
                <a:cs typeface="Gelasio" pitchFamily="34" charset="-120"/>
              </a:rPr>
              <a:t>PART 2</a:t>
            </a:r>
            <a:endParaRPr lang="en-US" sz="933" dirty="0"/>
          </a:p>
        </p:txBody>
      </p:sp>
      <p:sp>
        <p:nvSpPr>
          <p:cNvPr id="4" name="Text 2"/>
          <p:cNvSpPr/>
          <p:nvPr/>
        </p:nvSpPr>
        <p:spPr>
          <a:xfrm>
            <a:off x="661493" y="830362"/>
            <a:ext cx="10869017" cy="489148"/>
          </a:xfrm>
          <a:prstGeom prst="rect">
            <a:avLst/>
          </a:prstGeom>
          <a:noFill/>
          <a:ln/>
        </p:spPr>
        <p:txBody>
          <a:bodyPr wrap="none" lIns="0" tIns="0" rIns="0" bIns="0" rtlCol="0" anchor="t"/>
          <a:lstStyle/>
          <a:p>
            <a:pPr>
              <a:lnSpc>
                <a:spcPct val="104000"/>
              </a:lnSpc>
            </a:pPr>
            <a:r>
              <a:rPr lang="en-US" sz="3067" dirty="0">
                <a:solidFill>
                  <a:srgbClr val="484237"/>
                </a:solidFill>
                <a:latin typeface="Gelasio SemiBold" pitchFamily="34" charset="0"/>
                <a:ea typeface="Gelasio SemiBold" pitchFamily="34" charset="-122"/>
                <a:cs typeface="Gelasio SemiBold" pitchFamily="34" charset="-120"/>
              </a:rPr>
              <a:t>Defining Cultural Intelligence (CQ)</a:t>
            </a:r>
            <a:endParaRPr lang="en-US" sz="3067" dirty="0"/>
          </a:p>
        </p:txBody>
      </p:sp>
      <p:sp>
        <p:nvSpPr>
          <p:cNvPr id="5" name="Text 3"/>
          <p:cNvSpPr/>
          <p:nvPr/>
        </p:nvSpPr>
        <p:spPr>
          <a:xfrm>
            <a:off x="661493" y="1371303"/>
            <a:ext cx="10869017" cy="391220"/>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Academic Definition of Cultural Intelligence</a:t>
            </a:r>
            <a:endParaRPr lang="en-US" sz="2400" dirty="0"/>
          </a:p>
        </p:txBody>
      </p:sp>
      <p:sp>
        <p:nvSpPr>
          <p:cNvPr id="6" name="Text 4"/>
          <p:cNvSpPr/>
          <p:nvPr/>
        </p:nvSpPr>
        <p:spPr>
          <a:xfrm>
            <a:off x="661493" y="1814316"/>
            <a:ext cx="10869017" cy="293489"/>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Earley &amp; Ang (2003) Definition:</a:t>
            </a:r>
            <a:endParaRPr lang="en-US" dirty="0"/>
          </a:p>
        </p:txBody>
      </p:sp>
      <p:sp>
        <p:nvSpPr>
          <p:cNvPr id="7" name="Shape 5"/>
          <p:cNvSpPr/>
          <p:nvPr/>
        </p:nvSpPr>
        <p:spPr>
          <a:xfrm>
            <a:off x="661492" y="2302173"/>
            <a:ext cx="19051" cy="520303"/>
          </a:xfrm>
          <a:prstGeom prst="roundRect">
            <a:avLst>
              <a:gd name="adj" fmla="val 59998"/>
            </a:avLst>
          </a:prstGeom>
          <a:solidFill>
            <a:srgbClr val="D3C5B6"/>
          </a:solidFill>
          <a:ln/>
        </p:spPr>
        <p:txBody>
          <a:bodyPr/>
          <a:lstStyle/>
          <a:p>
            <a:endParaRPr lang="en-GB" sz="2400"/>
          </a:p>
        </p:txBody>
      </p:sp>
      <p:sp>
        <p:nvSpPr>
          <p:cNvPr id="8" name="Text 6"/>
          <p:cNvSpPr/>
          <p:nvPr/>
        </p:nvSpPr>
        <p:spPr>
          <a:xfrm>
            <a:off x="896244" y="2447926"/>
            <a:ext cx="1124386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"An individual's ability to adapt and function effectively in diverse cultural contexts"</a:t>
            </a:r>
            <a:endParaRPr lang="en-US" sz="1200" dirty="0"/>
          </a:p>
        </p:txBody>
      </p:sp>
      <p:sp>
        <p:nvSpPr>
          <p:cNvPr id="9" name="Text 7"/>
          <p:cNvSpPr/>
          <p:nvPr/>
        </p:nvSpPr>
        <p:spPr>
          <a:xfrm>
            <a:off x="661493" y="3016945"/>
            <a:ext cx="10869017" cy="293489"/>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Key Distinction:</a:t>
            </a:r>
            <a:endParaRPr lang="en-US" dirty="0"/>
          </a:p>
        </p:txBody>
      </p:sp>
      <p:sp>
        <p:nvSpPr>
          <p:cNvPr id="10" name="Text 8"/>
          <p:cNvSpPr/>
          <p:nvPr/>
        </p:nvSpPr>
        <p:spPr>
          <a:xfrm>
            <a:off x="661493" y="3504803"/>
            <a:ext cx="10869017"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Unlike EI and social intelligence, CQ </a:t>
            </a:r>
            <a:r>
              <a:rPr lang="en-US" sz="1200" b="1" dirty="0">
                <a:solidFill>
                  <a:srgbClr val="746558"/>
                </a:solidFill>
                <a:latin typeface="Gelasio Bold" pitchFamily="34" charset="0"/>
                <a:ea typeface="Gelasio Bold" pitchFamily="34" charset="-122"/>
                <a:cs typeface="Gelasio Bold" pitchFamily="34" charset="-120"/>
              </a:rPr>
              <a:t>specifically addresses how culture influences</a:t>
            </a:r>
            <a:r>
              <a:rPr lang="en-US" sz="1200" dirty="0">
                <a:solidFill>
                  <a:srgbClr val="746558"/>
                </a:solidFill>
                <a:latin typeface="Gelasio" pitchFamily="34" charset="0"/>
                <a:ea typeface="Gelasio" pitchFamily="34" charset="-122"/>
                <a:cs typeface="Gelasio" pitchFamily="34" charset="-120"/>
              </a:rPr>
              <a:t> behaviours, attitudes, and interactions</a:t>
            </a:r>
            <a:endParaRPr lang="en-US" sz="1200" dirty="0"/>
          </a:p>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CQ is </a:t>
            </a:r>
            <a:r>
              <a:rPr lang="en-US" sz="1200" b="1" dirty="0">
                <a:solidFill>
                  <a:srgbClr val="746558"/>
                </a:solidFill>
                <a:latin typeface="Gelasio Bold" pitchFamily="34" charset="0"/>
                <a:ea typeface="Gelasio Bold" pitchFamily="34" charset="-122"/>
                <a:cs typeface="Gelasio Bold" pitchFamily="34" charset="-120"/>
              </a:rPr>
              <a:t>"culture-free"</a:t>
            </a:r>
            <a:r>
              <a:rPr lang="en-US" sz="1200" dirty="0">
                <a:solidFill>
                  <a:srgbClr val="746558"/>
                </a:solidFill>
                <a:latin typeface="Gelasio" pitchFamily="34" charset="0"/>
                <a:ea typeface="Gelasio" pitchFamily="34" charset="-122"/>
                <a:cs typeface="Gelasio" pitchFamily="34" charset="-120"/>
              </a:rPr>
              <a:t> – it enables effectiveness across cultures, not just within one</a:t>
            </a:r>
            <a:endParaRPr lang="en-US" sz="1200" dirty="0"/>
          </a:p>
        </p:txBody>
      </p:sp>
      <p:sp>
        <p:nvSpPr>
          <p:cNvPr id="11" name="Text 9"/>
          <p:cNvSpPr/>
          <p:nvPr/>
        </p:nvSpPr>
        <p:spPr>
          <a:xfrm>
            <a:off x="661493" y="4202312"/>
            <a:ext cx="10869017" cy="293489"/>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Why CQ Matters:</a:t>
            </a:r>
            <a:endParaRPr lang="en-US" dirty="0"/>
          </a:p>
        </p:txBody>
      </p:sp>
      <p:sp>
        <p:nvSpPr>
          <p:cNvPr id="12" name="Text 10"/>
          <p:cNvSpPr/>
          <p:nvPr/>
        </p:nvSpPr>
        <p:spPr>
          <a:xfrm>
            <a:off x="661493" y="4690169"/>
            <a:ext cx="10869017"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Nearly </a:t>
            </a:r>
            <a:r>
              <a:rPr lang="en-US" sz="1200" b="1" dirty="0">
                <a:solidFill>
                  <a:srgbClr val="746558"/>
                </a:solidFill>
                <a:latin typeface="Gelasio Bold" pitchFamily="34" charset="0"/>
                <a:ea typeface="Gelasio Bold" pitchFamily="34" charset="-122"/>
                <a:cs typeface="Gelasio Bold" pitchFamily="34" charset="-120"/>
              </a:rPr>
              <a:t>80% of HR professionals</a:t>
            </a:r>
            <a:r>
              <a:rPr lang="en-US" sz="1200" dirty="0">
                <a:solidFill>
                  <a:srgbClr val="746558"/>
                </a:solidFill>
                <a:latin typeface="Gelasio" pitchFamily="34" charset="0"/>
                <a:ea typeface="Gelasio" pitchFamily="34" charset="-122"/>
                <a:cs typeface="Gelasio" pitchFamily="34" charset="-120"/>
              </a:rPr>
              <a:t> see CQ and diversity awareness as essential for organisational success</a:t>
            </a:r>
            <a:endParaRPr lang="en-US" sz="1200" dirty="0"/>
          </a:p>
          <a:p>
            <a:pPr marL="243834" indent="-243834">
              <a:lnSpc>
                <a:spcPct val="122000"/>
              </a:lnSpc>
              <a:buSzPct val="100000"/>
              <a:buChar char="•"/>
            </a:pPr>
            <a:r>
              <a:rPr lang="en-US" sz="1200" b="1" dirty="0">
                <a:solidFill>
                  <a:srgbClr val="746558"/>
                </a:solidFill>
                <a:latin typeface="Gelasio Bold" pitchFamily="34" charset="0"/>
                <a:ea typeface="Gelasio Bold" pitchFamily="34" charset="-122"/>
                <a:cs typeface="Gelasio Bold" pitchFamily="34" charset="-120"/>
              </a:rPr>
              <a:t>93%</a:t>
            </a:r>
            <a:r>
              <a:rPr lang="en-US" sz="1200" dirty="0">
                <a:solidFill>
                  <a:srgbClr val="746558"/>
                </a:solidFill>
                <a:latin typeface="Gelasio" pitchFamily="34" charset="0"/>
                <a:ea typeface="Gelasio" pitchFamily="34" charset="-122"/>
                <a:cs typeface="Gelasio" pitchFamily="34" charset="-120"/>
              </a:rPr>
              <a:t> emphasise CQ's role in boosting engagement and teamwork</a:t>
            </a:r>
            <a:endParaRPr lang="en-US" sz="1200" dirty="0"/>
          </a:p>
        </p:txBody>
      </p:sp>
      <p:sp>
        <p:nvSpPr>
          <p:cNvPr id="13" name="Text 11"/>
          <p:cNvSpPr/>
          <p:nvPr/>
        </p:nvSpPr>
        <p:spPr>
          <a:xfrm>
            <a:off x="661493" y="5339060"/>
            <a:ext cx="10869017" cy="978197"/>
          </a:xfrm>
          <a:prstGeom prst="rect">
            <a:avLst/>
          </a:prstGeom>
          <a:noFill/>
          <a:ln/>
        </p:spPr>
        <p:txBody>
          <a:bodyPr wrap="square" lIns="0" tIns="0" rIns="0" bIns="0" rtlCol="0" anchor="t"/>
          <a:lstStyle/>
          <a:p>
            <a:pPr>
              <a:lnSpc>
                <a:spcPct val="122000"/>
              </a:lnSpc>
              <a:spcAft>
                <a:spcPts val="1133"/>
              </a:spcAft>
            </a:pPr>
            <a:r>
              <a:rPr lang="en-US" sz="1200" b="1" dirty="0">
                <a:solidFill>
                  <a:srgbClr val="746558"/>
                </a:solidFill>
                <a:latin typeface="Gelasio Bold" pitchFamily="34" charset="0"/>
                <a:ea typeface="Gelasio Bold" pitchFamily="34" charset="-122"/>
                <a:cs typeface="Gelasio Bold" pitchFamily="34" charset="-120"/>
              </a:rPr>
              <a:t>References:</a:t>
            </a:r>
            <a:endParaRPr lang="en-US" sz="1200" dirty="0"/>
          </a:p>
          <a:p>
            <a:pPr>
              <a:lnSpc>
                <a:spcPct val="122000"/>
              </a:lnSpc>
            </a:pPr>
            <a:r>
              <a:rPr lang="en-US" sz="1200" dirty="0">
                <a:solidFill>
                  <a:srgbClr val="746558"/>
                </a:solidFill>
                <a:latin typeface="Gelasio" pitchFamily="34" charset="0"/>
                <a:ea typeface="Gelasio" pitchFamily="34" charset="-122"/>
                <a:cs typeface="Gelasio" pitchFamily="34" charset="-120"/>
              </a:rPr>
              <a:t>Earley, P. C., &amp; Ang, S. (2003). </a:t>
            </a:r>
            <a:r>
              <a:rPr lang="en-US" sz="12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200" dirty="0">
                <a:solidFill>
                  <a:srgbClr val="746558"/>
                </a:solidFill>
                <a:latin typeface="Gelasio" pitchFamily="34" charset="0"/>
                <a:ea typeface="Gelasio" pitchFamily="34" charset="-122"/>
                <a:cs typeface="Gelasio" pitchFamily="34" charset="-120"/>
              </a:rPr>
              <a:t>. Stanford University Press.</a:t>
            </a:r>
            <a:endParaRPr lang="en-US" sz="1200" dirty="0"/>
          </a:p>
          <a:p>
            <a:pPr>
              <a:lnSpc>
                <a:spcPct val="122000"/>
              </a:lnSpc>
            </a:pPr>
            <a:r>
              <a:rPr lang="en-US" sz="1200" dirty="0">
                <a:solidFill>
                  <a:srgbClr val="746558"/>
                </a:solidFill>
                <a:latin typeface="Gelasio" pitchFamily="34" charset="0"/>
                <a:ea typeface="Gelasio" pitchFamily="34" charset="-122"/>
                <a:cs typeface="Gelasio" pitchFamily="34" charset="-120"/>
              </a:rPr>
              <a:t>British Council. (2025). Cultural intelligence: The must-have skill for leading diverse teams. </a:t>
            </a:r>
            <a:r>
              <a:rPr lang="en-US" sz="1200" i="1" dirty="0">
                <a:solidFill>
                  <a:srgbClr val="746558"/>
                </a:solidFill>
                <a:latin typeface="Gelasio" pitchFamily="34" charset="0"/>
                <a:ea typeface="Gelasio" pitchFamily="34" charset="-122"/>
                <a:cs typeface="Gelasio" pitchFamily="34" charset="-120"/>
              </a:rPr>
              <a:t>British Council Corporate English Solutions</a:t>
            </a:r>
            <a:r>
              <a:rPr lang="en-US" sz="1200" dirty="0">
                <a:solidFill>
                  <a:srgbClr val="746558"/>
                </a:solidFill>
                <a:latin typeface="Gelasio" pitchFamily="34" charset="0"/>
                <a:ea typeface="Gelasio" pitchFamily="34" charset="-122"/>
                <a:cs typeface="Gelasio" pitchFamily="34" charset="-120"/>
              </a:rPr>
              <a:t>.</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653356"/>
            <a:ext cx="10869017" cy="470595"/>
          </a:xfrm>
          <a:prstGeom prst="rect">
            <a:avLst/>
          </a:prstGeom>
          <a:noFill/>
          <a:ln/>
        </p:spPr>
        <p:txBody>
          <a:bodyPr wrap="none" lIns="0" tIns="0" rIns="0" bIns="0" rtlCol="0" anchor="t"/>
          <a:lstStyle/>
          <a:p>
            <a:pPr>
              <a:lnSpc>
                <a:spcPct val="104000"/>
              </a:lnSpc>
            </a:pPr>
            <a:r>
              <a:rPr lang="en-US" sz="2933" dirty="0">
                <a:solidFill>
                  <a:srgbClr val="484237"/>
                </a:solidFill>
                <a:latin typeface="Gelasio SemiBold" pitchFamily="34" charset="0"/>
                <a:ea typeface="Gelasio SemiBold" pitchFamily="34" charset="-122"/>
                <a:cs typeface="Gelasio SemiBold" pitchFamily="34" charset="-120"/>
              </a:rPr>
              <a:t>CQ Model – Earley &amp; Ang's Four-Factor Model</a:t>
            </a:r>
            <a:endParaRPr lang="en-US" sz="2933" dirty="0"/>
          </a:p>
        </p:txBody>
      </p:sp>
      <p:sp>
        <p:nvSpPr>
          <p:cNvPr id="3" name="Text 1"/>
          <p:cNvSpPr/>
          <p:nvPr/>
        </p:nvSpPr>
        <p:spPr>
          <a:xfrm>
            <a:off x="661493" y="1171873"/>
            <a:ext cx="10869017" cy="376535"/>
          </a:xfrm>
          <a:prstGeom prst="rect">
            <a:avLst/>
          </a:prstGeom>
          <a:noFill/>
          <a:ln/>
        </p:spPr>
        <p:txBody>
          <a:bodyPr wrap="none" lIns="0" tIns="0" rIns="0" bIns="0" rtlCol="0" anchor="t"/>
          <a:lstStyle/>
          <a:p>
            <a:pPr>
              <a:lnSpc>
                <a:spcPct val="104000"/>
              </a:lnSpc>
            </a:pPr>
            <a:r>
              <a:rPr lang="en-US" sz="2333" dirty="0">
                <a:solidFill>
                  <a:srgbClr val="484237"/>
                </a:solidFill>
                <a:latin typeface="Gelasio SemiBold" pitchFamily="34" charset="0"/>
                <a:ea typeface="Gelasio SemiBold" pitchFamily="34" charset="-122"/>
                <a:cs typeface="Gelasio SemiBold" pitchFamily="34" charset="-120"/>
              </a:rPr>
              <a:t>Earley &amp; Ang's Cultural Intelligence (CQ) Model (2003)</a:t>
            </a:r>
            <a:endParaRPr lang="en-US" sz="2333"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1728391"/>
            <a:ext cx="5374481" cy="1759248"/>
          </a:xfrm>
          <a:prstGeom prst="rect">
            <a:avLst/>
          </a:prstGeom>
        </p:spPr>
      </p:pic>
      <p:sp>
        <p:nvSpPr>
          <p:cNvPr id="5" name="Text 2"/>
          <p:cNvSpPr/>
          <p:nvPr/>
        </p:nvSpPr>
        <p:spPr>
          <a:xfrm>
            <a:off x="3235722" y="1832173"/>
            <a:ext cx="225921" cy="282376"/>
          </a:xfrm>
          <a:prstGeom prst="rect">
            <a:avLst/>
          </a:prstGeom>
          <a:noFill/>
          <a:ln/>
        </p:spPr>
        <p:txBody>
          <a:bodyPr wrap="none" lIns="0" tIns="0" rIns="0" bIns="0" rtlCol="0" anchor="ctr"/>
          <a:lstStyle/>
          <a:p>
            <a:pPr algn="ctr"/>
            <a:r>
              <a:rPr lang="en-US" sz="1733" dirty="0">
                <a:solidFill>
                  <a:srgbClr val="746558"/>
                </a:solidFill>
                <a:latin typeface="Gelasio SemiBold" pitchFamily="34" charset="0"/>
                <a:ea typeface="Gelasio SemiBold" pitchFamily="34" charset="-122"/>
                <a:cs typeface="Gelasio SemiBold" pitchFamily="34" charset="-120"/>
              </a:rPr>
              <a:t>1</a:t>
            </a:r>
            <a:endParaRPr lang="en-US" sz="1733" dirty="0"/>
          </a:p>
        </p:txBody>
      </p:sp>
      <p:sp>
        <p:nvSpPr>
          <p:cNvPr id="6" name="Text 3"/>
          <p:cNvSpPr/>
          <p:nvPr/>
        </p:nvSpPr>
        <p:spPr>
          <a:xfrm>
            <a:off x="831157" y="2319239"/>
            <a:ext cx="5035153" cy="235347"/>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Metacognitive CQ</a:t>
            </a:r>
            <a:endParaRPr lang="en-US" sz="1467" dirty="0"/>
          </a:p>
        </p:txBody>
      </p:sp>
      <p:sp>
        <p:nvSpPr>
          <p:cNvPr id="7" name="Text 4"/>
          <p:cNvSpPr/>
          <p:nvPr/>
        </p:nvSpPr>
        <p:spPr>
          <a:xfrm>
            <a:off x="831157" y="2626519"/>
            <a:ext cx="5035153" cy="691456"/>
          </a:xfrm>
          <a:prstGeom prst="rect">
            <a:avLst/>
          </a:prstGeom>
          <a:noFill/>
          <a:ln/>
        </p:spPr>
        <p:txBody>
          <a:bodyPr wrap="square" lIns="0" tIns="0" rIns="0" bIns="0" rtlCol="0" anchor="t">
            <a:normAutofit/>
          </a:bodyPr>
          <a:lstStyle/>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Active thinking and awareness during cross-cultural interactions</a:t>
            </a:r>
            <a:endParaRPr lang="en-US" sz="1133" dirty="0"/>
          </a:p>
          <a:p>
            <a:pPr marL="230288" indent="-230288">
              <a:lnSpc>
                <a:spcPct val="120000"/>
              </a:lnSpc>
              <a:buSzPct val="100000"/>
              <a:buChar char="•"/>
            </a:pPr>
            <a:r>
              <a:rPr lang="en-US" sz="1133" b="1" dirty="0">
                <a:solidFill>
                  <a:srgbClr val="746558"/>
                </a:solidFill>
                <a:latin typeface="Gelasio Bold" pitchFamily="34" charset="0"/>
                <a:ea typeface="Gelasio Bold" pitchFamily="34" charset="-122"/>
                <a:cs typeface="Gelasio Bold" pitchFamily="34" charset="-120"/>
              </a:rPr>
              <a:t>Key question:</a:t>
            </a:r>
            <a:r>
              <a:rPr lang="en-US" sz="1133" dirty="0">
                <a:solidFill>
                  <a:srgbClr val="746558"/>
                </a:solidFill>
                <a:latin typeface="Gelasio" pitchFamily="34" charset="0"/>
                <a:ea typeface="Gelasio" pitchFamily="34" charset="-122"/>
                <a:cs typeface="Gelasio" pitchFamily="34" charset="-120"/>
              </a:rPr>
              <a:t> "What are the ways that they can figure out what they like and what may another person be like?" (Earley &amp; Ang, 2003, p. 93)</a:t>
            </a:r>
            <a:endParaRPr lang="en-US" sz="1133"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55929" y="1728391"/>
            <a:ext cx="5374580" cy="1759248"/>
          </a:xfrm>
          <a:prstGeom prst="rect">
            <a:avLst/>
          </a:prstGeom>
        </p:spPr>
      </p:pic>
      <p:sp>
        <p:nvSpPr>
          <p:cNvPr id="9" name="Text 5"/>
          <p:cNvSpPr/>
          <p:nvPr/>
        </p:nvSpPr>
        <p:spPr>
          <a:xfrm>
            <a:off x="8730258" y="1832173"/>
            <a:ext cx="225921" cy="282376"/>
          </a:xfrm>
          <a:prstGeom prst="rect">
            <a:avLst/>
          </a:prstGeom>
          <a:noFill/>
          <a:ln/>
        </p:spPr>
        <p:txBody>
          <a:bodyPr wrap="none" lIns="0" tIns="0" rIns="0" bIns="0" rtlCol="0" anchor="ctr"/>
          <a:lstStyle/>
          <a:p>
            <a:pPr algn="ctr"/>
            <a:r>
              <a:rPr lang="en-US" sz="1733" dirty="0">
                <a:solidFill>
                  <a:srgbClr val="746558"/>
                </a:solidFill>
                <a:latin typeface="Gelasio SemiBold" pitchFamily="34" charset="0"/>
                <a:ea typeface="Gelasio SemiBold" pitchFamily="34" charset="-122"/>
                <a:cs typeface="Gelasio SemiBold" pitchFamily="34" charset="-120"/>
              </a:rPr>
              <a:t>2</a:t>
            </a:r>
            <a:endParaRPr lang="en-US" sz="1733" dirty="0"/>
          </a:p>
        </p:txBody>
      </p:sp>
      <p:sp>
        <p:nvSpPr>
          <p:cNvPr id="10" name="Text 6"/>
          <p:cNvSpPr/>
          <p:nvPr/>
        </p:nvSpPr>
        <p:spPr>
          <a:xfrm>
            <a:off x="6325593" y="2319239"/>
            <a:ext cx="5035252" cy="235347"/>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Cognitive CQ</a:t>
            </a:r>
            <a:endParaRPr lang="en-US" sz="1467" dirty="0"/>
          </a:p>
        </p:txBody>
      </p:sp>
      <p:sp>
        <p:nvSpPr>
          <p:cNvPr id="11" name="Text 7"/>
          <p:cNvSpPr/>
          <p:nvPr/>
        </p:nvSpPr>
        <p:spPr>
          <a:xfrm>
            <a:off x="6325593" y="2626519"/>
            <a:ext cx="5035252" cy="474960"/>
          </a:xfrm>
          <a:prstGeom prst="rect">
            <a:avLst/>
          </a:prstGeom>
          <a:noFill/>
          <a:ln/>
        </p:spPr>
        <p:txBody>
          <a:bodyPr wrap="square" lIns="0" tIns="0" rIns="0" bIns="0" rtlCol="0" anchor="t">
            <a:normAutofit/>
          </a:bodyPr>
          <a:lstStyle/>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Knowledge of cultural norms, values, and practices</a:t>
            </a:r>
            <a:endParaRPr lang="en-US" sz="1133" dirty="0"/>
          </a:p>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Three types: declarative, procedural, and conditional knowledge</a:t>
            </a:r>
            <a:endParaRPr lang="en-US" sz="1133"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93" y="3607593"/>
            <a:ext cx="5374481" cy="1542752"/>
          </a:xfrm>
          <a:prstGeom prst="rect">
            <a:avLst/>
          </a:prstGeom>
        </p:spPr>
      </p:pic>
      <p:sp>
        <p:nvSpPr>
          <p:cNvPr id="13" name="Text 8"/>
          <p:cNvSpPr/>
          <p:nvPr/>
        </p:nvSpPr>
        <p:spPr>
          <a:xfrm>
            <a:off x="3235722" y="3711376"/>
            <a:ext cx="225921" cy="282376"/>
          </a:xfrm>
          <a:prstGeom prst="rect">
            <a:avLst/>
          </a:prstGeom>
          <a:noFill/>
          <a:ln/>
        </p:spPr>
        <p:txBody>
          <a:bodyPr wrap="none" lIns="0" tIns="0" rIns="0" bIns="0" rtlCol="0" anchor="ctr"/>
          <a:lstStyle/>
          <a:p>
            <a:pPr algn="ctr"/>
            <a:r>
              <a:rPr lang="en-US" sz="1733" dirty="0">
                <a:solidFill>
                  <a:srgbClr val="746558"/>
                </a:solidFill>
                <a:latin typeface="Gelasio SemiBold" pitchFamily="34" charset="0"/>
                <a:ea typeface="Gelasio SemiBold" pitchFamily="34" charset="-122"/>
                <a:cs typeface="Gelasio SemiBold" pitchFamily="34" charset="-120"/>
              </a:rPr>
              <a:t>3</a:t>
            </a:r>
            <a:endParaRPr lang="en-US" sz="1733" dirty="0"/>
          </a:p>
        </p:txBody>
      </p:sp>
      <p:sp>
        <p:nvSpPr>
          <p:cNvPr id="14" name="Text 9"/>
          <p:cNvSpPr/>
          <p:nvPr/>
        </p:nvSpPr>
        <p:spPr>
          <a:xfrm>
            <a:off x="831157" y="4198441"/>
            <a:ext cx="5035153" cy="235347"/>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Motivational CQ</a:t>
            </a:r>
            <a:endParaRPr lang="en-US" sz="1467" dirty="0"/>
          </a:p>
        </p:txBody>
      </p:sp>
      <p:sp>
        <p:nvSpPr>
          <p:cNvPr id="15" name="Text 10"/>
          <p:cNvSpPr/>
          <p:nvPr/>
        </p:nvSpPr>
        <p:spPr>
          <a:xfrm>
            <a:off x="831157" y="4505721"/>
            <a:ext cx="5035153" cy="474960"/>
          </a:xfrm>
          <a:prstGeom prst="rect">
            <a:avLst/>
          </a:prstGeom>
          <a:noFill/>
          <a:ln/>
        </p:spPr>
        <p:txBody>
          <a:bodyPr wrap="square" lIns="0" tIns="0" rIns="0" bIns="0" rtlCol="0" anchor="t">
            <a:normAutofit/>
          </a:bodyPr>
          <a:lstStyle/>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Interest, drive, and confidence to adapt to new cultures</a:t>
            </a:r>
            <a:endParaRPr lang="en-US" sz="1133" dirty="0"/>
          </a:p>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Involves self-efficacy and desire for enactive mastery</a:t>
            </a:r>
            <a:endParaRPr lang="en-US" sz="1133" dirty="0"/>
          </a:p>
        </p:txBody>
      </p:sp>
      <p:pic>
        <p:nvPicPr>
          <p:cNvPr id="16"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5929" y="3607593"/>
            <a:ext cx="5374580" cy="1542752"/>
          </a:xfrm>
          <a:prstGeom prst="rect">
            <a:avLst/>
          </a:prstGeom>
        </p:spPr>
      </p:pic>
      <p:sp>
        <p:nvSpPr>
          <p:cNvPr id="17" name="Text 11"/>
          <p:cNvSpPr/>
          <p:nvPr/>
        </p:nvSpPr>
        <p:spPr>
          <a:xfrm>
            <a:off x="8730258" y="3711376"/>
            <a:ext cx="225921" cy="282376"/>
          </a:xfrm>
          <a:prstGeom prst="rect">
            <a:avLst/>
          </a:prstGeom>
          <a:noFill/>
          <a:ln/>
        </p:spPr>
        <p:txBody>
          <a:bodyPr wrap="none" lIns="0" tIns="0" rIns="0" bIns="0" rtlCol="0" anchor="ctr"/>
          <a:lstStyle/>
          <a:p>
            <a:pPr algn="ctr"/>
            <a:r>
              <a:rPr lang="en-US" sz="1733" dirty="0">
                <a:solidFill>
                  <a:srgbClr val="746558"/>
                </a:solidFill>
                <a:latin typeface="Gelasio SemiBold" pitchFamily="34" charset="0"/>
                <a:ea typeface="Gelasio SemiBold" pitchFamily="34" charset="-122"/>
                <a:cs typeface="Gelasio SemiBold" pitchFamily="34" charset="-120"/>
              </a:rPr>
              <a:t>4</a:t>
            </a:r>
            <a:endParaRPr lang="en-US" sz="1733" dirty="0"/>
          </a:p>
        </p:txBody>
      </p:sp>
      <p:sp>
        <p:nvSpPr>
          <p:cNvPr id="18" name="Text 12"/>
          <p:cNvSpPr/>
          <p:nvPr/>
        </p:nvSpPr>
        <p:spPr>
          <a:xfrm>
            <a:off x="6325593" y="4198441"/>
            <a:ext cx="5035252" cy="235347"/>
          </a:xfrm>
          <a:prstGeom prst="rect">
            <a:avLst/>
          </a:prstGeom>
          <a:noFill/>
          <a:ln/>
        </p:spPr>
        <p:txBody>
          <a:bodyPr wrap="none" lIns="0" tIns="0" rIns="0" bIns="0" rtlCol="0" anchor="t"/>
          <a:lstStyle/>
          <a:p>
            <a:pPr>
              <a:lnSpc>
                <a:spcPct val="104000"/>
              </a:lnSpc>
            </a:pPr>
            <a:r>
              <a:rPr lang="en-US" sz="1467" dirty="0">
                <a:solidFill>
                  <a:srgbClr val="746558"/>
                </a:solidFill>
                <a:latin typeface="Gelasio SemiBold" pitchFamily="34" charset="0"/>
                <a:ea typeface="Gelasio SemiBold" pitchFamily="34" charset="-122"/>
                <a:cs typeface="Gelasio SemiBold" pitchFamily="34" charset="-120"/>
              </a:rPr>
              <a:t>Behavioural CQ</a:t>
            </a:r>
            <a:endParaRPr lang="en-US" sz="1467" dirty="0"/>
          </a:p>
        </p:txBody>
      </p:sp>
      <p:sp>
        <p:nvSpPr>
          <p:cNvPr id="19" name="Text 13"/>
          <p:cNvSpPr/>
          <p:nvPr/>
        </p:nvSpPr>
        <p:spPr>
          <a:xfrm>
            <a:off x="6325593" y="4505721"/>
            <a:ext cx="5035252" cy="474960"/>
          </a:xfrm>
          <a:prstGeom prst="rect">
            <a:avLst/>
          </a:prstGeom>
          <a:noFill/>
          <a:ln/>
        </p:spPr>
        <p:txBody>
          <a:bodyPr wrap="square" lIns="0" tIns="0" rIns="0" bIns="0" rtlCol="0" anchor="t">
            <a:normAutofit/>
          </a:bodyPr>
          <a:lstStyle/>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Ability to act appropriately in cross-cultural situations</a:t>
            </a:r>
            <a:endParaRPr lang="en-US" sz="1133" dirty="0"/>
          </a:p>
          <a:p>
            <a:pPr marL="230288" indent="-230288">
              <a:lnSpc>
                <a:spcPct val="120000"/>
              </a:lnSpc>
              <a:buSzPct val="100000"/>
              <a:buChar char="•"/>
            </a:pPr>
            <a:r>
              <a:rPr lang="en-US" sz="1133" dirty="0">
                <a:solidFill>
                  <a:srgbClr val="746558"/>
                </a:solidFill>
                <a:latin typeface="Gelasio" pitchFamily="34" charset="0"/>
                <a:ea typeface="Gelasio" pitchFamily="34" charset="-122"/>
                <a:cs typeface="Gelasio" pitchFamily="34" charset="-120"/>
              </a:rPr>
              <a:t>Verbal and non-verbal behaviours that affect cultural settings</a:t>
            </a:r>
            <a:endParaRPr lang="en-US" sz="1133" dirty="0"/>
          </a:p>
        </p:txBody>
      </p:sp>
      <p:sp>
        <p:nvSpPr>
          <p:cNvPr id="20" name="Text 14"/>
          <p:cNvSpPr/>
          <p:nvPr/>
        </p:nvSpPr>
        <p:spPr>
          <a:xfrm>
            <a:off x="661493" y="5285285"/>
            <a:ext cx="10869017" cy="919361"/>
          </a:xfrm>
          <a:prstGeom prst="rect">
            <a:avLst/>
          </a:prstGeom>
          <a:noFill/>
          <a:ln/>
        </p:spPr>
        <p:txBody>
          <a:bodyPr wrap="square" lIns="0" tIns="0" rIns="0" bIns="0" rtlCol="0" anchor="t"/>
          <a:lstStyle/>
          <a:p>
            <a:pPr>
              <a:lnSpc>
                <a:spcPct val="120000"/>
              </a:lnSpc>
              <a:spcAft>
                <a:spcPts val="1000"/>
              </a:spcAft>
            </a:pPr>
            <a:r>
              <a:rPr lang="en-US" sz="1133" b="1" dirty="0">
                <a:solidFill>
                  <a:srgbClr val="746558"/>
                </a:solidFill>
                <a:latin typeface="Gelasio Bold" pitchFamily="34" charset="0"/>
                <a:ea typeface="Gelasio Bold" pitchFamily="34" charset="-122"/>
                <a:cs typeface="Gelasio Bold" pitchFamily="34" charset="-120"/>
              </a:rPr>
              <a:t>References:</a:t>
            </a:r>
            <a:endParaRPr lang="en-US" sz="1133" dirty="0"/>
          </a:p>
          <a:p>
            <a:pPr>
              <a:lnSpc>
                <a:spcPct val="120000"/>
              </a:lnSpc>
            </a:pPr>
            <a:r>
              <a:rPr lang="en-US" sz="1133" dirty="0">
                <a:solidFill>
                  <a:srgbClr val="746558"/>
                </a:solidFill>
                <a:latin typeface="Gelasio" pitchFamily="34" charset="0"/>
                <a:ea typeface="Gelasio" pitchFamily="34" charset="-122"/>
                <a:cs typeface="Gelasio" pitchFamily="34" charset="-120"/>
              </a:rPr>
              <a:t>Earley, P. C., &amp; Ang, S. (2003). </a:t>
            </a:r>
            <a:r>
              <a:rPr lang="en-US" sz="1133"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133" dirty="0">
                <a:solidFill>
                  <a:srgbClr val="746558"/>
                </a:solidFill>
                <a:latin typeface="Gelasio" pitchFamily="34" charset="0"/>
                <a:ea typeface="Gelasio" pitchFamily="34" charset="-122"/>
                <a:cs typeface="Gelasio" pitchFamily="34" charset="-120"/>
              </a:rPr>
              <a:t>. Stanford University Press.</a:t>
            </a:r>
            <a:endParaRPr lang="en-US" sz="1133" dirty="0"/>
          </a:p>
          <a:p>
            <a:pPr>
              <a:lnSpc>
                <a:spcPct val="120000"/>
              </a:lnSpc>
            </a:pPr>
            <a:r>
              <a:rPr lang="en-US" sz="1133" dirty="0">
                <a:solidFill>
                  <a:srgbClr val="746558"/>
                </a:solidFill>
                <a:latin typeface="Gelasio" pitchFamily="34" charset="0"/>
                <a:ea typeface="Gelasio" pitchFamily="34" charset="-122"/>
                <a:cs typeface="Gelasio" pitchFamily="34" charset="-120"/>
              </a:rPr>
              <a:t>Sage Publishing. (2013). Cultural intelligence. In </a:t>
            </a:r>
            <a:r>
              <a:rPr lang="en-US" sz="1133" i="1" dirty="0">
                <a:solidFill>
                  <a:srgbClr val="746558"/>
                </a:solidFill>
                <a:latin typeface="Gelasio" pitchFamily="34" charset="0"/>
                <a:ea typeface="Gelasio" pitchFamily="34" charset="-122"/>
                <a:cs typeface="Gelasio" pitchFamily="34" charset="-120"/>
              </a:rPr>
              <a:t>Encyclopaedia of Public Relations</a:t>
            </a:r>
            <a:r>
              <a:rPr lang="en-US" sz="1133" dirty="0">
                <a:solidFill>
                  <a:srgbClr val="746558"/>
                </a:solidFill>
                <a:latin typeface="Gelasio" pitchFamily="34" charset="0"/>
                <a:ea typeface="Gelasio" pitchFamily="34" charset="-122"/>
                <a:cs typeface="Gelasio" pitchFamily="34" charset="-120"/>
              </a:rPr>
              <a:t>.</a:t>
            </a:r>
            <a:endParaRPr lang="en-US" sz="113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602557"/>
            <a:ext cx="10869017" cy="452239"/>
          </a:xfrm>
          <a:prstGeom prst="rect">
            <a:avLst/>
          </a:prstGeom>
          <a:noFill/>
          <a:ln/>
        </p:spPr>
        <p:txBody>
          <a:bodyPr wrap="none" lIns="0" tIns="0" rIns="0" bIns="0" rtlCol="0" anchor="t"/>
          <a:lstStyle/>
          <a:p>
            <a:pPr>
              <a:lnSpc>
                <a:spcPct val="104000"/>
              </a:lnSpc>
            </a:pPr>
            <a:r>
              <a:rPr lang="en-US" sz="2800" dirty="0">
                <a:solidFill>
                  <a:srgbClr val="484237"/>
                </a:solidFill>
                <a:latin typeface="Gelasio SemiBold" pitchFamily="34" charset="0"/>
                <a:ea typeface="Gelasio SemiBold" pitchFamily="34" charset="-122"/>
                <a:cs typeface="Gelasio SemiBold" pitchFamily="34" charset="-120"/>
              </a:rPr>
              <a:t>Why CQ is Critical for Global Leadership</a:t>
            </a:r>
            <a:endParaRPr lang="en-US" sz="2800" dirty="0"/>
          </a:p>
        </p:txBody>
      </p:sp>
      <p:sp>
        <p:nvSpPr>
          <p:cNvPr id="3" name="Text 1"/>
          <p:cNvSpPr/>
          <p:nvPr/>
        </p:nvSpPr>
        <p:spPr>
          <a:xfrm>
            <a:off x="661493" y="1099047"/>
            <a:ext cx="10869017" cy="361752"/>
          </a:xfrm>
          <a:prstGeom prst="rect">
            <a:avLst/>
          </a:prstGeom>
          <a:noFill/>
          <a:ln/>
        </p:spPr>
        <p:txBody>
          <a:bodyPr wrap="none" lIns="0" tIns="0" rIns="0" bIns="0" rtlCol="0" anchor="t"/>
          <a:lstStyle/>
          <a:p>
            <a:pPr>
              <a:lnSpc>
                <a:spcPct val="104000"/>
              </a:lnSpc>
            </a:pPr>
            <a:r>
              <a:rPr lang="en-US" sz="2267" dirty="0">
                <a:solidFill>
                  <a:srgbClr val="484237"/>
                </a:solidFill>
                <a:latin typeface="Gelasio SemiBold" pitchFamily="34" charset="0"/>
                <a:ea typeface="Gelasio SemiBold" pitchFamily="34" charset="-122"/>
                <a:cs typeface="Gelasio SemiBold" pitchFamily="34" charset="-120"/>
              </a:rPr>
              <a:t>CQ in Multicultural Leadership</a:t>
            </a:r>
            <a:endParaRPr lang="en-US" sz="2267" dirty="0"/>
          </a:p>
        </p:txBody>
      </p:sp>
      <p:sp>
        <p:nvSpPr>
          <p:cNvPr id="4" name="Text 2"/>
          <p:cNvSpPr/>
          <p:nvPr/>
        </p:nvSpPr>
        <p:spPr>
          <a:xfrm>
            <a:off x="661493" y="1505049"/>
            <a:ext cx="10869017" cy="271363"/>
          </a:xfrm>
          <a:prstGeom prst="rect">
            <a:avLst/>
          </a:prstGeom>
          <a:noFill/>
          <a:ln/>
        </p:spPr>
        <p:txBody>
          <a:bodyPr wrap="none" lIns="0" tIns="0" rIns="0" bIns="0" rtlCol="0" anchor="t"/>
          <a:lstStyle/>
          <a:p>
            <a:pPr>
              <a:lnSpc>
                <a:spcPct val="104000"/>
              </a:lnSpc>
            </a:pPr>
            <a:r>
              <a:rPr lang="en-US" sz="1667" dirty="0">
                <a:solidFill>
                  <a:srgbClr val="484237"/>
                </a:solidFill>
                <a:latin typeface="Gelasio SemiBold" pitchFamily="34" charset="0"/>
                <a:ea typeface="Gelasio SemiBold" pitchFamily="34" charset="-122"/>
                <a:cs typeface="Gelasio SemiBold" pitchFamily="34" charset="-120"/>
              </a:rPr>
              <a:t>Link to Collaboration &amp; Diversity:</a:t>
            </a:r>
            <a:endParaRPr lang="en-US" sz="1667" dirty="0"/>
          </a:p>
        </p:txBody>
      </p:sp>
      <p:sp>
        <p:nvSpPr>
          <p:cNvPr id="5" name="Shape 3"/>
          <p:cNvSpPr/>
          <p:nvPr/>
        </p:nvSpPr>
        <p:spPr>
          <a:xfrm>
            <a:off x="661493" y="1942605"/>
            <a:ext cx="10869017" cy="1788319"/>
          </a:xfrm>
          <a:prstGeom prst="roundRect">
            <a:avLst>
              <a:gd name="adj" fmla="val 1214"/>
            </a:avLst>
          </a:prstGeom>
          <a:noFill/>
          <a:ln w="4763">
            <a:solidFill>
              <a:srgbClr val="000000">
                <a:alpha val="8000"/>
              </a:srgbClr>
            </a:solidFill>
            <a:prstDash val="solid"/>
          </a:ln>
        </p:spPr>
        <p:txBody>
          <a:bodyPr/>
          <a:lstStyle/>
          <a:p>
            <a:endParaRPr lang="en-GB"/>
          </a:p>
        </p:txBody>
      </p:sp>
      <p:sp>
        <p:nvSpPr>
          <p:cNvPr id="6" name="Shape 4"/>
          <p:cNvSpPr/>
          <p:nvPr/>
        </p:nvSpPr>
        <p:spPr>
          <a:xfrm>
            <a:off x="661493" y="2302172"/>
            <a:ext cx="10869017" cy="9045"/>
          </a:xfrm>
          <a:prstGeom prst="rect">
            <a:avLst/>
          </a:prstGeom>
          <a:solidFill>
            <a:srgbClr val="000000">
              <a:alpha val="8000"/>
            </a:srgbClr>
          </a:solidFill>
          <a:ln/>
        </p:spPr>
        <p:txBody>
          <a:bodyPr/>
          <a:lstStyle/>
          <a:p>
            <a:endParaRPr lang="en-GB"/>
          </a:p>
        </p:txBody>
      </p:sp>
      <p:sp>
        <p:nvSpPr>
          <p:cNvPr id="7" name="Shape 5"/>
          <p:cNvSpPr/>
          <p:nvPr/>
        </p:nvSpPr>
        <p:spPr>
          <a:xfrm>
            <a:off x="661493" y="2658567"/>
            <a:ext cx="10869017" cy="9045"/>
          </a:xfrm>
          <a:prstGeom prst="rect">
            <a:avLst/>
          </a:prstGeom>
          <a:solidFill>
            <a:srgbClr val="000000">
              <a:alpha val="8000"/>
            </a:srgbClr>
          </a:solidFill>
          <a:ln/>
        </p:spPr>
        <p:txBody>
          <a:bodyPr/>
          <a:lstStyle/>
          <a:p>
            <a:endParaRPr lang="en-GB"/>
          </a:p>
        </p:txBody>
      </p:sp>
      <p:sp>
        <p:nvSpPr>
          <p:cNvPr id="8" name="Shape 6"/>
          <p:cNvSpPr/>
          <p:nvPr/>
        </p:nvSpPr>
        <p:spPr>
          <a:xfrm>
            <a:off x="661493" y="3014960"/>
            <a:ext cx="10869017" cy="9045"/>
          </a:xfrm>
          <a:prstGeom prst="rect">
            <a:avLst/>
          </a:prstGeom>
          <a:solidFill>
            <a:srgbClr val="000000">
              <a:alpha val="8000"/>
            </a:srgbClr>
          </a:solidFill>
          <a:ln/>
        </p:spPr>
        <p:txBody>
          <a:bodyPr/>
          <a:lstStyle/>
          <a:p>
            <a:endParaRPr lang="en-GB"/>
          </a:p>
        </p:txBody>
      </p:sp>
      <p:sp>
        <p:nvSpPr>
          <p:cNvPr id="9" name="Shape 7"/>
          <p:cNvSpPr/>
          <p:nvPr/>
        </p:nvSpPr>
        <p:spPr>
          <a:xfrm>
            <a:off x="661493" y="3371354"/>
            <a:ext cx="10869017" cy="9045"/>
          </a:xfrm>
          <a:prstGeom prst="rect">
            <a:avLst/>
          </a:prstGeom>
          <a:solidFill>
            <a:srgbClr val="000000">
              <a:alpha val="8000"/>
            </a:srgbClr>
          </a:solidFill>
          <a:ln/>
        </p:spPr>
        <p:txBody>
          <a:bodyPr/>
          <a:lstStyle/>
          <a:p>
            <a:endParaRPr lang="en-GB"/>
          </a:p>
        </p:txBody>
      </p:sp>
      <p:sp>
        <p:nvSpPr>
          <p:cNvPr id="10" name="Shape 8"/>
          <p:cNvSpPr/>
          <p:nvPr/>
        </p:nvSpPr>
        <p:spPr>
          <a:xfrm>
            <a:off x="6096000" y="1942605"/>
            <a:ext cx="9045" cy="1788319"/>
          </a:xfrm>
          <a:prstGeom prst="rect">
            <a:avLst/>
          </a:prstGeom>
          <a:solidFill>
            <a:srgbClr val="000000">
              <a:alpha val="8000"/>
            </a:srgbClr>
          </a:solidFill>
          <a:ln/>
        </p:spPr>
        <p:txBody>
          <a:bodyPr/>
          <a:lstStyle/>
          <a:p>
            <a:endParaRPr lang="en-GB"/>
          </a:p>
        </p:txBody>
      </p:sp>
      <p:sp>
        <p:nvSpPr>
          <p:cNvPr id="11" name="Text 9"/>
          <p:cNvSpPr/>
          <p:nvPr/>
        </p:nvSpPr>
        <p:spPr>
          <a:xfrm>
            <a:off x="812503" y="2021781"/>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CQ Component</a:t>
            </a:r>
            <a:endParaRPr lang="en-US" sz="1133" dirty="0"/>
          </a:p>
        </p:txBody>
      </p:sp>
      <p:sp>
        <p:nvSpPr>
          <p:cNvPr id="12" name="Text 10"/>
          <p:cNvSpPr/>
          <p:nvPr/>
        </p:nvSpPr>
        <p:spPr>
          <a:xfrm>
            <a:off x="6243836" y="2021781"/>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Leadership Benefit</a:t>
            </a:r>
            <a:endParaRPr lang="en-US" sz="1133" dirty="0"/>
          </a:p>
        </p:txBody>
      </p:sp>
      <p:sp>
        <p:nvSpPr>
          <p:cNvPr id="13" name="Text 11"/>
          <p:cNvSpPr/>
          <p:nvPr/>
        </p:nvSpPr>
        <p:spPr>
          <a:xfrm>
            <a:off x="812503" y="2378175"/>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Metacognitive CQ</a:t>
            </a:r>
            <a:endParaRPr lang="en-US" sz="1133" dirty="0"/>
          </a:p>
        </p:txBody>
      </p:sp>
      <p:sp>
        <p:nvSpPr>
          <p:cNvPr id="14" name="Text 12"/>
          <p:cNvSpPr/>
          <p:nvPr/>
        </p:nvSpPr>
        <p:spPr>
          <a:xfrm>
            <a:off x="6243836" y="2378175"/>
            <a:ext cx="5745261" cy="204391"/>
          </a:xfrm>
          <a:prstGeom prst="rect">
            <a:avLst/>
          </a:prstGeom>
          <a:noFill/>
          <a:ln/>
        </p:spPr>
        <p:txBody>
          <a:bodyPr wrap="none" lIns="0" tIns="0" rIns="0" bIns="0" rtlCol="0" anchor="t"/>
          <a:lstStyle/>
          <a:p>
            <a:pPr>
              <a:lnSpc>
                <a:spcPct val="118000"/>
              </a:lnSpc>
            </a:pPr>
            <a:r>
              <a:rPr lang="en-US" sz="1133" dirty="0">
                <a:solidFill>
                  <a:srgbClr val="746558"/>
                </a:solidFill>
                <a:latin typeface="Gelasio" pitchFamily="34" charset="0"/>
                <a:ea typeface="Gelasio" pitchFamily="34" charset="-122"/>
                <a:cs typeface="Gelasio" pitchFamily="34" charset="-120"/>
              </a:rPr>
              <a:t>Questions cultural assumptions; adapts in real-time</a:t>
            </a:r>
            <a:endParaRPr lang="en-US" sz="1133" dirty="0"/>
          </a:p>
        </p:txBody>
      </p:sp>
      <p:sp>
        <p:nvSpPr>
          <p:cNvPr id="15" name="Text 13"/>
          <p:cNvSpPr/>
          <p:nvPr/>
        </p:nvSpPr>
        <p:spPr>
          <a:xfrm>
            <a:off x="812503" y="2734569"/>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Cognitive CQ</a:t>
            </a:r>
            <a:endParaRPr lang="en-US" sz="1133" dirty="0"/>
          </a:p>
        </p:txBody>
      </p:sp>
      <p:sp>
        <p:nvSpPr>
          <p:cNvPr id="16" name="Text 14"/>
          <p:cNvSpPr/>
          <p:nvPr/>
        </p:nvSpPr>
        <p:spPr>
          <a:xfrm>
            <a:off x="6243836" y="2734569"/>
            <a:ext cx="5745261" cy="204391"/>
          </a:xfrm>
          <a:prstGeom prst="rect">
            <a:avLst/>
          </a:prstGeom>
          <a:noFill/>
          <a:ln/>
        </p:spPr>
        <p:txBody>
          <a:bodyPr wrap="none" lIns="0" tIns="0" rIns="0" bIns="0" rtlCol="0" anchor="t"/>
          <a:lstStyle/>
          <a:p>
            <a:pPr>
              <a:lnSpc>
                <a:spcPct val="118000"/>
              </a:lnSpc>
            </a:pPr>
            <a:r>
              <a:rPr lang="en-US" sz="1133" dirty="0">
                <a:solidFill>
                  <a:srgbClr val="746558"/>
                </a:solidFill>
                <a:latin typeface="Gelasio" pitchFamily="34" charset="0"/>
                <a:ea typeface="Gelasio" pitchFamily="34" charset="-122"/>
                <a:cs typeface="Gelasio" pitchFamily="34" charset="-120"/>
              </a:rPr>
              <a:t>Understands diverse perspectives and practices</a:t>
            </a:r>
            <a:endParaRPr lang="en-US" sz="1133" dirty="0"/>
          </a:p>
        </p:txBody>
      </p:sp>
      <p:sp>
        <p:nvSpPr>
          <p:cNvPr id="17" name="Text 15"/>
          <p:cNvSpPr/>
          <p:nvPr/>
        </p:nvSpPr>
        <p:spPr>
          <a:xfrm>
            <a:off x="812503" y="3090962"/>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Motivational CQ</a:t>
            </a:r>
            <a:endParaRPr lang="en-US" sz="1133" dirty="0"/>
          </a:p>
        </p:txBody>
      </p:sp>
      <p:sp>
        <p:nvSpPr>
          <p:cNvPr id="18" name="Text 16"/>
          <p:cNvSpPr/>
          <p:nvPr/>
        </p:nvSpPr>
        <p:spPr>
          <a:xfrm>
            <a:off x="6243836" y="3090962"/>
            <a:ext cx="5745261" cy="204391"/>
          </a:xfrm>
          <a:prstGeom prst="rect">
            <a:avLst/>
          </a:prstGeom>
          <a:noFill/>
          <a:ln/>
        </p:spPr>
        <p:txBody>
          <a:bodyPr wrap="none" lIns="0" tIns="0" rIns="0" bIns="0" rtlCol="0" anchor="t"/>
          <a:lstStyle/>
          <a:p>
            <a:pPr>
              <a:lnSpc>
                <a:spcPct val="118000"/>
              </a:lnSpc>
            </a:pPr>
            <a:r>
              <a:rPr lang="en-US" sz="1133" dirty="0">
                <a:solidFill>
                  <a:srgbClr val="746558"/>
                </a:solidFill>
                <a:latin typeface="Gelasio" pitchFamily="34" charset="0"/>
                <a:ea typeface="Gelasio" pitchFamily="34" charset="-122"/>
                <a:cs typeface="Gelasio" pitchFamily="34" charset="-120"/>
              </a:rPr>
              <a:t>Shows genuine interest in cultural learning</a:t>
            </a:r>
            <a:endParaRPr lang="en-US" sz="1133" dirty="0"/>
          </a:p>
        </p:txBody>
      </p:sp>
      <p:sp>
        <p:nvSpPr>
          <p:cNvPr id="19" name="Text 17"/>
          <p:cNvSpPr/>
          <p:nvPr/>
        </p:nvSpPr>
        <p:spPr>
          <a:xfrm>
            <a:off x="812503" y="3447357"/>
            <a:ext cx="5745261" cy="204391"/>
          </a:xfrm>
          <a:prstGeom prst="rect">
            <a:avLst/>
          </a:prstGeom>
          <a:noFill/>
          <a:ln/>
        </p:spPr>
        <p:txBody>
          <a:bodyPr wrap="none" lIns="0" tIns="0" rIns="0" bIns="0" rtlCol="0" anchor="t"/>
          <a:lstStyle/>
          <a:p>
            <a:pPr>
              <a:lnSpc>
                <a:spcPct val="118000"/>
              </a:lnSpc>
            </a:pPr>
            <a:r>
              <a:rPr lang="en-US" sz="1133" b="1" dirty="0">
                <a:solidFill>
                  <a:srgbClr val="746558"/>
                </a:solidFill>
                <a:latin typeface="Gelasio Bold" pitchFamily="34" charset="0"/>
                <a:ea typeface="Gelasio Bold" pitchFamily="34" charset="-122"/>
                <a:cs typeface="Gelasio Bold" pitchFamily="34" charset="-120"/>
              </a:rPr>
              <a:t>Behavioural CQ</a:t>
            </a:r>
            <a:endParaRPr lang="en-US" sz="1133" dirty="0"/>
          </a:p>
        </p:txBody>
      </p:sp>
      <p:sp>
        <p:nvSpPr>
          <p:cNvPr id="20" name="Text 18"/>
          <p:cNvSpPr/>
          <p:nvPr/>
        </p:nvSpPr>
        <p:spPr>
          <a:xfrm>
            <a:off x="6243836" y="3447357"/>
            <a:ext cx="5745261" cy="204391"/>
          </a:xfrm>
          <a:prstGeom prst="rect">
            <a:avLst/>
          </a:prstGeom>
          <a:noFill/>
          <a:ln/>
        </p:spPr>
        <p:txBody>
          <a:bodyPr wrap="none" lIns="0" tIns="0" rIns="0" bIns="0" rtlCol="0" anchor="t"/>
          <a:lstStyle/>
          <a:p>
            <a:pPr>
              <a:lnSpc>
                <a:spcPct val="118000"/>
              </a:lnSpc>
            </a:pPr>
            <a:r>
              <a:rPr lang="en-US" sz="1133" dirty="0">
                <a:solidFill>
                  <a:srgbClr val="746558"/>
                </a:solidFill>
                <a:latin typeface="Gelasio" pitchFamily="34" charset="0"/>
                <a:ea typeface="Gelasio" pitchFamily="34" charset="-122"/>
                <a:cs typeface="Gelasio" pitchFamily="34" charset="-120"/>
              </a:rPr>
              <a:t>Communicates respectfully across cultures</a:t>
            </a:r>
            <a:endParaRPr lang="en-US" sz="1133" dirty="0"/>
          </a:p>
        </p:txBody>
      </p:sp>
      <p:sp>
        <p:nvSpPr>
          <p:cNvPr id="21" name="Text 19"/>
          <p:cNvSpPr/>
          <p:nvPr/>
        </p:nvSpPr>
        <p:spPr>
          <a:xfrm>
            <a:off x="661493" y="3897115"/>
            <a:ext cx="10869017" cy="271363"/>
          </a:xfrm>
          <a:prstGeom prst="rect">
            <a:avLst/>
          </a:prstGeom>
          <a:noFill/>
          <a:ln/>
        </p:spPr>
        <p:txBody>
          <a:bodyPr wrap="none" lIns="0" tIns="0" rIns="0" bIns="0" rtlCol="0" anchor="t"/>
          <a:lstStyle/>
          <a:p>
            <a:pPr>
              <a:lnSpc>
                <a:spcPct val="104000"/>
              </a:lnSpc>
            </a:pPr>
            <a:r>
              <a:rPr lang="en-US" sz="1667" dirty="0">
                <a:solidFill>
                  <a:srgbClr val="484237"/>
                </a:solidFill>
                <a:latin typeface="Gelasio SemiBold" pitchFamily="34" charset="0"/>
                <a:ea typeface="Gelasio SemiBold" pitchFamily="34" charset="-122"/>
                <a:cs typeface="Gelasio SemiBold" pitchFamily="34" charset="-120"/>
              </a:rPr>
              <a:t>Research Findings:</a:t>
            </a:r>
            <a:endParaRPr lang="en-US" sz="1667" dirty="0"/>
          </a:p>
        </p:txBody>
      </p:sp>
      <p:sp>
        <p:nvSpPr>
          <p:cNvPr id="22" name="Text 20"/>
          <p:cNvSpPr/>
          <p:nvPr/>
        </p:nvSpPr>
        <p:spPr>
          <a:xfrm>
            <a:off x="661493" y="4334669"/>
            <a:ext cx="10869017" cy="933648"/>
          </a:xfrm>
          <a:prstGeom prst="rect">
            <a:avLst/>
          </a:prstGeom>
          <a:noFill/>
          <a:ln/>
        </p:spPr>
        <p:txBody>
          <a:bodyPr wrap="square" lIns="0" tIns="0" rIns="0" bIns="0" rtlCol="0" anchor="t">
            <a:normAutofit/>
          </a:bodyPr>
          <a:lstStyle/>
          <a:p>
            <a:pPr marL="230288" indent="-230288">
              <a:lnSpc>
                <a:spcPct val="118000"/>
              </a:lnSpc>
              <a:buSzPct val="100000"/>
              <a:buChar char="•"/>
            </a:pPr>
            <a:r>
              <a:rPr lang="en-US" sz="1133" dirty="0">
                <a:solidFill>
                  <a:srgbClr val="746558"/>
                </a:solidFill>
                <a:latin typeface="Gelasio" pitchFamily="34" charset="0"/>
                <a:ea typeface="Gelasio" pitchFamily="34" charset="-122"/>
                <a:cs typeface="Gelasio" pitchFamily="34" charset="-120"/>
              </a:rPr>
              <a:t>CQ is </a:t>
            </a:r>
            <a:r>
              <a:rPr lang="en-US" sz="1133" b="1" dirty="0">
                <a:solidFill>
                  <a:srgbClr val="746558"/>
                </a:solidFill>
                <a:latin typeface="Gelasio Bold" pitchFamily="34" charset="0"/>
                <a:ea typeface="Gelasio Bold" pitchFamily="34" charset="-122"/>
                <a:cs typeface="Gelasio Bold" pitchFamily="34" charset="-120"/>
              </a:rPr>
              <a:t>not specific to any one culture</a:t>
            </a:r>
            <a:r>
              <a:rPr lang="en-US" sz="1133" dirty="0">
                <a:solidFill>
                  <a:srgbClr val="746558"/>
                </a:solidFill>
                <a:latin typeface="Gelasio" pitchFamily="34" charset="0"/>
                <a:ea typeface="Gelasio" pitchFamily="34" charset="-122"/>
                <a:cs typeface="Gelasio" pitchFamily="34" charset="-120"/>
              </a:rPr>
              <a:t> – it enables effectiveness in all diverse situations</a:t>
            </a:r>
            <a:endParaRPr lang="en-US" sz="1133" dirty="0"/>
          </a:p>
          <a:p>
            <a:pPr marL="230288" indent="-230288">
              <a:lnSpc>
                <a:spcPct val="118000"/>
              </a:lnSpc>
              <a:buSzPct val="100000"/>
              <a:buChar char="•"/>
            </a:pPr>
            <a:r>
              <a:rPr lang="en-US" sz="1133" dirty="0">
                <a:solidFill>
                  <a:srgbClr val="746558"/>
                </a:solidFill>
                <a:latin typeface="Gelasio" pitchFamily="34" charset="0"/>
                <a:ea typeface="Gelasio" pitchFamily="34" charset="-122"/>
                <a:cs typeface="Gelasio" pitchFamily="34" charset="-120"/>
              </a:rPr>
              <a:t>Those with high CQ </a:t>
            </a:r>
            <a:r>
              <a:rPr lang="en-US" sz="1133" b="1" dirty="0">
                <a:solidFill>
                  <a:srgbClr val="746558"/>
                </a:solidFill>
                <a:latin typeface="Gelasio Bold" pitchFamily="34" charset="0"/>
                <a:ea typeface="Gelasio Bold" pitchFamily="34" charset="-122"/>
                <a:cs typeface="Gelasio Bold" pitchFamily="34" charset="-120"/>
              </a:rPr>
              <a:t>avoid overly simplistic stereotypes</a:t>
            </a:r>
            <a:endParaRPr lang="en-US" sz="1133" dirty="0"/>
          </a:p>
          <a:p>
            <a:pPr marL="230288" indent="-230288">
              <a:lnSpc>
                <a:spcPct val="118000"/>
              </a:lnSpc>
              <a:buSzPct val="100000"/>
              <a:buChar char="•"/>
            </a:pPr>
            <a:r>
              <a:rPr lang="en-US" sz="1133" dirty="0">
                <a:solidFill>
                  <a:srgbClr val="746558"/>
                </a:solidFill>
                <a:latin typeface="Gelasio" pitchFamily="34" charset="0"/>
                <a:ea typeface="Gelasio" pitchFamily="34" charset="-122"/>
                <a:cs typeface="Gelasio" pitchFamily="34" charset="-120"/>
              </a:rPr>
              <a:t>CQ enhances </a:t>
            </a:r>
            <a:r>
              <a:rPr lang="en-US" sz="1133" b="1" dirty="0">
                <a:solidFill>
                  <a:srgbClr val="746558"/>
                </a:solidFill>
                <a:latin typeface="Gelasio Bold" pitchFamily="34" charset="0"/>
                <a:ea typeface="Gelasio Bold" pitchFamily="34" charset="-122"/>
                <a:cs typeface="Gelasio Bold" pitchFamily="34" charset="-120"/>
              </a:rPr>
              <a:t>decision-making and work performance</a:t>
            </a:r>
            <a:r>
              <a:rPr lang="en-US" sz="1133" dirty="0">
                <a:solidFill>
                  <a:srgbClr val="746558"/>
                </a:solidFill>
                <a:latin typeface="Gelasio" pitchFamily="34" charset="0"/>
                <a:ea typeface="Gelasio" pitchFamily="34" charset="-122"/>
                <a:cs typeface="Gelasio" pitchFamily="34" charset="-120"/>
              </a:rPr>
              <a:t> in multicultural contexts</a:t>
            </a:r>
            <a:endParaRPr lang="en-US" sz="1133" dirty="0"/>
          </a:p>
          <a:p>
            <a:pPr marL="230288" indent="-230288">
              <a:lnSpc>
                <a:spcPct val="118000"/>
              </a:lnSpc>
              <a:buSzPct val="100000"/>
              <a:buChar char="•"/>
            </a:pPr>
            <a:r>
              <a:rPr lang="en-US" sz="1133" dirty="0">
                <a:solidFill>
                  <a:srgbClr val="746558"/>
                </a:solidFill>
                <a:latin typeface="Gelasio" pitchFamily="34" charset="0"/>
                <a:ea typeface="Gelasio" pitchFamily="34" charset="-122"/>
                <a:cs typeface="Gelasio" pitchFamily="34" charset="-120"/>
              </a:rPr>
              <a:t>CQ improves </a:t>
            </a:r>
            <a:r>
              <a:rPr lang="en-US" sz="1133" b="1" dirty="0">
                <a:solidFill>
                  <a:srgbClr val="746558"/>
                </a:solidFill>
                <a:latin typeface="Gelasio Bold" pitchFamily="34" charset="0"/>
                <a:ea typeface="Gelasio Bold" pitchFamily="34" charset="-122"/>
                <a:cs typeface="Gelasio Bold" pitchFamily="34" charset="-120"/>
              </a:rPr>
              <a:t>adjustment and relationships</a:t>
            </a:r>
            <a:r>
              <a:rPr lang="en-US" sz="1133" dirty="0">
                <a:solidFill>
                  <a:srgbClr val="746558"/>
                </a:solidFill>
                <a:latin typeface="Gelasio" pitchFamily="34" charset="0"/>
                <a:ea typeface="Gelasio" pitchFamily="34" charset="-122"/>
                <a:cs typeface="Gelasio" pitchFamily="34" charset="-120"/>
              </a:rPr>
              <a:t> in diverse settings</a:t>
            </a:r>
            <a:endParaRPr lang="en-US" sz="1133" dirty="0"/>
          </a:p>
        </p:txBody>
      </p:sp>
      <p:sp>
        <p:nvSpPr>
          <p:cNvPr id="23" name="Text 21"/>
          <p:cNvSpPr/>
          <p:nvPr/>
        </p:nvSpPr>
        <p:spPr>
          <a:xfrm>
            <a:off x="661493" y="5392937"/>
            <a:ext cx="10869017" cy="862409"/>
          </a:xfrm>
          <a:prstGeom prst="rect">
            <a:avLst/>
          </a:prstGeom>
          <a:noFill/>
          <a:ln/>
        </p:spPr>
        <p:txBody>
          <a:bodyPr wrap="square" lIns="0" tIns="0" rIns="0" bIns="0" rtlCol="0" anchor="t"/>
          <a:lstStyle/>
          <a:p>
            <a:pPr>
              <a:lnSpc>
                <a:spcPct val="118000"/>
              </a:lnSpc>
              <a:spcAft>
                <a:spcPts val="933"/>
              </a:spcAft>
            </a:pPr>
            <a:r>
              <a:rPr lang="en-US" sz="1133" b="1" dirty="0">
                <a:solidFill>
                  <a:srgbClr val="746558"/>
                </a:solidFill>
                <a:latin typeface="Gelasio Bold" pitchFamily="34" charset="0"/>
                <a:ea typeface="Gelasio Bold" pitchFamily="34" charset="-122"/>
                <a:cs typeface="Gelasio Bold" pitchFamily="34" charset="-120"/>
              </a:rPr>
              <a:t>References:</a:t>
            </a:r>
            <a:endParaRPr lang="en-US" sz="1133" dirty="0"/>
          </a:p>
          <a:p>
            <a:pPr>
              <a:lnSpc>
                <a:spcPct val="118000"/>
              </a:lnSpc>
            </a:pPr>
            <a:r>
              <a:rPr lang="en-US" sz="1133" dirty="0">
                <a:solidFill>
                  <a:srgbClr val="746558"/>
                </a:solidFill>
                <a:latin typeface="Gelasio" pitchFamily="34" charset="0"/>
                <a:ea typeface="Gelasio" pitchFamily="34" charset="-122"/>
                <a:cs typeface="Gelasio" pitchFamily="34" charset="-120"/>
              </a:rPr>
              <a:t>Earley, P. C., &amp; Ang, S. (2003). </a:t>
            </a:r>
            <a:r>
              <a:rPr lang="en-US" sz="1133"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133" dirty="0">
                <a:solidFill>
                  <a:srgbClr val="746558"/>
                </a:solidFill>
                <a:latin typeface="Gelasio" pitchFamily="34" charset="0"/>
                <a:ea typeface="Gelasio" pitchFamily="34" charset="-122"/>
                <a:cs typeface="Gelasio" pitchFamily="34" charset="-120"/>
              </a:rPr>
              <a:t>. Stanford University Press.</a:t>
            </a:r>
            <a:endParaRPr lang="en-US" sz="1133" dirty="0"/>
          </a:p>
          <a:p>
            <a:pPr>
              <a:lnSpc>
                <a:spcPct val="118000"/>
              </a:lnSpc>
            </a:pPr>
            <a:r>
              <a:rPr lang="en-US" sz="1133" dirty="0">
                <a:solidFill>
                  <a:srgbClr val="746558"/>
                </a:solidFill>
                <a:latin typeface="Gelasio" pitchFamily="34" charset="0"/>
                <a:ea typeface="Gelasio" pitchFamily="34" charset="-122"/>
                <a:cs typeface="Gelasio" pitchFamily="34" charset="-120"/>
              </a:rPr>
              <a:t>Ang, S., &amp; Van Dyne, L. (2008). </a:t>
            </a:r>
            <a:r>
              <a:rPr lang="en-US" sz="1133" i="1" dirty="0">
                <a:solidFill>
                  <a:srgbClr val="746558"/>
                </a:solidFill>
                <a:latin typeface="Gelasio" pitchFamily="34" charset="0"/>
                <a:ea typeface="Gelasio" pitchFamily="34" charset="-122"/>
                <a:cs typeface="Gelasio" pitchFamily="34" charset="-120"/>
              </a:rPr>
              <a:t>Handbook of cultural intelligence</a:t>
            </a:r>
            <a:r>
              <a:rPr lang="en-US" sz="1133" dirty="0">
                <a:solidFill>
                  <a:srgbClr val="746558"/>
                </a:solidFill>
                <a:latin typeface="Gelasio" pitchFamily="34" charset="0"/>
                <a:ea typeface="Gelasio" pitchFamily="34" charset="-122"/>
                <a:cs typeface="Gelasio" pitchFamily="34" charset="-120"/>
              </a:rPr>
              <a:t>. Routledge.</a:t>
            </a:r>
            <a:endParaRPr lang="en-US" sz="113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21792"/>
            <a:ext cx="10869017" cy="535285"/>
          </a:xfrm>
          <a:prstGeom prst="rect">
            <a:avLst/>
          </a:prstGeom>
          <a:noFill/>
          <a:ln/>
        </p:spPr>
        <p:txBody>
          <a:bodyPr wrap="none" lIns="0" tIns="0" rIns="0" bIns="0" rtlCol="0" anchor="t"/>
          <a:lstStyle/>
          <a:p>
            <a:pPr>
              <a:lnSpc>
                <a:spcPct val="104000"/>
              </a:lnSpc>
            </a:pPr>
            <a:r>
              <a:rPr lang="en-US" sz="3333" dirty="0">
                <a:solidFill>
                  <a:srgbClr val="484237"/>
                </a:solidFill>
                <a:latin typeface="Gelasio SemiBold" pitchFamily="34" charset="0"/>
                <a:ea typeface="Gelasio SemiBold" pitchFamily="34" charset="-122"/>
                <a:cs typeface="Gelasio SemiBold" pitchFamily="34" charset="-120"/>
              </a:rPr>
              <a:t>Business Example 1 – CQ in Practice</a:t>
            </a:r>
            <a:endParaRPr lang="en-US" sz="3333" dirty="0"/>
          </a:p>
        </p:txBody>
      </p:sp>
      <p:sp>
        <p:nvSpPr>
          <p:cNvPr id="3" name="Text 1"/>
          <p:cNvSpPr/>
          <p:nvPr/>
        </p:nvSpPr>
        <p:spPr>
          <a:xfrm>
            <a:off x="661493" y="1119089"/>
            <a:ext cx="10869017" cy="428228"/>
          </a:xfrm>
          <a:prstGeom prst="rect">
            <a:avLst/>
          </a:prstGeom>
          <a:noFill/>
          <a:ln/>
        </p:spPr>
        <p:txBody>
          <a:bodyPr wrap="none" lIns="0" tIns="0" rIns="0" bIns="0" rtlCol="0" anchor="t"/>
          <a:lstStyle/>
          <a:p>
            <a:pPr>
              <a:lnSpc>
                <a:spcPct val="104000"/>
              </a:lnSpc>
            </a:pPr>
            <a:r>
              <a:rPr lang="en-US" sz="2667" dirty="0">
                <a:solidFill>
                  <a:srgbClr val="484237"/>
                </a:solidFill>
                <a:latin typeface="Gelasio SemiBold" pitchFamily="34" charset="0"/>
                <a:ea typeface="Gelasio SemiBold" pitchFamily="34" charset="-122"/>
                <a:cs typeface="Gelasio SemiBold" pitchFamily="34" charset="-120"/>
              </a:rPr>
              <a:t>Example 1: Global Team Leadership</a:t>
            </a:r>
            <a:endParaRPr lang="en-US" sz="2667" dirty="0"/>
          </a:p>
        </p:txBody>
      </p:sp>
      <p:sp>
        <p:nvSpPr>
          <p:cNvPr id="4" name="Shape 2"/>
          <p:cNvSpPr/>
          <p:nvPr/>
        </p:nvSpPr>
        <p:spPr>
          <a:xfrm>
            <a:off x="538163" y="1780085"/>
            <a:ext cx="5472212" cy="4556025"/>
          </a:xfrm>
          <a:prstGeom prst="roundRect">
            <a:avLst>
              <a:gd name="adj" fmla="val 564"/>
            </a:avLst>
          </a:prstGeom>
          <a:solidFill>
            <a:srgbClr val="D3C5B6"/>
          </a:solidFill>
          <a:ln/>
        </p:spPr>
        <p:txBody>
          <a:bodyPr/>
          <a:lstStyle/>
          <a:p>
            <a:endParaRPr lang="en-GB"/>
          </a:p>
        </p:txBody>
      </p:sp>
      <p:sp>
        <p:nvSpPr>
          <p:cNvPr id="5" name="Text 3"/>
          <p:cNvSpPr/>
          <p:nvPr/>
        </p:nvSpPr>
        <p:spPr>
          <a:xfrm>
            <a:off x="709415" y="1935262"/>
            <a:ext cx="5129708" cy="267593"/>
          </a:xfrm>
          <a:prstGeom prst="rect">
            <a:avLst/>
          </a:prstGeom>
          <a:noFill/>
          <a:ln/>
        </p:spPr>
        <p:txBody>
          <a:bodyPr wrap="none" lIns="0" tIns="0" rIns="0" bIns="0" rtlCol="0" anchor="t"/>
          <a:lstStyle/>
          <a:p>
            <a:pPr>
              <a:lnSpc>
                <a:spcPct val="104000"/>
              </a:lnSpc>
            </a:pPr>
            <a:r>
              <a:rPr lang="en-US" sz="1667" dirty="0">
                <a:solidFill>
                  <a:srgbClr val="484237"/>
                </a:solidFill>
                <a:latin typeface="Gelasio SemiBold" pitchFamily="34" charset="0"/>
                <a:ea typeface="Gelasio SemiBold" pitchFamily="34" charset="-122"/>
                <a:cs typeface="Gelasio SemiBold" pitchFamily="34" charset="-120"/>
              </a:rPr>
              <a:t>Scenario</a:t>
            </a:r>
            <a:endParaRPr lang="en-US" sz="1667" dirty="0"/>
          </a:p>
        </p:txBody>
      </p:sp>
      <p:sp>
        <p:nvSpPr>
          <p:cNvPr id="6" name="Text 4"/>
          <p:cNvSpPr/>
          <p:nvPr/>
        </p:nvSpPr>
        <p:spPr>
          <a:xfrm>
            <a:off x="709415" y="2358034"/>
            <a:ext cx="5129708" cy="522485"/>
          </a:xfrm>
          <a:prstGeom prst="rect">
            <a:avLst/>
          </a:prstGeom>
          <a:noFill/>
          <a:ln/>
        </p:spPr>
        <p:txBody>
          <a:bodyPr wrap="square" lIns="0" tIns="0" rIns="0" bIns="0" rtlCol="0" anchor="t">
            <a:normAutofit/>
          </a:bodyPr>
          <a:lstStyle/>
          <a:p>
            <a:pPr>
              <a:lnSpc>
                <a:spcPct val="127000"/>
              </a:lnSpc>
            </a:pPr>
            <a:r>
              <a:rPr lang="en-US" sz="1333" dirty="0">
                <a:solidFill>
                  <a:srgbClr val="000000"/>
                </a:solidFill>
                <a:latin typeface="Gelasio" pitchFamily="34" charset="0"/>
                <a:ea typeface="Gelasio" pitchFamily="34" charset="-122"/>
                <a:cs typeface="Gelasio" pitchFamily="34" charset="-120"/>
              </a:rPr>
              <a:t>A leader manages a cross-functional team spanning China, Brazil, Germany, and the USA.</a:t>
            </a:r>
            <a:endParaRPr lang="en-US" sz="1333" dirty="0"/>
          </a:p>
        </p:txBody>
      </p:sp>
      <p:sp>
        <p:nvSpPr>
          <p:cNvPr id="7" name="Text 5"/>
          <p:cNvSpPr/>
          <p:nvPr/>
        </p:nvSpPr>
        <p:spPr>
          <a:xfrm>
            <a:off x="709415" y="3035698"/>
            <a:ext cx="5129708" cy="267593"/>
          </a:xfrm>
          <a:prstGeom prst="rect">
            <a:avLst/>
          </a:prstGeom>
          <a:noFill/>
          <a:ln/>
        </p:spPr>
        <p:txBody>
          <a:bodyPr wrap="none" lIns="0" tIns="0" rIns="0" bIns="0" rtlCol="0" anchor="t"/>
          <a:lstStyle/>
          <a:p>
            <a:pPr>
              <a:lnSpc>
                <a:spcPct val="104000"/>
              </a:lnSpc>
            </a:pPr>
            <a:r>
              <a:rPr lang="en-US" sz="1667" dirty="0">
                <a:solidFill>
                  <a:srgbClr val="484237"/>
                </a:solidFill>
                <a:latin typeface="Gelasio SemiBold" pitchFamily="34" charset="0"/>
                <a:ea typeface="Gelasio SemiBold" pitchFamily="34" charset="-122"/>
                <a:cs typeface="Gelasio SemiBold" pitchFamily="34" charset="-120"/>
              </a:rPr>
              <a:t>Outcome</a:t>
            </a:r>
            <a:endParaRPr lang="en-US" sz="1667" dirty="0"/>
          </a:p>
        </p:txBody>
      </p:sp>
      <p:sp>
        <p:nvSpPr>
          <p:cNvPr id="8" name="Text 6"/>
          <p:cNvSpPr/>
          <p:nvPr/>
        </p:nvSpPr>
        <p:spPr>
          <a:xfrm>
            <a:off x="709415" y="3458468"/>
            <a:ext cx="5129708" cy="892275"/>
          </a:xfrm>
          <a:prstGeom prst="rect">
            <a:avLst/>
          </a:prstGeom>
          <a:noFill/>
          <a:ln/>
        </p:spPr>
        <p:txBody>
          <a:bodyPr wrap="square" lIns="0" tIns="0" rIns="0" bIns="0" rtlCol="0" anchor="t">
            <a:normAutofit/>
          </a:bodyPr>
          <a:lstStyle/>
          <a:p>
            <a:pPr marL="270927" indent="-270927">
              <a:lnSpc>
                <a:spcPct val="127000"/>
              </a:lnSpc>
              <a:buSzPct val="100000"/>
              <a:buChar char="•"/>
            </a:pPr>
            <a:r>
              <a:rPr lang="en-US" sz="1333" dirty="0">
                <a:solidFill>
                  <a:srgbClr val="000000"/>
                </a:solidFill>
                <a:latin typeface="Gelasio" pitchFamily="34" charset="0"/>
                <a:ea typeface="Gelasio" pitchFamily="34" charset="-122"/>
                <a:cs typeface="Gelasio" pitchFamily="34" charset="-120"/>
              </a:rPr>
              <a:t>Improved team cohesion and collaboration</a:t>
            </a:r>
            <a:endParaRPr lang="en-US" sz="1333" dirty="0"/>
          </a:p>
          <a:p>
            <a:pPr marL="270927" indent="-270927">
              <a:lnSpc>
                <a:spcPct val="127000"/>
              </a:lnSpc>
              <a:buSzPct val="100000"/>
              <a:buChar char="•"/>
            </a:pPr>
            <a:r>
              <a:rPr lang="en-US" sz="1333" dirty="0">
                <a:solidFill>
                  <a:srgbClr val="000000"/>
                </a:solidFill>
                <a:latin typeface="Gelasio" pitchFamily="34" charset="0"/>
                <a:ea typeface="Gelasio" pitchFamily="34" charset="-122"/>
                <a:cs typeface="Gelasio" pitchFamily="34" charset="-120"/>
              </a:rPr>
              <a:t>Reduced misunderstandings and conflict</a:t>
            </a:r>
            <a:endParaRPr lang="en-US" sz="1333" dirty="0"/>
          </a:p>
          <a:p>
            <a:pPr marL="270927" indent="-270927">
              <a:lnSpc>
                <a:spcPct val="127000"/>
              </a:lnSpc>
              <a:buSzPct val="100000"/>
              <a:buChar char="•"/>
            </a:pPr>
            <a:r>
              <a:rPr lang="en-US" sz="1333" dirty="0">
                <a:solidFill>
                  <a:srgbClr val="000000"/>
                </a:solidFill>
                <a:latin typeface="Gelasio" pitchFamily="34" charset="0"/>
                <a:ea typeface="Gelasio" pitchFamily="34" charset="-122"/>
                <a:cs typeface="Gelasio" pitchFamily="34" charset="-120"/>
              </a:rPr>
              <a:t>Increased innovation through diverse perspectives</a:t>
            </a:r>
            <a:endParaRPr lang="en-US" sz="1333" dirty="0"/>
          </a:p>
        </p:txBody>
      </p:sp>
      <p:sp>
        <p:nvSpPr>
          <p:cNvPr id="9" name="Text 7"/>
          <p:cNvSpPr/>
          <p:nvPr/>
        </p:nvSpPr>
        <p:spPr>
          <a:xfrm>
            <a:off x="6311306" y="1935262"/>
            <a:ext cx="5225553" cy="267593"/>
          </a:xfrm>
          <a:prstGeom prst="rect">
            <a:avLst/>
          </a:prstGeom>
          <a:noFill/>
          <a:ln/>
        </p:spPr>
        <p:txBody>
          <a:bodyPr wrap="none" lIns="0" tIns="0" rIns="0" bIns="0" rtlCol="0" anchor="t"/>
          <a:lstStyle/>
          <a:p>
            <a:pPr>
              <a:lnSpc>
                <a:spcPct val="104000"/>
              </a:lnSpc>
            </a:pPr>
            <a:r>
              <a:rPr lang="en-US" sz="1667" dirty="0">
                <a:solidFill>
                  <a:srgbClr val="484237"/>
                </a:solidFill>
                <a:latin typeface="Gelasio SemiBold" pitchFamily="34" charset="0"/>
                <a:ea typeface="Gelasio SemiBold" pitchFamily="34" charset="-122"/>
                <a:cs typeface="Gelasio SemiBold" pitchFamily="34" charset="-120"/>
              </a:rPr>
              <a:t>CQ Application:</a:t>
            </a:r>
            <a:endParaRPr lang="en-US" sz="1667" dirty="0"/>
          </a:p>
        </p:txBody>
      </p:sp>
      <p:sp>
        <p:nvSpPr>
          <p:cNvPr id="10" name="Text 8"/>
          <p:cNvSpPr/>
          <p:nvPr/>
        </p:nvSpPr>
        <p:spPr>
          <a:xfrm>
            <a:off x="6311306" y="2358034"/>
            <a:ext cx="5225553" cy="2252761"/>
          </a:xfrm>
          <a:prstGeom prst="rect">
            <a:avLst/>
          </a:prstGeom>
          <a:noFill/>
          <a:ln/>
        </p:spPr>
        <p:txBody>
          <a:bodyPr wrap="square" lIns="0" tIns="0" rIns="0" bIns="0" rtlCol="0" anchor="t">
            <a:normAutofit/>
          </a:bodyPr>
          <a:lstStyle/>
          <a:p>
            <a:pPr marL="270927" indent="-270927">
              <a:lnSpc>
                <a:spcPct val="127000"/>
              </a:lnSpc>
              <a:buSzPct val="100000"/>
              <a:buChar char="•"/>
            </a:pPr>
            <a:r>
              <a:rPr lang="en-US" sz="1333" b="1" dirty="0">
                <a:solidFill>
                  <a:srgbClr val="746558"/>
                </a:solidFill>
                <a:latin typeface="Gelasio Bold" pitchFamily="34" charset="0"/>
                <a:ea typeface="Gelasio Bold" pitchFamily="34" charset="-122"/>
                <a:cs typeface="Gelasio Bold" pitchFamily="34" charset="-120"/>
              </a:rPr>
              <a:t>Cognitive CQ:</a:t>
            </a:r>
            <a:r>
              <a:rPr lang="en-US" sz="1333" dirty="0">
                <a:solidFill>
                  <a:srgbClr val="746558"/>
                </a:solidFill>
                <a:latin typeface="Gelasio" pitchFamily="34" charset="0"/>
                <a:ea typeface="Gelasio" pitchFamily="34" charset="-122"/>
                <a:cs typeface="Gelasio" pitchFamily="34" charset="-120"/>
              </a:rPr>
              <a:t> Researching cultural communication styles and business etiquette in each region</a:t>
            </a:r>
            <a:endParaRPr lang="en-US" sz="1333" dirty="0"/>
          </a:p>
          <a:p>
            <a:pPr marL="270927" indent="-270927">
              <a:lnSpc>
                <a:spcPct val="127000"/>
              </a:lnSpc>
              <a:buSzPct val="100000"/>
              <a:buChar char="•"/>
            </a:pPr>
            <a:r>
              <a:rPr lang="en-US" sz="1333" b="1" dirty="0">
                <a:solidFill>
                  <a:srgbClr val="746558"/>
                </a:solidFill>
                <a:latin typeface="Gelasio Bold" pitchFamily="34" charset="0"/>
                <a:ea typeface="Gelasio Bold" pitchFamily="34" charset="-122"/>
                <a:cs typeface="Gelasio Bold" pitchFamily="34" charset="-120"/>
              </a:rPr>
              <a:t>Metacognitive CQ:</a:t>
            </a:r>
            <a:r>
              <a:rPr lang="en-US" sz="1333" dirty="0">
                <a:solidFill>
                  <a:srgbClr val="746558"/>
                </a:solidFill>
                <a:latin typeface="Gelasio" pitchFamily="34" charset="0"/>
                <a:ea typeface="Gelasio" pitchFamily="34" charset="-122"/>
                <a:cs typeface="Gelasio" pitchFamily="34" charset="-120"/>
              </a:rPr>
              <a:t> Consciously adapting leadership approach based on cultural context</a:t>
            </a:r>
            <a:endParaRPr lang="en-US" sz="1333" dirty="0"/>
          </a:p>
          <a:p>
            <a:pPr marL="270927" indent="-270927">
              <a:lnSpc>
                <a:spcPct val="127000"/>
              </a:lnSpc>
              <a:buSzPct val="100000"/>
              <a:buChar char="•"/>
            </a:pPr>
            <a:r>
              <a:rPr lang="en-US" sz="1333" b="1" dirty="0">
                <a:solidFill>
                  <a:srgbClr val="746558"/>
                </a:solidFill>
                <a:latin typeface="Gelasio Bold" pitchFamily="34" charset="0"/>
                <a:ea typeface="Gelasio Bold" pitchFamily="34" charset="-122"/>
                <a:cs typeface="Gelasio Bold" pitchFamily="34" charset="-120"/>
              </a:rPr>
              <a:t>Motivational CQ:</a:t>
            </a:r>
            <a:r>
              <a:rPr lang="en-US" sz="1333" dirty="0">
                <a:solidFill>
                  <a:srgbClr val="746558"/>
                </a:solidFill>
                <a:latin typeface="Gelasio" pitchFamily="34" charset="0"/>
                <a:ea typeface="Gelasio" pitchFamily="34" charset="-122"/>
                <a:cs typeface="Gelasio" pitchFamily="34" charset="-120"/>
              </a:rPr>
              <a:t> Demonstrating genuine interest in each team member's cultural perspective</a:t>
            </a:r>
            <a:endParaRPr lang="en-US" sz="1333" dirty="0"/>
          </a:p>
          <a:p>
            <a:pPr marL="270927" indent="-270927">
              <a:lnSpc>
                <a:spcPct val="127000"/>
              </a:lnSpc>
              <a:buSzPct val="100000"/>
              <a:buChar char="•"/>
            </a:pPr>
            <a:r>
              <a:rPr lang="en-US" sz="1333" b="1" dirty="0">
                <a:solidFill>
                  <a:srgbClr val="746558"/>
                </a:solidFill>
                <a:latin typeface="Gelasio Bold" pitchFamily="34" charset="0"/>
                <a:ea typeface="Gelasio Bold" pitchFamily="34" charset="-122"/>
                <a:cs typeface="Gelasio Bold" pitchFamily="34" charset="-120"/>
              </a:rPr>
              <a:t>Behavioural CQ:</a:t>
            </a:r>
            <a:r>
              <a:rPr lang="en-US" sz="1333" dirty="0">
                <a:solidFill>
                  <a:srgbClr val="746558"/>
                </a:solidFill>
                <a:latin typeface="Gelasio" pitchFamily="34" charset="0"/>
                <a:ea typeface="Gelasio" pitchFamily="34" charset="-122"/>
                <a:cs typeface="Gelasio" pitchFamily="34" charset="-120"/>
              </a:rPr>
              <a:t> Modifying meeting formats and communication channels to suit preferences</a:t>
            </a:r>
            <a:endParaRPr lang="en-US" sz="1333" dirty="0"/>
          </a:p>
        </p:txBody>
      </p:sp>
      <p:sp>
        <p:nvSpPr>
          <p:cNvPr id="11" name="Text 9"/>
          <p:cNvSpPr/>
          <p:nvPr/>
        </p:nvSpPr>
        <p:spPr>
          <a:xfrm>
            <a:off x="6311306" y="4750495"/>
            <a:ext cx="5225553" cy="1445915"/>
          </a:xfrm>
          <a:prstGeom prst="rect">
            <a:avLst/>
          </a:prstGeom>
          <a:noFill/>
          <a:ln/>
        </p:spPr>
        <p:txBody>
          <a:bodyPr wrap="square" lIns="0" tIns="0" rIns="0" bIns="0" rtlCol="0" anchor="t">
            <a:normAutofit/>
          </a:bodyPr>
          <a:lstStyle/>
          <a:p>
            <a:pPr>
              <a:lnSpc>
                <a:spcPct val="127000"/>
              </a:lnSpc>
            </a:pPr>
            <a:r>
              <a:rPr lang="en-US" sz="1333" b="1" dirty="0">
                <a:solidFill>
                  <a:srgbClr val="746558"/>
                </a:solidFill>
                <a:latin typeface="Gelasio Bold" pitchFamily="34" charset="0"/>
                <a:ea typeface="Gelasio Bold" pitchFamily="34" charset="-122"/>
                <a:cs typeface="Gelasio Bold" pitchFamily="34" charset="-120"/>
              </a:rPr>
              <a:t>Theory Connection:</a:t>
            </a:r>
            <a:r>
              <a:rPr lang="en-US" sz="1333" dirty="0">
                <a:solidFill>
                  <a:srgbClr val="746558"/>
                </a:solidFill>
                <a:latin typeface="Gelasio" pitchFamily="34" charset="0"/>
                <a:ea typeface="Gelasio" pitchFamily="34" charset="-122"/>
                <a:cs typeface="Gelasio" pitchFamily="34" charset="-120"/>
              </a:rPr>
              <a:t> Earley &amp; Ang's (2003) model demonstrates how all four CQ dimensions work together for effective cross-cultural leadership.</a:t>
            </a:r>
            <a:endParaRPr lang="en-US" sz="1333" dirty="0"/>
          </a:p>
          <a:p>
            <a:pPr>
              <a:lnSpc>
                <a:spcPct val="127000"/>
              </a:lnSpc>
            </a:pPr>
            <a:r>
              <a:rPr lang="en-US" sz="1333" b="1" dirty="0">
                <a:solidFill>
                  <a:srgbClr val="746558"/>
                </a:solidFill>
                <a:latin typeface="Gelasio Bold" pitchFamily="34" charset="0"/>
                <a:ea typeface="Gelasio Bold" pitchFamily="34" charset="-122"/>
                <a:cs typeface="Gelasio Bold" pitchFamily="34" charset="-120"/>
              </a:rPr>
              <a:t>Reference:</a:t>
            </a:r>
            <a:r>
              <a:rPr lang="en-US" sz="1333" dirty="0">
                <a:solidFill>
                  <a:srgbClr val="746558"/>
                </a:solidFill>
                <a:latin typeface="Gelasio" pitchFamily="34" charset="0"/>
                <a:ea typeface="Gelasio" pitchFamily="34" charset="-122"/>
                <a:cs typeface="Gelasio" pitchFamily="34" charset="-120"/>
              </a:rPr>
              <a:t> Earley, P. C., &amp; Ang, S. (2003). </a:t>
            </a:r>
            <a:r>
              <a:rPr lang="en-US" sz="1333"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333" dirty="0">
                <a:solidFill>
                  <a:srgbClr val="746558"/>
                </a:solidFill>
                <a:latin typeface="Gelasio" pitchFamily="34" charset="0"/>
                <a:ea typeface="Gelasio" pitchFamily="34" charset="-122"/>
                <a:cs typeface="Gelasio" pitchFamily="34" charset="-120"/>
              </a:rPr>
              <a:t>. Stanford University Press.</a:t>
            </a:r>
            <a:endParaRPr lang="en-US" sz="1333"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95909"/>
            <a:ext cx="10869017" cy="489148"/>
          </a:xfrm>
          <a:prstGeom prst="rect">
            <a:avLst/>
          </a:prstGeom>
          <a:noFill/>
          <a:ln/>
        </p:spPr>
        <p:txBody>
          <a:bodyPr wrap="none" lIns="0" tIns="0" rIns="0" bIns="0" rtlCol="0" anchor="t"/>
          <a:lstStyle/>
          <a:p>
            <a:pPr>
              <a:lnSpc>
                <a:spcPct val="104000"/>
              </a:lnSpc>
            </a:pPr>
            <a:r>
              <a:rPr lang="en-US" sz="3067" dirty="0">
                <a:solidFill>
                  <a:srgbClr val="484237"/>
                </a:solidFill>
                <a:latin typeface="Gelasio SemiBold" pitchFamily="34" charset="0"/>
                <a:ea typeface="Gelasio SemiBold" pitchFamily="34" charset="-122"/>
                <a:cs typeface="Gelasio SemiBold" pitchFamily="34" charset="-120"/>
              </a:rPr>
              <a:t>Business Example 2 – CQ in Practice</a:t>
            </a:r>
            <a:endParaRPr lang="en-US" sz="3067" dirty="0"/>
          </a:p>
        </p:txBody>
      </p:sp>
      <p:sp>
        <p:nvSpPr>
          <p:cNvPr id="3" name="Text 1"/>
          <p:cNvSpPr/>
          <p:nvPr/>
        </p:nvSpPr>
        <p:spPr>
          <a:xfrm>
            <a:off x="661493" y="1136849"/>
            <a:ext cx="10869017" cy="391220"/>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Example 2: International Market Expansion</a:t>
            </a:r>
            <a:endParaRPr lang="en-US" sz="2400" dirty="0"/>
          </a:p>
        </p:txBody>
      </p:sp>
      <p:sp>
        <p:nvSpPr>
          <p:cNvPr id="4" name="Shape 2"/>
          <p:cNvSpPr/>
          <p:nvPr/>
        </p:nvSpPr>
        <p:spPr>
          <a:xfrm>
            <a:off x="548779" y="1722438"/>
            <a:ext cx="5469037" cy="4539556"/>
          </a:xfrm>
          <a:prstGeom prst="roundRect">
            <a:avLst>
              <a:gd name="adj" fmla="val 517"/>
            </a:avLst>
          </a:prstGeom>
          <a:solidFill>
            <a:srgbClr val="D3C5B6"/>
          </a:solidFill>
          <a:ln/>
        </p:spPr>
        <p:txBody>
          <a:bodyPr/>
          <a:lstStyle/>
          <a:p>
            <a:endParaRPr lang="en-GB"/>
          </a:p>
        </p:txBody>
      </p:sp>
      <p:sp>
        <p:nvSpPr>
          <p:cNvPr id="5" name="Text 3"/>
          <p:cNvSpPr/>
          <p:nvPr/>
        </p:nvSpPr>
        <p:spPr>
          <a:xfrm>
            <a:off x="705247" y="1852018"/>
            <a:ext cx="5156101" cy="244575"/>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Scenario</a:t>
            </a:r>
            <a:endParaRPr lang="en-US" sz="1533" dirty="0"/>
          </a:p>
        </p:txBody>
      </p:sp>
      <p:sp>
        <p:nvSpPr>
          <p:cNvPr id="6" name="Text 4"/>
          <p:cNvSpPr/>
          <p:nvPr/>
        </p:nvSpPr>
        <p:spPr>
          <a:xfrm>
            <a:off x="705247" y="2226171"/>
            <a:ext cx="5156101" cy="457795"/>
          </a:xfrm>
          <a:prstGeom prst="rect">
            <a:avLst/>
          </a:prstGeom>
          <a:noFill/>
          <a:ln/>
        </p:spPr>
        <p:txBody>
          <a:bodyPr wrap="square" lIns="0" tIns="0" rIns="0" bIns="0" rtlCol="0" anchor="t">
            <a:normAutofit/>
          </a:bodyPr>
          <a:lstStyle/>
          <a:p>
            <a:pPr>
              <a:lnSpc>
                <a:spcPct val="122000"/>
              </a:lnSpc>
            </a:pPr>
            <a:r>
              <a:rPr lang="en-US" sz="1200" dirty="0">
                <a:solidFill>
                  <a:srgbClr val="000000"/>
                </a:solidFill>
                <a:latin typeface="Gelasio" pitchFamily="34" charset="0"/>
                <a:ea typeface="Gelasio" pitchFamily="34" charset="-122"/>
                <a:cs typeface="Gelasio" pitchFamily="34" charset="-120"/>
              </a:rPr>
              <a:t>A company expands operations into the Middle East, requiring adaptation to local business practices.</a:t>
            </a:r>
            <a:endParaRPr lang="en-US" sz="1200" dirty="0"/>
          </a:p>
        </p:txBody>
      </p:sp>
      <p:sp>
        <p:nvSpPr>
          <p:cNvPr id="7" name="Text 5"/>
          <p:cNvSpPr/>
          <p:nvPr/>
        </p:nvSpPr>
        <p:spPr>
          <a:xfrm>
            <a:off x="705247" y="2813547"/>
            <a:ext cx="5156101" cy="244575"/>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Outcome</a:t>
            </a:r>
            <a:endParaRPr lang="en-US" sz="1533" dirty="0"/>
          </a:p>
        </p:txBody>
      </p:sp>
      <p:sp>
        <p:nvSpPr>
          <p:cNvPr id="8" name="Text 6"/>
          <p:cNvSpPr/>
          <p:nvPr/>
        </p:nvSpPr>
        <p:spPr>
          <a:xfrm>
            <a:off x="705247" y="3187700"/>
            <a:ext cx="5156101" cy="77737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000000"/>
                </a:solidFill>
                <a:latin typeface="Gelasio" pitchFamily="34" charset="0"/>
                <a:ea typeface="Gelasio" pitchFamily="34" charset="-122"/>
                <a:cs typeface="Gelasio" pitchFamily="34" charset="-120"/>
              </a:rPr>
              <a:t>Successful market entry</a:t>
            </a:r>
            <a:endParaRPr lang="en-US" sz="1200" dirty="0"/>
          </a:p>
          <a:p>
            <a:pPr marL="243834" indent="-243834">
              <a:lnSpc>
                <a:spcPct val="122000"/>
              </a:lnSpc>
              <a:buSzPct val="100000"/>
              <a:buChar char="•"/>
            </a:pPr>
            <a:r>
              <a:rPr lang="en-US" sz="1200" dirty="0">
                <a:solidFill>
                  <a:srgbClr val="000000"/>
                </a:solidFill>
                <a:latin typeface="Gelasio" pitchFamily="34" charset="0"/>
                <a:ea typeface="Gelasio" pitchFamily="34" charset="-122"/>
                <a:cs typeface="Gelasio" pitchFamily="34" charset="-120"/>
              </a:rPr>
              <a:t>Strong local partnerships established</a:t>
            </a:r>
            <a:endParaRPr lang="en-US" sz="1200" dirty="0"/>
          </a:p>
          <a:p>
            <a:pPr marL="243834" indent="-243834">
              <a:lnSpc>
                <a:spcPct val="122000"/>
              </a:lnSpc>
              <a:buSzPct val="100000"/>
              <a:buChar char="•"/>
            </a:pPr>
            <a:r>
              <a:rPr lang="en-US" sz="1200" dirty="0">
                <a:solidFill>
                  <a:srgbClr val="000000"/>
                </a:solidFill>
                <a:latin typeface="Gelasio" pitchFamily="34" charset="0"/>
                <a:ea typeface="Gelasio" pitchFamily="34" charset="-122"/>
                <a:cs typeface="Gelasio" pitchFamily="34" charset="-120"/>
              </a:rPr>
              <a:t>Avoidance of cultural missteps</a:t>
            </a:r>
            <a:endParaRPr lang="en-US" sz="1200" dirty="0"/>
          </a:p>
        </p:txBody>
      </p:sp>
      <p:sp>
        <p:nvSpPr>
          <p:cNvPr id="9" name="Text 7"/>
          <p:cNvSpPr/>
          <p:nvPr/>
        </p:nvSpPr>
        <p:spPr>
          <a:xfrm>
            <a:off x="6293247" y="1852018"/>
            <a:ext cx="5243612" cy="244575"/>
          </a:xfrm>
          <a:prstGeom prst="rect">
            <a:avLst/>
          </a:prstGeom>
          <a:noFill/>
          <a:ln/>
        </p:spPr>
        <p:txBody>
          <a:bodyPr wrap="none" lIns="0" tIns="0" rIns="0" bIns="0" rtlCol="0" anchor="t"/>
          <a:lstStyle/>
          <a:p>
            <a:pPr>
              <a:lnSpc>
                <a:spcPct val="104000"/>
              </a:lnSpc>
            </a:pPr>
            <a:r>
              <a:rPr lang="en-US" sz="1533" dirty="0">
                <a:solidFill>
                  <a:srgbClr val="484237"/>
                </a:solidFill>
                <a:latin typeface="Gelasio SemiBold" pitchFamily="34" charset="0"/>
                <a:ea typeface="Gelasio SemiBold" pitchFamily="34" charset="-122"/>
                <a:cs typeface="Gelasio SemiBold" pitchFamily="34" charset="-120"/>
              </a:rPr>
              <a:t>CQ Application:</a:t>
            </a:r>
            <a:endParaRPr lang="en-US" sz="1533" dirty="0"/>
          </a:p>
        </p:txBody>
      </p:sp>
      <p:sp>
        <p:nvSpPr>
          <p:cNvPr id="10" name="Text 8"/>
          <p:cNvSpPr/>
          <p:nvPr/>
        </p:nvSpPr>
        <p:spPr>
          <a:xfrm>
            <a:off x="6293247" y="2226171"/>
            <a:ext cx="5243612" cy="1967211"/>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b="1" dirty="0">
                <a:solidFill>
                  <a:srgbClr val="746558"/>
                </a:solidFill>
                <a:latin typeface="Gelasio Bold" pitchFamily="34" charset="0"/>
                <a:ea typeface="Gelasio Bold" pitchFamily="34" charset="-122"/>
                <a:cs typeface="Gelasio Bold" pitchFamily="34" charset="-120"/>
              </a:rPr>
              <a:t>Cognitive CQ:</a:t>
            </a:r>
            <a:r>
              <a:rPr lang="en-US" sz="1200" dirty="0">
                <a:solidFill>
                  <a:srgbClr val="746558"/>
                </a:solidFill>
                <a:latin typeface="Gelasio" pitchFamily="34" charset="0"/>
                <a:ea typeface="Gelasio" pitchFamily="34" charset="-122"/>
                <a:cs typeface="Gelasio" pitchFamily="34" charset="-120"/>
              </a:rPr>
              <a:t> Understanding local regulations, business norms, and cultural values</a:t>
            </a:r>
            <a:endParaRPr lang="en-US" sz="1200" dirty="0"/>
          </a:p>
          <a:p>
            <a:pPr marL="243834" indent="-243834">
              <a:lnSpc>
                <a:spcPct val="122000"/>
              </a:lnSpc>
              <a:buSzPct val="100000"/>
              <a:buChar char="•"/>
            </a:pPr>
            <a:r>
              <a:rPr lang="en-US" sz="1200" b="1" dirty="0">
                <a:solidFill>
                  <a:srgbClr val="746558"/>
                </a:solidFill>
                <a:latin typeface="Gelasio Bold" pitchFamily="34" charset="0"/>
                <a:ea typeface="Gelasio Bold" pitchFamily="34" charset="-122"/>
                <a:cs typeface="Gelasio Bold" pitchFamily="34" charset="-120"/>
              </a:rPr>
              <a:t>Metacognitive CQ:</a:t>
            </a:r>
            <a:r>
              <a:rPr lang="en-US" sz="1200" dirty="0">
                <a:solidFill>
                  <a:srgbClr val="746558"/>
                </a:solidFill>
                <a:latin typeface="Gelasio" pitchFamily="34" charset="0"/>
                <a:ea typeface="Gelasio" pitchFamily="34" charset="-122"/>
                <a:cs typeface="Gelasio" pitchFamily="34" charset="-120"/>
              </a:rPr>
              <a:t> Reflecting on and adjusting strategies based on real-time feedback</a:t>
            </a:r>
            <a:endParaRPr lang="en-US" sz="1200" dirty="0"/>
          </a:p>
          <a:p>
            <a:pPr marL="243834" indent="-243834">
              <a:lnSpc>
                <a:spcPct val="122000"/>
              </a:lnSpc>
              <a:buSzPct val="100000"/>
              <a:buChar char="•"/>
            </a:pPr>
            <a:r>
              <a:rPr lang="en-US" sz="1200" b="1" dirty="0">
                <a:solidFill>
                  <a:srgbClr val="746558"/>
                </a:solidFill>
                <a:latin typeface="Gelasio Bold" pitchFamily="34" charset="0"/>
                <a:ea typeface="Gelasio Bold" pitchFamily="34" charset="-122"/>
                <a:cs typeface="Gelasio Bold" pitchFamily="34" charset="-120"/>
              </a:rPr>
              <a:t>Motivational CQ:</a:t>
            </a:r>
            <a:r>
              <a:rPr lang="en-US" sz="1200" dirty="0">
                <a:solidFill>
                  <a:srgbClr val="746558"/>
                </a:solidFill>
                <a:latin typeface="Gelasio" pitchFamily="34" charset="0"/>
                <a:ea typeface="Gelasio" pitchFamily="34" charset="-122"/>
                <a:cs typeface="Gelasio" pitchFamily="34" charset="-120"/>
              </a:rPr>
              <a:t> Committing to long-term cultural learning and relationship-building</a:t>
            </a:r>
            <a:endParaRPr lang="en-US" sz="1200" dirty="0"/>
          </a:p>
          <a:p>
            <a:pPr marL="243834" indent="-243834">
              <a:lnSpc>
                <a:spcPct val="122000"/>
              </a:lnSpc>
              <a:buSzPct val="100000"/>
              <a:buChar char="•"/>
            </a:pPr>
            <a:r>
              <a:rPr lang="en-US" sz="1200" b="1" dirty="0">
                <a:solidFill>
                  <a:srgbClr val="746558"/>
                </a:solidFill>
                <a:latin typeface="Gelasio Bold" pitchFamily="34" charset="0"/>
                <a:ea typeface="Gelasio Bold" pitchFamily="34" charset="-122"/>
                <a:cs typeface="Gelasio Bold" pitchFamily="34" charset="-120"/>
              </a:rPr>
              <a:t>Behavioural CQ:</a:t>
            </a:r>
            <a:r>
              <a:rPr lang="en-US" sz="1200" dirty="0">
                <a:solidFill>
                  <a:srgbClr val="746558"/>
                </a:solidFill>
                <a:latin typeface="Gelasio" pitchFamily="34" charset="0"/>
                <a:ea typeface="Gelasio" pitchFamily="34" charset="-122"/>
                <a:cs typeface="Gelasio" pitchFamily="34" charset="-120"/>
              </a:rPr>
              <a:t> Adapting negotiation styles and relationship-building approaches</a:t>
            </a:r>
            <a:endParaRPr lang="en-US" sz="1200" dirty="0"/>
          </a:p>
        </p:txBody>
      </p:sp>
      <p:sp>
        <p:nvSpPr>
          <p:cNvPr id="11" name="Text 9"/>
          <p:cNvSpPr/>
          <p:nvPr/>
        </p:nvSpPr>
        <p:spPr>
          <a:xfrm>
            <a:off x="6293247" y="4309963"/>
            <a:ext cx="5243612" cy="1835448"/>
          </a:xfrm>
          <a:prstGeom prst="rect">
            <a:avLst/>
          </a:prstGeom>
          <a:noFill/>
          <a:ln/>
        </p:spPr>
        <p:txBody>
          <a:bodyPr wrap="square" lIns="0" tIns="0" rIns="0" bIns="0" rtlCol="0" anchor="t">
            <a:normAutofit/>
          </a:bodyPr>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Theory Connection:</a:t>
            </a:r>
            <a:r>
              <a:rPr lang="en-US" sz="1200" dirty="0">
                <a:solidFill>
                  <a:srgbClr val="746558"/>
                </a:solidFill>
                <a:latin typeface="Gelasio" pitchFamily="34" charset="0"/>
                <a:ea typeface="Gelasio" pitchFamily="34" charset="-122"/>
                <a:cs typeface="Gelasio" pitchFamily="34" charset="-120"/>
              </a:rPr>
              <a:t> Demonstrates how CQ enables leaders to transfer effectiveness from one cultural context to another (Earley &amp; Ang, 2003).</a:t>
            </a:r>
            <a:endParaRPr lang="en-US" sz="1200" dirty="0"/>
          </a:p>
          <a:p>
            <a:pPr>
              <a:lnSpc>
                <a:spcPct val="122000"/>
              </a:lnSpc>
            </a:pPr>
            <a:r>
              <a:rPr lang="en-US" sz="1200" b="1" dirty="0">
                <a:solidFill>
                  <a:srgbClr val="746558"/>
                </a:solidFill>
                <a:latin typeface="Gelasio Bold" pitchFamily="34" charset="0"/>
                <a:ea typeface="Gelasio Bold" pitchFamily="34" charset="-122"/>
                <a:cs typeface="Gelasio Bold" pitchFamily="34" charset="-120"/>
              </a:rPr>
              <a:t>Critical Evaluation:</a:t>
            </a:r>
            <a:r>
              <a:rPr lang="en-US" sz="1200" dirty="0">
                <a:solidFill>
                  <a:srgbClr val="746558"/>
                </a:solidFill>
                <a:latin typeface="Gelasio" pitchFamily="34" charset="0"/>
                <a:ea typeface="Gelasio" pitchFamily="34" charset="-122"/>
                <a:cs typeface="Gelasio" pitchFamily="34" charset="-120"/>
              </a:rPr>
              <a:t> High CQ alone was insufficient; EI was also needed to manage team stress and maintain morale during the challenging expansion process.</a:t>
            </a:r>
            <a:endParaRPr lang="en-US" sz="1200" dirty="0"/>
          </a:p>
          <a:p>
            <a:pPr>
              <a:lnSpc>
                <a:spcPct val="122000"/>
              </a:lnSpc>
            </a:pPr>
            <a:r>
              <a:rPr lang="en-US" sz="1200" b="1" dirty="0">
                <a:solidFill>
                  <a:srgbClr val="746558"/>
                </a:solidFill>
                <a:latin typeface="Gelasio Bold" pitchFamily="34" charset="0"/>
                <a:ea typeface="Gelasio Bold" pitchFamily="34" charset="-122"/>
                <a:cs typeface="Gelasio Bold" pitchFamily="34" charset="-120"/>
              </a:rPr>
              <a:t>Reference:</a:t>
            </a:r>
            <a:r>
              <a:rPr lang="en-US" sz="1200" dirty="0">
                <a:solidFill>
                  <a:srgbClr val="746558"/>
                </a:solidFill>
                <a:latin typeface="Gelasio" pitchFamily="34" charset="0"/>
                <a:ea typeface="Gelasio" pitchFamily="34" charset="-122"/>
                <a:cs typeface="Gelasio" pitchFamily="34" charset="-120"/>
              </a:rPr>
              <a:t> Earley, P. C., &amp; Ang, S. (2003). </a:t>
            </a:r>
            <a:r>
              <a:rPr lang="en-US" sz="12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200" dirty="0">
                <a:solidFill>
                  <a:srgbClr val="746558"/>
                </a:solidFill>
                <a:latin typeface="Gelasio" pitchFamily="34" charset="0"/>
                <a:ea typeface="Gelasio" pitchFamily="34" charset="-122"/>
                <a:cs typeface="Gelasio" pitchFamily="34" charset="-120"/>
              </a:rPr>
              <a:t>. Stanford </a:t>
            </a:r>
            <a:r>
              <a:rPr lang="en-US" sz="1200">
                <a:solidFill>
                  <a:srgbClr val="746558"/>
                </a:solidFill>
                <a:latin typeface="Gelasio" pitchFamily="34" charset="0"/>
                <a:ea typeface="Gelasio" pitchFamily="34" charset="-122"/>
                <a:cs typeface="Gelasio" pitchFamily="34" charset="-120"/>
              </a:rPr>
              <a:t>University Press.</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47787"/>
            <a:ext cx="10869017" cy="489148"/>
          </a:xfrm>
          <a:prstGeom prst="rect">
            <a:avLst/>
          </a:prstGeom>
          <a:noFill/>
          <a:ln/>
        </p:spPr>
        <p:txBody>
          <a:bodyPr wrap="none" lIns="0" tIns="0" rIns="0" bIns="0" rtlCol="0" anchor="t"/>
          <a:lstStyle/>
          <a:p>
            <a:pPr>
              <a:lnSpc>
                <a:spcPct val="104000"/>
              </a:lnSpc>
            </a:pPr>
            <a:r>
              <a:rPr lang="en-US" sz="3067" dirty="0">
                <a:solidFill>
                  <a:srgbClr val="484237"/>
                </a:solidFill>
                <a:latin typeface="Gelasio SemiBold" pitchFamily="34" charset="0"/>
                <a:ea typeface="Gelasio SemiBold" pitchFamily="34" charset="-122"/>
                <a:cs typeface="Gelasio SemiBold" pitchFamily="34" charset="-120"/>
              </a:rPr>
              <a:t>Critical Evaluation – Comparing EI and CQ</a:t>
            </a:r>
            <a:endParaRPr lang="en-US" sz="3067" dirty="0"/>
          </a:p>
        </p:txBody>
      </p:sp>
      <p:sp>
        <p:nvSpPr>
          <p:cNvPr id="3" name="Text 1"/>
          <p:cNvSpPr/>
          <p:nvPr/>
        </p:nvSpPr>
        <p:spPr>
          <a:xfrm>
            <a:off x="661493" y="1088729"/>
            <a:ext cx="10869017" cy="391220"/>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EI vs. CQ: A Comparison</a:t>
            </a:r>
            <a:endParaRPr lang="en-US" sz="2400" dirty="0"/>
          </a:p>
        </p:txBody>
      </p:sp>
      <p:sp>
        <p:nvSpPr>
          <p:cNvPr id="4" name="Shape 2"/>
          <p:cNvSpPr/>
          <p:nvPr/>
        </p:nvSpPr>
        <p:spPr>
          <a:xfrm>
            <a:off x="661493" y="1674316"/>
            <a:ext cx="10869017" cy="3058517"/>
          </a:xfrm>
          <a:prstGeom prst="roundRect">
            <a:avLst>
              <a:gd name="adj" fmla="val 768"/>
            </a:avLst>
          </a:prstGeom>
          <a:noFill/>
          <a:ln w="4763">
            <a:solidFill>
              <a:srgbClr val="000000">
                <a:alpha val="8000"/>
              </a:srgbClr>
            </a:solidFill>
            <a:prstDash val="solid"/>
          </a:ln>
        </p:spPr>
        <p:txBody>
          <a:bodyPr/>
          <a:lstStyle/>
          <a:p>
            <a:endParaRPr lang="en-GB"/>
          </a:p>
        </p:txBody>
      </p:sp>
      <p:sp>
        <p:nvSpPr>
          <p:cNvPr id="5" name="Shape 3"/>
          <p:cNvSpPr/>
          <p:nvPr/>
        </p:nvSpPr>
        <p:spPr>
          <a:xfrm>
            <a:off x="661493" y="2080816"/>
            <a:ext cx="10869017" cy="9784"/>
          </a:xfrm>
          <a:prstGeom prst="rect">
            <a:avLst/>
          </a:prstGeom>
          <a:solidFill>
            <a:srgbClr val="000000">
              <a:alpha val="8000"/>
            </a:srgbClr>
          </a:solidFill>
          <a:ln/>
        </p:spPr>
        <p:txBody>
          <a:bodyPr/>
          <a:lstStyle/>
          <a:p>
            <a:endParaRPr lang="en-GB"/>
          </a:p>
        </p:txBody>
      </p:sp>
      <p:sp>
        <p:nvSpPr>
          <p:cNvPr id="6" name="Shape 4"/>
          <p:cNvSpPr/>
          <p:nvPr/>
        </p:nvSpPr>
        <p:spPr>
          <a:xfrm>
            <a:off x="661493" y="2484140"/>
            <a:ext cx="10869017" cy="9784"/>
          </a:xfrm>
          <a:prstGeom prst="rect">
            <a:avLst/>
          </a:prstGeom>
          <a:solidFill>
            <a:srgbClr val="000000">
              <a:alpha val="8000"/>
            </a:srgbClr>
          </a:solidFill>
          <a:ln/>
        </p:spPr>
        <p:txBody>
          <a:bodyPr/>
          <a:lstStyle/>
          <a:p>
            <a:endParaRPr lang="en-GB"/>
          </a:p>
        </p:txBody>
      </p:sp>
      <p:sp>
        <p:nvSpPr>
          <p:cNvPr id="7" name="Shape 5"/>
          <p:cNvSpPr/>
          <p:nvPr/>
        </p:nvSpPr>
        <p:spPr>
          <a:xfrm>
            <a:off x="661493" y="2887464"/>
            <a:ext cx="10869017" cy="9784"/>
          </a:xfrm>
          <a:prstGeom prst="rect">
            <a:avLst/>
          </a:prstGeom>
          <a:solidFill>
            <a:srgbClr val="000000">
              <a:alpha val="8000"/>
            </a:srgbClr>
          </a:solidFill>
          <a:ln/>
        </p:spPr>
        <p:txBody>
          <a:bodyPr/>
          <a:lstStyle/>
          <a:p>
            <a:endParaRPr lang="en-GB"/>
          </a:p>
        </p:txBody>
      </p:sp>
      <p:sp>
        <p:nvSpPr>
          <p:cNvPr id="8" name="Shape 6"/>
          <p:cNvSpPr/>
          <p:nvPr/>
        </p:nvSpPr>
        <p:spPr>
          <a:xfrm>
            <a:off x="661493" y="3290788"/>
            <a:ext cx="10869017" cy="9784"/>
          </a:xfrm>
          <a:prstGeom prst="rect">
            <a:avLst/>
          </a:prstGeom>
          <a:solidFill>
            <a:srgbClr val="000000">
              <a:alpha val="8000"/>
            </a:srgbClr>
          </a:solidFill>
          <a:ln/>
        </p:spPr>
        <p:txBody>
          <a:bodyPr/>
          <a:lstStyle/>
          <a:p>
            <a:endParaRPr lang="en-GB"/>
          </a:p>
        </p:txBody>
      </p:sp>
      <p:sp>
        <p:nvSpPr>
          <p:cNvPr id="9" name="Shape 7"/>
          <p:cNvSpPr/>
          <p:nvPr/>
        </p:nvSpPr>
        <p:spPr>
          <a:xfrm>
            <a:off x="661493" y="3694112"/>
            <a:ext cx="10869017" cy="9784"/>
          </a:xfrm>
          <a:prstGeom prst="rect">
            <a:avLst/>
          </a:prstGeom>
          <a:solidFill>
            <a:srgbClr val="000000">
              <a:alpha val="8000"/>
            </a:srgbClr>
          </a:solidFill>
          <a:ln/>
        </p:spPr>
        <p:txBody>
          <a:bodyPr/>
          <a:lstStyle/>
          <a:p>
            <a:endParaRPr lang="en-GB"/>
          </a:p>
        </p:txBody>
      </p:sp>
      <p:sp>
        <p:nvSpPr>
          <p:cNvPr id="10" name="Shape 8"/>
          <p:cNvSpPr/>
          <p:nvPr/>
        </p:nvSpPr>
        <p:spPr>
          <a:xfrm>
            <a:off x="661493" y="4326335"/>
            <a:ext cx="10869017" cy="9784"/>
          </a:xfrm>
          <a:prstGeom prst="rect">
            <a:avLst/>
          </a:prstGeom>
          <a:solidFill>
            <a:srgbClr val="000000">
              <a:alpha val="8000"/>
            </a:srgbClr>
          </a:solidFill>
          <a:ln/>
        </p:spPr>
        <p:txBody>
          <a:bodyPr/>
          <a:lstStyle/>
          <a:p>
            <a:endParaRPr lang="en-GB"/>
          </a:p>
        </p:txBody>
      </p:sp>
      <p:sp>
        <p:nvSpPr>
          <p:cNvPr id="11" name="Shape 9"/>
          <p:cNvSpPr/>
          <p:nvPr/>
        </p:nvSpPr>
        <p:spPr>
          <a:xfrm>
            <a:off x="4287044" y="1674316"/>
            <a:ext cx="9784" cy="3058517"/>
          </a:xfrm>
          <a:prstGeom prst="rect">
            <a:avLst/>
          </a:prstGeom>
          <a:solidFill>
            <a:srgbClr val="000000">
              <a:alpha val="8000"/>
            </a:srgbClr>
          </a:solidFill>
          <a:ln/>
        </p:spPr>
        <p:txBody>
          <a:bodyPr/>
          <a:lstStyle/>
          <a:p>
            <a:endParaRPr lang="en-GB"/>
          </a:p>
        </p:txBody>
      </p:sp>
      <p:sp>
        <p:nvSpPr>
          <p:cNvPr id="12" name="Shape 10"/>
          <p:cNvSpPr/>
          <p:nvPr/>
        </p:nvSpPr>
        <p:spPr>
          <a:xfrm>
            <a:off x="7905056" y="1674316"/>
            <a:ext cx="9784" cy="3058517"/>
          </a:xfrm>
          <a:prstGeom prst="rect">
            <a:avLst/>
          </a:prstGeom>
          <a:solidFill>
            <a:srgbClr val="000000">
              <a:alpha val="8000"/>
            </a:srgbClr>
          </a:solidFill>
          <a:ln/>
        </p:spPr>
        <p:txBody>
          <a:bodyPr/>
          <a:lstStyle/>
          <a:p>
            <a:endParaRPr lang="en-GB"/>
          </a:p>
        </p:txBody>
      </p:sp>
      <p:sp>
        <p:nvSpPr>
          <p:cNvPr id="13" name="Text 11"/>
          <p:cNvSpPr/>
          <p:nvPr/>
        </p:nvSpPr>
        <p:spPr>
          <a:xfrm>
            <a:off x="825500" y="1764706"/>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Dimension</a:t>
            </a:r>
            <a:endParaRPr lang="en-US" sz="1200" dirty="0"/>
          </a:p>
        </p:txBody>
      </p:sp>
      <p:sp>
        <p:nvSpPr>
          <p:cNvPr id="14" name="Text 12"/>
          <p:cNvSpPr/>
          <p:nvPr/>
        </p:nvSpPr>
        <p:spPr>
          <a:xfrm>
            <a:off x="4446687" y="1764706"/>
            <a:ext cx="3908325"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Emotional Intelligence (EI)</a:t>
            </a:r>
            <a:endParaRPr lang="en-US" sz="1200" dirty="0"/>
          </a:p>
        </p:txBody>
      </p:sp>
      <p:sp>
        <p:nvSpPr>
          <p:cNvPr id="15" name="Text 13"/>
          <p:cNvSpPr/>
          <p:nvPr/>
        </p:nvSpPr>
        <p:spPr>
          <a:xfrm>
            <a:off x="8064699" y="1764706"/>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Cultural Intelligence (CQ)</a:t>
            </a:r>
            <a:endParaRPr lang="en-US" sz="1200" dirty="0"/>
          </a:p>
        </p:txBody>
      </p:sp>
      <p:sp>
        <p:nvSpPr>
          <p:cNvPr id="16" name="Text 14"/>
          <p:cNvSpPr/>
          <p:nvPr/>
        </p:nvSpPr>
        <p:spPr>
          <a:xfrm>
            <a:off x="825500" y="2168030"/>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Focus</a:t>
            </a:r>
            <a:endParaRPr lang="en-US" sz="1200" dirty="0"/>
          </a:p>
        </p:txBody>
      </p:sp>
      <p:sp>
        <p:nvSpPr>
          <p:cNvPr id="17" name="Text 15"/>
          <p:cNvSpPr/>
          <p:nvPr/>
        </p:nvSpPr>
        <p:spPr>
          <a:xfrm>
            <a:off x="4446687" y="2168030"/>
            <a:ext cx="390832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Intra- and inter-personal emotions</a:t>
            </a:r>
            <a:endParaRPr lang="en-US" sz="1200" dirty="0"/>
          </a:p>
        </p:txBody>
      </p:sp>
      <p:sp>
        <p:nvSpPr>
          <p:cNvPr id="18" name="Text 16"/>
          <p:cNvSpPr/>
          <p:nvPr/>
        </p:nvSpPr>
        <p:spPr>
          <a:xfrm>
            <a:off x="8064699" y="2168030"/>
            <a:ext cx="3911501"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Cross-cultural effectiveness</a:t>
            </a:r>
            <a:endParaRPr lang="en-US" sz="1200" dirty="0"/>
          </a:p>
        </p:txBody>
      </p:sp>
      <p:sp>
        <p:nvSpPr>
          <p:cNvPr id="19" name="Text 17"/>
          <p:cNvSpPr/>
          <p:nvPr/>
        </p:nvSpPr>
        <p:spPr>
          <a:xfrm>
            <a:off x="825500" y="2571354"/>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Scope</a:t>
            </a:r>
            <a:endParaRPr lang="en-US" sz="1200" dirty="0"/>
          </a:p>
        </p:txBody>
      </p:sp>
      <p:sp>
        <p:nvSpPr>
          <p:cNvPr id="20" name="Text 18"/>
          <p:cNvSpPr/>
          <p:nvPr/>
        </p:nvSpPr>
        <p:spPr>
          <a:xfrm>
            <a:off x="4446687" y="2571354"/>
            <a:ext cx="390832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Universal emotional understanding</a:t>
            </a:r>
            <a:endParaRPr lang="en-US" sz="1200" dirty="0"/>
          </a:p>
        </p:txBody>
      </p:sp>
      <p:sp>
        <p:nvSpPr>
          <p:cNvPr id="21" name="Text 19"/>
          <p:cNvSpPr/>
          <p:nvPr/>
        </p:nvSpPr>
        <p:spPr>
          <a:xfrm>
            <a:off x="8064699" y="2571354"/>
            <a:ext cx="3911501"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Culture-specific adaptation</a:t>
            </a:r>
            <a:endParaRPr lang="en-US" sz="1200" dirty="0"/>
          </a:p>
        </p:txBody>
      </p:sp>
      <p:sp>
        <p:nvSpPr>
          <p:cNvPr id="22" name="Text 20"/>
          <p:cNvSpPr/>
          <p:nvPr/>
        </p:nvSpPr>
        <p:spPr>
          <a:xfrm>
            <a:off x="825500" y="2974678"/>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Definition</a:t>
            </a:r>
            <a:endParaRPr lang="en-US" sz="1200" dirty="0"/>
          </a:p>
        </p:txBody>
      </p:sp>
      <p:sp>
        <p:nvSpPr>
          <p:cNvPr id="23" name="Text 21"/>
          <p:cNvSpPr/>
          <p:nvPr/>
        </p:nvSpPr>
        <p:spPr>
          <a:xfrm>
            <a:off x="4446687" y="2974678"/>
            <a:ext cx="390832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Understanding and managing emotions</a:t>
            </a:r>
            <a:endParaRPr lang="en-US" sz="1200" dirty="0"/>
          </a:p>
        </p:txBody>
      </p:sp>
      <p:sp>
        <p:nvSpPr>
          <p:cNvPr id="24" name="Text 22"/>
          <p:cNvSpPr/>
          <p:nvPr/>
        </p:nvSpPr>
        <p:spPr>
          <a:xfrm>
            <a:off x="8064699" y="2974678"/>
            <a:ext cx="3911501"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Functioning across cultural contexts</a:t>
            </a:r>
            <a:endParaRPr lang="en-US" sz="1200" dirty="0"/>
          </a:p>
        </p:txBody>
      </p:sp>
      <p:sp>
        <p:nvSpPr>
          <p:cNvPr id="25" name="Text 23"/>
          <p:cNvSpPr/>
          <p:nvPr/>
        </p:nvSpPr>
        <p:spPr>
          <a:xfrm>
            <a:off x="825500" y="3378002"/>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Key Theorists</a:t>
            </a:r>
            <a:endParaRPr lang="en-US" sz="1200" dirty="0"/>
          </a:p>
        </p:txBody>
      </p:sp>
      <p:sp>
        <p:nvSpPr>
          <p:cNvPr id="26" name="Text 24"/>
          <p:cNvSpPr/>
          <p:nvPr/>
        </p:nvSpPr>
        <p:spPr>
          <a:xfrm>
            <a:off x="4446687" y="3378002"/>
            <a:ext cx="390832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Salovey &amp; Mayer (1990)</a:t>
            </a:r>
            <a:endParaRPr lang="en-US" sz="1200" dirty="0"/>
          </a:p>
        </p:txBody>
      </p:sp>
      <p:sp>
        <p:nvSpPr>
          <p:cNvPr id="27" name="Text 25"/>
          <p:cNvSpPr/>
          <p:nvPr/>
        </p:nvSpPr>
        <p:spPr>
          <a:xfrm>
            <a:off x="8064699" y="3378002"/>
            <a:ext cx="3911501"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Earley &amp; Ang (2003)</a:t>
            </a:r>
            <a:endParaRPr lang="en-US" sz="1200" dirty="0"/>
          </a:p>
        </p:txBody>
      </p:sp>
      <p:sp>
        <p:nvSpPr>
          <p:cNvPr id="28" name="Text 26"/>
          <p:cNvSpPr/>
          <p:nvPr/>
        </p:nvSpPr>
        <p:spPr>
          <a:xfrm>
            <a:off x="825500" y="3781326"/>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Components</a:t>
            </a:r>
            <a:endParaRPr lang="en-US" sz="1200" dirty="0"/>
          </a:p>
        </p:txBody>
      </p:sp>
      <p:sp>
        <p:nvSpPr>
          <p:cNvPr id="29" name="Text 27"/>
          <p:cNvSpPr/>
          <p:nvPr/>
        </p:nvSpPr>
        <p:spPr>
          <a:xfrm>
            <a:off x="4446687" y="3781325"/>
            <a:ext cx="3298725" cy="457795"/>
          </a:xfrm>
          <a:prstGeom prst="rect">
            <a:avLst/>
          </a:prstGeom>
          <a:noFill/>
          <a:ln/>
        </p:spPr>
        <p:txBody>
          <a:bodyPr wrap="square" lIns="0" tIns="0" rIns="0" bIns="0" rtlCol="0" anchor="t">
            <a:normAutofit/>
          </a:bodyPr>
          <a:lstStyle/>
          <a:p>
            <a:pPr>
              <a:lnSpc>
                <a:spcPct val="122000"/>
              </a:lnSpc>
            </a:pPr>
            <a:r>
              <a:rPr lang="en-US" sz="1200" dirty="0">
                <a:solidFill>
                  <a:srgbClr val="746558"/>
                </a:solidFill>
                <a:latin typeface="Gelasio" pitchFamily="34" charset="0"/>
                <a:ea typeface="Gelasio" pitchFamily="34" charset="-122"/>
                <a:cs typeface="Gelasio" pitchFamily="34" charset="-120"/>
              </a:rPr>
              <a:t>Perceiving, using, understanding, managing emotions</a:t>
            </a:r>
            <a:endParaRPr lang="en-US" sz="1200" dirty="0"/>
          </a:p>
        </p:txBody>
      </p:sp>
      <p:sp>
        <p:nvSpPr>
          <p:cNvPr id="30" name="Text 28"/>
          <p:cNvSpPr/>
          <p:nvPr/>
        </p:nvSpPr>
        <p:spPr>
          <a:xfrm>
            <a:off x="8064699" y="3781325"/>
            <a:ext cx="3301901" cy="457795"/>
          </a:xfrm>
          <a:prstGeom prst="rect">
            <a:avLst/>
          </a:prstGeom>
          <a:noFill/>
          <a:ln/>
        </p:spPr>
        <p:txBody>
          <a:bodyPr wrap="square" lIns="0" tIns="0" rIns="0" bIns="0" rtlCol="0" anchor="t">
            <a:normAutofit/>
          </a:bodyPr>
          <a:lstStyle/>
          <a:p>
            <a:pPr>
              <a:lnSpc>
                <a:spcPct val="122000"/>
              </a:lnSpc>
            </a:pPr>
            <a:r>
              <a:rPr lang="en-US" sz="1200" dirty="0">
                <a:solidFill>
                  <a:srgbClr val="746558"/>
                </a:solidFill>
                <a:latin typeface="Gelasio" pitchFamily="34" charset="0"/>
                <a:ea typeface="Gelasio" pitchFamily="34" charset="-122"/>
                <a:cs typeface="Gelasio" pitchFamily="34" charset="-120"/>
              </a:rPr>
              <a:t>Metacognitive, cognitive, motivational, behavioural</a:t>
            </a:r>
            <a:endParaRPr lang="en-US" sz="1200" dirty="0"/>
          </a:p>
        </p:txBody>
      </p:sp>
      <p:sp>
        <p:nvSpPr>
          <p:cNvPr id="31" name="Text 29"/>
          <p:cNvSpPr/>
          <p:nvPr/>
        </p:nvSpPr>
        <p:spPr>
          <a:xfrm>
            <a:off x="825500" y="4413549"/>
            <a:ext cx="3911501"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Cultural Context</a:t>
            </a:r>
            <a:endParaRPr lang="en-US" sz="1200" dirty="0"/>
          </a:p>
        </p:txBody>
      </p:sp>
      <p:sp>
        <p:nvSpPr>
          <p:cNvPr id="32" name="Text 30"/>
          <p:cNvSpPr/>
          <p:nvPr/>
        </p:nvSpPr>
        <p:spPr>
          <a:xfrm>
            <a:off x="4446687" y="4413549"/>
            <a:ext cx="390832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May be "culture-bound"</a:t>
            </a:r>
            <a:endParaRPr lang="en-US" sz="1200" dirty="0"/>
          </a:p>
        </p:txBody>
      </p:sp>
      <p:sp>
        <p:nvSpPr>
          <p:cNvPr id="33" name="Text 31"/>
          <p:cNvSpPr/>
          <p:nvPr/>
        </p:nvSpPr>
        <p:spPr>
          <a:xfrm>
            <a:off x="8064699" y="4413549"/>
            <a:ext cx="3911501"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Is "culture-free"</a:t>
            </a:r>
            <a:endParaRPr lang="en-US" sz="1200" dirty="0"/>
          </a:p>
        </p:txBody>
      </p:sp>
      <p:sp>
        <p:nvSpPr>
          <p:cNvPr id="34" name="Text 32"/>
          <p:cNvSpPr/>
          <p:nvPr/>
        </p:nvSpPr>
        <p:spPr>
          <a:xfrm>
            <a:off x="661493" y="4927204"/>
            <a:ext cx="10869017" cy="293489"/>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Key Distinction:</a:t>
            </a:r>
            <a:endParaRPr lang="en-US" dirty="0"/>
          </a:p>
        </p:txBody>
      </p:sp>
      <p:sp>
        <p:nvSpPr>
          <p:cNvPr id="35" name="Shape 33"/>
          <p:cNvSpPr/>
          <p:nvPr/>
        </p:nvSpPr>
        <p:spPr>
          <a:xfrm>
            <a:off x="661492" y="5415062"/>
            <a:ext cx="19051" cy="520303"/>
          </a:xfrm>
          <a:prstGeom prst="roundRect">
            <a:avLst>
              <a:gd name="adj" fmla="val 59998"/>
            </a:avLst>
          </a:prstGeom>
          <a:solidFill>
            <a:srgbClr val="D3C5B6"/>
          </a:solidFill>
          <a:ln/>
        </p:spPr>
        <p:txBody>
          <a:bodyPr/>
          <a:lstStyle/>
          <a:p>
            <a:endParaRPr lang="en-GB"/>
          </a:p>
        </p:txBody>
      </p:sp>
      <p:sp>
        <p:nvSpPr>
          <p:cNvPr id="36" name="Text 34"/>
          <p:cNvSpPr/>
          <p:nvPr/>
        </p:nvSpPr>
        <p:spPr>
          <a:xfrm>
            <a:off x="896244" y="5560816"/>
            <a:ext cx="11243865" cy="228897"/>
          </a:xfrm>
          <a:prstGeom prst="rect">
            <a:avLst/>
          </a:prstGeom>
          <a:noFill/>
          <a:ln/>
        </p:spPr>
        <p:txBody>
          <a:bodyPr wrap="none" lIns="0" tIns="0" rIns="0" bIns="0" rtlCol="0" anchor="t"/>
          <a:lstStyle/>
          <a:p>
            <a:pPr>
              <a:lnSpc>
                <a:spcPct val="122000"/>
              </a:lnSpc>
            </a:pPr>
            <a:r>
              <a:rPr lang="en-US" sz="1200" dirty="0">
                <a:solidFill>
                  <a:srgbClr val="746558"/>
                </a:solidFill>
                <a:latin typeface="Gelasio" pitchFamily="34" charset="0"/>
                <a:ea typeface="Gelasio" pitchFamily="34" charset="-122"/>
                <a:cs typeface="Gelasio" pitchFamily="34" charset="-120"/>
              </a:rPr>
              <a:t>"A person with high emotional intelligence in one cultural context may not possess it in another" (Earley &amp; Ang, 2003)</a:t>
            </a:r>
            <a:endParaRPr lang="en-US" sz="1200" dirty="0"/>
          </a:p>
        </p:txBody>
      </p:sp>
      <p:sp>
        <p:nvSpPr>
          <p:cNvPr id="37" name="Text 35"/>
          <p:cNvSpPr/>
          <p:nvPr/>
        </p:nvSpPr>
        <p:spPr>
          <a:xfrm>
            <a:off x="661493" y="6081217"/>
            <a:ext cx="11478617" cy="228897"/>
          </a:xfrm>
          <a:prstGeom prst="rect">
            <a:avLst/>
          </a:prstGeom>
          <a:noFill/>
          <a:ln/>
        </p:spPr>
        <p:txBody>
          <a:bodyPr wrap="none" lIns="0" tIns="0" rIns="0" bIns="0" rtlCol="0" anchor="t"/>
          <a:lstStyle/>
          <a:p>
            <a:pPr>
              <a:lnSpc>
                <a:spcPct val="122000"/>
              </a:lnSpc>
            </a:pPr>
            <a:r>
              <a:rPr lang="en-US" sz="1200" b="1" dirty="0">
                <a:solidFill>
                  <a:srgbClr val="746558"/>
                </a:solidFill>
                <a:latin typeface="Gelasio Bold" pitchFamily="34" charset="0"/>
                <a:ea typeface="Gelasio Bold" pitchFamily="34" charset="-122"/>
                <a:cs typeface="Gelasio Bold" pitchFamily="34" charset="-120"/>
              </a:rPr>
              <a:t>Reference:</a:t>
            </a:r>
            <a:r>
              <a:rPr lang="en-US" sz="1200" dirty="0">
                <a:solidFill>
                  <a:srgbClr val="746558"/>
                </a:solidFill>
                <a:latin typeface="Gelasio" pitchFamily="34" charset="0"/>
                <a:ea typeface="Gelasio" pitchFamily="34" charset="-122"/>
                <a:cs typeface="Gelasio" pitchFamily="34" charset="-120"/>
              </a:rPr>
              <a:t> Earley, P. C., &amp; Ang, S. (2003). </a:t>
            </a:r>
            <a:r>
              <a:rPr lang="en-US" sz="12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200" dirty="0">
                <a:solidFill>
                  <a:srgbClr val="746558"/>
                </a:solidFill>
                <a:latin typeface="Gelasio" pitchFamily="34" charset="0"/>
                <a:ea typeface="Gelasio" pitchFamily="34" charset="-122"/>
                <a:cs typeface="Gelasio" pitchFamily="34" charset="-120"/>
              </a:rPr>
              <a:t>. Stanford University Press.</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85490"/>
            <a:ext cx="10869017" cy="489148"/>
          </a:xfrm>
          <a:prstGeom prst="rect">
            <a:avLst/>
          </a:prstGeom>
          <a:noFill/>
          <a:ln/>
        </p:spPr>
        <p:txBody>
          <a:bodyPr wrap="none" lIns="0" tIns="0" rIns="0" bIns="0" rtlCol="0" anchor="t"/>
          <a:lstStyle/>
          <a:p>
            <a:pPr>
              <a:lnSpc>
                <a:spcPct val="104000"/>
              </a:lnSpc>
            </a:pPr>
            <a:r>
              <a:rPr lang="en-US" sz="3067" dirty="0">
                <a:solidFill>
                  <a:srgbClr val="484237"/>
                </a:solidFill>
                <a:latin typeface="Gelasio SemiBold" pitchFamily="34" charset="0"/>
                <a:ea typeface="Gelasio SemiBold" pitchFamily="34" charset="-122"/>
                <a:cs typeface="Gelasio SemiBold" pitchFamily="34" charset="-120"/>
              </a:rPr>
              <a:t>Critical Evaluation – Why Both are Necessary</a:t>
            </a:r>
            <a:endParaRPr lang="en-US" sz="3067" dirty="0"/>
          </a:p>
        </p:txBody>
      </p:sp>
      <p:sp>
        <p:nvSpPr>
          <p:cNvPr id="3" name="Text 1"/>
          <p:cNvSpPr/>
          <p:nvPr/>
        </p:nvSpPr>
        <p:spPr>
          <a:xfrm>
            <a:off x="661493" y="1126431"/>
            <a:ext cx="10869017" cy="391220"/>
          </a:xfrm>
          <a:prstGeom prst="rect">
            <a:avLst/>
          </a:prstGeom>
          <a:noFill/>
          <a:ln/>
        </p:spPr>
        <p:txBody>
          <a:bodyPr wrap="none" lIns="0" tIns="0" rIns="0" bIns="0" rtlCol="0" anchor="t"/>
          <a:lstStyle/>
          <a:p>
            <a:pPr>
              <a:lnSpc>
                <a:spcPct val="104000"/>
              </a:lnSpc>
            </a:pPr>
            <a:r>
              <a:rPr lang="en-US" sz="2400" dirty="0">
                <a:solidFill>
                  <a:srgbClr val="484237"/>
                </a:solidFill>
                <a:latin typeface="Gelasio SemiBold" pitchFamily="34" charset="0"/>
                <a:ea typeface="Gelasio SemiBold" pitchFamily="34" charset="-122"/>
                <a:cs typeface="Gelasio SemiBold" pitchFamily="34" charset="-120"/>
              </a:rPr>
              <a:t>Can Leaders Succeed with Only One?</a:t>
            </a:r>
            <a:endParaRPr lang="en-US" sz="2400" dirty="0"/>
          </a:p>
        </p:txBody>
      </p:sp>
      <p:sp>
        <p:nvSpPr>
          <p:cNvPr id="4" name="Text 2"/>
          <p:cNvSpPr/>
          <p:nvPr/>
        </p:nvSpPr>
        <p:spPr>
          <a:xfrm>
            <a:off x="661493" y="1569444"/>
            <a:ext cx="10869017" cy="293489"/>
          </a:xfrm>
          <a:prstGeom prst="rect">
            <a:avLst/>
          </a:prstGeom>
          <a:noFill/>
          <a:ln/>
        </p:spPr>
        <p:txBody>
          <a:bodyPr wrap="none" lIns="0" tIns="0" rIns="0" bIns="0" rtlCol="0" anchor="t"/>
          <a:lstStyle/>
          <a:p>
            <a:pPr>
              <a:lnSpc>
                <a:spcPct val="104000"/>
              </a:lnSpc>
            </a:pPr>
            <a:r>
              <a:rPr lang="en-US" dirty="0">
                <a:solidFill>
                  <a:srgbClr val="484237"/>
                </a:solidFill>
                <a:latin typeface="Gelasio SemiBold" pitchFamily="34" charset="0"/>
                <a:ea typeface="Gelasio SemiBold" pitchFamily="34" charset="-122"/>
                <a:cs typeface="Gelasio SemiBold" pitchFamily="34" charset="-120"/>
              </a:rPr>
              <a:t>Why Both are Essential Today:</a:t>
            </a:r>
            <a:endParaRPr lang="en-US" dirty="0"/>
          </a:p>
        </p:txBody>
      </p:sp>
      <p:sp>
        <p:nvSpPr>
          <p:cNvPr id="5" name="Shape 3"/>
          <p:cNvSpPr/>
          <p:nvPr/>
        </p:nvSpPr>
        <p:spPr>
          <a:xfrm>
            <a:off x="661492" y="2057301"/>
            <a:ext cx="352128" cy="352128"/>
          </a:xfrm>
          <a:prstGeom prst="roundRect">
            <a:avLst>
              <a:gd name="adj" fmla="val 6668"/>
            </a:avLst>
          </a:prstGeom>
          <a:solidFill>
            <a:srgbClr val="EEE8DD"/>
          </a:solidFill>
          <a:ln/>
        </p:spPr>
        <p:txBody>
          <a:bodyPr/>
          <a:lstStyle/>
          <a:p>
            <a:endParaRPr lang="en-GB"/>
          </a:p>
        </p:txBody>
      </p:sp>
      <p:sp>
        <p:nvSpPr>
          <p:cNvPr id="6" name="Text 4"/>
          <p:cNvSpPr/>
          <p:nvPr/>
        </p:nvSpPr>
        <p:spPr>
          <a:xfrm>
            <a:off x="720129" y="2086572"/>
            <a:ext cx="234752" cy="293489"/>
          </a:xfrm>
          <a:prstGeom prst="rect">
            <a:avLst/>
          </a:prstGeom>
          <a:noFill/>
          <a:ln/>
        </p:spPr>
        <p:txBody>
          <a:bodyPr wrap="none" lIns="0" tIns="0" rIns="0" bIns="0" rtlCol="0" anchor="ctr"/>
          <a:lstStyle/>
          <a:p>
            <a:pPr algn="ctr"/>
            <a:r>
              <a:rPr lang="en-US" dirty="0">
                <a:solidFill>
                  <a:srgbClr val="746558"/>
                </a:solidFill>
                <a:latin typeface="Gelasio SemiBold" pitchFamily="34" charset="0"/>
                <a:ea typeface="Gelasio SemiBold" pitchFamily="34" charset="-122"/>
                <a:cs typeface="Gelasio SemiBold" pitchFamily="34" charset="-120"/>
              </a:rPr>
              <a:t>1</a:t>
            </a:r>
            <a:endParaRPr lang="en-US" dirty="0"/>
          </a:p>
        </p:txBody>
      </p:sp>
      <p:sp>
        <p:nvSpPr>
          <p:cNvPr id="7" name="Text 5"/>
          <p:cNvSpPr/>
          <p:nvPr/>
        </p:nvSpPr>
        <p:spPr>
          <a:xfrm>
            <a:off x="1143199" y="2111078"/>
            <a:ext cx="4871740" cy="244575"/>
          </a:xfrm>
          <a:prstGeom prst="rect">
            <a:avLst/>
          </a:prstGeom>
          <a:noFill/>
          <a:ln/>
        </p:spPr>
        <p:txBody>
          <a:bodyPr wrap="none" lIns="0" tIns="0" rIns="0" bIns="0" rtlCol="0" anchor="t"/>
          <a:lstStyle/>
          <a:p>
            <a:pPr>
              <a:lnSpc>
                <a:spcPct val="104000"/>
              </a:lnSpc>
            </a:pPr>
            <a:r>
              <a:rPr lang="en-US" sz="1533" dirty="0">
                <a:solidFill>
                  <a:srgbClr val="746558"/>
                </a:solidFill>
                <a:latin typeface="Gelasio SemiBold" pitchFamily="34" charset="0"/>
                <a:ea typeface="Gelasio SemiBold" pitchFamily="34" charset="-122"/>
                <a:cs typeface="Gelasio SemiBold" pitchFamily="34" charset="-120"/>
              </a:rPr>
              <a:t>EI alone is insufficient in diverse contexts</a:t>
            </a:r>
            <a:endParaRPr lang="en-US" sz="1533" dirty="0"/>
          </a:p>
        </p:txBody>
      </p:sp>
      <p:sp>
        <p:nvSpPr>
          <p:cNvPr id="8" name="Text 6"/>
          <p:cNvSpPr/>
          <p:nvPr/>
        </p:nvSpPr>
        <p:spPr>
          <a:xfrm>
            <a:off x="1143199" y="2433340"/>
            <a:ext cx="4871740"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Emotions are expressed and interpreted differently across cultures</a:t>
            </a:r>
            <a:endParaRPr lang="en-US" sz="1200" dirty="0"/>
          </a:p>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What works emotionally in one culture may fail in another</a:t>
            </a:r>
            <a:endParaRPr lang="en-US" sz="1200" dirty="0"/>
          </a:p>
        </p:txBody>
      </p:sp>
      <p:sp>
        <p:nvSpPr>
          <p:cNvPr id="9" name="Shape 7"/>
          <p:cNvSpPr/>
          <p:nvPr/>
        </p:nvSpPr>
        <p:spPr>
          <a:xfrm>
            <a:off x="6176963" y="2057301"/>
            <a:ext cx="352128" cy="352128"/>
          </a:xfrm>
          <a:prstGeom prst="roundRect">
            <a:avLst>
              <a:gd name="adj" fmla="val 6668"/>
            </a:avLst>
          </a:prstGeom>
          <a:solidFill>
            <a:srgbClr val="EEE8DD"/>
          </a:solidFill>
          <a:ln/>
        </p:spPr>
        <p:txBody>
          <a:bodyPr/>
          <a:lstStyle/>
          <a:p>
            <a:endParaRPr lang="en-GB"/>
          </a:p>
        </p:txBody>
      </p:sp>
      <p:sp>
        <p:nvSpPr>
          <p:cNvPr id="10" name="Text 8"/>
          <p:cNvSpPr/>
          <p:nvPr/>
        </p:nvSpPr>
        <p:spPr>
          <a:xfrm>
            <a:off x="6235601" y="2086572"/>
            <a:ext cx="234752" cy="293489"/>
          </a:xfrm>
          <a:prstGeom prst="rect">
            <a:avLst/>
          </a:prstGeom>
          <a:noFill/>
          <a:ln/>
        </p:spPr>
        <p:txBody>
          <a:bodyPr wrap="none" lIns="0" tIns="0" rIns="0" bIns="0" rtlCol="0" anchor="ctr"/>
          <a:lstStyle/>
          <a:p>
            <a:pPr algn="ctr"/>
            <a:r>
              <a:rPr lang="en-US" dirty="0">
                <a:solidFill>
                  <a:srgbClr val="746558"/>
                </a:solidFill>
                <a:latin typeface="Gelasio SemiBold" pitchFamily="34" charset="0"/>
                <a:ea typeface="Gelasio SemiBold" pitchFamily="34" charset="-122"/>
                <a:cs typeface="Gelasio SemiBold" pitchFamily="34" charset="-120"/>
              </a:rPr>
              <a:t>2</a:t>
            </a:r>
            <a:endParaRPr lang="en-US" dirty="0"/>
          </a:p>
        </p:txBody>
      </p:sp>
      <p:sp>
        <p:nvSpPr>
          <p:cNvPr id="11" name="Text 9"/>
          <p:cNvSpPr/>
          <p:nvPr/>
        </p:nvSpPr>
        <p:spPr>
          <a:xfrm>
            <a:off x="6658670" y="2111078"/>
            <a:ext cx="4871839" cy="244575"/>
          </a:xfrm>
          <a:prstGeom prst="rect">
            <a:avLst/>
          </a:prstGeom>
          <a:noFill/>
          <a:ln/>
        </p:spPr>
        <p:txBody>
          <a:bodyPr wrap="none" lIns="0" tIns="0" rIns="0" bIns="0" rtlCol="0" anchor="t"/>
          <a:lstStyle/>
          <a:p>
            <a:pPr>
              <a:lnSpc>
                <a:spcPct val="104000"/>
              </a:lnSpc>
            </a:pPr>
            <a:r>
              <a:rPr lang="en-US" sz="1533" dirty="0">
                <a:solidFill>
                  <a:srgbClr val="746558"/>
                </a:solidFill>
                <a:latin typeface="Gelasio SemiBold" pitchFamily="34" charset="0"/>
                <a:ea typeface="Gelasio SemiBold" pitchFamily="34" charset="-122"/>
                <a:cs typeface="Gelasio SemiBold" pitchFamily="34" charset="-120"/>
              </a:rPr>
              <a:t>CQ alone is insufficient for team leadership</a:t>
            </a:r>
            <a:endParaRPr lang="en-US" sz="1533" dirty="0"/>
          </a:p>
        </p:txBody>
      </p:sp>
      <p:sp>
        <p:nvSpPr>
          <p:cNvPr id="12" name="Text 10"/>
          <p:cNvSpPr/>
          <p:nvPr/>
        </p:nvSpPr>
        <p:spPr>
          <a:xfrm>
            <a:off x="6658670" y="2433340"/>
            <a:ext cx="4871839"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Managing team dynamics requires emotional understanding</a:t>
            </a:r>
            <a:endParaRPr lang="en-US" sz="1200" dirty="0"/>
          </a:p>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Motivation, empathy, and relationship management are critical</a:t>
            </a:r>
            <a:endParaRPr lang="en-US" sz="1200" dirty="0"/>
          </a:p>
        </p:txBody>
      </p:sp>
      <p:sp>
        <p:nvSpPr>
          <p:cNvPr id="13" name="Shape 11"/>
          <p:cNvSpPr/>
          <p:nvPr/>
        </p:nvSpPr>
        <p:spPr>
          <a:xfrm>
            <a:off x="661492" y="3195737"/>
            <a:ext cx="352128" cy="352128"/>
          </a:xfrm>
          <a:prstGeom prst="roundRect">
            <a:avLst>
              <a:gd name="adj" fmla="val 6668"/>
            </a:avLst>
          </a:prstGeom>
          <a:solidFill>
            <a:srgbClr val="EEE8DD"/>
          </a:solidFill>
          <a:ln/>
        </p:spPr>
        <p:txBody>
          <a:bodyPr/>
          <a:lstStyle/>
          <a:p>
            <a:endParaRPr lang="en-GB"/>
          </a:p>
        </p:txBody>
      </p:sp>
      <p:sp>
        <p:nvSpPr>
          <p:cNvPr id="14" name="Text 12"/>
          <p:cNvSpPr/>
          <p:nvPr/>
        </p:nvSpPr>
        <p:spPr>
          <a:xfrm>
            <a:off x="720129" y="3225008"/>
            <a:ext cx="234752" cy="293489"/>
          </a:xfrm>
          <a:prstGeom prst="rect">
            <a:avLst/>
          </a:prstGeom>
          <a:noFill/>
          <a:ln/>
        </p:spPr>
        <p:txBody>
          <a:bodyPr wrap="none" lIns="0" tIns="0" rIns="0" bIns="0" rtlCol="0" anchor="ctr"/>
          <a:lstStyle/>
          <a:p>
            <a:pPr algn="ctr"/>
            <a:r>
              <a:rPr lang="en-US" dirty="0">
                <a:solidFill>
                  <a:srgbClr val="746558"/>
                </a:solidFill>
                <a:latin typeface="Gelasio SemiBold" pitchFamily="34" charset="0"/>
                <a:ea typeface="Gelasio SemiBold" pitchFamily="34" charset="-122"/>
                <a:cs typeface="Gelasio SemiBold" pitchFamily="34" charset="-120"/>
              </a:rPr>
              <a:t>3</a:t>
            </a:r>
            <a:endParaRPr lang="en-US" dirty="0"/>
          </a:p>
        </p:txBody>
      </p:sp>
      <p:sp>
        <p:nvSpPr>
          <p:cNvPr id="15" name="Text 13"/>
          <p:cNvSpPr/>
          <p:nvPr/>
        </p:nvSpPr>
        <p:spPr>
          <a:xfrm>
            <a:off x="1143199" y="3249514"/>
            <a:ext cx="4871740" cy="244575"/>
          </a:xfrm>
          <a:prstGeom prst="rect">
            <a:avLst/>
          </a:prstGeom>
          <a:noFill/>
          <a:ln/>
        </p:spPr>
        <p:txBody>
          <a:bodyPr wrap="none" lIns="0" tIns="0" rIns="0" bIns="0" rtlCol="0" anchor="t"/>
          <a:lstStyle/>
          <a:p>
            <a:pPr>
              <a:lnSpc>
                <a:spcPct val="104000"/>
              </a:lnSpc>
            </a:pPr>
            <a:r>
              <a:rPr lang="en-US" sz="1533" dirty="0">
                <a:solidFill>
                  <a:srgbClr val="746558"/>
                </a:solidFill>
                <a:latin typeface="Gelasio SemiBold" pitchFamily="34" charset="0"/>
                <a:ea typeface="Gelasio SemiBold" pitchFamily="34" charset="-122"/>
                <a:cs typeface="Gelasio SemiBold" pitchFamily="34" charset="-120"/>
              </a:rPr>
              <a:t>Modern organisations are multicultural</a:t>
            </a:r>
            <a:endParaRPr lang="en-US" sz="1533" dirty="0"/>
          </a:p>
        </p:txBody>
      </p:sp>
      <p:sp>
        <p:nvSpPr>
          <p:cNvPr id="16" name="Text 14"/>
          <p:cNvSpPr/>
          <p:nvPr/>
        </p:nvSpPr>
        <p:spPr>
          <a:xfrm>
            <a:off x="1143199" y="3571776"/>
            <a:ext cx="4871740"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Global teams require CQ for effectiveness</a:t>
            </a:r>
            <a:endParaRPr lang="en-US" sz="1200" dirty="0"/>
          </a:p>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Diverse teams require EI for cohesion</a:t>
            </a:r>
            <a:endParaRPr lang="en-US" sz="1200" dirty="0"/>
          </a:p>
        </p:txBody>
      </p:sp>
      <p:sp>
        <p:nvSpPr>
          <p:cNvPr id="17" name="Shape 15"/>
          <p:cNvSpPr/>
          <p:nvPr/>
        </p:nvSpPr>
        <p:spPr>
          <a:xfrm>
            <a:off x="6176963" y="3195737"/>
            <a:ext cx="352128" cy="352128"/>
          </a:xfrm>
          <a:prstGeom prst="roundRect">
            <a:avLst>
              <a:gd name="adj" fmla="val 6668"/>
            </a:avLst>
          </a:prstGeom>
          <a:solidFill>
            <a:srgbClr val="EEE8DD"/>
          </a:solidFill>
          <a:ln/>
        </p:spPr>
        <p:txBody>
          <a:bodyPr/>
          <a:lstStyle/>
          <a:p>
            <a:endParaRPr lang="en-GB"/>
          </a:p>
        </p:txBody>
      </p:sp>
      <p:sp>
        <p:nvSpPr>
          <p:cNvPr id="18" name="Text 16"/>
          <p:cNvSpPr/>
          <p:nvPr/>
        </p:nvSpPr>
        <p:spPr>
          <a:xfrm>
            <a:off x="6235601" y="3225008"/>
            <a:ext cx="234752" cy="293489"/>
          </a:xfrm>
          <a:prstGeom prst="rect">
            <a:avLst/>
          </a:prstGeom>
          <a:noFill/>
          <a:ln/>
        </p:spPr>
        <p:txBody>
          <a:bodyPr wrap="none" lIns="0" tIns="0" rIns="0" bIns="0" rtlCol="0" anchor="ctr"/>
          <a:lstStyle/>
          <a:p>
            <a:pPr algn="ctr"/>
            <a:r>
              <a:rPr lang="en-US" dirty="0">
                <a:solidFill>
                  <a:srgbClr val="746558"/>
                </a:solidFill>
                <a:latin typeface="Gelasio SemiBold" pitchFamily="34" charset="0"/>
                <a:ea typeface="Gelasio SemiBold" pitchFamily="34" charset="-122"/>
                <a:cs typeface="Gelasio SemiBold" pitchFamily="34" charset="-120"/>
              </a:rPr>
              <a:t>4</a:t>
            </a:r>
            <a:endParaRPr lang="en-US" dirty="0"/>
          </a:p>
        </p:txBody>
      </p:sp>
      <p:sp>
        <p:nvSpPr>
          <p:cNvPr id="19" name="Text 17"/>
          <p:cNvSpPr/>
          <p:nvPr/>
        </p:nvSpPr>
        <p:spPr>
          <a:xfrm>
            <a:off x="6658670" y="3249514"/>
            <a:ext cx="4871839" cy="244575"/>
          </a:xfrm>
          <a:prstGeom prst="rect">
            <a:avLst/>
          </a:prstGeom>
          <a:noFill/>
          <a:ln/>
        </p:spPr>
        <p:txBody>
          <a:bodyPr wrap="none" lIns="0" tIns="0" rIns="0" bIns="0" rtlCol="0" anchor="t"/>
          <a:lstStyle/>
          <a:p>
            <a:pPr>
              <a:lnSpc>
                <a:spcPct val="104000"/>
              </a:lnSpc>
            </a:pPr>
            <a:r>
              <a:rPr lang="en-US" sz="1533" dirty="0">
                <a:solidFill>
                  <a:srgbClr val="746558"/>
                </a:solidFill>
                <a:latin typeface="Gelasio SemiBold" pitchFamily="34" charset="0"/>
                <a:ea typeface="Gelasio SemiBold" pitchFamily="34" charset="-122"/>
                <a:cs typeface="Gelasio SemiBold" pitchFamily="34" charset="-120"/>
              </a:rPr>
              <a:t>Leadership is "collective and relational"</a:t>
            </a:r>
            <a:endParaRPr lang="en-US" sz="1533" dirty="0"/>
          </a:p>
        </p:txBody>
      </p:sp>
      <p:sp>
        <p:nvSpPr>
          <p:cNvPr id="20" name="Text 18"/>
          <p:cNvSpPr/>
          <p:nvPr/>
        </p:nvSpPr>
        <p:spPr>
          <a:xfrm>
            <a:off x="6658670" y="3571776"/>
            <a:ext cx="4871839" cy="503139"/>
          </a:xfrm>
          <a:prstGeom prst="rect">
            <a:avLst/>
          </a:prstGeom>
          <a:noFill/>
          <a:ln/>
        </p:spPr>
        <p:txBody>
          <a:bodyPr wrap="square" lIns="0" tIns="0" rIns="0" bIns="0" rtlCol="0" anchor="t">
            <a:normAutofit/>
          </a:bodyPr>
          <a:lstStyle/>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Leadership does not reside only at the top</a:t>
            </a:r>
            <a:endParaRPr lang="en-US" sz="1200" dirty="0"/>
          </a:p>
          <a:p>
            <a:pPr marL="243834" indent="-243834">
              <a:lnSpc>
                <a:spcPct val="122000"/>
              </a:lnSpc>
              <a:buSzPct val="100000"/>
              <a:buChar char="•"/>
            </a:pPr>
            <a:r>
              <a:rPr lang="en-US" sz="1200" dirty="0">
                <a:solidFill>
                  <a:srgbClr val="746558"/>
                </a:solidFill>
                <a:latin typeface="Gelasio" pitchFamily="34" charset="0"/>
                <a:ea typeface="Gelasio" pitchFamily="34" charset="-122"/>
                <a:cs typeface="Gelasio" pitchFamily="34" charset="-120"/>
              </a:rPr>
              <a:t>It requires both emotional and cultural competence</a:t>
            </a:r>
            <a:endParaRPr lang="en-US" sz="1200" dirty="0"/>
          </a:p>
        </p:txBody>
      </p:sp>
      <p:sp>
        <p:nvSpPr>
          <p:cNvPr id="21" name="Shape 19"/>
          <p:cNvSpPr/>
          <p:nvPr/>
        </p:nvSpPr>
        <p:spPr>
          <a:xfrm>
            <a:off x="661493" y="4220667"/>
            <a:ext cx="10869017" cy="553244"/>
          </a:xfrm>
          <a:prstGeom prst="roundRect">
            <a:avLst>
              <a:gd name="adj" fmla="val 4244"/>
            </a:avLst>
          </a:prstGeom>
          <a:solidFill>
            <a:srgbClr val="ECE6DF"/>
          </a:solidFill>
          <a:ln/>
        </p:spPr>
        <p:txBody>
          <a:bodyPr/>
          <a:lstStyle/>
          <a:p>
            <a:endParaRPr lang="en-GB"/>
          </a:p>
        </p:txBody>
      </p:sp>
      <p:pic>
        <p:nvPicPr>
          <p:cNvPr id="22" name="Image 0" descr="preencoded.png"/>
          <p:cNvPicPr>
            <a:picLocks noChangeAspect="1"/>
          </p:cNvPicPr>
          <p:nvPr/>
        </p:nvPicPr>
        <p:blipFill>
          <a:blip r:embed="rId3"/>
          <a:stretch>
            <a:fillRect/>
          </a:stretch>
        </p:blipFill>
        <p:spPr>
          <a:xfrm>
            <a:off x="817961" y="4431706"/>
            <a:ext cx="195660" cy="156468"/>
          </a:xfrm>
          <a:prstGeom prst="rect">
            <a:avLst/>
          </a:prstGeom>
        </p:spPr>
      </p:pic>
      <p:sp>
        <p:nvSpPr>
          <p:cNvPr id="23" name="Text 20"/>
          <p:cNvSpPr/>
          <p:nvPr/>
        </p:nvSpPr>
        <p:spPr>
          <a:xfrm>
            <a:off x="1170088" y="4389340"/>
            <a:ext cx="10813553" cy="228897"/>
          </a:xfrm>
          <a:prstGeom prst="rect">
            <a:avLst/>
          </a:prstGeom>
          <a:noFill/>
          <a:ln/>
        </p:spPr>
        <p:txBody>
          <a:bodyPr wrap="none" lIns="0" tIns="0" rIns="0" bIns="0" rtlCol="0" anchor="t"/>
          <a:lstStyle/>
          <a:p>
            <a:pPr>
              <a:lnSpc>
                <a:spcPct val="122000"/>
              </a:lnSpc>
            </a:pPr>
            <a:r>
              <a:rPr lang="en-US" sz="1200" b="1" dirty="0">
                <a:solidFill>
                  <a:srgbClr val="000000"/>
                </a:solidFill>
                <a:latin typeface="Gelasio Bold" pitchFamily="34" charset="0"/>
                <a:ea typeface="Gelasio Bold" pitchFamily="34" charset="-122"/>
                <a:cs typeface="Gelasio Bold" pitchFamily="34" charset="-120"/>
              </a:rPr>
              <a:t>Conclusion:</a:t>
            </a:r>
            <a:r>
              <a:rPr lang="en-US" sz="1200" dirty="0">
                <a:solidFill>
                  <a:srgbClr val="000000"/>
                </a:solidFill>
                <a:latin typeface="Gelasio" pitchFamily="34" charset="0"/>
                <a:ea typeface="Gelasio" pitchFamily="34" charset="-122"/>
                <a:cs typeface="Gelasio" pitchFamily="34" charset="-120"/>
              </a:rPr>
              <a:t> The most effective leaders develop </a:t>
            </a:r>
            <a:r>
              <a:rPr lang="en-US" sz="1200" b="1" dirty="0">
                <a:solidFill>
                  <a:srgbClr val="000000"/>
                </a:solidFill>
                <a:latin typeface="Gelasio Bold" pitchFamily="34" charset="0"/>
                <a:ea typeface="Gelasio Bold" pitchFamily="34" charset="-122"/>
                <a:cs typeface="Gelasio Bold" pitchFamily="34" charset="-120"/>
              </a:rPr>
              <a:t>both EI and CQ</a:t>
            </a:r>
            <a:r>
              <a:rPr lang="en-US" sz="1200" dirty="0">
                <a:solidFill>
                  <a:srgbClr val="000000"/>
                </a:solidFill>
                <a:latin typeface="Gelasio" pitchFamily="34" charset="0"/>
                <a:ea typeface="Gelasio" pitchFamily="34" charset="-122"/>
                <a:cs typeface="Gelasio" pitchFamily="34" charset="-120"/>
              </a:rPr>
              <a:t> – combining emotional awareness with cultural adaptability.</a:t>
            </a:r>
            <a:endParaRPr lang="en-US" sz="1200" dirty="0"/>
          </a:p>
        </p:txBody>
      </p:sp>
      <p:sp>
        <p:nvSpPr>
          <p:cNvPr id="24" name="Text 21"/>
          <p:cNvSpPr/>
          <p:nvPr/>
        </p:nvSpPr>
        <p:spPr>
          <a:xfrm>
            <a:off x="661493" y="4919663"/>
            <a:ext cx="10869017" cy="1352848"/>
          </a:xfrm>
          <a:prstGeom prst="rect">
            <a:avLst/>
          </a:prstGeom>
          <a:noFill/>
          <a:ln/>
        </p:spPr>
        <p:txBody>
          <a:bodyPr wrap="square" lIns="0" tIns="0" rIns="0" bIns="0" rtlCol="0" anchor="t"/>
          <a:lstStyle/>
          <a:p>
            <a:pPr>
              <a:lnSpc>
                <a:spcPct val="122000"/>
              </a:lnSpc>
              <a:spcAft>
                <a:spcPts val="1133"/>
              </a:spcAft>
            </a:pPr>
            <a:r>
              <a:rPr lang="en-US" sz="1200" b="1" dirty="0">
                <a:solidFill>
                  <a:srgbClr val="746558"/>
                </a:solidFill>
                <a:latin typeface="Gelasio Bold" pitchFamily="34" charset="0"/>
                <a:ea typeface="Gelasio Bold" pitchFamily="34" charset="-122"/>
                <a:cs typeface="Gelasio Bold" pitchFamily="34" charset="-120"/>
              </a:rPr>
              <a:t>References:</a:t>
            </a:r>
            <a:endParaRPr lang="en-US" sz="1200" dirty="0"/>
          </a:p>
          <a:p>
            <a:pPr>
              <a:lnSpc>
                <a:spcPct val="122000"/>
              </a:lnSpc>
            </a:pPr>
            <a:r>
              <a:rPr lang="en-US" sz="1200" dirty="0">
                <a:solidFill>
                  <a:srgbClr val="746558"/>
                </a:solidFill>
                <a:latin typeface="Gelasio" pitchFamily="34" charset="0"/>
                <a:ea typeface="Gelasio" pitchFamily="34" charset="-122"/>
                <a:cs typeface="Gelasio" pitchFamily="34" charset="-120"/>
              </a:rPr>
              <a:t>Earley, P. C., &amp; Ang, S. (2003). </a:t>
            </a:r>
            <a:r>
              <a:rPr lang="en-US" sz="12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200" dirty="0">
                <a:solidFill>
                  <a:srgbClr val="746558"/>
                </a:solidFill>
                <a:latin typeface="Gelasio" pitchFamily="34" charset="0"/>
                <a:ea typeface="Gelasio" pitchFamily="34" charset="-122"/>
                <a:cs typeface="Gelasio" pitchFamily="34" charset="-120"/>
              </a:rPr>
              <a:t>. Stanford University Press.</a:t>
            </a:r>
            <a:endParaRPr lang="en-US" sz="1200" dirty="0"/>
          </a:p>
          <a:p>
            <a:pPr>
              <a:lnSpc>
                <a:spcPct val="122000"/>
              </a:lnSpc>
            </a:pPr>
            <a:r>
              <a:rPr lang="en-US" sz="1200" dirty="0">
                <a:solidFill>
                  <a:srgbClr val="746558"/>
                </a:solidFill>
                <a:latin typeface="Gelasio" pitchFamily="34" charset="0"/>
                <a:ea typeface="Gelasio" pitchFamily="34" charset="-122"/>
                <a:cs typeface="Gelasio" pitchFamily="34" charset="-120"/>
              </a:rPr>
              <a:t>Rao, A. (2025). Rethinking leadership. </a:t>
            </a:r>
            <a:r>
              <a:rPr lang="en-US" sz="1200" i="1" dirty="0">
                <a:solidFill>
                  <a:srgbClr val="746558"/>
                </a:solidFill>
                <a:latin typeface="Gelasio" pitchFamily="34" charset="0"/>
                <a:ea typeface="Gelasio" pitchFamily="34" charset="-122"/>
                <a:cs typeface="Gelasio" pitchFamily="34" charset="-120"/>
              </a:rPr>
              <a:t>British Psychological Society</a:t>
            </a:r>
            <a:r>
              <a:rPr lang="en-US" sz="1200" dirty="0">
                <a:solidFill>
                  <a:srgbClr val="746558"/>
                </a:solidFill>
                <a:latin typeface="Gelasio" pitchFamily="34" charset="0"/>
                <a:ea typeface="Gelasio" pitchFamily="34" charset="-122"/>
                <a:cs typeface="Gelasio" pitchFamily="34" charset="-120"/>
              </a:rPr>
              <a:t>.</a:t>
            </a:r>
            <a:endParaRPr lang="en-US" sz="1200" dirty="0"/>
          </a:p>
          <a:p>
            <a:pPr>
              <a:lnSpc>
                <a:spcPct val="122000"/>
              </a:lnSpc>
            </a:pPr>
            <a:r>
              <a:rPr lang="en-US" sz="1200" dirty="0">
                <a:solidFill>
                  <a:srgbClr val="746558"/>
                </a:solidFill>
                <a:latin typeface="Gelasio" pitchFamily="34" charset="0"/>
                <a:ea typeface="Gelasio" pitchFamily="34" charset="-122"/>
                <a:cs typeface="Gelasio" pitchFamily="34" charset="-120"/>
              </a:rPr>
              <a:t>Salovey, P., &amp; Mayer, J. D. (1990). Emotional intelligence. </a:t>
            </a:r>
            <a:r>
              <a:rPr lang="en-US" sz="1200" i="1" dirty="0">
                <a:solidFill>
                  <a:srgbClr val="746558"/>
                </a:solidFill>
                <a:latin typeface="Gelasio" pitchFamily="34" charset="0"/>
                <a:ea typeface="Gelasio" pitchFamily="34" charset="-122"/>
                <a:cs typeface="Gelasio" pitchFamily="34" charset="-120"/>
              </a:rPr>
              <a:t>Imagination, Cognition and Personality</a:t>
            </a:r>
            <a:r>
              <a:rPr lang="en-US" sz="1200" dirty="0">
                <a:solidFill>
                  <a:srgbClr val="746558"/>
                </a:solidFill>
                <a:latin typeface="Gelasio" pitchFamily="34" charset="0"/>
                <a:ea typeface="Gelasio" pitchFamily="34" charset="-122"/>
                <a:cs typeface="Gelasio" pitchFamily="34" charset="-120"/>
              </a:rPr>
              <a:t>, 9(3), 185-211.</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34492"/>
            <a:ext cx="10869017" cy="563067"/>
          </a:xfrm>
          <a:prstGeom prst="rect">
            <a:avLst/>
          </a:prstGeom>
          <a:noFill/>
          <a:ln/>
        </p:spPr>
        <p:txBody>
          <a:bodyPr wrap="none" lIns="0" tIns="0" rIns="0" bIns="0" rtlCol="0" anchor="t"/>
          <a:lstStyle/>
          <a:p>
            <a:pPr>
              <a:lnSpc>
                <a:spcPct val="104000"/>
              </a:lnSpc>
            </a:pPr>
            <a:r>
              <a:rPr lang="en-US" sz="3533" dirty="0">
                <a:solidFill>
                  <a:srgbClr val="484237"/>
                </a:solidFill>
                <a:latin typeface="Gelasio SemiBold" pitchFamily="34" charset="0"/>
                <a:ea typeface="Gelasio SemiBold" pitchFamily="34" charset="-122"/>
                <a:cs typeface="Gelasio SemiBold" pitchFamily="34" charset="-120"/>
              </a:rPr>
              <a:t>Reference List</a:t>
            </a:r>
            <a:endParaRPr lang="en-US" sz="3533" dirty="0"/>
          </a:p>
        </p:txBody>
      </p:sp>
      <p:sp>
        <p:nvSpPr>
          <p:cNvPr id="3" name="Text 1"/>
          <p:cNvSpPr/>
          <p:nvPr/>
        </p:nvSpPr>
        <p:spPr>
          <a:xfrm>
            <a:off x="661493" y="1440953"/>
            <a:ext cx="10869017" cy="4882555"/>
          </a:xfrm>
          <a:prstGeom prst="rect">
            <a:avLst/>
          </a:prstGeom>
          <a:noFill/>
          <a:ln/>
        </p:spPr>
        <p:txBody>
          <a:bodyPr wrap="square" lIns="0" tIns="0" rIns="0" bIns="0" rtlCol="0" anchor="t">
            <a:normAutofit/>
          </a:bodyPr>
          <a:lstStyle/>
          <a:p>
            <a:pPr marL="284473" indent="-284473">
              <a:lnSpc>
                <a:spcPct val="130000"/>
              </a:lnSpc>
              <a:buSzPct val="100000"/>
              <a:buFont typeface="+mj-lt"/>
              <a:buAutoNum type="arabicPeriod"/>
            </a:pPr>
            <a:r>
              <a:rPr lang="en-US" sz="1400" dirty="0">
                <a:solidFill>
                  <a:srgbClr val="746558"/>
                </a:solidFill>
                <a:latin typeface="Gelasio" pitchFamily="34" charset="0"/>
                <a:ea typeface="Gelasio" pitchFamily="34" charset="-122"/>
                <a:cs typeface="Gelasio" pitchFamily="34" charset="-120"/>
              </a:rPr>
              <a:t>Ang, S., &amp; Van Dyne, L. (2008). </a:t>
            </a:r>
            <a:r>
              <a:rPr lang="en-US" sz="1400" i="1" dirty="0">
                <a:solidFill>
                  <a:srgbClr val="746558"/>
                </a:solidFill>
                <a:latin typeface="Gelasio" pitchFamily="34" charset="0"/>
                <a:ea typeface="Gelasio" pitchFamily="34" charset="-122"/>
                <a:cs typeface="Gelasio" pitchFamily="34" charset="-120"/>
              </a:rPr>
              <a:t>Handbook of cultural intelligence: Theory, measurement, and applications</a:t>
            </a:r>
            <a:r>
              <a:rPr lang="en-US" sz="1400" dirty="0">
                <a:solidFill>
                  <a:srgbClr val="746558"/>
                </a:solidFill>
                <a:latin typeface="Gelasio" pitchFamily="34" charset="0"/>
                <a:ea typeface="Gelasio" pitchFamily="34" charset="-122"/>
                <a:cs typeface="Gelasio" pitchFamily="34" charset="-120"/>
              </a:rPr>
              <a:t>. Routledge.</a:t>
            </a:r>
            <a:endParaRPr lang="en-US" sz="1400" dirty="0"/>
          </a:p>
          <a:p>
            <a:pPr marL="284473" indent="-284473">
              <a:lnSpc>
                <a:spcPct val="130000"/>
              </a:lnSpc>
              <a:buSzPct val="100000"/>
              <a:buFont typeface="+mj-lt"/>
              <a:buAutoNum type="arabicPeriod" startAt="2"/>
            </a:pPr>
            <a:r>
              <a:rPr lang="en-US" sz="1400" dirty="0">
                <a:solidFill>
                  <a:srgbClr val="746558"/>
                </a:solidFill>
                <a:latin typeface="Gelasio" pitchFamily="34" charset="0"/>
                <a:ea typeface="Gelasio" pitchFamily="34" charset="-122"/>
                <a:cs typeface="Gelasio" pitchFamily="34" charset="-120"/>
              </a:rPr>
              <a:t>Britannica Editors. (2023). Emotional intelligence. </a:t>
            </a:r>
            <a:r>
              <a:rPr lang="en-US" sz="1400" i="1" dirty="0">
                <a:solidFill>
                  <a:srgbClr val="746558"/>
                </a:solidFill>
                <a:latin typeface="Gelasio" pitchFamily="34" charset="0"/>
                <a:ea typeface="Gelasio" pitchFamily="34" charset="-122"/>
                <a:cs typeface="Gelasio" pitchFamily="34" charset="-120"/>
              </a:rPr>
              <a:t>Encyclopaedia Britannica</a:t>
            </a:r>
            <a:r>
              <a:rPr lang="en-US" sz="1400" dirty="0">
                <a:solidFill>
                  <a:srgbClr val="746558"/>
                </a:solidFill>
                <a:latin typeface="Gelasio" pitchFamily="34" charset="0"/>
                <a:ea typeface="Gelasio" pitchFamily="34" charset="-122"/>
                <a:cs typeface="Gelasio" pitchFamily="34" charset="-120"/>
              </a:rPr>
              <a:t>. </a:t>
            </a:r>
            <a:r>
              <a:rPr lang="en-US" sz="1400" b="1" u="sng" dirty="0">
                <a:solidFill>
                  <a:srgbClr val="7F674D"/>
                </a:solidFill>
                <a:latin typeface="Gelasio Bold" pitchFamily="34" charset="0"/>
                <a:ea typeface="Gelasio Bold" pitchFamily="34" charset="-122"/>
                <a:cs typeface="Gelasio Bold" pitchFamily="34" charset="-120"/>
                <a:hlinkClick r:id="rId3">
                  <a:extLst>
                    <a:ext uri="{A12FA001-AC4F-418D-AE19-62706E023703}">
                      <ahyp:hlinkClr xmlns:ahyp="http://schemas.microsoft.com/office/drawing/2018/hyperlinkcolor" val="tx"/>
                    </a:ext>
                  </a:extLst>
                </a:hlinkClick>
              </a:rPr>
              <a:t>https://www.britannica.com/science/emotional-intelligence</a:t>
            </a:r>
            <a:endParaRPr lang="en-US" sz="1400" dirty="0"/>
          </a:p>
          <a:p>
            <a:pPr marL="284473" indent="-284473">
              <a:lnSpc>
                <a:spcPct val="130000"/>
              </a:lnSpc>
              <a:buSzPct val="100000"/>
              <a:buFont typeface="+mj-lt"/>
              <a:buAutoNum type="arabicPeriod" startAt="3"/>
            </a:pPr>
            <a:r>
              <a:rPr lang="en-US" sz="1400" dirty="0">
                <a:solidFill>
                  <a:srgbClr val="746558"/>
                </a:solidFill>
                <a:latin typeface="Gelasio" pitchFamily="34" charset="0"/>
                <a:ea typeface="Gelasio" pitchFamily="34" charset="-122"/>
                <a:cs typeface="Gelasio" pitchFamily="34" charset="-120"/>
              </a:rPr>
              <a:t>British Council. (2025). Cultural intelligence: The must-have skill for leading diverse teams. </a:t>
            </a:r>
            <a:r>
              <a:rPr lang="en-US" sz="1400" i="1" dirty="0">
                <a:solidFill>
                  <a:srgbClr val="746558"/>
                </a:solidFill>
                <a:latin typeface="Gelasio" pitchFamily="34" charset="0"/>
                <a:ea typeface="Gelasio" pitchFamily="34" charset="-122"/>
                <a:cs typeface="Gelasio" pitchFamily="34" charset="-120"/>
              </a:rPr>
              <a:t>British Council Corporate English Solutions</a:t>
            </a:r>
            <a:r>
              <a:rPr lang="en-US" sz="1400" dirty="0">
                <a:solidFill>
                  <a:srgbClr val="746558"/>
                </a:solidFill>
                <a:latin typeface="Gelasio" pitchFamily="34" charset="0"/>
                <a:ea typeface="Gelasio" pitchFamily="34" charset="-122"/>
                <a:cs typeface="Gelasio" pitchFamily="34" charset="-120"/>
              </a:rPr>
              <a:t>.</a:t>
            </a:r>
            <a:endParaRPr lang="en-US" sz="1400" dirty="0"/>
          </a:p>
          <a:p>
            <a:pPr marL="284473" indent="-284473">
              <a:lnSpc>
                <a:spcPct val="130000"/>
              </a:lnSpc>
              <a:buSzPct val="100000"/>
              <a:buFont typeface="+mj-lt"/>
              <a:buAutoNum type="arabicPeriod" startAt="4"/>
            </a:pPr>
            <a:r>
              <a:rPr lang="en-US" sz="1400" dirty="0">
                <a:solidFill>
                  <a:srgbClr val="746558"/>
                </a:solidFill>
                <a:latin typeface="Gelasio" pitchFamily="34" charset="0"/>
                <a:ea typeface="Gelasio" pitchFamily="34" charset="-122"/>
                <a:cs typeface="Gelasio" pitchFamily="34" charset="-120"/>
              </a:rPr>
              <a:t>Dittmann, M. (2003). How 'emotional intelligence' emerged. </a:t>
            </a:r>
            <a:r>
              <a:rPr lang="en-US" sz="1400" i="1" dirty="0">
                <a:solidFill>
                  <a:srgbClr val="746558"/>
                </a:solidFill>
                <a:latin typeface="Gelasio" pitchFamily="34" charset="0"/>
                <a:ea typeface="Gelasio" pitchFamily="34" charset="-122"/>
                <a:cs typeface="Gelasio" pitchFamily="34" charset="-120"/>
              </a:rPr>
              <a:t>APA Monitor on Psychology</a:t>
            </a:r>
            <a:r>
              <a:rPr lang="en-US" sz="1400" dirty="0">
                <a:solidFill>
                  <a:srgbClr val="746558"/>
                </a:solidFill>
                <a:latin typeface="Gelasio" pitchFamily="34" charset="0"/>
                <a:ea typeface="Gelasio" pitchFamily="34" charset="-122"/>
                <a:cs typeface="Gelasio" pitchFamily="34" charset="-120"/>
              </a:rPr>
              <a:t>, 34(9).</a:t>
            </a:r>
            <a:endParaRPr lang="en-US" sz="1400" dirty="0"/>
          </a:p>
          <a:p>
            <a:pPr marL="284473" indent="-284473">
              <a:lnSpc>
                <a:spcPct val="130000"/>
              </a:lnSpc>
              <a:buSzPct val="100000"/>
              <a:buFont typeface="+mj-lt"/>
              <a:buAutoNum type="arabicPeriod" startAt="5"/>
            </a:pPr>
            <a:r>
              <a:rPr lang="en-US" sz="1400" dirty="0">
                <a:solidFill>
                  <a:srgbClr val="746558"/>
                </a:solidFill>
                <a:latin typeface="Gelasio" pitchFamily="34" charset="0"/>
                <a:ea typeface="Gelasio" pitchFamily="34" charset="-122"/>
                <a:cs typeface="Gelasio" pitchFamily="34" charset="-120"/>
              </a:rPr>
              <a:t>Earley, P. C., &amp; Ang, S. (2003). </a:t>
            </a:r>
            <a:r>
              <a:rPr lang="en-US" sz="1400" i="1" dirty="0">
                <a:solidFill>
                  <a:srgbClr val="746558"/>
                </a:solidFill>
                <a:latin typeface="Gelasio" pitchFamily="34" charset="0"/>
                <a:ea typeface="Gelasio" pitchFamily="34" charset="-122"/>
                <a:cs typeface="Gelasio" pitchFamily="34" charset="-120"/>
              </a:rPr>
              <a:t>Cultural intelligence: Individual interactions across cultures</a:t>
            </a:r>
            <a:r>
              <a:rPr lang="en-US" sz="1400" dirty="0">
                <a:solidFill>
                  <a:srgbClr val="746558"/>
                </a:solidFill>
                <a:latin typeface="Gelasio" pitchFamily="34" charset="0"/>
                <a:ea typeface="Gelasio" pitchFamily="34" charset="-122"/>
                <a:cs typeface="Gelasio" pitchFamily="34" charset="-120"/>
              </a:rPr>
              <a:t>. Stanford University Press.</a:t>
            </a:r>
            <a:endParaRPr lang="en-US" sz="1400" dirty="0"/>
          </a:p>
          <a:p>
            <a:pPr marL="284473" indent="-284473">
              <a:lnSpc>
                <a:spcPct val="130000"/>
              </a:lnSpc>
              <a:buSzPct val="100000"/>
              <a:buFont typeface="+mj-lt"/>
              <a:buAutoNum type="arabicPeriod" startAt="6"/>
            </a:pPr>
            <a:r>
              <a:rPr lang="en-US" sz="1400" dirty="0">
                <a:solidFill>
                  <a:srgbClr val="746558"/>
                </a:solidFill>
                <a:latin typeface="Gelasio" pitchFamily="34" charset="0"/>
                <a:ea typeface="Gelasio" pitchFamily="34" charset="-122"/>
                <a:cs typeface="Gelasio" pitchFamily="34" charset="-120"/>
              </a:rPr>
              <a:t>Harvard Gazette. (2025). What is emotional intelligence, and why is it crucial in the workplace. </a:t>
            </a:r>
            <a:r>
              <a:rPr lang="en-US" sz="1400" i="1" dirty="0">
                <a:solidFill>
                  <a:srgbClr val="746558"/>
                </a:solidFill>
                <a:latin typeface="Gelasio" pitchFamily="34" charset="0"/>
                <a:ea typeface="Gelasio" pitchFamily="34" charset="-122"/>
                <a:cs typeface="Gelasio" pitchFamily="34" charset="-120"/>
              </a:rPr>
              <a:t>Harvard Gazette</a:t>
            </a:r>
            <a:r>
              <a:rPr lang="en-US" sz="1400" dirty="0">
                <a:solidFill>
                  <a:srgbClr val="746558"/>
                </a:solidFill>
                <a:latin typeface="Gelasio" pitchFamily="34" charset="0"/>
                <a:ea typeface="Gelasio" pitchFamily="34" charset="-122"/>
                <a:cs typeface="Gelasio" pitchFamily="34" charset="-120"/>
              </a:rPr>
              <a:t>.</a:t>
            </a:r>
            <a:endParaRPr lang="en-US" sz="1400" dirty="0"/>
          </a:p>
          <a:p>
            <a:pPr marL="284473" indent="-284473">
              <a:lnSpc>
                <a:spcPct val="130000"/>
              </a:lnSpc>
              <a:buSzPct val="100000"/>
              <a:buFont typeface="+mj-lt"/>
              <a:buAutoNum type="arabicPeriod" startAt="7"/>
            </a:pPr>
            <a:r>
              <a:rPr lang="en-US" sz="1400" dirty="0">
                <a:solidFill>
                  <a:srgbClr val="746558"/>
                </a:solidFill>
                <a:latin typeface="Gelasio" pitchFamily="34" charset="0"/>
                <a:ea typeface="Gelasio" pitchFamily="34" charset="-122"/>
                <a:cs typeface="Gelasio" pitchFamily="34" charset="-120"/>
              </a:rPr>
              <a:t>Rao, A. (2025). Rethinking leadership. </a:t>
            </a:r>
            <a:r>
              <a:rPr lang="en-US" sz="1400" i="1" dirty="0">
                <a:solidFill>
                  <a:srgbClr val="746558"/>
                </a:solidFill>
                <a:latin typeface="Gelasio" pitchFamily="34" charset="0"/>
                <a:ea typeface="Gelasio" pitchFamily="34" charset="-122"/>
                <a:cs typeface="Gelasio" pitchFamily="34" charset="-120"/>
              </a:rPr>
              <a:t>British Psychological Society</a:t>
            </a:r>
            <a:r>
              <a:rPr lang="en-US" sz="1400" dirty="0">
                <a:solidFill>
                  <a:srgbClr val="746558"/>
                </a:solidFill>
                <a:latin typeface="Gelasio" pitchFamily="34" charset="0"/>
                <a:ea typeface="Gelasio" pitchFamily="34" charset="-122"/>
                <a:cs typeface="Gelasio" pitchFamily="34" charset="-120"/>
              </a:rPr>
              <a:t>.</a:t>
            </a:r>
            <a:endParaRPr lang="en-US" sz="1400" dirty="0"/>
          </a:p>
          <a:p>
            <a:pPr marL="284473" indent="-284473">
              <a:lnSpc>
                <a:spcPct val="130000"/>
              </a:lnSpc>
              <a:buSzPct val="100000"/>
              <a:buFont typeface="+mj-lt"/>
              <a:buAutoNum type="arabicPeriod" startAt="8"/>
            </a:pPr>
            <a:r>
              <a:rPr lang="en-US" sz="1400" dirty="0">
                <a:solidFill>
                  <a:srgbClr val="746558"/>
                </a:solidFill>
                <a:latin typeface="Gelasio" pitchFamily="34" charset="0"/>
                <a:ea typeface="Gelasio" pitchFamily="34" charset="-122"/>
                <a:cs typeface="Gelasio" pitchFamily="34" charset="-120"/>
              </a:rPr>
              <a:t>Sage Publishing. (2013). Cultural intelligence. In </a:t>
            </a:r>
            <a:r>
              <a:rPr lang="en-US" sz="1400" i="1" dirty="0">
                <a:solidFill>
                  <a:srgbClr val="746558"/>
                </a:solidFill>
                <a:latin typeface="Gelasio" pitchFamily="34" charset="0"/>
                <a:ea typeface="Gelasio" pitchFamily="34" charset="-122"/>
                <a:cs typeface="Gelasio" pitchFamily="34" charset="-120"/>
              </a:rPr>
              <a:t>Encyclopaedia of Public Relations</a:t>
            </a:r>
            <a:r>
              <a:rPr lang="en-US" sz="1400" dirty="0">
                <a:solidFill>
                  <a:srgbClr val="746558"/>
                </a:solidFill>
                <a:latin typeface="Gelasio" pitchFamily="34" charset="0"/>
                <a:ea typeface="Gelasio" pitchFamily="34" charset="-122"/>
                <a:cs typeface="Gelasio" pitchFamily="34" charset="-120"/>
              </a:rPr>
              <a:t>. SAGE Publications.</a:t>
            </a:r>
            <a:endParaRPr lang="en-US" sz="1400" dirty="0"/>
          </a:p>
          <a:p>
            <a:pPr marL="284473" indent="-284473">
              <a:lnSpc>
                <a:spcPct val="130000"/>
              </a:lnSpc>
              <a:buSzPct val="100000"/>
              <a:buFont typeface="+mj-lt"/>
              <a:buAutoNum type="arabicPeriod" startAt="9"/>
            </a:pPr>
            <a:r>
              <a:rPr lang="en-US" sz="1400" dirty="0">
                <a:solidFill>
                  <a:srgbClr val="746558"/>
                </a:solidFill>
                <a:latin typeface="Gelasio" pitchFamily="34" charset="0"/>
                <a:ea typeface="Gelasio" pitchFamily="34" charset="-122"/>
                <a:cs typeface="Gelasio" pitchFamily="34" charset="-120"/>
              </a:rPr>
              <a:t>Salovey, P., &amp; Mayer, J. D. (1990). Emotional intelligence. </a:t>
            </a:r>
            <a:r>
              <a:rPr lang="en-US" sz="1400" i="1" dirty="0">
                <a:solidFill>
                  <a:srgbClr val="746558"/>
                </a:solidFill>
                <a:latin typeface="Gelasio" pitchFamily="34" charset="0"/>
                <a:ea typeface="Gelasio" pitchFamily="34" charset="-122"/>
                <a:cs typeface="Gelasio" pitchFamily="34" charset="-120"/>
              </a:rPr>
              <a:t>Imagination, Cognition and Personality</a:t>
            </a:r>
            <a:r>
              <a:rPr lang="en-US" sz="1400" dirty="0">
                <a:solidFill>
                  <a:srgbClr val="746558"/>
                </a:solidFill>
                <a:latin typeface="Gelasio" pitchFamily="34" charset="0"/>
                <a:ea typeface="Gelasio" pitchFamily="34" charset="-122"/>
                <a:cs typeface="Gelasio" pitchFamily="34" charset="-120"/>
              </a:rPr>
              <a:t>, 9(3), 185-211.</a:t>
            </a:r>
            <a:endParaRPr lang="en-US" sz="1400" dirty="0"/>
          </a:p>
          <a:p>
            <a:pPr marL="284473" indent="-284473">
              <a:lnSpc>
                <a:spcPct val="130000"/>
              </a:lnSpc>
              <a:buSzPct val="100000"/>
              <a:buFont typeface="+mj-lt"/>
              <a:buAutoNum type="arabicPeriod" startAt="10"/>
            </a:pPr>
            <a:r>
              <a:rPr lang="en-US" sz="1400" dirty="0">
                <a:solidFill>
                  <a:srgbClr val="746558"/>
                </a:solidFill>
                <a:latin typeface="Gelasio" pitchFamily="34" charset="0"/>
                <a:ea typeface="Gelasio" pitchFamily="34" charset="-122"/>
                <a:cs typeface="Gelasio" pitchFamily="34" charset="-120"/>
              </a:rPr>
              <a:t>Siegel, R. D. (2024). Emotional intelligence. </a:t>
            </a:r>
            <a:r>
              <a:rPr lang="en-US" sz="1400" i="1" dirty="0">
                <a:solidFill>
                  <a:srgbClr val="746558"/>
                </a:solidFill>
                <a:latin typeface="Gelasio" pitchFamily="34" charset="0"/>
                <a:ea typeface="Gelasio" pitchFamily="34" charset="-122"/>
                <a:cs typeface="Gelasio" pitchFamily="34" charset="-120"/>
              </a:rPr>
              <a:t>Harvard Health Publishing</a:t>
            </a:r>
            <a:r>
              <a:rPr lang="en-US" sz="1400" dirty="0">
                <a:solidFill>
                  <a:srgbClr val="746558"/>
                </a:solidFill>
                <a:latin typeface="Gelasio" pitchFamily="34" charset="0"/>
                <a:ea typeface="Gelasio" pitchFamily="34" charset="-122"/>
                <a:cs typeface="Gelasio" pitchFamily="34" charset="-120"/>
              </a:rPr>
              <a:t>.</a:t>
            </a:r>
            <a:endParaRPr lang="en-US" sz="1400" dirty="0"/>
          </a:p>
          <a:p>
            <a:pPr marL="284473" indent="-284473">
              <a:lnSpc>
                <a:spcPct val="130000"/>
              </a:lnSpc>
              <a:buSzPct val="100000"/>
              <a:buFont typeface="+mj-lt"/>
              <a:buAutoNum type="arabicPeriod" startAt="11"/>
            </a:pPr>
            <a:r>
              <a:rPr lang="en-US" sz="1400" dirty="0">
                <a:solidFill>
                  <a:srgbClr val="746558"/>
                </a:solidFill>
                <a:latin typeface="Gelasio" pitchFamily="34" charset="0"/>
                <a:ea typeface="Gelasio" pitchFamily="34" charset="-122"/>
                <a:cs typeface="Gelasio" pitchFamily="34" charset="-120"/>
              </a:rPr>
              <a:t>Tett, R. P., Fox, K. E., &amp; Wang, A. (2005). Dimensionality and higher-order factor structure of self-reported emotional intelligence. </a:t>
            </a:r>
            <a:r>
              <a:rPr lang="en-US" sz="1400" i="1" dirty="0">
                <a:solidFill>
                  <a:srgbClr val="746558"/>
                </a:solidFill>
                <a:latin typeface="Gelasio" pitchFamily="34" charset="0"/>
                <a:ea typeface="Gelasio" pitchFamily="34" charset="-122"/>
                <a:cs typeface="Gelasio" pitchFamily="34" charset="-120"/>
              </a:rPr>
              <a:t>Personality and Individual Differences</a:t>
            </a:r>
            <a:r>
              <a:rPr lang="en-US" sz="1400" dirty="0">
                <a:solidFill>
                  <a:srgbClr val="746558"/>
                </a:solidFill>
                <a:latin typeface="Gelasio" pitchFamily="34" charset="0"/>
                <a:ea typeface="Gelasio" pitchFamily="34" charset="-122"/>
                <a:cs typeface="Gelasio" pitchFamily="34" charset="-120"/>
              </a:rPr>
              <a:t>, 40(3), 1153-1164.</a:t>
            </a:r>
            <a:endParaRPr lang="en-US" sz="1400" dirty="0"/>
          </a:p>
          <a:p>
            <a:pPr marL="284473" indent="-284473">
              <a:lnSpc>
                <a:spcPct val="130000"/>
              </a:lnSpc>
              <a:buSzPct val="100000"/>
              <a:buFont typeface="+mj-lt"/>
              <a:buAutoNum type="arabicPeriod" startAt="12"/>
            </a:pPr>
            <a:r>
              <a:rPr lang="en-US" sz="1400" dirty="0">
                <a:solidFill>
                  <a:srgbClr val="746558"/>
                </a:solidFill>
                <a:latin typeface="Gelasio" pitchFamily="34" charset="0"/>
                <a:ea typeface="Gelasio" pitchFamily="34" charset="-122"/>
                <a:cs typeface="Gelasio" pitchFamily="34" charset="-120"/>
              </a:rPr>
              <a:t>World Economic Forum. (2025). </a:t>
            </a:r>
            <a:r>
              <a:rPr lang="en-US" sz="1400" i="1" dirty="0">
                <a:solidFill>
                  <a:srgbClr val="746558"/>
                </a:solidFill>
                <a:latin typeface="Gelasio" pitchFamily="34" charset="0"/>
                <a:ea typeface="Gelasio" pitchFamily="34" charset="-122"/>
                <a:cs typeface="Gelasio" pitchFamily="34" charset="-120"/>
              </a:rPr>
              <a:t>The Future of Jobs Report 2025</a:t>
            </a:r>
            <a:r>
              <a:rPr lang="en-US" sz="1400" dirty="0">
                <a:solidFill>
                  <a:srgbClr val="746558"/>
                </a:solidFill>
                <a:latin typeface="Gelasio" pitchFamily="34" charset="0"/>
                <a:ea typeface="Gelasio" pitchFamily="34" charset="-122"/>
                <a:cs typeface="Gelasio" pitchFamily="34" charset="-120"/>
              </a:rPr>
              <a:t>. World Economic Forum.</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613</TotalTime>
  <Words>2554</Words>
  <Application>Microsoft Office PowerPoint</Application>
  <PresentationFormat>Widescreen</PresentationFormat>
  <Paragraphs>310</Paragraphs>
  <Slides>18</Slides>
  <Notes>18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18</vt:i4>
      </vt:variant>
    </vt:vector>
  </HeadingPairs>
  <TitlesOfParts>
    <vt:vector size="28" baseType="lpstr">
      <vt:lpstr>Aptos</vt:lpstr>
      <vt:lpstr>Aptos Display</vt:lpstr>
      <vt:lpstr>Arial</vt:lpstr>
      <vt:lpstr>Calibri</vt:lpstr>
      <vt:lpstr>Gelasio</vt:lpstr>
      <vt:lpstr>Gelasio Bold</vt:lpstr>
      <vt:lpstr>Gelasio Light</vt:lpstr>
      <vt:lpstr>Gelasio SemiBold</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Hassan Abbas (2010829)</dc:creator>
  <cp:lastModifiedBy>Hassan Abbas (2010829)</cp:lastModifiedBy>
  <cp:revision>10</cp:revision>
  <dcterms:created xsi:type="dcterms:W3CDTF">2026-07-13T18:01:01Z</dcterms:created>
  <dcterms:modified xsi:type="dcterms:W3CDTF">2026-07-14T11:53:22Z</dcterms:modified>
</cp:coreProperties>
</file>