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64" r:id="rId3"/>
    <p:sldId id="265" r:id="rId4"/>
    <p:sldId id="266" r:id="rId5"/>
    <p:sldId id="267" r:id="rId6"/>
    <p:sldId id="268" r:id="rId7"/>
    <p:sldId id="269"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74" d="100"/>
          <a:sy n="74" d="100"/>
        </p:scale>
        <p:origin x="3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09/10/2017</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4208520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09/10/2017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13910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09/10/2017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1202910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09/10/2017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80203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09/10/2017</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93710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09/10/2017</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02007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09/10/2017</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1579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09/10/2017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89538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09/10/2017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39243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09/10/2017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11041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09/10/2017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58813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09/10/2017</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5247936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Life in the Eastern Desert of Egypt</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sz="3600" b="1" dirty="0" smtClean="0">
                <a:solidFill>
                  <a:schemeClr val="bg1"/>
                </a:solidFill>
              </a:rPr>
              <a:t>CLAH7014</a:t>
            </a:r>
          </a:p>
        </p:txBody>
      </p:sp>
      <p:sp>
        <p:nvSpPr>
          <p:cNvPr id="4" name="Subtitle 2"/>
          <p:cNvSpPr txBox="1">
            <a:spLocks/>
          </p:cNvSpPr>
          <p:nvPr/>
        </p:nvSpPr>
        <p:spPr>
          <a:xfrm>
            <a:off x="1331640" y="3429000"/>
            <a:ext cx="6400800" cy="1392560"/>
          </a:xfrm>
          <a:prstGeom prst="rect">
            <a:avLst/>
          </a:prstGeom>
        </p:spPr>
        <p:txBody>
          <a:bodyPr vert="horz">
            <a:normAutofit/>
          </a:bodyPr>
          <a:lstStyle/>
          <a:p>
            <a:pPr algn="ctr">
              <a:spcBef>
                <a:spcPct val="20000"/>
              </a:spcBef>
              <a:buClr>
                <a:prstClr val="white">
                  <a:shade val="95000"/>
                </a:prstClr>
              </a:buClr>
              <a:buSzPct val="65000"/>
              <a:defRPr/>
            </a:pPr>
            <a:r>
              <a:rPr lang="en-GB" sz="2800" dirty="0" smtClean="0">
                <a:solidFill>
                  <a:schemeClr val="bg1"/>
                </a:solidFill>
              </a:rPr>
              <a:t>Unit </a:t>
            </a:r>
            <a:r>
              <a:rPr lang="en-GB" sz="2800" dirty="0" smtClean="0">
                <a:solidFill>
                  <a:schemeClr val="bg1"/>
                </a:solidFill>
              </a:rPr>
              <a:t>2 – </a:t>
            </a:r>
            <a:r>
              <a:rPr lang="en-GB" sz="2800" dirty="0">
                <a:solidFill>
                  <a:schemeClr val="bg1"/>
                </a:solidFill>
              </a:rPr>
              <a:t>Elephant Hunting</a:t>
            </a:r>
            <a:r>
              <a:rPr lang="en-GB" sz="2800" dirty="0" smtClean="0">
                <a:solidFill>
                  <a:schemeClr val="bg1"/>
                </a:solidFill>
              </a:rPr>
              <a:t> </a:t>
            </a:r>
            <a:endParaRPr lang="en-GB" sz="2800" dirty="0">
              <a:solidFill>
                <a:schemeClr val="bg1"/>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18355131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94704"/>
          </a:xfrm>
        </p:spPr>
        <p:txBody>
          <a:bodyPr/>
          <a:lstStyle/>
          <a:p>
            <a:r>
              <a:rPr lang="en-GB" dirty="0" smtClean="0">
                <a:solidFill>
                  <a:schemeClr val="bg1"/>
                </a:solidFill>
              </a:rPr>
              <a:t>Impetus for Elephants</a:t>
            </a:r>
            <a:endParaRPr lang="en-GB" dirty="0">
              <a:solidFill>
                <a:schemeClr val="bg1"/>
              </a:solidFill>
            </a:endParaRPr>
          </a:p>
        </p:txBody>
      </p:sp>
      <p:sp>
        <p:nvSpPr>
          <p:cNvPr id="4" name="Content Placeholder 3"/>
          <p:cNvSpPr>
            <a:spLocks noGrp="1"/>
          </p:cNvSpPr>
          <p:nvPr>
            <p:ph sz="half" idx="1"/>
          </p:nvPr>
        </p:nvSpPr>
        <p:spPr>
          <a:xfrm>
            <a:off x="-1" y="2369713"/>
            <a:ext cx="4502035" cy="4488287"/>
          </a:xfrm>
        </p:spPr>
        <p:txBody>
          <a:bodyPr>
            <a:normAutofit/>
          </a:bodyPr>
          <a:lstStyle/>
          <a:p>
            <a:endParaRPr lang="en-GB" sz="500" dirty="0" smtClean="0">
              <a:solidFill>
                <a:schemeClr val="bg1"/>
              </a:solidFill>
            </a:endParaRPr>
          </a:p>
          <a:p>
            <a:r>
              <a:rPr lang="en-GB" dirty="0" smtClean="0">
                <a:solidFill>
                  <a:schemeClr val="bg1"/>
                </a:solidFill>
              </a:rPr>
              <a:t>Internecine struggles among </a:t>
            </a:r>
            <a:r>
              <a:rPr lang="en-GB" dirty="0">
                <a:solidFill>
                  <a:schemeClr val="bg1"/>
                </a:solidFill>
              </a:rPr>
              <a:t>Diadochi </a:t>
            </a:r>
            <a:r>
              <a:rPr lang="en-GB" dirty="0" smtClean="0">
                <a:solidFill>
                  <a:schemeClr val="bg1"/>
                </a:solidFill>
              </a:rPr>
              <a:t>after </a:t>
            </a:r>
            <a:r>
              <a:rPr lang="en-GB" dirty="0">
                <a:solidFill>
                  <a:schemeClr val="bg1"/>
                </a:solidFill>
              </a:rPr>
              <a:t>the death of Alexander the Great </a:t>
            </a:r>
            <a:r>
              <a:rPr lang="en-GB" dirty="0" smtClean="0">
                <a:solidFill>
                  <a:schemeClr val="bg1"/>
                </a:solidFill>
              </a:rPr>
              <a:t>(323 BC).</a:t>
            </a:r>
          </a:p>
          <a:p>
            <a:endParaRPr lang="en-GB" sz="500" dirty="0">
              <a:solidFill>
                <a:schemeClr val="bg1"/>
              </a:solidFill>
            </a:endParaRPr>
          </a:p>
          <a:p>
            <a:r>
              <a:rPr lang="en-GB" dirty="0" smtClean="0">
                <a:solidFill>
                  <a:schemeClr val="bg1"/>
                </a:solidFill>
              </a:rPr>
              <a:t>Possible acquisition by Ptolemy I of </a:t>
            </a:r>
            <a:r>
              <a:rPr lang="en-GB" dirty="0">
                <a:solidFill>
                  <a:schemeClr val="bg1"/>
                </a:solidFill>
              </a:rPr>
              <a:t>elephants </a:t>
            </a:r>
            <a:r>
              <a:rPr lang="en-GB" dirty="0" smtClean="0">
                <a:solidFill>
                  <a:schemeClr val="bg1"/>
                </a:solidFill>
              </a:rPr>
              <a:t>after </a:t>
            </a:r>
            <a:r>
              <a:rPr lang="en-GB" dirty="0" err="1" smtClean="0">
                <a:solidFill>
                  <a:schemeClr val="bg1"/>
                </a:solidFill>
              </a:rPr>
              <a:t>Perdiccas</a:t>
            </a:r>
            <a:r>
              <a:rPr lang="en-GB" dirty="0" smtClean="0">
                <a:solidFill>
                  <a:schemeClr val="bg1"/>
                </a:solidFill>
              </a:rPr>
              <a:t>’ defeat (321 BC). </a:t>
            </a:r>
            <a:r>
              <a:rPr lang="en-GB" dirty="0">
                <a:solidFill>
                  <a:schemeClr val="bg1"/>
                </a:solidFill>
              </a:rPr>
              <a:t>Certainly after </a:t>
            </a:r>
            <a:r>
              <a:rPr lang="en-GB" dirty="0" smtClean="0">
                <a:solidFill>
                  <a:schemeClr val="bg1"/>
                </a:solidFill>
              </a:rPr>
              <a:t>the </a:t>
            </a:r>
            <a:r>
              <a:rPr lang="en-GB" dirty="0">
                <a:solidFill>
                  <a:schemeClr val="bg1"/>
                </a:solidFill>
              </a:rPr>
              <a:t>Gaza (</a:t>
            </a:r>
            <a:r>
              <a:rPr lang="en-GB" dirty="0" smtClean="0">
                <a:solidFill>
                  <a:schemeClr val="bg1"/>
                </a:solidFill>
              </a:rPr>
              <a:t>312 BC).</a:t>
            </a:r>
          </a:p>
          <a:p>
            <a:endParaRPr lang="en-GB" dirty="0">
              <a:solidFill>
                <a:schemeClr val="bg1"/>
              </a:solidFill>
            </a:endParaRPr>
          </a:p>
          <a:p>
            <a:endParaRPr lang="en-GB" dirty="0">
              <a:solidFill>
                <a:schemeClr val="bg1"/>
              </a:solidFill>
            </a:endParaRPr>
          </a:p>
        </p:txBody>
      </p:sp>
      <p:sp>
        <p:nvSpPr>
          <p:cNvPr id="6" name="Content Placeholder 2"/>
          <p:cNvSpPr>
            <a:spLocks noGrp="1"/>
          </p:cNvSpPr>
          <p:nvPr>
            <p:ph idx="1"/>
          </p:nvPr>
        </p:nvSpPr>
        <p:spPr>
          <a:xfrm>
            <a:off x="0" y="1094704"/>
            <a:ext cx="8686800" cy="1751527"/>
          </a:xfrm>
        </p:spPr>
        <p:txBody>
          <a:bodyPr/>
          <a:lstStyle/>
          <a:p>
            <a:r>
              <a:rPr lang="en-GB" dirty="0">
                <a:solidFill>
                  <a:schemeClr val="bg1"/>
                </a:solidFill>
              </a:rPr>
              <a:t>Alexander encounters elephants at Gaugamela (sort of) in Mesopotamia (331 BC) and at the </a:t>
            </a:r>
            <a:r>
              <a:rPr lang="en-GB" dirty="0" err="1">
                <a:solidFill>
                  <a:schemeClr val="bg1"/>
                </a:solidFill>
              </a:rPr>
              <a:t>Hydaspes</a:t>
            </a:r>
            <a:r>
              <a:rPr lang="en-GB" dirty="0">
                <a:solidFill>
                  <a:schemeClr val="bg1"/>
                </a:solidFill>
              </a:rPr>
              <a:t> (modern Jhelum River) in the Indus region (326 BC).</a:t>
            </a:r>
          </a:p>
          <a:p>
            <a:endParaRPr lang="en-GB" dirty="0"/>
          </a:p>
        </p:txBody>
      </p:sp>
      <p:pic>
        <p:nvPicPr>
          <p:cNvPr id="7" name="Picture 6"/>
          <p:cNvPicPr>
            <a:picLocks noChangeAspect="1"/>
          </p:cNvPicPr>
          <p:nvPr/>
        </p:nvPicPr>
        <p:blipFill>
          <a:blip r:embed="rId2"/>
          <a:stretch>
            <a:fillRect/>
          </a:stretch>
        </p:blipFill>
        <p:spPr>
          <a:xfrm>
            <a:off x="4502035" y="2576638"/>
            <a:ext cx="4421951" cy="2213340"/>
          </a:xfrm>
          <a:prstGeom prst="rect">
            <a:avLst/>
          </a:prstGeom>
        </p:spPr>
      </p:pic>
      <p:pic>
        <p:nvPicPr>
          <p:cNvPr id="8" name="Picture 7"/>
          <p:cNvPicPr>
            <a:picLocks noChangeAspect="1"/>
          </p:cNvPicPr>
          <p:nvPr/>
        </p:nvPicPr>
        <p:blipFill>
          <a:blip r:embed="rId3"/>
          <a:stretch>
            <a:fillRect/>
          </a:stretch>
        </p:blipFill>
        <p:spPr>
          <a:xfrm>
            <a:off x="4502035" y="4789978"/>
            <a:ext cx="4421951" cy="2029252"/>
          </a:xfrm>
          <a:prstGeom prst="rect">
            <a:avLst/>
          </a:prstGeom>
        </p:spPr>
      </p:pic>
    </p:spTree>
    <p:extLst>
      <p:ext uri="{BB962C8B-B14F-4D97-AF65-F5344CB8AC3E}">
        <p14:creationId xmlns:p14="http://schemas.microsoft.com/office/powerpoint/2010/main" val="27256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Increasingly Hostile Relations</a:t>
            </a:r>
            <a:endParaRPr lang="en-GB" dirty="0">
              <a:solidFill>
                <a:schemeClr val="bg1"/>
              </a:solidFill>
            </a:endParaRPr>
          </a:p>
        </p:txBody>
      </p:sp>
      <p:sp>
        <p:nvSpPr>
          <p:cNvPr id="4" name="Content Placeholder 3"/>
          <p:cNvSpPr>
            <a:spLocks noGrp="1"/>
          </p:cNvSpPr>
          <p:nvPr>
            <p:ph sz="half" idx="1"/>
          </p:nvPr>
        </p:nvSpPr>
        <p:spPr>
          <a:xfrm>
            <a:off x="1" y="1600200"/>
            <a:ext cx="5280337" cy="4525963"/>
          </a:xfrm>
        </p:spPr>
        <p:txBody>
          <a:bodyPr/>
          <a:lstStyle/>
          <a:p>
            <a:r>
              <a:rPr lang="en-GB" dirty="0">
                <a:solidFill>
                  <a:schemeClr val="bg1"/>
                </a:solidFill>
              </a:rPr>
              <a:t>Ptolemy II sent explorers to investigate sources of elephants in East Africa, as would </a:t>
            </a:r>
            <a:r>
              <a:rPr lang="en-GB" dirty="0" smtClean="0">
                <a:solidFill>
                  <a:schemeClr val="bg1"/>
                </a:solidFill>
              </a:rPr>
              <a:t>Ptolemy </a:t>
            </a:r>
            <a:r>
              <a:rPr lang="en-GB" dirty="0">
                <a:solidFill>
                  <a:schemeClr val="bg1"/>
                </a:solidFill>
              </a:rPr>
              <a:t>III </a:t>
            </a:r>
            <a:r>
              <a:rPr lang="en-GB" dirty="0" err="1">
                <a:solidFill>
                  <a:schemeClr val="bg1"/>
                </a:solidFill>
              </a:rPr>
              <a:t>Euergetes</a:t>
            </a:r>
            <a:r>
              <a:rPr lang="en-GB" dirty="0">
                <a:solidFill>
                  <a:schemeClr val="bg1"/>
                </a:solidFill>
              </a:rPr>
              <a:t> (r. 246-222) and Ptolemy IV </a:t>
            </a:r>
            <a:r>
              <a:rPr lang="en-GB" dirty="0" err="1">
                <a:solidFill>
                  <a:schemeClr val="bg1"/>
                </a:solidFill>
              </a:rPr>
              <a:t>Philopator</a:t>
            </a:r>
            <a:r>
              <a:rPr lang="en-GB" dirty="0">
                <a:solidFill>
                  <a:schemeClr val="bg1"/>
                </a:solidFill>
              </a:rPr>
              <a:t> (r. 221-204).</a:t>
            </a:r>
          </a:p>
        </p:txBody>
      </p:sp>
      <p:pic>
        <p:nvPicPr>
          <p:cNvPr id="6" name="Content Placeholder 5"/>
          <p:cNvPicPr>
            <a:picLocks noGrp="1" noChangeAspect="1"/>
          </p:cNvPicPr>
          <p:nvPr>
            <p:ph sz="half" idx="2"/>
          </p:nvPr>
        </p:nvPicPr>
        <p:blipFill>
          <a:blip r:embed="rId2"/>
          <a:stretch>
            <a:fillRect/>
          </a:stretch>
        </p:blipFill>
        <p:spPr>
          <a:xfrm>
            <a:off x="5422004" y="1759033"/>
            <a:ext cx="3585707" cy="4895164"/>
          </a:xfrm>
          <a:prstGeom prst="rect">
            <a:avLst/>
          </a:prstGeom>
        </p:spPr>
      </p:pic>
      <p:sp>
        <p:nvSpPr>
          <p:cNvPr id="7" name="Rectangle 6"/>
          <p:cNvSpPr/>
          <p:nvPr/>
        </p:nvSpPr>
        <p:spPr>
          <a:xfrm>
            <a:off x="154545" y="4345873"/>
            <a:ext cx="5267459" cy="2308324"/>
          </a:xfrm>
          <a:prstGeom prst="rect">
            <a:avLst/>
          </a:prstGeom>
        </p:spPr>
        <p:txBody>
          <a:bodyPr wrap="square">
            <a:spAutoFit/>
          </a:bodyPr>
          <a:lstStyle/>
          <a:p>
            <a:r>
              <a:rPr lang="en-GB" sz="2400" dirty="0">
                <a:solidFill>
                  <a:schemeClr val="bg1"/>
                </a:solidFill>
              </a:rPr>
              <a:t>“He [</a:t>
            </a:r>
            <a:r>
              <a:rPr lang="en-GB" sz="2400" dirty="0" err="1">
                <a:solidFill>
                  <a:schemeClr val="bg1"/>
                </a:solidFill>
              </a:rPr>
              <a:t>Agatharchides</a:t>
            </a:r>
            <a:r>
              <a:rPr lang="en-GB" sz="2400" dirty="0">
                <a:solidFill>
                  <a:schemeClr val="bg1"/>
                </a:solidFill>
              </a:rPr>
              <a:t>] says that Ptolemy, the successor of the son of Lagos, was the first to organise the hunting of elephants as well as other similar activities.” - </a:t>
            </a:r>
            <a:r>
              <a:rPr lang="en-GB" sz="2400" dirty="0" err="1">
                <a:solidFill>
                  <a:schemeClr val="bg1"/>
                </a:solidFill>
              </a:rPr>
              <a:t>Agatharchides</a:t>
            </a:r>
            <a:r>
              <a:rPr lang="en-GB" sz="2400" dirty="0">
                <a:solidFill>
                  <a:schemeClr val="bg1"/>
                </a:solidFill>
              </a:rPr>
              <a:t> 1.1 = </a:t>
            </a:r>
            <a:r>
              <a:rPr lang="en-GB" sz="2400" dirty="0" err="1">
                <a:solidFill>
                  <a:schemeClr val="bg1"/>
                </a:solidFill>
              </a:rPr>
              <a:t>Photius</a:t>
            </a:r>
            <a:r>
              <a:rPr lang="en-GB" sz="2400" dirty="0">
                <a:solidFill>
                  <a:schemeClr val="bg1"/>
                </a:solidFill>
              </a:rPr>
              <a:t>, Cod. 250.1, 441b. </a:t>
            </a:r>
          </a:p>
        </p:txBody>
      </p:sp>
    </p:spTree>
    <p:extLst>
      <p:ext uri="{BB962C8B-B14F-4D97-AF65-F5344CB8AC3E}">
        <p14:creationId xmlns:p14="http://schemas.microsoft.com/office/powerpoint/2010/main" val="1020516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Stations and Ports</a:t>
            </a:r>
            <a:endParaRPr lang="en-GB" dirty="0">
              <a:solidFill>
                <a:schemeClr val="bg1"/>
              </a:solidFill>
            </a:endParaRPr>
          </a:p>
        </p:txBody>
      </p:sp>
      <p:sp>
        <p:nvSpPr>
          <p:cNvPr id="4" name="Content Placeholder 3"/>
          <p:cNvSpPr>
            <a:spLocks noGrp="1"/>
          </p:cNvSpPr>
          <p:nvPr>
            <p:ph sz="half" idx="1"/>
          </p:nvPr>
        </p:nvSpPr>
        <p:spPr>
          <a:xfrm>
            <a:off x="103031" y="1600200"/>
            <a:ext cx="4468969" cy="5096814"/>
          </a:xfrm>
        </p:spPr>
        <p:txBody>
          <a:bodyPr>
            <a:normAutofit fontScale="92500" lnSpcReduction="10000"/>
          </a:bodyPr>
          <a:lstStyle/>
          <a:p>
            <a:r>
              <a:rPr lang="en-GB" dirty="0" err="1">
                <a:solidFill>
                  <a:schemeClr val="bg1"/>
                </a:solidFill>
              </a:rPr>
              <a:t>Arsinoe</a:t>
            </a:r>
            <a:r>
              <a:rPr lang="en-GB" dirty="0">
                <a:solidFill>
                  <a:schemeClr val="bg1"/>
                </a:solidFill>
              </a:rPr>
              <a:t> (Gulf of Suez region), </a:t>
            </a:r>
            <a:r>
              <a:rPr lang="en-GB" dirty="0" err="1">
                <a:solidFill>
                  <a:schemeClr val="bg1"/>
                </a:solidFill>
              </a:rPr>
              <a:t>Philotera</a:t>
            </a:r>
            <a:r>
              <a:rPr lang="en-GB" dirty="0">
                <a:solidFill>
                  <a:schemeClr val="bg1"/>
                </a:solidFill>
              </a:rPr>
              <a:t> (?), </a:t>
            </a:r>
            <a:r>
              <a:rPr lang="en-GB" dirty="0" err="1">
                <a:solidFill>
                  <a:schemeClr val="bg1"/>
                </a:solidFill>
              </a:rPr>
              <a:t>Berenike</a:t>
            </a:r>
            <a:r>
              <a:rPr lang="en-GB" dirty="0">
                <a:solidFill>
                  <a:schemeClr val="bg1"/>
                </a:solidFill>
              </a:rPr>
              <a:t> (Cape of </a:t>
            </a:r>
            <a:r>
              <a:rPr lang="en-GB" dirty="0" err="1">
                <a:solidFill>
                  <a:schemeClr val="bg1"/>
                </a:solidFill>
              </a:rPr>
              <a:t>Ras</a:t>
            </a:r>
            <a:r>
              <a:rPr lang="en-GB" dirty="0">
                <a:solidFill>
                  <a:schemeClr val="bg1"/>
                </a:solidFill>
              </a:rPr>
              <a:t> </a:t>
            </a:r>
            <a:r>
              <a:rPr lang="en-GB" dirty="0" err="1">
                <a:solidFill>
                  <a:schemeClr val="bg1"/>
                </a:solidFill>
              </a:rPr>
              <a:t>Banas</a:t>
            </a:r>
            <a:r>
              <a:rPr lang="en-GB" dirty="0">
                <a:solidFill>
                  <a:schemeClr val="bg1"/>
                </a:solidFill>
              </a:rPr>
              <a:t>) and Ptolemais-of-the-Hunts (Baraka delta region</a:t>
            </a:r>
            <a:r>
              <a:rPr lang="en-GB" dirty="0" smtClean="0">
                <a:solidFill>
                  <a:schemeClr val="bg1"/>
                </a:solidFill>
              </a:rPr>
              <a:t>).</a:t>
            </a:r>
          </a:p>
          <a:p>
            <a:endParaRPr lang="en-GB" sz="500" dirty="0">
              <a:solidFill>
                <a:schemeClr val="bg1"/>
              </a:solidFill>
            </a:endParaRPr>
          </a:p>
          <a:p>
            <a:r>
              <a:rPr lang="en-GB" dirty="0" smtClean="0">
                <a:solidFill>
                  <a:schemeClr val="bg1"/>
                </a:solidFill>
              </a:rPr>
              <a:t>Hunting parties </a:t>
            </a:r>
            <a:r>
              <a:rPr lang="en-GB" dirty="0">
                <a:solidFill>
                  <a:schemeClr val="bg1"/>
                </a:solidFill>
              </a:rPr>
              <a:t>would depart from </a:t>
            </a:r>
            <a:r>
              <a:rPr lang="en-GB" dirty="0" err="1">
                <a:solidFill>
                  <a:schemeClr val="bg1"/>
                </a:solidFill>
              </a:rPr>
              <a:t>Koptos</a:t>
            </a:r>
            <a:r>
              <a:rPr lang="en-GB" dirty="0">
                <a:solidFill>
                  <a:schemeClr val="bg1"/>
                </a:solidFill>
              </a:rPr>
              <a:t> (</a:t>
            </a:r>
            <a:r>
              <a:rPr lang="en-GB" dirty="0" err="1">
                <a:solidFill>
                  <a:schemeClr val="bg1"/>
                </a:solidFill>
              </a:rPr>
              <a:t>Qift</a:t>
            </a:r>
            <a:r>
              <a:rPr lang="en-GB" dirty="0">
                <a:solidFill>
                  <a:schemeClr val="bg1"/>
                </a:solidFill>
              </a:rPr>
              <a:t>) or </a:t>
            </a:r>
            <a:r>
              <a:rPr lang="en-GB" dirty="0" err="1">
                <a:solidFill>
                  <a:schemeClr val="bg1"/>
                </a:solidFill>
              </a:rPr>
              <a:t>Apollonpolis</a:t>
            </a:r>
            <a:r>
              <a:rPr lang="en-GB" dirty="0">
                <a:solidFill>
                  <a:schemeClr val="bg1"/>
                </a:solidFill>
              </a:rPr>
              <a:t> Magna (</a:t>
            </a:r>
            <a:r>
              <a:rPr lang="en-GB" dirty="0" err="1">
                <a:solidFill>
                  <a:schemeClr val="bg1"/>
                </a:solidFill>
              </a:rPr>
              <a:t>Edfu</a:t>
            </a:r>
            <a:r>
              <a:rPr lang="en-GB" dirty="0" smtClean="0">
                <a:solidFill>
                  <a:schemeClr val="bg1"/>
                </a:solidFill>
              </a:rPr>
              <a:t>).</a:t>
            </a:r>
          </a:p>
          <a:p>
            <a:endParaRPr lang="en-GB" sz="500" dirty="0">
              <a:solidFill>
                <a:schemeClr val="bg1"/>
              </a:solidFill>
            </a:endParaRPr>
          </a:p>
          <a:p>
            <a:r>
              <a:rPr lang="en-GB" dirty="0" smtClean="0">
                <a:solidFill>
                  <a:schemeClr val="bg1"/>
                </a:solidFill>
              </a:rPr>
              <a:t>Stations </a:t>
            </a:r>
            <a:r>
              <a:rPr lang="en-GB" dirty="0">
                <a:solidFill>
                  <a:schemeClr val="bg1"/>
                </a:solidFill>
              </a:rPr>
              <a:t>were necessary for collating water in cisterns, monitoring the routes, and protecting travellers</a:t>
            </a:r>
          </a:p>
        </p:txBody>
      </p:sp>
      <p:pic>
        <p:nvPicPr>
          <p:cNvPr id="6" name="Content Placeholder 5"/>
          <p:cNvPicPr>
            <a:picLocks noGrp="1" noChangeAspect="1"/>
          </p:cNvPicPr>
          <p:nvPr>
            <p:ph sz="half" idx="2"/>
          </p:nvPr>
        </p:nvPicPr>
        <p:blipFill>
          <a:blip r:embed="rId2"/>
          <a:stretch>
            <a:fillRect/>
          </a:stretch>
        </p:blipFill>
        <p:spPr>
          <a:xfrm>
            <a:off x="4713668" y="1600200"/>
            <a:ext cx="4183622" cy="4594164"/>
          </a:xfrm>
          <a:prstGeom prst="rect">
            <a:avLst/>
          </a:prstGeom>
        </p:spPr>
      </p:pic>
    </p:spTree>
    <p:extLst>
      <p:ext uri="{BB962C8B-B14F-4D97-AF65-F5344CB8AC3E}">
        <p14:creationId xmlns:p14="http://schemas.microsoft.com/office/powerpoint/2010/main" val="697256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Capturing and Taming Elephants</a:t>
            </a:r>
            <a:endParaRPr lang="en-GB" dirty="0">
              <a:solidFill>
                <a:schemeClr val="bg1"/>
              </a:solidFill>
            </a:endParaRPr>
          </a:p>
        </p:txBody>
      </p:sp>
      <p:sp>
        <p:nvSpPr>
          <p:cNvPr id="4" name="Content Placeholder 3"/>
          <p:cNvSpPr>
            <a:spLocks noGrp="1"/>
          </p:cNvSpPr>
          <p:nvPr>
            <p:ph sz="half" idx="1"/>
          </p:nvPr>
        </p:nvSpPr>
        <p:spPr>
          <a:xfrm>
            <a:off x="0" y="1600200"/>
            <a:ext cx="4468969" cy="5257800"/>
          </a:xfrm>
        </p:spPr>
        <p:txBody>
          <a:bodyPr>
            <a:normAutofit/>
          </a:bodyPr>
          <a:lstStyle/>
          <a:p>
            <a:r>
              <a:rPr lang="en-GB" dirty="0">
                <a:solidFill>
                  <a:schemeClr val="bg1"/>
                </a:solidFill>
              </a:rPr>
              <a:t>Among </a:t>
            </a:r>
            <a:r>
              <a:rPr lang="en-GB" dirty="0" smtClean="0">
                <a:solidFill>
                  <a:schemeClr val="bg1"/>
                </a:solidFill>
              </a:rPr>
              <a:t>hunting </a:t>
            </a:r>
            <a:r>
              <a:rPr lang="en-GB" dirty="0">
                <a:solidFill>
                  <a:schemeClr val="bg1"/>
                </a:solidFill>
              </a:rPr>
              <a:t>parties </a:t>
            </a:r>
            <a:r>
              <a:rPr lang="en-GB" dirty="0" smtClean="0">
                <a:solidFill>
                  <a:schemeClr val="bg1"/>
                </a:solidFill>
              </a:rPr>
              <a:t>there were the </a:t>
            </a:r>
            <a:r>
              <a:rPr lang="en-GB" dirty="0">
                <a:solidFill>
                  <a:schemeClr val="bg1"/>
                </a:solidFill>
              </a:rPr>
              <a:t>hunters, </a:t>
            </a:r>
            <a:r>
              <a:rPr lang="en-GB" dirty="0" smtClean="0">
                <a:solidFill>
                  <a:schemeClr val="bg1"/>
                </a:solidFill>
              </a:rPr>
              <a:t>as well as </a:t>
            </a:r>
            <a:r>
              <a:rPr lang="en-GB" dirty="0">
                <a:solidFill>
                  <a:schemeClr val="bg1"/>
                </a:solidFill>
              </a:rPr>
              <a:t>trainers, mahouts (elephant-drivers) and also tame elephants. </a:t>
            </a:r>
            <a:endParaRPr lang="en-GB" dirty="0" smtClean="0">
              <a:solidFill>
                <a:schemeClr val="bg1"/>
              </a:solidFill>
            </a:endParaRPr>
          </a:p>
          <a:p>
            <a:endParaRPr lang="en-GB" sz="500" dirty="0">
              <a:solidFill>
                <a:schemeClr val="bg1"/>
              </a:solidFill>
            </a:endParaRPr>
          </a:p>
          <a:p>
            <a:r>
              <a:rPr lang="en-GB" dirty="0" smtClean="0">
                <a:solidFill>
                  <a:schemeClr val="bg1"/>
                </a:solidFill>
              </a:rPr>
              <a:t>Indirect </a:t>
            </a:r>
            <a:r>
              <a:rPr lang="en-GB" dirty="0">
                <a:solidFill>
                  <a:schemeClr val="bg1"/>
                </a:solidFill>
              </a:rPr>
              <a:t>testimony from </a:t>
            </a:r>
            <a:r>
              <a:rPr lang="en-GB" dirty="0" err="1">
                <a:solidFill>
                  <a:schemeClr val="bg1"/>
                </a:solidFill>
              </a:rPr>
              <a:t>Megasthenes</a:t>
            </a:r>
            <a:r>
              <a:rPr lang="en-GB" dirty="0">
                <a:solidFill>
                  <a:schemeClr val="bg1"/>
                </a:solidFill>
              </a:rPr>
              <a:t> (pertaining to India) and Juba (North Africa</a:t>
            </a:r>
            <a:r>
              <a:rPr lang="en-GB" dirty="0" smtClean="0">
                <a:solidFill>
                  <a:schemeClr val="bg1"/>
                </a:solidFill>
              </a:rPr>
              <a:t>). </a:t>
            </a:r>
            <a:r>
              <a:rPr lang="en-GB" dirty="0">
                <a:solidFill>
                  <a:schemeClr val="bg1"/>
                </a:solidFill>
              </a:rPr>
              <a:t>- </a:t>
            </a:r>
            <a:r>
              <a:rPr lang="en-GB" dirty="0" err="1">
                <a:solidFill>
                  <a:schemeClr val="bg1"/>
                </a:solidFill>
              </a:rPr>
              <a:t>Megasthenes</a:t>
            </a:r>
            <a:r>
              <a:rPr lang="en-GB" dirty="0">
                <a:solidFill>
                  <a:schemeClr val="bg1"/>
                </a:solidFill>
              </a:rPr>
              <a:t> - Arr. </a:t>
            </a:r>
            <a:r>
              <a:rPr lang="en-GB" i="1" dirty="0" err="1">
                <a:solidFill>
                  <a:schemeClr val="bg1"/>
                </a:solidFill>
              </a:rPr>
              <a:t>Indica</a:t>
            </a:r>
            <a:r>
              <a:rPr lang="en-GB" dirty="0">
                <a:solidFill>
                  <a:schemeClr val="bg1"/>
                </a:solidFill>
              </a:rPr>
              <a:t> 13-14; Juba - </a:t>
            </a:r>
            <a:r>
              <a:rPr lang="en-GB" dirty="0" err="1">
                <a:solidFill>
                  <a:schemeClr val="bg1"/>
                </a:solidFill>
              </a:rPr>
              <a:t>Plin</a:t>
            </a:r>
            <a:r>
              <a:rPr lang="en-GB" dirty="0">
                <a:solidFill>
                  <a:schemeClr val="bg1"/>
                </a:solidFill>
              </a:rPr>
              <a:t>. </a:t>
            </a:r>
            <a:r>
              <a:rPr lang="en-GB" i="1" dirty="0">
                <a:solidFill>
                  <a:schemeClr val="bg1"/>
                </a:solidFill>
              </a:rPr>
              <a:t>HN</a:t>
            </a:r>
            <a:r>
              <a:rPr lang="en-GB" dirty="0">
                <a:solidFill>
                  <a:schemeClr val="bg1"/>
                </a:solidFill>
              </a:rPr>
              <a:t> 8.8.25</a:t>
            </a:r>
            <a:endParaRPr lang="en-GB" dirty="0" smtClean="0">
              <a:solidFill>
                <a:schemeClr val="bg1"/>
              </a:solidFill>
            </a:endParaRPr>
          </a:p>
        </p:txBody>
      </p:sp>
      <p:sp>
        <p:nvSpPr>
          <p:cNvPr id="5" name="Content Placeholder 4"/>
          <p:cNvSpPr>
            <a:spLocks noGrp="1"/>
          </p:cNvSpPr>
          <p:nvPr>
            <p:ph sz="half" idx="2"/>
          </p:nvPr>
        </p:nvSpPr>
        <p:spPr>
          <a:xfrm>
            <a:off x="4584879" y="1600200"/>
            <a:ext cx="4327301" cy="5148330"/>
          </a:xfrm>
        </p:spPr>
        <p:txBody>
          <a:bodyPr>
            <a:normAutofit/>
          </a:bodyPr>
          <a:lstStyle/>
          <a:p>
            <a:pPr marL="137160" indent="0">
              <a:buNone/>
            </a:pPr>
            <a:r>
              <a:rPr lang="en-GB" b="1" dirty="0" smtClean="0">
                <a:solidFill>
                  <a:schemeClr val="bg1"/>
                </a:solidFill>
              </a:rPr>
              <a:t>Approach</a:t>
            </a:r>
            <a:r>
              <a:rPr lang="en-GB" dirty="0" smtClean="0">
                <a:solidFill>
                  <a:schemeClr val="bg1"/>
                </a:solidFill>
              </a:rPr>
              <a:t>:</a:t>
            </a:r>
          </a:p>
          <a:p>
            <a:pPr>
              <a:buFont typeface="Arial" panose="020B0604020202020204" pitchFamily="34" charset="0"/>
              <a:buChar char="•"/>
            </a:pPr>
            <a:r>
              <a:rPr lang="en-GB" dirty="0" smtClean="0">
                <a:solidFill>
                  <a:schemeClr val="bg1"/>
                </a:solidFill>
              </a:rPr>
              <a:t>Corral; </a:t>
            </a:r>
          </a:p>
          <a:p>
            <a:pPr>
              <a:buFont typeface="Arial" panose="020B0604020202020204" pitchFamily="34" charset="0"/>
              <a:buChar char="•"/>
            </a:pPr>
            <a:r>
              <a:rPr lang="en-GB" dirty="0" smtClean="0">
                <a:solidFill>
                  <a:schemeClr val="bg1"/>
                </a:solidFill>
              </a:rPr>
              <a:t>tame </a:t>
            </a:r>
            <a:r>
              <a:rPr lang="en-GB" dirty="0">
                <a:solidFill>
                  <a:schemeClr val="bg1"/>
                </a:solidFill>
              </a:rPr>
              <a:t>female elephants </a:t>
            </a:r>
            <a:r>
              <a:rPr lang="en-GB" dirty="0" smtClean="0">
                <a:solidFill>
                  <a:schemeClr val="bg1"/>
                </a:solidFill>
              </a:rPr>
              <a:t>to entice males </a:t>
            </a:r>
            <a:r>
              <a:rPr lang="en-GB" dirty="0">
                <a:solidFill>
                  <a:schemeClr val="bg1"/>
                </a:solidFill>
              </a:rPr>
              <a:t>over the temporary </a:t>
            </a:r>
            <a:r>
              <a:rPr lang="en-GB" dirty="0" smtClean="0">
                <a:solidFill>
                  <a:schemeClr val="bg1"/>
                </a:solidFill>
              </a:rPr>
              <a:t>bridge; </a:t>
            </a:r>
          </a:p>
          <a:p>
            <a:pPr>
              <a:buFont typeface="Arial" panose="020B0604020202020204" pitchFamily="34" charset="0"/>
              <a:buChar char="•"/>
            </a:pPr>
            <a:r>
              <a:rPr lang="en-GB" dirty="0" smtClean="0">
                <a:solidFill>
                  <a:schemeClr val="bg1"/>
                </a:solidFill>
              </a:rPr>
              <a:t>wild </a:t>
            </a:r>
            <a:r>
              <a:rPr lang="en-GB" dirty="0">
                <a:solidFill>
                  <a:schemeClr val="bg1"/>
                </a:solidFill>
              </a:rPr>
              <a:t>elephants </a:t>
            </a:r>
            <a:r>
              <a:rPr lang="en-GB" dirty="0" smtClean="0">
                <a:solidFill>
                  <a:schemeClr val="bg1"/>
                </a:solidFill>
              </a:rPr>
              <a:t>worn </a:t>
            </a:r>
            <a:r>
              <a:rPr lang="en-GB" dirty="0">
                <a:solidFill>
                  <a:schemeClr val="bg1"/>
                </a:solidFill>
              </a:rPr>
              <a:t>down from </a:t>
            </a:r>
            <a:r>
              <a:rPr lang="en-GB" dirty="0" smtClean="0">
                <a:solidFill>
                  <a:schemeClr val="bg1"/>
                </a:solidFill>
              </a:rPr>
              <a:t>deprivation;</a:t>
            </a:r>
          </a:p>
          <a:p>
            <a:pPr>
              <a:buFont typeface="Arial" panose="020B0604020202020204" pitchFamily="34" charset="0"/>
              <a:buChar char="•"/>
            </a:pPr>
            <a:r>
              <a:rPr lang="en-GB" dirty="0" smtClean="0">
                <a:solidFill>
                  <a:schemeClr val="bg1"/>
                </a:solidFill>
              </a:rPr>
              <a:t>riders </a:t>
            </a:r>
            <a:r>
              <a:rPr lang="en-GB" dirty="0">
                <a:solidFill>
                  <a:schemeClr val="bg1"/>
                </a:solidFill>
              </a:rPr>
              <a:t>entered with other tame elephants and after a brief battle subdued the wild ones</a:t>
            </a:r>
          </a:p>
          <a:p>
            <a:pPr marL="137160" indent="0">
              <a:buNone/>
            </a:pPr>
            <a:endParaRPr lang="en-GB" dirty="0">
              <a:solidFill>
                <a:schemeClr val="bg1"/>
              </a:solidFill>
            </a:endParaRPr>
          </a:p>
        </p:txBody>
      </p:sp>
    </p:spTree>
    <p:extLst>
      <p:ext uri="{BB962C8B-B14F-4D97-AF65-F5344CB8AC3E}">
        <p14:creationId xmlns:p14="http://schemas.microsoft.com/office/powerpoint/2010/main" val="1311681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Returning North</a:t>
            </a:r>
            <a:endParaRPr lang="en-GB" dirty="0">
              <a:solidFill>
                <a:schemeClr val="bg1"/>
              </a:solidFill>
            </a:endParaRPr>
          </a:p>
        </p:txBody>
      </p:sp>
      <p:sp>
        <p:nvSpPr>
          <p:cNvPr id="4" name="Content Placeholder 3"/>
          <p:cNvSpPr>
            <a:spLocks noGrp="1"/>
          </p:cNvSpPr>
          <p:nvPr>
            <p:ph sz="half" idx="1"/>
          </p:nvPr>
        </p:nvSpPr>
        <p:spPr>
          <a:xfrm>
            <a:off x="0" y="1600200"/>
            <a:ext cx="4623515" cy="5257800"/>
          </a:xfrm>
        </p:spPr>
        <p:txBody>
          <a:bodyPr>
            <a:normAutofit lnSpcReduction="10000"/>
          </a:bodyPr>
          <a:lstStyle/>
          <a:p>
            <a:r>
              <a:rPr lang="en-GB" dirty="0" smtClean="0">
                <a:solidFill>
                  <a:schemeClr val="bg1"/>
                </a:solidFill>
              </a:rPr>
              <a:t>Captured </a:t>
            </a:r>
            <a:r>
              <a:rPr lang="en-GB" dirty="0">
                <a:solidFill>
                  <a:schemeClr val="bg1"/>
                </a:solidFill>
              </a:rPr>
              <a:t>elephants coaxed onto the </a:t>
            </a:r>
            <a:r>
              <a:rPr lang="en-GB" i="1" dirty="0" err="1" smtClean="0">
                <a:solidFill>
                  <a:schemeClr val="bg1"/>
                </a:solidFill>
              </a:rPr>
              <a:t>elephantēgoi</a:t>
            </a:r>
            <a:r>
              <a:rPr lang="en-GB" dirty="0" smtClean="0">
                <a:solidFill>
                  <a:schemeClr val="bg1"/>
                </a:solidFill>
              </a:rPr>
              <a:t>. </a:t>
            </a:r>
          </a:p>
          <a:p>
            <a:endParaRPr lang="en-GB" sz="500" dirty="0">
              <a:solidFill>
                <a:schemeClr val="bg1"/>
              </a:solidFill>
            </a:endParaRPr>
          </a:p>
          <a:p>
            <a:r>
              <a:rPr lang="en-GB" dirty="0">
                <a:solidFill>
                  <a:schemeClr val="bg1"/>
                </a:solidFill>
              </a:rPr>
              <a:t>voyage could be dangerous </a:t>
            </a:r>
            <a:r>
              <a:rPr lang="en-GB" dirty="0" smtClean="0">
                <a:solidFill>
                  <a:schemeClr val="bg1"/>
                </a:solidFill>
              </a:rPr>
              <a:t>- potential </a:t>
            </a:r>
            <a:r>
              <a:rPr lang="en-GB" dirty="0">
                <a:solidFill>
                  <a:schemeClr val="bg1"/>
                </a:solidFill>
              </a:rPr>
              <a:t>for vessels to get trapped on rocks or </a:t>
            </a:r>
            <a:r>
              <a:rPr lang="en-GB" dirty="0" smtClean="0">
                <a:solidFill>
                  <a:schemeClr val="bg1"/>
                </a:solidFill>
              </a:rPr>
              <a:t>sandbanks.</a:t>
            </a:r>
          </a:p>
          <a:p>
            <a:endParaRPr lang="en-GB" sz="500" dirty="0">
              <a:solidFill>
                <a:schemeClr val="bg1"/>
              </a:solidFill>
            </a:endParaRPr>
          </a:p>
          <a:p>
            <a:r>
              <a:rPr lang="en-GB" dirty="0" smtClean="0">
                <a:solidFill>
                  <a:schemeClr val="bg1"/>
                </a:solidFill>
              </a:rPr>
              <a:t>Temporarily </a:t>
            </a:r>
            <a:r>
              <a:rPr lang="en-GB" dirty="0">
                <a:solidFill>
                  <a:schemeClr val="bg1"/>
                </a:solidFill>
              </a:rPr>
              <a:t>corralled at </a:t>
            </a:r>
            <a:r>
              <a:rPr lang="en-GB" dirty="0" err="1">
                <a:solidFill>
                  <a:schemeClr val="bg1"/>
                </a:solidFill>
              </a:rPr>
              <a:t>Berenike</a:t>
            </a:r>
            <a:r>
              <a:rPr lang="en-GB" dirty="0">
                <a:solidFill>
                  <a:schemeClr val="bg1"/>
                </a:solidFill>
              </a:rPr>
              <a:t> </a:t>
            </a:r>
            <a:r>
              <a:rPr lang="en-GB" dirty="0" smtClean="0">
                <a:solidFill>
                  <a:schemeClr val="bg1"/>
                </a:solidFill>
              </a:rPr>
              <a:t>- journey </a:t>
            </a:r>
            <a:r>
              <a:rPr lang="en-GB" dirty="0">
                <a:solidFill>
                  <a:schemeClr val="bg1"/>
                </a:solidFill>
              </a:rPr>
              <a:t>across the Eastern </a:t>
            </a:r>
            <a:r>
              <a:rPr lang="en-GB" dirty="0" smtClean="0">
                <a:solidFill>
                  <a:schemeClr val="bg1"/>
                </a:solidFill>
              </a:rPr>
              <a:t>Desert.</a:t>
            </a:r>
          </a:p>
          <a:p>
            <a:endParaRPr lang="en-GB" sz="500" dirty="0">
              <a:solidFill>
                <a:schemeClr val="bg1"/>
              </a:solidFill>
            </a:endParaRPr>
          </a:p>
          <a:p>
            <a:r>
              <a:rPr lang="en-GB" dirty="0" smtClean="0">
                <a:solidFill>
                  <a:schemeClr val="bg1"/>
                </a:solidFill>
              </a:rPr>
              <a:t>Journeys </a:t>
            </a:r>
            <a:r>
              <a:rPr lang="en-GB" dirty="0">
                <a:solidFill>
                  <a:schemeClr val="bg1"/>
                </a:solidFill>
              </a:rPr>
              <a:t>up the Nile, most likely to a major base at Memphis</a:t>
            </a:r>
          </a:p>
        </p:txBody>
      </p:sp>
      <p:pic>
        <p:nvPicPr>
          <p:cNvPr id="6" name="Content Placeholder 5"/>
          <p:cNvPicPr>
            <a:picLocks noGrp="1" noChangeAspect="1"/>
          </p:cNvPicPr>
          <p:nvPr>
            <p:ph sz="half" idx="2"/>
          </p:nvPr>
        </p:nvPicPr>
        <p:blipFill>
          <a:blip r:embed="rId2"/>
          <a:stretch>
            <a:fillRect/>
          </a:stretch>
        </p:blipFill>
        <p:spPr>
          <a:xfrm>
            <a:off x="4623515" y="3523206"/>
            <a:ext cx="4269347" cy="3184354"/>
          </a:xfrm>
          <a:prstGeom prst="rect">
            <a:avLst/>
          </a:prstGeom>
        </p:spPr>
      </p:pic>
      <p:sp>
        <p:nvSpPr>
          <p:cNvPr id="7" name="Rectangle 6"/>
          <p:cNvSpPr/>
          <p:nvPr/>
        </p:nvSpPr>
        <p:spPr>
          <a:xfrm>
            <a:off x="4472189" y="1417638"/>
            <a:ext cx="4572000" cy="2031325"/>
          </a:xfrm>
          <a:prstGeom prst="rect">
            <a:avLst/>
          </a:prstGeom>
        </p:spPr>
        <p:txBody>
          <a:bodyPr>
            <a:spAutoFit/>
          </a:bodyPr>
          <a:lstStyle/>
          <a:p>
            <a:r>
              <a:rPr lang="en-GB" dirty="0">
                <a:solidFill>
                  <a:schemeClr val="bg1"/>
                </a:solidFill>
              </a:rPr>
              <a:t>“For running as they do under full sail and often times being driven during the night before the force of the winds, sometimes they will strike against rocks and be wrecked or sometimes run aground on slightly submerged spits.” – </a:t>
            </a:r>
            <a:r>
              <a:rPr lang="en-GB" dirty="0" err="1">
                <a:solidFill>
                  <a:schemeClr val="bg1"/>
                </a:solidFill>
              </a:rPr>
              <a:t>Agatharchides</a:t>
            </a:r>
            <a:r>
              <a:rPr lang="en-GB" dirty="0">
                <a:solidFill>
                  <a:schemeClr val="bg1"/>
                </a:solidFill>
              </a:rPr>
              <a:t> 5.85b = </a:t>
            </a:r>
            <a:r>
              <a:rPr lang="en-GB" dirty="0" err="1">
                <a:solidFill>
                  <a:schemeClr val="bg1"/>
                </a:solidFill>
              </a:rPr>
              <a:t>Diodorus</a:t>
            </a:r>
            <a:r>
              <a:rPr lang="en-GB" dirty="0">
                <a:solidFill>
                  <a:schemeClr val="bg1"/>
                </a:solidFill>
              </a:rPr>
              <a:t> </a:t>
            </a:r>
            <a:r>
              <a:rPr lang="en-GB" dirty="0" err="1">
                <a:solidFill>
                  <a:schemeClr val="bg1"/>
                </a:solidFill>
              </a:rPr>
              <a:t>Siculus</a:t>
            </a:r>
            <a:r>
              <a:rPr lang="en-GB" dirty="0">
                <a:solidFill>
                  <a:schemeClr val="bg1"/>
                </a:solidFill>
              </a:rPr>
              <a:t> 3.40.5.</a:t>
            </a:r>
          </a:p>
        </p:txBody>
      </p:sp>
    </p:spTree>
    <p:extLst>
      <p:ext uri="{BB962C8B-B14F-4D97-AF65-F5344CB8AC3E}">
        <p14:creationId xmlns:p14="http://schemas.microsoft.com/office/powerpoint/2010/main" val="1146309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Decline of Elephant Hunting</a:t>
            </a:r>
          </a:p>
        </p:txBody>
      </p:sp>
      <p:sp>
        <p:nvSpPr>
          <p:cNvPr id="4" name="Content Placeholder 3"/>
          <p:cNvSpPr>
            <a:spLocks noGrp="1"/>
          </p:cNvSpPr>
          <p:nvPr>
            <p:ph sz="half" idx="1"/>
          </p:nvPr>
        </p:nvSpPr>
        <p:spPr>
          <a:xfrm>
            <a:off x="-1" y="1600200"/>
            <a:ext cx="5769735" cy="5257800"/>
          </a:xfrm>
        </p:spPr>
        <p:txBody>
          <a:bodyPr>
            <a:normAutofit fontScale="85000" lnSpcReduction="20000"/>
          </a:bodyPr>
          <a:lstStyle/>
          <a:p>
            <a:r>
              <a:rPr lang="en-GB" dirty="0">
                <a:solidFill>
                  <a:schemeClr val="bg1"/>
                </a:solidFill>
              </a:rPr>
              <a:t>Burstein (1989), 10-11 (battle of </a:t>
            </a:r>
            <a:r>
              <a:rPr lang="en-GB" dirty="0" err="1">
                <a:solidFill>
                  <a:schemeClr val="bg1"/>
                </a:solidFill>
              </a:rPr>
              <a:t>Raphia</a:t>
            </a:r>
            <a:r>
              <a:rPr lang="en-GB" dirty="0">
                <a:solidFill>
                  <a:schemeClr val="bg1"/>
                </a:solidFill>
              </a:rPr>
              <a:t>); contra Fraser (1972) who argues Ptolemy V put their elephant hunting on a more organised basis due to the need to replace the elephants lost.</a:t>
            </a:r>
          </a:p>
          <a:p>
            <a:endParaRPr lang="en-GB" sz="700" dirty="0">
              <a:solidFill>
                <a:schemeClr val="bg1"/>
              </a:solidFill>
            </a:endParaRPr>
          </a:p>
          <a:p>
            <a:r>
              <a:rPr lang="en-GB" dirty="0">
                <a:solidFill>
                  <a:schemeClr val="bg1"/>
                </a:solidFill>
              </a:rPr>
              <a:t>Revolt in the </a:t>
            </a:r>
            <a:r>
              <a:rPr lang="en-GB" dirty="0" err="1">
                <a:solidFill>
                  <a:schemeClr val="bg1"/>
                </a:solidFill>
              </a:rPr>
              <a:t>Thebiad</a:t>
            </a:r>
            <a:r>
              <a:rPr lang="en-GB" dirty="0">
                <a:solidFill>
                  <a:schemeClr val="bg1"/>
                </a:solidFill>
              </a:rPr>
              <a:t> - Manning (2010), 17 – see also </a:t>
            </a:r>
            <a:r>
              <a:rPr lang="en-GB" dirty="0" err="1">
                <a:solidFill>
                  <a:schemeClr val="bg1"/>
                </a:solidFill>
              </a:rPr>
              <a:t>PBerlin</a:t>
            </a:r>
            <a:r>
              <a:rPr lang="en-GB" dirty="0">
                <a:solidFill>
                  <a:schemeClr val="bg1"/>
                </a:solidFill>
              </a:rPr>
              <a:t> Dem. 15527 - </a:t>
            </a:r>
            <a:r>
              <a:rPr lang="en-GB" dirty="0" err="1">
                <a:solidFill>
                  <a:schemeClr val="bg1"/>
                </a:solidFill>
              </a:rPr>
              <a:t>Eide</a:t>
            </a:r>
            <a:r>
              <a:rPr lang="en-GB" dirty="0">
                <a:solidFill>
                  <a:schemeClr val="bg1"/>
                </a:solidFill>
              </a:rPr>
              <a:t> et al (ed.,) (1996), 596-600, for the difficulties caused in the south by the uprising.</a:t>
            </a:r>
          </a:p>
          <a:p>
            <a:endParaRPr lang="en-GB" sz="600" dirty="0">
              <a:solidFill>
                <a:schemeClr val="bg1"/>
              </a:solidFill>
            </a:endParaRPr>
          </a:p>
          <a:p>
            <a:r>
              <a:rPr lang="en-GB" dirty="0">
                <a:solidFill>
                  <a:schemeClr val="bg1"/>
                </a:solidFill>
              </a:rPr>
              <a:t>Elephant breeding in Egypt successful enough imports no longer needed - </a:t>
            </a:r>
            <a:r>
              <a:rPr lang="en-GB" dirty="0" err="1">
                <a:solidFill>
                  <a:schemeClr val="bg1"/>
                </a:solidFill>
              </a:rPr>
              <a:t>Sidebotham</a:t>
            </a:r>
            <a:r>
              <a:rPr lang="en-GB" dirty="0">
                <a:solidFill>
                  <a:schemeClr val="bg1"/>
                </a:solidFill>
              </a:rPr>
              <a:t> (1986), 4. </a:t>
            </a:r>
            <a:endParaRPr lang="en-GB" dirty="0" smtClean="0">
              <a:solidFill>
                <a:schemeClr val="bg1"/>
              </a:solidFill>
            </a:endParaRPr>
          </a:p>
          <a:p>
            <a:endParaRPr lang="en-GB" sz="600" dirty="0">
              <a:solidFill>
                <a:schemeClr val="bg1"/>
              </a:solidFill>
            </a:endParaRPr>
          </a:p>
          <a:p>
            <a:r>
              <a:rPr lang="en-GB" dirty="0" smtClean="0">
                <a:solidFill>
                  <a:schemeClr val="bg1"/>
                </a:solidFill>
              </a:rPr>
              <a:t>Decline in elephant numbers along the coast areas – lack of impetus after </a:t>
            </a:r>
            <a:r>
              <a:rPr lang="en-GB" dirty="0" err="1" smtClean="0">
                <a:solidFill>
                  <a:schemeClr val="bg1"/>
                </a:solidFill>
              </a:rPr>
              <a:t>Seleukids</a:t>
            </a:r>
            <a:r>
              <a:rPr lang="en-GB" dirty="0" smtClean="0">
                <a:solidFill>
                  <a:schemeClr val="bg1"/>
                </a:solidFill>
              </a:rPr>
              <a:t> can no longer access Indian elephants – Cobb (2016).</a:t>
            </a:r>
            <a:endParaRPr lang="en-GB" dirty="0">
              <a:solidFill>
                <a:schemeClr val="bg1"/>
              </a:solidFill>
            </a:endParaRPr>
          </a:p>
          <a:p>
            <a:endParaRPr lang="en-GB" dirty="0"/>
          </a:p>
        </p:txBody>
      </p:sp>
      <p:pic>
        <p:nvPicPr>
          <p:cNvPr id="6" name="Picture 5"/>
          <p:cNvPicPr>
            <a:picLocks noChangeAspect="1"/>
          </p:cNvPicPr>
          <p:nvPr/>
        </p:nvPicPr>
        <p:blipFill>
          <a:blip r:embed="rId2"/>
          <a:stretch>
            <a:fillRect/>
          </a:stretch>
        </p:blipFill>
        <p:spPr>
          <a:xfrm>
            <a:off x="5769734" y="1508919"/>
            <a:ext cx="3124645" cy="2806482"/>
          </a:xfrm>
          <a:prstGeom prst="rect">
            <a:avLst/>
          </a:prstGeom>
        </p:spPr>
      </p:pic>
      <p:sp>
        <p:nvSpPr>
          <p:cNvPr id="7" name="Rectangle 6"/>
          <p:cNvSpPr/>
          <p:nvPr/>
        </p:nvSpPr>
        <p:spPr>
          <a:xfrm>
            <a:off x="5663483" y="4406682"/>
            <a:ext cx="3337145" cy="2308324"/>
          </a:xfrm>
          <a:prstGeom prst="rect">
            <a:avLst/>
          </a:prstGeom>
        </p:spPr>
        <p:txBody>
          <a:bodyPr wrap="square">
            <a:spAutoFit/>
          </a:bodyPr>
          <a:lstStyle/>
          <a:p>
            <a:r>
              <a:rPr lang="en-GB" sz="1600" dirty="0">
                <a:solidFill>
                  <a:schemeClr val="bg1"/>
                </a:solidFill>
              </a:rPr>
              <a:t>“…indeed, of late, in consequence of the insufficient supply of ivory, they have begun to cut the bones as well into thin plates. Large teeth [tusks], in fact, are now rarely found, except in India, the demands of luxury having exhausted all those in our part of the world.” – </a:t>
            </a:r>
            <a:r>
              <a:rPr lang="en-GB" sz="1600" b="1" dirty="0">
                <a:solidFill>
                  <a:schemeClr val="bg1"/>
                </a:solidFill>
              </a:rPr>
              <a:t>Pliny </a:t>
            </a:r>
            <a:r>
              <a:rPr lang="en-GB" sz="1600" b="1" i="1" dirty="0">
                <a:solidFill>
                  <a:schemeClr val="bg1"/>
                </a:solidFill>
              </a:rPr>
              <a:t>NH</a:t>
            </a:r>
            <a:r>
              <a:rPr lang="en-GB" sz="1600" b="1" dirty="0">
                <a:solidFill>
                  <a:schemeClr val="bg1"/>
                </a:solidFill>
              </a:rPr>
              <a:t> 8.4.7</a:t>
            </a:r>
            <a:r>
              <a:rPr lang="en-GB" sz="1600" dirty="0">
                <a:solidFill>
                  <a:schemeClr val="bg1"/>
                </a:solidFill>
              </a:rPr>
              <a:t>. </a:t>
            </a:r>
          </a:p>
        </p:txBody>
      </p:sp>
    </p:spTree>
    <p:extLst>
      <p:ext uri="{BB962C8B-B14F-4D97-AF65-F5344CB8AC3E}">
        <p14:creationId xmlns:p14="http://schemas.microsoft.com/office/powerpoint/2010/main" val="40867949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159</TotalTime>
  <Words>604</Words>
  <Application>Microsoft Office PowerPoint</Application>
  <PresentationFormat>On-screen Show (4:3)</PresentationFormat>
  <Paragraphs>46</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Book Antiqua</vt:lpstr>
      <vt:lpstr>Lucida Sans</vt:lpstr>
      <vt:lpstr>Wingdings</vt:lpstr>
      <vt:lpstr>Wingdings 2</vt:lpstr>
      <vt:lpstr>Wingdings 3</vt:lpstr>
      <vt:lpstr>Apex</vt:lpstr>
      <vt:lpstr>Life in the Eastern Desert of Egypt</vt:lpstr>
      <vt:lpstr>Impetus for Elephants</vt:lpstr>
      <vt:lpstr>Increasingly Hostile Relations</vt:lpstr>
      <vt:lpstr>Stations and Ports</vt:lpstr>
      <vt:lpstr>Capturing and Taming Elephants</vt:lpstr>
      <vt:lpstr>Returning North</vt:lpstr>
      <vt:lpstr>Decline of Elephant Hunting</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 in the Eastern Desert of Egypt</dc:title>
  <dc:creator>Matt</dc:creator>
  <cp:lastModifiedBy>Matthew Cobb</cp:lastModifiedBy>
  <cp:revision>53</cp:revision>
  <dcterms:created xsi:type="dcterms:W3CDTF">2017-09-29T19:19:31Z</dcterms:created>
  <dcterms:modified xsi:type="dcterms:W3CDTF">2017-10-09T10:45:16Z</dcterms:modified>
</cp:coreProperties>
</file>