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68"/>
    <p:restoredTop sz="94687"/>
  </p:normalViewPr>
  <p:slideViewPr>
    <p:cSldViewPr snapToGrid="0">
      <p:cViewPr varScale="1">
        <p:scale>
          <a:sx n="59" d="100"/>
          <a:sy n="59" d="100"/>
        </p:scale>
        <p:origin x="11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A940C4-E2B4-4970-9B20-7A08F96C846D}" type="doc">
      <dgm:prSet loTypeId="urn:microsoft.com/office/officeart/2005/8/layout/default" loCatId="list" qsTypeId="urn:microsoft.com/office/officeart/2005/8/quickstyle/simple2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3806C14-4759-484C-9DF9-F94C63DD463D}">
      <dgm:prSet/>
      <dgm:spPr/>
      <dgm:t>
        <a:bodyPr/>
        <a:lstStyle/>
        <a:p>
          <a:r>
            <a:rPr lang="en-US"/>
            <a:t>- Political: GDPR requires strict data management in the EU to protect guest privacy (AxisRooms, 2019).</a:t>
          </a:r>
        </a:p>
      </dgm:t>
    </dgm:pt>
    <dgm:pt modelId="{F2142388-E8E4-4E35-BA39-F6AC78404DB9}" type="parTrans" cxnId="{F28BE97F-44ED-421A-BE66-092706DBE243}">
      <dgm:prSet/>
      <dgm:spPr/>
      <dgm:t>
        <a:bodyPr/>
        <a:lstStyle/>
        <a:p>
          <a:endParaRPr lang="en-US"/>
        </a:p>
      </dgm:t>
    </dgm:pt>
    <dgm:pt modelId="{D13BDE18-6D11-43A0-9E5A-D44FBC339FC0}" type="sibTrans" cxnId="{F28BE97F-44ED-421A-BE66-092706DBE243}">
      <dgm:prSet/>
      <dgm:spPr/>
      <dgm:t>
        <a:bodyPr/>
        <a:lstStyle/>
        <a:p>
          <a:endParaRPr lang="en-US"/>
        </a:p>
      </dgm:t>
    </dgm:pt>
    <dgm:pt modelId="{E1D936D3-4420-49B1-8AA7-45CA2B2CBC27}">
      <dgm:prSet/>
      <dgm:spPr/>
      <dgm:t>
        <a:bodyPr/>
        <a:lstStyle/>
        <a:p>
          <a:r>
            <a:rPr lang="en-US"/>
            <a:t>- Economical: High initial tech costs but potential for increased revenue through enhanced guest experiences (Ciobanu et al., 2023).</a:t>
          </a:r>
        </a:p>
      </dgm:t>
    </dgm:pt>
    <dgm:pt modelId="{3E4416CE-AA52-4B30-85B1-163A6CAD9270}" type="parTrans" cxnId="{678007BB-3FBA-4D99-9817-42ED1598A7C3}">
      <dgm:prSet/>
      <dgm:spPr/>
      <dgm:t>
        <a:bodyPr/>
        <a:lstStyle/>
        <a:p>
          <a:endParaRPr lang="en-US"/>
        </a:p>
      </dgm:t>
    </dgm:pt>
    <dgm:pt modelId="{77F73493-83E6-438A-B394-96D2DB697610}" type="sibTrans" cxnId="{678007BB-3FBA-4D99-9817-42ED1598A7C3}">
      <dgm:prSet/>
      <dgm:spPr/>
      <dgm:t>
        <a:bodyPr/>
        <a:lstStyle/>
        <a:p>
          <a:endParaRPr lang="en-US"/>
        </a:p>
      </dgm:t>
    </dgm:pt>
    <dgm:pt modelId="{1562E581-D241-469A-AAEF-B69FC6DA2E3B}">
      <dgm:prSet/>
      <dgm:spPr/>
      <dgm:t>
        <a:bodyPr/>
        <a:lstStyle/>
        <a:p>
          <a:r>
            <a:rPr lang="en-US"/>
            <a:t>- Social: Younger generations value personalized services, boosting hotel reputations and loyalty (Userguest, 2021).</a:t>
          </a:r>
        </a:p>
      </dgm:t>
    </dgm:pt>
    <dgm:pt modelId="{ACA39E05-144F-442F-A292-BC203105BFD4}" type="parTrans" cxnId="{F5C203E4-0042-4FCA-AD3F-E60174B2118F}">
      <dgm:prSet/>
      <dgm:spPr/>
      <dgm:t>
        <a:bodyPr/>
        <a:lstStyle/>
        <a:p>
          <a:endParaRPr lang="en-US"/>
        </a:p>
      </dgm:t>
    </dgm:pt>
    <dgm:pt modelId="{03F479D0-DAD8-450A-B8C6-DBD112C3E624}" type="sibTrans" cxnId="{F5C203E4-0042-4FCA-AD3F-E60174B2118F}">
      <dgm:prSet/>
      <dgm:spPr/>
      <dgm:t>
        <a:bodyPr/>
        <a:lstStyle/>
        <a:p>
          <a:endParaRPr lang="en-US"/>
        </a:p>
      </dgm:t>
    </dgm:pt>
    <dgm:pt modelId="{0941AA49-2E72-4942-9E4E-3A9D42F39C0F}">
      <dgm:prSet/>
      <dgm:spPr/>
      <dgm:t>
        <a:bodyPr/>
        <a:lstStyle/>
        <a:p>
          <a:r>
            <a:rPr lang="en-US"/>
            <a:t>- Technological: Advancements in IoT, AI, and machine learning are crucial for personalized room settings (Oaky, 2019).</a:t>
          </a:r>
        </a:p>
      </dgm:t>
    </dgm:pt>
    <dgm:pt modelId="{9938A78A-A78D-4D8C-9C9E-30681F497AA2}" type="parTrans" cxnId="{D911A0F5-7962-4EEA-B086-B8A65702578F}">
      <dgm:prSet/>
      <dgm:spPr/>
      <dgm:t>
        <a:bodyPr/>
        <a:lstStyle/>
        <a:p>
          <a:endParaRPr lang="en-US"/>
        </a:p>
      </dgm:t>
    </dgm:pt>
    <dgm:pt modelId="{E92AA43F-2DC4-4D48-A4FC-68C231E794DD}" type="sibTrans" cxnId="{D911A0F5-7962-4EEA-B086-B8A65702578F}">
      <dgm:prSet/>
      <dgm:spPr/>
      <dgm:t>
        <a:bodyPr/>
        <a:lstStyle/>
        <a:p>
          <a:endParaRPr lang="en-US"/>
        </a:p>
      </dgm:t>
    </dgm:pt>
    <dgm:pt modelId="{4EDF2C39-BC69-4A5A-B4BB-CA3237E0F2B8}">
      <dgm:prSet/>
      <dgm:spPr/>
      <dgm:t>
        <a:bodyPr/>
        <a:lstStyle/>
        <a:p>
          <a:r>
            <a:rPr lang="en-US"/>
            <a:t>- Environmental: Personalized tech integrates sustainable practices, appealing to eco-conscious guests (Hotel Management, 2022).</a:t>
          </a:r>
        </a:p>
      </dgm:t>
    </dgm:pt>
    <dgm:pt modelId="{AEB2392F-A037-4A28-954D-40A6E405C0C3}" type="parTrans" cxnId="{C769CEF1-13D5-4534-9C02-A08FCA4F57F4}">
      <dgm:prSet/>
      <dgm:spPr/>
      <dgm:t>
        <a:bodyPr/>
        <a:lstStyle/>
        <a:p>
          <a:endParaRPr lang="en-US"/>
        </a:p>
      </dgm:t>
    </dgm:pt>
    <dgm:pt modelId="{5C10CFF7-28A4-4083-A36F-4263500446C6}" type="sibTrans" cxnId="{C769CEF1-13D5-4534-9C02-A08FCA4F57F4}">
      <dgm:prSet/>
      <dgm:spPr/>
      <dgm:t>
        <a:bodyPr/>
        <a:lstStyle/>
        <a:p>
          <a:endParaRPr lang="en-US"/>
        </a:p>
      </dgm:t>
    </dgm:pt>
    <dgm:pt modelId="{EE347BEC-41F0-4CFE-9534-09DB1837CB9F}">
      <dgm:prSet/>
      <dgm:spPr/>
      <dgm:t>
        <a:bodyPr/>
        <a:lstStyle/>
        <a:p>
          <a:r>
            <a:rPr lang="en-US"/>
            <a:t>- Legal: Adhering to privacy laws is critical for maintaining guest trust and avoiding legal issues (Qloapps, 2020).</a:t>
          </a:r>
        </a:p>
      </dgm:t>
    </dgm:pt>
    <dgm:pt modelId="{BB5D1F7E-0F0E-4A32-B072-F0487C7C5C0E}" type="parTrans" cxnId="{0F659BA1-5C2C-4C41-8EA5-0E7D743D270B}">
      <dgm:prSet/>
      <dgm:spPr/>
      <dgm:t>
        <a:bodyPr/>
        <a:lstStyle/>
        <a:p>
          <a:endParaRPr lang="en-US"/>
        </a:p>
      </dgm:t>
    </dgm:pt>
    <dgm:pt modelId="{BA1A67F1-C506-488A-BCEE-09EFB435C8AB}" type="sibTrans" cxnId="{0F659BA1-5C2C-4C41-8EA5-0E7D743D270B}">
      <dgm:prSet/>
      <dgm:spPr/>
      <dgm:t>
        <a:bodyPr/>
        <a:lstStyle/>
        <a:p>
          <a:endParaRPr lang="en-US"/>
        </a:p>
      </dgm:t>
    </dgm:pt>
    <dgm:pt modelId="{F1A602BE-4D4A-1E43-A400-77D4236A9DDB}" type="pres">
      <dgm:prSet presAssocID="{83A940C4-E2B4-4970-9B20-7A08F96C846D}" presName="diagram" presStyleCnt="0">
        <dgm:presLayoutVars>
          <dgm:dir/>
          <dgm:resizeHandles val="exact"/>
        </dgm:presLayoutVars>
      </dgm:prSet>
      <dgm:spPr/>
    </dgm:pt>
    <dgm:pt modelId="{2B156D77-D761-7640-A0EB-BDCCD9E867FF}" type="pres">
      <dgm:prSet presAssocID="{F3806C14-4759-484C-9DF9-F94C63DD463D}" presName="node" presStyleLbl="node1" presStyleIdx="0" presStyleCnt="6">
        <dgm:presLayoutVars>
          <dgm:bulletEnabled val="1"/>
        </dgm:presLayoutVars>
      </dgm:prSet>
      <dgm:spPr/>
    </dgm:pt>
    <dgm:pt modelId="{FD58D5E0-91E5-6C4F-AC93-AE0C3A3BCF41}" type="pres">
      <dgm:prSet presAssocID="{D13BDE18-6D11-43A0-9E5A-D44FBC339FC0}" presName="sibTrans" presStyleCnt="0"/>
      <dgm:spPr/>
    </dgm:pt>
    <dgm:pt modelId="{541EFDF8-BCEA-1D4B-914F-47414AF4C82F}" type="pres">
      <dgm:prSet presAssocID="{E1D936D3-4420-49B1-8AA7-45CA2B2CBC27}" presName="node" presStyleLbl="node1" presStyleIdx="1" presStyleCnt="6">
        <dgm:presLayoutVars>
          <dgm:bulletEnabled val="1"/>
        </dgm:presLayoutVars>
      </dgm:prSet>
      <dgm:spPr/>
    </dgm:pt>
    <dgm:pt modelId="{66E76EE4-1FA8-8940-8245-4708D7F7A07C}" type="pres">
      <dgm:prSet presAssocID="{77F73493-83E6-438A-B394-96D2DB697610}" presName="sibTrans" presStyleCnt="0"/>
      <dgm:spPr/>
    </dgm:pt>
    <dgm:pt modelId="{C87E2D4B-5AFE-F64D-9FEA-097BFCC82FBF}" type="pres">
      <dgm:prSet presAssocID="{1562E581-D241-469A-AAEF-B69FC6DA2E3B}" presName="node" presStyleLbl="node1" presStyleIdx="2" presStyleCnt="6">
        <dgm:presLayoutVars>
          <dgm:bulletEnabled val="1"/>
        </dgm:presLayoutVars>
      </dgm:prSet>
      <dgm:spPr/>
    </dgm:pt>
    <dgm:pt modelId="{EBDB00D4-C4D4-EC41-B70C-2162E01725CF}" type="pres">
      <dgm:prSet presAssocID="{03F479D0-DAD8-450A-B8C6-DBD112C3E624}" presName="sibTrans" presStyleCnt="0"/>
      <dgm:spPr/>
    </dgm:pt>
    <dgm:pt modelId="{5AC62485-A6FC-0241-9DCC-8B7BD7C2A307}" type="pres">
      <dgm:prSet presAssocID="{0941AA49-2E72-4942-9E4E-3A9D42F39C0F}" presName="node" presStyleLbl="node1" presStyleIdx="3" presStyleCnt="6">
        <dgm:presLayoutVars>
          <dgm:bulletEnabled val="1"/>
        </dgm:presLayoutVars>
      </dgm:prSet>
      <dgm:spPr/>
    </dgm:pt>
    <dgm:pt modelId="{134CEAE8-52C0-BC40-876E-9098F15A8423}" type="pres">
      <dgm:prSet presAssocID="{E92AA43F-2DC4-4D48-A4FC-68C231E794DD}" presName="sibTrans" presStyleCnt="0"/>
      <dgm:spPr/>
    </dgm:pt>
    <dgm:pt modelId="{A51DEA73-95EA-9448-A2C3-2233FE32B99B}" type="pres">
      <dgm:prSet presAssocID="{4EDF2C39-BC69-4A5A-B4BB-CA3237E0F2B8}" presName="node" presStyleLbl="node1" presStyleIdx="4" presStyleCnt="6">
        <dgm:presLayoutVars>
          <dgm:bulletEnabled val="1"/>
        </dgm:presLayoutVars>
      </dgm:prSet>
      <dgm:spPr/>
    </dgm:pt>
    <dgm:pt modelId="{279BAEA9-03DD-DF46-8236-9C81CCE445D0}" type="pres">
      <dgm:prSet presAssocID="{5C10CFF7-28A4-4083-A36F-4263500446C6}" presName="sibTrans" presStyleCnt="0"/>
      <dgm:spPr/>
    </dgm:pt>
    <dgm:pt modelId="{5C6A9D3B-E816-1749-95C0-B111410C4503}" type="pres">
      <dgm:prSet presAssocID="{EE347BEC-41F0-4CFE-9534-09DB1837CB9F}" presName="node" presStyleLbl="node1" presStyleIdx="5" presStyleCnt="6">
        <dgm:presLayoutVars>
          <dgm:bulletEnabled val="1"/>
        </dgm:presLayoutVars>
      </dgm:prSet>
      <dgm:spPr/>
    </dgm:pt>
  </dgm:ptLst>
  <dgm:cxnLst>
    <dgm:cxn modelId="{C3E95006-AD7F-5B4C-88C0-2C750DF63961}" type="presOf" srcId="{4EDF2C39-BC69-4A5A-B4BB-CA3237E0F2B8}" destId="{A51DEA73-95EA-9448-A2C3-2233FE32B99B}" srcOrd="0" destOrd="0" presId="urn:microsoft.com/office/officeart/2005/8/layout/default"/>
    <dgm:cxn modelId="{1238F213-7C3F-D349-8665-571365E95551}" type="presOf" srcId="{83A940C4-E2B4-4970-9B20-7A08F96C846D}" destId="{F1A602BE-4D4A-1E43-A400-77D4236A9DDB}" srcOrd="0" destOrd="0" presId="urn:microsoft.com/office/officeart/2005/8/layout/default"/>
    <dgm:cxn modelId="{AEECDB6E-785A-FC4B-968B-43685B4F35E1}" type="presOf" srcId="{F3806C14-4759-484C-9DF9-F94C63DD463D}" destId="{2B156D77-D761-7640-A0EB-BDCCD9E867FF}" srcOrd="0" destOrd="0" presId="urn:microsoft.com/office/officeart/2005/8/layout/default"/>
    <dgm:cxn modelId="{F28BE97F-44ED-421A-BE66-092706DBE243}" srcId="{83A940C4-E2B4-4970-9B20-7A08F96C846D}" destId="{F3806C14-4759-484C-9DF9-F94C63DD463D}" srcOrd="0" destOrd="0" parTransId="{F2142388-E8E4-4E35-BA39-F6AC78404DB9}" sibTransId="{D13BDE18-6D11-43A0-9E5A-D44FBC339FC0}"/>
    <dgm:cxn modelId="{379A8593-553B-4147-B3AA-CD9AC9A1F8B6}" type="presOf" srcId="{0941AA49-2E72-4942-9E4E-3A9D42F39C0F}" destId="{5AC62485-A6FC-0241-9DCC-8B7BD7C2A307}" srcOrd="0" destOrd="0" presId="urn:microsoft.com/office/officeart/2005/8/layout/default"/>
    <dgm:cxn modelId="{0F659BA1-5C2C-4C41-8EA5-0E7D743D270B}" srcId="{83A940C4-E2B4-4970-9B20-7A08F96C846D}" destId="{EE347BEC-41F0-4CFE-9534-09DB1837CB9F}" srcOrd="5" destOrd="0" parTransId="{BB5D1F7E-0F0E-4A32-B072-F0487C7C5C0E}" sibTransId="{BA1A67F1-C506-488A-BCEE-09EFB435C8AB}"/>
    <dgm:cxn modelId="{90B7DAA8-87EF-5E4A-992E-1DCADEADF27D}" type="presOf" srcId="{E1D936D3-4420-49B1-8AA7-45CA2B2CBC27}" destId="{541EFDF8-BCEA-1D4B-914F-47414AF4C82F}" srcOrd="0" destOrd="0" presId="urn:microsoft.com/office/officeart/2005/8/layout/default"/>
    <dgm:cxn modelId="{678007BB-3FBA-4D99-9817-42ED1598A7C3}" srcId="{83A940C4-E2B4-4970-9B20-7A08F96C846D}" destId="{E1D936D3-4420-49B1-8AA7-45CA2B2CBC27}" srcOrd="1" destOrd="0" parTransId="{3E4416CE-AA52-4B30-85B1-163A6CAD9270}" sibTransId="{77F73493-83E6-438A-B394-96D2DB697610}"/>
    <dgm:cxn modelId="{840D73CC-D289-2B4B-A8E9-3C1EC4FD4380}" type="presOf" srcId="{1562E581-D241-469A-AAEF-B69FC6DA2E3B}" destId="{C87E2D4B-5AFE-F64D-9FEA-097BFCC82FBF}" srcOrd="0" destOrd="0" presId="urn:microsoft.com/office/officeart/2005/8/layout/default"/>
    <dgm:cxn modelId="{C9748FCD-2D96-024C-B87C-66D5876FA5BF}" type="presOf" srcId="{EE347BEC-41F0-4CFE-9534-09DB1837CB9F}" destId="{5C6A9D3B-E816-1749-95C0-B111410C4503}" srcOrd="0" destOrd="0" presId="urn:microsoft.com/office/officeart/2005/8/layout/default"/>
    <dgm:cxn modelId="{F5C203E4-0042-4FCA-AD3F-E60174B2118F}" srcId="{83A940C4-E2B4-4970-9B20-7A08F96C846D}" destId="{1562E581-D241-469A-AAEF-B69FC6DA2E3B}" srcOrd="2" destOrd="0" parTransId="{ACA39E05-144F-442F-A292-BC203105BFD4}" sibTransId="{03F479D0-DAD8-450A-B8C6-DBD112C3E624}"/>
    <dgm:cxn modelId="{C769CEF1-13D5-4534-9C02-A08FCA4F57F4}" srcId="{83A940C4-E2B4-4970-9B20-7A08F96C846D}" destId="{4EDF2C39-BC69-4A5A-B4BB-CA3237E0F2B8}" srcOrd="4" destOrd="0" parTransId="{AEB2392F-A037-4A28-954D-40A6E405C0C3}" sibTransId="{5C10CFF7-28A4-4083-A36F-4263500446C6}"/>
    <dgm:cxn modelId="{D911A0F5-7962-4EEA-B086-B8A65702578F}" srcId="{83A940C4-E2B4-4970-9B20-7A08F96C846D}" destId="{0941AA49-2E72-4942-9E4E-3A9D42F39C0F}" srcOrd="3" destOrd="0" parTransId="{9938A78A-A78D-4D8C-9C9E-30681F497AA2}" sibTransId="{E92AA43F-2DC4-4D48-A4FC-68C231E794DD}"/>
    <dgm:cxn modelId="{1C670824-D266-5F4D-AC0E-B332EC863C85}" type="presParOf" srcId="{F1A602BE-4D4A-1E43-A400-77D4236A9DDB}" destId="{2B156D77-D761-7640-A0EB-BDCCD9E867FF}" srcOrd="0" destOrd="0" presId="urn:microsoft.com/office/officeart/2005/8/layout/default"/>
    <dgm:cxn modelId="{FAABD023-1B45-5B4D-984B-03A961A6E2AA}" type="presParOf" srcId="{F1A602BE-4D4A-1E43-A400-77D4236A9DDB}" destId="{FD58D5E0-91E5-6C4F-AC93-AE0C3A3BCF41}" srcOrd="1" destOrd="0" presId="urn:microsoft.com/office/officeart/2005/8/layout/default"/>
    <dgm:cxn modelId="{C06664A8-3F73-154A-976A-A124D3C5BB30}" type="presParOf" srcId="{F1A602BE-4D4A-1E43-A400-77D4236A9DDB}" destId="{541EFDF8-BCEA-1D4B-914F-47414AF4C82F}" srcOrd="2" destOrd="0" presId="urn:microsoft.com/office/officeart/2005/8/layout/default"/>
    <dgm:cxn modelId="{2F4BC34F-E098-8043-A6CC-79E8C52B6661}" type="presParOf" srcId="{F1A602BE-4D4A-1E43-A400-77D4236A9DDB}" destId="{66E76EE4-1FA8-8940-8245-4708D7F7A07C}" srcOrd="3" destOrd="0" presId="urn:microsoft.com/office/officeart/2005/8/layout/default"/>
    <dgm:cxn modelId="{5B8A7ECC-9E6D-6341-A4FB-561BD7BC1BEB}" type="presParOf" srcId="{F1A602BE-4D4A-1E43-A400-77D4236A9DDB}" destId="{C87E2D4B-5AFE-F64D-9FEA-097BFCC82FBF}" srcOrd="4" destOrd="0" presId="urn:microsoft.com/office/officeart/2005/8/layout/default"/>
    <dgm:cxn modelId="{6319D437-38F2-1849-AB68-F5C28D46080E}" type="presParOf" srcId="{F1A602BE-4D4A-1E43-A400-77D4236A9DDB}" destId="{EBDB00D4-C4D4-EC41-B70C-2162E01725CF}" srcOrd="5" destOrd="0" presId="urn:microsoft.com/office/officeart/2005/8/layout/default"/>
    <dgm:cxn modelId="{4A328D70-48DF-6A4C-9E9D-CBED5B6B53B0}" type="presParOf" srcId="{F1A602BE-4D4A-1E43-A400-77D4236A9DDB}" destId="{5AC62485-A6FC-0241-9DCC-8B7BD7C2A307}" srcOrd="6" destOrd="0" presId="urn:microsoft.com/office/officeart/2005/8/layout/default"/>
    <dgm:cxn modelId="{A0F5B065-7A7E-0649-A4C1-2F750ABFDCEB}" type="presParOf" srcId="{F1A602BE-4D4A-1E43-A400-77D4236A9DDB}" destId="{134CEAE8-52C0-BC40-876E-9098F15A8423}" srcOrd="7" destOrd="0" presId="urn:microsoft.com/office/officeart/2005/8/layout/default"/>
    <dgm:cxn modelId="{A9CB8196-443D-464D-A180-3CB06A84C44B}" type="presParOf" srcId="{F1A602BE-4D4A-1E43-A400-77D4236A9DDB}" destId="{A51DEA73-95EA-9448-A2C3-2233FE32B99B}" srcOrd="8" destOrd="0" presId="urn:microsoft.com/office/officeart/2005/8/layout/default"/>
    <dgm:cxn modelId="{ADAB0566-E3FB-A743-8F9F-3E0AE91B26CC}" type="presParOf" srcId="{F1A602BE-4D4A-1E43-A400-77D4236A9DDB}" destId="{279BAEA9-03DD-DF46-8236-9C81CCE445D0}" srcOrd="9" destOrd="0" presId="urn:microsoft.com/office/officeart/2005/8/layout/default"/>
    <dgm:cxn modelId="{11C953EB-F4DA-0A4A-87DC-220035C212D3}" type="presParOf" srcId="{F1A602BE-4D4A-1E43-A400-77D4236A9DDB}" destId="{5C6A9D3B-E816-1749-95C0-B111410C4503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156D77-D761-7640-A0EB-BDCCD9E867FF}">
      <dsp:nvSpPr>
        <dsp:cNvPr id="0" name=""/>
        <dsp:cNvSpPr/>
      </dsp:nvSpPr>
      <dsp:spPr>
        <a:xfrm>
          <a:off x="0" y="66881"/>
          <a:ext cx="2486978" cy="149218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- Political: GDPR requires strict data management in the EU to protect guest privacy (AxisRooms, 2019).</a:t>
          </a:r>
        </a:p>
      </dsp:txBody>
      <dsp:txXfrm>
        <a:off x="0" y="66881"/>
        <a:ext cx="2486978" cy="1492186"/>
      </dsp:txXfrm>
    </dsp:sp>
    <dsp:sp modelId="{541EFDF8-BCEA-1D4B-914F-47414AF4C82F}">
      <dsp:nvSpPr>
        <dsp:cNvPr id="0" name=""/>
        <dsp:cNvSpPr/>
      </dsp:nvSpPr>
      <dsp:spPr>
        <a:xfrm>
          <a:off x="2735675" y="66881"/>
          <a:ext cx="2486978" cy="149218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- Economical: High initial tech costs but potential for increased revenue through enhanced guest experiences (Ciobanu et al., 2023).</a:t>
          </a:r>
        </a:p>
      </dsp:txBody>
      <dsp:txXfrm>
        <a:off x="2735675" y="66881"/>
        <a:ext cx="2486978" cy="1492186"/>
      </dsp:txXfrm>
    </dsp:sp>
    <dsp:sp modelId="{C87E2D4B-5AFE-F64D-9FEA-097BFCC82FBF}">
      <dsp:nvSpPr>
        <dsp:cNvPr id="0" name=""/>
        <dsp:cNvSpPr/>
      </dsp:nvSpPr>
      <dsp:spPr>
        <a:xfrm>
          <a:off x="5471351" y="66881"/>
          <a:ext cx="2486978" cy="149218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- Social: Younger generations value personalized services, boosting hotel reputations and loyalty (Userguest, 2021).</a:t>
          </a:r>
        </a:p>
      </dsp:txBody>
      <dsp:txXfrm>
        <a:off x="5471351" y="66881"/>
        <a:ext cx="2486978" cy="1492186"/>
      </dsp:txXfrm>
    </dsp:sp>
    <dsp:sp modelId="{5AC62485-A6FC-0241-9DCC-8B7BD7C2A307}">
      <dsp:nvSpPr>
        <dsp:cNvPr id="0" name=""/>
        <dsp:cNvSpPr/>
      </dsp:nvSpPr>
      <dsp:spPr>
        <a:xfrm>
          <a:off x="0" y="1807765"/>
          <a:ext cx="2486978" cy="149218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- Technological: Advancements in IoT, AI, and machine learning are crucial for personalized room settings (Oaky, 2019).</a:t>
          </a:r>
        </a:p>
      </dsp:txBody>
      <dsp:txXfrm>
        <a:off x="0" y="1807765"/>
        <a:ext cx="2486978" cy="1492186"/>
      </dsp:txXfrm>
    </dsp:sp>
    <dsp:sp modelId="{A51DEA73-95EA-9448-A2C3-2233FE32B99B}">
      <dsp:nvSpPr>
        <dsp:cNvPr id="0" name=""/>
        <dsp:cNvSpPr/>
      </dsp:nvSpPr>
      <dsp:spPr>
        <a:xfrm>
          <a:off x="2735675" y="1807765"/>
          <a:ext cx="2486978" cy="149218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- Environmental: Personalized tech integrates sustainable practices, appealing to eco-conscious guests (Hotel Management, 2022).</a:t>
          </a:r>
        </a:p>
      </dsp:txBody>
      <dsp:txXfrm>
        <a:off x="2735675" y="1807765"/>
        <a:ext cx="2486978" cy="1492186"/>
      </dsp:txXfrm>
    </dsp:sp>
    <dsp:sp modelId="{5C6A9D3B-E816-1749-95C0-B111410C4503}">
      <dsp:nvSpPr>
        <dsp:cNvPr id="0" name=""/>
        <dsp:cNvSpPr/>
      </dsp:nvSpPr>
      <dsp:spPr>
        <a:xfrm>
          <a:off x="5471351" y="1807765"/>
          <a:ext cx="2486978" cy="149218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- Legal: Adhering to privacy laws is critical for maintaining guest trust and avoiding legal issues (Qloapps, 2020).</a:t>
          </a:r>
        </a:p>
      </dsp:txBody>
      <dsp:txXfrm>
        <a:off x="5471351" y="1807765"/>
        <a:ext cx="2486978" cy="14921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60304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19333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70663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098896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844061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54277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3771543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348000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267095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92754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648277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smtClean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771350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ipe/>
  </p:transition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FD154-D9CD-E9BF-CFD8-1BBCFABB31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041" y="355598"/>
            <a:ext cx="5518066" cy="2268559"/>
          </a:xfrm>
        </p:spPr>
        <p:txBody>
          <a:bodyPr>
            <a:normAutofit/>
          </a:bodyPr>
          <a:lstStyle/>
          <a:p>
            <a:r>
              <a:rPr lang="en-GB" sz="2800" dirty="0"/>
              <a:t>Contemporary Themes in the Hotel and Hospitality Sector </a:t>
            </a:r>
            <a:br>
              <a:rPr lang="en-GB" sz="2800" dirty="0"/>
            </a:br>
            <a:r>
              <a:rPr lang="en-GB" sz="2800" dirty="0"/>
              <a:t>BMIH6001</a:t>
            </a:r>
            <a:br>
              <a:rPr lang="en-GB" sz="2800" dirty="0"/>
            </a:br>
            <a:endParaRPr lang="en-RO" sz="2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6614D3-2FE0-74C7-293A-5A09C25E6A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52507" y="5088186"/>
            <a:ext cx="5357600" cy="116021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Student’s </a:t>
            </a:r>
            <a:r>
              <a:rPr lang="en-US" sz="18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Name:</a:t>
            </a:r>
            <a:r>
              <a:rPr lang="en-US" kern="100" dirty="0" err="1"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Cristian</a:t>
            </a:r>
            <a:r>
              <a:rPr lang="en-US" kern="100" dirty="0"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Andrei Fazecas</a:t>
            </a: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Student’s ID:</a:t>
            </a:r>
            <a:r>
              <a:rPr lang="en-US" kern="100" dirty="0"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2107706</a:t>
            </a: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Lecturer’s Name: Natalie Brailsford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D1CEB9B-7795-1D1F-6A26-D6138CEE5113}"/>
              </a:ext>
            </a:extLst>
          </p:cNvPr>
          <p:cNvSpPr txBox="1">
            <a:spLocks/>
          </p:cNvSpPr>
          <p:nvPr/>
        </p:nvSpPr>
        <p:spPr>
          <a:xfrm>
            <a:off x="2852507" y="2848893"/>
            <a:ext cx="5357600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Personalization – Greeting guests by name upon arrival and providing customized room settings – Case Studies : Accor </a:t>
            </a:r>
            <a:endParaRPr lang="en-RO" sz="1800" b="1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3773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72C55-A8D5-50ED-9E23-FB40B24F9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738" y="808056"/>
            <a:ext cx="4986954" cy="1077229"/>
          </a:xfrm>
        </p:spPr>
        <p:txBody>
          <a:bodyPr>
            <a:normAutofit/>
          </a:bodyPr>
          <a:lstStyle/>
          <a:p>
            <a:pPr algn="l"/>
            <a:r>
              <a:rPr lang="en-US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Introduction</a:t>
            </a:r>
            <a:br>
              <a:rPr lang="en-RO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1C172A-B05A-828C-36D2-E00AE6E163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4739" y="2052116"/>
            <a:ext cx="4901548" cy="39978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Customization makes customers happier and more loyal in the hospitality business by letting staff know each guest's name and making rooms fit their needs (Revfine, 2022). 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Travelers want more personalized experiences, and technology like CRM systems helps hotels meet these needs by letting them customize greets and room settings (Mews, 2019). 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Personalization strategies used by hotels make guests happier, get them to come back, and get good reviews online, which is very important in this digital age (Mews, 2019). 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The hotel business is moving towards more services that are focused on the guest through data-driven personalization. This makes operations more efficient and makes guests happier (</a:t>
            </a:r>
            <a:r>
              <a:rPr lang="en-US" sz="11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Altexoft</a:t>
            </a: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, 2020). 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Personalized service is important for keeping customers coming back to high-end hotels and improving the brand's image (</a:t>
            </a:r>
            <a:r>
              <a:rPr lang="en-US" sz="11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Altexoft</a:t>
            </a: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, 2020).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RO" sz="1100" dirty="0"/>
          </a:p>
        </p:txBody>
      </p:sp>
      <p:pic>
        <p:nvPicPr>
          <p:cNvPr id="5" name="Picture 4" descr="Calendar on table">
            <a:extLst>
              <a:ext uri="{FF2B5EF4-FFF2-40B4-BE49-F238E27FC236}">
                <a16:creationId xmlns:a16="http://schemas.microsoft.com/office/drawing/2014/main" id="{7D36404D-FC15-0C6B-A6EB-3AF6B2AE91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52" r="44419" b="-2"/>
          <a:stretch/>
        </p:blipFill>
        <p:spPr>
          <a:xfrm>
            <a:off x="7534656" y="227"/>
            <a:ext cx="46570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69078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3808C-5EE0-DADC-D9B4-1D70EC096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2608" y="280340"/>
            <a:ext cx="7958331" cy="1077229"/>
          </a:xfrm>
        </p:spPr>
        <p:txBody>
          <a:bodyPr>
            <a:normAutofit/>
          </a:bodyPr>
          <a:lstStyle/>
          <a:p>
            <a:r>
              <a:rPr lang="en-US" sz="2000" b="1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Hotels Overview</a:t>
            </a:r>
            <a:br>
              <a:rPr lang="en-RO" sz="2000" b="1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RO" sz="2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D17F5-2106-C2FF-DCD3-3C4C61F0F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215" y="1256908"/>
            <a:ext cx="3525601" cy="540404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Accor Hotels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Accor Hotels is a leading French multinational hospitality company, operating 5,584 properties across over 110 countries, with a diverse portfolio including luxury, premium, midscale, and economy brands. 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The company has embraced a digital transformation strategy, leveraging technology to enhance guest experiences across its global network.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Accor continues to expand its global footprint, focusing on sustainable growth and innovation in the hospitality sector.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endParaRPr lang="en-RO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FA8CF26-29DE-F292-D48C-BE43FDCD53AA}"/>
              </a:ext>
            </a:extLst>
          </p:cNvPr>
          <p:cNvSpPr txBox="1">
            <a:spLocks/>
          </p:cNvSpPr>
          <p:nvPr/>
        </p:nvSpPr>
        <p:spPr>
          <a:xfrm>
            <a:off x="4210816" y="381000"/>
            <a:ext cx="3525601" cy="62737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marL="34448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9533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5888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70973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17328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642616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3108960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575304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404164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Hilton Hotels 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Hilton is a global leader in the hospitality industry, with a portfolio that includes 23 world-class brands, spanning over 7,600 properties and nearly 1.2 million rooms across 126 countries and territories 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The company was founded by Conrad Hilton in 1919 and has a long history of innovation in hospitality, including being the first to introduce televisions in guest rooms and air-conditioning in public areas 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Hilton prioritizes digital innovation to enhance the guest experience, with initiatives like the Digital Key technology and confirmed connecting rooms, which streamline and personalize the guest experience 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endParaRPr lang="en-RO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1B7CF38-126B-56D4-D916-94021893259A}"/>
              </a:ext>
            </a:extLst>
          </p:cNvPr>
          <p:cNvSpPr txBox="1">
            <a:spLocks/>
          </p:cNvSpPr>
          <p:nvPr/>
        </p:nvSpPr>
        <p:spPr>
          <a:xfrm>
            <a:off x="7817391" y="1548774"/>
            <a:ext cx="3525601" cy="54040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34448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9533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5888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70973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17328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642616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3108960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575304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404164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Marriott Hotels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Marriott Hotels is a leading international lodging company with properties in numerous countries, offering a wide range of accommodations.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The company operates various brands catering to different market segments, including luxury brands like Ritz-Carlton and budget options like Courtyard by Marriott.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18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Marriott Bonvoy, the loyalty program, offers members benefits like room upgrades, free nights, and points redeemable for travel experiences.</a:t>
            </a:r>
            <a:endParaRPr lang="en-RO" sz="18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endParaRPr lang="en-RO" dirty="0"/>
          </a:p>
        </p:txBody>
      </p:sp>
    </p:spTree>
    <p:extLst>
      <p:ext uri="{BB962C8B-B14F-4D97-AF65-F5344CB8AC3E}">
        <p14:creationId xmlns:p14="http://schemas.microsoft.com/office/powerpoint/2010/main" val="245231867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82837-9228-F0AA-F6C2-19684BB3F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475" y="808056"/>
            <a:ext cx="4203364" cy="1077229"/>
          </a:xfrm>
        </p:spPr>
        <p:txBody>
          <a:bodyPr>
            <a:normAutofit/>
          </a:bodyPr>
          <a:lstStyle/>
          <a:p>
            <a:pPr algn="l"/>
            <a:r>
              <a:rPr lang="en-US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Literature Overview</a:t>
            </a:r>
            <a:br>
              <a:rPr lang="en-RO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179103-3BFE-DB7D-8077-D9AEA6D98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9474" y="2052116"/>
            <a:ext cx="4203365" cy="39978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RO" sz="10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</a:t>
            </a:r>
            <a:r>
              <a:rPr lang="en-US" sz="10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Adjusting room attributes like temperature and lighting based on guest preferences creates extra comfort (Phocuswire, 2021).</a:t>
            </a:r>
            <a:endParaRPr lang="en-RO" sz="10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0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Smart room technologies increase guest satisfaction ratings by 15% through mobile device control of amenities (WebRezPro, 2023).</a:t>
            </a:r>
            <a:endParaRPr lang="en-RO" sz="10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0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Personalized room setups boost guest loyalty; clients more likely to return when preferences are remembered by the hotel (EHL Hospitality Insights, 2022).</a:t>
            </a:r>
            <a:endParaRPr lang="en-RO" sz="10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0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Personalization creates familiarity, encouraging positive word-of-mouth and building a loyal customer base (EHL Hospitality Insights, 2022).</a:t>
            </a:r>
            <a:endParaRPr lang="en-RO" sz="10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0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Customization leads to increased revenue per available room (RevPAR) (Hospitality Net, 2024).</a:t>
            </a:r>
            <a:endParaRPr lang="en-RO" sz="10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0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Customized marketing strategies boost hotel profitability by promoting additional personalized services (Hospitality Net, 2024).</a:t>
            </a:r>
            <a:endParaRPr lang="en-RO" sz="10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RO" sz="1000"/>
          </a:p>
        </p:txBody>
      </p:sp>
      <p:pic>
        <p:nvPicPr>
          <p:cNvPr id="28" name="Picture 27" descr="Modern contemporary living room interior">
            <a:extLst>
              <a:ext uri="{FF2B5EF4-FFF2-40B4-BE49-F238E27FC236}">
                <a16:creationId xmlns:a16="http://schemas.microsoft.com/office/drawing/2014/main" id="{40766977-41AC-7850-B08C-3AE9CEC4A6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1617"/>
          <a:stretch/>
        </p:blipFill>
        <p:spPr>
          <a:xfrm>
            <a:off x="1005401" y="227"/>
            <a:ext cx="4424045" cy="6858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20398644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8CAD9-C80A-00CC-0368-213F59D6C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4525" y="808056"/>
            <a:ext cx="5338372" cy="1077229"/>
          </a:xfrm>
        </p:spPr>
        <p:txBody>
          <a:bodyPr>
            <a:normAutofit/>
          </a:bodyPr>
          <a:lstStyle/>
          <a:p>
            <a:pPr algn="l"/>
            <a:r>
              <a:rPr lang="en-US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Literature Overview</a:t>
            </a:r>
            <a:br>
              <a:rPr lang="en-RO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0273B-7329-1BBE-02A9-A2387F2AC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9071" y="2052116"/>
            <a:ext cx="5343826" cy="39978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Automated room settings enhance operational efficiency (Canary Technologies, 2021).</a:t>
            </a:r>
            <a:endParaRPr lang="en-RO" sz="13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Reduced operating expenses boost service focus (Canary Technologies, 2021).</a:t>
            </a:r>
            <a:endParaRPr lang="en-RO" sz="13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Personalization requires careful data privacy balance (</a:t>
            </a:r>
            <a:r>
              <a:rPr lang="en-US" sz="13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GuestCentric</a:t>
            </a: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Blog, 2023).</a:t>
            </a:r>
            <a:endParaRPr lang="en-RO" sz="13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Effective privacy policies build guest trust (</a:t>
            </a:r>
            <a:r>
              <a:rPr lang="en-US" sz="13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GuestCentric</a:t>
            </a: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Blog, 2023).</a:t>
            </a:r>
            <a:endParaRPr lang="en-RO" sz="13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Customized settings improve guest satisfaction (</a:t>
            </a:r>
            <a:r>
              <a:rPr lang="en-US" sz="13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StayApp</a:t>
            </a: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, 2020).</a:t>
            </a:r>
            <a:endParaRPr lang="en-RO" sz="13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Ethical data management is crucial (</a:t>
            </a:r>
            <a:r>
              <a:rPr lang="en-US" sz="13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StayApp</a:t>
            </a: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, 2020).</a:t>
            </a:r>
            <a:endParaRPr lang="en-RO" sz="13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Technology should respect guest privacy preferences (</a:t>
            </a:r>
            <a:r>
              <a:rPr lang="en-US" sz="13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StayApp</a:t>
            </a:r>
            <a:r>
              <a:rPr lang="en-US" sz="13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, 2020).</a:t>
            </a:r>
            <a:endParaRPr lang="en-RO" sz="13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RO" sz="1300" dirty="0"/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60E78AB7-A79C-A1EF-EE68-A7748BC0C4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011" r="28288" b="-2"/>
          <a:stretch/>
        </p:blipFill>
        <p:spPr>
          <a:xfrm>
            <a:off x="1011880" y="227"/>
            <a:ext cx="3051461" cy="6858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910682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BD14E-E37B-EA02-5A61-4B74018C3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PESTEL Framework</a:t>
            </a:r>
            <a:br>
              <a:rPr lang="en-RO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RO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5F9CD3-7EEC-8E77-4485-C7451070E0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2456170"/>
              </p:ext>
            </p:extLst>
          </p:nvPr>
        </p:nvGraphicFramePr>
        <p:xfrm>
          <a:off x="2611808" y="2367883"/>
          <a:ext cx="7958330" cy="3366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3401641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Outdoor warehouse">
            <a:extLst>
              <a:ext uri="{FF2B5EF4-FFF2-40B4-BE49-F238E27FC236}">
                <a16:creationId xmlns:a16="http://schemas.microsoft.com/office/drawing/2014/main" id="{6438E016-FB72-83E3-8701-9A86DB3714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t="15412" r="-1" b="-1"/>
          <a:stretch/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D628F68-E6CF-D123-17FF-FC52FBFED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1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Hotel Industry Responses (Marriott &amp; Hilton)</a:t>
            </a:r>
            <a:br>
              <a:rPr lang="en-RO" sz="31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RO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F5F3DA-DE7D-10F5-4EBF-3231B447F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579" y="2052116"/>
            <a:ext cx="7959560" cy="39978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6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Marriott customizes room settings using guest data to enhance satisfaction and loyalty, but faces high costs in technology and training (Moco360 Media, 2017).</a:t>
            </a:r>
            <a:endParaRPr lang="en-RO" sz="16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6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Hilton offers digital keys and room selection via their app, improving guest convenience and operational efficiency (Skift, 2023).</a:t>
            </a:r>
            <a:endParaRPr lang="en-RO" sz="16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6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Both Marriott and Hilton's personalized services require substantial investment in technology (Moco360 Media, 2017; Skift, 2023).</a:t>
            </a:r>
            <a:endParaRPr lang="en-RO" sz="16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6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Hilton's use of digital technology highlights the need for robust cybersecurity to protect guest information (Skift, 2023).</a:t>
            </a:r>
            <a:endParaRPr lang="en-RO" sz="16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6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The technologies implemented by both hotel chains add operational complexity and increase financial challenges (Moco360 Media, 2017; Skift, 2023).</a:t>
            </a:r>
            <a:endParaRPr lang="en-RO" sz="16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RO" sz="1600" dirty="0"/>
          </a:p>
        </p:txBody>
      </p:sp>
    </p:spTree>
    <p:extLst>
      <p:ext uri="{BB962C8B-B14F-4D97-AF65-F5344CB8AC3E}">
        <p14:creationId xmlns:p14="http://schemas.microsoft.com/office/powerpoint/2010/main" val="3245617718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DCA04FD-8103-3DA8-C342-CC95D9CEFC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r="3"/>
          <a:stretch/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130F17-32C1-007B-15A6-5741632F7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6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Hotel Industry Responses (Hyatt, Ritz-Carlton, Accor)</a:t>
            </a:r>
            <a:br>
              <a:rPr lang="en-RO" sz="26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RO" sz="2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9E613E-8284-40F2-927E-577F8FD3F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579" y="2052116"/>
            <a:ext cx="7959560" cy="39978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Hyatt uses data analytics for personalized marketing, offering tailored incentives and experiences that increase direct bookings (AVIXA, 2021).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Hyatt's digital-focused approach risks reducing the traditional personal connection in hospitality, potentially deterring customers who prefer in-person interactions (AVIXA, 2021).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Ritz-Carlton enhances guest loyalty with personalized greetings and room setups, significantly boosting brand reputation (</a:t>
            </a:r>
            <a:r>
              <a:rPr lang="en-US" sz="11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CRM.org</a:t>
            </a: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, 2020).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Ritz-Carlton's high level of personalization requires extensive resources, leading to higher operational costs and growth challenges (</a:t>
            </a:r>
            <a:r>
              <a:rPr lang="en-US" sz="11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CRM.org</a:t>
            </a: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, 2020).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Accor Hotels merges sustainability with personalization, offering eco-friendly room customization options to guests (Accor Group, 2023).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This approach enhances guest satisfaction and reinforces Accor's environmental commitment (Accor Group, 2023).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However, Accor faces increased costs from sustainable technologies and materials, potentially impacting profitability (Accor Group, 2023).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RO" sz="1100" dirty="0"/>
          </a:p>
        </p:txBody>
      </p:sp>
    </p:spTree>
    <p:extLst>
      <p:ext uri="{BB962C8B-B14F-4D97-AF65-F5344CB8AC3E}">
        <p14:creationId xmlns:p14="http://schemas.microsoft.com/office/powerpoint/2010/main" val="2827035002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5A8C9C-2383-4889-D779-194A7CC19A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"/>
          <a:stretch/>
        </p:blipFill>
        <p:spPr>
          <a:xfrm>
            <a:off x="20" y="227"/>
            <a:ext cx="1219167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7E724B-22C3-CBC4-12FF-7A1BD3C90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738" y="808056"/>
            <a:ext cx="4119672" cy="1077229"/>
          </a:xfrm>
        </p:spPr>
        <p:txBody>
          <a:bodyPr>
            <a:normAutofit/>
          </a:bodyPr>
          <a:lstStyle/>
          <a:p>
            <a:pPr algn="l"/>
            <a:r>
              <a:rPr lang="en-US" sz="21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Future Policy and Management Solutions </a:t>
            </a:r>
            <a:br>
              <a:rPr lang="en-RO" sz="21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RO" sz="2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B5D8CB-0848-F665-61F0-6C91719413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4739" y="2052116"/>
            <a:ext cx="4119672" cy="39978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Enhance guest experiences by adopting personalized room setups to stay competitive and meet evolving guest demands (Hotel Technology News, 2024).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Implement robust data security measures like end-to-end encryption and regular security audits to protect guest data and comply with regulations like GDPR (</a:t>
            </a:r>
            <a:r>
              <a:rPr lang="en-US" sz="11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Turneo</a:t>
            </a: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, 2023).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Maintain transparency in how visitor data is used and protected to build trust and ensure guests feel secure (</a:t>
            </a:r>
            <a:r>
              <a:rPr lang="en-US" sz="1100" kern="100" dirty="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Bastenburgh</a:t>
            </a: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Capital, 2022).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Integrate sustainable technologies such as occupancy sensors and smart thermostats into personalization efforts to reduce environmental impact and operational costs (Smart Pricing, 2019).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Ensure that personalization efforts balance guest satisfaction with strong data protection to foster long-term loyalty and trust.</a:t>
            </a:r>
            <a:endParaRPr lang="en-RO" sz="1100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RO" sz="1100" dirty="0"/>
          </a:p>
        </p:txBody>
      </p:sp>
    </p:spTree>
    <p:extLst>
      <p:ext uri="{BB962C8B-B14F-4D97-AF65-F5344CB8AC3E}">
        <p14:creationId xmlns:p14="http://schemas.microsoft.com/office/powerpoint/2010/main" val="1749237374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DC692-77CA-BA53-1791-21853A718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4525" y="808056"/>
            <a:ext cx="5338372" cy="1077229"/>
          </a:xfrm>
        </p:spPr>
        <p:txBody>
          <a:bodyPr>
            <a:normAutofit/>
          </a:bodyPr>
          <a:lstStyle/>
          <a:p>
            <a:pPr algn="l">
              <a:spcAft>
                <a:spcPts val="800"/>
              </a:spcAft>
            </a:pPr>
            <a:r>
              <a:rPr lang="en-US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Future Policy and Management Solutions </a:t>
            </a:r>
            <a:endParaRPr lang="en-RO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EE96CF00-0715-392F-AF42-2F61950E6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9071" y="2052116"/>
            <a:ext cx="5343826" cy="39978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Adopt AI and IoT technologies to enhance real-time data analysis and personalization in guest experiences, ensuring smooth integration into operations (Hospitality Net, 2023).</a:t>
            </a:r>
            <a:endParaRPr lang="en-RO" sz="11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Continuously train hotel staff in using new technologies to maintain a personalized human touch in guest services (</a:t>
            </a:r>
            <a:r>
              <a:rPr lang="en-US" sz="1100" kern="100" err="1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Phocuswire</a:t>
            </a:r>
            <a:r>
              <a:rPr lang="en-US" sz="11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, 2021).</a:t>
            </a:r>
            <a:endParaRPr lang="en-RO" sz="11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Invest in ongoing training programs for employees to ethically use visitor data and create customized experiences that respect guest privacy (Mews, 2019).</a:t>
            </a:r>
            <a:endParaRPr lang="en-RO" sz="11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Implement effective feedback mechanisms to gather guest input through various channels, using insights to improve services and personalize guest experiences further (Hospitality Net, 2024).</a:t>
            </a:r>
            <a:endParaRPr lang="en-RO" sz="11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100" kern="10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Regularly update personalization techniques and policies to adapt to changes in consumer behavior, technology advancements, and legal requirements, ensuring relevance and effectiveness in personalization efforts.</a:t>
            </a:r>
            <a:endParaRPr lang="en-RO" sz="1100" kern="10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RO" sz="1100"/>
          </a:p>
        </p:txBody>
      </p:sp>
      <p:pic>
        <p:nvPicPr>
          <p:cNvPr id="24" name="Picture 23" descr="3D box skeletons">
            <a:extLst>
              <a:ext uri="{FF2B5EF4-FFF2-40B4-BE49-F238E27FC236}">
                <a16:creationId xmlns:a16="http://schemas.microsoft.com/office/drawing/2014/main" id="{46E442D2-F32F-30B6-FF72-0495FF0CFB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866" r="33433" b="-2"/>
          <a:stretch/>
        </p:blipFill>
        <p:spPr>
          <a:xfrm>
            <a:off x="1011880" y="227"/>
            <a:ext cx="3051461" cy="6858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2590720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57BF96D1-7322-44D3-35B1-65EAC90466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t="1509" r="-1" b="14218"/>
          <a:stretch/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B736D03-1E7B-A11E-C758-5510AB025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Conclusion</a:t>
            </a:r>
            <a:r>
              <a:rPr lang="en-RO" dirty="0">
                <a:effectLst/>
              </a:rPr>
              <a:t> </a:t>
            </a:r>
            <a:endParaRPr lang="en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3968A-F91C-D516-66FE-FF9FD53DA8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579" y="2052116"/>
            <a:ext cx="7959560" cy="3997828"/>
          </a:xfrm>
        </p:spPr>
        <p:txBody>
          <a:bodyPr>
            <a:normAutofit/>
          </a:bodyPr>
          <a:lstStyle/>
          <a:p>
            <a:pPr>
              <a:spcAft>
                <a:spcPts val="800"/>
              </a:spcAft>
            </a:pPr>
            <a:r>
              <a:rPr lang="en-US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Personalized room arrangements boost guest satisfaction and loyalty through advanced data management, yet require careful attention to data privacy, security, and sustainability to meet expectations and regulations.</a:t>
            </a:r>
            <a:endParaRPr lang="en-RO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US" kern="1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- Customized services present scalability and cost challenges; ongoing investment in technology, staff training, and adaptable management practices are crucial for maintaining a competitive edge in the hospitality industry.</a:t>
            </a:r>
            <a:endParaRPr lang="en-RO" kern="100" dirty="0">
              <a:effectLst/>
              <a:latin typeface="Aptos" panose="020B000402020202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endParaRPr lang="en-RO" dirty="0"/>
          </a:p>
        </p:txBody>
      </p:sp>
    </p:spTree>
    <p:extLst>
      <p:ext uri="{BB962C8B-B14F-4D97-AF65-F5344CB8AC3E}">
        <p14:creationId xmlns:p14="http://schemas.microsoft.com/office/powerpoint/2010/main" val="3440483816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6A7C9-023D-1574-F2D0-EF1D1CA29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4408" y="0"/>
            <a:ext cx="7958331" cy="1077229"/>
          </a:xfrm>
        </p:spPr>
        <p:txBody>
          <a:bodyPr/>
          <a:lstStyle/>
          <a:p>
            <a:r>
              <a:rPr lang="en-US" sz="1800" dirty="0">
                <a:effectLst/>
                <a:latin typeface="Aptos" panose="020B000402020202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References</a:t>
            </a:r>
            <a:r>
              <a:rPr lang="en-RO" dirty="0">
                <a:effectLst/>
              </a:rPr>
              <a:t> </a:t>
            </a:r>
            <a:endParaRPr lang="en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E52A3-3735-9A6C-5F56-138D3CFAC5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430086"/>
            <a:ext cx="10668000" cy="3997828"/>
          </a:xfrm>
        </p:spPr>
        <p:txBody>
          <a:bodyPr>
            <a:normAutofit fontScale="25000" lnSpcReduction="20000"/>
          </a:bodyPr>
          <a:lstStyle/>
          <a:p>
            <a:r>
              <a:rPr lang="en-GB" dirty="0"/>
              <a:t>Accor Group (2023) 'Digital power of personalization'. Available at: https://</a:t>
            </a:r>
            <a:r>
              <a:rPr lang="en-GB" dirty="0" err="1"/>
              <a:t>group.accor.com</a:t>
            </a:r>
            <a:r>
              <a:rPr lang="en-GB" dirty="0"/>
              <a:t>/</a:t>
            </a:r>
            <a:r>
              <a:rPr lang="en-GB" dirty="0" err="1"/>
              <a:t>en</a:t>
            </a:r>
            <a:r>
              <a:rPr lang="en-GB" dirty="0"/>
              <a:t>/</a:t>
            </a:r>
            <a:r>
              <a:rPr lang="en-GB" dirty="0" err="1"/>
              <a:t>Actualites</a:t>
            </a:r>
            <a:r>
              <a:rPr lang="en-GB" dirty="0"/>
              <a:t>/2023/11/digital-power-of-personalization  (Accessed: 12 May 2024).</a:t>
            </a:r>
          </a:p>
          <a:p>
            <a:r>
              <a:rPr lang="en-GB" dirty="0" err="1"/>
              <a:t>Altexsoft</a:t>
            </a:r>
            <a:r>
              <a:rPr lang="en-GB" dirty="0"/>
              <a:t> (2020) Personalization in hospitality. Available at: https://</a:t>
            </a:r>
            <a:r>
              <a:rPr lang="en-GB" dirty="0" err="1"/>
              <a:t>www.altexsoft.com</a:t>
            </a:r>
            <a:r>
              <a:rPr lang="en-GB" dirty="0"/>
              <a:t>/blog/personalization-hospitality/  (Accessed: 12 May 2024).</a:t>
            </a:r>
          </a:p>
          <a:p>
            <a:r>
              <a:rPr lang="en-GB" dirty="0"/>
              <a:t>AVIXA (2021) 'Hyatt Hotels making each stay a personalized experience'. Available at: https://</a:t>
            </a:r>
            <a:r>
              <a:rPr lang="en-GB" dirty="0" err="1"/>
              <a:t>www.avixa.org</a:t>
            </a:r>
            <a:r>
              <a:rPr lang="en-GB" dirty="0"/>
              <a:t>/</a:t>
            </a:r>
            <a:r>
              <a:rPr lang="en-GB" dirty="0" err="1"/>
              <a:t>av</a:t>
            </a:r>
            <a:r>
              <a:rPr lang="en-GB" dirty="0"/>
              <a:t>-topics/articles/</a:t>
            </a:r>
            <a:r>
              <a:rPr lang="en-GB" dirty="0" err="1"/>
              <a:t>hyatt</a:t>
            </a:r>
            <a:r>
              <a:rPr lang="en-GB" dirty="0"/>
              <a:t>-hotels-making-each-stay-a-personalized-experience  (Accessed: 12 May 2024).</a:t>
            </a:r>
          </a:p>
          <a:p>
            <a:r>
              <a:rPr lang="en-GB" dirty="0" err="1"/>
              <a:t>AxisRooms</a:t>
            </a:r>
            <a:r>
              <a:rPr lang="en-GB" dirty="0"/>
              <a:t> (2019) Personalization in hotels: How it helps improve guest experience. Available at: https://</a:t>
            </a:r>
            <a:r>
              <a:rPr lang="en-GB" dirty="0" err="1"/>
              <a:t>blog.axisrooms.com</a:t>
            </a:r>
            <a:r>
              <a:rPr lang="en-GB" dirty="0"/>
              <a:t>/personalization-hotels-how-helps-improve-guest-experience/  (Accessed: 12 May 2024).</a:t>
            </a:r>
          </a:p>
          <a:p>
            <a:r>
              <a:rPr lang="en-GB" dirty="0" err="1"/>
              <a:t>Bastenburgh</a:t>
            </a:r>
            <a:r>
              <a:rPr lang="en-GB" dirty="0"/>
              <a:t> Capital (2022) Personalized experiences in travel and hospitality. Available at: https://</a:t>
            </a:r>
            <a:r>
              <a:rPr lang="en-GB" dirty="0" err="1"/>
              <a:t>bastenburghcapital.com</a:t>
            </a:r>
            <a:r>
              <a:rPr lang="en-GB" dirty="0"/>
              <a:t>/personalized-experiences-travel-hospitality/  (Accessed: 12 May 2024).</a:t>
            </a:r>
          </a:p>
          <a:p>
            <a:r>
              <a:rPr lang="en-GB" dirty="0"/>
              <a:t>Canary Technologies (2021) Personalize the hotel guest experience. Available at: https://</a:t>
            </a:r>
            <a:r>
              <a:rPr lang="en-GB" dirty="0" err="1"/>
              <a:t>www.canarytechnologies.com</a:t>
            </a:r>
            <a:r>
              <a:rPr lang="en-GB" dirty="0"/>
              <a:t>/post/personalize-hotel-guest-experience  (Accessed: 12 May 2024).</a:t>
            </a:r>
          </a:p>
          <a:p>
            <a:r>
              <a:rPr lang="en-GB" dirty="0"/>
              <a:t>Ciobanu, O., </a:t>
            </a:r>
            <a:r>
              <a:rPr lang="en-GB" dirty="0" err="1"/>
              <a:t>Dabija</a:t>
            </a:r>
            <a:r>
              <a:rPr lang="en-GB" dirty="0"/>
              <a:t>, D.C. and </a:t>
            </a:r>
            <a:r>
              <a:rPr lang="en-GB" dirty="0" err="1"/>
              <a:t>Bărbuţă-Mişu</a:t>
            </a:r>
            <a:r>
              <a:rPr lang="en-GB" dirty="0"/>
              <a:t>, N. (2023) 'The role of technology in enhancing hotel service personalization: A structural equation model approach', Tourism Management Perspectives, 45. Available at: https://</a:t>
            </a:r>
            <a:r>
              <a:rPr lang="en-GB" dirty="0" err="1"/>
              <a:t>www.sciencedirect.com</a:t>
            </a:r>
            <a:r>
              <a:rPr lang="en-GB" dirty="0"/>
              <a:t>/science/article/</a:t>
            </a:r>
            <a:r>
              <a:rPr lang="en-GB" dirty="0" err="1"/>
              <a:t>pii</a:t>
            </a:r>
            <a:r>
              <a:rPr lang="en-GB" dirty="0"/>
              <a:t>/S0261517723001000  (Accessed: 12 May 2024).</a:t>
            </a:r>
          </a:p>
          <a:p>
            <a:r>
              <a:rPr lang="en-GB" dirty="0" err="1"/>
              <a:t>CRM.org</a:t>
            </a:r>
            <a:r>
              <a:rPr lang="en-GB" dirty="0"/>
              <a:t> (2020) 'Ritz-Carlton gold standards'. Available at: https://</a:t>
            </a:r>
            <a:r>
              <a:rPr lang="en-GB" dirty="0" err="1"/>
              <a:t>crm.org</a:t>
            </a:r>
            <a:r>
              <a:rPr lang="en-GB" dirty="0"/>
              <a:t>/articles/</a:t>
            </a:r>
            <a:r>
              <a:rPr lang="en-GB" dirty="0" err="1"/>
              <a:t>ritz-carlton</a:t>
            </a:r>
            <a:r>
              <a:rPr lang="en-GB" dirty="0"/>
              <a:t>-gold-standards  (Accessed: 12 May 2024).</a:t>
            </a:r>
          </a:p>
          <a:p>
            <a:r>
              <a:rPr lang="en-GB" dirty="0"/>
              <a:t>EHL Hospitality Insights (2022) Personalization in hotels. Available at: https://</a:t>
            </a:r>
            <a:r>
              <a:rPr lang="en-GB" dirty="0" err="1"/>
              <a:t>hospitalityinsights.ehl.edu</a:t>
            </a:r>
            <a:r>
              <a:rPr lang="en-GB" dirty="0"/>
              <a:t>/</a:t>
            </a:r>
            <a:r>
              <a:rPr lang="en-GB" dirty="0" err="1"/>
              <a:t>personalization-in-hotels?hs_amp</a:t>
            </a:r>
            <a:r>
              <a:rPr lang="en-GB" dirty="0"/>
              <a:t>=true  (Accessed: 12 May 2024).</a:t>
            </a:r>
          </a:p>
          <a:p>
            <a:r>
              <a:rPr lang="en-GB" dirty="0" err="1"/>
              <a:t>GuestCentric</a:t>
            </a:r>
            <a:r>
              <a:rPr lang="en-GB" dirty="0"/>
              <a:t> Blog (2023) Personalization vs. privacy: What do hotel guests prefer? Available at: https://</a:t>
            </a:r>
            <a:r>
              <a:rPr lang="en-GB" dirty="0" err="1"/>
              <a:t>blog.guestcentric.com</a:t>
            </a:r>
            <a:r>
              <a:rPr lang="en-GB" dirty="0"/>
              <a:t>/personalization-vs-privacy-what-do-hotel-guests-prefer/  (Accessed: 12 May 2024).</a:t>
            </a:r>
          </a:p>
          <a:p>
            <a:r>
              <a:rPr lang="en-GB" dirty="0"/>
              <a:t>Hospitality Net (2023) Personalization in the hospitality industry: An overview. Available at: https://</a:t>
            </a:r>
            <a:r>
              <a:rPr lang="en-GB" dirty="0" err="1"/>
              <a:t>www.hospitalitynet.org</a:t>
            </a:r>
            <a:r>
              <a:rPr lang="en-GB" dirty="0"/>
              <a:t>/opinion/4113278.html  (Accessed: 12 May 2024).</a:t>
            </a:r>
          </a:p>
          <a:p>
            <a:r>
              <a:rPr lang="en-GB" dirty="0"/>
              <a:t>Hospitality Net (2024) Personalization in the hospitality industry. Available at: https://</a:t>
            </a:r>
            <a:r>
              <a:rPr lang="en-GB" dirty="0" err="1"/>
              <a:t>www.hospitalitynet.org</a:t>
            </a:r>
            <a:r>
              <a:rPr lang="en-GB" dirty="0"/>
              <a:t>/opinion/4120349.html  (Accessed: 12 May 2024).</a:t>
            </a:r>
          </a:p>
          <a:p>
            <a:r>
              <a:rPr lang="en-GB" dirty="0"/>
              <a:t>Hotel Management (2022) 61% of consumers will spend more for personalized experiences. Available at: https://</a:t>
            </a:r>
            <a:r>
              <a:rPr lang="en-GB" dirty="0" err="1"/>
              <a:t>www.hotelmanagement.net</a:t>
            </a:r>
            <a:r>
              <a:rPr lang="en-GB" dirty="0"/>
              <a:t>/data-trends/61-consumers-will-spend-more-personalized-experiences  (Accessed: 12 May 2024).</a:t>
            </a:r>
          </a:p>
          <a:p>
            <a:r>
              <a:rPr lang="en-GB" dirty="0"/>
              <a:t>Hotel Technology News (2024) How to create a personalization strategy for your hotel. Available at: https://</a:t>
            </a:r>
            <a:r>
              <a:rPr lang="en-GB" dirty="0" err="1"/>
              <a:t>hoteltechnologynews.com</a:t>
            </a:r>
            <a:r>
              <a:rPr lang="en-GB" dirty="0"/>
              <a:t>/2024/01/how-to-create-a-personalization-strategy-for-your-hotel/  (Accessed: 12 May 2024).</a:t>
            </a:r>
          </a:p>
          <a:p>
            <a:r>
              <a:rPr lang="en-GB" dirty="0"/>
              <a:t>Medallia (2022) 'Understanding personalization efforts in the hospitality and retail industries'. Available at: https://</a:t>
            </a:r>
            <a:r>
              <a:rPr lang="en-GB" dirty="0" err="1"/>
              <a:t>www.medallia.com</a:t>
            </a:r>
            <a:r>
              <a:rPr lang="en-GB" dirty="0"/>
              <a:t>/</a:t>
            </a:r>
            <a:r>
              <a:rPr lang="en-GB" dirty="0" err="1"/>
              <a:t>wp</a:t>
            </a:r>
            <a:r>
              <a:rPr lang="en-GB" dirty="0"/>
              <a:t>-content/uploads/pdf/resources/Medallia-Understanding-Personalization-Efforts-in-the-Hospitality-and-Retail-Industries-Report.pdf  (Accessed: 12 May 2024).</a:t>
            </a:r>
          </a:p>
          <a:p>
            <a:r>
              <a:rPr lang="en-GB" dirty="0"/>
              <a:t>Mews (2019) Personalization in hospitality. Available at: https://</a:t>
            </a:r>
            <a:r>
              <a:rPr lang="en-GB" dirty="0" err="1"/>
              <a:t>www.mews.com</a:t>
            </a:r>
            <a:r>
              <a:rPr lang="en-GB" dirty="0"/>
              <a:t>/</a:t>
            </a:r>
            <a:r>
              <a:rPr lang="en-GB" dirty="0" err="1"/>
              <a:t>en</a:t>
            </a:r>
            <a:r>
              <a:rPr lang="en-GB" dirty="0"/>
              <a:t>/blog/personalization-in-hospitality  (Accessed: 12 May 2024).</a:t>
            </a:r>
          </a:p>
          <a:p>
            <a:r>
              <a:rPr lang="en-GB" dirty="0"/>
              <a:t>Moco360 Media (2017) 'Marriott unveils smart hotel room prototypes with personalized </a:t>
            </a:r>
            <a:r>
              <a:rPr lang="en-GB" dirty="0" err="1"/>
              <a:t>presets</a:t>
            </a:r>
            <a:r>
              <a:rPr lang="en-GB" dirty="0"/>
              <a:t> and voice control'. Available at: https://moco360.media/2017/11/14/marriott-unveils-smart-hotel-room-prototypes-with-personalized-presets-and-voice-control/  (Accessed: 12 May 2024).</a:t>
            </a:r>
          </a:p>
          <a:p>
            <a:r>
              <a:rPr lang="en-GB" dirty="0"/>
              <a:t>NFCI Hospitality (2020) 'Personalization in the hospitality industry'. Available at: https://</a:t>
            </a:r>
            <a:r>
              <a:rPr lang="en-GB" dirty="0" err="1"/>
              <a:t>nfcihospitality.com</a:t>
            </a:r>
            <a:r>
              <a:rPr lang="en-GB" dirty="0"/>
              <a:t>/personalization-in-the-hospitality-industry/  (Accessed: 12 May 2024).</a:t>
            </a:r>
          </a:p>
          <a:p>
            <a:r>
              <a:rPr lang="en-GB" dirty="0"/>
              <a:t>Oaky (2019) Personalisation in the hospitality industry. Available at: https://</a:t>
            </a:r>
            <a:r>
              <a:rPr lang="en-GB" dirty="0" err="1"/>
              <a:t>oaky.com</a:t>
            </a:r>
            <a:r>
              <a:rPr lang="en-GB" dirty="0"/>
              <a:t>/</a:t>
            </a:r>
            <a:r>
              <a:rPr lang="en-GB" dirty="0" err="1"/>
              <a:t>en</a:t>
            </a:r>
            <a:r>
              <a:rPr lang="en-GB" dirty="0"/>
              <a:t>/blog/personalisation-in-hospitality-industry  (Accessed: 12 May 2024).</a:t>
            </a:r>
          </a:p>
          <a:p>
            <a:r>
              <a:rPr lang="en-GB" dirty="0" err="1"/>
              <a:t>Phocuswire</a:t>
            </a:r>
            <a:r>
              <a:rPr lang="en-GB" dirty="0"/>
              <a:t> (2021) Amadeus: 5 tried &amp; true strategies for effective hotel guest personalization. Available at: https://</a:t>
            </a:r>
            <a:r>
              <a:rPr lang="en-GB" dirty="0" err="1"/>
              <a:t>www.phocuswire.com</a:t>
            </a:r>
            <a:r>
              <a:rPr lang="en-GB" dirty="0"/>
              <a:t>/amadeus-5-tried-true-strategies-effective-hotel-guest-personalization  (Accessed: 12 May 2024).</a:t>
            </a:r>
          </a:p>
          <a:p>
            <a:r>
              <a:rPr lang="en-GB" dirty="0" err="1"/>
              <a:t>PressReader</a:t>
            </a:r>
            <a:r>
              <a:rPr lang="en-GB" dirty="0"/>
              <a:t> Blog (2019) 'Customization and personalization in hospitality'. Available at: https://</a:t>
            </a:r>
            <a:r>
              <a:rPr lang="en-GB" dirty="0" err="1"/>
              <a:t>blog.pressreader.com</a:t>
            </a:r>
            <a:r>
              <a:rPr lang="en-GB" dirty="0"/>
              <a:t>/hotels/</a:t>
            </a:r>
            <a:r>
              <a:rPr lang="en-GB" dirty="0" err="1"/>
              <a:t>customization-and-personalization-in-hospitality?hs_amp</a:t>
            </a:r>
            <a:r>
              <a:rPr lang="en-GB" dirty="0"/>
              <a:t>=true  (Accessed: 12 May 2024).</a:t>
            </a:r>
          </a:p>
          <a:p>
            <a:r>
              <a:rPr lang="en-GB" dirty="0" err="1"/>
              <a:t>Qloapps</a:t>
            </a:r>
            <a:r>
              <a:rPr lang="en-GB" dirty="0"/>
              <a:t> (2020) Personalization and customization in hotels. Available at: https://</a:t>
            </a:r>
            <a:r>
              <a:rPr lang="en-GB" dirty="0" err="1"/>
              <a:t>qloapps.com</a:t>
            </a:r>
            <a:r>
              <a:rPr lang="en-GB" dirty="0"/>
              <a:t>/personalization-and-customization-in-hotels/  (Accessed: 12 May 2024).</a:t>
            </a:r>
          </a:p>
          <a:p>
            <a:r>
              <a:rPr lang="en-GB" dirty="0"/>
              <a:t>Revfine (2022) Personalization in hotel marketing. Available at: https://</a:t>
            </a:r>
            <a:r>
              <a:rPr lang="en-GB" dirty="0" err="1"/>
              <a:t>www.revfine.com</a:t>
            </a:r>
            <a:r>
              <a:rPr lang="en-GB" dirty="0"/>
              <a:t>/personalization-in-hotel-marketing/#:~:text=Personalization%20has%20increased%20guest%20loyalty,offerings%20and%20exceptional%20guest%20experiences  (Accessed: 12 May 2024).</a:t>
            </a:r>
          </a:p>
          <a:p>
            <a:r>
              <a:rPr lang="en-GB" dirty="0"/>
              <a:t>Skift (2023) 'Hilton tests new ways to increasingly personalize guest bookings'. Available at: https://</a:t>
            </a:r>
            <a:r>
              <a:rPr lang="en-GB" dirty="0" err="1"/>
              <a:t>skift.com</a:t>
            </a:r>
            <a:r>
              <a:rPr lang="en-GB" dirty="0"/>
              <a:t>/2023/03/29/hilton-tests-new-ways-to-increasingly-personalize-guest-bookings/amp/  (Accessed: 12 May 2024).</a:t>
            </a:r>
          </a:p>
          <a:p>
            <a:r>
              <a:rPr lang="en-GB" dirty="0"/>
              <a:t>Smart Pricing (2019) Personalization for hotels and how to do it. Available at: https://</a:t>
            </a:r>
            <a:r>
              <a:rPr lang="en-GB" dirty="0" err="1"/>
              <a:t>www.smartpricing.it</a:t>
            </a:r>
            <a:r>
              <a:rPr lang="en-GB" dirty="0"/>
              <a:t>/</a:t>
            </a:r>
            <a:r>
              <a:rPr lang="en-GB" dirty="0" err="1"/>
              <a:t>en</a:t>
            </a:r>
            <a:r>
              <a:rPr lang="en-GB" dirty="0"/>
              <a:t>/blog/personalization-for-hotels-and-how-to-do-it  (Accessed: 12 May 2024).</a:t>
            </a:r>
          </a:p>
          <a:p>
            <a:r>
              <a:rPr lang="en-GB" dirty="0" err="1"/>
              <a:t>StayApp</a:t>
            </a:r>
            <a:r>
              <a:rPr lang="en-GB" dirty="0"/>
              <a:t> (2020) Personalization in the hotel industry. Available at: https://</a:t>
            </a:r>
            <a:r>
              <a:rPr lang="en-GB" dirty="0" err="1"/>
              <a:t>www.stay-app.com</a:t>
            </a:r>
            <a:r>
              <a:rPr lang="en-GB" dirty="0"/>
              <a:t>/blog/</a:t>
            </a:r>
            <a:r>
              <a:rPr lang="en-GB" dirty="0" err="1"/>
              <a:t>personalization-hotel-industry?hs_amp</a:t>
            </a:r>
            <a:r>
              <a:rPr lang="en-GB" dirty="0"/>
              <a:t>=true  (Accessed: 12 May 2024).</a:t>
            </a:r>
          </a:p>
          <a:p>
            <a:r>
              <a:rPr lang="en-GB" dirty="0" err="1"/>
              <a:t>Turneo</a:t>
            </a:r>
            <a:r>
              <a:rPr lang="en-GB" dirty="0"/>
              <a:t>, H. (2023) 'Hotel personalization: Bringing your trusted expertise to modern-day </a:t>
            </a:r>
            <a:r>
              <a:rPr lang="en-GB" dirty="0" err="1"/>
              <a:t>travelers</a:t>
            </a:r>
            <a:r>
              <a:rPr lang="en-GB" dirty="0"/>
              <a:t>', Medium. Available at: https://</a:t>
            </a:r>
            <a:r>
              <a:rPr lang="en-GB" dirty="0" err="1"/>
              <a:t>medium.com</a:t>
            </a:r>
            <a:r>
              <a:rPr lang="en-GB" dirty="0"/>
              <a:t>/@</a:t>
            </a:r>
            <a:r>
              <a:rPr lang="en-GB" dirty="0" err="1"/>
              <a:t>hello_turneo</a:t>
            </a:r>
            <a:r>
              <a:rPr lang="en-GB" dirty="0"/>
              <a:t>/hotel-personalization-bringing-your-trusted-expertise-to-modern-day-travelers-c70bdf6feff4  (Accessed: 12 May 2024).</a:t>
            </a:r>
          </a:p>
          <a:p>
            <a:r>
              <a:rPr lang="en-GB" dirty="0" err="1"/>
              <a:t>Userguest</a:t>
            </a:r>
            <a:r>
              <a:rPr lang="en-GB" dirty="0"/>
              <a:t> (2021) Hyper-personalization in the hotel industry using technology to meet customer expectations. Available at: https://</a:t>
            </a:r>
            <a:r>
              <a:rPr lang="en-GB" dirty="0" err="1"/>
              <a:t>userguest.com</a:t>
            </a:r>
            <a:r>
              <a:rPr lang="en-GB" dirty="0"/>
              <a:t>/hyper-personalization-in-the-hotel-industry-using-technology-to-meet-customer-expectations/  (Accessed: 12 May 2024).</a:t>
            </a:r>
          </a:p>
          <a:p>
            <a:r>
              <a:rPr lang="en-GB" dirty="0" err="1"/>
              <a:t>WebRezPro</a:t>
            </a:r>
            <a:r>
              <a:rPr lang="en-GB" dirty="0"/>
              <a:t> (2023) 7 simple ways independent hotels can personalize the guest experience. Available at: https://</a:t>
            </a:r>
            <a:r>
              <a:rPr lang="en-GB" dirty="0" err="1"/>
              <a:t>webrezpro.com</a:t>
            </a:r>
            <a:r>
              <a:rPr lang="en-GB" dirty="0"/>
              <a:t>/7-simple-ways-independent-hotels-can-personalize-the-guest-experience/  (Accessed: 12 May 2024).</a:t>
            </a:r>
          </a:p>
          <a:p>
            <a:endParaRPr lang="en-RO" dirty="0"/>
          </a:p>
        </p:txBody>
      </p:sp>
    </p:spTree>
    <p:extLst>
      <p:ext uri="{BB962C8B-B14F-4D97-AF65-F5344CB8AC3E}">
        <p14:creationId xmlns:p14="http://schemas.microsoft.com/office/powerpoint/2010/main" val="227122839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mera lens">
            <a:extLst>
              <a:ext uri="{FF2B5EF4-FFF2-40B4-BE49-F238E27FC236}">
                <a16:creationId xmlns:a16="http://schemas.microsoft.com/office/drawing/2014/main" id="{500BA774-2775-2142-6509-739C90D832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5658" r="-1" b="10070"/>
          <a:stretch/>
        </p:blipFill>
        <p:spPr>
          <a:xfrm>
            <a:off x="19965" y="-2"/>
            <a:ext cx="1219169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EB89403-7E77-B35D-A83A-678BFB021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2054" y="3428998"/>
            <a:ext cx="5816024" cy="26234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600" dirty="0"/>
              <a:t>Thank you for watching!</a:t>
            </a:r>
          </a:p>
        </p:txBody>
      </p:sp>
    </p:spTree>
    <p:extLst>
      <p:ext uri="{BB962C8B-B14F-4D97-AF65-F5344CB8AC3E}">
        <p14:creationId xmlns:p14="http://schemas.microsoft.com/office/powerpoint/2010/main" val="1357391861"/>
      </p:ext>
    </p:extLst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178B2DAB-5DDE-4060-A857-D2E1CDA925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0</TotalTime>
  <Words>2486</Words>
  <Application>Microsoft Office PowerPoint</Application>
  <PresentationFormat>Widescreen</PresentationFormat>
  <Paragraphs>107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Aptos</vt:lpstr>
      <vt:lpstr>Arial</vt:lpstr>
      <vt:lpstr>MS Shell Dlg 2</vt:lpstr>
      <vt:lpstr>Wingdings</vt:lpstr>
      <vt:lpstr>Wingdings 3</vt:lpstr>
      <vt:lpstr>Madison</vt:lpstr>
      <vt:lpstr>Contemporary Themes in the Hotel and Hospitality Sector  BMIH6001 </vt:lpstr>
      <vt:lpstr>Introduction </vt:lpstr>
      <vt:lpstr>Hotels Overview </vt:lpstr>
      <vt:lpstr>Literature Overview </vt:lpstr>
      <vt:lpstr>Literature Overview </vt:lpstr>
      <vt:lpstr>PESTEL Framework </vt:lpstr>
      <vt:lpstr>Hotel Industry Responses (Marriott &amp; Hilton) </vt:lpstr>
      <vt:lpstr>Hotel Industry Responses (Hyatt, Ritz-Carlton, Accor) </vt:lpstr>
      <vt:lpstr>Future Policy and Management Solutions  </vt:lpstr>
      <vt:lpstr>Future Policy and Management Solutions </vt:lpstr>
      <vt:lpstr>Conclusion </vt:lpstr>
      <vt:lpstr>References </vt:lpstr>
      <vt:lpstr>Thank you for watching!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Contemporary Themes in the Hotel and Hospitality Sector  BMIH6001</dc:title>
  <dc:creator>Andrea Betina Rideg</dc:creator>
  <cp:lastModifiedBy>cristian fazecas</cp:lastModifiedBy>
  <cp:revision>3</cp:revision>
  <dcterms:created xsi:type="dcterms:W3CDTF">2024-05-15T19:16:46Z</dcterms:created>
  <dcterms:modified xsi:type="dcterms:W3CDTF">2024-05-17T06:41:23Z</dcterms:modified>
</cp:coreProperties>
</file>