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69" r:id="rId4"/>
    <p:sldId id="259" r:id="rId5"/>
    <p:sldId id="260" r:id="rId6"/>
    <p:sldId id="266" r:id="rId7"/>
    <p:sldId id="263" r:id="rId8"/>
    <p:sldId id="264" r:id="rId9"/>
    <p:sldId id="265" r:id="rId10"/>
    <p:sldId id="267" r:id="rId11"/>
    <p:sldId id="268" r:id="rId12"/>
    <p:sldId id="270" r:id="rId13"/>
    <p:sldId id="271" r:id="rId14"/>
    <p:sldId id="261" r:id="rId15"/>
    <p:sldId id="26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89" autoAdjust="0"/>
    <p:restoredTop sz="95033" autoAdjust="0"/>
  </p:normalViewPr>
  <p:slideViewPr>
    <p:cSldViewPr>
      <p:cViewPr varScale="1">
        <p:scale>
          <a:sx n="78" d="100"/>
          <a:sy n="78" d="100"/>
        </p:scale>
        <p:origin x="715" y="72"/>
      </p:cViewPr>
      <p:guideLst>
        <p:guide orient="horz" pos="2160"/>
        <p:guide pos="2880"/>
      </p:guideLst>
    </p:cSldViewPr>
  </p:slideViewPr>
  <p:outlineViewPr>
    <p:cViewPr>
      <p:scale>
        <a:sx n="33" d="100"/>
        <a:sy n="33" d="100"/>
      </p:scale>
      <p:origin x="0" y="2072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CABD47-A377-485D-9B9E-DD56B528E5FE}" type="datetimeFigureOut">
              <a:rPr lang="en-US" smtClean="0"/>
              <a:pPr/>
              <a:t>11/8/2025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CE14CD2-D58F-47A2-8374-05F61A8CDD1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British Compliance Institute is a professional association that focuses on enhancing compliance, ethics, and governance in the organisations of the UK. It was put in place to help business organisations comply with the regulation and transparency throughout operations. The institute offers specialised education, professional qualifications and materials to make compliance officers and managers aware of the changing legal environments. It supports organisations to deal with risks and develop strong compliance cultures through research, policy direction, and workshops.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CE14CD2-D58F-47A2-8374-05F61A8CDD18}"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65D9CC-CC55-A82B-AD95-97A1F951D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BA0FB0-8557-BDDC-D202-A1B0FDCF15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A0A-C7BE-5161-CEA2-D26AFF07B44E}"/>
              </a:ext>
            </a:extLst>
          </p:cNvPr>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report demonstrates how the company has planned for employee training, professional certification, career development and development opportunities for compliance officers and risk management professionals. Highlighting the detailed analysis about the seminars, guidance materials, supportive initiatives and networking events, the company has developed a culture of positivity, accountability and integrity. </a:t>
            </a:r>
          </a:p>
          <a:p>
            <a:endParaRPr lang="en-GB" dirty="0"/>
          </a:p>
        </p:txBody>
      </p:sp>
      <p:sp>
        <p:nvSpPr>
          <p:cNvPr id="4" name="Slide Number Placeholder 3">
            <a:extLst>
              <a:ext uri="{FF2B5EF4-FFF2-40B4-BE49-F238E27FC236}">
                <a16:creationId xmlns:a16="http://schemas.microsoft.com/office/drawing/2014/main" id="{A44192BB-044F-CDE0-D962-433E312F62A4}"/>
              </a:ext>
            </a:extLst>
          </p:cNvPr>
          <p:cNvSpPr>
            <a:spLocks noGrp="1"/>
          </p:cNvSpPr>
          <p:nvPr>
            <p:ph type="sldNum" sz="quarter" idx="10"/>
          </p:nvPr>
        </p:nvSpPr>
        <p:spPr/>
        <p:txBody>
          <a:bodyPr/>
          <a:lstStyle/>
          <a:p>
            <a:fld id="{5CE14CD2-D58F-47A2-8374-05F61A8CDD18}" type="slidenum">
              <a:rPr lang="en-GB" smtClean="0"/>
              <a:pPr/>
              <a:t>3</a:t>
            </a:fld>
            <a:endParaRPr lang="en-GB"/>
          </a:p>
        </p:txBody>
      </p:sp>
    </p:spTree>
    <p:extLst>
      <p:ext uri="{BB962C8B-B14F-4D97-AF65-F5344CB8AC3E}">
        <p14:creationId xmlns:p14="http://schemas.microsoft.com/office/powerpoint/2010/main" val="1567451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In recruitment, job analysis plays an important role by identifying the actual nature of the hiring process as objective, fair, managed and aligned with organisational demands. It further allows HR to recognise the competencies needed and selected in the most suitable manner of assessment methods, including interviews, tests, practical demonstrations and virtual networks to evaluate whether the employee’s skills and experience match the job description or not. Job analysis further aims to ensure the legal, regulatory, managerial and ethical frameworks that help in reducing operational and brand reputational risks. Moreover, job analysis helps to improve workforce planning by clearly identifying how job roles fit with the team structures and organisational goals. Thus, job analysis further leverages the recruitment procedure by offering clarity, consistency, independence and fairness, leading to a better recruiting process and hiring decisions.</a:t>
            </a:r>
          </a:p>
          <a:p>
            <a:endParaRPr lang="en-GB" dirty="0"/>
          </a:p>
        </p:txBody>
      </p:sp>
      <p:sp>
        <p:nvSpPr>
          <p:cNvPr id="4" name="Slide Number Placeholder 3"/>
          <p:cNvSpPr>
            <a:spLocks noGrp="1"/>
          </p:cNvSpPr>
          <p:nvPr>
            <p:ph type="sldNum" sz="quarter" idx="10"/>
          </p:nvPr>
        </p:nvSpPr>
        <p:spPr/>
        <p:txBody>
          <a:bodyPr/>
          <a:lstStyle/>
          <a:p>
            <a:fld id="{5CE14CD2-D58F-47A2-8374-05F61A8CDD18}"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Further, a job description also includes how candidates understand the role, responsibilities, specific skills required, for providing the best fit solutions for the business. The higher authority of BCI can further help to ensure consistency and employee transparency, enabling HR to design job advertisements, planning for the assessments, select applicants and create interview questions for the applicants. The job description developed by BCI can help the employees to understand their actual responsibilities and performance expectations within the change management. For the job description of the change manager role in BCI, it has been identified that it provides clarity, reduces uncertainty, mitigates the complexities and leads to effective transitions by defining new job roles, increasing employee confidence, accountability, engagement and improving the organisational performances making organisational change easy to adapt and implement. </a:t>
            </a:r>
          </a:p>
          <a:p>
            <a:endParaRPr lang="en-GB" dirty="0"/>
          </a:p>
        </p:txBody>
      </p:sp>
      <p:sp>
        <p:nvSpPr>
          <p:cNvPr id="4" name="Slide Number Placeholder 3"/>
          <p:cNvSpPr>
            <a:spLocks noGrp="1"/>
          </p:cNvSpPr>
          <p:nvPr>
            <p:ph type="sldNum" sz="quarter" idx="10"/>
          </p:nvPr>
        </p:nvSpPr>
        <p:spPr/>
        <p:txBody>
          <a:bodyPr/>
          <a:lstStyle/>
          <a:p>
            <a:fld id="{5CE14CD2-D58F-47A2-8374-05F61A8CDD18}"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Each of the stages of a recruitment process needs to be designed to help you find the ideal candidates for the role. In the recruitment process, a person specification is a document which outlines the essential and desirable attributes that are required to determine a particular job role. It is a written description of the ideal candidate for a job role. It presents details regarding the skills, experiences, qualifications and personal characteristics that are needed to perform effectively in the position. For recruiting a change manager by the British Compliance Institute, a person specification is a helpful tool when writing job advertisements. Within a recruitment process, it helps in ensuring that all the applicants are scrutinised systematically through the same criteria. As a result, this helps in removing bias and personal interests, both of which are problematic for recruiting successfully.     </a:t>
            </a:r>
          </a:p>
        </p:txBody>
      </p:sp>
      <p:sp>
        <p:nvSpPr>
          <p:cNvPr id="4" name="Slide Number Placeholder 3"/>
          <p:cNvSpPr>
            <a:spLocks noGrp="1"/>
          </p:cNvSpPr>
          <p:nvPr>
            <p:ph type="sldNum" sz="quarter" idx="10"/>
          </p:nvPr>
        </p:nvSpPr>
        <p:spPr/>
        <p:txBody>
          <a:bodyPr/>
          <a:lstStyle/>
          <a:p>
            <a:fld id="{5CE14CD2-D58F-47A2-8374-05F61A8CDD18}"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situational interview is effective as it helps to assess the problem-solving capabilities and decision-making aspects of an employee by putting them into a hypothetical situation. This helps to assess the mindset and skills of an employee in order to make sure that they have the capabilities that the organisation needs. In the context of the British Compliance Institute, the business can interview the candidates with different change situations, as the position is of a change manager.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CE14CD2-D58F-47A2-8374-05F61A8CDD18}"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behavioural interview assesses the capability of a candidate based on their past performance. The assessment of the past performance of the employees helps the recruiters to predict the future capabilities that the candidate will have within their company. With this interview, the British Compliance Institute can ask if the candidate has any experience with change management. It will also help the business to check how many changes the employee has been a part of and how he or she has managed to provide effective solutions in order to make proper changes effective and acceptable for all the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CE14CD2-D58F-47A2-8374-05F61A8CDD18}"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stress interview is the process in which employers use challenging tactics to check how the candidate performs under pressure. In this interview, the candidates are given unpredictable questions and conditions to see how effectively they handle the situation while keeping their professionalism. Within the British Compliance Institute, the business needs a candidate who can handle the change management situation as a change manager. Change management is a complex process within which different issues arise; thus, the ability to handle unpredictable situations by the change manager is needed.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CE14CD2-D58F-47A2-8374-05F61A8CDD18}"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Different ways in which information that is needed could be gained are referred to as questioning techniques. Three questioning techniques are widely used for the recruitment processes. The probing question enables the interviewer to gather the actual information from the candidates, rather than making assumptions. The leading questions are a form of persuasion and could work well in situations when dealing with individuals who are struggling to make a decision. Lastly, Socratic questioning enables the prospect of challenging and deepening comprehension by asking open-ended and thoughtful questions.          </a:t>
            </a:r>
          </a:p>
        </p:txBody>
      </p:sp>
      <p:sp>
        <p:nvSpPr>
          <p:cNvPr id="4" name="Slide Number Placeholder 3"/>
          <p:cNvSpPr>
            <a:spLocks noGrp="1"/>
          </p:cNvSpPr>
          <p:nvPr>
            <p:ph type="sldNum" sz="quarter" idx="10"/>
          </p:nvPr>
        </p:nvSpPr>
        <p:spPr/>
        <p:txBody>
          <a:bodyPr/>
          <a:lstStyle/>
          <a:p>
            <a:fld id="{5CE14CD2-D58F-47A2-8374-05F61A8CDD18}"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Among the three that have been explored, Socratic questioning would be the best questioning approach for recruiting a change manager to the British Compliance Institute. The reason is that another questioning approach might lead towards false answers. For instance, leading questions result in biased answers as the respondents are prone to simply mimicking the words of the interviewers. So with Socratic questions, the company would be able to assess candidates' critical thinking and problem-solving skills.       </a:t>
            </a:r>
          </a:p>
        </p:txBody>
      </p:sp>
      <p:sp>
        <p:nvSpPr>
          <p:cNvPr id="4" name="Slide Number Placeholder 3"/>
          <p:cNvSpPr>
            <a:spLocks noGrp="1"/>
          </p:cNvSpPr>
          <p:nvPr>
            <p:ph type="sldNum" sz="quarter" idx="10"/>
          </p:nvPr>
        </p:nvSpPr>
        <p:spPr/>
        <p:txBody>
          <a:bodyPr/>
          <a:lstStyle/>
          <a:p>
            <a:fld id="{5CE14CD2-D58F-47A2-8374-05F61A8CDD18}"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DE12E-8137-3FC4-35FC-52D33D7F7C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510C6F-EA41-789D-183E-F854EFA56C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7D65AD-5293-D676-B828-D526B08E9CF5}"/>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 face-to-face interviews, researchers are able to interact in person thus are able to observe non-verbal communication like gestures and expressions that help enrich the interpretation of data. Trust and rapport is easier to form this way, too. Nevertheless, it may be costly and time consuming particularly in cases where the participants are spread across the geographic boundary. Conversely, online interviews utilise the resources of such programs as Zoom or Microsoft Teams, which are more flexible, less expensive to travel, and accessible all over the world. They come in handy especially when the researcher wants to access the participants in other areas. However, some obstacles, including low internet connection, lack of eye contact, and emotional detachment can influence the depth of data.</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D747C1DD-5ACF-A1B7-FC32-BE0A84BC2770}"/>
              </a:ext>
            </a:extLst>
          </p:cNvPr>
          <p:cNvSpPr>
            <a:spLocks noGrp="1"/>
          </p:cNvSpPr>
          <p:nvPr>
            <p:ph type="sldNum" sz="quarter" idx="10"/>
          </p:nvPr>
        </p:nvSpPr>
        <p:spPr/>
        <p:txBody>
          <a:bodyPr/>
          <a:lstStyle/>
          <a:p>
            <a:fld id="{5CE14CD2-D58F-47A2-8374-05F61A8CDD18}" type="slidenum">
              <a:rPr lang="en-GB" smtClean="0"/>
              <a:pPr/>
              <a:t>12</a:t>
            </a:fld>
            <a:endParaRPr lang="en-GB"/>
          </a:p>
        </p:txBody>
      </p:sp>
    </p:spTree>
    <p:extLst>
      <p:ext uri="{BB962C8B-B14F-4D97-AF65-F5344CB8AC3E}">
        <p14:creationId xmlns:p14="http://schemas.microsoft.com/office/powerpoint/2010/main" val="40089073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BC612-E282-C19D-04FA-F8851F726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36173-635E-0D92-ECC4-7DB2F8FF16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4521FD-5B1E-F608-B1A6-FBBFE028FBC6}"/>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 up, recruiting and selecting talented professionals is critical to the British Compliance Institute to hire the most talented professionals. The organisation pays special attention to the ethical, transparent, and fair employment procedures that are in tune with its compliance-oriented values. Different types of interviews such as situational, behavioural, and stress are used in evaluating the candidates in different aspects, including decision-making, adaptability and problem-solving skills.</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9B109BB4-9200-9755-1BD7-E121631889DF}"/>
              </a:ext>
            </a:extLst>
          </p:cNvPr>
          <p:cNvSpPr>
            <a:spLocks noGrp="1"/>
          </p:cNvSpPr>
          <p:nvPr>
            <p:ph type="sldNum" sz="quarter" idx="10"/>
          </p:nvPr>
        </p:nvSpPr>
        <p:spPr/>
        <p:txBody>
          <a:bodyPr/>
          <a:lstStyle/>
          <a:p>
            <a:fld id="{5CE14CD2-D58F-47A2-8374-05F61A8CDD18}" type="slidenum">
              <a:rPr lang="en-GB" smtClean="0"/>
              <a:pPr/>
              <a:t>13</a:t>
            </a:fld>
            <a:endParaRPr lang="en-GB"/>
          </a:p>
        </p:txBody>
      </p:sp>
    </p:spTree>
    <p:extLst>
      <p:ext uri="{BB962C8B-B14F-4D97-AF65-F5344CB8AC3E}">
        <p14:creationId xmlns:p14="http://schemas.microsoft.com/office/powerpoint/2010/main" val="1566276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913EC40-7A3E-4774-ACC0-482A193068A5}" type="datetimeFigureOut">
              <a:rPr lang="en-US" smtClean="0"/>
              <a:pPr/>
              <a:t>11/8/2025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13EC40-7A3E-4774-ACC0-482A193068A5}" type="datetimeFigureOut">
              <a:rPr lang="en-US" smtClean="0"/>
              <a:pPr/>
              <a:t>11/8/2025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3EC40-7A3E-4774-ACC0-482A193068A5}" type="datetimeFigureOut">
              <a:rPr lang="en-US" smtClean="0"/>
              <a:pPr/>
              <a:t>11/8/2025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913EC40-7A3E-4774-ACC0-482A193068A5}" type="datetimeFigureOut">
              <a:rPr lang="en-US" smtClean="0"/>
              <a:pPr/>
              <a:t>11/8/2025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913EC40-7A3E-4774-ACC0-482A193068A5}" type="datetimeFigureOut">
              <a:rPr lang="en-US" smtClean="0"/>
              <a:pPr/>
              <a:t>11/8/2025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913EC40-7A3E-4774-ACC0-482A193068A5}" type="datetimeFigureOut">
              <a:rPr lang="en-US" smtClean="0"/>
              <a:pPr/>
              <a:t>11/8/2025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13EC40-7A3E-4774-ACC0-482A193068A5}" type="datetimeFigureOut">
              <a:rPr lang="en-US" smtClean="0"/>
              <a:pPr/>
              <a:t>11/8/2025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13EC40-7A3E-4774-ACC0-482A193068A5}" type="datetimeFigureOut">
              <a:rPr lang="en-US" smtClean="0"/>
              <a:pPr/>
              <a:t>11/8/2025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13EC40-7A3E-4774-ACC0-482A193068A5}" type="datetimeFigureOut">
              <a:rPr lang="en-US" smtClean="0"/>
              <a:pPr/>
              <a:t>11/8/2025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13EC40-7A3E-4774-ACC0-482A193068A5}" type="datetimeFigureOut">
              <a:rPr lang="en-US" smtClean="0"/>
              <a:pPr/>
              <a:t>11/8/2025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13EC40-7A3E-4774-ACC0-482A193068A5}" type="datetimeFigureOut">
              <a:rPr lang="en-US" smtClean="0"/>
              <a:pPr/>
              <a:t>11/8/2025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E074-938F-4FD1-B224-7ACE9E7F65D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13EC40-7A3E-4774-ACC0-482A193068A5}" type="datetimeFigureOut">
              <a:rPr lang="en-US" smtClean="0"/>
              <a:pPr/>
              <a:t>11/8/2025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65E074-938F-4FD1-B224-7ACE9E7F65D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allcentrehelper.com/practical-tips-for-effective-questioning-techniques-9045.htm" TargetMode="External"/><Relationship Id="rId2" Type="http://schemas.openxmlformats.org/officeDocument/2006/relationships/hyperlink" Target="https://www.bbc.co.uk/bitesize/guides/zvfw8xs/revision/2" TargetMode="External"/><Relationship Id="rId1" Type="http://schemas.openxmlformats.org/officeDocument/2006/relationships/slideLayout" Target="../slideLayouts/slideLayout2.xml"/><Relationship Id="rId5" Type="http://schemas.openxmlformats.org/officeDocument/2006/relationships/hyperlink" Target="https://positivepsychology.com/socratic-questioning/" TargetMode="External"/><Relationship Id="rId4" Type="http://schemas.openxmlformats.org/officeDocument/2006/relationships/hyperlink" Target="https://www.nngroup.com/articles/leading-question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928670"/>
            <a:ext cx="7772400" cy="5000660"/>
          </a:xfrm>
          <a:solidFill>
            <a:schemeClr val="accent6">
              <a:lumMod val="40000"/>
              <a:lumOff val="60000"/>
            </a:schemeClr>
          </a:solidFill>
        </p:spPr>
        <p:txBody>
          <a:bodyPr>
            <a:noAutofit/>
          </a:bodyPr>
          <a:lstStyle/>
          <a:p>
            <a:r>
              <a:rPr lang="en-GB" sz="1800" b="1">
                <a:latin typeface="+mn-lt"/>
                <a:cs typeface="Times New Roman" pitchFamily="18" charset="0"/>
              </a:rPr>
              <a:t>BA (Hons) </a:t>
            </a:r>
            <a:r>
              <a:rPr lang="en-GB" sz="1800" b="1" dirty="0">
                <a:latin typeface="+mn-lt"/>
                <a:cs typeface="Times New Roman" pitchFamily="18" charset="0"/>
              </a:rPr>
              <a:t>Leadership and Management Skills for the</a:t>
            </a:r>
            <a:br>
              <a:rPr lang="en-GB" sz="1800" b="1" dirty="0">
                <a:latin typeface="+mn-lt"/>
                <a:cs typeface="Times New Roman" pitchFamily="18" charset="0"/>
              </a:rPr>
            </a:br>
            <a:r>
              <a:rPr lang="en-GB" sz="1800" b="1" dirty="0">
                <a:latin typeface="+mn-lt"/>
                <a:cs typeface="Times New Roman" pitchFamily="18" charset="0"/>
              </a:rPr>
              <a:t>Workplace</a:t>
            </a:r>
            <a:br>
              <a:rPr lang="en-GB" sz="1800" b="1" dirty="0">
                <a:latin typeface="+mn-lt"/>
                <a:cs typeface="Times New Roman" pitchFamily="18" charset="0"/>
              </a:rPr>
            </a:br>
            <a:r>
              <a:rPr lang="en-GB" sz="1800" b="1" dirty="0">
                <a:latin typeface="+mn-lt"/>
                <a:cs typeface="Times New Roman" pitchFamily="18" charset="0"/>
              </a:rPr>
              <a:t>Developing and Managing Individuals and Teams</a:t>
            </a:r>
            <a:br>
              <a:rPr lang="en-GB" sz="1800" b="1" dirty="0">
                <a:latin typeface="+mn-lt"/>
                <a:cs typeface="Times New Roman" pitchFamily="18" charset="0"/>
              </a:rPr>
            </a:br>
            <a:r>
              <a:rPr lang="en-GB" sz="1800" b="1" dirty="0">
                <a:latin typeface="+mn-lt"/>
                <a:cs typeface="Times New Roman" pitchFamily="18" charset="0"/>
              </a:rPr>
              <a:t>LCLM5002</a:t>
            </a:r>
            <a:br>
              <a:rPr lang="en-GB" sz="1800" b="1" dirty="0">
                <a:latin typeface="+mn-lt"/>
                <a:cs typeface="Times New Roman" pitchFamily="18" charset="0"/>
              </a:rPr>
            </a:br>
            <a:r>
              <a:rPr lang="en-GB" sz="1800" b="1" dirty="0">
                <a:latin typeface="+mn-lt"/>
                <a:cs typeface="Times New Roman" pitchFamily="18" charset="0"/>
              </a:rPr>
              <a:t>Component 1- Individual Presentation</a:t>
            </a:r>
            <a:br>
              <a:rPr lang="en-GB" sz="1800" b="1" dirty="0">
                <a:latin typeface="+mn-lt"/>
                <a:cs typeface="Times New Roman" pitchFamily="18" charset="0"/>
              </a:rPr>
            </a:br>
            <a:br>
              <a:rPr lang="en-GB" sz="1800" b="1" dirty="0">
                <a:latin typeface="+mn-lt"/>
                <a:cs typeface="Times New Roman" pitchFamily="18" charset="0"/>
              </a:rPr>
            </a:br>
            <a:br>
              <a:rPr lang="en-GB" sz="1800" b="1" dirty="0">
                <a:latin typeface="+mn-lt"/>
                <a:cs typeface="Times New Roman" pitchFamily="18" charset="0"/>
              </a:rPr>
            </a:br>
            <a:br>
              <a:rPr lang="en-GB" sz="1800" b="1" dirty="0">
                <a:latin typeface="+mn-lt"/>
                <a:cs typeface="Times New Roman" pitchFamily="18" charset="0"/>
              </a:rPr>
            </a:br>
            <a:r>
              <a:rPr lang="en-GB" sz="1800" b="1" dirty="0">
                <a:latin typeface="+mn-lt"/>
                <a:cs typeface="Times New Roman" pitchFamily="18" charset="0"/>
              </a:rPr>
              <a:t>Student Name: Nicoleta </a:t>
            </a:r>
            <a:r>
              <a:rPr lang="en-GB" sz="1800" b="1" dirty="0" err="1">
                <a:latin typeface="+mn-lt"/>
                <a:cs typeface="Times New Roman" pitchFamily="18" charset="0"/>
              </a:rPr>
              <a:t>Amihaiesei</a:t>
            </a:r>
            <a:br>
              <a:rPr lang="en-GB" sz="1800" b="1" dirty="0">
                <a:latin typeface="+mn-lt"/>
                <a:cs typeface="Times New Roman" pitchFamily="18" charset="0"/>
              </a:rPr>
            </a:br>
            <a:r>
              <a:rPr lang="en-GB" sz="1800" b="1" dirty="0">
                <a:latin typeface="+mn-lt"/>
                <a:cs typeface="Times New Roman" pitchFamily="18" charset="0"/>
              </a:rPr>
              <a:t>Student Number: 2414345</a:t>
            </a:r>
            <a:br>
              <a:rPr lang="en-GB" sz="1800" b="1" dirty="0">
                <a:latin typeface="+mn-lt"/>
                <a:cs typeface="Times New Roman" pitchFamily="18" charset="0"/>
              </a:rPr>
            </a:br>
            <a:r>
              <a:rPr lang="en-GB" sz="1800" b="1" dirty="0">
                <a:latin typeface="+mn-lt"/>
                <a:cs typeface="Times New Roman" pitchFamily="18" charset="0"/>
              </a:rPr>
              <a:t>Lecturer Name: Amer Kareem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594"/>
          </a:xfrm>
          <a:solidFill>
            <a:schemeClr val="accent6">
              <a:lumMod val="40000"/>
              <a:lumOff val="60000"/>
            </a:schemeClr>
          </a:solidFill>
        </p:spPr>
        <p:txBody>
          <a:bodyPr/>
          <a:lstStyle/>
          <a:p>
            <a:r>
              <a:rPr lang="en-US" sz="2800" b="1" dirty="0">
                <a:latin typeface="Arial" pitchFamily="34" charset="0"/>
                <a:cs typeface="Arial" pitchFamily="34" charset="0"/>
              </a:rPr>
              <a:t>Introduction </a:t>
            </a:r>
            <a:endParaRPr lang="en-GB" sz="2800" b="1" dirty="0">
              <a:latin typeface="Arial" pitchFamily="34" charset="0"/>
              <a:cs typeface="Arial" pitchFamily="34" charset="0"/>
            </a:endParaRPr>
          </a:p>
        </p:txBody>
      </p:sp>
      <p:sp>
        <p:nvSpPr>
          <p:cNvPr id="3" name="Content Placeholder 2"/>
          <p:cNvSpPr>
            <a:spLocks noGrp="1"/>
          </p:cNvSpPr>
          <p:nvPr>
            <p:ph idx="1"/>
          </p:nvPr>
        </p:nvSpPr>
        <p:spPr>
          <a:xfrm>
            <a:off x="457200" y="1071546"/>
            <a:ext cx="4400552" cy="5054617"/>
          </a:xfrm>
          <a:solidFill>
            <a:schemeClr val="accent6">
              <a:lumMod val="40000"/>
              <a:lumOff val="60000"/>
            </a:schemeClr>
          </a:solidFill>
        </p:spPr>
        <p:txBody>
          <a:bodyPr>
            <a:normAutofit/>
          </a:bodyPr>
          <a:lstStyle/>
          <a:p>
            <a:pPr lvl="0" algn="just">
              <a:lnSpc>
                <a:spcPct val="150000"/>
              </a:lnSpc>
            </a:pPr>
            <a:r>
              <a:rPr lang="en-GB" sz="1500" dirty="0">
                <a:latin typeface="Arial" pitchFamily="34" charset="0"/>
                <a:cs typeface="Arial" pitchFamily="34" charset="0"/>
              </a:rPr>
              <a:t>British Compliance Institute (BCI) is a professional company highly dedicated to promoting flexible approaches (BCI, 2025). </a:t>
            </a:r>
          </a:p>
          <a:p>
            <a:pPr lvl="0" algn="just">
              <a:lnSpc>
                <a:spcPct val="150000"/>
              </a:lnSpc>
            </a:pPr>
            <a:r>
              <a:rPr lang="en-GB" sz="1500" dirty="0">
                <a:latin typeface="Arial" pitchFamily="34" charset="0"/>
                <a:cs typeface="Arial" pitchFamily="34" charset="0"/>
              </a:rPr>
              <a:t>The company implements best practices, employment standards and ethical conduct in compliance policies within the UK industries (BCI, 2025). </a:t>
            </a:r>
          </a:p>
          <a:p>
            <a:endParaRPr lang="en-GB" sz="1500" dirty="0">
              <a:latin typeface="Arial" pitchFamily="34" charset="0"/>
              <a:cs typeface="Arial" pitchFamily="34" charset="0"/>
            </a:endParaRPr>
          </a:p>
        </p:txBody>
      </p:sp>
      <p:pic>
        <p:nvPicPr>
          <p:cNvPr id="1026" name="Picture 2"/>
          <p:cNvPicPr>
            <a:picLocks noChangeAspect="1" noChangeArrowheads="1"/>
          </p:cNvPicPr>
          <p:nvPr/>
        </p:nvPicPr>
        <p:blipFill>
          <a:blip r:embed="rId3"/>
          <a:srcRect/>
          <a:stretch>
            <a:fillRect/>
          </a:stretch>
        </p:blipFill>
        <p:spPr bwMode="auto">
          <a:xfrm>
            <a:off x="5143504" y="1142984"/>
            <a:ext cx="3714776" cy="4214842"/>
          </a:xfrm>
          <a:prstGeom prst="rect">
            <a:avLst/>
          </a:prstGeom>
          <a:noFill/>
          <a:ln w="19050">
            <a:solidFill>
              <a:schemeClr val="tx1"/>
            </a:solidFill>
            <a:miter lim="800000"/>
            <a:headEnd/>
            <a:tailEnd/>
          </a:ln>
          <a:effectLst/>
        </p:spPr>
      </p:pic>
      <p:sp>
        <p:nvSpPr>
          <p:cNvPr id="5" name="Rectangle 4"/>
          <p:cNvSpPr/>
          <p:nvPr/>
        </p:nvSpPr>
        <p:spPr>
          <a:xfrm>
            <a:off x="5857884" y="5572140"/>
            <a:ext cx="1816523" cy="307777"/>
          </a:xfrm>
          <a:prstGeom prst="rect">
            <a:avLst/>
          </a:prstGeom>
          <a:solidFill>
            <a:schemeClr val="accent6">
              <a:lumMod val="40000"/>
              <a:lumOff val="60000"/>
            </a:schemeClr>
          </a:solidFill>
        </p:spPr>
        <p:txBody>
          <a:bodyPr wrap="none">
            <a:spAutoFit/>
          </a:bodyPr>
          <a:lstStyle/>
          <a:p>
            <a:r>
              <a:rPr lang="en-GB" sz="1400" dirty="0">
                <a:latin typeface="Arial" pitchFamily="34" charset="0"/>
                <a:cs typeface="Arial" pitchFamily="34" charset="0"/>
              </a:rPr>
              <a:t>(Source: BCI,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E46E9-50F3-ED4C-E470-17E670865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42712A-18EF-098B-8ED9-264159802020}"/>
              </a:ext>
            </a:extLst>
          </p:cNvPr>
          <p:cNvSpPr>
            <a:spLocks noGrp="1"/>
          </p:cNvSpPr>
          <p:nvPr>
            <p:ph type="title"/>
          </p:nvPr>
        </p:nvSpPr>
        <p:spPr>
          <a:xfrm>
            <a:off x="395536" y="116632"/>
            <a:ext cx="8496944" cy="792088"/>
          </a:xfrm>
          <a:solidFill>
            <a:schemeClr val="accent6">
              <a:lumMod val="40000"/>
              <a:lumOff val="60000"/>
            </a:schemeClr>
          </a:solidFill>
        </p:spPr>
        <p:txBody>
          <a:bodyPr>
            <a:normAutofit fontScale="90000"/>
          </a:bodyPr>
          <a:lstStyle/>
          <a:p>
            <a:r>
              <a:rPr lang="en-GB" sz="2800" b="1" dirty="0"/>
              <a:t>Brief Introduction of the British Compliance Institute </a:t>
            </a:r>
            <a:endParaRPr lang="en-GB" sz="2800" b="1" dirty="0">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F302B453-723E-D1F7-2EA8-B06960D28953}"/>
              </a:ext>
            </a:extLst>
          </p:cNvPr>
          <p:cNvSpPr>
            <a:spLocks noGrp="1"/>
          </p:cNvSpPr>
          <p:nvPr>
            <p:ph idx="1"/>
          </p:nvPr>
        </p:nvSpPr>
        <p:spPr>
          <a:xfrm>
            <a:off x="457200" y="1071546"/>
            <a:ext cx="4400552" cy="5054617"/>
          </a:xfrm>
          <a:solidFill>
            <a:schemeClr val="accent6">
              <a:lumMod val="40000"/>
              <a:lumOff val="60000"/>
            </a:schemeClr>
          </a:solidFill>
        </p:spPr>
        <p:txBody>
          <a:bodyPr>
            <a:normAutofit/>
          </a:bodyPr>
          <a:lstStyle/>
          <a:p>
            <a:pPr lvl="0" algn="just"/>
            <a:r>
              <a:rPr lang="en-GB" sz="1500" dirty="0"/>
              <a:t>The British Compliance Institute has been working to encourage ethical and compliant businesses within the UK (</a:t>
            </a:r>
            <a:r>
              <a:rPr lang="en-GB" sz="1500" dirty="0" err="1"/>
              <a:t>Bci-gmp</a:t>
            </a:r>
            <a:r>
              <a:rPr lang="en-GB" sz="1500" dirty="0"/>
              <a:t>, 2021)</a:t>
            </a:r>
            <a:endParaRPr lang="en-IN" sz="1500" dirty="0"/>
          </a:p>
          <a:p>
            <a:pPr lvl="0" algn="just"/>
            <a:r>
              <a:rPr lang="en-GB" sz="1500" dirty="0"/>
              <a:t>Offers compliance and governance research, certification, and training at the professional level</a:t>
            </a:r>
            <a:endParaRPr lang="en-IN" sz="1500" dirty="0"/>
          </a:p>
          <a:p>
            <a:pPr lvl="0" algn="just"/>
            <a:r>
              <a:rPr lang="en-GB" sz="1500" dirty="0"/>
              <a:t>Helps organisations to deal with the regulatory risks, and establish legal compliance</a:t>
            </a:r>
            <a:endParaRPr lang="en-IN" sz="1500" dirty="0"/>
          </a:p>
          <a:p>
            <a:pPr lvl="0" algn="just"/>
            <a:r>
              <a:rPr lang="en-GB" sz="1500" dirty="0"/>
              <a:t>One of the most crucial roles in developing corporate integrity and accountability standards</a:t>
            </a:r>
            <a:endParaRPr lang="en-IN" sz="1500" dirty="0"/>
          </a:p>
        </p:txBody>
      </p:sp>
      <p:pic>
        <p:nvPicPr>
          <p:cNvPr id="4" name="Picture 2" descr="BCI - British Compliance Institute">
            <a:extLst>
              <a:ext uri="{FF2B5EF4-FFF2-40B4-BE49-F238E27FC236}">
                <a16:creationId xmlns:a16="http://schemas.microsoft.com/office/drawing/2014/main" id="{7CEDAB98-B037-6A7E-3F17-C8EB600DC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449" y="1484784"/>
            <a:ext cx="3469184" cy="3729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04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latin typeface="Times New Roman" pitchFamily="18" charset="0"/>
                <a:cs typeface="Times New Roman" pitchFamily="18" charset="0"/>
              </a:rPr>
              <a:t>Recruitment process </a:t>
            </a:r>
            <a:endParaRPr lang="en-GB" sz="28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142984"/>
            <a:ext cx="3829048" cy="5500726"/>
          </a:xfrm>
          <a:solidFill>
            <a:schemeClr val="accent6">
              <a:lumMod val="40000"/>
              <a:lumOff val="60000"/>
            </a:schemeClr>
          </a:solidFill>
        </p:spPr>
        <p:txBody>
          <a:bodyPr>
            <a:normAutofit/>
          </a:bodyPr>
          <a:lstStyle/>
          <a:p>
            <a:pPr algn="just">
              <a:lnSpc>
                <a:spcPct val="150000"/>
              </a:lnSpc>
              <a:buNone/>
            </a:pPr>
            <a:r>
              <a:rPr lang="en-GB" sz="1500" b="1" dirty="0">
                <a:cs typeface="Times New Roman" pitchFamily="18" charset="0"/>
              </a:rPr>
              <a:t>Job analysis</a:t>
            </a:r>
            <a:endParaRPr lang="en-GB" sz="1500" dirty="0">
              <a:cs typeface="Times New Roman" pitchFamily="18" charset="0"/>
            </a:endParaRPr>
          </a:p>
          <a:p>
            <a:pPr lvl="0" algn="just">
              <a:lnSpc>
                <a:spcPct val="150000"/>
              </a:lnSpc>
            </a:pPr>
            <a:r>
              <a:rPr lang="en-GB" sz="1500" dirty="0">
                <a:cs typeface="Times New Roman" pitchFamily="18" charset="0"/>
              </a:rPr>
              <a:t>Job analysis refers to the process of gathering the job descriptions and responsibilities briefly (</a:t>
            </a:r>
            <a:r>
              <a:rPr lang="en-GB" sz="1500" dirty="0" err="1">
                <a:cs typeface="Times New Roman" pitchFamily="18" charset="0"/>
              </a:rPr>
              <a:t>Mildawani</a:t>
            </a:r>
            <a:r>
              <a:rPr lang="en-GB" sz="1500" dirty="0">
                <a:cs typeface="Times New Roman" pitchFamily="18" charset="0"/>
              </a:rPr>
              <a:t>, 2023). </a:t>
            </a:r>
          </a:p>
          <a:p>
            <a:pPr lvl="0" algn="just">
              <a:lnSpc>
                <a:spcPct val="150000"/>
              </a:lnSpc>
            </a:pPr>
            <a:r>
              <a:rPr lang="en-GB" sz="1500" dirty="0">
                <a:cs typeface="Times New Roman" pitchFamily="18" charset="0"/>
              </a:rPr>
              <a:t>The main purpose of job analysis is to identify exactly what the job entails.</a:t>
            </a:r>
          </a:p>
          <a:p>
            <a:pPr lvl="0" algn="just">
              <a:lnSpc>
                <a:spcPct val="150000"/>
              </a:lnSpc>
            </a:pPr>
            <a:r>
              <a:rPr lang="en-GB" sz="1500" dirty="0">
                <a:cs typeface="Times New Roman" pitchFamily="18" charset="0"/>
              </a:rPr>
              <a:t>It further includes the responsibilities and what qualities are highly required in this process (Ahmad and </a:t>
            </a:r>
            <a:r>
              <a:rPr lang="en-GB" sz="1500" dirty="0" err="1">
                <a:cs typeface="Times New Roman" pitchFamily="18" charset="0"/>
              </a:rPr>
              <a:t>Alqaarni</a:t>
            </a:r>
            <a:r>
              <a:rPr lang="en-GB" sz="1500" dirty="0">
                <a:cs typeface="Times New Roman" pitchFamily="18" charset="0"/>
              </a:rPr>
              <a:t>, 2023). </a:t>
            </a:r>
          </a:p>
          <a:p>
            <a:pPr lvl="0" algn="just">
              <a:lnSpc>
                <a:spcPct val="150000"/>
              </a:lnSpc>
            </a:pPr>
            <a:r>
              <a:rPr lang="en-GB" sz="1500" dirty="0">
                <a:cs typeface="Times New Roman" pitchFamily="18" charset="0"/>
              </a:rPr>
              <a:t>The outcome of a job analysis in BCI mainly includes two vital documents: a job description and a person specification (BCI, 2025).</a:t>
            </a:r>
          </a:p>
        </p:txBody>
      </p:sp>
      <p:pic>
        <p:nvPicPr>
          <p:cNvPr id="2051" name="Picture 3"/>
          <p:cNvPicPr>
            <a:picLocks noChangeAspect="1" noChangeArrowheads="1"/>
          </p:cNvPicPr>
          <p:nvPr/>
        </p:nvPicPr>
        <p:blipFill>
          <a:blip r:embed="rId3"/>
          <a:srcRect/>
          <a:stretch>
            <a:fillRect/>
          </a:stretch>
        </p:blipFill>
        <p:spPr bwMode="auto">
          <a:xfrm>
            <a:off x="4643438" y="1428736"/>
            <a:ext cx="3857652" cy="4214842"/>
          </a:xfrm>
          <a:prstGeom prst="rect">
            <a:avLst/>
          </a:prstGeom>
          <a:noFill/>
          <a:ln w="28575">
            <a:solidFill>
              <a:schemeClr val="tx1"/>
            </a:solid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4"/>
            <a:ext cx="3900486" cy="4983179"/>
          </a:xfrm>
          <a:solidFill>
            <a:schemeClr val="accent6">
              <a:lumMod val="40000"/>
              <a:lumOff val="60000"/>
            </a:schemeClr>
          </a:solidFill>
        </p:spPr>
        <p:txBody>
          <a:bodyPr>
            <a:normAutofit/>
          </a:bodyPr>
          <a:lstStyle/>
          <a:p>
            <a:pPr algn="just">
              <a:lnSpc>
                <a:spcPct val="150000"/>
              </a:lnSpc>
              <a:buNone/>
            </a:pPr>
            <a:r>
              <a:rPr lang="en-GB" sz="1500" b="1" dirty="0">
                <a:latin typeface="Arial" pitchFamily="34" charset="0"/>
                <a:cs typeface="Arial" pitchFamily="34" charset="0"/>
              </a:rPr>
              <a:t>Job Description </a:t>
            </a:r>
            <a:endParaRPr lang="en-GB" sz="1500" dirty="0">
              <a:latin typeface="Arial" pitchFamily="34" charset="0"/>
              <a:cs typeface="Arial" pitchFamily="34" charset="0"/>
            </a:endParaRPr>
          </a:p>
          <a:p>
            <a:pPr lvl="0" algn="just">
              <a:lnSpc>
                <a:spcPct val="150000"/>
              </a:lnSpc>
            </a:pPr>
            <a:r>
              <a:rPr lang="en-GB" sz="1500" dirty="0">
                <a:latin typeface="Arial" pitchFamily="34" charset="0"/>
                <a:cs typeface="Arial" pitchFamily="34" charset="0"/>
              </a:rPr>
              <a:t>Job description refers to the formal documents and responsibilities including the necessary qualifications and skill needs of the employees (Koman </a:t>
            </a:r>
            <a:r>
              <a:rPr lang="en-GB" sz="1500" i="1" dirty="0">
                <a:latin typeface="Arial" pitchFamily="34" charset="0"/>
                <a:cs typeface="Arial" pitchFamily="34" charset="0"/>
              </a:rPr>
              <a:t>et al</a:t>
            </a:r>
            <a:r>
              <a:rPr lang="en-GB" sz="1500" dirty="0">
                <a:latin typeface="Arial" pitchFamily="34" charset="0"/>
                <a:cs typeface="Arial" pitchFamily="34" charset="0"/>
              </a:rPr>
              <a:t>., 2024). </a:t>
            </a:r>
          </a:p>
          <a:p>
            <a:pPr lvl="0" algn="just">
              <a:lnSpc>
                <a:spcPct val="150000"/>
              </a:lnSpc>
            </a:pPr>
            <a:r>
              <a:rPr lang="en-GB" sz="1500" dirty="0">
                <a:latin typeface="Arial" pitchFamily="34" charset="0"/>
                <a:cs typeface="Arial" pitchFamily="34" charset="0"/>
              </a:rPr>
              <a:t>In the recruitment process, job description works as a foundation for </a:t>
            </a:r>
            <a:r>
              <a:rPr lang="en-GB" sz="1500" dirty="0" err="1">
                <a:latin typeface="Arial" pitchFamily="34" charset="0"/>
                <a:cs typeface="Arial" pitchFamily="34" charset="0"/>
              </a:rPr>
              <a:t>tragting</a:t>
            </a:r>
            <a:r>
              <a:rPr lang="en-GB" sz="1500" dirty="0">
                <a:latin typeface="Arial" pitchFamily="34" charset="0"/>
                <a:cs typeface="Arial" pitchFamily="34" charset="0"/>
              </a:rPr>
              <a:t> suitable candidates and recruiting them by clearly communicating with them. </a:t>
            </a:r>
          </a:p>
        </p:txBody>
      </p:sp>
      <p:sp>
        <p:nvSpPr>
          <p:cNvPr id="4"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latin typeface="+mn-lt"/>
                <a:cs typeface="Times New Roman" pitchFamily="18" charset="0"/>
              </a:rPr>
              <a:t>Recruitment process </a:t>
            </a:r>
            <a:endParaRPr lang="en-GB" sz="2800" dirty="0">
              <a:latin typeface="+mn-lt"/>
              <a:cs typeface="Times New Roman" pitchFamily="18" charset="0"/>
            </a:endParaRPr>
          </a:p>
        </p:txBody>
      </p:sp>
      <p:pic>
        <p:nvPicPr>
          <p:cNvPr id="5" name="Picture 2"/>
          <p:cNvPicPr>
            <a:picLocks noChangeAspect="1" noChangeArrowheads="1"/>
          </p:cNvPicPr>
          <p:nvPr/>
        </p:nvPicPr>
        <p:blipFill>
          <a:blip r:embed="rId3"/>
          <a:srcRect/>
          <a:stretch>
            <a:fillRect/>
          </a:stretch>
        </p:blipFill>
        <p:spPr bwMode="auto">
          <a:xfrm>
            <a:off x="4643438" y="1357298"/>
            <a:ext cx="4071966" cy="4286280"/>
          </a:xfrm>
          <a:prstGeom prst="rect">
            <a:avLst/>
          </a:prstGeom>
          <a:noFill/>
          <a:ln w="28575">
            <a:solidFill>
              <a:schemeClr val="tx1"/>
            </a:solid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4"/>
            <a:ext cx="3900486" cy="4983179"/>
          </a:xfrm>
          <a:solidFill>
            <a:schemeClr val="accent6">
              <a:lumMod val="40000"/>
              <a:lumOff val="60000"/>
            </a:schemeClr>
          </a:solidFill>
        </p:spPr>
        <p:txBody>
          <a:bodyPr anchor="t">
            <a:normAutofit fontScale="85000" lnSpcReduction="10000"/>
          </a:bodyPr>
          <a:lstStyle/>
          <a:p>
            <a:pPr lvl="0" algn="just">
              <a:lnSpc>
                <a:spcPct val="150000"/>
              </a:lnSpc>
              <a:buNone/>
            </a:pPr>
            <a:r>
              <a:rPr lang="en-US" sz="1600" b="1" dirty="0">
                <a:latin typeface="Arial" pitchFamily="34" charset="0"/>
                <a:cs typeface="Arial" pitchFamily="34" charset="0"/>
              </a:rPr>
              <a:t>Person specification</a:t>
            </a:r>
            <a:endParaRPr lang="en-GB" sz="1600" b="1"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A person specification consists of the information about educational background, skills and experience that a company expects its potential candidates for a job role to have (BBC, 2025) </a:t>
            </a:r>
          </a:p>
          <a:p>
            <a:pPr lvl="0" algn="just">
              <a:lnSpc>
                <a:spcPct val="150000"/>
              </a:lnSpc>
            </a:pPr>
            <a:r>
              <a:rPr lang="en-GB" sz="1600" dirty="0">
                <a:latin typeface="Arial" pitchFamily="34" charset="0"/>
                <a:cs typeface="Arial" pitchFamily="34" charset="0"/>
              </a:rPr>
              <a:t>Picking out key features from the job description allows the company to decide the qualities that are required for the person specification </a:t>
            </a:r>
          </a:p>
          <a:p>
            <a:pPr lvl="0" algn="just">
              <a:lnSpc>
                <a:spcPct val="150000"/>
              </a:lnSpc>
            </a:pPr>
            <a:r>
              <a:rPr lang="en-GB" sz="1600" dirty="0">
                <a:latin typeface="Arial" pitchFamily="34" charset="0"/>
                <a:cs typeface="Arial" pitchFamily="34" charset="0"/>
              </a:rPr>
              <a:t>For a change manager role, it might consist of strong communication, strategic thinking and leadership ability with experience in project management and implementing change methodologies  </a:t>
            </a:r>
          </a:p>
        </p:txBody>
      </p:sp>
      <p:sp>
        <p:nvSpPr>
          <p:cNvPr id="4"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latin typeface="+mn-lt"/>
                <a:cs typeface="Times New Roman" pitchFamily="18" charset="0"/>
              </a:rPr>
              <a:t>Recruitment process </a:t>
            </a:r>
            <a:endParaRPr lang="en-GB" sz="2800" dirty="0">
              <a:latin typeface="+mn-lt"/>
              <a:cs typeface="Times New Roman" pitchFamily="18" charset="0"/>
            </a:endParaRPr>
          </a:p>
        </p:txBody>
      </p:sp>
      <p:pic>
        <p:nvPicPr>
          <p:cNvPr id="6146" name="Picture 2" descr="What is a Person Specification?"/>
          <p:cNvPicPr>
            <a:picLocks noChangeAspect="1" noChangeArrowheads="1"/>
          </p:cNvPicPr>
          <p:nvPr/>
        </p:nvPicPr>
        <p:blipFill>
          <a:blip r:embed="rId3"/>
          <a:srcRect/>
          <a:stretch>
            <a:fillRect/>
          </a:stretch>
        </p:blipFill>
        <p:spPr bwMode="auto">
          <a:xfrm>
            <a:off x="4714876" y="2428868"/>
            <a:ext cx="3929090" cy="264320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686304" cy="4525963"/>
          </a:xfrm>
          <a:solidFill>
            <a:schemeClr val="accent6">
              <a:lumMod val="40000"/>
              <a:lumOff val="60000"/>
            </a:schemeClr>
          </a:solidFill>
        </p:spPr>
        <p:txBody>
          <a:bodyPr>
            <a:normAutofit/>
          </a:bodyPr>
          <a:lstStyle/>
          <a:p>
            <a:pPr lvl="0" algn="just">
              <a:lnSpc>
                <a:spcPct val="150000"/>
              </a:lnSpc>
            </a:pPr>
            <a:r>
              <a:rPr lang="en-GB" sz="1500" dirty="0">
                <a:cs typeface="Times New Roman" pitchFamily="18" charset="0"/>
              </a:rPr>
              <a:t>Situation interview analyses the capability of a candidate by assessing their knowledge in different situations (</a:t>
            </a:r>
            <a:r>
              <a:rPr lang="en-GB" sz="1500" dirty="0" err="1">
                <a:cs typeface="Times New Roman" pitchFamily="18" charset="0"/>
              </a:rPr>
              <a:t>Hireful</a:t>
            </a:r>
            <a:r>
              <a:rPr lang="en-GB" sz="1500" dirty="0">
                <a:cs typeface="Times New Roman" pitchFamily="18" charset="0"/>
              </a:rPr>
              <a:t>, 2022) </a:t>
            </a:r>
            <a:endParaRPr lang="en-US" sz="1500" dirty="0">
              <a:cs typeface="Times New Roman" pitchFamily="18" charset="0"/>
            </a:endParaRPr>
          </a:p>
          <a:p>
            <a:pPr lvl="0" algn="just">
              <a:lnSpc>
                <a:spcPct val="150000"/>
              </a:lnSpc>
            </a:pPr>
            <a:r>
              <a:rPr lang="en-GB" sz="1500" dirty="0">
                <a:cs typeface="Times New Roman" pitchFamily="18" charset="0"/>
              </a:rPr>
              <a:t>Situational interview analyses the mindset and skill set of a candidate to handle a situation</a:t>
            </a:r>
            <a:endParaRPr lang="en-US" sz="1500" dirty="0">
              <a:cs typeface="Times New Roman" pitchFamily="18" charset="0"/>
            </a:endParaRPr>
          </a:p>
          <a:p>
            <a:pPr lvl="0" algn="just">
              <a:lnSpc>
                <a:spcPct val="150000"/>
              </a:lnSpc>
            </a:pPr>
            <a:r>
              <a:rPr lang="en-GB" sz="1500" dirty="0">
                <a:cs typeface="Times New Roman" pitchFamily="18" charset="0"/>
              </a:rPr>
              <a:t>British Compliance Institute can put different change situations, and ask the candidate how they can handle the change situation effectively with their skill set</a:t>
            </a:r>
            <a:endParaRPr lang="en-US" sz="1500" dirty="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429256" y="2428868"/>
            <a:ext cx="3317930" cy="2000264"/>
          </a:xfrm>
          <a:prstGeom prst="rect">
            <a:avLst/>
          </a:prstGeom>
          <a:noFill/>
          <a:ln w="9525">
            <a:noFill/>
            <a:miter lim="800000"/>
            <a:headEnd/>
            <a:tailEnd/>
          </a:ln>
          <a:effectLst/>
        </p:spPr>
      </p:pic>
      <p:sp>
        <p:nvSpPr>
          <p:cNvPr id="6"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cs typeface="Times New Roman" pitchFamily="18" charset="0"/>
              </a:rPr>
              <a:t>Situation interview</a:t>
            </a:r>
            <a:endParaRPr lang="en-GB" sz="2800" b="1" dirty="0">
              <a:latin typeface="+mn-lt"/>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448" y="1600200"/>
            <a:ext cx="5186370" cy="4972072"/>
          </a:xfrm>
          <a:solidFill>
            <a:schemeClr val="accent6">
              <a:lumMod val="40000"/>
              <a:lumOff val="60000"/>
            </a:schemeClr>
          </a:solidFill>
        </p:spPr>
        <p:txBody>
          <a:bodyPr>
            <a:noAutofit/>
          </a:bodyPr>
          <a:lstStyle/>
          <a:p>
            <a:pPr lvl="0" algn="just">
              <a:lnSpc>
                <a:spcPct val="150000"/>
              </a:lnSpc>
            </a:pPr>
            <a:r>
              <a:rPr lang="en-GB" sz="1500" dirty="0">
                <a:latin typeface="Arial" pitchFamily="34" charset="0"/>
                <a:cs typeface="Arial" pitchFamily="34" charset="0"/>
              </a:rPr>
              <a:t>Behavioural interview relies on the past experience of the candidate, based on which their future performance is predicted (</a:t>
            </a:r>
            <a:r>
              <a:rPr lang="en-GB" sz="1500" dirty="0" err="1">
                <a:latin typeface="Arial" pitchFamily="34" charset="0"/>
                <a:cs typeface="Arial" pitchFamily="34" charset="0"/>
              </a:rPr>
              <a:t>Ddi</a:t>
            </a:r>
            <a:r>
              <a:rPr lang="en-GB" sz="1500" dirty="0">
                <a:latin typeface="Arial" pitchFamily="34" charset="0"/>
                <a:cs typeface="Arial" pitchFamily="34" charset="0"/>
              </a:rPr>
              <a:t>, 2024)</a:t>
            </a:r>
            <a:endParaRPr lang="en-US" sz="1500" dirty="0">
              <a:latin typeface="Arial" pitchFamily="34" charset="0"/>
              <a:cs typeface="Arial" pitchFamily="34" charset="0"/>
            </a:endParaRPr>
          </a:p>
          <a:p>
            <a:pPr lvl="0" algn="just">
              <a:lnSpc>
                <a:spcPct val="150000"/>
              </a:lnSpc>
            </a:pPr>
            <a:r>
              <a:rPr lang="en-GB" sz="1500" dirty="0">
                <a:latin typeface="Arial" pitchFamily="34" charset="0"/>
                <a:cs typeface="Arial" pitchFamily="34" charset="0"/>
              </a:rPr>
              <a:t>Based on the behavioural interview, the interviewers gain the ability to assess the experience of the candidate, and to make a decision on their hiring</a:t>
            </a:r>
            <a:endParaRPr lang="en-US" sz="1500" dirty="0">
              <a:latin typeface="Arial" pitchFamily="34" charset="0"/>
              <a:cs typeface="Arial" pitchFamily="34" charset="0"/>
            </a:endParaRPr>
          </a:p>
          <a:p>
            <a:pPr lvl="0" algn="just">
              <a:lnSpc>
                <a:spcPct val="150000"/>
              </a:lnSpc>
            </a:pPr>
            <a:r>
              <a:rPr lang="en-GB" sz="1500" dirty="0">
                <a:latin typeface="Arial" pitchFamily="34" charset="0"/>
                <a:cs typeface="Arial" pitchFamily="34" charset="0"/>
              </a:rPr>
              <a:t>Based on experience, interviewers can understand the skills that the employees have and the skills that they lack, needed for the specific job role </a:t>
            </a:r>
            <a:endParaRPr lang="en-US" sz="1500" dirty="0">
              <a:latin typeface="Arial" pitchFamily="34" charset="0"/>
              <a:cs typeface="Arial" pitchFamily="34" charset="0"/>
            </a:endParaRPr>
          </a:p>
          <a:p>
            <a:pPr lvl="0" algn="just">
              <a:lnSpc>
                <a:spcPct val="150000"/>
              </a:lnSpc>
            </a:pPr>
            <a:r>
              <a:rPr lang="en-GB" sz="1500" dirty="0">
                <a:latin typeface="Arial" pitchFamily="34" charset="0"/>
                <a:cs typeface="Arial" pitchFamily="34" charset="0"/>
              </a:rPr>
              <a:t>In the context of a change manager in the  British Compliance Institute, the recruiters can analyse the change management ability of the candidate with past experience, giving better ability to make decisions about the hiring of the candidate</a:t>
            </a:r>
            <a:endParaRPr lang="en-US" sz="1500" dirty="0">
              <a:latin typeface="Arial" pitchFamily="34" charset="0"/>
              <a:cs typeface="Arial" pitchFamily="34" charset="0"/>
            </a:endParaRPr>
          </a:p>
        </p:txBody>
      </p:sp>
      <p:pic>
        <p:nvPicPr>
          <p:cNvPr id="2050" name="Picture 2"/>
          <p:cNvPicPr>
            <a:picLocks noChangeAspect="1" noChangeArrowheads="1"/>
          </p:cNvPicPr>
          <p:nvPr/>
        </p:nvPicPr>
        <p:blipFill>
          <a:blip r:embed="rId3"/>
          <a:srcRect/>
          <a:stretch>
            <a:fillRect/>
          </a:stretch>
        </p:blipFill>
        <p:spPr bwMode="auto">
          <a:xfrm>
            <a:off x="5643570" y="2357430"/>
            <a:ext cx="3286148" cy="2428892"/>
          </a:xfrm>
          <a:prstGeom prst="rect">
            <a:avLst/>
          </a:prstGeom>
          <a:noFill/>
          <a:ln w="9525">
            <a:noFill/>
            <a:miter lim="800000"/>
            <a:headEnd/>
            <a:tailEnd/>
          </a:ln>
          <a:effectLst/>
        </p:spPr>
      </p:pic>
      <p:sp>
        <p:nvSpPr>
          <p:cNvPr id="6"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cs typeface="Times New Roman" pitchFamily="18" charset="0"/>
              </a:rPr>
              <a:t>Behavioural interview</a:t>
            </a:r>
            <a:endParaRPr lang="en-GB" sz="2800" b="1" dirty="0">
              <a:latin typeface="+mn-lt"/>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829180" cy="4525963"/>
          </a:xfrm>
          <a:solidFill>
            <a:schemeClr val="accent6">
              <a:lumMod val="40000"/>
              <a:lumOff val="60000"/>
            </a:schemeClr>
          </a:solidFill>
        </p:spPr>
        <p:txBody>
          <a:bodyPr>
            <a:normAutofit fontScale="92500" lnSpcReduction="20000"/>
          </a:bodyPr>
          <a:lstStyle/>
          <a:p>
            <a:pPr lvl="0" algn="just">
              <a:lnSpc>
                <a:spcPct val="150000"/>
              </a:lnSpc>
            </a:pPr>
            <a:r>
              <a:rPr lang="en-GB" sz="1600" dirty="0">
                <a:latin typeface="Arial" pitchFamily="34" charset="0"/>
                <a:cs typeface="Arial" pitchFamily="34" charset="0"/>
              </a:rPr>
              <a:t>Stress interview uses challenging tactics to assess how a candidate is managing to respond under pressure (</a:t>
            </a:r>
            <a:r>
              <a:rPr lang="en-GB" sz="1600" dirty="0" err="1">
                <a:latin typeface="Arial" pitchFamily="34" charset="0"/>
                <a:cs typeface="Arial" pitchFamily="34" charset="0"/>
              </a:rPr>
              <a:t>Peoplehum</a:t>
            </a:r>
            <a:r>
              <a:rPr lang="en-GB" sz="1600" dirty="0">
                <a:latin typeface="Arial" pitchFamily="34" charset="0"/>
                <a:cs typeface="Arial" pitchFamily="34" charset="0"/>
              </a:rPr>
              <a:t>, 2025)</a:t>
            </a:r>
            <a:endParaRPr lang="en-US" sz="1600"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This interview process is effective in identifying the problem-solving ability of the candidate in unpredictable situations that they might have to address</a:t>
            </a:r>
            <a:endParaRPr lang="en-US" sz="1600"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The British Compliance Institute can use this interview with they check the availability of the change manager to handle the unpredictable situation that arises during the change. By understanding this interview, the business can assess the ability of the manager in making sure to integrate the changes effectively. </a:t>
            </a:r>
            <a:endParaRPr lang="en-US" sz="1600" dirty="0">
              <a:latin typeface="Arial" pitchFamily="34" charset="0"/>
              <a:cs typeface="Arial" pitchFamily="34" charset="0"/>
            </a:endParaRPr>
          </a:p>
          <a:p>
            <a:pPr algn="just">
              <a:lnSpc>
                <a:spcPct val="150000"/>
              </a:lnSpc>
            </a:pPr>
            <a:endParaRPr lang="en-US" sz="1600" dirty="0">
              <a:latin typeface="Arial" pitchFamily="34" charset="0"/>
              <a:cs typeface="Arial" pitchFamily="34" charset="0"/>
            </a:endParaRPr>
          </a:p>
        </p:txBody>
      </p:sp>
      <p:pic>
        <p:nvPicPr>
          <p:cNvPr id="3074" name="Picture 2"/>
          <p:cNvPicPr>
            <a:picLocks noChangeAspect="1" noChangeArrowheads="1"/>
          </p:cNvPicPr>
          <p:nvPr/>
        </p:nvPicPr>
        <p:blipFill>
          <a:blip r:embed="rId3"/>
          <a:srcRect/>
          <a:stretch>
            <a:fillRect/>
          </a:stretch>
        </p:blipFill>
        <p:spPr bwMode="auto">
          <a:xfrm>
            <a:off x="5396285" y="2000240"/>
            <a:ext cx="3604871" cy="2428892"/>
          </a:xfrm>
          <a:prstGeom prst="rect">
            <a:avLst/>
          </a:prstGeom>
          <a:noFill/>
          <a:ln w="9525">
            <a:noFill/>
            <a:miter lim="800000"/>
            <a:headEnd/>
            <a:tailEnd/>
          </a:ln>
          <a:effectLst/>
        </p:spPr>
      </p:pic>
      <p:sp>
        <p:nvSpPr>
          <p:cNvPr id="6"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cs typeface="Times New Roman" pitchFamily="18" charset="0"/>
              </a:rPr>
              <a:t>Stress interview</a:t>
            </a:r>
            <a:endParaRPr lang="en-GB" sz="2800" b="1" dirty="0">
              <a:latin typeface="+mn-lt"/>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4"/>
            <a:ext cx="8186766" cy="3143272"/>
          </a:xfrm>
          <a:solidFill>
            <a:schemeClr val="accent6">
              <a:lumMod val="40000"/>
              <a:lumOff val="60000"/>
            </a:schemeClr>
          </a:solidFill>
        </p:spPr>
        <p:txBody>
          <a:bodyPr>
            <a:normAutofit/>
          </a:bodyPr>
          <a:lstStyle/>
          <a:p>
            <a:pPr lvl="0" algn="just">
              <a:lnSpc>
                <a:spcPct val="150000"/>
              </a:lnSpc>
            </a:pPr>
            <a:r>
              <a:rPr lang="en-GB" sz="1500" dirty="0">
                <a:latin typeface="Arial" pitchFamily="34" charset="0"/>
                <a:cs typeface="Arial" pitchFamily="34" charset="0"/>
              </a:rPr>
              <a:t>The three questioning techniques relevant in the recruitment process are: Probing, Leading and Socratic</a:t>
            </a:r>
          </a:p>
          <a:p>
            <a:pPr lvl="0" algn="just">
              <a:lnSpc>
                <a:spcPct val="150000"/>
              </a:lnSpc>
            </a:pPr>
            <a:r>
              <a:rPr lang="en-GB" sz="1500" dirty="0">
                <a:latin typeface="Arial" pitchFamily="34" charset="0"/>
                <a:cs typeface="Arial" pitchFamily="34" charset="0"/>
              </a:rPr>
              <a:t>The purpose of probing is to gather more specific and detailed information from a person (Blunt and Knott, 2025)</a:t>
            </a:r>
          </a:p>
          <a:p>
            <a:pPr lvl="0" algn="just">
              <a:lnSpc>
                <a:spcPct val="150000"/>
              </a:lnSpc>
            </a:pPr>
            <a:r>
              <a:rPr lang="en-GB" sz="1500" dirty="0">
                <a:latin typeface="Arial" pitchFamily="34" charset="0"/>
                <a:cs typeface="Arial" pitchFamily="34" charset="0"/>
              </a:rPr>
              <a:t>The purpose of leading is to suggest or guide an individual to a particular question, which is mostly predetermined </a:t>
            </a:r>
          </a:p>
          <a:p>
            <a:pPr lvl="0" algn="just">
              <a:lnSpc>
                <a:spcPct val="150000"/>
              </a:lnSpc>
            </a:pPr>
            <a:r>
              <a:rPr lang="en-GB" sz="1500" dirty="0">
                <a:latin typeface="Arial" pitchFamily="34" charset="0"/>
                <a:cs typeface="Arial" pitchFamily="34" charset="0"/>
              </a:rPr>
              <a:t>Socratic questioning is used as focused and open-ended questions to challenge the understanding, explore deeply held beliefs and encourage reflection (Sutton, 2020)</a:t>
            </a:r>
          </a:p>
        </p:txBody>
      </p:sp>
      <p:sp>
        <p:nvSpPr>
          <p:cNvPr id="6" name="Title 1"/>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cs typeface="Times New Roman" pitchFamily="18" charset="0"/>
              </a:rPr>
              <a:t>Questioning techniques</a:t>
            </a:r>
            <a:endParaRPr lang="en-GB" sz="2800" b="1" dirty="0">
              <a:latin typeface="+mn-lt"/>
              <a:cs typeface="Times New Roman" pitchFamily="18" charset="0"/>
            </a:endParaRPr>
          </a:p>
        </p:txBody>
      </p:sp>
      <p:pic>
        <p:nvPicPr>
          <p:cNvPr id="4098" name="Picture 2" descr="Active Listening and Socratic Method Shown In side by Side table format for easy reference."/>
          <p:cNvPicPr>
            <a:picLocks noChangeAspect="1" noChangeArrowheads="1"/>
          </p:cNvPicPr>
          <p:nvPr/>
        </p:nvPicPr>
        <p:blipFill>
          <a:blip r:embed="rId3"/>
          <a:srcRect/>
          <a:stretch>
            <a:fillRect/>
          </a:stretch>
        </p:blipFill>
        <p:spPr bwMode="auto">
          <a:xfrm>
            <a:off x="2714612" y="4429132"/>
            <a:ext cx="4029052" cy="226634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00266"/>
            <a:ext cx="8186766" cy="3114684"/>
          </a:xfrm>
          <a:solidFill>
            <a:schemeClr val="accent6">
              <a:lumMod val="40000"/>
              <a:lumOff val="60000"/>
            </a:schemeClr>
          </a:solidFill>
        </p:spPr>
        <p:txBody>
          <a:bodyPr>
            <a:normAutofit/>
          </a:bodyPr>
          <a:lstStyle/>
          <a:p>
            <a:pPr lvl="0" algn="just">
              <a:lnSpc>
                <a:spcPct val="150000"/>
              </a:lnSpc>
            </a:pPr>
            <a:r>
              <a:rPr lang="en-GB" sz="1500" dirty="0">
                <a:latin typeface="Arial" pitchFamily="34" charset="0"/>
                <a:cs typeface="Arial" pitchFamily="34" charset="0"/>
              </a:rPr>
              <a:t>Socratic questioning is a form of cooperative dialogue as it utilises questions for clarifying the meaning, stimulating critical thinking and exploring assumptions (</a:t>
            </a:r>
            <a:r>
              <a:rPr lang="en-GB" sz="1500" dirty="0" err="1">
                <a:latin typeface="Arial" pitchFamily="34" charset="0"/>
                <a:cs typeface="Arial" pitchFamily="34" charset="0"/>
              </a:rPr>
              <a:t>Dalim</a:t>
            </a:r>
            <a:r>
              <a:rPr lang="en-GB" sz="1500" dirty="0">
                <a:latin typeface="Arial" pitchFamily="34" charset="0"/>
                <a:cs typeface="Arial" pitchFamily="34" charset="0"/>
              </a:rPr>
              <a:t> </a:t>
            </a:r>
            <a:r>
              <a:rPr lang="en-GB" sz="1500" i="1" dirty="0">
                <a:latin typeface="Arial" pitchFamily="34" charset="0"/>
                <a:cs typeface="Arial" pitchFamily="34" charset="0"/>
              </a:rPr>
              <a:t>et al</a:t>
            </a:r>
            <a:r>
              <a:rPr lang="en-GB" sz="1500" dirty="0">
                <a:latin typeface="Arial" pitchFamily="34" charset="0"/>
                <a:cs typeface="Arial" pitchFamily="34" charset="0"/>
              </a:rPr>
              <a:t>., 2022)</a:t>
            </a:r>
          </a:p>
          <a:p>
            <a:pPr lvl="0" algn="just">
              <a:lnSpc>
                <a:spcPct val="150000"/>
              </a:lnSpc>
            </a:pPr>
            <a:r>
              <a:rPr lang="en-GB" sz="1500" dirty="0">
                <a:latin typeface="Arial" pitchFamily="34" charset="0"/>
                <a:cs typeface="Arial" pitchFamily="34" charset="0"/>
              </a:rPr>
              <a:t>Leading questions imply the answer, which makes it harder for the participants to express their opinion (</a:t>
            </a:r>
            <a:r>
              <a:rPr lang="en-GB" sz="1500" dirty="0" err="1">
                <a:latin typeface="Arial" pitchFamily="34" charset="0"/>
                <a:cs typeface="Arial" pitchFamily="34" charset="0"/>
              </a:rPr>
              <a:t>Schade</a:t>
            </a:r>
            <a:r>
              <a:rPr lang="en-GB" sz="1500" dirty="0">
                <a:latin typeface="Arial" pitchFamily="34" charset="0"/>
                <a:cs typeface="Arial" pitchFamily="34" charset="0"/>
              </a:rPr>
              <a:t>, 2017) </a:t>
            </a:r>
          </a:p>
          <a:p>
            <a:pPr lvl="0" algn="just">
              <a:lnSpc>
                <a:spcPct val="150000"/>
              </a:lnSpc>
            </a:pPr>
            <a:r>
              <a:rPr lang="en-GB" sz="1500" dirty="0">
                <a:latin typeface="Arial" pitchFamily="34" charset="0"/>
                <a:cs typeface="Arial" pitchFamily="34" charset="0"/>
              </a:rPr>
              <a:t>For a change manager, Socratic questions would enable the company to ask questions that move beyond surface level and result in evaluating core competencies</a:t>
            </a:r>
          </a:p>
        </p:txBody>
      </p:sp>
      <p:sp>
        <p:nvSpPr>
          <p:cNvPr id="6" name="Title 1"/>
          <p:cNvSpPr>
            <a:spLocks noGrp="1"/>
          </p:cNvSpPr>
          <p:nvPr>
            <p:ph type="title"/>
          </p:nvPr>
        </p:nvSpPr>
        <p:spPr>
          <a:xfrm>
            <a:off x="457200" y="274638"/>
            <a:ext cx="8229600" cy="868346"/>
          </a:xfrm>
          <a:solidFill>
            <a:schemeClr val="accent6">
              <a:lumMod val="40000"/>
              <a:lumOff val="60000"/>
            </a:schemeClr>
          </a:solidFill>
        </p:spPr>
        <p:txBody>
          <a:bodyPr>
            <a:noAutofit/>
          </a:bodyPr>
          <a:lstStyle/>
          <a:p>
            <a:r>
              <a:rPr lang="en-US" sz="2800" b="1" dirty="0">
                <a:latin typeface="+mn-lt"/>
              </a:rPr>
              <a:t>Justification of the selected Questioning technique</a:t>
            </a:r>
            <a:endParaRPr lang="en-GB" sz="2800" b="1" dirty="0">
              <a:latin typeface="+mn-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05DD3-3362-83DA-A487-21F353F5B8A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3A83DE-0267-DB09-A815-8D8A900D4137}"/>
              </a:ext>
            </a:extLst>
          </p:cNvPr>
          <p:cNvSpPr>
            <a:spLocks noGrp="1"/>
          </p:cNvSpPr>
          <p:nvPr>
            <p:ph idx="1"/>
          </p:nvPr>
        </p:nvSpPr>
        <p:spPr>
          <a:xfrm>
            <a:off x="0" y="1340768"/>
            <a:ext cx="5357818" cy="5231504"/>
          </a:xfrm>
          <a:solidFill>
            <a:schemeClr val="accent6">
              <a:lumMod val="40000"/>
              <a:lumOff val="60000"/>
            </a:schemeClr>
          </a:solidFill>
        </p:spPr>
        <p:txBody>
          <a:bodyPr>
            <a:noAutofit/>
          </a:bodyPr>
          <a:lstStyle/>
          <a:p>
            <a:pPr lvl="0" algn="just">
              <a:lnSpc>
                <a:spcPct val="150000"/>
              </a:lnSpc>
            </a:pPr>
            <a:r>
              <a:rPr lang="en-GB" sz="1500" dirty="0"/>
              <a:t>Face-to-Face Interviews: Interviewer can get close to the interviewee, notice body language, can develop rapport easily (Lobe</a:t>
            </a:r>
            <a:r>
              <a:rPr lang="en-GB" sz="1500" i="1" dirty="0"/>
              <a:t> et al.</a:t>
            </a:r>
            <a:r>
              <a:rPr lang="en-GB" sz="1500" dirty="0"/>
              <a:t> 2022)</a:t>
            </a:r>
            <a:endParaRPr lang="en-IN" sz="1500" dirty="0"/>
          </a:p>
          <a:p>
            <a:pPr lvl="0" algn="just">
              <a:lnSpc>
                <a:spcPct val="150000"/>
              </a:lnSpc>
            </a:pPr>
            <a:r>
              <a:rPr lang="en-GB" sz="1500" dirty="0"/>
              <a:t>Online Interviews: These are done online through Zoom, they are convenient and cost-effective (Lobe</a:t>
            </a:r>
            <a:r>
              <a:rPr lang="en-GB" sz="1500" i="1" dirty="0"/>
              <a:t> et al.</a:t>
            </a:r>
            <a:r>
              <a:rPr lang="en-GB" sz="1500" dirty="0"/>
              <a:t> 2022)</a:t>
            </a:r>
            <a:endParaRPr lang="en-IN" sz="1500" dirty="0"/>
          </a:p>
          <a:p>
            <a:pPr lvl="0" algn="just">
              <a:lnSpc>
                <a:spcPct val="150000"/>
              </a:lnSpc>
            </a:pPr>
            <a:r>
              <a:rPr lang="en-GB" sz="1500" dirty="0"/>
              <a:t>Benefits (Face-to-Face): More interaction, more understandable</a:t>
            </a:r>
            <a:endParaRPr lang="en-IN" sz="1500" dirty="0"/>
          </a:p>
          <a:p>
            <a:pPr lvl="0" algn="just">
              <a:lnSpc>
                <a:spcPct val="150000"/>
              </a:lnSpc>
            </a:pPr>
            <a:r>
              <a:rPr lang="en-GB" sz="1500" dirty="0"/>
              <a:t>The benefits (Online): time efficiency, broader coverage of participants, flexibility</a:t>
            </a:r>
            <a:endParaRPr lang="en-IN" sz="1500" dirty="0"/>
          </a:p>
          <a:p>
            <a:pPr lvl="0" algn="just">
              <a:lnSpc>
                <a:spcPct val="150000"/>
              </a:lnSpc>
            </a:pPr>
            <a:r>
              <a:rPr lang="en-GB" sz="1500" dirty="0"/>
              <a:t>Limitations</a:t>
            </a:r>
            <a:endParaRPr lang="en-IN" sz="1500" dirty="0"/>
          </a:p>
          <a:p>
            <a:pPr lvl="0" algn="just">
              <a:lnSpc>
                <a:spcPct val="150000"/>
              </a:lnSpc>
            </a:pPr>
            <a:r>
              <a:rPr lang="en-GB" sz="1500" dirty="0"/>
              <a:t>Face-to-face: Time and location-bound and expensive</a:t>
            </a:r>
            <a:endParaRPr lang="en-IN" sz="1500" dirty="0"/>
          </a:p>
          <a:p>
            <a:pPr lvl="0" algn="just">
              <a:lnSpc>
                <a:spcPct val="150000"/>
              </a:lnSpc>
            </a:pPr>
            <a:r>
              <a:rPr lang="en-GB" sz="1500" dirty="0"/>
              <a:t>Online: Technical problems, poor use of non-verbal communication</a:t>
            </a:r>
            <a:endParaRPr lang="en-IN" sz="1500" dirty="0"/>
          </a:p>
        </p:txBody>
      </p:sp>
      <p:sp>
        <p:nvSpPr>
          <p:cNvPr id="6" name="Title 1">
            <a:extLst>
              <a:ext uri="{FF2B5EF4-FFF2-40B4-BE49-F238E27FC236}">
                <a16:creationId xmlns:a16="http://schemas.microsoft.com/office/drawing/2014/main" id="{AD109181-2944-1518-3188-B313172F56EF}"/>
              </a:ext>
            </a:extLst>
          </p:cNvPr>
          <p:cNvSpPr>
            <a:spLocks noGrp="1"/>
          </p:cNvSpPr>
          <p:nvPr>
            <p:ph type="title"/>
          </p:nvPr>
        </p:nvSpPr>
        <p:spPr>
          <a:xfrm>
            <a:off x="323528" y="188640"/>
            <a:ext cx="8496944" cy="864096"/>
          </a:xfrm>
          <a:solidFill>
            <a:schemeClr val="accent6">
              <a:lumMod val="40000"/>
              <a:lumOff val="60000"/>
            </a:schemeClr>
          </a:solidFill>
        </p:spPr>
        <p:txBody>
          <a:bodyPr>
            <a:noAutofit/>
          </a:bodyPr>
          <a:lstStyle/>
          <a:p>
            <a:r>
              <a:rPr lang="en-GB" sz="2800" b="1" dirty="0"/>
              <a:t>Comparison and contrast between face-to-face and online interviews </a:t>
            </a:r>
            <a:endParaRPr lang="en-GB" sz="2800" b="1" dirty="0">
              <a:latin typeface="+mn-lt"/>
              <a:cs typeface="Times New Roman" pitchFamily="18" charset="0"/>
            </a:endParaRPr>
          </a:p>
        </p:txBody>
      </p:sp>
      <p:pic>
        <p:nvPicPr>
          <p:cNvPr id="2" name="image3.png">
            <a:extLst>
              <a:ext uri="{FF2B5EF4-FFF2-40B4-BE49-F238E27FC236}">
                <a16:creationId xmlns:a16="http://schemas.microsoft.com/office/drawing/2014/main" id="{7587773D-B69D-380B-6D03-449138A94F29}"/>
              </a:ext>
            </a:extLst>
          </p:cNvPr>
          <p:cNvPicPr/>
          <p:nvPr/>
        </p:nvPicPr>
        <p:blipFill>
          <a:blip r:embed="rId3"/>
          <a:srcRect/>
          <a:stretch>
            <a:fillRect/>
          </a:stretch>
        </p:blipFill>
        <p:spPr>
          <a:xfrm>
            <a:off x="5436096" y="2204864"/>
            <a:ext cx="3544421" cy="3312368"/>
          </a:xfrm>
          <a:prstGeom prst="rect">
            <a:avLst/>
          </a:prstGeom>
          <a:ln/>
        </p:spPr>
      </p:pic>
    </p:spTree>
    <p:extLst>
      <p:ext uri="{BB962C8B-B14F-4D97-AF65-F5344CB8AC3E}">
        <p14:creationId xmlns:p14="http://schemas.microsoft.com/office/powerpoint/2010/main" val="803890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C661D-6CF2-6C22-7AA2-C1F2400027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30A57C-A9C8-1E92-2A77-E89F3DA6B18D}"/>
              </a:ext>
            </a:extLst>
          </p:cNvPr>
          <p:cNvSpPr>
            <a:spLocks noGrp="1"/>
          </p:cNvSpPr>
          <p:nvPr>
            <p:ph idx="1"/>
          </p:nvPr>
        </p:nvSpPr>
        <p:spPr>
          <a:xfrm>
            <a:off x="171448" y="1412776"/>
            <a:ext cx="5336656" cy="5159496"/>
          </a:xfrm>
          <a:solidFill>
            <a:schemeClr val="accent6">
              <a:lumMod val="40000"/>
              <a:lumOff val="60000"/>
            </a:schemeClr>
          </a:solidFill>
        </p:spPr>
        <p:txBody>
          <a:bodyPr>
            <a:noAutofit/>
          </a:bodyPr>
          <a:lstStyle/>
          <a:p>
            <a:pPr lvl="0" algn="just">
              <a:lnSpc>
                <a:spcPct val="150000"/>
              </a:lnSpc>
            </a:pPr>
            <a:r>
              <a:rPr lang="en-GB" sz="1500" dirty="0"/>
              <a:t>Depending on creation of competent teams, recruitment and selection are important</a:t>
            </a:r>
            <a:endParaRPr lang="en-IN" sz="1500" dirty="0"/>
          </a:p>
          <a:p>
            <a:pPr lvl="0" algn="just">
              <a:lnSpc>
                <a:spcPct val="150000"/>
              </a:lnSpc>
            </a:pPr>
            <a:r>
              <a:rPr lang="en-GB" sz="1500" dirty="0"/>
              <a:t>British Compliance Institute practices ethical and transparent hiring</a:t>
            </a:r>
            <a:endParaRPr lang="en-IN" sz="1500" dirty="0"/>
          </a:p>
          <a:p>
            <a:pPr lvl="0" algn="just">
              <a:lnSpc>
                <a:spcPct val="150000"/>
              </a:lnSpc>
            </a:pPr>
            <a:r>
              <a:rPr lang="en-GB" sz="1500" dirty="0"/>
              <a:t>The various types of interviews evaluate dissimilar skills of the candidates</a:t>
            </a:r>
            <a:endParaRPr lang="en-IN" sz="1500" dirty="0"/>
          </a:p>
          <a:p>
            <a:pPr lvl="0" algn="just">
              <a:lnSpc>
                <a:spcPct val="150000"/>
              </a:lnSpc>
            </a:pPr>
            <a:r>
              <a:rPr lang="en-GB" sz="1500" dirty="0"/>
              <a:t>Socratic questioning is selected to appraise critical thinking</a:t>
            </a:r>
            <a:endParaRPr lang="en-IN" sz="1500" dirty="0"/>
          </a:p>
          <a:p>
            <a:pPr lvl="0" algn="just">
              <a:lnSpc>
                <a:spcPct val="150000"/>
              </a:lnSpc>
            </a:pPr>
            <a:r>
              <a:rPr lang="en-GB" sz="1500" dirty="0"/>
              <a:t>Promotes efficient leadership and a favourable organisational culture</a:t>
            </a:r>
            <a:endParaRPr lang="en-IN" sz="1500" dirty="0"/>
          </a:p>
        </p:txBody>
      </p:sp>
      <p:sp>
        <p:nvSpPr>
          <p:cNvPr id="6" name="Title 1">
            <a:extLst>
              <a:ext uri="{FF2B5EF4-FFF2-40B4-BE49-F238E27FC236}">
                <a16:creationId xmlns:a16="http://schemas.microsoft.com/office/drawing/2014/main" id="{2C415DC7-741E-BB33-F988-722B08EF2BC9}"/>
              </a:ext>
            </a:extLst>
          </p:cNvPr>
          <p:cNvSpPr>
            <a:spLocks noGrp="1"/>
          </p:cNvSpPr>
          <p:nvPr>
            <p:ph type="title"/>
          </p:nvPr>
        </p:nvSpPr>
        <p:spPr>
          <a:xfrm>
            <a:off x="457200" y="274638"/>
            <a:ext cx="8229600" cy="654032"/>
          </a:xfrm>
          <a:solidFill>
            <a:schemeClr val="accent6">
              <a:lumMod val="40000"/>
              <a:lumOff val="60000"/>
            </a:schemeClr>
          </a:solidFill>
        </p:spPr>
        <p:txBody>
          <a:bodyPr>
            <a:normAutofit/>
          </a:bodyPr>
          <a:lstStyle/>
          <a:p>
            <a:r>
              <a:rPr lang="en-GB" sz="2800" b="1" dirty="0">
                <a:cs typeface="Times New Roman" pitchFamily="18" charset="0"/>
              </a:rPr>
              <a:t>Conclusion</a:t>
            </a:r>
            <a:endParaRPr lang="en-GB" sz="2800" b="1" dirty="0">
              <a:latin typeface="+mn-lt"/>
              <a:cs typeface="Times New Roman" pitchFamily="18" charset="0"/>
            </a:endParaRPr>
          </a:p>
        </p:txBody>
      </p:sp>
      <p:pic>
        <p:nvPicPr>
          <p:cNvPr id="2" name="image2.png">
            <a:extLst>
              <a:ext uri="{FF2B5EF4-FFF2-40B4-BE49-F238E27FC236}">
                <a16:creationId xmlns:a16="http://schemas.microsoft.com/office/drawing/2014/main" id="{9FB7E848-ECC8-EE15-2712-D1F2D61F05A6}"/>
              </a:ext>
            </a:extLst>
          </p:cNvPr>
          <p:cNvPicPr/>
          <p:nvPr/>
        </p:nvPicPr>
        <p:blipFill>
          <a:blip r:embed="rId3"/>
          <a:srcRect/>
          <a:stretch>
            <a:fillRect/>
          </a:stretch>
        </p:blipFill>
        <p:spPr>
          <a:xfrm>
            <a:off x="5798081" y="2708920"/>
            <a:ext cx="3238415" cy="2880320"/>
          </a:xfrm>
          <a:prstGeom prst="rect">
            <a:avLst/>
          </a:prstGeom>
          <a:ln/>
        </p:spPr>
      </p:pic>
    </p:spTree>
    <p:extLst>
      <p:ext uri="{BB962C8B-B14F-4D97-AF65-F5344CB8AC3E}">
        <p14:creationId xmlns:p14="http://schemas.microsoft.com/office/powerpoint/2010/main" val="2168240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70"/>
          </a:xfrm>
          <a:solidFill>
            <a:schemeClr val="accent6">
              <a:lumMod val="40000"/>
              <a:lumOff val="60000"/>
            </a:schemeClr>
          </a:solidFill>
        </p:spPr>
        <p:txBody>
          <a:bodyPr>
            <a:normAutofit/>
          </a:bodyPr>
          <a:lstStyle/>
          <a:p>
            <a:r>
              <a:rPr lang="en-US" sz="2800" b="1" dirty="0">
                <a:latin typeface="Arial" pitchFamily="34" charset="0"/>
                <a:cs typeface="Arial" pitchFamily="34" charset="0"/>
              </a:rPr>
              <a:t>References</a:t>
            </a:r>
            <a:endParaRPr lang="en-GB" sz="2800" b="1" dirty="0">
              <a:latin typeface="Arial" pitchFamily="34" charset="0"/>
              <a:cs typeface="Arial" pitchFamily="34" charset="0"/>
            </a:endParaRPr>
          </a:p>
        </p:txBody>
      </p:sp>
      <p:sp>
        <p:nvSpPr>
          <p:cNvPr id="3" name="Content Placeholder 2"/>
          <p:cNvSpPr>
            <a:spLocks noGrp="1"/>
          </p:cNvSpPr>
          <p:nvPr>
            <p:ph idx="1"/>
          </p:nvPr>
        </p:nvSpPr>
        <p:spPr>
          <a:xfrm>
            <a:off x="500034" y="1142984"/>
            <a:ext cx="8229600" cy="5500726"/>
          </a:xfrm>
          <a:solidFill>
            <a:schemeClr val="accent6">
              <a:lumMod val="40000"/>
              <a:lumOff val="60000"/>
            </a:schemeClr>
          </a:solidFill>
        </p:spPr>
        <p:txBody>
          <a:bodyPr>
            <a:normAutofit fontScale="92500" lnSpcReduction="20000"/>
          </a:bodyPr>
          <a:lstStyle/>
          <a:p>
            <a:pPr algn="just"/>
            <a:r>
              <a:rPr lang="en-GB" sz="1400" dirty="0">
                <a:latin typeface="Arial" pitchFamily="34" charset="0"/>
                <a:cs typeface="Arial" pitchFamily="34" charset="0"/>
              </a:rPr>
              <a:t>Ahmad, S. and </a:t>
            </a:r>
            <a:r>
              <a:rPr lang="en-GB" sz="1400" dirty="0" err="1">
                <a:latin typeface="Arial" pitchFamily="34" charset="0"/>
                <a:cs typeface="Arial" pitchFamily="34" charset="0"/>
              </a:rPr>
              <a:t>Alqaarni</a:t>
            </a:r>
            <a:r>
              <a:rPr lang="en-GB" sz="1400" dirty="0">
                <a:latin typeface="Arial" pitchFamily="34" charset="0"/>
                <a:cs typeface="Arial" pitchFamily="34" charset="0"/>
              </a:rPr>
              <a:t>, S., (2023). Job analysis in organizations: transition from traditional to strategic. </a:t>
            </a:r>
            <a:r>
              <a:rPr lang="en-GB" sz="1400" i="1" dirty="0">
                <a:latin typeface="Arial" pitchFamily="34" charset="0"/>
                <a:cs typeface="Arial" pitchFamily="34" charset="0"/>
              </a:rPr>
              <a:t>International Journal of Professional Business Review: Int. J. Prof. Bus. Rev.</a:t>
            </a:r>
            <a:r>
              <a:rPr lang="en-GB" sz="1400" dirty="0">
                <a:latin typeface="Arial" pitchFamily="34" charset="0"/>
                <a:cs typeface="Arial" pitchFamily="34" charset="0"/>
              </a:rPr>
              <a:t>, </a:t>
            </a:r>
            <a:r>
              <a:rPr lang="en-GB" sz="1400" i="1" dirty="0">
                <a:latin typeface="Arial" pitchFamily="34" charset="0"/>
                <a:cs typeface="Arial" pitchFamily="34" charset="0"/>
              </a:rPr>
              <a:t>8</a:t>
            </a:r>
            <a:r>
              <a:rPr lang="en-GB" sz="1400" dirty="0">
                <a:latin typeface="Arial" pitchFamily="34" charset="0"/>
                <a:cs typeface="Arial" pitchFamily="34" charset="0"/>
              </a:rPr>
              <a:t>(5), </a:t>
            </a:r>
            <a:r>
              <a:rPr lang="en-GB" sz="1400" dirty="0" err="1">
                <a:latin typeface="Arial" pitchFamily="34" charset="0"/>
                <a:cs typeface="Arial" pitchFamily="34" charset="0"/>
              </a:rPr>
              <a:t>p.6</a:t>
            </a:r>
            <a:r>
              <a:rPr lang="en-GB" sz="1400" dirty="0">
                <a:latin typeface="Arial" pitchFamily="34" charset="0"/>
                <a:cs typeface="Arial" pitchFamily="34" charset="0"/>
              </a:rPr>
              <a:t>.</a:t>
            </a:r>
            <a:endParaRPr lang="en-US" sz="1400" dirty="0">
              <a:latin typeface="Arial" pitchFamily="34" charset="0"/>
              <a:cs typeface="Arial" pitchFamily="34" charset="0"/>
            </a:endParaRPr>
          </a:p>
          <a:p>
            <a:pPr algn="just"/>
            <a:r>
              <a:rPr lang="en-GB" sz="1400" dirty="0">
                <a:latin typeface="Arial" pitchFamily="34" charset="0"/>
                <a:cs typeface="Arial" pitchFamily="34" charset="0"/>
              </a:rPr>
              <a:t>BBC (2025) ‘Recruitment and selection of employees - AQA’, </a:t>
            </a:r>
            <a:r>
              <a:rPr lang="en-GB" sz="1400" i="1" dirty="0">
                <a:latin typeface="Arial" pitchFamily="34" charset="0"/>
                <a:cs typeface="Arial" pitchFamily="34" charset="0"/>
              </a:rPr>
              <a:t>BBC</a:t>
            </a:r>
            <a:r>
              <a:rPr lang="en-GB" sz="1400" dirty="0">
                <a:latin typeface="Arial" pitchFamily="34" charset="0"/>
                <a:cs typeface="Arial" pitchFamily="34" charset="0"/>
              </a:rPr>
              <a:t>, 4 November. Available at: </a:t>
            </a:r>
            <a:r>
              <a:rPr lang="en-GB" sz="1400" dirty="0">
                <a:latin typeface="Arial" pitchFamily="34" charset="0"/>
                <a:cs typeface="Arial" pitchFamily="34" charset="0"/>
                <a:hlinkClick r:id="rId2"/>
              </a:rPr>
              <a:t>https://www.bbc.co.uk/bitesize/guides/zvfw8xs/revision/2</a:t>
            </a:r>
            <a:r>
              <a:rPr lang="en-GB" sz="1400" dirty="0">
                <a:latin typeface="Arial" pitchFamily="34" charset="0"/>
                <a:cs typeface="Arial" pitchFamily="34" charset="0"/>
              </a:rPr>
              <a:t> (Accessed: 03 November 2025).</a:t>
            </a:r>
            <a:endParaRPr lang="en-US" sz="1400" dirty="0">
              <a:latin typeface="Arial" pitchFamily="34" charset="0"/>
              <a:cs typeface="Arial" pitchFamily="34" charset="0"/>
            </a:endParaRPr>
          </a:p>
          <a:p>
            <a:pPr algn="just"/>
            <a:r>
              <a:rPr lang="en-GB" sz="1400" dirty="0">
                <a:latin typeface="Arial" pitchFamily="34" charset="0"/>
                <a:cs typeface="Arial" pitchFamily="34" charset="0"/>
              </a:rPr>
              <a:t>BCI (2025) </a:t>
            </a:r>
            <a:r>
              <a:rPr lang="en-GB" sz="1400" i="1" dirty="0">
                <a:latin typeface="Arial" pitchFamily="34" charset="0"/>
                <a:cs typeface="Arial" pitchFamily="34" charset="0"/>
              </a:rPr>
              <a:t>About the business</a:t>
            </a:r>
            <a:r>
              <a:rPr lang="en-GB" sz="1400" dirty="0">
                <a:latin typeface="Arial" pitchFamily="34" charset="0"/>
                <a:cs typeface="Arial" pitchFamily="34" charset="0"/>
              </a:rPr>
              <a:t> Available </a:t>
            </a:r>
            <a:r>
              <a:rPr lang="en-GB" sz="1400" dirty="0" err="1">
                <a:latin typeface="Arial" pitchFamily="34" charset="0"/>
                <a:cs typeface="Arial" pitchFamily="34" charset="0"/>
              </a:rPr>
              <a:t>at:https</a:t>
            </a:r>
            <a:r>
              <a:rPr lang="en-GB" sz="1400" dirty="0">
                <a:latin typeface="Arial" pitchFamily="34" charset="0"/>
                <a:cs typeface="Arial" pitchFamily="34" charset="0"/>
              </a:rPr>
              <a:t>://</a:t>
            </a:r>
            <a:r>
              <a:rPr lang="en-GB" sz="1400" dirty="0" err="1">
                <a:latin typeface="Arial" pitchFamily="34" charset="0"/>
                <a:cs typeface="Arial" pitchFamily="34" charset="0"/>
              </a:rPr>
              <a:t>bci-gmp.com</a:t>
            </a:r>
            <a:r>
              <a:rPr lang="en-GB" sz="1400" dirty="0">
                <a:latin typeface="Arial" pitchFamily="34" charset="0"/>
                <a:cs typeface="Arial" pitchFamily="34" charset="0"/>
              </a:rPr>
              <a:t>/ (Accessed: 6 November 2025).</a:t>
            </a:r>
            <a:endParaRPr lang="en-US" sz="1400" dirty="0">
              <a:latin typeface="Arial" pitchFamily="34" charset="0"/>
              <a:cs typeface="Arial" pitchFamily="34" charset="0"/>
            </a:endParaRPr>
          </a:p>
          <a:p>
            <a:pPr algn="just"/>
            <a:r>
              <a:rPr lang="en-GB" sz="1400" dirty="0">
                <a:latin typeface="Arial" pitchFamily="34" charset="0"/>
                <a:cs typeface="Arial" pitchFamily="34" charset="0"/>
              </a:rPr>
              <a:t>BCI (2025) </a:t>
            </a:r>
            <a:r>
              <a:rPr lang="en-GB" sz="1400" i="1" dirty="0">
                <a:latin typeface="Arial" pitchFamily="34" charset="0"/>
                <a:cs typeface="Arial" pitchFamily="34" charset="0"/>
              </a:rPr>
              <a:t>Careers</a:t>
            </a:r>
            <a:r>
              <a:rPr lang="en-GB" sz="1400" dirty="0">
                <a:latin typeface="Arial" pitchFamily="34" charset="0"/>
                <a:cs typeface="Arial" pitchFamily="34" charset="0"/>
              </a:rPr>
              <a:t> Available at: https://bci-gmp.com/our-careers (Accessed: 6 November 2025).</a:t>
            </a:r>
            <a:endParaRPr lang="en-US" sz="1400" dirty="0">
              <a:latin typeface="Arial" pitchFamily="34" charset="0"/>
              <a:cs typeface="Arial" pitchFamily="34" charset="0"/>
            </a:endParaRPr>
          </a:p>
          <a:p>
            <a:pPr algn="just"/>
            <a:r>
              <a:rPr lang="en-IN" sz="1400" dirty="0" err="1">
                <a:latin typeface="Arial" pitchFamily="34" charset="0"/>
                <a:cs typeface="Arial" pitchFamily="34" charset="0"/>
              </a:rPr>
              <a:t>Bci-gmp</a:t>
            </a:r>
            <a:r>
              <a:rPr lang="en-IN" sz="1400" dirty="0">
                <a:latin typeface="Arial" pitchFamily="34" charset="0"/>
                <a:cs typeface="Arial" pitchFamily="34" charset="0"/>
              </a:rPr>
              <a:t> (2021). </a:t>
            </a:r>
            <a:r>
              <a:rPr lang="en-IN" sz="1400" i="1" dirty="0">
                <a:latin typeface="Arial" pitchFamily="34" charset="0"/>
                <a:cs typeface="Arial" pitchFamily="34" charset="0"/>
              </a:rPr>
              <a:t>BCI - British Compliance Institute</a:t>
            </a:r>
            <a:r>
              <a:rPr lang="en-IN" sz="1400" dirty="0">
                <a:latin typeface="Arial" pitchFamily="34" charset="0"/>
                <a:cs typeface="Arial" pitchFamily="34" charset="0"/>
              </a:rPr>
              <a:t>. Available at: https://bci-gmp.com/ (Accessed: 4 November 2025).</a:t>
            </a:r>
            <a:endParaRPr lang="en-US" sz="1400" dirty="0">
              <a:latin typeface="Arial" pitchFamily="34" charset="0"/>
              <a:cs typeface="Arial" pitchFamily="34" charset="0"/>
            </a:endParaRPr>
          </a:p>
          <a:p>
            <a:pPr algn="just"/>
            <a:r>
              <a:rPr lang="en-GB" sz="1400" dirty="0">
                <a:latin typeface="Arial" pitchFamily="34" charset="0"/>
                <a:cs typeface="Arial" pitchFamily="34" charset="0"/>
              </a:rPr>
              <a:t>Blunt, C. and Knott, C. (2025)</a:t>
            </a:r>
            <a:r>
              <a:rPr lang="en-GB" sz="1400" i="1" dirty="0">
                <a:latin typeface="Arial" pitchFamily="34" charset="0"/>
                <a:cs typeface="Arial" pitchFamily="34" charset="0"/>
              </a:rPr>
              <a:t> 6 Effective Questioning Techniques for Customer Service.</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3"/>
              </a:rPr>
              <a:t>https://www.callcentrehelper.com/practical-tips-for-effective-questioning-techniques-9045.htm</a:t>
            </a:r>
            <a:r>
              <a:rPr lang="en-GB" sz="1400" dirty="0">
                <a:latin typeface="Arial" pitchFamily="34" charset="0"/>
                <a:cs typeface="Arial" pitchFamily="34" charset="0"/>
              </a:rPr>
              <a:t> (Accessed: 05 November 2025).</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Dalim</a:t>
            </a:r>
            <a:r>
              <a:rPr lang="en-GB" sz="1400" dirty="0">
                <a:latin typeface="Arial" pitchFamily="34" charset="0"/>
                <a:cs typeface="Arial" pitchFamily="34" charset="0"/>
              </a:rPr>
              <a:t>, S.F., </a:t>
            </a:r>
            <a:r>
              <a:rPr lang="en-GB" sz="1400" dirty="0" err="1">
                <a:latin typeface="Arial" pitchFamily="34" charset="0"/>
                <a:cs typeface="Arial" pitchFamily="34" charset="0"/>
              </a:rPr>
              <a:t>Ishak</a:t>
            </a:r>
            <a:r>
              <a:rPr lang="en-GB" sz="1400" dirty="0">
                <a:latin typeface="Arial" pitchFamily="34" charset="0"/>
                <a:cs typeface="Arial" pitchFamily="34" charset="0"/>
              </a:rPr>
              <a:t>, A.S. and </a:t>
            </a:r>
            <a:r>
              <a:rPr lang="en-GB" sz="1400" dirty="0" err="1">
                <a:latin typeface="Arial" pitchFamily="34" charset="0"/>
                <a:cs typeface="Arial" pitchFamily="34" charset="0"/>
              </a:rPr>
              <a:t>Hamzah</a:t>
            </a:r>
            <a:r>
              <a:rPr lang="en-GB" sz="1400" dirty="0">
                <a:latin typeface="Arial" pitchFamily="34" charset="0"/>
                <a:cs typeface="Arial" pitchFamily="34" charset="0"/>
              </a:rPr>
              <a:t>, L.M. (2022) ‘Promoting students’ critical thinking through </a:t>
            </a:r>
            <a:r>
              <a:rPr lang="en-GB" sz="1400" dirty="0" err="1">
                <a:latin typeface="Arial" pitchFamily="34" charset="0"/>
                <a:cs typeface="Arial" pitchFamily="34" charset="0"/>
              </a:rPr>
              <a:t>socratic</a:t>
            </a:r>
            <a:r>
              <a:rPr lang="en-GB" sz="1400" dirty="0">
                <a:latin typeface="Arial" pitchFamily="34" charset="0"/>
                <a:cs typeface="Arial" pitchFamily="34" charset="0"/>
              </a:rPr>
              <a:t> method: Views and challenges’, </a:t>
            </a:r>
            <a:r>
              <a:rPr lang="en-GB" sz="1400" i="1" dirty="0">
                <a:latin typeface="Arial" pitchFamily="34" charset="0"/>
                <a:cs typeface="Arial" pitchFamily="34" charset="0"/>
              </a:rPr>
              <a:t>Asian Journal of University Education</a:t>
            </a:r>
            <a:r>
              <a:rPr lang="en-GB" sz="1400" dirty="0">
                <a:latin typeface="Arial" pitchFamily="34" charset="0"/>
                <a:cs typeface="Arial" pitchFamily="34" charset="0"/>
              </a:rPr>
              <a:t> (AJUE), 18(4), </a:t>
            </a:r>
            <a:r>
              <a:rPr lang="en-GB" sz="1400" dirty="0" err="1">
                <a:latin typeface="Arial" pitchFamily="34" charset="0"/>
                <a:cs typeface="Arial" pitchFamily="34" charset="0"/>
              </a:rPr>
              <a:t>pp.1034</a:t>
            </a:r>
            <a:r>
              <a:rPr lang="en-GB" sz="1400" dirty="0">
                <a:latin typeface="Arial" pitchFamily="34" charset="0"/>
                <a:cs typeface="Arial" pitchFamily="34" charset="0"/>
              </a:rPr>
              <a:t>-1047.</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Ddi</a:t>
            </a:r>
            <a:r>
              <a:rPr lang="en-GB" sz="1400" dirty="0">
                <a:latin typeface="Arial" pitchFamily="34" charset="0"/>
                <a:cs typeface="Arial" pitchFamily="34" charset="0"/>
              </a:rPr>
              <a:t> (2024). </a:t>
            </a:r>
            <a:r>
              <a:rPr lang="en-GB" sz="1400" i="1" dirty="0" err="1">
                <a:latin typeface="Arial" pitchFamily="34" charset="0"/>
                <a:cs typeface="Arial" pitchFamily="34" charset="0"/>
              </a:rPr>
              <a:t>Behavioral</a:t>
            </a:r>
            <a:r>
              <a:rPr lang="en-GB" sz="1400" i="1" dirty="0">
                <a:latin typeface="Arial" pitchFamily="34" charset="0"/>
                <a:cs typeface="Arial" pitchFamily="34" charset="0"/>
              </a:rPr>
              <a:t> Interviewing: Conduct better interviews and make better hires</a:t>
            </a:r>
            <a:r>
              <a:rPr lang="en-GB" sz="1400" dirty="0">
                <a:latin typeface="Arial" pitchFamily="34" charset="0"/>
                <a:cs typeface="Arial" pitchFamily="34" charset="0"/>
              </a:rPr>
              <a:t>. Available at: https://www.ddi.com/solutions/behavioral-interviewing (Accessed: 6 November 2025).</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Hireful</a:t>
            </a:r>
            <a:r>
              <a:rPr lang="en-GB" sz="1400" dirty="0">
                <a:latin typeface="Arial" pitchFamily="34" charset="0"/>
                <a:cs typeface="Arial" pitchFamily="34" charset="0"/>
              </a:rPr>
              <a:t> (2022). </a:t>
            </a:r>
            <a:r>
              <a:rPr lang="en-GB" sz="1400" i="1" dirty="0">
                <a:latin typeface="Arial" pitchFamily="34" charset="0"/>
                <a:cs typeface="Arial" pitchFamily="34" charset="0"/>
              </a:rPr>
              <a:t>Situational Interview Meaning &amp; Definition - hireful.com</a:t>
            </a:r>
            <a:r>
              <a:rPr lang="en-GB" sz="1400" dirty="0">
                <a:latin typeface="Arial" pitchFamily="34" charset="0"/>
                <a:cs typeface="Arial" pitchFamily="34" charset="0"/>
              </a:rPr>
              <a:t>. Available at: https://www.hireful.com/glossary/situational-interview (Accessed: 5 November 2025).</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Koman</a:t>
            </a:r>
            <a:r>
              <a:rPr lang="en-GB" sz="1400" dirty="0">
                <a:latin typeface="Arial" pitchFamily="34" charset="0"/>
                <a:cs typeface="Arial" pitchFamily="34" charset="0"/>
              </a:rPr>
              <a:t>, G., </a:t>
            </a:r>
            <a:r>
              <a:rPr lang="en-GB" sz="1400" dirty="0" err="1">
                <a:latin typeface="Arial" pitchFamily="34" charset="0"/>
                <a:cs typeface="Arial" pitchFamily="34" charset="0"/>
              </a:rPr>
              <a:t>Boršoš</a:t>
            </a:r>
            <a:r>
              <a:rPr lang="en-GB" sz="1400" dirty="0">
                <a:latin typeface="Arial" pitchFamily="34" charset="0"/>
                <a:cs typeface="Arial" pitchFamily="34" charset="0"/>
              </a:rPr>
              <a:t>, P. and </a:t>
            </a:r>
            <a:r>
              <a:rPr lang="en-GB" sz="1400" dirty="0" err="1">
                <a:latin typeface="Arial" pitchFamily="34" charset="0"/>
                <a:cs typeface="Arial" pitchFamily="34" charset="0"/>
              </a:rPr>
              <a:t>Kubina</a:t>
            </a:r>
            <a:r>
              <a:rPr lang="en-GB" sz="1400" dirty="0">
                <a:latin typeface="Arial" pitchFamily="34" charset="0"/>
                <a:cs typeface="Arial" pitchFamily="34" charset="0"/>
              </a:rPr>
              <a:t>, M., (2024). Sustainable human resource management with a focus on corporate employee recruitment. </a:t>
            </a:r>
            <a:r>
              <a:rPr lang="en-GB" sz="1400" i="1" dirty="0">
                <a:latin typeface="Arial" pitchFamily="34" charset="0"/>
                <a:cs typeface="Arial" pitchFamily="34" charset="0"/>
              </a:rPr>
              <a:t>Sustainability</a:t>
            </a:r>
            <a:r>
              <a:rPr lang="en-GB" sz="1400" dirty="0">
                <a:latin typeface="Arial" pitchFamily="34" charset="0"/>
                <a:cs typeface="Arial" pitchFamily="34" charset="0"/>
              </a:rPr>
              <a:t>, </a:t>
            </a:r>
            <a:r>
              <a:rPr lang="en-GB" sz="1400" i="1" dirty="0">
                <a:latin typeface="Arial" pitchFamily="34" charset="0"/>
                <a:cs typeface="Arial" pitchFamily="34" charset="0"/>
              </a:rPr>
              <a:t>16</a:t>
            </a:r>
            <a:r>
              <a:rPr lang="en-GB" sz="1400" dirty="0">
                <a:latin typeface="Arial" pitchFamily="34" charset="0"/>
                <a:cs typeface="Arial" pitchFamily="34" charset="0"/>
              </a:rPr>
              <a:t>(14), </a:t>
            </a:r>
            <a:r>
              <a:rPr lang="en-GB" sz="1400" dirty="0" err="1">
                <a:latin typeface="Arial" pitchFamily="34" charset="0"/>
                <a:cs typeface="Arial" pitchFamily="34" charset="0"/>
              </a:rPr>
              <a:t>p.6059</a:t>
            </a:r>
            <a:r>
              <a:rPr lang="en-GB" sz="1400" dirty="0">
                <a:latin typeface="Arial" pitchFamily="34" charset="0"/>
                <a:cs typeface="Arial" pitchFamily="34" charset="0"/>
              </a:rPr>
              <a:t>.</a:t>
            </a:r>
            <a:endParaRPr lang="en-US" sz="1400" dirty="0">
              <a:latin typeface="Arial" pitchFamily="34" charset="0"/>
              <a:cs typeface="Arial" pitchFamily="34" charset="0"/>
            </a:endParaRPr>
          </a:p>
          <a:p>
            <a:pPr algn="just"/>
            <a:r>
              <a:rPr lang="en-IN" sz="1400" dirty="0">
                <a:latin typeface="Arial" pitchFamily="34" charset="0"/>
                <a:cs typeface="Arial" pitchFamily="34" charset="0"/>
              </a:rPr>
              <a:t>Lobe, B., Morgan, D. L., and Hoffman, K. (2022). A systematic comparison of in-person and video-based online interviewing. </a:t>
            </a:r>
            <a:r>
              <a:rPr lang="en-IN" sz="1400" i="1" dirty="0">
                <a:latin typeface="Arial" pitchFamily="34" charset="0"/>
                <a:cs typeface="Arial" pitchFamily="34" charset="0"/>
              </a:rPr>
              <a:t>International journal of qualitative methods</a:t>
            </a:r>
            <a:r>
              <a:rPr lang="en-IN" sz="1400" dirty="0">
                <a:latin typeface="Arial" pitchFamily="34" charset="0"/>
                <a:cs typeface="Arial" pitchFamily="34" charset="0"/>
              </a:rPr>
              <a:t>, </a:t>
            </a:r>
            <a:r>
              <a:rPr lang="en-IN" sz="1400" i="1" dirty="0">
                <a:latin typeface="Arial" pitchFamily="34" charset="0"/>
                <a:cs typeface="Arial" pitchFamily="34" charset="0"/>
              </a:rPr>
              <a:t>21</a:t>
            </a:r>
            <a:r>
              <a:rPr lang="en-IN" sz="1400" dirty="0">
                <a:latin typeface="Arial" pitchFamily="34" charset="0"/>
                <a:cs typeface="Arial" pitchFamily="34" charset="0"/>
              </a:rPr>
              <a:t>, 16094069221127068.</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Mildawani</a:t>
            </a:r>
            <a:r>
              <a:rPr lang="en-GB" sz="1400" dirty="0">
                <a:latin typeface="Arial" pitchFamily="34" charset="0"/>
                <a:cs typeface="Arial" pitchFamily="34" charset="0"/>
              </a:rPr>
              <a:t>, M.T.S., (2023). The role of job analysis in improving employee performance in organizations. </a:t>
            </a:r>
            <a:r>
              <a:rPr lang="en-GB" sz="1400" i="1" dirty="0" err="1">
                <a:latin typeface="Arial" pitchFamily="34" charset="0"/>
                <a:cs typeface="Arial" pitchFamily="34" charset="0"/>
              </a:rPr>
              <a:t>Jurnal</a:t>
            </a:r>
            <a:r>
              <a:rPr lang="en-GB" sz="1400" i="1" dirty="0">
                <a:latin typeface="Arial" pitchFamily="34" charset="0"/>
                <a:cs typeface="Arial" pitchFamily="34" charset="0"/>
              </a:rPr>
              <a:t> </a:t>
            </a:r>
            <a:r>
              <a:rPr lang="en-GB" sz="1400" i="1" dirty="0" err="1">
                <a:latin typeface="Arial" pitchFamily="34" charset="0"/>
                <a:cs typeface="Arial" pitchFamily="34" charset="0"/>
              </a:rPr>
              <a:t>Ekonomi</a:t>
            </a:r>
            <a:r>
              <a:rPr lang="en-GB" sz="1400" dirty="0">
                <a:latin typeface="Arial" pitchFamily="34" charset="0"/>
                <a:cs typeface="Arial" pitchFamily="34" charset="0"/>
              </a:rPr>
              <a:t>, </a:t>
            </a:r>
            <a:r>
              <a:rPr lang="en-GB" sz="1400" i="1" dirty="0">
                <a:latin typeface="Arial" pitchFamily="34" charset="0"/>
                <a:cs typeface="Arial" pitchFamily="34" charset="0"/>
              </a:rPr>
              <a:t>12</a:t>
            </a:r>
            <a:r>
              <a:rPr lang="en-GB" sz="1400" dirty="0">
                <a:latin typeface="Arial" pitchFamily="34" charset="0"/>
                <a:cs typeface="Arial" pitchFamily="34" charset="0"/>
              </a:rPr>
              <a:t>(01), </a:t>
            </a:r>
            <a:r>
              <a:rPr lang="en-GB" sz="1400" dirty="0" err="1">
                <a:latin typeface="Arial" pitchFamily="34" charset="0"/>
                <a:cs typeface="Arial" pitchFamily="34" charset="0"/>
              </a:rPr>
              <a:t>pp.1836</a:t>
            </a:r>
            <a:r>
              <a:rPr lang="en-GB" sz="1400" dirty="0">
                <a:latin typeface="Arial" pitchFamily="34" charset="0"/>
                <a:cs typeface="Arial" pitchFamily="34" charset="0"/>
              </a:rPr>
              <a:t>-1843.</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Peoplehum</a:t>
            </a:r>
            <a:r>
              <a:rPr lang="en-GB" sz="1400" dirty="0">
                <a:latin typeface="Arial" pitchFamily="34" charset="0"/>
                <a:cs typeface="Arial" pitchFamily="34" charset="0"/>
              </a:rPr>
              <a:t> (2025). </a:t>
            </a:r>
            <a:r>
              <a:rPr lang="en-GB" sz="1400" i="1" dirty="0">
                <a:latin typeface="Arial" pitchFamily="34" charset="0"/>
                <a:cs typeface="Arial" pitchFamily="34" charset="0"/>
              </a:rPr>
              <a:t>What is a Stress Interview?</a:t>
            </a:r>
            <a:r>
              <a:rPr lang="en-GB" sz="1400" dirty="0">
                <a:latin typeface="Arial" pitchFamily="34" charset="0"/>
                <a:cs typeface="Arial" pitchFamily="34" charset="0"/>
              </a:rPr>
              <a:t> Available at: https://www.peoplehum.com/glossary/stress-interview (Accessed: 6 November 2025).</a:t>
            </a:r>
            <a:endParaRPr lang="en-US" sz="1400" dirty="0">
              <a:latin typeface="Arial" pitchFamily="34" charset="0"/>
              <a:cs typeface="Arial" pitchFamily="34" charset="0"/>
            </a:endParaRPr>
          </a:p>
          <a:p>
            <a:pPr algn="just"/>
            <a:r>
              <a:rPr lang="en-GB" sz="1400" dirty="0" err="1">
                <a:latin typeface="Arial" pitchFamily="34" charset="0"/>
                <a:cs typeface="Arial" pitchFamily="34" charset="0"/>
              </a:rPr>
              <a:t>Schade</a:t>
            </a:r>
            <a:r>
              <a:rPr lang="en-GB" sz="1400" dirty="0">
                <a:latin typeface="Arial" pitchFamily="34" charset="0"/>
                <a:cs typeface="Arial" pitchFamily="34" charset="0"/>
              </a:rPr>
              <a:t>, A. (2017) </a:t>
            </a:r>
            <a:r>
              <a:rPr lang="en-GB" sz="1400" i="1" dirty="0">
                <a:latin typeface="Arial" pitchFamily="34" charset="0"/>
                <a:cs typeface="Arial" pitchFamily="34" charset="0"/>
              </a:rPr>
              <a:t>Avoid Leading Questions to Get Better Insights from Participants.</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4"/>
              </a:rPr>
              <a:t>https://www.nngroup.com/articles/leading-questions/</a:t>
            </a:r>
            <a:r>
              <a:rPr lang="en-GB" sz="1400" dirty="0">
                <a:latin typeface="Arial" pitchFamily="34" charset="0"/>
                <a:cs typeface="Arial" pitchFamily="34" charset="0"/>
              </a:rPr>
              <a:t> (Accessed: 05 November 2025).</a:t>
            </a:r>
            <a:endParaRPr lang="en-US" sz="1400" dirty="0">
              <a:latin typeface="Arial" pitchFamily="34" charset="0"/>
              <a:cs typeface="Arial" pitchFamily="34" charset="0"/>
            </a:endParaRPr>
          </a:p>
          <a:p>
            <a:pPr algn="just"/>
            <a:r>
              <a:rPr lang="en-GB" sz="1400" dirty="0">
                <a:latin typeface="Arial" pitchFamily="34" charset="0"/>
                <a:cs typeface="Arial" pitchFamily="34" charset="0"/>
              </a:rPr>
              <a:t>Sutton (2020) </a:t>
            </a:r>
            <a:r>
              <a:rPr lang="en-GB" sz="1400" i="1" dirty="0">
                <a:latin typeface="Arial" pitchFamily="34" charset="0"/>
                <a:cs typeface="Arial" pitchFamily="34" charset="0"/>
              </a:rPr>
              <a:t>Socratic Questioning in Psychology: Examples and Techniques.</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5"/>
              </a:rPr>
              <a:t>https://positivepsychology.com/socratic-questioning/</a:t>
            </a:r>
            <a:r>
              <a:rPr lang="en-GB" sz="1400" dirty="0">
                <a:latin typeface="Arial" pitchFamily="34" charset="0"/>
                <a:cs typeface="Arial" pitchFamily="34" charset="0"/>
              </a:rPr>
              <a:t> (Accessed: 03 November 2025).</a:t>
            </a:r>
            <a:endParaRPr lang="en-US" sz="1400" dirty="0">
              <a:latin typeface="Arial" pitchFamily="34" charset="0"/>
              <a:cs typeface="Arial" pitchFamily="34" charset="0"/>
            </a:endParaRPr>
          </a:p>
          <a:p>
            <a:pPr algn="just">
              <a:lnSpc>
                <a:spcPct val="170000"/>
              </a:lnSpc>
            </a:pPr>
            <a:endParaRPr lang="en-GB" sz="1400" dirty="0">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ownload free Professional Thank You Templates PPT &amp; Google Slides"/>
          <p:cNvPicPr>
            <a:picLocks noChangeAspect="1" noChangeArrowheads="1"/>
          </p:cNvPicPr>
          <p:nvPr/>
        </p:nvPicPr>
        <p:blipFill>
          <a:blip r:embed="rId2"/>
          <a:srcRect/>
          <a:stretch>
            <a:fillRect/>
          </a:stretch>
        </p:blipFill>
        <p:spPr bwMode="auto">
          <a:xfrm>
            <a:off x="0" y="-1"/>
            <a:ext cx="9144000" cy="6858001"/>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412</TotalTime>
  <Words>2801</Words>
  <Application>Microsoft Office PowerPoint</Application>
  <PresentationFormat>On-screen Show (4:3)</PresentationFormat>
  <Paragraphs>101</Paragraphs>
  <Slides>15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BA (Hons) Leadership and Management Skills for the Workplace Developing and Managing Individuals and Teams LCLM5002 Component 1- Individual Presentation    Student Name: Nicoleta Amihaiesei Student Number: 2414345 Lecturer Name: Amer Kareem</vt:lpstr>
      <vt:lpstr>Introduction </vt:lpstr>
      <vt:lpstr>Brief Introduction of the British Compliance Institute </vt:lpstr>
      <vt:lpstr>Recruitment process </vt:lpstr>
      <vt:lpstr>Recruitment process </vt:lpstr>
      <vt:lpstr>Recruitment process </vt:lpstr>
      <vt:lpstr>Situation interview</vt:lpstr>
      <vt:lpstr>Behavioural interview</vt:lpstr>
      <vt:lpstr>Stress interview</vt:lpstr>
      <vt:lpstr>Questioning techniques</vt:lpstr>
      <vt:lpstr>Justification of the selected Questioning technique</vt:lpstr>
      <vt:lpstr>Comparison and contrast between face-to-face and online interviews </vt:lpstr>
      <vt:lpstr>Conclusion</vt:lpstr>
      <vt:lpstr>References</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Leadership and Management Skills for the Workplace Developing and Managing Individuals and Teams LCLM5002 Component 1- Individual Presentation Student Name: Student Number: Lecturer Name:</dc:title>
  <dc:creator>USER</dc:creator>
  <cp:lastModifiedBy>nicoletaamihaiesei3@gmail.com</cp:lastModifiedBy>
  <cp:revision>23</cp:revision>
  <dcterms:created xsi:type="dcterms:W3CDTF">2025-11-04T14:03:36Z</dcterms:created>
  <dcterms:modified xsi:type="dcterms:W3CDTF">2025-11-08T11:01:32Z</dcterms:modified>
</cp:coreProperties>
</file>