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Calibri" panose="020F0502020204030204" pitchFamily="34" charset="0"/>
      <p:regular r:id="rId19"/>
      <p:bold r:id="rId20"/>
      <p:italic r:id="rId21"/>
      <p:boldItalic r:id="rId22"/>
    </p:embeddedFont>
    <p:embeddedFont>
      <p:font typeface="Muli" panose="020B0604020202020204" charset="0"/>
      <p:regular r:id="rId23"/>
    </p:embeddedFont>
    <p:embeddedFont>
      <p:font typeface="Muli Bold" panose="020B0604020202020204" charset="0"/>
      <p:regular r:id="rId24"/>
      <p:bold r:id="rId25"/>
    </p:embeddedFont>
    <p:embeddedFont>
      <p:font typeface="Muli Light" panose="020B0604020202020204" charset="0"/>
      <p:regular r:id="rId26"/>
    </p:embeddedFont>
    <p:embeddedFont>
      <p:font typeface="Muli Semi-Bold" panose="020B0604020202020204" charset="0"/>
      <p:regular r:id="rId27"/>
      <p:bold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9463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72889-8FB8-47D8-9BE5-80DA5318127B}" type="datetimeFigureOut">
              <a:rPr lang="en-GB" smtClean="0"/>
              <a:t>24/07/2023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036983-FA74-4FB6-83A9-23FDA300EED7}" type="slidenum">
              <a:rPr lang="en-GB" smtClean="0"/>
              <a:t>‹#›</a:t>
            </a:fld>
            <a:endParaRPr lang="en-GB"/>
          </a:p>
        </p:txBody>
      </p:sp>
    </p:spTree>
    <p:extLst>
      <p:ext uri="{BB962C8B-B14F-4D97-AF65-F5344CB8AC3E}">
        <p14:creationId xmlns:p14="http://schemas.microsoft.com/office/powerpoint/2010/main" val="2114427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This presentation discusses the difficulty a UK restaurant chain had in filling open positions due to a lack of qualified applicants. It suggests many monetary and non-monetary tactics for attracting talent, both in the short and long term. The long-term success and streamlined functioning of all restaurant chains is what these plans are all about.</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2</a:t>
            </a:fld>
            <a:endParaRPr lang="en-GB"/>
          </a:p>
        </p:txBody>
      </p:sp>
    </p:spTree>
    <p:extLst>
      <p:ext uri="{BB962C8B-B14F-4D97-AF65-F5344CB8AC3E}">
        <p14:creationId xmlns:p14="http://schemas.microsoft.com/office/powerpoint/2010/main" val="172885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Organisations use talent acquisition strategies to locate, woo, and welcome the best and brightest new employees into their ranks (Gu &amp; Itoh, 2015). It includes everything from laying out the job's specifications to negotiating a salary and starting work. Talent Acquisition is pre-emptive in its approach, in that it actively seeks the most suitable candidates in light of an organization's future goals and objectives. Workforce planning, appraisal, and selection are all part of this overarching procedure. It uses different methods, including social networking and application tracking tools, to find and hire qualified workers, guaranteeing the company's long-term success.</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3</a:t>
            </a:fld>
            <a:endParaRPr lang="en-GB"/>
          </a:p>
        </p:txBody>
      </p:sp>
    </p:spTree>
    <p:extLst>
      <p:ext uri="{BB962C8B-B14F-4D97-AF65-F5344CB8AC3E}">
        <p14:creationId xmlns:p14="http://schemas.microsoft.com/office/powerpoint/2010/main" val="4082924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The scarcity of workers in the United Kingdom's hospitality industry is the Restaurant Group's primary challenge. Companies' ability to function effectively has been negatively impacted by the shortage of qualified workers (</a:t>
            </a:r>
            <a:r>
              <a:rPr lang="en-GB" sz="1800" dirty="0" err="1">
                <a:effectLst/>
                <a:latin typeface="Times New Roman" panose="02020603050405020304" pitchFamily="18" charset="0"/>
                <a:ea typeface="Arial" panose="020B0604020202020204" pitchFamily="34" charset="0"/>
                <a:cs typeface="Arial" panose="020B0604020202020204" pitchFamily="34" charset="0"/>
              </a:rPr>
              <a:t>Renckly</a:t>
            </a:r>
            <a:r>
              <a:rPr lang="en-GB" sz="1800" dirty="0">
                <a:effectLst/>
                <a:latin typeface="Times New Roman" panose="02020603050405020304" pitchFamily="18" charset="0"/>
                <a:ea typeface="Arial" panose="020B0604020202020204" pitchFamily="34" charset="0"/>
                <a:cs typeface="Arial" panose="020B0604020202020204" pitchFamily="34" charset="0"/>
              </a:rPr>
              <a:t>, 2018). Consequences of these labour shortages include the simplification of menu options, shorter business hours, and fewer operating days. It will be my job as the organisation's new Talent Acquisition Manager to find ways to combat this talent gap and hire the right people to keep all of the restaurant chains in the company running smoothly and profitably.</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4</a:t>
            </a:fld>
            <a:endParaRPr lang="en-GB"/>
          </a:p>
        </p:txBody>
      </p:sp>
    </p:spTree>
    <p:extLst>
      <p:ext uri="{BB962C8B-B14F-4D97-AF65-F5344CB8AC3E}">
        <p14:creationId xmlns:p14="http://schemas.microsoft.com/office/powerpoint/2010/main" val="600822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The restaurant chain could form important alliances with local educational institutions like colleges and high schools that provide cooking programmes. Students that are eager to get experience in the hospitality business might be attracted through internships, job shadowing, and part-time work. Participating in community events and job fairs may help increase brand awareness and bring in qualified applicants.</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5</a:t>
            </a:fld>
            <a:endParaRPr lang="en-GB"/>
          </a:p>
        </p:txBody>
      </p:sp>
    </p:spTree>
    <p:extLst>
      <p:ext uri="{BB962C8B-B14F-4D97-AF65-F5344CB8AC3E}">
        <p14:creationId xmlns:p14="http://schemas.microsoft.com/office/powerpoint/2010/main" val="50558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The restaurant chain may expand its customer base through the strategic use of social media and online job boards (</a:t>
            </a:r>
            <a:r>
              <a:rPr lang="en-GB" sz="1800" dirty="0" err="1">
                <a:effectLst/>
                <a:latin typeface="Times New Roman" panose="02020603050405020304" pitchFamily="18" charset="0"/>
                <a:ea typeface="Arial" panose="020B0604020202020204" pitchFamily="34" charset="0"/>
                <a:cs typeface="Arial" panose="020B0604020202020204" pitchFamily="34" charset="0"/>
              </a:rPr>
              <a:t>Renckly</a:t>
            </a:r>
            <a:r>
              <a:rPr lang="en-GB" sz="1800" dirty="0">
                <a:effectLst/>
                <a:latin typeface="Times New Roman" panose="02020603050405020304" pitchFamily="18" charset="0"/>
                <a:ea typeface="Arial" panose="020B0604020202020204" pitchFamily="34" charset="0"/>
                <a:cs typeface="Arial" panose="020B0604020202020204" pitchFamily="34" charset="0"/>
              </a:rPr>
              <a:t>, 2018). Potential employees might be attracted to a firm by producing interesting material that highlights the team's values, advancement prospects, and fun work environment. A great applicant experience, such as a timely response to applications and inquiries, might further encourage potential workers to join the organisation.</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6</a:t>
            </a:fld>
            <a:endParaRPr lang="en-GB"/>
          </a:p>
        </p:txBody>
      </p:sp>
    </p:spTree>
    <p:extLst>
      <p:ext uri="{BB962C8B-B14F-4D97-AF65-F5344CB8AC3E}">
        <p14:creationId xmlns:p14="http://schemas.microsoft.com/office/powerpoint/2010/main" val="3627197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Another useful short-term tactic is to start an employee referral programme. Current staff members typically have personal ties to other qualified candidates (Sharma et al., 2021). Employee referral programmes benefit both the company and its workforce, so offering financial incentives is a win-win.</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7</a:t>
            </a:fld>
            <a:endParaRPr lang="en-GB"/>
          </a:p>
        </p:txBody>
      </p:sp>
    </p:spTree>
    <p:extLst>
      <p:ext uri="{BB962C8B-B14F-4D97-AF65-F5344CB8AC3E}">
        <p14:creationId xmlns:p14="http://schemas.microsoft.com/office/powerpoint/2010/main" val="3238054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Strategic employer branding can help with long-term talent acquisition (Shipper &amp; Blasi, 2021). Making the restaurant chain look like a great place to work is important since it will attract and retain the best chefs, servers, hosts, and other staff members. A strong employer brand may attract top-tier prospects interested in more than just a pay check by showcasing testimonials from happy workers, holding open days, or providing virtual tours.</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8</a:t>
            </a:fld>
            <a:endParaRPr lang="en-GB"/>
          </a:p>
        </p:txBody>
      </p:sp>
    </p:spTree>
    <p:extLst>
      <p:ext uri="{BB962C8B-B14F-4D97-AF65-F5344CB8AC3E}">
        <p14:creationId xmlns:p14="http://schemas.microsoft.com/office/powerpoint/2010/main" val="1521912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The restaurant chain may lay the groundwork for future hiring by maintaining contact with qualified individuals well in advance of any vacant positions. Finding and connecting with influential people in the business or a similar one requires attending events, using social media, or making personal contact (Shipper &amp; Blasi, 2021). A seamless transfer when a post opens up can also be ensured by providing training programmes for higher roles to the current workforce.</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9</a:t>
            </a:fld>
            <a:endParaRPr lang="en-GB"/>
          </a:p>
        </p:txBody>
      </p:sp>
    </p:spTree>
    <p:extLst>
      <p:ext uri="{BB962C8B-B14F-4D97-AF65-F5344CB8AC3E}">
        <p14:creationId xmlns:p14="http://schemas.microsoft.com/office/powerpoint/2010/main" val="1015970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The restaurant chain may expand its pool of potential employees by working with other partners like recruitment agencies or head hunters to find passive job seekers who could be interested in working for the company if the perfect chance presented itself. Based on their significant knowledge and industry insights, these partners may also assist the firm fine-tune its recruiting approach.</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10</a:t>
            </a:fld>
            <a:endParaRPr lang="en-GB"/>
          </a:p>
        </p:txBody>
      </p:sp>
    </p:spTree>
    <p:extLst>
      <p:ext uri="{BB962C8B-B14F-4D97-AF65-F5344CB8AC3E}">
        <p14:creationId xmlns:p14="http://schemas.microsoft.com/office/powerpoint/2010/main" val="3924533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One effective strategy for attracting and retaining top talent is to provide competitive compensation packages. The restaurant chain may learn what comparable positions in the sector are paid and raise their salaries accordingly (</a:t>
            </a:r>
            <a:r>
              <a:rPr lang="en-GB" sz="1800" dirty="0" err="1">
                <a:effectLst/>
                <a:latin typeface="Times New Roman" panose="02020603050405020304" pitchFamily="18" charset="0"/>
                <a:ea typeface="Arial" panose="020B0604020202020204" pitchFamily="34" charset="0"/>
                <a:cs typeface="Arial" panose="020B0604020202020204" pitchFamily="34" charset="0"/>
              </a:rPr>
              <a:t>Saengchai</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2019). It's also possible to tie pay to performance, either individually or collectively, through the usage of bonuses. This not only helps the restaurant fill its open positions, but also encourages its employees to do their best.</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11</a:t>
            </a:fld>
            <a:endParaRPr lang="en-GB"/>
          </a:p>
        </p:txBody>
      </p:sp>
    </p:spTree>
    <p:extLst>
      <p:ext uri="{BB962C8B-B14F-4D97-AF65-F5344CB8AC3E}">
        <p14:creationId xmlns:p14="http://schemas.microsoft.com/office/powerpoint/2010/main" val="4124846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A generous benefits package, in addition to a competitive wage, may be quite attractive to potential employees (Heil &amp; Thomas, 2016). This may include things like retirement plans, health insurance, paid time off, and free food. The restaurant chain may stand out as an employer of choice by providing benefits like tuition reimbursement to workers who want to advance their careers in the hospitality industry. These perks demonstrate the organization's commitment to its workers' health and professional growth, making it a more desirable place to work.</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12</a:t>
            </a:fld>
            <a:endParaRPr lang="en-GB"/>
          </a:p>
        </p:txBody>
      </p:sp>
    </p:spTree>
    <p:extLst>
      <p:ext uri="{BB962C8B-B14F-4D97-AF65-F5344CB8AC3E}">
        <p14:creationId xmlns:p14="http://schemas.microsoft.com/office/powerpoint/2010/main" val="40919030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Candidates may be more interested in a company that provides clear career growth routes and continuing professional development possibilities. The restaurant chain could provide in-house courses, back professional certificates, and connect employees with experienced mentors. Those who are ambitious and searching for a long-term career in hospitality might be attracted by sharing the success stories of employees who have advanced within the organisation.</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13</a:t>
            </a:fld>
            <a:endParaRPr lang="en-GB"/>
          </a:p>
        </p:txBody>
      </p:sp>
    </p:spTree>
    <p:extLst>
      <p:ext uri="{BB962C8B-B14F-4D97-AF65-F5344CB8AC3E}">
        <p14:creationId xmlns:p14="http://schemas.microsoft.com/office/powerpoint/2010/main" val="31858113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Potential employees may be enticed to apply for a position at the company for reasons other than salary. Creating an environment where everyone's ideas are heard and respected, and where open dialogue and collaborative problem-solving are encouraged, will make the restaurant chain a more desirable place to work (Sharma et al., 2021). Regular acknowledgement of employees may increase job satisfaction through non-monetary prizes or simple praise of outstanding work, making the organisation more appealing to future prospects.</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14</a:t>
            </a:fld>
            <a:endParaRPr lang="en-GB"/>
          </a:p>
        </p:txBody>
      </p:sp>
    </p:spTree>
    <p:extLst>
      <p:ext uri="{BB962C8B-B14F-4D97-AF65-F5344CB8AC3E}">
        <p14:creationId xmlns:p14="http://schemas.microsoft.com/office/powerpoint/2010/main" val="2696664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This presentation details a plan of action for a UK restaurant business to use in light of its current workforce difficulties. It lays out six talent acquisition techniques, splitting them into two groups—short-term and long-term—and presenting two financial and two non-monetary approaches to attracting potential personnel. Among the various tools at disposal are the use of social media, the promotion of a positive office environment, and the formation of mutually beneficial local partnerships. The Group anticipates that the new hiring policies will lead to sustained expansion and improved efficiency across the board.</a:t>
            </a:r>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15</a:t>
            </a:fld>
            <a:endParaRPr lang="en-GB"/>
          </a:p>
        </p:txBody>
      </p:sp>
    </p:spTree>
    <p:extLst>
      <p:ext uri="{BB962C8B-B14F-4D97-AF65-F5344CB8AC3E}">
        <p14:creationId xmlns:p14="http://schemas.microsoft.com/office/powerpoint/2010/main" val="28594074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036983-FA74-4FB6-83A9-23FDA300EED7}" type="slidenum">
              <a:rPr lang="en-GB" smtClean="0"/>
              <a:t>16</a:t>
            </a:fld>
            <a:endParaRPr lang="en-GB"/>
          </a:p>
        </p:txBody>
      </p:sp>
    </p:spTree>
    <p:extLst>
      <p:ext uri="{BB962C8B-B14F-4D97-AF65-F5344CB8AC3E}">
        <p14:creationId xmlns:p14="http://schemas.microsoft.com/office/powerpoint/2010/main" val="3757553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4.sv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34.sv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Freeform 2"/>
          <p:cNvSpPr/>
          <p:nvPr/>
        </p:nvSpPr>
        <p:spPr>
          <a:xfrm>
            <a:off x="-1164807" y="8595619"/>
            <a:ext cx="3382762" cy="3382762"/>
          </a:xfrm>
          <a:custGeom>
            <a:avLst/>
            <a:gdLst/>
            <a:ahLst/>
            <a:cxnLst/>
            <a:rect l="l" t="t" r="r" b="b"/>
            <a:pathLst>
              <a:path w="3382762" h="3382762">
                <a:moveTo>
                  <a:pt x="0" y="0"/>
                </a:moveTo>
                <a:lnTo>
                  <a:pt x="3382762" y="0"/>
                </a:lnTo>
                <a:lnTo>
                  <a:pt x="3382762" y="3382762"/>
                </a:lnTo>
                <a:lnTo>
                  <a:pt x="0" y="33827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6190051" y="-1527845"/>
            <a:ext cx="3382762" cy="3382762"/>
          </a:xfrm>
          <a:custGeom>
            <a:avLst/>
            <a:gdLst/>
            <a:ahLst/>
            <a:cxnLst/>
            <a:rect l="l" t="t" r="r" b="b"/>
            <a:pathLst>
              <a:path w="3382762" h="3382762">
                <a:moveTo>
                  <a:pt x="0" y="0"/>
                </a:moveTo>
                <a:lnTo>
                  <a:pt x="3382762" y="0"/>
                </a:lnTo>
                <a:lnTo>
                  <a:pt x="3382762" y="3382762"/>
                </a:lnTo>
                <a:lnTo>
                  <a:pt x="0" y="33827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13641359" y="5965624"/>
            <a:ext cx="4646641" cy="4321376"/>
          </a:xfrm>
          <a:custGeom>
            <a:avLst/>
            <a:gdLst/>
            <a:ahLst/>
            <a:cxnLst/>
            <a:rect l="l" t="t" r="r" b="b"/>
            <a:pathLst>
              <a:path w="4646641" h="4321376">
                <a:moveTo>
                  <a:pt x="0" y="0"/>
                </a:moveTo>
                <a:lnTo>
                  <a:pt x="4646641" y="0"/>
                </a:lnTo>
                <a:lnTo>
                  <a:pt x="4646641" y="4321376"/>
                </a:lnTo>
                <a:lnTo>
                  <a:pt x="0" y="43213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4316506" y="586600"/>
            <a:ext cx="9654987" cy="1080132"/>
          </a:xfrm>
          <a:prstGeom prst="rect">
            <a:avLst/>
          </a:prstGeom>
        </p:spPr>
        <p:txBody>
          <a:bodyPr lIns="0" tIns="0" rIns="0" bIns="0" rtlCol="0" anchor="t">
            <a:spAutoFit/>
          </a:bodyPr>
          <a:lstStyle/>
          <a:p>
            <a:pPr>
              <a:lnSpc>
                <a:spcPts val="8640"/>
              </a:lnSpc>
            </a:pPr>
            <a:r>
              <a:rPr lang="en-US" sz="7200" dirty="0">
                <a:solidFill>
                  <a:srgbClr val="2B2B2B"/>
                </a:solidFill>
                <a:latin typeface="Muli Light"/>
              </a:rPr>
              <a:t>Individual Presentation</a:t>
            </a:r>
          </a:p>
        </p:txBody>
      </p:sp>
      <p:sp>
        <p:nvSpPr>
          <p:cNvPr id="6" name="TextBox 6"/>
          <p:cNvSpPr txBox="1"/>
          <p:nvPr/>
        </p:nvSpPr>
        <p:spPr>
          <a:xfrm>
            <a:off x="4416246" y="1854917"/>
            <a:ext cx="9455506" cy="957250"/>
          </a:xfrm>
          <a:prstGeom prst="rect">
            <a:avLst/>
          </a:prstGeom>
        </p:spPr>
        <p:txBody>
          <a:bodyPr wrap="square" lIns="0" tIns="0" rIns="0" bIns="0" rtlCol="0" anchor="t">
            <a:spAutoFit/>
          </a:bodyPr>
          <a:lstStyle/>
          <a:p>
            <a:pPr algn="just">
              <a:lnSpc>
                <a:spcPts val="8249"/>
              </a:lnSpc>
            </a:pPr>
            <a:r>
              <a:rPr lang="en-US" sz="5499" dirty="0">
                <a:solidFill>
                  <a:srgbClr val="2B2B2B"/>
                </a:solidFill>
                <a:latin typeface="Muli"/>
              </a:rPr>
              <a:t>LCBB5004 Managing People</a:t>
            </a:r>
          </a:p>
        </p:txBody>
      </p:sp>
      <p:sp>
        <p:nvSpPr>
          <p:cNvPr id="7" name="TextBox 7"/>
          <p:cNvSpPr txBox="1"/>
          <p:nvPr/>
        </p:nvSpPr>
        <p:spPr>
          <a:xfrm>
            <a:off x="4765971" y="3041057"/>
            <a:ext cx="8756058" cy="990603"/>
          </a:xfrm>
          <a:prstGeom prst="rect">
            <a:avLst/>
          </a:prstGeom>
        </p:spPr>
        <p:txBody>
          <a:bodyPr lIns="0" tIns="0" rIns="0" bIns="0" rtlCol="0" anchor="t">
            <a:spAutoFit/>
          </a:bodyPr>
          <a:lstStyle/>
          <a:p>
            <a:pPr algn="just">
              <a:lnSpc>
                <a:spcPts val="8249"/>
              </a:lnSpc>
            </a:pPr>
            <a:r>
              <a:rPr lang="en-US" sz="5499">
                <a:solidFill>
                  <a:srgbClr val="2B2B2B"/>
                </a:solidFill>
                <a:latin typeface="Muli"/>
              </a:rPr>
              <a:t>BA Business Management</a:t>
            </a:r>
          </a:p>
        </p:txBody>
      </p:sp>
      <p:sp>
        <p:nvSpPr>
          <p:cNvPr id="8" name="TextBox 8"/>
          <p:cNvSpPr txBox="1"/>
          <p:nvPr/>
        </p:nvSpPr>
        <p:spPr>
          <a:xfrm>
            <a:off x="4765971" y="4318634"/>
            <a:ext cx="8756058" cy="1535432"/>
          </a:xfrm>
          <a:prstGeom prst="rect">
            <a:avLst/>
          </a:prstGeom>
        </p:spPr>
        <p:txBody>
          <a:bodyPr lIns="0" tIns="0" rIns="0" bIns="0" rtlCol="0" anchor="t">
            <a:spAutoFit/>
          </a:bodyPr>
          <a:lstStyle/>
          <a:p>
            <a:pPr algn="just">
              <a:lnSpc>
                <a:spcPts val="6299"/>
              </a:lnSpc>
            </a:pPr>
            <a:r>
              <a:rPr lang="en-US" sz="4199" dirty="0">
                <a:solidFill>
                  <a:srgbClr val="2B2B2B"/>
                </a:solidFill>
                <a:latin typeface="Muli"/>
              </a:rPr>
              <a:t>Student Name: Ivo Neshev</a:t>
            </a:r>
          </a:p>
          <a:p>
            <a:pPr algn="just">
              <a:lnSpc>
                <a:spcPts val="6299"/>
              </a:lnSpc>
            </a:pPr>
            <a:r>
              <a:rPr lang="en-US" sz="4199" dirty="0">
                <a:solidFill>
                  <a:srgbClr val="2B2B2B"/>
                </a:solidFill>
                <a:latin typeface="Muli"/>
              </a:rPr>
              <a:t>Student ID:2130931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TextBox 2"/>
          <p:cNvSpPr txBox="1"/>
          <p:nvPr/>
        </p:nvSpPr>
        <p:spPr>
          <a:xfrm>
            <a:off x="6097917" y="2029129"/>
            <a:ext cx="6092166" cy="1080132"/>
          </a:xfrm>
          <a:prstGeom prst="rect">
            <a:avLst/>
          </a:prstGeom>
        </p:spPr>
        <p:txBody>
          <a:bodyPr lIns="0" tIns="0" rIns="0" bIns="0" rtlCol="0" anchor="t">
            <a:spAutoFit/>
          </a:bodyPr>
          <a:lstStyle/>
          <a:p>
            <a:pPr>
              <a:lnSpc>
                <a:spcPts val="8640"/>
              </a:lnSpc>
            </a:pPr>
            <a:r>
              <a:rPr lang="en-US" sz="7200">
                <a:solidFill>
                  <a:srgbClr val="2B2B2B"/>
                </a:solidFill>
                <a:latin typeface="Muli Light"/>
              </a:rPr>
              <a:t>Background</a:t>
            </a:r>
          </a:p>
        </p:txBody>
      </p:sp>
      <p:sp>
        <p:nvSpPr>
          <p:cNvPr id="3" name="TextBox 3"/>
          <p:cNvSpPr txBox="1"/>
          <p:nvPr/>
        </p:nvSpPr>
        <p:spPr>
          <a:xfrm>
            <a:off x="2712201" y="3546753"/>
            <a:ext cx="12863599" cy="4164331"/>
          </a:xfrm>
          <a:prstGeom prst="rect">
            <a:avLst/>
          </a:prstGeom>
        </p:spPr>
        <p:txBody>
          <a:bodyPr lIns="0" tIns="0" rIns="0" bIns="0" rtlCol="0" anchor="t">
            <a:spAutoFit/>
          </a:bodyPr>
          <a:lstStyle/>
          <a:p>
            <a:pPr algn="just">
              <a:lnSpc>
                <a:spcPts val="4799"/>
              </a:lnSpc>
            </a:pPr>
            <a:r>
              <a:rPr lang="en-US" sz="3199">
                <a:solidFill>
                  <a:srgbClr val="2B2B2B"/>
                </a:solidFill>
                <a:latin typeface="Muli"/>
              </a:rPr>
              <a:t>The presentation discusses how difficult it is for a UK Restaurant Group to identify suitable employees when there is a labour shortage in the hospitality business. It provides several short-term and long-term approaches for attracting talent, as well as both financial and non-financial methods. The strategies' aims are to ensure that food enterprises under all names continue to develop and function properly.</a:t>
            </a:r>
          </a:p>
        </p:txBody>
      </p:sp>
      <p:sp>
        <p:nvSpPr>
          <p:cNvPr id="4" name="Freeform 4"/>
          <p:cNvSpPr/>
          <p:nvPr/>
        </p:nvSpPr>
        <p:spPr>
          <a:xfrm>
            <a:off x="-1164807" y="8595619"/>
            <a:ext cx="3382762" cy="3382762"/>
          </a:xfrm>
          <a:custGeom>
            <a:avLst/>
            <a:gdLst/>
            <a:ahLst/>
            <a:cxnLst/>
            <a:rect l="l" t="t" r="r" b="b"/>
            <a:pathLst>
              <a:path w="3382762" h="3382762">
                <a:moveTo>
                  <a:pt x="0" y="0"/>
                </a:moveTo>
                <a:lnTo>
                  <a:pt x="3382762" y="0"/>
                </a:lnTo>
                <a:lnTo>
                  <a:pt x="3382762" y="3382762"/>
                </a:lnTo>
                <a:lnTo>
                  <a:pt x="0" y="33827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6190051" y="-1527845"/>
            <a:ext cx="3382762" cy="3382762"/>
          </a:xfrm>
          <a:custGeom>
            <a:avLst/>
            <a:gdLst/>
            <a:ahLst/>
            <a:cxnLst/>
            <a:rect l="l" t="t" r="r" b="b"/>
            <a:pathLst>
              <a:path w="3382762" h="3382762">
                <a:moveTo>
                  <a:pt x="0" y="0"/>
                </a:moveTo>
                <a:lnTo>
                  <a:pt x="3382762" y="0"/>
                </a:lnTo>
                <a:lnTo>
                  <a:pt x="3382762" y="3382762"/>
                </a:lnTo>
                <a:lnTo>
                  <a:pt x="0" y="33827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TextBox 2"/>
          <p:cNvSpPr txBox="1"/>
          <p:nvPr/>
        </p:nvSpPr>
        <p:spPr>
          <a:xfrm>
            <a:off x="1028700" y="1100491"/>
            <a:ext cx="12580139" cy="1080132"/>
          </a:xfrm>
          <a:prstGeom prst="rect">
            <a:avLst/>
          </a:prstGeom>
        </p:spPr>
        <p:txBody>
          <a:bodyPr lIns="0" tIns="0" rIns="0" bIns="0" rtlCol="0" anchor="t">
            <a:spAutoFit/>
          </a:bodyPr>
          <a:lstStyle/>
          <a:p>
            <a:pPr>
              <a:lnSpc>
                <a:spcPts val="8640"/>
              </a:lnSpc>
            </a:pPr>
            <a:r>
              <a:rPr lang="en-US" sz="7200">
                <a:solidFill>
                  <a:srgbClr val="2B2B2B"/>
                </a:solidFill>
                <a:latin typeface="Muli Light"/>
              </a:rPr>
              <a:t>What is Talent Acquisition?</a:t>
            </a:r>
          </a:p>
        </p:txBody>
      </p:sp>
      <p:sp>
        <p:nvSpPr>
          <p:cNvPr id="3" name="TextBox 3"/>
          <p:cNvSpPr txBox="1"/>
          <p:nvPr/>
        </p:nvSpPr>
        <p:spPr>
          <a:xfrm>
            <a:off x="1028700" y="3187789"/>
            <a:ext cx="14693472" cy="5566314"/>
          </a:xfrm>
          <a:prstGeom prst="rect">
            <a:avLst/>
          </a:prstGeom>
        </p:spPr>
        <p:txBody>
          <a:bodyPr lIns="0" tIns="0" rIns="0" bIns="0" rtlCol="0" anchor="t">
            <a:spAutoFit/>
          </a:bodyPr>
          <a:lstStyle/>
          <a:p>
            <a:pPr algn="just">
              <a:lnSpc>
                <a:spcPts val="4490"/>
              </a:lnSpc>
            </a:pPr>
            <a:r>
              <a:rPr lang="en-US" sz="2993">
                <a:solidFill>
                  <a:srgbClr val="2B2B2B"/>
                </a:solidFill>
                <a:latin typeface="Muli"/>
              </a:rPr>
              <a:t>In a competitive market, talent acquisition is a technique used by firms to locate, attract, and employ the finest individuals. It goes over the whole hiring process, from determining what the position requires to negotiating with the candidate and bringing them on board (Sharma et al., 2021). Talent acquisition differs from traditional recruitment, which is often reactive. It seeks the optimum fit for long-term objectives and growth. This all-encompassing process frequently involves firm branding, identifying individuals, assessing and selecting them, and workforce planning (Heil &amp; Thomas, 2016). To identify competent individuals, it employs a variety of approaches and technologies, including social media and application monitoring systems. This helps the organisation stay successful in the long run.</a:t>
            </a:r>
          </a:p>
        </p:txBody>
      </p:sp>
      <p:sp>
        <p:nvSpPr>
          <p:cNvPr id="4" name="Freeform 4"/>
          <p:cNvSpPr/>
          <p:nvPr/>
        </p:nvSpPr>
        <p:spPr>
          <a:xfrm>
            <a:off x="14611222" y="168184"/>
            <a:ext cx="5723061" cy="5465523"/>
          </a:xfrm>
          <a:custGeom>
            <a:avLst/>
            <a:gdLst/>
            <a:ahLst/>
            <a:cxnLst/>
            <a:rect l="l" t="t" r="r" b="b"/>
            <a:pathLst>
              <a:path w="5723061" h="5465523">
                <a:moveTo>
                  <a:pt x="0" y="0"/>
                </a:moveTo>
                <a:lnTo>
                  <a:pt x="5723061" y="0"/>
                </a:lnTo>
                <a:lnTo>
                  <a:pt x="5723061" y="5465523"/>
                </a:lnTo>
                <a:lnTo>
                  <a:pt x="0" y="54655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306205" y="8798640"/>
            <a:ext cx="3382762" cy="3382762"/>
          </a:xfrm>
          <a:custGeom>
            <a:avLst/>
            <a:gdLst/>
            <a:ahLst/>
            <a:cxnLst/>
            <a:rect l="l" t="t" r="r" b="b"/>
            <a:pathLst>
              <a:path w="3382762" h="3382762">
                <a:moveTo>
                  <a:pt x="0" y="0"/>
                </a:moveTo>
                <a:lnTo>
                  <a:pt x="3382762" y="0"/>
                </a:lnTo>
                <a:lnTo>
                  <a:pt x="3382762" y="3382762"/>
                </a:lnTo>
                <a:lnTo>
                  <a:pt x="0" y="33827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7657795" y="3018437"/>
            <a:ext cx="29326" cy="3724277"/>
          </a:xfrm>
          <a:prstGeom prst="rect">
            <a:avLst/>
          </a:prstGeom>
          <a:solidFill>
            <a:srgbClr val="2B2B2B"/>
          </a:solidFill>
        </p:spPr>
      </p:sp>
      <p:grpSp>
        <p:nvGrpSpPr>
          <p:cNvPr id="3" name="Group 3"/>
          <p:cNvGrpSpPr/>
          <p:nvPr/>
        </p:nvGrpSpPr>
        <p:grpSpPr>
          <a:xfrm>
            <a:off x="7563007" y="3018437"/>
            <a:ext cx="189577" cy="189577"/>
            <a:chOff x="0" y="0"/>
            <a:chExt cx="6350000" cy="6350000"/>
          </a:xfrm>
        </p:grpSpPr>
        <p:sp>
          <p:nvSpPr>
            <p:cNvPr id="4" name="Freeform 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B2B2B"/>
            </a:solidFill>
          </p:spPr>
        </p:sp>
      </p:grpSp>
      <p:grpSp>
        <p:nvGrpSpPr>
          <p:cNvPr id="5" name="Group 5"/>
          <p:cNvGrpSpPr/>
          <p:nvPr/>
        </p:nvGrpSpPr>
        <p:grpSpPr>
          <a:xfrm>
            <a:off x="7563007" y="4746130"/>
            <a:ext cx="189577" cy="189577"/>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B2B2B"/>
            </a:solidFill>
          </p:spPr>
        </p:sp>
      </p:grpSp>
      <p:grpSp>
        <p:nvGrpSpPr>
          <p:cNvPr id="7" name="Group 7"/>
          <p:cNvGrpSpPr/>
          <p:nvPr/>
        </p:nvGrpSpPr>
        <p:grpSpPr>
          <a:xfrm>
            <a:off x="7563007" y="6553137"/>
            <a:ext cx="189577" cy="189577"/>
            <a:chOff x="0" y="0"/>
            <a:chExt cx="6350000" cy="6350000"/>
          </a:xfrm>
        </p:grpSpPr>
        <p:sp>
          <p:nvSpPr>
            <p:cNvPr id="8" name="Freeform 8"/>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B2B2B"/>
            </a:solidFill>
          </p:spPr>
        </p:sp>
      </p:grpSp>
      <p:sp>
        <p:nvSpPr>
          <p:cNvPr id="9" name="Freeform 9"/>
          <p:cNvSpPr/>
          <p:nvPr/>
        </p:nvSpPr>
        <p:spPr>
          <a:xfrm>
            <a:off x="1611960" y="5310789"/>
            <a:ext cx="2669477" cy="4114800"/>
          </a:xfrm>
          <a:custGeom>
            <a:avLst/>
            <a:gdLst/>
            <a:ahLst/>
            <a:cxnLst/>
            <a:rect l="l" t="t" r="r" b="b"/>
            <a:pathLst>
              <a:path w="2669477" h="4114800">
                <a:moveTo>
                  <a:pt x="0" y="0"/>
                </a:moveTo>
                <a:lnTo>
                  <a:pt x="2669476" y="0"/>
                </a:lnTo>
                <a:lnTo>
                  <a:pt x="2669476"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0" name="TextBox 10"/>
          <p:cNvSpPr txBox="1"/>
          <p:nvPr/>
        </p:nvSpPr>
        <p:spPr>
          <a:xfrm>
            <a:off x="1028700" y="1038225"/>
            <a:ext cx="5389896" cy="2169789"/>
          </a:xfrm>
          <a:prstGeom prst="rect">
            <a:avLst/>
          </a:prstGeom>
        </p:spPr>
        <p:txBody>
          <a:bodyPr lIns="0" tIns="0" rIns="0" bIns="0" rtlCol="0" anchor="t">
            <a:spAutoFit/>
          </a:bodyPr>
          <a:lstStyle/>
          <a:p>
            <a:pPr>
              <a:lnSpc>
                <a:spcPts val="8640"/>
              </a:lnSpc>
            </a:pPr>
            <a:r>
              <a:rPr lang="en-US" sz="7200">
                <a:solidFill>
                  <a:srgbClr val="2B2B2B"/>
                </a:solidFill>
                <a:latin typeface="Muli Light"/>
              </a:rPr>
              <a:t>Core Problems</a:t>
            </a:r>
          </a:p>
        </p:txBody>
      </p:sp>
      <p:sp>
        <p:nvSpPr>
          <p:cNvPr id="11" name="TextBox 11"/>
          <p:cNvSpPr txBox="1"/>
          <p:nvPr/>
        </p:nvSpPr>
        <p:spPr>
          <a:xfrm>
            <a:off x="8477243" y="2887801"/>
            <a:ext cx="8647208" cy="412750"/>
          </a:xfrm>
          <a:prstGeom prst="rect">
            <a:avLst/>
          </a:prstGeom>
        </p:spPr>
        <p:txBody>
          <a:bodyPr lIns="0" tIns="0" rIns="0" bIns="0" rtlCol="0" anchor="t">
            <a:spAutoFit/>
          </a:bodyPr>
          <a:lstStyle/>
          <a:p>
            <a:pPr algn="just">
              <a:lnSpc>
                <a:spcPts val="3499"/>
              </a:lnSpc>
            </a:pPr>
            <a:r>
              <a:rPr lang="en-US" sz="2499">
                <a:solidFill>
                  <a:srgbClr val="2B2B2B"/>
                </a:solidFill>
                <a:latin typeface="Muli Semi-Bold"/>
              </a:rPr>
              <a:t>Extreme difficulty finding workers in the UK hotel industry.</a:t>
            </a:r>
          </a:p>
        </p:txBody>
      </p:sp>
      <p:sp>
        <p:nvSpPr>
          <p:cNvPr id="12" name="TextBox 12"/>
          <p:cNvSpPr txBox="1"/>
          <p:nvPr/>
        </p:nvSpPr>
        <p:spPr>
          <a:xfrm>
            <a:off x="8477243" y="4396418"/>
            <a:ext cx="8647208" cy="850900"/>
          </a:xfrm>
          <a:prstGeom prst="rect">
            <a:avLst/>
          </a:prstGeom>
        </p:spPr>
        <p:txBody>
          <a:bodyPr lIns="0" tIns="0" rIns="0" bIns="0" rtlCol="0" anchor="t">
            <a:spAutoFit/>
          </a:bodyPr>
          <a:lstStyle/>
          <a:p>
            <a:pPr algn="just">
              <a:lnSpc>
                <a:spcPts val="3499"/>
              </a:lnSpc>
            </a:pPr>
            <a:r>
              <a:rPr lang="en-US" sz="2499">
                <a:solidFill>
                  <a:srgbClr val="2B2B2B"/>
                </a:solidFill>
                <a:latin typeface="Muli Semi-Bold"/>
              </a:rPr>
              <a:t>The skill shortage has lowered companies' confidence in their ability to recruit.</a:t>
            </a:r>
          </a:p>
        </p:txBody>
      </p:sp>
      <p:sp>
        <p:nvSpPr>
          <p:cNvPr id="13" name="TextBox 13"/>
          <p:cNvSpPr txBox="1"/>
          <p:nvPr/>
        </p:nvSpPr>
        <p:spPr>
          <a:xfrm>
            <a:off x="8477243" y="6079139"/>
            <a:ext cx="8647208" cy="1289050"/>
          </a:xfrm>
          <a:prstGeom prst="rect">
            <a:avLst/>
          </a:prstGeom>
        </p:spPr>
        <p:txBody>
          <a:bodyPr lIns="0" tIns="0" rIns="0" bIns="0" rtlCol="0" anchor="t">
            <a:spAutoFit/>
          </a:bodyPr>
          <a:lstStyle/>
          <a:p>
            <a:pPr algn="just">
              <a:lnSpc>
                <a:spcPts val="3499"/>
              </a:lnSpc>
            </a:pPr>
            <a:r>
              <a:rPr lang="en-US" sz="2499">
                <a:solidFill>
                  <a:srgbClr val="2B2B2B"/>
                </a:solidFill>
                <a:latin typeface="Muli Semi-Bold"/>
              </a:rPr>
              <a:t>Staffing constraints have necessitated a number of changes, including streamlined menus, shorter business hours, and fewer days of operation.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6441435" y="191823"/>
            <a:ext cx="1635730" cy="1985986"/>
          </a:xfrm>
          <a:custGeom>
            <a:avLst/>
            <a:gdLst/>
            <a:ahLst/>
            <a:cxnLst/>
            <a:rect l="l" t="t" r="r" b="b"/>
            <a:pathLst>
              <a:path w="1635730" h="1985986">
                <a:moveTo>
                  <a:pt x="0" y="0"/>
                </a:moveTo>
                <a:lnTo>
                  <a:pt x="1635730" y="0"/>
                </a:lnTo>
                <a:lnTo>
                  <a:pt x="1635730" y="1985987"/>
                </a:lnTo>
                <a:lnTo>
                  <a:pt x="0" y="19859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365334"/>
            <a:ext cx="2921666" cy="2921666"/>
          </a:xfrm>
          <a:custGeom>
            <a:avLst/>
            <a:gdLst/>
            <a:ahLst/>
            <a:cxnLst/>
            <a:rect l="l" t="t" r="r" b="b"/>
            <a:pathLst>
              <a:path w="2921666" h="2921666">
                <a:moveTo>
                  <a:pt x="0" y="0"/>
                </a:moveTo>
                <a:lnTo>
                  <a:pt x="2921666" y="0"/>
                </a:lnTo>
                <a:lnTo>
                  <a:pt x="2921666" y="2921666"/>
                </a:lnTo>
                <a:lnTo>
                  <a:pt x="0" y="29216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Short-term Talent Acquisition Strategies</a:t>
            </a:r>
          </a:p>
        </p:txBody>
      </p:sp>
      <p:sp>
        <p:nvSpPr>
          <p:cNvPr id="6" name="TextBox 6"/>
          <p:cNvSpPr txBox="1"/>
          <p:nvPr/>
        </p:nvSpPr>
        <p:spPr>
          <a:xfrm>
            <a:off x="11474326" y="1576064"/>
            <a:ext cx="4369116"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Establish partnerships with local schools, universities, and culinary institutions.</a:t>
            </a:r>
          </a:p>
        </p:txBody>
      </p:sp>
      <p:sp>
        <p:nvSpPr>
          <p:cNvPr id="7" name="TextBox 7"/>
          <p:cNvSpPr txBox="1"/>
          <p:nvPr/>
        </p:nvSpPr>
        <p:spPr>
          <a:xfrm>
            <a:off x="11617062" y="4372938"/>
            <a:ext cx="4083644"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Offer internships, job-shadowing, and part-time jobs to students.</a:t>
            </a:r>
          </a:p>
        </p:txBody>
      </p:sp>
      <p:sp>
        <p:nvSpPr>
          <p:cNvPr id="8" name="TextBox 8"/>
          <p:cNvSpPr txBox="1"/>
          <p:nvPr/>
        </p:nvSpPr>
        <p:spPr>
          <a:xfrm>
            <a:off x="2480589" y="3634739"/>
            <a:ext cx="4059465" cy="29413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Local Partnerships and Community Engagement</a:t>
            </a:r>
          </a:p>
        </p:txBody>
      </p:sp>
      <p:sp>
        <p:nvSpPr>
          <p:cNvPr id="9" name="TextBox 9"/>
          <p:cNvSpPr txBox="1"/>
          <p:nvPr/>
        </p:nvSpPr>
        <p:spPr>
          <a:xfrm>
            <a:off x="11617062" y="7045801"/>
            <a:ext cx="4083644" cy="1607985"/>
          </a:xfrm>
          <a:prstGeom prst="rect">
            <a:avLst/>
          </a:prstGeom>
        </p:spPr>
        <p:txBody>
          <a:bodyPr lIns="0" tIns="0" rIns="0" bIns="0" rtlCol="0" anchor="t">
            <a:spAutoFit/>
          </a:bodyPr>
          <a:lstStyle/>
          <a:p>
            <a:pPr algn="ctr">
              <a:lnSpc>
                <a:spcPts val="4295"/>
              </a:lnSpc>
            </a:pPr>
            <a:r>
              <a:rPr lang="en-US" sz="3068">
                <a:solidFill>
                  <a:srgbClr val="2B2B2B"/>
                </a:solidFill>
                <a:latin typeface="Muli Semi-Bold"/>
              </a:rPr>
              <a:t>Participate in local job fairs and community events.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6441435" y="191823"/>
            <a:ext cx="1635730" cy="1985986"/>
          </a:xfrm>
          <a:custGeom>
            <a:avLst/>
            <a:gdLst/>
            <a:ahLst/>
            <a:cxnLst/>
            <a:rect l="l" t="t" r="r" b="b"/>
            <a:pathLst>
              <a:path w="1635730" h="1985986">
                <a:moveTo>
                  <a:pt x="0" y="0"/>
                </a:moveTo>
                <a:lnTo>
                  <a:pt x="1635730" y="0"/>
                </a:lnTo>
                <a:lnTo>
                  <a:pt x="1635730" y="1985987"/>
                </a:lnTo>
                <a:lnTo>
                  <a:pt x="0" y="19859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326353"/>
            <a:ext cx="2960647" cy="2960647"/>
          </a:xfrm>
          <a:custGeom>
            <a:avLst/>
            <a:gdLst/>
            <a:ahLst/>
            <a:cxnLst/>
            <a:rect l="l" t="t" r="r" b="b"/>
            <a:pathLst>
              <a:path w="2960647" h="2960647">
                <a:moveTo>
                  <a:pt x="0" y="0"/>
                </a:moveTo>
                <a:lnTo>
                  <a:pt x="2960647" y="0"/>
                </a:lnTo>
                <a:lnTo>
                  <a:pt x="2960647" y="2960647"/>
                </a:lnTo>
                <a:lnTo>
                  <a:pt x="0" y="296064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Short-term Talent Acquisition Strategies</a:t>
            </a:r>
          </a:p>
        </p:txBody>
      </p:sp>
      <p:sp>
        <p:nvSpPr>
          <p:cNvPr id="6" name="TextBox 6"/>
          <p:cNvSpPr txBox="1"/>
          <p:nvPr/>
        </p:nvSpPr>
        <p:spPr>
          <a:xfrm>
            <a:off x="11474326" y="1576064"/>
            <a:ext cx="4369116"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Leverage social media and job portals to reach a wider audience.</a:t>
            </a:r>
          </a:p>
        </p:txBody>
      </p:sp>
      <p:sp>
        <p:nvSpPr>
          <p:cNvPr id="7" name="TextBox 7"/>
          <p:cNvSpPr txBox="1"/>
          <p:nvPr/>
        </p:nvSpPr>
        <p:spPr>
          <a:xfrm>
            <a:off x="11617062" y="4099344"/>
            <a:ext cx="4083644"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Create engaging content showcasing the company culture and opportunities.</a:t>
            </a:r>
          </a:p>
        </p:txBody>
      </p:sp>
      <p:sp>
        <p:nvSpPr>
          <p:cNvPr id="8" name="TextBox 8"/>
          <p:cNvSpPr txBox="1"/>
          <p:nvPr/>
        </p:nvSpPr>
        <p:spPr>
          <a:xfrm>
            <a:off x="2480589" y="3634739"/>
            <a:ext cx="4059465" cy="29413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Utilisation of Social Media and Online Job Platforms</a:t>
            </a:r>
          </a:p>
        </p:txBody>
      </p:sp>
      <p:sp>
        <p:nvSpPr>
          <p:cNvPr id="9" name="TextBox 9"/>
          <p:cNvSpPr txBox="1"/>
          <p:nvPr/>
        </p:nvSpPr>
        <p:spPr>
          <a:xfrm>
            <a:off x="11759798" y="6794899"/>
            <a:ext cx="4083644" cy="2150910"/>
          </a:xfrm>
          <a:prstGeom prst="rect">
            <a:avLst/>
          </a:prstGeom>
        </p:spPr>
        <p:txBody>
          <a:bodyPr lIns="0" tIns="0" rIns="0" bIns="0" rtlCol="0" anchor="t">
            <a:spAutoFit/>
          </a:bodyPr>
          <a:lstStyle/>
          <a:p>
            <a:pPr algn="ctr">
              <a:lnSpc>
                <a:spcPts val="4295"/>
              </a:lnSpc>
            </a:pPr>
            <a:r>
              <a:rPr lang="en-US" sz="3068">
                <a:solidFill>
                  <a:srgbClr val="2B2B2B"/>
                </a:solidFill>
                <a:latin typeface="Muli Semi-Bold"/>
              </a:rPr>
              <a:t>Respond promptly to applications and queries for a positive candidate experience.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6441435" y="191823"/>
            <a:ext cx="1635730" cy="1985986"/>
          </a:xfrm>
          <a:custGeom>
            <a:avLst/>
            <a:gdLst/>
            <a:ahLst/>
            <a:cxnLst/>
            <a:rect l="l" t="t" r="r" b="b"/>
            <a:pathLst>
              <a:path w="1635730" h="1985986">
                <a:moveTo>
                  <a:pt x="0" y="0"/>
                </a:moveTo>
                <a:lnTo>
                  <a:pt x="1635730" y="0"/>
                </a:lnTo>
                <a:lnTo>
                  <a:pt x="1635730" y="1985987"/>
                </a:lnTo>
                <a:lnTo>
                  <a:pt x="0" y="19859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6712583"/>
            <a:ext cx="3141788" cy="3533303"/>
          </a:xfrm>
          <a:custGeom>
            <a:avLst/>
            <a:gdLst/>
            <a:ahLst/>
            <a:cxnLst/>
            <a:rect l="l" t="t" r="r" b="b"/>
            <a:pathLst>
              <a:path w="3141788" h="3533303">
                <a:moveTo>
                  <a:pt x="0" y="0"/>
                </a:moveTo>
                <a:lnTo>
                  <a:pt x="3141788" y="0"/>
                </a:lnTo>
                <a:lnTo>
                  <a:pt x="3141788" y="3533304"/>
                </a:lnTo>
                <a:lnTo>
                  <a:pt x="0" y="35333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Short-term Talent Acquisition Strategies</a:t>
            </a:r>
          </a:p>
        </p:txBody>
      </p:sp>
      <p:sp>
        <p:nvSpPr>
          <p:cNvPr id="6" name="TextBox 6"/>
          <p:cNvSpPr txBox="1"/>
          <p:nvPr/>
        </p:nvSpPr>
        <p:spPr>
          <a:xfrm>
            <a:off x="11474326" y="1972978"/>
            <a:ext cx="4369116"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Implement a robust employee referral program.</a:t>
            </a:r>
          </a:p>
        </p:txBody>
      </p:sp>
      <p:sp>
        <p:nvSpPr>
          <p:cNvPr id="7" name="TextBox 7"/>
          <p:cNvSpPr txBox="1"/>
          <p:nvPr/>
        </p:nvSpPr>
        <p:spPr>
          <a:xfrm>
            <a:off x="11617062" y="4496258"/>
            <a:ext cx="4083644"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Encourage existing employees to refer potential candidates.</a:t>
            </a:r>
          </a:p>
        </p:txBody>
      </p:sp>
      <p:sp>
        <p:nvSpPr>
          <p:cNvPr id="8" name="TextBox 8"/>
          <p:cNvSpPr txBox="1"/>
          <p:nvPr/>
        </p:nvSpPr>
        <p:spPr>
          <a:xfrm>
            <a:off x="2530769" y="4377689"/>
            <a:ext cx="4059465" cy="14554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Referral Program</a:t>
            </a:r>
          </a:p>
        </p:txBody>
      </p:sp>
      <p:sp>
        <p:nvSpPr>
          <p:cNvPr id="9" name="TextBox 9"/>
          <p:cNvSpPr txBox="1"/>
          <p:nvPr/>
        </p:nvSpPr>
        <p:spPr>
          <a:xfrm>
            <a:off x="11759798" y="7191813"/>
            <a:ext cx="4083644" cy="1065060"/>
          </a:xfrm>
          <a:prstGeom prst="rect">
            <a:avLst/>
          </a:prstGeom>
        </p:spPr>
        <p:txBody>
          <a:bodyPr lIns="0" tIns="0" rIns="0" bIns="0" rtlCol="0" anchor="t">
            <a:spAutoFit/>
          </a:bodyPr>
          <a:lstStyle/>
          <a:p>
            <a:pPr algn="ctr">
              <a:lnSpc>
                <a:spcPts val="4295"/>
              </a:lnSpc>
            </a:pPr>
            <a:r>
              <a:rPr lang="en-US" sz="3068">
                <a:solidFill>
                  <a:srgbClr val="2B2B2B"/>
                </a:solidFill>
                <a:latin typeface="Muli Semi-Bold"/>
              </a:rPr>
              <a:t>Offer incentives for successful referrals.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6441435" y="191823"/>
            <a:ext cx="1635730" cy="1985986"/>
          </a:xfrm>
          <a:custGeom>
            <a:avLst/>
            <a:gdLst/>
            <a:ahLst/>
            <a:cxnLst/>
            <a:rect l="l" t="t" r="r" b="b"/>
            <a:pathLst>
              <a:path w="1635730" h="1985986">
                <a:moveTo>
                  <a:pt x="0" y="0"/>
                </a:moveTo>
                <a:lnTo>
                  <a:pt x="1635730" y="0"/>
                </a:lnTo>
                <a:lnTo>
                  <a:pt x="1635730" y="1985987"/>
                </a:lnTo>
                <a:lnTo>
                  <a:pt x="0" y="19859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6699274"/>
            <a:ext cx="3098899" cy="3587726"/>
          </a:xfrm>
          <a:custGeom>
            <a:avLst/>
            <a:gdLst/>
            <a:ahLst/>
            <a:cxnLst/>
            <a:rect l="l" t="t" r="r" b="b"/>
            <a:pathLst>
              <a:path w="3098899" h="3587726">
                <a:moveTo>
                  <a:pt x="0" y="0"/>
                </a:moveTo>
                <a:lnTo>
                  <a:pt x="3098899" y="0"/>
                </a:lnTo>
                <a:lnTo>
                  <a:pt x="3098899" y="3587726"/>
                </a:lnTo>
                <a:lnTo>
                  <a:pt x="0" y="35877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Long-term Talent Acquisition Strategies</a:t>
            </a:r>
          </a:p>
        </p:txBody>
      </p:sp>
      <p:sp>
        <p:nvSpPr>
          <p:cNvPr id="6" name="TextBox 6"/>
          <p:cNvSpPr txBox="1"/>
          <p:nvPr/>
        </p:nvSpPr>
        <p:spPr>
          <a:xfrm>
            <a:off x="11318065" y="1413077"/>
            <a:ext cx="5123370"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Develop a strong employer brand highlighting culture, values, and growth opportunities.</a:t>
            </a:r>
          </a:p>
        </p:txBody>
      </p:sp>
      <p:sp>
        <p:nvSpPr>
          <p:cNvPr id="7" name="TextBox 7"/>
          <p:cNvSpPr txBox="1"/>
          <p:nvPr/>
        </p:nvSpPr>
        <p:spPr>
          <a:xfrm>
            <a:off x="11318065" y="4026220"/>
            <a:ext cx="5123370"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Use testimonials, open days, and virtual tours to attract high-quality candidates.</a:t>
            </a:r>
          </a:p>
        </p:txBody>
      </p:sp>
      <p:sp>
        <p:nvSpPr>
          <p:cNvPr id="8" name="TextBox 8"/>
          <p:cNvSpPr txBox="1"/>
          <p:nvPr/>
        </p:nvSpPr>
        <p:spPr>
          <a:xfrm>
            <a:off x="2530769" y="4377689"/>
            <a:ext cx="4059465" cy="14554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Employer Branding</a:t>
            </a:r>
          </a:p>
        </p:txBody>
      </p:sp>
      <p:sp>
        <p:nvSpPr>
          <p:cNvPr id="9" name="TextBox 9"/>
          <p:cNvSpPr txBox="1"/>
          <p:nvPr/>
        </p:nvSpPr>
        <p:spPr>
          <a:xfrm>
            <a:off x="11318065" y="6642124"/>
            <a:ext cx="5123370" cy="1607985"/>
          </a:xfrm>
          <a:prstGeom prst="rect">
            <a:avLst/>
          </a:prstGeom>
        </p:spPr>
        <p:txBody>
          <a:bodyPr lIns="0" tIns="0" rIns="0" bIns="0" rtlCol="0" anchor="t">
            <a:spAutoFit/>
          </a:bodyPr>
          <a:lstStyle/>
          <a:p>
            <a:pPr algn="ctr">
              <a:lnSpc>
                <a:spcPts val="4295"/>
              </a:lnSpc>
            </a:pPr>
            <a:r>
              <a:rPr lang="en-US" sz="3068">
                <a:solidFill>
                  <a:srgbClr val="2B2B2B"/>
                </a:solidFill>
                <a:latin typeface="Muli Semi-Bold"/>
              </a:rPr>
              <a:t>Project the group as a desirable place to work beyond just remuneration.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6441435" y="191823"/>
            <a:ext cx="1635730" cy="1985986"/>
          </a:xfrm>
          <a:custGeom>
            <a:avLst/>
            <a:gdLst/>
            <a:ahLst/>
            <a:cxnLst/>
            <a:rect l="l" t="t" r="r" b="b"/>
            <a:pathLst>
              <a:path w="1635730" h="1985986">
                <a:moveTo>
                  <a:pt x="0" y="0"/>
                </a:moveTo>
                <a:lnTo>
                  <a:pt x="1635730" y="0"/>
                </a:lnTo>
                <a:lnTo>
                  <a:pt x="1635730" y="1985987"/>
                </a:lnTo>
                <a:lnTo>
                  <a:pt x="0" y="19859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539989"/>
            <a:ext cx="3758348" cy="2747011"/>
          </a:xfrm>
          <a:custGeom>
            <a:avLst/>
            <a:gdLst/>
            <a:ahLst/>
            <a:cxnLst/>
            <a:rect l="l" t="t" r="r" b="b"/>
            <a:pathLst>
              <a:path w="3758348" h="2747011">
                <a:moveTo>
                  <a:pt x="0" y="0"/>
                </a:moveTo>
                <a:lnTo>
                  <a:pt x="3758348" y="0"/>
                </a:lnTo>
                <a:lnTo>
                  <a:pt x="3758348" y="2747011"/>
                </a:lnTo>
                <a:lnTo>
                  <a:pt x="0" y="27470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Long-term Talent Acquisition Strategies</a:t>
            </a:r>
          </a:p>
        </p:txBody>
      </p:sp>
      <p:sp>
        <p:nvSpPr>
          <p:cNvPr id="6" name="TextBox 6"/>
          <p:cNvSpPr txBox="1"/>
          <p:nvPr/>
        </p:nvSpPr>
        <p:spPr>
          <a:xfrm>
            <a:off x="11318065" y="1774468"/>
            <a:ext cx="5123370"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Nurture relationships with potential candidates for future vacancies.</a:t>
            </a:r>
          </a:p>
        </p:txBody>
      </p:sp>
      <p:sp>
        <p:nvSpPr>
          <p:cNvPr id="7" name="TextBox 7"/>
          <p:cNvSpPr txBox="1"/>
          <p:nvPr/>
        </p:nvSpPr>
        <p:spPr>
          <a:xfrm>
            <a:off x="11493697" y="3745061"/>
            <a:ext cx="5324092" cy="27397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Engage high-potential individuals through networking events and social media (Gu &amp; Itoh, 2015).</a:t>
            </a:r>
          </a:p>
        </p:txBody>
      </p:sp>
      <p:sp>
        <p:nvSpPr>
          <p:cNvPr id="8" name="TextBox 8"/>
          <p:cNvSpPr txBox="1"/>
          <p:nvPr/>
        </p:nvSpPr>
        <p:spPr>
          <a:xfrm>
            <a:off x="2530769" y="4377689"/>
            <a:ext cx="4059465" cy="14554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Talent Pipeline Development</a:t>
            </a:r>
          </a:p>
        </p:txBody>
      </p:sp>
      <p:sp>
        <p:nvSpPr>
          <p:cNvPr id="9" name="TextBox 9"/>
          <p:cNvSpPr txBox="1"/>
          <p:nvPr/>
        </p:nvSpPr>
        <p:spPr>
          <a:xfrm>
            <a:off x="11493697" y="6972423"/>
            <a:ext cx="5148460" cy="1607985"/>
          </a:xfrm>
          <a:prstGeom prst="rect">
            <a:avLst/>
          </a:prstGeom>
        </p:spPr>
        <p:txBody>
          <a:bodyPr lIns="0" tIns="0" rIns="0" bIns="0" rtlCol="0" anchor="t">
            <a:spAutoFit/>
          </a:bodyPr>
          <a:lstStyle/>
          <a:p>
            <a:pPr algn="ctr">
              <a:lnSpc>
                <a:spcPts val="4295"/>
              </a:lnSpc>
            </a:pPr>
            <a:r>
              <a:rPr lang="en-US" sz="3068">
                <a:solidFill>
                  <a:srgbClr val="2B2B2B"/>
                </a:solidFill>
                <a:latin typeface="Muli Semi-Bold"/>
              </a:rPr>
              <a:t>Offer training programs to existing staff for advancement opportunities.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6441435" y="191823"/>
            <a:ext cx="1635730" cy="1985986"/>
          </a:xfrm>
          <a:custGeom>
            <a:avLst/>
            <a:gdLst/>
            <a:ahLst/>
            <a:cxnLst/>
            <a:rect l="l" t="t" r="r" b="b"/>
            <a:pathLst>
              <a:path w="1635730" h="1985986">
                <a:moveTo>
                  <a:pt x="0" y="0"/>
                </a:moveTo>
                <a:lnTo>
                  <a:pt x="1635730" y="0"/>
                </a:lnTo>
                <a:lnTo>
                  <a:pt x="1635730" y="1985987"/>
                </a:lnTo>
                <a:lnTo>
                  <a:pt x="0" y="19859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145212"/>
            <a:ext cx="3141788" cy="3141788"/>
          </a:xfrm>
          <a:custGeom>
            <a:avLst/>
            <a:gdLst/>
            <a:ahLst/>
            <a:cxnLst/>
            <a:rect l="l" t="t" r="r" b="b"/>
            <a:pathLst>
              <a:path w="3141788" h="3141788">
                <a:moveTo>
                  <a:pt x="0" y="0"/>
                </a:moveTo>
                <a:lnTo>
                  <a:pt x="3141788" y="0"/>
                </a:lnTo>
                <a:lnTo>
                  <a:pt x="3141788" y="3141788"/>
                </a:lnTo>
                <a:lnTo>
                  <a:pt x="0" y="314178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Long-term Talent Acquisition Strategies</a:t>
            </a:r>
          </a:p>
        </p:txBody>
      </p:sp>
      <p:sp>
        <p:nvSpPr>
          <p:cNvPr id="6" name="TextBox 6"/>
          <p:cNvSpPr txBox="1"/>
          <p:nvPr/>
        </p:nvSpPr>
        <p:spPr>
          <a:xfrm>
            <a:off x="11318065" y="1413077"/>
            <a:ext cx="5324092"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Collaborate with recruitment agencies or headhunters (Saengchai et al., 2019).</a:t>
            </a:r>
          </a:p>
        </p:txBody>
      </p:sp>
      <p:sp>
        <p:nvSpPr>
          <p:cNvPr id="7" name="TextBox 7"/>
          <p:cNvSpPr txBox="1"/>
          <p:nvPr/>
        </p:nvSpPr>
        <p:spPr>
          <a:xfrm>
            <a:off x="11318065" y="4198282"/>
            <a:ext cx="5123370"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Reach a broader pool of candidates, including passive job seekers.</a:t>
            </a:r>
          </a:p>
        </p:txBody>
      </p:sp>
      <p:sp>
        <p:nvSpPr>
          <p:cNvPr id="8" name="TextBox 8"/>
          <p:cNvSpPr txBox="1"/>
          <p:nvPr/>
        </p:nvSpPr>
        <p:spPr>
          <a:xfrm>
            <a:off x="2530769" y="4377689"/>
            <a:ext cx="4686274" cy="14554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Collaboration with External Partners</a:t>
            </a:r>
          </a:p>
        </p:txBody>
      </p:sp>
      <p:sp>
        <p:nvSpPr>
          <p:cNvPr id="9" name="TextBox 9"/>
          <p:cNvSpPr txBox="1"/>
          <p:nvPr/>
        </p:nvSpPr>
        <p:spPr>
          <a:xfrm>
            <a:off x="11318065" y="6642124"/>
            <a:ext cx="5123370" cy="1607985"/>
          </a:xfrm>
          <a:prstGeom prst="rect">
            <a:avLst/>
          </a:prstGeom>
        </p:spPr>
        <p:txBody>
          <a:bodyPr lIns="0" tIns="0" rIns="0" bIns="0" rtlCol="0" anchor="t">
            <a:spAutoFit/>
          </a:bodyPr>
          <a:lstStyle/>
          <a:p>
            <a:pPr algn="ctr">
              <a:lnSpc>
                <a:spcPts val="4295"/>
              </a:lnSpc>
            </a:pPr>
            <a:r>
              <a:rPr lang="en-US" sz="3068">
                <a:solidFill>
                  <a:srgbClr val="2B2B2B"/>
                </a:solidFill>
                <a:latin typeface="Muli Semi-Bold"/>
              </a:rPr>
              <a:t>Use external insights to fine-tune the recruitment strategy.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5946398" y="0"/>
            <a:ext cx="2341602" cy="1883986"/>
          </a:xfrm>
          <a:custGeom>
            <a:avLst/>
            <a:gdLst/>
            <a:ahLst/>
            <a:cxnLst/>
            <a:rect l="l" t="t" r="r" b="b"/>
            <a:pathLst>
              <a:path w="2341602" h="1883986">
                <a:moveTo>
                  <a:pt x="0" y="0"/>
                </a:moveTo>
                <a:lnTo>
                  <a:pt x="2341602" y="0"/>
                </a:lnTo>
                <a:lnTo>
                  <a:pt x="2341602" y="1883986"/>
                </a:lnTo>
                <a:lnTo>
                  <a:pt x="0" y="18839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202335"/>
            <a:ext cx="3141788" cy="3084665"/>
          </a:xfrm>
          <a:custGeom>
            <a:avLst/>
            <a:gdLst/>
            <a:ahLst/>
            <a:cxnLst/>
            <a:rect l="l" t="t" r="r" b="b"/>
            <a:pathLst>
              <a:path w="3141788" h="3084665">
                <a:moveTo>
                  <a:pt x="0" y="0"/>
                </a:moveTo>
                <a:lnTo>
                  <a:pt x="3141788" y="0"/>
                </a:lnTo>
                <a:lnTo>
                  <a:pt x="3141788" y="3084665"/>
                </a:lnTo>
                <a:lnTo>
                  <a:pt x="0" y="308466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Monetary Methods to Attract Potential Candidates</a:t>
            </a:r>
          </a:p>
        </p:txBody>
      </p:sp>
      <p:sp>
        <p:nvSpPr>
          <p:cNvPr id="6" name="TextBox 6"/>
          <p:cNvSpPr txBox="1"/>
          <p:nvPr/>
        </p:nvSpPr>
        <p:spPr>
          <a:xfrm>
            <a:off x="11318065" y="2371562"/>
            <a:ext cx="5675356"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Offer remuneration packages that meet or exceed industry standards.</a:t>
            </a:r>
          </a:p>
        </p:txBody>
      </p:sp>
      <p:sp>
        <p:nvSpPr>
          <p:cNvPr id="7" name="TextBox 7"/>
          <p:cNvSpPr txBox="1"/>
          <p:nvPr/>
        </p:nvSpPr>
        <p:spPr>
          <a:xfrm>
            <a:off x="11318065" y="5983263"/>
            <a:ext cx="5675356"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Implement performance-related bonuses to incentivize high productivity.</a:t>
            </a:r>
          </a:p>
        </p:txBody>
      </p:sp>
      <p:sp>
        <p:nvSpPr>
          <p:cNvPr id="8" name="TextBox 8"/>
          <p:cNvSpPr txBox="1"/>
          <p:nvPr/>
        </p:nvSpPr>
        <p:spPr>
          <a:xfrm>
            <a:off x="1727880" y="4377689"/>
            <a:ext cx="5489163" cy="14554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Competitive Salaries and Bonuses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5946398" y="0"/>
            <a:ext cx="2341602" cy="1883986"/>
          </a:xfrm>
          <a:custGeom>
            <a:avLst/>
            <a:gdLst/>
            <a:ahLst/>
            <a:cxnLst/>
            <a:rect l="l" t="t" r="r" b="b"/>
            <a:pathLst>
              <a:path w="2341602" h="1883986">
                <a:moveTo>
                  <a:pt x="0" y="0"/>
                </a:moveTo>
                <a:lnTo>
                  <a:pt x="2341602" y="0"/>
                </a:lnTo>
                <a:lnTo>
                  <a:pt x="2341602" y="1883986"/>
                </a:lnTo>
                <a:lnTo>
                  <a:pt x="0" y="18839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6898175"/>
            <a:ext cx="3388825" cy="3388825"/>
          </a:xfrm>
          <a:custGeom>
            <a:avLst/>
            <a:gdLst/>
            <a:ahLst/>
            <a:cxnLst/>
            <a:rect l="l" t="t" r="r" b="b"/>
            <a:pathLst>
              <a:path w="3388825" h="3388825">
                <a:moveTo>
                  <a:pt x="0" y="0"/>
                </a:moveTo>
                <a:lnTo>
                  <a:pt x="3388825" y="0"/>
                </a:lnTo>
                <a:lnTo>
                  <a:pt x="3388825" y="3388825"/>
                </a:lnTo>
                <a:lnTo>
                  <a:pt x="0" y="338882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Monetary Methods to Attract Potential Candidates</a:t>
            </a:r>
          </a:p>
        </p:txBody>
      </p:sp>
      <p:sp>
        <p:nvSpPr>
          <p:cNvPr id="6" name="TextBox 6"/>
          <p:cNvSpPr txBox="1"/>
          <p:nvPr/>
        </p:nvSpPr>
        <p:spPr>
          <a:xfrm>
            <a:off x="11318065" y="2497014"/>
            <a:ext cx="5675356"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Provide benefits like health insurance, retirement plans, and staff meals.</a:t>
            </a:r>
          </a:p>
        </p:txBody>
      </p:sp>
      <p:sp>
        <p:nvSpPr>
          <p:cNvPr id="7" name="TextBox 7"/>
          <p:cNvSpPr txBox="1"/>
          <p:nvPr/>
        </p:nvSpPr>
        <p:spPr>
          <a:xfrm>
            <a:off x="11318065" y="5775961"/>
            <a:ext cx="5675356"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Consider unique offerings such as tuition reimbursement for hospitality-related education</a:t>
            </a:r>
          </a:p>
        </p:txBody>
      </p:sp>
      <p:sp>
        <p:nvSpPr>
          <p:cNvPr id="8" name="TextBox 8"/>
          <p:cNvSpPr txBox="1"/>
          <p:nvPr/>
        </p:nvSpPr>
        <p:spPr>
          <a:xfrm>
            <a:off x="1727880" y="4377689"/>
            <a:ext cx="5489163" cy="14554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Comprehensive Benefits Package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16096186" y="0"/>
            <a:ext cx="2191814" cy="2128052"/>
          </a:xfrm>
          <a:custGeom>
            <a:avLst/>
            <a:gdLst/>
            <a:ahLst/>
            <a:cxnLst/>
            <a:rect l="l" t="t" r="r" b="b"/>
            <a:pathLst>
              <a:path w="2191814" h="2128052">
                <a:moveTo>
                  <a:pt x="0" y="0"/>
                </a:moveTo>
                <a:lnTo>
                  <a:pt x="2191814" y="0"/>
                </a:lnTo>
                <a:lnTo>
                  <a:pt x="2191814" y="2128052"/>
                </a:lnTo>
                <a:lnTo>
                  <a:pt x="0" y="21280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0" y="7407102"/>
            <a:ext cx="3709471" cy="2879898"/>
          </a:xfrm>
          <a:custGeom>
            <a:avLst/>
            <a:gdLst/>
            <a:ahLst/>
            <a:cxnLst/>
            <a:rect l="l" t="t" r="r" b="b"/>
            <a:pathLst>
              <a:path w="3709471" h="2879898">
                <a:moveTo>
                  <a:pt x="0" y="0"/>
                </a:moveTo>
                <a:lnTo>
                  <a:pt x="3709471" y="0"/>
                </a:lnTo>
                <a:lnTo>
                  <a:pt x="3709471" y="2879898"/>
                </a:lnTo>
                <a:lnTo>
                  <a:pt x="0" y="287989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Non-monetary Methods to Attract Potential Candidates</a:t>
            </a:r>
          </a:p>
        </p:txBody>
      </p:sp>
      <p:sp>
        <p:nvSpPr>
          <p:cNvPr id="6" name="TextBox 6"/>
          <p:cNvSpPr txBox="1"/>
          <p:nvPr/>
        </p:nvSpPr>
        <p:spPr>
          <a:xfrm>
            <a:off x="11152867" y="2446833"/>
            <a:ext cx="6106433"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Provide clear career progression paths and professional development opportunities.</a:t>
            </a:r>
          </a:p>
        </p:txBody>
      </p:sp>
      <p:sp>
        <p:nvSpPr>
          <p:cNvPr id="7" name="TextBox 7"/>
          <p:cNvSpPr txBox="1"/>
          <p:nvPr/>
        </p:nvSpPr>
        <p:spPr>
          <a:xfrm>
            <a:off x="11152867" y="6001773"/>
            <a:ext cx="6106433" cy="163482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Sponsor certifications, provide in-house training, and offer mentorship (Renckly, 2018).</a:t>
            </a:r>
          </a:p>
        </p:txBody>
      </p:sp>
      <p:sp>
        <p:nvSpPr>
          <p:cNvPr id="8" name="TextBox 8"/>
          <p:cNvSpPr txBox="1"/>
          <p:nvPr/>
        </p:nvSpPr>
        <p:spPr>
          <a:xfrm>
            <a:off x="1727880" y="4377689"/>
            <a:ext cx="5489163" cy="145542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Career Development and Training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AutoShape 2"/>
          <p:cNvSpPr/>
          <p:nvPr/>
        </p:nvSpPr>
        <p:spPr>
          <a:xfrm>
            <a:off x="9144000" y="1184817"/>
            <a:ext cx="84817" cy="8073483"/>
          </a:xfrm>
          <a:prstGeom prst="rect">
            <a:avLst/>
          </a:prstGeom>
          <a:solidFill>
            <a:srgbClr val="205717"/>
          </a:solidFill>
        </p:spPr>
      </p:sp>
      <p:sp>
        <p:nvSpPr>
          <p:cNvPr id="3" name="Freeform 3"/>
          <p:cNvSpPr/>
          <p:nvPr/>
        </p:nvSpPr>
        <p:spPr>
          <a:xfrm>
            <a:off x="0" y="6949773"/>
            <a:ext cx="3064181" cy="3337227"/>
          </a:xfrm>
          <a:custGeom>
            <a:avLst/>
            <a:gdLst/>
            <a:ahLst/>
            <a:cxnLst/>
            <a:rect l="l" t="t" r="r" b="b"/>
            <a:pathLst>
              <a:path w="3064181" h="3337227">
                <a:moveTo>
                  <a:pt x="0" y="0"/>
                </a:moveTo>
                <a:lnTo>
                  <a:pt x="3064181" y="0"/>
                </a:lnTo>
                <a:lnTo>
                  <a:pt x="3064181" y="3337227"/>
                </a:lnTo>
                <a:lnTo>
                  <a:pt x="0" y="33372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295509" y="270417"/>
            <a:ext cx="5692558" cy="914400"/>
          </a:xfrm>
          <a:prstGeom prst="rect">
            <a:avLst/>
          </a:prstGeom>
        </p:spPr>
        <p:txBody>
          <a:bodyPr lIns="0" tIns="0" rIns="0" bIns="0" rtlCol="0" anchor="t">
            <a:spAutoFit/>
          </a:bodyPr>
          <a:lstStyle/>
          <a:p>
            <a:pPr algn="ctr">
              <a:lnSpc>
                <a:spcPts val="3600"/>
              </a:lnSpc>
            </a:pPr>
            <a:r>
              <a:rPr lang="en-US" sz="3000">
                <a:solidFill>
                  <a:srgbClr val="2B2B2B"/>
                </a:solidFill>
                <a:latin typeface="Muli Bold"/>
              </a:rPr>
              <a:t>Non-monetary Methods to Attract Potential Candidates</a:t>
            </a:r>
          </a:p>
        </p:txBody>
      </p:sp>
      <p:sp>
        <p:nvSpPr>
          <p:cNvPr id="5" name="TextBox 5"/>
          <p:cNvSpPr txBox="1"/>
          <p:nvPr/>
        </p:nvSpPr>
        <p:spPr>
          <a:xfrm>
            <a:off x="11318065" y="2403771"/>
            <a:ext cx="5941235"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Foster a positive, inclusive work environment with open communication and teamwork (Shipper &amp; Blasi, 2021).</a:t>
            </a:r>
          </a:p>
        </p:txBody>
      </p:sp>
      <p:sp>
        <p:nvSpPr>
          <p:cNvPr id="6" name="TextBox 6"/>
          <p:cNvSpPr txBox="1"/>
          <p:nvPr/>
        </p:nvSpPr>
        <p:spPr>
          <a:xfrm>
            <a:off x="11318065" y="5775961"/>
            <a:ext cx="5941235" cy="2187279"/>
          </a:xfrm>
          <a:prstGeom prst="rect">
            <a:avLst/>
          </a:prstGeom>
        </p:spPr>
        <p:txBody>
          <a:bodyPr lIns="0" tIns="0" rIns="0" bIns="0" rtlCol="0" anchor="t">
            <a:spAutoFit/>
          </a:bodyPr>
          <a:lstStyle/>
          <a:p>
            <a:pPr algn="ctr">
              <a:lnSpc>
                <a:spcPts val="4391"/>
              </a:lnSpc>
            </a:pPr>
            <a:r>
              <a:rPr lang="en-US" sz="3136">
                <a:solidFill>
                  <a:srgbClr val="2B2B2B"/>
                </a:solidFill>
                <a:latin typeface="Muli Semi-Bold"/>
              </a:rPr>
              <a:t>Implement regular employee recognition through non-monetary rewards or acknowledgements</a:t>
            </a:r>
          </a:p>
        </p:txBody>
      </p:sp>
      <p:sp>
        <p:nvSpPr>
          <p:cNvPr id="7" name="TextBox 7"/>
          <p:cNvSpPr txBox="1"/>
          <p:nvPr/>
        </p:nvSpPr>
        <p:spPr>
          <a:xfrm>
            <a:off x="1727880" y="4377689"/>
            <a:ext cx="6367323" cy="2198371"/>
          </a:xfrm>
          <a:prstGeom prst="rect">
            <a:avLst/>
          </a:prstGeom>
        </p:spPr>
        <p:txBody>
          <a:bodyPr lIns="0" tIns="0" rIns="0" bIns="0" rtlCol="0" anchor="t">
            <a:spAutoFit/>
          </a:bodyPr>
          <a:lstStyle/>
          <a:p>
            <a:pPr algn="ctr">
              <a:lnSpc>
                <a:spcPts val="5879"/>
              </a:lnSpc>
              <a:spcBef>
                <a:spcPct val="0"/>
              </a:spcBef>
            </a:pPr>
            <a:r>
              <a:rPr lang="en-US" sz="4199">
                <a:solidFill>
                  <a:srgbClr val="14963C"/>
                </a:solidFill>
                <a:latin typeface="Muli Semi-Bold"/>
              </a:rPr>
              <a:t>Positive Work Culture and Employee Recognition</a:t>
            </a:r>
          </a:p>
        </p:txBody>
      </p:sp>
      <p:sp>
        <p:nvSpPr>
          <p:cNvPr id="8" name="Freeform 8"/>
          <p:cNvSpPr/>
          <p:nvPr/>
        </p:nvSpPr>
        <p:spPr>
          <a:xfrm>
            <a:off x="16096186" y="0"/>
            <a:ext cx="2191814" cy="2128052"/>
          </a:xfrm>
          <a:custGeom>
            <a:avLst/>
            <a:gdLst/>
            <a:ahLst/>
            <a:cxnLst/>
            <a:rect l="l" t="t" r="r" b="b"/>
            <a:pathLst>
              <a:path w="2191814" h="2128052">
                <a:moveTo>
                  <a:pt x="0" y="0"/>
                </a:moveTo>
                <a:lnTo>
                  <a:pt x="2191814" y="0"/>
                </a:lnTo>
                <a:lnTo>
                  <a:pt x="2191814" y="2128052"/>
                </a:lnTo>
                <a:lnTo>
                  <a:pt x="0" y="21280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TextBox 2"/>
          <p:cNvSpPr txBox="1"/>
          <p:nvPr/>
        </p:nvSpPr>
        <p:spPr>
          <a:xfrm>
            <a:off x="7076438" y="1038225"/>
            <a:ext cx="4135123" cy="1080132"/>
          </a:xfrm>
          <a:prstGeom prst="rect">
            <a:avLst/>
          </a:prstGeom>
        </p:spPr>
        <p:txBody>
          <a:bodyPr lIns="0" tIns="0" rIns="0" bIns="0" rtlCol="0" anchor="t">
            <a:spAutoFit/>
          </a:bodyPr>
          <a:lstStyle/>
          <a:p>
            <a:pPr>
              <a:lnSpc>
                <a:spcPts val="8640"/>
              </a:lnSpc>
            </a:pPr>
            <a:r>
              <a:rPr lang="en-US" sz="7200">
                <a:solidFill>
                  <a:srgbClr val="2B2B2B"/>
                </a:solidFill>
                <a:latin typeface="Muli Light"/>
              </a:rPr>
              <a:t>Summary</a:t>
            </a:r>
          </a:p>
        </p:txBody>
      </p:sp>
      <p:sp>
        <p:nvSpPr>
          <p:cNvPr id="3" name="TextBox 3"/>
          <p:cNvSpPr txBox="1"/>
          <p:nvPr/>
        </p:nvSpPr>
        <p:spPr>
          <a:xfrm>
            <a:off x="2405075" y="2815193"/>
            <a:ext cx="13477851" cy="5626072"/>
          </a:xfrm>
          <a:prstGeom prst="rect">
            <a:avLst/>
          </a:prstGeom>
        </p:spPr>
        <p:txBody>
          <a:bodyPr lIns="0" tIns="0" rIns="0" bIns="0" rtlCol="0" anchor="t">
            <a:spAutoFit/>
          </a:bodyPr>
          <a:lstStyle/>
          <a:p>
            <a:pPr algn="just">
              <a:lnSpc>
                <a:spcPts val="5029"/>
              </a:lnSpc>
            </a:pPr>
            <a:r>
              <a:rPr lang="en-US" sz="3352">
                <a:solidFill>
                  <a:srgbClr val="2B2B2B"/>
                </a:solidFill>
                <a:latin typeface="Muli"/>
              </a:rPr>
              <a:t>The presentation shows how a UK Restaurant Group can deal with a lack of qualified workers. It explains six ways to get good workers, two of which involve money and the other four don't. There are short-term and long-term answers for each of the six plans. Strategies include using social media and forming local relationships, as well as building a strong company brand and making the workplace a good place to work. By taking these steps, the Group hopes to improve recruitment, which will help all of its brands continue to grow and run smoothly.</a:t>
            </a:r>
          </a:p>
        </p:txBody>
      </p:sp>
      <p:sp>
        <p:nvSpPr>
          <p:cNvPr id="4" name="Freeform 4"/>
          <p:cNvSpPr/>
          <p:nvPr/>
        </p:nvSpPr>
        <p:spPr>
          <a:xfrm>
            <a:off x="-1164807" y="8595619"/>
            <a:ext cx="3382762" cy="3382762"/>
          </a:xfrm>
          <a:custGeom>
            <a:avLst/>
            <a:gdLst/>
            <a:ahLst/>
            <a:cxnLst/>
            <a:rect l="l" t="t" r="r" b="b"/>
            <a:pathLst>
              <a:path w="3382762" h="3382762">
                <a:moveTo>
                  <a:pt x="0" y="0"/>
                </a:moveTo>
                <a:lnTo>
                  <a:pt x="3382762" y="0"/>
                </a:lnTo>
                <a:lnTo>
                  <a:pt x="3382762" y="3382762"/>
                </a:lnTo>
                <a:lnTo>
                  <a:pt x="0" y="33827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6190051" y="-1527845"/>
            <a:ext cx="3382762" cy="3382762"/>
          </a:xfrm>
          <a:custGeom>
            <a:avLst/>
            <a:gdLst/>
            <a:ahLst/>
            <a:cxnLst/>
            <a:rect l="l" t="t" r="r" b="b"/>
            <a:pathLst>
              <a:path w="3382762" h="3382762">
                <a:moveTo>
                  <a:pt x="0" y="0"/>
                </a:moveTo>
                <a:lnTo>
                  <a:pt x="3382762" y="0"/>
                </a:lnTo>
                <a:lnTo>
                  <a:pt x="3382762" y="3382762"/>
                </a:lnTo>
                <a:lnTo>
                  <a:pt x="0" y="33827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2CCFF"/>
        </a:solidFill>
        <a:effectLst/>
      </p:bgPr>
    </p:bg>
    <p:spTree>
      <p:nvGrpSpPr>
        <p:cNvPr id="1" name=""/>
        <p:cNvGrpSpPr/>
        <p:nvPr/>
      </p:nvGrpSpPr>
      <p:grpSpPr>
        <a:xfrm>
          <a:off x="0" y="0"/>
          <a:ext cx="0" cy="0"/>
          <a:chOff x="0" y="0"/>
          <a:chExt cx="0" cy="0"/>
        </a:xfrm>
      </p:grpSpPr>
      <p:sp>
        <p:nvSpPr>
          <p:cNvPr id="2" name="TextBox 2"/>
          <p:cNvSpPr txBox="1"/>
          <p:nvPr/>
        </p:nvSpPr>
        <p:spPr>
          <a:xfrm>
            <a:off x="6762810" y="1038225"/>
            <a:ext cx="4762380" cy="1080132"/>
          </a:xfrm>
          <a:prstGeom prst="rect">
            <a:avLst/>
          </a:prstGeom>
        </p:spPr>
        <p:txBody>
          <a:bodyPr lIns="0" tIns="0" rIns="0" bIns="0" rtlCol="0" anchor="t">
            <a:spAutoFit/>
          </a:bodyPr>
          <a:lstStyle/>
          <a:p>
            <a:pPr>
              <a:lnSpc>
                <a:spcPts val="8640"/>
              </a:lnSpc>
            </a:pPr>
            <a:r>
              <a:rPr lang="en-US" sz="7200">
                <a:solidFill>
                  <a:srgbClr val="2B2B2B"/>
                </a:solidFill>
                <a:latin typeface="Muli Light"/>
              </a:rPr>
              <a:t>References</a:t>
            </a:r>
          </a:p>
        </p:txBody>
      </p:sp>
      <p:sp>
        <p:nvSpPr>
          <p:cNvPr id="3" name="TextBox 3"/>
          <p:cNvSpPr txBox="1"/>
          <p:nvPr/>
        </p:nvSpPr>
        <p:spPr>
          <a:xfrm>
            <a:off x="526574" y="2480782"/>
            <a:ext cx="17354858" cy="7568459"/>
          </a:xfrm>
          <a:prstGeom prst="rect">
            <a:avLst/>
          </a:prstGeom>
        </p:spPr>
        <p:txBody>
          <a:bodyPr lIns="0" tIns="0" rIns="0" bIns="0" rtlCol="0" anchor="t">
            <a:spAutoFit/>
          </a:bodyPr>
          <a:lstStyle/>
          <a:p>
            <a:pPr marL="615917" lvl="1" indent="-307959" algn="just">
              <a:lnSpc>
                <a:spcPts val="4279"/>
              </a:lnSpc>
              <a:buFont typeface="Arial"/>
              <a:buChar char="•"/>
            </a:pPr>
            <a:r>
              <a:rPr lang="en-US" sz="2852">
                <a:solidFill>
                  <a:srgbClr val="2B2B2B"/>
                </a:solidFill>
                <a:latin typeface="Muli"/>
              </a:rPr>
              <a:t>Gu, X. and Itoh, K. (2015) ‘Construct of dialysis employee satisfaction: Acquiring satisfaction factors and their contributions’, Therapeutic Apheresis and Dialysis, 19(5), pp. 503–512. doi:10.1111/1744-9987.12297.</a:t>
            </a:r>
          </a:p>
          <a:p>
            <a:pPr marL="615917" lvl="1" indent="-307959" algn="just">
              <a:lnSpc>
                <a:spcPts val="4279"/>
              </a:lnSpc>
              <a:buFont typeface="Arial"/>
              <a:buChar char="•"/>
            </a:pPr>
            <a:r>
              <a:rPr lang="en-US" sz="2852">
                <a:solidFill>
                  <a:srgbClr val="2B2B2B"/>
                </a:solidFill>
                <a:latin typeface="Muli"/>
              </a:rPr>
              <a:t>Heil, G. and Thomas, C. (2016) Employee management: And customer service in the retail industry. Hoboken, NJ: John Wiley &amp; Sons inc.</a:t>
            </a:r>
          </a:p>
          <a:p>
            <a:pPr marL="615917" lvl="1" indent="-307959" algn="just">
              <a:lnSpc>
                <a:spcPts val="4279"/>
              </a:lnSpc>
              <a:buFont typeface="Arial"/>
              <a:buChar char="•"/>
            </a:pPr>
            <a:r>
              <a:rPr lang="en-US" sz="2852">
                <a:solidFill>
                  <a:srgbClr val="2B2B2B"/>
                </a:solidFill>
                <a:latin typeface="Muli"/>
              </a:rPr>
              <a:t>Renckly, R.G. (2018) Human resources. Hauppauge, NY: Barron’s Educational Series.</a:t>
            </a:r>
          </a:p>
          <a:p>
            <a:pPr marL="615917" lvl="1" indent="-307959" algn="just">
              <a:lnSpc>
                <a:spcPts val="4279"/>
              </a:lnSpc>
              <a:buFont typeface="Arial"/>
              <a:buChar char="•"/>
            </a:pPr>
            <a:r>
              <a:rPr lang="en-US" sz="2852">
                <a:solidFill>
                  <a:srgbClr val="2B2B2B"/>
                </a:solidFill>
                <a:latin typeface="Muli"/>
              </a:rPr>
              <a:t>Saengchai, S., Siriattakul, P. and Jermsittiparsert, K. (2019) ‘Exploring the link between hrpractices, employee motivation, employee empowerment and employee performance’, International Journal of Psychosocial Rehabilitation, 23(4), pp. 734–747. doi:10.37200/ijpr/v23i4/pr190406.</a:t>
            </a:r>
          </a:p>
          <a:p>
            <a:pPr marL="615917" lvl="1" indent="-307959" algn="just">
              <a:lnSpc>
                <a:spcPts val="4279"/>
              </a:lnSpc>
              <a:buFont typeface="Arial"/>
              <a:buChar char="•"/>
            </a:pPr>
            <a:r>
              <a:rPr lang="en-US" sz="2852">
                <a:solidFill>
                  <a:srgbClr val="2B2B2B"/>
                </a:solidFill>
                <a:latin typeface="Muli"/>
              </a:rPr>
              <a:t>Sharma, B., Arora, R. and Kharub, M. (2021) ‘Critical success factors affecting the restaurant industry: Insights from restaurant managers’, FIIB Business Review, p. 231971452110424. doi:10.1177/23197145211042429.</a:t>
            </a:r>
          </a:p>
          <a:p>
            <a:pPr marL="615917" lvl="1" indent="-307959" algn="just">
              <a:lnSpc>
                <a:spcPts val="4279"/>
              </a:lnSpc>
              <a:buFont typeface="Arial"/>
              <a:buChar char="•"/>
            </a:pPr>
            <a:r>
              <a:rPr lang="en-US" sz="2852">
                <a:solidFill>
                  <a:srgbClr val="2B2B2B"/>
                </a:solidFill>
                <a:latin typeface="Muli"/>
              </a:rPr>
              <a:t>Shipper, F. and Blasi, J. (2021) ‘Employee ownership’, Management [Preprint]. doi:10.1093/obo/9780199846740-0199.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2113</Words>
  <Application>Microsoft Office PowerPoint</Application>
  <PresentationFormat>Custom</PresentationFormat>
  <Paragraphs>97</Paragraphs>
  <Slides>16</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Muli</vt:lpstr>
      <vt:lpstr>Arial</vt:lpstr>
      <vt:lpstr>Muli Bold</vt:lpstr>
      <vt:lpstr>Times New Roman</vt:lpstr>
      <vt:lpstr>Muli Semi-Bold</vt:lpstr>
      <vt:lpstr>Calibri</vt:lpstr>
      <vt:lpstr>Muli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and Purple Illustrated Voice Talent Minimalist Marketing Presentation</dc:title>
  <dc:subject/>
  <dc:creator>Lenovo</dc:creator>
  <cp:keywords/>
  <dc:description/>
  <cp:lastModifiedBy>Ivo Neshev</cp:lastModifiedBy>
  <cp:revision>7</cp:revision>
  <dcterms:created xsi:type="dcterms:W3CDTF">2006-08-16T00:00:00Z</dcterms:created>
  <dcterms:modified xsi:type="dcterms:W3CDTF">2023-07-24T13:19:30Z</dcterms:modified>
  <cp:category/>
  <dc:identifier>DAFohn3Pzz0</dc:identifier>
</cp:coreProperties>
</file>