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6" r:id="rId2"/>
    <p:sldId id="266" r:id="rId3"/>
    <p:sldId id="257" r:id="rId4"/>
    <p:sldId id="258" r:id="rId5"/>
    <p:sldId id="259" r:id="rId6"/>
    <p:sldId id="260" r:id="rId7"/>
    <p:sldId id="261" r:id="rId8"/>
    <p:sldId id="263" r:id="rId9"/>
    <p:sldId id="264" r:id="rId10"/>
    <p:sldId id="262" r:id="rId11"/>
    <p:sldId id="265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90" d="100"/>
          <a:sy n="90" d="100"/>
        </p:scale>
        <p:origin x="370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A0267FC3-D73B-94C6-A5A9-AE073B559FF0}"/>
              </a:ext>
            </a:extLst>
          </p:cNvPr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7059192-B870-4A64-818B-2438DD215E64}"/>
              </a:ext>
            </a:extLst>
          </p:cNvPr>
          <p:cNvSpPr txBox="1">
            <a:spLocks noGrp="1"/>
          </p:cNvSpPr>
          <p:nvPr>
            <p:ph type="dt" idx="1"/>
          </p:nvPr>
        </p:nvSpPr>
        <p:spPr>
          <a:xfrm>
            <a:off x="3884608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fld id="{C4954C28-436E-4F94-A2A3-1AE2A3DBC986}" type="datetime1">
              <a:rPr lang="en-GB"/>
              <a:pPr lvl="0"/>
              <a:t>14/03/2026</a:t>
            </a:fld>
            <a:endParaRPr lang="en-GB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B519E62B-DFC4-38D9-0644-702CAE2E069B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099"/>
          </a:xfrm>
          <a:prstGeom prst="rect">
            <a:avLst/>
          </a:prstGeom>
          <a:noFill/>
          <a:ln w="12701">
            <a:solidFill>
              <a:srgbClr val="000000"/>
            </a:solidFill>
            <a:prstDash val="solid"/>
          </a:ln>
        </p:spPr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946467B0-03F2-DC2C-EDAA-0FC9D279153F}"/>
              </a:ext>
            </a:extLst>
          </p:cNvPr>
          <p:cNvSpPr txBox="1">
            <a:spLocks noGrp="1"/>
          </p:cNvSpPr>
          <p:nvPr>
            <p:ph type="body" sz="quarter" idx="3"/>
          </p:nvPr>
        </p:nvSpPr>
        <p:spPr>
          <a:xfrm>
            <a:off x="685800" y="4400549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9382589-8F1A-3FFD-2190-DE765F15E0C7}"/>
              </a:ext>
            </a:extLst>
          </p:cNvPr>
          <p:cNvSpPr txBox="1">
            <a:spLocks noGrp="1"/>
          </p:cNvSpPr>
          <p:nvPr>
            <p:ph type="ftr" sz="quarter" idx="4"/>
          </p:nvPr>
        </p:nvSpPr>
        <p:spPr>
          <a:xfrm>
            <a:off x="0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C8D106-CE61-0F47-ACC6-C3E5BC26F402}"/>
              </a:ext>
            </a:extLst>
          </p:cNvPr>
          <p:cNvSpPr txBox="1">
            <a:spLocks noGrp="1"/>
          </p:cNvSpPr>
          <p:nvPr>
            <p:ph type="sldNum" sz="quarter" idx="5"/>
          </p:nvPr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fld id="{41C43B01-BF5D-4AFD-B4CB-5DAEF543D143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30854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marR="0" lvl="0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GB" sz="1200" b="0" i="0" u="none" strike="noStrike" kern="1200" cap="none" spc="0" baseline="0">
        <a:solidFill>
          <a:srgbClr val="000000"/>
        </a:solidFill>
        <a:uFillTx/>
        <a:latin typeface="Aptos"/>
      </a:defRPr>
    </a:lvl1pPr>
    <a:lvl2pPr marL="457200" marR="0" lvl="1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GB" sz="1200" b="0" i="0" u="none" strike="noStrike" kern="1200" cap="none" spc="0" baseline="0">
        <a:solidFill>
          <a:srgbClr val="000000"/>
        </a:solidFill>
        <a:uFillTx/>
        <a:latin typeface="Aptos"/>
      </a:defRPr>
    </a:lvl2pPr>
    <a:lvl3pPr marL="914400" marR="0" lvl="2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GB" sz="1200" b="0" i="0" u="none" strike="noStrike" kern="1200" cap="none" spc="0" baseline="0">
        <a:solidFill>
          <a:srgbClr val="000000"/>
        </a:solidFill>
        <a:uFillTx/>
        <a:latin typeface="Aptos"/>
      </a:defRPr>
    </a:lvl3pPr>
    <a:lvl4pPr marL="1371600" marR="0" lvl="3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GB" sz="1200" b="0" i="0" u="none" strike="noStrike" kern="1200" cap="none" spc="0" baseline="0">
        <a:solidFill>
          <a:srgbClr val="000000"/>
        </a:solidFill>
        <a:uFillTx/>
        <a:latin typeface="Aptos"/>
      </a:defRPr>
    </a:lvl4pPr>
    <a:lvl5pPr marL="1828800" marR="0" lvl="4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GB" sz="1200" b="0" i="0" u="none" strike="noStrike" kern="1200" cap="none" spc="0" baseline="0">
        <a:solidFill>
          <a:srgbClr val="000000"/>
        </a:solidFill>
        <a:uFillTx/>
        <a:latin typeface="Apto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C103F3A-8173-2ED6-2C8B-2A045ED39F3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EC2BF33-2326-88DC-7654-239F2DA16866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D85F5BA-A7C0-ED2B-10F2-17C4E3251960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FBA51A8E-FF9E-48D1-88AA-FFAC3ED2F6ED}" type="slidenum">
              <a:t>3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7B69B4-1CF5-A66F-428B-E1D8329C4D56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2417783" y="802294"/>
            <a:ext cx="8637074" cy="2541428"/>
          </a:xfrm>
        </p:spPr>
        <p:txBody>
          <a:bodyPr bIns="0" anchor="b"/>
          <a:lstStyle>
            <a:lvl1pPr>
              <a:defRPr sz="6600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C7844F6-61BC-09E5-0B0B-BA428AA7759B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2417783" y="3531202"/>
            <a:ext cx="8637074" cy="977621"/>
          </a:xfrm>
        </p:spPr>
        <p:txBody>
          <a:bodyPr tIns="91440" bIns="91440"/>
          <a:lstStyle>
            <a:lvl1pPr marL="0" indent="0">
              <a:buNone/>
              <a:defRPr sz="1800" cap="all"/>
            </a:lvl1pPr>
          </a:lstStyle>
          <a:p>
            <a:pPr lvl="0"/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4950D0-E388-FBA3-28E2-47097D2D5CF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B4C6F8D-457B-43C7-A02D-7E51DD193924}" type="datetime1">
              <a:rPr lang="en-GB"/>
              <a:pPr lvl="0"/>
              <a:t>14/03/2026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DA65CC-D74B-9723-3CD2-173E5B31D95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2416503" y="329302"/>
            <a:ext cx="4973915" cy="309204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22922B-0889-E916-8674-DB526CF1F702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437665" y="798975"/>
            <a:ext cx="811017" cy="503578"/>
          </a:xfrm>
        </p:spPr>
        <p:txBody>
          <a:bodyPr/>
          <a:lstStyle>
            <a:lvl1pPr>
              <a:defRPr/>
            </a:lvl1pPr>
          </a:lstStyle>
          <a:p>
            <a:pPr lvl="0"/>
            <a:fld id="{A7E96B96-7190-4B69-8C3F-8AD5A5F6155A}" type="slidenum">
              <a:t>‹#›</a:t>
            </a:fld>
            <a:endParaRPr lang="en-GB"/>
          </a:p>
        </p:txBody>
      </p:sp>
      <p:cxnSp>
        <p:nvCxnSpPr>
          <p:cNvPr id="7" name="Straight Connector 14">
            <a:extLst>
              <a:ext uri="{FF2B5EF4-FFF2-40B4-BE49-F238E27FC236}">
                <a16:creationId xmlns:a16="http://schemas.microsoft.com/office/drawing/2014/main" id="{3A0B0A08-539A-C473-0C91-5692D2739C95}"/>
              </a:ext>
            </a:extLst>
          </p:cNvPr>
          <p:cNvCxnSpPr/>
          <p:nvPr/>
        </p:nvCxnSpPr>
        <p:spPr>
          <a:xfrm>
            <a:off x="2417783" y="3528541"/>
            <a:ext cx="8637066" cy="0"/>
          </a:xfrm>
          <a:prstGeom prst="straightConnector1">
            <a:avLst/>
          </a:prstGeom>
          <a:noFill/>
          <a:ln w="31747" cap="flat">
            <a:solidFill>
              <a:srgbClr val="B71E42"/>
            </a:solidFill>
            <a:prstDash val="solid"/>
            <a:miter/>
          </a:ln>
        </p:spPr>
      </p:cxnSp>
    </p:spTree>
    <p:extLst>
      <p:ext uri="{BB962C8B-B14F-4D97-AF65-F5344CB8AC3E}">
        <p14:creationId xmlns:p14="http://schemas.microsoft.com/office/powerpoint/2010/main" val="27010621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5043BD-DBAB-DFBE-E09D-3FFF9DBD0A0E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4578D9-F385-30DC-5B41-EE0499F762CD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6857DD-10F7-335E-ECD3-C963E4A2C292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D55B69B-4317-48F4-90ED-93E1930A8279}" type="datetime1">
              <a:rPr lang="en-GB"/>
              <a:pPr lvl="0"/>
              <a:t>14/03/2026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236C7C-7119-4EEA-5ECD-9E214294D76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B0A2DF-1714-B0A3-F700-523C0E9319A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D66545F-A9EC-49B2-BD1B-22C87A25C4BF}" type="slidenum">
              <a:t>‹#›</a:t>
            </a:fld>
            <a:endParaRPr lang="en-GB"/>
          </a:p>
        </p:txBody>
      </p:sp>
      <p:cxnSp>
        <p:nvCxnSpPr>
          <p:cNvPr id="7" name="Straight Connector 32">
            <a:extLst>
              <a:ext uri="{FF2B5EF4-FFF2-40B4-BE49-F238E27FC236}">
                <a16:creationId xmlns:a16="http://schemas.microsoft.com/office/drawing/2014/main" id="{DC3A708E-7FD9-0D12-1337-D58249F43DA6}"/>
              </a:ext>
            </a:extLst>
          </p:cNvPr>
          <p:cNvCxnSpPr/>
          <p:nvPr/>
        </p:nvCxnSpPr>
        <p:spPr>
          <a:xfrm>
            <a:off x="1453896" y="1847088"/>
            <a:ext cx="9607518" cy="0"/>
          </a:xfrm>
          <a:prstGeom prst="straightConnector1">
            <a:avLst/>
          </a:prstGeom>
          <a:noFill/>
          <a:ln w="31747" cap="flat">
            <a:solidFill>
              <a:srgbClr val="B71E42"/>
            </a:solidFill>
            <a:prstDash val="solid"/>
            <a:miter/>
          </a:ln>
        </p:spPr>
      </p:cxnSp>
    </p:spTree>
    <p:extLst>
      <p:ext uri="{BB962C8B-B14F-4D97-AF65-F5344CB8AC3E}">
        <p14:creationId xmlns:p14="http://schemas.microsoft.com/office/powerpoint/2010/main" val="3414763865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CC553D-338B-E16D-5FB0-46C35FDF64A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454243" y="1756132"/>
            <a:ext cx="8643155" cy="1887952"/>
          </a:xfrm>
        </p:spPr>
        <p:txBody>
          <a:bodyPr anchor="b"/>
          <a:lstStyle>
            <a:lvl1pPr>
              <a:defRPr sz="3600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104B2FE-AADD-6B64-D3F6-2337396EB1B8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454243" y="3806199"/>
            <a:ext cx="8630445" cy="1012926"/>
          </a:xfrm>
        </p:spPr>
        <p:txBody>
          <a:bodyPr tIns="91440"/>
          <a:lstStyle>
            <a:lvl1pPr marL="0" indent="0">
              <a:buNone/>
              <a:defRPr sz="18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36B17E-6F07-C4BB-66E6-B9E4868D9978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54C6503-C249-45DE-BB23-F7497D7C8EA7}" type="datetime1">
              <a:rPr lang="en-GB"/>
              <a:pPr lvl="0"/>
              <a:t>14/03/2026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D5164D-FC7A-77CA-2CC0-8E264F055C0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F1F376-7790-C511-E275-FF6C18F958F4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F8F5A2D-D4F5-4AFD-BCA6-435B5489A43B}" type="slidenum">
              <a:t>‹#›</a:t>
            </a:fld>
            <a:endParaRPr lang="en-GB"/>
          </a:p>
        </p:txBody>
      </p:sp>
      <p:cxnSp>
        <p:nvCxnSpPr>
          <p:cNvPr id="7" name="Straight Connector 14">
            <a:extLst>
              <a:ext uri="{FF2B5EF4-FFF2-40B4-BE49-F238E27FC236}">
                <a16:creationId xmlns:a16="http://schemas.microsoft.com/office/drawing/2014/main" id="{A7807B4F-61FA-FBAF-6857-9545D62C345B}"/>
              </a:ext>
            </a:extLst>
          </p:cNvPr>
          <p:cNvCxnSpPr/>
          <p:nvPr/>
        </p:nvCxnSpPr>
        <p:spPr>
          <a:xfrm>
            <a:off x="1454243" y="3804982"/>
            <a:ext cx="8630445" cy="0"/>
          </a:xfrm>
          <a:prstGeom prst="straightConnector1">
            <a:avLst/>
          </a:prstGeom>
          <a:noFill/>
          <a:ln w="31747" cap="flat">
            <a:solidFill>
              <a:srgbClr val="B71E42"/>
            </a:solidFill>
            <a:prstDash val="solid"/>
            <a:miter/>
          </a:ln>
        </p:spPr>
      </p:cxnSp>
    </p:spTree>
    <p:extLst>
      <p:ext uri="{BB962C8B-B14F-4D97-AF65-F5344CB8AC3E}">
        <p14:creationId xmlns:p14="http://schemas.microsoft.com/office/powerpoint/2010/main" val="17627856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3DB793-7EDB-41C6-9E53-6A570E0B90B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449214" y="804891"/>
            <a:ext cx="9605634" cy="1059304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D30198-FD15-C384-1C25-AE276BED9878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447330" y="2010875"/>
            <a:ext cx="4645152" cy="3448595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42026EF-BFAF-8325-8B9B-30CBB34F48BA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413775" y="2017340"/>
            <a:ext cx="4645152" cy="3441518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9727721-F635-DE01-F954-D6C1D9FB5CD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D27A856-56A7-40E8-9923-21D41C520DFD}" type="datetime1">
              <a:rPr lang="en-GB"/>
              <a:pPr lvl="0"/>
              <a:t>14/03/2026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9DB904-9807-E9E0-5EBA-7DBBBEF12D6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00049C2-BFA5-C380-5015-06B4BA01DBD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BDA9CEC-96DA-4629-8663-4101282228CB}" type="slidenum">
              <a:t>‹#›</a:t>
            </a:fld>
            <a:endParaRPr lang="en-GB"/>
          </a:p>
        </p:txBody>
      </p:sp>
      <p:cxnSp>
        <p:nvCxnSpPr>
          <p:cNvPr id="8" name="Straight Connector 34">
            <a:extLst>
              <a:ext uri="{FF2B5EF4-FFF2-40B4-BE49-F238E27FC236}">
                <a16:creationId xmlns:a16="http://schemas.microsoft.com/office/drawing/2014/main" id="{0EA8E5ED-0B63-C4A2-761B-9F0DD3185B85}"/>
              </a:ext>
            </a:extLst>
          </p:cNvPr>
          <p:cNvCxnSpPr/>
          <p:nvPr/>
        </p:nvCxnSpPr>
        <p:spPr>
          <a:xfrm>
            <a:off x="1453896" y="1847088"/>
            <a:ext cx="9607518" cy="0"/>
          </a:xfrm>
          <a:prstGeom prst="straightConnector1">
            <a:avLst/>
          </a:prstGeom>
          <a:noFill/>
          <a:ln w="31747" cap="flat">
            <a:solidFill>
              <a:srgbClr val="B71E42"/>
            </a:solidFill>
            <a:prstDash val="solid"/>
            <a:miter/>
          </a:ln>
        </p:spPr>
      </p:cxnSp>
    </p:spTree>
    <p:extLst>
      <p:ext uri="{BB962C8B-B14F-4D97-AF65-F5344CB8AC3E}">
        <p14:creationId xmlns:p14="http://schemas.microsoft.com/office/powerpoint/2010/main" val="31121966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8AFACC-CA69-9D2D-0D18-56BA611C0EF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447193" y="804159"/>
            <a:ext cx="9607664" cy="1056314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D0D8738-7C6E-6A0A-0B48-B022A6E2A3DE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447193" y="2019552"/>
            <a:ext cx="4645152" cy="801947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200" cap="all">
                <a:solidFill>
                  <a:srgbClr val="B71E42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AD7E904-F46C-4930-323B-7C15C27868A1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1447193" y="2824270"/>
            <a:ext cx="4645152" cy="264445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56C5138-CA55-B5BB-B313-CB5EF706C517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6412358" y="2023000"/>
            <a:ext cx="4645152" cy="802239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200" cap="all">
                <a:solidFill>
                  <a:srgbClr val="B71E42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FB5DB54-5023-D68B-5348-FFC1B609EF42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6412358" y="2821490"/>
            <a:ext cx="4645152" cy="2637367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5FD027F-DB59-7DD1-CE3D-6EE38651E188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5D37452-FBBE-47A5-A1F0-DFE446B0E838}" type="datetime1">
              <a:rPr lang="en-GB"/>
              <a:pPr lvl="0"/>
              <a:t>14/03/2026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78D9E25-7434-09BB-4013-EE9FE94B2BB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5D69E57-B01E-C38B-E834-0D8F7B89919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D5CB303-609B-4C24-BA6D-FB26662170CF}" type="slidenum">
              <a:t>‹#›</a:t>
            </a:fld>
            <a:endParaRPr lang="en-GB"/>
          </a:p>
        </p:txBody>
      </p:sp>
      <p:cxnSp>
        <p:nvCxnSpPr>
          <p:cNvPr id="10" name="Straight Connector 28">
            <a:extLst>
              <a:ext uri="{FF2B5EF4-FFF2-40B4-BE49-F238E27FC236}">
                <a16:creationId xmlns:a16="http://schemas.microsoft.com/office/drawing/2014/main" id="{14382D8D-35CC-CDCA-9A9C-82FB6F98A782}"/>
              </a:ext>
            </a:extLst>
          </p:cNvPr>
          <p:cNvCxnSpPr/>
          <p:nvPr/>
        </p:nvCxnSpPr>
        <p:spPr>
          <a:xfrm>
            <a:off x="1453896" y="1847088"/>
            <a:ext cx="9607518" cy="0"/>
          </a:xfrm>
          <a:prstGeom prst="straightConnector1">
            <a:avLst/>
          </a:prstGeom>
          <a:noFill/>
          <a:ln w="31747" cap="flat">
            <a:solidFill>
              <a:srgbClr val="B71E42"/>
            </a:solidFill>
            <a:prstDash val="solid"/>
            <a:miter/>
          </a:ln>
        </p:spPr>
      </p:cxnSp>
    </p:spTree>
    <p:extLst>
      <p:ext uri="{BB962C8B-B14F-4D97-AF65-F5344CB8AC3E}">
        <p14:creationId xmlns:p14="http://schemas.microsoft.com/office/powerpoint/2010/main" val="21287189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A9C5FE-4C09-B26C-4437-9FA2299805A7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A170F8D-6DBC-C708-A6BA-16F67B3BEDB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793E235-0260-4531-8777-C84155CECFE5}" type="datetime1">
              <a:rPr lang="en-GB"/>
              <a:pPr lvl="0"/>
              <a:t>14/03/2026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CB2437F-7DEC-6F2A-D417-0DCEA0BF2571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63E7550-B9F4-3BA6-A17D-AAF839E00D0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3BA3469-78F2-4C9D-A1B3-3FACB89723A3}" type="slidenum">
              <a:t>‹#›</a:t>
            </a:fld>
            <a:endParaRPr lang="en-GB"/>
          </a:p>
        </p:txBody>
      </p:sp>
      <p:cxnSp>
        <p:nvCxnSpPr>
          <p:cNvPr id="6" name="Straight Connector 24">
            <a:extLst>
              <a:ext uri="{FF2B5EF4-FFF2-40B4-BE49-F238E27FC236}">
                <a16:creationId xmlns:a16="http://schemas.microsoft.com/office/drawing/2014/main" id="{3050B8D9-4D8F-0F0C-02C9-03873706E9A2}"/>
              </a:ext>
            </a:extLst>
          </p:cNvPr>
          <p:cNvCxnSpPr/>
          <p:nvPr/>
        </p:nvCxnSpPr>
        <p:spPr>
          <a:xfrm>
            <a:off x="1453896" y="1847088"/>
            <a:ext cx="9607518" cy="0"/>
          </a:xfrm>
          <a:prstGeom prst="straightConnector1">
            <a:avLst/>
          </a:prstGeom>
          <a:noFill/>
          <a:ln w="31747" cap="flat">
            <a:solidFill>
              <a:srgbClr val="B71E42"/>
            </a:solidFill>
            <a:prstDash val="solid"/>
            <a:miter/>
          </a:ln>
        </p:spPr>
      </p:cxnSp>
    </p:spTree>
    <p:extLst>
      <p:ext uri="{BB962C8B-B14F-4D97-AF65-F5344CB8AC3E}">
        <p14:creationId xmlns:p14="http://schemas.microsoft.com/office/powerpoint/2010/main" val="13575352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7A592D8-A7E6-EDBA-7E5A-DA79D768AFC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4F4CD67-C2A9-4366-A116-B1AB5CB7E355}" type="datetime1">
              <a:rPr lang="en-GB"/>
              <a:pPr lvl="0"/>
              <a:t>14/03/2026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7B57510-9D12-AB17-0C3D-17E7377C1A5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0BEC9FA-99E0-305F-2098-12E4708E515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81FFEFB-D58D-4B81-A646-D615946C59DE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6409209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B748C5-B995-DE91-241D-6EDB7BF373E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444669" y="798975"/>
            <a:ext cx="3273094" cy="2247119"/>
          </a:xfrm>
        </p:spPr>
        <p:txBody>
          <a:bodyPr anchor="b"/>
          <a:lstStyle>
            <a:lvl1pPr>
              <a:defRPr sz="2400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CF9C81-AD19-3C15-8047-7AA0784DFCA4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043711" y="798975"/>
            <a:ext cx="6012472" cy="4658822"/>
          </a:xfrm>
        </p:spPr>
        <p:txBody>
          <a:bodyPr anchor="ctr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804FA5C-1FB5-5D4D-F8BC-82E23EDB6F5A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1444669" y="3205493"/>
            <a:ext cx="3275015" cy="2248180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306E230-517D-6483-913D-39618800095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AF167DC-AA77-4E08-8750-5C7C7C3DDEBE}" type="datetime1">
              <a:rPr lang="en-GB"/>
              <a:pPr lvl="0"/>
              <a:t>14/03/2026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93FE8B-9156-71A1-B224-9D46F64F352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454331-3798-C2BD-8FB8-48695EBC667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14BE87C-3701-463C-92DC-F9F2F2128988}" type="slidenum">
              <a:t>‹#›</a:t>
            </a:fld>
            <a:endParaRPr lang="en-GB"/>
          </a:p>
        </p:txBody>
      </p:sp>
      <p:cxnSp>
        <p:nvCxnSpPr>
          <p:cNvPr id="8" name="Straight Connector 16">
            <a:extLst>
              <a:ext uri="{FF2B5EF4-FFF2-40B4-BE49-F238E27FC236}">
                <a16:creationId xmlns:a16="http://schemas.microsoft.com/office/drawing/2014/main" id="{70208F9F-7D08-3CC8-8F55-A17AD2206168}"/>
              </a:ext>
            </a:extLst>
          </p:cNvPr>
          <p:cNvCxnSpPr/>
          <p:nvPr/>
        </p:nvCxnSpPr>
        <p:spPr>
          <a:xfrm>
            <a:off x="1448281" y="3205493"/>
            <a:ext cx="3269492" cy="0"/>
          </a:xfrm>
          <a:prstGeom prst="straightConnector1">
            <a:avLst/>
          </a:prstGeom>
          <a:noFill/>
          <a:ln w="31747" cap="flat">
            <a:solidFill>
              <a:srgbClr val="B71E42"/>
            </a:solidFill>
            <a:prstDash val="solid"/>
            <a:miter/>
          </a:ln>
        </p:spPr>
      </p:cxnSp>
    </p:spTree>
    <p:extLst>
      <p:ext uri="{BB962C8B-B14F-4D97-AF65-F5344CB8AC3E}">
        <p14:creationId xmlns:p14="http://schemas.microsoft.com/office/powerpoint/2010/main" val="29892261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7">
            <a:extLst>
              <a:ext uri="{FF2B5EF4-FFF2-40B4-BE49-F238E27FC236}">
                <a16:creationId xmlns:a16="http://schemas.microsoft.com/office/drawing/2014/main" id="{71038939-A352-851D-789B-8F10A5211EE3}"/>
              </a:ext>
            </a:extLst>
          </p:cNvPr>
          <p:cNvGrpSpPr/>
          <p:nvPr/>
        </p:nvGrpSpPr>
        <p:grpSpPr>
          <a:xfrm>
            <a:off x="7477387" y="482172"/>
            <a:ext cx="4074529" cy="5149105"/>
            <a:chOff x="7477387" y="482172"/>
            <a:chExt cx="4074529" cy="5149105"/>
          </a:xfrm>
        </p:grpSpPr>
        <p:sp>
          <p:nvSpPr>
            <p:cNvPr id="3" name="Rectangle 17">
              <a:extLst>
                <a:ext uri="{FF2B5EF4-FFF2-40B4-BE49-F238E27FC236}">
                  <a16:creationId xmlns:a16="http://schemas.microsoft.com/office/drawing/2014/main" id="{F14E0D00-9C60-433E-A988-3AEE073C61D0}"/>
                </a:ext>
              </a:extLst>
            </p:cNvPr>
            <p:cNvSpPr/>
            <p:nvPr/>
          </p:nvSpPr>
          <p:spPr>
            <a:xfrm>
              <a:off x="7477387" y="482172"/>
              <a:ext cx="4074529" cy="5149105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  <a:lin ang="5400000"/>
            </a:gradFill>
            <a:ln cap="flat">
              <a:noFill/>
              <a:prstDash val="solid"/>
            </a:ln>
            <a:effectLst>
              <a:outerShdw dist="228601" dir="4740049" algn="tl">
                <a:srgbClr val="000000">
                  <a:alpha val="34000"/>
                </a:srgbClr>
              </a:outerShdw>
            </a:effectLst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4" name="Rectangle 18">
              <a:extLst>
                <a:ext uri="{FF2B5EF4-FFF2-40B4-BE49-F238E27FC236}">
                  <a16:creationId xmlns:a16="http://schemas.microsoft.com/office/drawing/2014/main" id="{A7E937B2-F700-163C-A7A3-47392B3F559E}"/>
                </a:ext>
              </a:extLst>
            </p:cNvPr>
            <p:cNvSpPr/>
            <p:nvPr/>
          </p:nvSpPr>
          <p:spPr>
            <a:xfrm>
              <a:off x="7790450" y="812508"/>
              <a:ext cx="3450287" cy="4466450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/>
            </a:gradFill>
            <a:ln w="50804" cap="flat">
              <a:solidFill>
                <a:srgbClr val="191919"/>
              </a:solidFill>
              <a:prstDash val="solid"/>
              <a:miter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</p:grpSp>
      <p:sp>
        <p:nvSpPr>
          <p:cNvPr id="5" name="Title 1">
            <a:extLst>
              <a:ext uri="{FF2B5EF4-FFF2-40B4-BE49-F238E27FC236}">
                <a16:creationId xmlns:a16="http://schemas.microsoft.com/office/drawing/2014/main" id="{0CE9378E-9137-41ED-E20E-35FD3FBF788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451207" y="1129512"/>
            <a:ext cx="5532330" cy="1830583"/>
          </a:xfrm>
        </p:spPr>
        <p:txBody>
          <a:bodyPr anchor="b"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6" name="Picture Placeholder 2">
            <a:extLst>
              <a:ext uri="{FF2B5EF4-FFF2-40B4-BE49-F238E27FC236}">
                <a16:creationId xmlns:a16="http://schemas.microsoft.com/office/drawing/2014/main" id="{3C0AA538-BE46-AFC7-057B-B7F0ADF98B9B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8124389" y="1122544"/>
            <a:ext cx="2791169" cy="3866330"/>
          </a:xfrm>
          <a:solidFill>
            <a:srgbClr val="D9D9D9"/>
          </a:solidFill>
        </p:spPr>
        <p:txBody>
          <a:bodyPr anchorCtr="1"/>
          <a:lstStyle>
            <a:lvl1pPr marL="0" indent="0" algn="ctr">
              <a:buNone/>
              <a:defRPr sz="3200"/>
            </a:lvl1pPr>
          </a:lstStyle>
          <a:p>
            <a:pPr lvl="0"/>
            <a:r>
              <a:rPr lang="en-GB"/>
              <a:t>Click icon to add picture</a:t>
            </a:r>
            <a:endParaRPr lang="en-US"/>
          </a:p>
        </p:txBody>
      </p:sp>
      <p:sp>
        <p:nvSpPr>
          <p:cNvPr id="7" name="Text Placeholder 3">
            <a:extLst>
              <a:ext uri="{FF2B5EF4-FFF2-40B4-BE49-F238E27FC236}">
                <a16:creationId xmlns:a16="http://schemas.microsoft.com/office/drawing/2014/main" id="{31B2C15F-07C2-ADE9-B293-35742912FBD0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1450329" y="3145993"/>
            <a:ext cx="5524402" cy="2003743"/>
          </a:xfrm>
        </p:spPr>
        <p:txBody>
          <a:bodyPr/>
          <a:lstStyle>
            <a:lvl1pPr marL="0" indent="0">
              <a:buNone/>
              <a:defRPr sz="18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Date Placeholder 4">
            <a:extLst>
              <a:ext uri="{FF2B5EF4-FFF2-40B4-BE49-F238E27FC236}">
                <a16:creationId xmlns:a16="http://schemas.microsoft.com/office/drawing/2014/main" id="{831D7D64-D459-BED0-2866-0C5F7C6F5CA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1447385" y="5469858"/>
            <a:ext cx="5527346" cy="320122"/>
          </a:xfrm>
        </p:spPr>
        <p:txBody>
          <a:bodyPr/>
          <a:lstStyle>
            <a:lvl1pPr algn="l">
              <a:defRPr/>
            </a:lvl1pPr>
          </a:lstStyle>
          <a:p>
            <a:pPr lvl="0"/>
            <a:fld id="{8F256E9F-723C-45AE-9F86-0CA1A94EFAB6}" type="datetime1">
              <a:rPr lang="en-GB"/>
              <a:pPr lvl="0"/>
              <a:t>14/03/2026</a:t>
            </a:fld>
            <a:endParaRPr lang="en-GB"/>
          </a:p>
        </p:txBody>
      </p:sp>
      <p:sp>
        <p:nvSpPr>
          <p:cNvPr id="9" name="Footer Placeholder 5">
            <a:extLst>
              <a:ext uri="{FF2B5EF4-FFF2-40B4-BE49-F238E27FC236}">
                <a16:creationId xmlns:a16="http://schemas.microsoft.com/office/drawing/2014/main" id="{710D0570-C1B5-BA01-23B9-354F37CF789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1447385" y="318640"/>
            <a:ext cx="5541007" cy="320926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10" name="Slide Number Placeholder 6">
            <a:extLst>
              <a:ext uri="{FF2B5EF4-FFF2-40B4-BE49-F238E27FC236}">
                <a16:creationId xmlns:a16="http://schemas.microsoft.com/office/drawing/2014/main" id="{ABB8D882-C924-F6B5-F300-DF840C4E6536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6B11563-A32D-46F8-B7F0-C9129391D208}" type="slidenum">
              <a:t>‹#›</a:t>
            </a:fld>
            <a:endParaRPr lang="en-GB"/>
          </a:p>
        </p:txBody>
      </p:sp>
      <p:cxnSp>
        <p:nvCxnSpPr>
          <p:cNvPr id="11" name="Straight Connector 30">
            <a:extLst>
              <a:ext uri="{FF2B5EF4-FFF2-40B4-BE49-F238E27FC236}">
                <a16:creationId xmlns:a16="http://schemas.microsoft.com/office/drawing/2014/main" id="{3D93780A-885C-8856-E8EB-5FDEDD5C183B}"/>
              </a:ext>
            </a:extLst>
          </p:cNvPr>
          <p:cNvCxnSpPr/>
          <p:nvPr/>
        </p:nvCxnSpPr>
        <p:spPr>
          <a:xfrm>
            <a:off x="1447385" y="3143606"/>
            <a:ext cx="5527347" cy="0"/>
          </a:xfrm>
          <a:prstGeom prst="straightConnector1">
            <a:avLst/>
          </a:prstGeom>
          <a:noFill/>
          <a:ln w="31747" cap="flat">
            <a:solidFill>
              <a:srgbClr val="B71E42"/>
            </a:solidFill>
            <a:prstDash val="solid"/>
            <a:miter/>
          </a:ln>
        </p:spPr>
      </p:cxnSp>
    </p:spTree>
    <p:extLst>
      <p:ext uri="{BB962C8B-B14F-4D97-AF65-F5344CB8AC3E}">
        <p14:creationId xmlns:p14="http://schemas.microsoft.com/office/powerpoint/2010/main" val="14691622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211C82-DED4-C4DA-6C0D-8808B0CAC2C8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E643AF7-1837-F96D-9578-97FE529ECFD9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A45262-7512-3F7A-3303-A24278F1033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95F00E2-CBE5-4EE1-B059-C27CFF4557FD}" type="datetime1">
              <a:rPr lang="en-GB"/>
              <a:pPr lvl="0"/>
              <a:t>14/03/2026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D89645-2378-0CD8-11D8-031561509AE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9D1271-2F67-CDDB-0F61-3BC6B786907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9F24341-5FB9-43F9-8707-E9CBB59DF9F3}" type="slidenum">
              <a:t>‹#›</a:t>
            </a:fld>
            <a:endParaRPr lang="en-GB"/>
          </a:p>
        </p:txBody>
      </p:sp>
      <p:cxnSp>
        <p:nvCxnSpPr>
          <p:cNvPr id="7" name="Straight Connector 25">
            <a:extLst>
              <a:ext uri="{FF2B5EF4-FFF2-40B4-BE49-F238E27FC236}">
                <a16:creationId xmlns:a16="http://schemas.microsoft.com/office/drawing/2014/main" id="{FE7D5A31-3AAA-9203-043C-C61346EBBF92}"/>
              </a:ext>
            </a:extLst>
          </p:cNvPr>
          <p:cNvCxnSpPr/>
          <p:nvPr/>
        </p:nvCxnSpPr>
        <p:spPr>
          <a:xfrm>
            <a:off x="1453896" y="1847088"/>
            <a:ext cx="9607518" cy="0"/>
          </a:xfrm>
          <a:prstGeom prst="straightConnector1">
            <a:avLst/>
          </a:prstGeom>
          <a:noFill/>
          <a:ln w="31747" cap="flat">
            <a:solidFill>
              <a:srgbClr val="B71E42"/>
            </a:solidFill>
            <a:prstDash val="solid"/>
            <a:miter/>
          </a:ln>
        </p:spPr>
      </p:cxnSp>
    </p:spTree>
    <p:extLst>
      <p:ext uri="{BB962C8B-B14F-4D97-AF65-F5344CB8AC3E}">
        <p14:creationId xmlns:p14="http://schemas.microsoft.com/office/powerpoint/2010/main" val="12844258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806EA56-7741-D065-7451-D5361274AFBE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9439113" y="798975"/>
            <a:ext cx="1615744" cy="4659892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67215D8-F13A-861B-D19F-AE1EB31A724A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1444669" y="798975"/>
            <a:ext cx="7828827" cy="4659892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098B6C8-4691-1C58-76C3-F8FF6DCA1D1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143C8D4-7FBC-4EB1-A62C-03C15BF426EE}" type="datetime1">
              <a:rPr lang="en-GB"/>
              <a:pPr lvl="0"/>
              <a:t>14/03/2026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D6A234-65C6-9D3C-47DA-6FDB2984E28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E4FA0F-0713-A73B-E99D-5DECE03750C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57F87D2-51E8-447C-B8BB-FA2DEF5AE719}" type="slidenum">
              <a:t>‹#›</a:t>
            </a:fld>
            <a:endParaRPr lang="en-GB"/>
          </a:p>
        </p:txBody>
      </p:sp>
      <p:cxnSp>
        <p:nvCxnSpPr>
          <p:cNvPr id="7" name="Straight Connector 14">
            <a:extLst>
              <a:ext uri="{FF2B5EF4-FFF2-40B4-BE49-F238E27FC236}">
                <a16:creationId xmlns:a16="http://schemas.microsoft.com/office/drawing/2014/main" id="{CF16C72D-CD32-6419-9EC1-D0BD05DFE376}"/>
              </a:ext>
            </a:extLst>
          </p:cNvPr>
          <p:cNvCxnSpPr/>
          <p:nvPr/>
        </p:nvCxnSpPr>
        <p:spPr>
          <a:xfrm>
            <a:off x="9439113" y="798975"/>
            <a:ext cx="0" cy="4659883"/>
          </a:xfrm>
          <a:prstGeom prst="straightConnector1">
            <a:avLst/>
          </a:prstGeom>
          <a:noFill/>
          <a:ln w="31747" cap="flat">
            <a:solidFill>
              <a:srgbClr val="B71E42"/>
            </a:solidFill>
            <a:prstDash val="solid"/>
            <a:miter/>
          </a:ln>
        </p:spPr>
      </p:cxnSp>
    </p:spTree>
    <p:extLst>
      <p:ext uri="{BB962C8B-B14F-4D97-AF65-F5344CB8AC3E}">
        <p14:creationId xmlns:p14="http://schemas.microsoft.com/office/powerpoint/2010/main" val="18873527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ECEAE7"/>
            </a:gs>
            <a:gs pos="100000">
              <a:srgbClr val="CAC6C1"/>
            </a:gs>
          </a:gsLst>
          <a:path path="circle">
            <a:fillToRect l="43000" r="57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7">
            <a:extLst>
              <a:ext uri="{FF2B5EF4-FFF2-40B4-BE49-F238E27FC236}">
                <a16:creationId xmlns:a16="http://schemas.microsoft.com/office/drawing/2014/main" id="{F34D60AE-14AF-6D1A-23D3-A84FDE21875B}"/>
              </a:ext>
            </a:extLst>
          </p:cNvPr>
          <p:cNvSpPr/>
          <p:nvPr/>
        </p:nvSpPr>
        <p:spPr>
          <a:xfrm>
            <a:off x="0" y="2019479"/>
            <a:ext cx="12191996" cy="4105939"/>
          </a:xfrm>
          <a:prstGeom prst="rect">
            <a:avLst/>
          </a:prstGeom>
          <a:gradFill>
            <a:gsLst>
              <a:gs pos="0">
                <a:srgbClr val="DFDBD5">
                  <a:alpha val="0"/>
                </a:srgbClr>
              </a:gs>
              <a:gs pos="100000">
                <a:srgbClr val="DFDBD5"/>
              </a:gs>
            </a:gsLst>
            <a:lin ang="5400000"/>
          </a:gradFill>
          <a:ln cap="flat">
            <a:noFill/>
            <a:prstDash val="solid"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Gill Sans MT"/>
            </a:endParaRPr>
          </a:p>
        </p:txBody>
      </p:sp>
      <p:pic>
        <p:nvPicPr>
          <p:cNvPr id="3" name="Picture 6">
            <a:extLst>
              <a:ext uri="{FF2B5EF4-FFF2-40B4-BE49-F238E27FC236}">
                <a16:creationId xmlns:a16="http://schemas.microsoft.com/office/drawing/2014/main" id="{AAB8B0B3-E315-52F4-8F74-2D229F7C3EAA}"/>
              </a:ext>
            </a:extLst>
          </p:cNvPr>
          <p:cNvPicPr>
            <a:picLocks noChangeAspect="1"/>
          </p:cNvPicPr>
          <p:nvPr/>
        </p:nvPicPr>
        <p:blipFill>
          <a:blip r:embed="rId13"/>
          <a:srcRect t="1538" b="-1538"/>
          <a:stretch>
            <a:fillRect/>
          </a:stretch>
        </p:blipFill>
        <p:spPr>
          <a:xfrm>
            <a:off x="0" y="6126480"/>
            <a:ext cx="12191996" cy="74295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4" name="Title Placeholder 1">
            <a:extLst>
              <a:ext uri="{FF2B5EF4-FFF2-40B4-BE49-F238E27FC236}">
                <a16:creationId xmlns:a16="http://schemas.microsoft.com/office/drawing/2014/main" id="{50C06FE4-AF5A-EA39-BDC6-D5BA6DDE235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451582" y="804516"/>
            <a:ext cx="9603275" cy="104923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5" name="Text Placeholder 2">
            <a:extLst>
              <a:ext uri="{FF2B5EF4-FFF2-40B4-BE49-F238E27FC236}">
                <a16:creationId xmlns:a16="http://schemas.microsoft.com/office/drawing/2014/main" id="{4C958532-EB84-AFF9-038B-BB174D07313F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451582" y="2015730"/>
            <a:ext cx="9603275" cy="345061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Date Placeholder 3">
            <a:extLst>
              <a:ext uri="{FF2B5EF4-FFF2-40B4-BE49-F238E27FC236}">
                <a16:creationId xmlns:a16="http://schemas.microsoft.com/office/drawing/2014/main" id="{28570AEE-1122-E27B-47D4-9E75796C954F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7554141" y="330372"/>
            <a:ext cx="3500716" cy="309204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000" b="0" i="0" u="none" strike="noStrike" kern="1200" cap="none" spc="0" baseline="0">
                <a:solidFill>
                  <a:srgbClr val="898989"/>
                </a:solidFill>
                <a:uFillTx/>
                <a:latin typeface="Gill Sans MT"/>
              </a:defRPr>
            </a:lvl1pPr>
          </a:lstStyle>
          <a:p>
            <a:pPr lvl="0"/>
            <a:fld id="{3C80FA93-6879-4B2A-A55C-41107448E62E}" type="datetime1">
              <a:rPr lang="en-GB"/>
              <a:pPr lvl="0"/>
              <a:t>14/03/2026</a:t>
            </a:fld>
            <a:endParaRPr lang="en-GB"/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149C4FD4-87DA-A56E-4907-12FF764594DD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1451582" y="329302"/>
            <a:ext cx="5938835" cy="309204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000" b="0" i="0" u="none" strike="noStrike" kern="1200" cap="none" spc="0" baseline="0">
                <a:solidFill>
                  <a:srgbClr val="898989"/>
                </a:solidFill>
                <a:uFillTx/>
                <a:latin typeface="Gill Sans MT"/>
              </a:defRPr>
            </a:lvl1pPr>
          </a:lstStyle>
          <a:p>
            <a:pPr lvl="0"/>
            <a:endParaRPr lang="en-GB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3BECD54B-D3D6-9EC4-5496-F22877094CFF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480060" y="798975"/>
            <a:ext cx="811017" cy="503578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2800" b="0" i="0" u="none" strike="noStrike" kern="1200" cap="none" spc="0" baseline="0">
                <a:solidFill>
                  <a:srgbClr val="B71E42"/>
                </a:solidFill>
                <a:uFillTx/>
                <a:latin typeface="Gill Sans MT"/>
              </a:defRPr>
            </a:lvl1pPr>
          </a:lstStyle>
          <a:p>
            <a:pPr lvl="0"/>
            <a:fld id="{F8386AE3-AA42-4489-A41E-1712F6A555A1}" type="slidenum">
              <a:t>‹#›</a:t>
            </a:fld>
            <a:endParaRPr lang="en-GB"/>
          </a:p>
        </p:txBody>
      </p:sp>
      <p:cxnSp>
        <p:nvCxnSpPr>
          <p:cNvPr id="9" name="Straight Connector 9">
            <a:extLst>
              <a:ext uri="{FF2B5EF4-FFF2-40B4-BE49-F238E27FC236}">
                <a16:creationId xmlns:a16="http://schemas.microsoft.com/office/drawing/2014/main" id="{CE9C2426-CCF7-6D72-550F-D98056C3CF8D}"/>
              </a:ext>
            </a:extLst>
          </p:cNvPr>
          <p:cNvCxnSpPr/>
          <p:nvPr/>
        </p:nvCxnSpPr>
        <p:spPr>
          <a:xfrm>
            <a:off x="0" y="6128409"/>
            <a:ext cx="12191996" cy="0"/>
          </a:xfrm>
          <a:prstGeom prst="straightConnector1">
            <a:avLst/>
          </a:prstGeom>
          <a:noFill/>
          <a:ln w="12701" cap="flat">
            <a:solidFill>
              <a:srgbClr val="000001">
                <a:alpha val="20000"/>
              </a:srgbClr>
            </a:solidFill>
            <a:prstDash val="solid"/>
            <a:miter/>
          </a:ln>
        </p:spPr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marL="0" marR="0" lvl="0" indent="0" algn="l" defTabSz="914400" rtl="0" fontAlgn="auto" hangingPunct="1">
        <a:lnSpc>
          <a:spcPct val="90000"/>
        </a:lnSpc>
        <a:spcBef>
          <a:spcPts val="0"/>
        </a:spcBef>
        <a:spcAft>
          <a:spcPts val="0"/>
        </a:spcAft>
        <a:buNone/>
        <a:tabLst/>
        <a:defRPr lang="en-GB" sz="3200" b="0" i="0" u="none" strike="noStrike" kern="1200" cap="all" spc="0" baseline="0">
          <a:solidFill>
            <a:srgbClr val="000000"/>
          </a:solidFill>
          <a:uFillTx/>
          <a:latin typeface="Gill Sans MT"/>
        </a:defRPr>
      </a:lvl1pPr>
    </p:titleStyle>
    <p:bodyStyle>
      <a:lvl1pPr marL="228600" marR="0" lvl="0" indent="-228600" algn="l" defTabSz="914400" rtl="0" fontAlgn="auto" hangingPunct="1">
        <a:lnSpc>
          <a:spcPct val="120000"/>
        </a:lnSpc>
        <a:spcBef>
          <a:spcPts val="1000"/>
        </a:spcBef>
        <a:spcAft>
          <a:spcPts val="0"/>
        </a:spcAft>
        <a:buClr>
          <a:srgbClr val="B71E42"/>
        </a:buClr>
        <a:buSzPct val="100000"/>
        <a:buFont typeface="Arial" pitchFamily="34"/>
        <a:buChar char="•"/>
        <a:tabLst/>
        <a:defRPr lang="en-GB" sz="2000" b="0" i="0" u="none" strike="noStrike" kern="1200" cap="none" spc="0" baseline="0">
          <a:solidFill>
            <a:srgbClr val="000000"/>
          </a:solidFill>
          <a:uFillTx/>
          <a:latin typeface="Gill Sans MT"/>
        </a:defRPr>
      </a:lvl1pPr>
      <a:lvl2pPr marL="685800" marR="0" lvl="1" indent="-228600" algn="l" defTabSz="914400" rtl="0" fontAlgn="auto" hangingPunct="1">
        <a:lnSpc>
          <a:spcPct val="120000"/>
        </a:lnSpc>
        <a:spcBef>
          <a:spcPts val="500"/>
        </a:spcBef>
        <a:spcAft>
          <a:spcPts val="0"/>
        </a:spcAft>
        <a:buClr>
          <a:srgbClr val="B71E42"/>
        </a:buClr>
        <a:buSzPct val="100000"/>
        <a:buFont typeface="Arial" pitchFamily="34"/>
        <a:buChar char="•"/>
        <a:tabLst/>
        <a:defRPr lang="en-GB" sz="1800" b="0" i="0" u="none" strike="noStrike" kern="1200" cap="none" spc="0" baseline="0">
          <a:solidFill>
            <a:srgbClr val="000000"/>
          </a:solidFill>
          <a:uFillTx/>
          <a:latin typeface="Gill Sans MT"/>
        </a:defRPr>
      </a:lvl2pPr>
      <a:lvl3pPr marL="1143000" marR="0" lvl="2" indent="-228600" algn="l" defTabSz="914400" rtl="0" fontAlgn="auto" hangingPunct="1">
        <a:lnSpc>
          <a:spcPct val="120000"/>
        </a:lnSpc>
        <a:spcBef>
          <a:spcPts val="500"/>
        </a:spcBef>
        <a:spcAft>
          <a:spcPts val="0"/>
        </a:spcAft>
        <a:buClr>
          <a:srgbClr val="B71E42"/>
        </a:buClr>
        <a:buSzPct val="100000"/>
        <a:buFont typeface="Arial" pitchFamily="34"/>
        <a:buChar char="•"/>
        <a:tabLst/>
        <a:defRPr lang="en-GB" sz="1600" b="0" i="0" u="none" strike="noStrike" kern="1200" cap="none" spc="0" baseline="0">
          <a:solidFill>
            <a:srgbClr val="000000"/>
          </a:solidFill>
          <a:uFillTx/>
          <a:latin typeface="Gill Sans MT"/>
        </a:defRPr>
      </a:lvl3pPr>
      <a:lvl4pPr marL="1600200" marR="0" lvl="3" indent="-228600" algn="l" defTabSz="914400" rtl="0" fontAlgn="auto" hangingPunct="1">
        <a:lnSpc>
          <a:spcPct val="120000"/>
        </a:lnSpc>
        <a:spcBef>
          <a:spcPts val="500"/>
        </a:spcBef>
        <a:spcAft>
          <a:spcPts val="0"/>
        </a:spcAft>
        <a:buClr>
          <a:srgbClr val="B71E42"/>
        </a:buClr>
        <a:buSzPct val="100000"/>
        <a:buFont typeface="Arial" pitchFamily="34"/>
        <a:buChar char="•"/>
        <a:tabLst/>
        <a:defRPr lang="en-GB" sz="1400" b="0" i="0" u="none" strike="noStrike" kern="1200" cap="none" spc="0" baseline="0">
          <a:solidFill>
            <a:srgbClr val="000000"/>
          </a:solidFill>
          <a:uFillTx/>
          <a:latin typeface="Gill Sans MT"/>
        </a:defRPr>
      </a:lvl4pPr>
      <a:lvl5pPr marL="2057400" marR="0" lvl="4" indent="-228600" algn="l" defTabSz="914400" rtl="0" fontAlgn="auto" hangingPunct="1">
        <a:lnSpc>
          <a:spcPct val="120000"/>
        </a:lnSpc>
        <a:spcBef>
          <a:spcPts val="500"/>
        </a:spcBef>
        <a:spcAft>
          <a:spcPts val="0"/>
        </a:spcAft>
        <a:buClr>
          <a:srgbClr val="B71E42"/>
        </a:buClr>
        <a:buSzPct val="100000"/>
        <a:buFont typeface="Arial" pitchFamily="34"/>
        <a:buChar char="•"/>
        <a:tabLst/>
        <a:defRPr lang="en-GB" sz="1200" b="0" i="0" u="none" strike="noStrike" kern="1200" cap="none" spc="0" baseline="0">
          <a:solidFill>
            <a:srgbClr val="000000"/>
          </a:solidFill>
          <a:uFillTx/>
          <a:latin typeface="Gill Sans MT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hs.uk/mental-health/children-and-young-adults/help-for-teenagers-young-adults-and-students/" TargetMode="External"/><Relationship Id="rId2" Type="http://schemas.openxmlformats.org/officeDocument/2006/relationships/hyperlink" Target="https://www.nhs.uk/social-care-and-support/support-and-benefits-for-carers/being-a-young-carer-your-rights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psychology.town/fundamentals-of-mental-health/mental-health-erikson-stages-maturity/" TargetMode="External"/><Relationship Id="rId4" Type="http://schemas.openxmlformats.org/officeDocument/2006/relationships/hyperlink" Target="https://positivepsychology.com/erikson-stages/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ps.org.uk/psychologist/psychology-scientific-thought-and-behaviour" TargetMode="External"/><Relationship Id="rId2" Type="http://schemas.openxmlformats.org/officeDocument/2006/relationships/hyperlink" Target="https://www.simplypsychology.org/erik-erikson.html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www.verywellmind.com/developmental-psychology-4157180" TargetMode="External"/><Relationship Id="rId4" Type="http://schemas.openxmlformats.org/officeDocument/2006/relationships/hyperlink" Target="https://www.verywellmind.com/erik-eriksons-stages-of-psychosocial-development-2795740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7">
            <a:extLst>
              <a:ext uri="{FF2B5EF4-FFF2-40B4-BE49-F238E27FC236}">
                <a16:creationId xmlns:a16="http://schemas.microsoft.com/office/drawing/2014/main" id="{5A796946-4BA5-1D96-B21F-54570055C747}"/>
              </a:ext>
            </a:extLst>
          </p:cNvPr>
          <p:cNvSpPr txBox="1"/>
          <p:nvPr/>
        </p:nvSpPr>
        <p:spPr>
          <a:xfrm>
            <a:off x="1154951" y="1323978"/>
            <a:ext cx="4825160" cy="456035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700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Student name</a:t>
            </a:r>
            <a:r>
              <a:rPr lang="en-GB" sz="17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: Jovanny Herrera Cortes</a:t>
            </a:r>
          </a:p>
          <a:p>
            <a:pPr marL="0" marR="0" lvl="0" indent="0" algn="l" defTabSz="914400" rtl="0" fontAlgn="auto" hangingPunct="1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7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0" marR="0" lvl="0" indent="0" algn="l" defTabSz="914400" rtl="0" fontAlgn="auto" hangingPunct="1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nl-NL" sz="1700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Student ID</a:t>
            </a:r>
            <a:r>
              <a:rPr lang="nl-NL" sz="17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:        2439224</a:t>
            </a:r>
            <a:endParaRPr lang="en-GB" sz="17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0" marR="0" lvl="0" indent="0" algn="l" defTabSz="914400" rtl="0" fontAlgn="auto" hangingPunct="1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nl-NL" sz="17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 </a:t>
            </a:r>
            <a:endParaRPr lang="en-GB" sz="17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0" marR="0" lvl="0" indent="0" algn="l" defTabSz="914400" rtl="0" fontAlgn="auto" hangingPunct="1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nl-NL" sz="1700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Module name</a:t>
            </a:r>
            <a:r>
              <a:rPr lang="nl-NL" sz="17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: Psychology in Health and Social                   Care                    </a:t>
            </a:r>
          </a:p>
          <a:p>
            <a:pPr marL="0" marR="0" lvl="0" indent="0" algn="l" defTabSz="914400" rtl="0" fontAlgn="auto" hangingPunct="1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nl-NL" sz="17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0" marR="0" lvl="0" indent="0" algn="l" defTabSz="914400" rtl="0" fontAlgn="auto" hangingPunct="1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700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Module code</a:t>
            </a:r>
            <a:r>
              <a:rPr lang="en-GB" sz="17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:  LCHS 4010-LON</a:t>
            </a:r>
          </a:p>
          <a:p>
            <a:pPr marL="0" marR="0" lvl="0" indent="0" algn="l" defTabSz="914400" rtl="0" fontAlgn="auto" hangingPunct="1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7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0" marR="0" lvl="0" indent="0" algn="l" defTabSz="914400" rtl="0" fontAlgn="auto" hangingPunct="1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700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Lecturer name</a:t>
            </a:r>
            <a:r>
              <a:rPr lang="en-GB" sz="17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.</a:t>
            </a:r>
            <a:r>
              <a:rPr lang="en-GB" sz="1700" b="0" i="0" u="none" strike="noStrike" kern="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  Lou Wells</a:t>
            </a:r>
            <a:endParaRPr lang="en-GB" sz="17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0" marR="0" lvl="0" indent="0" algn="l" defTabSz="914400" rtl="0" fontAlgn="auto" hangingPunct="1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700" b="0" i="0" u="none" strike="noStrike" kern="1200" cap="none" spc="0" baseline="0">
                <a:solidFill>
                  <a:srgbClr val="000000"/>
                </a:solidFill>
                <a:uFillTx/>
                <a:latin typeface="Gill Sans MT"/>
              </a:rPr>
              <a:t>     </a:t>
            </a:r>
          </a:p>
        </p:txBody>
      </p:sp>
      <p:pic>
        <p:nvPicPr>
          <p:cNvPr id="3" name="Picture 9" descr="Discover University of Wales Trinity Saint David">
            <a:extLst>
              <a:ext uri="{FF2B5EF4-FFF2-40B4-BE49-F238E27FC236}">
                <a16:creationId xmlns:a16="http://schemas.microsoft.com/office/drawing/2014/main" id="{DAC2F280-6973-95F4-9286-2AA5DC12149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6783576" y="2200805"/>
            <a:ext cx="4386824" cy="2456389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4">
            <a:extLst>
              <a:ext uri="{FF2B5EF4-FFF2-40B4-BE49-F238E27FC236}">
                <a16:creationId xmlns:a16="http://schemas.microsoft.com/office/drawing/2014/main" id="{35F62226-45F1-2CAF-D13B-9D8FD9F1EDF6}"/>
              </a:ext>
            </a:extLst>
          </p:cNvPr>
          <p:cNvSpPr txBox="1"/>
          <p:nvPr/>
        </p:nvSpPr>
        <p:spPr>
          <a:xfrm>
            <a:off x="864062" y="1904302"/>
            <a:ext cx="10058400" cy="147733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 Acknowledgement of the use of AI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1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1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I confirm that I have not used any form of AI in my assignment. I confirm I have copies of my drafts, notes, and other resources I have used to prepare my assignment.  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97A77B-AB4C-181B-4C8A-D0073FF83D64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>
                <a:latin typeface="Arial" pitchFamily="34"/>
                <a:cs typeface="Arial" pitchFamily="34"/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457440-3A78-3E58-5FBF-21C130A26EF7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z="1200">
                <a:latin typeface="Arial" pitchFamily="34"/>
                <a:cs typeface="Arial" pitchFamily="34"/>
              </a:rPr>
              <a:t>For this subject we will talk about the case of a 16-year-old girl named Yenny, a young girl who has been taking care of her mother for 5 years.</a:t>
            </a:r>
          </a:p>
          <a:p>
            <a:pPr lvl="0"/>
            <a:r>
              <a:rPr lang="en-GB" sz="1200">
                <a:latin typeface="Arial" pitchFamily="34"/>
                <a:cs typeface="Arial" pitchFamily="34"/>
              </a:rPr>
              <a:t>Jenny is a 16 years old caring for her mother following her father's death.</a:t>
            </a:r>
          </a:p>
          <a:p>
            <a:pPr lvl="0"/>
            <a:r>
              <a:rPr lang="en-GB" sz="1200">
                <a:latin typeface="Arial" pitchFamily="34"/>
                <a:cs typeface="Arial" pitchFamily="34"/>
              </a:rPr>
              <a:t>Right now, Jenny has a lot of responsibilities including cooking, cleaning, shopping and administrative tasks due to her mother's memory problems and low mood.</a:t>
            </a:r>
          </a:p>
          <a:p>
            <a:pPr lvl="0"/>
            <a:r>
              <a:rPr lang="en-GB" sz="1200">
                <a:latin typeface="Arial" pitchFamily="34"/>
                <a:cs typeface="Arial" pitchFamily="34"/>
              </a:rPr>
              <a:t>Erikson Psychosocial Theory can help understand the impact of caregiving on her development and guide support interventions (Erikson, 1950).</a:t>
            </a:r>
          </a:p>
          <a:p>
            <a:pPr lvl="0"/>
            <a:endParaRPr lang="en-GB" sz="1400">
              <a:latin typeface="Arial" pitchFamily="34"/>
              <a:cs typeface="Arial" pitchFamily="34"/>
            </a:endParaRPr>
          </a:p>
          <a:p>
            <a:pPr lvl="0"/>
            <a:endParaRPr lang="en-GB" sz="1400">
              <a:latin typeface="Arial" pitchFamily="34"/>
              <a:cs typeface="Arial" pitchFamily="34"/>
            </a:endParaRPr>
          </a:p>
          <a:p>
            <a:pPr lvl="0"/>
            <a:endParaRPr lang="en-GB" sz="1400">
              <a:latin typeface="Arial" pitchFamily="34"/>
              <a:cs typeface="Arial" pitchFamily="34"/>
            </a:endParaRPr>
          </a:p>
          <a:p>
            <a:pPr lvl="0"/>
            <a:endParaRPr lang="en-GB" sz="1400">
              <a:latin typeface="Arial" pitchFamily="34"/>
              <a:cs typeface="Arial" pitchFamily="34"/>
            </a:endParaRPr>
          </a:p>
          <a:p>
            <a:pPr lvl="0"/>
            <a:endParaRPr lang="en-GB" sz="1400">
              <a:latin typeface="Arial" pitchFamily="34"/>
              <a:cs typeface="Arial" pitchFamily="34"/>
            </a:endParaRPr>
          </a:p>
          <a:p>
            <a:pPr lvl="0"/>
            <a:endParaRPr lang="en-GB" sz="1400">
              <a:latin typeface="Arial" pitchFamily="34"/>
              <a:cs typeface="Arial" pitchFamily="34"/>
            </a:endParaRPr>
          </a:p>
          <a:p>
            <a:pPr lvl="0"/>
            <a:endParaRPr lang="en-GB" sz="1400">
              <a:latin typeface="Arial" pitchFamily="34"/>
              <a:cs typeface="Arial" pitchFamily="34"/>
            </a:endParaRPr>
          </a:p>
          <a:p>
            <a:pPr marL="0" lvl="0" indent="0">
              <a:buNone/>
            </a:pPr>
            <a:endParaRPr lang="en-GB" sz="1400">
              <a:latin typeface="Arial" pitchFamily="34"/>
              <a:cs typeface="Arial" pitchFamily="34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91DAB3-49CB-FDB6-E2E1-274BA880ED3F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2400">
                <a:latin typeface="Arial" pitchFamily="34"/>
                <a:cs typeface="Arial" pitchFamily="34"/>
              </a:rPr>
              <a:t>Framework- erikson’s psychosocial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6C7592-E869-7C94-9628-E9655AE0C3D7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362099" y="2277084"/>
            <a:ext cx="9603275" cy="3201954"/>
          </a:xfrm>
        </p:spPr>
        <p:txBody>
          <a:bodyPr/>
          <a:lstStyle/>
          <a:p>
            <a:pPr lvl="0"/>
            <a:r>
              <a:rPr lang="en-GB" sz="1200">
                <a:latin typeface="Arial" pitchFamily="34"/>
                <a:cs typeface="Arial" pitchFamily="34"/>
              </a:rPr>
              <a:t>Development occurs in 8 stages, each defined by a “crisis”(Erikson, 1963).</a:t>
            </a:r>
          </a:p>
          <a:p>
            <a:pPr lvl="0"/>
            <a:r>
              <a:rPr lang="en-GB" sz="1200">
                <a:latin typeface="Arial" pitchFamily="34"/>
                <a:cs typeface="Arial" pitchFamily="34"/>
              </a:rPr>
              <a:t>Relevant Stages: Industry vs Inferiority (ages 6-12). Identity vs Role confusion (ages 12-18).</a:t>
            </a:r>
          </a:p>
          <a:p>
            <a:pPr lvl="0"/>
            <a:r>
              <a:rPr lang="en-GB" sz="1200">
                <a:latin typeface="Arial" pitchFamily="34"/>
                <a:cs typeface="Arial" pitchFamily="34"/>
              </a:rPr>
              <a:t>Core Concept: Successful resolution leads to virtues (competence/fidelity); failure leads development stalls.</a:t>
            </a:r>
          </a:p>
          <a:p>
            <a:pPr lvl="0"/>
            <a:r>
              <a:rPr lang="en-GB" sz="1200">
                <a:latin typeface="Arial" pitchFamily="34"/>
                <a:cs typeface="Arial" pitchFamily="34"/>
              </a:rPr>
              <a:t>Erikson said development happens in eight stages, each with a psychosocial conflict.</a:t>
            </a:r>
          </a:p>
          <a:p>
            <a:pPr lvl="0"/>
            <a:r>
              <a:rPr lang="en-GB" sz="1200">
                <a:latin typeface="Arial" pitchFamily="34"/>
                <a:cs typeface="Arial" pitchFamily="34"/>
              </a:rPr>
              <a:t>Erikson’s Stages: Trust vs Mistrust (Infancy o-1 year).  2. Autonomy vs Shame and doubt (Early childhood 1-3 year).  3.Initiative vs guilt  ( Preschool, 3-6 year).      4. Industry vs Inferiority ( Elementary school, 6-11 year).  5. Identity vs Role Confusion (Adolescence 12-18 year).       6. Intimacy vs Insolation (Young adulthood 19-40 years).   7. Generativity vs stagnation (Middle adulthood 45-65 years).  </a:t>
            </a:r>
          </a:p>
          <a:p>
            <a:pPr lvl="0"/>
            <a:r>
              <a:rPr lang="en-GB" sz="1200">
                <a:latin typeface="Arial" pitchFamily="34"/>
                <a:cs typeface="Arial" pitchFamily="34"/>
              </a:rPr>
              <a:t>  8.  Integrity vs Despair (Late adulthood +65).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4">
            <a:extLst>
              <a:ext uri="{FF2B5EF4-FFF2-40B4-BE49-F238E27FC236}">
                <a16:creationId xmlns:a16="http://schemas.microsoft.com/office/drawing/2014/main" id="{23724EB0-A916-3AB3-A1C3-D8790BEAC344}"/>
              </a:ext>
            </a:extLst>
          </p:cNvPr>
          <p:cNvSpPr txBox="1"/>
          <p:nvPr/>
        </p:nvSpPr>
        <p:spPr>
          <a:xfrm>
            <a:off x="618070" y="2396066"/>
            <a:ext cx="9685864" cy="138499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Application-Industry vs. Inferiority (Ages 11-12)Impact at age 11: Jenny loses her father and begins caring for her mother.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Analysis: </a:t>
            </a:r>
            <a:r>
              <a:rPr lang="en-GB" sz="1200" b="0" i="0" u="none" strike="noStrike" kern="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Instead of focusing on school and peer socialisation ( Industry),</a:t>
            </a:r>
            <a:r>
              <a: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 She takes on an adult role.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Risk: Potential feelings of inferiority due to feeling inadequate to balance academics with household problems.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C7AF95-B4BA-D94B-436D-1C59E95406E0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2400"/>
              <a:t>Application-identity vs. role confusion ( Ages12-16)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C71E96-7E33-388A-417A-6C591684B291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451582" y="2794004"/>
            <a:ext cx="9603275" cy="2672343"/>
          </a:xfrm>
        </p:spPr>
        <p:txBody>
          <a:bodyPr/>
          <a:lstStyle/>
          <a:p>
            <a:pPr lvl="0"/>
            <a:r>
              <a:rPr lang="en-GB" sz="1200">
                <a:latin typeface="Arial" pitchFamily="34"/>
                <a:cs typeface="Arial" pitchFamily="34"/>
              </a:rPr>
              <a:t>Identity Foreclosure: Jenny’s identity is tied solely to being a “carer.”</a:t>
            </a:r>
          </a:p>
          <a:p>
            <a:pPr lvl="0"/>
            <a:r>
              <a:rPr lang="en-GB" sz="1200">
                <a:latin typeface="Arial" pitchFamily="34"/>
                <a:cs typeface="Arial" pitchFamily="34"/>
              </a:rPr>
              <a:t>Social Isolation: Lack of peer interaction hinders the exploration of self-identity(Maclean and Harrison,2015).</a:t>
            </a:r>
          </a:p>
          <a:p>
            <a:pPr lvl="0"/>
            <a:r>
              <a:rPr lang="en-GB" sz="1200">
                <a:latin typeface="Arial" pitchFamily="34"/>
                <a:cs typeface="Arial" pitchFamily="34"/>
              </a:rPr>
              <a:t>Role Confusion: The blurred line between being a child and a provider may cause long-term emotional distress.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5A6480-0874-7004-44D5-E3404961B310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2400"/>
              <a:t>Nature vs. nurture influences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63A781-FA7E-201A-6436-1E6FAA92143E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451582" y="2641601"/>
            <a:ext cx="9603275" cy="1490133"/>
          </a:xfrm>
        </p:spPr>
        <p:txBody>
          <a:bodyPr/>
          <a:lstStyle/>
          <a:p>
            <a:pPr lvl="0"/>
            <a:r>
              <a:rPr lang="en-GB" sz="1200">
                <a:latin typeface="Arial" pitchFamily="34"/>
                <a:cs typeface="Arial" pitchFamily="34"/>
              </a:rPr>
              <a:t>Nature (Biological): Genetic predisposition to mood disorders (considering her mother’s low mood).</a:t>
            </a:r>
          </a:p>
          <a:p>
            <a:pPr lvl="0"/>
            <a:r>
              <a:rPr lang="en-GB" sz="1200">
                <a:latin typeface="Arial" pitchFamily="34"/>
                <a:cs typeface="Arial" pitchFamily="34"/>
              </a:rPr>
              <a:t>Nurture (Environmental): The “Young Carer” environmental is a significant stressor.</a:t>
            </a:r>
          </a:p>
          <a:p>
            <a:pPr lvl="0"/>
            <a:r>
              <a:rPr lang="en-GB" sz="1200">
                <a:latin typeface="Arial" pitchFamily="34"/>
                <a:cs typeface="Arial" pitchFamily="34"/>
              </a:rPr>
              <a:t>Interaction: The environment ( death of her father, caregiving) likely overrides biological traits in shaping her current psychological state (walker and Crawford, 2023).</a:t>
            </a:r>
          </a:p>
          <a:p>
            <a:pPr lvl="0"/>
            <a:endParaRPr lang="en-GB"/>
          </a:p>
          <a:p>
            <a:pPr marL="0" lvl="0" indent="0">
              <a:buNone/>
            </a:pPr>
            <a:endParaRPr lang="en-GB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B6CC26-EEF4-6CF6-66AB-9ABD8FCFF271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2400"/>
              <a:t>Proposed practical interventions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A382B1-3663-A0E8-59E3-BE175A4E8018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z="1200">
                <a:latin typeface="Arial" pitchFamily="34"/>
                <a:cs typeface="Arial" pitchFamily="34"/>
              </a:rPr>
              <a:t>Respite Care: Formal social services to handle housework and mother support.</a:t>
            </a:r>
          </a:p>
          <a:p>
            <a:pPr lvl="0"/>
            <a:endParaRPr lang="en-GB" sz="1200">
              <a:latin typeface="Arial" pitchFamily="34"/>
              <a:cs typeface="Arial" pitchFamily="34"/>
            </a:endParaRPr>
          </a:p>
          <a:p>
            <a:pPr lvl="0"/>
            <a:r>
              <a:rPr lang="en-GB" sz="1200">
                <a:latin typeface="Arial" pitchFamily="34"/>
                <a:cs typeface="Arial" pitchFamily="34"/>
              </a:rPr>
              <a:t>Young Carers Support Group: Facilitating peer interaction to address “Role Confusion” and build a sense of belonging.</a:t>
            </a:r>
          </a:p>
          <a:p>
            <a:pPr lvl="0"/>
            <a:endParaRPr lang="en-GB" sz="1200">
              <a:latin typeface="Arial" pitchFamily="34"/>
              <a:cs typeface="Arial" pitchFamily="34"/>
            </a:endParaRPr>
          </a:p>
          <a:p>
            <a:pPr lvl="0"/>
            <a:r>
              <a:rPr lang="en-GB" sz="1200">
                <a:latin typeface="Arial" pitchFamily="34"/>
                <a:cs typeface="Arial" pitchFamily="34"/>
              </a:rPr>
              <a:t>Counselling: to process grief (father) and manage stress, supporting her transition adulthood.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A83E45-E3AD-E2A8-C260-AFF2A1AE4625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Critical evaluation of the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67DAF5-B6D0-6219-B38F-854889D7196A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451582" y="2675470"/>
            <a:ext cx="9603275" cy="2790876"/>
          </a:xfrm>
        </p:spPr>
        <p:txBody>
          <a:bodyPr/>
          <a:lstStyle/>
          <a:p>
            <a:pPr lvl="0"/>
            <a:r>
              <a:rPr lang="en-GB" sz="1200">
                <a:latin typeface="Arial" pitchFamily="34"/>
                <a:cs typeface="Arial" pitchFamily="34"/>
              </a:rPr>
              <a:t>Strengths: Effectively captures the tension between societal expectations and individual development.</a:t>
            </a:r>
          </a:p>
          <a:p>
            <a:pPr lvl="0"/>
            <a:endParaRPr lang="en-GB" sz="1200">
              <a:latin typeface="Arial" pitchFamily="34"/>
              <a:cs typeface="Arial" pitchFamily="34"/>
            </a:endParaRPr>
          </a:p>
          <a:p>
            <a:pPr lvl="0"/>
            <a:r>
              <a:rPr lang="en-GB" sz="1200">
                <a:latin typeface="Arial" pitchFamily="34"/>
                <a:cs typeface="Arial" pitchFamily="34"/>
              </a:rPr>
              <a:t>Limitations: Erickson’s stages can be seen as too rigid/linear; they may not fully account for cultural variations in family caregiving duties (Crawford and Walker, 2017).</a:t>
            </a:r>
          </a:p>
          <a:p>
            <a:pPr lvl="0"/>
            <a:endParaRPr lang="en-GB" sz="1200">
              <a:latin typeface="Arial" pitchFamily="34"/>
              <a:cs typeface="Arial" pitchFamily="34"/>
            </a:endParaRPr>
          </a:p>
          <a:p>
            <a:pPr lvl="0"/>
            <a:r>
              <a:rPr lang="en-GB" sz="1200">
                <a:latin typeface="Arial" pitchFamily="34"/>
                <a:cs typeface="Arial" pitchFamily="34"/>
              </a:rPr>
              <a:t>Health and Social Care Contest: Useful for identifying “at-risk” developmental milestones in young people.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B5EC8D-F2AB-0F76-2306-8E98D684062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451582" y="536899"/>
            <a:ext cx="9603275" cy="931179"/>
          </a:xfrm>
        </p:spPr>
        <p:txBody>
          <a:bodyPr/>
          <a:lstStyle/>
          <a:p>
            <a:pPr lvl="0"/>
            <a:r>
              <a:rPr lang="en-GB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6DCF70-EA9B-51F2-5950-1CDF445D60E1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409639" y="1946245"/>
            <a:ext cx="9687162" cy="4479718"/>
          </a:xfrm>
        </p:spPr>
        <p:txBody>
          <a:bodyPr>
            <a:noAutofit/>
          </a:bodyPr>
          <a:lstStyle/>
          <a:p>
            <a:pPr lvl="0"/>
            <a:r>
              <a:rPr lang="en-GB" sz="1200">
                <a:latin typeface="Arial" pitchFamily="34"/>
                <a:cs typeface="Arial" pitchFamily="34"/>
              </a:rPr>
              <a:t>Crawford, K and Walker, J. (2017) Social Work and Human Development.5</a:t>
            </a:r>
            <a:r>
              <a:rPr lang="en-GB" sz="1200" baseline="30000">
                <a:latin typeface="Arial" pitchFamily="34"/>
                <a:cs typeface="Arial" pitchFamily="34"/>
              </a:rPr>
              <a:t>th</a:t>
            </a:r>
            <a:r>
              <a:rPr lang="en-GB" sz="1200">
                <a:latin typeface="Arial" pitchFamily="34"/>
                <a:cs typeface="Arial" pitchFamily="34"/>
              </a:rPr>
              <a:t>  edn. London: Learning Matters. Link.</a:t>
            </a:r>
          </a:p>
          <a:p>
            <a:pPr lvl="0"/>
            <a:r>
              <a:rPr lang="en-GB" sz="1200">
                <a:latin typeface="Arial" pitchFamily="34"/>
                <a:cs typeface="Arial" pitchFamily="34"/>
              </a:rPr>
              <a:t>Knight, Z. G.(2017)’ A proposed model of psychodynamic psychotherapy linked to Erikson’s eight stages of psychosocial development ’, Clinical psychology and psychotherapy, 24(5); pp 1047-1058. Link.  </a:t>
            </a:r>
          </a:p>
          <a:p>
            <a:pPr lvl="0"/>
            <a:r>
              <a:rPr lang="en-GB" sz="1200">
                <a:latin typeface="Arial" pitchFamily="34"/>
                <a:cs typeface="Arial" pitchFamily="34"/>
              </a:rPr>
              <a:t>NHS: Being a young carer: your rights: Available at:  </a:t>
            </a:r>
            <a:r>
              <a:rPr lang="en-GB" sz="1200">
                <a:latin typeface="Arial" pitchFamily="34"/>
                <a:cs typeface="Arial" pitchFamily="34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https://www.nhs.uk/social-care-and-support/support-and-benefits-for-carers/being-a-young-carer-your-rights/</a:t>
            </a:r>
            <a:r>
              <a:rPr lang="en-GB" sz="1200">
                <a:latin typeface="Arial" pitchFamily="34"/>
                <a:cs typeface="Arial" pitchFamily="34"/>
              </a:rPr>
              <a:t>  (Accessed: 10 March 2026).</a:t>
            </a:r>
          </a:p>
          <a:p>
            <a:pPr lvl="0"/>
            <a:r>
              <a:rPr lang="en-GB" sz="1200">
                <a:latin typeface="Arial" pitchFamily="34"/>
                <a:cs typeface="Arial" pitchFamily="34"/>
              </a:rPr>
              <a:t>NHS: Help for teenagers, and young and adults and Student: Available at:  </a:t>
            </a:r>
            <a:r>
              <a:rPr lang="en-GB" sz="1200">
                <a:latin typeface="Arial" pitchFamily="34"/>
                <a:cs typeface="Arial" pitchFamily="34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Help for teenagers, young adults and students – NHS</a:t>
            </a:r>
            <a:r>
              <a:rPr lang="en-GB" sz="1200">
                <a:latin typeface="Arial" pitchFamily="34"/>
                <a:cs typeface="Arial" pitchFamily="34"/>
              </a:rPr>
              <a:t>  (Accessed: 12 March 2026)</a:t>
            </a:r>
          </a:p>
          <a:p>
            <a:pPr marL="171450" lvl="0" indent="-171450">
              <a:lnSpc>
                <a:spcPct val="100000"/>
              </a:lnSpc>
              <a:spcBef>
                <a:spcPts val="0"/>
              </a:spcBef>
            </a:pPr>
            <a:endParaRPr lang="en-GB" sz="1200" kern="0">
              <a:latin typeface="Arial" pitchFamily="34"/>
              <a:cs typeface="Arial" pitchFamily="34"/>
            </a:endParaRPr>
          </a:p>
          <a:p>
            <a:pPr marL="171450" lvl="0" indent="-171450">
              <a:lnSpc>
                <a:spcPct val="100000"/>
              </a:lnSpc>
              <a:spcBef>
                <a:spcPts val="0"/>
              </a:spcBef>
            </a:pPr>
            <a:r>
              <a:rPr lang="en-GB" sz="1200" kern="0">
                <a:latin typeface="Arial" pitchFamily="34"/>
                <a:cs typeface="Arial" pitchFamily="34"/>
              </a:rPr>
              <a:t>Office for National Statistics (2023) Young Carers in England and Wales: Available at: http://www.ons.gov.uk/.</a:t>
            </a:r>
          </a:p>
          <a:p>
            <a:pPr lvl="0"/>
            <a:r>
              <a:rPr lang="en-GB" sz="1200">
                <a:latin typeface="Arial" pitchFamily="34"/>
                <a:cs typeface="Arial" pitchFamily="34"/>
              </a:rPr>
              <a:t>Positive Psychology: Erik Erickson’s stages of Psychosocial Development Explained: Available at: </a:t>
            </a:r>
            <a:r>
              <a:rPr lang="en-GB" sz="1200">
                <a:latin typeface="Arial" pitchFamily="34"/>
                <a:cs typeface="Arial" pitchFamily="34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Erik Erikson's Stages of Psychosocial Development Explained</a:t>
            </a:r>
            <a:r>
              <a:rPr lang="en-GB" sz="1200">
                <a:latin typeface="Arial" pitchFamily="34"/>
                <a:cs typeface="Arial" pitchFamily="34"/>
              </a:rPr>
              <a:t>  (Accessed: 12 March 2026).</a:t>
            </a:r>
          </a:p>
          <a:p>
            <a:pPr lvl="0"/>
            <a:r>
              <a:rPr lang="en-GB" sz="1200">
                <a:latin typeface="Arial" pitchFamily="34"/>
                <a:cs typeface="Arial" pitchFamily="34"/>
              </a:rPr>
              <a:t>Psychology. Twon: Mental Health as Maturity: Available at: </a:t>
            </a:r>
            <a:r>
              <a:rPr lang="en-GB" sz="1200">
                <a:latin typeface="Arial" pitchFamily="34"/>
                <a:cs typeface="Arial" pitchFamily="34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Mental Health as Maturity: Exploring Erikson's Stages and Beyond (Model B) • Psychology Town</a:t>
            </a:r>
            <a:r>
              <a:rPr lang="en-GB" sz="1200">
                <a:latin typeface="Arial" pitchFamily="34"/>
                <a:cs typeface="Arial" pitchFamily="34"/>
              </a:rPr>
              <a:t>  (Accessed: 12 March 2026)..</a:t>
            </a:r>
          </a:p>
          <a:p>
            <a:pPr lvl="0"/>
            <a:endParaRPr lang="en-GB" sz="1200"/>
          </a:p>
          <a:p>
            <a:pPr lvl="0"/>
            <a:endParaRPr lang="en-GB" sz="1200"/>
          </a:p>
          <a:p>
            <a:pPr lvl="0"/>
            <a:endParaRPr lang="en-GB" sz="1200">
              <a:latin typeface="Arial" pitchFamily="34"/>
              <a:cs typeface="Arial" pitchFamily="34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>
            <a:extLst>
              <a:ext uri="{FF2B5EF4-FFF2-40B4-BE49-F238E27FC236}">
                <a16:creationId xmlns:a16="http://schemas.microsoft.com/office/drawing/2014/main" id="{F6AB610A-01B9-61B4-C888-9B2007D27AFA}"/>
              </a:ext>
            </a:extLst>
          </p:cNvPr>
          <p:cNvSpPr txBox="1"/>
          <p:nvPr/>
        </p:nvSpPr>
        <p:spPr>
          <a:xfrm>
            <a:off x="1561749" y="1536173"/>
            <a:ext cx="9068497" cy="378565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171450" marR="0" lvl="0" indent="-1714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 </a:t>
            </a:r>
          </a:p>
          <a:p>
            <a:pPr marL="171450" marR="0" lvl="0" indent="-1714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200" b="0" i="0" u="none" strike="noStrike" kern="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171450" marR="0" lvl="0" indent="-1714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0" i="0" u="none" strike="noStrike" kern="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Simply Psychology: Erickson’s stages: Available at: </a:t>
            </a:r>
            <a:r>
              <a:rPr lang="en-GB" sz="1200" b="0" i="0" u="none" strike="noStrike" kern="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Erikson's Stages of Development</a:t>
            </a:r>
            <a:r>
              <a:rPr lang="en-GB" sz="1200" b="0" i="0" u="none" strike="noStrike" kern="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  (Accessed: 12 March 2026).</a:t>
            </a:r>
          </a:p>
          <a:p>
            <a:pPr marL="171450" marR="0" lvl="0" indent="-1714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200" b="0" i="0" u="none" strike="noStrike" kern="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171450" marR="0" lvl="0" indent="-1714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0" i="0" u="none" strike="noStrike" kern="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The British Psychological Society: The psychology of scientific though and behaviour: Available at:  </a:t>
            </a:r>
            <a:r>
              <a:rPr lang="en-GB" sz="1200" b="0" i="0" u="none" strike="noStrike" kern="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The psychology of scientific thought and behaviour | BPS</a:t>
            </a:r>
            <a:r>
              <a:rPr lang="en-GB" sz="1200" b="0" i="0" u="none" strike="noStrike" kern="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  (Accessed: 12 March 2026).</a:t>
            </a:r>
          </a:p>
          <a:p>
            <a:pPr marL="171450" marR="0" lvl="0" indent="-1714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200" b="0" i="0" u="none" strike="noStrike" kern="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171450" marR="0" lvl="0" indent="-1714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200" b="0" i="0" u="none" strike="noStrike" kern="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171450" marR="0" lvl="0" indent="-1714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200" b="0" i="0" u="none" strike="noStrike" kern="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171450" marR="0" lvl="0" indent="-1714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0" i="0" u="none" strike="noStrike" kern="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Very well Mind: Erickson’s stages Development:  Available at: </a:t>
            </a:r>
            <a:r>
              <a:rPr lang="en-GB" sz="1200" b="0" i="0" u="none" strike="noStrike" kern="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Erikson's Stages of Development</a:t>
            </a:r>
            <a:r>
              <a:rPr lang="en-GB" sz="1200" b="0" i="0" u="none" strike="noStrike" kern="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  (Accessed: 12 March 2026).</a:t>
            </a:r>
          </a:p>
          <a:p>
            <a:pPr marL="171450" marR="0" lvl="0" indent="-1714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200" b="0" i="0" u="none" strike="noStrike" kern="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171450" marR="0" lvl="0" indent="-1714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0" i="0" u="none" strike="noStrike" kern="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Very well mind: Understanding Developmental Psychology: Available at: </a:t>
            </a:r>
            <a:r>
              <a:rPr lang="en-GB" sz="1200" b="0" i="0" u="none" strike="noStrike" kern="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https://www.verywellmind.com/developmental-psychology-4157180</a:t>
            </a:r>
            <a:r>
              <a:rPr lang="en-GB" sz="1200" b="0" i="0" u="none" strike="noStrike" kern="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  (Accessed: 10 March 2026).</a:t>
            </a:r>
          </a:p>
          <a:p>
            <a:pPr marL="171450" marR="0" lvl="0" indent="-1714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200" b="0" i="0" u="none" strike="noStrike" kern="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171450" marR="0" lvl="0" indent="-1714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0" i="0" u="none" strike="noStrike" kern="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Walker, J. and Crawford, K. (2023) Lifespan Development: Theory into Practice for Health and Social Care London: sage. Link.</a:t>
            </a:r>
          </a:p>
          <a:p>
            <a:pPr marL="171450" marR="0" lvl="0" indent="-1714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200" b="0" i="0" u="none" strike="noStrike" kern="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171450" marR="0" lvl="0" indent="-1714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0</TotalTime>
  <Words>996</Words>
  <Application>Microsoft Office PowerPoint</Application>
  <PresentationFormat>Widescreen</PresentationFormat>
  <Paragraphs>86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Aptos</vt:lpstr>
      <vt:lpstr>Arial</vt:lpstr>
      <vt:lpstr>Gill Sans MT</vt:lpstr>
      <vt:lpstr>Gallery</vt:lpstr>
      <vt:lpstr>PowerPoint Presentation</vt:lpstr>
      <vt:lpstr>PowerPoint Presentation</vt:lpstr>
      <vt:lpstr>Introduction</vt:lpstr>
      <vt:lpstr>Framework- erikson’s psychosocial theory</vt:lpstr>
      <vt:lpstr>PowerPoint Presentation</vt:lpstr>
      <vt:lpstr>Application-identity vs. role confusion ( Ages12-16)</vt:lpstr>
      <vt:lpstr>Nature vs. nurture influences</vt:lpstr>
      <vt:lpstr>Proposed practical interventions</vt:lpstr>
      <vt:lpstr>Critical evaluation of the Theory</vt:lpstr>
      <vt:lpstr>references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jovanny herrera</dc:creator>
  <cp:lastModifiedBy>jovanny herrera</cp:lastModifiedBy>
  <cp:revision>33</cp:revision>
  <dcterms:created xsi:type="dcterms:W3CDTF">2026-03-10T20:09:04Z</dcterms:created>
  <dcterms:modified xsi:type="dcterms:W3CDTF">2026-03-14T18:18:43Z</dcterms:modified>
</cp:coreProperties>
</file>