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7" r:id="rId1"/>
  </p:sldMasterIdLst>
  <p:sldIdLst>
    <p:sldId id="256" r:id="rId2"/>
    <p:sldId id="277" r:id="rId3"/>
    <p:sldId id="295" r:id="rId4"/>
    <p:sldId id="293" r:id="rId5"/>
    <p:sldId id="281" r:id="rId6"/>
    <p:sldId id="263" r:id="rId7"/>
    <p:sldId id="286" r:id="rId8"/>
    <p:sldId id="273" r:id="rId9"/>
    <p:sldId id="289" r:id="rId10"/>
    <p:sldId id="294" r:id="rId11"/>
    <p:sldId id="291" r:id="rId12"/>
    <p:sldId id="292" r:id="rId13"/>
    <p:sldId id="258" r:id="rId14"/>
    <p:sldId id="27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6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6112F0-0AC5-4274-9C46-BD8AF4BC7309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B0B141B4-EFF7-4CC6-88D8-406CD181F59F}">
      <dgm:prSet custT="1"/>
      <dgm:spPr/>
      <dgm:t>
        <a:bodyPr/>
        <a:lstStyle/>
        <a:p>
          <a:r>
            <a:rPr lang="en-GB" sz="1600" dirty="0">
              <a:latin typeface="+mn-lt"/>
            </a:rPr>
            <a:t>A stable country for business with the government implementing economic stimulus plans                   and an enhanced monetary policy</a:t>
          </a:r>
          <a:endParaRPr lang="en-US" sz="1600" dirty="0">
            <a:latin typeface="+mn-lt"/>
          </a:endParaRPr>
        </a:p>
      </dgm:t>
    </dgm:pt>
    <dgm:pt modelId="{98696888-0BEB-4D4F-8E08-9BE44BF5D907}" type="parTrans" cxnId="{90A5BA26-5EC3-4D19-9596-D0FBE99A917B}">
      <dgm:prSet/>
      <dgm:spPr/>
      <dgm:t>
        <a:bodyPr/>
        <a:lstStyle/>
        <a:p>
          <a:endParaRPr lang="en-US"/>
        </a:p>
      </dgm:t>
    </dgm:pt>
    <dgm:pt modelId="{07D5CC93-E943-4297-8AC8-C8F52276653B}" type="sibTrans" cxnId="{90A5BA26-5EC3-4D19-9596-D0FBE99A917B}">
      <dgm:prSet/>
      <dgm:spPr/>
      <dgm:t>
        <a:bodyPr/>
        <a:lstStyle/>
        <a:p>
          <a:endParaRPr lang="en-US"/>
        </a:p>
      </dgm:t>
    </dgm:pt>
    <dgm:pt modelId="{5932C501-C05E-41C2-8B1A-562F902D9707}">
      <dgm:prSet custT="1"/>
      <dgm:spPr/>
      <dgm:t>
        <a:bodyPr/>
        <a:lstStyle/>
        <a:p>
          <a:r>
            <a:rPr lang="en-GB" sz="1600" dirty="0">
              <a:latin typeface="+mn-lt"/>
            </a:rPr>
            <a:t>With a strong business culture and an increasingly globalised perspective,                                                 Japan may provide a strategic springboard for other Asian markets                                 </a:t>
          </a:r>
          <a:r>
            <a:rPr lang="en-GB" sz="1600" dirty="0">
              <a:latin typeface="Lucida Console" panose="020B0609040504020204" pitchFamily="49" charset="0"/>
            </a:rPr>
            <a:t> </a:t>
          </a:r>
          <a:r>
            <a:rPr lang="en-GB" sz="1200" dirty="0">
              <a:latin typeface="Lucida Console" panose="020B0609040504020204" pitchFamily="49" charset="0"/>
            </a:rPr>
            <a:t>(GOV.UK, 2015)    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DB8EAD85-82BC-4780-B460-BB7C1D5D6CDD}" type="parTrans" cxnId="{4AB95A29-D419-45F3-94A2-2FAB12D37F4F}">
      <dgm:prSet/>
      <dgm:spPr/>
      <dgm:t>
        <a:bodyPr/>
        <a:lstStyle/>
        <a:p>
          <a:endParaRPr lang="en-US"/>
        </a:p>
      </dgm:t>
    </dgm:pt>
    <dgm:pt modelId="{BDB12204-8731-40C1-AF39-EE4FFE325026}" type="sibTrans" cxnId="{4AB95A29-D419-45F3-94A2-2FAB12D37F4F}">
      <dgm:prSet/>
      <dgm:spPr/>
      <dgm:t>
        <a:bodyPr/>
        <a:lstStyle/>
        <a:p>
          <a:endParaRPr lang="en-US"/>
        </a:p>
      </dgm:t>
    </dgm:pt>
    <dgm:pt modelId="{F93BDAFD-3689-4DE2-8D03-63AA3DA23104}">
      <dgm:prSet custT="1"/>
      <dgm:spPr/>
      <dgm:t>
        <a:bodyPr/>
        <a:lstStyle/>
        <a:p>
          <a:r>
            <a:rPr lang="en-GB" sz="1600" dirty="0">
              <a:latin typeface="+mn-lt"/>
            </a:rPr>
            <a:t>Government also gradually opening up nation to foreign investment through deregulation             whilst ensuring robust intellectual property protection   </a:t>
          </a:r>
        </a:p>
      </dgm:t>
    </dgm:pt>
    <dgm:pt modelId="{A6E78E07-4935-4929-AC7B-C1239AC57A9B}" type="parTrans" cxnId="{2D3C5CD5-C527-4358-90F8-AA5277AFD7A3}">
      <dgm:prSet/>
      <dgm:spPr/>
      <dgm:t>
        <a:bodyPr/>
        <a:lstStyle/>
        <a:p>
          <a:endParaRPr lang="en-GB"/>
        </a:p>
      </dgm:t>
    </dgm:pt>
    <dgm:pt modelId="{1EAA6708-B7D9-45B6-BC18-42C0C8A38861}" type="sibTrans" cxnId="{2D3C5CD5-C527-4358-90F8-AA5277AFD7A3}">
      <dgm:prSet/>
      <dgm:spPr/>
      <dgm:t>
        <a:bodyPr/>
        <a:lstStyle/>
        <a:p>
          <a:endParaRPr lang="en-GB"/>
        </a:p>
      </dgm:t>
    </dgm:pt>
    <dgm:pt modelId="{DA657846-F141-4736-B45E-B7197921DC41}" type="pres">
      <dgm:prSet presAssocID="{686112F0-0AC5-4274-9C46-BD8AF4BC7309}" presName="linear" presStyleCnt="0">
        <dgm:presLayoutVars>
          <dgm:animLvl val="lvl"/>
          <dgm:resizeHandles val="exact"/>
        </dgm:presLayoutVars>
      </dgm:prSet>
      <dgm:spPr/>
    </dgm:pt>
    <dgm:pt modelId="{E74000F2-62F3-4DA4-B1A2-F1CB886745A9}" type="pres">
      <dgm:prSet presAssocID="{B0B141B4-EFF7-4CC6-88D8-406CD181F59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78343D2-132D-4AF2-953C-588C3F15947A}" type="pres">
      <dgm:prSet presAssocID="{07D5CC93-E943-4297-8AC8-C8F52276653B}" presName="spacer" presStyleCnt="0"/>
      <dgm:spPr/>
    </dgm:pt>
    <dgm:pt modelId="{6CC0E8CB-188C-45CD-B3FB-A546D01D7A70}" type="pres">
      <dgm:prSet presAssocID="{F93BDAFD-3689-4DE2-8D03-63AA3DA2310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A8D21AA-23CF-4F19-977A-119A0674F683}" type="pres">
      <dgm:prSet presAssocID="{1EAA6708-B7D9-45B6-BC18-42C0C8A38861}" presName="spacer" presStyleCnt="0"/>
      <dgm:spPr/>
    </dgm:pt>
    <dgm:pt modelId="{2242B6BC-71E2-48D2-A6BA-6A3CA5DB8447}" type="pres">
      <dgm:prSet presAssocID="{5932C501-C05E-41C2-8B1A-562F902D970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5FCC41C-12F0-4B65-9668-48EC02E877D6}" type="presOf" srcId="{B0B141B4-EFF7-4CC6-88D8-406CD181F59F}" destId="{E74000F2-62F3-4DA4-B1A2-F1CB886745A9}" srcOrd="0" destOrd="0" presId="urn:microsoft.com/office/officeart/2005/8/layout/vList2"/>
    <dgm:cxn modelId="{90A5BA26-5EC3-4D19-9596-D0FBE99A917B}" srcId="{686112F0-0AC5-4274-9C46-BD8AF4BC7309}" destId="{B0B141B4-EFF7-4CC6-88D8-406CD181F59F}" srcOrd="0" destOrd="0" parTransId="{98696888-0BEB-4D4F-8E08-9BE44BF5D907}" sibTransId="{07D5CC93-E943-4297-8AC8-C8F52276653B}"/>
    <dgm:cxn modelId="{4AB95A29-D419-45F3-94A2-2FAB12D37F4F}" srcId="{686112F0-0AC5-4274-9C46-BD8AF4BC7309}" destId="{5932C501-C05E-41C2-8B1A-562F902D9707}" srcOrd="2" destOrd="0" parTransId="{DB8EAD85-82BC-4780-B460-BB7C1D5D6CDD}" sibTransId="{BDB12204-8731-40C1-AF39-EE4FFE325026}"/>
    <dgm:cxn modelId="{7697B92F-700D-4F4F-A120-6EC4A0D4AD53}" type="presOf" srcId="{5932C501-C05E-41C2-8B1A-562F902D9707}" destId="{2242B6BC-71E2-48D2-A6BA-6A3CA5DB8447}" srcOrd="0" destOrd="0" presId="urn:microsoft.com/office/officeart/2005/8/layout/vList2"/>
    <dgm:cxn modelId="{6A310B93-A252-4478-8CED-E1F54A88566B}" type="presOf" srcId="{686112F0-0AC5-4274-9C46-BD8AF4BC7309}" destId="{DA657846-F141-4736-B45E-B7197921DC41}" srcOrd="0" destOrd="0" presId="urn:microsoft.com/office/officeart/2005/8/layout/vList2"/>
    <dgm:cxn modelId="{2D3C5CD5-C527-4358-90F8-AA5277AFD7A3}" srcId="{686112F0-0AC5-4274-9C46-BD8AF4BC7309}" destId="{F93BDAFD-3689-4DE2-8D03-63AA3DA23104}" srcOrd="1" destOrd="0" parTransId="{A6E78E07-4935-4929-AC7B-C1239AC57A9B}" sibTransId="{1EAA6708-B7D9-45B6-BC18-42C0C8A38861}"/>
    <dgm:cxn modelId="{173D43F3-2F15-425C-892D-3186DCCE73B1}" type="presOf" srcId="{F93BDAFD-3689-4DE2-8D03-63AA3DA23104}" destId="{6CC0E8CB-188C-45CD-B3FB-A546D01D7A70}" srcOrd="0" destOrd="0" presId="urn:microsoft.com/office/officeart/2005/8/layout/vList2"/>
    <dgm:cxn modelId="{94092407-FC5C-4F8D-98D5-ED40384690D0}" type="presParOf" srcId="{DA657846-F141-4736-B45E-B7197921DC41}" destId="{E74000F2-62F3-4DA4-B1A2-F1CB886745A9}" srcOrd="0" destOrd="0" presId="urn:microsoft.com/office/officeart/2005/8/layout/vList2"/>
    <dgm:cxn modelId="{74E322BA-0AFD-4CFC-8C4F-0FED06BE3AB2}" type="presParOf" srcId="{DA657846-F141-4736-B45E-B7197921DC41}" destId="{178343D2-132D-4AF2-953C-588C3F15947A}" srcOrd="1" destOrd="0" presId="urn:microsoft.com/office/officeart/2005/8/layout/vList2"/>
    <dgm:cxn modelId="{34A9F8B6-CE88-4B59-B5FE-F90BE3C9AE55}" type="presParOf" srcId="{DA657846-F141-4736-B45E-B7197921DC41}" destId="{6CC0E8CB-188C-45CD-B3FB-A546D01D7A70}" srcOrd="2" destOrd="0" presId="urn:microsoft.com/office/officeart/2005/8/layout/vList2"/>
    <dgm:cxn modelId="{D9927E4B-6772-4FBF-801B-21E6A46079AB}" type="presParOf" srcId="{DA657846-F141-4736-B45E-B7197921DC41}" destId="{AA8D21AA-23CF-4F19-977A-119A0674F683}" srcOrd="3" destOrd="0" presId="urn:microsoft.com/office/officeart/2005/8/layout/vList2"/>
    <dgm:cxn modelId="{B0260948-545E-4F17-AEFD-2A6B30B650BA}" type="presParOf" srcId="{DA657846-F141-4736-B45E-B7197921DC41}" destId="{2242B6BC-71E2-48D2-A6BA-6A3CA5DB844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92DDDB-64E6-45BB-B9D7-8237BAB8FF41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0CFDFF10-CA28-4FE1-A872-25BC4B4C7679}">
      <dgm:prSet custT="1"/>
      <dgm:spPr/>
      <dgm:t>
        <a:bodyPr/>
        <a:lstStyle/>
        <a:p>
          <a:r>
            <a:rPr lang="en-GB" sz="1500" dirty="0">
              <a:latin typeface="+mn-lt"/>
            </a:rPr>
            <a:t>Large and well-educated consumer market based mainly in urban areas                                                  Reputation for being early adopters of new products and services</a:t>
          </a:r>
          <a:endParaRPr lang="en-US" sz="1500" dirty="0">
            <a:latin typeface="+mn-lt"/>
          </a:endParaRPr>
        </a:p>
      </dgm:t>
    </dgm:pt>
    <dgm:pt modelId="{0D5D05D2-697B-441C-A3A7-675BB705445E}" type="parTrans" cxnId="{BE6C30DE-F7AC-4A4A-BC89-931D62F69381}">
      <dgm:prSet/>
      <dgm:spPr/>
      <dgm:t>
        <a:bodyPr/>
        <a:lstStyle/>
        <a:p>
          <a:endParaRPr lang="en-US"/>
        </a:p>
      </dgm:t>
    </dgm:pt>
    <dgm:pt modelId="{46DA3279-F374-4E2B-BA4D-BD275768CC71}" type="sibTrans" cxnId="{BE6C30DE-F7AC-4A4A-BC89-931D62F69381}">
      <dgm:prSet/>
      <dgm:spPr/>
      <dgm:t>
        <a:bodyPr/>
        <a:lstStyle/>
        <a:p>
          <a:endParaRPr lang="en-US"/>
        </a:p>
      </dgm:t>
    </dgm:pt>
    <dgm:pt modelId="{56D944C7-331E-4113-BDA9-F66D219AA041}">
      <dgm:prSet custT="1"/>
      <dgm:spPr/>
      <dgm:t>
        <a:bodyPr/>
        <a:lstStyle/>
        <a:p>
          <a:r>
            <a:rPr lang="en-GB" sz="1500" dirty="0">
              <a:latin typeface="+mn-lt"/>
            </a:rPr>
            <a:t>Relatively high levels of disposable income,                                                                                                                    especially amongst older people and young singles living at home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(GOV.UK, 2015)</a:t>
          </a:r>
          <a:endParaRPr lang="en-US" sz="1200" dirty="0"/>
        </a:p>
      </dgm:t>
    </dgm:pt>
    <dgm:pt modelId="{3B483C31-B6FC-4C4B-B7DF-E73FECC1B511}" type="parTrans" cxnId="{F2A17C8A-7409-4D9E-A0D1-C5BFE924E852}">
      <dgm:prSet/>
      <dgm:spPr/>
      <dgm:t>
        <a:bodyPr/>
        <a:lstStyle/>
        <a:p>
          <a:endParaRPr lang="en-US"/>
        </a:p>
      </dgm:t>
    </dgm:pt>
    <dgm:pt modelId="{625432FB-8F94-450E-BBB1-E6BF68F3EC7D}" type="sibTrans" cxnId="{F2A17C8A-7409-4D9E-A0D1-C5BFE924E852}">
      <dgm:prSet/>
      <dgm:spPr/>
      <dgm:t>
        <a:bodyPr/>
        <a:lstStyle/>
        <a:p>
          <a:endParaRPr lang="en-US"/>
        </a:p>
      </dgm:t>
    </dgm:pt>
    <dgm:pt modelId="{8C62D69C-98DC-4DF9-98CE-D828DD9B0CE0}">
      <dgm:prSet custT="1"/>
      <dgm:spPr/>
      <dgm:t>
        <a:bodyPr/>
        <a:lstStyle/>
        <a:p>
          <a:r>
            <a:rPr lang="en-GB" sz="1500" dirty="0">
              <a:latin typeface="+mn-lt"/>
            </a:rPr>
            <a:t>Savoury snacks market </a:t>
          </a:r>
          <a:r>
            <a:rPr lang="en-GB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Yen1249b.(£8.61b)</a:t>
          </a:r>
          <a:r>
            <a:rPr lang="en-GB" sz="1500" dirty="0">
              <a:latin typeface="+mn-lt"/>
            </a:rPr>
            <a:t> in 2017   (50% crisps and rice snacks)                                                   Local potato crop damage affected sales, with growth in alternatives to rice snacks </a:t>
          </a:r>
          <a:endParaRPr lang="en-US" sz="1500" dirty="0">
            <a:latin typeface="+mn-lt"/>
          </a:endParaRPr>
        </a:p>
      </dgm:t>
    </dgm:pt>
    <dgm:pt modelId="{CE63A62A-A4B7-4673-AF14-CF5DF18311E6}" type="parTrans" cxnId="{A9E8856A-C000-4BB6-A2A2-1C7A65591988}">
      <dgm:prSet/>
      <dgm:spPr/>
      <dgm:t>
        <a:bodyPr/>
        <a:lstStyle/>
        <a:p>
          <a:endParaRPr lang="en-US"/>
        </a:p>
      </dgm:t>
    </dgm:pt>
    <dgm:pt modelId="{9398C377-F57F-4EEE-BCC9-DE8AF5F9C0D6}" type="sibTrans" cxnId="{A9E8856A-C000-4BB6-A2A2-1C7A65591988}">
      <dgm:prSet/>
      <dgm:spPr/>
      <dgm:t>
        <a:bodyPr/>
        <a:lstStyle/>
        <a:p>
          <a:endParaRPr lang="en-US"/>
        </a:p>
      </dgm:t>
    </dgm:pt>
    <dgm:pt modelId="{E60C6E41-FD2F-42BE-A19B-0948723A3BCB}">
      <dgm:prSet custT="1"/>
      <dgm:spPr/>
      <dgm:t>
        <a:bodyPr/>
        <a:lstStyle/>
        <a:p>
          <a:r>
            <a:rPr lang="en-US" sz="1500" dirty="0">
              <a:latin typeface="+mn-lt"/>
            </a:rPr>
            <a:t>Sweet biscuits/snack bars/fruit snacks </a:t>
          </a:r>
          <a:r>
            <a:rPr lang="en-GB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Yen564b (£3.89b.) </a:t>
          </a:r>
          <a:r>
            <a:rPr lang="en-GB" sz="1500" dirty="0">
              <a:latin typeface="+mn-lt"/>
            </a:rPr>
            <a:t>in 2017                                                                        Volume growth in snack bars and fruit only </a:t>
          </a:r>
          <a:r>
            <a:rPr lang="en-US" sz="1500" dirty="0">
              <a:latin typeface="+mn-lt"/>
            </a:rPr>
            <a:t> </a:t>
          </a:r>
        </a:p>
      </dgm:t>
    </dgm:pt>
    <dgm:pt modelId="{4B40068E-62D6-4C3A-AED5-34ECAA7BC56B}" type="parTrans" cxnId="{D309D97E-9230-4873-94A7-BBC6E737ACCA}">
      <dgm:prSet/>
      <dgm:spPr/>
      <dgm:t>
        <a:bodyPr/>
        <a:lstStyle/>
        <a:p>
          <a:endParaRPr lang="en-US"/>
        </a:p>
      </dgm:t>
    </dgm:pt>
    <dgm:pt modelId="{6164B38F-9B8F-4945-A615-000F7747E0AF}" type="sibTrans" cxnId="{D309D97E-9230-4873-94A7-BBC6E737ACCA}">
      <dgm:prSet/>
      <dgm:spPr/>
      <dgm:t>
        <a:bodyPr/>
        <a:lstStyle/>
        <a:p>
          <a:endParaRPr lang="en-US"/>
        </a:p>
      </dgm:t>
    </dgm:pt>
    <dgm:pt modelId="{62D5722C-EE3F-4009-972E-9968B0B1FB50}">
      <dgm:prSet custT="1"/>
      <dgm:spPr/>
      <dgm:t>
        <a:bodyPr/>
        <a:lstStyle/>
        <a:p>
          <a:r>
            <a:rPr lang="en-US" sz="1500" dirty="0">
              <a:latin typeface="+mn-lt"/>
            </a:rPr>
            <a:t>1% value CAGR for both categories expected over next few years driven by                                                                     rise of busy, health-conscious consumers, looking for convenience                                </a:t>
          </a:r>
          <a:r>
            <a:rPr lang="en-GB" sz="1100" dirty="0">
              <a:latin typeface="Lucida Console" panose="020B0609040504020204" pitchFamily="49" charset="0"/>
            </a:rPr>
            <a:t>(Euromonitor, 2017a, 2017b)</a:t>
          </a:r>
          <a:endParaRPr lang="en-US" sz="1100" dirty="0">
            <a:latin typeface="Lucida Console" panose="020B0609040504020204" pitchFamily="49" charset="0"/>
          </a:endParaRPr>
        </a:p>
      </dgm:t>
    </dgm:pt>
    <dgm:pt modelId="{361006E4-A8F1-4222-A0B2-A56A212ABDDD}" type="parTrans" cxnId="{1B298F30-51F7-4F64-9D92-F41F975A49ED}">
      <dgm:prSet/>
      <dgm:spPr/>
      <dgm:t>
        <a:bodyPr/>
        <a:lstStyle/>
        <a:p>
          <a:endParaRPr lang="en-US"/>
        </a:p>
      </dgm:t>
    </dgm:pt>
    <dgm:pt modelId="{CDC780CD-301A-4184-8A4E-096790AFCAB5}" type="sibTrans" cxnId="{1B298F30-51F7-4F64-9D92-F41F975A49ED}">
      <dgm:prSet/>
      <dgm:spPr/>
      <dgm:t>
        <a:bodyPr/>
        <a:lstStyle/>
        <a:p>
          <a:endParaRPr lang="en-US"/>
        </a:p>
      </dgm:t>
    </dgm:pt>
    <dgm:pt modelId="{626DA9ED-1E23-42C4-A97B-BD355F1FBC9B}" type="pres">
      <dgm:prSet presAssocID="{0592DDDB-64E6-45BB-B9D7-8237BAB8FF41}" presName="linear" presStyleCnt="0">
        <dgm:presLayoutVars>
          <dgm:animLvl val="lvl"/>
          <dgm:resizeHandles val="exact"/>
        </dgm:presLayoutVars>
      </dgm:prSet>
      <dgm:spPr/>
    </dgm:pt>
    <dgm:pt modelId="{55FC2C4E-AADB-47B1-93D6-78F2EDB2692E}" type="pres">
      <dgm:prSet presAssocID="{0CFDFF10-CA28-4FE1-A872-25BC4B4C767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A111F21-3B10-45FB-88EA-78D78613C1AB}" type="pres">
      <dgm:prSet presAssocID="{46DA3279-F374-4E2B-BA4D-BD275768CC71}" presName="spacer" presStyleCnt="0"/>
      <dgm:spPr/>
    </dgm:pt>
    <dgm:pt modelId="{BB613808-8998-4F85-89EA-D1FFFC90F310}" type="pres">
      <dgm:prSet presAssocID="{56D944C7-331E-4113-BDA9-F66D219AA04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262CAFF-27C0-4B41-8B19-47CC5476604B}" type="pres">
      <dgm:prSet presAssocID="{625432FB-8F94-450E-BBB1-E6BF68F3EC7D}" presName="spacer" presStyleCnt="0"/>
      <dgm:spPr/>
    </dgm:pt>
    <dgm:pt modelId="{3399AB2F-52D4-42EC-80A4-6296D94BB7BB}" type="pres">
      <dgm:prSet presAssocID="{8C62D69C-98DC-4DF9-98CE-D828DD9B0CE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1581039-6B94-472C-A6CB-B1FA98DA6FF1}" type="pres">
      <dgm:prSet presAssocID="{9398C377-F57F-4EEE-BCC9-DE8AF5F9C0D6}" presName="spacer" presStyleCnt="0"/>
      <dgm:spPr/>
    </dgm:pt>
    <dgm:pt modelId="{9B39B74D-2B54-4B25-B2FD-9A0C649E4020}" type="pres">
      <dgm:prSet presAssocID="{E60C6E41-FD2F-42BE-A19B-0948723A3BC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EE5470E-7101-452C-B5B5-5150503702F9}" type="pres">
      <dgm:prSet presAssocID="{6164B38F-9B8F-4945-A615-000F7747E0AF}" presName="spacer" presStyleCnt="0"/>
      <dgm:spPr/>
    </dgm:pt>
    <dgm:pt modelId="{55900222-9C05-40F3-8B1D-2A2777F714D2}" type="pres">
      <dgm:prSet presAssocID="{62D5722C-EE3F-4009-972E-9968B0B1FB5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0FDA718-2E65-49A1-9174-7CF80F5EE988}" type="presOf" srcId="{0592DDDB-64E6-45BB-B9D7-8237BAB8FF41}" destId="{626DA9ED-1E23-42C4-A97B-BD355F1FBC9B}" srcOrd="0" destOrd="0" presId="urn:microsoft.com/office/officeart/2005/8/layout/vList2"/>
    <dgm:cxn modelId="{1B298F30-51F7-4F64-9D92-F41F975A49ED}" srcId="{0592DDDB-64E6-45BB-B9D7-8237BAB8FF41}" destId="{62D5722C-EE3F-4009-972E-9968B0B1FB50}" srcOrd="4" destOrd="0" parTransId="{361006E4-A8F1-4222-A0B2-A56A212ABDDD}" sibTransId="{CDC780CD-301A-4184-8A4E-096790AFCAB5}"/>
    <dgm:cxn modelId="{A9E8856A-C000-4BB6-A2A2-1C7A65591988}" srcId="{0592DDDB-64E6-45BB-B9D7-8237BAB8FF41}" destId="{8C62D69C-98DC-4DF9-98CE-D828DD9B0CE0}" srcOrd="2" destOrd="0" parTransId="{CE63A62A-A4B7-4673-AF14-CF5DF18311E6}" sibTransId="{9398C377-F57F-4EEE-BCC9-DE8AF5F9C0D6}"/>
    <dgm:cxn modelId="{D309D97E-9230-4873-94A7-BBC6E737ACCA}" srcId="{0592DDDB-64E6-45BB-B9D7-8237BAB8FF41}" destId="{E60C6E41-FD2F-42BE-A19B-0948723A3BCB}" srcOrd="3" destOrd="0" parTransId="{4B40068E-62D6-4C3A-AED5-34ECAA7BC56B}" sibTransId="{6164B38F-9B8F-4945-A615-000F7747E0AF}"/>
    <dgm:cxn modelId="{F2A17C8A-7409-4D9E-A0D1-C5BFE924E852}" srcId="{0592DDDB-64E6-45BB-B9D7-8237BAB8FF41}" destId="{56D944C7-331E-4113-BDA9-F66D219AA041}" srcOrd="1" destOrd="0" parTransId="{3B483C31-B6FC-4C4B-B7DF-E73FECC1B511}" sibTransId="{625432FB-8F94-450E-BBB1-E6BF68F3EC7D}"/>
    <dgm:cxn modelId="{6D00EAB0-B32F-467E-8A9B-41FD384C70DD}" type="presOf" srcId="{8C62D69C-98DC-4DF9-98CE-D828DD9B0CE0}" destId="{3399AB2F-52D4-42EC-80A4-6296D94BB7BB}" srcOrd="0" destOrd="0" presId="urn:microsoft.com/office/officeart/2005/8/layout/vList2"/>
    <dgm:cxn modelId="{F1EA65B9-1B2D-4D16-98CB-0F2C4BF20D41}" type="presOf" srcId="{62D5722C-EE3F-4009-972E-9968B0B1FB50}" destId="{55900222-9C05-40F3-8B1D-2A2777F714D2}" srcOrd="0" destOrd="0" presId="urn:microsoft.com/office/officeart/2005/8/layout/vList2"/>
    <dgm:cxn modelId="{85EE52B9-CED0-481E-9826-FD5D40C83700}" type="presOf" srcId="{0CFDFF10-CA28-4FE1-A872-25BC4B4C7679}" destId="{55FC2C4E-AADB-47B1-93D6-78F2EDB2692E}" srcOrd="0" destOrd="0" presId="urn:microsoft.com/office/officeart/2005/8/layout/vList2"/>
    <dgm:cxn modelId="{4101D5C6-DBCA-434B-8E16-63F391B3C8A8}" type="presOf" srcId="{56D944C7-331E-4113-BDA9-F66D219AA041}" destId="{BB613808-8998-4F85-89EA-D1FFFC90F310}" srcOrd="0" destOrd="0" presId="urn:microsoft.com/office/officeart/2005/8/layout/vList2"/>
    <dgm:cxn modelId="{14DD9CD7-3D20-4E75-B413-EFB2ACDCD970}" type="presOf" srcId="{E60C6E41-FD2F-42BE-A19B-0948723A3BCB}" destId="{9B39B74D-2B54-4B25-B2FD-9A0C649E4020}" srcOrd="0" destOrd="0" presId="urn:microsoft.com/office/officeart/2005/8/layout/vList2"/>
    <dgm:cxn modelId="{BE6C30DE-F7AC-4A4A-BC89-931D62F69381}" srcId="{0592DDDB-64E6-45BB-B9D7-8237BAB8FF41}" destId="{0CFDFF10-CA28-4FE1-A872-25BC4B4C7679}" srcOrd="0" destOrd="0" parTransId="{0D5D05D2-697B-441C-A3A7-675BB705445E}" sibTransId="{46DA3279-F374-4E2B-BA4D-BD275768CC71}"/>
    <dgm:cxn modelId="{D21344EE-8A5B-4DDE-B2E4-DC0CD969FD7A}" type="presParOf" srcId="{626DA9ED-1E23-42C4-A97B-BD355F1FBC9B}" destId="{55FC2C4E-AADB-47B1-93D6-78F2EDB2692E}" srcOrd="0" destOrd="0" presId="urn:microsoft.com/office/officeart/2005/8/layout/vList2"/>
    <dgm:cxn modelId="{7B28AC6B-A1D1-4EDC-AF3E-3E1D5F9ADECD}" type="presParOf" srcId="{626DA9ED-1E23-42C4-A97B-BD355F1FBC9B}" destId="{9A111F21-3B10-45FB-88EA-78D78613C1AB}" srcOrd="1" destOrd="0" presId="urn:microsoft.com/office/officeart/2005/8/layout/vList2"/>
    <dgm:cxn modelId="{139313DD-7250-48A8-93A4-BDAFA05092CA}" type="presParOf" srcId="{626DA9ED-1E23-42C4-A97B-BD355F1FBC9B}" destId="{BB613808-8998-4F85-89EA-D1FFFC90F310}" srcOrd="2" destOrd="0" presId="urn:microsoft.com/office/officeart/2005/8/layout/vList2"/>
    <dgm:cxn modelId="{C328663C-F231-4F5E-B057-C4E94360DFF7}" type="presParOf" srcId="{626DA9ED-1E23-42C4-A97B-BD355F1FBC9B}" destId="{C262CAFF-27C0-4B41-8B19-47CC5476604B}" srcOrd="3" destOrd="0" presId="urn:microsoft.com/office/officeart/2005/8/layout/vList2"/>
    <dgm:cxn modelId="{8A3341AF-2134-49AC-B132-76498FADDC8D}" type="presParOf" srcId="{626DA9ED-1E23-42C4-A97B-BD355F1FBC9B}" destId="{3399AB2F-52D4-42EC-80A4-6296D94BB7BB}" srcOrd="4" destOrd="0" presId="urn:microsoft.com/office/officeart/2005/8/layout/vList2"/>
    <dgm:cxn modelId="{E2A2FE88-ADAC-4437-B849-9AD39049EA31}" type="presParOf" srcId="{626DA9ED-1E23-42C4-A97B-BD355F1FBC9B}" destId="{51581039-6B94-472C-A6CB-B1FA98DA6FF1}" srcOrd="5" destOrd="0" presId="urn:microsoft.com/office/officeart/2005/8/layout/vList2"/>
    <dgm:cxn modelId="{97FF8E1A-5AA2-46A7-916A-8D19BA489791}" type="presParOf" srcId="{626DA9ED-1E23-42C4-A97B-BD355F1FBC9B}" destId="{9B39B74D-2B54-4B25-B2FD-9A0C649E4020}" srcOrd="6" destOrd="0" presId="urn:microsoft.com/office/officeart/2005/8/layout/vList2"/>
    <dgm:cxn modelId="{A924BCE3-56DE-4060-8151-4196E6A1C81A}" type="presParOf" srcId="{626DA9ED-1E23-42C4-A97B-BD355F1FBC9B}" destId="{2EE5470E-7101-452C-B5B5-5150503702F9}" srcOrd="7" destOrd="0" presId="urn:microsoft.com/office/officeart/2005/8/layout/vList2"/>
    <dgm:cxn modelId="{40CD17EC-9B80-468C-A344-5C1266C33005}" type="presParOf" srcId="{626DA9ED-1E23-42C4-A97B-BD355F1FBC9B}" destId="{55900222-9C05-40F3-8B1D-2A2777F714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0828C0-BEF0-4BF5-85F7-83595A74F70D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CBCA8EEC-B018-4F10-B8E0-F16B2EF24120}">
      <dgm:prSet custT="1"/>
      <dgm:spPr/>
      <dgm:t>
        <a:bodyPr/>
        <a:lstStyle/>
        <a:p>
          <a:r>
            <a:rPr lang="en-GB" sz="1500" dirty="0">
              <a:latin typeface="+mn-lt"/>
            </a:rPr>
            <a:t>Snack sector dominated by Japanese global companies such as Calbee Foods &amp; Ezaki Glico Co,                        but sales mainly in standard range of crisps/rice snacks/sweet biscuits      </a:t>
          </a:r>
          <a:endParaRPr lang="en-US" sz="1500" dirty="0">
            <a:latin typeface="+mn-lt"/>
          </a:endParaRPr>
        </a:p>
      </dgm:t>
    </dgm:pt>
    <dgm:pt modelId="{7556FEA1-07C7-4B25-8DB3-33D0D27FD379}" type="parTrans" cxnId="{524912CA-FB83-4571-8F13-B39F40878C13}">
      <dgm:prSet/>
      <dgm:spPr/>
      <dgm:t>
        <a:bodyPr/>
        <a:lstStyle/>
        <a:p>
          <a:endParaRPr lang="en-US"/>
        </a:p>
      </dgm:t>
    </dgm:pt>
    <dgm:pt modelId="{74DF32A5-3573-4DD9-8284-C0FECF8236C3}" type="sibTrans" cxnId="{524912CA-FB83-4571-8F13-B39F40878C13}">
      <dgm:prSet/>
      <dgm:spPr/>
      <dgm:t>
        <a:bodyPr/>
        <a:lstStyle/>
        <a:p>
          <a:endParaRPr lang="en-US"/>
        </a:p>
      </dgm:t>
    </dgm:pt>
    <dgm:pt modelId="{16F69299-5B92-4162-9AE6-315383243751}">
      <dgm:prSet custT="1"/>
      <dgm:spPr/>
      <dgm:t>
        <a:bodyPr/>
        <a:lstStyle/>
        <a:p>
          <a:r>
            <a:rPr lang="en-US" sz="1500" dirty="0">
              <a:latin typeface="+mn-lt"/>
            </a:rPr>
            <a:t>Many producers are developing more high value-added products,</a:t>
          </a:r>
        </a:p>
        <a:p>
          <a:r>
            <a:rPr lang="en-US" sz="1500" dirty="0">
              <a:latin typeface="+mn-lt"/>
            </a:rPr>
            <a:t>often targeting adult customers          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(Euromonitor, 2017a, 2017b)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4620D3B9-8267-46E6-8995-95DD5D30BC84}" type="parTrans" cxnId="{1D961B66-FBC1-4F62-B347-39DB6BF2DECD}">
      <dgm:prSet/>
      <dgm:spPr/>
      <dgm:t>
        <a:bodyPr/>
        <a:lstStyle/>
        <a:p>
          <a:endParaRPr lang="en-US"/>
        </a:p>
      </dgm:t>
    </dgm:pt>
    <dgm:pt modelId="{1D68747E-D0DE-44BA-87A7-1BEBD5F4B0D7}" type="sibTrans" cxnId="{1D961B66-FBC1-4F62-B347-39DB6BF2DECD}">
      <dgm:prSet/>
      <dgm:spPr/>
      <dgm:t>
        <a:bodyPr/>
        <a:lstStyle/>
        <a:p>
          <a:endParaRPr lang="en-US"/>
        </a:p>
      </dgm:t>
    </dgm:pt>
    <dgm:pt modelId="{AEE344DC-02FA-4D54-8C2E-D58439AF9EA3}">
      <dgm:prSet custT="1"/>
      <dgm:spPr/>
      <dgm:t>
        <a:bodyPr/>
        <a:lstStyle/>
        <a:p>
          <a:r>
            <a:rPr lang="en-GB" sz="1500" dirty="0">
              <a:latin typeface="+mn-lt"/>
            </a:rPr>
            <a:t>Determined local companies develop strategies to compete hard against newcomers</a:t>
          </a:r>
          <a:r>
            <a:rPr lang="en-GB" sz="1500" dirty="0">
              <a:latin typeface="Lucida Console" panose="020B0609040504020204" pitchFamily="49" charset="0"/>
            </a:rPr>
            <a:t>                                                                               											</a:t>
          </a:r>
          <a:r>
            <a:rPr lang="en-GB" sz="1200" dirty="0">
              <a:latin typeface="Lucida Console" panose="020B0609040504020204" pitchFamily="49" charset="0"/>
            </a:rPr>
            <a:t>(JAPANSTRATEGY, n.d.)   </a:t>
          </a:r>
          <a:r>
            <a:rPr lang="en-GB" sz="1200" dirty="0"/>
            <a:t>                                    </a:t>
          </a:r>
          <a:endParaRPr lang="en-US" sz="1200" dirty="0"/>
        </a:p>
      </dgm:t>
    </dgm:pt>
    <dgm:pt modelId="{8349B484-6AA6-4F22-8749-F53222EF0134}" type="parTrans" cxnId="{1CB5BC32-06C6-4064-8EF2-C238369FCA9E}">
      <dgm:prSet/>
      <dgm:spPr/>
      <dgm:t>
        <a:bodyPr/>
        <a:lstStyle/>
        <a:p>
          <a:endParaRPr lang="en-US"/>
        </a:p>
      </dgm:t>
    </dgm:pt>
    <dgm:pt modelId="{7445981D-ABF4-4D10-BE99-FDC1A57F4121}" type="sibTrans" cxnId="{1CB5BC32-06C6-4064-8EF2-C238369FCA9E}">
      <dgm:prSet/>
      <dgm:spPr/>
      <dgm:t>
        <a:bodyPr/>
        <a:lstStyle/>
        <a:p>
          <a:endParaRPr lang="en-US"/>
        </a:p>
      </dgm:t>
    </dgm:pt>
    <dgm:pt modelId="{8A041E5E-5A80-4D02-BD1F-F7B44DEB1F69}">
      <dgm:prSet custT="1"/>
      <dgm:spPr/>
      <dgm:t>
        <a:bodyPr/>
        <a:lstStyle/>
        <a:p>
          <a:r>
            <a:rPr lang="en-GB" sz="1500" dirty="0">
              <a:latin typeface="+mn-lt"/>
            </a:rPr>
            <a:t>Relaxed regulations for “Food with Functions Claims”: NPD increase in related health food category could enhance but also compete with healthy snack market</a:t>
          </a:r>
          <a:endParaRPr lang="en-US" sz="1500" dirty="0">
            <a:latin typeface="+mn-lt"/>
          </a:endParaRPr>
        </a:p>
      </dgm:t>
    </dgm:pt>
    <dgm:pt modelId="{09411E5C-D362-4AD0-B721-D978C29CD842}" type="parTrans" cxnId="{7E3BE5D1-A53A-44B7-BA6A-B609B7E540E5}">
      <dgm:prSet/>
      <dgm:spPr/>
      <dgm:t>
        <a:bodyPr/>
        <a:lstStyle/>
        <a:p>
          <a:endParaRPr lang="en-GB"/>
        </a:p>
      </dgm:t>
    </dgm:pt>
    <dgm:pt modelId="{4435628D-26C5-4D99-9253-3F6DF8B3751D}" type="sibTrans" cxnId="{7E3BE5D1-A53A-44B7-BA6A-B609B7E540E5}">
      <dgm:prSet/>
      <dgm:spPr/>
      <dgm:t>
        <a:bodyPr/>
        <a:lstStyle/>
        <a:p>
          <a:endParaRPr lang="en-GB"/>
        </a:p>
      </dgm:t>
    </dgm:pt>
    <dgm:pt modelId="{8885809E-D28E-4476-88F4-C72668C62413}">
      <dgm:prSet custT="1"/>
      <dgm:spPr/>
      <dgm:t>
        <a:bodyPr/>
        <a:lstStyle/>
        <a:p>
          <a:r>
            <a:rPr lang="en-US" sz="1500" dirty="0">
              <a:latin typeface="+mn-lt"/>
            </a:rPr>
            <a:t>Price competition from widening dependence on mass market retailers and increasing private labels </a:t>
          </a:r>
          <a:r>
            <a:rPr lang="en-US" sz="1200" dirty="0">
              <a:latin typeface="Lucida Console" panose="020B0609040504020204" pitchFamily="49" charset="0"/>
            </a:rPr>
            <a:t>                      											 (Scattergood, 2018)</a:t>
          </a:r>
        </a:p>
      </dgm:t>
    </dgm:pt>
    <dgm:pt modelId="{20AF0947-19B8-4EB3-BC85-318AE6CC0432}" type="parTrans" cxnId="{11CF8D1F-05D6-4BAB-9CE1-1457EB422E0E}">
      <dgm:prSet/>
      <dgm:spPr/>
      <dgm:t>
        <a:bodyPr/>
        <a:lstStyle/>
        <a:p>
          <a:endParaRPr lang="en-GB"/>
        </a:p>
      </dgm:t>
    </dgm:pt>
    <dgm:pt modelId="{9688923B-298D-47A7-A9F1-57C47E24517A}" type="sibTrans" cxnId="{11CF8D1F-05D6-4BAB-9CE1-1457EB422E0E}">
      <dgm:prSet/>
      <dgm:spPr/>
      <dgm:t>
        <a:bodyPr/>
        <a:lstStyle/>
        <a:p>
          <a:endParaRPr lang="en-GB"/>
        </a:p>
      </dgm:t>
    </dgm:pt>
    <dgm:pt modelId="{1EA2703A-9573-4F93-BB46-648009413033}" type="pres">
      <dgm:prSet presAssocID="{E30828C0-BEF0-4BF5-85F7-83595A74F70D}" presName="linear" presStyleCnt="0">
        <dgm:presLayoutVars>
          <dgm:animLvl val="lvl"/>
          <dgm:resizeHandles val="exact"/>
        </dgm:presLayoutVars>
      </dgm:prSet>
      <dgm:spPr/>
    </dgm:pt>
    <dgm:pt modelId="{5228B1B3-46F8-42F6-96E5-FC688AF5F73B}" type="pres">
      <dgm:prSet presAssocID="{CBCA8EEC-B018-4F10-B8E0-F16B2EF2412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0C57E8C-7FAE-4205-B4F4-0E19C025FA45}" type="pres">
      <dgm:prSet presAssocID="{74DF32A5-3573-4DD9-8284-C0FECF8236C3}" presName="spacer" presStyleCnt="0"/>
      <dgm:spPr/>
    </dgm:pt>
    <dgm:pt modelId="{C706E1D2-3F26-40B1-95A9-5596153C165E}" type="pres">
      <dgm:prSet presAssocID="{16F69299-5B92-4162-9AE6-31538324375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9452A82-4D3B-4F5D-A94D-2EF27EDFF2D9}" type="pres">
      <dgm:prSet presAssocID="{1D68747E-D0DE-44BA-87A7-1BEBD5F4B0D7}" presName="spacer" presStyleCnt="0"/>
      <dgm:spPr/>
    </dgm:pt>
    <dgm:pt modelId="{48546699-1D93-4EF4-9331-1FB85736F649}" type="pres">
      <dgm:prSet presAssocID="{8A041E5E-5A80-4D02-BD1F-F7B44DEB1F6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C20C514-A650-45A8-9B7C-0F73D28EAAD1}" type="pres">
      <dgm:prSet presAssocID="{4435628D-26C5-4D99-9253-3F6DF8B3751D}" presName="spacer" presStyleCnt="0"/>
      <dgm:spPr/>
    </dgm:pt>
    <dgm:pt modelId="{C2E87F55-29E4-4C26-A542-4E119E9C02CB}" type="pres">
      <dgm:prSet presAssocID="{8885809E-D28E-4476-88F4-C72668C6241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9DA3B2C-A80A-4A57-92FB-D06215A38076}" type="pres">
      <dgm:prSet presAssocID="{9688923B-298D-47A7-A9F1-57C47E24517A}" presName="spacer" presStyleCnt="0"/>
      <dgm:spPr/>
    </dgm:pt>
    <dgm:pt modelId="{01F0B406-42E8-4578-8F24-61D81DDBDB7D}" type="pres">
      <dgm:prSet presAssocID="{AEE344DC-02FA-4D54-8C2E-D58439AF9EA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1CF8D1F-05D6-4BAB-9CE1-1457EB422E0E}" srcId="{E30828C0-BEF0-4BF5-85F7-83595A74F70D}" destId="{8885809E-D28E-4476-88F4-C72668C62413}" srcOrd="3" destOrd="0" parTransId="{20AF0947-19B8-4EB3-BC85-318AE6CC0432}" sibTransId="{9688923B-298D-47A7-A9F1-57C47E24517A}"/>
    <dgm:cxn modelId="{1CB5BC32-06C6-4064-8EF2-C238369FCA9E}" srcId="{E30828C0-BEF0-4BF5-85F7-83595A74F70D}" destId="{AEE344DC-02FA-4D54-8C2E-D58439AF9EA3}" srcOrd="4" destOrd="0" parTransId="{8349B484-6AA6-4F22-8749-F53222EF0134}" sibTransId="{7445981D-ABF4-4D10-BE99-FDC1A57F4121}"/>
    <dgm:cxn modelId="{BF099437-DE83-4A71-A777-0C683DA1F046}" type="presOf" srcId="{E30828C0-BEF0-4BF5-85F7-83595A74F70D}" destId="{1EA2703A-9573-4F93-BB46-648009413033}" srcOrd="0" destOrd="0" presId="urn:microsoft.com/office/officeart/2005/8/layout/vList2"/>
    <dgm:cxn modelId="{FFAB6445-66DF-4D35-A151-6B00DE1CCD45}" type="presOf" srcId="{CBCA8EEC-B018-4F10-B8E0-F16B2EF24120}" destId="{5228B1B3-46F8-42F6-96E5-FC688AF5F73B}" srcOrd="0" destOrd="0" presId="urn:microsoft.com/office/officeart/2005/8/layout/vList2"/>
    <dgm:cxn modelId="{1D961B66-FBC1-4F62-B347-39DB6BF2DECD}" srcId="{E30828C0-BEF0-4BF5-85F7-83595A74F70D}" destId="{16F69299-5B92-4162-9AE6-315383243751}" srcOrd="1" destOrd="0" parTransId="{4620D3B9-8267-46E6-8995-95DD5D30BC84}" sibTransId="{1D68747E-D0DE-44BA-87A7-1BEBD5F4B0D7}"/>
    <dgm:cxn modelId="{1D51DC4D-1D22-4EF1-B767-66AA5C25491D}" type="presOf" srcId="{AEE344DC-02FA-4D54-8C2E-D58439AF9EA3}" destId="{01F0B406-42E8-4578-8F24-61D81DDBDB7D}" srcOrd="0" destOrd="0" presId="urn:microsoft.com/office/officeart/2005/8/layout/vList2"/>
    <dgm:cxn modelId="{0A40778E-9A96-4B68-B345-18D3423298BE}" type="presOf" srcId="{8A041E5E-5A80-4D02-BD1F-F7B44DEB1F69}" destId="{48546699-1D93-4EF4-9331-1FB85736F649}" srcOrd="0" destOrd="0" presId="urn:microsoft.com/office/officeart/2005/8/layout/vList2"/>
    <dgm:cxn modelId="{57EA00A4-E4F6-43A9-8EFF-3E199616B697}" type="presOf" srcId="{16F69299-5B92-4162-9AE6-315383243751}" destId="{C706E1D2-3F26-40B1-95A9-5596153C165E}" srcOrd="0" destOrd="0" presId="urn:microsoft.com/office/officeart/2005/8/layout/vList2"/>
    <dgm:cxn modelId="{524912CA-FB83-4571-8F13-B39F40878C13}" srcId="{E30828C0-BEF0-4BF5-85F7-83595A74F70D}" destId="{CBCA8EEC-B018-4F10-B8E0-F16B2EF24120}" srcOrd="0" destOrd="0" parTransId="{7556FEA1-07C7-4B25-8DB3-33D0D27FD379}" sibTransId="{74DF32A5-3573-4DD9-8284-C0FECF8236C3}"/>
    <dgm:cxn modelId="{7E3BE5D1-A53A-44B7-BA6A-B609B7E540E5}" srcId="{E30828C0-BEF0-4BF5-85F7-83595A74F70D}" destId="{8A041E5E-5A80-4D02-BD1F-F7B44DEB1F69}" srcOrd="2" destOrd="0" parTransId="{09411E5C-D362-4AD0-B721-D978C29CD842}" sibTransId="{4435628D-26C5-4D99-9253-3F6DF8B3751D}"/>
    <dgm:cxn modelId="{1BE2A0EE-2D1E-413F-8D4D-EF5BC7595E64}" type="presOf" srcId="{8885809E-D28E-4476-88F4-C72668C62413}" destId="{C2E87F55-29E4-4C26-A542-4E119E9C02CB}" srcOrd="0" destOrd="0" presId="urn:microsoft.com/office/officeart/2005/8/layout/vList2"/>
    <dgm:cxn modelId="{4CE06920-20FF-4674-B311-F1F5AD350946}" type="presParOf" srcId="{1EA2703A-9573-4F93-BB46-648009413033}" destId="{5228B1B3-46F8-42F6-96E5-FC688AF5F73B}" srcOrd="0" destOrd="0" presId="urn:microsoft.com/office/officeart/2005/8/layout/vList2"/>
    <dgm:cxn modelId="{173F82E4-2F60-48E8-BB98-F6F5B643C245}" type="presParOf" srcId="{1EA2703A-9573-4F93-BB46-648009413033}" destId="{E0C57E8C-7FAE-4205-B4F4-0E19C025FA45}" srcOrd="1" destOrd="0" presId="urn:microsoft.com/office/officeart/2005/8/layout/vList2"/>
    <dgm:cxn modelId="{EAA164BC-A984-440C-A76D-52714F3CD54B}" type="presParOf" srcId="{1EA2703A-9573-4F93-BB46-648009413033}" destId="{C706E1D2-3F26-40B1-95A9-5596153C165E}" srcOrd="2" destOrd="0" presId="urn:microsoft.com/office/officeart/2005/8/layout/vList2"/>
    <dgm:cxn modelId="{AD833398-1793-4F55-9C6B-A76293C9E9B7}" type="presParOf" srcId="{1EA2703A-9573-4F93-BB46-648009413033}" destId="{69452A82-4D3B-4F5D-A94D-2EF27EDFF2D9}" srcOrd="3" destOrd="0" presId="urn:microsoft.com/office/officeart/2005/8/layout/vList2"/>
    <dgm:cxn modelId="{4AFA3033-AF18-4673-9AFE-F2F9AC0F126E}" type="presParOf" srcId="{1EA2703A-9573-4F93-BB46-648009413033}" destId="{48546699-1D93-4EF4-9331-1FB85736F649}" srcOrd="4" destOrd="0" presId="urn:microsoft.com/office/officeart/2005/8/layout/vList2"/>
    <dgm:cxn modelId="{AB5F7036-3EFF-408F-A7EB-4F416F3EA959}" type="presParOf" srcId="{1EA2703A-9573-4F93-BB46-648009413033}" destId="{BC20C514-A650-45A8-9B7C-0F73D28EAAD1}" srcOrd="5" destOrd="0" presId="urn:microsoft.com/office/officeart/2005/8/layout/vList2"/>
    <dgm:cxn modelId="{16D07ADB-E33D-4E69-B605-ACCDA147613A}" type="presParOf" srcId="{1EA2703A-9573-4F93-BB46-648009413033}" destId="{C2E87F55-29E4-4C26-A542-4E119E9C02CB}" srcOrd="6" destOrd="0" presId="urn:microsoft.com/office/officeart/2005/8/layout/vList2"/>
    <dgm:cxn modelId="{86BA0C7E-7E19-4DA0-8A07-E5D3F05E4730}" type="presParOf" srcId="{1EA2703A-9573-4F93-BB46-648009413033}" destId="{B9DA3B2C-A80A-4A57-92FB-D06215A38076}" srcOrd="7" destOrd="0" presId="urn:microsoft.com/office/officeart/2005/8/layout/vList2"/>
    <dgm:cxn modelId="{D9A3CC97-7756-4F9E-851C-EF177414C06B}" type="presParOf" srcId="{1EA2703A-9573-4F93-BB46-648009413033}" destId="{01F0B406-42E8-4578-8F24-61D81DDBDB7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E2C5CC-26CB-42C8-A423-B93EB7C79EBB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E0BC2006-6B58-4467-B4FF-3926E92EEAC5}">
      <dgm:prSet custT="1"/>
      <dgm:spPr/>
      <dgm:t>
        <a:bodyPr/>
        <a:lstStyle/>
        <a:p>
          <a:r>
            <a:rPr lang="en-GB" sz="1500" dirty="0">
              <a:latin typeface="+mn-lt"/>
            </a:rPr>
            <a:t>Patient, strategic approach required for Japan: long-term commitment, develop and maintain relationships through regular visits and communication</a:t>
          </a:r>
          <a:endParaRPr lang="en-US" sz="1500" dirty="0">
            <a:latin typeface="+mn-lt"/>
          </a:endParaRPr>
        </a:p>
      </dgm:t>
    </dgm:pt>
    <dgm:pt modelId="{FAB78358-1EDF-49E1-BBB2-54932689E075}" type="parTrans" cxnId="{29550085-6C99-48F0-94D0-7E03F8F361D1}">
      <dgm:prSet/>
      <dgm:spPr/>
      <dgm:t>
        <a:bodyPr/>
        <a:lstStyle/>
        <a:p>
          <a:endParaRPr lang="en-US"/>
        </a:p>
      </dgm:t>
    </dgm:pt>
    <dgm:pt modelId="{22F19C79-589A-48D2-9609-1EFC215D3D15}" type="sibTrans" cxnId="{29550085-6C99-48F0-94D0-7E03F8F361D1}">
      <dgm:prSet/>
      <dgm:spPr/>
      <dgm:t>
        <a:bodyPr/>
        <a:lstStyle/>
        <a:p>
          <a:endParaRPr lang="en-US"/>
        </a:p>
      </dgm:t>
    </dgm:pt>
    <dgm:pt modelId="{E7EBBC11-22E3-4819-A2F2-6B079E2FC663}">
      <dgm:prSet custT="1"/>
      <dgm:spPr/>
      <dgm:t>
        <a:bodyPr/>
        <a:lstStyle/>
        <a:p>
          <a:r>
            <a:rPr lang="en-GB" sz="1500" dirty="0">
              <a:latin typeface="+mn-lt"/>
            </a:rPr>
            <a:t>Majority of overseas SMEs use support of local partners to understand / access Japanese market                           Helpful to translate some documents into Japanese if possible </a:t>
          </a:r>
          <a:r>
            <a:rPr lang="en-GB" sz="1500" dirty="0">
              <a:latin typeface="Lucida Console" panose="020B0609040504020204" pitchFamily="49" charset="0"/>
            </a:rPr>
            <a:t>  </a:t>
          </a:r>
          <a:r>
            <a:rPr lang="en-GB" sz="1200" dirty="0">
              <a:latin typeface="Lucida Console" panose="020B0609040504020204" pitchFamily="49" charset="0"/>
            </a:rPr>
            <a:t>                                        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C076A51C-2B15-4B8B-84D4-B1514188BFFF}" type="parTrans" cxnId="{BC1A4C9C-C92B-4038-B8C8-E2197C1DC3E3}">
      <dgm:prSet/>
      <dgm:spPr/>
      <dgm:t>
        <a:bodyPr/>
        <a:lstStyle/>
        <a:p>
          <a:endParaRPr lang="en-US"/>
        </a:p>
      </dgm:t>
    </dgm:pt>
    <dgm:pt modelId="{EF0C9955-ECA8-4E07-9652-203B006A0FAA}" type="sibTrans" cxnId="{BC1A4C9C-C92B-4038-B8C8-E2197C1DC3E3}">
      <dgm:prSet/>
      <dgm:spPr/>
      <dgm:t>
        <a:bodyPr/>
        <a:lstStyle/>
        <a:p>
          <a:endParaRPr lang="en-US"/>
        </a:p>
      </dgm:t>
    </dgm:pt>
    <dgm:pt modelId="{C3506AD8-11A1-4141-A2BF-F80FEB3989BF}">
      <dgm:prSet custT="1"/>
      <dgm:spPr/>
      <dgm:t>
        <a:bodyPr/>
        <a:lstStyle/>
        <a:p>
          <a:r>
            <a:rPr lang="en-GB" sz="1500" dirty="0">
              <a:latin typeface="+mn-lt"/>
            </a:rPr>
            <a:t>Good understanding of Japanese business law necessary – can be very different from UK                                                  Use English-speaking Japanese lawyers</a:t>
          </a:r>
          <a:r>
            <a:rPr lang="en-GB" sz="1500" dirty="0"/>
            <a:t>	                     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(GOV.UK, 2015)</a:t>
          </a:r>
          <a:endParaRPr lang="en-US" sz="1200" dirty="0"/>
        </a:p>
      </dgm:t>
    </dgm:pt>
    <dgm:pt modelId="{E6F80A49-31B1-40C3-B7DE-E8FD9EE852EC}" type="parTrans" cxnId="{3E1634F4-E33C-4983-9CA3-AE97EEFCE40D}">
      <dgm:prSet/>
      <dgm:spPr/>
      <dgm:t>
        <a:bodyPr/>
        <a:lstStyle/>
        <a:p>
          <a:endParaRPr lang="en-US"/>
        </a:p>
      </dgm:t>
    </dgm:pt>
    <dgm:pt modelId="{217419E1-11EB-4C81-837C-114A3377BDD8}" type="sibTrans" cxnId="{3E1634F4-E33C-4983-9CA3-AE97EEFCE40D}">
      <dgm:prSet/>
      <dgm:spPr/>
      <dgm:t>
        <a:bodyPr/>
        <a:lstStyle/>
        <a:p>
          <a:endParaRPr lang="en-US"/>
        </a:p>
      </dgm:t>
    </dgm:pt>
    <dgm:pt modelId="{E61F3CA4-B5FB-4802-AB39-D39747DD1800}">
      <dgm:prSet custT="1"/>
      <dgm:spPr/>
      <dgm:t>
        <a:bodyPr/>
        <a:lstStyle/>
        <a:p>
          <a:r>
            <a:rPr lang="en-GB" sz="1500" dirty="0">
              <a:latin typeface="+mn-lt"/>
            </a:rPr>
            <a:t>Licences/permits/certificates to be obtained from authorised bodies                                                                      partly to safeguard the fundamental and established food industry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(Jones, 2018a)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8AD04A6C-960D-4F28-8E4E-ECC34B4CDA33}" type="parTrans" cxnId="{DFB36EF0-92EA-407D-8203-674647EAD930}">
      <dgm:prSet/>
      <dgm:spPr/>
      <dgm:t>
        <a:bodyPr/>
        <a:lstStyle/>
        <a:p>
          <a:endParaRPr lang="en-US"/>
        </a:p>
      </dgm:t>
    </dgm:pt>
    <dgm:pt modelId="{EF71F6F8-F4D2-42C5-96C8-BF4E0C31BFB2}" type="sibTrans" cxnId="{DFB36EF0-92EA-407D-8203-674647EAD930}">
      <dgm:prSet/>
      <dgm:spPr/>
      <dgm:t>
        <a:bodyPr/>
        <a:lstStyle/>
        <a:p>
          <a:endParaRPr lang="en-US"/>
        </a:p>
      </dgm:t>
    </dgm:pt>
    <dgm:pt modelId="{6EDD04D5-0594-4E92-AAF8-52198074E30D}">
      <dgm:prSet custT="1"/>
      <dgm:spPr/>
      <dgm:t>
        <a:bodyPr/>
        <a:lstStyle/>
        <a:p>
          <a:r>
            <a:rPr lang="en-GB" sz="1500" dirty="0">
              <a:latin typeface="+mn-lt"/>
            </a:rPr>
            <a:t>Expectation of detailed preparation &amp; planning plus knowledge of “high context” Japanese business etiquette                                          											</a:t>
          </a:r>
          <a:r>
            <a:rPr lang="en-GB" sz="1200" dirty="0">
              <a:latin typeface="Lucida Console" panose="020B0609040504020204" pitchFamily="49" charset="0"/>
            </a:rPr>
            <a:t>(JAPANSTRATEGY, n.d.)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D9B10EAA-EA76-4137-9A16-D27A36C90D76}" type="parTrans" cxnId="{4D53F490-F883-4676-A57C-ED4307C09D72}">
      <dgm:prSet/>
      <dgm:spPr/>
      <dgm:t>
        <a:bodyPr/>
        <a:lstStyle/>
        <a:p>
          <a:endParaRPr lang="en-US"/>
        </a:p>
      </dgm:t>
    </dgm:pt>
    <dgm:pt modelId="{A67BEAAE-782A-44A1-9231-1ADBE88B2D28}" type="sibTrans" cxnId="{4D53F490-F883-4676-A57C-ED4307C09D72}">
      <dgm:prSet/>
      <dgm:spPr/>
      <dgm:t>
        <a:bodyPr/>
        <a:lstStyle/>
        <a:p>
          <a:endParaRPr lang="en-US"/>
        </a:p>
      </dgm:t>
    </dgm:pt>
    <dgm:pt modelId="{2FF4B0AA-F956-4D7E-AB02-ED519AD165C8}" type="pres">
      <dgm:prSet presAssocID="{B4E2C5CC-26CB-42C8-A423-B93EB7C79EBB}" presName="linear" presStyleCnt="0">
        <dgm:presLayoutVars>
          <dgm:animLvl val="lvl"/>
          <dgm:resizeHandles val="exact"/>
        </dgm:presLayoutVars>
      </dgm:prSet>
      <dgm:spPr/>
    </dgm:pt>
    <dgm:pt modelId="{2B7CC051-038E-454A-9B3A-CB9BA9FAAA6F}" type="pres">
      <dgm:prSet presAssocID="{E0BC2006-6B58-4467-B4FF-3926E92EEAC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39717AE-F276-4674-A8C6-EF9259D47E12}" type="pres">
      <dgm:prSet presAssocID="{22F19C79-589A-48D2-9609-1EFC215D3D15}" presName="spacer" presStyleCnt="0"/>
      <dgm:spPr/>
    </dgm:pt>
    <dgm:pt modelId="{135CA02F-3E03-48D4-A8D7-6C399D532A9C}" type="pres">
      <dgm:prSet presAssocID="{E7EBBC11-22E3-4819-A2F2-6B079E2FC66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EA73277-508B-4CD4-B673-3BA8C5CC6195}" type="pres">
      <dgm:prSet presAssocID="{EF0C9955-ECA8-4E07-9652-203B006A0FAA}" presName="spacer" presStyleCnt="0"/>
      <dgm:spPr/>
    </dgm:pt>
    <dgm:pt modelId="{19BBF328-630C-47DC-A42C-A61B9AA7E97B}" type="pres">
      <dgm:prSet presAssocID="{C3506AD8-11A1-4141-A2BF-F80FEB3989B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8A245BE-24C0-4BFA-8929-75D688F00C2B}" type="pres">
      <dgm:prSet presAssocID="{217419E1-11EB-4C81-837C-114A3377BDD8}" presName="spacer" presStyleCnt="0"/>
      <dgm:spPr/>
    </dgm:pt>
    <dgm:pt modelId="{28B9D50C-CA02-478C-B5D2-B4F68C48ECC1}" type="pres">
      <dgm:prSet presAssocID="{E61F3CA4-B5FB-4802-AB39-D39747DD180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9F58565-C888-4812-87D9-6809F685B530}" type="pres">
      <dgm:prSet presAssocID="{EF71F6F8-F4D2-42C5-96C8-BF4E0C31BFB2}" presName="spacer" presStyleCnt="0"/>
      <dgm:spPr/>
    </dgm:pt>
    <dgm:pt modelId="{06DBC3E0-909D-4D93-867E-DF35EFBC7207}" type="pres">
      <dgm:prSet presAssocID="{6EDD04D5-0594-4E92-AAF8-52198074E30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A5D6F0C-9D5A-4240-BEF4-884749F6AB16}" type="presOf" srcId="{C3506AD8-11A1-4141-A2BF-F80FEB3989BF}" destId="{19BBF328-630C-47DC-A42C-A61B9AA7E97B}" srcOrd="0" destOrd="0" presId="urn:microsoft.com/office/officeart/2005/8/layout/vList2"/>
    <dgm:cxn modelId="{02301637-A104-49E6-AC28-E084AC432DCA}" type="presOf" srcId="{E0BC2006-6B58-4467-B4FF-3926E92EEAC5}" destId="{2B7CC051-038E-454A-9B3A-CB9BA9FAAA6F}" srcOrd="0" destOrd="0" presId="urn:microsoft.com/office/officeart/2005/8/layout/vList2"/>
    <dgm:cxn modelId="{E30F213B-50F2-4624-B5A6-4761BEBDB687}" type="presOf" srcId="{B4E2C5CC-26CB-42C8-A423-B93EB7C79EBB}" destId="{2FF4B0AA-F956-4D7E-AB02-ED519AD165C8}" srcOrd="0" destOrd="0" presId="urn:microsoft.com/office/officeart/2005/8/layout/vList2"/>
    <dgm:cxn modelId="{B223DE79-4243-4826-89FF-1B41E40411B8}" type="presOf" srcId="{E61F3CA4-B5FB-4802-AB39-D39747DD1800}" destId="{28B9D50C-CA02-478C-B5D2-B4F68C48ECC1}" srcOrd="0" destOrd="0" presId="urn:microsoft.com/office/officeart/2005/8/layout/vList2"/>
    <dgm:cxn modelId="{05A9C480-5CE2-4AA1-A1C3-497E9C069746}" type="presOf" srcId="{6EDD04D5-0594-4E92-AAF8-52198074E30D}" destId="{06DBC3E0-909D-4D93-867E-DF35EFBC7207}" srcOrd="0" destOrd="0" presId="urn:microsoft.com/office/officeart/2005/8/layout/vList2"/>
    <dgm:cxn modelId="{29550085-6C99-48F0-94D0-7E03F8F361D1}" srcId="{B4E2C5CC-26CB-42C8-A423-B93EB7C79EBB}" destId="{E0BC2006-6B58-4467-B4FF-3926E92EEAC5}" srcOrd="0" destOrd="0" parTransId="{FAB78358-1EDF-49E1-BBB2-54932689E075}" sibTransId="{22F19C79-589A-48D2-9609-1EFC215D3D15}"/>
    <dgm:cxn modelId="{4D53F490-F883-4676-A57C-ED4307C09D72}" srcId="{B4E2C5CC-26CB-42C8-A423-B93EB7C79EBB}" destId="{6EDD04D5-0594-4E92-AAF8-52198074E30D}" srcOrd="4" destOrd="0" parTransId="{D9B10EAA-EA76-4137-9A16-D27A36C90D76}" sibTransId="{A67BEAAE-782A-44A1-9231-1ADBE88B2D28}"/>
    <dgm:cxn modelId="{BC1A4C9C-C92B-4038-B8C8-E2197C1DC3E3}" srcId="{B4E2C5CC-26CB-42C8-A423-B93EB7C79EBB}" destId="{E7EBBC11-22E3-4819-A2F2-6B079E2FC663}" srcOrd="1" destOrd="0" parTransId="{C076A51C-2B15-4B8B-84D4-B1514188BFFF}" sibTransId="{EF0C9955-ECA8-4E07-9652-203B006A0FAA}"/>
    <dgm:cxn modelId="{995B9ED4-4733-4E4F-AC7D-D0AFB463883A}" type="presOf" srcId="{E7EBBC11-22E3-4819-A2F2-6B079E2FC663}" destId="{135CA02F-3E03-48D4-A8D7-6C399D532A9C}" srcOrd="0" destOrd="0" presId="urn:microsoft.com/office/officeart/2005/8/layout/vList2"/>
    <dgm:cxn modelId="{DFB36EF0-92EA-407D-8203-674647EAD930}" srcId="{B4E2C5CC-26CB-42C8-A423-B93EB7C79EBB}" destId="{E61F3CA4-B5FB-4802-AB39-D39747DD1800}" srcOrd="3" destOrd="0" parTransId="{8AD04A6C-960D-4F28-8E4E-ECC34B4CDA33}" sibTransId="{EF71F6F8-F4D2-42C5-96C8-BF4E0C31BFB2}"/>
    <dgm:cxn modelId="{3E1634F4-E33C-4983-9CA3-AE97EEFCE40D}" srcId="{B4E2C5CC-26CB-42C8-A423-B93EB7C79EBB}" destId="{C3506AD8-11A1-4141-A2BF-F80FEB3989BF}" srcOrd="2" destOrd="0" parTransId="{E6F80A49-31B1-40C3-B7DE-E8FD9EE852EC}" sibTransId="{217419E1-11EB-4C81-837C-114A3377BDD8}"/>
    <dgm:cxn modelId="{D1EFEDA3-0C78-4643-BE57-985872970CD2}" type="presParOf" srcId="{2FF4B0AA-F956-4D7E-AB02-ED519AD165C8}" destId="{2B7CC051-038E-454A-9B3A-CB9BA9FAAA6F}" srcOrd="0" destOrd="0" presId="urn:microsoft.com/office/officeart/2005/8/layout/vList2"/>
    <dgm:cxn modelId="{CC737860-99F4-46B3-8BAA-2AC0B3B47A28}" type="presParOf" srcId="{2FF4B0AA-F956-4D7E-AB02-ED519AD165C8}" destId="{739717AE-F276-4674-A8C6-EF9259D47E12}" srcOrd="1" destOrd="0" presId="urn:microsoft.com/office/officeart/2005/8/layout/vList2"/>
    <dgm:cxn modelId="{0A34B408-CBAA-4705-A343-18978F7E1B3F}" type="presParOf" srcId="{2FF4B0AA-F956-4D7E-AB02-ED519AD165C8}" destId="{135CA02F-3E03-48D4-A8D7-6C399D532A9C}" srcOrd="2" destOrd="0" presId="urn:microsoft.com/office/officeart/2005/8/layout/vList2"/>
    <dgm:cxn modelId="{2C604255-2128-4E42-A9E3-299E03A0F586}" type="presParOf" srcId="{2FF4B0AA-F956-4D7E-AB02-ED519AD165C8}" destId="{EEA73277-508B-4CD4-B673-3BA8C5CC6195}" srcOrd="3" destOrd="0" presId="urn:microsoft.com/office/officeart/2005/8/layout/vList2"/>
    <dgm:cxn modelId="{3C86B8CA-0D75-415B-BFD8-2352B996137D}" type="presParOf" srcId="{2FF4B0AA-F956-4D7E-AB02-ED519AD165C8}" destId="{19BBF328-630C-47DC-A42C-A61B9AA7E97B}" srcOrd="4" destOrd="0" presId="urn:microsoft.com/office/officeart/2005/8/layout/vList2"/>
    <dgm:cxn modelId="{7FF9AE25-2C97-4983-B879-0CFC3C37D123}" type="presParOf" srcId="{2FF4B0AA-F956-4D7E-AB02-ED519AD165C8}" destId="{58A245BE-24C0-4BFA-8929-75D688F00C2B}" srcOrd="5" destOrd="0" presId="urn:microsoft.com/office/officeart/2005/8/layout/vList2"/>
    <dgm:cxn modelId="{403AF8E4-97A6-4212-868E-3C694227FAC8}" type="presParOf" srcId="{2FF4B0AA-F956-4D7E-AB02-ED519AD165C8}" destId="{28B9D50C-CA02-478C-B5D2-B4F68C48ECC1}" srcOrd="6" destOrd="0" presId="urn:microsoft.com/office/officeart/2005/8/layout/vList2"/>
    <dgm:cxn modelId="{43F8F1B0-2507-4F88-9C14-379D2898E862}" type="presParOf" srcId="{2FF4B0AA-F956-4D7E-AB02-ED519AD165C8}" destId="{29F58565-C888-4812-87D9-6809F685B530}" srcOrd="7" destOrd="0" presId="urn:microsoft.com/office/officeart/2005/8/layout/vList2"/>
    <dgm:cxn modelId="{AC11C30E-3825-4CBF-A5CD-EBA153655F19}" type="presParOf" srcId="{2FF4B0AA-F956-4D7E-AB02-ED519AD165C8}" destId="{06DBC3E0-909D-4D93-867E-DF35EFBC720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3E5D25-1A10-45CD-8EC2-C5F851C06398}" type="doc">
      <dgm:prSet loTypeId="urn:microsoft.com/office/officeart/2016/7/layout/BasicProcessNew" loCatId="process" qsTypeId="urn:microsoft.com/office/officeart/2005/8/quickstyle/simple5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C85143B7-8791-4411-A71D-79A9C8DB2B57}">
      <dgm:prSet custT="1"/>
      <dgm:spPr/>
      <dgm:t>
        <a:bodyPr/>
        <a:lstStyle/>
        <a:p>
          <a:endParaRPr lang="en-GB" sz="1200" dirty="0">
            <a:latin typeface="Lucida Console" panose="020B0609040504020204" pitchFamily="49" charset="0"/>
          </a:endParaRPr>
        </a:p>
        <a:p>
          <a:r>
            <a:rPr lang="en-GB" sz="1600" b="1" dirty="0">
              <a:latin typeface="Lucida Console" panose="020B0609040504020204" pitchFamily="49" charset="0"/>
            </a:rPr>
            <a:t>Population of Japan  </a:t>
          </a:r>
        </a:p>
        <a:p>
          <a:r>
            <a:rPr lang="en-GB" sz="1600" b="1" dirty="0">
              <a:latin typeface="Lucida Console" panose="020B0609040504020204" pitchFamily="49" charset="0"/>
            </a:rPr>
            <a:t>126.59m. </a:t>
          </a:r>
          <a:r>
            <a:rPr lang="en-GB" sz="1600" dirty="0">
              <a:latin typeface="Lucida Console" panose="020B0609040504020204" pitchFamily="49" charset="0"/>
            </a:rPr>
            <a:t>   </a:t>
          </a:r>
          <a:r>
            <a:rPr lang="en-GB" sz="1400" dirty="0">
              <a:latin typeface="Lucida Console" panose="020B0609040504020204" pitchFamily="49" charset="0"/>
            </a:rPr>
            <a:t> </a:t>
          </a:r>
          <a:r>
            <a:rPr lang="en-GB" sz="1200" dirty="0">
              <a:latin typeface="Lucida Console" panose="020B0609040504020204" pitchFamily="49" charset="0"/>
            </a:rPr>
            <a:t>     </a:t>
          </a:r>
        </a:p>
        <a:p>
          <a:r>
            <a:rPr lang="en-GB" sz="1200" dirty="0">
              <a:latin typeface="Lucida Console" panose="020B0609040504020204" pitchFamily="49" charset="0"/>
            </a:rPr>
            <a:t> </a:t>
          </a:r>
        </a:p>
        <a:p>
          <a:endParaRPr lang="en-GB" sz="1200" dirty="0">
            <a:latin typeface="Lucida Console" panose="020B0609040504020204" pitchFamily="49" charset="0"/>
          </a:endParaRPr>
        </a:p>
        <a:p>
          <a:endParaRPr lang="en-GB" sz="1200" dirty="0">
            <a:latin typeface="Lucida Console" panose="020B0609040504020204" pitchFamily="49" charset="0"/>
          </a:endParaRPr>
        </a:p>
        <a:p>
          <a:endParaRPr lang="en-GB" sz="1200" dirty="0">
            <a:latin typeface="Lucida Console" panose="020B0609040504020204" pitchFamily="49" charset="0"/>
          </a:endParaRPr>
        </a:p>
        <a:p>
          <a:endParaRPr lang="en-GB" sz="1200" dirty="0">
            <a:latin typeface="Lucida Console" panose="020B0609040504020204" pitchFamily="49" charset="0"/>
          </a:endParaRPr>
        </a:p>
        <a:p>
          <a:r>
            <a:rPr lang="en-GB" sz="1200" dirty="0">
              <a:latin typeface="Lucida Console" panose="020B0609040504020204" pitchFamily="49" charset="0"/>
            </a:rPr>
            <a:t>(Statistics Japan, n.d.)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4327D6EC-6AFB-4AA8-B30D-272EE02EF253}" type="parTrans" cxnId="{A8D1EAC9-422E-498A-8672-9839574D94F5}">
      <dgm:prSet/>
      <dgm:spPr/>
      <dgm:t>
        <a:bodyPr/>
        <a:lstStyle/>
        <a:p>
          <a:endParaRPr lang="en-US"/>
        </a:p>
      </dgm:t>
    </dgm:pt>
    <dgm:pt modelId="{ABB3F218-F9E9-4961-ABBF-B55C971BCA07}" type="sibTrans" cxnId="{A8D1EAC9-422E-498A-8672-9839574D94F5}">
      <dgm:prSet/>
      <dgm:spPr/>
      <dgm:t>
        <a:bodyPr/>
        <a:lstStyle/>
        <a:p>
          <a:endParaRPr lang="en-US"/>
        </a:p>
      </dgm:t>
    </dgm:pt>
    <dgm:pt modelId="{DA339699-5EED-4123-889D-0398B0DFB51C}">
      <dgm:prSet custT="1"/>
      <dgm:spPr/>
      <dgm:t>
        <a:bodyPr/>
        <a:lstStyle/>
        <a:p>
          <a:pPr algn="l">
            <a:buNone/>
          </a:pPr>
          <a:endParaRPr lang="en-GB" sz="1100" dirty="0"/>
        </a:p>
        <a:p>
          <a:pPr algn="l">
            <a:buNone/>
          </a:pPr>
          <a:endParaRPr lang="en-GB" sz="1100" dirty="0"/>
        </a:p>
        <a:p>
          <a:pPr algn="l">
            <a:buNone/>
          </a:pPr>
          <a:endParaRPr lang="en-GB" sz="1100" dirty="0"/>
        </a:p>
        <a:p>
          <a:pPr algn="ctr">
            <a:buNone/>
          </a:pPr>
          <a:r>
            <a:rPr lang="en-GB" sz="1600" b="1" dirty="0">
              <a:latin typeface="Lucida Console" panose="020B0609040504020204" pitchFamily="49" charset="0"/>
            </a:rPr>
            <a:t>Current </a:t>
          </a:r>
          <a:r>
            <a:rPr lang="en-GB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rPr>
            <a:t>g</a:t>
          </a:r>
          <a:r>
            <a:rPr lang="en-GB" sz="1600" b="1" dirty="0">
              <a:latin typeface="Lucida Console" panose="020B0609040504020204" pitchFamily="49" charset="0"/>
            </a:rPr>
            <a:t>raze markets:  </a:t>
          </a:r>
        </a:p>
        <a:p>
          <a:pPr algn="ctr">
            <a:buNone/>
          </a:pPr>
          <a:r>
            <a:rPr lang="en-GB" sz="1600" b="1" dirty="0">
              <a:latin typeface="Lucida Console" panose="020B0609040504020204" pitchFamily="49" charset="0"/>
            </a:rPr>
            <a:t>UK =  63.7m.</a:t>
          </a:r>
        </a:p>
        <a:p>
          <a:pPr algn="ctr">
            <a:buNone/>
          </a:pPr>
          <a:r>
            <a:rPr lang="en-GB" sz="1600" b="1" dirty="0">
              <a:latin typeface="Lucida Console" panose="020B0609040504020204" pitchFamily="49" charset="0"/>
            </a:rPr>
            <a:t> US = 318.9m</a:t>
          </a:r>
          <a:r>
            <a:rPr lang="en-GB" sz="1600" dirty="0">
              <a:latin typeface="Lucida Console" panose="020B0609040504020204" pitchFamily="49" charset="0"/>
            </a:rPr>
            <a:t>. </a:t>
          </a:r>
        </a:p>
        <a:p>
          <a:pPr algn="ctr">
            <a:buNone/>
          </a:pPr>
          <a:r>
            <a:rPr lang="en-GB" sz="1600" dirty="0">
              <a:latin typeface="Lucida Console" panose="020B0609040504020204" pitchFamily="49" charset="0"/>
            </a:rPr>
            <a:t> </a:t>
          </a:r>
        </a:p>
        <a:p>
          <a:pPr algn="ctr">
            <a:buNone/>
          </a:pPr>
          <a:endParaRPr lang="en-GB" sz="1400" dirty="0">
            <a:latin typeface="Lucida Console" panose="020B0609040504020204" pitchFamily="49" charset="0"/>
          </a:endParaRPr>
        </a:p>
        <a:p>
          <a:pPr algn="ctr">
            <a:buNone/>
          </a:pPr>
          <a:r>
            <a:rPr lang="en-GB" sz="1200" dirty="0">
              <a:latin typeface="Lucida Console" panose="020B0609040504020204" pitchFamily="49" charset="0"/>
            </a:rPr>
            <a:t>(OECD, n.d.)</a:t>
          </a:r>
        </a:p>
        <a:p>
          <a:pPr algn="ctr">
            <a:buNone/>
          </a:pPr>
          <a:endParaRPr lang="en-GB" sz="1200" dirty="0">
            <a:latin typeface="Lucida Console" panose="020B0609040504020204" pitchFamily="49" charset="0"/>
          </a:endParaRPr>
        </a:p>
        <a:p>
          <a:pPr algn="ctr">
            <a:buNone/>
          </a:pPr>
          <a:endParaRPr lang="en-US" sz="1200" dirty="0">
            <a:latin typeface="Lucida Console" panose="020B0609040504020204" pitchFamily="49" charset="0"/>
          </a:endParaRPr>
        </a:p>
      </dgm:t>
    </dgm:pt>
    <dgm:pt modelId="{1AADC3C0-30B8-439F-8963-F296017D1A92}" type="parTrans" cxnId="{59355378-CCD8-4F4D-96D8-F837B3ECB321}">
      <dgm:prSet/>
      <dgm:spPr/>
      <dgm:t>
        <a:bodyPr/>
        <a:lstStyle/>
        <a:p>
          <a:endParaRPr lang="en-US"/>
        </a:p>
      </dgm:t>
    </dgm:pt>
    <dgm:pt modelId="{FA13B3EB-3664-435F-8567-01A59134386F}" type="sibTrans" cxnId="{59355378-CCD8-4F4D-96D8-F837B3ECB321}">
      <dgm:prSet/>
      <dgm:spPr/>
      <dgm:t>
        <a:bodyPr/>
        <a:lstStyle/>
        <a:p>
          <a:endParaRPr lang="en-US"/>
        </a:p>
      </dgm:t>
    </dgm:pt>
    <dgm:pt modelId="{156F947F-1C19-47C6-BA9B-411089627952}">
      <dgm:prSet custT="1"/>
      <dgm:spPr/>
      <dgm:t>
        <a:bodyPr/>
        <a:lstStyle/>
        <a:p>
          <a:r>
            <a:rPr lang="en-GB" sz="1600" dirty="0"/>
            <a:t> </a:t>
          </a:r>
          <a:r>
            <a:rPr lang="en-GB" sz="1600" b="1" dirty="0">
              <a:latin typeface="Lucida Console" panose="020B0609040504020204" pitchFamily="49" charset="0"/>
            </a:rPr>
            <a:t>Japan population by age group, </a:t>
          </a:r>
        </a:p>
        <a:p>
          <a:r>
            <a:rPr lang="en-GB" sz="1600" b="1" dirty="0">
              <a:latin typeface="Lucida Console" panose="020B0609040504020204" pitchFamily="49" charset="0"/>
            </a:rPr>
            <a:t>January 1 2018</a:t>
          </a:r>
        </a:p>
        <a:p>
          <a:endParaRPr lang="en-GB" sz="1600" b="1" dirty="0">
            <a:latin typeface="Lucida Console" panose="020B0609040504020204" pitchFamily="49" charset="0"/>
          </a:endParaRPr>
        </a:p>
        <a:p>
          <a:r>
            <a:rPr lang="en-GB" sz="1600" b="1" dirty="0">
              <a:latin typeface="Lucida Console" panose="020B0609040504020204" pitchFamily="49" charset="0"/>
            </a:rPr>
            <a:t>5-19 = 16.66m</a:t>
          </a:r>
        </a:p>
        <a:p>
          <a:r>
            <a:rPr lang="en-GB" sz="1600" b="1" dirty="0">
              <a:latin typeface="Lucida Console" panose="020B0609040504020204" pitchFamily="49" charset="0"/>
            </a:rPr>
            <a:t>20-34 = 19.54m</a:t>
          </a:r>
        </a:p>
        <a:p>
          <a:r>
            <a:rPr lang="en-GB" sz="1600" b="1" dirty="0">
              <a:latin typeface="Lucida Console" panose="020B0609040504020204" pitchFamily="49" charset="0"/>
            </a:rPr>
            <a:t>  35-49 = 26.70m </a:t>
          </a:r>
          <a:r>
            <a:rPr lang="en-GB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rPr>
            <a:t>*</a:t>
          </a:r>
        </a:p>
        <a:p>
          <a:r>
            <a:rPr lang="en-GB" sz="1600" b="1" dirty="0">
              <a:latin typeface="Lucida Console" panose="020B0609040504020204" pitchFamily="49" charset="0"/>
            </a:rPr>
            <a:t>50-64 = 23.56m</a:t>
          </a:r>
        </a:p>
        <a:p>
          <a:r>
            <a:rPr lang="en-GB" sz="1600" b="1" dirty="0">
              <a:latin typeface="Lucida Console" panose="020B0609040504020204" pitchFamily="49" charset="0"/>
            </a:rPr>
            <a:t>65-79 = 24.40m</a:t>
          </a:r>
        </a:p>
        <a:p>
          <a:endParaRPr lang="en-GB" sz="1400" b="0" dirty="0">
            <a:latin typeface="Lucida Console" panose="020B0609040504020204" pitchFamily="49" charset="0"/>
          </a:endParaRPr>
        </a:p>
        <a:p>
          <a:r>
            <a:rPr lang="en-GB" sz="1200" b="0" dirty="0">
              <a:latin typeface="Lucida Console" panose="020B0609040504020204" pitchFamily="49" charset="0"/>
            </a:rPr>
            <a:t>(Statistics Japan, n.d</a:t>
          </a:r>
          <a:r>
            <a:rPr lang="en-GB" sz="1200" b="0" dirty="0"/>
            <a:t>.)</a:t>
          </a:r>
          <a:r>
            <a:rPr lang="en-GB" sz="1200" dirty="0"/>
            <a:t> </a:t>
          </a:r>
          <a:endParaRPr lang="en-US" sz="1200" dirty="0"/>
        </a:p>
      </dgm:t>
    </dgm:pt>
    <dgm:pt modelId="{89ABD786-0771-436C-A520-999331D31CF1}" type="parTrans" cxnId="{72073A99-4328-470D-AA16-889A46661A94}">
      <dgm:prSet/>
      <dgm:spPr/>
      <dgm:t>
        <a:bodyPr/>
        <a:lstStyle/>
        <a:p>
          <a:endParaRPr lang="en-US"/>
        </a:p>
      </dgm:t>
    </dgm:pt>
    <dgm:pt modelId="{36078845-D6CC-4651-8EA1-DDE2005A13B9}" type="sibTrans" cxnId="{72073A99-4328-470D-AA16-889A46661A94}">
      <dgm:prSet/>
      <dgm:spPr/>
      <dgm:t>
        <a:bodyPr/>
        <a:lstStyle/>
        <a:p>
          <a:endParaRPr lang="en-US"/>
        </a:p>
      </dgm:t>
    </dgm:pt>
    <dgm:pt modelId="{5BBD092A-CBB4-4820-BA6F-8B2D78648D90}">
      <dgm:prSet custT="1"/>
      <dgm:spPr/>
      <dgm:t>
        <a:bodyPr/>
        <a:lstStyle/>
        <a:p>
          <a:pPr algn="l">
            <a:buFontTx/>
            <a:buNone/>
          </a:pPr>
          <a:r>
            <a:rPr lang="en-GB" sz="1400" dirty="0">
              <a:latin typeface="Lucida Console" panose="020B0609040504020204" pitchFamily="49" charset="0"/>
            </a:rPr>
            <a:t>                  				</a:t>
          </a:r>
          <a:r>
            <a:rPr lang="en-GB" sz="900" dirty="0"/>
            <a:t>						</a:t>
          </a:r>
          <a:endParaRPr lang="en-US" sz="900" dirty="0"/>
        </a:p>
      </dgm:t>
    </dgm:pt>
    <dgm:pt modelId="{5E7E7F3B-7D7A-4A45-B0D1-C0B004593A4E}" type="sibTrans" cxnId="{F4784664-E677-4521-A5C9-7AF24EDA44F2}">
      <dgm:prSet/>
      <dgm:spPr/>
      <dgm:t>
        <a:bodyPr/>
        <a:lstStyle/>
        <a:p>
          <a:endParaRPr lang="en-US"/>
        </a:p>
      </dgm:t>
    </dgm:pt>
    <dgm:pt modelId="{4F34B18A-C0AD-46B7-ABE8-72DDBFE1EC8D}" type="parTrans" cxnId="{F4784664-E677-4521-A5C9-7AF24EDA44F2}">
      <dgm:prSet/>
      <dgm:spPr/>
      <dgm:t>
        <a:bodyPr/>
        <a:lstStyle/>
        <a:p>
          <a:endParaRPr lang="en-US"/>
        </a:p>
      </dgm:t>
    </dgm:pt>
    <dgm:pt modelId="{D645FA41-4FAC-408C-97F4-1A1C8C9AB861}" type="pres">
      <dgm:prSet presAssocID="{D53E5D25-1A10-45CD-8EC2-C5F851C06398}" presName="Name0" presStyleCnt="0">
        <dgm:presLayoutVars>
          <dgm:dir/>
          <dgm:resizeHandles val="exact"/>
        </dgm:presLayoutVars>
      </dgm:prSet>
      <dgm:spPr/>
    </dgm:pt>
    <dgm:pt modelId="{74FE9AD8-B00B-4FC6-8434-41D2D04CBB4F}" type="pres">
      <dgm:prSet presAssocID="{C85143B7-8791-4411-A71D-79A9C8DB2B57}" presName="node" presStyleLbl="node1" presStyleIdx="0" presStyleCnt="5" custLinFactNeighborX="-1912" custLinFactNeighborY="-1018">
        <dgm:presLayoutVars>
          <dgm:bulletEnabled val="1"/>
        </dgm:presLayoutVars>
      </dgm:prSet>
      <dgm:spPr/>
    </dgm:pt>
    <dgm:pt modelId="{EA4EF725-194C-4204-B5ED-DE4FB39A10F0}" type="pres">
      <dgm:prSet presAssocID="{ABB3F218-F9E9-4961-ABBF-B55C971BCA07}" presName="sibTransSpacerBeforeConnector" presStyleCnt="0"/>
      <dgm:spPr/>
    </dgm:pt>
    <dgm:pt modelId="{25DF8518-3718-4EC5-A9AA-6BB6C4E65EED}" type="pres">
      <dgm:prSet presAssocID="{ABB3F218-F9E9-4961-ABBF-B55C971BCA07}" presName="sibTrans" presStyleLbl="node1" presStyleIdx="1" presStyleCnt="5"/>
      <dgm:spPr/>
    </dgm:pt>
    <dgm:pt modelId="{A3373F74-FB6D-4B42-AF63-9D093D7EB03A}" type="pres">
      <dgm:prSet presAssocID="{ABB3F218-F9E9-4961-ABBF-B55C971BCA07}" presName="sibTransSpacerAfterConnector" presStyleCnt="0"/>
      <dgm:spPr/>
    </dgm:pt>
    <dgm:pt modelId="{84C80054-F520-4896-963F-A8427D255DAD}" type="pres">
      <dgm:prSet presAssocID="{DA339699-5EED-4123-889D-0398B0DFB51C}" presName="node" presStyleLbl="node1" presStyleIdx="2" presStyleCnt="5">
        <dgm:presLayoutVars>
          <dgm:bulletEnabled val="1"/>
        </dgm:presLayoutVars>
      </dgm:prSet>
      <dgm:spPr/>
    </dgm:pt>
    <dgm:pt modelId="{20B99BD9-0BF8-4252-BDA4-15109E57A974}" type="pres">
      <dgm:prSet presAssocID="{FA13B3EB-3664-435F-8567-01A59134386F}" presName="sibTransSpacerBeforeConnector" presStyleCnt="0"/>
      <dgm:spPr/>
    </dgm:pt>
    <dgm:pt modelId="{09413EF7-06B6-403B-988B-4F04349C06C1}" type="pres">
      <dgm:prSet presAssocID="{FA13B3EB-3664-435F-8567-01A59134386F}" presName="sibTrans" presStyleLbl="node1" presStyleIdx="3" presStyleCnt="5"/>
      <dgm:spPr/>
    </dgm:pt>
    <dgm:pt modelId="{2387AB86-D34A-4D3F-A958-76BDB1F85DB7}" type="pres">
      <dgm:prSet presAssocID="{FA13B3EB-3664-435F-8567-01A59134386F}" presName="sibTransSpacerAfterConnector" presStyleCnt="0"/>
      <dgm:spPr/>
    </dgm:pt>
    <dgm:pt modelId="{9990D6AA-4603-4297-BFF1-934EE592EF9A}" type="pres">
      <dgm:prSet presAssocID="{156F947F-1C19-47C6-BA9B-411089627952}" presName="node" presStyleLbl="node1" presStyleIdx="4" presStyleCnt="5">
        <dgm:presLayoutVars>
          <dgm:bulletEnabled val="1"/>
        </dgm:presLayoutVars>
      </dgm:prSet>
      <dgm:spPr/>
    </dgm:pt>
  </dgm:ptLst>
  <dgm:cxnLst>
    <dgm:cxn modelId="{69A59A0E-D546-4DA3-9A5C-9B7A54BC11D4}" type="presOf" srcId="{5BBD092A-CBB4-4820-BA6F-8B2D78648D90}" destId="{84C80054-F520-4896-963F-A8427D255DAD}" srcOrd="0" destOrd="1" presId="urn:microsoft.com/office/officeart/2016/7/layout/BasicProcessNew"/>
    <dgm:cxn modelId="{F5BC492E-AF7F-4C26-B26A-12ED00C26AEF}" type="presOf" srcId="{D53E5D25-1A10-45CD-8EC2-C5F851C06398}" destId="{D645FA41-4FAC-408C-97F4-1A1C8C9AB861}" srcOrd="0" destOrd="0" presId="urn:microsoft.com/office/officeart/2016/7/layout/BasicProcessNew"/>
    <dgm:cxn modelId="{D795AB62-2A4C-4228-ACA4-14C8F4F44192}" type="presOf" srcId="{DA339699-5EED-4123-889D-0398B0DFB51C}" destId="{84C80054-F520-4896-963F-A8427D255DAD}" srcOrd="0" destOrd="0" presId="urn:microsoft.com/office/officeart/2016/7/layout/BasicProcessNew"/>
    <dgm:cxn modelId="{F4784664-E677-4521-A5C9-7AF24EDA44F2}" srcId="{DA339699-5EED-4123-889D-0398B0DFB51C}" destId="{5BBD092A-CBB4-4820-BA6F-8B2D78648D90}" srcOrd="0" destOrd="0" parTransId="{4F34B18A-C0AD-46B7-ABE8-72DDBFE1EC8D}" sibTransId="{5E7E7F3B-7D7A-4A45-B0D1-C0B004593A4E}"/>
    <dgm:cxn modelId="{29EF1558-756D-45B6-A6FB-F0FA107155C7}" type="presOf" srcId="{C85143B7-8791-4411-A71D-79A9C8DB2B57}" destId="{74FE9AD8-B00B-4FC6-8434-41D2D04CBB4F}" srcOrd="0" destOrd="0" presId="urn:microsoft.com/office/officeart/2016/7/layout/BasicProcessNew"/>
    <dgm:cxn modelId="{59355378-CCD8-4F4D-96D8-F837B3ECB321}" srcId="{D53E5D25-1A10-45CD-8EC2-C5F851C06398}" destId="{DA339699-5EED-4123-889D-0398B0DFB51C}" srcOrd="1" destOrd="0" parTransId="{1AADC3C0-30B8-439F-8963-F296017D1A92}" sibTransId="{FA13B3EB-3664-435F-8567-01A59134386F}"/>
    <dgm:cxn modelId="{9346407C-2289-488F-8B68-73E63C99F0F0}" type="presOf" srcId="{156F947F-1C19-47C6-BA9B-411089627952}" destId="{9990D6AA-4603-4297-BFF1-934EE592EF9A}" srcOrd="0" destOrd="0" presId="urn:microsoft.com/office/officeart/2016/7/layout/BasicProcessNew"/>
    <dgm:cxn modelId="{72073A99-4328-470D-AA16-889A46661A94}" srcId="{D53E5D25-1A10-45CD-8EC2-C5F851C06398}" destId="{156F947F-1C19-47C6-BA9B-411089627952}" srcOrd="2" destOrd="0" parTransId="{89ABD786-0771-436C-A520-999331D31CF1}" sibTransId="{36078845-D6CC-4651-8EA1-DDE2005A13B9}"/>
    <dgm:cxn modelId="{FE1570AC-5A1C-4712-8815-40A3DC8F6C06}" type="presOf" srcId="{ABB3F218-F9E9-4961-ABBF-B55C971BCA07}" destId="{25DF8518-3718-4EC5-A9AA-6BB6C4E65EED}" srcOrd="0" destOrd="0" presId="urn:microsoft.com/office/officeart/2016/7/layout/BasicProcessNew"/>
    <dgm:cxn modelId="{A8D1EAC9-422E-498A-8672-9839574D94F5}" srcId="{D53E5D25-1A10-45CD-8EC2-C5F851C06398}" destId="{C85143B7-8791-4411-A71D-79A9C8DB2B57}" srcOrd="0" destOrd="0" parTransId="{4327D6EC-6AFB-4AA8-B30D-272EE02EF253}" sibTransId="{ABB3F218-F9E9-4961-ABBF-B55C971BCA07}"/>
    <dgm:cxn modelId="{CF9771CE-96E5-4065-AF39-C05564E43EE8}" type="presOf" srcId="{FA13B3EB-3664-435F-8567-01A59134386F}" destId="{09413EF7-06B6-403B-988B-4F04349C06C1}" srcOrd="0" destOrd="0" presId="urn:microsoft.com/office/officeart/2016/7/layout/BasicProcessNew"/>
    <dgm:cxn modelId="{1EB4F4B6-93F1-483C-BB98-C5C9546DE247}" type="presParOf" srcId="{D645FA41-4FAC-408C-97F4-1A1C8C9AB861}" destId="{74FE9AD8-B00B-4FC6-8434-41D2D04CBB4F}" srcOrd="0" destOrd="0" presId="urn:microsoft.com/office/officeart/2016/7/layout/BasicProcessNew"/>
    <dgm:cxn modelId="{A17DE928-929B-4BF5-8DE0-F02B951FCFEC}" type="presParOf" srcId="{D645FA41-4FAC-408C-97F4-1A1C8C9AB861}" destId="{EA4EF725-194C-4204-B5ED-DE4FB39A10F0}" srcOrd="1" destOrd="0" presId="urn:microsoft.com/office/officeart/2016/7/layout/BasicProcessNew"/>
    <dgm:cxn modelId="{67D0A4D1-B691-4A82-B1D3-92531480A618}" type="presParOf" srcId="{D645FA41-4FAC-408C-97F4-1A1C8C9AB861}" destId="{25DF8518-3718-4EC5-A9AA-6BB6C4E65EED}" srcOrd="2" destOrd="0" presId="urn:microsoft.com/office/officeart/2016/7/layout/BasicProcessNew"/>
    <dgm:cxn modelId="{9ACDC91D-9A84-49F4-9C47-AF172F54085C}" type="presParOf" srcId="{D645FA41-4FAC-408C-97F4-1A1C8C9AB861}" destId="{A3373F74-FB6D-4B42-AF63-9D093D7EB03A}" srcOrd="3" destOrd="0" presId="urn:microsoft.com/office/officeart/2016/7/layout/BasicProcessNew"/>
    <dgm:cxn modelId="{377EE6F9-31B8-44D2-9BA8-5C3EA9E9905C}" type="presParOf" srcId="{D645FA41-4FAC-408C-97F4-1A1C8C9AB861}" destId="{84C80054-F520-4896-963F-A8427D255DAD}" srcOrd="4" destOrd="0" presId="urn:microsoft.com/office/officeart/2016/7/layout/BasicProcessNew"/>
    <dgm:cxn modelId="{01739128-D5E5-4682-97B6-B67B521B7F83}" type="presParOf" srcId="{D645FA41-4FAC-408C-97F4-1A1C8C9AB861}" destId="{20B99BD9-0BF8-4252-BDA4-15109E57A974}" srcOrd="5" destOrd="0" presId="urn:microsoft.com/office/officeart/2016/7/layout/BasicProcessNew"/>
    <dgm:cxn modelId="{B43F64D9-7607-4639-8976-12F4F6FC5979}" type="presParOf" srcId="{D645FA41-4FAC-408C-97F4-1A1C8C9AB861}" destId="{09413EF7-06B6-403B-988B-4F04349C06C1}" srcOrd="6" destOrd="0" presId="urn:microsoft.com/office/officeart/2016/7/layout/BasicProcessNew"/>
    <dgm:cxn modelId="{8FE15166-F1CF-4F40-BF39-B39AC2D75E88}" type="presParOf" srcId="{D645FA41-4FAC-408C-97F4-1A1C8C9AB861}" destId="{2387AB86-D34A-4D3F-A958-76BDB1F85DB7}" srcOrd="7" destOrd="0" presId="urn:microsoft.com/office/officeart/2016/7/layout/BasicProcessNew"/>
    <dgm:cxn modelId="{03463EF8-4C55-42F8-BF1E-24C1D0002A80}" type="presParOf" srcId="{D645FA41-4FAC-408C-97F4-1A1C8C9AB861}" destId="{9990D6AA-4603-4297-BFF1-934EE592EF9A}" srcOrd="8" destOrd="0" presId="urn:microsoft.com/office/officeart/2016/7/layout/Basic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3F00BE-6252-432E-A876-32C1C92DE932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10D12659-ED68-4821-B6A8-8E6AF00C16A1}">
      <dgm:prSet custT="1"/>
      <dgm:spPr/>
      <dgm:t>
        <a:bodyPr/>
        <a:lstStyle/>
        <a:p>
          <a:r>
            <a:rPr lang="en-GB" sz="1500" dirty="0">
              <a:latin typeface="+mn-lt"/>
            </a:rPr>
            <a:t>An ageing society will support demand for more healthy food and snacks                                                                                       Single elderly will tend to eat/snack alone:  products personalised / individualised</a:t>
          </a:r>
          <a:endParaRPr lang="en-US" sz="1500" dirty="0">
            <a:latin typeface="+mn-lt"/>
          </a:endParaRPr>
        </a:p>
      </dgm:t>
    </dgm:pt>
    <dgm:pt modelId="{667E3791-07C5-476E-8734-EB7D37CFD716}" type="parTrans" cxnId="{1A2838EC-5BBD-4252-8BE3-BCFE7555727C}">
      <dgm:prSet/>
      <dgm:spPr/>
      <dgm:t>
        <a:bodyPr/>
        <a:lstStyle/>
        <a:p>
          <a:endParaRPr lang="en-US"/>
        </a:p>
      </dgm:t>
    </dgm:pt>
    <dgm:pt modelId="{38FFD3AB-6CB1-4ADA-AEDC-9A4C96581F90}" type="sibTrans" cxnId="{1A2838EC-5BBD-4252-8BE3-BCFE7555727C}">
      <dgm:prSet/>
      <dgm:spPr/>
      <dgm:t>
        <a:bodyPr/>
        <a:lstStyle/>
        <a:p>
          <a:endParaRPr lang="en-US"/>
        </a:p>
      </dgm:t>
    </dgm:pt>
    <dgm:pt modelId="{34194C7C-E2B4-43E1-9B74-83C5C15B805E}">
      <dgm:prSet custT="1"/>
      <dgm:spPr/>
      <dgm:t>
        <a:bodyPr/>
        <a:lstStyle/>
        <a:p>
          <a:r>
            <a:rPr lang="en-GB" sz="1500" dirty="0">
              <a:latin typeface="+mn-lt"/>
            </a:rPr>
            <a:t>Growing requirement for convenience and ready-to-eat products,                                                                                                  as women now encouraged to join workforce                   				</a:t>
          </a:r>
          <a:r>
            <a:rPr lang="en-GB" sz="1200" dirty="0">
              <a:latin typeface="Lucida Console" panose="020B0609040504020204" pitchFamily="49" charset="0"/>
            </a:rPr>
            <a:t>(Scattergood, 2018)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76E3D42D-4ED5-46DD-9A5A-70A4665DD3F5}" type="parTrans" cxnId="{605A19C5-7284-4A12-ACDE-AA22FDE64D7E}">
      <dgm:prSet/>
      <dgm:spPr/>
      <dgm:t>
        <a:bodyPr/>
        <a:lstStyle/>
        <a:p>
          <a:endParaRPr lang="en-US"/>
        </a:p>
      </dgm:t>
    </dgm:pt>
    <dgm:pt modelId="{7D806F2D-BF81-4B29-89A7-BFB00C4BB708}" type="sibTrans" cxnId="{605A19C5-7284-4A12-ACDE-AA22FDE64D7E}">
      <dgm:prSet/>
      <dgm:spPr/>
      <dgm:t>
        <a:bodyPr/>
        <a:lstStyle/>
        <a:p>
          <a:endParaRPr lang="en-US"/>
        </a:p>
      </dgm:t>
    </dgm:pt>
    <dgm:pt modelId="{7EB3006A-D11F-4528-87AB-E0D0D6CDF800}">
      <dgm:prSet custT="1"/>
      <dgm:spPr/>
      <dgm:t>
        <a:bodyPr/>
        <a:lstStyle/>
        <a:p>
          <a:r>
            <a:rPr lang="en-GB" sz="1500" dirty="0">
              <a:latin typeface="+mn-lt"/>
            </a:rPr>
            <a:t>Consumption of standard sweet/savoury snacks reducing: adult awareness of food safety issues and interest in ethical ingredients,  with younger people dieting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(Euromonitor, 2017a)   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6DD9F730-E77A-44E7-B1A7-2E8DA133C155}" type="parTrans" cxnId="{C034B040-2E41-4AA7-A8B2-84154A792D6A}">
      <dgm:prSet/>
      <dgm:spPr/>
      <dgm:t>
        <a:bodyPr/>
        <a:lstStyle/>
        <a:p>
          <a:endParaRPr lang="en-US"/>
        </a:p>
      </dgm:t>
    </dgm:pt>
    <dgm:pt modelId="{EF3FB5B4-E97A-4B66-A6DA-AC38DE89D623}" type="sibTrans" cxnId="{C034B040-2E41-4AA7-A8B2-84154A792D6A}">
      <dgm:prSet/>
      <dgm:spPr/>
      <dgm:t>
        <a:bodyPr/>
        <a:lstStyle/>
        <a:p>
          <a:endParaRPr lang="en-US"/>
        </a:p>
      </dgm:t>
    </dgm:pt>
    <dgm:pt modelId="{64AC5F56-D20F-4A23-BBFF-D7419927B4FC}">
      <dgm:prSet custT="1"/>
      <dgm:spPr/>
      <dgm:t>
        <a:bodyPr/>
        <a:lstStyle/>
        <a:p>
          <a:r>
            <a:rPr lang="en-GB" sz="1500" dirty="0">
              <a:latin typeface="+mn-lt"/>
            </a:rPr>
            <a:t>Many consumers expect diverse and innovative products: they have enjoyed new flavours but healthy snack varieties now likely to appeal                                  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(Culliney, 2014)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524442CC-7444-49B3-B865-4D01FE70057E}" type="parTrans" cxnId="{9E6A45FB-99F3-43D5-BF92-3F9729900BD1}">
      <dgm:prSet/>
      <dgm:spPr/>
      <dgm:t>
        <a:bodyPr/>
        <a:lstStyle/>
        <a:p>
          <a:endParaRPr lang="en-US"/>
        </a:p>
      </dgm:t>
    </dgm:pt>
    <dgm:pt modelId="{066CF510-A8A6-4CE3-8485-802B9689C52D}" type="sibTrans" cxnId="{9E6A45FB-99F3-43D5-BF92-3F9729900BD1}">
      <dgm:prSet/>
      <dgm:spPr/>
      <dgm:t>
        <a:bodyPr/>
        <a:lstStyle/>
        <a:p>
          <a:endParaRPr lang="en-US"/>
        </a:p>
      </dgm:t>
    </dgm:pt>
    <dgm:pt modelId="{B23684D7-58E6-4FF8-941D-43C08EBC489B}" type="pres">
      <dgm:prSet presAssocID="{0B3F00BE-6252-432E-A876-32C1C92DE932}" presName="linear" presStyleCnt="0">
        <dgm:presLayoutVars>
          <dgm:animLvl val="lvl"/>
          <dgm:resizeHandles val="exact"/>
        </dgm:presLayoutVars>
      </dgm:prSet>
      <dgm:spPr/>
    </dgm:pt>
    <dgm:pt modelId="{7B1073D0-46A6-47FC-AC92-35C37F943FAC}" type="pres">
      <dgm:prSet presAssocID="{10D12659-ED68-4821-B6A8-8E6AF00C16A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5874562-B751-44E2-B0C7-6A45E76E74EC}" type="pres">
      <dgm:prSet presAssocID="{38FFD3AB-6CB1-4ADA-AEDC-9A4C96581F90}" presName="spacer" presStyleCnt="0"/>
      <dgm:spPr/>
    </dgm:pt>
    <dgm:pt modelId="{C6E381F6-DE0E-4FB8-8675-2473DFEDD093}" type="pres">
      <dgm:prSet presAssocID="{34194C7C-E2B4-43E1-9B74-83C5C15B805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51584B4-355F-44E5-94DF-16BDB728C052}" type="pres">
      <dgm:prSet presAssocID="{7D806F2D-BF81-4B29-89A7-BFB00C4BB708}" presName="spacer" presStyleCnt="0"/>
      <dgm:spPr/>
    </dgm:pt>
    <dgm:pt modelId="{3E96C160-F498-49D5-A9F1-EF246E729A1C}" type="pres">
      <dgm:prSet presAssocID="{7EB3006A-D11F-4528-87AB-E0D0D6CDF80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A4DFFCD-40CB-4655-B3B1-DEA77F9157E8}" type="pres">
      <dgm:prSet presAssocID="{EF3FB5B4-E97A-4B66-A6DA-AC38DE89D623}" presName="spacer" presStyleCnt="0"/>
      <dgm:spPr/>
    </dgm:pt>
    <dgm:pt modelId="{382B668B-0D79-4C7B-B97D-B79477653129}" type="pres">
      <dgm:prSet presAssocID="{64AC5F56-D20F-4A23-BBFF-D7419927B4F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034B040-2E41-4AA7-A8B2-84154A792D6A}" srcId="{0B3F00BE-6252-432E-A876-32C1C92DE932}" destId="{7EB3006A-D11F-4528-87AB-E0D0D6CDF800}" srcOrd="2" destOrd="0" parTransId="{6DD9F730-E77A-44E7-B1A7-2E8DA133C155}" sibTransId="{EF3FB5B4-E97A-4B66-A6DA-AC38DE89D623}"/>
    <dgm:cxn modelId="{E11F305C-62F9-4EC6-AE9E-3E2672E34954}" type="presOf" srcId="{64AC5F56-D20F-4A23-BBFF-D7419927B4FC}" destId="{382B668B-0D79-4C7B-B97D-B79477653129}" srcOrd="0" destOrd="0" presId="urn:microsoft.com/office/officeart/2005/8/layout/vList2"/>
    <dgm:cxn modelId="{45C4EF5D-BA97-47B9-B0A8-1C0C67B7DFB1}" type="presOf" srcId="{34194C7C-E2B4-43E1-9B74-83C5C15B805E}" destId="{C6E381F6-DE0E-4FB8-8675-2473DFEDD093}" srcOrd="0" destOrd="0" presId="urn:microsoft.com/office/officeart/2005/8/layout/vList2"/>
    <dgm:cxn modelId="{23413470-DFA2-4336-9624-4606B75AD687}" type="presOf" srcId="{7EB3006A-D11F-4528-87AB-E0D0D6CDF800}" destId="{3E96C160-F498-49D5-A9F1-EF246E729A1C}" srcOrd="0" destOrd="0" presId="urn:microsoft.com/office/officeart/2005/8/layout/vList2"/>
    <dgm:cxn modelId="{A8299670-B91B-4B87-A1FD-67F8AF0BEEE0}" type="presOf" srcId="{0B3F00BE-6252-432E-A876-32C1C92DE932}" destId="{B23684D7-58E6-4FF8-941D-43C08EBC489B}" srcOrd="0" destOrd="0" presId="urn:microsoft.com/office/officeart/2005/8/layout/vList2"/>
    <dgm:cxn modelId="{DEBE8587-4BEB-4308-93A2-EE281E440B00}" type="presOf" srcId="{10D12659-ED68-4821-B6A8-8E6AF00C16A1}" destId="{7B1073D0-46A6-47FC-AC92-35C37F943FAC}" srcOrd="0" destOrd="0" presId="urn:microsoft.com/office/officeart/2005/8/layout/vList2"/>
    <dgm:cxn modelId="{605A19C5-7284-4A12-ACDE-AA22FDE64D7E}" srcId="{0B3F00BE-6252-432E-A876-32C1C92DE932}" destId="{34194C7C-E2B4-43E1-9B74-83C5C15B805E}" srcOrd="1" destOrd="0" parTransId="{76E3D42D-4ED5-46DD-9A5A-70A4665DD3F5}" sibTransId="{7D806F2D-BF81-4B29-89A7-BFB00C4BB708}"/>
    <dgm:cxn modelId="{1A2838EC-5BBD-4252-8BE3-BCFE7555727C}" srcId="{0B3F00BE-6252-432E-A876-32C1C92DE932}" destId="{10D12659-ED68-4821-B6A8-8E6AF00C16A1}" srcOrd="0" destOrd="0" parTransId="{667E3791-07C5-476E-8734-EB7D37CFD716}" sibTransId="{38FFD3AB-6CB1-4ADA-AEDC-9A4C96581F90}"/>
    <dgm:cxn modelId="{9E6A45FB-99F3-43D5-BF92-3F9729900BD1}" srcId="{0B3F00BE-6252-432E-A876-32C1C92DE932}" destId="{64AC5F56-D20F-4A23-BBFF-D7419927B4FC}" srcOrd="3" destOrd="0" parTransId="{524442CC-7444-49B3-B865-4D01FE70057E}" sibTransId="{066CF510-A8A6-4CE3-8485-802B9689C52D}"/>
    <dgm:cxn modelId="{25B6922E-C4C4-45E0-9202-22BC9D1A46EB}" type="presParOf" srcId="{B23684D7-58E6-4FF8-941D-43C08EBC489B}" destId="{7B1073D0-46A6-47FC-AC92-35C37F943FAC}" srcOrd="0" destOrd="0" presId="urn:microsoft.com/office/officeart/2005/8/layout/vList2"/>
    <dgm:cxn modelId="{446621AA-413C-431A-9A4C-9B137CB80159}" type="presParOf" srcId="{B23684D7-58E6-4FF8-941D-43C08EBC489B}" destId="{25874562-B751-44E2-B0C7-6A45E76E74EC}" srcOrd="1" destOrd="0" presId="urn:microsoft.com/office/officeart/2005/8/layout/vList2"/>
    <dgm:cxn modelId="{021D7A68-A95C-4DA2-8162-68E81F49F329}" type="presParOf" srcId="{B23684D7-58E6-4FF8-941D-43C08EBC489B}" destId="{C6E381F6-DE0E-4FB8-8675-2473DFEDD093}" srcOrd="2" destOrd="0" presId="urn:microsoft.com/office/officeart/2005/8/layout/vList2"/>
    <dgm:cxn modelId="{D726357B-BCDB-4718-9CD5-B0082EC39975}" type="presParOf" srcId="{B23684D7-58E6-4FF8-941D-43C08EBC489B}" destId="{151584B4-355F-44E5-94DF-16BDB728C052}" srcOrd="3" destOrd="0" presId="urn:microsoft.com/office/officeart/2005/8/layout/vList2"/>
    <dgm:cxn modelId="{5DFFB19C-10B0-48A5-B355-156D79A9E89E}" type="presParOf" srcId="{B23684D7-58E6-4FF8-941D-43C08EBC489B}" destId="{3E96C160-F498-49D5-A9F1-EF246E729A1C}" srcOrd="4" destOrd="0" presId="urn:microsoft.com/office/officeart/2005/8/layout/vList2"/>
    <dgm:cxn modelId="{9937964E-0DCA-4174-881C-B1CA51859894}" type="presParOf" srcId="{B23684D7-58E6-4FF8-941D-43C08EBC489B}" destId="{EA4DFFCD-40CB-4655-B3B1-DEA77F9157E8}" srcOrd="5" destOrd="0" presId="urn:microsoft.com/office/officeart/2005/8/layout/vList2"/>
    <dgm:cxn modelId="{7E797032-C5E4-4204-BCBF-6F96285494CE}" type="presParOf" srcId="{B23684D7-58E6-4FF8-941D-43C08EBC489B}" destId="{382B668B-0D79-4C7B-B97D-B7947765312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BF6250-6FE6-4FB1-A0EE-FF80A21844C9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F42B9A5F-C3D7-455A-A555-DADD1F681B85}">
      <dgm:prSet custT="1"/>
      <dgm:spPr/>
      <dgm:t>
        <a:bodyPr/>
        <a:lstStyle/>
        <a:p>
          <a:r>
            <a:rPr lang="en-GB" sz="1500" dirty="0">
              <a:latin typeface="+mn-lt"/>
            </a:rPr>
            <a:t>Japan has an excellent postal system               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(Japan Today, 2013) </a:t>
          </a:r>
        </a:p>
        <a:p>
          <a:r>
            <a:rPr lang="en-GB" sz="1500" dirty="0">
              <a:latin typeface="+mn-lt"/>
            </a:rPr>
            <a:t>with a universal, and in many areas, a 7-day delivery service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(Ward, 2017)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48CFCEB8-DAC9-41C4-8CCF-DCB37F24DC45}" type="parTrans" cxnId="{0B52C8B9-A858-4FBD-895B-3E693D706DA9}">
      <dgm:prSet/>
      <dgm:spPr/>
      <dgm:t>
        <a:bodyPr/>
        <a:lstStyle/>
        <a:p>
          <a:endParaRPr lang="en-US"/>
        </a:p>
      </dgm:t>
    </dgm:pt>
    <dgm:pt modelId="{AA832347-04DC-466D-98AA-330B2D6F728D}" type="sibTrans" cxnId="{0B52C8B9-A858-4FBD-895B-3E693D706DA9}">
      <dgm:prSet/>
      <dgm:spPr/>
      <dgm:t>
        <a:bodyPr/>
        <a:lstStyle/>
        <a:p>
          <a:endParaRPr lang="en-US"/>
        </a:p>
      </dgm:t>
    </dgm:pt>
    <dgm:pt modelId="{0B3BAC57-3366-482E-9B84-7FB877EFC3CC}">
      <dgm:prSet custT="1"/>
      <dgm:spPr/>
      <dgm:t>
        <a:bodyPr/>
        <a:lstStyle/>
        <a:p>
          <a:r>
            <a:rPr lang="en-GB" sz="1500" dirty="0">
              <a:latin typeface="+mn-lt"/>
            </a:rPr>
            <a:t>It has a world-leading internet infrastructure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(Fitzpatrick, 2015)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F88D751B-549F-4FFC-8BDA-38087CA8FF8F}" type="parTrans" cxnId="{96CA641C-0955-4BD6-93DA-ED02ACEF62C5}">
      <dgm:prSet/>
      <dgm:spPr/>
      <dgm:t>
        <a:bodyPr/>
        <a:lstStyle/>
        <a:p>
          <a:endParaRPr lang="en-US"/>
        </a:p>
      </dgm:t>
    </dgm:pt>
    <dgm:pt modelId="{5DC16B06-0114-4EE7-8F9E-959BB37D64A6}" type="sibTrans" cxnId="{96CA641C-0955-4BD6-93DA-ED02ACEF62C5}">
      <dgm:prSet/>
      <dgm:spPr/>
      <dgm:t>
        <a:bodyPr/>
        <a:lstStyle/>
        <a:p>
          <a:endParaRPr lang="en-US"/>
        </a:p>
      </dgm:t>
    </dgm:pt>
    <dgm:pt modelId="{A25C9A62-CBEC-4D97-9045-D74E6B559B33}">
      <dgm:prSet custT="1"/>
      <dgm:spPr/>
      <dgm:t>
        <a:bodyPr/>
        <a:lstStyle/>
        <a:p>
          <a:r>
            <a:rPr lang="en-GB" sz="1500" dirty="0">
              <a:latin typeface="+mn-lt"/>
            </a:rPr>
            <a:t>103.89m. internet users </a:t>
          </a:r>
          <a:r>
            <a:rPr lang="en-GB" sz="1500" b="1" dirty="0">
              <a:latin typeface="+mn-lt"/>
            </a:rPr>
            <a:t>in</a:t>
          </a:r>
          <a:r>
            <a:rPr lang="en-GB" sz="1500" dirty="0">
              <a:latin typeface="+mn-lt"/>
            </a:rPr>
            <a:t> </a:t>
          </a:r>
          <a:r>
            <a:rPr lang="en-GB" sz="1500" b="1" dirty="0">
              <a:latin typeface="+mn-lt"/>
            </a:rPr>
            <a:t>2017 </a:t>
          </a:r>
          <a:r>
            <a:rPr lang="en-GB" sz="1500" dirty="0">
              <a:latin typeface="+mn-lt"/>
            </a:rPr>
            <a:t>  </a:t>
          </a:r>
        </a:p>
        <a:p>
          <a:r>
            <a:rPr lang="en-GB" sz="1500" dirty="0">
              <a:latin typeface="+mn-lt"/>
            </a:rPr>
            <a:t>91% accessed it every day and 6% at least once a week               </a:t>
          </a:r>
        </a:p>
        <a:p>
          <a:r>
            <a:rPr lang="en-GB" sz="1500" dirty="0">
              <a:latin typeface="+mn-lt"/>
            </a:rPr>
            <a:t>75.32m used mobile phone for access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(Statista, 2018a, 2018b, 2018c)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C6722328-578F-4CC1-8760-371C2BEE5803}" type="parTrans" cxnId="{A749F9BD-D573-4DC3-B8E9-56BFBE40EBCD}">
      <dgm:prSet/>
      <dgm:spPr/>
      <dgm:t>
        <a:bodyPr/>
        <a:lstStyle/>
        <a:p>
          <a:endParaRPr lang="en-US"/>
        </a:p>
      </dgm:t>
    </dgm:pt>
    <dgm:pt modelId="{BEBCCA1F-C617-46F1-B7F2-900058A1A452}" type="sibTrans" cxnId="{A749F9BD-D573-4DC3-B8E9-56BFBE40EBCD}">
      <dgm:prSet/>
      <dgm:spPr/>
      <dgm:t>
        <a:bodyPr/>
        <a:lstStyle/>
        <a:p>
          <a:endParaRPr lang="en-US"/>
        </a:p>
      </dgm:t>
    </dgm:pt>
    <dgm:pt modelId="{FAF0D59E-16E6-467A-AA2F-D01ADCE94143}">
      <dgm:prSet custT="1"/>
      <dgm:spPr/>
      <dgm:t>
        <a:bodyPr/>
        <a:lstStyle/>
        <a:p>
          <a:r>
            <a:rPr lang="en-GB" sz="1500" dirty="0">
              <a:latin typeface="+mn-lt"/>
            </a:rPr>
            <a:t>iPads have proved a popular buy with senior Japanese                      </a:t>
          </a:r>
        </a:p>
        <a:p>
          <a:r>
            <a:rPr lang="en-GB" sz="1500" dirty="0">
              <a:latin typeface="+mn-lt"/>
            </a:rPr>
            <a:t>Japan Post is donating a further 5m. to this age group by 2020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(Ossola, 2015)    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5109F183-FD21-4392-9D68-3FC5DC4FA88D}" type="parTrans" cxnId="{2403119A-D660-48AD-A828-C8025CFFCA6F}">
      <dgm:prSet/>
      <dgm:spPr/>
      <dgm:t>
        <a:bodyPr/>
        <a:lstStyle/>
        <a:p>
          <a:endParaRPr lang="en-US"/>
        </a:p>
      </dgm:t>
    </dgm:pt>
    <dgm:pt modelId="{C06C4F4F-C62B-4B09-8444-5D1F4D9DA3CB}" type="sibTrans" cxnId="{2403119A-D660-48AD-A828-C8025CFFCA6F}">
      <dgm:prSet/>
      <dgm:spPr/>
      <dgm:t>
        <a:bodyPr/>
        <a:lstStyle/>
        <a:p>
          <a:endParaRPr lang="en-US"/>
        </a:p>
      </dgm:t>
    </dgm:pt>
    <dgm:pt modelId="{02EDA475-696C-40D5-8D08-12266D4563E6}" type="pres">
      <dgm:prSet presAssocID="{1ABF6250-6FE6-4FB1-A0EE-FF80A21844C9}" presName="linear" presStyleCnt="0">
        <dgm:presLayoutVars>
          <dgm:animLvl val="lvl"/>
          <dgm:resizeHandles val="exact"/>
        </dgm:presLayoutVars>
      </dgm:prSet>
      <dgm:spPr/>
    </dgm:pt>
    <dgm:pt modelId="{8989FADD-1839-42F3-8C77-029AD11DA711}" type="pres">
      <dgm:prSet presAssocID="{F42B9A5F-C3D7-455A-A555-DADD1F681B8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4F12CD1-CA5A-4BC9-9918-344227693008}" type="pres">
      <dgm:prSet presAssocID="{AA832347-04DC-466D-98AA-330B2D6F728D}" presName="spacer" presStyleCnt="0"/>
      <dgm:spPr/>
    </dgm:pt>
    <dgm:pt modelId="{4CCE1560-35E7-4175-90FE-C13739C1443F}" type="pres">
      <dgm:prSet presAssocID="{0B3BAC57-3366-482E-9B84-7FB877EFC3C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89E26F2-4959-46B3-80D9-623A741CC62B}" type="pres">
      <dgm:prSet presAssocID="{5DC16B06-0114-4EE7-8F9E-959BB37D64A6}" presName="spacer" presStyleCnt="0"/>
      <dgm:spPr/>
    </dgm:pt>
    <dgm:pt modelId="{1305E06B-C437-46A1-B1F9-3017D4A035A1}" type="pres">
      <dgm:prSet presAssocID="{A25C9A62-CBEC-4D97-9045-D74E6B559B3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243B9CC-2ED7-408A-921B-34739EEB64A3}" type="pres">
      <dgm:prSet presAssocID="{BEBCCA1F-C617-46F1-B7F2-900058A1A452}" presName="spacer" presStyleCnt="0"/>
      <dgm:spPr/>
    </dgm:pt>
    <dgm:pt modelId="{B65F872C-9672-43A8-87BB-AB4330D5D251}" type="pres">
      <dgm:prSet presAssocID="{FAF0D59E-16E6-467A-AA2F-D01ADCE9414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6CA641C-0955-4BD6-93DA-ED02ACEF62C5}" srcId="{1ABF6250-6FE6-4FB1-A0EE-FF80A21844C9}" destId="{0B3BAC57-3366-482E-9B84-7FB877EFC3CC}" srcOrd="1" destOrd="0" parTransId="{F88D751B-549F-4FFC-8BDA-38087CA8FF8F}" sibTransId="{5DC16B06-0114-4EE7-8F9E-959BB37D64A6}"/>
    <dgm:cxn modelId="{3C2A7269-F536-4551-BBD2-A4D214E15FF5}" type="presOf" srcId="{FAF0D59E-16E6-467A-AA2F-D01ADCE94143}" destId="{B65F872C-9672-43A8-87BB-AB4330D5D251}" srcOrd="0" destOrd="0" presId="urn:microsoft.com/office/officeart/2005/8/layout/vList2"/>
    <dgm:cxn modelId="{84AD3A74-890C-400F-9AE4-E1A526BB4E90}" type="presOf" srcId="{0B3BAC57-3366-482E-9B84-7FB877EFC3CC}" destId="{4CCE1560-35E7-4175-90FE-C13739C1443F}" srcOrd="0" destOrd="0" presId="urn:microsoft.com/office/officeart/2005/8/layout/vList2"/>
    <dgm:cxn modelId="{2403119A-D660-48AD-A828-C8025CFFCA6F}" srcId="{1ABF6250-6FE6-4FB1-A0EE-FF80A21844C9}" destId="{FAF0D59E-16E6-467A-AA2F-D01ADCE94143}" srcOrd="3" destOrd="0" parTransId="{5109F183-FD21-4392-9D68-3FC5DC4FA88D}" sibTransId="{C06C4F4F-C62B-4B09-8444-5D1F4D9DA3CB}"/>
    <dgm:cxn modelId="{0B52C8B9-A858-4FBD-895B-3E693D706DA9}" srcId="{1ABF6250-6FE6-4FB1-A0EE-FF80A21844C9}" destId="{F42B9A5F-C3D7-455A-A555-DADD1F681B85}" srcOrd="0" destOrd="0" parTransId="{48CFCEB8-DAC9-41C4-8CCF-DCB37F24DC45}" sibTransId="{AA832347-04DC-466D-98AA-330B2D6F728D}"/>
    <dgm:cxn modelId="{A749F9BD-D573-4DC3-B8E9-56BFBE40EBCD}" srcId="{1ABF6250-6FE6-4FB1-A0EE-FF80A21844C9}" destId="{A25C9A62-CBEC-4D97-9045-D74E6B559B33}" srcOrd="2" destOrd="0" parTransId="{C6722328-578F-4CC1-8760-371C2BEE5803}" sibTransId="{BEBCCA1F-C617-46F1-B7F2-900058A1A452}"/>
    <dgm:cxn modelId="{977162D3-1528-48B2-B74A-BEA1F5992C72}" type="presOf" srcId="{F42B9A5F-C3D7-455A-A555-DADD1F681B85}" destId="{8989FADD-1839-42F3-8C77-029AD11DA711}" srcOrd="0" destOrd="0" presId="urn:microsoft.com/office/officeart/2005/8/layout/vList2"/>
    <dgm:cxn modelId="{C8A945F0-3094-4CC5-94F2-0A20C6DA6AF8}" type="presOf" srcId="{1ABF6250-6FE6-4FB1-A0EE-FF80A21844C9}" destId="{02EDA475-696C-40D5-8D08-12266D4563E6}" srcOrd="0" destOrd="0" presId="urn:microsoft.com/office/officeart/2005/8/layout/vList2"/>
    <dgm:cxn modelId="{E686FCFE-C2DA-42AC-B581-AE9E1B894891}" type="presOf" srcId="{A25C9A62-CBEC-4D97-9045-D74E6B559B33}" destId="{1305E06B-C437-46A1-B1F9-3017D4A035A1}" srcOrd="0" destOrd="0" presId="urn:microsoft.com/office/officeart/2005/8/layout/vList2"/>
    <dgm:cxn modelId="{4575FB52-D6CF-4489-8075-7BF1E6336CD0}" type="presParOf" srcId="{02EDA475-696C-40D5-8D08-12266D4563E6}" destId="{8989FADD-1839-42F3-8C77-029AD11DA711}" srcOrd="0" destOrd="0" presId="urn:microsoft.com/office/officeart/2005/8/layout/vList2"/>
    <dgm:cxn modelId="{87A892A0-BCC8-4FF8-A055-354AD319DCB3}" type="presParOf" srcId="{02EDA475-696C-40D5-8D08-12266D4563E6}" destId="{F4F12CD1-CA5A-4BC9-9918-344227693008}" srcOrd="1" destOrd="0" presId="urn:microsoft.com/office/officeart/2005/8/layout/vList2"/>
    <dgm:cxn modelId="{75525B74-F5AD-46A7-A0B5-0779122264A0}" type="presParOf" srcId="{02EDA475-696C-40D5-8D08-12266D4563E6}" destId="{4CCE1560-35E7-4175-90FE-C13739C1443F}" srcOrd="2" destOrd="0" presId="urn:microsoft.com/office/officeart/2005/8/layout/vList2"/>
    <dgm:cxn modelId="{205FF8BA-A16E-41F6-B884-2E3A1BAC7797}" type="presParOf" srcId="{02EDA475-696C-40D5-8D08-12266D4563E6}" destId="{F89E26F2-4959-46B3-80D9-623A741CC62B}" srcOrd="3" destOrd="0" presId="urn:microsoft.com/office/officeart/2005/8/layout/vList2"/>
    <dgm:cxn modelId="{97D2AC7D-D73E-4AD8-BDBD-6659FB89A8BD}" type="presParOf" srcId="{02EDA475-696C-40D5-8D08-12266D4563E6}" destId="{1305E06B-C437-46A1-B1F9-3017D4A035A1}" srcOrd="4" destOrd="0" presId="urn:microsoft.com/office/officeart/2005/8/layout/vList2"/>
    <dgm:cxn modelId="{CC2BD9AB-E620-48E5-BCE1-E29EA6D2FB11}" type="presParOf" srcId="{02EDA475-696C-40D5-8D08-12266D4563E6}" destId="{E243B9CC-2ED7-408A-921B-34739EEB64A3}" srcOrd="5" destOrd="0" presId="urn:microsoft.com/office/officeart/2005/8/layout/vList2"/>
    <dgm:cxn modelId="{0B99EFCE-01E2-4983-ABAA-2F4C9A0E9AF3}" type="presParOf" srcId="{02EDA475-696C-40D5-8D08-12266D4563E6}" destId="{B65F872C-9672-43A8-87BB-AB4330D5D25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055EF1C-7EAB-4D04-A912-13E2054F7FD9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DD7C2E26-A085-4701-B8F4-057AB355BBAB}">
      <dgm:prSet custT="1"/>
      <dgm:spPr/>
      <dgm:t>
        <a:bodyPr/>
        <a:lstStyle/>
        <a:p>
          <a:r>
            <a:rPr lang="en-GB" sz="1500" b="1" u="sng" dirty="0">
              <a:latin typeface="+mn-lt"/>
            </a:rPr>
            <a:t>Existing rivals</a:t>
          </a:r>
          <a:r>
            <a:rPr lang="en-GB" sz="1500" dirty="0">
              <a:latin typeface="+mn-lt"/>
            </a:rPr>
            <a:t>  A competitive industry but current reliance on traditional snacks &amp; standard methods of distribution via grocery stores &amp; supermarkets, however increasing NPD in healthy ranges          </a:t>
          </a:r>
          <a:r>
            <a:rPr lang="en-GB" sz="1500" dirty="0">
              <a:latin typeface="Lucida Console" panose="020B0609040504020204" pitchFamily="49" charset="0"/>
            </a:rPr>
            <a:t>				                 									</a:t>
          </a:r>
          <a:r>
            <a:rPr lang="en-GB" sz="1050" dirty="0">
              <a:latin typeface="Lucida Console" panose="020B0609040504020204" pitchFamily="49" charset="0"/>
            </a:rPr>
            <a:t>(Euromonitor, 2017a, 2017b), (Scattergood, 2018) </a:t>
          </a:r>
          <a:endParaRPr lang="en-US" sz="1050" dirty="0">
            <a:latin typeface="Lucida Console" panose="020B0609040504020204" pitchFamily="49" charset="0"/>
          </a:endParaRPr>
        </a:p>
      </dgm:t>
    </dgm:pt>
    <dgm:pt modelId="{5983B006-A3B4-4E9F-8C7C-C49618867BB9}" type="parTrans" cxnId="{99673C21-7458-4264-B767-2F378457E9A5}">
      <dgm:prSet/>
      <dgm:spPr/>
      <dgm:t>
        <a:bodyPr/>
        <a:lstStyle/>
        <a:p>
          <a:endParaRPr lang="en-US"/>
        </a:p>
      </dgm:t>
    </dgm:pt>
    <dgm:pt modelId="{33372DE5-D3AA-4C79-8E21-57A01E89E921}" type="sibTrans" cxnId="{99673C21-7458-4264-B767-2F378457E9A5}">
      <dgm:prSet/>
      <dgm:spPr/>
      <dgm:t>
        <a:bodyPr/>
        <a:lstStyle/>
        <a:p>
          <a:endParaRPr lang="en-US"/>
        </a:p>
      </dgm:t>
    </dgm:pt>
    <dgm:pt modelId="{59F80D3C-A47C-430F-888E-8038A404E4AA}">
      <dgm:prSet custT="1"/>
      <dgm:spPr/>
      <dgm:t>
        <a:bodyPr/>
        <a:lstStyle/>
        <a:p>
          <a:r>
            <a:rPr lang="en-GB" sz="1500" b="1" u="sng" dirty="0">
              <a:latin typeface="+mn-lt"/>
            </a:rPr>
            <a:t>Buyers</a:t>
          </a:r>
          <a:r>
            <a:rPr lang="en-GB" sz="1500" dirty="0">
              <a:latin typeface="+mn-lt"/>
            </a:rPr>
            <a:t>  Prepared to try out and pay a small premium for value-added products such as nutritious and novel snacks                                        											          </a:t>
          </a:r>
          <a:r>
            <a:rPr lang="en-GB" sz="1050" dirty="0">
              <a:latin typeface="Lucida Console" panose="020B0609040504020204" pitchFamily="49" charset="0"/>
            </a:rPr>
            <a:t>(Euromonitor, 2017a, 2017b)  </a:t>
          </a:r>
          <a:endParaRPr lang="en-US" sz="1050" dirty="0">
            <a:latin typeface="Lucida Console" panose="020B0609040504020204" pitchFamily="49" charset="0"/>
          </a:endParaRPr>
        </a:p>
      </dgm:t>
    </dgm:pt>
    <dgm:pt modelId="{59BC5DC2-6B20-4AC7-B9CF-07E3DCDAFCF5}" type="parTrans" cxnId="{F76871E8-FD49-46C3-B89F-5A8371E03F77}">
      <dgm:prSet/>
      <dgm:spPr/>
      <dgm:t>
        <a:bodyPr/>
        <a:lstStyle/>
        <a:p>
          <a:endParaRPr lang="en-US"/>
        </a:p>
      </dgm:t>
    </dgm:pt>
    <dgm:pt modelId="{69761156-567D-4C99-986C-538FE999F3AE}" type="sibTrans" cxnId="{F76871E8-FD49-46C3-B89F-5A8371E03F77}">
      <dgm:prSet/>
      <dgm:spPr/>
      <dgm:t>
        <a:bodyPr/>
        <a:lstStyle/>
        <a:p>
          <a:endParaRPr lang="en-US"/>
        </a:p>
      </dgm:t>
    </dgm:pt>
    <dgm:pt modelId="{DC3F5AD1-21B9-4D66-A027-4D0C857237BA}">
      <dgm:prSet custT="1"/>
      <dgm:spPr/>
      <dgm:t>
        <a:bodyPr/>
        <a:lstStyle/>
        <a:p>
          <a:r>
            <a:rPr lang="en-GB" sz="1500" b="1" u="sng" dirty="0">
              <a:latin typeface="+mn-lt"/>
            </a:rPr>
            <a:t>Suppliers</a:t>
          </a:r>
          <a:r>
            <a:rPr lang="en-GB" sz="1500" b="0" dirty="0">
              <a:latin typeface="+mn-lt"/>
            </a:rPr>
            <a:t>  </a:t>
          </a:r>
          <a:r>
            <a:rPr lang="en-GB" sz="1500" b="1" dirty="0">
              <a:effectLst/>
              <a:latin typeface="+mn-lt"/>
            </a:rPr>
            <a:t>g</a:t>
          </a:r>
          <a:r>
            <a:rPr lang="en-GB" sz="1500" b="0" dirty="0">
              <a:effectLst/>
              <a:latin typeface="+mn-lt"/>
            </a:rPr>
            <a:t>raze</a:t>
          </a:r>
          <a:r>
            <a:rPr lang="en-GB" sz="1500" b="0" dirty="0">
              <a:latin typeface="+mn-lt"/>
            </a:rPr>
            <a:t> can source 200 ingredients from 70 countries, although some country-specific preferences may need to come from within Japan                                                                                                       </a:t>
          </a:r>
          <a:r>
            <a:rPr lang="en-GB" sz="1500" b="0" dirty="0">
              <a:latin typeface="Lucida Console" panose="020B0609040504020204" pitchFamily="49" charset="0"/>
            </a:rPr>
            <a:t>(</a:t>
          </a:r>
          <a:r>
            <a:rPr lang="en-GB" sz="1200" b="0" dirty="0">
              <a:latin typeface="Lucida Console" panose="020B0609040504020204" pitchFamily="49" charset="0"/>
            </a:rPr>
            <a:t>graze, 2018)</a:t>
          </a:r>
          <a:r>
            <a:rPr lang="en-GB" sz="1200" dirty="0">
              <a:latin typeface="Lucida Console" panose="020B0609040504020204" pitchFamily="49" charset="0"/>
            </a:rPr>
            <a:t> (Pendrous, 2016) </a:t>
          </a:r>
          <a:r>
            <a:rPr lang="en-GB" sz="1200" b="0" dirty="0">
              <a:latin typeface="Lucida Console" panose="020B0609040504020204" pitchFamily="49" charset="0"/>
            </a:rPr>
            <a:t>     </a:t>
          </a:r>
          <a:endParaRPr lang="en-US" sz="1200" b="0" dirty="0">
            <a:latin typeface="Lucida Console" panose="020B0609040504020204" pitchFamily="49" charset="0"/>
          </a:endParaRPr>
        </a:p>
      </dgm:t>
    </dgm:pt>
    <dgm:pt modelId="{F00430D1-4564-44A5-8FAE-A5B26915032B}" type="parTrans" cxnId="{7FF7BAE6-A9D3-44E2-9C9D-643B3E6C1BED}">
      <dgm:prSet/>
      <dgm:spPr/>
      <dgm:t>
        <a:bodyPr/>
        <a:lstStyle/>
        <a:p>
          <a:endParaRPr lang="en-US"/>
        </a:p>
      </dgm:t>
    </dgm:pt>
    <dgm:pt modelId="{CB377CB8-8194-41CD-AB55-EA0D6B0A3B9C}" type="sibTrans" cxnId="{7FF7BAE6-A9D3-44E2-9C9D-643B3E6C1BED}">
      <dgm:prSet/>
      <dgm:spPr/>
      <dgm:t>
        <a:bodyPr/>
        <a:lstStyle/>
        <a:p>
          <a:endParaRPr lang="en-US"/>
        </a:p>
      </dgm:t>
    </dgm:pt>
    <dgm:pt modelId="{68E49AB7-0F78-4460-929A-4A8968172C6D}">
      <dgm:prSet custT="1"/>
      <dgm:spPr/>
      <dgm:t>
        <a:bodyPr/>
        <a:lstStyle/>
        <a:p>
          <a:r>
            <a:rPr lang="en-GB" sz="1500" b="1" u="sng" dirty="0">
              <a:latin typeface="+mn-lt"/>
            </a:rPr>
            <a:t>New entrants</a:t>
          </a:r>
          <a:r>
            <a:rPr lang="en-GB" sz="1500" dirty="0">
              <a:latin typeface="+mn-lt"/>
            </a:rPr>
            <a:t>  Innovative, consumer-direct, online offerings have more potential to succeed against the reputation, size and alliances of incumbents than conventional products and distribution methods                                 </a:t>
          </a:r>
          <a:r>
            <a:rPr lang="en-GB" sz="1200" dirty="0">
              <a:latin typeface="Lucida Console" panose="020B0609040504020204" pitchFamily="49" charset="0"/>
            </a:rPr>
            <a:t>(AAC, 2015)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60DEECA2-253F-46FD-850A-3C7FC15497FD}" type="parTrans" cxnId="{A081551D-3723-4E70-B92B-081C17520A89}">
      <dgm:prSet/>
      <dgm:spPr/>
      <dgm:t>
        <a:bodyPr/>
        <a:lstStyle/>
        <a:p>
          <a:endParaRPr lang="en-US"/>
        </a:p>
      </dgm:t>
    </dgm:pt>
    <dgm:pt modelId="{2769B5EF-443D-4CC0-837E-B3FC36EE7F78}" type="sibTrans" cxnId="{A081551D-3723-4E70-B92B-081C17520A89}">
      <dgm:prSet/>
      <dgm:spPr/>
      <dgm:t>
        <a:bodyPr/>
        <a:lstStyle/>
        <a:p>
          <a:endParaRPr lang="en-US"/>
        </a:p>
      </dgm:t>
    </dgm:pt>
    <dgm:pt modelId="{3A7D6D59-0820-4F9A-A426-A20489098CEC}">
      <dgm:prSet custT="1"/>
      <dgm:spPr/>
      <dgm:t>
        <a:bodyPr/>
        <a:lstStyle/>
        <a:p>
          <a:r>
            <a:rPr lang="en-GB" sz="1500" b="1" u="sng" dirty="0">
              <a:latin typeface="+mn-lt"/>
            </a:rPr>
            <a:t>Substitute products/services</a:t>
          </a:r>
          <a:r>
            <a:rPr lang="en-GB" sz="1500" dirty="0">
              <a:latin typeface="+mn-lt"/>
            </a:rPr>
            <a:t>  </a:t>
          </a:r>
          <a:r>
            <a:rPr lang="en-GB" sz="1500" b="1" dirty="0">
              <a:latin typeface="+mn-lt"/>
            </a:rPr>
            <a:t>g</a:t>
          </a:r>
          <a:r>
            <a:rPr lang="en-GB" sz="1500" b="0" dirty="0">
              <a:latin typeface="+mn-lt"/>
            </a:rPr>
            <a:t>raze has a “First Mover Advantage”: a decade of refining  in-house developed systems to gain customer/market feedback &amp; optimise product offering; where possible seek  </a:t>
          </a:r>
          <a:r>
            <a:rPr lang="en-GB" sz="1500" dirty="0">
              <a:latin typeface="+mn-lt"/>
            </a:rPr>
            <a:t>IP protection against competitors                              		                                                                  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(Jones, 2018b) (Bearne, 2017)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6BA50E35-6ECD-4696-9821-8C96D542D830}" type="parTrans" cxnId="{EBFC9DE1-6F16-4548-8B72-DDA8076F8931}">
      <dgm:prSet/>
      <dgm:spPr/>
      <dgm:t>
        <a:bodyPr/>
        <a:lstStyle/>
        <a:p>
          <a:endParaRPr lang="en-US"/>
        </a:p>
      </dgm:t>
    </dgm:pt>
    <dgm:pt modelId="{60BC9B72-2975-455E-A6A8-7D885F806E27}" type="sibTrans" cxnId="{EBFC9DE1-6F16-4548-8B72-DDA8076F8931}">
      <dgm:prSet/>
      <dgm:spPr/>
      <dgm:t>
        <a:bodyPr/>
        <a:lstStyle/>
        <a:p>
          <a:endParaRPr lang="en-US"/>
        </a:p>
      </dgm:t>
    </dgm:pt>
    <dgm:pt modelId="{29BFB16B-2013-4A10-BCD6-20AEFCC3F229}" type="pres">
      <dgm:prSet presAssocID="{B055EF1C-7EAB-4D04-A912-13E2054F7FD9}" presName="linear" presStyleCnt="0">
        <dgm:presLayoutVars>
          <dgm:animLvl val="lvl"/>
          <dgm:resizeHandles val="exact"/>
        </dgm:presLayoutVars>
      </dgm:prSet>
      <dgm:spPr/>
    </dgm:pt>
    <dgm:pt modelId="{481051D6-7349-4D2E-A4EA-551BC9D44E5C}" type="pres">
      <dgm:prSet presAssocID="{DD7C2E26-A085-4701-B8F4-057AB355BBA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4400F81-3140-4D4B-9634-BE8BD680B789}" type="pres">
      <dgm:prSet presAssocID="{33372DE5-D3AA-4C79-8E21-57A01E89E921}" presName="spacer" presStyleCnt="0"/>
      <dgm:spPr/>
    </dgm:pt>
    <dgm:pt modelId="{8C5BD1F8-0182-478B-8955-63BCBB1FB132}" type="pres">
      <dgm:prSet presAssocID="{59F80D3C-A47C-430F-888E-8038A404E4A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4B54AFA-0DFD-4532-8A52-5FD048880EAD}" type="pres">
      <dgm:prSet presAssocID="{69761156-567D-4C99-986C-538FE999F3AE}" presName="spacer" presStyleCnt="0"/>
      <dgm:spPr/>
    </dgm:pt>
    <dgm:pt modelId="{A2AEB923-F11B-4B66-9671-45060D39529C}" type="pres">
      <dgm:prSet presAssocID="{DC3F5AD1-21B9-4D66-A027-4D0C857237BA}" presName="parentText" presStyleLbl="node1" presStyleIdx="2" presStyleCnt="5" custLinFactNeighborX="-7281" custLinFactNeighborY="-17659">
        <dgm:presLayoutVars>
          <dgm:chMax val="0"/>
          <dgm:bulletEnabled val="1"/>
        </dgm:presLayoutVars>
      </dgm:prSet>
      <dgm:spPr/>
    </dgm:pt>
    <dgm:pt modelId="{46CD680C-E29A-4C96-A3C5-C9EAFA1701CD}" type="pres">
      <dgm:prSet presAssocID="{CB377CB8-8194-41CD-AB55-EA0D6B0A3B9C}" presName="spacer" presStyleCnt="0"/>
      <dgm:spPr/>
    </dgm:pt>
    <dgm:pt modelId="{F67C8074-4EE0-4D7F-8716-20818983C851}" type="pres">
      <dgm:prSet presAssocID="{68E49AB7-0F78-4460-929A-4A8968172C6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56FE335C-F176-4FCA-900B-6D2B503CE2FC}" type="pres">
      <dgm:prSet presAssocID="{2769B5EF-443D-4CC0-837E-B3FC36EE7F78}" presName="spacer" presStyleCnt="0"/>
      <dgm:spPr/>
    </dgm:pt>
    <dgm:pt modelId="{DC7299C9-284D-4EF2-BAD5-7AB27297DF66}" type="pres">
      <dgm:prSet presAssocID="{3A7D6D59-0820-4F9A-A426-A20489098CEC}" presName="parentText" presStyleLbl="node1" presStyleIdx="4" presStyleCnt="5" custLinFactNeighborX="-4" custLinFactNeighborY="44537">
        <dgm:presLayoutVars>
          <dgm:chMax val="0"/>
          <dgm:bulletEnabled val="1"/>
        </dgm:presLayoutVars>
      </dgm:prSet>
      <dgm:spPr/>
    </dgm:pt>
  </dgm:ptLst>
  <dgm:cxnLst>
    <dgm:cxn modelId="{1E66970B-9D64-4125-89FF-889AA53CB245}" type="presOf" srcId="{59F80D3C-A47C-430F-888E-8038A404E4AA}" destId="{8C5BD1F8-0182-478B-8955-63BCBB1FB132}" srcOrd="0" destOrd="0" presId="urn:microsoft.com/office/officeart/2005/8/layout/vList2"/>
    <dgm:cxn modelId="{0980F10D-3E16-4212-9F76-7BBF909064EF}" type="presOf" srcId="{DD7C2E26-A085-4701-B8F4-057AB355BBAB}" destId="{481051D6-7349-4D2E-A4EA-551BC9D44E5C}" srcOrd="0" destOrd="0" presId="urn:microsoft.com/office/officeart/2005/8/layout/vList2"/>
    <dgm:cxn modelId="{A081551D-3723-4E70-B92B-081C17520A89}" srcId="{B055EF1C-7EAB-4D04-A912-13E2054F7FD9}" destId="{68E49AB7-0F78-4460-929A-4A8968172C6D}" srcOrd="3" destOrd="0" parTransId="{60DEECA2-253F-46FD-850A-3C7FC15497FD}" sibTransId="{2769B5EF-443D-4CC0-837E-B3FC36EE7F78}"/>
    <dgm:cxn modelId="{99673C21-7458-4264-B767-2F378457E9A5}" srcId="{B055EF1C-7EAB-4D04-A912-13E2054F7FD9}" destId="{DD7C2E26-A085-4701-B8F4-057AB355BBAB}" srcOrd="0" destOrd="0" parTransId="{5983B006-A3B4-4E9F-8C7C-C49618867BB9}" sibTransId="{33372DE5-D3AA-4C79-8E21-57A01E89E921}"/>
    <dgm:cxn modelId="{927B0844-7F9C-4E21-B076-6C3A7A177714}" type="presOf" srcId="{68E49AB7-0F78-4460-929A-4A8968172C6D}" destId="{F67C8074-4EE0-4D7F-8716-20818983C851}" srcOrd="0" destOrd="0" presId="urn:microsoft.com/office/officeart/2005/8/layout/vList2"/>
    <dgm:cxn modelId="{FA190E68-378E-4CF5-AA9D-730D9A28633B}" type="presOf" srcId="{DC3F5AD1-21B9-4D66-A027-4D0C857237BA}" destId="{A2AEB923-F11B-4B66-9671-45060D39529C}" srcOrd="0" destOrd="0" presId="urn:microsoft.com/office/officeart/2005/8/layout/vList2"/>
    <dgm:cxn modelId="{47C83B73-B7D6-4B89-B733-1A881433AA93}" type="presOf" srcId="{B055EF1C-7EAB-4D04-A912-13E2054F7FD9}" destId="{29BFB16B-2013-4A10-BCD6-20AEFCC3F229}" srcOrd="0" destOrd="0" presId="urn:microsoft.com/office/officeart/2005/8/layout/vList2"/>
    <dgm:cxn modelId="{909320BB-1780-4099-9B4A-63CAFD959AD4}" type="presOf" srcId="{3A7D6D59-0820-4F9A-A426-A20489098CEC}" destId="{DC7299C9-284D-4EF2-BAD5-7AB27297DF66}" srcOrd="0" destOrd="0" presId="urn:microsoft.com/office/officeart/2005/8/layout/vList2"/>
    <dgm:cxn modelId="{EBFC9DE1-6F16-4548-8B72-DDA8076F8931}" srcId="{B055EF1C-7EAB-4D04-A912-13E2054F7FD9}" destId="{3A7D6D59-0820-4F9A-A426-A20489098CEC}" srcOrd="4" destOrd="0" parTransId="{6BA50E35-6ECD-4696-9821-8C96D542D830}" sibTransId="{60BC9B72-2975-455E-A6A8-7D885F806E27}"/>
    <dgm:cxn modelId="{7FF7BAE6-A9D3-44E2-9C9D-643B3E6C1BED}" srcId="{B055EF1C-7EAB-4D04-A912-13E2054F7FD9}" destId="{DC3F5AD1-21B9-4D66-A027-4D0C857237BA}" srcOrd="2" destOrd="0" parTransId="{F00430D1-4564-44A5-8FAE-A5B26915032B}" sibTransId="{CB377CB8-8194-41CD-AB55-EA0D6B0A3B9C}"/>
    <dgm:cxn modelId="{F76871E8-FD49-46C3-B89F-5A8371E03F77}" srcId="{B055EF1C-7EAB-4D04-A912-13E2054F7FD9}" destId="{59F80D3C-A47C-430F-888E-8038A404E4AA}" srcOrd="1" destOrd="0" parTransId="{59BC5DC2-6B20-4AC7-B9CF-07E3DCDAFCF5}" sibTransId="{69761156-567D-4C99-986C-538FE999F3AE}"/>
    <dgm:cxn modelId="{CEB408E0-C0EF-4CD1-8A99-3B7534BA2854}" type="presParOf" srcId="{29BFB16B-2013-4A10-BCD6-20AEFCC3F229}" destId="{481051D6-7349-4D2E-A4EA-551BC9D44E5C}" srcOrd="0" destOrd="0" presId="urn:microsoft.com/office/officeart/2005/8/layout/vList2"/>
    <dgm:cxn modelId="{6C2073E5-4E60-4211-8EB1-7205DFCA1A68}" type="presParOf" srcId="{29BFB16B-2013-4A10-BCD6-20AEFCC3F229}" destId="{B4400F81-3140-4D4B-9634-BE8BD680B789}" srcOrd="1" destOrd="0" presId="urn:microsoft.com/office/officeart/2005/8/layout/vList2"/>
    <dgm:cxn modelId="{2238ADCE-0F00-4194-B911-228B1F20707C}" type="presParOf" srcId="{29BFB16B-2013-4A10-BCD6-20AEFCC3F229}" destId="{8C5BD1F8-0182-478B-8955-63BCBB1FB132}" srcOrd="2" destOrd="0" presId="urn:microsoft.com/office/officeart/2005/8/layout/vList2"/>
    <dgm:cxn modelId="{119739B1-51BE-4367-AEC3-0C3FDA8D9752}" type="presParOf" srcId="{29BFB16B-2013-4A10-BCD6-20AEFCC3F229}" destId="{74B54AFA-0DFD-4532-8A52-5FD048880EAD}" srcOrd="3" destOrd="0" presId="urn:microsoft.com/office/officeart/2005/8/layout/vList2"/>
    <dgm:cxn modelId="{0C5A4F3C-040F-4CF3-8B97-975CFCF5692E}" type="presParOf" srcId="{29BFB16B-2013-4A10-BCD6-20AEFCC3F229}" destId="{A2AEB923-F11B-4B66-9671-45060D39529C}" srcOrd="4" destOrd="0" presId="urn:microsoft.com/office/officeart/2005/8/layout/vList2"/>
    <dgm:cxn modelId="{985E6D96-02B2-4507-B919-3AD7B4BE4CBD}" type="presParOf" srcId="{29BFB16B-2013-4A10-BCD6-20AEFCC3F229}" destId="{46CD680C-E29A-4C96-A3C5-C9EAFA1701CD}" srcOrd="5" destOrd="0" presId="urn:microsoft.com/office/officeart/2005/8/layout/vList2"/>
    <dgm:cxn modelId="{673B7C01-11D7-4A5D-B6D1-B824BC658E49}" type="presParOf" srcId="{29BFB16B-2013-4A10-BCD6-20AEFCC3F229}" destId="{F67C8074-4EE0-4D7F-8716-20818983C851}" srcOrd="6" destOrd="0" presId="urn:microsoft.com/office/officeart/2005/8/layout/vList2"/>
    <dgm:cxn modelId="{F65A8A61-EBFE-4799-B664-8C5E2153F256}" type="presParOf" srcId="{29BFB16B-2013-4A10-BCD6-20AEFCC3F229}" destId="{56FE335C-F176-4FCA-900B-6D2B503CE2FC}" srcOrd="7" destOrd="0" presId="urn:microsoft.com/office/officeart/2005/8/layout/vList2"/>
    <dgm:cxn modelId="{D132AFDF-BC9B-425D-932E-29CFCB9997AA}" type="presParOf" srcId="{29BFB16B-2013-4A10-BCD6-20AEFCC3F229}" destId="{DC7299C9-284D-4EF2-BAD5-7AB27297DF6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6B51433-84FF-43D5-B3E7-99403C6C461B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027C7531-BA61-4730-B999-D5DA7F06E5C4}">
      <dgm:prSet custT="1"/>
      <dgm:spPr/>
      <dgm:t>
        <a:bodyPr/>
        <a:lstStyle/>
        <a:p>
          <a:r>
            <a:rPr lang="en-GB" sz="1600" dirty="0">
              <a:latin typeface="+mn-lt"/>
            </a:rPr>
            <a:t>Selection of most appropriate partner for a positive relationship</a:t>
          </a:r>
          <a:r>
            <a:rPr lang="en-GB" sz="1600" dirty="0">
              <a:latin typeface="Lucida Console" panose="020B0609040504020204" pitchFamily="49" charset="0"/>
            </a:rPr>
            <a:t>            </a:t>
          </a:r>
          <a:r>
            <a:rPr lang="en-GB" sz="1200" dirty="0">
              <a:latin typeface="Lucida Console" panose="020B0609040504020204" pitchFamily="49" charset="0"/>
            </a:rPr>
            <a:t>(EXPORT TO JAPAN, n.d.)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39C60E77-A952-4B16-87CF-85BFEB257750}" type="parTrans" cxnId="{7C7801A1-EA44-4BB4-AE18-F23B4C9AD006}">
      <dgm:prSet/>
      <dgm:spPr/>
      <dgm:t>
        <a:bodyPr/>
        <a:lstStyle/>
        <a:p>
          <a:endParaRPr lang="en-US"/>
        </a:p>
      </dgm:t>
    </dgm:pt>
    <dgm:pt modelId="{662CA175-8184-4CC9-82A1-D55D3AC7A8CA}" type="sibTrans" cxnId="{7C7801A1-EA44-4BB4-AE18-F23B4C9AD006}">
      <dgm:prSet/>
      <dgm:spPr/>
      <dgm:t>
        <a:bodyPr/>
        <a:lstStyle/>
        <a:p>
          <a:endParaRPr lang="en-US"/>
        </a:p>
      </dgm:t>
    </dgm:pt>
    <dgm:pt modelId="{AFD64C31-33E8-45BF-9271-B499940EFB5A}">
      <dgm:prSet custT="1"/>
      <dgm:spPr/>
      <dgm:t>
        <a:bodyPr/>
        <a:lstStyle/>
        <a:p>
          <a:r>
            <a:rPr lang="en-GB" sz="1600" dirty="0">
              <a:latin typeface="+mn-lt"/>
            </a:rPr>
            <a:t>Understanding and adapting to language, cultural and business differences</a:t>
          </a:r>
          <a:r>
            <a:rPr lang="en-GB" sz="1600" dirty="0">
              <a:latin typeface="Lucida Console" panose="020B0609040504020204" pitchFamily="49" charset="0"/>
            </a:rPr>
            <a:t>          </a:t>
          </a:r>
          <a:r>
            <a:rPr lang="en-GB" sz="1200" dirty="0">
              <a:latin typeface="Lucida Console" panose="020B0609040504020204" pitchFamily="49" charset="0"/>
            </a:rPr>
            <a:t>(Jones, 2018c)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7222254F-16E8-4B32-BB96-C50F1D4EC5B7}" type="parTrans" cxnId="{49E11FA7-07DE-4D61-A3A5-2E4559A0439A}">
      <dgm:prSet/>
      <dgm:spPr/>
      <dgm:t>
        <a:bodyPr/>
        <a:lstStyle/>
        <a:p>
          <a:endParaRPr lang="en-US"/>
        </a:p>
      </dgm:t>
    </dgm:pt>
    <dgm:pt modelId="{D3C70971-E731-40F7-9B89-018AB632F57F}" type="sibTrans" cxnId="{49E11FA7-07DE-4D61-A3A5-2E4559A0439A}">
      <dgm:prSet/>
      <dgm:spPr/>
      <dgm:t>
        <a:bodyPr/>
        <a:lstStyle/>
        <a:p>
          <a:endParaRPr lang="en-US"/>
        </a:p>
      </dgm:t>
    </dgm:pt>
    <dgm:pt modelId="{9C4B8CAB-ADE7-48E1-AF26-15CEBBF3B857}">
      <dgm:prSet custT="1"/>
      <dgm:spPr/>
      <dgm:t>
        <a:bodyPr/>
        <a:lstStyle/>
        <a:p>
          <a:r>
            <a:rPr lang="en-GB" sz="1600" dirty="0"/>
            <a:t>Determination and flexibility to overcome unfamiliar competitive and  bureaucratic challenges                 </a:t>
          </a:r>
          <a:r>
            <a:rPr lang="en-GB" sz="1600" b="1" dirty="0"/>
            <a:t>Time &amp; financial investments needed – but rewards for success in Japan can be substantial              							                                                            </a:t>
          </a:r>
          <a:r>
            <a:rPr lang="en-GB" sz="1200" dirty="0">
              <a:latin typeface="Lucida Console" panose="020B0609040504020204" pitchFamily="49" charset="0"/>
            </a:rPr>
            <a:t>(JAPANSTRATEGY, n.d.) </a:t>
          </a:r>
          <a:endParaRPr lang="en-US" sz="1200" dirty="0">
            <a:latin typeface="Lucida Console" panose="020B0609040504020204" pitchFamily="49" charset="0"/>
          </a:endParaRPr>
        </a:p>
      </dgm:t>
    </dgm:pt>
    <dgm:pt modelId="{9A4D37C2-5EC6-4575-96D2-81988807B7EB}" type="parTrans" cxnId="{C91E9D57-723C-4344-9221-8C48C4E5207F}">
      <dgm:prSet/>
      <dgm:spPr/>
      <dgm:t>
        <a:bodyPr/>
        <a:lstStyle/>
        <a:p>
          <a:endParaRPr lang="en-US"/>
        </a:p>
      </dgm:t>
    </dgm:pt>
    <dgm:pt modelId="{9EC63C85-EA10-4DB8-AF46-3D665F424889}" type="sibTrans" cxnId="{C91E9D57-723C-4344-9221-8C48C4E5207F}">
      <dgm:prSet/>
      <dgm:spPr/>
      <dgm:t>
        <a:bodyPr/>
        <a:lstStyle/>
        <a:p>
          <a:endParaRPr lang="en-US"/>
        </a:p>
      </dgm:t>
    </dgm:pt>
    <dgm:pt modelId="{A06E22CB-A9B8-4A8A-B4FD-09B599291EFC}" type="pres">
      <dgm:prSet presAssocID="{D6B51433-84FF-43D5-B3E7-99403C6C461B}" presName="linear" presStyleCnt="0">
        <dgm:presLayoutVars>
          <dgm:animLvl val="lvl"/>
          <dgm:resizeHandles val="exact"/>
        </dgm:presLayoutVars>
      </dgm:prSet>
      <dgm:spPr/>
    </dgm:pt>
    <dgm:pt modelId="{5A18DF9E-43F3-4498-A451-7743E22D4836}" type="pres">
      <dgm:prSet presAssocID="{027C7531-BA61-4730-B999-D5DA7F06E5C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969835B-1476-4FC2-AA94-231A718F68A9}" type="pres">
      <dgm:prSet presAssocID="{662CA175-8184-4CC9-82A1-D55D3AC7A8CA}" presName="spacer" presStyleCnt="0"/>
      <dgm:spPr/>
    </dgm:pt>
    <dgm:pt modelId="{1A2CEE46-DE18-484D-BE67-C016342E0230}" type="pres">
      <dgm:prSet presAssocID="{AFD64C31-33E8-45BF-9271-B499940EFB5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8F4BA2-95DF-4091-B1B4-3BDBFE7FE3E4}" type="pres">
      <dgm:prSet presAssocID="{D3C70971-E731-40F7-9B89-018AB632F57F}" presName="spacer" presStyleCnt="0"/>
      <dgm:spPr/>
    </dgm:pt>
    <dgm:pt modelId="{2DA96425-3982-4F1E-928F-6DB4FDF6D434}" type="pres">
      <dgm:prSet presAssocID="{9C4B8CAB-ADE7-48E1-AF26-15CEBBF3B85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F1F2B45-E50C-416D-9184-7E355EDBB921}" type="presOf" srcId="{9C4B8CAB-ADE7-48E1-AF26-15CEBBF3B857}" destId="{2DA96425-3982-4F1E-928F-6DB4FDF6D434}" srcOrd="0" destOrd="0" presId="urn:microsoft.com/office/officeart/2005/8/layout/vList2"/>
    <dgm:cxn modelId="{C91E9D57-723C-4344-9221-8C48C4E5207F}" srcId="{D6B51433-84FF-43D5-B3E7-99403C6C461B}" destId="{9C4B8CAB-ADE7-48E1-AF26-15CEBBF3B857}" srcOrd="2" destOrd="0" parTransId="{9A4D37C2-5EC6-4575-96D2-81988807B7EB}" sibTransId="{9EC63C85-EA10-4DB8-AF46-3D665F424889}"/>
    <dgm:cxn modelId="{65C8949E-84FF-421E-A161-79529EADA018}" type="presOf" srcId="{AFD64C31-33E8-45BF-9271-B499940EFB5A}" destId="{1A2CEE46-DE18-484D-BE67-C016342E0230}" srcOrd="0" destOrd="0" presId="urn:microsoft.com/office/officeart/2005/8/layout/vList2"/>
    <dgm:cxn modelId="{7C7801A1-EA44-4BB4-AE18-F23B4C9AD006}" srcId="{D6B51433-84FF-43D5-B3E7-99403C6C461B}" destId="{027C7531-BA61-4730-B999-D5DA7F06E5C4}" srcOrd="0" destOrd="0" parTransId="{39C60E77-A952-4B16-87CF-85BFEB257750}" sibTransId="{662CA175-8184-4CC9-82A1-D55D3AC7A8CA}"/>
    <dgm:cxn modelId="{49E11FA7-07DE-4D61-A3A5-2E4559A0439A}" srcId="{D6B51433-84FF-43D5-B3E7-99403C6C461B}" destId="{AFD64C31-33E8-45BF-9271-B499940EFB5A}" srcOrd="1" destOrd="0" parTransId="{7222254F-16E8-4B32-BB96-C50F1D4EC5B7}" sibTransId="{D3C70971-E731-40F7-9B89-018AB632F57F}"/>
    <dgm:cxn modelId="{330F12B4-7072-48E4-B6F4-4ACA887BA545}" type="presOf" srcId="{027C7531-BA61-4730-B999-D5DA7F06E5C4}" destId="{5A18DF9E-43F3-4498-A451-7743E22D4836}" srcOrd="0" destOrd="0" presId="urn:microsoft.com/office/officeart/2005/8/layout/vList2"/>
    <dgm:cxn modelId="{E4F0F4EE-0A74-4C39-B246-65810659B919}" type="presOf" srcId="{D6B51433-84FF-43D5-B3E7-99403C6C461B}" destId="{A06E22CB-A9B8-4A8A-B4FD-09B599291EFC}" srcOrd="0" destOrd="0" presId="urn:microsoft.com/office/officeart/2005/8/layout/vList2"/>
    <dgm:cxn modelId="{FBF9729D-4212-44BE-9E89-2C405DBF0695}" type="presParOf" srcId="{A06E22CB-A9B8-4A8A-B4FD-09B599291EFC}" destId="{5A18DF9E-43F3-4498-A451-7743E22D4836}" srcOrd="0" destOrd="0" presId="urn:microsoft.com/office/officeart/2005/8/layout/vList2"/>
    <dgm:cxn modelId="{CD1626F0-0E2B-4652-AE7E-83B473DCA801}" type="presParOf" srcId="{A06E22CB-A9B8-4A8A-B4FD-09B599291EFC}" destId="{6969835B-1476-4FC2-AA94-231A718F68A9}" srcOrd="1" destOrd="0" presId="urn:microsoft.com/office/officeart/2005/8/layout/vList2"/>
    <dgm:cxn modelId="{29A7CEBC-406A-4062-AD88-9226F5ECDA38}" type="presParOf" srcId="{A06E22CB-A9B8-4A8A-B4FD-09B599291EFC}" destId="{1A2CEE46-DE18-484D-BE67-C016342E0230}" srcOrd="2" destOrd="0" presId="urn:microsoft.com/office/officeart/2005/8/layout/vList2"/>
    <dgm:cxn modelId="{ED116EEF-1653-420F-91E0-4D683C490F55}" type="presParOf" srcId="{A06E22CB-A9B8-4A8A-B4FD-09B599291EFC}" destId="{DB8F4BA2-95DF-4091-B1B4-3BDBFE7FE3E4}" srcOrd="3" destOrd="0" presId="urn:microsoft.com/office/officeart/2005/8/layout/vList2"/>
    <dgm:cxn modelId="{3543D92A-F9A5-4600-87E1-A42405B72CB7}" type="presParOf" srcId="{A06E22CB-A9B8-4A8A-B4FD-09B599291EFC}" destId="{2DA96425-3982-4F1E-928F-6DB4FDF6D43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000F2-62F3-4DA4-B1A2-F1CB886745A9}">
      <dsp:nvSpPr>
        <dsp:cNvPr id="0" name=""/>
        <dsp:cNvSpPr/>
      </dsp:nvSpPr>
      <dsp:spPr>
        <a:xfrm>
          <a:off x="0" y="15751"/>
          <a:ext cx="9520237" cy="11606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</a:rPr>
            <a:t>A stable country for business with the government implementing economic stimulus plans                   and an enhanced monetary policy</a:t>
          </a:r>
          <a:endParaRPr lang="en-US" sz="1600" kern="1200" dirty="0">
            <a:latin typeface="+mn-lt"/>
          </a:endParaRPr>
        </a:p>
      </dsp:txBody>
      <dsp:txXfrm>
        <a:off x="56658" y="72409"/>
        <a:ext cx="9406921" cy="1047324"/>
      </dsp:txXfrm>
    </dsp:sp>
    <dsp:sp modelId="{6CC0E8CB-188C-45CD-B3FB-A546D01D7A70}">
      <dsp:nvSpPr>
        <dsp:cNvPr id="0" name=""/>
        <dsp:cNvSpPr/>
      </dsp:nvSpPr>
      <dsp:spPr>
        <a:xfrm>
          <a:off x="0" y="1354951"/>
          <a:ext cx="9520237" cy="11606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</a:rPr>
            <a:t>Government also gradually opening up nation to foreign investment through deregulation             whilst ensuring robust intellectual property protection   </a:t>
          </a:r>
        </a:p>
      </dsp:txBody>
      <dsp:txXfrm>
        <a:off x="56658" y="1411609"/>
        <a:ext cx="9406921" cy="1047324"/>
      </dsp:txXfrm>
    </dsp:sp>
    <dsp:sp modelId="{2242B6BC-71E2-48D2-A6BA-6A3CA5DB8447}">
      <dsp:nvSpPr>
        <dsp:cNvPr id="0" name=""/>
        <dsp:cNvSpPr/>
      </dsp:nvSpPr>
      <dsp:spPr>
        <a:xfrm>
          <a:off x="0" y="2694151"/>
          <a:ext cx="9520237" cy="11606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</a:rPr>
            <a:t>With a strong business culture and an increasingly globalised perspective,                                                 Japan may provide a strategic springboard for other Asian markets                                 </a:t>
          </a:r>
          <a:r>
            <a:rPr lang="en-GB" sz="1600" kern="1200" dirty="0">
              <a:latin typeface="Lucida Console" panose="020B0609040504020204" pitchFamily="49" charset="0"/>
            </a:rPr>
            <a:t> </a:t>
          </a:r>
          <a:r>
            <a:rPr lang="en-GB" sz="1200" kern="1200" dirty="0">
              <a:latin typeface="Lucida Console" panose="020B0609040504020204" pitchFamily="49" charset="0"/>
            </a:rPr>
            <a:t>(GOV.UK, 2015)    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56658" y="2750809"/>
        <a:ext cx="9406921" cy="10473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FC2C4E-AADB-47B1-93D6-78F2EDB2692E}">
      <dsp:nvSpPr>
        <dsp:cNvPr id="0" name=""/>
        <dsp:cNvSpPr/>
      </dsp:nvSpPr>
      <dsp:spPr>
        <a:xfrm>
          <a:off x="0" y="42173"/>
          <a:ext cx="9520237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Large and well-educated consumer market based mainly in urban areas                                                  Reputation for being early adopters of new products and services</a:t>
          </a:r>
          <a:endParaRPr lang="en-US" sz="1500" kern="1200" dirty="0">
            <a:latin typeface="+mn-lt"/>
          </a:endParaRPr>
        </a:p>
      </dsp:txBody>
      <dsp:txXfrm>
        <a:off x="34726" y="76899"/>
        <a:ext cx="9450785" cy="641908"/>
      </dsp:txXfrm>
    </dsp:sp>
    <dsp:sp modelId="{BB613808-8998-4F85-89EA-D1FFFC90F310}">
      <dsp:nvSpPr>
        <dsp:cNvPr id="0" name=""/>
        <dsp:cNvSpPr/>
      </dsp:nvSpPr>
      <dsp:spPr>
        <a:xfrm>
          <a:off x="0" y="862973"/>
          <a:ext cx="9520237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Relatively high levels of disposable income,                                                                                                                    especially amongst older people and young singles living at home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(GOV.UK, 2015)</a:t>
          </a:r>
          <a:endParaRPr lang="en-US" sz="1200" kern="1200" dirty="0"/>
        </a:p>
      </dsp:txBody>
      <dsp:txXfrm>
        <a:off x="34726" y="897699"/>
        <a:ext cx="9450785" cy="641908"/>
      </dsp:txXfrm>
    </dsp:sp>
    <dsp:sp modelId="{3399AB2F-52D4-42EC-80A4-6296D94BB7BB}">
      <dsp:nvSpPr>
        <dsp:cNvPr id="0" name=""/>
        <dsp:cNvSpPr/>
      </dsp:nvSpPr>
      <dsp:spPr>
        <a:xfrm>
          <a:off x="0" y="1683773"/>
          <a:ext cx="9520237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Savoury snacks market </a:t>
          </a:r>
          <a:r>
            <a:rPr lang="en-GB" sz="1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Yen1249b.(£8.61b)</a:t>
          </a:r>
          <a:r>
            <a:rPr lang="en-GB" sz="1500" kern="1200" dirty="0">
              <a:latin typeface="+mn-lt"/>
            </a:rPr>
            <a:t> in 2017   (50% crisps and rice snacks)                                                   Local potato crop damage affected sales, with growth in alternatives to rice snacks </a:t>
          </a:r>
          <a:endParaRPr lang="en-US" sz="1500" kern="1200" dirty="0">
            <a:latin typeface="+mn-lt"/>
          </a:endParaRPr>
        </a:p>
      </dsp:txBody>
      <dsp:txXfrm>
        <a:off x="34726" y="1718499"/>
        <a:ext cx="9450785" cy="641908"/>
      </dsp:txXfrm>
    </dsp:sp>
    <dsp:sp modelId="{9B39B74D-2B54-4B25-B2FD-9A0C649E4020}">
      <dsp:nvSpPr>
        <dsp:cNvPr id="0" name=""/>
        <dsp:cNvSpPr/>
      </dsp:nvSpPr>
      <dsp:spPr>
        <a:xfrm>
          <a:off x="0" y="2504573"/>
          <a:ext cx="9520237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+mn-lt"/>
            </a:rPr>
            <a:t>Sweet biscuits/snack bars/fruit snacks </a:t>
          </a:r>
          <a:r>
            <a:rPr lang="en-GB" sz="15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Yen564b (£3.89b.) </a:t>
          </a:r>
          <a:r>
            <a:rPr lang="en-GB" sz="1500" kern="1200" dirty="0">
              <a:latin typeface="+mn-lt"/>
            </a:rPr>
            <a:t>in 2017                                                                        Volume growth in snack bars and fruit only </a:t>
          </a:r>
          <a:r>
            <a:rPr lang="en-US" sz="1500" kern="1200" dirty="0">
              <a:latin typeface="+mn-lt"/>
            </a:rPr>
            <a:t> </a:t>
          </a:r>
        </a:p>
      </dsp:txBody>
      <dsp:txXfrm>
        <a:off x="34726" y="2539299"/>
        <a:ext cx="9450785" cy="641908"/>
      </dsp:txXfrm>
    </dsp:sp>
    <dsp:sp modelId="{55900222-9C05-40F3-8B1D-2A2777F714D2}">
      <dsp:nvSpPr>
        <dsp:cNvPr id="0" name=""/>
        <dsp:cNvSpPr/>
      </dsp:nvSpPr>
      <dsp:spPr>
        <a:xfrm>
          <a:off x="0" y="3325373"/>
          <a:ext cx="9520237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+mn-lt"/>
            </a:rPr>
            <a:t>1% value CAGR for both categories expected over next few years driven by                                                                     rise of busy, health-conscious consumers, looking for convenience                                </a:t>
          </a:r>
          <a:r>
            <a:rPr lang="en-GB" sz="1100" kern="1200" dirty="0">
              <a:latin typeface="Lucida Console" panose="020B0609040504020204" pitchFamily="49" charset="0"/>
            </a:rPr>
            <a:t>(Euromonitor, 2017a, 2017b)</a:t>
          </a:r>
          <a:endParaRPr lang="en-US" sz="1100" kern="1200" dirty="0">
            <a:latin typeface="Lucida Console" panose="020B0609040504020204" pitchFamily="49" charset="0"/>
          </a:endParaRPr>
        </a:p>
      </dsp:txBody>
      <dsp:txXfrm>
        <a:off x="34726" y="3360099"/>
        <a:ext cx="9450785" cy="6419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28B1B3-46F8-42F6-96E5-FC688AF5F73B}">
      <dsp:nvSpPr>
        <dsp:cNvPr id="0" name=""/>
        <dsp:cNvSpPr/>
      </dsp:nvSpPr>
      <dsp:spPr>
        <a:xfrm>
          <a:off x="0" y="4326"/>
          <a:ext cx="9520237" cy="7575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Snack sector dominated by Japanese global companies such as Calbee Foods &amp; Ezaki Glico Co,                        but sales mainly in standard range of crisps/rice snacks/sweet biscuits      </a:t>
          </a:r>
          <a:endParaRPr lang="en-US" sz="1500" kern="1200" dirty="0">
            <a:latin typeface="+mn-lt"/>
          </a:endParaRPr>
        </a:p>
      </dsp:txBody>
      <dsp:txXfrm>
        <a:off x="36982" y="41308"/>
        <a:ext cx="9446273" cy="683610"/>
      </dsp:txXfrm>
    </dsp:sp>
    <dsp:sp modelId="{C706E1D2-3F26-40B1-95A9-5596153C165E}">
      <dsp:nvSpPr>
        <dsp:cNvPr id="0" name=""/>
        <dsp:cNvSpPr/>
      </dsp:nvSpPr>
      <dsp:spPr>
        <a:xfrm>
          <a:off x="0" y="862701"/>
          <a:ext cx="9520237" cy="7575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+mn-lt"/>
            </a:rPr>
            <a:t>Many producers are developing more high value-added products,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+mn-lt"/>
            </a:rPr>
            <a:t>often targeting adult customers          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(Euromonitor, 2017a, 2017b)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6982" y="899683"/>
        <a:ext cx="9446273" cy="683610"/>
      </dsp:txXfrm>
    </dsp:sp>
    <dsp:sp modelId="{48546699-1D93-4EF4-9331-1FB85736F649}">
      <dsp:nvSpPr>
        <dsp:cNvPr id="0" name=""/>
        <dsp:cNvSpPr/>
      </dsp:nvSpPr>
      <dsp:spPr>
        <a:xfrm>
          <a:off x="0" y="1721075"/>
          <a:ext cx="9520237" cy="7575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Relaxed regulations for “Food with Functions Claims”: NPD increase in related health food category could enhance but also compete with healthy snack market</a:t>
          </a:r>
          <a:endParaRPr lang="en-US" sz="1500" kern="1200" dirty="0">
            <a:latin typeface="+mn-lt"/>
          </a:endParaRPr>
        </a:p>
      </dsp:txBody>
      <dsp:txXfrm>
        <a:off x="36982" y="1758057"/>
        <a:ext cx="9446273" cy="683610"/>
      </dsp:txXfrm>
    </dsp:sp>
    <dsp:sp modelId="{C2E87F55-29E4-4C26-A542-4E119E9C02CB}">
      <dsp:nvSpPr>
        <dsp:cNvPr id="0" name=""/>
        <dsp:cNvSpPr/>
      </dsp:nvSpPr>
      <dsp:spPr>
        <a:xfrm>
          <a:off x="0" y="2579450"/>
          <a:ext cx="9520237" cy="7575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+mn-lt"/>
            </a:rPr>
            <a:t>Price competition from widening dependence on mass market retailers and increasing private labels </a:t>
          </a:r>
          <a:r>
            <a:rPr lang="en-US" sz="1200" kern="1200" dirty="0">
              <a:latin typeface="Lucida Console" panose="020B0609040504020204" pitchFamily="49" charset="0"/>
            </a:rPr>
            <a:t>                      											 (Scattergood, 2018)</a:t>
          </a:r>
        </a:p>
      </dsp:txBody>
      <dsp:txXfrm>
        <a:off x="36982" y="2616432"/>
        <a:ext cx="9446273" cy="683610"/>
      </dsp:txXfrm>
    </dsp:sp>
    <dsp:sp modelId="{01F0B406-42E8-4578-8F24-61D81DDBDB7D}">
      <dsp:nvSpPr>
        <dsp:cNvPr id="0" name=""/>
        <dsp:cNvSpPr/>
      </dsp:nvSpPr>
      <dsp:spPr>
        <a:xfrm>
          <a:off x="0" y="3437825"/>
          <a:ext cx="9520237" cy="7575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Determined local companies develop strategies to compete hard against newcomers</a:t>
          </a:r>
          <a:r>
            <a:rPr lang="en-GB" sz="1500" kern="1200" dirty="0">
              <a:latin typeface="Lucida Console" panose="020B0609040504020204" pitchFamily="49" charset="0"/>
            </a:rPr>
            <a:t>                                                                               											</a:t>
          </a:r>
          <a:r>
            <a:rPr lang="en-GB" sz="1200" kern="1200" dirty="0">
              <a:latin typeface="Lucida Console" panose="020B0609040504020204" pitchFamily="49" charset="0"/>
            </a:rPr>
            <a:t>(JAPANSTRATEGY, n.d.)   </a:t>
          </a:r>
          <a:r>
            <a:rPr lang="en-GB" sz="1200" kern="1200" dirty="0"/>
            <a:t>                                    </a:t>
          </a:r>
          <a:endParaRPr lang="en-US" sz="1200" kern="1200" dirty="0"/>
        </a:p>
      </dsp:txBody>
      <dsp:txXfrm>
        <a:off x="36982" y="3474807"/>
        <a:ext cx="9446273" cy="6836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7CC051-038E-454A-9B3A-CB9BA9FAAA6F}">
      <dsp:nvSpPr>
        <dsp:cNvPr id="0" name=""/>
        <dsp:cNvSpPr/>
      </dsp:nvSpPr>
      <dsp:spPr>
        <a:xfrm>
          <a:off x="0" y="50023"/>
          <a:ext cx="9520237" cy="73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Patient, strategic approach required for Japan: long-term commitment, develop and maintain relationships through regular visits and communication</a:t>
          </a:r>
          <a:endParaRPr lang="en-US" sz="1500" kern="1200" dirty="0">
            <a:latin typeface="+mn-lt"/>
          </a:endParaRPr>
        </a:p>
      </dsp:txBody>
      <dsp:txXfrm>
        <a:off x="35640" y="85663"/>
        <a:ext cx="9448957" cy="658800"/>
      </dsp:txXfrm>
    </dsp:sp>
    <dsp:sp modelId="{135CA02F-3E03-48D4-A8D7-6C399D532A9C}">
      <dsp:nvSpPr>
        <dsp:cNvPr id="0" name=""/>
        <dsp:cNvSpPr/>
      </dsp:nvSpPr>
      <dsp:spPr>
        <a:xfrm>
          <a:off x="0" y="892423"/>
          <a:ext cx="9520237" cy="73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Majority of overseas SMEs use support of local partners to understand / access Japanese market                           Helpful to translate some documents into Japanese if possible </a:t>
          </a:r>
          <a:r>
            <a:rPr lang="en-GB" sz="1500" kern="1200" dirty="0">
              <a:latin typeface="Lucida Console" panose="020B0609040504020204" pitchFamily="49" charset="0"/>
            </a:rPr>
            <a:t>  </a:t>
          </a:r>
          <a:r>
            <a:rPr lang="en-GB" sz="1200" kern="1200" dirty="0">
              <a:latin typeface="Lucida Console" panose="020B0609040504020204" pitchFamily="49" charset="0"/>
            </a:rPr>
            <a:t>                                        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5640" y="928063"/>
        <a:ext cx="9448957" cy="658800"/>
      </dsp:txXfrm>
    </dsp:sp>
    <dsp:sp modelId="{19BBF328-630C-47DC-A42C-A61B9AA7E97B}">
      <dsp:nvSpPr>
        <dsp:cNvPr id="0" name=""/>
        <dsp:cNvSpPr/>
      </dsp:nvSpPr>
      <dsp:spPr>
        <a:xfrm>
          <a:off x="0" y="1734823"/>
          <a:ext cx="9520237" cy="73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Good understanding of Japanese business law necessary – can be very different from UK                                                  Use English-speaking Japanese lawyers</a:t>
          </a:r>
          <a:r>
            <a:rPr lang="en-GB" sz="1500" kern="1200" dirty="0"/>
            <a:t>	                     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(GOV.UK, 2015)</a:t>
          </a:r>
          <a:endParaRPr lang="en-US" sz="1200" kern="1200" dirty="0"/>
        </a:p>
      </dsp:txBody>
      <dsp:txXfrm>
        <a:off x="35640" y="1770463"/>
        <a:ext cx="9448957" cy="658800"/>
      </dsp:txXfrm>
    </dsp:sp>
    <dsp:sp modelId="{28B9D50C-CA02-478C-B5D2-B4F68C48ECC1}">
      <dsp:nvSpPr>
        <dsp:cNvPr id="0" name=""/>
        <dsp:cNvSpPr/>
      </dsp:nvSpPr>
      <dsp:spPr>
        <a:xfrm>
          <a:off x="0" y="2577223"/>
          <a:ext cx="9520237" cy="73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Licences/permits/certificates to be obtained from authorised bodies                                                                      partly to safeguard the fundamental and established food industry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(Jones, 2018a)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5640" y="2612863"/>
        <a:ext cx="9448957" cy="658800"/>
      </dsp:txXfrm>
    </dsp:sp>
    <dsp:sp modelId="{06DBC3E0-909D-4D93-867E-DF35EFBC7207}">
      <dsp:nvSpPr>
        <dsp:cNvPr id="0" name=""/>
        <dsp:cNvSpPr/>
      </dsp:nvSpPr>
      <dsp:spPr>
        <a:xfrm>
          <a:off x="0" y="3419623"/>
          <a:ext cx="9520237" cy="730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Expectation of detailed preparation &amp; planning plus knowledge of “high context” Japanese business etiquette                                          											</a:t>
          </a:r>
          <a:r>
            <a:rPr lang="en-GB" sz="1200" kern="1200" dirty="0">
              <a:latin typeface="Lucida Console" panose="020B0609040504020204" pitchFamily="49" charset="0"/>
            </a:rPr>
            <a:t>(JAPANSTRATEGY, n.d.)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5640" y="3455263"/>
        <a:ext cx="9448957" cy="658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E9AD8-B00B-4FC6-8434-41D2D04CBB4F}">
      <dsp:nvSpPr>
        <dsp:cNvPr id="0" name=""/>
        <dsp:cNvSpPr/>
      </dsp:nvSpPr>
      <dsp:spPr>
        <a:xfrm>
          <a:off x="4231" y="0"/>
          <a:ext cx="2823560" cy="3129408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alpha val="9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Population of Japan 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126.59m. </a:t>
          </a:r>
          <a:r>
            <a:rPr lang="en-GB" sz="1600" kern="1200" dirty="0">
              <a:latin typeface="Lucida Console" panose="020B0609040504020204" pitchFamily="49" charset="0"/>
            </a:rPr>
            <a:t>   </a:t>
          </a:r>
          <a:r>
            <a:rPr lang="en-GB" sz="1400" kern="1200" dirty="0">
              <a:latin typeface="Lucida Console" panose="020B0609040504020204" pitchFamily="49" charset="0"/>
            </a:rPr>
            <a:t> </a:t>
          </a:r>
          <a:r>
            <a:rPr lang="en-GB" sz="1200" kern="1200" dirty="0">
              <a:latin typeface="Lucida Console" panose="020B0609040504020204" pitchFamily="49" charset="0"/>
            </a:rPr>
            <a:t>    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Lucida Console" panose="020B0609040504020204" pitchFamily="49" charset="0"/>
            </a:rPr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Lucida Console" panose="020B0609040504020204" pitchFamily="49" charset="0"/>
            </a:rPr>
            <a:t>(Statistics Japan, n.d.)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231" y="0"/>
        <a:ext cx="2823560" cy="3129408"/>
      </dsp:txXfrm>
    </dsp:sp>
    <dsp:sp modelId="{25DF8518-3718-4EC5-A9AA-6BB6C4E65EED}">
      <dsp:nvSpPr>
        <dsp:cNvPr id="0" name=""/>
        <dsp:cNvSpPr/>
      </dsp:nvSpPr>
      <dsp:spPr>
        <a:xfrm>
          <a:off x="2876757" y="1443204"/>
          <a:ext cx="423534" cy="24300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0000"/>
                <a:tint val="98000"/>
                <a:satMod val="110000"/>
                <a:lumMod val="104000"/>
              </a:schemeClr>
            </a:gs>
            <a:gs pos="69000">
              <a:schemeClr val="accent2">
                <a:alpha val="90000"/>
                <a:hueOff val="0"/>
                <a:satOff val="0"/>
                <a:lumOff val="0"/>
                <a:alphaOff val="-10000"/>
                <a:shade val="88000"/>
                <a:satMod val="130000"/>
                <a:lumMod val="92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000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C80054-F520-4896-963F-A8427D255DAD}">
      <dsp:nvSpPr>
        <dsp:cNvPr id="0" name=""/>
        <dsp:cNvSpPr/>
      </dsp:nvSpPr>
      <dsp:spPr>
        <a:xfrm>
          <a:off x="3348338" y="0"/>
          <a:ext cx="2823560" cy="3129408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0000"/>
                <a:tint val="98000"/>
                <a:satMod val="110000"/>
                <a:lumMod val="104000"/>
              </a:schemeClr>
            </a:gs>
            <a:gs pos="69000">
              <a:schemeClr val="accent2">
                <a:alpha val="90000"/>
                <a:hueOff val="0"/>
                <a:satOff val="0"/>
                <a:lumOff val="0"/>
                <a:alphaOff val="-20000"/>
                <a:shade val="88000"/>
                <a:satMod val="130000"/>
                <a:lumMod val="92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000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Current </a:t>
          </a:r>
          <a:r>
            <a:rPr lang="en-GB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rPr>
            <a:t>g</a:t>
          </a:r>
          <a:r>
            <a:rPr lang="en-GB" sz="1600" b="1" kern="1200" dirty="0">
              <a:latin typeface="Lucida Console" panose="020B0609040504020204" pitchFamily="49" charset="0"/>
            </a:rPr>
            <a:t>raze markets: 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UK =  63.7m.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 US = 318.9m</a:t>
          </a:r>
          <a:r>
            <a:rPr lang="en-GB" sz="1600" kern="1200" dirty="0">
              <a:latin typeface="Lucida Console" panose="020B0609040504020204" pitchFamily="49" charset="0"/>
            </a:rPr>
            <a:t>.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Lucida Console" panose="020B0609040504020204" pitchFamily="49" charset="0"/>
            </a:rPr>
            <a:t>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>
            <a:latin typeface="Lucida Console" panose="020B0609040504020204" pitchFamily="49" charset="0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Lucida Console" panose="020B0609040504020204" pitchFamily="49" charset="0"/>
            </a:rPr>
            <a:t>(OECD, n.d.)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>
            <a:latin typeface="Lucida Console" panose="020B0609040504020204" pitchFamily="49" charset="0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Lucida Console" panose="020B0609040504020204" pitchFamily="49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GB" sz="1400" kern="1200" dirty="0">
              <a:latin typeface="Lucida Console" panose="020B0609040504020204" pitchFamily="49" charset="0"/>
            </a:rPr>
            <a:t>                  				</a:t>
          </a:r>
          <a:r>
            <a:rPr lang="en-GB" sz="900" kern="1200" dirty="0"/>
            <a:t>						</a:t>
          </a:r>
          <a:endParaRPr lang="en-US" sz="900" kern="1200" dirty="0"/>
        </a:p>
      </dsp:txBody>
      <dsp:txXfrm>
        <a:off x="3348338" y="0"/>
        <a:ext cx="2823560" cy="3129408"/>
      </dsp:txXfrm>
    </dsp:sp>
    <dsp:sp modelId="{09413EF7-06B6-403B-988B-4F04349C06C1}">
      <dsp:nvSpPr>
        <dsp:cNvPr id="0" name=""/>
        <dsp:cNvSpPr/>
      </dsp:nvSpPr>
      <dsp:spPr>
        <a:xfrm>
          <a:off x="6219945" y="1443204"/>
          <a:ext cx="423534" cy="24300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30000"/>
                <a:tint val="98000"/>
                <a:satMod val="110000"/>
                <a:lumMod val="104000"/>
              </a:schemeClr>
            </a:gs>
            <a:gs pos="69000">
              <a:schemeClr val="accent2">
                <a:alpha val="90000"/>
                <a:hueOff val="0"/>
                <a:satOff val="0"/>
                <a:lumOff val="0"/>
                <a:alphaOff val="-30000"/>
                <a:shade val="88000"/>
                <a:satMod val="130000"/>
                <a:lumMod val="92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3000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90D6AA-4603-4297-BFF1-934EE592EF9A}">
      <dsp:nvSpPr>
        <dsp:cNvPr id="0" name=""/>
        <dsp:cNvSpPr/>
      </dsp:nvSpPr>
      <dsp:spPr>
        <a:xfrm>
          <a:off x="6691526" y="0"/>
          <a:ext cx="2823560" cy="3129408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98000"/>
                <a:satMod val="110000"/>
                <a:lumMod val="104000"/>
              </a:schemeClr>
            </a:gs>
            <a:gs pos="69000">
              <a:schemeClr val="accent2">
                <a:alpha val="90000"/>
                <a:hueOff val="0"/>
                <a:satOff val="0"/>
                <a:lumOff val="0"/>
                <a:alphaOff val="-40000"/>
                <a:shade val="88000"/>
                <a:satMod val="130000"/>
                <a:lumMod val="92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 </a:t>
          </a:r>
          <a:r>
            <a:rPr lang="en-GB" sz="1600" b="1" kern="1200" dirty="0">
              <a:latin typeface="Lucida Console" panose="020B0609040504020204" pitchFamily="49" charset="0"/>
            </a:rPr>
            <a:t>Japan population by age group,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January 1 2018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Lucida Console" panose="020B0609040504020204" pitchFamily="49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5-19 = 16.66m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20-34 = 19.54m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  35-49 = 26.70m </a:t>
          </a:r>
          <a:r>
            <a:rPr lang="en-GB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rPr>
            <a:t>*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50-64 = 23.56m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Lucida Console" panose="020B0609040504020204" pitchFamily="49" charset="0"/>
            </a:rPr>
            <a:t>65-79 = 24.40m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Lucida Console" panose="020B0609040504020204" pitchFamily="49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Lucida Console" panose="020B0609040504020204" pitchFamily="49" charset="0"/>
            </a:rPr>
            <a:t>(Statistics Japan, n.d</a:t>
          </a:r>
          <a:r>
            <a:rPr lang="en-GB" sz="1200" b="0" kern="1200" dirty="0"/>
            <a:t>.)</a:t>
          </a:r>
          <a:r>
            <a:rPr lang="en-GB" sz="1200" kern="1200" dirty="0"/>
            <a:t> </a:t>
          </a:r>
          <a:endParaRPr lang="en-US" sz="1200" kern="1200" dirty="0"/>
        </a:p>
      </dsp:txBody>
      <dsp:txXfrm>
        <a:off x="6691526" y="0"/>
        <a:ext cx="2823560" cy="31294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1073D0-46A6-47FC-AC92-35C37F943FAC}">
      <dsp:nvSpPr>
        <dsp:cNvPr id="0" name=""/>
        <dsp:cNvSpPr/>
      </dsp:nvSpPr>
      <dsp:spPr>
        <a:xfrm>
          <a:off x="0" y="18479"/>
          <a:ext cx="9520237" cy="87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An ageing society will support demand for more healthy food and snacks                                                                                       Single elderly will tend to eat/snack alone:  products personalised / individualised</a:t>
          </a:r>
          <a:endParaRPr lang="en-US" sz="1500" kern="1200" dirty="0">
            <a:latin typeface="+mn-lt"/>
          </a:endParaRPr>
        </a:p>
      </dsp:txBody>
      <dsp:txXfrm>
        <a:off x="42950" y="61429"/>
        <a:ext cx="9434337" cy="793940"/>
      </dsp:txXfrm>
    </dsp:sp>
    <dsp:sp modelId="{C6E381F6-DE0E-4FB8-8675-2473DFEDD093}">
      <dsp:nvSpPr>
        <dsp:cNvPr id="0" name=""/>
        <dsp:cNvSpPr/>
      </dsp:nvSpPr>
      <dsp:spPr>
        <a:xfrm>
          <a:off x="0" y="1033680"/>
          <a:ext cx="9520237" cy="87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Growing requirement for convenience and ready-to-eat products,                                                                                                  as women now encouraged to join workforce                   				</a:t>
          </a:r>
          <a:r>
            <a:rPr lang="en-GB" sz="1200" kern="1200" dirty="0">
              <a:latin typeface="Lucida Console" panose="020B0609040504020204" pitchFamily="49" charset="0"/>
            </a:rPr>
            <a:t>(Scattergood, 2018)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2950" y="1076630"/>
        <a:ext cx="9434337" cy="793940"/>
      </dsp:txXfrm>
    </dsp:sp>
    <dsp:sp modelId="{3E96C160-F498-49D5-A9F1-EF246E729A1C}">
      <dsp:nvSpPr>
        <dsp:cNvPr id="0" name=""/>
        <dsp:cNvSpPr/>
      </dsp:nvSpPr>
      <dsp:spPr>
        <a:xfrm>
          <a:off x="0" y="2048879"/>
          <a:ext cx="9520237" cy="87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Consumption of standard sweet/savoury snacks reducing: adult awareness of food safety issues and interest in ethical ingredients,  with younger people dieting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(Euromonitor, 2017a)   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2950" y="2091829"/>
        <a:ext cx="9434337" cy="793940"/>
      </dsp:txXfrm>
    </dsp:sp>
    <dsp:sp modelId="{382B668B-0D79-4C7B-B97D-B79477653129}">
      <dsp:nvSpPr>
        <dsp:cNvPr id="0" name=""/>
        <dsp:cNvSpPr/>
      </dsp:nvSpPr>
      <dsp:spPr>
        <a:xfrm>
          <a:off x="0" y="3064080"/>
          <a:ext cx="9520237" cy="87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Many consumers expect diverse and innovative products: they have enjoyed new flavours but healthy snack varieties now likely to appeal                                  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(Culliney, 2014)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2950" y="3107030"/>
        <a:ext cx="9434337" cy="7939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89FADD-1839-42F3-8C77-029AD11DA711}">
      <dsp:nvSpPr>
        <dsp:cNvPr id="0" name=""/>
        <dsp:cNvSpPr/>
      </dsp:nvSpPr>
      <dsp:spPr>
        <a:xfrm>
          <a:off x="0" y="147"/>
          <a:ext cx="9520237" cy="98380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Japan has an excellent postal system               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(Japan Today, 2013)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with a universal, and in many areas, a 7-day delivery service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(Ward, 2017)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8025" y="48172"/>
        <a:ext cx="9424187" cy="887755"/>
      </dsp:txXfrm>
    </dsp:sp>
    <dsp:sp modelId="{4CCE1560-35E7-4175-90FE-C13739C1443F}">
      <dsp:nvSpPr>
        <dsp:cNvPr id="0" name=""/>
        <dsp:cNvSpPr/>
      </dsp:nvSpPr>
      <dsp:spPr>
        <a:xfrm>
          <a:off x="0" y="996833"/>
          <a:ext cx="9520237" cy="98380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It has a world-leading internet infrastructure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(Fitzpatrick, 2015)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8025" y="1044858"/>
        <a:ext cx="9424187" cy="887755"/>
      </dsp:txXfrm>
    </dsp:sp>
    <dsp:sp modelId="{1305E06B-C437-46A1-B1F9-3017D4A035A1}">
      <dsp:nvSpPr>
        <dsp:cNvPr id="0" name=""/>
        <dsp:cNvSpPr/>
      </dsp:nvSpPr>
      <dsp:spPr>
        <a:xfrm>
          <a:off x="0" y="1993520"/>
          <a:ext cx="9520237" cy="98380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103.89m. internet users </a:t>
          </a:r>
          <a:r>
            <a:rPr lang="en-GB" sz="1500" b="1" kern="1200" dirty="0">
              <a:latin typeface="+mn-lt"/>
            </a:rPr>
            <a:t>in</a:t>
          </a:r>
          <a:r>
            <a:rPr lang="en-GB" sz="1500" kern="1200" dirty="0">
              <a:latin typeface="+mn-lt"/>
            </a:rPr>
            <a:t> </a:t>
          </a:r>
          <a:r>
            <a:rPr lang="en-GB" sz="1500" b="1" kern="1200" dirty="0">
              <a:latin typeface="+mn-lt"/>
            </a:rPr>
            <a:t>2017 </a:t>
          </a:r>
          <a:r>
            <a:rPr lang="en-GB" sz="1500" kern="1200" dirty="0">
              <a:latin typeface="+mn-lt"/>
            </a:rPr>
            <a:t> 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91% accessed it every day and 6% at least once a week              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75.32m used mobile phone for access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(Statista, 2018a, 2018b, 2018c)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8025" y="2041545"/>
        <a:ext cx="9424187" cy="887755"/>
      </dsp:txXfrm>
    </dsp:sp>
    <dsp:sp modelId="{B65F872C-9672-43A8-87BB-AB4330D5D251}">
      <dsp:nvSpPr>
        <dsp:cNvPr id="0" name=""/>
        <dsp:cNvSpPr/>
      </dsp:nvSpPr>
      <dsp:spPr>
        <a:xfrm>
          <a:off x="0" y="2990207"/>
          <a:ext cx="9520237" cy="98380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iPads have proved a popular buy with senior Japanese                     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+mn-lt"/>
            </a:rPr>
            <a:t>Japan Post is donating a further 5m. to this age group by 2020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(Ossola, 2015)    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8025" y="3038232"/>
        <a:ext cx="9424187" cy="88775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1051D6-7349-4D2E-A4EA-551BC9D44E5C}">
      <dsp:nvSpPr>
        <dsp:cNvPr id="0" name=""/>
        <dsp:cNvSpPr/>
      </dsp:nvSpPr>
      <dsp:spPr>
        <a:xfrm>
          <a:off x="0" y="388"/>
          <a:ext cx="10206313" cy="8023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u="sng" kern="1200" dirty="0">
              <a:latin typeface="+mn-lt"/>
            </a:rPr>
            <a:t>Existing rivals</a:t>
          </a:r>
          <a:r>
            <a:rPr lang="en-GB" sz="1500" kern="1200" dirty="0">
              <a:latin typeface="+mn-lt"/>
            </a:rPr>
            <a:t>  A competitive industry but current reliance on traditional snacks &amp; standard methods of distribution via grocery stores &amp; supermarkets, however increasing NPD in healthy ranges          </a:t>
          </a:r>
          <a:r>
            <a:rPr lang="en-GB" sz="1500" kern="1200" dirty="0">
              <a:latin typeface="Lucida Console" panose="020B0609040504020204" pitchFamily="49" charset="0"/>
            </a:rPr>
            <a:t>				                 									</a:t>
          </a:r>
          <a:r>
            <a:rPr lang="en-GB" sz="1050" kern="1200" dirty="0">
              <a:latin typeface="Lucida Console" panose="020B0609040504020204" pitchFamily="49" charset="0"/>
            </a:rPr>
            <a:t>(Euromonitor, 2017a, 2017b), (Scattergood, 2018) </a:t>
          </a:r>
          <a:endParaRPr lang="en-US" sz="1050" kern="1200" dirty="0">
            <a:latin typeface="Lucida Console" panose="020B0609040504020204" pitchFamily="49" charset="0"/>
          </a:endParaRPr>
        </a:p>
      </dsp:txBody>
      <dsp:txXfrm>
        <a:off x="39169" y="39557"/>
        <a:ext cx="10127975" cy="724041"/>
      </dsp:txXfrm>
    </dsp:sp>
    <dsp:sp modelId="{8C5BD1F8-0182-478B-8955-63BCBB1FB132}">
      <dsp:nvSpPr>
        <dsp:cNvPr id="0" name=""/>
        <dsp:cNvSpPr/>
      </dsp:nvSpPr>
      <dsp:spPr>
        <a:xfrm>
          <a:off x="0" y="813778"/>
          <a:ext cx="10206313" cy="8023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u="sng" kern="1200" dirty="0">
              <a:latin typeface="+mn-lt"/>
            </a:rPr>
            <a:t>Buyers</a:t>
          </a:r>
          <a:r>
            <a:rPr lang="en-GB" sz="1500" kern="1200" dirty="0">
              <a:latin typeface="+mn-lt"/>
            </a:rPr>
            <a:t>  Prepared to try out and pay a small premium for value-added products such as nutritious and novel snacks                                        											          </a:t>
          </a:r>
          <a:r>
            <a:rPr lang="en-GB" sz="1050" kern="1200" dirty="0">
              <a:latin typeface="Lucida Console" panose="020B0609040504020204" pitchFamily="49" charset="0"/>
            </a:rPr>
            <a:t>(Euromonitor, 2017a, 2017b)  </a:t>
          </a:r>
          <a:endParaRPr lang="en-US" sz="1050" kern="1200" dirty="0">
            <a:latin typeface="Lucida Console" panose="020B0609040504020204" pitchFamily="49" charset="0"/>
          </a:endParaRPr>
        </a:p>
      </dsp:txBody>
      <dsp:txXfrm>
        <a:off x="39169" y="852947"/>
        <a:ext cx="10127975" cy="724041"/>
      </dsp:txXfrm>
    </dsp:sp>
    <dsp:sp modelId="{A2AEB923-F11B-4B66-9671-45060D39529C}">
      <dsp:nvSpPr>
        <dsp:cNvPr id="0" name=""/>
        <dsp:cNvSpPr/>
      </dsp:nvSpPr>
      <dsp:spPr>
        <a:xfrm>
          <a:off x="0" y="1625224"/>
          <a:ext cx="10206313" cy="8023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u="sng" kern="1200" dirty="0">
              <a:latin typeface="+mn-lt"/>
            </a:rPr>
            <a:t>Suppliers</a:t>
          </a:r>
          <a:r>
            <a:rPr lang="en-GB" sz="1500" b="0" kern="1200" dirty="0">
              <a:latin typeface="+mn-lt"/>
            </a:rPr>
            <a:t>  </a:t>
          </a:r>
          <a:r>
            <a:rPr lang="en-GB" sz="1500" b="1" kern="1200" dirty="0">
              <a:effectLst/>
              <a:latin typeface="+mn-lt"/>
            </a:rPr>
            <a:t>g</a:t>
          </a:r>
          <a:r>
            <a:rPr lang="en-GB" sz="1500" b="0" kern="1200" dirty="0">
              <a:effectLst/>
              <a:latin typeface="+mn-lt"/>
            </a:rPr>
            <a:t>raze</a:t>
          </a:r>
          <a:r>
            <a:rPr lang="en-GB" sz="1500" b="0" kern="1200" dirty="0">
              <a:latin typeface="+mn-lt"/>
            </a:rPr>
            <a:t> can source 200 ingredients from 70 countries, although some country-specific preferences may need to come from within Japan                                                                                                       </a:t>
          </a:r>
          <a:r>
            <a:rPr lang="en-GB" sz="1500" b="0" kern="1200" dirty="0">
              <a:latin typeface="Lucida Console" panose="020B0609040504020204" pitchFamily="49" charset="0"/>
            </a:rPr>
            <a:t>(</a:t>
          </a:r>
          <a:r>
            <a:rPr lang="en-GB" sz="1200" b="0" kern="1200" dirty="0">
              <a:latin typeface="Lucida Console" panose="020B0609040504020204" pitchFamily="49" charset="0"/>
            </a:rPr>
            <a:t>graze, 2018)</a:t>
          </a:r>
          <a:r>
            <a:rPr lang="en-GB" sz="1200" kern="1200" dirty="0">
              <a:latin typeface="Lucida Console" panose="020B0609040504020204" pitchFamily="49" charset="0"/>
            </a:rPr>
            <a:t> (Pendrous, 2016) </a:t>
          </a:r>
          <a:r>
            <a:rPr lang="en-GB" sz="1200" b="0" kern="1200" dirty="0">
              <a:latin typeface="Lucida Console" panose="020B0609040504020204" pitchFamily="49" charset="0"/>
            </a:rPr>
            <a:t>     </a:t>
          </a:r>
          <a:endParaRPr lang="en-US" sz="1200" b="0" kern="1200" dirty="0">
            <a:latin typeface="Lucida Console" panose="020B0609040504020204" pitchFamily="49" charset="0"/>
          </a:endParaRPr>
        </a:p>
      </dsp:txBody>
      <dsp:txXfrm>
        <a:off x="39169" y="1664393"/>
        <a:ext cx="10127975" cy="724041"/>
      </dsp:txXfrm>
    </dsp:sp>
    <dsp:sp modelId="{F67C8074-4EE0-4D7F-8716-20818983C851}">
      <dsp:nvSpPr>
        <dsp:cNvPr id="0" name=""/>
        <dsp:cNvSpPr/>
      </dsp:nvSpPr>
      <dsp:spPr>
        <a:xfrm>
          <a:off x="0" y="2440558"/>
          <a:ext cx="10206313" cy="8023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u="sng" kern="1200" dirty="0">
              <a:latin typeface="+mn-lt"/>
            </a:rPr>
            <a:t>New entrants</a:t>
          </a:r>
          <a:r>
            <a:rPr lang="en-GB" sz="1500" kern="1200" dirty="0">
              <a:latin typeface="+mn-lt"/>
            </a:rPr>
            <a:t>  Innovative, consumer-direct, online offerings have more potential to succeed against the reputation, size and alliances of incumbents than conventional products and distribution methods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(AAC, 2015)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9169" y="2479727"/>
        <a:ext cx="10127975" cy="724041"/>
      </dsp:txXfrm>
    </dsp:sp>
    <dsp:sp modelId="{DC7299C9-284D-4EF2-BAD5-7AB27297DF66}">
      <dsp:nvSpPr>
        <dsp:cNvPr id="0" name=""/>
        <dsp:cNvSpPr/>
      </dsp:nvSpPr>
      <dsp:spPr>
        <a:xfrm>
          <a:off x="0" y="3254336"/>
          <a:ext cx="10206313" cy="8023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u="sng" kern="1200" dirty="0">
              <a:latin typeface="+mn-lt"/>
            </a:rPr>
            <a:t>Substitute products/services</a:t>
          </a:r>
          <a:r>
            <a:rPr lang="en-GB" sz="1500" kern="1200" dirty="0">
              <a:latin typeface="+mn-lt"/>
            </a:rPr>
            <a:t>  </a:t>
          </a:r>
          <a:r>
            <a:rPr lang="en-GB" sz="1500" b="1" kern="1200" dirty="0">
              <a:latin typeface="+mn-lt"/>
            </a:rPr>
            <a:t>g</a:t>
          </a:r>
          <a:r>
            <a:rPr lang="en-GB" sz="1500" b="0" kern="1200" dirty="0">
              <a:latin typeface="+mn-lt"/>
            </a:rPr>
            <a:t>raze has a “First Mover Advantage”: a decade of refining  in-house developed systems to gain customer/market feedback &amp; optimise product offering; where possible seek  </a:t>
          </a:r>
          <a:r>
            <a:rPr lang="en-GB" sz="1500" kern="1200" dirty="0">
              <a:latin typeface="+mn-lt"/>
            </a:rPr>
            <a:t>IP protection against competitors                              		                                                                  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(Jones, 2018b) (Bearne, 2017)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39169" y="3293505"/>
        <a:ext cx="10127975" cy="72404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18DF9E-43F3-4498-A451-7743E22D4836}">
      <dsp:nvSpPr>
        <dsp:cNvPr id="0" name=""/>
        <dsp:cNvSpPr/>
      </dsp:nvSpPr>
      <dsp:spPr>
        <a:xfrm>
          <a:off x="0" y="7029"/>
          <a:ext cx="9520237" cy="9558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</a:rPr>
            <a:t>Selection of most appropriate partner for a positive relationship</a:t>
          </a:r>
          <a:r>
            <a:rPr lang="en-GB" sz="1600" kern="1200" dirty="0">
              <a:latin typeface="Lucida Console" panose="020B0609040504020204" pitchFamily="49" charset="0"/>
            </a:rPr>
            <a:t>            </a:t>
          </a:r>
          <a:r>
            <a:rPr lang="en-GB" sz="1200" kern="1200" dirty="0">
              <a:latin typeface="Lucida Console" panose="020B0609040504020204" pitchFamily="49" charset="0"/>
            </a:rPr>
            <a:t>(EXPORT TO JAPAN, n.d.)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6663" y="53692"/>
        <a:ext cx="9426911" cy="862564"/>
      </dsp:txXfrm>
    </dsp:sp>
    <dsp:sp modelId="{1A2CEE46-DE18-484D-BE67-C016342E0230}">
      <dsp:nvSpPr>
        <dsp:cNvPr id="0" name=""/>
        <dsp:cNvSpPr/>
      </dsp:nvSpPr>
      <dsp:spPr>
        <a:xfrm>
          <a:off x="0" y="1086759"/>
          <a:ext cx="9520237" cy="9558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</a:rPr>
            <a:t>Understanding and adapting to language, cultural and business differences</a:t>
          </a:r>
          <a:r>
            <a:rPr lang="en-GB" sz="1600" kern="1200" dirty="0">
              <a:latin typeface="Lucida Console" panose="020B0609040504020204" pitchFamily="49" charset="0"/>
            </a:rPr>
            <a:t>          </a:t>
          </a:r>
          <a:r>
            <a:rPr lang="en-GB" sz="1200" kern="1200" dirty="0">
              <a:latin typeface="Lucida Console" panose="020B0609040504020204" pitchFamily="49" charset="0"/>
            </a:rPr>
            <a:t>(Jones, 2018c)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6663" y="1133422"/>
        <a:ext cx="9426911" cy="862564"/>
      </dsp:txXfrm>
    </dsp:sp>
    <dsp:sp modelId="{2DA96425-3982-4F1E-928F-6DB4FDF6D434}">
      <dsp:nvSpPr>
        <dsp:cNvPr id="0" name=""/>
        <dsp:cNvSpPr/>
      </dsp:nvSpPr>
      <dsp:spPr>
        <a:xfrm>
          <a:off x="0" y="2166489"/>
          <a:ext cx="9520237" cy="9558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Determination and flexibility to overcome unfamiliar competitive and  bureaucratic challenges                 </a:t>
          </a:r>
          <a:r>
            <a:rPr lang="en-GB" sz="1600" b="1" kern="1200" dirty="0"/>
            <a:t>Time &amp; financial investments needed – but rewards for success in Japan can be substantial              							                                                            </a:t>
          </a:r>
          <a:r>
            <a:rPr lang="en-GB" sz="1200" kern="1200" dirty="0">
              <a:latin typeface="Lucida Console" panose="020B0609040504020204" pitchFamily="49" charset="0"/>
            </a:rPr>
            <a:t>(JAPANSTRATEGY, n.d.) </a:t>
          </a:r>
          <a:endParaRPr lang="en-US" sz="1200" kern="1200" dirty="0">
            <a:latin typeface="Lucida Console" panose="020B0609040504020204" pitchFamily="49" charset="0"/>
          </a:endParaRPr>
        </a:p>
      </dsp:txBody>
      <dsp:txXfrm>
        <a:off x="46663" y="2213152"/>
        <a:ext cx="9426911" cy="8625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BasicProcessNew">
  <dgm:title val="Basic Process New"/>
  <dgm:desc val="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fact="0.15"/>
      <dgm:constr type="h" for="ch" forName="sibTrans" op="equ"/>
    </dgm:constrLst>
    <dgm:ruleLst>
      <dgm:rule type="h" for="ch" forName="sibTrans" val="6.75" fact="NaN" max="NaN"/>
      <dgm:rule type="w" for="ch" forName="sibTrans" val="8.75" fact="NaN" max="NaN"/>
    </dgm:ruleLst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lMarg" val="12"/>
          <dgm:constr type="rMarg" val="12"/>
          <dgm:constr type="tMarg" val="12"/>
          <dgm:constr type="bMarg" val="12"/>
        </dgm:constrLst>
        <dgm:ruleLst>
          <dgm:rule type="primFontSz" val="11" fact="NaN" max="NaN"/>
          <dgm:rule type="primFontSz" val="18" fact="NaN" max="NaN"/>
          <dgm:rule type="h" val="NaN" fact="1.5" max="NaN"/>
          <dgm:rule type="primFontSz" val="11" fact="NaN" max="NaN"/>
          <dgm:rule type="h" val="INF" fact="NaN" max="NaN"/>
        </dgm:ruleLst>
      </dgm:layoutNode>
      <dgm:forEach name="sibTransForEach" axis="followSib" ptType="sibTrans" cnt="1">
        <dgm:layoutNode name="sibTransSpacerBeforeConnector" styleLbl="node1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>
            <dgm:rule type="w" val="4.5" fact="NaN" max="NaN"/>
          </dgm:ruleLst>
        </dgm:layoutNode>
        <dgm:layoutNode name="sibTrans" styleLbl="node1">
          <dgm:alg type="sp"/>
          <dgm:shape xmlns:r="http://schemas.openxmlformats.org/officeDocument/2006/relationships" type="rightArrow" r:blip="">
            <dgm:adjLst>
              <dgm:adj idx="1" val="0.5"/>
            </dgm:adjLst>
          </dgm:shape>
          <dgm:presOf axis="self"/>
          <dgm:constrLst>
            <dgm:constr type="h" val="6.75"/>
          </dgm:constrLst>
          <dgm:ruleLst>
            <dgm:rule type="h" val="6.75" fact="NaN" max="NaN"/>
            <dgm:rule type="w" val="8.75" fact="NaN" max="NaN"/>
          </dgm:ruleLst>
        </dgm:layoutNode>
        <dgm:layoutNode name="sibTransSpacerAfterConnector">
          <dgm:alg type="sp"/>
          <dgm:shape xmlns:r="http://schemas.openxmlformats.org/officeDocument/2006/relationships" r:blip="">
            <dgm:adjLst/>
          </dgm:shape>
          <dgm:constrLst>
            <dgm:constr type="w" val="4.5"/>
          </dgm:constrLst>
          <dgm:presOf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15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628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481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375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08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924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760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987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5010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4287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348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C85D6-B75E-43FF-B19C-FAECE7D37624}" type="datetimeFigureOut">
              <a:rPr lang="en-GB" smtClean="0"/>
              <a:t>28/02/2018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279C636-4616-4C9B-AA75-918159480BE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9495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romonitor.com/sweet-biscuits-snack-bars-and-fruit-snacks-in-japan/report" TargetMode="External"/><Relationship Id="rId13" Type="http://schemas.openxmlformats.org/officeDocument/2006/relationships/hyperlink" Target="https://www.graze.com/uk/" TargetMode="External"/><Relationship Id="rId3" Type="http://schemas.openxmlformats.org/officeDocument/2006/relationships/hyperlink" Target="http://www.bbc.com/news/business-40199167" TargetMode="External"/><Relationship Id="rId7" Type="http://schemas.openxmlformats.org/officeDocument/2006/relationships/hyperlink" Target="http://www.euromonitor.com/savoury-snacks-in-japan/report" TargetMode="External"/><Relationship Id="rId12" Type="http://schemas.openxmlformats.org/officeDocument/2006/relationships/hyperlink" Target="https://www.gov.uk/government/publications/exporting-to-japan/exporting-to-japan" TargetMode="External"/><Relationship Id="rId2" Type="http://schemas.openxmlformats.org/officeDocument/2006/relationships/hyperlink" Target="http://www5.agr.gc.ca/resources/prod/Internet-Internet/MISB-DGSIM/ATS-SEA/PDF/6626-eng.pdf" TargetMode="External"/><Relationship Id="rId16" Type="http://schemas.openxmlformats.org/officeDocument/2006/relationships/hyperlink" Target="https://uniwales.curatr3.com/courses/emba-international-business-copy-6338/home#object/22167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artups.co.uk/the-secrets-to-graze-coms-success/" TargetMode="External"/><Relationship Id="rId11" Type="http://schemas.openxmlformats.org/officeDocument/2006/relationships/hyperlink" Target="https://econsultancy.com/blog/6784-graze-a-model-for-network-marketing-success" TargetMode="External"/><Relationship Id="rId5" Type="http://schemas.openxmlformats.org/officeDocument/2006/relationships/hyperlink" Target="https://www.bakeryandsnacks.com/Article/2014/01/15/Japan-10.6bn-snack-sector-good-for-R-D-Euromonitor" TargetMode="External"/><Relationship Id="rId15" Type="http://schemas.openxmlformats.org/officeDocument/2006/relationships/hyperlink" Target="https://japantoday.com/category/business/the-secret-of-japan-post-unbeatable-service" TargetMode="External"/><Relationship Id="rId10" Type="http://schemas.openxmlformats.org/officeDocument/2006/relationships/hyperlink" Target="http://www.bbc.com/news/business-34667380" TargetMode="External"/><Relationship Id="rId4" Type="http://schemas.openxmlformats.org/officeDocument/2006/relationships/hyperlink" Target="https://www.bordbia.ie/industry/manufacturers/insight/alerts/pages/understandingtheconsumer%E2%80%93lessonsfrombrandforum.aspx" TargetMode="External"/><Relationship Id="rId9" Type="http://schemas.openxmlformats.org/officeDocument/2006/relationships/hyperlink" Target="http://www.exporttojapan.co.uk/doing-business-in-japan/finding-best-route-market-japan" TargetMode="External"/><Relationship Id="rId14" Type="http://schemas.openxmlformats.org/officeDocument/2006/relationships/hyperlink" Target="http://www.japanstrategy.com/business-in-japan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oodmanufacture.co.uk/Article/2016/03/21/Graze-to-start-selling-in-US-stores-this-summer" TargetMode="External"/><Relationship Id="rId13" Type="http://schemas.openxmlformats.org/officeDocument/2006/relationships/hyperlink" Target="https://www.statista.com/topics/2361/internet-usage-in-japan/" TargetMode="External"/><Relationship Id="rId3" Type="http://schemas.openxmlformats.org/officeDocument/2006/relationships/hyperlink" Target="https://uniwales.curatr3.com/courses/emba-international-business-copy-6338/home#object/221670" TargetMode="External"/><Relationship Id="rId7" Type="http://schemas.openxmlformats.org/officeDocument/2006/relationships/hyperlink" Target="https://www.popsci.com/bringing-ipads-and-custom-apps-japans-elderly" TargetMode="External"/><Relationship Id="rId12" Type="http://schemas.openxmlformats.org/officeDocument/2006/relationships/hyperlink" Target="https://www.statista.com/statistics/683622/japan-internet-usage-frequency/" TargetMode="External"/><Relationship Id="rId2" Type="http://schemas.openxmlformats.org/officeDocument/2006/relationships/hyperlink" Target="https://uniwales.curatr3.com/courses/emba-international-business-copy-6338/home#object/221681" TargetMode="External"/><Relationship Id="rId16" Type="http://schemas.openxmlformats.org/officeDocument/2006/relationships/hyperlink" Target="http://worldpopulationreview.com/countries/japan-populatio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ata.oecd.org/" TargetMode="External"/><Relationship Id="rId11" Type="http://schemas.openxmlformats.org/officeDocument/2006/relationships/hyperlink" Target="https://www.statista.com/statistics/266376/internet-users-japan/" TargetMode="External"/><Relationship Id="rId5" Type="http://schemas.openxmlformats.org/officeDocument/2006/relationships/hyperlink" Target="http://www.wired.co.uk/article/graze-anatomy" TargetMode="External"/><Relationship Id="rId15" Type="http://schemas.openxmlformats.org/officeDocument/2006/relationships/hyperlink" Target="https://www.bloomberg.com/quicktake/japan-post" TargetMode="External"/><Relationship Id="rId10" Type="http://schemas.openxmlformats.org/officeDocument/2006/relationships/hyperlink" Target="https://www.nutraingredients-asia.com/Article/2016/10/17/The-top-10-Japanese-health-and-consumer-trends-every-food-and-nutrition-business-needs-to-know" TargetMode="External"/><Relationship Id="rId4" Type="http://schemas.openxmlformats.org/officeDocument/2006/relationships/hyperlink" Target="https://rmtheory2practice.wordpress.com/2012/10/23/graze-sharing-their-story-through-ethics/" TargetMode="External"/><Relationship Id="rId9" Type="http://schemas.openxmlformats.org/officeDocument/2006/relationships/hyperlink" Target="https://hbr.org/1979/03/how-competitive-forces-shape-strategy" TargetMode="External"/><Relationship Id="rId14" Type="http://schemas.openxmlformats.org/officeDocument/2006/relationships/hyperlink" Target="http://www.stat.go.jp/english/data/jinsui/tsuki/index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34">
            <a:extLst>
              <a:ext uri="{FF2B5EF4-FFF2-40B4-BE49-F238E27FC236}">
                <a16:creationId xmlns:a16="http://schemas.microsoft.com/office/drawing/2014/main" id="{C4997218-B8DE-468A-8BBD-5F03F73B488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29" name="Picture 136">
            <a:extLst>
              <a:ext uri="{FF2B5EF4-FFF2-40B4-BE49-F238E27FC236}">
                <a16:creationId xmlns:a16="http://schemas.microsoft.com/office/drawing/2014/main" id="{E3BFD388-F2CD-432C-8D7D-936F661CEA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cxnSp>
        <p:nvCxnSpPr>
          <p:cNvPr id="1030" name="Straight Connector 138">
            <a:extLst>
              <a:ext uri="{FF2B5EF4-FFF2-40B4-BE49-F238E27FC236}">
                <a16:creationId xmlns:a16="http://schemas.microsoft.com/office/drawing/2014/main" id="{FFAF575C-D676-470A-A35E-874E96C07630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Connector 140">
            <a:extLst>
              <a:ext uri="{FF2B5EF4-FFF2-40B4-BE49-F238E27FC236}">
                <a16:creationId xmlns:a16="http://schemas.microsoft.com/office/drawing/2014/main" id="{8620535D-62C0-4ED1-8396-BE226BA35A9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032" name="Rectangle 142">
            <a:extLst>
              <a:ext uri="{FF2B5EF4-FFF2-40B4-BE49-F238E27FC236}">
                <a16:creationId xmlns:a16="http://schemas.microsoft.com/office/drawing/2014/main" id="{AE0BAF7A-AB5A-4708-869E-F7DF62F13B1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3" name="Rectangle 144">
            <a:extLst>
              <a:ext uri="{FF2B5EF4-FFF2-40B4-BE49-F238E27FC236}">
                <a16:creationId xmlns:a16="http://schemas.microsoft.com/office/drawing/2014/main" id="{EFD691A0-63ED-41D8-8B14-CDE03D35AB2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pic>
        <p:nvPicPr>
          <p:cNvPr id="1034" name="Picture 146">
            <a:extLst>
              <a:ext uri="{FF2B5EF4-FFF2-40B4-BE49-F238E27FC236}">
                <a16:creationId xmlns:a16="http://schemas.microsoft.com/office/drawing/2014/main" id="{C5CFF6D3-F876-450F-B73A-3DAB3821391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cxnSp>
        <p:nvCxnSpPr>
          <p:cNvPr id="1035" name="Straight Connector 148">
            <a:extLst>
              <a:ext uri="{FF2B5EF4-FFF2-40B4-BE49-F238E27FC236}">
                <a16:creationId xmlns:a16="http://schemas.microsoft.com/office/drawing/2014/main" id="{51633660-D833-4D27-BDCF-9B431430CC0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6" name="Straight Connector 150">
            <a:extLst>
              <a:ext uri="{FF2B5EF4-FFF2-40B4-BE49-F238E27FC236}">
                <a16:creationId xmlns:a16="http://schemas.microsoft.com/office/drawing/2014/main" id="{A25DB47B-69A7-4123-93B7-7D835184DA5F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75829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age result for images for japan">
            <a:extLst>
              <a:ext uri="{FF2B5EF4-FFF2-40B4-BE49-F238E27FC236}">
                <a16:creationId xmlns:a16="http://schemas.microsoft.com/office/drawing/2014/main" id="{1976B640-9EC4-4134-94A4-4C07A0DA5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01463" y="3031114"/>
            <a:ext cx="3268074" cy="24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Content Placeholder 5" descr="A picture containing table, indoor, floor&#10;&#10;Description generated with high confidence">
            <a:extLst>
              <a:ext uri="{FF2B5EF4-FFF2-40B4-BE49-F238E27FC236}">
                <a16:creationId xmlns:a16="http://schemas.microsoft.com/office/drawing/2014/main" id="{EBFD031E-1BD6-4778-BB8F-02FC1D824F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630" y="250167"/>
            <a:ext cx="3559867" cy="249190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E0A88D3-5424-4BAB-BAA5-6E259A9BD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628" y="976508"/>
            <a:ext cx="5436294" cy="2367221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raze and Japan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541718" y="3531204"/>
            <a:ext cx="5441818" cy="1606576"/>
          </a:xfrm>
        </p:spPr>
        <p:txBody>
          <a:bodyPr vert="horz" lIns="91440" tIns="91440" rIns="91440" bIns="91440" rtlCol="0">
            <a:normAutofit/>
          </a:bodyPr>
          <a:lstStyle/>
          <a:p>
            <a:pPr marL="0" indent="0">
              <a:buNone/>
            </a:pPr>
            <a:r>
              <a:rPr lang="en-US" sz="1800" cap="all" dirty="0"/>
              <a:t>M</a:t>
            </a:r>
            <a:r>
              <a:rPr lang="en-US" sz="1800" dirty="0"/>
              <a:t>arket information and risk assessment </a:t>
            </a:r>
            <a:endParaRPr lang="en-US" sz="1800" cap="all" dirty="0"/>
          </a:p>
        </p:txBody>
      </p:sp>
    </p:spTree>
    <p:extLst>
      <p:ext uri="{BB962C8B-B14F-4D97-AF65-F5344CB8AC3E}">
        <p14:creationId xmlns:p14="http://schemas.microsoft.com/office/powerpoint/2010/main" val="167777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2E6D4-160C-4F29-8620-DBB081AFE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 fontScale="90000"/>
          </a:bodyPr>
          <a:lstStyle/>
          <a:p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                                                        </a:t>
            </a:r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PEST analysis                               Political environment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2009832"/>
              </p:ext>
            </p:extLst>
          </p:nvPr>
        </p:nvGraphicFramePr>
        <p:xfrm>
          <a:off x="1535113" y="2016690"/>
          <a:ext cx="9520237" cy="3870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2872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E60A7-345D-4FF0-9B50-446D2DAED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Economic environment </a:t>
            </a:r>
          </a:p>
        </p:txBody>
      </p:sp>
      <p:graphicFrame>
        <p:nvGraphicFramePr>
          <p:cNvPr id="6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308982"/>
              </p:ext>
            </p:extLst>
          </p:nvPr>
        </p:nvGraphicFramePr>
        <p:xfrm>
          <a:off x="1535113" y="1974574"/>
          <a:ext cx="9520237" cy="4078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803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BE161-EBF8-40F0-8289-69859DE51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Economic environment:                 competitive arena</a:t>
            </a:r>
            <a:r>
              <a:rPr lang="en-GB" dirty="0"/>
              <a:t> 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2950186"/>
              </p:ext>
            </p:extLst>
          </p:nvPr>
        </p:nvGraphicFramePr>
        <p:xfrm>
          <a:off x="1535113" y="1853754"/>
          <a:ext cx="9520237" cy="4199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3261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C2592-F91A-4B56-85A2-0181871EB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Economic environment:                    conducting business in Japan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4743243"/>
              </p:ext>
            </p:extLst>
          </p:nvPr>
        </p:nvGraphicFramePr>
        <p:xfrm>
          <a:off x="1535113" y="1853754"/>
          <a:ext cx="9520237" cy="4199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517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BD54B-56C2-408D-A0D0-3CF860AB3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Social environment: an ageing population </a:t>
            </a:r>
            <a:br>
              <a:rPr lang="en-GB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r>
              <a:rPr lang="en-GB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with highest life expectancy </a:t>
            </a:r>
            <a:r>
              <a:rPr lang="en-GB" sz="1200" dirty="0">
                <a:latin typeface="Lucida Console" panose="020B0609040504020204" pitchFamily="49" charset="0"/>
              </a:rPr>
              <a:t>(World Population Review, 2018)</a:t>
            </a:r>
            <a:endParaRPr lang="en-GB" sz="1400" dirty="0">
              <a:latin typeface="Lucida Console" panose="020B0609040504020204" pitchFamily="49" charset="0"/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17968"/>
              </p:ext>
            </p:extLst>
          </p:nvPr>
        </p:nvGraphicFramePr>
        <p:xfrm>
          <a:off x="1535113" y="2336353"/>
          <a:ext cx="9520237" cy="3129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8385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FB168-E352-4241-9032-19523AEDC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Social environment: drivers of the Japanese healthy snack market 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152151"/>
              </p:ext>
            </p:extLst>
          </p:nvPr>
        </p:nvGraphicFramePr>
        <p:xfrm>
          <a:off x="1535113" y="1987827"/>
          <a:ext cx="9520237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7918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25057-0F47-41D3-B860-65068149F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 fontScale="90000"/>
          </a:bodyPr>
          <a:lstStyle/>
          <a:p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</a:b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Technological environment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Lucida Console" panose="020B0609040504020204" pitchFamily="49" charset="0"/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4260567"/>
              </p:ext>
            </p:extLst>
          </p:nvPr>
        </p:nvGraphicFramePr>
        <p:xfrm>
          <a:off x="1535113" y="2079321"/>
          <a:ext cx="9520237" cy="3974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0830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81F8D-4C44-4F1D-A6DD-ED0E9A5F3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TOWS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A72E9-084D-44E4-B9AD-EC1003EAE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951630"/>
            <a:ext cx="9874832" cy="4101851"/>
          </a:xfrm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sz="400" b="1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en-GB" sz="6400" b="1" dirty="0"/>
              <a:t>Threats</a:t>
            </a:r>
            <a:r>
              <a:rPr lang="en-GB" sz="6400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• Food industry is competitive, particularly with new/non-Japanese entrants                                                                                                                                                                                                                     • Rising NPD in associated health food sector, with target groups in common                                                                                                                                                                                                           • Price competition from increased consumer purchase of supermarket own brands                                                                                                                                                                                                                        • Residual protectionism in the food industry through a necessity for documentation                                                                                                                                                                                                                 • Demanding business environment in terms of conventions  </a:t>
            </a:r>
          </a:p>
          <a:p>
            <a:pPr marL="0" indent="0">
              <a:buNone/>
            </a:pPr>
            <a:r>
              <a:rPr lang="en-GB" sz="6400" b="1" dirty="0"/>
              <a:t>Opportunities</a:t>
            </a:r>
            <a:r>
              <a:rPr lang="en-GB" sz="6400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• Government policy gradually welcoming foreign investment, with good IP protection                                                                                                                                                                                                                            • Large potential snack market with growing interest in alternative, healthy snacks                                                                                                                                                                                                                                 • Affluent, urban, “internet savvy” society prepared to experience new products                                                                                                                                                                                                                                                  • Demographics indicate a requirement for convenient, customised portions of snacks                                                                                                                                                                                                               • Japan has excellent networks for online marketing/ordering and also delivery</a:t>
            </a:r>
          </a:p>
          <a:p>
            <a:pPr marL="0" indent="0">
              <a:buNone/>
            </a:pPr>
            <a:endParaRPr lang="en-GB" sz="4000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en-GB" sz="4000" dirty="0">
                <a:latin typeface="Lucida Console" panose="020B0609040504020204" pitchFamily="49" charset="0"/>
              </a:rPr>
              <a:t>(Euromonitor, 2017a, 2017b), (GOV.UK, 2015), (JAPANSTRATEGY, n.d.), (Scattergood, 2018), (Statista, 2018a, 2018b, 2018c), (Ward, 2017) </a:t>
            </a:r>
          </a:p>
          <a:p>
            <a:endParaRPr lang="en-GB" sz="4400" dirty="0">
              <a:latin typeface="Lucida Console" panose="020B0609040504020204" pitchFamily="49" charset="0"/>
            </a:endParaRPr>
          </a:p>
          <a:p>
            <a:endParaRPr lang="en-GB" sz="4300" dirty="0"/>
          </a:p>
          <a:p>
            <a:pPr marL="0" indent="0">
              <a:buNone/>
            </a:pPr>
            <a:r>
              <a:rPr lang="en-GB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487817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0E52C-46F3-484A-B77F-0A513B17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TOWS analysis continued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44CF0-4EDC-4A4C-924C-954FC8125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965278"/>
            <a:ext cx="10106844" cy="4088203"/>
          </a:xfr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100" b="1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en-GB" sz="1700" b="1" dirty="0"/>
              <a:t>Weaknesses                                                                                                                                                                                                           </a:t>
            </a:r>
            <a:r>
              <a:rPr lang="en-GB" sz="1700" dirty="0"/>
              <a:t>• Lack of familiarity with Japanese marketplace                                                                                                                                               • Limited knowledge of Japanese language, business norms and management style                                                       • Non-Japanese entrant to food industry (although a local partnership is advisable) </a:t>
            </a:r>
          </a:p>
          <a:p>
            <a:pPr marL="0" indent="0">
              <a:buNone/>
            </a:pPr>
            <a:endParaRPr lang="en-GB" sz="900" dirty="0"/>
          </a:p>
          <a:p>
            <a:pPr marL="0" indent="0">
              <a:buNone/>
            </a:pPr>
            <a:r>
              <a:rPr lang="en-GB" sz="1700" b="1" dirty="0"/>
              <a:t>Strengths                                                                                                                                                                                                    </a:t>
            </a:r>
            <a:r>
              <a:rPr lang="en-GB" sz="1700" dirty="0"/>
              <a:t>• Experience in expansion outside UK, useful knowledge gained from home and overseas market                                                          • Speedy, innovative and flexible organisation ready to defend against competition                                                  • Direct-to-consumer, online subscription and network marketing strategies                                                                           • Extensive range of snacks fulfils consumer demand for variety, convenience and suitability                                                                                              • In-house algorithms collect vast amounts of data affording insight into customers and the market                                                                                                                                 • Ethical approach to sourcing, production and packaging, appealing to discerning consumers </a:t>
            </a:r>
          </a:p>
          <a:p>
            <a:pPr marL="0" indent="0">
              <a:buNone/>
            </a:pPr>
            <a:endParaRPr lang="en-GB" sz="1200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en-GB" sz="1200" dirty="0">
                <a:latin typeface="Lucida Console" panose="020B0609040504020204" pitchFamily="49" charset="0"/>
              </a:rPr>
              <a:t>(Bord Bia, 2016), (Dunsby, 2015), (Gibbons, 2010), (GOV.UK, 2015), (Graze, 2018), (Khalil, 2012), (Pendrous, 2016)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117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CBF2F-6176-45ED-A5C6-7430EAD01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Five Forces analysis            </a:t>
            </a:r>
            <a:r>
              <a:rPr lang="en-GB" sz="1400" dirty="0">
                <a:latin typeface="Lucida Console" panose="020B0609040504020204" pitchFamily="49" charset="0"/>
              </a:rPr>
              <a:t>(Porter, 1979)</a:t>
            </a:r>
            <a:endParaRPr lang="en-GB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onsole" panose="020B0609040504020204" pitchFamily="49" charset="0"/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8168386"/>
              </p:ext>
            </p:extLst>
          </p:nvPr>
        </p:nvGraphicFramePr>
        <p:xfrm>
          <a:off x="1535113" y="1853755"/>
          <a:ext cx="10206313" cy="4056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0507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7E83E-8765-4D73-BD02-D0571C4E9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Key success factors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BEF699D-3C0A-48C5-8DFF-44BEF5B632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0359746"/>
              </p:ext>
            </p:extLst>
          </p:nvPr>
        </p:nvGraphicFramePr>
        <p:xfrm>
          <a:off x="1535113" y="2336353"/>
          <a:ext cx="9520237" cy="3129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99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2A58D5F-914E-43A2-BC86-638BD2503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C5CDE3-CFF8-4C68-B688-4CCCE1438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76200"/>
            <a:ext cx="10543004" cy="592648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100" b="1" u="sng" dirty="0">
                <a:latin typeface="Lucida Console" panose="020B0609040504020204" pitchFamily="49" charset="0"/>
              </a:rPr>
              <a:t>References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AAC (2015) </a:t>
            </a:r>
            <a:r>
              <a:rPr lang="en-GB" sz="1200" u="sng" dirty="0">
                <a:latin typeface="Lucida Console" panose="020B0609040504020204" pitchFamily="49" charset="0"/>
              </a:rPr>
              <a:t>Modern Grocery Retailing in Japan</a:t>
            </a:r>
            <a:r>
              <a:rPr lang="en-GB" sz="1200" dirty="0">
                <a:latin typeface="Lucida Console" panose="020B0609040504020204" pitchFamily="49" charset="0"/>
              </a:rPr>
              <a:t> Agriculture and Agri-food Canada, June 2015 Available online at: </a:t>
            </a:r>
            <a:r>
              <a:rPr lang="en-GB" sz="1200" dirty="0">
                <a:latin typeface="Lucida Console" panose="020B0609040504020204" pitchFamily="49" charset="0"/>
                <a:hlinkClick r:id="rId2"/>
              </a:rPr>
              <a:t>http://www5.agr.gc.ca/resources/prod/Internet-Internet/MISB-DGSIM/ATS-SEA/PDF/6626-eng.pdf</a:t>
            </a:r>
            <a:r>
              <a:rPr lang="en-GB" sz="1200" dirty="0">
                <a:latin typeface="Lucida Console" panose="020B0609040504020204" pitchFamily="49" charset="0"/>
              </a:rPr>
              <a:t> [Accessed 23rd F2bruary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Bearne, S. (2017) </a:t>
            </a:r>
            <a:r>
              <a:rPr lang="en-GB" sz="1200" u="sng" dirty="0">
                <a:latin typeface="Lucida Console" panose="020B0609040504020204" pitchFamily="49" charset="0"/>
              </a:rPr>
              <a:t>The snacks boss with an appetite for success</a:t>
            </a:r>
            <a:r>
              <a:rPr lang="en-GB" sz="1200" dirty="0">
                <a:latin typeface="Lucida Console" panose="020B0609040504020204" pitchFamily="49" charset="0"/>
              </a:rPr>
              <a:t> 12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June 2017 BBC Business News Available online at: </a:t>
            </a:r>
            <a:r>
              <a:rPr lang="en-GB" sz="1200" dirty="0">
                <a:latin typeface="Lucida Console" panose="020B0609040504020204" pitchFamily="49" charset="0"/>
                <a:hlinkClick r:id="rId3"/>
              </a:rPr>
              <a:t>http://www.bbc.com/news/business-40199167</a:t>
            </a:r>
            <a:r>
              <a:rPr lang="en-GB" sz="1200" dirty="0">
                <a:latin typeface="Lucida Console" panose="020B0609040504020204" pitchFamily="49" charset="0"/>
              </a:rPr>
              <a:t> [Accessed 24th February 2018] </a:t>
            </a:r>
            <a:r>
              <a:rPr lang="en-GB" sz="1200" u="sng" dirty="0">
                <a:latin typeface="Lucida Console" panose="020B0609040504020204" pitchFamily="49" charset="0"/>
              </a:rPr>
              <a:t> </a:t>
            </a:r>
            <a:endParaRPr lang="en-GB" sz="1200" dirty="0">
              <a:latin typeface="Lucida Console" panose="020B0609040504020204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Bord Bia (2016) </a:t>
            </a:r>
            <a:r>
              <a:rPr lang="en-GB" sz="1200" u="sng" dirty="0">
                <a:latin typeface="Lucida Console" panose="020B0609040504020204" pitchFamily="49" charset="0"/>
              </a:rPr>
              <a:t>Understanding the consumer: lessons from brand forum</a:t>
            </a:r>
            <a:r>
              <a:rPr lang="en-GB" sz="1200" dirty="0">
                <a:latin typeface="Lucida Console" panose="020B0609040504020204" pitchFamily="49" charset="0"/>
              </a:rPr>
              <a:t> 11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November 2016 Available online at: </a:t>
            </a:r>
            <a:r>
              <a:rPr lang="en-GB" sz="1200" dirty="0">
                <a:latin typeface="Lucida Console" panose="020B0609040504020204" pitchFamily="49" charset="0"/>
                <a:hlinkClick r:id="rId4"/>
              </a:rPr>
              <a:t>https://www.bordbia.ie/industry/manufacturers/insight/alerts/pages/understandingtheconsumer%E2%80%93lessonsfrombrandforum.aspx</a:t>
            </a:r>
            <a:r>
              <a:rPr lang="en-GB" sz="1200" dirty="0">
                <a:latin typeface="Lucida Console" panose="020B0609040504020204" pitchFamily="49" charset="0"/>
              </a:rPr>
              <a:t> [Accessed 23</a:t>
            </a:r>
            <a:r>
              <a:rPr lang="en-GB" sz="1200" baseline="30000" dirty="0">
                <a:latin typeface="Lucida Console" panose="020B0609040504020204" pitchFamily="49" charset="0"/>
              </a:rPr>
              <a:t>rd</a:t>
            </a:r>
            <a:r>
              <a:rPr lang="en-GB" sz="1200" dirty="0">
                <a:latin typeface="Lucida Console" panose="020B0609040504020204" pitchFamily="49" charset="0"/>
              </a:rPr>
              <a:t> February 2018]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Culliney, K. (2014) </a:t>
            </a:r>
            <a:r>
              <a:rPr lang="en-GB" sz="1200" u="sng" dirty="0">
                <a:latin typeface="Lucida Console" panose="020B0609040504020204" pitchFamily="49" charset="0"/>
              </a:rPr>
              <a:t>Japan’s $10.6 billion snack market is an R&amp;D playground: Euromonitor</a:t>
            </a:r>
            <a:r>
              <a:rPr lang="en-GB" sz="1200" dirty="0">
                <a:latin typeface="Lucida Console" panose="020B0609040504020204" pitchFamily="49" charset="0"/>
              </a:rPr>
              <a:t> 17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January 2014 Bakery and snacks.com Available online at: </a:t>
            </a:r>
            <a:r>
              <a:rPr lang="en-GB" sz="1200" dirty="0">
                <a:solidFill>
                  <a:schemeClr val="accent2"/>
                </a:solidFill>
                <a:latin typeface="Lucida Console" panose="020B0609040504020204" pitchFamily="49" charset="0"/>
                <a:hlinkClick r:id="rId5"/>
              </a:rPr>
              <a:t>https://www.bakeryandsnacks.com/Article/2014/01/15/Japan-10.6bn-snack-sector-good-for-R-D-Euromonitor</a:t>
            </a:r>
            <a:r>
              <a:rPr lang="en-GB" sz="1200" dirty="0">
                <a:solidFill>
                  <a:schemeClr val="accent2"/>
                </a:solidFill>
                <a:latin typeface="Lucida Console" panose="020B0609040504020204" pitchFamily="49" charset="0"/>
              </a:rPr>
              <a:t> </a:t>
            </a:r>
            <a:r>
              <a:rPr lang="en-GB" sz="1200" dirty="0">
                <a:latin typeface="Lucida Console" panose="020B0609040504020204" pitchFamily="49" charset="0"/>
              </a:rPr>
              <a:t>[Accessed 14th February 2018]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Dunsby, M. (2015) </a:t>
            </a:r>
            <a:r>
              <a:rPr lang="en-GB" sz="1200" u="sng" dirty="0">
                <a:latin typeface="Lucida Console" panose="020B0609040504020204" pitchFamily="49" charset="0"/>
              </a:rPr>
              <a:t>The secrets behind graze.com´s amazing growth</a:t>
            </a:r>
            <a:r>
              <a:rPr lang="en-GB" sz="1200" dirty="0">
                <a:latin typeface="Lucida Console" panose="020B0609040504020204" pitchFamily="49" charset="0"/>
              </a:rPr>
              <a:t> 5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November 2015 startups Available online at: </a:t>
            </a:r>
            <a:r>
              <a:rPr lang="en-GB" sz="1200" dirty="0">
                <a:latin typeface="Lucida Console" panose="020B0609040504020204" pitchFamily="49" charset="0"/>
                <a:hlinkClick r:id="rId6"/>
              </a:rPr>
              <a:t>https://startups.co.uk/the-secrets-to-graze-coms-success/</a:t>
            </a:r>
            <a:r>
              <a:rPr lang="en-GB" sz="1200" dirty="0">
                <a:latin typeface="Lucida Console" panose="020B0609040504020204" pitchFamily="49" charset="0"/>
              </a:rPr>
              <a:t> [Accessed on 23</a:t>
            </a:r>
            <a:r>
              <a:rPr lang="en-GB" sz="1200" baseline="30000" dirty="0">
                <a:latin typeface="Lucida Console" panose="020B0609040504020204" pitchFamily="49" charset="0"/>
              </a:rPr>
              <a:t>rd</a:t>
            </a:r>
            <a:r>
              <a:rPr lang="en-GB" sz="120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Euromonitor (2017a) </a:t>
            </a:r>
            <a:r>
              <a:rPr lang="en-GB" sz="1200" u="sng" dirty="0">
                <a:latin typeface="Lucida Console" panose="020B0609040504020204" pitchFamily="49" charset="0"/>
              </a:rPr>
              <a:t>Savoury snacks in Japan</a:t>
            </a:r>
            <a:r>
              <a:rPr lang="en-GB" sz="1200" dirty="0">
                <a:latin typeface="Lucida Console" panose="020B0609040504020204" pitchFamily="49" charset="0"/>
              </a:rPr>
              <a:t> July 2017 Euromonitor Int. Available online at: </a:t>
            </a:r>
            <a:r>
              <a:rPr lang="en-GB" sz="1200" dirty="0">
                <a:latin typeface="Lucida Console" panose="020B0609040504020204" pitchFamily="49" charset="0"/>
                <a:hlinkClick r:id="rId7"/>
              </a:rPr>
              <a:t>http://www.euromonitor.com/savoury-snacks-in-japan/report</a:t>
            </a:r>
            <a:r>
              <a:rPr lang="en-GB" sz="1200" dirty="0">
                <a:latin typeface="Lucida Console" panose="020B0609040504020204" pitchFamily="49" charset="0"/>
              </a:rPr>
              <a:t> [Accessed 14th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Euromonitor (2017b) </a:t>
            </a:r>
            <a:r>
              <a:rPr lang="en-GB" sz="1200" u="sng" dirty="0">
                <a:latin typeface="Lucida Console" panose="020B0609040504020204" pitchFamily="49" charset="0"/>
              </a:rPr>
              <a:t>Sweet biscuits, Snack bars and Fruit Snacks in Japan</a:t>
            </a:r>
            <a:r>
              <a:rPr lang="en-GB" sz="1200" dirty="0">
                <a:latin typeface="Lucida Console" panose="020B0609040504020204" pitchFamily="49" charset="0"/>
              </a:rPr>
              <a:t> July 2017 Euromonitor Int. Available online at: </a:t>
            </a:r>
            <a:r>
              <a:rPr lang="en-GB" sz="1200" dirty="0">
                <a:latin typeface="Lucida Console" panose="020B0609040504020204" pitchFamily="49" charset="0"/>
                <a:hlinkClick r:id="rId8"/>
              </a:rPr>
              <a:t>http://www.euromonitor.com/sweet-biscuits-snack-bars-and-fruit-snacks-in-japan/report</a:t>
            </a:r>
            <a:r>
              <a:rPr lang="en-GB" sz="1200" dirty="0">
                <a:latin typeface="Lucida Console" panose="020B0609040504020204" pitchFamily="49" charset="0"/>
              </a:rPr>
              <a:t> [Accessed 14th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EXPORT TO JAPAN, (n.d.) </a:t>
            </a:r>
            <a:r>
              <a:rPr lang="en-GB" sz="1200" u="sng" dirty="0">
                <a:latin typeface="Lucida Console" panose="020B0609040504020204" pitchFamily="49" charset="0"/>
              </a:rPr>
              <a:t>Finding the best route to market in Japan</a:t>
            </a:r>
            <a:r>
              <a:rPr lang="en-GB" sz="1200" dirty="0">
                <a:latin typeface="Lucida Console" panose="020B0609040504020204" pitchFamily="49" charset="0"/>
              </a:rPr>
              <a:t> EXPORT TO JAPAN Available online at: </a:t>
            </a:r>
            <a:r>
              <a:rPr lang="en-GB" sz="1200" dirty="0">
                <a:latin typeface="Lucida Console" panose="020B0609040504020204" pitchFamily="49" charset="0"/>
                <a:hlinkClick r:id="rId9"/>
              </a:rPr>
              <a:t>http://www.exporttojapan.co.uk/doing-business-in-japan/finding-best-route-market-japan</a:t>
            </a:r>
            <a:r>
              <a:rPr lang="en-GB" sz="1200" dirty="0">
                <a:latin typeface="Lucida Console" panose="020B0609040504020204" pitchFamily="49" charset="0"/>
              </a:rPr>
              <a:t> [Accessed 17th February 2018]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Fitzpatrick, M. (2015) </a:t>
            </a:r>
            <a:r>
              <a:rPr lang="en-GB" sz="1200" u="sng" dirty="0">
                <a:latin typeface="Lucida Console" panose="020B0609040504020204" pitchFamily="49" charset="0"/>
              </a:rPr>
              <a:t>Why is hi-tech Japan using cassette tapes and faxes?</a:t>
            </a:r>
            <a:r>
              <a:rPr lang="en-GB" sz="1200" dirty="0">
                <a:latin typeface="Lucida Console" panose="020B0609040504020204" pitchFamily="49" charset="0"/>
              </a:rPr>
              <a:t> 3</a:t>
            </a:r>
            <a:r>
              <a:rPr lang="en-GB" sz="1200" baseline="30000" dirty="0">
                <a:latin typeface="Lucida Console" panose="020B0609040504020204" pitchFamily="49" charset="0"/>
              </a:rPr>
              <a:t>rd</a:t>
            </a:r>
            <a:r>
              <a:rPr lang="en-GB" sz="1200" dirty="0">
                <a:latin typeface="Lucida Console" panose="020B0609040504020204" pitchFamily="49" charset="0"/>
              </a:rPr>
              <a:t> November 2015 BBC Business News Available online at: </a:t>
            </a:r>
            <a:r>
              <a:rPr lang="en-GB" sz="1200" dirty="0">
                <a:latin typeface="Lucida Console" panose="020B0609040504020204" pitchFamily="49" charset="0"/>
                <a:hlinkClick r:id="rId10"/>
              </a:rPr>
              <a:t>http://www.bbc.com/news/business-34667380</a:t>
            </a:r>
            <a:r>
              <a:rPr lang="en-GB" sz="1200" dirty="0">
                <a:latin typeface="Lucida Console" panose="020B0609040504020204" pitchFamily="49" charset="0"/>
              </a:rPr>
              <a:t> [Accessed 15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Gibbons, K. (2010) </a:t>
            </a:r>
            <a:r>
              <a:rPr lang="en-GB" sz="1200" u="sng" dirty="0">
                <a:latin typeface="Lucida Console" panose="020B0609040504020204" pitchFamily="49" charset="0"/>
              </a:rPr>
              <a:t>Graze: a model for network marketing success</a:t>
            </a:r>
            <a:r>
              <a:rPr lang="en-GB" sz="1200" dirty="0">
                <a:latin typeface="Lucida Console" panose="020B0609040504020204" pitchFamily="49" charset="0"/>
              </a:rPr>
              <a:t> 3</a:t>
            </a:r>
            <a:r>
              <a:rPr lang="en-GB" sz="1200" baseline="30000" dirty="0">
                <a:latin typeface="Lucida Console" panose="020B0609040504020204" pitchFamily="49" charset="0"/>
              </a:rPr>
              <a:t>rd</a:t>
            </a:r>
            <a:r>
              <a:rPr lang="en-GB" sz="1200" dirty="0">
                <a:latin typeface="Lucida Console" panose="020B0609040504020204" pitchFamily="49" charset="0"/>
              </a:rPr>
              <a:t> November 2010 Econsultancy Available online at: </a:t>
            </a:r>
            <a:r>
              <a:rPr lang="en-GB" sz="1200" dirty="0">
                <a:latin typeface="Lucida Console" panose="020B0609040504020204" pitchFamily="49" charset="0"/>
                <a:hlinkClick r:id="rId11"/>
              </a:rPr>
              <a:t>https://econsultancy.com/blog/6784-graze-a-model-for-network-marketing-success</a:t>
            </a:r>
            <a:r>
              <a:rPr lang="en-GB" sz="1200" dirty="0">
                <a:latin typeface="Lucida Console" panose="020B0609040504020204" pitchFamily="49" charset="0"/>
              </a:rPr>
              <a:t> [Accessed 23rd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GOV.UK (2015) </a:t>
            </a:r>
            <a:r>
              <a:rPr lang="en-GB" sz="1200" u="sng" dirty="0">
                <a:latin typeface="Lucida Console" panose="020B0609040504020204" pitchFamily="49" charset="0"/>
              </a:rPr>
              <a:t>Doing business in Japan</a:t>
            </a:r>
            <a:r>
              <a:rPr lang="en-GB" sz="1200" dirty="0">
                <a:latin typeface="Lucida Console" panose="020B0609040504020204" pitchFamily="49" charset="0"/>
              </a:rPr>
              <a:t> 21</a:t>
            </a:r>
            <a:r>
              <a:rPr lang="en-GB" sz="1200" baseline="30000" dirty="0">
                <a:latin typeface="Lucida Console" panose="020B0609040504020204" pitchFamily="49" charset="0"/>
              </a:rPr>
              <a:t>st</a:t>
            </a:r>
            <a:r>
              <a:rPr lang="en-GB" sz="1200" dirty="0">
                <a:latin typeface="Lucida Console" panose="020B0609040504020204" pitchFamily="49" charset="0"/>
              </a:rPr>
              <a:t> May 2015 Department for International Trade Available online at: </a:t>
            </a:r>
            <a:r>
              <a:rPr lang="en-GB" sz="1200" dirty="0">
                <a:latin typeface="Lucida Console" panose="020B0609040504020204" pitchFamily="49" charset="0"/>
                <a:hlinkClick r:id="rId12"/>
              </a:rPr>
              <a:t>https://www.gov.uk/government/publications/exporting-to-japan/exporting-to-japan</a:t>
            </a:r>
            <a:r>
              <a:rPr lang="en-GB" sz="1200" dirty="0">
                <a:latin typeface="Lucida Console" panose="020B0609040504020204" pitchFamily="49" charset="0"/>
              </a:rPr>
              <a:t> [Accessed 14th February 2018]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Graze (2018) </a:t>
            </a:r>
            <a:r>
              <a:rPr lang="en-GB" sz="1200" u="sng" dirty="0">
                <a:latin typeface="Lucida Console" panose="020B0609040504020204" pitchFamily="49" charset="0"/>
              </a:rPr>
              <a:t>Graze</a:t>
            </a:r>
            <a:r>
              <a:rPr lang="en-GB" sz="1200" dirty="0">
                <a:latin typeface="Lucida Console" panose="020B0609040504020204" pitchFamily="49" charset="0"/>
              </a:rPr>
              <a:t> Available online at: </a:t>
            </a:r>
            <a:r>
              <a:rPr lang="en-GB" sz="1200" dirty="0">
                <a:latin typeface="Lucida Console" panose="020B0609040504020204" pitchFamily="49" charset="0"/>
                <a:hlinkClick r:id="rId13"/>
              </a:rPr>
              <a:t>https://www.graze.com/uk/</a:t>
            </a:r>
            <a:r>
              <a:rPr lang="en-GB" sz="1200" dirty="0">
                <a:latin typeface="Lucida Console" panose="020B0609040504020204" pitchFamily="49" charset="0"/>
              </a:rPr>
              <a:t> [Accessed 23</a:t>
            </a:r>
            <a:r>
              <a:rPr lang="en-GB" sz="1200" baseline="30000" dirty="0">
                <a:latin typeface="Lucida Console" panose="020B0609040504020204" pitchFamily="49" charset="0"/>
              </a:rPr>
              <a:t>rd</a:t>
            </a:r>
            <a:r>
              <a:rPr lang="en-GB" sz="120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JAPANSTRATEGY (n.d.) </a:t>
            </a:r>
            <a:r>
              <a:rPr lang="en-GB" sz="1200" u="sng" dirty="0">
                <a:latin typeface="Lucida Console" panose="020B0609040504020204" pitchFamily="49" charset="0"/>
              </a:rPr>
              <a:t>Japan market entry: why can business in Japan be difficult?</a:t>
            </a:r>
            <a:r>
              <a:rPr lang="en-GB" sz="1200" dirty="0">
                <a:latin typeface="Lucida Console" panose="020B0609040504020204" pitchFamily="49" charset="0"/>
              </a:rPr>
              <a:t> JAPANSTRATEGY Available online at: </a:t>
            </a:r>
            <a:r>
              <a:rPr lang="en-GB" sz="1200" dirty="0">
                <a:latin typeface="Lucida Console" panose="020B0609040504020204" pitchFamily="49" charset="0"/>
                <a:hlinkClick r:id="rId14"/>
              </a:rPr>
              <a:t>http://www.japanstrategy.com/business-in-japan/</a:t>
            </a:r>
            <a:r>
              <a:rPr lang="en-GB" sz="1200" dirty="0">
                <a:latin typeface="Lucida Console" panose="020B0609040504020204" pitchFamily="49" charset="0"/>
              </a:rPr>
              <a:t> [Accessed 16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February 2018]</a:t>
            </a:r>
            <a:r>
              <a:rPr lang="en-GB" sz="1200" u="sng" dirty="0">
                <a:latin typeface="Lucida Console" panose="020B0609040504020204" pitchFamily="49" charset="0"/>
              </a:rPr>
              <a:t> </a:t>
            </a:r>
            <a:r>
              <a:rPr lang="en-GB" sz="1200" dirty="0">
                <a:latin typeface="Lucida Console" panose="020B060904050402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Japan Today (2013) </a:t>
            </a:r>
            <a:r>
              <a:rPr lang="en-GB" sz="1200" u="sng" dirty="0">
                <a:latin typeface="Lucida Console" panose="020B0609040504020204" pitchFamily="49" charset="0"/>
              </a:rPr>
              <a:t>The secret of Japan Post: unbeatable service</a:t>
            </a:r>
            <a:r>
              <a:rPr lang="en-GB" sz="1200" dirty="0">
                <a:latin typeface="Lucida Console" panose="020B0609040504020204" pitchFamily="49" charset="0"/>
              </a:rPr>
              <a:t> 29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July 2013 Japan Today Business Available online at: </a:t>
            </a:r>
            <a:r>
              <a:rPr lang="en-GB" sz="1200" dirty="0">
                <a:latin typeface="Lucida Console" panose="020B0609040504020204" pitchFamily="49" charset="0"/>
                <a:hlinkClick r:id="rId15"/>
              </a:rPr>
              <a:t>https://japantoday.com/category/business/the-secret-of-japan-post-unbeatable-service</a:t>
            </a:r>
            <a:r>
              <a:rPr lang="en-GB" sz="1200" dirty="0">
                <a:latin typeface="Lucida Console" panose="020B0609040504020204" pitchFamily="49" charset="0"/>
              </a:rPr>
              <a:t> [Accessed 15th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Lucida Console" panose="020B0609040504020204" pitchFamily="49" charset="0"/>
              </a:rPr>
              <a:t>Jones, B. (2018a) </a:t>
            </a:r>
            <a:r>
              <a:rPr lang="en-GB" sz="1200" u="sng" dirty="0">
                <a:latin typeface="Lucida Console" panose="020B0609040504020204" pitchFamily="49" charset="0"/>
              </a:rPr>
              <a:t>Protectionism</a:t>
            </a:r>
            <a:r>
              <a:rPr lang="en-GB" sz="1200" dirty="0">
                <a:latin typeface="Lucida Console" panose="020B0609040504020204" pitchFamily="49" charset="0"/>
              </a:rPr>
              <a:t> Curatr entry Step 2.6 10</a:t>
            </a:r>
            <a:r>
              <a:rPr lang="en-GB" sz="1200" baseline="30000" dirty="0">
                <a:latin typeface="Lucida Console" panose="020B0609040504020204" pitchFamily="49" charset="0"/>
              </a:rPr>
              <a:t>th</a:t>
            </a:r>
            <a:r>
              <a:rPr lang="en-GB" sz="1200" dirty="0">
                <a:latin typeface="Lucida Console" panose="020B0609040504020204" pitchFamily="49" charset="0"/>
              </a:rPr>
              <a:t> February 2018 Available online at: </a:t>
            </a:r>
            <a:r>
              <a:rPr lang="en-GB" sz="1200" dirty="0">
                <a:latin typeface="Lucida Console" panose="020B0609040504020204" pitchFamily="49" charset="0"/>
                <a:hlinkClick r:id="rId16"/>
              </a:rPr>
              <a:t>https://uniwales.curatr3.com/courses/emba-international-business-copy-6338/home#object/221675</a:t>
            </a:r>
            <a:r>
              <a:rPr lang="en-GB" sz="1200" dirty="0">
                <a:latin typeface="Lucida Console" panose="020B0609040504020204" pitchFamily="49" charset="0"/>
              </a:rPr>
              <a:t> [Accessed 22nd February 2018]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050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687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2A58D5F-914E-43A2-BC86-638BD2503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C5CDE3-CFF8-4C68-B688-4CCCE1438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76200"/>
            <a:ext cx="10543004" cy="59264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100" dirty="0">
                <a:latin typeface="Lucida Console" panose="020B0609040504020204" pitchFamily="49" charset="0"/>
              </a:rPr>
              <a:t>Jones, B. (2018b) </a:t>
            </a:r>
            <a:r>
              <a:rPr lang="en-GB" sz="1100" u="sng" dirty="0">
                <a:latin typeface="Lucida Console" panose="020B0609040504020204" pitchFamily="49" charset="0"/>
              </a:rPr>
              <a:t>New Trade Theory</a:t>
            </a:r>
            <a:r>
              <a:rPr lang="en-GB" sz="1100" dirty="0">
                <a:latin typeface="Lucida Console" panose="020B0609040504020204" pitchFamily="49" charset="0"/>
              </a:rPr>
              <a:t> Curatr entry Step 3.4 21</a:t>
            </a:r>
            <a:r>
              <a:rPr lang="en-GB" sz="1100" baseline="30000" dirty="0">
                <a:latin typeface="Lucida Console" panose="020B0609040504020204" pitchFamily="49" charset="0"/>
              </a:rPr>
              <a:t>st</a:t>
            </a:r>
            <a:r>
              <a:rPr lang="en-GB" sz="1100" dirty="0">
                <a:latin typeface="Lucida Console" panose="020B0609040504020204" pitchFamily="49" charset="0"/>
              </a:rPr>
              <a:t> February 2018 Available online at: </a:t>
            </a:r>
            <a:r>
              <a:rPr lang="en-GB" sz="1100" dirty="0">
                <a:latin typeface="Lucida Console" panose="020B0609040504020204" pitchFamily="49" charset="0"/>
                <a:hlinkClick r:id="rId2"/>
              </a:rPr>
              <a:t>https://uniwales.curatr3.com/courses/emba-international-business-copy-6338/home#object/221681</a:t>
            </a:r>
            <a:r>
              <a:rPr lang="en-GB" sz="1100" dirty="0">
                <a:latin typeface="Lucida Console" panose="020B0609040504020204" pitchFamily="49" charset="0"/>
              </a:rPr>
              <a:t> [Accessed 24th February 2018]</a:t>
            </a:r>
          </a:p>
          <a:p>
            <a:pPr marL="0" indent="0">
              <a:buNone/>
            </a:pPr>
            <a:r>
              <a:rPr lang="en-GB" sz="1100" dirty="0">
                <a:latin typeface="Lucida Console" panose="020B0609040504020204" pitchFamily="49" charset="0"/>
              </a:rPr>
              <a:t>Jones, B. (2018c) </a:t>
            </a:r>
            <a:r>
              <a:rPr lang="en-GB" sz="1100" u="sng" dirty="0">
                <a:latin typeface="Lucida Console" panose="020B0609040504020204" pitchFamily="49" charset="0"/>
              </a:rPr>
              <a:t>International Business</a:t>
            </a:r>
            <a:r>
              <a:rPr lang="en-GB" sz="1100" dirty="0">
                <a:latin typeface="Lucida Console" panose="020B0609040504020204" pitchFamily="49" charset="0"/>
              </a:rPr>
              <a:t> Curatr entry Step 2.1 5</a:t>
            </a:r>
            <a:r>
              <a:rPr lang="en-GB" sz="1100" baseline="30000" dirty="0">
                <a:latin typeface="Lucida Console" panose="020B0609040504020204" pitchFamily="49" charset="0"/>
              </a:rPr>
              <a:t>th</a:t>
            </a:r>
            <a:r>
              <a:rPr lang="en-GB" sz="1100" dirty="0">
                <a:latin typeface="Lucida Console" panose="020B0609040504020204" pitchFamily="49" charset="0"/>
              </a:rPr>
              <a:t> February 2018 Available online at: </a:t>
            </a:r>
            <a:r>
              <a:rPr lang="en-GB" sz="1100" dirty="0">
                <a:latin typeface="Lucida Console" panose="020B0609040504020204" pitchFamily="49" charset="0"/>
                <a:hlinkClick r:id="rId3"/>
              </a:rPr>
              <a:t>https://uniwales.curatr3.com/courses/emba-international-business-copy-6338/home#object/221670</a:t>
            </a:r>
            <a:r>
              <a:rPr lang="en-GB" sz="1100" dirty="0">
                <a:latin typeface="Lucida Console" panose="020B0609040504020204" pitchFamily="49" charset="0"/>
              </a:rPr>
              <a:t> [Accessed 24th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Khalil, S.P. (2012) </a:t>
            </a:r>
            <a:r>
              <a:rPr lang="en-GB" sz="1050" u="sng" dirty="0">
                <a:latin typeface="Lucida Console" panose="020B0609040504020204" pitchFamily="49" charset="0"/>
              </a:rPr>
              <a:t>Graze: sharing their story through ethics</a:t>
            </a:r>
            <a:r>
              <a:rPr lang="en-GB" sz="1050" dirty="0">
                <a:latin typeface="Lucida Console" panose="020B0609040504020204" pitchFamily="49" charset="0"/>
              </a:rPr>
              <a:t> 23</a:t>
            </a:r>
            <a:r>
              <a:rPr lang="en-GB" sz="1050" baseline="30000" dirty="0">
                <a:latin typeface="Lucida Console" panose="020B0609040504020204" pitchFamily="49" charset="0"/>
              </a:rPr>
              <a:t>rd</a:t>
            </a:r>
            <a:r>
              <a:rPr lang="en-GB" sz="1050" dirty="0">
                <a:latin typeface="Lucida Console" panose="020B0609040504020204" pitchFamily="49" charset="0"/>
              </a:rPr>
              <a:t> October 2012 rmtheorytopractice Available online at: </a:t>
            </a:r>
            <a:r>
              <a:rPr lang="en-GB" sz="1050" dirty="0">
                <a:latin typeface="Lucida Console" panose="020B0609040504020204" pitchFamily="49" charset="0"/>
                <a:hlinkClick r:id="rId4"/>
              </a:rPr>
              <a:t>https://rmtheory2practice.wordpress.com/2012/10/23/graze-sharing-their-story-through-ethics/</a:t>
            </a:r>
            <a:r>
              <a:rPr lang="en-GB" sz="1050" dirty="0">
                <a:latin typeface="Lucida Console" panose="020B0609040504020204" pitchFamily="49" charset="0"/>
              </a:rPr>
              <a:t> [Accessed 23</a:t>
            </a:r>
            <a:r>
              <a:rPr lang="en-GB" sz="1050" baseline="30000" dirty="0">
                <a:latin typeface="Lucida Console" panose="020B0609040504020204" pitchFamily="49" charset="0"/>
              </a:rPr>
              <a:t>rd</a:t>
            </a:r>
            <a:r>
              <a:rPr lang="en-GB" sz="1050" dirty="0">
                <a:latin typeface="Lucida Console" panose="020B0609040504020204" pitchFamily="49" charset="0"/>
              </a:rPr>
              <a:t> February 2018]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Lanson, N. (2012) </a:t>
            </a:r>
            <a:r>
              <a:rPr lang="en-GB" sz="1050" u="sng" dirty="0">
                <a:latin typeface="Lucida Console" panose="020B0609040504020204" pitchFamily="49" charset="0"/>
              </a:rPr>
              <a:t>Graze anatomy: the tech behind graze.com’s ultra-customised snacks</a:t>
            </a:r>
            <a:r>
              <a:rPr lang="en-GB" sz="1050" dirty="0">
                <a:latin typeface="Lucida Console" panose="020B0609040504020204" pitchFamily="49" charset="0"/>
              </a:rPr>
              <a:t> 11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May 2012 WIRED Available online at: </a:t>
            </a:r>
            <a:r>
              <a:rPr lang="en-GB" sz="1050" dirty="0">
                <a:latin typeface="Lucida Console" panose="020B0609040504020204" pitchFamily="49" charset="0"/>
                <a:hlinkClick r:id="rId5"/>
              </a:rPr>
              <a:t>http://www.wired.co.uk/article/graze-anatomy</a:t>
            </a:r>
            <a:r>
              <a:rPr lang="en-GB" sz="1050" dirty="0">
                <a:latin typeface="Lucida Console" panose="020B0609040504020204" pitchFamily="49" charset="0"/>
              </a:rPr>
              <a:t> [Accessed 23rd February 2018]</a:t>
            </a:r>
            <a:r>
              <a:rPr lang="en-GB" sz="1050" u="sng" dirty="0">
                <a:latin typeface="Lucida Console" panose="020B0609040504020204" pitchFamily="49" charset="0"/>
              </a:rPr>
              <a:t>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OECD, (n.d.)  </a:t>
            </a:r>
            <a:r>
              <a:rPr lang="en-GB" sz="1050" u="sng" dirty="0">
                <a:latin typeface="Lucida Console" panose="020B0609040504020204" pitchFamily="49" charset="0"/>
              </a:rPr>
              <a:t>Data</a:t>
            </a:r>
            <a:r>
              <a:rPr lang="en-GB" sz="1050" dirty="0">
                <a:latin typeface="Lucida Console" panose="020B0609040504020204" pitchFamily="49" charset="0"/>
              </a:rPr>
              <a:t> OECD Available online at: </a:t>
            </a:r>
            <a:r>
              <a:rPr lang="en-GB" sz="1050" dirty="0">
                <a:solidFill>
                  <a:schemeClr val="accent5"/>
                </a:solidFill>
                <a:latin typeface="Lucida Console" panose="020B0609040504020204" pitchFamily="49" charset="0"/>
                <a:hlinkClick r:id="rId6"/>
              </a:rPr>
              <a:t>https://data.oecd.org</a:t>
            </a:r>
            <a:r>
              <a:rPr lang="en-GB" sz="1050" dirty="0">
                <a:latin typeface="Lucida Console" panose="020B0609040504020204" pitchFamily="49" charset="0"/>
                <a:hlinkClick r:id="rId6"/>
              </a:rPr>
              <a:t>/</a:t>
            </a:r>
            <a:r>
              <a:rPr lang="en-GB" sz="1050" dirty="0">
                <a:latin typeface="Lucida Console" panose="020B0609040504020204" pitchFamily="49" charset="0"/>
              </a:rPr>
              <a:t> [Accessed 14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Ossola, A. (2015) </a:t>
            </a:r>
            <a:r>
              <a:rPr lang="en-GB" sz="1050" u="sng" dirty="0">
                <a:latin typeface="Lucida Console" panose="020B0609040504020204" pitchFamily="49" charset="0"/>
              </a:rPr>
              <a:t>Japan is giving away iPads to millions of elderly people</a:t>
            </a:r>
            <a:r>
              <a:rPr lang="en-GB" sz="1050" dirty="0">
                <a:latin typeface="Lucida Console" panose="020B0609040504020204" pitchFamily="49" charset="0"/>
              </a:rPr>
              <a:t> 30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April 2015 Popular Science Available online at: </a:t>
            </a:r>
            <a:r>
              <a:rPr lang="en-GB" sz="1050" dirty="0">
                <a:latin typeface="Lucida Console" panose="020B0609040504020204" pitchFamily="49" charset="0"/>
                <a:hlinkClick r:id="rId7"/>
              </a:rPr>
              <a:t>https://www.popsci.com/bringing-ipads-and-custom-apps-japans-elderly</a:t>
            </a:r>
            <a:r>
              <a:rPr lang="en-GB" sz="1050" dirty="0">
                <a:latin typeface="Lucida Console" panose="020B0609040504020204" pitchFamily="49" charset="0"/>
              </a:rPr>
              <a:t> [Accessed 15th February 2018]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Pendrous, R. (2016) </a:t>
            </a:r>
            <a:r>
              <a:rPr lang="en-GB" sz="1050" u="sng" dirty="0">
                <a:latin typeface="Lucida Console" panose="020B0609040504020204" pitchFamily="49" charset="0"/>
              </a:rPr>
              <a:t>Graze has global expansion snack plans </a:t>
            </a:r>
            <a:r>
              <a:rPr lang="en-GB" sz="1050" dirty="0">
                <a:latin typeface="Lucida Console" panose="020B0609040504020204" pitchFamily="49" charset="0"/>
              </a:rPr>
              <a:t>21</a:t>
            </a:r>
            <a:r>
              <a:rPr lang="en-GB" sz="1050" baseline="30000" dirty="0">
                <a:latin typeface="Lucida Console" panose="020B0609040504020204" pitchFamily="49" charset="0"/>
              </a:rPr>
              <a:t>st</a:t>
            </a:r>
            <a:r>
              <a:rPr lang="en-GB" sz="1050" dirty="0">
                <a:latin typeface="Lucida Console" panose="020B0609040504020204" pitchFamily="49" charset="0"/>
              </a:rPr>
              <a:t> March 2016 FOOD manufacture Available online at: </a:t>
            </a:r>
            <a:r>
              <a:rPr lang="en-GB" sz="1050" dirty="0">
                <a:latin typeface="Lucida Console" panose="020B0609040504020204" pitchFamily="49" charset="0"/>
                <a:hlinkClick r:id="rId8"/>
              </a:rPr>
              <a:t>https://www.foodmanufacture.co.uk/Article/2016/03/21/Graze-to-start-selling-in-US-stores-this-summer</a:t>
            </a:r>
            <a:r>
              <a:rPr lang="en-GB" sz="1050" dirty="0">
                <a:latin typeface="Lucida Console" panose="020B0609040504020204" pitchFamily="49" charset="0"/>
              </a:rPr>
              <a:t> [Accessed 23rd Feb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100" dirty="0">
                <a:latin typeface="Lucida Console" panose="020B0609040504020204" pitchFamily="49" charset="0"/>
              </a:rPr>
              <a:t>Porter, M. (1979) </a:t>
            </a:r>
            <a:r>
              <a:rPr lang="en-GB" sz="1100" u="sng" dirty="0">
                <a:latin typeface="Lucida Console" panose="020B0609040504020204" pitchFamily="49" charset="0"/>
              </a:rPr>
              <a:t>How competitive forces shape strategy</a:t>
            </a:r>
            <a:r>
              <a:rPr lang="en-GB" sz="1100" dirty="0">
                <a:latin typeface="Lucida Console" panose="020B0609040504020204" pitchFamily="49" charset="0"/>
              </a:rPr>
              <a:t> Harvard Business Review, March-April, 2-10 Available online at: </a:t>
            </a:r>
            <a:r>
              <a:rPr lang="en-GB" sz="1100" dirty="0">
                <a:latin typeface="Lucida Console" panose="020B0609040504020204" pitchFamily="49" charset="0"/>
                <a:hlinkClick r:id="rId9"/>
              </a:rPr>
              <a:t>https://hbr.org/1979/03/how-competitive-forces-shape-strategy</a:t>
            </a:r>
            <a:r>
              <a:rPr lang="en-GB" sz="1100" dirty="0">
                <a:latin typeface="Lucida Console" panose="020B0609040504020204" pitchFamily="49" charset="0"/>
              </a:rPr>
              <a:t> [Accessed 23rd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Scattergood, G. (2018) </a:t>
            </a:r>
            <a:r>
              <a:rPr lang="en-GB" sz="1050" u="sng" dirty="0">
                <a:latin typeface="Lucida Console" panose="020B0609040504020204" pitchFamily="49" charset="0"/>
              </a:rPr>
              <a:t>The top 10 Japanese health &amp; consumer trends every food &amp; nutrition business needs to know</a:t>
            </a:r>
            <a:r>
              <a:rPr lang="en-GB" sz="1050" dirty="0">
                <a:latin typeface="Lucida Console" panose="020B0609040504020204" pitchFamily="49" charset="0"/>
              </a:rPr>
              <a:t> 22</a:t>
            </a:r>
            <a:r>
              <a:rPr lang="en-GB" sz="1050" baseline="30000" dirty="0">
                <a:latin typeface="Lucida Console" panose="020B0609040504020204" pitchFamily="49" charset="0"/>
              </a:rPr>
              <a:t>nd</a:t>
            </a:r>
            <a:r>
              <a:rPr lang="en-GB" sz="1050" dirty="0">
                <a:latin typeface="Lucida Console" panose="020B0609040504020204" pitchFamily="49" charset="0"/>
              </a:rPr>
              <a:t> Jan 2018 William Reed Business Media Available online at: </a:t>
            </a:r>
            <a:r>
              <a:rPr lang="en-GB" sz="1050" dirty="0">
                <a:latin typeface="Lucida Console" panose="020B0609040504020204" pitchFamily="49" charset="0"/>
                <a:hlinkClick r:id="rId10"/>
              </a:rPr>
              <a:t>https://www.nutraingredients-asia.com/Article/2016/10/17/The-top-10-Japanese-health-and-consumer-trends-every-food-and-nutrition-business-needs-to-know</a:t>
            </a:r>
            <a:r>
              <a:rPr lang="en-GB" sz="1050" dirty="0">
                <a:latin typeface="Lucida Console" panose="020B0609040504020204" pitchFamily="49" charset="0"/>
              </a:rPr>
              <a:t> [Accessed 14th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Statista (2018a) </a:t>
            </a:r>
            <a:r>
              <a:rPr lang="en-GB" sz="1050" u="sng" dirty="0">
                <a:latin typeface="Lucida Console" panose="020B0609040504020204" pitchFamily="49" charset="0"/>
              </a:rPr>
              <a:t>Number of internet users in Japan from 2015 to 2022</a:t>
            </a:r>
            <a:r>
              <a:rPr lang="en-GB" sz="1050" dirty="0">
                <a:latin typeface="Lucida Console" panose="020B0609040504020204" pitchFamily="49" charset="0"/>
              </a:rPr>
              <a:t> Statista Available online at: </a:t>
            </a:r>
            <a:r>
              <a:rPr lang="en-GB" sz="1050" dirty="0">
                <a:latin typeface="Lucida Console" panose="020B0609040504020204" pitchFamily="49" charset="0"/>
                <a:hlinkClick r:id="rId11"/>
              </a:rPr>
              <a:t>https://www.statista.com/statistics/266376/internet-users-japan/</a:t>
            </a:r>
            <a:r>
              <a:rPr lang="en-GB" sz="1050" dirty="0">
                <a:latin typeface="Lucida Console" panose="020B0609040504020204" pitchFamily="49" charset="0"/>
              </a:rPr>
              <a:t> [Accessed 15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Statista, (2018b) </a:t>
            </a:r>
            <a:r>
              <a:rPr lang="en-GB" sz="1050" u="sng" dirty="0">
                <a:latin typeface="Lucida Console" panose="020B0609040504020204" pitchFamily="49" charset="0"/>
              </a:rPr>
              <a:t>Frequency of internet usage as of January 2018</a:t>
            </a:r>
            <a:r>
              <a:rPr lang="en-GB" sz="1050" dirty="0">
                <a:latin typeface="Lucida Console" panose="020B0609040504020204" pitchFamily="49" charset="0"/>
              </a:rPr>
              <a:t> Statista Available online at: </a:t>
            </a:r>
            <a:r>
              <a:rPr lang="en-GB" sz="1050" dirty="0">
                <a:latin typeface="Lucida Console" panose="020B0609040504020204" pitchFamily="49" charset="0"/>
                <a:hlinkClick r:id="rId12"/>
              </a:rPr>
              <a:t>https://www.statista.com/statistics/683622/japan-internet-usage-frequency/</a:t>
            </a:r>
            <a:r>
              <a:rPr lang="en-GB" sz="1050" dirty="0">
                <a:latin typeface="Lucida Console" panose="020B0609040504020204" pitchFamily="49" charset="0"/>
              </a:rPr>
              <a:t> [Accessed 15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Statista, (2018c) </a:t>
            </a:r>
            <a:r>
              <a:rPr lang="en-GB" sz="1050" u="sng" dirty="0">
                <a:latin typeface="Lucida Console" panose="020B0609040504020204" pitchFamily="49" charset="0"/>
              </a:rPr>
              <a:t>Internet usage in Japan</a:t>
            </a:r>
            <a:r>
              <a:rPr lang="en-GB" sz="1050" dirty="0">
                <a:latin typeface="Lucida Console" panose="020B0609040504020204" pitchFamily="49" charset="0"/>
              </a:rPr>
              <a:t> Statista Available online at: </a:t>
            </a:r>
            <a:r>
              <a:rPr lang="en-GB" sz="1050" dirty="0">
                <a:latin typeface="Lucida Console" panose="020B0609040504020204" pitchFamily="49" charset="0"/>
                <a:hlinkClick r:id="rId13"/>
              </a:rPr>
              <a:t>https://www.statista.com/topics/2361/internet-usage-in-japan/</a:t>
            </a:r>
            <a:r>
              <a:rPr lang="en-GB" sz="1050" dirty="0">
                <a:latin typeface="Lucida Console" panose="020B0609040504020204" pitchFamily="49" charset="0"/>
              </a:rPr>
              <a:t> [Accessed 15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Statistics Japan (n.d.) </a:t>
            </a:r>
            <a:r>
              <a:rPr lang="en-GB" sz="1050" u="sng" dirty="0">
                <a:latin typeface="Lucida Console" panose="020B0609040504020204" pitchFamily="49" charset="0"/>
              </a:rPr>
              <a:t>Population estimates</a:t>
            </a:r>
            <a:r>
              <a:rPr lang="en-GB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anose="020B0609040504020204" pitchFamily="49" charset="0"/>
              </a:rPr>
              <a:t> </a:t>
            </a:r>
            <a:r>
              <a:rPr lang="en-GB" sz="1050" dirty="0">
                <a:latin typeface="Lucida Console" panose="020B0609040504020204" pitchFamily="49" charset="0"/>
              </a:rPr>
              <a:t>Ministry of Internal Affairs &amp; Communication, Japan Available online at: </a:t>
            </a:r>
            <a:r>
              <a:rPr lang="en-GB" sz="1050" dirty="0">
                <a:latin typeface="Lucida Console" panose="020B0609040504020204" pitchFamily="49" charset="0"/>
                <a:hlinkClick r:id="rId14"/>
              </a:rPr>
              <a:t>http://www.stat.go.jp/english/data/jinsui/tsuki/index.htm</a:t>
            </a:r>
            <a:r>
              <a:rPr lang="en-GB" sz="1050" dirty="0">
                <a:latin typeface="Lucida Console" panose="020B0609040504020204" pitchFamily="49" charset="0"/>
              </a:rPr>
              <a:t> [Accessed 14th February 2018]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Ward, R. (2017) </a:t>
            </a:r>
            <a:r>
              <a:rPr lang="en-GB" sz="1050" u="sng" dirty="0">
                <a:latin typeface="Lucida Console" panose="020B0609040504020204" pitchFamily="49" charset="0"/>
              </a:rPr>
              <a:t>Japan Post</a:t>
            </a:r>
            <a:r>
              <a:rPr lang="en-GB" sz="1050" dirty="0">
                <a:latin typeface="Lucida Console" panose="020B0609040504020204" pitchFamily="49" charset="0"/>
              </a:rPr>
              <a:t> 5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September 2017 Bloomberg Quick Take Available online at: </a:t>
            </a:r>
            <a:r>
              <a:rPr lang="en-GB" sz="1050" dirty="0">
                <a:latin typeface="Lucida Console" panose="020B0609040504020204" pitchFamily="49" charset="0"/>
                <a:hlinkClick r:id="rId15"/>
              </a:rPr>
              <a:t>https://www.bloomberg.com/quicktake/japan-post</a:t>
            </a:r>
            <a:r>
              <a:rPr lang="en-GB" sz="1050" dirty="0">
                <a:latin typeface="Lucida Console" panose="020B0609040504020204" pitchFamily="49" charset="0"/>
              </a:rPr>
              <a:t> [Accessed 15th February 2018]   </a:t>
            </a:r>
            <a:endParaRPr lang="en-GB" sz="1050" u="sng" dirty="0">
              <a:latin typeface="Lucida Console" panose="020B0609040504020204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World Population Review (2018) </a:t>
            </a:r>
            <a:r>
              <a:rPr lang="en-GB" sz="1050" u="sng" dirty="0">
                <a:latin typeface="Lucida Console" panose="020B0609040504020204" pitchFamily="49" charset="0"/>
              </a:rPr>
              <a:t>Japan Population 2018</a:t>
            </a:r>
            <a:r>
              <a:rPr lang="en-GB" sz="1050" dirty="0">
                <a:latin typeface="Lucida Console" panose="020B0609040504020204" pitchFamily="49" charset="0"/>
              </a:rPr>
              <a:t> 24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January 2018, WPR Available online at: </a:t>
            </a:r>
            <a:r>
              <a:rPr lang="en-GB" sz="1050" dirty="0">
                <a:latin typeface="Lucida Console" panose="020B0609040504020204" pitchFamily="49" charset="0"/>
                <a:hlinkClick r:id="rId16"/>
              </a:rPr>
              <a:t>http://worldpopulationreview.com/countries/japan-population/</a:t>
            </a:r>
            <a:r>
              <a:rPr lang="en-GB" sz="1050" dirty="0">
                <a:latin typeface="Lucida Console" panose="020B0609040504020204" pitchFamily="49" charset="0"/>
              </a:rPr>
              <a:t> [Accessed 14</a:t>
            </a:r>
            <a:r>
              <a:rPr lang="en-GB" sz="1050" baseline="30000" dirty="0">
                <a:latin typeface="Lucida Console" panose="020B0609040504020204" pitchFamily="49" charset="0"/>
              </a:rPr>
              <a:t>th</a:t>
            </a:r>
            <a:r>
              <a:rPr lang="en-GB" sz="1050" dirty="0">
                <a:latin typeface="Lucida Console" panose="020B0609040504020204" pitchFamily="49" charset="0"/>
              </a:rPr>
              <a:t> February 2018]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050" dirty="0">
                <a:latin typeface="Lucida Console" panose="020B0609040504020204" pitchFamily="49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38512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2634</TotalTime>
  <Words>2158</Words>
  <Application>Microsoft Office PowerPoint</Application>
  <PresentationFormat>Widescreen</PresentationFormat>
  <Paragraphs>129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Lucida Console</vt:lpstr>
      <vt:lpstr>Palatino Linotype</vt:lpstr>
      <vt:lpstr>Gallery</vt:lpstr>
      <vt:lpstr>graze and Japan </vt:lpstr>
      <vt:lpstr>                                                          PEST analysis                               Political environment</vt:lpstr>
      <vt:lpstr>Economic environment </vt:lpstr>
      <vt:lpstr>Economic environment:                 competitive arena </vt:lpstr>
      <vt:lpstr>Economic environment:                    conducting business in Japan</vt:lpstr>
      <vt:lpstr>Social environment: an ageing population  with highest life expectancy (World Population Review, 2018)</vt:lpstr>
      <vt:lpstr>Social environment: drivers of the Japanese healthy snack market </vt:lpstr>
      <vt:lpstr>   Technological environment</vt:lpstr>
      <vt:lpstr>TOWS analysis</vt:lpstr>
      <vt:lpstr>TOWS analysis continued </vt:lpstr>
      <vt:lpstr>Five Forces analysis            (Porter, 1979)</vt:lpstr>
      <vt:lpstr>Key success factors</vt:lpstr>
      <vt:lpstr>     </vt:lpstr>
      <vt:lpstr>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Usuario</dc:creator>
  <cp:lastModifiedBy>Barbara Jones</cp:lastModifiedBy>
  <cp:revision>368</cp:revision>
  <dcterms:created xsi:type="dcterms:W3CDTF">2018-02-13T12:43:47Z</dcterms:created>
  <dcterms:modified xsi:type="dcterms:W3CDTF">2018-02-28T06:54:14Z</dcterms:modified>
</cp:coreProperties>
</file>