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notesMasterIdLst>
    <p:notesMasterId r:id="rId15"/>
  </p:notesMasterIdLst>
  <p:sldIdLst>
    <p:sldId id="257" r:id="rId5"/>
    <p:sldId id="304" r:id="rId6"/>
    <p:sldId id="293" r:id="rId7"/>
    <p:sldId id="289" r:id="rId8"/>
    <p:sldId id="305" r:id="rId9"/>
    <p:sldId id="309" r:id="rId10"/>
    <p:sldId id="294" r:id="rId11"/>
    <p:sldId id="306" r:id="rId12"/>
    <p:sldId id="307" r:id="rId13"/>
    <p:sldId id="30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el Barima" initials="JB" lastIdx="1" clrIdx="0">
    <p:extLst>
      <p:ext uri="{19B8F6BF-5375-455C-9EA6-DF929625EA0E}">
        <p15:presenceInfo xmlns:p15="http://schemas.microsoft.com/office/powerpoint/2012/main" userId="S::jbarima@globalbanking.ac.uk::a7733154-9dcf-43fc-8dfd-b154973390c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82" autoAdjust="0"/>
    <p:restoredTop sz="73372" autoAdjust="0"/>
  </p:normalViewPr>
  <p:slideViewPr>
    <p:cSldViewPr snapToGrid="0">
      <p:cViewPr varScale="1">
        <p:scale>
          <a:sx n="56" d="100"/>
          <a:sy n="56" d="100"/>
        </p:scale>
        <p:origin x="90" y="678"/>
      </p:cViewPr>
      <p:guideLst/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B6686A-5724-4AA7-BDCA-6094E0F3479E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1FDB42-A0FE-47E6-8AA1-B316FF7083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783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u="none" dirty="0"/>
          </a:p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02F96-7FDC-47E1-BAFD-A0224E5A849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208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sng" dirty="0"/>
              <a:t>Outline each term </a:t>
            </a:r>
          </a:p>
          <a:p>
            <a:r>
              <a:rPr lang="en-GB" b="1" u="sng" dirty="0"/>
              <a:t>Share any research that you have been involved in.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02F96-7FDC-47E1-BAFD-A0224E5A849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409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Watch the video as a group. You may need to pause the video to answer any questions and explain any terms used.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1FDB42-A0FE-47E6-8AA1-B316FF70837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842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Clarify the vocabulary at each stage, take each step one at a time. Highlight the ‘future research’ at the end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1FDB42-A0FE-47E6-8AA1-B316FF70837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352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Originality – Does the research investigate something that has not been look at before? Or does it research something well known but in a new way?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Generality – Do the findings of the research have relevance beyond the research study? Can the be used to be generalised statements?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Pragmatism – Do the projects follow a clear structured method of research that could be replicated by others? Do the arguments made in the research make sense according to the results found?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Ethical Issues – Are ethical challenges acknowledged and have adjustments been made? Has the research been conducted in an ethical way?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Quality of evidence used – Have participants been recruited in an organised way? Has a big enough sample been used? Has any secondary data been verified?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Balance – Have all arguments been considered? Has the research been conducted objectively?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302F96-7FDC-47E1-BAFD-A0224E5A849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ZcfmA1l6c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ZcfmA1l6cE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Introduction to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61010" y="3995988"/>
            <a:ext cx="5286583" cy="559656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en-US" sz="1400" dirty="0">
                <a:solidFill>
                  <a:schemeClr val="tx1"/>
                </a:solidFill>
              </a:rPr>
              <a:t>BMSW4003_BIRM Digital Skills and Research Methods</a:t>
            </a:r>
          </a:p>
          <a:p>
            <a:pPr>
              <a:spcAft>
                <a:spcPts val="600"/>
              </a:spcAft>
            </a:pPr>
            <a:r>
              <a:rPr lang="en-US" sz="1400" dirty="0">
                <a:solidFill>
                  <a:schemeClr val="tx1"/>
                </a:solidFill>
              </a:rPr>
              <a:t>Week 1 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5BB2B-89F2-4423-A7A7-88EF39D94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5450" y="555087"/>
            <a:ext cx="6447501" cy="990600"/>
          </a:xfrm>
        </p:spPr>
        <p:txBody>
          <a:bodyPr>
            <a:normAutofit fontScale="90000"/>
          </a:bodyPr>
          <a:lstStyle/>
          <a:p>
            <a:r>
              <a:rPr lang="en-GB" dirty="0"/>
              <a:t>During this session we will… 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AE7ED1F-54A8-4775-A6A7-7F749ABE3216}"/>
              </a:ext>
            </a:extLst>
          </p:cNvPr>
          <p:cNvSpPr/>
          <p:nvPr/>
        </p:nvSpPr>
        <p:spPr>
          <a:xfrm rot="16200000">
            <a:off x="848630" y="2539141"/>
            <a:ext cx="3375155" cy="2812629"/>
          </a:xfrm>
          <a:custGeom>
            <a:avLst/>
            <a:gdLst>
              <a:gd name="connsiteX0" fmla="*/ 0 w 2812627"/>
              <a:gd name="connsiteY0" fmla="*/ 140631 h 3375153"/>
              <a:gd name="connsiteX1" fmla="*/ 140631 w 2812627"/>
              <a:gd name="connsiteY1" fmla="*/ 0 h 3375153"/>
              <a:gd name="connsiteX2" fmla="*/ 2671996 w 2812627"/>
              <a:gd name="connsiteY2" fmla="*/ 0 h 3375153"/>
              <a:gd name="connsiteX3" fmla="*/ 2812627 w 2812627"/>
              <a:gd name="connsiteY3" fmla="*/ 140631 h 3375153"/>
              <a:gd name="connsiteX4" fmla="*/ 2812627 w 2812627"/>
              <a:gd name="connsiteY4" fmla="*/ 3234522 h 3375153"/>
              <a:gd name="connsiteX5" fmla="*/ 2671996 w 2812627"/>
              <a:gd name="connsiteY5" fmla="*/ 3375153 h 3375153"/>
              <a:gd name="connsiteX6" fmla="*/ 140631 w 2812627"/>
              <a:gd name="connsiteY6" fmla="*/ 3375153 h 3375153"/>
              <a:gd name="connsiteX7" fmla="*/ 0 w 2812627"/>
              <a:gd name="connsiteY7" fmla="*/ 3234522 h 3375153"/>
              <a:gd name="connsiteX8" fmla="*/ 0 w 2812627"/>
              <a:gd name="connsiteY8" fmla="*/ 140631 h 337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2627" h="3375153">
                <a:moveTo>
                  <a:pt x="2695434" y="1"/>
                </a:moveTo>
                <a:cubicBezTo>
                  <a:pt x="2760157" y="1"/>
                  <a:pt x="2812627" y="75556"/>
                  <a:pt x="2812627" y="168758"/>
                </a:cubicBezTo>
                <a:lnTo>
                  <a:pt x="2812627" y="3206395"/>
                </a:lnTo>
                <a:cubicBezTo>
                  <a:pt x="2812627" y="3299597"/>
                  <a:pt x="2760157" y="3375152"/>
                  <a:pt x="2695434" y="3375152"/>
                </a:cubicBezTo>
                <a:lnTo>
                  <a:pt x="117193" y="3375152"/>
                </a:lnTo>
                <a:cubicBezTo>
                  <a:pt x="52470" y="3375152"/>
                  <a:pt x="0" y="3299597"/>
                  <a:pt x="0" y="3206395"/>
                </a:cubicBezTo>
                <a:lnTo>
                  <a:pt x="0" y="168758"/>
                </a:lnTo>
                <a:cubicBezTo>
                  <a:pt x="0" y="75556"/>
                  <a:pt x="52470" y="1"/>
                  <a:pt x="117193" y="1"/>
                </a:cubicBezTo>
                <a:lnTo>
                  <a:pt x="2695434" y="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527" tIns="109728" rIns="142242" bIns="2250103" numCol="1" spcCol="1270" anchor="t" anchorCtr="0">
            <a:noAutofit/>
          </a:bodyPr>
          <a:lstStyle/>
          <a:p>
            <a:pPr marL="0" lvl="0" indent="0" algn="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kern="1200" dirty="0"/>
              <a:t>.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C10EA7C-1D07-4A69-95C6-FCAB1AE2BECA}"/>
              </a:ext>
            </a:extLst>
          </p:cNvPr>
          <p:cNvSpPr/>
          <p:nvPr/>
        </p:nvSpPr>
        <p:spPr>
          <a:xfrm>
            <a:off x="1488503" y="2501668"/>
            <a:ext cx="2095407" cy="3375153"/>
          </a:xfrm>
          <a:custGeom>
            <a:avLst/>
            <a:gdLst>
              <a:gd name="connsiteX0" fmla="*/ 0 w 2095407"/>
              <a:gd name="connsiteY0" fmla="*/ 0 h 3375153"/>
              <a:gd name="connsiteX1" fmla="*/ 2095407 w 2095407"/>
              <a:gd name="connsiteY1" fmla="*/ 0 h 3375153"/>
              <a:gd name="connsiteX2" fmla="*/ 2095407 w 2095407"/>
              <a:gd name="connsiteY2" fmla="*/ 3375153 h 3375153"/>
              <a:gd name="connsiteX3" fmla="*/ 0 w 2095407"/>
              <a:gd name="connsiteY3" fmla="*/ 3375153 h 3375153"/>
              <a:gd name="connsiteX4" fmla="*/ 0 w 2095407"/>
              <a:gd name="connsiteY4" fmla="*/ 0 h 337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5407" h="3375153">
                <a:moveTo>
                  <a:pt x="0" y="0"/>
                </a:moveTo>
                <a:lnTo>
                  <a:pt x="2095407" y="0"/>
                </a:lnTo>
                <a:lnTo>
                  <a:pt x="2095407" y="3375153"/>
                </a:lnTo>
                <a:lnTo>
                  <a:pt x="0" y="3375153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23444" rIns="0" bIns="0" numCol="1" spcCol="1270" anchor="t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GB" altLang="en-US" sz="3200" kern="1200" dirty="0"/>
              <a:t>Define the term research</a:t>
            </a:r>
            <a:endParaRPr lang="en-GB" sz="3200" kern="12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1FCA12E-7B45-4883-AD6E-087EB5AFC9BE}"/>
              </a:ext>
            </a:extLst>
          </p:cNvPr>
          <p:cNvSpPr/>
          <p:nvPr/>
        </p:nvSpPr>
        <p:spPr>
          <a:xfrm rot="16200000">
            <a:off x="4195659" y="2539143"/>
            <a:ext cx="3375153" cy="2812628"/>
          </a:xfrm>
          <a:custGeom>
            <a:avLst/>
            <a:gdLst>
              <a:gd name="connsiteX0" fmla="*/ 0 w 2812627"/>
              <a:gd name="connsiteY0" fmla="*/ 140631 h 3375153"/>
              <a:gd name="connsiteX1" fmla="*/ 140631 w 2812627"/>
              <a:gd name="connsiteY1" fmla="*/ 0 h 3375153"/>
              <a:gd name="connsiteX2" fmla="*/ 2671996 w 2812627"/>
              <a:gd name="connsiteY2" fmla="*/ 0 h 3375153"/>
              <a:gd name="connsiteX3" fmla="*/ 2812627 w 2812627"/>
              <a:gd name="connsiteY3" fmla="*/ 140631 h 3375153"/>
              <a:gd name="connsiteX4" fmla="*/ 2812627 w 2812627"/>
              <a:gd name="connsiteY4" fmla="*/ 3234522 h 3375153"/>
              <a:gd name="connsiteX5" fmla="*/ 2671996 w 2812627"/>
              <a:gd name="connsiteY5" fmla="*/ 3375153 h 3375153"/>
              <a:gd name="connsiteX6" fmla="*/ 140631 w 2812627"/>
              <a:gd name="connsiteY6" fmla="*/ 3375153 h 3375153"/>
              <a:gd name="connsiteX7" fmla="*/ 0 w 2812627"/>
              <a:gd name="connsiteY7" fmla="*/ 3234522 h 3375153"/>
              <a:gd name="connsiteX8" fmla="*/ 0 w 2812627"/>
              <a:gd name="connsiteY8" fmla="*/ 140631 h 337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2627" h="3375153">
                <a:moveTo>
                  <a:pt x="2695434" y="1"/>
                </a:moveTo>
                <a:cubicBezTo>
                  <a:pt x="2760157" y="1"/>
                  <a:pt x="2812627" y="75556"/>
                  <a:pt x="2812627" y="168758"/>
                </a:cubicBezTo>
                <a:lnTo>
                  <a:pt x="2812627" y="3206395"/>
                </a:lnTo>
                <a:cubicBezTo>
                  <a:pt x="2812627" y="3299597"/>
                  <a:pt x="2760157" y="3375152"/>
                  <a:pt x="2695434" y="3375152"/>
                </a:cubicBezTo>
                <a:lnTo>
                  <a:pt x="117193" y="3375152"/>
                </a:lnTo>
                <a:cubicBezTo>
                  <a:pt x="52470" y="3375152"/>
                  <a:pt x="0" y="3299597"/>
                  <a:pt x="0" y="3206395"/>
                </a:cubicBezTo>
                <a:lnTo>
                  <a:pt x="0" y="168758"/>
                </a:lnTo>
                <a:cubicBezTo>
                  <a:pt x="0" y="75556"/>
                  <a:pt x="52470" y="1"/>
                  <a:pt x="117193" y="1"/>
                </a:cubicBezTo>
                <a:lnTo>
                  <a:pt x="2695434" y="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528" tIns="109729" rIns="142239" bIns="2250101" numCol="1" spcCol="1270" anchor="t" anchorCtr="0">
            <a:noAutofit/>
          </a:bodyPr>
          <a:lstStyle/>
          <a:p>
            <a:pPr marL="0" lvl="0" indent="0" algn="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kern="1200" dirty="0"/>
              <a:t>.</a:t>
            </a:r>
          </a:p>
        </p:txBody>
      </p:sp>
      <p:sp>
        <p:nvSpPr>
          <p:cNvPr id="9" name="Flowchart: Extract 8">
            <a:extLst>
              <a:ext uri="{FF2B5EF4-FFF2-40B4-BE49-F238E27FC236}">
                <a16:creationId xmlns:a16="http://schemas.microsoft.com/office/drawing/2014/main" id="{579F765F-F3CF-4868-A829-6D8EA891DFA1}"/>
              </a:ext>
            </a:extLst>
          </p:cNvPr>
          <p:cNvSpPr/>
          <p:nvPr/>
        </p:nvSpPr>
        <p:spPr>
          <a:xfrm rot="5400000">
            <a:off x="3782531" y="5149826"/>
            <a:ext cx="495768" cy="421894"/>
          </a:xfrm>
          <a:prstGeom prst="flowChartExtract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FA3815D-4A60-4E33-A2FD-764E196D233C}"/>
              </a:ext>
            </a:extLst>
          </p:cNvPr>
          <p:cNvSpPr/>
          <p:nvPr/>
        </p:nvSpPr>
        <p:spPr>
          <a:xfrm>
            <a:off x="4907500" y="2328754"/>
            <a:ext cx="2095407" cy="3375153"/>
          </a:xfrm>
          <a:custGeom>
            <a:avLst/>
            <a:gdLst>
              <a:gd name="connsiteX0" fmla="*/ 0 w 2095407"/>
              <a:gd name="connsiteY0" fmla="*/ 0 h 3375153"/>
              <a:gd name="connsiteX1" fmla="*/ 2095407 w 2095407"/>
              <a:gd name="connsiteY1" fmla="*/ 0 h 3375153"/>
              <a:gd name="connsiteX2" fmla="*/ 2095407 w 2095407"/>
              <a:gd name="connsiteY2" fmla="*/ 3375153 h 3375153"/>
              <a:gd name="connsiteX3" fmla="*/ 0 w 2095407"/>
              <a:gd name="connsiteY3" fmla="*/ 3375153 h 3375153"/>
              <a:gd name="connsiteX4" fmla="*/ 0 w 2095407"/>
              <a:gd name="connsiteY4" fmla="*/ 0 h 337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5407" h="3375153">
                <a:moveTo>
                  <a:pt x="0" y="0"/>
                </a:moveTo>
                <a:lnTo>
                  <a:pt x="2095407" y="0"/>
                </a:lnTo>
                <a:lnTo>
                  <a:pt x="2095407" y="3375153"/>
                </a:lnTo>
                <a:lnTo>
                  <a:pt x="0" y="3375153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23444" rIns="0" bIns="0" numCol="1" spcCol="1270" anchor="t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GB" altLang="en-US" sz="3200" kern="1200" dirty="0"/>
              <a:t>Analyse what  makes a good</a:t>
            </a:r>
            <a:endParaRPr lang="en-GB" sz="3200" kern="1200" dirty="0"/>
          </a:p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3200" kern="1200" dirty="0"/>
              <a:t>research project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6ADDDBE-80B3-4B7E-8F53-A6F4B629454D}"/>
              </a:ext>
            </a:extLst>
          </p:cNvPr>
          <p:cNvSpPr/>
          <p:nvPr/>
        </p:nvSpPr>
        <p:spPr>
          <a:xfrm rot="16200000">
            <a:off x="7569050" y="2610016"/>
            <a:ext cx="3375153" cy="2812628"/>
          </a:xfrm>
          <a:custGeom>
            <a:avLst/>
            <a:gdLst>
              <a:gd name="connsiteX0" fmla="*/ 0 w 2812627"/>
              <a:gd name="connsiteY0" fmla="*/ 140631 h 3375153"/>
              <a:gd name="connsiteX1" fmla="*/ 140631 w 2812627"/>
              <a:gd name="connsiteY1" fmla="*/ 0 h 3375153"/>
              <a:gd name="connsiteX2" fmla="*/ 2671996 w 2812627"/>
              <a:gd name="connsiteY2" fmla="*/ 0 h 3375153"/>
              <a:gd name="connsiteX3" fmla="*/ 2812627 w 2812627"/>
              <a:gd name="connsiteY3" fmla="*/ 140631 h 3375153"/>
              <a:gd name="connsiteX4" fmla="*/ 2812627 w 2812627"/>
              <a:gd name="connsiteY4" fmla="*/ 3234522 h 3375153"/>
              <a:gd name="connsiteX5" fmla="*/ 2671996 w 2812627"/>
              <a:gd name="connsiteY5" fmla="*/ 3375153 h 3375153"/>
              <a:gd name="connsiteX6" fmla="*/ 140631 w 2812627"/>
              <a:gd name="connsiteY6" fmla="*/ 3375153 h 3375153"/>
              <a:gd name="connsiteX7" fmla="*/ 0 w 2812627"/>
              <a:gd name="connsiteY7" fmla="*/ 3234522 h 3375153"/>
              <a:gd name="connsiteX8" fmla="*/ 0 w 2812627"/>
              <a:gd name="connsiteY8" fmla="*/ 140631 h 337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2627" h="3375153">
                <a:moveTo>
                  <a:pt x="2695434" y="1"/>
                </a:moveTo>
                <a:cubicBezTo>
                  <a:pt x="2760157" y="1"/>
                  <a:pt x="2812627" y="75556"/>
                  <a:pt x="2812627" y="168758"/>
                </a:cubicBezTo>
                <a:lnTo>
                  <a:pt x="2812627" y="3206395"/>
                </a:lnTo>
                <a:cubicBezTo>
                  <a:pt x="2812627" y="3299597"/>
                  <a:pt x="2760157" y="3375152"/>
                  <a:pt x="2695434" y="3375152"/>
                </a:cubicBezTo>
                <a:lnTo>
                  <a:pt x="117193" y="3375152"/>
                </a:lnTo>
                <a:cubicBezTo>
                  <a:pt x="52470" y="3375152"/>
                  <a:pt x="0" y="3299597"/>
                  <a:pt x="0" y="3206395"/>
                </a:cubicBezTo>
                <a:lnTo>
                  <a:pt x="0" y="168758"/>
                </a:lnTo>
                <a:cubicBezTo>
                  <a:pt x="0" y="75556"/>
                  <a:pt x="52470" y="1"/>
                  <a:pt x="117193" y="1"/>
                </a:cubicBezTo>
                <a:lnTo>
                  <a:pt x="2695434" y="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528" tIns="109729" rIns="142239" bIns="2250101" numCol="1" spcCol="1270" anchor="t" anchorCtr="0">
            <a:noAutofit/>
          </a:bodyPr>
          <a:lstStyle/>
          <a:p>
            <a:pPr marL="0" lvl="0" indent="0" algn="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kern="1200" dirty="0"/>
              <a:t>.</a:t>
            </a:r>
          </a:p>
        </p:txBody>
      </p:sp>
      <p:sp>
        <p:nvSpPr>
          <p:cNvPr id="12" name="Flowchart: Extract 11">
            <a:extLst>
              <a:ext uri="{FF2B5EF4-FFF2-40B4-BE49-F238E27FC236}">
                <a16:creationId xmlns:a16="http://schemas.microsoft.com/office/drawing/2014/main" id="{245A9A99-AE90-43BA-B2E8-A01F9379A257}"/>
              </a:ext>
            </a:extLst>
          </p:cNvPr>
          <p:cNvSpPr/>
          <p:nvPr/>
        </p:nvSpPr>
        <p:spPr>
          <a:xfrm rot="5400000">
            <a:off x="7322928" y="5118090"/>
            <a:ext cx="495768" cy="421894"/>
          </a:xfrm>
          <a:prstGeom prst="flowChartExtra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6D5D030-EC0E-4152-9EDE-969882E732B0}"/>
              </a:ext>
            </a:extLst>
          </p:cNvPr>
          <p:cNvSpPr/>
          <p:nvPr/>
        </p:nvSpPr>
        <p:spPr>
          <a:xfrm>
            <a:off x="8254527" y="2501667"/>
            <a:ext cx="2095407" cy="3375153"/>
          </a:xfrm>
          <a:custGeom>
            <a:avLst/>
            <a:gdLst>
              <a:gd name="connsiteX0" fmla="*/ 0 w 2095407"/>
              <a:gd name="connsiteY0" fmla="*/ 0 h 3375153"/>
              <a:gd name="connsiteX1" fmla="*/ 2095407 w 2095407"/>
              <a:gd name="connsiteY1" fmla="*/ 0 h 3375153"/>
              <a:gd name="connsiteX2" fmla="*/ 2095407 w 2095407"/>
              <a:gd name="connsiteY2" fmla="*/ 3375153 h 3375153"/>
              <a:gd name="connsiteX3" fmla="*/ 0 w 2095407"/>
              <a:gd name="connsiteY3" fmla="*/ 3375153 h 3375153"/>
              <a:gd name="connsiteX4" fmla="*/ 0 w 2095407"/>
              <a:gd name="connsiteY4" fmla="*/ 0 h 337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5407" h="3375153">
                <a:moveTo>
                  <a:pt x="0" y="0"/>
                </a:moveTo>
                <a:lnTo>
                  <a:pt x="2095407" y="0"/>
                </a:lnTo>
                <a:lnTo>
                  <a:pt x="2095407" y="3375153"/>
                </a:lnTo>
                <a:lnTo>
                  <a:pt x="0" y="3375153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23444" rIns="0" bIns="0" numCol="1" spcCol="1270" anchor="t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3200" kern="1200" dirty="0"/>
              <a:t>Identify the types of research</a:t>
            </a:r>
            <a:endParaRPr lang="en-GB" sz="3200" kern="1200" dirty="0"/>
          </a:p>
        </p:txBody>
      </p:sp>
    </p:spTree>
    <p:extLst>
      <p:ext uri="{BB962C8B-B14F-4D97-AF65-F5344CB8AC3E}">
        <p14:creationId xmlns:p14="http://schemas.microsoft.com/office/powerpoint/2010/main" val="9003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10" grpId="0"/>
      <p:bldP spid="11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6098344-B7FE-AE4A-A622-DBEF5C315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altLang="en-US" b="1" dirty="0"/>
              <a:t>What is Research?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03E5B-F952-443A-85DB-D146DD00CE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5608" y="1639019"/>
            <a:ext cx="5806152" cy="445123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 begin a research study by identifying a topic of study- typically an issue or problem that needs to be resolved or understood. 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When a research problem has been identified, we need to justify why it is important or relevant to spend time (and often money) researching it.  </a:t>
            </a:r>
          </a:p>
          <a:p>
            <a:pPr>
              <a:lnSpc>
                <a:spcPct val="100000"/>
              </a:lnSpc>
              <a:buFont typeface="Arial" charset="0"/>
              <a:buChar char="•"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Research then uses a method of data collection to find out about the problem, this information is then analyzed and discussed. </a:t>
            </a:r>
          </a:p>
          <a:p>
            <a:pPr>
              <a:lnSpc>
                <a:spcPct val="100000"/>
              </a:lnSpc>
              <a:buFont typeface="Arial" charset="0"/>
              <a:buChar char="•"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Conclusion are made according to what was found and then recommendations can be made regarding how to solve the issue being researched. 				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Cresswell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2014)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/>
          </a:p>
        </p:txBody>
      </p:sp>
      <p:pic>
        <p:nvPicPr>
          <p:cNvPr id="7" name="Picture 6" descr="Wood human figure">
            <a:extLst>
              <a:ext uri="{FF2B5EF4-FFF2-40B4-BE49-F238E27FC236}">
                <a16:creationId xmlns:a16="http://schemas.microsoft.com/office/drawing/2014/main" id="{30D01D50-0527-44D5-9EA9-0E7F5B5DD5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6967" b="-2"/>
          <a:stretch/>
        </p:blipFill>
        <p:spPr>
          <a:xfrm>
            <a:off x="6461760" y="2103120"/>
            <a:ext cx="4663440" cy="3749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078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D99B2-E1D8-4A54-9730-D4585F72D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560" y="347774"/>
            <a:ext cx="10058400" cy="1371600"/>
          </a:xfrm>
        </p:spPr>
        <p:txBody>
          <a:bodyPr/>
          <a:lstStyle/>
          <a:p>
            <a:r>
              <a:rPr lang="en-GB" dirty="0"/>
              <a:t>Types of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0A6DC-E64C-4BC2-9B38-9F9970857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560" y="1719374"/>
            <a:ext cx="10956880" cy="4633801"/>
          </a:xfrm>
        </p:spPr>
        <p:txBody>
          <a:bodyPr>
            <a:normAutofit/>
          </a:bodyPr>
          <a:lstStyle/>
          <a:p>
            <a:r>
              <a:rPr lang="en-GB" sz="2400" dirty="0"/>
              <a:t>There are </a:t>
            </a:r>
            <a:r>
              <a:rPr lang="en-GB" sz="2400" b="1" dirty="0"/>
              <a:t>two main forms of research</a:t>
            </a:r>
            <a:r>
              <a:rPr lang="en-GB" sz="2400" dirty="0"/>
              <a:t>:</a:t>
            </a:r>
          </a:p>
          <a:p>
            <a:pPr lvl="1"/>
            <a:r>
              <a:rPr lang="en-GB" sz="2400" b="1" u="sng" dirty="0"/>
              <a:t>Primary</a:t>
            </a:r>
            <a:r>
              <a:rPr lang="en-GB" sz="2400" dirty="0"/>
              <a:t> – original research that has been carried out by the author (i.e. the research has never been done before).</a:t>
            </a:r>
          </a:p>
          <a:p>
            <a:pPr lvl="1"/>
            <a:r>
              <a:rPr lang="en-GB" sz="2400" b="1" u="sng" dirty="0"/>
              <a:t>Secondary</a:t>
            </a:r>
            <a:r>
              <a:rPr lang="en-GB" sz="2400" dirty="0"/>
              <a:t> – research that already exists.</a:t>
            </a:r>
          </a:p>
          <a:p>
            <a:pPr lvl="1"/>
            <a:endParaRPr lang="en-GB" sz="2400" dirty="0"/>
          </a:p>
          <a:p>
            <a:r>
              <a:rPr lang="en-GB" sz="2400" dirty="0"/>
              <a:t>These types can be divided further into:</a:t>
            </a:r>
          </a:p>
          <a:p>
            <a:pPr lvl="1"/>
            <a:r>
              <a:rPr lang="en-GB" sz="2400" b="1" u="sng" dirty="0"/>
              <a:t>Qualitative</a:t>
            </a:r>
            <a:r>
              <a:rPr lang="en-GB" sz="2400" dirty="0"/>
              <a:t> – the focus is on opinion and feelings e.g. interviews</a:t>
            </a:r>
          </a:p>
          <a:p>
            <a:pPr lvl="1"/>
            <a:r>
              <a:rPr lang="en-GB" sz="2400" b="1" u="sng" dirty="0"/>
              <a:t>Quantitative</a:t>
            </a:r>
            <a:r>
              <a:rPr lang="en-GB" sz="2400" dirty="0"/>
              <a:t> - the focus is on research that can be measured i.e. data.</a:t>
            </a:r>
          </a:p>
          <a:p>
            <a:pPr marL="342900" lvl="1" indent="0">
              <a:buNone/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191036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hlinkClick r:id="rId3"/>
            <a:extLst>
              <a:ext uri="{FF2B5EF4-FFF2-40B4-BE49-F238E27FC236}">
                <a16:creationId xmlns:a16="http://schemas.microsoft.com/office/drawing/2014/main" id="{266138E1-9723-4239-AC54-B0E40C070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9" y="1553051"/>
            <a:ext cx="7696201" cy="375189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EB34F705-8D0D-45D6-A76D-29B5DE3D5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Why do we have different types of research method?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D6F2A-E8D4-4760-90D5-0E9139F4E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737616"/>
          </a:xfrm>
        </p:spPr>
        <p:txBody>
          <a:bodyPr>
            <a:normAutofit/>
          </a:bodyPr>
          <a:lstStyle/>
          <a:p>
            <a:r>
              <a:rPr lang="en-GB" dirty="0">
                <a:hlinkClick r:id="rId3"/>
              </a:rPr>
              <a:t>https://www.youtube.com/watch?v=RZcfmA1l6cE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AE2210-EC6D-4110-A5EE-A4F4A0CC3B56}"/>
              </a:ext>
            </a:extLst>
          </p:cNvPr>
          <p:cNvSpPr txBox="1"/>
          <p:nvPr/>
        </p:nvSpPr>
        <p:spPr>
          <a:xfrm>
            <a:off x="8535923" y="3733801"/>
            <a:ext cx="308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video explores the difference between different research methods</a:t>
            </a:r>
          </a:p>
        </p:txBody>
      </p:sp>
    </p:spTree>
    <p:extLst>
      <p:ext uri="{BB962C8B-B14F-4D97-AF65-F5344CB8AC3E}">
        <p14:creationId xmlns:p14="http://schemas.microsoft.com/office/powerpoint/2010/main" val="892279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F45E55C4-B531-4208-877B-643EA0456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/>
          <a:lstStyle/>
          <a:p>
            <a:r>
              <a:rPr lang="en-US" dirty="0"/>
              <a:t>The Research Process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263023E-3A6C-4286-992C-2AD492743C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/>
          <a:lstStyle/>
          <a:p>
            <a:r>
              <a:rPr lang="en-US" dirty="0"/>
              <a:t>This diagram from </a:t>
            </a:r>
            <a:r>
              <a:rPr lang="en-US" dirty="0" err="1"/>
              <a:t>Cresswell</a:t>
            </a:r>
            <a:r>
              <a:rPr lang="en-US" dirty="0"/>
              <a:t> (2013, p29) shows the steps and sequence of the research process. </a:t>
            </a:r>
          </a:p>
        </p:txBody>
      </p:sp>
      <p:pic>
        <p:nvPicPr>
          <p:cNvPr id="9" name="Picture Placeholder 4">
            <a:extLst>
              <a:ext uri="{FF2B5EF4-FFF2-40B4-BE49-F238E27FC236}">
                <a16:creationId xmlns:a16="http://schemas.microsoft.com/office/drawing/2014/main" id="{A60CD4D2-EEF9-441B-B0BD-DF543CBF22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9335"/>
          <a:stretch/>
        </p:blipFill>
        <p:spPr>
          <a:xfrm>
            <a:off x="1422464" y="5283200"/>
            <a:ext cx="5384736" cy="1320800"/>
          </a:xfrm>
          <a:prstGeom prst="rect">
            <a:avLst/>
          </a:prstGeom>
          <a:noFill/>
        </p:spPr>
      </p:pic>
      <p:pic>
        <p:nvPicPr>
          <p:cNvPr id="11" name="Picture Placeholder 4">
            <a:extLst>
              <a:ext uri="{FF2B5EF4-FFF2-40B4-BE49-F238E27FC236}">
                <a16:creationId xmlns:a16="http://schemas.microsoft.com/office/drawing/2014/main" id="{C7D9E5A2-BAA4-42C0-8D0A-1389D88612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2" b="21063"/>
          <a:stretch/>
        </p:blipFill>
        <p:spPr>
          <a:xfrm>
            <a:off x="1422432" y="3973589"/>
            <a:ext cx="5384736" cy="1320800"/>
          </a:xfrm>
          <a:prstGeom prst="rect">
            <a:avLst/>
          </a:prstGeom>
          <a:noFill/>
        </p:spPr>
      </p:pic>
      <p:pic>
        <p:nvPicPr>
          <p:cNvPr id="13" name="Picture Placeholder 4">
            <a:extLst>
              <a:ext uri="{FF2B5EF4-FFF2-40B4-BE49-F238E27FC236}">
                <a16:creationId xmlns:a16="http://schemas.microsoft.com/office/drawing/2014/main" id="{43967698-8D04-487B-BBDE-9236647151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030" b="38151"/>
          <a:stretch/>
        </p:blipFill>
        <p:spPr>
          <a:xfrm>
            <a:off x="1422432" y="2436187"/>
            <a:ext cx="5384736" cy="1778000"/>
          </a:xfrm>
          <a:prstGeom prst="rect">
            <a:avLst/>
          </a:prstGeom>
          <a:noFill/>
        </p:spPr>
      </p:pic>
      <p:pic>
        <p:nvPicPr>
          <p:cNvPr id="14" name="Picture Placeholder 4">
            <a:extLst>
              <a:ext uri="{FF2B5EF4-FFF2-40B4-BE49-F238E27FC236}">
                <a16:creationId xmlns:a16="http://schemas.microsoft.com/office/drawing/2014/main" id="{E84A0332-8AB5-4F61-8DF2-E6EDDBD589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4778"/>
          <a:stretch/>
        </p:blipFill>
        <p:spPr>
          <a:xfrm>
            <a:off x="1422432" y="185008"/>
            <a:ext cx="5384736" cy="22511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945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830C3-1A35-9944-B0E7-91B445DC3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The Attributes of Good Research Projects</a:t>
            </a:r>
            <a:br>
              <a:rPr lang="en-GB" dirty="0">
                <a:solidFill>
                  <a:schemeClr val="tx1"/>
                </a:solidFill>
                <a:ea typeface="ＭＳ Ｐゴシック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627C2-1FDE-4DA3-B1EA-59359D08E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1925" y="1428063"/>
            <a:ext cx="10058400" cy="471963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sz="2400" dirty="0" err="1">
                <a:ea typeface="ＭＳ Ｐゴシック" charset="0"/>
              </a:rPr>
              <a:t>Jankowicz</a:t>
            </a:r>
            <a:r>
              <a:rPr lang="en-GB" sz="2400" dirty="0">
                <a:ea typeface="ＭＳ Ｐゴシック" charset="0"/>
              </a:rPr>
              <a:t> (2004) lists six concepts that apply to research in general.</a:t>
            </a:r>
            <a:endParaRPr lang="en-GB" sz="7200" dirty="0">
              <a:ea typeface="ＭＳ Ｐゴシック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GB" sz="7200" dirty="0">
                <a:ea typeface="ＭＳ Ｐゴシック" charset="0"/>
              </a:rPr>
              <a:t>   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en-GB" sz="7200" dirty="0">
              <a:ea typeface="ＭＳ Ｐゴシック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GB" sz="7200" dirty="0">
              <a:ea typeface="ＭＳ Ｐゴシック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GB" sz="7200" dirty="0">
              <a:highlight>
                <a:srgbClr val="00FFFF"/>
              </a:highlight>
              <a:ea typeface="ＭＳ Ｐゴシック" charset="0"/>
            </a:endParaRPr>
          </a:p>
          <a:p>
            <a:pPr marL="0" indent="0">
              <a:buNone/>
            </a:pPr>
            <a:endParaRPr lang="en-GB" dirty="0">
              <a:highlight>
                <a:srgbClr val="00FFFF"/>
              </a:highlight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24EA0854-025C-44EC-A63D-459281150717}"/>
              </a:ext>
            </a:extLst>
          </p:cNvPr>
          <p:cNvSpPr/>
          <p:nvPr/>
        </p:nvSpPr>
        <p:spPr>
          <a:xfrm>
            <a:off x="-3358410" y="1588512"/>
            <a:ext cx="5232893" cy="5232893"/>
          </a:xfrm>
          <a:prstGeom prst="blockArc">
            <a:avLst>
              <a:gd name="adj1" fmla="val 18900000"/>
              <a:gd name="adj2" fmla="val 2700000"/>
              <a:gd name="adj3" fmla="val 413"/>
            </a:avLst>
          </a:prstGeom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2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D2D2F3B-982F-490B-976B-DF0865482811}"/>
              </a:ext>
            </a:extLst>
          </p:cNvPr>
          <p:cNvSpPr/>
          <p:nvPr/>
        </p:nvSpPr>
        <p:spPr>
          <a:xfrm>
            <a:off x="1590256" y="2509493"/>
            <a:ext cx="7886112" cy="353112"/>
          </a:xfrm>
          <a:custGeom>
            <a:avLst/>
            <a:gdLst>
              <a:gd name="connsiteX0" fmla="*/ 0 w 7886112"/>
              <a:gd name="connsiteY0" fmla="*/ 0 h 353112"/>
              <a:gd name="connsiteX1" fmla="*/ 7886112 w 7886112"/>
              <a:gd name="connsiteY1" fmla="*/ 0 h 353112"/>
              <a:gd name="connsiteX2" fmla="*/ 7886112 w 7886112"/>
              <a:gd name="connsiteY2" fmla="*/ 353112 h 353112"/>
              <a:gd name="connsiteX3" fmla="*/ 0 w 7886112"/>
              <a:gd name="connsiteY3" fmla="*/ 353112 h 353112"/>
              <a:gd name="connsiteX4" fmla="*/ 0 w 7886112"/>
              <a:gd name="connsiteY4" fmla="*/ 0 h 353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86112" h="353112">
                <a:moveTo>
                  <a:pt x="0" y="0"/>
                </a:moveTo>
                <a:lnTo>
                  <a:pt x="7886112" y="0"/>
                </a:lnTo>
                <a:lnTo>
                  <a:pt x="7886112" y="353112"/>
                </a:lnTo>
                <a:lnTo>
                  <a:pt x="0" y="35311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0283" tIns="71120" rIns="71120" bIns="71120" numCol="1" spcCol="1270" anchor="ctr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>
                <a:ea typeface="ＭＳ Ｐゴシック" charset="0"/>
              </a:rPr>
              <a:t>Originality</a:t>
            </a:r>
            <a:endParaRPr lang="en-GB" sz="1800" kern="12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CF38F8E-4CFE-4492-8C21-CF87D22DEA7C}"/>
              </a:ext>
            </a:extLst>
          </p:cNvPr>
          <p:cNvSpPr/>
          <p:nvPr/>
        </p:nvSpPr>
        <p:spPr>
          <a:xfrm>
            <a:off x="1243173" y="2461229"/>
            <a:ext cx="441391" cy="441391"/>
          </a:xfrm>
          <a:prstGeom prst="ellipse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505C058-B42C-4A3A-8613-FB2FBFDB199B}"/>
              </a:ext>
            </a:extLst>
          </p:cNvPr>
          <p:cNvSpPr/>
          <p:nvPr/>
        </p:nvSpPr>
        <p:spPr>
          <a:xfrm>
            <a:off x="1874483" y="3127296"/>
            <a:ext cx="7566337" cy="353112"/>
          </a:xfrm>
          <a:custGeom>
            <a:avLst/>
            <a:gdLst>
              <a:gd name="connsiteX0" fmla="*/ 0 w 7566337"/>
              <a:gd name="connsiteY0" fmla="*/ 0 h 353112"/>
              <a:gd name="connsiteX1" fmla="*/ 7566337 w 7566337"/>
              <a:gd name="connsiteY1" fmla="*/ 0 h 353112"/>
              <a:gd name="connsiteX2" fmla="*/ 7566337 w 7566337"/>
              <a:gd name="connsiteY2" fmla="*/ 353112 h 353112"/>
              <a:gd name="connsiteX3" fmla="*/ 0 w 7566337"/>
              <a:gd name="connsiteY3" fmla="*/ 353112 h 353112"/>
              <a:gd name="connsiteX4" fmla="*/ 0 w 7566337"/>
              <a:gd name="connsiteY4" fmla="*/ 0 h 353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6337" h="353112">
                <a:moveTo>
                  <a:pt x="0" y="0"/>
                </a:moveTo>
                <a:lnTo>
                  <a:pt x="7566337" y="0"/>
                </a:lnTo>
                <a:lnTo>
                  <a:pt x="7566337" y="353112"/>
                </a:lnTo>
                <a:lnTo>
                  <a:pt x="0" y="35311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-1446769"/>
              <a:satOff val="7091"/>
              <a:lumOff val="2713"/>
              <a:alphaOff val="0"/>
            </a:schemeClr>
          </a:fillRef>
          <a:effectRef idx="0">
            <a:schemeClr val="accent3">
              <a:hueOff val="-1446769"/>
              <a:satOff val="7091"/>
              <a:lumOff val="271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0283" tIns="71120" rIns="71120" bIns="71120" numCol="1" spcCol="1270" anchor="ctr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>
                <a:ea typeface="ＭＳ Ｐゴシック" charset="0"/>
              </a:rPr>
              <a:t>Generality</a:t>
            </a:r>
            <a:endParaRPr lang="en-GB" sz="2800" kern="1200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49D9E0A-FEFE-436F-A584-5BD993238005}"/>
              </a:ext>
            </a:extLst>
          </p:cNvPr>
          <p:cNvSpPr/>
          <p:nvPr/>
        </p:nvSpPr>
        <p:spPr>
          <a:xfrm>
            <a:off x="1482915" y="3094669"/>
            <a:ext cx="441391" cy="441391"/>
          </a:xfrm>
          <a:prstGeom prst="ellipse">
            <a:avLst/>
          </a:prstGeom>
        </p:spPr>
        <p:style>
          <a:lnRef idx="2">
            <a:schemeClr val="accent3">
              <a:hueOff val="-1446769"/>
              <a:satOff val="7091"/>
              <a:lumOff val="2713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4E31D89-2F31-49B7-9A3B-84F51805488F}"/>
              </a:ext>
            </a:extLst>
          </p:cNvPr>
          <p:cNvSpPr/>
          <p:nvPr/>
        </p:nvSpPr>
        <p:spPr>
          <a:xfrm>
            <a:off x="1901300" y="3792943"/>
            <a:ext cx="7391102" cy="353112"/>
          </a:xfrm>
          <a:custGeom>
            <a:avLst/>
            <a:gdLst>
              <a:gd name="connsiteX0" fmla="*/ 0 w 7391102"/>
              <a:gd name="connsiteY0" fmla="*/ 0 h 353112"/>
              <a:gd name="connsiteX1" fmla="*/ 7391102 w 7391102"/>
              <a:gd name="connsiteY1" fmla="*/ 0 h 353112"/>
              <a:gd name="connsiteX2" fmla="*/ 7391102 w 7391102"/>
              <a:gd name="connsiteY2" fmla="*/ 353112 h 353112"/>
              <a:gd name="connsiteX3" fmla="*/ 0 w 7391102"/>
              <a:gd name="connsiteY3" fmla="*/ 353112 h 353112"/>
              <a:gd name="connsiteX4" fmla="*/ 0 w 7391102"/>
              <a:gd name="connsiteY4" fmla="*/ 0 h 353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1102" h="353112">
                <a:moveTo>
                  <a:pt x="0" y="0"/>
                </a:moveTo>
                <a:lnTo>
                  <a:pt x="7391102" y="0"/>
                </a:lnTo>
                <a:lnTo>
                  <a:pt x="7391102" y="353112"/>
                </a:lnTo>
                <a:lnTo>
                  <a:pt x="0" y="35311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-2893538"/>
              <a:satOff val="14182"/>
              <a:lumOff val="5425"/>
              <a:alphaOff val="0"/>
            </a:schemeClr>
          </a:fillRef>
          <a:effectRef idx="0">
            <a:schemeClr val="accent3">
              <a:hueOff val="-2893538"/>
              <a:satOff val="14182"/>
              <a:lumOff val="542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0283" tIns="71120" rIns="71120" bIns="71120" numCol="1" spcCol="1270" anchor="ctr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>
                <a:ea typeface="ＭＳ Ｐゴシック" charset="0"/>
              </a:rPr>
              <a:t>Pragmatism</a:t>
            </a:r>
            <a:endParaRPr lang="en-GB" sz="2800" kern="12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3A20A66-CE92-4F5F-8E19-DE6C893CABEC}"/>
              </a:ext>
            </a:extLst>
          </p:cNvPr>
          <p:cNvSpPr/>
          <p:nvPr/>
        </p:nvSpPr>
        <p:spPr>
          <a:xfrm>
            <a:off x="1625803" y="3785792"/>
            <a:ext cx="441391" cy="441391"/>
          </a:xfrm>
          <a:prstGeom prst="ellipse">
            <a:avLst/>
          </a:prstGeom>
        </p:spPr>
        <p:style>
          <a:lnRef idx="2">
            <a:schemeClr val="accent3">
              <a:hueOff val="-2893538"/>
              <a:satOff val="14182"/>
              <a:lumOff val="5425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1140F5F-C2E0-4709-9DFE-5117395CB28F}"/>
              </a:ext>
            </a:extLst>
          </p:cNvPr>
          <p:cNvSpPr/>
          <p:nvPr/>
        </p:nvSpPr>
        <p:spPr>
          <a:xfrm>
            <a:off x="1846498" y="4487841"/>
            <a:ext cx="7391102" cy="353112"/>
          </a:xfrm>
          <a:custGeom>
            <a:avLst/>
            <a:gdLst>
              <a:gd name="connsiteX0" fmla="*/ 0 w 7391102"/>
              <a:gd name="connsiteY0" fmla="*/ 0 h 353112"/>
              <a:gd name="connsiteX1" fmla="*/ 7391102 w 7391102"/>
              <a:gd name="connsiteY1" fmla="*/ 0 h 353112"/>
              <a:gd name="connsiteX2" fmla="*/ 7391102 w 7391102"/>
              <a:gd name="connsiteY2" fmla="*/ 353112 h 353112"/>
              <a:gd name="connsiteX3" fmla="*/ 0 w 7391102"/>
              <a:gd name="connsiteY3" fmla="*/ 353112 h 353112"/>
              <a:gd name="connsiteX4" fmla="*/ 0 w 7391102"/>
              <a:gd name="connsiteY4" fmla="*/ 0 h 353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1102" h="353112">
                <a:moveTo>
                  <a:pt x="0" y="0"/>
                </a:moveTo>
                <a:lnTo>
                  <a:pt x="7391102" y="0"/>
                </a:lnTo>
                <a:lnTo>
                  <a:pt x="7391102" y="353112"/>
                </a:lnTo>
                <a:lnTo>
                  <a:pt x="0" y="35311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-5787075"/>
              <a:satOff val="28364"/>
              <a:lumOff val="10850"/>
              <a:alphaOff val="0"/>
            </a:schemeClr>
          </a:fillRef>
          <a:effectRef idx="0">
            <a:schemeClr val="accent3">
              <a:hueOff val="-5787075"/>
              <a:satOff val="28364"/>
              <a:lumOff val="1085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0283" tIns="71120" rIns="71120" bIns="71120" numCol="1" spcCol="1270" anchor="ctr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>
                <a:ea typeface="ＭＳ Ｐゴシック" charset="0"/>
              </a:rPr>
              <a:t>Ethical issues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021D519-0CA4-4F38-B5A8-DF529E2AA176}"/>
              </a:ext>
            </a:extLst>
          </p:cNvPr>
          <p:cNvSpPr/>
          <p:nvPr/>
        </p:nvSpPr>
        <p:spPr>
          <a:xfrm>
            <a:off x="1609210" y="4381357"/>
            <a:ext cx="441391" cy="441391"/>
          </a:xfrm>
          <a:prstGeom prst="ellipse">
            <a:avLst/>
          </a:prstGeom>
        </p:spPr>
        <p:style>
          <a:lnRef idx="2">
            <a:schemeClr val="accent3">
              <a:hueOff val="-5787075"/>
              <a:satOff val="28364"/>
              <a:lumOff val="1085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DE17AB-2A68-471C-9BCF-276C10331DB6}"/>
              </a:ext>
            </a:extLst>
          </p:cNvPr>
          <p:cNvSpPr/>
          <p:nvPr/>
        </p:nvSpPr>
        <p:spPr>
          <a:xfrm>
            <a:off x="1625804" y="5087973"/>
            <a:ext cx="7566337" cy="353112"/>
          </a:xfrm>
          <a:custGeom>
            <a:avLst/>
            <a:gdLst>
              <a:gd name="connsiteX0" fmla="*/ 0 w 7566337"/>
              <a:gd name="connsiteY0" fmla="*/ 0 h 353112"/>
              <a:gd name="connsiteX1" fmla="*/ 7566337 w 7566337"/>
              <a:gd name="connsiteY1" fmla="*/ 0 h 353112"/>
              <a:gd name="connsiteX2" fmla="*/ 7566337 w 7566337"/>
              <a:gd name="connsiteY2" fmla="*/ 353112 h 353112"/>
              <a:gd name="connsiteX3" fmla="*/ 0 w 7566337"/>
              <a:gd name="connsiteY3" fmla="*/ 353112 h 353112"/>
              <a:gd name="connsiteX4" fmla="*/ 0 w 7566337"/>
              <a:gd name="connsiteY4" fmla="*/ 0 h 353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6337" h="353112">
                <a:moveTo>
                  <a:pt x="0" y="0"/>
                </a:moveTo>
                <a:lnTo>
                  <a:pt x="7566337" y="0"/>
                </a:lnTo>
                <a:lnTo>
                  <a:pt x="7566337" y="353112"/>
                </a:lnTo>
                <a:lnTo>
                  <a:pt x="0" y="35311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-7233844"/>
              <a:satOff val="35455"/>
              <a:lumOff val="13563"/>
              <a:alphaOff val="0"/>
            </a:schemeClr>
          </a:fillRef>
          <a:effectRef idx="0">
            <a:schemeClr val="accent3">
              <a:hueOff val="-7233844"/>
              <a:satOff val="35455"/>
              <a:lumOff val="1356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0283" tIns="71120" rIns="71120" bIns="71120" numCol="1" spcCol="1270" anchor="ctr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>
                <a:ea typeface="ＭＳ Ｐゴシック" charset="0"/>
              </a:rPr>
              <a:t>Quality of evidence used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996D97A-04CB-4E2C-A7AB-D596258C0923}"/>
              </a:ext>
            </a:extLst>
          </p:cNvPr>
          <p:cNvSpPr/>
          <p:nvPr/>
        </p:nvSpPr>
        <p:spPr>
          <a:xfrm>
            <a:off x="1405108" y="5043834"/>
            <a:ext cx="441391" cy="441391"/>
          </a:xfrm>
          <a:prstGeom prst="ellipse">
            <a:avLst/>
          </a:prstGeom>
        </p:spPr>
        <p:style>
          <a:lnRef idx="2">
            <a:schemeClr val="accent3">
              <a:hueOff val="-7233844"/>
              <a:satOff val="35455"/>
              <a:lumOff val="13563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A4C966D-A3EA-4096-8205-4F43D5099ACB}"/>
              </a:ext>
            </a:extLst>
          </p:cNvPr>
          <p:cNvSpPr/>
          <p:nvPr/>
        </p:nvSpPr>
        <p:spPr>
          <a:xfrm>
            <a:off x="1306028" y="5617953"/>
            <a:ext cx="7886112" cy="353112"/>
          </a:xfrm>
          <a:custGeom>
            <a:avLst/>
            <a:gdLst>
              <a:gd name="connsiteX0" fmla="*/ 0 w 7886112"/>
              <a:gd name="connsiteY0" fmla="*/ 0 h 353112"/>
              <a:gd name="connsiteX1" fmla="*/ 7886112 w 7886112"/>
              <a:gd name="connsiteY1" fmla="*/ 0 h 353112"/>
              <a:gd name="connsiteX2" fmla="*/ 7886112 w 7886112"/>
              <a:gd name="connsiteY2" fmla="*/ 353112 h 353112"/>
              <a:gd name="connsiteX3" fmla="*/ 0 w 7886112"/>
              <a:gd name="connsiteY3" fmla="*/ 353112 h 353112"/>
              <a:gd name="connsiteX4" fmla="*/ 0 w 7886112"/>
              <a:gd name="connsiteY4" fmla="*/ 0 h 353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86112" h="353112">
                <a:moveTo>
                  <a:pt x="0" y="0"/>
                </a:moveTo>
                <a:lnTo>
                  <a:pt x="7886112" y="0"/>
                </a:lnTo>
                <a:lnTo>
                  <a:pt x="7886112" y="353112"/>
                </a:lnTo>
                <a:lnTo>
                  <a:pt x="0" y="35311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-8680613"/>
              <a:satOff val="42546"/>
              <a:lumOff val="16275"/>
              <a:alphaOff val="0"/>
            </a:schemeClr>
          </a:fillRef>
          <a:effectRef idx="0">
            <a:schemeClr val="accent3">
              <a:hueOff val="-8680613"/>
              <a:satOff val="42546"/>
              <a:lumOff val="1627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0283" tIns="71120" rIns="71120" bIns="71120" numCol="1" spcCol="1270" anchor="ctr" anchorCtr="0">
            <a:noAutofit/>
          </a:bodyPr>
          <a:lstStyle/>
          <a:p>
            <a:pPr marL="0" lvl="0" indent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>
                <a:ea typeface="ＭＳ Ｐゴシック" charset="0"/>
              </a:rPr>
              <a:t>Balance</a:t>
            </a:r>
            <a:endParaRPr lang="en-GB" sz="1800" kern="12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4688DE3-CED8-4A07-B70B-9035E91A3D8E}"/>
              </a:ext>
            </a:extLst>
          </p:cNvPr>
          <p:cNvSpPr/>
          <p:nvPr/>
        </p:nvSpPr>
        <p:spPr>
          <a:xfrm>
            <a:off x="1085333" y="5573814"/>
            <a:ext cx="441391" cy="441391"/>
          </a:xfrm>
          <a:prstGeom prst="ellipse">
            <a:avLst/>
          </a:prstGeom>
        </p:spPr>
        <p:style>
          <a:lnRef idx="2">
            <a:schemeClr val="accent3">
              <a:hueOff val="-8680613"/>
              <a:satOff val="42546"/>
              <a:lumOff val="16275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559746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5" grpId="0" animBg="1"/>
      <p:bldP spid="17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7217D-337E-4087-A66D-858C64347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C816A6-773B-41C8-A7B9-AE274AC4F5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799" y="2103120"/>
            <a:ext cx="10384971" cy="1116330"/>
          </a:xfrm>
        </p:spPr>
        <p:txBody>
          <a:bodyPr/>
          <a:lstStyle/>
          <a:p>
            <a:r>
              <a:rPr lang="en-GB" sz="2400" dirty="0"/>
              <a:t>Complete the Introduction to Research Quiz on Moodle in Week</a:t>
            </a:r>
            <a:r>
              <a:rPr lang="en-GB" sz="3600" dirty="0"/>
              <a:t> </a:t>
            </a:r>
            <a:r>
              <a:rPr lang="en-GB" sz="2000" dirty="0"/>
              <a:t>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7611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05D73-6EA0-4465-9F9B-F49844E36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/>
          <a:p>
            <a:r>
              <a:rPr lang="en-GB" dirty="0"/>
              <a:t>Summary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D431AD31-C6D6-4842-94B2-0D5C623C12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id="{5E65E559-7C54-4F40-A543-00C2FD8EFF8B}"/>
              </a:ext>
            </a:extLst>
          </p:cNvPr>
          <p:cNvSpPr/>
          <p:nvPr/>
        </p:nvSpPr>
        <p:spPr>
          <a:xfrm>
            <a:off x="685800" y="610251"/>
            <a:ext cx="6858000" cy="0"/>
          </a:xfrm>
          <a:prstGeom prst="lin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7697933-BD13-4220-8325-BA4E9236A60B}"/>
              </a:ext>
            </a:extLst>
          </p:cNvPr>
          <p:cNvSpPr/>
          <p:nvPr/>
        </p:nvSpPr>
        <p:spPr>
          <a:xfrm>
            <a:off x="685800" y="610251"/>
            <a:ext cx="6858000" cy="761813"/>
          </a:xfrm>
          <a:custGeom>
            <a:avLst/>
            <a:gdLst>
              <a:gd name="connsiteX0" fmla="*/ 0 w 6858000"/>
              <a:gd name="connsiteY0" fmla="*/ 0 h 761813"/>
              <a:gd name="connsiteX1" fmla="*/ 6858000 w 6858000"/>
              <a:gd name="connsiteY1" fmla="*/ 0 h 761813"/>
              <a:gd name="connsiteX2" fmla="*/ 6858000 w 6858000"/>
              <a:gd name="connsiteY2" fmla="*/ 761813 h 761813"/>
              <a:gd name="connsiteX3" fmla="*/ 0 w 6858000"/>
              <a:gd name="connsiteY3" fmla="*/ 761813 h 761813"/>
              <a:gd name="connsiteX4" fmla="*/ 0 w 6858000"/>
              <a:gd name="connsiteY4" fmla="*/ 0 h 76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761813">
                <a:moveTo>
                  <a:pt x="0" y="0"/>
                </a:moveTo>
                <a:lnTo>
                  <a:pt x="6858000" y="0"/>
                </a:lnTo>
                <a:lnTo>
                  <a:pt x="6858000" y="761813"/>
                </a:lnTo>
                <a:lnTo>
                  <a:pt x="0" y="76181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t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Today we have: </a:t>
            </a:r>
            <a:endParaRPr lang="en-US" sz="2100" kern="1200" dirty="0"/>
          </a:p>
        </p:txBody>
      </p:sp>
      <p:sp>
        <p:nvSpPr>
          <p:cNvPr id="8" name="Straight Connector 7">
            <a:extLst>
              <a:ext uri="{FF2B5EF4-FFF2-40B4-BE49-F238E27FC236}">
                <a16:creationId xmlns:a16="http://schemas.microsoft.com/office/drawing/2014/main" id="{56A5A5B6-11ED-48DB-A8A6-EFDB4A27C93F}"/>
              </a:ext>
            </a:extLst>
          </p:cNvPr>
          <p:cNvSpPr/>
          <p:nvPr/>
        </p:nvSpPr>
        <p:spPr>
          <a:xfrm>
            <a:off x="685800" y="1372065"/>
            <a:ext cx="6858000" cy="0"/>
          </a:xfrm>
          <a:prstGeom prst="lin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7C727C9-DE5D-48A3-B06C-94C3F61A6DE1}"/>
              </a:ext>
            </a:extLst>
          </p:cNvPr>
          <p:cNvSpPr/>
          <p:nvPr/>
        </p:nvSpPr>
        <p:spPr>
          <a:xfrm>
            <a:off x="685800" y="1372065"/>
            <a:ext cx="6858000" cy="761813"/>
          </a:xfrm>
          <a:custGeom>
            <a:avLst/>
            <a:gdLst>
              <a:gd name="connsiteX0" fmla="*/ 0 w 6858000"/>
              <a:gd name="connsiteY0" fmla="*/ 0 h 761813"/>
              <a:gd name="connsiteX1" fmla="*/ 6858000 w 6858000"/>
              <a:gd name="connsiteY1" fmla="*/ 0 h 761813"/>
              <a:gd name="connsiteX2" fmla="*/ 6858000 w 6858000"/>
              <a:gd name="connsiteY2" fmla="*/ 761813 h 761813"/>
              <a:gd name="connsiteX3" fmla="*/ 0 w 6858000"/>
              <a:gd name="connsiteY3" fmla="*/ 761813 h 761813"/>
              <a:gd name="connsiteX4" fmla="*/ 0 w 6858000"/>
              <a:gd name="connsiteY4" fmla="*/ 0 h 76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761813">
                <a:moveTo>
                  <a:pt x="0" y="0"/>
                </a:moveTo>
                <a:lnTo>
                  <a:pt x="6858000" y="0"/>
                </a:lnTo>
                <a:lnTo>
                  <a:pt x="6858000" y="761813"/>
                </a:lnTo>
                <a:lnTo>
                  <a:pt x="0" y="76181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t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- Introduced the module content for the term. </a:t>
            </a:r>
            <a:endParaRPr lang="en-US" sz="2100" kern="1200" dirty="0"/>
          </a:p>
        </p:txBody>
      </p:sp>
      <p:sp>
        <p:nvSpPr>
          <p:cNvPr id="11" name="Straight Connector 10">
            <a:extLst>
              <a:ext uri="{FF2B5EF4-FFF2-40B4-BE49-F238E27FC236}">
                <a16:creationId xmlns:a16="http://schemas.microsoft.com/office/drawing/2014/main" id="{085CBB2C-3F4B-4EF7-A308-4D22CEAB3EAF}"/>
              </a:ext>
            </a:extLst>
          </p:cNvPr>
          <p:cNvSpPr/>
          <p:nvPr/>
        </p:nvSpPr>
        <p:spPr>
          <a:xfrm>
            <a:off x="685800" y="2133879"/>
            <a:ext cx="6858000" cy="0"/>
          </a:xfrm>
          <a:prstGeom prst="lin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C923EB6-2C48-4AA2-ADEC-AB79C020F22A}"/>
              </a:ext>
            </a:extLst>
          </p:cNvPr>
          <p:cNvSpPr/>
          <p:nvPr/>
        </p:nvSpPr>
        <p:spPr>
          <a:xfrm>
            <a:off x="685800" y="2133879"/>
            <a:ext cx="6858000" cy="761813"/>
          </a:xfrm>
          <a:custGeom>
            <a:avLst/>
            <a:gdLst>
              <a:gd name="connsiteX0" fmla="*/ 0 w 6858000"/>
              <a:gd name="connsiteY0" fmla="*/ 0 h 761813"/>
              <a:gd name="connsiteX1" fmla="*/ 6858000 w 6858000"/>
              <a:gd name="connsiteY1" fmla="*/ 0 h 761813"/>
              <a:gd name="connsiteX2" fmla="*/ 6858000 w 6858000"/>
              <a:gd name="connsiteY2" fmla="*/ 761813 h 761813"/>
              <a:gd name="connsiteX3" fmla="*/ 0 w 6858000"/>
              <a:gd name="connsiteY3" fmla="*/ 761813 h 761813"/>
              <a:gd name="connsiteX4" fmla="*/ 0 w 6858000"/>
              <a:gd name="connsiteY4" fmla="*/ 0 h 76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761813">
                <a:moveTo>
                  <a:pt x="0" y="0"/>
                </a:moveTo>
                <a:lnTo>
                  <a:pt x="6858000" y="0"/>
                </a:lnTo>
                <a:lnTo>
                  <a:pt x="6858000" y="761813"/>
                </a:lnTo>
                <a:lnTo>
                  <a:pt x="0" y="76181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t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- Discovered and used Outlook and the OneDrive</a:t>
            </a:r>
            <a:endParaRPr lang="en-US" sz="2100" kern="1200" dirty="0"/>
          </a:p>
        </p:txBody>
      </p:sp>
      <p:sp>
        <p:nvSpPr>
          <p:cNvPr id="13" name="Straight Connector 12">
            <a:extLst>
              <a:ext uri="{FF2B5EF4-FFF2-40B4-BE49-F238E27FC236}">
                <a16:creationId xmlns:a16="http://schemas.microsoft.com/office/drawing/2014/main" id="{73B1DA05-05DC-4CC2-A9D7-13C9A0C39DE7}"/>
              </a:ext>
            </a:extLst>
          </p:cNvPr>
          <p:cNvSpPr/>
          <p:nvPr/>
        </p:nvSpPr>
        <p:spPr>
          <a:xfrm>
            <a:off x="685800" y="2895693"/>
            <a:ext cx="6858000" cy="0"/>
          </a:xfrm>
          <a:prstGeom prst="lin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4E4CE99-88F1-4D9C-B4E0-DC01CB2DC93F}"/>
              </a:ext>
            </a:extLst>
          </p:cNvPr>
          <p:cNvSpPr/>
          <p:nvPr/>
        </p:nvSpPr>
        <p:spPr>
          <a:xfrm>
            <a:off x="685800" y="2895693"/>
            <a:ext cx="6858000" cy="761813"/>
          </a:xfrm>
          <a:custGeom>
            <a:avLst/>
            <a:gdLst>
              <a:gd name="connsiteX0" fmla="*/ 0 w 6858000"/>
              <a:gd name="connsiteY0" fmla="*/ 0 h 761813"/>
              <a:gd name="connsiteX1" fmla="*/ 6858000 w 6858000"/>
              <a:gd name="connsiteY1" fmla="*/ 0 h 761813"/>
              <a:gd name="connsiteX2" fmla="*/ 6858000 w 6858000"/>
              <a:gd name="connsiteY2" fmla="*/ 761813 h 761813"/>
              <a:gd name="connsiteX3" fmla="*/ 0 w 6858000"/>
              <a:gd name="connsiteY3" fmla="*/ 761813 h 761813"/>
              <a:gd name="connsiteX4" fmla="*/ 0 w 6858000"/>
              <a:gd name="connsiteY4" fmla="*/ 0 h 76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761813">
                <a:moveTo>
                  <a:pt x="0" y="0"/>
                </a:moveTo>
                <a:lnTo>
                  <a:pt x="6858000" y="0"/>
                </a:lnTo>
                <a:lnTo>
                  <a:pt x="6858000" y="761813"/>
                </a:lnTo>
                <a:lnTo>
                  <a:pt x="0" y="76181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t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Begun to understand key research terms. </a:t>
            </a:r>
            <a:endParaRPr lang="en-US" sz="2100" kern="1200" dirty="0"/>
          </a:p>
        </p:txBody>
      </p:sp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AA2F7DA1-1FA6-4D55-B4DB-97BB845D01C2}"/>
              </a:ext>
            </a:extLst>
          </p:cNvPr>
          <p:cNvSpPr/>
          <p:nvPr/>
        </p:nvSpPr>
        <p:spPr>
          <a:xfrm>
            <a:off x="685800" y="3657506"/>
            <a:ext cx="6858000" cy="0"/>
          </a:xfrm>
          <a:prstGeom prst="lin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3C5E4B5-3805-4BF9-BE13-58DE4AAEDFE3}"/>
              </a:ext>
            </a:extLst>
          </p:cNvPr>
          <p:cNvSpPr/>
          <p:nvPr/>
        </p:nvSpPr>
        <p:spPr>
          <a:xfrm>
            <a:off x="685800" y="3657506"/>
            <a:ext cx="6858000" cy="761813"/>
          </a:xfrm>
          <a:custGeom>
            <a:avLst/>
            <a:gdLst>
              <a:gd name="connsiteX0" fmla="*/ 0 w 6858000"/>
              <a:gd name="connsiteY0" fmla="*/ 0 h 761813"/>
              <a:gd name="connsiteX1" fmla="*/ 6858000 w 6858000"/>
              <a:gd name="connsiteY1" fmla="*/ 0 h 761813"/>
              <a:gd name="connsiteX2" fmla="*/ 6858000 w 6858000"/>
              <a:gd name="connsiteY2" fmla="*/ 761813 h 761813"/>
              <a:gd name="connsiteX3" fmla="*/ 0 w 6858000"/>
              <a:gd name="connsiteY3" fmla="*/ 761813 h 761813"/>
              <a:gd name="connsiteX4" fmla="*/ 0 w 6858000"/>
              <a:gd name="connsiteY4" fmla="*/ 0 h 76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761813">
                <a:moveTo>
                  <a:pt x="0" y="0"/>
                </a:moveTo>
                <a:lnTo>
                  <a:pt x="6858000" y="0"/>
                </a:lnTo>
                <a:lnTo>
                  <a:pt x="6858000" y="761813"/>
                </a:lnTo>
                <a:lnTo>
                  <a:pt x="0" y="76181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t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Next session: </a:t>
            </a:r>
            <a:endParaRPr lang="en-US" sz="2100" kern="1200" dirty="0"/>
          </a:p>
        </p:txBody>
      </p:sp>
      <p:sp>
        <p:nvSpPr>
          <p:cNvPr id="17" name="Straight Connector 16">
            <a:extLst>
              <a:ext uri="{FF2B5EF4-FFF2-40B4-BE49-F238E27FC236}">
                <a16:creationId xmlns:a16="http://schemas.microsoft.com/office/drawing/2014/main" id="{966D12FB-F0E0-4550-9BD3-53AB630562C6}"/>
              </a:ext>
            </a:extLst>
          </p:cNvPr>
          <p:cNvSpPr/>
          <p:nvPr/>
        </p:nvSpPr>
        <p:spPr>
          <a:xfrm>
            <a:off x="685800" y="4419320"/>
            <a:ext cx="6858000" cy="0"/>
          </a:xfrm>
          <a:prstGeom prst="lin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F174F3B-D072-4526-93A9-16B7C765C269}"/>
              </a:ext>
            </a:extLst>
          </p:cNvPr>
          <p:cNvSpPr/>
          <p:nvPr/>
        </p:nvSpPr>
        <p:spPr>
          <a:xfrm>
            <a:off x="685800" y="4419320"/>
            <a:ext cx="6858000" cy="761813"/>
          </a:xfrm>
          <a:custGeom>
            <a:avLst/>
            <a:gdLst>
              <a:gd name="connsiteX0" fmla="*/ 0 w 6858000"/>
              <a:gd name="connsiteY0" fmla="*/ 0 h 761813"/>
              <a:gd name="connsiteX1" fmla="*/ 6858000 w 6858000"/>
              <a:gd name="connsiteY1" fmla="*/ 0 h 761813"/>
              <a:gd name="connsiteX2" fmla="*/ 6858000 w 6858000"/>
              <a:gd name="connsiteY2" fmla="*/ 761813 h 761813"/>
              <a:gd name="connsiteX3" fmla="*/ 0 w 6858000"/>
              <a:gd name="connsiteY3" fmla="*/ 761813 h 761813"/>
              <a:gd name="connsiteX4" fmla="*/ 0 w 6858000"/>
              <a:gd name="connsiteY4" fmla="*/ 0 h 76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761813">
                <a:moveTo>
                  <a:pt x="0" y="0"/>
                </a:moveTo>
                <a:lnTo>
                  <a:pt x="6858000" y="0"/>
                </a:lnTo>
                <a:lnTo>
                  <a:pt x="6858000" y="761813"/>
                </a:lnTo>
                <a:lnTo>
                  <a:pt x="0" y="76181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t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- We will be using a range of tools in MS Word </a:t>
            </a:r>
            <a:endParaRPr lang="en-US" sz="2100" kern="1200" dirty="0"/>
          </a:p>
        </p:txBody>
      </p:sp>
      <p:sp>
        <p:nvSpPr>
          <p:cNvPr id="19" name="Straight Connector 18">
            <a:extLst>
              <a:ext uri="{FF2B5EF4-FFF2-40B4-BE49-F238E27FC236}">
                <a16:creationId xmlns:a16="http://schemas.microsoft.com/office/drawing/2014/main" id="{10D9B78A-EB1E-45E1-8BBA-2193EDED8583}"/>
              </a:ext>
            </a:extLst>
          </p:cNvPr>
          <p:cNvSpPr/>
          <p:nvPr/>
        </p:nvSpPr>
        <p:spPr>
          <a:xfrm>
            <a:off x="685800" y="5181134"/>
            <a:ext cx="6858000" cy="0"/>
          </a:xfrm>
          <a:prstGeom prst="lin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D96C6BA-2EE4-4C66-BD42-364EA6706ADF}"/>
              </a:ext>
            </a:extLst>
          </p:cNvPr>
          <p:cNvSpPr/>
          <p:nvPr/>
        </p:nvSpPr>
        <p:spPr>
          <a:xfrm>
            <a:off x="685800" y="5181134"/>
            <a:ext cx="6858000" cy="761813"/>
          </a:xfrm>
          <a:custGeom>
            <a:avLst/>
            <a:gdLst>
              <a:gd name="connsiteX0" fmla="*/ 0 w 6858000"/>
              <a:gd name="connsiteY0" fmla="*/ 0 h 761813"/>
              <a:gd name="connsiteX1" fmla="*/ 6858000 w 6858000"/>
              <a:gd name="connsiteY1" fmla="*/ 0 h 761813"/>
              <a:gd name="connsiteX2" fmla="*/ 6858000 w 6858000"/>
              <a:gd name="connsiteY2" fmla="*/ 761813 h 761813"/>
              <a:gd name="connsiteX3" fmla="*/ 0 w 6858000"/>
              <a:gd name="connsiteY3" fmla="*/ 761813 h 761813"/>
              <a:gd name="connsiteX4" fmla="*/ 0 w 6858000"/>
              <a:gd name="connsiteY4" fmla="*/ 0 h 76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0" h="761813">
                <a:moveTo>
                  <a:pt x="0" y="0"/>
                </a:moveTo>
                <a:lnTo>
                  <a:pt x="6858000" y="0"/>
                </a:lnTo>
                <a:lnTo>
                  <a:pt x="6858000" y="761813"/>
                </a:lnTo>
                <a:lnTo>
                  <a:pt x="0" y="76181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t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- We will be finding sources of information and learning how to navigate articles. </a:t>
            </a:r>
            <a:endParaRPr lang="en-US" sz="2100" kern="1200" dirty="0"/>
          </a:p>
        </p:txBody>
      </p:sp>
    </p:spTree>
    <p:extLst>
      <p:ext uri="{BB962C8B-B14F-4D97-AF65-F5344CB8AC3E}">
        <p14:creationId xmlns:p14="http://schemas.microsoft.com/office/powerpoint/2010/main" val="201458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A2567-438F-4C9D-BCEC-CE943695A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43C74-D5CF-4C65-956F-0626B53008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9876971" cy="374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Cresswell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J. W., (2013)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Educational research: Planning, conducting and evaluating Quantitative and Qualitative Research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London: Pearson </a:t>
            </a:r>
          </a:p>
          <a:p>
            <a:pPr marL="0" indent="0">
              <a:buNone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Jankowicz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A. D., (2004)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GB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Rearch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 Projects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4</a:t>
            </a:r>
            <a:r>
              <a:rPr lang="en-GB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Ed, Andover: </a:t>
            </a:r>
            <a:r>
              <a:rPr lang="en-GB" sz="2000" i="0" dirty="0">
                <a:solidFill>
                  <a:srgbClr val="0F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Cengage Learning EMEA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USU Libraries, 2018, Empirical Studies: Qualitative vs Quantitative, [video] Available at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https://www.youtube.com/watch?v=RZcfmA1l6cE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[accessed 10/01/2022] </a:t>
            </a:r>
          </a:p>
        </p:txBody>
      </p:sp>
    </p:spTree>
    <p:extLst>
      <p:ext uri="{BB962C8B-B14F-4D97-AF65-F5344CB8AC3E}">
        <p14:creationId xmlns:p14="http://schemas.microsoft.com/office/powerpoint/2010/main" val="29766386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{A7836C7D-50F4-4461-AABB-485B6FAED405}tf78438558_win32</Template>
  <TotalTime>80</TotalTime>
  <Words>691</Words>
  <Application>Microsoft Office PowerPoint</Application>
  <PresentationFormat>Widescreen</PresentationFormat>
  <Paragraphs>69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Century Gothic</vt:lpstr>
      <vt:lpstr>Garamond</vt:lpstr>
      <vt:lpstr>SavonVTI</vt:lpstr>
      <vt:lpstr>Introduction to Research</vt:lpstr>
      <vt:lpstr>During this session we will… </vt:lpstr>
      <vt:lpstr>What is Research? </vt:lpstr>
      <vt:lpstr>Types of Research</vt:lpstr>
      <vt:lpstr>Why do we have different types of research method? </vt:lpstr>
      <vt:lpstr>The Research Process</vt:lpstr>
      <vt:lpstr>The Attributes of Good Research Projects </vt:lpstr>
      <vt:lpstr>Activity</vt:lpstr>
      <vt:lpstr>Summary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Research</dc:title>
  <dc:creator>Rebecca Kavanagh</dc:creator>
  <cp:lastModifiedBy>Rebecca Kavanagh</cp:lastModifiedBy>
  <cp:revision>6</cp:revision>
  <dcterms:created xsi:type="dcterms:W3CDTF">2022-01-20T22:39:12Z</dcterms:created>
  <dcterms:modified xsi:type="dcterms:W3CDTF">2022-01-21T09:38:22Z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