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65" r:id="rId2"/>
    <p:sldId id="310" r:id="rId3"/>
    <p:sldId id="311" r:id="rId4"/>
    <p:sldId id="312" r:id="rId5"/>
    <p:sldId id="313" r:id="rId6"/>
    <p:sldId id="314" r:id="rId7"/>
  </p:sldIdLst>
  <p:sldSz cx="12188825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29" autoAdjust="0"/>
  </p:normalViewPr>
  <p:slideViewPr>
    <p:cSldViewPr showGuides="1">
      <p:cViewPr varScale="1">
        <p:scale>
          <a:sx n="92" d="100"/>
          <a:sy n="92" d="100"/>
        </p:scale>
        <p:origin x="48" y="567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1986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088EAF-6ECA-4616-85EF-35AA19C641F3}" type="datetimeFigureOut">
              <a:rPr lang="en-US"/>
              <a:t>11/23/2023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F912AB-2776-42F2-A957-313FC7EFEDB9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9320657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D2D7A-D230-4F91-BD59-0A39C2703BA8}" type="datetimeFigureOut">
              <a:rPr lang="en-US"/>
              <a:t>11/23/2023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3199CD-3E1B-4AE6-990F-76F925F5EA9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765798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5214" y="1828800"/>
            <a:ext cx="8229600" cy="2895600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5213" y="4800600"/>
            <a:ext cx="8229600" cy="12192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499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11/23/2023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38254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9614" y="2514600"/>
            <a:ext cx="8692399" cy="2819400"/>
          </a:xfrm>
        </p:spPr>
        <p:txBody>
          <a:bodyPr anchor="b">
            <a:normAutofit/>
          </a:bodyPr>
          <a:lstStyle>
            <a:lvl1pPr algn="l">
              <a:lnSpc>
                <a:spcPct val="80000"/>
              </a:lnSpc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5213" y="5410200"/>
            <a:ext cx="8687333" cy="6096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00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11/23/2023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761813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29183" y="1905001"/>
            <a:ext cx="4419600" cy="4114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11/23/2023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5340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2241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49861" y="1905000"/>
            <a:ext cx="4416552" cy="762000"/>
          </a:xfrm>
        </p:spPr>
        <p:txBody>
          <a:bodyPr anchor="ctr">
            <a:noAutofit/>
          </a:bodyPr>
          <a:lstStyle>
            <a:lvl1pPr marL="0" indent="0">
              <a:spcBef>
                <a:spcPts val="0"/>
              </a:spcBef>
              <a:buNone/>
              <a:defRPr sz="2000" b="0" cap="all" spc="2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49861" y="2743201"/>
            <a:ext cx="4416552" cy="32766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11/23/2023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0841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11/23/2023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26631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11/23/2023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07540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Autofit/>
          </a:bodyPr>
          <a:lstStyle>
            <a:lvl1pPr algn="l">
              <a:lnSpc>
                <a:spcPct val="90000"/>
              </a:lnSpc>
              <a:defRPr sz="3600" b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414" y="685800"/>
            <a:ext cx="6400800" cy="53340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11/23/2023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498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5604" y="1905000"/>
            <a:ext cx="3596607" cy="26670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3600" b="0" i="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65213" y="4648200"/>
            <a:ext cx="3581399" cy="13716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4951414" y="685800"/>
            <a:ext cx="6400799" cy="5334000"/>
          </a:xfrm>
          <a:solidFill>
            <a:schemeClr val="bg2"/>
          </a:solidFill>
          <a:ln w="76200">
            <a:solidFill>
              <a:schemeClr val="tx1"/>
            </a:solidFill>
            <a:miter lim="800000"/>
          </a:ln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pPr/>
              <a:t>11/23/2023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49172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11/23/2023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60095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42412" y="381001"/>
            <a:ext cx="1524001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22412" y="381001"/>
            <a:ext cx="7391399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F41C87-7AD9-4845-A077-840E4A0F3F06}" type="datetimeFigureOut">
              <a:rPr lang="en-US"/>
              <a:t>11/23/2023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3F82-EE5E-44EE-A61D-E31C6657F26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07903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2413" y="1904999"/>
            <a:ext cx="9134391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22413" y="6400800"/>
            <a:ext cx="655319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6422" y="6400800"/>
            <a:ext cx="1449389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F41C87-7AD9-4845-A077-840E4A0F3F06}" type="datetimeFigureOut">
              <a:rPr lang="en-US" smtClean="0"/>
              <a:pPr/>
              <a:t>11/23/2023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1" y="6400800"/>
            <a:ext cx="838201" cy="2762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013F82-EE5E-44EE-A61D-E31C6657F26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0599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3838" indent="-223838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63550" indent="-231775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SzPct val="10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82625" indent="-21907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57250" indent="-174625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30288" indent="-173038" algn="l" defTabSz="914400" rtl="0" eaLnBrk="1" latinLnBrk="0" hangingPunct="1">
        <a:lnSpc>
          <a:spcPct val="90000"/>
        </a:lnSpc>
        <a:spcBef>
          <a:spcPts val="600"/>
        </a:spcBef>
        <a:buClr>
          <a:schemeClr val="accent1"/>
        </a:buClr>
        <a:buSzPct val="10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38074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5544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72821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39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Melting Point Microscopy.</a:t>
            </a:r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it-IT" dirty="0"/>
              <a:t>The how too guide.</a:t>
            </a:r>
          </a:p>
        </p:txBody>
      </p:sp>
    </p:spTree>
    <p:extLst>
      <p:ext uri="{BB962C8B-B14F-4D97-AF65-F5344CB8AC3E}">
        <p14:creationId xmlns:p14="http://schemas.microsoft.com/office/powerpoint/2010/main" val="280892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Todays Experiment aims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Show how melting point can be used in the analysis of how pure a substance is</a:t>
            </a:r>
          </a:p>
          <a:p>
            <a:r>
              <a:rPr lang="en-US" dirty="0"/>
              <a:t>Teach you how to use the melting point microscopes ready for next week’s session using paracetamol.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132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0C90F-D3A0-B09F-C756-7B22983235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doing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C14191-D400-9678-9587-D0576FBEF0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the melting point microscopes to identify the crystalline structures A, B and C.</a:t>
            </a:r>
          </a:p>
          <a:p>
            <a:r>
              <a:rPr lang="en-GB" dirty="0"/>
              <a:t>Allow the samples to cool and remelt them – observe any difference in behaviour.</a:t>
            </a:r>
          </a:p>
          <a:p>
            <a:r>
              <a:rPr lang="en-GB" dirty="0"/>
              <a:t>Find the melting point of paracetamol via the internet</a:t>
            </a:r>
          </a:p>
          <a:p>
            <a:r>
              <a:rPr lang="en-GB" dirty="0"/>
              <a:t>Crush up and melt a sample of Paracetamol – note the temperature of the melt.</a:t>
            </a:r>
          </a:p>
          <a:p>
            <a:r>
              <a:rPr lang="en-GB" dirty="0"/>
              <a:t>How would we purify the sample?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127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DCC11-9B54-DFD8-ABFB-3D2C1BD98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However – First up. Health and Safety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50C3BC-AFC6-2855-0C3F-A891A33F5B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PPE to be worn </a:t>
            </a:r>
          </a:p>
          <a:p>
            <a:pPr lvl="1"/>
            <a:r>
              <a:rPr lang="en-GB" dirty="0"/>
              <a:t>Lab coat</a:t>
            </a:r>
          </a:p>
          <a:p>
            <a:pPr lvl="1"/>
            <a:r>
              <a:rPr lang="en-GB" dirty="0"/>
              <a:t>Gloves</a:t>
            </a:r>
          </a:p>
          <a:p>
            <a:pPr lvl="1"/>
            <a:r>
              <a:rPr lang="en-GB" dirty="0"/>
              <a:t>Goggles</a:t>
            </a:r>
          </a:p>
          <a:p>
            <a:r>
              <a:rPr lang="en-GB" dirty="0"/>
              <a:t>Broken glass risk</a:t>
            </a:r>
          </a:p>
          <a:p>
            <a:r>
              <a:rPr lang="en-GB" dirty="0"/>
              <a:t>Burn Risk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553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DF4A4-55B3-FE6A-CC81-606CBF29E4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2413" y="381000"/>
            <a:ext cx="9144001" cy="1371600"/>
          </a:xfrm>
        </p:spPr>
        <p:txBody>
          <a:bodyPr anchor="b">
            <a:normAutofit/>
          </a:bodyPr>
          <a:lstStyle/>
          <a:p>
            <a:r>
              <a:rPr lang="en-GB" dirty="0"/>
              <a:t>Cole-Parmer M200 MPM</a:t>
            </a:r>
          </a:p>
        </p:txBody>
      </p:sp>
      <p:sp>
        <p:nvSpPr>
          <p:cNvPr id="1031" name="Content Placeholder 2">
            <a:extLst>
              <a:ext uri="{FF2B5EF4-FFF2-40B4-BE49-F238E27FC236}">
                <a16:creationId xmlns:a16="http://schemas.microsoft.com/office/drawing/2014/main" id="{F69D7CFD-6CA0-6ABC-339A-6B3E5331D7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04781" y="1905001"/>
            <a:ext cx="4419599" cy="4114800"/>
          </a:xfrm>
        </p:spPr>
        <p:txBody>
          <a:bodyPr/>
          <a:lstStyle/>
          <a:p>
            <a:r>
              <a:rPr lang="en-US" dirty="0"/>
              <a:t>Temperature Range: 5-500 degrees C</a:t>
            </a:r>
          </a:p>
          <a:p>
            <a:r>
              <a:rPr lang="en-US" dirty="0"/>
              <a:t>Plateau and Ramping Function</a:t>
            </a:r>
          </a:p>
          <a:p>
            <a:r>
              <a:rPr lang="en-US" dirty="0"/>
              <a:t>Incremental temperature increase</a:t>
            </a:r>
          </a:p>
          <a:p>
            <a:r>
              <a:rPr lang="en-US" dirty="0"/>
              <a:t>Digital Display (whole numbers only)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26" name="Picture 2" descr="Cole-Parmer® MP-200 Series Stuart Digital Melting Point Apparatus from ...">
            <a:extLst>
              <a:ext uri="{FF2B5EF4-FFF2-40B4-BE49-F238E27FC236}">
                <a16:creationId xmlns:a16="http://schemas.microsoft.com/office/drawing/2014/main" id="{C5B958AB-1854-9429-5723-06CC6A3E59C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897"/>
          <a:stretch/>
        </p:blipFill>
        <p:spPr bwMode="auto">
          <a:xfrm>
            <a:off x="6229183" y="1905001"/>
            <a:ext cx="4419600" cy="41148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11936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BA193-C60A-FAA9-34A2-B74B8F1C62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B9BF50-9A46-6CD9-DB0B-29B135FAB1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Ensure plugged in and on at mains</a:t>
            </a:r>
          </a:p>
          <a:p>
            <a:r>
              <a:rPr lang="en-GB" dirty="0"/>
              <a:t>Switch on via left hand side switch</a:t>
            </a:r>
          </a:p>
          <a:p>
            <a:r>
              <a:rPr lang="en-GB" dirty="0"/>
              <a:t>Insert sample into chamber </a:t>
            </a:r>
          </a:p>
          <a:p>
            <a:r>
              <a:rPr lang="en-GB" dirty="0"/>
              <a:t>Set Plateau temperature by HOLDING plateau and using arrow buttons</a:t>
            </a:r>
          </a:p>
          <a:p>
            <a:r>
              <a:rPr lang="en-GB" dirty="0"/>
              <a:t>Press play button and wait for orange light.</a:t>
            </a:r>
          </a:p>
          <a:p>
            <a:r>
              <a:rPr lang="en-GB" dirty="0"/>
              <a:t>Press play again – ramping light (green) will appear</a:t>
            </a:r>
          </a:p>
          <a:p>
            <a:r>
              <a:rPr lang="en-GB" dirty="0"/>
              <a:t>Observe sample and temperature.</a:t>
            </a:r>
          </a:p>
        </p:txBody>
      </p:sp>
    </p:spTree>
    <p:extLst>
      <p:ext uri="{BB962C8B-B14F-4D97-AF65-F5344CB8AC3E}">
        <p14:creationId xmlns:p14="http://schemas.microsoft.com/office/powerpoint/2010/main" val="1298406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</p:tagLst>
</file>

<file path=ppt/theme/theme1.xml><?xml version="1.0" encoding="utf-8"?>
<a:theme xmlns:a="http://schemas.openxmlformats.org/drawingml/2006/main" name="Digital Blue Tunnel 16x9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895261.potx" id="{4CBF9558-C12D-4F51-9AA3-9D0796951DBC}" vid="{FFC159E6-A134-46E7-B1A0-C306E39FC295}"/>
    </a:ext>
  </a:extLst>
</a:theme>
</file>

<file path=ppt/theme/theme2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Digital Blue Tunnel">
      <a:dk1>
        <a:srgbClr val="000000"/>
      </a:dk1>
      <a:lt1>
        <a:sysClr val="window" lastClr="FFFFFF"/>
      </a:lt1>
      <a:dk2>
        <a:srgbClr val="001027"/>
      </a:dk2>
      <a:lt2>
        <a:srgbClr val="C1EBF7"/>
      </a:lt2>
      <a:accent1>
        <a:srgbClr val="56C5FF"/>
      </a:accent1>
      <a:accent2>
        <a:srgbClr val="4BB836"/>
      </a:accent2>
      <a:accent3>
        <a:srgbClr val="F8B004"/>
      </a:accent3>
      <a:accent4>
        <a:srgbClr val="972ACD"/>
      </a:accent4>
      <a:accent5>
        <a:srgbClr val="F86E24"/>
      </a:accent5>
      <a:accent6>
        <a:srgbClr val="DB30C7"/>
      </a:accent6>
      <a:hlink>
        <a:srgbClr val="F8B004"/>
      </a:hlink>
      <a:folHlink>
        <a:srgbClr val="969696"/>
      </a:folHlink>
    </a:clrScheme>
    <a:fontScheme name="Corbel">
      <a:maj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Business digital blue tunnel presentation (widescreen)</Template>
  <TotalTime>0</TotalTime>
  <Words>212</Words>
  <Application>Microsoft Office PowerPoint</Application>
  <PresentationFormat>Custom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Corbel</vt:lpstr>
      <vt:lpstr>Digital Blue Tunnel 16x9</vt:lpstr>
      <vt:lpstr>Melting Point Microscopy.</vt:lpstr>
      <vt:lpstr>Todays Experiment aims</vt:lpstr>
      <vt:lpstr>What are we doing today?</vt:lpstr>
      <vt:lpstr>However – First up. Health and Safety </vt:lpstr>
      <vt:lpstr>Cole-Parmer M200 MPM</vt:lpstr>
      <vt:lpstr>Setup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Melting Point Microscopy.</dc:title>
  <dc:creator>Mark Broadhead</dc:creator>
  <cp:lastModifiedBy>Ewa Kazimierska</cp:lastModifiedBy>
  <cp:revision>2</cp:revision>
  <dcterms:created xsi:type="dcterms:W3CDTF">2023-11-20T13:24:39Z</dcterms:created>
  <dcterms:modified xsi:type="dcterms:W3CDTF">2023-11-23T13:31:44Z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