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56" r:id="rId2"/>
    <p:sldId id="257" r:id="rId3"/>
    <p:sldId id="258" r:id="rId4"/>
    <p:sldId id="259" r:id="rId5"/>
    <p:sldId id="260" r:id="rId6"/>
    <p:sldId id="261" r:id="rId7"/>
    <p:sldId id="262" r:id="rId8"/>
    <p:sldId id="263" r:id="rId9"/>
    <p:sldId id="264" r:id="rId10"/>
    <p:sldId id="265" r:id="rId11"/>
  </p:sldIdLst>
  <p:sldSz cx="12192000" cy="6858000"/>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9972" autoAdjust="0"/>
    <p:restoredTop sz="94660"/>
  </p:normalViewPr>
  <p:slideViewPr>
    <p:cSldViewPr snapToGrid="0">
      <p:cViewPr varScale="1">
        <p:scale>
          <a:sx n="86" d="100"/>
          <a:sy n="86" d="100"/>
        </p:scale>
        <p:origin x="96" y="888"/>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presProps" Target="pres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ableStyles" Target="tableStyle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heme" Target="theme/theme1.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endParaRPr lang="en-GB" dirty="0"/>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GB" dirty="0"/>
          </a:p>
        </p:txBody>
      </p:sp>
      <p:sp>
        <p:nvSpPr>
          <p:cNvPr id="4" name="Date Placeholder 3"/>
          <p:cNvSpPr>
            <a:spLocks noGrp="1"/>
          </p:cNvSpPr>
          <p:nvPr>
            <p:ph type="dt" sz="half" idx="10"/>
          </p:nvPr>
        </p:nvSpPr>
        <p:spPr/>
        <p:txBody>
          <a:bodyPr/>
          <a:lstStyle/>
          <a:p>
            <a:fld id="{846CE7D5-CF57-46EF-B807-FDD0502418D4}" type="datetimeFigureOut">
              <a:rPr lang="en-GB" smtClean="0"/>
              <a:t>05/10/2025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38538789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GB" dirty="0"/>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Date Placeholder 3"/>
          <p:cNvSpPr>
            <a:spLocks noGrp="1"/>
          </p:cNvSpPr>
          <p:nvPr>
            <p:ph type="dt" sz="half" idx="10"/>
          </p:nvPr>
        </p:nvSpPr>
        <p:spPr/>
        <p:txBody>
          <a:bodyPr/>
          <a:lstStyle/>
          <a:p>
            <a:fld id="{846CE7D5-CF57-46EF-B807-FDD0502418D4}" type="datetimeFigureOut">
              <a:rPr lang="en-GB" smtClean="0"/>
              <a:t>05/10/2025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94913845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GB"/>
              <a:t>Click to edit Master title style</a:t>
            </a:r>
            <a:endParaRPr lang="en-GB" dirty="0"/>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846CE7D5-CF57-46EF-B807-FDD0502418D4}" type="datetimeFigureOut">
              <a:rPr lang="en-GB" smtClean="0"/>
              <a:t>05/10/2025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59152452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GB" dirty="0"/>
          </a:p>
        </p:txBody>
      </p:sp>
      <p:sp>
        <p:nvSpPr>
          <p:cNvPr id="3" name="Content Placeholder 2"/>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Content Placeholder 3"/>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5" name="Date Placeholder 4"/>
          <p:cNvSpPr>
            <a:spLocks noGrp="1"/>
          </p:cNvSpPr>
          <p:nvPr>
            <p:ph type="dt" sz="half" idx="10"/>
          </p:nvPr>
        </p:nvSpPr>
        <p:spPr/>
        <p:txBody>
          <a:bodyPr/>
          <a:lstStyle/>
          <a:p>
            <a:fld id="{846CE7D5-CF57-46EF-B807-FDD0502418D4}" type="datetimeFigureOut">
              <a:rPr lang="en-GB" smtClean="0"/>
              <a:t>05/10/2025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120309203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GB"/>
              <a:t>Click to edit Master title style</a:t>
            </a:r>
            <a:endParaRPr lang="en-GB" dirty="0"/>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7" name="Date Placeholder 6"/>
          <p:cNvSpPr>
            <a:spLocks noGrp="1"/>
          </p:cNvSpPr>
          <p:nvPr>
            <p:ph type="dt" sz="half" idx="10"/>
          </p:nvPr>
        </p:nvSpPr>
        <p:spPr/>
        <p:txBody>
          <a:bodyPr/>
          <a:lstStyle/>
          <a:p>
            <a:fld id="{846CE7D5-CF57-46EF-B807-FDD0502418D4}" type="datetimeFigureOut">
              <a:rPr lang="en-GB" smtClean="0"/>
              <a:t>05/10/2025</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73317233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GB" dirty="0"/>
          </a:p>
        </p:txBody>
      </p:sp>
      <p:sp>
        <p:nvSpPr>
          <p:cNvPr id="3" name="Date Placeholder 2"/>
          <p:cNvSpPr>
            <a:spLocks noGrp="1"/>
          </p:cNvSpPr>
          <p:nvPr>
            <p:ph type="dt" sz="half" idx="10"/>
          </p:nvPr>
        </p:nvSpPr>
        <p:spPr/>
        <p:txBody>
          <a:bodyPr/>
          <a:lstStyle/>
          <a:p>
            <a:fld id="{846CE7D5-CF57-46EF-B807-FDD0502418D4}" type="datetimeFigureOut">
              <a:rPr lang="en-GB" smtClean="0"/>
              <a:t>05/10/2025</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21031255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46CE7D5-CF57-46EF-B807-FDD0502418D4}" type="datetimeFigureOut">
              <a:rPr lang="en-GB" smtClean="0"/>
              <a:t>05/10/2025</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14638898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GB" dirty="0"/>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GB" smtClean="0"/>
              <a:t>05/10/2025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17184145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GB" dirty="0"/>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Click icon to add picture</a:t>
            </a:r>
            <a:endParaRPr lang="en-GB"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GB" smtClean="0"/>
              <a:t>05/10/2025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171895827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GB" dirty="0"/>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Date Placeholder 3"/>
          <p:cNvSpPr>
            <a:spLocks noGrp="1"/>
          </p:cNvSpPr>
          <p:nvPr>
            <p:ph type="dt" sz="half" idx="10"/>
          </p:nvPr>
        </p:nvSpPr>
        <p:spPr/>
        <p:txBody>
          <a:bodyPr/>
          <a:lstStyle/>
          <a:p>
            <a:fld id="{846CE7D5-CF57-46EF-B807-FDD0502418D4}" type="datetimeFigureOut">
              <a:rPr lang="en-GB" smtClean="0"/>
              <a:t>05/10/2025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20290545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GB"/>
              <a:t>Click to edit Master title style</a:t>
            </a:r>
            <a:endParaRPr lang="en-GB" dirty="0"/>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Date Placeholder 3"/>
          <p:cNvSpPr>
            <a:spLocks noGrp="1"/>
          </p:cNvSpPr>
          <p:nvPr>
            <p:ph type="dt" sz="half" idx="10"/>
          </p:nvPr>
        </p:nvSpPr>
        <p:spPr/>
        <p:txBody>
          <a:bodyPr/>
          <a:lstStyle/>
          <a:p>
            <a:fld id="{846CE7D5-CF57-46EF-B807-FDD0502418D4}" type="datetimeFigureOut">
              <a:rPr lang="en-GB" smtClean="0"/>
              <a:t>05/10/2025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47944565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en-GB" dirty="0"/>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846CE7D5-CF57-46EF-B807-FDD0502418D4}" type="datetimeFigureOut">
              <a:rPr lang="en-GB" smtClean="0"/>
              <a:t>05/10/2025</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330EA680-D336-4FF7-8B7A-9848BB0A1C32}" type="slidenum">
              <a:rPr lang="en-GB" smtClean="0"/>
              <a:t>‹#›</a:t>
            </a:fld>
            <a:endParaRPr lang="en-GB"/>
          </a:p>
        </p:txBody>
      </p:sp>
    </p:spTree>
    <p:extLst>
      <p:ext uri="{BB962C8B-B14F-4D97-AF65-F5344CB8AC3E}">
        <p14:creationId xmlns:p14="http://schemas.microsoft.com/office/powerpoint/2010/main" val="2460954070"/>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png"/><Relationship Id="rId1" Type="http://schemas.openxmlformats.org/officeDocument/2006/relationships/slideLayout" Target="../slideLayouts/slideLayout1.xml"/><Relationship Id="rId4" Type="http://schemas.openxmlformats.org/officeDocument/2006/relationships/image" Target="../media/image3.png"/></Relationships>
</file>

<file path=ppt/slides/_rels/slide2.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9.svg"/><Relationship Id="rId2" Type="http://schemas.openxmlformats.org/officeDocument/2006/relationships/image" Target="../media/image8.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image" Target="../media/image10.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image" Target="../media/image12.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image" Target="../media/image14.pn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8" Type="http://schemas.openxmlformats.org/officeDocument/2006/relationships/hyperlink" Target="http://www.england.nhs.uk" TargetMode="External"/><Relationship Id="rId3" Type="http://schemas.openxmlformats.org/officeDocument/2006/relationships/hyperlink" Target="https://www.gov.scot/policies/social-care/health-and-social-care-integration/" TargetMode="External"/><Relationship Id="rId7" Type="http://schemas.openxmlformats.org/officeDocument/2006/relationships/hyperlink" Target="https://www.who.int/health-topics/sustainable-development#tab=tab_1" TargetMode="External"/><Relationship Id="rId2" Type="http://schemas.openxmlformats.org/officeDocument/2006/relationships/hyperlink" Target="http://www.gov.scot" TargetMode="External"/><Relationship Id="rId1" Type="http://schemas.openxmlformats.org/officeDocument/2006/relationships/slideLayout" Target="../slideLayouts/slideLayout2.xml"/><Relationship Id="rId6" Type="http://schemas.openxmlformats.org/officeDocument/2006/relationships/hyperlink" Target="http://www.who.int" TargetMode="External"/><Relationship Id="rId5" Type="http://schemas.openxmlformats.org/officeDocument/2006/relationships/hyperlink" Target="https://gmintegratedcare.org.uk/greatermanchester-icp/icp-strategy/" TargetMode="External"/><Relationship Id="rId10" Type="http://schemas.openxmlformats.org/officeDocument/2006/relationships/hyperlink" Target="https://www.legislation.gov.uk/ukpga/2012/7/contents." TargetMode="External"/><Relationship Id="rId4" Type="http://schemas.openxmlformats.org/officeDocument/2006/relationships/hyperlink" Target="https://data.unicef.org/sdgs/goal-3-good-health-wellbeing/" TargetMode="External"/><Relationship Id="rId9" Type="http://schemas.openxmlformats.org/officeDocument/2006/relationships/hyperlink" Target="https://www.england.nhs.uk/about/equality/equality-hub/national-healthcare-inequalities-improvement-programme/what-are-healthcare-inequalities/deprivation/"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2111B97A-2FB0-4625-8C2E-CDCB1AF683A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3" name="Group 12">
            <a:extLst>
              <a:ext uri="{FF2B5EF4-FFF2-40B4-BE49-F238E27FC236}">
                <a16:creationId xmlns:a16="http://schemas.microsoft.com/office/drawing/2014/main" id="{B83D307E-DF68-43F8-97CE-0AAE950A712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271255" y="-1"/>
            <a:ext cx="7649490" cy="5728133"/>
            <a:chOff x="329184" y="1"/>
            <a:chExt cx="524256" cy="5728133"/>
          </a:xfrm>
        </p:grpSpPr>
        <p:cxnSp>
          <p:nvCxnSpPr>
            <p:cNvPr id="14" name="Straight Connector 13">
              <a:extLst>
                <a:ext uri="{FF2B5EF4-FFF2-40B4-BE49-F238E27FC236}">
                  <a16:creationId xmlns:a16="http://schemas.microsoft.com/office/drawing/2014/main" id="{5546E3D2-37BF-4528-9851-2B2F628234A2}"/>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flipH="1">
              <a:off x="329184" y="5728134"/>
              <a:ext cx="523824" cy="0"/>
            </a:xfrm>
            <a:prstGeom prst="line">
              <a:avLst/>
            </a:prstGeom>
            <a:ln w="152400">
              <a:solidFill>
                <a:schemeClr val="accent4"/>
              </a:solidFill>
            </a:ln>
          </p:spPr>
          <p:style>
            <a:lnRef idx="1">
              <a:schemeClr val="accent1"/>
            </a:lnRef>
            <a:fillRef idx="0">
              <a:schemeClr val="accent1"/>
            </a:fillRef>
            <a:effectRef idx="0">
              <a:schemeClr val="accent1"/>
            </a:effectRef>
            <a:fontRef idx="minor">
              <a:schemeClr val="tx1"/>
            </a:fontRef>
          </p:style>
        </p:cxnSp>
        <p:sp>
          <p:nvSpPr>
            <p:cNvPr id="15" name="Rectangle 14">
              <a:extLst>
                <a:ext uri="{FF2B5EF4-FFF2-40B4-BE49-F238E27FC236}">
                  <a16:creationId xmlns:a16="http://schemas.microsoft.com/office/drawing/2014/main" id="{752A0C69-DC4E-4FC0-843C-BAA27B3A562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29184" y="1"/>
              <a:ext cx="524256" cy="5532119"/>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sp>
        <p:nvSpPr>
          <p:cNvPr id="17" name="Rectangle 16">
            <a:extLst>
              <a:ext uri="{FF2B5EF4-FFF2-40B4-BE49-F238E27FC236}">
                <a16:creationId xmlns:a16="http://schemas.microsoft.com/office/drawing/2014/main" id="{8ED94938-268E-4C0A-A08A-B3980C78BAE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96464" y="318045"/>
            <a:ext cx="10999072" cy="5325139"/>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ctrTitle"/>
          </p:nvPr>
        </p:nvSpPr>
        <p:spPr>
          <a:xfrm>
            <a:off x="1060232" y="3801738"/>
            <a:ext cx="10071536" cy="929750"/>
          </a:xfrm>
        </p:spPr>
        <p:txBody>
          <a:bodyPr anchor="b">
            <a:normAutofit/>
          </a:bodyPr>
          <a:lstStyle/>
          <a:p>
            <a:r>
              <a:rPr lang="en-GB" sz="2900" b="1">
                <a:latin typeface="Aptos"/>
              </a:rPr>
              <a:t>Module: Health ,Wellbeing and Sustainable development </a:t>
            </a:r>
            <a:br>
              <a:rPr lang="en-GB" sz="2900" b="1">
                <a:latin typeface="Aptos"/>
              </a:rPr>
            </a:br>
            <a:endParaRPr lang="en-US" sz="2900" b="1"/>
          </a:p>
        </p:txBody>
      </p:sp>
      <p:sp>
        <p:nvSpPr>
          <p:cNvPr id="3" name="Subtitle 2"/>
          <p:cNvSpPr>
            <a:spLocks noGrp="1"/>
          </p:cNvSpPr>
          <p:nvPr>
            <p:ph type="subTitle" idx="1"/>
          </p:nvPr>
        </p:nvSpPr>
        <p:spPr>
          <a:xfrm>
            <a:off x="1060232" y="4622010"/>
            <a:ext cx="10071536" cy="448377"/>
          </a:xfrm>
        </p:spPr>
        <p:txBody>
          <a:bodyPr vert="horz" lIns="91440" tIns="45720" rIns="91440" bIns="45720" rtlCol="0" anchor="t">
            <a:noAutofit/>
          </a:bodyPr>
          <a:lstStyle/>
          <a:p>
            <a:r>
              <a:rPr lang="en-GB" sz="2000" dirty="0"/>
              <a:t>Sadia Khan </a:t>
            </a:r>
            <a:endParaRPr lang="en-US" sz="2000"/>
          </a:p>
          <a:p>
            <a:r>
              <a:rPr lang="en-GB" sz="2000" dirty="0"/>
              <a:t>2221369</a:t>
            </a:r>
            <a:endParaRPr lang="en-US" sz="2000"/>
          </a:p>
          <a:p>
            <a:r>
              <a:rPr lang="en-GB" sz="2000" dirty="0"/>
              <a:t>BMHP6030 </a:t>
            </a:r>
            <a:endParaRPr lang="en-US" sz="2000"/>
          </a:p>
          <a:p>
            <a:endParaRPr lang="en-GB" sz="800" dirty="0"/>
          </a:p>
        </p:txBody>
      </p:sp>
      <p:pic>
        <p:nvPicPr>
          <p:cNvPr id="5" name="Picture 4" descr="A screenshot of a computer&#10;&#10;AI-generated content may be incorrect.">
            <a:extLst>
              <a:ext uri="{FF2B5EF4-FFF2-40B4-BE49-F238E27FC236}">
                <a16:creationId xmlns:a16="http://schemas.microsoft.com/office/drawing/2014/main" id="{0471C7E5-4A79-7192-D8D9-BB27D736FA77}"/>
              </a:ext>
            </a:extLst>
          </p:cNvPr>
          <p:cNvPicPr>
            <a:picLocks noChangeAspect="1"/>
          </p:cNvPicPr>
          <p:nvPr/>
        </p:nvPicPr>
        <p:blipFill>
          <a:blip r:embed="rId2"/>
          <a:srcRect l="62338" t="35714" r="5195" b="32632"/>
          <a:stretch>
            <a:fillRect/>
          </a:stretch>
        </p:blipFill>
        <p:spPr>
          <a:xfrm>
            <a:off x="904492" y="1241314"/>
            <a:ext cx="3292790" cy="1805813"/>
          </a:xfrm>
          <a:prstGeom prst="rect">
            <a:avLst/>
          </a:prstGeom>
        </p:spPr>
      </p:pic>
      <p:pic>
        <p:nvPicPr>
          <p:cNvPr id="4" name="Picture 3" descr="A hand holding a pen&#10;&#10;AI-generated content may be incorrect.">
            <a:extLst>
              <a:ext uri="{FF2B5EF4-FFF2-40B4-BE49-F238E27FC236}">
                <a16:creationId xmlns:a16="http://schemas.microsoft.com/office/drawing/2014/main" id="{12B6267E-2EE0-A4AB-B0F1-4FCD6EEE9934}"/>
              </a:ext>
            </a:extLst>
          </p:cNvPr>
          <p:cNvPicPr>
            <a:picLocks noChangeAspect="1"/>
          </p:cNvPicPr>
          <p:nvPr/>
        </p:nvPicPr>
        <p:blipFill>
          <a:blip r:embed="rId3"/>
          <a:srcRect l="10271" t="19494" r="36009" b="12899"/>
          <a:stretch>
            <a:fillRect/>
          </a:stretch>
        </p:blipFill>
        <p:spPr>
          <a:xfrm>
            <a:off x="4457293" y="978722"/>
            <a:ext cx="3292790" cy="2330998"/>
          </a:xfrm>
          <a:prstGeom prst="rect">
            <a:avLst/>
          </a:prstGeom>
        </p:spPr>
      </p:pic>
      <p:pic>
        <p:nvPicPr>
          <p:cNvPr id="6" name="Picture 5" descr="A screenshot of a computer&#10;&#10;AI-generated content may be incorrect.">
            <a:extLst>
              <a:ext uri="{FF2B5EF4-FFF2-40B4-BE49-F238E27FC236}">
                <a16:creationId xmlns:a16="http://schemas.microsoft.com/office/drawing/2014/main" id="{478EA840-772A-3793-15A8-539F1820585A}"/>
              </a:ext>
            </a:extLst>
          </p:cNvPr>
          <p:cNvPicPr>
            <a:picLocks noChangeAspect="1"/>
          </p:cNvPicPr>
          <p:nvPr/>
        </p:nvPicPr>
        <p:blipFill>
          <a:blip r:embed="rId4"/>
          <a:srcRect l="60449" t="28151" r="2611" b="33142"/>
          <a:stretch>
            <a:fillRect/>
          </a:stretch>
        </p:blipFill>
        <p:spPr>
          <a:xfrm>
            <a:off x="8015984" y="1173825"/>
            <a:ext cx="3292790" cy="1940791"/>
          </a:xfrm>
          <a:prstGeom prst="rect">
            <a:avLst/>
          </a:prstGeom>
        </p:spPr>
      </p:pic>
    </p:spTree>
    <p:extLst>
      <p:ext uri="{BB962C8B-B14F-4D97-AF65-F5344CB8AC3E}">
        <p14:creationId xmlns:p14="http://schemas.microsoft.com/office/powerpoint/2010/main" val="10985722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1" name="Rectangle 20">
            <a:extLst>
              <a:ext uri="{FF2B5EF4-FFF2-40B4-BE49-F238E27FC236}">
                <a16:creationId xmlns:a16="http://schemas.microsoft.com/office/drawing/2014/main" id="{1CD81A2A-6ED4-4EF4-A14C-912D31E1480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2" name="Title 1">
            <a:extLst>
              <a:ext uri="{FF2B5EF4-FFF2-40B4-BE49-F238E27FC236}">
                <a16:creationId xmlns:a16="http://schemas.microsoft.com/office/drawing/2014/main" id="{048A1663-5155-620A-4B2B-21FBDE422C84}"/>
              </a:ext>
            </a:extLst>
          </p:cNvPr>
          <p:cNvSpPr>
            <a:spLocks noGrp="1"/>
          </p:cNvSpPr>
          <p:nvPr>
            <p:ph type="title"/>
          </p:nvPr>
        </p:nvSpPr>
        <p:spPr>
          <a:xfrm>
            <a:off x="838200" y="365125"/>
            <a:ext cx="5393361" cy="1325563"/>
          </a:xfrm>
        </p:spPr>
        <p:txBody>
          <a:bodyPr>
            <a:normAutofit/>
          </a:bodyPr>
          <a:lstStyle/>
          <a:p>
            <a:r>
              <a:rPr lang="en-GB" b="1"/>
              <a:t>Introduction</a:t>
            </a:r>
            <a:r>
              <a:rPr lang="en-GB"/>
              <a:t> </a:t>
            </a:r>
          </a:p>
        </p:txBody>
      </p:sp>
      <p:sp>
        <p:nvSpPr>
          <p:cNvPr id="23" name="Freeform: Shape 22">
            <a:extLst>
              <a:ext uri="{FF2B5EF4-FFF2-40B4-BE49-F238E27FC236}">
                <a16:creationId xmlns:a16="http://schemas.microsoft.com/office/drawing/2014/main" id="{1661932C-CA15-4E17-B115-FAE7CBEE478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198657" y="1"/>
            <a:ext cx="1155142" cy="625027"/>
          </a:xfrm>
          <a:custGeom>
            <a:avLst/>
            <a:gdLst>
              <a:gd name="connsiteX0" fmla="*/ 4784 w 1155142"/>
              <a:gd name="connsiteY0" fmla="*/ 0 h 625027"/>
              <a:gd name="connsiteX1" fmla="*/ 1150358 w 1155142"/>
              <a:gd name="connsiteY1" fmla="*/ 0 h 625027"/>
              <a:gd name="connsiteX2" fmla="*/ 1155142 w 1155142"/>
              <a:gd name="connsiteY2" fmla="*/ 47456 h 625027"/>
              <a:gd name="connsiteX3" fmla="*/ 577571 w 1155142"/>
              <a:gd name="connsiteY3" fmla="*/ 625027 h 625027"/>
              <a:gd name="connsiteX4" fmla="*/ 0 w 1155142"/>
              <a:gd name="connsiteY4" fmla="*/ 47456 h 62502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55142" h="625027">
                <a:moveTo>
                  <a:pt x="4784" y="0"/>
                </a:moveTo>
                <a:lnTo>
                  <a:pt x="1150358" y="0"/>
                </a:lnTo>
                <a:lnTo>
                  <a:pt x="1155142" y="47456"/>
                </a:lnTo>
                <a:cubicBezTo>
                  <a:pt x="1155142" y="366440"/>
                  <a:pt x="896555" y="625027"/>
                  <a:pt x="577571" y="625027"/>
                </a:cubicBezTo>
                <a:cubicBezTo>
                  <a:pt x="258587" y="625027"/>
                  <a:pt x="0" y="366440"/>
                  <a:pt x="0" y="47456"/>
                </a:cubicBezTo>
                <a:close/>
              </a:path>
            </a:pathLst>
          </a:custGeom>
          <a:solidFill>
            <a:schemeClr val="accent5">
              <a:alpha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 name="Content Placeholder 2">
            <a:extLst>
              <a:ext uri="{FF2B5EF4-FFF2-40B4-BE49-F238E27FC236}">
                <a16:creationId xmlns:a16="http://schemas.microsoft.com/office/drawing/2014/main" id="{3EF8DEF6-6569-393B-C90E-197F56801870}"/>
              </a:ext>
            </a:extLst>
          </p:cNvPr>
          <p:cNvSpPr>
            <a:spLocks noGrp="1"/>
          </p:cNvSpPr>
          <p:nvPr>
            <p:ph idx="1"/>
          </p:nvPr>
        </p:nvSpPr>
        <p:spPr>
          <a:xfrm>
            <a:off x="838200" y="1825625"/>
            <a:ext cx="5393361" cy="4351338"/>
          </a:xfrm>
        </p:spPr>
        <p:txBody>
          <a:bodyPr vert="horz" lIns="91440" tIns="45720" rIns="91440" bIns="45720" rtlCol="0">
            <a:normAutofit/>
          </a:bodyPr>
          <a:lstStyle/>
          <a:p>
            <a:pPr marL="0" indent="0">
              <a:buNone/>
            </a:pPr>
            <a:r>
              <a:rPr lang="en-GB" sz="2000" dirty="0">
                <a:ea typeface="+mn-lt"/>
                <a:cs typeface="+mn-lt"/>
              </a:rPr>
              <a:t>Integrating health, well-being, and sustainable development is important because it improves population health, makes services more effective and integrated, moves the emphasis from managing disease to preventing it, and allows individuals to  receive the health and social care they require. </a:t>
            </a:r>
            <a:endParaRPr lang="en-US" sz="2000" dirty="0">
              <a:ea typeface="+mn-lt"/>
              <a:cs typeface="+mn-lt"/>
            </a:endParaRPr>
          </a:p>
          <a:p>
            <a:pPr marL="0" indent="0">
              <a:buNone/>
            </a:pPr>
            <a:endParaRPr lang="en-GB" sz="2000" dirty="0"/>
          </a:p>
          <a:p>
            <a:pPr marL="0" indent="0">
              <a:buNone/>
            </a:pPr>
            <a:r>
              <a:rPr lang="en-GB" sz="2000" dirty="0">
                <a:ea typeface="+mn-lt"/>
                <a:cs typeface="+mn-lt"/>
              </a:rPr>
              <a:t>The goal of integration is to provide better care and support to service users, their families, and carers. By emphasising preventive and preventative care and increasing the importance of integrating services, it achieves this </a:t>
            </a:r>
            <a:r>
              <a:rPr lang="en-GB" sz="2000" dirty="0">
                <a:latin typeface="Aptos"/>
                <a:ea typeface="Roboto"/>
                <a:cs typeface="Roboto"/>
              </a:rPr>
              <a:t>(Scottish Government, 2016)</a:t>
            </a:r>
            <a:r>
              <a:rPr lang="en-GB" sz="2000" dirty="0">
                <a:latin typeface="Roboto"/>
                <a:ea typeface="Roboto"/>
                <a:cs typeface="Roboto"/>
              </a:rPr>
              <a:t>.</a:t>
            </a:r>
            <a:endParaRPr lang="en-GB" sz="2000" dirty="0"/>
          </a:p>
        </p:txBody>
      </p:sp>
      <p:sp>
        <p:nvSpPr>
          <p:cNvPr id="25" name="Oval 24">
            <a:extLst>
              <a:ext uri="{FF2B5EF4-FFF2-40B4-BE49-F238E27FC236}">
                <a16:creationId xmlns:a16="http://schemas.microsoft.com/office/drawing/2014/main" id="{8590ADD5-9383-4D3D-9047-3DA2593CCB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08185" y="3423959"/>
            <a:ext cx="540822" cy="540822"/>
          </a:xfrm>
          <a:prstGeom prst="ellipse">
            <a:avLst/>
          </a:prstGeom>
          <a:noFill/>
          <a:ln w="127000">
            <a:solidFill>
              <a:schemeClr val="accent5"/>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descr="A screenshot of a computer&#10;&#10;AI-generated content may be incorrect.">
            <a:extLst>
              <a:ext uri="{FF2B5EF4-FFF2-40B4-BE49-F238E27FC236}">
                <a16:creationId xmlns:a16="http://schemas.microsoft.com/office/drawing/2014/main" id="{8FF60F66-B740-0C85-D64F-A5265725E5CC}"/>
              </a:ext>
            </a:extLst>
          </p:cNvPr>
          <p:cNvPicPr>
            <a:picLocks noChangeAspect="1"/>
          </p:cNvPicPr>
          <p:nvPr/>
        </p:nvPicPr>
        <p:blipFill>
          <a:blip r:embed="rId2"/>
          <a:srcRect l="70568" t="27521" r="14994" b="52567"/>
          <a:stretch>
            <a:fillRect/>
          </a:stretch>
        </p:blipFill>
        <p:spPr>
          <a:xfrm>
            <a:off x="7887184" y="1640404"/>
            <a:ext cx="3781051" cy="2933214"/>
          </a:xfrm>
          <a:custGeom>
            <a:avLst/>
            <a:gdLst/>
            <a:ahLst/>
            <a:cxnLst/>
            <a:rect l="l" t="t" r="r" b="b"/>
            <a:pathLst>
              <a:path w="4114800" h="5712488">
                <a:moveTo>
                  <a:pt x="133155" y="0"/>
                </a:moveTo>
                <a:lnTo>
                  <a:pt x="3981645" y="0"/>
                </a:lnTo>
                <a:cubicBezTo>
                  <a:pt x="4055184" y="0"/>
                  <a:pt x="4114800" y="59616"/>
                  <a:pt x="4114800" y="133155"/>
                </a:cubicBezTo>
                <a:lnTo>
                  <a:pt x="4114800" y="5579333"/>
                </a:lnTo>
                <a:cubicBezTo>
                  <a:pt x="4114800" y="5652872"/>
                  <a:pt x="4055184" y="5712488"/>
                  <a:pt x="3981645" y="5712488"/>
                </a:cubicBezTo>
                <a:lnTo>
                  <a:pt x="133155" y="5712488"/>
                </a:lnTo>
                <a:cubicBezTo>
                  <a:pt x="59616" y="5712488"/>
                  <a:pt x="0" y="5652872"/>
                  <a:pt x="0" y="5579333"/>
                </a:cubicBezTo>
                <a:lnTo>
                  <a:pt x="0" y="133155"/>
                </a:lnTo>
                <a:cubicBezTo>
                  <a:pt x="0" y="59616"/>
                  <a:pt x="59616" y="0"/>
                  <a:pt x="133155" y="0"/>
                </a:cubicBezTo>
                <a:close/>
              </a:path>
            </a:pathLst>
          </a:custGeom>
        </p:spPr>
      </p:pic>
      <p:sp>
        <p:nvSpPr>
          <p:cNvPr id="27" name="Freeform: Shape 26">
            <a:extLst>
              <a:ext uri="{FF2B5EF4-FFF2-40B4-BE49-F238E27FC236}">
                <a16:creationId xmlns:a16="http://schemas.microsoft.com/office/drawing/2014/main" id="{DABE3E45-88CF-45D8-8D40-C773324D93F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749602" y="1"/>
            <a:ext cx="2066948" cy="1621879"/>
          </a:xfrm>
          <a:custGeom>
            <a:avLst/>
            <a:gdLst>
              <a:gd name="connsiteX0" fmla="*/ 0 w 2066948"/>
              <a:gd name="connsiteY0" fmla="*/ 0 h 1621879"/>
              <a:gd name="connsiteX1" fmla="*/ 123825 w 2066948"/>
              <a:gd name="connsiteY1" fmla="*/ 0 h 1621879"/>
              <a:gd name="connsiteX2" fmla="*/ 123825 w 2066948"/>
              <a:gd name="connsiteY2" fmla="*/ 1452620 h 1621879"/>
              <a:gd name="connsiteX3" fmla="*/ 1881378 w 2066948"/>
              <a:gd name="connsiteY3" fmla="*/ 436017 h 1621879"/>
              <a:gd name="connsiteX4" fmla="*/ 1127572 w 2066948"/>
              <a:gd name="connsiteY4" fmla="*/ 0 h 1621879"/>
              <a:gd name="connsiteX5" fmla="*/ 1374887 w 2066948"/>
              <a:gd name="connsiteY5" fmla="*/ 0 h 1621879"/>
              <a:gd name="connsiteX6" fmla="*/ 2035969 w 2066948"/>
              <a:gd name="connsiteY6" fmla="*/ 382391 h 1621879"/>
              <a:gd name="connsiteX7" fmla="*/ 2058648 w 2066948"/>
              <a:gd name="connsiteY7" fmla="*/ 466963 h 1621879"/>
              <a:gd name="connsiteX8" fmla="*/ 2035969 w 2066948"/>
              <a:gd name="connsiteY8" fmla="*/ 489642 h 1621879"/>
              <a:gd name="connsiteX9" fmla="*/ 92869 w 2066948"/>
              <a:gd name="connsiteY9" fmla="*/ 1613592 h 1621879"/>
              <a:gd name="connsiteX10" fmla="*/ 61913 w 2066948"/>
              <a:gd name="connsiteY10" fmla="*/ 1621879 h 1621879"/>
              <a:gd name="connsiteX11" fmla="*/ 0 w 2066948"/>
              <a:gd name="connsiteY11" fmla="*/ 1559967 h 16218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066948" h="1621879">
                <a:moveTo>
                  <a:pt x="0" y="0"/>
                </a:moveTo>
                <a:lnTo>
                  <a:pt x="123825" y="0"/>
                </a:lnTo>
                <a:lnTo>
                  <a:pt x="123825" y="1452620"/>
                </a:lnTo>
                <a:lnTo>
                  <a:pt x="1881378" y="436017"/>
                </a:lnTo>
                <a:lnTo>
                  <a:pt x="1127572" y="0"/>
                </a:lnTo>
                <a:lnTo>
                  <a:pt x="1374887" y="0"/>
                </a:lnTo>
                <a:lnTo>
                  <a:pt x="2035969" y="382391"/>
                </a:lnTo>
                <a:cubicBezTo>
                  <a:pt x="2065582" y="399479"/>
                  <a:pt x="2075745" y="437340"/>
                  <a:pt x="2058648" y="466963"/>
                </a:cubicBezTo>
                <a:cubicBezTo>
                  <a:pt x="2053219" y="476384"/>
                  <a:pt x="2045389" y="484204"/>
                  <a:pt x="2035969" y="489642"/>
                </a:cubicBezTo>
                <a:lnTo>
                  <a:pt x="92869" y="1613592"/>
                </a:lnTo>
                <a:cubicBezTo>
                  <a:pt x="83458" y="1619031"/>
                  <a:pt x="72780" y="1621889"/>
                  <a:pt x="61913" y="1621879"/>
                </a:cubicBezTo>
                <a:cubicBezTo>
                  <a:pt x="27719" y="1621879"/>
                  <a:pt x="0" y="1594161"/>
                  <a:pt x="0" y="1559967"/>
                </a:cubicBezTo>
                <a:close/>
              </a:path>
            </a:pathLst>
          </a:custGeom>
          <a:solidFill>
            <a:schemeClr val="accent6"/>
          </a:solidFill>
          <a:ln w="9525" cap="flat">
            <a:noFill/>
            <a:prstDash val="solid"/>
            <a:miter/>
          </a:ln>
        </p:spPr>
        <p:txBody>
          <a:bodyPr rtlCol="0" anchor="ctr"/>
          <a:lstStyle/>
          <a:p>
            <a:endParaRPr lang="en-US"/>
          </a:p>
        </p:txBody>
      </p:sp>
      <p:cxnSp>
        <p:nvCxnSpPr>
          <p:cNvPr id="29" name="Straight Connector 28">
            <a:extLst>
              <a:ext uri="{FF2B5EF4-FFF2-40B4-BE49-F238E27FC236}">
                <a16:creationId xmlns:a16="http://schemas.microsoft.com/office/drawing/2014/main" id="{49CD1692-827B-4C8D-B4A1-134FD04CF45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2138745" y="1027906"/>
            <a:ext cx="0" cy="1597708"/>
          </a:xfrm>
          <a:prstGeom prst="line">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cxnSp>
      <p:sp>
        <p:nvSpPr>
          <p:cNvPr id="31" name="Freeform: Shape 30">
            <a:extLst>
              <a:ext uri="{FF2B5EF4-FFF2-40B4-BE49-F238E27FC236}">
                <a16:creationId xmlns:a16="http://schemas.microsoft.com/office/drawing/2014/main" id="{B91ECDA9-56DC-4270-8F33-01C5637B8CE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463438">
            <a:off x="7456580" y="5166682"/>
            <a:ext cx="1835725" cy="2024785"/>
          </a:xfrm>
          <a:custGeom>
            <a:avLst/>
            <a:gdLst>
              <a:gd name="connsiteX0" fmla="*/ 1801138 w 1835725"/>
              <a:gd name="connsiteY0" fmla="*/ 1622662 h 2024785"/>
              <a:gd name="connsiteX1" fmla="*/ 1835717 w 1835725"/>
              <a:gd name="connsiteY1" fmla="*/ 1680254 h 2024785"/>
              <a:gd name="connsiteX2" fmla="*/ 1812568 w 1835725"/>
              <a:gd name="connsiteY2" fmla="*/ 1877193 h 2024785"/>
              <a:gd name="connsiteX3" fmla="*/ 1776210 w 1835725"/>
              <a:gd name="connsiteY3" fmla="*/ 2024785 h 2024785"/>
              <a:gd name="connsiteX4" fmla="*/ 1655772 w 1835725"/>
              <a:gd name="connsiteY4" fmla="*/ 1983449 h 2024785"/>
              <a:gd name="connsiteX5" fmla="*/ 1687591 w 1835725"/>
              <a:gd name="connsiteY5" fmla="*/ 1854495 h 2024785"/>
              <a:gd name="connsiteX6" fmla="*/ 1708939 w 1835725"/>
              <a:gd name="connsiteY6" fmla="*/ 1673301 h 2024785"/>
              <a:gd name="connsiteX7" fmla="*/ 1778129 w 1835725"/>
              <a:gd name="connsiteY7" fmla="*/ 1615979 h 2024785"/>
              <a:gd name="connsiteX8" fmla="*/ 1801138 w 1835725"/>
              <a:gd name="connsiteY8" fmla="*/ 1622662 h 2024785"/>
              <a:gd name="connsiteX9" fmla="*/ 1585229 w 1835725"/>
              <a:gd name="connsiteY9" fmla="*/ 764759 h 2024785"/>
              <a:gd name="connsiteX10" fmla="*/ 1623024 w 1835725"/>
              <a:gd name="connsiteY10" fmla="*/ 792810 h 2024785"/>
              <a:gd name="connsiteX11" fmla="*/ 1777614 w 1835725"/>
              <a:gd name="connsiteY11" fmla="*/ 1157141 h 2024785"/>
              <a:gd name="connsiteX12" fmla="*/ 1733799 w 1835725"/>
              <a:gd name="connsiteY12" fmla="*/ 1235532 h 2024785"/>
              <a:gd name="connsiteX13" fmla="*/ 1716464 w 1835725"/>
              <a:gd name="connsiteY13" fmla="*/ 1237722 h 2024785"/>
              <a:gd name="connsiteX14" fmla="*/ 1716464 w 1835725"/>
              <a:gd name="connsiteY14" fmla="*/ 1237913 h 2024785"/>
              <a:gd name="connsiteX15" fmla="*/ 1655409 w 1835725"/>
              <a:gd name="connsiteY15" fmla="*/ 1191717 h 2024785"/>
              <a:gd name="connsiteX16" fmla="*/ 1513200 w 1835725"/>
              <a:gd name="connsiteY16" fmla="*/ 856627 h 2024785"/>
              <a:gd name="connsiteX17" fmla="*/ 1538499 w 1835725"/>
              <a:gd name="connsiteY17" fmla="*/ 770415 h 2024785"/>
              <a:gd name="connsiteX18" fmla="*/ 1585229 w 1835725"/>
              <a:gd name="connsiteY18" fmla="*/ 764759 h 2024785"/>
              <a:gd name="connsiteX19" fmla="*/ 477919 w 1835725"/>
              <a:gd name="connsiteY19" fmla="*/ 21437 h 2024785"/>
              <a:gd name="connsiteX20" fmla="*/ 509236 w 1835725"/>
              <a:gd name="connsiteY20" fmla="*/ 84182 h 2024785"/>
              <a:gd name="connsiteX21" fmla="*/ 445829 w 1835725"/>
              <a:gd name="connsiteY21" fmla="*/ 139871 h 2024785"/>
              <a:gd name="connsiteX22" fmla="*/ 437447 w 1835725"/>
              <a:gd name="connsiteY22" fmla="*/ 139395 h 2024785"/>
              <a:gd name="connsiteX23" fmla="*/ 73211 w 1835725"/>
              <a:gd name="connsiteY23" fmla="*/ 137204 h 2024785"/>
              <a:gd name="connsiteX24" fmla="*/ 749 w 1835725"/>
              <a:gd name="connsiteY24" fmla="*/ 84082 h 2024785"/>
              <a:gd name="connsiteX25" fmla="*/ 53871 w 1835725"/>
              <a:gd name="connsiteY25" fmla="*/ 11621 h 2024785"/>
              <a:gd name="connsiteX26" fmla="*/ 58352 w 1835725"/>
              <a:gd name="connsiteY26" fmla="*/ 11093 h 2024785"/>
              <a:gd name="connsiteX27" fmla="*/ 454020 w 1835725"/>
              <a:gd name="connsiteY27" fmla="*/ 13474 h 2024785"/>
              <a:gd name="connsiteX28" fmla="*/ 477919 w 1835725"/>
              <a:gd name="connsiteY28" fmla="*/ 21437 h 2024785"/>
              <a:gd name="connsiteX29" fmla="*/ 957797 w 1835725"/>
              <a:gd name="connsiteY29" fmla="*/ 167970 h 2024785"/>
              <a:gd name="connsiteX30" fmla="*/ 1286982 w 1835725"/>
              <a:gd name="connsiteY30" fmla="*/ 387616 h 2024785"/>
              <a:gd name="connsiteX31" fmla="*/ 1293725 w 1835725"/>
              <a:gd name="connsiteY31" fmla="*/ 477075 h 2024785"/>
              <a:gd name="connsiteX32" fmla="*/ 1245453 w 1835725"/>
              <a:gd name="connsiteY32" fmla="*/ 499154 h 2024785"/>
              <a:gd name="connsiteX33" fmla="*/ 1245167 w 1835725"/>
              <a:gd name="connsiteY33" fmla="*/ 499154 h 2024785"/>
              <a:gd name="connsiteX34" fmla="*/ 1203638 w 1835725"/>
              <a:gd name="connsiteY34" fmla="*/ 484104 h 2024785"/>
              <a:gd name="connsiteX35" fmla="*/ 900647 w 1835725"/>
              <a:gd name="connsiteY35" fmla="*/ 281508 h 2024785"/>
              <a:gd name="connsiteX36" fmla="*/ 872454 w 1835725"/>
              <a:gd name="connsiteY36" fmla="*/ 196164 h 2024785"/>
              <a:gd name="connsiteX37" fmla="*/ 957797 w 1835725"/>
              <a:gd name="connsiteY37" fmla="*/ 167970 h 202478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Lst>
            <a:rect l="l" t="t" r="r" b="b"/>
            <a:pathLst>
              <a:path w="1835725" h="2024785">
                <a:moveTo>
                  <a:pt x="1801138" y="1622662"/>
                </a:moveTo>
                <a:cubicBezTo>
                  <a:pt x="1822105" y="1633400"/>
                  <a:pt x="1836117" y="1655372"/>
                  <a:pt x="1835717" y="1680254"/>
                </a:cubicBezTo>
                <a:cubicBezTo>
                  <a:pt x="1832093" y="1746382"/>
                  <a:pt x="1824354" y="1812154"/>
                  <a:pt x="1812568" y="1877193"/>
                </a:cubicBezTo>
                <a:lnTo>
                  <a:pt x="1776210" y="2024785"/>
                </a:lnTo>
                <a:lnTo>
                  <a:pt x="1655772" y="1983449"/>
                </a:lnTo>
                <a:lnTo>
                  <a:pt x="1687591" y="1854495"/>
                </a:lnTo>
                <a:cubicBezTo>
                  <a:pt x="1698455" y="1794657"/>
                  <a:pt x="1705590" y="1734142"/>
                  <a:pt x="1708939" y="1673301"/>
                </a:cubicBezTo>
                <a:cubicBezTo>
                  <a:pt x="1712216" y="1638363"/>
                  <a:pt x="1743190" y="1612703"/>
                  <a:pt x="1778129" y="1615979"/>
                </a:cubicBezTo>
                <a:cubicBezTo>
                  <a:pt x="1786387" y="1616753"/>
                  <a:pt x="1794149" y="1619084"/>
                  <a:pt x="1801138" y="1622662"/>
                </a:cubicBezTo>
                <a:close/>
                <a:moveTo>
                  <a:pt x="1585229" y="764759"/>
                </a:moveTo>
                <a:cubicBezTo>
                  <a:pt x="1600438" y="768789"/>
                  <a:pt x="1614156" y="778436"/>
                  <a:pt x="1623024" y="792810"/>
                </a:cubicBezTo>
                <a:cubicBezTo>
                  <a:pt x="1689575" y="907319"/>
                  <a:pt x="1741505" y="1029715"/>
                  <a:pt x="1777614" y="1157141"/>
                </a:cubicBezTo>
                <a:cubicBezTo>
                  <a:pt x="1787149" y="1190888"/>
                  <a:pt x="1767537" y="1225969"/>
                  <a:pt x="1733799" y="1235532"/>
                </a:cubicBezTo>
                <a:cubicBezTo>
                  <a:pt x="1728151" y="1237046"/>
                  <a:pt x="1722312" y="1237780"/>
                  <a:pt x="1716464" y="1237722"/>
                </a:cubicBezTo>
                <a:lnTo>
                  <a:pt x="1716464" y="1237913"/>
                </a:lnTo>
                <a:cubicBezTo>
                  <a:pt x="1688070" y="1237913"/>
                  <a:pt x="1663124" y="1219044"/>
                  <a:pt x="1655409" y="1191717"/>
                </a:cubicBezTo>
                <a:cubicBezTo>
                  <a:pt x="1622214" y="1074512"/>
                  <a:pt x="1574437" y="961936"/>
                  <a:pt x="1513200" y="856627"/>
                </a:cubicBezTo>
                <a:cubicBezTo>
                  <a:pt x="1496379" y="825834"/>
                  <a:pt x="1507704" y="787236"/>
                  <a:pt x="1538499" y="770415"/>
                </a:cubicBezTo>
                <a:cubicBezTo>
                  <a:pt x="1553325" y="762319"/>
                  <a:pt x="1570022" y="760730"/>
                  <a:pt x="1585229" y="764759"/>
                </a:cubicBezTo>
                <a:close/>
                <a:moveTo>
                  <a:pt x="477919" y="21437"/>
                </a:moveTo>
                <a:cubicBezTo>
                  <a:pt x="499341" y="33775"/>
                  <a:pt x="512445" y="58102"/>
                  <a:pt x="509236" y="84182"/>
                </a:cubicBezTo>
                <a:cubicBezTo>
                  <a:pt x="505303" y="116151"/>
                  <a:pt x="478038" y="140098"/>
                  <a:pt x="445829" y="139871"/>
                </a:cubicBezTo>
                <a:cubicBezTo>
                  <a:pt x="443027" y="139899"/>
                  <a:pt x="440227" y="139740"/>
                  <a:pt x="437447" y="139395"/>
                </a:cubicBezTo>
                <a:cubicBezTo>
                  <a:pt x="316592" y="123615"/>
                  <a:pt x="194247" y="122878"/>
                  <a:pt x="73211" y="137204"/>
                </a:cubicBezTo>
                <a:cubicBezTo>
                  <a:pt x="38532" y="142545"/>
                  <a:pt x="6090" y="118762"/>
                  <a:pt x="749" y="84082"/>
                </a:cubicBezTo>
                <a:cubicBezTo>
                  <a:pt x="-4591" y="49403"/>
                  <a:pt x="19192" y="16961"/>
                  <a:pt x="53871" y="11621"/>
                </a:cubicBezTo>
                <a:cubicBezTo>
                  <a:pt x="55358" y="11392"/>
                  <a:pt x="56852" y="11216"/>
                  <a:pt x="58352" y="11093"/>
                </a:cubicBezTo>
                <a:cubicBezTo>
                  <a:pt x="189834" y="-4456"/>
                  <a:pt x="322735" y="-3656"/>
                  <a:pt x="454020" y="13474"/>
                </a:cubicBezTo>
                <a:cubicBezTo>
                  <a:pt x="462713" y="14543"/>
                  <a:pt x="470778" y="17324"/>
                  <a:pt x="477919" y="21437"/>
                </a:cubicBezTo>
                <a:close/>
                <a:moveTo>
                  <a:pt x="957797" y="167970"/>
                </a:moveTo>
                <a:cubicBezTo>
                  <a:pt x="1076184" y="227289"/>
                  <a:pt x="1186759" y="301068"/>
                  <a:pt x="1286982" y="387616"/>
                </a:cubicBezTo>
                <a:cubicBezTo>
                  <a:pt x="1313547" y="410457"/>
                  <a:pt x="1316566" y="450510"/>
                  <a:pt x="1293725" y="477075"/>
                </a:cubicBezTo>
                <a:cubicBezTo>
                  <a:pt x="1281638" y="491137"/>
                  <a:pt x="1263998" y="499204"/>
                  <a:pt x="1245453" y="499154"/>
                </a:cubicBezTo>
                <a:lnTo>
                  <a:pt x="1245167" y="499154"/>
                </a:lnTo>
                <a:cubicBezTo>
                  <a:pt x="1229965" y="499301"/>
                  <a:pt x="1215220" y="493956"/>
                  <a:pt x="1203638" y="484104"/>
                </a:cubicBezTo>
                <a:cubicBezTo>
                  <a:pt x="1111407" y="404300"/>
                  <a:pt x="1009633" y="336248"/>
                  <a:pt x="900647" y="281508"/>
                </a:cubicBezTo>
                <a:cubicBezTo>
                  <a:pt x="869295" y="265726"/>
                  <a:pt x="856672" y="227516"/>
                  <a:pt x="872454" y="196164"/>
                </a:cubicBezTo>
                <a:cubicBezTo>
                  <a:pt x="888235" y="164811"/>
                  <a:pt x="926445" y="152188"/>
                  <a:pt x="957797" y="167970"/>
                </a:cubicBezTo>
                <a:close/>
              </a:path>
            </a:pathLst>
          </a:custGeom>
          <a:solidFill>
            <a:schemeClr val="accent4"/>
          </a:solidFill>
          <a:ln w="9525" cap="flat">
            <a:noFill/>
            <a:prstDash val="solid"/>
            <a:miter/>
          </a:ln>
        </p:spPr>
        <p:txBody>
          <a:bodyPr rtlCol="0" anchor="ctr"/>
          <a:lstStyle/>
          <a:p>
            <a:endParaRPr lang="en-US"/>
          </a:p>
        </p:txBody>
      </p:sp>
      <p:sp>
        <p:nvSpPr>
          <p:cNvPr id="33" name="Freeform: Shape 32">
            <a:extLst>
              <a:ext uri="{FF2B5EF4-FFF2-40B4-BE49-F238E27FC236}">
                <a16:creationId xmlns:a16="http://schemas.microsoft.com/office/drawing/2014/main" id="{75F47824-961D-465D-84F9-EAE11BC617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09527" y="6033795"/>
            <a:ext cx="1991064" cy="824205"/>
          </a:xfrm>
          <a:custGeom>
            <a:avLst/>
            <a:gdLst>
              <a:gd name="connsiteX0" fmla="*/ 995532 w 1991064"/>
              <a:gd name="connsiteY0" fmla="*/ 0 h 824205"/>
              <a:gd name="connsiteX1" fmla="*/ 1984823 w 1991064"/>
              <a:gd name="connsiteY1" fmla="*/ 784423 h 824205"/>
              <a:gd name="connsiteX2" fmla="*/ 1991064 w 1991064"/>
              <a:gd name="connsiteY2" fmla="*/ 824205 h 824205"/>
              <a:gd name="connsiteX3" fmla="*/ 0 w 1991064"/>
              <a:gd name="connsiteY3" fmla="*/ 824205 h 824205"/>
              <a:gd name="connsiteX4" fmla="*/ 6241 w 1991064"/>
              <a:gd name="connsiteY4" fmla="*/ 784423 h 824205"/>
              <a:gd name="connsiteX5" fmla="*/ 995532 w 1991064"/>
              <a:gd name="connsiteY5" fmla="*/ 0 h 82420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991064" h="824205">
                <a:moveTo>
                  <a:pt x="995532" y="0"/>
                </a:moveTo>
                <a:cubicBezTo>
                  <a:pt x="1483521" y="0"/>
                  <a:pt x="1890663" y="336754"/>
                  <a:pt x="1984823" y="784423"/>
                </a:cubicBezTo>
                <a:lnTo>
                  <a:pt x="1991064" y="824205"/>
                </a:lnTo>
                <a:lnTo>
                  <a:pt x="0" y="824205"/>
                </a:lnTo>
                <a:lnTo>
                  <a:pt x="6241" y="784423"/>
                </a:lnTo>
                <a:cubicBezTo>
                  <a:pt x="100402" y="336754"/>
                  <a:pt x="507544" y="0"/>
                  <a:pt x="995532" y="0"/>
                </a:cubicBez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5" name="Freeform: Shape 34">
            <a:extLst>
              <a:ext uri="{FF2B5EF4-FFF2-40B4-BE49-F238E27FC236}">
                <a16:creationId xmlns:a16="http://schemas.microsoft.com/office/drawing/2014/main" id="{FEC9DA3E-C1D7-472D-B7C0-F71AE41FBA2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851696" y="5519196"/>
            <a:ext cx="1340305" cy="1338805"/>
          </a:xfrm>
          <a:custGeom>
            <a:avLst/>
            <a:gdLst>
              <a:gd name="connsiteX0" fmla="*/ 61913 w 1340305"/>
              <a:gd name="connsiteY0" fmla="*/ 0 h 1338805"/>
              <a:gd name="connsiteX1" fmla="*/ 1340305 w 1340305"/>
              <a:gd name="connsiteY1" fmla="*/ 0 h 1338805"/>
              <a:gd name="connsiteX2" fmla="*/ 1340305 w 1340305"/>
              <a:gd name="connsiteY2" fmla="*/ 123825 h 1338805"/>
              <a:gd name="connsiteX3" fmla="*/ 123825 w 1340305"/>
              <a:gd name="connsiteY3" fmla="*/ 123825 h 1338805"/>
              <a:gd name="connsiteX4" fmla="*/ 123825 w 1340305"/>
              <a:gd name="connsiteY4" fmla="*/ 1338805 h 1338805"/>
              <a:gd name="connsiteX5" fmla="*/ 0 w 1340305"/>
              <a:gd name="connsiteY5" fmla="*/ 1338805 h 1338805"/>
              <a:gd name="connsiteX6" fmla="*/ 0 w 1340305"/>
              <a:gd name="connsiteY6" fmla="*/ 61913 h 1338805"/>
              <a:gd name="connsiteX7" fmla="*/ 61913 w 1340305"/>
              <a:gd name="connsiteY7" fmla="*/ 0 h 133880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340305" h="1338805">
                <a:moveTo>
                  <a:pt x="61913" y="0"/>
                </a:moveTo>
                <a:lnTo>
                  <a:pt x="1340305" y="0"/>
                </a:lnTo>
                <a:lnTo>
                  <a:pt x="1340305" y="123825"/>
                </a:lnTo>
                <a:lnTo>
                  <a:pt x="123825" y="123825"/>
                </a:lnTo>
                <a:lnTo>
                  <a:pt x="123825" y="1338805"/>
                </a:lnTo>
                <a:lnTo>
                  <a:pt x="0" y="1338805"/>
                </a:lnTo>
                <a:lnTo>
                  <a:pt x="0" y="61913"/>
                </a:lnTo>
                <a:cubicBezTo>
                  <a:pt x="0" y="27719"/>
                  <a:pt x="27719" y="0"/>
                  <a:pt x="61913" y="0"/>
                </a:cubicBezTo>
                <a:close/>
              </a:path>
            </a:pathLst>
          </a:custGeom>
          <a:solidFill>
            <a:schemeClr val="accent6"/>
          </a:solidFill>
          <a:ln w="9525" cap="flat">
            <a:noFill/>
            <a:prstDash val="solid"/>
            <a:miter/>
          </a:ln>
        </p:spPr>
        <p:txBody>
          <a:bodyPr rtlCol="0" anchor="ctr"/>
          <a:lstStyle/>
          <a:p>
            <a:endParaRPr lang="en-US"/>
          </a:p>
        </p:txBody>
      </p:sp>
    </p:spTree>
    <p:extLst>
      <p:ext uri="{BB962C8B-B14F-4D97-AF65-F5344CB8AC3E}">
        <p14:creationId xmlns:p14="http://schemas.microsoft.com/office/powerpoint/2010/main" val="275171635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43" name="Rectangle 42">
            <a:extLst>
              <a:ext uri="{FF2B5EF4-FFF2-40B4-BE49-F238E27FC236}">
                <a16:creationId xmlns:a16="http://schemas.microsoft.com/office/drawing/2014/main" id="{1CD81A2A-6ED4-4EF4-A14C-912D31E1480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2" name="Title 1">
            <a:extLst>
              <a:ext uri="{FF2B5EF4-FFF2-40B4-BE49-F238E27FC236}">
                <a16:creationId xmlns:a16="http://schemas.microsoft.com/office/drawing/2014/main" id="{662A303A-9F7A-7DF0-41AF-3CA5FA0C5A2D}"/>
              </a:ext>
            </a:extLst>
          </p:cNvPr>
          <p:cNvSpPr>
            <a:spLocks noGrp="1"/>
          </p:cNvSpPr>
          <p:nvPr>
            <p:ph type="title"/>
          </p:nvPr>
        </p:nvSpPr>
        <p:spPr>
          <a:xfrm>
            <a:off x="838200" y="365125"/>
            <a:ext cx="5393361" cy="1325563"/>
          </a:xfrm>
        </p:spPr>
        <p:txBody>
          <a:bodyPr vert="horz" lIns="91440" tIns="45720" rIns="91440" bIns="45720" rtlCol="0" anchor="ctr">
            <a:normAutofit/>
          </a:bodyPr>
          <a:lstStyle/>
          <a:p>
            <a:r>
              <a:rPr lang="en-US" b="1" kern="1200">
                <a:solidFill>
                  <a:schemeClr val="tx1"/>
                </a:solidFill>
                <a:latin typeface="+mj-lt"/>
                <a:ea typeface="+mj-ea"/>
                <a:cs typeface="+mj-cs"/>
              </a:rPr>
              <a:t>Definitions and key concepts </a:t>
            </a:r>
          </a:p>
        </p:txBody>
      </p:sp>
      <p:sp>
        <p:nvSpPr>
          <p:cNvPr id="45" name="Freeform: Shape 44">
            <a:extLst>
              <a:ext uri="{FF2B5EF4-FFF2-40B4-BE49-F238E27FC236}">
                <a16:creationId xmlns:a16="http://schemas.microsoft.com/office/drawing/2014/main" id="{1661932C-CA15-4E17-B115-FAE7CBEE478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198657" y="1"/>
            <a:ext cx="1155142" cy="625027"/>
          </a:xfrm>
          <a:custGeom>
            <a:avLst/>
            <a:gdLst>
              <a:gd name="connsiteX0" fmla="*/ 4784 w 1155142"/>
              <a:gd name="connsiteY0" fmla="*/ 0 h 625027"/>
              <a:gd name="connsiteX1" fmla="*/ 1150358 w 1155142"/>
              <a:gd name="connsiteY1" fmla="*/ 0 h 625027"/>
              <a:gd name="connsiteX2" fmla="*/ 1155142 w 1155142"/>
              <a:gd name="connsiteY2" fmla="*/ 47456 h 625027"/>
              <a:gd name="connsiteX3" fmla="*/ 577571 w 1155142"/>
              <a:gd name="connsiteY3" fmla="*/ 625027 h 625027"/>
              <a:gd name="connsiteX4" fmla="*/ 0 w 1155142"/>
              <a:gd name="connsiteY4" fmla="*/ 47456 h 62502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55142" h="625027">
                <a:moveTo>
                  <a:pt x="4784" y="0"/>
                </a:moveTo>
                <a:lnTo>
                  <a:pt x="1150358" y="0"/>
                </a:lnTo>
                <a:lnTo>
                  <a:pt x="1155142" y="47456"/>
                </a:lnTo>
                <a:cubicBezTo>
                  <a:pt x="1155142" y="366440"/>
                  <a:pt x="896555" y="625027"/>
                  <a:pt x="577571" y="625027"/>
                </a:cubicBezTo>
                <a:cubicBezTo>
                  <a:pt x="258587" y="625027"/>
                  <a:pt x="0" y="366440"/>
                  <a:pt x="0" y="47456"/>
                </a:cubicBezTo>
                <a:close/>
              </a:path>
            </a:pathLst>
          </a:custGeom>
          <a:solidFill>
            <a:schemeClr val="accent5">
              <a:alpha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 name="TextBox 2">
            <a:extLst>
              <a:ext uri="{FF2B5EF4-FFF2-40B4-BE49-F238E27FC236}">
                <a16:creationId xmlns:a16="http://schemas.microsoft.com/office/drawing/2014/main" id="{574F752C-28B5-F167-419A-B76A4B4C70D7}"/>
              </a:ext>
            </a:extLst>
          </p:cNvPr>
          <p:cNvSpPr txBox="1"/>
          <p:nvPr/>
        </p:nvSpPr>
        <p:spPr>
          <a:xfrm>
            <a:off x="277484" y="1825625"/>
            <a:ext cx="6356643" cy="5012696"/>
          </a:xfrm>
          <a:prstGeom prst="rect">
            <a:avLst/>
          </a:prstGeom>
        </p:spPr>
        <p:txBody>
          <a:bodyPr rot="0" spcFirstLastPara="0" vertOverflow="overflow" horzOverflow="overflow" vert="horz" lIns="91440" tIns="45720" rIns="91440" bIns="45720" numCol="1" spcCol="0" rtlCol="0" fromWordArt="0" anchor="t" anchorCtr="0" forceAA="0" compatLnSpc="1">
            <a:prstTxWarp prst="textNoShape">
              <a:avLst/>
            </a:prstTxWarp>
            <a:normAutofit/>
          </a:bodyPr>
          <a:lstStyle/>
          <a:p>
            <a:pPr indent="-228600">
              <a:lnSpc>
                <a:spcPct val="90000"/>
              </a:lnSpc>
              <a:spcAft>
                <a:spcPts val="600"/>
              </a:spcAft>
              <a:buFont typeface="Arial" panose="020B0604020202020204" pitchFamily="34" charset="0"/>
              <a:buChar char="•"/>
            </a:pPr>
            <a:r>
              <a:rPr lang="en-US" sz="1600" b="1" dirty="0"/>
              <a:t>Health :</a:t>
            </a:r>
            <a:endParaRPr lang="en-US" sz="1600" dirty="0"/>
          </a:p>
          <a:p>
            <a:pPr indent="-228600">
              <a:lnSpc>
                <a:spcPct val="90000"/>
              </a:lnSpc>
              <a:spcAft>
                <a:spcPts val="600"/>
              </a:spcAft>
              <a:buFont typeface="Arial" panose="020B0604020202020204" pitchFamily="34" charset="0"/>
              <a:buChar char="•"/>
            </a:pPr>
            <a:r>
              <a:rPr lang="en-US" sz="1600" dirty="0"/>
              <a:t>The World Health </a:t>
            </a:r>
            <a:r>
              <a:rPr lang="en-US" sz="1600" dirty="0" err="1"/>
              <a:t>Organisation</a:t>
            </a:r>
            <a:r>
              <a:rPr lang="en-US" sz="1600" dirty="0"/>
              <a:t> (WHO) defines health as a condition of whole physical, mental, and social well-being, not merely the absence of disease. Physical health refers to the body's capacity to operate regularly, whereas mental health includes the control of one's thoughts, feelings, and actions. Relationships, interpersonal interactions, and the capacity for efficient communication within a society are all aspects of social health.</a:t>
            </a:r>
          </a:p>
          <a:p>
            <a:pPr indent="-228600">
              <a:lnSpc>
                <a:spcPct val="90000"/>
              </a:lnSpc>
              <a:spcAft>
                <a:spcPts val="600"/>
              </a:spcAft>
              <a:buFont typeface="Arial" panose="020B0604020202020204" pitchFamily="34" charset="0"/>
              <a:buChar char="•"/>
            </a:pPr>
            <a:endParaRPr lang="en-US" sz="1600" dirty="0"/>
          </a:p>
          <a:p>
            <a:pPr indent="-228600">
              <a:lnSpc>
                <a:spcPct val="90000"/>
              </a:lnSpc>
              <a:spcAft>
                <a:spcPts val="600"/>
              </a:spcAft>
              <a:buFont typeface="Arial" panose="020B0604020202020204" pitchFamily="34" charset="0"/>
              <a:buChar char="•"/>
            </a:pPr>
            <a:r>
              <a:rPr lang="en-US" sz="1600" b="1" dirty="0"/>
              <a:t>Wellbeing:</a:t>
            </a:r>
          </a:p>
          <a:p>
            <a:pPr>
              <a:lnSpc>
                <a:spcPct val="90000"/>
              </a:lnSpc>
              <a:spcAft>
                <a:spcPts val="600"/>
              </a:spcAft>
            </a:pPr>
            <a:r>
              <a:rPr lang="en-US" sz="1600" dirty="0">
                <a:ea typeface="+mn-lt"/>
                <a:cs typeface="+mn-lt"/>
              </a:rPr>
              <a:t>While subjective well-being refers to an individual's subjective feelings and views of their quality of life, objective well-being refers to quantifiable factors that impact quality of life.</a:t>
            </a:r>
            <a:endParaRPr lang="en-US" sz="1600" dirty="0"/>
          </a:p>
          <a:p>
            <a:pPr indent="-228600">
              <a:lnSpc>
                <a:spcPct val="90000"/>
              </a:lnSpc>
              <a:spcAft>
                <a:spcPts val="600"/>
              </a:spcAft>
              <a:buFont typeface="Arial" panose="020B0604020202020204" pitchFamily="34" charset="0"/>
              <a:buChar char="•"/>
            </a:pPr>
            <a:endParaRPr lang="en-US" sz="1600" b="1" dirty="0"/>
          </a:p>
          <a:p>
            <a:pPr indent="-228600">
              <a:lnSpc>
                <a:spcPct val="90000"/>
              </a:lnSpc>
              <a:spcAft>
                <a:spcPts val="600"/>
              </a:spcAft>
              <a:buFont typeface="Arial" panose="020B0604020202020204" pitchFamily="34" charset="0"/>
              <a:buChar char="•"/>
            </a:pPr>
            <a:r>
              <a:rPr lang="en-US" sz="1600" b="1" dirty="0"/>
              <a:t>Sustainable development: </a:t>
            </a:r>
            <a:r>
              <a:rPr lang="en-US" sz="1600" dirty="0">
                <a:ea typeface="+mn-lt"/>
                <a:cs typeface="+mn-lt"/>
              </a:rPr>
              <a:t>Sustainable development is a general word used to </a:t>
            </a:r>
            <a:r>
              <a:rPr lang="en-US" sz="1600" dirty="0" err="1">
                <a:ea typeface="+mn-lt"/>
                <a:cs typeface="+mn-lt"/>
              </a:rPr>
              <a:t>characterise</a:t>
            </a:r>
            <a:r>
              <a:rPr lang="en-US" sz="1600" dirty="0">
                <a:ea typeface="+mn-lt"/>
                <a:cs typeface="+mn-lt"/>
              </a:rPr>
              <a:t> investments, programs, and policies that benefit society, the environment, and individual health now without compromising these aspects later on </a:t>
            </a:r>
            <a:r>
              <a:rPr lang="en-US" sz="1600" dirty="0">
                <a:latin typeface="Aptos"/>
                <a:ea typeface="Roboto"/>
                <a:cs typeface="Roboto"/>
              </a:rPr>
              <a:t> (World Health Organization, 2023).</a:t>
            </a:r>
          </a:p>
        </p:txBody>
      </p:sp>
      <p:sp>
        <p:nvSpPr>
          <p:cNvPr id="47" name="Oval 46">
            <a:extLst>
              <a:ext uri="{FF2B5EF4-FFF2-40B4-BE49-F238E27FC236}">
                <a16:creationId xmlns:a16="http://schemas.microsoft.com/office/drawing/2014/main" id="{8590ADD5-9383-4D3D-9047-3DA2593CCB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08185" y="3423959"/>
            <a:ext cx="540822" cy="540822"/>
          </a:xfrm>
          <a:prstGeom prst="ellipse">
            <a:avLst/>
          </a:prstGeom>
          <a:noFill/>
          <a:ln w="127000">
            <a:solidFill>
              <a:schemeClr val="accent5"/>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descr="A screenshot of a computer&#10;&#10;AI-generated content may be incorrect.">
            <a:extLst>
              <a:ext uri="{FF2B5EF4-FFF2-40B4-BE49-F238E27FC236}">
                <a16:creationId xmlns:a16="http://schemas.microsoft.com/office/drawing/2014/main" id="{EDFA4981-CEA7-79BA-1FC4-FA365D8ED5FC}"/>
              </a:ext>
            </a:extLst>
          </p:cNvPr>
          <p:cNvPicPr>
            <a:picLocks noChangeAspect="1"/>
          </p:cNvPicPr>
          <p:nvPr/>
        </p:nvPicPr>
        <p:blipFill>
          <a:blip r:embed="rId2"/>
          <a:srcRect l="67111" t="28234" r="12382" b="34244"/>
          <a:stretch>
            <a:fillRect/>
          </a:stretch>
        </p:blipFill>
        <p:spPr>
          <a:xfrm>
            <a:off x="8721564" y="213275"/>
            <a:ext cx="2673007" cy="2840115"/>
          </a:xfrm>
          <a:custGeom>
            <a:avLst/>
            <a:gdLst/>
            <a:ahLst/>
            <a:cxnLst/>
            <a:rect l="l" t="t" r="r" b="b"/>
            <a:pathLst>
              <a:path w="4114800" h="5712488">
                <a:moveTo>
                  <a:pt x="133155" y="0"/>
                </a:moveTo>
                <a:lnTo>
                  <a:pt x="3981645" y="0"/>
                </a:lnTo>
                <a:cubicBezTo>
                  <a:pt x="4055184" y="0"/>
                  <a:pt x="4114800" y="59616"/>
                  <a:pt x="4114800" y="133155"/>
                </a:cubicBezTo>
                <a:lnTo>
                  <a:pt x="4114800" y="5579333"/>
                </a:lnTo>
                <a:cubicBezTo>
                  <a:pt x="4114800" y="5652872"/>
                  <a:pt x="4055184" y="5712488"/>
                  <a:pt x="3981645" y="5712488"/>
                </a:cubicBezTo>
                <a:lnTo>
                  <a:pt x="133155" y="5712488"/>
                </a:lnTo>
                <a:cubicBezTo>
                  <a:pt x="59616" y="5712488"/>
                  <a:pt x="0" y="5652872"/>
                  <a:pt x="0" y="5579333"/>
                </a:cubicBezTo>
                <a:lnTo>
                  <a:pt x="0" y="133155"/>
                </a:lnTo>
                <a:cubicBezTo>
                  <a:pt x="0" y="59616"/>
                  <a:pt x="59616" y="0"/>
                  <a:pt x="133155" y="0"/>
                </a:cubicBezTo>
                <a:close/>
              </a:path>
            </a:pathLst>
          </a:custGeom>
        </p:spPr>
      </p:pic>
      <p:sp>
        <p:nvSpPr>
          <p:cNvPr id="49" name="Freeform: Shape 48">
            <a:extLst>
              <a:ext uri="{FF2B5EF4-FFF2-40B4-BE49-F238E27FC236}">
                <a16:creationId xmlns:a16="http://schemas.microsoft.com/office/drawing/2014/main" id="{DABE3E45-88CF-45D8-8D40-C773324D93F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749602" y="1"/>
            <a:ext cx="2066948" cy="1621879"/>
          </a:xfrm>
          <a:custGeom>
            <a:avLst/>
            <a:gdLst>
              <a:gd name="connsiteX0" fmla="*/ 0 w 2066948"/>
              <a:gd name="connsiteY0" fmla="*/ 0 h 1621879"/>
              <a:gd name="connsiteX1" fmla="*/ 123825 w 2066948"/>
              <a:gd name="connsiteY1" fmla="*/ 0 h 1621879"/>
              <a:gd name="connsiteX2" fmla="*/ 123825 w 2066948"/>
              <a:gd name="connsiteY2" fmla="*/ 1452620 h 1621879"/>
              <a:gd name="connsiteX3" fmla="*/ 1881378 w 2066948"/>
              <a:gd name="connsiteY3" fmla="*/ 436017 h 1621879"/>
              <a:gd name="connsiteX4" fmla="*/ 1127572 w 2066948"/>
              <a:gd name="connsiteY4" fmla="*/ 0 h 1621879"/>
              <a:gd name="connsiteX5" fmla="*/ 1374887 w 2066948"/>
              <a:gd name="connsiteY5" fmla="*/ 0 h 1621879"/>
              <a:gd name="connsiteX6" fmla="*/ 2035969 w 2066948"/>
              <a:gd name="connsiteY6" fmla="*/ 382391 h 1621879"/>
              <a:gd name="connsiteX7" fmla="*/ 2058648 w 2066948"/>
              <a:gd name="connsiteY7" fmla="*/ 466963 h 1621879"/>
              <a:gd name="connsiteX8" fmla="*/ 2035969 w 2066948"/>
              <a:gd name="connsiteY8" fmla="*/ 489642 h 1621879"/>
              <a:gd name="connsiteX9" fmla="*/ 92869 w 2066948"/>
              <a:gd name="connsiteY9" fmla="*/ 1613592 h 1621879"/>
              <a:gd name="connsiteX10" fmla="*/ 61913 w 2066948"/>
              <a:gd name="connsiteY10" fmla="*/ 1621879 h 1621879"/>
              <a:gd name="connsiteX11" fmla="*/ 0 w 2066948"/>
              <a:gd name="connsiteY11" fmla="*/ 1559967 h 16218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066948" h="1621879">
                <a:moveTo>
                  <a:pt x="0" y="0"/>
                </a:moveTo>
                <a:lnTo>
                  <a:pt x="123825" y="0"/>
                </a:lnTo>
                <a:lnTo>
                  <a:pt x="123825" y="1452620"/>
                </a:lnTo>
                <a:lnTo>
                  <a:pt x="1881378" y="436017"/>
                </a:lnTo>
                <a:lnTo>
                  <a:pt x="1127572" y="0"/>
                </a:lnTo>
                <a:lnTo>
                  <a:pt x="1374887" y="0"/>
                </a:lnTo>
                <a:lnTo>
                  <a:pt x="2035969" y="382391"/>
                </a:lnTo>
                <a:cubicBezTo>
                  <a:pt x="2065582" y="399479"/>
                  <a:pt x="2075745" y="437340"/>
                  <a:pt x="2058648" y="466963"/>
                </a:cubicBezTo>
                <a:cubicBezTo>
                  <a:pt x="2053219" y="476384"/>
                  <a:pt x="2045389" y="484204"/>
                  <a:pt x="2035969" y="489642"/>
                </a:cubicBezTo>
                <a:lnTo>
                  <a:pt x="92869" y="1613592"/>
                </a:lnTo>
                <a:cubicBezTo>
                  <a:pt x="83458" y="1619031"/>
                  <a:pt x="72780" y="1621889"/>
                  <a:pt x="61913" y="1621879"/>
                </a:cubicBezTo>
                <a:cubicBezTo>
                  <a:pt x="27719" y="1621879"/>
                  <a:pt x="0" y="1594161"/>
                  <a:pt x="0" y="1559967"/>
                </a:cubicBezTo>
                <a:close/>
              </a:path>
            </a:pathLst>
          </a:custGeom>
          <a:solidFill>
            <a:schemeClr val="accent6"/>
          </a:solidFill>
          <a:ln w="9525" cap="flat">
            <a:noFill/>
            <a:prstDash val="solid"/>
            <a:miter/>
          </a:ln>
        </p:spPr>
        <p:txBody>
          <a:bodyPr rtlCol="0" anchor="ctr"/>
          <a:lstStyle/>
          <a:p>
            <a:endParaRPr lang="en-US"/>
          </a:p>
        </p:txBody>
      </p:sp>
      <p:cxnSp>
        <p:nvCxnSpPr>
          <p:cNvPr id="51" name="Straight Connector 50">
            <a:extLst>
              <a:ext uri="{FF2B5EF4-FFF2-40B4-BE49-F238E27FC236}">
                <a16:creationId xmlns:a16="http://schemas.microsoft.com/office/drawing/2014/main" id="{49CD1692-827B-4C8D-B4A1-134FD04CF45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2138745" y="1027906"/>
            <a:ext cx="0" cy="1597708"/>
          </a:xfrm>
          <a:prstGeom prst="line">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cxnSp>
      <p:sp>
        <p:nvSpPr>
          <p:cNvPr id="53" name="Freeform: Shape 52">
            <a:extLst>
              <a:ext uri="{FF2B5EF4-FFF2-40B4-BE49-F238E27FC236}">
                <a16:creationId xmlns:a16="http://schemas.microsoft.com/office/drawing/2014/main" id="{B91ECDA9-56DC-4270-8F33-01C5637B8CE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463438">
            <a:off x="7456580" y="5166682"/>
            <a:ext cx="1835725" cy="2024785"/>
          </a:xfrm>
          <a:custGeom>
            <a:avLst/>
            <a:gdLst>
              <a:gd name="connsiteX0" fmla="*/ 1801138 w 1835725"/>
              <a:gd name="connsiteY0" fmla="*/ 1622662 h 2024785"/>
              <a:gd name="connsiteX1" fmla="*/ 1835717 w 1835725"/>
              <a:gd name="connsiteY1" fmla="*/ 1680254 h 2024785"/>
              <a:gd name="connsiteX2" fmla="*/ 1812568 w 1835725"/>
              <a:gd name="connsiteY2" fmla="*/ 1877193 h 2024785"/>
              <a:gd name="connsiteX3" fmla="*/ 1776210 w 1835725"/>
              <a:gd name="connsiteY3" fmla="*/ 2024785 h 2024785"/>
              <a:gd name="connsiteX4" fmla="*/ 1655772 w 1835725"/>
              <a:gd name="connsiteY4" fmla="*/ 1983449 h 2024785"/>
              <a:gd name="connsiteX5" fmla="*/ 1687591 w 1835725"/>
              <a:gd name="connsiteY5" fmla="*/ 1854495 h 2024785"/>
              <a:gd name="connsiteX6" fmla="*/ 1708939 w 1835725"/>
              <a:gd name="connsiteY6" fmla="*/ 1673301 h 2024785"/>
              <a:gd name="connsiteX7" fmla="*/ 1778129 w 1835725"/>
              <a:gd name="connsiteY7" fmla="*/ 1615979 h 2024785"/>
              <a:gd name="connsiteX8" fmla="*/ 1801138 w 1835725"/>
              <a:gd name="connsiteY8" fmla="*/ 1622662 h 2024785"/>
              <a:gd name="connsiteX9" fmla="*/ 1585229 w 1835725"/>
              <a:gd name="connsiteY9" fmla="*/ 764759 h 2024785"/>
              <a:gd name="connsiteX10" fmla="*/ 1623024 w 1835725"/>
              <a:gd name="connsiteY10" fmla="*/ 792810 h 2024785"/>
              <a:gd name="connsiteX11" fmla="*/ 1777614 w 1835725"/>
              <a:gd name="connsiteY11" fmla="*/ 1157141 h 2024785"/>
              <a:gd name="connsiteX12" fmla="*/ 1733799 w 1835725"/>
              <a:gd name="connsiteY12" fmla="*/ 1235532 h 2024785"/>
              <a:gd name="connsiteX13" fmla="*/ 1716464 w 1835725"/>
              <a:gd name="connsiteY13" fmla="*/ 1237722 h 2024785"/>
              <a:gd name="connsiteX14" fmla="*/ 1716464 w 1835725"/>
              <a:gd name="connsiteY14" fmla="*/ 1237913 h 2024785"/>
              <a:gd name="connsiteX15" fmla="*/ 1655409 w 1835725"/>
              <a:gd name="connsiteY15" fmla="*/ 1191717 h 2024785"/>
              <a:gd name="connsiteX16" fmla="*/ 1513200 w 1835725"/>
              <a:gd name="connsiteY16" fmla="*/ 856627 h 2024785"/>
              <a:gd name="connsiteX17" fmla="*/ 1538499 w 1835725"/>
              <a:gd name="connsiteY17" fmla="*/ 770415 h 2024785"/>
              <a:gd name="connsiteX18" fmla="*/ 1585229 w 1835725"/>
              <a:gd name="connsiteY18" fmla="*/ 764759 h 2024785"/>
              <a:gd name="connsiteX19" fmla="*/ 477919 w 1835725"/>
              <a:gd name="connsiteY19" fmla="*/ 21437 h 2024785"/>
              <a:gd name="connsiteX20" fmla="*/ 509236 w 1835725"/>
              <a:gd name="connsiteY20" fmla="*/ 84182 h 2024785"/>
              <a:gd name="connsiteX21" fmla="*/ 445829 w 1835725"/>
              <a:gd name="connsiteY21" fmla="*/ 139871 h 2024785"/>
              <a:gd name="connsiteX22" fmla="*/ 437447 w 1835725"/>
              <a:gd name="connsiteY22" fmla="*/ 139395 h 2024785"/>
              <a:gd name="connsiteX23" fmla="*/ 73211 w 1835725"/>
              <a:gd name="connsiteY23" fmla="*/ 137204 h 2024785"/>
              <a:gd name="connsiteX24" fmla="*/ 749 w 1835725"/>
              <a:gd name="connsiteY24" fmla="*/ 84082 h 2024785"/>
              <a:gd name="connsiteX25" fmla="*/ 53871 w 1835725"/>
              <a:gd name="connsiteY25" fmla="*/ 11621 h 2024785"/>
              <a:gd name="connsiteX26" fmla="*/ 58352 w 1835725"/>
              <a:gd name="connsiteY26" fmla="*/ 11093 h 2024785"/>
              <a:gd name="connsiteX27" fmla="*/ 454020 w 1835725"/>
              <a:gd name="connsiteY27" fmla="*/ 13474 h 2024785"/>
              <a:gd name="connsiteX28" fmla="*/ 477919 w 1835725"/>
              <a:gd name="connsiteY28" fmla="*/ 21437 h 2024785"/>
              <a:gd name="connsiteX29" fmla="*/ 957797 w 1835725"/>
              <a:gd name="connsiteY29" fmla="*/ 167970 h 2024785"/>
              <a:gd name="connsiteX30" fmla="*/ 1286982 w 1835725"/>
              <a:gd name="connsiteY30" fmla="*/ 387616 h 2024785"/>
              <a:gd name="connsiteX31" fmla="*/ 1293725 w 1835725"/>
              <a:gd name="connsiteY31" fmla="*/ 477075 h 2024785"/>
              <a:gd name="connsiteX32" fmla="*/ 1245453 w 1835725"/>
              <a:gd name="connsiteY32" fmla="*/ 499154 h 2024785"/>
              <a:gd name="connsiteX33" fmla="*/ 1245167 w 1835725"/>
              <a:gd name="connsiteY33" fmla="*/ 499154 h 2024785"/>
              <a:gd name="connsiteX34" fmla="*/ 1203638 w 1835725"/>
              <a:gd name="connsiteY34" fmla="*/ 484104 h 2024785"/>
              <a:gd name="connsiteX35" fmla="*/ 900647 w 1835725"/>
              <a:gd name="connsiteY35" fmla="*/ 281508 h 2024785"/>
              <a:gd name="connsiteX36" fmla="*/ 872454 w 1835725"/>
              <a:gd name="connsiteY36" fmla="*/ 196164 h 2024785"/>
              <a:gd name="connsiteX37" fmla="*/ 957797 w 1835725"/>
              <a:gd name="connsiteY37" fmla="*/ 167970 h 202478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Lst>
            <a:rect l="l" t="t" r="r" b="b"/>
            <a:pathLst>
              <a:path w="1835725" h="2024785">
                <a:moveTo>
                  <a:pt x="1801138" y="1622662"/>
                </a:moveTo>
                <a:cubicBezTo>
                  <a:pt x="1822105" y="1633400"/>
                  <a:pt x="1836117" y="1655372"/>
                  <a:pt x="1835717" y="1680254"/>
                </a:cubicBezTo>
                <a:cubicBezTo>
                  <a:pt x="1832093" y="1746382"/>
                  <a:pt x="1824354" y="1812154"/>
                  <a:pt x="1812568" y="1877193"/>
                </a:cubicBezTo>
                <a:lnTo>
                  <a:pt x="1776210" y="2024785"/>
                </a:lnTo>
                <a:lnTo>
                  <a:pt x="1655772" y="1983449"/>
                </a:lnTo>
                <a:lnTo>
                  <a:pt x="1687591" y="1854495"/>
                </a:lnTo>
                <a:cubicBezTo>
                  <a:pt x="1698455" y="1794657"/>
                  <a:pt x="1705590" y="1734142"/>
                  <a:pt x="1708939" y="1673301"/>
                </a:cubicBezTo>
                <a:cubicBezTo>
                  <a:pt x="1712216" y="1638363"/>
                  <a:pt x="1743190" y="1612703"/>
                  <a:pt x="1778129" y="1615979"/>
                </a:cubicBezTo>
                <a:cubicBezTo>
                  <a:pt x="1786387" y="1616753"/>
                  <a:pt x="1794149" y="1619084"/>
                  <a:pt x="1801138" y="1622662"/>
                </a:cubicBezTo>
                <a:close/>
                <a:moveTo>
                  <a:pt x="1585229" y="764759"/>
                </a:moveTo>
                <a:cubicBezTo>
                  <a:pt x="1600438" y="768789"/>
                  <a:pt x="1614156" y="778436"/>
                  <a:pt x="1623024" y="792810"/>
                </a:cubicBezTo>
                <a:cubicBezTo>
                  <a:pt x="1689575" y="907319"/>
                  <a:pt x="1741505" y="1029715"/>
                  <a:pt x="1777614" y="1157141"/>
                </a:cubicBezTo>
                <a:cubicBezTo>
                  <a:pt x="1787149" y="1190888"/>
                  <a:pt x="1767537" y="1225969"/>
                  <a:pt x="1733799" y="1235532"/>
                </a:cubicBezTo>
                <a:cubicBezTo>
                  <a:pt x="1728151" y="1237046"/>
                  <a:pt x="1722312" y="1237780"/>
                  <a:pt x="1716464" y="1237722"/>
                </a:cubicBezTo>
                <a:lnTo>
                  <a:pt x="1716464" y="1237913"/>
                </a:lnTo>
                <a:cubicBezTo>
                  <a:pt x="1688070" y="1237913"/>
                  <a:pt x="1663124" y="1219044"/>
                  <a:pt x="1655409" y="1191717"/>
                </a:cubicBezTo>
                <a:cubicBezTo>
                  <a:pt x="1622214" y="1074512"/>
                  <a:pt x="1574437" y="961936"/>
                  <a:pt x="1513200" y="856627"/>
                </a:cubicBezTo>
                <a:cubicBezTo>
                  <a:pt x="1496379" y="825834"/>
                  <a:pt x="1507704" y="787236"/>
                  <a:pt x="1538499" y="770415"/>
                </a:cubicBezTo>
                <a:cubicBezTo>
                  <a:pt x="1553325" y="762319"/>
                  <a:pt x="1570022" y="760730"/>
                  <a:pt x="1585229" y="764759"/>
                </a:cubicBezTo>
                <a:close/>
                <a:moveTo>
                  <a:pt x="477919" y="21437"/>
                </a:moveTo>
                <a:cubicBezTo>
                  <a:pt x="499341" y="33775"/>
                  <a:pt x="512445" y="58102"/>
                  <a:pt x="509236" y="84182"/>
                </a:cubicBezTo>
                <a:cubicBezTo>
                  <a:pt x="505303" y="116151"/>
                  <a:pt x="478038" y="140098"/>
                  <a:pt x="445829" y="139871"/>
                </a:cubicBezTo>
                <a:cubicBezTo>
                  <a:pt x="443027" y="139899"/>
                  <a:pt x="440227" y="139740"/>
                  <a:pt x="437447" y="139395"/>
                </a:cubicBezTo>
                <a:cubicBezTo>
                  <a:pt x="316592" y="123615"/>
                  <a:pt x="194247" y="122878"/>
                  <a:pt x="73211" y="137204"/>
                </a:cubicBezTo>
                <a:cubicBezTo>
                  <a:pt x="38532" y="142545"/>
                  <a:pt x="6090" y="118762"/>
                  <a:pt x="749" y="84082"/>
                </a:cubicBezTo>
                <a:cubicBezTo>
                  <a:pt x="-4591" y="49403"/>
                  <a:pt x="19192" y="16961"/>
                  <a:pt x="53871" y="11621"/>
                </a:cubicBezTo>
                <a:cubicBezTo>
                  <a:pt x="55358" y="11392"/>
                  <a:pt x="56852" y="11216"/>
                  <a:pt x="58352" y="11093"/>
                </a:cubicBezTo>
                <a:cubicBezTo>
                  <a:pt x="189834" y="-4456"/>
                  <a:pt x="322735" y="-3656"/>
                  <a:pt x="454020" y="13474"/>
                </a:cubicBezTo>
                <a:cubicBezTo>
                  <a:pt x="462713" y="14543"/>
                  <a:pt x="470778" y="17324"/>
                  <a:pt x="477919" y="21437"/>
                </a:cubicBezTo>
                <a:close/>
                <a:moveTo>
                  <a:pt x="957797" y="167970"/>
                </a:moveTo>
                <a:cubicBezTo>
                  <a:pt x="1076184" y="227289"/>
                  <a:pt x="1186759" y="301068"/>
                  <a:pt x="1286982" y="387616"/>
                </a:cubicBezTo>
                <a:cubicBezTo>
                  <a:pt x="1313547" y="410457"/>
                  <a:pt x="1316566" y="450510"/>
                  <a:pt x="1293725" y="477075"/>
                </a:cubicBezTo>
                <a:cubicBezTo>
                  <a:pt x="1281638" y="491137"/>
                  <a:pt x="1263998" y="499204"/>
                  <a:pt x="1245453" y="499154"/>
                </a:cubicBezTo>
                <a:lnTo>
                  <a:pt x="1245167" y="499154"/>
                </a:lnTo>
                <a:cubicBezTo>
                  <a:pt x="1229965" y="499301"/>
                  <a:pt x="1215220" y="493956"/>
                  <a:pt x="1203638" y="484104"/>
                </a:cubicBezTo>
                <a:cubicBezTo>
                  <a:pt x="1111407" y="404300"/>
                  <a:pt x="1009633" y="336248"/>
                  <a:pt x="900647" y="281508"/>
                </a:cubicBezTo>
                <a:cubicBezTo>
                  <a:pt x="869295" y="265726"/>
                  <a:pt x="856672" y="227516"/>
                  <a:pt x="872454" y="196164"/>
                </a:cubicBezTo>
                <a:cubicBezTo>
                  <a:pt x="888235" y="164811"/>
                  <a:pt x="926445" y="152188"/>
                  <a:pt x="957797" y="167970"/>
                </a:cubicBezTo>
                <a:close/>
              </a:path>
            </a:pathLst>
          </a:custGeom>
          <a:solidFill>
            <a:schemeClr val="accent4"/>
          </a:solidFill>
          <a:ln w="9525" cap="flat">
            <a:noFill/>
            <a:prstDash val="solid"/>
            <a:miter/>
          </a:ln>
        </p:spPr>
        <p:txBody>
          <a:bodyPr rtlCol="0" anchor="ctr"/>
          <a:lstStyle/>
          <a:p>
            <a:endParaRPr lang="en-US"/>
          </a:p>
        </p:txBody>
      </p:sp>
      <p:sp>
        <p:nvSpPr>
          <p:cNvPr id="55" name="Freeform: Shape 54">
            <a:extLst>
              <a:ext uri="{FF2B5EF4-FFF2-40B4-BE49-F238E27FC236}">
                <a16:creationId xmlns:a16="http://schemas.microsoft.com/office/drawing/2014/main" id="{75F47824-961D-465D-84F9-EAE11BC617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09527" y="6033795"/>
            <a:ext cx="1991064" cy="824205"/>
          </a:xfrm>
          <a:custGeom>
            <a:avLst/>
            <a:gdLst>
              <a:gd name="connsiteX0" fmla="*/ 995532 w 1991064"/>
              <a:gd name="connsiteY0" fmla="*/ 0 h 824205"/>
              <a:gd name="connsiteX1" fmla="*/ 1984823 w 1991064"/>
              <a:gd name="connsiteY1" fmla="*/ 784423 h 824205"/>
              <a:gd name="connsiteX2" fmla="*/ 1991064 w 1991064"/>
              <a:gd name="connsiteY2" fmla="*/ 824205 h 824205"/>
              <a:gd name="connsiteX3" fmla="*/ 0 w 1991064"/>
              <a:gd name="connsiteY3" fmla="*/ 824205 h 824205"/>
              <a:gd name="connsiteX4" fmla="*/ 6241 w 1991064"/>
              <a:gd name="connsiteY4" fmla="*/ 784423 h 824205"/>
              <a:gd name="connsiteX5" fmla="*/ 995532 w 1991064"/>
              <a:gd name="connsiteY5" fmla="*/ 0 h 82420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991064" h="824205">
                <a:moveTo>
                  <a:pt x="995532" y="0"/>
                </a:moveTo>
                <a:cubicBezTo>
                  <a:pt x="1483521" y="0"/>
                  <a:pt x="1890663" y="336754"/>
                  <a:pt x="1984823" y="784423"/>
                </a:cubicBezTo>
                <a:lnTo>
                  <a:pt x="1991064" y="824205"/>
                </a:lnTo>
                <a:lnTo>
                  <a:pt x="0" y="824205"/>
                </a:lnTo>
                <a:lnTo>
                  <a:pt x="6241" y="784423"/>
                </a:lnTo>
                <a:cubicBezTo>
                  <a:pt x="100402" y="336754"/>
                  <a:pt x="507544" y="0"/>
                  <a:pt x="995532" y="0"/>
                </a:cubicBez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57" name="Freeform: Shape 56">
            <a:extLst>
              <a:ext uri="{FF2B5EF4-FFF2-40B4-BE49-F238E27FC236}">
                <a16:creationId xmlns:a16="http://schemas.microsoft.com/office/drawing/2014/main" id="{FEC9DA3E-C1D7-472D-B7C0-F71AE41FBA2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851696" y="5519196"/>
            <a:ext cx="1340305" cy="1338805"/>
          </a:xfrm>
          <a:custGeom>
            <a:avLst/>
            <a:gdLst>
              <a:gd name="connsiteX0" fmla="*/ 61913 w 1340305"/>
              <a:gd name="connsiteY0" fmla="*/ 0 h 1338805"/>
              <a:gd name="connsiteX1" fmla="*/ 1340305 w 1340305"/>
              <a:gd name="connsiteY1" fmla="*/ 0 h 1338805"/>
              <a:gd name="connsiteX2" fmla="*/ 1340305 w 1340305"/>
              <a:gd name="connsiteY2" fmla="*/ 123825 h 1338805"/>
              <a:gd name="connsiteX3" fmla="*/ 123825 w 1340305"/>
              <a:gd name="connsiteY3" fmla="*/ 123825 h 1338805"/>
              <a:gd name="connsiteX4" fmla="*/ 123825 w 1340305"/>
              <a:gd name="connsiteY4" fmla="*/ 1338805 h 1338805"/>
              <a:gd name="connsiteX5" fmla="*/ 0 w 1340305"/>
              <a:gd name="connsiteY5" fmla="*/ 1338805 h 1338805"/>
              <a:gd name="connsiteX6" fmla="*/ 0 w 1340305"/>
              <a:gd name="connsiteY6" fmla="*/ 61913 h 1338805"/>
              <a:gd name="connsiteX7" fmla="*/ 61913 w 1340305"/>
              <a:gd name="connsiteY7" fmla="*/ 0 h 133880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340305" h="1338805">
                <a:moveTo>
                  <a:pt x="61913" y="0"/>
                </a:moveTo>
                <a:lnTo>
                  <a:pt x="1340305" y="0"/>
                </a:lnTo>
                <a:lnTo>
                  <a:pt x="1340305" y="123825"/>
                </a:lnTo>
                <a:lnTo>
                  <a:pt x="123825" y="123825"/>
                </a:lnTo>
                <a:lnTo>
                  <a:pt x="123825" y="1338805"/>
                </a:lnTo>
                <a:lnTo>
                  <a:pt x="0" y="1338805"/>
                </a:lnTo>
                <a:lnTo>
                  <a:pt x="0" y="61913"/>
                </a:lnTo>
                <a:cubicBezTo>
                  <a:pt x="0" y="27719"/>
                  <a:pt x="27719" y="0"/>
                  <a:pt x="61913" y="0"/>
                </a:cubicBezTo>
                <a:close/>
              </a:path>
            </a:pathLst>
          </a:custGeom>
          <a:solidFill>
            <a:schemeClr val="accent6"/>
          </a:solidFill>
          <a:ln w="9525" cap="flat">
            <a:noFill/>
            <a:prstDash val="solid"/>
            <a:miter/>
          </a:ln>
        </p:spPr>
        <p:txBody>
          <a:bodyPr rtlCol="0" anchor="ctr"/>
          <a:lstStyle/>
          <a:p>
            <a:endParaRPr lang="en-US"/>
          </a:p>
        </p:txBody>
      </p:sp>
      <p:pic>
        <p:nvPicPr>
          <p:cNvPr id="5" name="Picture 4" descr="A screenshot of a computer&#10;&#10;AI-generated content may be incorrect.">
            <a:extLst>
              <a:ext uri="{FF2B5EF4-FFF2-40B4-BE49-F238E27FC236}">
                <a16:creationId xmlns:a16="http://schemas.microsoft.com/office/drawing/2014/main" id="{C655D73A-CE2F-5193-248B-DF8CDA2A7CC9}"/>
              </a:ext>
            </a:extLst>
          </p:cNvPr>
          <p:cNvPicPr>
            <a:picLocks noChangeAspect="1"/>
          </p:cNvPicPr>
          <p:nvPr/>
        </p:nvPicPr>
        <p:blipFill>
          <a:blip r:embed="rId3"/>
          <a:srcRect l="70366" t="42017" r="14522" b="33403"/>
          <a:stretch>
            <a:fillRect/>
          </a:stretch>
        </p:blipFill>
        <p:spPr>
          <a:xfrm>
            <a:off x="8727057" y="3423485"/>
            <a:ext cx="3481512" cy="3151366"/>
          </a:xfrm>
          <a:prstGeom prst="rect">
            <a:avLst/>
          </a:prstGeom>
        </p:spPr>
      </p:pic>
    </p:spTree>
    <p:extLst>
      <p:ext uri="{BB962C8B-B14F-4D97-AF65-F5344CB8AC3E}">
        <p14:creationId xmlns:p14="http://schemas.microsoft.com/office/powerpoint/2010/main" val="331894441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C05CBC3C-2E5A-4839-8B9B-2E5A6ADF0F5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827FF362-FC97-4BF5-949B-D4ADFA26E45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8888549">
            <a:off x="-1059473" y="-1108988"/>
            <a:ext cx="7179830" cy="5226565"/>
          </a:xfrm>
          <a:custGeom>
            <a:avLst/>
            <a:gdLst>
              <a:gd name="connsiteX0" fmla="*/ 5217841 w 7179830"/>
              <a:gd name="connsiteY0" fmla="*/ 464824 h 5226565"/>
              <a:gd name="connsiteX1" fmla="*/ 5222490 w 7179830"/>
              <a:gd name="connsiteY1" fmla="*/ 464289 h 5226565"/>
              <a:gd name="connsiteX2" fmla="*/ 5216768 w 7179830"/>
              <a:gd name="connsiteY2" fmla="*/ 463394 h 5226565"/>
              <a:gd name="connsiteX3" fmla="*/ 5217841 w 7179830"/>
              <a:gd name="connsiteY3" fmla="*/ 464824 h 5226565"/>
              <a:gd name="connsiteX4" fmla="*/ 4945201 w 7179830"/>
              <a:gd name="connsiteY4" fmla="*/ 5226565 h 5226565"/>
              <a:gd name="connsiteX5" fmla="*/ 140449 w 7179830"/>
              <a:gd name="connsiteY5" fmla="*/ 2240811 h 5226565"/>
              <a:gd name="connsiteX6" fmla="*/ 232913 w 7179830"/>
              <a:gd name="connsiteY6" fmla="*/ 2052782 h 5226565"/>
              <a:gd name="connsiteX7" fmla="*/ 375714 w 7179830"/>
              <a:gd name="connsiteY7" fmla="*/ 1803205 h 5226565"/>
              <a:gd name="connsiteX8" fmla="*/ 1512756 w 7179830"/>
              <a:gd name="connsiteY8" fmla="*/ 638448 h 5226565"/>
              <a:gd name="connsiteX9" fmla="*/ 2902095 w 7179830"/>
              <a:gd name="connsiteY9" fmla="*/ 120440 h 5226565"/>
              <a:gd name="connsiteX10" fmla="*/ 2848453 w 7179830"/>
              <a:gd name="connsiteY10" fmla="*/ 125626 h 5226565"/>
              <a:gd name="connsiteX11" fmla="*/ 1837830 w 7179830"/>
              <a:gd name="connsiteY11" fmla="*/ 426203 h 5226565"/>
              <a:gd name="connsiteX12" fmla="*/ 214608 w 7179830"/>
              <a:gd name="connsiteY12" fmla="*/ 1882239 h 5226565"/>
              <a:gd name="connsiteX13" fmla="*/ 91317 w 7179830"/>
              <a:gd name="connsiteY13" fmla="*/ 2123701 h 5226565"/>
              <a:gd name="connsiteX14" fmla="*/ 64092 w 7179830"/>
              <a:gd name="connsiteY14" fmla="*/ 2193361 h 5226565"/>
              <a:gd name="connsiteX15" fmla="*/ 0 w 7179830"/>
              <a:gd name="connsiteY15" fmla="*/ 2153533 h 5226565"/>
              <a:gd name="connsiteX16" fmla="*/ 42834 w 7179830"/>
              <a:gd name="connsiteY16" fmla="*/ 2047277 h 5226565"/>
              <a:gd name="connsiteX17" fmla="*/ 923582 w 7179830"/>
              <a:gd name="connsiteY17" fmla="*/ 915600 h 5226565"/>
              <a:gd name="connsiteX18" fmla="*/ 2686989 w 7179830"/>
              <a:gd name="connsiteY18" fmla="*/ 73950 h 5226565"/>
              <a:gd name="connsiteX19" fmla="*/ 3059983 w 7179830"/>
              <a:gd name="connsiteY19" fmla="*/ 20308 h 5226565"/>
              <a:gd name="connsiteX20" fmla="*/ 3454435 w 7179830"/>
              <a:gd name="connsiteY20" fmla="*/ 1176 h 5226565"/>
              <a:gd name="connsiteX21" fmla="*/ 3923806 w 7179830"/>
              <a:gd name="connsiteY21" fmla="*/ 49990 h 5226565"/>
              <a:gd name="connsiteX22" fmla="*/ 5350874 w 7179830"/>
              <a:gd name="connsiteY22" fmla="*/ 426917 h 5226565"/>
              <a:gd name="connsiteX23" fmla="*/ 6607360 w 7179830"/>
              <a:gd name="connsiteY23" fmla="*/ 1075097 h 5226565"/>
              <a:gd name="connsiteX24" fmla="*/ 7110534 w 7179830"/>
              <a:gd name="connsiteY24" fmla="*/ 1541421 h 5226565"/>
              <a:gd name="connsiteX25" fmla="*/ 7179830 w 7179830"/>
              <a:gd name="connsiteY25" fmla="*/ 1630542 h 5226565"/>
              <a:gd name="connsiteX26" fmla="*/ 7136295 w 7179830"/>
              <a:gd name="connsiteY26" fmla="*/ 1700600 h 5226565"/>
              <a:gd name="connsiteX27" fmla="*/ 7131140 w 7179830"/>
              <a:gd name="connsiteY27" fmla="*/ 1693045 h 5226565"/>
              <a:gd name="connsiteX28" fmla="*/ 6577499 w 7179830"/>
              <a:gd name="connsiteY28" fmla="*/ 1148230 h 5226565"/>
              <a:gd name="connsiteX29" fmla="*/ 5494816 w 7179830"/>
              <a:gd name="connsiteY29" fmla="*/ 563527 h 5226565"/>
              <a:gd name="connsiteX30" fmla="*/ 5366967 w 7179830"/>
              <a:gd name="connsiteY30" fmla="*/ 514176 h 5226565"/>
              <a:gd name="connsiteX31" fmla="*/ 5244661 w 7179830"/>
              <a:gd name="connsiteY31" fmla="*/ 470725 h 5226565"/>
              <a:gd name="connsiteX32" fmla="*/ 5904822 w 7179830"/>
              <a:gd name="connsiteY32" fmla="*/ 815468 h 5226565"/>
              <a:gd name="connsiteX33" fmla="*/ 7015222 w 7179830"/>
              <a:gd name="connsiteY33" fmla="*/ 1815185 h 5226565"/>
              <a:gd name="connsiteX34" fmla="*/ 7040454 w 7179830"/>
              <a:gd name="connsiteY34" fmla="*/ 1854830 h 522656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Lst>
            <a:rect l="l" t="t" r="r" b="b"/>
            <a:pathLst>
              <a:path w="7179830" h="5226565">
                <a:moveTo>
                  <a:pt x="5217841" y="464824"/>
                </a:moveTo>
                <a:lnTo>
                  <a:pt x="5222490" y="464289"/>
                </a:lnTo>
                <a:lnTo>
                  <a:pt x="5216768" y="463394"/>
                </a:lnTo>
                <a:cubicBezTo>
                  <a:pt x="5216768" y="463394"/>
                  <a:pt x="5216768" y="464646"/>
                  <a:pt x="5217841" y="464824"/>
                </a:cubicBezTo>
                <a:close/>
                <a:moveTo>
                  <a:pt x="4945201" y="5226565"/>
                </a:moveTo>
                <a:lnTo>
                  <a:pt x="140449" y="2240811"/>
                </a:lnTo>
                <a:lnTo>
                  <a:pt x="232913" y="2052782"/>
                </a:lnTo>
                <a:cubicBezTo>
                  <a:pt x="277693" y="1968290"/>
                  <a:pt x="325201" y="1885054"/>
                  <a:pt x="375714" y="1803205"/>
                </a:cubicBezTo>
                <a:cubicBezTo>
                  <a:pt x="667528" y="1329721"/>
                  <a:pt x="1039629" y="935091"/>
                  <a:pt x="1512756" y="638448"/>
                </a:cubicBezTo>
                <a:cubicBezTo>
                  <a:pt x="1939392" y="370950"/>
                  <a:pt x="2405724" y="210560"/>
                  <a:pt x="2902095" y="120440"/>
                </a:cubicBezTo>
                <a:cubicBezTo>
                  <a:pt x="2884054" y="118134"/>
                  <a:pt x="2865727" y="119904"/>
                  <a:pt x="2848453" y="125626"/>
                </a:cubicBezTo>
                <a:cubicBezTo>
                  <a:pt x="2498704" y="175943"/>
                  <a:pt x="2158217" y="277201"/>
                  <a:pt x="1837830" y="426203"/>
                </a:cubicBezTo>
                <a:cubicBezTo>
                  <a:pt x="1147094" y="744660"/>
                  <a:pt x="593502" y="1217071"/>
                  <a:pt x="214608" y="1882239"/>
                </a:cubicBezTo>
                <a:cubicBezTo>
                  <a:pt x="169441" y="1960776"/>
                  <a:pt x="128308" y="2041369"/>
                  <a:pt x="91317" y="2123701"/>
                </a:cubicBezTo>
                <a:lnTo>
                  <a:pt x="64092" y="2193361"/>
                </a:lnTo>
                <a:lnTo>
                  <a:pt x="0" y="2153533"/>
                </a:lnTo>
                <a:lnTo>
                  <a:pt x="42834" y="2047277"/>
                </a:lnTo>
                <a:cubicBezTo>
                  <a:pt x="241792" y="1615775"/>
                  <a:pt x="541268" y="1241591"/>
                  <a:pt x="923582" y="915600"/>
                </a:cubicBezTo>
                <a:cubicBezTo>
                  <a:pt x="1435331" y="478415"/>
                  <a:pt x="2028081" y="205375"/>
                  <a:pt x="2686989" y="73950"/>
                </a:cubicBezTo>
                <a:cubicBezTo>
                  <a:pt x="2810367" y="49274"/>
                  <a:pt x="2934818" y="32466"/>
                  <a:pt x="3059983" y="20308"/>
                </a:cubicBezTo>
                <a:cubicBezTo>
                  <a:pt x="3185149" y="8148"/>
                  <a:pt x="3308706" y="2963"/>
                  <a:pt x="3454435" y="1176"/>
                </a:cubicBezTo>
                <a:cubicBezTo>
                  <a:pt x="3599805" y="-5977"/>
                  <a:pt x="3761985" y="20665"/>
                  <a:pt x="3923806" y="49990"/>
                </a:cubicBezTo>
                <a:cubicBezTo>
                  <a:pt x="4409449" y="137964"/>
                  <a:pt x="4886867" y="257228"/>
                  <a:pt x="5350874" y="426917"/>
                </a:cubicBezTo>
                <a:cubicBezTo>
                  <a:pt x="5797001" y="589991"/>
                  <a:pt x="6223101" y="792223"/>
                  <a:pt x="6607360" y="1075097"/>
                </a:cubicBezTo>
                <a:cubicBezTo>
                  <a:pt x="6794438" y="1212779"/>
                  <a:pt x="6965102" y="1365689"/>
                  <a:pt x="7110534" y="1541421"/>
                </a:cubicBezTo>
                <a:lnTo>
                  <a:pt x="7179830" y="1630542"/>
                </a:lnTo>
                <a:lnTo>
                  <a:pt x="7136295" y="1700600"/>
                </a:lnTo>
                <a:lnTo>
                  <a:pt x="7131140" y="1693045"/>
                </a:lnTo>
                <a:cubicBezTo>
                  <a:pt x="6977874" y="1483026"/>
                  <a:pt x="6788448" y="1305671"/>
                  <a:pt x="6577499" y="1148230"/>
                </a:cubicBezTo>
                <a:cubicBezTo>
                  <a:pt x="6245452" y="900401"/>
                  <a:pt x="5878538" y="716408"/>
                  <a:pt x="5494816" y="563527"/>
                </a:cubicBezTo>
                <a:cubicBezTo>
                  <a:pt x="5452491" y="546487"/>
                  <a:pt x="5409881" y="530036"/>
                  <a:pt x="5366967" y="514176"/>
                </a:cubicBezTo>
                <a:cubicBezTo>
                  <a:pt x="5326377" y="499156"/>
                  <a:pt x="5285430" y="485210"/>
                  <a:pt x="5244661" y="470725"/>
                </a:cubicBezTo>
                <a:cubicBezTo>
                  <a:pt x="5471517" y="572127"/>
                  <a:pt x="5691970" y="687263"/>
                  <a:pt x="5904822" y="815468"/>
                </a:cubicBezTo>
                <a:cubicBezTo>
                  <a:pt x="6336645" y="1080104"/>
                  <a:pt x="6718758" y="1400351"/>
                  <a:pt x="7015222" y="1815185"/>
                </a:cubicBezTo>
                <a:lnTo>
                  <a:pt x="7040454" y="1854830"/>
                </a:lnTo>
                <a:close/>
              </a:path>
            </a:pathLst>
          </a:custGeom>
          <a:solidFill>
            <a:schemeClr val="accent2"/>
          </a:solidFill>
          <a:ln w="12700" cap="flat">
            <a:noFill/>
            <a:prstDash val="solid"/>
            <a:miter/>
          </a:ln>
        </p:spPr>
        <p:txBody>
          <a:bodyPr wrap="square" rtlCol="0" anchor="ctr">
            <a:noAutofit/>
          </a:bodyPr>
          <a:lstStyle/>
          <a:p>
            <a:endParaRPr lang="en-US"/>
          </a:p>
        </p:txBody>
      </p:sp>
      <p:sp>
        <p:nvSpPr>
          <p:cNvPr id="2" name="Title 1">
            <a:extLst>
              <a:ext uri="{FF2B5EF4-FFF2-40B4-BE49-F238E27FC236}">
                <a16:creationId xmlns:a16="http://schemas.microsoft.com/office/drawing/2014/main" id="{89A81320-9688-1C73-0EE4-816942440AE6}"/>
              </a:ext>
            </a:extLst>
          </p:cNvPr>
          <p:cNvSpPr>
            <a:spLocks noGrp="1"/>
          </p:cNvSpPr>
          <p:nvPr>
            <p:ph type="title"/>
          </p:nvPr>
        </p:nvSpPr>
        <p:spPr>
          <a:xfrm>
            <a:off x="841246" y="673770"/>
            <a:ext cx="3644489" cy="2414488"/>
          </a:xfrm>
        </p:spPr>
        <p:txBody>
          <a:bodyPr anchor="t">
            <a:normAutofit/>
          </a:bodyPr>
          <a:lstStyle/>
          <a:p>
            <a:r>
              <a:rPr lang="en-GB" sz="5400">
                <a:solidFill>
                  <a:srgbClr val="FFFFFF"/>
                </a:solidFill>
              </a:rPr>
              <a:t>Integration </a:t>
            </a:r>
          </a:p>
        </p:txBody>
      </p:sp>
      <p:sp>
        <p:nvSpPr>
          <p:cNvPr id="3" name="Content Placeholder 2">
            <a:extLst>
              <a:ext uri="{FF2B5EF4-FFF2-40B4-BE49-F238E27FC236}">
                <a16:creationId xmlns:a16="http://schemas.microsoft.com/office/drawing/2014/main" id="{E0568B9B-E756-DD4B-6E66-5BA85A2F6DBD}"/>
              </a:ext>
            </a:extLst>
          </p:cNvPr>
          <p:cNvSpPr>
            <a:spLocks noGrp="1"/>
          </p:cNvSpPr>
          <p:nvPr>
            <p:ph idx="1"/>
          </p:nvPr>
        </p:nvSpPr>
        <p:spPr>
          <a:xfrm>
            <a:off x="6095999" y="206579"/>
            <a:ext cx="5801092" cy="6329816"/>
          </a:xfrm>
        </p:spPr>
        <p:txBody>
          <a:bodyPr vert="horz" lIns="91440" tIns="45720" rIns="91440" bIns="45720" rtlCol="0" anchor="t">
            <a:normAutofit/>
          </a:bodyPr>
          <a:lstStyle/>
          <a:p>
            <a:r>
              <a:rPr lang="en-GB" sz="1700" dirty="0">
                <a:ea typeface="+mn-lt"/>
                <a:cs typeface="+mn-lt"/>
              </a:rPr>
              <a:t>The 17 interrelated global goals known as the Sustainable Development Goals (SDGs) were endorsed by every United Nations member state in 2015.</a:t>
            </a:r>
          </a:p>
          <a:p>
            <a:r>
              <a:rPr lang="en-GB" sz="1700" dirty="0">
                <a:ea typeface="+mn-lt"/>
                <a:cs typeface="+mn-lt"/>
              </a:rPr>
              <a:t>By 2030, they hope to have addressed the world's most pressing issues, including poverty, inequality, environmental degradation, climate change, peace, and justice.</a:t>
            </a:r>
            <a:endParaRPr lang="en-GB" sz="1700" dirty="0"/>
          </a:p>
          <a:p>
            <a:r>
              <a:rPr lang="en-GB" sz="1700" dirty="0"/>
              <a:t>Goal 3-</a:t>
            </a:r>
            <a:r>
              <a:rPr lang="en-GB" sz="1700" b="1" dirty="0"/>
              <a:t>Good</a:t>
            </a:r>
            <a:r>
              <a:rPr lang="en-GB" sz="1700" b="1" dirty="0">
                <a:ea typeface="+mn-lt"/>
                <a:cs typeface="+mn-lt"/>
              </a:rPr>
              <a:t> Health and Well-being</a:t>
            </a:r>
            <a:r>
              <a:rPr lang="en-GB" sz="1700" dirty="0">
                <a:ea typeface="+mn-lt"/>
                <a:cs typeface="+mn-lt"/>
              </a:rPr>
              <a:t> .</a:t>
            </a:r>
          </a:p>
          <a:p>
            <a:r>
              <a:rPr lang="en-GB" sz="1700" dirty="0">
                <a:ea typeface="+mn-lt"/>
                <a:cs typeface="+mn-lt"/>
              </a:rPr>
              <a:t>All people, regardless of age, should live healthy lives and pursue well-being, according to Goal 3.</a:t>
            </a:r>
            <a:endParaRPr lang="en-GB" sz="1700" dirty="0"/>
          </a:p>
          <a:p>
            <a:r>
              <a:rPr lang="en-GB" sz="1700" dirty="0">
                <a:ea typeface="+mn-lt"/>
                <a:cs typeface="+mn-lt"/>
              </a:rPr>
              <a:t> All key health issues are addressed by this aim, including universal health coverage, infectious and non-communicable illnesses, reproductive, maternal, newborn, child, and adolescent health, and universal access to safe, effective, high-quality, and reasonably priced medications and vaccines </a:t>
            </a:r>
            <a:r>
              <a:rPr lang="en-GB" sz="1700" dirty="0">
                <a:latin typeface="Aptos"/>
                <a:ea typeface="Roboto"/>
                <a:cs typeface="Roboto"/>
              </a:rPr>
              <a:t> (UNICEF, 2025).</a:t>
            </a:r>
            <a:endParaRPr lang="en-GB" sz="1700" dirty="0">
              <a:latin typeface="Aptos"/>
            </a:endParaRPr>
          </a:p>
          <a:p>
            <a:r>
              <a:rPr lang="en-GB" sz="1700" dirty="0">
                <a:ea typeface="+mn-lt"/>
                <a:cs typeface="+mn-lt"/>
              </a:rPr>
              <a:t>Everything is </a:t>
            </a:r>
            <a:r>
              <a:rPr lang="en-GB" sz="1700" dirty="0" err="1">
                <a:ea typeface="+mn-lt"/>
                <a:cs typeface="+mn-lt"/>
              </a:rPr>
              <a:t>integrated.Health</a:t>
            </a:r>
            <a:r>
              <a:rPr lang="en-GB" sz="1700" dirty="0">
                <a:ea typeface="+mn-lt"/>
                <a:cs typeface="+mn-lt"/>
              </a:rPr>
              <a:t> systems offer medical services, including therapy.</a:t>
            </a:r>
            <a:endParaRPr lang="en-GB" sz="1700" dirty="0">
              <a:ea typeface="Roboto"/>
              <a:cs typeface="Roboto"/>
            </a:endParaRPr>
          </a:p>
          <a:p>
            <a:endParaRPr lang="en-GB" sz="1700" dirty="0">
              <a:ea typeface="Roboto"/>
              <a:cs typeface="Roboto"/>
            </a:endParaRPr>
          </a:p>
          <a:p>
            <a:r>
              <a:rPr lang="en-GB" sz="1700" dirty="0">
                <a:ea typeface="+mn-lt"/>
                <a:cs typeface="+mn-lt"/>
              </a:rPr>
              <a:t>Programs for well-being offer psychological and lifestyle assistance, while social care systems offer social and community support, including access to services.</a:t>
            </a:r>
            <a:endParaRPr lang="en-GB" sz="2200" dirty="0"/>
          </a:p>
          <a:p>
            <a:pPr marL="0" indent="0">
              <a:buNone/>
            </a:pPr>
            <a:endParaRPr lang="en-GB" sz="2200" dirty="0"/>
          </a:p>
          <a:p>
            <a:endParaRPr lang="en-GB" sz="2200" dirty="0"/>
          </a:p>
        </p:txBody>
      </p:sp>
      <p:pic>
        <p:nvPicPr>
          <p:cNvPr id="5" name="Picture 4" descr="A screenshot of a computer&#10;&#10;AI-generated content may be incorrect.">
            <a:extLst>
              <a:ext uri="{FF2B5EF4-FFF2-40B4-BE49-F238E27FC236}">
                <a16:creationId xmlns:a16="http://schemas.microsoft.com/office/drawing/2014/main" id="{E6BC995B-F795-21F6-EA43-BA01B37D1390}"/>
              </a:ext>
            </a:extLst>
          </p:cNvPr>
          <p:cNvPicPr>
            <a:picLocks noChangeAspect="1"/>
          </p:cNvPicPr>
          <p:nvPr/>
        </p:nvPicPr>
        <p:blipFill>
          <a:blip r:embed="rId2"/>
          <a:srcRect l="34002" t="34454" r="14168" b="8491"/>
          <a:stretch>
            <a:fillRect/>
          </a:stretch>
        </p:blipFill>
        <p:spPr>
          <a:xfrm>
            <a:off x="0" y="2273296"/>
            <a:ext cx="6319127" cy="3910954"/>
          </a:xfrm>
          <a:prstGeom prst="rect">
            <a:avLst/>
          </a:prstGeom>
        </p:spPr>
      </p:pic>
    </p:spTree>
    <p:extLst>
      <p:ext uri="{BB962C8B-B14F-4D97-AF65-F5344CB8AC3E}">
        <p14:creationId xmlns:p14="http://schemas.microsoft.com/office/powerpoint/2010/main" val="303258804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EDDBB197-D710-4A4F-A9CA-FD2177498BE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975D1CFA-2CDB-4B64-BD9F-85744E8DA12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8BE1C18-A949-FDAF-EE7F-1D133561A3E2}"/>
              </a:ext>
            </a:extLst>
          </p:cNvPr>
          <p:cNvSpPr>
            <a:spLocks noGrp="1"/>
          </p:cNvSpPr>
          <p:nvPr>
            <p:ph type="title"/>
          </p:nvPr>
        </p:nvSpPr>
        <p:spPr>
          <a:xfrm>
            <a:off x="804672" y="457898"/>
            <a:ext cx="5294277" cy="720806"/>
          </a:xfrm>
        </p:spPr>
        <p:txBody>
          <a:bodyPr>
            <a:normAutofit/>
          </a:bodyPr>
          <a:lstStyle/>
          <a:p>
            <a:r>
              <a:rPr lang="en-GB" sz="3600" b="1" dirty="0">
                <a:solidFill>
                  <a:schemeClr val="tx2"/>
                </a:solidFill>
              </a:rPr>
              <a:t>Theories </a:t>
            </a:r>
          </a:p>
        </p:txBody>
      </p:sp>
      <p:sp>
        <p:nvSpPr>
          <p:cNvPr id="3" name="Content Placeholder 2">
            <a:extLst>
              <a:ext uri="{FF2B5EF4-FFF2-40B4-BE49-F238E27FC236}">
                <a16:creationId xmlns:a16="http://schemas.microsoft.com/office/drawing/2014/main" id="{2C406EB1-E4FA-1A14-4A56-8BEF18441B13}"/>
              </a:ext>
            </a:extLst>
          </p:cNvPr>
          <p:cNvSpPr>
            <a:spLocks noGrp="1"/>
          </p:cNvSpPr>
          <p:nvPr>
            <p:ph idx="1"/>
          </p:nvPr>
        </p:nvSpPr>
        <p:spPr>
          <a:xfrm>
            <a:off x="338040" y="1617008"/>
            <a:ext cx="10607328" cy="1863522"/>
          </a:xfrm>
        </p:spPr>
        <p:txBody>
          <a:bodyPr vert="horz" lIns="91440" tIns="45720" rIns="91440" bIns="45720" rtlCol="0" anchor="ctr">
            <a:normAutofit fontScale="25000" lnSpcReduction="20000"/>
          </a:bodyPr>
          <a:lstStyle/>
          <a:p>
            <a:pPr marL="0" indent="0">
              <a:buNone/>
            </a:pPr>
            <a:endParaRPr lang="en-GB" sz="8000" b="1" dirty="0">
              <a:solidFill>
                <a:schemeClr val="tx2"/>
              </a:solidFill>
            </a:endParaRPr>
          </a:p>
          <a:p>
            <a:pPr marL="0" indent="0">
              <a:buNone/>
            </a:pPr>
            <a:endParaRPr lang="en-GB" sz="8000" b="1" dirty="0">
              <a:solidFill>
                <a:schemeClr val="tx2"/>
              </a:solidFill>
            </a:endParaRPr>
          </a:p>
          <a:p>
            <a:pPr marL="0" indent="0">
              <a:buNone/>
            </a:pPr>
            <a:endParaRPr lang="en-GB" sz="8000" b="1" dirty="0">
              <a:solidFill>
                <a:schemeClr val="tx2"/>
              </a:solidFill>
            </a:endParaRPr>
          </a:p>
          <a:p>
            <a:pPr marL="0" indent="0">
              <a:buNone/>
            </a:pPr>
            <a:endParaRPr lang="en-GB" sz="8000" b="1" dirty="0">
              <a:solidFill>
                <a:schemeClr val="tx2"/>
              </a:solidFill>
            </a:endParaRPr>
          </a:p>
          <a:p>
            <a:pPr marL="0" indent="0">
              <a:buNone/>
            </a:pPr>
            <a:endParaRPr lang="en-GB" sz="8000" b="1" dirty="0">
              <a:solidFill>
                <a:schemeClr val="tx2"/>
              </a:solidFill>
            </a:endParaRPr>
          </a:p>
          <a:p>
            <a:pPr marL="0" indent="0">
              <a:buNone/>
            </a:pPr>
            <a:endParaRPr lang="en-GB" sz="8000" b="1" dirty="0">
              <a:solidFill>
                <a:schemeClr val="tx2"/>
              </a:solidFill>
            </a:endParaRPr>
          </a:p>
          <a:p>
            <a:pPr marL="0" indent="0">
              <a:buNone/>
            </a:pPr>
            <a:endParaRPr lang="en-GB" sz="8000" b="1" dirty="0">
              <a:solidFill>
                <a:schemeClr val="tx2"/>
              </a:solidFill>
            </a:endParaRPr>
          </a:p>
          <a:p>
            <a:pPr marL="0" indent="0">
              <a:buNone/>
            </a:pPr>
            <a:endParaRPr lang="en-GB" sz="8000" b="1" dirty="0">
              <a:solidFill>
                <a:schemeClr val="tx2"/>
              </a:solidFill>
            </a:endParaRPr>
          </a:p>
          <a:p>
            <a:pPr marL="0" indent="0">
              <a:buNone/>
            </a:pPr>
            <a:endParaRPr lang="en-GB" sz="8000" b="1">
              <a:solidFill>
                <a:schemeClr val="tx2"/>
              </a:solidFill>
            </a:endParaRPr>
          </a:p>
          <a:p>
            <a:pPr marL="0" indent="0">
              <a:buNone/>
            </a:pPr>
            <a:r>
              <a:rPr lang="en-GB" sz="8000" b="1" dirty="0">
                <a:solidFill>
                  <a:schemeClr val="tx2"/>
                </a:solidFill>
              </a:rPr>
              <a:t>Biopsychosocial model :</a:t>
            </a:r>
          </a:p>
          <a:p>
            <a:r>
              <a:rPr lang="en-GB" sz="7200" b="1" dirty="0"/>
              <a:t>Biological factors</a:t>
            </a:r>
            <a:r>
              <a:rPr lang="en-GB" sz="7200" dirty="0"/>
              <a:t>  such as genetics  or physical health</a:t>
            </a:r>
          </a:p>
          <a:p>
            <a:r>
              <a:rPr lang="en-GB" sz="7200" b="1" dirty="0"/>
              <a:t>Psychological factors</a:t>
            </a:r>
            <a:r>
              <a:rPr lang="en-GB" sz="7200" dirty="0"/>
              <a:t> such as  emotions or  mental health, behaviour ,thoughts </a:t>
            </a:r>
          </a:p>
          <a:p>
            <a:r>
              <a:rPr lang="en-GB" sz="7200" b="1" dirty="0"/>
              <a:t>Social factors</a:t>
            </a:r>
            <a:r>
              <a:rPr lang="en-GB" sz="7200" dirty="0"/>
              <a:t> such as  family , socioeconomic status ,culture.  </a:t>
            </a:r>
          </a:p>
          <a:p>
            <a:r>
              <a:rPr lang="en-GB" sz="7200" dirty="0"/>
              <a:t>  In this concept, the outcome is determined by the deep connection of all three elements; none of these elements alone may definitively result in health or illness  (Lumen, 2024).</a:t>
            </a:r>
          </a:p>
          <a:p>
            <a:r>
              <a:rPr lang="en-GB" sz="7200" dirty="0"/>
              <a:t>Therefore , this model suggest that all these factors connect and  the concept of health and wellbeing are influence service and design .</a:t>
            </a:r>
          </a:p>
          <a:p>
            <a:r>
              <a:rPr lang="en-GB" sz="7200"/>
              <a:t>When looking at sustainable development , this model suggests not just individual treatment but the needs of community and environment.</a:t>
            </a:r>
          </a:p>
          <a:p>
            <a:pPr marL="0" indent="0">
              <a:buNone/>
            </a:pPr>
            <a:endParaRPr lang="en-GB" sz="2400" b="1" dirty="0">
              <a:solidFill>
                <a:schemeClr val="tx2"/>
              </a:solidFill>
            </a:endParaRPr>
          </a:p>
          <a:p>
            <a:endParaRPr lang="en-GB" sz="2400" b="1" dirty="0">
              <a:solidFill>
                <a:schemeClr val="tx2"/>
              </a:solidFill>
            </a:endParaRPr>
          </a:p>
          <a:p>
            <a:r>
              <a:rPr lang="en-GB" sz="7200" b="1" dirty="0">
                <a:solidFill>
                  <a:schemeClr val="tx2"/>
                </a:solidFill>
              </a:rPr>
              <a:t>Ecological model -</a:t>
            </a:r>
            <a:r>
              <a:rPr lang="en-GB" sz="7200" dirty="0"/>
              <a:t> The ecological model describes how social, environmental, and individual elements are linked and have a major impact on how health and well-being services are designed and provided.</a:t>
            </a:r>
            <a:endParaRPr lang="en-GB" sz="7200" b="1" dirty="0">
              <a:solidFill>
                <a:schemeClr val="tx2"/>
              </a:solidFill>
            </a:endParaRPr>
          </a:p>
          <a:p>
            <a:r>
              <a:rPr lang="en-GB" sz="7200" dirty="0"/>
              <a:t>Multiple levels of factors influence health and wellbeing</a:t>
            </a:r>
            <a:r>
              <a:rPr lang="en-GB" sz="7200"/>
              <a:t> (Health, 2021).</a:t>
            </a:r>
            <a:endParaRPr lang="en-GB" sz="7200" dirty="0"/>
          </a:p>
          <a:p>
            <a:r>
              <a:rPr lang="en-GB" sz="7200" dirty="0"/>
              <a:t> Individual</a:t>
            </a:r>
          </a:p>
          <a:p>
            <a:r>
              <a:rPr lang="en-GB" sz="7200" dirty="0"/>
              <a:t>Interpersonal</a:t>
            </a:r>
          </a:p>
          <a:p>
            <a:r>
              <a:rPr lang="en-GB" sz="7200" dirty="0"/>
              <a:t>Organizational</a:t>
            </a:r>
          </a:p>
          <a:p>
            <a:r>
              <a:rPr lang="en-GB" sz="7200" dirty="0"/>
              <a:t>Community</a:t>
            </a:r>
          </a:p>
          <a:p>
            <a:r>
              <a:rPr lang="en-GB" sz="7200" dirty="0"/>
              <a:t>Policy / Societal</a:t>
            </a:r>
            <a:endParaRPr lang="en-GB" sz="7200" b="1" dirty="0"/>
          </a:p>
          <a:p>
            <a:endParaRPr lang="en-GB" sz="7200" dirty="0"/>
          </a:p>
        </p:txBody>
      </p:sp>
      <p:grpSp>
        <p:nvGrpSpPr>
          <p:cNvPr id="14" name="Group 13">
            <a:extLst>
              <a:ext uri="{FF2B5EF4-FFF2-40B4-BE49-F238E27FC236}">
                <a16:creationId xmlns:a16="http://schemas.microsoft.com/office/drawing/2014/main" id="{25EE5136-01F1-466C-962D-BA9B4C6757A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369897" y="0"/>
            <a:ext cx="5822103" cy="6685267"/>
            <a:chOff x="6357228" y="0"/>
            <a:chExt cx="5822103" cy="6685267"/>
          </a:xfrm>
        </p:grpSpPr>
        <p:sp>
          <p:nvSpPr>
            <p:cNvPr id="15" name="Freeform: Shape 14">
              <a:extLst>
                <a:ext uri="{FF2B5EF4-FFF2-40B4-BE49-F238E27FC236}">
                  <a16:creationId xmlns:a16="http://schemas.microsoft.com/office/drawing/2014/main" id="{E11D3AD4-AF9B-4EB5-8C7B-C45D173B4B5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57228" y="0"/>
              <a:ext cx="5822102" cy="6685267"/>
            </a:xfrm>
            <a:custGeom>
              <a:avLst/>
              <a:gdLst>
                <a:gd name="connsiteX0" fmla="*/ 2605444 w 5822102"/>
                <a:gd name="connsiteY0" fmla="*/ 0 h 6685267"/>
                <a:gd name="connsiteX1" fmla="*/ 4757391 w 5822102"/>
                <a:gd name="connsiteY1" fmla="*/ 0 h 6685267"/>
                <a:gd name="connsiteX2" fmla="*/ 4913680 w 5822102"/>
                <a:gd name="connsiteY2" fmla="*/ 56274 h 6685267"/>
                <a:gd name="connsiteX3" fmla="*/ 5376238 w 5822102"/>
                <a:gd name="connsiteY3" fmla="*/ 282027 h 6685267"/>
                <a:gd name="connsiteX4" fmla="*/ 5658024 w 5822102"/>
                <a:gd name="connsiteY4" fmla="*/ 471014 h 6685267"/>
                <a:gd name="connsiteX5" fmla="*/ 5822102 w 5822102"/>
                <a:gd name="connsiteY5" fmla="*/ 609109 h 6685267"/>
                <a:gd name="connsiteX6" fmla="*/ 5822102 w 5822102"/>
                <a:gd name="connsiteY6" fmla="*/ 760697 h 6685267"/>
                <a:gd name="connsiteX7" fmla="*/ 5707785 w 5822102"/>
                <a:gd name="connsiteY7" fmla="*/ 666601 h 6685267"/>
                <a:gd name="connsiteX8" fmla="*/ 5577306 w 5822102"/>
                <a:gd name="connsiteY8" fmla="*/ 571666 h 6685267"/>
                <a:gd name="connsiteX9" fmla="*/ 5298630 w 5822102"/>
                <a:gd name="connsiteY9" fmla="*/ 407449 h 6685267"/>
                <a:gd name="connsiteX10" fmla="*/ 4690768 w 5822102"/>
                <a:gd name="connsiteY10" fmla="*/ 184979 h 6685267"/>
                <a:gd name="connsiteX11" fmla="*/ 4048577 w 5822102"/>
                <a:gd name="connsiteY11" fmla="*/ 99280 h 6685267"/>
                <a:gd name="connsiteX12" fmla="*/ 3405404 w 5822102"/>
                <a:gd name="connsiteY12" fmla="*/ 131937 h 6685267"/>
                <a:gd name="connsiteX13" fmla="*/ 3089702 w 5822102"/>
                <a:gd name="connsiteY13" fmla="*/ 190190 h 6685267"/>
                <a:gd name="connsiteX14" fmla="*/ 2780132 w 5822102"/>
                <a:gd name="connsiteY14" fmla="*/ 273457 h 6685267"/>
                <a:gd name="connsiteX15" fmla="*/ 2478040 w 5822102"/>
                <a:gd name="connsiteY15" fmla="*/ 379654 h 6685267"/>
                <a:gd name="connsiteX16" fmla="*/ 2184897 w 5822102"/>
                <a:gd name="connsiteY16" fmla="*/ 507972 h 6685267"/>
                <a:gd name="connsiteX17" fmla="*/ 1629141 w 5822102"/>
                <a:gd name="connsiteY17" fmla="*/ 823205 h 6685267"/>
                <a:gd name="connsiteX18" fmla="*/ 1497711 w 5822102"/>
                <a:gd name="connsiteY18" fmla="*/ 914000 h 6685267"/>
                <a:gd name="connsiteX19" fmla="*/ 1433099 w 5822102"/>
                <a:gd name="connsiteY19" fmla="*/ 960903 h 6685267"/>
                <a:gd name="connsiteX20" fmla="*/ 1369346 w 5822102"/>
                <a:gd name="connsiteY20" fmla="*/ 1008963 h 6685267"/>
                <a:gd name="connsiteX21" fmla="*/ 1123406 w 5822102"/>
                <a:gd name="connsiteY21" fmla="*/ 1212905 h 6685267"/>
                <a:gd name="connsiteX22" fmla="*/ 684367 w 5822102"/>
                <a:gd name="connsiteY22" fmla="*/ 1675564 h 6685267"/>
                <a:gd name="connsiteX23" fmla="*/ 497153 w 5822102"/>
                <a:gd name="connsiteY23" fmla="*/ 1933588 h 6685267"/>
                <a:gd name="connsiteX24" fmla="*/ 337770 w 5822102"/>
                <a:gd name="connsiteY24" fmla="*/ 2208983 h 6685267"/>
                <a:gd name="connsiteX25" fmla="*/ 302461 w 5822102"/>
                <a:gd name="connsiteY25" fmla="*/ 2280207 h 6685267"/>
                <a:gd name="connsiteX26" fmla="*/ 285296 w 5822102"/>
                <a:gd name="connsiteY26" fmla="*/ 2316107 h 6685267"/>
                <a:gd name="connsiteX27" fmla="*/ 268991 w 5822102"/>
                <a:gd name="connsiteY27" fmla="*/ 2352355 h 6685267"/>
                <a:gd name="connsiteX28" fmla="*/ 237849 w 5822102"/>
                <a:gd name="connsiteY28" fmla="*/ 2425432 h 6685267"/>
                <a:gd name="connsiteX29" fmla="*/ 208670 w 5822102"/>
                <a:gd name="connsiteY29" fmla="*/ 2499319 h 6685267"/>
                <a:gd name="connsiteX30" fmla="*/ 113775 w 5822102"/>
                <a:gd name="connsiteY30" fmla="*/ 2801929 h 6685267"/>
                <a:gd name="connsiteX31" fmla="*/ 36781 w 5822102"/>
                <a:gd name="connsiteY31" fmla="*/ 3428922 h 6685267"/>
                <a:gd name="connsiteX32" fmla="*/ 69148 w 5822102"/>
                <a:gd name="connsiteY32" fmla="*/ 3741955 h 6685267"/>
                <a:gd name="connsiteX33" fmla="*/ 167966 w 5822102"/>
                <a:gd name="connsiteY33" fmla="*/ 4041323 h 6685267"/>
                <a:gd name="connsiteX34" fmla="*/ 202049 w 5822102"/>
                <a:gd name="connsiteY34" fmla="*/ 4112894 h 6685267"/>
                <a:gd name="connsiteX35" fmla="*/ 239933 w 5822102"/>
                <a:gd name="connsiteY35" fmla="*/ 4182843 h 6685267"/>
                <a:gd name="connsiteX36" fmla="*/ 323916 w 5822102"/>
                <a:gd name="connsiteY36" fmla="*/ 4318456 h 6685267"/>
                <a:gd name="connsiteX37" fmla="*/ 416604 w 5822102"/>
                <a:gd name="connsiteY37" fmla="*/ 4449436 h 6685267"/>
                <a:gd name="connsiteX38" fmla="*/ 515911 w 5822102"/>
                <a:gd name="connsiteY38" fmla="*/ 4576711 h 6685267"/>
                <a:gd name="connsiteX39" fmla="*/ 722619 w 5822102"/>
                <a:gd name="connsiteY39" fmla="*/ 4828482 h 6685267"/>
                <a:gd name="connsiteX40" fmla="*/ 825972 w 5822102"/>
                <a:gd name="connsiteY40" fmla="*/ 4956104 h 6685267"/>
                <a:gd name="connsiteX41" fmla="*/ 926506 w 5822102"/>
                <a:gd name="connsiteY41" fmla="*/ 5085347 h 6685267"/>
                <a:gd name="connsiteX42" fmla="*/ 1027040 w 5822102"/>
                <a:gd name="connsiteY42" fmla="*/ 5210191 h 6685267"/>
                <a:gd name="connsiteX43" fmla="*/ 1132110 w 5822102"/>
                <a:gd name="connsiteY43" fmla="*/ 5330748 h 6685267"/>
                <a:gd name="connsiteX44" fmla="*/ 1354880 w 5822102"/>
                <a:gd name="connsiteY44" fmla="*/ 5558083 h 6685267"/>
                <a:gd name="connsiteX45" fmla="*/ 1855220 w 5822102"/>
                <a:gd name="connsiteY45" fmla="*/ 5937591 h 6685267"/>
                <a:gd name="connsiteX46" fmla="*/ 2131810 w 5822102"/>
                <a:gd name="connsiteY46" fmla="*/ 6080268 h 6685267"/>
                <a:gd name="connsiteX47" fmla="*/ 2423726 w 5822102"/>
                <a:gd name="connsiteY47" fmla="*/ 6188087 h 6685267"/>
                <a:gd name="connsiteX48" fmla="*/ 2727780 w 5822102"/>
                <a:gd name="connsiteY48" fmla="*/ 6262552 h 6685267"/>
                <a:gd name="connsiteX49" fmla="*/ 3041276 w 5822102"/>
                <a:gd name="connsiteY49" fmla="*/ 6304245 h 6685267"/>
                <a:gd name="connsiteX50" fmla="*/ 3360532 w 5822102"/>
                <a:gd name="connsiteY50" fmla="*/ 6317331 h 6685267"/>
                <a:gd name="connsiteX51" fmla="*/ 3439855 w 5822102"/>
                <a:gd name="connsiteY51" fmla="*/ 6316751 h 6685267"/>
                <a:gd name="connsiteX52" fmla="*/ 3478721 w 5822102"/>
                <a:gd name="connsiteY52" fmla="*/ 6315826 h 6685267"/>
                <a:gd name="connsiteX53" fmla="*/ 3517463 w 5822102"/>
                <a:gd name="connsiteY53" fmla="*/ 6313971 h 6685267"/>
                <a:gd name="connsiteX54" fmla="*/ 3671452 w 5822102"/>
                <a:gd name="connsiteY54" fmla="*/ 6301233 h 6685267"/>
                <a:gd name="connsiteX55" fmla="*/ 4265460 w 5822102"/>
                <a:gd name="connsiteY55" fmla="*/ 6149638 h 6685267"/>
                <a:gd name="connsiteX56" fmla="*/ 4546587 w 5822102"/>
                <a:gd name="connsiteY56" fmla="*/ 6018079 h 6685267"/>
                <a:gd name="connsiteX57" fmla="*/ 4818030 w 5822102"/>
                <a:gd name="connsiteY57" fmla="*/ 5858029 h 6685267"/>
                <a:gd name="connsiteX58" fmla="*/ 5081870 w 5822102"/>
                <a:gd name="connsiteY58" fmla="*/ 5676903 h 6685267"/>
                <a:gd name="connsiteX59" fmla="*/ 5212073 w 5822102"/>
                <a:gd name="connsiteY59" fmla="*/ 5581013 h 6685267"/>
                <a:gd name="connsiteX60" fmla="*/ 5343625 w 5822102"/>
                <a:gd name="connsiteY60" fmla="*/ 5481533 h 6685267"/>
                <a:gd name="connsiteX61" fmla="*/ 5610378 w 5822102"/>
                <a:gd name="connsiteY61" fmla="*/ 5284425 h 6685267"/>
                <a:gd name="connsiteX62" fmla="*/ 5822102 w 5822102"/>
                <a:gd name="connsiteY62" fmla="*/ 5126414 h 6685267"/>
                <a:gd name="connsiteX63" fmla="*/ 5822102 w 5822102"/>
                <a:gd name="connsiteY63" fmla="*/ 5556641 h 6685267"/>
                <a:gd name="connsiteX64" fmla="*/ 5576325 w 5822102"/>
                <a:gd name="connsiteY64" fmla="*/ 5749979 h 6685267"/>
                <a:gd name="connsiteX65" fmla="*/ 5447715 w 5822102"/>
                <a:gd name="connsiteY65" fmla="*/ 5852818 h 6685267"/>
                <a:gd name="connsiteX66" fmla="*/ 5315059 w 5822102"/>
                <a:gd name="connsiteY66" fmla="*/ 5956236 h 6685267"/>
                <a:gd name="connsiteX67" fmla="*/ 5038468 w 5822102"/>
                <a:gd name="connsiteY67" fmla="*/ 6155776 h 6685267"/>
                <a:gd name="connsiteX68" fmla="*/ 4741892 w 5822102"/>
                <a:gd name="connsiteY68" fmla="*/ 6338292 h 6685267"/>
                <a:gd name="connsiteX69" fmla="*/ 4420920 w 5822102"/>
                <a:gd name="connsiteY69" fmla="*/ 6492203 h 6685267"/>
                <a:gd name="connsiteX70" fmla="*/ 3717672 w 5822102"/>
                <a:gd name="connsiteY70" fmla="*/ 6670434 h 6685267"/>
                <a:gd name="connsiteX71" fmla="*/ 3535853 w 5822102"/>
                <a:gd name="connsiteY71" fmla="*/ 6683289 h 6685267"/>
                <a:gd name="connsiteX72" fmla="*/ 3490367 w 5822102"/>
                <a:gd name="connsiteY72" fmla="*/ 6684910 h 6685267"/>
                <a:gd name="connsiteX73" fmla="*/ 3445005 w 5822102"/>
                <a:gd name="connsiteY73" fmla="*/ 6685142 h 6685267"/>
                <a:gd name="connsiteX74" fmla="*/ 3355872 w 5822102"/>
                <a:gd name="connsiteY74" fmla="*/ 6684100 h 6685267"/>
                <a:gd name="connsiteX75" fmla="*/ 3179203 w 5822102"/>
                <a:gd name="connsiteY75" fmla="*/ 6677150 h 6685267"/>
                <a:gd name="connsiteX76" fmla="*/ 3002410 w 5822102"/>
                <a:gd name="connsiteY76" fmla="*/ 6661169 h 6685267"/>
                <a:gd name="connsiteX77" fmla="*/ 2650296 w 5822102"/>
                <a:gd name="connsiteY77" fmla="*/ 6604191 h 6685267"/>
                <a:gd name="connsiteX78" fmla="*/ 2306028 w 5822102"/>
                <a:gd name="connsiteY78" fmla="*/ 6505869 h 6685267"/>
                <a:gd name="connsiteX79" fmla="*/ 1978803 w 5822102"/>
                <a:gd name="connsiteY79" fmla="*/ 6363307 h 6685267"/>
                <a:gd name="connsiteX80" fmla="*/ 1678428 w 5822102"/>
                <a:gd name="connsiteY80" fmla="*/ 6177779 h 6685267"/>
                <a:gd name="connsiteX81" fmla="*/ 1175880 w 5822102"/>
                <a:gd name="connsiteY81" fmla="*/ 5710373 h 6685267"/>
                <a:gd name="connsiteX82" fmla="*/ 971502 w 5822102"/>
                <a:gd name="connsiteY82" fmla="*/ 5445399 h 6685267"/>
                <a:gd name="connsiteX83" fmla="*/ 790909 w 5822102"/>
                <a:gd name="connsiteY83" fmla="*/ 5169078 h 6685267"/>
                <a:gd name="connsiteX84" fmla="*/ 706680 w 5822102"/>
                <a:gd name="connsiteY84" fmla="*/ 5031959 h 6685267"/>
                <a:gd name="connsiteX85" fmla="*/ 619143 w 5822102"/>
                <a:gd name="connsiteY85" fmla="*/ 4897157 h 6685267"/>
                <a:gd name="connsiteX86" fmla="*/ 436465 w 5822102"/>
                <a:gd name="connsiteY86" fmla="*/ 4628710 h 6685267"/>
                <a:gd name="connsiteX87" fmla="*/ 347088 w 5822102"/>
                <a:gd name="connsiteY87" fmla="*/ 4492171 h 6685267"/>
                <a:gd name="connsiteX88" fmla="*/ 262001 w 5822102"/>
                <a:gd name="connsiteY88" fmla="*/ 4352619 h 6685267"/>
                <a:gd name="connsiteX89" fmla="*/ 118679 w 5822102"/>
                <a:gd name="connsiteY89" fmla="*/ 4059853 h 6685267"/>
                <a:gd name="connsiteX90" fmla="*/ 28322 w 5822102"/>
                <a:gd name="connsiteY90" fmla="*/ 3749136 h 6685267"/>
                <a:gd name="connsiteX91" fmla="*/ 0 w 5822102"/>
                <a:gd name="connsiteY91" fmla="*/ 3428922 h 6685267"/>
                <a:gd name="connsiteX92" fmla="*/ 253052 w 5822102"/>
                <a:gd name="connsiteY92" fmla="*/ 2174356 h 6685267"/>
                <a:gd name="connsiteX93" fmla="*/ 389141 w 5822102"/>
                <a:gd name="connsiteY93" fmla="*/ 1877652 h 6685267"/>
                <a:gd name="connsiteX94" fmla="*/ 552079 w 5822102"/>
                <a:gd name="connsiteY94" fmla="*/ 1591834 h 6685267"/>
                <a:gd name="connsiteX95" fmla="*/ 954950 w 5822102"/>
                <a:gd name="connsiteY95" fmla="*/ 1061773 h 6685267"/>
                <a:gd name="connsiteX96" fmla="*/ 1192922 w 5822102"/>
                <a:gd name="connsiteY96" fmla="*/ 822626 h 6685267"/>
                <a:gd name="connsiteX97" fmla="*/ 1255939 w 5822102"/>
                <a:gd name="connsiteY97" fmla="*/ 765880 h 6685267"/>
                <a:gd name="connsiteX98" fmla="*/ 1320183 w 5822102"/>
                <a:gd name="connsiteY98" fmla="*/ 710291 h 6685267"/>
                <a:gd name="connsiteX99" fmla="*/ 1452961 w 5822102"/>
                <a:gd name="connsiteY99" fmla="*/ 603514 h 6685267"/>
                <a:gd name="connsiteX100" fmla="*/ 2033360 w 5822102"/>
                <a:gd name="connsiteY100" fmla="*/ 235818 h 6685267"/>
                <a:gd name="connsiteX101" fmla="*/ 2512513 w 5822102"/>
                <a:gd name="connsiteY101" fmla="*/ 30012 h 66852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Lst>
              <a:rect l="l" t="t" r="r" b="b"/>
              <a:pathLst>
                <a:path w="5822102" h="6685267">
                  <a:moveTo>
                    <a:pt x="2605444" y="0"/>
                  </a:moveTo>
                  <a:lnTo>
                    <a:pt x="4757391" y="0"/>
                  </a:lnTo>
                  <a:lnTo>
                    <a:pt x="4913680" y="56274"/>
                  </a:lnTo>
                  <a:cubicBezTo>
                    <a:pt x="5074659" y="119278"/>
                    <a:pt x="5229483" y="195083"/>
                    <a:pt x="5376238" y="282027"/>
                  </a:cubicBezTo>
                  <a:cubicBezTo>
                    <a:pt x="5474014" y="340105"/>
                    <a:pt x="5568080" y="403280"/>
                    <a:pt x="5658024" y="471014"/>
                  </a:cubicBezTo>
                  <a:lnTo>
                    <a:pt x="5822102" y="609109"/>
                  </a:lnTo>
                  <a:lnTo>
                    <a:pt x="5822102" y="760697"/>
                  </a:lnTo>
                  <a:lnTo>
                    <a:pt x="5707785" y="666601"/>
                  </a:lnTo>
                  <a:cubicBezTo>
                    <a:pt x="5665273" y="633682"/>
                    <a:pt x="5621749" y="602008"/>
                    <a:pt x="5577306" y="571666"/>
                  </a:cubicBezTo>
                  <a:cubicBezTo>
                    <a:pt x="5487929" y="511562"/>
                    <a:pt x="5395118" y="456089"/>
                    <a:pt x="5298630" y="407449"/>
                  </a:cubicBezTo>
                  <a:cubicBezTo>
                    <a:pt x="5106266" y="309010"/>
                    <a:pt x="4901153" y="235355"/>
                    <a:pt x="4690768" y="184979"/>
                  </a:cubicBezTo>
                  <a:cubicBezTo>
                    <a:pt x="4480382" y="134486"/>
                    <a:pt x="4264724" y="106807"/>
                    <a:pt x="4048577" y="99280"/>
                  </a:cubicBezTo>
                  <a:cubicBezTo>
                    <a:pt x="3832182" y="90709"/>
                    <a:pt x="3617997" y="102290"/>
                    <a:pt x="3405404" y="131937"/>
                  </a:cubicBezTo>
                  <a:cubicBezTo>
                    <a:pt x="3299353" y="147340"/>
                    <a:pt x="3193915" y="166449"/>
                    <a:pt x="3089702" y="190190"/>
                  </a:cubicBezTo>
                  <a:cubicBezTo>
                    <a:pt x="2985491" y="214278"/>
                    <a:pt x="2882137" y="241725"/>
                    <a:pt x="2780132" y="273457"/>
                  </a:cubicBezTo>
                  <a:cubicBezTo>
                    <a:pt x="2678126" y="305073"/>
                    <a:pt x="2577348" y="340510"/>
                    <a:pt x="2478040" y="379654"/>
                  </a:cubicBezTo>
                  <a:cubicBezTo>
                    <a:pt x="2378854" y="418914"/>
                    <a:pt x="2281017" y="461763"/>
                    <a:pt x="2184897" y="507972"/>
                  </a:cubicBezTo>
                  <a:cubicBezTo>
                    <a:pt x="1992657" y="600271"/>
                    <a:pt x="1806791" y="705542"/>
                    <a:pt x="1629141" y="823205"/>
                  </a:cubicBezTo>
                  <a:cubicBezTo>
                    <a:pt x="1584882" y="852736"/>
                    <a:pt x="1540745" y="882731"/>
                    <a:pt x="1497711" y="914000"/>
                  </a:cubicBezTo>
                  <a:cubicBezTo>
                    <a:pt x="1475888" y="929286"/>
                    <a:pt x="1454555" y="945153"/>
                    <a:pt x="1433099" y="960903"/>
                  </a:cubicBezTo>
                  <a:cubicBezTo>
                    <a:pt x="1411521" y="976537"/>
                    <a:pt x="1390311" y="992634"/>
                    <a:pt x="1369346" y="1008963"/>
                  </a:cubicBezTo>
                  <a:cubicBezTo>
                    <a:pt x="1285119" y="1074165"/>
                    <a:pt x="1202730" y="1141797"/>
                    <a:pt x="1123406" y="1212905"/>
                  </a:cubicBezTo>
                  <a:cubicBezTo>
                    <a:pt x="964391" y="1354656"/>
                    <a:pt x="816900" y="1509261"/>
                    <a:pt x="684367" y="1675564"/>
                  </a:cubicBezTo>
                  <a:cubicBezTo>
                    <a:pt x="618161" y="1758716"/>
                    <a:pt x="555512" y="1844763"/>
                    <a:pt x="497153" y="1933588"/>
                  </a:cubicBezTo>
                  <a:cubicBezTo>
                    <a:pt x="439775" y="2022877"/>
                    <a:pt x="385584" y="2114367"/>
                    <a:pt x="337770" y="2208983"/>
                  </a:cubicBezTo>
                  <a:cubicBezTo>
                    <a:pt x="325388" y="2232493"/>
                    <a:pt x="313862" y="2256349"/>
                    <a:pt x="302461" y="2280207"/>
                  </a:cubicBezTo>
                  <a:lnTo>
                    <a:pt x="285296" y="2316107"/>
                  </a:lnTo>
                  <a:lnTo>
                    <a:pt x="268991" y="2352355"/>
                  </a:lnTo>
                  <a:cubicBezTo>
                    <a:pt x="258324" y="2376560"/>
                    <a:pt x="247535" y="2400764"/>
                    <a:pt x="237849" y="2425432"/>
                  </a:cubicBezTo>
                  <a:cubicBezTo>
                    <a:pt x="228163" y="2450099"/>
                    <a:pt x="217498" y="2474419"/>
                    <a:pt x="208670" y="2499319"/>
                  </a:cubicBezTo>
                  <a:cubicBezTo>
                    <a:pt x="170909" y="2598219"/>
                    <a:pt x="138908" y="2699206"/>
                    <a:pt x="113775" y="2801929"/>
                  </a:cubicBezTo>
                  <a:cubicBezTo>
                    <a:pt x="62773" y="3006911"/>
                    <a:pt x="36659" y="3217917"/>
                    <a:pt x="36781" y="3428922"/>
                  </a:cubicBezTo>
                  <a:cubicBezTo>
                    <a:pt x="37394" y="3534078"/>
                    <a:pt x="47816" y="3639001"/>
                    <a:pt x="69148" y="3741955"/>
                  </a:cubicBezTo>
                  <a:cubicBezTo>
                    <a:pt x="91585" y="3844679"/>
                    <a:pt x="124074" y="3945202"/>
                    <a:pt x="167966" y="4041323"/>
                  </a:cubicBezTo>
                  <a:cubicBezTo>
                    <a:pt x="178387" y="4065528"/>
                    <a:pt x="190525" y="4089153"/>
                    <a:pt x="202049" y="4112894"/>
                  </a:cubicBezTo>
                  <a:cubicBezTo>
                    <a:pt x="214555" y="4136288"/>
                    <a:pt x="226447" y="4159912"/>
                    <a:pt x="239933" y="4182843"/>
                  </a:cubicBezTo>
                  <a:cubicBezTo>
                    <a:pt x="265680" y="4229167"/>
                    <a:pt x="294368" y="4274101"/>
                    <a:pt x="323916" y="4318456"/>
                  </a:cubicBezTo>
                  <a:cubicBezTo>
                    <a:pt x="353341" y="4362927"/>
                    <a:pt x="384849" y="4406240"/>
                    <a:pt x="416604" y="4449436"/>
                  </a:cubicBezTo>
                  <a:cubicBezTo>
                    <a:pt x="448847" y="4492286"/>
                    <a:pt x="482319" y="4534557"/>
                    <a:pt x="515911" y="4576711"/>
                  </a:cubicBezTo>
                  <a:cubicBezTo>
                    <a:pt x="583219" y="4661137"/>
                    <a:pt x="653594" y="4743825"/>
                    <a:pt x="722619" y="4828482"/>
                  </a:cubicBezTo>
                  <a:cubicBezTo>
                    <a:pt x="757315" y="4870637"/>
                    <a:pt x="791889" y="4913138"/>
                    <a:pt x="825972" y="4956104"/>
                  </a:cubicBezTo>
                  <a:cubicBezTo>
                    <a:pt x="859934" y="4998722"/>
                    <a:pt x="893649" y="5044004"/>
                    <a:pt x="926506" y="5085347"/>
                  </a:cubicBezTo>
                  <a:cubicBezTo>
                    <a:pt x="959119" y="5127734"/>
                    <a:pt x="993324" y="5168847"/>
                    <a:pt x="1027040" y="5210191"/>
                  </a:cubicBezTo>
                  <a:cubicBezTo>
                    <a:pt x="1061737" y="5250840"/>
                    <a:pt x="1096188" y="5291488"/>
                    <a:pt x="1132110" y="5330748"/>
                  </a:cubicBezTo>
                  <a:cubicBezTo>
                    <a:pt x="1203465" y="5409731"/>
                    <a:pt x="1277639" y="5485818"/>
                    <a:pt x="1354880" y="5558083"/>
                  </a:cubicBezTo>
                  <a:cubicBezTo>
                    <a:pt x="1509603" y="5702266"/>
                    <a:pt x="1676588" y="5830930"/>
                    <a:pt x="1855220" y="5937591"/>
                  </a:cubicBezTo>
                  <a:cubicBezTo>
                    <a:pt x="1944720" y="5990632"/>
                    <a:pt x="2036549" y="6039272"/>
                    <a:pt x="2131810" y="6080268"/>
                  </a:cubicBezTo>
                  <a:cubicBezTo>
                    <a:pt x="2226460" y="6122423"/>
                    <a:pt x="2324173" y="6157977"/>
                    <a:pt x="2423726" y="6188087"/>
                  </a:cubicBezTo>
                  <a:cubicBezTo>
                    <a:pt x="2523280" y="6218313"/>
                    <a:pt x="2624794" y="6242749"/>
                    <a:pt x="2727780" y="6262552"/>
                  </a:cubicBezTo>
                  <a:cubicBezTo>
                    <a:pt x="2830890" y="6282008"/>
                    <a:pt x="2935714" y="6295326"/>
                    <a:pt x="3041276" y="6304245"/>
                  </a:cubicBezTo>
                  <a:cubicBezTo>
                    <a:pt x="3146836" y="6313277"/>
                    <a:pt x="3253499" y="6317215"/>
                    <a:pt x="3360532" y="6317331"/>
                  </a:cubicBezTo>
                  <a:cubicBezTo>
                    <a:pt x="3387259" y="6317331"/>
                    <a:pt x="3414354" y="6317794"/>
                    <a:pt x="3439855" y="6316751"/>
                  </a:cubicBezTo>
                  <a:lnTo>
                    <a:pt x="3478721" y="6315826"/>
                  </a:lnTo>
                  <a:lnTo>
                    <a:pt x="3517463" y="6313971"/>
                  </a:lnTo>
                  <a:cubicBezTo>
                    <a:pt x="3569078" y="6311772"/>
                    <a:pt x="3620449" y="6306907"/>
                    <a:pt x="3671452" y="6301233"/>
                  </a:cubicBezTo>
                  <a:cubicBezTo>
                    <a:pt x="3875707" y="6277608"/>
                    <a:pt x="4074445" y="6225841"/>
                    <a:pt x="4265460" y="6149638"/>
                  </a:cubicBezTo>
                  <a:cubicBezTo>
                    <a:pt x="4361212" y="6111884"/>
                    <a:pt x="4454636" y="6067065"/>
                    <a:pt x="4546587" y="6018079"/>
                  </a:cubicBezTo>
                  <a:cubicBezTo>
                    <a:pt x="4638662" y="5969322"/>
                    <a:pt x="4729020" y="5915240"/>
                    <a:pt x="4818030" y="5858029"/>
                  </a:cubicBezTo>
                  <a:cubicBezTo>
                    <a:pt x="4907038" y="5800703"/>
                    <a:pt x="4994577" y="5739672"/>
                    <a:pt x="5081870" y="5676903"/>
                  </a:cubicBezTo>
                  <a:cubicBezTo>
                    <a:pt x="5125392" y="5645519"/>
                    <a:pt x="5168794" y="5613324"/>
                    <a:pt x="5212073" y="5581013"/>
                  </a:cubicBezTo>
                  <a:lnTo>
                    <a:pt x="5343625" y="5481533"/>
                  </a:lnTo>
                  <a:cubicBezTo>
                    <a:pt x="5432696" y="5414768"/>
                    <a:pt x="5521951" y="5349452"/>
                    <a:pt x="5610378" y="5284425"/>
                  </a:cubicBezTo>
                  <a:lnTo>
                    <a:pt x="5822102" y="5126414"/>
                  </a:lnTo>
                  <a:lnTo>
                    <a:pt x="5822102" y="5556641"/>
                  </a:lnTo>
                  <a:lnTo>
                    <a:pt x="5576325" y="5749979"/>
                  </a:lnTo>
                  <a:lnTo>
                    <a:pt x="5447715" y="5852818"/>
                  </a:lnTo>
                  <a:cubicBezTo>
                    <a:pt x="5403945" y="5887445"/>
                    <a:pt x="5359932" y="5922073"/>
                    <a:pt x="5315059" y="5956236"/>
                  </a:cubicBezTo>
                  <a:cubicBezTo>
                    <a:pt x="5225682" y="6024680"/>
                    <a:pt x="5133976" y="6091734"/>
                    <a:pt x="5038468" y="6155776"/>
                  </a:cubicBezTo>
                  <a:cubicBezTo>
                    <a:pt x="4943084" y="6219703"/>
                    <a:pt x="4845002" y="6281777"/>
                    <a:pt x="4741892" y="6338292"/>
                  </a:cubicBezTo>
                  <a:cubicBezTo>
                    <a:pt x="4638784" y="6394692"/>
                    <a:pt x="4532120" y="6447038"/>
                    <a:pt x="4420920" y="6492203"/>
                  </a:cubicBezTo>
                  <a:cubicBezTo>
                    <a:pt x="4199255" y="6583693"/>
                    <a:pt x="3959813" y="6644840"/>
                    <a:pt x="3717672" y="6670434"/>
                  </a:cubicBezTo>
                  <a:cubicBezTo>
                    <a:pt x="3657106" y="6676456"/>
                    <a:pt x="3596419" y="6681321"/>
                    <a:pt x="3535853" y="6683289"/>
                  </a:cubicBezTo>
                  <a:lnTo>
                    <a:pt x="3490367" y="6684910"/>
                  </a:lnTo>
                  <a:lnTo>
                    <a:pt x="3445005" y="6685142"/>
                  </a:lnTo>
                  <a:cubicBezTo>
                    <a:pt x="3414354" y="6685605"/>
                    <a:pt x="3385297" y="6684679"/>
                    <a:pt x="3355872" y="6684100"/>
                  </a:cubicBezTo>
                  <a:cubicBezTo>
                    <a:pt x="3297146" y="6683405"/>
                    <a:pt x="3238052" y="6680047"/>
                    <a:pt x="3179203" y="6677150"/>
                  </a:cubicBezTo>
                  <a:cubicBezTo>
                    <a:pt x="3120232" y="6672519"/>
                    <a:pt x="3061259" y="6668233"/>
                    <a:pt x="3002410" y="6661169"/>
                  </a:cubicBezTo>
                  <a:cubicBezTo>
                    <a:pt x="2884589" y="6647851"/>
                    <a:pt x="2766891" y="6629669"/>
                    <a:pt x="2650296" y="6604191"/>
                  </a:cubicBezTo>
                  <a:cubicBezTo>
                    <a:pt x="2533702" y="6578713"/>
                    <a:pt x="2418456" y="6545938"/>
                    <a:pt x="2306028" y="6505869"/>
                  </a:cubicBezTo>
                  <a:cubicBezTo>
                    <a:pt x="2193602" y="6465683"/>
                    <a:pt x="2084118" y="6417738"/>
                    <a:pt x="1978803" y="6363307"/>
                  </a:cubicBezTo>
                  <a:cubicBezTo>
                    <a:pt x="1873855" y="6308066"/>
                    <a:pt x="1773077" y="6246340"/>
                    <a:pt x="1678428" y="6177779"/>
                  </a:cubicBezTo>
                  <a:cubicBezTo>
                    <a:pt x="1488393" y="6041356"/>
                    <a:pt x="1321900" y="5881423"/>
                    <a:pt x="1175880" y="5710373"/>
                  </a:cubicBezTo>
                  <a:cubicBezTo>
                    <a:pt x="1103177" y="5624441"/>
                    <a:pt x="1035501" y="5535732"/>
                    <a:pt x="971502" y="5445399"/>
                  </a:cubicBezTo>
                  <a:cubicBezTo>
                    <a:pt x="907380" y="5355069"/>
                    <a:pt x="847550" y="5262768"/>
                    <a:pt x="790909" y="5169078"/>
                  </a:cubicBezTo>
                  <a:cubicBezTo>
                    <a:pt x="761974" y="5121712"/>
                    <a:pt x="735492" y="5077357"/>
                    <a:pt x="706680" y="5031959"/>
                  </a:cubicBezTo>
                  <a:cubicBezTo>
                    <a:pt x="678114" y="4986910"/>
                    <a:pt x="649058" y="4941860"/>
                    <a:pt x="619143" y="4897157"/>
                  </a:cubicBezTo>
                  <a:lnTo>
                    <a:pt x="436465" y="4628710"/>
                  </a:lnTo>
                  <a:cubicBezTo>
                    <a:pt x="406182" y="4583544"/>
                    <a:pt x="376267" y="4538147"/>
                    <a:pt x="347088" y="4492171"/>
                  </a:cubicBezTo>
                  <a:cubicBezTo>
                    <a:pt x="317908" y="4446194"/>
                    <a:pt x="288974" y="4400102"/>
                    <a:pt x="262001" y="4352619"/>
                  </a:cubicBezTo>
                  <a:cubicBezTo>
                    <a:pt x="207934" y="4258119"/>
                    <a:pt x="158280" y="4160840"/>
                    <a:pt x="118679" y="4059853"/>
                  </a:cubicBezTo>
                  <a:cubicBezTo>
                    <a:pt x="78343" y="3959214"/>
                    <a:pt x="48429" y="3854870"/>
                    <a:pt x="28322" y="3749136"/>
                  </a:cubicBezTo>
                  <a:cubicBezTo>
                    <a:pt x="9073" y="3643402"/>
                    <a:pt x="0" y="3536046"/>
                    <a:pt x="0" y="3428922"/>
                  </a:cubicBezTo>
                  <a:cubicBezTo>
                    <a:pt x="1594" y="3001816"/>
                    <a:pt x="89010" y="2575868"/>
                    <a:pt x="253052" y="2174356"/>
                  </a:cubicBezTo>
                  <a:cubicBezTo>
                    <a:pt x="294246" y="2074066"/>
                    <a:pt x="338873" y="1974700"/>
                    <a:pt x="389141" y="1877652"/>
                  </a:cubicBezTo>
                  <a:cubicBezTo>
                    <a:pt x="438672" y="1780256"/>
                    <a:pt x="493230" y="1684945"/>
                    <a:pt x="552079" y="1591834"/>
                  </a:cubicBezTo>
                  <a:cubicBezTo>
                    <a:pt x="669900" y="1405728"/>
                    <a:pt x="804394" y="1227729"/>
                    <a:pt x="954950" y="1061773"/>
                  </a:cubicBezTo>
                  <a:cubicBezTo>
                    <a:pt x="1030597" y="979085"/>
                    <a:pt x="1109552" y="898829"/>
                    <a:pt x="1192922" y="822626"/>
                  </a:cubicBezTo>
                  <a:cubicBezTo>
                    <a:pt x="1213642" y="803402"/>
                    <a:pt x="1234483" y="784409"/>
                    <a:pt x="1255939" y="765880"/>
                  </a:cubicBezTo>
                  <a:cubicBezTo>
                    <a:pt x="1277273" y="747234"/>
                    <a:pt x="1298237" y="728241"/>
                    <a:pt x="1320183" y="710291"/>
                  </a:cubicBezTo>
                  <a:cubicBezTo>
                    <a:pt x="1363585" y="673811"/>
                    <a:pt x="1408088" y="638489"/>
                    <a:pt x="1452961" y="603514"/>
                  </a:cubicBezTo>
                  <a:cubicBezTo>
                    <a:pt x="1633310" y="464543"/>
                    <a:pt x="1828125" y="341437"/>
                    <a:pt x="2033360" y="235818"/>
                  </a:cubicBezTo>
                  <a:cubicBezTo>
                    <a:pt x="2187242" y="156561"/>
                    <a:pt x="2347554" y="87597"/>
                    <a:pt x="2512513" y="30012"/>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Freeform: Shape 15">
              <a:extLst>
                <a:ext uri="{FF2B5EF4-FFF2-40B4-BE49-F238E27FC236}">
                  <a16:creationId xmlns:a16="http://schemas.microsoft.com/office/drawing/2014/main" id="{15102EBE-A80F-4CFF-B1DD-941EF9728B5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04998" y="98659"/>
              <a:ext cx="5774333" cy="6315453"/>
            </a:xfrm>
            <a:custGeom>
              <a:avLst/>
              <a:gdLst>
                <a:gd name="connsiteX0" fmla="*/ 3707237 w 5774333"/>
                <a:gd name="connsiteY0" fmla="*/ 1489 h 6315453"/>
                <a:gd name="connsiteX1" fmla="*/ 4037665 w 5774333"/>
                <a:gd name="connsiteY1" fmla="*/ 6121 h 6315453"/>
                <a:gd name="connsiteX2" fmla="*/ 4692239 w 5774333"/>
                <a:gd name="connsiteY2" fmla="*/ 102128 h 6315453"/>
                <a:gd name="connsiteX3" fmla="*/ 5315059 w 5774333"/>
                <a:gd name="connsiteY3" fmla="*/ 324945 h 6315453"/>
                <a:gd name="connsiteX4" fmla="*/ 5738325 w 5774333"/>
                <a:gd name="connsiteY4" fmla="*/ 578286 h 6315453"/>
                <a:gd name="connsiteX5" fmla="*/ 5774333 w 5774333"/>
                <a:gd name="connsiteY5" fmla="*/ 606551 h 6315453"/>
                <a:gd name="connsiteX6" fmla="*/ 5774333 w 5774333"/>
                <a:gd name="connsiteY6" fmla="*/ 975490 h 6315453"/>
                <a:gd name="connsiteX7" fmla="*/ 5676001 w 5774333"/>
                <a:gd name="connsiteY7" fmla="*/ 889749 h 6315453"/>
                <a:gd name="connsiteX8" fmla="*/ 5177132 w 5774333"/>
                <a:gd name="connsiteY8" fmla="*/ 581926 h 6315453"/>
                <a:gd name="connsiteX9" fmla="*/ 4615735 w 5774333"/>
                <a:gd name="connsiteY9" fmla="*/ 388640 h 6315453"/>
                <a:gd name="connsiteX10" fmla="*/ 4020010 w 5774333"/>
                <a:gd name="connsiteY10" fmla="*/ 308500 h 6315453"/>
                <a:gd name="connsiteX11" fmla="*/ 3416315 w 5774333"/>
                <a:gd name="connsiteY11" fmla="*/ 328882 h 6315453"/>
                <a:gd name="connsiteX12" fmla="*/ 2823779 w 5774333"/>
                <a:gd name="connsiteY12" fmla="*/ 446545 h 6315453"/>
                <a:gd name="connsiteX13" fmla="*/ 2256987 w 5774333"/>
                <a:gd name="connsiteY13" fmla="*/ 651296 h 6315453"/>
                <a:gd name="connsiteX14" fmla="*/ 1244169 w 5774333"/>
                <a:gd name="connsiteY14" fmla="*/ 1280374 h 6315453"/>
                <a:gd name="connsiteX15" fmla="*/ 830141 w 5774333"/>
                <a:gd name="connsiteY15" fmla="*/ 1700184 h 6315453"/>
                <a:gd name="connsiteX16" fmla="*/ 502792 w 5774333"/>
                <a:gd name="connsiteY16" fmla="*/ 2182300 h 6315453"/>
                <a:gd name="connsiteX17" fmla="*/ 280637 w 5774333"/>
                <a:gd name="connsiteY17" fmla="*/ 2715256 h 6315453"/>
                <a:gd name="connsiteX18" fmla="*/ 199843 w 5774333"/>
                <a:gd name="connsiteY18" fmla="*/ 3283418 h 6315453"/>
                <a:gd name="connsiteX19" fmla="*/ 233926 w 5774333"/>
                <a:gd name="connsiteY19" fmla="*/ 3561593 h 6315453"/>
                <a:gd name="connsiteX20" fmla="*/ 334582 w 5774333"/>
                <a:gd name="connsiteY20" fmla="*/ 3821816 h 6315453"/>
                <a:gd name="connsiteX21" fmla="*/ 404834 w 5774333"/>
                <a:gd name="connsiteY21" fmla="*/ 3944343 h 6315453"/>
                <a:gd name="connsiteX22" fmla="*/ 485506 w 5774333"/>
                <a:gd name="connsiteY22" fmla="*/ 4062932 h 6315453"/>
                <a:gd name="connsiteX23" fmla="*/ 671861 w 5774333"/>
                <a:gd name="connsiteY23" fmla="*/ 4292120 h 6315453"/>
                <a:gd name="connsiteX24" fmla="*/ 873542 w 5774333"/>
                <a:gd name="connsiteY24" fmla="*/ 4523044 h 6315453"/>
                <a:gd name="connsiteX25" fmla="*/ 973831 w 5774333"/>
                <a:gd name="connsiteY25" fmla="*/ 4643601 h 6315453"/>
                <a:gd name="connsiteX26" fmla="*/ 1022014 w 5774333"/>
                <a:gd name="connsiteY26" fmla="*/ 4702780 h 6315453"/>
                <a:gd name="connsiteX27" fmla="*/ 1069215 w 5774333"/>
                <a:gd name="connsiteY27" fmla="*/ 4759411 h 6315453"/>
                <a:gd name="connsiteX28" fmla="*/ 1474784 w 5774333"/>
                <a:gd name="connsiteY28" fmla="*/ 5177948 h 6315453"/>
                <a:gd name="connsiteX29" fmla="*/ 1690442 w 5774333"/>
                <a:gd name="connsiteY29" fmla="*/ 5366255 h 6315453"/>
                <a:gd name="connsiteX30" fmla="*/ 1916276 w 5774333"/>
                <a:gd name="connsiteY30" fmla="*/ 5539852 h 6315453"/>
                <a:gd name="connsiteX31" fmla="*/ 2420784 w 5774333"/>
                <a:gd name="connsiteY31" fmla="*/ 5814437 h 6315453"/>
                <a:gd name="connsiteX32" fmla="*/ 2703015 w 5774333"/>
                <a:gd name="connsiteY32" fmla="*/ 5892029 h 6315453"/>
                <a:gd name="connsiteX33" fmla="*/ 2775350 w 5774333"/>
                <a:gd name="connsiteY33" fmla="*/ 5905695 h 6315453"/>
                <a:gd name="connsiteX34" fmla="*/ 2848299 w 5774333"/>
                <a:gd name="connsiteY34" fmla="*/ 5917161 h 6315453"/>
                <a:gd name="connsiteX35" fmla="*/ 2995544 w 5774333"/>
                <a:gd name="connsiteY35" fmla="*/ 5933605 h 6315453"/>
                <a:gd name="connsiteX36" fmla="*/ 3069596 w 5774333"/>
                <a:gd name="connsiteY36" fmla="*/ 5938933 h 6315453"/>
                <a:gd name="connsiteX37" fmla="*/ 3143894 w 5774333"/>
                <a:gd name="connsiteY37" fmla="*/ 5942639 h 6315453"/>
                <a:gd name="connsiteX38" fmla="*/ 3218436 w 5774333"/>
                <a:gd name="connsiteY38" fmla="*/ 5944260 h 6315453"/>
                <a:gd name="connsiteX39" fmla="*/ 3293101 w 5774333"/>
                <a:gd name="connsiteY39" fmla="*/ 5943913 h 6315453"/>
                <a:gd name="connsiteX40" fmla="*/ 3330494 w 5774333"/>
                <a:gd name="connsiteY40" fmla="*/ 5943565 h 6315453"/>
                <a:gd name="connsiteX41" fmla="*/ 3366540 w 5774333"/>
                <a:gd name="connsiteY41" fmla="*/ 5942059 h 6315453"/>
                <a:gd name="connsiteX42" fmla="*/ 3402462 w 5774333"/>
                <a:gd name="connsiteY42" fmla="*/ 5940323 h 6315453"/>
                <a:gd name="connsiteX43" fmla="*/ 3438262 w 5774333"/>
                <a:gd name="connsiteY43" fmla="*/ 5937543 h 6315453"/>
                <a:gd name="connsiteX44" fmla="*/ 3580236 w 5774333"/>
                <a:gd name="connsiteY44" fmla="*/ 5920982 h 6315453"/>
                <a:gd name="connsiteX45" fmla="*/ 4121034 w 5774333"/>
                <a:gd name="connsiteY45" fmla="*/ 5753290 h 6315453"/>
                <a:gd name="connsiteX46" fmla="*/ 4620639 w 5774333"/>
                <a:gd name="connsiteY46" fmla="*/ 5459364 h 6315453"/>
                <a:gd name="connsiteX47" fmla="*/ 4741771 w 5774333"/>
                <a:gd name="connsiteY47" fmla="*/ 5372971 h 6315453"/>
                <a:gd name="connsiteX48" fmla="*/ 4862901 w 5774333"/>
                <a:gd name="connsiteY48" fmla="*/ 5283682 h 6315453"/>
                <a:gd name="connsiteX49" fmla="*/ 5108229 w 5774333"/>
                <a:gd name="connsiteY49" fmla="*/ 5098386 h 6315453"/>
                <a:gd name="connsiteX50" fmla="*/ 5612493 w 5774333"/>
                <a:gd name="connsiteY50" fmla="*/ 4739724 h 6315453"/>
                <a:gd name="connsiteX51" fmla="*/ 5774333 w 5774333"/>
                <a:gd name="connsiteY51" fmla="*/ 4623488 h 6315453"/>
                <a:gd name="connsiteX52" fmla="*/ 5774333 w 5774333"/>
                <a:gd name="connsiteY52" fmla="*/ 5232926 h 6315453"/>
                <a:gd name="connsiteX53" fmla="*/ 5676492 w 5774333"/>
                <a:gd name="connsiteY53" fmla="*/ 5306859 h 6315453"/>
                <a:gd name="connsiteX54" fmla="*/ 5426260 w 5774333"/>
                <a:gd name="connsiteY54" fmla="*/ 5486233 h 6315453"/>
                <a:gd name="connsiteX55" fmla="*/ 5300225 w 5774333"/>
                <a:gd name="connsiteY55" fmla="*/ 5576217 h 6315453"/>
                <a:gd name="connsiteX56" fmla="*/ 5170757 w 5774333"/>
                <a:gd name="connsiteY56" fmla="*/ 5666780 h 6315453"/>
                <a:gd name="connsiteX57" fmla="*/ 5038100 w 5774333"/>
                <a:gd name="connsiteY57" fmla="*/ 5756185 h 6315453"/>
                <a:gd name="connsiteX58" fmla="*/ 4901276 w 5774333"/>
                <a:gd name="connsiteY58" fmla="*/ 5843043 h 6315453"/>
                <a:gd name="connsiteX59" fmla="*/ 4614019 w 5774333"/>
                <a:gd name="connsiteY59" fmla="*/ 6006103 h 6315453"/>
                <a:gd name="connsiteX60" fmla="*/ 4305061 w 5774333"/>
                <a:gd name="connsiteY60" fmla="*/ 6144726 h 6315453"/>
                <a:gd name="connsiteX61" fmla="*/ 3632710 w 5774333"/>
                <a:gd name="connsiteY61" fmla="*/ 6304196 h 6315453"/>
                <a:gd name="connsiteX62" fmla="*/ 3459594 w 5774333"/>
                <a:gd name="connsiteY62" fmla="*/ 6314504 h 6315453"/>
                <a:gd name="connsiteX63" fmla="*/ 3416315 w 5774333"/>
                <a:gd name="connsiteY63" fmla="*/ 6315429 h 6315453"/>
                <a:gd name="connsiteX64" fmla="*/ 3373159 w 5774333"/>
                <a:gd name="connsiteY64" fmla="*/ 6315198 h 6315453"/>
                <a:gd name="connsiteX65" fmla="*/ 3330127 w 5774333"/>
                <a:gd name="connsiteY65" fmla="*/ 6314735 h 6315453"/>
                <a:gd name="connsiteX66" fmla="*/ 3288320 w 5774333"/>
                <a:gd name="connsiteY66" fmla="*/ 6313230 h 6315453"/>
                <a:gd name="connsiteX67" fmla="*/ 2954350 w 5774333"/>
                <a:gd name="connsiteY67" fmla="*/ 6288098 h 6315453"/>
                <a:gd name="connsiteX68" fmla="*/ 2622466 w 5774333"/>
                <a:gd name="connsiteY68" fmla="*/ 6232742 h 6315453"/>
                <a:gd name="connsiteX69" fmla="*/ 2296466 w 5774333"/>
                <a:gd name="connsiteY69" fmla="*/ 6146001 h 6315453"/>
                <a:gd name="connsiteX70" fmla="*/ 1672419 w 5774333"/>
                <a:gd name="connsiteY70" fmla="*/ 5885197 h 6315453"/>
                <a:gd name="connsiteX71" fmla="*/ 1146578 w 5774333"/>
                <a:gd name="connsiteY71" fmla="*/ 5479168 h 6315453"/>
                <a:gd name="connsiteX72" fmla="*/ 933372 w 5774333"/>
                <a:gd name="connsiteY72" fmla="*/ 5234810 h 6315453"/>
                <a:gd name="connsiteX73" fmla="*/ 747140 w 5774333"/>
                <a:gd name="connsiteY73" fmla="*/ 4976091 h 6315453"/>
                <a:gd name="connsiteX74" fmla="*/ 703616 w 5774333"/>
                <a:gd name="connsiteY74" fmla="*/ 4910196 h 6315453"/>
                <a:gd name="connsiteX75" fmla="*/ 662053 w 5774333"/>
                <a:gd name="connsiteY75" fmla="*/ 4846269 h 6315453"/>
                <a:gd name="connsiteX76" fmla="*/ 580033 w 5774333"/>
                <a:gd name="connsiteY76" fmla="*/ 4722352 h 6315453"/>
                <a:gd name="connsiteX77" fmla="*/ 410105 w 5774333"/>
                <a:gd name="connsiteY77" fmla="*/ 4469193 h 6315453"/>
                <a:gd name="connsiteX78" fmla="*/ 244224 w 5774333"/>
                <a:gd name="connsiteY78" fmla="*/ 4201556 h 6315453"/>
                <a:gd name="connsiteX79" fmla="*/ 169437 w 5774333"/>
                <a:gd name="connsiteY79" fmla="*/ 4059690 h 6315453"/>
                <a:gd name="connsiteX80" fmla="*/ 105929 w 5774333"/>
                <a:gd name="connsiteY80" fmla="*/ 3911221 h 6315453"/>
                <a:gd name="connsiteX81" fmla="*/ 57256 w 5774333"/>
                <a:gd name="connsiteY81" fmla="*/ 3757195 h 6315453"/>
                <a:gd name="connsiteX82" fmla="*/ 39111 w 5774333"/>
                <a:gd name="connsiteY82" fmla="*/ 3678677 h 6315453"/>
                <a:gd name="connsiteX83" fmla="*/ 31142 w 5774333"/>
                <a:gd name="connsiteY83" fmla="*/ 3639300 h 6315453"/>
                <a:gd name="connsiteX84" fmla="*/ 24521 w 5774333"/>
                <a:gd name="connsiteY84" fmla="*/ 3599809 h 6315453"/>
                <a:gd name="connsiteX85" fmla="*/ 0 w 5774333"/>
                <a:gd name="connsiteY85" fmla="*/ 3283418 h 6315453"/>
                <a:gd name="connsiteX86" fmla="*/ 68045 w 5774333"/>
                <a:gd name="connsiteY86" fmla="*/ 2666963 h 6315453"/>
                <a:gd name="connsiteX87" fmla="*/ 272546 w 5774333"/>
                <a:gd name="connsiteY87" fmla="*/ 2076334 h 6315453"/>
                <a:gd name="connsiteX88" fmla="*/ 1039300 w 5774333"/>
                <a:gd name="connsiteY88" fmla="*/ 1073307 h 6315453"/>
                <a:gd name="connsiteX89" fmla="*/ 1547733 w 5774333"/>
                <a:gd name="connsiteY89" fmla="*/ 680365 h 6315453"/>
                <a:gd name="connsiteX90" fmla="*/ 2115995 w 5774333"/>
                <a:gd name="connsiteY90" fmla="*/ 368373 h 6315453"/>
                <a:gd name="connsiteX91" fmla="*/ 3377451 w 5774333"/>
                <a:gd name="connsiteY91" fmla="*/ 24304 h 6315453"/>
                <a:gd name="connsiteX92" fmla="*/ 3707237 w 5774333"/>
                <a:gd name="connsiteY92" fmla="*/ 1489 h 631545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Lst>
              <a:rect l="l" t="t" r="r" b="b"/>
              <a:pathLst>
                <a:path w="5774333" h="6315453">
                  <a:moveTo>
                    <a:pt x="3707237" y="1489"/>
                  </a:moveTo>
                  <a:cubicBezTo>
                    <a:pt x="3817502" y="-1522"/>
                    <a:pt x="3927875" y="41"/>
                    <a:pt x="4037665" y="6121"/>
                  </a:cubicBezTo>
                  <a:cubicBezTo>
                    <a:pt x="4257614" y="18745"/>
                    <a:pt x="4477439" y="49665"/>
                    <a:pt x="4692239" y="102128"/>
                  </a:cubicBezTo>
                  <a:cubicBezTo>
                    <a:pt x="4907039" y="154474"/>
                    <a:pt x="5116811" y="228592"/>
                    <a:pt x="5315059" y="324945"/>
                  </a:cubicBezTo>
                  <a:cubicBezTo>
                    <a:pt x="5463562" y="397211"/>
                    <a:pt x="5606133" y="481527"/>
                    <a:pt x="5738325" y="578286"/>
                  </a:cubicBezTo>
                  <a:lnTo>
                    <a:pt x="5774333" y="606551"/>
                  </a:lnTo>
                  <a:lnTo>
                    <a:pt x="5774333" y="975490"/>
                  </a:lnTo>
                  <a:lnTo>
                    <a:pt x="5676001" y="889749"/>
                  </a:lnTo>
                  <a:cubicBezTo>
                    <a:pt x="5522381" y="769886"/>
                    <a:pt x="5355519" y="665657"/>
                    <a:pt x="5177132" y="581926"/>
                  </a:cubicBezTo>
                  <a:cubicBezTo>
                    <a:pt x="4998867" y="497965"/>
                    <a:pt x="4810183" y="433574"/>
                    <a:pt x="4615735" y="388640"/>
                  </a:cubicBezTo>
                  <a:cubicBezTo>
                    <a:pt x="4421289" y="343591"/>
                    <a:pt x="4221446" y="317649"/>
                    <a:pt x="4020010" y="308500"/>
                  </a:cubicBezTo>
                  <a:cubicBezTo>
                    <a:pt x="3818207" y="298887"/>
                    <a:pt x="3616649" y="305257"/>
                    <a:pt x="3416315" y="328882"/>
                  </a:cubicBezTo>
                  <a:cubicBezTo>
                    <a:pt x="3216106" y="352623"/>
                    <a:pt x="3017736" y="392346"/>
                    <a:pt x="2823779" y="446545"/>
                  </a:cubicBezTo>
                  <a:cubicBezTo>
                    <a:pt x="2629699" y="500513"/>
                    <a:pt x="2440401" y="570345"/>
                    <a:pt x="2256987" y="651296"/>
                  </a:cubicBezTo>
                  <a:cubicBezTo>
                    <a:pt x="1889058" y="811461"/>
                    <a:pt x="1545527" y="1023856"/>
                    <a:pt x="1244169" y="1280374"/>
                  </a:cubicBezTo>
                  <a:cubicBezTo>
                    <a:pt x="1093982" y="1409039"/>
                    <a:pt x="954828" y="1549400"/>
                    <a:pt x="830141" y="1700184"/>
                  </a:cubicBezTo>
                  <a:cubicBezTo>
                    <a:pt x="705209" y="1850736"/>
                    <a:pt x="594989" y="2012176"/>
                    <a:pt x="502792" y="2182300"/>
                  </a:cubicBezTo>
                  <a:cubicBezTo>
                    <a:pt x="410595" y="2352308"/>
                    <a:pt x="333847" y="2530307"/>
                    <a:pt x="280637" y="2715256"/>
                  </a:cubicBezTo>
                  <a:cubicBezTo>
                    <a:pt x="227306" y="2899741"/>
                    <a:pt x="199719" y="3091521"/>
                    <a:pt x="199843" y="3283418"/>
                  </a:cubicBezTo>
                  <a:cubicBezTo>
                    <a:pt x="200946" y="3377687"/>
                    <a:pt x="210754" y="3471261"/>
                    <a:pt x="233926" y="3561593"/>
                  </a:cubicBezTo>
                  <a:cubicBezTo>
                    <a:pt x="256730" y="3652040"/>
                    <a:pt x="292162" y="3738550"/>
                    <a:pt x="334582" y="3821816"/>
                  </a:cubicBezTo>
                  <a:cubicBezTo>
                    <a:pt x="356038" y="3863392"/>
                    <a:pt x="379823" y="3904157"/>
                    <a:pt x="404834" y="3944343"/>
                  </a:cubicBezTo>
                  <a:cubicBezTo>
                    <a:pt x="430212" y="3984413"/>
                    <a:pt x="457308" y="4023905"/>
                    <a:pt x="485506" y="4062932"/>
                  </a:cubicBezTo>
                  <a:cubicBezTo>
                    <a:pt x="542639" y="4140757"/>
                    <a:pt x="606146" y="4216265"/>
                    <a:pt x="671861" y="4292120"/>
                  </a:cubicBezTo>
                  <a:cubicBezTo>
                    <a:pt x="737576" y="4368091"/>
                    <a:pt x="806234" y="4444062"/>
                    <a:pt x="873542" y="4523044"/>
                  </a:cubicBezTo>
                  <a:cubicBezTo>
                    <a:pt x="907258" y="4562419"/>
                    <a:pt x="940606" y="4602721"/>
                    <a:pt x="973831" y="4643601"/>
                  </a:cubicBezTo>
                  <a:lnTo>
                    <a:pt x="1022014" y="4702780"/>
                  </a:lnTo>
                  <a:cubicBezTo>
                    <a:pt x="1037829" y="4721658"/>
                    <a:pt x="1052910" y="4740998"/>
                    <a:pt x="1069215" y="4759411"/>
                  </a:cubicBezTo>
                  <a:cubicBezTo>
                    <a:pt x="1196477" y="4909269"/>
                    <a:pt x="1334527" y="5047199"/>
                    <a:pt x="1474784" y="5177948"/>
                  </a:cubicBezTo>
                  <a:cubicBezTo>
                    <a:pt x="1545281" y="5243033"/>
                    <a:pt x="1617003" y="5305917"/>
                    <a:pt x="1690442" y="5366255"/>
                  </a:cubicBezTo>
                  <a:cubicBezTo>
                    <a:pt x="1763881" y="5426591"/>
                    <a:pt x="1838668" y="5484959"/>
                    <a:pt x="1916276" y="5539852"/>
                  </a:cubicBezTo>
                  <a:cubicBezTo>
                    <a:pt x="2070877" y="5649872"/>
                    <a:pt x="2237617" y="5748194"/>
                    <a:pt x="2420784" y="5814437"/>
                  </a:cubicBezTo>
                  <a:cubicBezTo>
                    <a:pt x="2512124" y="5847559"/>
                    <a:pt x="2606773" y="5872921"/>
                    <a:pt x="2703015" y="5892029"/>
                  </a:cubicBezTo>
                  <a:cubicBezTo>
                    <a:pt x="2727168" y="5896546"/>
                    <a:pt x="2751075" y="5901758"/>
                    <a:pt x="2775350" y="5905695"/>
                  </a:cubicBezTo>
                  <a:lnTo>
                    <a:pt x="2848299" y="5917161"/>
                  </a:lnTo>
                  <a:cubicBezTo>
                    <a:pt x="2897218" y="5923298"/>
                    <a:pt x="2946136" y="5929784"/>
                    <a:pt x="2995544" y="5933605"/>
                  </a:cubicBezTo>
                  <a:cubicBezTo>
                    <a:pt x="3020188" y="5935806"/>
                    <a:pt x="3044831" y="5937891"/>
                    <a:pt x="3069596" y="5938933"/>
                  </a:cubicBezTo>
                  <a:cubicBezTo>
                    <a:pt x="3094362" y="5940090"/>
                    <a:pt x="3119005" y="5941943"/>
                    <a:pt x="3143894" y="5942639"/>
                  </a:cubicBezTo>
                  <a:lnTo>
                    <a:pt x="3218436" y="5944260"/>
                  </a:lnTo>
                  <a:cubicBezTo>
                    <a:pt x="3243201" y="5944838"/>
                    <a:pt x="3268212" y="5944029"/>
                    <a:pt x="3293101" y="5943913"/>
                  </a:cubicBezTo>
                  <a:lnTo>
                    <a:pt x="3330494" y="5943565"/>
                  </a:lnTo>
                  <a:cubicBezTo>
                    <a:pt x="3342632" y="5943218"/>
                    <a:pt x="3354524" y="5942523"/>
                    <a:pt x="3366540" y="5942059"/>
                  </a:cubicBezTo>
                  <a:cubicBezTo>
                    <a:pt x="3378554" y="5941480"/>
                    <a:pt x="3390570" y="5941134"/>
                    <a:pt x="3402462" y="5940323"/>
                  </a:cubicBezTo>
                  <a:lnTo>
                    <a:pt x="3438262" y="5937543"/>
                  </a:lnTo>
                  <a:cubicBezTo>
                    <a:pt x="3485954" y="5933953"/>
                    <a:pt x="3533279" y="5927931"/>
                    <a:pt x="3580236" y="5920982"/>
                  </a:cubicBezTo>
                  <a:cubicBezTo>
                    <a:pt x="3768185" y="5891567"/>
                    <a:pt x="3948901" y="5834010"/>
                    <a:pt x="4121034" y="5753290"/>
                  </a:cubicBezTo>
                  <a:cubicBezTo>
                    <a:pt x="4293782" y="5673497"/>
                    <a:pt x="4458191" y="5571353"/>
                    <a:pt x="4620639" y="5459364"/>
                  </a:cubicBezTo>
                  <a:cubicBezTo>
                    <a:pt x="4661221" y="5431455"/>
                    <a:pt x="4701557" y="5402271"/>
                    <a:pt x="4741771" y="5372971"/>
                  </a:cubicBezTo>
                  <a:cubicBezTo>
                    <a:pt x="4782230" y="5343672"/>
                    <a:pt x="4822566" y="5313908"/>
                    <a:pt x="4862901" y="5283682"/>
                  </a:cubicBezTo>
                  <a:lnTo>
                    <a:pt x="5108229" y="5098386"/>
                  </a:lnTo>
                  <a:cubicBezTo>
                    <a:pt x="5276563" y="4972270"/>
                    <a:pt x="5446489" y="4854838"/>
                    <a:pt x="5612493" y="4739724"/>
                  </a:cubicBezTo>
                  <a:lnTo>
                    <a:pt x="5774333" y="4623488"/>
                  </a:lnTo>
                  <a:lnTo>
                    <a:pt x="5774333" y="5232926"/>
                  </a:lnTo>
                  <a:lnTo>
                    <a:pt x="5676492" y="5306859"/>
                  </a:lnTo>
                  <a:cubicBezTo>
                    <a:pt x="5592693" y="5367905"/>
                    <a:pt x="5508955" y="5427286"/>
                    <a:pt x="5426260" y="5486233"/>
                  </a:cubicBezTo>
                  <a:lnTo>
                    <a:pt x="5300225" y="5576217"/>
                  </a:lnTo>
                  <a:cubicBezTo>
                    <a:pt x="5257559" y="5606443"/>
                    <a:pt x="5214525" y="5636901"/>
                    <a:pt x="5170757" y="5666780"/>
                  </a:cubicBezTo>
                  <a:cubicBezTo>
                    <a:pt x="5127110" y="5696775"/>
                    <a:pt x="5082973" y="5726654"/>
                    <a:pt x="5038100" y="5756185"/>
                  </a:cubicBezTo>
                  <a:cubicBezTo>
                    <a:pt x="4993106" y="5785486"/>
                    <a:pt x="4947743" y="5814553"/>
                    <a:pt x="4901276" y="5843043"/>
                  </a:cubicBezTo>
                  <a:cubicBezTo>
                    <a:pt x="4808835" y="5900136"/>
                    <a:pt x="4713449" y="5955494"/>
                    <a:pt x="4614019" y="6006103"/>
                  </a:cubicBezTo>
                  <a:cubicBezTo>
                    <a:pt x="4514711" y="6056943"/>
                    <a:pt x="4411971" y="6104192"/>
                    <a:pt x="4305061" y="6144726"/>
                  </a:cubicBezTo>
                  <a:cubicBezTo>
                    <a:pt x="4092223" y="6226952"/>
                    <a:pt x="3863569" y="6282424"/>
                    <a:pt x="3632710" y="6304196"/>
                  </a:cubicBezTo>
                  <a:cubicBezTo>
                    <a:pt x="3574964" y="6309408"/>
                    <a:pt x="3517218" y="6313345"/>
                    <a:pt x="3459594" y="6314504"/>
                  </a:cubicBezTo>
                  <a:lnTo>
                    <a:pt x="3416315" y="6315429"/>
                  </a:lnTo>
                  <a:cubicBezTo>
                    <a:pt x="3401971" y="6315546"/>
                    <a:pt x="3387505" y="6315198"/>
                    <a:pt x="3373159" y="6315198"/>
                  </a:cubicBezTo>
                  <a:lnTo>
                    <a:pt x="3330127" y="6314735"/>
                  </a:lnTo>
                  <a:lnTo>
                    <a:pt x="3288320" y="6313230"/>
                  </a:lnTo>
                  <a:cubicBezTo>
                    <a:pt x="3176996" y="6309870"/>
                    <a:pt x="3065428" y="6301533"/>
                    <a:pt x="2954350" y="6288098"/>
                  </a:cubicBezTo>
                  <a:cubicBezTo>
                    <a:pt x="2843150" y="6275360"/>
                    <a:pt x="2732194" y="6257061"/>
                    <a:pt x="2622466" y="6232742"/>
                  </a:cubicBezTo>
                  <a:cubicBezTo>
                    <a:pt x="2512859" y="6208190"/>
                    <a:pt x="2404110" y="6179122"/>
                    <a:pt x="2296466" y="6146001"/>
                  </a:cubicBezTo>
                  <a:cubicBezTo>
                    <a:pt x="2081544" y="6079179"/>
                    <a:pt x="1869073" y="5996027"/>
                    <a:pt x="1672419" y="5885197"/>
                  </a:cubicBezTo>
                  <a:cubicBezTo>
                    <a:pt x="1475643" y="5774599"/>
                    <a:pt x="1299954" y="5634353"/>
                    <a:pt x="1146578" y="5479168"/>
                  </a:cubicBezTo>
                  <a:cubicBezTo>
                    <a:pt x="1069461" y="5401692"/>
                    <a:pt x="999333" y="5319235"/>
                    <a:pt x="933372" y="5234810"/>
                  </a:cubicBezTo>
                  <a:cubicBezTo>
                    <a:pt x="867781" y="5150038"/>
                    <a:pt x="805375" y="5063991"/>
                    <a:pt x="747140" y="4976091"/>
                  </a:cubicBezTo>
                  <a:cubicBezTo>
                    <a:pt x="732182" y="4954319"/>
                    <a:pt x="718082" y="4932199"/>
                    <a:pt x="703616" y="4910196"/>
                  </a:cubicBezTo>
                  <a:lnTo>
                    <a:pt x="662053" y="4846269"/>
                  </a:lnTo>
                  <a:cubicBezTo>
                    <a:pt x="635449" y="4804925"/>
                    <a:pt x="607864" y="4763928"/>
                    <a:pt x="580033" y="4722352"/>
                  </a:cubicBezTo>
                  <a:lnTo>
                    <a:pt x="410105" y="4469193"/>
                  </a:lnTo>
                  <a:cubicBezTo>
                    <a:pt x="353095" y="4382915"/>
                    <a:pt x="296820" y="4294089"/>
                    <a:pt x="244224" y="4201556"/>
                  </a:cubicBezTo>
                  <a:cubicBezTo>
                    <a:pt x="217987" y="4155232"/>
                    <a:pt x="192609" y="4108098"/>
                    <a:pt x="169437" y="4059690"/>
                  </a:cubicBezTo>
                  <a:cubicBezTo>
                    <a:pt x="146388" y="4011165"/>
                    <a:pt x="124932" y="3961715"/>
                    <a:pt x="105929" y="3911221"/>
                  </a:cubicBezTo>
                  <a:cubicBezTo>
                    <a:pt x="87293" y="3860613"/>
                    <a:pt x="70742" y="3809309"/>
                    <a:pt x="57256" y="3757195"/>
                  </a:cubicBezTo>
                  <a:cubicBezTo>
                    <a:pt x="50881" y="3731138"/>
                    <a:pt x="44383" y="3704965"/>
                    <a:pt x="39111" y="3678677"/>
                  </a:cubicBezTo>
                  <a:lnTo>
                    <a:pt x="31142" y="3639300"/>
                  </a:lnTo>
                  <a:lnTo>
                    <a:pt x="24521" y="3599809"/>
                  </a:lnTo>
                  <a:cubicBezTo>
                    <a:pt x="7234" y="3494423"/>
                    <a:pt x="0" y="3388457"/>
                    <a:pt x="0" y="3283418"/>
                  </a:cubicBezTo>
                  <a:cubicBezTo>
                    <a:pt x="491" y="3076698"/>
                    <a:pt x="23418" y="2869978"/>
                    <a:pt x="68045" y="2666963"/>
                  </a:cubicBezTo>
                  <a:cubicBezTo>
                    <a:pt x="112550" y="2464064"/>
                    <a:pt x="180717" y="2265104"/>
                    <a:pt x="272546" y="2076334"/>
                  </a:cubicBezTo>
                  <a:cubicBezTo>
                    <a:pt x="457062" y="1698794"/>
                    <a:pt x="724457" y="1360978"/>
                    <a:pt x="1039300" y="1073307"/>
                  </a:cubicBezTo>
                  <a:cubicBezTo>
                    <a:pt x="1197090" y="929472"/>
                    <a:pt x="1367630" y="798259"/>
                    <a:pt x="1547733" y="680365"/>
                  </a:cubicBezTo>
                  <a:cubicBezTo>
                    <a:pt x="1728081" y="562587"/>
                    <a:pt x="1917870" y="457663"/>
                    <a:pt x="2115995" y="368373"/>
                  </a:cubicBezTo>
                  <a:cubicBezTo>
                    <a:pt x="2512737" y="191070"/>
                    <a:pt x="2939883" y="73870"/>
                    <a:pt x="3377451" y="24304"/>
                  </a:cubicBezTo>
                  <a:cubicBezTo>
                    <a:pt x="3486812" y="12086"/>
                    <a:pt x="3596971" y="4500"/>
                    <a:pt x="3707237" y="1489"/>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Freeform: Shape 16">
              <a:extLst>
                <a:ext uri="{FF2B5EF4-FFF2-40B4-BE49-F238E27FC236}">
                  <a16:creationId xmlns:a16="http://schemas.microsoft.com/office/drawing/2014/main" id="{EC18CE1F-9DF1-47AF-9E66-6CE348AC233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10220" y="131729"/>
              <a:ext cx="5769111" cy="6229400"/>
            </a:xfrm>
            <a:custGeom>
              <a:avLst/>
              <a:gdLst>
                <a:gd name="connsiteX0" fmla="*/ 3882695 w 5769111"/>
                <a:gd name="connsiteY0" fmla="*/ 0 h 6229400"/>
                <a:gd name="connsiteX1" fmla="*/ 5691883 w 5769111"/>
                <a:gd name="connsiteY1" fmla="*/ 557381 h 6229400"/>
                <a:gd name="connsiteX2" fmla="*/ 5769111 w 5769111"/>
                <a:gd name="connsiteY2" fmla="*/ 620523 h 6229400"/>
                <a:gd name="connsiteX3" fmla="*/ 5769111 w 5769111"/>
                <a:gd name="connsiteY3" fmla="*/ 1464911 h 6229400"/>
                <a:gd name="connsiteX4" fmla="*/ 5660063 w 5769111"/>
                <a:gd name="connsiteY4" fmla="*/ 1328105 h 6229400"/>
                <a:gd name="connsiteX5" fmla="*/ 4910471 w 5769111"/>
                <a:gd name="connsiteY5" fmla="*/ 781599 h 6229400"/>
                <a:gd name="connsiteX6" fmla="*/ 3882695 w 5769111"/>
                <a:gd name="connsiteY6" fmla="*/ 579048 h 6229400"/>
                <a:gd name="connsiteX7" fmla="*/ 2683153 w 5769111"/>
                <a:gd name="connsiteY7" fmla="*/ 797003 h 6229400"/>
                <a:gd name="connsiteX8" fmla="*/ 1617493 w 5769111"/>
                <a:gd name="connsiteY8" fmla="*/ 1395738 h 6229400"/>
                <a:gd name="connsiteX9" fmla="*/ 880408 w 5769111"/>
                <a:gd name="connsiteY9" fmla="*/ 2259099 h 6229400"/>
                <a:gd name="connsiteX10" fmla="*/ 613135 w 5769111"/>
                <a:gd name="connsiteY10" fmla="*/ 3263863 h 6229400"/>
                <a:gd name="connsiteX11" fmla="*/ 1055484 w 5769111"/>
                <a:gd name="connsiteY11" fmla="*/ 4196825 h 6229400"/>
                <a:gd name="connsiteX12" fmla="*/ 1278376 w 5769111"/>
                <a:gd name="connsiteY12" fmla="*/ 4492950 h 6229400"/>
                <a:gd name="connsiteX13" fmla="*/ 3369851 w 5769111"/>
                <a:gd name="connsiteY13" fmla="*/ 5650468 h 6229400"/>
                <a:gd name="connsiteX14" fmla="*/ 4957551 w 5769111"/>
                <a:gd name="connsiteY14" fmla="*/ 4938355 h 6229400"/>
                <a:gd name="connsiteX15" fmla="*/ 5150773 w 5769111"/>
                <a:gd name="connsiteY15" fmla="*/ 4796950 h 6229400"/>
                <a:gd name="connsiteX16" fmla="*/ 5747247 w 5769111"/>
                <a:gd name="connsiteY16" fmla="*/ 4338176 h 6229400"/>
                <a:gd name="connsiteX17" fmla="*/ 5769111 w 5769111"/>
                <a:gd name="connsiteY17" fmla="*/ 4318497 h 6229400"/>
                <a:gd name="connsiteX18" fmla="*/ 5769111 w 5769111"/>
                <a:gd name="connsiteY18" fmla="*/ 5074612 h 6229400"/>
                <a:gd name="connsiteX19" fmla="*/ 5636252 w 5769111"/>
                <a:gd name="connsiteY19" fmla="*/ 5174208 h 6229400"/>
                <a:gd name="connsiteX20" fmla="*/ 5334922 w 5769111"/>
                <a:gd name="connsiteY20" fmla="*/ 5394528 h 6229400"/>
                <a:gd name="connsiteX21" fmla="*/ 3369727 w 5769111"/>
                <a:gd name="connsiteY21" fmla="*/ 6229400 h 6229400"/>
                <a:gd name="connsiteX22" fmla="*/ 771046 w 5769111"/>
                <a:gd name="connsiteY22" fmla="*/ 4817913 h 6229400"/>
                <a:gd name="connsiteX23" fmla="*/ 0 w 5769111"/>
                <a:gd name="connsiteY23" fmla="*/ 3263748 h 6229400"/>
                <a:gd name="connsiteX24" fmla="*/ 3882695 w 5769111"/>
                <a:gd name="connsiteY24" fmla="*/ 0 h 62294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Lst>
              <a:rect l="l" t="t" r="r" b="b"/>
              <a:pathLst>
                <a:path w="5769111" h="6229400">
                  <a:moveTo>
                    <a:pt x="3882695" y="0"/>
                  </a:moveTo>
                  <a:cubicBezTo>
                    <a:pt x="4601253" y="0"/>
                    <a:pt x="5210727" y="205477"/>
                    <a:pt x="5691883" y="557381"/>
                  </a:cubicBezTo>
                  <a:lnTo>
                    <a:pt x="5769111" y="620523"/>
                  </a:lnTo>
                  <a:lnTo>
                    <a:pt x="5769111" y="1464911"/>
                  </a:lnTo>
                  <a:lnTo>
                    <a:pt x="5660063" y="1328105"/>
                  </a:lnTo>
                  <a:cubicBezTo>
                    <a:pt x="5449800" y="1091506"/>
                    <a:pt x="5197607" y="907600"/>
                    <a:pt x="4910471" y="781599"/>
                  </a:cubicBezTo>
                  <a:cubicBezTo>
                    <a:pt x="4604088" y="647260"/>
                    <a:pt x="4258349" y="579048"/>
                    <a:pt x="3882695" y="579048"/>
                  </a:cubicBezTo>
                  <a:cubicBezTo>
                    <a:pt x="3484238" y="579048"/>
                    <a:pt x="3080631" y="652240"/>
                    <a:pt x="2683153" y="797003"/>
                  </a:cubicBezTo>
                  <a:cubicBezTo>
                    <a:pt x="2296098" y="937595"/>
                    <a:pt x="1927678" y="1144662"/>
                    <a:pt x="1617493" y="1395738"/>
                  </a:cubicBezTo>
                  <a:cubicBezTo>
                    <a:pt x="1301915" y="1651098"/>
                    <a:pt x="1053890" y="1941665"/>
                    <a:pt x="880408" y="2259099"/>
                  </a:cubicBezTo>
                  <a:cubicBezTo>
                    <a:pt x="703125" y="2583597"/>
                    <a:pt x="613135" y="2921645"/>
                    <a:pt x="613135" y="3263863"/>
                  </a:cubicBezTo>
                  <a:cubicBezTo>
                    <a:pt x="613135" y="3608512"/>
                    <a:pt x="756702" y="3809789"/>
                    <a:pt x="1055484" y="4196825"/>
                  </a:cubicBezTo>
                  <a:cubicBezTo>
                    <a:pt x="1127574" y="4290167"/>
                    <a:pt x="1202116" y="4386753"/>
                    <a:pt x="1278376" y="4492950"/>
                  </a:cubicBezTo>
                  <a:cubicBezTo>
                    <a:pt x="1861105" y="5304313"/>
                    <a:pt x="2486623" y="5650468"/>
                    <a:pt x="3369851" y="5650468"/>
                  </a:cubicBezTo>
                  <a:cubicBezTo>
                    <a:pt x="3949515" y="5650468"/>
                    <a:pt x="4374822" y="5368471"/>
                    <a:pt x="4957551" y="4938355"/>
                  </a:cubicBezTo>
                  <a:cubicBezTo>
                    <a:pt x="5022653" y="4890293"/>
                    <a:pt x="5087755" y="4842811"/>
                    <a:pt x="5150773" y="4796950"/>
                  </a:cubicBezTo>
                  <a:cubicBezTo>
                    <a:pt x="5364254" y="4641404"/>
                    <a:pt x="5570313" y="4491241"/>
                    <a:pt x="5747247" y="4338176"/>
                  </a:cubicBezTo>
                  <a:lnTo>
                    <a:pt x="5769111" y="4318497"/>
                  </a:lnTo>
                  <a:lnTo>
                    <a:pt x="5769111" y="5074612"/>
                  </a:lnTo>
                  <a:lnTo>
                    <a:pt x="5636252" y="5174208"/>
                  </a:lnTo>
                  <a:cubicBezTo>
                    <a:pt x="5537051" y="5246835"/>
                    <a:pt x="5436100" y="5319845"/>
                    <a:pt x="5334922" y="5394528"/>
                  </a:cubicBezTo>
                  <a:cubicBezTo>
                    <a:pt x="4745327" y="5829741"/>
                    <a:pt x="4177309" y="6229400"/>
                    <a:pt x="3369727" y="6229400"/>
                  </a:cubicBezTo>
                  <a:cubicBezTo>
                    <a:pt x="2172147" y="6229400"/>
                    <a:pt x="1394603" y="5686137"/>
                    <a:pt x="771046" y="4817913"/>
                  </a:cubicBezTo>
                  <a:cubicBezTo>
                    <a:pt x="396864" y="4297000"/>
                    <a:pt x="0" y="3939728"/>
                    <a:pt x="0" y="3263748"/>
                  </a:cubicBezTo>
                  <a:cubicBezTo>
                    <a:pt x="0" y="1461170"/>
                    <a:pt x="1955141" y="0"/>
                    <a:pt x="3882695" y="0"/>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Freeform: Shape 17">
              <a:extLst>
                <a:ext uri="{FF2B5EF4-FFF2-40B4-BE49-F238E27FC236}">
                  <a16:creationId xmlns:a16="http://schemas.microsoft.com/office/drawing/2014/main" id="{5BD26A8C-8D1D-41E6-A71E-FE9AC75F3F8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10220" y="131729"/>
              <a:ext cx="5769111" cy="6229400"/>
            </a:xfrm>
            <a:custGeom>
              <a:avLst/>
              <a:gdLst>
                <a:gd name="connsiteX0" fmla="*/ 3882695 w 5769111"/>
                <a:gd name="connsiteY0" fmla="*/ 0 h 6229400"/>
                <a:gd name="connsiteX1" fmla="*/ 5691883 w 5769111"/>
                <a:gd name="connsiteY1" fmla="*/ 557381 h 6229400"/>
                <a:gd name="connsiteX2" fmla="*/ 5769111 w 5769111"/>
                <a:gd name="connsiteY2" fmla="*/ 620523 h 6229400"/>
                <a:gd name="connsiteX3" fmla="*/ 5769111 w 5769111"/>
                <a:gd name="connsiteY3" fmla="*/ 1675390 h 6229400"/>
                <a:gd name="connsiteX4" fmla="*/ 5711488 w 5769111"/>
                <a:gd name="connsiteY4" fmla="*/ 1585205 h 6229400"/>
                <a:gd name="connsiteX5" fmla="*/ 5566027 w 5769111"/>
                <a:gd name="connsiteY5" fmla="*/ 1402571 h 6229400"/>
                <a:gd name="connsiteX6" fmla="*/ 4858734 w 5769111"/>
                <a:gd name="connsiteY6" fmla="*/ 886639 h 6229400"/>
                <a:gd name="connsiteX7" fmla="*/ 3882695 w 5769111"/>
                <a:gd name="connsiteY7" fmla="*/ 694858 h 6229400"/>
                <a:gd name="connsiteX8" fmla="*/ 2727046 w 5769111"/>
                <a:gd name="connsiteY8" fmla="*/ 905053 h 6229400"/>
                <a:gd name="connsiteX9" fmla="*/ 1697186 w 5769111"/>
                <a:gd name="connsiteY9" fmla="*/ 1483638 h 6229400"/>
                <a:gd name="connsiteX10" fmla="*/ 989279 w 5769111"/>
                <a:gd name="connsiteY10" fmla="*/ 2312139 h 6229400"/>
                <a:gd name="connsiteX11" fmla="*/ 735615 w 5769111"/>
                <a:gd name="connsiteY11" fmla="*/ 3263863 h 6229400"/>
                <a:gd name="connsiteX12" fmla="*/ 1154424 w 5769111"/>
                <a:gd name="connsiteY12" fmla="*/ 4128614 h 6229400"/>
                <a:gd name="connsiteX13" fmla="*/ 1379768 w 5769111"/>
                <a:gd name="connsiteY13" fmla="*/ 4427981 h 6229400"/>
                <a:gd name="connsiteX14" fmla="*/ 2239456 w 5769111"/>
                <a:gd name="connsiteY14" fmla="*/ 5256947 h 6229400"/>
                <a:gd name="connsiteX15" fmla="*/ 3369727 w 5769111"/>
                <a:gd name="connsiteY15" fmla="*/ 5534658 h 6229400"/>
                <a:gd name="connsiteX16" fmla="*/ 4096760 w 5769111"/>
                <a:gd name="connsiteY16" fmla="*/ 5357817 h 6229400"/>
                <a:gd name="connsiteX17" fmla="*/ 4881905 w 5769111"/>
                <a:gd name="connsiteY17" fmla="*/ 4847212 h 6229400"/>
                <a:gd name="connsiteX18" fmla="*/ 5075739 w 5769111"/>
                <a:gd name="connsiteY18" fmla="*/ 4705346 h 6229400"/>
                <a:gd name="connsiteX19" fmla="*/ 5759930 w 5769111"/>
                <a:gd name="connsiteY19" fmla="*/ 4166809 h 6229400"/>
                <a:gd name="connsiteX20" fmla="*/ 5769111 w 5769111"/>
                <a:gd name="connsiteY20" fmla="*/ 4157764 h 6229400"/>
                <a:gd name="connsiteX21" fmla="*/ 5769111 w 5769111"/>
                <a:gd name="connsiteY21" fmla="*/ 5074612 h 6229400"/>
                <a:gd name="connsiteX22" fmla="*/ 5636252 w 5769111"/>
                <a:gd name="connsiteY22" fmla="*/ 5174208 h 6229400"/>
                <a:gd name="connsiteX23" fmla="*/ 5334922 w 5769111"/>
                <a:gd name="connsiteY23" fmla="*/ 5394528 h 6229400"/>
                <a:gd name="connsiteX24" fmla="*/ 3369727 w 5769111"/>
                <a:gd name="connsiteY24" fmla="*/ 6229400 h 6229400"/>
                <a:gd name="connsiteX25" fmla="*/ 771046 w 5769111"/>
                <a:gd name="connsiteY25" fmla="*/ 4817913 h 6229400"/>
                <a:gd name="connsiteX26" fmla="*/ 0 w 5769111"/>
                <a:gd name="connsiteY26" fmla="*/ 3263748 h 6229400"/>
                <a:gd name="connsiteX27" fmla="*/ 3882695 w 5769111"/>
                <a:gd name="connsiteY27" fmla="*/ 0 h 62294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Lst>
              <a:rect l="l" t="t" r="r" b="b"/>
              <a:pathLst>
                <a:path w="5769111" h="6229400">
                  <a:moveTo>
                    <a:pt x="3882695" y="0"/>
                  </a:moveTo>
                  <a:cubicBezTo>
                    <a:pt x="4601253" y="0"/>
                    <a:pt x="5210727" y="205477"/>
                    <a:pt x="5691883" y="557381"/>
                  </a:cubicBezTo>
                  <a:lnTo>
                    <a:pt x="5769111" y="620523"/>
                  </a:lnTo>
                  <a:lnTo>
                    <a:pt x="5769111" y="1675390"/>
                  </a:lnTo>
                  <a:lnTo>
                    <a:pt x="5711488" y="1585205"/>
                  </a:lnTo>
                  <a:cubicBezTo>
                    <a:pt x="5665942" y="1521390"/>
                    <a:pt x="5617428" y="1460432"/>
                    <a:pt x="5566027" y="1402571"/>
                  </a:cubicBezTo>
                  <a:cubicBezTo>
                    <a:pt x="5367411" y="1179058"/>
                    <a:pt x="5129563" y="1005460"/>
                    <a:pt x="4858734" y="886639"/>
                  </a:cubicBezTo>
                  <a:cubicBezTo>
                    <a:pt x="4568779" y="759363"/>
                    <a:pt x="4240327" y="694858"/>
                    <a:pt x="3882695" y="694858"/>
                  </a:cubicBezTo>
                  <a:cubicBezTo>
                    <a:pt x="3504835" y="694858"/>
                    <a:pt x="3105151" y="767471"/>
                    <a:pt x="2727046" y="905053"/>
                  </a:cubicBezTo>
                  <a:cubicBezTo>
                    <a:pt x="2352985" y="1041013"/>
                    <a:pt x="1996826" y="1241132"/>
                    <a:pt x="1697186" y="1483638"/>
                  </a:cubicBezTo>
                  <a:cubicBezTo>
                    <a:pt x="1397913" y="1725796"/>
                    <a:pt x="1153199" y="2012308"/>
                    <a:pt x="989279" y="2312139"/>
                  </a:cubicBezTo>
                  <a:cubicBezTo>
                    <a:pt x="820946" y="2620077"/>
                    <a:pt x="735615" y="2940290"/>
                    <a:pt x="735615" y="3263863"/>
                  </a:cubicBezTo>
                  <a:cubicBezTo>
                    <a:pt x="735615" y="3573074"/>
                    <a:pt x="863980" y="3752464"/>
                    <a:pt x="1154424" y="4128614"/>
                  </a:cubicBezTo>
                  <a:cubicBezTo>
                    <a:pt x="1227127" y="4222767"/>
                    <a:pt x="1302282" y="4320162"/>
                    <a:pt x="1379768" y="4427981"/>
                  </a:cubicBezTo>
                  <a:cubicBezTo>
                    <a:pt x="1653784" y="4809458"/>
                    <a:pt x="1934912" y="5080685"/>
                    <a:pt x="2239456" y="5256947"/>
                  </a:cubicBezTo>
                  <a:cubicBezTo>
                    <a:pt x="2562268" y="5443863"/>
                    <a:pt x="2932037" y="5534658"/>
                    <a:pt x="3369727" y="5534658"/>
                  </a:cubicBezTo>
                  <a:cubicBezTo>
                    <a:pt x="3618120" y="5534658"/>
                    <a:pt x="3849103" y="5478491"/>
                    <a:pt x="4096760" y="5357817"/>
                  </a:cubicBezTo>
                  <a:cubicBezTo>
                    <a:pt x="4351037" y="5233901"/>
                    <a:pt x="4602740" y="5053238"/>
                    <a:pt x="4881905" y="4847212"/>
                  </a:cubicBezTo>
                  <a:cubicBezTo>
                    <a:pt x="4947375" y="4798920"/>
                    <a:pt x="5012599" y="4751322"/>
                    <a:pt x="5075739" y="4705346"/>
                  </a:cubicBezTo>
                  <a:cubicBezTo>
                    <a:pt x="5327320" y="4521990"/>
                    <a:pt x="5568418" y="4346256"/>
                    <a:pt x="5759930" y="4166809"/>
                  </a:cubicBezTo>
                  <a:lnTo>
                    <a:pt x="5769111" y="4157764"/>
                  </a:lnTo>
                  <a:lnTo>
                    <a:pt x="5769111" y="5074612"/>
                  </a:lnTo>
                  <a:lnTo>
                    <a:pt x="5636252" y="5174208"/>
                  </a:lnTo>
                  <a:cubicBezTo>
                    <a:pt x="5537051" y="5246835"/>
                    <a:pt x="5436100" y="5319845"/>
                    <a:pt x="5334922" y="5394528"/>
                  </a:cubicBezTo>
                  <a:cubicBezTo>
                    <a:pt x="4745327" y="5829741"/>
                    <a:pt x="4177309" y="6229400"/>
                    <a:pt x="3369727" y="6229400"/>
                  </a:cubicBezTo>
                  <a:cubicBezTo>
                    <a:pt x="2172147" y="6229400"/>
                    <a:pt x="1394603" y="5686137"/>
                    <a:pt x="771046" y="4817913"/>
                  </a:cubicBezTo>
                  <a:cubicBezTo>
                    <a:pt x="396864" y="4297000"/>
                    <a:pt x="0" y="3939728"/>
                    <a:pt x="0" y="3263748"/>
                  </a:cubicBezTo>
                  <a:cubicBezTo>
                    <a:pt x="0" y="1461170"/>
                    <a:pt x="1955141" y="0"/>
                    <a:pt x="3882695" y="0"/>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pic>
        <p:nvPicPr>
          <p:cNvPr id="7" name="Graphic 6" descr="Brain in head">
            <a:extLst>
              <a:ext uri="{FF2B5EF4-FFF2-40B4-BE49-F238E27FC236}">
                <a16:creationId xmlns:a16="http://schemas.microsoft.com/office/drawing/2014/main" id="{9277E315-A7B4-EE2A-AA09-707148DDDFD6}"/>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9866376" y="172732"/>
            <a:ext cx="2240281" cy="2240281"/>
          </a:xfrm>
          <a:prstGeom prst="rect">
            <a:avLst/>
          </a:prstGeom>
        </p:spPr>
      </p:pic>
      <p:sp>
        <p:nvSpPr>
          <p:cNvPr id="6" name="TextBox 5">
            <a:extLst>
              <a:ext uri="{FF2B5EF4-FFF2-40B4-BE49-F238E27FC236}">
                <a16:creationId xmlns:a16="http://schemas.microsoft.com/office/drawing/2014/main" id="{1E7413F0-B51B-74AE-59FA-290530B754EC}"/>
              </a:ext>
            </a:extLst>
          </p:cNvPr>
          <p:cNvSpPr txBox="1"/>
          <p:nvPr/>
        </p:nvSpPr>
        <p:spPr>
          <a:xfrm>
            <a:off x="4037074" y="4924805"/>
            <a:ext cx="7603237" cy="1477328"/>
          </a:xfrm>
          <a:prstGeom prst="rect">
            <a:avLst/>
          </a:prstGeom>
          <a:noFill/>
        </p:spPr>
        <p:txBody>
          <a:bodyPr wrap="square" rtlCol="0">
            <a:spAutoFit/>
          </a:bodyPr>
          <a:lstStyle/>
          <a:p>
            <a:endParaRPr lang="en-GB" dirty="0"/>
          </a:p>
          <a:p>
            <a:endParaRPr lang="en-GB" dirty="0"/>
          </a:p>
          <a:p>
            <a:r>
              <a:rPr lang="en-GB" dirty="0"/>
              <a:t>Services are becoming more preventive and integrated, and their design and delivery prioritise sustainability and long-term well-being over immediate results. Cross-sector cooperation is improved.</a:t>
            </a:r>
          </a:p>
        </p:txBody>
      </p:sp>
    </p:spTree>
    <p:extLst>
      <p:ext uri="{BB962C8B-B14F-4D97-AF65-F5344CB8AC3E}">
        <p14:creationId xmlns:p14="http://schemas.microsoft.com/office/powerpoint/2010/main" val="58939127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7EECFF3-E8A4-6E62-5D32-127F4F30B6B1}"/>
              </a:ext>
            </a:extLst>
          </p:cNvPr>
          <p:cNvSpPr>
            <a:spLocks noGrp="1"/>
          </p:cNvSpPr>
          <p:nvPr>
            <p:ph type="title"/>
          </p:nvPr>
        </p:nvSpPr>
        <p:spPr>
          <a:xfrm>
            <a:off x="463296" y="0"/>
            <a:ext cx="10515600" cy="1325563"/>
          </a:xfrm>
        </p:spPr>
        <p:txBody>
          <a:bodyPr/>
          <a:lstStyle/>
          <a:p>
            <a:r>
              <a:rPr lang="en-GB" b="1" dirty="0"/>
              <a:t>Policy and  Governance </a:t>
            </a:r>
          </a:p>
        </p:txBody>
      </p:sp>
      <p:sp>
        <p:nvSpPr>
          <p:cNvPr id="3" name="Content Placeholder 2">
            <a:extLst>
              <a:ext uri="{FF2B5EF4-FFF2-40B4-BE49-F238E27FC236}">
                <a16:creationId xmlns:a16="http://schemas.microsoft.com/office/drawing/2014/main" id="{DD41D5EC-78C9-D2DF-624D-A48E759A9170}"/>
              </a:ext>
            </a:extLst>
          </p:cNvPr>
          <p:cNvSpPr>
            <a:spLocks noGrp="1"/>
          </p:cNvSpPr>
          <p:nvPr>
            <p:ph idx="1"/>
          </p:nvPr>
        </p:nvSpPr>
        <p:spPr>
          <a:xfrm>
            <a:off x="301697" y="1436286"/>
            <a:ext cx="10515600" cy="4351338"/>
          </a:xfrm>
        </p:spPr>
        <p:txBody>
          <a:bodyPr vert="horz" lIns="91440" tIns="45720" rIns="91440" bIns="45720" rtlCol="0" anchor="t">
            <a:noAutofit/>
          </a:bodyPr>
          <a:lstStyle/>
          <a:p>
            <a:r>
              <a:rPr lang="en-GB" sz="1800" dirty="0">
                <a:ea typeface="+mn-lt"/>
                <a:cs typeface="+mn-lt"/>
              </a:rPr>
              <a:t>Health and social care practices in the UK are impacted by societal processes, policies, and revealing ideologies.</a:t>
            </a:r>
            <a:endParaRPr lang="en-GB" sz="1800" dirty="0"/>
          </a:p>
          <a:p>
            <a:pPr marL="0" indent="0">
              <a:buNone/>
            </a:pPr>
            <a:r>
              <a:rPr lang="en-GB" sz="1800" b="1" dirty="0"/>
              <a:t>1. International frameworks -Who Health in All policies</a:t>
            </a:r>
          </a:p>
          <a:p>
            <a:pPr marL="0" indent="0">
              <a:buNone/>
            </a:pPr>
            <a:r>
              <a:rPr lang="en-GB" sz="1800" dirty="0"/>
              <a:t>-</a:t>
            </a:r>
            <a:r>
              <a:rPr lang="en-GB" sz="1800" dirty="0">
                <a:ea typeface="+mn-lt"/>
                <a:cs typeface="+mn-lt"/>
              </a:rPr>
              <a:t>World Health Organization (WHO) – Health in All Policies (</a:t>
            </a:r>
            <a:r>
              <a:rPr lang="en-GB" sz="1800" dirty="0" err="1">
                <a:ea typeface="+mn-lt"/>
                <a:cs typeface="+mn-lt"/>
              </a:rPr>
              <a:t>HiAP</a:t>
            </a:r>
            <a:r>
              <a:rPr lang="en-GB" sz="1800" dirty="0">
                <a:ea typeface="+mn-lt"/>
                <a:cs typeface="+mn-lt"/>
              </a:rPr>
              <a:t>)</a:t>
            </a:r>
            <a:endParaRPr lang="en-GB" sz="1800" dirty="0"/>
          </a:p>
          <a:p>
            <a:pPr marL="0" indent="0">
              <a:buNone/>
            </a:pPr>
            <a:r>
              <a:rPr lang="en-GB" sz="1800" dirty="0"/>
              <a:t>-</a:t>
            </a:r>
            <a:r>
              <a:rPr lang="en-GB" sz="1800" dirty="0">
                <a:ea typeface="+mn-lt"/>
                <a:cs typeface="+mn-lt"/>
              </a:rPr>
              <a:t>International Human Rights Frameworks</a:t>
            </a:r>
            <a:endParaRPr lang="en-GB" sz="1800" dirty="0"/>
          </a:p>
          <a:p>
            <a:pPr marL="0" indent="0">
              <a:buNone/>
            </a:pPr>
            <a:r>
              <a:rPr lang="en-GB" sz="1800" b="1" dirty="0"/>
              <a:t>2. National frameworks-NHS Long term plan </a:t>
            </a:r>
          </a:p>
          <a:p>
            <a:pPr marL="0" indent="0">
              <a:buNone/>
            </a:pPr>
            <a:r>
              <a:rPr lang="en-GB" sz="1800" dirty="0">
                <a:ea typeface="+mn-lt"/>
                <a:cs typeface="+mn-lt"/>
              </a:rPr>
              <a:t>In order to provide better treatment for all patients, regardless of where they live or their income, the 10 Year Health Plan for England takes advantage of the opportunities presented by new technology, medications, and innovations.</a:t>
            </a:r>
            <a:endParaRPr lang="en-GB" sz="1800" b="1" dirty="0"/>
          </a:p>
          <a:p>
            <a:pPr marL="0" indent="0">
              <a:buNone/>
            </a:pPr>
            <a:r>
              <a:rPr lang="en-GB" sz="1800" b="1" dirty="0"/>
              <a:t>3.Legislation </a:t>
            </a:r>
            <a:br>
              <a:rPr lang="en-GB" sz="1800" b="1" dirty="0"/>
            </a:br>
            <a:r>
              <a:rPr lang="en-GB" sz="1800" b="1" dirty="0"/>
              <a:t>-</a:t>
            </a:r>
            <a:r>
              <a:rPr lang="en-GB" sz="1800" dirty="0"/>
              <a:t>The Health and Social Care Act 2012</a:t>
            </a:r>
          </a:p>
          <a:p>
            <a:pPr marL="0" indent="0">
              <a:buNone/>
            </a:pPr>
            <a:r>
              <a:rPr lang="en-GB" sz="1800" dirty="0"/>
              <a:t>-The Care Act 2014</a:t>
            </a:r>
          </a:p>
          <a:p>
            <a:pPr marL="0" indent="0">
              <a:buNone/>
            </a:pPr>
            <a:r>
              <a:rPr lang="en-GB" sz="1800" dirty="0"/>
              <a:t>-Mental Capacity Act 2005-gives service users vital rights.</a:t>
            </a:r>
          </a:p>
          <a:p>
            <a:pPr marL="0" indent="0">
              <a:buNone/>
            </a:pPr>
            <a:r>
              <a:rPr lang="en-GB" sz="1800" dirty="0"/>
              <a:t>-Health and Social Care Act 2008 (Regulated Activities) Regulations 2014 -</a:t>
            </a:r>
          </a:p>
          <a:p>
            <a:pPr marL="0" indent="0">
              <a:buNone/>
            </a:pPr>
            <a:r>
              <a:rPr lang="en-GB" sz="1800" dirty="0"/>
              <a:t>-Equality Act 2010-It protects people from unjust treatment.  No discrimination based on gender, age, ethnicity, religion, disability, or any other factor</a:t>
            </a:r>
            <a:r>
              <a:rPr lang="en-GB" sz="1800"/>
              <a:t> (UK Government, 2012).</a:t>
            </a:r>
            <a:endParaRPr lang="en-GB" sz="1800" dirty="0"/>
          </a:p>
          <a:p>
            <a:pPr marL="0" indent="0">
              <a:buNone/>
            </a:pPr>
            <a:endParaRPr lang="en-GB" sz="1800" dirty="0"/>
          </a:p>
          <a:p>
            <a:pPr marL="0" indent="0">
              <a:buNone/>
            </a:pPr>
            <a:endParaRPr lang="en-GB" sz="2000" b="1" dirty="0"/>
          </a:p>
        </p:txBody>
      </p:sp>
      <p:pic>
        <p:nvPicPr>
          <p:cNvPr id="16" name="Picture 15" descr="A screenshot of a computer&#10;&#10;AI-generated content may be incorrect.">
            <a:extLst>
              <a:ext uri="{FF2B5EF4-FFF2-40B4-BE49-F238E27FC236}">
                <a16:creationId xmlns:a16="http://schemas.microsoft.com/office/drawing/2014/main" id="{4EAD5090-0AD7-8F95-1F5E-E35034045AEF}"/>
              </a:ext>
            </a:extLst>
          </p:cNvPr>
          <p:cNvPicPr>
            <a:picLocks noChangeAspect="1"/>
          </p:cNvPicPr>
          <p:nvPr/>
        </p:nvPicPr>
        <p:blipFill>
          <a:blip r:embed="rId2"/>
          <a:srcRect l="67060" t="25090" r="11334" b="52917"/>
          <a:stretch>
            <a:fillRect/>
          </a:stretch>
        </p:blipFill>
        <p:spPr>
          <a:xfrm>
            <a:off x="9738360" y="39692"/>
            <a:ext cx="2453640" cy="1396594"/>
          </a:xfrm>
          <a:prstGeom prst="rect">
            <a:avLst/>
          </a:prstGeom>
        </p:spPr>
      </p:pic>
      <p:pic>
        <p:nvPicPr>
          <p:cNvPr id="17" name="Picture 16" descr="A screenshot of a computer&#10;&#10;AI-generated content may be incorrect.">
            <a:extLst>
              <a:ext uri="{FF2B5EF4-FFF2-40B4-BE49-F238E27FC236}">
                <a16:creationId xmlns:a16="http://schemas.microsoft.com/office/drawing/2014/main" id="{8A49DEDA-04FB-A6D2-8E3F-19C78F235C5F}"/>
              </a:ext>
            </a:extLst>
          </p:cNvPr>
          <p:cNvPicPr>
            <a:picLocks noChangeAspect="1"/>
          </p:cNvPicPr>
          <p:nvPr/>
        </p:nvPicPr>
        <p:blipFill>
          <a:blip r:embed="rId3"/>
          <a:srcRect l="56553" t="28361" r="1433" b="44118"/>
          <a:stretch>
            <a:fillRect/>
          </a:stretch>
        </p:blipFill>
        <p:spPr>
          <a:xfrm>
            <a:off x="8403443" y="4259516"/>
            <a:ext cx="3486860" cy="1229897"/>
          </a:xfrm>
          <a:prstGeom prst="rect">
            <a:avLst/>
          </a:prstGeom>
        </p:spPr>
      </p:pic>
    </p:spTree>
    <p:extLst>
      <p:ext uri="{BB962C8B-B14F-4D97-AF65-F5344CB8AC3E}">
        <p14:creationId xmlns:p14="http://schemas.microsoft.com/office/powerpoint/2010/main" val="242961369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8" name="Rectangle 27">
            <a:extLst>
              <a:ext uri="{FF2B5EF4-FFF2-40B4-BE49-F238E27FC236}">
                <a16:creationId xmlns:a16="http://schemas.microsoft.com/office/drawing/2014/main" id="{AB43E7DC-5101-4E7C-ADB5-596311F53DE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0" name="Freeform: Shape 29">
            <a:extLst>
              <a:ext uri="{FF2B5EF4-FFF2-40B4-BE49-F238E27FC236}">
                <a16:creationId xmlns:a16="http://schemas.microsoft.com/office/drawing/2014/main" id="{1B8BCA7A-6464-4C53-A572-89B2B3C2D8D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custGeom>
            <a:avLst/>
            <a:gdLst>
              <a:gd name="connsiteX0" fmla="*/ 0 w 12192000"/>
              <a:gd name="connsiteY0" fmla="*/ 0 h 6858000"/>
              <a:gd name="connsiteX1" fmla="*/ 12192000 w 12192000"/>
              <a:gd name="connsiteY1" fmla="*/ 0 h 6858000"/>
              <a:gd name="connsiteX2" fmla="*/ 12192000 w 12192000"/>
              <a:gd name="connsiteY2" fmla="*/ 6858000 h 6858000"/>
              <a:gd name="connsiteX3" fmla="*/ 10976177 w 12192000"/>
              <a:gd name="connsiteY3" fmla="*/ 6858000 h 6858000"/>
              <a:gd name="connsiteX4" fmla="*/ 10997120 w 12192000"/>
              <a:gd name="connsiteY4" fmla="*/ 6851980 h 6858000"/>
              <a:gd name="connsiteX5" fmla="*/ 12094512 w 12192000"/>
              <a:gd name="connsiteY5" fmla="*/ 6315404 h 6858000"/>
              <a:gd name="connsiteX6" fmla="*/ 12191999 w 12192000"/>
              <a:gd name="connsiteY6" fmla="*/ 6239611 h 6858000"/>
              <a:gd name="connsiteX7" fmla="*/ 12191999 w 12192000"/>
              <a:gd name="connsiteY7" fmla="*/ 1104399 h 6858000"/>
              <a:gd name="connsiteX8" fmla="*/ 11979198 w 12192000"/>
              <a:gd name="connsiteY8" fmla="*/ 1051011 h 6858000"/>
              <a:gd name="connsiteX9" fmla="*/ 11742378 w 12192000"/>
              <a:gd name="connsiteY9" fmla="*/ 986227 h 6858000"/>
              <a:gd name="connsiteX10" fmla="*/ 12063968 w 12192000"/>
              <a:gd name="connsiteY10" fmla="*/ 729780 h 6858000"/>
              <a:gd name="connsiteX11" fmla="*/ 11572835 w 12192000"/>
              <a:gd name="connsiteY11" fmla="*/ 670151 h 6858000"/>
              <a:gd name="connsiteX12" fmla="*/ 11524844 w 12192000"/>
              <a:gd name="connsiteY12" fmla="*/ 671946 h 6858000"/>
              <a:gd name="connsiteX13" fmla="*/ 10560518 w 12192000"/>
              <a:gd name="connsiteY13" fmla="*/ 632492 h 6858000"/>
              <a:gd name="connsiteX14" fmla="*/ 9178169 w 12192000"/>
              <a:gd name="connsiteY14" fmla="*/ 501577 h 6858000"/>
              <a:gd name="connsiteX15" fmla="*/ 8033984 w 12192000"/>
              <a:gd name="connsiteY15" fmla="*/ 423121 h 6858000"/>
              <a:gd name="connsiteX16" fmla="*/ 6815795 w 12192000"/>
              <a:gd name="connsiteY16" fmla="*/ 270688 h 6858000"/>
              <a:gd name="connsiteX17" fmla="*/ 6757489 w 12192000"/>
              <a:gd name="connsiteY17" fmla="*/ 260880 h 6858000"/>
              <a:gd name="connsiteX18" fmla="*/ 6703217 w 12192000"/>
              <a:gd name="connsiteY18" fmla="*/ 290416 h 6858000"/>
              <a:gd name="connsiteX19" fmla="*/ 7005521 w 12192000"/>
              <a:gd name="connsiteY19" fmla="*/ 401154 h 6858000"/>
              <a:gd name="connsiteX20" fmla="*/ 6532779 w 12192000"/>
              <a:gd name="connsiteY20" fmla="*/ 342871 h 6858000"/>
              <a:gd name="connsiteX21" fmla="*/ 6524704 w 12192000"/>
              <a:gd name="connsiteY21" fmla="*/ 380529 h 6858000"/>
              <a:gd name="connsiteX22" fmla="*/ 7061587 w 12192000"/>
              <a:gd name="connsiteY22" fmla="*/ 523098 h 6858000"/>
              <a:gd name="connsiteX23" fmla="*/ 7013594 w 12192000"/>
              <a:gd name="connsiteY23" fmla="*/ 545070 h 6858000"/>
              <a:gd name="connsiteX24" fmla="*/ 6728335 w 12192000"/>
              <a:gd name="connsiteY24" fmla="*/ 489924 h 6858000"/>
              <a:gd name="connsiteX25" fmla="*/ 6670923 w 12192000"/>
              <a:gd name="connsiteY25" fmla="*/ 504270 h 6858000"/>
              <a:gd name="connsiteX26" fmla="*/ 6699180 w 12192000"/>
              <a:gd name="connsiteY26" fmla="*/ 571069 h 6858000"/>
              <a:gd name="connsiteX27" fmla="*/ 6822972 w 12192000"/>
              <a:gd name="connsiteY27" fmla="*/ 597073 h 6858000"/>
              <a:gd name="connsiteX28" fmla="*/ 7015839 w 12192000"/>
              <a:gd name="connsiteY28" fmla="*/ 753992 h 6858000"/>
              <a:gd name="connsiteX29" fmla="*/ 6723848 w 12192000"/>
              <a:gd name="connsiteY29" fmla="*/ 735160 h 6858000"/>
              <a:gd name="connsiteX30" fmla="*/ 6672268 w 12192000"/>
              <a:gd name="connsiteY30" fmla="*/ 773268 h 6858000"/>
              <a:gd name="connsiteX31" fmla="*/ 6652532 w 12192000"/>
              <a:gd name="connsiteY31" fmla="*/ 822585 h 6858000"/>
              <a:gd name="connsiteX32" fmla="*/ 6539505 w 12192000"/>
              <a:gd name="connsiteY32" fmla="*/ 863382 h 6858000"/>
              <a:gd name="connsiteX33" fmla="*/ 6717122 w 12192000"/>
              <a:gd name="connsiteY33" fmla="*/ 909114 h 6858000"/>
              <a:gd name="connsiteX34" fmla="*/ 6527397 w 12192000"/>
              <a:gd name="connsiteY34" fmla="*/ 909114 h 6858000"/>
              <a:gd name="connsiteX35" fmla="*/ 6309411 w 12192000"/>
              <a:gd name="connsiteY35" fmla="*/ 877731 h 6858000"/>
              <a:gd name="connsiteX36" fmla="*/ 6077077 w 12192000"/>
              <a:gd name="connsiteY36" fmla="*/ 887593 h 6858000"/>
              <a:gd name="connsiteX37" fmla="*/ 6076642 w 12192000"/>
              <a:gd name="connsiteY37" fmla="*/ 887537 h 6858000"/>
              <a:gd name="connsiteX38" fmla="*/ 6032390 w 12192000"/>
              <a:gd name="connsiteY38" fmla="*/ 898600 h 6858000"/>
              <a:gd name="connsiteX39" fmla="*/ 6008536 w 12192000"/>
              <a:gd name="connsiteY39" fmla="*/ 914503 h 6858000"/>
              <a:gd name="connsiteX40" fmla="*/ 5944926 w 12192000"/>
              <a:gd name="connsiteY40" fmla="*/ 922454 h 6858000"/>
              <a:gd name="connsiteX41" fmla="*/ 5929023 w 12192000"/>
              <a:gd name="connsiteY41" fmla="*/ 954259 h 6858000"/>
              <a:gd name="connsiteX42" fmla="*/ 5938641 w 12192000"/>
              <a:gd name="connsiteY42" fmla="*/ 983356 h 6858000"/>
              <a:gd name="connsiteX43" fmla="*/ 5941380 w 12192000"/>
              <a:gd name="connsiteY43" fmla="*/ 994243 h 6858000"/>
              <a:gd name="connsiteX44" fmla="*/ 6022639 w 12192000"/>
              <a:gd name="connsiteY44" fmla="*/ 1012399 h 6858000"/>
              <a:gd name="connsiteX45" fmla="*/ 6620687 w 12192000"/>
              <a:gd name="connsiteY45" fmla="*/ 1222947 h 6858000"/>
              <a:gd name="connsiteX46" fmla="*/ 6557895 w 12192000"/>
              <a:gd name="connsiteY46" fmla="*/ 1308577 h 6858000"/>
              <a:gd name="connsiteX47" fmla="*/ 6815348 w 12192000"/>
              <a:gd name="connsiteY47" fmla="*/ 1401831 h 6858000"/>
              <a:gd name="connsiteX48" fmla="*/ 6878591 w 12192000"/>
              <a:gd name="connsiteY48" fmla="*/ 1494187 h 6858000"/>
              <a:gd name="connsiteX49" fmla="*/ 6799202 w 12192000"/>
              <a:gd name="connsiteY49" fmla="*/ 1486118 h 6858000"/>
              <a:gd name="connsiteX50" fmla="*/ 6731027 w 12192000"/>
              <a:gd name="connsiteY50" fmla="*/ 1503602 h 6858000"/>
              <a:gd name="connsiteX51" fmla="*/ 6759282 w 12192000"/>
              <a:gd name="connsiteY51" fmla="*/ 1621067 h 6858000"/>
              <a:gd name="connsiteX52" fmla="*/ 7123035 w 12192000"/>
              <a:gd name="connsiteY52" fmla="*/ 1772603 h 6858000"/>
              <a:gd name="connsiteX53" fmla="*/ 7155777 w 12192000"/>
              <a:gd name="connsiteY53" fmla="*/ 1821919 h 6858000"/>
              <a:gd name="connsiteX54" fmla="*/ 7112270 w 12192000"/>
              <a:gd name="connsiteY54" fmla="*/ 1856890 h 6858000"/>
              <a:gd name="connsiteX55" fmla="*/ 6994755 w 12192000"/>
              <a:gd name="connsiteY55" fmla="*/ 1874821 h 6858000"/>
              <a:gd name="connsiteX56" fmla="*/ 7159364 w 12192000"/>
              <a:gd name="connsiteY56" fmla="*/ 2042948 h 6858000"/>
              <a:gd name="connsiteX57" fmla="*/ 7219467 w 12192000"/>
              <a:gd name="connsiteY57" fmla="*/ 2089573 h 6858000"/>
              <a:gd name="connsiteX58" fmla="*/ 7322179 w 12192000"/>
              <a:gd name="connsiteY58" fmla="*/ 2161756 h 6858000"/>
              <a:gd name="connsiteX59" fmla="*/ 7323974 w 12192000"/>
              <a:gd name="connsiteY59" fmla="*/ 2183724 h 6858000"/>
              <a:gd name="connsiteX60" fmla="*/ 7184034 w 12192000"/>
              <a:gd name="connsiteY60" fmla="*/ 2261285 h 6858000"/>
              <a:gd name="connsiteX61" fmla="*/ 6931516 w 12192000"/>
              <a:gd name="connsiteY61" fmla="*/ 2240212 h 6858000"/>
              <a:gd name="connsiteX62" fmla="*/ 7304686 w 12192000"/>
              <a:gd name="connsiteY62" fmla="*/ 2355883 h 6858000"/>
              <a:gd name="connsiteX63" fmla="*/ 6096813 w 12192000"/>
              <a:gd name="connsiteY63" fmla="*/ 2080160 h 6858000"/>
              <a:gd name="connsiteX64" fmla="*/ 6173959 w 12192000"/>
              <a:gd name="connsiteY64" fmla="*/ 2152340 h 6858000"/>
              <a:gd name="connsiteX65" fmla="*/ 6596469 w 12192000"/>
              <a:gd name="connsiteY65" fmla="*/ 2342432 h 6858000"/>
              <a:gd name="connsiteX66" fmla="*/ 6716224 w 12192000"/>
              <a:gd name="connsiteY66" fmla="*/ 2461690 h 6858000"/>
              <a:gd name="connsiteX67" fmla="*/ 6841810 w 12192000"/>
              <a:gd name="connsiteY67" fmla="*/ 2527594 h 6858000"/>
              <a:gd name="connsiteX68" fmla="*/ 7018080 w 12192000"/>
              <a:gd name="connsiteY68" fmla="*/ 2526249 h 6858000"/>
              <a:gd name="connsiteX69" fmla="*/ 7143217 w 12192000"/>
              <a:gd name="connsiteY69" fmla="*/ 2627573 h 6858000"/>
              <a:gd name="connsiteX70" fmla="*/ 7012697 w 12192000"/>
              <a:gd name="connsiteY70" fmla="*/ 2649094 h 6858000"/>
              <a:gd name="connsiteX71" fmla="*/ 6859752 w 12192000"/>
              <a:gd name="connsiteY71" fmla="*/ 2632505 h 6858000"/>
              <a:gd name="connsiteX72" fmla="*/ 6529636 w 12192000"/>
              <a:gd name="connsiteY72" fmla="*/ 2637883 h 6858000"/>
              <a:gd name="connsiteX73" fmla="*/ 6340360 w 12192000"/>
              <a:gd name="connsiteY73" fmla="*/ 2657610 h 6858000"/>
              <a:gd name="connsiteX74" fmla="*/ 5905294 w 12192000"/>
              <a:gd name="connsiteY74" fmla="*/ 2623984 h 6858000"/>
              <a:gd name="connsiteX75" fmla="*/ 5930860 w 12192000"/>
              <a:gd name="connsiteY75" fmla="*/ 2710066 h 6858000"/>
              <a:gd name="connsiteX76" fmla="*/ 5914710 w 12192000"/>
              <a:gd name="connsiteY76" fmla="*/ 2784935 h 6858000"/>
              <a:gd name="connsiteX77" fmla="*/ 5908433 w 12192000"/>
              <a:gd name="connsiteY77" fmla="*/ 2947683 h 6858000"/>
              <a:gd name="connsiteX78" fmla="*/ 5912470 w 12192000"/>
              <a:gd name="connsiteY78" fmla="*/ 2974134 h 6858000"/>
              <a:gd name="connsiteX79" fmla="*/ 5815141 w 12192000"/>
              <a:gd name="connsiteY79" fmla="*/ 2991171 h 6858000"/>
              <a:gd name="connsiteX80" fmla="*/ 6395082 w 12192000"/>
              <a:gd name="connsiteY80" fmla="*/ 3329661 h 6858000"/>
              <a:gd name="connsiteX81" fmla="*/ 6007557 w 12192000"/>
              <a:gd name="connsiteY81" fmla="*/ 3243581 h 6858000"/>
              <a:gd name="connsiteX82" fmla="*/ 5955079 w 12192000"/>
              <a:gd name="connsiteY82" fmla="*/ 3385704 h 6858000"/>
              <a:gd name="connsiteX83" fmla="*/ 6137180 w 12192000"/>
              <a:gd name="connsiteY83" fmla="*/ 3512133 h 6858000"/>
              <a:gd name="connsiteX84" fmla="*/ 6204457 w 12192000"/>
              <a:gd name="connsiteY84" fmla="*/ 3762302 h 6858000"/>
              <a:gd name="connsiteX85" fmla="*/ 6171716 w 12192000"/>
              <a:gd name="connsiteY85" fmla="*/ 3990952 h 6858000"/>
              <a:gd name="connsiteX86" fmla="*/ 6093674 w 12192000"/>
              <a:gd name="connsiteY86" fmla="*/ 4063580 h 6858000"/>
              <a:gd name="connsiteX87" fmla="*/ 5980645 w 12192000"/>
              <a:gd name="connsiteY87" fmla="*/ 4194045 h 6858000"/>
              <a:gd name="connsiteX88" fmla="*/ 5910676 w 12192000"/>
              <a:gd name="connsiteY88" fmla="*/ 4274743 h 6858000"/>
              <a:gd name="connsiteX89" fmla="*/ 5667577 w 12192000"/>
              <a:gd name="connsiteY89" fmla="*/ 4243362 h 6858000"/>
              <a:gd name="connsiteX90" fmla="*/ 5991859 w 12192000"/>
              <a:gd name="connsiteY90" fmla="*/ 4448252 h 6858000"/>
              <a:gd name="connsiteX91" fmla="*/ 5729024 w 12192000"/>
              <a:gd name="connsiteY91" fmla="*/ 4422695 h 6858000"/>
              <a:gd name="connsiteX92" fmla="*/ 5643357 w 12192000"/>
              <a:gd name="connsiteY92" fmla="*/ 4437041 h 6858000"/>
              <a:gd name="connsiteX93" fmla="*/ 5692243 w 12192000"/>
              <a:gd name="connsiteY93" fmla="*/ 4503395 h 6858000"/>
              <a:gd name="connsiteX94" fmla="*/ 5885111 w 12192000"/>
              <a:gd name="connsiteY94" fmla="*/ 4615926 h 6858000"/>
              <a:gd name="connsiteX95" fmla="*/ 6282503 w 12192000"/>
              <a:gd name="connsiteY95" fmla="*/ 4920793 h 6858000"/>
              <a:gd name="connsiteX96" fmla="*/ 5897668 w 12192000"/>
              <a:gd name="connsiteY96" fmla="*/ 4780915 h 6858000"/>
              <a:gd name="connsiteX97" fmla="*/ 6303132 w 12192000"/>
              <a:gd name="connsiteY97" fmla="*/ 5094297 h 6858000"/>
              <a:gd name="connsiteX98" fmla="*/ 6393287 w 12192000"/>
              <a:gd name="connsiteY98" fmla="*/ 5198310 h 6858000"/>
              <a:gd name="connsiteX99" fmla="*/ 6575386 w 12192000"/>
              <a:gd name="connsiteY99" fmla="*/ 5456548 h 6858000"/>
              <a:gd name="connsiteX100" fmla="*/ 6566415 w 12192000"/>
              <a:gd name="connsiteY100" fmla="*/ 5485690 h 6858000"/>
              <a:gd name="connsiteX101" fmla="*/ 6356059 w 12192000"/>
              <a:gd name="connsiteY101" fmla="*/ 5443995 h 6858000"/>
              <a:gd name="connsiteX102" fmla="*/ 6628762 w 12192000"/>
              <a:gd name="connsiteY102" fmla="*/ 5660990 h 6858000"/>
              <a:gd name="connsiteX103" fmla="*/ 6910436 w 12192000"/>
              <a:gd name="connsiteY103" fmla="*/ 5827767 h 6858000"/>
              <a:gd name="connsiteX104" fmla="*/ 6710393 w 12192000"/>
              <a:gd name="connsiteY104" fmla="*/ 5802214 h 6858000"/>
              <a:gd name="connsiteX105" fmla="*/ 6435448 w 12192000"/>
              <a:gd name="connsiteY105" fmla="*/ 5706719 h 6858000"/>
              <a:gd name="connsiteX106" fmla="*/ 6339913 w 12192000"/>
              <a:gd name="connsiteY106" fmla="*/ 5742586 h 6858000"/>
              <a:gd name="connsiteX107" fmla="*/ 6600503 w 12192000"/>
              <a:gd name="connsiteY107" fmla="*/ 5900398 h 6858000"/>
              <a:gd name="connsiteX108" fmla="*/ 6749863 w 12192000"/>
              <a:gd name="connsiteY108" fmla="*/ 5973478 h 6858000"/>
              <a:gd name="connsiteX109" fmla="*/ 6809515 w 12192000"/>
              <a:gd name="connsiteY109" fmla="*/ 6029519 h 6858000"/>
              <a:gd name="connsiteX110" fmla="*/ 6979954 w 12192000"/>
              <a:gd name="connsiteY110" fmla="*/ 6229474 h 6858000"/>
              <a:gd name="connsiteX111" fmla="*/ 7480509 w 12192000"/>
              <a:gd name="connsiteY111" fmla="*/ 6447812 h 6858000"/>
              <a:gd name="connsiteX112" fmla="*/ 7948764 w 12192000"/>
              <a:gd name="connsiteY112" fmla="*/ 6719056 h 6858000"/>
              <a:gd name="connsiteX113" fmla="*/ 8221244 w 12192000"/>
              <a:gd name="connsiteY113" fmla="*/ 6848868 h 6858000"/>
              <a:gd name="connsiteX114" fmla="*/ 8242921 w 12192000"/>
              <a:gd name="connsiteY114" fmla="*/ 6858000 h 6858000"/>
              <a:gd name="connsiteX115" fmla="*/ 0 w 12192000"/>
              <a:gd name="connsiteY115"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Lst>
            <a:rect l="l" t="t" r="r" b="b"/>
            <a:pathLst>
              <a:path w="12192000" h="6858000">
                <a:moveTo>
                  <a:pt x="0" y="0"/>
                </a:moveTo>
                <a:lnTo>
                  <a:pt x="12192000" y="0"/>
                </a:lnTo>
                <a:lnTo>
                  <a:pt x="12192000" y="6858000"/>
                </a:lnTo>
                <a:lnTo>
                  <a:pt x="10976177" y="6858000"/>
                </a:lnTo>
                <a:lnTo>
                  <a:pt x="10997120" y="6851980"/>
                </a:lnTo>
                <a:cubicBezTo>
                  <a:pt x="11372760" y="6734361"/>
                  <a:pt x="11757137" y="6563389"/>
                  <a:pt x="12094512" y="6315404"/>
                </a:cubicBezTo>
                <a:lnTo>
                  <a:pt x="12191999" y="6239611"/>
                </a:lnTo>
                <a:lnTo>
                  <a:pt x="12191999" y="1104399"/>
                </a:lnTo>
                <a:lnTo>
                  <a:pt x="11979198" y="1051011"/>
                </a:lnTo>
                <a:cubicBezTo>
                  <a:pt x="11902836" y="1030275"/>
                  <a:pt x="11824681" y="1008195"/>
                  <a:pt x="11742378" y="986227"/>
                </a:cubicBezTo>
                <a:cubicBezTo>
                  <a:pt x="11843295" y="875936"/>
                  <a:pt x="12022257" y="888939"/>
                  <a:pt x="12063968" y="729780"/>
                </a:cubicBezTo>
                <a:cubicBezTo>
                  <a:pt x="11901155" y="688534"/>
                  <a:pt x="11729822" y="735611"/>
                  <a:pt x="11572835" y="670151"/>
                </a:cubicBezTo>
                <a:cubicBezTo>
                  <a:pt x="11559381" y="664325"/>
                  <a:pt x="11540990" y="670151"/>
                  <a:pt x="11524844" y="671946"/>
                </a:cubicBezTo>
                <a:cubicBezTo>
                  <a:pt x="11201459" y="706916"/>
                  <a:pt x="10879418" y="676432"/>
                  <a:pt x="10560518" y="632492"/>
                </a:cubicBezTo>
                <a:cubicBezTo>
                  <a:pt x="10101230" y="569728"/>
                  <a:pt x="9640146" y="529825"/>
                  <a:pt x="9178169" y="501577"/>
                </a:cubicBezTo>
                <a:cubicBezTo>
                  <a:pt x="8796475" y="478266"/>
                  <a:pt x="8413886" y="467955"/>
                  <a:pt x="8033984" y="423121"/>
                </a:cubicBezTo>
                <a:cubicBezTo>
                  <a:pt x="7627624" y="375150"/>
                  <a:pt x="7221712" y="320901"/>
                  <a:pt x="6815795" y="270688"/>
                </a:cubicBezTo>
                <a:cubicBezTo>
                  <a:pt x="6797407" y="268446"/>
                  <a:pt x="6777110" y="261384"/>
                  <a:pt x="6757489" y="260880"/>
                </a:cubicBezTo>
                <a:cubicBezTo>
                  <a:pt x="6737867" y="260376"/>
                  <a:pt x="6718916" y="266430"/>
                  <a:pt x="6703217" y="290416"/>
                </a:cubicBezTo>
                <a:cubicBezTo>
                  <a:pt x="6786642" y="353629"/>
                  <a:pt x="6892941" y="329867"/>
                  <a:pt x="7005521" y="401154"/>
                </a:cubicBezTo>
                <a:cubicBezTo>
                  <a:pt x="6822525" y="378735"/>
                  <a:pt x="6677649" y="360801"/>
                  <a:pt x="6532779" y="342871"/>
                </a:cubicBezTo>
                <a:cubicBezTo>
                  <a:pt x="6530087" y="355424"/>
                  <a:pt x="6527397" y="367976"/>
                  <a:pt x="6524704" y="380529"/>
                </a:cubicBezTo>
                <a:cubicBezTo>
                  <a:pt x="6709945" y="406980"/>
                  <a:pt x="6881280" y="475126"/>
                  <a:pt x="7061587" y="523098"/>
                </a:cubicBezTo>
                <a:cubicBezTo>
                  <a:pt x="7044990" y="552691"/>
                  <a:pt x="7028398" y="546862"/>
                  <a:pt x="7013594" y="545070"/>
                </a:cubicBezTo>
                <a:cubicBezTo>
                  <a:pt x="6917162" y="533412"/>
                  <a:pt x="6820730" y="521755"/>
                  <a:pt x="6728335" y="489924"/>
                </a:cubicBezTo>
                <a:cubicBezTo>
                  <a:pt x="6707702" y="482748"/>
                  <a:pt x="6682583" y="482748"/>
                  <a:pt x="6670923" y="504270"/>
                </a:cubicBezTo>
                <a:cubicBezTo>
                  <a:pt x="6654326" y="534757"/>
                  <a:pt x="6678097" y="554484"/>
                  <a:pt x="6699180" y="571069"/>
                </a:cubicBezTo>
                <a:cubicBezTo>
                  <a:pt x="6735959" y="599764"/>
                  <a:pt x="6780362" y="591695"/>
                  <a:pt x="6822972" y="597073"/>
                </a:cubicBezTo>
                <a:cubicBezTo>
                  <a:pt x="6936448" y="610972"/>
                  <a:pt x="6990720" y="654460"/>
                  <a:pt x="7015839" y="753992"/>
                </a:cubicBezTo>
                <a:cubicBezTo>
                  <a:pt x="6916264" y="713640"/>
                  <a:pt x="6820280" y="763407"/>
                  <a:pt x="6723848" y="735160"/>
                </a:cubicBezTo>
                <a:cubicBezTo>
                  <a:pt x="6698731" y="727988"/>
                  <a:pt x="6658813" y="738747"/>
                  <a:pt x="6672268" y="773268"/>
                </a:cubicBezTo>
                <a:cubicBezTo>
                  <a:pt x="6684828" y="805550"/>
                  <a:pt x="6726540" y="828861"/>
                  <a:pt x="6652532" y="822585"/>
                </a:cubicBezTo>
                <a:cubicBezTo>
                  <a:pt x="6599609" y="818101"/>
                  <a:pt x="6495999" y="854418"/>
                  <a:pt x="6539505" y="863382"/>
                </a:cubicBezTo>
                <a:cubicBezTo>
                  <a:pt x="6594225" y="874593"/>
                  <a:pt x="6647600" y="890733"/>
                  <a:pt x="6717122" y="909114"/>
                </a:cubicBezTo>
                <a:cubicBezTo>
                  <a:pt x="6640423" y="939151"/>
                  <a:pt x="6585254" y="932874"/>
                  <a:pt x="6527397" y="909114"/>
                </a:cubicBezTo>
                <a:cubicBezTo>
                  <a:pt x="6457427" y="880419"/>
                  <a:pt x="6366375" y="845451"/>
                  <a:pt x="6309411" y="877731"/>
                </a:cubicBezTo>
                <a:cubicBezTo>
                  <a:pt x="6224192" y="926151"/>
                  <a:pt x="6153325" y="895663"/>
                  <a:pt x="6077077" y="887593"/>
                </a:cubicBezTo>
                <a:lnTo>
                  <a:pt x="6076642" y="887537"/>
                </a:lnTo>
                <a:lnTo>
                  <a:pt x="6032390" y="898600"/>
                </a:lnTo>
                <a:cubicBezTo>
                  <a:pt x="6023409" y="901866"/>
                  <a:pt x="6017756" y="911989"/>
                  <a:pt x="6008536" y="914503"/>
                </a:cubicBezTo>
                <a:cubicBezTo>
                  <a:pt x="5987921" y="920125"/>
                  <a:pt x="5964038" y="912898"/>
                  <a:pt x="5944926" y="922454"/>
                </a:cubicBezTo>
                <a:cubicBezTo>
                  <a:pt x="5934324" y="927755"/>
                  <a:pt x="5934324" y="943657"/>
                  <a:pt x="5929023" y="954259"/>
                </a:cubicBezTo>
                <a:cubicBezTo>
                  <a:pt x="5933305" y="967105"/>
                  <a:pt x="5936344" y="975942"/>
                  <a:pt x="5938641" y="983356"/>
                </a:cubicBezTo>
                <a:lnTo>
                  <a:pt x="5941380" y="994243"/>
                </a:lnTo>
                <a:lnTo>
                  <a:pt x="6022639" y="1012399"/>
                </a:lnTo>
                <a:cubicBezTo>
                  <a:pt x="6231931" y="1059643"/>
                  <a:pt x="6435672" y="1112210"/>
                  <a:pt x="6620687" y="1222947"/>
                </a:cubicBezTo>
                <a:cubicBezTo>
                  <a:pt x="6604990" y="1244018"/>
                  <a:pt x="6525153" y="1304094"/>
                  <a:pt x="6557895" y="1308577"/>
                </a:cubicBezTo>
                <a:cubicBezTo>
                  <a:pt x="6649842" y="1321581"/>
                  <a:pt x="6731472" y="1365517"/>
                  <a:pt x="6815348" y="1401831"/>
                </a:cubicBezTo>
                <a:cubicBezTo>
                  <a:pt x="6851679" y="1417523"/>
                  <a:pt x="6895633" y="1438147"/>
                  <a:pt x="6878591" y="1494187"/>
                </a:cubicBezTo>
                <a:cubicBezTo>
                  <a:pt x="6847640" y="1509878"/>
                  <a:pt x="6824766" y="1487911"/>
                  <a:pt x="6799202" y="1486118"/>
                </a:cubicBezTo>
                <a:cubicBezTo>
                  <a:pt x="6773186" y="1484326"/>
                  <a:pt x="6714877" y="1495981"/>
                  <a:pt x="6731027" y="1503602"/>
                </a:cubicBezTo>
                <a:cubicBezTo>
                  <a:pt x="6804583" y="1538124"/>
                  <a:pt x="6672268" y="1621067"/>
                  <a:pt x="6759282" y="1621067"/>
                </a:cubicBezTo>
                <a:cubicBezTo>
                  <a:pt x="6905053" y="1621514"/>
                  <a:pt x="6982647" y="1768566"/>
                  <a:pt x="7123035" y="1772603"/>
                </a:cubicBezTo>
                <a:cubicBezTo>
                  <a:pt x="7145459" y="1773049"/>
                  <a:pt x="7156224" y="1799053"/>
                  <a:pt x="7155777" y="1821919"/>
                </a:cubicBezTo>
                <a:cubicBezTo>
                  <a:pt x="7155777" y="1849268"/>
                  <a:pt x="7135144" y="1854199"/>
                  <a:pt x="7112270" y="1856890"/>
                </a:cubicBezTo>
                <a:cubicBezTo>
                  <a:pt x="7077284" y="1860923"/>
                  <a:pt x="7040954" y="1821919"/>
                  <a:pt x="6994755" y="1874821"/>
                </a:cubicBezTo>
                <a:cubicBezTo>
                  <a:pt x="7077735" y="1905755"/>
                  <a:pt x="7160709" y="1936693"/>
                  <a:pt x="7159364" y="2042948"/>
                </a:cubicBezTo>
                <a:cubicBezTo>
                  <a:pt x="7158916" y="2071638"/>
                  <a:pt x="7193452" y="2082399"/>
                  <a:pt x="7219467" y="2089573"/>
                </a:cubicBezTo>
                <a:cubicBezTo>
                  <a:pt x="7262526" y="2101231"/>
                  <a:pt x="7298853" y="2121854"/>
                  <a:pt x="7322179" y="2161756"/>
                </a:cubicBezTo>
                <a:cubicBezTo>
                  <a:pt x="7321730" y="2169378"/>
                  <a:pt x="7321281" y="2177446"/>
                  <a:pt x="7323974" y="2183724"/>
                </a:cubicBezTo>
                <a:cubicBezTo>
                  <a:pt x="7316349" y="2280115"/>
                  <a:pt x="7253555" y="2277424"/>
                  <a:pt x="7184034" y="2261285"/>
                </a:cubicBezTo>
                <a:cubicBezTo>
                  <a:pt x="7101058" y="2241558"/>
                  <a:pt x="7018978" y="2205691"/>
                  <a:pt x="6931516" y="2240212"/>
                </a:cubicBezTo>
                <a:cubicBezTo>
                  <a:pt x="7054861" y="2286391"/>
                  <a:pt x="7188967" y="2289976"/>
                  <a:pt x="7304686" y="2355883"/>
                </a:cubicBezTo>
                <a:cubicBezTo>
                  <a:pt x="6881280" y="2367989"/>
                  <a:pt x="6507211" y="2159959"/>
                  <a:pt x="6096813" y="2080160"/>
                </a:cubicBezTo>
                <a:cubicBezTo>
                  <a:pt x="6110718" y="2133508"/>
                  <a:pt x="6143907" y="2144268"/>
                  <a:pt x="6173959" y="2152340"/>
                </a:cubicBezTo>
                <a:cubicBezTo>
                  <a:pt x="6325561" y="2192691"/>
                  <a:pt x="6458320" y="2272943"/>
                  <a:pt x="6596469" y="2342432"/>
                </a:cubicBezTo>
                <a:cubicBezTo>
                  <a:pt x="6653429" y="2371125"/>
                  <a:pt x="6694695" y="2399820"/>
                  <a:pt x="6716224" y="2461690"/>
                </a:cubicBezTo>
                <a:cubicBezTo>
                  <a:pt x="6735511" y="2517732"/>
                  <a:pt x="6772739" y="2543736"/>
                  <a:pt x="6841810" y="2527594"/>
                </a:cubicBezTo>
                <a:cubicBezTo>
                  <a:pt x="6897875" y="2514144"/>
                  <a:pt x="6959322" y="2521317"/>
                  <a:pt x="7018080" y="2526249"/>
                </a:cubicBezTo>
                <a:cubicBezTo>
                  <a:pt x="7085808" y="2531629"/>
                  <a:pt x="7161607" y="2594845"/>
                  <a:pt x="7143217" y="2627573"/>
                </a:cubicBezTo>
                <a:cubicBezTo>
                  <a:pt x="7111823" y="2683166"/>
                  <a:pt x="7059345" y="2655370"/>
                  <a:pt x="7012697" y="2649094"/>
                </a:cubicBezTo>
                <a:cubicBezTo>
                  <a:pt x="6959771" y="2641473"/>
                  <a:pt x="6861547" y="2625779"/>
                  <a:pt x="6859752" y="2632505"/>
                </a:cubicBezTo>
                <a:cubicBezTo>
                  <a:pt x="6825212" y="2771936"/>
                  <a:pt x="6582114" y="2650439"/>
                  <a:pt x="6529636" y="2637883"/>
                </a:cubicBezTo>
                <a:cubicBezTo>
                  <a:pt x="6464154" y="2622192"/>
                  <a:pt x="6402705" y="2650887"/>
                  <a:pt x="6340360" y="2657610"/>
                </a:cubicBezTo>
                <a:cubicBezTo>
                  <a:pt x="6284743" y="2663887"/>
                  <a:pt x="5970330" y="2683166"/>
                  <a:pt x="5905294" y="2623984"/>
                </a:cubicBezTo>
                <a:cubicBezTo>
                  <a:pt x="5896322" y="2670163"/>
                  <a:pt x="5915159" y="2688993"/>
                  <a:pt x="5930860" y="2710066"/>
                </a:cubicBezTo>
                <a:cubicBezTo>
                  <a:pt x="5952838" y="2740102"/>
                  <a:pt x="5956426" y="2761175"/>
                  <a:pt x="5914710" y="2784935"/>
                </a:cubicBezTo>
                <a:cubicBezTo>
                  <a:pt x="5795853" y="2853086"/>
                  <a:pt x="5797649" y="2855325"/>
                  <a:pt x="5908433" y="2947683"/>
                </a:cubicBezTo>
                <a:cubicBezTo>
                  <a:pt x="5913818" y="2951715"/>
                  <a:pt x="5911572" y="2965167"/>
                  <a:pt x="5912470" y="2974134"/>
                </a:cubicBezTo>
                <a:cubicBezTo>
                  <a:pt x="5883316" y="2988480"/>
                  <a:pt x="5849228" y="2952613"/>
                  <a:pt x="5815141" y="2991171"/>
                </a:cubicBezTo>
                <a:cubicBezTo>
                  <a:pt x="5963601" y="3160638"/>
                  <a:pt x="6190105" y="3202332"/>
                  <a:pt x="6395082" y="3329661"/>
                </a:cubicBezTo>
                <a:cubicBezTo>
                  <a:pt x="6229127" y="3371803"/>
                  <a:pt x="6129555" y="3224751"/>
                  <a:pt x="6007557" y="3243581"/>
                </a:cubicBezTo>
                <a:cubicBezTo>
                  <a:pt x="5946560" y="3289760"/>
                  <a:pt x="6127760" y="3363734"/>
                  <a:pt x="5955079" y="3385704"/>
                </a:cubicBezTo>
                <a:cubicBezTo>
                  <a:pt x="6029985" y="3426052"/>
                  <a:pt x="6085601" y="3465503"/>
                  <a:pt x="6137180" y="3512133"/>
                </a:cubicBezTo>
                <a:cubicBezTo>
                  <a:pt x="6229127" y="3595522"/>
                  <a:pt x="6247069" y="3650219"/>
                  <a:pt x="6204457" y="3762302"/>
                </a:cubicBezTo>
                <a:cubicBezTo>
                  <a:pt x="6176648" y="3835828"/>
                  <a:pt x="6135833" y="3903528"/>
                  <a:pt x="6171716" y="3990952"/>
                </a:cubicBezTo>
                <a:cubicBezTo>
                  <a:pt x="6196832" y="4051028"/>
                  <a:pt x="6186964" y="4090479"/>
                  <a:pt x="6093674" y="4063580"/>
                </a:cubicBezTo>
                <a:cubicBezTo>
                  <a:pt x="5993205" y="4034885"/>
                  <a:pt x="5955530" y="4088685"/>
                  <a:pt x="5980645" y="4194045"/>
                </a:cubicBezTo>
                <a:cubicBezTo>
                  <a:pt x="5996791" y="4261744"/>
                  <a:pt x="5979747" y="4282366"/>
                  <a:pt x="5910676" y="4274743"/>
                </a:cubicBezTo>
                <a:cubicBezTo>
                  <a:pt x="5834426" y="4266226"/>
                  <a:pt x="5761765" y="4221841"/>
                  <a:pt x="5667577" y="4243362"/>
                </a:cubicBezTo>
                <a:cubicBezTo>
                  <a:pt x="5742928" y="4366207"/>
                  <a:pt x="5903948" y="4331236"/>
                  <a:pt x="5991859" y="4448252"/>
                </a:cubicBezTo>
                <a:cubicBezTo>
                  <a:pt x="5886904" y="4448697"/>
                  <a:pt x="5806617" y="4448252"/>
                  <a:pt x="5729024" y="4422695"/>
                </a:cubicBezTo>
                <a:cubicBezTo>
                  <a:pt x="5696728" y="4412381"/>
                  <a:pt x="5661295" y="4401625"/>
                  <a:pt x="5643357" y="4437041"/>
                </a:cubicBezTo>
                <a:cubicBezTo>
                  <a:pt x="5622274" y="4479633"/>
                  <a:pt x="5665781" y="4495772"/>
                  <a:pt x="5692243" y="4503395"/>
                </a:cubicBezTo>
                <a:cubicBezTo>
                  <a:pt x="5766702" y="4524914"/>
                  <a:pt x="5823661" y="4576025"/>
                  <a:pt x="5885111" y="4615926"/>
                </a:cubicBezTo>
                <a:cubicBezTo>
                  <a:pt x="6020115" y="4703353"/>
                  <a:pt x="6168129" y="4776430"/>
                  <a:pt x="6282503" y="4920793"/>
                </a:cubicBezTo>
                <a:cubicBezTo>
                  <a:pt x="6138526" y="4884029"/>
                  <a:pt x="6031329" y="4798399"/>
                  <a:pt x="5897668" y="4780915"/>
                </a:cubicBezTo>
                <a:cubicBezTo>
                  <a:pt x="6013387" y="4912275"/>
                  <a:pt x="6162296" y="4998804"/>
                  <a:pt x="6303132" y="5094297"/>
                </a:cubicBezTo>
                <a:cubicBezTo>
                  <a:pt x="6343501" y="5121199"/>
                  <a:pt x="6384317" y="5139580"/>
                  <a:pt x="6393287" y="5198310"/>
                </a:cubicBezTo>
                <a:cubicBezTo>
                  <a:pt x="6410780" y="5312186"/>
                  <a:pt x="6463257" y="5406336"/>
                  <a:pt x="6575386" y="5456548"/>
                </a:cubicBezTo>
                <a:cubicBezTo>
                  <a:pt x="6576284" y="5457000"/>
                  <a:pt x="6570007" y="5474037"/>
                  <a:pt x="6566415" y="5485690"/>
                </a:cubicBezTo>
                <a:cubicBezTo>
                  <a:pt x="6497793" y="5489279"/>
                  <a:pt x="6443521" y="5422027"/>
                  <a:pt x="6356059" y="5443995"/>
                </a:cubicBezTo>
                <a:cubicBezTo>
                  <a:pt x="6439934" y="5535454"/>
                  <a:pt x="6509903" y="5617502"/>
                  <a:pt x="6628762" y="5660990"/>
                </a:cubicBezTo>
                <a:cubicBezTo>
                  <a:pt x="6723848" y="5695511"/>
                  <a:pt x="6841363" y="5715686"/>
                  <a:pt x="6910436" y="5827767"/>
                </a:cubicBezTo>
                <a:cubicBezTo>
                  <a:pt x="6830149" y="5849739"/>
                  <a:pt x="6770494" y="5821942"/>
                  <a:pt x="6710393" y="5802214"/>
                </a:cubicBezTo>
                <a:cubicBezTo>
                  <a:pt x="6618446" y="5771728"/>
                  <a:pt x="6527397" y="5737208"/>
                  <a:pt x="6435448" y="5706719"/>
                </a:cubicBezTo>
                <a:cubicBezTo>
                  <a:pt x="6400463" y="5695062"/>
                  <a:pt x="6362338" y="5686991"/>
                  <a:pt x="6339913" y="5742586"/>
                </a:cubicBezTo>
                <a:cubicBezTo>
                  <a:pt x="6456978" y="5754244"/>
                  <a:pt x="6526948" y="5829564"/>
                  <a:pt x="6600503" y="5900398"/>
                </a:cubicBezTo>
                <a:cubicBezTo>
                  <a:pt x="6641770" y="5940299"/>
                  <a:pt x="6675410" y="5993652"/>
                  <a:pt x="6749863" y="5973478"/>
                </a:cubicBezTo>
                <a:cubicBezTo>
                  <a:pt x="6788885" y="5962718"/>
                  <a:pt x="6813554" y="5992754"/>
                  <a:pt x="6809515" y="6029519"/>
                </a:cubicBezTo>
                <a:cubicBezTo>
                  <a:pt x="6794715" y="6159089"/>
                  <a:pt x="6885766" y="6204369"/>
                  <a:pt x="6979954" y="6229474"/>
                </a:cubicBezTo>
                <a:cubicBezTo>
                  <a:pt x="7158469" y="6276549"/>
                  <a:pt x="7306929" y="6387287"/>
                  <a:pt x="7480509" y="6447812"/>
                </a:cubicBezTo>
                <a:cubicBezTo>
                  <a:pt x="7649154" y="6506545"/>
                  <a:pt x="7779672" y="6645975"/>
                  <a:pt x="7948764" y="6719056"/>
                </a:cubicBezTo>
                <a:cubicBezTo>
                  <a:pt x="8040603" y="6758733"/>
                  <a:pt x="8129409" y="6806985"/>
                  <a:pt x="8221244" y="6848868"/>
                </a:cubicBezTo>
                <a:lnTo>
                  <a:pt x="8242921" y="6858000"/>
                </a:lnTo>
                <a:lnTo>
                  <a:pt x="0" y="6858000"/>
                </a:lnTo>
                <a:close/>
              </a:path>
            </a:pathLst>
          </a:custGeom>
          <a:solidFill>
            <a:schemeClr val="bg2">
              <a:alpha val="50000"/>
            </a:schemeClr>
          </a:solidFill>
          <a:ln w="32707" cap="flat">
            <a:noFill/>
            <a:prstDash val="solid"/>
            <a:miter/>
          </a:ln>
        </p:spPr>
        <p:txBody>
          <a:bodyPr wrap="square" rtlCol="0" anchor="ctr">
            <a:noAutofit/>
          </a:bodyPr>
          <a:lstStyle/>
          <a:p>
            <a:endParaRPr lang="en-US">
              <a:solidFill>
                <a:schemeClr val="tx1"/>
              </a:solidFill>
            </a:endParaRPr>
          </a:p>
        </p:txBody>
      </p:sp>
      <p:sp>
        <p:nvSpPr>
          <p:cNvPr id="2" name="Title 1">
            <a:extLst>
              <a:ext uri="{FF2B5EF4-FFF2-40B4-BE49-F238E27FC236}">
                <a16:creationId xmlns:a16="http://schemas.microsoft.com/office/drawing/2014/main" id="{EA19D18A-95B0-68A8-2618-FA417C035719}"/>
              </a:ext>
            </a:extLst>
          </p:cNvPr>
          <p:cNvSpPr>
            <a:spLocks noGrp="1"/>
          </p:cNvSpPr>
          <p:nvPr>
            <p:ph type="title"/>
          </p:nvPr>
        </p:nvSpPr>
        <p:spPr>
          <a:xfrm>
            <a:off x="205597" y="5690"/>
            <a:ext cx="5674744" cy="1260449"/>
          </a:xfrm>
        </p:spPr>
        <p:txBody>
          <a:bodyPr>
            <a:normAutofit fontScale="90000"/>
          </a:bodyPr>
          <a:lstStyle/>
          <a:p>
            <a:r>
              <a:rPr lang="en-GB" b="1"/>
              <a:t>Example -Case studies </a:t>
            </a:r>
          </a:p>
        </p:txBody>
      </p:sp>
      <p:sp>
        <p:nvSpPr>
          <p:cNvPr id="3" name="Content Placeholder 2">
            <a:extLst>
              <a:ext uri="{FF2B5EF4-FFF2-40B4-BE49-F238E27FC236}">
                <a16:creationId xmlns:a16="http://schemas.microsoft.com/office/drawing/2014/main" id="{AD962FE1-8C9F-E1F3-1967-9956F27410AB}"/>
              </a:ext>
            </a:extLst>
          </p:cNvPr>
          <p:cNvSpPr>
            <a:spLocks noGrp="1"/>
          </p:cNvSpPr>
          <p:nvPr>
            <p:ph idx="1"/>
          </p:nvPr>
        </p:nvSpPr>
        <p:spPr>
          <a:xfrm>
            <a:off x="421257" y="1201114"/>
            <a:ext cx="8627326" cy="5852867"/>
          </a:xfrm>
        </p:spPr>
        <p:txBody>
          <a:bodyPr vert="horz" lIns="91440" tIns="45720" rIns="91440" bIns="45720" rtlCol="0" anchor="t">
            <a:normAutofit fontScale="92500" lnSpcReduction="10000"/>
          </a:bodyPr>
          <a:lstStyle/>
          <a:p>
            <a:pPr marL="514350" indent="-514350">
              <a:buAutoNum type="arabicPeriod"/>
            </a:pPr>
            <a:r>
              <a:rPr lang="en-GB" sz="1800" b="1" dirty="0">
                <a:ea typeface="+mn-lt"/>
                <a:cs typeface="+mn-lt"/>
              </a:rPr>
              <a:t>Greater Manchester Devolution – Integrated Care</a:t>
            </a:r>
          </a:p>
          <a:p>
            <a:pPr marL="0" indent="0">
              <a:buNone/>
            </a:pPr>
            <a:r>
              <a:rPr lang="en-GB" sz="1800" dirty="0">
                <a:ea typeface="+mn-lt"/>
                <a:cs typeface="+mn-lt"/>
              </a:rPr>
              <a:t>By taking charge of health and social care finances, local leaders were able to implement a "bottom-up" approach that improved results and provided more individualised services. By uniting NHS and local council organisations to provide integrated care and address the social determinants of health, this integration—which is backed by the Greater Manchester Integrated Care Partnership (GM ICP)—aims to improve local well-being and economic growth </a:t>
            </a:r>
            <a:r>
              <a:rPr lang="en-GB" sz="1800" dirty="0">
                <a:latin typeface="Aptos"/>
                <a:ea typeface="Roboto"/>
                <a:cs typeface="Roboto"/>
              </a:rPr>
              <a:t>(Greater Manchester Integrated Care Partnership, n.d.).</a:t>
            </a:r>
            <a:endParaRPr lang="en-GB" sz="1800" b="1" dirty="0"/>
          </a:p>
          <a:p>
            <a:pPr marL="0" indent="0">
              <a:buNone/>
            </a:pPr>
            <a:r>
              <a:rPr lang="en-GB" sz="1800" b="1" dirty="0"/>
              <a:t>2. </a:t>
            </a:r>
            <a:r>
              <a:rPr lang="en-GB" sz="1800" b="1" dirty="0">
                <a:ea typeface="+mn-lt"/>
                <a:cs typeface="+mn-lt"/>
              </a:rPr>
              <a:t>COVID-19 Vaccination Programme in England</a:t>
            </a:r>
          </a:p>
          <a:p>
            <a:pPr marL="0" indent="0">
              <a:buNone/>
            </a:pPr>
            <a:r>
              <a:rPr lang="en-GB" sz="1800" b="1" dirty="0">
                <a:ea typeface="+mn-lt"/>
                <a:cs typeface="+mn-lt"/>
              </a:rPr>
              <a:t>Health- </a:t>
            </a:r>
            <a:r>
              <a:rPr lang="en-GB" sz="1800" dirty="0">
                <a:ea typeface="+mn-lt"/>
                <a:cs typeface="+mn-lt"/>
              </a:rPr>
              <a:t>.It</a:t>
            </a:r>
            <a:r>
              <a:rPr lang="en-GB" sz="1900" dirty="0">
                <a:ea typeface="+mn-lt"/>
                <a:cs typeface="+mn-lt"/>
              </a:rPr>
              <a:t> significantly decreased the number of clinically significant cases [1], hospitalisation, COVID-19-related deaths, and major consequences such prolonged COVID </a:t>
            </a:r>
            <a:r>
              <a:rPr lang="en-GB" sz="1900" dirty="0">
                <a:solidFill>
                  <a:srgbClr val="2C3E50"/>
                </a:solidFill>
                <a:latin typeface="Aptos"/>
                <a:ea typeface="Roboto"/>
                <a:cs typeface="Roboto"/>
              </a:rPr>
              <a:t>(Mendes et al., 2024).</a:t>
            </a:r>
            <a:endParaRPr lang="en-GB" sz="1900" dirty="0">
              <a:latin typeface="Aptos"/>
              <a:ea typeface="+mn-lt"/>
              <a:cs typeface="+mn-lt"/>
            </a:endParaRPr>
          </a:p>
          <a:p>
            <a:pPr marL="0" indent="0">
              <a:buNone/>
            </a:pPr>
            <a:r>
              <a:rPr lang="en-GB" sz="1800" b="1" dirty="0">
                <a:ea typeface="+mn-lt"/>
                <a:cs typeface="+mn-lt"/>
              </a:rPr>
              <a:t>Wellbeing - </a:t>
            </a:r>
            <a:r>
              <a:rPr lang="en-GB" sz="1800" dirty="0">
                <a:ea typeface="+mn-lt"/>
                <a:cs typeface="+mn-lt"/>
              </a:rPr>
              <a:t>People felt confident enough to resume their social lives, jobs, and education after receiving vaccinations.</a:t>
            </a:r>
          </a:p>
          <a:p>
            <a:pPr marL="0" indent="0">
              <a:buNone/>
            </a:pPr>
            <a:r>
              <a:rPr lang="en-GB" sz="1800" dirty="0">
                <a:ea typeface="+mn-lt"/>
                <a:cs typeface="+mn-lt"/>
              </a:rPr>
              <a:t>It helped decrease fear of contracting the virus, particularly among young people and the elderly.</a:t>
            </a:r>
            <a:endParaRPr lang="en-GB" dirty="0"/>
          </a:p>
          <a:p>
            <a:pPr marL="0" indent="0">
              <a:buNone/>
            </a:pPr>
            <a:r>
              <a:rPr lang="en-GB" sz="1800" b="1" dirty="0">
                <a:ea typeface="+mn-lt"/>
                <a:cs typeface="+mn-lt"/>
              </a:rPr>
              <a:t>Sustainable development-</a:t>
            </a:r>
            <a:r>
              <a:rPr lang="en-GB" sz="1800" dirty="0">
                <a:ea typeface="+mn-lt"/>
                <a:cs typeface="+mn-lt"/>
              </a:rPr>
              <a:t>Vaccinations decreased the strain on the NHS by reducing hospitalisations.</a:t>
            </a:r>
            <a:endParaRPr lang="en-US" sz="1800" dirty="0">
              <a:ea typeface="+mn-lt"/>
              <a:cs typeface="+mn-lt"/>
            </a:endParaRPr>
          </a:p>
          <a:p>
            <a:pPr>
              <a:buNone/>
            </a:pPr>
            <a:r>
              <a:rPr lang="en-GB" sz="1800" dirty="0">
                <a:ea typeface="+mn-lt"/>
                <a:cs typeface="+mn-lt"/>
              </a:rPr>
              <a:t>Resources were made available for additional urgent care needs (emergency treatment, cancer).</a:t>
            </a:r>
          </a:p>
          <a:p>
            <a:pPr marL="0" indent="0">
              <a:buNone/>
            </a:pPr>
            <a:r>
              <a:rPr lang="en-GB" sz="1800" dirty="0">
                <a:ea typeface="+mn-lt"/>
                <a:cs typeface="+mn-lt"/>
              </a:rPr>
              <a:t>Millions of dollars in possible medical expenses were avoided by preventing serious disease.</a:t>
            </a:r>
            <a:endParaRPr lang="en-GB" dirty="0"/>
          </a:p>
        </p:txBody>
      </p:sp>
      <p:pic>
        <p:nvPicPr>
          <p:cNvPr id="4" name="Picture 3" descr="A screenshot of a computer&#10;&#10;AI-generated content may be incorrect.">
            <a:extLst>
              <a:ext uri="{FF2B5EF4-FFF2-40B4-BE49-F238E27FC236}">
                <a16:creationId xmlns:a16="http://schemas.microsoft.com/office/drawing/2014/main" id="{B1C5FEA3-F609-EB6B-0A55-A97FCB644ECD}"/>
              </a:ext>
            </a:extLst>
          </p:cNvPr>
          <p:cNvPicPr>
            <a:picLocks noChangeAspect="1"/>
          </p:cNvPicPr>
          <p:nvPr/>
        </p:nvPicPr>
        <p:blipFill>
          <a:blip r:embed="rId2"/>
          <a:srcRect l="69776" t="26793" r="14640" b="52311"/>
          <a:stretch>
            <a:fillRect/>
          </a:stretch>
        </p:blipFill>
        <p:spPr>
          <a:xfrm>
            <a:off x="9163941" y="168859"/>
            <a:ext cx="2909652" cy="2194560"/>
          </a:xfrm>
          <a:prstGeom prst="rect">
            <a:avLst/>
          </a:prstGeom>
        </p:spPr>
      </p:pic>
      <p:pic>
        <p:nvPicPr>
          <p:cNvPr id="5" name="Picture 4" descr="A screenshot of a computer&#10;&#10;AI-generated content may be incorrect.">
            <a:extLst>
              <a:ext uri="{FF2B5EF4-FFF2-40B4-BE49-F238E27FC236}">
                <a16:creationId xmlns:a16="http://schemas.microsoft.com/office/drawing/2014/main" id="{C50BB6B8-2D62-2A45-2469-6CBBE9205CF2}"/>
              </a:ext>
            </a:extLst>
          </p:cNvPr>
          <p:cNvPicPr>
            <a:picLocks noChangeAspect="1"/>
          </p:cNvPicPr>
          <p:nvPr/>
        </p:nvPicPr>
        <p:blipFill>
          <a:blip r:embed="rId3"/>
          <a:srcRect l="62636" t="27057" r="19076" b="34252"/>
          <a:stretch>
            <a:fillRect/>
          </a:stretch>
        </p:blipFill>
        <p:spPr>
          <a:xfrm>
            <a:off x="9264243" y="3197128"/>
            <a:ext cx="2376048" cy="2827163"/>
          </a:xfrm>
          <a:prstGeom prst="rect">
            <a:avLst/>
          </a:prstGeom>
        </p:spPr>
      </p:pic>
    </p:spTree>
    <p:extLst>
      <p:ext uri="{BB962C8B-B14F-4D97-AF65-F5344CB8AC3E}">
        <p14:creationId xmlns:p14="http://schemas.microsoft.com/office/powerpoint/2010/main" val="420650007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61293230-B0F6-45B1-96D1-13D18E24299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Freeform: Shape 12">
            <a:extLst>
              <a:ext uri="{FF2B5EF4-FFF2-40B4-BE49-F238E27FC236}">
                <a16:creationId xmlns:a16="http://schemas.microsoft.com/office/drawing/2014/main" id="{627FF48C-AF46-4D52-998F-ED0BDDEEF2E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7239000" cy="6858000"/>
          </a:xfrm>
          <a:custGeom>
            <a:avLst/>
            <a:gdLst>
              <a:gd name="connsiteX0" fmla="*/ 0 w 6568309"/>
              <a:gd name="connsiteY0" fmla="*/ 0 h 6858000"/>
              <a:gd name="connsiteX1" fmla="*/ 362841 w 6568309"/>
              <a:gd name="connsiteY1" fmla="*/ 0 h 6858000"/>
              <a:gd name="connsiteX2" fmla="*/ 523269 w 6568309"/>
              <a:gd name="connsiteY2" fmla="*/ 0 h 6858000"/>
              <a:gd name="connsiteX3" fmla="*/ 1343025 w 6568309"/>
              <a:gd name="connsiteY3" fmla="*/ 0 h 6858000"/>
              <a:gd name="connsiteX4" fmla="*/ 1705866 w 6568309"/>
              <a:gd name="connsiteY4" fmla="*/ 0 h 6858000"/>
              <a:gd name="connsiteX5" fmla="*/ 1866294 w 6568309"/>
              <a:gd name="connsiteY5" fmla="*/ 0 h 6858000"/>
              <a:gd name="connsiteX6" fmla="*/ 5225154 w 6568309"/>
              <a:gd name="connsiteY6" fmla="*/ 0 h 6858000"/>
              <a:gd name="connsiteX7" fmla="*/ 6568179 w 6568309"/>
              <a:gd name="connsiteY7" fmla="*/ 0 h 6858000"/>
              <a:gd name="connsiteX8" fmla="*/ 6568309 w 6568309"/>
              <a:gd name="connsiteY8" fmla="*/ 1 h 6858000"/>
              <a:gd name="connsiteX9" fmla="*/ 6562951 w 6568309"/>
              <a:gd name="connsiteY9" fmla="*/ 30700 h 6858000"/>
              <a:gd name="connsiteX10" fmla="*/ 6547446 w 6568309"/>
              <a:gd name="connsiteY10" fmla="*/ 310025 h 6858000"/>
              <a:gd name="connsiteX11" fmla="*/ 6558316 w 6568309"/>
              <a:gd name="connsiteY11" fmla="*/ 443960 h 6858000"/>
              <a:gd name="connsiteX12" fmla="*/ 6528896 w 6568309"/>
              <a:gd name="connsiteY12" fmla="*/ 642659 h 6858000"/>
              <a:gd name="connsiteX13" fmla="*/ 6523095 w 6568309"/>
              <a:gd name="connsiteY13" fmla="*/ 673307 h 6858000"/>
              <a:gd name="connsiteX14" fmla="*/ 6496169 w 6568309"/>
              <a:gd name="connsiteY14" fmla="*/ 839641 h 6858000"/>
              <a:gd name="connsiteX15" fmla="*/ 6450789 w 6568309"/>
              <a:gd name="connsiteY15" fmla="*/ 958357 h 6858000"/>
              <a:gd name="connsiteX16" fmla="*/ 6453996 w 6568309"/>
              <a:gd name="connsiteY16" fmla="*/ 963398 h 6858000"/>
              <a:gd name="connsiteX17" fmla="*/ 6419467 w 6568309"/>
              <a:gd name="connsiteY17" fmla="*/ 1117169 h 6858000"/>
              <a:gd name="connsiteX18" fmla="*/ 6417348 w 6568309"/>
              <a:gd name="connsiteY18" fmla="*/ 1144352 h 6858000"/>
              <a:gd name="connsiteX19" fmla="*/ 6418473 w 6568309"/>
              <a:gd name="connsiteY19" fmla="*/ 1164484 h 6858000"/>
              <a:gd name="connsiteX20" fmla="*/ 6406979 w 6568309"/>
              <a:gd name="connsiteY20" fmla="*/ 1213829 h 6858000"/>
              <a:gd name="connsiteX21" fmla="*/ 6381928 w 6568309"/>
              <a:gd name="connsiteY21" fmla="*/ 1294823 h 6858000"/>
              <a:gd name="connsiteX22" fmla="*/ 6377948 w 6568309"/>
              <a:gd name="connsiteY22" fmla="*/ 1312193 h 6858000"/>
              <a:gd name="connsiteX23" fmla="*/ 6379894 w 6568309"/>
              <a:gd name="connsiteY23" fmla="*/ 1327626 h 6858000"/>
              <a:gd name="connsiteX24" fmla="*/ 6385024 w 6568309"/>
              <a:gd name="connsiteY24" fmla="*/ 1331644 h 6858000"/>
              <a:gd name="connsiteX25" fmla="*/ 6383696 w 6568309"/>
              <a:gd name="connsiteY25" fmla="*/ 1341276 h 6858000"/>
              <a:gd name="connsiteX26" fmla="*/ 6384464 w 6568309"/>
              <a:gd name="connsiteY26" fmla="*/ 1343945 h 6858000"/>
              <a:gd name="connsiteX27" fmla="*/ 6387748 w 6568309"/>
              <a:gd name="connsiteY27" fmla="*/ 1359134 h 6858000"/>
              <a:gd name="connsiteX28" fmla="*/ 6364157 w 6568309"/>
              <a:gd name="connsiteY28" fmla="*/ 1427803 h 6858000"/>
              <a:gd name="connsiteX29" fmla="*/ 6335874 w 6568309"/>
              <a:gd name="connsiteY29" fmla="*/ 1540278 h 6858000"/>
              <a:gd name="connsiteX30" fmla="*/ 6331892 w 6568309"/>
              <a:gd name="connsiteY30" fmla="*/ 1547262 h 6858000"/>
              <a:gd name="connsiteX31" fmla="*/ 6332744 w 6568309"/>
              <a:gd name="connsiteY31" fmla="*/ 1577056 h 6858000"/>
              <a:gd name="connsiteX32" fmla="*/ 6333604 w 6568309"/>
              <a:gd name="connsiteY32" fmla="*/ 1595898 h 6858000"/>
              <a:gd name="connsiteX33" fmla="*/ 6324749 w 6568309"/>
              <a:gd name="connsiteY33" fmla="*/ 1703726 h 6858000"/>
              <a:gd name="connsiteX34" fmla="*/ 6329594 w 6568309"/>
              <a:gd name="connsiteY34" fmla="*/ 1809535 h 6858000"/>
              <a:gd name="connsiteX35" fmla="*/ 6329062 w 6568309"/>
              <a:gd name="connsiteY35" fmla="*/ 2018310 h 6858000"/>
              <a:gd name="connsiteX36" fmla="*/ 6321735 w 6568309"/>
              <a:gd name="connsiteY36" fmla="*/ 2071355 h 6858000"/>
              <a:gd name="connsiteX37" fmla="*/ 6322678 w 6568309"/>
              <a:gd name="connsiteY37" fmla="*/ 2141166 h 6858000"/>
              <a:gd name="connsiteX38" fmla="*/ 6321340 w 6568309"/>
              <a:gd name="connsiteY38" fmla="*/ 2154548 h 6858000"/>
              <a:gd name="connsiteX39" fmla="*/ 6316582 w 6568309"/>
              <a:gd name="connsiteY39" fmla="*/ 2158153 h 6858000"/>
              <a:gd name="connsiteX40" fmla="*/ 6311428 w 6568309"/>
              <a:gd name="connsiteY40" fmla="*/ 2178174 h 6858000"/>
              <a:gd name="connsiteX41" fmla="*/ 6310192 w 6568309"/>
              <a:gd name="connsiteY41" fmla="*/ 2202858 h 6858000"/>
              <a:gd name="connsiteX42" fmla="*/ 6309211 w 6568309"/>
              <a:gd name="connsiteY42" fmla="*/ 2320214 h 6858000"/>
              <a:gd name="connsiteX43" fmla="*/ 6300151 w 6568309"/>
              <a:gd name="connsiteY43" fmla="*/ 2417011 h 6858000"/>
              <a:gd name="connsiteX44" fmla="*/ 6295176 w 6568309"/>
              <a:gd name="connsiteY44" fmla="*/ 2454207 h 6858000"/>
              <a:gd name="connsiteX45" fmla="*/ 6293727 w 6568309"/>
              <a:gd name="connsiteY45" fmla="*/ 2487203 h 6858000"/>
              <a:gd name="connsiteX46" fmla="*/ 6285477 w 6568309"/>
              <a:gd name="connsiteY46" fmla="*/ 2512282 h 6858000"/>
              <a:gd name="connsiteX47" fmla="*/ 6286205 w 6568309"/>
              <a:gd name="connsiteY47" fmla="*/ 2514318 h 6858000"/>
              <a:gd name="connsiteX48" fmla="*/ 6304629 w 6568309"/>
              <a:gd name="connsiteY48" fmla="*/ 2574334 h 6858000"/>
              <a:gd name="connsiteX49" fmla="*/ 6303842 w 6568309"/>
              <a:gd name="connsiteY49" fmla="*/ 2579877 h 6858000"/>
              <a:gd name="connsiteX50" fmla="*/ 6303953 w 6568309"/>
              <a:gd name="connsiteY50" fmla="*/ 2608928 h 6858000"/>
              <a:gd name="connsiteX51" fmla="*/ 6303530 w 6568309"/>
              <a:gd name="connsiteY51" fmla="*/ 2613111 h 6858000"/>
              <a:gd name="connsiteX52" fmla="*/ 6297474 w 6568309"/>
              <a:gd name="connsiteY52" fmla="*/ 2621996 h 6858000"/>
              <a:gd name="connsiteX53" fmla="*/ 6299263 w 6568309"/>
              <a:gd name="connsiteY53" fmla="*/ 2634265 h 6858000"/>
              <a:gd name="connsiteX54" fmla="*/ 6293065 w 6568309"/>
              <a:gd name="connsiteY54" fmla="*/ 2647237 h 6858000"/>
              <a:gd name="connsiteX55" fmla="*/ 6297496 w 6568309"/>
              <a:gd name="connsiteY55" fmla="*/ 2650786 h 6858000"/>
              <a:gd name="connsiteX56" fmla="*/ 6301708 w 6568309"/>
              <a:gd name="connsiteY56" fmla="*/ 2661993 h 6858000"/>
              <a:gd name="connsiteX57" fmla="*/ 6295884 w 6568309"/>
              <a:gd name="connsiteY57" fmla="*/ 2670949 h 6858000"/>
              <a:gd name="connsiteX58" fmla="*/ 6291714 w 6568309"/>
              <a:gd name="connsiteY58" fmla="*/ 2690255 h 6858000"/>
              <a:gd name="connsiteX59" fmla="*/ 6292327 w 6568309"/>
              <a:gd name="connsiteY59" fmla="*/ 2695683 h 6858000"/>
              <a:gd name="connsiteX60" fmla="*/ 6284410 w 6568309"/>
              <a:gd name="connsiteY60" fmla="*/ 2713964 h 6858000"/>
              <a:gd name="connsiteX61" fmla="*/ 6280410 w 6568309"/>
              <a:gd name="connsiteY61" fmla="*/ 2730175 h 6858000"/>
              <a:gd name="connsiteX62" fmla="*/ 6288082 w 6568309"/>
              <a:gd name="connsiteY62" fmla="*/ 2763497 h 6858000"/>
              <a:gd name="connsiteX63" fmla="*/ 6260924 w 6568309"/>
              <a:gd name="connsiteY63" fmla="*/ 3051539 h 6858000"/>
              <a:gd name="connsiteX64" fmla="*/ 6210151 w 6568309"/>
              <a:gd name="connsiteY64" fmla="*/ 3335396 h 6858000"/>
              <a:gd name="connsiteX65" fmla="*/ 6212034 w 6568309"/>
              <a:gd name="connsiteY65" fmla="*/ 3456509 h 6858000"/>
              <a:gd name="connsiteX66" fmla="*/ 6197490 w 6568309"/>
              <a:gd name="connsiteY66" fmla="*/ 3531827 h 6858000"/>
              <a:gd name="connsiteX67" fmla="*/ 6208018 w 6568309"/>
              <a:gd name="connsiteY67" fmla="*/ 3570877 h 6858000"/>
              <a:gd name="connsiteX68" fmla="*/ 6205920 w 6568309"/>
              <a:gd name="connsiteY68" fmla="*/ 3583849 h 6858000"/>
              <a:gd name="connsiteX69" fmla="*/ 6199616 w 6568309"/>
              <a:gd name="connsiteY69" fmla="*/ 3592763 h 6858000"/>
              <a:gd name="connsiteX70" fmla="*/ 6181288 w 6568309"/>
              <a:gd name="connsiteY70" fmla="*/ 3653485 h 6858000"/>
              <a:gd name="connsiteX71" fmla="*/ 6175963 w 6568309"/>
              <a:gd name="connsiteY71" fmla="*/ 3670528 h 6858000"/>
              <a:gd name="connsiteX72" fmla="*/ 6176722 w 6568309"/>
              <a:gd name="connsiteY72" fmla="*/ 3685990 h 6858000"/>
              <a:gd name="connsiteX73" fmla="*/ 6181549 w 6568309"/>
              <a:gd name="connsiteY73" fmla="*/ 3690283 h 6858000"/>
              <a:gd name="connsiteX74" fmla="*/ 6179476 w 6568309"/>
              <a:gd name="connsiteY74" fmla="*/ 3699787 h 6858000"/>
              <a:gd name="connsiteX75" fmla="*/ 6180040 w 6568309"/>
              <a:gd name="connsiteY75" fmla="*/ 3702486 h 6858000"/>
              <a:gd name="connsiteX76" fmla="*/ 6182155 w 6568309"/>
              <a:gd name="connsiteY76" fmla="*/ 3717784 h 6858000"/>
              <a:gd name="connsiteX77" fmla="*/ 6158980 w 6568309"/>
              <a:gd name="connsiteY77" fmla="*/ 3746229 h 6858000"/>
              <a:gd name="connsiteX78" fmla="*/ 6096049 w 6568309"/>
              <a:gd name="connsiteY78" fmla="*/ 3924910 h 6858000"/>
              <a:gd name="connsiteX79" fmla="*/ 6069712 w 6568309"/>
              <a:gd name="connsiteY79" fmla="*/ 3989353 h 6858000"/>
              <a:gd name="connsiteX80" fmla="*/ 6067330 w 6568309"/>
              <a:gd name="connsiteY80" fmla="*/ 4033899 h 6858000"/>
              <a:gd name="connsiteX81" fmla="*/ 6061081 w 6568309"/>
              <a:gd name="connsiteY81" fmla="*/ 4142250 h 6858000"/>
              <a:gd name="connsiteX82" fmla="*/ 6042858 w 6568309"/>
              <a:gd name="connsiteY82" fmla="*/ 4329442 h 6858000"/>
              <a:gd name="connsiteX83" fmla="*/ 6034182 w 6568309"/>
              <a:gd name="connsiteY83" fmla="*/ 4456184 h 6858000"/>
              <a:gd name="connsiteX84" fmla="*/ 6029178 w 6568309"/>
              <a:gd name="connsiteY84" fmla="*/ 4468478 h 6858000"/>
              <a:gd name="connsiteX85" fmla="*/ 6029974 w 6568309"/>
              <a:gd name="connsiteY85" fmla="*/ 4469862 h 6858000"/>
              <a:gd name="connsiteX86" fmla="*/ 6028340 w 6568309"/>
              <a:gd name="connsiteY86" fmla="*/ 4483797 h 6858000"/>
              <a:gd name="connsiteX87" fmla="*/ 6025168 w 6568309"/>
              <a:gd name="connsiteY87" fmla="*/ 4487091 h 6858000"/>
              <a:gd name="connsiteX88" fmla="*/ 6023164 w 6568309"/>
              <a:gd name="connsiteY88" fmla="*/ 4496728 h 6858000"/>
              <a:gd name="connsiteX89" fmla="*/ 6016839 w 6568309"/>
              <a:gd name="connsiteY89" fmla="*/ 4515918 h 6858000"/>
              <a:gd name="connsiteX90" fmla="*/ 6017886 w 6568309"/>
              <a:gd name="connsiteY90" fmla="*/ 4519316 h 6858000"/>
              <a:gd name="connsiteX91" fmla="*/ 6011819 w 6568309"/>
              <a:gd name="connsiteY91" fmla="*/ 4547957 h 6858000"/>
              <a:gd name="connsiteX92" fmla="*/ 6012791 w 6568309"/>
              <a:gd name="connsiteY92" fmla="*/ 4548262 h 6858000"/>
              <a:gd name="connsiteX93" fmla="*/ 6015703 w 6568309"/>
              <a:gd name="connsiteY93" fmla="*/ 4555939 h 6858000"/>
              <a:gd name="connsiteX94" fmla="*/ 6018854 w 6568309"/>
              <a:gd name="connsiteY94" fmla="*/ 4570815 h 6858000"/>
              <a:gd name="connsiteX95" fmla="*/ 6033000 w 6568309"/>
              <a:gd name="connsiteY95" fmla="*/ 4633846 h 6858000"/>
              <a:gd name="connsiteX96" fmla="*/ 6032325 w 6568309"/>
              <a:gd name="connsiteY96" fmla="*/ 4639816 h 6858000"/>
              <a:gd name="connsiteX97" fmla="*/ 6032549 w 6568309"/>
              <a:gd name="connsiteY97" fmla="*/ 4639923 h 6858000"/>
              <a:gd name="connsiteX98" fmla="*/ 6032309 w 6568309"/>
              <a:gd name="connsiteY98" fmla="*/ 4646192 h 6858000"/>
              <a:gd name="connsiteX99" fmla="*/ 6031095 w 6568309"/>
              <a:gd name="connsiteY99" fmla="*/ 4650706 h 6858000"/>
              <a:gd name="connsiteX100" fmla="*/ 6029786 w 6568309"/>
              <a:gd name="connsiteY100" fmla="*/ 4662290 h 6858000"/>
              <a:gd name="connsiteX101" fmla="*/ 6030911 w 6568309"/>
              <a:gd name="connsiteY101" fmla="*/ 4666180 h 6858000"/>
              <a:gd name="connsiteX102" fmla="*/ 6033630 w 6568309"/>
              <a:gd name="connsiteY102" fmla="*/ 4667585 h 6858000"/>
              <a:gd name="connsiteX103" fmla="*/ 6033189 w 6568309"/>
              <a:gd name="connsiteY103" fmla="*/ 4668660 h 6858000"/>
              <a:gd name="connsiteX104" fmla="*/ 6038764 w 6568309"/>
              <a:gd name="connsiteY104" fmla="*/ 4689807 h 6858000"/>
              <a:gd name="connsiteX105" fmla="*/ 6042217 w 6568309"/>
              <a:gd name="connsiteY105" fmla="*/ 4737890 h 6858000"/>
              <a:gd name="connsiteX106" fmla="*/ 6040543 w 6568309"/>
              <a:gd name="connsiteY106" fmla="*/ 4765657 h 6858000"/>
              <a:gd name="connsiteX107" fmla="*/ 6039956 w 6568309"/>
              <a:gd name="connsiteY107" fmla="*/ 4841463 h 6858000"/>
              <a:gd name="connsiteX108" fmla="*/ 6057123 w 6568309"/>
              <a:gd name="connsiteY108" fmla="*/ 4969863 h 6858000"/>
              <a:gd name="connsiteX109" fmla="*/ 6055039 w 6568309"/>
              <a:gd name="connsiteY109" fmla="*/ 4974028 h 6858000"/>
              <a:gd name="connsiteX110" fmla="*/ 6053462 w 6568309"/>
              <a:gd name="connsiteY110" fmla="*/ 4980318 h 6858000"/>
              <a:gd name="connsiteX111" fmla="*/ 6053643 w 6568309"/>
              <a:gd name="connsiteY111" fmla="*/ 4980501 h 6858000"/>
              <a:gd name="connsiteX112" fmla="*/ 6051733 w 6568309"/>
              <a:gd name="connsiteY112" fmla="*/ 4986338 h 6858000"/>
              <a:gd name="connsiteX113" fmla="*/ 6049602 w 6568309"/>
              <a:gd name="connsiteY113" fmla="*/ 4991296 h 6858000"/>
              <a:gd name="connsiteX114" fmla="*/ 6075165 w 6568309"/>
              <a:gd name="connsiteY114" fmla="*/ 5076895 h 6858000"/>
              <a:gd name="connsiteX115" fmla="*/ 6073751 w 6568309"/>
              <a:gd name="connsiteY115" fmla="*/ 5081568 h 6858000"/>
              <a:gd name="connsiteX116" fmla="*/ 6073150 w 6568309"/>
              <a:gd name="connsiteY116" fmla="*/ 5088173 h 6858000"/>
              <a:gd name="connsiteX117" fmla="*/ 6073355 w 6568309"/>
              <a:gd name="connsiteY117" fmla="*/ 5088300 h 6858000"/>
              <a:gd name="connsiteX118" fmla="*/ 6072362 w 6568309"/>
              <a:gd name="connsiteY118" fmla="*/ 5094558 h 6858000"/>
              <a:gd name="connsiteX119" fmla="*/ 6064726 w 6568309"/>
              <a:gd name="connsiteY119" fmla="*/ 5125620 h 6858000"/>
              <a:gd name="connsiteX120" fmla="*/ 6065415 w 6568309"/>
              <a:gd name="connsiteY120" fmla="*/ 5268004 h 6858000"/>
              <a:gd name="connsiteX121" fmla="*/ 6066081 w 6568309"/>
              <a:gd name="connsiteY121" fmla="*/ 5269530 h 6858000"/>
              <a:gd name="connsiteX122" fmla="*/ 6043407 w 6568309"/>
              <a:gd name="connsiteY122" fmla="*/ 5390941 h 6858000"/>
              <a:gd name="connsiteX123" fmla="*/ 6025377 w 6568309"/>
              <a:gd name="connsiteY123" fmla="*/ 5539927 h 6858000"/>
              <a:gd name="connsiteX124" fmla="*/ 6010052 w 6568309"/>
              <a:gd name="connsiteY124" fmla="*/ 5791594 h 6858000"/>
              <a:gd name="connsiteX125" fmla="*/ 5994220 w 6568309"/>
              <a:gd name="connsiteY125" fmla="*/ 5855206 h 6858000"/>
              <a:gd name="connsiteX126" fmla="*/ 5982580 w 6568309"/>
              <a:gd name="connsiteY126" fmla="*/ 5873582 h 6858000"/>
              <a:gd name="connsiteX127" fmla="*/ 5983608 w 6568309"/>
              <a:gd name="connsiteY127" fmla="*/ 5876037 h 6858000"/>
              <a:gd name="connsiteX128" fmla="*/ 5983535 w 6568309"/>
              <a:gd name="connsiteY128" fmla="*/ 5886534 h 6858000"/>
              <a:gd name="connsiteX129" fmla="*/ 5988737 w 6568309"/>
              <a:gd name="connsiteY129" fmla="*/ 5888644 h 6858000"/>
              <a:gd name="connsiteX130" fmla="*/ 5992371 w 6568309"/>
              <a:gd name="connsiteY130" fmla="*/ 5903832 h 6858000"/>
              <a:gd name="connsiteX131" fmla="*/ 5990780 w 6568309"/>
              <a:gd name="connsiteY131" fmla="*/ 5923391 h 6858000"/>
              <a:gd name="connsiteX132" fmla="*/ 5993870 w 6568309"/>
              <a:gd name="connsiteY132" fmla="*/ 6013205 h 6858000"/>
              <a:gd name="connsiteX133" fmla="*/ 5997673 w 6568309"/>
              <a:gd name="connsiteY133" fmla="*/ 6074018 h 6858000"/>
              <a:gd name="connsiteX134" fmla="*/ 6014840 w 6568309"/>
              <a:gd name="connsiteY134" fmla="*/ 6130837 h 6858000"/>
              <a:gd name="connsiteX135" fmla="*/ 6010704 w 6568309"/>
              <a:gd name="connsiteY135" fmla="*/ 6152982 h 6858000"/>
              <a:gd name="connsiteX136" fmla="*/ 6038294 w 6568309"/>
              <a:gd name="connsiteY136" fmla="*/ 6221100 h 6858000"/>
              <a:gd name="connsiteX137" fmla="*/ 6052331 w 6568309"/>
              <a:gd name="connsiteY137" fmla="*/ 6287550 h 6858000"/>
              <a:gd name="connsiteX138" fmla="*/ 6074143 w 6568309"/>
              <a:gd name="connsiteY138" fmla="*/ 6401595 h 6858000"/>
              <a:gd name="connsiteX139" fmla="*/ 6060199 w 6568309"/>
              <a:gd name="connsiteY139" fmla="*/ 6487110 h 6858000"/>
              <a:gd name="connsiteX140" fmla="*/ 6081156 w 6568309"/>
              <a:gd name="connsiteY140" fmla="*/ 6588589 h 6858000"/>
              <a:gd name="connsiteX141" fmla="*/ 6114944 w 6568309"/>
              <a:gd name="connsiteY141" fmla="*/ 6769963 h 6858000"/>
              <a:gd name="connsiteX142" fmla="*/ 6128950 w 6568309"/>
              <a:gd name="connsiteY142" fmla="*/ 6835814 h 6858000"/>
              <a:gd name="connsiteX143" fmla="*/ 6132536 w 6568309"/>
              <a:gd name="connsiteY143" fmla="*/ 6858000 h 6858000"/>
              <a:gd name="connsiteX144" fmla="*/ 4789511 w 6568309"/>
              <a:gd name="connsiteY144" fmla="*/ 6858000 h 6858000"/>
              <a:gd name="connsiteX145" fmla="*/ 1866294 w 6568309"/>
              <a:gd name="connsiteY145" fmla="*/ 6858000 h 6858000"/>
              <a:gd name="connsiteX146" fmla="*/ 1705866 w 6568309"/>
              <a:gd name="connsiteY146" fmla="*/ 6858000 h 6858000"/>
              <a:gd name="connsiteX147" fmla="*/ 1343025 w 6568309"/>
              <a:gd name="connsiteY147" fmla="*/ 6858000 h 6858000"/>
              <a:gd name="connsiteX148" fmla="*/ 523269 w 6568309"/>
              <a:gd name="connsiteY148" fmla="*/ 6858000 h 6858000"/>
              <a:gd name="connsiteX149" fmla="*/ 362841 w 6568309"/>
              <a:gd name="connsiteY149" fmla="*/ 6858000 h 6858000"/>
              <a:gd name="connsiteX150" fmla="*/ 0 w 6568309"/>
              <a:gd name="connsiteY150"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Lst>
            <a:rect l="l" t="t" r="r" b="b"/>
            <a:pathLst>
              <a:path w="6568309" h="6858000">
                <a:moveTo>
                  <a:pt x="0" y="0"/>
                </a:moveTo>
                <a:lnTo>
                  <a:pt x="362841" y="0"/>
                </a:lnTo>
                <a:lnTo>
                  <a:pt x="523269" y="0"/>
                </a:lnTo>
                <a:lnTo>
                  <a:pt x="1343025" y="0"/>
                </a:lnTo>
                <a:lnTo>
                  <a:pt x="1705866" y="0"/>
                </a:lnTo>
                <a:lnTo>
                  <a:pt x="1866294" y="0"/>
                </a:lnTo>
                <a:lnTo>
                  <a:pt x="5225154" y="0"/>
                </a:lnTo>
                <a:lnTo>
                  <a:pt x="6568179" y="0"/>
                </a:lnTo>
                <a:lnTo>
                  <a:pt x="6568309" y="1"/>
                </a:lnTo>
                <a:lnTo>
                  <a:pt x="6562951" y="30700"/>
                </a:lnTo>
                <a:cubicBezTo>
                  <a:pt x="6559126" y="84364"/>
                  <a:pt x="6548218" y="241149"/>
                  <a:pt x="6547446" y="310025"/>
                </a:cubicBezTo>
                <a:cubicBezTo>
                  <a:pt x="6550151" y="367544"/>
                  <a:pt x="6557712" y="408251"/>
                  <a:pt x="6558316" y="443960"/>
                </a:cubicBezTo>
                <a:cubicBezTo>
                  <a:pt x="6555224" y="499397"/>
                  <a:pt x="6534767" y="604434"/>
                  <a:pt x="6528896" y="642659"/>
                </a:cubicBezTo>
                <a:cubicBezTo>
                  <a:pt x="6535204" y="657287"/>
                  <a:pt x="6515365" y="658191"/>
                  <a:pt x="6523095" y="673307"/>
                </a:cubicBezTo>
                <a:cubicBezTo>
                  <a:pt x="6523388" y="693769"/>
                  <a:pt x="6506868" y="797295"/>
                  <a:pt x="6496169" y="839641"/>
                </a:cubicBezTo>
                <a:cubicBezTo>
                  <a:pt x="6484119" y="887148"/>
                  <a:pt x="6457817" y="937731"/>
                  <a:pt x="6450789" y="958357"/>
                </a:cubicBezTo>
                <a:cubicBezTo>
                  <a:pt x="6443760" y="978983"/>
                  <a:pt x="6459217" y="936930"/>
                  <a:pt x="6453996" y="963398"/>
                </a:cubicBezTo>
                <a:cubicBezTo>
                  <a:pt x="6448777" y="989867"/>
                  <a:pt x="6425575" y="1087010"/>
                  <a:pt x="6419467" y="1117169"/>
                </a:cubicBezTo>
                <a:cubicBezTo>
                  <a:pt x="6431540" y="1118586"/>
                  <a:pt x="6409651" y="1135372"/>
                  <a:pt x="6417348" y="1144352"/>
                </a:cubicBezTo>
                <a:cubicBezTo>
                  <a:pt x="6424109" y="1150681"/>
                  <a:pt x="6419047" y="1157251"/>
                  <a:pt x="6418473" y="1164484"/>
                </a:cubicBezTo>
                <a:cubicBezTo>
                  <a:pt x="6423767" y="1173524"/>
                  <a:pt x="6413947" y="1205209"/>
                  <a:pt x="6406979" y="1213829"/>
                </a:cubicBezTo>
                <a:cubicBezTo>
                  <a:pt x="6382818" y="1235037"/>
                  <a:pt x="6400452" y="1277327"/>
                  <a:pt x="6381928" y="1294823"/>
                </a:cubicBezTo>
                <a:cubicBezTo>
                  <a:pt x="6379195" y="1300845"/>
                  <a:pt x="6378069" y="1306615"/>
                  <a:pt x="6377948" y="1312193"/>
                </a:cubicBezTo>
                <a:lnTo>
                  <a:pt x="6379894" y="1327626"/>
                </a:lnTo>
                <a:lnTo>
                  <a:pt x="6385024" y="1331644"/>
                </a:lnTo>
                <a:lnTo>
                  <a:pt x="6383696" y="1341276"/>
                </a:lnTo>
                <a:cubicBezTo>
                  <a:pt x="6383952" y="1342166"/>
                  <a:pt x="6384208" y="1343055"/>
                  <a:pt x="6384464" y="1343945"/>
                </a:cubicBezTo>
                <a:cubicBezTo>
                  <a:pt x="6385957" y="1349040"/>
                  <a:pt x="6387253" y="1354080"/>
                  <a:pt x="6387748" y="1359134"/>
                </a:cubicBezTo>
                <a:cubicBezTo>
                  <a:pt x="6384363" y="1373109"/>
                  <a:pt x="6372802" y="1397612"/>
                  <a:pt x="6364157" y="1427803"/>
                </a:cubicBezTo>
                <a:cubicBezTo>
                  <a:pt x="6348141" y="1460349"/>
                  <a:pt x="6348362" y="1505076"/>
                  <a:pt x="6335874" y="1540278"/>
                </a:cubicBezTo>
                <a:lnTo>
                  <a:pt x="6331892" y="1547262"/>
                </a:lnTo>
                <a:lnTo>
                  <a:pt x="6332744" y="1577056"/>
                </a:lnTo>
                <a:cubicBezTo>
                  <a:pt x="6335859" y="1582205"/>
                  <a:pt x="6336674" y="1589568"/>
                  <a:pt x="6333604" y="1595898"/>
                </a:cubicBezTo>
                <a:lnTo>
                  <a:pt x="6324749" y="1703726"/>
                </a:lnTo>
                <a:cubicBezTo>
                  <a:pt x="6324080" y="1739332"/>
                  <a:pt x="6318019" y="1754453"/>
                  <a:pt x="6329594" y="1809535"/>
                </a:cubicBezTo>
                <a:cubicBezTo>
                  <a:pt x="6344930" y="1868036"/>
                  <a:pt x="6323725" y="1952670"/>
                  <a:pt x="6329062" y="2018310"/>
                </a:cubicBezTo>
                <a:cubicBezTo>
                  <a:pt x="6308075" y="2053162"/>
                  <a:pt x="6326925" y="2034561"/>
                  <a:pt x="6321735" y="2071355"/>
                </a:cubicBezTo>
                <a:lnTo>
                  <a:pt x="6322678" y="2141166"/>
                </a:lnTo>
                <a:lnTo>
                  <a:pt x="6321340" y="2154548"/>
                </a:lnTo>
                <a:lnTo>
                  <a:pt x="6316582" y="2158153"/>
                </a:lnTo>
                <a:lnTo>
                  <a:pt x="6311428" y="2178174"/>
                </a:lnTo>
                <a:cubicBezTo>
                  <a:pt x="6310177" y="2185696"/>
                  <a:pt x="6309622" y="2193828"/>
                  <a:pt x="6310192" y="2202858"/>
                </a:cubicBezTo>
                <a:cubicBezTo>
                  <a:pt x="6319667" y="2232772"/>
                  <a:pt x="6296459" y="2283357"/>
                  <a:pt x="6309211" y="2320214"/>
                </a:cubicBezTo>
                <a:cubicBezTo>
                  <a:pt x="6307537" y="2355906"/>
                  <a:pt x="6302490" y="2394678"/>
                  <a:pt x="6300151" y="2417011"/>
                </a:cubicBezTo>
                <a:cubicBezTo>
                  <a:pt x="6292303" y="2426377"/>
                  <a:pt x="6304439" y="2456509"/>
                  <a:pt x="6295176" y="2454207"/>
                </a:cubicBezTo>
                <a:cubicBezTo>
                  <a:pt x="6299335" y="2464947"/>
                  <a:pt x="6297305" y="2476105"/>
                  <a:pt x="6293727" y="2487203"/>
                </a:cubicBezTo>
                <a:lnTo>
                  <a:pt x="6285477" y="2512282"/>
                </a:lnTo>
                <a:cubicBezTo>
                  <a:pt x="6285720" y="2512961"/>
                  <a:pt x="6285962" y="2513640"/>
                  <a:pt x="6286205" y="2514318"/>
                </a:cubicBezTo>
                <a:cubicBezTo>
                  <a:pt x="6292347" y="2534324"/>
                  <a:pt x="6298487" y="2554328"/>
                  <a:pt x="6304629" y="2574334"/>
                </a:cubicBezTo>
                <a:lnTo>
                  <a:pt x="6303842" y="2579877"/>
                </a:lnTo>
                <a:cubicBezTo>
                  <a:pt x="6303729" y="2585644"/>
                  <a:pt x="6304006" y="2603388"/>
                  <a:pt x="6303953" y="2608928"/>
                </a:cubicBezTo>
                <a:lnTo>
                  <a:pt x="6303530" y="2613111"/>
                </a:lnTo>
                <a:lnTo>
                  <a:pt x="6297474" y="2621996"/>
                </a:lnTo>
                <a:lnTo>
                  <a:pt x="6299263" y="2634265"/>
                </a:lnTo>
                <a:lnTo>
                  <a:pt x="6293065" y="2647237"/>
                </a:lnTo>
                <a:cubicBezTo>
                  <a:pt x="6294685" y="2648158"/>
                  <a:pt x="6296180" y="2649356"/>
                  <a:pt x="6297496" y="2650786"/>
                </a:cubicBezTo>
                <a:lnTo>
                  <a:pt x="6301708" y="2661993"/>
                </a:lnTo>
                <a:lnTo>
                  <a:pt x="6295884" y="2670949"/>
                </a:lnTo>
                <a:cubicBezTo>
                  <a:pt x="6304913" y="2672007"/>
                  <a:pt x="6294429" y="2681695"/>
                  <a:pt x="6291714" y="2690255"/>
                </a:cubicBezTo>
                <a:lnTo>
                  <a:pt x="6292327" y="2695683"/>
                </a:lnTo>
                <a:lnTo>
                  <a:pt x="6284410" y="2713964"/>
                </a:lnTo>
                <a:lnTo>
                  <a:pt x="6280410" y="2730175"/>
                </a:lnTo>
                <a:lnTo>
                  <a:pt x="6288082" y="2763497"/>
                </a:lnTo>
                <a:lnTo>
                  <a:pt x="6260924" y="3051539"/>
                </a:lnTo>
                <a:cubicBezTo>
                  <a:pt x="6251455" y="3165645"/>
                  <a:pt x="6222174" y="3216611"/>
                  <a:pt x="6210151" y="3335396"/>
                </a:cubicBezTo>
                <a:lnTo>
                  <a:pt x="6212034" y="3456509"/>
                </a:lnTo>
                <a:lnTo>
                  <a:pt x="6197490" y="3531827"/>
                </a:lnTo>
                <a:lnTo>
                  <a:pt x="6208018" y="3570877"/>
                </a:lnTo>
                <a:lnTo>
                  <a:pt x="6205920" y="3583849"/>
                </a:lnTo>
                <a:lnTo>
                  <a:pt x="6199616" y="3592763"/>
                </a:lnTo>
                <a:cubicBezTo>
                  <a:pt x="6191839" y="3613948"/>
                  <a:pt x="6196204" y="3641245"/>
                  <a:pt x="6181288" y="3653485"/>
                </a:cubicBezTo>
                <a:cubicBezTo>
                  <a:pt x="6178087" y="3659316"/>
                  <a:pt x="6176516" y="3664985"/>
                  <a:pt x="6175963" y="3670528"/>
                </a:cubicBezTo>
                <a:lnTo>
                  <a:pt x="6176722" y="3685990"/>
                </a:lnTo>
                <a:lnTo>
                  <a:pt x="6181549" y="3690283"/>
                </a:lnTo>
                <a:lnTo>
                  <a:pt x="6179476" y="3699787"/>
                </a:lnTo>
                <a:cubicBezTo>
                  <a:pt x="6179664" y="3700686"/>
                  <a:pt x="6179852" y="3701586"/>
                  <a:pt x="6180040" y="3702486"/>
                </a:cubicBezTo>
                <a:cubicBezTo>
                  <a:pt x="6181140" y="3707637"/>
                  <a:pt x="6182047" y="3712728"/>
                  <a:pt x="6182155" y="3717784"/>
                </a:cubicBezTo>
                <a:cubicBezTo>
                  <a:pt x="6156678" y="3711701"/>
                  <a:pt x="6178864" y="3759789"/>
                  <a:pt x="6158980" y="3746229"/>
                </a:cubicBezTo>
                <a:cubicBezTo>
                  <a:pt x="6144630" y="3780750"/>
                  <a:pt x="6117520" y="3867558"/>
                  <a:pt x="6096049" y="3924910"/>
                </a:cubicBezTo>
                <a:lnTo>
                  <a:pt x="6069712" y="3989353"/>
                </a:lnTo>
                <a:lnTo>
                  <a:pt x="6067330" y="4033899"/>
                </a:lnTo>
                <a:cubicBezTo>
                  <a:pt x="6065506" y="4070470"/>
                  <a:pt x="6063599" y="4110146"/>
                  <a:pt x="6061081" y="4142250"/>
                </a:cubicBezTo>
                <a:cubicBezTo>
                  <a:pt x="6055260" y="4200007"/>
                  <a:pt x="6045907" y="4278998"/>
                  <a:pt x="6042858" y="4329442"/>
                </a:cubicBezTo>
                <a:cubicBezTo>
                  <a:pt x="6038376" y="4381764"/>
                  <a:pt x="6036461" y="4433012"/>
                  <a:pt x="6034182" y="4456184"/>
                </a:cubicBezTo>
                <a:lnTo>
                  <a:pt x="6029178" y="4468478"/>
                </a:lnTo>
                <a:lnTo>
                  <a:pt x="6029974" y="4469862"/>
                </a:lnTo>
                <a:cubicBezTo>
                  <a:pt x="6031287" y="4476321"/>
                  <a:pt x="6030316" y="4480555"/>
                  <a:pt x="6028340" y="4483797"/>
                </a:cubicBezTo>
                <a:lnTo>
                  <a:pt x="6025168" y="4487091"/>
                </a:lnTo>
                <a:lnTo>
                  <a:pt x="6023164" y="4496728"/>
                </a:lnTo>
                <a:lnTo>
                  <a:pt x="6016839" y="4515918"/>
                </a:lnTo>
                <a:cubicBezTo>
                  <a:pt x="6017189" y="4517049"/>
                  <a:pt x="6017537" y="4518182"/>
                  <a:pt x="6017886" y="4519316"/>
                </a:cubicBezTo>
                <a:lnTo>
                  <a:pt x="6011819" y="4547957"/>
                </a:lnTo>
                <a:lnTo>
                  <a:pt x="6012791" y="4548262"/>
                </a:lnTo>
                <a:cubicBezTo>
                  <a:pt x="6014837" y="4549595"/>
                  <a:pt x="6016087" y="4551811"/>
                  <a:pt x="6015703" y="4555939"/>
                </a:cubicBezTo>
                <a:cubicBezTo>
                  <a:pt x="6031790" y="4548276"/>
                  <a:pt x="6021405" y="4557977"/>
                  <a:pt x="6018854" y="4570815"/>
                </a:cubicBezTo>
                <a:cubicBezTo>
                  <a:pt x="6021736" y="4583801"/>
                  <a:pt x="6030754" y="4622347"/>
                  <a:pt x="6033000" y="4633846"/>
                </a:cubicBezTo>
                <a:lnTo>
                  <a:pt x="6032325" y="4639816"/>
                </a:lnTo>
                <a:lnTo>
                  <a:pt x="6032549" y="4639923"/>
                </a:lnTo>
                <a:cubicBezTo>
                  <a:pt x="6032911" y="4641190"/>
                  <a:pt x="6032878" y="4643141"/>
                  <a:pt x="6032309" y="4646192"/>
                </a:cubicBezTo>
                <a:lnTo>
                  <a:pt x="6031095" y="4650706"/>
                </a:lnTo>
                <a:lnTo>
                  <a:pt x="6029786" y="4662290"/>
                </a:lnTo>
                <a:cubicBezTo>
                  <a:pt x="6030161" y="4663587"/>
                  <a:pt x="6030536" y="4664883"/>
                  <a:pt x="6030911" y="4666180"/>
                </a:cubicBezTo>
                <a:lnTo>
                  <a:pt x="6033630" y="4667585"/>
                </a:lnTo>
                <a:lnTo>
                  <a:pt x="6033189" y="4668660"/>
                </a:lnTo>
                <a:cubicBezTo>
                  <a:pt x="6027286" y="4676831"/>
                  <a:pt x="6019767" y="4679345"/>
                  <a:pt x="6038764" y="4689807"/>
                </a:cubicBezTo>
                <a:cubicBezTo>
                  <a:pt x="6028616" y="4708535"/>
                  <a:pt x="6040474" y="4712235"/>
                  <a:pt x="6042217" y="4737890"/>
                </a:cubicBezTo>
                <a:cubicBezTo>
                  <a:pt x="6033362" y="4748600"/>
                  <a:pt x="6035273" y="4757223"/>
                  <a:pt x="6040543" y="4765657"/>
                </a:cubicBezTo>
                <a:cubicBezTo>
                  <a:pt x="6034416" y="4790618"/>
                  <a:pt x="6040696" y="4813399"/>
                  <a:pt x="6039956" y="4841463"/>
                </a:cubicBezTo>
                <a:lnTo>
                  <a:pt x="6057123" y="4969863"/>
                </a:lnTo>
                <a:lnTo>
                  <a:pt x="6055039" y="4974028"/>
                </a:lnTo>
                <a:cubicBezTo>
                  <a:pt x="6053860" y="4976933"/>
                  <a:pt x="6053409" y="4978909"/>
                  <a:pt x="6053462" y="4980318"/>
                </a:cubicBezTo>
                <a:lnTo>
                  <a:pt x="6053643" y="4980501"/>
                </a:lnTo>
                <a:lnTo>
                  <a:pt x="6051733" y="4986338"/>
                </a:lnTo>
                <a:lnTo>
                  <a:pt x="6049602" y="4991296"/>
                </a:lnTo>
                <a:cubicBezTo>
                  <a:pt x="6058123" y="5019829"/>
                  <a:pt x="6066643" y="5048361"/>
                  <a:pt x="6075165" y="5076895"/>
                </a:cubicBezTo>
                <a:lnTo>
                  <a:pt x="6073751" y="5081568"/>
                </a:lnTo>
                <a:cubicBezTo>
                  <a:pt x="6073034" y="5084748"/>
                  <a:pt x="6072888" y="5086810"/>
                  <a:pt x="6073150" y="5088173"/>
                </a:cubicBezTo>
                <a:lnTo>
                  <a:pt x="6073355" y="5088300"/>
                </a:lnTo>
                <a:lnTo>
                  <a:pt x="6072362" y="5094558"/>
                </a:lnTo>
                <a:cubicBezTo>
                  <a:pt x="6070184" y="5105196"/>
                  <a:pt x="6067588" y="5115626"/>
                  <a:pt x="6064726" y="5125620"/>
                </a:cubicBezTo>
                <a:cubicBezTo>
                  <a:pt x="6063568" y="5154527"/>
                  <a:pt x="6065189" y="5244020"/>
                  <a:pt x="6065415" y="5268004"/>
                </a:cubicBezTo>
                <a:cubicBezTo>
                  <a:pt x="6065637" y="5268513"/>
                  <a:pt x="6065860" y="5269021"/>
                  <a:pt x="6066081" y="5269530"/>
                </a:cubicBezTo>
                <a:lnTo>
                  <a:pt x="6043407" y="5390941"/>
                </a:lnTo>
                <a:cubicBezTo>
                  <a:pt x="6032545" y="5438194"/>
                  <a:pt x="6020942" y="5465286"/>
                  <a:pt x="6025377" y="5539927"/>
                </a:cubicBezTo>
                <a:cubicBezTo>
                  <a:pt x="6019787" y="5610775"/>
                  <a:pt x="6013913" y="5740573"/>
                  <a:pt x="6010052" y="5791594"/>
                </a:cubicBezTo>
                <a:cubicBezTo>
                  <a:pt x="5989401" y="5787060"/>
                  <a:pt x="6018524" y="5849672"/>
                  <a:pt x="5994220" y="5855206"/>
                </a:cubicBezTo>
                <a:cubicBezTo>
                  <a:pt x="5995282" y="5860240"/>
                  <a:pt x="5980598" y="5868910"/>
                  <a:pt x="5982580" y="5873582"/>
                </a:cubicBezTo>
                <a:cubicBezTo>
                  <a:pt x="5982922" y="5874401"/>
                  <a:pt x="5983265" y="5875218"/>
                  <a:pt x="5983608" y="5876037"/>
                </a:cubicBezTo>
                <a:lnTo>
                  <a:pt x="5983535" y="5886534"/>
                </a:lnTo>
                <a:lnTo>
                  <a:pt x="5988737" y="5888644"/>
                </a:lnTo>
                <a:cubicBezTo>
                  <a:pt x="5989948" y="5893707"/>
                  <a:pt x="5991159" y="5898769"/>
                  <a:pt x="5992371" y="5903832"/>
                </a:cubicBezTo>
                <a:cubicBezTo>
                  <a:pt x="5992924" y="5909651"/>
                  <a:pt x="5992578" y="5916068"/>
                  <a:pt x="5990780" y="5923391"/>
                </a:cubicBezTo>
                <a:cubicBezTo>
                  <a:pt x="5975822" y="5948880"/>
                  <a:pt x="6013580" y="5981626"/>
                  <a:pt x="5993870" y="6013205"/>
                </a:cubicBezTo>
                <a:cubicBezTo>
                  <a:pt x="5988486" y="6024901"/>
                  <a:pt x="5991718" y="6066777"/>
                  <a:pt x="5997673" y="6074018"/>
                </a:cubicBezTo>
                <a:cubicBezTo>
                  <a:pt x="5998007" y="6081731"/>
                  <a:pt x="6007861" y="6126985"/>
                  <a:pt x="6014840" y="6130837"/>
                </a:cubicBezTo>
                <a:cubicBezTo>
                  <a:pt x="6022998" y="6137057"/>
                  <a:pt x="5999420" y="6156330"/>
                  <a:pt x="6010704" y="6152982"/>
                </a:cubicBezTo>
                <a:cubicBezTo>
                  <a:pt x="6008682" y="6186619"/>
                  <a:pt x="6039938" y="6191636"/>
                  <a:pt x="6038294" y="6221100"/>
                </a:cubicBezTo>
                <a:cubicBezTo>
                  <a:pt x="6039643" y="6222126"/>
                  <a:pt x="6046356" y="6257468"/>
                  <a:pt x="6052331" y="6287550"/>
                </a:cubicBezTo>
                <a:cubicBezTo>
                  <a:pt x="6058307" y="6317632"/>
                  <a:pt x="6082079" y="6391312"/>
                  <a:pt x="6074143" y="6401595"/>
                </a:cubicBezTo>
                <a:cubicBezTo>
                  <a:pt x="6074931" y="6423902"/>
                  <a:pt x="6059614" y="6432919"/>
                  <a:pt x="6060199" y="6487110"/>
                </a:cubicBezTo>
                <a:cubicBezTo>
                  <a:pt x="6075583" y="6574474"/>
                  <a:pt x="6076150" y="6553611"/>
                  <a:pt x="6081156" y="6588589"/>
                </a:cubicBezTo>
                <a:cubicBezTo>
                  <a:pt x="6102088" y="6637976"/>
                  <a:pt x="6067660" y="6687723"/>
                  <a:pt x="6114944" y="6769963"/>
                </a:cubicBezTo>
                <a:cubicBezTo>
                  <a:pt x="6130462" y="6819284"/>
                  <a:pt x="6119243" y="6817955"/>
                  <a:pt x="6128950" y="6835814"/>
                </a:cubicBezTo>
                <a:lnTo>
                  <a:pt x="6132536" y="6858000"/>
                </a:lnTo>
                <a:lnTo>
                  <a:pt x="4789511" y="6858000"/>
                </a:lnTo>
                <a:lnTo>
                  <a:pt x="1866294" y="6858000"/>
                </a:lnTo>
                <a:lnTo>
                  <a:pt x="1705866" y="6858000"/>
                </a:lnTo>
                <a:lnTo>
                  <a:pt x="1343025" y="6858000"/>
                </a:lnTo>
                <a:lnTo>
                  <a:pt x="523269" y="6858000"/>
                </a:lnTo>
                <a:lnTo>
                  <a:pt x="362841" y="6858000"/>
                </a:lnTo>
                <a:lnTo>
                  <a:pt x="0" y="6858000"/>
                </a:lnTo>
                <a:close/>
              </a:path>
            </a:pathLst>
          </a:custGeom>
          <a:solidFill>
            <a:srgbClr val="82766A">
              <a:alpha val="1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B901C915-161C-F503-040F-418FE61A2E96}"/>
              </a:ext>
            </a:extLst>
          </p:cNvPr>
          <p:cNvSpPr>
            <a:spLocks noGrp="1"/>
          </p:cNvSpPr>
          <p:nvPr>
            <p:ph type="title"/>
          </p:nvPr>
        </p:nvSpPr>
        <p:spPr>
          <a:xfrm>
            <a:off x="1137034" y="609599"/>
            <a:ext cx="5338194" cy="1322888"/>
          </a:xfrm>
        </p:spPr>
        <p:txBody>
          <a:bodyPr>
            <a:normAutofit/>
          </a:bodyPr>
          <a:lstStyle/>
          <a:p>
            <a:r>
              <a:rPr lang="en-GB" b="1"/>
              <a:t>Equity and Access</a:t>
            </a:r>
            <a:endParaRPr lang="en-US" dirty="0"/>
          </a:p>
        </p:txBody>
      </p:sp>
      <p:sp>
        <p:nvSpPr>
          <p:cNvPr id="3" name="Content Placeholder 2">
            <a:extLst>
              <a:ext uri="{FF2B5EF4-FFF2-40B4-BE49-F238E27FC236}">
                <a16:creationId xmlns:a16="http://schemas.microsoft.com/office/drawing/2014/main" id="{4DFBA561-BAD3-E0F2-AFFA-F45D8E9B6EDE}"/>
              </a:ext>
            </a:extLst>
          </p:cNvPr>
          <p:cNvSpPr>
            <a:spLocks noGrp="1"/>
          </p:cNvSpPr>
          <p:nvPr>
            <p:ph idx="1"/>
          </p:nvPr>
        </p:nvSpPr>
        <p:spPr>
          <a:xfrm>
            <a:off x="245638" y="1935308"/>
            <a:ext cx="8912203" cy="4802924"/>
          </a:xfrm>
        </p:spPr>
        <p:txBody>
          <a:bodyPr vert="horz" lIns="91440" tIns="45720" rIns="91440" bIns="45720" rtlCol="0" anchor="t">
            <a:normAutofit/>
          </a:bodyPr>
          <a:lstStyle/>
          <a:p>
            <a:r>
              <a:rPr lang="en-GB" sz="2000" dirty="0">
                <a:ea typeface="+mn-lt"/>
                <a:cs typeface="+mn-lt"/>
              </a:rPr>
              <a:t>In the UK, health inequalities are seen in:</a:t>
            </a:r>
            <a:endParaRPr lang="en-GB" sz="2000" dirty="0"/>
          </a:p>
          <a:p>
            <a:r>
              <a:rPr lang="en-GB" sz="2000" b="1" dirty="0">
                <a:ea typeface="+mn-lt"/>
                <a:cs typeface="+mn-lt"/>
              </a:rPr>
              <a:t>Deprivation gaps</a:t>
            </a:r>
            <a:r>
              <a:rPr lang="en-GB" sz="2000" dirty="0">
                <a:ea typeface="+mn-lt"/>
                <a:cs typeface="+mn-lt"/>
              </a:rPr>
              <a:t> such as life expectancy,  or chronic illness.</a:t>
            </a:r>
            <a:endParaRPr lang="en-GB" sz="2000" dirty="0"/>
          </a:p>
          <a:p>
            <a:r>
              <a:rPr lang="en-GB" sz="2000" dirty="0">
                <a:ea typeface="+mn-lt"/>
                <a:cs typeface="+mn-lt"/>
              </a:rPr>
              <a:t>Research shows that the greatest healthcare disparities in terms of access, experience, and results affect people who reside in England's most deprived area</a:t>
            </a:r>
            <a:r>
              <a:rPr lang="en-GB" sz="1800" dirty="0">
                <a:ea typeface="+mn-lt"/>
                <a:cs typeface="+mn-lt"/>
              </a:rPr>
              <a:t>s </a:t>
            </a:r>
            <a:r>
              <a:rPr lang="en-GB" sz="1800" dirty="0">
                <a:latin typeface="Aptos"/>
                <a:ea typeface="Roboto"/>
                <a:cs typeface="Roboto"/>
              </a:rPr>
              <a:t>(NHS England, 2023).</a:t>
            </a:r>
          </a:p>
          <a:p>
            <a:r>
              <a:rPr lang="en-GB" sz="2000" b="1" dirty="0">
                <a:ea typeface="+mn-lt"/>
                <a:cs typeface="+mn-lt"/>
              </a:rPr>
              <a:t>Ethnic inequalities</a:t>
            </a:r>
            <a:r>
              <a:rPr lang="en-GB" sz="2000" dirty="0">
                <a:ea typeface="+mn-lt"/>
                <a:cs typeface="+mn-lt"/>
              </a:rPr>
              <a:t>  such as maternal mortality, or mental health outcomes. </a:t>
            </a:r>
            <a:endParaRPr lang="en-GB" sz="2000" dirty="0"/>
          </a:p>
          <a:p>
            <a:r>
              <a:rPr lang="en-GB" sz="2000" dirty="0">
                <a:ea typeface="+mn-lt"/>
                <a:cs typeface="+mn-lt"/>
              </a:rPr>
              <a:t>Compared to White groups, it is claimed that members of Black and minority ethnic groups have different health outcomes, as well as different access to and experiences with health services </a:t>
            </a:r>
            <a:r>
              <a:rPr lang="en-GB" sz="2000" dirty="0">
                <a:latin typeface="Aptos"/>
                <a:ea typeface="Roboto"/>
                <a:cs typeface="Roboto"/>
              </a:rPr>
              <a:t>(Robertson et al., 2021).</a:t>
            </a:r>
          </a:p>
          <a:p>
            <a:r>
              <a:rPr lang="en-GB" sz="2000" b="1" dirty="0">
                <a:ea typeface="+mn-lt"/>
                <a:cs typeface="+mn-lt"/>
              </a:rPr>
              <a:t>Access barriers</a:t>
            </a:r>
            <a:r>
              <a:rPr lang="en-GB" sz="2000" dirty="0">
                <a:ea typeface="+mn-lt"/>
                <a:cs typeface="+mn-lt"/>
              </a:rPr>
              <a:t>  such as digital divide or rural access.</a:t>
            </a:r>
            <a:endParaRPr lang="en-GB" sz="2000" dirty="0"/>
          </a:p>
          <a:p>
            <a:r>
              <a:rPr lang="en-GB" sz="2000" dirty="0">
                <a:ea typeface="+mn-lt"/>
                <a:cs typeface="+mn-lt"/>
              </a:rPr>
              <a:t>As the NHS to online appointments ,it is a problems for such as elderly as many don’t have the access to smartphones.</a:t>
            </a:r>
          </a:p>
          <a:p>
            <a:r>
              <a:rPr lang="en-GB" sz="2000" b="1" dirty="0">
                <a:ea typeface="+mn-lt"/>
                <a:cs typeface="+mn-lt"/>
              </a:rPr>
              <a:t>Preventive health gaps</a:t>
            </a:r>
            <a:r>
              <a:rPr lang="en-GB" sz="2000" dirty="0">
                <a:ea typeface="+mn-lt"/>
                <a:cs typeface="+mn-lt"/>
              </a:rPr>
              <a:t> such as COVID-19 vaccination disparities </a:t>
            </a:r>
            <a:endParaRPr lang="en-GB" sz="2000" dirty="0"/>
          </a:p>
          <a:p>
            <a:endParaRPr lang="en-GB" sz="2000" dirty="0"/>
          </a:p>
        </p:txBody>
      </p:sp>
      <p:pic>
        <p:nvPicPr>
          <p:cNvPr id="6" name="Picture 5" descr="A screenshot of a computer&#10;&#10;AI-generated content may be incorrect.">
            <a:extLst>
              <a:ext uri="{FF2B5EF4-FFF2-40B4-BE49-F238E27FC236}">
                <a16:creationId xmlns:a16="http://schemas.microsoft.com/office/drawing/2014/main" id="{7914F0BF-98C2-4366-D320-6AFECC5A9D2F}"/>
              </a:ext>
            </a:extLst>
          </p:cNvPr>
          <p:cNvPicPr>
            <a:picLocks noChangeAspect="1"/>
          </p:cNvPicPr>
          <p:nvPr/>
        </p:nvPicPr>
        <p:blipFill>
          <a:blip r:embed="rId2"/>
          <a:srcRect l="67296" t="30462" r="11806" b="33193"/>
          <a:stretch>
            <a:fillRect/>
          </a:stretch>
        </p:blipFill>
        <p:spPr>
          <a:xfrm>
            <a:off x="9268633" y="2200505"/>
            <a:ext cx="2499786" cy="2445489"/>
          </a:xfrm>
          <a:prstGeom prst="rect">
            <a:avLst/>
          </a:prstGeom>
        </p:spPr>
      </p:pic>
      <p:pic>
        <p:nvPicPr>
          <p:cNvPr id="5" name="Picture 4" descr="A screenshot of a computer&#10;&#10;AI-generated content may be incorrect.">
            <a:extLst>
              <a:ext uri="{FF2B5EF4-FFF2-40B4-BE49-F238E27FC236}">
                <a16:creationId xmlns:a16="http://schemas.microsoft.com/office/drawing/2014/main" id="{6F93433B-3D03-FF47-5573-6BD7B4BFDE56}"/>
              </a:ext>
            </a:extLst>
          </p:cNvPr>
          <p:cNvPicPr>
            <a:picLocks noChangeAspect="1"/>
          </p:cNvPicPr>
          <p:nvPr/>
        </p:nvPicPr>
        <p:blipFill>
          <a:blip r:embed="rId3"/>
          <a:srcRect l="61629" t="36364" r="5431" b="35714"/>
          <a:stretch>
            <a:fillRect/>
          </a:stretch>
        </p:blipFill>
        <p:spPr>
          <a:xfrm>
            <a:off x="8029855" y="151311"/>
            <a:ext cx="3740887" cy="1783691"/>
          </a:xfrm>
          <a:prstGeom prst="rect">
            <a:avLst/>
          </a:prstGeom>
        </p:spPr>
      </p:pic>
    </p:spTree>
    <p:extLst>
      <p:ext uri="{BB962C8B-B14F-4D97-AF65-F5344CB8AC3E}">
        <p14:creationId xmlns:p14="http://schemas.microsoft.com/office/powerpoint/2010/main" val="141079672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8873D23-2DCF-4B31-A009-95721C06E8E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C13EF075-D4EF-4929-ADBC-91B27DA1995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800"/>
          </a:p>
        </p:txBody>
      </p:sp>
      <p:grpSp>
        <p:nvGrpSpPr>
          <p:cNvPr id="12" name="Group 11">
            <a:extLst>
              <a:ext uri="{FF2B5EF4-FFF2-40B4-BE49-F238E27FC236}">
                <a16:creationId xmlns:a16="http://schemas.microsoft.com/office/drawing/2014/main" id="{DAA26DFA-AAB2-4973-9C17-16D587C7B19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1863" y="508838"/>
            <a:ext cx="5217958" cy="6239661"/>
            <a:chOff x="-19221" y="251144"/>
            <a:chExt cx="5217958" cy="6239661"/>
          </a:xfrm>
        </p:grpSpPr>
        <p:sp>
          <p:nvSpPr>
            <p:cNvPr id="13" name="Freeform: Shape 12">
              <a:extLst>
                <a:ext uri="{FF2B5EF4-FFF2-40B4-BE49-F238E27FC236}">
                  <a16:creationId xmlns:a16="http://schemas.microsoft.com/office/drawing/2014/main" id="{3F407F11-7321-4BF6-8536-CCE8E342454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221" y="251144"/>
              <a:ext cx="5187198" cy="6239661"/>
            </a:xfrm>
            <a:custGeom>
              <a:avLst/>
              <a:gdLst>
                <a:gd name="connsiteX0" fmla="*/ 2011811 w 5187198"/>
                <a:gd name="connsiteY0" fmla="*/ 4 h 6239661"/>
                <a:gd name="connsiteX1" fmla="*/ 2617011 w 5187198"/>
                <a:gd name="connsiteY1" fmla="*/ 70590 h 6239661"/>
                <a:gd name="connsiteX2" fmla="*/ 2690321 w 5187198"/>
                <a:gd name="connsiteY2" fmla="*/ 88146 h 6239661"/>
                <a:gd name="connsiteX3" fmla="*/ 2726863 w 5187198"/>
                <a:gd name="connsiteY3" fmla="*/ 97127 h 6239661"/>
                <a:gd name="connsiteX4" fmla="*/ 2762951 w 5187198"/>
                <a:gd name="connsiteY4" fmla="*/ 107375 h 6239661"/>
                <a:gd name="connsiteX5" fmla="*/ 2834843 w 5187198"/>
                <a:gd name="connsiteY5" fmla="*/ 128493 h 6239661"/>
                <a:gd name="connsiteX6" fmla="*/ 2906574 w 5187198"/>
                <a:gd name="connsiteY6" fmla="*/ 151076 h 6239661"/>
                <a:gd name="connsiteX7" fmla="*/ 3049504 w 5187198"/>
                <a:gd name="connsiteY7" fmla="*/ 202124 h 6239661"/>
                <a:gd name="connsiteX8" fmla="*/ 3189518 w 5187198"/>
                <a:gd name="connsiteY8" fmla="*/ 260159 h 6239661"/>
                <a:gd name="connsiteX9" fmla="*/ 3326048 w 5187198"/>
                <a:gd name="connsiteY9" fmla="*/ 325143 h 6239661"/>
                <a:gd name="connsiteX10" fmla="*/ 3459166 w 5187198"/>
                <a:gd name="connsiteY10" fmla="*/ 395936 h 6239661"/>
                <a:gd name="connsiteX11" fmla="*/ 3588578 w 5187198"/>
                <a:gd name="connsiteY11" fmla="*/ 472343 h 6239661"/>
                <a:gd name="connsiteX12" fmla="*/ 3651864 w 5187198"/>
                <a:gd name="connsiteY12" fmla="*/ 512600 h 6239661"/>
                <a:gd name="connsiteX13" fmla="*/ 3714514 w 5187198"/>
                <a:gd name="connsiteY13" fmla="*/ 553499 h 6239661"/>
                <a:gd name="connsiteX14" fmla="*/ 4181221 w 5187198"/>
                <a:gd name="connsiteY14" fmla="*/ 922912 h 6239661"/>
                <a:gd name="connsiteX15" fmla="*/ 4582963 w 5187198"/>
                <a:gd name="connsiteY15" fmla="*/ 1358264 h 6239661"/>
                <a:gd name="connsiteX16" fmla="*/ 4670721 w 5187198"/>
                <a:gd name="connsiteY16" fmla="*/ 1477644 h 6239661"/>
                <a:gd name="connsiteX17" fmla="*/ 4752378 w 5187198"/>
                <a:gd name="connsiteY17" fmla="*/ 1601187 h 6239661"/>
                <a:gd name="connsiteX18" fmla="*/ 4772168 w 5187198"/>
                <a:gd name="connsiteY18" fmla="*/ 1632456 h 6239661"/>
                <a:gd name="connsiteX19" fmla="*/ 4782117 w 5187198"/>
                <a:gd name="connsiteY19" fmla="*/ 1648104 h 6239661"/>
                <a:gd name="connsiteX20" fmla="*/ 4791381 w 5187198"/>
                <a:gd name="connsiteY20" fmla="*/ 1664150 h 6239661"/>
                <a:gd name="connsiteX21" fmla="*/ 4828190 w 5187198"/>
                <a:gd name="connsiteY21" fmla="*/ 1728379 h 6239661"/>
                <a:gd name="connsiteX22" fmla="*/ 4864832 w 5187198"/>
                <a:gd name="connsiteY22" fmla="*/ 1792796 h 6239661"/>
                <a:gd name="connsiteX23" fmla="*/ 4899201 w 5187198"/>
                <a:gd name="connsiteY23" fmla="*/ 1858342 h 6239661"/>
                <a:gd name="connsiteX24" fmla="*/ 4933266 w 5187198"/>
                <a:gd name="connsiteY24" fmla="*/ 1924155 h 6239661"/>
                <a:gd name="connsiteX25" fmla="*/ 4964403 w 5187198"/>
                <a:gd name="connsiteY25" fmla="*/ 1991384 h 6239661"/>
                <a:gd name="connsiteX26" fmla="*/ 4995019 w 5187198"/>
                <a:gd name="connsiteY26" fmla="*/ 2058823 h 6239661"/>
                <a:gd name="connsiteX27" fmla="*/ 5021999 w 5187198"/>
                <a:gd name="connsiteY27" fmla="*/ 2127723 h 6239661"/>
                <a:gd name="connsiteX28" fmla="*/ 5048321 w 5187198"/>
                <a:gd name="connsiteY28" fmla="*/ 2196908 h 6239661"/>
                <a:gd name="connsiteX29" fmla="*/ 5070546 w 5187198"/>
                <a:gd name="connsiteY29" fmla="*/ 2267547 h 6239661"/>
                <a:gd name="connsiteX30" fmla="*/ 5092171 w 5187198"/>
                <a:gd name="connsiteY30" fmla="*/ 2338256 h 6239661"/>
                <a:gd name="connsiteX31" fmla="*/ 5110305 w 5187198"/>
                <a:gd name="connsiteY31" fmla="*/ 2409886 h 6239661"/>
                <a:gd name="connsiteX32" fmla="*/ 5186393 w 5187198"/>
                <a:gd name="connsiteY32" fmla="*/ 2992022 h 6239661"/>
                <a:gd name="connsiteX33" fmla="*/ 5149045 w 5187198"/>
                <a:gd name="connsiteY33" fmla="*/ 3571816 h 6239661"/>
                <a:gd name="connsiteX34" fmla="*/ 5126572 w 5187198"/>
                <a:gd name="connsiteY34" fmla="*/ 3714520 h 6239661"/>
                <a:gd name="connsiteX35" fmla="*/ 5099067 w 5187198"/>
                <a:gd name="connsiteY35" fmla="*/ 3856108 h 6239661"/>
                <a:gd name="connsiteX36" fmla="*/ 5095699 w 5187198"/>
                <a:gd name="connsiteY36" fmla="*/ 3873868 h 6239661"/>
                <a:gd name="connsiteX37" fmla="*/ 5091573 w 5187198"/>
                <a:gd name="connsiteY37" fmla="*/ 3891426 h 6239661"/>
                <a:gd name="connsiteX38" fmla="*/ 5083324 w 5187198"/>
                <a:gd name="connsiteY38" fmla="*/ 3926541 h 6239661"/>
                <a:gd name="connsiteX39" fmla="*/ 5067256 w 5187198"/>
                <a:gd name="connsiteY39" fmla="*/ 3996889 h 6239661"/>
                <a:gd name="connsiteX40" fmla="*/ 5059194 w 5187198"/>
                <a:gd name="connsiteY40" fmla="*/ 4032171 h 6239661"/>
                <a:gd name="connsiteX41" fmla="*/ 5049522 w 5187198"/>
                <a:gd name="connsiteY41" fmla="*/ 4067833 h 6239661"/>
                <a:gd name="connsiteX42" fmla="*/ 5040067 w 5187198"/>
                <a:gd name="connsiteY42" fmla="*/ 4103553 h 6239661"/>
                <a:gd name="connsiteX43" fmla="*/ 5028960 w 5187198"/>
                <a:gd name="connsiteY43" fmla="*/ 4138946 h 6239661"/>
                <a:gd name="connsiteX44" fmla="*/ 4917351 w 5187198"/>
                <a:gd name="connsiteY44" fmla="*/ 4417041 h 6239661"/>
                <a:gd name="connsiteX45" fmla="*/ 4756163 w 5187198"/>
                <a:gd name="connsiteY45" fmla="*/ 4676402 h 6239661"/>
                <a:gd name="connsiteX46" fmla="*/ 4322493 w 5187198"/>
                <a:gd name="connsiteY46" fmla="*/ 5105604 h 6239661"/>
                <a:gd name="connsiteX47" fmla="*/ 3840510 w 5187198"/>
                <a:gd name="connsiteY47" fmla="*/ 5429590 h 6239661"/>
                <a:gd name="connsiteX48" fmla="*/ 3606447 w 5187198"/>
                <a:gd name="connsiteY48" fmla="*/ 5572862 h 6239661"/>
                <a:gd name="connsiteX49" fmla="*/ 3488814 w 5187198"/>
                <a:gd name="connsiteY49" fmla="*/ 5647178 h 6239661"/>
                <a:gd name="connsiteX50" fmla="*/ 3365864 w 5187198"/>
                <a:gd name="connsiteY50" fmla="*/ 5722735 h 6239661"/>
                <a:gd name="connsiteX51" fmla="*/ 2839486 w 5187198"/>
                <a:gd name="connsiteY51" fmla="*/ 5999120 h 6239661"/>
                <a:gd name="connsiteX52" fmla="*/ 2242423 w 5187198"/>
                <a:gd name="connsiteY52" fmla="*/ 6192346 h 6239661"/>
                <a:gd name="connsiteX53" fmla="*/ 1589380 w 5187198"/>
                <a:gd name="connsiteY53" fmla="*/ 6230657 h 6239661"/>
                <a:gd name="connsiteX54" fmla="*/ 1548244 w 5187198"/>
                <a:gd name="connsiteY54" fmla="*/ 6226706 h 6239661"/>
                <a:gd name="connsiteX55" fmla="*/ 1507348 w 5187198"/>
                <a:gd name="connsiteY55" fmla="*/ 6221428 h 6239661"/>
                <a:gd name="connsiteX56" fmla="*/ 1466401 w 5187198"/>
                <a:gd name="connsiteY56" fmla="*/ 6215904 h 6239661"/>
                <a:gd name="connsiteX57" fmla="*/ 1425773 w 5187198"/>
                <a:gd name="connsiteY57" fmla="*/ 6209191 h 6239661"/>
                <a:gd name="connsiteX58" fmla="*/ 1344960 w 5187198"/>
                <a:gd name="connsiteY58" fmla="*/ 6193681 h 6239661"/>
                <a:gd name="connsiteX59" fmla="*/ 1265007 w 5187198"/>
                <a:gd name="connsiteY59" fmla="*/ 6175388 h 6239661"/>
                <a:gd name="connsiteX60" fmla="*/ 1225415 w 5187198"/>
                <a:gd name="connsiteY60" fmla="*/ 6165243 h 6239661"/>
                <a:gd name="connsiteX61" fmla="*/ 1186567 w 5187198"/>
                <a:gd name="connsiteY61" fmla="*/ 6154486 h 6239661"/>
                <a:gd name="connsiteX62" fmla="*/ 1111158 w 5187198"/>
                <a:gd name="connsiteY62" fmla="*/ 6130918 h 6239661"/>
                <a:gd name="connsiteX63" fmla="*/ 1035915 w 5187198"/>
                <a:gd name="connsiteY63" fmla="*/ 6107163 h 6239661"/>
                <a:gd name="connsiteX64" fmla="*/ 961579 w 5187198"/>
                <a:gd name="connsiteY64" fmla="*/ 6079594 h 6239661"/>
                <a:gd name="connsiteX65" fmla="*/ 395297 w 5187198"/>
                <a:gd name="connsiteY65" fmla="*/ 5792812 h 6239661"/>
                <a:gd name="connsiteX66" fmla="*/ 265239 w 5187198"/>
                <a:gd name="connsiteY66" fmla="*/ 5701511 h 6239661"/>
                <a:gd name="connsiteX67" fmla="*/ 233756 w 5187198"/>
                <a:gd name="connsiteY67" fmla="*/ 5677542 h 6239661"/>
                <a:gd name="connsiteX68" fmla="*/ 202800 w 5187198"/>
                <a:gd name="connsiteY68" fmla="*/ 5652902 h 6239661"/>
                <a:gd name="connsiteX69" fmla="*/ 140918 w 5187198"/>
                <a:gd name="connsiteY69" fmla="*/ 5603515 h 6239661"/>
                <a:gd name="connsiteX70" fmla="*/ 110625 w 5187198"/>
                <a:gd name="connsiteY70" fmla="*/ 5578127 h 6239661"/>
                <a:gd name="connsiteX71" fmla="*/ 95631 w 5187198"/>
                <a:gd name="connsiteY71" fmla="*/ 5565299 h 6239661"/>
                <a:gd name="connsiteX72" fmla="*/ 81966 w 5187198"/>
                <a:gd name="connsiteY72" fmla="*/ 5550973 h 6239661"/>
                <a:gd name="connsiteX73" fmla="*/ 27991 w 5187198"/>
                <a:gd name="connsiteY73" fmla="*/ 5493272 h 6239661"/>
                <a:gd name="connsiteX74" fmla="*/ 1454 w 5187198"/>
                <a:gd name="connsiteY74" fmla="*/ 5464252 h 6239661"/>
                <a:gd name="connsiteX75" fmla="*/ 0 w 5187198"/>
                <a:gd name="connsiteY75" fmla="*/ 5462518 h 6239661"/>
                <a:gd name="connsiteX76" fmla="*/ 0 w 5187198"/>
                <a:gd name="connsiteY76" fmla="*/ 4720187 h 6239661"/>
                <a:gd name="connsiteX77" fmla="*/ 109684 w 5187198"/>
                <a:gd name="connsiteY77" fmla="*/ 4836724 h 6239661"/>
                <a:gd name="connsiteX78" fmla="*/ 306959 w 5187198"/>
                <a:gd name="connsiteY78" fmla="*/ 5007200 h 6239661"/>
                <a:gd name="connsiteX79" fmla="*/ 358101 w 5187198"/>
                <a:gd name="connsiteY79" fmla="*/ 5046057 h 6239661"/>
                <a:gd name="connsiteX80" fmla="*/ 383328 w 5187198"/>
                <a:gd name="connsiteY80" fmla="*/ 5065684 h 6239661"/>
                <a:gd name="connsiteX81" fmla="*/ 409503 w 5187198"/>
                <a:gd name="connsiteY81" fmla="*/ 5083942 h 6239661"/>
                <a:gd name="connsiteX82" fmla="*/ 461889 w 5187198"/>
                <a:gd name="connsiteY82" fmla="*/ 5119888 h 6239661"/>
                <a:gd name="connsiteX83" fmla="*/ 474883 w 5187198"/>
                <a:gd name="connsiteY83" fmla="*/ 5128933 h 6239661"/>
                <a:gd name="connsiteX84" fmla="*/ 486410 w 5187198"/>
                <a:gd name="connsiteY84" fmla="*/ 5139557 h 6239661"/>
                <a:gd name="connsiteX85" fmla="*/ 510852 w 5187198"/>
                <a:gd name="connsiteY85" fmla="*/ 5159089 h 6239661"/>
                <a:gd name="connsiteX86" fmla="*/ 560653 w 5187198"/>
                <a:gd name="connsiteY86" fmla="*/ 5196893 h 6239661"/>
                <a:gd name="connsiteX87" fmla="*/ 585485 w 5187198"/>
                <a:gd name="connsiteY87" fmla="*/ 5215834 h 6239661"/>
                <a:gd name="connsiteX88" fmla="*/ 610707 w 5187198"/>
                <a:gd name="connsiteY88" fmla="*/ 5234185 h 6239661"/>
                <a:gd name="connsiteX89" fmla="*/ 714768 w 5187198"/>
                <a:gd name="connsiteY89" fmla="*/ 5303103 h 6239661"/>
                <a:gd name="connsiteX90" fmla="*/ 1166634 w 5187198"/>
                <a:gd name="connsiteY90" fmla="*/ 5513322 h 6239661"/>
                <a:gd name="connsiteX91" fmla="*/ 1225991 w 5187198"/>
                <a:gd name="connsiteY91" fmla="*/ 5533632 h 6239661"/>
                <a:gd name="connsiteX92" fmla="*/ 1286680 w 5187198"/>
                <a:gd name="connsiteY92" fmla="*/ 5550705 h 6239661"/>
                <a:gd name="connsiteX93" fmla="*/ 1347310 w 5187198"/>
                <a:gd name="connsiteY93" fmla="*/ 5567995 h 6239661"/>
                <a:gd name="connsiteX94" fmla="*/ 1377002 w 5187198"/>
                <a:gd name="connsiteY94" fmla="*/ 5575719 h 6239661"/>
                <a:gd name="connsiteX95" fmla="*/ 1406328 w 5187198"/>
                <a:gd name="connsiteY95" fmla="*/ 5582649 h 6239661"/>
                <a:gd name="connsiteX96" fmla="*/ 1465060 w 5187198"/>
                <a:gd name="connsiteY96" fmla="*/ 5594909 h 6239661"/>
                <a:gd name="connsiteX97" fmla="*/ 1523881 w 5187198"/>
                <a:gd name="connsiteY97" fmla="*/ 5605105 h 6239661"/>
                <a:gd name="connsiteX98" fmla="*/ 1553325 w 5187198"/>
                <a:gd name="connsiteY98" fmla="*/ 5609865 h 6239661"/>
                <a:gd name="connsiteX99" fmla="*/ 1582813 w 5187198"/>
                <a:gd name="connsiteY99" fmla="*/ 5613593 h 6239661"/>
                <a:gd name="connsiteX100" fmla="*/ 1612301 w 5187198"/>
                <a:gd name="connsiteY100" fmla="*/ 5617321 h 6239661"/>
                <a:gd name="connsiteX101" fmla="*/ 1641863 w 5187198"/>
                <a:gd name="connsiteY101" fmla="*/ 5619910 h 6239661"/>
                <a:gd name="connsiteX102" fmla="*/ 2117508 w 5187198"/>
                <a:gd name="connsiteY102" fmla="*/ 5595156 h 6239661"/>
                <a:gd name="connsiteX103" fmla="*/ 2597368 w 5187198"/>
                <a:gd name="connsiteY103" fmla="*/ 5447381 h 6239661"/>
                <a:gd name="connsiteX104" fmla="*/ 3082968 w 5187198"/>
                <a:gd name="connsiteY104" fmla="*/ 5223245 h 6239661"/>
                <a:gd name="connsiteX105" fmla="*/ 3334855 w 5187198"/>
                <a:gd name="connsiteY105" fmla="*/ 5097383 h 6239661"/>
                <a:gd name="connsiteX106" fmla="*/ 3599509 w 5187198"/>
                <a:gd name="connsiteY106" fmla="*/ 4976217 h 6239661"/>
                <a:gd name="connsiteX107" fmla="*/ 4112002 w 5187198"/>
                <a:gd name="connsiteY107" fmla="*/ 4766359 h 6239661"/>
                <a:gd name="connsiteX108" fmla="*/ 4348983 w 5187198"/>
                <a:gd name="connsiteY108" fmla="*/ 4649833 h 6239661"/>
                <a:gd name="connsiteX109" fmla="*/ 4560505 w 5187198"/>
                <a:gd name="connsiteY109" fmla="*/ 4501564 h 6239661"/>
                <a:gd name="connsiteX110" fmla="*/ 4731963 w 5187198"/>
                <a:gd name="connsiteY110" fmla="*/ 4309870 h 6239661"/>
                <a:gd name="connsiteX111" fmla="*/ 4852344 w 5187198"/>
                <a:gd name="connsiteY111" fmla="*/ 4078640 h 6239661"/>
                <a:gd name="connsiteX112" fmla="*/ 4863972 w 5187198"/>
                <a:gd name="connsiteY112" fmla="*/ 4047790 h 6239661"/>
                <a:gd name="connsiteX113" fmla="*/ 4874144 w 5187198"/>
                <a:gd name="connsiteY113" fmla="*/ 4016320 h 6239661"/>
                <a:gd name="connsiteX114" fmla="*/ 4884127 w 5187198"/>
                <a:gd name="connsiteY114" fmla="*/ 3984682 h 6239661"/>
                <a:gd name="connsiteX115" fmla="*/ 4892800 w 5187198"/>
                <a:gd name="connsiteY115" fmla="*/ 3951883 h 6239661"/>
                <a:gd name="connsiteX116" fmla="*/ 4909526 w 5187198"/>
                <a:gd name="connsiteY116" fmla="*/ 3886001 h 6239661"/>
                <a:gd name="connsiteX117" fmla="*/ 4917687 w 5187198"/>
                <a:gd name="connsiteY117" fmla="*/ 3852948 h 6239661"/>
                <a:gd name="connsiteX118" fmla="*/ 4921768 w 5187198"/>
                <a:gd name="connsiteY118" fmla="*/ 3836422 h 6239661"/>
                <a:gd name="connsiteX119" fmla="*/ 4924845 w 5187198"/>
                <a:gd name="connsiteY119" fmla="*/ 3819742 h 6239661"/>
                <a:gd name="connsiteX120" fmla="*/ 4948230 w 5187198"/>
                <a:gd name="connsiteY120" fmla="*/ 3685744 h 6239661"/>
                <a:gd name="connsiteX121" fmla="*/ 4962782 w 5187198"/>
                <a:gd name="connsiteY121" fmla="*/ 3550540 h 6239661"/>
                <a:gd name="connsiteX122" fmla="*/ 4939468 w 5187198"/>
                <a:gd name="connsiteY122" fmla="*/ 3010249 h 6239661"/>
                <a:gd name="connsiteX123" fmla="*/ 4816901 w 5187198"/>
                <a:gd name="connsiteY123" fmla="*/ 2488224 h 6239661"/>
                <a:gd name="connsiteX124" fmla="*/ 4797005 w 5187198"/>
                <a:gd name="connsiteY124" fmla="*/ 2424470 h 6239661"/>
                <a:gd name="connsiteX125" fmla="*/ 4774433 w 5187198"/>
                <a:gd name="connsiteY125" fmla="*/ 2361620 h 6239661"/>
                <a:gd name="connsiteX126" fmla="*/ 4752459 w 5187198"/>
                <a:gd name="connsiteY126" fmla="*/ 2298700 h 6239661"/>
                <a:gd name="connsiteX127" fmla="*/ 4728083 w 5187198"/>
                <a:gd name="connsiteY127" fmla="*/ 2236526 h 6239661"/>
                <a:gd name="connsiteX128" fmla="*/ 4704471 w 5187198"/>
                <a:gd name="connsiteY128" fmla="*/ 2174095 h 6239661"/>
                <a:gd name="connsiteX129" fmla="*/ 4678399 w 5187198"/>
                <a:gd name="connsiteY129" fmla="*/ 2112626 h 6239661"/>
                <a:gd name="connsiteX130" fmla="*/ 4652601 w 5187198"/>
                <a:gd name="connsiteY130" fmla="*/ 2050999 h 6239661"/>
                <a:gd name="connsiteX131" fmla="*/ 4624205 w 5187198"/>
                <a:gd name="connsiteY131" fmla="*/ 1990415 h 6239661"/>
                <a:gd name="connsiteX132" fmla="*/ 4595398 w 5187198"/>
                <a:gd name="connsiteY132" fmla="*/ 1930069 h 6239661"/>
                <a:gd name="connsiteX133" fmla="*/ 4563827 w 5187198"/>
                <a:gd name="connsiteY133" fmla="*/ 1870952 h 6239661"/>
                <a:gd name="connsiteX134" fmla="*/ 4531433 w 5187198"/>
                <a:gd name="connsiteY134" fmla="*/ 1812311 h 6239661"/>
                <a:gd name="connsiteX135" fmla="*/ 4523315 w 5187198"/>
                <a:gd name="connsiteY135" fmla="*/ 1797616 h 6239661"/>
                <a:gd name="connsiteX136" fmla="*/ 4514482 w 5187198"/>
                <a:gd name="connsiteY136" fmla="*/ 1783425 h 6239661"/>
                <a:gd name="connsiteX137" fmla="*/ 4496845 w 5187198"/>
                <a:gd name="connsiteY137" fmla="*/ 1754936 h 6239661"/>
                <a:gd name="connsiteX138" fmla="*/ 4461463 w 5187198"/>
                <a:gd name="connsiteY138" fmla="*/ 1697929 h 6239661"/>
                <a:gd name="connsiteX139" fmla="*/ 4452660 w 5187198"/>
                <a:gd name="connsiteY139" fmla="*/ 1683629 h 6239661"/>
                <a:gd name="connsiteX140" fmla="*/ 4443141 w 5187198"/>
                <a:gd name="connsiteY140" fmla="*/ 1669834 h 6239661"/>
                <a:gd name="connsiteX141" fmla="*/ 4424241 w 5187198"/>
                <a:gd name="connsiteY141" fmla="*/ 1642166 h 6239661"/>
                <a:gd name="connsiteX142" fmla="*/ 4346886 w 5187198"/>
                <a:gd name="connsiteY142" fmla="*/ 1532412 h 6239661"/>
                <a:gd name="connsiteX143" fmla="*/ 3985497 w 5187198"/>
                <a:gd name="connsiteY143" fmla="*/ 1134649 h 6239661"/>
                <a:gd name="connsiteX144" fmla="*/ 3545665 w 5187198"/>
                <a:gd name="connsiteY144" fmla="*/ 825877 h 6239661"/>
                <a:gd name="connsiteX145" fmla="*/ 3486190 w 5187198"/>
                <a:gd name="connsiteY145" fmla="*/ 794756 h 6239661"/>
                <a:gd name="connsiteX146" fmla="*/ 3426182 w 5187198"/>
                <a:gd name="connsiteY146" fmla="*/ 764765 h 6239661"/>
                <a:gd name="connsiteX147" fmla="*/ 3365044 w 5187198"/>
                <a:gd name="connsiteY147" fmla="*/ 737255 h 6239661"/>
                <a:gd name="connsiteX148" fmla="*/ 3334529 w 5187198"/>
                <a:gd name="connsiteY148" fmla="*/ 723514 h 6239661"/>
                <a:gd name="connsiteX149" fmla="*/ 3303733 w 5187198"/>
                <a:gd name="connsiteY149" fmla="*/ 710395 h 6239661"/>
                <a:gd name="connsiteX150" fmla="*/ 3179033 w 5187198"/>
                <a:gd name="connsiteY150" fmla="*/ 662259 h 6239661"/>
                <a:gd name="connsiteX151" fmla="*/ 3052408 w 5187198"/>
                <a:gd name="connsiteY151" fmla="*/ 620447 h 6239661"/>
                <a:gd name="connsiteX152" fmla="*/ 2924325 w 5187198"/>
                <a:gd name="connsiteY152" fmla="*/ 584505 h 6239661"/>
                <a:gd name="connsiteX153" fmla="*/ 2859667 w 5187198"/>
                <a:gd name="connsiteY153" fmla="*/ 569266 h 6239661"/>
                <a:gd name="connsiteX154" fmla="*/ 2795226 w 5187198"/>
                <a:gd name="connsiteY154" fmla="*/ 554085 h 6239661"/>
                <a:gd name="connsiteX155" fmla="*/ 2729702 w 5187198"/>
                <a:gd name="connsiteY155" fmla="*/ 540354 h 6239661"/>
                <a:gd name="connsiteX156" fmla="*/ 2663758 w 5187198"/>
                <a:gd name="connsiteY156" fmla="*/ 527322 h 6239661"/>
                <a:gd name="connsiteX157" fmla="*/ 2630927 w 5187198"/>
                <a:gd name="connsiteY157" fmla="*/ 520495 h 6239661"/>
                <a:gd name="connsiteX158" fmla="*/ 2597965 w 5187198"/>
                <a:gd name="connsiteY158" fmla="*/ 515024 h 6239661"/>
                <a:gd name="connsiteX159" fmla="*/ 2532205 w 5187198"/>
                <a:gd name="connsiteY159" fmla="*/ 503895 h 6239661"/>
                <a:gd name="connsiteX160" fmla="*/ 2010064 w 5187198"/>
                <a:gd name="connsiteY160" fmla="*/ 452552 h 6239661"/>
                <a:gd name="connsiteX161" fmla="*/ 1494552 w 5187198"/>
                <a:gd name="connsiteY161" fmla="*/ 485055 h 6239661"/>
                <a:gd name="connsiteX162" fmla="*/ 1366896 w 5187198"/>
                <a:gd name="connsiteY162" fmla="*/ 509389 h 6239661"/>
                <a:gd name="connsiteX163" fmla="*/ 1240175 w 5187198"/>
                <a:gd name="connsiteY163" fmla="*/ 541045 h 6239661"/>
                <a:gd name="connsiteX164" fmla="*/ 1177438 w 5187198"/>
                <a:gd name="connsiteY164" fmla="*/ 560170 h 6239661"/>
                <a:gd name="connsiteX165" fmla="*/ 1145987 w 5187198"/>
                <a:gd name="connsiteY165" fmla="*/ 569826 h 6239661"/>
                <a:gd name="connsiteX166" fmla="*/ 1130315 w 5187198"/>
                <a:gd name="connsiteY166" fmla="*/ 574669 h 6239661"/>
                <a:gd name="connsiteX167" fmla="*/ 1114873 w 5187198"/>
                <a:gd name="connsiteY167" fmla="*/ 580384 h 6239661"/>
                <a:gd name="connsiteX168" fmla="*/ 1052839 w 5187198"/>
                <a:gd name="connsiteY168" fmla="*/ 602943 h 6239661"/>
                <a:gd name="connsiteX169" fmla="*/ 991135 w 5187198"/>
                <a:gd name="connsiteY169" fmla="*/ 626866 h 6239661"/>
                <a:gd name="connsiteX170" fmla="*/ 930179 w 5187198"/>
                <a:gd name="connsiteY170" fmla="*/ 653191 h 6239661"/>
                <a:gd name="connsiteX171" fmla="*/ 869768 w 5187198"/>
                <a:gd name="connsiteY171" fmla="*/ 680937 h 6239661"/>
                <a:gd name="connsiteX172" fmla="*/ 810085 w 5187198"/>
                <a:gd name="connsiteY172" fmla="*/ 710734 h 6239661"/>
                <a:gd name="connsiteX173" fmla="*/ 751220 w 5187198"/>
                <a:gd name="connsiteY173" fmla="*/ 741794 h 6239661"/>
                <a:gd name="connsiteX174" fmla="*/ 532669 w 5187198"/>
                <a:gd name="connsiteY174" fmla="*/ 881688 h 6239661"/>
                <a:gd name="connsiteX175" fmla="*/ 354185 w 5187198"/>
                <a:gd name="connsiteY175" fmla="*/ 1050286 h 6239661"/>
                <a:gd name="connsiteX176" fmla="*/ 315980 w 5187198"/>
                <a:gd name="connsiteY176" fmla="*/ 1098125 h 6239661"/>
                <a:gd name="connsiteX177" fmla="*/ 280345 w 5187198"/>
                <a:gd name="connsiteY177" fmla="*/ 1149782 h 6239661"/>
                <a:gd name="connsiteX178" fmla="*/ 245890 w 5187198"/>
                <a:gd name="connsiteY178" fmla="*/ 1203959 h 6239661"/>
                <a:gd name="connsiteX179" fmla="*/ 212162 w 5187198"/>
                <a:gd name="connsiteY179" fmla="*/ 1260184 h 6239661"/>
                <a:gd name="connsiteX180" fmla="*/ 80716 w 5187198"/>
                <a:gd name="connsiteY180" fmla="*/ 1502476 h 6239661"/>
                <a:gd name="connsiteX181" fmla="*/ 0 w 5187198"/>
                <a:gd name="connsiteY181" fmla="*/ 1648841 h 6239661"/>
                <a:gd name="connsiteX182" fmla="*/ 0 w 5187198"/>
                <a:gd name="connsiteY182" fmla="*/ 954863 h 6239661"/>
                <a:gd name="connsiteX183" fmla="*/ 43491 w 5187198"/>
                <a:gd name="connsiteY183" fmla="*/ 895513 h 6239661"/>
                <a:gd name="connsiteX184" fmla="*/ 93923 w 5187198"/>
                <a:gd name="connsiteY184" fmla="*/ 834489 h 6239661"/>
                <a:gd name="connsiteX185" fmla="*/ 323465 w 5187198"/>
                <a:gd name="connsiteY185" fmla="*/ 617671 h 6239661"/>
                <a:gd name="connsiteX186" fmla="*/ 574777 w 5187198"/>
                <a:gd name="connsiteY186" fmla="*/ 446794 h 6239661"/>
                <a:gd name="connsiteX187" fmla="*/ 638943 w 5187198"/>
                <a:gd name="connsiteY187" fmla="*/ 408925 h 6239661"/>
                <a:gd name="connsiteX188" fmla="*/ 703505 w 5187198"/>
                <a:gd name="connsiteY188" fmla="*/ 371742 h 6239661"/>
                <a:gd name="connsiteX189" fmla="*/ 769262 w 5187198"/>
                <a:gd name="connsiteY189" fmla="*/ 336154 h 6239661"/>
                <a:gd name="connsiteX190" fmla="*/ 835552 w 5187198"/>
                <a:gd name="connsiteY190" fmla="*/ 301173 h 6239661"/>
                <a:gd name="connsiteX191" fmla="*/ 902979 w 5187198"/>
                <a:gd name="connsiteY191" fmla="*/ 268004 h 6239661"/>
                <a:gd name="connsiteX192" fmla="*/ 971127 w 5187198"/>
                <a:gd name="connsiteY192" fmla="*/ 235607 h 6239661"/>
                <a:gd name="connsiteX193" fmla="*/ 988238 w 5187198"/>
                <a:gd name="connsiteY193" fmla="*/ 227556 h 6239661"/>
                <a:gd name="connsiteX194" fmla="*/ 1005744 w 5187198"/>
                <a:gd name="connsiteY194" fmla="*/ 220191 h 6239661"/>
                <a:gd name="connsiteX195" fmla="*/ 1040729 w 5187198"/>
                <a:gd name="connsiteY195" fmla="*/ 205569 h 6239661"/>
                <a:gd name="connsiteX196" fmla="*/ 1110835 w 5187198"/>
                <a:gd name="connsiteY196" fmla="*/ 176248 h 6239661"/>
                <a:gd name="connsiteX197" fmla="*/ 1254256 w 5187198"/>
                <a:gd name="connsiteY197" fmla="*/ 123796 h 6239661"/>
                <a:gd name="connsiteX198" fmla="*/ 1401310 w 5187198"/>
                <a:gd name="connsiteY198" fmla="*/ 79852 h 6239661"/>
                <a:gd name="connsiteX199" fmla="*/ 2011811 w 5187198"/>
                <a:gd name="connsiteY199" fmla="*/ 4 h 62396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Lst>
              <a:rect l="l" t="t" r="r" b="b"/>
              <a:pathLst>
                <a:path w="5187198" h="6239661">
                  <a:moveTo>
                    <a:pt x="2011811" y="4"/>
                  </a:moveTo>
                  <a:cubicBezTo>
                    <a:pt x="2217306" y="120"/>
                    <a:pt x="2420903" y="25925"/>
                    <a:pt x="2617011" y="70590"/>
                  </a:cubicBezTo>
                  <a:lnTo>
                    <a:pt x="2690321" y="88146"/>
                  </a:lnTo>
                  <a:lnTo>
                    <a:pt x="2726863" y="97127"/>
                  </a:lnTo>
                  <a:lnTo>
                    <a:pt x="2762951" y="107375"/>
                  </a:lnTo>
                  <a:lnTo>
                    <a:pt x="2834843" y="128493"/>
                  </a:lnTo>
                  <a:cubicBezTo>
                    <a:pt x="2858788" y="135605"/>
                    <a:pt x="2882632" y="142226"/>
                    <a:pt x="2906574" y="151076"/>
                  </a:cubicBezTo>
                  <a:cubicBezTo>
                    <a:pt x="2954475" y="167852"/>
                    <a:pt x="3002363" y="183813"/>
                    <a:pt x="3049504" y="202124"/>
                  </a:cubicBezTo>
                  <a:lnTo>
                    <a:pt x="3189518" y="260159"/>
                  </a:lnTo>
                  <a:lnTo>
                    <a:pt x="3326048" y="325143"/>
                  </a:lnTo>
                  <a:cubicBezTo>
                    <a:pt x="3370687" y="348464"/>
                    <a:pt x="3414908" y="372485"/>
                    <a:pt x="3459166" y="395936"/>
                  </a:cubicBezTo>
                  <a:cubicBezTo>
                    <a:pt x="3502947" y="420302"/>
                    <a:pt x="3545491" y="447118"/>
                    <a:pt x="3588578" y="472343"/>
                  </a:cubicBezTo>
                  <a:cubicBezTo>
                    <a:pt x="3610346" y="484551"/>
                    <a:pt x="3630797" y="499072"/>
                    <a:pt x="3651864" y="512600"/>
                  </a:cubicBezTo>
                  <a:lnTo>
                    <a:pt x="3714514" y="553499"/>
                  </a:lnTo>
                  <a:cubicBezTo>
                    <a:pt x="3880005" y="664844"/>
                    <a:pt x="4036083" y="788388"/>
                    <a:pt x="4181221" y="922912"/>
                  </a:cubicBezTo>
                  <a:cubicBezTo>
                    <a:pt x="4326221" y="1057515"/>
                    <a:pt x="4461955" y="1202038"/>
                    <a:pt x="4582963" y="1358264"/>
                  </a:cubicBezTo>
                  <a:cubicBezTo>
                    <a:pt x="4614206" y="1396543"/>
                    <a:pt x="4642091" y="1437400"/>
                    <a:pt x="4670721" y="1477644"/>
                  </a:cubicBezTo>
                  <a:cubicBezTo>
                    <a:pt x="4700172" y="1517414"/>
                    <a:pt x="4725864" y="1559538"/>
                    <a:pt x="4752378" y="1601187"/>
                  </a:cubicBezTo>
                  <a:lnTo>
                    <a:pt x="4772168" y="1632456"/>
                  </a:lnTo>
                  <a:lnTo>
                    <a:pt x="4782117" y="1648104"/>
                  </a:lnTo>
                  <a:lnTo>
                    <a:pt x="4791381" y="1664150"/>
                  </a:lnTo>
                  <a:lnTo>
                    <a:pt x="4828190" y="1728379"/>
                  </a:lnTo>
                  <a:cubicBezTo>
                    <a:pt x="4840266" y="1749930"/>
                    <a:pt x="4853470" y="1770740"/>
                    <a:pt x="4864832" y="1792796"/>
                  </a:cubicBezTo>
                  <a:lnTo>
                    <a:pt x="4899201" y="1858342"/>
                  </a:lnTo>
                  <a:cubicBezTo>
                    <a:pt x="4910484" y="1880260"/>
                    <a:pt x="4922532" y="1901920"/>
                    <a:pt x="4933266" y="1924155"/>
                  </a:cubicBezTo>
                  <a:lnTo>
                    <a:pt x="4964403" y="1991384"/>
                  </a:lnTo>
                  <a:cubicBezTo>
                    <a:pt x="4974618" y="2013829"/>
                    <a:pt x="4985323" y="2036171"/>
                    <a:pt x="4995019" y="2058823"/>
                  </a:cubicBezTo>
                  <a:lnTo>
                    <a:pt x="5021999" y="2127723"/>
                  </a:lnTo>
                  <a:lnTo>
                    <a:pt x="5048321" y="2196908"/>
                  </a:lnTo>
                  <a:lnTo>
                    <a:pt x="5070546" y="2267547"/>
                  </a:lnTo>
                  <a:cubicBezTo>
                    <a:pt x="5078054" y="2291004"/>
                    <a:pt x="5085044" y="2314670"/>
                    <a:pt x="5092171" y="2338256"/>
                  </a:cubicBezTo>
                  <a:cubicBezTo>
                    <a:pt x="5098670" y="2362023"/>
                    <a:pt x="5104296" y="2386019"/>
                    <a:pt x="5110305" y="2409886"/>
                  </a:cubicBezTo>
                  <a:cubicBezTo>
                    <a:pt x="5158097" y="2600976"/>
                    <a:pt x="5182068" y="2797044"/>
                    <a:pt x="5186393" y="2992022"/>
                  </a:cubicBezTo>
                  <a:cubicBezTo>
                    <a:pt x="5191013" y="3187195"/>
                    <a:pt x="5175397" y="3380886"/>
                    <a:pt x="5149045" y="3571816"/>
                  </a:cubicBezTo>
                  <a:cubicBezTo>
                    <a:pt x="5141154" y="3619431"/>
                    <a:pt x="5133539" y="3666889"/>
                    <a:pt x="5126572" y="3714520"/>
                  </a:cubicBezTo>
                  <a:cubicBezTo>
                    <a:pt x="5117276" y="3761759"/>
                    <a:pt x="5107793" y="3808831"/>
                    <a:pt x="5099067" y="3856108"/>
                  </a:cubicBezTo>
                  <a:lnTo>
                    <a:pt x="5095699" y="3873868"/>
                  </a:lnTo>
                  <a:lnTo>
                    <a:pt x="5091573" y="3891426"/>
                  </a:lnTo>
                  <a:lnTo>
                    <a:pt x="5083324" y="3926541"/>
                  </a:lnTo>
                  <a:lnTo>
                    <a:pt x="5067256" y="3996889"/>
                  </a:lnTo>
                  <a:cubicBezTo>
                    <a:pt x="5064451" y="4008657"/>
                    <a:pt x="5062244" y="4020353"/>
                    <a:pt x="5059194" y="4032171"/>
                  </a:cubicBezTo>
                  <a:lnTo>
                    <a:pt x="5049522" y="4067833"/>
                  </a:lnTo>
                  <a:lnTo>
                    <a:pt x="5040067" y="4103553"/>
                  </a:lnTo>
                  <a:cubicBezTo>
                    <a:pt x="5036554" y="4115363"/>
                    <a:pt x="5032689" y="4127194"/>
                    <a:pt x="5028960" y="4138946"/>
                  </a:cubicBezTo>
                  <a:cubicBezTo>
                    <a:pt x="4999693" y="4233462"/>
                    <a:pt x="4962869" y="4326764"/>
                    <a:pt x="4917351" y="4417041"/>
                  </a:cubicBezTo>
                  <a:cubicBezTo>
                    <a:pt x="4871860" y="4507209"/>
                    <a:pt x="4817597" y="4594215"/>
                    <a:pt x="4756163" y="4676402"/>
                  </a:cubicBezTo>
                  <a:cubicBezTo>
                    <a:pt x="4632803" y="4840875"/>
                    <a:pt x="4480597" y="4982783"/>
                    <a:pt x="4322493" y="5105604"/>
                  </a:cubicBezTo>
                  <a:cubicBezTo>
                    <a:pt x="4163928" y="5228420"/>
                    <a:pt x="3999564" y="5332640"/>
                    <a:pt x="3840510" y="5429590"/>
                  </a:cubicBezTo>
                  <a:cubicBezTo>
                    <a:pt x="3760954" y="5478172"/>
                    <a:pt x="3682353" y="5524924"/>
                    <a:pt x="3606447" y="5572862"/>
                  </a:cubicBezTo>
                  <a:lnTo>
                    <a:pt x="3488814" y="5647178"/>
                  </a:lnTo>
                  <a:cubicBezTo>
                    <a:pt x="3448270" y="5672597"/>
                    <a:pt x="3407323" y="5697792"/>
                    <a:pt x="3365864" y="5722735"/>
                  </a:cubicBezTo>
                  <a:cubicBezTo>
                    <a:pt x="3200163" y="5822424"/>
                    <a:pt x="3026125" y="5917328"/>
                    <a:pt x="2839486" y="5999120"/>
                  </a:cubicBezTo>
                  <a:cubicBezTo>
                    <a:pt x="2653201" y="6080891"/>
                    <a:pt x="2453560" y="6149344"/>
                    <a:pt x="2242423" y="6192346"/>
                  </a:cubicBezTo>
                  <a:cubicBezTo>
                    <a:pt x="2031719" y="6235463"/>
                    <a:pt x="1808952" y="6251353"/>
                    <a:pt x="1589380" y="6230657"/>
                  </a:cubicBezTo>
                  <a:lnTo>
                    <a:pt x="1548244" y="6226706"/>
                  </a:lnTo>
                  <a:cubicBezTo>
                    <a:pt x="1534528" y="6225117"/>
                    <a:pt x="1520898" y="6223203"/>
                    <a:pt x="1507348" y="6221428"/>
                  </a:cubicBezTo>
                  <a:lnTo>
                    <a:pt x="1466401" y="6215904"/>
                  </a:lnTo>
                  <a:cubicBezTo>
                    <a:pt x="1452772" y="6213991"/>
                    <a:pt x="1439316" y="6211428"/>
                    <a:pt x="1425773" y="6209191"/>
                  </a:cubicBezTo>
                  <a:cubicBezTo>
                    <a:pt x="1398775" y="6204391"/>
                    <a:pt x="1371610" y="6199779"/>
                    <a:pt x="1344960" y="6193681"/>
                  </a:cubicBezTo>
                  <a:cubicBezTo>
                    <a:pt x="1318251" y="6187799"/>
                    <a:pt x="1291260" y="6182538"/>
                    <a:pt x="1265007" y="6175388"/>
                  </a:cubicBezTo>
                  <a:lnTo>
                    <a:pt x="1225415" y="6165243"/>
                  </a:lnTo>
                  <a:cubicBezTo>
                    <a:pt x="1212163" y="6161924"/>
                    <a:pt x="1198939" y="6158496"/>
                    <a:pt x="1186567" y="6154486"/>
                  </a:cubicBezTo>
                  <a:lnTo>
                    <a:pt x="1111158" y="6130918"/>
                  </a:lnTo>
                  <a:lnTo>
                    <a:pt x="1035915" y="6107163"/>
                  </a:lnTo>
                  <a:cubicBezTo>
                    <a:pt x="1010846" y="6099055"/>
                    <a:pt x="986357" y="6088784"/>
                    <a:pt x="961579" y="6079594"/>
                  </a:cubicBezTo>
                  <a:cubicBezTo>
                    <a:pt x="763709" y="6005594"/>
                    <a:pt x="572401" y="5909703"/>
                    <a:pt x="395297" y="5792812"/>
                  </a:cubicBezTo>
                  <a:lnTo>
                    <a:pt x="265239" y="5701511"/>
                  </a:lnTo>
                  <a:cubicBezTo>
                    <a:pt x="254227" y="5694155"/>
                    <a:pt x="244103" y="5685646"/>
                    <a:pt x="233756" y="5677542"/>
                  </a:cubicBezTo>
                  <a:lnTo>
                    <a:pt x="202800" y="5652902"/>
                  </a:lnTo>
                  <a:lnTo>
                    <a:pt x="140918" y="5603515"/>
                  </a:lnTo>
                  <a:cubicBezTo>
                    <a:pt x="130598" y="5595302"/>
                    <a:pt x="120280" y="5587089"/>
                    <a:pt x="110625" y="5578127"/>
                  </a:cubicBezTo>
                  <a:cubicBezTo>
                    <a:pt x="105647" y="5573779"/>
                    <a:pt x="100444" y="5569834"/>
                    <a:pt x="95631" y="5565299"/>
                  </a:cubicBezTo>
                  <a:cubicBezTo>
                    <a:pt x="90955" y="5560684"/>
                    <a:pt x="86505" y="5555666"/>
                    <a:pt x="81966" y="5550973"/>
                  </a:cubicBezTo>
                  <a:lnTo>
                    <a:pt x="27991" y="5493272"/>
                  </a:lnTo>
                  <a:cubicBezTo>
                    <a:pt x="19109" y="5483589"/>
                    <a:pt x="9758" y="5474359"/>
                    <a:pt x="1454" y="5464252"/>
                  </a:cubicBezTo>
                  <a:lnTo>
                    <a:pt x="0" y="5462518"/>
                  </a:lnTo>
                  <a:lnTo>
                    <a:pt x="0" y="4720187"/>
                  </a:lnTo>
                  <a:lnTo>
                    <a:pt x="109684" y="4836724"/>
                  </a:lnTo>
                  <a:cubicBezTo>
                    <a:pt x="173316" y="4897375"/>
                    <a:pt x="239447" y="4954160"/>
                    <a:pt x="306959" y="5007200"/>
                  </a:cubicBezTo>
                  <a:lnTo>
                    <a:pt x="358101" y="5046057"/>
                  </a:lnTo>
                  <a:lnTo>
                    <a:pt x="383328" y="5065684"/>
                  </a:lnTo>
                  <a:cubicBezTo>
                    <a:pt x="391637" y="5072316"/>
                    <a:pt x="400805" y="5077902"/>
                    <a:pt x="409503" y="5083942"/>
                  </a:cubicBezTo>
                  <a:lnTo>
                    <a:pt x="461889" y="5119888"/>
                  </a:lnTo>
                  <a:cubicBezTo>
                    <a:pt x="466184" y="5122893"/>
                    <a:pt x="470616" y="5125820"/>
                    <a:pt x="474883" y="5128933"/>
                  </a:cubicBezTo>
                  <a:cubicBezTo>
                    <a:pt x="478982" y="5132235"/>
                    <a:pt x="482476" y="5136069"/>
                    <a:pt x="486410" y="5139557"/>
                  </a:cubicBezTo>
                  <a:cubicBezTo>
                    <a:pt x="494140" y="5146613"/>
                    <a:pt x="502565" y="5152812"/>
                    <a:pt x="510852" y="5159089"/>
                  </a:cubicBezTo>
                  <a:lnTo>
                    <a:pt x="560653" y="5196893"/>
                  </a:lnTo>
                  <a:lnTo>
                    <a:pt x="585485" y="5215834"/>
                  </a:lnTo>
                  <a:cubicBezTo>
                    <a:pt x="593773" y="5222111"/>
                    <a:pt x="601864" y="5228685"/>
                    <a:pt x="610707" y="5234185"/>
                  </a:cubicBezTo>
                  <a:lnTo>
                    <a:pt x="714768" y="5303103"/>
                  </a:lnTo>
                  <a:cubicBezTo>
                    <a:pt x="856162" y="5390603"/>
                    <a:pt x="1008099" y="5459947"/>
                    <a:pt x="1166634" y="5513322"/>
                  </a:cubicBezTo>
                  <a:cubicBezTo>
                    <a:pt x="1186540" y="5519932"/>
                    <a:pt x="1205774" y="5527751"/>
                    <a:pt x="1225991" y="5533632"/>
                  </a:cubicBezTo>
                  <a:lnTo>
                    <a:pt x="1286680" y="5550705"/>
                  </a:lnTo>
                  <a:lnTo>
                    <a:pt x="1347310" y="5567995"/>
                  </a:lnTo>
                  <a:cubicBezTo>
                    <a:pt x="1357469" y="5571180"/>
                    <a:pt x="1367261" y="5573572"/>
                    <a:pt x="1377002" y="5575719"/>
                  </a:cubicBezTo>
                  <a:lnTo>
                    <a:pt x="1406328" y="5582649"/>
                  </a:lnTo>
                  <a:cubicBezTo>
                    <a:pt x="1425825" y="5587757"/>
                    <a:pt x="1445490" y="5590939"/>
                    <a:pt x="1465060" y="5594909"/>
                  </a:cubicBezTo>
                  <a:cubicBezTo>
                    <a:pt x="1484652" y="5599231"/>
                    <a:pt x="1504324" y="5601952"/>
                    <a:pt x="1523881" y="5605105"/>
                  </a:cubicBezTo>
                  <a:cubicBezTo>
                    <a:pt x="1533660" y="5606682"/>
                    <a:pt x="1543460" y="5608613"/>
                    <a:pt x="1553325" y="5609865"/>
                  </a:cubicBezTo>
                  <a:lnTo>
                    <a:pt x="1582813" y="5613593"/>
                  </a:lnTo>
                  <a:lnTo>
                    <a:pt x="1612301" y="5617321"/>
                  </a:lnTo>
                  <a:lnTo>
                    <a:pt x="1641863" y="5619910"/>
                  </a:lnTo>
                  <a:cubicBezTo>
                    <a:pt x="1799348" y="5633940"/>
                    <a:pt x="1957913" y="5625770"/>
                    <a:pt x="2117508" y="5595156"/>
                  </a:cubicBezTo>
                  <a:cubicBezTo>
                    <a:pt x="2277124" y="5564895"/>
                    <a:pt x="2437004" y="5512449"/>
                    <a:pt x="2597368" y="5447381"/>
                  </a:cubicBezTo>
                  <a:cubicBezTo>
                    <a:pt x="2757791" y="5382096"/>
                    <a:pt x="2918855" y="5304464"/>
                    <a:pt x="3082968" y="5223245"/>
                  </a:cubicBezTo>
                  <a:lnTo>
                    <a:pt x="3334855" y="5097383"/>
                  </a:lnTo>
                  <a:cubicBezTo>
                    <a:pt x="3423528" y="5054142"/>
                    <a:pt x="3511773" y="5013798"/>
                    <a:pt x="3599509" y="4976217"/>
                  </a:cubicBezTo>
                  <a:cubicBezTo>
                    <a:pt x="3774960" y="4900701"/>
                    <a:pt x="3948276" y="4837481"/>
                    <a:pt x="4112002" y="4766359"/>
                  </a:cubicBezTo>
                  <a:cubicBezTo>
                    <a:pt x="4193972" y="4730827"/>
                    <a:pt x="4273429" y="4692997"/>
                    <a:pt x="4348983" y="4649833"/>
                  </a:cubicBezTo>
                  <a:cubicBezTo>
                    <a:pt x="4424508" y="4606778"/>
                    <a:pt x="4496050" y="4558250"/>
                    <a:pt x="4560505" y="4501564"/>
                  </a:cubicBezTo>
                  <a:cubicBezTo>
                    <a:pt x="4625198" y="4445289"/>
                    <a:pt x="4682991" y="4381021"/>
                    <a:pt x="4731963" y="4309870"/>
                  </a:cubicBezTo>
                  <a:cubicBezTo>
                    <a:pt x="4781043" y="4238747"/>
                    <a:pt x="4821275" y="4160848"/>
                    <a:pt x="4852344" y="4078640"/>
                  </a:cubicBezTo>
                  <a:lnTo>
                    <a:pt x="4863972" y="4047790"/>
                  </a:lnTo>
                  <a:lnTo>
                    <a:pt x="4874144" y="4016320"/>
                  </a:lnTo>
                  <a:lnTo>
                    <a:pt x="4884127" y="3984682"/>
                  </a:lnTo>
                  <a:cubicBezTo>
                    <a:pt x="4887242" y="3973925"/>
                    <a:pt x="4889981" y="3962835"/>
                    <a:pt x="4892800" y="3951883"/>
                  </a:cubicBezTo>
                  <a:lnTo>
                    <a:pt x="4909526" y="3886001"/>
                  </a:lnTo>
                  <a:lnTo>
                    <a:pt x="4917687" y="3852948"/>
                  </a:lnTo>
                  <a:lnTo>
                    <a:pt x="4921768" y="3836422"/>
                  </a:lnTo>
                  <a:lnTo>
                    <a:pt x="4924845" y="3819742"/>
                  </a:lnTo>
                  <a:cubicBezTo>
                    <a:pt x="4933092" y="3775120"/>
                    <a:pt x="4941231" y="3730469"/>
                    <a:pt x="4948230" y="3685744"/>
                  </a:cubicBezTo>
                  <a:cubicBezTo>
                    <a:pt x="4953579" y="3640694"/>
                    <a:pt x="4958249" y="3595577"/>
                    <a:pt x="4962782" y="3550540"/>
                  </a:cubicBezTo>
                  <a:cubicBezTo>
                    <a:pt x="4976580" y="3369692"/>
                    <a:pt x="4965812" y="3187942"/>
                    <a:pt x="4939468" y="3010249"/>
                  </a:cubicBezTo>
                  <a:cubicBezTo>
                    <a:pt x="4912965" y="2832281"/>
                    <a:pt x="4870237" y="2658196"/>
                    <a:pt x="4816901" y="2488224"/>
                  </a:cubicBezTo>
                  <a:cubicBezTo>
                    <a:pt x="4810197" y="2466954"/>
                    <a:pt x="4803984" y="2445582"/>
                    <a:pt x="4797005" y="2424470"/>
                  </a:cubicBezTo>
                  <a:cubicBezTo>
                    <a:pt x="4789399" y="2403537"/>
                    <a:pt x="4781686" y="2382574"/>
                    <a:pt x="4774433" y="2361620"/>
                  </a:cubicBezTo>
                  <a:lnTo>
                    <a:pt x="4752459" y="2298700"/>
                  </a:lnTo>
                  <a:lnTo>
                    <a:pt x="4728083" y="2236526"/>
                  </a:lnTo>
                  <a:cubicBezTo>
                    <a:pt x="4719957" y="2215802"/>
                    <a:pt x="4712352" y="2194869"/>
                    <a:pt x="4704471" y="2174095"/>
                  </a:cubicBezTo>
                  <a:lnTo>
                    <a:pt x="4678399" y="2112626"/>
                  </a:lnTo>
                  <a:lnTo>
                    <a:pt x="4652601" y="2050999"/>
                  </a:lnTo>
                  <a:cubicBezTo>
                    <a:pt x="4643711" y="2030533"/>
                    <a:pt x="4633616" y="2010672"/>
                    <a:pt x="4624205" y="1990415"/>
                  </a:cubicBezTo>
                  <a:lnTo>
                    <a:pt x="4595398" y="1930069"/>
                  </a:lnTo>
                  <a:cubicBezTo>
                    <a:pt x="4585714" y="1909969"/>
                    <a:pt x="4574413" y="1890713"/>
                    <a:pt x="4563827" y="1870952"/>
                  </a:cubicBezTo>
                  <a:lnTo>
                    <a:pt x="4531433" y="1812311"/>
                  </a:lnTo>
                  <a:lnTo>
                    <a:pt x="4523315" y="1797616"/>
                  </a:lnTo>
                  <a:lnTo>
                    <a:pt x="4514482" y="1783425"/>
                  </a:lnTo>
                  <a:lnTo>
                    <a:pt x="4496845" y="1754936"/>
                  </a:lnTo>
                  <a:lnTo>
                    <a:pt x="4461463" y="1697929"/>
                  </a:lnTo>
                  <a:lnTo>
                    <a:pt x="4452660" y="1683629"/>
                  </a:lnTo>
                  <a:lnTo>
                    <a:pt x="4443141" y="1669834"/>
                  </a:lnTo>
                  <a:lnTo>
                    <a:pt x="4424241" y="1642166"/>
                  </a:lnTo>
                  <a:cubicBezTo>
                    <a:pt x="4399005" y="1605265"/>
                    <a:pt x="4374512" y="1567751"/>
                    <a:pt x="4346886" y="1532412"/>
                  </a:cubicBezTo>
                  <a:cubicBezTo>
                    <a:pt x="4240477" y="1388328"/>
                    <a:pt x="4120362" y="1253437"/>
                    <a:pt x="3985497" y="1134649"/>
                  </a:cubicBezTo>
                  <a:cubicBezTo>
                    <a:pt x="3850799" y="1015675"/>
                    <a:pt x="3702920" y="911715"/>
                    <a:pt x="3545665" y="825877"/>
                  </a:cubicBezTo>
                  <a:lnTo>
                    <a:pt x="3486190" y="794756"/>
                  </a:lnTo>
                  <a:cubicBezTo>
                    <a:pt x="3466181" y="784640"/>
                    <a:pt x="3446893" y="773560"/>
                    <a:pt x="3426182" y="764765"/>
                  </a:cubicBezTo>
                  <a:lnTo>
                    <a:pt x="3365044" y="737255"/>
                  </a:lnTo>
                  <a:lnTo>
                    <a:pt x="3334529" y="723514"/>
                  </a:lnTo>
                  <a:cubicBezTo>
                    <a:pt x="3324394" y="718943"/>
                    <a:pt x="3314287" y="714265"/>
                    <a:pt x="3303733" y="710395"/>
                  </a:cubicBezTo>
                  <a:cubicBezTo>
                    <a:pt x="3262013" y="694346"/>
                    <a:pt x="3220711" y="677599"/>
                    <a:pt x="3179033" y="662259"/>
                  </a:cubicBezTo>
                  <a:lnTo>
                    <a:pt x="3052408" y="620447"/>
                  </a:lnTo>
                  <a:lnTo>
                    <a:pt x="2924325" y="584505"/>
                  </a:lnTo>
                  <a:cubicBezTo>
                    <a:pt x="2903106" y="578471"/>
                    <a:pt x="2881119" y="574434"/>
                    <a:pt x="2859667" y="569266"/>
                  </a:cubicBezTo>
                  <a:lnTo>
                    <a:pt x="2795226" y="554085"/>
                  </a:lnTo>
                  <a:cubicBezTo>
                    <a:pt x="2774078" y="548652"/>
                    <a:pt x="2751709" y="544744"/>
                    <a:pt x="2729702" y="540354"/>
                  </a:cubicBezTo>
                  <a:lnTo>
                    <a:pt x="2663758" y="527322"/>
                  </a:lnTo>
                  <a:lnTo>
                    <a:pt x="2630927" y="520495"/>
                  </a:lnTo>
                  <a:lnTo>
                    <a:pt x="2597965" y="515024"/>
                  </a:lnTo>
                  <a:cubicBezTo>
                    <a:pt x="2575970" y="511449"/>
                    <a:pt x="2554112" y="507795"/>
                    <a:pt x="2532205" y="503895"/>
                  </a:cubicBezTo>
                  <a:cubicBezTo>
                    <a:pt x="2357016" y="475037"/>
                    <a:pt x="2182954" y="456682"/>
                    <a:pt x="2010064" y="452552"/>
                  </a:cubicBezTo>
                  <a:cubicBezTo>
                    <a:pt x="1837255" y="448558"/>
                    <a:pt x="1665388" y="457916"/>
                    <a:pt x="1494552" y="485055"/>
                  </a:cubicBezTo>
                  <a:cubicBezTo>
                    <a:pt x="1452133" y="492816"/>
                    <a:pt x="1409569" y="501117"/>
                    <a:pt x="1366896" y="509389"/>
                  </a:cubicBezTo>
                  <a:cubicBezTo>
                    <a:pt x="1324862" y="520035"/>
                    <a:pt x="1282333" y="529505"/>
                    <a:pt x="1240175" y="541045"/>
                  </a:cubicBezTo>
                  <a:lnTo>
                    <a:pt x="1177438" y="560170"/>
                  </a:lnTo>
                  <a:lnTo>
                    <a:pt x="1145987" y="569826"/>
                  </a:lnTo>
                  <a:lnTo>
                    <a:pt x="1130315" y="574669"/>
                  </a:lnTo>
                  <a:lnTo>
                    <a:pt x="1114873" y="580384"/>
                  </a:lnTo>
                  <a:lnTo>
                    <a:pt x="1052839" y="602943"/>
                  </a:lnTo>
                  <a:cubicBezTo>
                    <a:pt x="1032151" y="610499"/>
                    <a:pt x="1011255" y="617535"/>
                    <a:pt x="991135" y="626866"/>
                  </a:cubicBezTo>
                  <a:lnTo>
                    <a:pt x="930179" y="653191"/>
                  </a:lnTo>
                  <a:cubicBezTo>
                    <a:pt x="909850" y="662002"/>
                    <a:pt x="889443" y="670676"/>
                    <a:pt x="869768" y="680937"/>
                  </a:cubicBezTo>
                  <a:lnTo>
                    <a:pt x="810085" y="710734"/>
                  </a:lnTo>
                  <a:cubicBezTo>
                    <a:pt x="790331" y="720859"/>
                    <a:pt x="770124" y="730514"/>
                    <a:pt x="751220" y="741794"/>
                  </a:cubicBezTo>
                  <a:cubicBezTo>
                    <a:pt x="673929" y="784955"/>
                    <a:pt x="598827" y="830326"/>
                    <a:pt x="532669" y="881688"/>
                  </a:cubicBezTo>
                  <a:cubicBezTo>
                    <a:pt x="464226" y="931625"/>
                    <a:pt x="406969" y="988270"/>
                    <a:pt x="354185" y="1050286"/>
                  </a:cubicBezTo>
                  <a:lnTo>
                    <a:pt x="315980" y="1098125"/>
                  </a:lnTo>
                  <a:lnTo>
                    <a:pt x="280345" y="1149782"/>
                  </a:lnTo>
                  <a:cubicBezTo>
                    <a:pt x="268144" y="1166335"/>
                    <a:pt x="257438" y="1185955"/>
                    <a:pt x="245890" y="1203959"/>
                  </a:cubicBezTo>
                  <a:cubicBezTo>
                    <a:pt x="234552" y="1222481"/>
                    <a:pt x="223171" y="1240298"/>
                    <a:pt x="212162" y="1260184"/>
                  </a:cubicBezTo>
                  <a:cubicBezTo>
                    <a:pt x="168299" y="1337574"/>
                    <a:pt x="125055" y="1419360"/>
                    <a:pt x="80716" y="1502476"/>
                  </a:cubicBezTo>
                  <a:lnTo>
                    <a:pt x="0" y="1648841"/>
                  </a:lnTo>
                  <a:lnTo>
                    <a:pt x="0" y="954863"/>
                  </a:lnTo>
                  <a:lnTo>
                    <a:pt x="43491" y="895513"/>
                  </a:lnTo>
                  <a:cubicBezTo>
                    <a:pt x="59888" y="874984"/>
                    <a:pt x="77014" y="854766"/>
                    <a:pt x="93923" y="834489"/>
                  </a:cubicBezTo>
                  <a:cubicBezTo>
                    <a:pt x="163245" y="754880"/>
                    <a:pt x="240806" y="679565"/>
                    <a:pt x="323465" y="617671"/>
                  </a:cubicBezTo>
                  <a:cubicBezTo>
                    <a:pt x="405002" y="553042"/>
                    <a:pt x="490132" y="499230"/>
                    <a:pt x="574777" y="446794"/>
                  </a:cubicBezTo>
                  <a:cubicBezTo>
                    <a:pt x="595733" y="433050"/>
                    <a:pt x="617442" y="421248"/>
                    <a:pt x="638943" y="408925"/>
                  </a:cubicBezTo>
                  <a:lnTo>
                    <a:pt x="703505" y="371742"/>
                  </a:lnTo>
                  <a:cubicBezTo>
                    <a:pt x="724798" y="358900"/>
                    <a:pt x="747120" y="347842"/>
                    <a:pt x="769262" y="336154"/>
                  </a:cubicBezTo>
                  <a:lnTo>
                    <a:pt x="835552" y="301173"/>
                  </a:lnTo>
                  <a:cubicBezTo>
                    <a:pt x="857427" y="289183"/>
                    <a:pt x="880470" y="278896"/>
                    <a:pt x="902979" y="268004"/>
                  </a:cubicBezTo>
                  <a:lnTo>
                    <a:pt x="971127" y="235607"/>
                  </a:lnTo>
                  <a:lnTo>
                    <a:pt x="988238" y="227556"/>
                  </a:lnTo>
                  <a:lnTo>
                    <a:pt x="1005744" y="220191"/>
                  </a:lnTo>
                  <a:lnTo>
                    <a:pt x="1040729" y="205569"/>
                  </a:lnTo>
                  <a:lnTo>
                    <a:pt x="1110835" y="176248"/>
                  </a:lnTo>
                  <a:cubicBezTo>
                    <a:pt x="1157999" y="157703"/>
                    <a:pt x="1206322" y="141323"/>
                    <a:pt x="1254256" y="123796"/>
                  </a:cubicBezTo>
                  <a:cubicBezTo>
                    <a:pt x="1302938" y="108671"/>
                    <a:pt x="1352074" y="94017"/>
                    <a:pt x="1401310" y="79852"/>
                  </a:cubicBezTo>
                  <a:cubicBezTo>
                    <a:pt x="1599497" y="26774"/>
                    <a:pt x="1806373" y="-329"/>
                    <a:pt x="2011811" y="4"/>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4" name="Freeform: Shape 13">
              <a:extLst>
                <a:ext uri="{FF2B5EF4-FFF2-40B4-BE49-F238E27FC236}">
                  <a16:creationId xmlns:a16="http://schemas.microsoft.com/office/drawing/2014/main" id="{06AC5DCC-C3CC-4FD5-AD4E-13A1BE5F7F6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220" y="297400"/>
              <a:ext cx="5215811" cy="6107388"/>
            </a:xfrm>
            <a:custGeom>
              <a:avLst/>
              <a:gdLst>
                <a:gd name="connsiteX0" fmla="*/ 1869139 w 5215811"/>
                <a:gd name="connsiteY0" fmla="*/ 9 h 6107388"/>
                <a:gd name="connsiteX1" fmla="*/ 2791149 w 5215811"/>
                <a:gd name="connsiteY1" fmla="*/ 130229 h 6107388"/>
                <a:gd name="connsiteX2" fmla="*/ 4760307 w 5215811"/>
                <a:gd name="connsiteY2" fmla="*/ 1608408 h 6107388"/>
                <a:gd name="connsiteX3" fmla="*/ 5108574 w 5215811"/>
                <a:gd name="connsiteY3" fmla="*/ 4050383 h 6107388"/>
                <a:gd name="connsiteX4" fmla="*/ 3434916 w 5215811"/>
                <a:gd name="connsiteY4" fmla="*/ 5503134 h 6107388"/>
                <a:gd name="connsiteX5" fmla="*/ 1137841 w 5215811"/>
                <a:gd name="connsiteY5" fmla="*/ 6033968 h 6107388"/>
                <a:gd name="connsiteX6" fmla="*/ 217555 w 5215811"/>
                <a:gd name="connsiteY6" fmla="*/ 5598945 h 6107388"/>
                <a:gd name="connsiteX7" fmla="*/ 0 w 5215811"/>
                <a:gd name="connsiteY7" fmla="*/ 5419622 h 6107388"/>
                <a:gd name="connsiteX8" fmla="*/ 0 w 5215811"/>
                <a:gd name="connsiteY8" fmla="*/ 4571683 h 6107388"/>
                <a:gd name="connsiteX9" fmla="*/ 18056 w 5215811"/>
                <a:gd name="connsiteY9" fmla="*/ 4599282 h 6107388"/>
                <a:gd name="connsiteX10" fmla="*/ 358324 w 5215811"/>
                <a:gd name="connsiteY10" fmla="*/ 4988154 h 6107388"/>
                <a:gd name="connsiteX11" fmla="*/ 1282741 w 5215811"/>
                <a:gd name="connsiteY11" fmla="*/ 5493193 h 6107388"/>
                <a:gd name="connsiteX12" fmla="*/ 2172794 w 5215811"/>
                <a:gd name="connsiteY12" fmla="*/ 5470630 h 6107388"/>
                <a:gd name="connsiteX13" fmla="*/ 3146893 w 5215811"/>
                <a:gd name="connsiteY13" fmla="*/ 5016296 h 6107388"/>
                <a:gd name="connsiteX14" fmla="*/ 3574114 w 5215811"/>
                <a:gd name="connsiteY14" fmla="*/ 4791124 h 6107388"/>
                <a:gd name="connsiteX15" fmla="*/ 4244948 w 5215811"/>
                <a:gd name="connsiteY15" fmla="*/ 4392664 h 6107388"/>
                <a:gd name="connsiteX16" fmla="*/ 4556385 w 5215811"/>
                <a:gd name="connsiteY16" fmla="*/ 3902656 h 6107388"/>
                <a:gd name="connsiteX17" fmla="*/ 4616354 w 5215811"/>
                <a:gd name="connsiteY17" fmla="*/ 2851680 h 6107388"/>
                <a:gd name="connsiteX18" fmla="*/ 4269266 w 5215811"/>
                <a:gd name="connsiteY18" fmla="*/ 1889625 h 6107388"/>
                <a:gd name="connsiteX19" fmla="*/ 2645976 w 5215811"/>
                <a:gd name="connsiteY19" fmla="*/ 671162 h 6107388"/>
                <a:gd name="connsiteX20" fmla="*/ 1648930 w 5215811"/>
                <a:gd name="connsiteY20" fmla="*/ 573017 h 6107388"/>
                <a:gd name="connsiteX21" fmla="*/ 771768 w 5215811"/>
                <a:gd name="connsiteY21" fmla="*/ 865882 h 6107388"/>
                <a:gd name="connsiteX22" fmla="*/ 433617 w 5215811"/>
                <a:gd name="connsiteY22" fmla="*/ 1119441 h 6107388"/>
                <a:gd name="connsiteX23" fmla="*/ 200571 w 5215811"/>
                <a:gd name="connsiteY23" fmla="*/ 1486480 h 6107388"/>
                <a:gd name="connsiteX24" fmla="*/ 47077 w 5215811"/>
                <a:gd name="connsiteY24" fmla="*/ 1753604 h 6107388"/>
                <a:gd name="connsiteX25" fmla="*/ 0 w 5215811"/>
                <a:gd name="connsiteY25" fmla="*/ 1831655 h 6107388"/>
                <a:gd name="connsiteX26" fmla="*/ 0 w 5215811"/>
                <a:gd name="connsiteY26" fmla="*/ 751112 h 6107388"/>
                <a:gd name="connsiteX27" fmla="*/ 6994 w 5215811"/>
                <a:gd name="connsiteY27" fmla="*/ 742614 h 6107388"/>
                <a:gd name="connsiteX28" fmla="*/ 484047 w 5215811"/>
                <a:gd name="connsiteY28" fmla="*/ 378777 h 6107388"/>
                <a:gd name="connsiteX29" fmla="*/ 1869139 w 5215811"/>
                <a:gd name="connsiteY29" fmla="*/ 9 h 61073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5215811" h="6107388">
                  <a:moveTo>
                    <a:pt x="1869139" y="9"/>
                  </a:moveTo>
                  <a:cubicBezTo>
                    <a:pt x="2160924" y="-706"/>
                    <a:pt x="2465752" y="43039"/>
                    <a:pt x="2791149" y="130229"/>
                  </a:cubicBezTo>
                  <a:cubicBezTo>
                    <a:pt x="3651198" y="360678"/>
                    <a:pt x="4339884" y="907924"/>
                    <a:pt x="4760307" y="1608408"/>
                  </a:cubicBezTo>
                  <a:cubicBezTo>
                    <a:pt x="5188180" y="2321320"/>
                    <a:pt x="5338357" y="3192822"/>
                    <a:pt x="5108574" y="4050383"/>
                  </a:cubicBezTo>
                  <a:cubicBezTo>
                    <a:pt x="4880820" y="4900373"/>
                    <a:pt x="4152841" y="5098512"/>
                    <a:pt x="3434916" y="5503134"/>
                  </a:cubicBezTo>
                  <a:cubicBezTo>
                    <a:pt x="2717099" y="5907783"/>
                    <a:pt x="2005568" y="6266474"/>
                    <a:pt x="1137841" y="6033968"/>
                  </a:cubicBezTo>
                  <a:cubicBezTo>
                    <a:pt x="783079" y="5938910"/>
                    <a:pt x="479573" y="5790114"/>
                    <a:pt x="217555" y="5598945"/>
                  </a:cubicBezTo>
                  <a:lnTo>
                    <a:pt x="0" y="5419622"/>
                  </a:lnTo>
                  <a:lnTo>
                    <a:pt x="0" y="4571683"/>
                  </a:lnTo>
                  <a:lnTo>
                    <a:pt x="18056" y="4599282"/>
                  </a:lnTo>
                  <a:cubicBezTo>
                    <a:pt x="124071" y="4746782"/>
                    <a:pt x="237002" y="4875718"/>
                    <a:pt x="358324" y="4988154"/>
                  </a:cubicBezTo>
                  <a:cubicBezTo>
                    <a:pt x="621323" y="5231809"/>
                    <a:pt x="923667" y="5396979"/>
                    <a:pt x="1282741" y="5493193"/>
                  </a:cubicBezTo>
                  <a:cubicBezTo>
                    <a:pt x="1573894" y="5571207"/>
                    <a:pt x="1856732" y="5563878"/>
                    <a:pt x="2172794" y="5470630"/>
                  </a:cubicBezTo>
                  <a:cubicBezTo>
                    <a:pt x="2498985" y="5374183"/>
                    <a:pt x="2832844" y="5193315"/>
                    <a:pt x="3146893" y="5016296"/>
                  </a:cubicBezTo>
                  <a:cubicBezTo>
                    <a:pt x="3293538" y="4933641"/>
                    <a:pt x="3436182" y="4861160"/>
                    <a:pt x="3574114" y="4791124"/>
                  </a:cubicBezTo>
                  <a:cubicBezTo>
                    <a:pt x="3841238" y="4655550"/>
                    <a:pt x="4071901" y="4538375"/>
                    <a:pt x="4244948" y="4392664"/>
                  </a:cubicBezTo>
                  <a:cubicBezTo>
                    <a:pt x="4405844" y="4257259"/>
                    <a:pt x="4501845" y="4106204"/>
                    <a:pt x="4556385" y="3902656"/>
                  </a:cubicBezTo>
                  <a:cubicBezTo>
                    <a:pt x="4649063" y="3556776"/>
                    <a:pt x="4669271" y="3203187"/>
                    <a:pt x="4616354" y="2851680"/>
                  </a:cubicBezTo>
                  <a:cubicBezTo>
                    <a:pt x="4565198" y="2511774"/>
                    <a:pt x="4448474" y="2188147"/>
                    <a:pt x="4269266" y="1889625"/>
                  </a:cubicBezTo>
                  <a:cubicBezTo>
                    <a:pt x="3907781" y="1287586"/>
                    <a:pt x="3331245" y="854780"/>
                    <a:pt x="2645976" y="671162"/>
                  </a:cubicBezTo>
                  <a:cubicBezTo>
                    <a:pt x="2278249" y="572630"/>
                    <a:pt x="1952074" y="540526"/>
                    <a:pt x="1648930" y="573017"/>
                  </a:cubicBezTo>
                  <a:cubicBezTo>
                    <a:pt x="1351746" y="604901"/>
                    <a:pt x="1064785" y="700731"/>
                    <a:pt x="771768" y="865882"/>
                  </a:cubicBezTo>
                  <a:cubicBezTo>
                    <a:pt x="568061" y="980657"/>
                    <a:pt x="486465" y="1058486"/>
                    <a:pt x="433617" y="1119441"/>
                  </a:cubicBezTo>
                  <a:cubicBezTo>
                    <a:pt x="358307" y="1206256"/>
                    <a:pt x="292149" y="1323808"/>
                    <a:pt x="200571" y="1486480"/>
                  </a:cubicBezTo>
                  <a:cubicBezTo>
                    <a:pt x="156644" y="1564432"/>
                    <a:pt x="106654" y="1653214"/>
                    <a:pt x="47077" y="1753604"/>
                  </a:cubicBezTo>
                  <a:lnTo>
                    <a:pt x="0" y="1831655"/>
                  </a:lnTo>
                  <a:lnTo>
                    <a:pt x="0" y="751112"/>
                  </a:lnTo>
                  <a:lnTo>
                    <a:pt x="6994" y="742614"/>
                  </a:lnTo>
                  <a:cubicBezTo>
                    <a:pt x="117721" y="617683"/>
                    <a:pt x="259696" y="505222"/>
                    <a:pt x="484047" y="378777"/>
                  </a:cubicBezTo>
                  <a:cubicBezTo>
                    <a:pt x="932751" y="125890"/>
                    <a:pt x="1382831" y="1200"/>
                    <a:pt x="1869139" y="9"/>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5" name="Freeform: Shape 14">
              <a:extLst>
                <a:ext uri="{FF2B5EF4-FFF2-40B4-BE49-F238E27FC236}">
                  <a16:creationId xmlns:a16="http://schemas.microsoft.com/office/drawing/2014/main" id="{4BBCC2F4-EFA7-4AF4-B538-AC4022D90F4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221" y="319367"/>
              <a:ext cx="5217956" cy="6100079"/>
            </a:xfrm>
            <a:custGeom>
              <a:avLst/>
              <a:gdLst>
                <a:gd name="connsiteX0" fmla="*/ 1951393 w 5217956"/>
                <a:gd name="connsiteY0" fmla="*/ 82 h 6100079"/>
                <a:gd name="connsiteX1" fmla="*/ 2855177 w 5217956"/>
                <a:gd name="connsiteY1" fmla="*/ 125419 h 6100079"/>
                <a:gd name="connsiteX2" fmla="*/ 4779341 w 5217956"/>
                <a:gd name="connsiteY2" fmla="*/ 1591542 h 6100079"/>
                <a:gd name="connsiteX3" fmla="*/ 5108573 w 5217956"/>
                <a:gd name="connsiteY3" fmla="*/ 4028416 h 6100079"/>
                <a:gd name="connsiteX4" fmla="*/ 3459358 w 5217956"/>
                <a:gd name="connsiteY4" fmla="*/ 5487716 h 6100079"/>
                <a:gd name="connsiteX5" fmla="*/ 1203274 w 5217956"/>
                <a:gd name="connsiteY5" fmla="*/ 6029534 h 6100079"/>
                <a:gd name="connsiteX6" fmla="*/ 59920 w 5217956"/>
                <a:gd name="connsiteY6" fmla="*/ 5396467 h 6100079"/>
                <a:gd name="connsiteX7" fmla="*/ 0 w 5217956"/>
                <a:gd name="connsiteY7" fmla="*/ 5333382 h 6100079"/>
                <a:gd name="connsiteX8" fmla="*/ 0 w 5217956"/>
                <a:gd name="connsiteY8" fmla="*/ 4205833 h 6100079"/>
                <a:gd name="connsiteX9" fmla="*/ 58036 w 5217956"/>
                <a:gd name="connsiteY9" fmla="*/ 4310048 h 6100079"/>
                <a:gd name="connsiteX10" fmla="*/ 520779 w 5217956"/>
                <a:gd name="connsiteY10" fmla="*/ 4907591 h 6100079"/>
                <a:gd name="connsiteX11" fmla="*/ 1377154 w 5217956"/>
                <a:gd name="connsiteY11" fmla="*/ 5380604 h 6100079"/>
                <a:gd name="connsiteX12" fmla="*/ 3123340 w 5217956"/>
                <a:gd name="connsiteY12" fmla="*/ 4905715 h 6100079"/>
                <a:gd name="connsiteX13" fmla="*/ 3547863 w 5217956"/>
                <a:gd name="connsiteY13" fmla="*/ 4676342 h 6100079"/>
                <a:gd name="connsiteX14" fmla="*/ 4186753 w 5217956"/>
                <a:gd name="connsiteY14" fmla="*/ 4289376 h 6100079"/>
                <a:gd name="connsiteX15" fmla="*/ 4459565 w 5217956"/>
                <a:gd name="connsiteY15" fmla="*/ 3854399 h 6100079"/>
                <a:gd name="connsiteX16" fmla="*/ 4521015 w 5217956"/>
                <a:gd name="connsiteY16" fmla="*/ 2849377 h 6100079"/>
                <a:gd name="connsiteX17" fmla="*/ 4199723 w 5217956"/>
                <a:gd name="connsiteY17" fmla="*/ 1931213 h 6100079"/>
                <a:gd name="connsiteX18" fmla="*/ 2681217 w 5217956"/>
                <a:gd name="connsiteY18" fmla="*/ 774211 h 6100079"/>
                <a:gd name="connsiteX19" fmla="*/ 926547 w 5217956"/>
                <a:gd name="connsiteY19" fmla="*/ 967112 h 6100079"/>
                <a:gd name="connsiteX20" fmla="*/ 622677 w 5217956"/>
                <a:gd name="connsiteY20" fmla="*/ 1197863 h 6100079"/>
                <a:gd name="connsiteX21" fmla="*/ 404892 w 5217956"/>
                <a:gd name="connsiteY21" fmla="*/ 1547314 h 6100079"/>
                <a:gd name="connsiteX22" fmla="*/ 40135 w 5217956"/>
                <a:gd name="connsiteY22" fmla="*/ 2159090 h 6100079"/>
                <a:gd name="connsiteX23" fmla="*/ 0 w 5217956"/>
                <a:gd name="connsiteY23" fmla="*/ 2219367 h 6100079"/>
                <a:gd name="connsiteX24" fmla="*/ 0 w 5217956"/>
                <a:gd name="connsiteY24" fmla="*/ 915659 h 6100079"/>
                <a:gd name="connsiteX25" fmla="*/ 58609 w 5217956"/>
                <a:gd name="connsiteY25" fmla="*/ 828051 h 6100079"/>
                <a:gd name="connsiteX26" fmla="*/ 590688 w 5217956"/>
                <a:gd name="connsiteY26" fmla="*/ 385385 h 6100079"/>
                <a:gd name="connsiteX27" fmla="*/ 1951393 w 5217956"/>
                <a:gd name="connsiteY27" fmla="*/ 82 h 61000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Lst>
              <a:rect l="l" t="t" r="r" b="b"/>
              <a:pathLst>
                <a:path w="5217956" h="6100079">
                  <a:moveTo>
                    <a:pt x="1951393" y="82"/>
                  </a:moveTo>
                  <a:cubicBezTo>
                    <a:pt x="2237631" y="-2119"/>
                    <a:pt x="2536431" y="40011"/>
                    <a:pt x="2855177" y="125419"/>
                  </a:cubicBezTo>
                  <a:cubicBezTo>
                    <a:pt x="3697704" y="351173"/>
                    <a:pt x="4370490" y="894159"/>
                    <a:pt x="4779341" y="1591542"/>
                  </a:cubicBezTo>
                  <a:cubicBezTo>
                    <a:pt x="5195534" y="2301324"/>
                    <a:pt x="5338356" y="3170855"/>
                    <a:pt x="5108573" y="4028416"/>
                  </a:cubicBezTo>
                  <a:cubicBezTo>
                    <a:pt x="4880819" y="4878406"/>
                    <a:pt x="4165603" y="5079965"/>
                    <a:pt x="3459358" y="5487716"/>
                  </a:cubicBezTo>
                  <a:cubicBezTo>
                    <a:pt x="2753114" y="5895466"/>
                    <a:pt x="2053264" y="6257288"/>
                    <a:pt x="1203274" y="6029534"/>
                  </a:cubicBezTo>
                  <a:cubicBezTo>
                    <a:pt x="739884" y="5905369"/>
                    <a:pt x="366399" y="5685345"/>
                    <a:pt x="59920" y="5396467"/>
                  </a:cubicBezTo>
                  <a:lnTo>
                    <a:pt x="0" y="5333382"/>
                  </a:lnTo>
                  <a:lnTo>
                    <a:pt x="0" y="4205833"/>
                  </a:lnTo>
                  <a:lnTo>
                    <a:pt x="58036" y="4310048"/>
                  </a:lnTo>
                  <a:cubicBezTo>
                    <a:pt x="197935" y="4550245"/>
                    <a:pt x="350594" y="4747142"/>
                    <a:pt x="520779" y="4907591"/>
                  </a:cubicBezTo>
                  <a:cubicBezTo>
                    <a:pt x="763600" y="5136565"/>
                    <a:pt x="1043821" y="5291288"/>
                    <a:pt x="1377154" y="5380604"/>
                  </a:cubicBezTo>
                  <a:cubicBezTo>
                    <a:pt x="1963029" y="5537589"/>
                    <a:pt x="2470519" y="5282804"/>
                    <a:pt x="3123340" y="4905715"/>
                  </a:cubicBezTo>
                  <a:cubicBezTo>
                    <a:pt x="3269800" y="4821157"/>
                    <a:pt x="3411134" y="4747512"/>
                    <a:pt x="3547863" y="4676342"/>
                  </a:cubicBezTo>
                  <a:cubicBezTo>
                    <a:pt x="3804497" y="4542710"/>
                    <a:pt x="4026085" y="4427393"/>
                    <a:pt x="4186753" y="4289376"/>
                  </a:cubicBezTo>
                  <a:cubicBezTo>
                    <a:pt x="4329009" y="4167293"/>
                    <a:pt x="4410589" y="4037181"/>
                    <a:pt x="4459565" y="3854399"/>
                  </a:cubicBezTo>
                  <a:cubicBezTo>
                    <a:pt x="4548302" y="3523229"/>
                    <a:pt x="4568981" y="3185183"/>
                    <a:pt x="4521015" y="2849377"/>
                  </a:cubicBezTo>
                  <a:cubicBezTo>
                    <a:pt x="4474709" y="2524680"/>
                    <a:pt x="4366564" y="2215756"/>
                    <a:pt x="4199723" y="1931213"/>
                  </a:cubicBezTo>
                  <a:cubicBezTo>
                    <a:pt x="3863270" y="1357325"/>
                    <a:pt x="3323982" y="946439"/>
                    <a:pt x="2681217" y="774211"/>
                  </a:cubicBezTo>
                  <a:cubicBezTo>
                    <a:pt x="2001139" y="591984"/>
                    <a:pt x="1476322" y="649699"/>
                    <a:pt x="926547" y="967112"/>
                  </a:cubicBezTo>
                  <a:cubicBezTo>
                    <a:pt x="740730" y="1074393"/>
                    <a:pt x="668642" y="1143989"/>
                    <a:pt x="622677" y="1197863"/>
                  </a:cubicBezTo>
                  <a:cubicBezTo>
                    <a:pt x="555599" y="1276450"/>
                    <a:pt x="492360" y="1390031"/>
                    <a:pt x="404892" y="1547314"/>
                  </a:cubicBezTo>
                  <a:cubicBezTo>
                    <a:pt x="317047" y="1705133"/>
                    <a:pt x="204816" y="1906756"/>
                    <a:pt x="40135" y="2159090"/>
                  </a:cubicBezTo>
                  <a:lnTo>
                    <a:pt x="0" y="2219367"/>
                  </a:lnTo>
                  <a:lnTo>
                    <a:pt x="0" y="915659"/>
                  </a:lnTo>
                  <a:lnTo>
                    <a:pt x="58609" y="828051"/>
                  </a:lnTo>
                  <a:cubicBezTo>
                    <a:pt x="177453" y="670481"/>
                    <a:pt x="325846" y="538291"/>
                    <a:pt x="590688" y="385385"/>
                  </a:cubicBezTo>
                  <a:cubicBezTo>
                    <a:pt x="1032158" y="130559"/>
                    <a:pt x="1474329" y="3750"/>
                    <a:pt x="1951393" y="82"/>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6" name="Freeform: Shape 15">
              <a:extLst>
                <a:ext uri="{FF2B5EF4-FFF2-40B4-BE49-F238E27FC236}">
                  <a16:creationId xmlns:a16="http://schemas.microsoft.com/office/drawing/2014/main" id="{2A9D1364-B6A3-44CB-9FBA-C528F0CE909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220" y="319367"/>
              <a:ext cx="5217957" cy="6100079"/>
            </a:xfrm>
            <a:custGeom>
              <a:avLst/>
              <a:gdLst>
                <a:gd name="connsiteX0" fmla="*/ 1951394 w 5217957"/>
                <a:gd name="connsiteY0" fmla="*/ 82 h 6100079"/>
                <a:gd name="connsiteX1" fmla="*/ 2855178 w 5217957"/>
                <a:gd name="connsiteY1" fmla="*/ 125419 h 6100079"/>
                <a:gd name="connsiteX2" fmla="*/ 4779341 w 5217957"/>
                <a:gd name="connsiteY2" fmla="*/ 1591542 h 6100079"/>
                <a:gd name="connsiteX3" fmla="*/ 5108574 w 5217957"/>
                <a:gd name="connsiteY3" fmla="*/ 4028416 h 6100079"/>
                <a:gd name="connsiteX4" fmla="*/ 3459359 w 5217957"/>
                <a:gd name="connsiteY4" fmla="*/ 5487716 h 6100079"/>
                <a:gd name="connsiteX5" fmla="*/ 1203275 w 5217957"/>
                <a:gd name="connsiteY5" fmla="*/ 6029534 h 6100079"/>
                <a:gd name="connsiteX6" fmla="*/ 59921 w 5217957"/>
                <a:gd name="connsiteY6" fmla="*/ 5396467 h 6100079"/>
                <a:gd name="connsiteX7" fmla="*/ 0 w 5217957"/>
                <a:gd name="connsiteY7" fmla="*/ 5333381 h 6100079"/>
                <a:gd name="connsiteX8" fmla="*/ 0 w 5217957"/>
                <a:gd name="connsiteY8" fmla="*/ 4427327 h 6100079"/>
                <a:gd name="connsiteX9" fmla="*/ 112056 w 5217957"/>
                <a:gd name="connsiteY9" fmla="*/ 4602502 h 6100079"/>
                <a:gd name="connsiteX10" fmla="*/ 443875 w 5217957"/>
                <a:gd name="connsiteY10" fmla="*/ 4989110 h 6100079"/>
                <a:gd name="connsiteX11" fmla="*/ 1348175 w 5217957"/>
                <a:gd name="connsiteY11" fmla="*/ 5488759 h 6100079"/>
                <a:gd name="connsiteX12" fmla="*/ 2221463 w 5217957"/>
                <a:gd name="connsiteY12" fmla="*/ 5461704 h 6100079"/>
                <a:gd name="connsiteX13" fmla="*/ 3179339 w 5217957"/>
                <a:gd name="connsiteY13" fmla="*/ 5003023 h 6100079"/>
                <a:gd name="connsiteX14" fmla="*/ 3599638 w 5217957"/>
                <a:gd name="connsiteY14" fmla="*/ 4775996 h 6100079"/>
                <a:gd name="connsiteX15" fmla="*/ 4259765 w 5217957"/>
                <a:gd name="connsiteY15" fmla="*/ 4374667 h 6100079"/>
                <a:gd name="connsiteX16" fmla="*/ 4567742 w 5217957"/>
                <a:gd name="connsiteY16" fmla="*/ 3883732 h 6100079"/>
                <a:gd name="connsiteX17" fmla="*/ 4631929 w 5217957"/>
                <a:gd name="connsiteY17" fmla="*/ 2833886 h 6100079"/>
                <a:gd name="connsiteX18" fmla="*/ 4296412 w 5217957"/>
                <a:gd name="connsiteY18" fmla="*/ 1874932 h 6100079"/>
                <a:gd name="connsiteX19" fmla="*/ 2710219 w 5217957"/>
                <a:gd name="connsiteY19" fmla="*/ 666410 h 6100079"/>
                <a:gd name="connsiteX20" fmla="*/ 1732642 w 5217957"/>
                <a:gd name="connsiteY20" fmla="*/ 573480 h 6100079"/>
                <a:gd name="connsiteX21" fmla="*/ 870621 w 5217957"/>
                <a:gd name="connsiteY21" fmla="*/ 870402 h 6100079"/>
                <a:gd name="connsiteX22" fmla="*/ 537555 w 5217957"/>
                <a:gd name="connsiteY22" fmla="*/ 1125324 h 6100079"/>
                <a:gd name="connsiteX23" fmla="*/ 306995 w 5217957"/>
                <a:gd name="connsiteY23" fmla="*/ 1493030 h 6100079"/>
                <a:gd name="connsiteX24" fmla="*/ 23579 w 5217957"/>
                <a:gd name="connsiteY24" fmla="*/ 1977465 h 6100079"/>
                <a:gd name="connsiteX25" fmla="*/ 0 w 5217957"/>
                <a:gd name="connsiteY25" fmla="*/ 2014291 h 6100079"/>
                <a:gd name="connsiteX26" fmla="*/ 0 w 5217957"/>
                <a:gd name="connsiteY26" fmla="*/ 915660 h 6100079"/>
                <a:gd name="connsiteX27" fmla="*/ 58609 w 5217957"/>
                <a:gd name="connsiteY27" fmla="*/ 828051 h 6100079"/>
                <a:gd name="connsiteX28" fmla="*/ 590689 w 5217957"/>
                <a:gd name="connsiteY28" fmla="*/ 385385 h 6100079"/>
                <a:gd name="connsiteX29" fmla="*/ 1951394 w 5217957"/>
                <a:gd name="connsiteY29" fmla="*/ 82 h 61000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5217957" h="6100079">
                  <a:moveTo>
                    <a:pt x="1951394" y="82"/>
                  </a:moveTo>
                  <a:cubicBezTo>
                    <a:pt x="2237632" y="-2119"/>
                    <a:pt x="2536431" y="40011"/>
                    <a:pt x="2855178" y="125419"/>
                  </a:cubicBezTo>
                  <a:cubicBezTo>
                    <a:pt x="3697704" y="351173"/>
                    <a:pt x="4370491" y="894159"/>
                    <a:pt x="4779341" y="1591542"/>
                  </a:cubicBezTo>
                  <a:cubicBezTo>
                    <a:pt x="5195535" y="2301324"/>
                    <a:pt x="5338357" y="3170855"/>
                    <a:pt x="5108574" y="4028416"/>
                  </a:cubicBezTo>
                  <a:cubicBezTo>
                    <a:pt x="4880820" y="4878406"/>
                    <a:pt x="4165604" y="5079965"/>
                    <a:pt x="3459359" y="5487716"/>
                  </a:cubicBezTo>
                  <a:cubicBezTo>
                    <a:pt x="2753115" y="5895466"/>
                    <a:pt x="2053265" y="6257288"/>
                    <a:pt x="1203275" y="6029534"/>
                  </a:cubicBezTo>
                  <a:cubicBezTo>
                    <a:pt x="739885" y="5905369"/>
                    <a:pt x="366400" y="5685345"/>
                    <a:pt x="59921" y="5396467"/>
                  </a:cubicBezTo>
                  <a:lnTo>
                    <a:pt x="0" y="5333381"/>
                  </a:lnTo>
                  <a:lnTo>
                    <a:pt x="0" y="4427327"/>
                  </a:lnTo>
                  <a:lnTo>
                    <a:pt x="112056" y="4602502"/>
                  </a:lnTo>
                  <a:cubicBezTo>
                    <a:pt x="215300" y="4749260"/>
                    <a:pt x="325419" y="4877443"/>
                    <a:pt x="443875" y="4989110"/>
                  </a:cubicBezTo>
                  <a:cubicBezTo>
                    <a:pt x="700709" y="5231113"/>
                    <a:pt x="996455" y="5394516"/>
                    <a:pt x="1348175" y="5488759"/>
                  </a:cubicBezTo>
                  <a:cubicBezTo>
                    <a:pt x="1633379" y="5565179"/>
                    <a:pt x="1910917" y="5556430"/>
                    <a:pt x="2221463" y="5461704"/>
                  </a:cubicBezTo>
                  <a:cubicBezTo>
                    <a:pt x="2541923" y="5363721"/>
                    <a:pt x="2870374" y="5181404"/>
                    <a:pt x="3179339" y="5003023"/>
                  </a:cubicBezTo>
                  <a:cubicBezTo>
                    <a:pt x="3323713" y="4919760"/>
                    <a:pt x="3463978" y="4846641"/>
                    <a:pt x="3599638" y="4775996"/>
                  </a:cubicBezTo>
                  <a:cubicBezTo>
                    <a:pt x="3862436" y="4639263"/>
                    <a:pt x="4089314" y="4521074"/>
                    <a:pt x="4259765" y="4374667"/>
                  </a:cubicBezTo>
                  <a:cubicBezTo>
                    <a:pt x="4418282" y="4238625"/>
                    <a:pt x="4513201" y="4087280"/>
                    <a:pt x="4567742" y="3883732"/>
                  </a:cubicBezTo>
                  <a:cubicBezTo>
                    <a:pt x="4660420" y="3537853"/>
                    <a:pt x="4682033" y="3184640"/>
                    <a:pt x="4631929" y="2833886"/>
                  </a:cubicBezTo>
                  <a:cubicBezTo>
                    <a:pt x="4583584" y="2494734"/>
                    <a:pt x="4470646" y="2172121"/>
                    <a:pt x="4296412" y="1874932"/>
                  </a:cubicBezTo>
                  <a:cubicBezTo>
                    <a:pt x="3944879" y="1275559"/>
                    <a:pt x="3381537" y="846289"/>
                    <a:pt x="2710219" y="666410"/>
                  </a:cubicBezTo>
                  <a:cubicBezTo>
                    <a:pt x="2349955" y="569877"/>
                    <a:pt x="2030161" y="539483"/>
                    <a:pt x="1732642" y="573480"/>
                  </a:cubicBezTo>
                  <a:cubicBezTo>
                    <a:pt x="1440866" y="606814"/>
                    <a:pt x="1158880" y="703976"/>
                    <a:pt x="870621" y="870402"/>
                  </a:cubicBezTo>
                  <a:cubicBezTo>
                    <a:pt x="670160" y="986048"/>
                    <a:pt x="589753" y="1064195"/>
                    <a:pt x="537555" y="1125324"/>
                  </a:cubicBezTo>
                  <a:cubicBezTo>
                    <a:pt x="463218" y="1212400"/>
                    <a:pt x="397708" y="1330125"/>
                    <a:pt x="306995" y="1493030"/>
                  </a:cubicBezTo>
                  <a:cubicBezTo>
                    <a:pt x="234596" y="1623167"/>
                    <a:pt x="145436" y="1783409"/>
                    <a:pt x="23579" y="1977465"/>
                  </a:cubicBezTo>
                  <a:lnTo>
                    <a:pt x="0" y="2014291"/>
                  </a:lnTo>
                  <a:lnTo>
                    <a:pt x="0" y="915660"/>
                  </a:lnTo>
                  <a:lnTo>
                    <a:pt x="58609" y="828051"/>
                  </a:lnTo>
                  <a:cubicBezTo>
                    <a:pt x="177453" y="670481"/>
                    <a:pt x="325847" y="538291"/>
                    <a:pt x="590689" y="385385"/>
                  </a:cubicBezTo>
                  <a:cubicBezTo>
                    <a:pt x="1032159" y="130559"/>
                    <a:pt x="1474330" y="3750"/>
                    <a:pt x="1951394" y="82"/>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sp>
        <p:nvSpPr>
          <p:cNvPr id="2" name="Title 1">
            <a:extLst>
              <a:ext uri="{FF2B5EF4-FFF2-40B4-BE49-F238E27FC236}">
                <a16:creationId xmlns:a16="http://schemas.microsoft.com/office/drawing/2014/main" id="{B2C21683-B6FB-2CE2-A697-F16294422ABA}"/>
              </a:ext>
            </a:extLst>
          </p:cNvPr>
          <p:cNvSpPr>
            <a:spLocks noGrp="1"/>
          </p:cNvSpPr>
          <p:nvPr>
            <p:ph type="title"/>
          </p:nvPr>
        </p:nvSpPr>
        <p:spPr>
          <a:xfrm>
            <a:off x="640080" y="1243013"/>
            <a:ext cx="3855720" cy="4371974"/>
          </a:xfrm>
        </p:spPr>
        <p:txBody>
          <a:bodyPr>
            <a:normAutofit/>
          </a:bodyPr>
          <a:lstStyle/>
          <a:p>
            <a:r>
              <a:rPr lang="en-GB" sz="3600">
                <a:solidFill>
                  <a:schemeClr val="tx2"/>
                </a:solidFill>
              </a:rPr>
              <a:t>Conclusion </a:t>
            </a:r>
          </a:p>
        </p:txBody>
      </p:sp>
      <p:sp>
        <p:nvSpPr>
          <p:cNvPr id="3" name="Content Placeholder 2">
            <a:extLst>
              <a:ext uri="{FF2B5EF4-FFF2-40B4-BE49-F238E27FC236}">
                <a16:creationId xmlns:a16="http://schemas.microsoft.com/office/drawing/2014/main" id="{D40E456F-E0D3-630A-5130-C1F475FEEC6C}"/>
              </a:ext>
            </a:extLst>
          </p:cNvPr>
          <p:cNvSpPr>
            <a:spLocks noGrp="1"/>
          </p:cNvSpPr>
          <p:nvPr>
            <p:ph idx="1"/>
          </p:nvPr>
        </p:nvSpPr>
        <p:spPr>
          <a:xfrm>
            <a:off x="5705708" y="1336013"/>
            <a:ext cx="6161034" cy="3245131"/>
          </a:xfrm>
        </p:spPr>
        <p:txBody>
          <a:bodyPr anchor="ctr">
            <a:noAutofit/>
          </a:bodyPr>
          <a:lstStyle/>
          <a:p>
            <a:pPr marL="0" indent="0">
              <a:buNone/>
            </a:pPr>
            <a:r>
              <a:rPr lang="en-GB" sz="2000"/>
              <a:t>In conclusion, combining health, well-being , and sustainable development strengthens the effectiveness and coordination of services, encourages a more preventative and holistic approach to care, and ensures that people, families, and carers receive full support that is personalised to meet their requirements. </a:t>
            </a:r>
          </a:p>
          <a:p>
            <a:pPr marL="0" indent="0">
              <a:buNone/>
            </a:pPr>
            <a:endParaRPr lang="en-GB" sz="2000"/>
          </a:p>
          <a:p>
            <a:pPr marL="0" indent="0">
              <a:buNone/>
            </a:pPr>
            <a:r>
              <a:rPr lang="en-GB" sz="2000"/>
              <a:t>There are many </a:t>
            </a:r>
            <a:r>
              <a:rPr lang="en-GB" sz="2000">
                <a:ea typeface="+mn-lt"/>
                <a:cs typeface="+mn-lt"/>
              </a:rPr>
              <a:t>, health inequalities are in the UK which need to be reduced by making new policies and initiatives .</a:t>
            </a:r>
            <a:r>
              <a:rPr lang="en-GB" sz="2000"/>
              <a:t>In order to guarantee fair healthcare, it is also crucial to support integrated community-based services and use data to track progress on which areas need more support. Try to regularly collect data and make improvements and changes for new policies. In the UK, societal processes, policies, and revealing ideas influence health and social care practices.</a:t>
            </a:r>
          </a:p>
        </p:txBody>
      </p:sp>
    </p:spTree>
    <p:extLst>
      <p:ext uri="{BB962C8B-B14F-4D97-AF65-F5344CB8AC3E}">
        <p14:creationId xmlns:p14="http://schemas.microsoft.com/office/powerpoint/2010/main" val="414367150"/>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68BECA6-00D2-919B-3316-80CCD026C59D}"/>
              </a:ext>
            </a:extLst>
          </p:cNvPr>
          <p:cNvSpPr>
            <a:spLocks noGrp="1"/>
          </p:cNvSpPr>
          <p:nvPr>
            <p:ph type="title"/>
          </p:nvPr>
        </p:nvSpPr>
        <p:spPr>
          <a:xfrm>
            <a:off x="686834" y="1153572"/>
            <a:ext cx="3200400" cy="4461163"/>
          </a:xfrm>
        </p:spPr>
        <p:txBody>
          <a:bodyPr>
            <a:normAutofit/>
          </a:bodyPr>
          <a:lstStyle/>
          <a:p>
            <a:r>
              <a:rPr lang="en-GB" b="1">
                <a:solidFill>
                  <a:srgbClr val="FFFFFF"/>
                </a:solidFill>
              </a:rPr>
              <a:t>References </a:t>
            </a: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8FFA01CA-A5EB-A7C9-04F7-53B3DEC6A7BC}"/>
              </a:ext>
            </a:extLst>
          </p:cNvPr>
          <p:cNvSpPr>
            <a:spLocks noGrp="1"/>
          </p:cNvSpPr>
          <p:nvPr>
            <p:ph idx="1"/>
          </p:nvPr>
        </p:nvSpPr>
        <p:spPr>
          <a:xfrm>
            <a:off x="4059121" y="1783080"/>
            <a:ext cx="7727495" cy="4623921"/>
          </a:xfrm>
        </p:spPr>
        <p:txBody>
          <a:bodyPr vert="horz" lIns="91440" tIns="45720" rIns="91440" bIns="45720" rtlCol="0" anchor="ctr">
            <a:noAutofit/>
          </a:bodyPr>
          <a:lstStyle/>
          <a:p>
            <a:pPr marL="457200" indent="-457200">
              <a:buAutoNum type="arabicPeriod"/>
            </a:pPr>
            <a:r>
              <a:rPr lang="en-GB" sz="1400" dirty="0">
                <a:latin typeface="Aptos"/>
                <a:ea typeface="Calibri"/>
                <a:cs typeface="Calibri"/>
              </a:rPr>
              <a:t>Scottish Government (2016). </a:t>
            </a:r>
            <a:r>
              <a:rPr lang="en-GB" sz="1400" i="1" dirty="0">
                <a:latin typeface="Aptos"/>
                <a:ea typeface="Calibri"/>
                <a:cs typeface="Calibri"/>
              </a:rPr>
              <a:t>Social care: Health and social care integration - </a:t>
            </a:r>
            <a:r>
              <a:rPr lang="en-GB" sz="1400" i="1" dirty="0" err="1">
                <a:latin typeface="Aptos"/>
                <a:ea typeface="Calibri"/>
                <a:cs typeface="Calibri"/>
              </a:rPr>
              <a:t>gov.scot</a:t>
            </a:r>
            <a:r>
              <a:rPr lang="en-GB" sz="1400" dirty="0">
                <a:latin typeface="Aptos"/>
                <a:ea typeface="Calibri"/>
                <a:cs typeface="Calibri"/>
              </a:rPr>
              <a:t>. [online] </a:t>
            </a:r>
            <a:r>
              <a:rPr lang="en-GB" sz="1400" dirty="0">
                <a:latin typeface="Aptos"/>
                <a:ea typeface="Calibri"/>
                <a:cs typeface="Calibri"/>
                <a:hlinkClick r:id="rId2"/>
              </a:rPr>
              <a:t>www.gov.scot</a:t>
            </a:r>
            <a:r>
              <a:rPr lang="en-GB" sz="1400" dirty="0">
                <a:latin typeface="Aptos"/>
                <a:ea typeface="Calibri"/>
                <a:cs typeface="Calibri"/>
              </a:rPr>
              <a:t>. Available at: </a:t>
            </a:r>
            <a:r>
              <a:rPr lang="en-GB" sz="1400" dirty="0">
                <a:latin typeface="Aptos"/>
                <a:ea typeface="Calibri"/>
                <a:cs typeface="Calibri"/>
                <a:hlinkClick r:id="rId3"/>
              </a:rPr>
              <a:t>https://www.gov.scot/policies/social-care/health-and-social-care-integration/</a:t>
            </a:r>
            <a:r>
              <a:rPr lang="en-GB" sz="1400" dirty="0">
                <a:latin typeface="Aptos"/>
                <a:ea typeface="Calibri"/>
                <a:cs typeface="Calibri"/>
              </a:rPr>
              <a:t>.</a:t>
            </a:r>
          </a:p>
          <a:p>
            <a:pPr marL="457200" indent="-457200">
              <a:buAutoNum type="arabicPeriod"/>
            </a:pPr>
            <a:r>
              <a:rPr lang="en-GB" sz="1400" dirty="0">
                <a:latin typeface="Aptos"/>
                <a:ea typeface="Calibri"/>
                <a:cs typeface="Calibri"/>
              </a:rPr>
              <a:t>‌UNICEF (2025). </a:t>
            </a:r>
            <a:r>
              <a:rPr lang="en-GB" sz="1400" i="1" dirty="0">
                <a:latin typeface="Aptos"/>
                <a:ea typeface="Calibri"/>
                <a:cs typeface="Calibri"/>
              </a:rPr>
              <a:t>SDG Goal 3: Good Health and Well-being</a:t>
            </a:r>
            <a:r>
              <a:rPr lang="en-GB" sz="1400" dirty="0">
                <a:latin typeface="Aptos"/>
                <a:ea typeface="Calibri"/>
                <a:cs typeface="Calibri"/>
              </a:rPr>
              <a:t>. [online] </a:t>
            </a:r>
            <a:r>
              <a:rPr lang="en-GB" sz="1400" dirty="0" err="1">
                <a:latin typeface="Aptos"/>
                <a:ea typeface="Calibri"/>
                <a:cs typeface="Calibri"/>
              </a:rPr>
              <a:t>Unicef</a:t>
            </a:r>
            <a:r>
              <a:rPr lang="en-GB" sz="1400" dirty="0">
                <a:latin typeface="Aptos"/>
                <a:ea typeface="Calibri"/>
                <a:cs typeface="Calibri"/>
              </a:rPr>
              <a:t>. Available at: </a:t>
            </a:r>
            <a:r>
              <a:rPr lang="en-GB" sz="1400" dirty="0">
                <a:latin typeface="Aptos"/>
                <a:ea typeface="Calibri"/>
                <a:cs typeface="Calibri"/>
                <a:hlinkClick r:id="rId4"/>
              </a:rPr>
              <a:t>https://data.unicef.org/sdgs/goal-3-good-health-wellbeing/</a:t>
            </a:r>
            <a:r>
              <a:rPr lang="en-GB" sz="1400" dirty="0">
                <a:latin typeface="Aptos"/>
                <a:ea typeface="Calibri"/>
                <a:cs typeface="Calibri"/>
              </a:rPr>
              <a:t>.</a:t>
            </a:r>
          </a:p>
          <a:p>
            <a:pPr marL="457200" indent="-457200">
              <a:buAutoNum type="arabicPeriod"/>
            </a:pPr>
            <a:r>
              <a:rPr lang="en-GB" sz="1400" dirty="0">
                <a:latin typeface="Aptos"/>
                <a:ea typeface="Calibri"/>
                <a:cs typeface="Calibri"/>
              </a:rPr>
              <a:t>‌Greater Manchester Integrated Care Partnership. (n.d.). </a:t>
            </a:r>
            <a:r>
              <a:rPr lang="en-GB" sz="1400" i="1" dirty="0">
                <a:latin typeface="Aptos"/>
                <a:ea typeface="Calibri"/>
                <a:cs typeface="Calibri"/>
              </a:rPr>
              <a:t>ICP Strategy</a:t>
            </a:r>
            <a:r>
              <a:rPr lang="en-GB" sz="1400" dirty="0">
                <a:latin typeface="Aptos"/>
                <a:ea typeface="Calibri"/>
                <a:cs typeface="Calibri"/>
              </a:rPr>
              <a:t>. [online] Available at: </a:t>
            </a:r>
            <a:r>
              <a:rPr lang="en-GB" sz="1400" dirty="0">
                <a:latin typeface="Aptos"/>
                <a:ea typeface="Calibri"/>
                <a:cs typeface="Calibri"/>
                <a:hlinkClick r:id="rId5"/>
              </a:rPr>
              <a:t>https://gmintegratedcare.org.uk/greatermanchester-icp/icp-strategy/</a:t>
            </a:r>
            <a:r>
              <a:rPr lang="en-GB" sz="1400" dirty="0">
                <a:latin typeface="Aptos"/>
                <a:ea typeface="Calibri"/>
                <a:cs typeface="Calibri"/>
              </a:rPr>
              <a:t>.</a:t>
            </a:r>
          </a:p>
          <a:p>
            <a:pPr marL="457200" indent="-457200">
              <a:buAutoNum type="arabicPeriod"/>
            </a:pPr>
            <a:r>
              <a:rPr lang="en-GB" sz="1400" dirty="0">
                <a:latin typeface="Aptos"/>
                <a:ea typeface="Calibri"/>
                <a:cs typeface="Calibri"/>
              </a:rPr>
              <a:t>Mendes, D., Sheeja </a:t>
            </a:r>
            <a:r>
              <a:rPr lang="en-GB" sz="1400" dirty="0" err="1">
                <a:latin typeface="Aptos"/>
                <a:ea typeface="Calibri"/>
                <a:cs typeface="Calibri"/>
              </a:rPr>
              <a:t>Machira</a:t>
            </a:r>
            <a:r>
              <a:rPr lang="en-GB" sz="1400" dirty="0">
                <a:latin typeface="Aptos"/>
                <a:ea typeface="Calibri"/>
                <a:cs typeface="Calibri"/>
              </a:rPr>
              <a:t> Krishnan, Esmé O’Brien, Padgett, T., Harrison, C., W. David Strain, Manca, A., </a:t>
            </a:r>
            <a:r>
              <a:rPr lang="en-GB" sz="1400" dirty="0" err="1">
                <a:latin typeface="Aptos"/>
                <a:ea typeface="Calibri"/>
                <a:cs typeface="Calibri"/>
              </a:rPr>
              <a:t>Ustianowski</a:t>
            </a:r>
            <a:r>
              <a:rPr lang="en-GB" sz="1400" dirty="0">
                <a:latin typeface="Aptos"/>
                <a:ea typeface="Calibri"/>
                <a:cs typeface="Calibri"/>
              </a:rPr>
              <a:t>, A., </a:t>
            </a:r>
            <a:r>
              <a:rPr lang="en-GB" sz="1400" dirty="0" err="1">
                <a:latin typeface="Aptos"/>
                <a:ea typeface="Calibri"/>
                <a:cs typeface="Calibri"/>
              </a:rPr>
              <a:t>Butfield</a:t>
            </a:r>
            <a:r>
              <a:rPr lang="en-GB" sz="1400" dirty="0">
                <a:latin typeface="Aptos"/>
                <a:ea typeface="Calibri"/>
                <a:cs typeface="Calibri"/>
              </a:rPr>
              <a:t>, R., Hamson, E., Reynard, C. and Yang, J. (2024). Modelling COVID-19 Vaccination in the UK: Impact of the Autumn 2022 and Spring 2023 Booster Campaigns. </a:t>
            </a:r>
            <a:r>
              <a:rPr lang="en-GB" sz="1400" i="1" dirty="0">
                <a:latin typeface="Aptos"/>
                <a:ea typeface="Calibri"/>
                <a:cs typeface="Calibri"/>
              </a:rPr>
              <a:t>Infectious diseases and therapy</a:t>
            </a:r>
            <a:r>
              <a:rPr lang="en-GB" sz="1400" dirty="0">
                <a:latin typeface="Aptos"/>
                <a:ea typeface="Calibri"/>
                <a:cs typeface="Calibri"/>
              </a:rPr>
              <a:t>. </a:t>
            </a:r>
            <a:r>
              <a:rPr lang="en-GB" sz="1400" dirty="0" err="1">
                <a:latin typeface="Aptos"/>
                <a:ea typeface="Calibri"/>
                <a:cs typeface="Calibri"/>
              </a:rPr>
              <a:t>doi:https</a:t>
            </a:r>
            <a:r>
              <a:rPr lang="en-GB" sz="1400" dirty="0">
                <a:latin typeface="Aptos"/>
                <a:ea typeface="Calibri"/>
                <a:cs typeface="Calibri"/>
              </a:rPr>
              <a:t>://doi.org/10.1007/s40121-024-00965-8.</a:t>
            </a:r>
          </a:p>
          <a:p>
            <a:pPr marL="457200" indent="-457200">
              <a:buAutoNum type="arabicPeriod"/>
            </a:pPr>
            <a:r>
              <a:rPr lang="en-GB" sz="1400" dirty="0">
                <a:latin typeface="Aptos"/>
                <a:ea typeface="Calibri"/>
                <a:cs typeface="Calibri"/>
              </a:rPr>
              <a:t>World Health Organization (2023). </a:t>
            </a:r>
            <a:r>
              <a:rPr lang="en-GB" sz="1400" i="1" dirty="0">
                <a:latin typeface="Aptos"/>
                <a:ea typeface="Calibri"/>
                <a:cs typeface="Calibri"/>
              </a:rPr>
              <a:t>Sustainable Development</a:t>
            </a:r>
            <a:r>
              <a:rPr lang="en-GB" sz="1400" dirty="0">
                <a:latin typeface="Aptos"/>
                <a:ea typeface="Calibri"/>
                <a:cs typeface="Calibri"/>
              </a:rPr>
              <a:t>. [online] </a:t>
            </a:r>
            <a:r>
              <a:rPr lang="en-GB" sz="1400" dirty="0">
                <a:latin typeface="Aptos"/>
                <a:ea typeface="Calibri"/>
                <a:cs typeface="Calibri"/>
                <a:hlinkClick r:id="rId6"/>
              </a:rPr>
              <a:t>www.who.int</a:t>
            </a:r>
            <a:r>
              <a:rPr lang="en-GB" sz="1400" dirty="0">
                <a:latin typeface="Aptos"/>
                <a:ea typeface="Calibri"/>
                <a:cs typeface="Calibri"/>
              </a:rPr>
              <a:t>. Available at: </a:t>
            </a:r>
            <a:r>
              <a:rPr lang="en-GB" sz="1400" dirty="0">
                <a:latin typeface="Aptos"/>
                <a:ea typeface="Calibri"/>
                <a:cs typeface="Calibri"/>
                <a:hlinkClick r:id="rId7"/>
              </a:rPr>
              <a:t>https://www.who.int/health-topics/sustainable-development#tab=tab_1</a:t>
            </a:r>
            <a:r>
              <a:rPr lang="en-GB" sz="1400" dirty="0">
                <a:latin typeface="Aptos"/>
                <a:ea typeface="Calibri"/>
                <a:cs typeface="Calibri"/>
              </a:rPr>
              <a:t>.</a:t>
            </a:r>
          </a:p>
          <a:p>
            <a:pPr marL="457200" indent="-457200">
              <a:buAutoNum type="arabicPeriod"/>
            </a:pPr>
            <a:r>
              <a:rPr lang="en-GB" sz="1400" dirty="0">
                <a:latin typeface="Calibri"/>
                <a:ea typeface="Calibri"/>
                <a:cs typeface="Calibri"/>
              </a:rPr>
              <a:t> NHS England (2023). </a:t>
            </a:r>
            <a:r>
              <a:rPr lang="en-GB" sz="1400" i="1" dirty="0">
                <a:latin typeface="Calibri"/>
                <a:ea typeface="Calibri"/>
                <a:cs typeface="Calibri"/>
              </a:rPr>
              <a:t>NHS England» Deprivation</a:t>
            </a:r>
            <a:r>
              <a:rPr lang="en-GB" sz="1400" dirty="0">
                <a:latin typeface="Calibri"/>
                <a:ea typeface="Calibri"/>
                <a:cs typeface="Calibri"/>
              </a:rPr>
              <a:t>. [online] </a:t>
            </a:r>
            <a:r>
              <a:rPr lang="en-GB" sz="1400" dirty="0">
                <a:latin typeface="Calibri"/>
                <a:ea typeface="Calibri"/>
                <a:cs typeface="Calibri"/>
                <a:hlinkClick r:id="rId8"/>
              </a:rPr>
              <a:t>www.england.nhs.uk</a:t>
            </a:r>
            <a:r>
              <a:rPr lang="en-GB" sz="1400" dirty="0">
                <a:latin typeface="Calibri"/>
                <a:ea typeface="Calibri"/>
                <a:cs typeface="Calibri"/>
              </a:rPr>
              <a:t>. Available at: </a:t>
            </a:r>
            <a:r>
              <a:rPr lang="en-GB" sz="1400" dirty="0">
                <a:latin typeface="Calibri"/>
                <a:ea typeface="Calibri"/>
                <a:cs typeface="Calibri"/>
                <a:hlinkClick r:id="rId9"/>
              </a:rPr>
              <a:t>https://www.england.nhs.uk/about/equality/equality-hub/national-healthcare-inequalities-improvement-programme/what-are-healthcare-inequalities/deprivation/</a:t>
            </a:r>
            <a:r>
              <a:rPr lang="en-GB" sz="1400" dirty="0">
                <a:latin typeface="Calibri"/>
                <a:ea typeface="Calibri"/>
                <a:cs typeface="Calibri"/>
              </a:rPr>
              <a:t>.</a:t>
            </a:r>
            <a:endParaRPr lang="en-GB" sz="1400" dirty="0">
              <a:latin typeface="Aptos"/>
              <a:ea typeface="Calibri"/>
              <a:cs typeface="Calibri"/>
            </a:endParaRPr>
          </a:p>
          <a:p>
            <a:pPr marL="457200" indent="-457200">
              <a:buAutoNum type="arabicPeriod"/>
            </a:pPr>
            <a:r>
              <a:rPr lang="en-GB" sz="1400" dirty="0">
                <a:latin typeface="Calibri"/>
                <a:ea typeface="Calibri"/>
                <a:cs typeface="Calibri"/>
              </a:rPr>
              <a:t>Robertson, R., Williams, E., Buck, D. and </a:t>
            </a:r>
            <a:r>
              <a:rPr lang="en-GB" sz="1400" dirty="0" err="1">
                <a:latin typeface="Calibri"/>
                <a:ea typeface="Calibri"/>
                <a:cs typeface="Calibri"/>
              </a:rPr>
              <a:t>Breckwoldt</a:t>
            </a:r>
            <a:r>
              <a:rPr lang="en-GB" sz="1400" dirty="0">
                <a:latin typeface="Calibri"/>
                <a:ea typeface="Calibri"/>
                <a:cs typeface="Calibri"/>
              </a:rPr>
              <a:t>, J. (2021). </a:t>
            </a:r>
            <a:r>
              <a:rPr lang="en-GB" sz="1400" i="1" dirty="0">
                <a:latin typeface="Calibri"/>
                <a:ea typeface="Calibri"/>
                <a:cs typeface="Calibri"/>
              </a:rPr>
              <a:t>Ethnic health inequalities and the NHS Driving progress in a changing system</a:t>
            </a:r>
            <a:r>
              <a:rPr lang="en-GB" sz="1400" dirty="0">
                <a:latin typeface="Calibri"/>
                <a:ea typeface="Calibri"/>
                <a:cs typeface="Calibri"/>
              </a:rPr>
              <a:t>. [online] Available at: https://www.nhsrho.org/wp-content/uploads/2023/05/Ethnic-Health-Inequalities-Kings-Fund-Report.pdf.</a:t>
            </a:r>
            <a:r>
              <a:rPr lang="en-GB" sz="1400" dirty="0">
                <a:latin typeface="Aptos"/>
                <a:ea typeface="Calibri"/>
                <a:cs typeface="Calibri"/>
              </a:rPr>
              <a:t>#</a:t>
            </a:r>
          </a:p>
          <a:p>
            <a:pPr marL="457200" indent="-457200">
              <a:buAutoNum type="arabicPeriod"/>
            </a:pPr>
            <a:r>
              <a:rPr lang="en-GB" sz="1200" dirty="0">
                <a:latin typeface="Calibri"/>
                <a:ea typeface="Calibri"/>
                <a:cs typeface="Calibri"/>
              </a:rPr>
              <a:t>   Lumen (2024). Biopsychosocial Model | Health Psychology. [online] courses.lumenlearning.com. Available at: https://courses.lumenlearning.com/suny-hvcc-healthpsychology/chapter/biopsychosocial-model/.</a:t>
            </a:r>
          </a:p>
          <a:p>
            <a:pPr>
              <a:buAutoNum type="arabicPeriod"/>
            </a:pPr>
            <a:r>
              <a:rPr lang="en-GB" sz="1200" dirty="0">
                <a:latin typeface="Calibri"/>
                <a:ea typeface="Calibri"/>
                <a:cs typeface="Calibri"/>
              </a:rPr>
              <a:t>      UK Government (2012). Health and Social Care Act 2012. [online] legislation.gov.uk. Available at: </a:t>
            </a:r>
            <a:r>
              <a:rPr lang="en-GB" sz="1200" dirty="0">
                <a:latin typeface="Calibri"/>
                <a:ea typeface="Calibri"/>
                <a:cs typeface="Calibri"/>
                <a:hlinkClick r:id="rId10"/>
              </a:rPr>
              <a:t>https://www.legislation.gov.uk/ukpga/2012/7/contents.#</a:t>
            </a:r>
            <a:endParaRPr lang="en-GB" sz="1200" dirty="0">
              <a:latin typeface="Calibri"/>
              <a:ea typeface="Calibri"/>
              <a:cs typeface="Calibri"/>
            </a:endParaRPr>
          </a:p>
          <a:p>
            <a:pPr>
              <a:buAutoNum type="arabicPeriod"/>
            </a:pPr>
            <a:r>
              <a:rPr lang="en-GB" sz="1200" dirty="0">
                <a:latin typeface="Calibri"/>
                <a:ea typeface="Calibri"/>
                <a:cs typeface="Calibri"/>
              </a:rPr>
              <a:t> </a:t>
            </a:r>
            <a:r>
              <a:rPr lang="en-GB" sz="1200">
                <a:latin typeface="Calibri"/>
                <a:ea typeface="Calibri"/>
                <a:cs typeface="Calibri"/>
              </a:rPr>
              <a:t>Health, P. (2021). Ecological Models of Health </a:t>
            </a:r>
            <a:r>
              <a:rPr lang="en-GB" sz="1200" err="1">
                <a:latin typeface="Calibri"/>
                <a:ea typeface="Calibri"/>
                <a:cs typeface="Calibri"/>
              </a:rPr>
              <a:t>Behavior</a:t>
            </a:r>
            <a:r>
              <a:rPr lang="en-GB" sz="1200">
                <a:latin typeface="Calibri"/>
                <a:ea typeface="Calibri"/>
                <a:cs typeface="Calibri"/>
              </a:rPr>
              <a:t> - Public Health. [online] Available at: https://www.publichealth.com.ng/ecological-models-of-health-behavior/#google_vignette.</a:t>
            </a:r>
          </a:p>
          <a:p>
            <a:pPr>
              <a:buAutoNum type="arabicPeriod"/>
            </a:pPr>
            <a:endParaRPr lang="en-GB" sz="1200">
              <a:latin typeface="Calibri"/>
              <a:ea typeface="Calibri"/>
              <a:cs typeface="Calibri"/>
            </a:endParaRPr>
          </a:p>
          <a:p>
            <a:pPr>
              <a:buAutoNum type="arabicPeriod"/>
            </a:pPr>
            <a:r>
              <a:rPr lang="en-GB" sz="1200">
                <a:latin typeface="Calibri"/>
                <a:ea typeface="Calibri"/>
                <a:cs typeface="Calibri"/>
              </a:rPr>
              <a:t>‌</a:t>
            </a:r>
            <a:endParaRPr lang="en-GB" sz="1200" dirty="0">
              <a:latin typeface="Calibri"/>
              <a:ea typeface="Calibri"/>
              <a:cs typeface="Calibri"/>
            </a:endParaRPr>
          </a:p>
          <a:p>
            <a:pPr>
              <a:buAutoNum type="arabicPeriod"/>
            </a:pPr>
            <a:endParaRPr lang="en-GB" sz="2400" dirty="0">
              <a:latin typeface="Calibri"/>
              <a:ea typeface="Calibri"/>
              <a:cs typeface="Calibri"/>
            </a:endParaRPr>
          </a:p>
          <a:p>
            <a:pPr>
              <a:buAutoNum type="arabicPeriod"/>
            </a:pPr>
            <a:endParaRPr lang="en-GB" sz="2400" dirty="0">
              <a:latin typeface="Calibri"/>
              <a:ea typeface="Calibri"/>
              <a:cs typeface="Calibri"/>
            </a:endParaRPr>
          </a:p>
          <a:p>
            <a:pPr>
              <a:buAutoNum type="arabicPeriod"/>
            </a:pPr>
            <a:endParaRPr lang="en-GB" sz="2400" dirty="0"/>
          </a:p>
        </p:txBody>
      </p:sp>
    </p:spTree>
    <p:extLst>
      <p:ext uri="{BB962C8B-B14F-4D97-AF65-F5344CB8AC3E}">
        <p14:creationId xmlns:p14="http://schemas.microsoft.com/office/powerpoint/2010/main" val="3432162419"/>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Theme">
      <a:majorFont>
        <a:latin typeface="Aptos Display"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ptos" panose="020B000402020202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office theme</Template>
  <TotalTime>0</TotalTime>
  <Words>0</Words>
  <Application>Microsoft Office PowerPoint</Application>
  <PresentationFormat>Widescreen</PresentationFormat>
  <Paragraphs>0</Paragraphs>
  <Slides>10</Slides>
  <Notes>0</Notes>
  <HiddenSlides>0</HiddenSlides>
  <MMClips>0</MMClips>
  <ScaleCrop>false</ScaleCrop>
  <HeadingPairs>
    <vt:vector size="4" baseType="variant">
      <vt:variant>
        <vt:lpstr>Theme</vt:lpstr>
      </vt:variant>
      <vt:variant>
        <vt:i4>1</vt:i4>
      </vt:variant>
      <vt:variant>
        <vt:lpstr>Slide Titles</vt:lpstr>
      </vt:variant>
      <vt:variant>
        <vt:i4>10</vt:i4>
      </vt:variant>
    </vt:vector>
  </HeadingPairs>
  <TitlesOfParts>
    <vt:vector size="11" baseType="lpstr">
      <vt:lpstr>office theme</vt:lpstr>
      <vt:lpstr>Module: Health ,Wellbeing and Sustainable development  </vt:lpstr>
      <vt:lpstr>Introduction </vt:lpstr>
      <vt:lpstr>Definitions and key concepts </vt:lpstr>
      <vt:lpstr>Integration </vt:lpstr>
      <vt:lpstr>Theories </vt:lpstr>
      <vt:lpstr>Policy and  Governance </vt:lpstr>
      <vt:lpstr>Example -Case studies </vt:lpstr>
      <vt:lpstr>Equity and Access</vt:lpstr>
      <vt:lpstr>Conclusion </vt:lpstr>
      <vt:lpstr>References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Module: Health ,Wellbeing and Sustainable development  </dc:title>
  <dc:creator/>
  <cp:lastModifiedBy>Guloona khan</cp:lastModifiedBy>
  <cp:revision>223</cp:revision>
  <dcterms:created xsi:type="dcterms:W3CDTF">2025-09-19T13:41:35Z</dcterms:created>
  <dcterms:modified xsi:type="dcterms:W3CDTF">2025-10-05T17:27:36Z</dcterms:modified>
</cp:coreProperties>
</file>