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2" r:id="rId1"/>
  </p:sldMasterIdLst>
  <p:notesMasterIdLst>
    <p:notesMasterId r:id="rId14"/>
  </p:notesMasterIdLst>
  <p:sldIdLst>
    <p:sldId id="257" r:id="rId2"/>
    <p:sldId id="258" r:id="rId3"/>
    <p:sldId id="260" r:id="rId4"/>
    <p:sldId id="264" r:id="rId5"/>
    <p:sldId id="266" r:id="rId6"/>
    <p:sldId id="290" r:id="rId7"/>
    <p:sldId id="318" r:id="rId8"/>
    <p:sldId id="319" r:id="rId9"/>
    <p:sldId id="321" r:id="rId10"/>
    <p:sldId id="313" r:id="rId11"/>
    <p:sldId id="316" r:id="rId12"/>
    <p:sldId id="284" r:id="rId1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4070"/>
    <a:srgbClr val="005DA2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3585" autoAdjust="0"/>
  </p:normalViewPr>
  <p:slideViewPr>
    <p:cSldViewPr>
      <p:cViewPr varScale="1">
        <p:scale>
          <a:sx n="53" d="100"/>
          <a:sy n="53" d="100"/>
        </p:scale>
        <p:origin x="-99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3F0B148-7773-4406-8FF7-60B1F8073A07}" type="datetimeFigureOut">
              <a:rPr lang="en-US"/>
              <a:pPr>
                <a:defRPr/>
              </a:pPr>
              <a:t>6/9/2017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US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0049475-155D-44ED-B4F7-038A2A4DBFB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4462670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dirty="0" smtClean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1F51192-0CDA-4FCE-97C2-72BC7F6058EF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>
              <a:cs typeface="Arial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989175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5869897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Importance of inferential method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Population- a group of potential participants used to generalize the results of a study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Sample- a subset of that population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 of sampling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General sampling strategies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Probability sampling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Nonprobability sampling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4.2.1: Simple Random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common type of probability sampling procedure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Each member of population has an equal and independent chance of being selected for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Equal- as there is no bias that one person will be chosen over another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Independent- as choice of one person does not bias the researcher for or against the choice of another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Characteristics of sample should be very close to that of the population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Defining the population from which to select the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Listing all members of the population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Assigning numbers to each member of the population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Using a criterion to select the required sample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Techniques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 using a table of random numbers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By using a computer to generate random samples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4.2.2: Systematic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Every 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kth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name on the population list is chosen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US" sz="1200" kern="1200" dirty="0" err="1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kth</a:t>
            </a: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 stands for a number between 0 and the size of the sample that you want to select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Advantages over random sampling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Systematic sampling reduces the chances of certain participants being selected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unbiased than simple random sampling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Process is easier and less trouble than random sampling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3- Disadvantages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Less precise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Violation in assumption of each member of population having an equal chance to be selected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4.2.3: Stratified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Takes into account different layers or strata that characterize a population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Allows you to replicate those layers in the sample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Ensures that profile of sample matches profile of population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Important factors to be considered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Race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Gender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Social class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Degree of intelligence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Religion, and so 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Selecting a sample from a population that is stratified on two factors or layers: grade and location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In the figure, the sample size is shown in brackets below the population size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28915705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4.2.4: Cluster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What are clusters?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Groups of occurrences that occur together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- police stations are divided into districts as a cluster of stations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Cluster sampling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Units of individuals are selected rather than individuals themselves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 - a survey of parents’ attitudes toward immunization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Cluster sampling is a great time saver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4.3.1: Convenience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Introduction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Required audience must be captive in nature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Example- experiments in psychology mostly conducted on college sophomores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Characteristics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Easy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Not random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Representative to a limited extent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4.3.2: Quota Sampling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Synopsis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when stratified samples on certain variable are required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Used when proportional stratified sampling is not possible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Process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Selects people with the required characteristics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Does not randomly select from the population a subset of all people with the required characteristics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4.4.1: How Big Is Big?</a:t>
            </a:r>
            <a:endParaRPr lang="en-US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1- Overview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big enough sample is one that is big enough to answer the question being asked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more advanced way of dealing with sample size is through a consideration of effect size</a:t>
            </a:r>
          </a:p>
          <a:p>
            <a:pPr marL="457200" lvl="1" indent="0">
              <a:buFont typeface="Arial" panose="020B0604020202020204" pitchFamily="34" charset="0"/>
              <a:buNone/>
            </a:pPr>
            <a:endParaRPr lang="en-US" sz="1200" kern="1200" dirty="0" smtClean="0">
              <a:solidFill>
                <a:schemeClr val="tx1"/>
              </a:solidFill>
              <a:effectLst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US" sz="1200" b="1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Point 2- Concept of effect size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Concept was made popular with the pioneering work of Jacob Cohen (1988)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200" kern="1200" dirty="0" smtClean="0">
                <a:solidFill>
                  <a:schemeClr val="tx1"/>
                </a:solidFill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stronger the effects of a treatment, the smaller the sample size need be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36351963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C0049475-155D-44ED-B4F7-038A2A4DBFB0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="" xmlns:p14="http://schemas.microsoft.com/office/powerpoint/2010/main" val="19297545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9"/>
          <p:cNvSpPr/>
          <p:nvPr/>
        </p:nvSpPr>
        <p:spPr bwMode="white">
          <a:xfrm>
            <a:off x="0" y="0"/>
            <a:ext cx="9144000" cy="38862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6" name="Group 12"/>
          <p:cNvGrpSpPr/>
          <p:nvPr userDrawn="1"/>
        </p:nvGrpSpPr>
        <p:grpSpPr>
          <a:xfrm>
            <a:off x="-16647" y="6478588"/>
            <a:ext cx="9081248" cy="379413"/>
            <a:chOff x="-16647" y="6437563"/>
            <a:chExt cx="9081248" cy="379413"/>
          </a:xfrm>
          <a:solidFill>
            <a:srgbClr val="004070"/>
          </a:solidFill>
        </p:grpSpPr>
        <p:pic>
          <p:nvPicPr>
            <p:cNvPr id="7" name="Always Learning Logo" descr="Pearson_Strap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-16647" y="6437563"/>
              <a:ext cx="1464447" cy="3794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9" name="Pearson Logo" descr="Pearson_Bound_White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848600" y="6442076"/>
              <a:ext cx="1216001" cy="374900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2000"/>
            <a:ext cx="7772400" cy="2838451"/>
          </a:xfrm>
        </p:spPr>
        <p:txBody>
          <a:bodyPr>
            <a:noAutofit/>
          </a:bodyPr>
          <a:lstStyle>
            <a:lvl1pPr algn="l">
              <a:defRPr sz="4400">
                <a:solidFill>
                  <a:schemeClr val="bg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4687" y="3962400"/>
            <a:ext cx="7794626" cy="1752600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AFC60C-20D4-436A-9214-95DFDAB5C8BD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C995B-61CA-4345-9F9B-3F38E1AC8D5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12897" y="6426200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>
          <a:xfrm>
            <a:off x="152400" y="6527006"/>
            <a:ext cx="8596312" cy="228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D6D38-CC90-414B-80D5-03C44D237291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B59BF9-4B65-44F4-BFB2-F97E131DB91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sz="quarter" idx="19"/>
          </p:nvPr>
        </p:nvSpPr>
        <p:spPr>
          <a:xfrm>
            <a:off x="533400" y="1676400"/>
            <a:ext cx="4267200" cy="4495800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Learning Objectives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Learning Objectives Placeholder 6"/>
          <p:cNvSpPr>
            <a:spLocks noGrp="1"/>
          </p:cNvSpPr>
          <p:nvPr>
            <p:ph type="body" sz="quarter" idx="13"/>
          </p:nvPr>
        </p:nvSpPr>
        <p:spPr>
          <a:xfrm>
            <a:off x="469232" y="1456193"/>
            <a:ext cx="8229600" cy="4027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600" b="1">
                <a:solidFill>
                  <a:srgbClr val="0070C0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4"/>
          </p:nvPr>
        </p:nvSpPr>
        <p:spPr>
          <a:xfrm>
            <a:off x="457200" y="1998441"/>
            <a:ext cx="8229600" cy="4127722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1ADF7-8E7D-4620-99A4-F5601A2BC3F7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91BA0-BBF1-4CB7-B1EA-E154C43A0F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100000"/>
              <a:defRPr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1E057-2896-4CAA-ADE1-89E0E02F9D78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E2EDE-0E54-43AF-9973-03CB2E12E8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chemeClr val="bg1"/>
              </a:buClr>
              <a:buSzPct val="25000"/>
              <a:defRPr sz="2400"/>
            </a:lvl1pPr>
            <a:lvl2pPr marL="569913" indent="-285750">
              <a:defRPr sz="2000"/>
            </a:lvl2pPr>
            <a:lvl3pPr>
              <a:defRPr sz="2000"/>
            </a:lvl3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8385A0-EF11-45DE-9982-3914AD3FD3A0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7FF19-0088-483E-B4E4-D81A8BCE34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Figure +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/>
          <p:nvPr userDrawn="1"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Pearson Logo" descr="Pearson_Bound_White"/>
          <p:cNvPicPr>
            <a:picLocks noChangeAspect="1" noChangeArrowheads="1"/>
          </p:cNvPicPr>
          <p:nvPr/>
        </p:nvPicPr>
        <p:blipFill>
          <a:blip r:embed="rId2" cstate="print">
            <a:extLst/>
          </a:blip>
          <a:srcRect/>
          <a:stretch>
            <a:fillRect/>
          </a:stretch>
        </p:blipFill>
        <p:spPr bwMode="black">
          <a:xfrm>
            <a:off x="7591668" y="6442074"/>
            <a:ext cx="1476131" cy="440563"/>
          </a:xfrm>
          <a:prstGeom prst="rect">
            <a:avLst/>
          </a:prstGeom>
          <a:solidFill>
            <a:srgbClr val="004070"/>
          </a:solidFill>
          <a:ln w="9525">
            <a:noFill/>
            <a:miter lim="800000"/>
            <a:headEnd/>
            <a:tailEnd/>
          </a:ln>
          <a:extLst/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066800"/>
          </a:xfrm>
        </p:spPr>
        <p:txBody>
          <a:bodyPr anchor="t"/>
          <a:lstStyle>
            <a:lvl1pPr>
              <a:defRPr sz="240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457200" y="5368160"/>
            <a:ext cx="8229600" cy="916856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1600"/>
            </a:lvl1pPr>
            <a:lvl2pPr marL="0" indent="0">
              <a:spcBef>
                <a:spcPts val="0"/>
              </a:spcBef>
              <a:buNone/>
              <a:defRPr sz="1600"/>
            </a:lvl2pPr>
            <a:lvl3pPr marL="0" indent="0">
              <a:spcBef>
                <a:spcPts val="0"/>
              </a:spcBef>
              <a:buNone/>
              <a:defRPr sz="1600"/>
            </a:lvl3pPr>
            <a:lvl4pPr marL="0" indent="0">
              <a:spcBef>
                <a:spcPts val="0"/>
              </a:spcBef>
              <a:buNone/>
              <a:defRPr sz="1600"/>
            </a:lvl4pPr>
            <a:lvl5pPr marL="0" indent="0">
              <a:spcBef>
                <a:spcPts val="0"/>
              </a:spcBef>
              <a:buNone/>
              <a:defRPr sz="1600"/>
            </a:lvl5pPr>
            <a:lvl6pPr marL="0" indent="0">
              <a:spcBef>
                <a:spcPts val="0"/>
              </a:spcBef>
              <a:buNone/>
              <a:defRPr sz="1600"/>
            </a:lvl6pPr>
            <a:lvl7pPr marL="0" indent="0">
              <a:spcBef>
                <a:spcPts val="0"/>
              </a:spcBef>
              <a:buNone/>
              <a:defRPr sz="1600"/>
            </a:lvl7pPr>
            <a:lvl8pPr marL="0" indent="0">
              <a:spcBef>
                <a:spcPts val="0"/>
              </a:spcBef>
              <a:buNone/>
              <a:defRPr sz="1600"/>
            </a:lvl8pPr>
            <a:lvl9pPr marL="0" indent="0">
              <a:spcBef>
                <a:spcPts val="0"/>
              </a:spcBef>
              <a:buNone/>
              <a:defRPr sz="16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Footer Placeholder 2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1" name="Date Placeholder 1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B50813B9-E7FA-47D2-8081-87D5603BAE2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2" name="Slide Number Placeholder 3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28CD4A2-C627-4223-86D4-6332BFF864B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7" name="Content Placeholder 2"/>
          <p:cNvSpPr>
            <a:spLocks noGrp="1"/>
          </p:cNvSpPr>
          <p:nvPr>
            <p:ph idx="13"/>
          </p:nvPr>
        </p:nvSpPr>
        <p:spPr>
          <a:xfrm>
            <a:off x="457200" y="3962400"/>
            <a:ext cx="8229600" cy="21637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8DE340-E441-4B68-B978-27E957D6766E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F9B47B-6868-44E8-BA04-66AD884BB7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447800"/>
            <a:ext cx="7772400" cy="2152651"/>
          </a:xfrm>
        </p:spPr>
        <p:txBody>
          <a:bodyPr>
            <a:noAutofit/>
          </a:bodyPr>
          <a:lstStyle>
            <a:lvl1pPr algn="l">
              <a:defRPr sz="4000" b="0" cap="none" baseline="0">
                <a:solidFill>
                  <a:schemeClr val="tx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4687" y="3962400"/>
            <a:ext cx="7794627" cy="1752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499FA-281B-490D-949D-A3656B9F8DCB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9CC17D-3AC3-4B6A-B885-2CF548A53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E5176-8ABB-48EC-B73C-73A9BB8F8ADF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A30BA7-0C60-40B9-81D7-2810B7834C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3" name="Group 7"/>
          <p:cNvGrpSpPr/>
          <p:nvPr userDrawn="1"/>
        </p:nvGrpSpPr>
        <p:grpSpPr>
          <a:xfrm>
            <a:off x="93969" y="6442074"/>
            <a:ext cx="9096069" cy="430214"/>
            <a:chOff x="93969" y="6442074"/>
            <a:chExt cx="9096069" cy="430214"/>
          </a:xfrm>
          <a:solidFill>
            <a:srgbClr val="004070"/>
          </a:solidFill>
        </p:grpSpPr>
        <p:sp>
          <p:nvSpPr>
            <p:cNvPr id="4" name="Copyright"/>
            <p:cNvSpPr txBox="1">
              <a:spLocks noChangeArrowheads="1"/>
            </p:cNvSpPr>
            <p:nvPr/>
          </p:nvSpPr>
          <p:spPr bwMode="auto">
            <a:xfrm>
              <a:off x="93969" y="6442074"/>
              <a:ext cx="6230631" cy="423863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  <p:pic>
          <p:nvPicPr>
            <p:cNvPr id="5" name="Pearson Logo" descr="Pearson_Bound_White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7748588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</p:grpSp>
      <p:sp>
        <p:nvSpPr>
          <p:cNvPr id="6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7" name="Date Placeholder 1"/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05E9017D-2D22-4453-AF87-DEAFF8DFF4C6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0C8A4F2-AB9E-49BF-ADEE-C5C6634231D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5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11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12" name="Group 1"/>
          <p:cNvGrpSpPr/>
          <p:nvPr userDrawn="1"/>
        </p:nvGrpSpPr>
        <p:grpSpPr>
          <a:xfrm>
            <a:off x="33338" y="6442075"/>
            <a:ext cx="9110662" cy="431800"/>
            <a:chOff x="33338" y="6442075"/>
            <a:chExt cx="9110662" cy="431800"/>
          </a:xfrm>
          <a:solidFill>
            <a:srgbClr val="004070"/>
          </a:solidFill>
        </p:grpSpPr>
        <p:pic>
          <p:nvPicPr>
            <p:cNvPr id="13" name="Always Learning Logo" descr="Pearson: Always Learning Logo"/>
            <p:cNvPicPr>
              <a:picLocks noChangeAspect="1" noChangeArrowheads="1"/>
            </p:cNvPicPr>
            <p:nvPr/>
          </p:nvPicPr>
          <p:blipFill>
            <a:blip r:embed="rId2" cstate="print">
              <a:extLst/>
            </a:blip>
            <a:srcRect/>
            <a:stretch>
              <a:fillRect/>
            </a:stretch>
          </p:blipFill>
          <p:spPr bwMode="black">
            <a:xfrm>
              <a:off x="33338" y="6443663"/>
              <a:ext cx="1660525" cy="430212"/>
            </a:xfrm>
            <a:prstGeom prst="rect">
              <a:avLst/>
            </a:prstGeom>
            <a:grpFill/>
            <a:ln>
              <a:noFill/>
            </a:ln>
            <a:extLst/>
          </p:spPr>
        </p:pic>
        <p:pic>
          <p:nvPicPr>
            <p:cNvPr id="14" name="Pearson Logo"/>
            <p:cNvPicPr>
              <a:picLocks noChangeAspect="1" noChangeArrowheads="1"/>
            </p:cNvPicPr>
            <p:nvPr/>
          </p:nvPicPr>
          <p:blipFill>
            <a:blip r:embed="rId3" cstate="print">
              <a:extLst/>
            </a:blip>
            <a:srcRect/>
            <a:stretch>
              <a:fillRect/>
            </a:stretch>
          </p:blipFill>
          <p:spPr bwMode="black">
            <a:xfrm>
              <a:off x="7702550" y="6442075"/>
              <a:ext cx="1441450" cy="430213"/>
            </a:xfrm>
            <a:prstGeom prst="rect">
              <a:avLst/>
            </a:prstGeom>
            <a:grpFill/>
            <a:ln>
              <a:noFill/>
            </a:ln>
            <a:extLst/>
          </p:spPr>
        </p:pic>
        <p:sp>
          <p:nvSpPr>
            <p:cNvPr id="15" name="Copyright" descr="Copyright 2015, 2012, 2009"/>
            <p:cNvSpPr txBox="1">
              <a:spLocks noChangeArrowheads="1"/>
            </p:cNvSpPr>
            <p:nvPr/>
          </p:nvSpPr>
          <p:spPr bwMode="auto">
            <a:xfrm>
              <a:off x="1693862" y="6442075"/>
              <a:ext cx="6036469" cy="431800"/>
            </a:xfrm>
            <a:prstGeom prst="rect">
              <a:avLst/>
            </a:prstGeom>
            <a:grpFill/>
            <a:ln w="9525">
              <a:noFill/>
              <a:miter lim="800000"/>
              <a:headEnd/>
              <a:tailEnd/>
            </a:ln>
          </p:spPr>
          <p:txBody>
            <a:bodyPr lIns="0" tIns="0" rIns="0" bIns="0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37931725" indent="-37474525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4572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9144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1371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18288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US" altLang="en-US" sz="1200" dirty="0" smtClean="0">
                  <a:solidFill>
                    <a:schemeClr val="bg1"/>
                  </a:solidFill>
                  <a:latin typeface="Verdana" panose="020B0604030504040204" pitchFamily="34" charset="0"/>
                  <a:ea typeface="Verdana" panose="020B0604030504040204" pitchFamily="34" charset="0"/>
                  <a:cs typeface="Verdana" panose="020B0604030504040204" pitchFamily="34" charset="0"/>
                </a:rPr>
                <a:t>Copyright © 2015, 2012, 2009 Pearson Education, Inc. All Rights Reserved</a:t>
              </a:r>
            </a:p>
          </p:txBody>
        </p:sp>
      </p:grp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 sz="44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Copyright © 2015, 2012, 2009 Pearson Education, Inc. All Rights Reserved</a:t>
            </a:r>
            <a:endParaRPr lang="en-US"/>
          </a:p>
        </p:txBody>
      </p:sp>
      <p:sp>
        <p:nvSpPr>
          <p:cNvPr id="17" name="Date Placeholder 3"/>
          <p:cNvSpPr>
            <a:spLocks noGrp="1"/>
          </p:cNvSpPr>
          <p:nvPr>
            <p:ph type="dt" sz="half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835F0F-8769-4042-9D62-D21458AD4E34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51AE1-5D44-4105-94E1-58EFED196E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white">
          <a:xfrm>
            <a:off x="0" y="0"/>
            <a:ext cx="9144000" cy="1371600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15900"/>
            <a:ext cx="8229600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</a:t>
            </a:r>
            <a:br>
              <a:rPr lang="en-US" smtClean="0"/>
            </a:br>
            <a:r>
              <a:rPr lang="en-US" smtClean="0"/>
              <a:t>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  <a:p>
            <a:pPr lvl="5"/>
            <a:r>
              <a:rPr lang="en-US" dirty="0" smtClean="0"/>
              <a:t>Sixth</a:t>
            </a:r>
          </a:p>
          <a:p>
            <a:pPr lvl="6"/>
            <a:r>
              <a:rPr lang="en-US" dirty="0" smtClean="0"/>
              <a:t>Seventh</a:t>
            </a:r>
          </a:p>
          <a:p>
            <a:pPr lvl="7"/>
            <a:r>
              <a:rPr lang="en-US" dirty="0" smtClean="0"/>
              <a:t>Eighth</a:t>
            </a:r>
          </a:p>
          <a:p>
            <a:pPr lvl="8"/>
            <a:r>
              <a:rPr lang="en-US" dirty="0" smtClean="0"/>
              <a:t>Ninth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" y="6539706"/>
            <a:ext cx="8596312" cy="234950"/>
          </a:xfrm>
          <a:prstGeom prst="rect">
            <a:avLst/>
          </a:prstGeom>
        </p:spPr>
        <p:txBody>
          <a:bodyPr vert="horz" lIns="0" tIns="0" rIns="0" bIns="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 dirty="0" smtClean="0"/>
              <a:t>Copyright © 2015, 2012, 2009 Pearson Education, Inc. All Rights Reserved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35713" y="112713"/>
            <a:ext cx="213360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E2E939-5CB2-4660-B66A-8178C5F06BC3}" type="datetime1">
              <a:rPr lang="en-US" smtClean="0"/>
              <a:pPr>
                <a:defRPr/>
              </a:pPr>
              <a:t>6/9/2017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69313" y="112713"/>
            <a:ext cx="552450" cy="1825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900" smtClean="0">
                <a:solidFill>
                  <a:schemeClr val="bg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1606C9-9EC6-43EB-8B39-49941066BF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 bwMode="white">
          <a:xfrm>
            <a:off x="-7938" y="6435725"/>
            <a:ext cx="9161463" cy="430213"/>
          </a:xfrm>
          <a:prstGeom prst="rect">
            <a:avLst/>
          </a:prstGeom>
          <a:solidFill>
            <a:srgbClr val="00407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4" name="Pearson Logo"/>
          <p:cNvPicPr>
            <a:picLocks noChangeAspect="1" noChangeArrowheads="1"/>
          </p:cNvPicPr>
          <p:nvPr/>
        </p:nvPicPr>
        <p:blipFill>
          <a:blip r:embed="rId13" cstate="print">
            <a:extLst/>
          </a:blip>
          <a:srcRect/>
          <a:stretch>
            <a:fillRect/>
          </a:stretch>
        </p:blipFill>
        <p:spPr bwMode="black">
          <a:xfrm>
            <a:off x="7748588" y="6442075"/>
            <a:ext cx="1441450" cy="430213"/>
          </a:xfrm>
          <a:prstGeom prst="rect">
            <a:avLst/>
          </a:prstGeom>
          <a:solidFill>
            <a:srgbClr val="004070"/>
          </a:solidFill>
          <a:ln>
            <a:noFill/>
          </a:ln>
          <a:ex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3" r:id="rId3"/>
    <p:sldLayoutId id="2147483672" r:id="rId4"/>
    <p:sldLayoutId id="2147483671" r:id="rId5"/>
    <p:sldLayoutId id="2147483676" r:id="rId6"/>
    <p:sldLayoutId id="2147483670" r:id="rId7"/>
    <p:sldLayoutId id="2147483669" r:id="rId8"/>
    <p:sldLayoutId id="2147483668" r:id="rId9"/>
    <p:sldLayoutId id="2147483677" r:id="rId10"/>
    <p:sldLayoutId id="2147483678" r:id="rId11"/>
  </p:sldLayoutIdLst>
  <p:transition spd="slow"/>
  <p:timing>
    <p:tnLst>
      <p:par>
        <p:cTn id="1" dur="indefinite" restart="never" nodeType="tmRoot"/>
      </p:par>
    </p:tnLst>
  </p:timing>
  <p:hf sldNum="0" hdr="0" dt="0"/>
  <p:txStyles>
    <p:titleStyle>
      <a:lvl1pPr algn="l" rtl="0" fontAlgn="base">
        <a:spcBef>
          <a:spcPct val="0"/>
        </a:spcBef>
        <a:spcAft>
          <a:spcPct val="0"/>
        </a:spcAft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charset="0"/>
        </a:defRPr>
      </a:lvl9pPr>
    </p:titleStyle>
    <p:bodyStyle>
      <a:lvl1pPr marL="255588" indent="-255588" algn="l" rtl="0" fontAlgn="base">
        <a:spcBef>
          <a:spcPts val="1500"/>
        </a:spcBef>
        <a:spcAft>
          <a:spcPct val="0"/>
        </a:spcAft>
        <a:buClr>
          <a:srgbClr val="004070"/>
        </a:buClr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ts val="600"/>
        </a:spcBef>
        <a:spcAft>
          <a:spcPct val="0"/>
        </a:spcAft>
        <a:buClr>
          <a:srgbClr val="004070"/>
        </a:buClr>
        <a:buFont typeface="Arial" charset="0"/>
        <a:buChar char="–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ts val="600"/>
        </a:spcBef>
        <a:spcAft>
          <a:spcPct val="0"/>
        </a:spcAft>
        <a:buClr>
          <a:srgbClr val="0070C0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ts val="300"/>
        </a:spcBef>
        <a:buClr>
          <a:srgbClr val="0070C0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slide" Target="slide12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6" Type="http://schemas.openxmlformats.org/officeDocument/2006/relationships/slide" Target="slide11.xml"/><Relationship Id="rId5" Type="http://schemas.openxmlformats.org/officeDocument/2006/relationships/slide" Target="slide10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5.xml"/><Relationship Id="rId1" Type="http://schemas.openxmlformats.org/officeDocument/2006/relationships/slideLayout" Target="../slideLayouts/slideLayout5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Exploring Research</a:t>
            </a:r>
            <a:endParaRPr lang="en-US" sz="2800" dirty="0"/>
          </a:p>
        </p:txBody>
      </p:sp>
      <p:sp>
        <p:nvSpPr>
          <p:cNvPr id="14338" name="Text Placeholder 2"/>
          <p:cNvSpPr>
            <a:spLocks noGrp="1"/>
          </p:cNvSpPr>
          <p:nvPr>
            <p:ph type="body" sz="quarter" idx="13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Ninth edition, Global Edition</a:t>
            </a:r>
          </a:p>
        </p:txBody>
      </p:sp>
      <p:sp>
        <p:nvSpPr>
          <p:cNvPr id="14339" name="Text Placeholder 3"/>
          <p:cNvSpPr>
            <a:spLocks noGrp="1"/>
          </p:cNvSpPr>
          <p:nvPr>
            <p:ph type="body" sz="quarter" idx="14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 smtClean="0"/>
              <a:t>Chapter 4</a:t>
            </a:r>
          </a:p>
        </p:txBody>
      </p:sp>
      <p:sp>
        <p:nvSpPr>
          <p:cNvPr id="14340" name="Text Placeholder 4"/>
          <p:cNvSpPr>
            <a:spLocks noGrp="1"/>
          </p:cNvSpPr>
          <p:nvPr>
            <p:ph type="body" sz="quarter" idx="15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en-US" dirty="0"/>
              <a:t>Sampling and </a:t>
            </a:r>
            <a:r>
              <a:rPr lang="en-US" dirty="0" smtClean="0"/>
              <a:t>Generalizability</a:t>
            </a:r>
            <a:endParaRPr lang="en-US" sz="2000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6"/>
          </p:nvPr>
        </p:nvSpPr>
        <p:spPr>
          <a:xfrm>
            <a:off x="1752600" y="6553200"/>
            <a:ext cx="5791200" cy="178594"/>
          </a:xfrm>
        </p:spPr>
        <p:txBody>
          <a:bodyPr/>
          <a:lstStyle/>
          <a:p>
            <a:pPr>
              <a:defRPr/>
            </a:pPr>
            <a:r>
              <a:rPr lang="en-US" sz="1200" dirty="0" smtClean="0"/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  <p:pic>
        <p:nvPicPr>
          <p:cNvPr id="8" name="Picture 7" descr="This is the cover image for Exploring Research Ninth edition.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5897" y="1524000"/>
            <a:ext cx="3696405" cy="472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Modules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>
                <a:hlinkClick r:id="rId2" action="ppaction://hlinksldjump" tooltip="Link to Introduction: Sampling and Generalizability slide"/>
              </a:rPr>
              <a:t>Introduction: Sampling and Generalizability</a:t>
            </a:r>
            <a:endParaRPr lang="en-US" sz="2400" dirty="0"/>
          </a:p>
          <a:p>
            <a:r>
              <a:rPr lang="en-US" sz="2400" dirty="0">
                <a:hlinkClick r:id="rId3" action="ppaction://hlinksldjump" tooltip="Link to 4.1: Populations and Samples slide"/>
              </a:rPr>
              <a:t>4.1: Populations and Samples</a:t>
            </a:r>
            <a:endParaRPr lang="en-US" sz="2400" dirty="0"/>
          </a:p>
          <a:p>
            <a:r>
              <a:rPr lang="en-US" sz="2400" dirty="0">
                <a:hlinkClick r:id="rId4" action="ppaction://hlinksldjump" tooltip="Link to 4.2: Probability Sampling Strategies slide"/>
              </a:rPr>
              <a:t>4.2: Probability Sampling Strategies</a:t>
            </a:r>
            <a:endParaRPr lang="en-US" sz="2400" dirty="0"/>
          </a:p>
          <a:p>
            <a:r>
              <a:rPr lang="en-US" sz="2400" dirty="0">
                <a:hlinkClick r:id="rId5" action="ppaction://hlinksldjump" tooltip="Link to 4.3: Nonprobability Sampling Strategies slide"/>
              </a:rPr>
              <a:t>4.3: Nonprobability Sampling Strategies</a:t>
            </a:r>
            <a:endParaRPr lang="en-US" sz="2400" dirty="0"/>
          </a:p>
          <a:p>
            <a:r>
              <a:rPr lang="en-US" sz="2400" dirty="0">
                <a:hlinkClick r:id="rId6" action="ppaction://hlinksldjump" tooltip="Link to 4.4: Samples, Sample Size, and Sampling Error slide"/>
              </a:rPr>
              <a:t>4.4: Samples, Sample Size, and Sampling Error</a:t>
            </a:r>
            <a:endParaRPr lang="en-US" sz="2400" dirty="0"/>
          </a:p>
          <a:p>
            <a:r>
              <a:rPr lang="en-US" sz="2400" dirty="0">
                <a:hlinkClick r:id="rId7" action="ppaction://hlinksldjump" tooltip="Link to Summary: Sampling and Generalizability slide"/>
              </a:rPr>
              <a:t>Summary: Sampling and Generalizability</a:t>
            </a:r>
            <a:endParaRPr lang="en-US" sz="2400" dirty="0" smtClean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Learning </a:t>
            </a:r>
            <a:r>
              <a:rPr lang="en-US" alt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 action="ppaction://hlinksldjump" tooltip="Link to 4.1: Populations and Samples slide"/>
              </a:rPr>
              <a:t>4.1: Identify how the concept of generalizability is applicable to populations and samples</a:t>
            </a:r>
            <a:endParaRPr lang="en-US" dirty="0"/>
          </a:p>
          <a:p>
            <a:r>
              <a:rPr lang="en-US" dirty="0">
                <a:hlinkClick r:id="rId3" action="ppaction://hlinksldjump" tooltip="Link to 4.2: Probability Sampling Strategies slide"/>
              </a:rPr>
              <a:t>4.2: Illustrate the different types of probability sampling procedures</a:t>
            </a:r>
            <a:endParaRPr lang="en-US" dirty="0"/>
          </a:p>
          <a:p>
            <a:r>
              <a:rPr lang="en-US" dirty="0">
                <a:hlinkClick r:id="rId4" action="ppaction://hlinksldjump" tooltip="Link to 4.3: Nonprobability Sampling Strategies slide"/>
              </a:rPr>
              <a:t>4.3: Illustrate two forms of nonprobability sampling procedures</a:t>
            </a:r>
            <a:endParaRPr lang="en-US" dirty="0"/>
          </a:p>
          <a:p>
            <a:r>
              <a:rPr lang="en-US" dirty="0">
                <a:hlinkClick r:id="rId5" action="ppaction://hlinksldjump" tooltip="Link to 4.4: Samples, Sample Size, and Sampling Error slide"/>
              </a:rPr>
              <a:t>4.4: Assess the ideal size of a sample for the sampling error to be minimum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Introduction: Sampling and Generalizability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Relevant factors determine success of research projects</a:t>
            </a:r>
          </a:p>
          <a:p>
            <a:r>
              <a:rPr lang="en-US" sz="2400" dirty="0"/>
              <a:t>Importance of selection to research outcomes </a:t>
            </a:r>
          </a:p>
          <a:p>
            <a:r>
              <a:rPr lang="en-US" sz="2400" dirty="0"/>
              <a:t>Populations, samples, sampling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3852910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4.1: Populations and Samples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Identify how the concept of generalizability is applicable to populations and </a:t>
            </a:r>
            <a:r>
              <a:rPr lang="en-US" sz="1500" dirty="0" smtClean="0">
                <a:solidFill>
                  <a:srgbClr val="2D1061"/>
                </a:solidFill>
              </a:rPr>
              <a:t>samples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1" eaLnBrk="1" hangingPunct="1"/>
            <a:r>
              <a:rPr lang="fr-FR" dirty="0" err="1"/>
              <a:t>Overview</a:t>
            </a:r>
            <a:endParaRPr lang="fr-FR" dirty="0"/>
          </a:p>
          <a:p>
            <a:pPr lvl="1" eaLnBrk="1" hangingPunct="1"/>
            <a:r>
              <a:rPr lang="fr-FR" dirty="0"/>
              <a:t>General </a:t>
            </a:r>
            <a:r>
              <a:rPr lang="fr-FR" dirty="0" err="1"/>
              <a:t>sampling</a:t>
            </a:r>
            <a:r>
              <a:rPr lang="fr-FR" dirty="0"/>
              <a:t> </a:t>
            </a:r>
            <a:r>
              <a:rPr lang="fr-FR" dirty="0" err="1"/>
              <a:t>strategies</a:t>
            </a:r>
            <a:endParaRPr lang="en-US" altLang="en-US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763496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4.2: Probability Sampling Strategies </a:t>
            </a:r>
            <a:r>
              <a:rPr lang="en-US" dirty="0" smtClean="0"/>
              <a:t>(1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the different types of probability sampling procedures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4.2.1: Simple Random Sampling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Process</a:t>
            </a:r>
          </a:p>
          <a:p>
            <a:pPr lvl="1" eaLnBrk="1" hangingPunct="1"/>
            <a:r>
              <a:rPr lang="en-US" dirty="0"/>
              <a:t>Techniques</a:t>
            </a:r>
            <a:endParaRPr lang="en-US" dirty="0" smtClean="0"/>
          </a:p>
          <a:p>
            <a:pPr eaLnBrk="1" hangingPunct="1"/>
            <a:r>
              <a:rPr lang="en-US" altLang="en-US" dirty="0" smtClean="0"/>
              <a:t>4.2.2</a:t>
            </a:r>
            <a:r>
              <a:rPr lang="en-US" altLang="en-US" dirty="0"/>
              <a:t>: Systematic Sampling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Advantages over random sampling</a:t>
            </a:r>
          </a:p>
          <a:p>
            <a:pPr lvl="1" eaLnBrk="1" hangingPunct="1"/>
            <a:r>
              <a:rPr lang="en-US" dirty="0"/>
              <a:t>Disadvantages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2295365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4.2: Probability Sampling Strategies </a:t>
            </a:r>
            <a:r>
              <a:rPr lang="en-US" dirty="0" smtClean="0"/>
              <a:t>(2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the different types of probability sampling procedures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4.2.3: Stratified Sampling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Important factors to be </a:t>
            </a:r>
            <a:r>
              <a:rPr lang="en-US" dirty="0" smtClean="0"/>
              <a:t>considered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464880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447800"/>
          </a:xfrm>
        </p:spPr>
        <p:txBody>
          <a:bodyPr/>
          <a:lstStyle/>
          <a:p>
            <a:r>
              <a:rPr lang="en-US" dirty="0"/>
              <a:t>Figure </a:t>
            </a:r>
            <a:r>
              <a:rPr lang="en-US" dirty="0" smtClean="0"/>
              <a:t>4.2: </a:t>
            </a:r>
            <a:r>
              <a:rPr lang="en-US" dirty="0"/>
              <a:t>Selecting a sample from a population that is stratified on two factors or layers: grade and location. Here the sample size is shown in brackets below the population size.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057400"/>
            <a:ext cx="8534400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2709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4.2: Probability Sampling Strategies </a:t>
            </a:r>
            <a:r>
              <a:rPr lang="en-US" dirty="0" smtClean="0"/>
              <a:t>(3 of 3)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the different types of probability sampling procedures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4.2.4</a:t>
            </a:r>
            <a:r>
              <a:rPr lang="en-US" altLang="en-US" dirty="0"/>
              <a:t>: Cluster Sampling</a:t>
            </a:r>
          </a:p>
          <a:p>
            <a:pPr lvl="1" eaLnBrk="1" hangingPunct="1"/>
            <a:r>
              <a:rPr lang="en-US" dirty="0"/>
              <a:t>What are clusters?</a:t>
            </a:r>
          </a:p>
          <a:p>
            <a:pPr lvl="1" eaLnBrk="1" hangingPunct="1"/>
            <a:r>
              <a:rPr lang="en-US" dirty="0"/>
              <a:t>Cluster sampling process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02587950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4.3: Nonprobability Sampling Strategies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Illustrate two forms of nonprobability sampling procedures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4.3.1: Convenience Sampling</a:t>
            </a:r>
          </a:p>
          <a:p>
            <a:pPr lvl="1" eaLnBrk="1" hangingPunct="1"/>
            <a:r>
              <a:rPr lang="en-US" dirty="0"/>
              <a:t>Introduction</a:t>
            </a:r>
          </a:p>
          <a:p>
            <a:pPr lvl="1" eaLnBrk="1" hangingPunct="1"/>
            <a:r>
              <a:rPr lang="en-US" dirty="0"/>
              <a:t>Characteristics</a:t>
            </a:r>
            <a:endParaRPr lang="en-US" dirty="0" smtClean="0"/>
          </a:p>
          <a:p>
            <a:pPr eaLnBrk="1" hangingPunct="1"/>
            <a:r>
              <a:rPr lang="en-US" altLang="en-US" dirty="0"/>
              <a:t>4.3.2: Quota Sampling</a:t>
            </a:r>
          </a:p>
          <a:p>
            <a:pPr lvl="1" eaLnBrk="1" hangingPunct="1"/>
            <a:r>
              <a:rPr lang="en-US" dirty="0"/>
              <a:t>Synopsis</a:t>
            </a:r>
          </a:p>
          <a:p>
            <a:pPr lvl="1" eaLnBrk="1" hangingPunct="1"/>
            <a:r>
              <a:rPr lang="en-US" dirty="0"/>
              <a:t>Process</a:t>
            </a:r>
            <a:endParaRPr lang="en-US" alt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84931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4.4: Samples, Sample Size, and Sampling </a:t>
            </a:r>
            <a:r>
              <a:rPr lang="en-US" dirty="0" smtClean="0"/>
              <a:t>Errors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  <a:buClr>
                <a:schemeClr val="accent1"/>
              </a:buClr>
            </a:pPr>
            <a:r>
              <a:rPr lang="en-US" sz="1500" dirty="0">
                <a:solidFill>
                  <a:srgbClr val="2D1061"/>
                </a:solidFill>
              </a:rPr>
              <a:t>Objective: Assess the ideal size of a sample for the sampling error to be minimum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4.4.1: How Big Is Big?</a:t>
            </a:r>
          </a:p>
          <a:p>
            <a:pPr lvl="1" eaLnBrk="1" hangingPunct="1"/>
            <a:r>
              <a:rPr lang="en-US" dirty="0"/>
              <a:t>Overview</a:t>
            </a:r>
          </a:p>
          <a:p>
            <a:pPr lvl="1" eaLnBrk="1" hangingPunct="1"/>
            <a:r>
              <a:rPr lang="en-US" dirty="0"/>
              <a:t>Concept of effect size</a:t>
            </a:r>
            <a:endParaRPr lang="en-US" dirty="0" smtClean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9739632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Summary: Sampling and </a:t>
            </a:r>
            <a:r>
              <a:rPr lang="en-US" dirty="0" smtClean="0"/>
              <a:t>Generalizability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Importance of a reasonable rationale</a:t>
            </a:r>
          </a:p>
          <a:p>
            <a:r>
              <a:rPr lang="en-US" sz="2400" dirty="0"/>
              <a:t>Relevance of properly selecting a sample</a:t>
            </a:r>
          </a:p>
          <a:p>
            <a:r>
              <a:rPr lang="en-US" sz="2400" dirty="0"/>
              <a:t>Online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z="1200" dirty="0" smtClean="0">
                <a:solidFill>
                  <a:schemeClr val="bg1"/>
                </a:solidFill>
              </a:rPr>
              <a:t>Copyright © 2018 Pearson Education, Ltd. All Rights Reserved</a:t>
            </a:r>
            <a:endParaRPr lang="en-US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4422627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508 Lecture">
  <a:themeElements>
    <a:clrScheme name="Office">
      <a:dk1>
        <a:sysClr val="windowText" lastClr="000000"/>
      </a:dk1>
      <a:lt1>
        <a:sysClr val="window" lastClr="FFFFFF"/>
      </a:lt1>
      <a:dk2>
        <a:srgbClr val="000000"/>
      </a:dk2>
      <a:lt2>
        <a:srgbClr val="EEEEEE"/>
      </a:lt2>
      <a:accent1>
        <a:srgbClr val="3C1581"/>
      </a:accent1>
      <a:accent2>
        <a:srgbClr val="1A6C7C"/>
      </a:accent2>
      <a:accent3>
        <a:srgbClr val="CC730D"/>
      </a:accent3>
      <a:accent4>
        <a:srgbClr val="B2AA00"/>
      </a:accent4>
      <a:accent5>
        <a:srgbClr val="1B9332"/>
      </a:accent5>
      <a:accent6>
        <a:srgbClr val="7F7F7F"/>
      </a:accent6>
      <a:hlink>
        <a:srgbClr val="3C1581"/>
      </a:hlink>
      <a:folHlink>
        <a:srgbClr val="7F7F7F"/>
      </a:folHlink>
    </a:clrScheme>
    <a:fontScheme name="Office Classic 2">
      <a:maj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Arial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sz="2000" dirty="0" err="1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defRPr sz="2000" dirty="0" err="1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1070</TotalTime>
  <Words>1063</Words>
  <Application>Microsoft Office PowerPoint</Application>
  <PresentationFormat>On-screen Show (4:3)</PresentationFormat>
  <Paragraphs>180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508 Lecture</vt:lpstr>
      <vt:lpstr>Exploring Research</vt:lpstr>
      <vt:lpstr>Modules</vt:lpstr>
      <vt:lpstr>Learning Objectives</vt:lpstr>
      <vt:lpstr>Introduction: Sampling and Generalizability</vt:lpstr>
      <vt:lpstr>4.1: Populations and Samples</vt:lpstr>
      <vt:lpstr>4.2: Probability Sampling Strategies (1 of 3)</vt:lpstr>
      <vt:lpstr>4.2: Probability Sampling Strategies (2 of 3)</vt:lpstr>
      <vt:lpstr>Figure 4.2: Selecting a sample from a population that is stratified on two factors or layers: grade and location. Here the sample size is shown in brackets below the population size.</vt:lpstr>
      <vt:lpstr>4.2: Probability Sampling Strategies (3 of 3)</vt:lpstr>
      <vt:lpstr>4.3: Nonprobability Sampling Strategies</vt:lpstr>
      <vt:lpstr>4.4: Samples, Sample Size, and Sampling Errors</vt:lpstr>
      <vt:lpstr>Summary: Sampling and Generalizability</vt:lpstr>
    </vt:vector>
  </TitlesOfParts>
  <Company>Pearson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Exploring Research, Ninth edition</dc:title>
  <dc:subject>Exploring Research</dc:subject>
  <dc:creator>Neil J. Salkind</dc:creator>
  <cp:keywords>Salkind</cp:keywords>
  <dc:description>Salkind</dc:description>
  <cp:lastModifiedBy>admin</cp:lastModifiedBy>
  <cp:revision>663</cp:revision>
  <dcterms:created xsi:type="dcterms:W3CDTF">2014-10-10T17:07:42Z</dcterms:created>
  <dcterms:modified xsi:type="dcterms:W3CDTF">2017-06-09T08:34:24Z</dcterms:modified>
  <cp:category>Salkind</cp:category>
  <cp:contentStatus>Salkind</cp:contentStatus>
</cp:coreProperties>
</file>