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F0BA7B-9CB4-4C23-8A28-7A99F941380E}"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9F8882EA-0E36-4231-B3B5-DAC2F2B3E1CB}">
      <dgm:prSet/>
      <dgm:spPr/>
      <dgm:t>
        <a:bodyPr/>
        <a:lstStyle/>
        <a:p>
          <a:r>
            <a:rPr lang="en-GB"/>
            <a:t>Models of analysis culture:</a:t>
          </a:r>
          <a:endParaRPr lang="en-US"/>
        </a:p>
      </dgm:t>
    </dgm:pt>
    <dgm:pt modelId="{58A1621D-C13D-4268-AFB5-67AAE86721B2}" type="parTrans" cxnId="{4BF5727E-5348-40F1-BF1D-4C2AE334FBEA}">
      <dgm:prSet/>
      <dgm:spPr/>
      <dgm:t>
        <a:bodyPr/>
        <a:lstStyle/>
        <a:p>
          <a:endParaRPr lang="en-US"/>
        </a:p>
      </dgm:t>
    </dgm:pt>
    <dgm:pt modelId="{AB3DA347-B3A1-4505-8886-D4353FE39998}" type="sibTrans" cxnId="{4BF5727E-5348-40F1-BF1D-4C2AE334FBEA}">
      <dgm:prSet/>
      <dgm:spPr/>
      <dgm:t>
        <a:bodyPr/>
        <a:lstStyle/>
        <a:p>
          <a:endParaRPr lang="en-US"/>
        </a:p>
      </dgm:t>
    </dgm:pt>
    <dgm:pt modelId="{687E5BB8-BE4A-4835-BEA6-975479500C72}">
      <dgm:prSet/>
      <dgm:spPr/>
      <dgm:t>
        <a:bodyPr/>
        <a:lstStyle/>
        <a:p>
          <a:r>
            <a:rPr lang="en-GB"/>
            <a:t>Cultural web</a:t>
          </a:r>
          <a:endParaRPr lang="en-US"/>
        </a:p>
      </dgm:t>
    </dgm:pt>
    <dgm:pt modelId="{6F0AC7DC-AD0E-4B91-BFAC-E49B2E291B43}" type="parTrans" cxnId="{D07B6F82-7C40-4072-B533-08E369477F6B}">
      <dgm:prSet/>
      <dgm:spPr/>
      <dgm:t>
        <a:bodyPr/>
        <a:lstStyle/>
        <a:p>
          <a:endParaRPr lang="en-US"/>
        </a:p>
      </dgm:t>
    </dgm:pt>
    <dgm:pt modelId="{C8224DF6-8FE2-4FF4-B582-3D00A1C3E948}" type="sibTrans" cxnId="{D07B6F82-7C40-4072-B533-08E369477F6B}">
      <dgm:prSet/>
      <dgm:spPr/>
      <dgm:t>
        <a:bodyPr/>
        <a:lstStyle/>
        <a:p>
          <a:endParaRPr lang="en-US"/>
        </a:p>
      </dgm:t>
    </dgm:pt>
    <dgm:pt modelId="{8007A7C3-9CC4-4AEF-9019-4B52F7CFD57E}">
      <dgm:prSet/>
      <dgm:spPr/>
      <dgm:t>
        <a:bodyPr/>
        <a:lstStyle/>
        <a:p>
          <a:r>
            <a:rPr lang="en-GB"/>
            <a:t>Charles Handy</a:t>
          </a:r>
          <a:endParaRPr lang="en-US"/>
        </a:p>
      </dgm:t>
    </dgm:pt>
    <dgm:pt modelId="{B08D24BA-3FA8-493D-BF09-A896F28FFE78}" type="parTrans" cxnId="{272F90E3-2C09-4595-AF51-FC01D8DABCBD}">
      <dgm:prSet/>
      <dgm:spPr/>
      <dgm:t>
        <a:bodyPr/>
        <a:lstStyle/>
        <a:p>
          <a:endParaRPr lang="en-US"/>
        </a:p>
      </dgm:t>
    </dgm:pt>
    <dgm:pt modelId="{15BE91D2-599B-402D-9CBB-CE62A0DC11A0}" type="sibTrans" cxnId="{272F90E3-2C09-4595-AF51-FC01D8DABCBD}">
      <dgm:prSet/>
      <dgm:spPr/>
      <dgm:t>
        <a:bodyPr/>
        <a:lstStyle/>
        <a:p>
          <a:endParaRPr lang="en-US"/>
        </a:p>
      </dgm:t>
    </dgm:pt>
    <dgm:pt modelId="{1AAFFB97-81D0-4C55-A5F5-D66E4B715DC3}">
      <dgm:prSet/>
      <dgm:spPr/>
      <dgm:t>
        <a:bodyPr/>
        <a:lstStyle/>
        <a:p>
          <a:r>
            <a:rPr lang="en-GB"/>
            <a:t>Edgar Schein</a:t>
          </a:r>
          <a:endParaRPr lang="en-US"/>
        </a:p>
      </dgm:t>
    </dgm:pt>
    <dgm:pt modelId="{CBDD6C09-8E0E-41DD-B753-E9F9F8767F87}" type="parTrans" cxnId="{EC23FDC6-70C8-4C25-BCEB-A7CA007E2A4C}">
      <dgm:prSet/>
      <dgm:spPr/>
      <dgm:t>
        <a:bodyPr/>
        <a:lstStyle/>
        <a:p>
          <a:endParaRPr lang="en-US"/>
        </a:p>
      </dgm:t>
    </dgm:pt>
    <dgm:pt modelId="{626BAEB6-9CCC-4A64-9E2C-2A5DDC9AF47F}" type="sibTrans" cxnId="{EC23FDC6-70C8-4C25-BCEB-A7CA007E2A4C}">
      <dgm:prSet/>
      <dgm:spPr/>
      <dgm:t>
        <a:bodyPr/>
        <a:lstStyle/>
        <a:p>
          <a:endParaRPr lang="en-US"/>
        </a:p>
      </dgm:t>
    </dgm:pt>
    <dgm:pt modelId="{C07607FD-713A-419B-BE44-3CC06F637F04}">
      <dgm:prSet/>
      <dgm:spPr/>
      <dgm:t>
        <a:bodyPr/>
        <a:lstStyle/>
        <a:p>
          <a:r>
            <a:rPr lang="en-GB"/>
            <a:t>Deal and Kennedy</a:t>
          </a:r>
          <a:endParaRPr lang="en-US"/>
        </a:p>
      </dgm:t>
    </dgm:pt>
    <dgm:pt modelId="{E14D109B-1378-44DC-BFA5-743333E7E620}" type="parTrans" cxnId="{A4EFDCEE-3E73-43B4-8F98-21AAF53EEE0F}">
      <dgm:prSet/>
      <dgm:spPr/>
      <dgm:t>
        <a:bodyPr/>
        <a:lstStyle/>
        <a:p>
          <a:endParaRPr lang="en-US"/>
        </a:p>
      </dgm:t>
    </dgm:pt>
    <dgm:pt modelId="{E517A77C-7492-4B9D-AA8F-8D3E10E64560}" type="sibTrans" cxnId="{A4EFDCEE-3E73-43B4-8F98-21AAF53EEE0F}">
      <dgm:prSet/>
      <dgm:spPr/>
      <dgm:t>
        <a:bodyPr/>
        <a:lstStyle/>
        <a:p>
          <a:endParaRPr lang="en-US"/>
        </a:p>
      </dgm:t>
    </dgm:pt>
    <dgm:pt modelId="{6A78E22E-E315-49BE-BCCA-4F96F98CC0BC}" type="pres">
      <dgm:prSet presAssocID="{03F0BA7B-9CB4-4C23-8A28-7A99F941380E}" presName="compositeShape" presStyleCnt="0">
        <dgm:presLayoutVars>
          <dgm:chMax val="7"/>
          <dgm:dir/>
          <dgm:resizeHandles val="exact"/>
        </dgm:presLayoutVars>
      </dgm:prSet>
      <dgm:spPr/>
    </dgm:pt>
    <dgm:pt modelId="{3AA203FD-9AB7-4F72-9D4A-BE50D01CF4E3}" type="pres">
      <dgm:prSet presAssocID="{03F0BA7B-9CB4-4C23-8A28-7A99F941380E}" presName="wedge1" presStyleLbl="node1" presStyleIdx="0" presStyleCnt="5"/>
      <dgm:spPr/>
    </dgm:pt>
    <dgm:pt modelId="{506FA8A5-5993-4056-BB0B-333BDFE8EE6B}" type="pres">
      <dgm:prSet presAssocID="{03F0BA7B-9CB4-4C23-8A28-7A99F941380E}" presName="wedge1Tx" presStyleLbl="node1" presStyleIdx="0" presStyleCnt="5">
        <dgm:presLayoutVars>
          <dgm:chMax val="0"/>
          <dgm:chPref val="0"/>
          <dgm:bulletEnabled val="1"/>
        </dgm:presLayoutVars>
      </dgm:prSet>
      <dgm:spPr/>
    </dgm:pt>
    <dgm:pt modelId="{402ADD62-3420-4759-AFF2-76B916B4CA24}" type="pres">
      <dgm:prSet presAssocID="{03F0BA7B-9CB4-4C23-8A28-7A99F941380E}" presName="wedge2" presStyleLbl="node1" presStyleIdx="1" presStyleCnt="5"/>
      <dgm:spPr/>
    </dgm:pt>
    <dgm:pt modelId="{90F087E7-64C1-4FAD-891B-3E88E45631A8}" type="pres">
      <dgm:prSet presAssocID="{03F0BA7B-9CB4-4C23-8A28-7A99F941380E}" presName="wedge2Tx" presStyleLbl="node1" presStyleIdx="1" presStyleCnt="5">
        <dgm:presLayoutVars>
          <dgm:chMax val="0"/>
          <dgm:chPref val="0"/>
          <dgm:bulletEnabled val="1"/>
        </dgm:presLayoutVars>
      </dgm:prSet>
      <dgm:spPr/>
    </dgm:pt>
    <dgm:pt modelId="{037F704E-26C5-45A1-A2D9-881DBD171C34}" type="pres">
      <dgm:prSet presAssocID="{03F0BA7B-9CB4-4C23-8A28-7A99F941380E}" presName="wedge3" presStyleLbl="node1" presStyleIdx="2" presStyleCnt="5"/>
      <dgm:spPr/>
    </dgm:pt>
    <dgm:pt modelId="{2A928C44-DD4D-4ED8-AB6D-4069335AABCA}" type="pres">
      <dgm:prSet presAssocID="{03F0BA7B-9CB4-4C23-8A28-7A99F941380E}" presName="wedge3Tx" presStyleLbl="node1" presStyleIdx="2" presStyleCnt="5">
        <dgm:presLayoutVars>
          <dgm:chMax val="0"/>
          <dgm:chPref val="0"/>
          <dgm:bulletEnabled val="1"/>
        </dgm:presLayoutVars>
      </dgm:prSet>
      <dgm:spPr/>
    </dgm:pt>
    <dgm:pt modelId="{FF7C00BA-7E2C-4AD5-8F8B-837345DDCE85}" type="pres">
      <dgm:prSet presAssocID="{03F0BA7B-9CB4-4C23-8A28-7A99F941380E}" presName="wedge4" presStyleLbl="node1" presStyleIdx="3" presStyleCnt="5"/>
      <dgm:spPr/>
    </dgm:pt>
    <dgm:pt modelId="{CE83FCC1-C3B2-4A48-8ED3-71E98DF47B9D}" type="pres">
      <dgm:prSet presAssocID="{03F0BA7B-9CB4-4C23-8A28-7A99F941380E}" presName="wedge4Tx" presStyleLbl="node1" presStyleIdx="3" presStyleCnt="5">
        <dgm:presLayoutVars>
          <dgm:chMax val="0"/>
          <dgm:chPref val="0"/>
          <dgm:bulletEnabled val="1"/>
        </dgm:presLayoutVars>
      </dgm:prSet>
      <dgm:spPr/>
    </dgm:pt>
    <dgm:pt modelId="{96567F27-2F71-4587-BDEE-579F76C88EF3}" type="pres">
      <dgm:prSet presAssocID="{03F0BA7B-9CB4-4C23-8A28-7A99F941380E}" presName="wedge5" presStyleLbl="node1" presStyleIdx="4" presStyleCnt="5"/>
      <dgm:spPr/>
    </dgm:pt>
    <dgm:pt modelId="{8C1138C3-3A2E-4DAA-9306-2E89392284C3}" type="pres">
      <dgm:prSet presAssocID="{03F0BA7B-9CB4-4C23-8A28-7A99F941380E}" presName="wedge5Tx" presStyleLbl="node1" presStyleIdx="4" presStyleCnt="5">
        <dgm:presLayoutVars>
          <dgm:chMax val="0"/>
          <dgm:chPref val="0"/>
          <dgm:bulletEnabled val="1"/>
        </dgm:presLayoutVars>
      </dgm:prSet>
      <dgm:spPr/>
    </dgm:pt>
  </dgm:ptLst>
  <dgm:cxnLst>
    <dgm:cxn modelId="{FA5EEE2C-11D9-4479-BD2E-1EFB961E2EB1}" type="presOf" srcId="{C07607FD-713A-419B-BE44-3CC06F637F04}" destId="{96567F27-2F71-4587-BDEE-579F76C88EF3}" srcOrd="0" destOrd="0" presId="urn:microsoft.com/office/officeart/2005/8/layout/chart3"/>
    <dgm:cxn modelId="{D5702547-BA93-4743-8611-79FD89657A35}" type="presOf" srcId="{8007A7C3-9CC4-4AEF-9019-4B52F7CFD57E}" destId="{037F704E-26C5-45A1-A2D9-881DBD171C34}" srcOrd="0" destOrd="0" presId="urn:microsoft.com/office/officeart/2005/8/layout/chart3"/>
    <dgm:cxn modelId="{F46DB06E-8F11-45A8-8E0F-67C20EA2DE27}" type="presOf" srcId="{687E5BB8-BE4A-4835-BEA6-975479500C72}" destId="{90F087E7-64C1-4FAD-891B-3E88E45631A8}" srcOrd="1" destOrd="0" presId="urn:microsoft.com/office/officeart/2005/8/layout/chart3"/>
    <dgm:cxn modelId="{4BF5727E-5348-40F1-BF1D-4C2AE334FBEA}" srcId="{03F0BA7B-9CB4-4C23-8A28-7A99F941380E}" destId="{9F8882EA-0E36-4231-B3B5-DAC2F2B3E1CB}" srcOrd="0" destOrd="0" parTransId="{58A1621D-C13D-4268-AFB5-67AAE86721B2}" sibTransId="{AB3DA347-B3A1-4505-8886-D4353FE39998}"/>
    <dgm:cxn modelId="{8296917E-6111-49F0-A848-AB975FC513CC}" type="presOf" srcId="{03F0BA7B-9CB4-4C23-8A28-7A99F941380E}" destId="{6A78E22E-E315-49BE-BCCA-4F96F98CC0BC}" srcOrd="0" destOrd="0" presId="urn:microsoft.com/office/officeart/2005/8/layout/chart3"/>
    <dgm:cxn modelId="{D07B6F82-7C40-4072-B533-08E369477F6B}" srcId="{03F0BA7B-9CB4-4C23-8A28-7A99F941380E}" destId="{687E5BB8-BE4A-4835-BEA6-975479500C72}" srcOrd="1" destOrd="0" parTransId="{6F0AC7DC-AD0E-4B91-BFAC-E49B2E291B43}" sibTransId="{C8224DF6-8FE2-4FF4-B582-3D00A1C3E948}"/>
    <dgm:cxn modelId="{2508128F-DC87-499F-AEF3-962B15EFCBB9}" type="presOf" srcId="{1AAFFB97-81D0-4C55-A5F5-D66E4B715DC3}" destId="{FF7C00BA-7E2C-4AD5-8F8B-837345DDCE85}" srcOrd="0" destOrd="0" presId="urn:microsoft.com/office/officeart/2005/8/layout/chart3"/>
    <dgm:cxn modelId="{D25E2B96-A69E-4656-931C-4D6099F0F0C6}" type="presOf" srcId="{687E5BB8-BE4A-4835-BEA6-975479500C72}" destId="{402ADD62-3420-4759-AFF2-76B916B4CA24}" srcOrd="0" destOrd="0" presId="urn:microsoft.com/office/officeart/2005/8/layout/chart3"/>
    <dgm:cxn modelId="{A8F0A4BC-72F9-42A6-A779-9020A706D2AE}" type="presOf" srcId="{9F8882EA-0E36-4231-B3B5-DAC2F2B3E1CB}" destId="{3AA203FD-9AB7-4F72-9D4A-BE50D01CF4E3}" srcOrd="0" destOrd="0" presId="urn:microsoft.com/office/officeart/2005/8/layout/chart3"/>
    <dgm:cxn modelId="{82C777C1-33A4-4019-B5C0-089B7D127127}" type="presOf" srcId="{9F8882EA-0E36-4231-B3B5-DAC2F2B3E1CB}" destId="{506FA8A5-5993-4056-BB0B-333BDFE8EE6B}" srcOrd="1" destOrd="0" presId="urn:microsoft.com/office/officeart/2005/8/layout/chart3"/>
    <dgm:cxn modelId="{EC23FDC6-70C8-4C25-BCEB-A7CA007E2A4C}" srcId="{03F0BA7B-9CB4-4C23-8A28-7A99F941380E}" destId="{1AAFFB97-81D0-4C55-A5F5-D66E4B715DC3}" srcOrd="3" destOrd="0" parTransId="{CBDD6C09-8E0E-41DD-B753-E9F9F8767F87}" sibTransId="{626BAEB6-9CCC-4A64-9E2C-2A5DDC9AF47F}"/>
    <dgm:cxn modelId="{080A52CA-1FBD-4D13-94C0-C8FB11CF7B75}" type="presOf" srcId="{1AAFFB97-81D0-4C55-A5F5-D66E4B715DC3}" destId="{CE83FCC1-C3B2-4A48-8ED3-71E98DF47B9D}" srcOrd="1" destOrd="0" presId="urn:microsoft.com/office/officeart/2005/8/layout/chart3"/>
    <dgm:cxn modelId="{8B977CD2-0820-4BDC-BDA2-D27EEE5A9185}" type="presOf" srcId="{8007A7C3-9CC4-4AEF-9019-4B52F7CFD57E}" destId="{2A928C44-DD4D-4ED8-AB6D-4069335AABCA}" srcOrd="1" destOrd="0" presId="urn:microsoft.com/office/officeart/2005/8/layout/chart3"/>
    <dgm:cxn modelId="{F584C1E1-AEE8-4355-9083-3CE405ACD0AC}" type="presOf" srcId="{C07607FD-713A-419B-BE44-3CC06F637F04}" destId="{8C1138C3-3A2E-4DAA-9306-2E89392284C3}" srcOrd="1" destOrd="0" presId="urn:microsoft.com/office/officeart/2005/8/layout/chart3"/>
    <dgm:cxn modelId="{272F90E3-2C09-4595-AF51-FC01D8DABCBD}" srcId="{03F0BA7B-9CB4-4C23-8A28-7A99F941380E}" destId="{8007A7C3-9CC4-4AEF-9019-4B52F7CFD57E}" srcOrd="2" destOrd="0" parTransId="{B08D24BA-3FA8-493D-BF09-A896F28FFE78}" sibTransId="{15BE91D2-599B-402D-9CBB-CE62A0DC11A0}"/>
    <dgm:cxn modelId="{A4EFDCEE-3E73-43B4-8F98-21AAF53EEE0F}" srcId="{03F0BA7B-9CB4-4C23-8A28-7A99F941380E}" destId="{C07607FD-713A-419B-BE44-3CC06F637F04}" srcOrd="4" destOrd="0" parTransId="{E14D109B-1378-44DC-BFA5-743333E7E620}" sibTransId="{E517A77C-7492-4B9D-AA8F-8D3E10E64560}"/>
    <dgm:cxn modelId="{89512DD1-94B5-46EF-B1C0-DA679916B7C6}" type="presParOf" srcId="{6A78E22E-E315-49BE-BCCA-4F96F98CC0BC}" destId="{3AA203FD-9AB7-4F72-9D4A-BE50D01CF4E3}" srcOrd="0" destOrd="0" presId="urn:microsoft.com/office/officeart/2005/8/layout/chart3"/>
    <dgm:cxn modelId="{4DDF45E1-CA3D-4321-805D-0364C295526A}" type="presParOf" srcId="{6A78E22E-E315-49BE-BCCA-4F96F98CC0BC}" destId="{506FA8A5-5993-4056-BB0B-333BDFE8EE6B}" srcOrd="1" destOrd="0" presId="urn:microsoft.com/office/officeart/2005/8/layout/chart3"/>
    <dgm:cxn modelId="{167C6A9D-CD54-45C3-886D-F9AC1017D61C}" type="presParOf" srcId="{6A78E22E-E315-49BE-BCCA-4F96F98CC0BC}" destId="{402ADD62-3420-4759-AFF2-76B916B4CA24}" srcOrd="2" destOrd="0" presId="urn:microsoft.com/office/officeart/2005/8/layout/chart3"/>
    <dgm:cxn modelId="{2A6118BC-46E8-41A1-8BC6-B70925DE4A08}" type="presParOf" srcId="{6A78E22E-E315-49BE-BCCA-4F96F98CC0BC}" destId="{90F087E7-64C1-4FAD-891B-3E88E45631A8}" srcOrd="3" destOrd="0" presId="urn:microsoft.com/office/officeart/2005/8/layout/chart3"/>
    <dgm:cxn modelId="{C07BC155-A618-4FCD-9175-76BFF8265F45}" type="presParOf" srcId="{6A78E22E-E315-49BE-BCCA-4F96F98CC0BC}" destId="{037F704E-26C5-45A1-A2D9-881DBD171C34}" srcOrd="4" destOrd="0" presId="urn:microsoft.com/office/officeart/2005/8/layout/chart3"/>
    <dgm:cxn modelId="{31B6041E-2C40-4997-8759-3110BF75C0BA}" type="presParOf" srcId="{6A78E22E-E315-49BE-BCCA-4F96F98CC0BC}" destId="{2A928C44-DD4D-4ED8-AB6D-4069335AABCA}" srcOrd="5" destOrd="0" presId="urn:microsoft.com/office/officeart/2005/8/layout/chart3"/>
    <dgm:cxn modelId="{15E85125-D87D-409A-AA70-833B8F9C2032}" type="presParOf" srcId="{6A78E22E-E315-49BE-BCCA-4F96F98CC0BC}" destId="{FF7C00BA-7E2C-4AD5-8F8B-837345DDCE85}" srcOrd="6" destOrd="0" presId="urn:microsoft.com/office/officeart/2005/8/layout/chart3"/>
    <dgm:cxn modelId="{F9A7ABC7-C149-43DD-810E-CABE7A336FFE}" type="presParOf" srcId="{6A78E22E-E315-49BE-BCCA-4F96F98CC0BC}" destId="{CE83FCC1-C3B2-4A48-8ED3-71E98DF47B9D}" srcOrd="7" destOrd="0" presId="urn:microsoft.com/office/officeart/2005/8/layout/chart3"/>
    <dgm:cxn modelId="{96CC5E9A-EAD1-4111-88F7-E788E6B03E97}" type="presParOf" srcId="{6A78E22E-E315-49BE-BCCA-4F96F98CC0BC}" destId="{96567F27-2F71-4587-BDEE-579F76C88EF3}" srcOrd="8" destOrd="0" presId="urn:microsoft.com/office/officeart/2005/8/layout/chart3"/>
    <dgm:cxn modelId="{3B16F29A-4BE8-4728-A25C-7FA875D6CE33}" type="presParOf" srcId="{6A78E22E-E315-49BE-BCCA-4F96F98CC0BC}" destId="{8C1138C3-3A2E-4DAA-9306-2E89392284C3}" srcOrd="9"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2121A1-E395-4790-8325-1EA46AE5943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29B53FA-0ECC-473E-B65B-F35D4E1A318B}">
      <dgm:prSet/>
      <dgm:spPr/>
      <dgm:t>
        <a:bodyPr/>
        <a:lstStyle/>
        <a:p>
          <a:r>
            <a:rPr lang="en-GB"/>
            <a:t>The second layer represents the organization's intangible principles or ideals.</a:t>
          </a:r>
          <a:endParaRPr lang="en-US"/>
        </a:p>
      </dgm:t>
    </dgm:pt>
    <dgm:pt modelId="{1BCBA63F-6272-4F20-9046-CCAC24AF1D9A}" type="parTrans" cxnId="{0CF64FD0-8779-4E29-9891-13059B685138}">
      <dgm:prSet/>
      <dgm:spPr/>
      <dgm:t>
        <a:bodyPr/>
        <a:lstStyle/>
        <a:p>
          <a:endParaRPr lang="en-US"/>
        </a:p>
      </dgm:t>
    </dgm:pt>
    <dgm:pt modelId="{0CB3DE81-F78C-4944-ACC7-3B9D19C92F08}" type="sibTrans" cxnId="{0CF64FD0-8779-4E29-9891-13059B685138}">
      <dgm:prSet/>
      <dgm:spPr/>
      <dgm:t>
        <a:bodyPr/>
        <a:lstStyle/>
        <a:p>
          <a:endParaRPr lang="en-US"/>
        </a:p>
      </dgm:t>
    </dgm:pt>
    <dgm:pt modelId="{D91A5DCD-30B5-4816-9B1B-A33B09A683DE}">
      <dgm:prSet/>
      <dgm:spPr/>
      <dgm:t>
        <a:bodyPr/>
        <a:lstStyle/>
        <a:p>
          <a:r>
            <a:rPr lang="en-GB"/>
            <a:t>One of Tesco's prominent highlighted values is "customers at the heart of everything we do," which means that the corporation strives to properly manage customer needs by keeping them of organisational priorities in order to meet sales targets.</a:t>
          </a:r>
          <a:endParaRPr lang="en-US"/>
        </a:p>
      </dgm:t>
    </dgm:pt>
    <dgm:pt modelId="{3FCCD9F6-3993-43A7-976A-AEF66486FF7C}" type="parTrans" cxnId="{C4D7CE51-B02B-4387-95D6-ACFB676B77C3}">
      <dgm:prSet/>
      <dgm:spPr/>
      <dgm:t>
        <a:bodyPr/>
        <a:lstStyle/>
        <a:p>
          <a:endParaRPr lang="en-US"/>
        </a:p>
      </dgm:t>
    </dgm:pt>
    <dgm:pt modelId="{3AB3815B-E324-4679-918C-C9133B8891CE}" type="sibTrans" cxnId="{C4D7CE51-B02B-4387-95D6-ACFB676B77C3}">
      <dgm:prSet/>
      <dgm:spPr/>
      <dgm:t>
        <a:bodyPr/>
        <a:lstStyle/>
        <a:p>
          <a:endParaRPr lang="en-US"/>
        </a:p>
      </dgm:t>
    </dgm:pt>
    <dgm:pt modelId="{0558B10C-2A56-4CA7-891F-CF54CF2BC300}" type="pres">
      <dgm:prSet presAssocID="{9A2121A1-E395-4790-8325-1EA46AE59434}" presName="hierChild1" presStyleCnt="0">
        <dgm:presLayoutVars>
          <dgm:chPref val="1"/>
          <dgm:dir/>
          <dgm:animOne val="branch"/>
          <dgm:animLvl val="lvl"/>
          <dgm:resizeHandles/>
        </dgm:presLayoutVars>
      </dgm:prSet>
      <dgm:spPr/>
    </dgm:pt>
    <dgm:pt modelId="{3AF552F7-8B96-4A66-B8EC-EB2E3FB9D470}" type="pres">
      <dgm:prSet presAssocID="{229B53FA-0ECC-473E-B65B-F35D4E1A318B}" presName="hierRoot1" presStyleCnt="0"/>
      <dgm:spPr/>
    </dgm:pt>
    <dgm:pt modelId="{E7F2CAA9-10A7-4A44-9D5D-E524D1A19A7E}" type="pres">
      <dgm:prSet presAssocID="{229B53FA-0ECC-473E-B65B-F35D4E1A318B}" presName="composite" presStyleCnt="0"/>
      <dgm:spPr/>
    </dgm:pt>
    <dgm:pt modelId="{32D7357B-BADC-4A67-B771-3F458B4D80EB}" type="pres">
      <dgm:prSet presAssocID="{229B53FA-0ECC-473E-B65B-F35D4E1A318B}" presName="background" presStyleLbl="node0" presStyleIdx="0" presStyleCnt="2"/>
      <dgm:spPr/>
    </dgm:pt>
    <dgm:pt modelId="{30A6C9B6-78E6-410B-BE6C-6043E5BA24BF}" type="pres">
      <dgm:prSet presAssocID="{229B53FA-0ECC-473E-B65B-F35D4E1A318B}" presName="text" presStyleLbl="fgAcc0" presStyleIdx="0" presStyleCnt="2">
        <dgm:presLayoutVars>
          <dgm:chPref val="3"/>
        </dgm:presLayoutVars>
      </dgm:prSet>
      <dgm:spPr/>
    </dgm:pt>
    <dgm:pt modelId="{B5948DFC-7A32-4847-B734-8083B5927440}" type="pres">
      <dgm:prSet presAssocID="{229B53FA-0ECC-473E-B65B-F35D4E1A318B}" presName="hierChild2" presStyleCnt="0"/>
      <dgm:spPr/>
    </dgm:pt>
    <dgm:pt modelId="{6303C77D-E63C-4978-A3B0-24FB4C36C35E}" type="pres">
      <dgm:prSet presAssocID="{D91A5DCD-30B5-4816-9B1B-A33B09A683DE}" presName="hierRoot1" presStyleCnt="0"/>
      <dgm:spPr/>
    </dgm:pt>
    <dgm:pt modelId="{87EF06C0-31B2-4CA0-B138-B79078466B1F}" type="pres">
      <dgm:prSet presAssocID="{D91A5DCD-30B5-4816-9B1B-A33B09A683DE}" presName="composite" presStyleCnt="0"/>
      <dgm:spPr/>
    </dgm:pt>
    <dgm:pt modelId="{91BA1F51-3FE2-47D2-B6A9-FD1F228E3FB7}" type="pres">
      <dgm:prSet presAssocID="{D91A5DCD-30B5-4816-9B1B-A33B09A683DE}" presName="background" presStyleLbl="node0" presStyleIdx="1" presStyleCnt="2"/>
      <dgm:spPr/>
    </dgm:pt>
    <dgm:pt modelId="{4768B7E6-2770-4467-A09F-719245518432}" type="pres">
      <dgm:prSet presAssocID="{D91A5DCD-30B5-4816-9B1B-A33B09A683DE}" presName="text" presStyleLbl="fgAcc0" presStyleIdx="1" presStyleCnt="2">
        <dgm:presLayoutVars>
          <dgm:chPref val="3"/>
        </dgm:presLayoutVars>
      </dgm:prSet>
      <dgm:spPr/>
    </dgm:pt>
    <dgm:pt modelId="{2F696873-BFAC-4905-BDE6-60E3A050ACCF}" type="pres">
      <dgm:prSet presAssocID="{D91A5DCD-30B5-4816-9B1B-A33B09A683DE}" presName="hierChild2" presStyleCnt="0"/>
      <dgm:spPr/>
    </dgm:pt>
  </dgm:ptLst>
  <dgm:cxnLst>
    <dgm:cxn modelId="{1251C720-E60C-493E-ADB4-261E89965D80}" type="presOf" srcId="{229B53FA-0ECC-473E-B65B-F35D4E1A318B}" destId="{30A6C9B6-78E6-410B-BE6C-6043E5BA24BF}" srcOrd="0" destOrd="0" presId="urn:microsoft.com/office/officeart/2005/8/layout/hierarchy1"/>
    <dgm:cxn modelId="{B4462F63-3399-46FB-B107-7DF9833B485A}" type="presOf" srcId="{D91A5DCD-30B5-4816-9B1B-A33B09A683DE}" destId="{4768B7E6-2770-4467-A09F-719245518432}" srcOrd="0" destOrd="0" presId="urn:microsoft.com/office/officeart/2005/8/layout/hierarchy1"/>
    <dgm:cxn modelId="{C4D7CE51-B02B-4387-95D6-ACFB676B77C3}" srcId="{9A2121A1-E395-4790-8325-1EA46AE59434}" destId="{D91A5DCD-30B5-4816-9B1B-A33B09A683DE}" srcOrd="1" destOrd="0" parTransId="{3FCCD9F6-3993-43A7-976A-AEF66486FF7C}" sibTransId="{3AB3815B-E324-4679-918C-C9133B8891CE}"/>
    <dgm:cxn modelId="{9AE4AE97-4280-4E47-93A9-2256B9B1179F}" type="presOf" srcId="{9A2121A1-E395-4790-8325-1EA46AE59434}" destId="{0558B10C-2A56-4CA7-891F-CF54CF2BC300}" srcOrd="0" destOrd="0" presId="urn:microsoft.com/office/officeart/2005/8/layout/hierarchy1"/>
    <dgm:cxn modelId="{0CF64FD0-8779-4E29-9891-13059B685138}" srcId="{9A2121A1-E395-4790-8325-1EA46AE59434}" destId="{229B53FA-0ECC-473E-B65B-F35D4E1A318B}" srcOrd="0" destOrd="0" parTransId="{1BCBA63F-6272-4F20-9046-CCAC24AF1D9A}" sibTransId="{0CB3DE81-F78C-4944-ACC7-3B9D19C92F08}"/>
    <dgm:cxn modelId="{C69FA466-09C0-4E91-88E1-0995780D4F52}" type="presParOf" srcId="{0558B10C-2A56-4CA7-891F-CF54CF2BC300}" destId="{3AF552F7-8B96-4A66-B8EC-EB2E3FB9D470}" srcOrd="0" destOrd="0" presId="urn:microsoft.com/office/officeart/2005/8/layout/hierarchy1"/>
    <dgm:cxn modelId="{B9935B3D-0211-49A5-8905-A4DFF86D6DA6}" type="presParOf" srcId="{3AF552F7-8B96-4A66-B8EC-EB2E3FB9D470}" destId="{E7F2CAA9-10A7-4A44-9D5D-E524D1A19A7E}" srcOrd="0" destOrd="0" presId="urn:microsoft.com/office/officeart/2005/8/layout/hierarchy1"/>
    <dgm:cxn modelId="{02F53893-CA5C-4FEE-AE98-F13A3CB25BA1}" type="presParOf" srcId="{E7F2CAA9-10A7-4A44-9D5D-E524D1A19A7E}" destId="{32D7357B-BADC-4A67-B771-3F458B4D80EB}" srcOrd="0" destOrd="0" presId="urn:microsoft.com/office/officeart/2005/8/layout/hierarchy1"/>
    <dgm:cxn modelId="{EE3435B8-64B3-420C-A1CC-33E2DFBA2A19}" type="presParOf" srcId="{E7F2CAA9-10A7-4A44-9D5D-E524D1A19A7E}" destId="{30A6C9B6-78E6-410B-BE6C-6043E5BA24BF}" srcOrd="1" destOrd="0" presId="urn:microsoft.com/office/officeart/2005/8/layout/hierarchy1"/>
    <dgm:cxn modelId="{122AB9E3-99F1-451A-85FA-1E0AFF071C25}" type="presParOf" srcId="{3AF552F7-8B96-4A66-B8EC-EB2E3FB9D470}" destId="{B5948DFC-7A32-4847-B734-8083B5927440}" srcOrd="1" destOrd="0" presId="urn:microsoft.com/office/officeart/2005/8/layout/hierarchy1"/>
    <dgm:cxn modelId="{A2CE43B7-F92D-4EA7-8864-3D864F1910CF}" type="presParOf" srcId="{0558B10C-2A56-4CA7-891F-CF54CF2BC300}" destId="{6303C77D-E63C-4978-A3B0-24FB4C36C35E}" srcOrd="1" destOrd="0" presId="urn:microsoft.com/office/officeart/2005/8/layout/hierarchy1"/>
    <dgm:cxn modelId="{A57E7EC8-B199-4519-99F0-C81B0174B701}" type="presParOf" srcId="{6303C77D-E63C-4978-A3B0-24FB4C36C35E}" destId="{87EF06C0-31B2-4CA0-B138-B79078466B1F}" srcOrd="0" destOrd="0" presId="urn:microsoft.com/office/officeart/2005/8/layout/hierarchy1"/>
    <dgm:cxn modelId="{3E641948-903A-49C6-B919-46CFE572849F}" type="presParOf" srcId="{87EF06C0-31B2-4CA0-B138-B79078466B1F}" destId="{91BA1F51-3FE2-47D2-B6A9-FD1F228E3FB7}" srcOrd="0" destOrd="0" presId="urn:microsoft.com/office/officeart/2005/8/layout/hierarchy1"/>
    <dgm:cxn modelId="{8610EE8C-9A2C-4EB2-B3AA-2E85714D18DC}" type="presParOf" srcId="{87EF06C0-31B2-4CA0-B138-B79078466B1F}" destId="{4768B7E6-2770-4467-A09F-719245518432}" srcOrd="1" destOrd="0" presId="urn:microsoft.com/office/officeart/2005/8/layout/hierarchy1"/>
    <dgm:cxn modelId="{5759BAB5-9528-45DF-83E0-1E3F8029C010}" type="presParOf" srcId="{6303C77D-E63C-4978-A3B0-24FB4C36C35E}" destId="{2F696873-BFAC-4905-BDE6-60E3A050AC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A203FD-9AB7-4F72-9D4A-BE50D01CF4E3}">
      <dsp:nvSpPr>
        <dsp:cNvPr id="0" name=""/>
        <dsp:cNvSpPr/>
      </dsp:nvSpPr>
      <dsp:spPr>
        <a:xfrm>
          <a:off x="3468947" y="230015"/>
          <a:ext cx="3233684" cy="3233684"/>
        </a:xfrm>
        <a:prstGeom prst="pie">
          <a:avLst>
            <a:gd name="adj1" fmla="val 16200000"/>
            <a:gd name="adj2" fmla="val 2052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Models of analysis culture:</a:t>
          </a:r>
          <a:endParaRPr lang="en-US" sz="1700" kern="1200"/>
        </a:p>
      </dsp:txBody>
      <dsp:txXfrm>
        <a:off x="5126595" y="713142"/>
        <a:ext cx="1097142" cy="750676"/>
      </dsp:txXfrm>
    </dsp:sp>
    <dsp:sp modelId="{402ADD62-3420-4759-AFF2-76B916B4CA24}">
      <dsp:nvSpPr>
        <dsp:cNvPr id="0" name=""/>
        <dsp:cNvSpPr/>
      </dsp:nvSpPr>
      <dsp:spPr>
        <a:xfrm>
          <a:off x="3355768" y="385924"/>
          <a:ext cx="3233684" cy="3233684"/>
        </a:xfrm>
        <a:prstGeom prst="pie">
          <a:avLst>
            <a:gd name="adj1" fmla="val 20520000"/>
            <a:gd name="adj2" fmla="val 324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Cultural web</a:t>
          </a:r>
          <a:endParaRPr lang="en-US" sz="1700" kern="1200"/>
        </a:p>
      </dsp:txBody>
      <dsp:txXfrm>
        <a:off x="5469212" y="1848781"/>
        <a:ext cx="962406" cy="812270"/>
      </dsp:txXfrm>
    </dsp:sp>
    <dsp:sp modelId="{037F704E-26C5-45A1-A2D9-881DBD171C34}">
      <dsp:nvSpPr>
        <dsp:cNvPr id="0" name=""/>
        <dsp:cNvSpPr/>
      </dsp:nvSpPr>
      <dsp:spPr>
        <a:xfrm>
          <a:off x="3355768" y="385924"/>
          <a:ext cx="3233684" cy="3233684"/>
        </a:xfrm>
        <a:prstGeom prst="pie">
          <a:avLst>
            <a:gd name="adj1" fmla="val 3240000"/>
            <a:gd name="adj2" fmla="val 756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Charles Handy</a:t>
          </a:r>
          <a:endParaRPr lang="en-US" sz="1700" kern="1200"/>
        </a:p>
      </dsp:txBody>
      <dsp:txXfrm>
        <a:off x="4395166" y="2811187"/>
        <a:ext cx="1154887" cy="692932"/>
      </dsp:txXfrm>
    </dsp:sp>
    <dsp:sp modelId="{FF7C00BA-7E2C-4AD5-8F8B-837345DDCE85}">
      <dsp:nvSpPr>
        <dsp:cNvPr id="0" name=""/>
        <dsp:cNvSpPr/>
      </dsp:nvSpPr>
      <dsp:spPr>
        <a:xfrm>
          <a:off x="3355768" y="385924"/>
          <a:ext cx="3233684" cy="3233684"/>
        </a:xfrm>
        <a:prstGeom prst="pie">
          <a:avLst>
            <a:gd name="adj1" fmla="val 7560000"/>
            <a:gd name="adj2" fmla="val 1188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Edgar Schein</a:t>
          </a:r>
          <a:endParaRPr lang="en-US" sz="1700" kern="1200"/>
        </a:p>
      </dsp:txBody>
      <dsp:txXfrm>
        <a:off x="3509753" y="1848781"/>
        <a:ext cx="962406" cy="812270"/>
      </dsp:txXfrm>
    </dsp:sp>
    <dsp:sp modelId="{96567F27-2F71-4587-BDEE-579F76C88EF3}">
      <dsp:nvSpPr>
        <dsp:cNvPr id="0" name=""/>
        <dsp:cNvSpPr/>
      </dsp:nvSpPr>
      <dsp:spPr>
        <a:xfrm>
          <a:off x="3355768" y="385924"/>
          <a:ext cx="3233684" cy="3233684"/>
        </a:xfrm>
        <a:prstGeom prst="pie">
          <a:avLst>
            <a:gd name="adj1" fmla="val 1188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Deal and Kennedy</a:t>
          </a:r>
          <a:endParaRPr lang="en-US" sz="1700" kern="1200"/>
        </a:p>
      </dsp:txBody>
      <dsp:txXfrm>
        <a:off x="3827347" y="878676"/>
        <a:ext cx="1097142" cy="7506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D7357B-BADC-4A67-B771-3F458B4D80EB}">
      <dsp:nvSpPr>
        <dsp:cNvPr id="0" name=""/>
        <dsp:cNvSpPr/>
      </dsp:nvSpPr>
      <dsp:spPr>
        <a:xfrm>
          <a:off x="53405" y="264"/>
          <a:ext cx="3926657" cy="24934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A6C9B6-78E6-410B-BE6C-6043E5BA24BF}">
      <dsp:nvSpPr>
        <dsp:cNvPr id="0" name=""/>
        <dsp:cNvSpPr/>
      </dsp:nvSpPr>
      <dsp:spPr>
        <a:xfrm>
          <a:off x="489700" y="414744"/>
          <a:ext cx="3926657" cy="24934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second layer represents the organization's intangible principles or ideals.</a:t>
          </a:r>
          <a:endParaRPr lang="en-US" sz="1700" kern="1200"/>
        </a:p>
      </dsp:txBody>
      <dsp:txXfrm>
        <a:off x="562730" y="487774"/>
        <a:ext cx="3780597" cy="2347367"/>
      </dsp:txXfrm>
    </dsp:sp>
    <dsp:sp modelId="{91BA1F51-3FE2-47D2-B6A9-FD1F228E3FB7}">
      <dsp:nvSpPr>
        <dsp:cNvPr id="0" name=""/>
        <dsp:cNvSpPr/>
      </dsp:nvSpPr>
      <dsp:spPr>
        <a:xfrm>
          <a:off x="4852653" y="264"/>
          <a:ext cx="3926657" cy="24934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68B7E6-2770-4467-A09F-719245518432}">
      <dsp:nvSpPr>
        <dsp:cNvPr id="0" name=""/>
        <dsp:cNvSpPr/>
      </dsp:nvSpPr>
      <dsp:spPr>
        <a:xfrm>
          <a:off x="5288948" y="414744"/>
          <a:ext cx="3926657" cy="249342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One of Tesco's prominent highlighted values is "customers at the heart of everything we do," which means that the corporation strives to properly manage customer needs by keeping them of organisational priorities in order to meet sales targets.</a:t>
          </a:r>
          <a:endParaRPr lang="en-US" sz="1700" kern="1200"/>
        </a:p>
      </dsp:txBody>
      <dsp:txXfrm>
        <a:off x="5361978" y="487774"/>
        <a:ext cx="3780597" cy="2347367"/>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11/25/2023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97707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8487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11/25/2023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648617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41725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78079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10986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34752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11/25/2023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291759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11/25/2023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686981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10045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56320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11/25/2023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42721556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lang="en-US" sz="3600" b="1"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culclopezbee.wordpress.com/2017/12/07/managign-organisational-cultu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Blue and red smoke colliding">
            <a:extLst>
              <a:ext uri="{FF2B5EF4-FFF2-40B4-BE49-F238E27FC236}">
                <a16:creationId xmlns:a16="http://schemas.microsoft.com/office/drawing/2014/main" id="{45C0A486-818C-7F21-74C8-056DA942EEA2}"/>
              </a:ext>
            </a:extLst>
          </p:cNvPr>
          <p:cNvPicPr>
            <a:picLocks noChangeAspect="1"/>
          </p:cNvPicPr>
          <p:nvPr/>
        </p:nvPicPr>
        <p:blipFill rotWithShape="1">
          <a:blip r:embed="rId2"/>
          <a:srcRect t="15094"/>
          <a:stretch/>
        </p:blipFill>
        <p:spPr>
          <a:xfrm>
            <a:off x="20" y="10"/>
            <a:ext cx="12191979" cy="6857990"/>
          </a:xfrm>
          <a:prstGeom prst="rect">
            <a:avLst/>
          </a:prstGeom>
        </p:spPr>
      </p:pic>
      <p:sp>
        <p:nvSpPr>
          <p:cNvPr id="16" name="Rectangle 15">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397938" y="1397930"/>
            <a:ext cx="6858003" cy="4062128"/>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D60DAF-D557-991F-2CF7-0ACB2F729006}"/>
              </a:ext>
            </a:extLst>
          </p:cNvPr>
          <p:cNvSpPr>
            <a:spLocks noGrp="1"/>
          </p:cNvSpPr>
          <p:nvPr>
            <p:ph type="ctrTitle"/>
          </p:nvPr>
        </p:nvSpPr>
        <p:spPr>
          <a:xfrm>
            <a:off x="1381393" y="375020"/>
            <a:ext cx="7955554" cy="3569242"/>
          </a:xfrm>
        </p:spPr>
        <p:txBody>
          <a:bodyPr anchor="t">
            <a:normAutofit/>
          </a:bodyPr>
          <a:lstStyle/>
          <a:p>
            <a:pPr algn="r"/>
            <a:r>
              <a:rPr lang="en-GB" sz="6000" b="1" dirty="0">
                <a:solidFill>
                  <a:schemeClr val="tx1">
                    <a:lumMod val="95000"/>
                  </a:schemeClr>
                </a:solidFill>
              </a:rPr>
              <a:t>CULTURE CHANGE TESCO</a:t>
            </a:r>
          </a:p>
        </p:txBody>
      </p:sp>
      <p:sp>
        <p:nvSpPr>
          <p:cNvPr id="3" name="Subtitle 2">
            <a:extLst>
              <a:ext uri="{FF2B5EF4-FFF2-40B4-BE49-F238E27FC236}">
                <a16:creationId xmlns:a16="http://schemas.microsoft.com/office/drawing/2014/main" id="{F4B1439A-22AA-93EA-5FF0-D4B19B9E60EC}"/>
              </a:ext>
            </a:extLst>
          </p:cNvPr>
          <p:cNvSpPr>
            <a:spLocks noGrp="1"/>
          </p:cNvSpPr>
          <p:nvPr>
            <p:ph type="subTitle" idx="1"/>
          </p:nvPr>
        </p:nvSpPr>
        <p:spPr>
          <a:xfrm>
            <a:off x="268707" y="4609754"/>
            <a:ext cx="5449479" cy="1663493"/>
          </a:xfrm>
        </p:spPr>
        <p:txBody>
          <a:bodyPr anchor="b">
            <a:normAutofit fontScale="92500"/>
          </a:bodyPr>
          <a:lstStyle/>
          <a:p>
            <a:pPr algn="r">
              <a:spcAft>
                <a:spcPts val="600"/>
              </a:spcAft>
            </a:pPr>
            <a:r>
              <a:rPr lang="en-GB" sz="2200" dirty="0">
                <a:solidFill>
                  <a:schemeClr val="tx1">
                    <a:lumMod val="95000"/>
                  </a:schemeClr>
                </a:solidFill>
              </a:rPr>
              <a:t>Module name: PEOPLE MANAGEMENT</a:t>
            </a:r>
          </a:p>
          <a:p>
            <a:pPr algn="r">
              <a:spcAft>
                <a:spcPts val="600"/>
              </a:spcAft>
            </a:pPr>
            <a:r>
              <a:rPr lang="en-GB" sz="2200" dirty="0">
                <a:solidFill>
                  <a:schemeClr val="tx1">
                    <a:lumMod val="95000"/>
                  </a:schemeClr>
                </a:solidFill>
              </a:rPr>
              <a:t>Student Name: DIANA CRETU</a:t>
            </a:r>
          </a:p>
          <a:p>
            <a:pPr algn="r">
              <a:spcAft>
                <a:spcPts val="600"/>
              </a:spcAft>
            </a:pPr>
            <a:r>
              <a:rPr lang="en-GB" sz="2200" dirty="0">
                <a:solidFill>
                  <a:schemeClr val="tx1">
                    <a:lumMod val="95000"/>
                  </a:schemeClr>
                </a:solidFill>
              </a:rPr>
              <a:t>Student number: 2123838</a:t>
            </a:r>
          </a:p>
        </p:txBody>
      </p:sp>
    </p:spTree>
    <p:extLst>
      <p:ext uri="{BB962C8B-B14F-4D97-AF65-F5344CB8AC3E}">
        <p14:creationId xmlns:p14="http://schemas.microsoft.com/office/powerpoint/2010/main" val="2321578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3" name="Rectangle 1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aper ships being led by a yellow ship">
            <a:extLst>
              <a:ext uri="{FF2B5EF4-FFF2-40B4-BE49-F238E27FC236}">
                <a16:creationId xmlns:a16="http://schemas.microsoft.com/office/drawing/2014/main" id="{9A5A33B9-CB22-5DF9-BABC-634C2BC9C01C}"/>
              </a:ext>
            </a:extLst>
          </p:cNvPr>
          <p:cNvPicPr>
            <a:picLocks noChangeAspect="1"/>
          </p:cNvPicPr>
          <p:nvPr/>
        </p:nvPicPr>
        <p:blipFill rotWithShape="1">
          <a:blip r:embed="rId2"/>
          <a:srcRect t="14943" b="787"/>
          <a:stretch/>
        </p:blipFill>
        <p:spPr>
          <a:xfrm>
            <a:off x="20" y="-22"/>
            <a:ext cx="12191977" cy="6858022"/>
          </a:xfrm>
          <a:prstGeom prst="rect">
            <a:avLst/>
          </a:prstGeom>
        </p:spPr>
      </p:pic>
      <p:sp>
        <p:nvSpPr>
          <p:cNvPr id="24" name="Rectangle 23">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A9F0B4-7D6C-8D10-7477-198740DBC95E}"/>
              </a:ext>
            </a:extLst>
          </p:cNvPr>
          <p:cNvSpPr>
            <a:spLocks noGrp="1"/>
          </p:cNvSpPr>
          <p:nvPr>
            <p:ph type="title"/>
          </p:nvPr>
        </p:nvSpPr>
        <p:spPr>
          <a:xfrm>
            <a:off x="715127" y="1457500"/>
            <a:ext cx="5572768" cy="1604783"/>
          </a:xfrm>
        </p:spPr>
        <p:txBody>
          <a:bodyPr vert="horz" lIns="91440" tIns="45720" rIns="91440" bIns="45720" rtlCol="0" anchor="t">
            <a:normAutofit fontScale="90000"/>
          </a:bodyPr>
          <a:lstStyle/>
          <a:p>
            <a:pPr>
              <a:lnSpc>
                <a:spcPct val="83000"/>
              </a:lnSpc>
            </a:pPr>
            <a:r>
              <a:rPr lang="en-US" sz="5100" b="0" cap="all" spc="-100" dirty="0">
                <a:solidFill>
                  <a:schemeClr val="tx1"/>
                </a:solidFill>
              </a:rPr>
              <a:t>Presentation purpose</a:t>
            </a:r>
            <a:br>
              <a:rPr lang="en-US" sz="5100" b="0" cap="all" spc="-100" dirty="0">
                <a:solidFill>
                  <a:schemeClr val="bg1"/>
                </a:solidFill>
              </a:rPr>
            </a:br>
            <a:endParaRPr lang="en-US" sz="2200" b="0" cap="all" spc="-100" dirty="0">
              <a:solidFill>
                <a:schemeClr val="bg1"/>
              </a:solidFill>
            </a:endParaRPr>
          </a:p>
        </p:txBody>
      </p:sp>
      <p:sp>
        <p:nvSpPr>
          <p:cNvPr id="26" name="Rectangle 25">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31935" y="1397930"/>
            <a:ext cx="6858003" cy="4062128"/>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F9C6081F-157F-558B-4B70-A3907C46D7E2}"/>
              </a:ext>
            </a:extLst>
          </p:cNvPr>
          <p:cNvSpPr txBox="1"/>
          <p:nvPr/>
        </p:nvSpPr>
        <p:spPr>
          <a:xfrm>
            <a:off x="746620" y="4056068"/>
            <a:ext cx="7575259" cy="914400"/>
          </a:xfrm>
          <a:prstGeom prst="rect">
            <a:avLst/>
          </a:prstGeom>
          <a:noFill/>
        </p:spPr>
        <p:txBody>
          <a:bodyPr wrap="square" rtlCol="0">
            <a:spAutoFit/>
          </a:bodyPr>
          <a:lstStyle/>
          <a:p>
            <a:r>
              <a:rPr lang="en-GB" dirty="0"/>
              <a:t>To develop future strategies and plans for future development by providing acceptable methods for analysing Tesco's culture and external circumstances.</a:t>
            </a:r>
          </a:p>
        </p:txBody>
      </p:sp>
    </p:spTree>
    <p:extLst>
      <p:ext uri="{BB962C8B-B14F-4D97-AF65-F5344CB8AC3E}">
        <p14:creationId xmlns:p14="http://schemas.microsoft.com/office/powerpoint/2010/main" val="3069961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3" name="Rectangle 2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5" name="Rectangle 2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7" name="Group 2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8" name="Straight Connector 2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2" name="Rectangle 31">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40" name="Rectangle 39">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FC58FFC-D619-41A6-7207-EFDC053C1AA6}"/>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sz="2300" b="0" cap="all" spc="-100" dirty="0" err="1">
                <a:solidFill>
                  <a:schemeClr val="bg1"/>
                </a:solidFill>
              </a:rPr>
              <a:t>Organisational</a:t>
            </a:r>
            <a:r>
              <a:rPr lang="en-US" sz="2300" b="0" cap="all" spc="-100" dirty="0">
                <a:solidFill>
                  <a:schemeClr val="bg1"/>
                </a:solidFill>
              </a:rPr>
              <a:t> culture</a:t>
            </a:r>
          </a:p>
        </p:txBody>
      </p:sp>
      <p:sp>
        <p:nvSpPr>
          <p:cNvPr id="4" name="TextBox 3">
            <a:extLst>
              <a:ext uri="{FF2B5EF4-FFF2-40B4-BE49-F238E27FC236}">
                <a16:creationId xmlns:a16="http://schemas.microsoft.com/office/drawing/2014/main" id="{E2C80221-8988-4B65-1FA1-132BAC5C0E59}"/>
              </a:ext>
            </a:extLst>
          </p:cNvPr>
          <p:cNvSpPr txBox="1"/>
          <p:nvPr/>
        </p:nvSpPr>
        <p:spPr>
          <a:xfrm>
            <a:off x="8961790" y="5818179"/>
            <a:ext cx="2978282" cy="992223"/>
          </a:xfrm>
          <a:prstGeom prst="rect">
            <a:avLst/>
          </a:prstGeom>
        </p:spPr>
        <p:txBody>
          <a:bodyPr vert="horz" lIns="91440" tIns="45720" rIns="91440" bIns="45720" rtlCol="0">
            <a:normAutofit/>
          </a:bodyPr>
          <a:lstStyle/>
          <a:p>
            <a:pPr algn="ctr">
              <a:spcAft>
                <a:spcPts val="600"/>
              </a:spcAft>
              <a:buClr>
                <a:schemeClr val="tx1">
                  <a:lumMod val="85000"/>
                  <a:lumOff val="15000"/>
                </a:schemeClr>
              </a:buClr>
            </a:pPr>
            <a:r>
              <a:rPr lang="en-GB" sz="1400" dirty="0"/>
              <a:t>(</a:t>
            </a:r>
            <a:r>
              <a:rPr lang="en-GB" sz="1400" dirty="0" err="1"/>
              <a:t>Odiakaose</a:t>
            </a:r>
            <a:r>
              <a:rPr lang="en-US" sz="1400" spc="80" dirty="0">
                <a:solidFill>
                  <a:schemeClr val="tx1">
                    <a:lumMod val="95000"/>
                  </a:schemeClr>
                </a:solidFill>
              </a:rPr>
              <a:t>, 2018)</a:t>
            </a:r>
          </a:p>
        </p:txBody>
      </p:sp>
      <p:sp>
        <p:nvSpPr>
          <p:cNvPr id="42" name="Rectangle 41">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4" name="Straight Connector 43">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6AFFDB-0A17-F65B-778D-32D8914E3C79}"/>
              </a:ext>
            </a:extLst>
          </p:cNvPr>
          <p:cNvSpPr>
            <a:spLocks/>
          </p:cNvSpPr>
          <p:nvPr/>
        </p:nvSpPr>
        <p:spPr>
          <a:xfrm>
            <a:off x="5250180" y="494950"/>
            <a:ext cx="6553097" cy="4823670"/>
          </a:xfrm>
          <a:prstGeom prst="rect">
            <a:avLst/>
          </a:prstGeom>
        </p:spPr>
        <p:txBody>
          <a:bodyPr/>
          <a:lstStyle/>
          <a:p>
            <a:pPr defTabSz="594360">
              <a:spcAft>
                <a:spcPts val="600"/>
              </a:spcAft>
            </a:pPr>
            <a:r>
              <a:rPr lang="en-GB" sz="2400" kern="1200" dirty="0">
                <a:solidFill>
                  <a:schemeClr val="tx1"/>
                </a:solidFill>
                <a:latin typeface="+mn-lt"/>
                <a:ea typeface="+mn-ea"/>
                <a:cs typeface="+mn-cs"/>
              </a:rPr>
              <a:t>DEFINITION </a:t>
            </a:r>
          </a:p>
          <a:p>
            <a:pPr defTabSz="594360">
              <a:spcAft>
                <a:spcPts val="600"/>
              </a:spcAft>
            </a:pPr>
            <a:r>
              <a:rPr lang="en-GB" dirty="0"/>
              <a:t>“Culture can be defined as a set of meanings shared by people in a given place and time”</a:t>
            </a:r>
          </a:p>
          <a:p>
            <a:pPr defTabSz="594360">
              <a:spcAft>
                <a:spcPts val="600"/>
              </a:spcAft>
            </a:pPr>
            <a:endParaRPr lang="en-GB" kern="1200" dirty="0">
              <a:solidFill>
                <a:schemeClr val="tx1"/>
              </a:solidFill>
              <a:latin typeface="+mn-lt"/>
              <a:ea typeface="+mn-ea"/>
              <a:cs typeface="+mn-cs"/>
            </a:endParaRPr>
          </a:p>
          <a:p>
            <a:pPr defTabSz="594360">
              <a:spcAft>
                <a:spcPts val="600"/>
              </a:spcAft>
            </a:pPr>
            <a:r>
              <a:rPr lang="en-GB" kern="1200" dirty="0">
                <a:solidFill>
                  <a:schemeClr val="tx1"/>
                </a:solidFill>
                <a:latin typeface="+mn-lt"/>
                <a:ea typeface="+mn-ea"/>
                <a:cs typeface="+mn-cs"/>
              </a:rPr>
              <a:t>“Organisational culture is the set of shared values, beliefs and norms that influence the way employees think, feel and behave in the workplace” </a:t>
            </a:r>
          </a:p>
          <a:p>
            <a:pPr defTabSz="594360">
              <a:spcAft>
                <a:spcPts val="600"/>
              </a:spcAft>
            </a:pPr>
            <a:endParaRPr lang="en-GB" kern="1200" dirty="0">
              <a:solidFill>
                <a:schemeClr val="tx1"/>
              </a:solidFill>
              <a:latin typeface="+mn-lt"/>
              <a:ea typeface="+mn-ea"/>
              <a:cs typeface="+mn-cs"/>
            </a:endParaRPr>
          </a:p>
          <a:p>
            <a:pPr defTabSz="594360">
              <a:spcAft>
                <a:spcPts val="600"/>
              </a:spcAft>
            </a:pPr>
            <a:r>
              <a:rPr lang="en-GB" dirty="0"/>
              <a:t>“Organisation culture focuses on the core beliefs shared among members of an organisation that operate within the same work environment”</a:t>
            </a:r>
          </a:p>
          <a:p>
            <a:pPr defTabSz="594360">
              <a:spcAft>
                <a:spcPts val="600"/>
              </a:spcAft>
            </a:pPr>
            <a:endParaRPr lang="en-GB" dirty="0"/>
          </a:p>
          <a:p>
            <a:pPr defTabSz="594360">
              <a:spcAft>
                <a:spcPts val="600"/>
              </a:spcAft>
            </a:pPr>
            <a:r>
              <a:rPr lang="en-GB" dirty="0"/>
              <a:t>“Organisational culture is also the personality of an organisation or its corporate identity”</a:t>
            </a:r>
          </a:p>
        </p:txBody>
      </p:sp>
      <p:sp>
        <p:nvSpPr>
          <p:cNvPr id="6" name="TextBox 5">
            <a:extLst>
              <a:ext uri="{FF2B5EF4-FFF2-40B4-BE49-F238E27FC236}">
                <a16:creationId xmlns:a16="http://schemas.microsoft.com/office/drawing/2014/main" id="{211A283E-74C9-09AF-4686-E42E079387C4}"/>
              </a:ext>
            </a:extLst>
          </p:cNvPr>
          <p:cNvSpPr txBox="1"/>
          <p:nvPr/>
        </p:nvSpPr>
        <p:spPr>
          <a:xfrm>
            <a:off x="8555906" y="6209769"/>
            <a:ext cx="3384165" cy="369332"/>
          </a:xfrm>
          <a:prstGeom prst="rect">
            <a:avLst/>
          </a:prstGeom>
          <a:noFill/>
        </p:spPr>
        <p:txBody>
          <a:bodyPr wrap="square" rtlCol="0">
            <a:spAutoFit/>
          </a:bodyPr>
          <a:lstStyle/>
          <a:p>
            <a:r>
              <a:rPr lang="en-GB" dirty="0"/>
              <a:t>(Barnes and Sharon,2020)</a:t>
            </a:r>
          </a:p>
        </p:txBody>
      </p:sp>
    </p:spTree>
    <p:extLst>
      <p:ext uri="{BB962C8B-B14F-4D97-AF65-F5344CB8AC3E}">
        <p14:creationId xmlns:p14="http://schemas.microsoft.com/office/powerpoint/2010/main" val="50617710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00C68-5AFD-991F-A589-BA21ECDA50FB}"/>
              </a:ext>
            </a:extLst>
          </p:cNvPr>
          <p:cNvSpPr>
            <a:spLocks noGrp="1"/>
          </p:cNvSpPr>
          <p:nvPr>
            <p:ph type="title"/>
          </p:nvPr>
        </p:nvSpPr>
        <p:spPr/>
        <p:txBody>
          <a:bodyPr>
            <a:normAutofit fontScale="90000"/>
          </a:bodyPr>
          <a:lstStyle/>
          <a:p>
            <a:r>
              <a:rPr lang="en-GB" sz="3200" dirty="0"/>
              <a:t>Importance of organisational culture:</a:t>
            </a:r>
            <a:br>
              <a:rPr lang="en-GB" sz="3200" dirty="0"/>
            </a:br>
            <a:br>
              <a:rPr lang="en-GB" sz="3200" dirty="0"/>
            </a:br>
            <a:r>
              <a:rPr lang="en-GB" sz="1800" dirty="0"/>
              <a:t>“Organisational culture enhances employee performance, operational efficiency and effectiveness and at the end Organisation survival”</a:t>
            </a:r>
            <a:endParaRPr lang="en-GB" dirty="0"/>
          </a:p>
        </p:txBody>
      </p:sp>
      <p:graphicFrame>
        <p:nvGraphicFramePr>
          <p:cNvPr id="5" name="Content Placeholder 2">
            <a:extLst>
              <a:ext uri="{FF2B5EF4-FFF2-40B4-BE49-F238E27FC236}">
                <a16:creationId xmlns:a16="http://schemas.microsoft.com/office/drawing/2014/main" id="{20E2A613-B431-ECB0-75EB-18E47426AFDC}"/>
              </a:ext>
            </a:extLst>
          </p:cNvPr>
          <p:cNvGraphicFramePr>
            <a:graphicFrameLocks noGrp="1"/>
          </p:cNvGraphicFramePr>
          <p:nvPr>
            <p:ph idx="1"/>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43904B7C-F399-04FA-63BA-C8F7BFEFA7F2}"/>
              </a:ext>
            </a:extLst>
          </p:cNvPr>
          <p:cNvSpPr txBox="1"/>
          <p:nvPr/>
        </p:nvSpPr>
        <p:spPr>
          <a:xfrm>
            <a:off x="8621486" y="5301006"/>
            <a:ext cx="2915816" cy="369332"/>
          </a:xfrm>
          <a:prstGeom prst="rect">
            <a:avLst/>
          </a:prstGeom>
          <a:noFill/>
        </p:spPr>
        <p:txBody>
          <a:bodyPr wrap="square" rtlCol="0">
            <a:spAutoFit/>
          </a:bodyPr>
          <a:lstStyle/>
          <a:p>
            <a:r>
              <a:rPr lang="en-GB" dirty="0"/>
              <a:t>(Esther, 2020)</a:t>
            </a:r>
          </a:p>
        </p:txBody>
      </p:sp>
    </p:spTree>
    <p:extLst>
      <p:ext uri="{BB962C8B-B14F-4D97-AF65-F5344CB8AC3E}">
        <p14:creationId xmlns:p14="http://schemas.microsoft.com/office/powerpoint/2010/main" val="1487217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now-capped mountain peaks">
            <a:extLst>
              <a:ext uri="{FF2B5EF4-FFF2-40B4-BE49-F238E27FC236}">
                <a16:creationId xmlns:a16="http://schemas.microsoft.com/office/drawing/2014/main" id="{A8F10020-A3D6-42FF-7FF6-6390FF887931}"/>
              </a:ext>
            </a:extLst>
          </p:cNvPr>
          <p:cNvPicPr>
            <a:picLocks noChangeAspect="1"/>
          </p:cNvPicPr>
          <p:nvPr/>
        </p:nvPicPr>
        <p:blipFill rotWithShape="1">
          <a:blip r:embed="rId2"/>
          <a:srcRect l="13089" r="24223" b="-2"/>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3F57D5-1988-C08A-6D10-2DA2F7EB4257}"/>
              </a:ext>
            </a:extLst>
          </p:cNvPr>
          <p:cNvSpPr>
            <a:spLocks noGrp="1"/>
          </p:cNvSpPr>
          <p:nvPr>
            <p:ph idx="1"/>
          </p:nvPr>
        </p:nvSpPr>
        <p:spPr>
          <a:xfrm>
            <a:off x="7055872" y="1188720"/>
            <a:ext cx="4472922" cy="3931920"/>
          </a:xfrm>
        </p:spPr>
        <p:txBody>
          <a:bodyPr>
            <a:normAutofit/>
          </a:bodyPr>
          <a:lstStyle/>
          <a:p>
            <a:r>
              <a:rPr lang="en-GB" b="1" dirty="0"/>
              <a:t>Edgar Schein </a:t>
            </a:r>
            <a:r>
              <a:rPr lang="en-GB" dirty="0"/>
              <a:t>is the recommended model because of his perspective on culture. He believes that culture is built over time as people go through numerous changes, adapt to the outside world, and overcome difficulties.</a:t>
            </a:r>
          </a:p>
          <a:p>
            <a:r>
              <a:rPr lang="en-GB" dirty="0"/>
              <a:t>He perceives culture as an iceberg, with the most important component happening under the surface.</a:t>
            </a:r>
          </a:p>
          <a:p>
            <a:pPr marL="0" indent="0">
              <a:buNone/>
            </a:pPr>
            <a:r>
              <a:rPr lang="en-GB" dirty="0"/>
              <a:t>This iceberg has three components:</a:t>
            </a:r>
          </a:p>
          <a:p>
            <a:pPr>
              <a:buFont typeface="Wingdings" panose="05000000000000000000" pitchFamily="2" charset="2"/>
              <a:buChar char="q"/>
            </a:pPr>
            <a:r>
              <a:rPr lang="en-GB" dirty="0"/>
              <a:t>at the top are physical artefacts</a:t>
            </a:r>
          </a:p>
          <a:p>
            <a:pPr>
              <a:buFont typeface="Wingdings" panose="05000000000000000000" pitchFamily="2" charset="2"/>
              <a:buChar char="q"/>
            </a:pPr>
            <a:r>
              <a:rPr lang="en-GB" dirty="0"/>
              <a:t> in the middle are beliefs values </a:t>
            </a:r>
          </a:p>
          <a:p>
            <a:pPr>
              <a:buFont typeface="Wingdings" panose="05000000000000000000" pitchFamily="2" charset="2"/>
              <a:buChar char="q"/>
            </a:pPr>
            <a:r>
              <a:rPr lang="en-GB" dirty="0"/>
              <a:t>basic underlying assumptions</a:t>
            </a:r>
          </a:p>
        </p:txBody>
      </p:sp>
      <p:sp>
        <p:nvSpPr>
          <p:cNvPr id="4" name="TextBox 3">
            <a:extLst>
              <a:ext uri="{FF2B5EF4-FFF2-40B4-BE49-F238E27FC236}">
                <a16:creationId xmlns:a16="http://schemas.microsoft.com/office/drawing/2014/main" id="{7B6DCF5D-31A7-25D0-B0C7-BC481901E18E}"/>
              </a:ext>
            </a:extLst>
          </p:cNvPr>
          <p:cNvSpPr txBox="1"/>
          <p:nvPr/>
        </p:nvSpPr>
        <p:spPr>
          <a:xfrm>
            <a:off x="9292333" y="5915995"/>
            <a:ext cx="3396016" cy="307777"/>
          </a:xfrm>
          <a:prstGeom prst="rect">
            <a:avLst/>
          </a:prstGeom>
          <a:noFill/>
        </p:spPr>
        <p:txBody>
          <a:bodyPr wrap="square" rtlCol="0">
            <a:spAutoFit/>
          </a:bodyPr>
          <a:lstStyle/>
          <a:p>
            <a:r>
              <a:rPr lang="en-GB" sz="1400" dirty="0"/>
              <a:t>(Lawleys and King,2022)</a:t>
            </a:r>
          </a:p>
        </p:txBody>
      </p:sp>
    </p:spTree>
    <p:extLst>
      <p:ext uri="{BB962C8B-B14F-4D97-AF65-F5344CB8AC3E}">
        <p14:creationId xmlns:p14="http://schemas.microsoft.com/office/powerpoint/2010/main" val="450119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the world map in white stone">
            <a:extLst>
              <a:ext uri="{FF2B5EF4-FFF2-40B4-BE49-F238E27FC236}">
                <a16:creationId xmlns:a16="http://schemas.microsoft.com/office/drawing/2014/main" id="{4C60AE54-0295-00DA-F9D3-57CC6C5B237C}"/>
              </a:ext>
            </a:extLst>
          </p:cNvPr>
          <p:cNvPicPr>
            <a:picLocks noChangeAspect="1"/>
          </p:cNvPicPr>
          <p:nvPr/>
        </p:nvPicPr>
        <p:blipFill rotWithShape="1">
          <a:blip r:embed="rId2"/>
          <a:srcRect l="17521" r="35871"/>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DD2A5-9B6E-6DD3-9FC8-9347C70EE225}"/>
              </a:ext>
            </a:extLst>
          </p:cNvPr>
          <p:cNvSpPr>
            <a:spLocks noGrp="1"/>
          </p:cNvSpPr>
          <p:nvPr>
            <p:ph type="title"/>
          </p:nvPr>
        </p:nvSpPr>
        <p:spPr>
          <a:xfrm>
            <a:off x="7064082" y="642594"/>
            <a:ext cx="4472921" cy="1371600"/>
          </a:xfrm>
        </p:spPr>
        <p:txBody>
          <a:bodyPr>
            <a:normAutofit/>
          </a:bodyPr>
          <a:lstStyle/>
          <a:p>
            <a:r>
              <a:rPr lang="en-GB" sz="4000"/>
              <a:t>ARTEFACTS</a:t>
            </a:r>
          </a:p>
        </p:txBody>
      </p:sp>
      <p:sp>
        <p:nvSpPr>
          <p:cNvPr id="3" name="Content Placeholder 2">
            <a:extLst>
              <a:ext uri="{FF2B5EF4-FFF2-40B4-BE49-F238E27FC236}">
                <a16:creationId xmlns:a16="http://schemas.microsoft.com/office/drawing/2014/main" id="{7CE1D2E4-A6D8-99C0-28CA-7AF8D859658A}"/>
              </a:ext>
            </a:extLst>
          </p:cNvPr>
          <p:cNvSpPr>
            <a:spLocks noGrp="1"/>
          </p:cNvSpPr>
          <p:nvPr>
            <p:ph idx="1"/>
          </p:nvPr>
        </p:nvSpPr>
        <p:spPr>
          <a:xfrm>
            <a:off x="7064082" y="2103120"/>
            <a:ext cx="4472922" cy="3931920"/>
          </a:xfrm>
        </p:spPr>
        <p:txBody>
          <a:bodyPr>
            <a:normAutofit/>
          </a:bodyPr>
          <a:lstStyle/>
          <a:p>
            <a:r>
              <a:rPr lang="en-GB" dirty="0"/>
              <a:t> The first part of Schein's model is artefacts that are on top of the iceberg being tangible and visible manifestations of Tesco's corporate culture.</a:t>
            </a:r>
          </a:p>
          <a:p>
            <a:pPr marL="0" indent="0">
              <a:buNone/>
            </a:pPr>
            <a:r>
              <a:rPr lang="en-GB" dirty="0"/>
              <a:t>Some examples of Tesco's artefacts include:</a:t>
            </a:r>
          </a:p>
          <a:p>
            <a:pPr>
              <a:buFont typeface="Wingdings" panose="05000000000000000000" pitchFamily="2" charset="2"/>
              <a:buChar char="Ø"/>
            </a:pPr>
            <a:r>
              <a:rPr lang="en-GB" dirty="0"/>
              <a:t> the official dress code for staff</a:t>
            </a:r>
          </a:p>
          <a:p>
            <a:pPr>
              <a:buFont typeface="Wingdings" panose="05000000000000000000" pitchFamily="2" charset="2"/>
              <a:buChar char="Ø"/>
            </a:pPr>
            <a:r>
              <a:rPr lang="en-GB" dirty="0"/>
              <a:t>workplace layout</a:t>
            </a:r>
          </a:p>
          <a:p>
            <a:pPr>
              <a:buFont typeface="Wingdings" panose="05000000000000000000" pitchFamily="2" charset="2"/>
              <a:buChar char="Ø"/>
            </a:pPr>
            <a:r>
              <a:rPr lang="en-GB" dirty="0"/>
              <a:t>open door policy. </a:t>
            </a:r>
          </a:p>
        </p:txBody>
      </p:sp>
    </p:spTree>
    <p:extLst>
      <p:ext uri="{BB962C8B-B14F-4D97-AF65-F5344CB8AC3E}">
        <p14:creationId xmlns:p14="http://schemas.microsoft.com/office/powerpoint/2010/main" val="1307856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7" name="Rectangle 16">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bg1"/>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4B18D017-5F62-5650-7476-4E186530822D}"/>
              </a:ext>
            </a:extLst>
          </p:cNvPr>
          <p:cNvSpPr>
            <a:spLocks noGrp="1"/>
          </p:cNvSpPr>
          <p:nvPr>
            <p:ph type="title"/>
          </p:nvPr>
        </p:nvSpPr>
        <p:spPr>
          <a:xfrm>
            <a:off x="1064794" y="844481"/>
            <a:ext cx="10058400" cy="1371600"/>
          </a:xfrm>
        </p:spPr>
        <p:txBody>
          <a:bodyPr>
            <a:normAutofit/>
          </a:bodyPr>
          <a:lstStyle/>
          <a:p>
            <a:pPr algn="ctr"/>
            <a:r>
              <a:rPr lang="en-GB">
                <a:solidFill>
                  <a:schemeClr val="bg1"/>
                </a:solidFill>
              </a:rPr>
              <a:t>Values and Beliefs</a:t>
            </a:r>
          </a:p>
        </p:txBody>
      </p:sp>
      <p:graphicFrame>
        <p:nvGraphicFramePr>
          <p:cNvPr id="18" name="Content Placeholder 2">
            <a:extLst>
              <a:ext uri="{FF2B5EF4-FFF2-40B4-BE49-F238E27FC236}">
                <a16:creationId xmlns:a16="http://schemas.microsoft.com/office/drawing/2014/main" id="{1DEFE4E1-BEA0-06C8-9E20-B419F00901F5}"/>
              </a:ext>
            </a:extLst>
          </p:cNvPr>
          <p:cNvGraphicFramePr>
            <a:graphicFrameLocks noGrp="1"/>
          </p:cNvGraphicFramePr>
          <p:nvPr>
            <p:ph idx="1"/>
            <p:extLst>
              <p:ext uri="{D42A27DB-BD31-4B8C-83A1-F6EECF244321}">
                <p14:modId xmlns:p14="http://schemas.microsoft.com/office/powerpoint/2010/main" val="685722156"/>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60AF07B5-84DD-8050-D321-4B8AD2986892}"/>
              </a:ext>
            </a:extLst>
          </p:cNvPr>
          <p:cNvSpPr txBox="1"/>
          <p:nvPr/>
        </p:nvSpPr>
        <p:spPr>
          <a:xfrm>
            <a:off x="9288623" y="6272277"/>
            <a:ext cx="2660779" cy="369332"/>
          </a:xfrm>
          <a:prstGeom prst="rect">
            <a:avLst/>
          </a:prstGeom>
          <a:noFill/>
        </p:spPr>
        <p:txBody>
          <a:bodyPr wrap="square" rtlCol="0">
            <a:spAutoFit/>
          </a:bodyPr>
          <a:lstStyle/>
          <a:p>
            <a:r>
              <a:rPr lang="en-GB" dirty="0"/>
              <a:t>(Moore et al, 2014)</a:t>
            </a:r>
          </a:p>
        </p:txBody>
      </p:sp>
    </p:spTree>
    <p:extLst>
      <p:ext uri="{BB962C8B-B14F-4D97-AF65-F5344CB8AC3E}">
        <p14:creationId xmlns:p14="http://schemas.microsoft.com/office/powerpoint/2010/main" val="963118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tack of newspaper">
            <a:extLst>
              <a:ext uri="{FF2B5EF4-FFF2-40B4-BE49-F238E27FC236}">
                <a16:creationId xmlns:a16="http://schemas.microsoft.com/office/drawing/2014/main" id="{F958BEEA-AE4F-4DC7-5D58-D8611030E822}"/>
              </a:ext>
            </a:extLst>
          </p:cNvPr>
          <p:cNvPicPr>
            <a:picLocks noChangeAspect="1"/>
          </p:cNvPicPr>
          <p:nvPr/>
        </p:nvPicPr>
        <p:blipFill rotWithShape="1">
          <a:blip r:embed="rId2">
            <a:duotone>
              <a:schemeClr val="bg2">
                <a:shade val="45000"/>
                <a:satMod val="135000"/>
              </a:schemeClr>
              <a:prstClr val="white"/>
            </a:duotone>
            <a:alphaModFix amt="35000"/>
          </a:blip>
          <a:srcRect t="18738" b="2591"/>
          <a:stretch/>
        </p:blipFill>
        <p:spPr>
          <a:xfrm>
            <a:off x="20" y="10"/>
            <a:ext cx="12191980" cy="6857990"/>
          </a:xfrm>
          <a:prstGeom prst="rect">
            <a:avLst/>
          </a:prstGeom>
        </p:spPr>
      </p:pic>
      <p:sp>
        <p:nvSpPr>
          <p:cNvPr id="2" name="Title 1">
            <a:extLst>
              <a:ext uri="{FF2B5EF4-FFF2-40B4-BE49-F238E27FC236}">
                <a16:creationId xmlns:a16="http://schemas.microsoft.com/office/drawing/2014/main" id="{B28E9ADC-0804-F17E-2298-1CC3BFD33EB2}"/>
              </a:ext>
            </a:extLst>
          </p:cNvPr>
          <p:cNvSpPr>
            <a:spLocks noGrp="1"/>
          </p:cNvSpPr>
          <p:nvPr>
            <p:ph type="title"/>
          </p:nvPr>
        </p:nvSpPr>
        <p:spPr>
          <a:xfrm>
            <a:off x="1066800" y="642594"/>
            <a:ext cx="10058400" cy="1371600"/>
          </a:xfrm>
        </p:spPr>
        <p:txBody>
          <a:bodyPr>
            <a:normAutofit/>
          </a:bodyPr>
          <a:lstStyle/>
          <a:p>
            <a:r>
              <a:rPr lang="en-GB" dirty="0"/>
              <a:t>Basic assumptions</a:t>
            </a:r>
          </a:p>
        </p:txBody>
      </p:sp>
      <p:sp>
        <p:nvSpPr>
          <p:cNvPr id="9" name="Content Placeholder 2">
            <a:extLst>
              <a:ext uri="{FF2B5EF4-FFF2-40B4-BE49-F238E27FC236}">
                <a16:creationId xmlns:a16="http://schemas.microsoft.com/office/drawing/2014/main" id="{1C1235F1-A1D6-E621-44BB-346A6A290FFA}"/>
              </a:ext>
            </a:extLst>
          </p:cNvPr>
          <p:cNvSpPr>
            <a:spLocks noGrp="1"/>
          </p:cNvSpPr>
          <p:nvPr>
            <p:ph idx="1"/>
          </p:nvPr>
        </p:nvSpPr>
        <p:spPr>
          <a:xfrm>
            <a:off x="1066800" y="1904301"/>
            <a:ext cx="10058400" cy="4048443"/>
          </a:xfrm>
        </p:spPr>
        <p:txBody>
          <a:bodyPr>
            <a:normAutofit/>
          </a:bodyPr>
          <a:lstStyle/>
          <a:p>
            <a:r>
              <a:rPr lang="en-GB" dirty="0"/>
              <a:t>Tesco's proposition value at this level is to supply customers with the things they want at a low price.</a:t>
            </a:r>
          </a:p>
          <a:p>
            <a:r>
              <a:rPr lang="en-GB" dirty="0"/>
              <a:t> Even though Tesco has a culture of trust and respect, problems looked to be a culture and tradition at Tesco in the past</a:t>
            </a:r>
          </a:p>
          <a:p>
            <a:r>
              <a:rPr lang="en-GB" dirty="0"/>
              <a:t>. One of the problems:  “The UK-based company with almost 100 years of experience in the retail business, discovered a deficit in its profits of 250£ million for that year. The issue was found, Tesco was premiering a new CEO, Mister Dave Lewis who at that moment had no experience with retailers.”</a:t>
            </a:r>
          </a:p>
          <a:p>
            <a:r>
              <a:rPr lang="en-GB" dirty="0"/>
              <a:t>Because of these immoral events, the company's culture requires to be changed in order to raise its ethical standards.  “Turning our business around will require a change in our culture, as well as in our process, and our brand proposition. We want to work in a business which is open, transparent, fair and honest. We all expect Tesco to act with integrity and transparency at all times”</a:t>
            </a:r>
          </a:p>
        </p:txBody>
      </p:sp>
      <p:sp>
        <p:nvSpPr>
          <p:cNvPr id="6" name="TextBox 5">
            <a:extLst>
              <a:ext uri="{FF2B5EF4-FFF2-40B4-BE49-F238E27FC236}">
                <a16:creationId xmlns:a16="http://schemas.microsoft.com/office/drawing/2014/main" id="{D3637F48-EF6E-14F8-D15E-27ED8A3AB891}"/>
              </a:ext>
            </a:extLst>
          </p:cNvPr>
          <p:cNvSpPr txBox="1"/>
          <p:nvPr/>
        </p:nvSpPr>
        <p:spPr>
          <a:xfrm>
            <a:off x="9853124" y="5952744"/>
            <a:ext cx="2967135" cy="369332"/>
          </a:xfrm>
          <a:prstGeom prst="rect">
            <a:avLst/>
          </a:prstGeom>
          <a:noFill/>
        </p:spPr>
        <p:txBody>
          <a:bodyPr wrap="square" rtlCol="0">
            <a:spAutoFit/>
          </a:bodyPr>
          <a:lstStyle/>
          <a:p>
            <a:r>
              <a:rPr lang="en-GB" dirty="0"/>
              <a:t>(Lopez, 2017)</a:t>
            </a:r>
          </a:p>
        </p:txBody>
      </p:sp>
    </p:spTree>
    <p:extLst>
      <p:ext uri="{BB962C8B-B14F-4D97-AF65-F5344CB8AC3E}">
        <p14:creationId xmlns:p14="http://schemas.microsoft.com/office/powerpoint/2010/main" val="2066280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32">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5" name="Rectangle 34">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7" name="Rectangle 36">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39" name="Group 3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40" name="Straight Connector 39">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44" name="Rectangle 43">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6CDEAF4C-CFED-BA88-64D6-1ACA66BBF7B5}"/>
              </a:ext>
            </a:extLst>
          </p:cNvPr>
          <p:cNvPicPr>
            <a:picLocks noChangeAspect="1"/>
          </p:cNvPicPr>
          <p:nvPr/>
        </p:nvPicPr>
        <p:blipFill rotWithShape="1">
          <a:blip r:embed="rId2"/>
          <a:srcRect t="7733" b="17267"/>
          <a:stretch/>
        </p:blipFill>
        <p:spPr>
          <a:xfrm>
            <a:off x="3" y="-22"/>
            <a:ext cx="12191997" cy="6858022"/>
          </a:xfrm>
          <a:prstGeom prst="rect">
            <a:avLst/>
          </a:prstGeom>
        </p:spPr>
      </p:pic>
      <p:sp>
        <p:nvSpPr>
          <p:cNvPr id="46" name="Rectangle 45">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314" y="0"/>
            <a:ext cx="6525472" cy="6858000"/>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48" name="Rectangle 47">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682" y="320040"/>
            <a:ext cx="5888736" cy="6217920"/>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9474905D-F88D-093D-A013-4574925E6C8D}"/>
              </a:ext>
            </a:extLst>
          </p:cNvPr>
          <p:cNvSpPr>
            <a:spLocks noGrp="1"/>
          </p:cNvSpPr>
          <p:nvPr>
            <p:ph type="title"/>
          </p:nvPr>
        </p:nvSpPr>
        <p:spPr>
          <a:xfrm>
            <a:off x="1578316" y="1091575"/>
            <a:ext cx="4850466" cy="932687"/>
          </a:xfrm>
        </p:spPr>
        <p:txBody>
          <a:bodyPr vert="horz" lIns="91440" tIns="45720" rIns="91440" bIns="45720" rtlCol="0" anchor="ctr">
            <a:normAutofit fontScale="90000"/>
          </a:bodyPr>
          <a:lstStyle/>
          <a:p>
            <a:pPr algn="ctr">
              <a:lnSpc>
                <a:spcPct val="83000"/>
              </a:lnSpc>
            </a:pPr>
            <a:r>
              <a:rPr lang="en-US" sz="4400" cap="all" spc="-100" dirty="0">
                <a:solidFill>
                  <a:schemeClr val="tx1"/>
                </a:solidFill>
              </a:rPr>
              <a:t>Ethics</a:t>
            </a:r>
            <a:br>
              <a:rPr lang="en-US" sz="2900" b="0" cap="all" spc="-100" dirty="0">
                <a:solidFill>
                  <a:schemeClr val="tx1"/>
                </a:solidFill>
              </a:rPr>
            </a:br>
            <a:endParaRPr lang="en-US" sz="2900" b="0" cap="all" spc="-100" dirty="0">
              <a:solidFill>
                <a:schemeClr val="tx1"/>
              </a:solidFill>
            </a:endParaRPr>
          </a:p>
        </p:txBody>
      </p:sp>
      <p:sp>
        <p:nvSpPr>
          <p:cNvPr id="4" name="TextBox 3">
            <a:extLst>
              <a:ext uri="{FF2B5EF4-FFF2-40B4-BE49-F238E27FC236}">
                <a16:creationId xmlns:a16="http://schemas.microsoft.com/office/drawing/2014/main" id="{0C871C4A-A6F3-05B2-B4C9-02C281237E6C}"/>
              </a:ext>
            </a:extLst>
          </p:cNvPr>
          <p:cNvSpPr txBox="1"/>
          <p:nvPr/>
        </p:nvSpPr>
        <p:spPr>
          <a:xfrm>
            <a:off x="1578316" y="1950243"/>
            <a:ext cx="5183205" cy="1938992"/>
          </a:xfrm>
          <a:prstGeom prst="rect">
            <a:avLst/>
          </a:prstGeom>
          <a:noFill/>
        </p:spPr>
        <p:txBody>
          <a:bodyPr wrap="square" rtlCol="0">
            <a:spAutoFit/>
          </a:bodyPr>
          <a:lstStyle/>
          <a:p>
            <a:r>
              <a:rPr lang="en-GB" dirty="0"/>
              <a:t>“</a:t>
            </a:r>
            <a:r>
              <a:rPr lang="en-GB" sz="2400" dirty="0"/>
              <a:t>Norms and standards of behaviour people follow what is regarded as good or bad, right or wrong, or good and bad qualities of character”</a:t>
            </a:r>
          </a:p>
        </p:txBody>
      </p:sp>
      <p:sp>
        <p:nvSpPr>
          <p:cNvPr id="7" name="TextBox 6">
            <a:extLst>
              <a:ext uri="{FF2B5EF4-FFF2-40B4-BE49-F238E27FC236}">
                <a16:creationId xmlns:a16="http://schemas.microsoft.com/office/drawing/2014/main" id="{4B0CD609-F4C1-E5A7-FBE2-8B348253B6C8}"/>
              </a:ext>
            </a:extLst>
          </p:cNvPr>
          <p:cNvSpPr txBox="1"/>
          <p:nvPr/>
        </p:nvSpPr>
        <p:spPr>
          <a:xfrm flipH="1">
            <a:off x="5250180" y="5766425"/>
            <a:ext cx="1805940" cy="369332"/>
          </a:xfrm>
          <a:prstGeom prst="rect">
            <a:avLst/>
          </a:prstGeom>
          <a:noFill/>
        </p:spPr>
        <p:txBody>
          <a:bodyPr wrap="square" rtlCol="0">
            <a:spAutoFit/>
          </a:bodyPr>
          <a:lstStyle/>
          <a:p>
            <a:r>
              <a:rPr lang="en-GB" dirty="0"/>
              <a:t>(Banks, 2021)</a:t>
            </a:r>
          </a:p>
        </p:txBody>
      </p:sp>
    </p:spTree>
    <p:extLst>
      <p:ext uri="{BB962C8B-B14F-4D97-AF65-F5344CB8AC3E}">
        <p14:creationId xmlns:p14="http://schemas.microsoft.com/office/powerpoint/2010/main" val="228015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12" name="Rectangle 11">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7" name="Graphic 6" descr="Business Growth">
            <a:extLst>
              <a:ext uri="{FF2B5EF4-FFF2-40B4-BE49-F238E27FC236}">
                <a16:creationId xmlns:a16="http://schemas.microsoft.com/office/drawing/2014/main" id="{0F3FCDAC-7626-F874-07E5-8F477E4D6AE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05256" y="1230863"/>
            <a:ext cx="4414438" cy="4414438"/>
          </a:xfrm>
          <a:prstGeom prst="rect">
            <a:avLst/>
          </a:prstGeom>
        </p:spPr>
      </p:pic>
      <p:sp>
        <p:nvSpPr>
          <p:cNvPr id="3" name="Content Placeholder 2">
            <a:extLst>
              <a:ext uri="{FF2B5EF4-FFF2-40B4-BE49-F238E27FC236}">
                <a16:creationId xmlns:a16="http://schemas.microsoft.com/office/drawing/2014/main" id="{D14EE503-1EB2-CD82-FA7C-FCF3AE57890C}"/>
              </a:ext>
            </a:extLst>
          </p:cNvPr>
          <p:cNvSpPr>
            <a:spLocks noGrp="1"/>
          </p:cNvSpPr>
          <p:nvPr>
            <p:ph idx="1"/>
          </p:nvPr>
        </p:nvSpPr>
        <p:spPr>
          <a:xfrm>
            <a:off x="6579450" y="892220"/>
            <a:ext cx="4957554" cy="5142819"/>
          </a:xfrm>
        </p:spPr>
        <p:txBody>
          <a:bodyPr>
            <a:normAutofit/>
          </a:bodyPr>
          <a:lstStyle/>
          <a:p>
            <a:endParaRPr lang="en-GB" dirty="0"/>
          </a:p>
          <a:p>
            <a:endParaRPr lang="en-GB" dirty="0"/>
          </a:p>
          <a:p>
            <a:r>
              <a:rPr lang="en-GB" sz="1800" dirty="0"/>
              <a:t>Tesco launched an initiative called "Ethical First" according to which it only buys and sells ethically, asking suppliers to consider ethical implications as a priority.</a:t>
            </a:r>
          </a:p>
          <a:p>
            <a:pPr>
              <a:buFont typeface="Wingdings" panose="05000000000000000000" pitchFamily="2" charset="2"/>
              <a:buChar char="Ø"/>
            </a:pPr>
            <a:r>
              <a:rPr lang="en-GB" sz="1800" dirty="0"/>
              <a:t>"Our principle is that we will always look to work with suppliers to meet our responsible sourcing and ethical requirements</a:t>
            </a:r>
            <a:r>
              <a:rPr lang="en-GB" dirty="0"/>
              <a:t>."</a:t>
            </a:r>
          </a:p>
        </p:txBody>
      </p:sp>
      <p:sp>
        <p:nvSpPr>
          <p:cNvPr id="4" name="TextBox 3">
            <a:extLst>
              <a:ext uri="{FF2B5EF4-FFF2-40B4-BE49-F238E27FC236}">
                <a16:creationId xmlns:a16="http://schemas.microsoft.com/office/drawing/2014/main" id="{8C365463-015C-BE45-0006-FDFCB39E3169}"/>
              </a:ext>
            </a:extLst>
          </p:cNvPr>
          <p:cNvSpPr txBox="1"/>
          <p:nvPr/>
        </p:nvSpPr>
        <p:spPr>
          <a:xfrm>
            <a:off x="9521890" y="5928738"/>
            <a:ext cx="2327988" cy="369332"/>
          </a:xfrm>
          <a:prstGeom prst="rect">
            <a:avLst/>
          </a:prstGeom>
          <a:noFill/>
        </p:spPr>
        <p:txBody>
          <a:bodyPr wrap="square" rtlCol="0">
            <a:spAutoFit/>
          </a:bodyPr>
          <a:lstStyle/>
          <a:p>
            <a:r>
              <a:rPr lang="en-GB" dirty="0"/>
              <a:t>(Tesco,2022)</a:t>
            </a:r>
          </a:p>
        </p:txBody>
      </p:sp>
    </p:spTree>
    <p:extLst>
      <p:ext uri="{BB962C8B-B14F-4D97-AF65-F5344CB8AC3E}">
        <p14:creationId xmlns:p14="http://schemas.microsoft.com/office/powerpoint/2010/main" val="3660394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11298-55B9-BF6D-BEAE-84C03B476EA3}"/>
              </a:ext>
            </a:extLst>
          </p:cNvPr>
          <p:cNvSpPr>
            <a:spLocks noGrp="1"/>
          </p:cNvSpPr>
          <p:nvPr>
            <p:ph type="title"/>
          </p:nvPr>
        </p:nvSpPr>
        <p:spPr>
          <a:xfrm>
            <a:off x="6579450" y="727627"/>
            <a:ext cx="4957553" cy="1645920"/>
          </a:xfrm>
        </p:spPr>
        <p:txBody>
          <a:bodyPr>
            <a:normAutofit/>
          </a:bodyPr>
          <a:lstStyle/>
          <a:p>
            <a:r>
              <a:rPr lang="en-GB" dirty="0"/>
              <a:t>Unethical behaviour </a:t>
            </a:r>
          </a:p>
        </p:txBody>
      </p:sp>
      <p:sp>
        <p:nvSpPr>
          <p:cNvPr id="10" name="Rectangle 9">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12" name="Rectangle 11">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7" name="Graphic 6" descr="Scales of Justice">
            <a:extLst>
              <a:ext uri="{FF2B5EF4-FFF2-40B4-BE49-F238E27FC236}">
                <a16:creationId xmlns:a16="http://schemas.microsoft.com/office/drawing/2014/main" id="{5422A070-9C2F-CE12-73B7-DF93AE05F88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05256" y="1230863"/>
            <a:ext cx="4414438" cy="4414438"/>
          </a:xfrm>
          <a:prstGeom prst="rect">
            <a:avLst/>
          </a:prstGeom>
        </p:spPr>
      </p:pic>
      <p:sp>
        <p:nvSpPr>
          <p:cNvPr id="3" name="Content Placeholder 2">
            <a:extLst>
              <a:ext uri="{FF2B5EF4-FFF2-40B4-BE49-F238E27FC236}">
                <a16:creationId xmlns:a16="http://schemas.microsoft.com/office/drawing/2014/main" id="{2667FF36-117C-0E3B-EAE4-2A40CE472A99}"/>
              </a:ext>
            </a:extLst>
          </p:cNvPr>
          <p:cNvSpPr>
            <a:spLocks noGrp="1"/>
          </p:cNvSpPr>
          <p:nvPr>
            <p:ph idx="1"/>
          </p:nvPr>
        </p:nvSpPr>
        <p:spPr>
          <a:xfrm>
            <a:off x="6579450" y="2223083"/>
            <a:ext cx="4957554" cy="3811956"/>
          </a:xfrm>
        </p:spPr>
        <p:txBody>
          <a:bodyPr>
            <a:normAutofit/>
          </a:bodyPr>
          <a:lstStyle/>
          <a:p>
            <a:r>
              <a:rPr lang="en-GB" dirty="0"/>
              <a:t>Tesco reported that they discovered abuses in one of India's apparel supply chains after getting proof of forced labour concerning a number of women in Tamil Nadu.</a:t>
            </a:r>
          </a:p>
          <a:p>
            <a:r>
              <a:rPr lang="en-GB" dirty="0"/>
              <a:t>One of the employees stated the following: "We always have to work," one of the employees commented. We frequently have to work two, and sometimes three, shifts. This causes us to get fatigued and drowsy. But we can't take a break."</a:t>
            </a:r>
          </a:p>
        </p:txBody>
      </p:sp>
      <p:sp>
        <p:nvSpPr>
          <p:cNvPr id="5" name="TextBox 4">
            <a:extLst>
              <a:ext uri="{FF2B5EF4-FFF2-40B4-BE49-F238E27FC236}">
                <a16:creationId xmlns:a16="http://schemas.microsoft.com/office/drawing/2014/main" id="{7B469787-8526-E4B7-5008-3EA352ECD68C}"/>
              </a:ext>
            </a:extLst>
          </p:cNvPr>
          <p:cNvSpPr txBox="1"/>
          <p:nvPr/>
        </p:nvSpPr>
        <p:spPr>
          <a:xfrm flipH="1">
            <a:off x="8976220" y="5665707"/>
            <a:ext cx="1952490" cy="369332"/>
          </a:xfrm>
          <a:prstGeom prst="rect">
            <a:avLst/>
          </a:prstGeom>
          <a:noFill/>
        </p:spPr>
        <p:txBody>
          <a:bodyPr wrap="square" rtlCol="0">
            <a:spAutoFit/>
          </a:bodyPr>
          <a:lstStyle/>
          <a:p>
            <a:r>
              <a:rPr lang="en-GB" dirty="0"/>
              <a:t>(Johnson,2021)</a:t>
            </a:r>
          </a:p>
        </p:txBody>
      </p:sp>
    </p:spTree>
    <p:extLst>
      <p:ext uri="{BB962C8B-B14F-4D97-AF65-F5344CB8AC3E}">
        <p14:creationId xmlns:p14="http://schemas.microsoft.com/office/powerpoint/2010/main" val="1709682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3A1972D9-9FDB-CC92-805D-CD2C826B4A90}"/>
              </a:ext>
            </a:extLst>
          </p:cNvPr>
          <p:cNvPicPr>
            <a:picLocks noChangeAspect="1"/>
          </p:cNvPicPr>
          <p:nvPr/>
        </p:nvPicPr>
        <p:blipFill rotWithShape="1">
          <a:blip r:embed="rId2"/>
          <a:srcRect l="10954" r="26824" b="-1"/>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F35EEA-4C71-CB2C-3ED5-43F19079BBD9}"/>
              </a:ext>
            </a:extLst>
          </p:cNvPr>
          <p:cNvSpPr>
            <a:spLocks noGrp="1"/>
          </p:cNvSpPr>
          <p:nvPr>
            <p:ph type="title"/>
          </p:nvPr>
        </p:nvSpPr>
        <p:spPr>
          <a:xfrm>
            <a:off x="7064082" y="642594"/>
            <a:ext cx="4472921" cy="1371600"/>
          </a:xfrm>
        </p:spPr>
        <p:txBody>
          <a:bodyPr>
            <a:normAutofit/>
          </a:bodyPr>
          <a:lstStyle/>
          <a:p>
            <a:r>
              <a:rPr lang="en-GB" sz="4000"/>
              <a:t>CONCLUSION</a:t>
            </a:r>
          </a:p>
        </p:txBody>
      </p:sp>
      <p:sp>
        <p:nvSpPr>
          <p:cNvPr id="3" name="Content Placeholder 2">
            <a:extLst>
              <a:ext uri="{FF2B5EF4-FFF2-40B4-BE49-F238E27FC236}">
                <a16:creationId xmlns:a16="http://schemas.microsoft.com/office/drawing/2014/main" id="{BC559BF6-338D-FE57-3ACA-12EFE375BEA1}"/>
              </a:ext>
            </a:extLst>
          </p:cNvPr>
          <p:cNvSpPr>
            <a:spLocks noGrp="1"/>
          </p:cNvSpPr>
          <p:nvPr>
            <p:ph idx="1"/>
          </p:nvPr>
        </p:nvSpPr>
        <p:spPr>
          <a:xfrm>
            <a:off x="7064082" y="2103120"/>
            <a:ext cx="4472922" cy="3931920"/>
          </a:xfrm>
        </p:spPr>
        <p:txBody>
          <a:bodyPr>
            <a:normAutofit/>
          </a:bodyPr>
          <a:lstStyle/>
          <a:p>
            <a:r>
              <a:rPr lang="en-GB" dirty="0"/>
              <a:t>In conclusion the Tesco organization's culture is rich in principles, strategies, and varied behaviours that prioritise customers. </a:t>
            </a:r>
          </a:p>
          <a:p>
            <a:r>
              <a:rPr lang="en-GB" dirty="0"/>
              <a:t>Edgar Schein’s culture model assists in analysing Tesco’s organisation from the ground up for self-analysis that leads to good functioning. The organisation has both ethical behaviour that helps to build plans about people's rights and unethical events that happened in the past that have affected the workforce.</a:t>
            </a:r>
          </a:p>
        </p:txBody>
      </p:sp>
    </p:spTree>
    <p:extLst>
      <p:ext uri="{BB962C8B-B14F-4D97-AF65-F5344CB8AC3E}">
        <p14:creationId xmlns:p14="http://schemas.microsoft.com/office/powerpoint/2010/main" val="2069597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657685D-24F4-E246-2270-CDA5BC180FDB}"/>
              </a:ext>
            </a:extLst>
          </p:cNvPr>
          <p:cNvSpPr>
            <a:spLocks noGrp="1"/>
          </p:cNvSpPr>
          <p:nvPr>
            <p:ph type="title"/>
          </p:nvPr>
        </p:nvSpPr>
        <p:spPr>
          <a:xfrm>
            <a:off x="868680" y="642593"/>
            <a:ext cx="6281928" cy="1744183"/>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B72F5577-8E0D-18B2-B816-69230774CB13}"/>
              </a:ext>
            </a:extLst>
          </p:cNvPr>
          <p:cNvSpPr>
            <a:spLocks noGrp="1"/>
          </p:cNvSpPr>
          <p:nvPr>
            <p:ph idx="1"/>
          </p:nvPr>
        </p:nvSpPr>
        <p:spPr>
          <a:xfrm>
            <a:off x="438539" y="1791478"/>
            <a:ext cx="6712069" cy="4243562"/>
          </a:xfrm>
        </p:spPr>
        <p:txBody>
          <a:bodyPr>
            <a:normAutofit fontScale="92500" lnSpcReduction="10000"/>
          </a:bodyPr>
          <a:lstStyle/>
          <a:p>
            <a:pPr>
              <a:lnSpc>
                <a:spcPct val="110000"/>
              </a:lnSpc>
            </a:pPr>
            <a:r>
              <a:rPr lang="en-GB" sz="1300" dirty="0" err="1"/>
              <a:t>Odiakaose</a:t>
            </a:r>
            <a:r>
              <a:rPr lang="en-GB" sz="1300" dirty="0"/>
              <a:t> H. O. 2018, Organisational Culture and Dynamics, Global Journal of Management and Business Research: Administration and Management, Vol18, Iss1,   </a:t>
            </a:r>
          </a:p>
          <a:p>
            <a:pPr>
              <a:lnSpc>
                <a:spcPct val="110000"/>
              </a:lnSpc>
            </a:pPr>
            <a:r>
              <a:rPr lang="en-GB" sz="1300" dirty="0"/>
              <a:t>Barnes A. J. and Sharon S. 2020, Culture and the Consumer Journey, Journal of Retailing, Vol  96, Iss1, pp 40-54</a:t>
            </a:r>
          </a:p>
          <a:p>
            <a:pPr>
              <a:lnSpc>
                <a:spcPct val="110000"/>
              </a:lnSpc>
            </a:pPr>
            <a:r>
              <a:rPr lang="en-GB" sz="1300" dirty="0"/>
              <a:t>Esther O. M., 2020, Influence of Organisational Culture on Employees’ Performance, Department of Business Administration, pp 1-64</a:t>
            </a:r>
          </a:p>
          <a:p>
            <a:pPr>
              <a:lnSpc>
                <a:spcPct val="110000"/>
              </a:lnSpc>
            </a:pPr>
            <a:r>
              <a:rPr lang="en-GB" sz="1300" dirty="0"/>
              <a:t>Lawleys S. and King D., 2022, Organisational Behaviour, Oxford, United Kingdom </a:t>
            </a:r>
          </a:p>
          <a:p>
            <a:pPr>
              <a:lnSpc>
                <a:spcPct val="110000"/>
              </a:lnSpc>
            </a:pPr>
            <a:r>
              <a:rPr lang="en-GB" sz="1300" dirty="0"/>
              <a:t>Moore F. et al, 2014, Strategic ethnography and reinvigorating Tesco Plc: Leveraging inside/out bicultural bridging in multicultural teams, Ethnographic Praxis in Industry Conference, Vol2013, Issue 1, pp 282-299</a:t>
            </a:r>
          </a:p>
          <a:p>
            <a:pPr>
              <a:lnSpc>
                <a:spcPct val="110000"/>
              </a:lnSpc>
            </a:pPr>
            <a:r>
              <a:rPr lang="en-GB" sz="1300" dirty="0"/>
              <a:t>Lopez S. 2017, Managing Organisational Culture: Tesco, [Available at </a:t>
            </a:r>
            <a:r>
              <a:rPr lang="en-GB" sz="1300" dirty="0">
                <a:hlinkClick r:id="rId2"/>
              </a:rPr>
              <a:t>https://culclopezbee.wordpress.com/2017/12/07/managign-organisational-culture/</a:t>
            </a:r>
            <a:r>
              <a:rPr lang="en-GB" sz="1300" dirty="0"/>
              <a:t>], {Accessed on 30 November 2023}</a:t>
            </a:r>
          </a:p>
          <a:p>
            <a:pPr>
              <a:lnSpc>
                <a:spcPct val="110000"/>
              </a:lnSpc>
            </a:pPr>
            <a:r>
              <a:rPr lang="en-GB" sz="1300" dirty="0"/>
              <a:t>Banks S. 2021, Ethics and Values in Social Works, London</a:t>
            </a:r>
          </a:p>
          <a:p>
            <a:pPr>
              <a:lnSpc>
                <a:spcPct val="110000"/>
              </a:lnSpc>
            </a:pPr>
            <a:r>
              <a:rPr lang="en-GB" sz="1300" dirty="0"/>
              <a:t>Johnson A. 2021, Tesco and Next among brands linked to labour abuses in India spinning mills. Available at {https://www.theguardian.com/global-development/2021/may/27/tesco-admits-to-finds-evidence-of-labour-abuses-in-india-supply-chain}, [Accessed on 30 November 2023]</a:t>
            </a:r>
          </a:p>
        </p:txBody>
      </p:sp>
      <p:pic>
        <p:nvPicPr>
          <p:cNvPr id="5" name="Picture 4" descr="Calendar on table">
            <a:extLst>
              <a:ext uri="{FF2B5EF4-FFF2-40B4-BE49-F238E27FC236}">
                <a16:creationId xmlns:a16="http://schemas.microsoft.com/office/drawing/2014/main" id="{C2582BC9-BAE5-5D00-F74D-0E8BD8B642AC}"/>
              </a:ext>
            </a:extLst>
          </p:cNvPr>
          <p:cNvPicPr>
            <a:picLocks noChangeAspect="1"/>
          </p:cNvPicPr>
          <p:nvPr/>
        </p:nvPicPr>
        <p:blipFill rotWithShape="1">
          <a:blip r:embed="rId3"/>
          <a:srcRect l="9597" r="47269" b="2"/>
          <a:stretch/>
        </p:blipFill>
        <p:spPr>
          <a:xfrm>
            <a:off x="7837371" y="237744"/>
            <a:ext cx="4124416" cy="6382512"/>
          </a:xfrm>
          <a:prstGeom prst="rect">
            <a:avLst/>
          </a:prstGeom>
        </p:spPr>
      </p:pic>
    </p:spTree>
    <p:extLst>
      <p:ext uri="{BB962C8B-B14F-4D97-AF65-F5344CB8AC3E}">
        <p14:creationId xmlns:p14="http://schemas.microsoft.com/office/powerpoint/2010/main" val="31696591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_2SEEDS">
      <a:dk1>
        <a:srgbClr val="000000"/>
      </a:dk1>
      <a:lt1>
        <a:srgbClr val="FFFFFF"/>
      </a:lt1>
      <a:dk2>
        <a:srgbClr val="22363C"/>
      </a:dk2>
      <a:lt2>
        <a:srgbClr val="E2E8E8"/>
      </a:lt2>
      <a:accent1>
        <a:srgbClr val="EB4E4E"/>
      </a:accent1>
      <a:accent2>
        <a:srgbClr val="EE6EA4"/>
      </a:accent2>
      <a:accent3>
        <a:srgbClr val="EA8C49"/>
      </a:accent3>
      <a:accent4>
        <a:srgbClr val="36B59E"/>
      </a:accent4>
      <a:accent5>
        <a:srgbClr val="25B1DB"/>
      </a:accent5>
      <a:accent6>
        <a:srgbClr val="4E85EB"/>
      </a:accent6>
      <a:hlink>
        <a:srgbClr val="568D8D"/>
      </a:hlink>
      <a:folHlink>
        <a:srgbClr val="7F7F7F"/>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7589</TotalTime>
  <Words>1039</Words>
  <Application>Microsoft Office PowerPoint</Application>
  <PresentationFormat>Widescreen</PresentationFormat>
  <Paragraphs>71</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Garamond</vt:lpstr>
      <vt:lpstr>Sagona Book</vt:lpstr>
      <vt:lpstr>Sagona ExtraLight</vt:lpstr>
      <vt:lpstr>Wingdings</vt:lpstr>
      <vt:lpstr>SavonVTI</vt:lpstr>
      <vt:lpstr>CULTURE CHANGE TESCO</vt:lpstr>
      <vt:lpstr>Presentation purpose </vt:lpstr>
      <vt:lpstr>Organisational culture</vt:lpstr>
      <vt:lpstr>Importance of organisational culture:  “Organisational culture enhances employee performance, operational efficiency and effectiveness and at the end Organisation survival”</vt:lpstr>
      <vt:lpstr>PowerPoint Presentation</vt:lpstr>
      <vt:lpstr>ARTEFACTS</vt:lpstr>
      <vt:lpstr>Values and Beliefs</vt:lpstr>
      <vt:lpstr>Basic assumptions</vt:lpstr>
      <vt:lpstr>Ethics </vt:lpstr>
      <vt:lpstr>PowerPoint Presentation</vt:lpstr>
      <vt:lpstr>Unethical behaviour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CULTURE CHANGE TESCO</dc:title>
  <dc:creator>Ionut Cerbagi</dc:creator>
  <cp:lastModifiedBy>Ionut Cerbagi</cp:lastModifiedBy>
  <cp:revision>9</cp:revision>
  <dcterms:created xsi:type="dcterms:W3CDTF">2023-11-23T10:19:23Z</dcterms:created>
  <dcterms:modified xsi:type="dcterms:W3CDTF">2023-11-30T13:58:20Z</dcterms:modified>
</cp:coreProperties>
</file>