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9"/>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18288000" cy="10287000"/>
  <p:notesSz cx="6858000" cy="9144000"/>
  <p:embeddedFontLst>
    <p:embeddedFont>
      <p:font typeface="Poppins Bold" panose="020B0604020202020204" charset="0"/>
      <p:regular r:id="rId30"/>
    </p:embeddedFont>
    <p:embeddedFont>
      <p:font typeface="Roboto" panose="020B0604020202020204" charset="0"/>
      <p:regular r:id="rId31"/>
    </p:embeddedFont>
    <p:embeddedFont>
      <p:font typeface="Poppins" panose="020B0604020202020204" charset="0"/>
      <p:regular r:id="rId32"/>
    </p:embeddedFont>
    <p:embeddedFont>
      <p:font typeface="Roboto Bold" panose="020B0604020202020204" charset="0"/>
      <p:regular r:id="rId33"/>
    </p:embeddedFont>
    <p:embeddedFont>
      <p:font typeface="Calibri" panose="020F0502020204030204" pitchFamily="34" charset="0"/>
      <p:regular r:id="rId34"/>
      <p:bold r:id="rId35"/>
      <p:italic r:id="rId36"/>
      <p:bold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6" d="100"/>
          <a:sy n="66" d="100"/>
        </p:scale>
        <p:origin x="101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FE80E-4106-4ABD-BA97-2C44986110CC}"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182301-0049-4F15-B822-2E5C71219D2C}" type="slidenum">
              <a:rPr lang="en-GB" smtClean="0"/>
              <a:t>‹#›</a:t>
            </a:fld>
            <a:endParaRPr lang="en-GB"/>
          </a:p>
        </p:txBody>
      </p:sp>
    </p:spTree>
    <p:extLst>
      <p:ext uri="{BB962C8B-B14F-4D97-AF65-F5344CB8AC3E}">
        <p14:creationId xmlns:p14="http://schemas.microsoft.com/office/powerpoint/2010/main" val="2271697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Amazon has developed a globally integrated HR framework that supports the management of international teams and expatriate assignments across over 100 countries. The company uses a competency-based talent model, where mobility, adaptability, and cross-cultural collaboration are central components of leadership development. Through its Global Mobility Program, Amazon offers structured expatriate support, including relocation assistance, cultural integration resources, and role-specific training for employees taking international assignments. The organisation relies heavily on virtual, cross-border teams supported by digital collaboration platforms, ensuring that knowledge flows seamlessly across regions. This model enables Amazon to coordinate global operations efficiently while building a diversified leadership pipeline.</a:t>
            </a:r>
          </a:p>
          <a:p>
            <a:endParaRPr lang="en-US" altLang="en-GB"/>
          </a:p>
          <a:p>
            <a:r>
              <a:rPr lang="en-US" altLang="en-GB"/>
              <a:t>Additionally, Amazon implements standardised HR practices such as unified communication protocols, global leadership principles, and a consistent performance evaluation framework across markets. The company places strong emphasis on employee empowerment, customer obsession, and ownership, which guides team dynamics across geographically dispersed environments. Its HR strategy further includes flexible working arrangements and global project rotations, allowing employees to gain exposure to diverse markets. Through a blend of technology-enabled collaboration and structured mobility policies, Amazon ensures its international teams remain cohesive, productive, and aligned with organisational goals.</a:t>
            </a:r>
          </a:p>
        </p:txBody>
      </p:sp>
    </p:spTree>
    <p:extLst>
      <p:ext uri="{BB962C8B-B14F-4D97-AF65-F5344CB8AC3E}">
        <p14:creationId xmlns:p14="http://schemas.microsoft.com/office/powerpoint/2010/main" val="1953266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Line managers at Amazon play a pivotal role in operationalising global mobility and international team management policies. They act as key decision-makers in identifying employees suitable for global roles, determining readiness for international assignments, and supporting their transition into new cultural and operational environments. Managers work closely with HR business partners to align assignment objectives with departmental needs, ensuring that mobility decisions contribute to both individual development and organisational capability building. They also monitor expatriates’ performance, facilitate continuous communication, and ensure alignment with Amazon’s leadership principles across borders. Through regular check-ins and performance coaching, line managers maintain consistency in expectations regardless of geographical location.</a:t>
            </a:r>
          </a:p>
          <a:p>
            <a:endParaRPr lang="en-US" altLang="en-GB"/>
          </a:p>
          <a:p>
            <a:r>
              <a:rPr lang="en-US" altLang="en-GB"/>
              <a:t>Furthermore, line managers are responsible for fostering cultural inclusivity and team cohesion across distributed teams. They facilitate collaboration through the use of virtual communication tools, schedule consistent team touchpoints, and ensure that remote members feel included in decision-making processes. In international teams, managers also act as conflict mediators, helping navigate cultural misunderstandings and differences in communication styles. Their ability to interpret Amazon’s global HR policies and tailor them to local contexts is essential for maintaining productivity and team engagement. Ultimately, they bridge organisational strategy and operational execution, ensuring that international assignments deliver value to both employees and Amazon globally.</a:t>
            </a:r>
          </a:p>
        </p:txBody>
      </p:sp>
    </p:spTree>
    <p:extLst>
      <p:ext uri="{BB962C8B-B14F-4D97-AF65-F5344CB8AC3E}">
        <p14:creationId xmlns:p14="http://schemas.microsoft.com/office/powerpoint/2010/main" val="2768691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Amazon’s international team and assignment management strategies are closely aligned with its overarching goals of global expansion, innovation speed, and operational excellence. By developing a strong pipeline of globally competent leaders, Amazon strengthens its ability to scale operations rapidly in emerging markets while maintaining consistent customer experience standards. International assignments enable employees to gain market-specific insights, enhancing Amazon’s capability to localise services such as logistics, marketplace operations, and Prime offerings. The company’s emphasis on mobility also supports its “Day 1” culture, which prioritises agility, problem-solving, and rapid learning qualities essential for driving innovation across global divisions.</a:t>
            </a:r>
          </a:p>
          <a:p>
            <a:endParaRPr lang="en-US" altLang="en-GB"/>
          </a:p>
          <a:p>
            <a:r>
              <a:rPr lang="en-US" altLang="en-GB"/>
              <a:t>Strategically, Amazon views international mobility as a tool for knowledge transfer and cross-border collaboration. Global teams facilitate integration across its e-commerce, cloud computing, and logistics segments, enabling Amazon to introduce new technologies and processes more efficiently. Mobility policies also promote cultural intelligence, which is crucial for navigating regulatory differences and consumer expectations worldwide. By aligning HR mobility practices with long-term global growth objectives, Amazon strengthens organisational resilience and ensures continuity of expertise across regions. This alignment ultimately supports Amazon’s competitive strategy of customer-centricity, global operational optimisation, and leadership development at scale.</a:t>
            </a:r>
          </a:p>
        </p:txBody>
      </p:sp>
    </p:spTree>
    <p:extLst>
      <p:ext uri="{BB962C8B-B14F-4D97-AF65-F5344CB8AC3E}">
        <p14:creationId xmlns:p14="http://schemas.microsoft.com/office/powerpoint/2010/main" val="1211884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Despite its global success, Amazon faces several HR challenges related to international team coordination and expatriate management. One major issue is cultural variability, as teams frequently span continents with differing communication styles, work norms, and expectations. Time zone differences further complicate collaboration, often reducing real-time engagement and slowing decision-making. Additionally, managing employee well-being across high-pressure operational environments remains difficult, particularly for expatriates adapting to unfamiliar cultural and professional contexts. These challenges can impact team cohesion, productivity, and overall employee satisfaction.</a:t>
            </a:r>
          </a:p>
          <a:p>
            <a:endParaRPr lang="en-US" altLang="en-GB"/>
          </a:p>
          <a:p>
            <a:r>
              <a:rPr lang="en-US" altLang="en-GB"/>
              <a:t>Another significant challenge is the high cost and complexity associated with global mobility programs. Relocation logistics, visa compliance, and tax regulations in multiple countries create substantial administrative burdens. Amazon also encounters retention risks, as expatriates may experience burnout or disengagement post-assignment. Performance evaluation inconsistency in remote teams poses additional complications, with managers sometimes struggling to apply uniform standards. Moreover, ensuring data security and maintaining confidentiality across international operations can be challenging in globally dispersed teams. These issues require Amazon to continuously update its HR framework to maintain efficiency, fairness, and alignment with global organisational needs.</a:t>
            </a:r>
          </a:p>
        </p:txBody>
      </p:sp>
    </p:spTree>
    <p:extLst>
      <p:ext uri="{BB962C8B-B14F-4D97-AF65-F5344CB8AC3E}">
        <p14:creationId xmlns:p14="http://schemas.microsoft.com/office/powerpoint/2010/main" val="782951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To strengthen international team management, Amazon should expand its cross-cultural training programs for both expatriates and line managers. Enhanced training on communication styles, conflict resolution, and cultural intelligence would improve team cohesion and reduce misunderstandings across regions. The organisation could also implement a global time-zone rotation policy for meetings, ensuring equitable participation among team members worldwide. Introducing advanced digital collaboration tools with AI-supported translation and workflow integration would further optimise cross-border coordination. Additionally, Amazon should enhance expatriate well-being support by offering mentorship programs, mental health resources, and more personalised relocation assistance.</a:t>
            </a:r>
          </a:p>
          <a:p>
            <a:endParaRPr lang="en-US" altLang="en-GB"/>
          </a:p>
          <a:p>
            <a:r>
              <a:rPr lang="en-US" altLang="en-GB"/>
              <a:t>From a strategic standpoint, Amazon could reduce global mobility costs by adopting hybrid assignment models, such as short-term virtual assignments or cross-border project-based collaborations. These alternatives provide developmental exposure without the financial and administrative burden of full relocation. The company should also implement a consistent performance management framework tailored to remote and multicultural teams to ensure fairness and transparency. Strengthening post-assignment reintegration programs would help retain global talent and increase return on investment from mobility initiatives. Together, these recommendations would enhance Amazon’s ability to manage international talent effectively while supporting long-term organisational growth.</a:t>
            </a:r>
          </a:p>
        </p:txBody>
      </p:sp>
    </p:spTree>
    <p:extLst>
      <p:ext uri="{BB962C8B-B14F-4D97-AF65-F5344CB8AC3E}">
        <p14:creationId xmlns:p14="http://schemas.microsoft.com/office/powerpoint/2010/main" val="562994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092105-B66D-41B7-8427-0201FCDEEB34}" type="slidenum">
              <a:rPr lang="en-GB" smtClean="0"/>
              <a:t>25</a:t>
            </a:fld>
            <a:endParaRPr lang="en-GB"/>
          </a:p>
        </p:txBody>
      </p:sp>
    </p:spTree>
    <p:extLst>
      <p:ext uri="{BB962C8B-B14F-4D97-AF65-F5344CB8AC3E}">
        <p14:creationId xmlns:p14="http://schemas.microsoft.com/office/powerpoint/2010/main" val="3694721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3.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9.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svg"/><Relationship Id="rId7" Type="http://schemas.openxmlformats.org/officeDocument/2006/relationships/image" Target="../media/image20.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13.png"/><Relationship Id="rId4" Type="http://schemas.openxmlformats.org/officeDocument/2006/relationships/image" Target="../media/image10.png"/><Relationship Id="rId9" Type="http://schemas.openxmlformats.org/officeDocument/2006/relationships/image" Target="../media/image22.svg"/></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15.pn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9.svg"/><Relationship Id="rId7" Type="http://schemas.openxmlformats.org/officeDocument/2006/relationships/image" Target="../media/image31.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33.svg"/><Relationship Id="rId5" Type="http://schemas.openxmlformats.org/officeDocument/2006/relationships/image" Target="../media/image29.svg"/><Relationship Id="rId10" Type="http://schemas.openxmlformats.org/officeDocument/2006/relationships/image" Target="../media/image18.png"/><Relationship Id="rId4" Type="http://schemas.openxmlformats.org/officeDocument/2006/relationships/image" Target="../media/image16.png"/><Relationship Id="rId9"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7.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9.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svg"/><Relationship Id="rId7" Type="http://schemas.openxmlformats.org/officeDocument/2006/relationships/image" Target="../media/image20.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13.png"/><Relationship Id="rId4" Type="http://schemas.openxmlformats.org/officeDocument/2006/relationships/image" Target="../media/image10.png"/><Relationship Id="rId9"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hyperlink" Target="https://www.ilo.org" TargetMode="External"/><Relationship Id="rId18" Type="http://schemas.openxmlformats.org/officeDocument/2006/relationships/hyperlink" Target="https://www.workday.com" TargetMode="External"/><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hyperlink" Target="https://www2.deloitte.com" TargetMode="External"/><Relationship Id="rId17" Type="http://schemas.openxmlformats.org/officeDocument/2006/relationships/hyperlink" Target="https://techcrunch.com" TargetMode="External"/><Relationship Id="rId2" Type="http://schemas.openxmlformats.org/officeDocument/2006/relationships/image" Target="../media/image1.jpeg"/><Relationship Id="rId16" Type="http://schemas.openxmlformats.org/officeDocument/2006/relationships/hyperlink" Target="https://www.shrm.org" TargetMode="External"/><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hyperlink" Target="https://www.cipd.co.uk" TargetMode="External"/><Relationship Id="rId5" Type="http://schemas.openxmlformats.org/officeDocument/2006/relationships/image" Target="../media/image3.png"/><Relationship Id="rId15" Type="http://schemas.openxmlformats.org/officeDocument/2006/relationships/hyperlink" Target="https://www.mckinsey.com" TargetMode="External"/><Relationship Id="rId10" Type="http://schemas.openxmlformats.org/officeDocument/2006/relationships/hyperlink" Target="https://aws.amazon.com/training/" TargetMode="External"/><Relationship Id="rId4" Type="http://schemas.openxmlformats.org/officeDocument/2006/relationships/image" Target="../media/image3.svg"/><Relationship Id="rId9" Type="http://schemas.openxmlformats.org/officeDocument/2006/relationships/hyperlink" Target="https://www.aboutamazon.com" TargetMode="External"/><Relationship Id="rId14" Type="http://schemas.openxmlformats.org/officeDocument/2006/relationships/hyperlink" Target="https://www.ccl.or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90.svg"/><Relationship Id="rId7" Type="http://schemas.openxmlformats.org/officeDocument/2006/relationships/image" Target="../media/image24.jpe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60.sv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270.svg"/><Relationship Id="rId5" Type="http://schemas.openxmlformats.org/officeDocument/2006/relationships/image" Target="../media/image15.png"/><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13" Type="http://schemas.openxmlformats.org/officeDocument/2006/relationships/image" Target="../media/image13.png"/><Relationship Id="rId18" Type="http://schemas.openxmlformats.org/officeDocument/2006/relationships/image" Target="../media/image10.png"/><Relationship Id="rId3" Type="http://schemas.openxmlformats.org/officeDocument/2006/relationships/image" Target="../media/image90.svg"/><Relationship Id="rId12" Type="http://schemas.openxmlformats.org/officeDocument/2006/relationships/image" Target="../media/image17.png"/><Relationship Id="rId7" Type="http://schemas.openxmlformats.org/officeDocument/2006/relationships/image" Target="../media/image310.svg"/><Relationship Id="rId17" Type="http://schemas.openxmlformats.org/officeDocument/2006/relationships/image" Target="NULL"/><Relationship Id="rId2" Type="http://schemas.openxmlformats.org/officeDocument/2006/relationships/image" Target="../media/image5.png"/><Relationship Id="rId16"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330.svg"/><Relationship Id="rId5" Type="http://schemas.openxmlformats.org/officeDocument/2006/relationships/image" Target="../media/image290.svg"/><Relationship Id="rId15" Type="http://schemas.openxmlformats.org/officeDocument/2006/relationships/image" Target="NULL"/><Relationship Id="rId10" Type="http://schemas.openxmlformats.org/officeDocument/2006/relationships/image" Target="../media/image18.png"/><Relationship Id="rId19" Type="http://schemas.openxmlformats.org/officeDocument/2006/relationships/image" Target="NULL"/><Relationship Id="rId4" Type="http://schemas.openxmlformats.org/officeDocument/2006/relationships/image" Target="../media/image16.png"/><Relationship Id="rId9" Type="http://schemas.openxmlformats.org/officeDocument/2006/relationships/image" Target="../media/image130.svg"/><Relationship Id="rId14" Type="http://schemas.openxmlformats.org/officeDocument/2006/relationships/image" Target="NUL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image" Target="../media/image90.svg"/></Relationships>
</file>

<file path=ppt/slides/_rels/slide26.xml.rels><?xml version="1.0" encoding="UTF-8" standalone="yes"?>
<Relationships xmlns="http://schemas.openxmlformats.org/package/2006/relationships"><Relationship Id="rId3" Type="http://schemas.openxmlformats.org/officeDocument/2006/relationships/image" Target="../media/image90.svg"/><Relationship Id="rId7" Type="http://schemas.openxmlformats.org/officeDocument/2006/relationships/image" Target="../media/image27.jpe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30.sv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0.svg"/><Relationship Id="rId11" Type="http://schemas.openxmlformats.org/officeDocument/2006/relationships/hyperlink" Target="https://www.forbes.com/" TargetMode="External"/><Relationship Id="rId5" Type="http://schemas.openxmlformats.org/officeDocument/2006/relationships/image" Target="../media/image3.png"/><Relationship Id="rId10" Type="http://schemas.openxmlformats.org/officeDocument/2006/relationships/hyperlink" Target="https://www.aboutamazon.com/" TargetMode="External"/><Relationship Id="rId4" Type="http://schemas.openxmlformats.org/officeDocument/2006/relationships/image" Target="../media/image30.svg"/><Relationship Id="rId9" Type="http://schemas.openxmlformats.org/officeDocument/2006/relationships/hyperlink" Target="https://sustainability.aboutamaz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pic>
          <p:nvPicPr>
            <p:cNvPr id="3" name="Picture 3"/>
            <p:cNvPicPr>
              <a:picLocks noChangeAspect="1"/>
            </p:cNvPicPr>
            <p:nvPr/>
          </p:nvPicPr>
          <p:blipFill>
            <a:blip r:embed="rId2"/>
            <a:srcRect t="3512" b="3512"/>
            <a:stretch>
              <a:fillRect/>
            </a:stretch>
          </p:blipFill>
          <p:spPr>
            <a:xfrm>
              <a:off x="0" y="0"/>
              <a:ext cx="24384000" cy="13716000"/>
            </a:xfrm>
            <a:prstGeom prst="rect">
              <a:avLst/>
            </a:prstGeom>
          </p:spPr>
        </p:pic>
      </p:grpSp>
      <p:grpSp>
        <p:nvGrpSpPr>
          <p:cNvPr id="4" name="Group 4"/>
          <p:cNvGrpSpPr/>
          <p:nvPr/>
        </p:nvGrpSpPr>
        <p:grpSpPr>
          <a:xfrm>
            <a:off x="685800" y="2348172"/>
            <a:ext cx="16573500" cy="7162800"/>
            <a:chOff x="0" y="0"/>
            <a:chExt cx="4274726" cy="1171543"/>
          </a:xfrm>
        </p:grpSpPr>
        <p:sp>
          <p:nvSpPr>
            <p:cNvPr id="5" name="Freeform 5"/>
            <p:cNvSpPr/>
            <p:nvPr/>
          </p:nvSpPr>
          <p:spPr>
            <a:xfrm>
              <a:off x="0" y="0"/>
              <a:ext cx="4274726" cy="1171543"/>
            </a:xfrm>
            <a:custGeom>
              <a:avLst/>
              <a:gdLst/>
              <a:ahLst/>
              <a:cxnLst/>
              <a:rect l="l" t="t" r="r" b="b"/>
              <a:pathLst>
                <a:path w="4274726" h="1171543">
                  <a:moveTo>
                    <a:pt x="24327" y="0"/>
                  </a:moveTo>
                  <a:lnTo>
                    <a:pt x="4250399" y="0"/>
                  </a:lnTo>
                  <a:cubicBezTo>
                    <a:pt x="4263834" y="0"/>
                    <a:pt x="4274726" y="10891"/>
                    <a:pt x="4274726" y="24327"/>
                  </a:cubicBezTo>
                  <a:lnTo>
                    <a:pt x="4274726" y="1147217"/>
                  </a:lnTo>
                  <a:cubicBezTo>
                    <a:pt x="4274726" y="1153669"/>
                    <a:pt x="4272163" y="1159856"/>
                    <a:pt x="4267601" y="1164418"/>
                  </a:cubicBezTo>
                  <a:cubicBezTo>
                    <a:pt x="4263039" y="1168980"/>
                    <a:pt x="4256851" y="1171543"/>
                    <a:pt x="4250399" y="1171543"/>
                  </a:cubicBezTo>
                  <a:lnTo>
                    <a:pt x="24327" y="1171543"/>
                  </a:lnTo>
                  <a:cubicBezTo>
                    <a:pt x="10891" y="1171543"/>
                    <a:pt x="0" y="1160652"/>
                    <a:pt x="0" y="1147217"/>
                  </a:cubicBezTo>
                  <a:lnTo>
                    <a:pt x="0" y="24327"/>
                  </a:lnTo>
                  <a:cubicBezTo>
                    <a:pt x="0" y="10891"/>
                    <a:pt x="10891" y="0"/>
                    <a:pt x="24327" y="0"/>
                  </a:cubicBezTo>
                  <a:close/>
                </a:path>
              </a:pathLst>
            </a:custGeom>
            <a:solidFill>
              <a:srgbClr val="F5F7F7"/>
            </a:solidFill>
          </p:spPr>
        </p:sp>
        <p:sp>
          <p:nvSpPr>
            <p:cNvPr id="6" name="TextBox 6"/>
            <p:cNvSpPr txBox="1"/>
            <p:nvPr/>
          </p:nvSpPr>
          <p:spPr>
            <a:xfrm>
              <a:off x="0" y="38100"/>
              <a:ext cx="4274726" cy="1133443"/>
            </a:xfrm>
            <a:prstGeom prst="rect">
              <a:avLst/>
            </a:prstGeom>
          </p:spPr>
          <p:txBody>
            <a:bodyPr lIns="50800" tIns="50800" rIns="50800" bIns="50800" rtlCol="0" anchor="ctr"/>
            <a:lstStyle/>
            <a:p>
              <a:pPr algn="ctr">
                <a:lnSpc>
                  <a:spcPts val="2400"/>
                </a:lnSpc>
              </a:pPr>
              <a:endParaRPr/>
            </a:p>
          </p:txBody>
        </p:sp>
      </p:grpSp>
      <p:sp>
        <p:nvSpPr>
          <p:cNvPr id="8" name="Freeform 8"/>
          <p:cNvSpPr/>
          <p:nvPr/>
        </p:nvSpPr>
        <p:spPr>
          <a:xfrm>
            <a:off x="15760856" y="1246024"/>
            <a:ext cx="1498444" cy="374611"/>
          </a:xfrm>
          <a:custGeom>
            <a:avLst/>
            <a:gdLst/>
            <a:ahLst/>
            <a:cxnLst/>
            <a:rect l="l" t="t" r="r" b="b"/>
            <a:pathLst>
              <a:path w="1498444" h="374611">
                <a:moveTo>
                  <a:pt x="0" y="0"/>
                </a:moveTo>
                <a:lnTo>
                  <a:pt x="1498444" y="0"/>
                </a:lnTo>
                <a:lnTo>
                  <a:pt x="1498444" y="374611"/>
                </a:lnTo>
                <a:lnTo>
                  <a:pt x="0" y="37461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9" name="Group 9"/>
          <p:cNvGrpSpPr/>
          <p:nvPr/>
        </p:nvGrpSpPr>
        <p:grpSpPr>
          <a:xfrm>
            <a:off x="13819781" y="4323383"/>
            <a:ext cx="2423160" cy="2423160"/>
            <a:chOff x="0" y="0"/>
            <a:chExt cx="638199" cy="638199"/>
          </a:xfrm>
        </p:grpSpPr>
        <p:sp>
          <p:nvSpPr>
            <p:cNvPr id="10" name="Freeform 10"/>
            <p:cNvSpPr/>
            <p:nvPr/>
          </p:nvSpPr>
          <p:spPr>
            <a:xfrm>
              <a:off x="0" y="0"/>
              <a:ext cx="638198" cy="638198"/>
            </a:xfrm>
            <a:custGeom>
              <a:avLst/>
              <a:gdLst/>
              <a:ahLst/>
              <a:cxnLst/>
              <a:rect l="l" t="t" r="r" b="b"/>
              <a:pathLst>
                <a:path w="638198" h="638198">
                  <a:moveTo>
                    <a:pt x="95849" y="0"/>
                  </a:moveTo>
                  <a:lnTo>
                    <a:pt x="542349" y="0"/>
                  </a:lnTo>
                  <a:cubicBezTo>
                    <a:pt x="567770" y="0"/>
                    <a:pt x="592150" y="10098"/>
                    <a:pt x="610125" y="28074"/>
                  </a:cubicBezTo>
                  <a:cubicBezTo>
                    <a:pt x="628100" y="46049"/>
                    <a:pt x="638198" y="70428"/>
                    <a:pt x="638198" y="95849"/>
                  </a:cubicBezTo>
                  <a:lnTo>
                    <a:pt x="638198" y="542349"/>
                  </a:lnTo>
                  <a:cubicBezTo>
                    <a:pt x="638198" y="567770"/>
                    <a:pt x="628100" y="592150"/>
                    <a:pt x="610125" y="610125"/>
                  </a:cubicBezTo>
                  <a:cubicBezTo>
                    <a:pt x="592150" y="628100"/>
                    <a:pt x="567770" y="638198"/>
                    <a:pt x="542349" y="638198"/>
                  </a:cubicBezTo>
                  <a:lnTo>
                    <a:pt x="95849" y="638198"/>
                  </a:lnTo>
                  <a:cubicBezTo>
                    <a:pt x="42913" y="638198"/>
                    <a:pt x="0" y="595285"/>
                    <a:pt x="0" y="542349"/>
                  </a:cubicBezTo>
                  <a:lnTo>
                    <a:pt x="0" y="95849"/>
                  </a:lnTo>
                  <a:cubicBezTo>
                    <a:pt x="0" y="70428"/>
                    <a:pt x="10098" y="46049"/>
                    <a:pt x="28074" y="28074"/>
                  </a:cubicBezTo>
                  <a:cubicBezTo>
                    <a:pt x="46049" y="10098"/>
                    <a:pt x="70428" y="0"/>
                    <a:pt x="95849" y="0"/>
                  </a:cubicBezTo>
                  <a:close/>
                </a:path>
              </a:pathLst>
            </a:custGeom>
            <a:solidFill>
              <a:srgbClr val="073E88"/>
            </a:solidFill>
          </p:spPr>
        </p:sp>
        <p:sp>
          <p:nvSpPr>
            <p:cNvPr id="11" name="TextBox 11"/>
            <p:cNvSpPr txBox="1"/>
            <p:nvPr/>
          </p:nvSpPr>
          <p:spPr>
            <a:xfrm>
              <a:off x="0" y="-57150"/>
              <a:ext cx="638199" cy="695349"/>
            </a:xfrm>
            <a:prstGeom prst="rect">
              <a:avLst/>
            </a:prstGeom>
          </p:spPr>
          <p:txBody>
            <a:bodyPr lIns="50800" tIns="50800" rIns="50800" bIns="50800" rtlCol="0" anchor="ctr"/>
            <a:lstStyle/>
            <a:p>
              <a:pPr algn="ctr">
                <a:lnSpc>
                  <a:spcPts val="2958"/>
                </a:lnSpc>
              </a:pPr>
              <a:endParaRPr/>
            </a:p>
          </p:txBody>
        </p:sp>
      </p:grpSp>
      <p:sp>
        <p:nvSpPr>
          <p:cNvPr id="12" name="Freeform 12"/>
          <p:cNvSpPr/>
          <p:nvPr/>
        </p:nvSpPr>
        <p:spPr>
          <a:xfrm>
            <a:off x="14390403" y="4894005"/>
            <a:ext cx="1281916" cy="1281916"/>
          </a:xfrm>
          <a:custGeom>
            <a:avLst/>
            <a:gdLst/>
            <a:ahLst/>
            <a:cxnLst/>
            <a:rect l="l" t="t" r="r" b="b"/>
            <a:pathLst>
              <a:path w="1281916" h="1281916">
                <a:moveTo>
                  <a:pt x="0" y="0"/>
                </a:moveTo>
                <a:lnTo>
                  <a:pt x="1281916" y="0"/>
                </a:lnTo>
                <a:lnTo>
                  <a:pt x="1281916" y="1281916"/>
                </a:lnTo>
                <a:lnTo>
                  <a:pt x="0" y="128191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3" name="Freeform 13"/>
          <p:cNvSpPr/>
          <p:nvPr/>
        </p:nvSpPr>
        <p:spPr>
          <a:xfrm>
            <a:off x="1028700" y="1028700"/>
            <a:ext cx="808923" cy="809260"/>
          </a:xfrm>
          <a:custGeom>
            <a:avLst/>
            <a:gdLst/>
            <a:ahLst/>
            <a:cxnLst/>
            <a:rect l="l" t="t" r="r" b="b"/>
            <a:pathLst>
              <a:path w="808923" h="809260">
                <a:moveTo>
                  <a:pt x="0" y="0"/>
                </a:moveTo>
                <a:lnTo>
                  <a:pt x="808923" y="0"/>
                </a:lnTo>
                <a:lnTo>
                  <a:pt x="808923" y="809260"/>
                </a:lnTo>
                <a:lnTo>
                  <a:pt x="0" y="80926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6" name="TextBox 16"/>
          <p:cNvSpPr txBox="1"/>
          <p:nvPr/>
        </p:nvSpPr>
        <p:spPr>
          <a:xfrm>
            <a:off x="4777566" y="4414076"/>
            <a:ext cx="6500034" cy="1477328"/>
          </a:xfrm>
          <a:prstGeom prst="rect">
            <a:avLst/>
          </a:prstGeom>
        </p:spPr>
        <p:txBody>
          <a:bodyPr wrap="square" lIns="0" tIns="0" rIns="0" bIns="0" rtlCol="0" anchor="t">
            <a:spAutoFit/>
          </a:bodyPr>
          <a:lstStyle/>
          <a:p>
            <a:pPr algn="ctr"/>
            <a:r>
              <a:rPr lang="en-US" sz="2400" b="1" dirty="0"/>
              <a:t>University of Wales Trinity Saint David</a:t>
            </a:r>
          </a:p>
          <a:p>
            <a:pPr algn="ctr"/>
            <a:r>
              <a:rPr lang="en-US" sz="2400" b="1" dirty="0"/>
              <a:t>Master of Business Administration (MBA)</a:t>
            </a:r>
            <a:r>
              <a:rPr lang="en-US" sz="2400" dirty="0"/>
              <a:t/>
            </a:r>
            <a:br>
              <a:rPr lang="en-US" sz="2400" dirty="0"/>
            </a:br>
            <a:r>
              <a:rPr lang="en-US" sz="2400" b="1" dirty="0"/>
              <a:t>Module:</a:t>
            </a:r>
            <a:r>
              <a:rPr lang="en-US" sz="2400" dirty="0"/>
              <a:t> LCMB7023 — Human Capital Management</a:t>
            </a:r>
            <a:br>
              <a:rPr lang="en-US" sz="2400" dirty="0"/>
            </a:br>
            <a:r>
              <a:rPr lang="en-US" sz="2400" b="1" dirty="0"/>
              <a:t>Assessment Component 2: Group Presentation</a:t>
            </a:r>
            <a:endParaRPr lang="en-US" sz="2400" dirty="0"/>
          </a:p>
        </p:txBody>
      </p:sp>
      <p:sp>
        <p:nvSpPr>
          <p:cNvPr id="17" name="TextBox 17"/>
          <p:cNvSpPr txBox="1"/>
          <p:nvPr/>
        </p:nvSpPr>
        <p:spPr>
          <a:xfrm>
            <a:off x="1676400" y="6032922"/>
            <a:ext cx="15174500" cy="2693045"/>
          </a:xfrm>
          <a:prstGeom prst="rect">
            <a:avLst/>
          </a:prstGeom>
        </p:spPr>
        <p:txBody>
          <a:bodyPr wrap="square" lIns="0" tIns="0" rIns="0" bIns="0" rtlCol="0" anchor="t">
            <a:spAutoFit/>
          </a:bodyPr>
          <a:lstStyle/>
          <a:p>
            <a:pPr algn="l">
              <a:lnSpc>
                <a:spcPts val="2958"/>
              </a:lnSpc>
              <a:spcBef>
                <a:spcPct val="0"/>
              </a:spcBef>
            </a:pPr>
            <a:r>
              <a:rPr lang="en-US" sz="2113" dirty="0">
                <a:solidFill>
                  <a:srgbClr val="101419"/>
                </a:solidFill>
                <a:latin typeface="Poppins"/>
                <a:ea typeface="Poppins"/>
                <a:cs typeface="Poppins"/>
                <a:sym typeface="Poppins"/>
              </a:rPr>
              <a:t>Presented </a:t>
            </a:r>
            <a:r>
              <a:rPr lang="en-US" sz="2113" dirty="0" smtClean="0">
                <a:solidFill>
                  <a:srgbClr val="101419"/>
                </a:solidFill>
                <a:latin typeface="Poppins"/>
                <a:ea typeface="Poppins"/>
                <a:cs typeface="Poppins"/>
                <a:sym typeface="Poppins"/>
              </a:rPr>
              <a:t>by:</a:t>
            </a:r>
          </a:p>
          <a:p>
            <a:pPr>
              <a:lnSpc>
                <a:spcPts val="2958"/>
              </a:lnSpc>
              <a:spcBef>
                <a:spcPct val="0"/>
              </a:spcBef>
            </a:pPr>
            <a:r>
              <a:rPr lang="en-US" sz="2113" dirty="0">
                <a:solidFill>
                  <a:srgbClr val="101419"/>
                </a:solidFill>
                <a:latin typeface="Poppins"/>
                <a:ea typeface="Poppins"/>
                <a:cs typeface="Poppins"/>
                <a:sym typeface="Poppins"/>
              </a:rPr>
              <a:t>Group- </a:t>
            </a:r>
            <a:r>
              <a:rPr lang="en-US" sz="2113" dirty="0" smtClean="0">
                <a:solidFill>
                  <a:srgbClr val="101419"/>
                </a:solidFill>
                <a:latin typeface="Poppins"/>
                <a:ea typeface="Poppins"/>
                <a:cs typeface="Poppins"/>
                <a:sym typeface="Poppins"/>
              </a:rPr>
              <a:t>08</a:t>
            </a:r>
          </a:p>
          <a:p>
            <a:pPr>
              <a:lnSpc>
                <a:spcPts val="2958"/>
              </a:lnSpc>
              <a:spcBef>
                <a:spcPct val="0"/>
              </a:spcBef>
            </a:pPr>
            <a:r>
              <a:rPr lang="en-US" sz="2113" dirty="0" smtClean="0">
                <a:solidFill>
                  <a:srgbClr val="101419"/>
                </a:solidFill>
                <a:latin typeface="Poppins"/>
                <a:ea typeface="Poppins"/>
                <a:cs typeface="Poppins"/>
                <a:sym typeface="Poppins"/>
              </a:rPr>
              <a:t>Group </a:t>
            </a:r>
            <a:r>
              <a:rPr lang="en-US" sz="2113" dirty="0">
                <a:solidFill>
                  <a:srgbClr val="101419"/>
                </a:solidFill>
                <a:latin typeface="Poppins"/>
                <a:ea typeface="Poppins"/>
                <a:cs typeface="Poppins"/>
                <a:sym typeface="Poppins"/>
              </a:rPr>
              <a:t>leader - Umer khan </a:t>
            </a:r>
            <a:r>
              <a:rPr lang="en-US" sz="2113" dirty="0" smtClean="0">
                <a:solidFill>
                  <a:srgbClr val="101419"/>
                </a:solidFill>
                <a:latin typeface="Poppins"/>
                <a:ea typeface="Poppins"/>
                <a:cs typeface="Poppins"/>
                <a:sym typeface="Poppins"/>
              </a:rPr>
              <a:t>2504525</a:t>
            </a:r>
          </a:p>
          <a:p>
            <a:pPr>
              <a:lnSpc>
                <a:spcPts val="2958"/>
              </a:lnSpc>
              <a:spcBef>
                <a:spcPct val="0"/>
              </a:spcBef>
            </a:pPr>
            <a:r>
              <a:rPr lang="en-US" sz="2113" smtClean="0">
                <a:solidFill>
                  <a:srgbClr val="101419"/>
                </a:solidFill>
                <a:latin typeface="Poppins"/>
                <a:ea typeface="Poppins"/>
                <a:cs typeface="Poppins"/>
                <a:sym typeface="Poppins"/>
              </a:rPr>
              <a:t>Members </a:t>
            </a:r>
          </a:p>
          <a:p>
            <a:pPr>
              <a:lnSpc>
                <a:spcPts val="2958"/>
              </a:lnSpc>
              <a:spcBef>
                <a:spcPct val="0"/>
              </a:spcBef>
            </a:pPr>
            <a:r>
              <a:rPr lang="en-US" sz="2113" smtClean="0">
                <a:solidFill>
                  <a:srgbClr val="101419"/>
                </a:solidFill>
                <a:latin typeface="Poppins"/>
                <a:ea typeface="Poppins"/>
                <a:cs typeface="Poppins"/>
                <a:sym typeface="Poppins"/>
              </a:rPr>
              <a:t> </a:t>
            </a:r>
            <a:r>
              <a:rPr lang="en-US" sz="2113" dirty="0" smtClean="0">
                <a:solidFill>
                  <a:srgbClr val="101419"/>
                </a:solidFill>
                <a:latin typeface="Poppins"/>
                <a:ea typeface="Poppins"/>
                <a:cs typeface="Poppins"/>
                <a:sym typeface="Poppins"/>
              </a:rPr>
              <a:t>1</a:t>
            </a:r>
            <a:r>
              <a:rPr lang="en-US" sz="2113" dirty="0">
                <a:solidFill>
                  <a:srgbClr val="101419"/>
                </a:solidFill>
                <a:latin typeface="Poppins"/>
                <a:ea typeface="Poppins"/>
                <a:cs typeface="Poppins"/>
                <a:sym typeface="Poppins"/>
              </a:rPr>
              <a:t>. Haroon </a:t>
            </a:r>
            <a:r>
              <a:rPr lang="en-US" sz="2113" dirty="0" err="1">
                <a:solidFill>
                  <a:srgbClr val="101419"/>
                </a:solidFill>
                <a:latin typeface="Poppins"/>
                <a:ea typeface="Poppins"/>
                <a:cs typeface="Poppins"/>
                <a:sym typeface="Poppins"/>
              </a:rPr>
              <a:t>ahmed</a:t>
            </a:r>
            <a:r>
              <a:rPr lang="en-US" sz="2113" dirty="0">
                <a:solidFill>
                  <a:srgbClr val="101419"/>
                </a:solidFill>
                <a:latin typeface="Poppins"/>
                <a:ea typeface="Poppins"/>
                <a:cs typeface="Poppins"/>
                <a:sym typeface="Poppins"/>
              </a:rPr>
              <a:t> </a:t>
            </a:r>
            <a:r>
              <a:rPr lang="en-US" sz="2113" dirty="0" smtClean="0">
                <a:solidFill>
                  <a:srgbClr val="101419"/>
                </a:solidFill>
                <a:latin typeface="Poppins"/>
                <a:ea typeface="Poppins"/>
                <a:cs typeface="Poppins"/>
                <a:sym typeface="Poppins"/>
              </a:rPr>
              <a:t>2437163</a:t>
            </a:r>
          </a:p>
          <a:p>
            <a:pPr>
              <a:lnSpc>
                <a:spcPts val="2958"/>
              </a:lnSpc>
              <a:spcBef>
                <a:spcPct val="0"/>
              </a:spcBef>
            </a:pPr>
            <a:r>
              <a:rPr lang="en-US" sz="2113" dirty="0" smtClean="0">
                <a:solidFill>
                  <a:srgbClr val="101419"/>
                </a:solidFill>
                <a:latin typeface="Poppins"/>
                <a:ea typeface="Poppins"/>
                <a:cs typeface="Poppins"/>
                <a:sym typeface="Poppins"/>
              </a:rPr>
              <a:t>2. </a:t>
            </a:r>
            <a:r>
              <a:rPr lang="en-US" sz="2113" dirty="0" err="1" smtClean="0">
                <a:solidFill>
                  <a:srgbClr val="101419"/>
                </a:solidFill>
                <a:latin typeface="Poppins"/>
                <a:ea typeface="Poppins"/>
                <a:cs typeface="Poppins"/>
                <a:sym typeface="Poppins"/>
              </a:rPr>
              <a:t>Kumail</a:t>
            </a:r>
            <a:r>
              <a:rPr lang="en-US" sz="2113" dirty="0" smtClean="0">
                <a:solidFill>
                  <a:srgbClr val="101419"/>
                </a:solidFill>
                <a:latin typeface="Poppins"/>
                <a:ea typeface="Poppins"/>
                <a:cs typeface="Poppins"/>
                <a:sym typeface="Poppins"/>
              </a:rPr>
              <a:t> </a:t>
            </a:r>
            <a:r>
              <a:rPr lang="en-US" sz="2113" dirty="0">
                <a:solidFill>
                  <a:srgbClr val="101419"/>
                </a:solidFill>
                <a:latin typeface="Poppins"/>
                <a:ea typeface="Poppins"/>
                <a:cs typeface="Poppins"/>
                <a:sym typeface="Poppins"/>
              </a:rPr>
              <a:t>Abbas </a:t>
            </a:r>
            <a:r>
              <a:rPr lang="en-US" sz="2113" dirty="0" smtClean="0">
                <a:solidFill>
                  <a:srgbClr val="101419"/>
                </a:solidFill>
                <a:latin typeface="Poppins"/>
                <a:ea typeface="Poppins"/>
                <a:cs typeface="Poppins"/>
                <a:sym typeface="Poppins"/>
              </a:rPr>
              <a:t>2436863</a:t>
            </a:r>
          </a:p>
          <a:p>
            <a:pPr>
              <a:lnSpc>
                <a:spcPts val="2958"/>
              </a:lnSpc>
              <a:spcBef>
                <a:spcPct val="0"/>
              </a:spcBef>
            </a:pPr>
            <a:r>
              <a:rPr lang="en-US" sz="2113" dirty="0" smtClean="0">
                <a:solidFill>
                  <a:srgbClr val="101419"/>
                </a:solidFill>
                <a:latin typeface="Poppins"/>
                <a:ea typeface="Poppins"/>
                <a:cs typeface="Poppins"/>
                <a:sym typeface="Poppins"/>
              </a:rPr>
              <a:t>3</a:t>
            </a:r>
            <a:r>
              <a:rPr lang="en-US" sz="2113" dirty="0">
                <a:solidFill>
                  <a:srgbClr val="101419"/>
                </a:solidFill>
                <a:latin typeface="Poppins"/>
                <a:ea typeface="Poppins"/>
                <a:cs typeface="Poppins"/>
                <a:sym typeface="Poppins"/>
              </a:rPr>
              <a:t>. </a:t>
            </a:r>
            <a:r>
              <a:rPr lang="en-US" sz="2113" dirty="0" smtClean="0">
                <a:solidFill>
                  <a:srgbClr val="101419"/>
                </a:solidFill>
                <a:latin typeface="Poppins"/>
                <a:ea typeface="Poppins"/>
                <a:cs typeface="Poppins"/>
                <a:sym typeface="Poppins"/>
              </a:rPr>
              <a:t>Hamza</a:t>
            </a:r>
            <a:r>
              <a:rPr lang="en-US" sz="2113" dirty="0">
                <a:solidFill>
                  <a:srgbClr val="101419"/>
                </a:solidFill>
                <a:latin typeface="Poppins"/>
                <a:ea typeface="Poppins"/>
                <a:cs typeface="Poppins"/>
                <a:sym typeface="Poppins"/>
              </a:rPr>
              <a:t> khan 2504521 </a:t>
            </a:r>
            <a:endParaRPr lang="en-US" sz="2113" dirty="0">
              <a:solidFill>
                <a:srgbClr val="101419"/>
              </a:solidFill>
              <a:latin typeface="Poppins"/>
              <a:ea typeface="Poppins"/>
              <a:cs typeface="Poppins"/>
              <a:sym typeface="Poppins"/>
            </a:endParaRPr>
          </a:p>
        </p:txBody>
      </p:sp>
      <p:sp>
        <p:nvSpPr>
          <p:cNvPr id="21" name="Rectangle 20"/>
          <p:cNvSpPr/>
          <p:nvPr/>
        </p:nvSpPr>
        <p:spPr>
          <a:xfrm>
            <a:off x="3311375" y="2896660"/>
            <a:ext cx="9461757" cy="646331"/>
          </a:xfrm>
          <a:prstGeom prst="rect">
            <a:avLst/>
          </a:prstGeom>
        </p:spPr>
        <p:txBody>
          <a:bodyPr wrap="none">
            <a:spAutoFit/>
          </a:bodyPr>
          <a:lstStyle/>
          <a:p>
            <a:r>
              <a:rPr lang="en-US" sz="3600" b="1" u="sng" dirty="0"/>
              <a:t>Global Operations &amp; HRM Challenges at Amazon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899494"/>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grpSp>
        <p:nvGrpSpPr>
          <p:cNvPr id="5" name="Group 5"/>
          <p:cNvGrpSpPr/>
          <p:nvPr/>
        </p:nvGrpSpPr>
        <p:grpSpPr>
          <a:xfrm>
            <a:off x="771972" y="3418107"/>
            <a:ext cx="1844040" cy="1844040"/>
            <a:chOff x="0" y="0"/>
            <a:chExt cx="485673" cy="485673"/>
          </a:xfrm>
        </p:grpSpPr>
        <p:sp>
          <p:nvSpPr>
            <p:cNvPr id="6" name="Freeform 6"/>
            <p:cNvSpPr/>
            <p:nvPr/>
          </p:nvSpPr>
          <p:spPr>
            <a:xfrm>
              <a:off x="0" y="0"/>
              <a:ext cx="485673" cy="485673"/>
            </a:xfrm>
            <a:custGeom>
              <a:avLst/>
              <a:gdLst/>
              <a:ahLst/>
              <a:cxnLst/>
              <a:rect l="l" t="t" r="r" b="b"/>
              <a:pathLst>
                <a:path w="485673" h="485673">
                  <a:moveTo>
                    <a:pt x="125950" y="0"/>
                  </a:moveTo>
                  <a:lnTo>
                    <a:pt x="359723" y="0"/>
                  </a:lnTo>
                  <a:cubicBezTo>
                    <a:pt x="393127" y="0"/>
                    <a:pt x="425163" y="13270"/>
                    <a:pt x="448783" y="36890"/>
                  </a:cubicBezTo>
                  <a:cubicBezTo>
                    <a:pt x="472403" y="60510"/>
                    <a:pt x="485673" y="92546"/>
                    <a:pt x="485673" y="125950"/>
                  </a:cubicBezTo>
                  <a:lnTo>
                    <a:pt x="485673" y="359723"/>
                  </a:lnTo>
                  <a:cubicBezTo>
                    <a:pt x="485673" y="393127"/>
                    <a:pt x="472403" y="425163"/>
                    <a:pt x="448783" y="448783"/>
                  </a:cubicBezTo>
                  <a:cubicBezTo>
                    <a:pt x="425163" y="472403"/>
                    <a:pt x="393127" y="485673"/>
                    <a:pt x="359723" y="485673"/>
                  </a:cubicBezTo>
                  <a:lnTo>
                    <a:pt x="125950" y="485673"/>
                  </a:lnTo>
                  <a:cubicBezTo>
                    <a:pt x="56390" y="485673"/>
                    <a:pt x="0" y="429283"/>
                    <a:pt x="0" y="359723"/>
                  </a:cubicBezTo>
                  <a:lnTo>
                    <a:pt x="0" y="125950"/>
                  </a:lnTo>
                  <a:cubicBezTo>
                    <a:pt x="0" y="92546"/>
                    <a:pt x="13270" y="60510"/>
                    <a:pt x="36890" y="36890"/>
                  </a:cubicBezTo>
                  <a:cubicBezTo>
                    <a:pt x="60510" y="13270"/>
                    <a:pt x="92546" y="0"/>
                    <a:pt x="125950" y="0"/>
                  </a:cubicBezTo>
                  <a:close/>
                </a:path>
              </a:pathLst>
            </a:custGeom>
            <a:solidFill>
              <a:srgbClr val="073E88"/>
            </a:solidFill>
          </p:spPr>
        </p:sp>
        <p:sp>
          <p:nvSpPr>
            <p:cNvPr id="7" name="TextBox 7"/>
            <p:cNvSpPr txBox="1"/>
            <p:nvPr/>
          </p:nvSpPr>
          <p:spPr>
            <a:xfrm>
              <a:off x="0" y="-57150"/>
              <a:ext cx="485673" cy="542823"/>
            </a:xfrm>
            <a:prstGeom prst="rect">
              <a:avLst/>
            </a:prstGeom>
          </p:spPr>
          <p:txBody>
            <a:bodyPr lIns="50800" tIns="50800" rIns="50800" bIns="50800" rtlCol="0" anchor="ctr"/>
            <a:lstStyle/>
            <a:p>
              <a:pPr algn="ctr">
                <a:lnSpc>
                  <a:spcPts val="2958"/>
                </a:lnSpc>
              </a:pPr>
              <a:endParaRPr/>
            </a:p>
          </p:txBody>
        </p:sp>
      </p:grpSp>
      <p:sp>
        <p:nvSpPr>
          <p:cNvPr id="8" name="Freeform 8"/>
          <p:cNvSpPr/>
          <p:nvPr/>
        </p:nvSpPr>
        <p:spPr>
          <a:xfrm rot="-5400000">
            <a:off x="16125177" y="8274206"/>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9" name="AutoShape 9"/>
          <p:cNvSpPr/>
          <p:nvPr/>
        </p:nvSpPr>
        <p:spPr>
          <a:xfrm>
            <a:off x="2393519" y="7392632"/>
            <a:ext cx="0" cy="1569054"/>
          </a:xfrm>
          <a:prstGeom prst="line">
            <a:avLst/>
          </a:prstGeom>
          <a:ln w="28575" cap="flat">
            <a:solidFill>
              <a:srgbClr val="073E88"/>
            </a:solidFill>
            <a:prstDash val="solid"/>
            <a:headEnd type="none" w="sm" len="sm"/>
            <a:tailEnd type="none" w="sm" len="sm"/>
          </a:ln>
        </p:spPr>
      </p:sp>
      <p:grpSp>
        <p:nvGrpSpPr>
          <p:cNvPr id="10" name="Group 10"/>
          <p:cNvGrpSpPr/>
          <p:nvPr/>
        </p:nvGrpSpPr>
        <p:grpSpPr>
          <a:xfrm>
            <a:off x="2895606" y="586674"/>
            <a:ext cx="12135331" cy="1825275"/>
            <a:chOff x="0" y="0"/>
            <a:chExt cx="2377342" cy="357576"/>
          </a:xfrm>
        </p:grpSpPr>
        <p:sp>
          <p:nvSpPr>
            <p:cNvPr id="11" name="Freeform 11"/>
            <p:cNvSpPr/>
            <p:nvPr/>
          </p:nvSpPr>
          <p:spPr>
            <a:xfrm>
              <a:off x="0" y="0"/>
              <a:ext cx="2377342" cy="357576"/>
            </a:xfrm>
            <a:custGeom>
              <a:avLst/>
              <a:gdLst/>
              <a:ahLst/>
              <a:cxnLst/>
              <a:rect l="l" t="t" r="r" b="b"/>
              <a:pathLst>
                <a:path w="2377342" h="357576">
                  <a:moveTo>
                    <a:pt x="14673" y="0"/>
                  </a:moveTo>
                  <a:lnTo>
                    <a:pt x="2362669" y="0"/>
                  </a:lnTo>
                  <a:cubicBezTo>
                    <a:pt x="2366561" y="0"/>
                    <a:pt x="2370293" y="1546"/>
                    <a:pt x="2373045" y="4298"/>
                  </a:cubicBezTo>
                  <a:cubicBezTo>
                    <a:pt x="2375796" y="7049"/>
                    <a:pt x="2377342" y="10782"/>
                    <a:pt x="2377342" y="14673"/>
                  </a:cubicBezTo>
                  <a:lnTo>
                    <a:pt x="2377342" y="342903"/>
                  </a:lnTo>
                  <a:cubicBezTo>
                    <a:pt x="2377342" y="346794"/>
                    <a:pt x="2375796" y="350527"/>
                    <a:pt x="2373045" y="353278"/>
                  </a:cubicBezTo>
                  <a:cubicBezTo>
                    <a:pt x="2370293" y="356030"/>
                    <a:pt x="2366561" y="357576"/>
                    <a:pt x="2362669" y="357576"/>
                  </a:cubicBezTo>
                  <a:lnTo>
                    <a:pt x="14673" y="357576"/>
                  </a:lnTo>
                  <a:cubicBezTo>
                    <a:pt x="10782" y="357576"/>
                    <a:pt x="7049" y="356030"/>
                    <a:pt x="4298" y="353278"/>
                  </a:cubicBezTo>
                  <a:cubicBezTo>
                    <a:pt x="1546" y="350527"/>
                    <a:pt x="0" y="346794"/>
                    <a:pt x="0" y="342903"/>
                  </a:cubicBezTo>
                  <a:lnTo>
                    <a:pt x="0" y="14673"/>
                  </a:lnTo>
                  <a:cubicBezTo>
                    <a:pt x="0" y="10782"/>
                    <a:pt x="1546" y="7049"/>
                    <a:pt x="4298" y="4298"/>
                  </a:cubicBezTo>
                  <a:cubicBezTo>
                    <a:pt x="7049" y="1546"/>
                    <a:pt x="10782" y="0"/>
                    <a:pt x="14673" y="0"/>
                  </a:cubicBezTo>
                  <a:close/>
                </a:path>
              </a:pathLst>
            </a:custGeom>
            <a:blipFill>
              <a:blip r:embed="rId4"/>
              <a:stretch>
                <a:fillRect t="-282424" b="-282424"/>
              </a:stretch>
            </a:blipFill>
          </p:spPr>
        </p:sp>
      </p:grpSp>
      <p:sp>
        <p:nvSpPr>
          <p:cNvPr id="12" name="TextBox 12"/>
          <p:cNvSpPr txBox="1"/>
          <p:nvPr/>
        </p:nvSpPr>
        <p:spPr>
          <a:xfrm>
            <a:off x="2681497" y="2567939"/>
            <a:ext cx="14363694" cy="1420496"/>
          </a:xfrm>
          <a:prstGeom prst="rect">
            <a:avLst/>
          </a:prstGeom>
        </p:spPr>
        <p:txBody>
          <a:bodyPr lIns="0" tIns="0" rIns="0" bIns="0" rtlCol="0" anchor="t">
            <a:spAutoFit/>
          </a:bodyPr>
          <a:lstStyle/>
          <a:p>
            <a:pPr algn="l">
              <a:lnSpc>
                <a:spcPts val="5300"/>
              </a:lnSpc>
            </a:pPr>
            <a:r>
              <a:rPr lang="en-US" sz="5300" b="1">
                <a:solidFill>
                  <a:srgbClr val="101419"/>
                </a:solidFill>
                <a:latin typeface="Poppins Bold"/>
                <a:ea typeface="Poppins Bold"/>
                <a:cs typeface="Poppins Bold"/>
                <a:sym typeface="Poppins Bold"/>
              </a:rPr>
              <a:t>STUDENT 1 — MANAGING INTERNATIONAL OPERATIONS</a:t>
            </a:r>
          </a:p>
        </p:txBody>
      </p:sp>
      <p:sp>
        <p:nvSpPr>
          <p:cNvPr id="13" name="TextBox 13"/>
          <p:cNvSpPr txBox="1"/>
          <p:nvPr/>
        </p:nvSpPr>
        <p:spPr>
          <a:xfrm>
            <a:off x="3707447" y="5865210"/>
            <a:ext cx="5255825" cy="2221762"/>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Amazon has 60+ markets all over the world, such as the US, UK, EU, India, Brazil, UAE, and Singapore (Amazon, 2024).</a:t>
            </a:r>
          </a:p>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Constructed international operations based on fulfilment </a:t>
            </a:r>
            <a:r>
              <a:rPr lang="en-US" dirty="0" err="1">
                <a:solidFill>
                  <a:srgbClr val="101419"/>
                </a:solidFill>
                <a:latin typeface="Roboto"/>
                <a:ea typeface="Roboto"/>
                <a:cs typeface="Roboto"/>
                <a:sym typeface="Roboto"/>
              </a:rPr>
              <a:t>centres</a:t>
            </a:r>
            <a:r>
              <a:rPr lang="en-US" dirty="0">
                <a:solidFill>
                  <a:srgbClr val="101419"/>
                </a:solidFill>
                <a:latin typeface="Roboto"/>
                <a:ea typeface="Roboto"/>
                <a:cs typeface="Roboto"/>
                <a:sym typeface="Roboto"/>
              </a:rPr>
              <a:t>, sortation hubs, delivery stations and AWS cloud regions in all the continents</a:t>
            </a:r>
            <a:r>
              <a:rPr lang="en-US" dirty="0" smtClean="0">
                <a:solidFill>
                  <a:srgbClr val="101419"/>
                </a:solidFill>
                <a:latin typeface="Roboto"/>
                <a:ea typeface="Roboto"/>
                <a:cs typeface="Roboto"/>
                <a:sym typeface="Roboto"/>
              </a:rPr>
              <a:t>.</a:t>
            </a:r>
            <a:endParaRPr lang="en-US" dirty="0">
              <a:solidFill>
                <a:srgbClr val="101419"/>
              </a:solidFill>
              <a:latin typeface="Roboto"/>
              <a:ea typeface="Roboto"/>
              <a:cs typeface="Roboto"/>
              <a:sym typeface="Roboto"/>
            </a:endParaRPr>
          </a:p>
        </p:txBody>
      </p:sp>
      <p:sp>
        <p:nvSpPr>
          <p:cNvPr id="14" name="TextBox 14"/>
          <p:cNvSpPr txBox="1"/>
          <p:nvPr/>
        </p:nvSpPr>
        <p:spPr>
          <a:xfrm>
            <a:off x="9653494" y="5865210"/>
            <a:ext cx="6099610" cy="1901161"/>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Adopts a hybrid model of global </a:t>
            </a:r>
            <a:r>
              <a:rPr lang="en-US" dirty="0" err="1">
                <a:solidFill>
                  <a:srgbClr val="101419"/>
                </a:solidFill>
                <a:latin typeface="Roboto"/>
                <a:ea typeface="Roboto"/>
                <a:cs typeface="Roboto"/>
                <a:sym typeface="Roboto"/>
              </a:rPr>
              <a:t>standardisation</a:t>
            </a:r>
            <a:r>
              <a:rPr lang="en-US" dirty="0">
                <a:solidFill>
                  <a:srgbClr val="101419"/>
                </a:solidFill>
                <a:latin typeface="Roboto"/>
                <a:ea typeface="Roboto"/>
                <a:cs typeface="Roboto"/>
                <a:sym typeface="Roboto"/>
              </a:rPr>
              <a:t> of operations and local responsiveness by promoting efficiency and local regulations (Hill and </a:t>
            </a:r>
            <a:r>
              <a:rPr lang="en-US" dirty="0" err="1">
                <a:solidFill>
                  <a:srgbClr val="101419"/>
                </a:solidFill>
                <a:latin typeface="Roboto"/>
                <a:ea typeface="Roboto"/>
                <a:cs typeface="Roboto"/>
                <a:sym typeface="Roboto"/>
              </a:rPr>
              <a:t>Hult</a:t>
            </a:r>
            <a:r>
              <a:rPr lang="en-US" dirty="0">
                <a:solidFill>
                  <a:srgbClr val="101419"/>
                </a:solidFill>
                <a:latin typeface="Roboto"/>
                <a:ea typeface="Roboto"/>
                <a:cs typeface="Roboto"/>
                <a:sym typeface="Roboto"/>
              </a:rPr>
              <a:t>, 2023).</a:t>
            </a:r>
          </a:p>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Amazon has a Customer Obsession principle that ensures consistency in the quality of services and operation across the globe (Amazon, 2024</a:t>
            </a:r>
            <a:r>
              <a:rPr lang="en-US" dirty="0" smtClean="0">
                <a:solidFill>
                  <a:srgbClr val="101419"/>
                </a:solidFill>
                <a:latin typeface="Roboto"/>
                <a:ea typeface="Roboto"/>
                <a:cs typeface="Roboto"/>
                <a:sym typeface="Roboto"/>
              </a:rPr>
              <a:t>).</a:t>
            </a:r>
            <a:endParaRPr lang="en-US" dirty="0">
              <a:solidFill>
                <a:srgbClr val="101419"/>
              </a:solidFill>
              <a:latin typeface="Roboto"/>
              <a:ea typeface="Roboto"/>
              <a:cs typeface="Roboto"/>
              <a:sym typeface="Roboto"/>
            </a:endParaRPr>
          </a:p>
        </p:txBody>
      </p:sp>
      <p:sp>
        <p:nvSpPr>
          <p:cNvPr id="15" name="TextBox 15"/>
          <p:cNvSpPr txBox="1"/>
          <p:nvPr/>
        </p:nvSpPr>
        <p:spPr>
          <a:xfrm>
            <a:off x="3829787" y="8364845"/>
            <a:ext cx="11923317" cy="618759"/>
          </a:xfrm>
          <a:prstGeom prst="rect">
            <a:avLst/>
          </a:prstGeom>
        </p:spPr>
        <p:txBody>
          <a:bodyPr lIns="0" tIns="0" rIns="0" bIns="0" rtlCol="0" anchor="t">
            <a:spAutoFit/>
          </a:bodyPr>
          <a:lstStyle/>
          <a:p>
            <a:pPr marL="388622" lvl="1" indent="-194311" algn="just">
              <a:lnSpc>
                <a:spcPts val="2520"/>
              </a:lnSpc>
              <a:buFont typeface="Arial"/>
              <a:buChar char="•"/>
            </a:pPr>
            <a:r>
              <a:rPr lang="en-US" dirty="0">
                <a:solidFill>
                  <a:srgbClr val="101419"/>
                </a:solidFill>
                <a:latin typeface="Roboto"/>
                <a:ea typeface="Roboto"/>
                <a:cs typeface="Roboto"/>
                <a:sym typeface="Roboto"/>
              </a:rPr>
              <a:t>The global coordination can be facilitated by technology using robotics, AI and predictive analytics to enable scalability.</a:t>
            </a:r>
          </a:p>
        </p:txBody>
      </p:sp>
      <p:sp>
        <p:nvSpPr>
          <p:cNvPr id="16" name="Freeform 16"/>
          <p:cNvSpPr/>
          <p:nvPr/>
        </p:nvSpPr>
        <p:spPr>
          <a:xfrm flipH="1" flipV="1">
            <a:off x="1216311" y="3863242"/>
            <a:ext cx="955362" cy="953770"/>
          </a:xfrm>
          <a:custGeom>
            <a:avLst/>
            <a:gdLst/>
            <a:ahLst/>
            <a:cxnLst/>
            <a:rect l="l" t="t" r="r" b="b"/>
            <a:pathLst>
              <a:path w="955362" h="953770">
                <a:moveTo>
                  <a:pt x="955363" y="953770"/>
                </a:moveTo>
                <a:lnTo>
                  <a:pt x="0" y="953770"/>
                </a:lnTo>
                <a:lnTo>
                  <a:pt x="0" y="0"/>
                </a:lnTo>
                <a:lnTo>
                  <a:pt x="955363" y="0"/>
                </a:lnTo>
                <a:lnTo>
                  <a:pt x="955363" y="953770"/>
                </a:lnTo>
                <a:close/>
              </a:path>
            </a:pathLst>
          </a:custGeom>
          <a:blipFill>
            <a:blip r:embed="rId5">
              <a:extLst>
                <a:ext uri="{96DAC541-7B7A-43D3-8B79-37D633B846F1}">
                  <asvg:svgBlip xmlns:asvg="http://schemas.microsoft.com/office/drawing/2016/SVG/main" xmlns="" r:embed="rId6"/>
                </a:ext>
              </a:extLst>
            </a:blip>
            <a:stretch>
              <a:fillRect/>
            </a:stretch>
          </a:blipFill>
          <a:ln cap="sq">
            <a:noFill/>
            <a:prstDash val="solid"/>
            <a:miter/>
          </a:ln>
        </p:spPr>
      </p:sp>
      <p:sp>
        <p:nvSpPr>
          <p:cNvPr id="17" name="TextBox 17"/>
          <p:cNvSpPr txBox="1"/>
          <p:nvPr/>
        </p:nvSpPr>
        <p:spPr>
          <a:xfrm>
            <a:off x="5584701" y="4652820"/>
            <a:ext cx="7118598" cy="509905"/>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Poppins Bold"/>
                <a:ea typeface="Poppins Bold"/>
                <a:cs typeface="Poppins Bold"/>
                <a:sym typeface="Poppins Bold"/>
              </a:rPr>
              <a:t>Amazon’s Global Operational Footprint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17776"/>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AutoShape 5"/>
          <p:cNvSpPr/>
          <p:nvPr/>
        </p:nvSpPr>
        <p:spPr>
          <a:xfrm>
            <a:off x="1316124" y="2383890"/>
            <a:ext cx="6360554" cy="0"/>
          </a:xfrm>
          <a:prstGeom prst="line">
            <a:avLst/>
          </a:prstGeom>
          <a:ln w="28575" cap="flat">
            <a:solidFill>
              <a:srgbClr val="073E88"/>
            </a:solidFill>
            <a:prstDash val="solid"/>
            <a:headEnd type="none" w="sm" len="sm"/>
            <a:tailEnd type="none" w="sm" len="sm"/>
          </a:ln>
        </p:spPr>
      </p:sp>
      <p:sp>
        <p:nvSpPr>
          <p:cNvPr id="6" name="Freeform 6"/>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7" name="Group 7"/>
          <p:cNvGrpSpPr/>
          <p:nvPr/>
        </p:nvGrpSpPr>
        <p:grpSpPr>
          <a:xfrm>
            <a:off x="1316124" y="3184943"/>
            <a:ext cx="3154451" cy="5281095"/>
            <a:chOff x="0" y="0"/>
            <a:chExt cx="488707" cy="818180"/>
          </a:xfrm>
        </p:grpSpPr>
        <p:sp>
          <p:nvSpPr>
            <p:cNvPr id="8" name="Freeform 8"/>
            <p:cNvSpPr/>
            <p:nvPr/>
          </p:nvSpPr>
          <p:spPr>
            <a:xfrm>
              <a:off x="0" y="0"/>
              <a:ext cx="488707" cy="818180"/>
            </a:xfrm>
            <a:custGeom>
              <a:avLst/>
              <a:gdLst/>
              <a:ahLst/>
              <a:cxnLst/>
              <a:rect l="l" t="t" r="r" b="b"/>
              <a:pathLst>
                <a:path w="488707" h="818180">
                  <a:moveTo>
                    <a:pt x="56449" y="0"/>
                  </a:moveTo>
                  <a:lnTo>
                    <a:pt x="432258" y="0"/>
                  </a:lnTo>
                  <a:cubicBezTo>
                    <a:pt x="447230" y="0"/>
                    <a:pt x="461587" y="5947"/>
                    <a:pt x="472174" y="16533"/>
                  </a:cubicBezTo>
                  <a:cubicBezTo>
                    <a:pt x="482760" y="27120"/>
                    <a:pt x="488707" y="41477"/>
                    <a:pt x="488707" y="56449"/>
                  </a:cubicBezTo>
                  <a:lnTo>
                    <a:pt x="488707" y="761731"/>
                  </a:lnTo>
                  <a:cubicBezTo>
                    <a:pt x="488707" y="776702"/>
                    <a:pt x="482760" y="791060"/>
                    <a:pt x="472174" y="801646"/>
                  </a:cubicBezTo>
                  <a:cubicBezTo>
                    <a:pt x="461587" y="812233"/>
                    <a:pt x="447230" y="818180"/>
                    <a:pt x="432258" y="818180"/>
                  </a:cubicBezTo>
                  <a:lnTo>
                    <a:pt x="56449" y="818180"/>
                  </a:lnTo>
                  <a:cubicBezTo>
                    <a:pt x="41477" y="818180"/>
                    <a:pt x="27120" y="812233"/>
                    <a:pt x="16533" y="801646"/>
                  </a:cubicBezTo>
                  <a:cubicBezTo>
                    <a:pt x="5947" y="791060"/>
                    <a:pt x="0" y="776702"/>
                    <a:pt x="0" y="761731"/>
                  </a:cubicBezTo>
                  <a:lnTo>
                    <a:pt x="0" y="56449"/>
                  </a:lnTo>
                  <a:cubicBezTo>
                    <a:pt x="0" y="41477"/>
                    <a:pt x="5947" y="27120"/>
                    <a:pt x="16533" y="16533"/>
                  </a:cubicBezTo>
                  <a:cubicBezTo>
                    <a:pt x="27120" y="5947"/>
                    <a:pt x="41477" y="0"/>
                    <a:pt x="56449" y="0"/>
                  </a:cubicBezTo>
                  <a:close/>
                </a:path>
              </a:pathLst>
            </a:custGeom>
            <a:blipFill>
              <a:blip r:embed="rId4"/>
              <a:stretch>
                <a:fillRect l="-5770" r="-5770"/>
              </a:stretch>
            </a:blipFill>
          </p:spPr>
        </p:sp>
      </p:grpSp>
      <p:grpSp>
        <p:nvGrpSpPr>
          <p:cNvPr id="9" name="Group 9"/>
          <p:cNvGrpSpPr/>
          <p:nvPr/>
        </p:nvGrpSpPr>
        <p:grpSpPr>
          <a:xfrm>
            <a:off x="5808048" y="3670935"/>
            <a:ext cx="2266850" cy="2266850"/>
            <a:chOff x="0" y="0"/>
            <a:chExt cx="597030" cy="597030"/>
          </a:xfrm>
        </p:grpSpPr>
        <p:sp>
          <p:nvSpPr>
            <p:cNvPr id="10" name="Freeform 10"/>
            <p:cNvSpPr/>
            <p:nvPr/>
          </p:nvSpPr>
          <p:spPr>
            <a:xfrm>
              <a:off x="0" y="0"/>
              <a:ext cx="597030" cy="597030"/>
            </a:xfrm>
            <a:custGeom>
              <a:avLst/>
              <a:gdLst/>
              <a:ahLst/>
              <a:cxnLst/>
              <a:rect l="l" t="t" r="r" b="b"/>
              <a:pathLst>
                <a:path w="597030" h="597030">
                  <a:moveTo>
                    <a:pt x="102458" y="0"/>
                  </a:moveTo>
                  <a:lnTo>
                    <a:pt x="494572" y="0"/>
                  </a:lnTo>
                  <a:cubicBezTo>
                    <a:pt x="521746" y="0"/>
                    <a:pt x="547806" y="10795"/>
                    <a:pt x="567021" y="30009"/>
                  </a:cubicBezTo>
                  <a:cubicBezTo>
                    <a:pt x="586236" y="49224"/>
                    <a:pt x="597030" y="75285"/>
                    <a:pt x="597030" y="102458"/>
                  </a:cubicBezTo>
                  <a:lnTo>
                    <a:pt x="597030" y="494572"/>
                  </a:lnTo>
                  <a:cubicBezTo>
                    <a:pt x="597030" y="551158"/>
                    <a:pt x="551158" y="597030"/>
                    <a:pt x="494572" y="597030"/>
                  </a:cubicBezTo>
                  <a:lnTo>
                    <a:pt x="102458" y="597030"/>
                  </a:lnTo>
                  <a:cubicBezTo>
                    <a:pt x="45872" y="597030"/>
                    <a:pt x="0" y="551158"/>
                    <a:pt x="0" y="494572"/>
                  </a:cubicBezTo>
                  <a:lnTo>
                    <a:pt x="0" y="102458"/>
                  </a:lnTo>
                  <a:cubicBezTo>
                    <a:pt x="0" y="45872"/>
                    <a:pt x="45872" y="0"/>
                    <a:pt x="102458" y="0"/>
                  </a:cubicBezTo>
                  <a:close/>
                </a:path>
              </a:pathLst>
            </a:custGeom>
            <a:solidFill>
              <a:srgbClr val="073E88"/>
            </a:solidFill>
          </p:spPr>
        </p:sp>
        <p:sp>
          <p:nvSpPr>
            <p:cNvPr id="11" name="TextBox 11"/>
            <p:cNvSpPr txBox="1"/>
            <p:nvPr/>
          </p:nvSpPr>
          <p:spPr>
            <a:xfrm>
              <a:off x="0" y="-57150"/>
              <a:ext cx="597030" cy="654180"/>
            </a:xfrm>
            <a:prstGeom prst="rect">
              <a:avLst/>
            </a:prstGeom>
          </p:spPr>
          <p:txBody>
            <a:bodyPr lIns="50800" tIns="50800" rIns="50800" bIns="50800" rtlCol="0" anchor="ctr"/>
            <a:lstStyle/>
            <a:p>
              <a:pPr algn="ctr">
                <a:lnSpc>
                  <a:spcPts val="2958"/>
                </a:lnSpc>
              </a:pPr>
              <a:endParaRPr/>
            </a:p>
          </p:txBody>
        </p:sp>
      </p:grpSp>
      <p:sp>
        <p:nvSpPr>
          <p:cNvPr id="12" name="Freeform 12"/>
          <p:cNvSpPr/>
          <p:nvPr/>
        </p:nvSpPr>
        <p:spPr>
          <a:xfrm>
            <a:off x="6026872" y="4345508"/>
            <a:ext cx="1649807" cy="917705"/>
          </a:xfrm>
          <a:custGeom>
            <a:avLst/>
            <a:gdLst/>
            <a:ahLst/>
            <a:cxnLst/>
            <a:rect l="l" t="t" r="r" b="b"/>
            <a:pathLst>
              <a:path w="1649807" h="917705">
                <a:moveTo>
                  <a:pt x="0" y="0"/>
                </a:moveTo>
                <a:lnTo>
                  <a:pt x="1649806" y="0"/>
                </a:lnTo>
                <a:lnTo>
                  <a:pt x="1649806" y="917705"/>
                </a:lnTo>
                <a:lnTo>
                  <a:pt x="0" y="91770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a:ln cap="sq">
            <a:noFill/>
            <a:prstDash val="solid"/>
            <a:miter/>
          </a:ln>
        </p:spPr>
      </p:sp>
      <p:sp>
        <p:nvSpPr>
          <p:cNvPr id="13" name="TextBox 13"/>
          <p:cNvSpPr txBox="1"/>
          <p:nvPr/>
        </p:nvSpPr>
        <p:spPr>
          <a:xfrm>
            <a:off x="2638415" y="659230"/>
            <a:ext cx="16074481" cy="1724661"/>
          </a:xfrm>
          <a:prstGeom prst="rect">
            <a:avLst/>
          </a:prstGeom>
        </p:spPr>
        <p:txBody>
          <a:bodyPr lIns="0" tIns="0" rIns="0" bIns="0" rtlCol="0" anchor="t">
            <a:spAutoFit/>
          </a:bodyPr>
          <a:lstStyle/>
          <a:p>
            <a:pPr algn="l">
              <a:lnSpc>
                <a:spcPts val="6400"/>
              </a:lnSpc>
            </a:pPr>
            <a:r>
              <a:rPr lang="en-US" sz="6400" b="1">
                <a:solidFill>
                  <a:srgbClr val="101419"/>
                </a:solidFill>
                <a:latin typeface="Poppins Bold"/>
                <a:ea typeface="Poppins Bold"/>
                <a:cs typeface="Poppins Bold"/>
                <a:sym typeface="Poppins Bold"/>
              </a:rPr>
              <a:t>HR POLICIES IN AMAZON’S INTERNATIONAL OPERATIONS</a:t>
            </a:r>
          </a:p>
        </p:txBody>
      </p:sp>
      <p:sp>
        <p:nvSpPr>
          <p:cNvPr id="14" name="TextBox 14"/>
          <p:cNvSpPr txBox="1"/>
          <p:nvPr/>
        </p:nvSpPr>
        <p:spPr>
          <a:xfrm>
            <a:off x="8539411" y="3623310"/>
            <a:ext cx="7276338" cy="1901161"/>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dirty="0" err="1">
                <a:solidFill>
                  <a:srgbClr val="101419"/>
                </a:solidFill>
                <a:latin typeface="Roboto"/>
                <a:ea typeface="Roboto"/>
                <a:cs typeface="Roboto"/>
                <a:sym typeface="Roboto"/>
              </a:rPr>
              <a:t>Standardised</a:t>
            </a:r>
            <a:r>
              <a:rPr lang="en-US" dirty="0">
                <a:solidFill>
                  <a:srgbClr val="101419"/>
                </a:solidFill>
                <a:latin typeface="Roboto"/>
                <a:ea typeface="Roboto"/>
                <a:cs typeface="Roboto"/>
                <a:sym typeface="Roboto"/>
              </a:rPr>
              <a:t> HR system based on Amazon Leadership Principles to retain a single global </a:t>
            </a:r>
            <a:r>
              <a:rPr lang="en-US" dirty="0" err="1">
                <a:solidFill>
                  <a:srgbClr val="101419"/>
                </a:solidFill>
                <a:latin typeface="Roboto"/>
                <a:ea typeface="Roboto"/>
                <a:cs typeface="Roboto"/>
                <a:sym typeface="Roboto"/>
              </a:rPr>
              <a:t>organisational</a:t>
            </a:r>
            <a:r>
              <a:rPr lang="en-US" dirty="0">
                <a:solidFill>
                  <a:srgbClr val="101419"/>
                </a:solidFill>
                <a:latin typeface="Roboto"/>
                <a:ea typeface="Roboto"/>
                <a:cs typeface="Roboto"/>
                <a:sym typeface="Roboto"/>
              </a:rPr>
              <a:t> culture (Amazon, 2024).</a:t>
            </a:r>
          </a:p>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HR functions and global workforce planning that can be conducted with the help of Workday HRIS that allows uniting cross-country employee information (Workday, 2023).</a:t>
            </a:r>
          </a:p>
          <a:p>
            <a:pPr marL="194311" lvl="1" algn="just">
              <a:lnSpc>
                <a:spcPts val="2520"/>
              </a:lnSpc>
              <a:spcBef>
                <a:spcPct val="0"/>
              </a:spcBef>
            </a:pPr>
            <a:endParaRPr lang="en-US" dirty="0" err="1">
              <a:solidFill>
                <a:srgbClr val="101419"/>
              </a:solidFill>
              <a:latin typeface="Roboto"/>
              <a:ea typeface="Roboto"/>
              <a:cs typeface="Roboto"/>
              <a:sym typeface="Roboto"/>
            </a:endParaRPr>
          </a:p>
        </p:txBody>
      </p:sp>
      <p:sp>
        <p:nvSpPr>
          <p:cNvPr id="15" name="TextBox 15"/>
          <p:cNvSpPr txBox="1"/>
          <p:nvPr/>
        </p:nvSpPr>
        <p:spPr>
          <a:xfrm>
            <a:off x="5718350" y="6448425"/>
            <a:ext cx="4713096" cy="1259205"/>
          </a:xfrm>
          <a:prstGeom prst="rect">
            <a:avLst/>
          </a:prstGeom>
        </p:spPr>
        <p:txBody>
          <a:bodyPr lIns="0" tIns="0" rIns="0" bIns="0" rtlCol="0" anchor="t">
            <a:spAutoFit/>
          </a:bodyPr>
          <a:lstStyle/>
          <a:p>
            <a:pPr marL="388622" lvl="1" indent="-194311" algn="just">
              <a:lnSpc>
                <a:spcPts val="2520"/>
              </a:lnSpc>
              <a:buFont typeface="Arial"/>
              <a:buChar char="•"/>
            </a:pPr>
            <a:r>
              <a:rPr lang="en-US" dirty="0">
                <a:solidFill>
                  <a:srgbClr val="101419"/>
                </a:solidFill>
                <a:latin typeface="Roboto"/>
                <a:ea typeface="Roboto"/>
                <a:cs typeface="Roboto"/>
                <a:sym typeface="Roboto"/>
              </a:rPr>
              <a:t>Global talent acquisition, mobility policies (worked in the same way), encouraging leadership rotation and global assignments (SHRM, 2023).</a:t>
            </a:r>
          </a:p>
        </p:txBody>
      </p:sp>
      <p:sp>
        <p:nvSpPr>
          <p:cNvPr id="16" name="TextBox 16"/>
          <p:cNvSpPr txBox="1"/>
          <p:nvPr/>
        </p:nvSpPr>
        <p:spPr>
          <a:xfrm>
            <a:off x="11492701" y="6448643"/>
            <a:ext cx="4708922" cy="944880"/>
          </a:xfrm>
          <a:prstGeom prst="rect">
            <a:avLst/>
          </a:prstGeom>
        </p:spPr>
        <p:txBody>
          <a:bodyPr lIns="0" tIns="0" rIns="0" bIns="0" rtlCol="0" anchor="t">
            <a:spAutoFit/>
          </a:bodyPr>
          <a:lstStyle/>
          <a:p>
            <a:pPr marL="388622" lvl="1" indent="-194311" algn="just">
              <a:lnSpc>
                <a:spcPts val="2520"/>
              </a:lnSpc>
              <a:buFont typeface="Arial"/>
              <a:buChar char="•"/>
            </a:pPr>
            <a:r>
              <a:rPr lang="en-US" dirty="0">
                <a:solidFill>
                  <a:srgbClr val="101419"/>
                </a:solidFill>
                <a:latin typeface="Roboto"/>
                <a:ea typeface="Roboto"/>
                <a:cs typeface="Roboto"/>
                <a:sym typeface="Roboto"/>
              </a:rPr>
              <a:t>High attention to the adherence to the international </a:t>
            </a:r>
            <a:r>
              <a:rPr lang="en-US" dirty="0" err="1">
                <a:solidFill>
                  <a:srgbClr val="101419"/>
                </a:solidFill>
                <a:latin typeface="Roboto"/>
                <a:ea typeface="Roboto"/>
                <a:cs typeface="Roboto"/>
                <a:sym typeface="Roboto"/>
              </a:rPr>
              <a:t>labour</a:t>
            </a:r>
            <a:r>
              <a:rPr lang="en-US" dirty="0">
                <a:solidFill>
                  <a:srgbClr val="101419"/>
                </a:solidFill>
                <a:latin typeface="Roboto"/>
                <a:ea typeface="Roboto"/>
                <a:cs typeface="Roboto"/>
                <a:sym typeface="Roboto"/>
              </a:rPr>
              <a:t> standards, health and safety, and ethical sourcing (ILO, 2023).</a:t>
            </a:r>
          </a:p>
        </p:txBody>
      </p:sp>
      <p:sp>
        <p:nvSpPr>
          <p:cNvPr id="17" name="TextBox 17"/>
          <p:cNvSpPr txBox="1"/>
          <p:nvPr/>
        </p:nvSpPr>
        <p:spPr>
          <a:xfrm>
            <a:off x="8539411" y="8164830"/>
            <a:ext cx="4708922" cy="1259205"/>
          </a:xfrm>
          <a:prstGeom prst="rect">
            <a:avLst/>
          </a:prstGeom>
        </p:spPr>
        <p:txBody>
          <a:bodyPr lIns="0" tIns="0" rIns="0" bIns="0" rtlCol="0" anchor="t">
            <a:spAutoFit/>
          </a:bodyPr>
          <a:lstStyle/>
          <a:p>
            <a:pPr marL="388622" lvl="1" indent="-194311" algn="just">
              <a:lnSpc>
                <a:spcPts val="2520"/>
              </a:lnSpc>
              <a:buFont typeface="Arial"/>
              <a:buChar char="•"/>
            </a:pPr>
            <a:r>
              <a:rPr lang="en-US" dirty="0">
                <a:solidFill>
                  <a:srgbClr val="101419"/>
                </a:solidFill>
                <a:latin typeface="Roboto"/>
                <a:ea typeface="Roboto"/>
                <a:cs typeface="Roboto"/>
                <a:sym typeface="Roboto"/>
              </a:rPr>
              <a:t>Equal measurement of performance with worldwide KPIs and productivity dashboards and </a:t>
            </a:r>
            <a:r>
              <a:rPr lang="en-US" dirty="0" err="1">
                <a:solidFill>
                  <a:srgbClr val="101419"/>
                </a:solidFill>
                <a:latin typeface="Roboto"/>
                <a:ea typeface="Roboto"/>
                <a:cs typeface="Roboto"/>
                <a:sym typeface="Roboto"/>
              </a:rPr>
              <a:t>behavioural</a:t>
            </a:r>
            <a:r>
              <a:rPr lang="en-US" dirty="0">
                <a:solidFill>
                  <a:srgbClr val="101419"/>
                </a:solidFill>
                <a:latin typeface="Roboto"/>
                <a:ea typeface="Roboto"/>
                <a:cs typeface="Roboto"/>
                <a:sym typeface="Roboto"/>
              </a:rPr>
              <a:t> measurements.</a:t>
            </a:r>
          </a:p>
        </p:txBody>
      </p:sp>
      <p:sp>
        <p:nvSpPr>
          <p:cNvPr id="18" name="TextBox 18"/>
          <p:cNvSpPr txBox="1"/>
          <p:nvPr/>
        </p:nvSpPr>
        <p:spPr>
          <a:xfrm>
            <a:off x="1001898" y="2351187"/>
            <a:ext cx="17286102" cy="509905"/>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Poppins Bold"/>
                <a:ea typeface="Poppins Bold"/>
                <a:cs typeface="Poppins Bold"/>
                <a:sym typeface="Poppins Bold"/>
              </a:rPr>
              <a:t>Global HR Practices in Amazon’s Operations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AutoShape 6"/>
          <p:cNvSpPr/>
          <p:nvPr/>
        </p:nvSpPr>
        <p:spPr>
          <a:xfrm>
            <a:off x="8028518" y="2832920"/>
            <a:ext cx="2230963" cy="0"/>
          </a:xfrm>
          <a:prstGeom prst="line">
            <a:avLst/>
          </a:prstGeom>
          <a:ln w="28575" cap="flat">
            <a:solidFill>
              <a:srgbClr val="073E88"/>
            </a:solidFill>
            <a:prstDash val="solid"/>
            <a:headEnd type="none" w="sm" len="sm"/>
            <a:tailEnd type="none" w="sm" len="sm"/>
          </a:ln>
        </p:spPr>
      </p:sp>
      <p:grpSp>
        <p:nvGrpSpPr>
          <p:cNvPr id="7" name="Group 7"/>
          <p:cNvGrpSpPr/>
          <p:nvPr/>
        </p:nvGrpSpPr>
        <p:grpSpPr>
          <a:xfrm>
            <a:off x="3079375" y="4499908"/>
            <a:ext cx="1672490" cy="1672490"/>
            <a:chOff x="0" y="0"/>
            <a:chExt cx="440491" cy="440491"/>
          </a:xfrm>
        </p:grpSpPr>
        <p:sp>
          <p:nvSpPr>
            <p:cNvPr id="8" name="Freeform 8"/>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9" name="TextBox 9"/>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grpSp>
        <p:nvGrpSpPr>
          <p:cNvPr id="10" name="Group 10"/>
          <p:cNvGrpSpPr/>
          <p:nvPr/>
        </p:nvGrpSpPr>
        <p:grpSpPr>
          <a:xfrm>
            <a:off x="10060645" y="4499908"/>
            <a:ext cx="1672490" cy="1672490"/>
            <a:chOff x="0" y="0"/>
            <a:chExt cx="440491" cy="440491"/>
          </a:xfrm>
        </p:grpSpPr>
        <p:sp>
          <p:nvSpPr>
            <p:cNvPr id="11" name="Freeform 11"/>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12" name="TextBox 12"/>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grpSp>
        <p:nvGrpSpPr>
          <p:cNvPr id="13" name="Group 13"/>
          <p:cNvGrpSpPr/>
          <p:nvPr/>
        </p:nvGrpSpPr>
        <p:grpSpPr>
          <a:xfrm>
            <a:off x="6565933" y="4499908"/>
            <a:ext cx="1672490" cy="1672490"/>
            <a:chOff x="0" y="0"/>
            <a:chExt cx="440491" cy="440491"/>
          </a:xfrm>
        </p:grpSpPr>
        <p:sp>
          <p:nvSpPr>
            <p:cNvPr id="14" name="Freeform 14"/>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15" name="TextBox 15"/>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grpSp>
        <p:nvGrpSpPr>
          <p:cNvPr id="16" name="Group 16"/>
          <p:cNvGrpSpPr/>
          <p:nvPr/>
        </p:nvGrpSpPr>
        <p:grpSpPr>
          <a:xfrm>
            <a:off x="13728364" y="4499908"/>
            <a:ext cx="1672490" cy="1672490"/>
            <a:chOff x="0" y="0"/>
            <a:chExt cx="440491" cy="440491"/>
          </a:xfrm>
        </p:grpSpPr>
        <p:sp>
          <p:nvSpPr>
            <p:cNvPr id="17" name="Freeform 17"/>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18" name="TextBox 18"/>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sp>
        <p:nvSpPr>
          <p:cNvPr id="19" name="Freeform 19"/>
          <p:cNvSpPr/>
          <p:nvPr/>
        </p:nvSpPr>
        <p:spPr>
          <a:xfrm>
            <a:off x="14086446" y="4857989"/>
            <a:ext cx="956326" cy="956326"/>
          </a:xfrm>
          <a:custGeom>
            <a:avLst/>
            <a:gdLst/>
            <a:ahLst/>
            <a:cxnLst/>
            <a:rect l="l" t="t" r="r" b="b"/>
            <a:pathLst>
              <a:path w="956326" h="956326">
                <a:moveTo>
                  <a:pt x="0" y="0"/>
                </a:moveTo>
                <a:lnTo>
                  <a:pt x="956326" y="0"/>
                </a:lnTo>
                <a:lnTo>
                  <a:pt x="956326" y="956327"/>
                </a:lnTo>
                <a:lnTo>
                  <a:pt x="0" y="956327"/>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20" name="Freeform 20"/>
          <p:cNvSpPr/>
          <p:nvPr/>
        </p:nvSpPr>
        <p:spPr>
          <a:xfrm>
            <a:off x="6968138" y="4857989"/>
            <a:ext cx="876234" cy="956326"/>
          </a:xfrm>
          <a:custGeom>
            <a:avLst/>
            <a:gdLst/>
            <a:ahLst/>
            <a:cxnLst/>
            <a:rect l="l" t="t" r="r" b="b"/>
            <a:pathLst>
              <a:path w="876234" h="956326">
                <a:moveTo>
                  <a:pt x="0" y="0"/>
                </a:moveTo>
                <a:lnTo>
                  <a:pt x="876234" y="0"/>
                </a:lnTo>
                <a:lnTo>
                  <a:pt x="876234" y="956327"/>
                </a:lnTo>
                <a:lnTo>
                  <a:pt x="0" y="956327"/>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a:ln cap="sq">
            <a:noFill/>
            <a:prstDash val="solid"/>
            <a:miter/>
          </a:ln>
        </p:spPr>
      </p:sp>
      <p:sp>
        <p:nvSpPr>
          <p:cNvPr id="21" name="Freeform 21"/>
          <p:cNvSpPr/>
          <p:nvPr/>
        </p:nvSpPr>
        <p:spPr>
          <a:xfrm>
            <a:off x="10457748" y="4884392"/>
            <a:ext cx="904651" cy="903521"/>
          </a:xfrm>
          <a:custGeom>
            <a:avLst/>
            <a:gdLst/>
            <a:ahLst/>
            <a:cxnLst/>
            <a:rect l="l" t="t" r="r" b="b"/>
            <a:pathLst>
              <a:path w="904651" h="903521">
                <a:moveTo>
                  <a:pt x="0" y="0"/>
                </a:moveTo>
                <a:lnTo>
                  <a:pt x="904651" y="0"/>
                </a:lnTo>
                <a:lnTo>
                  <a:pt x="904651" y="903521"/>
                </a:lnTo>
                <a:lnTo>
                  <a:pt x="0" y="903521"/>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a:ln cap="sq">
            <a:noFill/>
            <a:prstDash val="solid"/>
            <a:miter/>
          </a:ln>
        </p:spPr>
      </p:sp>
      <p:sp>
        <p:nvSpPr>
          <p:cNvPr id="22" name="Freeform 22"/>
          <p:cNvSpPr/>
          <p:nvPr/>
        </p:nvSpPr>
        <p:spPr>
          <a:xfrm>
            <a:off x="3503017" y="4857989"/>
            <a:ext cx="868316" cy="929924"/>
          </a:xfrm>
          <a:custGeom>
            <a:avLst/>
            <a:gdLst/>
            <a:ahLst/>
            <a:cxnLst/>
            <a:rect l="l" t="t" r="r" b="b"/>
            <a:pathLst>
              <a:path w="868316" h="929924">
                <a:moveTo>
                  <a:pt x="0" y="0"/>
                </a:moveTo>
                <a:lnTo>
                  <a:pt x="868316" y="0"/>
                </a:lnTo>
                <a:lnTo>
                  <a:pt x="868316" y="929924"/>
                </a:lnTo>
                <a:lnTo>
                  <a:pt x="0" y="92992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a:ln cap="sq">
            <a:noFill/>
            <a:prstDash val="solid"/>
            <a:miter/>
          </a:ln>
        </p:spPr>
      </p:sp>
      <p:sp>
        <p:nvSpPr>
          <p:cNvPr id="23" name="TextBox 23"/>
          <p:cNvSpPr txBox="1"/>
          <p:nvPr/>
        </p:nvSpPr>
        <p:spPr>
          <a:xfrm>
            <a:off x="2474317" y="887915"/>
            <a:ext cx="14784983" cy="1945005"/>
          </a:xfrm>
          <a:prstGeom prst="rect">
            <a:avLst/>
          </a:prstGeom>
        </p:spPr>
        <p:txBody>
          <a:bodyPr lIns="0" tIns="0" rIns="0" bIns="0" rtlCol="0" anchor="t">
            <a:spAutoFit/>
          </a:bodyPr>
          <a:lstStyle/>
          <a:p>
            <a:pPr algn="l">
              <a:lnSpc>
                <a:spcPts val="7200"/>
              </a:lnSpc>
            </a:pPr>
            <a:r>
              <a:rPr lang="en-US" sz="7200" b="1">
                <a:solidFill>
                  <a:srgbClr val="101419"/>
                </a:solidFill>
                <a:latin typeface="Poppins Bold"/>
                <a:ea typeface="Poppins Bold"/>
                <a:cs typeface="Poppins Bold"/>
                <a:sym typeface="Poppins Bold"/>
              </a:rPr>
              <a:t>ROLE OF LINE MANAGERS IN INTERNATIONAL OPERATIONS</a:t>
            </a:r>
          </a:p>
        </p:txBody>
      </p:sp>
      <p:sp>
        <p:nvSpPr>
          <p:cNvPr id="24" name="TextBox 24"/>
          <p:cNvSpPr txBox="1"/>
          <p:nvPr/>
        </p:nvSpPr>
        <p:spPr>
          <a:xfrm>
            <a:off x="3875365" y="3277209"/>
            <a:ext cx="10537269" cy="630555"/>
          </a:xfrm>
          <a:prstGeom prst="rect">
            <a:avLst/>
          </a:prstGeom>
        </p:spPr>
        <p:txBody>
          <a:bodyPr lIns="0" tIns="0" rIns="0" bIns="0" rtlCol="0" anchor="t">
            <a:spAutoFit/>
          </a:bodyPr>
          <a:lstStyle/>
          <a:p>
            <a:pPr algn="ctr">
              <a:lnSpc>
                <a:spcPts val="2520"/>
              </a:lnSpc>
              <a:spcBef>
                <a:spcPct val="0"/>
              </a:spcBef>
            </a:pPr>
            <a:r>
              <a:rPr lang="en-US" dirty="0">
                <a:solidFill>
                  <a:srgbClr val="101419"/>
                </a:solidFill>
                <a:latin typeface="Roboto"/>
                <a:ea typeface="Roboto"/>
                <a:cs typeface="Roboto"/>
                <a:sym typeface="Roboto"/>
              </a:rPr>
              <a:t>The line managers are involved in cross-border coordination or operational congruency between the headquarters and international units (</a:t>
            </a:r>
            <a:r>
              <a:rPr lang="en-US" dirty="0" err="1">
                <a:solidFill>
                  <a:srgbClr val="101419"/>
                </a:solidFill>
                <a:latin typeface="Roboto"/>
                <a:ea typeface="Roboto"/>
                <a:cs typeface="Roboto"/>
                <a:sym typeface="Roboto"/>
              </a:rPr>
              <a:t>Mellahi</a:t>
            </a:r>
            <a:r>
              <a:rPr lang="en-US" dirty="0">
                <a:solidFill>
                  <a:srgbClr val="101419"/>
                </a:solidFill>
                <a:latin typeface="Roboto"/>
                <a:ea typeface="Roboto"/>
                <a:cs typeface="Roboto"/>
                <a:sym typeface="Roboto"/>
              </a:rPr>
              <a:t> et al., 2021).</a:t>
            </a:r>
          </a:p>
        </p:txBody>
      </p:sp>
      <p:sp>
        <p:nvSpPr>
          <p:cNvPr id="25" name="TextBox 25"/>
          <p:cNvSpPr txBox="1"/>
          <p:nvPr/>
        </p:nvSpPr>
        <p:spPr>
          <a:xfrm>
            <a:off x="2233861" y="7173310"/>
            <a:ext cx="3363519" cy="1901161"/>
          </a:xfrm>
          <a:prstGeom prst="rect">
            <a:avLst/>
          </a:prstGeom>
        </p:spPr>
        <p:txBody>
          <a:bodyPr lIns="0" tIns="0" rIns="0" bIns="0" rtlCol="0" anchor="t">
            <a:spAutoFit/>
          </a:bodyPr>
          <a:lstStyle/>
          <a:p>
            <a:pPr algn="ctr">
              <a:lnSpc>
                <a:spcPts val="2520"/>
              </a:lnSpc>
              <a:spcBef>
                <a:spcPct val="0"/>
              </a:spcBef>
            </a:pPr>
            <a:r>
              <a:rPr lang="en-US" dirty="0">
                <a:solidFill>
                  <a:srgbClr val="101419"/>
                </a:solidFill>
                <a:latin typeface="Roboto"/>
                <a:ea typeface="Roboto"/>
                <a:cs typeface="Roboto"/>
                <a:sym typeface="Roboto"/>
              </a:rPr>
              <a:t>They apply the worldwide policies of Amazon, including recruitment, monitoring performance, and safety standards, in different regions (SHRM, 2023).</a:t>
            </a:r>
          </a:p>
        </p:txBody>
      </p:sp>
      <p:sp>
        <p:nvSpPr>
          <p:cNvPr id="26" name="TextBox 26"/>
          <p:cNvSpPr txBox="1"/>
          <p:nvPr/>
        </p:nvSpPr>
        <p:spPr>
          <a:xfrm>
            <a:off x="9423552" y="7173310"/>
            <a:ext cx="2946677" cy="1573530"/>
          </a:xfrm>
          <a:prstGeom prst="rect">
            <a:avLst/>
          </a:prstGeom>
        </p:spPr>
        <p:txBody>
          <a:bodyPr lIns="0" tIns="0" rIns="0" bIns="0" rtlCol="0" anchor="t">
            <a:spAutoFit/>
          </a:bodyPr>
          <a:lstStyle/>
          <a:p>
            <a:pPr algn="ctr">
              <a:lnSpc>
                <a:spcPts val="2520"/>
              </a:lnSpc>
              <a:spcBef>
                <a:spcPct val="0"/>
              </a:spcBef>
            </a:pPr>
            <a:r>
              <a:rPr lang="en-US" dirty="0">
                <a:solidFill>
                  <a:srgbClr val="101419"/>
                </a:solidFill>
                <a:latin typeface="Roboto"/>
                <a:ea typeface="Roboto"/>
                <a:cs typeface="Roboto"/>
                <a:sym typeface="Roboto"/>
              </a:rPr>
              <a:t>Transform the Amazon Leadership Principles into everyday work practices to bring the same everywhere (Amazon, 2024).</a:t>
            </a:r>
          </a:p>
        </p:txBody>
      </p:sp>
      <p:sp>
        <p:nvSpPr>
          <p:cNvPr id="27" name="TextBox 27"/>
          <p:cNvSpPr txBox="1"/>
          <p:nvPr/>
        </p:nvSpPr>
        <p:spPr>
          <a:xfrm>
            <a:off x="6085654" y="7173310"/>
            <a:ext cx="2633048" cy="1887855"/>
          </a:xfrm>
          <a:prstGeom prst="rect">
            <a:avLst/>
          </a:prstGeom>
        </p:spPr>
        <p:txBody>
          <a:bodyPr lIns="0" tIns="0" rIns="0" bIns="0" rtlCol="0" anchor="t">
            <a:spAutoFit/>
          </a:bodyPr>
          <a:lstStyle/>
          <a:p>
            <a:pPr algn="ctr">
              <a:lnSpc>
                <a:spcPts val="2520"/>
              </a:lnSpc>
              <a:spcBef>
                <a:spcPct val="0"/>
              </a:spcBef>
            </a:pPr>
            <a:r>
              <a:rPr lang="en-US" dirty="0">
                <a:solidFill>
                  <a:srgbClr val="101419"/>
                </a:solidFill>
                <a:latin typeface="Roboto"/>
                <a:ea typeface="Roboto"/>
                <a:cs typeface="Roboto"/>
                <a:sym typeface="Roboto"/>
              </a:rPr>
              <a:t>Lead multicultural teams, making it possible to communicate and solve problems easily in international business (Hofstede, 2020).</a:t>
            </a:r>
          </a:p>
        </p:txBody>
      </p:sp>
      <p:sp>
        <p:nvSpPr>
          <p:cNvPr id="28" name="TextBox 28"/>
          <p:cNvSpPr txBox="1"/>
          <p:nvPr/>
        </p:nvSpPr>
        <p:spPr>
          <a:xfrm>
            <a:off x="13075079" y="7173310"/>
            <a:ext cx="2979060" cy="1259205"/>
          </a:xfrm>
          <a:prstGeom prst="rect">
            <a:avLst/>
          </a:prstGeom>
        </p:spPr>
        <p:txBody>
          <a:bodyPr lIns="0" tIns="0" rIns="0" bIns="0" rtlCol="0" anchor="t">
            <a:spAutoFit/>
          </a:bodyPr>
          <a:lstStyle/>
          <a:p>
            <a:pPr algn="ctr">
              <a:lnSpc>
                <a:spcPts val="2520"/>
              </a:lnSpc>
              <a:spcBef>
                <a:spcPct val="0"/>
              </a:spcBef>
            </a:pPr>
            <a:r>
              <a:rPr lang="en-US" dirty="0">
                <a:solidFill>
                  <a:srgbClr val="101419"/>
                </a:solidFill>
                <a:latin typeface="Roboto"/>
                <a:ea typeface="Roboto"/>
                <a:cs typeface="Roboto"/>
                <a:sym typeface="Roboto"/>
              </a:rPr>
              <a:t>Fix bottlenecks, track KPIs and make sure that the local </a:t>
            </a:r>
            <a:r>
              <a:rPr lang="en-US" dirty="0" err="1">
                <a:solidFill>
                  <a:srgbClr val="101419"/>
                </a:solidFill>
                <a:latin typeface="Roboto"/>
                <a:ea typeface="Roboto"/>
                <a:cs typeface="Roboto"/>
                <a:sym typeface="Roboto"/>
              </a:rPr>
              <a:t>labour</a:t>
            </a:r>
            <a:r>
              <a:rPr lang="en-US" dirty="0">
                <a:solidFill>
                  <a:srgbClr val="101419"/>
                </a:solidFill>
                <a:latin typeface="Roboto"/>
                <a:ea typeface="Roboto"/>
                <a:cs typeface="Roboto"/>
                <a:sym typeface="Roboto"/>
              </a:rPr>
              <a:t> and safety laws are met.</a:t>
            </a:r>
          </a:p>
        </p:txBody>
      </p:sp>
      <p:sp>
        <p:nvSpPr>
          <p:cNvPr id="29" name="TextBox 29"/>
          <p:cNvSpPr txBox="1"/>
          <p:nvPr/>
        </p:nvSpPr>
        <p:spPr>
          <a:xfrm>
            <a:off x="2474317" y="6558160"/>
            <a:ext cx="3123063" cy="394970"/>
          </a:xfrm>
          <a:prstGeom prst="rect">
            <a:avLst/>
          </a:prstGeom>
        </p:spPr>
        <p:txBody>
          <a:bodyPr lIns="0" tIns="0" rIns="0" bIns="0" rtlCol="0" anchor="t">
            <a:spAutoFit/>
          </a:bodyPr>
          <a:lstStyle/>
          <a:p>
            <a:pPr algn="ctr">
              <a:lnSpc>
                <a:spcPts val="2799"/>
              </a:lnSpc>
            </a:pPr>
            <a:r>
              <a:rPr lang="en-US" sz="2799" b="1">
                <a:solidFill>
                  <a:srgbClr val="073E88"/>
                </a:solidFill>
                <a:latin typeface="Poppins Bold"/>
                <a:ea typeface="Poppins Bold"/>
                <a:cs typeface="Poppins Bold"/>
                <a:sym typeface="Poppins Bold"/>
              </a:rPr>
              <a:t>Implementation</a:t>
            </a:r>
          </a:p>
        </p:txBody>
      </p:sp>
      <p:sp>
        <p:nvSpPr>
          <p:cNvPr id="30" name="TextBox 30"/>
          <p:cNvSpPr txBox="1"/>
          <p:nvPr/>
        </p:nvSpPr>
        <p:spPr>
          <a:xfrm>
            <a:off x="9798772" y="6381948"/>
            <a:ext cx="2196236" cy="747395"/>
          </a:xfrm>
          <a:prstGeom prst="rect">
            <a:avLst/>
          </a:prstGeom>
        </p:spPr>
        <p:txBody>
          <a:bodyPr lIns="0" tIns="0" rIns="0" bIns="0" rtlCol="0" anchor="t">
            <a:spAutoFit/>
          </a:bodyPr>
          <a:lstStyle/>
          <a:p>
            <a:pPr algn="ctr">
              <a:lnSpc>
                <a:spcPts val="2799"/>
              </a:lnSpc>
            </a:pPr>
            <a:r>
              <a:rPr lang="en-US" sz="2799" b="1">
                <a:solidFill>
                  <a:srgbClr val="073E88"/>
                </a:solidFill>
                <a:latin typeface="Poppins Bold"/>
                <a:ea typeface="Poppins Bold"/>
                <a:cs typeface="Poppins Bold"/>
                <a:sym typeface="Poppins Bold"/>
              </a:rPr>
              <a:t>Operational Application</a:t>
            </a:r>
          </a:p>
        </p:txBody>
      </p:sp>
      <p:sp>
        <p:nvSpPr>
          <p:cNvPr id="31" name="TextBox 31"/>
          <p:cNvSpPr txBox="1"/>
          <p:nvPr/>
        </p:nvSpPr>
        <p:spPr>
          <a:xfrm>
            <a:off x="6089731" y="6558160"/>
            <a:ext cx="2633048" cy="394970"/>
          </a:xfrm>
          <a:prstGeom prst="rect">
            <a:avLst/>
          </a:prstGeom>
        </p:spPr>
        <p:txBody>
          <a:bodyPr lIns="0" tIns="0" rIns="0" bIns="0" rtlCol="0" anchor="t">
            <a:spAutoFit/>
          </a:bodyPr>
          <a:lstStyle/>
          <a:p>
            <a:pPr algn="ctr">
              <a:lnSpc>
                <a:spcPts val="2799"/>
              </a:lnSpc>
            </a:pPr>
            <a:r>
              <a:rPr lang="en-US" sz="2799" b="1">
                <a:solidFill>
                  <a:srgbClr val="073E88"/>
                </a:solidFill>
                <a:latin typeface="Poppins Bold"/>
                <a:ea typeface="Poppins Bold"/>
                <a:cs typeface="Poppins Bold"/>
                <a:sym typeface="Poppins Bold"/>
              </a:rPr>
              <a:t>Management</a:t>
            </a:r>
          </a:p>
        </p:txBody>
      </p:sp>
      <p:sp>
        <p:nvSpPr>
          <p:cNvPr id="32" name="TextBox 32"/>
          <p:cNvSpPr txBox="1"/>
          <p:nvPr/>
        </p:nvSpPr>
        <p:spPr>
          <a:xfrm>
            <a:off x="13466491" y="6381948"/>
            <a:ext cx="2587648" cy="747395"/>
          </a:xfrm>
          <a:prstGeom prst="rect">
            <a:avLst/>
          </a:prstGeom>
        </p:spPr>
        <p:txBody>
          <a:bodyPr lIns="0" tIns="0" rIns="0" bIns="0" rtlCol="0" anchor="t">
            <a:spAutoFit/>
          </a:bodyPr>
          <a:lstStyle/>
          <a:p>
            <a:pPr algn="ctr">
              <a:lnSpc>
                <a:spcPts val="2799"/>
              </a:lnSpc>
            </a:pPr>
            <a:r>
              <a:rPr lang="en-US" sz="2799" b="1">
                <a:solidFill>
                  <a:srgbClr val="073E88"/>
                </a:solidFill>
                <a:latin typeface="Poppins Bold"/>
                <a:ea typeface="Poppins Bold"/>
                <a:cs typeface="Poppins Bold"/>
                <a:sym typeface="Poppins Bold"/>
              </a:rPr>
              <a:t>Compliance Monitoring</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6" name="Group 6"/>
          <p:cNvGrpSpPr/>
          <p:nvPr/>
        </p:nvGrpSpPr>
        <p:grpSpPr>
          <a:xfrm>
            <a:off x="9018751" y="4645156"/>
            <a:ext cx="7315408" cy="3703537"/>
            <a:chOff x="0" y="0"/>
            <a:chExt cx="1133348" cy="573775"/>
          </a:xfrm>
        </p:grpSpPr>
        <p:sp>
          <p:nvSpPr>
            <p:cNvPr id="7" name="Freeform 7"/>
            <p:cNvSpPr/>
            <p:nvPr/>
          </p:nvSpPr>
          <p:spPr>
            <a:xfrm>
              <a:off x="0" y="0"/>
              <a:ext cx="1133348" cy="573775"/>
            </a:xfrm>
            <a:custGeom>
              <a:avLst/>
              <a:gdLst/>
              <a:ahLst/>
              <a:cxnLst/>
              <a:rect l="l" t="t" r="r" b="b"/>
              <a:pathLst>
                <a:path w="1133348" h="573775">
                  <a:moveTo>
                    <a:pt x="24341" y="0"/>
                  </a:moveTo>
                  <a:lnTo>
                    <a:pt x="1109007" y="0"/>
                  </a:lnTo>
                  <a:cubicBezTo>
                    <a:pt x="1122450" y="0"/>
                    <a:pt x="1133348" y="10898"/>
                    <a:pt x="1133348" y="24341"/>
                  </a:cubicBezTo>
                  <a:lnTo>
                    <a:pt x="1133348" y="549434"/>
                  </a:lnTo>
                  <a:cubicBezTo>
                    <a:pt x="1133348" y="562877"/>
                    <a:pt x="1122450" y="573775"/>
                    <a:pt x="1109007" y="573775"/>
                  </a:cubicBezTo>
                  <a:lnTo>
                    <a:pt x="24341" y="573775"/>
                  </a:lnTo>
                  <a:cubicBezTo>
                    <a:pt x="10898" y="573775"/>
                    <a:pt x="0" y="562877"/>
                    <a:pt x="0" y="549434"/>
                  </a:cubicBezTo>
                  <a:lnTo>
                    <a:pt x="0" y="24341"/>
                  </a:lnTo>
                  <a:cubicBezTo>
                    <a:pt x="0" y="10898"/>
                    <a:pt x="10898" y="0"/>
                    <a:pt x="24341" y="0"/>
                  </a:cubicBezTo>
                  <a:close/>
                </a:path>
              </a:pathLst>
            </a:custGeom>
            <a:blipFill>
              <a:blip r:embed="rId4"/>
              <a:stretch>
                <a:fillRect t="-15800" b="-15800"/>
              </a:stretch>
            </a:blipFill>
          </p:spPr>
        </p:sp>
      </p:grpSp>
      <p:grpSp>
        <p:nvGrpSpPr>
          <p:cNvPr id="8" name="Group 8"/>
          <p:cNvGrpSpPr/>
          <p:nvPr/>
        </p:nvGrpSpPr>
        <p:grpSpPr>
          <a:xfrm>
            <a:off x="7976766" y="5347307"/>
            <a:ext cx="2083970" cy="2083970"/>
            <a:chOff x="0" y="0"/>
            <a:chExt cx="597030" cy="597030"/>
          </a:xfrm>
        </p:grpSpPr>
        <p:sp>
          <p:nvSpPr>
            <p:cNvPr id="9" name="Freeform 9"/>
            <p:cNvSpPr/>
            <p:nvPr/>
          </p:nvSpPr>
          <p:spPr>
            <a:xfrm>
              <a:off x="0" y="0"/>
              <a:ext cx="597030" cy="597030"/>
            </a:xfrm>
            <a:custGeom>
              <a:avLst/>
              <a:gdLst/>
              <a:ahLst/>
              <a:cxnLst/>
              <a:rect l="l" t="t" r="r" b="b"/>
              <a:pathLst>
                <a:path w="597030" h="597030">
                  <a:moveTo>
                    <a:pt x="111450" y="0"/>
                  </a:moveTo>
                  <a:lnTo>
                    <a:pt x="485581" y="0"/>
                  </a:lnTo>
                  <a:cubicBezTo>
                    <a:pt x="515139" y="0"/>
                    <a:pt x="543487" y="11742"/>
                    <a:pt x="564388" y="32643"/>
                  </a:cubicBezTo>
                  <a:cubicBezTo>
                    <a:pt x="585288" y="53544"/>
                    <a:pt x="597030" y="81891"/>
                    <a:pt x="597030" y="111450"/>
                  </a:cubicBezTo>
                  <a:lnTo>
                    <a:pt x="597030" y="485581"/>
                  </a:lnTo>
                  <a:cubicBezTo>
                    <a:pt x="597030" y="515139"/>
                    <a:pt x="585288" y="543487"/>
                    <a:pt x="564388" y="564388"/>
                  </a:cubicBezTo>
                  <a:cubicBezTo>
                    <a:pt x="543487" y="585288"/>
                    <a:pt x="515139" y="597030"/>
                    <a:pt x="485581" y="597030"/>
                  </a:cubicBezTo>
                  <a:lnTo>
                    <a:pt x="111450" y="597030"/>
                  </a:lnTo>
                  <a:cubicBezTo>
                    <a:pt x="81891" y="597030"/>
                    <a:pt x="53544" y="585288"/>
                    <a:pt x="32643" y="564388"/>
                  </a:cubicBezTo>
                  <a:cubicBezTo>
                    <a:pt x="11742" y="543487"/>
                    <a:pt x="0" y="515139"/>
                    <a:pt x="0" y="485581"/>
                  </a:cubicBezTo>
                  <a:lnTo>
                    <a:pt x="0" y="111450"/>
                  </a:lnTo>
                  <a:cubicBezTo>
                    <a:pt x="0" y="81891"/>
                    <a:pt x="11742" y="53544"/>
                    <a:pt x="32643" y="32643"/>
                  </a:cubicBezTo>
                  <a:cubicBezTo>
                    <a:pt x="53544" y="11742"/>
                    <a:pt x="81891" y="0"/>
                    <a:pt x="111450" y="0"/>
                  </a:cubicBezTo>
                  <a:close/>
                </a:path>
              </a:pathLst>
            </a:custGeom>
            <a:solidFill>
              <a:srgbClr val="073E88"/>
            </a:solidFill>
          </p:spPr>
        </p:sp>
        <p:sp>
          <p:nvSpPr>
            <p:cNvPr id="10" name="TextBox 10"/>
            <p:cNvSpPr txBox="1"/>
            <p:nvPr/>
          </p:nvSpPr>
          <p:spPr>
            <a:xfrm>
              <a:off x="0" y="-57150"/>
              <a:ext cx="597030" cy="654180"/>
            </a:xfrm>
            <a:prstGeom prst="rect">
              <a:avLst/>
            </a:prstGeom>
          </p:spPr>
          <p:txBody>
            <a:bodyPr lIns="50800" tIns="50800" rIns="50800" bIns="50800" rtlCol="0" anchor="ctr"/>
            <a:lstStyle/>
            <a:p>
              <a:pPr algn="ctr">
                <a:lnSpc>
                  <a:spcPts val="2958"/>
                </a:lnSpc>
              </a:pPr>
              <a:endParaRPr/>
            </a:p>
          </p:txBody>
        </p:sp>
      </p:grpSp>
      <p:sp>
        <p:nvSpPr>
          <p:cNvPr id="11" name="Freeform 11"/>
          <p:cNvSpPr/>
          <p:nvPr/>
        </p:nvSpPr>
        <p:spPr>
          <a:xfrm>
            <a:off x="8670190" y="5808357"/>
            <a:ext cx="697122" cy="1161869"/>
          </a:xfrm>
          <a:custGeom>
            <a:avLst/>
            <a:gdLst/>
            <a:ahLst/>
            <a:cxnLst/>
            <a:rect l="l" t="t" r="r" b="b"/>
            <a:pathLst>
              <a:path w="697122" h="1161869">
                <a:moveTo>
                  <a:pt x="0" y="0"/>
                </a:moveTo>
                <a:lnTo>
                  <a:pt x="697122" y="0"/>
                </a:lnTo>
                <a:lnTo>
                  <a:pt x="697122" y="1161870"/>
                </a:lnTo>
                <a:lnTo>
                  <a:pt x="0" y="116187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2" name="TextBox 12"/>
          <p:cNvSpPr txBox="1"/>
          <p:nvPr/>
        </p:nvSpPr>
        <p:spPr>
          <a:xfrm>
            <a:off x="2751598" y="814201"/>
            <a:ext cx="7306181" cy="3773805"/>
          </a:xfrm>
          <a:prstGeom prst="rect">
            <a:avLst/>
          </a:prstGeom>
        </p:spPr>
        <p:txBody>
          <a:bodyPr lIns="0" tIns="0" rIns="0" bIns="0" rtlCol="0" anchor="t">
            <a:spAutoFit/>
          </a:bodyPr>
          <a:lstStyle/>
          <a:p>
            <a:pPr algn="l">
              <a:lnSpc>
                <a:spcPts val="7200"/>
              </a:lnSpc>
            </a:pPr>
            <a:r>
              <a:rPr lang="en-US" sz="7200" b="1">
                <a:solidFill>
                  <a:srgbClr val="101419"/>
                </a:solidFill>
                <a:latin typeface="Poppins Bold"/>
                <a:ea typeface="Poppins Bold"/>
                <a:cs typeface="Poppins Bold"/>
                <a:sym typeface="Poppins Bold"/>
              </a:rPr>
              <a:t>KEY CHALLENGES IN INTERNATIONAL OPERATIONS</a:t>
            </a:r>
          </a:p>
        </p:txBody>
      </p:sp>
      <p:sp>
        <p:nvSpPr>
          <p:cNvPr id="13" name="TextBox 13"/>
          <p:cNvSpPr txBox="1"/>
          <p:nvPr/>
        </p:nvSpPr>
        <p:spPr>
          <a:xfrm>
            <a:off x="10896600" y="2019300"/>
            <a:ext cx="5736669" cy="1923604"/>
          </a:xfrm>
          <a:prstGeom prst="rect">
            <a:avLst/>
          </a:prstGeom>
        </p:spPr>
        <p:txBody>
          <a:bodyPr lIns="0" tIns="0" rIns="0" bIns="0" rtlCol="0" anchor="t">
            <a:spAutoFit/>
          </a:bodyPr>
          <a:lstStyle/>
          <a:p>
            <a:pPr marL="285750" indent="-285750" algn="just">
              <a:lnSpc>
                <a:spcPts val="2520"/>
              </a:lnSpc>
              <a:spcBef>
                <a:spcPct val="0"/>
              </a:spcBef>
              <a:buFont typeface="Arial" panose="020B0604020202020204" pitchFamily="34" charset="0"/>
              <a:buChar char="•"/>
            </a:pPr>
            <a:r>
              <a:rPr lang="en-US" dirty="0">
                <a:solidFill>
                  <a:srgbClr val="101419"/>
                </a:solidFill>
                <a:latin typeface="Roboto"/>
                <a:ea typeface="Roboto"/>
                <a:cs typeface="Roboto"/>
                <a:sym typeface="Roboto"/>
              </a:rPr>
              <a:t>Unstable workforce and investment in training are issues caused by high turnover in fulfilment </a:t>
            </a:r>
            <a:r>
              <a:rPr lang="en-US" dirty="0" err="1">
                <a:solidFill>
                  <a:srgbClr val="101419"/>
                </a:solidFill>
                <a:latin typeface="Roboto"/>
                <a:ea typeface="Roboto"/>
                <a:cs typeface="Roboto"/>
                <a:sym typeface="Roboto"/>
              </a:rPr>
              <a:t>centres</a:t>
            </a:r>
            <a:r>
              <a:rPr lang="en-US" dirty="0">
                <a:solidFill>
                  <a:srgbClr val="101419"/>
                </a:solidFill>
                <a:latin typeface="Roboto"/>
                <a:ea typeface="Roboto"/>
                <a:cs typeface="Roboto"/>
                <a:sym typeface="Roboto"/>
              </a:rPr>
              <a:t> (BBC News, 2023).</a:t>
            </a:r>
          </a:p>
          <a:p>
            <a:pPr marL="285750" indent="-285750" algn="just">
              <a:lnSpc>
                <a:spcPts val="2520"/>
              </a:lnSpc>
              <a:spcBef>
                <a:spcPct val="0"/>
              </a:spcBef>
              <a:buFont typeface="Arial" panose="020B0604020202020204" pitchFamily="34" charset="0"/>
              <a:buChar char="•"/>
            </a:pPr>
            <a:r>
              <a:rPr lang="en-US" dirty="0">
                <a:solidFill>
                  <a:srgbClr val="101419"/>
                </a:solidFill>
                <a:latin typeface="Roboto"/>
                <a:ea typeface="Roboto"/>
                <a:cs typeface="Roboto"/>
                <a:sym typeface="Roboto"/>
              </a:rPr>
              <a:t>The need to control supply chain disruptions on a global level puts additional strain on the HR planning and workforce preparedness (Deloitte, 2024</a:t>
            </a:r>
            <a:r>
              <a:rPr lang="en-US" dirty="0" smtClean="0">
                <a:solidFill>
                  <a:srgbClr val="101419"/>
                </a:solidFill>
                <a:latin typeface="Roboto"/>
                <a:ea typeface="Roboto"/>
                <a:cs typeface="Roboto"/>
                <a:sym typeface="Roboto"/>
              </a:rPr>
              <a:t>).</a:t>
            </a:r>
            <a:endParaRPr lang="en-US" dirty="0">
              <a:solidFill>
                <a:srgbClr val="101419"/>
              </a:solidFill>
              <a:latin typeface="Roboto"/>
              <a:ea typeface="Roboto"/>
              <a:cs typeface="Roboto"/>
              <a:sym typeface="Roboto"/>
            </a:endParaRPr>
          </a:p>
        </p:txBody>
      </p:sp>
      <p:sp>
        <p:nvSpPr>
          <p:cNvPr id="14" name="TextBox 14"/>
          <p:cNvSpPr txBox="1"/>
          <p:nvPr/>
        </p:nvSpPr>
        <p:spPr>
          <a:xfrm>
            <a:off x="2179033" y="4680588"/>
            <a:ext cx="4464513" cy="4488408"/>
          </a:xfrm>
          <a:prstGeom prst="rect">
            <a:avLst/>
          </a:prstGeom>
        </p:spPr>
        <p:txBody>
          <a:bodyPr lIns="0" tIns="0" rIns="0" bIns="0" rtlCol="0" anchor="t">
            <a:spAutoFit/>
          </a:bodyPr>
          <a:lstStyle/>
          <a:p>
            <a:pPr marL="285750" indent="-285750" algn="just">
              <a:lnSpc>
                <a:spcPts val="2520"/>
              </a:lnSpc>
              <a:spcBef>
                <a:spcPct val="0"/>
              </a:spcBef>
              <a:buFont typeface="Arial" panose="020B0604020202020204" pitchFamily="34" charset="0"/>
              <a:buChar char="•"/>
            </a:pPr>
            <a:r>
              <a:rPr lang="en-US" dirty="0">
                <a:solidFill>
                  <a:srgbClr val="101419"/>
                </a:solidFill>
                <a:latin typeface="Roboto"/>
                <a:ea typeface="Roboto"/>
                <a:cs typeface="Roboto"/>
                <a:sym typeface="Roboto"/>
              </a:rPr>
              <a:t>Due to cultural variations, there are communication gaps that influence the performance of teams and managerial performance (Hofstede, 2020).</a:t>
            </a:r>
          </a:p>
          <a:p>
            <a:pPr marL="285750" indent="-285750" algn="just">
              <a:lnSpc>
                <a:spcPts val="2520"/>
              </a:lnSpc>
              <a:spcBef>
                <a:spcPct val="0"/>
              </a:spcBef>
              <a:buFont typeface="Arial" panose="020B0604020202020204" pitchFamily="34" charset="0"/>
              <a:buChar char="•"/>
            </a:pPr>
            <a:r>
              <a:rPr lang="en-US" dirty="0">
                <a:solidFill>
                  <a:srgbClr val="101419"/>
                </a:solidFill>
                <a:latin typeface="Roboto"/>
                <a:ea typeface="Roboto"/>
                <a:cs typeface="Roboto"/>
                <a:sym typeface="Roboto"/>
              </a:rPr>
              <a:t>The application of different </a:t>
            </a:r>
            <a:r>
              <a:rPr lang="en-US" dirty="0" err="1">
                <a:solidFill>
                  <a:srgbClr val="101419"/>
                </a:solidFill>
                <a:latin typeface="Roboto"/>
                <a:ea typeface="Roboto"/>
                <a:cs typeface="Roboto"/>
                <a:sym typeface="Roboto"/>
              </a:rPr>
              <a:t>labour</a:t>
            </a:r>
            <a:r>
              <a:rPr lang="en-US" dirty="0">
                <a:solidFill>
                  <a:srgbClr val="101419"/>
                </a:solidFill>
                <a:latin typeface="Roboto"/>
                <a:ea typeface="Roboto"/>
                <a:cs typeface="Roboto"/>
                <a:sym typeface="Roboto"/>
              </a:rPr>
              <a:t> laws and union regulations within different countries makes it harder to adhere to the country of hiring, contracts and even working hours (ILO, 2023).</a:t>
            </a:r>
          </a:p>
          <a:p>
            <a:pPr marL="285750" indent="-285750" algn="just">
              <a:lnSpc>
                <a:spcPts val="2520"/>
              </a:lnSpc>
              <a:spcBef>
                <a:spcPct val="0"/>
              </a:spcBef>
              <a:buFont typeface="Arial" panose="020B0604020202020204" pitchFamily="34" charset="0"/>
              <a:buChar char="•"/>
            </a:pPr>
            <a:r>
              <a:rPr lang="en-US" dirty="0">
                <a:solidFill>
                  <a:srgbClr val="101419"/>
                </a:solidFill>
                <a:latin typeface="Roboto"/>
                <a:ea typeface="Roboto"/>
                <a:cs typeface="Roboto"/>
                <a:sym typeface="Roboto"/>
              </a:rPr>
              <a:t>The Amazon Company is globally criticized due to the conditions of work in the warehouse, excessive workload, and its productivity monitoring via surveillance (Financial Times, 2023</a:t>
            </a:r>
            <a:r>
              <a:rPr lang="en-US" dirty="0" smtClean="0">
                <a:solidFill>
                  <a:srgbClr val="101419"/>
                </a:solidFill>
                <a:latin typeface="Roboto"/>
                <a:ea typeface="Roboto"/>
                <a:cs typeface="Roboto"/>
                <a:sym typeface="Roboto"/>
              </a:rPr>
              <a:t>).</a:t>
            </a:r>
            <a:endParaRPr lang="en-US" dirty="0">
              <a:solidFill>
                <a:srgbClr val="101419"/>
              </a:solidFill>
              <a:latin typeface="Roboto"/>
              <a:ea typeface="Roboto"/>
              <a:cs typeface="Roboto"/>
              <a:sym typeface="Roboto"/>
            </a:endParaRPr>
          </a:p>
        </p:txBody>
      </p:sp>
      <p:sp>
        <p:nvSpPr>
          <p:cNvPr id="17" name="AutoShape 17"/>
          <p:cNvSpPr/>
          <p:nvPr/>
        </p:nvSpPr>
        <p:spPr>
          <a:xfrm flipH="1">
            <a:off x="1738484" y="4692876"/>
            <a:ext cx="0" cy="3655818"/>
          </a:xfrm>
          <a:prstGeom prst="line">
            <a:avLst/>
          </a:prstGeom>
          <a:ln w="28575" cap="flat">
            <a:solidFill>
              <a:srgbClr val="073E88"/>
            </a:solidFill>
            <a:prstDash val="solid"/>
            <a:headEnd type="none" w="sm" len="sm"/>
            <a:tailEnd type="none" w="sm" len="sm"/>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454290"/>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AutoShape 5"/>
          <p:cNvSpPr/>
          <p:nvPr/>
        </p:nvSpPr>
        <p:spPr>
          <a:xfrm flipV="1">
            <a:off x="8653369" y="3500429"/>
            <a:ext cx="7840536" cy="0"/>
          </a:xfrm>
          <a:prstGeom prst="line">
            <a:avLst/>
          </a:prstGeom>
          <a:ln w="28575" cap="flat">
            <a:solidFill>
              <a:srgbClr val="073E88"/>
            </a:solidFill>
            <a:prstDash val="solid"/>
            <a:headEnd type="none" w="sm" len="sm"/>
            <a:tailEnd type="none" w="sm" len="sm"/>
          </a:ln>
        </p:spPr>
      </p:sp>
      <p:sp>
        <p:nvSpPr>
          <p:cNvPr id="6" name="Freeform 6"/>
          <p:cNvSpPr/>
          <p:nvPr/>
        </p:nvSpPr>
        <p:spPr>
          <a:xfrm>
            <a:off x="1602237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7" name="Group 7"/>
          <p:cNvGrpSpPr/>
          <p:nvPr/>
        </p:nvGrpSpPr>
        <p:grpSpPr>
          <a:xfrm>
            <a:off x="1742741" y="4772125"/>
            <a:ext cx="1596290" cy="1596290"/>
            <a:chOff x="0" y="0"/>
            <a:chExt cx="457316" cy="457316"/>
          </a:xfrm>
        </p:grpSpPr>
        <p:sp>
          <p:nvSpPr>
            <p:cNvPr id="8"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9"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grpSp>
        <p:nvGrpSpPr>
          <p:cNvPr id="10" name="Group 10"/>
          <p:cNvGrpSpPr/>
          <p:nvPr/>
        </p:nvGrpSpPr>
        <p:grpSpPr>
          <a:xfrm>
            <a:off x="9666889" y="4772125"/>
            <a:ext cx="1596290" cy="1596290"/>
            <a:chOff x="0" y="0"/>
            <a:chExt cx="457316" cy="457316"/>
          </a:xfrm>
        </p:grpSpPr>
        <p:sp>
          <p:nvSpPr>
            <p:cNvPr id="11" name="Freeform 11"/>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12" name="TextBox 12"/>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grpSp>
        <p:nvGrpSpPr>
          <p:cNvPr id="13" name="Group 13"/>
          <p:cNvGrpSpPr/>
          <p:nvPr/>
        </p:nvGrpSpPr>
        <p:grpSpPr>
          <a:xfrm>
            <a:off x="9666889" y="6663690"/>
            <a:ext cx="1596290" cy="1596290"/>
            <a:chOff x="0" y="0"/>
            <a:chExt cx="457316" cy="457316"/>
          </a:xfrm>
        </p:grpSpPr>
        <p:sp>
          <p:nvSpPr>
            <p:cNvPr id="14" name="Freeform 14"/>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15" name="TextBox 15"/>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grpSp>
        <p:nvGrpSpPr>
          <p:cNvPr id="16" name="Group 16"/>
          <p:cNvGrpSpPr/>
          <p:nvPr/>
        </p:nvGrpSpPr>
        <p:grpSpPr>
          <a:xfrm>
            <a:off x="1742741" y="6663690"/>
            <a:ext cx="1596290" cy="1596290"/>
            <a:chOff x="0" y="0"/>
            <a:chExt cx="457316" cy="457316"/>
          </a:xfrm>
        </p:grpSpPr>
        <p:sp>
          <p:nvSpPr>
            <p:cNvPr id="17" name="Freeform 17"/>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18" name="TextBox 18"/>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sp>
        <p:nvSpPr>
          <p:cNvPr id="19" name="Freeform 19"/>
          <p:cNvSpPr/>
          <p:nvPr/>
        </p:nvSpPr>
        <p:spPr>
          <a:xfrm>
            <a:off x="2067456" y="5096841"/>
            <a:ext cx="946858" cy="946858"/>
          </a:xfrm>
          <a:custGeom>
            <a:avLst/>
            <a:gdLst/>
            <a:ahLst/>
            <a:cxnLst/>
            <a:rect l="l" t="t" r="r" b="b"/>
            <a:pathLst>
              <a:path w="946858" h="946858">
                <a:moveTo>
                  <a:pt x="0" y="0"/>
                </a:moveTo>
                <a:lnTo>
                  <a:pt x="946858" y="0"/>
                </a:lnTo>
                <a:lnTo>
                  <a:pt x="946858" y="946858"/>
                </a:lnTo>
                <a:lnTo>
                  <a:pt x="0" y="94685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20" name="Freeform 20"/>
          <p:cNvSpPr/>
          <p:nvPr/>
        </p:nvSpPr>
        <p:spPr>
          <a:xfrm>
            <a:off x="1999324" y="6956156"/>
            <a:ext cx="1083123" cy="1023551"/>
          </a:xfrm>
          <a:custGeom>
            <a:avLst/>
            <a:gdLst/>
            <a:ahLst/>
            <a:cxnLst/>
            <a:rect l="l" t="t" r="r" b="b"/>
            <a:pathLst>
              <a:path w="1083123" h="1023551">
                <a:moveTo>
                  <a:pt x="0" y="0"/>
                </a:moveTo>
                <a:lnTo>
                  <a:pt x="1083123" y="0"/>
                </a:lnTo>
                <a:lnTo>
                  <a:pt x="1083123" y="1023551"/>
                </a:lnTo>
                <a:lnTo>
                  <a:pt x="0" y="1023551"/>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a:ln cap="sq">
            <a:noFill/>
            <a:prstDash val="solid"/>
            <a:miter/>
          </a:ln>
        </p:spPr>
      </p:sp>
      <p:sp>
        <p:nvSpPr>
          <p:cNvPr id="21" name="Freeform 21"/>
          <p:cNvSpPr/>
          <p:nvPr/>
        </p:nvSpPr>
        <p:spPr>
          <a:xfrm flipH="1" flipV="1">
            <a:off x="9987352" y="5093385"/>
            <a:ext cx="955362" cy="953770"/>
          </a:xfrm>
          <a:custGeom>
            <a:avLst/>
            <a:gdLst/>
            <a:ahLst/>
            <a:cxnLst/>
            <a:rect l="l" t="t" r="r" b="b"/>
            <a:pathLst>
              <a:path w="955362" h="953770">
                <a:moveTo>
                  <a:pt x="955363" y="953770"/>
                </a:moveTo>
                <a:lnTo>
                  <a:pt x="0" y="953770"/>
                </a:lnTo>
                <a:lnTo>
                  <a:pt x="0" y="0"/>
                </a:lnTo>
                <a:lnTo>
                  <a:pt x="955363" y="0"/>
                </a:lnTo>
                <a:lnTo>
                  <a:pt x="955363" y="953770"/>
                </a:lnTo>
                <a:close/>
              </a:path>
            </a:pathLst>
          </a:custGeom>
          <a:blipFill>
            <a:blip r:embed="rId8">
              <a:extLst>
                <a:ext uri="{96DAC541-7B7A-43D3-8B79-37D633B846F1}">
                  <asvg:svgBlip xmlns:asvg="http://schemas.microsoft.com/office/drawing/2016/SVG/main" xmlns="" r:embed="rId9"/>
                </a:ext>
              </a:extLst>
            </a:blip>
            <a:stretch>
              <a:fillRect/>
            </a:stretch>
          </a:blipFill>
          <a:ln cap="sq">
            <a:noFill/>
            <a:prstDash val="solid"/>
            <a:miter/>
          </a:ln>
        </p:spPr>
      </p:sp>
      <p:sp>
        <p:nvSpPr>
          <p:cNvPr id="22" name="Freeform 22"/>
          <p:cNvSpPr/>
          <p:nvPr/>
        </p:nvSpPr>
        <p:spPr>
          <a:xfrm>
            <a:off x="10011397" y="6984950"/>
            <a:ext cx="907274" cy="953770"/>
          </a:xfrm>
          <a:custGeom>
            <a:avLst/>
            <a:gdLst/>
            <a:ahLst/>
            <a:cxnLst/>
            <a:rect l="l" t="t" r="r" b="b"/>
            <a:pathLst>
              <a:path w="907274" h="953770">
                <a:moveTo>
                  <a:pt x="0" y="0"/>
                </a:moveTo>
                <a:lnTo>
                  <a:pt x="907273" y="0"/>
                </a:lnTo>
                <a:lnTo>
                  <a:pt x="907273" y="953770"/>
                </a:lnTo>
                <a:lnTo>
                  <a:pt x="0" y="953770"/>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a:ln cap="sq">
            <a:noFill/>
            <a:prstDash val="solid"/>
            <a:miter/>
          </a:ln>
        </p:spPr>
      </p:sp>
      <p:sp>
        <p:nvSpPr>
          <p:cNvPr id="23" name="TextBox 23"/>
          <p:cNvSpPr txBox="1"/>
          <p:nvPr/>
        </p:nvSpPr>
        <p:spPr>
          <a:xfrm>
            <a:off x="1028700" y="703045"/>
            <a:ext cx="9104501" cy="3773805"/>
          </a:xfrm>
          <a:prstGeom prst="rect">
            <a:avLst/>
          </a:prstGeom>
        </p:spPr>
        <p:txBody>
          <a:bodyPr lIns="0" tIns="0" rIns="0" bIns="0" rtlCol="0" anchor="t">
            <a:spAutoFit/>
          </a:bodyPr>
          <a:lstStyle/>
          <a:p>
            <a:pPr algn="l">
              <a:lnSpc>
                <a:spcPts val="7200"/>
              </a:lnSpc>
            </a:pPr>
            <a:r>
              <a:rPr lang="en-US" sz="7200" b="1">
                <a:solidFill>
                  <a:srgbClr val="101419"/>
                </a:solidFill>
                <a:latin typeface="Poppins Bold"/>
                <a:ea typeface="Poppins Bold"/>
                <a:cs typeface="Poppins Bold"/>
                <a:sym typeface="Poppins Bold"/>
              </a:rPr>
              <a:t>RECOMMENDATIONS FOR IMPROVING INTERNATIONAL OPERATIONS</a:t>
            </a:r>
          </a:p>
        </p:txBody>
      </p:sp>
      <p:sp>
        <p:nvSpPr>
          <p:cNvPr id="24" name="TextBox 24"/>
          <p:cNvSpPr txBox="1"/>
          <p:nvPr/>
        </p:nvSpPr>
        <p:spPr>
          <a:xfrm>
            <a:off x="11701328" y="5471528"/>
            <a:ext cx="4792577" cy="944880"/>
          </a:xfrm>
          <a:prstGeom prst="rect">
            <a:avLst/>
          </a:prstGeom>
        </p:spPr>
        <p:txBody>
          <a:bodyPr lIns="0" tIns="0" rIns="0" bIns="0" rtlCol="0" anchor="t">
            <a:spAutoFit/>
          </a:bodyPr>
          <a:lstStyle/>
          <a:p>
            <a:pPr algn="just">
              <a:lnSpc>
                <a:spcPts val="2520"/>
              </a:lnSpc>
              <a:spcBef>
                <a:spcPct val="0"/>
              </a:spcBef>
            </a:pPr>
            <a:r>
              <a:rPr lang="en-US" sz="1800">
                <a:solidFill>
                  <a:srgbClr val="101419"/>
                </a:solidFill>
                <a:latin typeface="Roboto"/>
                <a:ea typeface="Roboto"/>
                <a:cs typeface="Roboto"/>
                <a:sym typeface="Roboto"/>
              </a:rPr>
              <a:t>Develop region-specific labour compliance dashboards to monitor local laws, worker rights, and safety risks in real time (ILO, 2023).</a:t>
            </a:r>
          </a:p>
        </p:txBody>
      </p:sp>
      <p:sp>
        <p:nvSpPr>
          <p:cNvPr id="25" name="TextBox 25"/>
          <p:cNvSpPr txBox="1"/>
          <p:nvPr/>
        </p:nvSpPr>
        <p:spPr>
          <a:xfrm>
            <a:off x="11701328" y="7205930"/>
            <a:ext cx="4843931" cy="944880"/>
          </a:xfrm>
          <a:prstGeom prst="rect">
            <a:avLst/>
          </a:prstGeom>
        </p:spPr>
        <p:txBody>
          <a:bodyPr lIns="0" tIns="0" rIns="0" bIns="0" rtlCol="0" anchor="t">
            <a:spAutoFit/>
          </a:bodyPr>
          <a:lstStyle/>
          <a:p>
            <a:pPr algn="just">
              <a:lnSpc>
                <a:spcPts val="2520"/>
              </a:lnSpc>
              <a:spcBef>
                <a:spcPct val="0"/>
              </a:spcBef>
            </a:pPr>
            <a:r>
              <a:rPr lang="en-US" sz="1800">
                <a:solidFill>
                  <a:srgbClr val="101419"/>
                </a:solidFill>
                <a:latin typeface="Roboto"/>
                <a:ea typeface="Roboto"/>
                <a:cs typeface="Roboto"/>
                <a:sym typeface="Roboto"/>
              </a:rPr>
              <a:t>Strengthen human oversight of algorithmic management to balance productivity tracking with employee fairness (Financial Times, 2023).</a:t>
            </a:r>
          </a:p>
        </p:txBody>
      </p:sp>
      <p:sp>
        <p:nvSpPr>
          <p:cNvPr id="26" name="TextBox 26"/>
          <p:cNvSpPr txBox="1"/>
          <p:nvPr/>
        </p:nvSpPr>
        <p:spPr>
          <a:xfrm>
            <a:off x="3776314" y="5314365"/>
            <a:ext cx="4633274" cy="1259205"/>
          </a:xfrm>
          <a:prstGeom prst="rect">
            <a:avLst/>
          </a:prstGeom>
        </p:spPr>
        <p:txBody>
          <a:bodyPr lIns="0" tIns="0" rIns="0" bIns="0" rtlCol="0" anchor="t">
            <a:spAutoFit/>
          </a:bodyPr>
          <a:lstStyle/>
          <a:p>
            <a:pPr algn="just">
              <a:lnSpc>
                <a:spcPts val="2520"/>
              </a:lnSpc>
              <a:spcBef>
                <a:spcPct val="0"/>
              </a:spcBef>
            </a:pPr>
            <a:r>
              <a:rPr lang="en-US" sz="1800">
                <a:solidFill>
                  <a:srgbClr val="101419"/>
                </a:solidFill>
                <a:latin typeface="Roboto"/>
                <a:ea typeface="Roboto"/>
                <a:cs typeface="Roboto"/>
                <a:sym typeface="Roboto"/>
              </a:rPr>
              <a:t>Implement mandatory cross-cultural competence training for global managers to strengthen teamwork and reduce miscommunication (CIPD, 2023).</a:t>
            </a:r>
          </a:p>
        </p:txBody>
      </p:sp>
      <p:sp>
        <p:nvSpPr>
          <p:cNvPr id="27" name="TextBox 27"/>
          <p:cNvSpPr txBox="1"/>
          <p:nvPr/>
        </p:nvSpPr>
        <p:spPr>
          <a:xfrm>
            <a:off x="3776314" y="7205930"/>
            <a:ext cx="4633274" cy="1259205"/>
          </a:xfrm>
          <a:prstGeom prst="rect">
            <a:avLst/>
          </a:prstGeom>
        </p:spPr>
        <p:txBody>
          <a:bodyPr lIns="0" tIns="0" rIns="0" bIns="0" rtlCol="0" anchor="t">
            <a:spAutoFit/>
          </a:bodyPr>
          <a:lstStyle/>
          <a:p>
            <a:pPr algn="just">
              <a:lnSpc>
                <a:spcPts val="2520"/>
              </a:lnSpc>
              <a:spcBef>
                <a:spcPct val="0"/>
              </a:spcBef>
            </a:pPr>
            <a:r>
              <a:rPr lang="en-US" sz="1800">
                <a:solidFill>
                  <a:srgbClr val="101419"/>
                </a:solidFill>
                <a:latin typeface="Roboto"/>
                <a:ea typeface="Roboto"/>
                <a:cs typeface="Roboto"/>
                <a:sym typeface="Roboto"/>
              </a:rPr>
              <a:t>Introduce global employee well-being standards, reducing burnout in fulfilment centres and improving retention (Deloitte, 2024).</a:t>
            </a:r>
          </a:p>
        </p:txBody>
      </p:sp>
      <p:sp>
        <p:nvSpPr>
          <p:cNvPr id="28" name="TextBox 28"/>
          <p:cNvSpPr txBox="1"/>
          <p:nvPr/>
        </p:nvSpPr>
        <p:spPr>
          <a:xfrm>
            <a:off x="4617207" y="8712785"/>
            <a:ext cx="10099362" cy="736904"/>
          </a:xfrm>
          <a:prstGeom prst="rect">
            <a:avLst/>
          </a:prstGeom>
        </p:spPr>
        <p:txBody>
          <a:bodyPr lIns="0" tIns="0" rIns="0" bIns="0" rtlCol="0" anchor="t">
            <a:spAutoFit/>
          </a:bodyPr>
          <a:lstStyle/>
          <a:p>
            <a:pPr algn="ctr">
              <a:lnSpc>
                <a:spcPts val="2958"/>
              </a:lnSpc>
              <a:spcBef>
                <a:spcPct val="0"/>
              </a:spcBef>
            </a:pPr>
            <a:r>
              <a:rPr lang="en-US" sz="2113" dirty="0">
                <a:solidFill>
                  <a:srgbClr val="101419"/>
                </a:solidFill>
                <a:latin typeface="Roboto"/>
                <a:ea typeface="Roboto"/>
                <a:cs typeface="Roboto"/>
                <a:sym typeface="Roboto"/>
              </a:rPr>
              <a:t>Enhance local leadership lines in newer markets (India, Brazil, UAE) to better </a:t>
            </a:r>
            <a:r>
              <a:rPr lang="en-US" sz="2113" dirty="0" err="1">
                <a:solidFill>
                  <a:srgbClr val="101419"/>
                </a:solidFill>
                <a:latin typeface="Roboto"/>
                <a:ea typeface="Roboto"/>
                <a:cs typeface="Roboto"/>
                <a:sym typeface="Roboto"/>
              </a:rPr>
              <a:t>localise</a:t>
            </a:r>
            <a:r>
              <a:rPr lang="en-US" sz="2113" dirty="0">
                <a:solidFill>
                  <a:srgbClr val="101419"/>
                </a:solidFill>
                <a:latin typeface="Roboto"/>
                <a:ea typeface="Roboto"/>
                <a:cs typeface="Roboto"/>
                <a:sym typeface="Roboto"/>
              </a:rPr>
              <a:t> and make them culturally adaptable (McKinsey,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028700" y="752171"/>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TextBox 6"/>
          <p:cNvSpPr txBox="1"/>
          <p:nvPr/>
        </p:nvSpPr>
        <p:spPr>
          <a:xfrm>
            <a:off x="727267" y="1495729"/>
            <a:ext cx="9773772" cy="2486259"/>
          </a:xfrm>
          <a:prstGeom prst="rect">
            <a:avLst/>
          </a:prstGeom>
        </p:spPr>
        <p:txBody>
          <a:bodyPr lIns="0" tIns="0" rIns="0" bIns="0" rtlCol="0" anchor="t">
            <a:spAutoFit/>
          </a:bodyPr>
          <a:lstStyle/>
          <a:p>
            <a:pPr algn="l">
              <a:lnSpc>
                <a:spcPts val="6258"/>
              </a:lnSpc>
            </a:pPr>
            <a:r>
              <a:rPr lang="en-US" sz="6258" b="1">
                <a:solidFill>
                  <a:srgbClr val="101419"/>
                </a:solidFill>
                <a:latin typeface="Poppins Bold"/>
                <a:ea typeface="Poppins Bold"/>
                <a:cs typeface="Poppins Bold"/>
                <a:sym typeface="Poppins Bold"/>
              </a:rPr>
              <a:t>STRATEGIC ALIGNMENT WITH AMAZON’S GLOBAL OBJECTIVES</a:t>
            </a:r>
          </a:p>
        </p:txBody>
      </p:sp>
      <p:grpSp>
        <p:nvGrpSpPr>
          <p:cNvPr id="7" name="Group 7"/>
          <p:cNvGrpSpPr/>
          <p:nvPr/>
        </p:nvGrpSpPr>
        <p:grpSpPr>
          <a:xfrm>
            <a:off x="10501038" y="1438579"/>
            <a:ext cx="6095623" cy="7578360"/>
            <a:chOff x="0" y="0"/>
            <a:chExt cx="944372" cy="1174086"/>
          </a:xfrm>
        </p:grpSpPr>
        <p:sp>
          <p:nvSpPr>
            <p:cNvPr id="8" name="Freeform 8"/>
            <p:cNvSpPr/>
            <p:nvPr/>
          </p:nvSpPr>
          <p:spPr>
            <a:xfrm>
              <a:off x="0" y="0"/>
              <a:ext cx="944372" cy="1174086"/>
            </a:xfrm>
            <a:custGeom>
              <a:avLst/>
              <a:gdLst/>
              <a:ahLst/>
              <a:cxnLst/>
              <a:rect l="l" t="t" r="r" b="b"/>
              <a:pathLst>
                <a:path w="944372" h="1174086">
                  <a:moveTo>
                    <a:pt x="29212" y="0"/>
                  </a:moveTo>
                  <a:lnTo>
                    <a:pt x="915160" y="0"/>
                  </a:lnTo>
                  <a:cubicBezTo>
                    <a:pt x="931293" y="0"/>
                    <a:pt x="944372" y="13079"/>
                    <a:pt x="944372" y="29212"/>
                  </a:cubicBezTo>
                  <a:lnTo>
                    <a:pt x="944372" y="1144874"/>
                  </a:lnTo>
                  <a:cubicBezTo>
                    <a:pt x="944372" y="1152622"/>
                    <a:pt x="941294" y="1160052"/>
                    <a:pt x="935816" y="1165530"/>
                  </a:cubicBezTo>
                  <a:cubicBezTo>
                    <a:pt x="930337" y="1171009"/>
                    <a:pt x="922907" y="1174086"/>
                    <a:pt x="915160" y="1174086"/>
                  </a:cubicBezTo>
                  <a:lnTo>
                    <a:pt x="29212" y="1174086"/>
                  </a:lnTo>
                  <a:cubicBezTo>
                    <a:pt x="21464" y="1174086"/>
                    <a:pt x="14034" y="1171009"/>
                    <a:pt x="8556" y="1165530"/>
                  </a:cubicBezTo>
                  <a:cubicBezTo>
                    <a:pt x="3078" y="1160052"/>
                    <a:pt x="0" y="1152622"/>
                    <a:pt x="0" y="1144874"/>
                  </a:cubicBezTo>
                  <a:lnTo>
                    <a:pt x="0" y="29212"/>
                  </a:lnTo>
                  <a:cubicBezTo>
                    <a:pt x="0" y="21464"/>
                    <a:pt x="3078" y="14034"/>
                    <a:pt x="8556" y="8556"/>
                  </a:cubicBezTo>
                  <a:cubicBezTo>
                    <a:pt x="14034" y="3078"/>
                    <a:pt x="21464" y="0"/>
                    <a:pt x="29212" y="0"/>
                  </a:cubicBezTo>
                  <a:close/>
                </a:path>
              </a:pathLst>
            </a:custGeom>
            <a:blipFill>
              <a:blip r:embed="rId4"/>
              <a:stretch>
                <a:fillRect l="-43301" r="-43301"/>
              </a:stretch>
            </a:blipFill>
          </p:spPr>
        </p:sp>
      </p:grpSp>
      <p:sp>
        <p:nvSpPr>
          <p:cNvPr id="9" name="TextBox 9"/>
          <p:cNvSpPr txBox="1"/>
          <p:nvPr/>
        </p:nvSpPr>
        <p:spPr>
          <a:xfrm>
            <a:off x="1473818" y="4032278"/>
            <a:ext cx="7050938" cy="1901161"/>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Increases its worldwide scalability, and Amazon has the opportunity to provide its customers with the same quality of service in 60+ markets (Amazon, 2024).</a:t>
            </a:r>
          </a:p>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Helps the company uphold the main principle of its Customer Obsession, which is fast, reliable, and </a:t>
            </a:r>
            <a:r>
              <a:rPr lang="en-US" dirty="0" err="1">
                <a:solidFill>
                  <a:srgbClr val="101419"/>
                </a:solidFill>
                <a:latin typeface="Roboto"/>
                <a:ea typeface="Roboto"/>
                <a:cs typeface="Roboto"/>
                <a:sym typeface="Roboto"/>
              </a:rPr>
              <a:t>standardised</a:t>
            </a:r>
            <a:r>
              <a:rPr lang="en-US" dirty="0">
                <a:solidFill>
                  <a:srgbClr val="101419"/>
                </a:solidFill>
                <a:latin typeface="Roboto"/>
                <a:ea typeface="Roboto"/>
                <a:cs typeface="Roboto"/>
                <a:sym typeface="Roboto"/>
              </a:rPr>
              <a:t> operations anywhere in the world (Amazon, 2024</a:t>
            </a:r>
            <a:r>
              <a:rPr lang="en-US" dirty="0" smtClean="0">
                <a:solidFill>
                  <a:srgbClr val="101419"/>
                </a:solidFill>
                <a:latin typeface="Roboto"/>
                <a:ea typeface="Roboto"/>
                <a:cs typeface="Roboto"/>
                <a:sym typeface="Roboto"/>
              </a:rPr>
              <a:t>).</a:t>
            </a:r>
            <a:endParaRPr lang="en-US" dirty="0">
              <a:solidFill>
                <a:srgbClr val="101419"/>
              </a:solidFill>
              <a:latin typeface="Roboto"/>
              <a:ea typeface="Roboto"/>
              <a:cs typeface="Roboto"/>
              <a:sym typeface="Roboto"/>
            </a:endParaRPr>
          </a:p>
        </p:txBody>
      </p:sp>
      <p:sp>
        <p:nvSpPr>
          <p:cNvPr id="10" name="TextBox 10"/>
          <p:cNvSpPr txBox="1"/>
          <p:nvPr/>
        </p:nvSpPr>
        <p:spPr>
          <a:xfrm>
            <a:off x="4038600" y="6078100"/>
            <a:ext cx="6207391" cy="2221762"/>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Enhances the operational excellence through </a:t>
            </a:r>
            <a:r>
              <a:rPr lang="en-US" dirty="0" err="1">
                <a:solidFill>
                  <a:srgbClr val="101419"/>
                </a:solidFill>
                <a:latin typeface="Roboto"/>
                <a:ea typeface="Roboto"/>
                <a:cs typeface="Roboto"/>
                <a:sym typeface="Roboto"/>
              </a:rPr>
              <a:t>standardisation</a:t>
            </a:r>
            <a:r>
              <a:rPr lang="en-US" dirty="0">
                <a:solidFill>
                  <a:srgbClr val="101419"/>
                </a:solidFill>
                <a:latin typeface="Roboto"/>
                <a:ea typeface="Roboto"/>
                <a:cs typeface="Roboto"/>
                <a:sym typeface="Roboto"/>
              </a:rPr>
              <a:t> and local responsiveness (Hill and </a:t>
            </a:r>
            <a:r>
              <a:rPr lang="en-US" dirty="0" err="1">
                <a:solidFill>
                  <a:srgbClr val="101419"/>
                </a:solidFill>
                <a:latin typeface="Roboto"/>
                <a:ea typeface="Roboto"/>
                <a:cs typeface="Roboto"/>
                <a:sym typeface="Roboto"/>
              </a:rPr>
              <a:t>Hult</a:t>
            </a:r>
            <a:r>
              <a:rPr lang="en-US" dirty="0">
                <a:solidFill>
                  <a:srgbClr val="101419"/>
                </a:solidFill>
                <a:latin typeface="Roboto"/>
                <a:ea typeface="Roboto"/>
                <a:cs typeface="Roboto"/>
                <a:sym typeface="Roboto"/>
              </a:rPr>
              <a:t>, 2023).</a:t>
            </a:r>
          </a:p>
          <a:p>
            <a:pPr marL="388622" lvl="1" indent="-194311" algn="just">
              <a:lnSpc>
                <a:spcPts val="2520"/>
              </a:lnSpc>
              <a:spcBef>
                <a:spcPct val="0"/>
              </a:spcBef>
              <a:buFont typeface="Arial"/>
              <a:buChar char="•"/>
            </a:pPr>
            <a:r>
              <a:rPr lang="en-US" dirty="0">
                <a:solidFill>
                  <a:srgbClr val="101419"/>
                </a:solidFill>
                <a:latin typeface="Roboto"/>
                <a:ea typeface="Roboto"/>
                <a:cs typeface="Roboto"/>
                <a:sym typeface="Roboto"/>
              </a:rPr>
              <a:t>Ensures better productivity and compliance of the workforce, which is in line with the long-term development strategy of Amazon and its sustainability (Amazon Annual Report, 2024).</a:t>
            </a:r>
          </a:p>
        </p:txBody>
      </p:sp>
      <p:sp>
        <p:nvSpPr>
          <p:cNvPr id="11" name="TextBox 11"/>
          <p:cNvSpPr txBox="1"/>
          <p:nvPr/>
        </p:nvSpPr>
        <p:spPr>
          <a:xfrm>
            <a:off x="1581759" y="8602246"/>
            <a:ext cx="6207391" cy="944880"/>
          </a:xfrm>
          <a:prstGeom prst="rect">
            <a:avLst/>
          </a:prstGeom>
        </p:spPr>
        <p:txBody>
          <a:bodyPr lIns="0" tIns="0" rIns="0" bIns="0" rtlCol="0" anchor="t">
            <a:spAutoFit/>
          </a:bodyPr>
          <a:lstStyle/>
          <a:p>
            <a:pPr marL="388622" lvl="1" indent="-194311" algn="just">
              <a:lnSpc>
                <a:spcPts val="2520"/>
              </a:lnSpc>
              <a:buFont typeface="Arial"/>
              <a:buChar char="•"/>
            </a:pPr>
            <a:r>
              <a:rPr lang="en-US" dirty="0">
                <a:solidFill>
                  <a:srgbClr val="101419"/>
                </a:solidFill>
                <a:latin typeface="Roboto"/>
                <a:ea typeface="Roboto"/>
                <a:cs typeface="Roboto"/>
                <a:sym typeface="Roboto"/>
              </a:rPr>
              <a:t>Develops a workforce capable of competing on the international level in terms of e-commerce, logistics, and cloud computing (McKinsey,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899494"/>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grpSp>
        <p:nvGrpSpPr>
          <p:cNvPr id="5" name="Group 5"/>
          <p:cNvGrpSpPr/>
          <p:nvPr/>
        </p:nvGrpSpPr>
        <p:grpSpPr>
          <a:xfrm>
            <a:off x="771972" y="3418107"/>
            <a:ext cx="1844040" cy="1844040"/>
            <a:chOff x="0" y="0"/>
            <a:chExt cx="485673" cy="485673"/>
          </a:xfrm>
        </p:grpSpPr>
        <p:sp>
          <p:nvSpPr>
            <p:cNvPr id="6" name="Freeform 6"/>
            <p:cNvSpPr/>
            <p:nvPr/>
          </p:nvSpPr>
          <p:spPr>
            <a:xfrm>
              <a:off x="0" y="0"/>
              <a:ext cx="485673" cy="485673"/>
            </a:xfrm>
            <a:custGeom>
              <a:avLst/>
              <a:gdLst/>
              <a:ahLst/>
              <a:cxnLst/>
              <a:rect l="l" t="t" r="r" b="b"/>
              <a:pathLst>
                <a:path w="485673" h="485673">
                  <a:moveTo>
                    <a:pt x="125950" y="0"/>
                  </a:moveTo>
                  <a:lnTo>
                    <a:pt x="359723" y="0"/>
                  </a:lnTo>
                  <a:cubicBezTo>
                    <a:pt x="393127" y="0"/>
                    <a:pt x="425163" y="13270"/>
                    <a:pt x="448783" y="36890"/>
                  </a:cubicBezTo>
                  <a:cubicBezTo>
                    <a:pt x="472403" y="60510"/>
                    <a:pt x="485673" y="92546"/>
                    <a:pt x="485673" y="125950"/>
                  </a:cubicBezTo>
                  <a:lnTo>
                    <a:pt x="485673" y="359723"/>
                  </a:lnTo>
                  <a:cubicBezTo>
                    <a:pt x="485673" y="393127"/>
                    <a:pt x="472403" y="425163"/>
                    <a:pt x="448783" y="448783"/>
                  </a:cubicBezTo>
                  <a:cubicBezTo>
                    <a:pt x="425163" y="472403"/>
                    <a:pt x="393127" y="485673"/>
                    <a:pt x="359723" y="485673"/>
                  </a:cubicBezTo>
                  <a:lnTo>
                    <a:pt x="125950" y="485673"/>
                  </a:lnTo>
                  <a:cubicBezTo>
                    <a:pt x="56390" y="485673"/>
                    <a:pt x="0" y="429283"/>
                    <a:pt x="0" y="359723"/>
                  </a:cubicBezTo>
                  <a:lnTo>
                    <a:pt x="0" y="125950"/>
                  </a:lnTo>
                  <a:cubicBezTo>
                    <a:pt x="0" y="92546"/>
                    <a:pt x="13270" y="60510"/>
                    <a:pt x="36890" y="36890"/>
                  </a:cubicBezTo>
                  <a:cubicBezTo>
                    <a:pt x="60510" y="13270"/>
                    <a:pt x="92546" y="0"/>
                    <a:pt x="125950" y="0"/>
                  </a:cubicBezTo>
                  <a:close/>
                </a:path>
              </a:pathLst>
            </a:custGeom>
            <a:solidFill>
              <a:srgbClr val="073E88"/>
            </a:solidFill>
          </p:spPr>
        </p:sp>
        <p:sp>
          <p:nvSpPr>
            <p:cNvPr id="7" name="TextBox 7"/>
            <p:cNvSpPr txBox="1"/>
            <p:nvPr/>
          </p:nvSpPr>
          <p:spPr>
            <a:xfrm>
              <a:off x="0" y="-57150"/>
              <a:ext cx="485673" cy="542823"/>
            </a:xfrm>
            <a:prstGeom prst="rect">
              <a:avLst/>
            </a:prstGeom>
          </p:spPr>
          <p:txBody>
            <a:bodyPr lIns="50800" tIns="50800" rIns="50800" bIns="50800" rtlCol="0" anchor="ctr"/>
            <a:lstStyle/>
            <a:p>
              <a:pPr algn="ctr">
                <a:lnSpc>
                  <a:spcPts val="2958"/>
                </a:lnSpc>
              </a:pPr>
              <a:endParaRPr/>
            </a:p>
          </p:txBody>
        </p:sp>
      </p:grpSp>
      <p:sp>
        <p:nvSpPr>
          <p:cNvPr id="8" name="Freeform 8"/>
          <p:cNvSpPr/>
          <p:nvPr/>
        </p:nvSpPr>
        <p:spPr>
          <a:xfrm rot="-5400000">
            <a:off x="16125177" y="8274206"/>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9" name="AutoShape 9"/>
          <p:cNvSpPr/>
          <p:nvPr/>
        </p:nvSpPr>
        <p:spPr>
          <a:xfrm>
            <a:off x="2393519" y="7392632"/>
            <a:ext cx="0" cy="1569054"/>
          </a:xfrm>
          <a:prstGeom prst="line">
            <a:avLst/>
          </a:prstGeom>
          <a:ln w="28575" cap="flat">
            <a:solidFill>
              <a:srgbClr val="073E88"/>
            </a:solidFill>
            <a:prstDash val="solid"/>
            <a:headEnd type="none" w="sm" len="sm"/>
            <a:tailEnd type="none" w="sm" len="sm"/>
          </a:ln>
        </p:spPr>
      </p:sp>
      <p:grpSp>
        <p:nvGrpSpPr>
          <p:cNvPr id="10" name="Group 10"/>
          <p:cNvGrpSpPr/>
          <p:nvPr/>
        </p:nvGrpSpPr>
        <p:grpSpPr>
          <a:xfrm>
            <a:off x="2895606" y="586674"/>
            <a:ext cx="12135331" cy="1825275"/>
            <a:chOff x="0" y="0"/>
            <a:chExt cx="2377342" cy="357576"/>
          </a:xfrm>
        </p:grpSpPr>
        <p:sp>
          <p:nvSpPr>
            <p:cNvPr id="11" name="Freeform 11"/>
            <p:cNvSpPr/>
            <p:nvPr/>
          </p:nvSpPr>
          <p:spPr>
            <a:xfrm>
              <a:off x="0" y="0"/>
              <a:ext cx="2377342" cy="357576"/>
            </a:xfrm>
            <a:custGeom>
              <a:avLst/>
              <a:gdLst/>
              <a:ahLst/>
              <a:cxnLst/>
              <a:rect l="l" t="t" r="r" b="b"/>
              <a:pathLst>
                <a:path w="2377342" h="357576">
                  <a:moveTo>
                    <a:pt x="14673" y="0"/>
                  </a:moveTo>
                  <a:lnTo>
                    <a:pt x="2362669" y="0"/>
                  </a:lnTo>
                  <a:cubicBezTo>
                    <a:pt x="2366561" y="0"/>
                    <a:pt x="2370293" y="1546"/>
                    <a:pt x="2373045" y="4298"/>
                  </a:cubicBezTo>
                  <a:cubicBezTo>
                    <a:pt x="2375796" y="7049"/>
                    <a:pt x="2377342" y="10782"/>
                    <a:pt x="2377342" y="14673"/>
                  </a:cubicBezTo>
                  <a:lnTo>
                    <a:pt x="2377342" y="342903"/>
                  </a:lnTo>
                  <a:cubicBezTo>
                    <a:pt x="2377342" y="346794"/>
                    <a:pt x="2375796" y="350527"/>
                    <a:pt x="2373045" y="353278"/>
                  </a:cubicBezTo>
                  <a:cubicBezTo>
                    <a:pt x="2370293" y="356030"/>
                    <a:pt x="2366561" y="357576"/>
                    <a:pt x="2362669" y="357576"/>
                  </a:cubicBezTo>
                  <a:lnTo>
                    <a:pt x="14673" y="357576"/>
                  </a:lnTo>
                  <a:cubicBezTo>
                    <a:pt x="10782" y="357576"/>
                    <a:pt x="7049" y="356030"/>
                    <a:pt x="4298" y="353278"/>
                  </a:cubicBezTo>
                  <a:cubicBezTo>
                    <a:pt x="1546" y="350527"/>
                    <a:pt x="0" y="346794"/>
                    <a:pt x="0" y="342903"/>
                  </a:cubicBezTo>
                  <a:lnTo>
                    <a:pt x="0" y="14673"/>
                  </a:lnTo>
                  <a:cubicBezTo>
                    <a:pt x="0" y="10782"/>
                    <a:pt x="1546" y="7049"/>
                    <a:pt x="4298" y="4298"/>
                  </a:cubicBezTo>
                  <a:cubicBezTo>
                    <a:pt x="7049" y="1546"/>
                    <a:pt x="10782" y="0"/>
                    <a:pt x="14673" y="0"/>
                  </a:cubicBezTo>
                  <a:close/>
                </a:path>
              </a:pathLst>
            </a:custGeom>
            <a:blipFill>
              <a:blip r:embed="rId4"/>
              <a:stretch>
                <a:fillRect t="-282424" b="-282424"/>
              </a:stretch>
            </a:blipFill>
          </p:spPr>
        </p:sp>
      </p:grpSp>
      <p:sp>
        <p:nvSpPr>
          <p:cNvPr id="12" name="TextBox 12"/>
          <p:cNvSpPr txBox="1"/>
          <p:nvPr/>
        </p:nvSpPr>
        <p:spPr>
          <a:xfrm>
            <a:off x="2681497" y="2567939"/>
            <a:ext cx="13423850" cy="753746"/>
          </a:xfrm>
          <a:prstGeom prst="rect">
            <a:avLst/>
          </a:prstGeom>
        </p:spPr>
        <p:txBody>
          <a:bodyPr lIns="0" tIns="0" rIns="0" bIns="0" rtlCol="0" anchor="t">
            <a:spAutoFit/>
          </a:bodyPr>
          <a:lstStyle/>
          <a:p>
            <a:pPr algn="l">
              <a:lnSpc>
                <a:spcPts val="5300"/>
              </a:lnSpc>
            </a:pPr>
            <a:r>
              <a:rPr lang="en-US" sz="5300" b="1">
                <a:solidFill>
                  <a:srgbClr val="101419"/>
                </a:solidFill>
                <a:latin typeface="Poppins Bold"/>
                <a:ea typeface="Poppins Bold"/>
                <a:cs typeface="Poppins Bold"/>
                <a:sym typeface="Poppins Bold"/>
              </a:rPr>
              <a:t>STUDENT 2 — TRAINING &amp; DEVELOPMENT</a:t>
            </a:r>
          </a:p>
        </p:txBody>
      </p:sp>
      <p:sp>
        <p:nvSpPr>
          <p:cNvPr id="13" name="TextBox 13"/>
          <p:cNvSpPr txBox="1"/>
          <p:nvPr/>
        </p:nvSpPr>
        <p:spPr>
          <a:xfrm>
            <a:off x="3607094" y="6210291"/>
            <a:ext cx="5255825" cy="2830830"/>
          </a:xfrm>
          <a:prstGeom prst="rect">
            <a:avLst/>
          </a:prstGeom>
        </p:spPr>
        <p:txBody>
          <a:bodyPr lIns="0" tIns="0" rIns="0" bIns="0" rtlCol="0" anchor="t">
            <a:spAutoFit/>
          </a:bodyPr>
          <a:lstStyle/>
          <a:p>
            <a:pPr algn="just">
              <a:lnSpc>
                <a:spcPts val="2520"/>
              </a:lnSpc>
              <a:spcBef>
                <a:spcPct val="0"/>
              </a:spcBef>
            </a:pPr>
            <a:r>
              <a:rPr lang="en-US" sz="1800" b="1" u="sng">
                <a:solidFill>
                  <a:srgbClr val="101419"/>
                </a:solidFill>
                <a:latin typeface="Roboto Bold"/>
                <a:ea typeface="Roboto Bold"/>
                <a:cs typeface="Roboto Bold"/>
                <a:sym typeface="Roboto Bold"/>
              </a:rPr>
              <a:t>Key global programmes:</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Career Choice – pre-paid tuition for employees in high-demand fields (Amazon, 2024).</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Amazon Technical Academy – retrains employees for software engineering roles (TechCrunch, 2023).</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AWS Skills Builder – cloud training available globally (AWS, 2023).</a:t>
            </a:r>
          </a:p>
          <a:p>
            <a:pPr algn="just">
              <a:lnSpc>
                <a:spcPts val="2520"/>
              </a:lnSpc>
              <a:spcBef>
                <a:spcPct val="0"/>
              </a:spcBef>
            </a:pPr>
            <a:endParaRPr lang="en-US" sz="1800">
              <a:solidFill>
                <a:srgbClr val="101419"/>
              </a:solidFill>
              <a:latin typeface="Roboto"/>
              <a:ea typeface="Roboto"/>
              <a:cs typeface="Roboto"/>
              <a:sym typeface="Roboto"/>
            </a:endParaRPr>
          </a:p>
        </p:txBody>
      </p:sp>
      <p:sp>
        <p:nvSpPr>
          <p:cNvPr id="14" name="TextBox 14"/>
          <p:cNvSpPr txBox="1"/>
          <p:nvPr/>
        </p:nvSpPr>
        <p:spPr>
          <a:xfrm>
            <a:off x="9651640" y="6681778"/>
            <a:ext cx="6099610" cy="1887855"/>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Focus on upskilling employees to support automation and AI expansion across fulfilment centres (Reuters, 2023).</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Training is aligned with Amazon’s Leadership Principles to maintain a consistent global culture.</a:t>
            </a:r>
          </a:p>
          <a:p>
            <a:pPr algn="just">
              <a:lnSpc>
                <a:spcPts val="2520"/>
              </a:lnSpc>
              <a:spcBef>
                <a:spcPct val="0"/>
              </a:spcBef>
            </a:pPr>
            <a:endParaRPr lang="en-US" sz="1800">
              <a:solidFill>
                <a:srgbClr val="101419"/>
              </a:solidFill>
              <a:latin typeface="Roboto"/>
              <a:ea typeface="Roboto"/>
              <a:cs typeface="Roboto"/>
              <a:sym typeface="Roboto"/>
            </a:endParaRPr>
          </a:p>
        </p:txBody>
      </p:sp>
      <p:sp>
        <p:nvSpPr>
          <p:cNvPr id="15" name="TextBox 15"/>
          <p:cNvSpPr txBox="1"/>
          <p:nvPr/>
        </p:nvSpPr>
        <p:spPr>
          <a:xfrm>
            <a:off x="5719889" y="4769387"/>
            <a:ext cx="6486764" cy="944880"/>
          </a:xfrm>
          <a:prstGeom prst="rect">
            <a:avLst/>
          </a:prstGeom>
        </p:spPr>
        <p:txBody>
          <a:bodyPr lIns="0" tIns="0" rIns="0" bIns="0" rtlCol="0" anchor="t">
            <a:spAutoFit/>
          </a:bodyPr>
          <a:lstStyle/>
          <a:p>
            <a:pPr marL="388622" lvl="1" indent="-194311" algn="just">
              <a:lnSpc>
                <a:spcPts val="2520"/>
              </a:lnSpc>
              <a:buFont typeface="Arial"/>
              <a:buChar char="•"/>
            </a:pPr>
            <a:r>
              <a:rPr lang="en-US" dirty="0">
                <a:solidFill>
                  <a:srgbClr val="101419"/>
                </a:solidFill>
                <a:latin typeface="Roboto"/>
                <a:ea typeface="Roboto"/>
                <a:cs typeface="Roboto"/>
                <a:sym typeface="Roboto"/>
              </a:rPr>
              <a:t>Amazon is spending a lot of money on developing a digital-ready workforce by developing AI, cloud training, and robotics (Amazon, 2024).</a:t>
            </a:r>
          </a:p>
        </p:txBody>
      </p:sp>
      <p:sp>
        <p:nvSpPr>
          <p:cNvPr id="16" name="Freeform 16"/>
          <p:cNvSpPr/>
          <p:nvPr/>
        </p:nvSpPr>
        <p:spPr>
          <a:xfrm flipH="1" flipV="1">
            <a:off x="1216311" y="3863242"/>
            <a:ext cx="955362" cy="953770"/>
          </a:xfrm>
          <a:custGeom>
            <a:avLst/>
            <a:gdLst/>
            <a:ahLst/>
            <a:cxnLst/>
            <a:rect l="l" t="t" r="r" b="b"/>
            <a:pathLst>
              <a:path w="955362" h="953770">
                <a:moveTo>
                  <a:pt x="955363" y="953770"/>
                </a:moveTo>
                <a:lnTo>
                  <a:pt x="0" y="953770"/>
                </a:lnTo>
                <a:lnTo>
                  <a:pt x="0" y="0"/>
                </a:lnTo>
                <a:lnTo>
                  <a:pt x="955363" y="0"/>
                </a:lnTo>
                <a:lnTo>
                  <a:pt x="955363" y="953770"/>
                </a:lnTo>
                <a:close/>
              </a:path>
            </a:pathLst>
          </a:custGeom>
          <a:blipFill>
            <a:blip r:embed="rId5">
              <a:extLst>
                <a:ext uri="{96DAC541-7B7A-43D3-8B79-37D633B846F1}">
                  <asvg:svgBlip xmlns:asvg="http://schemas.microsoft.com/office/drawing/2016/SVG/main" xmlns="" r:embed="rId6"/>
                </a:ext>
              </a:extLst>
            </a:blip>
            <a:stretch>
              <a:fillRect/>
            </a:stretch>
          </a:blipFill>
          <a:ln cap="sq">
            <a:noFill/>
            <a:prstDash val="solid"/>
            <a:miter/>
          </a:ln>
        </p:spPr>
      </p:sp>
      <p:sp>
        <p:nvSpPr>
          <p:cNvPr id="17" name="TextBox 17"/>
          <p:cNvSpPr txBox="1"/>
          <p:nvPr/>
        </p:nvSpPr>
        <p:spPr>
          <a:xfrm>
            <a:off x="5068267" y="4042312"/>
            <a:ext cx="8151465" cy="509905"/>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Poppins Bold"/>
                <a:ea typeface="Poppins Bold"/>
                <a:cs typeface="Poppins Bold"/>
                <a:sym typeface="Poppins Bold"/>
              </a:rPr>
              <a:t>Amazon’s Training &amp; Development Overview</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1577" y="82479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6" name="Group 6"/>
          <p:cNvGrpSpPr/>
          <p:nvPr/>
        </p:nvGrpSpPr>
        <p:grpSpPr>
          <a:xfrm>
            <a:off x="2141804" y="2013585"/>
            <a:ext cx="6259830" cy="625983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sp>
      </p:grpSp>
      <p:sp>
        <p:nvSpPr>
          <p:cNvPr id="8" name="TextBox 8"/>
          <p:cNvSpPr txBox="1"/>
          <p:nvPr/>
        </p:nvSpPr>
        <p:spPr>
          <a:xfrm>
            <a:off x="8401634" y="1095375"/>
            <a:ext cx="6506312" cy="2859405"/>
          </a:xfrm>
          <a:prstGeom prst="rect">
            <a:avLst/>
          </a:prstGeom>
        </p:spPr>
        <p:txBody>
          <a:bodyPr lIns="0" tIns="0" rIns="0" bIns="0" rtlCol="0" anchor="t">
            <a:spAutoFit/>
          </a:bodyPr>
          <a:lstStyle/>
          <a:p>
            <a:pPr algn="l">
              <a:lnSpc>
                <a:spcPts val="7200"/>
              </a:lnSpc>
            </a:pPr>
            <a:r>
              <a:rPr lang="en-US" sz="7200" b="1">
                <a:solidFill>
                  <a:srgbClr val="101419"/>
                </a:solidFill>
                <a:latin typeface="Poppins Bold"/>
                <a:ea typeface="Poppins Bold"/>
                <a:cs typeface="Poppins Bold"/>
                <a:sym typeface="Poppins Bold"/>
              </a:rPr>
              <a:t>CURRENT T&amp;D PRACTICES AT AMAZON</a:t>
            </a:r>
          </a:p>
        </p:txBody>
      </p:sp>
      <p:sp>
        <p:nvSpPr>
          <p:cNvPr id="9" name="TextBox 9"/>
          <p:cNvSpPr txBox="1"/>
          <p:nvPr/>
        </p:nvSpPr>
        <p:spPr>
          <a:xfrm>
            <a:off x="8401634" y="4085486"/>
            <a:ext cx="8390940" cy="5292725"/>
          </a:xfrm>
          <a:prstGeom prst="rect">
            <a:avLst/>
          </a:prstGeom>
        </p:spPr>
        <p:txBody>
          <a:bodyPr lIns="0" tIns="0" rIns="0" bIns="0" rtlCol="0" anchor="t">
            <a:spAutoFit/>
          </a:bodyPr>
          <a:lstStyle/>
          <a:p>
            <a:pPr marL="431801" lvl="1" indent="-215900" algn="just">
              <a:lnSpc>
                <a:spcPts val="2800"/>
              </a:lnSpc>
              <a:buFont typeface="Arial"/>
              <a:buChar char="•"/>
            </a:pPr>
            <a:r>
              <a:rPr lang="en-US" sz="2000">
                <a:solidFill>
                  <a:srgbClr val="101419"/>
                </a:solidFill>
                <a:latin typeface="Roboto"/>
                <a:ea typeface="Roboto"/>
                <a:cs typeface="Roboto"/>
                <a:sym typeface="Roboto"/>
              </a:rPr>
              <a:t>Adopts a virtual learning platform, which incorporates online courses, virtual laboratories and mobile learning platforms (CIPD, 2023).</a:t>
            </a:r>
          </a:p>
          <a:p>
            <a:pPr algn="just">
              <a:lnSpc>
                <a:spcPts val="2800"/>
              </a:lnSpc>
            </a:pPr>
            <a:endParaRPr lang="en-US" sz="2000">
              <a:solidFill>
                <a:srgbClr val="101419"/>
              </a:solidFill>
              <a:latin typeface="Roboto"/>
              <a:ea typeface="Roboto"/>
              <a:cs typeface="Roboto"/>
              <a:sym typeface="Roboto"/>
            </a:endParaRPr>
          </a:p>
          <a:p>
            <a:pPr marL="431801" lvl="1" indent="-215900" algn="just">
              <a:lnSpc>
                <a:spcPts val="2800"/>
              </a:lnSpc>
              <a:buFont typeface="Arial"/>
              <a:buChar char="•"/>
            </a:pPr>
            <a:r>
              <a:rPr lang="en-US" sz="2000">
                <a:solidFill>
                  <a:srgbClr val="101419"/>
                </a:solidFill>
                <a:latin typeface="Roboto"/>
                <a:ea typeface="Roboto"/>
                <a:cs typeface="Roboto"/>
                <a:sym typeface="Roboto"/>
              </a:rPr>
              <a:t>The approach to leadership development is premised on the 70-20-10 model of learning, which (associates) experience with social learning and formal training (McCall, 2020).</a:t>
            </a:r>
          </a:p>
          <a:p>
            <a:pPr algn="just">
              <a:lnSpc>
                <a:spcPts val="2800"/>
              </a:lnSpc>
            </a:pPr>
            <a:endParaRPr lang="en-US" sz="2000">
              <a:solidFill>
                <a:srgbClr val="101419"/>
              </a:solidFill>
              <a:latin typeface="Roboto"/>
              <a:ea typeface="Roboto"/>
              <a:cs typeface="Roboto"/>
              <a:sym typeface="Roboto"/>
            </a:endParaRPr>
          </a:p>
          <a:p>
            <a:pPr marL="431801" lvl="1" indent="-215900" algn="just">
              <a:lnSpc>
                <a:spcPts val="2800"/>
              </a:lnSpc>
              <a:buFont typeface="Arial"/>
              <a:buChar char="•"/>
            </a:pPr>
            <a:r>
              <a:rPr lang="en-US" sz="2000">
                <a:solidFill>
                  <a:srgbClr val="101419"/>
                </a:solidFill>
                <a:latin typeface="Roboto"/>
                <a:ea typeface="Roboto"/>
                <a:cs typeface="Roboto"/>
                <a:sym typeface="Roboto"/>
              </a:rPr>
              <a:t>Robotics and automation Apprenticeship and certification programs to assist in fulfilment centres (Reuters, 2023).</a:t>
            </a:r>
          </a:p>
          <a:p>
            <a:pPr algn="just">
              <a:lnSpc>
                <a:spcPts val="2800"/>
              </a:lnSpc>
            </a:pPr>
            <a:endParaRPr lang="en-US" sz="2000">
              <a:solidFill>
                <a:srgbClr val="101419"/>
              </a:solidFill>
              <a:latin typeface="Roboto"/>
              <a:ea typeface="Roboto"/>
              <a:cs typeface="Roboto"/>
              <a:sym typeface="Roboto"/>
            </a:endParaRPr>
          </a:p>
          <a:p>
            <a:pPr marL="431801" lvl="1" indent="-215900" algn="just">
              <a:lnSpc>
                <a:spcPts val="2800"/>
              </a:lnSpc>
              <a:buFont typeface="Arial"/>
              <a:buChar char="•"/>
            </a:pPr>
            <a:r>
              <a:rPr lang="en-US" sz="2000">
                <a:solidFill>
                  <a:srgbClr val="101419"/>
                </a:solidFill>
                <a:latin typeface="Roboto"/>
                <a:ea typeface="Roboto"/>
                <a:cs typeface="Roboto"/>
                <a:sym typeface="Roboto"/>
              </a:rPr>
              <a:t>Global learning content was translated and modified to meet local market requirements to make it accessible.</a:t>
            </a:r>
          </a:p>
          <a:p>
            <a:pPr algn="just">
              <a:lnSpc>
                <a:spcPts val="2800"/>
              </a:lnSpc>
            </a:pPr>
            <a:endParaRPr lang="en-US" sz="2000">
              <a:solidFill>
                <a:srgbClr val="101419"/>
              </a:solidFill>
              <a:latin typeface="Roboto"/>
              <a:ea typeface="Roboto"/>
              <a:cs typeface="Roboto"/>
              <a:sym typeface="Roboto"/>
            </a:endParaRPr>
          </a:p>
          <a:p>
            <a:pPr marL="431801" lvl="1" indent="-215900" algn="just">
              <a:lnSpc>
                <a:spcPts val="2800"/>
              </a:lnSpc>
              <a:buFont typeface="Arial"/>
              <a:buChar char="•"/>
            </a:pPr>
            <a:r>
              <a:rPr lang="en-US" sz="2000">
                <a:solidFill>
                  <a:srgbClr val="101419"/>
                </a:solidFill>
                <a:latin typeface="Roboto"/>
                <a:ea typeface="Roboto"/>
                <a:cs typeface="Roboto"/>
                <a:sym typeface="Roboto"/>
              </a:rPr>
              <a:t>T&amp;D practices with high associations with innovation and operational excellence throughout the global business units (Deloitte,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626105"/>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TextBox 5"/>
          <p:cNvSpPr txBox="1"/>
          <p:nvPr/>
        </p:nvSpPr>
        <p:spPr>
          <a:xfrm>
            <a:off x="2248868" y="2284095"/>
            <a:ext cx="7569017" cy="2859405"/>
          </a:xfrm>
          <a:prstGeom prst="rect">
            <a:avLst/>
          </a:prstGeom>
        </p:spPr>
        <p:txBody>
          <a:bodyPr lIns="0" tIns="0" rIns="0" bIns="0" rtlCol="0" anchor="t">
            <a:spAutoFit/>
          </a:bodyPr>
          <a:lstStyle/>
          <a:p>
            <a:pPr algn="l">
              <a:lnSpc>
                <a:spcPts val="7200"/>
              </a:lnSpc>
            </a:pPr>
            <a:r>
              <a:rPr lang="en-US" sz="7200" b="1">
                <a:solidFill>
                  <a:srgbClr val="101419"/>
                </a:solidFill>
                <a:latin typeface="Poppins Bold"/>
                <a:ea typeface="Poppins Bold"/>
                <a:cs typeface="Poppins Bold"/>
                <a:sym typeface="Poppins Bold"/>
              </a:rPr>
              <a:t>ROLE OF LINE MANAGERS IN T&amp;D</a:t>
            </a:r>
          </a:p>
        </p:txBody>
      </p:sp>
      <p:sp>
        <p:nvSpPr>
          <p:cNvPr id="6" name="Freeform 6"/>
          <p:cNvSpPr/>
          <p:nvPr/>
        </p:nvSpPr>
        <p:spPr>
          <a:xfrm>
            <a:off x="9623306" y="1733854"/>
            <a:ext cx="1106118" cy="276529"/>
          </a:xfrm>
          <a:custGeom>
            <a:avLst/>
            <a:gdLst/>
            <a:ahLst/>
            <a:cxnLst/>
            <a:rect l="l" t="t" r="r" b="b"/>
            <a:pathLst>
              <a:path w="1106118" h="276529">
                <a:moveTo>
                  <a:pt x="0" y="0"/>
                </a:moveTo>
                <a:lnTo>
                  <a:pt x="1106118" y="0"/>
                </a:lnTo>
                <a:lnTo>
                  <a:pt x="1106118" y="276530"/>
                </a:lnTo>
                <a:lnTo>
                  <a:pt x="0" y="27653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7" name="AutoShape 7"/>
          <p:cNvSpPr/>
          <p:nvPr/>
        </p:nvSpPr>
        <p:spPr>
          <a:xfrm>
            <a:off x="8190747" y="3465378"/>
            <a:ext cx="2272872" cy="0"/>
          </a:xfrm>
          <a:prstGeom prst="line">
            <a:avLst/>
          </a:prstGeom>
          <a:ln w="28575" cap="flat">
            <a:solidFill>
              <a:srgbClr val="073E88"/>
            </a:solidFill>
            <a:prstDash val="solid"/>
            <a:headEnd type="none" w="sm" len="sm"/>
            <a:tailEnd type="none" w="sm" len="sm"/>
          </a:ln>
        </p:spPr>
      </p:sp>
      <p:sp>
        <p:nvSpPr>
          <p:cNvPr id="8" name="TextBox 8"/>
          <p:cNvSpPr txBox="1"/>
          <p:nvPr/>
        </p:nvSpPr>
        <p:spPr>
          <a:xfrm>
            <a:off x="1404993" y="6137402"/>
            <a:ext cx="6035963" cy="2516505"/>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101419"/>
                </a:solidFill>
                <a:latin typeface="Roboto"/>
                <a:ea typeface="Roboto"/>
                <a:cs typeface="Roboto"/>
                <a:sym typeface="Roboto"/>
              </a:rPr>
              <a:t>Daily workflow monitoring and performance reviews help line managers to identify the gaps in the skills of their team (SHRM, 2023).</a:t>
            </a:r>
          </a:p>
          <a:p>
            <a:pPr algn="just">
              <a:lnSpc>
                <a:spcPts val="2520"/>
              </a:lnSpc>
            </a:pPr>
            <a:endParaRPr lang="en-US" sz="1800">
              <a:solidFill>
                <a:srgbClr val="101419"/>
              </a:solidFill>
              <a:latin typeface="Roboto"/>
              <a:ea typeface="Roboto"/>
              <a:cs typeface="Roboto"/>
              <a:sym typeface="Roboto"/>
            </a:endParaRPr>
          </a:p>
          <a:p>
            <a:pPr marL="388622" lvl="1" indent="-194311" algn="just">
              <a:lnSpc>
                <a:spcPts val="2520"/>
              </a:lnSpc>
              <a:buFont typeface="Arial"/>
              <a:buChar char="•"/>
            </a:pPr>
            <a:r>
              <a:rPr lang="en-US" sz="1800">
                <a:solidFill>
                  <a:srgbClr val="101419"/>
                </a:solidFill>
                <a:latin typeface="Roboto"/>
                <a:ea typeface="Roboto"/>
                <a:cs typeface="Roboto"/>
                <a:sym typeface="Roboto"/>
              </a:rPr>
              <a:t>Development should be supported by use of hands-on coaching, mentoring and performance feedback (CIPD, 2023).</a:t>
            </a:r>
          </a:p>
          <a:p>
            <a:pPr algn="just">
              <a:lnSpc>
                <a:spcPts val="2520"/>
              </a:lnSpc>
            </a:pPr>
            <a:endParaRPr lang="en-US" sz="1800">
              <a:solidFill>
                <a:srgbClr val="101419"/>
              </a:solidFill>
              <a:latin typeface="Roboto"/>
              <a:ea typeface="Roboto"/>
              <a:cs typeface="Roboto"/>
              <a:sym typeface="Roboto"/>
            </a:endParaRPr>
          </a:p>
        </p:txBody>
      </p:sp>
      <p:grpSp>
        <p:nvGrpSpPr>
          <p:cNvPr id="9" name="Group 9"/>
          <p:cNvGrpSpPr/>
          <p:nvPr/>
        </p:nvGrpSpPr>
        <p:grpSpPr>
          <a:xfrm>
            <a:off x="11381716" y="1733854"/>
            <a:ext cx="5356943" cy="3915057"/>
            <a:chOff x="0" y="0"/>
            <a:chExt cx="1447556" cy="1057928"/>
          </a:xfrm>
        </p:grpSpPr>
        <p:sp>
          <p:nvSpPr>
            <p:cNvPr id="10" name="Freeform 10"/>
            <p:cNvSpPr/>
            <p:nvPr/>
          </p:nvSpPr>
          <p:spPr>
            <a:xfrm>
              <a:off x="0" y="0"/>
              <a:ext cx="1447556" cy="1057928"/>
            </a:xfrm>
            <a:custGeom>
              <a:avLst/>
              <a:gdLst/>
              <a:ahLst/>
              <a:cxnLst/>
              <a:rect l="l" t="t" r="r" b="b"/>
              <a:pathLst>
                <a:path w="1447556" h="1057928">
                  <a:moveTo>
                    <a:pt x="33240" y="0"/>
                  </a:moveTo>
                  <a:lnTo>
                    <a:pt x="1414316" y="0"/>
                  </a:lnTo>
                  <a:cubicBezTo>
                    <a:pt x="1423132" y="0"/>
                    <a:pt x="1431586" y="3502"/>
                    <a:pt x="1437820" y="9736"/>
                  </a:cubicBezTo>
                  <a:cubicBezTo>
                    <a:pt x="1444054" y="15969"/>
                    <a:pt x="1447556" y="24424"/>
                    <a:pt x="1447556" y="33240"/>
                  </a:cubicBezTo>
                  <a:lnTo>
                    <a:pt x="1447556" y="1024689"/>
                  </a:lnTo>
                  <a:cubicBezTo>
                    <a:pt x="1447556" y="1033504"/>
                    <a:pt x="1444054" y="1041959"/>
                    <a:pt x="1437820" y="1048193"/>
                  </a:cubicBezTo>
                  <a:cubicBezTo>
                    <a:pt x="1431586" y="1054426"/>
                    <a:pt x="1423132" y="1057928"/>
                    <a:pt x="1414316" y="1057928"/>
                  </a:cubicBezTo>
                  <a:lnTo>
                    <a:pt x="33240" y="1057928"/>
                  </a:lnTo>
                  <a:cubicBezTo>
                    <a:pt x="24424" y="1057928"/>
                    <a:pt x="15969" y="1054426"/>
                    <a:pt x="9736" y="1048193"/>
                  </a:cubicBezTo>
                  <a:cubicBezTo>
                    <a:pt x="3502" y="1041959"/>
                    <a:pt x="0" y="1033504"/>
                    <a:pt x="0" y="1024689"/>
                  </a:cubicBezTo>
                  <a:lnTo>
                    <a:pt x="0" y="33240"/>
                  </a:lnTo>
                  <a:cubicBezTo>
                    <a:pt x="0" y="24424"/>
                    <a:pt x="3502" y="15969"/>
                    <a:pt x="9736" y="9736"/>
                  </a:cubicBezTo>
                  <a:cubicBezTo>
                    <a:pt x="15969" y="3502"/>
                    <a:pt x="24424" y="0"/>
                    <a:pt x="33240" y="0"/>
                  </a:cubicBezTo>
                  <a:close/>
                </a:path>
              </a:pathLst>
            </a:custGeom>
            <a:blipFill>
              <a:blip r:embed="rId4"/>
              <a:stretch>
                <a:fillRect t="-18414" b="-18414"/>
              </a:stretch>
            </a:blipFill>
          </p:spPr>
        </p:sp>
      </p:grpSp>
      <p:sp>
        <p:nvSpPr>
          <p:cNvPr id="11" name="TextBox 11"/>
          <p:cNvSpPr txBox="1"/>
          <p:nvPr/>
        </p:nvSpPr>
        <p:spPr>
          <a:xfrm>
            <a:off x="7870340" y="6105546"/>
            <a:ext cx="4732484" cy="2516505"/>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101419"/>
                </a:solidFill>
                <a:latin typeface="Roboto"/>
                <a:ea typeface="Roboto"/>
                <a:cs typeface="Roboto"/>
                <a:sym typeface="Roboto"/>
              </a:rPr>
              <a:t>Recommend Amazon staff to join its internal schemes like Career Choice and Technical Academy (Amazon, 2024).</a:t>
            </a:r>
          </a:p>
          <a:p>
            <a:pPr algn="just">
              <a:lnSpc>
                <a:spcPts val="2520"/>
              </a:lnSpc>
            </a:pPr>
            <a:endParaRPr lang="en-US" sz="1800">
              <a:solidFill>
                <a:srgbClr val="101419"/>
              </a:solidFill>
              <a:latin typeface="Roboto"/>
              <a:ea typeface="Roboto"/>
              <a:cs typeface="Roboto"/>
              <a:sym typeface="Roboto"/>
            </a:endParaRPr>
          </a:p>
          <a:p>
            <a:pPr marL="388622" lvl="1" indent="-194311" algn="just">
              <a:lnSpc>
                <a:spcPts val="2520"/>
              </a:lnSpc>
              <a:buFont typeface="Arial"/>
              <a:buChar char="•"/>
            </a:pPr>
            <a:r>
              <a:rPr lang="en-US" sz="1800">
                <a:solidFill>
                  <a:srgbClr val="101419"/>
                </a:solidFill>
                <a:latin typeface="Roboto"/>
                <a:ea typeface="Roboto"/>
                <a:cs typeface="Roboto"/>
                <a:sym typeface="Roboto"/>
              </a:rPr>
              <a:t>facilitate internal mobility so that employees can transit functions and countries (McKinsey, 2024).</a:t>
            </a:r>
          </a:p>
          <a:p>
            <a:pPr algn="just">
              <a:lnSpc>
                <a:spcPts val="2520"/>
              </a:lnSpc>
            </a:pPr>
            <a:endParaRPr lang="en-US" sz="1800">
              <a:solidFill>
                <a:srgbClr val="101419"/>
              </a:solidFill>
              <a:latin typeface="Roboto"/>
              <a:ea typeface="Roboto"/>
              <a:cs typeface="Roboto"/>
              <a:sym typeface="Roboto"/>
            </a:endParaRPr>
          </a:p>
        </p:txBody>
      </p:sp>
      <p:sp>
        <p:nvSpPr>
          <p:cNvPr id="12" name="TextBox 12"/>
          <p:cNvSpPr txBox="1"/>
          <p:nvPr/>
        </p:nvSpPr>
        <p:spPr>
          <a:xfrm>
            <a:off x="13031449" y="6641042"/>
            <a:ext cx="3971234" cy="944880"/>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101419"/>
                </a:solidFill>
                <a:latin typeface="Roboto"/>
                <a:ea typeface="Roboto"/>
                <a:cs typeface="Roboto"/>
                <a:sym typeface="Roboto"/>
              </a:rPr>
              <a:t>Make sure that the employees are trained on necessary compliance and safety in fulfilment centres.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17776"/>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AutoShape 5"/>
          <p:cNvSpPr/>
          <p:nvPr/>
        </p:nvSpPr>
        <p:spPr>
          <a:xfrm>
            <a:off x="1316124" y="2383890"/>
            <a:ext cx="6360554" cy="0"/>
          </a:xfrm>
          <a:prstGeom prst="line">
            <a:avLst/>
          </a:prstGeom>
          <a:ln w="28575" cap="flat">
            <a:solidFill>
              <a:srgbClr val="073E88"/>
            </a:solidFill>
            <a:prstDash val="solid"/>
            <a:headEnd type="none" w="sm" len="sm"/>
            <a:tailEnd type="none" w="sm" len="sm"/>
          </a:ln>
        </p:spPr>
      </p:sp>
      <p:sp>
        <p:nvSpPr>
          <p:cNvPr id="6" name="Freeform 6"/>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7" name="Group 7"/>
          <p:cNvGrpSpPr/>
          <p:nvPr/>
        </p:nvGrpSpPr>
        <p:grpSpPr>
          <a:xfrm>
            <a:off x="1316124" y="3184943"/>
            <a:ext cx="3154451" cy="5281095"/>
            <a:chOff x="0" y="0"/>
            <a:chExt cx="488707" cy="818180"/>
          </a:xfrm>
        </p:grpSpPr>
        <p:sp>
          <p:nvSpPr>
            <p:cNvPr id="8" name="Freeform 8"/>
            <p:cNvSpPr/>
            <p:nvPr/>
          </p:nvSpPr>
          <p:spPr>
            <a:xfrm>
              <a:off x="0" y="0"/>
              <a:ext cx="488707" cy="818180"/>
            </a:xfrm>
            <a:custGeom>
              <a:avLst/>
              <a:gdLst/>
              <a:ahLst/>
              <a:cxnLst/>
              <a:rect l="l" t="t" r="r" b="b"/>
              <a:pathLst>
                <a:path w="488707" h="818180">
                  <a:moveTo>
                    <a:pt x="56449" y="0"/>
                  </a:moveTo>
                  <a:lnTo>
                    <a:pt x="432258" y="0"/>
                  </a:lnTo>
                  <a:cubicBezTo>
                    <a:pt x="447230" y="0"/>
                    <a:pt x="461587" y="5947"/>
                    <a:pt x="472174" y="16533"/>
                  </a:cubicBezTo>
                  <a:cubicBezTo>
                    <a:pt x="482760" y="27120"/>
                    <a:pt x="488707" y="41477"/>
                    <a:pt x="488707" y="56449"/>
                  </a:cubicBezTo>
                  <a:lnTo>
                    <a:pt x="488707" y="761731"/>
                  </a:lnTo>
                  <a:cubicBezTo>
                    <a:pt x="488707" y="776702"/>
                    <a:pt x="482760" y="791060"/>
                    <a:pt x="472174" y="801646"/>
                  </a:cubicBezTo>
                  <a:cubicBezTo>
                    <a:pt x="461587" y="812233"/>
                    <a:pt x="447230" y="818180"/>
                    <a:pt x="432258" y="818180"/>
                  </a:cubicBezTo>
                  <a:lnTo>
                    <a:pt x="56449" y="818180"/>
                  </a:lnTo>
                  <a:cubicBezTo>
                    <a:pt x="41477" y="818180"/>
                    <a:pt x="27120" y="812233"/>
                    <a:pt x="16533" y="801646"/>
                  </a:cubicBezTo>
                  <a:cubicBezTo>
                    <a:pt x="5947" y="791060"/>
                    <a:pt x="0" y="776702"/>
                    <a:pt x="0" y="761731"/>
                  </a:cubicBezTo>
                  <a:lnTo>
                    <a:pt x="0" y="56449"/>
                  </a:lnTo>
                  <a:cubicBezTo>
                    <a:pt x="0" y="41477"/>
                    <a:pt x="5947" y="27120"/>
                    <a:pt x="16533" y="16533"/>
                  </a:cubicBezTo>
                  <a:cubicBezTo>
                    <a:pt x="27120" y="5947"/>
                    <a:pt x="41477" y="0"/>
                    <a:pt x="56449" y="0"/>
                  </a:cubicBezTo>
                  <a:close/>
                </a:path>
              </a:pathLst>
            </a:custGeom>
            <a:blipFill>
              <a:blip r:embed="rId4"/>
              <a:stretch>
                <a:fillRect l="-5770" r="-5770"/>
              </a:stretch>
            </a:blipFill>
          </p:spPr>
        </p:sp>
      </p:grpSp>
      <p:grpSp>
        <p:nvGrpSpPr>
          <p:cNvPr id="9" name="Group 9"/>
          <p:cNvGrpSpPr/>
          <p:nvPr/>
        </p:nvGrpSpPr>
        <p:grpSpPr>
          <a:xfrm>
            <a:off x="5808048" y="3670935"/>
            <a:ext cx="2266850" cy="2266850"/>
            <a:chOff x="0" y="0"/>
            <a:chExt cx="597030" cy="597030"/>
          </a:xfrm>
        </p:grpSpPr>
        <p:sp>
          <p:nvSpPr>
            <p:cNvPr id="10" name="Freeform 10"/>
            <p:cNvSpPr/>
            <p:nvPr/>
          </p:nvSpPr>
          <p:spPr>
            <a:xfrm>
              <a:off x="0" y="0"/>
              <a:ext cx="597030" cy="597030"/>
            </a:xfrm>
            <a:custGeom>
              <a:avLst/>
              <a:gdLst/>
              <a:ahLst/>
              <a:cxnLst/>
              <a:rect l="l" t="t" r="r" b="b"/>
              <a:pathLst>
                <a:path w="597030" h="597030">
                  <a:moveTo>
                    <a:pt x="102458" y="0"/>
                  </a:moveTo>
                  <a:lnTo>
                    <a:pt x="494572" y="0"/>
                  </a:lnTo>
                  <a:cubicBezTo>
                    <a:pt x="521746" y="0"/>
                    <a:pt x="547806" y="10795"/>
                    <a:pt x="567021" y="30009"/>
                  </a:cubicBezTo>
                  <a:cubicBezTo>
                    <a:pt x="586236" y="49224"/>
                    <a:pt x="597030" y="75285"/>
                    <a:pt x="597030" y="102458"/>
                  </a:cubicBezTo>
                  <a:lnTo>
                    <a:pt x="597030" y="494572"/>
                  </a:lnTo>
                  <a:cubicBezTo>
                    <a:pt x="597030" y="551158"/>
                    <a:pt x="551158" y="597030"/>
                    <a:pt x="494572" y="597030"/>
                  </a:cubicBezTo>
                  <a:lnTo>
                    <a:pt x="102458" y="597030"/>
                  </a:lnTo>
                  <a:cubicBezTo>
                    <a:pt x="45872" y="597030"/>
                    <a:pt x="0" y="551158"/>
                    <a:pt x="0" y="494572"/>
                  </a:cubicBezTo>
                  <a:lnTo>
                    <a:pt x="0" y="102458"/>
                  </a:lnTo>
                  <a:cubicBezTo>
                    <a:pt x="0" y="45872"/>
                    <a:pt x="45872" y="0"/>
                    <a:pt x="102458" y="0"/>
                  </a:cubicBezTo>
                  <a:close/>
                </a:path>
              </a:pathLst>
            </a:custGeom>
            <a:solidFill>
              <a:srgbClr val="073E88"/>
            </a:solidFill>
          </p:spPr>
        </p:sp>
        <p:sp>
          <p:nvSpPr>
            <p:cNvPr id="11" name="TextBox 11"/>
            <p:cNvSpPr txBox="1"/>
            <p:nvPr/>
          </p:nvSpPr>
          <p:spPr>
            <a:xfrm>
              <a:off x="0" y="-57150"/>
              <a:ext cx="597030" cy="654180"/>
            </a:xfrm>
            <a:prstGeom prst="rect">
              <a:avLst/>
            </a:prstGeom>
          </p:spPr>
          <p:txBody>
            <a:bodyPr lIns="50800" tIns="50800" rIns="50800" bIns="50800" rtlCol="0" anchor="ctr"/>
            <a:lstStyle/>
            <a:p>
              <a:pPr algn="ctr">
                <a:lnSpc>
                  <a:spcPts val="2958"/>
                </a:lnSpc>
              </a:pPr>
              <a:endParaRPr/>
            </a:p>
          </p:txBody>
        </p:sp>
      </p:grpSp>
      <p:sp>
        <p:nvSpPr>
          <p:cNvPr id="12" name="Freeform 12"/>
          <p:cNvSpPr/>
          <p:nvPr/>
        </p:nvSpPr>
        <p:spPr>
          <a:xfrm>
            <a:off x="6026872" y="4345508"/>
            <a:ext cx="1649807" cy="917705"/>
          </a:xfrm>
          <a:custGeom>
            <a:avLst/>
            <a:gdLst/>
            <a:ahLst/>
            <a:cxnLst/>
            <a:rect l="l" t="t" r="r" b="b"/>
            <a:pathLst>
              <a:path w="1649807" h="917705">
                <a:moveTo>
                  <a:pt x="0" y="0"/>
                </a:moveTo>
                <a:lnTo>
                  <a:pt x="1649806" y="0"/>
                </a:lnTo>
                <a:lnTo>
                  <a:pt x="1649806" y="917705"/>
                </a:lnTo>
                <a:lnTo>
                  <a:pt x="0" y="91770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a:ln cap="sq">
            <a:noFill/>
            <a:prstDash val="solid"/>
            <a:miter/>
          </a:ln>
        </p:spPr>
      </p:sp>
      <p:sp>
        <p:nvSpPr>
          <p:cNvPr id="13" name="TextBox 13"/>
          <p:cNvSpPr txBox="1"/>
          <p:nvPr/>
        </p:nvSpPr>
        <p:spPr>
          <a:xfrm>
            <a:off x="2638415" y="659230"/>
            <a:ext cx="16074481" cy="1724661"/>
          </a:xfrm>
          <a:prstGeom prst="rect">
            <a:avLst/>
          </a:prstGeom>
        </p:spPr>
        <p:txBody>
          <a:bodyPr lIns="0" tIns="0" rIns="0" bIns="0" rtlCol="0" anchor="t">
            <a:spAutoFit/>
          </a:bodyPr>
          <a:lstStyle/>
          <a:p>
            <a:pPr algn="l">
              <a:lnSpc>
                <a:spcPts val="6400"/>
              </a:lnSpc>
            </a:pPr>
            <a:r>
              <a:rPr lang="en-US" sz="6400" b="1">
                <a:solidFill>
                  <a:srgbClr val="101419"/>
                </a:solidFill>
                <a:latin typeface="Poppins Bold"/>
                <a:ea typeface="Poppins Bold"/>
                <a:cs typeface="Poppins Bold"/>
                <a:sym typeface="Poppins Bold"/>
              </a:rPr>
              <a:t>KEY CHALLENGES IN TRAINING &amp; DEVELOPMENT</a:t>
            </a:r>
          </a:p>
        </p:txBody>
      </p:sp>
      <p:sp>
        <p:nvSpPr>
          <p:cNvPr id="14" name="TextBox 14"/>
          <p:cNvSpPr txBox="1"/>
          <p:nvPr/>
        </p:nvSpPr>
        <p:spPr>
          <a:xfrm>
            <a:off x="8539411" y="3937635"/>
            <a:ext cx="7276338" cy="1887855"/>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Rapid technological change creates continuous skill gaps in cloud, robotics, and AI roles (Deloitte, 2024).</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Difficulty in retaining trained employees, especially in logistics roles with high turnover rates (Reuters, 2023).</a:t>
            </a:r>
          </a:p>
          <a:p>
            <a:pPr algn="just">
              <a:lnSpc>
                <a:spcPts val="2520"/>
              </a:lnSpc>
              <a:spcBef>
                <a:spcPct val="0"/>
              </a:spcBef>
            </a:pPr>
            <a:endParaRPr lang="en-US" sz="1800">
              <a:solidFill>
                <a:srgbClr val="101419"/>
              </a:solidFill>
              <a:latin typeface="Roboto"/>
              <a:ea typeface="Roboto"/>
              <a:cs typeface="Roboto"/>
              <a:sym typeface="Roboto"/>
            </a:endParaRPr>
          </a:p>
          <a:p>
            <a:pPr algn="just">
              <a:lnSpc>
                <a:spcPts val="2520"/>
              </a:lnSpc>
              <a:spcBef>
                <a:spcPct val="0"/>
              </a:spcBef>
            </a:pPr>
            <a:endParaRPr lang="en-US" sz="1800">
              <a:solidFill>
                <a:srgbClr val="101419"/>
              </a:solidFill>
              <a:latin typeface="Roboto"/>
              <a:ea typeface="Roboto"/>
              <a:cs typeface="Roboto"/>
              <a:sym typeface="Roboto"/>
            </a:endParaRPr>
          </a:p>
        </p:txBody>
      </p:sp>
      <p:sp>
        <p:nvSpPr>
          <p:cNvPr id="15" name="TextBox 15"/>
          <p:cNvSpPr txBox="1"/>
          <p:nvPr/>
        </p:nvSpPr>
        <p:spPr>
          <a:xfrm>
            <a:off x="5718350" y="6448425"/>
            <a:ext cx="4713096" cy="1259205"/>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101419"/>
                </a:solidFill>
                <a:latin typeface="Roboto"/>
                <a:ea typeface="Roboto"/>
                <a:cs typeface="Roboto"/>
                <a:sym typeface="Roboto"/>
              </a:rPr>
              <a:t>High-pressure warehouse environments reduce participation in optional training (BBC News, 2023).</a:t>
            </a:r>
          </a:p>
          <a:p>
            <a:pPr algn="just">
              <a:lnSpc>
                <a:spcPts val="2520"/>
              </a:lnSpc>
            </a:pPr>
            <a:endParaRPr lang="en-US" sz="1800">
              <a:solidFill>
                <a:srgbClr val="101419"/>
              </a:solidFill>
              <a:latin typeface="Roboto"/>
              <a:ea typeface="Roboto"/>
              <a:cs typeface="Roboto"/>
              <a:sym typeface="Roboto"/>
            </a:endParaRPr>
          </a:p>
        </p:txBody>
      </p:sp>
      <p:sp>
        <p:nvSpPr>
          <p:cNvPr id="16" name="TextBox 16"/>
          <p:cNvSpPr txBox="1"/>
          <p:nvPr/>
        </p:nvSpPr>
        <p:spPr>
          <a:xfrm>
            <a:off x="11492701" y="6448643"/>
            <a:ext cx="4708922" cy="1259205"/>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101419"/>
                </a:solidFill>
                <a:latin typeface="Roboto"/>
                <a:ea typeface="Roboto"/>
                <a:cs typeface="Roboto"/>
                <a:sym typeface="Roboto"/>
              </a:rPr>
              <a:t>Global inequalities in access—employees in emerging markets receive fewer learning opportunities (ILO, 2023).</a:t>
            </a:r>
          </a:p>
          <a:p>
            <a:pPr algn="just">
              <a:lnSpc>
                <a:spcPts val="2520"/>
              </a:lnSpc>
            </a:pPr>
            <a:endParaRPr lang="en-US" sz="1800">
              <a:solidFill>
                <a:srgbClr val="101419"/>
              </a:solidFill>
              <a:latin typeface="Roboto"/>
              <a:ea typeface="Roboto"/>
              <a:cs typeface="Roboto"/>
              <a:sym typeface="Roboto"/>
            </a:endParaRPr>
          </a:p>
        </p:txBody>
      </p:sp>
      <p:sp>
        <p:nvSpPr>
          <p:cNvPr id="17" name="TextBox 17"/>
          <p:cNvSpPr txBox="1"/>
          <p:nvPr/>
        </p:nvSpPr>
        <p:spPr>
          <a:xfrm>
            <a:off x="8539411" y="8020810"/>
            <a:ext cx="4708922" cy="1573530"/>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101419"/>
                </a:solidFill>
                <a:latin typeface="Roboto"/>
                <a:ea typeface="Roboto"/>
                <a:cs typeface="Roboto"/>
                <a:sym typeface="Roboto"/>
              </a:rPr>
              <a:t>Algorithmic performance tracking creates fear-based environments, limiting engagement in development (Financial Times, 2023).</a:t>
            </a:r>
          </a:p>
          <a:p>
            <a:pPr algn="just">
              <a:lnSpc>
                <a:spcPts val="2520"/>
              </a:lnSpc>
            </a:pPr>
            <a:endParaRPr lang="en-US" sz="1800">
              <a:solidFill>
                <a:srgbClr val="101419"/>
              </a:solidFill>
              <a:latin typeface="Roboto"/>
              <a:ea typeface="Roboto"/>
              <a:cs typeface="Roboto"/>
              <a:sym typeface="Roboto"/>
            </a:endParaRPr>
          </a:p>
        </p:txBody>
      </p:sp>
      <p:sp>
        <p:nvSpPr>
          <p:cNvPr id="18" name="TextBox 18"/>
          <p:cNvSpPr txBox="1"/>
          <p:nvPr/>
        </p:nvSpPr>
        <p:spPr>
          <a:xfrm>
            <a:off x="1001898" y="2493745"/>
            <a:ext cx="17286102" cy="509905"/>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Poppins Bold"/>
                <a:ea typeface="Poppins Bold"/>
                <a:cs typeface="Poppins Bold"/>
                <a:sym typeface="Poppins Bold"/>
              </a:rPr>
              <a:t>Current Global Challenges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AutoShape 6"/>
          <p:cNvSpPr/>
          <p:nvPr/>
        </p:nvSpPr>
        <p:spPr>
          <a:xfrm>
            <a:off x="8028518" y="2832920"/>
            <a:ext cx="2230963" cy="0"/>
          </a:xfrm>
          <a:prstGeom prst="line">
            <a:avLst/>
          </a:prstGeom>
          <a:ln w="28575" cap="flat">
            <a:solidFill>
              <a:srgbClr val="073E88"/>
            </a:solidFill>
            <a:prstDash val="solid"/>
            <a:headEnd type="none" w="sm" len="sm"/>
            <a:tailEnd type="none" w="sm" len="sm"/>
          </a:ln>
        </p:spPr>
      </p:sp>
      <p:grpSp>
        <p:nvGrpSpPr>
          <p:cNvPr id="7" name="Group 7"/>
          <p:cNvGrpSpPr/>
          <p:nvPr/>
        </p:nvGrpSpPr>
        <p:grpSpPr>
          <a:xfrm>
            <a:off x="3079375" y="4499908"/>
            <a:ext cx="1672490" cy="1672490"/>
            <a:chOff x="0" y="0"/>
            <a:chExt cx="440491" cy="440491"/>
          </a:xfrm>
        </p:grpSpPr>
        <p:sp>
          <p:nvSpPr>
            <p:cNvPr id="8" name="Freeform 8"/>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9" name="TextBox 9"/>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grpSp>
        <p:nvGrpSpPr>
          <p:cNvPr id="10" name="Group 10"/>
          <p:cNvGrpSpPr/>
          <p:nvPr/>
        </p:nvGrpSpPr>
        <p:grpSpPr>
          <a:xfrm>
            <a:off x="10060645" y="4499908"/>
            <a:ext cx="1672490" cy="1672490"/>
            <a:chOff x="0" y="0"/>
            <a:chExt cx="440491" cy="440491"/>
          </a:xfrm>
        </p:grpSpPr>
        <p:sp>
          <p:nvSpPr>
            <p:cNvPr id="11" name="Freeform 11"/>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12" name="TextBox 12"/>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grpSp>
        <p:nvGrpSpPr>
          <p:cNvPr id="13" name="Group 13"/>
          <p:cNvGrpSpPr/>
          <p:nvPr/>
        </p:nvGrpSpPr>
        <p:grpSpPr>
          <a:xfrm>
            <a:off x="6565933" y="4499908"/>
            <a:ext cx="1672490" cy="1672490"/>
            <a:chOff x="0" y="0"/>
            <a:chExt cx="440491" cy="440491"/>
          </a:xfrm>
        </p:grpSpPr>
        <p:sp>
          <p:nvSpPr>
            <p:cNvPr id="14" name="Freeform 14"/>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15" name="TextBox 15"/>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grpSp>
        <p:nvGrpSpPr>
          <p:cNvPr id="16" name="Group 16"/>
          <p:cNvGrpSpPr/>
          <p:nvPr/>
        </p:nvGrpSpPr>
        <p:grpSpPr>
          <a:xfrm>
            <a:off x="13728364" y="4499908"/>
            <a:ext cx="1672490" cy="1672490"/>
            <a:chOff x="0" y="0"/>
            <a:chExt cx="440491" cy="440491"/>
          </a:xfrm>
        </p:grpSpPr>
        <p:sp>
          <p:nvSpPr>
            <p:cNvPr id="17" name="Freeform 17"/>
            <p:cNvSpPr/>
            <p:nvPr/>
          </p:nvSpPr>
          <p:spPr>
            <a:xfrm>
              <a:off x="0" y="0"/>
              <a:ext cx="440491" cy="440491"/>
            </a:xfrm>
            <a:custGeom>
              <a:avLst/>
              <a:gdLst/>
              <a:ahLst/>
              <a:cxnLst/>
              <a:rect l="l" t="t" r="r" b="b"/>
              <a:pathLst>
                <a:path w="440491" h="440491">
                  <a:moveTo>
                    <a:pt x="138869" y="0"/>
                  </a:moveTo>
                  <a:lnTo>
                    <a:pt x="301622" y="0"/>
                  </a:lnTo>
                  <a:cubicBezTo>
                    <a:pt x="338452" y="0"/>
                    <a:pt x="373774" y="14631"/>
                    <a:pt x="399817" y="40674"/>
                  </a:cubicBezTo>
                  <a:cubicBezTo>
                    <a:pt x="425860" y="66717"/>
                    <a:pt x="440491" y="102039"/>
                    <a:pt x="440491" y="138869"/>
                  </a:cubicBezTo>
                  <a:lnTo>
                    <a:pt x="440491" y="301622"/>
                  </a:lnTo>
                  <a:cubicBezTo>
                    <a:pt x="440491" y="338452"/>
                    <a:pt x="425860" y="373774"/>
                    <a:pt x="399817" y="399817"/>
                  </a:cubicBezTo>
                  <a:cubicBezTo>
                    <a:pt x="373774" y="425860"/>
                    <a:pt x="338452" y="440491"/>
                    <a:pt x="301622" y="440491"/>
                  </a:cubicBezTo>
                  <a:lnTo>
                    <a:pt x="138869" y="440491"/>
                  </a:lnTo>
                  <a:cubicBezTo>
                    <a:pt x="102039" y="440491"/>
                    <a:pt x="66717" y="425860"/>
                    <a:pt x="40674" y="399817"/>
                  </a:cubicBezTo>
                  <a:cubicBezTo>
                    <a:pt x="14631" y="373774"/>
                    <a:pt x="0" y="338452"/>
                    <a:pt x="0" y="301622"/>
                  </a:cubicBezTo>
                  <a:lnTo>
                    <a:pt x="0" y="138869"/>
                  </a:lnTo>
                  <a:cubicBezTo>
                    <a:pt x="0" y="102039"/>
                    <a:pt x="14631" y="66717"/>
                    <a:pt x="40674" y="40674"/>
                  </a:cubicBezTo>
                  <a:cubicBezTo>
                    <a:pt x="66717" y="14631"/>
                    <a:pt x="102039" y="0"/>
                    <a:pt x="138869" y="0"/>
                  </a:cubicBezTo>
                  <a:close/>
                </a:path>
              </a:pathLst>
            </a:custGeom>
            <a:solidFill>
              <a:srgbClr val="073E88"/>
            </a:solidFill>
          </p:spPr>
        </p:sp>
        <p:sp>
          <p:nvSpPr>
            <p:cNvPr id="18" name="TextBox 18"/>
            <p:cNvSpPr txBox="1"/>
            <p:nvPr/>
          </p:nvSpPr>
          <p:spPr>
            <a:xfrm>
              <a:off x="0" y="-57150"/>
              <a:ext cx="440491" cy="497641"/>
            </a:xfrm>
            <a:prstGeom prst="rect">
              <a:avLst/>
            </a:prstGeom>
          </p:spPr>
          <p:txBody>
            <a:bodyPr lIns="50800" tIns="50800" rIns="50800" bIns="50800" rtlCol="0" anchor="ctr"/>
            <a:lstStyle/>
            <a:p>
              <a:pPr algn="ctr">
                <a:lnSpc>
                  <a:spcPts val="2958"/>
                </a:lnSpc>
              </a:pPr>
              <a:endParaRPr/>
            </a:p>
          </p:txBody>
        </p:sp>
      </p:grpSp>
      <p:sp>
        <p:nvSpPr>
          <p:cNvPr id="19" name="Freeform 19"/>
          <p:cNvSpPr/>
          <p:nvPr/>
        </p:nvSpPr>
        <p:spPr>
          <a:xfrm>
            <a:off x="14086446" y="4857989"/>
            <a:ext cx="956326" cy="956326"/>
          </a:xfrm>
          <a:custGeom>
            <a:avLst/>
            <a:gdLst/>
            <a:ahLst/>
            <a:cxnLst/>
            <a:rect l="l" t="t" r="r" b="b"/>
            <a:pathLst>
              <a:path w="956326" h="956326">
                <a:moveTo>
                  <a:pt x="0" y="0"/>
                </a:moveTo>
                <a:lnTo>
                  <a:pt x="956326" y="0"/>
                </a:lnTo>
                <a:lnTo>
                  <a:pt x="956326" y="956327"/>
                </a:lnTo>
                <a:lnTo>
                  <a:pt x="0" y="956327"/>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20" name="Freeform 20"/>
          <p:cNvSpPr/>
          <p:nvPr/>
        </p:nvSpPr>
        <p:spPr>
          <a:xfrm>
            <a:off x="6968138" y="4857989"/>
            <a:ext cx="876234" cy="956326"/>
          </a:xfrm>
          <a:custGeom>
            <a:avLst/>
            <a:gdLst/>
            <a:ahLst/>
            <a:cxnLst/>
            <a:rect l="l" t="t" r="r" b="b"/>
            <a:pathLst>
              <a:path w="876234" h="956326">
                <a:moveTo>
                  <a:pt x="0" y="0"/>
                </a:moveTo>
                <a:lnTo>
                  <a:pt x="876234" y="0"/>
                </a:lnTo>
                <a:lnTo>
                  <a:pt x="876234" y="956327"/>
                </a:lnTo>
                <a:lnTo>
                  <a:pt x="0" y="956327"/>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a:ln cap="sq">
            <a:noFill/>
            <a:prstDash val="solid"/>
            <a:miter/>
          </a:ln>
        </p:spPr>
      </p:sp>
      <p:sp>
        <p:nvSpPr>
          <p:cNvPr id="21" name="Freeform 21"/>
          <p:cNvSpPr/>
          <p:nvPr/>
        </p:nvSpPr>
        <p:spPr>
          <a:xfrm>
            <a:off x="10457748" y="4884392"/>
            <a:ext cx="904651" cy="903521"/>
          </a:xfrm>
          <a:custGeom>
            <a:avLst/>
            <a:gdLst/>
            <a:ahLst/>
            <a:cxnLst/>
            <a:rect l="l" t="t" r="r" b="b"/>
            <a:pathLst>
              <a:path w="904651" h="903521">
                <a:moveTo>
                  <a:pt x="0" y="0"/>
                </a:moveTo>
                <a:lnTo>
                  <a:pt x="904651" y="0"/>
                </a:lnTo>
                <a:lnTo>
                  <a:pt x="904651" y="903521"/>
                </a:lnTo>
                <a:lnTo>
                  <a:pt x="0" y="903521"/>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a:ln cap="sq">
            <a:noFill/>
            <a:prstDash val="solid"/>
            <a:miter/>
          </a:ln>
        </p:spPr>
      </p:sp>
      <p:sp>
        <p:nvSpPr>
          <p:cNvPr id="22" name="Freeform 22"/>
          <p:cNvSpPr/>
          <p:nvPr/>
        </p:nvSpPr>
        <p:spPr>
          <a:xfrm>
            <a:off x="3503017" y="4857989"/>
            <a:ext cx="868316" cy="929924"/>
          </a:xfrm>
          <a:custGeom>
            <a:avLst/>
            <a:gdLst/>
            <a:ahLst/>
            <a:cxnLst/>
            <a:rect l="l" t="t" r="r" b="b"/>
            <a:pathLst>
              <a:path w="868316" h="929924">
                <a:moveTo>
                  <a:pt x="0" y="0"/>
                </a:moveTo>
                <a:lnTo>
                  <a:pt x="868316" y="0"/>
                </a:lnTo>
                <a:lnTo>
                  <a:pt x="868316" y="929924"/>
                </a:lnTo>
                <a:lnTo>
                  <a:pt x="0" y="92992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a:ln cap="sq">
            <a:noFill/>
            <a:prstDash val="solid"/>
            <a:miter/>
          </a:ln>
        </p:spPr>
      </p:sp>
      <p:sp>
        <p:nvSpPr>
          <p:cNvPr id="23" name="TextBox 23"/>
          <p:cNvSpPr txBox="1"/>
          <p:nvPr/>
        </p:nvSpPr>
        <p:spPr>
          <a:xfrm>
            <a:off x="2474317" y="887915"/>
            <a:ext cx="15011285" cy="1945005"/>
          </a:xfrm>
          <a:prstGeom prst="rect">
            <a:avLst/>
          </a:prstGeom>
        </p:spPr>
        <p:txBody>
          <a:bodyPr lIns="0" tIns="0" rIns="0" bIns="0" rtlCol="0" anchor="t">
            <a:spAutoFit/>
          </a:bodyPr>
          <a:lstStyle/>
          <a:p>
            <a:pPr algn="l">
              <a:lnSpc>
                <a:spcPts val="7200"/>
              </a:lnSpc>
            </a:pPr>
            <a:r>
              <a:rPr lang="en-US" sz="7200" b="1">
                <a:solidFill>
                  <a:srgbClr val="101419"/>
                </a:solidFill>
                <a:latin typeface="Poppins Bold"/>
                <a:ea typeface="Poppins Bold"/>
                <a:cs typeface="Poppins Bold"/>
                <a:sym typeface="Poppins Bold"/>
              </a:rPr>
              <a:t>RECOMMENDATIONS TO IMPROVE T&amp;D AT AMAZON</a:t>
            </a:r>
          </a:p>
        </p:txBody>
      </p:sp>
      <p:sp>
        <p:nvSpPr>
          <p:cNvPr id="24" name="TextBox 24"/>
          <p:cNvSpPr txBox="1"/>
          <p:nvPr/>
        </p:nvSpPr>
        <p:spPr>
          <a:xfrm>
            <a:off x="3875365" y="3277209"/>
            <a:ext cx="10537269" cy="630555"/>
          </a:xfrm>
          <a:prstGeom prst="rect">
            <a:avLst/>
          </a:prstGeom>
        </p:spPr>
        <p:txBody>
          <a:bodyPr lIns="0" tIns="0" rIns="0" bIns="0" rtlCol="0" anchor="t">
            <a:spAutoFit/>
          </a:bodyPr>
          <a:lstStyle/>
          <a:p>
            <a:pPr algn="ctr">
              <a:lnSpc>
                <a:spcPts val="2520"/>
              </a:lnSpc>
              <a:spcBef>
                <a:spcPct val="0"/>
              </a:spcBef>
            </a:pPr>
            <a:r>
              <a:rPr lang="en-US" sz="1800">
                <a:solidFill>
                  <a:srgbClr val="101419"/>
                </a:solidFill>
                <a:latin typeface="Roboto"/>
                <a:ea typeface="Roboto"/>
                <a:cs typeface="Roboto"/>
                <a:sym typeface="Roboto"/>
              </a:rPr>
              <a:t>Introduce micro-learning modules for warehouse and frontline staff to increase engagement in high-pressure environments (Harvard Business Review, 2023).</a:t>
            </a:r>
          </a:p>
        </p:txBody>
      </p:sp>
      <p:sp>
        <p:nvSpPr>
          <p:cNvPr id="25" name="TextBox 25"/>
          <p:cNvSpPr txBox="1"/>
          <p:nvPr/>
        </p:nvSpPr>
        <p:spPr>
          <a:xfrm>
            <a:off x="2193606" y="6724683"/>
            <a:ext cx="3363519" cy="1259205"/>
          </a:xfrm>
          <a:prstGeom prst="rect">
            <a:avLst/>
          </a:prstGeom>
        </p:spPr>
        <p:txBody>
          <a:bodyPr lIns="0" tIns="0" rIns="0" bIns="0" rtlCol="0" anchor="t">
            <a:spAutoFit/>
          </a:bodyPr>
          <a:lstStyle/>
          <a:p>
            <a:pPr algn="ctr">
              <a:lnSpc>
                <a:spcPts val="2520"/>
              </a:lnSpc>
              <a:spcBef>
                <a:spcPct val="0"/>
              </a:spcBef>
            </a:pPr>
            <a:r>
              <a:rPr lang="en-US" sz="1800">
                <a:solidFill>
                  <a:srgbClr val="101419"/>
                </a:solidFill>
                <a:latin typeface="Roboto"/>
                <a:ea typeface="Roboto"/>
                <a:cs typeface="Roboto"/>
                <a:sym typeface="Roboto"/>
              </a:rPr>
              <a:t>Localise Career Choice programmes for non-US regions to reduce global inequality in learning access (ILO, 2023).</a:t>
            </a:r>
          </a:p>
        </p:txBody>
      </p:sp>
      <p:sp>
        <p:nvSpPr>
          <p:cNvPr id="26" name="TextBox 26"/>
          <p:cNvSpPr txBox="1"/>
          <p:nvPr/>
        </p:nvSpPr>
        <p:spPr>
          <a:xfrm>
            <a:off x="9423552" y="6620073"/>
            <a:ext cx="2946677" cy="1573530"/>
          </a:xfrm>
          <a:prstGeom prst="rect">
            <a:avLst/>
          </a:prstGeom>
        </p:spPr>
        <p:txBody>
          <a:bodyPr lIns="0" tIns="0" rIns="0" bIns="0" rtlCol="0" anchor="t">
            <a:spAutoFit/>
          </a:bodyPr>
          <a:lstStyle/>
          <a:p>
            <a:pPr algn="ctr">
              <a:lnSpc>
                <a:spcPts val="2520"/>
              </a:lnSpc>
              <a:spcBef>
                <a:spcPct val="0"/>
              </a:spcBef>
            </a:pPr>
            <a:r>
              <a:rPr lang="en-US" sz="1800">
                <a:solidFill>
                  <a:srgbClr val="101419"/>
                </a:solidFill>
                <a:latin typeface="Roboto"/>
                <a:ea typeface="Roboto"/>
                <a:cs typeface="Roboto"/>
                <a:sym typeface="Roboto"/>
              </a:rPr>
              <a:t>Use AI skill-mapping tools to automatically recommend career pathways and internal mobility options (McKinsey, 2024).</a:t>
            </a:r>
          </a:p>
        </p:txBody>
      </p:sp>
      <p:sp>
        <p:nvSpPr>
          <p:cNvPr id="27" name="TextBox 27"/>
          <p:cNvSpPr txBox="1"/>
          <p:nvPr/>
        </p:nvSpPr>
        <p:spPr>
          <a:xfrm>
            <a:off x="6089731" y="6620073"/>
            <a:ext cx="2633048" cy="2202180"/>
          </a:xfrm>
          <a:prstGeom prst="rect">
            <a:avLst/>
          </a:prstGeom>
        </p:spPr>
        <p:txBody>
          <a:bodyPr lIns="0" tIns="0" rIns="0" bIns="0" rtlCol="0" anchor="t">
            <a:spAutoFit/>
          </a:bodyPr>
          <a:lstStyle/>
          <a:p>
            <a:pPr algn="ctr">
              <a:lnSpc>
                <a:spcPts val="2520"/>
              </a:lnSpc>
              <a:spcBef>
                <a:spcPct val="0"/>
              </a:spcBef>
            </a:pPr>
            <a:r>
              <a:rPr lang="en-US" sz="1800">
                <a:solidFill>
                  <a:srgbClr val="101419"/>
                </a:solidFill>
                <a:latin typeface="Roboto"/>
                <a:ea typeface="Roboto"/>
                <a:cs typeface="Roboto"/>
                <a:sym typeface="Roboto"/>
              </a:rPr>
              <a:t>Expand emotional intelligence and people-leadership training for managers to improve communication and reduce burnout (Goleman, 2020).</a:t>
            </a:r>
          </a:p>
        </p:txBody>
      </p:sp>
      <p:sp>
        <p:nvSpPr>
          <p:cNvPr id="28" name="TextBox 28"/>
          <p:cNvSpPr txBox="1"/>
          <p:nvPr/>
        </p:nvSpPr>
        <p:spPr>
          <a:xfrm>
            <a:off x="13075079" y="6620073"/>
            <a:ext cx="2979060" cy="1887855"/>
          </a:xfrm>
          <a:prstGeom prst="rect">
            <a:avLst/>
          </a:prstGeom>
        </p:spPr>
        <p:txBody>
          <a:bodyPr lIns="0" tIns="0" rIns="0" bIns="0" rtlCol="0" anchor="t">
            <a:spAutoFit/>
          </a:bodyPr>
          <a:lstStyle/>
          <a:p>
            <a:pPr algn="ctr">
              <a:lnSpc>
                <a:spcPts val="2520"/>
              </a:lnSpc>
              <a:spcBef>
                <a:spcPct val="0"/>
              </a:spcBef>
            </a:pPr>
            <a:r>
              <a:rPr lang="en-US" sz="1800">
                <a:solidFill>
                  <a:srgbClr val="101419"/>
                </a:solidFill>
                <a:latin typeface="Roboto"/>
                <a:ea typeface="Roboto"/>
                <a:cs typeface="Roboto"/>
                <a:sym typeface="Roboto"/>
              </a:rPr>
              <a:t>Increase investment in robotics, cloud, and data analytics upskilling to match Amazon’s long-term innovation strategy (Deloitte,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028700" y="752171"/>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TextBox 6"/>
          <p:cNvSpPr txBox="1"/>
          <p:nvPr/>
        </p:nvSpPr>
        <p:spPr>
          <a:xfrm>
            <a:off x="727267" y="1495729"/>
            <a:ext cx="9773772" cy="2486259"/>
          </a:xfrm>
          <a:prstGeom prst="rect">
            <a:avLst/>
          </a:prstGeom>
        </p:spPr>
        <p:txBody>
          <a:bodyPr lIns="0" tIns="0" rIns="0" bIns="0" rtlCol="0" anchor="t">
            <a:spAutoFit/>
          </a:bodyPr>
          <a:lstStyle/>
          <a:p>
            <a:pPr algn="l">
              <a:lnSpc>
                <a:spcPts val="6258"/>
              </a:lnSpc>
            </a:pPr>
            <a:r>
              <a:rPr lang="en-US" sz="6258" b="1">
                <a:solidFill>
                  <a:srgbClr val="101419"/>
                </a:solidFill>
                <a:latin typeface="Poppins Bold"/>
                <a:ea typeface="Poppins Bold"/>
                <a:cs typeface="Poppins Bold"/>
                <a:sym typeface="Poppins Bold"/>
              </a:rPr>
              <a:t> STRATEGIC ALIGNMENT WITH AMAZON’S BUSINESS GOALS</a:t>
            </a:r>
          </a:p>
        </p:txBody>
      </p:sp>
      <p:grpSp>
        <p:nvGrpSpPr>
          <p:cNvPr id="7" name="Group 7"/>
          <p:cNvGrpSpPr/>
          <p:nvPr/>
        </p:nvGrpSpPr>
        <p:grpSpPr>
          <a:xfrm>
            <a:off x="10501038" y="1438579"/>
            <a:ext cx="6095623" cy="7578360"/>
            <a:chOff x="0" y="0"/>
            <a:chExt cx="944372" cy="1174086"/>
          </a:xfrm>
        </p:grpSpPr>
        <p:sp>
          <p:nvSpPr>
            <p:cNvPr id="8" name="Freeform 8"/>
            <p:cNvSpPr/>
            <p:nvPr/>
          </p:nvSpPr>
          <p:spPr>
            <a:xfrm>
              <a:off x="0" y="0"/>
              <a:ext cx="944372" cy="1174086"/>
            </a:xfrm>
            <a:custGeom>
              <a:avLst/>
              <a:gdLst/>
              <a:ahLst/>
              <a:cxnLst/>
              <a:rect l="l" t="t" r="r" b="b"/>
              <a:pathLst>
                <a:path w="944372" h="1174086">
                  <a:moveTo>
                    <a:pt x="29212" y="0"/>
                  </a:moveTo>
                  <a:lnTo>
                    <a:pt x="915160" y="0"/>
                  </a:lnTo>
                  <a:cubicBezTo>
                    <a:pt x="931293" y="0"/>
                    <a:pt x="944372" y="13079"/>
                    <a:pt x="944372" y="29212"/>
                  </a:cubicBezTo>
                  <a:lnTo>
                    <a:pt x="944372" y="1144874"/>
                  </a:lnTo>
                  <a:cubicBezTo>
                    <a:pt x="944372" y="1152622"/>
                    <a:pt x="941294" y="1160052"/>
                    <a:pt x="935816" y="1165530"/>
                  </a:cubicBezTo>
                  <a:cubicBezTo>
                    <a:pt x="930337" y="1171009"/>
                    <a:pt x="922907" y="1174086"/>
                    <a:pt x="915160" y="1174086"/>
                  </a:cubicBezTo>
                  <a:lnTo>
                    <a:pt x="29212" y="1174086"/>
                  </a:lnTo>
                  <a:cubicBezTo>
                    <a:pt x="21464" y="1174086"/>
                    <a:pt x="14034" y="1171009"/>
                    <a:pt x="8556" y="1165530"/>
                  </a:cubicBezTo>
                  <a:cubicBezTo>
                    <a:pt x="3078" y="1160052"/>
                    <a:pt x="0" y="1152622"/>
                    <a:pt x="0" y="1144874"/>
                  </a:cubicBezTo>
                  <a:lnTo>
                    <a:pt x="0" y="29212"/>
                  </a:lnTo>
                  <a:cubicBezTo>
                    <a:pt x="0" y="21464"/>
                    <a:pt x="3078" y="14034"/>
                    <a:pt x="8556" y="8556"/>
                  </a:cubicBezTo>
                  <a:cubicBezTo>
                    <a:pt x="14034" y="3078"/>
                    <a:pt x="21464" y="0"/>
                    <a:pt x="29212" y="0"/>
                  </a:cubicBezTo>
                  <a:close/>
                </a:path>
              </a:pathLst>
            </a:custGeom>
            <a:blipFill>
              <a:blip r:embed="rId4"/>
              <a:stretch>
                <a:fillRect l="-43301" r="-43301"/>
              </a:stretch>
            </a:blipFill>
          </p:spPr>
        </p:sp>
      </p:grpSp>
      <p:sp>
        <p:nvSpPr>
          <p:cNvPr id="9" name="TextBox 9"/>
          <p:cNvSpPr txBox="1"/>
          <p:nvPr/>
        </p:nvSpPr>
        <p:spPr>
          <a:xfrm>
            <a:off x="1581759" y="4300159"/>
            <a:ext cx="7050938" cy="4716780"/>
          </a:xfrm>
          <a:prstGeom prst="rect">
            <a:avLst/>
          </a:prstGeom>
        </p:spPr>
        <p:txBody>
          <a:bodyPr lIns="0" tIns="0" rIns="0" bIns="0" rtlCol="0" anchor="t">
            <a:spAutoFit/>
          </a:bodyPr>
          <a:lstStyle/>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T&amp;D programs help Amazon to develop the workforce of the future, which is critical in terms of cloud, AI, and automation development (Amazon, 2024).</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Enhances operational excellence where, trained employees work more effectively in relation to fulfilment, logistics and AWS (McKinsey, 2024).</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Fits the international strategy of innovation at Amazon, which promotes the constant improvement of the organization and technological excellence (Deloitte, 2024).</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Improves employee retention, engagement and career advancement- plays a major role in maintaining the competitive global talent pipeline at Amazon (CIPD, 2023).</a:t>
            </a:r>
          </a:p>
          <a:p>
            <a:pPr marL="388622" lvl="1" indent="-194311" algn="just">
              <a:lnSpc>
                <a:spcPts val="2520"/>
              </a:lnSpc>
              <a:spcBef>
                <a:spcPct val="0"/>
              </a:spcBef>
              <a:buFont typeface="Arial"/>
              <a:buChar char="•"/>
            </a:pPr>
            <a:r>
              <a:rPr lang="en-US" sz="1800">
                <a:solidFill>
                  <a:srgbClr val="101419"/>
                </a:solidFill>
                <a:latin typeface="Roboto"/>
                <a:ea typeface="Roboto"/>
                <a:cs typeface="Roboto"/>
                <a:sym typeface="Roboto"/>
              </a:rPr>
              <a:t>Ensures international uniformity by integrating Leadership Principles in training, which strengthens the Amazon organisational culture (Amazon, 2024).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0525" y="162014"/>
            <a:ext cx="18288000" cy="10287000"/>
            <a:chOff x="0" y="0"/>
            <a:chExt cx="24384000" cy="13716000"/>
          </a:xfrm>
        </p:grpSpPr>
        <p:pic>
          <p:nvPicPr>
            <p:cNvPr id="3" name="Picture 3"/>
            <p:cNvPicPr>
              <a:picLocks noChangeAspect="1"/>
            </p:cNvPicPr>
            <p:nvPr/>
          </p:nvPicPr>
          <p:blipFill>
            <a:blip r:embed="rId2"/>
            <a:srcRect t="3512" b="3512"/>
            <a:stretch>
              <a:fillRect/>
            </a:stretch>
          </p:blipFill>
          <p:spPr>
            <a:xfrm>
              <a:off x="0" y="0"/>
              <a:ext cx="24384000" cy="13716000"/>
            </a:xfrm>
            <a:prstGeom prst="rect">
              <a:avLst/>
            </a:prstGeom>
          </p:spPr>
        </p:pic>
      </p:grpSp>
      <p:grpSp>
        <p:nvGrpSpPr>
          <p:cNvPr id="4" name="Group 4"/>
          <p:cNvGrpSpPr/>
          <p:nvPr/>
        </p:nvGrpSpPr>
        <p:grpSpPr>
          <a:xfrm>
            <a:off x="750712" y="869194"/>
            <a:ext cx="16703809" cy="8995129"/>
            <a:chOff x="0" y="0"/>
            <a:chExt cx="4399357" cy="2369088"/>
          </a:xfrm>
        </p:grpSpPr>
        <p:sp>
          <p:nvSpPr>
            <p:cNvPr id="5" name="Freeform 5"/>
            <p:cNvSpPr/>
            <p:nvPr/>
          </p:nvSpPr>
          <p:spPr>
            <a:xfrm>
              <a:off x="0" y="0"/>
              <a:ext cx="4399357" cy="2369088"/>
            </a:xfrm>
            <a:custGeom>
              <a:avLst/>
              <a:gdLst/>
              <a:ahLst/>
              <a:cxnLst/>
              <a:rect l="l" t="t" r="r" b="b"/>
              <a:pathLst>
                <a:path w="4399357" h="2369088">
                  <a:moveTo>
                    <a:pt x="23638" y="0"/>
                  </a:moveTo>
                  <a:lnTo>
                    <a:pt x="4375719" y="0"/>
                  </a:lnTo>
                  <a:cubicBezTo>
                    <a:pt x="4381989" y="0"/>
                    <a:pt x="4388001" y="2490"/>
                    <a:pt x="4392434" y="6923"/>
                  </a:cubicBezTo>
                  <a:cubicBezTo>
                    <a:pt x="4396867" y="11356"/>
                    <a:pt x="4399357" y="17369"/>
                    <a:pt x="4399357" y="23638"/>
                  </a:cubicBezTo>
                  <a:lnTo>
                    <a:pt x="4399357" y="2345450"/>
                  </a:lnTo>
                  <a:cubicBezTo>
                    <a:pt x="4399357" y="2351719"/>
                    <a:pt x="4396867" y="2357731"/>
                    <a:pt x="4392434" y="2362164"/>
                  </a:cubicBezTo>
                  <a:cubicBezTo>
                    <a:pt x="4388001" y="2366597"/>
                    <a:pt x="4381989" y="2369088"/>
                    <a:pt x="4375719" y="2369088"/>
                  </a:cubicBezTo>
                  <a:lnTo>
                    <a:pt x="23638" y="2369088"/>
                  </a:lnTo>
                  <a:cubicBezTo>
                    <a:pt x="17369" y="2369088"/>
                    <a:pt x="11356" y="2366597"/>
                    <a:pt x="6923" y="2362164"/>
                  </a:cubicBezTo>
                  <a:cubicBezTo>
                    <a:pt x="2490" y="2357731"/>
                    <a:pt x="0" y="2351719"/>
                    <a:pt x="0" y="2345450"/>
                  </a:cubicBezTo>
                  <a:lnTo>
                    <a:pt x="0" y="23638"/>
                  </a:lnTo>
                  <a:cubicBezTo>
                    <a:pt x="0" y="17369"/>
                    <a:pt x="2490" y="11356"/>
                    <a:pt x="6923" y="6923"/>
                  </a:cubicBezTo>
                  <a:cubicBezTo>
                    <a:pt x="11356" y="2490"/>
                    <a:pt x="17369" y="0"/>
                    <a:pt x="23638" y="0"/>
                  </a:cubicBezTo>
                  <a:close/>
                </a:path>
              </a:pathLst>
            </a:custGeom>
            <a:solidFill>
              <a:srgbClr val="F5F7F7"/>
            </a:solidFill>
          </p:spPr>
        </p:sp>
        <p:sp>
          <p:nvSpPr>
            <p:cNvPr id="6" name="TextBox 6"/>
            <p:cNvSpPr txBox="1"/>
            <p:nvPr/>
          </p:nvSpPr>
          <p:spPr>
            <a:xfrm>
              <a:off x="0" y="38100"/>
              <a:ext cx="4399357" cy="2330988"/>
            </a:xfrm>
            <a:prstGeom prst="rect">
              <a:avLst/>
            </a:prstGeom>
          </p:spPr>
          <p:txBody>
            <a:bodyPr lIns="50800" tIns="50800" rIns="50800" bIns="50800" rtlCol="0" anchor="ctr"/>
            <a:lstStyle/>
            <a:p>
              <a:pPr algn="ctr">
                <a:lnSpc>
                  <a:spcPts val="2400"/>
                </a:lnSpc>
              </a:pPr>
              <a:endParaRPr/>
            </a:p>
          </p:txBody>
        </p:sp>
      </p:grpSp>
      <p:sp>
        <p:nvSpPr>
          <p:cNvPr id="7" name="Freeform 7"/>
          <p:cNvSpPr/>
          <p:nvPr/>
        </p:nvSpPr>
        <p:spPr>
          <a:xfrm>
            <a:off x="15760856" y="1246024"/>
            <a:ext cx="1498444" cy="374611"/>
          </a:xfrm>
          <a:custGeom>
            <a:avLst/>
            <a:gdLst/>
            <a:ahLst/>
            <a:cxnLst/>
            <a:rect l="l" t="t" r="r" b="b"/>
            <a:pathLst>
              <a:path w="1498444" h="374611">
                <a:moveTo>
                  <a:pt x="0" y="0"/>
                </a:moveTo>
                <a:lnTo>
                  <a:pt x="1498444" y="0"/>
                </a:lnTo>
                <a:lnTo>
                  <a:pt x="1498444" y="374611"/>
                </a:lnTo>
                <a:lnTo>
                  <a:pt x="0" y="37461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8" name="Group 8"/>
          <p:cNvGrpSpPr/>
          <p:nvPr/>
        </p:nvGrpSpPr>
        <p:grpSpPr>
          <a:xfrm>
            <a:off x="15031361" y="869194"/>
            <a:ext cx="2423160" cy="2423160"/>
            <a:chOff x="0" y="0"/>
            <a:chExt cx="638199" cy="638199"/>
          </a:xfrm>
        </p:grpSpPr>
        <p:sp>
          <p:nvSpPr>
            <p:cNvPr id="9" name="Freeform 9"/>
            <p:cNvSpPr/>
            <p:nvPr/>
          </p:nvSpPr>
          <p:spPr>
            <a:xfrm>
              <a:off x="0" y="0"/>
              <a:ext cx="638198" cy="638198"/>
            </a:xfrm>
            <a:custGeom>
              <a:avLst/>
              <a:gdLst/>
              <a:ahLst/>
              <a:cxnLst/>
              <a:rect l="l" t="t" r="r" b="b"/>
              <a:pathLst>
                <a:path w="638198" h="638198">
                  <a:moveTo>
                    <a:pt x="95849" y="0"/>
                  </a:moveTo>
                  <a:lnTo>
                    <a:pt x="542349" y="0"/>
                  </a:lnTo>
                  <a:cubicBezTo>
                    <a:pt x="567770" y="0"/>
                    <a:pt x="592150" y="10098"/>
                    <a:pt x="610125" y="28074"/>
                  </a:cubicBezTo>
                  <a:cubicBezTo>
                    <a:pt x="628100" y="46049"/>
                    <a:pt x="638198" y="70428"/>
                    <a:pt x="638198" y="95849"/>
                  </a:cubicBezTo>
                  <a:lnTo>
                    <a:pt x="638198" y="542349"/>
                  </a:lnTo>
                  <a:cubicBezTo>
                    <a:pt x="638198" y="567770"/>
                    <a:pt x="628100" y="592150"/>
                    <a:pt x="610125" y="610125"/>
                  </a:cubicBezTo>
                  <a:cubicBezTo>
                    <a:pt x="592150" y="628100"/>
                    <a:pt x="567770" y="638198"/>
                    <a:pt x="542349" y="638198"/>
                  </a:cubicBezTo>
                  <a:lnTo>
                    <a:pt x="95849" y="638198"/>
                  </a:lnTo>
                  <a:cubicBezTo>
                    <a:pt x="42913" y="638198"/>
                    <a:pt x="0" y="595285"/>
                    <a:pt x="0" y="542349"/>
                  </a:cubicBezTo>
                  <a:lnTo>
                    <a:pt x="0" y="95849"/>
                  </a:lnTo>
                  <a:cubicBezTo>
                    <a:pt x="0" y="70428"/>
                    <a:pt x="10098" y="46049"/>
                    <a:pt x="28074" y="28074"/>
                  </a:cubicBezTo>
                  <a:cubicBezTo>
                    <a:pt x="46049" y="10098"/>
                    <a:pt x="70428" y="0"/>
                    <a:pt x="95849" y="0"/>
                  </a:cubicBezTo>
                  <a:close/>
                </a:path>
              </a:pathLst>
            </a:custGeom>
            <a:solidFill>
              <a:srgbClr val="073E88"/>
            </a:solidFill>
          </p:spPr>
        </p:sp>
        <p:sp>
          <p:nvSpPr>
            <p:cNvPr id="10" name="TextBox 10"/>
            <p:cNvSpPr txBox="1"/>
            <p:nvPr/>
          </p:nvSpPr>
          <p:spPr>
            <a:xfrm>
              <a:off x="0" y="-57150"/>
              <a:ext cx="638199" cy="695349"/>
            </a:xfrm>
            <a:prstGeom prst="rect">
              <a:avLst/>
            </a:prstGeom>
          </p:spPr>
          <p:txBody>
            <a:bodyPr lIns="50800" tIns="50800" rIns="50800" bIns="50800" rtlCol="0" anchor="ctr"/>
            <a:lstStyle/>
            <a:p>
              <a:pPr algn="ctr">
                <a:lnSpc>
                  <a:spcPts val="2958"/>
                </a:lnSpc>
              </a:pPr>
              <a:endParaRPr/>
            </a:p>
          </p:txBody>
        </p:sp>
      </p:grpSp>
      <p:sp>
        <p:nvSpPr>
          <p:cNvPr id="11" name="Freeform 11"/>
          <p:cNvSpPr/>
          <p:nvPr/>
        </p:nvSpPr>
        <p:spPr>
          <a:xfrm>
            <a:off x="15601983" y="1246024"/>
            <a:ext cx="1281916" cy="1281916"/>
          </a:xfrm>
          <a:custGeom>
            <a:avLst/>
            <a:gdLst/>
            <a:ahLst/>
            <a:cxnLst/>
            <a:rect l="l" t="t" r="r" b="b"/>
            <a:pathLst>
              <a:path w="1281916" h="1281916">
                <a:moveTo>
                  <a:pt x="0" y="0"/>
                </a:moveTo>
                <a:lnTo>
                  <a:pt x="1281916" y="0"/>
                </a:lnTo>
                <a:lnTo>
                  <a:pt x="1281916" y="1281917"/>
                </a:lnTo>
                <a:lnTo>
                  <a:pt x="0" y="128191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2" name="Freeform 12"/>
          <p:cNvSpPr/>
          <p:nvPr/>
        </p:nvSpPr>
        <p:spPr>
          <a:xfrm>
            <a:off x="1028700" y="1028700"/>
            <a:ext cx="808923" cy="809260"/>
          </a:xfrm>
          <a:custGeom>
            <a:avLst/>
            <a:gdLst/>
            <a:ahLst/>
            <a:cxnLst/>
            <a:rect l="l" t="t" r="r" b="b"/>
            <a:pathLst>
              <a:path w="808923" h="809260">
                <a:moveTo>
                  <a:pt x="0" y="0"/>
                </a:moveTo>
                <a:lnTo>
                  <a:pt x="808923" y="0"/>
                </a:lnTo>
                <a:lnTo>
                  <a:pt x="808923" y="809260"/>
                </a:lnTo>
                <a:lnTo>
                  <a:pt x="0" y="80926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3" name="TextBox 13"/>
          <p:cNvSpPr txBox="1"/>
          <p:nvPr/>
        </p:nvSpPr>
        <p:spPr>
          <a:xfrm>
            <a:off x="1237929" y="1104900"/>
            <a:ext cx="6956962" cy="1158244"/>
          </a:xfrm>
          <a:prstGeom prst="rect">
            <a:avLst/>
          </a:prstGeom>
        </p:spPr>
        <p:txBody>
          <a:bodyPr lIns="0" tIns="0" rIns="0" bIns="0" rtlCol="0" anchor="t">
            <a:spAutoFit/>
          </a:bodyPr>
          <a:lstStyle/>
          <a:p>
            <a:pPr algn="l">
              <a:lnSpc>
                <a:spcPts val="8100"/>
              </a:lnSpc>
            </a:pPr>
            <a:r>
              <a:rPr lang="en-US" sz="8100" b="1">
                <a:solidFill>
                  <a:srgbClr val="073E88"/>
                </a:solidFill>
                <a:latin typeface="Poppins Bold"/>
                <a:ea typeface="Poppins Bold"/>
                <a:cs typeface="Poppins Bold"/>
                <a:sym typeface="Poppins Bold"/>
              </a:rPr>
              <a:t>REFERENCES</a:t>
            </a:r>
          </a:p>
        </p:txBody>
      </p:sp>
      <p:sp>
        <p:nvSpPr>
          <p:cNvPr id="14" name="TextBox 14"/>
          <p:cNvSpPr txBox="1"/>
          <p:nvPr/>
        </p:nvSpPr>
        <p:spPr>
          <a:xfrm>
            <a:off x="1028700" y="2282194"/>
            <a:ext cx="15050001" cy="7172960"/>
          </a:xfrm>
          <a:prstGeom prst="rect">
            <a:avLst/>
          </a:prstGeom>
        </p:spPr>
        <p:txBody>
          <a:bodyPr lIns="0" tIns="0" rIns="0" bIns="0" rtlCol="0" anchor="t">
            <a:spAutoFit/>
          </a:bodyPr>
          <a:lstStyle/>
          <a:p>
            <a:pPr marL="410213" lvl="1" indent="-205106" algn="just">
              <a:lnSpc>
                <a:spcPts val="1900"/>
              </a:lnSpc>
              <a:buFont typeface="Arial"/>
              <a:buChar char="•"/>
            </a:pPr>
            <a:r>
              <a:rPr lang="en-US" sz="1900">
                <a:solidFill>
                  <a:srgbClr val="101419"/>
                </a:solidFill>
                <a:latin typeface="Roboto"/>
                <a:ea typeface="Roboto"/>
                <a:cs typeface="Roboto"/>
                <a:sym typeface="Roboto"/>
              </a:rPr>
              <a:t>Amazon (2024) Amazon Annual Report 2024. Available at: </a:t>
            </a:r>
            <a:r>
              <a:rPr lang="en-US" sz="1900" u="sng">
                <a:solidFill>
                  <a:srgbClr val="101419"/>
                </a:solidFill>
                <a:latin typeface="Roboto"/>
                <a:ea typeface="Roboto"/>
                <a:cs typeface="Roboto"/>
                <a:sym typeface="Roboto"/>
                <a:hlinkClick r:id="rId9" tooltip="https://www.aboutamazon.com"/>
              </a:rPr>
              <a:t>https://www.aboutamazon.com</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AWS (2023) AWS Skills Builder Programme. Amazon Web Services. Available at: </a:t>
            </a:r>
            <a:r>
              <a:rPr lang="en-US" sz="1900" u="sng">
                <a:solidFill>
                  <a:srgbClr val="101419"/>
                </a:solidFill>
                <a:latin typeface="Roboto"/>
                <a:ea typeface="Roboto"/>
                <a:cs typeface="Roboto"/>
                <a:sym typeface="Roboto"/>
                <a:hlinkClick r:id="rId10" tooltip="https://aws.amazon.com/training/"/>
              </a:rPr>
              <a:t>https://aws.amazon.com/training/</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BBC News (2023) Amazon warehouse workers highlight conditions. Available at: https://www.bbc.com/news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CIPD (2023) Learning and Skills at Work Survey 2023. Chartered Institute of Personnel and Development. Available at: </a:t>
            </a:r>
            <a:r>
              <a:rPr lang="en-US" sz="1900" u="sng">
                <a:solidFill>
                  <a:srgbClr val="101419"/>
                </a:solidFill>
                <a:latin typeface="Roboto"/>
                <a:ea typeface="Roboto"/>
                <a:cs typeface="Roboto"/>
                <a:sym typeface="Roboto"/>
                <a:hlinkClick r:id="rId11" tooltip="https://www.cipd.co.uk"/>
              </a:rPr>
              <a:t>https://www.cipd.co.uk</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Deloitte (2024) Global Human Capital Trends 2024. Deloitte Insights. Available at: </a:t>
            </a:r>
            <a:r>
              <a:rPr lang="en-US" sz="1900" u="sng">
                <a:solidFill>
                  <a:srgbClr val="101419"/>
                </a:solidFill>
                <a:latin typeface="Roboto"/>
                <a:ea typeface="Roboto"/>
                <a:cs typeface="Roboto"/>
                <a:sym typeface="Roboto"/>
                <a:hlinkClick r:id="rId12" tooltip="https://www2.deloitte.com"/>
              </a:rPr>
              <a:t>https://www2.deloitte.com</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Financial Times (2023) Amazon criticised over global warehouse labour practices. Available at: https://www.ft.com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Goleman, D. (2020) Emotional Intelligence: Why It Can Matter More Than IQ. New York: Bantam Books.</a:t>
            </a:r>
          </a:p>
          <a:p>
            <a:pPr marL="410213" lvl="1" indent="-205106" algn="just">
              <a:lnSpc>
                <a:spcPts val="1900"/>
              </a:lnSpc>
              <a:buFont typeface="Arial"/>
              <a:buChar char="•"/>
            </a:pPr>
            <a:r>
              <a:rPr lang="en-US" sz="1900">
                <a:solidFill>
                  <a:srgbClr val="101419"/>
                </a:solidFill>
                <a:latin typeface="Roboto"/>
                <a:ea typeface="Roboto"/>
                <a:cs typeface="Roboto"/>
                <a:sym typeface="Roboto"/>
              </a:rPr>
              <a:t>Harvard Business Review (2023) Why microlearning boosts engagement and retention. Available at: https://hbr.org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Hill, C. and Hult, G. (2023) International Business: Competing in the Global Marketplace. 14th edn. New York: McGraw-Hill.</a:t>
            </a:r>
          </a:p>
          <a:p>
            <a:pPr marL="410213" lvl="1" indent="-205106" algn="just">
              <a:lnSpc>
                <a:spcPts val="1900"/>
              </a:lnSpc>
              <a:buFont typeface="Arial"/>
              <a:buChar char="•"/>
            </a:pPr>
            <a:r>
              <a:rPr lang="en-US" sz="1900">
                <a:solidFill>
                  <a:srgbClr val="101419"/>
                </a:solidFill>
                <a:latin typeface="Roboto"/>
                <a:ea typeface="Roboto"/>
                <a:cs typeface="Roboto"/>
                <a:sym typeface="Roboto"/>
              </a:rPr>
              <a:t>Hofstede, G. (2020) Culture’s Consequences: International Differences in Work-Related Values. London: Sage.</a:t>
            </a:r>
          </a:p>
          <a:p>
            <a:pPr marL="410213" lvl="1" indent="-205106" algn="just">
              <a:lnSpc>
                <a:spcPts val="1900"/>
              </a:lnSpc>
              <a:buFont typeface="Arial"/>
              <a:buChar char="•"/>
            </a:pPr>
            <a:r>
              <a:rPr lang="en-US" sz="1900">
                <a:solidFill>
                  <a:srgbClr val="101419"/>
                </a:solidFill>
                <a:latin typeface="Roboto"/>
                <a:ea typeface="Roboto"/>
                <a:cs typeface="Roboto"/>
                <a:sym typeface="Roboto"/>
              </a:rPr>
              <a:t>ILO (2023) Global Labour Regulations and Compliance Standards. International Labour Organization. Available at: </a:t>
            </a:r>
            <a:r>
              <a:rPr lang="en-US" sz="1900" u="sng">
                <a:solidFill>
                  <a:srgbClr val="101419"/>
                </a:solidFill>
                <a:latin typeface="Roboto"/>
                <a:ea typeface="Roboto"/>
                <a:cs typeface="Roboto"/>
                <a:sym typeface="Roboto"/>
                <a:hlinkClick r:id="rId13" tooltip="https://www.ilo.org"/>
              </a:rPr>
              <a:t>https://www.ilo.org</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McCall, M. (2020) The 70-20-10 Framework for Leadership Development. Center for Creative Leadership. Available at: </a:t>
            </a:r>
            <a:r>
              <a:rPr lang="en-US" sz="1900" u="sng">
                <a:solidFill>
                  <a:srgbClr val="101419"/>
                </a:solidFill>
                <a:latin typeface="Roboto"/>
                <a:ea typeface="Roboto"/>
                <a:cs typeface="Roboto"/>
                <a:sym typeface="Roboto"/>
                <a:hlinkClick r:id="rId14" tooltip="https://www.ccl.org"/>
              </a:rPr>
              <a:t>https://www.ccl.org</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McKinsey &amp; Company (2024) Global Workforce Skills Report 2024. Available at: </a:t>
            </a:r>
            <a:r>
              <a:rPr lang="en-US" sz="1900" u="sng">
                <a:solidFill>
                  <a:srgbClr val="101419"/>
                </a:solidFill>
                <a:latin typeface="Roboto"/>
                <a:ea typeface="Roboto"/>
                <a:cs typeface="Roboto"/>
                <a:sym typeface="Roboto"/>
                <a:hlinkClick r:id="rId15" tooltip="https://www.mckinsey.com"/>
              </a:rPr>
              <a:t>https://www.mckinsey.com</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Mellahi, K., Frynas, J. and Collings, D. (2021) Global Strategic Human Resource Management. Oxford: Oxford University Press.</a:t>
            </a:r>
          </a:p>
          <a:p>
            <a:pPr marL="410213" lvl="1" indent="-205106" algn="just">
              <a:lnSpc>
                <a:spcPts val="1900"/>
              </a:lnSpc>
              <a:buFont typeface="Arial"/>
              <a:buChar char="•"/>
            </a:pPr>
            <a:r>
              <a:rPr lang="en-US" sz="1900">
                <a:solidFill>
                  <a:srgbClr val="101419"/>
                </a:solidFill>
                <a:latin typeface="Roboto"/>
                <a:ea typeface="Roboto"/>
                <a:cs typeface="Roboto"/>
                <a:sym typeface="Roboto"/>
              </a:rPr>
              <a:t>Reuters (2023) Amazon expands robotics and automation training. Reuters News. Available at: https://www.reuters.com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SHRM (2023) Global HR Policies and Practices Report. Society for Human Resource Management. Available at: </a:t>
            </a:r>
            <a:r>
              <a:rPr lang="en-US" sz="1900" u="sng">
                <a:solidFill>
                  <a:srgbClr val="101419"/>
                </a:solidFill>
                <a:latin typeface="Roboto"/>
                <a:ea typeface="Roboto"/>
                <a:cs typeface="Roboto"/>
                <a:sym typeface="Roboto"/>
                <a:hlinkClick r:id="rId16" tooltip="https://www.shrm.org"/>
              </a:rPr>
              <a:t>https://www.shrm.org</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TechCrunch (2023) Inside Amazon’s Technical Academy Upskilling Programme. Available at: </a:t>
            </a:r>
            <a:r>
              <a:rPr lang="en-US" sz="1900" u="sng">
                <a:solidFill>
                  <a:srgbClr val="101419"/>
                </a:solidFill>
                <a:latin typeface="Roboto"/>
                <a:ea typeface="Roboto"/>
                <a:cs typeface="Roboto"/>
                <a:sym typeface="Roboto"/>
                <a:hlinkClick r:id="rId17" tooltip="https://techcrunch.com"/>
              </a:rPr>
              <a:t>https://techcrunch.com</a:t>
            </a:r>
            <a:r>
              <a:rPr lang="en-US" sz="1900">
                <a:solidFill>
                  <a:srgbClr val="101419"/>
                </a:solidFill>
                <a:latin typeface="Roboto"/>
                <a:ea typeface="Roboto"/>
                <a:cs typeface="Roboto"/>
                <a:sym typeface="Roboto"/>
              </a:rPr>
              <a:t> (Accessed: 25 November 2025).</a:t>
            </a:r>
          </a:p>
          <a:p>
            <a:pPr marL="410213" lvl="1" indent="-205106" algn="just">
              <a:lnSpc>
                <a:spcPts val="1900"/>
              </a:lnSpc>
              <a:buFont typeface="Arial"/>
              <a:buChar char="•"/>
            </a:pPr>
            <a:r>
              <a:rPr lang="en-US" sz="1900">
                <a:solidFill>
                  <a:srgbClr val="101419"/>
                </a:solidFill>
                <a:latin typeface="Roboto"/>
                <a:ea typeface="Roboto"/>
                <a:cs typeface="Roboto"/>
                <a:sym typeface="Roboto"/>
              </a:rPr>
              <a:t>Workday (2023) Amazon Global HRIS Integration Case Study. Available at: </a:t>
            </a:r>
            <a:r>
              <a:rPr lang="en-US" sz="1900" u="sng">
                <a:solidFill>
                  <a:srgbClr val="101419"/>
                </a:solidFill>
                <a:latin typeface="Roboto"/>
                <a:ea typeface="Roboto"/>
                <a:cs typeface="Roboto"/>
                <a:sym typeface="Roboto"/>
                <a:hlinkClick r:id="rId18" tooltip="https://www.workday.com"/>
              </a:rPr>
              <a:t>https://www.workday.com</a:t>
            </a:r>
            <a:r>
              <a:rPr lang="en-US" sz="1900">
                <a:solidFill>
                  <a:srgbClr val="101419"/>
                </a:solidFill>
                <a:latin typeface="Roboto"/>
                <a:ea typeface="Roboto"/>
                <a:cs typeface="Roboto"/>
                <a:sym typeface="Roboto"/>
              </a:rPr>
              <a:t> (Accessed: 25 November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p:cNvSpPr txBox="1"/>
          <p:nvPr/>
        </p:nvSpPr>
        <p:spPr>
          <a:xfrm>
            <a:off x="1956436" y="610553"/>
            <a:ext cx="14374178" cy="1569660"/>
          </a:xfrm>
          <a:prstGeom prst="rect">
            <a:avLst/>
          </a:prstGeom>
          <a:solidFill>
            <a:schemeClr val="bg1"/>
          </a:solidFill>
        </p:spPr>
        <p:txBody>
          <a:bodyPr wrap="square" rtlCol="0">
            <a:spAutoFit/>
          </a:bodyPr>
          <a:lstStyle/>
          <a:p>
            <a:pPr algn="ctr"/>
            <a:r>
              <a:rPr lang="en-US" altLang="en-GB" sz="4800" b="1" dirty="0">
                <a:latin typeface="Times New Roman" panose="02020603050405020304" charset="0"/>
                <a:cs typeface="Times New Roman" panose="02020603050405020304" charset="0"/>
              </a:rPr>
              <a:t>Current HR Policies &amp; Practices at Amazon (International Assignments)</a:t>
            </a:r>
          </a:p>
        </p:txBody>
      </p:sp>
      <p:sp>
        <p:nvSpPr>
          <p:cNvPr id="2" name="Text Box 1"/>
          <p:cNvSpPr txBox="1"/>
          <p:nvPr/>
        </p:nvSpPr>
        <p:spPr>
          <a:xfrm>
            <a:off x="635318" y="2523173"/>
            <a:ext cx="16920210" cy="6626543"/>
          </a:xfrm>
          <a:prstGeom prst="rect">
            <a:avLst/>
          </a:prstGeom>
          <a:noFill/>
        </p:spPr>
        <p:txBody>
          <a:bodyPr wrap="square" rtlCol="0">
            <a:noAutofit/>
          </a:bodyPr>
          <a:lstStyle/>
          <a:p>
            <a:pPr marL="514350" indent="-514350" algn="just">
              <a:buFont typeface="Arial" panose="020B0604020202020204" pitchFamily="34" charset="0"/>
              <a:buChar char="•"/>
            </a:pPr>
            <a:r>
              <a:rPr lang="en-US" altLang="en-GB" sz="3300" dirty="0">
                <a:latin typeface="Times New Roman" panose="02020603050405020304" charset="0"/>
                <a:cs typeface="Times New Roman" panose="02020603050405020304" charset="0"/>
              </a:rPr>
              <a:t>Amazon uses a globally integrated HR framework to manage international teams and expatriate assignments in over 100 countries.</a:t>
            </a:r>
          </a:p>
          <a:p>
            <a:pPr marL="514350" indent="-514350" algn="just">
              <a:buFont typeface="Arial" panose="020B0604020202020204" pitchFamily="34" charset="0"/>
              <a:buChar char="•"/>
            </a:pPr>
            <a:endParaRPr lang="en-US" altLang="en-GB" sz="3300" dirty="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dirty="0">
                <a:latin typeface="Times New Roman" panose="02020603050405020304" charset="0"/>
                <a:cs typeface="Times New Roman" panose="02020603050405020304" charset="0"/>
              </a:rPr>
              <a:t>The Global Mobility Program provides relocation support, cultural training, and structured expatriate development.</a:t>
            </a:r>
          </a:p>
          <a:p>
            <a:pPr marL="514350" indent="-514350" algn="just">
              <a:buFont typeface="Arial" panose="020B0604020202020204" pitchFamily="34" charset="0"/>
              <a:buChar char="•"/>
            </a:pPr>
            <a:endParaRPr lang="en-US" altLang="en-GB" sz="3300" dirty="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dirty="0">
                <a:latin typeface="Times New Roman" panose="02020603050405020304" charset="0"/>
                <a:cs typeface="Times New Roman" panose="02020603050405020304" charset="0"/>
              </a:rPr>
              <a:t>Competency-based talent models emphasise adaptability, mobility, and cross-cultural collaboration.</a:t>
            </a:r>
          </a:p>
          <a:p>
            <a:pPr marL="514350" indent="-514350" algn="just">
              <a:buFont typeface="Arial" panose="020B0604020202020204" pitchFamily="34" charset="0"/>
              <a:buChar char="•"/>
            </a:pPr>
            <a:endParaRPr lang="en-US" altLang="en-GB" sz="3300" dirty="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dirty="0">
                <a:latin typeface="Times New Roman" panose="02020603050405020304" charset="0"/>
                <a:cs typeface="Times New Roman" panose="02020603050405020304" charset="0"/>
              </a:rPr>
              <a:t>Amazon leverages digital collaboration platforms to strengthen cross-border teamwork and knowledge sharing (</a:t>
            </a:r>
            <a:r>
              <a:rPr lang="en-US" altLang="en-GB" sz="3300" dirty="0" err="1">
                <a:latin typeface="Times New Roman" panose="02020603050405020304" charset="0"/>
                <a:cs typeface="Times New Roman" panose="02020603050405020304" charset="0"/>
              </a:rPr>
              <a:t>Abdelrahman</a:t>
            </a:r>
            <a:r>
              <a:rPr lang="en-US" altLang="en-GB" sz="3300" dirty="0">
                <a:latin typeface="Times New Roman" panose="02020603050405020304" charset="0"/>
                <a:cs typeface="Times New Roman" panose="02020603050405020304" charset="0"/>
              </a:rPr>
              <a:t> et al., 2025).</a:t>
            </a:r>
          </a:p>
          <a:p>
            <a:pPr marL="514350" indent="-514350" algn="just">
              <a:buFont typeface="Arial" panose="020B0604020202020204" pitchFamily="34" charset="0"/>
              <a:buChar char="•"/>
            </a:pPr>
            <a:endParaRPr lang="en-US" altLang="en-GB" sz="3300" dirty="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dirty="0">
                <a:latin typeface="Times New Roman" panose="02020603050405020304" charset="0"/>
                <a:cs typeface="Times New Roman" panose="02020603050405020304" charset="0"/>
              </a:rPr>
              <a:t>Standardised global leadership principles and unified communication protocols ensure consistency across regions.</a:t>
            </a:r>
          </a:p>
          <a:p>
            <a:pPr marL="514350" indent="-514350" algn="just">
              <a:buFont typeface="Arial" panose="020B0604020202020204" pitchFamily="34" charset="0"/>
              <a:buChar char="•"/>
            </a:pPr>
            <a:endParaRPr lang="en-US" altLang="en-GB" sz="3300" dirty="0">
              <a:latin typeface="Times New Roman" panose="02020603050405020304" charset="0"/>
              <a:cs typeface="Times New Roman" panose="02020603050405020304" charset="0"/>
            </a:endParaRPr>
          </a:p>
        </p:txBody>
      </p:sp>
    </p:spTree>
    <p:extLst>
      <p:ext uri="{BB962C8B-B14F-4D97-AF65-F5344CB8AC3E}">
        <p14:creationId xmlns:p14="http://schemas.microsoft.com/office/powerpoint/2010/main" val="2663040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p:cNvSpPr txBox="1"/>
          <p:nvPr/>
        </p:nvSpPr>
        <p:spPr>
          <a:xfrm>
            <a:off x="1956436" y="610553"/>
            <a:ext cx="14374178" cy="1569660"/>
          </a:xfrm>
          <a:prstGeom prst="rect">
            <a:avLst/>
          </a:prstGeom>
          <a:noFill/>
        </p:spPr>
        <p:txBody>
          <a:bodyPr wrap="square" rtlCol="0">
            <a:spAutoFit/>
          </a:bodyPr>
          <a:lstStyle/>
          <a:p>
            <a:pPr algn="ctr"/>
            <a:r>
              <a:rPr lang="en-US" altLang="en-GB" sz="4800" b="1">
                <a:latin typeface="Times New Roman" panose="02020603050405020304" charset="0"/>
                <a:cs typeface="Times New Roman" panose="02020603050405020304" charset="0"/>
              </a:rPr>
              <a:t>Role of Line Managers in Implementing International Assignment Practices</a:t>
            </a:r>
          </a:p>
        </p:txBody>
      </p:sp>
      <p:sp>
        <p:nvSpPr>
          <p:cNvPr id="2" name="Text Box 1"/>
          <p:cNvSpPr txBox="1"/>
          <p:nvPr/>
        </p:nvSpPr>
        <p:spPr>
          <a:xfrm>
            <a:off x="635318" y="2523173"/>
            <a:ext cx="16920210" cy="6626543"/>
          </a:xfrm>
          <a:prstGeom prst="rect">
            <a:avLst/>
          </a:prstGeom>
          <a:noFill/>
        </p:spPr>
        <p:txBody>
          <a:bodyPr wrap="square" rtlCol="0">
            <a:noAutofit/>
          </a:bodyPr>
          <a:lstStyle/>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Line managers identify suitable candidates for international roles and evaluate assignment readiness.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They collaborate with HR business partners to align global assignments with departmental needs.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Managers oversee expatriate performance, communication, and alignment with Amazon’s leadership principles.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They foster cultural inclusivity through virtual communication tools and regular team engagement practices.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Line managers mediate conflicts, address cultural misunderstandings, and tailor policies to local contexts (Wang et al., 2022).</a:t>
            </a:r>
          </a:p>
        </p:txBody>
      </p:sp>
    </p:spTree>
    <p:extLst>
      <p:ext uri="{BB962C8B-B14F-4D97-AF65-F5344CB8AC3E}">
        <p14:creationId xmlns:p14="http://schemas.microsoft.com/office/powerpoint/2010/main" val="527905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p:cNvSpPr txBox="1"/>
          <p:nvPr/>
        </p:nvSpPr>
        <p:spPr>
          <a:xfrm>
            <a:off x="1956436" y="610553"/>
            <a:ext cx="14374178" cy="1569660"/>
          </a:xfrm>
          <a:prstGeom prst="rect">
            <a:avLst/>
          </a:prstGeom>
          <a:noFill/>
        </p:spPr>
        <p:txBody>
          <a:bodyPr wrap="square" rtlCol="0">
            <a:spAutoFit/>
          </a:bodyPr>
          <a:lstStyle/>
          <a:p>
            <a:pPr algn="ctr"/>
            <a:r>
              <a:rPr lang="en-US" altLang="en-GB" sz="4800" b="1">
                <a:latin typeface="Times New Roman" panose="02020603050405020304" charset="0"/>
                <a:cs typeface="Times New Roman" panose="02020603050405020304" charset="0"/>
              </a:rPr>
              <a:t>Strategic Alignment of International Assignment Practices with Amazon’s Goals</a:t>
            </a:r>
          </a:p>
        </p:txBody>
      </p:sp>
      <p:sp>
        <p:nvSpPr>
          <p:cNvPr id="2" name="Text Box 1"/>
          <p:cNvSpPr txBox="1"/>
          <p:nvPr/>
        </p:nvSpPr>
        <p:spPr>
          <a:xfrm>
            <a:off x="635318" y="2523173"/>
            <a:ext cx="16920210" cy="6626543"/>
          </a:xfrm>
          <a:prstGeom prst="rect">
            <a:avLst/>
          </a:prstGeom>
          <a:noFill/>
        </p:spPr>
        <p:txBody>
          <a:bodyPr wrap="square" rtlCol="0">
            <a:noAutofit/>
          </a:bodyPr>
          <a:lstStyle/>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International assignments develop globally competent leaders who support Amazon’s expansion goals.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Mobility initiatives help employees gain market-specific insights that strengthen localisation strategies.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The approach supports Amazon’s “Day 1” culture of agility, innovation, and rapid learning.</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International mobility enhances cross-border collaboration and knowledge transfer across divisions (Ahmed et al., 2021).</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Mobility practices reinforce Amazon’s strategy of customer-centricity and global operational optimisation.</a:t>
            </a:r>
          </a:p>
        </p:txBody>
      </p:sp>
    </p:spTree>
    <p:extLst>
      <p:ext uri="{BB962C8B-B14F-4D97-AF65-F5344CB8AC3E}">
        <p14:creationId xmlns:p14="http://schemas.microsoft.com/office/powerpoint/2010/main" val="932804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p:cNvSpPr txBox="1"/>
          <p:nvPr/>
        </p:nvSpPr>
        <p:spPr>
          <a:xfrm>
            <a:off x="1956436" y="610553"/>
            <a:ext cx="14374178" cy="1569660"/>
          </a:xfrm>
          <a:prstGeom prst="rect">
            <a:avLst/>
          </a:prstGeom>
          <a:noFill/>
        </p:spPr>
        <p:txBody>
          <a:bodyPr wrap="square" rtlCol="0">
            <a:spAutoFit/>
          </a:bodyPr>
          <a:lstStyle/>
          <a:p>
            <a:pPr algn="ctr"/>
            <a:r>
              <a:rPr lang="en-US" altLang="en-GB" sz="4800" b="1">
                <a:latin typeface="Times New Roman" panose="02020603050405020304" charset="0"/>
                <a:cs typeface="Times New Roman" panose="02020603050405020304" charset="0"/>
              </a:rPr>
              <a:t>Key HR Challenges in Managing International Teams &amp; Assignments at Amazon</a:t>
            </a:r>
          </a:p>
        </p:txBody>
      </p:sp>
      <p:sp>
        <p:nvSpPr>
          <p:cNvPr id="2" name="Text Box 1"/>
          <p:cNvSpPr txBox="1"/>
          <p:nvPr/>
        </p:nvSpPr>
        <p:spPr>
          <a:xfrm>
            <a:off x="635318" y="2523173"/>
            <a:ext cx="16920210" cy="6626543"/>
          </a:xfrm>
          <a:prstGeom prst="rect">
            <a:avLst/>
          </a:prstGeom>
          <a:noFill/>
        </p:spPr>
        <p:txBody>
          <a:bodyPr wrap="square" rtlCol="0">
            <a:noAutofit/>
          </a:bodyPr>
          <a:lstStyle/>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Cultural differences and varied communication styles challenge cross-border team cohesion (Sousa et al., 2024).</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Time zone gaps slow decision-making and reduce real-time collaboration.</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Expatriates face well-being concerns due to stress, cultural adjustment, and high-pressure environments.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High costs and administrative complexities arise from visas, taxation, and relocation logistics.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Inconsistent performance evaluation and data security risks emerge in globally dispersed teams.</a:t>
            </a:r>
          </a:p>
        </p:txBody>
      </p:sp>
    </p:spTree>
    <p:extLst>
      <p:ext uri="{BB962C8B-B14F-4D97-AF65-F5344CB8AC3E}">
        <p14:creationId xmlns:p14="http://schemas.microsoft.com/office/powerpoint/2010/main" val="3163256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p:cNvSpPr txBox="1"/>
          <p:nvPr/>
        </p:nvSpPr>
        <p:spPr>
          <a:xfrm>
            <a:off x="1956436" y="610553"/>
            <a:ext cx="14374178" cy="1569660"/>
          </a:xfrm>
          <a:prstGeom prst="rect">
            <a:avLst/>
          </a:prstGeom>
          <a:noFill/>
        </p:spPr>
        <p:txBody>
          <a:bodyPr wrap="square" rtlCol="0">
            <a:spAutoFit/>
          </a:bodyPr>
          <a:lstStyle/>
          <a:p>
            <a:pPr algn="ctr"/>
            <a:r>
              <a:rPr lang="en-US" altLang="en-GB" sz="4800" b="1">
                <a:latin typeface="Times New Roman" panose="02020603050405020304" charset="0"/>
                <a:cs typeface="Times New Roman" panose="02020603050405020304" charset="0"/>
              </a:rPr>
              <a:t>Practical Recommendations to Address International Team &amp; Assignment Challenges</a:t>
            </a:r>
          </a:p>
        </p:txBody>
      </p:sp>
      <p:sp>
        <p:nvSpPr>
          <p:cNvPr id="2" name="Text Box 1"/>
          <p:cNvSpPr txBox="1"/>
          <p:nvPr/>
        </p:nvSpPr>
        <p:spPr>
          <a:xfrm>
            <a:off x="635318" y="2523173"/>
            <a:ext cx="16920210" cy="6626543"/>
          </a:xfrm>
          <a:prstGeom prst="rect">
            <a:avLst/>
          </a:prstGeom>
          <a:noFill/>
        </p:spPr>
        <p:txBody>
          <a:bodyPr wrap="square" rtlCol="0">
            <a:noAutofit/>
          </a:bodyPr>
          <a:lstStyle/>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Expand cross-cultural and conflict-resolution training for expatriates and line managers (Chaudhuri et al., 2022).</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Introduce global meeting time-zone rotation policies to ensure fairness across regions.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Adopt advanced collaboration tools with AI translation and workflow integration.</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Implement hybrid mobility models (virtual assignments, project-based rotations) to reduce costs.</a:t>
            </a:r>
          </a:p>
          <a:p>
            <a:pPr marL="514350" indent="-514350" algn="just">
              <a:buFont typeface="Arial" panose="020B0604020202020204" pitchFamily="34" charset="0"/>
              <a:buChar char="•"/>
            </a:pPr>
            <a:endParaRPr lang="en-US" altLang="en-GB" sz="3300">
              <a:latin typeface="Times New Roman" panose="02020603050405020304" charset="0"/>
              <a:cs typeface="Times New Roman" panose="02020603050405020304" charset="0"/>
            </a:endParaRP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Strengthen reintegration programs and establish consistent performance standards for multicultural teams.</a:t>
            </a:r>
          </a:p>
        </p:txBody>
      </p:sp>
    </p:spTree>
    <p:extLst>
      <p:ext uri="{BB962C8B-B14F-4D97-AF65-F5344CB8AC3E}">
        <p14:creationId xmlns:p14="http://schemas.microsoft.com/office/powerpoint/2010/main" val="3544735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p:cNvSpPr txBox="1"/>
          <p:nvPr/>
        </p:nvSpPr>
        <p:spPr>
          <a:xfrm>
            <a:off x="1956436" y="610553"/>
            <a:ext cx="14374178" cy="830997"/>
          </a:xfrm>
          <a:prstGeom prst="rect">
            <a:avLst/>
          </a:prstGeom>
          <a:noFill/>
        </p:spPr>
        <p:txBody>
          <a:bodyPr wrap="square" rtlCol="0">
            <a:spAutoFit/>
          </a:bodyPr>
          <a:lstStyle/>
          <a:p>
            <a:pPr algn="ctr"/>
            <a:r>
              <a:rPr lang="en-US" altLang="en-GB" sz="4800" b="1">
                <a:latin typeface="Times New Roman" panose="02020603050405020304" charset="0"/>
                <a:cs typeface="Times New Roman" panose="02020603050405020304" charset="0"/>
              </a:rPr>
              <a:t>Reference List</a:t>
            </a:r>
          </a:p>
        </p:txBody>
      </p:sp>
      <p:sp>
        <p:nvSpPr>
          <p:cNvPr id="2" name="Text Box 1"/>
          <p:cNvSpPr txBox="1"/>
          <p:nvPr/>
        </p:nvSpPr>
        <p:spPr>
          <a:xfrm>
            <a:off x="635318" y="1676401"/>
            <a:ext cx="16920210" cy="6626543"/>
          </a:xfrm>
          <a:prstGeom prst="rect">
            <a:avLst/>
          </a:prstGeom>
          <a:noFill/>
        </p:spPr>
        <p:txBody>
          <a:bodyPr wrap="square" rtlCol="0">
            <a:noAutofit/>
          </a:bodyPr>
          <a:lstStyle/>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Abdelrahman, M., Papamichail, K.N., Hammady, R., Kurt, Y., Abdallah, W., Shixiong Liu, L. and Kapser, S., 2025. Organisational Culture and Knowledge Management Systems Adoption: Examining Employee Usage in Multinational Corporations. Global Journal of Flexible Systems Management, pp.1-29.</a:t>
            </a: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Ahmed, T., Curcio, C.L., Auais, M., Vafaei, A., Pirkle, C.M., Guerra, R.O. and Gomez, F., 2021. Falls and life-space mobility: longitudinal analysis from the international mobility in aging study. Aging clinical and experimental research, 33(2), pp.303-310.</a:t>
            </a: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Chaudhuri, R., Chatterjee, S., Vrontis, D. and Alessio, I., 2022. Work from anywhere and employee psychological well-being: moderating role of HR leadership support. Personnel Review, 51(8), pp.1967-1989.</a:t>
            </a: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Sousa, B., Ferreira, J.J., Jayantilal, S. and Dabic, M., 2024. Global talent management–talents, mobility and global experiences–a systematic literature review. Journal of Global Mobility: The Home of Expatriate Management Research, 12(3), pp.444-501.</a:t>
            </a:r>
          </a:p>
          <a:p>
            <a:pPr marL="514350" indent="-514350" algn="just">
              <a:buFont typeface="Arial" panose="020B0604020202020204" pitchFamily="34" charset="0"/>
              <a:buChar char="•"/>
            </a:pPr>
            <a:r>
              <a:rPr lang="en-US" altLang="en-GB" sz="3300">
                <a:latin typeface="Times New Roman" panose="02020603050405020304" charset="0"/>
                <a:cs typeface="Times New Roman" panose="02020603050405020304" charset="0"/>
              </a:rPr>
              <a:t>Wang, D., Vu, T., Freeman, S. and Donohue, R., 2022. Becoming competent expatriate managers: Embracing paradoxes in international management. Human Resource Management Review, 32(3), p.100851.</a:t>
            </a:r>
          </a:p>
        </p:txBody>
      </p:sp>
    </p:spTree>
    <p:extLst>
      <p:ext uri="{BB962C8B-B14F-4D97-AF65-F5344CB8AC3E}">
        <p14:creationId xmlns:p14="http://schemas.microsoft.com/office/powerpoint/2010/main" val="3110235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899494"/>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grpSp>
        <p:nvGrpSpPr>
          <p:cNvPr id="5" name="Group 5"/>
          <p:cNvGrpSpPr/>
          <p:nvPr/>
        </p:nvGrpSpPr>
        <p:grpSpPr>
          <a:xfrm>
            <a:off x="771972" y="3418107"/>
            <a:ext cx="1844040" cy="1844040"/>
            <a:chOff x="0" y="0"/>
            <a:chExt cx="485673" cy="485673"/>
          </a:xfrm>
        </p:grpSpPr>
        <p:sp>
          <p:nvSpPr>
            <p:cNvPr id="6" name="Freeform 6"/>
            <p:cNvSpPr/>
            <p:nvPr/>
          </p:nvSpPr>
          <p:spPr>
            <a:xfrm>
              <a:off x="0" y="0"/>
              <a:ext cx="485673" cy="485673"/>
            </a:xfrm>
            <a:custGeom>
              <a:avLst/>
              <a:gdLst/>
              <a:ahLst/>
              <a:cxnLst/>
              <a:rect l="l" t="t" r="r" b="b"/>
              <a:pathLst>
                <a:path w="485673" h="485673">
                  <a:moveTo>
                    <a:pt x="125950" y="0"/>
                  </a:moveTo>
                  <a:lnTo>
                    <a:pt x="359723" y="0"/>
                  </a:lnTo>
                  <a:cubicBezTo>
                    <a:pt x="393127" y="0"/>
                    <a:pt x="425163" y="13270"/>
                    <a:pt x="448783" y="36890"/>
                  </a:cubicBezTo>
                  <a:cubicBezTo>
                    <a:pt x="472403" y="60510"/>
                    <a:pt x="485673" y="92546"/>
                    <a:pt x="485673" y="125950"/>
                  </a:cubicBezTo>
                  <a:lnTo>
                    <a:pt x="485673" y="359723"/>
                  </a:lnTo>
                  <a:cubicBezTo>
                    <a:pt x="485673" y="393127"/>
                    <a:pt x="472403" y="425163"/>
                    <a:pt x="448783" y="448783"/>
                  </a:cubicBezTo>
                  <a:cubicBezTo>
                    <a:pt x="425163" y="472403"/>
                    <a:pt x="393127" y="485673"/>
                    <a:pt x="359723" y="485673"/>
                  </a:cubicBezTo>
                  <a:lnTo>
                    <a:pt x="125950" y="485673"/>
                  </a:lnTo>
                  <a:cubicBezTo>
                    <a:pt x="56390" y="485673"/>
                    <a:pt x="0" y="429283"/>
                    <a:pt x="0" y="359723"/>
                  </a:cubicBezTo>
                  <a:lnTo>
                    <a:pt x="0" y="125950"/>
                  </a:lnTo>
                  <a:cubicBezTo>
                    <a:pt x="0" y="92546"/>
                    <a:pt x="13270" y="60510"/>
                    <a:pt x="36890" y="36890"/>
                  </a:cubicBezTo>
                  <a:cubicBezTo>
                    <a:pt x="60510" y="13270"/>
                    <a:pt x="92546" y="0"/>
                    <a:pt x="125950" y="0"/>
                  </a:cubicBezTo>
                  <a:close/>
                </a:path>
              </a:pathLst>
            </a:custGeom>
            <a:solidFill>
              <a:srgbClr val="073E88"/>
            </a:solidFill>
          </p:spPr>
        </p:sp>
        <p:sp>
          <p:nvSpPr>
            <p:cNvPr id="7" name="TextBox 7"/>
            <p:cNvSpPr txBox="1"/>
            <p:nvPr/>
          </p:nvSpPr>
          <p:spPr>
            <a:xfrm>
              <a:off x="0" y="-57150"/>
              <a:ext cx="485673" cy="542823"/>
            </a:xfrm>
            <a:prstGeom prst="rect">
              <a:avLst/>
            </a:prstGeom>
          </p:spPr>
          <p:txBody>
            <a:bodyPr lIns="50800" tIns="50800" rIns="50800" bIns="50800" rtlCol="0" anchor="ctr"/>
            <a:lstStyle/>
            <a:p>
              <a:pPr algn="ctr">
                <a:lnSpc>
                  <a:spcPts val="2958"/>
                </a:lnSpc>
              </a:pPr>
              <a:endParaRPr/>
            </a:p>
          </p:txBody>
        </p:sp>
      </p:grpSp>
      <p:sp>
        <p:nvSpPr>
          <p:cNvPr id="8" name="Freeform 8"/>
          <p:cNvSpPr/>
          <p:nvPr/>
        </p:nvSpPr>
        <p:spPr>
          <a:xfrm rot="-5400000">
            <a:off x="16125177" y="8274206"/>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9" name="AutoShape 9"/>
          <p:cNvSpPr/>
          <p:nvPr/>
        </p:nvSpPr>
        <p:spPr>
          <a:xfrm>
            <a:off x="2393519" y="7392632"/>
            <a:ext cx="0" cy="1569054"/>
          </a:xfrm>
          <a:prstGeom prst="line">
            <a:avLst/>
          </a:prstGeom>
          <a:ln w="28575" cap="flat">
            <a:solidFill>
              <a:srgbClr val="073E88"/>
            </a:solidFill>
            <a:prstDash val="solid"/>
            <a:headEnd type="none" w="sm" len="sm"/>
            <a:tailEnd type="none" w="sm" len="sm"/>
          </a:ln>
        </p:spPr>
      </p:sp>
      <p:sp>
        <p:nvSpPr>
          <p:cNvPr id="12" name="TextBox 12"/>
          <p:cNvSpPr txBox="1"/>
          <p:nvPr/>
        </p:nvSpPr>
        <p:spPr>
          <a:xfrm>
            <a:off x="2681497" y="2567939"/>
            <a:ext cx="14363694" cy="1376211"/>
          </a:xfrm>
          <a:prstGeom prst="rect">
            <a:avLst/>
          </a:prstGeom>
        </p:spPr>
        <p:txBody>
          <a:bodyPr lIns="0" tIns="0" rIns="0" bIns="0" rtlCol="0" anchor="t">
            <a:spAutoFit/>
          </a:bodyPr>
          <a:lstStyle/>
          <a:p>
            <a:pPr>
              <a:lnSpc>
                <a:spcPts val="5300"/>
              </a:lnSpc>
            </a:pPr>
            <a:r>
              <a:rPr lang="en-US" sz="5300" b="1" dirty="0">
                <a:solidFill>
                  <a:srgbClr val="101419"/>
                </a:solidFill>
                <a:latin typeface="Poppins Bold"/>
                <a:ea typeface="Poppins Bold"/>
                <a:cs typeface="Poppins Bold"/>
                <a:sym typeface="Poppins Bold"/>
              </a:rPr>
              <a:t>STUDENT </a:t>
            </a:r>
            <a:r>
              <a:rPr lang="en-GB" sz="5400" b="1" dirty="0">
                <a:solidFill>
                  <a:srgbClr val="1F1F1F"/>
                </a:solidFill>
                <a:latin typeface="Times New Roman" panose="02020603050405020304" pitchFamily="18" charset="0"/>
                <a:ea typeface="Times New Roman" panose="02020603050405020304" pitchFamily="18" charset="0"/>
              </a:rPr>
              <a:t>4 — RECRUITMENT &amp; SELECTION STRATEGY</a:t>
            </a:r>
            <a:endParaRPr lang="en-US" sz="5300" b="1" dirty="0">
              <a:solidFill>
                <a:srgbClr val="101419"/>
              </a:solidFill>
              <a:latin typeface="Poppins Bold"/>
              <a:ea typeface="Poppins Bold"/>
              <a:cs typeface="Poppins Bold"/>
              <a:sym typeface="Poppins Bold"/>
            </a:endParaRPr>
          </a:p>
        </p:txBody>
      </p:sp>
      <p:sp>
        <p:nvSpPr>
          <p:cNvPr id="13" name="TextBox 13"/>
          <p:cNvSpPr txBox="1"/>
          <p:nvPr/>
        </p:nvSpPr>
        <p:spPr>
          <a:xfrm>
            <a:off x="3707447" y="5865210"/>
            <a:ext cx="5255825" cy="1107996"/>
          </a:xfrm>
          <a:prstGeom prst="rect">
            <a:avLst/>
          </a:prstGeom>
        </p:spPr>
        <p:txBody>
          <a:bodyPr lIns="0" tIns="0" rIns="0" bIns="0" rtlCol="0" anchor="t">
            <a:spAutoFit/>
          </a:bodyPr>
          <a:lstStyle/>
          <a:p>
            <a:pPr lvl="0" algn="just"/>
            <a:r>
              <a:rPr lang="en-GB" b="1" dirty="0"/>
              <a:t>Purpose:</a:t>
            </a:r>
            <a:r>
              <a:rPr lang="en-GB" dirty="0"/>
              <a:t> Critical examination of Amazon’s Recruitment &amp; Selection (R&amp;S) using a Global HRM perspective, analysing alignment with business models (Wright &amp; McMahan, 2011</a:t>
            </a:r>
            <a:r>
              <a:rPr lang="en-GB" dirty="0" smtClean="0"/>
              <a:t>).</a:t>
            </a:r>
            <a:endParaRPr lang="en-GB" dirty="0"/>
          </a:p>
        </p:txBody>
      </p:sp>
      <p:sp>
        <p:nvSpPr>
          <p:cNvPr id="14" name="TextBox 14"/>
          <p:cNvSpPr txBox="1"/>
          <p:nvPr/>
        </p:nvSpPr>
        <p:spPr>
          <a:xfrm>
            <a:off x="9653494" y="5865210"/>
            <a:ext cx="6099610" cy="830997"/>
          </a:xfrm>
          <a:prstGeom prst="rect">
            <a:avLst/>
          </a:prstGeom>
        </p:spPr>
        <p:txBody>
          <a:bodyPr lIns="0" tIns="0" rIns="0" bIns="0" rtlCol="0" anchor="t">
            <a:spAutoFit/>
          </a:bodyPr>
          <a:lstStyle/>
          <a:p>
            <a:pPr lvl="0" algn="just"/>
            <a:r>
              <a:rPr lang="en-GB" b="1" dirty="0"/>
              <a:t>Scale:</a:t>
            </a:r>
            <a:r>
              <a:rPr lang="en-GB" dirty="0"/>
              <a:t> With over 1.5 million employees globally, R&amp;S is the gatekeeper for maintaining capabilities in logistics and technical innovation (Amazon, 2024).</a:t>
            </a:r>
            <a:endParaRPr lang="en-GB" sz="1600" dirty="0"/>
          </a:p>
        </p:txBody>
      </p:sp>
      <p:sp>
        <p:nvSpPr>
          <p:cNvPr id="15" name="TextBox 15"/>
          <p:cNvSpPr txBox="1"/>
          <p:nvPr/>
        </p:nvSpPr>
        <p:spPr>
          <a:xfrm>
            <a:off x="3829787" y="7436673"/>
            <a:ext cx="11923317" cy="553998"/>
          </a:xfrm>
          <a:prstGeom prst="rect">
            <a:avLst/>
          </a:prstGeom>
        </p:spPr>
        <p:txBody>
          <a:bodyPr lIns="0" tIns="0" rIns="0" bIns="0" rtlCol="0" anchor="t">
            <a:spAutoFit/>
          </a:bodyPr>
          <a:lstStyle/>
          <a:p>
            <a:pPr lvl="0" algn="just"/>
            <a:r>
              <a:rPr lang="en-GB" b="1" dirty="0"/>
              <a:t>Strategic Anchor:</a:t>
            </a:r>
            <a:r>
              <a:rPr lang="en-GB" dirty="0"/>
              <a:t> The approach relies on "Best-Fit" SHRM, ensuring that hiring protocols directly support Amazon’s high-performance, customer-centric culture (Armstrong, 2020).</a:t>
            </a:r>
            <a:endParaRPr lang="en-GB" sz="1600" dirty="0"/>
          </a:p>
        </p:txBody>
      </p:sp>
      <p:sp>
        <p:nvSpPr>
          <p:cNvPr id="17" name="TextBox 17"/>
          <p:cNvSpPr txBox="1"/>
          <p:nvPr/>
        </p:nvSpPr>
        <p:spPr>
          <a:xfrm>
            <a:off x="5584701" y="4652820"/>
            <a:ext cx="7118598" cy="471924"/>
          </a:xfrm>
          <a:prstGeom prst="rect">
            <a:avLst/>
          </a:prstGeom>
        </p:spPr>
        <p:txBody>
          <a:bodyPr lIns="0" tIns="0" rIns="0" bIns="0" rtlCol="0" anchor="t">
            <a:spAutoFit/>
          </a:bodyPr>
          <a:lstStyle/>
          <a:p>
            <a:pPr algn="ctr">
              <a:lnSpc>
                <a:spcPts val="3919"/>
              </a:lnSpc>
              <a:spcBef>
                <a:spcPct val="0"/>
              </a:spcBef>
            </a:pPr>
            <a:r>
              <a:rPr lang="en-GB" sz="2800" b="1" dirty="0">
                <a:solidFill>
                  <a:srgbClr val="1F1F1F"/>
                </a:solidFill>
                <a:latin typeface="Times New Roman" panose="02020603050405020304" pitchFamily="18" charset="0"/>
                <a:ea typeface="Times New Roman" panose="02020603050405020304" pitchFamily="18" charset="0"/>
              </a:rPr>
              <a:t>STRATEGIC OVERVIEW &amp; CONTEXT</a:t>
            </a:r>
            <a:endParaRPr lang="en-US" sz="2799" b="1" dirty="0">
              <a:solidFill>
                <a:srgbClr val="000000"/>
              </a:solidFill>
              <a:latin typeface="Poppins Bold"/>
              <a:ea typeface="Poppins Bold"/>
              <a:cs typeface="Poppins Bold"/>
              <a:sym typeface="Poppins Bold"/>
            </a:endParaRPr>
          </a:p>
        </p:txBody>
      </p:sp>
      <p:pic>
        <p:nvPicPr>
          <p:cNvPr id="1026" name="Picture 2" descr="Strategic plan - Free business and finance ic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0941" y="3456207"/>
            <a:ext cx="1706101" cy="17061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rategic Contex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52601" y="73241"/>
            <a:ext cx="14126504" cy="2242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6105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17776"/>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AutoShape 5"/>
          <p:cNvSpPr/>
          <p:nvPr/>
        </p:nvSpPr>
        <p:spPr>
          <a:xfrm>
            <a:off x="1316124" y="2383890"/>
            <a:ext cx="6360554" cy="0"/>
          </a:xfrm>
          <a:prstGeom prst="line">
            <a:avLst/>
          </a:prstGeom>
          <a:ln w="28575" cap="flat">
            <a:solidFill>
              <a:srgbClr val="073E88"/>
            </a:solidFill>
            <a:prstDash val="solid"/>
            <a:headEnd type="none" w="sm" len="sm"/>
            <a:tailEnd type="none" w="sm" len="sm"/>
          </a:ln>
        </p:spPr>
      </p:sp>
      <p:sp>
        <p:nvSpPr>
          <p:cNvPr id="6" name="Freeform 6"/>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9" name="Group 9"/>
          <p:cNvGrpSpPr/>
          <p:nvPr/>
        </p:nvGrpSpPr>
        <p:grpSpPr>
          <a:xfrm>
            <a:off x="5808048" y="3670935"/>
            <a:ext cx="2266850" cy="2266850"/>
            <a:chOff x="0" y="0"/>
            <a:chExt cx="597030" cy="597030"/>
          </a:xfrm>
        </p:grpSpPr>
        <p:sp>
          <p:nvSpPr>
            <p:cNvPr id="10" name="Freeform 10"/>
            <p:cNvSpPr/>
            <p:nvPr/>
          </p:nvSpPr>
          <p:spPr>
            <a:xfrm>
              <a:off x="0" y="0"/>
              <a:ext cx="597030" cy="597030"/>
            </a:xfrm>
            <a:custGeom>
              <a:avLst/>
              <a:gdLst/>
              <a:ahLst/>
              <a:cxnLst/>
              <a:rect l="l" t="t" r="r" b="b"/>
              <a:pathLst>
                <a:path w="597030" h="597030">
                  <a:moveTo>
                    <a:pt x="102458" y="0"/>
                  </a:moveTo>
                  <a:lnTo>
                    <a:pt x="494572" y="0"/>
                  </a:lnTo>
                  <a:cubicBezTo>
                    <a:pt x="521746" y="0"/>
                    <a:pt x="547806" y="10795"/>
                    <a:pt x="567021" y="30009"/>
                  </a:cubicBezTo>
                  <a:cubicBezTo>
                    <a:pt x="586236" y="49224"/>
                    <a:pt x="597030" y="75285"/>
                    <a:pt x="597030" y="102458"/>
                  </a:cubicBezTo>
                  <a:lnTo>
                    <a:pt x="597030" y="494572"/>
                  </a:lnTo>
                  <a:cubicBezTo>
                    <a:pt x="597030" y="551158"/>
                    <a:pt x="551158" y="597030"/>
                    <a:pt x="494572" y="597030"/>
                  </a:cubicBezTo>
                  <a:lnTo>
                    <a:pt x="102458" y="597030"/>
                  </a:lnTo>
                  <a:cubicBezTo>
                    <a:pt x="45872" y="597030"/>
                    <a:pt x="0" y="551158"/>
                    <a:pt x="0" y="494572"/>
                  </a:cubicBezTo>
                  <a:lnTo>
                    <a:pt x="0" y="102458"/>
                  </a:lnTo>
                  <a:cubicBezTo>
                    <a:pt x="0" y="45872"/>
                    <a:pt x="45872" y="0"/>
                    <a:pt x="102458" y="0"/>
                  </a:cubicBezTo>
                  <a:close/>
                </a:path>
              </a:pathLst>
            </a:custGeom>
            <a:solidFill>
              <a:srgbClr val="073E88"/>
            </a:solidFill>
          </p:spPr>
        </p:sp>
        <p:sp>
          <p:nvSpPr>
            <p:cNvPr id="11" name="TextBox 11"/>
            <p:cNvSpPr txBox="1"/>
            <p:nvPr/>
          </p:nvSpPr>
          <p:spPr>
            <a:xfrm>
              <a:off x="0" y="-57150"/>
              <a:ext cx="597030" cy="654180"/>
            </a:xfrm>
            <a:prstGeom prst="rect">
              <a:avLst/>
            </a:prstGeom>
          </p:spPr>
          <p:txBody>
            <a:bodyPr lIns="50800" tIns="50800" rIns="50800" bIns="50800" rtlCol="0" anchor="ctr"/>
            <a:lstStyle/>
            <a:p>
              <a:pPr algn="ctr">
                <a:lnSpc>
                  <a:spcPts val="2958"/>
                </a:lnSpc>
              </a:pPr>
              <a:endParaRPr/>
            </a:p>
          </p:txBody>
        </p:sp>
      </p:grpSp>
      <p:sp>
        <p:nvSpPr>
          <p:cNvPr id="12" name="Freeform 12"/>
          <p:cNvSpPr/>
          <p:nvPr/>
        </p:nvSpPr>
        <p:spPr>
          <a:xfrm>
            <a:off x="6026872" y="4345508"/>
            <a:ext cx="1649807" cy="917705"/>
          </a:xfrm>
          <a:custGeom>
            <a:avLst/>
            <a:gdLst/>
            <a:ahLst/>
            <a:cxnLst/>
            <a:rect l="l" t="t" r="r" b="b"/>
            <a:pathLst>
              <a:path w="1649807" h="917705">
                <a:moveTo>
                  <a:pt x="0" y="0"/>
                </a:moveTo>
                <a:lnTo>
                  <a:pt x="1649806" y="0"/>
                </a:lnTo>
                <a:lnTo>
                  <a:pt x="1649806" y="917705"/>
                </a:lnTo>
                <a:lnTo>
                  <a:pt x="0" y="917705"/>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a:ln cap="sq">
            <a:noFill/>
            <a:prstDash val="solid"/>
            <a:miter/>
          </a:ln>
        </p:spPr>
      </p:sp>
      <p:sp>
        <p:nvSpPr>
          <p:cNvPr id="13" name="TextBox 13"/>
          <p:cNvSpPr txBox="1"/>
          <p:nvPr/>
        </p:nvSpPr>
        <p:spPr>
          <a:xfrm>
            <a:off x="2638415" y="659230"/>
            <a:ext cx="16074481" cy="1734449"/>
          </a:xfrm>
          <a:prstGeom prst="rect">
            <a:avLst/>
          </a:prstGeom>
        </p:spPr>
        <p:txBody>
          <a:bodyPr lIns="0" tIns="0" rIns="0" bIns="0" rtlCol="0" anchor="t">
            <a:spAutoFit/>
          </a:bodyPr>
          <a:lstStyle/>
          <a:p>
            <a:pPr>
              <a:lnSpc>
                <a:spcPct val="107000"/>
              </a:lnSpc>
              <a:spcAft>
                <a:spcPts val="0"/>
              </a:spcAft>
            </a:pPr>
            <a:r>
              <a:rPr lang="en-GB" sz="5400" b="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CURRENT RECRUITMENT PRACTICES (GLOBAL)</a:t>
            </a:r>
            <a:endParaRPr lang="en-GB" sz="5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4"/>
          <p:cNvSpPr txBox="1"/>
          <p:nvPr/>
        </p:nvSpPr>
        <p:spPr>
          <a:xfrm>
            <a:off x="8539411" y="3623310"/>
            <a:ext cx="7276338" cy="1467197"/>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High-Volume &amp; Data-Driven:</a:t>
            </a:r>
            <a:r>
              <a:rPr lang="en-GB" dirty="0">
                <a:solidFill>
                  <a:srgbClr val="1F1F1F"/>
                </a:solidFill>
                <a:ea typeface="Times New Roman" panose="02020603050405020304" pitchFamily="18" charset="0"/>
                <a:cs typeface="Times New Roman" panose="02020603050405020304" pitchFamily="18" charset="0"/>
              </a:rPr>
              <a:t> Utilises AI-powered platforms and automated CV screening to manage mass hiring for fulfilment centres (</a:t>
            </a:r>
            <a:r>
              <a:rPr lang="en-GB" dirty="0" err="1">
                <a:solidFill>
                  <a:srgbClr val="1F1F1F"/>
                </a:solidFill>
                <a:ea typeface="Times New Roman" panose="02020603050405020304" pitchFamily="18" charset="0"/>
                <a:cs typeface="Times New Roman" panose="02020603050405020304" pitchFamily="18" charset="0"/>
              </a:rPr>
              <a:t>Cappelli</a:t>
            </a:r>
            <a:r>
              <a:rPr lang="en-GB" dirty="0">
                <a:solidFill>
                  <a:srgbClr val="1F1F1F"/>
                </a:solidFill>
                <a:ea typeface="Times New Roman" panose="02020603050405020304" pitchFamily="18" charset="0"/>
                <a:cs typeface="Times New Roman" panose="02020603050405020304" pitchFamily="18" charset="0"/>
              </a:rPr>
              <a:t>, 2019).</a:t>
            </a:r>
            <a:endParaRPr lang="en-GB"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Employer Branding:</a:t>
            </a:r>
            <a:r>
              <a:rPr lang="en-GB" dirty="0">
                <a:solidFill>
                  <a:srgbClr val="1F1F1F"/>
                </a:solidFill>
                <a:ea typeface="Times New Roman" panose="02020603050405020304" pitchFamily="18" charset="0"/>
                <a:cs typeface="Times New Roman" panose="02020603050405020304" pitchFamily="18" charset="0"/>
              </a:rPr>
              <a:t> Leverages the "Day 1" entrepreneurial mentality to attract talent focused on innovation and scale (Amazon, 2024).</a:t>
            </a:r>
            <a:endParaRPr lang="en-GB" dirty="0">
              <a:effectLst/>
              <a:ea typeface="Calibri" panose="020F0502020204030204" pitchFamily="34" charset="0"/>
              <a:cs typeface="Times New Roman" panose="02020603050405020304" pitchFamily="18" charset="0"/>
            </a:endParaRPr>
          </a:p>
        </p:txBody>
      </p:sp>
      <p:sp>
        <p:nvSpPr>
          <p:cNvPr id="15" name="TextBox 15"/>
          <p:cNvSpPr txBox="1"/>
          <p:nvPr/>
        </p:nvSpPr>
        <p:spPr>
          <a:xfrm>
            <a:off x="5718350" y="6448425"/>
            <a:ext cx="4713096" cy="1467197"/>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Sourcing Strategy:</a:t>
            </a:r>
            <a:endParaRPr lang="en-GB" dirty="0">
              <a:ea typeface="Calibri" panose="020F0502020204030204" pitchFamily="34" charset="0"/>
              <a:cs typeface="Times New Roman" panose="02020603050405020304" pitchFamily="18" charset="0"/>
            </a:endParaRPr>
          </a:p>
          <a:p>
            <a:pPr marL="742950" lvl="1" indent="-285750" algn="just">
              <a:lnSpc>
                <a:spcPct val="107000"/>
              </a:lnSpc>
              <a:spcAft>
                <a:spcPts val="0"/>
              </a:spcAft>
              <a:buSzPts val="1000"/>
              <a:buFont typeface="Courier New" panose="02070309020205020404" pitchFamily="49" charset="0"/>
              <a:buChar char="o"/>
              <a:tabLst>
                <a:tab pos="914400" algn="l"/>
              </a:tabLst>
            </a:pPr>
            <a:r>
              <a:rPr lang="en-GB" b="1" dirty="0">
                <a:solidFill>
                  <a:srgbClr val="1F1F1F"/>
                </a:solidFill>
                <a:ea typeface="Times New Roman" panose="02020603050405020304" pitchFamily="18" charset="0"/>
                <a:cs typeface="Times New Roman" panose="02020603050405020304" pitchFamily="18" charset="0"/>
              </a:rPr>
              <a:t>Tech/Corporate:</a:t>
            </a:r>
            <a:r>
              <a:rPr lang="en-GB" dirty="0">
                <a:solidFill>
                  <a:srgbClr val="1F1F1F"/>
                </a:solidFill>
                <a:ea typeface="Times New Roman" panose="02020603050405020304" pitchFamily="18" charset="0"/>
                <a:cs typeface="Times New Roman" panose="02020603050405020304" pitchFamily="18" charset="0"/>
              </a:rPr>
              <a:t> Global campus hiring and cross-border talent acquisition.</a:t>
            </a:r>
            <a:endParaRPr lang="en-GB" dirty="0">
              <a:ea typeface="Calibri" panose="020F0502020204030204" pitchFamily="34" charset="0"/>
              <a:cs typeface="Times New Roman" panose="02020603050405020304" pitchFamily="18" charset="0"/>
            </a:endParaRPr>
          </a:p>
          <a:p>
            <a:pPr marL="742950" lvl="1" indent="-285750" algn="just">
              <a:lnSpc>
                <a:spcPct val="107000"/>
              </a:lnSpc>
              <a:spcAft>
                <a:spcPts val="0"/>
              </a:spcAft>
              <a:buSzPts val="1000"/>
              <a:buFont typeface="Courier New" panose="02070309020205020404" pitchFamily="49" charset="0"/>
              <a:buChar char="o"/>
              <a:tabLst>
                <a:tab pos="914400" algn="l"/>
              </a:tabLst>
            </a:pPr>
            <a:r>
              <a:rPr lang="en-GB" b="1" dirty="0">
                <a:solidFill>
                  <a:srgbClr val="1F1F1F"/>
                </a:solidFill>
                <a:ea typeface="Times New Roman" panose="02020603050405020304" pitchFamily="18" charset="0"/>
                <a:cs typeface="Times New Roman" panose="02020603050405020304" pitchFamily="18" charset="0"/>
              </a:rPr>
              <a:t>Operations:</a:t>
            </a:r>
            <a:r>
              <a:rPr lang="en-GB" dirty="0">
                <a:solidFill>
                  <a:srgbClr val="1F1F1F"/>
                </a:solidFill>
                <a:ea typeface="Times New Roman" panose="02020603050405020304" pitchFamily="18" charset="0"/>
                <a:cs typeface="Times New Roman" panose="02020603050405020304" pitchFamily="18" charset="0"/>
              </a:rPr>
              <a:t> Outsourced high-volume hiring for warehouse associates.</a:t>
            </a:r>
            <a:endParaRPr lang="en-GB" dirty="0">
              <a:effectLst/>
              <a:ea typeface="Calibri" panose="020F0502020204030204" pitchFamily="34" charset="0"/>
              <a:cs typeface="Times New Roman" panose="02020603050405020304" pitchFamily="18" charset="0"/>
            </a:endParaRPr>
          </a:p>
        </p:txBody>
      </p:sp>
      <p:sp>
        <p:nvSpPr>
          <p:cNvPr id="16" name="TextBox 16"/>
          <p:cNvSpPr txBox="1"/>
          <p:nvPr/>
        </p:nvSpPr>
        <p:spPr>
          <a:xfrm>
            <a:off x="11492701" y="6448643"/>
            <a:ext cx="4708922" cy="1170833"/>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Universalistic vs. Local:</a:t>
            </a:r>
            <a:r>
              <a:rPr lang="en-GB" dirty="0">
                <a:solidFill>
                  <a:srgbClr val="1F1F1F"/>
                </a:solidFill>
                <a:ea typeface="Times New Roman" panose="02020603050405020304" pitchFamily="18" charset="0"/>
                <a:cs typeface="Times New Roman" panose="02020603050405020304" pitchFamily="18" charset="0"/>
              </a:rPr>
              <a:t> Amazon applies a standardised global strategy but faces increasing pressure to adapt to local labour market nuances (Boxall &amp; Purcell, 2016).</a:t>
            </a:r>
            <a:endParaRPr lang="en-GB" sz="1600" dirty="0">
              <a:effectLst/>
              <a:ea typeface="Calibri" panose="020F0502020204030204" pitchFamily="34" charset="0"/>
              <a:cs typeface="Times New Roman" panose="02020603050405020304" pitchFamily="18" charset="0"/>
            </a:endParaRPr>
          </a:p>
        </p:txBody>
      </p:sp>
      <p:pic>
        <p:nvPicPr>
          <p:cNvPr id="1026" name="Picture 2" descr="Global Recruitment Strategies: Attract &amp; Retain Top Talen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360" y="2594926"/>
            <a:ext cx="4238614" cy="6799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4980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15951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12" name="TextBox 12"/>
          <p:cNvSpPr txBox="1"/>
          <p:nvPr/>
        </p:nvSpPr>
        <p:spPr>
          <a:xfrm>
            <a:off x="2751598" y="814201"/>
            <a:ext cx="7306181" cy="1156342"/>
          </a:xfrm>
          <a:prstGeom prst="rect">
            <a:avLst/>
          </a:prstGeom>
        </p:spPr>
        <p:txBody>
          <a:bodyPr lIns="0" tIns="0" rIns="0" bIns="0" rtlCol="0" anchor="t">
            <a:spAutoFit/>
          </a:bodyPr>
          <a:lstStyle/>
          <a:p>
            <a:pPr>
              <a:lnSpc>
                <a:spcPct val="107000"/>
              </a:lnSpc>
              <a:spcAft>
                <a:spcPts val="0"/>
              </a:spcAft>
            </a:pPr>
            <a:r>
              <a:rPr lang="en-GB" sz="3600" b="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SELECTION METHODS &amp; THE ROLE OF LINE MANAGERS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6"/>
          <p:cNvSpPr txBox="1"/>
          <p:nvPr/>
        </p:nvSpPr>
        <p:spPr>
          <a:xfrm>
            <a:off x="2090614" y="4645156"/>
            <a:ext cx="5376986" cy="2215991"/>
          </a:xfrm>
          <a:prstGeom prst="rect">
            <a:avLst/>
          </a:prstGeom>
        </p:spPr>
        <p:txBody>
          <a:bodyPr wrap="square" lIns="0" tIns="0" rIns="0" bIns="0" rtlCol="0" anchor="t">
            <a:spAutoFit/>
          </a:bodyPr>
          <a:lstStyle/>
          <a:p>
            <a:pPr lvl="0" algn="just"/>
            <a:r>
              <a:rPr lang="en-GB" b="1" dirty="0"/>
              <a:t>Line Manager Responsibilities</a:t>
            </a:r>
            <a:r>
              <a:rPr lang="en-GB" b="1" dirty="0" smtClean="0"/>
              <a:t>:</a:t>
            </a:r>
          </a:p>
          <a:p>
            <a:pPr lvl="0" algn="just"/>
            <a:endParaRPr lang="en-GB" dirty="0"/>
          </a:p>
          <a:p>
            <a:pPr lvl="1" algn="just"/>
            <a:r>
              <a:rPr lang="en-GB" dirty="0"/>
              <a:t>Conduct interviews and verify technical competencies.</a:t>
            </a:r>
          </a:p>
          <a:p>
            <a:pPr lvl="1" algn="just"/>
            <a:r>
              <a:rPr lang="en-GB" dirty="0"/>
              <a:t>Assess "Cultural Fit" against the Leadership Principles.</a:t>
            </a:r>
          </a:p>
          <a:p>
            <a:pPr lvl="1" algn="just"/>
            <a:r>
              <a:rPr lang="en-GB" dirty="0"/>
              <a:t>Final hiring decisions are consensus-based, requiring approval from the Bar Raiser to reduce bias</a:t>
            </a:r>
            <a:r>
              <a:rPr lang="en-GB" baseline="30000" dirty="0"/>
              <a:t>1</a:t>
            </a:r>
            <a:r>
              <a:rPr lang="en-GB" dirty="0"/>
              <a:t>.</a:t>
            </a:r>
          </a:p>
        </p:txBody>
      </p:sp>
      <p:pic>
        <p:nvPicPr>
          <p:cNvPr id="4098" name="Picture 2" descr="Six Essential Line Management Skills to Get the Most From Your Tea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2998" y="4713716"/>
            <a:ext cx="8759825" cy="4591609"/>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8"/>
          <p:cNvGrpSpPr/>
          <p:nvPr/>
        </p:nvGrpSpPr>
        <p:grpSpPr>
          <a:xfrm>
            <a:off x="7976766" y="5600700"/>
            <a:ext cx="2083970" cy="2083970"/>
            <a:chOff x="0" y="0"/>
            <a:chExt cx="597030" cy="597030"/>
          </a:xfrm>
        </p:grpSpPr>
        <p:sp>
          <p:nvSpPr>
            <p:cNvPr id="9" name="Freeform 9"/>
            <p:cNvSpPr/>
            <p:nvPr/>
          </p:nvSpPr>
          <p:spPr>
            <a:xfrm>
              <a:off x="0" y="0"/>
              <a:ext cx="597030" cy="597030"/>
            </a:xfrm>
            <a:custGeom>
              <a:avLst/>
              <a:gdLst/>
              <a:ahLst/>
              <a:cxnLst/>
              <a:rect l="l" t="t" r="r" b="b"/>
              <a:pathLst>
                <a:path w="597030" h="597030">
                  <a:moveTo>
                    <a:pt x="111450" y="0"/>
                  </a:moveTo>
                  <a:lnTo>
                    <a:pt x="485581" y="0"/>
                  </a:lnTo>
                  <a:cubicBezTo>
                    <a:pt x="515139" y="0"/>
                    <a:pt x="543487" y="11742"/>
                    <a:pt x="564388" y="32643"/>
                  </a:cubicBezTo>
                  <a:cubicBezTo>
                    <a:pt x="585288" y="53544"/>
                    <a:pt x="597030" y="81891"/>
                    <a:pt x="597030" y="111450"/>
                  </a:cubicBezTo>
                  <a:lnTo>
                    <a:pt x="597030" y="485581"/>
                  </a:lnTo>
                  <a:cubicBezTo>
                    <a:pt x="597030" y="515139"/>
                    <a:pt x="585288" y="543487"/>
                    <a:pt x="564388" y="564388"/>
                  </a:cubicBezTo>
                  <a:cubicBezTo>
                    <a:pt x="543487" y="585288"/>
                    <a:pt x="515139" y="597030"/>
                    <a:pt x="485581" y="597030"/>
                  </a:cubicBezTo>
                  <a:lnTo>
                    <a:pt x="111450" y="597030"/>
                  </a:lnTo>
                  <a:cubicBezTo>
                    <a:pt x="81891" y="597030"/>
                    <a:pt x="53544" y="585288"/>
                    <a:pt x="32643" y="564388"/>
                  </a:cubicBezTo>
                  <a:cubicBezTo>
                    <a:pt x="11742" y="543487"/>
                    <a:pt x="0" y="515139"/>
                    <a:pt x="0" y="485581"/>
                  </a:cubicBezTo>
                  <a:lnTo>
                    <a:pt x="0" y="111450"/>
                  </a:lnTo>
                  <a:cubicBezTo>
                    <a:pt x="0" y="81891"/>
                    <a:pt x="11742" y="53544"/>
                    <a:pt x="32643" y="32643"/>
                  </a:cubicBezTo>
                  <a:cubicBezTo>
                    <a:pt x="53544" y="11742"/>
                    <a:pt x="81891" y="0"/>
                    <a:pt x="111450" y="0"/>
                  </a:cubicBezTo>
                  <a:close/>
                </a:path>
              </a:pathLst>
            </a:custGeom>
            <a:solidFill>
              <a:srgbClr val="073E88"/>
            </a:solidFill>
          </p:spPr>
        </p:sp>
        <p:sp>
          <p:nvSpPr>
            <p:cNvPr id="10" name="TextBox 10"/>
            <p:cNvSpPr txBox="1"/>
            <p:nvPr/>
          </p:nvSpPr>
          <p:spPr>
            <a:xfrm>
              <a:off x="0" y="-57150"/>
              <a:ext cx="597030" cy="654180"/>
            </a:xfrm>
            <a:prstGeom prst="rect">
              <a:avLst/>
            </a:prstGeom>
          </p:spPr>
          <p:txBody>
            <a:bodyPr lIns="50800" tIns="50800" rIns="50800" bIns="50800" rtlCol="0" anchor="ctr"/>
            <a:lstStyle/>
            <a:p>
              <a:pPr algn="ctr">
                <a:lnSpc>
                  <a:spcPts val="2958"/>
                </a:lnSpc>
              </a:pPr>
              <a:endParaRPr/>
            </a:p>
          </p:txBody>
        </p:sp>
      </p:grpSp>
      <p:sp>
        <p:nvSpPr>
          <p:cNvPr id="17" name="AutoShape 17"/>
          <p:cNvSpPr/>
          <p:nvPr/>
        </p:nvSpPr>
        <p:spPr>
          <a:xfrm flipH="1">
            <a:off x="1738484" y="4692876"/>
            <a:ext cx="0" cy="3655818"/>
          </a:xfrm>
          <a:prstGeom prst="line">
            <a:avLst/>
          </a:prstGeom>
          <a:ln w="28575" cap="flat">
            <a:solidFill>
              <a:srgbClr val="073E88"/>
            </a:solidFill>
            <a:prstDash val="solid"/>
            <a:headEnd type="none" w="sm" len="sm"/>
            <a:tailEnd type="none" w="sm" len="sm"/>
          </a:ln>
        </p:spPr>
      </p:sp>
      <p:sp>
        <p:nvSpPr>
          <p:cNvPr id="18" name="TextBox 18"/>
          <p:cNvSpPr txBox="1"/>
          <p:nvPr/>
        </p:nvSpPr>
        <p:spPr>
          <a:xfrm>
            <a:off x="10274577" y="2190993"/>
            <a:ext cx="5736669" cy="2492990"/>
          </a:xfrm>
          <a:prstGeom prst="rect">
            <a:avLst/>
          </a:prstGeom>
        </p:spPr>
        <p:txBody>
          <a:bodyPr lIns="0" tIns="0" rIns="0" bIns="0" rtlCol="0" anchor="t">
            <a:spAutoFit/>
          </a:bodyPr>
          <a:lstStyle/>
          <a:p>
            <a:pPr lvl="0" algn="just"/>
            <a:r>
              <a:rPr lang="en-GB" b="1" dirty="0"/>
              <a:t>Selection Tools</a:t>
            </a:r>
            <a:r>
              <a:rPr lang="en-GB" b="1" dirty="0" smtClean="0"/>
              <a:t>:</a:t>
            </a:r>
          </a:p>
          <a:p>
            <a:pPr lvl="0" algn="just"/>
            <a:endParaRPr lang="en-GB" dirty="0"/>
          </a:p>
          <a:p>
            <a:pPr lvl="1" algn="just"/>
            <a:r>
              <a:rPr lang="en-GB" dirty="0"/>
              <a:t>Structured behavioural interviews based on Leadership Principles.</a:t>
            </a:r>
          </a:p>
          <a:p>
            <a:pPr lvl="1" algn="just"/>
            <a:r>
              <a:rPr lang="en-GB" dirty="0"/>
              <a:t>Situational Judgment Tests (SJTs) and work-sample tests for technical roles.</a:t>
            </a:r>
          </a:p>
          <a:p>
            <a:pPr lvl="1" algn="just"/>
            <a:r>
              <a:rPr lang="en-GB" dirty="0"/>
              <a:t>"Bar Raiser" methodology: A designated interviewer from a different team ensuring candidates are better than 50% of the current workforce (</a:t>
            </a:r>
            <a:r>
              <a:rPr lang="en-GB" dirty="0" err="1"/>
              <a:t>Barbry</a:t>
            </a:r>
            <a:r>
              <a:rPr lang="en-GB" dirty="0"/>
              <a:t>, 2018).</a:t>
            </a:r>
          </a:p>
        </p:txBody>
      </p:sp>
      <p:sp>
        <p:nvSpPr>
          <p:cNvPr id="11" name="Freeform 11"/>
          <p:cNvSpPr/>
          <p:nvPr/>
        </p:nvSpPr>
        <p:spPr>
          <a:xfrm>
            <a:off x="8763000" y="6061750"/>
            <a:ext cx="697122" cy="1161869"/>
          </a:xfrm>
          <a:custGeom>
            <a:avLst/>
            <a:gdLst/>
            <a:ahLst/>
            <a:cxnLst/>
            <a:rect l="l" t="t" r="r" b="b"/>
            <a:pathLst>
              <a:path w="697122" h="1161869">
                <a:moveTo>
                  <a:pt x="0" y="0"/>
                </a:moveTo>
                <a:lnTo>
                  <a:pt x="697122" y="0"/>
                </a:lnTo>
                <a:lnTo>
                  <a:pt x="697122" y="1161870"/>
                </a:lnTo>
                <a:lnTo>
                  <a:pt x="0" y="1161870"/>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Tree>
    <p:extLst>
      <p:ext uri="{BB962C8B-B14F-4D97-AF65-F5344CB8AC3E}">
        <p14:creationId xmlns:p14="http://schemas.microsoft.com/office/powerpoint/2010/main" val="31979818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Group 7"/>
          <p:cNvGrpSpPr/>
          <p:nvPr/>
        </p:nvGrpSpPr>
        <p:grpSpPr>
          <a:xfrm>
            <a:off x="2351208" y="6197743"/>
            <a:ext cx="1271573" cy="1317150"/>
            <a:chOff x="0" y="-57150"/>
            <a:chExt cx="457316" cy="514466"/>
          </a:xfrm>
        </p:grpSpPr>
        <p:sp>
          <p:nvSpPr>
            <p:cNvPr id="43"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44"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dirty="0"/>
            </a:p>
          </p:txBody>
        </p:sp>
      </p:grpSp>
      <p:grpSp>
        <p:nvGrpSpPr>
          <p:cNvPr id="2" name="Group 2"/>
          <p:cNvGrpSpPr/>
          <p:nvPr/>
        </p:nvGrpSpPr>
        <p:grpSpPr>
          <a:xfrm>
            <a:off x="620898" y="506598"/>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AutoShape 5"/>
          <p:cNvSpPr/>
          <p:nvPr/>
        </p:nvSpPr>
        <p:spPr>
          <a:xfrm flipV="1">
            <a:off x="8653369" y="3500429"/>
            <a:ext cx="7840536" cy="0"/>
          </a:xfrm>
          <a:prstGeom prst="line">
            <a:avLst/>
          </a:prstGeom>
          <a:ln w="28575" cap="flat">
            <a:solidFill>
              <a:srgbClr val="073E88"/>
            </a:solidFill>
            <a:prstDash val="solid"/>
            <a:headEnd type="none" w="sm" len="sm"/>
            <a:tailEnd type="none" w="sm" len="sm"/>
          </a:ln>
        </p:spPr>
      </p:sp>
      <p:sp>
        <p:nvSpPr>
          <p:cNvPr id="6" name="Freeform 6"/>
          <p:cNvSpPr/>
          <p:nvPr/>
        </p:nvSpPr>
        <p:spPr>
          <a:xfrm>
            <a:off x="16022371" y="1162050"/>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7" name="Group 7"/>
          <p:cNvGrpSpPr/>
          <p:nvPr/>
        </p:nvGrpSpPr>
        <p:grpSpPr>
          <a:xfrm>
            <a:off x="1901926" y="4425366"/>
            <a:ext cx="1271573" cy="1170833"/>
            <a:chOff x="0" y="0"/>
            <a:chExt cx="457316" cy="457316"/>
          </a:xfrm>
        </p:grpSpPr>
        <p:sp>
          <p:nvSpPr>
            <p:cNvPr id="8"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9"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sp>
        <p:nvSpPr>
          <p:cNvPr id="19" name="Freeform 19"/>
          <p:cNvSpPr/>
          <p:nvPr/>
        </p:nvSpPr>
        <p:spPr>
          <a:xfrm>
            <a:off x="2031663" y="4572639"/>
            <a:ext cx="946858" cy="946858"/>
          </a:xfrm>
          <a:custGeom>
            <a:avLst/>
            <a:gdLst/>
            <a:ahLst/>
            <a:cxnLst/>
            <a:rect l="l" t="t" r="r" b="b"/>
            <a:pathLst>
              <a:path w="946858" h="946858">
                <a:moveTo>
                  <a:pt x="0" y="0"/>
                </a:moveTo>
                <a:lnTo>
                  <a:pt x="946858" y="0"/>
                </a:lnTo>
                <a:lnTo>
                  <a:pt x="946858" y="946858"/>
                </a:lnTo>
                <a:lnTo>
                  <a:pt x="0" y="946858"/>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21" name="Freeform 21"/>
          <p:cNvSpPr/>
          <p:nvPr/>
        </p:nvSpPr>
        <p:spPr>
          <a:xfrm flipH="1" flipV="1">
            <a:off x="9987352" y="5093385"/>
            <a:ext cx="955362" cy="953770"/>
          </a:xfrm>
          <a:custGeom>
            <a:avLst/>
            <a:gdLst/>
            <a:ahLst/>
            <a:cxnLst/>
            <a:rect l="l" t="t" r="r" b="b"/>
            <a:pathLst>
              <a:path w="955362" h="953770">
                <a:moveTo>
                  <a:pt x="955363" y="953770"/>
                </a:moveTo>
                <a:lnTo>
                  <a:pt x="0" y="953770"/>
                </a:lnTo>
                <a:lnTo>
                  <a:pt x="0" y="0"/>
                </a:lnTo>
                <a:lnTo>
                  <a:pt x="955363" y="0"/>
                </a:lnTo>
                <a:lnTo>
                  <a:pt x="955363" y="953770"/>
                </a:lnTo>
                <a:close/>
              </a:path>
            </a:pathLst>
          </a:custGeom>
          <a:blipFill>
            <a:blip r:embed="rId6">
              <a:extLst>
                <a:ext uri="{96DAC541-7B7A-43D3-8B79-37D633B846F1}">
                  <asvg:svgBlip xmlns="" xmlns:asvg="http://schemas.microsoft.com/office/drawing/2016/SVG/main" r:embed="rId9"/>
                </a:ext>
              </a:extLst>
            </a:blip>
            <a:stretch>
              <a:fillRect/>
            </a:stretch>
          </a:blipFill>
          <a:ln cap="sq">
            <a:noFill/>
            <a:prstDash val="solid"/>
            <a:miter/>
          </a:ln>
        </p:spPr>
      </p:sp>
      <p:sp>
        <p:nvSpPr>
          <p:cNvPr id="22" name="Freeform 22"/>
          <p:cNvSpPr/>
          <p:nvPr/>
        </p:nvSpPr>
        <p:spPr>
          <a:xfrm>
            <a:off x="10011397" y="6984950"/>
            <a:ext cx="907274" cy="953770"/>
          </a:xfrm>
          <a:custGeom>
            <a:avLst/>
            <a:gdLst/>
            <a:ahLst/>
            <a:cxnLst/>
            <a:rect l="l" t="t" r="r" b="b"/>
            <a:pathLst>
              <a:path w="907274" h="953770">
                <a:moveTo>
                  <a:pt x="0" y="0"/>
                </a:moveTo>
                <a:lnTo>
                  <a:pt x="907273" y="0"/>
                </a:lnTo>
                <a:lnTo>
                  <a:pt x="907273" y="953770"/>
                </a:lnTo>
                <a:lnTo>
                  <a:pt x="0" y="953770"/>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a:ln cap="sq">
            <a:noFill/>
            <a:prstDash val="solid"/>
            <a:miter/>
          </a:ln>
        </p:spPr>
      </p:sp>
      <p:sp>
        <p:nvSpPr>
          <p:cNvPr id="23" name="TextBox 23"/>
          <p:cNvSpPr txBox="1"/>
          <p:nvPr/>
        </p:nvSpPr>
        <p:spPr>
          <a:xfrm>
            <a:off x="1028700" y="703045"/>
            <a:ext cx="9104501" cy="3498265"/>
          </a:xfrm>
          <a:prstGeom prst="rect">
            <a:avLst/>
          </a:prstGeom>
        </p:spPr>
        <p:txBody>
          <a:bodyPr lIns="0" tIns="0" rIns="0" bIns="0" rtlCol="0" anchor="t">
            <a:spAutoFit/>
          </a:bodyPr>
          <a:lstStyle/>
          <a:p>
            <a:pPr>
              <a:lnSpc>
                <a:spcPct val="107000"/>
              </a:lnSpc>
              <a:spcAft>
                <a:spcPts val="0"/>
              </a:spcAft>
            </a:pPr>
            <a:r>
              <a:rPr lang="en-GB" sz="7200" b="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KEY CHALLENGES IN RECRUITMENT &amp; SELECTION</a:t>
            </a:r>
            <a:endParaRPr lang="en-GB" sz="6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Box 24"/>
          <p:cNvSpPr txBox="1"/>
          <p:nvPr/>
        </p:nvSpPr>
        <p:spPr>
          <a:xfrm>
            <a:off x="11258925" y="4390663"/>
            <a:ext cx="4792577" cy="1170833"/>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Regulatory Pressures:</a:t>
            </a:r>
            <a:r>
              <a:rPr lang="en-GB" dirty="0">
                <a:solidFill>
                  <a:srgbClr val="1F1F1F"/>
                </a:solidFill>
                <a:ea typeface="Times New Roman" panose="02020603050405020304" pitchFamily="18" charset="0"/>
                <a:cs typeface="Times New Roman" panose="02020603050405020304" pitchFamily="18" charset="0"/>
              </a:rPr>
              <a:t> The EU AI Act and GDPR impose strict compliance audits on automated hiring tools, complicating global standardisation (ILO, 2023).</a:t>
            </a:r>
            <a:endParaRPr lang="en-GB" sz="1600" dirty="0">
              <a:effectLst/>
              <a:ea typeface="Calibri" panose="020F0502020204030204" pitchFamily="34" charset="0"/>
              <a:cs typeface="Times New Roman" panose="02020603050405020304" pitchFamily="18" charset="0"/>
            </a:endParaRPr>
          </a:p>
        </p:txBody>
      </p:sp>
      <p:sp>
        <p:nvSpPr>
          <p:cNvPr id="25" name="TextBox 25"/>
          <p:cNvSpPr txBox="1"/>
          <p:nvPr/>
        </p:nvSpPr>
        <p:spPr>
          <a:xfrm>
            <a:off x="6722034" y="8114756"/>
            <a:ext cx="4843931" cy="874470"/>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DEI Gaps:</a:t>
            </a:r>
            <a:r>
              <a:rPr lang="en-GB" dirty="0">
                <a:solidFill>
                  <a:srgbClr val="1F1F1F"/>
                </a:solidFill>
                <a:ea typeface="Times New Roman" panose="02020603050405020304" pitchFamily="18" charset="0"/>
                <a:cs typeface="Times New Roman" panose="02020603050405020304" pitchFamily="18" charset="0"/>
              </a:rPr>
              <a:t> Despite efforts, there is persistent underrepresentation in senior technical roles (Amazon Sustainability Report, 2023).</a:t>
            </a:r>
            <a:endParaRPr lang="en-GB" sz="1600" dirty="0">
              <a:effectLst/>
              <a:ea typeface="Calibri" panose="020F0502020204030204" pitchFamily="34" charset="0"/>
              <a:cs typeface="Times New Roman" panose="02020603050405020304" pitchFamily="18" charset="0"/>
            </a:endParaRPr>
          </a:p>
        </p:txBody>
      </p:sp>
      <p:sp>
        <p:nvSpPr>
          <p:cNvPr id="26" name="TextBox 26"/>
          <p:cNvSpPr txBox="1"/>
          <p:nvPr/>
        </p:nvSpPr>
        <p:spPr>
          <a:xfrm>
            <a:off x="3622781" y="4576938"/>
            <a:ext cx="4633274" cy="1467197"/>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AI &amp; Ethical Concerns:</a:t>
            </a:r>
            <a:r>
              <a:rPr lang="en-GB" dirty="0">
                <a:solidFill>
                  <a:srgbClr val="1F1F1F"/>
                </a:solidFill>
                <a:ea typeface="Times New Roman" panose="02020603050405020304" pitchFamily="18" charset="0"/>
                <a:cs typeface="Times New Roman" panose="02020603050405020304" pitchFamily="18" charset="0"/>
              </a:rPr>
              <a:t> Previous algorithms were scrapped due to bias against female candidates; current systems face scrutiny regarding opacity and fairness (Reuters, 2018).</a:t>
            </a:r>
            <a:endParaRPr lang="en-GB" sz="1600" dirty="0">
              <a:effectLst/>
              <a:ea typeface="Calibri" panose="020F0502020204030204" pitchFamily="34" charset="0"/>
              <a:cs typeface="Times New Roman" panose="02020603050405020304" pitchFamily="18" charset="0"/>
            </a:endParaRPr>
          </a:p>
        </p:txBody>
      </p:sp>
      <p:sp>
        <p:nvSpPr>
          <p:cNvPr id="27" name="TextBox 27"/>
          <p:cNvSpPr txBox="1"/>
          <p:nvPr/>
        </p:nvSpPr>
        <p:spPr>
          <a:xfrm>
            <a:off x="3732881" y="6419763"/>
            <a:ext cx="4633274" cy="1170833"/>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High Attrition Rates:</a:t>
            </a:r>
            <a:r>
              <a:rPr lang="en-GB" dirty="0">
                <a:solidFill>
                  <a:srgbClr val="1F1F1F"/>
                </a:solidFill>
                <a:ea typeface="Times New Roman" panose="02020603050405020304" pitchFamily="18" charset="0"/>
                <a:cs typeface="Times New Roman" panose="02020603050405020304" pitchFamily="18" charset="0"/>
              </a:rPr>
              <a:t> Rapid turnover in operational roles leads to "labour market fatigue" and escalating recruitment costs (Forbes, 2023).</a:t>
            </a:r>
            <a:endParaRPr lang="en-GB" sz="1600" dirty="0">
              <a:effectLst/>
              <a:ea typeface="Calibri" panose="020F0502020204030204" pitchFamily="34" charset="0"/>
              <a:cs typeface="Times New Roman" panose="02020603050405020304" pitchFamily="18" charset="0"/>
            </a:endParaRPr>
          </a:p>
        </p:txBody>
      </p:sp>
      <p:sp>
        <p:nvSpPr>
          <p:cNvPr id="29" name="TextBox 24"/>
          <p:cNvSpPr txBox="1"/>
          <p:nvPr/>
        </p:nvSpPr>
        <p:spPr>
          <a:xfrm>
            <a:off x="11282970" y="6270901"/>
            <a:ext cx="4792577" cy="1170833"/>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Candidate Experience:</a:t>
            </a:r>
            <a:r>
              <a:rPr lang="en-GB" dirty="0">
                <a:solidFill>
                  <a:srgbClr val="1F1F1F"/>
                </a:solidFill>
                <a:ea typeface="Times New Roman" panose="02020603050405020304" pitchFamily="18" charset="0"/>
                <a:cs typeface="Times New Roman" panose="02020603050405020304" pitchFamily="18" charset="0"/>
              </a:rPr>
              <a:t> Highly skilled candidates often drop out of the process due to lengthy, multi-stage assessments and high-pressure interview loops</a:t>
            </a:r>
            <a:r>
              <a:rPr lang="en-GB" baseline="30000" dirty="0">
                <a:solidFill>
                  <a:srgbClr val="444746"/>
                </a:solidFill>
                <a:ea typeface="Times New Roman" panose="02020603050405020304" pitchFamily="18" charset="0"/>
                <a:cs typeface="Times New Roman" panose="02020603050405020304" pitchFamily="18" charset="0"/>
              </a:rPr>
              <a:t>2</a:t>
            </a:r>
            <a:r>
              <a:rPr lang="en-GB" dirty="0">
                <a:solidFill>
                  <a:srgbClr val="1F1F1F"/>
                </a:solidFill>
                <a:ea typeface="Times New Roman" panose="02020603050405020304" pitchFamily="18" charset="0"/>
                <a:cs typeface="Times New Roman" panose="02020603050405020304" pitchFamily="18" charset="0"/>
              </a:rPr>
              <a:t>.</a:t>
            </a:r>
            <a:endParaRPr lang="en-GB" sz="1600" dirty="0">
              <a:effectLst/>
              <a:ea typeface="Calibri" panose="020F0502020204030204" pitchFamily="34" charset="0"/>
              <a:cs typeface="Times New Roman" panose="02020603050405020304" pitchFamily="18" charset="0"/>
            </a:endParaRPr>
          </a:p>
        </p:txBody>
      </p:sp>
      <p:grpSp>
        <p:nvGrpSpPr>
          <p:cNvPr id="36" name="Group 7"/>
          <p:cNvGrpSpPr/>
          <p:nvPr/>
        </p:nvGrpSpPr>
        <p:grpSpPr>
          <a:xfrm>
            <a:off x="9351565" y="4215174"/>
            <a:ext cx="1271573" cy="1317150"/>
            <a:chOff x="0" y="-57150"/>
            <a:chExt cx="457316" cy="514466"/>
          </a:xfrm>
        </p:grpSpPr>
        <p:sp>
          <p:nvSpPr>
            <p:cNvPr id="37"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38"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sp>
        <p:nvSpPr>
          <p:cNvPr id="20" name="Freeform 20"/>
          <p:cNvSpPr/>
          <p:nvPr/>
        </p:nvSpPr>
        <p:spPr>
          <a:xfrm>
            <a:off x="1866409" y="6413275"/>
            <a:ext cx="969597" cy="886086"/>
          </a:xfrm>
          <a:custGeom>
            <a:avLst/>
            <a:gdLst/>
            <a:ahLst/>
            <a:cxnLst/>
            <a:rect l="l" t="t" r="r" b="b"/>
            <a:pathLst>
              <a:path w="1083123" h="1023551">
                <a:moveTo>
                  <a:pt x="0" y="0"/>
                </a:moveTo>
                <a:lnTo>
                  <a:pt x="1083123" y="0"/>
                </a:lnTo>
                <a:lnTo>
                  <a:pt x="1083123" y="1023551"/>
                </a:lnTo>
                <a:lnTo>
                  <a:pt x="0" y="1023551"/>
                </a:lnTo>
                <a:lnTo>
                  <a:pt x="0" y="0"/>
                </a:lnTo>
                <a:close/>
              </a:path>
            </a:pathLst>
          </a:custGeom>
          <a:blipFill>
            <a:blip r:embed="rId12">
              <a:extLst>
                <a:ext uri="{96DAC541-7B7A-43D3-8B79-37D633B846F1}">
                  <asvg:svgBlip xmlns="" xmlns:asvg="http://schemas.microsoft.com/office/drawing/2016/SVG/main" r:embed="rId7"/>
                </a:ext>
              </a:extLst>
            </a:blip>
            <a:stretch>
              <a:fillRect/>
            </a:stretch>
          </a:blipFill>
          <a:ln cap="sq">
            <a:noFill/>
            <a:prstDash val="solid"/>
            <a:miter/>
          </a:ln>
        </p:spPr>
      </p:sp>
      <p:grpSp>
        <p:nvGrpSpPr>
          <p:cNvPr id="45" name="Group 7"/>
          <p:cNvGrpSpPr/>
          <p:nvPr/>
        </p:nvGrpSpPr>
        <p:grpSpPr>
          <a:xfrm>
            <a:off x="1902057" y="6295536"/>
            <a:ext cx="1271573" cy="1170833"/>
            <a:chOff x="0" y="0"/>
            <a:chExt cx="457316" cy="457316"/>
          </a:xfrm>
        </p:grpSpPr>
        <p:sp>
          <p:nvSpPr>
            <p:cNvPr id="46"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47"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grpSp>
        <p:nvGrpSpPr>
          <p:cNvPr id="48" name="Group 7"/>
          <p:cNvGrpSpPr/>
          <p:nvPr/>
        </p:nvGrpSpPr>
        <p:grpSpPr>
          <a:xfrm>
            <a:off x="9387664" y="6293433"/>
            <a:ext cx="1271573" cy="1170833"/>
            <a:chOff x="0" y="0"/>
            <a:chExt cx="457316" cy="457316"/>
          </a:xfrm>
        </p:grpSpPr>
        <p:sp>
          <p:nvSpPr>
            <p:cNvPr id="49"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50"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grpSp>
        <p:nvGrpSpPr>
          <p:cNvPr id="51" name="Group 7"/>
          <p:cNvGrpSpPr/>
          <p:nvPr/>
        </p:nvGrpSpPr>
        <p:grpSpPr>
          <a:xfrm>
            <a:off x="4945163" y="8011159"/>
            <a:ext cx="1271573" cy="1170833"/>
            <a:chOff x="0" y="0"/>
            <a:chExt cx="457316" cy="457316"/>
          </a:xfrm>
        </p:grpSpPr>
        <p:sp>
          <p:nvSpPr>
            <p:cNvPr id="52" name="Freeform 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53" name="TextBox 9"/>
            <p:cNvSpPr txBox="1"/>
            <p:nvPr/>
          </p:nvSpPr>
          <p:spPr>
            <a:xfrm>
              <a:off x="0" y="-57150"/>
              <a:ext cx="457316" cy="514466"/>
            </a:xfrm>
            <a:prstGeom prst="rect">
              <a:avLst/>
            </a:prstGeom>
          </p:spPr>
          <p:txBody>
            <a:bodyPr lIns="50800" tIns="50800" rIns="50800" bIns="50800" rtlCol="0" anchor="ctr"/>
            <a:lstStyle/>
            <a:p>
              <a:pPr algn="ctr">
                <a:lnSpc>
                  <a:spcPts val="2958"/>
                </a:lnSpc>
              </a:pPr>
              <a:endParaRPr/>
            </a:p>
          </p:txBody>
        </p:sp>
      </p:grpSp>
      <p:sp>
        <p:nvSpPr>
          <p:cNvPr id="39" name="Freeform 22"/>
          <p:cNvSpPr/>
          <p:nvPr/>
        </p:nvSpPr>
        <p:spPr>
          <a:xfrm>
            <a:off x="9596717" y="6413887"/>
            <a:ext cx="868316" cy="929924"/>
          </a:xfrm>
          <a:custGeom>
            <a:avLst/>
            <a:gdLst/>
            <a:ahLst/>
            <a:cxnLst/>
            <a:rect l="l" t="t" r="r" b="b"/>
            <a:pathLst>
              <a:path w="868316" h="929924">
                <a:moveTo>
                  <a:pt x="0" y="0"/>
                </a:moveTo>
                <a:lnTo>
                  <a:pt x="868316" y="0"/>
                </a:lnTo>
                <a:lnTo>
                  <a:pt x="868316" y="929924"/>
                </a:lnTo>
                <a:lnTo>
                  <a:pt x="0" y="929924"/>
                </a:lnTo>
                <a:lnTo>
                  <a:pt x="0" y="0"/>
                </a:lnTo>
                <a:close/>
              </a:path>
            </a:pathLst>
          </a:custGeom>
          <a:blipFill>
            <a:blip r:embed="rId13">
              <a:extLst>
                <a:ext uri="{96DAC541-7B7A-43D3-8B79-37D633B846F1}">
                  <asvg:svgBlip xmlns:asvg="http://schemas.microsoft.com/office/drawing/2016/SVG/main" xmlns="" r:embed="rId14"/>
                </a:ext>
              </a:extLst>
            </a:blip>
            <a:stretch>
              <a:fillRect/>
            </a:stretch>
          </a:blipFill>
          <a:ln cap="sq">
            <a:noFill/>
            <a:prstDash val="solid"/>
            <a:miter/>
          </a:ln>
        </p:spPr>
      </p:sp>
      <p:sp>
        <p:nvSpPr>
          <p:cNvPr id="40" name="Freeform 20"/>
          <p:cNvSpPr/>
          <p:nvPr/>
        </p:nvSpPr>
        <p:spPr>
          <a:xfrm>
            <a:off x="9544503" y="4493592"/>
            <a:ext cx="1083123" cy="1023551"/>
          </a:xfrm>
          <a:custGeom>
            <a:avLst/>
            <a:gdLst/>
            <a:ahLst/>
            <a:cxnLst/>
            <a:rect l="l" t="t" r="r" b="b"/>
            <a:pathLst>
              <a:path w="1083123" h="1023551">
                <a:moveTo>
                  <a:pt x="0" y="0"/>
                </a:moveTo>
                <a:lnTo>
                  <a:pt x="1083123" y="0"/>
                </a:lnTo>
                <a:lnTo>
                  <a:pt x="1083123" y="1023551"/>
                </a:lnTo>
                <a:lnTo>
                  <a:pt x="0" y="1023551"/>
                </a:lnTo>
                <a:lnTo>
                  <a:pt x="0" y="0"/>
                </a:lnTo>
                <a:close/>
              </a:path>
            </a:pathLst>
          </a:custGeom>
          <a:blipFill>
            <a:blip r:embed="rId12">
              <a:extLst>
                <a:ext uri="{96DAC541-7B7A-43D3-8B79-37D633B846F1}">
                  <asvg:svgBlip xmlns:asvg="http://schemas.microsoft.com/office/drawing/2016/SVG/main" xmlns="" r:embed="rId15"/>
                </a:ext>
              </a:extLst>
            </a:blip>
            <a:stretch>
              <a:fillRect/>
            </a:stretch>
          </a:blipFill>
          <a:ln cap="sq">
            <a:noFill/>
            <a:prstDash val="solid"/>
            <a:miter/>
          </a:ln>
        </p:spPr>
      </p:sp>
      <p:sp>
        <p:nvSpPr>
          <p:cNvPr id="41" name="Freeform 21"/>
          <p:cNvSpPr/>
          <p:nvPr/>
        </p:nvSpPr>
        <p:spPr>
          <a:xfrm>
            <a:off x="2041229" y="6441159"/>
            <a:ext cx="904651" cy="903521"/>
          </a:xfrm>
          <a:custGeom>
            <a:avLst/>
            <a:gdLst/>
            <a:ahLst/>
            <a:cxnLst/>
            <a:rect l="l" t="t" r="r" b="b"/>
            <a:pathLst>
              <a:path w="904651" h="903521">
                <a:moveTo>
                  <a:pt x="0" y="0"/>
                </a:moveTo>
                <a:lnTo>
                  <a:pt x="904651" y="0"/>
                </a:lnTo>
                <a:lnTo>
                  <a:pt x="904651" y="903521"/>
                </a:lnTo>
                <a:lnTo>
                  <a:pt x="0" y="903521"/>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a:ln cap="sq">
            <a:noFill/>
            <a:prstDash val="solid"/>
            <a:miter/>
          </a:ln>
        </p:spPr>
      </p:sp>
      <p:sp>
        <p:nvSpPr>
          <p:cNvPr id="54" name="Freeform 19"/>
          <p:cNvSpPr/>
          <p:nvPr/>
        </p:nvSpPr>
        <p:spPr>
          <a:xfrm>
            <a:off x="5093192" y="8106843"/>
            <a:ext cx="956326" cy="956326"/>
          </a:xfrm>
          <a:custGeom>
            <a:avLst/>
            <a:gdLst/>
            <a:ahLst/>
            <a:cxnLst/>
            <a:rect l="l" t="t" r="r" b="b"/>
            <a:pathLst>
              <a:path w="956326" h="956326">
                <a:moveTo>
                  <a:pt x="0" y="0"/>
                </a:moveTo>
                <a:lnTo>
                  <a:pt x="956326" y="0"/>
                </a:lnTo>
                <a:lnTo>
                  <a:pt x="956326" y="956327"/>
                </a:lnTo>
                <a:lnTo>
                  <a:pt x="0" y="956327"/>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sp>
    </p:spTree>
    <p:extLst>
      <p:ext uri="{BB962C8B-B14F-4D97-AF65-F5344CB8AC3E}">
        <p14:creationId xmlns:p14="http://schemas.microsoft.com/office/powerpoint/2010/main" val="24567940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500949"/>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sp>
        <p:nvSpPr>
          <p:cNvPr id="5" name="Freeform 5"/>
          <p:cNvSpPr/>
          <p:nvPr/>
        </p:nvSpPr>
        <p:spPr>
          <a:xfrm>
            <a:off x="1028700" y="752171"/>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TextBox 6"/>
          <p:cNvSpPr txBox="1"/>
          <p:nvPr/>
        </p:nvSpPr>
        <p:spPr>
          <a:xfrm>
            <a:off x="727267" y="1495729"/>
            <a:ext cx="9773772" cy="2119939"/>
          </a:xfrm>
          <a:prstGeom prst="rect">
            <a:avLst/>
          </a:prstGeom>
        </p:spPr>
        <p:txBody>
          <a:bodyPr lIns="0" tIns="0" rIns="0" bIns="0" rtlCol="0" anchor="t">
            <a:spAutoFit/>
          </a:bodyPr>
          <a:lstStyle/>
          <a:p>
            <a:pPr>
              <a:lnSpc>
                <a:spcPct val="107000"/>
              </a:lnSpc>
              <a:spcAft>
                <a:spcPts val="0"/>
              </a:spcAft>
            </a:pPr>
            <a:r>
              <a:rPr lang="en-GB" sz="6600" b="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RECOMMENDATIONS FOR IMPROVING R&amp;S</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9"/>
          <p:cNvSpPr txBox="1"/>
          <p:nvPr/>
        </p:nvSpPr>
        <p:spPr>
          <a:xfrm>
            <a:off x="1444447" y="4148609"/>
            <a:ext cx="7050938" cy="298159"/>
          </a:xfrm>
          <a:prstGeom prst="rect">
            <a:avLst/>
          </a:prstGeom>
        </p:spPr>
        <p:txBody>
          <a:bodyPr lIns="0" tIns="0" rIns="0" bIns="0" rtlCol="0" anchor="t">
            <a:spAutoFit/>
          </a:bodyPr>
          <a:lstStyle/>
          <a:p>
            <a:pPr algn="just">
              <a:lnSpc>
                <a:spcPts val="2520"/>
              </a:lnSpc>
              <a:spcBef>
                <a:spcPct val="0"/>
              </a:spcBef>
            </a:pPr>
            <a:endParaRPr lang="en-US" sz="1800" dirty="0">
              <a:solidFill>
                <a:srgbClr val="101419"/>
              </a:solidFill>
              <a:latin typeface="Roboto"/>
              <a:ea typeface="Roboto"/>
              <a:cs typeface="Roboto"/>
              <a:sym typeface="Roboto"/>
            </a:endParaRPr>
          </a:p>
        </p:txBody>
      </p:sp>
      <p:sp>
        <p:nvSpPr>
          <p:cNvPr id="11" name="TextBox 11"/>
          <p:cNvSpPr txBox="1"/>
          <p:nvPr/>
        </p:nvSpPr>
        <p:spPr>
          <a:xfrm>
            <a:off x="1020924" y="4312461"/>
            <a:ext cx="6207391" cy="3838102"/>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Human-in-the-Loop AI Auditing:</a:t>
            </a:r>
            <a:r>
              <a:rPr lang="en-GB" dirty="0">
                <a:solidFill>
                  <a:srgbClr val="1F1F1F"/>
                </a:solidFill>
                <a:ea typeface="Times New Roman" panose="02020603050405020304" pitchFamily="18" charset="0"/>
                <a:cs typeface="Times New Roman" panose="02020603050405020304" pitchFamily="18" charset="0"/>
              </a:rPr>
              <a:t> Implement mandatory quarterly audits of hiring algorithms to ensure compliance with EU regulations and ethical standards (CIPD, 2024).</a:t>
            </a:r>
            <a:endParaRPr lang="en-GB"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Streamline Candidate Journey:</a:t>
            </a:r>
            <a:r>
              <a:rPr lang="en-GB" dirty="0">
                <a:solidFill>
                  <a:srgbClr val="1F1F1F"/>
                </a:solidFill>
                <a:ea typeface="Times New Roman" panose="02020603050405020304" pitchFamily="18" charset="0"/>
                <a:cs typeface="Times New Roman" panose="02020603050405020304" pitchFamily="18" charset="0"/>
              </a:rPr>
              <a:t> Reduce the number of interview rounds for non-critical roles to improve candidate experience and reduce drop-off rates (Harvard Business Review, 2023).</a:t>
            </a:r>
            <a:endParaRPr lang="en-GB"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Realistic Job Previews (RJPs):</a:t>
            </a:r>
            <a:r>
              <a:rPr lang="en-GB" dirty="0">
                <a:solidFill>
                  <a:srgbClr val="1F1F1F"/>
                </a:solidFill>
                <a:ea typeface="Times New Roman" panose="02020603050405020304" pitchFamily="18" charset="0"/>
                <a:cs typeface="Times New Roman" panose="02020603050405020304" pitchFamily="18" charset="0"/>
              </a:rPr>
              <a:t> Introduce VR-based job previews for warehouse roles to manage expectations and reduce early-stage attrition (</a:t>
            </a:r>
            <a:r>
              <a:rPr lang="en-GB" dirty="0" err="1">
                <a:solidFill>
                  <a:srgbClr val="1F1F1F"/>
                </a:solidFill>
                <a:ea typeface="Times New Roman" panose="02020603050405020304" pitchFamily="18" charset="0"/>
                <a:cs typeface="Times New Roman" panose="02020603050405020304" pitchFamily="18" charset="0"/>
              </a:rPr>
              <a:t>Breaugh</a:t>
            </a:r>
            <a:r>
              <a:rPr lang="en-GB" dirty="0">
                <a:solidFill>
                  <a:srgbClr val="1F1F1F"/>
                </a:solidFill>
                <a:ea typeface="Times New Roman" panose="02020603050405020304" pitchFamily="18" charset="0"/>
                <a:cs typeface="Times New Roman" panose="02020603050405020304" pitchFamily="18" charset="0"/>
              </a:rPr>
              <a:t>, 2013).</a:t>
            </a:r>
            <a:endParaRPr lang="en-GB"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Localised "Bar Raisers":</a:t>
            </a:r>
            <a:r>
              <a:rPr lang="en-GB" dirty="0">
                <a:solidFill>
                  <a:srgbClr val="1F1F1F"/>
                </a:solidFill>
                <a:ea typeface="Times New Roman" panose="02020603050405020304" pitchFamily="18" charset="0"/>
                <a:cs typeface="Times New Roman" panose="02020603050405020304" pitchFamily="18" charset="0"/>
              </a:rPr>
              <a:t> Train local Bar Raisers in emerging markets to balance the global "Amazon Bar" with cultural nuances (</a:t>
            </a:r>
            <a:r>
              <a:rPr lang="en-GB" dirty="0" err="1">
                <a:solidFill>
                  <a:srgbClr val="1F1F1F"/>
                </a:solidFill>
                <a:ea typeface="Times New Roman" panose="02020603050405020304" pitchFamily="18" charset="0"/>
                <a:cs typeface="Times New Roman" panose="02020603050405020304" pitchFamily="18" charset="0"/>
              </a:rPr>
              <a:t>Mellahi</a:t>
            </a:r>
            <a:r>
              <a:rPr lang="en-GB" dirty="0">
                <a:solidFill>
                  <a:srgbClr val="1F1F1F"/>
                </a:solidFill>
                <a:ea typeface="Times New Roman" panose="02020603050405020304" pitchFamily="18" charset="0"/>
                <a:cs typeface="Times New Roman" panose="02020603050405020304" pitchFamily="18" charset="0"/>
              </a:rPr>
              <a:t> et al., 2021).</a:t>
            </a:r>
            <a:endParaRPr lang="en-GB" dirty="0">
              <a:effectLst/>
              <a:ea typeface="Calibri" panose="020F0502020204030204" pitchFamily="34" charset="0"/>
              <a:cs typeface="Times New Roman" panose="02020603050405020304" pitchFamily="18" charset="0"/>
            </a:endParaRPr>
          </a:p>
        </p:txBody>
      </p:sp>
      <p:pic>
        <p:nvPicPr>
          <p:cNvPr id="1028" name="Picture 4" descr="Recommendation Systems – What They Are and How They Wor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10263542" y="2203700"/>
            <a:ext cx="8822117" cy="5879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7128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0949" y="899494"/>
            <a:ext cx="17286102" cy="9285102"/>
            <a:chOff x="0" y="0"/>
            <a:chExt cx="4552718" cy="2445459"/>
          </a:xfrm>
        </p:grpSpPr>
        <p:sp>
          <p:nvSpPr>
            <p:cNvPr id="3" name="Freeform 3"/>
            <p:cNvSpPr/>
            <p:nvPr/>
          </p:nvSpPr>
          <p:spPr>
            <a:xfrm>
              <a:off x="0" y="0"/>
              <a:ext cx="4552718" cy="2445459"/>
            </a:xfrm>
            <a:custGeom>
              <a:avLst/>
              <a:gdLst/>
              <a:ahLst/>
              <a:cxnLst/>
              <a:rect l="l" t="t" r="r" b="b"/>
              <a:pathLst>
                <a:path w="4552718" h="2445459">
                  <a:moveTo>
                    <a:pt x="22393" y="0"/>
                  </a:moveTo>
                  <a:lnTo>
                    <a:pt x="4530325" y="0"/>
                  </a:lnTo>
                  <a:cubicBezTo>
                    <a:pt x="4536264" y="0"/>
                    <a:pt x="4541960" y="2359"/>
                    <a:pt x="4546159" y="6559"/>
                  </a:cubicBezTo>
                  <a:cubicBezTo>
                    <a:pt x="4550359" y="10758"/>
                    <a:pt x="4552718" y="16454"/>
                    <a:pt x="4552718" y="22393"/>
                  </a:cubicBezTo>
                  <a:lnTo>
                    <a:pt x="4552718" y="2423065"/>
                  </a:lnTo>
                  <a:cubicBezTo>
                    <a:pt x="4552718" y="2429004"/>
                    <a:pt x="4550359" y="2434700"/>
                    <a:pt x="4546159" y="2438900"/>
                  </a:cubicBezTo>
                  <a:cubicBezTo>
                    <a:pt x="4541960" y="2443100"/>
                    <a:pt x="4536264" y="2445459"/>
                    <a:pt x="4530325" y="2445459"/>
                  </a:cubicBezTo>
                  <a:lnTo>
                    <a:pt x="22393" y="2445459"/>
                  </a:lnTo>
                  <a:cubicBezTo>
                    <a:pt x="16454" y="2445459"/>
                    <a:pt x="10758" y="2443100"/>
                    <a:pt x="6559" y="2438900"/>
                  </a:cubicBezTo>
                  <a:cubicBezTo>
                    <a:pt x="2359" y="2434700"/>
                    <a:pt x="0" y="2429004"/>
                    <a:pt x="0" y="2423065"/>
                  </a:cubicBezTo>
                  <a:lnTo>
                    <a:pt x="0" y="22393"/>
                  </a:lnTo>
                  <a:cubicBezTo>
                    <a:pt x="0" y="16454"/>
                    <a:pt x="2359" y="10758"/>
                    <a:pt x="6559" y="6559"/>
                  </a:cubicBezTo>
                  <a:cubicBezTo>
                    <a:pt x="10758" y="2359"/>
                    <a:pt x="16454" y="0"/>
                    <a:pt x="22393" y="0"/>
                  </a:cubicBezTo>
                  <a:close/>
                </a:path>
              </a:pathLst>
            </a:custGeom>
            <a:solidFill>
              <a:srgbClr val="F5F7F7"/>
            </a:solidFill>
          </p:spPr>
        </p:sp>
        <p:sp>
          <p:nvSpPr>
            <p:cNvPr id="4" name="TextBox 4"/>
            <p:cNvSpPr txBox="1"/>
            <p:nvPr/>
          </p:nvSpPr>
          <p:spPr>
            <a:xfrm>
              <a:off x="0" y="38100"/>
              <a:ext cx="4552718" cy="2407359"/>
            </a:xfrm>
            <a:prstGeom prst="rect">
              <a:avLst/>
            </a:prstGeom>
          </p:spPr>
          <p:txBody>
            <a:bodyPr lIns="50800" tIns="50800" rIns="50800" bIns="50800" rtlCol="0" anchor="ctr"/>
            <a:lstStyle/>
            <a:p>
              <a:pPr algn="ctr">
                <a:lnSpc>
                  <a:spcPts val="2400"/>
                </a:lnSpc>
              </a:pPr>
              <a:endParaRPr/>
            </a:p>
          </p:txBody>
        </p:sp>
      </p:grpSp>
      <p:grpSp>
        <p:nvGrpSpPr>
          <p:cNvPr id="5" name="Group 5"/>
          <p:cNvGrpSpPr/>
          <p:nvPr/>
        </p:nvGrpSpPr>
        <p:grpSpPr>
          <a:xfrm>
            <a:off x="771972" y="3418107"/>
            <a:ext cx="1844040" cy="1844040"/>
            <a:chOff x="0" y="0"/>
            <a:chExt cx="485673" cy="485673"/>
          </a:xfrm>
        </p:grpSpPr>
        <p:sp>
          <p:nvSpPr>
            <p:cNvPr id="6" name="Freeform 6"/>
            <p:cNvSpPr/>
            <p:nvPr/>
          </p:nvSpPr>
          <p:spPr>
            <a:xfrm>
              <a:off x="0" y="0"/>
              <a:ext cx="485673" cy="485673"/>
            </a:xfrm>
            <a:custGeom>
              <a:avLst/>
              <a:gdLst/>
              <a:ahLst/>
              <a:cxnLst/>
              <a:rect l="l" t="t" r="r" b="b"/>
              <a:pathLst>
                <a:path w="485673" h="485673">
                  <a:moveTo>
                    <a:pt x="125950" y="0"/>
                  </a:moveTo>
                  <a:lnTo>
                    <a:pt x="359723" y="0"/>
                  </a:lnTo>
                  <a:cubicBezTo>
                    <a:pt x="393127" y="0"/>
                    <a:pt x="425163" y="13270"/>
                    <a:pt x="448783" y="36890"/>
                  </a:cubicBezTo>
                  <a:cubicBezTo>
                    <a:pt x="472403" y="60510"/>
                    <a:pt x="485673" y="92546"/>
                    <a:pt x="485673" y="125950"/>
                  </a:cubicBezTo>
                  <a:lnTo>
                    <a:pt x="485673" y="359723"/>
                  </a:lnTo>
                  <a:cubicBezTo>
                    <a:pt x="485673" y="393127"/>
                    <a:pt x="472403" y="425163"/>
                    <a:pt x="448783" y="448783"/>
                  </a:cubicBezTo>
                  <a:cubicBezTo>
                    <a:pt x="425163" y="472403"/>
                    <a:pt x="393127" y="485673"/>
                    <a:pt x="359723" y="485673"/>
                  </a:cubicBezTo>
                  <a:lnTo>
                    <a:pt x="125950" y="485673"/>
                  </a:lnTo>
                  <a:cubicBezTo>
                    <a:pt x="56390" y="485673"/>
                    <a:pt x="0" y="429283"/>
                    <a:pt x="0" y="359723"/>
                  </a:cubicBezTo>
                  <a:lnTo>
                    <a:pt x="0" y="125950"/>
                  </a:lnTo>
                  <a:cubicBezTo>
                    <a:pt x="0" y="92546"/>
                    <a:pt x="13270" y="60510"/>
                    <a:pt x="36890" y="36890"/>
                  </a:cubicBezTo>
                  <a:cubicBezTo>
                    <a:pt x="60510" y="13270"/>
                    <a:pt x="92546" y="0"/>
                    <a:pt x="125950" y="0"/>
                  </a:cubicBezTo>
                  <a:close/>
                </a:path>
              </a:pathLst>
            </a:custGeom>
            <a:solidFill>
              <a:srgbClr val="073E88"/>
            </a:solidFill>
          </p:spPr>
        </p:sp>
        <p:sp>
          <p:nvSpPr>
            <p:cNvPr id="7" name="TextBox 7"/>
            <p:cNvSpPr txBox="1"/>
            <p:nvPr/>
          </p:nvSpPr>
          <p:spPr>
            <a:xfrm>
              <a:off x="0" y="-57150"/>
              <a:ext cx="485673" cy="542823"/>
            </a:xfrm>
            <a:prstGeom prst="rect">
              <a:avLst/>
            </a:prstGeom>
          </p:spPr>
          <p:txBody>
            <a:bodyPr lIns="50800" tIns="50800" rIns="50800" bIns="50800" rtlCol="0" anchor="ctr"/>
            <a:lstStyle/>
            <a:p>
              <a:pPr algn="ctr">
                <a:lnSpc>
                  <a:spcPts val="2958"/>
                </a:lnSpc>
              </a:pPr>
              <a:endParaRPr/>
            </a:p>
          </p:txBody>
        </p:sp>
      </p:grpSp>
      <p:sp>
        <p:nvSpPr>
          <p:cNvPr id="8" name="Freeform 8"/>
          <p:cNvSpPr/>
          <p:nvPr/>
        </p:nvSpPr>
        <p:spPr>
          <a:xfrm rot="-5400000">
            <a:off x="16125177" y="8274206"/>
            <a:ext cx="1106118" cy="276529"/>
          </a:xfrm>
          <a:custGeom>
            <a:avLst/>
            <a:gdLst/>
            <a:ahLst/>
            <a:cxnLst/>
            <a:rect l="l" t="t" r="r" b="b"/>
            <a:pathLst>
              <a:path w="1106118" h="276529">
                <a:moveTo>
                  <a:pt x="0" y="0"/>
                </a:moveTo>
                <a:lnTo>
                  <a:pt x="1106118" y="0"/>
                </a:lnTo>
                <a:lnTo>
                  <a:pt x="1106118" y="276529"/>
                </a:lnTo>
                <a:lnTo>
                  <a:pt x="0" y="27652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9" name="AutoShape 9"/>
          <p:cNvSpPr/>
          <p:nvPr/>
        </p:nvSpPr>
        <p:spPr>
          <a:xfrm>
            <a:off x="2393519" y="7392632"/>
            <a:ext cx="0" cy="1569054"/>
          </a:xfrm>
          <a:prstGeom prst="line">
            <a:avLst/>
          </a:prstGeom>
          <a:ln w="28575" cap="flat">
            <a:solidFill>
              <a:srgbClr val="073E88"/>
            </a:solidFill>
            <a:prstDash val="solid"/>
            <a:headEnd type="none" w="sm" len="sm"/>
            <a:tailEnd type="none" w="sm" len="sm"/>
          </a:ln>
        </p:spPr>
      </p:sp>
      <p:sp>
        <p:nvSpPr>
          <p:cNvPr id="12" name="TextBox 12"/>
          <p:cNvSpPr txBox="1"/>
          <p:nvPr/>
        </p:nvSpPr>
        <p:spPr>
          <a:xfrm>
            <a:off x="2681497" y="2567939"/>
            <a:ext cx="13423850" cy="1734449"/>
          </a:xfrm>
          <a:prstGeom prst="rect">
            <a:avLst/>
          </a:prstGeom>
        </p:spPr>
        <p:txBody>
          <a:bodyPr lIns="0" tIns="0" rIns="0" bIns="0" rtlCol="0" anchor="t">
            <a:spAutoFit/>
          </a:bodyPr>
          <a:lstStyle/>
          <a:p>
            <a:pPr>
              <a:lnSpc>
                <a:spcPct val="107000"/>
              </a:lnSpc>
              <a:spcAft>
                <a:spcPts val="0"/>
              </a:spcAft>
            </a:pPr>
            <a:r>
              <a:rPr lang="en-GB" sz="5400" b="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STRATEGIC ALIGNMENT WITH BUSINESS GOALS</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5"/>
          <p:cNvSpPr txBox="1"/>
          <p:nvPr/>
        </p:nvSpPr>
        <p:spPr>
          <a:xfrm>
            <a:off x="5719889" y="4769387"/>
            <a:ext cx="6486764" cy="3245376"/>
          </a:xfrm>
          <a:prstGeom prst="rect">
            <a:avLst/>
          </a:prstGeom>
        </p:spPr>
        <p:txBody>
          <a:bodyPr lIns="0" tIns="0" rIns="0" bIns="0" rtlCol="0" anchor="t">
            <a:spAutoFit/>
          </a:bodyPr>
          <a:lstStyle/>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Innovation Capacity:</a:t>
            </a:r>
            <a:r>
              <a:rPr lang="en-GB" dirty="0">
                <a:solidFill>
                  <a:srgbClr val="1F1F1F"/>
                </a:solidFill>
                <a:ea typeface="Times New Roman" panose="02020603050405020304" pitchFamily="18" charset="0"/>
                <a:cs typeface="Times New Roman" panose="02020603050405020304" pitchFamily="18" charset="0"/>
              </a:rPr>
              <a:t> Enhanced R&amp;S protocols ensure a continuous pipeline of talent capable of driving AWS and logistics innovation</a:t>
            </a:r>
            <a:r>
              <a:rPr lang="en-GB" baseline="30000" dirty="0">
                <a:solidFill>
                  <a:srgbClr val="444746"/>
                </a:solidFill>
                <a:ea typeface="Times New Roman" panose="02020603050405020304" pitchFamily="18" charset="0"/>
                <a:cs typeface="Times New Roman" panose="02020603050405020304" pitchFamily="18" charset="0"/>
              </a:rPr>
              <a:t>3</a:t>
            </a:r>
            <a:r>
              <a:rPr lang="en-GB" dirty="0">
                <a:solidFill>
                  <a:srgbClr val="1F1F1F"/>
                </a:solidFill>
                <a:ea typeface="Times New Roman" panose="02020603050405020304" pitchFamily="18" charset="0"/>
                <a:cs typeface="Times New Roman" panose="02020603050405020304" pitchFamily="18" charset="0"/>
              </a:rPr>
              <a:t>.</a:t>
            </a:r>
            <a:endParaRPr lang="en-GB" sz="1600"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Operational Excellence:</a:t>
            </a:r>
            <a:r>
              <a:rPr lang="en-GB" dirty="0">
                <a:solidFill>
                  <a:srgbClr val="1F1F1F"/>
                </a:solidFill>
                <a:ea typeface="Times New Roman" panose="02020603050405020304" pitchFamily="18" charset="0"/>
                <a:cs typeface="Times New Roman" panose="02020603050405020304" pitchFamily="18" charset="0"/>
              </a:rPr>
              <a:t> Data-driven hiring improves workforce quality, directly impacting delivery speed and customer satisfaction (Amazon, 2024).</a:t>
            </a:r>
            <a:endParaRPr lang="en-GB" sz="1600"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Global Agility:</a:t>
            </a:r>
            <a:r>
              <a:rPr lang="en-GB" dirty="0">
                <a:solidFill>
                  <a:srgbClr val="1F1F1F"/>
                </a:solidFill>
                <a:ea typeface="Times New Roman" panose="02020603050405020304" pitchFamily="18" charset="0"/>
                <a:cs typeface="Times New Roman" panose="02020603050405020304" pitchFamily="18" charset="0"/>
              </a:rPr>
              <a:t> Localised hiring strategies reduce operational bottlenecks, allowing Amazon to scale faster in new regions</a:t>
            </a:r>
            <a:r>
              <a:rPr lang="en-GB" baseline="30000" dirty="0">
                <a:solidFill>
                  <a:srgbClr val="444746"/>
                </a:solidFill>
                <a:ea typeface="Times New Roman" panose="02020603050405020304" pitchFamily="18" charset="0"/>
                <a:cs typeface="Times New Roman" panose="02020603050405020304" pitchFamily="18" charset="0"/>
              </a:rPr>
              <a:t>4</a:t>
            </a:r>
            <a:r>
              <a:rPr lang="en-GB" dirty="0">
                <a:solidFill>
                  <a:srgbClr val="1F1F1F"/>
                </a:solidFill>
                <a:ea typeface="Times New Roman" panose="02020603050405020304" pitchFamily="18" charset="0"/>
                <a:cs typeface="Times New Roman" panose="02020603050405020304" pitchFamily="18" charset="0"/>
              </a:rPr>
              <a:t>.</a:t>
            </a:r>
            <a:endParaRPr lang="en-GB" sz="1600" dirty="0">
              <a:ea typeface="Calibri" panose="020F0502020204030204" pitchFamily="34" charset="0"/>
              <a:cs typeface="Times New Roman" panose="02020603050405020304" pitchFamily="18" charset="0"/>
            </a:endParaRPr>
          </a:p>
          <a:p>
            <a:pPr marL="342900" lvl="0" indent="-342900" algn="just">
              <a:lnSpc>
                <a:spcPct val="107000"/>
              </a:lnSpc>
              <a:spcAft>
                <a:spcPts val="0"/>
              </a:spcAft>
              <a:buSzPts val="1000"/>
              <a:buFont typeface="Symbol" panose="05050102010706020507" pitchFamily="18" charset="2"/>
              <a:buChar char=""/>
              <a:tabLst>
                <a:tab pos="457200" algn="l"/>
              </a:tabLst>
            </a:pPr>
            <a:r>
              <a:rPr lang="en-GB" b="1" dirty="0">
                <a:solidFill>
                  <a:srgbClr val="1F1F1F"/>
                </a:solidFill>
                <a:ea typeface="Times New Roman" panose="02020603050405020304" pitchFamily="18" charset="0"/>
                <a:cs typeface="Times New Roman" panose="02020603050405020304" pitchFamily="18" charset="0"/>
              </a:rPr>
              <a:t>Long-term Competitiveness:</a:t>
            </a:r>
            <a:r>
              <a:rPr lang="en-GB" dirty="0">
                <a:solidFill>
                  <a:srgbClr val="1F1F1F"/>
                </a:solidFill>
                <a:ea typeface="Times New Roman" panose="02020603050405020304" pitchFamily="18" charset="0"/>
                <a:cs typeface="Times New Roman" panose="02020603050405020304" pitchFamily="18" charset="0"/>
              </a:rPr>
              <a:t> A shift toward ethical, diverse hiring strengthens brand reputation and mitigates regulatory risks (Deloitte, 2024).</a:t>
            </a:r>
            <a:endParaRPr lang="en-GB" sz="1600" dirty="0">
              <a:effectLst/>
              <a:ea typeface="Calibri" panose="020F0502020204030204" pitchFamily="34" charset="0"/>
              <a:cs typeface="Times New Roman" panose="02020603050405020304" pitchFamily="18" charset="0"/>
            </a:endParaRPr>
          </a:p>
        </p:txBody>
      </p:sp>
      <p:sp>
        <p:nvSpPr>
          <p:cNvPr id="16" name="Freeform 16"/>
          <p:cNvSpPr/>
          <p:nvPr/>
        </p:nvSpPr>
        <p:spPr>
          <a:xfrm flipH="1" flipV="1">
            <a:off x="1268737" y="3754746"/>
            <a:ext cx="955362" cy="953770"/>
          </a:xfrm>
          <a:custGeom>
            <a:avLst/>
            <a:gdLst/>
            <a:ahLst/>
            <a:cxnLst/>
            <a:rect l="l" t="t" r="r" b="b"/>
            <a:pathLst>
              <a:path w="955362" h="953770">
                <a:moveTo>
                  <a:pt x="955363" y="953770"/>
                </a:moveTo>
                <a:lnTo>
                  <a:pt x="0" y="953770"/>
                </a:lnTo>
                <a:lnTo>
                  <a:pt x="0" y="0"/>
                </a:lnTo>
                <a:lnTo>
                  <a:pt x="955363" y="0"/>
                </a:lnTo>
                <a:lnTo>
                  <a:pt x="955363" y="953770"/>
                </a:lnTo>
                <a:close/>
              </a:path>
            </a:pathLst>
          </a:custGeom>
          <a:blipFill>
            <a:blip r:embed="rId4">
              <a:extLst>
                <a:ext uri="{96DAC541-7B7A-43D3-8B79-37D633B846F1}">
                  <asvg:svgBlip xmlns="" xmlns:asvg="http://schemas.microsoft.com/office/drawing/2016/SVG/main" r:embed="rId6"/>
                </a:ext>
              </a:extLst>
            </a:blip>
            <a:stretch>
              <a:fillRect/>
            </a:stretch>
          </a:blipFill>
          <a:ln cap="sq">
            <a:noFill/>
            <a:prstDash val="solid"/>
            <a:miter/>
          </a:ln>
        </p:spPr>
      </p:sp>
      <p:pic>
        <p:nvPicPr>
          <p:cNvPr id="2050" name="Picture 2" descr="Business Goals Alignment: Over 1,975 Royalty-Free Licensable Stock  Illustrations &amp; Drawings | Shutterstock"/>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49658" y="220306"/>
            <a:ext cx="14627225" cy="2379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2917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0525" y="162014"/>
            <a:ext cx="18288000" cy="10287000"/>
            <a:chOff x="0" y="0"/>
            <a:chExt cx="24384000" cy="13716000"/>
          </a:xfrm>
        </p:grpSpPr>
        <p:pic>
          <p:nvPicPr>
            <p:cNvPr id="3" name="Picture 3"/>
            <p:cNvPicPr>
              <a:picLocks noChangeAspect="1"/>
            </p:cNvPicPr>
            <p:nvPr/>
          </p:nvPicPr>
          <p:blipFill>
            <a:blip r:embed="rId2"/>
            <a:srcRect t="3512" b="3512"/>
            <a:stretch>
              <a:fillRect/>
            </a:stretch>
          </p:blipFill>
          <p:spPr>
            <a:xfrm>
              <a:off x="0" y="0"/>
              <a:ext cx="24384000" cy="13716000"/>
            </a:xfrm>
            <a:prstGeom prst="rect">
              <a:avLst/>
            </a:prstGeom>
          </p:spPr>
        </p:pic>
      </p:grpSp>
      <p:grpSp>
        <p:nvGrpSpPr>
          <p:cNvPr id="4" name="Group 4"/>
          <p:cNvGrpSpPr/>
          <p:nvPr/>
        </p:nvGrpSpPr>
        <p:grpSpPr>
          <a:xfrm>
            <a:off x="750712" y="869194"/>
            <a:ext cx="16703809" cy="8995129"/>
            <a:chOff x="0" y="0"/>
            <a:chExt cx="4399357" cy="2369088"/>
          </a:xfrm>
        </p:grpSpPr>
        <p:sp>
          <p:nvSpPr>
            <p:cNvPr id="5" name="Freeform 5"/>
            <p:cNvSpPr/>
            <p:nvPr/>
          </p:nvSpPr>
          <p:spPr>
            <a:xfrm>
              <a:off x="0" y="0"/>
              <a:ext cx="4399357" cy="2369088"/>
            </a:xfrm>
            <a:custGeom>
              <a:avLst/>
              <a:gdLst/>
              <a:ahLst/>
              <a:cxnLst/>
              <a:rect l="l" t="t" r="r" b="b"/>
              <a:pathLst>
                <a:path w="4399357" h="2369088">
                  <a:moveTo>
                    <a:pt x="23638" y="0"/>
                  </a:moveTo>
                  <a:lnTo>
                    <a:pt x="4375719" y="0"/>
                  </a:lnTo>
                  <a:cubicBezTo>
                    <a:pt x="4381989" y="0"/>
                    <a:pt x="4388001" y="2490"/>
                    <a:pt x="4392434" y="6923"/>
                  </a:cubicBezTo>
                  <a:cubicBezTo>
                    <a:pt x="4396867" y="11356"/>
                    <a:pt x="4399357" y="17369"/>
                    <a:pt x="4399357" y="23638"/>
                  </a:cubicBezTo>
                  <a:lnTo>
                    <a:pt x="4399357" y="2345450"/>
                  </a:lnTo>
                  <a:cubicBezTo>
                    <a:pt x="4399357" y="2351719"/>
                    <a:pt x="4396867" y="2357731"/>
                    <a:pt x="4392434" y="2362164"/>
                  </a:cubicBezTo>
                  <a:cubicBezTo>
                    <a:pt x="4388001" y="2366597"/>
                    <a:pt x="4381989" y="2369088"/>
                    <a:pt x="4375719" y="2369088"/>
                  </a:cubicBezTo>
                  <a:lnTo>
                    <a:pt x="23638" y="2369088"/>
                  </a:lnTo>
                  <a:cubicBezTo>
                    <a:pt x="17369" y="2369088"/>
                    <a:pt x="11356" y="2366597"/>
                    <a:pt x="6923" y="2362164"/>
                  </a:cubicBezTo>
                  <a:cubicBezTo>
                    <a:pt x="2490" y="2357731"/>
                    <a:pt x="0" y="2351719"/>
                    <a:pt x="0" y="2345450"/>
                  </a:cubicBezTo>
                  <a:lnTo>
                    <a:pt x="0" y="23638"/>
                  </a:lnTo>
                  <a:cubicBezTo>
                    <a:pt x="0" y="17369"/>
                    <a:pt x="2490" y="11356"/>
                    <a:pt x="6923" y="6923"/>
                  </a:cubicBezTo>
                  <a:cubicBezTo>
                    <a:pt x="11356" y="2490"/>
                    <a:pt x="17369" y="0"/>
                    <a:pt x="23638" y="0"/>
                  </a:cubicBezTo>
                  <a:close/>
                </a:path>
              </a:pathLst>
            </a:custGeom>
            <a:solidFill>
              <a:srgbClr val="F5F7F7"/>
            </a:solidFill>
          </p:spPr>
        </p:sp>
        <p:sp>
          <p:nvSpPr>
            <p:cNvPr id="6" name="TextBox 6"/>
            <p:cNvSpPr txBox="1"/>
            <p:nvPr/>
          </p:nvSpPr>
          <p:spPr>
            <a:xfrm>
              <a:off x="0" y="38100"/>
              <a:ext cx="4399357" cy="2330988"/>
            </a:xfrm>
            <a:prstGeom prst="rect">
              <a:avLst/>
            </a:prstGeom>
          </p:spPr>
          <p:txBody>
            <a:bodyPr lIns="50800" tIns="50800" rIns="50800" bIns="50800" rtlCol="0" anchor="ctr"/>
            <a:lstStyle/>
            <a:p>
              <a:pPr algn="ctr">
                <a:lnSpc>
                  <a:spcPts val="2400"/>
                </a:lnSpc>
              </a:pPr>
              <a:endParaRPr/>
            </a:p>
          </p:txBody>
        </p:sp>
      </p:grpSp>
      <p:sp>
        <p:nvSpPr>
          <p:cNvPr id="7" name="Freeform 7"/>
          <p:cNvSpPr/>
          <p:nvPr/>
        </p:nvSpPr>
        <p:spPr>
          <a:xfrm>
            <a:off x="15760856" y="1246024"/>
            <a:ext cx="1498444" cy="374611"/>
          </a:xfrm>
          <a:custGeom>
            <a:avLst/>
            <a:gdLst/>
            <a:ahLst/>
            <a:cxnLst/>
            <a:rect l="l" t="t" r="r" b="b"/>
            <a:pathLst>
              <a:path w="1498444" h="374611">
                <a:moveTo>
                  <a:pt x="0" y="0"/>
                </a:moveTo>
                <a:lnTo>
                  <a:pt x="1498444" y="0"/>
                </a:lnTo>
                <a:lnTo>
                  <a:pt x="1498444" y="374611"/>
                </a:lnTo>
                <a:lnTo>
                  <a:pt x="0" y="37461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grpSp>
        <p:nvGrpSpPr>
          <p:cNvPr id="8" name="Group 8"/>
          <p:cNvGrpSpPr/>
          <p:nvPr/>
        </p:nvGrpSpPr>
        <p:grpSpPr>
          <a:xfrm>
            <a:off x="15031361" y="869194"/>
            <a:ext cx="2423160" cy="2423160"/>
            <a:chOff x="0" y="0"/>
            <a:chExt cx="638199" cy="638199"/>
          </a:xfrm>
        </p:grpSpPr>
        <p:sp>
          <p:nvSpPr>
            <p:cNvPr id="9" name="Freeform 9"/>
            <p:cNvSpPr/>
            <p:nvPr/>
          </p:nvSpPr>
          <p:spPr>
            <a:xfrm>
              <a:off x="0" y="0"/>
              <a:ext cx="638198" cy="638198"/>
            </a:xfrm>
            <a:custGeom>
              <a:avLst/>
              <a:gdLst/>
              <a:ahLst/>
              <a:cxnLst/>
              <a:rect l="l" t="t" r="r" b="b"/>
              <a:pathLst>
                <a:path w="638198" h="638198">
                  <a:moveTo>
                    <a:pt x="95849" y="0"/>
                  </a:moveTo>
                  <a:lnTo>
                    <a:pt x="542349" y="0"/>
                  </a:lnTo>
                  <a:cubicBezTo>
                    <a:pt x="567770" y="0"/>
                    <a:pt x="592150" y="10098"/>
                    <a:pt x="610125" y="28074"/>
                  </a:cubicBezTo>
                  <a:cubicBezTo>
                    <a:pt x="628100" y="46049"/>
                    <a:pt x="638198" y="70428"/>
                    <a:pt x="638198" y="95849"/>
                  </a:cubicBezTo>
                  <a:lnTo>
                    <a:pt x="638198" y="542349"/>
                  </a:lnTo>
                  <a:cubicBezTo>
                    <a:pt x="638198" y="567770"/>
                    <a:pt x="628100" y="592150"/>
                    <a:pt x="610125" y="610125"/>
                  </a:cubicBezTo>
                  <a:cubicBezTo>
                    <a:pt x="592150" y="628100"/>
                    <a:pt x="567770" y="638198"/>
                    <a:pt x="542349" y="638198"/>
                  </a:cubicBezTo>
                  <a:lnTo>
                    <a:pt x="95849" y="638198"/>
                  </a:lnTo>
                  <a:cubicBezTo>
                    <a:pt x="42913" y="638198"/>
                    <a:pt x="0" y="595285"/>
                    <a:pt x="0" y="542349"/>
                  </a:cubicBezTo>
                  <a:lnTo>
                    <a:pt x="0" y="95849"/>
                  </a:lnTo>
                  <a:cubicBezTo>
                    <a:pt x="0" y="70428"/>
                    <a:pt x="10098" y="46049"/>
                    <a:pt x="28074" y="28074"/>
                  </a:cubicBezTo>
                  <a:cubicBezTo>
                    <a:pt x="46049" y="10098"/>
                    <a:pt x="70428" y="0"/>
                    <a:pt x="95849" y="0"/>
                  </a:cubicBezTo>
                  <a:close/>
                </a:path>
              </a:pathLst>
            </a:custGeom>
            <a:solidFill>
              <a:srgbClr val="073E88"/>
            </a:solidFill>
          </p:spPr>
        </p:sp>
        <p:sp>
          <p:nvSpPr>
            <p:cNvPr id="10" name="TextBox 10"/>
            <p:cNvSpPr txBox="1"/>
            <p:nvPr/>
          </p:nvSpPr>
          <p:spPr>
            <a:xfrm>
              <a:off x="0" y="-57150"/>
              <a:ext cx="638199" cy="695349"/>
            </a:xfrm>
            <a:prstGeom prst="rect">
              <a:avLst/>
            </a:prstGeom>
          </p:spPr>
          <p:txBody>
            <a:bodyPr lIns="50800" tIns="50800" rIns="50800" bIns="50800" rtlCol="0" anchor="ctr"/>
            <a:lstStyle/>
            <a:p>
              <a:pPr algn="ctr">
                <a:lnSpc>
                  <a:spcPts val="2958"/>
                </a:lnSpc>
              </a:pPr>
              <a:endParaRPr/>
            </a:p>
          </p:txBody>
        </p:sp>
      </p:grpSp>
      <p:sp>
        <p:nvSpPr>
          <p:cNvPr id="11" name="Freeform 11"/>
          <p:cNvSpPr/>
          <p:nvPr/>
        </p:nvSpPr>
        <p:spPr>
          <a:xfrm>
            <a:off x="15601983" y="1246024"/>
            <a:ext cx="1281916" cy="1281916"/>
          </a:xfrm>
          <a:custGeom>
            <a:avLst/>
            <a:gdLst/>
            <a:ahLst/>
            <a:cxnLst/>
            <a:rect l="l" t="t" r="r" b="b"/>
            <a:pathLst>
              <a:path w="1281916" h="1281916">
                <a:moveTo>
                  <a:pt x="0" y="0"/>
                </a:moveTo>
                <a:lnTo>
                  <a:pt x="1281916" y="0"/>
                </a:lnTo>
                <a:lnTo>
                  <a:pt x="1281916" y="1281917"/>
                </a:lnTo>
                <a:lnTo>
                  <a:pt x="0" y="1281917"/>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2" name="Freeform 12"/>
          <p:cNvSpPr/>
          <p:nvPr/>
        </p:nvSpPr>
        <p:spPr>
          <a:xfrm>
            <a:off x="1028700" y="1028700"/>
            <a:ext cx="808923" cy="809260"/>
          </a:xfrm>
          <a:custGeom>
            <a:avLst/>
            <a:gdLst/>
            <a:ahLst/>
            <a:cxnLst/>
            <a:rect l="l" t="t" r="r" b="b"/>
            <a:pathLst>
              <a:path w="808923" h="809260">
                <a:moveTo>
                  <a:pt x="0" y="0"/>
                </a:moveTo>
                <a:lnTo>
                  <a:pt x="808923" y="0"/>
                </a:lnTo>
                <a:lnTo>
                  <a:pt x="808923" y="809260"/>
                </a:lnTo>
                <a:lnTo>
                  <a:pt x="0" y="80926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3" name="TextBox 13"/>
          <p:cNvSpPr txBox="1"/>
          <p:nvPr/>
        </p:nvSpPr>
        <p:spPr>
          <a:xfrm>
            <a:off x="1237929" y="1104900"/>
            <a:ext cx="6956962" cy="1158244"/>
          </a:xfrm>
          <a:prstGeom prst="rect">
            <a:avLst/>
          </a:prstGeom>
        </p:spPr>
        <p:txBody>
          <a:bodyPr lIns="0" tIns="0" rIns="0" bIns="0" rtlCol="0" anchor="t">
            <a:spAutoFit/>
          </a:bodyPr>
          <a:lstStyle/>
          <a:p>
            <a:pPr algn="l">
              <a:lnSpc>
                <a:spcPts val="8100"/>
              </a:lnSpc>
            </a:pPr>
            <a:r>
              <a:rPr lang="en-US" sz="8100" b="1">
                <a:solidFill>
                  <a:srgbClr val="073E88"/>
                </a:solidFill>
                <a:latin typeface="Poppins Bold"/>
                <a:ea typeface="Poppins Bold"/>
                <a:cs typeface="Poppins Bold"/>
                <a:sym typeface="Poppins Bold"/>
              </a:rPr>
              <a:t>REFERENCES</a:t>
            </a:r>
          </a:p>
        </p:txBody>
      </p:sp>
      <p:sp>
        <p:nvSpPr>
          <p:cNvPr id="14" name="TextBox 14"/>
          <p:cNvSpPr txBox="1"/>
          <p:nvPr/>
        </p:nvSpPr>
        <p:spPr>
          <a:xfrm>
            <a:off x="1028700" y="2282194"/>
            <a:ext cx="15050001" cy="5023555"/>
          </a:xfrm>
          <a:prstGeom prst="rect">
            <a:avLst/>
          </a:prstGeom>
        </p:spPr>
        <p:txBody>
          <a:bodyPr lIns="0" tIns="0" rIns="0" bIns="0" rtlCol="0" anchor="t">
            <a:spAutoFit/>
          </a:bodyPr>
          <a:lstStyle/>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Amazon (2023)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Amazon Sustainability Report 2023</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u="sng" dirty="0">
                <a:solidFill>
                  <a:srgbClr val="0B57D0"/>
                </a:solidFill>
                <a:latin typeface="Times New Roman" panose="02020603050405020304" pitchFamily="18" charset="0"/>
                <a:ea typeface="Times New Roman" panose="02020603050405020304" pitchFamily="18" charset="0"/>
                <a:cs typeface="Times New Roman" panose="02020603050405020304" pitchFamily="18" charset="0"/>
                <a:hlinkClick r:id="rId9"/>
              </a:rPr>
              <a:t>https://sustainability.aboutamazon.com</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Amazon (2024)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Amazon Annual Report 2024</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u="sng" dirty="0">
                <a:solidFill>
                  <a:srgbClr val="0B57D0"/>
                </a:solidFill>
                <a:latin typeface="Times New Roman" panose="02020603050405020304" pitchFamily="18" charset="0"/>
                <a:ea typeface="Times New Roman" panose="02020603050405020304" pitchFamily="18" charset="0"/>
                <a:cs typeface="Times New Roman" panose="02020603050405020304" pitchFamily="18" charset="0"/>
                <a:hlinkClick r:id="rId10"/>
              </a:rPr>
              <a:t>https://www.aboutamazon.com</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Armstrong, M. (2020)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Armstrong's Handbook of Strategic Human Resource Management</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7th </a:t>
            </a: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edn</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London: </a:t>
            </a: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Kogan</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Page.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Barbry</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E. (2018) 'The Amazon Bar Raiser: innovative recruitment or cultural enforcement?',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Journal of Organizational Effectiveness</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5(2), pp. 112-128.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Boxall, P. and Purcell, J. (2016)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Strategy and Human Resource Management</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4th </a:t>
            </a: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edn</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London: Palgrave Macmillan.</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Breaugh</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J. (2013) 'Employee Recruitment',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Annual Review of Psychology</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64, pp. 389-416.</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Cappelli</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P. (2019) 'Your Approach to Hiring Is All Wrong',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Harvard Business Review</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97(3), pp. 48-58.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CIPD (2024)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AI in the Workplace: Rights and Regulation</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Chartered Institute of Personnel and Development.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Deloitte (2024)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Global Human Capital Trends 2024</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Deloitte Insights.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Forbes (2023) 'The Cost of Turnover: Why Amazon is Running Out of Workers'. Available at: </a:t>
            </a:r>
            <a:r>
              <a:rPr lang="en-GB" u="sng" dirty="0">
                <a:solidFill>
                  <a:srgbClr val="0B57D0"/>
                </a:solidFill>
                <a:latin typeface="Times New Roman" panose="02020603050405020304" pitchFamily="18" charset="0"/>
                <a:ea typeface="Times New Roman" panose="02020603050405020304" pitchFamily="18" charset="0"/>
                <a:cs typeface="Times New Roman" panose="02020603050405020304" pitchFamily="18" charset="0"/>
                <a:hlinkClick r:id="rId11"/>
              </a:rPr>
              <a:t>https://www.forbes.com</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Harvard Business Review (2023)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Optimizing the Candidate Experience in Tech</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ILO (2023)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Global Labour Regulations and Compliance Standards</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International Labour Organization.</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Mellahi</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K., </a:t>
            </a:r>
            <a:r>
              <a:rPr lang="en-GB" dirty="0" err="1">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Frynas</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J. and Collings, D. (2021)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Global Strategic Human Resource Management</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Oxford: Oxford University Press.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Reuters (2018)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Amazon scraps secret AI recruiting tool that showed bias against women</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Available at: [suspicious link removed] (Accessed: 25 November 2025).</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000"/>
              <a:buFont typeface="Symbol" panose="05050102010706020507" pitchFamily="18" charset="2"/>
              <a:buChar char=""/>
              <a:tabLst>
                <a:tab pos="457200" algn="l"/>
              </a:tabLst>
            </a:pP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Wright, P. and McMahan, G. (2011) 'Exploring human capital: putting ‘human’ back into strategic human resource management', </a:t>
            </a:r>
            <a:r>
              <a:rPr lang="en-GB" i="1"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Human Resource Management Journal</a:t>
            </a:r>
            <a:r>
              <a:rPr lang="en-GB" dirty="0">
                <a:solidFill>
                  <a:srgbClr val="1F1F1F"/>
                </a:solidFill>
                <a:latin typeface="Times New Roman" panose="02020603050405020304" pitchFamily="18" charset="0"/>
                <a:ea typeface="Times New Roman" panose="02020603050405020304" pitchFamily="18" charset="0"/>
                <a:cs typeface="Times New Roman" panose="02020603050405020304" pitchFamily="18" charset="0"/>
              </a:rPr>
              <a:t>, 21(2), pp. 93-104.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00328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4640</Words>
  <Application>Microsoft Office PowerPoint</Application>
  <PresentationFormat>Custom</PresentationFormat>
  <Paragraphs>244</Paragraphs>
  <Slides>27</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Poppins Bold</vt:lpstr>
      <vt:lpstr>Roboto</vt:lpstr>
      <vt:lpstr>Arial</vt:lpstr>
      <vt:lpstr>Poppins</vt:lpstr>
      <vt:lpstr>Roboto Bold</vt:lpstr>
      <vt:lpstr>Calibri</vt:lpstr>
      <vt:lpstr>Times New Roman</vt:lpstr>
      <vt:lpstr>Courier New</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1 — MANAGING INTERNATIONAL OPERATIONS</dc:title>
  <dc:creator>CARE</dc:creator>
  <cp:lastModifiedBy>pc</cp:lastModifiedBy>
  <cp:revision>12</cp:revision>
  <dcterms:created xsi:type="dcterms:W3CDTF">2006-08-16T00:00:00Z</dcterms:created>
  <dcterms:modified xsi:type="dcterms:W3CDTF">2025-11-30T21:10:31Z</dcterms:modified>
  <dc:identifier>DAG5tl9fvLE</dc:identifier>
</cp:coreProperties>
</file>