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9" r:id="rId4"/>
    <p:sldId id="261" r:id="rId5"/>
    <p:sldId id="267" r:id="rId6"/>
    <p:sldId id="268" r:id="rId7"/>
    <p:sldId id="266" r:id="rId8"/>
    <p:sldId id="269" r:id="rId9"/>
    <p:sldId id="263" r:id="rId10"/>
    <p:sldId id="257" r:id="rId11"/>
    <p:sldId id="264" r:id="rId12"/>
    <p:sldId id="265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721" autoAdjust="0"/>
    <p:restoredTop sz="94660"/>
  </p:normalViewPr>
  <p:slideViewPr>
    <p:cSldViewPr snapToGrid="0">
      <p:cViewPr varScale="1">
        <p:scale>
          <a:sx n="72" d="100"/>
          <a:sy n="72" d="100"/>
        </p:scale>
        <p:origin x="75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ing.com/images/search?q=employability&amp;FORM=HDRSC2" TargetMode="Externa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usticeforwomen.org.uk/sally-challen-appeal" TargetMode="External"/><Relationship Id="rId2" Type="http://schemas.openxmlformats.org/officeDocument/2006/relationships/hyperlink" Target="https://eugdpr.org/the-regulation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elshwomensaid.org.uk/" TargetMode="External"/><Relationship Id="rId4" Type="http://schemas.openxmlformats.org/officeDocument/2006/relationships/hyperlink" Target="https://www.met.police.uk/advice/advice-and-information/daa/domestic-abuse/alpha/request-information-under-clares-law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 5">
            <a:extLst>
              <a:ext uri="{FF2B5EF4-FFF2-40B4-BE49-F238E27FC236}">
                <a16:creationId xmlns:a16="http://schemas.microsoft.com/office/drawing/2014/main" id="{31D248D0-90D8-4EAF-84EE-DA38685188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EE530F-834E-4A47-848B-FBF2688BCA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9976" y="3739568"/>
            <a:ext cx="10893094" cy="1915940"/>
          </a:xfrm>
        </p:spPr>
        <p:txBody>
          <a:bodyPr>
            <a:normAutofit/>
          </a:bodyPr>
          <a:lstStyle/>
          <a:p>
            <a:pPr algn="ctr"/>
            <a:r>
              <a:rPr lang="en-GB" sz="6600" dirty="0">
                <a:solidFill>
                  <a:srgbClr val="EBEBEB"/>
                </a:solidFill>
              </a:rPr>
              <a:t>Domestic Abuse Officer</a:t>
            </a:r>
          </a:p>
        </p:txBody>
      </p:sp>
      <p:pic>
        <p:nvPicPr>
          <p:cNvPr id="1026" name="Picture 2" descr="Image result for employability">
            <a:extLst>
              <a:ext uri="{FF2B5EF4-FFF2-40B4-BE49-F238E27FC236}">
                <a16:creationId xmlns:a16="http://schemas.microsoft.com/office/drawing/2014/main" id="{D97FA5C8-1592-4DF8-812F-3985E116E6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80736" y="934065"/>
            <a:ext cx="5820696" cy="2517058"/>
          </a:xfrm>
          <a:prstGeom prst="roundRect">
            <a:avLst>
              <a:gd name="adj" fmla="val 1858"/>
            </a:avLst>
          </a:prstGeom>
          <a:noFill/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0775805F-9E56-4330-9EA3-04D38DCEC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7B5F2D-2DBA-456D-A075-ABA02275E36C}"/>
              </a:ext>
            </a:extLst>
          </p:cNvPr>
          <p:cNvSpPr txBox="1"/>
          <p:nvPr/>
        </p:nvSpPr>
        <p:spPr>
          <a:xfrm>
            <a:off x="9183756" y="2425148"/>
            <a:ext cx="14577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(Image: 1)</a:t>
            </a:r>
          </a:p>
        </p:txBody>
      </p:sp>
    </p:spTree>
    <p:extLst>
      <p:ext uri="{BB962C8B-B14F-4D97-AF65-F5344CB8AC3E}">
        <p14:creationId xmlns:p14="http://schemas.microsoft.com/office/powerpoint/2010/main" val="24400624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A9610E-C55B-4661-AE0F-21890060D9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job description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9E442-EDBB-4BE3-B7EB-BD48189943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This organisation promotes safety of women affected by domestic abuse</a:t>
            </a:r>
          </a:p>
          <a:p>
            <a:r>
              <a:rPr lang="en-GB" dirty="0"/>
              <a:t>The job is for a support officer who will helping women and children who need welfare and housing support</a:t>
            </a:r>
          </a:p>
          <a:p>
            <a:r>
              <a:rPr lang="en-GB" dirty="0"/>
              <a:t>Helping women move to safe and permanent accommodation</a:t>
            </a:r>
          </a:p>
          <a:p>
            <a:pPr marL="0" indent="0">
              <a:buNone/>
            </a:pPr>
            <a:r>
              <a:rPr lang="en-GB" sz="1500" dirty="0"/>
              <a:t>(Clarion Group,2019)</a:t>
            </a:r>
            <a:endParaRPr lang="en-GB" dirty="0"/>
          </a:p>
          <a:p>
            <a:endParaRPr lang="en-GB" dirty="0"/>
          </a:p>
          <a:p>
            <a:r>
              <a:rPr lang="en-GB" dirty="0"/>
              <a:t>I am applying for this role because it is part of my personal development plan to have a career in domestic abuse</a:t>
            </a:r>
          </a:p>
        </p:txBody>
      </p:sp>
    </p:spTree>
    <p:extLst>
      <p:ext uri="{BB962C8B-B14F-4D97-AF65-F5344CB8AC3E}">
        <p14:creationId xmlns:p14="http://schemas.microsoft.com/office/powerpoint/2010/main" val="34391071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EB026-FA71-4CF5-B77E-B2793F8565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8538" y="551793"/>
            <a:ext cx="8940089" cy="2049517"/>
          </a:xfrm>
        </p:spPr>
        <p:txBody>
          <a:bodyPr/>
          <a:lstStyle/>
          <a:p>
            <a:r>
              <a:rPr lang="en-GB" dirty="0"/>
              <a:t>The module : How it has helped me understand how to apply for a job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08EFC4-E5E4-4FBA-AC1A-4C11635ACD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07962" y="3601537"/>
            <a:ext cx="8825659" cy="2476500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dirty="0"/>
              <a:t>This module has made me appreciate how I need to apply my skills and experience to a job application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 I now understand that I need to make sure I am meeting all the job requirements when I apply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 I need to give examples of how I meet the requirements</a:t>
            </a:r>
          </a:p>
        </p:txBody>
      </p:sp>
    </p:spTree>
    <p:extLst>
      <p:ext uri="{BB962C8B-B14F-4D97-AF65-F5344CB8AC3E}">
        <p14:creationId xmlns:p14="http://schemas.microsoft.com/office/powerpoint/2010/main" val="30964195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CFD5C-31AC-4665-9163-F6732EBD9B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 would demonstrate how I can meet the job specifications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64F53A-6072-4625-BE4D-BB69E8FEDC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8798" y="3530600"/>
            <a:ext cx="9011202" cy="2387600"/>
          </a:xfrm>
        </p:spPr>
        <p:txBody>
          <a:bodyPr>
            <a:normAutofit fontScale="25000" lnSpcReduction="20000"/>
          </a:bodyPr>
          <a:lstStyle/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4200" dirty="0"/>
          </a:p>
          <a:p>
            <a:r>
              <a:rPr lang="en-GB" sz="8000" dirty="0"/>
              <a:t>One of the job requirements is to have good customer service skills.</a:t>
            </a:r>
          </a:p>
          <a:p>
            <a:r>
              <a:rPr lang="en-GB" sz="8000" dirty="0"/>
              <a:t>I would show I meet this requirement by discussing my previous experiences of: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6400" dirty="0"/>
          </a:p>
          <a:p>
            <a:pPr marL="342900" indent="-342900">
              <a:buClr>
                <a:srgbClr val="B31166"/>
              </a:buClr>
              <a:buFont typeface="Wingdings 3" charset="2"/>
              <a:buChar char=""/>
            </a:pPr>
            <a:r>
              <a:rPr lang="en-GB" sz="6400" dirty="0"/>
              <a:t>Using my communication skills</a:t>
            </a:r>
          </a:p>
          <a:p>
            <a:pPr marL="342900" indent="-342900">
              <a:buClr>
                <a:srgbClr val="B31166"/>
              </a:buClr>
              <a:buFont typeface="Wingdings 3" charset="2"/>
              <a:buChar char=""/>
            </a:pPr>
            <a:r>
              <a:rPr lang="en-GB" sz="6400" dirty="0"/>
              <a:t>Working with vulnerable adults</a:t>
            </a:r>
          </a:p>
          <a:p>
            <a:pPr marL="342900" indent="-342900">
              <a:buClr>
                <a:srgbClr val="B31166"/>
              </a:buClr>
              <a:buFont typeface="Wingdings 3" charset="2"/>
              <a:buChar char=""/>
            </a:pPr>
            <a:r>
              <a:rPr lang="en-GB" sz="6400" dirty="0"/>
              <a:t>Working autonomously and as part of a team</a:t>
            </a:r>
          </a:p>
          <a:p>
            <a:pPr marL="342900" indent="-342900">
              <a:buClr>
                <a:srgbClr val="B31166"/>
              </a:buClr>
              <a:buFont typeface="Wingdings 3" charset="2"/>
              <a:buChar char=""/>
            </a:pPr>
            <a:endParaRPr lang="en-GB" dirty="0"/>
          </a:p>
          <a:p>
            <a:pPr marL="342900" indent="-342900">
              <a:buClr>
                <a:srgbClr val="B31166"/>
              </a:buClr>
              <a:buFont typeface="Wingdings 3" charset="2"/>
              <a:buChar char=""/>
            </a:pPr>
            <a:endParaRPr lang="en-GB" dirty="0"/>
          </a:p>
          <a:p>
            <a:pPr marL="342900" indent="-342900">
              <a:buClr>
                <a:srgbClr val="B31166"/>
              </a:buClr>
              <a:buFont typeface="Wingdings 3" charset="2"/>
              <a:buChar char=""/>
            </a:pPr>
            <a:endParaRPr lang="en-GB" dirty="0"/>
          </a:p>
          <a:p>
            <a:pPr marL="342900" indent="-342900">
              <a:buClr>
                <a:srgbClr val="B31166"/>
              </a:buClr>
              <a:buFont typeface="Wingdings 3" charset="2"/>
              <a:buChar char=""/>
            </a:pPr>
            <a:endParaRPr lang="en-GB" dirty="0"/>
          </a:p>
          <a:p>
            <a:pPr marL="342900" indent="-342900">
              <a:buClr>
                <a:srgbClr val="B31166"/>
              </a:buClr>
              <a:buFont typeface="Wingdings 3" charset="2"/>
              <a:buChar char=""/>
            </a:pPr>
            <a:endParaRPr lang="en-GB" dirty="0"/>
          </a:p>
          <a:p>
            <a:pPr marL="342900" lvl="0" indent="-342900">
              <a:buClr>
                <a:srgbClr val="B31166"/>
              </a:buClr>
              <a:buFont typeface="Wingdings 3" charset="2"/>
              <a:buChar char=""/>
            </a:pPr>
            <a:endParaRPr lang="en-GB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342900" lvl="0" indent="-342900">
              <a:buClr>
                <a:srgbClr val="B31166"/>
              </a:buClr>
              <a:buFont typeface="Wingdings 3" charset="2"/>
              <a:buChar char=""/>
            </a:pPr>
            <a:endParaRPr lang="en-GB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55078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E78D9E-2CF0-4C1A-8566-C1BAACCB83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the job role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5CBFE-5C18-42AB-ACAA-CA06C7FE95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An important job requirement is to have: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 good understanding of domestic abuse and its impacts</a:t>
            </a:r>
          </a:p>
          <a:p>
            <a:r>
              <a:rPr lang="en-GB" dirty="0"/>
              <a:t>Empathy when dealing with service users</a:t>
            </a:r>
          </a:p>
          <a:p>
            <a:r>
              <a:rPr lang="en-GB" dirty="0"/>
              <a:t>Knowledge of the different roles within the service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This would indicate how passionate I am about the job role</a:t>
            </a:r>
          </a:p>
        </p:txBody>
      </p:sp>
    </p:spTree>
    <p:extLst>
      <p:ext uri="{BB962C8B-B14F-4D97-AF65-F5344CB8AC3E}">
        <p14:creationId xmlns:p14="http://schemas.microsoft.com/office/powerpoint/2010/main" val="40009795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A09D5-C9BE-47CF-890B-76E4D7E74E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Counselling and advocacy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2F525C-C0A7-4B49-AE37-ECB329DA5B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I understand how counselling and advocacy skills are an important part of the job because: 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dirty="0"/>
              <a:t>It involves working with vulnerable women at difficult times in their lives</a:t>
            </a:r>
          </a:p>
          <a:p>
            <a:r>
              <a:rPr lang="en-GB" dirty="0"/>
              <a:t>I may need to provide a survivor-focused training course to service users </a:t>
            </a:r>
          </a:p>
          <a:p>
            <a:r>
              <a:rPr lang="en-GB" dirty="0"/>
              <a:t>They have helped me understand the importance of confidentiality, a skill that is widely acknowledged as crucial in professional work (Cain, 2001). I am also aware of the General Data Protection Regulation (GDPR) of 2018.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93997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0BEBAE-B2CD-45BE-996C-B1B983A96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47E49D-252A-4BFB-898E-4F2545CAD8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dirty="0"/>
              <a:t>The module has also made me appreciate that I have life skills that I may not have realised in the past were relevant to a job application. For instance:</a:t>
            </a:r>
          </a:p>
          <a:p>
            <a:r>
              <a:rPr lang="en-GB" dirty="0"/>
              <a:t>Being a busy working mother has given me good organisational skills and coping with challenging environments</a:t>
            </a:r>
          </a:p>
          <a:p>
            <a:r>
              <a:rPr lang="en-GB" dirty="0"/>
              <a:t>Juggling a home life with academic life has taught me good time management skills</a:t>
            </a:r>
          </a:p>
          <a:p>
            <a:r>
              <a:rPr lang="en-GB" dirty="0"/>
              <a:t>These transferable skills are appropriate for all job roles and the module has helped me see how I can apply them</a:t>
            </a:r>
          </a:p>
          <a:p>
            <a:r>
              <a:rPr lang="en-GB" dirty="0"/>
              <a:t>I am also a very resilient person, I have demonstrated this in my personal life and also getting onto this degree and getting through it</a:t>
            </a:r>
          </a:p>
        </p:txBody>
      </p:sp>
    </p:spTree>
    <p:extLst>
      <p:ext uri="{BB962C8B-B14F-4D97-AF65-F5344CB8AC3E}">
        <p14:creationId xmlns:p14="http://schemas.microsoft.com/office/powerpoint/2010/main" val="20158802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1144E-CA88-4157-9335-5954F4EF00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17F42B-2FB3-42E8-A643-25D76BD23D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From reflecting on this module I have appreciated the value of having a personal development plan that allows me to see what I need to do in order to progress in the field of domestic abuse support work. Cottrell(2010) defines a development plan as a tool for a greater insight into development</a:t>
            </a:r>
          </a:p>
          <a:p>
            <a:r>
              <a:rPr lang="en-GB" dirty="0"/>
              <a:t>I have now identified areas that I have strengths in and what I need to work on. For instance, I know that I am empathetic, reliable, trustworthy and am able to build up a good rapport with those I work with, whether a service user or colleague</a:t>
            </a:r>
          </a:p>
          <a:p>
            <a:r>
              <a:rPr lang="en-GB" dirty="0"/>
              <a:t>I need to build on stress management and fully understanding tasks before I start them</a:t>
            </a:r>
          </a:p>
        </p:txBody>
      </p:sp>
    </p:spTree>
    <p:extLst>
      <p:ext uri="{BB962C8B-B14F-4D97-AF65-F5344CB8AC3E}">
        <p14:creationId xmlns:p14="http://schemas.microsoft.com/office/powerpoint/2010/main" val="39752933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1278D-2929-4952-8011-B07A5DAA1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4E52EEE-02DE-437F-992F-EDEF46CEC2C5}"/>
              </a:ext>
            </a:extLst>
          </p:cNvPr>
          <p:cNvSpPr txBox="1"/>
          <p:nvPr/>
        </p:nvSpPr>
        <p:spPr>
          <a:xfrm>
            <a:off x="1285461" y="2650435"/>
            <a:ext cx="923676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PowerPoint has demonstrated my understanding of what a job application requires and how to apply my knowledge and skills effectively. The module has taught me that even though it is crucial to have qualifications related to the field, I have now learnt it is equally important to appreciate how life skills can be transferable to a job application</a:t>
            </a:r>
          </a:p>
        </p:txBody>
      </p:sp>
    </p:spTree>
    <p:extLst>
      <p:ext uri="{BB962C8B-B14F-4D97-AF65-F5344CB8AC3E}">
        <p14:creationId xmlns:p14="http://schemas.microsoft.com/office/powerpoint/2010/main" val="27339212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D2D28-E7B4-4D85-B2E3-CB6DBEB8C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399" y="2090530"/>
            <a:ext cx="4760688" cy="3134613"/>
          </a:xfrm>
        </p:spPr>
        <p:txBody>
          <a:bodyPr/>
          <a:lstStyle/>
          <a:p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Role development:</a:t>
            </a:r>
            <a:b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 would keep up to date with current Government  legislation and organisational policies, ensuring I am doing my job properly. I would network with others in the field to share best practice. I would also demonstrate my professionalism at all times and inspire others to follow. I would take all training opportunities offered so that I could progress in my career. </a:t>
            </a:r>
            <a:b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Personal attributes:</a:t>
            </a:r>
            <a:b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 am flexible , keen to learn and always looking for new learning skills. I can work independently and as part of a team. I appreciate the importance of multi-agency working to get the best for the service users.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C44C59-4421-4206-93DF-FCBAB9BE9E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63658" y="1609898"/>
            <a:ext cx="4061724" cy="4689302"/>
          </a:xfrm>
        </p:spPr>
        <p:txBody>
          <a:bodyPr>
            <a:normAutofit fontScale="92500" lnSpcReduction="10000"/>
          </a:bodyPr>
          <a:lstStyle/>
          <a:p>
            <a:endParaRPr lang="en-GB" sz="1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cap="none" dirty="0">
                <a:latin typeface="Arial" panose="020B0604020202020204" pitchFamily="34" charset="0"/>
                <a:cs typeface="Arial" panose="020B0604020202020204" pitchFamily="34" charset="0"/>
              </a:rPr>
              <a:t>I am aware of the updates for the Draft Domestic Abuse Bill 2019.  </a:t>
            </a:r>
          </a:p>
          <a:p>
            <a:r>
              <a:rPr lang="en-GB" sz="1900" cap="none" dirty="0">
                <a:latin typeface="Arial" panose="020B0604020202020204" pitchFamily="34" charset="0"/>
                <a:cs typeface="Arial" panose="020B0604020202020204" pitchFamily="34" charset="0"/>
              </a:rPr>
              <a:t>For example, there is no longer a time limit on abuse evidence, and vulnerable people are getting better legal support so their voices can be heard.</a:t>
            </a:r>
          </a:p>
          <a:p>
            <a:r>
              <a:rPr lang="en-GB" sz="1900" cap="none" dirty="0">
                <a:latin typeface="Arial" panose="020B0604020202020204" pitchFamily="34" charset="0"/>
                <a:cs typeface="Arial" panose="020B0604020202020204" pitchFamily="34" charset="0"/>
              </a:rPr>
              <a:t>There has also been increased awareness around coercive control, highlighted by the Sally </a:t>
            </a:r>
            <a:r>
              <a:rPr lang="en-GB" sz="1900" cap="none" dirty="0" err="1">
                <a:latin typeface="Arial" panose="020B0604020202020204" pitchFamily="34" charset="0"/>
                <a:cs typeface="Arial" panose="020B0604020202020204" pitchFamily="34" charset="0"/>
              </a:rPr>
              <a:t>Challen</a:t>
            </a:r>
            <a:r>
              <a:rPr lang="en-GB" sz="1900" cap="none" dirty="0">
                <a:latin typeface="Arial" panose="020B0604020202020204" pitchFamily="34" charset="0"/>
                <a:cs typeface="Arial" panose="020B0604020202020204" pitchFamily="34" charset="0"/>
              </a:rPr>
              <a:t> case.</a:t>
            </a:r>
          </a:p>
          <a:p>
            <a:r>
              <a:rPr lang="en-GB" sz="1900" cap="none" dirty="0">
                <a:latin typeface="Arial" panose="020B0604020202020204" pitchFamily="34" charset="0"/>
                <a:cs typeface="Arial" panose="020B0604020202020204" pitchFamily="34" charset="0"/>
              </a:rPr>
              <a:t>Keeping up to date with changes will help me define my professional boundaries  and adapt accordingly, for example, Clare’s Law implemented in 2019. </a:t>
            </a:r>
          </a:p>
          <a:p>
            <a:endParaRPr lang="en-GB" sz="18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A136C0-2F4B-4459-A2EF-E1128163BDFA}"/>
              </a:ext>
            </a:extLst>
          </p:cNvPr>
          <p:cNvSpPr txBox="1"/>
          <p:nvPr/>
        </p:nvSpPr>
        <p:spPr>
          <a:xfrm>
            <a:off x="1285461" y="1086678"/>
            <a:ext cx="33925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 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2BBDD2-0F90-4E55-B8D1-09F13F71D466}"/>
              </a:ext>
            </a:extLst>
          </p:cNvPr>
          <p:cNvSpPr txBox="1"/>
          <p:nvPr/>
        </p:nvSpPr>
        <p:spPr>
          <a:xfrm>
            <a:off x="7137873" y="1086678"/>
            <a:ext cx="26636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 2</a:t>
            </a:r>
          </a:p>
        </p:txBody>
      </p:sp>
    </p:spTree>
    <p:extLst>
      <p:ext uri="{BB962C8B-B14F-4D97-AF65-F5344CB8AC3E}">
        <p14:creationId xmlns:p14="http://schemas.microsoft.com/office/powerpoint/2010/main" val="6117754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D3D74-9094-43DA-BF8D-2C8E83FBF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 reference: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DBD9ED2-84E3-4203-A0E3-683502EC31CC}"/>
              </a:ext>
            </a:extLst>
          </p:cNvPr>
          <p:cNvSpPr/>
          <p:nvPr/>
        </p:nvSpPr>
        <p:spPr>
          <a:xfrm>
            <a:off x="998806" y="2772559"/>
            <a:ext cx="9608234" cy="28979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52CCD6-AC76-461A-A892-2343B9A93AE2}"/>
              </a:ext>
            </a:extLst>
          </p:cNvPr>
          <p:cNvSpPr txBox="1"/>
          <p:nvPr/>
        </p:nvSpPr>
        <p:spPr>
          <a:xfrm>
            <a:off x="1154954" y="3326296"/>
            <a:ext cx="89846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hlinkClick r:id="rId2"/>
              </a:rPr>
              <a:t>(image 1): </a:t>
            </a:r>
            <a:r>
              <a:rPr lang="en-GB" dirty="0">
                <a:hlinkClick r:id="rId2"/>
              </a:rPr>
              <a:t>https://www.bing.com/images/search?q=employability&amp;FORM=HDRSC2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17554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14AB8-5E2B-4DC4-A51F-4B325293F8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749E7-F7D6-42C2-8433-951A5D724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252870"/>
            <a:ext cx="10003376" cy="4240695"/>
          </a:xfrm>
          <a:solidFill>
            <a:schemeClr val="accent2"/>
          </a:solidFill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Angelo, G (2014) </a:t>
            </a:r>
            <a:r>
              <a:rPr lang="en-GB" i="1" dirty="0"/>
              <a:t>The 7 Effective Communication Skills: How to be a Better Communicator Now</a:t>
            </a:r>
            <a:r>
              <a:rPr lang="en-GB" dirty="0"/>
              <a:t>. </a:t>
            </a:r>
            <a:r>
              <a:rPr lang="en-GB" dirty="0" err="1"/>
              <a:t>London</a:t>
            </a:r>
            <a:r>
              <a:rPr lang="en-GB" i="1" dirty="0" err="1"/>
              <a:t>:</a:t>
            </a:r>
            <a:r>
              <a:rPr lang="en-GB" dirty="0" err="1"/>
              <a:t>Seisnama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Cain, P (2001) ‘The Limits of Confidentiality in Healthcare’, in </a:t>
            </a:r>
            <a:r>
              <a:rPr lang="en-GB" dirty="0" err="1"/>
              <a:t>Cordess</a:t>
            </a:r>
            <a:r>
              <a:rPr lang="en-GB" dirty="0"/>
              <a:t>, C. (2001) </a:t>
            </a:r>
            <a:r>
              <a:rPr lang="en-GB" i="1" dirty="0"/>
              <a:t>Confidentiality and Mental Health. </a:t>
            </a:r>
            <a:r>
              <a:rPr lang="en-GB" dirty="0" err="1"/>
              <a:t>London:Jessica</a:t>
            </a:r>
            <a:r>
              <a:rPr lang="en-GB" dirty="0"/>
              <a:t> Kingsley Publishers</a:t>
            </a:r>
            <a:r>
              <a:rPr lang="en-GB" i="1" dirty="0"/>
              <a:t>.</a:t>
            </a:r>
          </a:p>
          <a:p>
            <a:pPr marL="0" indent="0">
              <a:buNone/>
            </a:pPr>
            <a:r>
              <a:rPr lang="en-GB" dirty="0"/>
              <a:t>Clarion Housing Group (2019) </a:t>
            </a:r>
            <a:r>
              <a:rPr lang="en-GB" i="1" dirty="0"/>
              <a:t>Role profile for the position of Support Officer. </a:t>
            </a:r>
            <a:r>
              <a:rPr lang="en-GB" dirty="0"/>
              <a:t>London.</a:t>
            </a:r>
            <a:endParaRPr lang="en-GB" i="1" dirty="0"/>
          </a:p>
          <a:p>
            <a:pPr marL="0" indent="0">
              <a:buNone/>
            </a:pPr>
            <a:r>
              <a:rPr lang="en-GB" dirty="0"/>
              <a:t>Cottrell, S (2010) </a:t>
            </a:r>
            <a:r>
              <a:rPr lang="en-GB" i="1" dirty="0"/>
              <a:t>Skills for Success. Personal Development and Employability. </a:t>
            </a:r>
            <a:r>
              <a:rPr lang="en-GB" dirty="0" err="1"/>
              <a:t>London:Palgrave</a:t>
            </a:r>
            <a:r>
              <a:rPr lang="en-GB" dirty="0"/>
              <a:t>. </a:t>
            </a:r>
          </a:p>
          <a:p>
            <a:pPr marL="0" indent="0">
              <a:buNone/>
            </a:pPr>
            <a:r>
              <a:rPr lang="en-GB" dirty="0"/>
              <a:t>Cottrell, S (2011)Critical Thinking </a:t>
            </a:r>
            <a:r>
              <a:rPr lang="en-GB" i="1" dirty="0"/>
              <a:t>Skills: </a:t>
            </a:r>
            <a:r>
              <a:rPr lang="en-GB" i="1" dirty="0" err="1"/>
              <a:t>Developoing</a:t>
            </a:r>
            <a:r>
              <a:rPr lang="en-GB" i="1" dirty="0"/>
              <a:t> Effective Analysis and Argument  </a:t>
            </a:r>
            <a:r>
              <a:rPr lang="en-GB" dirty="0" err="1"/>
              <a:t>London:Palgrave</a:t>
            </a:r>
            <a:r>
              <a:rPr lang="en-GB" dirty="0"/>
              <a:t> </a:t>
            </a:r>
            <a:r>
              <a:rPr lang="en-GB" dirty="0" err="1"/>
              <a:t>Macmillian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Council of the European Union (2018) </a:t>
            </a:r>
            <a:r>
              <a:rPr lang="en-GB" i="1" dirty="0"/>
              <a:t>General Data Protection Regulation (GDPR</a:t>
            </a:r>
            <a:r>
              <a:rPr lang="en-GB" dirty="0"/>
              <a:t>) Available at:  </a:t>
            </a:r>
            <a:r>
              <a:rPr lang="en-GB" u="sng" dirty="0">
                <a:hlinkClick r:id="rId2"/>
              </a:rPr>
              <a:t>https://eugdpr.org/the-regulation/</a:t>
            </a:r>
            <a:r>
              <a:rPr lang="en-GB" dirty="0"/>
              <a:t> (Accessed: 21 October 2019).</a:t>
            </a:r>
          </a:p>
          <a:p>
            <a:pPr marL="0" indent="0">
              <a:buNone/>
            </a:pPr>
            <a:r>
              <a:rPr lang="en-GB" dirty="0"/>
              <a:t>Justice for Women (2017) </a:t>
            </a:r>
            <a:r>
              <a:rPr lang="en-GB" i="1" dirty="0"/>
              <a:t>Campaigns: Sally </a:t>
            </a:r>
            <a:r>
              <a:rPr lang="en-GB" i="1" dirty="0" err="1"/>
              <a:t>Challen</a:t>
            </a:r>
            <a:r>
              <a:rPr lang="en-GB" i="1" dirty="0"/>
              <a:t>. </a:t>
            </a:r>
            <a:r>
              <a:rPr lang="en-GB" dirty="0"/>
              <a:t>Available at: </a:t>
            </a:r>
            <a:r>
              <a:rPr lang="en-GB" u="sng" dirty="0">
                <a:hlinkClick r:id="rId3"/>
              </a:rPr>
              <a:t>https://www.justiceforwomen.org.uk/sally-challen-appeal</a:t>
            </a:r>
            <a:r>
              <a:rPr lang="en-GB" dirty="0"/>
              <a:t> (Accessed: 21 October 2019).</a:t>
            </a:r>
          </a:p>
          <a:p>
            <a:pPr marL="0" indent="0">
              <a:buNone/>
            </a:pPr>
            <a:r>
              <a:rPr lang="en-GB" dirty="0"/>
              <a:t>Metropolitan Police (2019) </a:t>
            </a:r>
            <a:r>
              <a:rPr lang="en-GB" i="1" dirty="0"/>
              <a:t>Request information under Clare’s Law: Make a Domestic </a:t>
            </a:r>
            <a:r>
              <a:rPr lang="en-GB" i="1" dirty="0" err="1"/>
              <a:t>Vilence</a:t>
            </a:r>
            <a:r>
              <a:rPr lang="en-GB" i="1" dirty="0"/>
              <a:t> Disclosure Scheme (DVDS) application. Available at: </a:t>
            </a:r>
            <a:r>
              <a:rPr lang="en-GB" u="sng" dirty="0">
                <a:hlinkClick r:id="rId4"/>
              </a:rPr>
              <a:t>https://www.met.police.uk/advice/advice-and-information/daa/domestic-abuse/alpha/request-information-under-clares-law/</a:t>
            </a:r>
            <a:r>
              <a:rPr lang="en-GB" dirty="0"/>
              <a:t> (Accessed: 21 October 2019). </a:t>
            </a:r>
          </a:p>
          <a:p>
            <a:pPr marL="0" indent="0">
              <a:buNone/>
            </a:pPr>
            <a:r>
              <a:rPr lang="en-GB" dirty="0"/>
              <a:t>Parliament. House of Lords. House of Commons</a:t>
            </a:r>
            <a:r>
              <a:rPr lang="en-GB" i="1" dirty="0"/>
              <a:t> </a:t>
            </a:r>
            <a:r>
              <a:rPr lang="en-GB" dirty="0"/>
              <a:t>(2019</a:t>
            </a:r>
            <a:r>
              <a:rPr lang="en-GB" i="1" dirty="0"/>
              <a:t>) Draft Domestic Abuse Bill: First Report of Session 2017-19.London: The Stationery Office. </a:t>
            </a:r>
          </a:p>
          <a:p>
            <a:pPr marL="0" indent="0">
              <a:buNone/>
            </a:pPr>
            <a:r>
              <a:rPr lang="en-GB" dirty="0"/>
              <a:t>Welsh Women’s Aid (2019) </a:t>
            </a:r>
            <a:r>
              <a:rPr lang="en-GB" i="1" dirty="0"/>
              <a:t>Putting Women and Children First. </a:t>
            </a:r>
            <a:r>
              <a:rPr lang="en-GB" dirty="0"/>
              <a:t>Available at: </a:t>
            </a:r>
            <a:r>
              <a:rPr lang="en-GB" u="sng" dirty="0">
                <a:hlinkClick r:id="rId5"/>
              </a:rPr>
              <a:t>https://www.welshwomensaid.org.uk/</a:t>
            </a:r>
            <a:r>
              <a:rPr lang="en-GB" dirty="0"/>
              <a:t> (Accessed: 21 October 2019).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5542275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1362</TotalTime>
  <Words>1037</Words>
  <Application>Microsoft Office PowerPoint</Application>
  <PresentationFormat>Widescreen</PresentationFormat>
  <Paragraphs>83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Century Gothic</vt:lpstr>
      <vt:lpstr>Wingdings</vt:lpstr>
      <vt:lpstr>Wingdings 3</vt:lpstr>
      <vt:lpstr>Ion Boardroom</vt:lpstr>
      <vt:lpstr>Domestic Abuse Officer</vt:lpstr>
      <vt:lpstr>The job description</vt:lpstr>
      <vt:lpstr>The module : How it has helped me understand how to apply for a job</vt:lpstr>
      <vt:lpstr>How I would demonstrate how I can meet the job specifications</vt:lpstr>
      <vt:lpstr>Understanding the job role</vt:lpstr>
      <vt:lpstr>Counselling and advocacy skills</vt:lpstr>
      <vt:lpstr>My Skills </vt:lpstr>
      <vt:lpstr>Personal Development</vt:lpstr>
      <vt:lpstr>Conclusion </vt:lpstr>
      <vt:lpstr>   Role development:  I would keep up to date with current Government  legislation and organisational policies, ensuring I am doing my job properly. I would network with others in the field to share best practice. I would also demonstrate my professionalism at all times and inspire others to follow. I would take all training opportunities offered so that I could progress in my career.   Personal attributes:  I am flexible , keen to learn and always looking for new learning skills. I can work independently and as part of a team. I appreciate the importance of multi-agency working to get the best for the service users.</vt:lpstr>
      <vt:lpstr>Image reference: </vt:lpstr>
      <vt:lpstr>Reference List: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</dc:title>
  <dc:creator>Katrina James (1704647)</dc:creator>
  <cp:lastModifiedBy>Katrina James (1704647)</cp:lastModifiedBy>
  <cp:revision>73</cp:revision>
  <dcterms:created xsi:type="dcterms:W3CDTF">2019-10-15T10:32:02Z</dcterms:created>
  <dcterms:modified xsi:type="dcterms:W3CDTF">2019-10-21T10:16:04Z</dcterms:modified>
</cp:coreProperties>
</file>