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801600" cy="96012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F5AB1C69-6EDB-4FF4-983F-18BD219EF322}"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0F0F0"/>
          </a:solidFill>
        </a:fill>
      </a:tcStyle>
    </a:wholeTbl>
    <a:band1H>
      <a:tcStyle>
        <a:tcBdr/>
        <a:fill>
          <a:solidFill>
            <a:srgbClr val="E1E1E1"/>
          </a:solidFill>
        </a:fill>
      </a:tcStyle>
    </a:band1H>
    <a:band2H>
      <a:tcStyle>
        <a:tcBdr/>
      </a:tcStyle>
    </a:band2H>
    <a:band1V>
      <a:tcStyle>
        <a:tcBdr/>
        <a:fill>
          <a:solidFill>
            <a:srgbClr val="E1E1E1"/>
          </a:solidFill>
        </a:fill>
      </a:tcStyle>
    </a:band1V>
    <a:band2V>
      <a:tcStyle>
        <a:tcBdr/>
      </a:tcStyle>
    </a:band2V>
    <a:lastCol>
      <a:tcTxStyle b="on">
        <a:font>
          <a:latin typeface="+mn-lt"/>
          <a:ea typeface="+mn-ea"/>
          <a:cs typeface="+mn-cs"/>
        </a:font>
        <a:srgbClr val="FFFFFF"/>
      </a:tcTxStyle>
      <a:tcStyle>
        <a:tcBdr/>
        <a:fill>
          <a:solidFill>
            <a:srgbClr val="A5A5A5"/>
          </a:solidFill>
        </a:fill>
      </a:tcStyle>
    </a:lastCol>
    <a:firstCol>
      <a:tcTxStyle b="on">
        <a:font>
          <a:latin typeface="+mn-lt"/>
          <a:ea typeface="+mn-ea"/>
          <a:cs typeface="+mn-cs"/>
        </a:font>
        <a:srgbClr val="FFFFFF"/>
      </a:tcTxStyle>
      <a:tcStyle>
        <a:tcBdr/>
        <a:fill>
          <a:solidFill>
            <a:srgbClr val="A5A5A5"/>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A5A5A5"/>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A5A5A5"/>
          </a:solidFill>
        </a:fill>
      </a:tcStyle>
    </a:firstRow>
  </a:tblStyle>
  <a:tblStyle styleId="{073A0DAA-6AF3-43AB-8588-CEC1D06C72B9}"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7E7"/>
          </a:solidFill>
        </a:fill>
      </a:tcStyle>
    </a:wholeTbl>
    <a:band1H>
      <a:tcStyle>
        <a:tcBdr/>
        <a:fill>
          <a:solidFill>
            <a:srgbClr val="CBCBCB"/>
          </a:solidFill>
        </a:fill>
      </a:tcStyle>
    </a:band1H>
    <a:band2H>
      <a:tcStyle>
        <a:tcBdr/>
      </a:tcStyle>
    </a:band2H>
    <a:band1V>
      <a:tcStyle>
        <a:tcBdr/>
        <a:fill>
          <a:solidFill>
            <a:srgbClr val="CBCBCB"/>
          </a:solidFill>
        </a:fill>
      </a:tcStyle>
    </a:band1V>
    <a:band2V>
      <a:tcStyle>
        <a:tcBdr/>
      </a:tcStyle>
    </a:band2V>
    <a:lastCol>
      <a:tcTxStyle b="on">
        <a:font>
          <a:latin typeface="+mn-lt"/>
          <a:ea typeface="+mn-ea"/>
          <a:cs typeface="+mn-cs"/>
        </a:font>
        <a:srgbClr val="FFFFFF"/>
      </a:tcTxStyle>
      <a:tcStyle>
        <a:tcBdr/>
        <a:fill>
          <a:solidFill>
            <a:srgbClr val="000000"/>
          </a:solidFill>
        </a:fill>
      </a:tcStyle>
    </a:lastCol>
    <a:firstCol>
      <a:tcTxStyle b="on">
        <a:font>
          <a:latin typeface="+mn-lt"/>
          <a:ea typeface="+mn-ea"/>
          <a:cs typeface="+mn-cs"/>
        </a:font>
        <a:srgbClr val="FFFFFF"/>
      </a:tcTxStyle>
      <a:tcStyle>
        <a:tcBdr/>
        <a:fill>
          <a:solidFill>
            <a:srgbClr val="000000"/>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000000"/>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00000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8" d="100"/>
          <a:sy n="58" d="100"/>
        </p:scale>
        <p:origin x="1507"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CFC5E8F-6400-9027-7660-D3400939C171}"/>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DCED386F-A96A-2DEE-E479-227AF761C41C}"/>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E7E06814-DE4C-4AA9-A015-A93CDEDBFF26}" type="datetime1">
              <a:rPr lang="en-GB"/>
              <a:pPr lvl="0"/>
              <a:t>03/11/2022</a:t>
            </a:fld>
            <a:endParaRPr lang="en-GB"/>
          </a:p>
        </p:txBody>
      </p:sp>
      <p:sp>
        <p:nvSpPr>
          <p:cNvPr id="4" name="Slide Image Placeholder 3">
            <a:extLst>
              <a:ext uri="{FF2B5EF4-FFF2-40B4-BE49-F238E27FC236}">
                <a16:creationId xmlns:a16="http://schemas.microsoft.com/office/drawing/2014/main" id="{0D13061E-AAC9-A181-6B53-4E79E8F99630}"/>
              </a:ext>
            </a:extLst>
          </p:cNvPr>
          <p:cNvSpPr>
            <a:spLocks noGrp="1" noRot="1" noChangeAspect="1"/>
          </p:cNvSpPr>
          <p:nvPr>
            <p:ph type="sldImg" idx="2"/>
          </p:nvPr>
        </p:nvSpPr>
        <p:spPr>
          <a:xfrm>
            <a:off x="1371600" y="1143000"/>
            <a:ext cx="41148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4003E620-16C1-12C1-81BA-C4DC109BB452}"/>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73A6B6C1-F889-5448-78A6-47488620B5C4}"/>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0393EB2F-3735-6067-37E2-6974FF22DA49}"/>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BD59B25F-1544-41D5-AD1E-35E372B1AE4C}" type="slidenum">
              <a:t>‹#›</a:t>
            </a:fld>
            <a:endParaRPr lang="en-GB"/>
          </a:p>
        </p:txBody>
      </p:sp>
    </p:spTree>
    <p:extLst>
      <p:ext uri="{BB962C8B-B14F-4D97-AF65-F5344CB8AC3E}">
        <p14:creationId xmlns:p14="http://schemas.microsoft.com/office/powerpoint/2010/main" val="2616398364"/>
      </p:ext>
    </p:extLst>
  </p:cSld>
  <p:clrMap bg1="lt1" tx1="dk1" bg2="lt2" tx2="dk2" accent1="accent1" accent2="accent2" accent3="accent3" accent4="accent4" accent5="accent5" accent6="accent6" hlink="hlink" folHlink="folHlink"/>
  <p:notesStyle>
    <a:lvl1pPr marL="0" marR="0" lvl="0" indent="0" algn="l" defTabSz="1075334" rtl="0" fontAlgn="auto" hangingPunct="1">
      <a:lnSpc>
        <a:spcPct val="100000"/>
      </a:lnSpc>
      <a:spcBef>
        <a:spcPts val="0"/>
      </a:spcBef>
      <a:spcAft>
        <a:spcPts val="0"/>
      </a:spcAft>
      <a:buNone/>
      <a:tabLst/>
      <a:defRPr lang="en-US" sz="1411" b="0" i="0" u="none" strike="noStrike" kern="1200" cap="none" spc="0" baseline="0">
        <a:solidFill>
          <a:srgbClr val="000000"/>
        </a:solidFill>
        <a:uFillTx/>
        <a:latin typeface="Calibri"/>
      </a:defRPr>
    </a:lvl1pPr>
    <a:lvl2pPr marL="537667" marR="0" lvl="1" indent="0" algn="l" defTabSz="1075334" rtl="0" fontAlgn="auto" hangingPunct="1">
      <a:lnSpc>
        <a:spcPct val="100000"/>
      </a:lnSpc>
      <a:spcBef>
        <a:spcPts val="0"/>
      </a:spcBef>
      <a:spcAft>
        <a:spcPts val="0"/>
      </a:spcAft>
      <a:buNone/>
      <a:tabLst/>
      <a:defRPr lang="en-US" sz="1411" b="0" i="0" u="none" strike="noStrike" kern="1200" cap="none" spc="0" baseline="0">
        <a:solidFill>
          <a:srgbClr val="000000"/>
        </a:solidFill>
        <a:uFillTx/>
        <a:latin typeface="Calibri"/>
      </a:defRPr>
    </a:lvl2pPr>
    <a:lvl3pPr marL="1075334" marR="0" lvl="2" indent="0" algn="l" defTabSz="1075334" rtl="0" fontAlgn="auto" hangingPunct="1">
      <a:lnSpc>
        <a:spcPct val="100000"/>
      </a:lnSpc>
      <a:spcBef>
        <a:spcPts val="0"/>
      </a:spcBef>
      <a:spcAft>
        <a:spcPts val="0"/>
      </a:spcAft>
      <a:buNone/>
      <a:tabLst/>
      <a:defRPr lang="en-US" sz="1411" b="0" i="0" u="none" strike="noStrike" kern="1200" cap="none" spc="0" baseline="0">
        <a:solidFill>
          <a:srgbClr val="000000"/>
        </a:solidFill>
        <a:uFillTx/>
        <a:latin typeface="Calibri"/>
      </a:defRPr>
    </a:lvl3pPr>
    <a:lvl4pPr marL="1613001" marR="0" lvl="3" indent="0" algn="l" defTabSz="1075334" rtl="0" fontAlgn="auto" hangingPunct="1">
      <a:lnSpc>
        <a:spcPct val="100000"/>
      </a:lnSpc>
      <a:spcBef>
        <a:spcPts val="0"/>
      </a:spcBef>
      <a:spcAft>
        <a:spcPts val="0"/>
      </a:spcAft>
      <a:buNone/>
      <a:tabLst/>
      <a:defRPr lang="en-US" sz="1411" b="0" i="0" u="none" strike="noStrike" kern="1200" cap="none" spc="0" baseline="0">
        <a:solidFill>
          <a:srgbClr val="000000"/>
        </a:solidFill>
        <a:uFillTx/>
        <a:latin typeface="Calibri"/>
      </a:defRPr>
    </a:lvl4pPr>
    <a:lvl5pPr marL="2150668" marR="0" lvl="4" indent="0" algn="l" defTabSz="1075334" rtl="0" fontAlgn="auto" hangingPunct="1">
      <a:lnSpc>
        <a:spcPct val="100000"/>
      </a:lnSpc>
      <a:spcBef>
        <a:spcPts val="0"/>
      </a:spcBef>
      <a:spcAft>
        <a:spcPts val="0"/>
      </a:spcAft>
      <a:buNone/>
      <a:tabLst/>
      <a:defRPr lang="en-US" sz="1411"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608199-C2DC-A068-809C-91BBE2E9CC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7F9839-7B9B-D078-7CF8-4A4284A9746A}"/>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B4CA2B59-CB21-913E-1529-B86EC84B453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819DE9A-114D-4FD9-A46A-0AE434BA548A}"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E7894-ED2A-E637-FB61-87F5E14B39EF}"/>
              </a:ext>
            </a:extLst>
          </p:cNvPr>
          <p:cNvSpPr txBox="1">
            <a:spLocks noGrp="1"/>
          </p:cNvSpPr>
          <p:nvPr>
            <p:ph type="ctrTitle"/>
          </p:nvPr>
        </p:nvSpPr>
        <p:spPr>
          <a:xfrm>
            <a:off x="960120" y="1571304"/>
            <a:ext cx="10881360" cy="3342644"/>
          </a:xfrm>
        </p:spPr>
        <p:txBody>
          <a:bodyPr anchor="b" anchorCtr="1"/>
          <a:lstStyle>
            <a:lvl1pPr algn="ctr">
              <a:defRPr sz="8400"/>
            </a:lvl1pPr>
          </a:lstStyle>
          <a:p>
            <a:pPr lvl="0"/>
            <a:r>
              <a:rPr lang="en-US"/>
              <a:t>Click to edit Master title style</a:t>
            </a:r>
          </a:p>
        </p:txBody>
      </p:sp>
      <p:sp>
        <p:nvSpPr>
          <p:cNvPr id="3" name="Subtitle 2">
            <a:extLst>
              <a:ext uri="{FF2B5EF4-FFF2-40B4-BE49-F238E27FC236}">
                <a16:creationId xmlns:a16="http://schemas.microsoft.com/office/drawing/2014/main" id="{A1848F60-9681-DA64-5698-526C236984F9}"/>
              </a:ext>
            </a:extLst>
          </p:cNvPr>
          <p:cNvSpPr txBox="1">
            <a:spLocks noGrp="1"/>
          </p:cNvSpPr>
          <p:nvPr>
            <p:ph type="subTitle" idx="1"/>
          </p:nvPr>
        </p:nvSpPr>
        <p:spPr>
          <a:xfrm>
            <a:off x="1600200" y="5042851"/>
            <a:ext cx="9601200" cy="2318068"/>
          </a:xfrm>
        </p:spPr>
        <p:txBody>
          <a:bodyPr anchorCtr="1"/>
          <a:lstStyle>
            <a:lvl1pPr marL="0" indent="0" algn="ctr">
              <a:buNone/>
              <a:defRPr sz="3360"/>
            </a:lvl1pPr>
          </a:lstStyle>
          <a:p>
            <a:pPr lvl="0"/>
            <a:r>
              <a:rPr lang="en-US"/>
              <a:t>Click to edit Master subtitle style</a:t>
            </a:r>
          </a:p>
        </p:txBody>
      </p:sp>
      <p:sp>
        <p:nvSpPr>
          <p:cNvPr id="4" name="Date Placeholder 3">
            <a:extLst>
              <a:ext uri="{FF2B5EF4-FFF2-40B4-BE49-F238E27FC236}">
                <a16:creationId xmlns:a16="http://schemas.microsoft.com/office/drawing/2014/main" id="{4CB25945-7439-0514-7CD7-8A06B920A966}"/>
              </a:ext>
            </a:extLst>
          </p:cNvPr>
          <p:cNvSpPr txBox="1">
            <a:spLocks noGrp="1"/>
          </p:cNvSpPr>
          <p:nvPr>
            <p:ph type="dt" sz="half" idx="7"/>
          </p:nvPr>
        </p:nvSpPr>
        <p:spPr/>
        <p:txBody>
          <a:bodyPr/>
          <a:lstStyle>
            <a:lvl1pPr>
              <a:defRPr/>
            </a:lvl1pPr>
          </a:lstStyle>
          <a:p>
            <a:pPr lvl="0"/>
            <a:fld id="{4FDF4F36-1106-4E2F-A3F4-37B4D37DFD0E}" type="datetime1">
              <a:rPr lang="en-GB"/>
              <a:pPr lvl="0"/>
              <a:t>03/11/2022</a:t>
            </a:fld>
            <a:endParaRPr lang="en-GB"/>
          </a:p>
        </p:txBody>
      </p:sp>
      <p:sp>
        <p:nvSpPr>
          <p:cNvPr id="5" name="Footer Placeholder 4">
            <a:extLst>
              <a:ext uri="{FF2B5EF4-FFF2-40B4-BE49-F238E27FC236}">
                <a16:creationId xmlns:a16="http://schemas.microsoft.com/office/drawing/2014/main" id="{66A70FE7-A20E-5BA7-1C13-F76B00E1B36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1437F0A-E158-1793-2BB7-7B9B502F65A8}"/>
              </a:ext>
            </a:extLst>
          </p:cNvPr>
          <p:cNvSpPr txBox="1">
            <a:spLocks noGrp="1"/>
          </p:cNvSpPr>
          <p:nvPr>
            <p:ph type="sldNum" sz="quarter" idx="8"/>
          </p:nvPr>
        </p:nvSpPr>
        <p:spPr/>
        <p:txBody>
          <a:bodyPr/>
          <a:lstStyle>
            <a:lvl1pPr>
              <a:defRPr/>
            </a:lvl1pPr>
          </a:lstStyle>
          <a:p>
            <a:pPr lvl="0"/>
            <a:fld id="{C457F56E-F785-4B0F-A4DF-4BF305D7C453}" type="slidenum">
              <a:t>‹#›</a:t>
            </a:fld>
            <a:endParaRPr lang="en-GB"/>
          </a:p>
        </p:txBody>
      </p:sp>
    </p:spTree>
    <p:extLst>
      <p:ext uri="{BB962C8B-B14F-4D97-AF65-F5344CB8AC3E}">
        <p14:creationId xmlns:p14="http://schemas.microsoft.com/office/powerpoint/2010/main" val="301311020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DA451-8160-7D0E-492F-F6504D673BDE}"/>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F1072ED4-BE75-6F84-589D-E77B3D5EC050}"/>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90FCAFE-8E3F-D631-1A2B-7BAF35F9AC9A}"/>
              </a:ext>
            </a:extLst>
          </p:cNvPr>
          <p:cNvSpPr txBox="1">
            <a:spLocks noGrp="1"/>
          </p:cNvSpPr>
          <p:nvPr>
            <p:ph type="dt" sz="half" idx="7"/>
          </p:nvPr>
        </p:nvSpPr>
        <p:spPr/>
        <p:txBody>
          <a:bodyPr/>
          <a:lstStyle>
            <a:lvl1pPr>
              <a:defRPr/>
            </a:lvl1pPr>
          </a:lstStyle>
          <a:p>
            <a:pPr lvl="0"/>
            <a:fld id="{98EB768E-EE98-4A6F-AF92-63665E6594C0}" type="datetime1">
              <a:rPr lang="en-GB"/>
              <a:pPr lvl="0"/>
              <a:t>03/11/2022</a:t>
            </a:fld>
            <a:endParaRPr lang="en-GB"/>
          </a:p>
        </p:txBody>
      </p:sp>
      <p:sp>
        <p:nvSpPr>
          <p:cNvPr id="5" name="Footer Placeholder 4">
            <a:extLst>
              <a:ext uri="{FF2B5EF4-FFF2-40B4-BE49-F238E27FC236}">
                <a16:creationId xmlns:a16="http://schemas.microsoft.com/office/drawing/2014/main" id="{ED76E077-51EE-4FEA-5174-CC762C60833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89C7D98-7D7A-B92D-DAA8-668DC4889721}"/>
              </a:ext>
            </a:extLst>
          </p:cNvPr>
          <p:cNvSpPr txBox="1">
            <a:spLocks noGrp="1"/>
          </p:cNvSpPr>
          <p:nvPr>
            <p:ph type="sldNum" sz="quarter" idx="8"/>
          </p:nvPr>
        </p:nvSpPr>
        <p:spPr/>
        <p:txBody>
          <a:bodyPr/>
          <a:lstStyle>
            <a:lvl1pPr>
              <a:defRPr/>
            </a:lvl1pPr>
          </a:lstStyle>
          <a:p>
            <a:pPr lvl="0"/>
            <a:fld id="{64CC1669-1B90-4EB2-B237-DC8C529323DA}" type="slidenum">
              <a:t>‹#›</a:t>
            </a:fld>
            <a:endParaRPr lang="en-GB"/>
          </a:p>
        </p:txBody>
      </p:sp>
    </p:spTree>
    <p:extLst>
      <p:ext uri="{BB962C8B-B14F-4D97-AF65-F5344CB8AC3E}">
        <p14:creationId xmlns:p14="http://schemas.microsoft.com/office/powerpoint/2010/main" val="407995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D5082-AD76-30B1-DE24-EEE83EEDC2A6}"/>
              </a:ext>
            </a:extLst>
          </p:cNvPr>
          <p:cNvSpPr txBox="1">
            <a:spLocks noGrp="1"/>
          </p:cNvSpPr>
          <p:nvPr>
            <p:ph type="title"/>
          </p:nvPr>
        </p:nvSpPr>
        <p:spPr>
          <a:xfrm>
            <a:off x="873444" y="2393634"/>
            <a:ext cx="11041380" cy="3993834"/>
          </a:xfrm>
        </p:spPr>
        <p:txBody>
          <a:bodyPr anchor="b"/>
          <a:lstStyle>
            <a:lvl1pPr>
              <a:defRPr sz="8400"/>
            </a:lvl1pPr>
          </a:lstStyle>
          <a:p>
            <a:pPr lvl="0"/>
            <a:r>
              <a:rPr lang="en-US"/>
              <a:t>Click to edit Master title style</a:t>
            </a:r>
          </a:p>
        </p:txBody>
      </p:sp>
      <p:sp>
        <p:nvSpPr>
          <p:cNvPr id="3" name="Text Placeholder 2">
            <a:extLst>
              <a:ext uri="{FF2B5EF4-FFF2-40B4-BE49-F238E27FC236}">
                <a16:creationId xmlns:a16="http://schemas.microsoft.com/office/drawing/2014/main" id="{E3446465-35EB-1874-3FD4-E63AC339CBAD}"/>
              </a:ext>
            </a:extLst>
          </p:cNvPr>
          <p:cNvSpPr txBox="1">
            <a:spLocks noGrp="1"/>
          </p:cNvSpPr>
          <p:nvPr>
            <p:ph type="body" idx="1"/>
          </p:nvPr>
        </p:nvSpPr>
        <p:spPr>
          <a:xfrm>
            <a:off x="873444" y="6425251"/>
            <a:ext cx="11041380" cy="2100257"/>
          </a:xfrm>
        </p:spPr>
        <p:txBody>
          <a:bodyPr/>
          <a:lstStyle>
            <a:lvl1pPr marL="0" indent="0">
              <a:buNone/>
              <a:defRPr sz="3360"/>
            </a:lvl1pPr>
          </a:lstStyle>
          <a:p>
            <a:pPr lvl="0"/>
            <a:r>
              <a:rPr lang="en-US"/>
              <a:t>Click to edit Master text styles</a:t>
            </a:r>
          </a:p>
        </p:txBody>
      </p:sp>
      <p:sp>
        <p:nvSpPr>
          <p:cNvPr id="4" name="Date Placeholder 3">
            <a:extLst>
              <a:ext uri="{FF2B5EF4-FFF2-40B4-BE49-F238E27FC236}">
                <a16:creationId xmlns:a16="http://schemas.microsoft.com/office/drawing/2014/main" id="{0C10C583-77BD-2756-49ED-B7379958F2E1}"/>
              </a:ext>
            </a:extLst>
          </p:cNvPr>
          <p:cNvSpPr txBox="1">
            <a:spLocks noGrp="1"/>
          </p:cNvSpPr>
          <p:nvPr>
            <p:ph type="dt" sz="half" idx="7"/>
          </p:nvPr>
        </p:nvSpPr>
        <p:spPr/>
        <p:txBody>
          <a:bodyPr/>
          <a:lstStyle>
            <a:lvl1pPr>
              <a:defRPr/>
            </a:lvl1pPr>
          </a:lstStyle>
          <a:p>
            <a:pPr lvl="0"/>
            <a:fld id="{6F350B37-A90D-478F-B681-1427B390F21F}" type="datetime1">
              <a:rPr lang="en-GB"/>
              <a:pPr lvl="0"/>
              <a:t>03/11/2022</a:t>
            </a:fld>
            <a:endParaRPr lang="en-GB"/>
          </a:p>
        </p:txBody>
      </p:sp>
      <p:sp>
        <p:nvSpPr>
          <p:cNvPr id="5" name="Footer Placeholder 4">
            <a:extLst>
              <a:ext uri="{FF2B5EF4-FFF2-40B4-BE49-F238E27FC236}">
                <a16:creationId xmlns:a16="http://schemas.microsoft.com/office/drawing/2014/main" id="{69E6E73F-F2CE-CD02-753A-2A25440D535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4FC7388-03F5-43E2-B9C5-870F297C41BE}"/>
              </a:ext>
            </a:extLst>
          </p:cNvPr>
          <p:cNvSpPr txBox="1">
            <a:spLocks noGrp="1"/>
          </p:cNvSpPr>
          <p:nvPr>
            <p:ph type="sldNum" sz="quarter" idx="8"/>
          </p:nvPr>
        </p:nvSpPr>
        <p:spPr/>
        <p:txBody>
          <a:bodyPr/>
          <a:lstStyle>
            <a:lvl1pPr>
              <a:defRPr/>
            </a:lvl1pPr>
          </a:lstStyle>
          <a:p>
            <a:pPr lvl="0"/>
            <a:fld id="{15F05617-2459-449B-84E8-782F4FFB91CE}" type="slidenum">
              <a:t>‹#›</a:t>
            </a:fld>
            <a:endParaRPr lang="en-GB"/>
          </a:p>
        </p:txBody>
      </p:sp>
    </p:spTree>
    <p:extLst>
      <p:ext uri="{BB962C8B-B14F-4D97-AF65-F5344CB8AC3E}">
        <p14:creationId xmlns:p14="http://schemas.microsoft.com/office/powerpoint/2010/main" val="61483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ABDAE-0D07-890C-418F-881E0D474F24}"/>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93E937D-546F-3F9A-B601-AED781E326BA}"/>
              </a:ext>
            </a:extLst>
          </p:cNvPr>
          <p:cNvSpPr txBox="1">
            <a:spLocks noGrp="1"/>
          </p:cNvSpPr>
          <p:nvPr>
            <p:ph idx="1"/>
          </p:nvPr>
        </p:nvSpPr>
        <p:spPr>
          <a:xfrm>
            <a:off x="880110" y="2555876"/>
            <a:ext cx="5440680" cy="609186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A56531B-ED0B-978F-848F-77CDEA237708}"/>
              </a:ext>
            </a:extLst>
          </p:cNvPr>
          <p:cNvSpPr txBox="1">
            <a:spLocks noGrp="1"/>
          </p:cNvSpPr>
          <p:nvPr>
            <p:ph idx="2"/>
          </p:nvPr>
        </p:nvSpPr>
        <p:spPr>
          <a:xfrm>
            <a:off x="6480809" y="2555876"/>
            <a:ext cx="5440680" cy="609186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F0DD893-9711-401A-8D46-403DF2CB97FB}"/>
              </a:ext>
            </a:extLst>
          </p:cNvPr>
          <p:cNvSpPr txBox="1">
            <a:spLocks noGrp="1"/>
          </p:cNvSpPr>
          <p:nvPr>
            <p:ph type="dt" sz="half" idx="7"/>
          </p:nvPr>
        </p:nvSpPr>
        <p:spPr/>
        <p:txBody>
          <a:bodyPr/>
          <a:lstStyle>
            <a:lvl1pPr>
              <a:defRPr/>
            </a:lvl1pPr>
          </a:lstStyle>
          <a:p>
            <a:pPr lvl="0"/>
            <a:fld id="{157CA7C7-AFC5-488A-9A9E-F948643BFF56}" type="datetime1">
              <a:rPr lang="en-GB"/>
              <a:pPr lvl="0"/>
              <a:t>03/11/2022</a:t>
            </a:fld>
            <a:endParaRPr lang="en-GB"/>
          </a:p>
        </p:txBody>
      </p:sp>
      <p:sp>
        <p:nvSpPr>
          <p:cNvPr id="6" name="Footer Placeholder 5">
            <a:extLst>
              <a:ext uri="{FF2B5EF4-FFF2-40B4-BE49-F238E27FC236}">
                <a16:creationId xmlns:a16="http://schemas.microsoft.com/office/drawing/2014/main" id="{38C18954-F6FE-13FF-7B7F-DF646F467796}"/>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5388DEF-73E1-2D4C-C06D-8BA13EDDF750}"/>
              </a:ext>
            </a:extLst>
          </p:cNvPr>
          <p:cNvSpPr txBox="1">
            <a:spLocks noGrp="1"/>
          </p:cNvSpPr>
          <p:nvPr>
            <p:ph type="sldNum" sz="quarter" idx="8"/>
          </p:nvPr>
        </p:nvSpPr>
        <p:spPr/>
        <p:txBody>
          <a:bodyPr/>
          <a:lstStyle>
            <a:lvl1pPr>
              <a:defRPr/>
            </a:lvl1pPr>
          </a:lstStyle>
          <a:p>
            <a:pPr lvl="0"/>
            <a:fld id="{ACA01C92-BC05-46FC-B991-9E87B1C99B13}" type="slidenum">
              <a:t>‹#›</a:t>
            </a:fld>
            <a:endParaRPr lang="en-GB"/>
          </a:p>
        </p:txBody>
      </p:sp>
    </p:spTree>
    <p:extLst>
      <p:ext uri="{BB962C8B-B14F-4D97-AF65-F5344CB8AC3E}">
        <p14:creationId xmlns:p14="http://schemas.microsoft.com/office/powerpoint/2010/main" val="14258375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3F2B9-B903-74D3-8715-B808F3278D5A}"/>
              </a:ext>
            </a:extLst>
          </p:cNvPr>
          <p:cNvSpPr txBox="1">
            <a:spLocks noGrp="1"/>
          </p:cNvSpPr>
          <p:nvPr>
            <p:ph type="title"/>
          </p:nvPr>
        </p:nvSpPr>
        <p:spPr>
          <a:xfrm>
            <a:off x="881774" y="511177"/>
            <a:ext cx="11041380" cy="1855783"/>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433CF292-8FE9-A40A-5D7B-37BB707C8123}"/>
              </a:ext>
            </a:extLst>
          </p:cNvPr>
          <p:cNvSpPr txBox="1">
            <a:spLocks noGrp="1"/>
          </p:cNvSpPr>
          <p:nvPr>
            <p:ph type="body" idx="1"/>
          </p:nvPr>
        </p:nvSpPr>
        <p:spPr>
          <a:xfrm>
            <a:off x="881783" y="2353629"/>
            <a:ext cx="5415680" cy="1153479"/>
          </a:xfrm>
        </p:spPr>
        <p:txBody>
          <a:bodyPr anchor="b"/>
          <a:lstStyle>
            <a:lvl1pPr marL="0" indent="0">
              <a:buNone/>
              <a:defRPr sz="3360" b="1"/>
            </a:lvl1pPr>
          </a:lstStyle>
          <a:p>
            <a:pPr lvl="0"/>
            <a:r>
              <a:rPr lang="en-US"/>
              <a:t>Click to edit Master text styles</a:t>
            </a:r>
          </a:p>
        </p:txBody>
      </p:sp>
      <p:sp>
        <p:nvSpPr>
          <p:cNvPr id="4" name="Content Placeholder 3">
            <a:extLst>
              <a:ext uri="{FF2B5EF4-FFF2-40B4-BE49-F238E27FC236}">
                <a16:creationId xmlns:a16="http://schemas.microsoft.com/office/drawing/2014/main" id="{7B8430E9-317A-4D66-0476-6E3E183F260A}"/>
              </a:ext>
            </a:extLst>
          </p:cNvPr>
          <p:cNvSpPr txBox="1">
            <a:spLocks noGrp="1"/>
          </p:cNvSpPr>
          <p:nvPr>
            <p:ph idx="2"/>
          </p:nvPr>
        </p:nvSpPr>
        <p:spPr>
          <a:xfrm>
            <a:off x="881783" y="3507108"/>
            <a:ext cx="5415680" cy="515842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BD4288-EC15-39E3-A388-D59999AAA604}"/>
              </a:ext>
            </a:extLst>
          </p:cNvPr>
          <p:cNvSpPr txBox="1">
            <a:spLocks noGrp="1"/>
          </p:cNvSpPr>
          <p:nvPr>
            <p:ph type="body" idx="3"/>
          </p:nvPr>
        </p:nvSpPr>
        <p:spPr>
          <a:xfrm>
            <a:off x="6480809" y="2353629"/>
            <a:ext cx="5442344" cy="1153479"/>
          </a:xfrm>
        </p:spPr>
        <p:txBody>
          <a:bodyPr anchor="b"/>
          <a:lstStyle>
            <a:lvl1pPr marL="0" indent="0">
              <a:buNone/>
              <a:defRPr sz="3360" b="1"/>
            </a:lvl1pPr>
          </a:lstStyle>
          <a:p>
            <a:pPr lvl="0"/>
            <a:r>
              <a:rPr lang="en-US"/>
              <a:t>Click to edit Master text styles</a:t>
            </a:r>
          </a:p>
        </p:txBody>
      </p:sp>
      <p:sp>
        <p:nvSpPr>
          <p:cNvPr id="6" name="Content Placeholder 5">
            <a:extLst>
              <a:ext uri="{FF2B5EF4-FFF2-40B4-BE49-F238E27FC236}">
                <a16:creationId xmlns:a16="http://schemas.microsoft.com/office/drawing/2014/main" id="{7ABFD9DE-8234-77E6-BBF4-57024219F3EE}"/>
              </a:ext>
            </a:extLst>
          </p:cNvPr>
          <p:cNvSpPr txBox="1">
            <a:spLocks noGrp="1"/>
          </p:cNvSpPr>
          <p:nvPr>
            <p:ph idx="4"/>
          </p:nvPr>
        </p:nvSpPr>
        <p:spPr>
          <a:xfrm>
            <a:off x="6480809" y="3507108"/>
            <a:ext cx="5442344" cy="515842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0EB9CF7-E74A-4E30-02D3-E752FA087871}"/>
              </a:ext>
            </a:extLst>
          </p:cNvPr>
          <p:cNvSpPr txBox="1">
            <a:spLocks noGrp="1"/>
          </p:cNvSpPr>
          <p:nvPr>
            <p:ph type="dt" sz="half" idx="7"/>
          </p:nvPr>
        </p:nvSpPr>
        <p:spPr/>
        <p:txBody>
          <a:bodyPr/>
          <a:lstStyle>
            <a:lvl1pPr>
              <a:defRPr/>
            </a:lvl1pPr>
          </a:lstStyle>
          <a:p>
            <a:pPr lvl="0"/>
            <a:fld id="{E1D61AF7-0309-4B28-BDAB-16F35A8D73EB}" type="datetime1">
              <a:rPr lang="en-GB"/>
              <a:pPr lvl="0"/>
              <a:t>03/11/2022</a:t>
            </a:fld>
            <a:endParaRPr lang="en-GB"/>
          </a:p>
        </p:txBody>
      </p:sp>
      <p:sp>
        <p:nvSpPr>
          <p:cNvPr id="8" name="Footer Placeholder 7">
            <a:extLst>
              <a:ext uri="{FF2B5EF4-FFF2-40B4-BE49-F238E27FC236}">
                <a16:creationId xmlns:a16="http://schemas.microsoft.com/office/drawing/2014/main" id="{1CFAC1A9-059D-3D26-8E22-7DFA17CF59BE}"/>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FE538C61-88D8-9439-ED6E-F1648B9B62AA}"/>
              </a:ext>
            </a:extLst>
          </p:cNvPr>
          <p:cNvSpPr txBox="1">
            <a:spLocks noGrp="1"/>
          </p:cNvSpPr>
          <p:nvPr>
            <p:ph type="sldNum" sz="quarter" idx="8"/>
          </p:nvPr>
        </p:nvSpPr>
        <p:spPr/>
        <p:txBody>
          <a:bodyPr/>
          <a:lstStyle>
            <a:lvl1pPr>
              <a:defRPr/>
            </a:lvl1pPr>
          </a:lstStyle>
          <a:p>
            <a:pPr lvl="0"/>
            <a:fld id="{42C76DAA-DDC8-4BD9-9379-A150DBA06F08}" type="slidenum">
              <a:t>‹#›</a:t>
            </a:fld>
            <a:endParaRPr lang="en-GB"/>
          </a:p>
        </p:txBody>
      </p:sp>
    </p:spTree>
    <p:extLst>
      <p:ext uri="{BB962C8B-B14F-4D97-AF65-F5344CB8AC3E}">
        <p14:creationId xmlns:p14="http://schemas.microsoft.com/office/powerpoint/2010/main" val="2280057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3E4C-9FD4-AD40-8635-71C0A9D20142}"/>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E00718A7-4A80-81F7-30A2-2A64A42D7B80}"/>
              </a:ext>
            </a:extLst>
          </p:cNvPr>
          <p:cNvSpPr txBox="1">
            <a:spLocks noGrp="1"/>
          </p:cNvSpPr>
          <p:nvPr>
            <p:ph type="dt" sz="half" idx="7"/>
          </p:nvPr>
        </p:nvSpPr>
        <p:spPr/>
        <p:txBody>
          <a:bodyPr/>
          <a:lstStyle>
            <a:lvl1pPr>
              <a:defRPr/>
            </a:lvl1pPr>
          </a:lstStyle>
          <a:p>
            <a:pPr lvl="0"/>
            <a:fld id="{F2E09EC4-2CDA-47C0-BD9F-35F9FE4C2BF7}" type="datetime1">
              <a:rPr lang="en-GB"/>
              <a:pPr lvl="0"/>
              <a:t>03/11/2022</a:t>
            </a:fld>
            <a:endParaRPr lang="en-GB"/>
          </a:p>
        </p:txBody>
      </p:sp>
      <p:sp>
        <p:nvSpPr>
          <p:cNvPr id="4" name="Footer Placeholder 3">
            <a:extLst>
              <a:ext uri="{FF2B5EF4-FFF2-40B4-BE49-F238E27FC236}">
                <a16:creationId xmlns:a16="http://schemas.microsoft.com/office/drawing/2014/main" id="{02F577FD-0E00-CE4F-8B58-6FF46904CB8C}"/>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B34A0D9E-F77C-7F0D-48A7-A90AC0034E02}"/>
              </a:ext>
            </a:extLst>
          </p:cNvPr>
          <p:cNvSpPr txBox="1">
            <a:spLocks noGrp="1"/>
          </p:cNvSpPr>
          <p:nvPr>
            <p:ph type="sldNum" sz="quarter" idx="8"/>
          </p:nvPr>
        </p:nvSpPr>
        <p:spPr/>
        <p:txBody>
          <a:bodyPr/>
          <a:lstStyle>
            <a:lvl1pPr>
              <a:defRPr/>
            </a:lvl1pPr>
          </a:lstStyle>
          <a:p>
            <a:pPr lvl="0"/>
            <a:fld id="{FAC3DC4C-C8CB-4CF7-9F49-421ECBF4CDC6}" type="slidenum">
              <a:t>‹#›</a:t>
            </a:fld>
            <a:endParaRPr lang="en-GB"/>
          </a:p>
        </p:txBody>
      </p:sp>
    </p:spTree>
    <p:extLst>
      <p:ext uri="{BB962C8B-B14F-4D97-AF65-F5344CB8AC3E}">
        <p14:creationId xmlns:p14="http://schemas.microsoft.com/office/powerpoint/2010/main" val="23521134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D352E19-F8E3-034F-8860-2251B495D8AB}"/>
              </a:ext>
            </a:extLst>
          </p:cNvPr>
          <p:cNvSpPr txBox="1">
            <a:spLocks noGrp="1"/>
          </p:cNvSpPr>
          <p:nvPr>
            <p:ph type="dt" sz="half" idx="7"/>
          </p:nvPr>
        </p:nvSpPr>
        <p:spPr/>
        <p:txBody>
          <a:bodyPr/>
          <a:lstStyle>
            <a:lvl1pPr>
              <a:defRPr/>
            </a:lvl1pPr>
          </a:lstStyle>
          <a:p>
            <a:pPr lvl="0"/>
            <a:fld id="{3E1C01FC-0E6D-4B1D-8CEC-13D8D00415A5}" type="datetime1">
              <a:rPr lang="en-GB"/>
              <a:pPr lvl="0"/>
              <a:t>03/11/2022</a:t>
            </a:fld>
            <a:endParaRPr lang="en-GB"/>
          </a:p>
        </p:txBody>
      </p:sp>
      <p:sp>
        <p:nvSpPr>
          <p:cNvPr id="3" name="Footer Placeholder 2">
            <a:extLst>
              <a:ext uri="{FF2B5EF4-FFF2-40B4-BE49-F238E27FC236}">
                <a16:creationId xmlns:a16="http://schemas.microsoft.com/office/drawing/2014/main" id="{A56F7D09-BE06-A8F3-661C-6F5FB01BB443}"/>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128D3880-55D2-2BC1-27F1-76D999708B44}"/>
              </a:ext>
            </a:extLst>
          </p:cNvPr>
          <p:cNvSpPr txBox="1">
            <a:spLocks noGrp="1"/>
          </p:cNvSpPr>
          <p:nvPr>
            <p:ph type="sldNum" sz="quarter" idx="8"/>
          </p:nvPr>
        </p:nvSpPr>
        <p:spPr/>
        <p:txBody>
          <a:bodyPr/>
          <a:lstStyle>
            <a:lvl1pPr>
              <a:defRPr/>
            </a:lvl1pPr>
          </a:lstStyle>
          <a:p>
            <a:pPr lvl="0"/>
            <a:fld id="{E78ADA2E-3AED-4486-899A-AF13B7D16F9B}" type="slidenum">
              <a:t>‹#›</a:t>
            </a:fld>
            <a:endParaRPr lang="en-GB"/>
          </a:p>
        </p:txBody>
      </p:sp>
    </p:spTree>
    <p:extLst>
      <p:ext uri="{BB962C8B-B14F-4D97-AF65-F5344CB8AC3E}">
        <p14:creationId xmlns:p14="http://schemas.microsoft.com/office/powerpoint/2010/main" val="2605121988"/>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AAF24-F31A-7286-F3C7-4B335D272CE8}"/>
              </a:ext>
            </a:extLst>
          </p:cNvPr>
          <p:cNvSpPr txBox="1">
            <a:spLocks noGrp="1"/>
          </p:cNvSpPr>
          <p:nvPr>
            <p:ph type="title"/>
          </p:nvPr>
        </p:nvSpPr>
        <p:spPr>
          <a:xfrm>
            <a:off x="881774" y="640080"/>
            <a:ext cx="4128845" cy="2240279"/>
          </a:xfrm>
        </p:spPr>
        <p:txBody>
          <a:bodyPr anchor="b"/>
          <a:lstStyle>
            <a:lvl1pPr>
              <a:defRPr sz="4480"/>
            </a:lvl1pPr>
          </a:lstStyle>
          <a:p>
            <a:pPr lvl="0"/>
            <a:r>
              <a:rPr lang="en-US"/>
              <a:t>Click to edit Master title style</a:t>
            </a:r>
          </a:p>
        </p:txBody>
      </p:sp>
      <p:sp>
        <p:nvSpPr>
          <p:cNvPr id="3" name="Content Placeholder 2">
            <a:extLst>
              <a:ext uri="{FF2B5EF4-FFF2-40B4-BE49-F238E27FC236}">
                <a16:creationId xmlns:a16="http://schemas.microsoft.com/office/drawing/2014/main" id="{0888A7F7-5FB1-1FA9-3372-6B7BF5735008}"/>
              </a:ext>
            </a:extLst>
          </p:cNvPr>
          <p:cNvSpPr txBox="1">
            <a:spLocks noGrp="1"/>
          </p:cNvSpPr>
          <p:nvPr>
            <p:ph idx="1"/>
          </p:nvPr>
        </p:nvSpPr>
        <p:spPr>
          <a:xfrm>
            <a:off x="5442344" y="1382399"/>
            <a:ext cx="6480809" cy="6823079"/>
          </a:xfrm>
        </p:spPr>
        <p:txBody>
          <a:bodyPr/>
          <a:lstStyle>
            <a:lvl1pPr>
              <a:defRPr sz="4480"/>
            </a:lvl1pPr>
            <a:lvl2pPr>
              <a:defRPr sz="3920"/>
            </a:lvl2pPr>
            <a:lvl3pPr>
              <a:defRPr sz="3360"/>
            </a:lvl3pPr>
            <a:lvl4pPr>
              <a:defRPr sz="2800"/>
            </a:lvl4pPr>
            <a:lvl5pPr>
              <a:defRPr sz="2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6177B89-8036-D88C-2BF2-6D97CE8B4D94}"/>
              </a:ext>
            </a:extLst>
          </p:cNvPr>
          <p:cNvSpPr txBox="1">
            <a:spLocks noGrp="1"/>
          </p:cNvSpPr>
          <p:nvPr>
            <p:ph type="body" idx="2"/>
          </p:nvPr>
        </p:nvSpPr>
        <p:spPr>
          <a:xfrm>
            <a:off x="881774" y="2880360"/>
            <a:ext cx="4128845" cy="5336218"/>
          </a:xfrm>
        </p:spPr>
        <p:txBody>
          <a:bodyPr/>
          <a:lstStyle>
            <a:lvl1pPr marL="0" indent="0">
              <a:buNone/>
              <a:defRPr sz="2240"/>
            </a:lvl1pPr>
          </a:lstStyle>
          <a:p>
            <a:pPr lvl="0"/>
            <a:r>
              <a:rPr lang="en-US"/>
              <a:t>Click to edit Master text styles</a:t>
            </a:r>
          </a:p>
        </p:txBody>
      </p:sp>
      <p:sp>
        <p:nvSpPr>
          <p:cNvPr id="5" name="Date Placeholder 4">
            <a:extLst>
              <a:ext uri="{FF2B5EF4-FFF2-40B4-BE49-F238E27FC236}">
                <a16:creationId xmlns:a16="http://schemas.microsoft.com/office/drawing/2014/main" id="{32744408-D3C7-1FF1-5CCB-53898829B0BB}"/>
              </a:ext>
            </a:extLst>
          </p:cNvPr>
          <p:cNvSpPr txBox="1">
            <a:spLocks noGrp="1"/>
          </p:cNvSpPr>
          <p:nvPr>
            <p:ph type="dt" sz="half" idx="7"/>
          </p:nvPr>
        </p:nvSpPr>
        <p:spPr/>
        <p:txBody>
          <a:bodyPr/>
          <a:lstStyle>
            <a:lvl1pPr>
              <a:defRPr/>
            </a:lvl1pPr>
          </a:lstStyle>
          <a:p>
            <a:pPr lvl="0"/>
            <a:fld id="{87AB26EF-60E7-4954-AB9A-A5BA0EC0243C}" type="datetime1">
              <a:rPr lang="en-GB"/>
              <a:pPr lvl="0"/>
              <a:t>03/11/2022</a:t>
            </a:fld>
            <a:endParaRPr lang="en-GB"/>
          </a:p>
        </p:txBody>
      </p:sp>
      <p:sp>
        <p:nvSpPr>
          <p:cNvPr id="6" name="Footer Placeholder 5">
            <a:extLst>
              <a:ext uri="{FF2B5EF4-FFF2-40B4-BE49-F238E27FC236}">
                <a16:creationId xmlns:a16="http://schemas.microsoft.com/office/drawing/2014/main" id="{496A5E6E-8093-F931-FC4F-B0EA86DA0C18}"/>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C1A2AEB4-5781-3A4F-B8DB-BF20B5F7C4AC}"/>
              </a:ext>
            </a:extLst>
          </p:cNvPr>
          <p:cNvSpPr txBox="1">
            <a:spLocks noGrp="1"/>
          </p:cNvSpPr>
          <p:nvPr>
            <p:ph type="sldNum" sz="quarter" idx="8"/>
          </p:nvPr>
        </p:nvSpPr>
        <p:spPr/>
        <p:txBody>
          <a:bodyPr/>
          <a:lstStyle>
            <a:lvl1pPr>
              <a:defRPr/>
            </a:lvl1pPr>
          </a:lstStyle>
          <a:p>
            <a:pPr lvl="0"/>
            <a:fld id="{21CAC09C-72DC-46EA-9B3B-C8E4129C0E24}" type="slidenum">
              <a:t>‹#›</a:t>
            </a:fld>
            <a:endParaRPr lang="en-GB"/>
          </a:p>
        </p:txBody>
      </p:sp>
    </p:spTree>
    <p:extLst>
      <p:ext uri="{BB962C8B-B14F-4D97-AF65-F5344CB8AC3E}">
        <p14:creationId xmlns:p14="http://schemas.microsoft.com/office/powerpoint/2010/main" val="41482618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75A3D-070D-9C47-78A1-B3C44655894E}"/>
              </a:ext>
            </a:extLst>
          </p:cNvPr>
          <p:cNvSpPr txBox="1">
            <a:spLocks noGrp="1"/>
          </p:cNvSpPr>
          <p:nvPr>
            <p:ph type="title"/>
          </p:nvPr>
        </p:nvSpPr>
        <p:spPr>
          <a:xfrm>
            <a:off x="881774" y="640080"/>
            <a:ext cx="4128845" cy="2240279"/>
          </a:xfrm>
        </p:spPr>
        <p:txBody>
          <a:bodyPr anchor="b"/>
          <a:lstStyle>
            <a:lvl1pPr>
              <a:defRPr sz="4480"/>
            </a:lvl1pPr>
          </a:lstStyle>
          <a:p>
            <a:pPr lvl="0"/>
            <a:r>
              <a:rPr lang="en-US"/>
              <a:t>Click to edit Master title style</a:t>
            </a:r>
          </a:p>
        </p:txBody>
      </p:sp>
      <p:sp>
        <p:nvSpPr>
          <p:cNvPr id="3" name="Picture Placeholder 2">
            <a:extLst>
              <a:ext uri="{FF2B5EF4-FFF2-40B4-BE49-F238E27FC236}">
                <a16:creationId xmlns:a16="http://schemas.microsoft.com/office/drawing/2014/main" id="{58AE1117-BFEF-0665-A576-447909997EAC}"/>
              </a:ext>
            </a:extLst>
          </p:cNvPr>
          <p:cNvSpPr txBox="1">
            <a:spLocks noGrp="1"/>
          </p:cNvSpPr>
          <p:nvPr>
            <p:ph type="pic" idx="1"/>
          </p:nvPr>
        </p:nvSpPr>
        <p:spPr>
          <a:xfrm>
            <a:off x="5442344" y="1382399"/>
            <a:ext cx="6480809" cy="6823079"/>
          </a:xfrm>
        </p:spPr>
        <p:txBody>
          <a:bodyPr/>
          <a:lstStyle>
            <a:lvl1pPr marL="0" indent="0">
              <a:buNone/>
              <a:defRPr sz="4480"/>
            </a:lvl1pPr>
          </a:lstStyle>
          <a:p>
            <a:pPr lvl="0"/>
            <a:r>
              <a:rPr lang="en-US"/>
              <a:t>Click icon to add picture</a:t>
            </a:r>
          </a:p>
        </p:txBody>
      </p:sp>
      <p:sp>
        <p:nvSpPr>
          <p:cNvPr id="4" name="Text Placeholder 3">
            <a:extLst>
              <a:ext uri="{FF2B5EF4-FFF2-40B4-BE49-F238E27FC236}">
                <a16:creationId xmlns:a16="http://schemas.microsoft.com/office/drawing/2014/main" id="{23314A39-FE62-2FA7-69AA-0B6D37CABD2C}"/>
              </a:ext>
            </a:extLst>
          </p:cNvPr>
          <p:cNvSpPr txBox="1">
            <a:spLocks noGrp="1"/>
          </p:cNvSpPr>
          <p:nvPr>
            <p:ph type="body" idx="2"/>
          </p:nvPr>
        </p:nvSpPr>
        <p:spPr>
          <a:xfrm>
            <a:off x="881774" y="2880360"/>
            <a:ext cx="4128845" cy="5336218"/>
          </a:xfrm>
        </p:spPr>
        <p:txBody>
          <a:bodyPr/>
          <a:lstStyle>
            <a:lvl1pPr marL="0" indent="0">
              <a:buNone/>
              <a:defRPr sz="2240"/>
            </a:lvl1pPr>
          </a:lstStyle>
          <a:p>
            <a:pPr lvl="0"/>
            <a:r>
              <a:rPr lang="en-US"/>
              <a:t>Click to edit Master text styles</a:t>
            </a:r>
          </a:p>
        </p:txBody>
      </p:sp>
      <p:sp>
        <p:nvSpPr>
          <p:cNvPr id="5" name="Date Placeholder 4">
            <a:extLst>
              <a:ext uri="{FF2B5EF4-FFF2-40B4-BE49-F238E27FC236}">
                <a16:creationId xmlns:a16="http://schemas.microsoft.com/office/drawing/2014/main" id="{E7B740EB-8713-21CF-C255-8090F7EA5FC4}"/>
              </a:ext>
            </a:extLst>
          </p:cNvPr>
          <p:cNvSpPr txBox="1">
            <a:spLocks noGrp="1"/>
          </p:cNvSpPr>
          <p:nvPr>
            <p:ph type="dt" sz="half" idx="7"/>
          </p:nvPr>
        </p:nvSpPr>
        <p:spPr/>
        <p:txBody>
          <a:bodyPr/>
          <a:lstStyle>
            <a:lvl1pPr>
              <a:defRPr/>
            </a:lvl1pPr>
          </a:lstStyle>
          <a:p>
            <a:pPr lvl="0"/>
            <a:fld id="{BCDCCACA-6421-42DF-9843-CDC72E30AEB8}" type="datetime1">
              <a:rPr lang="en-GB"/>
              <a:pPr lvl="0"/>
              <a:t>03/11/2022</a:t>
            </a:fld>
            <a:endParaRPr lang="en-GB"/>
          </a:p>
        </p:txBody>
      </p:sp>
      <p:sp>
        <p:nvSpPr>
          <p:cNvPr id="6" name="Footer Placeholder 5">
            <a:extLst>
              <a:ext uri="{FF2B5EF4-FFF2-40B4-BE49-F238E27FC236}">
                <a16:creationId xmlns:a16="http://schemas.microsoft.com/office/drawing/2014/main" id="{74807825-5B39-8EE9-57D9-6ECAE86BE8F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9666F77-B92C-4FDE-5CFB-CC4F8D0A0FCC}"/>
              </a:ext>
            </a:extLst>
          </p:cNvPr>
          <p:cNvSpPr txBox="1">
            <a:spLocks noGrp="1"/>
          </p:cNvSpPr>
          <p:nvPr>
            <p:ph type="sldNum" sz="quarter" idx="8"/>
          </p:nvPr>
        </p:nvSpPr>
        <p:spPr/>
        <p:txBody>
          <a:bodyPr/>
          <a:lstStyle>
            <a:lvl1pPr>
              <a:defRPr/>
            </a:lvl1pPr>
          </a:lstStyle>
          <a:p>
            <a:pPr lvl="0"/>
            <a:fld id="{512E9198-ABB2-48A2-AF4B-0ECC94369315}" type="slidenum">
              <a:t>‹#›</a:t>
            </a:fld>
            <a:endParaRPr lang="en-GB"/>
          </a:p>
        </p:txBody>
      </p:sp>
    </p:spTree>
    <p:extLst>
      <p:ext uri="{BB962C8B-B14F-4D97-AF65-F5344CB8AC3E}">
        <p14:creationId xmlns:p14="http://schemas.microsoft.com/office/powerpoint/2010/main" val="1864697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5D373-9CAA-0245-3613-E13408AAA8A9}"/>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AF490552-3BC4-3871-FAD7-8254C5A80A50}"/>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E6B211-7F17-9119-326A-B758CBB0C3AC}"/>
              </a:ext>
            </a:extLst>
          </p:cNvPr>
          <p:cNvSpPr txBox="1">
            <a:spLocks noGrp="1"/>
          </p:cNvSpPr>
          <p:nvPr>
            <p:ph type="dt" sz="half" idx="7"/>
          </p:nvPr>
        </p:nvSpPr>
        <p:spPr/>
        <p:txBody>
          <a:bodyPr/>
          <a:lstStyle>
            <a:lvl1pPr>
              <a:defRPr/>
            </a:lvl1pPr>
          </a:lstStyle>
          <a:p>
            <a:pPr lvl="0"/>
            <a:fld id="{2E1C0EAC-437C-48FA-B53C-E64D6C045867}" type="datetime1">
              <a:rPr lang="en-GB"/>
              <a:pPr lvl="0"/>
              <a:t>03/11/2022</a:t>
            </a:fld>
            <a:endParaRPr lang="en-GB"/>
          </a:p>
        </p:txBody>
      </p:sp>
      <p:sp>
        <p:nvSpPr>
          <p:cNvPr id="5" name="Footer Placeholder 4">
            <a:extLst>
              <a:ext uri="{FF2B5EF4-FFF2-40B4-BE49-F238E27FC236}">
                <a16:creationId xmlns:a16="http://schemas.microsoft.com/office/drawing/2014/main" id="{C43B473F-2B67-0430-41CF-51CF31DE809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33E4837-9B13-581F-246D-098D51B04CFD}"/>
              </a:ext>
            </a:extLst>
          </p:cNvPr>
          <p:cNvSpPr txBox="1">
            <a:spLocks noGrp="1"/>
          </p:cNvSpPr>
          <p:nvPr>
            <p:ph type="sldNum" sz="quarter" idx="8"/>
          </p:nvPr>
        </p:nvSpPr>
        <p:spPr/>
        <p:txBody>
          <a:bodyPr/>
          <a:lstStyle>
            <a:lvl1pPr>
              <a:defRPr/>
            </a:lvl1pPr>
          </a:lstStyle>
          <a:p>
            <a:pPr lvl="0"/>
            <a:fld id="{A7B8B524-5AD2-456E-B2D7-239274E5B8DB}" type="slidenum">
              <a:t>‹#›</a:t>
            </a:fld>
            <a:endParaRPr lang="en-GB"/>
          </a:p>
        </p:txBody>
      </p:sp>
    </p:spTree>
    <p:extLst>
      <p:ext uri="{BB962C8B-B14F-4D97-AF65-F5344CB8AC3E}">
        <p14:creationId xmlns:p14="http://schemas.microsoft.com/office/powerpoint/2010/main" val="14098146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DBB285-371C-F2A8-521C-FD27DE6BBC04}"/>
              </a:ext>
            </a:extLst>
          </p:cNvPr>
          <p:cNvSpPr txBox="1">
            <a:spLocks noGrp="1"/>
          </p:cNvSpPr>
          <p:nvPr>
            <p:ph type="title" orient="vert"/>
          </p:nvPr>
        </p:nvSpPr>
        <p:spPr>
          <a:xfrm>
            <a:off x="9161144" y="511177"/>
            <a:ext cx="2760345" cy="8136568"/>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90BA8A79-2F02-9D2C-5DCE-A7320C75CABE}"/>
              </a:ext>
            </a:extLst>
          </p:cNvPr>
          <p:cNvSpPr txBox="1">
            <a:spLocks noGrp="1"/>
          </p:cNvSpPr>
          <p:nvPr>
            <p:ph type="body" orient="vert" idx="1"/>
          </p:nvPr>
        </p:nvSpPr>
        <p:spPr>
          <a:xfrm>
            <a:off x="880110" y="511177"/>
            <a:ext cx="8121015" cy="813656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5BB1A7E-AE51-5EB3-33E9-AB5D915E05CA}"/>
              </a:ext>
            </a:extLst>
          </p:cNvPr>
          <p:cNvSpPr txBox="1">
            <a:spLocks noGrp="1"/>
          </p:cNvSpPr>
          <p:nvPr>
            <p:ph type="dt" sz="half" idx="7"/>
          </p:nvPr>
        </p:nvSpPr>
        <p:spPr/>
        <p:txBody>
          <a:bodyPr/>
          <a:lstStyle>
            <a:lvl1pPr>
              <a:defRPr/>
            </a:lvl1pPr>
          </a:lstStyle>
          <a:p>
            <a:pPr lvl="0"/>
            <a:fld id="{1D018E55-2849-4293-805B-12C65010414A}" type="datetime1">
              <a:rPr lang="en-GB"/>
              <a:pPr lvl="0"/>
              <a:t>03/11/2022</a:t>
            </a:fld>
            <a:endParaRPr lang="en-GB"/>
          </a:p>
        </p:txBody>
      </p:sp>
      <p:sp>
        <p:nvSpPr>
          <p:cNvPr id="5" name="Footer Placeholder 4">
            <a:extLst>
              <a:ext uri="{FF2B5EF4-FFF2-40B4-BE49-F238E27FC236}">
                <a16:creationId xmlns:a16="http://schemas.microsoft.com/office/drawing/2014/main" id="{49683B81-E7B6-0F09-7B52-ADA8AC8A74F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29EA669-FA02-11A0-E57F-60684EB3BDD7}"/>
              </a:ext>
            </a:extLst>
          </p:cNvPr>
          <p:cNvSpPr txBox="1">
            <a:spLocks noGrp="1"/>
          </p:cNvSpPr>
          <p:nvPr>
            <p:ph type="sldNum" sz="quarter" idx="8"/>
          </p:nvPr>
        </p:nvSpPr>
        <p:spPr/>
        <p:txBody>
          <a:bodyPr/>
          <a:lstStyle>
            <a:lvl1pPr>
              <a:defRPr/>
            </a:lvl1pPr>
          </a:lstStyle>
          <a:p>
            <a:pPr lvl="0"/>
            <a:fld id="{BC8E9B84-5406-4519-A469-F4499A5A7006}" type="slidenum">
              <a:t>‹#›</a:t>
            </a:fld>
            <a:endParaRPr lang="en-GB"/>
          </a:p>
        </p:txBody>
      </p:sp>
    </p:spTree>
    <p:extLst>
      <p:ext uri="{BB962C8B-B14F-4D97-AF65-F5344CB8AC3E}">
        <p14:creationId xmlns:p14="http://schemas.microsoft.com/office/powerpoint/2010/main" val="3823363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D105618-EA5E-BC76-62BE-80C1B1A3EC0C}"/>
              </a:ext>
            </a:extLst>
          </p:cNvPr>
          <p:cNvSpPr txBox="1">
            <a:spLocks noGrp="1"/>
          </p:cNvSpPr>
          <p:nvPr>
            <p:ph type="title"/>
          </p:nvPr>
        </p:nvSpPr>
        <p:spPr>
          <a:xfrm>
            <a:off x="880110" y="511177"/>
            <a:ext cx="11041380" cy="1855783"/>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102E5798-C782-F5C5-E0D8-F094367839DE}"/>
              </a:ext>
            </a:extLst>
          </p:cNvPr>
          <p:cNvSpPr txBox="1">
            <a:spLocks noGrp="1"/>
          </p:cNvSpPr>
          <p:nvPr>
            <p:ph type="body" idx="1"/>
          </p:nvPr>
        </p:nvSpPr>
        <p:spPr>
          <a:xfrm>
            <a:off x="880110" y="2555876"/>
            <a:ext cx="11041380" cy="6091869"/>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0E0F323-8AB8-4327-8C41-22224F85310E}"/>
              </a:ext>
            </a:extLst>
          </p:cNvPr>
          <p:cNvSpPr txBox="1">
            <a:spLocks noGrp="1"/>
          </p:cNvSpPr>
          <p:nvPr>
            <p:ph type="dt" sz="half" idx="2"/>
          </p:nvPr>
        </p:nvSpPr>
        <p:spPr>
          <a:xfrm>
            <a:off x="880110" y="8898895"/>
            <a:ext cx="2880360" cy="511177"/>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680" b="0" i="0" u="none" strike="noStrike" kern="1200" cap="none" spc="0" baseline="0">
                <a:solidFill>
                  <a:srgbClr val="898989"/>
                </a:solidFill>
                <a:uFillTx/>
                <a:latin typeface="Calibri"/>
              </a:defRPr>
            </a:lvl1pPr>
          </a:lstStyle>
          <a:p>
            <a:pPr lvl="0"/>
            <a:fld id="{1A050B00-45E0-467E-B0E5-2861DC68AF8E}" type="datetime1">
              <a:rPr lang="en-GB"/>
              <a:pPr lvl="0"/>
              <a:t>03/11/2022</a:t>
            </a:fld>
            <a:endParaRPr lang="en-GB"/>
          </a:p>
        </p:txBody>
      </p:sp>
      <p:sp>
        <p:nvSpPr>
          <p:cNvPr id="5" name="Footer Placeholder 4">
            <a:extLst>
              <a:ext uri="{FF2B5EF4-FFF2-40B4-BE49-F238E27FC236}">
                <a16:creationId xmlns:a16="http://schemas.microsoft.com/office/drawing/2014/main" id="{81F8D39F-4A58-FE9D-ECF2-E549EDFB28B8}"/>
              </a:ext>
            </a:extLst>
          </p:cNvPr>
          <p:cNvSpPr txBox="1">
            <a:spLocks noGrp="1"/>
          </p:cNvSpPr>
          <p:nvPr>
            <p:ph type="ftr" sz="quarter" idx="3"/>
          </p:nvPr>
        </p:nvSpPr>
        <p:spPr>
          <a:xfrm>
            <a:off x="4240529" y="8898895"/>
            <a:ext cx="4320540" cy="511177"/>
          </a:xfrm>
          <a:prstGeom prst="rect">
            <a:avLst/>
          </a:prstGeom>
          <a:noFill/>
          <a:ln>
            <a:noFill/>
          </a:ln>
        </p:spPr>
        <p:txBody>
          <a:bodyPr vert="horz" wrap="square" lIns="91440" tIns="45720" rIns="91440" bIns="45720" anchor="ctr" anchorCtr="1" compatLnSpc="1">
            <a:noAutofit/>
          </a:bodyPr>
          <a:lstStyle>
            <a:lvl1pPr marL="0" marR="0" lvl="0" indent="0" algn="ctr" defTabSz="457200" rtl="0" fontAlgn="auto" hangingPunct="1">
              <a:lnSpc>
                <a:spcPct val="100000"/>
              </a:lnSpc>
              <a:spcBef>
                <a:spcPts val="0"/>
              </a:spcBef>
              <a:spcAft>
                <a:spcPts val="0"/>
              </a:spcAft>
              <a:buNone/>
              <a:tabLst/>
              <a:defRPr lang="en-GB" sz="168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3BF547A4-4513-656C-AC9D-A8A12FFCDF68}"/>
              </a:ext>
            </a:extLst>
          </p:cNvPr>
          <p:cNvSpPr txBox="1">
            <a:spLocks noGrp="1"/>
          </p:cNvSpPr>
          <p:nvPr>
            <p:ph type="sldNum" sz="quarter" idx="4"/>
          </p:nvPr>
        </p:nvSpPr>
        <p:spPr>
          <a:xfrm>
            <a:off x="9041130" y="8898895"/>
            <a:ext cx="2880360" cy="511177"/>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680" b="0" i="0" u="none" strike="noStrike" kern="1200" cap="none" spc="0" baseline="0">
                <a:solidFill>
                  <a:srgbClr val="898989"/>
                </a:solidFill>
                <a:uFillTx/>
                <a:latin typeface="Calibri"/>
              </a:defRPr>
            </a:lvl1pPr>
          </a:lstStyle>
          <a:p>
            <a:pPr lvl="0"/>
            <a:fld id="{13CB66F4-9294-4B86-973E-E3513D80C084}"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1280160" rtl="0" fontAlgn="auto" hangingPunct="1">
        <a:lnSpc>
          <a:spcPct val="90000"/>
        </a:lnSpc>
        <a:spcBef>
          <a:spcPts val="0"/>
        </a:spcBef>
        <a:spcAft>
          <a:spcPts val="0"/>
        </a:spcAft>
        <a:buNone/>
        <a:tabLst/>
        <a:defRPr lang="en-US" sz="6160" b="0" i="0" u="none" strike="noStrike" kern="1200" cap="none" spc="0" baseline="0">
          <a:solidFill>
            <a:srgbClr val="000000"/>
          </a:solidFill>
          <a:uFillTx/>
          <a:latin typeface="Calibri Light"/>
        </a:defRPr>
      </a:lvl1pPr>
    </p:titleStyle>
    <p:bodyStyle>
      <a:lvl1pPr marL="320040" marR="0" lvl="0" indent="-320040" algn="l" defTabSz="1280160" rtl="0" fontAlgn="auto" hangingPunct="1">
        <a:lnSpc>
          <a:spcPct val="90000"/>
        </a:lnSpc>
        <a:spcBef>
          <a:spcPts val="1400"/>
        </a:spcBef>
        <a:spcAft>
          <a:spcPts val="0"/>
        </a:spcAft>
        <a:buSzPct val="100000"/>
        <a:buFont typeface="Arial" pitchFamily="34"/>
        <a:buChar char="•"/>
        <a:tabLst/>
        <a:defRPr lang="en-US" sz="3920" b="0" i="0" u="none" strike="noStrike" kern="1200" cap="none" spc="0" baseline="0">
          <a:solidFill>
            <a:srgbClr val="000000"/>
          </a:solidFill>
          <a:uFillTx/>
          <a:latin typeface="Calibri"/>
        </a:defRPr>
      </a:lvl1pPr>
      <a:lvl2pPr marL="960120" marR="0" lvl="1" indent="-320040" algn="l" defTabSz="1280160" rtl="0" fontAlgn="auto" hangingPunct="1">
        <a:lnSpc>
          <a:spcPct val="90000"/>
        </a:lnSpc>
        <a:spcBef>
          <a:spcPts val="700"/>
        </a:spcBef>
        <a:spcAft>
          <a:spcPts val="0"/>
        </a:spcAft>
        <a:buSzPct val="100000"/>
        <a:buFont typeface="Arial" pitchFamily="34"/>
        <a:buChar char="•"/>
        <a:tabLst/>
        <a:defRPr lang="en-US" sz="3360" b="0" i="0" u="none" strike="noStrike" kern="1200" cap="none" spc="0" baseline="0">
          <a:solidFill>
            <a:srgbClr val="000000"/>
          </a:solidFill>
          <a:uFillTx/>
          <a:latin typeface="Calibri"/>
        </a:defRPr>
      </a:lvl2pPr>
      <a:lvl3pPr marL="1600200" marR="0" lvl="2" indent="-320040" algn="l" defTabSz="1280160" rtl="0" fontAlgn="auto" hangingPunct="1">
        <a:lnSpc>
          <a:spcPct val="90000"/>
        </a:lnSpc>
        <a:spcBef>
          <a:spcPts val="7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3pPr>
      <a:lvl4pPr marL="2240279" marR="0" lvl="3" indent="-320040" algn="l" defTabSz="1280160" rtl="0" fontAlgn="auto" hangingPunct="1">
        <a:lnSpc>
          <a:spcPct val="90000"/>
        </a:lnSpc>
        <a:spcBef>
          <a:spcPts val="700"/>
        </a:spcBef>
        <a:spcAft>
          <a:spcPts val="0"/>
        </a:spcAft>
        <a:buSzPct val="100000"/>
        <a:buFont typeface="Arial" pitchFamily="34"/>
        <a:buChar char="•"/>
        <a:tabLst/>
        <a:defRPr lang="en-US" sz="2520" b="0" i="0" u="none" strike="noStrike" kern="1200" cap="none" spc="0" baseline="0">
          <a:solidFill>
            <a:srgbClr val="000000"/>
          </a:solidFill>
          <a:uFillTx/>
          <a:latin typeface="Calibri"/>
        </a:defRPr>
      </a:lvl4pPr>
      <a:lvl5pPr marL="2880360" marR="0" lvl="4" indent="-320040" algn="l" defTabSz="1280160" rtl="0" fontAlgn="auto" hangingPunct="1">
        <a:lnSpc>
          <a:spcPct val="90000"/>
        </a:lnSpc>
        <a:spcBef>
          <a:spcPts val="700"/>
        </a:spcBef>
        <a:spcAft>
          <a:spcPts val="0"/>
        </a:spcAft>
        <a:buSzPct val="100000"/>
        <a:buFont typeface="Arial" pitchFamily="34"/>
        <a:buChar char="•"/>
        <a:tabLst/>
        <a:defRPr lang="en-US" sz="252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hyperlink" Target="https://www.indeed.com/career-advice/career-development/research-methodology#:~:text=Research%20methodology%20is%20a%20way%20of%20explaining%20how,valid%20results%20that%20address%20their%20aims%20and%20objectives" TargetMode="External"/><Relationship Id="rId3" Type="http://schemas.openxmlformats.org/officeDocument/2006/relationships/hyperlink" Target="https://www.sampleassignment.com/blog/what-is-thematic-analysis-and-how-to-do-it#:~:text=Thematic%20analysis%20is%20a%20widely%20used%20pattern%20of,and%20understanding%20of%20the%20methods%20and%20the%20concepts" TargetMode="External"/><Relationship Id="rId7" Type="http://schemas.openxmlformats.org/officeDocument/2006/relationships/hyperlink" Target="https://www.ncbi.nlm.nih.gov/pmc/articles/PMC3900086/#:~:text=Bias%20causes%20false%20conclusions%20and%20is%20potentially%20misleading.,reduce%20or%20minimize%20the%20deviation%20from%20the%20truth" TargetMode="External"/><Relationship Id="rId2" Type="http://schemas.openxmlformats.org/officeDocument/2006/relationships/hyperlink" Target="https://uowtsd.sharepoint.com/teams/Kadie_GRP/Shared%20Documents/General/Recordings/New%20channel%20meeting-20221103_110014-Meeting%20Recording.mp4?web=1" TargetMode="External"/><Relationship Id="rId1" Type="http://schemas.openxmlformats.org/officeDocument/2006/relationships/slideLayout" Target="../slideLayouts/slideLayout7.xml"/><Relationship Id="rId6" Type="http://schemas.openxmlformats.org/officeDocument/2006/relationships/hyperlink" Target="https://www.ncbi.nlm.nih.gov/pmc/articles/PMC4975196/#:~:text=The%20major%20advantage%20of%20a%20peer%20review%20process,builds%20on%20itself%2C%20this%20trust%20is%20particularly%20important" TargetMode="External"/><Relationship Id="rId5" Type="http://schemas.openxmlformats.org/officeDocument/2006/relationships/hyperlink" Target="https://hosbeg.com/interview-ethics/" TargetMode="External"/><Relationship Id="rId4" Type="http://schemas.openxmlformats.org/officeDocument/2006/relationships/hyperlink" Target="https://www.dataclarity.uk.com/2016/03/03/5-crucial-reasons-to-keep-your-data-up-to-date/#:~:text=5%20Crucial%20reasons%20to%20keep%20your%20data%20up,data%20can%20help%20you%20streamline%20business%20practices%20" TargetMode="External"/><Relationship Id="rId9" Type="http://schemas.openxmlformats.org/officeDocument/2006/relationships/hyperlink" Target="https://www.kent.edu/stark/ethical-writing-reliable-sources#:~:text=Ethical%20writing%20is%20writing%20with%20a%20level%20of,bias%20and%20exclusive%20language%20%28sexist%2C%20racist%2C%20homophobic%2C%20etc.%29"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ext Box 2">
            <a:extLst>
              <a:ext uri="{FF2B5EF4-FFF2-40B4-BE49-F238E27FC236}">
                <a16:creationId xmlns:a16="http://schemas.microsoft.com/office/drawing/2014/main" id="{7FB5EEF9-81C4-4274-FCE5-0885E11A6C59}"/>
              </a:ext>
            </a:extLst>
          </p:cNvPr>
          <p:cNvSpPr txBox="1"/>
          <p:nvPr/>
        </p:nvSpPr>
        <p:spPr>
          <a:xfrm>
            <a:off x="106015" y="52742"/>
            <a:ext cx="12589568" cy="878592"/>
          </a:xfrm>
          <a:prstGeom prst="rect">
            <a:avLst/>
          </a:prstGeom>
          <a:solidFill>
            <a:srgbClr val="FCD8F9"/>
          </a:solidFill>
          <a:ln w="12701" cap="flat">
            <a:solidFill>
              <a:srgbClr val="00000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1200" b="0" i="0" u="none" strike="noStrike" kern="0" cap="none" spc="0" baseline="0">
                <a:solidFill>
                  <a:srgbClr val="000000"/>
                </a:solidFill>
                <a:uFillTx/>
                <a:latin typeface="Calibri" pitchFamily="34"/>
                <a:ea typeface="Calibri" pitchFamily="34"/>
                <a:cs typeface="Times New Roman" pitchFamily="18"/>
              </a:rPr>
              <a:t>Educational Research (ECES5018) - </a:t>
            </a: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1200" b="1" i="0" u="none" strike="noStrike" kern="0" cap="none" spc="0" baseline="0">
                <a:solidFill>
                  <a:srgbClr val="000000"/>
                </a:solidFill>
                <a:uFillTx/>
                <a:latin typeface="Calibri" pitchFamily="34"/>
                <a:ea typeface="Calibri" pitchFamily="34"/>
                <a:cs typeface="Times New Roman" pitchFamily="18"/>
              </a:rPr>
              <a:t>‘In the circumstances I think we’ve all managed really well’ an exploration of the impact of the COVID-19 restrictions on a Child Development Advisor (Portage) Service</a:t>
            </a:r>
            <a:endParaRPr lang="en-GB" sz="1200" b="0" i="0" u="none" strike="noStrike" kern="0" cap="none" spc="0" baseline="0">
              <a:solidFill>
                <a:srgbClr val="000000"/>
              </a:solidFill>
              <a:uFillTx/>
              <a:latin typeface="Calibri" pitchFamily="34"/>
              <a:ea typeface="Calibri" pitchFamily="34"/>
              <a:cs typeface="Times New Roman" pitchFamily="18"/>
            </a:endParaRPr>
          </a:p>
          <a:p>
            <a:pPr marL="0" marR="0" lvl="0" indent="0" algn="r"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1200" b="0" i="0" u="none" strike="noStrike" kern="0" cap="none" spc="0" baseline="0">
                <a:solidFill>
                  <a:srgbClr val="000000"/>
                </a:solidFill>
                <a:uFillTx/>
                <a:latin typeface="Calibri" pitchFamily="34"/>
                <a:ea typeface="Calibri" pitchFamily="34"/>
                <a:cs typeface="Times New Roman" pitchFamily="18"/>
              </a:rPr>
              <a:t>Name: Kadie Jones   |  Student no: 2103032  |   word count: 2220</a:t>
            </a: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1200" b="0" i="0" u="none" strike="noStrike" kern="0" cap="none" spc="0" baseline="0">
                <a:solidFill>
                  <a:srgbClr val="000000"/>
                </a:solidFill>
                <a:uFillTx/>
                <a:latin typeface="Calibri" pitchFamily="34"/>
                <a:ea typeface="Calibri" pitchFamily="34"/>
                <a:cs typeface="Times New Roman" pitchFamily="18"/>
              </a:rPr>
              <a:t> </a:t>
            </a:r>
            <a:endParaRPr lang="en-GB" sz="1100" b="0" i="0" u="none" strike="noStrike" kern="0" cap="none" spc="0" baseline="0">
              <a:solidFill>
                <a:srgbClr val="000000"/>
              </a:solidFill>
              <a:uFillTx/>
              <a:latin typeface="Calibri" pitchFamily="34"/>
              <a:ea typeface="Calibri" pitchFamily="34"/>
              <a:cs typeface="Times New Roman" pitchFamily="18"/>
            </a:endParaRPr>
          </a:p>
        </p:txBody>
      </p:sp>
      <p:sp>
        <p:nvSpPr>
          <p:cNvPr id="3" name="Text Box 18">
            <a:extLst>
              <a:ext uri="{FF2B5EF4-FFF2-40B4-BE49-F238E27FC236}">
                <a16:creationId xmlns:a16="http://schemas.microsoft.com/office/drawing/2014/main" id="{58388D80-FF4E-9884-F238-E84C561718C6}"/>
              </a:ext>
            </a:extLst>
          </p:cNvPr>
          <p:cNvSpPr txBox="1"/>
          <p:nvPr/>
        </p:nvSpPr>
        <p:spPr>
          <a:xfrm>
            <a:off x="106006" y="931334"/>
            <a:ext cx="4818695" cy="5460111"/>
          </a:xfrm>
          <a:prstGeom prst="rect">
            <a:avLst/>
          </a:prstGeom>
          <a:solidFill>
            <a:srgbClr val="E7E6E6"/>
          </a:solidFill>
          <a:ln w="12701" cap="flat">
            <a:solidFill>
              <a:srgbClr val="00000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1. INTRODUCTION - The article is written by both Pippa Higgs</a:t>
            </a:r>
            <a:r>
              <a:rPr lang="en-GB" sz="800" b="0" i="0" u="none" strike="noStrike" kern="0" cap="none" spc="0" baseline="0">
                <a:solidFill>
                  <a:srgbClr val="000000"/>
                </a:solidFill>
                <a:uFillTx/>
                <a:latin typeface="Calibri" pitchFamily="34"/>
                <a:ea typeface="Calibri" pitchFamily="34"/>
                <a:cs typeface="Calibri" pitchFamily="34"/>
              </a:rPr>
              <a:t>¹</a:t>
            </a:r>
            <a:r>
              <a:rPr lang="en-GB" sz="800" b="0" i="0" u="none" strike="noStrike" kern="0" cap="none" spc="0" baseline="0">
                <a:solidFill>
                  <a:srgbClr val="000000"/>
                </a:solidFill>
                <a:uFillTx/>
                <a:latin typeface="Calibri" pitchFamily="34"/>
                <a:ea typeface="Calibri" pitchFamily="34"/>
                <a:cs typeface="Times New Roman" pitchFamily="18"/>
              </a:rPr>
              <a:t> and Jennifer McElwee</a:t>
            </a:r>
            <a:r>
              <a:rPr lang="en-GB" sz="800" b="0" i="0" u="none" strike="noStrike" kern="0" cap="none" spc="0" baseline="0">
                <a:solidFill>
                  <a:srgbClr val="000000"/>
                </a:solidFill>
                <a:uFillTx/>
                <a:latin typeface="Calibri" pitchFamily="34"/>
                <a:ea typeface="Calibri" pitchFamily="34"/>
                <a:cs typeface="Calibri" pitchFamily="34"/>
              </a:rPr>
              <a:t>²</a:t>
            </a:r>
            <a:r>
              <a:rPr lang="en-GB" sz="800" b="0" i="0" u="none" strike="noStrike" kern="0" cap="none" spc="0" baseline="0">
                <a:solidFill>
                  <a:srgbClr val="000000"/>
                </a:solidFill>
                <a:uFillTx/>
                <a:latin typeface="Calibri" pitchFamily="34"/>
                <a:ea typeface="Calibri" pitchFamily="34"/>
                <a:cs typeface="Times New Roman" pitchFamily="18"/>
              </a:rPr>
              <a:t>. Discussing the impact of COVID-19 on children and families, and the effects that is has on children’s development. The service provides support regarding children with developmental delays and emotional support for the children’s families. This article aims to survey the impact of the changes caused by covid-19. Higgs is a member of the Department of Education, University of Bath, UK. While McElwee corresponds to Aneurin Bevan University Health Board, NHS Wales, Newport, UK. This is evident that both writers have a great understanding and are well educated within this topic. Ensuring that the article is ethical is very important, to ensure high-quality scientific publications, public trust in findings and to credit others work. (University, 2022) This article shows no sign for concern regarding ethical specification. The article is also peer reviewed which assesses the quality and validity. (Jacalyn Kelly, 2014) This should provide enough factors to show that the article meets every standard of professionalism and ethical findings. </a:t>
            </a: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Included within the introduction section of this article is the portage approach, this is an early intervention that child development advisors carry out. Its aims are to promote the development of children from the age of birth to three who experience developmental delays. Moving forward is child-led play, child development advisors observe and interact with children focusing on play to help develop a greater understanding of the individuals strengths and their interests in certain areas. Family focus is also another factor considered within this section, which focuses on providing families with suitable support and ensuring that they are able to further help their children develop. Structured teaching focuses on observation and assessment, allowing child development advisors to set achievable targets for children and their families. The evidence based portage approach, establishes that the Portage is effective in supporting child development, focusing on social, language, self-help, motor, and cognitive areas. Findings show that 82% of 136 parents found this approach the most effective. Overall there is both qualitive and quantitative data used to come to the conclusion that this intervention is effective. Many individuals were impacting by covid-19, it negatively impacted many families, families were stressed and noticed their metal health decreasing, this shows that many were impacted by the sudden impact of this terrible global pandemic. Children's developmental patterns also began to change, missing out on socialising with other individuals, however the only positive to come out of this was that children and their caregiver developed a stronger relationship between one another. An extremely important benefit is that it has been confirmed that it has positively affected children's play, language and cognitive development. Working during the pandemic changed for many, forcing people to work from home. During this time, child development advisors had to work by engaging with children via telephone or over video consultations. Both positives and negatives were found based on video/telephone consultations:- </a:t>
            </a: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Calibri" pitchFamily="34"/>
              <a:ea typeface="Calibri" pitchFamily="34"/>
              <a:cs typeface="Times New Roman" pitchFamily="18"/>
            </a:endParaRP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pitchFamily="34"/>
                <a:ea typeface="Calibri" pitchFamily="34"/>
                <a:cs typeface="Times New Roman" pitchFamily="18"/>
              </a:rPr>
              <a:t> </a:t>
            </a:r>
          </a:p>
        </p:txBody>
      </p:sp>
      <p:sp>
        <p:nvSpPr>
          <p:cNvPr id="4" name="Text Box 9">
            <a:extLst>
              <a:ext uri="{FF2B5EF4-FFF2-40B4-BE49-F238E27FC236}">
                <a16:creationId xmlns:a16="http://schemas.microsoft.com/office/drawing/2014/main" id="{283C7557-9E7B-6545-552F-4F5646451DAA}"/>
              </a:ext>
            </a:extLst>
          </p:cNvPr>
          <p:cNvSpPr txBox="1"/>
          <p:nvPr/>
        </p:nvSpPr>
        <p:spPr>
          <a:xfrm>
            <a:off x="106006" y="6391445"/>
            <a:ext cx="4818695" cy="2438403"/>
          </a:xfrm>
          <a:prstGeom prst="rect">
            <a:avLst/>
          </a:prstGeom>
          <a:solidFill>
            <a:srgbClr val="E7E6E6"/>
          </a:solidFill>
          <a:ln w="12701" cap="flat">
            <a:solidFill>
              <a:srgbClr val="00000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2. LITERATURE REVIEW - The article uses many different sources, varying from journal articles, websites, and book citations. From examining the reference list provided by the writers, it is proven that only 25.8% of its references are dated later than a decade, meaning that 74.2% are recent findings. Ensuring that the information provided is up to date provides the readers with the current understanding of the researched topic and ensures high quality data results. (data, 2016) The Journal article is also peer reviewed which is a reasonable reason to believe that it is a trusted form of scientific communications. (Jacalyn Kelly, 2014) Throughout the article the writers continued to provide refences backing up their findings on the impact of covid-19, on families, on child development and the ways of working through the pandemic. Using references from suitable books to ensure validity and high-quality information. Another very important factor to consider is the potential for bias. Throughout, the article continued to provide both positives and negatives on providing support to children and their families through using online facilities. Allowing us as readers to understand the effects of covid-19 and to see their opinion on the way covid has affected their Portage service, providing us with both the negatives and the positives of the online service which was put into place during the pandemic to uphold helping the children who are in need of this service to continue developing and to provide families with the support and guidance to help each other through this tough time. Ensuring that the Child Development Advisors provide families with the right information to support their child is very important.  Bias causes false conclusions and can be potentially misleading. Undertaking the actions to avoid bias ensures that the article is ethically immoral. (Šimundić, 2013 ) </a:t>
            </a: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pitchFamily="34"/>
                <a:ea typeface="Calibri" pitchFamily="34"/>
                <a:cs typeface="Times New Roman" pitchFamily="18"/>
              </a:rPr>
              <a:t> </a:t>
            </a:r>
          </a:p>
        </p:txBody>
      </p:sp>
      <p:sp>
        <p:nvSpPr>
          <p:cNvPr id="5" name="Text Box 10">
            <a:extLst>
              <a:ext uri="{FF2B5EF4-FFF2-40B4-BE49-F238E27FC236}">
                <a16:creationId xmlns:a16="http://schemas.microsoft.com/office/drawing/2014/main" id="{6476CE18-6ABB-99F3-C239-D48D259AD8FD}"/>
              </a:ext>
            </a:extLst>
          </p:cNvPr>
          <p:cNvSpPr txBox="1"/>
          <p:nvPr/>
        </p:nvSpPr>
        <p:spPr>
          <a:xfrm>
            <a:off x="4924702" y="931334"/>
            <a:ext cx="3626546" cy="7898514"/>
          </a:xfrm>
          <a:prstGeom prst="rect">
            <a:avLst/>
          </a:prstGeom>
          <a:solidFill>
            <a:srgbClr val="E7E6E6"/>
          </a:solidFill>
          <a:ln w="12701" cap="flat">
            <a:solidFill>
              <a:srgbClr val="00000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3. METHODOLOGY – Research methodology is a way of providing and explaining the way the researcher intends to carry out their research. It's a logical, systematic plan to resolve a research problem. (Team, 2022) During this study they explained their aim to gain an understating regarding the experiences of one Portage team. The method used to come to this understanding was a case-study. The case study was carried out by 6 female Child Development Advisors, all of which were aged 40-61 and of White ethnicity. The participants also had over 47 years of experience combined between them all, showing that they have a greater understanding on the role of the system before covid even hit. Participants were given an information and consent form outlining the aims, their role, and the potential risks. In order to be able to complete the procedure, all had to sign the form. The semi-structured interviews were conducted over the Microsoft Teams platform, all participants were asked five core questions, posterior to this, questions were later asked based on the participants responses.  Here are the five core questions that were answered by the CDA:-</a:t>
            </a: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highlight>
                  <a:srgbClr val="C0C0C0"/>
                </a:highlight>
                <a:uFillTx/>
                <a:latin typeface="Calibri" pitchFamily="34"/>
                <a:ea typeface="Calibri" pitchFamily="34"/>
                <a:cs typeface="Times New Roman" pitchFamily="18"/>
              </a:rPr>
              <a:t>CDA = Child Development Advisor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 What did your work look like before the COVID-19 restrictions?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 How has the service you offer families changed as a result of the COVID-19 restrictions?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 What in this new way of working has worked well for you, for parents/carers, and for children?</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 What have been the challenges of this new way of working for you, for parents/carers, and for children?</a:t>
            </a:r>
          </a:p>
          <a:p>
            <a:pPr marL="171450" marR="0" lvl="0" indent="-17145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Looking to the future, what will you take away from this time and what will you hope to leave behind? (Higgs, 2021)</a:t>
            </a:r>
          </a:p>
          <a:p>
            <a:pPr marL="171450" marR="0" lvl="0" indent="-17145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endParaRPr lang="en-GB" sz="800" b="0" i="0" u="none" strike="noStrike" kern="0" cap="none" spc="0" baseline="0">
              <a:solidFill>
                <a:srgbClr val="000000"/>
              </a:solidFill>
              <a:uFillTx/>
              <a:latin typeface="Calibri" pitchFamily="34"/>
              <a:ea typeface="Calibri" pitchFamily="34"/>
              <a:cs typeface="Times New Roman" pitchFamily="18"/>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After every individual answered these five core questions, their response formed a basic understanding, but subsequent questions were later asked based on their responses. Every individual who participated in this were allowed the chance to speak freely regarding any questions that were asked during the interview.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800" b="0" i="0" u="none" strike="noStrike" kern="0" cap="none" spc="0" baseline="0">
              <a:solidFill>
                <a:srgbClr val="000000"/>
              </a:solidFill>
              <a:uFillTx/>
              <a:latin typeface="Calibri" pitchFamily="34"/>
              <a:ea typeface="Calibri" pitchFamily="34"/>
              <a:cs typeface="Times New Roman" pitchFamily="18"/>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The interviews were recorded using the Microsoft Teams app to allow both verbal and non verbal content to investigate.  This is beneficial as it ensure that everyone is accountable for their part in the interview process, and allows the interviewers to rewatch the video if needed to gather more information.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800" b="0" i="0" u="none" strike="noStrike" kern="0" cap="none" spc="0" baseline="0">
              <a:solidFill>
                <a:srgbClr val="000000"/>
              </a:solidFill>
              <a:uFillTx/>
              <a:latin typeface="Calibri" pitchFamily="34"/>
              <a:ea typeface="Calibri" pitchFamily="34"/>
              <a:cs typeface="Times New Roman" pitchFamily="18"/>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The method used (interview) is ethical, included within this journal article is a statement that proves that throughout the study, every researcher adhered to ethical standards. This is very important as it shows the readers that they are a reliable source and that the research has been carried out in a trustworthy and valid environment.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800" b="0" i="0" u="none" strike="noStrike" kern="0" cap="none" spc="0" baseline="0">
              <a:solidFill>
                <a:srgbClr val="000000"/>
              </a:solidFill>
              <a:uFillTx/>
              <a:latin typeface="Calibri" pitchFamily="34"/>
              <a:ea typeface="Calibri" pitchFamily="34"/>
              <a:cs typeface="Times New Roman" pitchFamily="18"/>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“Interviews are one of a journalist’s best sources of gathering information that is why journalists and reporters must strive to be competent professional interviewers.” (Hosbeg, 2022) Following this statement, it gives me a greater sense that the process used was suitable and beneficial for this specific research topic, in order to find the best results from every individual regarding the effects of covid-19 on children, families and work life. The process was beneficial as all members who participated were able to voice their thoughts, opinions and experiences on the matter.  </a:t>
            </a: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pitchFamily="34"/>
                <a:ea typeface="Calibri" pitchFamily="34"/>
                <a:cs typeface="Times New Roman" pitchFamily="18"/>
              </a:rPr>
              <a:t> </a:t>
            </a: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Calibri" pitchFamily="34"/>
              <a:ea typeface="Calibri" pitchFamily="34"/>
              <a:cs typeface="Times New Roman" pitchFamily="18"/>
            </a:endParaRPr>
          </a:p>
        </p:txBody>
      </p:sp>
      <p:sp>
        <p:nvSpPr>
          <p:cNvPr id="6" name="Text Box 11">
            <a:extLst>
              <a:ext uri="{FF2B5EF4-FFF2-40B4-BE49-F238E27FC236}">
                <a16:creationId xmlns:a16="http://schemas.microsoft.com/office/drawing/2014/main" id="{56B2CAF1-B0E1-EB4E-FE80-BB80FBE74E7B}"/>
              </a:ext>
            </a:extLst>
          </p:cNvPr>
          <p:cNvSpPr txBox="1"/>
          <p:nvPr/>
        </p:nvSpPr>
        <p:spPr>
          <a:xfrm>
            <a:off x="8551258" y="931334"/>
            <a:ext cx="4144325" cy="3033842"/>
          </a:xfrm>
          <a:prstGeom prst="rect">
            <a:avLst/>
          </a:prstGeom>
          <a:solidFill>
            <a:srgbClr val="E7E6E6"/>
          </a:solidFill>
          <a:ln w="12701" cap="flat">
            <a:solidFill>
              <a:srgbClr val="00000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4. DATA ANALYSIS – Within this article the researchers used a thematic approach to analyse the data regarding the interview. The interview findings were manually transcribed and were later placed into five broad themes rather than 28 identified codes. Through using this approach breakdown themes were generated. The analysis was presented in a clear and concise way and seems so far to be reliable. Below is a table of the themes selected. (virginia Braun, Victoria Clarke , 2006) </a:t>
            </a: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endParaRPr lang="en-GB" sz="800" b="0" i="0" u="none" strike="noStrike" kern="0" cap="none" spc="0" baseline="0">
              <a:solidFill>
                <a:srgbClr val="000000"/>
              </a:solidFill>
              <a:uFillTx/>
              <a:latin typeface="Calibri" pitchFamily="34"/>
              <a:ea typeface="Calibri" pitchFamily="34"/>
              <a:cs typeface="Times New Roman" pitchFamily="18"/>
            </a:endParaRP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endParaRPr lang="en-GB" sz="800" b="0" i="0" u="none" strike="noStrike" kern="0" cap="none" spc="0" baseline="0">
              <a:solidFill>
                <a:srgbClr val="000000"/>
              </a:solidFill>
              <a:uFillTx/>
              <a:latin typeface="Calibri" pitchFamily="34"/>
              <a:ea typeface="Calibri" pitchFamily="34"/>
              <a:cs typeface="Times New Roman" pitchFamily="18"/>
            </a:endParaRP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endParaRPr lang="en-GB" sz="800" b="0" i="0" u="none" strike="noStrike" kern="0" cap="none" spc="0" baseline="0">
              <a:solidFill>
                <a:srgbClr val="000000"/>
              </a:solidFill>
              <a:uFillTx/>
              <a:latin typeface="Calibri" pitchFamily="34"/>
              <a:ea typeface="Calibri" pitchFamily="34"/>
              <a:cs typeface="Times New Roman" pitchFamily="18"/>
            </a:endParaRP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The table is presented in a clear way, showing the five broad themes, which are Journey: Child Development Advisor, Journey: Caregiver, Relationships, Child development and productivity and wellbeing. This is placed in a table allowing the readers to gather the information more efficiently rather than trying to identify twenty-eight codes. </a:t>
            </a: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Although some people may find it difficult to understand the logic behind this analysis. </a:t>
            </a:r>
            <a:r>
              <a:rPr lang="en-GB" sz="800" b="0" i="0" u="none" strike="noStrike" kern="0" cap="none" spc="0" baseline="0">
                <a:solidFill>
                  <a:srgbClr val="111111"/>
                </a:solidFill>
                <a:uFillTx/>
                <a:latin typeface="Calibri" pitchFamily="34"/>
                <a:ea typeface="Calibri" pitchFamily="34"/>
                <a:cs typeface="Times New Roman" pitchFamily="18"/>
              </a:rPr>
              <a:t>Executing</a:t>
            </a:r>
            <a:r>
              <a:rPr lang="en-GB" sz="800" b="0" i="0" u="none" strike="noStrike" kern="0" cap="none" spc="0" baseline="0">
                <a:solidFill>
                  <a:srgbClr val="111111"/>
                </a:solidFill>
                <a:uFillTx/>
                <a:latin typeface="Calibri"/>
              </a:rPr>
              <a:t> a thematic analysis in qualitative research is in fact tough and exhausting. It requires thorough research, time, patience, effort, and understanding of the methods and the concepts used. </a:t>
            </a:r>
            <a:r>
              <a:rPr lang="en-GB" sz="800" b="0" i="0" u="none" strike="noStrike" kern="0" cap="none" spc="0" baseline="0">
                <a:solidFill>
                  <a:srgbClr val="000000"/>
                </a:solidFill>
                <a:uFillTx/>
                <a:latin typeface="Calibri" pitchFamily="34"/>
                <a:ea typeface="Calibri" pitchFamily="34"/>
                <a:cs typeface="Times New Roman" pitchFamily="18"/>
              </a:rPr>
              <a:t>(Anon., 2021)</a:t>
            </a:r>
            <a:endParaRPr lang="en-GB" sz="800" b="0" i="0" u="none" strike="noStrike" kern="0" cap="none" spc="0" baseline="0">
              <a:solidFill>
                <a:srgbClr val="000000"/>
              </a:solidFill>
              <a:uFillTx/>
              <a:latin typeface="Calibri"/>
              <a:ea typeface="Calibri" pitchFamily="34"/>
              <a:cs typeface="Times New Roman" pitchFamily="18"/>
            </a:endParaRPr>
          </a:p>
        </p:txBody>
      </p:sp>
      <p:pic>
        <p:nvPicPr>
          <p:cNvPr id="7" name="Picture 8" descr="Graphical user interface, text, application, email&#10;&#10;Description automatically generated">
            <a:extLst>
              <a:ext uri="{FF2B5EF4-FFF2-40B4-BE49-F238E27FC236}">
                <a16:creationId xmlns:a16="http://schemas.microsoft.com/office/drawing/2014/main" id="{217D29C9-E5AF-B68C-25A3-AE22081EF6D0}"/>
              </a:ext>
            </a:extLst>
          </p:cNvPr>
          <p:cNvPicPr>
            <a:picLocks noChangeAspect="1"/>
          </p:cNvPicPr>
          <p:nvPr/>
        </p:nvPicPr>
        <p:blipFill>
          <a:blip r:embed="rId3"/>
          <a:srcRect l="14625" t="48454" r="39109" b="36479"/>
          <a:stretch>
            <a:fillRect/>
          </a:stretch>
        </p:blipFill>
        <p:spPr>
          <a:xfrm>
            <a:off x="8728834" y="1809926"/>
            <a:ext cx="3789145" cy="693736"/>
          </a:xfrm>
          <a:prstGeom prst="rect">
            <a:avLst/>
          </a:prstGeom>
          <a:noFill/>
          <a:ln cap="flat">
            <a:noFill/>
          </a:ln>
        </p:spPr>
      </p:pic>
      <p:sp>
        <p:nvSpPr>
          <p:cNvPr id="8" name="Text Box 12">
            <a:extLst>
              <a:ext uri="{FF2B5EF4-FFF2-40B4-BE49-F238E27FC236}">
                <a16:creationId xmlns:a16="http://schemas.microsoft.com/office/drawing/2014/main" id="{92ABAAA7-8DF0-E91E-6DC2-8DE818CB4ABC}"/>
              </a:ext>
            </a:extLst>
          </p:cNvPr>
          <p:cNvSpPr txBox="1"/>
          <p:nvPr/>
        </p:nvSpPr>
        <p:spPr>
          <a:xfrm>
            <a:off x="8551249" y="3965176"/>
            <a:ext cx="4144325" cy="4864672"/>
          </a:xfrm>
          <a:prstGeom prst="rect">
            <a:avLst/>
          </a:prstGeom>
          <a:solidFill>
            <a:srgbClr val="E7E6E6"/>
          </a:solidFill>
          <a:ln w="12701" cap="flat">
            <a:solidFill>
              <a:srgbClr val="00000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5. RESULTS/FINDINGS- All five themes have been identified and discussed in this section.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1. CDA Journey – The CDA’s give us an understanding of how worried they were at first when covid hit, but adapted to a new way of helping children and their families through covid-19. The Child Development Advisor focused on the importance of using a holistic approach, a holistic approach focuses on the whole person, focusing on social, mental and physical factors. The Child Development Advisors were also concerned about the service provided to children and their families, ensuring that they could still provide an equal amount of support during this time, as the time went by CDA’s referred to feeling “much more confident” using a new way of supporting and helping children and their families/caregivers.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800" b="0" i="0" u="none" strike="noStrike" kern="0" cap="none" spc="0" baseline="0">
              <a:solidFill>
                <a:srgbClr val="000000"/>
              </a:solidFill>
              <a:uFillTx/>
              <a:latin typeface="Calibri" pitchFamily="34"/>
              <a:ea typeface="Calibri" pitchFamily="34"/>
              <a:cs typeface="Times New Roman" pitchFamily="18"/>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2. Caregiver Journeys – The caregivers had to take a more prominent role, some found it challenging while others didn’t, similar to the CDA’s who appeared to undergo a similar development arc. Some struggled during time to provide the right support to their children and focusing on the advice given b the Child Development Advisors. Many individuals found the technology side challenging, reporting a difficulty with high quality Wi-Fi and financial support. Despite this families and caregivers had to take a more active role in their child’s development.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800" b="0" i="0" u="none" strike="noStrike" kern="0" cap="none" spc="0" baseline="0">
              <a:solidFill>
                <a:srgbClr val="000000"/>
              </a:solidFill>
              <a:uFillTx/>
              <a:latin typeface="Calibri" pitchFamily="34"/>
              <a:ea typeface="Calibri" pitchFamily="34"/>
              <a:cs typeface="Times New Roman" pitchFamily="18"/>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3. Relationships – This may cause a negative effect on children's social skills, however children and their families developed a greater bond and relationship through every day interaction. Children got to spend a greater amount of time with their families which is very beneficial for them as an individual.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800" b="0" i="0" u="none" strike="noStrike" kern="0" cap="none" spc="0" baseline="0">
              <a:solidFill>
                <a:srgbClr val="000000"/>
              </a:solidFill>
              <a:uFillTx/>
              <a:latin typeface="Calibri" pitchFamily="34"/>
              <a:ea typeface="Calibri" pitchFamily="34"/>
              <a:cs typeface="Times New Roman" pitchFamily="18"/>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4. Child Development – Child Development Advisors were unable to pick up on subtle cues over video sessions while observing children. Children also developed a lack of opportunity to develop social skills, however families had a greater understanding of their child’s development and got to see hands on their child’s responses and development throughout the months.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800" b="0" i="0" u="none" strike="noStrike" kern="0" cap="none" spc="0" baseline="0">
              <a:solidFill>
                <a:srgbClr val="000000"/>
              </a:solidFill>
              <a:uFillTx/>
              <a:latin typeface="Calibri" pitchFamily="34"/>
              <a:ea typeface="Calibri" pitchFamily="34"/>
              <a:cs typeface="Times New Roman" pitchFamily="18"/>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5.Productivity and wellbeing – There was seen to be a reduction in travel time, allowing Child development Advisors to spend their time more efficiently with children and their families. Providing them with more support and guidance rather than spending a portion of the day traveling back and forth. Although some video sessions could be disrupted due to the quality of Wi-Fi or individuals getting distracted, some may also feel isolated due to working alone and not travelling and seeing people face to face.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800" b="0" i="0" u="none" strike="noStrike" kern="0" cap="none" spc="0" baseline="0">
              <a:solidFill>
                <a:srgbClr val="000000"/>
              </a:solidFill>
              <a:uFillTx/>
              <a:latin typeface="Calibri" pitchFamily="34"/>
              <a:ea typeface="Calibri" pitchFamily="34"/>
              <a:cs typeface="Times New Roman" pitchFamily="18"/>
            </a:endParaRP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An initial negative outlook on covid began to change to a more positive outlook, realising a number of positive impacts including caregiver empowerment and the improvement on working with professionals. </a:t>
            </a:r>
          </a:p>
        </p:txBody>
      </p:sp>
      <p:sp>
        <p:nvSpPr>
          <p:cNvPr id="9" name="Text Box 13">
            <a:extLst>
              <a:ext uri="{FF2B5EF4-FFF2-40B4-BE49-F238E27FC236}">
                <a16:creationId xmlns:a16="http://schemas.microsoft.com/office/drawing/2014/main" id="{8CF66A6E-346E-9F02-50C0-FAC32CD3BFB2}"/>
              </a:ext>
            </a:extLst>
          </p:cNvPr>
          <p:cNvSpPr txBox="1"/>
          <p:nvPr/>
        </p:nvSpPr>
        <p:spPr>
          <a:xfrm>
            <a:off x="106015" y="8829848"/>
            <a:ext cx="12589568" cy="718608"/>
          </a:xfrm>
          <a:prstGeom prst="rect">
            <a:avLst/>
          </a:prstGeom>
          <a:solidFill>
            <a:srgbClr val="E7E6E6"/>
          </a:solidFill>
          <a:ln w="12701" cap="flat">
            <a:solidFill>
              <a:srgbClr val="00000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en-GB" sz="800" b="0" i="0" u="none" strike="noStrike" kern="0" cap="none" spc="0" baseline="0">
                <a:solidFill>
                  <a:srgbClr val="000000"/>
                </a:solidFill>
                <a:uFillTx/>
                <a:latin typeface="Calibri" pitchFamily="34"/>
                <a:ea typeface="Calibri" pitchFamily="34"/>
                <a:cs typeface="Times New Roman" pitchFamily="18"/>
              </a:rPr>
              <a:t>6. CONCLUSION- Due to the pandemic, Covid-19 significantly impacted on the service provided by the CDA’s. This article brought to light the challenges faced by individuals and change in delivery of the Portage process. The use of online video services has proven to be effective, ensuring that families and caregivers are given the right support and guidance to enable their child to continue getting the best possible help for the best possible outcome. During this time families and caregivers developed a more active role in their child’s development. However, on the other hand the writers made us aware of the problems that can arise due to the online video service. A conclusion was made that a hybrid approach should be taken to ensure a higher quality service for children, their families and also every CDA worker. This article was successful in convincing the reader that ‘In the circumstances we’ve all managed really well’, the information provided allowed readers to see how well individuals adapted to the change. Personally, I believe that this article was very beneficial as it allowes people to see both the positives and the negatives that arised from covid-19, showing reliability and no evidence of bias. </a:t>
            </a:r>
          </a:p>
        </p:txBody>
      </p:sp>
      <p:pic>
        <p:nvPicPr>
          <p:cNvPr id="10" name="Picture 9">
            <a:extLst>
              <a:ext uri="{FF2B5EF4-FFF2-40B4-BE49-F238E27FC236}">
                <a16:creationId xmlns:a16="http://schemas.microsoft.com/office/drawing/2014/main" id="{26D5F35C-4E69-F753-E585-6F164564A808}"/>
              </a:ext>
            </a:extLst>
          </p:cNvPr>
          <p:cNvPicPr>
            <a:picLocks noChangeAspect="1"/>
          </p:cNvPicPr>
          <p:nvPr/>
        </p:nvPicPr>
        <p:blipFill>
          <a:blip r:embed="rId4"/>
          <a:stretch>
            <a:fillRect/>
          </a:stretch>
        </p:blipFill>
        <p:spPr>
          <a:xfrm>
            <a:off x="6696526" y="7610651"/>
            <a:ext cx="1797225" cy="1086764"/>
          </a:xfrm>
          <a:prstGeom prst="rect">
            <a:avLst/>
          </a:prstGeom>
          <a:noFill/>
          <a:ln cap="flat">
            <a:noFill/>
          </a:ln>
        </p:spPr>
      </p:pic>
      <p:pic>
        <p:nvPicPr>
          <p:cNvPr id="11" name="Picture 10">
            <a:extLst>
              <a:ext uri="{FF2B5EF4-FFF2-40B4-BE49-F238E27FC236}">
                <a16:creationId xmlns:a16="http://schemas.microsoft.com/office/drawing/2014/main" id="{F5FA552A-177D-F935-368C-818F7815F895}"/>
              </a:ext>
            </a:extLst>
          </p:cNvPr>
          <p:cNvPicPr>
            <a:picLocks noChangeAspect="1"/>
          </p:cNvPicPr>
          <p:nvPr/>
        </p:nvPicPr>
        <p:blipFill>
          <a:blip r:embed="rId5"/>
          <a:stretch>
            <a:fillRect/>
          </a:stretch>
        </p:blipFill>
        <p:spPr>
          <a:xfrm>
            <a:off x="5009677" y="7610651"/>
            <a:ext cx="1629351" cy="1086764"/>
          </a:xfrm>
          <a:prstGeom prst="rect">
            <a:avLst/>
          </a:prstGeom>
          <a:noFill/>
          <a:ln cap="flat">
            <a:noFill/>
          </a:ln>
        </p:spPr>
      </p:pic>
      <p:pic>
        <p:nvPicPr>
          <p:cNvPr id="12" name="Picture 14" descr="Graphical user interface, application, Word&#10;&#10;Description automatically generated">
            <a:extLst>
              <a:ext uri="{FF2B5EF4-FFF2-40B4-BE49-F238E27FC236}">
                <a16:creationId xmlns:a16="http://schemas.microsoft.com/office/drawing/2014/main" id="{946DFBF3-9EBD-3ED3-CF99-35547F0E2B21}"/>
              </a:ext>
            </a:extLst>
          </p:cNvPr>
          <p:cNvPicPr>
            <a:picLocks noChangeAspect="1"/>
          </p:cNvPicPr>
          <p:nvPr/>
        </p:nvPicPr>
        <p:blipFill>
          <a:blip r:embed="rId6"/>
          <a:srcRect l="25759" t="41293" r="53743" b="42328"/>
          <a:stretch>
            <a:fillRect/>
          </a:stretch>
        </p:blipFill>
        <p:spPr>
          <a:xfrm>
            <a:off x="1249664" y="5171343"/>
            <a:ext cx="2522235" cy="1134185"/>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F0A3DD1-C0BC-AE4E-62DF-479E344C7FCD}"/>
              </a:ext>
            </a:extLst>
          </p:cNvPr>
          <p:cNvSpPr txBox="1"/>
          <p:nvPr/>
        </p:nvSpPr>
        <p:spPr>
          <a:xfrm>
            <a:off x="172501" y="134407"/>
            <a:ext cx="11944350" cy="989501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0" cap="none" spc="0" baseline="0">
                <a:solidFill>
                  <a:srgbClr val="000000"/>
                </a:solidFill>
                <a:highlight>
                  <a:srgbClr val="FFFF00"/>
                </a:highlight>
                <a:uFillTx/>
                <a:latin typeface="Calibri"/>
              </a:rPr>
              <a:t>Link to presentation - </a:t>
            </a:r>
            <a:r>
              <a:rPr lang="en-GB" sz="1400" b="1" i="0" u="none" strike="noStrike" kern="0" cap="none" spc="0" baseline="0">
                <a:solidFill>
                  <a:srgbClr val="000000"/>
                </a:solidFill>
                <a:uFillTx/>
                <a:latin typeface="Calibri"/>
                <a:hlinkClick r:id="rId2"/>
              </a:rPr>
              <a:t>https://uowtsd.sharepoint.com/teams/Kadie_GRP/Shared%20Documents/General/Recordings/New%20channel%20meeting-20221103_110014-Meeting%20Recording.mp4?web=1</a:t>
            </a:r>
            <a:r>
              <a:rPr lang="en-GB" sz="1400" b="1" i="0" u="none" strike="noStrike" kern="0" cap="none" spc="0" baseline="0">
                <a:solidFill>
                  <a:srgbClr val="000000"/>
                </a:solidFill>
                <a:uFillTx/>
                <a:latin typeface="Calibri"/>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0" cap="none" spc="0" baseline="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0" cap="none" spc="0" baseline="0">
                <a:solidFill>
                  <a:srgbClr val="000000"/>
                </a:solidFill>
                <a:uFillTx/>
                <a:latin typeface="Calibri"/>
              </a:rPr>
              <a:t>Bibliography –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0" cap="none" spc="0" baseline="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Anon., 2021. Sample Assignment. [Online]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Available at: </a:t>
            </a:r>
            <a:r>
              <a:rPr lang="en-GB" sz="1100" b="0" i="0" u="none" strike="noStrike" kern="0" cap="none" spc="0" baseline="0">
                <a:solidFill>
                  <a:srgbClr val="000000"/>
                </a:solidFill>
                <a:uFillTx/>
                <a:latin typeface="Calibri"/>
                <a:hlinkClick r:id="rId3"/>
              </a:rPr>
              <a:t>https://www.sampleassignment.com/blog/what-is-thematic-analysis-and-how-to-do-it#:~:text=Thematic%20analysis%20is%20a%20widely%20used%20pattern%20of,and%20understanding%20of%20the%20methods%20and%20the%20concepts</a:t>
            </a:r>
            <a:r>
              <a:rPr lang="en-GB" sz="1100" b="0" i="0" u="none" strike="noStrike" kern="0" cap="none" spc="0" baseline="0">
                <a:solidFill>
                  <a:srgbClr val="000000"/>
                </a:solidFill>
                <a:uFillTx/>
                <a:latin typeface="Calibri"/>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[Accessed 27 October 2022].</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data, 2016. data clarity. [Online]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Available at: </a:t>
            </a:r>
            <a:r>
              <a:rPr lang="en-GB" sz="1100" b="0" i="0" u="none" strike="noStrike" kern="0" cap="none" spc="0" baseline="0">
                <a:solidFill>
                  <a:srgbClr val="000000"/>
                </a:solidFill>
                <a:uFillTx/>
                <a:latin typeface="Calibri"/>
                <a:hlinkClick r:id="rId4"/>
              </a:rPr>
              <a:t>https://www.dataclarity.uk.com/2016/03/03/5-crucial-reasons-to-keep-your-data-up-to-date/#:~:text=5%20Crucial%20reasons%20to%20keep%20your%20data%20up,data%20can%20help%20you%20streamline%20business%20practices%20</a:t>
            </a:r>
            <a:r>
              <a:rPr lang="en-GB" sz="1100" b="0" i="0" u="none" strike="noStrike" kern="0" cap="none" spc="0" baseline="0">
                <a:solidFill>
                  <a:srgbClr val="000000"/>
                </a:solidFill>
                <a:uFillTx/>
                <a:latin typeface="Calibri"/>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[Accessed 27 October 2022].</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Higgs, M., 2021. ‘In the circumstances I think we've all managedreallywell’an exploration of the impact of the COVID‐19 restrictionson a Child Development Advisor (Portage) Service. ‘In the circumstances I think we've all managedreallywell’an exploration of the impact of the COVID‐19 restrictionson a Child Development Advisor (Portage) Service, p. 4.</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Hosbeg, 2022. HOSBEG. [Online]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Available at: </a:t>
            </a:r>
            <a:r>
              <a:rPr lang="en-GB" sz="1100" b="0" i="0" u="none" strike="noStrike" kern="0" cap="none" spc="0" baseline="0">
                <a:solidFill>
                  <a:srgbClr val="000000"/>
                </a:solidFill>
                <a:uFillTx/>
                <a:latin typeface="Calibri"/>
                <a:hlinkClick r:id="rId5"/>
              </a:rPr>
              <a:t>https://hosbeg.com/interview-ethics/</a:t>
            </a:r>
            <a:r>
              <a:rPr lang="en-GB" sz="1100" b="0" i="0" u="none" strike="noStrike" kern="0" cap="none" spc="0" baseline="0">
                <a:solidFill>
                  <a:srgbClr val="000000"/>
                </a:solidFill>
                <a:uFillTx/>
                <a:latin typeface="Calibri"/>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[Accessed 01 November 2022].</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Jacalyn Kelly, T. S. a. K. A., 2014. National Library of Medicine. [Online]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Available at: </a:t>
            </a:r>
            <a:r>
              <a:rPr lang="en-GB" sz="1100" b="0" i="0" u="none" strike="noStrike" kern="0" cap="none" spc="0" baseline="0">
                <a:solidFill>
                  <a:srgbClr val="000000"/>
                </a:solidFill>
                <a:uFillTx/>
                <a:latin typeface="Calibri"/>
                <a:hlinkClick r:id="rId6"/>
              </a:rPr>
              <a:t>https://www.ncbi.nlm.nih.gov/pmc/articles/PMC4975196/#:~:text=The%20major%20advantage%20of%20a%20peer%20review%20process,builds%20on%20itself%2C%20this%20trust%20is%20particularly%20important</a:t>
            </a:r>
            <a:r>
              <a:rPr lang="en-GB" sz="1100" b="0" i="0" u="none" strike="noStrike" kern="0" cap="none" spc="0" baseline="0">
                <a:solidFill>
                  <a:srgbClr val="000000"/>
                </a:solidFill>
                <a:uFillTx/>
                <a:latin typeface="Calibri"/>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[Accessed 20 October 2022].</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Jacalyn Kelly, T. S. K. A., 2014. National Library of Medicine. [Online]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Available at: </a:t>
            </a:r>
            <a:r>
              <a:rPr lang="en-GB" sz="1100" b="0" i="0" u="none" strike="noStrike" kern="0" cap="none" spc="0" baseline="0">
                <a:solidFill>
                  <a:srgbClr val="000000"/>
                </a:solidFill>
                <a:uFillTx/>
                <a:latin typeface="Calibri"/>
                <a:hlinkClick r:id="rId6"/>
              </a:rPr>
              <a:t>https://www.ncbi.nlm.nih.gov/pmc/articles/PMC4975196/#:~:text=The%20major%20advantage%20of%20a%20peer%20review%20process,builds%20on%20itself%2C%20this%20trust%20is%20particularly%20important</a:t>
            </a:r>
            <a:r>
              <a:rPr lang="en-GB" sz="1100" b="0" i="0" u="none" strike="noStrike" kern="0" cap="none" spc="0" baseline="0">
                <a:solidFill>
                  <a:srgbClr val="000000"/>
                </a:solidFill>
                <a:uFillTx/>
                <a:latin typeface="Calibri"/>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[Accessed 17 October 2022].</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Šimundić, A.-M., 2013 . National Library of Medicine. [Online]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Available at: </a:t>
            </a:r>
            <a:r>
              <a:rPr lang="en-GB" sz="1100" b="0" i="0" u="none" strike="noStrike" kern="0" cap="none" spc="0" baseline="0">
                <a:solidFill>
                  <a:srgbClr val="000000"/>
                </a:solidFill>
                <a:uFillTx/>
                <a:latin typeface="Calibri"/>
                <a:hlinkClick r:id="rId7"/>
              </a:rPr>
              <a:t>https://www.ncbi.nlm.nih.gov/pmc/articles/PMC3900086/#:~:text=Bias%20causes%20false%20conclusions%20and%20is%20potentially%20misleading.,reduce%20or%20minimize%20the%20deviation%20from%20the%20truth</a:t>
            </a:r>
            <a:r>
              <a:rPr lang="en-GB" sz="1100" b="0" i="0" u="none" strike="noStrike" kern="0" cap="none" spc="0" baseline="0">
                <a:solidFill>
                  <a:srgbClr val="000000"/>
                </a:solidFill>
                <a:uFillTx/>
                <a:latin typeface="Calibri"/>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[Accessed 20 October 2022].</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Team, I. E., 2022. Indeed. [Online]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Available at: </a:t>
            </a:r>
            <a:r>
              <a:rPr lang="en-GB" sz="1100" b="0" i="0" u="none" strike="noStrike" kern="0" cap="none" spc="0" baseline="0">
                <a:solidFill>
                  <a:srgbClr val="000000"/>
                </a:solidFill>
                <a:uFillTx/>
                <a:latin typeface="Calibri"/>
                <a:hlinkClick r:id="rId8"/>
              </a:rPr>
              <a:t>https://www.indeed.com/career-advice/career-development/research-methodology#:~:text=Research%20methodology%20is%20a%20way%20of%20explaining%20how,valid%20results%20that%20address%20their%20aims%20and%20objectives</a:t>
            </a:r>
            <a:r>
              <a:rPr lang="en-GB" sz="1100" b="0" i="0" u="none" strike="noStrike" kern="0" cap="none" spc="0" baseline="0">
                <a:solidFill>
                  <a:srgbClr val="000000"/>
                </a:solidFill>
                <a:uFillTx/>
                <a:latin typeface="Calibri"/>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[Accessed 20 October 2022].</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University, K. S., 2022. Kent State University. [Online]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Available at: </a:t>
            </a:r>
            <a:r>
              <a:rPr lang="en-GB" sz="1100" b="0" i="0" u="none" strike="noStrike" kern="0" cap="none" spc="0" baseline="0">
                <a:solidFill>
                  <a:srgbClr val="000000"/>
                </a:solidFill>
                <a:uFillTx/>
                <a:latin typeface="Calibri"/>
                <a:hlinkClick r:id="rId9"/>
              </a:rPr>
              <a:t>https://www.kent.edu/stark/ethical-writing-reliable-sources#:~:text=Ethical%20writing%20is%20writing%20with%20a%20level%20of,bias%20and%20exclusive%20language%20%28sexist%2C%20racist%2C%20homophobic%2C%20etc.%29</a:t>
            </a:r>
            <a:r>
              <a:rPr lang="en-GB" sz="1100" b="0" i="0" u="none" strike="noStrike" kern="0" cap="none" spc="0" baseline="0">
                <a:solidFill>
                  <a:srgbClr val="000000"/>
                </a:solidFill>
                <a:uFillTx/>
                <a:latin typeface="Calibri"/>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[Accessed 17 October 2022].</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0" cap="none" spc="0" baseline="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Calibri"/>
              </a:rPr>
              <a:t>virginia Braun, Victoria Clarke , 2006. Using thematic analysis in psychology. Using thematic analysis in psychology, Volume 3.2, p. 87.</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0" cap="none" spc="0" baseline="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0" cap="none" spc="0" baseline="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0" cap="none" spc="0" baseline="0">
                <a:solidFill>
                  <a:srgbClr val="000000"/>
                </a:solidFill>
                <a:uFillTx/>
                <a:latin typeface="Calibri"/>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Office%20Theme</Template>
  <TotalTime>537</TotalTime>
  <Words>3094</Words>
  <Application>Microsoft Office PowerPoint</Application>
  <PresentationFormat>Widescreen</PresentationFormat>
  <Paragraphs>89</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Kadie Jones (2103032)</dc:creator>
  <cp:lastModifiedBy>Kadie Jones (2103032)</cp:lastModifiedBy>
  <cp:revision>12</cp:revision>
  <dcterms:created xsi:type="dcterms:W3CDTF">2022-10-24T09:03:57Z</dcterms:created>
  <dcterms:modified xsi:type="dcterms:W3CDTF">2022-11-03T16:15:36Z</dcterms:modified>
</cp:coreProperties>
</file>