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9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BD1545-B381-433A-A346-4E7C1F29A3E0}" v="3" dt="2026-03-18T10:15:35.2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98" d="100"/>
          <a:sy n="98" d="100"/>
        </p:scale>
        <p:origin x="3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cey Samantha Blackwood (2424532)" userId="d03d23e0-a41f-4a48-b8b6-b27eab166ef7" providerId="ADAL" clId="{B6B75DAD-6BD8-496F-AD7D-4EA811658689}"/>
    <pc:docChg chg="undo custSel modSld">
      <pc:chgData name="Stacey Samantha Blackwood (2424532)" userId="d03d23e0-a41f-4a48-b8b6-b27eab166ef7" providerId="ADAL" clId="{B6B75DAD-6BD8-496F-AD7D-4EA811658689}" dt="2026-03-18T10:36:34.462" v="695" actId="20577"/>
      <pc:docMkLst>
        <pc:docMk/>
      </pc:docMkLst>
      <pc:sldChg chg="modSp mod">
        <pc:chgData name="Stacey Samantha Blackwood (2424532)" userId="d03d23e0-a41f-4a48-b8b6-b27eab166ef7" providerId="ADAL" clId="{B6B75DAD-6BD8-496F-AD7D-4EA811658689}" dt="2026-03-18T10:36:34.462" v="695" actId="20577"/>
        <pc:sldMkLst>
          <pc:docMk/>
          <pc:sldMk cId="0" sldId="256"/>
        </pc:sldMkLst>
        <pc:spChg chg="mod">
          <ac:chgData name="Stacey Samantha Blackwood (2424532)" userId="d03d23e0-a41f-4a48-b8b6-b27eab166ef7" providerId="ADAL" clId="{B6B75DAD-6BD8-496F-AD7D-4EA811658689}" dt="2026-03-18T10:36:34.462" v="695" actId="20577"/>
          <ac:spMkLst>
            <pc:docMk/>
            <pc:sldMk cId="0" sldId="256"/>
            <ac:spMk id="8" creationId="{00000000-0000-0000-0000-000000000000}"/>
          </ac:spMkLst>
        </pc:spChg>
      </pc:sldChg>
      <pc:sldChg chg="modSp mod">
        <pc:chgData name="Stacey Samantha Blackwood (2424532)" userId="d03d23e0-a41f-4a48-b8b6-b27eab166ef7" providerId="ADAL" clId="{B6B75DAD-6BD8-496F-AD7D-4EA811658689}" dt="2026-03-18T10:08:17.178" v="614" actId="20577"/>
        <pc:sldMkLst>
          <pc:docMk/>
          <pc:sldMk cId="0" sldId="258"/>
        </pc:sldMkLst>
        <pc:spChg chg="mod">
          <ac:chgData name="Stacey Samantha Blackwood (2424532)" userId="d03d23e0-a41f-4a48-b8b6-b27eab166ef7" providerId="ADAL" clId="{B6B75DAD-6BD8-496F-AD7D-4EA811658689}" dt="2026-03-17T13:58:38.302" v="254" actId="20577"/>
          <ac:spMkLst>
            <pc:docMk/>
            <pc:sldMk cId="0" sldId="258"/>
            <ac:spMk id="8" creationId="{00000000-0000-0000-0000-000000000000}"/>
          </ac:spMkLst>
        </pc:spChg>
        <pc:spChg chg="mod">
          <ac:chgData name="Stacey Samantha Blackwood (2424532)" userId="d03d23e0-a41f-4a48-b8b6-b27eab166ef7" providerId="ADAL" clId="{B6B75DAD-6BD8-496F-AD7D-4EA811658689}" dt="2026-03-17T13:58:52.337" v="258" actId="20577"/>
          <ac:spMkLst>
            <pc:docMk/>
            <pc:sldMk cId="0" sldId="258"/>
            <ac:spMk id="12" creationId="{00000000-0000-0000-0000-000000000000}"/>
          </ac:spMkLst>
        </pc:spChg>
        <pc:spChg chg="mod">
          <ac:chgData name="Stacey Samantha Blackwood (2424532)" userId="d03d23e0-a41f-4a48-b8b6-b27eab166ef7" providerId="ADAL" clId="{B6B75DAD-6BD8-496F-AD7D-4EA811658689}" dt="2026-03-18T10:07:18.875" v="584" actId="20577"/>
          <ac:spMkLst>
            <pc:docMk/>
            <pc:sldMk cId="0" sldId="258"/>
            <ac:spMk id="13" creationId="{00000000-0000-0000-0000-000000000000}"/>
          </ac:spMkLst>
        </pc:spChg>
        <pc:spChg chg="mod">
          <ac:chgData name="Stacey Samantha Blackwood (2424532)" userId="d03d23e0-a41f-4a48-b8b6-b27eab166ef7" providerId="ADAL" clId="{B6B75DAD-6BD8-496F-AD7D-4EA811658689}" dt="2026-03-18T10:08:17.178" v="614" actId="20577"/>
          <ac:spMkLst>
            <pc:docMk/>
            <pc:sldMk cId="0" sldId="258"/>
            <ac:spMk id="18" creationId="{00000000-0000-0000-0000-000000000000}"/>
          </ac:spMkLst>
        </pc:spChg>
      </pc:sldChg>
      <pc:sldChg chg="modSp mod">
        <pc:chgData name="Stacey Samantha Blackwood (2424532)" userId="d03d23e0-a41f-4a48-b8b6-b27eab166ef7" providerId="ADAL" clId="{B6B75DAD-6BD8-496F-AD7D-4EA811658689}" dt="2026-03-18T10:20:05.453" v="623" actId="20577"/>
        <pc:sldMkLst>
          <pc:docMk/>
          <pc:sldMk cId="0" sldId="268"/>
        </pc:sldMkLst>
        <pc:spChg chg="mod">
          <ac:chgData name="Stacey Samantha Blackwood (2424532)" userId="d03d23e0-a41f-4a48-b8b6-b27eab166ef7" providerId="ADAL" clId="{B6B75DAD-6BD8-496F-AD7D-4EA811658689}" dt="2026-03-18T10:15:35.219" v="615"/>
          <ac:spMkLst>
            <pc:docMk/>
            <pc:sldMk cId="0" sldId="268"/>
            <ac:spMk id="4" creationId="{00000000-0000-0000-0000-000000000000}"/>
          </ac:spMkLst>
        </pc:spChg>
        <pc:spChg chg="mod">
          <ac:chgData name="Stacey Samantha Blackwood (2424532)" userId="d03d23e0-a41f-4a48-b8b6-b27eab166ef7" providerId="ADAL" clId="{B6B75DAD-6BD8-496F-AD7D-4EA811658689}" dt="2026-03-18T10:18:12.697" v="619" actId="20577"/>
          <ac:spMkLst>
            <pc:docMk/>
            <pc:sldMk cId="0" sldId="268"/>
            <ac:spMk id="8" creationId="{00000000-0000-0000-0000-000000000000}"/>
          </ac:spMkLst>
        </pc:spChg>
        <pc:spChg chg="mod">
          <ac:chgData name="Stacey Samantha Blackwood (2424532)" userId="d03d23e0-a41f-4a48-b8b6-b27eab166ef7" providerId="ADAL" clId="{B6B75DAD-6BD8-496F-AD7D-4EA811658689}" dt="2026-03-18T10:20:05.453" v="623" actId="20577"/>
          <ac:spMkLst>
            <pc:docMk/>
            <pc:sldMk cId="0" sldId="268"/>
            <ac:spMk id="12" creationId="{00000000-0000-0000-0000-000000000000}"/>
          </ac:spMkLst>
        </pc:spChg>
      </pc:sldChg>
      <pc:sldChg chg="modSp mod">
        <pc:chgData name="Stacey Samantha Blackwood (2424532)" userId="d03d23e0-a41f-4a48-b8b6-b27eab166ef7" providerId="ADAL" clId="{B6B75DAD-6BD8-496F-AD7D-4EA811658689}" dt="2026-03-18T10:26:06.734" v="683" actId="20577"/>
        <pc:sldMkLst>
          <pc:docMk/>
          <pc:sldMk cId="0" sldId="269"/>
        </pc:sldMkLst>
        <pc:spChg chg="mod">
          <ac:chgData name="Stacey Samantha Blackwood (2424532)" userId="d03d23e0-a41f-4a48-b8b6-b27eab166ef7" providerId="ADAL" clId="{B6B75DAD-6BD8-496F-AD7D-4EA811658689}" dt="2026-03-18T10:26:06.734" v="683" actId="20577"/>
          <ac:spMkLst>
            <pc:docMk/>
            <pc:sldMk cId="0" sldId="269"/>
            <ac:spMk id="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22885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913063" y="0"/>
            <a:ext cx="222885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5308CC-FD67-224B-AE1A-6B8712B9D5C6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22885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913063" y="8685213"/>
            <a:ext cx="222885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39B468-F187-5647-B034-A69C2F5C7D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403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7132320" y="-731520"/>
            <a:ext cx="2926080" cy="2926080"/>
          </a:xfrm>
          <a:prstGeom prst="ellipse">
            <a:avLst/>
          </a:prstGeom>
          <a:solidFill>
            <a:srgbClr val="E8590C">
              <a:alpha val="20000"/>
            </a:srgbClr>
          </a:solidFill>
          <a:ln w="12700">
            <a:solidFill>
              <a:srgbClr val="E8590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65760" y="502920"/>
            <a:ext cx="8412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LCLM5002 | Developing &amp; Managing Individuals and Teams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365760" y="960120"/>
            <a:ext cx="786384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Recruitment &amp; Learning Development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365760" y="2057400"/>
            <a:ext cx="7315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Focus on the Customer Service Advisor Role at Sainsbury's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365760" y="2788920"/>
            <a:ext cx="5029200" cy="36576"/>
          </a:xfrm>
          <a:prstGeom prst="rect">
            <a:avLst/>
          </a:prstGeom>
          <a:solidFill>
            <a:srgbClr val="8A9BA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365760" y="2926080"/>
            <a:ext cx="777240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Name:    Stacey Blackwood</a:t>
            </a:r>
            <a:endParaRPr lang="en-US" sz="13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Number: 2424532</a:t>
            </a:r>
            <a:endParaRPr lang="en-US" sz="13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Module Code:      LCLM5002</a:t>
            </a:r>
            <a:endParaRPr lang="en-US" sz="13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Lecturer:              Sukhpreet Grewal</a:t>
            </a:r>
            <a:endParaRPr lang="en-US" sz="13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Date:                    19 March 2026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1</a:t>
            </a:r>
            <a:endParaRPr 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Table of Contents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320040" y="960120"/>
            <a:ext cx="4023360" cy="39319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20040" y="960120"/>
            <a:ext cx="457200" cy="39319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320040" y="960120"/>
            <a:ext cx="45720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01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822960" y="960120"/>
            <a:ext cx="3474720" cy="393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 to Sainsbury's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320040" y="1463040"/>
            <a:ext cx="4023360" cy="39319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320040" y="1463040"/>
            <a:ext cx="457200" cy="39319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320040" y="1463040"/>
            <a:ext cx="45720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02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822960" y="1463040"/>
            <a:ext cx="3474720" cy="393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Recruitment Process Overview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320040" y="1965960"/>
            <a:ext cx="4023360" cy="39319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Shape 11"/>
          <p:cNvSpPr/>
          <p:nvPr/>
        </p:nvSpPr>
        <p:spPr>
          <a:xfrm>
            <a:off x="320040" y="1965960"/>
            <a:ext cx="457200" cy="39319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320040" y="1965960"/>
            <a:ext cx="45720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03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822960" y="1965960"/>
            <a:ext cx="3474720" cy="393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Job Analysis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320040" y="2468880"/>
            <a:ext cx="4023360" cy="39319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Shape 15"/>
          <p:cNvSpPr/>
          <p:nvPr/>
        </p:nvSpPr>
        <p:spPr>
          <a:xfrm>
            <a:off x="320040" y="2468880"/>
            <a:ext cx="457200" cy="39319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320040" y="2468880"/>
            <a:ext cx="45720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04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822960" y="2468880"/>
            <a:ext cx="3474720" cy="393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Job Description &amp; Person Specification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320040" y="2971800"/>
            <a:ext cx="4023360" cy="39319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Shape 19"/>
          <p:cNvSpPr/>
          <p:nvPr/>
        </p:nvSpPr>
        <p:spPr>
          <a:xfrm>
            <a:off x="320040" y="2971800"/>
            <a:ext cx="457200" cy="39319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320040" y="2971800"/>
            <a:ext cx="45720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05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822960" y="2971800"/>
            <a:ext cx="3474720" cy="393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Shortlisting &amp; Selection Methods</a:t>
            </a:r>
            <a:endParaRPr lang="en-US" sz="1250" dirty="0"/>
          </a:p>
        </p:txBody>
      </p:sp>
      <p:sp>
        <p:nvSpPr>
          <p:cNvPr id="24" name="Shape 22"/>
          <p:cNvSpPr/>
          <p:nvPr/>
        </p:nvSpPr>
        <p:spPr>
          <a:xfrm>
            <a:off x="4754880" y="960120"/>
            <a:ext cx="4023360" cy="39319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Shape 23"/>
          <p:cNvSpPr/>
          <p:nvPr/>
        </p:nvSpPr>
        <p:spPr>
          <a:xfrm>
            <a:off x="4754880" y="960120"/>
            <a:ext cx="457200" cy="39319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4754880" y="960120"/>
            <a:ext cx="45720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06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5257800" y="960120"/>
            <a:ext cx="3474720" cy="393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Onboarding &amp; Induction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4754880" y="1463040"/>
            <a:ext cx="4023360" cy="39319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9" name="Shape 27"/>
          <p:cNvSpPr/>
          <p:nvPr/>
        </p:nvSpPr>
        <p:spPr>
          <a:xfrm>
            <a:off x="4754880" y="1463040"/>
            <a:ext cx="457200" cy="39319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0" name="Text 28"/>
          <p:cNvSpPr/>
          <p:nvPr/>
        </p:nvSpPr>
        <p:spPr>
          <a:xfrm>
            <a:off x="4754880" y="1463040"/>
            <a:ext cx="45720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07</a:t>
            </a:r>
            <a:endParaRPr lang="en-US" sz="1300" dirty="0"/>
          </a:p>
        </p:txBody>
      </p:sp>
      <p:sp>
        <p:nvSpPr>
          <p:cNvPr id="31" name="Text 29"/>
          <p:cNvSpPr/>
          <p:nvPr/>
        </p:nvSpPr>
        <p:spPr>
          <a:xfrm>
            <a:off x="5257800" y="1463040"/>
            <a:ext cx="3474720" cy="393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Learning &amp; Development Needs Analysis</a:t>
            </a:r>
            <a:endParaRPr lang="en-US" sz="1250" dirty="0"/>
          </a:p>
        </p:txBody>
      </p:sp>
      <p:sp>
        <p:nvSpPr>
          <p:cNvPr id="32" name="Shape 30"/>
          <p:cNvSpPr/>
          <p:nvPr/>
        </p:nvSpPr>
        <p:spPr>
          <a:xfrm>
            <a:off x="4754880" y="1965960"/>
            <a:ext cx="4023360" cy="39319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3" name="Shape 31"/>
          <p:cNvSpPr/>
          <p:nvPr/>
        </p:nvSpPr>
        <p:spPr>
          <a:xfrm>
            <a:off x="4754880" y="1965960"/>
            <a:ext cx="457200" cy="39319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4" name="Text 32"/>
          <p:cNvSpPr/>
          <p:nvPr/>
        </p:nvSpPr>
        <p:spPr>
          <a:xfrm>
            <a:off x="4754880" y="1965960"/>
            <a:ext cx="45720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08</a:t>
            </a:r>
            <a:endParaRPr lang="en-US" sz="1300" dirty="0"/>
          </a:p>
        </p:txBody>
      </p:sp>
      <p:sp>
        <p:nvSpPr>
          <p:cNvPr id="35" name="Text 33"/>
          <p:cNvSpPr/>
          <p:nvPr/>
        </p:nvSpPr>
        <p:spPr>
          <a:xfrm>
            <a:off x="5257800" y="1965960"/>
            <a:ext cx="3474720" cy="393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Learning Theories Applied</a:t>
            </a:r>
            <a:endParaRPr lang="en-US" sz="1250" dirty="0"/>
          </a:p>
        </p:txBody>
      </p:sp>
      <p:sp>
        <p:nvSpPr>
          <p:cNvPr id="36" name="Shape 34"/>
          <p:cNvSpPr/>
          <p:nvPr/>
        </p:nvSpPr>
        <p:spPr>
          <a:xfrm>
            <a:off x="4754880" y="2468880"/>
            <a:ext cx="4023360" cy="39319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7" name="Shape 35"/>
          <p:cNvSpPr/>
          <p:nvPr/>
        </p:nvSpPr>
        <p:spPr>
          <a:xfrm>
            <a:off x="4754880" y="2468880"/>
            <a:ext cx="457200" cy="39319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8" name="Text 36"/>
          <p:cNvSpPr/>
          <p:nvPr/>
        </p:nvSpPr>
        <p:spPr>
          <a:xfrm>
            <a:off x="4754880" y="2468880"/>
            <a:ext cx="45720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09</a:t>
            </a:r>
            <a:endParaRPr lang="en-US" sz="1300" dirty="0"/>
          </a:p>
        </p:txBody>
      </p:sp>
      <p:sp>
        <p:nvSpPr>
          <p:cNvPr id="39" name="Text 37"/>
          <p:cNvSpPr/>
          <p:nvPr/>
        </p:nvSpPr>
        <p:spPr>
          <a:xfrm>
            <a:off x="5257800" y="2468880"/>
            <a:ext cx="3474720" cy="393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1250" dirty="0"/>
          </a:p>
        </p:txBody>
      </p:sp>
      <p:sp>
        <p:nvSpPr>
          <p:cNvPr id="40" name="Shape 38"/>
          <p:cNvSpPr/>
          <p:nvPr/>
        </p:nvSpPr>
        <p:spPr>
          <a:xfrm>
            <a:off x="4754880" y="2971800"/>
            <a:ext cx="4023360" cy="39319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41" name="Shape 39"/>
          <p:cNvSpPr/>
          <p:nvPr/>
        </p:nvSpPr>
        <p:spPr>
          <a:xfrm>
            <a:off x="4754880" y="2971800"/>
            <a:ext cx="457200" cy="39319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2" name="Text 40"/>
          <p:cNvSpPr/>
          <p:nvPr/>
        </p:nvSpPr>
        <p:spPr>
          <a:xfrm>
            <a:off x="4754880" y="2971800"/>
            <a:ext cx="45720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10</a:t>
            </a:r>
            <a:endParaRPr lang="en-US" sz="1300" dirty="0"/>
          </a:p>
        </p:txBody>
      </p:sp>
      <p:sp>
        <p:nvSpPr>
          <p:cNvPr id="43" name="Text 41"/>
          <p:cNvSpPr/>
          <p:nvPr/>
        </p:nvSpPr>
        <p:spPr>
          <a:xfrm>
            <a:off x="5257800" y="2971800"/>
            <a:ext cx="3474720" cy="393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References</a:t>
            </a:r>
            <a:endParaRPr lang="en-US" sz="1250" dirty="0"/>
          </a:p>
        </p:txBody>
      </p:sp>
      <p:sp>
        <p:nvSpPr>
          <p:cNvPr id="44" name="Text 42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2E3A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 to Sainsbury's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320040" y="1005840"/>
            <a:ext cx="4023360" cy="141732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20040" y="1005840"/>
            <a:ext cx="4023360" cy="32004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429768" y="1042416"/>
            <a:ext cx="3749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</a:rPr>
              <a:t>Founded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29768" y="1389888"/>
            <a:ext cx="37490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3A47"/>
                </a:solidFill>
              </a:rPr>
              <a:t>1869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429768" y="1965960"/>
            <a:ext cx="3749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8A9BA8"/>
                </a:solidFill>
              </a:rPr>
              <a:t>Sainsbury's was founded in 1869 by John James and Mary Ann Sainsbury’s and today stands as the second- largest UK grocery retailer. 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4754880" y="1005840"/>
            <a:ext cx="4023360" cy="141732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 dirty="0"/>
          </a:p>
        </p:txBody>
      </p:sp>
      <p:sp>
        <p:nvSpPr>
          <p:cNvPr id="10" name="Shape 8"/>
          <p:cNvSpPr/>
          <p:nvPr/>
        </p:nvSpPr>
        <p:spPr>
          <a:xfrm>
            <a:off x="4754880" y="1005840"/>
            <a:ext cx="4023360" cy="32004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4864608" y="1042416"/>
            <a:ext cx="3749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</a:rPr>
              <a:t>Employees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4864608" y="1389888"/>
            <a:ext cx="37490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3A47"/>
                </a:solidFill>
              </a:rPr>
              <a:t>~152,000</a:t>
            </a:r>
            <a:endParaRPr lang="en-US" sz="2800" dirty="0"/>
          </a:p>
        </p:txBody>
      </p:sp>
      <p:sp>
        <p:nvSpPr>
          <p:cNvPr id="13" name="Text 11"/>
          <p:cNvSpPr/>
          <p:nvPr/>
        </p:nvSpPr>
        <p:spPr>
          <a:xfrm>
            <a:off x="4864608" y="1965960"/>
            <a:ext cx="3749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8A9BA8"/>
                </a:solidFill>
              </a:rPr>
              <a:t>Employing more than 152,000 people across supermarkets, Argos and Tu Clothing (Sainsbury’s 2023).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320040" y="2606040"/>
            <a:ext cx="4023360" cy="141732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320040" y="2606040"/>
            <a:ext cx="4023360" cy="32004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429768" y="2642616"/>
            <a:ext cx="3749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</a:rPr>
              <a:t>UK Stores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429768" y="2990088"/>
            <a:ext cx="37490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3A47"/>
                </a:solidFill>
              </a:rPr>
              <a:t>1,400+</a:t>
            </a:r>
            <a:endParaRPr lang="en-US" sz="2800" dirty="0"/>
          </a:p>
        </p:txBody>
      </p:sp>
      <p:sp>
        <p:nvSpPr>
          <p:cNvPr id="18" name="Text 16"/>
          <p:cNvSpPr/>
          <p:nvPr/>
        </p:nvSpPr>
        <p:spPr>
          <a:xfrm>
            <a:off x="429768" y="3566160"/>
            <a:ext cx="3749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8A9BA8"/>
                </a:solidFill>
              </a:rPr>
              <a:t>Supermarkets, convenience stores, Argos and Tu Clothing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4754880" y="2606040"/>
            <a:ext cx="4023360" cy="141732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Shape 18"/>
          <p:cNvSpPr/>
          <p:nvPr/>
        </p:nvSpPr>
        <p:spPr>
          <a:xfrm>
            <a:off x="4754880" y="2606040"/>
            <a:ext cx="4023360" cy="32004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4864608" y="2642616"/>
            <a:ext cx="3749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</a:rPr>
              <a:t>Annual Revenue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4864608" y="2990088"/>
            <a:ext cx="37490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3A47"/>
                </a:solidFill>
              </a:rPr>
              <a:t>£29bn+</a:t>
            </a:r>
            <a:endParaRPr lang="en-US" sz="2800" dirty="0"/>
          </a:p>
        </p:txBody>
      </p:sp>
      <p:sp>
        <p:nvSpPr>
          <p:cNvPr id="23" name="Text 21"/>
          <p:cNvSpPr/>
          <p:nvPr/>
        </p:nvSpPr>
        <p:spPr>
          <a:xfrm>
            <a:off x="4864608" y="3566160"/>
            <a:ext cx="3749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8A9BA8"/>
                </a:solidFill>
              </a:rPr>
              <a:t>FY 2023/24 (Sainsbury's, 2024)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320040" y="4160520"/>
            <a:ext cx="85039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Sainsbury's is the UK's second-largest supermarket chain. Its Customer Service Advisors are front-line employees critical to delivering its brand promise of great quality at fair prices (Sainsbury's Annual Report, 2024).</a:t>
            </a:r>
            <a:endParaRPr lang="en-US" sz="1250" dirty="0"/>
          </a:p>
        </p:txBody>
      </p:sp>
      <p:sp>
        <p:nvSpPr>
          <p:cNvPr id="25" name="Text 23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Recruitment Process Overview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274320" y="960120"/>
            <a:ext cx="1417320" cy="1554480"/>
          </a:xfrm>
          <a:prstGeom prst="rect">
            <a:avLst/>
          </a:prstGeom>
          <a:solidFill>
            <a:srgbClr val="2E3A47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274320" y="1024128"/>
            <a:ext cx="1417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</a:rPr>
              <a:t>1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411480" y="1572768"/>
            <a:ext cx="1143000" cy="27432"/>
          </a:xfrm>
          <a:prstGeom prst="rect">
            <a:avLst/>
          </a:prstGeom>
          <a:solidFill>
            <a:srgbClr val="FFFFFF">
              <a:alpha val="60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274320" y="1664208"/>
            <a:ext cx="1417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Job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Analysis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1700784" y="1609344"/>
            <a:ext cx="164592" cy="73152"/>
          </a:xfrm>
          <a:prstGeom prst="rect">
            <a:avLst/>
          </a:prstGeom>
          <a:solidFill>
            <a:srgbClr val="8A9BA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1892808" y="960120"/>
            <a:ext cx="1417320" cy="1554480"/>
          </a:xfrm>
          <a:prstGeom prst="rect">
            <a:avLst/>
          </a:prstGeom>
          <a:solidFill>
            <a:srgbClr val="1A6B8A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1892808" y="1024128"/>
            <a:ext cx="1417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</a:rPr>
              <a:t>2</a:t>
            </a:r>
            <a:endParaRPr lang="en-US" sz="2800" dirty="0"/>
          </a:p>
        </p:txBody>
      </p:sp>
      <p:sp>
        <p:nvSpPr>
          <p:cNvPr id="11" name="Shape 9"/>
          <p:cNvSpPr/>
          <p:nvPr/>
        </p:nvSpPr>
        <p:spPr>
          <a:xfrm>
            <a:off x="2029968" y="1572768"/>
            <a:ext cx="1143000" cy="27432"/>
          </a:xfrm>
          <a:prstGeom prst="rect">
            <a:avLst/>
          </a:prstGeom>
          <a:solidFill>
            <a:srgbClr val="FFFFFF">
              <a:alpha val="60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1892808" y="1664208"/>
            <a:ext cx="1417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Job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Description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3319272" y="1609344"/>
            <a:ext cx="164592" cy="73152"/>
          </a:xfrm>
          <a:prstGeom prst="rect">
            <a:avLst/>
          </a:prstGeom>
          <a:solidFill>
            <a:srgbClr val="8A9BA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4" name="Shape 12"/>
          <p:cNvSpPr/>
          <p:nvPr/>
        </p:nvSpPr>
        <p:spPr>
          <a:xfrm>
            <a:off x="3511296" y="960120"/>
            <a:ext cx="1417320" cy="1554480"/>
          </a:xfrm>
          <a:prstGeom prst="rect">
            <a:avLst/>
          </a:prstGeom>
          <a:solidFill>
            <a:srgbClr val="0A7EA4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3511296" y="1024128"/>
            <a:ext cx="1417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</a:rPr>
              <a:t>3</a:t>
            </a:r>
            <a:endParaRPr lang="en-US" sz="2800" dirty="0"/>
          </a:p>
        </p:txBody>
      </p:sp>
      <p:sp>
        <p:nvSpPr>
          <p:cNvPr id="16" name="Shape 14"/>
          <p:cNvSpPr/>
          <p:nvPr/>
        </p:nvSpPr>
        <p:spPr>
          <a:xfrm>
            <a:off x="3648456" y="1572768"/>
            <a:ext cx="1143000" cy="27432"/>
          </a:xfrm>
          <a:prstGeom prst="rect">
            <a:avLst/>
          </a:prstGeom>
          <a:solidFill>
            <a:srgbClr val="FFFFFF">
              <a:alpha val="60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3511296" y="1664208"/>
            <a:ext cx="1417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Person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Specification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4937760" y="1609344"/>
            <a:ext cx="164592" cy="73152"/>
          </a:xfrm>
          <a:prstGeom prst="rect">
            <a:avLst/>
          </a:prstGeom>
          <a:solidFill>
            <a:srgbClr val="8A9BA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9" name="Shape 17"/>
          <p:cNvSpPr/>
          <p:nvPr/>
        </p:nvSpPr>
        <p:spPr>
          <a:xfrm>
            <a:off x="5129784" y="960120"/>
            <a:ext cx="1417320" cy="1554480"/>
          </a:xfrm>
          <a:prstGeom prst="rect">
            <a:avLst/>
          </a:prstGeom>
          <a:solidFill>
            <a:srgbClr val="0F7834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5129784" y="1024128"/>
            <a:ext cx="1417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</a:rPr>
              <a:t>4</a:t>
            </a:r>
            <a:endParaRPr lang="en-US" sz="2800" dirty="0"/>
          </a:p>
        </p:txBody>
      </p:sp>
      <p:sp>
        <p:nvSpPr>
          <p:cNvPr id="21" name="Shape 19"/>
          <p:cNvSpPr/>
          <p:nvPr/>
        </p:nvSpPr>
        <p:spPr>
          <a:xfrm>
            <a:off x="5266944" y="1572768"/>
            <a:ext cx="1143000" cy="27432"/>
          </a:xfrm>
          <a:prstGeom prst="rect">
            <a:avLst/>
          </a:prstGeom>
          <a:solidFill>
            <a:srgbClr val="FFFFFF">
              <a:alpha val="60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5129784" y="1664208"/>
            <a:ext cx="1417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Shortlisting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&amp; Selection</a:t>
            </a:r>
            <a:endParaRPr lang="en-US" sz="1300" dirty="0"/>
          </a:p>
        </p:txBody>
      </p:sp>
      <p:sp>
        <p:nvSpPr>
          <p:cNvPr id="23" name="Shape 21"/>
          <p:cNvSpPr/>
          <p:nvPr/>
        </p:nvSpPr>
        <p:spPr>
          <a:xfrm>
            <a:off x="6556248" y="1609344"/>
            <a:ext cx="164592" cy="73152"/>
          </a:xfrm>
          <a:prstGeom prst="rect">
            <a:avLst/>
          </a:prstGeom>
          <a:solidFill>
            <a:srgbClr val="8A9BA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4" name="Shape 22"/>
          <p:cNvSpPr/>
          <p:nvPr/>
        </p:nvSpPr>
        <p:spPr>
          <a:xfrm>
            <a:off x="6748272" y="960120"/>
            <a:ext cx="1417320" cy="1554480"/>
          </a:xfrm>
          <a:prstGeom prst="rect">
            <a:avLst/>
          </a:prstGeom>
          <a:solidFill>
            <a:srgbClr val="E8590C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6748272" y="1024128"/>
            <a:ext cx="1417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</a:rPr>
              <a:t>5</a:t>
            </a:r>
            <a:endParaRPr lang="en-US" sz="2800" dirty="0"/>
          </a:p>
        </p:txBody>
      </p:sp>
      <p:sp>
        <p:nvSpPr>
          <p:cNvPr id="26" name="Shape 24"/>
          <p:cNvSpPr/>
          <p:nvPr/>
        </p:nvSpPr>
        <p:spPr>
          <a:xfrm>
            <a:off x="6885432" y="1572768"/>
            <a:ext cx="1143000" cy="27432"/>
          </a:xfrm>
          <a:prstGeom prst="rect">
            <a:avLst/>
          </a:prstGeom>
          <a:solidFill>
            <a:srgbClr val="FFFFFF">
              <a:alpha val="60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6748272" y="1664208"/>
            <a:ext cx="1417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Offer &amp;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Onboarding</a:t>
            </a:r>
            <a:endParaRPr lang="en-US" sz="1300" dirty="0"/>
          </a:p>
        </p:txBody>
      </p:sp>
      <p:sp>
        <p:nvSpPr>
          <p:cNvPr id="28" name="Shape 26"/>
          <p:cNvSpPr/>
          <p:nvPr/>
        </p:nvSpPr>
        <p:spPr>
          <a:xfrm>
            <a:off x="320040" y="2743200"/>
            <a:ext cx="8503920" cy="54864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9" name="Shape 27"/>
          <p:cNvSpPr/>
          <p:nvPr/>
        </p:nvSpPr>
        <p:spPr>
          <a:xfrm>
            <a:off x="320040" y="2743200"/>
            <a:ext cx="64008" cy="54864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0" name="Text 28"/>
          <p:cNvSpPr/>
          <p:nvPr/>
        </p:nvSpPr>
        <p:spPr>
          <a:xfrm>
            <a:off x="457200" y="27889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Theoretical Basis: Armstrong (2020) defines recruitment as a process of finding and engaging the people an organisation needs. Effective recruitment begins with a thorough job analysis to understand the role's demands before advertising.</a:t>
            </a:r>
            <a:endParaRPr lang="en-US" sz="1150" dirty="0"/>
          </a:p>
        </p:txBody>
      </p:sp>
      <p:sp>
        <p:nvSpPr>
          <p:cNvPr id="31" name="Text 29"/>
          <p:cNvSpPr/>
          <p:nvPr/>
        </p:nvSpPr>
        <p:spPr>
          <a:xfrm>
            <a:off x="320040" y="3429000"/>
            <a:ext cx="85039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According to Bratton &amp; Gold (2017), a structured recruitment process reduces bias, improves person-job fit and lowers turnover — particularly critical in high-volume retail environments such as Sainsbury's.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A6B8A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1 – Job Analysis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320040" y="914400"/>
            <a:ext cx="8503920" cy="64008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20040" y="914400"/>
            <a:ext cx="64008" cy="640080"/>
          </a:xfrm>
          <a:prstGeom prst="rect">
            <a:avLst/>
          </a:prstGeom>
          <a:solidFill>
            <a:srgbClr val="1A6B8A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457200" y="96012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2E3A47"/>
                </a:solidFill>
              </a:rPr>
              <a:t>Definition: Job analysis is the systematic process of collecting information about the duties, responsibilities, skills and outcomes of a job (Torrington et al., 2020). It forms the bedrock of recruitment, informing both the job description and person specification.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320040" y="1737360"/>
            <a:ext cx="4114800" cy="27432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Shape 6"/>
          <p:cNvSpPr/>
          <p:nvPr/>
        </p:nvSpPr>
        <p:spPr>
          <a:xfrm>
            <a:off x="320040" y="1737360"/>
            <a:ext cx="4114800" cy="365760"/>
          </a:xfrm>
          <a:prstGeom prst="rect">
            <a:avLst/>
          </a:prstGeom>
          <a:solidFill>
            <a:srgbClr val="1A6B8A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411480" y="1764792"/>
            <a:ext cx="3931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Methods Used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429768" y="2194560"/>
            <a:ext cx="3931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• Observation of current Customer Service Advisors during shifts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429768" y="2615184"/>
            <a:ext cx="3931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• Structured interviews with store managers &amp; team leaders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429768" y="3035808"/>
            <a:ext cx="3931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• Review of existing role documentation &amp; Sainsbury's HR records</a:t>
            </a:r>
            <a:endParaRPr lang="en-US" sz="1150" dirty="0"/>
          </a:p>
        </p:txBody>
      </p:sp>
      <p:sp>
        <p:nvSpPr>
          <p:cNvPr id="13" name="Text 11"/>
          <p:cNvSpPr/>
          <p:nvPr/>
        </p:nvSpPr>
        <p:spPr>
          <a:xfrm>
            <a:off x="429768" y="3456432"/>
            <a:ext cx="3931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• Work diary / self-report questionnaires completed by job holders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429768" y="3877056"/>
            <a:ext cx="3931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  (Bratton &amp; Gold, 2017)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4663440" y="1737360"/>
            <a:ext cx="4114800" cy="27432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Shape 14"/>
          <p:cNvSpPr/>
          <p:nvPr/>
        </p:nvSpPr>
        <p:spPr>
          <a:xfrm>
            <a:off x="4663440" y="1737360"/>
            <a:ext cx="4114800" cy="365760"/>
          </a:xfrm>
          <a:prstGeom prst="rect">
            <a:avLst/>
          </a:prstGeom>
          <a:solidFill>
            <a:srgbClr val="1A6B8A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4754880" y="1764792"/>
            <a:ext cx="3931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Key Findings – Customer Service Advisor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4773168" y="2194560"/>
            <a:ext cx="3931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• Operates tills, handles cash, card &amp; contactless payments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4773168" y="2615184"/>
            <a:ext cx="3931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• Responds to customer queries, complaints &amp; escalations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4773168" y="3035808"/>
            <a:ext cx="3931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• Maintains product knowledge across grocery departments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4773168" y="3456432"/>
            <a:ext cx="3931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• Adheres to health &amp; safety, food hygiene and store standards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4773168" y="3877056"/>
            <a:ext cx="3931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• Works flexibly across shifts including evenings &amp; weekends</a:t>
            </a:r>
            <a:endParaRPr lang="en-US" sz="1150" dirty="0"/>
          </a:p>
        </p:txBody>
      </p:sp>
      <p:sp>
        <p:nvSpPr>
          <p:cNvPr id="23" name="Text 21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7EA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2 &amp; 3 – Job Description &amp; Person Specification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274320" y="868680"/>
            <a:ext cx="4160520" cy="40233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274320" y="868680"/>
            <a:ext cx="4160520" cy="411480"/>
          </a:xfrm>
          <a:prstGeom prst="rect">
            <a:avLst/>
          </a:prstGeom>
          <a:solidFill>
            <a:srgbClr val="0A7EA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320040" y="886968"/>
            <a:ext cx="4023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</a:rPr>
              <a:t>Job Description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384048" y="1371600"/>
            <a:ext cx="9144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A7EA4"/>
                </a:solidFill>
              </a:rPr>
              <a:t>Job Title: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1325880" y="1371600"/>
            <a:ext cx="299923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E3A47"/>
                </a:solidFill>
              </a:rPr>
              <a:t>Customer Service Advisor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384048" y="1819656"/>
            <a:ext cx="9144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A7EA4"/>
                </a:solidFill>
              </a:rPr>
              <a:t>Location: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1325880" y="1819656"/>
            <a:ext cx="299923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E3A47"/>
                </a:solidFill>
              </a:rPr>
              <a:t>Sainsbury's Superstore, UK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384048" y="2267712"/>
            <a:ext cx="9144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A7EA4"/>
                </a:solidFill>
              </a:rPr>
              <a:t>Contract: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1325880" y="2267712"/>
            <a:ext cx="299923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E3A47"/>
                </a:solidFill>
              </a:rPr>
              <a:t>Full-time / Part-time (flexible)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384048" y="2715768"/>
            <a:ext cx="9144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A7EA4"/>
                </a:solidFill>
              </a:rPr>
              <a:t>Salary: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1325880" y="2715768"/>
            <a:ext cx="299923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E3A47"/>
                </a:solidFill>
              </a:rPr>
              <a:t>£11.44/hr (London living wage)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384048" y="3163824"/>
            <a:ext cx="9144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A7EA4"/>
                </a:solidFill>
              </a:rPr>
              <a:t>Reports To: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1325880" y="3163824"/>
            <a:ext cx="299923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E3A47"/>
                </a:solidFill>
              </a:rPr>
              <a:t>Store Team Leader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384048" y="3611880"/>
            <a:ext cx="9144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A7EA4"/>
                </a:solidFill>
              </a:rPr>
              <a:t>Purpose: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1325880" y="3611880"/>
            <a:ext cx="299923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E3A47"/>
                </a:solidFill>
              </a:rPr>
              <a:t>To deliver outstanding service that makes every customer feel valued and supported throughout their shopping journey.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384048" y="4059936"/>
            <a:ext cx="9144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A7EA4"/>
                </a:solidFill>
              </a:rPr>
              <a:t>Key Duties: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1325880" y="4059936"/>
            <a:ext cx="2999232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E3A47"/>
                </a:solidFill>
              </a:rPr>
              <a:t>Operate checkouts; assist customers; manage trolleys; maintain product knowledge; uphold safety standards; support colleagues.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4709160" y="868680"/>
            <a:ext cx="4160520" cy="40233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2" name="Shape 20"/>
          <p:cNvSpPr/>
          <p:nvPr/>
        </p:nvSpPr>
        <p:spPr>
          <a:xfrm>
            <a:off x="4709160" y="868680"/>
            <a:ext cx="4160520" cy="41148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4754880" y="886968"/>
            <a:ext cx="4023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</a:rPr>
              <a:t>Person Specification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4818888" y="1353312"/>
            <a:ext cx="1920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A7EA4"/>
                </a:solidFill>
              </a:rPr>
              <a:t>Essential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6858000" y="1353312"/>
            <a:ext cx="1920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8590C"/>
                </a:solidFill>
              </a:rPr>
              <a:t>Desirable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4709160" y="1691640"/>
            <a:ext cx="4160520" cy="393192"/>
          </a:xfrm>
          <a:prstGeom prst="rect">
            <a:avLst/>
          </a:prstGeom>
          <a:solidFill>
            <a:srgbClr val="F7F4F0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4773168" y="1728216"/>
            <a:ext cx="20116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E3A47"/>
                </a:solidFill>
              </a:rPr>
              <a:t>Good communication skills</a:t>
            </a:r>
            <a:endParaRPr lang="en-US" sz="1050" dirty="0"/>
          </a:p>
        </p:txBody>
      </p:sp>
      <p:sp>
        <p:nvSpPr>
          <p:cNvPr id="28" name="Text 26"/>
          <p:cNvSpPr/>
          <p:nvPr/>
        </p:nvSpPr>
        <p:spPr>
          <a:xfrm>
            <a:off x="6830568" y="1728216"/>
            <a:ext cx="19659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E3A47"/>
                </a:solidFill>
              </a:rPr>
              <a:t>NVQ in Customer Service</a:t>
            </a:r>
            <a:endParaRPr lang="en-US" sz="1050" dirty="0"/>
          </a:p>
        </p:txBody>
      </p:sp>
      <p:sp>
        <p:nvSpPr>
          <p:cNvPr id="29" name="Shape 27"/>
          <p:cNvSpPr/>
          <p:nvPr/>
        </p:nvSpPr>
        <p:spPr>
          <a:xfrm>
            <a:off x="4709160" y="2112264"/>
            <a:ext cx="4160520" cy="393192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0" name="Text 28"/>
          <p:cNvSpPr/>
          <p:nvPr/>
        </p:nvSpPr>
        <p:spPr>
          <a:xfrm>
            <a:off x="4773168" y="2148840"/>
            <a:ext cx="20116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E3A47"/>
                </a:solidFill>
              </a:rPr>
              <a:t>Friendly, helpful attitude</a:t>
            </a:r>
            <a:endParaRPr lang="en-US" sz="1050" dirty="0"/>
          </a:p>
        </p:txBody>
      </p:sp>
      <p:sp>
        <p:nvSpPr>
          <p:cNvPr id="31" name="Text 29"/>
          <p:cNvSpPr/>
          <p:nvPr/>
        </p:nvSpPr>
        <p:spPr>
          <a:xfrm>
            <a:off x="6830568" y="2148840"/>
            <a:ext cx="19659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E3A47"/>
                </a:solidFill>
              </a:rPr>
              <a:t>Previous retail experience</a:t>
            </a:r>
            <a:endParaRPr lang="en-US" sz="1050" dirty="0"/>
          </a:p>
        </p:txBody>
      </p:sp>
      <p:sp>
        <p:nvSpPr>
          <p:cNvPr id="32" name="Shape 30"/>
          <p:cNvSpPr/>
          <p:nvPr/>
        </p:nvSpPr>
        <p:spPr>
          <a:xfrm>
            <a:off x="4709160" y="2532888"/>
            <a:ext cx="4160520" cy="393192"/>
          </a:xfrm>
          <a:prstGeom prst="rect">
            <a:avLst/>
          </a:prstGeom>
          <a:solidFill>
            <a:srgbClr val="F7F4F0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3" name="Text 31"/>
          <p:cNvSpPr/>
          <p:nvPr/>
        </p:nvSpPr>
        <p:spPr>
          <a:xfrm>
            <a:off x="4773168" y="2569464"/>
            <a:ext cx="20116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E3A47"/>
                </a:solidFill>
              </a:rPr>
              <a:t>Numeracy for cash handling</a:t>
            </a:r>
            <a:endParaRPr lang="en-US" sz="1050" dirty="0"/>
          </a:p>
        </p:txBody>
      </p:sp>
      <p:sp>
        <p:nvSpPr>
          <p:cNvPr id="34" name="Text 32"/>
          <p:cNvSpPr/>
          <p:nvPr/>
        </p:nvSpPr>
        <p:spPr>
          <a:xfrm>
            <a:off x="6830568" y="2569464"/>
            <a:ext cx="19659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E3A47"/>
                </a:solidFill>
              </a:rPr>
              <a:t>First Aid certificate</a:t>
            </a:r>
            <a:endParaRPr lang="en-US" sz="1050" dirty="0"/>
          </a:p>
        </p:txBody>
      </p:sp>
      <p:sp>
        <p:nvSpPr>
          <p:cNvPr id="35" name="Shape 33"/>
          <p:cNvSpPr/>
          <p:nvPr/>
        </p:nvSpPr>
        <p:spPr>
          <a:xfrm>
            <a:off x="4709160" y="2953512"/>
            <a:ext cx="4160520" cy="393192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4773168" y="2990088"/>
            <a:ext cx="20116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E3A47"/>
                </a:solidFill>
              </a:rPr>
              <a:t>Team player &amp; reliable</a:t>
            </a:r>
            <a:endParaRPr lang="en-US" sz="1050" dirty="0"/>
          </a:p>
        </p:txBody>
      </p:sp>
      <p:sp>
        <p:nvSpPr>
          <p:cNvPr id="37" name="Text 35"/>
          <p:cNvSpPr/>
          <p:nvPr/>
        </p:nvSpPr>
        <p:spPr>
          <a:xfrm>
            <a:off x="6830568" y="2990088"/>
            <a:ext cx="19659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E3A47"/>
                </a:solidFill>
              </a:rPr>
              <a:t>Knowledge of Sainsbury's products</a:t>
            </a:r>
            <a:endParaRPr lang="en-US" sz="1050" dirty="0"/>
          </a:p>
        </p:txBody>
      </p:sp>
      <p:sp>
        <p:nvSpPr>
          <p:cNvPr id="38" name="Shape 36"/>
          <p:cNvSpPr/>
          <p:nvPr/>
        </p:nvSpPr>
        <p:spPr>
          <a:xfrm>
            <a:off x="4709160" y="3374136"/>
            <a:ext cx="4160520" cy="393192"/>
          </a:xfrm>
          <a:prstGeom prst="rect">
            <a:avLst/>
          </a:prstGeom>
          <a:solidFill>
            <a:srgbClr val="F7F4F0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9" name="Text 37"/>
          <p:cNvSpPr/>
          <p:nvPr/>
        </p:nvSpPr>
        <p:spPr>
          <a:xfrm>
            <a:off x="4773168" y="3410712"/>
            <a:ext cx="20116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E3A47"/>
                </a:solidFill>
              </a:rPr>
              <a:t>Flexibility re: shift patterns</a:t>
            </a:r>
            <a:endParaRPr lang="en-US" sz="1050" dirty="0"/>
          </a:p>
        </p:txBody>
      </p:sp>
      <p:sp>
        <p:nvSpPr>
          <p:cNvPr id="40" name="Text 38"/>
          <p:cNvSpPr/>
          <p:nvPr/>
        </p:nvSpPr>
        <p:spPr>
          <a:xfrm>
            <a:off x="6830568" y="3410712"/>
            <a:ext cx="19659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E3A47"/>
                </a:solidFill>
              </a:rPr>
              <a:t>GCSE Maths/English (A–C)</a:t>
            </a:r>
            <a:endParaRPr lang="en-US" sz="1050" dirty="0"/>
          </a:p>
        </p:txBody>
      </p:sp>
      <p:sp>
        <p:nvSpPr>
          <p:cNvPr id="41" name="Shape 39"/>
          <p:cNvSpPr/>
          <p:nvPr/>
        </p:nvSpPr>
        <p:spPr>
          <a:xfrm>
            <a:off x="4709160" y="3794760"/>
            <a:ext cx="4160520" cy="393192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2" name="Text 40"/>
          <p:cNvSpPr/>
          <p:nvPr/>
        </p:nvSpPr>
        <p:spPr>
          <a:xfrm>
            <a:off x="4773168" y="3831336"/>
            <a:ext cx="20116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E3A47"/>
                </a:solidFill>
              </a:rPr>
              <a:t>Commitment to equality &amp; inclusion</a:t>
            </a:r>
            <a:endParaRPr lang="en-US" sz="1050" dirty="0"/>
          </a:p>
        </p:txBody>
      </p:sp>
      <p:sp>
        <p:nvSpPr>
          <p:cNvPr id="43" name="Text 41"/>
          <p:cNvSpPr/>
          <p:nvPr/>
        </p:nvSpPr>
        <p:spPr>
          <a:xfrm>
            <a:off x="6830568" y="3831336"/>
            <a:ext cx="19659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E3A47"/>
                </a:solidFill>
              </a:rPr>
              <a:t>Food hygiene awareness</a:t>
            </a:r>
            <a:endParaRPr lang="en-US" sz="1050" dirty="0"/>
          </a:p>
        </p:txBody>
      </p:sp>
      <p:sp>
        <p:nvSpPr>
          <p:cNvPr id="44" name="Text 42"/>
          <p:cNvSpPr/>
          <p:nvPr/>
        </p:nvSpPr>
        <p:spPr>
          <a:xfrm>
            <a:off x="274320" y="4892040"/>
            <a:ext cx="859536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8A9BA8"/>
                </a:solidFill>
              </a:rPr>
              <a:t>(Armstrong, 2020; ACAS, 2023)</a:t>
            </a:r>
            <a:endParaRPr lang="en-US" sz="1000" dirty="0"/>
          </a:p>
        </p:txBody>
      </p:sp>
      <p:sp>
        <p:nvSpPr>
          <p:cNvPr id="45" name="Text 43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F783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4 – Shortlisting &amp; Selection Methods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256032" y="914400"/>
            <a:ext cx="2834640" cy="31089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256032" y="914400"/>
            <a:ext cx="2834640" cy="438912"/>
          </a:xfrm>
          <a:prstGeom prst="rect">
            <a:avLst/>
          </a:prstGeom>
          <a:solidFill>
            <a:srgbClr val="2E3A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329184" y="941832"/>
            <a:ext cx="2688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Application Screening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329184" y="1444752"/>
            <a:ext cx="2688336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Applications reviewed against Person Specification criteria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329184" y="2157984"/>
            <a:ext cx="2688336" cy="18288"/>
          </a:xfrm>
          <a:prstGeom prst="rect">
            <a:avLst/>
          </a:prstGeom>
          <a:solidFill>
            <a:srgbClr val="E8E8E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329184" y="2240280"/>
            <a:ext cx="2688336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Blind sifting encouraged to reduce unconscious bias (ACAS, 2023)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29184" y="2953512"/>
            <a:ext cx="2688336" cy="18288"/>
          </a:xfrm>
          <a:prstGeom prst="rect">
            <a:avLst/>
          </a:prstGeom>
          <a:solidFill>
            <a:srgbClr val="E8E8E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329184" y="3035808"/>
            <a:ext cx="2688336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Shortlisted candidates invited to interview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3218688" y="914400"/>
            <a:ext cx="2834640" cy="31089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Shape 11"/>
          <p:cNvSpPr/>
          <p:nvPr/>
        </p:nvSpPr>
        <p:spPr>
          <a:xfrm>
            <a:off x="3218688" y="914400"/>
            <a:ext cx="2834640" cy="438912"/>
          </a:xfrm>
          <a:prstGeom prst="rect">
            <a:avLst/>
          </a:prstGeom>
          <a:solidFill>
            <a:srgbClr val="0F783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3291840" y="941832"/>
            <a:ext cx="2688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Structured Interview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3291840" y="1444752"/>
            <a:ext cx="2688336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Competency-based questions aligned to role requirements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3291840" y="2157984"/>
            <a:ext cx="2688336" cy="18288"/>
          </a:xfrm>
          <a:prstGeom prst="rect">
            <a:avLst/>
          </a:prstGeom>
          <a:solidFill>
            <a:srgbClr val="E8E8E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3291840" y="2240280"/>
            <a:ext cx="2688336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Panel of two: Store Manager + HR representative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3291840" y="2953512"/>
            <a:ext cx="2688336" cy="18288"/>
          </a:xfrm>
          <a:prstGeom prst="rect">
            <a:avLst/>
          </a:prstGeom>
          <a:solidFill>
            <a:srgbClr val="E8E8E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3291840" y="3035808"/>
            <a:ext cx="2688336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Standardised scoring matrix ensures fairness (Torrington et al., 2020)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181344" y="914400"/>
            <a:ext cx="2834640" cy="31089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Shape 19"/>
          <p:cNvSpPr/>
          <p:nvPr/>
        </p:nvSpPr>
        <p:spPr>
          <a:xfrm>
            <a:off x="6181344" y="914400"/>
            <a:ext cx="2834640" cy="438912"/>
          </a:xfrm>
          <a:prstGeom prst="rect">
            <a:avLst/>
          </a:prstGeom>
          <a:solidFill>
            <a:srgbClr val="0A7EA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6254496" y="941832"/>
            <a:ext cx="2688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Practical Assessment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6254496" y="1444752"/>
            <a:ext cx="2688336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Role-play: handling a customer complaint scenario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6254496" y="2157984"/>
            <a:ext cx="2688336" cy="18288"/>
          </a:xfrm>
          <a:prstGeom prst="rect">
            <a:avLst/>
          </a:prstGeom>
          <a:solidFill>
            <a:srgbClr val="E8E8E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6254496" y="2240280"/>
            <a:ext cx="2688336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Till operation exercise to assess numeracy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6254496" y="2953512"/>
            <a:ext cx="2688336" cy="18288"/>
          </a:xfrm>
          <a:prstGeom prst="rect">
            <a:avLst/>
          </a:prstGeom>
          <a:solidFill>
            <a:srgbClr val="E8E8E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6254496" y="3035808"/>
            <a:ext cx="2688336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Assesses real-world skills beyond self-report (Bratton &amp; Gold, 2017)</a:t>
            </a:r>
            <a:endParaRPr lang="en-US" sz="1150" dirty="0"/>
          </a:p>
        </p:txBody>
      </p:sp>
      <p:sp>
        <p:nvSpPr>
          <p:cNvPr id="28" name="Shape 26"/>
          <p:cNvSpPr/>
          <p:nvPr/>
        </p:nvSpPr>
        <p:spPr>
          <a:xfrm>
            <a:off x="256032" y="4160520"/>
            <a:ext cx="8631936" cy="5943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9" name="Shape 27"/>
          <p:cNvSpPr/>
          <p:nvPr/>
        </p:nvSpPr>
        <p:spPr>
          <a:xfrm>
            <a:off x="256032" y="4160520"/>
            <a:ext cx="64008" cy="594360"/>
          </a:xfrm>
          <a:prstGeom prst="rect">
            <a:avLst/>
          </a:prstGeom>
          <a:solidFill>
            <a:srgbClr val="0F783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0" name="Text 28"/>
          <p:cNvSpPr/>
          <p:nvPr/>
        </p:nvSpPr>
        <p:spPr>
          <a:xfrm>
            <a:off x="384048" y="4206240"/>
            <a:ext cx="83667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2E3A47"/>
                </a:solidFill>
              </a:rPr>
              <a:t>Equal Opportunities: Sainsbury's is committed to the Equality Act 2010. All selection decisions are based on merit; reasonable adjustments are made for candidates with disabilities. This reflects ethical HR practice and the legal duty to avoid direct and indirect discrimination.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7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5 – Offer, Onboarding &amp; Induction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274320" y="914400"/>
            <a:ext cx="2011680" cy="32004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274320" y="914400"/>
            <a:ext cx="2011680" cy="45720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347472" y="950976"/>
            <a:ext cx="186537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Pre-start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365760" y="1463040"/>
            <a:ext cx="18288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2E3A47"/>
                </a:solidFill>
              </a:rPr>
              <a:t>Contract &amp; right-to-work checks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365760" y="2258568"/>
            <a:ext cx="18288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2E3A47"/>
                </a:solidFill>
              </a:rPr>
              <a:t>Welcome email &amp; digital paperwork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365760" y="3054096"/>
            <a:ext cx="18288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2E3A47"/>
                </a:solidFill>
              </a:rPr>
              <a:t>Uniform &amp; rota issued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2304288" y="2011680"/>
            <a:ext cx="164592" cy="7315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2487168" y="914400"/>
            <a:ext cx="2011680" cy="32004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2" name="Shape 10"/>
          <p:cNvSpPr/>
          <p:nvPr/>
        </p:nvSpPr>
        <p:spPr>
          <a:xfrm>
            <a:off x="2487168" y="914400"/>
            <a:ext cx="2011680" cy="45720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2560320" y="950976"/>
            <a:ext cx="186537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Week 1</a:t>
            </a:r>
            <a:endParaRPr lang="en-US" sz="1350" dirty="0"/>
          </a:p>
        </p:txBody>
      </p:sp>
      <p:sp>
        <p:nvSpPr>
          <p:cNvPr id="14" name="Text 12"/>
          <p:cNvSpPr/>
          <p:nvPr/>
        </p:nvSpPr>
        <p:spPr>
          <a:xfrm>
            <a:off x="2578608" y="1463040"/>
            <a:ext cx="18288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2E3A47"/>
                </a:solidFill>
              </a:rPr>
              <a:t>Store orientation tour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2578608" y="2258568"/>
            <a:ext cx="18288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2E3A47"/>
                </a:solidFill>
              </a:rPr>
              <a:t>Health &amp; safety induction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2578608" y="3054096"/>
            <a:ext cx="18288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2E3A47"/>
                </a:solidFill>
              </a:rPr>
              <a:t>Introduction to team &amp; systems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4517136" y="2011680"/>
            <a:ext cx="164592" cy="7315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8" name="Shape 16"/>
          <p:cNvSpPr/>
          <p:nvPr/>
        </p:nvSpPr>
        <p:spPr>
          <a:xfrm>
            <a:off x="4700016" y="914400"/>
            <a:ext cx="2011680" cy="32004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9" name="Shape 17"/>
          <p:cNvSpPr/>
          <p:nvPr/>
        </p:nvSpPr>
        <p:spPr>
          <a:xfrm>
            <a:off x="4700016" y="914400"/>
            <a:ext cx="2011680" cy="45720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4773168" y="950976"/>
            <a:ext cx="186537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Weeks 2–4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4791456" y="1463040"/>
            <a:ext cx="18288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2E3A47"/>
                </a:solidFill>
              </a:rPr>
              <a:t>Till &amp; checkout training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4791456" y="2258568"/>
            <a:ext cx="18288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2E3A47"/>
                </a:solidFill>
              </a:rPr>
              <a:t>Customer service standards module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4791456" y="3054096"/>
            <a:ext cx="18288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2E3A47"/>
                </a:solidFill>
              </a:rPr>
              <a:t>Buddy system with experienced colleague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729984" y="2011680"/>
            <a:ext cx="164592" cy="7315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5" name="Shape 23"/>
          <p:cNvSpPr/>
          <p:nvPr/>
        </p:nvSpPr>
        <p:spPr>
          <a:xfrm>
            <a:off x="6912864" y="914400"/>
            <a:ext cx="2011680" cy="32004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6" name="Shape 24"/>
          <p:cNvSpPr/>
          <p:nvPr/>
        </p:nvSpPr>
        <p:spPr>
          <a:xfrm>
            <a:off x="6912864" y="914400"/>
            <a:ext cx="2011680" cy="45720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6986016" y="950976"/>
            <a:ext cx="186537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Month 2–3</a:t>
            </a:r>
            <a:endParaRPr lang="en-US" sz="1350" dirty="0"/>
          </a:p>
        </p:txBody>
      </p:sp>
      <p:sp>
        <p:nvSpPr>
          <p:cNvPr id="28" name="Text 26"/>
          <p:cNvSpPr/>
          <p:nvPr/>
        </p:nvSpPr>
        <p:spPr>
          <a:xfrm>
            <a:off x="7004304" y="1463040"/>
            <a:ext cx="18288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2E3A47"/>
                </a:solidFill>
              </a:rPr>
              <a:t>Performance review at 90 days</a:t>
            </a:r>
            <a:endParaRPr lang="en-US" sz="1100" dirty="0"/>
          </a:p>
        </p:txBody>
      </p:sp>
      <p:sp>
        <p:nvSpPr>
          <p:cNvPr id="29" name="Text 27"/>
          <p:cNvSpPr/>
          <p:nvPr/>
        </p:nvSpPr>
        <p:spPr>
          <a:xfrm>
            <a:off x="7004304" y="2258568"/>
            <a:ext cx="18288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2E3A47"/>
                </a:solidFill>
              </a:rPr>
              <a:t>Further e-learning modules</a:t>
            </a:r>
            <a:endParaRPr lang="en-US" sz="1100" dirty="0"/>
          </a:p>
        </p:txBody>
      </p:sp>
      <p:sp>
        <p:nvSpPr>
          <p:cNvPr id="30" name="Text 28"/>
          <p:cNvSpPr/>
          <p:nvPr/>
        </p:nvSpPr>
        <p:spPr>
          <a:xfrm>
            <a:off x="7004304" y="3054096"/>
            <a:ext cx="18288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2E3A47"/>
                </a:solidFill>
              </a:rPr>
              <a:t>Identification of development needs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274320" y="4251960"/>
            <a:ext cx="85953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Effective onboarding improves retention by up to 82% and productivity by over 70% (CIPD, 2023). Sainsbury's buddy scheme and phased induction aligns with socialisation theory (Van Maanen &amp; Schein, 1979).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2E3A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Learning &amp; Development Needs Analysis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274320" y="868680"/>
            <a:ext cx="85953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3A47"/>
                </a:solidFill>
              </a:rPr>
              <a:t>Identified Gaps for the Customer Service Advisor at Sainsbury's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274320" y="1298448"/>
            <a:ext cx="8595360" cy="9144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274320" y="1298448"/>
            <a:ext cx="2194560" cy="914400"/>
          </a:xfrm>
          <a:prstGeom prst="rect">
            <a:avLst/>
          </a:prstGeom>
          <a:solidFill>
            <a:srgbClr val="2E3A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320040" y="1554480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Organisational Level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2578608" y="1371600"/>
            <a:ext cx="6144768" cy="7680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Sainsbury's strategic focus on digital self-checkout and sustainability requires all CSAs to be digitally confident and sustainability-aware (Sainsbury's Strategy, 2023).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274320" y="2322576"/>
            <a:ext cx="8595360" cy="9144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0" name="Shape 8"/>
          <p:cNvSpPr/>
          <p:nvPr/>
        </p:nvSpPr>
        <p:spPr>
          <a:xfrm>
            <a:off x="274320" y="2322576"/>
            <a:ext cx="2194560" cy="914400"/>
          </a:xfrm>
          <a:prstGeom prst="rect">
            <a:avLst/>
          </a:prstGeom>
          <a:solidFill>
            <a:srgbClr val="0A7EA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320040" y="2578608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Task / Role Level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2578608" y="2395728"/>
            <a:ext cx="6144768" cy="7680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The job analysis identified gaps in: advanced till operation, handling difficult customer behaviour, food safety compliance, and accessibility support for vulnerable customers.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274320" y="3346704"/>
            <a:ext cx="8595360" cy="9144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Shape 12"/>
          <p:cNvSpPr/>
          <p:nvPr/>
        </p:nvSpPr>
        <p:spPr>
          <a:xfrm>
            <a:off x="274320" y="3346704"/>
            <a:ext cx="2194560" cy="91440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320040" y="3602736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Individual Level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2578608" y="3419856"/>
            <a:ext cx="6144768" cy="7680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3A47"/>
                </a:solidFill>
              </a:rPr>
              <a:t>90-day review and observation identified that new CSAs lack confidence in: resolving escalated complaints, using the Nectar loyalty system, and cross-selling Sainsbury's Bank products.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274320" y="4297680"/>
            <a:ext cx="85953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2E3A47"/>
                </a:solidFill>
              </a:rPr>
              <a:t>A Training Needs Analysis (TNA) at three levels — organisational, task, and individual — ensures targeted, cost-effective L&amp;D investment (Goldstein &amp; Ford, 2002; CIPD, 2023).</a:t>
            </a:r>
            <a:endParaRPr lang="en-US" sz="1150" dirty="0"/>
          </a:p>
        </p:txBody>
      </p:sp>
      <p:sp>
        <p:nvSpPr>
          <p:cNvPr id="18" name="Text 16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A7EA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Learning Theories Applied to Sainsbury's CSA Training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256032" y="868680"/>
            <a:ext cx="8631936" cy="126187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256032" y="868680"/>
            <a:ext cx="2286000" cy="1261872"/>
          </a:xfrm>
          <a:prstGeom prst="rect">
            <a:avLst/>
          </a:prstGeom>
          <a:solidFill>
            <a:srgbClr val="2E3A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292608" y="978408"/>
            <a:ext cx="221284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Behaviourist Theory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292608" y="1490472"/>
            <a:ext cx="221284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i="1" dirty="0">
                <a:solidFill>
                  <a:srgbClr val="FFFFFF"/>
                </a:solidFill>
              </a:rPr>
              <a:t>Skinner (1953)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2633472" y="923544"/>
            <a:ext cx="612648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E3A47"/>
                </a:solidFill>
              </a:rPr>
              <a:t>Principle: Operant conditioning: positive reinforcement through praise, shift bonuses and recognition schemes when CSAs deliver excellent customer service scores.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2633472" y="1508760"/>
            <a:ext cx="612648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2E3A47"/>
                </a:solidFill>
              </a:rPr>
              <a:t>Application: Sainsbury's 'Great Service' colleague recognition programme rewards behaviours linked to customer satisfaction scores — directly applying reinforcement theory.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256032" y="2240280"/>
            <a:ext cx="8631936" cy="126187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256032" y="2240280"/>
            <a:ext cx="2286000" cy="1261872"/>
          </a:xfrm>
          <a:prstGeom prst="rect">
            <a:avLst/>
          </a:prstGeom>
          <a:solidFill>
            <a:srgbClr val="0A7EA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292608" y="2350008"/>
            <a:ext cx="221284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Cognitivist Theory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292608" y="2862072"/>
            <a:ext cx="221284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i="1" dirty="0">
                <a:solidFill>
                  <a:srgbClr val="FFFFFF"/>
                </a:solidFill>
              </a:rPr>
              <a:t>Kolb (1984) / Bloom (1956)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2633472" y="2295144"/>
            <a:ext cx="612648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E3A47"/>
                </a:solidFill>
              </a:rPr>
              <a:t>Principle: Learning as information processing: structured e-learning modules, quizzes and knowledge checks support retention of product knowledge and compliance training.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2633472" y="2880360"/>
            <a:ext cx="612648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2E3A47"/>
                </a:solidFill>
              </a:rPr>
              <a:t>Application: Sainsbury's 'Learning Hub' (online platform) uses scenario-based e-learning aligned to Bloom's taxonomy — moving from knowledge → application → evaluation.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256032" y="3611880"/>
            <a:ext cx="8631936" cy="1261872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Shape 15"/>
          <p:cNvSpPr/>
          <p:nvPr/>
        </p:nvSpPr>
        <p:spPr>
          <a:xfrm>
            <a:off x="256032" y="3611880"/>
            <a:ext cx="2286000" cy="1261872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292608" y="3721608"/>
            <a:ext cx="221284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Humanist / Experiential Learning</a:t>
            </a:r>
            <a:endParaRPr lang="en-US" sz="1350" dirty="0"/>
          </a:p>
        </p:txBody>
      </p:sp>
      <p:sp>
        <p:nvSpPr>
          <p:cNvPr id="19" name="Text 17"/>
          <p:cNvSpPr/>
          <p:nvPr/>
        </p:nvSpPr>
        <p:spPr>
          <a:xfrm>
            <a:off x="292608" y="4233672"/>
            <a:ext cx="221284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i="1" dirty="0">
                <a:solidFill>
                  <a:srgbClr val="FFFFFF"/>
                </a:solidFill>
              </a:rPr>
              <a:t>Kolb (1984) / Rogers (1969)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2633472" y="3666744"/>
            <a:ext cx="612648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E3A47"/>
                </a:solidFill>
              </a:rPr>
              <a:t>Principle: Kolb's Experiential Learning Cycle: Concrete Experience → Reflective Observation → Abstract Conceptualisation → Active Experimentation.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2633472" y="4251960"/>
            <a:ext cx="612648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2E3A47"/>
                </a:solidFill>
              </a:rPr>
              <a:t>Application: Buddy-pair training, supervised till operation and post-shift reflection debriefs apply Kolb's cycle — turning everyday customer interactions into learning experiences.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Kolb's Experiential Learning Cycle – Applied to Sainsbury's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274320" y="914400"/>
            <a:ext cx="4206240" cy="1417320"/>
          </a:xfrm>
          <a:prstGeom prst="rect">
            <a:avLst/>
          </a:prstGeom>
          <a:solidFill>
            <a:srgbClr val="E8590C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365760" y="1005840"/>
            <a:ext cx="4023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1. Concrete Experience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502920" y="1435608"/>
            <a:ext cx="3749040" cy="18288"/>
          </a:xfrm>
          <a:prstGeom prst="rect">
            <a:avLst/>
          </a:prstGeom>
          <a:solidFill>
            <a:srgbClr val="FFFFFF">
              <a:alpha val="50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365760" y="1508760"/>
            <a:ext cx="40233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CSA handles real customer complaints on a supervised shift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4663440" y="914400"/>
            <a:ext cx="4206240" cy="1417320"/>
          </a:xfrm>
          <a:prstGeom prst="rect">
            <a:avLst/>
          </a:prstGeom>
          <a:solidFill>
            <a:srgbClr val="0A7EA4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4754880" y="1005840"/>
            <a:ext cx="4023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2. Reflective Observation</a:t>
            </a:r>
            <a:endParaRPr lang="en-US" sz="1350" dirty="0"/>
          </a:p>
        </p:txBody>
      </p:sp>
      <p:sp>
        <p:nvSpPr>
          <p:cNvPr id="10" name="Shape 8"/>
          <p:cNvSpPr/>
          <p:nvPr/>
        </p:nvSpPr>
        <p:spPr>
          <a:xfrm>
            <a:off x="4892040" y="1435608"/>
            <a:ext cx="3749040" cy="18288"/>
          </a:xfrm>
          <a:prstGeom prst="rect">
            <a:avLst/>
          </a:prstGeom>
          <a:solidFill>
            <a:srgbClr val="FFFFFF">
              <a:alpha val="50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4754880" y="1508760"/>
            <a:ext cx="40233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Post-shift debrief: what went well? what was difficult?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274320" y="2496312"/>
            <a:ext cx="4206240" cy="1417320"/>
          </a:xfrm>
          <a:prstGeom prst="rect">
            <a:avLst/>
          </a:prstGeom>
          <a:solidFill>
            <a:srgbClr val="0F7834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365760" y="2587752"/>
            <a:ext cx="4023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4. Active Experimentation</a:t>
            </a:r>
            <a:endParaRPr lang="en-US" sz="1350" dirty="0"/>
          </a:p>
        </p:txBody>
      </p:sp>
      <p:sp>
        <p:nvSpPr>
          <p:cNvPr id="14" name="Shape 12"/>
          <p:cNvSpPr/>
          <p:nvPr/>
        </p:nvSpPr>
        <p:spPr>
          <a:xfrm>
            <a:off x="502920" y="3017520"/>
            <a:ext cx="3749040" cy="18288"/>
          </a:xfrm>
          <a:prstGeom prst="rect">
            <a:avLst/>
          </a:prstGeom>
          <a:solidFill>
            <a:srgbClr val="FFFFFF">
              <a:alpha val="50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365760" y="3090672"/>
            <a:ext cx="40233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CSA applies new strategies in the next customer interaction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4663440" y="2496312"/>
            <a:ext cx="4206240" cy="1417320"/>
          </a:xfrm>
          <a:prstGeom prst="rect">
            <a:avLst/>
          </a:prstGeom>
          <a:solidFill>
            <a:srgbClr val="2E3A47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4754880" y="2587752"/>
            <a:ext cx="4023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</a:rPr>
              <a:t>3. Abstract Conceptualisation</a:t>
            </a:r>
            <a:endParaRPr lang="en-US" sz="1350" dirty="0"/>
          </a:p>
        </p:txBody>
      </p:sp>
      <p:sp>
        <p:nvSpPr>
          <p:cNvPr id="18" name="Shape 16"/>
          <p:cNvSpPr/>
          <p:nvPr/>
        </p:nvSpPr>
        <p:spPr>
          <a:xfrm>
            <a:off x="4892040" y="3017520"/>
            <a:ext cx="3749040" cy="18288"/>
          </a:xfrm>
          <a:prstGeom prst="rect">
            <a:avLst/>
          </a:prstGeom>
          <a:solidFill>
            <a:srgbClr val="FFFFFF">
              <a:alpha val="50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4754880" y="3090672"/>
            <a:ext cx="40233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Trainer explains customer psychology &amp; conflict resolution theory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3291840" y="2304288"/>
            <a:ext cx="2560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8A9BA8"/>
                </a:solidFill>
              </a:rPr>
              <a:t>↓  Cycle flows clockwise  ↓</a:t>
            </a:r>
            <a:endParaRPr lang="en-US" sz="1000" dirty="0"/>
          </a:p>
        </p:txBody>
      </p:sp>
      <p:sp>
        <p:nvSpPr>
          <p:cNvPr id="21" name="Text 19"/>
          <p:cNvSpPr/>
          <p:nvPr/>
        </p:nvSpPr>
        <p:spPr>
          <a:xfrm>
            <a:off x="274320" y="4498848"/>
            <a:ext cx="8595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2E3A47"/>
                </a:solidFill>
              </a:rPr>
              <a:t>Kolb (1984) argues that learning is most effective when all four stages are completed. Embedding this cycle into Sainsbury's daily operations — supervised shifts, debriefs, theory sessions, and re-application — creates deep, transferable learning (CIPD, 2023).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11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274320" y="932688"/>
            <a:ext cx="8595360" cy="868680"/>
          </a:xfrm>
          <a:prstGeom prst="rect">
            <a:avLst/>
          </a:prstGeom>
          <a:solidFill>
            <a:srgbClr val="2A2E4A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274320" y="932688"/>
            <a:ext cx="457200" cy="86868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274320" y="932688"/>
            <a:ext cx="4572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FFFFFF"/>
                </a:solidFill>
              </a:rPr>
              <a:t>✓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804672" y="987552"/>
            <a:ext cx="7909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4A261"/>
                </a:solidFill>
              </a:rPr>
              <a:t>Structured Recruitment is Critical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804672" y="1261872"/>
            <a:ext cx="7909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</a:rPr>
              <a:t>A rigorous job analysis → job description → person specification → selection process ensures Sainsbury's recruits Customer Service Advisors who are both competent and culturally aligned (Armstrong, 2020).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274320" y="1911096"/>
            <a:ext cx="8595360" cy="868680"/>
          </a:xfrm>
          <a:prstGeom prst="rect">
            <a:avLst/>
          </a:prstGeom>
          <a:solidFill>
            <a:srgbClr val="2A2E4A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0" name="Shape 8"/>
          <p:cNvSpPr/>
          <p:nvPr/>
        </p:nvSpPr>
        <p:spPr>
          <a:xfrm>
            <a:off x="274320" y="1911096"/>
            <a:ext cx="457200" cy="86868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274320" y="1911096"/>
            <a:ext cx="4572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FFFFFF"/>
                </a:solidFill>
              </a:rPr>
              <a:t>✓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804672" y="1965960"/>
            <a:ext cx="7909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4A261"/>
                </a:solidFill>
              </a:rPr>
              <a:t>Equal Opportunities Matter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804672" y="2240280"/>
            <a:ext cx="7909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</a:rPr>
              <a:t>Adhering to the Equality Act 2010 and ACAS guidelines throughout recruitment is both a legal obligation and a marker of ethical, inclusive HR practice.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274320" y="2889504"/>
            <a:ext cx="8595360" cy="868680"/>
          </a:xfrm>
          <a:prstGeom prst="rect">
            <a:avLst/>
          </a:prstGeom>
          <a:solidFill>
            <a:srgbClr val="2A2E4A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274320" y="2889504"/>
            <a:ext cx="457200" cy="86868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274320" y="2889504"/>
            <a:ext cx="4572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FFFFFF"/>
                </a:solidFill>
              </a:rPr>
              <a:t>✓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804672" y="2944368"/>
            <a:ext cx="7909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4A261"/>
                </a:solidFill>
              </a:rPr>
              <a:t>Learning Theories Inform Better Training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804672" y="3218688"/>
            <a:ext cx="7909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</a:rPr>
              <a:t>Integrating Behaviourist reinforcement, Cognitivist knowledge-building and Kolb's Experiential Cycle creates a blended learning approach that addresses diverse learning styles (CIPD, 2023).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274320" y="3867912"/>
            <a:ext cx="8595360" cy="868680"/>
          </a:xfrm>
          <a:prstGeom prst="rect">
            <a:avLst/>
          </a:prstGeom>
          <a:solidFill>
            <a:srgbClr val="2A2E4A"/>
          </a:solidFill>
          <a:ln/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Shape 18"/>
          <p:cNvSpPr/>
          <p:nvPr/>
        </p:nvSpPr>
        <p:spPr>
          <a:xfrm>
            <a:off x="274320" y="3867912"/>
            <a:ext cx="457200" cy="868680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274320" y="3867912"/>
            <a:ext cx="4572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FFFFFF"/>
                </a:solidFill>
              </a:rPr>
              <a:t>✓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804672" y="3922776"/>
            <a:ext cx="7909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4A261"/>
                </a:solidFill>
              </a:rPr>
              <a:t>L&amp;D Drives Performance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804672" y="4197096"/>
            <a:ext cx="7909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</a:rPr>
              <a:t>A targeted TNA at organisational, task and individual levels ensures training investment directly addresses identified skill gaps — contributing to sustainable business performance (Goldstein &amp; Ford, 2002).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7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2E3A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References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320040" y="868680"/>
            <a:ext cx="85039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98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ACAS (2023) Recruitment and selection. Available at : https://www.acas.org.uk/recruitment [Accessed: 10 March 2026].</a:t>
            </a:r>
            <a:endParaRPr lang="en-US" sz="980" dirty="0"/>
          </a:p>
        </p:txBody>
      </p:sp>
      <p:sp>
        <p:nvSpPr>
          <p:cNvPr id="5" name="Text 3"/>
          <p:cNvSpPr/>
          <p:nvPr/>
        </p:nvSpPr>
        <p:spPr>
          <a:xfrm>
            <a:off x="320040" y="1216152"/>
            <a:ext cx="85039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Armstrong, M. (2020) Armstrong's Handbook of Human Resource Management Practice. 15th edn. London: Kogan Page.</a:t>
            </a:r>
            <a:endParaRPr lang="en-US" sz="980" dirty="0"/>
          </a:p>
        </p:txBody>
      </p:sp>
      <p:sp>
        <p:nvSpPr>
          <p:cNvPr id="6" name="Text 4"/>
          <p:cNvSpPr/>
          <p:nvPr/>
        </p:nvSpPr>
        <p:spPr>
          <a:xfrm>
            <a:off x="320040" y="1563624"/>
            <a:ext cx="85039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Bloom, B.S. (1956) Taxonomy of Educational Objectives: The Classification of Educational Goals. New York: McKay.</a:t>
            </a:r>
            <a:endParaRPr lang="en-US" sz="980" dirty="0"/>
          </a:p>
        </p:txBody>
      </p:sp>
      <p:sp>
        <p:nvSpPr>
          <p:cNvPr id="7" name="Text 5"/>
          <p:cNvSpPr/>
          <p:nvPr/>
        </p:nvSpPr>
        <p:spPr>
          <a:xfrm>
            <a:off x="320040" y="1911096"/>
            <a:ext cx="85039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Bratton, J. and Gold, J. (2017) Human Resource Management: Theory and Practice. 6th edn. London: Palgrave.</a:t>
            </a:r>
            <a:endParaRPr lang="en-US" sz="980" dirty="0"/>
          </a:p>
        </p:txBody>
      </p:sp>
      <p:sp>
        <p:nvSpPr>
          <p:cNvPr id="8" name="Text 6"/>
          <p:cNvSpPr/>
          <p:nvPr/>
        </p:nvSpPr>
        <p:spPr>
          <a:xfrm>
            <a:off x="320040" y="2258568"/>
            <a:ext cx="85039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CIPD (2023) Learning and development factsheet. Available at: https://www.cipd.org [Accessed: 08 March 2026].</a:t>
            </a:r>
            <a:endParaRPr lang="en-US" sz="980" dirty="0"/>
          </a:p>
        </p:txBody>
      </p:sp>
      <p:sp>
        <p:nvSpPr>
          <p:cNvPr id="9" name="Text 7"/>
          <p:cNvSpPr/>
          <p:nvPr/>
        </p:nvSpPr>
        <p:spPr>
          <a:xfrm>
            <a:off x="320040" y="2606040"/>
            <a:ext cx="85039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Goldstein, I.L. and Ford, J.K. (2002) Training in Organisations. 4th edn. Belmont, CA: Wadsworth.</a:t>
            </a:r>
            <a:endParaRPr lang="en-US" sz="980" dirty="0"/>
          </a:p>
        </p:txBody>
      </p:sp>
      <p:sp>
        <p:nvSpPr>
          <p:cNvPr id="10" name="Text 8"/>
          <p:cNvSpPr/>
          <p:nvPr/>
        </p:nvSpPr>
        <p:spPr>
          <a:xfrm>
            <a:off x="320040" y="2953512"/>
            <a:ext cx="85039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Kolb, D.A. (1984) Experiential Learning: Experience as the Source of Learning and Development. Englewood Cliffs, NJ: Prentice Hall.</a:t>
            </a:r>
            <a:endParaRPr lang="en-US" sz="980" dirty="0"/>
          </a:p>
        </p:txBody>
      </p:sp>
      <p:sp>
        <p:nvSpPr>
          <p:cNvPr id="11" name="Text 9"/>
          <p:cNvSpPr/>
          <p:nvPr/>
        </p:nvSpPr>
        <p:spPr>
          <a:xfrm>
            <a:off x="320040" y="3300984"/>
            <a:ext cx="85039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Rogers, C. (1969) Freedom to Learn. Columbus, OH: Charles E. Merrill.</a:t>
            </a:r>
            <a:endParaRPr lang="en-US" sz="980" dirty="0"/>
          </a:p>
        </p:txBody>
      </p:sp>
      <p:sp>
        <p:nvSpPr>
          <p:cNvPr id="12" name="Text 10"/>
          <p:cNvSpPr/>
          <p:nvPr/>
        </p:nvSpPr>
        <p:spPr>
          <a:xfrm>
            <a:off x="320040" y="3648456"/>
            <a:ext cx="85039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Sainsbury's (2024) Annual Report and Financial Statements 2023/24. Available at: https://www.about.sainsburys.co.uk [Accessed: 02 March 2026].</a:t>
            </a:r>
            <a:endParaRPr lang="en-US" sz="980" dirty="0"/>
          </a:p>
        </p:txBody>
      </p:sp>
      <p:sp>
        <p:nvSpPr>
          <p:cNvPr id="13" name="Text 11"/>
          <p:cNvSpPr/>
          <p:nvPr/>
        </p:nvSpPr>
        <p:spPr>
          <a:xfrm>
            <a:off x="320040" y="3995928"/>
            <a:ext cx="85039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Skinner, B.F. (1953) Science and Human Behaviour. New York: Macmillan.</a:t>
            </a:r>
            <a:endParaRPr lang="en-US" sz="980" dirty="0"/>
          </a:p>
        </p:txBody>
      </p:sp>
      <p:sp>
        <p:nvSpPr>
          <p:cNvPr id="14" name="Text 12"/>
          <p:cNvSpPr/>
          <p:nvPr/>
        </p:nvSpPr>
        <p:spPr>
          <a:xfrm>
            <a:off x="320040" y="4343400"/>
            <a:ext cx="85039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Torrington, D., Hall, L., Taylor, S. and Atkinson, C. (2020) Human Resource Management. 10th edn. Harlow: Pearson.</a:t>
            </a:r>
            <a:endParaRPr lang="en-US" sz="980" dirty="0"/>
          </a:p>
        </p:txBody>
      </p:sp>
      <p:sp>
        <p:nvSpPr>
          <p:cNvPr id="15" name="Text 13"/>
          <p:cNvSpPr/>
          <p:nvPr/>
        </p:nvSpPr>
        <p:spPr>
          <a:xfrm>
            <a:off x="320040" y="4690872"/>
            <a:ext cx="85039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2E3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Van Maanen, J. and Schein, E.H. (1979) 'Toward a theory of organizational socialization', Research in Organizational Behaviour, 1, pp.209–264.</a:t>
            </a:r>
            <a:endParaRPr lang="en-US" sz="980" dirty="0"/>
          </a:p>
        </p:txBody>
      </p:sp>
      <p:sp>
        <p:nvSpPr>
          <p:cNvPr id="16" name="Text 14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13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097280" y="-1097280"/>
            <a:ext cx="4114800" cy="4114800"/>
          </a:xfrm>
          <a:prstGeom prst="ellipse">
            <a:avLst/>
          </a:prstGeom>
          <a:solidFill>
            <a:srgbClr val="E8590C">
              <a:alpha val="15000"/>
            </a:srgbClr>
          </a:solidFill>
          <a:ln w="12700">
            <a:solidFill>
              <a:srgbClr val="E8590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6858000" y="2560320"/>
            <a:ext cx="3200400" cy="3200400"/>
          </a:xfrm>
          <a:prstGeom prst="ellipse">
            <a:avLst/>
          </a:prstGeom>
          <a:solidFill>
            <a:srgbClr val="0A7EA4">
              <a:alpha val="15000"/>
            </a:srgbClr>
          </a:solidFill>
          <a:ln w="12700">
            <a:solidFill>
              <a:srgbClr val="0A7EA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0" y="2331720"/>
            <a:ext cx="9144000" cy="36576"/>
          </a:xfrm>
          <a:prstGeom prst="rect">
            <a:avLst/>
          </a:prstGeom>
          <a:solidFill>
            <a:srgbClr val="E8590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457200" y="640080"/>
            <a:ext cx="82296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</a:t>
            </a:r>
            <a:endParaRPr lang="en-US" sz="5200" dirty="0"/>
          </a:p>
        </p:txBody>
      </p:sp>
      <p:sp>
        <p:nvSpPr>
          <p:cNvPr id="6" name="Text 4"/>
          <p:cNvSpPr/>
          <p:nvPr/>
        </p:nvSpPr>
        <p:spPr>
          <a:xfrm>
            <a:off x="457200" y="16916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i="1" dirty="0">
                <a:solidFill>
                  <a:srgbClr val="F4A261"/>
                </a:solidFill>
              </a:rPr>
              <a:t>Questions &amp; Discussion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457200" y="2514600"/>
            <a:ext cx="8229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E8E8E8"/>
                </a:solidFill>
              </a:rPr>
              <a:t>Module: LCLM5002 | Developing &amp; Managing Individuals and Teams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dirty="0">
                <a:solidFill>
                  <a:srgbClr val="E8E8E8"/>
                </a:solidFill>
              </a:rPr>
              <a:t>Sainsbury's – Customer Service Advisor Role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57200" y="3383280"/>
            <a:ext cx="8229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8A9BA8"/>
                </a:solidFill>
              </a:rPr>
              <a:t>Stacey Blackwood 2424532 19March 2026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8686800" y="4754880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A9BA8"/>
                </a:solidFill>
              </a:rPr>
              <a:t>14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C4DBF88080B948BDB8376217054C6E" ma:contentTypeVersion="9" ma:contentTypeDescription="Create a new document." ma:contentTypeScope="" ma:versionID="c2cf552a91b2fdbbb449830c8602b5bd">
  <xsd:schema xmlns:xsd="http://www.w3.org/2001/XMLSchema" xmlns:xs="http://www.w3.org/2001/XMLSchema" xmlns:p="http://schemas.microsoft.com/office/2006/metadata/properties" xmlns:ns3="dd86abe3-ec21-467e-8687-9d211c569818" targetNamespace="http://schemas.microsoft.com/office/2006/metadata/properties" ma:root="true" ma:fieldsID="a6c17f5ef81a3681c091000980853cd8" ns3:_="">
    <xsd:import namespace="dd86abe3-ec21-467e-8687-9d211c56981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86abe3-ec21-467e-8687-9d211c56981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d86abe3-ec21-467e-8687-9d211c569818" xsi:nil="true"/>
  </documentManagement>
</p:properties>
</file>

<file path=customXml/itemProps1.xml><?xml version="1.0" encoding="utf-8"?>
<ds:datastoreItem xmlns:ds="http://schemas.openxmlformats.org/officeDocument/2006/customXml" ds:itemID="{2A157DBC-5701-44BA-A1CF-789D53C3169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21331C1-C770-4DFE-BF70-91E2BA83A0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d86abe3-ec21-467e-8687-9d211c5698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4CA07E1-E05E-4BEF-90B6-80DA39272506}">
  <ds:schemaRefs>
    <ds:schemaRef ds:uri="http://purl.org/dc/dcmitype/"/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dd86abe3-ec21-467e-8687-9d211c569818"/>
    <ds:schemaRef ds:uri="http://schemas.microsoft.com/office/infopath/2007/PartnerControl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1764</Words>
  <Application>Microsoft Office PowerPoint</Application>
  <PresentationFormat>On-screen Show (16:9)</PresentationFormat>
  <Paragraphs>231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Aptos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&amp; Managing Individuals and Teams – Sainsbury's</dc:title>
  <dc:subject>PptxGenJS Presentation</dc:subject>
  <dc:creator>HR Practitioner</dc:creator>
  <cp:lastModifiedBy>Stacey Samantha Blackwood (2424532)</cp:lastModifiedBy>
  <cp:revision>3</cp:revision>
  <dcterms:created xsi:type="dcterms:W3CDTF">2026-03-17T03:23:04Z</dcterms:created>
  <dcterms:modified xsi:type="dcterms:W3CDTF">2026-03-18T10:36:39Z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0x01010059C4DBF88080B948BDB8376217054C6E</vt:lpwstr>
  </property>
</Properties>
</file>