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1"/>
  </p:notesMasterIdLst>
  <p:sldIdLst>
    <p:sldId id="256" r:id="rId2"/>
    <p:sldId id="264" r:id="rId3"/>
    <p:sldId id="258" r:id="rId4"/>
    <p:sldId id="259" r:id="rId5"/>
    <p:sldId id="260"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665784-A16C-4F15-B884-16FB61233B03}" v="31" dt="2023-11-17T20:41:23.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81" d="100"/>
          <a:sy n="81" d="100"/>
        </p:scale>
        <p:origin x="96" y="6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6D37F0-B24A-4792-8033-5319D91AAC15}" type="datetimeFigureOut">
              <a:rPr lang="en-GB" smtClean="0"/>
              <a:t>17/11/2023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DE716-CF9A-4EA0-9604-C0B8FFE3BD35}" type="slidenum">
              <a:rPr lang="en-GB" smtClean="0"/>
              <a:t>‹#›</a:t>
            </a:fld>
            <a:endParaRPr lang="en-GB"/>
          </a:p>
        </p:txBody>
      </p:sp>
    </p:spTree>
    <p:extLst>
      <p:ext uri="{BB962C8B-B14F-4D97-AF65-F5344CB8AC3E}">
        <p14:creationId xmlns:p14="http://schemas.microsoft.com/office/powerpoint/2010/main" val="431097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a management consultant for Jaguar Land Rover (JLR), I have been tasked with assessing the cultural differences between the UK and Germany to support JLR's planned expansion into the German market. JLR is the largest automotive manufacturer in the UK, selling luxury vehicles under its Jaguar and Land Rover brands globally. Recently, JLR has identified Germany as a strategic European market for growth and increased market share.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succeed in entering the complex German automotive market, JLR must adapt to the local German business culture. My presentation will provide an in-depth overview of relevant cultural dimensions, including communication norms, attitudes toward work, social structures, and values. I will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analyze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key differences compared to the UK culture that JLR's leadership should understand. Finally, I will put forward recommendations on how JLR can navigate these cultural variations to successfully establish operations in Germany.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2</a:t>
            </a:fld>
            <a:endParaRPr lang="en-GB"/>
          </a:p>
        </p:txBody>
      </p:sp>
    </p:spTree>
    <p:extLst>
      <p:ext uri="{BB962C8B-B14F-4D97-AF65-F5344CB8AC3E}">
        <p14:creationId xmlns:p14="http://schemas.microsoft.com/office/powerpoint/2010/main" val="2463447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has a diverse cultural landscape across its 16 federal states, or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Bundesländer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each with unique traditions. However, some common themes emerge in German culture nationwide (Hofstede Insights,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Germans exhibit high uncertainty avoidance meaning they strongly prefer predictability, structure, order and careful planning. They value expertise and specialization in navigating uncertainty. Germany's legal system is complex and Germans believe it necessary to have regulations and policies for all situations. This contrasts with the UK's greater tolerance for unstructured situations and ambiguity.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falls in the middle between individualism and collectivism. Individual autonomy, privacy and personal achievements are esteemed. However, group affiliations to family, society and workplace also matter. This balance differs from the UK's strongly individualistic tendencies.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is moderately masculine, valuing performance, competition and accomplishments more than cooperation and modesty. Conflicts may be addressed directly. The UK ranks very low in masculinity, prioritizing quality of life.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leans toward restraint, with a serious-minded culture. Rigid social norms, accuracy and pragmatism are valued over immediate gratification and indulgence. The UK celebrates leisure time and less structured social order.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in Germany tends to be direct, objective, concise and precise. Communication is seen as exchanging facts and information. Silences are acceptable in conversations. The UK relies more on subtlety, nuance and understatement.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Attitudes toward work stress punctuality, structure, order and fairness. Employees expect set vacation policies. Working overtime is more expected. UK culture focuses relatively less on structure and order.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social structure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favors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order, security and stability. Class distinctions are not emphasized. Germany prioritizes social welfare, human rights and global citizenship. This aligns with UK social values.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Regional identities in Germany can be strong, with diversity in dialects, cuisine, festivals, etc. Shared national values help unify varied local customs into an overarching German culture.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JLR must embrace this paradox of diversity within German unity. Recognizing both local differences and national cultural themes will be essential for succeeding in the complex German market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3</a:t>
            </a:fld>
            <a:endParaRPr lang="en-GB"/>
          </a:p>
        </p:txBody>
      </p:sp>
    </p:spTree>
    <p:extLst>
      <p:ext uri="{BB962C8B-B14F-4D97-AF65-F5344CB8AC3E}">
        <p14:creationId xmlns:p14="http://schemas.microsoft.com/office/powerpoint/2010/main" val="2343041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JLR to win over German consumers and talent, some key factors include: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Strictly adhering to regulations and requirements should be paramount, as Germans gravitate toward structure, order and compliance. JLR must emphasize safety, quality assurance and transparency to meet consumer expectations. Germans appreciate clear information to reduce uncertainty.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Demonstrating expertise and excellence will be critical. Germany values credentials, precision, and exceptional outcomes due to high uncertainty avoidance. JLR should highlight its British heritage of fine engineering and craftsmanship.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must be direct, transparent, and substantive to meet German preferences. Any perceived vagueness or obscurity could frustrate German partners and customers.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Timeliness is mandatory. Punctuality for meetings, events and deadlines is expected. JLR should set this expectation throughout its German operations.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Leadership should be consultative, allowing German staff to voice ideas and contribute to decisions. A top-down style could disengage employees desiring participation. Soliciting input can improve policies and processes.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Work-life balance is highly valued in Germany so employees' personal time should be respected. JLR leadership from the UK should avoid infringing on German staff's vacations, weekends and non-work hours which are sacrosanct.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Giving back to society provides goodwill. JLR should consider community initiatives, environmental projects and partnerships with German civic organizations to be viewed as a responsible corporate citizen.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4</a:t>
            </a:fld>
            <a:endParaRPr lang="en-GB"/>
          </a:p>
        </p:txBody>
      </p:sp>
    </p:spTree>
    <p:extLst>
      <p:ext uri="{BB962C8B-B14F-4D97-AF65-F5344CB8AC3E}">
        <p14:creationId xmlns:p14="http://schemas.microsoft.com/office/powerpoint/2010/main" val="1839470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While the UK and Germany share ties as European nations, notable cultural variations exist that JLR must recognize: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style differs significantly. Germans are very direct, valuing logic and objectivity. The UK relies more on subtlety, nuance and understatement to avoid offense. Misunderstandings could occur if JLR communicates vaguely.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While Germany falls between individualism and collectivism, the UK is strongly individualistic. Germany balances individual and group affiliations, whereas Brits are more concerned with themselves over any group. JLR may need to reinforce teamwork more in Germany.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ranks higher in masculinity whereas the UK ranks very low. Germany stresses performance, ambition and competition. The UK focuses more on cooperation, modesty and quality of life over achievement or status.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Power distance is higher in the UK, evident in hierarchies, class structure and authority deference. Germany exhibits a flatter structure with access to leadership. JLR should not overly emphasize British executives' status.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UK is quite flexible versus Germany's strong preference for structure and order. JLR may frustrate Germans by not having set protocols. Adding policies could help.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Work-life balance matters more to Germans. Brits are more likely to work overtime frequently. JLR should not assume German staff will do so without complaint. Respect for leisure time is key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5</a:t>
            </a:fld>
            <a:endParaRPr lang="en-GB"/>
          </a:p>
        </p:txBody>
      </p:sp>
    </p:spTree>
    <p:extLst>
      <p:ext uri="{BB962C8B-B14F-4D97-AF65-F5344CB8AC3E}">
        <p14:creationId xmlns:p14="http://schemas.microsoft.com/office/powerpoint/2010/main" val="3276890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Hofstede Insights (2022), Germany falls toward the restraint end of this spectrum, while the UK is one of the most indulgent societies. Relevant differences include: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has a serious-minded culture that values prudence, accuracy, precision and moderation. The UK spends freely and values leisure and fun. JLR's marketing should not appear frivolous.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Germans strictly follow social norms and self-control. Brits exercise high individual freedom and loosen social codes. JLR expat staff should understand Germany's formalities.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Duty, structure and accuracy are paramount in Germany versus the UK prioritizing networking, persuasion and personal connections. JLR must be precise and systematic.</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takes a long-term view whereas the UK celebrates immediate wins and gratification. JLR should emphasize sustained success over quick results.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Societal order is prioritized in Germany. The UK tolerates rule-breaking and dissent. JLR should not assume flexibility from German partners on regulations.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6</a:t>
            </a:fld>
            <a:endParaRPr lang="en-GB"/>
          </a:p>
        </p:txBody>
      </p:sp>
    </p:spTree>
    <p:extLst>
      <p:ext uri="{BB962C8B-B14F-4D97-AF65-F5344CB8AC3E}">
        <p14:creationId xmlns:p14="http://schemas.microsoft.com/office/powerpoint/2010/main" val="3326952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successfully establish operations in Germany, I recommend JLR consider the following: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Adopt formal business practices at German locations - Use professional titles, structure meetings carefully, document decisions thoroughly and follow protocol. This shows respect.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Communicate directly and transparently - Be factual, objective, concise and precise. Avoid over-reliance on subtlety and indirectness typical in the UK. Germans value candid clarity.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Demonstrate expertise - Highlight credentials of leaders and engineers, training programs, quality control and precision manufacturing. These exhibits of excellence reassure German consumers.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Allow participative leadership - Employees should be able to contribute ideas freely. Enable collaboration to improve policies and gain buy-in. Do not be overly top-down.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Respect work-life balance - Avoid excessive overtime and be flexible with vacation schedules. Honor the demarcation between work and life valued in Germany.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Give back to communities - Sponsor local initiatives, partner with non-profits, and fund civic causes. Act like a benevolent corporate citizen.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Balance rules with flexibility - Maintain structure Germans expect but build in some pragmatic flexibility where possible. This blend can optimize operations.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Emphasize long-term strategy - Highlight sustained, stable growth over quick wins or short-term goals. This aligns with German priorities.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Adapt marketing - Target quality and engineering heritage versus flash and fun. Ensure communications are substantial, logical and systematic.</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Localize management - Hire German executives and managers at German sites instead of Brits. This provides needed cultural fluency.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7</a:t>
            </a:fld>
            <a:endParaRPr lang="en-GB"/>
          </a:p>
        </p:txBody>
      </p:sp>
    </p:spTree>
    <p:extLst>
      <p:ext uri="{BB962C8B-B14F-4D97-AF65-F5344CB8AC3E}">
        <p14:creationId xmlns:p14="http://schemas.microsoft.com/office/powerpoint/2010/main" val="391827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JLR has tremendous potential in the German automotive market but must adapt to a new cultural context. Key dimensions like communication directness, individualism versus collectivism, indulgence versus restraint and adherence to structure differ from the UK. If JLR embraces German cultural values around rules, expertise, participative leadership and work-life balance, it can build strong partnerships and consumer loyalty. Blending its British heritage with local German preferences will drive JLR's success in Germany. This exciting new market expansion will require cultural agility and understanding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7DE716-CF9A-4EA0-9604-C0B8FFE3BD35}" type="slidenum">
              <a:rPr lang="en-GB" smtClean="0"/>
              <a:t>8</a:t>
            </a:fld>
            <a:endParaRPr lang="en-GB"/>
          </a:p>
        </p:txBody>
      </p:sp>
    </p:spTree>
    <p:extLst>
      <p:ext uri="{BB962C8B-B14F-4D97-AF65-F5344CB8AC3E}">
        <p14:creationId xmlns:p14="http://schemas.microsoft.com/office/powerpoint/2010/main" val="4010647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ro-RO"/>
              <a:t>Faceți clic pentru a edita stilul de titlu coordonator</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436430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863341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8D9E26B-EC96-4DF2-8FC2-3CC3215FE4DE}"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287726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16821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913795" y="2912232"/>
            <a:ext cx="5107208" cy="287896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172200" y="2912232"/>
            <a:ext cx="5095357" cy="287896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38D9E26B-EC96-4DF2-8FC2-3CC3215FE4DE}"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975814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38D9E26B-EC96-4DF2-8FC2-3CC3215FE4DE}"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586931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D9E26B-EC96-4DF2-8FC2-3CC3215FE4DE}"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60386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ro-RO"/>
              <a:t>Faceți clic pentru a edita stilul de titlu coordonator</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163706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834157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411676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ro-RO"/>
              <a:t>Faceți clic pentru a edita stilul de titlu coordonator</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949208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ro-RO"/>
              <a:t>Faceți clic pentru a edita stilul de titlu coordonator</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85149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ro-RO"/>
              <a:t>Faceți clic pentru a edita stilul de titlu coordonator</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8D9E26B-EC96-4DF2-8FC2-3CC3215FE4DE}"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142311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ro-RO"/>
              <a:t>Faceți clic pentru a edita stilul de titlu coordonator</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3" name="Date Placeholder 2"/>
          <p:cNvSpPr>
            <a:spLocks noGrp="1"/>
          </p:cNvSpPr>
          <p:nvPr>
            <p:ph type="dt" sz="half" idx="10"/>
          </p:nvPr>
        </p:nvSpPr>
        <p:spPr/>
        <p:txBody>
          <a:bodyPr/>
          <a:lstStyle/>
          <a:p>
            <a:fld id="{38D9E26B-EC96-4DF2-8FC2-3CC3215FE4DE}"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79155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ro-RO"/>
              <a:t>Faceți clic pentru a edita stilul de titlu coordonator</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3" name="Date Placeholder 2"/>
          <p:cNvSpPr>
            <a:spLocks noGrp="1"/>
          </p:cNvSpPr>
          <p:nvPr>
            <p:ph type="dt" sz="half" idx="10"/>
          </p:nvPr>
        </p:nvSpPr>
        <p:spPr/>
        <p:txBody>
          <a:bodyPr/>
          <a:lstStyle/>
          <a:p>
            <a:fld id="{38D9E26B-EC96-4DF2-8FC2-3CC3215FE4DE}"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592130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103432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072338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8D9E26B-EC96-4DF2-8FC2-3CC3215FE4DE}" type="datetimeFigureOut">
              <a:rPr lang="en-GB" smtClean="0"/>
              <a:t>17/11/2023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DAD054D-37E2-4AC4-8107-02F54F530583}" type="slidenum">
              <a:rPr lang="en-GB" smtClean="0"/>
              <a:t>‹#›</a:t>
            </a:fld>
            <a:endParaRPr lang="en-GB"/>
          </a:p>
        </p:txBody>
      </p:sp>
    </p:spTree>
    <p:extLst>
      <p:ext uri="{BB962C8B-B14F-4D97-AF65-F5344CB8AC3E}">
        <p14:creationId xmlns:p14="http://schemas.microsoft.com/office/powerpoint/2010/main" val="2628727092"/>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517C-03BE-6894-F453-B25BB149D063}"/>
              </a:ext>
            </a:extLst>
          </p:cNvPr>
          <p:cNvSpPr>
            <a:spLocks noGrp="1"/>
          </p:cNvSpPr>
          <p:nvPr>
            <p:ph type="ctrTitle"/>
          </p:nvPr>
        </p:nvSpPr>
        <p:spPr>
          <a:xfrm>
            <a:off x="2765550" y="1837944"/>
            <a:ext cx="6552185" cy="2318420"/>
          </a:xfrm>
        </p:spPr>
        <p:txBody>
          <a:bodyPr>
            <a:normAutofit fontScale="90000"/>
          </a:bodyPr>
          <a:lstStyle/>
          <a:p>
            <a:br>
              <a:rPr lang="en-US" dirty="0"/>
            </a:br>
            <a:br>
              <a:rPr lang="en-US" dirty="0"/>
            </a:br>
            <a:br>
              <a:rPr lang="en-US" sz="4000" dirty="0"/>
            </a:br>
            <a:r>
              <a:rPr lang="en-US" sz="4000" dirty="0"/>
              <a:t>Expanding Operations to Germany: Understanding the Intercultural Differences</a:t>
            </a:r>
            <a:endParaRPr lang="en-GB" sz="4000" dirty="0"/>
          </a:p>
        </p:txBody>
      </p:sp>
      <p:sp>
        <p:nvSpPr>
          <p:cNvPr id="3" name="Subtitle 2">
            <a:extLst>
              <a:ext uri="{FF2B5EF4-FFF2-40B4-BE49-F238E27FC236}">
                <a16:creationId xmlns:a16="http://schemas.microsoft.com/office/drawing/2014/main" id="{3EAF3FDE-B889-095B-DF7D-471D278C0F8F}"/>
              </a:ext>
            </a:extLst>
          </p:cNvPr>
          <p:cNvSpPr>
            <a:spLocks noGrp="1"/>
          </p:cNvSpPr>
          <p:nvPr>
            <p:ph type="subTitle" idx="1"/>
          </p:nvPr>
        </p:nvSpPr>
        <p:spPr>
          <a:xfrm>
            <a:off x="1595269" y="4381994"/>
            <a:ext cx="9001462" cy="875805"/>
          </a:xfrm>
        </p:spPr>
        <p:txBody>
          <a:bodyPr/>
          <a:lstStyle/>
          <a:p>
            <a:r>
              <a:rPr lang="en-GB" dirty="0" err="1"/>
              <a:t>Sevila</a:t>
            </a:r>
            <a:r>
              <a:rPr lang="en-GB" dirty="0"/>
              <a:t> </a:t>
            </a:r>
            <a:r>
              <a:rPr lang="en-GB" dirty="0" err="1"/>
              <a:t>Gorahmedova</a:t>
            </a:r>
            <a:endParaRPr lang="en-GB" dirty="0"/>
          </a:p>
        </p:txBody>
      </p:sp>
    </p:spTree>
    <p:extLst>
      <p:ext uri="{BB962C8B-B14F-4D97-AF65-F5344CB8AC3E}">
        <p14:creationId xmlns:p14="http://schemas.microsoft.com/office/powerpoint/2010/main" val="62040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US" dirty="0"/>
              <a:t>Analyzing Culture for JLR's Germany Expansion</a:t>
            </a: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913795" y="3004456"/>
            <a:ext cx="10353762" cy="2786743"/>
          </a:xfrm>
        </p:spPr>
        <p:txBody>
          <a:bodyPr>
            <a:normAutofit/>
          </a:bodyPr>
          <a:lstStyle/>
          <a:p>
            <a:pPr algn="ctr"/>
            <a:r>
              <a:rPr lang="en-US" sz="2800" dirty="0"/>
              <a:t> Overview of project and goals</a:t>
            </a:r>
          </a:p>
        </p:txBody>
      </p:sp>
      <p:pic>
        <p:nvPicPr>
          <p:cNvPr id="5" name="Picture 4" descr="Jaguar Logo and Car Symbol Meaning">
            <a:extLst>
              <a:ext uri="{FF2B5EF4-FFF2-40B4-BE49-F238E27FC236}">
                <a16:creationId xmlns:a16="http://schemas.microsoft.com/office/drawing/2014/main" id="{18CDD947-4F36-3005-98FC-58EF31876CE8}"/>
              </a:ext>
            </a:extLst>
          </p:cNvPr>
          <p:cNvPicPr>
            <a:picLocks noChangeAspect="1"/>
          </p:cNvPicPr>
          <p:nvPr/>
        </p:nvPicPr>
        <p:blipFill>
          <a:blip r:embed="rId3"/>
          <a:stretch>
            <a:fillRect/>
          </a:stretch>
        </p:blipFill>
        <p:spPr>
          <a:xfrm>
            <a:off x="7125419" y="4339087"/>
            <a:ext cx="5144218" cy="2564920"/>
          </a:xfrm>
          <a:prstGeom prst="rect">
            <a:avLst/>
          </a:prstGeom>
        </p:spPr>
      </p:pic>
    </p:spTree>
    <p:extLst>
      <p:ext uri="{BB962C8B-B14F-4D97-AF65-F5344CB8AC3E}">
        <p14:creationId xmlns:p14="http://schemas.microsoft.com/office/powerpoint/2010/main" val="76289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Introduction to German Culture :</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1104293" y="2052918"/>
            <a:ext cx="8946541" cy="4195481"/>
          </a:xfrm>
        </p:spPr>
        <p:txBody>
          <a:bodyPr/>
          <a:lstStyle/>
          <a:p>
            <a:pPr marL="0" indent="0">
              <a:buNone/>
            </a:pPr>
            <a:endParaRPr lang="en-GB" dirty="0"/>
          </a:p>
          <a:p>
            <a:r>
              <a:rPr lang="en-US" dirty="0"/>
              <a:t>	High uncertainty avoidance</a:t>
            </a:r>
          </a:p>
          <a:p>
            <a:r>
              <a:rPr lang="en-US" dirty="0"/>
              <a:t>	Balance of individualism and collectivism</a:t>
            </a:r>
          </a:p>
          <a:p>
            <a:r>
              <a:rPr lang="en-US" dirty="0"/>
              <a:t>	Moderately masculine</a:t>
            </a:r>
          </a:p>
          <a:p>
            <a:r>
              <a:rPr lang="en-US" dirty="0"/>
              <a:t>	Restraint valued over indulgence</a:t>
            </a:r>
          </a:p>
          <a:p>
            <a:r>
              <a:rPr lang="en-US" dirty="0"/>
              <a:t>	Direct communication</a:t>
            </a:r>
          </a:p>
          <a:p>
            <a:r>
              <a:rPr lang="en-US" dirty="0"/>
              <a:t>	Punctuality and structure at work</a:t>
            </a:r>
          </a:p>
          <a:p>
            <a:r>
              <a:rPr lang="en-US" dirty="0"/>
              <a:t>	Shared social values with UK</a:t>
            </a:r>
          </a:p>
        </p:txBody>
      </p:sp>
      <p:pic>
        <p:nvPicPr>
          <p:cNvPr id="4" name="Picture 3" descr="File:Flag of Germany (unoff).svg - Wikipedia">
            <a:extLst>
              <a:ext uri="{FF2B5EF4-FFF2-40B4-BE49-F238E27FC236}">
                <a16:creationId xmlns:a16="http://schemas.microsoft.com/office/drawing/2014/main" id="{5C1791B3-6F3E-C3E9-A63C-2710352E7C2E}"/>
              </a:ext>
            </a:extLst>
          </p:cNvPr>
          <p:cNvPicPr>
            <a:picLocks noChangeAspect="1"/>
          </p:cNvPicPr>
          <p:nvPr/>
        </p:nvPicPr>
        <p:blipFill>
          <a:blip r:embed="rId3"/>
          <a:stretch>
            <a:fillRect/>
          </a:stretch>
        </p:blipFill>
        <p:spPr>
          <a:xfrm>
            <a:off x="7369834" y="2677927"/>
            <a:ext cx="4914181" cy="2954259"/>
          </a:xfrm>
          <a:prstGeom prst="rect">
            <a:avLst/>
          </a:prstGeom>
        </p:spPr>
      </p:pic>
    </p:spTree>
    <p:extLst>
      <p:ext uri="{BB962C8B-B14F-4D97-AF65-F5344CB8AC3E}">
        <p14:creationId xmlns:p14="http://schemas.microsoft.com/office/powerpoint/2010/main" val="343616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US" dirty="0"/>
              <a:t>Keys to Success in Germany for JLR</a:t>
            </a:r>
            <a:r>
              <a:rPr lang="en-GB" dirty="0"/>
              <a:t>:</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3228550" y="2153573"/>
            <a:ext cx="10353762" cy="3695136"/>
          </a:xfrm>
        </p:spPr>
        <p:txBody>
          <a:bodyPr>
            <a:normAutofit/>
          </a:bodyPr>
          <a:lstStyle/>
          <a:p>
            <a:r>
              <a:rPr lang="en-US" dirty="0"/>
              <a:t>	Rigorous compliance and transparency</a:t>
            </a:r>
          </a:p>
          <a:p>
            <a:r>
              <a:rPr lang="en-US" dirty="0"/>
              <a:t>	Demonstrating expertise and excellence</a:t>
            </a:r>
          </a:p>
          <a:p>
            <a:r>
              <a:rPr lang="en-US" dirty="0"/>
              <a:t>	Direct, factual communication</a:t>
            </a:r>
          </a:p>
          <a:p>
            <a:r>
              <a:rPr lang="en-US" dirty="0"/>
              <a:t>	Absolute punctuality</a:t>
            </a:r>
          </a:p>
          <a:p>
            <a:r>
              <a:rPr lang="en-US" dirty="0"/>
              <a:t>	Consultative leadership</a:t>
            </a:r>
          </a:p>
          <a:p>
            <a:r>
              <a:rPr lang="en-US" dirty="0"/>
              <a:t>	Respect for work-life balance</a:t>
            </a:r>
          </a:p>
          <a:p>
            <a:r>
              <a:rPr lang="en-US" dirty="0"/>
              <a:t>	Corporate social responsibility</a:t>
            </a:r>
          </a:p>
        </p:txBody>
      </p:sp>
    </p:spTree>
    <p:extLst>
      <p:ext uri="{BB962C8B-B14F-4D97-AF65-F5344CB8AC3E}">
        <p14:creationId xmlns:p14="http://schemas.microsoft.com/office/powerpoint/2010/main" val="2077463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US" dirty="0"/>
              <a:t>Cultural Differences from the UK</a:t>
            </a:r>
            <a:r>
              <a:rPr lang="en-GB" dirty="0"/>
              <a:t>:</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a:bodyPr>
          <a:lstStyle/>
          <a:p>
            <a:r>
              <a:rPr lang="en-US" dirty="0"/>
              <a:t>	More direct communication</a:t>
            </a:r>
          </a:p>
          <a:p>
            <a:r>
              <a:rPr lang="en-US" dirty="0"/>
              <a:t>	More collective orientation</a:t>
            </a:r>
          </a:p>
          <a:p>
            <a:r>
              <a:rPr lang="en-US" dirty="0"/>
              <a:t>	Higher masculinity and achievement drive</a:t>
            </a:r>
          </a:p>
          <a:p>
            <a:r>
              <a:rPr lang="en-US" dirty="0"/>
              <a:t>	Flatter organizational structure</a:t>
            </a:r>
          </a:p>
          <a:p>
            <a:r>
              <a:rPr lang="en-US" dirty="0"/>
              <a:t>	Greater need for structure and order</a:t>
            </a:r>
          </a:p>
          <a:p>
            <a:r>
              <a:rPr lang="en-US" dirty="0"/>
              <a:t>	Higher prioritization of work-life balance</a:t>
            </a:r>
          </a:p>
        </p:txBody>
      </p:sp>
      <p:pic>
        <p:nvPicPr>
          <p:cNvPr id="4" name="Picture 3" descr="Germany vs UK: cultural differences in ecommerce">
            <a:extLst>
              <a:ext uri="{FF2B5EF4-FFF2-40B4-BE49-F238E27FC236}">
                <a16:creationId xmlns:a16="http://schemas.microsoft.com/office/drawing/2014/main" id="{7E9CCF96-6914-6ABC-5045-CCF32CD84303}"/>
              </a:ext>
            </a:extLst>
          </p:cNvPr>
          <p:cNvPicPr>
            <a:picLocks noChangeAspect="1"/>
          </p:cNvPicPr>
          <p:nvPr/>
        </p:nvPicPr>
        <p:blipFill>
          <a:blip r:embed="rId3"/>
          <a:stretch>
            <a:fillRect/>
          </a:stretch>
        </p:blipFill>
        <p:spPr>
          <a:xfrm>
            <a:off x="7182928" y="2405780"/>
            <a:ext cx="5748066" cy="2247722"/>
          </a:xfrm>
          <a:prstGeom prst="rect">
            <a:avLst/>
          </a:prstGeom>
        </p:spPr>
      </p:pic>
    </p:spTree>
    <p:extLst>
      <p:ext uri="{BB962C8B-B14F-4D97-AF65-F5344CB8AC3E}">
        <p14:creationId xmlns:p14="http://schemas.microsoft.com/office/powerpoint/2010/main" val="297351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a:bodyPr>
          <a:lstStyle/>
          <a:p>
            <a:r>
              <a:rPr lang="en-GB" dirty="0"/>
              <a:t>Hofstede - Indulgence vs Restraint</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normAutofit/>
          </a:bodyPr>
          <a:lstStyle/>
          <a:p>
            <a:endParaRPr lang="en-GB" dirty="0"/>
          </a:p>
          <a:p>
            <a:r>
              <a:rPr lang="en-US" dirty="0"/>
              <a:t>	Serious-minded and prudent culture</a:t>
            </a:r>
          </a:p>
          <a:p>
            <a:r>
              <a:rPr lang="en-US" dirty="0"/>
              <a:t>	Strict social norms and self-control</a:t>
            </a:r>
          </a:p>
          <a:p>
            <a:r>
              <a:rPr lang="en-US" dirty="0"/>
              <a:t>	Duty, structure and accuracy valued</a:t>
            </a:r>
          </a:p>
          <a:p>
            <a:r>
              <a:rPr lang="en-US" dirty="0"/>
              <a:t>	Long-term strategic view</a:t>
            </a:r>
          </a:p>
          <a:p>
            <a:r>
              <a:rPr lang="en-US" dirty="0"/>
              <a:t>	High value on societal order</a:t>
            </a:r>
          </a:p>
        </p:txBody>
      </p:sp>
      <p:pic>
        <p:nvPicPr>
          <p:cNvPr id="4" name="Picture 3" descr="Hofstede's Cultural Dimensions Theory &amp; Examples">
            <a:extLst>
              <a:ext uri="{FF2B5EF4-FFF2-40B4-BE49-F238E27FC236}">
                <a16:creationId xmlns:a16="http://schemas.microsoft.com/office/drawing/2014/main" id="{3CE8A7B5-AC42-4BD7-944B-C3E374B65719}"/>
              </a:ext>
            </a:extLst>
          </p:cNvPr>
          <p:cNvPicPr>
            <a:picLocks noChangeAspect="1"/>
          </p:cNvPicPr>
          <p:nvPr/>
        </p:nvPicPr>
        <p:blipFill rotWithShape="1">
          <a:blip r:embed="rId3"/>
          <a:srcRect r="55180" b="3509"/>
          <a:stretch/>
        </p:blipFill>
        <p:spPr>
          <a:xfrm>
            <a:off x="7758025" y="2239727"/>
            <a:ext cx="3046711" cy="3155213"/>
          </a:xfrm>
          <a:prstGeom prst="rect">
            <a:avLst/>
          </a:prstGeom>
        </p:spPr>
      </p:pic>
    </p:spTree>
    <p:extLst>
      <p:ext uri="{BB962C8B-B14F-4D97-AF65-F5344CB8AC3E}">
        <p14:creationId xmlns:p14="http://schemas.microsoft.com/office/powerpoint/2010/main" val="2608615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a:bodyPr>
          <a:lstStyle/>
          <a:p>
            <a:r>
              <a:rPr lang="en-GB" dirty="0"/>
              <a:t>Recommendations for </a:t>
            </a:r>
            <a:r>
              <a:rPr lang="en-GB" dirty="0" err="1"/>
              <a:t>jlr</a:t>
            </a:r>
            <a:r>
              <a:rPr lang="en-GB" dirty="0"/>
              <a:t>:</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819398" y="1781300"/>
            <a:ext cx="8538358" cy="4358244"/>
          </a:xfrm>
        </p:spPr>
        <p:txBody>
          <a:bodyPr>
            <a:normAutofit fontScale="85000" lnSpcReduction="20000"/>
          </a:bodyPr>
          <a:lstStyle/>
          <a:p>
            <a:endParaRPr lang="en-GB" dirty="0"/>
          </a:p>
          <a:p>
            <a:r>
              <a:rPr lang="en-US" dirty="0"/>
              <a:t>	Adopt formal business practices</a:t>
            </a:r>
          </a:p>
          <a:p>
            <a:r>
              <a:rPr lang="en-US" dirty="0"/>
              <a:t>	Communicate directly and transparently</a:t>
            </a:r>
          </a:p>
          <a:p>
            <a:r>
              <a:rPr lang="en-US" dirty="0"/>
              <a:t>	Demonstrate expertise</a:t>
            </a:r>
          </a:p>
          <a:p>
            <a:r>
              <a:rPr lang="en-US" dirty="0"/>
              <a:t>	Allow participative leadership</a:t>
            </a:r>
          </a:p>
          <a:p>
            <a:r>
              <a:rPr lang="en-US" dirty="0"/>
              <a:t>	Respect work-life balance</a:t>
            </a:r>
          </a:p>
          <a:p>
            <a:r>
              <a:rPr lang="en-US" dirty="0"/>
              <a:t>	Give back to communities</a:t>
            </a:r>
          </a:p>
          <a:p>
            <a:r>
              <a:rPr lang="en-US" dirty="0"/>
              <a:t>	Balance rules with flexibility</a:t>
            </a:r>
          </a:p>
          <a:p>
            <a:r>
              <a:rPr lang="en-US" dirty="0"/>
              <a:t>	Emphasize long-term strategy</a:t>
            </a:r>
          </a:p>
          <a:p>
            <a:r>
              <a:rPr lang="en-US" dirty="0"/>
              <a:t>	Adapt marketing approach</a:t>
            </a:r>
          </a:p>
          <a:p>
            <a:r>
              <a:rPr lang="en-US" dirty="0"/>
              <a:t>	Localize management</a:t>
            </a:r>
          </a:p>
        </p:txBody>
      </p:sp>
      <p:pic>
        <p:nvPicPr>
          <p:cNvPr id="4" name="Picture 3" descr="Jaguar Land Rover becomes JLR – a good idea? | GRR">
            <a:extLst>
              <a:ext uri="{FF2B5EF4-FFF2-40B4-BE49-F238E27FC236}">
                <a16:creationId xmlns:a16="http://schemas.microsoft.com/office/drawing/2014/main" id="{593CE9D3-CF0F-7BAD-112E-B42F05264FC4}"/>
              </a:ext>
            </a:extLst>
          </p:cNvPr>
          <p:cNvPicPr>
            <a:picLocks noChangeAspect="1"/>
          </p:cNvPicPr>
          <p:nvPr/>
        </p:nvPicPr>
        <p:blipFill>
          <a:blip r:embed="rId3"/>
          <a:stretch>
            <a:fillRect/>
          </a:stretch>
        </p:blipFill>
        <p:spPr>
          <a:xfrm>
            <a:off x="7139796" y="2341173"/>
            <a:ext cx="5057954" cy="2851389"/>
          </a:xfrm>
          <a:prstGeom prst="rect">
            <a:avLst/>
          </a:prstGeom>
        </p:spPr>
      </p:pic>
    </p:spTree>
    <p:extLst>
      <p:ext uri="{BB962C8B-B14F-4D97-AF65-F5344CB8AC3E}">
        <p14:creationId xmlns:p14="http://schemas.microsoft.com/office/powerpoint/2010/main" val="429408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normAutofit/>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3688626" y="2038555"/>
            <a:ext cx="10353762" cy="3695136"/>
          </a:xfrm>
        </p:spPr>
        <p:txBody>
          <a:bodyPr/>
          <a:lstStyle/>
          <a:p>
            <a:endParaRPr lang="en-GB" dirty="0"/>
          </a:p>
          <a:p>
            <a:r>
              <a:rPr lang="en-US" dirty="0"/>
              <a:t>	Summary of key points</a:t>
            </a:r>
          </a:p>
          <a:p>
            <a:r>
              <a:rPr lang="en-US" dirty="0"/>
              <a:t>	Need for cultural agility</a:t>
            </a:r>
          </a:p>
          <a:p>
            <a:r>
              <a:rPr lang="en-US" dirty="0"/>
              <a:t>	Exciting potential in German market</a:t>
            </a:r>
          </a:p>
        </p:txBody>
      </p:sp>
    </p:spTree>
    <p:extLst>
      <p:ext uri="{BB962C8B-B14F-4D97-AF65-F5344CB8AC3E}">
        <p14:creationId xmlns:p14="http://schemas.microsoft.com/office/powerpoint/2010/main" val="40881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05BA-F609-53A3-449A-CAF3D57A3B2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B474CCC-7450-F322-C5E6-008C5CAF75FB}"/>
              </a:ext>
            </a:extLst>
          </p:cNvPr>
          <p:cNvSpPr>
            <a:spLocks noGrp="1"/>
          </p:cNvSpPr>
          <p:nvPr>
            <p:ph idx="1"/>
          </p:nvPr>
        </p:nvSpPr>
        <p:spPr/>
        <p:txBody>
          <a:bodyPr>
            <a:normAutofit fontScale="47500" lnSpcReduction="20000"/>
          </a:bodyPr>
          <a:lstStyle/>
          <a:p>
            <a:r>
              <a:rPr lang="en-US" dirty="0"/>
              <a:t>Baskerville, R.F. (2003), “Hofstede never studied culture”, Accounting, Organizations and Society, Vol. 28 No. 1, pp. 1-14.</a:t>
            </a:r>
          </a:p>
          <a:p>
            <a:r>
              <a:rPr lang="en-US" dirty="0" err="1"/>
              <a:t>Beugelsdijk</a:t>
            </a:r>
            <a:r>
              <a:rPr lang="en-US" dirty="0"/>
              <a:t>, S., </a:t>
            </a:r>
            <a:r>
              <a:rPr lang="en-US" dirty="0" err="1"/>
              <a:t>Maseland</a:t>
            </a:r>
            <a:r>
              <a:rPr lang="en-US" dirty="0"/>
              <a:t>, R., </a:t>
            </a:r>
            <a:r>
              <a:rPr lang="en-US" dirty="0" err="1"/>
              <a:t>Onrust</a:t>
            </a:r>
            <a:r>
              <a:rPr lang="en-US" dirty="0"/>
              <a:t>, M., van Hoorn, A. and </a:t>
            </a:r>
            <a:r>
              <a:rPr lang="en-US" dirty="0" err="1"/>
              <a:t>Slangen</a:t>
            </a:r>
            <a:r>
              <a:rPr lang="en-US" dirty="0"/>
              <a:t>, A. (2015), “Cultural distance in international business and management: from mean-based to variance-based measures”, The International Journal of Human Resource Management, Vol. 26 No. 2, pp. 165-191.</a:t>
            </a:r>
          </a:p>
          <a:p>
            <a:r>
              <a:rPr lang="en-US" dirty="0"/>
              <a:t>Gibson, R. (1998), “Intercultural business communication: an analysis of the culture-general and culture-specific approaches”, Business Communication Quarterly, Vol. 61 No. 4, pp. 7-18.</a:t>
            </a:r>
          </a:p>
          <a:p>
            <a:r>
              <a:rPr lang="en-US" dirty="0"/>
              <a:t>Gore, F. (2013), “The culture factor in Germany”, Cross Cultural Management, Vol. 20 No. 3, pp. 321-346.</a:t>
            </a:r>
          </a:p>
          <a:p>
            <a:r>
              <a:rPr lang="en-US" dirty="0"/>
              <a:t>Hall, E.T. (1989), Beyond Culture, Anchor Books/Doubleday, New York, NY.</a:t>
            </a:r>
          </a:p>
          <a:p>
            <a:r>
              <a:rPr lang="en-US" dirty="0"/>
              <a:t>Hampden-Turner, C. and Trompenaars, F. (1997), “Response to Geert Hofstede”, International Journal of Intercultural Relations, Vol. 21 No. 1, pp. 149-159.</a:t>
            </a:r>
          </a:p>
          <a:p>
            <a:r>
              <a:rPr lang="en-US" dirty="0"/>
              <a:t>Hofstede, G. (2001), Culture's Consequences: Comparing Values, Behaviors, Institutions and Organizations Across Nations, 2nd ed., Sage Publications, Thousand Oaks, CA.</a:t>
            </a:r>
          </a:p>
          <a:p>
            <a:r>
              <a:rPr lang="en-US" dirty="0"/>
              <a:t>House, R.J. et al (2004), Culture, Leadership, and Organizations: The GLOBE Study of 62 Societies, Sage publications.</a:t>
            </a:r>
          </a:p>
          <a:p>
            <a:r>
              <a:rPr lang="en-US" dirty="0"/>
              <a:t>Minkov, M. and Hofstede, G. (2011), “The evolution of Hofstede's doctrine”, Cross Cultural Management: An International Journal, Vol. 18 No. 1, pp. 10-20.</a:t>
            </a:r>
          </a:p>
          <a:p>
            <a:r>
              <a:rPr lang="en-US" dirty="0"/>
              <a:t>Schneider, S.C. and </a:t>
            </a:r>
            <a:r>
              <a:rPr lang="en-US" dirty="0" err="1"/>
              <a:t>Barsoux</a:t>
            </a:r>
            <a:r>
              <a:rPr lang="en-US" dirty="0"/>
              <a:t>, J.L. (2003), Managing Across Cultures, Prentice Hall, London.</a:t>
            </a:r>
          </a:p>
          <a:p>
            <a:r>
              <a:rPr lang="en-US" dirty="0"/>
              <a:t>Trompenaars, F. and Hampden-Turner, C. (1997), Riding the Waves of Culture: Understanding Diversity in Global Business, McGraw Hill, New York, NY.</a:t>
            </a:r>
          </a:p>
          <a:p>
            <a:pPr marL="0" indent="0">
              <a:buNone/>
            </a:pPr>
            <a:endParaRPr lang="en-GB" dirty="0"/>
          </a:p>
          <a:p>
            <a:endParaRPr lang="en-GB" dirty="0"/>
          </a:p>
        </p:txBody>
      </p:sp>
    </p:spTree>
    <p:extLst>
      <p:ext uri="{BB962C8B-B14F-4D97-AF65-F5344CB8AC3E}">
        <p14:creationId xmlns:p14="http://schemas.microsoft.com/office/powerpoint/2010/main" val="3274373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TM04033921[[fn=Damasc]]</Template>
  <TotalTime>32</TotalTime>
  <Words>2156</Words>
  <Application>Microsoft Office PowerPoint</Application>
  <PresentationFormat>Widescreen</PresentationFormat>
  <Paragraphs>116</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Damask</vt:lpstr>
      <vt:lpstr>   Expanding Operations to Germany: Understanding the Intercultural Differences</vt:lpstr>
      <vt:lpstr>Analyzing Culture for JLR's Germany Expansion</vt:lpstr>
      <vt:lpstr>Introduction to German Culture :</vt:lpstr>
      <vt:lpstr>Keys to Success in Germany for JLR:</vt:lpstr>
      <vt:lpstr>Cultural Differences from the UK:</vt:lpstr>
      <vt:lpstr>Hofstede - Indulgence vs Restraint </vt:lpstr>
      <vt:lpstr>Recommendations for jlr: </vt:lpstr>
      <vt:lpstr>Conclusion :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Leveraging Cultural Intelligence for Successful Expansion into Germany</dc:title>
  <dc:creator>Marlene Yui</dc:creator>
  <cp:lastModifiedBy>Sabina-Stefana Benescu</cp:lastModifiedBy>
  <cp:revision>19</cp:revision>
  <dcterms:created xsi:type="dcterms:W3CDTF">2023-11-17T17:22:50Z</dcterms:created>
  <dcterms:modified xsi:type="dcterms:W3CDTF">2023-11-17T20:41:31Z</dcterms:modified>
</cp:coreProperties>
</file>