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59"/>
  </p:notesMasterIdLst>
  <p:handoutMasterIdLst>
    <p:handoutMasterId r:id="rId60"/>
  </p:handoutMasterIdLst>
  <p:sldIdLst>
    <p:sldId id="320" r:id="rId3"/>
    <p:sldId id="282" r:id="rId4"/>
    <p:sldId id="322" r:id="rId5"/>
    <p:sldId id="323" r:id="rId6"/>
    <p:sldId id="324" r:id="rId7"/>
    <p:sldId id="268" r:id="rId8"/>
    <p:sldId id="266" r:id="rId9"/>
    <p:sldId id="258" r:id="rId10"/>
    <p:sldId id="269" r:id="rId11"/>
    <p:sldId id="270" r:id="rId12"/>
    <p:sldId id="259" r:id="rId13"/>
    <p:sldId id="272" r:id="rId14"/>
    <p:sldId id="260" r:id="rId15"/>
    <p:sldId id="271" r:id="rId16"/>
    <p:sldId id="261" r:id="rId17"/>
    <p:sldId id="262" r:id="rId18"/>
    <p:sldId id="265" r:id="rId19"/>
    <p:sldId id="274" r:id="rId20"/>
    <p:sldId id="277" r:id="rId21"/>
    <p:sldId id="273" r:id="rId22"/>
    <p:sldId id="278" r:id="rId23"/>
    <p:sldId id="279" r:id="rId24"/>
    <p:sldId id="280" r:id="rId25"/>
    <p:sldId id="281" r:id="rId26"/>
    <p:sldId id="275" r:id="rId27"/>
    <p:sldId id="276" r:id="rId28"/>
    <p:sldId id="285" r:id="rId29"/>
    <p:sldId id="284" r:id="rId30"/>
    <p:sldId id="286" r:id="rId31"/>
    <p:sldId id="287" r:id="rId32"/>
    <p:sldId id="288" r:id="rId33"/>
    <p:sldId id="289" r:id="rId34"/>
    <p:sldId id="290" r:id="rId35"/>
    <p:sldId id="291" r:id="rId36"/>
    <p:sldId id="292" r:id="rId37"/>
    <p:sldId id="293" r:id="rId38"/>
    <p:sldId id="294" r:id="rId39"/>
    <p:sldId id="295" r:id="rId40"/>
    <p:sldId id="296" r:id="rId41"/>
    <p:sldId id="297" r:id="rId42"/>
    <p:sldId id="298" r:id="rId43"/>
    <p:sldId id="299" r:id="rId44"/>
    <p:sldId id="300" r:id="rId45"/>
    <p:sldId id="301" r:id="rId46"/>
    <p:sldId id="302" r:id="rId47"/>
    <p:sldId id="303" r:id="rId48"/>
    <p:sldId id="304" r:id="rId49"/>
    <p:sldId id="305" r:id="rId50"/>
    <p:sldId id="306" r:id="rId51"/>
    <p:sldId id="307" r:id="rId52"/>
    <p:sldId id="308" r:id="rId53"/>
    <p:sldId id="309" r:id="rId54"/>
    <p:sldId id="310" r:id="rId55"/>
    <p:sldId id="311" r:id="rId56"/>
    <p:sldId id="312" r:id="rId57"/>
    <p:sldId id="313" r:id="rId58"/>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99"/>
    <a:srgbClr val="F6F694"/>
    <a:srgbClr val="F0F298"/>
    <a:srgbClr val="004D86"/>
    <a:srgbClr val="00FFCC"/>
    <a:srgbClr val="0099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712" autoAdjust="0"/>
    <p:restoredTop sz="94660"/>
  </p:normalViewPr>
  <p:slideViewPr>
    <p:cSldViewPr>
      <p:cViewPr varScale="1">
        <p:scale>
          <a:sx n="87" d="100"/>
          <a:sy n="87" d="100"/>
        </p:scale>
        <p:origin x="960"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63"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61"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handoutMaster" Target="handoutMasters/handout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tableStyles" Target="tableStyles.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FE6EBAB1-D7D1-49B0-917F-11C8E6C71EE1}" type="datetimeFigureOut">
              <a:rPr lang="en-US" smtClean="0"/>
              <a:t>07-Feb-18</a:t>
            </a:fld>
            <a:endParaRPr lang="en-US"/>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53836E75-512B-40CF-AF69-1172FCEBF57D}" type="slidenum">
              <a:rPr lang="en-US" smtClean="0"/>
              <a:t>‹#›</a:t>
            </a:fld>
            <a:endParaRPr lang="en-US"/>
          </a:p>
        </p:txBody>
      </p:sp>
    </p:spTree>
    <p:extLst>
      <p:ext uri="{BB962C8B-B14F-4D97-AF65-F5344CB8AC3E}">
        <p14:creationId xmlns:p14="http://schemas.microsoft.com/office/powerpoint/2010/main" val="356766671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2D608CF9-AA03-4343-A216-87F7A25F1C77}" type="datetimeFigureOut">
              <a:rPr lang="en-GB" smtClean="0"/>
              <a:t>07/02/2018</a:t>
            </a:fld>
            <a:endParaRPr lang="en-GB" dirty="0"/>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7C62552C-7B3B-442C-A931-18AAF3D74EFE}" type="slidenum">
              <a:rPr lang="en-GB" smtClean="0"/>
              <a:t>‹#›</a:t>
            </a:fld>
            <a:endParaRPr lang="en-GB" dirty="0"/>
          </a:p>
        </p:txBody>
      </p:sp>
    </p:spTree>
    <p:extLst>
      <p:ext uri="{BB962C8B-B14F-4D97-AF65-F5344CB8AC3E}">
        <p14:creationId xmlns:p14="http://schemas.microsoft.com/office/powerpoint/2010/main" val="1717627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7224A1-3949-4C4D-8136-948A30EEB608}" type="slidenum">
              <a:rPr lang="en-GB" smtClean="0"/>
              <a:t>3</a:t>
            </a:fld>
            <a:endParaRPr lang="en-GB" dirty="0"/>
          </a:p>
        </p:txBody>
      </p:sp>
    </p:spTree>
    <p:extLst>
      <p:ext uri="{BB962C8B-B14F-4D97-AF65-F5344CB8AC3E}">
        <p14:creationId xmlns:p14="http://schemas.microsoft.com/office/powerpoint/2010/main" val="24382727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7224A1-3949-4C4D-8136-948A30EEB608}" type="slidenum">
              <a:rPr lang="en-GB" smtClean="0"/>
              <a:t>4</a:t>
            </a:fld>
            <a:endParaRPr lang="en-GB" dirty="0"/>
          </a:p>
        </p:txBody>
      </p:sp>
    </p:spTree>
    <p:extLst>
      <p:ext uri="{BB962C8B-B14F-4D97-AF65-F5344CB8AC3E}">
        <p14:creationId xmlns:p14="http://schemas.microsoft.com/office/powerpoint/2010/main" val="33028319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7224A1-3949-4C4D-8136-948A30EEB608}" type="slidenum">
              <a:rPr lang="en-GB" smtClean="0"/>
              <a:t>5</a:t>
            </a:fld>
            <a:endParaRPr lang="en-GB" dirty="0"/>
          </a:p>
        </p:txBody>
      </p:sp>
    </p:spTree>
    <p:extLst>
      <p:ext uri="{BB962C8B-B14F-4D97-AF65-F5344CB8AC3E}">
        <p14:creationId xmlns:p14="http://schemas.microsoft.com/office/powerpoint/2010/main" val="11944753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7224A1-3949-4C4D-8136-948A30EEB608}" type="slidenum">
              <a:rPr lang="en-GB" smtClean="0"/>
              <a:t>6</a:t>
            </a:fld>
            <a:endParaRPr lang="en-GB" dirty="0"/>
          </a:p>
        </p:txBody>
      </p:sp>
    </p:spTree>
    <p:extLst>
      <p:ext uri="{BB962C8B-B14F-4D97-AF65-F5344CB8AC3E}">
        <p14:creationId xmlns:p14="http://schemas.microsoft.com/office/powerpoint/2010/main" val="10212659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7224A1-3949-4C4D-8136-948A30EEB608}" type="slidenum">
              <a:rPr lang="en-GB" smtClean="0"/>
              <a:t>7</a:t>
            </a:fld>
            <a:endParaRPr lang="en-GB" dirty="0"/>
          </a:p>
        </p:txBody>
      </p:sp>
    </p:spTree>
    <p:extLst>
      <p:ext uri="{BB962C8B-B14F-4D97-AF65-F5344CB8AC3E}">
        <p14:creationId xmlns:p14="http://schemas.microsoft.com/office/powerpoint/2010/main" val="10212659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7224A1-3949-4C4D-8136-948A30EEB608}" type="slidenum">
              <a:rPr lang="en-GB" smtClean="0"/>
              <a:t>8</a:t>
            </a:fld>
            <a:endParaRPr lang="en-GB" dirty="0"/>
          </a:p>
        </p:txBody>
      </p:sp>
    </p:spTree>
    <p:extLst>
      <p:ext uri="{BB962C8B-B14F-4D97-AF65-F5344CB8AC3E}">
        <p14:creationId xmlns:p14="http://schemas.microsoft.com/office/powerpoint/2010/main" val="10212659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7224A1-3949-4C4D-8136-948A30EEB608}" type="slidenum">
              <a:rPr lang="en-GB" smtClean="0"/>
              <a:t>11</a:t>
            </a:fld>
            <a:endParaRPr lang="en-GB" dirty="0"/>
          </a:p>
        </p:txBody>
      </p:sp>
    </p:spTree>
    <p:extLst>
      <p:ext uri="{BB962C8B-B14F-4D97-AF65-F5344CB8AC3E}">
        <p14:creationId xmlns:p14="http://schemas.microsoft.com/office/powerpoint/2010/main" val="10212659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7224A1-3949-4C4D-8136-948A30EEB608}" type="slidenum">
              <a:rPr lang="en-GB" smtClean="0"/>
              <a:t>12</a:t>
            </a:fld>
            <a:endParaRPr lang="en-GB" dirty="0"/>
          </a:p>
        </p:txBody>
      </p:sp>
    </p:spTree>
    <p:extLst>
      <p:ext uri="{BB962C8B-B14F-4D97-AF65-F5344CB8AC3E}">
        <p14:creationId xmlns:p14="http://schemas.microsoft.com/office/powerpoint/2010/main" val="10212659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7224A1-3949-4C4D-8136-948A30EEB608}" type="slidenum">
              <a:rPr lang="en-GB" smtClean="0"/>
              <a:t>13</a:t>
            </a:fld>
            <a:endParaRPr lang="en-GB" dirty="0"/>
          </a:p>
        </p:txBody>
      </p:sp>
    </p:spTree>
    <p:extLst>
      <p:ext uri="{BB962C8B-B14F-4D97-AF65-F5344CB8AC3E}">
        <p14:creationId xmlns:p14="http://schemas.microsoft.com/office/powerpoint/2010/main" val="10212659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7224A1-3949-4C4D-8136-948A30EEB608}" type="slidenum">
              <a:rPr lang="en-GB" smtClean="0"/>
              <a:t>14</a:t>
            </a:fld>
            <a:endParaRPr lang="en-GB" dirty="0"/>
          </a:p>
        </p:txBody>
      </p:sp>
    </p:spTree>
    <p:extLst>
      <p:ext uri="{BB962C8B-B14F-4D97-AF65-F5344CB8AC3E}">
        <p14:creationId xmlns:p14="http://schemas.microsoft.com/office/powerpoint/2010/main" val="10212659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7224A1-3949-4C4D-8136-948A30EEB608}" type="slidenum">
              <a:rPr lang="en-GB" smtClean="0"/>
              <a:t>15</a:t>
            </a:fld>
            <a:endParaRPr lang="en-GB" dirty="0"/>
          </a:p>
        </p:txBody>
      </p:sp>
    </p:spTree>
    <p:extLst>
      <p:ext uri="{BB962C8B-B14F-4D97-AF65-F5344CB8AC3E}">
        <p14:creationId xmlns:p14="http://schemas.microsoft.com/office/powerpoint/2010/main" val="10212659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7224A1-3949-4C4D-8136-948A30EEB608}" type="slidenum">
              <a:rPr lang="en-GB" smtClean="0"/>
              <a:t>16</a:t>
            </a:fld>
            <a:endParaRPr lang="en-GB" dirty="0"/>
          </a:p>
        </p:txBody>
      </p:sp>
    </p:spTree>
    <p:extLst>
      <p:ext uri="{BB962C8B-B14F-4D97-AF65-F5344CB8AC3E}">
        <p14:creationId xmlns:p14="http://schemas.microsoft.com/office/powerpoint/2010/main" val="10212659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7224A1-3949-4C4D-8136-948A30EEB608}" type="slidenum">
              <a:rPr lang="en-GB" smtClean="0"/>
              <a:t>32</a:t>
            </a:fld>
            <a:endParaRPr lang="en-GB" dirty="0"/>
          </a:p>
        </p:txBody>
      </p:sp>
    </p:spTree>
    <p:extLst>
      <p:ext uri="{BB962C8B-B14F-4D97-AF65-F5344CB8AC3E}">
        <p14:creationId xmlns:p14="http://schemas.microsoft.com/office/powerpoint/2010/main" val="36041119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3402EAC-B2E9-40BB-A0CB-DA6411031C19}" type="slidenum">
              <a:rPr lang="en-GB" smtClean="0"/>
              <a:t>33</a:t>
            </a:fld>
            <a:endParaRPr lang="en-GB"/>
          </a:p>
        </p:txBody>
      </p:sp>
    </p:spTree>
    <p:extLst>
      <p:ext uri="{BB962C8B-B14F-4D97-AF65-F5344CB8AC3E}">
        <p14:creationId xmlns:p14="http://schemas.microsoft.com/office/powerpoint/2010/main" val="5457077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3402EAC-B2E9-40BB-A0CB-DA6411031C19}" type="slidenum">
              <a:rPr lang="en-GB" smtClean="0"/>
              <a:t>34</a:t>
            </a:fld>
            <a:endParaRPr lang="en-GB"/>
          </a:p>
        </p:txBody>
      </p:sp>
    </p:spTree>
    <p:extLst>
      <p:ext uri="{BB962C8B-B14F-4D97-AF65-F5344CB8AC3E}">
        <p14:creationId xmlns:p14="http://schemas.microsoft.com/office/powerpoint/2010/main" val="193145910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3402EAC-B2E9-40BB-A0CB-DA6411031C19}" type="slidenum">
              <a:rPr lang="en-GB" smtClean="0"/>
              <a:t>35</a:t>
            </a:fld>
            <a:endParaRPr lang="en-GB"/>
          </a:p>
        </p:txBody>
      </p:sp>
    </p:spTree>
    <p:extLst>
      <p:ext uri="{BB962C8B-B14F-4D97-AF65-F5344CB8AC3E}">
        <p14:creationId xmlns:p14="http://schemas.microsoft.com/office/powerpoint/2010/main" val="96807999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3402EAC-B2E9-40BB-A0CB-DA6411031C19}" type="slidenum">
              <a:rPr lang="en-GB" smtClean="0"/>
              <a:t>37</a:t>
            </a:fld>
            <a:endParaRPr lang="en-GB"/>
          </a:p>
        </p:txBody>
      </p:sp>
    </p:spTree>
    <p:extLst>
      <p:ext uri="{BB962C8B-B14F-4D97-AF65-F5344CB8AC3E}">
        <p14:creationId xmlns:p14="http://schemas.microsoft.com/office/powerpoint/2010/main" val="220091959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3402EAC-B2E9-40BB-A0CB-DA6411031C19}" type="slidenum">
              <a:rPr lang="en-GB" smtClean="0"/>
              <a:t>38</a:t>
            </a:fld>
            <a:endParaRPr lang="en-GB"/>
          </a:p>
        </p:txBody>
      </p:sp>
    </p:spTree>
    <p:extLst>
      <p:ext uri="{BB962C8B-B14F-4D97-AF65-F5344CB8AC3E}">
        <p14:creationId xmlns:p14="http://schemas.microsoft.com/office/powerpoint/2010/main" val="12508651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3402EAC-B2E9-40BB-A0CB-DA6411031C19}" type="slidenum">
              <a:rPr lang="en-GB" smtClean="0"/>
              <a:t>39</a:t>
            </a:fld>
            <a:endParaRPr lang="en-GB"/>
          </a:p>
        </p:txBody>
      </p:sp>
    </p:spTree>
    <p:extLst>
      <p:ext uri="{BB962C8B-B14F-4D97-AF65-F5344CB8AC3E}">
        <p14:creationId xmlns:p14="http://schemas.microsoft.com/office/powerpoint/2010/main" val="295261528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3402EAC-B2E9-40BB-A0CB-DA6411031C19}" type="slidenum">
              <a:rPr lang="en-GB" smtClean="0"/>
              <a:t>56</a:t>
            </a:fld>
            <a:endParaRPr lang="en-GB"/>
          </a:p>
        </p:txBody>
      </p:sp>
    </p:spTree>
    <p:extLst>
      <p:ext uri="{BB962C8B-B14F-4D97-AF65-F5344CB8AC3E}">
        <p14:creationId xmlns:p14="http://schemas.microsoft.com/office/powerpoint/2010/main" val="11725166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481D8CA-FD82-4485-BE93-4DB91E912FDC}" type="datetimeFigureOut">
              <a:rPr lang="en-GB" smtClean="0"/>
              <a:t>07/02/2018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452B536-C1B0-4193-870B-97FE63E2D773}" type="slidenum">
              <a:rPr lang="en-GB" smtClean="0"/>
              <a:t>‹#›</a:t>
            </a:fld>
            <a:endParaRPr lang="en-GB" dirty="0"/>
          </a:p>
        </p:txBody>
      </p:sp>
    </p:spTree>
    <p:extLst>
      <p:ext uri="{BB962C8B-B14F-4D97-AF65-F5344CB8AC3E}">
        <p14:creationId xmlns:p14="http://schemas.microsoft.com/office/powerpoint/2010/main" val="18241111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481D8CA-FD82-4485-BE93-4DB91E912FDC}" type="datetimeFigureOut">
              <a:rPr lang="en-GB" smtClean="0"/>
              <a:t>07/02/2018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452B536-C1B0-4193-870B-97FE63E2D773}" type="slidenum">
              <a:rPr lang="en-GB" smtClean="0"/>
              <a:t>‹#›</a:t>
            </a:fld>
            <a:endParaRPr lang="en-GB" dirty="0"/>
          </a:p>
        </p:txBody>
      </p:sp>
    </p:spTree>
    <p:extLst>
      <p:ext uri="{BB962C8B-B14F-4D97-AF65-F5344CB8AC3E}">
        <p14:creationId xmlns:p14="http://schemas.microsoft.com/office/powerpoint/2010/main" val="10270938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481D8CA-FD82-4485-BE93-4DB91E912FDC}" type="datetimeFigureOut">
              <a:rPr lang="en-GB" smtClean="0"/>
              <a:t>07/02/2018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452B536-C1B0-4193-870B-97FE63E2D773}" type="slidenum">
              <a:rPr lang="en-GB" smtClean="0"/>
              <a:t>‹#›</a:t>
            </a:fld>
            <a:endParaRPr lang="en-GB" dirty="0"/>
          </a:p>
        </p:txBody>
      </p:sp>
    </p:spTree>
    <p:extLst>
      <p:ext uri="{BB962C8B-B14F-4D97-AF65-F5344CB8AC3E}">
        <p14:creationId xmlns:p14="http://schemas.microsoft.com/office/powerpoint/2010/main" val="24424671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481D8CA-FD82-4485-BE93-4DB91E912FDC}" type="datetimeFigureOut">
              <a:rPr lang="en-GB" smtClean="0"/>
              <a:t>07/02/2018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452B536-C1B0-4193-870B-97FE63E2D773}" type="slidenum">
              <a:rPr lang="en-GB" smtClean="0"/>
              <a:t>‹#›</a:t>
            </a:fld>
            <a:endParaRPr lang="en-GB" dirty="0"/>
          </a:p>
        </p:txBody>
      </p:sp>
    </p:spTree>
    <p:extLst>
      <p:ext uri="{BB962C8B-B14F-4D97-AF65-F5344CB8AC3E}">
        <p14:creationId xmlns:p14="http://schemas.microsoft.com/office/powerpoint/2010/main" val="41781406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481D8CA-FD82-4485-BE93-4DB91E912FDC}" type="datetimeFigureOut">
              <a:rPr lang="en-GB" smtClean="0"/>
              <a:t>07/02/2018</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2452B536-C1B0-4193-870B-97FE63E2D773}" type="slidenum">
              <a:rPr lang="en-GB" smtClean="0"/>
              <a:t>‹#›</a:t>
            </a:fld>
            <a:endParaRPr lang="en-GB" dirty="0"/>
          </a:p>
        </p:txBody>
      </p:sp>
    </p:spTree>
    <p:extLst>
      <p:ext uri="{BB962C8B-B14F-4D97-AF65-F5344CB8AC3E}">
        <p14:creationId xmlns:p14="http://schemas.microsoft.com/office/powerpoint/2010/main" val="22062085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481D8CA-FD82-4485-BE93-4DB91E912FDC}" type="datetimeFigureOut">
              <a:rPr lang="en-GB" smtClean="0"/>
              <a:t>07/02/2018</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2452B536-C1B0-4193-870B-97FE63E2D773}" type="slidenum">
              <a:rPr lang="en-GB" smtClean="0"/>
              <a:t>‹#›</a:t>
            </a:fld>
            <a:endParaRPr lang="en-GB" dirty="0"/>
          </a:p>
        </p:txBody>
      </p:sp>
    </p:spTree>
    <p:extLst>
      <p:ext uri="{BB962C8B-B14F-4D97-AF65-F5344CB8AC3E}">
        <p14:creationId xmlns:p14="http://schemas.microsoft.com/office/powerpoint/2010/main" val="27542565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481D8CA-FD82-4485-BE93-4DB91E912FDC}" type="datetimeFigureOut">
              <a:rPr lang="en-GB" smtClean="0"/>
              <a:t>07/02/2018</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2452B536-C1B0-4193-870B-97FE63E2D773}" type="slidenum">
              <a:rPr lang="en-GB" smtClean="0"/>
              <a:t>‹#›</a:t>
            </a:fld>
            <a:endParaRPr lang="en-GB" dirty="0"/>
          </a:p>
        </p:txBody>
      </p:sp>
    </p:spTree>
    <p:extLst>
      <p:ext uri="{BB962C8B-B14F-4D97-AF65-F5344CB8AC3E}">
        <p14:creationId xmlns:p14="http://schemas.microsoft.com/office/powerpoint/2010/main" val="18248198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481D8CA-FD82-4485-BE93-4DB91E912FDC}" type="datetimeFigureOut">
              <a:rPr lang="en-GB" smtClean="0"/>
              <a:t>07/02/2018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452B536-C1B0-4193-870B-97FE63E2D773}" type="slidenum">
              <a:rPr lang="en-GB" smtClean="0"/>
              <a:t>‹#›</a:t>
            </a:fld>
            <a:endParaRPr lang="en-GB" dirty="0"/>
          </a:p>
        </p:txBody>
      </p:sp>
    </p:spTree>
    <p:extLst>
      <p:ext uri="{BB962C8B-B14F-4D97-AF65-F5344CB8AC3E}">
        <p14:creationId xmlns:p14="http://schemas.microsoft.com/office/powerpoint/2010/main" val="33528397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481D8CA-FD82-4485-BE93-4DB91E912FDC}" type="datetimeFigureOut">
              <a:rPr lang="en-GB" smtClean="0"/>
              <a:t>07/02/2018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452B536-C1B0-4193-870B-97FE63E2D773}" type="slidenum">
              <a:rPr lang="en-GB" smtClean="0"/>
              <a:t>‹#›</a:t>
            </a:fld>
            <a:endParaRPr lang="en-GB" dirty="0"/>
          </a:p>
        </p:txBody>
      </p:sp>
    </p:spTree>
    <p:extLst>
      <p:ext uri="{BB962C8B-B14F-4D97-AF65-F5344CB8AC3E}">
        <p14:creationId xmlns:p14="http://schemas.microsoft.com/office/powerpoint/2010/main" val="16871321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481D8CA-FD82-4485-BE93-4DB91E912FDC}" type="datetimeFigureOut">
              <a:rPr lang="en-GB" smtClean="0"/>
              <a:t>07/02/2018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452B536-C1B0-4193-870B-97FE63E2D773}" type="slidenum">
              <a:rPr lang="en-GB" smtClean="0"/>
              <a:t>‹#›</a:t>
            </a:fld>
            <a:endParaRPr lang="en-GB" dirty="0"/>
          </a:p>
        </p:txBody>
      </p:sp>
    </p:spTree>
    <p:extLst>
      <p:ext uri="{BB962C8B-B14F-4D97-AF65-F5344CB8AC3E}">
        <p14:creationId xmlns:p14="http://schemas.microsoft.com/office/powerpoint/2010/main" val="7760003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481D8CA-FD82-4485-BE93-4DB91E912FDC}" type="datetimeFigureOut">
              <a:rPr lang="en-GB" smtClean="0"/>
              <a:t>07/02/2018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452B536-C1B0-4193-870B-97FE63E2D773}" type="slidenum">
              <a:rPr lang="en-GB" smtClean="0"/>
              <a:t>‹#›</a:t>
            </a:fld>
            <a:endParaRPr lang="en-GB" dirty="0"/>
          </a:p>
        </p:txBody>
      </p:sp>
    </p:spTree>
    <p:extLst>
      <p:ext uri="{BB962C8B-B14F-4D97-AF65-F5344CB8AC3E}">
        <p14:creationId xmlns:p14="http://schemas.microsoft.com/office/powerpoint/2010/main" val="13936872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803FC57-D4BE-4570-B58F-2C323F3E691C}" type="datetimeFigureOut">
              <a:rPr lang="en-GB" smtClean="0">
                <a:solidFill>
                  <a:prstClr val="black">
                    <a:tint val="75000"/>
                  </a:prstClr>
                </a:solidFill>
              </a:rPr>
              <a:pPr/>
              <a:t>07/02/2018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2BC74E13-73BE-436D-830E-23B242E1B9C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975051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803FC57-D4BE-4570-B58F-2C323F3E691C}" type="datetimeFigureOut">
              <a:rPr lang="en-GB" smtClean="0">
                <a:solidFill>
                  <a:prstClr val="black">
                    <a:tint val="75000"/>
                  </a:prstClr>
                </a:solidFill>
              </a:rPr>
              <a:pPr/>
              <a:t>07/02/2018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2BC74E13-73BE-436D-830E-23B242E1B9C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937591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803FC57-D4BE-4570-B58F-2C323F3E691C}" type="datetimeFigureOut">
              <a:rPr lang="en-GB" smtClean="0">
                <a:solidFill>
                  <a:prstClr val="black">
                    <a:tint val="75000"/>
                  </a:prstClr>
                </a:solidFill>
              </a:rPr>
              <a:pPr/>
              <a:t>07/02/2018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2BC74E13-73BE-436D-830E-23B242E1B9C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793446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803FC57-D4BE-4570-B58F-2C323F3E691C}" type="datetimeFigureOut">
              <a:rPr lang="en-GB" smtClean="0">
                <a:solidFill>
                  <a:prstClr val="black">
                    <a:tint val="75000"/>
                  </a:prstClr>
                </a:solidFill>
              </a:rPr>
              <a:pPr/>
              <a:t>07/02/2018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2BC74E13-73BE-436D-830E-23B242E1B9C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993578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803FC57-D4BE-4570-B58F-2C323F3E691C}" type="datetimeFigureOut">
              <a:rPr lang="en-GB" smtClean="0">
                <a:solidFill>
                  <a:prstClr val="black">
                    <a:tint val="75000"/>
                  </a:prstClr>
                </a:solidFill>
              </a:rPr>
              <a:pPr/>
              <a:t>07/02/2018</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2BC74E13-73BE-436D-830E-23B242E1B9C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62591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803FC57-D4BE-4570-B58F-2C323F3E691C}" type="datetimeFigureOut">
              <a:rPr lang="en-GB" smtClean="0">
                <a:solidFill>
                  <a:prstClr val="black">
                    <a:tint val="75000"/>
                  </a:prstClr>
                </a:solidFill>
              </a:rPr>
              <a:pPr/>
              <a:t>07/02/2018</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2BC74E13-73BE-436D-830E-23B242E1B9C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8651907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803FC57-D4BE-4570-B58F-2C323F3E691C}" type="datetimeFigureOut">
              <a:rPr lang="en-GB" smtClean="0">
                <a:solidFill>
                  <a:prstClr val="black">
                    <a:tint val="75000"/>
                  </a:prstClr>
                </a:solidFill>
              </a:rPr>
              <a:pPr/>
              <a:t>07/02/2018</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2BC74E13-73BE-436D-830E-23B242E1B9C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4507201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803FC57-D4BE-4570-B58F-2C323F3E691C}" type="datetimeFigureOut">
              <a:rPr lang="en-GB" smtClean="0">
                <a:solidFill>
                  <a:prstClr val="black">
                    <a:tint val="75000"/>
                  </a:prstClr>
                </a:solidFill>
              </a:rPr>
              <a:pPr/>
              <a:t>07/02/2018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2BC74E13-73BE-436D-830E-23B242E1B9C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9869683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803FC57-D4BE-4570-B58F-2C323F3E691C}" type="datetimeFigureOut">
              <a:rPr lang="en-GB" smtClean="0">
                <a:solidFill>
                  <a:prstClr val="black">
                    <a:tint val="75000"/>
                  </a:prstClr>
                </a:solidFill>
              </a:rPr>
              <a:pPr/>
              <a:t>07/02/2018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2BC74E13-73BE-436D-830E-23B242E1B9C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3602251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803FC57-D4BE-4570-B58F-2C323F3E691C}" type="datetimeFigureOut">
              <a:rPr lang="en-GB" smtClean="0">
                <a:solidFill>
                  <a:prstClr val="black">
                    <a:tint val="75000"/>
                  </a:prstClr>
                </a:solidFill>
              </a:rPr>
              <a:pPr/>
              <a:t>07/02/2018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2BC74E13-73BE-436D-830E-23B242E1B9C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3734104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803FC57-D4BE-4570-B58F-2C323F3E691C}" type="datetimeFigureOut">
              <a:rPr lang="en-GB" smtClean="0">
                <a:solidFill>
                  <a:prstClr val="black">
                    <a:tint val="75000"/>
                  </a:prstClr>
                </a:solidFill>
              </a:rPr>
              <a:pPr/>
              <a:t>07/02/2018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2BC74E13-73BE-436D-830E-23B242E1B9C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089885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99"/>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481D8CA-FD82-4485-BE93-4DB91E912FDC}" type="datetimeFigureOut">
              <a:rPr lang="en-GB" smtClean="0"/>
              <a:t>07/02/2018</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452B536-C1B0-4193-870B-97FE63E2D773}" type="slidenum">
              <a:rPr lang="en-GB" smtClean="0"/>
              <a:t>‹#›</a:t>
            </a:fld>
            <a:endParaRPr lang="en-GB" dirty="0"/>
          </a:p>
        </p:txBody>
      </p:sp>
    </p:spTree>
    <p:extLst>
      <p:ext uri="{BB962C8B-B14F-4D97-AF65-F5344CB8AC3E}">
        <p14:creationId xmlns:p14="http://schemas.microsoft.com/office/powerpoint/2010/main" val="411585282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FFF99"/>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803FC57-D4BE-4570-B58F-2C323F3E691C}" type="datetimeFigureOut">
              <a:rPr lang="en-GB" smtClean="0">
                <a:solidFill>
                  <a:prstClr val="black">
                    <a:tint val="75000"/>
                  </a:prstClr>
                </a:solidFill>
              </a:rPr>
              <a:pPr/>
              <a:t>07/02/2018</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BC74E13-73BE-436D-830E-23B242E1B9C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863330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8.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16.png"/><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20.png"/></Relationships>
</file>

<file path=ppt/slides/_rels/slide1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22.png"/></Relationships>
</file>

<file path=ppt/slides/_rels/slide1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24.png"/></Relationships>
</file>

<file path=ppt/slides/_rels/slide1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3.jpeg"/><Relationship Id="rId1" Type="http://schemas.openxmlformats.org/officeDocument/2006/relationships/slideLayout" Target="../slideLayouts/slideLayout7.xml"/><Relationship Id="rId4" Type="http://schemas.openxmlformats.org/officeDocument/2006/relationships/image" Target="../media/image30.jpeg"/></Relationships>
</file>

<file path=ppt/slides/_rels/slide1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7.xml"/><Relationship Id="rId4" Type="http://schemas.openxmlformats.org/officeDocument/2006/relationships/image" Target="../media/image33.png"/></Relationships>
</file>

<file path=ppt/slides/_rels/slide20.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jpeg"/><Relationship Id="rId1" Type="http://schemas.openxmlformats.org/officeDocument/2006/relationships/slideLayout" Target="../slideLayouts/slideLayout7.xml"/><Relationship Id="rId4" Type="http://schemas.openxmlformats.org/officeDocument/2006/relationships/image" Target="../media/image41.png"/></Relationships>
</file>

<file path=ppt/slides/_rels/slide2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hyperlink" Target="http://www.open.edu/openlearn/history-the-arts/history/world-history/selling-empire-introduction" TargetMode="Externa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13.xml"/><Relationship Id="rId1" Type="http://schemas.openxmlformats.org/officeDocument/2006/relationships/slideLayout" Target="../slideLayouts/slideLayout7.xml"/><Relationship Id="rId5" Type="http://schemas.openxmlformats.org/officeDocument/2006/relationships/image" Target="../media/image50.png"/><Relationship Id="rId4" Type="http://schemas.openxmlformats.org/officeDocument/2006/relationships/image" Target="../media/image49.png"/></Relationships>
</file>

<file path=ppt/slides/_rels/slide33.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15.xml"/><Relationship Id="rId1" Type="http://schemas.openxmlformats.org/officeDocument/2006/relationships/slideLayout" Target="../slideLayouts/slideLayout7.xml"/><Relationship Id="rId5" Type="http://schemas.openxmlformats.org/officeDocument/2006/relationships/image" Target="../media/image54.png"/><Relationship Id="rId4" Type="http://schemas.openxmlformats.org/officeDocument/2006/relationships/image" Target="../media/image53.png"/></Relationships>
</file>

<file path=ppt/slides/_rels/slide35.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57.png"/><Relationship Id="rId5" Type="http://schemas.openxmlformats.org/officeDocument/2006/relationships/image" Target="../media/image52.jpeg"/><Relationship Id="rId4" Type="http://schemas.openxmlformats.org/officeDocument/2006/relationships/image" Target="../media/image56.png"/></Relationships>
</file>

<file path=ppt/slides/_rels/slide36.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19.xml"/><Relationship Id="rId1" Type="http://schemas.openxmlformats.org/officeDocument/2006/relationships/slideLayout" Target="../slideLayouts/slideLayout7.xml"/><Relationship Id="rId5" Type="http://schemas.openxmlformats.org/officeDocument/2006/relationships/image" Target="../media/image48.png"/><Relationship Id="rId4" Type="http://schemas.openxmlformats.org/officeDocument/2006/relationships/image" Target="../media/image49.png"/></Relationships>
</file>

<file path=ppt/slides/_rels/slide40.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61.jpe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63.jpe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64.png"/><Relationship Id="rId1" Type="http://schemas.openxmlformats.org/officeDocument/2006/relationships/slideLayout" Target="../slideLayouts/slideLayout7.xml"/><Relationship Id="rId4" Type="http://schemas.openxmlformats.org/officeDocument/2006/relationships/image" Target="../media/image66.png"/></Relationships>
</file>

<file path=ppt/slides/_rels/slide43.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png"/><Relationship Id="rId1" Type="http://schemas.openxmlformats.org/officeDocument/2006/relationships/slideLayout" Target="../slideLayouts/slideLayout7.xml"/><Relationship Id="rId5" Type="http://schemas.openxmlformats.org/officeDocument/2006/relationships/image" Target="../media/image69.png"/><Relationship Id="rId4" Type="http://schemas.openxmlformats.org/officeDocument/2006/relationships/image" Target="../media/image68.png"/></Relationships>
</file>

<file path=ppt/slides/_rels/slide44.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image" Target="../media/image70.png"/><Relationship Id="rId1" Type="http://schemas.openxmlformats.org/officeDocument/2006/relationships/slideLayout" Target="../slideLayouts/slideLayout7.xml"/><Relationship Id="rId5" Type="http://schemas.openxmlformats.org/officeDocument/2006/relationships/image" Target="../media/image73.png"/><Relationship Id="rId4" Type="http://schemas.openxmlformats.org/officeDocument/2006/relationships/image" Target="../media/image72.png"/></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image" Target="../media/image75.png"/><Relationship Id="rId1" Type="http://schemas.openxmlformats.org/officeDocument/2006/relationships/slideLayout" Target="../slideLayouts/slideLayout7.xml"/><Relationship Id="rId6" Type="http://schemas.openxmlformats.org/officeDocument/2006/relationships/image" Target="../media/image79.png"/><Relationship Id="rId5" Type="http://schemas.openxmlformats.org/officeDocument/2006/relationships/image" Target="../media/image78.png"/><Relationship Id="rId4" Type="http://schemas.openxmlformats.org/officeDocument/2006/relationships/image" Target="../media/image77.png"/></Relationships>
</file>

<file path=ppt/slides/_rels/slide48.xml.rels><?xml version="1.0" encoding="UTF-8" standalone="yes"?>
<Relationships xmlns="http://schemas.openxmlformats.org/package/2006/relationships"><Relationship Id="rId3" Type="http://schemas.openxmlformats.org/officeDocument/2006/relationships/image" Target="../media/image81.jpeg"/><Relationship Id="rId2" Type="http://schemas.openxmlformats.org/officeDocument/2006/relationships/image" Target="../media/image80.png"/><Relationship Id="rId1" Type="http://schemas.openxmlformats.org/officeDocument/2006/relationships/slideLayout" Target="../slideLayouts/slideLayout7.xml"/><Relationship Id="rId5" Type="http://schemas.openxmlformats.org/officeDocument/2006/relationships/image" Target="../media/image83.png"/><Relationship Id="rId4" Type="http://schemas.openxmlformats.org/officeDocument/2006/relationships/image" Target="../media/image82.jpeg"/></Relationships>
</file>

<file path=ppt/slides/_rels/slide49.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image" Target="../media/image84.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image" Target="../media/image86.png"/><Relationship Id="rId1" Type="http://schemas.openxmlformats.org/officeDocument/2006/relationships/slideLayout" Target="../slideLayouts/slideLayout7.xml"/><Relationship Id="rId5" Type="http://schemas.openxmlformats.org/officeDocument/2006/relationships/image" Target="../media/image89.png"/><Relationship Id="rId4" Type="http://schemas.openxmlformats.org/officeDocument/2006/relationships/image" Target="../media/image88.png"/></Relationships>
</file>

<file path=ppt/slides/_rels/slide51.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image" Target="../media/image84.png"/><Relationship Id="rId1" Type="http://schemas.openxmlformats.org/officeDocument/2006/relationships/slideLayout" Target="../slideLayouts/slideLayout7.xml"/><Relationship Id="rId6" Type="http://schemas.openxmlformats.org/officeDocument/2006/relationships/image" Target="../media/image90.jpeg"/><Relationship Id="rId5" Type="http://schemas.openxmlformats.org/officeDocument/2006/relationships/image" Target="../media/image79.png"/><Relationship Id="rId4" Type="http://schemas.openxmlformats.org/officeDocument/2006/relationships/image" Target="../media/image86.png"/></Relationships>
</file>

<file path=ppt/slides/_rels/slide52.xml.rels><?xml version="1.0" encoding="UTF-8" standalone="yes"?>
<Relationships xmlns="http://schemas.openxmlformats.org/package/2006/relationships"><Relationship Id="rId2" Type="http://schemas.openxmlformats.org/officeDocument/2006/relationships/image" Target="../media/image91.pn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image" Target="../media/image93.jpeg"/><Relationship Id="rId2" Type="http://schemas.openxmlformats.org/officeDocument/2006/relationships/image" Target="../media/image92.jpe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image" Target="../media/image95.jpeg"/><Relationship Id="rId2" Type="http://schemas.openxmlformats.org/officeDocument/2006/relationships/image" Target="../media/image94.pn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image" Target="../media/image96.jpe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3" Type="http://schemas.openxmlformats.org/officeDocument/2006/relationships/image" Target="../media/image98.jpeg"/><Relationship Id="rId2" Type="http://schemas.openxmlformats.org/officeDocument/2006/relationships/notesSlide" Target="../notesSlides/notesSlide20.xml"/><Relationship Id="rId1" Type="http://schemas.openxmlformats.org/officeDocument/2006/relationships/slideLayout" Target="../slideLayouts/slideLayout7.xml"/><Relationship Id="rId5" Type="http://schemas.openxmlformats.org/officeDocument/2006/relationships/image" Target="../media/image100.png"/><Relationship Id="rId4" Type="http://schemas.openxmlformats.org/officeDocument/2006/relationships/image" Target="../media/image99.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6119664" cy="7523077"/>
          </a:xfrm>
          <a:prstGeom prst="rect">
            <a:avLst/>
          </a:prstGeom>
          <a:noFill/>
        </p:spPr>
        <p:txBody>
          <a:bodyPr wrap="square" lIns="540000" tIns="540000" rIns="540000" bIns="540000" rtlCol="0">
            <a:spAutoFit/>
          </a:bodyPr>
          <a:lstStyle/>
          <a:p>
            <a:r>
              <a:rPr lang="en-US" sz="1900" b="1" dirty="0"/>
              <a:t>AHHI5017 Contesting Conflict: Representations of War, </a:t>
            </a:r>
            <a:r>
              <a:rPr lang="en-US" sz="1900" b="1" dirty="0" smtClean="0"/>
              <a:t>1789–Present</a:t>
            </a:r>
          </a:p>
          <a:p>
            <a:pPr algn="r"/>
            <a:r>
              <a:rPr lang="en-GB" sz="1900" b="1" u="sng" dirty="0" smtClean="0"/>
              <a:t>Week 2: </a:t>
            </a:r>
            <a:r>
              <a:rPr lang="en-GB" sz="1900" b="1" u="sng" dirty="0"/>
              <a:t>The </a:t>
            </a:r>
            <a:r>
              <a:rPr lang="en-GB" sz="1900" b="1" u="sng" dirty="0" smtClean="0"/>
              <a:t>Age of Empire </a:t>
            </a:r>
          </a:p>
          <a:p>
            <a:endParaRPr lang="en-GB" sz="1900" dirty="0" smtClean="0"/>
          </a:p>
          <a:p>
            <a:r>
              <a:rPr lang="en-GB" sz="1900" b="1" u="sng" dirty="0" smtClean="0"/>
              <a:t>PART ONE: Napoleonic Wars and Empire </a:t>
            </a:r>
          </a:p>
          <a:p>
            <a:pPr marL="285750" indent="-285750" algn="just">
              <a:buFont typeface="Arial" pitchFamily="34" charset="0"/>
              <a:buChar char="•"/>
            </a:pPr>
            <a:r>
              <a:rPr lang="en-GB" sz="1900" dirty="0" smtClean="0"/>
              <a:t>British response to Napoleon Myth</a:t>
            </a:r>
          </a:p>
          <a:p>
            <a:pPr marL="285750" indent="-285750" algn="just">
              <a:buFont typeface="Arial" pitchFamily="34" charset="0"/>
              <a:buChar char="•"/>
            </a:pPr>
            <a:r>
              <a:rPr lang="en-GB" sz="1900" dirty="0" smtClean="0"/>
              <a:t>Imperial competition</a:t>
            </a:r>
          </a:p>
          <a:p>
            <a:pPr marL="285750" indent="-285750" algn="just">
              <a:buFont typeface="Arial" pitchFamily="34" charset="0"/>
              <a:buChar char="•"/>
            </a:pPr>
            <a:r>
              <a:rPr lang="en-US" sz="1900" dirty="0" smtClean="0"/>
              <a:t>Art</a:t>
            </a:r>
            <a:r>
              <a:rPr lang="en-US" sz="1900" dirty="0"/>
              <a:t>, Antiquities and the Napoleonic Wars</a:t>
            </a:r>
          </a:p>
          <a:p>
            <a:pPr marL="285750" indent="-285750" algn="just">
              <a:buFont typeface="Arial" pitchFamily="34" charset="0"/>
              <a:buChar char="•"/>
            </a:pPr>
            <a:r>
              <a:rPr lang="en-GB" sz="1900" dirty="0" smtClean="0"/>
              <a:t>Museums and empire</a:t>
            </a:r>
          </a:p>
          <a:p>
            <a:pPr algn="just"/>
            <a:r>
              <a:rPr lang="en-GB" sz="1900" dirty="0" smtClean="0"/>
              <a:t> </a:t>
            </a:r>
            <a:endParaRPr lang="en-GB" sz="1900" dirty="0"/>
          </a:p>
          <a:p>
            <a:pPr algn="just"/>
            <a:r>
              <a:rPr lang="en-GB" sz="1900" b="1" u="sng" dirty="0" smtClean="0"/>
              <a:t>PART TWO: Popular Imperialism</a:t>
            </a:r>
          </a:p>
          <a:p>
            <a:pPr marL="285750" indent="-285750" algn="just">
              <a:buFont typeface="Arial" pitchFamily="34" charset="0"/>
              <a:buChar char="•"/>
            </a:pPr>
            <a:r>
              <a:rPr lang="en-GB" sz="1900" dirty="0" smtClean="0"/>
              <a:t>Group exercise: </a:t>
            </a:r>
            <a:r>
              <a:rPr lang="en-GB" sz="1900" dirty="0" err="1" smtClean="0"/>
              <a:t>MacKenzie</a:t>
            </a:r>
            <a:r>
              <a:rPr lang="en-GB" sz="1900" dirty="0" smtClean="0"/>
              <a:t> analysis</a:t>
            </a:r>
          </a:p>
          <a:p>
            <a:pPr marL="285750" indent="-285750" algn="just">
              <a:buFont typeface="Arial" pitchFamily="34" charset="0"/>
              <a:buChar char="•"/>
            </a:pPr>
            <a:r>
              <a:rPr lang="en-GB" sz="1900" dirty="0" smtClean="0"/>
              <a:t>‘Selling Empire’</a:t>
            </a:r>
          </a:p>
          <a:p>
            <a:pPr marL="285750" indent="-285750" algn="just">
              <a:buFont typeface="Arial" pitchFamily="34" charset="0"/>
              <a:buChar char="•"/>
            </a:pPr>
            <a:r>
              <a:rPr lang="en-GB" sz="1900" dirty="0" smtClean="0"/>
              <a:t>Napoleonic campaigns</a:t>
            </a:r>
          </a:p>
          <a:p>
            <a:pPr marL="285750" indent="-285750" algn="just">
              <a:buFont typeface="Arial" pitchFamily="34" charset="0"/>
              <a:buChar char="•"/>
            </a:pPr>
            <a:endParaRPr lang="en-GB" sz="1900" dirty="0"/>
          </a:p>
          <a:p>
            <a:pPr algn="just"/>
            <a:r>
              <a:rPr lang="en-GB" sz="1900" b="1" u="sng" dirty="0" smtClean="0"/>
              <a:t>PART THREE: The ‘Pleasure Culture’ of War</a:t>
            </a:r>
          </a:p>
          <a:p>
            <a:pPr marL="285750" indent="-285750" algn="just">
              <a:buFont typeface="Arial" panose="020B0604020202020204" pitchFamily="34" charset="0"/>
              <a:buChar char="•"/>
            </a:pPr>
            <a:r>
              <a:rPr lang="en-GB" sz="1900" dirty="0" smtClean="0"/>
              <a:t>Group exercise: Paris analysis – representing imperial wars</a:t>
            </a:r>
          </a:p>
          <a:p>
            <a:pPr marL="285750" indent="-285750" algn="just">
              <a:buFont typeface="Arial" panose="020B0604020202020204" pitchFamily="34" charset="0"/>
              <a:buChar char="•"/>
            </a:pPr>
            <a:r>
              <a:rPr lang="en-GB" sz="1900" dirty="0" smtClean="0"/>
              <a:t>Group exercise: Richards analysis – children’s literature and war</a:t>
            </a:r>
          </a:p>
          <a:p>
            <a:pPr marL="285750" indent="-285750" algn="just">
              <a:buFont typeface="Arial" panose="020B0604020202020204" pitchFamily="34" charset="0"/>
              <a:buChar char="•"/>
            </a:pPr>
            <a:endParaRPr lang="en-GB" sz="2000" dirty="0" smtClean="0"/>
          </a:p>
          <a:p>
            <a:pPr algn="just"/>
            <a:endParaRPr lang="en-GB" dirty="0" smtClean="0"/>
          </a:p>
        </p:txBody>
      </p:sp>
      <p:pic>
        <p:nvPicPr>
          <p:cNvPr id="5" name="Picture 4"/>
          <p:cNvPicPr>
            <a:picLocks noChangeAspect="1"/>
          </p:cNvPicPr>
          <p:nvPr/>
        </p:nvPicPr>
        <p:blipFill rotWithShape="1">
          <a:blip r:embed="rId2"/>
          <a:srcRect l="8454" t="9518" r="7768" b="13939"/>
          <a:stretch/>
        </p:blipFill>
        <p:spPr>
          <a:xfrm>
            <a:off x="6053837" y="0"/>
            <a:ext cx="3090163" cy="2126563"/>
          </a:xfrm>
          <a:prstGeom prst="rect">
            <a:avLst/>
          </a:prstGeom>
        </p:spPr>
      </p:pic>
      <p:pic>
        <p:nvPicPr>
          <p:cNvPr id="6" name="Picture 5"/>
          <p:cNvPicPr>
            <a:picLocks noChangeAspect="1"/>
          </p:cNvPicPr>
          <p:nvPr/>
        </p:nvPicPr>
        <p:blipFill>
          <a:blip r:embed="rId3"/>
          <a:stretch>
            <a:fillRect/>
          </a:stretch>
        </p:blipFill>
        <p:spPr>
          <a:xfrm>
            <a:off x="7380312" y="2126563"/>
            <a:ext cx="1749621" cy="2230496"/>
          </a:xfrm>
          <a:prstGeom prst="rect">
            <a:avLst/>
          </a:prstGeom>
        </p:spPr>
      </p:pic>
      <p:pic>
        <p:nvPicPr>
          <p:cNvPr id="8" name="Picture 2" descr="http://www.collectorscentreonline.co.uk/StockPhotos/Postcards/socialHistory/Postmen-Trinidad.jpg"/>
          <p:cNvPicPr>
            <a:picLocks noChangeAspect="1" noChangeArrowheads="1"/>
          </p:cNvPicPr>
          <p:nvPr/>
        </p:nvPicPr>
        <p:blipFill rotWithShape="1">
          <a:blip r:embed="rId4">
            <a:extLst>
              <a:ext uri="{28A0092B-C50C-407E-A947-70E740481C1C}">
                <a14:useLocalDpi xmlns:a14="http://schemas.microsoft.com/office/drawing/2010/main" val="0"/>
              </a:ext>
            </a:extLst>
          </a:blip>
          <a:srcRect l="5852" t="3413" r="6612" b="7954"/>
          <a:stretch/>
        </p:blipFill>
        <p:spPr bwMode="auto">
          <a:xfrm>
            <a:off x="6052051" y="2126563"/>
            <a:ext cx="1440161" cy="2225702"/>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p:cNvPicPr>
            <a:picLocks noChangeAspect="1"/>
          </p:cNvPicPr>
          <p:nvPr/>
        </p:nvPicPr>
        <p:blipFill rotWithShape="1">
          <a:blip r:embed="rId5"/>
          <a:srcRect b="36897"/>
          <a:stretch/>
        </p:blipFill>
        <p:spPr>
          <a:xfrm>
            <a:off x="6681808" y="5385937"/>
            <a:ext cx="2462192" cy="1472063"/>
          </a:xfrm>
          <a:prstGeom prst="rect">
            <a:avLst/>
          </a:prstGeom>
        </p:spPr>
      </p:pic>
      <p:pic>
        <p:nvPicPr>
          <p:cNvPr id="11" name="Picture 2"/>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052051" y="4352265"/>
            <a:ext cx="3091949" cy="115646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8446946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44000" cy="6999857"/>
          </a:xfrm>
          <a:prstGeom prst="rect">
            <a:avLst/>
          </a:prstGeom>
          <a:noFill/>
        </p:spPr>
        <p:txBody>
          <a:bodyPr wrap="square" lIns="540000" tIns="540000" rIns="540000" bIns="540000" rtlCol="0">
            <a:spAutoFit/>
          </a:bodyPr>
          <a:lstStyle/>
          <a:p>
            <a:r>
              <a:rPr lang="en-GB" sz="1600" i="1" u="sng" dirty="0" smtClean="0">
                <a:solidFill>
                  <a:prstClr val="black"/>
                </a:solidFill>
              </a:rPr>
              <a:t>General Questions </a:t>
            </a:r>
            <a:r>
              <a:rPr lang="en-GB" sz="1600" i="1" u="sng" dirty="0">
                <a:solidFill>
                  <a:prstClr val="black"/>
                </a:solidFill>
              </a:rPr>
              <a:t>to consider:</a:t>
            </a:r>
            <a:endParaRPr lang="en-GB" sz="1600" dirty="0">
              <a:solidFill>
                <a:prstClr val="black"/>
              </a:solidFill>
            </a:endParaRPr>
          </a:p>
          <a:p>
            <a:endParaRPr lang="en-GB" sz="1600" b="1" dirty="0" smtClean="0">
              <a:solidFill>
                <a:prstClr val="black"/>
              </a:solidFill>
            </a:endParaRPr>
          </a:p>
          <a:p>
            <a:pPr marL="285750" indent="-285750">
              <a:buFont typeface="Arial" panose="020B0604020202020204" pitchFamily="34" charset="0"/>
              <a:buChar char="•"/>
            </a:pPr>
            <a:r>
              <a:rPr lang="en-GB" sz="2000" b="1" dirty="0" smtClean="0">
                <a:solidFill>
                  <a:prstClr val="black"/>
                </a:solidFill>
              </a:rPr>
              <a:t>How </a:t>
            </a:r>
            <a:r>
              <a:rPr lang="en-GB" sz="2000" b="1" dirty="0">
                <a:solidFill>
                  <a:prstClr val="black"/>
                </a:solidFill>
              </a:rPr>
              <a:t>important was the military to the British Empire?</a:t>
            </a:r>
            <a:endParaRPr lang="en-GB" sz="2000" dirty="0">
              <a:solidFill>
                <a:prstClr val="black"/>
              </a:solidFill>
            </a:endParaRPr>
          </a:p>
          <a:p>
            <a:r>
              <a:rPr lang="en-GB" sz="2000" dirty="0">
                <a:solidFill>
                  <a:prstClr val="black"/>
                </a:solidFill>
              </a:rPr>
              <a:t> </a:t>
            </a:r>
          </a:p>
          <a:p>
            <a:pPr marL="285750" indent="-285750">
              <a:buFont typeface="Arial" panose="020B0604020202020204" pitchFamily="34" charset="0"/>
              <a:buChar char="•"/>
            </a:pPr>
            <a:r>
              <a:rPr lang="en-GB" sz="2000" b="1" dirty="0">
                <a:solidFill>
                  <a:prstClr val="black"/>
                </a:solidFill>
              </a:rPr>
              <a:t>What was the role of the military in helping to disseminate knowledge and ideas about the empire to a domestic audience?</a:t>
            </a:r>
            <a:endParaRPr lang="en-GB" sz="2000" dirty="0">
              <a:solidFill>
                <a:prstClr val="black"/>
              </a:solidFill>
            </a:endParaRPr>
          </a:p>
          <a:p>
            <a:r>
              <a:rPr lang="en-GB" sz="2000" dirty="0">
                <a:solidFill>
                  <a:prstClr val="black"/>
                </a:solidFill>
              </a:rPr>
              <a:t> </a:t>
            </a:r>
          </a:p>
          <a:p>
            <a:pPr marL="285750" indent="-285750">
              <a:buFont typeface="Arial" panose="020B0604020202020204" pitchFamily="34" charset="0"/>
              <a:buChar char="•"/>
            </a:pPr>
            <a:r>
              <a:rPr lang="en-GB" sz="2000" b="1" dirty="0">
                <a:solidFill>
                  <a:prstClr val="black"/>
                </a:solidFill>
              </a:rPr>
              <a:t>How important was popular culture in disseminating knowledge about empire and overseas military triumphs to a domestic audience?</a:t>
            </a:r>
            <a:endParaRPr lang="en-GB" sz="2000" dirty="0">
              <a:solidFill>
                <a:prstClr val="black"/>
              </a:solidFill>
            </a:endParaRPr>
          </a:p>
          <a:p>
            <a:r>
              <a:rPr lang="en-GB" sz="2000" dirty="0">
                <a:solidFill>
                  <a:prstClr val="black"/>
                </a:solidFill>
              </a:rPr>
              <a:t> </a:t>
            </a:r>
          </a:p>
          <a:p>
            <a:pPr marL="285750" indent="-285750">
              <a:buFont typeface="Arial" panose="020B0604020202020204" pitchFamily="34" charset="0"/>
              <a:buChar char="•"/>
            </a:pPr>
            <a:r>
              <a:rPr lang="en-GB" sz="2000" b="1" dirty="0" smtClean="0">
                <a:solidFill>
                  <a:srgbClr val="FF0000"/>
                </a:solidFill>
              </a:rPr>
              <a:t>What important symbols, icons and ideas do you associate with the British Empire? Do war and the military figure within these associations?</a:t>
            </a:r>
            <a:endParaRPr lang="en-GB" sz="2000" dirty="0">
              <a:solidFill>
                <a:srgbClr val="FF0000"/>
              </a:solidFill>
            </a:endParaRPr>
          </a:p>
          <a:p>
            <a:pPr marL="285750" indent="-285750">
              <a:buFont typeface="Arial" panose="020B0604020202020204" pitchFamily="34" charset="0"/>
              <a:buChar char="•"/>
            </a:pPr>
            <a:endParaRPr lang="en-GB" sz="2000" dirty="0">
              <a:solidFill>
                <a:prstClr val="black"/>
              </a:solidFill>
            </a:endParaRPr>
          </a:p>
          <a:p>
            <a:pPr marL="285750" indent="-285750">
              <a:buFont typeface="Arial" panose="020B0604020202020204" pitchFamily="34" charset="0"/>
              <a:buChar char="•"/>
            </a:pPr>
            <a:r>
              <a:rPr lang="en-GB" sz="2000" b="1" dirty="0" smtClean="0">
                <a:solidFill>
                  <a:prstClr val="black"/>
                </a:solidFill>
              </a:rPr>
              <a:t>(Implicit) To </a:t>
            </a:r>
            <a:r>
              <a:rPr lang="en-GB" sz="2000" b="1" dirty="0">
                <a:solidFill>
                  <a:prstClr val="black"/>
                </a:solidFill>
              </a:rPr>
              <a:t>what extent do the legacies of imperialism remain an important feature of British politics, culture and society in the 21</a:t>
            </a:r>
            <a:r>
              <a:rPr lang="en-GB" sz="2000" b="1" baseline="30000" dirty="0">
                <a:solidFill>
                  <a:prstClr val="black"/>
                </a:solidFill>
              </a:rPr>
              <a:t>st</a:t>
            </a:r>
            <a:r>
              <a:rPr lang="en-GB" sz="2000" b="1" dirty="0">
                <a:solidFill>
                  <a:prstClr val="black"/>
                </a:solidFill>
              </a:rPr>
              <a:t> century</a:t>
            </a:r>
            <a:r>
              <a:rPr lang="en-GB" sz="1600" b="1" dirty="0" smtClean="0">
                <a:solidFill>
                  <a:prstClr val="black"/>
                </a:solidFill>
              </a:rPr>
              <a:t>?</a:t>
            </a:r>
          </a:p>
          <a:p>
            <a:pPr marL="285750" indent="-285750">
              <a:buFont typeface="Arial" panose="020B0604020202020204" pitchFamily="34" charset="0"/>
              <a:buChar char="•"/>
            </a:pPr>
            <a:endParaRPr lang="en-GB" sz="1600" b="1" dirty="0">
              <a:solidFill>
                <a:prstClr val="black"/>
              </a:solidFill>
            </a:endParaRPr>
          </a:p>
          <a:p>
            <a:pPr algn="ctr"/>
            <a:r>
              <a:rPr lang="en-GB" sz="2800" b="1" dirty="0" smtClean="0">
                <a:solidFill>
                  <a:srgbClr val="FF0000"/>
                </a:solidFill>
              </a:rPr>
              <a:t>BRITISH</a:t>
            </a:r>
          </a:p>
          <a:p>
            <a:pPr algn="ctr"/>
            <a:r>
              <a:rPr lang="en-GB" sz="2800" b="1" dirty="0" smtClean="0">
                <a:solidFill>
                  <a:srgbClr val="002060"/>
                </a:solidFill>
              </a:rPr>
              <a:t>EMPIRE</a:t>
            </a:r>
            <a:r>
              <a:rPr lang="en-GB" sz="2800" b="1" dirty="0" smtClean="0">
                <a:solidFill>
                  <a:srgbClr val="FF0000"/>
                </a:solidFill>
              </a:rPr>
              <a:t> </a:t>
            </a:r>
          </a:p>
        </p:txBody>
      </p:sp>
    </p:spTree>
    <p:extLst>
      <p:ext uri="{BB962C8B-B14F-4D97-AF65-F5344CB8AC3E}">
        <p14:creationId xmlns:p14="http://schemas.microsoft.com/office/powerpoint/2010/main" val="409692493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0997" y="-31713"/>
            <a:ext cx="2284416" cy="1958138"/>
          </a:xfrm>
          <a:prstGeom prst="rect">
            <a:avLst/>
          </a:prstGeom>
          <a:noFill/>
        </p:spPr>
        <p:txBody>
          <a:bodyPr wrap="square" lIns="540000" tIns="360000" rIns="540000" bIns="360000" rtlCol="0">
            <a:spAutoFit/>
          </a:bodyPr>
          <a:lstStyle/>
          <a:p>
            <a:pPr lvl="0"/>
            <a:r>
              <a:rPr lang="en-GB" sz="2000" b="1" dirty="0" smtClean="0">
                <a:solidFill>
                  <a:srgbClr val="FF0000"/>
                </a:solidFill>
                <a:effectLst>
                  <a:outerShdw blurRad="38100" dist="38100" dir="2700000" algn="tl">
                    <a:srgbClr val="000000">
                      <a:alpha val="43137"/>
                    </a:srgbClr>
                  </a:outerShdw>
                </a:effectLst>
              </a:rPr>
              <a:t>The British Response</a:t>
            </a:r>
            <a:endParaRPr lang="en-GB" sz="2000" b="1" dirty="0">
              <a:solidFill>
                <a:srgbClr val="FF0000"/>
              </a:solidFill>
              <a:effectLst>
                <a:outerShdw blurRad="38100" dist="38100" dir="2700000" algn="tl">
                  <a:srgbClr val="000000">
                    <a:alpha val="43137"/>
                  </a:srgbClr>
                </a:outerShdw>
              </a:effectLst>
            </a:endParaRPr>
          </a:p>
          <a:p>
            <a:pPr lvl="0"/>
            <a:endParaRPr lang="en-GB" sz="2000" b="1" dirty="0" smtClean="0">
              <a:solidFill>
                <a:srgbClr val="FF0000"/>
              </a:solidFill>
            </a:endParaRPr>
          </a:p>
          <a:p>
            <a:pPr lvl="0"/>
            <a:endParaRPr lang="en-GB" sz="2000" b="1" dirty="0" smtClean="0">
              <a:solidFill>
                <a:srgbClr val="FF0000"/>
              </a:solidFill>
            </a:endParaRPr>
          </a:p>
        </p:txBody>
      </p:sp>
      <p:sp>
        <p:nvSpPr>
          <p:cNvPr id="4" name="Rectangle 3"/>
          <p:cNvSpPr/>
          <p:nvPr/>
        </p:nvSpPr>
        <p:spPr>
          <a:xfrm>
            <a:off x="1016256" y="5891213"/>
            <a:ext cx="7127620" cy="976403"/>
          </a:xfrm>
          <a:prstGeom prst="rect">
            <a:avLst/>
          </a:prstGeom>
        </p:spPr>
        <p:txBody>
          <a:bodyPr wrap="square" lIns="180000" tIns="72000" rIns="180000" bIns="72000">
            <a:spAutoFit/>
          </a:bodyPr>
          <a:lstStyle/>
          <a:p>
            <a:pPr algn="ctr"/>
            <a:r>
              <a:rPr lang="en-GB" dirty="0" smtClean="0"/>
              <a:t>‘Buonaparte establishing French Quarters in Italy,’ Richard Newton (1797)</a:t>
            </a:r>
            <a:endParaRPr lang="en-GB" dirty="0" smtClean="0">
              <a:effectLst/>
            </a:endParaRPr>
          </a:p>
          <a:p>
            <a:pPr algn="ctr"/>
            <a:r>
              <a:rPr lang="en-GB" dirty="0" smtClean="0"/>
              <a:t> </a:t>
            </a:r>
            <a:endParaRPr lang="it-IT" dirty="0"/>
          </a:p>
        </p:txBody>
      </p:sp>
      <p:pic>
        <p:nvPicPr>
          <p:cNvPr id="2355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0125" y="966788"/>
            <a:ext cx="7143750" cy="49244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5814519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95300" y="5898868"/>
            <a:ext cx="8153400" cy="699404"/>
          </a:xfrm>
          <a:prstGeom prst="rect">
            <a:avLst/>
          </a:prstGeom>
        </p:spPr>
        <p:txBody>
          <a:bodyPr wrap="square" lIns="180000" tIns="72000" rIns="180000" bIns="72000">
            <a:spAutoFit/>
          </a:bodyPr>
          <a:lstStyle/>
          <a:p>
            <a:pPr algn="ctr"/>
            <a:r>
              <a:rPr lang="en-GB" dirty="0" smtClean="0"/>
              <a:t>‘Maniac Ravings; or, Little Boney in a Strong Fit,’ James Gillray</a:t>
            </a:r>
            <a:r>
              <a:rPr lang="en-GB" dirty="0" smtClean="0">
                <a:effectLst/>
              </a:rPr>
              <a:t> </a:t>
            </a:r>
            <a:r>
              <a:rPr lang="en-GB" dirty="0" smtClean="0"/>
              <a:t>(c. 1803)</a:t>
            </a:r>
            <a:endParaRPr lang="en-GB" dirty="0" smtClean="0">
              <a:effectLst/>
            </a:endParaRPr>
          </a:p>
          <a:p>
            <a:pPr algn="r"/>
            <a:r>
              <a:rPr lang="en-GB" dirty="0" smtClean="0"/>
              <a:t> </a:t>
            </a:r>
            <a:endParaRPr lang="it-IT" dirty="0"/>
          </a:p>
        </p:txBody>
      </p:sp>
      <p:pic>
        <p:nvPicPr>
          <p:cNvPr id="22530" name="Picture 2" descr="Maniac Ravings, 180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5300" y="793467"/>
            <a:ext cx="8153400" cy="510540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160688" y="-31713"/>
            <a:ext cx="5380760" cy="1650361"/>
          </a:xfrm>
          <a:prstGeom prst="rect">
            <a:avLst/>
          </a:prstGeom>
          <a:noFill/>
        </p:spPr>
        <p:txBody>
          <a:bodyPr wrap="square" lIns="540000" tIns="360000" rIns="540000" bIns="360000" rtlCol="0">
            <a:spAutoFit/>
          </a:bodyPr>
          <a:lstStyle/>
          <a:p>
            <a:pPr lvl="0"/>
            <a:r>
              <a:rPr lang="en-GB" sz="2000" b="1" dirty="0" smtClean="0">
                <a:solidFill>
                  <a:srgbClr val="FF0000"/>
                </a:solidFill>
                <a:effectLst>
                  <a:outerShdw blurRad="38100" dist="38100" dir="2700000" algn="tl">
                    <a:srgbClr val="000000">
                      <a:alpha val="43137"/>
                    </a:srgbClr>
                  </a:outerShdw>
                </a:effectLst>
              </a:rPr>
              <a:t>The British Response</a:t>
            </a:r>
            <a:endParaRPr lang="en-GB" sz="2000" b="1" dirty="0">
              <a:solidFill>
                <a:srgbClr val="FF0000"/>
              </a:solidFill>
              <a:effectLst>
                <a:outerShdw blurRad="38100" dist="38100" dir="2700000" algn="tl">
                  <a:srgbClr val="000000">
                    <a:alpha val="43137"/>
                  </a:srgbClr>
                </a:outerShdw>
              </a:effectLst>
            </a:endParaRPr>
          </a:p>
          <a:p>
            <a:pPr lvl="0"/>
            <a:endParaRPr lang="en-GB" sz="2000" b="1" dirty="0" smtClean="0">
              <a:solidFill>
                <a:srgbClr val="FF0000"/>
              </a:solidFill>
            </a:endParaRPr>
          </a:p>
          <a:p>
            <a:pPr lvl="0"/>
            <a:endParaRPr lang="en-GB" sz="2000" b="1" dirty="0" smtClean="0">
              <a:solidFill>
                <a:srgbClr val="FF0000"/>
              </a:solidFill>
            </a:endParaRPr>
          </a:p>
        </p:txBody>
      </p:sp>
    </p:spTree>
    <p:extLst>
      <p:ext uri="{BB962C8B-B14F-4D97-AF65-F5344CB8AC3E}">
        <p14:creationId xmlns:p14="http://schemas.microsoft.com/office/powerpoint/2010/main" val="418017421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95300" y="5898868"/>
            <a:ext cx="8153400" cy="699404"/>
          </a:xfrm>
          <a:prstGeom prst="rect">
            <a:avLst/>
          </a:prstGeom>
        </p:spPr>
        <p:txBody>
          <a:bodyPr wrap="square" lIns="180000" tIns="72000" rIns="180000" bIns="72000">
            <a:spAutoFit/>
          </a:bodyPr>
          <a:lstStyle/>
          <a:p>
            <a:pPr algn="ctr"/>
            <a:r>
              <a:rPr lang="en-GB" dirty="0" smtClean="0"/>
              <a:t>‘The Devil to Pay or Boney’s Return from </a:t>
            </a:r>
            <a:r>
              <a:rPr lang="en-GB" strike="sngStrike" dirty="0" smtClean="0"/>
              <a:t>Hell Bay </a:t>
            </a:r>
            <a:r>
              <a:rPr lang="en-GB" dirty="0" smtClean="0"/>
              <a:t>Elba,’  J Lewis Marks (1815)</a:t>
            </a:r>
            <a:endParaRPr lang="en-GB" dirty="0" smtClean="0">
              <a:effectLst/>
            </a:endParaRPr>
          </a:p>
          <a:p>
            <a:pPr algn="r"/>
            <a:r>
              <a:rPr lang="en-GB" dirty="0" smtClean="0"/>
              <a:t> </a:t>
            </a:r>
            <a:endParaRPr lang="it-IT" dirty="0"/>
          </a:p>
        </p:txBody>
      </p:sp>
      <p:pic>
        <p:nvPicPr>
          <p:cNvPr id="24580" name="Picture 4" descr="The Devil to Pay or Boney's Return from Hell-Ba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8896" y="914475"/>
            <a:ext cx="6986207" cy="49901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8582229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79712" y="35516"/>
            <a:ext cx="4608512" cy="68579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6589833" y="4525068"/>
            <a:ext cx="2014615" cy="2361398"/>
          </a:xfrm>
          <a:prstGeom prst="rect">
            <a:avLst/>
          </a:prstGeom>
        </p:spPr>
        <p:txBody>
          <a:bodyPr wrap="square" lIns="180000" tIns="72000" rIns="180000" bIns="72000">
            <a:spAutoFit/>
          </a:bodyPr>
          <a:lstStyle/>
          <a:p>
            <a:pPr algn="r"/>
            <a:r>
              <a:rPr lang="en-GB" dirty="0" smtClean="0"/>
              <a:t>‘John Bull and Bonaparte’ handbill </a:t>
            </a:r>
            <a:r>
              <a:rPr lang="en-GB" dirty="0" smtClean="0">
                <a:effectLst/>
              </a:rPr>
              <a:t>published by Rudolph Ackermann </a:t>
            </a:r>
            <a:r>
              <a:rPr lang="en-GB" dirty="0" smtClean="0"/>
              <a:t>(c. 1803)</a:t>
            </a:r>
            <a:endParaRPr lang="en-GB" dirty="0" smtClean="0">
              <a:effectLst/>
            </a:endParaRPr>
          </a:p>
          <a:p>
            <a:pPr algn="r"/>
            <a:r>
              <a:rPr lang="en-GB" dirty="0" smtClean="0"/>
              <a:t> </a:t>
            </a:r>
            <a:endParaRPr lang="it-IT" dirty="0"/>
          </a:p>
        </p:txBody>
      </p:sp>
    </p:spTree>
    <p:extLst>
      <p:ext uri="{BB962C8B-B14F-4D97-AF65-F5344CB8AC3E}">
        <p14:creationId xmlns:p14="http://schemas.microsoft.com/office/powerpoint/2010/main" val="429200785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95300" y="6248570"/>
            <a:ext cx="8153400" cy="699404"/>
          </a:xfrm>
          <a:prstGeom prst="rect">
            <a:avLst/>
          </a:prstGeom>
        </p:spPr>
        <p:txBody>
          <a:bodyPr wrap="square" lIns="180000" tIns="72000" rIns="180000" bIns="72000">
            <a:spAutoFit/>
          </a:bodyPr>
          <a:lstStyle/>
          <a:p>
            <a:pPr algn="ctr"/>
            <a:r>
              <a:rPr lang="en-GB" dirty="0" smtClean="0"/>
              <a:t>‘The modern atlas asking a favor of John Bull,’ Charles Williams ( 1807)</a:t>
            </a:r>
            <a:endParaRPr lang="en-GB" dirty="0" smtClean="0">
              <a:effectLst/>
            </a:endParaRPr>
          </a:p>
          <a:p>
            <a:pPr algn="r"/>
            <a:r>
              <a:rPr lang="en-GB" dirty="0" smtClean="0"/>
              <a:t> </a:t>
            </a:r>
            <a:endParaRPr lang="it-IT" dirty="0"/>
          </a:p>
        </p:txBody>
      </p:sp>
      <p:pic>
        <p:nvPicPr>
          <p:cNvPr id="2560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76482" y="41736"/>
            <a:ext cx="8591036" cy="62176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729938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95300" y="6029567"/>
            <a:ext cx="8153400" cy="699404"/>
          </a:xfrm>
          <a:prstGeom prst="rect">
            <a:avLst/>
          </a:prstGeom>
        </p:spPr>
        <p:txBody>
          <a:bodyPr wrap="square" lIns="180000" tIns="72000" rIns="180000" bIns="72000">
            <a:spAutoFit/>
          </a:bodyPr>
          <a:lstStyle/>
          <a:p>
            <a:pPr algn="ctr"/>
            <a:r>
              <a:rPr lang="en-GB" dirty="0" smtClean="0"/>
              <a:t>‘The plumb-pudding in danger: or state epicures taking un petit souper,’ James Gillray (1805) </a:t>
            </a:r>
            <a:endParaRPr lang="it-IT" dirty="0"/>
          </a:p>
        </p:txBody>
      </p:sp>
      <p:pic>
        <p:nvPicPr>
          <p:cNvPr id="266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9701" y="21495"/>
            <a:ext cx="8004597" cy="599979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5243039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s://upload.wikimedia.org/wikipedia/commons/thumb/c/c2/NapoleonicWars.png/1280px-NapoleonicWars.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271" y="260648"/>
            <a:ext cx="9497271" cy="4392488"/>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495300" y="5157192"/>
            <a:ext cx="8153400" cy="1530401"/>
          </a:xfrm>
          <a:prstGeom prst="rect">
            <a:avLst/>
          </a:prstGeom>
        </p:spPr>
        <p:txBody>
          <a:bodyPr wrap="square" lIns="180000" tIns="72000" rIns="180000" bIns="72000">
            <a:spAutoFit/>
          </a:bodyPr>
          <a:lstStyle/>
          <a:p>
            <a:pPr algn="ctr"/>
            <a:r>
              <a:rPr lang="en-GB" dirty="0" smtClean="0"/>
              <a:t>Indicative map of the world in the Napoleonic Wars era, showing</a:t>
            </a:r>
            <a:endParaRPr lang="en-GB" dirty="0"/>
          </a:p>
          <a:p>
            <a:pPr algn="ctr"/>
            <a:r>
              <a:rPr lang="en-GB" b="1" dirty="0" smtClean="0">
                <a:solidFill>
                  <a:srgbClr val="009900"/>
                </a:solidFill>
              </a:rPr>
              <a:t>France</a:t>
            </a:r>
            <a:r>
              <a:rPr lang="en-GB" b="1" dirty="0">
                <a:solidFill>
                  <a:srgbClr val="009900"/>
                </a:solidFill>
              </a:rPr>
              <a:t>, </a:t>
            </a:r>
            <a:r>
              <a:rPr lang="en-GB" b="1" dirty="0" smtClean="0">
                <a:solidFill>
                  <a:srgbClr val="009900"/>
                </a:solidFill>
              </a:rPr>
              <a:t>French colonies, French </a:t>
            </a:r>
            <a:r>
              <a:rPr lang="en-GB" b="1" dirty="0">
                <a:solidFill>
                  <a:srgbClr val="009900"/>
                </a:solidFill>
              </a:rPr>
              <a:t>client states in Europe, and Denmark-Norway</a:t>
            </a:r>
            <a:r>
              <a:rPr lang="en-GB" b="1" dirty="0" smtClean="0">
                <a:solidFill>
                  <a:srgbClr val="009900"/>
                </a:solidFill>
              </a:rPr>
              <a:t>.</a:t>
            </a:r>
          </a:p>
          <a:p>
            <a:pPr algn="ctr"/>
            <a:r>
              <a:rPr lang="en-GB" b="1" dirty="0" smtClean="0">
                <a:solidFill>
                  <a:srgbClr val="004D86"/>
                </a:solidFill>
              </a:rPr>
              <a:t>Allies against France (</a:t>
            </a:r>
            <a:r>
              <a:rPr lang="fi-FI" b="1" dirty="0" smtClean="0">
                <a:solidFill>
                  <a:srgbClr val="004D86"/>
                </a:solidFill>
              </a:rPr>
              <a:t>Britain</a:t>
            </a:r>
            <a:r>
              <a:rPr lang="fi-FI" b="1" dirty="0">
                <a:solidFill>
                  <a:srgbClr val="004D86"/>
                </a:solidFill>
              </a:rPr>
              <a:t>, Prussia, Austria, Russia, Portugal, Spain, Sweden, Ottoman </a:t>
            </a:r>
            <a:r>
              <a:rPr lang="fi-FI" b="1" dirty="0" smtClean="0">
                <a:solidFill>
                  <a:srgbClr val="004D86"/>
                </a:solidFill>
              </a:rPr>
              <a:t>Empire) </a:t>
            </a:r>
            <a:r>
              <a:rPr lang="en-GB" b="1" dirty="0" smtClean="0">
                <a:solidFill>
                  <a:srgbClr val="004D86"/>
                </a:solidFill>
              </a:rPr>
              <a:t>and their colonies </a:t>
            </a:r>
          </a:p>
          <a:p>
            <a:pPr algn="ctr"/>
            <a:r>
              <a:rPr lang="en-GB" b="1" dirty="0" smtClean="0">
                <a:solidFill>
                  <a:srgbClr val="00FFCC"/>
                </a:solidFill>
              </a:rPr>
              <a:t>Ottoman vassal states and British claimed territories</a:t>
            </a:r>
            <a:endParaRPr lang="it-IT" b="1" dirty="0">
              <a:solidFill>
                <a:srgbClr val="00FFCC"/>
              </a:solidFill>
            </a:endParaRPr>
          </a:p>
        </p:txBody>
      </p:sp>
    </p:spTree>
    <p:extLst>
      <p:ext uri="{BB962C8B-B14F-4D97-AF65-F5344CB8AC3E}">
        <p14:creationId xmlns:p14="http://schemas.microsoft.com/office/powerpoint/2010/main" val="339442168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s://upload.wikimedia.org/wikipedia/commons/thumb/c/c2/NapoleonicWars.png/1280px-NapoleonicWars.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271" y="260648"/>
            <a:ext cx="9497271" cy="439248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421966"/>
            <a:ext cx="5220072" cy="243603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372200" y="5157192"/>
            <a:ext cx="2276500" cy="976403"/>
          </a:xfrm>
          <a:prstGeom prst="rect">
            <a:avLst/>
          </a:prstGeom>
        </p:spPr>
        <p:txBody>
          <a:bodyPr wrap="square" lIns="180000" tIns="72000" rIns="180000" bIns="72000">
            <a:spAutoFit/>
          </a:bodyPr>
          <a:lstStyle/>
          <a:p>
            <a:pPr algn="ctr"/>
            <a:r>
              <a:rPr lang="it-IT" dirty="0" smtClean="0"/>
              <a:t>Expansion of European empires pre-WWI</a:t>
            </a:r>
            <a:endParaRPr lang="it-IT" dirty="0"/>
          </a:p>
        </p:txBody>
      </p:sp>
    </p:spTree>
    <p:extLst>
      <p:ext uri="{BB962C8B-B14F-4D97-AF65-F5344CB8AC3E}">
        <p14:creationId xmlns:p14="http://schemas.microsoft.com/office/powerpoint/2010/main" val="148524504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6084168" y="4869159"/>
            <a:ext cx="2863306" cy="1384995"/>
          </a:xfrm>
          <a:prstGeom prst="rect">
            <a:avLst/>
          </a:prstGeom>
        </p:spPr>
        <p:txBody>
          <a:bodyPr wrap="square">
            <a:spAutoFit/>
          </a:bodyPr>
          <a:lstStyle/>
          <a:p>
            <a:pPr algn="r"/>
            <a:r>
              <a:rPr lang="en-GB" sz="1400" dirty="0" smtClean="0">
                <a:solidFill>
                  <a:prstClr val="black"/>
                </a:solidFill>
              </a:rPr>
              <a:t>The Louvre; </a:t>
            </a:r>
          </a:p>
          <a:p>
            <a:pPr algn="r"/>
            <a:r>
              <a:rPr lang="en-GB" sz="1400" dirty="0" smtClean="0">
                <a:solidFill>
                  <a:prstClr val="black"/>
                </a:solidFill>
              </a:rPr>
              <a:t>‘</a:t>
            </a:r>
            <a:r>
              <a:rPr lang="en-GB" sz="1400" dirty="0" smtClean="0"/>
              <a:t>Allegory of France before the return of Napoleon from Egypt,’ Jean-Pierre Franque (1810); </a:t>
            </a:r>
          </a:p>
          <a:p>
            <a:pPr lvl="0" algn="r"/>
            <a:r>
              <a:rPr lang="en-GB" sz="1400" i="1" dirty="0" smtClean="0">
                <a:solidFill>
                  <a:prstClr val="black"/>
                </a:solidFill>
              </a:rPr>
              <a:t>‘Bonaparte </a:t>
            </a:r>
            <a:r>
              <a:rPr lang="en-GB" sz="1400" i="1" dirty="0">
                <a:solidFill>
                  <a:prstClr val="black"/>
                </a:solidFill>
              </a:rPr>
              <a:t>Before the Sphinx </a:t>
            </a:r>
            <a:r>
              <a:rPr lang="en-GB" sz="1400" dirty="0" smtClean="0">
                <a:solidFill>
                  <a:prstClr val="black"/>
                </a:solidFill>
              </a:rPr>
              <a:t>by </a:t>
            </a:r>
            <a:r>
              <a:rPr lang="en-GB" sz="1400" dirty="0">
                <a:solidFill>
                  <a:prstClr val="black"/>
                </a:solidFill>
              </a:rPr>
              <a:t>Jean-Léon </a:t>
            </a:r>
            <a:r>
              <a:rPr lang="en-GB" sz="1400" dirty="0" smtClean="0">
                <a:solidFill>
                  <a:prstClr val="black"/>
                </a:solidFill>
              </a:rPr>
              <a:t>Gérôme</a:t>
            </a:r>
            <a:r>
              <a:rPr lang="en-GB" sz="1400" dirty="0">
                <a:solidFill>
                  <a:prstClr val="black"/>
                </a:solidFill>
              </a:rPr>
              <a:t> </a:t>
            </a:r>
            <a:r>
              <a:rPr lang="en-GB" sz="1400" dirty="0" smtClean="0">
                <a:solidFill>
                  <a:prstClr val="black"/>
                </a:solidFill>
              </a:rPr>
              <a:t>(1867–1868 ) )</a:t>
            </a:r>
            <a:endParaRPr lang="it-IT" sz="1400" dirty="0">
              <a:solidFill>
                <a:prstClr val="black"/>
              </a:solidFill>
            </a:endParaRPr>
          </a:p>
        </p:txBody>
      </p:sp>
      <p:sp>
        <p:nvSpPr>
          <p:cNvPr id="2" name="Rectangle 1"/>
          <p:cNvSpPr/>
          <p:nvPr/>
        </p:nvSpPr>
        <p:spPr>
          <a:xfrm>
            <a:off x="0" y="2434"/>
            <a:ext cx="2843808" cy="757130"/>
          </a:xfrm>
          <a:prstGeom prst="rect">
            <a:avLst/>
          </a:prstGeom>
        </p:spPr>
        <p:txBody>
          <a:bodyPr wrap="square">
            <a:spAutoFit/>
          </a:bodyPr>
          <a:lstStyle/>
          <a:p>
            <a:pPr lvl="0">
              <a:lnSpc>
                <a:spcPct val="120000"/>
              </a:lnSpc>
            </a:pPr>
            <a:r>
              <a:rPr lang="en-GB" b="1" dirty="0" smtClean="0"/>
              <a:t>Art, Antiquities and the Napoleonic Wars</a:t>
            </a:r>
          </a:p>
        </p:txBody>
      </p:sp>
      <p:pic>
        <p:nvPicPr>
          <p:cNvPr id="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68859" y="2434"/>
            <a:ext cx="5771337" cy="457570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3816350"/>
            <a:ext cx="5133975" cy="3041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0" y="920535"/>
            <a:ext cx="3861087" cy="28958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6551875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318" y="3330202"/>
            <a:ext cx="9144000" cy="3527798"/>
          </a:xfrm>
          <a:prstGeom prst="rect">
            <a:avLst/>
          </a:prstGeom>
          <a:noFill/>
        </p:spPr>
        <p:txBody>
          <a:bodyPr wrap="square" lIns="540000" tIns="360000" rIns="540000" bIns="360000" rtlCol="0">
            <a:spAutoFit/>
          </a:bodyPr>
          <a:lstStyle/>
          <a:p>
            <a:pPr algn="just"/>
            <a:r>
              <a:rPr lang="en-GB" dirty="0" smtClean="0"/>
              <a:t>Bonaparte stipulated the surrender of works of arts as a term of the armistice with Duke of Parma, May 1797; chemists, botanists and mathematicians as well as artists appointed as commissioners after the surrender of Piedmont</a:t>
            </a:r>
          </a:p>
          <a:p>
            <a:pPr algn="just"/>
            <a:endParaRPr lang="en-GB" sz="1400" dirty="0" smtClean="0"/>
          </a:p>
          <a:p>
            <a:pPr algn="just"/>
            <a:r>
              <a:rPr lang="en-GB" dirty="0" smtClean="0"/>
              <a:t>“</a:t>
            </a:r>
            <a:r>
              <a:rPr lang="en-GB" dirty="0"/>
              <a:t>Imagine Paris as </a:t>
            </a:r>
            <a:r>
              <a:rPr lang="en-GB" b="1" dirty="0"/>
              <a:t>the capital of the arts </a:t>
            </a:r>
            <a:r>
              <a:rPr lang="en-GB" dirty="0"/>
              <a:t>… it must be the school of the universe, the hub of human science, and command the respect of the whole world through knowledge and instruction.”</a:t>
            </a:r>
          </a:p>
          <a:p>
            <a:pPr marL="285750" lvl="0" indent="-285750" algn="r">
              <a:buFontTx/>
              <a:buChar char="-"/>
            </a:pPr>
            <a:r>
              <a:rPr lang="en-GB" sz="1400" dirty="0" smtClean="0"/>
              <a:t>François </a:t>
            </a:r>
            <a:r>
              <a:rPr lang="en-GB" sz="1400" dirty="0"/>
              <a:t>Antoine de Boissy d'Anglas, 1794, cited by McClennan, Inventing the Louvre, p. 116</a:t>
            </a:r>
            <a:r>
              <a:rPr lang="en-GB" sz="1400" dirty="0" smtClean="0"/>
              <a:t>.</a:t>
            </a:r>
          </a:p>
          <a:p>
            <a:pPr algn="just"/>
            <a:endParaRPr lang="en-GB" sz="1400" dirty="0" smtClean="0"/>
          </a:p>
          <a:p>
            <a:pPr algn="just"/>
            <a:r>
              <a:rPr lang="en-GB" dirty="0" smtClean="0"/>
              <a:t>“</a:t>
            </a:r>
            <a:r>
              <a:rPr lang="en-GB" b="1" dirty="0"/>
              <a:t>Rome is no more in Rome/It is all in Paris</a:t>
            </a:r>
            <a:r>
              <a:rPr lang="en-GB" dirty="0"/>
              <a:t>.”</a:t>
            </a:r>
          </a:p>
          <a:p>
            <a:pPr lvl="0" algn="r"/>
            <a:r>
              <a:rPr lang="en-GB" sz="1400" dirty="0" smtClean="0"/>
              <a:t>- Refrain </a:t>
            </a:r>
            <a:r>
              <a:rPr lang="en-GB" sz="1400" dirty="0"/>
              <a:t>of song popular in France, late 1790s, cited by McClennan, </a:t>
            </a:r>
            <a:r>
              <a:rPr lang="en-GB" sz="1400" i="1" dirty="0"/>
              <a:t>Inventing the Louvre</a:t>
            </a:r>
            <a:r>
              <a:rPr lang="en-GB" sz="1400" dirty="0"/>
              <a:t>, p. 123</a:t>
            </a:r>
            <a:r>
              <a:rPr lang="en-GB" sz="1400" dirty="0" smtClean="0"/>
              <a:t>.</a:t>
            </a:r>
            <a:endParaRPr lang="en-GB" sz="1400" dirty="0"/>
          </a:p>
        </p:txBody>
      </p:sp>
      <p:pic>
        <p:nvPicPr>
          <p:cNvPr id="8" name="Picture 7" descr=" photo ch29_anonymous_napoleon_displaying_apollo_belvedere_and_other_treasure_taken_from_italy_1797_loc_zps5170d52f.jpg"/>
          <p:cNvPicPr/>
          <p:nvPr/>
        </p:nvPicPr>
        <p:blipFill>
          <a:blip r:embed="rId3">
            <a:extLst>
              <a:ext uri="{28A0092B-C50C-407E-A947-70E740481C1C}">
                <a14:useLocalDpi xmlns:a14="http://schemas.microsoft.com/office/drawing/2010/main" val="0"/>
              </a:ext>
            </a:extLst>
          </a:blip>
          <a:srcRect/>
          <a:stretch>
            <a:fillRect/>
          </a:stretch>
        </p:blipFill>
        <p:spPr bwMode="auto">
          <a:xfrm>
            <a:off x="4427984" y="0"/>
            <a:ext cx="4716016" cy="3501008"/>
          </a:xfrm>
          <a:prstGeom prst="rect">
            <a:avLst/>
          </a:prstGeom>
          <a:noFill/>
          <a:ln>
            <a:noFill/>
          </a:ln>
        </p:spPr>
      </p:pic>
      <p:pic>
        <p:nvPicPr>
          <p:cNvPr id="717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345" y="309728"/>
            <a:ext cx="4706937" cy="2730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 name="Rectangle 9"/>
          <p:cNvSpPr/>
          <p:nvPr/>
        </p:nvSpPr>
        <p:spPr>
          <a:xfrm>
            <a:off x="58853" y="3072833"/>
            <a:ext cx="4369131" cy="514738"/>
          </a:xfrm>
          <a:prstGeom prst="rect">
            <a:avLst/>
          </a:prstGeom>
        </p:spPr>
        <p:txBody>
          <a:bodyPr wrap="square" lIns="180000" tIns="72000" rIns="180000" bIns="72000">
            <a:spAutoFit/>
          </a:bodyPr>
          <a:lstStyle/>
          <a:p>
            <a:r>
              <a:rPr lang="en-GB" sz="1200" dirty="0"/>
              <a:t>‘Seizing the Italian Relics,’ George </a:t>
            </a:r>
            <a:r>
              <a:rPr lang="en-GB" sz="1200" dirty="0" smtClean="0"/>
              <a:t>Cruickshank (1814)</a:t>
            </a:r>
          </a:p>
          <a:p>
            <a:r>
              <a:rPr lang="en-GB" sz="1200" dirty="0" smtClean="0"/>
              <a:t>‘</a:t>
            </a:r>
            <a:r>
              <a:rPr lang="en-GB" sz="1200" dirty="0"/>
              <a:t>Napoleon next to the Apollo </a:t>
            </a:r>
            <a:r>
              <a:rPr lang="en-GB" sz="1200" dirty="0" smtClean="0"/>
              <a:t>Belvedere,’ anonymous (undated)</a:t>
            </a:r>
            <a:endParaRPr lang="it-IT" sz="1200" dirty="0"/>
          </a:p>
        </p:txBody>
      </p:sp>
    </p:spTree>
    <p:extLst>
      <p:ext uri="{BB962C8B-B14F-4D97-AF65-F5344CB8AC3E}">
        <p14:creationId xmlns:p14="http://schemas.microsoft.com/office/powerpoint/2010/main" val="144210142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0" y="429151"/>
            <a:ext cx="5364088" cy="954107"/>
          </a:xfrm>
          <a:prstGeom prst="rect">
            <a:avLst/>
          </a:prstGeom>
        </p:spPr>
        <p:txBody>
          <a:bodyPr wrap="square">
            <a:spAutoFit/>
          </a:bodyPr>
          <a:lstStyle/>
          <a:p>
            <a:pPr lvl="0"/>
            <a:r>
              <a:rPr lang="fr-FR" sz="1400" dirty="0" smtClean="0">
                <a:solidFill>
                  <a:prstClr val="black"/>
                </a:solidFill>
              </a:rPr>
              <a:t>‘</a:t>
            </a:r>
            <a:r>
              <a:rPr lang="en-GB" sz="1400" dirty="0">
                <a:solidFill>
                  <a:prstClr val="black"/>
                </a:solidFill>
              </a:rPr>
              <a:t>The 1798 Egyptian Expedition Under the Command of </a:t>
            </a:r>
            <a:r>
              <a:rPr lang="en-GB" sz="1400" dirty="0" smtClean="0">
                <a:solidFill>
                  <a:prstClr val="black"/>
                </a:solidFill>
              </a:rPr>
              <a:t>Bonaparte</a:t>
            </a:r>
            <a:r>
              <a:rPr lang="fr-FR" sz="1400" dirty="0" smtClean="0">
                <a:solidFill>
                  <a:prstClr val="black"/>
                </a:solidFill>
              </a:rPr>
              <a:t>,’ Leon Cogniet</a:t>
            </a:r>
            <a:r>
              <a:rPr lang="fr-FR" sz="1400" dirty="0">
                <a:solidFill>
                  <a:prstClr val="black"/>
                </a:solidFill>
              </a:rPr>
              <a:t> </a:t>
            </a:r>
            <a:r>
              <a:rPr lang="fr-FR" sz="1400" dirty="0" smtClean="0">
                <a:solidFill>
                  <a:prstClr val="black"/>
                </a:solidFill>
              </a:rPr>
              <a:t>(c. 1835); ‘</a:t>
            </a:r>
            <a:r>
              <a:rPr lang="en-GB" sz="1400" dirty="0" smtClean="0">
                <a:solidFill>
                  <a:prstClr val="black"/>
                </a:solidFill>
              </a:rPr>
              <a:t>Napoleon </a:t>
            </a:r>
            <a:r>
              <a:rPr lang="en-GB" sz="1400" dirty="0">
                <a:solidFill>
                  <a:prstClr val="black"/>
                </a:solidFill>
              </a:rPr>
              <a:t>with the Savants Contemplates the Antiquities of </a:t>
            </a:r>
            <a:r>
              <a:rPr lang="en-GB" sz="1400" dirty="0" smtClean="0">
                <a:solidFill>
                  <a:prstClr val="black"/>
                </a:solidFill>
              </a:rPr>
              <a:t>Egypt,’ </a:t>
            </a:r>
            <a:r>
              <a:rPr lang="en-GB" sz="1400" dirty="0">
                <a:solidFill>
                  <a:prstClr val="black"/>
                </a:solidFill>
              </a:rPr>
              <a:t>Maurice </a:t>
            </a:r>
            <a:r>
              <a:rPr lang="en-GB" sz="1400" dirty="0" smtClean="0">
                <a:solidFill>
                  <a:prstClr val="black"/>
                </a:solidFill>
              </a:rPr>
              <a:t>Orange (late 19th/early20th century) </a:t>
            </a:r>
            <a:r>
              <a:rPr lang="fr-FR" sz="1400" dirty="0" smtClean="0">
                <a:solidFill>
                  <a:prstClr val="black"/>
                </a:solidFill>
              </a:rPr>
              <a:t> </a:t>
            </a:r>
          </a:p>
          <a:p>
            <a:pPr lvl="0" algn="r"/>
            <a:endParaRPr lang="fr-FR" sz="1400" dirty="0">
              <a:solidFill>
                <a:prstClr val="black"/>
              </a:solidFill>
            </a:endParaRPr>
          </a:p>
        </p:txBody>
      </p:sp>
      <p:pic>
        <p:nvPicPr>
          <p:cNvPr id="2253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286475"/>
            <a:ext cx="8676456" cy="55715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0" y="0"/>
            <a:ext cx="5940152" cy="424732"/>
          </a:xfrm>
          <a:prstGeom prst="rect">
            <a:avLst/>
          </a:prstGeom>
        </p:spPr>
        <p:txBody>
          <a:bodyPr wrap="square">
            <a:spAutoFit/>
          </a:bodyPr>
          <a:lstStyle/>
          <a:p>
            <a:pPr lvl="0">
              <a:lnSpc>
                <a:spcPct val="120000"/>
              </a:lnSpc>
            </a:pPr>
            <a:r>
              <a:rPr lang="en-GB" b="1" dirty="0"/>
              <a:t> </a:t>
            </a:r>
            <a:r>
              <a:rPr lang="en-GB" b="1" dirty="0" smtClean="0"/>
              <a:t>Art, Antiquities and the Napoleonic Wars</a:t>
            </a:r>
          </a:p>
        </p:txBody>
      </p:sp>
      <p:pic>
        <p:nvPicPr>
          <p:cNvPr id="2050" name="Picture 2"/>
          <p:cNvPicPr>
            <a:picLocks noChangeAspect="1" noChangeArrowheads="1"/>
          </p:cNvPicPr>
          <p:nvPr/>
        </p:nvPicPr>
        <p:blipFill rotWithShape="1">
          <a:blip r:embed="rId4">
            <a:extLst>
              <a:ext uri="{28A0092B-C50C-407E-A947-70E740481C1C}">
                <a14:useLocalDpi xmlns:a14="http://schemas.microsoft.com/office/drawing/2010/main" val="0"/>
              </a:ext>
            </a:extLst>
          </a:blip>
          <a:srcRect r="2460" b="4965"/>
          <a:stretch/>
        </p:blipFill>
        <p:spPr bwMode="auto">
          <a:xfrm>
            <a:off x="5364088" y="1"/>
            <a:ext cx="3779912" cy="27577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1204764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5796136" y="5085184"/>
            <a:ext cx="3338526" cy="1384995"/>
          </a:xfrm>
          <a:prstGeom prst="rect">
            <a:avLst/>
          </a:prstGeom>
        </p:spPr>
        <p:txBody>
          <a:bodyPr wrap="square">
            <a:spAutoFit/>
          </a:bodyPr>
          <a:lstStyle/>
          <a:p>
            <a:pPr lvl="0"/>
            <a:r>
              <a:rPr lang="en-GB" sz="1400" dirty="0" smtClean="0">
                <a:solidFill>
                  <a:prstClr val="black"/>
                </a:solidFill>
              </a:rPr>
              <a:t>‘The </a:t>
            </a:r>
            <a:r>
              <a:rPr lang="en-GB" sz="1400" dirty="0">
                <a:solidFill>
                  <a:prstClr val="black"/>
                </a:solidFill>
              </a:rPr>
              <a:t>Destruction of </a:t>
            </a:r>
            <a:r>
              <a:rPr lang="en-GB" sz="1400" dirty="0" smtClean="0">
                <a:solidFill>
                  <a:prstClr val="black"/>
                </a:solidFill>
              </a:rPr>
              <a:t>Lorient at </a:t>
            </a:r>
            <a:r>
              <a:rPr lang="en-GB" sz="1400" dirty="0">
                <a:solidFill>
                  <a:prstClr val="black"/>
                </a:solidFill>
              </a:rPr>
              <a:t>the Battle of the Nile</a:t>
            </a:r>
            <a:r>
              <a:rPr lang="en-GB" sz="1400" dirty="0" smtClean="0">
                <a:solidFill>
                  <a:prstClr val="black"/>
                </a:solidFill>
              </a:rPr>
              <a:t>, August 1 1798,’ </a:t>
            </a:r>
            <a:r>
              <a:rPr lang="en-GB" sz="1400" dirty="0">
                <a:solidFill>
                  <a:prstClr val="black"/>
                </a:solidFill>
              </a:rPr>
              <a:t>George Arnald  </a:t>
            </a:r>
            <a:r>
              <a:rPr lang="en-GB" sz="1400" dirty="0" smtClean="0">
                <a:solidFill>
                  <a:prstClr val="black"/>
                </a:solidFill>
              </a:rPr>
              <a:t>(1825–27)</a:t>
            </a:r>
          </a:p>
          <a:p>
            <a:pPr lvl="0"/>
            <a:endParaRPr lang="en-GB" sz="1400" dirty="0">
              <a:solidFill>
                <a:prstClr val="black"/>
              </a:solidFill>
            </a:endParaRPr>
          </a:p>
          <a:p>
            <a:pPr lvl="0"/>
            <a:r>
              <a:rPr lang="fr-FR" sz="1400" dirty="0">
                <a:solidFill>
                  <a:prstClr val="black"/>
                </a:solidFill>
              </a:rPr>
              <a:t> </a:t>
            </a:r>
            <a:r>
              <a:rPr lang="fr-FR" sz="1400" dirty="0" smtClean="0">
                <a:solidFill>
                  <a:prstClr val="black"/>
                </a:solidFill>
              </a:rPr>
              <a:t>‘</a:t>
            </a:r>
            <a:r>
              <a:rPr lang="fr-FR" sz="1400" dirty="0">
                <a:solidFill>
                  <a:prstClr val="black"/>
                </a:solidFill>
              </a:rPr>
              <a:t>The Battle of Alexandria, </a:t>
            </a:r>
            <a:r>
              <a:rPr lang="fr-FR" sz="1400" dirty="0" smtClean="0">
                <a:solidFill>
                  <a:prstClr val="black"/>
                </a:solidFill>
              </a:rPr>
              <a:t> 1801,’ Philip </a:t>
            </a:r>
            <a:r>
              <a:rPr lang="fr-FR" sz="1400" dirty="0">
                <a:solidFill>
                  <a:prstClr val="black"/>
                </a:solidFill>
              </a:rPr>
              <a:t>James de Loutherbourg </a:t>
            </a:r>
            <a:r>
              <a:rPr lang="fr-FR" sz="1400" dirty="0" smtClean="0">
                <a:solidFill>
                  <a:prstClr val="black"/>
                </a:solidFill>
              </a:rPr>
              <a:t>(1802)</a:t>
            </a:r>
            <a:endParaRPr lang="fr-FR" sz="1400" dirty="0">
              <a:solidFill>
                <a:prstClr val="black"/>
              </a:solidFill>
            </a:endParaRPr>
          </a:p>
        </p:txBody>
      </p:sp>
      <p:pic>
        <p:nvPicPr>
          <p:cNvPr id="3076" name="Picture 4" descr="File:Philip James de Loutherbourg - The Battle of Alexandria, 21 March 1801 - Google Art Project.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654" y="2924944"/>
            <a:ext cx="5608636" cy="3933056"/>
          </a:xfrm>
          <a:prstGeom prst="rect">
            <a:avLst/>
          </a:prstGeom>
          <a:noFill/>
          <a:extLst>
            <a:ext uri="{909E8E84-426E-40DD-AFC4-6F175D3DCCD1}">
              <a14:hiddenFill xmlns:a14="http://schemas.microsoft.com/office/drawing/2010/main">
                <a:solidFill>
                  <a:srgbClr val="FFFFFF"/>
                </a:solidFill>
              </a14:hiddenFill>
            </a:ext>
          </a:extLst>
        </p:spPr>
      </p:pic>
      <p:pic>
        <p:nvPicPr>
          <p:cNvPr id="3081" name="Picture 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38687" y="26252"/>
            <a:ext cx="5895975" cy="41513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5" name="Rectangle 14"/>
          <p:cNvSpPr/>
          <p:nvPr/>
        </p:nvSpPr>
        <p:spPr>
          <a:xfrm>
            <a:off x="264388" y="24795"/>
            <a:ext cx="2970076" cy="757130"/>
          </a:xfrm>
          <a:prstGeom prst="rect">
            <a:avLst/>
          </a:prstGeom>
        </p:spPr>
        <p:txBody>
          <a:bodyPr wrap="square">
            <a:spAutoFit/>
          </a:bodyPr>
          <a:lstStyle/>
          <a:p>
            <a:pPr lvl="0">
              <a:lnSpc>
                <a:spcPct val="120000"/>
              </a:lnSpc>
            </a:pPr>
            <a:r>
              <a:rPr lang="en-GB" b="1" dirty="0" smtClean="0"/>
              <a:t>The Napoleonic Wars in Egypt and North Africa</a:t>
            </a:r>
          </a:p>
        </p:txBody>
      </p:sp>
    </p:spTree>
    <p:extLst>
      <p:ext uri="{BB962C8B-B14F-4D97-AF65-F5344CB8AC3E}">
        <p14:creationId xmlns:p14="http://schemas.microsoft.com/office/powerpoint/2010/main" val="49815363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5580112" y="0"/>
            <a:ext cx="3456384" cy="7072705"/>
          </a:xfrm>
          <a:prstGeom prst="rect">
            <a:avLst/>
          </a:prstGeom>
        </p:spPr>
        <p:txBody>
          <a:bodyPr wrap="square">
            <a:spAutoFit/>
          </a:bodyPr>
          <a:lstStyle/>
          <a:p>
            <a:pPr lvl="0">
              <a:lnSpc>
                <a:spcPct val="120000"/>
              </a:lnSpc>
            </a:pPr>
            <a:r>
              <a:rPr lang="en-GB" b="1" dirty="0" smtClean="0"/>
              <a:t>Art, Antiquities and the Napoleonic Wars</a:t>
            </a:r>
          </a:p>
          <a:p>
            <a:pPr lvl="0">
              <a:lnSpc>
                <a:spcPct val="120000"/>
              </a:lnSpc>
            </a:pPr>
            <a:endParaRPr lang="en-GB" b="1" dirty="0" smtClean="0"/>
          </a:p>
          <a:p>
            <a:pPr marL="285750" lvl="0" indent="-285750" algn="r">
              <a:lnSpc>
                <a:spcPct val="120000"/>
              </a:lnSpc>
              <a:buFontTx/>
              <a:buChar char="-"/>
            </a:pPr>
            <a:r>
              <a:rPr lang="en-GB" dirty="0" smtClean="0"/>
              <a:t>Napoleon invasion ignites fascination for Egypt</a:t>
            </a:r>
          </a:p>
          <a:p>
            <a:pPr marL="285750" lvl="0" indent="-285750" algn="r">
              <a:lnSpc>
                <a:spcPct val="120000"/>
              </a:lnSpc>
              <a:buFontTx/>
              <a:buChar char="-"/>
            </a:pPr>
            <a:r>
              <a:rPr lang="en-GB" dirty="0" smtClean="0"/>
              <a:t>Discoveries of Pharaonic-era artefacts predating classical Greek and Roman world</a:t>
            </a:r>
          </a:p>
          <a:p>
            <a:pPr marL="285750" lvl="0" indent="-285750" algn="r">
              <a:lnSpc>
                <a:spcPct val="120000"/>
              </a:lnSpc>
              <a:buFontTx/>
              <a:buChar char="-"/>
            </a:pPr>
            <a:r>
              <a:rPr lang="en-GB" dirty="0" smtClean="0"/>
              <a:t>Competition for antiquities between Britain and France; e.g. Rosetta stone ceded to British Museum under terms of French surrender in North Africa, 1801</a:t>
            </a:r>
          </a:p>
          <a:p>
            <a:pPr marL="285750" lvl="0" indent="-285750" algn="r">
              <a:lnSpc>
                <a:spcPct val="120000"/>
              </a:lnSpc>
              <a:buFontTx/>
              <a:buChar char="-"/>
            </a:pPr>
            <a:r>
              <a:rPr lang="en-GB" dirty="0" smtClean="0"/>
              <a:t>Museums a means of aggrandising military conquest to domestic audience</a:t>
            </a:r>
          </a:p>
          <a:p>
            <a:pPr marL="285750" lvl="0" indent="-285750" algn="r">
              <a:lnSpc>
                <a:spcPct val="120000"/>
              </a:lnSpc>
              <a:buFontTx/>
              <a:buChar char="-"/>
            </a:pPr>
            <a:endParaRPr lang="en-GB" dirty="0"/>
          </a:p>
          <a:p>
            <a:pPr lvl="0" algn="r">
              <a:lnSpc>
                <a:spcPct val="120000"/>
              </a:lnSpc>
            </a:pPr>
            <a:r>
              <a:rPr lang="en-GB" i="1" dirty="0" smtClean="0"/>
              <a:t>Rosetta Stone and Egypt section, British Museum</a:t>
            </a:r>
          </a:p>
          <a:p>
            <a:pPr lvl="0" algn="r">
              <a:lnSpc>
                <a:spcPct val="120000"/>
              </a:lnSpc>
            </a:pPr>
            <a:endParaRPr lang="en-GB" b="1" dirty="0" smtClean="0"/>
          </a:p>
        </p:txBody>
      </p:sp>
      <p:pic>
        <p:nvPicPr>
          <p:cNvPr id="2052"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5238750" cy="39243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3"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58975" y="3140968"/>
            <a:ext cx="3279775" cy="38401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6065999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p:cNvSpPr/>
          <p:nvPr/>
        </p:nvSpPr>
        <p:spPr>
          <a:xfrm>
            <a:off x="0" y="4402713"/>
            <a:ext cx="9144000" cy="942475"/>
          </a:xfrm>
          <a:prstGeom prst="rect">
            <a:avLst/>
          </a:prstGeom>
        </p:spPr>
        <p:txBody>
          <a:bodyPr wrap="square" lIns="360000" tIns="360000" rIns="360000" bIns="360000">
            <a:spAutoFit/>
          </a:bodyPr>
          <a:lstStyle/>
          <a:p>
            <a:pPr lvl="0" algn="just"/>
            <a:endParaRPr lang="it-IT" sz="1400" dirty="0">
              <a:solidFill>
                <a:prstClr val="black"/>
              </a:solidFill>
            </a:endParaRPr>
          </a:p>
        </p:txBody>
      </p:sp>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4259224"/>
            <a:ext cx="2183844" cy="25987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9"/>
          <p:cNvSpPr/>
          <p:nvPr/>
        </p:nvSpPr>
        <p:spPr>
          <a:xfrm>
            <a:off x="6516216" y="-7976"/>
            <a:ext cx="2627784" cy="2087064"/>
          </a:xfrm>
          <a:prstGeom prst="rect">
            <a:avLst/>
          </a:prstGeom>
        </p:spPr>
        <p:txBody>
          <a:bodyPr wrap="square" lIns="360000" tIns="180000" rIns="360000" bIns="180000">
            <a:spAutoFit/>
          </a:bodyPr>
          <a:lstStyle/>
          <a:p>
            <a:pPr algn="r"/>
            <a:r>
              <a:rPr lang="en-GB" sz="1600" dirty="0" smtClean="0"/>
              <a:t>Pitt-Rivers Museum, Oxford; exhibits from World Cultures Gallery, World Museum Liverpool; taxidermy exhibits, Royal Albert Museum, Exeter  </a:t>
            </a:r>
            <a:endParaRPr lang="en-GB" sz="1600" dirty="0"/>
          </a:p>
        </p:txBody>
      </p:sp>
      <p:pic>
        <p:nvPicPr>
          <p:cNvPr id="3078"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 y="0"/>
            <a:ext cx="6642063" cy="42592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9" name="Picture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29350" y="2470675"/>
            <a:ext cx="2914650" cy="4371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80" name="Picture 8"/>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2127436" y="3753237"/>
            <a:ext cx="4119217" cy="30894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8443681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44000" cy="8215574"/>
          </a:xfrm>
          <a:prstGeom prst="rect">
            <a:avLst/>
          </a:prstGeom>
          <a:noFill/>
        </p:spPr>
        <p:txBody>
          <a:bodyPr wrap="square" lIns="540000" tIns="540000" rIns="540000" bIns="540000" rtlCol="0">
            <a:spAutoFit/>
          </a:bodyPr>
          <a:lstStyle/>
          <a:p>
            <a:pPr lvl="0" algn="just"/>
            <a:r>
              <a:rPr lang="en-GB" b="1" dirty="0" smtClean="0"/>
              <a:t>John M MacKenzie, 'The Vehicles of Imperial Propaganda,' </a:t>
            </a:r>
            <a:r>
              <a:rPr lang="en-GB" b="1" i="1" dirty="0" smtClean="0"/>
              <a:t>Propaganda and Empire: The Manipulation of British Public Opinion, 1880–1960 </a:t>
            </a:r>
            <a:r>
              <a:rPr lang="en-GB" b="1" dirty="0" smtClean="0"/>
              <a:t>(Manchester University: Manchester, 1985), pp. 15–38</a:t>
            </a:r>
          </a:p>
          <a:p>
            <a:pPr lvl="0" algn="just"/>
            <a:endParaRPr lang="en-GB" dirty="0"/>
          </a:p>
          <a:p>
            <a:pPr lvl="0" algn="just"/>
            <a:r>
              <a:rPr lang="en-GB" dirty="0" smtClean="0"/>
              <a:t>Museums throughout Britain (and other imperial nations) accrued vast collections of arts, antiquities, artefacts and natural history specimens as a consequence of military conquests across the globe. They were thus a means of aggrandising military conquest to domestic audience and of ‘selling’ the idea of empire to the British populous. </a:t>
            </a:r>
            <a:r>
              <a:rPr lang="en-GB" i="1" dirty="0" smtClean="0"/>
              <a:t>But they hardly unique in this.</a:t>
            </a:r>
          </a:p>
          <a:p>
            <a:pPr lvl="0" algn="just"/>
            <a:endParaRPr lang="en-GB" i="1" dirty="0"/>
          </a:p>
          <a:p>
            <a:pPr marL="285750" lvl="0" indent="-285750">
              <a:buFont typeface="Arial" panose="020B0604020202020204" pitchFamily="34" charset="0"/>
              <a:buChar char="•"/>
            </a:pPr>
            <a:r>
              <a:rPr lang="en-GB" b="1" dirty="0" smtClean="0"/>
              <a:t>How </a:t>
            </a:r>
            <a:r>
              <a:rPr lang="en-GB" b="1" dirty="0"/>
              <a:t>many different ‘vehicles’ of imperial propaganda are listed by MacKenzie, and what are there important features</a:t>
            </a:r>
            <a:r>
              <a:rPr lang="en-GB" b="1" dirty="0" smtClean="0"/>
              <a:t>?</a:t>
            </a:r>
          </a:p>
          <a:p>
            <a:pPr marL="285750" lvl="0" indent="-285750">
              <a:buFont typeface="Arial" panose="020B0604020202020204" pitchFamily="34" charset="0"/>
              <a:buChar char="•"/>
            </a:pPr>
            <a:endParaRPr lang="en-GB" dirty="0"/>
          </a:p>
          <a:p>
            <a:pPr marL="742950" lvl="1" indent="-285750">
              <a:buFontTx/>
              <a:buChar char="-"/>
            </a:pPr>
            <a:r>
              <a:rPr lang="en-GB" dirty="0" smtClean="0"/>
              <a:t>Did </a:t>
            </a:r>
            <a:r>
              <a:rPr lang="en-GB" dirty="0"/>
              <a:t>these vehicles share common features or were they distinct from one another</a:t>
            </a:r>
            <a:r>
              <a:rPr lang="en-GB" dirty="0" smtClean="0"/>
              <a:t>?</a:t>
            </a:r>
          </a:p>
          <a:p>
            <a:pPr marL="285750" lvl="0" indent="-285750">
              <a:buFontTx/>
              <a:buChar char="-"/>
            </a:pPr>
            <a:endParaRPr lang="en-GB" dirty="0"/>
          </a:p>
          <a:p>
            <a:pPr marL="285750" lvl="0" indent="-285750">
              <a:buFont typeface="Arial" panose="020B0604020202020204" pitchFamily="34" charset="0"/>
              <a:buChar char="•"/>
            </a:pPr>
            <a:r>
              <a:rPr lang="en-GB" b="1" dirty="0"/>
              <a:t>How were overseas colonies represented in imperial propaganda?</a:t>
            </a:r>
            <a:endParaRPr lang="en-GB" dirty="0"/>
          </a:p>
          <a:p>
            <a:r>
              <a:rPr lang="en-GB" b="1" dirty="0"/>
              <a:t> </a:t>
            </a:r>
            <a:endParaRPr lang="en-GB" dirty="0"/>
          </a:p>
          <a:p>
            <a:pPr marL="285750" indent="-285750">
              <a:buFont typeface="Arial" panose="020B0604020202020204" pitchFamily="34" charset="0"/>
              <a:buChar char="•"/>
            </a:pPr>
            <a:r>
              <a:rPr lang="en-GB" b="1" dirty="0"/>
              <a:t>What presumptions about race, class and/or gender were transmitted by imperial </a:t>
            </a:r>
            <a:r>
              <a:rPr lang="en-GB" b="1" dirty="0" smtClean="0"/>
              <a:t>propaganda?</a:t>
            </a:r>
            <a:endParaRPr lang="en-GB" i="1" dirty="0" smtClean="0"/>
          </a:p>
          <a:p>
            <a:pPr lvl="0" algn="just"/>
            <a:endParaRPr lang="en-GB" dirty="0"/>
          </a:p>
          <a:p>
            <a:pPr lvl="0" algn="just"/>
            <a:endParaRPr lang="en-GB" dirty="0" smtClean="0"/>
          </a:p>
          <a:p>
            <a:pPr lvl="0"/>
            <a:endParaRPr lang="en-GB" sz="1600" dirty="0"/>
          </a:p>
          <a:p>
            <a:pPr lvl="0"/>
            <a:endParaRPr lang="en-GB" sz="1600" dirty="0" smtClean="0"/>
          </a:p>
          <a:p>
            <a:endParaRPr lang="en-GB" sz="1700" i="1" dirty="0"/>
          </a:p>
        </p:txBody>
      </p:sp>
    </p:spTree>
    <p:extLst>
      <p:ext uri="{BB962C8B-B14F-4D97-AF65-F5344CB8AC3E}">
        <p14:creationId xmlns:p14="http://schemas.microsoft.com/office/powerpoint/2010/main" val="368123386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http://www.collectorscentreonline.co.uk/StockPhotos/Postcards/socialHistory/Postmen-Trinidad.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332656"/>
            <a:ext cx="2714625" cy="4143376"/>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http://www.collectorscentreonline.co.uk/StockPhotos/Postcards/socialHistory/Postmen-Australia.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75856" y="2164791"/>
            <a:ext cx="2733675" cy="4143376"/>
          </a:xfrm>
          <a:prstGeom prst="rect">
            <a:avLst/>
          </a:prstGeom>
          <a:noFill/>
          <a:extLst>
            <a:ext uri="{909E8E84-426E-40DD-AFC4-6F175D3DCCD1}">
              <a14:hiddenFill xmlns:a14="http://schemas.microsoft.com/office/drawing/2010/main">
                <a:solidFill>
                  <a:srgbClr val="FFFFFF"/>
                </a:solidFill>
              </a14:hiddenFill>
            </a:ext>
          </a:extLst>
        </p:spPr>
      </p:pic>
      <p:pic>
        <p:nvPicPr>
          <p:cNvPr id="7174" name="Picture 6" descr="http://www.britishempire.co.uk/images/postmen.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56176" y="162388"/>
            <a:ext cx="2762250" cy="41433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381813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3960440" cy="45813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92080" y="-1"/>
            <a:ext cx="3847225" cy="532496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4"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60440" y="3847997"/>
            <a:ext cx="2160240" cy="29539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5632400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44000" cy="2952595"/>
          </a:xfrm>
          <a:prstGeom prst="rect">
            <a:avLst/>
          </a:prstGeom>
          <a:noFill/>
        </p:spPr>
        <p:txBody>
          <a:bodyPr wrap="square" lIns="540000" tIns="540000" rIns="540000" bIns="540000" rtlCol="0">
            <a:spAutoFit/>
          </a:bodyPr>
          <a:lstStyle/>
          <a:p>
            <a:pPr lvl="0"/>
            <a:endParaRPr lang="en-GB" dirty="0"/>
          </a:p>
          <a:p>
            <a:pPr lvl="0" algn="just"/>
            <a:endParaRPr lang="en-GB" i="1" dirty="0" smtClean="0"/>
          </a:p>
          <a:p>
            <a:pPr lvl="0" algn="just"/>
            <a:endParaRPr lang="en-GB" dirty="0"/>
          </a:p>
          <a:p>
            <a:pPr lvl="0" algn="just"/>
            <a:endParaRPr lang="en-GB" dirty="0" smtClean="0"/>
          </a:p>
          <a:p>
            <a:pPr lvl="0"/>
            <a:endParaRPr lang="en-GB" sz="1600" dirty="0"/>
          </a:p>
          <a:p>
            <a:pPr lvl="0"/>
            <a:endParaRPr lang="en-GB" sz="1600" dirty="0" smtClean="0"/>
          </a:p>
          <a:p>
            <a:endParaRPr lang="en-GB" sz="1700" i="1" dirty="0"/>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7557" y="404664"/>
            <a:ext cx="7968885" cy="59766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2352134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data:image/jpeg;base64,/9j/4AAQSkZJRgABAQAAAQABAAD/2wCEAAkGBxQTEhQUExQVFhUXFxwaFxUYFxgYHBUXHB0dHR4cHBgdHCggGBolHxgYITEhJSorLi4uGh8zODMsNygtLisBCgoKBQUFDgUFDisZExkrKysrKysrKysrKysrKysrKysrKysrKysrKysrKysrKysrKysrKysrKysrKysrKysrK//AABEIAMIBAwMBIgACEQEDEQH/xAAcAAABBQEBAQAAAAAAAAAAAAAFAAIDBAYBBwj/xABTEAACAQIEAwQECAkJBgUEAwABAhEAAwQSITEFIkEGE1FhMnGBkRQjQlKSobHRBxUkU3J0ssHwNENUYpOU0uHxM0RzgrTTJVWzwsMIY6LUFhc1/8QAFAEBAAAAAAAAAAAAAAAAAAAAAP/EABQRAQAAAAAAAAAAAAAAAAAAAAD/2gAMAwEAAhEDEQA/APbQKa1PoFx/vWu2LVu/csZ+8ZntraZjkAgfGIwjm8J03oCC3rmeO65Z9LMNvGK7dxDgORbJK+iMw5xMb9PHWgx4Nif/ADLFf2WC/wD1qHJnbFNhBxPF98tvvCO4wkZJA0b4NBPMNKDXYW4xBzLl1gCQZEDXTbc6eVSxQBuCYkn/AP0cSPIWsH+/Dmq+LdsJkF7H4ljecW7c2LDQ52/2dgZR5tpQadlqFlrL9oeKLgFW5i+I3lRmyqDYtMCYJj4uwWGgNAE/CNgHbKOKOCdATh8oHtaxA9tB6LctiurhwBpWWxVi4thsSeKYjuVtm6WS1g2HdhcxKxhzmECfOslb/CHg/wDznFnybCWf/bhqD1G6mh2npO09NOtB7eJvQPiwDlB2Ojkry+l4Fvo1m+z3aS1jrptYbid644QuVOGtLyggEy1gDdh76McRtPh1N2/xF0truz28Mqiek93ufDeg0V+40LA1PpabcpO0/OCj21Ve7dIMIJhYkdSYb5XQaisBw/tjhbtwW143eDE6Z8Ph7anyzPhgPea2dvg+J/p9/wBtnC/utUE7Le5uQaZ43OaPQ66Zp+o1YzXOiQYTUyQSTz6A/JEH3+FZbA8et3cU2DTijnEIzKbbYa2vMnpAMbYViIJ0J0BPSiPFb74drK3eIFDeuC3aBwyHO5iF5RpuNTFAXBuFtUEZiNiOXMoBmfAs3nEVPdZg0KsiBBg6EnWddQBrG5oBYu3HxFzDLjwb9tVZ0+DLyq0QZmDMjY0ExPbbDW7pstxa2HBgxhsyg+dwSg99BsjeunMe7HyYGusiWEzoQdJ21HmA8G5mHIIzEH9Hx3/ifKh9vAYlgGXGgqQCCLFsgg7EHNqDUq8NxP8ATD/YWqC5ju8BGRJGUmdfSAMDfWTp4++RXV706W1y5CZgjm2yxmnz22ph4dif6Y39jZ+6sR//AGLgv/N7n9zP/YoPTrakqpIgkCR4GNRS7qvPuD9scPibqWLHFbz3H0UfBVWYBO7WABsdzV7tLxhcBk+FcSup3mbJGHtvOWJ9G0YjMN6Dad1TTbrzNe3WFbJHF8RztlUjC29WnYzhtDqN+hrZ2+FXx6WNvtpGqYYa+Olka9fDyoDC2Kk+Disn+N7S41ME2Nv9+ULhMtqCNW1YWtDCmBppFHmwDkk/CbwnoO509U2z69Z/dQXxZFV8argDu1DHWQfUSOo6jz39tYji3aixYvPZ+G4+7ctwbgs2LN0WtZhmFiB4HeI6GjvBroxllL2G4hea2flBMPMjdWDWJU6jSAdqAzhgxWXXKZbTyBOU7ncQanW1Qu5we4YnGYkeMDDifX8R020irHZrEG5ZzMSTnuLJj5Fx0/8AbQTXuFqxJlhPga5RKlQNoJxBz8Mww6G3fPtHdgftGjdAuIn8uw3h3OI+2xQFCKxvD7n/AI7iFnbCgxJ6m10iB01n7K2mnjXnvHOAcTTid3G4H4KVuWktReZ9hBPKo0JKjWaD0c153+F6+VHDSCR+X2gYO41MHxGlT4C5x43LffDh3dZ17wp3ubu5GbLJjNEx51Y/CF2du41cKLLIDZxSXWzsRyqDMQDzaigB/hoxOT8WtkZ8uNRu7UZmfLrlVerHYDzqlx3tU2Iw92za4Lji91GRe8w2VVLCAxIB2mem243rVduOzd3GXOHtZKZbGKS7czNEoCvo6GTodK2arQZn8HHBLuE4dhrF/wD2qKSwmcuZmYLOxyhgNNNNNKz34YQJ4WIGvELX8fXXpBNY/t/2du4xsCbRT4jFJdfMxEou8aGTQaR8MqklVUHxAjSvNO0mEXHcdsYS/rh7GHN/up0uXCY5vEar9Ejqa9RdqxXbbspdv3bOMwVxbWMsDKpb0LtszKNAPi30iPAgLnaDsdhMTh2stZtKMpCOqKptHoVIGkHpsdjQn8DPFbl7hdrvCSbbNbDHcosZfcDl/wCWh+LXj+MRsO9nDYNGGW5iFuZ2KnRsgDsRIncA67jcbfs5wG3gsNbw9mclsbndiSSWPmSSaDyTD9mWxd3jFzDnJi8Pjjcw7jQlgXJST0aBvpIHSau8a7ULxBODXYy3U4jbS9bggpdBWdPA7j1xuDW37F9nbuFv8RuXcmXE4k3beUknJLnm0EHmGlZ/tH+Dhn4nh8bhSir39u7iUJIlkcHOgggsRmnbXX5RoN3d4Lb729eWRdvWu7LwOVQIEQATrrJJOgAgaV5Zwe9f4Zg2wOO4U96xz5sRYAuh1Yk5mEaQDozEEADQRXr2Pwou27lppy3EZGiQYYEGD0MHevPuG8L43grQw1j4HftLItX7pdXRSZ5lB1ifP20Gm/B1dwzcPsDCPceyoKqbutxSCSVeAACCdhpERpFaSs52C7Nfi/CLZL53LNcuOBAa40TA8AFUeydNq0NA415/+F/AWl4TiCttE1tcyooIHep4RW+dgBqYFZn8IXBrmO4desWChd8mUloXluKx1E9FNAR4BhLYw+HYImbubfMFAPoDrFZP8IwZcVw26iC49u5cyWSSDdYheUMFOXbqDW44VhzbsWUaMyWkUxqJVQD69qyvbzs9i8Rewd7BtYV8Mzt8cXAJYJGiqZ9Ezt0oLnZvi2Kv3GXEcP8AgqBZFw3RczNIgAd2saE6z02rR3bgAJJgAST4CsKLPaH87wv3X/8ABWj7U8NvX8Hds2WRbty3kztmCjNAc6An0c0eyg8ZvcTtXO/4ml+0cYMYtyzZL8xwyQoTIdVJETpsvnXvWBxS3rdu6hlHUOp/qsAR9tBuF9kcNaw6WDZtmLYRnyLmYgQWzROaZM1L2K4NdwmFXD3XV8jN3bAHS2TIBBG4JI9UUGOw+E4jgcRirnD1w+Mw9681xk71VuW7h5iuaQBGbbmMQYBJo1+DLi9i78KS3hmwmIW9mxNhmLQ7zzA6DXKRAAiB0g1Vu9jcbhr15+GYq3at3nLvYvJmVbh3ZCAY9WnSZgUX7DdlTgu/u3rxv4rEsGvXYCgxOVVXoBJ8PUAAKDVGg/Yk/kzaR+U4v/qr1F5oT2K/kx6flGKPvxN4z7d6A9SrtKgjY0Cxr/luHE/zN8x4wbOvsn66N3RQLHfy/Df8DEftYf76C9xLhyX1VXzQrZhBA1AI3jz6VWXhC2z3im4zKCVDNmGbKRt5ydooQ3a7CYm/c4fZvOMRzqSqOAjJObmIAkZSNKjw/Crl3vlTF3Jtk2WPxoyXO4QFki6AxlgxJDAHaDJISLgbluyGSzc722Vy2+85XGafcBG4E+2p7Np7dx3Fi4ZLErm5XzEzybfKO/lRDDYK6tm5aa8XLd5kun0x3jOwmIHIGUDLHo6AaUNu9n7+UomLuhY3ZnL58wb0gw5AAQB4GJoHYW1lBQWcSFa2bZUsMoBWJAywG5d43J8TTWwZUKoGLKBEYRc5kMHlAyxoFEwdCRETVfiHaG1w2TjcRpde4ySblxozCFVAphVDQY8vHSzwzHErma+GXFEtheVgQrIbgBnaFE9IiN9SEmHusQsrigbSuwlp7wSpysSozE7ARsppoJRg2XEMrhy6HXLqFEpHMTIgTMAnpWaxXGFXEjApj2GJKBIZbtyH5bk5vRkgMIkQG8oo/wDi/FF83fwM6vAL8wDMSpGyqVKpAkcs7nQLeAwYa1AuXQr28uVsvKCAMwAETGummpq7g8ELZJDuRAUKzSFAmInXrG/hQfC8IxIa33mKLgCLgAZO8B7zUENKNLoJB2TxiDXDcI1u2qMxcgAZiWJYwMxJYk6tJHgIHSgsqakBri26eVoGikRTxXDQMmuMdKjc0M45j+6tEgw7cqfpHr7BJ9lBYxXF0QlRLuP5tBmYevWF/wCYiqa8WLsFDqh27tB3tz2n0U9oPrrHDvbh7q1IWed5Ik7mTvG8nrJohgMOUU/Bytq0Bz4ggZnjfJOiqNdToOk60GrbDJ6VwNcI2NzUD1LGUesCpxYQjRUnxUwfeBIrGN+EPA2mSyLl28xGjKjPmgTOYxnHmsiivCe1WHxQJsOrHquqsPWpgigNYgOvOHYAbqYI95Ej30l4lAm4OWYzrJAkxzLuo89R4xTrOK8alBRiQInqpG/kRQTPbnaomYiqvDX7tu5aSpk2WPVRvbP9ZPrHqNEXt0DFu1MrCqjW4/0pK8UF2K5lqJLv8aVMG/jSgjOlBuwJ/JT5YjFef+9XqOMKB9gR+St+s4v/AKq9QaWlSpUEdygWOt/l2HMbYfECfW+G6ez6vOjpNZ/iK/l+GMj+T4kROpl8NqB1AjfpI8aDznBwO1TqAAMpgARJOHBJgecknzok/wCEGxw9Yv277tiLl++DaVGGQ37ipOZ11yItWz2Mw3w74YuMum8b2dbfeJDOs/F7Zsu6lZ2FaHgb28NhbFi5dt57VlVeXGrIAHOp15p1oJn7RWQ6WyHzvaFxVyHUFXaAdi0W30GggSRIkbxDtchtKbDHOzpCtaY8hNkkkSCoyYm0c3QuJGhi1iuH4S/dNwvNxQCSl5hlCZ1khW0jM4qjh+z2BeERixIlYxFwtlQWVMEPmygW8NPSVSaDK/8A1AWlOBsvlGZcQAGgSFZHkA7gEqpI65R4VOeIXLOCwFy0neNZ4Z3irEzcZLFtNBqfSuH1A0b7VdmcNxRbNt8Q4Cksq2nXnJA1IIMwBof6x8af2Y4dZwblfhKtat2Ldq0bl1C8rcvM+aIAA7y2oHgo8KDxXs7d7ni2CuMmIa4xD3s9uHe7cL5iqk6oMw165WPlX0BxPtDaw7ut0XFCW+8a5llQkOdwZn4pxETMeus/xPsHg8RjTjTir4uoUuEJdthbagAjdCVQgE79T40Yv4PD4nFk3Ltm4jWu7FgMcxIVmYtDw4NvETlK6BlI3oLnDe0dq86W0S9LCc2VWRYNxTLqxAGa06zsTlgnMJF8N7S3FuWhffMjm/bJW2BluJjBhrbEg6BsyqR4mdpgphlwdm6zrdAuZe7bNiHbZ2MFWcgtmL6xOp1qC3wzh692MynKxdZv3GJZ3F0nVyWm5luQZ5gCNaDTAV0rXMPaCKqiYUACSSYAjUnUnzOtdc0DTUFy5XXeoCaDpNYTi2PN+9y+ishP0eretvsjwNa/iVyEy/O5fZBJ+oEf6VkMNCqWAOZicoO+ug/jzNBT4jxJbSlSRkEB9SDcY6BJAkAnTTU6gaZmXB8VxV/GjEi8SqWYhRIt2k0PoAwzb6knbSrfaq+1w5bS953N0BQMxz3hozQNdCQo8Ms9TRB+GZ8Rcd/irb2RbZGAAaCVB3IHI7Lrzba6mABZCv4vxerC7cykr6aAwhHl1Hh0q/iezTfDu9RYEZu8DZSGywZHWW1kfV1K4biGBtW/imRO7aCdQq66lcs5+YgEdZE1jOI9pLuKCqS1tREFWMiI1zb9Ok+zSg9K4R2kxFnImMTMjSVugAkARGdRIbc8w8t5JrZ8O4pbugOuUrOjA+ieo11X1GvnrDYy/aZGW7cLBCoElgEO6hWBBEwco6gE6xUvCOI4vCMbqM5J9PvA2VhGgIO429UdN6D6QxWGLqVGjA5rbH5LjY+XgfImrfDcT3qBiIbZ1I9FhoR7/qisx2G7XWcdZBQ5biQHtN6Vto+tD0Pr6ijuC4gjXWCRqNR4MhytPrlYP9U+FARe1ULWqsBq7A8KCkEipEapnSoylA/PQjsN/J7g8MVi/wDqr1EooT2Fb4m9+t4v/qr1BpaVKlQRA0B4g/8A4hhh44fEn3Phuvto3QLHj/xHC66/BsTp4jPhdfZp76C0/CLWdbmXnViQ0ndixPXX0208zUeJ4FYfV7YPpdSPTLFuu5LN76J06KDzK52tezxheHjDKiXW1us7s1xWzNnUbLLZh1p3arjrYJmbCWLb3FxVrCr3huQTes96ROcAa91r65rPdseIW17T4Ri4Ati0rn5rHPAPnDr7xW8t45LWE4hjCgbLfxFwBgDLWPiF32nuAJ86AH2F41iLvErmGxOFsWns2czNad3ytyoqs2dl9EnQ66eutwezeG5vixzu1xuZtXcyxOvl7KwP/wBP+GJwuJxLybl/EHM53cKAZn9K49aLj/au9h8S9kLacd2rqsMHCsmIJZubKVVsOJPKIuDURJDQJwq0gcBTDrlYFmMrGWNTpppp4DwpmG4HYV1uhOdWLByzk5ipQmSdZUxr5eAoP2e7QXcRfa2ThyEto5yE5+cuJEMyleRHkEjLdXU6MwPH8WWw967h2tu1rFXxkzEhmNhPioU6O9zlAOztsToQ297gOHcy1sTJJgsJJYsZg6yWb3109ncOTOVpgCe8uagRE82vog+sTvRDDX1dcyMGWSJBkSpKn3EEeypjQKarXrlOu3KqM1A6a4Kbmrs0ArtG8W0/TA96tWU4jjltpnY+ipMeMA/dFaTtYJt2/O7Hvt3BXmHbJj3gWDosMB4ZtvtPsBoKHBu0mGsWuX4x2MuQpU5iM5Yuy6kTB99Cu0HE7uIJR35J0tjKAp1GrZZMbCTvNCoOwMKDqw2EAAAn2Tp87yohgeHm6zKrSYkqLeYqv9ZS0j2gfvoKlvCqdFAiAZ26DQj2fbXb1xbZELmdhmCtARB85j4aaDwir2Ct5rot3QraZQ6rlJjYEDSIirPGOzl1XYpbZ8+WI0KgAberp7KCvwp87lD3j3DrktKymI1OS2paB1LxvRvBoRce18GvoymCtwOZBHnodDVHgHZq6lwXFsZXBJVySMszv0O5HjFei8Pw5Am4xZzqzE6k+dB5fxOzc4dj0u2GyEjMvgQPSQjqu2h8R1FehcD7S27jLjLUiSPhFkSe7Y6Mw8VI19Y9gC/hNwgawlyQMlyCT0VtPdMUI7KYnLbR1EMVAfwYbifHTWg+grVyYIMgiQfEVOGrL9iuI97aKz/syAJ6KdQPZBHqArSE0E00mWajU08GgiuLQjsOkWr363ij78RdP76NsKF9khyXv1rEf+s9AdpUqVBVoJxB4x+GHjYxGv8AzYf/AC91HKBcR/l2G/4V/wC2zQFXvqvpMonxIH8bj311MUpEhlIG5BBA9tZvibpcdWexiDlKgFRpyvnEjeJta9CHg71Xw2Fsi3cs5MRDgFswAPxajLBCgTygev16gXu8KwNy4bzWMI9wEM11rdpmBGgJcidI3npVThdhRabDvatvY+MMvdt3O9zOX5lygc8s3gIobhsJaW3dt/B8VkvWyrqQp0diWG3pTebTXT1aWsFwq2bbR8JUIMmSEkhVZRHJ1FxhQWuHYh7KZLOBtWkWCVt3rKqpbLJhQAN2165fMUsIzLcvX2sFLzW1GVsUGW5kLZVAzZbcSTIA1dvOm4ThNhVuqExEXgmcFZkJMRA0mSD+7Sq93s/ZJGuJnnbZNDd7wsPQ0/2ziNh02mgvnil/m/JhyyR+UW4bVgNekwu/zvKjWGvhgNQCR6MgkbaaHzFZxOGWgl3KL0PAYBFB9NmlRkAkFjr4BY1ipuFcItW7lt1+EEqzlQQsKWUKS3KGAIHUxI9VBofhdv56fSX764cUh0DKfIEGs3iOz+Hh8pvibjsQoBksVJyhkMICgiNObzplvCphyjquJcqrIoyKxC5behhARPdLB8c1BobjVCaSNIB118ZH1ESKcBQNpTT8lRstAC7Yt8Vaj88P2HFY3tRYz4XEXDpAzIehMR7o+ytj2saLdrTa8p9Wj61k+NuGwl60Z1Ro/RP3E0HkPDkuXlhJGVsxIExp9Z8DGkT0FarsgbuFLCyXLtuCeRTBXMR8poY61meyuLNm4pnR9D5MC0eyK9NsYgZRG5HQRQAuM4Xuyl0SSGBbpr+4b1rHxGiMNiIPrH+Ue6gPF3zWyp6mq2E4zdayLSiFDRnIaGYaeExO/qoNgmJBGh/jw/ypwv8An/HqoThMNdRGa4VZp1KLlEeMSTt9lQYfEByCDOvQ0EnbiGwbg/PtgevOorMdnsRkurh3ADd0kLp6YJ5dNJKgD21ou1SlsOqLBdmBUEwCygss+UqKwHarB37S4d73LeOZWKld0IKnMhhmhvSB+SNaD3bsDbAOIPj3ZH6JDfvzVrTWI7H40qQx9H0Lh+aG5kY+UyvlJNbhxQcVqkWogKeDQTE0L7K+jf8A1m//AOo1EaHdlhy4j9ZvftmgOUq5SoICKBcR/lmF/wCHf/8Ai+6jpoHxMfleF/QvfZboHYjH2zytJDFlOhGzZTJ6Cev31UbH4YDQHbLAVvRbU6eBmjQpr0ADDOjB2BSVBn4l/QAK/P10WPaPEGpLD2iqZWUPvJstqIJ9H5JjXfoaOBtKz2NxVoWsZfZbpGH7zMBcbn7tBcOUZoAIMR+6gsKybM9vQRHc3NN/PrNK66RqybL/ADT7FeXSZAAB69dao8N4oly6bdq1eZ7bOB8eY+KuBOfm5QdwG9IA1zC8W761ZZLF895aN5EF+CLRCGSc4GY5gAvjOo3oLl64oAgruB/s3jK4kA6+sk+oVNZNuMveWtY/mn1Bhhs221CMLxyxduLbHfgsVFpu8I71LgDFl5tcmZQQRK5l6EVtg8CKAQ+OsaSQWOYSEcTtmgeHMP4FQJj7FvRdJPRH8Ik8vlFFrjVEDQcs3Ayhl2IkaEfUdRUopoNPUUCiuPTzUV64FBZjAAJPkBQZftXf5lTwUk+sgx7gD76yHFmm1efotphM6M0H+PZRriOJzTcbdiWjwAkAfYPZWfx7St23PKLbaeZTWdNdz/ANB5vwnh6vbtKbotO5PdljlGneAGemrjUT6PUwK1nA+IEg230uWzlYefiPI7iquD7N2cSbQYkBECsdeZFAYQJ0O+uxk+Bqp2iUjHq1sjnthiRPNlzLMeeQUBXi+ONsbZv6oEkj1daltY27dHKzWE05e7VnYHecxATrsZFUsNiSSJHN0/yqfGJnGoBid4JoLHwHDwttpZp1YvmZh/WI0A8pb11o7WERByKFEdBQrh/BraAMwLvuNdB/yj99XzeJOVZn7KAPx6+XurbSSQpfQTsQNusfvql+EHEvcwVprhJy3UFsGNRleYUaKCI5R4Dao+2GINjEYd1aCLd3WCdYG46ihXbziL3ryodLdvMVt6aN3txQWO5JAUwToCB1kh6h+D3HrcWzc0a3eTurg3AcDlnxmCPpeFegYRivxbGY9Bj8pfAn5y7eYg+NeGfg+4jkc2CQqXYyNPoXPSB9hAPqJHWvZ8Jf7xOY6xzAHVH8RQFaU1BhrxcaxmGjAbT5eR3HkfGpmoJFNUOy22I/Wb37RNXkqh2W/wB5/Wbv2igOUqVKgr0F4mfyvC/oXvst0ZmgvEj+WYX9C99lugpXuPNbe4LiqVV8oFv0hoGBbM0agnw9E+znFe0i27Fm8qytxwCDGg1zCcwAaRGpjcnQEi7jcedgckH0pBncbEe32CocTi31KOTGUNou5MSFiTMjYxqKCDiXGmt3VGUd2UV9QczZs4IXWBkyoWJ0AcGRGueOOsPcvNcsSjq5YKzy4M2yHTvMslVMggED9EmtFb4hc1lp0jdNDproNdOnnUuKxRU6XCcyAgQoynQTMQSebTpQVrvEDZFgYdUUXi9wq51EnvHb0xtmZjE+VDLXEMHctYe0bWiBLaBHC5FYKuUMLgY2yVgqZnIJBomuMutojgmCR6EHr7Yn6hU+IxjQHW5pOqwvKIM80axQCrOPwt0JNgoQRczZkUWWa1zOrFxAW2DMCIG1WeLdobllriqLYFoooDyWfMbIDCWUEfGuNSNbTb65ZXx7EQWmTB9DaDuCNjp7qtrjm1BeGGgtwvMxGUc2sSxH+lAJftDdBbNcwwVWsCddUvFddbkrlBY6jWAdNYrXO1d4khEtxnIEhiYzXVHLmBZgLSOw0hb6kejzGlxl05hJJIMQbfLA3GmsEE6+PsqFOJuNS4I16oPUdvMGPZQHrLhgCCCD1GxqWocC+ZFYmZG+mvuqxFBys92sx2VBbHpPqf0Rt7yPqNH7twKCWMACSfACvOsTjDdZ7zdTyr81dgPv85oIMdcn1AR4T/Bn6qz+KvHu8Q07K37Jj7/fV/F3ZbWYGvrPq8NCaBcSvRg77R6SlfpD/Ogb2Zx9lrSO9wo3dqtxdOYFjakaTDHQhY9LfwHRnvi/oqZTbRMsFEVSFnoNVOnSYoFgry5bXKJS2WLamR8JEArtpzR+kPCtFwrtCt0iyEZGzFQFhrb5mY5CCc5BJ0GpkmdzQPvWZ3j99Rm++oHMPOT9f+tE71pSeUyBGu24nUSdddqit2NdBqdgP30EHD7t24Qikj2kx5+FbPhuCyLGp6knqfE1Fwvh6218WO58PL1VeuYgKCTtQYXtyc15N9FYerNyydPCaoYjDm6VbKN2LH50szFve0DwA8qucSs3MQzvGmYRHQCNPPb6vOinAMPOGts2hJIJ2iZMe7Sg5heDZrSP6JBDBgdVjTb1qffWs4DxUrLaZlEXE+cvRvWPv9opcUEUoR5+tSZn2EmfI1HYJUh7ZBZRy/8A3E8PWNo8hQeh4LiQdtNHHyZ9NfAHYnw8PUTRkODBFYTh5W8gZeQzGuysPkn5p/yii3DuLtauC3f2JjOejdCekGN/HXqaDVIKo9l/95/Wbv21eWqPZbbEfrN39qgOUqVKgrkUE4ifyzC/o3vsSjM0H4ofyvC/o3vsWgfcwbHNyoTJK/GXVnX5UT0io3wLypC2pBmS93f940XfTyrl7jlkB1Z2Qgsk5WmR1UqDr4dfKqv4ztgOwxF5wqywhBAOUDQqCPTU6ae3cJDgmmFW0V0j4y5mBAg6+AJI0jp1py4QtMC1JJzAXLhkRIIM8pknp199DD4vCtr3rgl45rSEkgmNRbMDUamDyjapMVesWryKGcO4RlZUta52CABiAQdJ8hNBYv2SObIjTJlHun7B4/xpVhcZcZgEC5cvyxcXWd5ywVIih1vE2IFyLoYlU9CyCSwZgPmnRSsjTX1w+8LK91OYm5suXDkg8vK2m/OBoT16a0Fy5dvEH/YzsOdiM0jQjLp8r6qls37uX+ZmdOZoK6+Wh2HX91AMTxCzl73JdXm+ZZnmtrdGsxsVgzu0eqXErZCJcLNqmYfF2Sd1GoIgN8YugjbyoNAj351SzH/Efbr/ADfrprHESYWzE6S7jTz5NDt49aAf/wAhsqAA99QojRLQGmmx0G07AHp0glhONIqAzduBlZwWFsEBWCZTqsMSZE9JkiKAzaDQMwAPWDInyMCpIptpwwDDYiRtQjj3EGHxNow7LLN+bSYkf1idB7/CgG9qOMKZspJI0dhsG6L+kPSPhA84x1y5sB06+FXOLXlkIgAW2I3mSd9ep8/EmhgYa7k+A12oK2KaEknofX/rWb42jjAQfSuuWKjopbRfYo+2tTfRd7gn5tuevQMfX099AeLDvoz3FWDoABpEjL6VBg+9y79EAInr3oeB7BUGHvwwJ1EyQdiJ2MVpMR2Zzgst5SPMREaQdTV3DdkrF1wiNeUmYLG06lomNArDSTtsKAha48t3KbVt2WYhsqsF8AQIMEEZvEeytDgWQAkiDprBMT4xtvVzhfYxcOuW3cxOg5Wy22yg66BVMiejDfpSTskAbjG/jGd9SzpqD5TaG0DTUaDSgla+qnmMaT1OnsGgrOcW4wr3hbUnKDB6S5H7ht1maNJ2Zdf9nfus0EZnw7ufeoG3jFY/inBrmFuKl1+8LL3gbIbbEliOZSTrymNuvhQajhGJXKV08PedT9f11Rx+LVUFtds7x7CY/jzoL37AADwgxpOpPugKPXNQXWJaD11H6RJMD7P+agvW+Mksob53vnT69Pr8atDFm1c0kpIIAPQ+B9/tFCMBhZ1bWQYj1/5D+BRtcMr5YlWjl6rcEajybQbeFBouCY22rki5lz7q6yG8mHT1jb7dPjMGHTWII5WnMEPgW3KHx6b1huGAEFSpLDp8qPAR6XSOtaSxiWsFBOZH+SYHkZ6AyfVQbjhSsLao5l1ADHefAz1kRr66b2Y2xGkflN39qouC3w2nUDlJn0fA+anT2+upuzRn4R+sXftoDVKlSoKsUH4n/K8L+je/ZWjdBeKr+VYU/wBW9+ytBaHEEzZObNMRlboY9KIj20xOLWyJ59pgo4894j6+tCLloAtKzNxiVK7iG5pFuSwk6a79dqkVBzkAkFQrMdCFyBdFK82/XT1UEuNx7ufirjJyOCDac6mMrg5CDlhhH9bUGBQ+3YxeZnOLUjkicOpiFlwIEuDvGhBJ6ctcvIoaAq6wQYBmfRPoEAwCSJ8asMcr5tRcDSZUaT1D93qDr18daDvDXvK2a5f7y2UICCxGV50JYKJIEiCBO8axVHCWsUFE4sMwCs/5LEkOCfkjmZB3fkJI1AoheMOUgFM2iQI3n82QNSfHbfWm3RmBuFVPMvQGRliZKZtYEzO24igH3cHi1U5sUG0ABOHWAcxklQNQVEbiImNdJOGG6jzeuLcUZyy9zEywAYFU6ICOsx7n3EVSDEFgDlAWCpn5QTqNPIa9Kky5SygjbIeUKQTo08uVh9X2gC/w6yQWgnQfzZBiQBuBIBI9W9c+H2NeUneYtOddAR6O50HuoazMBlf5LCEyiI9HSF5QBH+VNuD5RBLGG1UGVK6Nm7sywygQR1oNKriBG3urFYnGFu9vjXOTl/4a6Ajzifa/lWrtWz3IUAKcpAA2U+7ase1sLh7ZeYQQQNyVkR76DPvh9AWkdTJiSdZPtqPEOEUBRqdwBED+Ptq/xNGzKvpO0QoGlsEgDXynfff1VluIcQe5fGFtZAAD395WFwtBOYWzEW12Ab0uYHSTQN4nitFHnJHn/Gk+uo8dh7LNLWO8aN8hb/KhvErZbUaFfRj5I6adY86u2uI5rerrbZdD7vDw9tBS/Ftk5j8HdRPyUYfs6g0Neylp1uZLy5DmXUnVdjDH0fH10Vw98AtF92Y/NSR++PDeh+PtXco53CmQ0sJObpygQPLX2UHt/CrjXLJysAVW4JzHcyRJjQCfqq66XNMlwtyXNiILSMg1kmASJnoJrIdjOI8qlieZVJEbmNRp5z7q1IwolCjgFUZRyyQTsw5gAQT1B9lA0W8QWiSE03KBvSu9VGhjuh7fEGfLe1t13xbhiZtxaktLaKX3kiZY6bDXpFev4Oytq3GbkTMZMCE1MGIGns0FeHNi++Ny6xK95ddyDuC5kAjwAYD2UDu41jbQkdJU9fLc+6rNvBliCNwIHq0O/wDG1OwlyBJHKDEQZAJ1B9eoHmavYi5zkL8qch6ajY+HQz0nyoHYfh2a07nQooMD5oGseyav4XCllRdSCQQdJ0hj9Q9fNvT8IDNy2VNslVDdTBJGYRo0w3+RBjaYLhSizZQcucMToNFgAezLQY7GYA23UgkL1PykJEwR4iQQeo0raWeHLewuQ63AJUiAZG2vgZIjbWoOJ4C0lm6MoPKxL9YEQQeh6TTuxouNZtOxGYkCDpoFLawP6y+wUFnsaxAuIw2iPfH2ZProp2W/3j9Zu/tVZwODFuTuSBPs/ear9lz/ACj9Zu/tUBylSpUECdKD8UX8swnqvfsrRpRQnih/K8J6r37K0A3EqQ1zYDMx9cSPm+BI9tJ7ACLcXlYQoiCCdQTqDByzpt0pYj0rgVllnMppLAMTOp3EaCB0qsxBUARmzayRLDWCRPTQbgnN5UHVTKSJyNygKAsMDA3AyjTLA8h1p7ASCFCsrQUOzRvzkcvh4dZpndFjoZkMFUZdFGvpTBgsND4zr07dIZZZhIKpmOUERJHXyYa/OmdKDpJDknQhupBOh9QBgCB6q5nCPocwIyhtvSEFssdNdNj5b1LYcFCveAajMNDykgT6U6Ej39ajnMXZipEnm0ho2khtJGUT089aBt5VtvlYAggZCIWZBAPr3MeVWb75GyjZIM6enqc0N4eRg+UVALgJbKQpAadQwOaBB5jGsjMRH20kkxlIJkKIZSM0BiBz6AgZtfKPAg9xlOUzbKgEaZgzgEgg6kGCdpAqE3dtFkamCCCZDExAg7jT10SuYO6Y65hlcwsZdBBUv5EyD1qr8FvgRkMbnW3BYSJ1cEaR/rMgbwg5FHlWb7Q2EVwSPiy/Oo0l4ZpnpLZdus+FaTCqQigiCBETMR51Qv4UPmt3Plao24zK7MPbzDTrlbpQY2xhWQNcYjMCks0EBrio2pbQR3gAPlNYzgOCKm+xILscsiYbK9wFlBJ0J8zMe/07iXDcj5QSBcyFVZmK99bIKg9CrqoSSCRlGmoqjwvCWLNzI9sEODlS6klYZiVDEHVcxBJ0MAyJFB5bcZ85VbdxmJIACNv6zA+up8LwZQxe8udthaHoKfE9WPXoPXvXqGPey1+yqbhncgD0EyMoBAGUDn+SdcukzV3BcOa43eZLWQDKqspjzPmfvoPLxhSdtB4RsB4/XUyYRTOf0Y1nr02FehcR7JPceU7pFj0QGAB8gB6j76lPYu1lh2AHUAN/i/dQeY4G+bJyopdQTBBIidxsZ16T1o5he0cHmW6COndAj394uvsrZJ2awY0y3H8AGf3DWur2UsTIt3h5F/3a0GM4l2ke8ndIHCHR+QAsPmkSYHjB126mgGDwxQ5d+bTxI3mAN5mvXsP2WsCZtk/pNI9WkEikOFKlsnuBoJy8oHsC0HnnwAOMpRtNAyg6jwnw1iDqPrq3hOAOsHOG1BUNIKkdZA11A6R6q2b4eFDQQDACrI182I5RAM1ZsYTIqwFztpMyAOpJO/Ty91APtYIMLKughAecCGKwNz4/60TsIZzEdOUMS2VegA8fM+NT/A5A1zfOnQHUHeNtPrq2tiOvu0/zoM/xfhty98UBCky5n0+upjlSTMbk+Qoxwjh4s2wgM6kk+Z/ygVdVacFoOihvZfbEfrN79s0SUUN7LjS/+s3v2zQHKVKlQRpQTtCLi3cPdtqrZO8BVnFuc4A0JB8NqNLXLmHDxmAI8xP20GcfjN/+jp/eU/w1UxuOxNzLFtrcTOXE2uaY3lSenTxNahuG2/zaerKPupg4cn5pPor91Bkbt3Ekk/GDmLZRirMaknL6PoiYHqpC/icoEXJBnN8KtSRy6HSI5f8A8jWv/F6fm0+iv3Vw8Pt/mk+gv3UGS7zFTPxnq+E2fdtMU5sTicxMGCAMvwu3pAAn0ZnQn1k1rBw9PzSD/kX7q6cAnzF+iv3UGP7/ABMsQHliTpibJygkmBI2EgD1VL8JxZLHJd5liO/w8KYjMPPrr1rUHhtv80n0V+6u/iq1+ZtfQX7qDK2sRiwysVuEL8g4ixDazr16xV88av8A9GX+82qNnhdr8zb+gv3V38XWvzVv6C/dQAjxq/8A0ZP7zb+6m/jm+d8Mn95t/dR78X2/zSfQX7q6cAn5tPoD7qDLY/G3rltrZsIAw2OJtkD6p03EERAiqgW+RDWrLnQ57l5GcR4NMDc9OpmZM7YcOT5ifRH3U8cPt/MT6I+6gyGGv3LckYbDkt6THFoJ9gtxHlVkcaxH9HsezFr/ANutOcHbH82v0R91RHDW+qD3D7qACvGMR/R7X96T/BXTxa8d8Na9uJT/AA0eXBW/mL9EfdUvwG38xPoigzv46v8A9Htf3pP8Fc/HmI/MWP72n/brRnBW/mL9EfdS+Bp81foj7qDNHj1/8zh/74v/AGqaePX/AMzhv76v/arUfBU+avuFL4KvgPoigzI43fP8xY9mLQ//AB048Xvf0e0fD8qT/BWiOCT5q/RFNPD0+av0R91AAHGb/wDRl9mJt/dXH4vfP+6E+q/Z1+utB+L7evxaH/lH3Uz8VWSNbVv6C/dQBF4viP6E39vY/wAVOHFsQf8AcrnsvWP8dF/xNY/NW/7NPupj8Jw/5m1/Zp91AO/GWI/oN3+2sf8Acq12asOqObiFC924+UlWIDMSBKkg6VN+KMP+Ys/2SfdV3DWVQBUVVHRVAUe4UE1KkK5QMt08mlSoHUqVKg5FRXjqKVKgizGrKbUqVBGWpjMfE0qVAxnPif4NPVj4mlSoOFjO5rjOfE0qVB0GrFvalSoFTqVKgbFdpUqCImmzrSpUEl06U4UqVA20akpUqBVC7amlSoFZNcvb0qVA1DtU1cpUDhSpUqD/2Q=="/>
          <p:cNvSpPr>
            <a:spLocks noChangeAspect="1" noChangeArrowheads="1"/>
          </p:cNvSpPr>
          <p:nvPr/>
        </p:nvSpPr>
        <p:spPr bwMode="auto">
          <a:xfrm>
            <a:off x="155575" y="-1989138"/>
            <a:ext cx="5524500" cy="41433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1126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50100" y="54507"/>
            <a:ext cx="3259063" cy="24411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6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1346" y="2474560"/>
            <a:ext cx="6180854" cy="422952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3503709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3" y="115230"/>
            <a:ext cx="3906163" cy="64101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292"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67473" y="115230"/>
            <a:ext cx="4291289" cy="64101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4655829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6" name="Picture 4" descr="http://c3270052.r52.cf0.rackcdn.com/main-vintage-poster.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9512" y="476672"/>
            <a:ext cx="3019425" cy="4143376"/>
          </a:xfrm>
          <a:prstGeom prst="rect">
            <a:avLst/>
          </a:prstGeom>
          <a:noFill/>
          <a:extLst>
            <a:ext uri="{909E8E84-426E-40DD-AFC4-6F175D3DCCD1}">
              <a14:hiddenFill xmlns:a14="http://schemas.microsoft.com/office/drawing/2010/main">
                <a:solidFill>
                  <a:srgbClr val="FFFFFF"/>
                </a:solidFill>
              </a14:hiddenFill>
            </a:ext>
          </a:extLst>
        </p:spPr>
      </p:pic>
      <p:pic>
        <p:nvPicPr>
          <p:cNvPr id="13318" name="Picture 6"/>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491880" y="495223"/>
            <a:ext cx="2119922" cy="4124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3319" name="Picture 7"/>
          <p:cNvPicPr>
            <a:picLocks noChangeAspect="1" noChangeArrowheads="1"/>
          </p:cNvPicPr>
          <p:nvPr/>
        </p:nvPicPr>
        <p:blipFill rotWithShape="1">
          <a:blip r:embed="rId4">
            <a:extLst>
              <a:ext uri="{28A0092B-C50C-407E-A947-70E740481C1C}">
                <a14:useLocalDpi xmlns:a14="http://schemas.microsoft.com/office/drawing/2010/main" val="0"/>
              </a:ext>
            </a:extLst>
          </a:blip>
          <a:srcRect l="17789" r="16586"/>
          <a:stretch/>
        </p:blipFill>
        <p:spPr bwMode="auto">
          <a:xfrm>
            <a:off x="5876612" y="260648"/>
            <a:ext cx="3200400" cy="4876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6376743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116632"/>
            <a:ext cx="4762500" cy="49815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4340"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16023" y="116632"/>
            <a:ext cx="4032448" cy="62375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4922220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44000" cy="2460153"/>
          </a:xfrm>
          <a:prstGeom prst="rect">
            <a:avLst/>
          </a:prstGeom>
          <a:noFill/>
        </p:spPr>
        <p:txBody>
          <a:bodyPr wrap="square" lIns="540000" tIns="540000" rIns="540000" bIns="540000" rtlCol="0">
            <a:spAutoFit/>
          </a:bodyPr>
          <a:lstStyle/>
          <a:p>
            <a:pPr lvl="0"/>
            <a:r>
              <a:rPr lang="en-GB" dirty="0" smtClean="0"/>
              <a:t>See: Open University ‘</a:t>
            </a:r>
            <a:r>
              <a:rPr lang="en-GB" dirty="0"/>
              <a:t>Selling Empire’: </a:t>
            </a:r>
            <a:r>
              <a:rPr lang="en-GB" dirty="0">
                <a:hlinkClick r:id="rId2"/>
              </a:rPr>
              <a:t>http://</a:t>
            </a:r>
            <a:r>
              <a:rPr lang="en-GB" dirty="0" smtClean="0">
                <a:hlinkClick r:id="rId2"/>
              </a:rPr>
              <a:t>www.open.edu/openlearn/history-the-arts/history/world-history/selling-empire-introduction</a:t>
            </a:r>
            <a:endParaRPr lang="en-GB" dirty="0" smtClean="0"/>
          </a:p>
          <a:p>
            <a:pPr lvl="0"/>
            <a:endParaRPr lang="en-GB" dirty="0"/>
          </a:p>
          <a:p>
            <a:pPr lvl="0"/>
            <a:r>
              <a:rPr lang="en-GB" b="1" dirty="0" smtClean="0"/>
              <a:t>The </a:t>
            </a:r>
            <a:r>
              <a:rPr lang="en-GB" b="1" dirty="0"/>
              <a:t>Empire Marketing Board</a:t>
            </a:r>
          </a:p>
          <a:p>
            <a:endParaRPr lang="en-GB" sz="1700" i="1" dirty="0"/>
          </a:p>
        </p:txBody>
      </p:sp>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31125" y="1844824"/>
            <a:ext cx="6881750" cy="45144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6543153"/>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44000" cy="3506593"/>
          </a:xfrm>
          <a:prstGeom prst="rect">
            <a:avLst/>
          </a:prstGeom>
          <a:noFill/>
        </p:spPr>
        <p:txBody>
          <a:bodyPr wrap="square" lIns="540000" tIns="540000" rIns="540000" bIns="540000" rtlCol="0">
            <a:spAutoFit/>
          </a:bodyPr>
          <a:lstStyle/>
          <a:p>
            <a:pPr lvl="0"/>
            <a:endParaRPr lang="en-GB" dirty="0"/>
          </a:p>
          <a:p>
            <a:pPr lvl="0"/>
            <a:endParaRPr lang="en-GB" dirty="0"/>
          </a:p>
          <a:p>
            <a:pPr lvl="0"/>
            <a:endParaRPr lang="en-GB" dirty="0"/>
          </a:p>
          <a:p>
            <a:pPr lvl="0" algn="just"/>
            <a:endParaRPr lang="en-GB" i="1" dirty="0" smtClean="0"/>
          </a:p>
          <a:p>
            <a:pPr lvl="0" algn="just"/>
            <a:endParaRPr lang="en-GB" dirty="0"/>
          </a:p>
          <a:p>
            <a:pPr lvl="0" algn="just"/>
            <a:endParaRPr lang="en-GB" dirty="0" smtClean="0"/>
          </a:p>
          <a:p>
            <a:pPr lvl="0"/>
            <a:endParaRPr lang="en-GB" sz="1600" dirty="0"/>
          </a:p>
          <a:p>
            <a:pPr lvl="0"/>
            <a:endParaRPr lang="en-GB" sz="1600" dirty="0" smtClean="0"/>
          </a:p>
          <a:p>
            <a:endParaRPr lang="en-GB" sz="1700" i="1" dirty="0"/>
          </a:p>
        </p:txBody>
      </p:sp>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5603" y="548680"/>
            <a:ext cx="3875922" cy="625315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4716016" y="3052039"/>
            <a:ext cx="4139952" cy="646331"/>
          </a:xfrm>
          <a:prstGeom prst="rect">
            <a:avLst/>
          </a:prstGeom>
        </p:spPr>
        <p:txBody>
          <a:bodyPr wrap="square">
            <a:spAutoFit/>
          </a:bodyPr>
          <a:lstStyle/>
          <a:p>
            <a:r>
              <a:rPr lang="en-GB" dirty="0" smtClean="0"/>
              <a:t>‘The </a:t>
            </a:r>
            <a:r>
              <a:rPr lang="en-GB" dirty="0"/>
              <a:t>Empire Christmas </a:t>
            </a:r>
            <a:r>
              <a:rPr lang="en-GB" dirty="0" smtClean="0"/>
              <a:t>Pudding,’ Empire Marketing Board (1928)</a:t>
            </a:r>
            <a:endParaRPr lang="en-GB" dirty="0"/>
          </a:p>
        </p:txBody>
      </p:sp>
      <p:sp>
        <p:nvSpPr>
          <p:cNvPr id="4" name="Rectangle 3"/>
          <p:cNvSpPr/>
          <p:nvPr/>
        </p:nvSpPr>
        <p:spPr>
          <a:xfrm>
            <a:off x="186376" y="188640"/>
            <a:ext cx="2923749" cy="369332"/>
          </a:xfrm>
          <a:prstGeom prst="rect">
            <a:avLst/>
          </a:prstGeom>
        </p:spPr>
        <p:txBody>
          <a:bodyPr wrap="none">
            <a:spAutoFit/>
          </a:bodyPr>
          <a:lstStyle/>
          <a:p>
            <a:pPr lvl="0"/>
            <a:r>
              <a:rPr lang="en-GB" b="1" dirty="0"/>
              <a:t>The Empire Marketing Board</a:t>
            </a:r>
          </a:p>
        </p:txBody>
      </p:sp>
    </p:spTree>
    <p:extLst>
      <p:ext uri="{BB962C8B-B14F-4D97-AF65-F5344CB8AC3E}">
        <p14:creationId xmlns:p14="http://schemas.microsoft.com/office/powerpoint/2010/main" val="219510336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5292080" cy="4291423"/>
          </a:xfrm>
          <a:prstGeom prst="rect">
            <a:avLst/>
          </a:prstGeom>
          <a:noFill/>
        </p:spPr>
        <p:txBody>
          <a:bodyPr wrap="square" lIns="540000" tIns="540000" rIns="540000" bIns="540000" rtlCol="0">
            <a:spAutoFit/>
          </a:bodyPr>
          <a:lstStyle/>
          <a:p>
            <a:pPr lvl="0"/>
            <a:r>
              <a:rPr lang="en-GB" sz="1600" dirty="0" smtClean="0"/>
              <a:t>Michael </a:t>
            </a:r>
            <a:r>
              <a:rPr lang="en-GB" sz="1600" dirty="0"/>
              <a:t>Paris, 'Discovering the Pleasures of War,' </a:t>
            </a:r>
            <a:r>
              <a:rPr lang="en-GB" sz="1600" i="1" dirty="0"/>
              <a:t>Warrior Nation: Images of War in British Popular Culture, 1850–</a:t>
            </a:r>
            <a:r>
              <a:rPr lang="en-GB" sz="1600" dirty="0"/>
              <a:t>2000 (</a:t>
            </a:r>
            <a:r>
              <a:rPr lang="en-GB" sz="1600" dirty="0" err="1"/>
              <a:t>Reaktion</a:t>
            </a:r>
            <a:r>
              <a:rPr lang="en-GB" sz="1600" dirty="0"/>
              <a:t> Books: London, 2002), pp. 12–47</a:t>
            </a:r>
            <a:r>
              <a:rPr lang="en-GB" sz="1600" dirty="0" smtClean="0"/>
              <a:t>.</a:t>
            </a:r>
          </a:p>
          <a:p>
            <a:pPr lvl="0"/>
            <a:endParaRPr lang="en-GB" sz="2400" dirty="0"/>
          </a:p>
          <a:p>
            <a:pPr marL="285750" lvl="0" indent="-285750">
              <a:buFont typeface="Arial" panose="020B0604020202020204" pitchFamily="34" charset="0"/>
              <a:buChar char="•"/>
            </a:pPr>
            <a:r>
              <a:rPr lang="en-GB" sz="2400" b="1" dirty="0"/>
              <a:t>Paris begins by debunking the myth that Victorian Britain was a peace-loving state. On what basis does he do so?</a:t>
            </a:r>
            <a:endParaRPr lang="en-GB" sz="2400" dirty="0"/>
          </a:p>
          <a:p>
            <a:r>
              <a:rPr lang="en-GB" sz="2400" b="1" dirty="0"/>
              <a:t> </a:t>
            </a:r>
            <a:endParaRPr lang="en-GB" sz="2400" dirty="0" smtClean="0"/>
          </a:p>
        </p:txBody>
      </p:sp>
      <p:pic>
        <p:nvPicPr>
          <p:cNvPr id="3" name="Picture 2"/>
          <p:cNvPicPr>
            <a:picLocks noChangeAspect="1"/>
          </p:cNvPicPr>
          <p:nvPr/>
        </p:nvPicPr>
        <p:blipFill>
          <a:blip r:embed="rId2"/>
          <a:stretch>
            <a:fillRect/>
          </a:stretch>
        </p:blipFill>
        <p:spPr>
          <a:xfrm>
            <a:off x="5796136" y="1412776"/>
            <a:ext cx="3019425" cy="4514850"/>
          </a:xfrm>
          <a:prstGeom prst="rect">
            <a:avLst/>
          </a:prstGeom>
        </p:spPr>
      </p:pic>
    </p:spTree>
    <p:extLst>
      <p:ext uri="{BB962C8B-B14F-4D97-AF65-F5344CB8AC3E}">
        <p14:creationId xmlns:p14="http://schemas.microsoft.com/office/powerpoint/2010/main" val="1028361998"/>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38373"/>
            <a:ext cx="9150559" cy="6597352"/>
          </a:xfrm>
          <a:prstGeom prst="rect">
            <a:avLst/>
          </a:prstGeom>
          <a:noFill/>
        </p:spPr>
        <p:txBody>
          <a:bodyPr wrap="square" lIns="360000" tIns="360000" rIns="360000" bIns="360000" numCol="3" spcCol="180000" rtlCol="0">
            <a:noAutofit/>
          </a:bodyPr>
          <a:lstStyle/>
          <a:p>
            <a:endParaRPr lang="en-GB" sz="1000" dirty="0" smtClean="0"/>
          </a:p>
          <a:p>
            <a:endParaRPr lang="en-GB" sz="1000" dirty="0" smtClean="0"/>
          </a:p>
        </p:txBody>
      </p:sp>
      <p:sp>
        <p:nvSpPr>
          <p:cNvPr id="4" name="TextBox 3"/>
          <p:cNvSpPr txBox="1"/>
          <p:nvPr/>
        </p:nvSpPr>
        <p:spPr>
          <a:xfrm>
            <a:off x="0" y="0"/>
            <a:ext cx="9144000" cy="1456122"/>
          </a:xfrm>
          <a:prstGeom prst="rect">
            <a:avLst/>
          </a:prstGeom>
          <a:noFill/>
        </p:spPr>
        <p:txBody>
          <a:bodyPr wrap="square" lIns="180000" tIns="180000" rIns="180000" bIns="180000" rtlCol="0">
            <a:spAutoFit/>
          </a:bodyPr>
          <a:lstStyle/>
          <a:p>
            <a:pPr algn="ctr"/>
            <a:endParaRPr lang="en-GB" b="1" dirty="0" smtClean="0"/>
          </a:p>
          <a:p>
            <a:pPr algn="ctr"/>
            <a:r>
              <a:rPr lang="en-GB" b="1" dirty="0" smtClean="0"/>
              <a:t>Map showing all parts of world which were formally part of the British Empire </a:t>
            </a:r>
          </a:p>
          <a:p>
            <a:pPr algn="ctr"/>
            <a:r>
              <a:rPr lang="en-GB" dirty="0" smtClean="0"/>
              <a:t>(whether as colonies, dominions, protectorates, possessions, territories, dependencies, etc.)</a:t>
            </a:r>
          </a:p>
          <a:p>
            <a:pPr algn="ctr"/>
            <a:endParaRPr lang="en-GB" sz="1700" dirty="0" smtClean="0"/>
          </a:p>
        </p:txBody>
      </p:sp>
      <p:pic>
        <p:nvPicPr>
          <p:cNvPr id="1028" name="Picture 4" descr="https://upload.wikimedia.org/wikipedia/en/6/6d/The_British_Empire_Anachronous.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098" y="1365360"/>
            <a:ext cx="8868239" cy="45119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44728897"/>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38373"/>
            <a:ext cx="9150559" cy="6597352"/>
          </a:xfrm>
          <a:prstGeom prst="rect">
            <a:avLst/>
          </a:prstGeom>
          <a:noFill/>
        </p:spPr>
        <p:txBody>
          <a:bodyPr wrap="square" lIns="360000" tIns="360000" rIns="360000" bIns="360000" numCol="3" spcCol="180000" rtlCol="0">
            <a:noAutofit/>
          </a:bodyPr>
          <a:lstStyle/>
          <a:p>
            <a:pPr marL="171450" indent="-171450">
              <a:buFont typeface="Arial" panose="020B0604020202020204" pitchFamily="34" charset="0"/>
              <a:buChar char="•"/>
            </a:pPr>
            <a:r>
              <a:rPr lang="en-GB" sz="1000" dirty="0" smtClean="0"/>
              <a:t>Northwest Indian War (1785–1795)</a:t>
            </a:r>
          </a:p>
          <a:p>
            <a:pPr marL="171450" indent="-171450">
              <a:buFont typeface="Arial" panose="020B0604020202020204" pitchFamily="34" charset="0"/>
              <a:buChar char="•"/>
            </a:pPr>
            <a:r>
              <a:rPr lang="en-GB" sz="1000" dirty="0" smtClean="0"/>
              <a:t>3rd Anglo-Mysore War (1789–1792)</a:t>
            </a:r>
          </a:p>
          <a:p>
            <a:pPr marL="171450" indent="-171450">
              <a:buFont typeface="Arial" panose="020B0604020202020204" pitchFamily="34" charset="0"/>
              <a:buChar char="•"/>
            </a:pPr>
            <a:r>
              <a:rPr lang="en-GB" sz="1000" dirty="0" smtClean="0"/>
              <a:t>Haitian Revolution (1791–1804)</a:t>
            </a:r>
          </a:p>
          <a:p>
            <a:pPr marL="171450" indent="-171450">
              <a:buFont typeface="Arial" panose="020B0604020202020204" pitchFamily="34" charset="0"/>
              <a:buChar char="•"/>
            </a:pPr>
            <a:r>
              <a:rPr lang="en-GB" sz="1000" dirty="0" smtClean="0"/>
              <a:t>The War of the First Coalition (1793–1797)</a:t>
            </a:r>
          </a:p>
          <a:p>
            <a:pPr marL="171450" indent="-171450">
              <a:buFont typeface="Arial" panose="020B0604020202020204" pitchFamily="34" charset="0"/>
              <a:buChar char="•"/>
            </a:pPr>
            <a:r>
              <a:rPr lang="en-GB" sz="1000" dirty="0" smtClean="0"/>
              <a:t>War in the </a:t>
            </a:r>
            <a:r>
              <a:rPr lang="en-GB" sz="1000" dirty="0" err="1" smtClean="0"/>
              <a:t>Vendée</a:t>
            </a:r>
            <a:r>
              <a:rPr lang="en-GB" sz="1000" dirty="0" smtClean="0"/>
              <a:t> (1793–1796)</a:t>
            </a:r>
          </a:p>
          <a:p>
            <a:pPr marL="171450" indent="-171450">
              <a:buFont typeface="Arial" panose="020B0604020202020204" pitchFamily="34" charset="0"/>
              <a:buChar char="•"/>
            </a:pPr>
            <a:r>
              <a:rPr lang="en-GB" sz="1000" dirty="0" smtClean="0"/>
              <a:t>Second Maroon War (1795–1796)</a:t>
            </a:r>
          </a:p>
          <a:p>
            <a:pPr marL="171450" indent="-171450">
              <a:buFont typeface="Arial" panose="020B0604020202020204" pitchFamily="34" charset="0"/>
              <a:buChar char="•"/>
            </a:pPr>
            <a:r>
              <a:rPr lang="en-GB" sz="1000" dirty="0" smtClean="0"/>
              <a:t>Hawkesbury and Nepean Wars (1795–1816)</a:t>
            </a:r>
          </a:p>
          <a:p>
            <a:pPr marL="171450" indent="-171450">
              <a:buFont typeface="Arial" panose="020B0604020202020204" pitchFamily="34" charset="0"/>
              <a:buChar char="•"/>
            </a:pPr>
            <a:r>
              <a:rPr lang="en-GB" sz="1000" dirty="0" err="1" smtClean="0"/>
              <a:t>Kandyan</a:t>
            </a:r>
            <a:r>
              <a:rPr lang="en-GB" sz="1000" dirty="0" smtClean="0"/>
              <a:t> Wars (1796–1818)</a:t>
            </a:r>
          </a:p>
          <a:p>
            <a:pPr marL="171450" indent="-171450">
              <a:buFont typeface="Arial" panose="020B0604020202020204" pitchFamily="34" charset="0"/>
              <a:buChar char="•"/>
            </a:pPr>
            <a:r>
              <a:rPr lang="en-GB" sz="1000" dirty="0" smtClean="0"/>
              <a:t>Irish Rebellion of 1798 (1798)</a:t>
            </a:r>
          </a:p>
          <a:p>
            <a:pPr marL="171450" indent="-171450">
              <a:buFont typeface="Arial" panose="020B0604020202020204" pitchFamily="34" charset="0"/>
              <a:buChar char="•"/>
            </a:pPr>
            <a:r>
              <a:rPr lang="en-GB" sz="1000" dirty="0" smtClean="0"/>
              <a:t>4th Anglo-Mysore War (1798–1799)</a:t>
            </a:r>
          </a:p>
          <a:p>
            <a:pPr marL="171450" indent="-171450">
              <a:buFont typeface="Arial" panose="020B0604020202020204" pitchFamily="34" charset="0"/>
              <a:buChar char="•"/>
            </a:pPr>
            <a:r>
              <a:rPr lang="en-GB" sz="1000" dirty="0" smtClean="0"/>
              <a:t>War of the Second Coalition (1799–1802)</a:t>
            </a:r>
          </a:p>
          <a:p>
            <a:pPr marL="171450" indent="-171450">
              <a:buFont typeface="Arial" panose="020B0604020202020204" pitchFamily="34" charset="0"/>
              <a:buChar char="•"/>
            </a:pPr>
            <a:r>
              <a:rPr lang="en-GB" sz="1000" dirty="0" err="1" smtClean="0"/>
              <a:t>Temne</a:t>
            </a:r>
            <a:r>
              <a:rPr lang="en-GB" sz="1000" dirty="0" smtClean="0"/>
              <a:t> War (1801–1807)</a:t>
            </a:r>
          </a:p>
          <a:p>
            <a:pPr marL="171450" indent="-171450">
              <a:buFont typeface="Arial" panose="020B0604020202020204" pitchFamily="34" charset="0"/>
              <a:buChar char="•"/>
            </a:pPr>
            <a:r>
              <a:rPr lang="en-GB" sz="1000" dirty="0" smtClean="0"/>
              <a:t>Second Anglo-Maratha War (1802–1805)</a:t>
            </a:r>
          </a:p>
          <a:p>
            <a:pPr marL="171450" indent="-171450">
              <a:buFont typeface="Arial" panose="020B0604020202020204" pitchFamily="34" charset="0"/>
              <a:buChar char="•"/>
            </a:pPr>
            <a:r>
              <a:rPr lang="en-GB" sz="1000" dirty="0" smtClean="0"/>
              <a:t>First </a:t>
            </a:r>
            <a:r>
              <a:rPr lang="en-GB" sz="1000" dirty="0" err="1" smtClean="0"/>
              <a:t>Kandyan</a:t>
            </a:r>
            <a:r>
              <a:rPr lang="en-GB" sz="1000" dirty="0" smtClean="0"/>
              <a:t> War (1803–1805)</a:t>
            </a:r>
          </a:p>
          <a:p>
            <a:pPr marL="171450" indent="-171450">
              <a:buFont typeface="Arial" panose="020B0604020202020204" pitchFamily="34" charset="0"/>
              <a:buChar char="•"/>
            </a:pPr>
            <a:r>
              <a:rPr lang="en-GB" sz="1000" dirty="0" smtClean="0"/>
              <a:t>British Expedition to Ceylon (1803)</a:t>
            </a:r>
          </a:p>
          <a:p>
            <a:pPr marL="171450" indent="-171450">
              <a:buFont typeface="Arial" panose="020B0604020202020204" pitchFamily="34" charset="0"/>
              <a:buChar char="•"/>
            </a:pPr>
            <a:r>
              <a:rPr lang="en-GB" sz="1000" dirty="0" smtClean="0"/>
              <a:t>War of the Third Coalition (1803–1805)</a:t>
            </a:r>
          </a:p>
          <a:p>
            <a:pPr marL="171450" indent="-171450">
              <a:buFont typeface="Arial" panose="020B0604020202020204" pitchFamily="34" charset="0"/>
              <a:buChar char="•"/>
            </a:pPr>
            <a:r>
              <a:rPr lang="en-GB" sz="1000" dirty="0" smtClean="0"/>
              <a:t>War of the Fourth Coalition (1806–1807)</a:t>
            </a:r>
          </a:p>
          <a:p>
            <a:pPr marL="171450" indent="-171450">
              <a:buFont typeface="Arial" panose="020B0604020202020204" pitchFamily="34" charset="0"/>
              <a:buChar char="•"/>
            </a:pPr>
            <a:r>
              <a:rPr lang="en-GB" sz="1000" dirty="0" smtClean="0"/>
              <a:t>British invasions of the Río de la Plata (1806–1807)</a:t>
            </a:r>
          </a:p>
          <a:p>
            <a:pPr marL="171450" indent="-171450">
              <a:buFont typeface="Arial" panose="020B0604020202020204" pitchFamily="34" charset="0"/>
              <a:buChar char="•"/>
            </a:pPr>
            <a:r>
              <a:rPr lang="en-GB" sz="1000" dirty="0" smtClean="0"/>
              <a:t>Ashanti-</a:t>
            </a:r>
            <a:r>
              <a:rPr lang="en-GB" sz="1000" dirty="0" err="1" smtClean="0"/>
              <a:t>Fante</a:t>
            </a:r>
            <a:r>
              <a:rPr lang="en-GB" sz="1000" dirty="0" smtClean="0"/>
              <a:t> War (1806–1807)</a:t>
            </a:r>
          </a:p>
          <a:p>
            <a:pPr marL="171450" indent="-171450">
              <a:buFont typeface="Arial" panose="020B0604020202020204" pitchFamily="34" charset="0"/>
              <a:buChar char="•"/>
            </a:pPr>
            <a:r>
              <a:rPr lang="en-GB" sz="1000" dirty="0" smtClean="0"/>
              <a:t>Anglo-Turkish War (1807–1809)</a:t>
            </a:r>
          </a:p>
          <a:p>
            <a:pPr marL="171450" indent="-171450">
              <a:buFont typeface="Arial" panose="020B0604020202020204" pitchFamily="34" charset="0"/>
              <a:buChar char="•"/>
            </a:pPr>
            <a:r>
              <a:rPr lang="en-GB" sz="1000" dirty="0" smtClean="0"/>
              <a:t>Gunboat War (1807–1814)</a:t>
            </a:r>
          </a:p>
          <a:p>
            <a:pPr marL="171450" indent="-171450">
              <a:buFont typeface="Arial" panose="020B0604020202020204" pitchFamily="34" charset="0"/>
              <a:buChar char="•"/>
            </a:pPr>
            <a:r>
              <a:rPr lang="en-GB" sz="1000" dirty="0" smtClean="0"/>
              <a:t>Anglo-Russian War (1807–1812)</a:t>
            </a:r>
          </a:p>
          <a:p>
            <a:pPr marL="171450" indent="-171450">
              <a:buFont typeface="Arial" panose="020B0604020202020204" pitchFamily="34" charset="0"/>
              <a:buChar char="•"/>
            </a:pPr>
            <a:r>
              <a:rPr lang="en-GB" sz="1000" dirty="0" smtClean="0"/>
              <a:t>Peninsular War (1807–1814)</a:t>
            </a:r>
          </a:p>
          <a:p>
            <a:pPr marL="171450" indent="-171450">
              <a:buFont typeface="Arial" panose="020B0604020202020204" pitchFamily="34" charset="0"/>
              <a:buChar char="•"/>
            </a:pPr>
            <a:r>
              <a:rPr lang="en-GB" sz="1000" dirty="0" smtClean="0"/>
              <a:t>War of the Fifth Coalition (1809)</a:t>
            </a:r>
          </a:p>
          <a:p>
            <a:pPr marL="171450" indent="-171450">
              <a:buFont typeface="Arial" panose="020B0604020202020204" pitchFamily="34" charset="0"/>
              <a:buChar char="•"/>
            </a:pPr>
            <a:r>
              <a:rPr lang="en-GB" sz="1000" dirty="0" smtClean="0"/>
              <a:t>Conquest of French Guiana (1809)</a:t>
            </a:r>
          </a:p>
          <a:p>
            <a:pPr marL="171450" indent="-171450">
              <a:buFont typeface="Arial" panose="020B0604020202020204" pitchFamily="34" charset="0"/>
              <a:buChar char="•"/>
            </a:pPr>
            <a:r>
              <a:rPr lang="en-GB" sz="1000" dirty="0" smtClean="0"/>
              <a:t>Merina Conquest of Madagascar (1810–1817)</a:t>
            </a:r>
          </a:p>
          <a:p>
            <a:pPr marL="171450" indent="-171450">
              <a:buFont typeface="Arial" panose="020B0604020202020204" pitchFamily="34" charset="0"/>
              <a:buChar char="•"/>
            </a:pPr>
            <a:r>
              <a:rPr lang="en-GB" sz="1000" dirty="0" smtClean="0"/>
              <a:t>4th Xhosa War (1811–1812)</a:t>
            </a:r>
          </a:p>
          <a:p>
            <a:pPr marL="171450" indent="-171450">
              <a:buFont typeface="Arial" panose="020B0604020202020204" pitchFamily="34" charset="0"/>
              <a:buChar char="•"/>
            </a:pPr>
            <a:r>
              <a:rPr lang="en-GB" sz="1000" dirty="0" smtClean="0"/>
              <a:t>Ga-</a:t>
            </a:r>
            <a:r>
              <a:rPr lang="en-GB" sz="1000" dirty="0" err="1" smtClean="0"/>
              <a:t>Fante</a:t>
            </a:r>
            <a:r>
              <a:rPr lang="en-GB" sz="1000" dirty="0" smtClean="0"/>
              <a:t> War (1811)</a:t>
            </a:r>
          </a:p>
          <a:p>
            <a:pPr marL="171450" indent="-171450">
              <a:buFont typeface="Arial" panose="020B0604020202020204" pitchFamily="34" charset="0"/>
              <a:buChar char="•"/>
            </a:pPr>
            <a:r>
              <a:rPr lang="en-GB" sz="1000" dirty="0" smtClean="0"/>
              <a:t>War of 1812 (1812–1815)</a:t>
            </a:r>
          </a:p>
          <a:p>
            <a:pPr marL="171450" indent="-171450">
              <a:buFont typeface="Arial" panose="020B0604020202020204" pitchFamily="34" charset="0"/>
              <a:buChar char="•"/>
            </a:pPr>
            <a:r>
              <a:rPr lang="en-GB" sz="1000" dirty="0" smtClean="0"/>
              <a:t>Second </a:t>
            </a:r>
            <a:r>
              <a:rPr lang="en-GB" sz="1000" dirty="0" err="1" smtClean="0"/>
              <a:t>Kandyan</a:t>
            </a:r>
            <a:r>
              <a:rPr lang="en-GB" sz="1000" dirty="0" smtClean="0"/>
              <a:t> War (1815)</a:t>
            </a:r>
          </a:p>
          <a:p>
            <a:pPr marL="171450" indent="-171450">
              <a:buFont typeface="Arial" panose="020B0604020202020204" pitchFamily="34" charset="0"/>
              <a:buChar char="•"/>
            </a:pPr>
            <a:r>
              <a:rPr lang="en-GB" sz="1000" dirty="0" smtClean="0"/>
              <a:t>Hundred Days (1815) </a:t>
            </a:r>
          </a:p>
          <a:p>
            <a:pPr marL="171450" indent="-171450">
              <a:buFont typeface="Arial" panose="020B0604020202020204" pitchFamily="34" charset="0"/>
              <a:buChar char="•"/>
            </a:pPr>
            <a:r>
              <a:rPr lang="en-GB" sz="1000" dirty="0" smtClean="0"/>
              <a:t>War of the Seventh Coalition </a:t>
            </a:r>
          </a:p>
          <a:p>
            <a:pPr marL="171450" indent="-171450">
              <a:buFont typeface="Arial" panose="020B0604020202020204" pitchFamily="34" charset="0"/>
              <a:buChar char="•"/>
            </a:pPr>
            <a:r>
              <a:rPr lang="en-GB" sz="1000" dirty="0" smtClean="0"/>
              <a:t>Third Anglo-Maratha War (1817–1818)</a:t>
            </a:r>
          </a:p>
          <a:p>
            <a:pPr marL="171450" indent="-171450">
              <a:buFont typeface="Arial" panose="020B0604020202020204" pitchFamily="34" charset="0"/>
              <a:buChar char="•"/>
            </a:pPr>
            <a:r>
              <a:rPr lang="en-GB" sz="1000" dirty="0" smtClean="0"/>
              <a:t>5th Xhosa War (1818–1819)</a:t>
            </a:r>
          </a:p>
          <a:p>
            <a:pPr marL="171450" indent="-171450">
              <a:buFont typeface="Arial" panose="020B0604020202020204" pitchFamily="34" charset="0"/>
              <a:buChar char="•"/>
            </a:pPr>
            <a:r>
              <a:rPr lang="en-GB" sz="1000" dirty="0" smtClean="0"/>
              <a:t>Greek War of Independence (1820–1830)</a:t>
            </a:r>
          </a:p>
          <a:p>
            <a:pPr marL="171450" indent="-171450">
              <a:buFont typeface="Arial" panose="020B0604020202020204" pitchFamily="34" charset="0"/>
              <a:buChar char="•"/>
            </a:pPr>
            <a:r>
              <a:rPr lang="en-GB" sz="1000" dirty="0" smtClean="0"/>
              <a:t>First Ashanti War (1823–1831)</a:t>
            </a:r>
          </a:p>
          <a:p>
            <a:pPr marL="171450" indent="-171450">
              <a:buFont typeface="Arial" panose="020B0604020202020204" pitchFamily="34" charset="0"/>
              <a:buChar char="•"/>
            </a:pPr>
            <a:r>
              <a:rPr lang="en-GB" sz="1000" dirty="0" smtClean="0"/>
              <a:t>First Anglo-Burmese War (1824–1826)</a:t>
            </a:r>
          </a:p>
          <a:p>
            <a:pPr marL="171450" indent="-171450">
              <a:buFont typeface="Arial" panose="020B0604020202020204" pitchFamily="34" charset="0"/>
              <a:buChar char="•"/>
            </a:pPr>
            <a:r>
              <a:rPr lang="en-GB" sz="1000" dirty="0" smtClean="0"/>
              <a:t>Revolt of the Mercenaries (1828)</a:t>
            </a:r>
          </a:p>
          <a:p>
            <a:pPr marL="171450" indent="-171450">
              <a:buFont typeface="Arial" panose="020B0604020202020204" pitchFamily="34" charset="0"/>
              <a:buChar char="•"/>
            </a:pPr>
            <a:r>
              <a:rPr lang="en-GB" sz="1000" dirty="0" smtClean="0"/>
              <a:t>Portuguese Civil War (1828–1834)</a:t>
            </a:r>
          </a:p>
          <a:p>
            <a:pPr marL="171450" indent="-171450">
              <a:buFont typeface="Arial" panose="020B0604020202020204" pitchFamily="34" charset="0"/>
              <a:buChar char="•"/>
            </a:pPr>
            <a:r>
              <a:rPr lang="en-GB" sz="1000" dirty="0" smtClean="0"/>
              <a:t>Baptist War (1831–1832)</a:t>
            </a:r>
          </a:p>
          <a:p>
            <a:pPr marL="171450" indent="-171450">
              <a:buFont typeface="Arial" panose="020B0604020202020204" pitchFamily="34" charset="0"/>
              <a:buChar char="•"/>
            </a:pPr>
            <a:r>
              <a:rPr lang="en-GB" sz="1000" dirty="0" smtClean="0"/>
              <a:t>First </a:t>
            </a:r>
            <a:r>
              <a:rPr lang="en-GB" sz="1000" dirty="0" err="1" smtClean="0"/>
              <a:t>Carlist</a:t>
            </a:r>
            <a:r>
              <a:rPr lang="en-GB" sz="1000" dirty="0" smtClean="0"/>
              <a:t> War (1833–1840)</a:t>
            </a:r>
          </a:p>
          <a:p>
            <a:pPr marL="171450" indent="-171450">
              <a:buFont typeface="Arial" panose="020B0604020202020204" pitchFamily="34" charset="0"/>
              <a:buChar char="•"/>
            </a:pPr>
            <a:r>
              <a:rPr lang="en-GB" sz="1000" dirty="0" smtClean="0"/>
              <a:t>The 6th Xhosa War (1834–1836)</a:t>
            </a:r>
          </a:p>
          <a:p>
            <a:pPr marL="171450" indent="-171450">
              <a:buFont typeface="Arial" panose="020B0604020202020204" pitchFamily="34" charset="0"/>
              <a:buChar char="•"/>
            </a:pPr>
            <a:r>
              <a:rPr lang="en-GB" sz="1000" dirty="0" smtClean="0"/>
              <a:t>Rebellions of 1837 (1837–1838)</a:t>
            </a:r>
          </a:p>
          <a:p>
            <a:pPr marL="171450" indent="-171450">
              <a:buFont typeface="Arial" panose="020B0604020202020204" pitchFamily="34" charset="0"/>
              <a:buChar char="•"/>
            </a:pPr>
            <a:r>
              <a:rPr lang="en-GB" sz="1000" dirty="0" smtClean="0"/>
              <a:t>First Anglo-Afghan War (1839–1842)</a:t>
            </a:r>
          </a:p>
          <a:p>
            <a:pPr marL="171450" indent="-171450">
              <a:buFont typeface="Arial" panose="020B0604020202020204" pitchFamily="34" charset="0"/>
              <a:buChar char="•"/>
            </a:pPr>
            <a:r>
              <a:rPr lang="en-GB" sz="1000" dirty="0" smtClean="0"/>
              <a:t>First Opium War (1839–1842)</a:t>
            </a:r>
          </a:p>
          <a:p>
            <a:pPr marL="171450" indent="-171450">
              <a:buFont typeface="Arial" panose="020B0604020202020204" pitchFamily="34" charset="0"/>
              <a:buChar char="•"/>
            </a:pPr>
            <a:r>
              <a:rPr lang="en-GB" sz="1000" dirty="0" smtClean="0"/>
              <a:t>Second Egyptian-Ottoman War (1839–1841)</a:t>
            </a:r>
          </a:p>
          <a:p>
            <a:pPr marL="171450" indent="-171450">
              <a:buFont typeface="Arial" panose="020B0604020202020204" pitchFamily="34" charset="0"/>
              <a:buChar char="•"/>
            </a:pPr>
            <a:r>
              <a:rPr lang="en-GB" sz="1000" dirty="0" smtClean="0"/>
              <a:t>Uruguayan Civil War (1839–1851)</a:t>
            </a:r>
          </a:p>
          <a:p>
            <a:pPr marL="171450" indent="-171450">
              <a:buFont typeface="Arial" panose="020B0604020202020204" pitchFamily="34" charset="0"/>
              <a:buChar char="•"/>
            </a:pPr>
            <a:r>
              <a:rPr lang="en-GB" sz="1000" dirty="0" smtClean="0"/>
              <a:t>First Anglo-Sikh War (1845–1846)</a:t>
            </a:r>
          </a:p>
          <a:p>
            <a:pPr marL="171450" indent="-171450">
              <a:buFont typeface="Arial" panose="020B0604020202020204" pitchFamily="34" charset="0"/>
              <a:buChar char="•"/>
            </a:pPr>
            <a:r>
              <a:rPr lang="en-GB" sz="1000" dirty="0" smtClean="0"/>
              <a:t>Flagstaff War (1845–1846)</a:t>
            </a:r>
          </a:p>
          <a:p>
            <a:pPr marL="171450" indent="-171450">
              <a:buFont typeface="Arial" panose="020B0604020202020204" pitchFamily="34" charset="0"/>
              <a:buChar char="•"/>
            </a:pPr>
            <a:r>
              <a:rPr lang="en-GB" sz="1000" dirty="0" smtClean="0"/>
              <a:t>Hutt Valley Campaign (1846)</a:t>
            </a:r>
          </a:p>
          <a:p>
            <a:pPr marL="171450" indent="-171450">
              <a:buFont typeface="Arial" panose="020B0604020202020204" pitchFamily="34" charset="0"/>
              <a:buChar char="•"/>
            </a:pPr>
            <a:r>
              <a:rPr lang="en-GB" sz="1000" dirty="0" smtClean="0"/>
              <a:t>The 7th Xhosa War (1846–1847) (aka The War of the Axe)</a:t>
            </a:r>
          </a:p>
          <a:p>
            <a:pPr marL="171450" indent="-171450">
              <a:buFont typeface="Arial" panose="020B0604020202020204" pitchFamily="34" charset="0"/>
              <a:buChar char="•"/>
            </a:pPr>
            <a:r>
              <a:rPr lang="en-GB" sz="1000" dirty="0" smtClean="0"/>
              <a:t>Wanganui Campaign (1847)</a:t>
            </a:r>
          </a:p>
          <a:p>
            <a:pPr marL="171450" indent="-171450">
              <a:buFont typeface="Arial" panose="020B0604020202020204" pitchFamily="34" charset="0"/>
              <a:buChar char="•"/>
            </a:pPr>
            <a:r>
              <a:rPr lang="en-GB" sz="1000" dirty="0" smtClean="0"/>
              <a:t>Second Anglo-Sikh War (1848–1849)</a:t>
            </a:r>
          </a:p>
          <a:p>
            <a:pPr marL="171450" indent="-171450">
              <a:buFont typeface="Arial" panose="020B0604020202020204" pitchFamily="34" charset="0"/>
              <a:buChar char="•"/>
            </a:pPr>
            <a:r>
              <a:rPr lang="en-GB" sz="1000" dirty="0" smtClean="0"/>
              <a:t>The 8th Xhosa War (1850–1853) (aka </a:t>
            </a:r>
            <a:r>
              <a:rPr lang="en-GB" sz="1000" dirty="0" err="1" smtClean="0"/>
              <a:t>Mlanjeni's</a:t>
            </a:r>
            <a:r>
              <a:rPr lang="en-GB" sz="1000" dirty="0" smtClean="0"/>
              <a:t> War)</a:t>
            </a:r>
          </a:p>
          <a:p>
            <a:pPr marL="171450" indent="-171450">
              <a:buFont typeface="Arial" panose="020B0604020202020204" pitchFamily="34" charset="0"/>
              <a:buChar char="•"/>
            </a:pPr>
            <a:r>
              <a:rPr lang="en-GB" sz="1000" dirty="0" smtClean="0"/>
              <a:t>Taiping Rebellion (1850–1864)</a:t>
            </a:r>
          </a:p>
          <a:p>
            <a:pPr marL="171450" indent="-171450">
              <a:buFont typeface="Arial" panose="020B0604020202020204" pitchFamily="34" charset="0"/>
              <a:buChar char="•"/>
            </a:pPr>
            <a:r>
              <a:rPr lang="en-GB" sz="1000" dirty="0" smtClean="0"/>
              <a:t>Second Anglo-Burmese War (1852–1853)</a:t>
            </a:r>
          </a:p>
          <a:p>
            <a:pPr marL="171450" indent="-171450">
              <a:buFont typeface="Arial" panose="020B0604020202020204" pitchFamily="34" charset="0"/>
              <a:buChar char="•"/>
            </a:pPr>
            <a:r>
              <a:rPr lang="en-GB" sz="1000" dirty="0" smtClean="0"/>
              <a:t>Crimean War (1853–1856)</a:t>
            </a:r>
          </a:p>
          <a:p>
            <a:pPr marL="171450" indent="-171450">
              <a:buFont typeface="Arial" panose="020B0604020202020204" pitchFamily="34" charset="0"/>
              <a:buChar char="•"/>
            </a:pPr>
            <a:r>
              <a:rPr lang="en-GB" sz="1000" dirty="0" smtClean="0"/>
              <a:t>Bombardment of </a:t>
            </a:r>
            <a:r>
              <a:rPr lang="en-GB" sz="1000" dirty="0" err="1" smtClean="0"/>
              <a:t>Greytown</a:t>
            </a:r>
            <a:r>
              <a:rPr lang="en-GB" sz="1000" dirty="0" smtClean="0"/>
              <a:t> (1854)</a:t>
            </a:r>
          </a:p>
          <a:p>
            <a:pPr marL="171450" indent="-171450">
              <a:buFont typeface="Arial" panose="020B0604020202020204" pitchFamily="34" charset="0"/>
              <a:buChar char="•"/>
            </a:pPr>
            <a:r>
              <a:rPr lang="en-GB" sz="1000" dirty="0" smtClean="0"/>
              <a:t>The National War in Nicaragua (1856–1857)</a:t>
            </a:r>
          </a:p>
          <a:p>
            <a:pPr marL="171450" indent="-171450">
              <a:buFont typeface="Arial" panose="020B0604020202020204" pitchFamily="34" charset="0"/>
              <a:buChar char="•"/>
            </a:pPr>
            <a:r>
              <a:rPr lang="en-GB" sz="1000" dirty="0" smtClean="0"/>
              <a:t>Second Opium War (1856–1860) (aka Arrow War) </a:t>
            </a:r>
          </a:p>
          <a:p>
            <a:pPr marL="171450" indent="-171450">
              <a:buFont typeface="Arial" panose="020B0604020202020204" pitchFamily="34" charset="0"/>
              <a:buChar char="•"/>
            </a:pPr>
            <a:r>
              <a:rPr lang="en-GB" sz="1000" dirty="0" smtClean="0"/>
              <a:t>Anglo-Persian War (1856–1857)</a:t>
            </a:r>
          </a:p>
          <a:p>
            <a:pPr marL="171450" indent="-171450">
              <a:buFont typeface="Arial" panose="020B0604020202020204" pitchFamily="34" charset="0"/>
              <a:buChar char="•"/>
            </a:pPr>
            <a:r>
              <a:rPr lang="en-GB" sz="1000" dirty="0" smtClean="0"/>
              <a:t>Indian Mutiny (1857–1858)</a:t>
            </a:r>
          </a:p>
          <a:p>
            <a:pPr marL="171450" indent="-171450">
              <a:buFont typeface="Arial" panose="020B0604020202020204" pitchFamily="34" charset="0"/>
              <a:buChar char="•"/>
            </a:pPr>
            <a:r>
              <a:rPr lang="en-GB" sz="1000" dirty="0" smtClean="0"/>
              <a:t>First Taranaki War (1860–1861)(aka Second Māori War)</a:t>
            </a:r>
          </a:p>
          <a:p>
            <a:pPr marL="171450" indent="-171450">
              <a:buFont typeface="Arial" panose="020B0604020202020204" pitchFamily="34" charset="0"/>
              <a:buChar char="•"/>
            </a:pPr>
            <a:r>
              <a:rPr lang="en-GB" sz="1000" dirty="0" smtClean="0"/>
              <a:t>Bombardment of Kagoshima (1863)</a:t>
            </a:r>
          </a:p>
          <a:p>
            <a:pPr marL="171450" indent="-171450">
              <a:buFont typeface="Arial" panose="020B0604020202020204" pitchFamily="34" charset="0"/>
              <a:buChar char="•"/>
            </a:pPr>
            <a:r>
              <a:rPr lang="en-GB" sz="1000" dirty="0" smtClean="0"/>
              <a:t>Second Ashanti War (1863–1864)</a:t>
            </a:r>
          </a:p>
          <a:p>
            <a:pPr marL="171450" indent="-171450">
              <a:buFont typeface="Arial" panose="020B0604020202020204" pitchFamily="34" charset="0"/>
              <a:buChar char="•"/>
            </a:pPr>
            <a:r>
              <a:rPr lang="en-GB" sz="1000" dirty="0" smtClean="0"/>
              <a:t>Invasion of Waikato (1863–1866) (aka Third Māori War)</a:t>
            </a:r>
          </a:p>
          <a:p>
            <a:pPr marL="171450" indent="-171450">
              <a:buFont typeface="Arial" panose="020B0604020202020204" pitchFamily="34" charset="0"/>
              <a:buChar char="•"/>
            </a:pPr>
            <a:r>
              <a:rPr lang="en-GB" sz="1000" dirty="0" smtClean="0"/>
              <a:t>Bhutan War (1864–1865)</a:t>
            </a:r>
          </a:p>
          <a:p>
            <a:pPr marL="171450" indent="-171450">
              <a:buFont typeface="Arial" panose="020B0604020202020204" pitchFamily="34" charset="0"/>
              <a:buChar char="•"/>
            </a:pPr>
            <a:r>
              <a:rPr lang="en-GB" sz="1000" dirty="0" smtClean="0"/>
              <a:t>British Expedition to Abyssinia (1867–1868)</a:t>
            </a:r>
          </a:p>
          <a:p>
            <a:pPr marL="171450" indent="-171450">
              <a:buFont typeface="Arial" panose="020B0604020202020204" pitchFamily="34" charset="0"/>
              <a:buChar char="•"/>
            </a:pPr>
            <a:r>
              <a:rPr lang="en-GB" sz="1000" dirty="0" err="1" smtClean="0"/>
              <a:t>Klang</a:t>
            </a:r>
            <a:r>
              <a:rPr lang="en-GB" sz="1000" dirty="0" smtClean="0"/>
              <a:t> War (1867–1874) (aka Selangor Civil War) </a:t>
            </a:r>
          </a:p>
          <a:p>
            <a:pPr marL="171450" indent="-171450">
              <a:buFont typeface="Arial" panose="020B0604020202020204" pitchFamily="34" charset="0"/>
              <a:buChar char="•"/>
            </a:pPr>
            <a:r>
              <a:rPr lang="en-GB" sz="1000" dirty="0" err="1" smtClean="0"/>
              <a:t>Titokowaru's</a:t>
            </a:r>
            <a:r>
              <a:rPr lang="en-GB" sz="1000" dirty="0" smtClean="0"/>
              <a:t> War (1868–1869) </a:t>
            </a:r>
          </a:p>
          <a:p>
            <a:pPr marL="171450" indent="-171450">
              <a:buFont typeface="Arial" panose="020B0604020202020204" pitchFamily="34" charset="0"/>
              <a:buChar char="•"/>
            </a:pPr>
            <a:r>
              <a:rPr lang="en-GB" sz="1000" dirty="0" smtClean="0"/>
              <a:t>1868 Expedition to Abyssinia (1868)</a:t>
            </a:r>
          </a:p>
          <a:p>
            <a:pPr marL="171450" indent="-171450">
              <a:buFont typeface="Arial" panose="020B0604020202020204" pitchFamily="34" charset="0"/>
              <a:buChar char="•"/>
            </a:pPr>
            <a:r>
              <a:rPr lang="en-GB" sz="1000" dirty="0" err="1" smtClean="0"/>
              <a:t>Te</a:t>
            </a:r>
            <a:r>
              <a:rPr lang="en-GB" sz="1000" dirty="0" smtClean="0"/>
              <a:t> </a:t>
            </a:r>
            <a:r>
              <a:rPr lang="en-GB" sz="1000" dirty="0" err="1" smtClean="0"/>
              <a:t>Kooti's</a:t>
            </a:r>
            <a:r>
              <a:rPr lang="en-GB" sz="1000" dirty="0" smtClean="0"/>
              <a:t> War (1868–1872)</a:t>
            </a:r>
          </a:p>
          <a:p>
            <a:pPr marL="171450" indent="-171450">
              <a:buFont typeface="Arial" panose="020B0604020202020204" pitchFamily="34" charset="0"/>
              <a:buChar char="•"/>
            </a:pPr>
            <a:r>
              <a:rPr lang="en-GB" sz="1000" dirty="0" smtClean="0"/>
              <a:t>Red River Rebellion (1869–1869)</a:t>
            </a:r>
          </a:p>
          <a:p>
            <a:pPr marL="171450" indent="-171450">
              <a:buFont typeface="Arial" panose="020B0604020202020204" pitchFamily="34" charset="0"/>
              <a:buChar char="•"/>
            </a:pPr>
            <a:r>
              <a:rPr lang="en-GB" sz="1000" dirty="0" smtClean="0"/>
              <a:t>Third Ashanti War (1873–1874)</a:t>
            </a:r>
          </a:p>
          <a:p>
            <a:pPr marL="171450" indent="-171450">
              <a:buFont typeface="Arial" panose="020B0604020202020204" pitchFamily="34" charset="0"/>
              <a:buChar char="•"/>
            </a:pPr>
            <a:r>
              <a:rPr lang="en-GB" sz="1000" dirty="0" smtClean="0"/>
              <a:t>The 9th Xhosa War (1877–1879)</a:t>
            </a:r>
          </a:p>
          <a:p>
            <a:pPr marL="171450" indent="-171450">
              <a:buFont typeface="Arial" panose="020B0604020202020204" pitchFamily="34" charset="0"/>
              <a:buChar char="•"/>
            </a:pPr>
            <a:r>
              <a:rPr lang="en-GB" sz="1000" dirty="0" smtClean="0"/>
              <a:t>Second Anglo-Afghan War (1878–1880)</a:t>
            </a:r>
          </a:p>
          <a:p>
            <a:pPr marL="171450" indent="-171450">
              <a:buFont typeface="Arial" panose="020B0604020202020204" pitchFamily="34" charset="0"/>
              <a:buChar char="•"/>
            </a:pPr>
            <a:r>
              <a:rPr lang="en-GB" sz="1000" dirty="0" smtClean="0"/>
              <a:t>Anglo-Zulu War (1879)</a:t>
            </a:r>
          </a:p>
          <a:p>
            <a:pPr marL="171450" indent="-171450">
              <a:buFont typeface="Arial" panose="020B0604020202020204" pitchFamily="34" charset="0"/>
              <a:buChar char="•"/>
            </a:pPr>
            <a:r>
              <a:rPr lang="en-GB" sz="1000" dirty="0" smtClean="0"/>
              <a:t>‘</a:t>
            </a:r>
            <a:r>
              <a:rPr lang="en-GB" sz="1000" dirty="0" err="1" smtClean="0"/>
              <a:t>Urabi</a:t>
            </a:r>
            <a:r>
              <a:rPr lang="en-GB" sz="1000" dirty="0" smtClean="0"/>
              <a:t> Revolt (1879–1882)</a:t>
            </a:r>
          </a:p>
          <a:p>
            <a:pPr marL="171450" indent="-171450">
              <a:buFont typeface="Arial" panose="020B0604020202020204" pitchFamily="34" charset="0"/>
              <a:buChar char="•"/>
            </a:pPr>
            <a:r>
              <a:rPr lang="en-GB" sz="1000" dirty="0" smtClean="0"/>
              <a:t>First Boer War (1880–1881)</a:t>
            </a:r>
          </a:p>
          <a:p>
            <a:pPr marL="171450" indent="-171450">
              <a:buFont typeface="Arial" panose="020B0604020202020204" pitchFamily="34" charset="0"/>
              <a:buChar char="•"/>
            </a:pPr>
            <a:r>
              <a:rPr lang="en-GB" sz="1000" dirty="0" smtClean="0"/>
              <a:t>Mahdist War (1884–1889)</a:t>
            </a:r>
          </a:p>
          <a:p>
            <a:pPr marL="171450" indent="-171450">
              <a:buFont typeface="Arial" panose="020B0604020202020204" pitchFamily="34" charset="0"/>
              <a:buChar char="•"/>
            </a:pPr>
            <a:r>
              <a:rPr lang="en-GB" sz="1000" dirty="0" smtClean="0"/>
              <a:t>Third Anglo-Burmese War (1885)</a:t>
            </a:r>
          </a:p>
          <a:p>
            <a:pPr marL="171450" indent="-171450">
              <a:buFont typeface="Arial" panose="020B0604020202020204" pitchFamily="34" charset="0"/>
              <a:buChar char="•"/>
            </a:pPr>
            <a:r>
              <a:rPr lang="en-GB" sz="1000" dirty="0" smtClean="0"/>
              <a:t>Sikkim Expedition (1888)</a:t>
            </a:r>
          </a:p>
          <a:p>
            <a:pPr marL="171450" indent="-171450">
              <a:buFont typeface="Arial" panose="020B0604020202020204" pitchFamily="34" charset="0"/>
              <a:buChar char="•"/>
            </a:pPr>
            <a:r>
              <a:rPr lang="en-GB" sz="1000" dirty="0" smtClean="0"/>
              <a:t>Anglo-Zanzibar War (1896)</a:t>
            </a:r>
          </a:p>
          <a:p>
            <a:pPr marL="171450" indent="-171450">
              <a:buFont typeface="Arial" panose="020B0604020202020204" pitchFamily="34" charset="0"/>
              <a:buChar char="•"/>
            </a:pPr>
            <a:r>
              <a:rPr lang="en-GB" sz="1000" dirty="0" smtClean="0"/>
              <a:t>Boxer Rebellion (1899–1901)</a:t>
            </a:r>
          </a:p>
          <a:p>
            <a:pPr marL="171450" indent="-171450">
              <a:buFont typeface="Arial" panose="020B0604020202020204" pitchFamily="34" charset="0"/>
              <a:buChar char="•"/>
            </a:pPr>
            <a:r>
              <a:rPr lang="en-GB" sz="1000" dirty="0" smtClean="0"/>
              <a:t>Second Boer War (1899–1902)</a:t>
            </a:r>
          </a:p>
          <a:p>
            <a:pPr marL="171450" indent="-171450">
              <a:buFont typeface="Arial" panose="020B0604020202020204" pitchFamily="34" charset="0"/>
              <a:buChar char="•"/>
            </a:pPr>
            <a:r>
              <a:rPr lang="en-GB" sz="1000" dirty="0" smtClean="0"/>
              <a:t>Anglo-</a:t>
            </a:r>
            <a:r>
              <a:rPr lang="en-GB" sz="1000" dirty="0" err="1" smtClean="0"/>
              <a:t>Aro</a:t>
            </a:r>
            <a:r>
              <a:rPr lang="en-GB" sz="1000" dirty="0" smtClean="0"/>
              <a:t> War (1901–1902)</a:t>
            </a:r>
          </a:p>
          <a:p>
            <a:pPr marL="171450" indent="-171450">
              <a:buFont typeface="Arial" panose="020B0604020202020204" pitchFamily="34" charset="0"/>
              <a:buChar char="•"/>
            </a:pPr>
            <a:r>
              <a:rPr lang="en-GB" sz="1000" dirty="0" smtClean="0"/>
              <a:t>British expedition to Tibet (1903–1904)</a:t>
            </a:r>
          </a:p>
          <a:p>
            <a:pPr marL="171450" indent="-171450">
              <a:buFont typeface="Arial" panose="020B0604020202020204" pitchFamily="34" charset="0"/>
              <a:buChar char="•"/>
            </a:pPr>
            <a:r>
              <a:rPr lang="en-GB" sz="1000" dirty="0" smtClean="0"/>
              <a:t>World War I (1914–1918)</a:t>
            </a:r>
          </a:p>
          <a:p>
            <a:pPr marL="171450" indent="-171450">
              <a:buFont typeface="Arial" panose="020B0604020202020204" pitchFamily="34" charset="0"/>
              <a:buChar char="•"/>
            </a:pPr>
            <a:r>
              <a:rPr lang="en-GB" sz="1000" dirty="0" smtClean="0"/>
              <a:t>Estonian War of Independence (1918–1920)</a:t>
            </a:r>
          </a:p>
          <a:p>
            <a:pPr marL="171450" indent="-171450">
              <a:buFont typeface="Arial" panose="020B0604020202020204" pitchFamily="34" charset="0"/>
              <a:buChar char="•"/>
            </a:pPr>
            <a:r>
              <a:rPr lang="en-GB" sz="1000" dirty="0" smtClean="0"/>
              <a:t>Latvian War of Independence (1918–1920)</a:t>
            </a:r>
          </a:p>
          <a:p>
            <a:pPr marL="171450" indent="-171450">
              <a:buFont typeface="Arial" panose="020B0604020202020204" pitchFamily="34" charset="0"/>
              <a:buChar char="•"/>
            </a:pPr>
            <a:r>
              <a:rPr lang="en-GB" sz="1000" dirty="0" smtClean="0"/>
              <a:t>Allied intervention in the Russian Civil War (1918–1920)</a:t>
            </a:r>
          </a:p>
          <a:p>
            <a:pPr marL="171450" indent="-171450">
              <a:buFont typeface="Arial" panose="020B0604020202020204" pitchFamily="34" charset="0"/>
              <a:buChar char="•"/>
            </a:pPr>
            <a:r>
              <a:rPr lang="en-GB" sz="1000" dirty="0" smtClean="0"/>
              <a:t>Turkish War of Independence (1919–1923)</a:t>
            </a:r>
          </a:p>
          <a:p>
            <a:pPr marL="171450" indent="-171450">
              <a:buFont typeface="Arial" panose="020B0604020202020204" pitchFamily="34" charset="0"/>
              <a:buChar char="•"/>
            </a:pPr>
            <a:r>
              <a:rPr lang="en-GB" sz="1000" dirty="0" smtClean="0"/>
              <a:t>Third Anglo-Afghan War (1919)</a:t>
            </a:r>
          </a:p>
          <a:p>
            <a:pPr marL="171450" indent="-171450">
              <a:buFont typeface="Arial" panose="020B0604020202020204" pitchFamily="34" charset="0"/>
              <a:buChar char="•"/>
            </a:pPr>
            <a:r>
              <a:rPr lang="en-GB" sz="1000" dirty="0" smtClean="0"/>
              <a:t>Irish War of Independence (1919–1920)</a:t>
            </a:r>
          </a:p>
          <a:p>
            <a:pPr marL="171450" indent="-171450">
              <a:buFont typeface="Arial" panose="020B0604020202020204" pitchFamily="34" charset="0"/>
              <a:buChar char="•"/>
            </a:pPr>
            <a:r>
              <a:rPr lang="en-GB" sz="1000" dirty="0" smtClean="0"/>
              <a:t>Somaliland campaign (1920)</a:t>
            </a:r>
          </a:p>
          <a:p>
            <a:pPr marL="171450" indent="-171450">
              <a:buFont typeface="Arial" panose="020B0604020202020204" pitchFamily="34" charset="0"/>
              <a:buChar char="•"/>
            </a:pPr>
            <a:r>
              <a:rPr lang="en-GB" sz="1000" dirty="0" smtClean="0"/>
              <a:t>Great Iraqi Revolution of 1920 (1920)</a:t>
            </a:r>
          </a:p>
          <a:p>
            <a:pPr marL="171450" indent="-171450">
              <a:buFont typeface="Arial" panose="020B0604020202020204" pitchFamily="34" charset="0"/>
              <a:buChar char="•"/>
            </a:pPr>
            <a:r>
              <a:rPr lang="en-GB" sz="1000" dirty="0" err="1" smtClean="0"/>
              <a:t>Adwan</a:t>
            </a:r>
            <a:r>
              <a:rPr lang="en-GB" sz="1000" dirty="0" smtClean="0"/>
              <a:t> Rebellion (1923)</a:t>
            </a:r>
          </a:p>
          <a:p>
            <a:pPr marL="171450" indent="-171450">
              <a:buFont typeface="Arial" panose="020B0604020202020204" pitchFamily="34" charset="0"/>
              <a:buChar char="•"/>
            </a:pPr>
            <a:r>
              <a:rPr lang="en-GB" sz="1000" dirty="0" err="1" smtClean="0"/>
              <a:t>Ikhwan</a:t>
            </a:r>
            <a:r>
              <a:rPr lang="en-GB" sz="1000" dirty="0" smtClean="0"/>
              <a:t> Revolt (1927–1930)</a:t>
            </a:r>
          </a:p>
          <a:p>
            <a:pPr marL="171450" indent="-171450">
              <a:buFont typeface="Arial" panose="020B0604020202020204" pitchFamily="34" charset="0"/>
              <a:buChar char="•"/>
            </a:pPr>
            <a:r>
              <a:rPr lang="en-GB" sz="1000" dirty="0" smtClean="0"/>
              <a:t>Great Arab Revolt in Palestine (1936–1939)</a:t>
            </a:r>
          </a:p>
          <a:p>
            <a:pPr marL="171450" indent="-171450">
              <a:buFont typeface="Arial" panose="020B0604020202020204" pitchFamily="34" charset="0"/>
              <a:buChar char="•"/>
            </a:pPr>
            <a:r>
              <a:rPr lang="en-GB" sz="1000" dirty="0" smtClean="0"/>
              <a:t>British–Zionist conflict (1938–1948)</a:t>
            </a:r>
          </a:p>
          <a:p>
            <a:pPr marL="171450" indent="-171450">
              <a:buFont typeface="Arial" panose="020B0604020202020204" pitchFamily="34" charset="0"/>
              <a:buChar char="•"/>
            </a:pPr>
            <a:r>
              <a:rPr lang="en-GB" sz="1000" dirty="0" smtClean="0"/>
              <a:t>World War II (1939–1945)</a:t>
            </a:r>
          </a:p>
          <a:p>
            <a:pPr marL="171450" indent="-171450">
              <a:buFont typeface="Arial" panose="020B0604020202020204" pitchFamily="34" charset="0"/>
              <a:buChar char="•"/>
            </a:pPr>
            <a:r>
              <a:rPr lang="en-GB" sz="1000" dirty="0" smtClean="0"/>
              <a:t>Indonesian National Revolution (1945–1949)</a:t>
            </a:r>
          </a:p>
          <a:p>
            <a:pPr marL="171450" indent="-171450">
              <a:buFont typeface="Arial" panose="020B0604020202020204" pitchFamily="34" charset="0"/>
              <a:buChar char="•"/>
            </a:pPr>
            <a:r>
              <a:rPr lang="en-GB" sz="1000" dirty="0" smtClean="0"/>
              <a:t>Greek Civil War (1944–1948)</a:t>
            </a:r>
          </a:p>
          <a:p>
            <a:pPr marL="171450" indent="-171450">
              <a:buFont typeface="Arial" panose="020B0604020202020204" pitchFamily="34" charset="0"/>
              <a:buChar char="•"/>
            </a:pPr>
            <a:r>
              <a:rPr lang="en-GB" sz="1000" dirty="0" smtClean="0"/>
              <a:t>Operation </a:t>
            </a:r>
            <a:r>
              <a:rPr lang="en-GB" sz="1000" dirty="0" err="1" smtClean="0"/>
              <a:t>Masterdom</a:t>
            </a:r>
            <a:r>
              <a:rPr lang="en-GB" sz="1000" dirty="0" smtClean="0"/>
              <a:t> (1945–1946)</a:t>
            </a:r>
          </a:p>
          <a:p>
            <a:pPr marL="171450" indent="-171450">
              <a:buFont typeface="Arial" panose="020B0604020202020204" pitchFamily="34" charset="0"/>
              <a:buChar char="•"/>
            </a:pPr>
            <a:r>
              <a:rPr lang="en-GB" sz="1000" dirty="0" smtClean="0"/>
              <a:t>Corfu Channel incident (1946–1948)</a:t>
            </a:r>
          </a:p>
          <a:p>
            <a:pPr marL="171450" indent="-171450">
              <a:buFont typeface="Arial" panose="020B0604020202020204" pitchFamily="34" charset="0"/>
              <a:buChar char="•"/>
            </a:pPr>
            <a:r>
              <a:rPr lang="en-GB" sz="1000" dirty="0" smtClean="0"/>
              <a:t>Malayan Emergency (1948–1960)</a:t>
            </a:r>
          </a:p>
          <a:p>
            <a:pPr marL="171450" indent="-171450">
              <a:buFont typeface="Arial" panose="020B0604020202020204" pitchFamily="34" charset="0"/>
              <a:buChar char="•"/>
            </a:pPr>
            <a:r>
              <a:rPr lang="en-GB" sz="1000" dirty="0" smtClean="0"/>
              <a:t>Korean War (1950–1953)</a:t>
            </a:r>
          </a:p>
          <a:p>
            <a:pPr marL="171450" indent="-171450">
              <a:buFont typeface="Arial" panose="020B0604020202020204" pitchFamily="34" charset="0"/>
              <a:buChar char="•"/>
            </a:pPr>
            <a:r>
              <a:rPr lang="en-GB" sz="1000" dirty="0" smtClean="0"/>
              <a:t>1951 Anglo-Egyptian War (1951–1952)</a:t>
            </a:r>
          </a:p>
          <a:p>
            <a:pPr marL="171450" indent="-171450">
              <a:buFont typeface="Arial" panose="020B0604020202020204" pitchFamily="34" charset="0"/>
              <a:buChar char="•"/>
            </a:pPr>
            <a:r>
              <a:rPr lang="en-GB" sz="1000" dirty="0" smtClean="0"/>
              <a:t>Mau </a:t>
            </a:r>
            <a:r>
              <a:rPr lang="en-GB" sz="1000" dirty="0" err="1" smtClean="0"/>
              <a:t>Mau</a:t>
            </a:r>
            <a:r>
              <a:rPr lang="en-GB" sz="1000" dirty="0" smtClean="0"/>
              <a:t> Uprising (1952–1960)</a:t>
            </a:r>
          </a:p>
          <a:p>
            <a:pPr marL="171450" indent="-171450">
              <a:buFont typeface="Arial" panose="020B0604020202020204" pitchFamily="34" charset="0"/>
              <a:buChar char="•"/>
            </a:pPr>
            <a:r>
              <a:rPr lang="en-GB" sz="1000" dirty="0" smtClean="0"/>
              <a:t>Jebel </a:t>
            </a:r>
            <a:r>
              <a:rPr lang="en-GB" sz="1000" dirty="0" err="1" smtClean="0"/>
              <a:t>Akhdar</a:t>
            </a:r>
            <a:r>
              <a:rPr lang="en-GB" sz="1000" dirty="0" smtClean="0"/>
              <a:t> War (1954–1959)</a:t>
            </a:r>
          </a:p>
          <a:p>
            <a:pPr marL="171450" indent="-171450">
              <a:buFont typeface="Arial" panose="020B0604020202020204" pitchFamily="34" charset="0"/>
              <a:buChar char="•"/>
            </a:pPr>
            <a:r>
              <a:rPr lang="en-GB" sz="1000" dirty="0" smtClean="0"/>
              <a:t>Cypriot intercommunal violence (1955–1960)</a:t>
            </a:r>
          </a:p>
          <a:p>
            <a:pPr marL="171450" indent="-171450">
              <a:buFont typeface="Arial" panose="020B0604020202020204" pitchFamily="34" charset="0"/>
              <a:buChar char="•"/>
            </a:pPr>
            <a:r>
              <a:rPr lang="en-GB" sz="1000" dirty="0" smtClean="0"/>
              <a:t>Suez Crisis (1956–1957)</a:t>
            </a:r>
          </a:p>
          <a:p>
            <a:pPr marL="171450" indent="-171450">
              <a:buFont typeface="Arial" panose="020B0604020202020204" pitchFamily="34" charset="0"/>
              <a:buChar char="•"/>
            </a:pPr>
            <a:r>
              <a:rPr lang="en-GB" sz="1000" dirty="0" smtClean="0"/>
              <a:t>Border Campaign (1956–1962)</a:t>
            </a:r>
          </a:p>
          <a:p>
            <a:pPr marL="171450" indent="-171450">
              <a:buFont typeface="Arial" panose="020B0604020202020204" pitchFamily="34" charset="0"/>
              <a:buChar char="•"/>
            </a:pPr>
            <a:r>
              <a:rPr lang="en-GB" sz="1000" dirty="0" smtClean="0"/>
              <a:t>Indonesia–Malaysia confrontation (1962–1966)</a:t>
            </a:r>
          </a:p>
        </p:txBody>
      </p:sp>
      <p:sp>
        <p:nvSpPr>
          <p:cNvPr id="4" name="TextBox 3"/>
          <p:cNvSpPr txBox="1"/>
          <p:nvPr/>
        </p:nvSpPr>
        <p:spPr>
          <a:xfrm>
            <a:off x="0" y="0"/>
            <a:ext cx="9144000" cy="640515"/>
          </a:xfrm>
          <a:prstGeom prst="rect">
            <a:avLst/>
          </a:prstGeom>
          <a:noFill/>
        </p:spPr>
        <p:txBody>
          <a:bodyPr wrap="square" lIns="180000" tIns="180000" rIns="180000" bIns="180000" rtlCol="0">
            <a:spAutoFit/>
          </a:bodyPr>
          <a:lstStyle/>
          <a:p>
            <a:pPr algn="ctr"/>
            <a:r>
              <a:rPr lang="en-GB" b="1" dirty="0" smtClean="0"/>
              <a:t>Britain’s Wars of Empire and Decolonisation (c.1789 –1970)</a:t>
            </a:r>
            <a:endParaRPr lang="en-GB" sz="1700" dirty="0" smtClean="0"/>
          </a:p>
        </p:txBody>
      </p:sp>
    </p:spTree>
    <p:extLst>
      <p:ext uri="{BB962C8B-B14F-4D97-AF65-F5344CB8AC3E}">
        <p14:creationId xmlns:p14="http://schemas.microsoft.com/office/powerpoint/2010/main" val="1162595767"/>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44000" cy="7569244"/>
          </a:xfrm>
          <a:prstGeom prst="rect">
            <a:avLst/>
          </a:prstGeom>
          <a:noFill/>
        </p:spPr>
        <p:txBody>
          <a:bodyPr wrap="square" lIns="540000" tIns="540000" rIns="540000" bIns="540000" rtlCol="0">
            <a:spAutoFit/>
          </a:bodyPr>
          <a:lstStyle/>
          <a:p>
            <a:r>
              <a:rPr lang="en-GB" sz="1600" dirty="0" smtClean="0">
                <a:solidFill>
                  <a:prstClr val="black"/>
                </a:solidFill>
              </a:rPr>
              <a:t>Paris, 'Discovering the Pleasures of War,', pp. 12–47.</a:t>
            </a:r>
          </a:p>
          <a:p>
            <a:endParaRPr lang="en-GB" sz="800" dirty="0" smtClean="0">
              <a:solidFill>
                <a:prstClr val="black"/>
              </a:solidFill>
            </a:endParaRPr>
          </a:p>
          <a:p>
            <a:pPr marL="285750" indent="-285750">
              <a:buFont typeface="Arial" panose="020B0604020202020204" pitchFamily="34" charset="0"/>
              <a:buChar char="•"/>
            </a:pPr>
            <a:r>
              <a:rPr lang="en-GB" sz="1700" b="1" dirty="0" smtClean="0">
                <a:solidFill>
                  <a:prstClr val="black"/>
                </a:solidFill>
              </a:rPr>
              <a:t>What wars did Britain engage in during the 19</a:t>
            </a:r>
            <a:r>
              <a:rPr lang="en-GB" sz="1700" b="1" baseline="30000" dirty="0" smtClean="0">
                <a:solidFill>
                  <a:prstClr val="black"/>
                </a:solidFill>
              </a:rPr>
              <a:t>th</a:t>
            </a:r>
            <a:r>
              <a:rPr lang="en-GB" sz="1700" b="1" dirty="0" smtClean="0">
                <a:solidFill>
                  <a:prstClr val="black"/>
                </a:solidFill>
              </a:rPr>
              <a:t> century, and how were they represented culturally?  </a:t>
            </a:r>
            <a:endParaRPr lang="en-GB" sz="1700" dirty="0" smtClean="0">
              <a:solidFill>
                <a:prstClr val="black"/>
              </a:solidFill>
            </a:endParaRPr>
          </a:p>
          <a:p>
            <a:pPr marL="742950" lvl="1" indent="-285750">
              <a:buFontTx/>
              <a:buChar char="-"/>
            </a:pPr>
            <a:r>
              <a:rPr lang="en-GB" sz="1700" dirty="0" smtClean="0">
                <a:solidFill>
                  <a:prstClr val="black"/>
                </a:solidFill>
              </a:rPr>
              <a:t>Were representations of different wars share common features or were they distinct from one another?</a:t>
            </a:r>
          </a:p>
          <a:p>
            <a:pPr marL="285750" indent="-285750">
              <a:buFontTx/>
              <a:buChar char="-"/>
            </a:pPr>
            <a:endParaRPr lang="en-GB" sz="1700" dirty="0" smtClean="0">
              <a:solidFill>
                <a:prstClr val="black"/>
              </a:solidFill>
            </a:endParaRPr>
          </a:p>
          <a:p>
            <a:pPr marL="285750" indent="-285750">
              <a:buFont typeface="Arial" panose="020B0604020202020204" pitchFamily="34" charset="0"/>
              <a:buChar char="•"/>
            </a:pPr>
            <a:r>
              <a:rPr lang="en-GB" sz="1700" b="1" dirty="0" smtClean="0">
                <a:solidFill>
                  <a:prstClr val="black"/>
                </a:solidFill>
              </a:rPr>
              <a:t>How important were media – e.g. photography and advertising – in disseminating knowledge about empire to a domestic audience?</a:t>
            </a:r>
            <a:endParaRPr lang="en-GB" sz="1700" dirty="0" smtClean="0">
              <a:solidFill>
                <a:prstClr val="black"/>
              </a:solidFill>
            </a:endParaRPr>
          </a:p>
          <a:p>
            <a:pPr marL="742950" lvl="1" indent="-285750">
              <a:buFontTx/>
              <a:buChar char="-"/>
            </a:pPr>
            <a:r>
              <a:rPr lang="en-GB" sz="1700" dirty="0" smtClean="0">
                <a:solidFill>
                  <a:prstClr val="black"/>
                </a:solidFill>
              </a:rPr>
              <a:t>In what ways did these media depict war and conflict?</a:t>
            </a:r>
          </a:p>
          <a:p>
            <a:pPr marL="742950" lvl="1" indent="-285750">
              <a:buFontTx/>
              <a:buChar char="-"/>
            </a:pPr>
            <a:r>
              <a:rPr lang="en-GB" sz="1700" dirty="0" smtClean="0">
                <a:solidFill>
                  <a:prstClr val="black"/>
                </a:solidFill>
              </a:rPr>
              <a:t>What presumptions about race, class and/or gender were transmitted by media depictions of war and conflict?</a:t>
            </a:r>
          </a:p>
          <a:p>
            <a:pPr marL="742950" lvl="1" indent="-285750">
              <a:buFontTx/>
              <a:buChar char="-"/>
            </a:pPr>
            <a:r>
              <a:rPr lang="en-GB" sz="1700" dirty="0" smtClean="0">
                <a:solidFill>
                  <a:prstClr val="black"/>
                </a:solidFill>
              </a:rPr>
              <a:t>In what ways were enemies of Britain depicted in media representations of war and conflict?</a:t>
            </a:r>
            <a:endParaRPr lang="en-GB" sz="800" dirty="0" smtClean="0"/>
          </a:p>
          <a:p>
            <a:pPr algn="ctr"/>
            <a:r>
              <a:rPr lang="en-GB" sz="2000" dirty="0" smtClean="0">
                <a:solidFill>
                  <a:srgbClr val="FF0000"/>
                </a:solidFill>
              </a:rPr>
              <a:t>4th Anglo-Mysore War (1798–1799)</a:t>
            </a:r>
          </a:p>
          <a:p>
            <a:pPr algn="ctr"/>
            <a:r>
              <a:rPr lang="en-GB" sz="2000" dirty="0" smtClean="0">
                <a:solidFill>
                  <a:schemeClr val="accent6">
                    <a:lumMod val="50000"/>
                  </a:schemeClr>
                </a:solidFill>
              </a:rPr>
              <a:t>First Opium War (1839–1842)</a:t>
            </a:r>
          </a:p>
          <a:p>
            <a:pPr algn="ctr"/>
            <a:r>
              <a:rPr lang="en-GB" sz="2000" dirty="0" smtClean="0">
                <a:solidFill>
                  <a:srgbClr val="00B050"/>
                </a:solidFill>
              </a:rPr>
              <a:t>Crimean War (1853–1856)</a:t>
            </a:r>
          </a:p>
          <a:p>
            <a:pPr algn="ctr"/>
            <a:r>
              <a:rPr lang="en-GB" sz="2000" dirty="0" smtClean="0">
                <a:solidFill>
                  <a:schemeClr val="accent6">
                    <a:lumMod val="50000"/>
                  </a:schemeClr>
                </a:solidFill>
              </a:rPr>
              <a:t>Second Opium War (1856–1860) (aka Arrow War) </a:t>
            </a:r>
          </a:p>
          <a:p>
            <a:pPr algn="ctr"/>
            <a:r>
              <a:rPr lang="en-GB" sz="2000" dirty="0" smtClean="0">
                <a:solidFill>
                  <a:srgbClr val="FF0000"/>
                </a:solidFill>
              </a:rPr>
              <a:t>Indian Mutiny (1857–1858)</a:t>
            </a:r>
          </a:p>
          <a:p>
            <a:pPr algn="ctr"/>
            <a:r>
              <a:rPr lang="en-GB" sz="2000" dirty="0" smtClean="0">
                <a:solidFill>
                  <a:schemeClr val="accent2">
                    <a:lumMod val="50000"/>
                  </a:schemeClr>
                </a:solidFill>
              </a:rPr>
              <a:t>First Boer War (1880–1881)</a:t>
            </a:r>
          </a:p>
          <a:p>
            <a:pPr algn="ctr"/>
            <a:r>
              <a:rPr lang="en-GB" sz="2000" dirty="0" err="1" smtClean="0">
                <a:solidFill>
                  <a:srgbClr val="7030A0"/>
                </a:solidFill>
              </a:rPr>
              <a:t>Mahdist</a:t>
            </a:r>
            <a:r>
              <a:rPr lang="en-GB" sz="2000" dirty="0" smtClean="0">
                <a:solidFill>
                  <a:srgbClr val="7030A0"/>
                </a:solidFill>
              </a:rPr>
              <a:t> War (1884–1889)</a:t>
            </a:r>
          </a:p>
          <a:p>
            <a:pPr algn="ctr"/>
            <a:r>
              <a:rPr lang="en-GB" sz="2000" dirty="0" smtClean="0">
                <a:solidFill>
                  <a:schemeClr val="accent2">
                    <a:lumMod val="50000"/>
                  </a:schemeClr>
                </a:solidFill>
              </a:rPr>
              <a:t>Second Boer War (1899–1902)</a:t>
            </a:r>
          </a:p>
          <a:p>
            <a:endParaRPr lang="en-GB" sz="1600" dirty="0" smtClean="0">
              <a:solidFill>
                <a:prstClr val="black"/>
              </a:solidFill>
            </a:endParaRPr>
          </a:p>
          <a:p>
            <a:pPr algn="just"/>
            <a:endParaRPr lang="en-GB" sz="1700" dirty="0" smtClean="0">
              <a:solidFill>
                <a:prstClr val="black"/>
              </a:solidFill>
            </a:endParaRPr>
          </a:p>
        </p:txBody>
      </p:sp>
      <p:sp>
        <p:nvSpPr>
          <p:cNvPr id="3" name="Rectangle 2"/>
          <p:cNvSpPr/>
          <p:nvPr/>
        </p:nvSpPr>
        <p:spPr>
          <a:xfrm>
            <a:off x="323528" y="4941168"/>
            <a:ext cx="1080119" cy="1477328"/>
          </a:xfrm>
          <a:prstGeom prst="rect">
            <a:avLst/>
          </a:prstGeom>
        </p:spPr>
        <p:txBody>
          <a:bodyPr wrap="square">
            <a:spAutoFit/>
          </a:bodyPr>
          <a:lstStyle/>
          <a:p>
            <a:r>
              <a:rPr lang="en-GB" dirty="0"/>
              <a:t>Key conflicts referred to in readings </a:t>
            </a:r>
          </a:p>
        </p:txBody>
      </p:sp>
    </p:spTree>
    <p:extLst>
      <p:ext uri="{BB962C8B-B14F-4D97-AF65-F5344CB8AC3E}">
        <p14:creationId xmlns:p14="http://schemas.microsoft.com/office/powerpoint/2010/main" val="2654145503"/>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s://upload.wikimedia.org/wikipedia/commons/thumb/c/c2/NapoleonicWars.png/1280px-NapoleonicWars.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9288" y="908720"/>
            <a:ext cx="8725424" cy="4035509"/>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495300" y="5157192"/>
            <a:ext cx="8153400" cy="1530401"/>
          </a:xfrm>
          <a:prstGeom prst="rect">
            <a:avLst/>
          </a:prstGeom>
        </p:spPr>
        <p:txBody>
          <a:bodyPr wrap="square" lIns="180000" tIns="72000" rIns="180000" bIns="72000">
            <a:spAutoFit/>
          </a:bodyPr>
          <a:lstStyle/>
          <a:p>
            <a:pPr algn="ctr"/>
            <a:r>
              <a:rPr lang="en-GB" dirty="0" smtClean="0"/>
              <a:t>Indicative map of the world in the Napoleonic Wars era, showing</a:t>
            </a:r>
            <a:endParaRPr lang="en-GB" dirty="0"/>
          </a:p>
          <a:p>
            <a:pPr algn="ctr"/>
            <a:r>
              <a:rPr lang="en-GB" b="1" dirty="0" smtClean="0">
                <a:solidFill>
                  <a:srgbClr val="009900"/>
                </a:solidFill>
              </a:rPr>
              <a:t>France</a:t>
            </a:r>
            <a:r>
              <a:rPr lang="en-GB" b="1" dirty="0">
                <a:solidFill>
                  <a:srgbClr val="009900"/>
                </a:solidFill>
              </a:rPr>
              <a:t>, </a:t>
            </a:r>
            <a:r>
              <a:rPr lang="en-GB" b="1" dirty="0" smtClean="0">
                <a:solidFill>
                  <a:srgbClr val="009900"/>
                </a:solidFill>
              </a:rPr>
              <a:t>French colonies, French </a:t>
            </a:r>
            <a:r>
              <a:rPr lang="en-GB" b="1" dirty="0">
                <a:solidFill>
                  <a:srgbClr val="009900"/>
                </a:solidFill>
              </a:rPr>
              <a:t>client states in Europe, and </a:t>
            </a:r>
            <a:r>
              <a:rPr lang="en-GB" b="1" dirty="0" smtClean="0">
                <a:solidFill>
                  <a:srgbClr val="009900"/>
                </a:solidFill>
              </a:rPr>
              <a:t>Denmark-Norway</a:t>
            </a:r>
          </a:p>
          <a:p>
            <a:pPr algn="ctr"/>
            <a:r>
              <a:rPr lang="en-GB" b="1" dirty="0" smtClean="0">
                <a:solidFill>
                  <a:srgbClr val="0070C0"/>
                </a:solidFill>
              </a:rPr>
              <a:t>Allies against France (</a:t>
            </a:r>
            <a:r>
              <a:rPr lang="fi-FI" b="1" dirty="0" smtClean="0">
                <a:solidFill>
                  <a:srgbClr val="0070C0"/>
                </a:solidFill>
              </a:rPr>
              <a:t>Britain</a:t>
            </a:r>
            <a:r>
              <a:rPr lang="fi-FI" b="1" dirty="0">
                <a:solidFill>
                  <a:srgbClr val="0070C0"/>
                </a:solidFill>
              </a:rPr>
              <a:t>, Prussia, Austria, Russia, Portugal, Spain, Sweden, Ottoman </a:t>
            </a:r>
            <a:r>
              <a:rPr lang="fi-FI" b="1" dirty="0" smtClean="0">
                <a:solidFill>
                  <a:srgbClr val="0070C0"/>
                </a:solidFill>
              </a:rPr>
              <a:t>Empire) </a:t>
            </a:r>
            <a:r>
              <a:rPr lang="en-GB" b="1" dirty="0" smtClean="0">
                <a:solidFill>
                  <a:srgbClr val="0070C0"/>
                </a:solidFill>
              </a:rPr>
              <a:t>and their colonies </a:t>
            </a:r>
          </a:p>
          <a:p>
            <a:pPr algn="ctr"/>
            <a:r>
              <a:rPr lang="en-GB" b="1" dirty="0" smtClean="0">
                <a:solidFill>
                  <a:srgbClr val="00FFCC"/>
                </a:solidFill>
              </a:rPr>
              <a:t>Ottoman vassal states and British claimed territories</a:t>
            </a:r>
            <a:endParaRPr lang="it-IT" b="1" dirty="0">
              <a:solidFill>
                <a:srgbClr val="00FFCC"/>
              </a:solidFill>
            </a:endParaRPr>
          </a:p>
        </p:txBody>
      </p:sp>
      <p:sp>
        <p:nvSpPr>
          <p:cNvPr id="5" name="Rectangle 4"/>
          <p:cNvSpPr/>
          <p:nvPr/>
        </p:nvSpPr>
        <p:spPr>
          <a:xfrm>
            <a:off x="2773046" y="244970"/>
            <a:ext cx="3597908" cy="369332"/>
          </a:xfrm>
          <a:prstGeom prst="rect">
            <a:avLst/>
          </a:prstGeom>
        </p:spPr>
        <p:txBody>
          <a:bodyPr wrap="none">
            <a:spAutoFit/>
          </a:bodyPr>
          <a:lstStyle/>
          <a:p>
            <a:pPr algn="ctr"/>
            <a:r>
              <a:rPr lang="en-GB" b="1" dirty="0" smtClean="0">
                <a:solidFill>
                  <a:srgbClr val="FF0000"/>
                </a:solidFill>
                <a:effectLst>
                  <a:outerShdw blurRad="38100" dist="38100" dir="2700000" algn="tl">
                    <a:srgbClr val="000000">
                      <a:alpha val="43137"/>
                    </a:srgbClr>
                  </a:outerShdw>
                </a:effectLst>
              </a:rPr>
              <a:t>4th Anglo-Mysore War (1798–1799)</a:t>
            </a:r>
          </a:p>
        </p:txBody>
      </p:sp>
    </p:spTree>
    <p:extLst>
      <p:ext uri="{BB962C8B-B14F-4D97-AF65-F5344CB8AC3E}">
        <p14:creationId xmlns:p14="http://schemas.microsoft.com/office/powerpoint/2010/main" val="1389555785"/>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20072" y="-6498"/>
            <a:ext cx="3923928" cy="50059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13938" y="4999443"/>
            <a:ext cx="1842012" cy="185855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3" name="Picture 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220072" y="4999443"/>
            <a:ext cx="1868016" cy="18680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2" name="Rectangle 11"/>
          <p:cNvSpPr/>
          <p:nvPr/>
        </p:nvSpPr>
        <p:spPr>
          <a:xfrm>
            <a:off x="0" y="4402713"/>
            <a:ext cx="9144000" cy="942475"/>
          </a:xfrm>
          <a:prstGeom prst="rect">
            <a:avLst/>
          </a:prstGeom>
        </p:spPr>
        <p:txBody>
          <a:bodyPr wrap="square" lIns="360000" tIns="360000" rIns="360000" bIns="360000">
            <a:spAutoFit/>
          </a:bodyPr>
          <a:lstStyle/>
          <a:p>
            <a:pPr lvl="0" algn="just"/>
            <a:endParaRPr lang="it-IT" sz="1400" dirty="0">
              <a:solidFill>
                <a:prstClr val="black"/>
              </a:solidFill>
            </a:endParaRPr>
          </a:p>
        </p:txBody>
      </p:sp>
      <p:sp>
        <p:nvSpPr>
          <p:cNvPr id="2" name="Rectangle 1"/>
          <p:cNvSpPr/>
          <p:nvPr/>
        </p:nvSpPr>
        <p:spPr>
          <a:xfrm>
            <a:off x="-1" y="44753"/>
            <a:ext cx="5201981" cy="6457492"/>
          </a:xfrm>
          <a:prstGeom prst="rect">
            <a:avLst/>
          </a:prstGeom>
        </p:spPr>
        <p:txBody>
          <a:bodyPr wrap="square" lIns="360000" tIns="180000" rIns="360000" bIns="180000">
            <a:spAutoFit/>
          </a:bodyPr>
          <a:lstStyle/>
          <a:p>
            <a:pPr marL="285750" indent="-285750">
              <a:buFontTx/>
              <a:buChar char="-"/>
            </a:pPr>
            <a:r>
              <a:rPr lang="en-GB" dirty="0" smtClean="0"/>
              <a:t>British and French competition for territory, arts and antiquities in North Africa and the Middle East was matched by the two empire’s ambitions in South Asia</a:t>
            </a:r>
          </a:p>
          <a:p>
            <a:pPr marL="285750" indent="-285750">
              <a:buFontTx/>
              <a:buChar char="-"/>
            </a:pPr>
            <a:r>
              <a:rPr lang="en-GB" dirty="0" smtClean="0"/>
              <a:t>Part of Napoleon’s motivation for invading Egypt was to secure strategic territory that might disrupt British trade with India; likewise, Napoleon struck alliances and made overtures to indigenous Indian rules such as Tipu Sahib, the Francophile Sultan of Mysore</a:t>
            </a:r>
          </a:p>
          <a:p>
            <a:pPr marL="285750" indent="-285750">
              <a:buFontTx/>
              <a:buChar char="-"/>
            </a:pPr>
            <a:r>
              <a:rPr lang="en-GB" dirty="0" smtClean="0"/>
              <a:t>The British East India Company won a decisive victory at Siege of Seringapatam in 1799, killing Tipu and removing a threat to its supremacy in Southern India</a:t>
            </a:r>
          </a:p>
          <a:p>
            <a:pPr marL="285750" indent="-285750">
              <a:buFontTx/>
              <a:buChar char="-"/>
            </a:pPr>
            <a:r>
              <a:rPr lang="en-GB" dirty="0" smtClean="0"/>
              <a:t>Success at Seringapatam was a propaganda victory, with loot from the Siege displayed in British museums. The Seringapatam jewels and the Tipu’s Tiger automaton (pictured) were amongst the most famous of these trophies, and are still in the Victoria &amp; Albert Museum collection</a:t>
            </a:r>
            <a:endParaRPr lang="en-GB" dirty="0"/>
          </a:p>
        </p:txBody>
      </p:sp>
      <p:sp>
        <p:nvSpPr>
          <p:cNvPr id="3" name="Rectangle 2"/>
          <p:cNvSpPr/>
          <p:nvPr/>
        </p:nvSpPr>
        <p:spPr>
          <a:xfrm>
            <a:off x="5528001" y="32131"/>
            <a:ext cx="3597908" cy="369332"/>
          </a:xfrm>
          <a:prstGeom prst="rect">
            <a:avLst/>
          </a:prstGeom>
        </p:spPr>
        <p:txBody>
          <a:bodyPr wrap="none">
            <a:spAutoFit/>
          </a:bodyPr>
          <a:lstStyle/>
          <a:p>
            <a:pPr algn="ctr"/>
            <a:r>
              <a:rPr lang="en-GB" b="1" dirty="0" smtClean="0">
                <a:solidFill>
                  <a:srgbClr val="FF0000"/>
                </a:solidFill>
                <a:effectLst>
                  <a:outerShdw blurRad="38100" dist="38100" dir="2700000" algn="tl">
                    <a:srgbClr val="000000">
                      <a:alpha val="43137"/>
                    </a:srgbClr>
                  </a:outerShdw>
                </a:effectLst>
              </a:rPr>
              <a:t>4th Anglo-Mysore War (1798–1799)</a:t>
            </a:r>
          </a:p>
        </p:txBody>
      </p:sp>
    </p:spTree>
    <p:extLst>
      <p:ext uri="{BB962C8B-B14F-4D97-AF65-F5344CB8AC3E}">
        <p14:creationId xmlns:p14="http://schemas.microsoft.com/office/powerpoint/2010/main" val="4240971551"/>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temi.repubblica.it/UserFiles/limes-heartland/Image/Maps/409_british_india_500.jpg"/>
          <p:cNvPicPr>
            <a:picLocks noChangeAspect="1" noChangeArrowheads="1"/>
          </p:cNvPicPr>
          <p:nvPr/>
        </p:nvPicPr>
        <p:blipFill rotWithShape="1">
          <a:blip r:embed="rId3">
            <a:extLst>
              <a:ext uri="{28A0092B-C50C-407E-A947-70E740481C1C}">
                <a14:useLocalDpi xmlns:a14="http://schemas.microsoft.com/office/drawing/2010/main" val="0"/>
              </a:ext>
            </a:extLst>
          </a:blip>
          <a:srcRect t="3514"/>
          <a:stretch/>
        </p:blipFill>
        <p:spPr bwMode="auto">
          <a:xfrm>
            <a:off x="2987824" y="188640"/>
            <a:ext cx="4551266" cy="6569442"/>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107505" y="188640"/>
            <a:ext cx="2520280" cy="1477328"/>
          </a:xfrm>
          <a:prstGeom prst="rect">
            <a:avLst/>
          </a:prstGeom>
        </p:spPr>
        <p:txBody>
          <a:bodyPr wrap="square">
            <a:spAutoFit/>
          </a:bodyPr>
          <a:lstStyle/>
          <a:p>
            <a:r>
              <a:rPr lang="en-GB" dirty="0" smtClean="0">
                <a:solidFill>
                  <a:srgbClr val="FF0000"/>
                </a:solidFill>
              </a:rPr>
              <a:t>4th Anglo-Mysore War (1798–1799); </a:t>
            </a:r>
          </a:p>
          <a:p>
            <a:r>
              <a:rPr lang="en-GB" dirty="0" smtClean="0">
                <a:solidFill>
                  <a:srgbClr val="FF0000"/>
                </a:solidFill>
              </a:rPr>
              <a:t>Indian Mutiny (1857–1858)</a:t>
            </a:r>
          </a:p>
          <a:p>
            <a:endParaRPr lang="en-GB" dirty="0" smtClean="0">
              <a:solidFill>
                <a:srgbClr val="FF0000"/>
              </a:solidFill>
            </a:endParaRPr>
          </a:p>
        </p:txBody>
      </p:sp>
    </p:spTree>
    <p:extLst>
      <p:ext uri="{BB962C8B-B14F-4D97-AF65-F5344CB8AC3E}">
        <p14:creationId xmlns:p14="http://schemas.microsoft.com/office/powerpoint/2010/main" val="3227209201"/>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http://www.victorianweb.org/history/empire/india/eastindia.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28242" y="3429000"/>
            <a:ext cx="3059832" cy="2137027"/>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3923929" y="0"/>
            <a:ext cx="5245298" cy="1723549"/>
          </a:xfrm>
          <a:prstGeom prst="rect">
            <a:avLst/>
          </a:prstGeom>
        </p:spPr>
        <p:txBody>
          <a:bodyPr wrap="square">
            <a:spAutoFit/>
          </a:bodyPr>
          <a:lstStyle/>
          <a:p>
            <a:endParaRPr lang="en-GB" dirty="0" smtClean="0"/>
          </a:p>
          <a:p>
            <a:r>
              <a:rPr lang="en-GB" sz="1400" dirty="0" smtClean="0"/>
              <a:t>East India Company </a:t>
            </a:r>
            <a:r>
              <a:rPr lang="en-GB" sz="1400" dirty="0"/>
              <a:t>p</a:t>
            </a:r>
            <a:r>
              <a:rPr lang="en-GB" sz="1400" dirty="0" smtClean="0"/>
              <a:t>ainting of William Fullerton, anonymous (c. 1760–1764)</a:t>
            </a:r>
          </a:p>
          <a:p>
            <a:endParaRPr lang="en-GB" sz="1400" dirty="0" smtClean="0"/>
          </a:p>
          <a:p>
            <a:r>
              <a:rPr lang="en-GB" sz="1400" dirty="0" smtClean="0"/>
              <a:t>Major William Palmer (with his second wife, the Mughal princess Bibi </a:t>
            </a:r>
            <a:r>
              <a:rPr lang="en-GB" sz="1400" dirty="0" err="1" smtClean="0"/>
              <a:t>Faiz</a:t>
            </a:r>
            <a:r>
              <a:rPr lang="en-GB" sz="1400" dirty="0" smtClean="0"/>
              <a:t> Bakhsh and their three children), by  Johann </a:t>
            </a:r>
            <a:r>
              <a:rPr lang="en-GB" sz="1400" dirty="0" err="1" smtClean="0"/>
              <a:t>Zoffany</a:t>
            </a:r>
            <a:r>
              <a:rPr lang="en-GB" sz="1400" dirty="0"/>
              <a:t> </a:t>
            </a:r>
            <a:r>
              <a:rPr lang="en-GB" sz="1400" dirty="0" smtClean="0"/>
              <a:t>(1785)</a:t>
            </a:r>
          </a:p>
          <a:p>
            <a:endParaRPr lang="en-GB" dirty="0"/>
          </a:p>
        </p:txBody>
      </p:sp>
      <p:pic>
        <p:nvPicPr>
          <p:cNvPr id="1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69494" y="1909766"/>
            <a:ext cx="6189464" cy="49495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80" name="Picture 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3563888" cy="42587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3" name="Picture 2" descr="http://www.victorianweb.org/history/empire/india/eastindia.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84" y="4786220"/>
            <a:ext cx="2966410" cy="20717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0470748"/>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8"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84200" y="3198862"/>
            <a:ext cx="4659800" cy="36591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9" name="Picture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85" y="-8176"/>
            <a:ext cx="4491385" cy="34016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2" descr="http://www.victorianweb.org/history/empire/india/eastindia.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868144" y="44531"/>
            <a:ext cx="3220630" cy="2249330"/>
          </a:xfrm>
          <a:prstGeom prst="rect">
            <a:avLst/>
          </a:prstGeom>
          <a:noFill/>
          <a:extLst>
            <a:ext uri="{909E8E84-426E-40DD-AFC4-6F175D3DCCD1}">
              <a14:hiddenFill xmlns:a14="http://schemas.microsoft.com/office/drawing/2010/main">
                <a:solidFill>
                  <a:srgbClr val="FFFFFF"/>
                </a:solidFill>
              </a14:hiddenFill>
            </a:ext>
          </a:extLst>
        </p:spPr>
      </p:pic>
      <p:pic>
        <p:nvPicPr>
          <p:cNvPr id="6145" name="Picture 1"/>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185" y="3393445"/>
            <a:ext cx="2862056" cy="329603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2854871" y="3399752"/>
            <a:ext cx="1629329" cy="2839784"/>
          </a:xfrm>
          <a:prstGeom prst="rect">
            <a:avLst/>
          </a:prstGeom>
        </p:spPr>
        <p:txBody>
          <a:bodyPr wrap="square" lIns="144000" tIns="144000" rIns="144000" bIns="108000">
            <a:spAutoFit/>
          </a:bodyPr>
          <a:lstStyle/>
          <a:p>
            <a:r>
              <a:rPr lang="en-GB" sz="1200" dirty="0" smtClean="0"/>
              <a:t>Painting showing a </a:t>
            </a:r>
            <a:r>
              <a:rPr lang="en-GB" sz="1200" dirty="0" err="1" smtClean="0"/>
              <a:t>Sowar</a:t>
            </a:r>
            <a:r>
              <a:rPr lang="en-GB" sz="1200" dirty="0" smtClean="0"/>
              <a:t> (</a:t>
            </a:r>
            <a:r>
              <a:rPr lang="en-GB" sz="1200" dirty="0" err="1" smtClean="0"/>
              <a:t>Sepoy</a:t>
            </a:r>
            <a:r>
              <a:rPr lang="en-GB" sz="1200" dirty="0" smtClean="0"/>
              <a:t>), 6th Madras Light Cavalry, anonymous (c. 1845)</a:t>
            </a:r>
          </a:p>
          <a:p>
            <a:endParaRPr lang="en-GB" sz="1200" dirty="0" smtClean="0"/>
          </a:p>
          <a:p>
            <a:r>
              <a:rPr lang="en-GB" sz="1200" dirty="0" smtClean="0"/>
              <a:t>‘An Officer of a </a:t>
            </a:r>
            <a:r>
              <a:rPr lang="en-GB" sz="1200" dirty="0" err="1" smtClean="0"/>
              <a:t>Sepoy</a:t>
            </a:r>
            <a:r>
              <a:rPr lang="en-GB" sz="1200" dirty="0" smtClean="0"/>
              <a:t> Regiment with His </a:t>
            </a:r>
            <a:r>
              <a:rPr lang="en-GB" sz="1200" dirty="0" err="1" smtClean="0"/>
              <a:t>Syce</a:t>
            </a:r>
            <a:r>
              <a:rPr lang="en-GB" sz="1200" dirty="0" smtClean="0"/>
              <a:t> and a Drummer,’ George Carter (1786)</a:t>
            </a:r>
          </a:p>
          <a:p>
            <a:endParaRPr lang="en-GB" sz="1200" dirty="0" smtClean="0"/>
          </a:p>
          <a:p>
            <a:r>
              <a:rPr lang="en-GB" sz="1200" dirty="0" smtClean="0"/>
              <a:t>Two </a:t>
            </a:r>
            <a:r>
              <a:rPr lang="en-GB" sz="1200" dirty="0" err="1" smtClean="0"/>
              <a:t>sepoy</a:t>
            </a:r>
            <a:r>
              <a:rPr lang="en-GB" sz="1200" dirty="0" smtClean="0"/>
              <a:t> </a:t>
            </a:r>
            <a:r>
              <a:rPr lang="en-GB" sz="1200" dirty="0" err="1" smtClean="0"/>
              <a:t>offficers</a:t>
            </a:r>
            <a:r>
              <a:rPr lang="en-GB" sz="1200" dirty="0" smtClean="0"/>
              <a:t> and a private </a:t>
            </a:r>
            <a:r>
              <a:rPr lang="en-GB" sz="1200" dirty="0" err="1" smtClean="0"/>
              <a:t>Seapoy</a:t>
            </a:r>
            <a:r>
              <a:rPr lang="en-GB" sz="1200" dirty="0" smtClean="0"/>
              <a:t>, Frederic </a:t>
            </a:r>
            <a:r>
              <a:rPr lang="en-GB" sz="1200" dirty="0" err="1" smtClean="0"/>
              <a:t>Shoberl</a:t>
            </a:r>
            <a:r>
              <a:rPr lang="en-GB" sz="1200" dirty="0" smtClean="0"/>
              <a:t> (1820s)</a:t>
            </a:r>
            <a:endParaRPr lang="en-GB" sz="1200" dirty="0"/>
          </a:p>
        </p:txBody>
      </p:sp>
    </p:spTree>
    <p:extLst>
      <p:ext uri="{BB962C8B-B14F-4D97-AF65-F5344CB8AC3E}">
        <p14:creationId xmlns:p14="http://schemas.microsoft.com/office/powerpoint/2010/main" val="3884158815"/>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File:Indian revolt of 1857 states map.sv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194" y="33916"/>
            <a:ext cx="4724254" cy="533930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4788024" y="0"/>
            <a:ext cx="4381203" cy="7405783"/>
          </a:xfrm>
          <a:prstGeom prst="rect">
            <a:avLst/>
          </a:prstGeom>
        </p:spPr>
        <p:txBody>
          <a:bodyPr wrap="square" lIns="180000" tIns="360000" rIns="180000" bIns="360000">
            <a:spAutoFit/>
          </a:bodyPr>
          <a:lstStyle/>
          <a:p>
            <a:r>
              <a:rPr lang="en-GB" sz="1400" u="sng" dirty="0"/>
              <a:t>Rebellious </a:t>
            </a:r>
            <a:r>
              <a:rPr lang="en-GB" sz="1400" u="sng" dirty="0" smtClean="0"/>
              <a:t>states</a:t>
            </a:r>
            <a:r>
              <a:rPr lang="en-GB" sz="1400" u="sng" dirty="0"/>
              <a:t>:</a:t>
            </a:r>
          </a:p>
          <a:p>
            <a:pPr marL="342900" indent="-342900">
              <a:buFont typeface="+mj-lt"/>
              <a:buAutoNum type="arabicPeriod"/>
            </a:pPr>
            <a:r>
              <a:rPr lang="en-GB" sz="1400" dirty="0" err="1" smtClean="0"/>
              <a:t>Jhajjar</a:t>
            </a:r>
            <a:r>
              <a:rPr lang="en-GB" sz="1400" dirty="0"/>
              <a:t>, </a:t>
            </a:r>
            <a:r>
              <a:rPr lang="en-GB" sz="1400" dirty="0" err="1"/>
              <a:t>Dadri</a:t>
            </a:r>
            <a:r>
              <a:rPr lang="en-GB" sz="1400" dirty="0"/>
              <a:t>, </a:t>
            </a:r>
            <a:r>
              <a:rPr lang="en-GB" sz="1400" dirty="0" err="1"/>
              <a:t>Farukhnagar</a:t>
            </a:r>
            <a:r>
              <a:rPr lang="en-GB" sz="1400" dirty="0"/>
              <a:t> and </a:t>
            </a:r>
            <a:r>
              <a:rPr lang="en-GB" sz="1400" dirty="0" err="1"/>
              <a:t>Bahadurgarh</a:t>
            </a:r>
            <a:endParaRPr lang="en-GB" sz="1400" dirty="0"/>
          </a:p>
          <a:p>
            <a:pPr marL="342900" indent="-342900">
              <a:buFont typeface="+mj-lt"/>
              <a:buAutoNum type="arabicPeriod"/>
            </a:pPr>
            <a:r>
              <a:rPr lang="en-GB" sz="1400" dirty="0" err="1" smtClean="0"/>
              <a:t>Amjhera</a:t>
            </a:r>
            <a:endParaRPr lang="en-GB" sz="1400" dirty="0"/>
          </a:p>
          <a:p>
            <a:pPr marL="342900" indent="-342900">
              <a:buFont typeface="+mj-lt"/>
              <a:buAutoNum type="arabicPeriod"/>
            </a:pPr>
            <a:r>
              <a:rPr lang="en-GB" sz="1400" dirty="0" err="1" smtClean="0"/>
              <a:t>Shagarh</a:t>
            </a:r>
            <a:endParaRPr lang="en-GB" sz="1400" dirty="0"/>
          </a:p>
          <a:p>
            <a:pPr marL="342900" indent="-342900">
              <a:buFont typeface="+mj-lt"/>
              <a:buAutoNum type="arabicPeriod"/>
            </a:pPr>
            <a:r>
              <a:rPr lang="en-GB" sz="1400" dirty="0" err="1" smtClean="0"/>
              <a:t>Biaj</a:t>
            </a:r>
            <a:r>
              <a:rPr lang="en-GB" sz="1400" dirty="0" smtClean="0"/>
              <a:t> </a:t>
            </a:r>
            <a:r>
              <a:rPr lang="en-GB" sz="1400" dirty="0" err="1"/>
              <a:t>Raghogarh</a:t>
            </a:r>
            <a:endParaRPr lang="en-GB" sz="1400" dirty="0"/>
          </a:p>
          <a:p>
            <a:pPr marL="342900" indent="-342900">
              <a:buFont typeface="+mj-lt"/>
              <a:buAutoNum type="arabicPeriod"/>
            </a:pPr>
            <a:r>
              <a:rPr lang="en-GB" sz="1400" dirty="0" err="1" smtClean="0"/>
              <a:t>Singhbum</a:t>
            </a:r>
            <a:endParaRPr lang="en-GB" sz="1400" dirty="0"/>
          </a:p>
          <a:p>
            <a:pPr marL="342900" indent="-342900">
              <a:buFont typeface="+mj-lt"/>
              <a:buAutoNum type="arabicPeriod"/>
            </a:pPr>
            <a:r>
              <a:rPr lang="en-GB" sz="1400" dirty="0" err="1" smtClean="0"/>
              <a:t>Nargund</a:t>
            </a:r>
            <a:endParaRPr lang="en-GB" sz="1400" dirty="0"/>
          </a:p>
          <a:p>
            <a:pPr marL="342900" indent="-342900">
              <a:buFont typeface="+mj-lt"/>
              <a:buAutoNum type="arabicPeriod"/>
            </a:pPr>
            <a:r>
              <a:rPr lang="en-GB" sz="1400" dirty="0" err="1" smtClean="0"/>
              <a:t>Shorapur</a:t>
            </a:r>
            <a:endParaRPr lang="en-GB" sz="1400" dirty="0"/>
          </a:p>
          <a:p>
            <a:endParaRPr lang="en-GB" sz="1400" dirty="0"/>
          </a:p>
          <a:p>
            <a:r>
              <a:rPr lang="en-GB" sz="1400" u="sng" dirty="0"/>
              <a:t>States aiding the British:</a:t>
            </a:r>
          </a:p>
          <a:p>
            <a:pPr marL="342900" indent="-342900">
              <a:buFont typeface="+mj-lt"/>
              <a:buAutoNum type="alphaUcPeriod"/>
            </a:pPr>
            <a:r>
              <a:rPr lang="en-GB" sz="1400" dirty="0" smtClean="0"/>
              <a:t>    Kashmir </a:t>
            </a:r>
            <a:r>
              <a:rPr lang="en-GB" sz="1400" dirty="0"/>
              <a:t>(Independent Kingdom)</a:t>
            </a:r>
          </a:p>
          <a:p>
            <a:pPr marL="342900" indent="-342900">
              <a:buFont typeface="+mj-lt"/>
              <a:buAutoNum type="alphaUcPeriod"/>
            </a:pPr>
            <a:r>
              <a:rPr lang="en-GB" sz="1400" dirty="0" smtClean="0"/>
              <a:t>    </a:t>
            </a:r>
            <a:r>
              <a:rPr lang="en-GB" sz="1400" dirty="0" err="1" smtClean="0"/>
              <a:t>Kapurthala</a:t>
            </a:r>
            <a:endParaRPr lang="en-GB" sz="1400" dirty="0"/>
          </a:p>
          <a:p>
            <a:pPr marL="342900" indent="-342900">
              <a:buFont typeface="+mj-lt"/>
              <a:buAutoNum type="alphaUcPeriod"/>
            </a:pPr>
            <a:r>
              <a:rPr lang="en-GB" sz="1400" dirty="0" smtClean="0"/>
              <a:t>    Patiala</a:t>
            </a:r>
            <a:endParaRPr lang="en-GB" sz="1400" dirty="0"/>
          </a:p>
          <a:p>
            <a:pPr marL="342900" indent="-342900">
              <a:buFont typeface="+mj-lt"/>
              <a:buAutoNum type="alphaUcPeriod"/>
            </a:pPr>
            <a:r>
              <a:rPr lang="en-GB" sz="1400" dirty="0"/>
              <a:t>    </a:t>
            </a:r>
            <a:r>
              <a:rPr lang="en-GB" sz="1400" dirty="0" err="1"/>
              <a:t>Sirmur</a:t>
            </a:r>
            <a:endParaRPr lang="en-GB" sz="1400" dirty="0"/>
          </a:p>
          <a:p>
            <a:pPr marL="342900" indent="-342900">
              <a:buFont typeface="+mj-lt"/>
              <a:buAutoNum type="alphaUcPeriod"/>
            </a:pPr>
            <a:r>
              <a:rPr lang="en-GB" sz="1400" dirty="0"/>
              <a:t>    Bikaner</a:t>
            </a:r>
          </a:p>
          <a:p>
            <a:pPr marL="342900" indent="-342900">
              <a:buFont typeface="+mj-lt"/>
              <a:buAutoNum type="alphaUcPeriod"/>
            </a:pPr>
            <a:r>
              <a:rPr lang="en-GB" sz="1400" dirty="0"/>
              <a:t>    Jaipur</a:t>
            </a:r>
          </a:p>
          <a:p>
            <a:pPr marL="342900" indent="-342900">
              <a:buFont typeface="+mj-lt"/>
              <a:buAutoNum type="alphaUcPeriod"/>
            </a:pPr>
            <a:r>
              <a:rPr lang="en-GB" sz="1400" dirty="0"/>
              <a:t>    </a:t>
            </a:r>
            <a:r>
              <a:rPr lang="en-GB" sz="1400" dirty="0" err="1"/>
              <a:t>Alwar</a:t>
            </a:r>
            <a:endParaRPr lang="en-GB" sz="1400" dirty="0"/>
          </a:p>
          <a:p>
            <a:pPr marL="342900" indent="-342900">
              <a:buFont typeface="+mj-lt"/>
              <a:buAutoNum type="alphaUcPeriod"/>
            </a:pPr>
            <a:r>
              <a:rPr lang="en-GB" sz="1400" dirty="0"/>
              <a:t>    </a:t>
            </a:r>
            <a:r>
              <a:rPr lang="en-GB" sz="1400" dirty="0" err="1"/>
              <a:t>Bharathpur</a:t>
            </a:r>
            <a:endParaRPr lang="en-GB" sz="1400" dirty="0"/>
          </a:p>
          <a:p>
            <a:pPr marL="342900" indent="-342900">
              <a:buFont typeface="+mj-lt"/>
              <a:buAutoNum type="alphaUcPeriod"/>
            </a:pPr>
            <a:r>
              <a:rPr lang="en-GB" sz="1400" dirty="0"/>
              <a:t>    Rampur</a:t>
            </a:r>
          </a:p>
          <a:p>
            <a:pPr marL="342900" indent="-342900">
              <a:buFont typeface="+mj-lt"/>
              <a:buAutoNum type="alphaUcPeriod"/>
            </a:pPr>
            <a:r>
              <a:rPr lang="en-GB" sz="1400" dirty="0"/>
              <a:t>    Nepal (Independent Kingdom)</a:t>
            </a:r>
          </a:p>
          <a:p>
            <a:pPr marL="342900" indent="-342900">
              <a:buFont typeface="+mj-lt"/>
              <a:buAutoNum type="alphaUcPeriod"/>
            </a:pPr>
            <a:r>
              <a:rPr lang="en-GB" sz="1400" dirty="0"/>
              <a:t>    </a:t>
            </a:r>
            <a:r>
              <a:rPr lang="en-GB" sz="1400" dirty="0" err="1"/>
              <a:t>Sirohi</a:t>
            </a:r>
            <a:endParaRPr lang="en-GB" sz="1400" dirty="0"/>
          </a:p>
          <a:p>
            <a:pPr marL="342900" indent="-342900">
              <a:buFont typeface="+mj-lt"/>
              <a:buAutoNum type="alphaUcPeriod"/>
            </a:pPr>
            <a:r>
              <a:rPr lang="en-GB" sz="1400" dirty="0"/>
              <a:t>    </a:t>
            </a:r>
            <a:r>
              <a:rPr lang="en-GB" sz="1400" dirty="0" err="1"/>
              <a:t>Mewar</a:t>
            </a:r>
            <a:endParaRPr lang="en-GB" sz="1400" dirty="0"/>
          </a:p>
          <a:p>
            <a:pPr marL="342900" indent="-342900">
              <a:buFont typeface="+mj-lt"/>
              <a:buAutoNum type="alphaUcPeriod"/>
            </a:pPr>
            <a:r>
              <a:rPr lang="en-GB" sz="1400" dirty="0"/>
              <a:t>    </a:t>
            </a:r>
            <a:r>
              <a:rPr lang="en-GB" sz="1400" dirty="0" err="1"/>
              <a:t>Bundi</a:t>
            </a:r>
            <a:endParaRPr lang="en-GB" sz="1400" dirty="0"/>
          </a:p>
          <a:p>
            <a:pPr marL="342900" indent="-342900">
              <a:buFont typeface="+mj-lt"/>
              <a:buAutoNum type="alphaUcPeriod"/>
            </a:pPr>
            <a:r>
              <a:rPr lang="en-GB" sz="1400" dirty="0"/>
              <a:t>    </a:t>
            </a:r>
            <a:r>
              <a:rPr lang="en-GB" sz="1400" dirty="0" err="1"/>
              <a:t>Jaora</a:t>
            </a:r>
            <a:endParaRPr lang="en-GB" sz="1400" dirty="0"/>
          </a:p>
          <a:p>
            <a:pPr marL="342900" indent="-342900">
              <a:buFont typeface="+mj-lt"/>
              <a:buAutoNum type="alphaUcPeriod"/>
            </a:pPr>
            <a:r>
              <a:rPr lang="en-GB" sz="1400" dirty="0"/>
              <a:t>    </a:t>
            </a:r>
            <a:r>
              <a:rPr lang="en-GB" sz="1400" dirty="0" err="1"/>
              <a:t>Bijawar</a:t>
            </a:r>
            <a:endParaRPr lang="en-GB" sz="1400" dirty="0"/>
          </a:p>
          <a:p>
            <a:pPr marL="342900" indent="-342900">
              <a:buFont typeface="+mj-lt"/>
              <a:buAutoNum type="alphaUcPeriod"/>
            </a:pPr>
            <a:r>
              <a:rPr lang="en-GB" sz="1400" dirty="0"/>
              <a:t>    </a:t>
            </a:r>
            <a:r>
              <a:rPr lang="en-GB" sz="1400" dirty="0" err="1"/>
              <a:t>Ajaigar</a:t>
            </a:r>
            <a:endParaRPr lang="en-GB" sz="1400" dirty="0"/>
          </a:p>
          <a:p>
            <a:pPr marL="342900" indent="-342900">
              <a:buFont typeface="+mj-lt"/>
              <a:buAutoNum type="alphaUcPeriod"/>
            </a:pPr>
            <a:r>
              <a:rPr lang="en-GB" sz="1400" dirty="0"/>
              <a:t>    </a:t>
            </a:r>
            <a:r>
              <a:rPr lang="en-GB" sz="1400" dirty="0" err="1"/>
              <a:t>Rewa</a:t>
            </a:r>
            <a:endParaRPr lang="en-GB" sz="1400" dirty="0"/>
          </a:p>
          <a:p>
            <a:pPr marL="342900" indent="-342900">
              <a:buFont typeface="+mj-lt"/>
              <a:buAutoNum type="alphaUcPeriod"/>
            </a:pPr>
            <a:r>
              <a:rPr lang="en-GB" sz="1400" dirty="0"/>
              <a:t>    Udaipur</a:t>
            </a:r>
          </a:p>
          <a:p>
            <a:pPr marL="342900" indent="-342900">
              <a:buFont typeface="+mj-lt"/>
              <a:buAutoNum type="alphaUcPeriod"/>
            </a:pPr>
            <a:r>
              <a:rPr lang="en-GB" sz="1400" dirty="0"/>
              <a:t>    </a:t>
            </a:r>
            <a:r>
              <a:rPr lang="en-GB" sz="1400" dirty="0" err="1"/>
              <a:t>Keonjhar</a:t>
            </a:r>
            <a:endParaRPr lang="en-GB" sz="1400" dirty="0"/>
          </a:p>
          <a:p>
            <a:pPr marL="342900" indent="-342900">
              <a:buFont typeface="+mj-lt"/>
              <a:buAutoNum type="alphaUcPeriod"/>
            </a:pPr>
            <a:r>
              <a:rPr lang="en-GB" sz="1400" dirty="0"/>
              <a:t>    </a:t>
            </a:r>
            <a:r>
              <a:rPr lang="en-GB" sz="1400" dirty="0" smtClean="0"/>
              <a:t>Hyderabad</a:t>
            </a:r>
            <a:endParaRPr lang="en-GB" sz="1400" dirty="0"/>
          </a:p>
        </p:txBody>
      </p:sp>
      <p:sp>
        <p:nvSpPr>
          <p:cNvPr id="2" name="Rectangle 1"/>
          <p:cNvSpPr/>
          <p:nvPr/>
        </p:nvSpPr>
        <p:spPr>
          <a:xfrm>
            <a:off x="251520" y="5517232"/>
            <a:ext cx="2740366" cy="369332"/>
          </a:xfrm>
          <a:prstGeom prst="rect">
            <a:avLst/>
          </a:prstGeom>
        </p:spPr>
        <p:txBody>
          <a:bodyPr wrap="none">
            <a:spAutoFit/>
          </a:bodyPr>
          <a:lstStyle/>
          <a:p>
            <a:r>
              <a:rPr lang="en-GB" dirty="0">
                <a:solidFill>
                  <a:srgbClr val="FF0000"/>
                </a:solidFill>
              </a:rPr>
              <a:t>Indian Mutiny (1857–1858)</a:t>
            </a:r>
          </a:p>
        </p:txBody>
      </p:sp>
    </p:spTree>
    <p:extLst>
      <p:ext uri="{BB962C8B-B14F-4D97-AF65-F5344CB8AC3E}">
        <p14:creationId xmlns:p14="http://schemas.microsoft.com/office/powerpoint/2010/main" val="356228332"/>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Massacre in the boats off Cawnpore - The history of the Indian Mutiny (1858-1859), opposite 336 - BL.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59632" y="908720"/>
            <a:ext cx="6915150" cy="4981575"/>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1230229" y="116632"/>
            <a:ext cx="4572000" cy="923330"/>
          </a:xfrm>
          <a:prstGeom prst="rect">
            <a:avLst/>
          </a:prstGeom>
        </p:spPr>
        <p:txBody>
          <a:bodyPr>
            <a:spAutoFit/>
          </a:bodyPr>
          <a:lstStyle/>
          <a:p>
            <a:r>
              <a:rPr lang="en-GB" sz="1200" dirty="0" smtClean="0"/>
              <a:t>Massacre in the Boats off Cawnpore. Contemporary engraving of the massacre at the </a:t>
            </a:r>
            <a:r>
              <a:rPr lang="en-GB" sz="1200" dirty="0" err="1" smtClean="0"/>
              <a:t>Satichaura</a:t>
            </a:r>
            <a:r>
              <a:rPr lang="en-GB" sz="1200" dirty="0" smtClean="0"/>
              <a:t> </a:t>
            </a:r>
            <a:r>
              <a:rPr lang="en-GB" sz="1200" dirty="0" err="1" smtClean="0"/>
              <a:t>Ghat</a:t>
            </a:r>
            <a:r>
              <a:rPr lang="en-GB" sz="1200" dirty="0" smtClean="0"/>
              <a:t> on 27 June 1857, by Charles Ball  (1858–1859)</a:t>
            </a:r>
          </a:p>
          <a:p>
            <a:endParaRPr lang="en-GB" dirty="0" smtClean="0"/>
          </a:p>
        </p:txBody>
      </p:sp>
      <p:sp>
        <p:nvSpPr>
          <p:cNvPr id="3" name="Rectangle 2"/>
          <p:cNvSpPr/>
          <p:nvPr/>
        </p:nvSpPr>
        <p:spPr>
          <a:xfrm>
            <a:off x="395536" y="6165304"/>
            <a:ext cx="2740366" cy="369332"/>
          </a:xfrm>
          <a:prstGeom prst="rect">
            <a:avLst/>
          </a:prstGeom>
        </p:spPr>
        <p:txBody>
          <a:bodyPr wrap="none">
            <a:spAutoFit/>
          </a:bodyPr>
          <a:lstStyle/>
          <a:p>
            <a:r>
              <a:rPr lang="en-GB" dirty="0" smtClean="0">
                <a:solidFill>
                  <a:srgbClr val="FF0000"/>
                </a:solidFill>
              </a:rPr>
              <a:t>Indian Mutiny (1857–1858)</a:t>
            </a:r>
          </a:p>
        </p:txBody>
      </p:sp>
    </p:spTree>
    <p:extLst>
      <p:ext uri="{BB962C8B-B14F-4D97-AF65-F5344CB8AC3E}">
        <p14:creationId xmlns:p14="http://schemas.microsoft.com/office/powerpoint/2010/main" val="3971316041"/>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14500" y="742950"/>
            <a:ext cx="5715000" cy="53721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2267744" y="324742"/>
            <a:ext cx="3732497" cy="369332"/>
          </a:xfrm>
          <a:prstGeom prst="rect">
            <a:avLst/>
          </a:prstGeom>
        </p:spPr>
        <p:txBody>
          <a:bodyPr wrap="none">
            <a:spAutoFit/>
          </a:bodyPr>
          <a:lstStyle/>
          <a:p>
            <a:r>
              <a:rPr lang="en-GB" dirty="0" smtClean="0">
                <a:effectLst/>
              </a:rPr>
              <a:t>‘Retribution,’ Edward Armitage (1858)</a:t>
            </a:r>
            <a:endParaRPr lang="en-GB" dirty="0"/>
          </a:p>
        </p:txBody>
      </p:sp>
      <p:sp>
        <p:nvSpPr>
          <p:cNvPr id="3" name="Rectangle 2"/>
          <p:cNvSpPr/>
          <p:nvPr/>
        </p:nvSpPr>
        <p:spPr>
          <a:xfrm>
            <a:off x="0" y="12036"/>
            <a:ext cx="1475656" cy="923330"/>
          </a:xfrm>
          <a:prstGeom prst="rect">
            <a:avLst/>
          </a:prstGeom>
        </p:spPr>
        <p:txBody>
          <a:bodyPr wrap="square">
            <a:spAutoFit/>
          </a:bodyPr>
          <a:lstStyle/>
          <a:p>
            <a:r>
              <a:rPr lang="en-GB" dirty="0" smtClean="0">
                <a:solidFill>
                  <a:srgbClr val="FF0000"/>
                </a:solidFill>
              </a:rPr>
              <a:t>Indian Mutiny (1857–1858)</a:t>
            </a:r>
          </a:p>
        </p:txBody>
      </p:sp>
    </p:spTree>
    <p:extLst>
      <p:ext uri="{BB962C8B-B14F-4D97-AF65-F5344CB8AC3E}">
        <p14:creationId xmlns:p14="http://schemas.microsoft.com/office/powerpoint/2010/main" val="3277384045"/>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14500" y="742950"/>
            <a:ext cx="5715000" cy="53721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2267744" y="324742"/>
            <a:ext cx="3732497" cy="369332"/>
          </a:xfrm>
          <a:prstGeom prst="rect">
            <a:avLst/>
          </a:prstGeom>
        </p:spPr>
        <p:txBody>
          <a:bodyPr wrap="none">
            <a:spAutoFit/>
          </a:bodyPr>
          <a:lstStyle/>
          <a:p>
            <a:r>
              <a:rPr lang="en-GB" dirty="0" smtClean="0">
                <a:effectLst/>
              </a:rPr>
              <a:t>‘Retribution,’ Edward Armitage (1858)</a:t>
            </a:r>
            <a:endParaRPr lang="en-GB" dirty="0"/>
          </a:p>
        </p:txBody>
      </p:sp>
      <p:pic>
        <p:nvPicPr>
          <p:cNvPr id="4"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848" y="4953589"/>
            <a:ext cx="1887458" cy="19044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23086" y="3644902"/>
            <a:ext cx="2537703" cy="32374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2123728" y="6115626"/>
            <a:ext cx="3960440" cy="523220"/>
          </a:xfrm>
          <a:prstGeom prst="rect">
            <a:avLst/>
          </a:prstGeom>
        </p:spPr>
        <p:txBody>
          <a:bodyPr wrap="square">
            <a:spAutoFit/>
          </a:bodyPr>
          <a:lstStyle/>
          <a:p>
            <a:r>
              <a:rPr lang="en-GB" sz="1400" dirty="0" smtClean="0"/>
              <a:t>Coin commemorating  British victory at </a:t>
            </a:r>
            <a:r>
              <a:rPr lang="en-GB" sz="1400" dirty="0" err="1" smtClean="0"/>
              <a:t>Seringapatam</a:t>
            </a:r>
            <a:r>
              <a:rPr lang="en-GB" sz="1400" dirty="0" smtClean="0"/>
              <a:t>, 1799; the </a:t>
            </a:r>
            <a:r>
              <a:rPr lang="en-GB" sz="1400" dirty="0" err="1" smtClean="0"/>
              <a:t>Tipu</a:t>
            </a:r>
            <a:r>
              <a:rPr lang="en-GB" sz="1400" dirty="0" smtClean="0"/>
              <a:t> Tiger automaton </a:t>
            </a:r>
            <a:endParaRPr lang="en-GB" sz="1400" dirty="0"/>
          </a:p>
        </p:txBody>
      </p:sp>
      <p:sp>
        <p:nvSpPr>
          <p:cNvPr id="7" name="Rectangle 6"/>
          <p:cNvSpPr/>
          <p:nvPr/>
        </p:nvSpPr>
        <p:spPr>
          <a:xfrm>
            <a:off x="0" y="12036"/>
            <a:ext cx="1475656" cy="923330"/>
          </a:xfrm>
          <a:prstGeom prst="rect">
            <a:avLst/>
          </a:prstGeom>
        </p:spPr>
        <p:txBody>
          <a:bodyPr wrap="square">
            <a:spAutoFit/>
          </a:bodyPr>
          <a:lstStyle/>
          <a:p>
            <a:r>
              <a:rPr lang="en-GB" dirty="0" smtClean="0">
                <a:solidFill>
                  <a:srgbClr val="FF0000"/>
                </a:solidFill>
              </a:rPr>
              <a:t>Indian Mutiny (1857–1858)</a:t>
            </a:r>
          </a:p>
        </p:txBody>
      </p:sp>
    </p:spTree>
    <p:extLst>
      <p:ext uri="{BB962C8B-B14F-4D97-AF65-F5344CB8AC3E}">
        <p14:creationId xmlns:p14="http://schemas.microsoft.com/office/powerpoint/2010/main" val="716480605"/>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7" name="Picture 7" descr="https://upload.wikimedia.org/wikipedia/commons/9/97/Havelock_Statue_London.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3528" y="378718"/>
            <a:ext cx="4143375" cy="552450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5652120" y="620689"/>
            <a:ext cx="2771800" cy="1477328"/>
          </a:xfrm>
          <a:prstGeom prst="rect">
            <a:avLst/>
          </a:prstGeom>
        </p:spPr>
        <p:txBody>
          <a:bodyPr wrap="square">
            <a:spAutoFit/>
          </a:bodyPr>
          <a:lstStyle/>
          <a:p>
            <a:r>
              <a:rPr lang="en-GB" dirty="0" smtClean="0"/>
              <a:t>Major General Sir Henry Havelock Statue, Trafalgar Square, London; </a:t>
            </a:r>
            <a:r>
              <a:rPr lang="en-GB" i="1" dirty="0"/>
              <a:t>Illustrated London News </a:t>
            </a:r>
            <a:r>
              <a:rPr lang="en-GB" dirty="0" smtClean="0"/>
              <a:t>tribute </a:t>
            </a:r>
            <a:r>
              <a:rPr lang="en-GB" dirty="0"/>
              <a:t>to </a:t>
            </a:r>
            <a:r>
              <a:rPr lang="en-GB" dirty="0" smtClean="0"/>
              <a:t>Havelock (1858)</a:t>
            </a:r>
            <a:endParaRPr lang="en-GB" dirty="0"/>
          </a:p>
        </p:txBody>
      </p:sp>
      <p:sp>
        <p:nvSpPr>
          <p:cNvPr id="7" name="Rectangle 6"/>
          <p:cNvSpPr/>
          <p:nvPr/>
        </p:nvSpPr>
        <p:spPr>
          <a:xfrm>
            <a:off x="0" y="12036"/>
            <a:ext cx="1475656" cy="923330"/>
          </a:xfrm>
          <a:prstGeom prst="rect">
            <a:avLst/>
          </a:prstGeom>
        </p:spPr>
        <p:txBody>
          <a:bodyPr wrap="square">
            <a:spAutoFit/>
          </a:bodyPr>
          <a:lstStyle/>
          <a:p>
            <a:r>
              <a:rPr lang="en-GB" dirty="0" smtClean="0">
                <a:solidFill>
                  <a:srgbClr val="FF0000"/>
                </a:solidFill>
              </a:rPr>
              <a:t>Indian Mutiny (1857–1858)</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32040" y="2652013"/>
            <a:ext cx="4057650" cy="38481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43545370"/>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88032" y="2813761"/>
            <a:ext cx="1763688" cy="2800767"/>
          </a:xfrm>
          <a:prstGeom prst="rect">
            <a:avLst/>
          </a:prstGeom>
        </p:spPr>
        <p:txBody>
          <a:bodyPr wrap="square">
            <a:spAutoFit/>
          </a:bodyPr>
          <a:lstStyle/>
          <a:p>
            <a:r>
              <a:rPr lang="en-GB" sz="1400" dirty="0" smtClean="0"/>
              <a:t>‘General Gordon's Last Stand,’ George William Joy (c. 1885) </a:t>
            </a:r>
          </a:p>
          <a:p>
            <a:r>
              <a:rPr lang="en-GB" sz="1400" dirty="0" smtClean="0"/>
              <a:t>- Note in Leeds Art Gallery alongside ‘Retribution’</a:t>
            </a:r>
          </a:p>
          <a:p>
            <a:endParaRPr lang="en-GB" sz="1400" dirty="0"/>
          </a:p>
          <a:p>
            <a:r>
              <a:rPr lang="en-GB" sz="1400" dirty="0" smtClean="0"/>
              <a:t>Gordon was Britain’s Governor-General of the Sudan</a:t>
            </a:r>
          </a:p>
          <a:p>
            <a:endParaRPr lang="en-GB" dirty="0"/>
          </a:p>
          <a:p>
            <a:endParaRPr lang="en-GB" dirty="0"/>
          </a:p>
        </p:txBody>
      </p:sp>
      <p:pic>
        <p:nvPicPr>
          <p:cNvPr id="7170" name="Picture 2" descr="http://ichef.bbci.co.uk/arts/yourpaintings/images/paintings/lmg/large/wyl_lmg_38880_larg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11760" y="270490"/>
            <a:ext cx="4271220" cy="5822806"/>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7092280" y="5830783"/>
            <a:ext cx="1807148" cy="646331"/>
          </a:xfrm>
          <a:prstGeom prst="rect">
            <a:avLst/>
          </a:prstGeom>
        </p:spPr>
        <p:txBody>
          <a:bodyPr wrap="square">
            <a:spAutoFit/>
          </a:bodyPr>
          <a:lstStyle/>
          <a:p>
            <a:pPr algn="r"/>
            <a:r>
              <a:rPr lang="en-GB" b="1" dirty="0" smtClean="0">
                <a:solidFill>
                  <a:srgbClr val="7030A0"/>
                </a:solidFill>
              </a:rPr>
              <a:t>Mahdist War (1884–1889)</a:t>
            </a:r>
          </a:p>
        </p:txBody>
      </p:sp>
    </p:spTree>
    <p:extLst>
      <p:ext uri="{BB962C8B-B14F-4D97-AF65-F5344CB8AC3E}">
        <p14:creationId xmlns:p14="http://schemas.microsoft.com/office/powerpoint/2010/main" val="3144133745"/>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6370658" y="3925986"/>
            <a:ext cx="2737276" cy="2369880"/>
          </a:xfrm>
          <a:prstGeom prst="rect">
            <a:avLst/>
          </a:prstGeom>
        </p:spPr>
        <p:txBody>
          <a:bodyPr wrap="square">
            <a:spAutoFit/>
          </a:bodyPr>
          <a:lstStyle/>
          <a:p>
            <a:pPr algn="r"/>
            <a:r>
              <a:rPr lang="en-GB" sz="1400" dirty="0" smtClean="0"/>
              <a:t>‘The 18th (Royal Irish) Regiment of Foot at the storming of the forts of Amoy, 26 August 1841,’ Michael Angelo Hayes  (1840s)</a:t>
            </a:r>
          </a:p>
          <a:p>
            <a:pPr algn="r"/>
            <a:endParaRPr lang="en-GB" sz="1400" dirty="0" smtClean="0"/>
          </a:p>
          <a:p>
            <a:pPr algn="r"/>
            <a:r>
              <a:rPr lang="en-GB" sz="1400" dirty="0" smtClean="0"/>
              <a:t>Looting of the Old Summer Palace, Beijing, by Anglo-French forces during the Second Opium War (1860</a:t>
            </a:r>
            <a:r>
              <a:rPr lang="en-GB" dirty="0" smtClean="0"/>
              <a:t>)</a:t>
            </a:r>
          </a:p>
          <a:p>
            <a:endParaRPr lang="en-GB" dirty="0" smtClean="0"/>
          </a:p>
        </p:txBody>
      </p:sp>
      <p:pic>
        <p:nvPicPr>
          <p:cNvPr id="10243"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24882"/>
            <a:ext cx="6125403" cy="44179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6372200" y="116632"/>
            <a:ext cx="2743200" cy="1200329"/>
          </a:xfrm>
          <a:prstGeom prst="rect">
            <a:avLst/>
          </a:prstGeom>
        </p:spPr>
        <p:txBody>
          <a:bodyPr wrap="square">
            <a:spAutoFit/>
          </a:bodyPr>
          <a:lstStyle/>
          <a:p>
            <a:pPr algn="r"/>
            <a:r>
              <a:rPr lang="en-GB" dirty="0" smtClean="0">
                <a:solidFill>
                  <a:schemeClr val="accent6">
                    <a:lumMod val="50000"/>
                  </a:schemeClr>
                </a:solidFill>
              </a:rPr>
              <a:t>First Opium War (1839–1842)</a:t>
            </a:r>
          </a:p>
          <a:p>
            <a:pPr algn="r"/>
            <a:r>
              <a:rPr lang="en-GB" dirty="0" smtClean="0">
                <a:solidFill>
                  <a:schemeClr val="accent6">
                    <a:lumMod val="50000"/>
                  </a:schemeClr>
                </a:solidFill>
              </a:rPr>
              <a:t>Second Opium War (1856–1860) (aka Arrow War) </a:t>
            </a:r>
          </a:p>
        </p:txBody>
      </p:sp>
      <p:pic>
        <p:nvPicPr>
          <p:cNvPr id="10244"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197641" y="1628801"/>
            <a:ext cx="2946359" cy="20882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 name="Picture 4" descr="https://upload.wikimedia.org/wikipedia/en/6/6d/The_British_Empire_Anachronous.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840" y="4367605"/>
            <a:ext cx="4894914" cy="24903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6463375"/>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732240" y="116632"/>
            <a:ext cx="2383160" cy="2985433"/>
          </a:xfrm>
          <a:prstGeom prst="rect">
            <a:avLst/>
          </a:prstGeom>
        </p:spPr>
        <p:txBody>
          <a:bodyPr wrap="square">
            <a:spAutoFit/>
          </a:bodyPr>
          <a:lstStyle/>
          <a:p>
            <a:pPr algn="r"/>
            <a:r>
              <a:rPr lang="en-GB" dirty="0" smtClean="0">
                <a:solidFill>
                  <a:srgbClr val="00B050"/>
                </a:solidFill>
              </a:rPr>
              <a:t>Crimean War (1853–1856)</a:t>
            </a:r>
          </a:p>
          <a:p>
            <a:pPr algn="r"/>
            <a:r>
              <a:rPr lang="en-GB" dirty="0" smtClean="0">
                <a:solidFill>
                  <a:srgbClr val="00B050"/>
                </a:solidFill>
              </a:rPr>
              <a:t>THE GREAT GAME</a:t>
            </a:r>
          </a:p>
          <a:p>
            <a:pPr algn="r"/>
            <a:r>
              <a:rPr lang="en-GB" sz="1400" dirty="0" smtClean="0"/>
              <a:t>also First Anglo-Afghan War (1839–1842), Second Anglo-Afghan War (1878–1880)</a:t>
            </a:r>
          </a:p>
          <a:p>
            <a:pPr algn="r"/>
            <a:endParaRPr lang="en-GB" sz="1400" i="1" dirty="0" smtClean="0"/>
          </a:p>
          <a:p>
            <a:pPr algn="r"/>
            <a:r>
              <a:rPr lang="en-GB" sz="1400" i="1" dirty="0" smtClean="0"/>
              <a:t>Punch </a:t>
            </a:r>
            <a:r>
              <a:rPr lang="en-GB" sz="1400" dirty="0" smtClean="0"/>
              <a:t>cartoons, November 30 1878, December 13 1911 </a:t>
            </a:r>
            <a:endParaRPr lang="en-GB" sz="1400" i="1" dirty="0" smtClean="0"/>
          </a:p>
          <a:p>
            <a:pPr algn="r"/>
            <a:endParaRPr lang="en-GB" sz="1400" dirty="0" smtClean="0"/>
          </a:p>
          <a:p>
            <a:pPr algn="r"/>
            <a:endParaRPr lang="en-GB" dirty="0" smtClean="0">
              <a:solidFill>
                <a:srgbClr val="00B050"/>
              </a:solidFill>
            </a:endParaRPr>
          </a:p>
          <a:p>
            <a:pPr algn="r"/>
            <a:r>
              <a:rPr lang="en-GB" dirty="0" smtClean="0">
                <a:solidFill>
                  <a:schemeClr val="accent6">
                    <a:lumMod val="50000"/>
                  </a:schemeClr>
                </a:solidFill>
              </a:rPr>
              <a:t> </a:t>
            </a:r>
          </a:p>
        </p:txBody>
      </p:sp>
      <p:pic>
        <p:nvPicPr>
          <p:cNvPr id="8" name="Picture 4" descr="https://upload.wikimedia.org/wikipedia/en/6/6d/The_British_Empire_Anachronous.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840" y="4367605"/>
            <a:ext cx="4894914" cy="2490395"/>
          </a:xfrm>
          <a:prstGeom prst="rect">
            <a:avLst/>
          </a:prstGeom>
          <a:noFill/>
          <a:extLst>
            <a:ext uri="{909E8E84-426E-40DD-AFC4-6F175D3DCCD1}">
              <a14:hiddenFill xmlns:a14="http://schemas.microsoft.com/office/drawing/2010/main">
                <a:solidFill>
                  <a:srgbClr val="FFFFFF"/>
                </a:solidFill>
              </a14:hiddenFill>
            </a:ext>
          </a:extLst>
        </p:spPr>
      </p:pic>
      <p:pic>
        <p:nvPicPr>
          <p:cNvPr id="1229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4824536" cy="344830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20826" y="3460067"/>
            <a:ext cx="4572000" cy="646331"/>
          </a:xfrm>
          <a:prstGeom prst="rect">
            <a:avLst/>
          </a:prstGeom>
        </p:spPr>
        <p:txBody>
          <a:bodyPr>
            <a:spAutoFit/>
          </a:bodyPr>
          <a:lstStyle/>
          <a:p>
            <a:r>
              <a:rPr lang="en-GB" dirty="0" smtClean="0"/>
              <a:t>‘The Charge of the Light Brigade,’ Thomas Jones Barker (1877)</a:t>
            </a:r>
            <a:endParaRPr lang="en-GB" dirty="0"/>
          </a:p>
        </p:txBody>
      </p:sp>
      <p:pic>
        <p:nvPicPr>
          <p:cNvPr id="1229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64907" y="2780928"/>
            <a:ext cx="3090134" cy="40770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292" name="Picture 4"/>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841206" y="1052736"/>
            <a:ext cx="2891034" cy="22753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18011339"/>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4293096"/>
            <a:ext cx="3238500" cy="2247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32040" y="3727163"/>
            <a:ext cx="1962150" cy="2895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56109" y="3746213"/>
            <a:ext cx="1962150" cy="2876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3"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1598" y="1700808"/>
            <a:ext cx="3914775" cy="2209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191686" y="116632"/>
            <a:ext cx="8556778" cy="2492990"/>
          </a:xfrm>
          <a:prstGeom prst="rect">
            <a:avLst/>
          </a:prstGeom>
        </p:spPr>
        <p:txBody>
          <a:bodyPr wrap="square">
            <a:spAutoFit/>
          </a:bodyPr>
          <a:lstStyle/>
          <a:p>
            <a:pPr algn="r"/>
            <a:r>
              <a:rPr lang="en-GB" dirty="0" smtClean="0">
                <a:solidFill>
                  <a:srgbClr val="00B050"/>
                </a:solidFill>
              </a:rPr>
              <a:t>Crimean War (1853–1856)</a:t>
            </a:r>
          </a:p>
          <a:p>
            <a:pPr algn="r"/>
            <a:r>
              <a:rPr lang="en-GB" dirty="0" smtClean="0">
                <a:solidFill>
                  <a:srgbClr val="00B050"/>
                </a:solidFill>
              </a:rPr>
              <a:t>THE GREAT GAME</a:t>
            </a:r>
          </a:p>
          <a:p>
            <a:pPr algn="r"/>
            <a:r>
              <a:rPr lang="en-GB" sz="1400" dirty="0" smtClean="0"/>
              <a:t>‘</a:t>
            </a:r>
            <a:r>
              <a:rPr lang="en-GB" sz="1400" dirty="0"/>
              <a:t>A war correspondent pays tribute to British dead in the </a:t>
            </a:r>
            <a:r>
              <a:rPr lang="en-GB" sz="1400" dirty="0" smtClean="0"/>
              <a:t>Crimea’  (1855); trench scene (1855); ‘The Heroes of the Crimea (1856)</a:t>
            </a:r>
          </a:p>
          <a:p>
            <a:pPr algn="r"/>
            <a:endParaRPr lang="en-GB" sz="1400" dirty="0"/>
          </a:p>
          <a:p>
            <a:pPr algn="r"/>
            <a:r>
              <a:rPr lang="en-GB" sz="1400" dirty="0" smtClean="0"/>
              <a:t>(see Paris, ‘Discovering the Pleasures of War,’ pp. 32–37)</a:t>
            </a:r>
          </a:p>
          <a:p>
            <a:pPr algn="r"/>
            <a:r>
              <a:rPr lang="en-GB" sz="1400" dirty="0" smtClean="0"/>
              <a:t> </a:t>
            </a:r>
            <a:endParaRPr lang="en-GB" sz="1400" i="1" dirty="0" smtClean="0"/>
          </a:p>
          <a:p>
            <a:pPr algn="r"/>
            <a:endParaRPr lang="en-GB" sz="1400" dirty="0" smtClean="0"/>
          </a:p>
          <a:p>
            <a:pPr algn="r"/>
            <a:endParaRPr lang="en-GB" dirty="0" smtClean="0">
              <a:solidFill>
                <a:srgbClr val="00B050"/>
              </a:solidFill>
            </a:endParaRPr>
          </a:p>
          <a:p>
            <a:pPr algn="r"/>
            <a:r>
              <a:rPr lang="en-GB" dirty="0" smtClean="0">
                <a:solidFill>
                  <a:schemeClr val="accent6">
                    <a:lumMod val="50000"/>
                  </a:schemeClr>
                </a:solidFill>
              </a:rPr>
              <a:t> </a:t>
            </a:r>
          </a:p>
        </p:txBody>
      </p:sp>
    </p:spTree>
    <p:extLst>
      <p:ext uri="{BB962C8B-B14F-4D97-AF65-F5344CB8AC3E}">
        <p14:creationId xmlns:p14="http://schemas.microsoft.com/office/powerpoint/2010/main" val="804178281"/>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44000" cy="5291697"/>
          </a:xfrm>
          <a:prstGeom prst="rect">
            <a:avLst/>
          </a:prstGeom>
          <a:noFill/>
        </p:spPr>
        <p:txBody>
          <a:bodyPr wrap="square" lIns="540000" tIns="540000" rIns="540000" bIns="540000" rtlCol="0">
            <a:spAutoFit/>
          </a:bodyPr>
          <a:lstStyle/>
          <a:p>
            <a:pPr lvl="0"/>
            <a:r>
              <a:rPr lang="en-GB" sz="1600" dirty="0" smtClean="0"/>
              <a:t>Michael </a:t>
            </a:r>
            <a:r>
              <a:rPr lang="en-GB" sz="1600" dirty="0"/>
              <a:t>Paris, 'Discovering the Pleasures of War,' </a:t>
            </a:r>
            <a:r>
              <a:rPr lang="en-GB" sz="1600" i="1" dirty="0"/>
              <a:t>Warrior Nation: Images of War in British Popular Culture, 1850–</a:t>
            </a:r>
            <a:r>
              <a:rPr lang="en-GB" sz="1600" dirty="0"/>
              <a:t>2000 (</a:t>
            </a:r>
            <a:r>
              <a:rPr lang="en-GB" sz="1600" dirty="0" err="1"/>
              <a:t>Reaktion</a:t>
            </a:r>
            <a:r>
              <a:rPr lang="en-GB" sz="1600" dirty="0"/>
              <a:t> Books: London, 2002), pp. 12–47</a:t>
            </a:r>
            <a:r>
              <a:rPr lang="en-GB" sz="1600" dirty="0" smtClean="0"/>
              <a:t>.</a:t>
            </a:r>
          </a:p>
          <a:p>
            <a:pPr marL="285750" lvl="0" indent="-285750">
              <a:buFontTx/>
              <a:buChar char="-"/>
            </a:pPr>
            <a:endParaRPr lang="en-GB" sz="1600" dirty="0" smtClean="0"/>
          </a:p>
          <a:p>
            <a:pPr marL="285750" lvl="0" indent="-285750" algn="just">
              <a:buFont typeface="Arial" panose="020B0604020202020204" pitchFamily="34" charset="0"/>
              <a:buChar char="•"/>
            </a:pPr>
            <a:r>
              <a:rPr lang="en-GB" sz="1600" b="1" dirty="0" smtClean="0"/>
              <a:t>How </a:t>
            </a:r>
            <a:r>
              <a:rPr lang="en-GB" sz="1600" b="1" dirty="0"/>
              <a:t>important were media – e.g. photography and advertising – in disseminating knowledge about empire to a domestic audience?</a:t>
            </a:r>
            <a:endParaRPr lang="en-GB" sz="1600" dirty="0"/>
          </a:p>
          <a:p>
            <a:pPr marL="742950" lvl="1" indent="-285750" algn="just">
              <a:buFontTx/>
              <a:buChar char="-"/>
            </a:pPr>
            <a:r>
              <a:rPr lang="en-GB" sz="1600" dirty="0" smtClean="0"/>
              <a:t>In </a:t>
            </a:r>
            <a:r>
              <a:rPr lang="en-GB" sz="1600" dirty="0"/>
              <a:t>what ways did these media depict war and </a:t>
            </a:r>
            <a:r>
              <a:rPr lang="en-GB" sz="1600" dirty="0" smtClean="0"/>
              <a:t>conflict?</a:t>
            </a:r>
          </a:p>
          <a:p>
            <a:pPr marL="742950" lvl="1" indent="-285750" algn="just">
              <a:buFontTx/>
              <a:buChar char="-"/>
            </a:pPr>
            <a:r>
              <a:rPr lang="en-GB" sz="1600" dirty="0" smtClean="0"/>
              <a:t>What </a:t>
            </a:r>
            <a:r>
              <a:rPr lang="en-GB" sz="1600" dirty="0"/>
              <a:t>presumptions about race, class and/or gender were transmitted by media depictions of war and </a:t>
            </a:r>
            <a:r>
              <a:rPr lang="en-GB" sz="1600" dirty="0" smtClean="0"/>
              <a:t>conflict?</a:t>
            </a:r>
          </a:p>
          <a:p>
            <a:pPr marL="742950" lvl="1" indent="-285750" algn="just">
              <a:buFontTx/>
              <a:buChar char="-"/>
            </a:pPr>
            <a:r>
              <a:rPr lang="en-GB" sz="1600" dirty="0" smtClean="0"/>
              <a:t>In </a:t>
            </a:r>
            <a:r>
              <a:rPr lang="en-GB" sz="1600" dirty="0"/>
              <a:t>what ways were enemies of Britain depicted in media representations of war and conflict</a:t>
            </a:r>
            <a:r>
              <a:rPr lang="en-GB" sz="1600" dirty="0" smtClean="0"/>
              <a:t>?</a:t>
            </a:r>
          </a:p>
          <a:p>
            <a:pPr lvl="1" algn="just"/>
            <a:endParaRPr lang="en-GB" sz="2000" dirty="0">
              <a:solidFill>
                <a:srgbClr val="FF0000"/>
              </a:solidFill>
            </a:endParaRPr>
          </a:p>
          <a:p>
            <a:pPr marL="285750" indent="-285750" algn="just">
              <a:buFont typeface="Arial" panose="020B0604020202020204" pitchFamily="34" charset="0"/>
              <a:buChar char="•"/>
            </a:pPr>
            <a:r>
              <a:rPr lang="en-GB" sz="2000" b="1" dirty="0" smtClean="0">
                <a:solidFill>
                  <a:srgbClr val="FF0000"/>
                </a:solidFill>
              </a:rPr>
              <a:t>Paris </a:t>
            </a:r>
            <a:r>
              <a:rPr lang="en-GB" sz="2000" b="1" dirty="0" smtClean="0">
                <a:solidFill>
                  <a:srgbClr val="FF0000"/>
                </a:solidFill>
              </a:rPr>
              <a:t>uses the </a:t>
            </a:r>
            <a:r>
              <a:rPr lang="en-GB" sz="2000" b="1" dirty="0" smtClean="0">
                <a:solidFill>
                  <a:srgbClr val="FF0000"/>
                </a:solidFill>
              </a:rPr>
              <a:t>phrase “pleasure culture of war” several times as a means of summarising the key ideas he wishes to express. </a:t>
            </a:r>
            <a:r>
              <a:rPr lang="en-GB" sz="2000" b="1" dirty="0">
                <a:solidFill>
                  <a:srgbClr val="FF0000"/>
                </a:solidFill>
              </a:rPr>
              <a:t>What do understand by this phrase, and how useful is it</a:t>
            </a:r>
            <a:r>
              <a:rPr lang="en-GB" sz="2000" b="1" dirty="0" smtClean="0">
                <a:solidFill>
                  <a:srgbClr val="FF0000"/>
                </a:solidFill>
              </a:rPr>
              <a:t>?</a:t>
            </a:r>
            <a:endParaRPr lang="en-GB" sz="1600" dirty="0"/>
          </a:p>
          <a:p>
            <a:pPr lvl="0"/>
            <a:endParaRPr lang="en-GB" sz="1600" dirty="0"/>
          </a:p>
          <a:p>
            <a:pPr algn="just"/>
            <a:endParaRPr lang="en-GB" sz="1700" dirty="0" smtClean="0"/>
          </a:p>
        </p:txBody>
      </p:sp>
    </p:spTree>
    <p:extLst>
      <p:ext uri="{BB962C8B-B14F-4D97-AF65-F5344CB8AC3E}">
        <p14:creationId xmlns:p14="http://schemas.microsoft.com/office/powerpoint/2010/main" val="3837734064"/>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692696"/>
            <a:ext cx="7452320" cy="8307907"/>
          </a:xfrm>
          <a:prstGeom prst="rect">
            <a:avLst/>
          </a:prstGeom>
          <a:noFill/>
        </p:spPr>
        <p:txBody>
          <a:bodyPr wrap="square" lIns="540000" tIns="540000" rIns="540000" bIns="540000" rtlCol="0">
            <a:spAutoFit/>
          </a:bodyPr>
          <a:lstStyle/>
          <a:p>
            <a:pPr lvl="0"/>
            <a:endParaRPr lang="en-GB" sz="1600" b="1" dirty="0" smtClean="0"/>
          </a:p>
          <a:p>
            <a:pPr marL="285750" lvl="0" indent="-285750">
              <a:buFont typeface="Arial" panose="020B0604020202020204" pitchFamily="34" charset="0"/>
              <a:buChar char="•"/>
            </a:pPr>
            <a:r>
              <a:rPr lang="en-GB" sz="1600" b="1" dirty="0" smtClean="0"/>
              <a:t>Richards uses the phrase ‘popular imperialism’ in the title of his essay. What do understand by this phrase, and how useful is it?</a:t>
            </a:r>
            <a:endParaRPr lang="en-GB" sz="1600" dirty="0" smtClean="0"/>
          </a:p>
          <a:p>
            <a:pPr marL="285750" indent="-285750">
              <a:buFont typeface="Arial" panose="020B0604020202020204" pitchFamily="34" charset="0"/>
              <a:buChar char="•"/>
            </a:pPr>
            <a:endParaRPr lang="en-GB" sz="1600" dirty="0" smtClean="0"/>
          </a:p>
          <a:p>
            <a:pPr marL="285750" lvl="0" indent="-285750">
              <a:buFont typeface="Arial" panose="020B0604020202020204" pitchFamily="34" charset="0"/>
              <a:buChar char="•"/>
            </a:pPr>
            <a:r>
              <a:rPr lang="en-GB" sz="1600" b="1" dirty="0" smtClean="0"/>
              <a:t>Why does Richards think children’s literature was a key vehicle for ‘popular imperialism’?</a:t>
            </a:r>
            <a:endParaRPr lang="en-GB" sz="1600" dirty="0" smtClean="0"/>
          </a:p>
          <a:p>
            <a:endParaRPr lang="en-GB" sz="1600" dirty="0" smtClean="0"/>
          </a:p>
          <a:p>
            <a:pPr marL="285750" lvl="0" indent="-285750">
              <a:buFont typeface="Arial" panose="020B0604020202020204" pitchFamily="34" charset="0"/>
              <a:buChar char="•"/>
            </a:pPr>
            <a:r>
              <a:rPr lang="en-GB" sz="1600" b="1" dirty="0" smtClean="0"/>
              <a:t>What ‘messages’ about the empire and the British military did authors and publishers intend children to take from reading juvenile literature?</a:t>
            </a:r>
            <a:endParaRPr lang="en-GB" sz="1600" dirty="0" smtClean="0"/>
          </a:p>
          <a:p>
            <a:r>
              <a:rPr lang="en-GB" sz="1600" dirty="0" smtClean="0"/>
              <a:t> </a:t>
            </a:r>
          </a:p>
          <a:p>
            <a:pPr marL="285750" lvl="0" indent="-285750">
              <a:buFont typeface="Arial" panose="020B0604020202020204" pitchFamily="34" charset="0"/>
              <a:buChar char="•"/>
            </a:pPr>
            <a:r>
              <a:rPr lang="en-GB" sz="1600" b="1" dirty="0" smtClean="0"/>
              <a:t>What themes, tropes, stereotypes and ideological assumptions about empire and the inhabitants of Britain’s colonies recurred in the children’s literature surveyed by Richards?</a:t>
            </a:r>
            <a:endParaRPr lang="en-GB" sz="1600" dirty="0" smtClean="0"/>
          </a:p>
          <a:p>
            <a:r>
              <a:rPr lang="en-GB" sz="1600" b="1" dirty="0" smtClean="0"/>
              <a:t> </a:t>
            </a:r>
            <a:endParaRPr lang="en-GB" sz="1600" dirty="0" smtClean="0"/>
          </a:p>
          <a:p>
            <a:pPr marL="285750" lvl="0" indent="-285750">
              <a:buFont typeface="Arial" panose="020B0604020202020204" pitchFamily="34" charset="0"/>
              <a:buChar char="•"/>
            </a:pPr>
            <a:r>
              <a:rPr lang="en-GB" sz="1600" b="1" dirty="0" smtClean="0"/>
              <a:t>In what ways were enemies of Britain depicted in juvenile literature?</a:t>
            </a:r>
          </a:p>
          <a:p>
            <a:pPr marL="285750" lvl="0" indent="-285750">
              <a:buFont typeface="Arial" panose="020B0604020202020204" pitchFamily="34" charset="0"/>
              <a:buChar char="•"/>
            </a:pPr>
            <a:endParaRPr lang="en-GB" sz="1600" b="1" dirty="0" smtClean="0"/>
          </a:p>
          <a:p>
            <a:pPr marL="285750" lvl="0" indent="-285750">
              <a:buFont typeface="Arial" panose="020B0604020202020204" pitchFamily="34" charset="0"/>
              <a:buChar char="•"/>
            </a:pPr>
            <a:r>
              <a:rPr lang="en-GB" sz="1600" b="1" dirty="0" smtClean="0"/>
              <a:t>What presumptions about race, class and/or gender were transmitted by juvenile literature?</a:t>
            </a:r>
          </a:p>
          <a:p>
            <a:pPr marL="285750" lvl="0" indent="-285750">
              <a:buFont typeface="Arial" panose="020B0604020202020204" pitchFamily="34" charset="0"/>
              <a:buChar char="•"/>
            </a:pPr>
            <a:endParaRPr lang="en-GB" sz="1600" b="1" dirty="0" smtClean="0"/>
          </a:p>
          <a:p>
            <a:pPr marL="285750" lvl="0" indent="-285750">
              <a:buFont typeface="Arial" panose="020B0604020202020204" pitchFamily="34" charset="0"/>
              <a:buChar char="•"/>
            </a:pPr>
            <a:r>
              <a:rPr lang="en-GB" sz="1600" b="1" dirty="0" smtClean="0">
                <a:solidFill>
                  <a:srgbClr val="FF0000"/>
                </a:solidFill>
              </a:rPr>
              <a:t>How does Richards interpret the works of GA Henty (pictured) specifically?</a:t>
            </a:r>
          </a:p>
          <a:p>
            <a:pPr marL="285750" lvl="0" indent="-285750">
              <a:buFont typeface="Arial" panose="020B0604020202020204" pitchFamily="34" charset="0"/>
              <a:buChar char="•"/>
            </a:pPr>
            <a:endParaRPr lang="en-GB" sz="2000" dirty="0" smtClean="0">
              <a:solidFill>
                <a:srgbClr val="FF0000"/>
              </a:solidFill>
            </a:endParaRPr>
          </a:p>
          <a:p>
            <a:r>
              <a:rPr lang="en-GB" sz="1600" b="1" dirty="0" smtClean="0"/>
              <a:t>  </a:t>
            </a:r>
            <a:endParaRPr lang="en-GB" sz="1600" dirty="0" smtClean="0"/>
          </a:p>
          <a:p>
            <a:r>
              <a:rPr lang="en-GB" sz="1600" b="1" dirty="0" smtClean="0"/>
              <a:t> </a:t>
            </a:r>
            <a:endParaRPr lang="en-GB" sz="1600" dirty="0" smtClean="0"/>
          </a:p>
          <a:p>
            <a:pPr algn="just"/>
            <a:endParaRPr lang="en-GB" sz="1600" b="1" dirty="0" smtClean="0"/>
          </a:p>
          <a:p>
            <a:pPr marL="285750" indent="-285750" algn="just">
              <a:buFont typeface="Arial" panose="020B0604020202020204" pitchFamily="34" charset="0"/>
              <a:buChar char="•"/>
            </a:pPr>
            <a:endParaRPr lang="en-GB" sz="1600" b="1" dirty="0" smtClean="0"/>
          </a:p>
          <a:p>
            <a:pPr lvl="0"/>
            <a:endParaRPr lang="en-GB" sz="1600" dirty="0" smtClean="0"/>
          </a:p>
          <a:p>
            <a:pPr lvl="0"/>
            <a:endParaRPr lang="en-GB" sz="1600" dirty="0" smtClean="0"/>
          </a:p>
          <a:p>
            <a:pPr algn="just"/>
            <a:endParaRPr lang="en-GB" sz="1700" dirty="0" smtClean="0"/>
          </a:p>
        </p:txBody>
      </p:sp>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39347" y="3861048"/>
            <a:ext cx="1505211" cy="195601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0" y="-54956"/>
            <a:ext cx="9144000" cy="1829211"/>
          </a:xfrm>
          <a:prstGeom prst="rect">
            <a:avLst/>
          </a:prstGeom>
          <a:noFill/>
        </p:spPr>
        <p:txBody>
          <a:bodyPr wrap="square" lIns="540000" tIns="540000" rIns="540000" bIns="540000" rtlCol="0">
            <a:spAutoFit/>
          </a:bodyPr>
          <a:lstStyle/>
          <a:p>
            <a:pPr algn="just"/>
            <a:r>
              <a:rPr lang="en-GB" sz="1600" dirty="0" smtClean="0"/>
              <a:t>Jeffrey </a:t>
            </a:r>
            <a:r>
              <a:rPr lang="en-GB" sz="1600" dirty="0"/>
              <a:t>Richards, ‘Popular Imperialism and the Image of the Army in Juvenile Literature’ in John M </a:t>
            </a:r>
            <a:r>
              <a:rPr lang="en-GB" sz="1600" dirty="0" err="1"/>
              <a:t>MacKenzie</a:t>
            </a:r>
            <a:r>
              <a:rPr lang="en-GB" sz="1600" dirty="0"/>
              <a:t> ed., </a:t>
            </a:r>
            <a:r>
              <a:rPr lang="en-GB" sz="1600" i="1" dirty="0"/>
              <a:t>Popular Imperialism and the Military, 1850–1950 </a:t>
            </a:r>
            <a:r>
              <a:rPr lang="en-GB" sz="1600" dirty="0"/>
              <a:t>(Manchester University: Manchester, 1992), pp. </a:t>
            </a:r>
            <a:r>
              <a:rPr lang="en-GB" sz="1600" dirty="0" smtClean="0"/>
              <a:t>80–108.</a:t>
            </a:r>
            <a:endParaRPr lang="en-GB" sz="1700" dirty="0" smtClean="0"/>
          </a:p>
        </p:txBody>
      </p:sp>
      <p:sp>
        <p:nvSpPr>
          <p:cNvPr id="6" name="Rectangle 5"/>
          <p:cNvSpPr/>
          <p:nvPr/>
        </p:nvSpPr>
        <p:spPr>
          <a:xfrm>
            <a:off x="7367752" y="5817058"/>
            <a:ext cx="1648400" cy="276999"/>
          </a:xfrm>
          <a:prstGeom prst="rect">
            <a:avLst/>
          </a:prstGeom>
        </p:spPr>
        <p:txBody>
          <a:bodyPr wrap="none">
            <a:spAutoFit/>
          </a:bodyPr>
          <a:lstStyle/>
          <a:p>
            <a:r>
              <a:rPr lang="da-DK" sz="1200" dirty="0" smtClean="0"/>
              <a:t>GA Henty (1832 –1902</a:t>
            </a:r>
            <a:r>
              <a:rPr lang="da-DK" sz="1200" dirty="0"/>
              <a:t>)</a:t>
            </a:r>
            <a:endParaRPr lang="en-GB" sz="1200" dirty="0"/>
          </a:p>
        </p:txBody>
      </p:sp>
    </p:spTree>
    <p:extLst>
      <p:ext uri="{BB962C8B-B14F-4D97-AF65-F5344CB8AC3E}">
        <p14:creationId xmlns:p14="http://schemas.microsoft.com/office/powerpoint/2010/main" val="3216291849"/>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8" name="Picture 4"/>
          <p:cNvPicPr>
            <a:picLocks noChangeAspect="1" noChangeArrowheads="1"/>
          </p:cNvPicPr>
          <p:nvPr/>
        </p:nvPicPr>
        <p:blipFill rotWithShape="1">
          <a:blip r:embed="rId2">
            <a:extLst>
              <a:ext uri="{28A0092B-C50C-407E-A947-70E740481C1C}">
                <a14:useLocalDpi xmlns:a14="http://schemas.microsoft.com/office/drawing/2010/main" val="0"/>
              </a:ext>
            </a:extLst>
          </a:blip>
          <a:srcRect t="3295" b="4884"/>
          <a:stretch/>
        </p:blipFill>
        <p:spPr bwMode="auto">
          <a:xfrm>
            <a:off x="-6376" y="2001502"/>
            <a:ext cx="3354240" cy="48564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6389"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78322" y="-42017"/>
            <a:ext cx="2299934" cy="35568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6390"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68143" y="0"/>
            <a:ext cx="3270427" cy="50577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6391" name="Picture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678322" y="3473276"/>
            <a:ext cx="2205293" cy="34105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6392" name="Picture 8"/>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875" y="0"/>
            <a:ext cx="1664870" cy="25111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Rectangle 6"/>
          <p:cNvSpPr/>
          <p:nvPr/>
        </p:nvSpPr>
        <p:spPr>
          <a:xfrm>
            <a:off x="1979712" y="188640"/>
            <a:ext cx="1368152" cy="830997"/>
          </a:xfrm>
          <a:prstGeom prst="rect">
            <a:avLst/>
          </a:prstGeom>
        </p:spPr>
        <p:txBody>
          <a:bodyPr wrap="square">
            <a:spAutoFit/>
          </a:bodyPr>
          <a:lstStyle/>
          <a:p>
            <a:r>
              <a:rPr lang="da-DK" sz="1200" i="1" dirty="0" smtClean="0"/>
              <a:t>For Name and Fame: With Roberts to Cabul </a:t>
            </a:r>
            <a:r>
              <a:rPr lang="da-DK" sz="1200" dirty="0" smtClean="0"/>
              <a:t>(1886)</a:t>
            </a:r>
            <a:endParaRPr lang="en-GB" sz="1200" i="1" dirty="0"/>
          </a:p>
        </p:txBody>
      </p:sp>
    </p:spTree>
    <p:extLst>
      <p:ext uri="{BB962C8B-B14F-4D97-AF65-F5344CB8AC3E}">
        <p14:creationId xmlns:p14="http://schemas.microsoft.com/office/powerpoint/2010/main" val="513318489"/>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12161" y="1988840"/>
            <a:ext cx="3131840" cy="50949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7" name="Picture 5" descr="https://ia601402.us.archive.org/BookReader/BookReaderImages.php?zip=/21/items/soldiersdaughter00hentiala/soldiersdaughter00hentiala_jp2.zip&amp;file=soldiersdaughter00hentiala_jp2/soldiersdaughter00hentiala_0015.jp2&amp;scale=4&amp;rotate=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5822"/>
            <a:ext cx="2873818" cy="4675212"/>
          </a:xfrm>
          <a:prstGeom prst="rect">
            <a:avLst/>
          </a:prstGeom>
          <a:noFill/>
          <a:extLst>
            <a:ext uri="{909E8E84-426E-40DD-AFC4-6F175D3DCCD1}">
              <a14:hiddenFill xmlns:a14="http://schemas.microsoft.com/office/drawing/2010/main">
                <a:solidFill>
                  <a:srgbClr val="FFFFFF"/>
                </a:solidFill>
              </a14:hiddenFill>
            </a:ext>
          </a:extLst>
        </p:spPr>
      </p:pic>
      <p:pic>
        <p:nvPicPr>
          <p:cNvPr id="3079" name="Picture 7" descr="https://ia601402.us.archive.org/BookReader/BookReaderImages.php?zip=/21/items/soldiersdaughter00hentiala/soldiersdaughter00hentiala_jp2.zip&amp;file=soldiersdaughter00hentiala_jp2/soldiersdaughter00hentiala_0039.jp2&amp;scale=4&amp;rotate=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73818" y="19472"/>
            <a:ext cx="2994326" cy="4749883"/>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45363" y="-30982"/>
            <a:ext cx="1798637" cy="25415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Rectangle 6"/>
          <p:cNvSpPr/>
          <p:nvPr/>
        </p:nvSpPr>
        <p:spPr>
          <a:xfrm>
            <a:off x="752833" y="4941168"/>
            <a:ext cx="1368152" cy="461665"/>
          </a:xfrm>
          <a:prstGeom prst="rect">
            <a:avLst/>
          </a:prstGeom>
        </p:spPr>
        <p:txBody>
          <a:bodyPr wrap="square">
            <a:spAutoFit/>
          </a:bodyPr>
          <a:lstStyle/>
          <a:p>
            <a:r>
              <a:rPr lang="da-DK" sz="1200" i="1" dirty="0" smtClean="0"/>
              <a:t>A Soldier’s Daughter </a:t>
            </a:r>
            <a:r>
              <a:rPr lang="da-DK" sz="1200" dirty="0" smtClean="0"/>
              <a:t>(1906)</a:t>
            </a:r>
            <a:endParaRPr lang="en-GB" sz="1200" i="1" dirty="0"/>
          </a:p>
        </p:txBody>
      </p:sp>
    </p:spTree>
    <p:extLst>
      <p:ext uri="{BB962C8B-B14F-4D97-AF65-F5344CB8AC3E}">
        <p14:creationId xmlns:p14="http://schemas.microsoft.com/office/powerpoint/2010/main" val="957145881"/>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44000" cy="3075706"/>
          </a:xfrm>
          <a:prstGeom prst="rect">
            <a:avLst/>
          </a:prstGeom>
          <a:noFill/>
        </p:spPr>
        <p:txBody>
          <a:bodyPr wrap="square" lIns="540000" tIns="540000" rIns="540000" bIns="540000" rtlCol="0">
            <a:spAutoFit/>
          </a:bodyPr>
          <a:lstStyle/>
          <a:p>
            <a:pPr lvl="0" algn="just"/>
            <a:endParaRPr lang="en-GB" sz="1600" dirty="0"/>
          </a:p>
          <a:p>
            <a:r>
              <a:rPr lang="en-GB" sz="1600" b="1" dirty="0"/>
              <a:t>  </a:t>
            </a:r>
            <a:endParaRPr lang="en-GB" sz="1600" dirty="0"/>
          </a:p>
          <a:p>
            <a:r>
              <a:rPr lang="en-GB" sz="1600" b="1" dirty="0"/>
              <a:t> </a:t>
            </a:r>
            <a:endParaRPr lang="en-GB" sz="1600" dirty="0"/>
          </a:p>
          <a:p>
            <a:pPr algn="just"/>
            <a:endParaRPr lang="en-GB" sz="1600" b="1" dirty="0"/>
          </a:p>
          <a:p>
            <a:pPr marL="285750" indent="-285750" algn="just">
              <a:buFont typeface="Arial" panose="020B0604020202020204" pitchFamily="34" charset="0"/>
              <a:buChar char="•"/>
            </a:pPr>
            <a:endParaRPr lang="en-GB" sz="1600" b="1" dirty="0"/>
          </a:p>
          <a:p>
            <a:pPr lvl="0"/>
            <a:endParaRPr lang="en-GB" sz="1600" dirty="0"/>
          </a:p>
          <a:p>
            <a:pPr lvl="0"/>
            <a:endParaRPr lang="en-GB" sz="1600" dirty="0"/>
          </a:p>
          <a:p>
            <a:pPr algn="just"/>
            <a:endParaRPr lang="en-GB" sz="1700" dirty="0" smtClean="0"/>
          </a:p>
        </p:txBody>
      </p:sp>
      <p:pic>
        <p:nvPicPr>
          <p:cNvPr id="409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68144" y="836712"/>
            <a:ext cx="3076575" cy="4762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1546" y="828098"/>
            <a:ext cx="3334349" cy="51562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301546" y="5993116"/>
            <a:ext cx="3240359" cy="461665"/>
          </a:xfrm>
          <a:prstGeom prst="rect">
            <a:avLst/>
          </a:prstGeom>
        </p:spPr>
        <p:txBody>
          <a:bodyPr wrap="square">
            <a:spAutoFit/>
          </a:bodyPr>
          <a:lstStyle/>
          <a:p>
            <a:r>
              <a:rPr lang="en-GB" sz="1200" i="1" dirty="0"/>
              <a:t>St. George For England: A Tale of </a:t>
            </a:r>
            <a:r>
              <a:rPr lang="en-GB" sz="1200" i="1" dirty="0" err="1"/>
              <a:t>Cressy</a:t>
            </a:r>
            <a:r>
              <a:rPr lang="en-GB" sz="1200" i="1" dirty="0"/>
              <a:t> and Poitiers </a:t>
            </a:r>
            <a:r>
              <a:rPr lang="en-GB" sz="1200" i="1" dirty="0" smtClean="0"/>
              <a:t> </a:t>
            </a:r>
            <a:r>
              <a:rPr lang="en-GB" sz="1200" dirty="0" smtClean="0"/>
              <a:t>(1885</a:t>
            </a:r>
            <a:r>
              <a:rPr lang="da-DK" sz="1200" dirty="0" smtClean="0"/>
              <a:t>)</a:t>
            </a:r>
            <a:endParaRPr lang="en-GB" sz="1200" dirty="0"/>
          </a:p>
        </p:txBody>
      </p:sp>
      <p:sp>
        <p:nvSpPr>
          <p:cNvPr id="6" name="Rectangle 5"/>
          <p:cNvSpPr/>
          <p:nvPr/>
        </p:nvSpPr>
        <p:spPr>
          <a:xfrm>
            <a:off x="5704360" y="5662483"/>
            <a:ext cx="3240359" cy="461665"/>
          </a:xfrm>
          <a:prstGeom prst="rect">
            <a:avLst/>
          </a:prstGeom>
        </p:spPr>
        <p:txBody>
          <a:bodyPr wrap="square">
            <a:spAutoFit/>
          </a:bodyPr>
          <a:lstStyle/>
          <a:p>
            <a:r>
              <a:rPr lang="en-GB" sz="1200" i="1" dirty="0"/>
              <a:t>Orange and Green: A Tale of the Boyne and </a:t>
            </a:r>
            <a:r>
              <a:rPr lang="en-GB" sz="1200" i="1" dirty="0" smtClean="0"/>
              <a:t>Limerick </a:t>
            </a:r>
            <a:r>
              <a:rPr lang="en-GB" sz="1200" dirty="0" smtClean="0"/>
              <a:t>(1888</a:t>
            </a:r>
            <a:r>
              <a:rPr lang="da-DK" sz="1200" dirty="0" smtClean="0"/>
              <a:t>)</a:t>
            </a:r>
            <a:endParaRPr lang="en-GB" sz="1200" dirty="0"/>
          </a:p>
        </p:txBody>
      </p:sp>
    </p:spTree>
    <p:extLst>
      <p:ext uri="{BB962C8B-B14F-4D97-AF65-F5344CB8AC3E}">
        <p14:creationId xmlns:p14="http://schemas.microsoft.com/office/powerpoint/2010/main" val="24162137"/>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3"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764704"/>
            <a:ext cx="2247900" cy="34575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5364" name="Picture 4"/>
          <p:cNvPicPr>
            <a:picLocks noChangeAspect="1" noChangeArrowheads="1"/>
          </p:cNvPicPr>
          <p:nvPr/>
        </p:nvPicPr>
        <p:blipFill rotWithShape="1">
          <a:blip r:embed="rId3">
            <a:extLst>
              <a:ext uri="{28A0092B-C50C-407E-A947-70E740481C1C}">
                <a14:useLocalDpi xmlns:a14="http://schemas.microsoft.com/office/drawing/2010/main" val="0"/>
              </a:ext>
            </a:extLst>
          </a:blip>
          <a:srcRect t="3146" b="8085"/>
          <a:stretch/>
        </p:blipFill>
        <p:spPr bwMode="auto">
          <a:xfrm>
            <a:off x="0" y="3891517"/>
            <a:ext cx="1997721" cy="28920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5365"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69673" y="586455"/>
            <a:ext cx="3381869" cy="533020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5366"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627784" y="694466"/>
            <a:ext cx="3244807" cy="51141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2627784" y="5654758"/>
            <a:ext cx="4572000" cy="307777"/>
          </a:xfrm>
          <a:prstGeom prst="rect">
            <a:avLst/>
          </a:prstGeom>
        </p:spPr>
        <p:txBody>
          <a:bodyPr>
            <a:spAutoFit/>
          </a:bodyPr>
          <a:lstStyle/>
          <a:p>
            <a:r>
              <a:rPr lang="en-GB" sz="1400" i="1" dirty="0" err="1"/>
              <a:t>Beric</a:t>
            </a:r>
            <a:r>
              <a:rPr lang="en-GB" sz="1400" i="1" dirty="0"/>
              <a:t> the Briton: A Story of the Roman Invasion </a:t>
            </a:r>
            <a:r>
              <a:rPr lang="en-GB" sz="1400" dirty="0"/>
              <a:t>	</a:t>
            </a:r>
            <a:r>
              <a:rPr lang="en-GB" sz="1400" dirty="0" smtClean="0"/>
              <a:t>(1893)</a:t>
            </a:r>
            <a:endParaRPr lang="en-GB" sz="1400" dirty="0"/>
          </a:p>
        </p:txBody>
      </p:sp>
    </p:spTree>
    <p:extLst>
      <p:ext uri="{BB962C8B-B14F-4D97-AF65-F5344CB8AC3E}">
        <p14:creationId xmlns:p14="http://schemas.microsoft.com/office/powerpoint/2010/main" val="1355124808"/>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06971"/>
            <a:ext cx="9144000" cy="3075706"/>
          </a:xfrm>
          <a:prstGeom prst="rect">
            <a:avLst/>
          </a:prstGeom>
          <a:noFill/>
        </p:spPr>
        <p:txBody>
          <a:bodyPr wrap="square" lIns="540000" tIns="540000" rIns="540000" bIns="540000" rtlCol="0">
            <a:spAutoFit/>
          </a:bodyPr>
          <a:lstStyle/>
          <a:p>
            <a:pPr lvl="0" algn="just"/>
            <a:endParaRPr lang="en-GB" sz="1600" dirty="0" smtClean="0"/>
          </a:p>
          <a:p>
            <a:r>
              <a:rPr lang="en-GB" sz="1600" b="1" dirty="0" smtClean="0"/>
              <a:t>  </a:t>
            </a:r>
            <a:endParaRPr lang="en-GB" sz="1600" dirty="0" smtClean="0"/>
          </a:p>
          <a:p>
            <a:r>
              <a:rPr lang="en-GB" sz="1600" b="1" dirty="0" smtClean="0"/>
              <a:t> </a:t>
            </a:r>
            <a:endParaRPr lang="en-GB" sz="1600" dirty="0" smtClean="0"/>
          </a:p>
          <a:p>
            <a:pPr algn="just"/>
            <a:endParaRPr lang="en-GB" sz="1600" b="1" dirty="0" smtClean="0"/>
          </a:p>
          <a:p>
            <a:pPr marL="285750" indent="-285750" algn="just">
              <a:buFont typeface="Arial" panose="020B0604020202020204" pitchFamily="34" charset="0"/>
              <a:buChar char="•"/>
            </a:pPr>
            <a:endParaRPr lang="en-GB" sz="1600" b="1" dirty="0" smtClean="0"/>
          </a:p>
          <a:p>
            <a:pPr lvl="0"/>
            <a:endParaRPr lang="en-GB" sz="1600" dirty="0" smtClean="0"/>
          </a:p>
          <a:p>
            <a:pPr lvl="0"/>
            <a:endParaRPr lang="en-GB" sz="1600" dirty="0" smtClean="0"/>
          </a:p>
          <a:p>
            <a:pPr algn="just"/>
            <a:endParaRPr lang="en-GB" sz="1700" dirty="0" smtClean="0"/>
          </a:p>
        </p:txBody>
      </p:sp>
      <p:pic>
        <p:nvPicPr>
          <p:cNvPr id="409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25408"/>
            <a:ext cx="1907704" cy="295310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2029021" y="2637838"/>
            <a:ext cx="5240551" cy="4420350"/>
          </a:xfrm>
          <a:prstGeom prst="rect">
            <a:avLst/>
          </a:prstGeom>
        </p:spPr>
        <p:txBody>
          <a:bodyPr wrap="square" lIns="360000" tIns="360000" rIns="360000" bIns="360000">
            <a:spAutoFit/>
          </a:bodyPr>
          <a:lstStyle/>
          <a:p>
            <a:pPr algn="just"/>
            <a:r>
              <a:rPr lang="en-GB" sz="1600" dirty="0" smtClean="0"/>
              <a:t>“It </a:t>
            </a:r>
            <a:r>
              <a:rPr lang="en-GB" sz="1600" dirty="0"/>
              <a:t>is sometimes said that there is no good to be obtained from tales </a:t>
            </a:r>
            <a:r>
              <a:rPr lang="en-GB" sz="1600" dirty="0" smtClean="0"/>
              <a:t>of fighting </a:t>
            </a:r>
            <a:r>
              <a:rPr lang="en-GB" sz="1600" dirty="0"/>
              <a:t>and bloodshed – that there is no moral to be drawn from </a:t>
            </a:r>
            <a:r>
              <a:rPr lang="en-GB" sz="1600" dirty="0" smtClean="0"/>
              <a:t>such histories</a:t>
            </a:r>
            <a:r>
              <a:rPr lang="en-GB" sz="1600" dirty="0"/>
              <a:t>. Believe it not</a:t>
            </a:r>
            <a:r>
              <a:rPr lang="en-GB" sz="1600" dirty="0" smtClean="0"/>
              <a:t>. </a:t>
            </a:r>
            <a:r>
              <a:rPr lang="en-GB" sz="1600" b="1" dirty="0" smtClean="0"/>
              <a:t>War </a:t>
            </a:r>
            <a:r>
              <a:rPr lang="en-GB" sz="1600" b="1" dirty="0"/>
              <a:t>has its lessons as well as peace</a:t>
            </a:r>
            <a:r>
              <a:rPr lang="en-GB" sz="1600" dirty="0"/>
              <a:t>. You will </a:t>
            </a:r>
            <a:r>
              <a:rPr lang="en-GB" sz="1600" dirty="0" smtClean="0"/>
              <a:t>learn from </a:t>
            </a:r>
            <a:r>
              <a:rPr lang="en-GB" sz="1600" dirty="0"/>
              <a:t>tales like this that determination and enthusiasm can </a:t>
            </a:r>
            <a:r>
              <a:rPr lang="en-GB" sz="1600" dirty="0" smtClean="0"/>
              <a:t>accomplish marvels</a:t>
            </a:r>
            <a:r>
              <a:rPr lang="en-GB" sz="1600" dirty="0"/>
              <a:t>, that true courage is generally accompanied by </a:t>
            </a:r>
            <a:r>
              <a:rPr lang="en-GB" sz="1600" dirty="0" smtClean="0"/>
              <a:t>magnanimity and </a:t>
            </a:r>
            <a:r>
              <a:rPr lang="en-GB" sz="1600" dirty="0"/>
              <a:t>gentleness, and that if not itself the very highest of virtues, it </a:t>
            </a:r>
            <a:r>
              <a:rPr lang="en-GB" sz="1600" dirty="0" smtClean="0"/>
              <a:t>is the </a:t>
            </a:r>
            <a:r>
              <a:rPr lang="en-GB" sz="1600" dirty="0"/>
              <a:t>parent of almost all the others, since few of them can be </a:t>
            </a:r>
            <a:r>
              <a:rPr lang="en-GB" sz="1600" dirty="0" smtClean="0"/>
              <a:t>practised without </a:t>
            </a:r>
            <a:r>
              <a:rPr lang="en-GB" sz="1600" dirty="0"/>
              <a:t>it. </a:t>
            </a:r>
            <a:r>
              <a:rPr lang="en-GB" sz="1600" b="1" dirty="0"/>
              <a:t>The courage of our forefathers has created the greatest </a:t>
            </a:r>
            <a:r>
              <a:rPr lang="en-GB" sz="1600" b="1" dirty="0" smtClean="0"/>
              <a:t>empire in </a:t>
            </a:r>
            <a:r>
              <a:rPr lang="en-GB" sz="1600" b="1" dirty="0"/>
              <a:t>the world around a small and in itself insignificant island; if </a:t>
            </a:r>
            <a:r>
              <a:rPr lang="en-GB" sz="1600" b="1" dirty="0" smtClean="0"/>
              <a:t>this empire </a:t>
            </a:r>
            <a:r>
              <a:rPr lang="en-GB" sz="1600" b="1" dirty="0"/>
              <a:t>is ever lost, it will be by the cowardice of their </a:t>
            </a:r>
            <a:r>
              <a:rPr lang="en-GB" sz="1600" b="1" dirty="0" err="1"/>
              <a:t>descendents</a:t>
            </a:r>
            <a:r>
              <a:rPr lang="en-GB" sz="1600" dirty="0" smtClean="0"/>
              <a:t>.”</a:t>
            </a:r>
          </a:p>
          <a:p>
            <a:pPr marL="285750" indent="-285750" algn="r">
              <a:buFontTx/>
              <a:buChar char="-"/>
            </a:pPr>
            <a:r>
              <a:rPr lang="en-GB" sz="1600" dirty="0" smtClean="0"/>
              <a:t>Henty preface to </a:t>
            </a:r>
            <a:r>
              <a:rPr lang="en-GB" sz="1600" i="1" dirty="0" smtClean="0"/>
              <a:t>St George for England</a:t>
            </a:r>
            <a:endParaRPr lang="en-GB" i="1" dirty="0"/>
          </a:p>
        </p:txBody>
      </p:sp>
      <p:pic>
        <p:nvPicPr>
          <p:cNvPr id="6" name="Picture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10873" y="72008"/>
            <a:ext cx="2018972" cy="28529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96480" y="3325557"/>
            <a:ext cx="1879117" cy="28903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 name="Picture 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631" y="3382677"/>
            <a:ext cx="1980883" cy="29877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2" name="Picture 2"/>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347864" y="-1"/>
            <a:ext cx="1844899" cy="28529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9633026"/>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476673"/>
            <a:ext cx="9144000" cy="342007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1403648" y="4725144"/>
            <a:ext cx="4572000" cy="1477328"/>
          </a:xfrm>
          <a:prstGeom prst="rect">
            <a:avLst/>
          </a:prstGeom>
        </p:spPr>
        <p:txBody>
          <a:bodyPr>
            <a:spAutoFit/>
          </a:bodyPr>
          <a:lstStyle/>
          <a:p>
            <a:pPr marL="285750" lvl="0" indent="-285750">
              <a:buFont typeface="Arial" panose="020B0604020202020204" pitchFamily="34" charset="0"/>
              <a:buChar char="•"/>
            </a:pPr>
            <a:r>
              <a:rPr lang="en-GB" b="1" dirty="0">
                <a:solidFill>
                  <a:srgbClr val="FF0000"/>
                </a:solidFill>
              </a:rPr>
              <a:t>How </a:t>
            </a:r>
            <a:r>
              <a:rPr lang="en-GB" b="1" dirty="0" smtClean="0">
                <a:solidFill>
                  <a:srgbClr val="FF0000"/>
                </a:solidFill>
              </a:rPr>
              <a:t>does Richards interpret the magazine </a:t>
            </a:r>
            <a:r>
              <a:rPr lang="en-GB" b="1" i="1" dirty="0" smtClean="0">
                <a:solidFill>
                  <a:srgbClr val="FF0000"/>
                </a:solidFill>
              </a:rPr>
              <a:t>Chums </a:t>
            </a:r>
            <a:r>
              <a:rPr lang="en-GB" b="1" dirty="0" smtClean="0">
                <a:solidFill>
                  <a:srgbClr val="FF0000"/>
                </a:solidFill>
              </a:rPr>
              <a:t>(see pp. 101 –106 especially)?</a:t>
            </a:r>
          </a:p>
          <a:p>
            <a:pPr marL="285750" lvl="0" indent="-285750">
              <a:buFont typeface="Arial" panose="020B0604020202020204" pitchFamily="34" charset="0"/>
              <a:buChar char="•"/>
            </a:pPr>
            <a:r>
              <a:rPr lang="en-GB" b="1" u="sng" dirty="0" smtClean="0">
                <a:solidFill>
                  <a:srgbClr val="FF0000"/>
                </a:solidFill>
              </a:rPr>
              <a:t>And how do you interpret the following examples from </a:t>
            </a:r>
            <a:r>
              <a:rPr lang="en-GB" b="1" i="1" u="sng" dirty="0" smtClean="0">
                <a:solidFill>
                  <a:srgbClr val="FF0000"/>
                </a:solidFill>
              </a:rPr>
              <a:t>Chums</a:t>
            </a:r>
            <a:r>
              <a:rPr lang="en-GB" b="1" u="sng" dirty="0" smtClean="0">
                <a:solidFill>
                  <a:srgbClr val="FF0000"/>
                </a:solidFill>
              </a:rPr>
              <a:t>?</a:t>
            </a:r>
          </a:p>
          <a:p>
            <a:pPr lvl="0"/>
            <a:endParaRPr lang="en-GB" b="1" dirty="0">
              <a:solidFill>
                <a:srgbClr val="FF0000"/>
              </a:solidFill>
            </a:endParaRPr>
          </a:p>
        </p:txBody>
      </p:sp>
    </p:spTree>
    <p:extLst>
      <p:ext uri="{BB962C8B-B14F-4D97-AF65-F5344CB8AC3E}">
        <p14:creationId xmlns:p14="http://schemas.microsoft.com/office/powerpoint/2010/main" val="1299966328"/>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2" name="Picture 4" descr="http://britishempireatwardotorg.files.wordpress.com/2012/09/2008-03-18-17-24-13-e1371471450462.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1520" y="188640"/>
            <a:ext cx="4032448" cy="5640242"/>
          </a:xfrm>
          <a:prstGeom prst="rect">
            <a:avLst/>
          </a:prstGeom>
          <a:noFill/>
          <a:extLst>
            <a:ext uri="{909E8E84-426E-40DD-AFC4-6F175D3DCCD1}">
              <a14:hiddenFill xmlns:a14="http://schemas.microsoft.com/office/drawing/2010/main">
                <a:solidFill>
                  <a:srgbClr val="FFFFFF"/>
                </a:solidFill>
              </a14:hiddenFill>
            </a:ext>
          </a:extLst>
        </p:spPr>
      </p:pic>
      <p:pic>
        <p:nvPicPr>
          <p:cNvPr id="17414" name="Picture 6" descr="http://1.bp.blogspot.com/_SvmlM7-oNw0/TNxw33GbE7I/AAAAAAAASuw/LSCvKnQ8oms/s1600/Chums%2BTop.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41036" y="143816"/>
            <a:ext cx="4163411" cy="56244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32278808"/>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16016" y="1340768"/>
            <a:ext cx="3810000" cy="5295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3556" name="Picture 4" descr="http://www.littlestourbooks.com/covers/50078.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528" y="1340767"/>
            <a:ext cx="3816424" cy="52536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137519"/>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6" name="Picture 4" descr="http://farm3.static.flickr.com/2159/1706852422_64711f1e5e_b.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980728"/>
            <a:ext cx="3452410" cy="4752528"/>
          </a:xfrm>
          <a:prstGeom prst="rect">
            <a:avLst/>
          </a:prstGeom>
          <a:noFill/>
          <a:extLst>
            <a:ext uri="{909E8E84-426E-40DD-AFC4-6F175D3DCCD1}">
              <a14:hiddenFill xmlns:a14="http://schemas.microsoft.com/office/drawing/2010/main">
                <a:solidFill>
                  <a:srgbClr val="FFFFFF"/>
                </a:solidFill>
              </a14:hiddenFill>
            </a:ext>
          </a:extLst>
        </p:spPr>
      </p:pic>
      <p:pic>
        <p:nvPicPr>
          <p:cNvPr id="18437"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0" y="980728"/>
            <a:ext cx="3554413" cy="4895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42131292"/>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198925" y="316842"/>
            <a:ext cx="2915816" cy="41576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485" name="Picture 5" descr="http://2.bp.blogspot.com/_SvmlM7-oNw0/TNxwSS7iUPI/AAAAAAAASt4/IVtEdRYRTk8/s1600/Chums%2Bbottom.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1100" y="271272"/>
            <a:ext cx="3019425" cy="4143376"/>
          </a:xfrm>
          <a:prstGeom prst="rect">
            <a:avLst/>
          </a:prstGeom>
          <a:noFill/>
          <a:extLst>
            <a:ext uri="{909E8E84-426E-40DD-AFC4-6F175D3DCCD1}">
              <a14:hiddenFill xmlns:a14="http://schemas.microsoft.com/office/drawing/2010/main">
                <a:solidFill>
                  <a:srgbClr val="FFFFFF"/>
                </a:solidFill>
              </a14:hiddenFill>
            </a:ext>
          </a:extLst>
        </p:spPr>
      </p:pic>
      <p:pic>
        <p:nvPicPr>
          <p:cNvPr id="20486"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162390" y="2041451"/>
            <a:ext cx="2952914" cy="48165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53704190"/>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264</TotalTime>
  <Words>2876</Words>
  <Application>Microsoft Office PowerPoint</Application>
  <PresentationFormat>On-screen Show (4:3)</PresentationFormat>
  <Paragraphs>408</Paragraphs>
  <Slides>56</Slides>
  <Notes>20</Notes>
  <HiddenSlides>0</HiddenSlides>
  <MMClips>0</MMClips>
  <ScaleCrop>false</ScaleCrop>
  <HeadingPairs>
    <vt:vector size="6" baseType="variant">
      <vt:variant>
        <vt:lpstr>Fonts Used</vt:lpstr>
      </vt:variant>
      <vt:variant>
        <vt:i4>2</vt:i4>
      </vt:variant>
      <vt:variant>
        <vt:lpstr>Theme</vt:lpstr>
      </vt:variant>
      <vt:variant>
        <vt:i4>2</vt:i4>
      </vt:variant>
      <vt:variant>
        <vt:lpstr>Slide Titles</vt:lpstr>
      </vt:variant>
      <vt:variant>
        <vt:i4>56</vt:i4>
      </vt:variant>
    </vt:vector>
  </HeadingPairs>
  <TitlesOfParts>
    <vt:vector size="60" baseType="lpstr">
      <vt:lpstr>Arial</vt:lpstr>
      <vt:lpstr>Calibri</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dc:creator>
  <cp:lastModifiedBy>Alexander Scott</cp:lastModifiedBy>
  <cp:revision>26</cp:revision>
  <cp:lastPrinted>2018-02-06T14:41:42Z</cp:lastPrinted>
  <dcterms:created xsi:type="dcterms:W3CDTF">2015-09-30T13:36:43Z</dcterms:created>
  <dcterms:modified xsi:type="dcterms:W3CDTF">2018-02-07T09:29:42Z</dcterms:modified>
</cp:coreProperties>
</file>