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0"/>
  </p:notesMasterIdLst>
  <p:sldIdLst>
    <p:sldId id="1881" r:id="rId2"/>
    <p:sldId id="256" r:id="rId3"/>
    <p:sldId id="257" r:id="rId4"/>
    <p:sldId id="258" r:id="rId5"/>
    <p:sldId id="259" r:id="rId6"/>
    <p:sldId id="261" r:id="rId7"/>
    <p:sldId id="260" r:id="rId8"/>
    <p:sldId id="1883" r:id="rId9"/>
    <p:sldId id="263" r:id="rId10"/>
    <p:sldId id="262" r:id="rId11"/>
    <p:sldId id="265" r:id="rId12"/>
    <p:sldId id="264" r:id="rId13"/>
    <p:sldId id="305" r:id="rId14"/>
    <p:sldId id="1882" r:id="rId15"/>
    <p:sldId id="268" r:id="rId16"/>
    <p:sldId id="269" r:id="rId17"/>
    <p:sldId id="270" r:id="rId18"/>
    <p:sldId id="271" r:id="rId19"/>
    <p:sldId id="272" r:id="rId20"/>
    <p:sldId id="1884" r:id="rId21"/>
    <p:sldId id="273" r:id="rId22"/>
    <p:sldId id="274" r:id="rId23"/>
    <p:sldId id="275" r:id="rId24"/>
    <p:sldId id="276" r:id="rId25"/>
    <p:sldId id="277" r:id="rId26"/>
    <p:sldId id="1885" r:id="rId27"/>
    <p:sldId id="278" r:id="rId28"/>
    <p:sldId id="280" r:id="rId29"/>
  </p:sldIdLst>
  <p:sldSz cx="18288000" cy="10287000"/>
  <p:notesSz cx="6858000" cy="9144000"/>
  <p:embeddedFontLst>
    <p:embeddedFont>
      <p:font typeface="Aileron" panose="020B0604020202020204" charset="0"/>
      <p:regular r:id="rId31"/>
    </p:embeddedFont>
    <p:embeddedFont>
      <p:font typeface="Montserrat Bold" panose="020B0604020202020204" charset="0"/>
      <p:regular r:id="rId32"/>
      <p:bold r:id="rId33"/>
    </p:embeddedFont>
    <p:embeddedFont>
      <p:font typeface="Hero" panose="020B0604020202020204" charset="0"/>
      <p:regular r:id="rId34"/>
    </p:embeddedFont>
    <p:embeddedFont>
      <p:font typeface="DM Sans Bold" panose="020B0604020202020204" charset="0"/>
      <p:regular r:id="rId35"/>
      <p:bold r:id="rId36"/>
    </p:embeddedFont>
    <p:embeddedFont>
      <p:font typeface="Poppins" panose="020B0604020202020204" charset="0"/>
      <p:regular r:id="rId37"/>
      <p:bold r:id="rId38"/>
      <p:italic r:id="rId39"/>
      <p:boldItalic r:id="rId40"/>
    </p:embeddedFont>
    <p:embeddedFont>
      <p:font typeface="Opun" panose="020B0604020202020204" charset="-34"/>
      <p:regular r:id="rId41"/>
    </p:embeddedFont>
    <p:embeddedFont>
      <p:font typeface="Hatton Bold" panose="020B0604020202020204" charset="0"/>
      <p:regular r:id="rId42"/>
    </p:embeddedFont>
    <p:embeddedFont>
      <p:font typeface="Aileron Ultra-Bold" panose="020B0604020202020204" charset="0"/>
      <p:regular r:id="rId43"/>
    </p:embeddedFont>
    <p:embeddedFont>
      <p:font typeface="Aileron Bold" panose="020B0604020202020204" charset="0"/>
      <p:regular r:id="rId44"/>
    </p:embeddedFont>
    <p:embeddedFont>
      <p:font typeface="Formula Bold" panose="020B0604020202020204" charset="0"/>
      <p:regular r:id="rId45"/>
    </p:embeddedFont>
    <p:embeddedFont>
      <p:font typeface="Proxima Nova" panose="020B0604020202020204" charset="0"/>
      <p:regular r:id="rId46"/>
    </p:embeddedFont>
    <p:embeddedFont>
      <p:font typeface="TT Drugs Bold" panose="020B0604020202020204" charset="0"/>
      <p:regular r:id="rId47"/>
    </p:embeddedFont>
    <p:embeddedFont>
      <p:font typeface="Oswald Bold" panose="020B0604020202020204" charset="0"/>
      <p:regular r:id="rId48"/>
    </p:embeddedFont>
    <p:embeddedFont>
      <p:font typeface="Montserrat" panose="020B0604020202020204" charset="0"/>
      <p:regular r:id="rId49"/>
      <p:bold r:id="rId50"/>
      <p:italic r:id="rId51"/>
      <p:boldItalic r:id="rId52"/>
    </p:embeddedFont>
    <p:embeddedFont>
      <p:font typeface="Calibri" panose="020F0502020204030204" pitchFamily="34" charset="0"/>
      <p:regular r:id="rId53"/>
      <p:bold r:id="rId54"/>
      <p:italic r:id="rId55"/>
      <p:boldItalic r:id="rId56"/>
    </p:embeddedFont>
    <p:embeddedFont>
      <p:font typeface="Opun Bold" panose="020B0604020202020204" charset="-34"/>
      <p:regular r:id="rId57"/>
    </p:embeddedFont>
    <p:embeddedFont>
      <p:font typeface="Lato Light" panose="020B0604020202020204" charset="0"/>
      <p:regular r:id="rId58"/>
      <p:italic r:id="rId59"/>
    </p:embeddedFont>
    <p:embeddedFont>
      <p:font typeface="Nunito Light" panose="020B0604020202020204" charset="0"/>
      <p:regular r:id="rId60"/>
      <p:italic r:id="rId6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64762" autoAdjust="0"/>
  </p:normalViewPr>
  <p:slideViewPr>
    <p:cSldViewPr>
      <p:cViewPr varScale="1">
        <p:scale>
          <a:sx n="30" d="100"/>
          <a:sy n="30" d="100"/>
        </p:scale>
        <p:origin x="1460" y="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0" Type="http://schemas.openxmlformats.org/officeDocument/2006/relationships/font" Target="fonts/font20.fntdata"/><Relationship Id="rId55" Type="http://schemas.openxmlformats.org/officeDocument/2006/relationships/font" Target="fonts/font25.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3" Type="http://schemas.openxmlformats.org/officeDocument/2006/relationships/font" Target="fonts/font23.fntdata"/><Relationship Id="rId58" Type="http://schemas.openxmlformats.org/officeDocument/2006/relationships/font" Target="fonts/font28.fntdata"/><Relationship Id="rId66"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font" Target="fonts/font31.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font" Target="fonts/font18.fntdata"/><Relationship Id="rId56" Type="http://schemas.openxmlformats.org/officeDocument/2006/relationships/font" Target="fonts/font26.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2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59" Type="http://schemas.openxmlformats.org/officeDocument/2006/relationships/font" Target="fonts/font29.fntdata"/><Relationship Id="rId20" Type="http://schemas.openxmlformats.org/officeDocument/2006/relationships/slide" Target="slides/slide19.xml"/><Relationship Id="rId41" Type="http://schemas.openxmlformats.org/officeDocument/2006/relationships/font" Target="fonts/font11.fntdata"/><Relationship Id="rId54" Type="http://schemas.openxmlformats.org/officeDocument/2006/relationships/font" Target="fonts/font2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49" Type="http://schemas.openxmlformats.org/officeDocument/2006/relationships/font" Target="fonts/font19.fntdata"/><Relationship Id="rId57" Type="http://schemas.openxmlformats.org/officeDocument/2006/relationships/font" Target="fonts/font27.fntdata"/><Relationship Id="rId10" Type="http://schemas.openxmlformats.org/officeDocument/2006/relationships/slide" Target="slides/slide9.xml"/><Relationship Id="rId31" Type="http://schemas.openxmlformats.org/officeDocument/2006/relationships/font" Target="fonts/font1.fntdata"/><Relationship Id="rId44" Type="http://schemas.openxmlformats.org/officeDocument/2006/relationships/font" Target="fonts/font14.fntdata"/><Relationship Id="rId52" Type="http://schemas.openxmlformats.org/officeDocument/2006/relationships/font" Target="fonts/font22.fntdata"/><Relationship Id="rId60" Type="http://schemas.openxmlformats.org/officeDocument/2006/relationships/font" Target="fonts/font30.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font" Target="fonts/font9.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shim Uddin" userId="76445bb28c884b4a" providerId="LiveId" clId="{13E93DBA-40D1-44EC-A685-C7F0C51530AD}"/>
    <pc:docChg chg="undo custSel addSld delSld modSld sldOrd">
      <pc:chgData name="Jashim Uddin" userId="76445bb28c884b4a" providerId="LiveId" clId="{13E93DBA-40D1-44EC-A685-C7F0C51530AD}" dt="2025-11-01T17:48:29.794" v="1693" actId="20577"/>
      <pc:docMkLst>
        <pc:docMk/>
      </pc:docMkLst>
      <pc:sldChg chg="addSp delSp modSp mod ord modNotesTx">
        <pc:chgData name="Jashim Uddin" userId="76445bb28c884b4a" providerId="LiveId" clId="{13E93DBA-40D1-44EC-A685-C7F0C51530AD}" dt="2025-11-01T17:44:02.190" v="1682"/>
        <pc:sldMkLst>
          <pc:docMk/>
          <pc:sldMk cId="0" sldId="256"/>
        </pc:sldMkLst>
        <pc:spChg chg="del topLvl">
          <ac:chgData name="Jashim Uddin" userId="76445bb28c884b4a" providerId="LiveId" clId="{13E93DBA-40D1-44EC-A685-C7F0C51530AD}" dt="2025-10-31T20:09:36.728" v="1619" actId="478"/>
          <ac:spMkLst>
            <pc:docMk/>
            <pc:sldMk cId="0" sldId="256"/>
            <ac:spMk id="9" creationId="{00000000-0000-0000-0000-000000000000}"/>
          </ac:spMkLst>
        </pc:spChg>
        <pc:spChg chg="del topLvl">
          <ac:chgData name="Jashim Uddin" userId="76445bb28c884b4a" providerId="LiveId" clId="{13E93DBA-40D1-44EC-A685-C7F0C51530AD}" dt="2025-10-31T20:08:59.404" v="1615" actId="478"/>
          <ac:spMkLst>
            <pc:docMk/>
            <pc:sldMk cId="0" sldId="256"/>
            <ac:spMk id="11" creationId="{00000000-0000-0000-0000-000000000000}"/>
          </ac:spMkLst>
        </pc:spChg>
        <pc:spChg chg="mod">
          <ac:chgData name="Jashim Uddin" userId="76445bb28c884b4a" providerId="LiveId" clId="{13E93DBA-40D1-44EC-A685-C7F0C51530AD}" dt="2025-10-31T20:18:50.971" v="1670" actId="404"/>
          <ac:spMkLst>
            <pc:docMk/>
            <pc:sldMk cId="0" sldId="256"/>
            <ac:spMk id="12" creationId="{00000000-0000-0000-0000-000000000000}"/>
          </ac:spMkLst>
        </pc:spChg>
        <pc:spChg chg="mod">
          <ac:chgData name="Jashim Uddin" userId="76445bb28c884b4a" providerId="LiveId" clId="{13E93DBA-40D1-44EC-A685-C7F0C51530AD}" dt="2025-11-01T17:43:59.432" v="1681"/>
          <ac:spMkLst>
            <pc:docMk/>
            <pc:sldMk cId="0" sldId="256"/>
            <ac:spMk id="13" creationId="{00000000-0000-0000-0000-000000000000}"/>
          </ac:spMkLst>
        </pc:spChg>
        <pc:spChg chg="del">
          <ac:chgData name="Jashim Uddin" userId="76445bb28c884b4a" providerId="LiveId" clId="{13E93DBA-40D1-44EC-A685-C7F0C51530AD}" dt="2025-10-31T20:08:49.352" v="1610" actId="478"/>
          <ac:spMkLst>
            <pc:docMk/>
            <pc:sldMk cId="0" sldId="256"/>
            <ac:spMk id="18" creationId="{00000000-0000-0000-0000-000000000000}"/>
          </ac:spMkLst>
        </pc:spChg>
        <pc:spChg chg="del">
          <ac:chgData name="Jashim Uddin" userId="76445bb28c884b4a" providerId="LiveId" clId="{13E93DBA-40D1-44EC-A685-C7F0C51530AD}" dt="2025-10-31T20:08:50.869" v="1611" actId="478"/>
          <ac:spMkLst>
            <pc:docMk/>
            <pc:sldMk cId="0" sldId="256"/>
            <ac:spMk id="19" creationId="{00000000-0000-0000-0000-000000000000}"/>
          </ac:spMkLst>
        </pc:spChg>
        <pc:grpChg chg="del">
          <ac:chgData name="Jashim Uddin" userId="76445bb28c884b4a" providerId="LiveId" clId="{13E93DBA-40D1-44EC-A685-C7F0C51530AD}" dt="2025-10-31T20:09:36.728" v="1619" actId="478"/>
          <ac:grpSpMkLst>
            <pc:docMk/>
            <pc:sldMk cId="0" sldId="256"/>
            <ac:grpSpMk id="8" creationId="{00000000-0000-0000-0000-000000000000}"/>
          </ac:grpSpMkLst>
        </pc:grpChg>
        <pc:grpChg chg="del">
          <ac:chgData name="Jashim Uddin" userId="76445bb28c884b4a" providerId="LiveId" clId="{13E93DBA-40D1-44EC-A685-C7F0C51530AD}" dt="2025-10-31T20:08:59.404" v="1615" actId="478"/>
          <ac:grpSpMkLst>
            <pc:docMk/>
            <pc:sldMk cId="0" sldId="256"/>
            <ac:grpSpMk id="10" creationId="{00000000-0000-0000-0000-000000000000}"/>
          </ac:grpSpMkLst>
        </pc:grpChg>
        <pc:grpChg chg="del">
          <ac:chgData name="Jashim Uddin" userId="76445bb28c884b4a" providerId="LiveId" clId="{13E93DBA-40D1-44EC-A685-C7F0C51530AD}" dt="2025-10-31T20:08:51.572" v="1612" actId="478"/>
          <ac:grpSpMkLst>
            <pc:docMk/>
            <pc:sldMk cId="0" sldId="256"/>
            <ac:grpSpMk id="14" creationId="{00000000-0000-0000-0000-000000000000}"/>
          </ac:grpSpMkLst>
        </pc:grpChg>
        <pc:grpChg chg="del">
          <ac:chgData name="Jashim Uddin" userId="76445bb28c884b4a" providerId="LiveId" clId="{13E93DBA-40D1-44EC-A685-C7F0C51530AD}" dt="2025-10-31T20:08:52.632" v="1613" actId="478"/>
          <ac:grpSpMkLst>
            <pc:docMk/>
            <pc:sldMk cId="0" sldId="256"/>
            <ac:grpSpMk id="16" creationId="{00000000-0000-0000-0000-000000000000}"/>
          </ac:grpSpMkLst>
        </pc:grpChg>
        <pc:picChg chg="add mod">
          <ac:chgData name="Jashim Uddin" userId="76445bb28c884b4a" providerId="LiveId" clId="{13E93DBA-40D1-44EC-A685-C7F0C51530AD}" dt="2025-10-31T20:09:41.789" v="1622" actId="1076"/>
          <ac:picMkLst>
            <pc:docMk/>
            <pc:sldMk cId="0" sldId="256"/>
            <ac:picMk id="20" creationId="{CEB80D8C-629D-171F-9675-AF9172FF80A1}"/>
          </ac:picMkLst>
        </pc:picChg>
      </pc:sldChg>
      <pc:sldChg chg="addSp modSp mod ord modNotesTx">
        <pc:chgData name="Jashim Uddin" userId="76445bb28c884b4a" providerId="LiveId" clId="{13E93DBA-40D1-44EC-A685-C7F0C51530AD}" dt="2025-10-31T18:54:24.816" v="453" actId="12"/>
        <pc:sldMkLst>
          <pc:docMk/>
          <pc:sldMk cId="0" sldId="257"/>
        </pc:sldMkLst>
        <pc:spChg chg="mod">
          <ac:chgData name="Jashim Uddin" userId="76445bb28c884b4a" providerId="LiveId" clId="{13E93DBA-40D1-44EC-A685-C7F0C51530AD}" dt="2025-10-31T18:51:55.782" v="408" actId="1076"/>
          <ac:spMkLst>
            <pc:docMk/>
            <pc:sldMk cId="0" sldId="257"/>
            <ac:spMk id="6" creationId="{00000000-0000-0000-0000-000000000000}"/>
          </ac:spMkLst>
        </pc:spChg>
        <pc:spChg chg="mod">
          <ac:chgData name="Jashim Uddin" userId="76445bb28c884b4a" providerId="LiveId" clId="{13E93DBA-40D1-44EC-A685-C7F0C51530AD}" dt="2025-10-31T18:53:10.305" v="426" actId="14100"/>
          <ac:spMkLst>
            <pc:docMk/>
            <pc:sldMk cId="0" sldId="257"/>
            <ac:spMk id="7" creationId="{00000000-0000-0000-0000-000000000000}"/>
          </ac:spMkLst>
        </pc:spChg>
        <pc:spChg chg="add mod">
          <ac:chgData name="Jashim Uddin" userId="76445bb28c884b4a" providerId="LiveId" clId="{13E93DBA-40D1-44EC-A685-C7F0C51530AD}" dt="2025-10-31T18:54:24.816" v="453" actId="12"/>
          <ac:spMkLst>
            <pc:docMk/>
            <pc:sldMk cId="0" sldId="257"/>
            <ac:spMk id="8" creationId="{1710FEF4-C8D5-49BA-D644-695D7866D334}"/>
          </ac:spMkLst>
        </pc:spChg>
        <pc:grpChg chg="mod">
          <ac:chgData name="Jashim Uddin" userId="76445bb28c884b4a" providerId="LiveId" clId="{13E93DBA-40D1-44EC-A685-C7F0C51530AD}" dt="2025-10-31T18:51:41.451" v="396" actId="14100"/>
          <ac:grpSpMkLst>
            <pc:docMk/>
            <pc:sldMk cId="0" sldId="257"/>
            <ac:grpSpMk id="3" creationId="{00000000-0000-0000-0000-000000000000}"/>
          </ac:grpSpMkLst>
        </pc:grpChg>
      </pc:sldChg>
      <pc:sldChg chg="addSp modSp mod ord modNotesTx">
        <pc:chgData name="Jashim Uddin" userId="76445bb28c884b4a" providerId="LiveId" clId="{13E93DBA-40D1-44EC-A685-C7F0C51530AD}" dt="2025-10-31T18:58:19.361" v="526" actId="20577"/>
        <pc:sldMkLst>
          <pc:docMk/>
          <pc:sldMk cId="0" sldId="258"/>
        </pc:sldMkLst>
        <pc:spChg chg="mod">
          <ac:chgData name="Jashim Uddin" userId="76445bb28c884b4a" providerId="LiveId" clId="{13E93DBA-40D1-44EC-A685-C7F0C51530AD}" dt="2025-10-31T18:55:57.103" v="461" actId="1076"/>
          <ac:spMkLst>
            <pc:docMk/>
            <pc:sldMk cId="0" sldId="258"/>
            <ac:spMk id="6" creationId="{00000000-0000-0000-0000-000000000000}"/>
          </ac:spMkLst>
        </pc:spChg>
        <pc:spChg chg="mod">
          <ac:chgData name="Jashim Uddin" userId="76445bb28c884b4a" providerId="LiveId" clId="{13E93DBA-40D1-44EC-A685-C7F0C51530AD}" dt="2025-10-31T18:56:37.065" v="469" actId="404"/>
          <ac:spMkLst>
            <pc:docMk/>
            <pc:sldMk cId="0" sldId="258"/>
            <ac:spMk id="7" creationId="{00000000-0000-0000-0000-000000000000}"/>
          </ac:spMkLst>
        </pc:spChg>
        <pc:spChg chg="add mod">
          <ac:chgData name="Jashim Uddin" userId="76445bb28c884b4a" providerId="LiveId" clId="{13E93DBA-40D1-44EC-A685-C7F0C51530AD}" dt="2025-10-31T18:57:43.797" v="520" actId="1076"/>
          <ac:spMkLst>
            <pc:docMk/>
            <pc:sldMk cId="0" sldId="258"/>
            <ac:spMk id="8" creationId="{BEBB0F53-9BEA-D4E2-DFA8-7FF3909CAADC}"/>
          </ac:spMkLst>
        </pc:spChg>
      </pc:sldChg>
      <pc:sldChg chg="delSp modSp mod ord modNotesTx">
        <pc:chgData name="Jashim Uddin" userId="76445bb28c884b4a" providerId="LiveId" clId="{13E93DBA-40D1-44EC-A685-C7F0C51530AD}" dt="2025-10-31T19:04:07.704" v="941" actId="12"/>
        <pc:sldMkLst>
          <pc:docMk/>
          <pc:sldMk cId="0" sldId="259"/>
        </pc:sldMkLst>
        <pc:spChg chg="del">
          <ac:chgData name="Jashim Uddin" userId="76445bb28c884b4a" providerId="LiveId" clId="{13E93DBA-40D1-44EC-A685-C7F0C51530AD}" dt="2025-10-31T19:01:45.591" v="557" actId="478"/>
          <ac:spMkLst>
            <pc:docMk/>
            <pc:sldMk cId="0" sldId="259"/>
            <ac:spMk id="6" creationId="{00000000-0000-0000-0000-000000000000}"/>
          </ac:spMkLst>
        </pc:spChg>
        <pc:spChg chg="mod">
          <ac:chgData name="Jashim Uddin" userId="76445bb28c884b4a" providerId="LiveId" clId="{13E93DBA-40D1-44EC-A685-C7F0C51530AD}" dt="2025-10-31T19:02:50.009" v="893" actId="1037"/>
          <ac:spMkLst>
            <pc:docMk/>
            <pc:sldMk cId="0" sldId="259"/>
            <ac:spMk id="20" creationId="{00000000-0000-0000-0000-000000000000}"/>
          </ac:spMkLst>
        </pc:spChg>
        <pc:spChg chg="del">
          <ac:chgData name="Jashim Uddin" userId="76445bb28c884b4a" providerId="LiveId" clId="{13E93DBA-40D1-44EC-A685-C7F0C51530AD}" dt="2025-10-31T19:01:44.890" v="556" actId="478"/>
          <ac:spMkLst>
            <pc:docMk/>
            <pc:sldMk cId="0" sldId="259"/>
            <ac:spMk id="32" creationId="{00000000-0000-0000-0000-000000000000}"/>
          </ac:spMkLst>
        </pc:spChg>
        <pc:spChg chg="mod">
          <ac:chgData name="Jashim Uddin" userId="76445bb28c884b4a" providerId="LiveId" clId="{13E93DBA-40D1-44EC-A685-C7F0C51530AD}" dt="2025-10-31T19:02:39.926" v="874" actId="1037"/>
          <ac:spMkLst>
            <pc:docMk/>
            <pc:sldMk cId="0" sldId="259"/>
            <ac:spMk id="33" creationId="{00000000-0000-0000-0000-000000000000}"/>
          </ac:spMkLst>
        </pc:spChg>
        <pc:spChg chg="mod">
          <ac:chgData name="Jashim Uddin" userId="76445bb28c884b4a" providerId="LiveId" clId="{13E93DBA-40D1-44EC-A685-C7F0C51530AD}" dt="2025-10-31T18:59:55.666" v="535" actId="1076"/>
          <ac:spMkLst>
            <pc:docMk/>
            <pc:sldMk cId="0" sldId="259"/>
            <ac:spMk id="37" creationId="{00000000-0000-0000-0000-000000000000}"/>
          </ac:spMkLst>
        </pc:spChg>
        <pc:spChg chg="mod">
          <ac:chgData name="Jashim Uddin" userId="76445bb28c884b4a" providerId="LiveId" clId="{13E93DBA-40D1-44EC-A685-C7F0C51530AD}" dt="2025-10-31T19:00:48.556" v="547" actId="113"/>
          <ac:spMkLst>
            <pc:docMk/>
            <pc:sldMk cId="0" sldId="259"/>
            <ac:spMk id="38" creationId="{00000000-0000-0000-0000-000000000000}"/>
          </ac:spMkLst>
        </pc:spChg>
        <pc:spChg chg="mod">
          <ac:chgData name="Jashim Uddin" userId="76445bb28c884b4a" providerId="LiveId" clId="{13E93DBA-40D1-44EC-A685-C7F0C51530AD}" dt="2025-10-31T19:00:44.717" v="546" actId="404"/>
          <ac:spMkLst>
            <pc:docMk/>
            <pc:sldMk cId="0" sldId="259"/>
            <ac:spMk id="40" creationId="{00000000-0000-0000-0000-000000000000}"/>
          </ac:spMkLst>
        </pc:spChg>
        <pc:spChg chg="mod">
          <ac:chgData name="Jashim Uddin" userId="76445bb28c884b4a" providerId="LiveId" clId="{13E93DBA-40D1-44EC-A685-C7F0C51530AD}" dt="2025-10-31T19:03:14.375" v="914" actId="404"/>
          <ac:spMkLst>
            <pc:docMk/>
            <pc:sldMk cId="0" sldId="259"/>
            <ac:spMk id="41" creationId="{00000000-0000-0000-0000-000000000000}"/>
          </ac:spMkLst>
        </pc:spChg>
        <pc:spChg chg="mod">
          <ac:chgData name="Jashim Uddin" userId="76445bb28c884b4a" providerId="LiveId" clId="{13E93DBA-40D1-44EC-A685-C7F0C51530AD}" dt="2025-10-31T19:01:27.170" v="553" actId="20577"/>
          <ac:spMkLst>
            <pc:docMk/>
            <pc:sldMk cId="0" sldId="259"/>
            <ac:spMk id="42" creationId="{00000000-0000-0000-0000-000000000000}"/>
          </ac:spMkLst>
        </pc:spChg>
        <pc:spChg chg="del">
          <ac:chgData name="Jashim Uddin" userId="76445bb28c884b4a" providerId="LiveId" clId="{13E93DBA-40D1-44EC-A685-C7F0C51530AD}" dt="2025-10-31T19:03:20.212" v="915" actId="478"/>
          <ac:spMkLst>
            <pc:docMk/>
            <pc:sldMk cId="0" sldId="259"/>
            <ac:spMk id="43" creationId="{00000000-0000-0000-0000-000000000000}"/>
          </ac:spMkLst>
        </pc:spChg>
        <pc:spChg chg="mod">
          <ac:chgData name="Jashim Uddin" userId="76445bb28c884b4a" providerId="LiveId" clId="{13E93DBA-40D1-44EC-A685-C7F0C51530AD}" dt="2025-10-31T19:01:24.204" v="552" actId="20577"/>
          <ac:spMkLst>
            <pc:docMk/>
            <pc:sldMk cId="0" sldId="259"/>
            <ac:spMk id="44" creationId="{00000000-0000-0000-0000-000000000000}"/>
          </ac:spMkLst>
        </pc:spChg>
        <pc:spChg chg="mod">
          <ac:chgData name="Jashim Uddin" userId="76445bb28c884b4a" providerId="LiveId" clId="{13E93DBA-40D1-44EC-A685-C7F0C51530AD}" dt="2025-10-31T19:03:54.701" v="940" actId="403"/>
          <ac:spMkLst>
            <pc:docMk/>
            <pc:sldMk cId="0" sldId="259"/>
            <ac:spMk id="45" creationId="{00000000-0000-0000-0000-000000000000}"/>
          </ac:spMkLst>
        </pc:spChg>
        <pc:grpChg chg="del">
          <ac:chgData name="Jashim Uddin" userId="76445bb28c884b4a" providerId="LiveId" clId="{13E93DBA-40D1-44EC-A685-C7F0C51530AD}" dt="2025-10-31T19:01:42.821" v="555" actId="478"/>
          <ac:grpSpMkLst>
            <pc:docMk/>
            <pc:sldMk cId="0" sldId="259"/>
            <ac:grpSpMk id="7" creationId="{00000000-0000-0000-0000-000000000000}"/>
          </ac:grpSpMkLst>
        </pc:grpChg>
        <pc:grpChg chg="mod">
          <ac:chgData name="Jashim Uddin" userId="76445bb28c884b4a" providerId="LiveId" clId="{13E93DBA-40D1-44EC-A685-C7F0C51530AD}" dt="2025-10-31T19:03:29.433" v="918" actId="14100"/>
          <ac:grpSpMkLst>
            <pc:docMk/>
            <pc:sldMk cId="0" sldId="259"/>
            <ac:grpSpMk id="10" creationId="{00000000-0000-0000-0000-000000000000}"/>
          </ac:grpSpMkLst>
        </pc:grpChg>
        <pc:grpChg chg="del">
          <ac:chgData name="Jashim Uddin" userId="76445bb28c884b4a" providerId="LiveId" clId="{13E93DBA-40D1-44EC-A685-C7F0C51530AD}" dt="2025-10-31T19:01:41.017" v="554" actId="478"/>
          <ac:grpSpMkLst>
            <pc:docMk/>
            <pc:sldMk cId="0" sldId="259"/>
            <ac:grpSpMk id="13" creationId="{00000000-0000-0000-0000-000000000000}"/>
          </ac:grpSpMkLst>
        </pc:grpChg>
        <pc:grpChg chg="mod">
          <ac:chgData name="Jashim Uddin" userId="76445bb28c884b4a" providerId="LiveId" clId="{13E93DBA-40D1-44EC-A685-C7F0C51530AD}" dt="2025-10-31T19:02:21.650" v="836" actId="1037"/>
          <ac:grpSpMkLst>
            <pc:docMk/>
            <pc:sldMk cId="0" sldId="259"/>
            <ac:grpSpMk id="21" creationId="{00000000-0000-0000-0000-000000000000}"/>
          </ac:grpSpMkLst>
        </pc:grpChg>
        <pc:grpChg chg="mod">
          <ac:chgData name="Jashim Uddin" userId="76445bb28c884b4a" providerId="LiveId" clId="{13E93DBA-40D1-44EC-A685-C7F0C51530AD}" dt="2025-10-31T19:03:27.047" v="917" actId="14100"/>
          <ac:grpSpMkLst>
            <pc:docMk/>
            <pc:sldMk cId="0" sldId="259"/>
            <ac:grpSpMk id="24" creationId="{00000000-0000-0000-0000-000000000000}"/>
          </ac:grpSpMkLst>
        </pc:grpChg>
        <pc:grpChg chg="mod">
          <ac:chgData name="Jashim Uddin" userId="76445bb28c884b4a" providerId="LiveId" clId="{13E93DBA-40D1-44EC-A685-C7F0C51530AD}" dt="2025-10-31T19:03:23.386" v="916" actId="14100"/>
          <ac:grpSpMkLst>
            <pc:docMk/>
            <pc:sldMk cId="0" sldId="259"/>
            <ac:grpSpMk id="27" creationId="{00000000-0000-0000-0000-000000000000}"/>
          </ac:grpSpMkLst>
        </pc:grpChg>
      </pc:sldChg>
      <pc:sldChg chg="delSp modSp mod ord modNotesTx">
        <pc:chgData name="Jashim Uddin" userId="76445bb28c884b4a" providerId="LiveId" clId="{13E93DBA-40D1-44EC-A685-C7F0C51530AD}" dt="2025-10-31T19:12:56.422" v="1086" actId="20577"/>
        <pc:sldMkLst>
          <pc:docMk/>
          <pc:sldMk cId="0" sldId="260"/>
        </pc:sldMkLst>
        <pc:spChg chg="mod">
          <ac:chgData name="Jashim Uddin" userId="76445bb28c884b4a" providerId="LiveId" clId="{13E93DBA-40D1-44EC-A685-C7F0C51530AD}" dt="2025-10-31T19:10:56.576" v="1041" actId="20577"/>
          <ac:spMkLst>
            <pc:docMk/>
            <pc:sldMk cId="0" sldId="260"/>
            <ac:spMk id="2" creationId="{00000000-0000-0000-0000-000000000000}"/>
          </ac:spMkLst>
        </pc:spChg>
        <pc:spChg chg="del">
          <ac:chgData name="Jashim Uddin" userId="76445bb28c884b4a" providerId="LiveId" clId="{13E93DBA-40D1-44EC-A685-C7F0C51530AD}" dt="2025-10-31T19:09:20.061" v="1014" actId="478"/>
          <ac:spMkLst>
            <pc:docMk/>
            <pc:sldMk cId="0" sldId="260"/>
            <ac:spMk id="3" creationId="{00000000-0000-0000-0000-000000000000}"/>
          </ac:spMkLst>
        </pc:spChg>
        <pc:spChg chg="mod">
          <ac:chgData name="Jashim Uddin" userId="76445bb28c884b4a" providerId="LiveId" clId="{13E93DBA-40D1-44EC-A685-C7F0C51530AD}" dt="2025-10-31T19:12:36.828" v="1060" actId="12"/>
          <ac:spMkLst>
            <pc:docMk/>
            <pc:sldMk cId="0" sldId="260"/>
            <ac:spMk id="4" creationId="{00000000-0000-0000-0000-000000000000}"/>
          </ac:spMkLst>
        </pc:spChg>
        <pc:spChg chg="del">
          <ac:chgData name="Jashim Uddin" userId="76445bb28c884b4a" providerId="LiveId" clId="{13E93DBA-40D1-44EC-A685-C7F0C51530AD}" dt="2025-10-31T19:12:03.661" v="1052" actId="478"/>
          <ac:spMkLst>
            <pc:docMk/>
            <pc:sldMk cId="0" sldId="260"/>
            <ac:spMk id="5" creationId="{00000000-0000-0000-0000-000000000000}"/>
          </ac:spMkLst>
        </pc:spChg>
        <pc:spChg chg="del">
          <ac:chgData name="Jashim Uddin" userId="76445bb28c884b4a" providerId="LiveId" clId="{13E93DBA-40D1-44EC-A685-C7F0C51530AD}" dt="2025-10-31T19:12:09.073" v="1053" actId="478"/>
          <ac:spMkLst>
            <pc:docMk/>
            <pc:sldMk cId="0" sldId="260"/>
            <ac:spMk id="6" creationId="{00000000-0000-0000-0000-000000000000}"/>
          </ac:spMkLst>
        </pc:spChg>
        <pc:spChg chg="del">
          <ac:chgData name="Jashim Uddin" userId="76445bb28c884b4a" providerId="LiveId" clId="{13E93DBA-40D1-44EC-A685-C7F0C51530AD}" dt="2025-10-31T19:12:03.661" v="1052" actId="478"/>
          <ac:spMkLst>
            <pc:docMk/>
            <pc:sldMk cId="0" sldId="260"/>
            <ac:spMk id="7" creationId="{00000000-0000-0000-0000-000000000000}"/>
          </ac:spMkLst>
        </pc:spChg>
        <pc:spChg chg="del">
          <ac:chgData name="Jashim Uddin" userId="76445bb28c884b4a" providerId="LiveId" clId="{13E93DBA-40D1-44EC-A685-C7F0C51530AD}" dt="2025-10-31T19:12:23.562" v="1055" actId="478"/>
          <ac:spMkLst>
            <pc:docMk/>
            <pc:sldMk cId="0" sldId="260"/>
            <ac:spMk id="8" creationId="{00000000-0000-0000-0000-000000000000}"/>
          </ac:spMkLst>
        </pc:spChg>
        <pc:spChg chg="del">
          <ac:chgData name="Jashim Uddin" userId="76445bb28c884b4a" providerId="LiveId" clId="{13E93DBA-40D1-44EC-A685-C7F0C51530AD}" dt="2025-10-31T19:09:23.626" v="1015" actId="478"/>
          <ac:spMkLst>
            <pc:docMk/>
            <pc:sldMk cId="0" sldId="260"/>
            <ac:spMk id="10" creationId="{00000000-0000-0000-0000-000000000000}"/>
          </ac:spMkLst>
        </pc:spChg>
      </pc:sldChg>
      <pc:sldChg chg="delSp modSp mod ord modNotesTx">
        <pc:chgData name="Jashim Uddin" userId="76445bb28c884b4a" providerId="LiveId" clId="{13E93DBA-40D1-44EC-A685-C7F0C51530AD}" dt="2025-10-31T19:09:01.365" v="1013" actId="12"/>
        <pc:sldMkLst>
          <pc:docMk/>
          <pc:sldMk cId="0" sldId="261"/>
        </pc:sldMkLst>
        <pc:spChg chg="mod">
          <ac:chgData name="Jashim Uddin" userId="76445bb28c884b4a" providerId="LiveId" clId="{13E93DBA-40D1-44EC-A685-C7F0C51530AD}" dt="2025-10-31T19:06:09.474" v="942" actId="14100"/>
          <ac:spMkLst>
            <pc:docMk/>
            <pc:sldMk cId="0" sldId="261"/>
            <ac:spMk id="8" creationId="{00000000-0000-0000-0000-000000000000}"/>
          </ac:spMkLst>
        </pc:spChg>
        <pc:spChg chg="mod">
          <ac:chgData name="Jashim Uddin" userId="76445bb28c884b4a" providerId="LiveId" clId="{13E93DBA-40D1-44EC-A685-C7F0C51530AD}" dt="2025-10-31T19:08:30.682" v="1005" actId="122"/>
          <ac:spMkLst>
            <pc:docMk/>
            <pc:sldMk cId="0" sldId="261"/>
            <ac:spMk id="9" creationId="{00000000-0000-0000-0000-000000000000}"/>
          </ac:spMkLst>
        </pc:spChg>
        <pc:spChg chg="mod">
          <ac:chgData name="Jashim Uddin" userId="76445bb28c884b4a" providerId="LiveId" clId="{13E93DBA-40D1-44EC-A685-C7F0C51530AD}" dt="2025-10-31T19:08:39.763" v="1006" actId="1076"/>
          <ac:spMkLst>
            <pc:docMk/>
            <pc:sldMk cId="0" sldId="261"/>
            <ac:spMk id="10" creationId="{00000000-0000-0000-0000-000000000000}"/>
          </ac:spMkLst>
        </pc:spChg>
        <pc:spChg chg="del">
          <ac:chgData name="Jashim Uddin" userId="76445bb28c884b4a" providerId="LiveId" clId="{13E93DBA-40D1-44EC-A685-C7F0C51530AD}" dt="2025-10-31T19:06:26.739" v="946" actId="478"/>
          <ac:spMkLst>
            <pc:docMk/>
            <pc:sldMk cId="0" sldId="261"/>
            <ac:spMk id="11" creationId="{00000000-0000-0000-0000-000000000000}"/>
          </ac:spMkLst>
        </pc:spChg>
        <pc:spChg chg="del">
          <ac:chgData name="Jashim Uddin" userId="76445bb28c884b4a" providerId="LiveId" clId="{13E93DBA-40D1-44EC-A685-C7F0C51530AD}" dt="2025-10-31T19:06:26.739" v="946" actId="478"/>
          <ac:spMkLst>
            <pc:docMk/>
            <pc:sldMk cId="0" sldId="261"/>
            <ac:spMk id="12" creationId="{00000000-0000-0000-0000-000000000000}"/>
          </ac:spMkLst>
        </pc:spChg>
        <pc:grpChg chg="mod">
          <ac:chgData name="Jashim Uddin" userId="76445bb28c884b4a" providerId="LiveId" clId="{13E93DBA-40D1-44EC-A685-C7F0C51530AD}" dt="2025-10-31T19:06:11.308" v="943" actId="14100"/>
          <ac:grpSpMkLst>
            <pc:docMk/>
            <pc:sldMk cId="0" sldId="261"/>
            <ac:grpSpMk id="5" creationId="{00000000-0000-0000-0000-000000000000}"/>
          </ac:grpSpMkLst>
        </pc:grpChg>
      </pc:sldChg>
      <pc:sldChg chg="delSp modSp mod ord modNotesTx">
        <pc:chgData name="Jashim Uddin" userId="76445bb28c884b4a" providerId="LiveId" clId="{13E93DBA-40D1-44EC-A685-C7F0C51530AD}" dt="2025-10-31T18:27:01.646" v="176" actId="1035"/>
        <pc:sldMkLst>
          <pc:docMk/>
          <pc:sldMk cId="0" sldId="262"/>
        </pc:sldMkLst>
        <pc:spChg chg="mod">
          <ac:chgData name="Jashim Uddin" userId="76445bb28c884b4a" providerId="LiveId" clId="{13E93DBA-40D1-44EC-A685-C7F0C51530AD}" dt="2025-10-31T18:22:53.327" v="121" actId="20577"/>
          <ac:spMkLst>
            <pc:docMk/>
            <pc:sldMk cId="0" sldId="262"/>
            <ac:spMk id="52" creationId="{00000000-0000-0000-0000-000000000000}"/>
          </ac:spMkLst>
        </pc:spChg>
        <pc:spChg chg="del">
          <ac:chgData name="Jashim Uddin" userId="76445bb28c884b4a" providerId="LiveId" clId="{13E93DBA-40D1-44EC-A685-C7F0C51530AD}" dt="2025-10-31T18:24:58.783" v="129" actId="478"/>
          <ac:spMkLst>
            <pc:docMk/>
            <pc:sldMk cId="0" sldId="262"/>
            <ac:spMk id="53" creationId="{00000000-0000-0000-0000-000000000000}"/>
          </ac:spMkLst>
        </pc:spChg>
        <pc:spChg chg="del">
          <ac:chgData name="Jashim Uddin" userId="76445bb28c884b4a" providerId="LiveId" clId="{13E93DBA-40D1-44EC-A685-C7F0C51530AD}" dt="2025-10-31T18:25:03.913" v="131" actId="478"/>
          <ac:spMkLst>
            <pc:docMk/>
            <pc:sldMk cId="0" sldId="262"/>
            <ac:spMk id="54" creationId="{00000000-0000-0000-0000-000000000000}"/>
          </ac:spMkLst>
        </pc:spChg>
        <pc:spChg chg="mod">
          <ac:chgData name="Jashim Uddin" userId="76445bb28c884b4a" providerId="LiveId" clId="{13E93DBA-40D1-44EC-A685-C7F0C51530AD}" dt="2025-10-31T18:26:17.834" v="159" actId="403"/>
          <ac:spMkLst>
            <pc:docMk/>
            <pc:sldMk cId="0" sldId="262"/>
            <ac:spMk id="55" creationId="{00000000-0000-0000-0000-000000000000}"/>
          </ac:spMkLst>
        </pc:spChg>
        <pc:spChg chg="mod">
          <ac:chgData name="Jashim Uddin" userId="76445bb28c884b4a" providerId="LiveId" clId="{13E93DBA-40D1-44EC-A685-C7F0C51530AD}" dt="2025-10-31T18:26:25.863" v="162" actId="404"/>
          <ac:spMkLst>
            <pc:docMk/>
            <pc:sldMk cId="0" sldId="262"/>
            <ac:spMk id="56" creationId="{00000000-0000-0000-0000-000000000000}"/>
          </ac:spMkLst>
        </pc:spChg>
        <pc:spChg chg="del">
          <ac:chgData name="Jashim Uddin" userId="76445bb28c884b4a" providerId="LiveId" clId="{13E93DBA-40D1-44EC-A685-C7F0C51530AD}" dt="2025-10-31T18:25:11.141" v="133" actId="478"/>
          <ac:spMkLst>
            <pc:docMk/>
            <pc:sldMk cId="0" sldId="262"/>
            <ac:spMk id="57" creationId="{00000000-0000-0000-0000-000000000000}"/>
          </ac:spMkLst>
        </pc:spChg>
        <pc:spChg chg="mod">
          <ac:chgData name="Jashim Uddin" userId="76445bb28c884b4a" providerId="LiveId" clId="{13E93DBA-40D1-44EC-A685-C7F0C51530AD}" dt="2025-10-31T18:26:49.519" v="171" actId="20577"/>
          <ac:spMkLst>
            <pc:docMk/>
            <pc:sldMk cId="0" sldId="262"/>
            <ac:spMk id="58" creationId="{00000000-0000-0000-0000-000000000000}"/>
          </ac:spMkLst>
        </pc:spChg>
        <pc:grpChg chg="mod">
          <ac:chgData name="Jashim Uddin" userId="76445bb28c884b4a" providerId="LiveId" clId="{13E93DBA-40D1-44EC-A685-C7F0C51530AD}" dt="2025-10-31T18:27:01.646" v="176" actId="1035"/>
          <ac:grpSpMkLst>
            <pc:docMk/>
            <pc:sldMk cId="0" sldId="262"/>
            <ac:grpSpMk id="12" creationId="{00000000-0000-0000-0000-000000000000}"/>
          </ac:grpSpMkLst>
        </pc:grpChg>
      </pc:sldChg>
      <pc:sldChg chg="modSp mod ord modNotesTx">
        <pc:chgData name="Jashim Uddin" userId="76445bb28c884b4a" providerId="LiveId" clId="{13E93DBA-40D1-44EC-A685-C7F0C51530AD}" dt="2025-11-01T17:34:18.242" v="1677" actId="403"/>
        <pc:sldMkLst>
          <pc:docMk/>
          <pc:sldMk cId="0" sldId="263"/>
        </pc:sldMkLst>
        <pc:spChg chg="mod">
          <ac:chgData name="Jashim Uddin" userId="76445bb28c884b4a" providerId="LiveId" clId="{13E93DBA-40D1-44EC-A685-C7F0C51530AD}" dt="2025-10-31T18:20:35.698" v="89" actId="404"/>
          <ac:spMkLst>
            <pc:docMk/>
            <pc:sldMk cId="0" sldId="263"/>
            <ac:spMk id="21" creationId="{00000000-0000-0000-0000-000000000000}"/>
          </ac:spMkLst>
        </pc:spChg>
        <pc:spChg chg="mod">
          <ac:chgData name="Jashim Uddin" userId="76445bb28c884b4a" providerId="LiveId" clId="{13E93DBA-40D1-44EC-A685-C7F0C51530AD}" dt="2025-10-31T18:17:09.385" v="43" actId="313"/>
          <ac:spMkLst>
            <pc:docMk/>
            <pc:sldMk cId="0" sldId="263"/>
            <ac:spMk id="47" creationId="{00000000-0000-0000-0000-000000000000}"/>
          </ac:spMkLst>
        </pc:spChg>
        <pc:spChg chg="mod">
          <ac:chgData name="Jashim Uddin" userId="76445bb28c884b4a" providerId="LiveId" clId="{13E93DBA-40D1-44EC-A685-C7F0C51530AD}" dt="2025-10-31T18:20:11.889" v="76" actId="404"/>
          <ac:spMkLst>
            <pc:docMk/>
            <pc:sldMk cId="0" sldId="263"/>
            <ac:spMk id="48" creationId="{00000000-0000-0000-0000-000000000000}"/>
          </ac:spMkLst>
        </pc:spChg>
        <pc:spChg chg="mod">
          <ac:chgData name="Jashim Uddin" userId="76445bb28c884b4a" providerId="LiveId" clId="{13E93DBA-40D1-44EC-A685-C7F0C51530AD}" dt="2025-10-31T18:20:18.104" v="82" actId="403"/>
          <ac:spMkLst>
            <pc:docMk/>
            <pc:sldMk cId="0" sldId="263"/>
            <ac:spMk id="49" creationId="{00000000-0000-0000-0000-000000000000}"/>
          </ac:spMkLst>
        </pc:spChg>
        <pc:spChg chg="mod">
          <ac:chgData name="Jashim Uddin" userId="76445bb28c884b4a" providerId="LiveId" clId="{13E93DBA-40D1-44EC-A685-C7F0C51530AD}" dt="2025-11-01T17:34:13.172" v="1675" actId="403"/>
          <ac:spMkLst>
            <pc:docMk/>
            <pc:sldMk cId="0" sldId="263"/>
            <ac:spMk id="50" creationId="{00000000-0000-0000-0000-000000000000}"/>
          </ac:spMkLst>
        </pc:spChg>
        <pc:spChg chg="mod">
          <ac:chgData name="Jashim Uddin" userId="76445bb28c884b4a" providerId="LiveId" clId="{13E93DBA-40D1-44EC-A685-C7F0C51530AD}" dt="2025-11-01T17:34:15.613" v="1676" actId="403"/>
          <ac:spMkLst>
            <pc:docMk/>
            <pc:sldMk cId="0" sldId="263"/>
            <ac:spMk id="51" creationId="{00000000-0000-0000-0000-000000000000}"/>
          </ac:spMkLst>
        </pc:spChg>
        <pc:spChg chg="mod">
          <ac:chgData name="Jashim Uddin" userId="76445bb28c884b4a" providerId="LiveId" clId="{13E93DBA-40D1-44EC-A685-C7F0C51530AD}" dt="2025-11-01T17:34:18.242" v="1677" actId="403"/>
          <ac:spMkLst>
            <pc:docMk/>
            <pc:sldMk cId="0" sldId="263"/>
            <ac:spMk id="52" creationId="{00000000-0000-0000-0000-000000000000}"/>
          </ac:spMkLst>
        </pc:spChg>
      </pc:sldChg>
      <pc:sldChg chg="delSp modSp mod ord modNotesTx">
        <pc:chgData name="Jashim Uddin" userId="76445bb28c884b4a" providerId="LiveId" clId="{13E93DBA-40D1-44EC-A685-C7F0C51530AD}" dt="2025-10-31T18:39:30.330" v="284" actId="20577"/>
        <pc:sldMkLst>
          <pc:docMk/>
          <pc:sldMk cId="0" sldId="264"/>
        </pc:sldMkLst>
        <pc:spChg chg="mod">
          <ac:chgData name="Jashim Uddin" userId="76445bb28c884b4a" providerId="LiveId" clId="{13E93DBA-40D1-44EC-A685-C7F0C51530AD}" dt="2025-10-31T18:36:46.230" v="240" actId="20577"/>
          <ac:spMkLst>
            <pc:docMk/>
            <pc:sldMk cId="0" sldId="264"/>
            <ac:spMk id="21" creationId="{00000000-0000-0000-0000-000000000000}"/>
          </ac:spMkLst>
        </pc:spChg>
        <pc:spChg chg="del">
          <ac:chgData name="Jashim Uddin" userId="76445bb28c884b4a" providerId="LiveId" clId="{13E93DBA-40D1-44EC-A685-C7F0C51530AD}" dt="2025-10-31T18:38:16.786" v="264" actId="478"/>
          <ac:spMkLst>
            <pc:docMk/>
            <pc:sldMk cId="0" sldId="264"/>
            <ac:spMk id="53" creationId="{00000000-0000-0000-0000-000000000000}"/>
          </ac:spMkLst>
        </pc:spChg>
        <pc:spChg chg="mod">
          <ac:chgData name="Jashim Uddin" userId="76445bb28c884b4a" providerId="LiveId" clId="{13E93DBA-40D1-44EC-A685-C7F0C51530AD}" dt="2025-10-31T18:38:29.531" v="269" actId="20577"/>
          <ac:spMkLst>
            <pc:docMk/>
            <pc:sldMk cId="0" sldId="264"/>
            <ac:spMk id="54" creationId="{00000000-0000-0000-0000-000000000000}"/>
          </ac:spMkLst>
        </pc:spChg>
        <pc:spChg chg="del">
          <ac:chgData name="Jashim Uddin" userId="76445bb28c884b4a" providerId="LiveId" clId="{13E93DBA-40D1-44EC-A685-C7F0C51530AD}" dt="2025-10-31T18:38:42.772" v="270" actId="478"/>
          <ac:spMkLst>
            <pc:docMk/>
            <pc:sldMk cId="0" sldId="264"/>
            <ac:spMk id="55" creationId="{00000000-0000-0000-0000-000000000000}"/>
          </ac:spMkLst>
        </pc:spChg>
        <pc:spChg chg="mod">
          <ac:chgData name="Jashim Uddin" userId="76445bb28c884b4a" providerId="LiveId" clId="{13E93DBA-40D1-44EC-A685-C7F0C51530AD}" dt="2025-10-31T18:39:30.330" v="284" actId="20577"/>
          <ac:spMkLst>
            <pc:docMk/>
            <pc:sldMk cId="0" sldId="264"/>
            <ac:spMk id="56" creationId="{00000000-0000-0000-0000-000000000000}"/>
          </ac:spMkLst>
        </pc:spChg>
        <pc:spChg chg="del">
          <ac:chgData name="Jashim Uddin" userId="76445bb28c884b4a" providerId="LiveId" clId="{13E93DBA-40D1-44EC-A685-C7F0C51530AD}" dt="2025-10-31T18:39:00.907" v="276" actId="478"/>
          <ac:spMkLst>
            <pc:docMk/>
            <pc:sldMk cId="0" sldId="264"/>
            <ac:spMk id="57" creationId="{00000000-0000-0000-0000-000000000000}"/>
          </ac:spMkLst>
        </pc:spChg>
        <pc:spChg chg="mod">
          <ac:chgData name="Jashim Uddin" userId="76445bb28c884b4a" providerId="LiveId" clId="{13E93DBA-40D1-44EC-A685-C7F0C51530AD}" dt="2025-10-31T18:39:28.004" v="283" actId="20577"/>
          <ac:spMkLst>
            <pc:docMk/>
            <pc:sldMk cId="0" sldId="264"/>
            <ac:spMk id="58" creationId="{00000000-0000-0000-0000-000000000000}"/>
          </ac:spMkLst>
        </pc:spChg>
        <pc:spChg chg="mod">
          <ac:chgData name="Jashim Uddin" userId="76445bb28c884b4a" providerId="LiveId" clId="{13E93DBA-40D1-44EC-A685-C7F0C51530AD}" dt="2025-10-31T18:36:17.918" v="232" actId="404"/>
          <ac:spMkLst>
            <pc:docMk/>
            <pc:sldMk cId="0" sldId="264"/>
            <ac:spMk id="59" creationId="{00000000-0000-0000-0000-000000000000}"/>
          </ac:spMkLst>
        </pc:spChg>
        <pc:grpChg chg="del">
          <ac:chgData name="Jashim Uddin" userId="76445bb28c884b4a" providerId="LiveId" clId="{13E93DBA-40D1-44EC-A685-C7F0C51530AD}" dt="2025-10-31T18:36:03.175" v="221" actId="478"/>
          <ac:grpSpMkLst>
            <pc:docMk/>
            <pc:sldMk cId="0" sldId="264"/>
            <ac:grpSpMk id="37" creationId="{00000000-0000-0000-0000-000000000000}"/>
          </ac:grpSpMkLst>
        </pc:grpChg>
        <pc:grpChg chg="del">
          <ac:chgData name="Jashim Uddin" userId="76445bb28c884b4a" providerId="LiveId" clId="{13E93DBA-40D1-44EC-A685-C7F0C51530AD}" dt="2025-10-31T18:36:07.806" v="223" actId="478"/>
          <ac:grpSpMkLst>
            <pc:docMk/>
            <pc:sldMk cId="0" sldId="264"/>
            <ac:grpSpMk id="40" creationId="{00000000-0000-0000-0000-000000000000}"/>
          </ac:grpSpMkLst>
        </pc:grpChg>
        <pc:grpChg chg="del">
          <ac:chgData name="Jashim Uddin" userId="76445bb28c884b4a" providerId="LiveId" clId="{13E93DBA-40D1-44EC-A685-C7F0C51530AD}" dt="2025-10-31T18:36:05.985" v="222" actId="478"/>
          <ac:grpSpMkLst>
            <pc:docMk/>
            <pc:sldMk cId="0" sldId="264"/>
            <ac:grpSpMk id="43" creationId="{00000000-0000-0000-0000-000000000000}"/>
          </ac:grpSpMkLst>
        </pc:grpChg>
      </pc:sldChg>
      <pc:sldChg chg="modSp mod ord modNotesTx">
        <pc:chgData name="Jashim Uddin" userId="76445bb28c884b4a" providerId="LiveId" clId="{13E93DBA-40D1-44EC-A685-C7F0C51530AD}" dt="2025-10-31T18:32:39.543" v="217" actId="20577"/>
        <pc:sldMkLst>
          <pc:docMk/>
          <pc:sldMk cId="0" sldId="265"/>
        </pc:sldMkLst>
        <pc:spChg chg="mod">
          <ac:chgData name="Jashim Uddin" userId="76445bb28c884b4a" providerId="LiveId" clId="{13E93DBA-40D1-44EC-A685-C7F0C51530AD}" dt="2025-10-31T18:30:28.834" v="193" actId="2710"/>
          <ac:spMkLst>
            <pc:docMk/>
            <pc:sldMk cId="0" sldId="265"/>
            <ac:spMk id="30" creationId="{00000000-0000-0000-0000-000000000000}"/>
          </ac:spMkLst>
        </pc:spChg>
        <pc:spChg chg="mod">
          <ac:chgData name="Jashim Uddin" userId="76445bb28c884b4a" providerId="LiveId" clId="{13E93DBA-40D1-44EC-A685-C7F0C51530AD}" dt="2025-10-31T18:29:58.196" v="180" actId="404"/>
          <ac:spMkLst>
            <pc:docMk/>
            <pc:sldMk cId="0" sldId="265"/>
            <ac:spMk id="31" creationId="{00000000-0000-0000-0000-000000000000}"/>
          </ac:spMkLst>
        </pc:spChg>
        <pc:spChg chg="mod">
          <ac:chgData name="Jashim Uddin" userId="76445bb28c884b4a" providerId="LiveId" clId="{13E93DBA-40D1-44EC-A685-C7F0C51530AD}" dt="2025-10-31T18:32:24.298" v="215" actId="12"/>
          <ac:spMkLst>
            <pc:docMk/>
            <pc:sldMk cId="0" sldId="265"/>
            <ac:spMk id="32" creationId="{00000000-0000-0000-0000-000000000000}"/>
          </ac:spMkLst>
        </pc:spChg>
      </pc:sldChg>
      <pc:sldChg chg="del ord">
        <pc:chgData name="Jashim Uddin" userId="76445bb28c884b4a" providerId="LiveId" clId="{13E93DBA-40D1-44EC-A685-C7F0C51530AD}" dt="2025-10-31T18:47:51.470" v="383" actId="47"/>
        <pc:sldMkLst>
          <pc:docMk/>
          <pc:sldMk cId="0" sldId="266"/>
        </pc:sldMkLst>
      </pc:sldChg>
      <pc:sldChg chg="del ord">
        <pc:chgData name="Jashim Uddin" userId="76445bb28c884b4a" providerId="LiveId" clId="{13E93DBA-40D1-44EC-A685-C7F0C51530AD}" dt="2025-10-31T18:47:50.145" v="382" actId="47"/>
        <pc:sldMkLst>
          <pc:docMk/>
          <pc:sldMk cId="0" sldId="267"/>
        </pc:sldMkLst>
      </pc:sldChg>
      <pc:sldChg chg="delSp modSp mod modNotesTx">
        <pc:chgData name="Jashim Uddin" userId="76445bb28c884b4a" providerId="LiveId" clId="{13E93DBA-40D1-44EC-A685-C7F0C51530AD}" dt="2025-10-31T19:21:22.724" v="1140" actId="12"/>
        <pc:sldMkLst>
          <pc:docMk/>
          <pc:sldMk cId="0" sldId="268"/>
        </pc:sldMkLst>
        <pc:spChg chg="mod">
          <ac:chgData name="Jashim Uddin" userId="76445bb28c884b4a" providerId="LiveId" clId="{13E93DBA-40D1-44EC-A685-C7F0C51530AD}" dt="2025-10-31T19:18:46.652" v="1108" actId="1076"/>
          <ac:spMkLst>
            <pc:docMk/>
            <pc:sldMk cId="0" sldId="268"/>
            <ac:spMk id="2" creationId="{00000000-0000-0000-0000-000000000000}"/>
          </ac:spMkLst>
        </pc:spChg>
        <pc:spChg chg="mod">
          <ac:chgData name="Jashim Uddin" userId="76445bb28c884b4a" providerId="LiveId" clId="{13E93DBA-40D1-44EC-A685-C7F0C51530AD}" dt="2025-10-31T19:18:48.246" v="1109" actId="1076"/>
          <ac:spMkLst>
            <pc:docMk/>
            <pc:sldMk cId="0" sldId="268"/>
            <ac:spMk id="7" creationId="{00000000-0000-0000-0000-000000000000}"/>
          </ac:spMkLst>
        </pc:spChg>
        <pc:spChg chg="mod">
          <ac:chgData name="Jashim Uddin" userId="76445bb28c884b4a" providerId="LiveId" clId="{13E93DBA-40D1-44EC-A685-C7F0C51530AD}" dt="2025-10-31T19:18:50.463" v="1110" actId="1076"/>
          <ac:spMkLst>
            <pc:docMk/>
            <pc:sldMk cId="0" sldId="268"/>
            <ac:spMk id="12" creationId="{00000000-0000-0000-0000-000000000000}"/>
          </ac:spMkLst>
        </pc:spChg>
        <pc:spChg chg="mod">
          <ac:chgData name="Jashim Uddin" userId="76445bb28c884b4a" providerId="LiveId" clId="{13E93DBA-40D1-44EC-A685-C7F0C51530AD}" dt="2025-10-31T19:19:21.324" v="1116" actId="123"/>
          <ac:spMkLst>
            <pc:docMk/>
            <pc:sldMk cId="0" sldId="268"/>
            <ac:spMk id="13" creationId="{00000000-0000-0000-0000-000000000000}"/>
          </ac:spMkLst>
        </pc:spChg>
        <pc:spChg chg="del">
          <ac:chgData name="Jashim Uddin" userId="76445bb28c884b4a" providerId="LiveId" clId="{13E93DBA-40D1-44EC-A685-C7F0C51530AD}" dt="2025-10-31T19:19:14.012" v="1113" actId="478"/>
          <ac:spMkLst>
            <pc:docMk/>
            <pc:sldMk cId="0" sldId="268"/>
            <ac:spMk id="14" creationId="{00000000-0000-0000-0000-000000000000}"/>
          </ac:spMkLst>
        </pc:spChg>
        <pc:spChg chg="mod">
          <ac:chgData name="Jashim Uddin" userId="76445bb28c884b4a" providerId="LiveId" clId="{13E93DBA-40D1-44EC-A685-C7F0C51530AD}" dt="2025-10-31T19:20:50.827" v="1133" actId="20577"/>
          <ac:spMkLst>
            <pc:docMk/>
            <pc:sldMk cId="0" sldId="268"/>
            <ac:spMk id="15" creationId="{00000000-0000-0000-0000-000000000000}"/>
          </ac:spMkLst>
        </pc:spChg>
      </pc:sldChg>
      <pc:sldChg chg="delSp modSp mod modNotesTx">
        <pc:chgData name="Jashim Uddin" userId="76445bb28c884b4a" providerId="LiveId" clId="{13E93DBA-40D1-44EC-A685-C7F0C51530AD}" dt="2025-10-31T19:25:26.019" v="1206" actId="12"/>
        <pc:sldMkLst>
          <pc:docMk/>
          <pc:sldMk cId="0" sldId="269"/>
        </pc:sldMkLst>
        <pc:spChg chg="del">
          <ac:chgData name="Jashim Uddin" userId="76445bb28c884b4a" providerId="LiveId" clId="{13E93DBA-40D1-44EC-A685-C7F0C51530AD}" dt="2025-10-31T19:21:56.088" v="1141" actId="478"/>
          <ac:spMkLst>
            <pc:docMk/>
            <pc:sldMk cId="0" sldId="269"/>
            <ac:spMk id="11" creationId="{00000000-0000-0000-0000-000000000000}"/>
          </ac:spMkLst>
        </pc:spChg>
        <pc:spChg chg="mod">
          <ac:chgData name="Jashim Uddin" userId="76445bb28c884b4a" providerId="LiveId" clId="{13E93DBA-40D1-44EC-A685-C7F0C51530AD}" dt="2025-10-31T19:24:44.111" v="1182" actId="1076"/>
          <ac:spMkLst>
            <pc:docMk/>
            <pc:sldMk cId="0" sldId="269"/>
            <ac:spMk id="12" creationId="{00000000-0000-0000-0000-000000000000}"/>
          </ac:spMkLst>
        </pc:spChg>
        <pc:spChg chg="mod">
          <ac:chgData name="Jashim Uddin" userId="76445bb28c884b4a" providerId="LiveId" clId="{13E93DBA-40D1-44EC-A685-C7F0C51530AD}" dt="2025-10-31T19:24:50.698" v="1199" actId="20577"/>
          <ac:spMkLst>
            <pc:docMk/>
            <pc:sldMk cId="0" sldId="269"/>
            <ac:spMk id="13" creationId="{00000000-0000-0000-0000-000000000000}"/>
          </ac:spMkLst>
        </pc:spChg>
        <pc:spChg chg="del">
          <ac:chgData name="Jashim Uddin" userId="76445bb28c884b4a" providerId="LiveId" clId="{13E93DBA-40D1-44EC-A685-C7F0C51530AD}" dt="2025-10-31T19:23:24.005" v="1156" actId="478"/>
          <ac:spMkLst>
            <pc:docMk/>
            <pc:sldMk cId="0" sldId="269"/>
            <ac:spMk id="14" creationId="{00000000-0000-0000-0000-000000000000}"/>
          </ac:spMkLst>
        </pc:spChg>
        <pc:spChg chg="del">
          <ac:chgData name="Jashim Uddin" userId="76445bb28c884b4a" providerId="LiveId" clId="{13E93DBA-40D1-44EC-A685-C7F0C51530AD}" dt="2025-10-31T19:23:25.402" v="1157" actId="478"/>
          <ac:spMkLst>
            <pc:docMk/>
            <pc:sldMk cId="0" sldId="269"/>
            <ac:spMk id="15" creationId="{00000000-0000-0000-0000-000000000000}"/>
          </ac:spMkLst>
        </pc:spChg>
        <pc:grpChg chg="del">
          <ac:chgData name="Jashim Uddin" userId="76445bb28c884b4a" providerId="LiveId" clId="{13E93DBA-40D1-44EC-A685-C7F0C51530AD}" dt="2025-10-31T19:21:57.425" v="1142" actId="478"/>
          <ac:grpSpMkLst>
            <pc:docMk/>
            <pc:sldMk cId="0" sldId="269"/>
            <ac:grpSpMk id="8" creationId="{00000000-0000-0000-0000-000000000000}"/>
          </ac:grpSpMkLst>
        </pc:grpChg>
      </pc:sldChg>
      <pc:sldChg chg="modSp mod modNotesTx">
        <pc:chgData name="Jashim Uddin" userId="76445bb28c884b4a" providerId="LiveId" clId="{13E93DBA-40D1-44EC-A685-C7F0C51530AD}" dt="2025-10-31T19:34:25.979" v="1263" actId="33524"/>
        <pc:sldMkLst>
          <pc:docMk/>
          <pc:sldMk cId="0" sldId="270"/>
        </pc:sldMkLst>
        <pc:spChg chg="mod">
          <ac:chgData name="Jashim Uddin" userId="76445bb28c884b4a" providerId="LiveId" clId="{13E93DBA-40D1-44EC-A685-C7F0C51530AD}" dt="2025-10-31T19:32:54.626" v="1249"/>
          <ac:spMkLst>
            <pc:docMk/>
            <pc:sldMk cId="0" sldId="270"/>
            <ac:spMk id="9" creationId="{00000000-0000-0000-0000-000000000000}"/>
          </ac:spMkLst>
        </pc:spChg>
        <pc:spChg chg="mod">
          <ac:chgData name="Jashim Uddin" userId="76445bb28c884b4a" providerId="LiveId" clId="{13E93DBA-40D1-44EC-A685-C7F0C51530AD}" dt="2025-10-31T19:33:54.298" v="1253" actId="20577"/>
          <ac:spMkLst>
            <pc:docMk/>
            <pc:sldMk cId="0" sldId="270"/>
            <ac:spMk id="10" creationId="{00000000-0000-0000-0000-000000000000}"/>
          </ac:spMkLst>
        </pc:spChg>
      </pc:sldChg>
      <pc:sldChg chg="delSp modSp mod modNotesTx">
        <pc:chgData name="Jashim Uddin" userId="76445bb28c884b4a" providerId="LiveId" clId="{13E93DBA-40D1-44EC-A685-C7F0C51530AD}" dt="2025-11-01T17:34:52.914" v="1678" actId="20577"/>
        <pc:sldMkLst>
          <pc:docMk/>
          <pc:sldMk cId="0" sldId="271"/>
        </pc:sldMkLst>
        <pc:spChg chg="mod">
          <ac:chgData name="Jashim Uddin" userId="76445bb28c884b4a" providerId="LiveId" clId="{13E93DBA-40D1-44EC-A685-C7F0C51530AD}" dt="2025-11-01T17:34:52.914" v="1678" actId="20577"/>
          <ac:spMkLst>
            <pc:docMk/>
            <pc:sldMk cId="0" sldId="271"/>
            <ac:spMk id="12" creationId="{00000000-0000-0000-0000-000000000000}"/>
          </ac:spMkLst>
        </pc:spChg>
        <pc:spChg chg="mod">
          <ac:chgData name="Jashim Uddin" userId="76445bb28c884b4a" providerId="LiveId" clId="{13E93DBA-40D1-44EC-A685-C7F0C51530AD}" dt="2025-10-31T19:36:40.484" v="1278" actId="403"/>
          <ac:spMkLst>
            <pc:docMk/>
            <pc:sldMk cId="0" sldId="271"/>
            <ac:spMk id="13" creationId="{00000000-0000-0000-0000-000000000000}"/>
          </ac:spMkLst>
        </pc:spChg>
        <pc:spChg chg="mod">
          <ac:chgData name="Jashim Uddin" userId="76445bb28c884b4a" providerId="LiveId" clId="{13E93DBA-40D1-44EC-A685-C7F0C51530AD}" dt="2025-10-31T19:38:02.914" v="1292" actId="403"/>
          <ac:spMkLst>
            <pc:docMk/>
            <pc:sldMk cId="0" sldId="271"/>
            <ac:spMk id="14" creationId="{00000000-0000-0000-0000-000000000000}"/>
          </ac:spMkLst>
        </pc:spChg>
        <pc:spChg chg="mod">
          <ac:chgData name="Jashim Uddin" userId="76445bb28c884b4a" providerId="LiveId" clId="{13E93DBA-40D1-44EC-A685-C7F0C51530AD}" dt="2025-10-31T19:37:49.446" v="1289" actId="404"/>
          <ac:spMkLst>
            <pc:docMk/>
            <pc:sldMk cId="0" sldId="271"/>
            <ac:spMk id="15" creationId="{00000000-0000-0000-0000-000000000000}"/>
          </ac:spMkLst>
        </pc:spChg>
        <pc:spChg chg="mod">
          <ac:chgData name="Jashim Uddin" userId="76445bb28c884b4a" providerId="LiveId" clId="{13E93DBA-40D1-44EC-A685-C7F0C51530AD}" dt="2025-10-31T19:38:05.855" v="1293" actId="403"/>
          <ac:spMkLst>
            <pc:docMk/>
            <pc:sldMk cId="0" sldId="271"/>
            <ac:spMk id="16" creationId="{00000000-0000-0000-0000-000000000000}"/>
          </ac:spMkLst>
        </pc:spChg>
        <pc:spChg chg="mod">
          <ac:chgData name="Jashim Uddin" userId="76445bb28c884b4a" providerId="LiveId" clId="{13E93DBA-40D1-44EC-A685-C7F0C51530AD}" dt="2025-10-31T19:37:17.056" v="1282" actId="403"/>
          <ac:spMkLst>
            <pc:docMk/>
            <pc:sldMk cId="0" sldId="271"/>
            <ac:spMk id="17" creationId="{00000000-0000-0000-0000-000000000000}"/>
          </ac:spMkLst>
        </pc:spChg>
        <pc:spChg chg="del">
          <ac:chgData name="Jashim Uddin" userId="76445bb28c884b4a" providerId="LiveId" clId="{13E93DBA-40D1-44EC-A685-C7F0C51530AD}" dt="2025-10-31T19:38:09.953" v="1295" actId="478"/>
          <ac:spMkLst>
            <pc:docMk/>
            <pc:sldMk cId="0" sldId="271"/>
            <ac:spMk id="18" creationId="{00000000-0000-0000-0000-000000000000}"/>
          </ac:spMkLst>
        </pc:spChg>
        <pc:spChg chg="del">
          <ac:chgData name="Jashim Uddin" userId="76445bb28c884b4a" providerId="LiveId" clId="{13E93DBA-40D1-44EC-A685-C7F0C51530AD}" dt="2025-10-31T19:38:08.601" v="1294" actId="478"/>
          <ac:spMkLst>
            <pc:docMk/>
            <pc:sldMk cId="0" sldId="271"/>
            <ac:spMk id="19" creationId="{00000000-0000-0000-0000-000000000000}"/>
          </ac:spMkLst>
        </pc:spChg>
        <pc:spChg chg="mod">
          <ac:chgData name="Jashim Uddin" userId="76445bb28c884b4a" providerId="LiveId" clId="{13E93DBA-40D1-44EC-A685-C7F0C51530AD}" dt="2025-10-31T19:36:23.027" v="1273" actId="2710"/>
          <ac:spMkLst>
            <pc:docMk/>
            <pc:sldMk cId="0" sldId="271"/>
            <ac:spMk id="20" creationId="{00000000-0000-0000-0000-000000000000}"/>
          </ac:spMkLst>
        </pc:spChg>
      </pc:sldChg>
      <pc:sldChg chg="addSp delSp modSp mod modNotesTx">
        <pc:chgData name="Jashim Uddin" userId="76445bb28c884b4a" providerId="LiveId" clId="{13E93DBA-40D1-44EC-A685-C7F0C51530AD}" dt="2025-10-31T19:58:24.068" v="1500" actId="115"/>
        <pc:sldMkLst>
          <pc:docMk/>
          <pc:sldMk cId="0" sldId="272"/>
        </pc:sldMkLst>
        <pc:spChg chg="mod">
          <ac:chgData name="Jashim Uddin" userId="76445bb28c884b4a" providerId="LiveId" clId="{13E93DBA-40D1-44EC-A685-C7F0C51530AD}" dt="2025-10-31T19:40:42.644" v="1347" actId="113"/>
          <ac:spMkLst>
            <pc:docMk/>
            <pc:sldMk cId="0" sldId="272"/>
            <ac:spMk id="7" creationId="{00000000-0000-0000-0000-000000000000}"/>
          </ac:spMkLst>
        </pc:spChg>
        <pc:spChg chg="mod">
          <ac:chgData name="Jashim Uddin" userId="76445bb28c884b4a" providerId="LiveId" clId="{13E93DBA-40D1-44EC-A685-C7F0C51530AD}" dt="2025-10-31T19:42:23.829" v="1367" actId="1076"/>
          <ac:spMkLst>
            <pc:docMk/>
            <pc:sldMk cId="0" sldId="272"/>
            <ac:spMk id="8" creationId="{00000000-0000-0000-0000-000000000000}"/>
          </ac:spMkLst>
        </pc:spChg>
        <pc:spChg chg="del">
          <ac:chgData name="Jashim Uddin" userId="76445bb28c884b4a" providerId="LiveId" clId="{13E93DBA-40D1-44EC-A685-C7F0C51530AD}" dt="2025-10-31T19:40:59.819" v="1348" actId="478"/>
          <ac:spMkLst>
            <pc:docMk/>
            <pc:sldMk cId="0" sldId="272"/>
            <ac:spMk id="9" creationId="{00000000-0000-0000-0000-000000000000}"/>
          </ac:spMkLst>
        </pc:spChg>
        <pc:spChg chg="del">
          <ac:chgData name="Jashim Uddin" userId="76445bb28c884b4a" providerId="LiveId" clId="{13E93DBA-40D1-44EC-A685-C7F0C51530AD}" dt="2025-10-31T19:40:59.819" v="1348" actId="478"/>
          <ac:spMkLst>
            <pc:docMk/>
            <pc:sldMk cId="0" sldId="272"/>
            <ac:spMk id="10" creationId="{00000000-0000-0000-0000-000000000000}"/>
          </ac:spMkLst>
        </pc:spChg>
        <pc:spChg chg="del">
          <ac:chgData name="Jashim Uddin" userId="76445bb28c884b4a" providerId="LiveId" clId="{13E93DBA-40D1-44EC-A685-C7F0C51530AD}" dt="2025-10-31T19:40:59.819" v="1348" actId="478"/>
          <ac:spMkLst>
            <pc:docMk/>
            <pc:sldMk cId="0" sldId="272"/>
            <ac:spMk id="11" creationId="{00000000-0000-0000-0000-000000000000}"/>
          </ac:spMkLst>
        </pc:spChg>
        <pc:spChg chg="del">
          <ac:chgData name="Jashim Uddin" userId="76445bb28c884b4a" providerId="LiveId" clId="{13E93DBA-40D1-44EC-A685-C7F0C51530AD}" dt="2025-10-31T19:40:59.819" v="1348" actId="478"/>
          <ac:spMkLst>
            <pc:docMk/>
            <pc:sldMk cId="0" sldId="272"/>
            <ac:spMk id="12" creationId="{00000000-0000-0000-0000-000000000000}"/>
          </ac:spMkLst>
        </pc:spChg>
        <pc:spChg chg="del">
          <ac:chgData name="Jashim Uddin" userId="76445bb28c884b4a" providerId="LiveId" clId="{13E93DBA-40D1-44EC-A685-C7F0C51530AD}" dt="2025-10-31T19:40:59.819" v="1348" actId="478"/>
          <ac:spMkLst>
            <pc:docMk/>
            <pc:sldMk cId="0" sldId="272"/>
            <ac:spMk id="13" creationId="{00000000-0000-0000-0000-000000000000}"/>
          </ac:spMkLst>
        </pc:spChg>
        <pc:spChg chg="add mod">
          <ac:chgData name="Jashim Uddin" userId="76445bb28c884b4a" providerId="LiveId" clId="{13E93DBA-40D1-44EC-A685-C7F0C51530AD}" dt="2025-10-31T19:42:09.772" v="1363" actId="113"/>
          <ac:spMkLst>
            <pc:docMk/>
            <pc:sldMk cId="0" sldId="272"/>
            <ac:spMk id="16" creationId="{1B84F9DD-D254-BEA4-7550-31783B31FC2F}"/>
          </ac:spMkLst>
        </pc:spChg>
      </pc:sldChg>
      <pc:sldChg chg="addSp modSp mod modNotesTx">
        <pc:chgData name="Jashim Uddin" userId="76445bb28c884b4a" providerId="LiveId" clId="{13E93DBA-40D1-44EC-A685-C7F0C51530AD}" dt="2025-10-31T19:58:19.890" v="1499" actId="115"/>
        <pc:sldMkLst>
          <pc:docMk/>
          <pc:sldMk cId="0" sldId="273"/>
        </pc:sldMkLst>
        <pc:spChg chg="mod">
          <ac:chgData name="Jashim Uddin" userId="76445bb28c884b4a" providerId="LiveId" clId="{13E93DBA-40D1-44EC-A685-C7F0C51530AD}" dt="2025-10-31T19:46:53.497" v="1400" actId="1076"/>
          <ac:spMkLst>
            <pc:docMk/>
            <pc:sldMk cId="0" sldId="273"/>
            <ac:spMk id="10" creationId="{00000000-0000-0000-0000-000000000000}"/>
          </ac:spMkLst>
        </pc:spChg>
        <pc:spChg chg="mod">
          <ac:chgData name="Jashim Uddin" userId="76445bb28c884b4a" providerId="LiveId" clId="{13E93DBA-40D1-44EC-A685-C7F0C51530AD}" dt="2025-10-31T19:48:17.822" v="1413" actId="1076"/>
          <ac:spMkLst>
            <pc:docMk/>
            <pc:sldMk cId="0" sldId="273"/>
            <ac:spMk id="11" creationId="{00000000-0000-0000-0000-000000000000}"/>
          </ac:spMkLst>
        </pc:spChg>
        <pc:spChg chg="add mod">
          <ac:chgData name="Jashim Uddin" userId="76445bb28c884b4a" providerId="LiveId" clId="{13E93DBA-40D1-44EC-A685-C7F0C51530AD}" dt="2025-10-31T19:48:50.097" v="1426" actId="12"/>
          <ac:spMkLst>
            <pc:docMk/>
            <pc:sldMk cId="0" sldId="273"/>
            <ac:spMk id="13" creationId="{D5A7880D-1957-1DA9-715A-BBFE2CC60C74}"/>
          </ac:spMkLst>
        </pc:spChg>
      </pc:sldChg>
      <pc:sldChg chg="addSp delSp modSp mod modNotesTx">
        <pc:chgData name="Jashim Uddin" userId="76445bb28c884b4a" providerId="LiveId" clId="{13E93DBA-40D1-44EC-A685-C7F0C51530AD}" dt="2025-10-31T19:58:13.857" v="1497" actId="115"/>
        <pc:sldMkLst>
          <pc:docMk/>
          <pc:sldMk cId="0" sldId="274"/>
        </pc:sldMkLst>
        <pc:spChg chg="del">
          <ac:chgData name="Jashim Uddin" userId="76445bb28c884b4a" providerId="LiveId" clId="{13E93DBA-40D1-44EC-A685-C7F0C51530AD}" dt="2025-10-31T19:50:35.125" v="1442" actId="478"/>
          <ac:spMkLst>
            <pc:docMk/>
            <pc:sldMk cId="0" sldId="274"/>
            <ac:spMk id="13" creationId="{00000000-0000-0000-0000-000000000000}"/>
          </ac:spMkLst>
        </pc:spChg>
        <pc:spChg chg="del">
          <ac:chgData name="Jashim Uddin" userId="76445bb28c884b4a" providerId="LiveId" clId="{13E93DBA-40D1-44EC-A685-C7F0C51530AD}" dt="2025-10-31T19:50:38.337" v="1443" actId="478"/>
          <ac:spMkLst>
            <pc:docMk/>
            <pc:sldMk cId="0" sldId="274"/>
            <ac:spMk id="14" creationId="{00000000-0000-0000-0000-000000000000}"/>
          </ac:spMkLst>
        </pc:spChg>
        <pc:spChg chg="del">
          <ac:chgData name="Jashim Uddin" userId="76445bb28c884b4a" providerId="LiveId" clId="{13E93DBA-40D1-44EC-A685-C7F0C51530AD}" dt="2025-10-31T19:50:35.125" v="1442" actId="478"/>
          <ac:spMkLst>
            <pc:docMk/>
            <pc:sldMk cId="0" sldId="274"/>
            <ac:spMk id="15" creationId="{00000000-0000-0000-0000-000000000000}"/>
          </ac:spMkLst>
        </pc:spChg>
        <pc:spChg chg="mod">
          <ac:chgData name="Jashim Uddin" userId="76445bb28c884b4a" providerId="LiveId" clId="{13E93DBA-40D1-44EC-A685-C7F0C51530AD}" dt="2025-10-31T19:50:17.430" v="1441" actId="404"/>
          <ac:spMkLst>
            <pc:docMk/>
            <pc:sldMk cId="0" sldId="274"/>
            <ac:spMk id="16" creationId="{00000000-0000-0000-0000-000000000000}"/>
          </ac:spMkLst>
        </pc:spChg>
        <pc:spChg chg="del">
          <ac:chgData name="Jashim Uddin" userId="76445bb28c884b4a" providerId="LiveId" clId="{13E93DBA-40D1-44EC-A685-C7F0C51530AD}" dt="2025-10-31T19:50:35.125" v="1442" actId="478"/>
          <ac:spMkLst>
            <pc:docMk/>
            <pc:sldMk cId="0" sldId="274"/>
            <ac:spMk id="17" creationId="{00000000-0000-0000-0000-000000000000}"/>
          </ac:spMkLst>
        </pc:spChg>
        <pc:spChg chg="del">
          <ac:chgData name="Jashim Uddin" userId="76445bb28c884b4a" providerId="LiveId" clId="{13E93DBA-40D1-44EC-A685-C7F0C51530AD}" dt="2025-10-31T19:50:35.125" v="1442" actId="478"/>
          <ac:spMkLst>
            <pc:docMk/>
            <pc:sldMk cId="0" sldId="274"/>
            <ac:spMk id="18" creationId="{00000000-0000-0000-0000-000000000000}"/>
          </ac:spMkLst>
        </pc:spChg>
        <pc:spChg chg="del">
          <ac:chgData name="Jashim Uddin" userId="76445bb28c884b4a" providerId="LiveId" clId="{13E93DBA-40D1-44EC-A685-C7F0C51530AD}" dt="2025-10-31T19:50:35.125" v="1442" actId="478"/>
          <ac:spMkLst>
            <pc:docMk/>
            <pc:sldMk cId="0" sldId="274"/>
            <ac:spMk id="19" creationId="{00000000-0000-0000-0000-000000000000}"/>
          </ac:spMkLst>
        </pc:spChg>
        <pc:spChg chg="del">
          <ac:chgData name="Jashim Uddin" userId="76445bb28c884b4a" providerId="LiveId" clId="{13E93DBA-40D1-44EC-A685-C7F0C51530AD}" dt="2025-10-31T19:50:35.125" v="1442" actId="478"/>
          <ac:spMkLst>
            <pc:docMk/>
            <pc:sldMk cId="0" sldId="274"/>
            <ac:spMk id="20" creationId="{00000000-0000-0000-0000-000000000000}"/>
          </ac:spMkLst>
        </pc:spChg>
        <pc:spChg chg="del">
          <ac:chgData name="Jashim Uddin" userId="76445bb28c884b4a" providerId="LiveId" clId="{13E93DBA-40D1-44EC-A685-C7F0C51530AD}" dt="2025-10-31T19:50:35.125" v="1442" actId="478"/>
          <ac:spMkLst>
            <pc:docMk/>
            <pc:sldMk cId="0" sldId="274"/>
            <ac:spMk id="21" creationId="{00000000-0000-0000-0000-000000000000}"/>
          </ac:spMkLst>
        </pc:spChg>
        <pc:spChg chg="del">
          <ac:chgData name="Jashim Uddin" userId="76445bb28c884b4a" providerId="LiveId" clId="{13E93DBA-40D1-44EC-A685-C7F0C51530AD}" dt="2025-10-31T19:50:35.125" v="1442" actId="478"/>
          <ac:spMkLst>
            <pc:docMk/>
            <pc:sldMk cId="0" sldId="274"/>
            <ac:spMk id="22" creationId="{00000000-0000-0000-0000-000000000000}"/>
          </ac:spMkLst>
        </pc:spChg>
        <pc:spChg chg="add mod">
          <ac:chgData name="Jashim Uddin" userId="76445bb28c884b4a" providerId="LiveId" clId="{13E93DBA-40D1-44EC-A685-C7F0C51530AD}" dt="2025-10-31T19:51:48.025" v="1459" actId="6549"/>
          <ac:spMkLst>
            <pc:docMk/>
            <pc:sldMk cId="0" sldId="274"/>
            <ac:spMk id="24" creationId="{78771B55-2374-475F-2459-659EE764550C}"/>
          </ac:spMkLst>
        </pc:spChg>
      </pc:sldChg>
      <pc:sldChg chg="modSp mod modNotesTx">
        <pc:chgData name="Jashim Uddin" userId="76445bb28c884b4a" providerId="LiveId" clId="{13E93DBA-40D1-44EC-A685-C7F0C51530AD}" dt="2025-10-31T19:58:07.813" v="1495" actId="115"/>
        <pc:sldMkLst>
          <pc:docMk/>
          <pc:sldMk cId="0" sldId="275"/>
        </pc:sldMkLst>
        <pc:spChg chg="mod">
          <ac:chgData name="Jashim Uddin" userId="76445bb28c884b4a" providerId="LiveId" clId="{13E93DBA-40D1-44EC-A685-C7F0C51530AD}" dt="2025-10-31T19:56:25.072" v="1478" actId="1076"/>
          <ac:spMkLst>
            <pc:docMk/>
            <pc:sldMk cId="0" sldId="275"/>
            <ac:spMk id="12" creationId="{00000000-0000-0000-0000-000000000000}"/>
          </ac:spMkLst>
        </pc:spChg>
        <pc:spChg chg="mod">
          <ac:chgData name="Jashim Uddin" userId="76445bb28c884b4a" providerId="LiveId" clId="{13E93DBA-40D1-44EC-A685-C7F0C51530AD}" dt="2025-10-31T19:57:17.320" v="1491" actId="6549"/>
          <ac:spMkLst>
            <pc:docMk/>
            <pc:sldMk cId="0" sldId="275"/>
            <ac:spMk id="13" creationId="{00000000-0000-0000-0000-000000000000}"/>
          </ac:spMkLst>
        </pc:spChg>
        <pc:spChg chg="mod">
          <ac:chgData name="Jashim Uddin" userId="76445bb28c884b4a" providerId="LiveId" clId="{13E93DBA-40D1-44EC-A685-C7F0C51530AD}" dt="2025-10-31T19:57:10.401" v="1489" actId="1076"/>
          <ac:spMkLst>
            <pc:docMk/>
            <pc:sldMk cId="0" sldId="275"/>
            <ac:spMk id="14" creationId="{00000000-0000-0000-0000-000000000000}"/>
          </ac:spMkLst>
        </pc:spChg>
      </pc:sldChg>
      <pc:sldChg chg="addSp modSp mod modNotesTx">
        <pc:chgData name="Jashim Uddin" userId="76445bb28c884b4a" providerId="LiveId" clId="{13E93DBA-40D1-44EC-A685-C7F0C51530AD}" dt="2025-10-31T20:04:38.771" v="1586" actId="115"/>
        <pc:sldMkLst>
          <pc:docMk/>
          <pc:sldMk cId="0" sldId="276"/>
        </pc:sldMkLst>
        <pc:spChg chg="mod">
          <ac:chgData name="Jashim Uddin" userId="76445bb28c884b4a" providerId="LiveId" clId="{13E93DBA-40D1-44EC-A685-C7F0C51530AD}" dt="2025-10-31T20:00:10.646" v="1513" actId="2710"/>
          <ac:spMkLst>
            <pc:docMk/>
            <pc:sldMk cId="0" sldId="276"/>
            <ac:spMk id="6" creationId="{00000000-0000-0000-0000-000000000000}"/>
          </ac:spMkLst>
        </pc:spChg>
        <pc:spChg chg="mod">
          <ac:chgData name="Jashim Uddin" userId="76445bb28c884b4a" providerId="LiveId" clId="{13E93DBA-40D1-44EC-A685-C7F0C51530AD}" dt="2025-10-31T20:01:44.327" v="1538" actId="1076"/>
          <ac:spMkLst>
            <pc:docMk/>
            <pc:sldMk cId="0" sldId="276"/>
            <ac:spMk id="15" creationId="{00000000-0000-0000-0000-000000000000}"/>
          </ac:spMkLst>
        </pc:spChg>
        <pc:spChg chg="add mod">
          <ac:chgData name="Jashim Uddin" userId="76445bb28c884b4a" providerId="LiveId" clId="{13E93DBA-40D1-44EC-A685-C7F0C51530AD}" dt="2025-10-31T20:01:48.170" v="1539" actId="123"/>
          <ac:spMkLst>
            <pc:docMk/>
            <pc:sldMk cId="0" sldId="276"/>
            <ac:spMk id="18" creationId="{10477EEC-08AF-E155-84DB-67F3E45A8045}"/>
          </ac:spMkLst>
        </pc:spChg>
      </pc:sldChg>
      <pc:sldChg chg="delSp modSp mod modNotesTx">
        <pc:chgData name="Jashim Uddin" userId="76445bb28c884b4a" providerId="LiveId" clId="{13E93DBA-40D1-44EC-A685-C7F0C51530AD}" dt="2025-10-31T20:04:28.610" v="1584" actId="115"/>
        <pc:sldMkLst>
          <pc:docMk/>
          <pc:sldMk cId="0" sldId="277"/>
        </pc:sldMkLst>
        <pc:spChg chg="mod">
          <ac:chgData name="Jashim Uddin" userId="76445bb28c884b4a" providerId="LiveId" clId="{13E93DBA-40D1-44EC-A685-C7F0C51530AD}" dt="2025-10-31T20:03:24.680" v="1555" actId="404"/>
          <ac:spMkLst>
            <pc:docMk/>
            <pc:sldMk cId="0" sldId="277"/>
            <ac:spMk id="11" creationId="{00000000-0000-0000-0000-000000000000}"/>
          </ac:spMkLst>
        </pc:spChg>
        <pc:spChg chg="del">
          <ac:chgData name="Jashim Uddin" userId="76445bb28c884b4a" providerId="LiveId" clId="{13E93DBA-40D1-44EC-A685-C7F0C51530AD}" dt="2025-10-31T20:03:28.726" v="1556" actId="478"/>
          <ac:spMkLst>
            <pc:docMk/>
            <pc:sldMk cId="0" sldId="277"/>
            <ac:spMk id="12" creationId="{00000000-0000-0000-0000-000000000000}"/>
          </ac:spMkLst>
        </pc:spChg>
        <pc:spChg chg="mod">
          <ac:chgData name="Jashim Uddin" userId="76445bb28c884b4a" providerId="LiveId" clId="{13E93DBA-40D1-44EC-A685-C7F0C51530AD}" dt="2025-10-31T20:04:11.523" v="1565" actId="1076"/>
          <ac:spMkLst>
            <pc:docMk/>
            <pc:sldMk cId="0" sldId="277"/>
            <ac:spMk id="13" creationId="{00000000-0000-0000-0000-000000000000}"/>
          </ac:spMkLst>
        </pc:spChg>
      </pc:sldChg>
      <pc:sldChg chg="delSp modSp mod">
        <pc:chgData name="Jashim Uddin" userId="76445bb28c884b4a" providerId="LiveId" clId="{13E93DBA-40D1-44EC-A685-C7F0C51530AD}" dt="2025-11-01T17:47:54.973" v="1688" actId="478"/>
        <pc:sldMkLst>
          <pc:docMk/>
          <pc:sldMk cId="0" sldId="278"/>
        </pc:sldMkLst>
        <pc:spChg chg="mod">
          <ac:chgData name="Jashim Uddin" userId="76445bb28c884b4a" providerId="LiveId" clId="{13E93DBA-40D1-44EC-A685-C7F0C51530AD}" dt="2025-10-31T20:18:15.984" v="1650" actId="404"/>
          <ac:spMkLst>
            <pc:docMk/>
            <pc:sldMk cId="0" sldId="278"/>
            <ac:spMk id="2" creationId="{00000000-0000-0000-0000-000000000000}"/>
          </ac:spMkLst>
        </pc:spChg>
        <pc:spChg chg="mod">
          <ac:chgData name="Jashim Uddin" userId="76445bb28c884b4a" providerId="LiveId" clId="{13E93DBA-40D1-44EC-A685-C7F0C51530AD}" dt="2025-11-01T17:35:46.483" v="1680"/>
          <ac:spMkLst>
            <pc:docMk/>
            <pc:sldMk cId="0" sldId="278"/>
            <ac:spMk id="3" creationId="{00000000-0000-0000-0000-000000000000}"/>
          </ac:spMkLst>
        </pc:spChg>
        <pc:spChg chg="del">
          <ac:chgData name="Jashim Uddin" userId="76445bb28c884b4a" providerId="LiveId" clId="{13E93DBA-40D1-44EC-A685-C7F0C51530AD}" dt="2025-11-01T17:47:54.973" v="1688" actId="478"/>
          <ac:spMkLst>
            <pc:docMk/>
            <pc:sldMk cId="0" sldId="278"/>
            <ac:spMk id="6" creationId="{00000000-0000-0000-0000-000000000000}"/>
          </ac:spMkLst>
        </pc:spChg>
      </pc:sldChg>
      <pc:sldChg chg="del">
        <pc:chgData name="Jashim Uddin" userId="76445bb28c884b4a" providerId="LiveId" clId="{13E93DBA-40D1-44EC-A685-C7F0C51530AD}" dt="2025-10-31T20:19:01.018" v="1671" actId="47"/>
        <pc:sldMkLst>
          <pc:docMk/>
          <pc:sldMk cId="0" sldId="279"/>
        </pc:sldMkLst>
      </pc:sldChg>
      <pc:sldChg chg="delSp mod">
        <pc:chgData name="Jashim Uddin" userId="76445bb28c884b4a" providerId="LiveId" clId="{13E93DBA-40D1-44EC-A685-C7F0C51530AD}" dt="2025-11-01T17:47:23.262" v="1687" actId="478"/>
        <pc:sldMkLst>
          <pc:docMk/>
          <pc:sldMk cId="0" sldId="280"/>
        </pc:sldMkLst>
        <pc:spChg chg="del">
          <ac:chgData name="Jashim Uddin" userId="76445bb28c884b4a" providerId="LiveId" clId="{13E93DBA-40D1-44EC-A685-C7F0C51530AD}" dt="2025-11-01T17:47:19.353" v="1684" actId="478"/>
          <ac:spMkLst>
            <pc:docMk/>
            <pc:sldMk cId="0" sldId="280"/>
            <ac:spMk id="3" creationId="{00000000-0000-0000-0000-000000000000}"/>
          </ac:spMkLst>
        </pc:spChg>
        <pc:spChg chg="del">
          <ac:chgData name="Jashim Uddin" userId="76445bb28c884b4a" providerId="LiveId" clId="{13E93DBA-40D1-44EC-A685-C7F0C51530AD}" dt="2025-11-01T17:47:22.083" v="1686" actId="478"/>
          <ac:spMkLst>
            <pc:docMk/>
            <pc:sldMk cId="0" sldId="280"/>
            <ac:spMk id="5" creationId="{00000000-0000-0000-0000-000000000000}"/>
          </ac:spMkLst>
        </pc:spChg>
        <pc:spChg chg="del">
          <ac:chgData name="Jashim Uddin" userId="76445bb28c884b4a" providerId="LiveId" clId="{13E93DBA-40D1-44EC-A685-C7F0C51530AD}" dt="2025-11-01T17:47:20.665" v="1685" actId="478"/>
          <ac:spMkLst>
            <pc:docMk/>
            <pc:sldMk cId="0" sldId="280"/>
            <ac:spMk id="6" creationId="{00000000-0000-0000-0000-000000000000}"/>
          </ac:spMkLst>
        </pc:spChg>
        <pc:spChg chg="del">
          <ac:chgData name="Jashim Uddin" userId="76445bb28c884b4a" providerId="LiveId" clId="{13E93DBA-40D1-44EC-A685-C7F0C51530AD}" dt="2025-11-01T17:47:23.262" v="1687" actId="478"/>
          <ac:spMkLst>
            <pc:docMk/>
            <pc:sldMk cId="0" sldId="280"/>
            <ac:spMk id="7" creationId="{00000000-0000-0000-0000-000000000000}"/>
          </ac:spMkLst>
        </pc:spChg>
        <pc:spChg chg="del">
          <ac:chgData name="Jashim Uddin" userId="76445bb28c884b4a" providerId="LiveId" clId="{13E93DBA-40D1-44EC-A685-C7F0C51530AD}" dt="2025-11-01T17:47:12.813" v="1683" actId="478"/>
          <ac:spMkLst>
            <pc:docMk/>
            <pc:sldMk cId="0" sldId="280"/>
            <ac:spMk id="8" creationId="{00000000-0000-0000-0000-000000000000}"/>
          </ac:spMkLst>
        </pc:spChg>
      </pc:sldChg>
      <pc:sldChg chg="modSp add mod ord modTransition modNotesTx">
        <pc:chgData name="Jashim Uddin" userId="76445bb28c884b4a" providerId="LiveId" clId="{13E93DBA-40D1-44EC-A685-C7F0C51530AD}" dt="2025-10-31T18:44:11.006" v="351" actId="403"/>
        <pc:sldMkLst>
          <pc:docMk/>
          <pc:sldMk cId="0" sldId="305"/>
        </pc:sldMkLst>
        <pc:graphicFrameChg chg="mod modGraphic">
          <ac:chgData name="Jashim Uddin" userId="76445bb28c884b4a" providerId="LiveId" clId="{13E93DBA-40D1-44EC-A685-C7F0C51530AD}" dt="2025-10-31T18:44:11.006" v="351" actId="403"/>
          <ac:graphicFrameMkLst>
            <pc:docMk/>
            <pc:sldMk cId="0" sldId="305"/>
            <ac:graphicFrameMk id="12" creationId="{693FF160-90FE-AA46-2B81-E82C755F95AD}"/>
          </ac:graphicFrameMkLst>
        </pc:graphicFrameChg>
      </pc:sldChg>
      <pc:sldChg chg="delSp modSp add mod ord">
        <pc:chgData name="Jashim Uddin" userId="76445bb28c884b4a" providerId="LiveId" clId="{13E93DBA-40D1-44EC-A685-C7F0C51530AD}" dt="2025-11-01T17:48:29.794" v="1693" actId="20577"/>
        <pc:sldMkLst>
          <pc:docMk/>
          <pc:sldMk cId="1458964649" sldId="1881"/>
        </pc:sldMkLst>
        <pc:spChg chg="del">
          <ac:chgData name="Jashim Uddin" userId="76445bb28c884b4a" providerId="LiveId" clId="{13E93DBA-40D1-44EC-A685-C7F0C51530AD}" dt="2025-10-31T20:14:46.445" v="1634" actId="478"/>
          <ac:spMkLst>
            <pc:docMk/>
            <pc:sldMk cId="1458964649" sldId="1881"/>
            <ac:spMk id="2" creationId="{00000000-0000-0000-0000-000000000000}"/>
          </ac:spMkLst>
        </pc:spChg>
        <pc:spChg chg="del">
          <ac:chgData name="Jashim Uddin" userId="76445bb28c884b4a" providerId="LiveId" clId="{13E93DBA-40D1-44EC-A685-C7F0C51530AD}" dt="2025-10-31T20:14:48.222" v="1635" actId="478"/>
          <ac:spMkLst>
            <pc:docMk/>
            <pc:sldMk cId="1458964649" sldId="1881"/>
            <ac:spMk id="7" creationId="{00000000-0000-0000-0000-000000000000}"/>
          </ac:spMkLst>
        </pc:spChg>
        <pc:spChg chg="mod">
          <ac:chgData name="Jashim Uddin" userId="76445bb28c884b4a" providerId="LiveId" clId="{13E93DBA-40D1-44EC-A685-C7F0C51530AD}" dt="2025-10-31T20:14:14.732" v="1632"/>
          <ac:spMkLst>
            <pc:docMk/>
            <pc:sldMk cId="1458964649" sldId="1881"/>
            <ac:spMk id="9" creationId="{A55A57ED-E1D4-3DD5-8158-68A453AFA8D5}"/>
          </ac:spMkLst>
        </pc:spChg>
        <pc:spChg chg="del">
          <ac:chgData name="Jashim Uddin" userId="76445bb28c884b4a" providerId="LiveId" clId="{13E93DBA-40D1-44EC-A685-C7F0C51530AD}" dt="2025-10-31T20:14:45.412" v="1633" actId="478"/>
          <ac:spMkLst>
            <pc:docMk/>
            <pc:sldMk cId="1458964649" sldId="1881"/>
            <ac:spMk id="10" creationId="{00000000-0000-0000-0000-000000000000}"/>
          </ac:spMkLst>
        </pc:spChg>
        <pc:spChg chg="del">
          <ac:chgData name="Jashim Uddin" userId="76445bb28c884b4a" providerId="LiveId" clId="{13E93DBA-40D1-44EC-A685-C7F0C51530AD}" dt="2025-10-31T20:14:49.878" v="1636" actId="478"/>
          <ac:spMkLst>
            <pc:docMk/>
            <pc:sldMk cId="1458964649" sldId="1881"/>
            <ac:spMk id="11" creationId="{00000000-0000-0000-0000-000000000000}"/>
          </ac:spMkLst>
        </pc:spChg>
        <pc:spChg chg="mod">
          <ac:chgData name="Jashim Uddin" userId="76445bb28c884b4a" providerId="LiveId" clId="{13E93DBA-40D1-44EC-A685-C7F0C51530AD}" dt="2025-11-01T17:48:29.794" v="1693" actId="20577"/>
          <ac:spMkLst>
            <pc:docMk/>
            <pc:sldMk cId="1458964649" sldId="1881"/>
            <ac:spMk id="13" creationId="{03AF5E0D-3ECA-EF50-ACE9-0A0C363DFC10}"/>
          </ac:spMkLst>
        </pc:spChg>
        <pc:spChg chg="del">
          <ac:chgData name="Jashim Uddin" userId="76445bb28c884b4a" providerId="LiveId" clId="{13E93DBA-40D1-44EC-A685-C7F0C51530AD}" dt="2025-10-31T20:14:51.368" v="1637" actId="478"/>
          <ac:spMkLst>
            <pc:docMk/>
            <pc:sldMk cId="1458964649" sldId="1881"/>
            <ac:spMk id="17" creationId="{E2CF74D1-8AB9-C20D-8EA6-D81D9222C884}"/>
          </ac:spMkLst>
        </pc:spChg>
        <pc:graphicFrameChg chg="mod modGraphic">
          <ac:chgData name="Jashim Uddin" userId="76445bb28c884b4a" providerId="LiveId" clId="{13E93DBA-40D1-44EC-A685-C7F0C51530AD}" dt="2025-10-31T20:14:56.109" v="1638" actId="12385"/>
          <ac:graphicFrameMkLst>
            <pc:docMk/>
            <pc:sldMk cId="1458964649" sldId="1881"/>
            <ac:graphicFrameMk id="12" creationId="{7BE845A1-9C41-B92B-D3F6-CC6AA9DF67FD}"/>
          </ac:graphicFrameMkLst>
        </pc:graphicFrameChg>
      </pc:sldChg>
      <pc:sldChg chg="addSp delSp modSp add mod">
        <pc:chgData name="Jashim Uddin" userId="76445bb28c884b4a" providerId="LiveId" clId="{13E93DBA-40D1-44EC-A685-C7F0C51530AD}" dt="2025-11-01T17:48:13.298" v="1692" actId="478"/>
        <pc:sldMkLst>
          <pc:docMk/>
          <pc:sldMk cId="0" sldId="1882"/>
        </pc:sldMkLst>
        <pc:spChg chg="del">
          <ac:chgData name="Jashim Uddin" userId="76445bb28c884b4a" providerId="LiveId" clId="{13E93DBA-40D1-44EC-A685-C7F0C51530AD}" dt="2025-10-31T18:47:33.304" v="381" actId="478"/>
          <ac:spMkLst>
            <pc:docMk/>
            <pc:sldMk cId="0" sldId="1882"/>
            <ac:spMk id="6" creationId="{FC570A1A-BBC3-A904-CDBC-9D41605C8F66}"/>
          </ac:spMkLst>
        </pc:spChg>
        <pc:spChg chg="add">
          <ac:chgData name="Jashim Uddin" userId="76445bb28c884b4a" providerId="LiveId" clId="{13E93DBA-40D1-44EC-A685-C7F0C51530AD}" dt="2025-10-31T18:45:01.545" v="353"/>
          <ac:spMkLst>
            <pc:docMk/>
            <pc:sldMk cId="0" sldId="1882"/>
            <ac:spMk id="7" creationId="{3FB748A6-16BA-7056-A2EC-2E7E5B466D71}"/>
          </ac:spMkLst>
        </pc:spChg>
        <pc:spChg chg="add mod">
          <ac:chgData name="Jashim Uddin" userId="76445bb28c884b4a" providerId="LiveId" clId="{13E93DBA-40D1-44EC-A685-C7F0C51530AD}" dt="2025-10-31T18:47:19.727" v="380" actId="20577"/>
          <ac:spMkLst>
            <pc:docMk/>
            <pc:sldMk cId="0" sldId="1882"/>
            <ac:spMk id="8" creationId="{1B105B77-6C3C-7303-DDB4-FE9B8C2C2704}"/>
          </ac:spMkLst>
        </pc:spChg>
        <pc:spChg chg="del">
          <ac:chgData name="Jashim Uddin" userId="76445bb28c884b4a" providerId="LiveId" clId="{13E93DBA-40D1-44EC-A685-C7F0C51530AD}" dt="2025-11-01T17:48:13.298" v="1692" actId="478"/>
          <ac:spMkLst>
            <pc:docMk/>
            <pc:sldMk cId="0" sldId="1882"/>
            <ac:spMk id="10" creationId="{00000000-0000-0000-0000-000000000000}"/>
          </ac:spMkLst>
        </pc:spChg>
        <pc:spChg chg="del mod">
          <ac:chgData name="Jashim Uddin" userId="76445bb28c884b4a" providerId="LiveId" clId="{13E93DBA-40D1-44EC-A685-C7F0C51530AD}" dt="2025-10-31T18:45:17.621" v="358"/>
          <ac:spMkLst>
            <pc:docMk/>
            <pc:sldMk cId="0" sldId="1882"/>
            <ac:spMk id="19" creationId="{042CDD43-4C67-FE21-E372-309A8D57B7CE}"/>
          </ac:spMkLst>
        </pc:spChg>
        <pc:grpChg chg="del">
          <ac:chgData name="Jashim Uddin" userId="76445bb28c884b4a" providerId="LiveId" clId="{13E93DBA-40D1-44EC-A685-C7F0C51530AD}" dt="2025-11-01T17:48:09.133" v="1691" actId="478"/>
          <ac:grpSpMkLst>
            <pc:docMk/>
            <pc:sldMk cId="0" sldId="1882"/>
            <ac:grpSpMk id="2" creationId="{00000000-0000-0000-0000-000000000000}"/>
          </ac:grpSpMkLst>
        </pc:grpChg>
      </pc:sldChg>
      <pc:sldChg chg="modSp add mod">
        <pc:chgData name="Jashim Uddin" userId="76445bb28c884b4a" providerId="LiveId" clId="{13E93DBA-40D1-44EC-A685-C7F0C51530AD}" dt="2025-10-31T19:15:12.861" v="1095" actId="1076"/>
        <pc:sldMkLst>
          <pc:docMk/>
          <pc:sldMk cId="1903860876" sldId="1883"/>
        </pc:sldMkLst>
        <pc:spChg chg="mod">
          <ac:chgData name="Jashim Uddin" userId="76445bb28c884b4a" providerId="LiveId" clId="{13E93DBA-40D1-44EC-A685-C7F0C51530AD}" dt="2025-10-31T19:15:12.861" v="1095" actId="1076"/>
          <ac:spMkLst>
            <pc:docMk/>
            <pc:sldMk cId="1903860876" sldId="1883"/>
            <ac:spMk id="8" creationId="{63BF979D-C250-948A-90DB-56BD8600193F}"/>
          </ac:spMkLst>
        </pc:spChg>
      </pc:sldChg>
      <pc:sldChg chg="delSp modSp add mod">
        <pc:chgData name="Jashim Uddin" userId="76445bb28c884b4a" providerId="LiveId" clId="{13E93DBA-40D1-44EC-A685-C7F0C51530AD}" dt="2025-11-01T17:48:04.497" v="1690" actId="478"/>
        <pc:sldMkLst>
          <pc:docMk/>
          <pc:sldMk cId="1668248997" sldId="1884"/>
        </pc:sldMkLst>
        <pc:spChg chg="del">
          <ac:chgData name="Jashim Uddin" userId="76445bb28c884b4a" providerId="LiveId" clId="{13E93DBA-40D1-44EC-A685-C7F0C51530AD}" dt="2025-11-01T17:48:04.497" v="1690" actId="478"/>
          <ac:spMkLst>
            <pc:docMk/>
            <pc:sldMk cId="1668248997" sldId="1884"/>
            <ac:spMk id="5" creationId="{75C3EC98-C76D-014E-78F2-F07656CE6BFC}"/>
          </ac:spMkLst>
        </pc:spChg>
        <pc:spChg chg="mod">
          <ac:chgData name="Jashim Uddin" userId="76445bb28c884b4a" providerId="LiveId" clId="{13E93DBA-40D1-44EC-A685-C7F0C51530AD}" dt="2025-10-31T19:44:15.308" v="1385" actId="1076"/>
          <ac:spMkLst>
            <pc:docMk/>
            <pc:sldMk cId="1668248997" sldId="1884"/>
            <ac:spMk id="8" creationId="{CBDE13D2-3A05-EE08-D96E-AB06CE337A6E}"/>
          </ac:spMkLst>
        </pc:spChg>
      </pc:sldChg>
      <pc:sldChg chg="addSp delSp modSp add mod">
        <pc:chgData name="Jashim Uddin" userId="76445bb28c884b4a" providerId="LiveId" clId="{13E93DBA-40D1-44EC-A685-C7F0C51530AD}" dt="2025-11-01T17:47:58.964" v="1689" actId="478"/>
        <pc:sldMkLst>
          <pc:docMk/>
          <pc:sldMk cId="3010430691" sldId="1885"/>
        </pc:sldMkLst>
        <pc:spChg chg="add mod">
          <ac:chgData name="Jashim Uddin" userId="76445bb28c884b4a" providerId="LiveId" clId="{13E93DBA-40D1-44EC-A685-C7F0C51530AD}" dt="2025-10-31T20:07:02.578" v="1607" actId="20577"/>
          <ac:spMkLst>
            <pc:docMk/>
            <pc:sldMk cId="3010430691" sldId="1885"/>
            <ac:spMk id="6" creationId="{2A585190-BB13-29E1-8DFA-2B3448503471}"/>
          </ac:spMkLst>
        </pc:spChg>
        <pc:spChg chg="add">
          <ac:chgData name="Jashim Uddin" userId="76445bb28c884b4a" providerId="LiveId" clId="{13E93DBA-40D1-44EC-A685-C7F0C51530AD}" dt="2025-10-31T20:06:56.122" v="1603"/>
          <ac:spMkLst>
            <pc:docMk/>
            <pc:sldMk cId="3010430691" sldId="1885"/>
            <ac:spMk id="7" creationId="{7857468C-2823-D48F-FDD3-55D2C16E1976}"/>
          </ac:spMkLst>
        </pc:spChg>
        <pc:spChg chg="del mod">
          <ac:chgData name="Jashim Uddin" userId="76445bb28c884b4a" providerId="LiveId" clId="{13E93DBA-40D1-44EC-A685-C7F0C51530AD}" dt="2025-10-31T20:06:14.885" v="1595"/>
          <ac:spMkLst>
            <pc:docMk/>
            <pc:sldMk cId="3010430691" sldId="1885"/>
            <ac:spMk id="8" creationId="{C2C84054-D58C-B813-39D4-84AD6F2F2D39}"/>
          </ac:spMkLst>
        </pc:spChg>
        <pc:spChg chg="add">
          <ac:chgData name="Jashim Uddin" userId="76445bb28c884b4a" providerId="LiveId" clId="{13E93DBA-40D1-44EC-A685-C7F0C51530AD}" dt="2025-10-31T20:06:59.351" v="1605"/>
          <ac:spMkLst>
            <pc:docMk/>
            <pc:sldMk cId="3010430691" sldId="1885"/>
            <ac:spMk id="9" creationId="{8BFF8D5D-05C8-CFFC-1075-6557277FEDD0}"/>
          </ac:spMkLst>
        </pc:spChg>
        <pc:grpChg chg="del">
          <ac:chgData name="Jashim Uddin" userId="76445bb28c884b4a" providerId="LiveId" clId="{13E93DBA-40D1-44EC-A685-C7F0C51530AD}" dt="2025-11-01T17:47:58.964" v="1689" actId="478"/>
          <ac:grpSpMkLst>
            <pc:docMk/>
            <pc:sldMk cId="3010430691" sldId="1885"/>
            <ac:grpSpMk id="2" creationId="{856C6316-AC62-95C2-7066-92AB21539574}"/>
          </ac:grpSpMkLst>
        </pc:gr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D2389E-E500-4A3C-9366-2731D624CB27}" type="doc">
      <dgm:prSet loTypeId="urn:microsoft.com/office/officeart/2005/8/layout/vList6" loCatId="list" qsTypeId="urn:microsoft.com/office/officeart/2005/8/quickstyle/simple4" qsCatId="simple" csTypeId="urn:microsoft.com/office/officeart/2005/8/colors/accent1_2" csCatId="accent1" phldr="1"/>
      <dgm:spPr/>
      <dgm:t>
        <a:bodyPr/>
        <a:lstStyle/>
        <a:p>
          <a:endParaRPr lang="en-US"/>
        </a:p>
      </dgm:t>
    </dgm:pt>
    <dgm:pt modelId="{29807820-46D4-4B1A-8CDC-DB68FE90951C}">
      <dgm:prSet phldrT="[Text]" custT="1"/>
      <dgm:spPr/>
      <dgm:t>
        <a:bodyPr/>
        <a:lstStyle/>
        <a:p>
          <a:r>
            <a:rPr kumimoji="0" lang="en-US" altLang="en-US" sz="2400" b="1" i="0" u="none" strike="noStrike" cap="none" normalizeH="0" baseline="0" dirty="0">
              <a:ln/>
              <a:effectLst/>
              <a:latin typeface="Arial" panose="020B0604020202020204" pitchFamily="34" charset="0"/>
            </a:rPr>
            <a:t>Implement continuous skill-gap analysis</a:t>
          </a:r>
          <a:endParaRPr lang="en-US" sz="2400" dirty="0"/>
        </a:p>
      </dgm:t>
    </dgm:pt>
    <dgm:pt modelId="{0B5ECCD5-03CC-465C-B4E3-9F13600D5ED9}" type="parTrans" cxnId="{ED427494-F404-4D9E-AFDA-4A0D1EA4CF9E}">
      <dgm:prSet/>
      <dgm:spPr/>
      <dgm:t>
        <a:bodyPr/>
        <a:lstStyle/>
        <a:p>
          <a:endParaRPr lang="en-US"/>
        </a:p>
      </dgm:t>
    </dgm:pt>
    <dgm:pt modelId="{499731C0-E3DD-454F-810B-377D6005FE20}" type="sibTrans" cxnId="{ED427494-F404-4D9E-AFDA-4A0D1EA4CF9E}">
      <dgm:prSet/>
      <dgm:spPr/>
      <dgm:t>
        <a:bodyPr/>
        <a:lstStyle/>
        <a:p>
          <a:endParaRPr lang="en-US"/>
        </a:p>
      </dgm:t>
    </dgm:pt>
    <dgm:pt modelId="{652CD6AF-87B9-4DE3-9294-81C569916E80}">
      <dgm:prSet phldrT="[Text]" custT="1"/>
      <dgm:spPr/>
      <dgm:t>
        <a:bodyPr/>
        <a:lstStyle/>
        <a:p>
          <a:r>
            <a:rPr kumimoji="0" lang="en-US" altLang="en-US" sz="2400" b="1" i="0" u="none" strike="noStrike" cap="none" normalizeH="0" baseline="0" dirty="0" err="1">
              <a:ln/>
              <a:effectLst/>
              <a:latin typeface="Arial" panose="020B0604020202020204" pitchFamily="34" charset="0"/>
            </a:rPr>
            <a:t>Standardise</a:t>
          </a:r>
          <a:r>
            <a:rPr kumimoji="0" lang="en-US" altLang="en-US" sz="2400" b="1" i="0" u="none" strike="noStrike" cap="none" normalizeH="0" baseline="0" dirty="0">
              <a:ln/>
              <a:effectLst/>
              <a:latin typeface="Arial" panose="020B0604020202020204" pitchFamily="34" charset="0"/>
            </a:rPr>
            <a:t> global training modules</a:t>
          </a:r>
          <a:endParaRPr lang="en-US" sz="2400" dirty="0"/>
        </a:p>
      </dgm:t>
    </dgm:pt>
    <dgm:pt modelId="{557FCB32-7546-47E7-8A71-48D65581D028}" type="parTrans" cxnId="{06EAFF93-050B-437A-A749-007B7AB172E2}">
      <dgm:prSet/>
      <dgm:spPr/>
      <dgm:t>
        <a:bodyPr/>
        <a:lstStyle/>
        <a:p>
          <a:endParaRPr lang="en-US"/>
        </a:p>
      </dgm:t>
    </dgm:pt>
    <dgm:pt modelId="{D119D33E-53A6-47A2-B8FE-AA048B03610A}" type="sibTrans" cxnId="{06EAFF93-050B-437A-A749-007B7AB172E2}">
      <dgm:prSet/>
      <dgm:spPr/>
      <dgm:t>
        <a:bodyPr/>
        <a:lstStyle/>
        <a:p>
          <a:endParaRPr lang="en-US"/>
        </a:p>
      </dgm:t>
    </dgm:pt>
    <dgm:pt modelId="{E63ADC54-7E5E-4A1A-A290-CBCE9CB396EF}">
      <dgm:prSet phldrT="[Text]" custT="1"/>
      <dgm:spPr/>
      <dgm:t>
        <a:bodyPr/>
        <a:lstStyle/>
        <a:p>
          <a:r>
            <a:rPr kumimoji="0" lang="en-US" altLang="en-US" sz="2400" b="1" i="0" u="none" strike="noStrike" cap="none" normalizeH="0" baseline="0" dirty="0">
              <a:ln/>
              <a:effectLst/>
              <a:latin typeface="Arial" panose="020B0604020202020204" pitchFamily="34" charset="0"/>
            </a:rPr>
            <a:t>Enhance talent retention strategies</a:t>
          </a:r>
          <a:endParaRPr lang="en-US" sz="2400" dirty="0"/>
        </a:p>
      </dgm:t>
    </dgm:pt>
    <dgm:pt modelId="{4FFD86B3-5996-413C-9B70-AAC33EE6A0BD}" type="parTrans" cxnId="{EDDC1674-FE91-49AC-806C-16163301622F}">
      <dgm:prSet/>
      <dgm:spPr/>
      <dgm:t>
        <a:bodyPr/>
        <a:lstStyle/>
        <a:p>
          <a:endParaRPr lang="en-US"/>
        </a:p>
      </dgm:t>
    </dgm:pt>
    <dgm:pt modelId="{BB9F8E7D-0BFE-45EF-8285-A933435F2A16}" type="sibTrans" cxnId="{EDDC1674-FE91-49AC-806C-16163301622F}">
      <dgm:prSet/>
      <dgm:spPr/>
      <dgm:t>
        <a:bodyPr/>
        <a:lstStyle/>
        <a:p>
          <a:endParaRPr lang="en-US"/>
        </a:p>
      </dgm:t>
    </dgm:pt>
    <dgm:pt modelId="{C06E917D-0ABB-48D5-B8FD-D6E92CF3AFC8}">
      <dgm:prSet custT="1"/>
      <dgm:spPr/>
      <dgm:t>
        <a:bodyPr/>
        <a:lstStyle/>
        <a:p>
          <a:pPr>
            <a:buClrTx/>
            <a:buSzTx/>
            <a:buFontTx/>
            <a:buChar char="•"/>
          </a:pPr>
          <a:r>
            <a:rPr kumimoji="0" lang="en-US" altLang="en-US" sz="2000" b="0" i="0" u="none" strike="noStrike" cap="none" normalizeH="0" baseline="0" dirty="0">
              <a:ln/>
              <a:effectLst/>
              <a:latin typeface="Arial" panose="020B0604020202020204" pitchFamily="34" charset="0"/>
            </a:rPr>
            <a:t>Use AI-driven learning platforms to identify evolving skill requirements and adjust training programs in real-time.</a:t>
          </a:r>
          <a:endParaRPr lang="en-US" sz="2000" dirty="0"/>
        </a:p>
      </dgm:t>
    </dgm:pt>
    <dgm:pt modelId="{F930115E-F706-4D56-8F76-00F809F54FC2}" type="parTrans" cxnId="{BBFE4A9A-3777-480D-8CFD-DE97A9ABC641}">
      <dgm:prSet/>
      <dgm:spPr/>
      <dgm:t>
        <a:bodyPr/>
        <a:lstStyle/>
        <a:p>
          <a:endParaRPr lang="en-US"/>
        </a:p>
      </dgm:t>
    </dgm:pt>
    <dgm:pt modelId="{21FCA53F-4730-48C7-BED3-902552EFBBE4}" type="sibTrans" cxnId="{BBFE4A9A-3777-480D-8CFD-DE97A9ABC641}">
      <dgm:prSet/>
      <dgm:spPr/>
      <dgm:t>
        <a:bodyPr/>
        <a:lstStyle/>
        <a:p>
          <a:endParaRPr lang="en-US"/>
        </a:p>
      </dgm:t>
    </dgm:pt>
    <dgm:pt modelId="{72068C31-B604-4E56-BD1A-1D3E386122C2}">
      <dgm:prSet custT="1"/>
      <dgm:spPr/>
      <dgm:t>
        <a:bodyPr/>
        <a:lstStyle/>
        <a:p>
          <a:pPr>
            <a:buClrTx/>
            <a:buSzTx/>
            <a:buFontTx/>
            <a:buChar char="•"/>
          </a:pPr>
          <a:r>
            <a:rPr kumimoji="0" lang="en-US" altLang="en-US" sz="2000" b="0" i="0" u="none" strike="noStrike" cap="none" normalizeH="0" baseline="0" dirty="0">
              <a:ln/>
              <a:effectLst/>
              <a:latin typeface="Arial" panose="020B0604020202020204" pitchFamily="34" charset="0"/>
            </a:rPr>
            <a:t>Develop culturally adaptable e-learning modules to ensure consistency across all international sites</a:t>
          </a:r>
          <a:endParaRPr lang="en-US" sz="2000" dirty="0"/>
        </a:p>
      </dgm:t>
    </dgm:pt>
    <dgm:pt modelId="{57C1D212-7ECB-4EE3-83E4-EBC31A06BBCC}" type="parTrans" cxnId="{1A0E8B18-AEF0-44C1-AE2C-F8A79BEBA7F0}">
      <dgm:prSet/>
      <dgm:spPr/>
      <dgm:t>
        <a:bodyPr/>
        <a:lstStyle/>
        <a:p>
          <a:endParaRPr lang="en-US"/>
        </a:p>
      </dgm:t>
    </dgm:pt>
    <dgm:pt modelId="{A2162C0E-1ED6-4FF1-B128-1B59FD2E00BF}" type="sibTrans" cxnId="{1A0E8B18-AEF0-44C1-AE2C-F8A79BEBA7F0}">
      <dgm:prSet/>
      <dgm:spPr/>
      <dgm:t>
        <a:bodyPr/>
        <a:lstStyle/>
        <a:p>
          <a:endParaRPr lang="en-US"/>
        </a:p>
      </dgm:t>
    </dgm:pt>
    <dgm:pt modelId="{A318CC20-E6FC-451F-A6B4-F959A0A27C90}">
      <dgm:prSet custT="1"/>
      <dgm:spPr/>
      <dgm:t>
        <a:bodyPr/>
        <a:lstStyle/>
        <a:p>
          <a:pPr>
            <a:buClrTx/>
            <a:buSzTx/>
            <a:buFontTx/>
            <a:buChar char="•"/>
          </a:pPr>
          <a:r>
            <a:rPr kumimoji="0" lang="en-US" altLang="en-US" sz="2000" b="0" i="0" u="none" strike="noStrike" cap="none" normalizeH="0" baseline="0" dirty="0">
              <a:ln/>
              <a:effectLst/>
              <a:latin typeface="Arial" panose="020B0604020202020204" pitchFamily="34" charset="0"/>
            </a:rPr>
            <a:t>Introduce career-path mapping, mentorship programs, and recognition incentives for trained employees.</a:t>
          </a:r>
          <a:endParaRPr lang="en-US" sz="2000" dirty="0"/>
        </a:p>
      </dgm:t>
    </dgm:pt>
    <dgm:pt modelId="{AF46D107-F89F-4ED0-9461-DF9FBABBF237}" type="parTrans" cxnId="{11C19152-D4BF-4A95-89D5-8C2D124280F9}">
      <dgm:prSet/>
      <dgm:spPr/>
      <dgm:t>
        <a:bodyPr/>
        <a:lstStyle/>
        <a:p>
          <a:endParaRPr lang="en-US"/>
        </a:p>
      </dgm:t>
    </dgm:pt>
    <dgm:pt modelId="{73CF8F2C-74E7-4050-847E-B5C1EB0BBC4C}" type="sibTrans" cxnId="{11C19152-D4BF-4A95-89D5-8C2D124280F9}">
      <dgm:prSet/>
      <dgm:spPr/>
      <dgm:t>
        <a:bodyPr/>
        <a:lstStyle/>
        <a:p>
          <a:endParaRPr lang="en-US"/>
        </a:p>
      </dgm:t>
    </dgm:pt>
    <dgm:pt modelId="{035B6A7B-41D3-4894-9AF6-975B6FCC7F1D}">
      <dgm:prSet custT="1"/>
      <dgm:spPr/>
      <dgm:t>
        <a:bodyPr/>
        <a:lstStyle/>
        <a:p>
          <a:r>
            <a:rPr kumimoji="0" lang="en-US" altLang="en-US" sz="2400" b="1" i="0" u="none" strike="noStrike" cap="none" normalizeH="0" baseline="0" dirty="0">
              <a:ln/>
              <a:effectLst/>
              <a:latin typeface="Arial" panose="020B0604020202020204" pitchFamily="34" charset="0"/>
            </a:rPr>
            <a:t>Adopt outcome-based training metrics</a:t>
          </a:r>
          <a:endParaRPr lang="en-US" sz="2400" dirty="0"/>
        </a:p>
      </dgm:t>
    </dgm:pt>
    <dgm:pt modelId="{C85320B6-FCED-4448-BDA8-DFA3E7094A6B}" type="parTrans" cxnId="{255C35A2-F5B9-46E3-AF95-88462A892EAE}">
      <dgm:prSet/>
      <dgm:spPr/>
      <dgm:t>
        <a:bodyPr/>
        <a:lstStyle/>
        <a:p>
          <a:endParaRPr lang="en-US"/>
        </a:p>
      </dgm:t>
    </dgm:pt>
    <dgm:pt modelId="{F3FACBFD-1C78-4BA4-9DF7-6F5664BB055F}" type="sibTrans" cxnId="{255C35A2-F5B9-46E3-AF95-88462A892EAE}">
      <dgm:prSet/>
      <dgm:spPr/>
      <dgm:t>
        <a:bodyPr/>
        <a:lstStyle/>
        <a:p>
          <a:endParaRPr lang="en-US"/>
        </a:p>
      </dgm:t>
    </dgm:pt>
    <dgm:pt modelId="{E6CCAF2C-02F6-4D24-8C9D-0FA1E1248D85}">
      <dgm:prSet custT="1"/>
      <dgm:spPr/>
      <dgm:t>
        <a:bodyPr/>
        <a:lstStyle/>
        <a:p>
          <a:r>
            <a:rPr kumimoji="0" lang="en-US" altLang="en-US" sz="2400" b="1" i="0" u="none" strike="noStrike" cap="none" normalizeH="0" baseline="0" dirty="0">
              <a:ln/>
              <a:effectLst/>
              <a:latin typeface="Arial" panose="020B0604020202020204" pitchFamily="34" charset="0"/>
            </a:rPr>
            <a:t>Integrate cross-functional learning</a:t>
          </a:r>
          <a:endParaRPr lang="en-US" sz="2400" dirty="0"/>
        </a:p>
      </dgm:t>
    </dgm:pt>
    <dgm:pt modelId="{0549791D-1001-43E9-822D-7D065DEDD627}" type="parTrans" cxnId="{61AA48EB-D1C9-4CAD-AF18-4C024357F16F}">
      <dgm:prSet/>
      <dgm:spPr/>
      <dgm:t>
        <a:bodyPr/>
        <a:lstStyle/>
        <a:p>
          <a:endParaRPr lang="en-US"/>
        </a:p>
      </dgm:t>
    </dgm:pt>
    <dgm:pt modelId="{BC134F5D-14F0-41F3-98E6-0E9372B31434}" type="sibTrans" cxnId="{61AA48EB-D1C9-4CAD-AF18-4C024357F16F}">
      <dgm:prSet/>
      <dgm:spPr/>
      <dgm:t>
        <a:bodyPr/>
        <a:lstStyle/>
        <a:p>
          <a:endParaRPr lang="en-US"/>
        </a:p>
      </dgm:t>
    </dgm:pt>
    <dgm:pt modelId="{5B0A100A-2205-45AF-B8DF-5E9085966FE7}">
      <dgm:prSet custT="1"/>
      <dgm:spPr/>
      <dgm:t>
        <a:bodyPr/>
        <a:lstStyle/>
        <a:p>
          <a:pPr>
            <a:buClrTx/>
            <a:buSzTx/>
            <a:buFontTx/>
            <a:buChar char="•"/>
          </a:pPr>
          <a:r>
            <a:rPr kumimoji="0" lang="en-US" altLang="en-US" sz="2000" b="0" i="0" u="none" strike="noStrike" cap="none" normalizeH="0" baseline="0" dirty="0">
              <a:ln/>
              <a:effectLst/>
              <a:latin typeface="Arial" panose="020B0604020202020204" pitchFamily="34" charset="0"/>
            </a:rPr>
            <a:t>Measure training effectiveness using performance KPIs, productivity improvements, and reduced error rates.</a:t>
          </a:r>
          <a:endParaRPr lang="en-US" sz="2000" dirty="0"/>
        </a:p>
      </dgm:t>
    </dgm:pt>
    <dgm:pt modelId="{A3D16129-D591-440C-BF58-4102112EC2F4}" type="parTrans" cxnId="{C50814A5-47FE-4097-AFA9-DB1BD0179AED}">
      <dgm:prSet/>
      <dgm:spPr/>
      <dgm:t>
        <a:bodyPr/>
        <a:lstStyle/>
        <a:p>
          <a:endParaRPr lang="en-US"/>
        </a:p>
      </dgm:t>
    </dgm:pt>
    <dgm:pt modelId="{94763AD3-DBD1-4D10-828F-071B86F776CB}" type="sibTrans" cxnId="{C50814A5-47FE-4097-AFA9-DB1BD0179AED}">
      <dgm:prSet/>
      <dgm:spPr/>
      <dgm:t>
        <a:bodyPr/>
        <a:lstStyle/>
        <a:p>
          <a:endParaRPr lang="en-US"/>
        </a:p>
      </dgm:t>
    </dgm:pt>
    <dgm:pt modelId="{3E66B02A-39BD-4F3A-9B83-2EE1CB908C65}">
      <dgm:prSet custT="1"/>
      <dgm:spPr/>
      <dgm:t>
        <a:bodyPr/>
        <a:lstStyle/>
        <a:p>
          <a:pPr>
            <a:buClrTx/>
            <a:buSzTx/>
            <a:buFontTx/>
            <a:buChar char="•"/>
          </a:pPr>
          <a:r>
            <a:rPr kumimoji="0" lang="en-US" altLang="en-US" sz="2000" b="0" i="0" u="none" strike="noStrike" cap="none" normalizeH="0" baseline="0" dirty="0">
              <a:ln/>
              <a:effectLst/>
              <a:latin typeface="Arial" panose="020B0604020202020204" pitchFamily="34" charset="0"/>
            </a:rPr>
            <a:t>Encourage rotations and collaborative projects to apply skills practically and foster innovation.</a:t>
          </a:r>
          <a:endParaRPr lang="en-US" sz="2000" dirty="0"/>
        </a:p>
      </dgm:t>
    </dgm:pt>
    <dgm:pt modelId="{942CCA81-4CB4-45DC-9948-AD7384973D90}" type="parTrans" cxnId="{F55A6F90-33B0-4F66-8956-2C89C496259D}">
      <dgm:prSet/>
      <dgm:spPr/>
      <dgm:t>
        <a:bodyPr/>
        <a:lstStyle/>
        <a:p>
          <a:endParaRPr lang="en-US"/>
        </a:p>
      </dgm:t>
    </dgm:pt>
    <dgm:pt modelId="{07D6CADE-7D23-47E8-83F8-967005EBF0CB}" type="sibTrans" cxnId="{F55A6F90-33B0-4F66-8956-2C89C496259D}">
      <dgm:prSet/>
      <dgm:spPr/>
      <dgm:t>
        <a:bodyPr/>
        <a:lstStyle/>
        <a:p>
          <a:endParaRPr lang="en-US"/>
        </a:p>
      </dgm:t>
    </dgm:pt>
    <dgm:pt modelId="{AE440D15-6FDA-4493-832F-C1D5F986C23D}">
      <dgm:prSet custT="1"/>
      <dgm:spPr/>
      <dgm:t>
        <a:bodyPr/>
        <a:lstStyle/>
        <a:p>
          <a:pPr>
            <a:buClrTx/>
            <a:buSzTx/>
            <a:buFontTx/>
            <a:buChar char="•"/>
          </a:pPr>
          <a:endParaRPr kumimoji="0" lang="en-US" altLang="en-US" sz="2000" b="0" i="0" u="none" strike="noStrike" cap="none" normalizeH="0" baseline="0" dirty="0">
            <a:ln/>
            <a:effectLst/>
            <a:latin typeface="Arial" panose="020B0604020202020204" pitchFamily="34" charset="0"/>
          </a:endParaRPr>
        </a:p>
      </dgm:t>
    </dgm:pt>
    <dgm:pt modelId="{3DAD4A3E-CCDA-4163-AB7B-2E96E76B6AAC}" type="parTrans" cxnId="{B74DF9C8-2109-4F71-AE3B-077CB0328F3A}">
      <dgm:prSet/>
      <dgm:spPr/>
      <dgm:t>
        <a:bodyPr/>
        <a:lstStyle/>
        <a:p>
          <a:endParaRPr lang="en-US"/>
        </a:p>
      </dgm:t>
    </dgm:pt>
    <dgm:pt modelId="{AA7D3DA9-A571-4476-A45A-EEF371E645C8}" type="sibTrans" cxnId="{B74DF9C8-2109-4F71-AE3B-077CB0328F3A}">
      <dgm:prSet/>
      <dgm:spPr/>
      <dgm:t>
        <a:bodyPr/>
        <a:lstStyle/>
        <a:p>
          <a:endParaRPr lang="en-US"/>
        </a:p>
      </dgm:t>
    </dgm:pt>
    <dgm:pt modelId="{4F19E9CC-67EC-4D5D-8054-D80B045F7253}">
      <dgm:prSet custT="1"/>
      <dgm:spPr/>
      <dgm:t>
        <a:bodyPr/>
        <a:lstStyle/>
        <a:p>
          <a:pPr>
            <a:buClrTx/>
            <a:buSzTx/>
            <a:buFontTx/>
            <a:buChar char="•"/>
          </a:pPr>
          <a:endParaRPr kumimoji="0" lang="en-US" altLang="en-US" sz="2000" b="0" i="0" u="none" strike="noStrike" cap="none" normalizeH="0" baseline="0" dirty="0">
            <a:ln/>
            <a:effectLst/>
            <a:latin typeface="Arial" panose="020B0604020202020204" pitchFamily="34" charset="0"/>
          </a:endParaRPr>
        </a:p>
      </dgm:t>
    </dgm:pt>
    <dgm:pt modelId="{9C6FE617-0D2C-47FB-8DF2-123CD3F2A170}" type="parTrans" cxnId="{1215C3E0-4100-4EE7-8CDE-437EE8A20ECD}">
      <dgm:prSet/>
      <dgm:spPr/>
      <dgm:t>
        <a:bodyPr/>
        <a:lstStyle/>
        <a:p>
          <a:endParaRPr lang="en-US"/>
        </a:p>
      </dgm:t>
    </dgm:pt>
    <dgm:pt modelId="{3769824E-7277-4B86-82E7-5B1B57F73979}" type="sibTrans" cxnId="{1215C3E0-4100-4EE7-8CDE-437EE8A20ECD}">
      <dgm:prSet/>
      <dgm:spPr/>
      <dgm:t>
        <a:bodyPr/>
        <a:lstStyle/>
        <a:p>
          <a:endParaRPr lang="en-US"/>
        </a:p>
      </dgm:t>
    </dgm:pt>
    <dgm:pt modelId="{2469C40E-86A3-4246-917F-F0221139C672}">
      <dgm:prSet custT="1"/>
      <dgm:spPr/>
      <dgm:t>
        <a:bodyPr/>
        <a:lstStyle/>
        <a:p>
          <a:pPr>
            <a:buClrTx/>
            <a:buSzTx/>
            <a:buFontTx/>
            <a:buChar char="•"/>
          </a:pPr>
          <a:endParaRPr kumimoji="0" lang="en-US" altLang="en-US" sz="2000" b="0" i="0" u="none" strike="noStrike" cap="none" normalizeH="0" baseline="0" dirty="0">
            <a:ln/>
            <a:effectLst/>
            <a:latin typeface="Arial" panose="020B0604020202020204" pitchFamily="34" charset="0"/>
          </a:endParaRPr>
        </a:p>
      </dgm:t>
    </dgm:pt>
    <dgm:pt modelId="{3B629B3B-5FF7-40A4-A16F-0A3ECBA04E66}" type="parTrans" cxnId="{C80C7ED6-A95F-45BA-9CA6-DEAE2A5F40B9}">
      <dgm:prSet/>
      <dgm:spPr/>
      <dgm:t>
        <a:bodyPr/>
        <a:lstStyle/>
        <a:p>
          <a:endParaRPr lang="en-US"/>
        </a:p>
      </dgm:t>
    </dgm:pt>
    <dgm:pt modelId="{2AAFD9C8-EC15-4E41-9FA5-ECDD3FB4487D}" type="sibTrans" cxnId="{C80C7ED6-A95F-45BA-9CA6-DEAE2A5F40B9}">
      <dgm:prSet/>
      <dgm:spPr/>
      <dgm:t>
        <a:bodyPr/>
        <a:lstStyle/>
        <a:p>
          <a:endParaRPr lang="en-US"/>
        </a:p>
      </dgm:t>
    </dgm:pt>
    <dgm:pt modelId="{36E54814-D1AC-4A6C-9C46-7A28DA5ED2DD}">
      <dgm:prSet custT="1"/>
      <dgm:spPr/>
      <dgm:t>
        <a:bodyPr/>
        <a:lstStyle/>
        <a:p>
          <a:pPr>
            <a:buClrTx/>
            <a:buSzTx/>
            <a:buFontTx/>
            <a:buChar char="•"/>
          </a:pPr>
          <a:endParaRPr kumimoji="0" lang="en-US" altLang="en-US" sz="2000" b="0" i="0" u="none" strike="noStrike" cap="none" normalizeH="0" baseline="0" dirty="0">
            <a:ln/>
            <a:effectLst/>
            <a:latin typeface="Arial" panose="020B0604020202020204" pitchFamily="34" charset="0"/>
          </a:endParaRPr>
        </a:p>
      </dgm:t>
    </dgm:pt>
    <dgm:pt modelId="{61EB839B-092B-4657-ABC6-93C25E26D7BA}" type="parTrans" cxnId="{3931FAE5-C0F4-423C-8367-ACEF666D2101}">
      <dgm:prSet/>
      <dgm:spPr/>
      <dgm:t>
        <a:bodyPr/>
        <a:lstStyle/>
        <a:p>
          <a:endParaRPr lang="en-US"/>
        </a:p>
      </dgm:t>
    </dgm:pt>
    <dgm:pt modelId="{AB4AD602-A271-42F3-8788-4D960E3B41F6}" type="sibTrans" cxnId="{3931FAE5-C0F4-423C-8367-ACEF666D2101}">
      <dgm:prSet/>
      <dgm:spPr/>
      <dgm:t>
        <a:bodyPr/>
        <a:lstStyle/>
        <a:p>
          <a:endParaRPr lang="en-US"/>
        </a:p>
      </dgm:t>
    </dgm:pt>
    <dgm:pt modelId="{09F0DC22-10F7-4BAE-BC75-4981C2374996}" type="pres">
      <dgm:prSet presAssocID="{6FD2389E-E500-4A3C-9366-2731D624CB27}" presName="Name0" presStyleCnt="0">
        <dgm:presLayoutVars>
          <dgm:dir/>
          <dgm:animLvl val="lvl"/>
          <dgm:resizeHandles/>
        </dgm:presLayoutVars>
      </dgm:prSet>
      <dgm:spPr/>
      <dgm:t>
        <a:bodyPr/>
        <a:lstStyle/>
        <a:p>
          <a:endParaRPr lang="en-US"/>
        </a:p>
      </dgm:t>
    </dgm:pt>
    <dgm:pt modelId="{7A3B268C-DB54-496F-A536-14D69E191286}" type="pres">
      <dgm:prSet presAssocID="{29807820-46D4-4B1A-8CDC-DB68FE90951C}" presName="linNode" presStyleCnt="0"/>
      <dgm:spPr/>
    </dgm:pt>
    <dgm:pt modelId="{349B3D09-686C-4C32-9B5A-58A1111184E4}" type="pres">
      <dgm:prSet presAssocID="{29807820-46D4-4B1A-8CDC-DB68FE90951C}" presName="parentShp" presStyleLbl="node1" presStyleIdx="0" presStyleCnt="5">
        <dgm:presLayoutVars>
          <dgm:bulletEnabled val="1"/>
        </dgm:presLayoutVars>
      </dgm:prSet>
      <dgm:spPr/>
      <dgm:t>
        <a:bodyPr/>
        <a:lstStyle/>
        <a:p>
          <a:endParaRPr lang="en-US"/>
        </a:p>
      </dgm:t>
    </dgm:pt>
    <dgm:pt modelId="{7353DBFF-796E-4EF6-98A5-94ED583E3E9C}" type="pres">
      <dgm:prSet presAssocID="{29807820-46D4-4B1A-8CDC-DB68FE90951C}" presName="childShp" presStyleLbl="bgAccFollowNode1" presStyleIdx="0" presStyleCnt="5">
        <dgm:presLayoutVars>
          <dgm:bulletEnabled val="1"/>
        </dgm:presLayoutVars>
      </dgm:prSet>
      <dgm:spPr/>
      <dgm:t>
        <a:bodyPr/>
        <a:lstStyle/>
        <a:p>
          <a:endParaRPr lang="en-US"/>
        </a:p>
      </dgm:t>
    </dgm:pt>
    <dgm:pt modelId="{CFDB6CDD-1FAF-4AE3-877C-352E9542FB95}" type="pres">
      <dgm:prSet presAssocID="{499731C0-E3DD-454F-810B-377D6005FE20}" presName="spacing" presStyleCnt="0"/>
      <dgm:spPr/>
    </dgm:pt>
    <dgm:pt modelId="{AB736D7F-62A7-43D3-9C2E-9EF676C4D8D1}" type="pres">
      <dgm:prSet presAssocID="{652CD6AF-87B9-4DE3-9294-81C569916E80}" presName="linNode" presStyleCnt="0"/>
      <dgm:spPr/>
    </dgm:pt>
    <dgm:pt modelId="{BAFFD2C4-780A-42D6-846B-4B854679B857}" type="pres">
      <dgm:prSet presAssocID="{652CD6AF-87B9-4DE3-9294-81C569916E80}" presName="parentShp" presStyleLbl="node1" presStyleIdx="1" presStyleCnt="5">
        <dgm:presLayoutVars>
          <dgm:bulletEnabled val="1"/>
        </dgm:presLayoutVars>
      </dgm:prSet>
      <dgm:spPr/>
      <dgm:t>
        <a:bodyPr/>
        <a:lstStyle/>
        <a:p>
          <a:endParaRPr lang="en-US"/>
        </a:p>
      </dgm:t>
    </dgm:pt>
    <dgm:pt modelId="{23C86715-8F96-460F-BE7F-02A39FC8E271}" type="pres">
      <dgm:prSet presAssocID="{652CD6AF-87B9-4DE3-9294-81C569916E80}" presName="childShp" presStyleLbl="bgAccFollowNode1" presStyleIdx="1" presStyleCnt="5">
        <dgm:presLayoutVars>
          <dgm:bulletEnabled val="1"/>
        </dgm:presLayoutVars>
      </dgm:prSet>
      <dgm:spPr/>
      <dgm:t>
        <a:bodyPr/>
        <a:lstStyle/>
        <a:p>
          <a:endParaRPr lang="en-US"/>
        </a:p>
      </dgm:t>
    </dgm:pt>
    <dgm:pt modelId="{311F8233-2A4F-4952-A24E-4DDC03ACE07E}" type="pres">
      <dgm:prSet presAssocID="{D119D33E-53A6-47A2-B8FE-AA048B03610A}" presName="spacing" presStyleCnt="0"/>
      <dgm:spPr/>
    </dgm:pt>
    <dgm:pt modelId="{D2055E96-6A33-4C97-96B6-F3A236BAD9DA}" type="pres">
      <dgm:prSet presAssocID="{E63ADC54-7E5E-4A1A-A290-CBCE9CB396EF}" presName="linNode" presStyleCnt="0"/>
      <dgm:spPr/>
    </dgm:pt>
    <dgm:pt modelId="{E54A303C-10F3-4EFF-B8A7-6A7968C615B9}" type="pres">
      <dgm:prSet presAssocID="{E63ADC54-7E5E-4A1A-A290-CBCE9CB396EF}" presName="parentShp" presStyleLbl="node1" presStyleIdx="2" presStyleCnt="5">
        <dgm:presLayoutVars>
          <dgm:bulletEnabled val="1"/>
        </dgm:presLayoutVars>
      </dgm:prSet>
      <dgm:spPr/>
      <dgm:t>
        <a:bodyPr/>
        <a:lstStyle/>
        <a:p>
          <a:endParaRPr lang="en-US"/>
        </a:p>
      </dgm:t>
    </dgm:pt>
    <dgm:pt modelId="{9D89D937-1B80-46FA-B1E7-C69573AD95EA}" type="pres">
      <dgm:prSet presAssocID="{E63ADC54-7E5E-4A1A-A290-CBCE9CB396EF}" presName="childShp" presStyleLbl="bgAccFollowNode1" presStyleIdx="2" presStyleCnt="5">
        <dgm:presLayoutVars>
          <dgm:bulletEnabled val="1"/>
        </dgm:presLayoutVars>
      </dgm:prSet>
      <dgm:spPr/>
      <dgm:t>
        <a:bodyPr/>
        <a:lstStyle/>
        <a:p>
          <a:endParaRPr lang="en-US"/>
        </a:p>
      </dgm:t>
    </dgm:pt>
    <dgm:pt modelId="{17F7D169-14C8-4505-80E2-5131657FD053}" type="pres">
      <dgm:prSet presAssocID="{BB9F8E7D-0BFE-45EF-8285-A933435F2A16}" presName="spacing" presStyleCnt="0"/>
      <dgm:spPr/>
    </dgm:pt>
    <dgm:pt modelId="{445BFFFE-120A-417A-A46E-0FB98AB21B11}" type="pres">
      <dgm:prSet presAssocID="{035B6A7B-41D3-4894-9AF6-975B6FCC7F1D}" presName="linNode" presStyleCnt="0"/>
      <dgm:spPr/>
    </dgm:pt>
    <dgm:pt modelId="{130FBC87-06B9-40B6-BC1B-9B642FD2193D}" type="pres">
      <dgm:prSet presAssocID="{035B6A7B-41D3-4894-9AF6-975B6FCC7F1D}" presName="parentShp" presStyleLbl="node1" presStyleIdx="3" presStyleCnt="5">
        <dgm:presLayoutVars>
          <dgm:bulletEnabled val="1"/>
        </dgm:presLayoutVars>
      </dgm:prSet>
      <dgm:spPr/>
      <dgm:t>
        <a:bodyPr/>
        <a:lstStyle/>
        <a:p>
          <a:endParaRPr lang="en-US"/>
        </a:p>
      </dgm:t>
    </dgm:pt>
    <dgm:pt modelId="{6A70FDE4-9D5C-40C2-8F7C-FA9D274A0861}" type="pres">
      <dgm:prSet presAssocID="{035B6A7B-41D3-4894-9AF6-975B6FCC7F1D}" presName="childShp" presStyleLbl="bgAccFollowNode1" presStyleIdx="3" presStyleCnt="5">
        <dgm:presLayoutVars>
          <dgm:bulletEnabled val="1"/>
        </dgm:presLayoutVars>
      </dgm:prSet>
      <dgm:spPr/>
      <dgm:t>
        <a:bodyPr/>
        <a:lstStyle/>
        <a:p>
          <a:endParaRPr lang="en-US"/>
        </a:p>
      </dgm:t>
    </dgm:pt>
    <dgm:pt modelId="{B61DB3C0-FA8E-42E9-A733-B824E2F7743B}" type="pres">
      <dgm:prSet presAssocID="{F3FACBFD-1C78-4BA4-9DF7-6F5664BB055F}" presName="spacing" presStyleCnt="0"/>
      <dgm:spPr/>
    </dgm:pt>
    <dgm:pt modelId="{F0A4F7E3-8EED-458B-BED6-D878273D07F3}" type="pres">
      <dgm:prSet presAssocID="{E6CCAF2C-02F6-4D24-8C9D-0FA1E1248D85}" presName="linNode" presStyleCnt="0"/>
      <dgm:spPr/>
    </dgm:pt>
    <dgm:pt modelId="{AD67C3DA-54CB-4935-8E7B-CFE667AA039D}" type="pres">
      <dgm:prSet presAssocID="{E6CCAF2C-02F6-4D24-8C9D-0FA1E1248D85}" presName="parentShp" presStyleLbl="node1" presStyleIdx="4" presStyleCnt="5">
        <dgm:presLayoutVars>
          <dgm:bulletEnabled val="1"/>
        </dgm:presLayoutVars>
      </dgm:prSet>
      <dgm:spPr/>
      <dgm:t>
        <a:bodyPr/>
        <a:lstStyle/>
        <a:p>
          <a:endParaRPr lang="en-US"/>
        </a:p>
      </dgm:t>
    </dgm:pt>
    <dgm:pt modelId="{FD790FA0-D3D0-4A62-A934-5A6C6C0E51AB}" type="pres">
      <dgm:prSet presAssocID="{E6CCAF2C-02F6-4D24-8C9D-0FA1E1248D85}" presName="childShp" presStyleLbl="bgAccFollowNode1" presStyleIdx="4" presStyleCnt="5">
        <dgm:presLayoutVars>
          <dgm:bulletEnabled val="1"/>
        </dgm:presLayoutVars>
      </dgm:prSet>
      <dgm:spPr/>
      <dgm:t>
        <a:bodyPr/>
        <a:lstStyle/>
        <a:p>
          <a:endParaRPr lang="en-US"/>
        </a:p>
      </dgm:t>
    </dgm:pt>
  </dgm:ptLst>
  <dgm:cxnLst>
    <dgm:cxn modelId="{4DAD4F57-7E8C-49E6-BFBF-F2C88649DC0D}" type="presOf" srcId="{2469C40E-86A3-4246-917F-F0221139C672}" destId="{6A70FDE4-9D5C-40C2-8F7C-FA9D274A0861}" srcOrd="0" destOrd="1" presId="urn:microsoft.com/office/officeart/2005/8/layout/vList6"/>
    <dgm:cxn modelId="{9141B3D2-6110-4A6F-B6FD-466075FB8AD8}" type="presOf" srcId="{035B6A7B-41D3-4894-9AF6-975B6FCC7F1D}" destId="{130FBC87-06B9-40B6-BC1B-9B642FD2193D}" srcOrd="0" destOrd="0" presId="urn:microsoft.com/office/officeart/2005/8/layout/vList6"/>
    <dgm:cxn modelId="{EDDC1674-FE91-49AC-806C-16163301622F}" srcId="{6FD2389E-E500-4A3C-9366-2731D624CB27}" destId="{E63ADC54-7E5E-4A1A-A290-CBCE9CB396EF}" srcOrd="2" destOrd="0" parTransId="{4FFD86B3-5996-413C-9B70-AAC33EE6A0BD}" sibTransId="{BB9F8E7D-0BFE-45EF-8285-A933435F2A16}"/>
    <dgm:cxn modelId="{1A0E8B18-AEF0-44C1-AE2C-F8A79BEBA7F0}" srcId="{652CD6AF-87B9-4DE3-9294-81C569916E80}" destId="{72068C31-B604-4E56-BD1A-1D3E386122C2}" srcOrd="0" destOrd="0" parTransId="{57C1D212-7ECB-4EE3-83E4-EBC31A06BBCC}" sibTransId="{A2162C0E-1ED6-4FF1-B128-1B59FD2E00BF}"/>
    <dgm:cxn modelId="{8B8360A2-32CA-45F1-805D-4EF3F87805BF}" type="presOf" srcId="{C06E917D-0ABB-48D5-B8FD-D6E92CF3AFC8}" destId="{7353DBFF-796E-4EF6-98A5-94ED583E3E9C}" srcOrd="0" destOrd="0" presId="urn:microsoft.com/office/officeart/2005/8/layout/vList6"/>
    <dgm:cxn modelId="{6D8B7875-D8F6-454A-B923-49025BC7D282}" type="presOf" srcId="{E6CCAF2C-02F6-4D24-8C9D-0FA1E1248D85}" destId="{AD67C3DA-54CB-4935-8E7B-CFE667AA039D}" srcOrd="0" destOrd="0" presId="urn:microsoft.com/office/officeart/2005/8/layout/vList6"/>
    <dgm:cxn modelId="{B2D0397B-2F98-419D-858C-5CB004321A1B}" type="presOf" srcId="{E63ADC54-7E5E-4A1A-A290-CBCE9CB396EF}" destId="{E54A303C-10F3-4EFF-B8A7-6A7968C615B9}" srcOrd="0" destOrd="0" presId="urn:microsoft.com/office/officeart/2005/8/layout/vList6"/>
    <dgm:cxn modelId="{6BA62E7F-EFEA-4EE7-BD34-0CDDE0D4E3D3}" type="presOf" srcId="{72068C31-B604-4E56-BD1A-1D3E386122C2}" destId="{23C86715-8F96-460F-BE7F-02A39FC8E271}" srcOrd="0" destOrd="0" presId="urn:microsoft.com/office/officeart/2005/8/layout/vList6"/>
    <dgm:cxn modelId="{BBFE4A9A-3777-480D-8CFD-DE97A9ABC641}" srcId="{29807820-46D4-4B1A-8CDC-DB68FE90951C}" destId="{C06E917D-0ABB-48D5-B8FD-D6E92CF3AFC8}" srcOrd="0" destOrd="0" parTransId="{F930115E-F706-4D56-8F76-00F809F54FC2}" sibTransId="{21FCA53F-4730-48C7-BED3-902552EFBBE4}"/>
    <dgm:cxn modelId="{67EBF942-5689-4A60-910C-1B7A795CF044}" type="presOf" srcId="{AE440D15-6FDA-4493-832F-C1D5F986C23D}" destId="{7353DBFF-796E-4EF6-98A5-94ED583E3E9C}" srcOrd="0" destOrd="1" presId="urn:microsoft.com/office/officeart/2005/8/layout/vList6"/>
    <dgm:cxn modelId="{ED427494-F404-4D9E-AFDA-4A0D1EA4CF9E}" srcId="{6FD2389E-E500-4A3C-9366-2731D624CB27}" destId="{29807820-46D4-4B1A-8CDC-DB68FE90951C}" srcOrd="0" destOrd="0" parTransId="{0B5ECCD5-03CC-465C-B4E3-9F13600D5ED9}" sibTransId="{499731C0-E3DD-454F-810B-377D6005FE20}"/>
    <dgm:cxn modelId="{F55A6F90-33B0-4F66-8956-2C89C496259D}" srcId="{E6CCAF2C-02F6-4D24-8C9D-0FA1E1248D85}" destId="{3E66B02A-39BD-4F3A-9B83-2EE1CB908C65}" srcOrd="0" destOrd="0" parTransId="{942CCA81-4CB4-45DC-9948-AD7384973D90}" sibTransId="{07D6CADE-7D23-47E8-83F8-967005EBF0CB}"/>
    <dgm:cxn modelId="{C80C7ED6-A95F-45BA-9CA6-DEAE2A5F40B9}" srcId="{035B6A7B-41D3-4894-9AF6-975B6FCC7F1D}" destId="{2469C40E-86A3-4246-917F-F0221139C672}" srcOrd="1" destOrd="0" parTransId="{3B629B3B-5FF7-40A4-A16F-0A3ECBA04E66}" sibTransId="{2AAFD9C8-EC15-4E41-9FA5-ECDD3FB4487D}"/>
    <dgm:cxn modelId="{06EAFF93-050B-437A-A749-007B7AB172E2}" srcId="{6FD2389E-E500-4A3C-9366-2731D624CB27}" destId="{652CD6AF-87B9-4DE3-9294-81C569916E80}" srcOrd="1" destOrd="0" parTransId="{557FCB32-7546-47E7-8A71-48D65581D028}" sibTransId="{D119D33E-53A6-47A2-B8FE-AA048B03610A}"/>
    <dgm:cxn modelId="{20646CAD-8C57-4147-B50D-50FAED1BD21B}" type="presOf" srcId="{6FD2389E-E500-4A3C-9366-2731D624CB27}" destId="{09F0DC22-10F7-4BAE-BC75-4981C2374996}" srcOrd="0" destOrd="0" presId="urn:microsoft.com/office/officeart/2005/8/layout/vList6"/>
    <dgm:cxn modelId="{1215C3E0-4100-4EE7-8CDE-437EE8A20ECD}" srcId="{E63ADC54-7E5E-4A1A-A290-CBCE9CB396EF}" destId="{4F19E9CC-67EC-4D5D-8054-D80B045F7253}" srcOrd="1" destOrd="0" parTransId="{9C6FE617-0D2C-47FB-8DF2-123CD3F2A170}" sibTransId="{3769824E-7277-4B86-82E7-5B1B57F73979}"/>
    <dgm:cxn modelId="{4FE4BEE8-0221-46B1-B7D1-D91798D51BBB}" type="presOf" srcId="{5B0A100A-2205-45AF-B8DF-5E9085966FE7}" destId="{6A70FDE4-9D5C-40C2-8F7C-FA9D274A0861}" srcOrd="0" destOrd="0" presId="urn:microsoft.com/office/officeart/2005/8/layout/vList6"/>
    <dgm:cxn modelId="{C50814A5-47FE-4097-AFA9-DB1BD0179AED}" srcId="{035B6A7B-41D3-4894-9AF6-975B6FCC7F1D}" destId="{5B0A100A-2205-45AF-B8DF-5E9085966FE7}" srcOrd="0" destOrd="0" parTransId="{A3D16129-D591-440C-BF58-4102112EC2F4}" sibTransId="{94763AD3-DBD1-4D10-828F-071B86F776CB}"/>
    <dgm:cxn modelId="{30705D9D-F5D7-4524-B95E-373DB9E19061}" type="presOf" srcId="{4F19E9CC-67EC-4D5D-8054-D80B045F7253}" destId="{9D89D937-1B80-46FA-B1E7-C69573AD95EA}" srcOrd="0" destOrd="1" presId="urn:microsoft.com/office/officeart/2005/8/layout/vList6"/>
    <dgm:cxn modelId="{CDC7D3E3-5F70-461F-BC85-E9559EB75B4C}" type="presOf" srcId="{A318CC20-E6FC-451F-A6B4-F959A0A27C90}" destId="{9D89D937-1B80-46FA-B1E7-C69573AD95EA}" srcOrd="0" destOrd="0" presId="urn:microsoft.com/office/officeart/2005/8/layout/vList6"/>
    <dgm:cxn modelId="{255C35A2-F5B9-46E3-AF95-88462A892EAE}" srcId="{6FD2389E-E500-4A3C-9366-2731D624CB27}" destId="{035B6A7B-41D3-4894-9AF6-975B6FCC7F1D}" srcOrd="3" destOrd="0" parTransId="{C85320B6-FCED-4448-BDA8-DFA3E7094A6B}" sibTransId="{F3FACBFD-1C78-4BA4-9DF7-6F5664BB055F}"/>
    <dgm:cxn modelId="{77E1B7CC-1914-406B-A6D8-E1142334B3AE}" type="presOf" srcId="{3E66B02A-39BD-4F3A-9B83-2EE1CB908C65}" destId="{FD790FA0-D3D0-4A62-A934-5A6C6C0E51AB}" srcOrd="0" destOrd="0" presId="urn:microsoft.com/office/officeart/2005/8/layout/vList6"/>
    <dgm:cxn modelId="{63F64265-8274-46A0-9529-B1738857C3C8}" type="presOf" srcId="{652CD6AF-87B9-4DE3-9294-81C569916E80}" destId="{BAFFD2C4-780A-42D6-846B-4B854679B857}" srcOrd="0" destOrd="0" presId="urn:microsoft.com/office/officeart/2005/8/layout/vList6"/>
    <dgm:cxn modelId="{11C19152-D4BF-4A95-89D5-8C2D124280F9}" srcId="{E63ADC54-7E5E-4A1A-A290-CBCE9CB396EF}" destId="{A318CC20-E6FC-451F-A6B4-F959A0A27C90}" srcOrd="0" destOrd="0" parTransId="{AF46D107-F89F-4ED0-9461-DF9FBABBF237}" sibTransId="{73CF8F2C-74E7-4050-847E-B5C1EB0BBC4C}"/>
    <dgm:cxn modelId="{1CAFD80D-50BC-4FC2-9799-EE19374CA999}" type="presOf" srcId="{29807820-46D4-4B1A-8CDC-DB68FE90951C}" destId="{349B3D09-686C-4C32-9B5A-58A1111184E4}" srcOrd="0" destOrd="0" presId="urn:microsoft.com/office/officeart/2005/8/layout/vList6"/>
    <dgm:cxn modelId="{3931FAE5-C0F4-423C-8367-ACEF666D2101}" srcId="{E6CCAF2C-02F6-4D24-8C9D-0FA1E1248D85}" destId="{36E54814-D1AC-4A6C-9C46-7A28DA5ED2DD}" srcOrd="1" destOrd="0" parTransId="{61EB839B-092B-4657-ABC6-93C25E26D7BA}" sibTransId="{AB4AD602-A271-42F3-8788-4D960E3B41F6}"/>
    <dgm:cxn modelId="{B74DF9C8-2109-4F71-AE3B-077CB0328F3A}" srcId="{29807820-46D4-4B1A-8CDC-DB68FE90951C}" destId="{AE440D15-6FDA-4493-832F-C1D5F986C23D}" srcOrd="1" destOrd="0" parTransId="{3DAD4A3E-CCDA-4163-AB7B-2E96E76B6AAC}" sibTransId="{AA7D3DA9-A571-4476-A45A-EEF371E645C8}"/>
    <dgm:cxn modelId="{61AA48EB-D1C9-4CAD-AF18-4C024357F16F}" srcId="{6FD2389E-E500-4A3C-9366-2731D624CB27}" destId="{E6CCAF2C-02F6-4D24-8C9D-0FA1E1248D85}" srcOrd="4" destOrd="0" parTransId="{0549791D-1001-43E9-822D-7D065DEDD627}" sibTransId="{BC134F5D-14F0-41F3-98E6-0E9372B31434}"/>
    <dgm:cxn modelId="{25B0129B-80F5-4640-90E1-676741EDD540}" type="presOf" srcId="{36E54814-D1AC-4A6C-9C46-7A28DA5ED2DD}" destId="{FD790FA0-D3D0-4A62-A934-5A6C6C0E51AB}" srcOrd="0" destOrd="1" presId="urn:microsoft.com/office/officeart/2005/8/layout/vList6"/>
    <dgm:cxn modelId="{50C05192-54C3-433B-B7C0-07AB18A9FEE3}" type="presParOf" srcId="{09F0DC22-10F7-4BAE-BC75-4981C2374996}" destId="{7A3B268C-DB54-496F-A536-14D69E191286}" srcOrd="0" destOrd="0" presId="urn:microsoft.com/office/officeart/2005/8/layout/vList6"/>
    <dgm:cxn modelId="{C57FFF95-E8C6-4727-9B40-239E7CD4BCFF}" type="presParOf" srcId="{7A3B268C-DB54-496F-A536-14D69E191286}" destId="{349B3D09-686C-4C32-9B5A-58A1111184E4}" srcOrd="0" destOrd="0" presId="urn:microsoft.com/office/officeart/2005/8/layout/vList6"/>
    <dgm:cxn modelId="{676B158B-9908-4958-944E-218255BDF29F}" type="presParOf" srcId="{7A3B268C-DB54-496F-A536-14D69E191286}" destId="{7353DBFF-796E-4EF6-98A5-94ED583E3E9C}" srcOrd="1" destOrd="0" presId="urn:microsoft.com/office/officeart/2005/8/layout/vList6"/>
    <dgm:cxn modelId="{3F46904C-BACB-4AE5-8FB8-73A67855C380}" type="presParOf" srcId="{09F0DC22-10F7-4BAE-BC75-4981C2374996}" destId="{CFDB6CDD-1FAF-4AE3-877C-352E9542FB95}" srcOrd="1" destOrd="0" presId="urn:microsoft.com/office/officeart/2005/8/layout/vList6"/>
    <dgm:cxn modelId="{67BB12DB-2325-467D-AD4B-A310E080A055}" type="presParOf" srcId="{09F0DC22-10F7-4BAE-BC75-4981C2374996}" destId="{AB736D7F-62A7-43D3-9C2E-9EF676C4D8D1}" srcOrd="2" destOrd="0" presId="urn:microsoft.com/office/officeart/2005/8/layout/vList6"/>
    <dgm:cxn modelId="{A041161E-1383-44EC-94A6-9906F44F9E1C}" type="presParOf" srcId="{AB736D7F-62A7-43D3-9C2E-9EF676C4D8D1}" destId="{BAFFD2C4-780A-42D6-846B-4B854679B857}" srcOrd="0" destOrd="0" presId="urn:microsoft.com/office/officeart/2005/8/layout/vList6"/>
    <dgm:cxn modelId="{402390FE-5DE1-4829-8A9A-34E5C39030F3}" type="presParOf" srcId="{AB736D7F-62A7-43D3-9C2E-9EF676C4D8D1}" destId="{23C86715-8F96-460F-BE7F-02A39FC8E271}" srcOrd="1" destOrd="0" presId="urn:microsoft.com/office/officeart/2005/8/layout/vList6"/>
    <dgm:cxn modelId="{CC631D40-798F-48CF-82B9-CB166074F5B4}" type="presParOf" srcId="{09F0DC22-10F7-4BAE-BC75-4981C2374996}" destId="{311F8233-2A4F-4952-A24E-4DDC03ACE07E}" srcOrd="3" destOrd="0" presId="urn:microsoft.com/office/officeart/2005/8/layout/vList6"/>
    <dgm:cxn modelId="{39E70F23-DB42-43E5-9F67-EDE364CD0F6B}" type="presParOf" srcId="{09F0DC22-10F7-4BAE-BC75-4981C2374996}" destId="{D2055E96-6A33-4C97-96B6-F3A236BAD9DA}" srcOrd="4" destOrd="0" presId="urn:microsoft.com/office/officeart/2005/8/layout/vList6"/>
    <dgm:cxn modelId="{D23FDE88-EA6F-45ED-A8E8-1389D9132DEE}" type="presParOf" srcId="{D2055E96-6A33-4C97-96B6-F3A236BAD9DA}" destId="{E54A303C-10F3-4EFF-B8A7-6A7968C615B9}" srcOrd="0" destOrd="0" presId="urn:microsoft.com/office/officeart/2005/8/layout/vList6"/>
    <dgm:cxn modelId="{2B57A74E-1BCA-4548-8876-EC906D0DB9DE}" type="presParOf" srcId="{D2055E96-6A33-4C97-96B6-F3A236BAD9DA}" destId="{9D89D937-1B80-46FA-B1E7-C69573AD95EA}" srcOrd="1" destOrd="0" presId="urn:microsoft.com/office/officeart/2005/8/layout/vList6"/>
    <dgm:cxn modelId="{CE5727C7-0A07-40D2-9F38-C9DA44D9A00C}" type="presParOf" srcId="{09F0DC22-10F7-4BAE-BC75-4981C2374996}" destId="{17F7D169-14C8-4505-80E2-5131657FD053}" srcOrd="5" destOrd="0" presId="urn:microsoft.com/office/officeart/2005/8/layout/vList6"/>
    <dgm:cxn modelId="{5ECD8F98-D7E9-4273-91A6-A5B8D02CECE5}" type="presParOf" srcId="{09F0DC22-10F7-4BAE-BC75-4981C2374996}" destId="{445BFFFE-120A-417A-A46E-0FB98AB21B11}" srcOrd="6" destOrd="0" presId="urn:microsoft.com/office/officeart/2005/8/layout/vList6"/>
    <dgm:cxn modelId="{A0C79C84-E7BC-4D90-85F5-008BF9262C85}" type="presParOf" srcId="{445BFFFE-120A-417A-A46E-0FB98AB21B11}" destId="{130FBC87-06B9-40B6-BC1B-9B642FD2193D}" srcOrd="0" destOrd="0" presId="urn:microsoft.com/office/officeart/2005/8/layout/vList6"/>
    <dgm:cxn modelId="{916F8EF1-3360-4FE7-926B-830219842074}" type="presParOf" srcId="{445BFFFE-120A-417A-A46E-0FB98AB21B11}" destId="{6A70FDE4-9D5C-40C2-8F7C-FA9D274A0861}" srcOrd="1" destOrd="0" presId="urn:microsoft.com/office/officeart/2005/8/layout/vList6"/>
    <dgm:cxn modelId="{493908B1-6F2B-4889-8950-C0FA504BA903}" type="presParOf" srcId="{09F0DC22-10F7-4BAE-BC75-4981C2374996}" destId="{B61DB3C0-FA8E-42E9-A733-B824E2F7743B}" srcOrd="7" destOrd="0" presId="urn:microsoft.com/office/officeart/2005/8/layout/vList6"/>
    <dgm:cxn modelId="{0D5DA021-896F-42A3-884D-C6E0C682AC4D}" type="presParOf" srcId="{09F0DC22-10F7-4BAE-BC75-4981C2374996}" destId="{F0A4F7E3-8EED-458B-BED6-D878273D07F3}" srcOrd="8" destOrd="0" presId="urn:microsoft.com/office/officeart/2005/8/layout/vList6"/>
    <dgm:cxn modelId="{330A0AE0-020E-4B83-B1C7-C835DD285333}" type="presParOf" srcId="{F0A4F7E3-8EED-458B-BED6-D878273D07F3}" destId="{AD67C3DA-54CB-4935-8E7B-CFE667AA039D}" srcOrd="0" destOrd="0" presId="urn:microsoft.com/office/officeart/2005/8/layout/vList6"/>
    <dgm:cxn modelId="{57F5C126-337D-4D82-B9A1-A71B7C35A85B}" type="presParOf" srcId="{F0A4F7E3-8EED-458B-BED6-D878273D07F3}" destId="{FD790FA0-D3D0-4A62-A934-5A6C6C0E51AB}"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53DBFF-796E-4EF6-98A5-94ED583E3E9C}">
      <dsp:nvSpPr>
        <dsp:cNvPr id="0" name=""/>
        <dsp:cNvSpPr/>
      </dsp:nvSpPr>
      <dsp:spPr>
        <a:xfrm>
          <a:off x="7133829" y="3192"/>
          <a:ext cx="10700743" cy="1728604"/>
        </a:xfrm>
        <a:prstGeom prst="rightArrow">
          <a:avLst>
            <a:gd name="adj1" fmla="val 75000"/>
            <a:gd name="adj2" fmla="val 5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lrTx/>
            <a:buSzTx/>
            <a:buFontTx/>
            <a:buChar char="••"/>
          </a:pPr>
          <a:r>
            <a:rPr kumimoji="0" lang="en-US" altLang="en-US" sz="2000" b="0" i="0" u="none" strike="noStrike" kern="1200" cap="none" normalizeH="0" baseline="0" dirty="0">
              <a:ln/>
              <a:effectLst/>
              <a:latin typeface="Arial" panose="020B0604020202020204" pitchFamily="34" charset="0"/>
            </a:rPr>
            <a:t>Use AI-driven learning platforms to identify evolving skill requirements and adjust training programs in real-time.</a:t>
          </a:r>
          <a:endParaRPr lang="en-US" sz="2000" kern="1200" dirty="0"/>
        </a:p>
        <a:p>
          <a:pPr marL="228600" lvl="1" indent="-228600" algn="l" defTabSz="889000">
            <a:lnSpc>
              <a:spcPct val="90000"/>
            </a:lnSpc>
            <a:spcBef>
              <a:spcPct val="0"/>
            </a:spcBef>
            <a:spcAft>
              <a:spcPct val="15000"/>
            </a:spcAft>
            <a:buClrTx/>
            <a:buSzTx/>
            <a:buFontTx/>
            <a:buChar char="••"/>
          </a:pPr>
          <a:endParaRPr kumimoji="0" lang="en-US" altLang="en-US" sz="2000" b="0" i="0" u="none" strike="noStrike" kern="1200" cap="none" normalizeH="0" baseline="0" dirty="0">
            <a:ln/>
            <a:effectLst/>
            <a:latin typeface="Arial" panose="020B0604020202020204" pitchFamily="34" charset="0"/>
          </a:endParaRPr>
        </a:p>
      </dsp:txBody>
      <dsp:txXfrm>
        <a:off x="7133829" y="219268"/>
        <a:ext cx="10052517" cy="1296453"/>
      </dsp:txXfrm>
    </dsp:sp>
    <dsp:sp modelId="{349B3D09-686C-4C32-9B5A-58A1111184E4}">
      <dsp:nvSpPr>
        <dsp:cNvPr id="0" name=""/>
        <dsp:cNvSpPr/>
      </dsp:nvSpPr>
      <dsp:spPr>
        <a:xfrm>
          <a:off x="0" y="3192"/>
          <a:ext cx="7133829" cy="1728604"/>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kumimoji="0" lang="en-US" altLang="en-US" sz="2400" b="1" i="0" u="none" strike="noStrike" kern="1200" cap="none" normalizeH="0" baseline="0" dirty="0">
              <a:ln/>
              <a:effectLst/>
              <a:latin typeface="Arial" panose="020B0604020202020204" pitchFamily="34" charset="0"/>
            </a:rPr>
            <a:t>Implement continuous skill-gap analysis</a:t>
          </a:r>
          <a:endParaRPr lang="en-US" sz="2400" kern="1200" dirty="0"/>
        </a:p>
      </dsp:txBody>
      <dsp:txXfrm>
        <a:off x="84383" y="87575"/>
        <a:ext cx="6965063" cy="1559838"/>
      </dsp:txXfrm>
    </dsp:sp>
    <dsp:sp modelId="{23C86715-8F96-460F-BE7F-02A39FC8E271}">
      <dsp:nvSpPr>
        <dsp:cNvPr id="0" name=""/>
        <dsp:cNvSpPr/>
      </dsp:nvSpPr>
      <dsp:spPr>
        <a:xfrm>
          <a:off x="7133829" y="1904657"/>
          <a:ext cx="10700743" cy="1728604"/>
        </a:xfrm>
        <a:prstGeom prst="rightArrow">
          <a:avLst>
            <a:gd name="adj1" fmla="val 75000"/>
            <a:gd name="adj2" fmla="val 5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lrTx/>
            <a:buSzTx/>
            <a:buFontTx/>
            <a:buChar char="••"/>
          </a:pPr>
          <a:r>
            <a:rPr kumimoji="0" lang="en-US" altLang="en-US" sz="2000" b="0" i="0" u="none" strike="noStrike" kern="1200" cap="none" normalizeH="0" baseline="0" dirty="0">
              <a:ln/>
              <a:effectLst/>
              <a:latin typeface="Arial" panose="020B0604020202020204" pitchFamily="34" charset="0"/>
            </a:rPr>
            <a:t>Develop culturally adaptable e-learning modules to ensure consistency across all international sites</a:t>
          </a:r>
          <a:endParaRPr lang="en-US" sz="2000" kern="1200" dirty="0"/>
        </a:p>
      </dsp:txBody>
      <dsp:txXfrm>
        <a:off x="7133829" y="2120733"/>
        <a:ext cx="10052517" cy="1296453"/>
      </dsp:txXfrm>
    </dsp:sp>
    <dsp:sp modelId="{BAFFD2C4-780A-42D6-846B-4B854679B857}">
      <dsp:nvSpPr>
        <dsp:cNvPr id="0" name=""/>
        <dsp:cNvSpPr/>
      </dsp:nvSpPr>
      <dsp:spPr>
        <a:xfrm>
          <a:off x="0" y="1904657"/>
          <a:ext cx="7133829" cy="1728604"/>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kumimoji="0" lang="en-US" altLang="en-US" sz="2400" b="1" i="0" u="none" strike="noStrike" kern="1200" cap="none" normalizeH="0" baseline="0" dirty="0" err="1">
              <a:ln/>
              <a:effectLst/>
              <a:latin typeface="Arial" panose="020B0604020202020204" pitchFamily="34" charset="0"/>
            </a:rPr>
            <a:t>Standardise</a:t>
          </a:r>
          <a:r>
            <a:rPr kumimoji="0" lang="en-US" altLang="en-US" sz="2400" b="1" i="0" u="none" strike="noStrike" kern="1200" cap="none" normalizeH="0" baseline="0" dirty="0">
              <a:ln/>
              <a:effectLst/>
              <a:latin typeface="Arial" panose="020B0604020202020204" pitchFamily="34" charset="0"/>
            </a:rPr>
            <a:t> global training modules</a:t>
          </a:r>
          <a:endParaRPr lang="en-US" sz="2400" kern="1200" dirty="0"/>
        </a:p>
      </dsp:txBody>
      <dsp:txXfrm>
        <a:off x="84383" y="1989040"/>
        <a:ext cx="6965063" cy="1559838"/>
      </dsp:txXfrm>
    </dsp:sp>
    <dsp:sp modelId="{9D89D937-1B80-46FA-B1E7-C69573AD95EA}">
      <dsp:nvSpPr>
        <dsp:cNvPr id="0" name=""/>
        <dsp:cNvSpPr/>
      </dsp:nvSpPr>
      <dsp:spPr>
        <a:xfrm>
          <a:off x="7133829" y="3806122"/>
          <a:ext cx="10700743" cy="1728604"/>
        </a:xfrm>
        <a:prstGeom prst="rightArrow">
          <a:avLst>
            <a:gd name="adj1" fmla="val 75000"/>
            <a:gd name="adj2" fmla="val 5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lrTx/>
            <a:buSzTx/>
            <a:buFontTx/>
            <a:buChar char="••"/>
          </a:pPr>
          <a:r>
            <a:rPr kumimoji="0" lang="en-US" altLang="en-US" sz="2000" b="0" i="0" u="none" strike="noStrike" kern="1200" cap="none" normalizeH="0" baseline="0" dirty="0">
              <a:ln/>
              <a:effectLst/>
              <a:latin typeface="Arial" panose="020B0604020202020204" pitchFamily="34" charset="0"/>
            </a:rPr>
            <a:t>Introduce career-path mapping, mentorship programs, and recognition incentives for trained employees.</a:t>
          </a:r>
          <a:endParaRPr lang="en-US" sz="2000" kern="1200" dirty="0"/>
        </a:p>
        <a:p>
          <a:pPr marL="228600" lvl="1" indent="-228600" algn="l" defTabSz="889000">
            <a:lnSpc>
              <a:spcPct val="90000"/>
            </a:lnSpc>
            <a:spcBef>
              <a:spcPct val="0"/>
            </a:spcBef>
            <a:spcAft>
              <a:spcPct val="15000"/>
            </a:spcAft>
            <a:buClrTx/>
            <a:buSzTx/>
            <a:buFontTx/>
            <a:buChar char="••"/>
          </a:pPr>
          <a:endParaRPr kumimoji="0" lang="en-US" altLang="en-US" sz="2000" b="0" i="0" u="none" strike="noStrike" kern="1200" cap="none" normalizeH="0" baseline="0" dirty="0">
            <a:ln/>
            <a:effectLst/>
            <a:latin typeface="Arial" panose="020B0604020202020204" pitchFamily="34" charset="0"/>
          </a:endParaRPr>
        </a:p>
      </dsp:txBody>
      <dsp:txXfrm>
        <a:off x="7133829" y="4022198"/>
        <a:ext cx="10052517" cy="1296453"/>
      </dsp:txXfrm>
    </dsp:sp>
    <dsp:sp modelId="{E54A303C-10F3-4EFF-B8A7-6A7968C615B9}">
      <dsp:nvSpPr>
        <dsp:cNvPr id="0" name=""/>
        <dsp:cNvSpPr/>
      </dsp:nvSpPr>
      <dsp:spPr>
        <a:xfrm>
          <a:off x="0" y="3806122"/>
          <a:ext cx="7133829" cy="1728604"/>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kumimoji="0" lang="en-US" altLang="en-US" sz="2400" b="1" i="0" u="none" strike="noStrike" kern="1200" cap="none" normalizeH="0" baseline="0" dirty="0">
              <a:ln/>
              <a:effectLst/>
              <a:latin typeface="Arial" panose="020B0604020202020204" pitchFamily="34" charset="0"/>
            </a:rPr>
            <a:t>Enhance talent retention strategies</a:t>
          </a:r>
          <a:endParaRPr lang="en-US" sz="2400" kern="1200" dirty="0"/>
        </a:p>
      </dsp:txBody>
      <dsp:txXfrm>
        <a:off x="84383" y="3890505"/>
        <a:ext cx="6965063" cy="1559838"/>
      </dsp:txXfrm>
    </dsp:sp>
    <dsp:sp modelId="{6A70FDE4-9D5C-40C2-8F7C-FA9D274A0861}">
      <dsp:nvSpPr>
        <dsp:cNvPr id="0" name=""/>
        <dsp:cNvSpPr/>
      </dsp:nvSpPr>
      <dsp:spPr>
        <a:xfrm>
          <a:off x="7133829" y="5707587"/>
          <a:ext cx="10700743" cy="1728604"/>
        </a:xfrm>
        <a:prstGeom prst="rightArrow">
          <a:avLst>
            <a:gd name="adj1" fmla="val 75000"/>
            <a:gd name="adj2" fmla="val 5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lrTx/>
            <a:buSzTx/>
            <a:buFontTx/>
            <a:buChar char="••"/>
          </a:pPr>
          <a:r>
            <a:rPr kumimoji="0" lang="en-US" altLang="en-US" sz="2000" b="0" i="0" u="none" strike="noStrike" kern="1200" cap="none" normalizeH="0" baseline="0" dirty="0">
              <a:ln/>
              <a:effectLst/>
              <a:latin typeface="Arial" panose="020B0604020202020204" pitchFamily="34" charset="0"/>
            </a:rPr>
            <a:t>Measure training effectiveness using performance KPIs, productivity improvements, and reduced error rates.</a:t>
          </a:r>
          <a:endParaRPr lang="en-US" sz="2000" kern="1200" dirty="0"/>
        </a:p>
        <a:p>
          <a:pPr marL="228600" lvl="1" indent="-228600" algn="l" defTabSz="889000">
            <a:lnSpc>
              <a:spcPct val="90000"/>
            </a:lnSpc>
            <a:spcBef>
              <a:spcPct val="0"/>
            </a:spcBef>
            <a:spcAft>
              <a:spcPct val="15000"/>
            </a:spcAft>
            <a:buClrTx/>
            <a:buSzTx/>
            <a:buFontTx/>
            <a:buChar char="••"/>
          </a:pPr>
          <a:endParaRPr kumimoji="0" lang="en-US" altLang="en-US" sz="2000" b="0" i="0" u="none" strike="noStrike" kern="1200" cap="none" normalizeH="0" baseline="0" dirty="0">
            <a:ln/>
            <a:effectLst/>
            <a:latin typeface="Arial" panose="020B0604020202020204" pitchFamily="34" charset="0"/>
          </a:endParaRPr>
        </a:p>
      </dsp:txBody>
      <dsp:txXfrm>
        <a:off x="7133829" y="5923663"/>
        <a:ext cx="10052517" cy="1296453"/>
      </dsp:txXfrm>
    </dsp:sp>
    <dsp:sp modelId="{130FBC87-06B9-40B6-BC1B-9B642FD2193D}">
      <dsp:nvSpPr>
        <dsp:cNvPr id="0" name=""/>
        <dsp:cNvSpPr/>
      </dsp:nvSpPr>
      <dsp:spPr>
        <a:xfrm>
          <a:off x="0" y="5707587"/>
          <a:ext cx="7133829" cy="1728604"/>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kumimoji="0" lang="en-US" altLang="en-US" sz="2400" b="1" i="0" u="none" strike="noStrike" kern="1200" cap="none" normalizeH="0" baseline="0" dirty="0">
              <a:ln/>
              <a:effectLst/>
              <a:latin typeface="Arial" panose="020B0604020202020204" pitchFamily="34" charset="0"/>
            </a:rPr>
            <a:t>Adopt outcome-based training metrics</a:t>
          </a:r>
          <a:endParaRPr lang="en-US" sz="2400" kern="1200" dirty="0"/>
        </a:p>
      </dsp:txBody>
      <dsp:txXfrm>
        <a:off x="84383" y="5791970"/>
        <a:ext cx="6965063" cy="1559838"/>
      </dsp:txXfrm>
    </dsp:sp>
    <dsp:sp modelId="{FD790FA0-D3D0-4A62-A934-5A6C6C0E51AB}">
      <dsp:nvSpPr>
        <dsp:cNvPr id="0" name=""/>
        <dsp:cNvSpPr/>
      </dsp:nvSpPr>
      <dsp:spPr>
        <a:xfrm>
          <a:off x="7133829" y="7609052"/>
          <a:ext cx="10700743" cy="1728604"/>
        </a:xfrm>
        <a:prstGeom prst="rightArrow">
          <a:avLst>
            <a:gd name="adj1" fmla="val 75000"/>
            <a:gd name="adj2" fmla="val 5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lrTx/>
            <a:buSzTx/>
            <a:buFontTx/>
            <a:buChar char="••"/>
          </a:pPr>
          <a:r>
            <a:rPr kumimoji="0" lang="en-US" altLang="en-US" sz="2000" b="0" i="0" u="none" strike="noStrike" kern="1200" cap="none" normalizeH="0" baseline="0" dirty="0">
              <a:ln/>
              <a:effectLst/>
              <a:latin typeface="Arial" panose="020B0604020202020204" pitchFamily="34" charset="0"/>
            </a:rPr>
            <a:t>Encourage rotations and collaborative projects to apply skills practically and foster innovation.</a:t>
          </a:r>
          <a:endParaRPr lang="en-US" sz="2000" kern="1200" dirty="0"/>
        </a:p>
        <a:p>
          <a:pPr marL="228600" lvl="1" indent="-228600" algn="l" defTabSz="889000">
            <a:lnSpc>
              <a:spcPct val="90000"/>
            </a:lnSpc>
            <a:spcBef>
              <a:spcPct val="0"/>
            </a:spcBef>
            <a:spcAft>
              <a:spcPct val="15000"/>
            </a:spcAft>
            <a:buClrTx/>
            <a:buSzTx/>
            <a:buFontTx/>
            <a:buChar char="••"/>
          </a:pPr>
          <a:endParaRPr kumimoji="0" lang="en-US" altLang="en-US" sz="2000" b="0" i="0" u="none" strike="noStrike" kern="1200" cap="none" normalizeH="0" baseline="0" dirty="0">
            <a:ln/>
            <a:effectLst/>
            <a:latin typeface="Arial" panose="020B0604020202020204" pitchFamily="34" charset="0"/>
          </a:endParaRPr>
        </a:p>
      </dsp:txBody>
      <dsp:txXfrm>
        <a:off x="7133829" y="7825128"/>
        <a:ext cx="10052517" cy="1296453"/>
      </dsp:txXfrm>
    </dsp:sp>
    <dsp:sp modelId="{AD67C3DA-54CB-4935-8E7B-CFE667AA039D}">
      <dsp:nvSpPr>
        <dsp:cNvPr id="0" name=""/>
        <dsp:cNvSpPr/>
      </dsp:nvSpPr>
      <dsp:spPr>
        <a:xfrm>
          <a:off x="0" y="7609052"/>
          <a:ext cx="7133829" cy="1728604"/>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kumimoji="0" lang="en-US" altLang="en-US" sz="2400" b="1" i="0" u="none" strike="noStrike" kern="1200" cap="none" normalizeH="0" baseline="0" dirty="0">
              <a:ln/>
              <a:effectLst/>
              <a:latin typeface="Arial" panose="020B0604020202020204" pitchFamily="34" charset="0"/>
            </a:rPr>
            <a:t>Integrate cross-functional learning</a:t>
          </a:r>
          <a:endParaRPr lang="en-US" sz="2400" kern="1200" dirty="0"/>
        </a:p>
      </dsp:txBody>
      <dsp:txXfrm>
        <a:off x="84383" y="7693435"/>
        <a:ext cx="6965063" cy="1559838"/>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EDD434-AE7D-4593-9B4A-E6D238D26835}" type="datetimeFigureOut">
              <a:rPr lang="en-US" smtClean="0"/>
              <a:t>11/2/2025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4AD37-03B6-42D0-8376-C02215A77864}" type="slidenum">
              <a:rPr lang="en-US" smtClean="0"/>
              <a:t>‹#›</a:t>
            </a:fld>
            <a:endParaRPr lang="en-US"/>
          </a:p>
        </p:txBody>
      </p:sp>
    </p:spTree>
    <p:extLst>
      <p:ext uri="{BB962C8B-B14F-4D97-AF65-F5344CB8AC3E}">
        <p14:creationId xmlns:p14="http://schemas.microsoft.com/office/powerpoint/2010/main" val="36865468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0CFEA4-47A4-40A0-AC99-60B15F86C767}" type="slidenum">
              <a:rPr lang="en-US" smtClean="0"/>
              <a:t>1</a:t>
            </a:fld>
            <a:endParaRPr lang="en-US"/>
          </a:p>
        </p:txBody>
      </p:sp>
    </p:spTree>
    <p:extLst>
      <p:ext uri="{BB962C8B-B14F-4D97-AF65-F5344CB8AC3E}">
        <p14:creationId xmlns:p14="http://schemas.microsoft.com/office/powerpoint/2010/main" val="4085656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0000"/>
                </a:solidFill>
                <a:latin typeface="Montserrat"/>
                <a:ea typeface="Montserrat"/>
                <a:cs typeface="Montserrat"/>
                <a:sym typeface="Montserrat"/>
              </a:rPr>
              <a:t>Elon Musk became the new CEO of Tesla, Inc., which was started in 2003 by Martin Eberhard and Marc Tarpenning. Tesla is a US-based international corporation that deals with electric vehicles (EVs), green energy, and energy storage.  Tesla aims at making the world go sustainable (Tesla, 2024), and its headquarters are situated in Palo Alto, California.  People </a:t>
            </a:r>
            <a:r>
              <a:rPr lang="en-US" sz="1200" dirty="0" err="1">
                <a:solidFill>
                  <a:srgbClr val="000000"/>
                </a:solidFill>
                <a:latin typeface="Montserrat"/>
                <a:ea typeface="Montserrat"/>
                <a:cs typeface="Montserrat"/>
                <a:sym typeface="Montserrat"/>
              </a:rPr>
              <a:t>recognise</a:t>
            </a:r>
            <a:r>
              <a:rPr lang="en-US" sz="1200" dirty="0">
                <a:solidFill>
                  <a:srgbClr val="000000"/>
                </a:solidFill>
                <a:latin typeface="Montserrat"/>
                <a:ea typeface="Montserrat"/>
                <a:cs typeface="Montserrat"/>
                <a:sym typeface="Montserrat"/>
              </a:rPr>
              <a:t> the firm as the one that develops new concepts in battery technology, electric automobiles, solar energy, and computer programs which assist the cars in driving.  Tesla remains in the lead of the competition in the entire world owing to the sophisticated engineering, state-of-the-art technology, and distinct corporate culture that is based on the notions of sustainability, flexibility, and rapid innovation.</a:t>
            </a:r>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2</a:t>
            </a:fld>
            <a:endParaRPr lang="en-US"/>
          </a:p>
        </p:txBody>
      </p:sp>
    </p:spTree>
    <p:extLst>
      <p:ext uri="{BB962C8B-B14F-4D97-AF65-F5344CB8AC3E}">
        <p14:creationId xmlns:p14="http://schemas.microsoft.com/office/powerpoint/2010/main" val="4058645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Tesla's Recruitment and Selection Policies:</a:t>
            </a:r>
          </a:p>
          <a:p>
            <a:endParaRPr lang="en-US" dirty="0"/>
          </a:p>
          <a:p>
            <a:r>
              <a:rPr lang="en-US" b="0" dirty="0"/>
              <a:t>Tesla employs a rigorous and multi-staged recruitment process that prioritizes innate ability, problem-solving skills, and alignment with the company's mission over solely traditional qualifications (</a:t>
            </a:r>
            <a:r>
              <a:rPr lang="en-US" b="0" dirty="0" err="1"/>
              <a:t>Manatal</a:t>
            </a:r>
            <a:r>
              <a:rPr lang="en-US" b="0" dirty="0"/>
              <a:t>, 2024). The company seeks candidates who demonstrate the potential for innovation and excellence (</a:t>
            </a:r>
            <a:r>
              <a:rPr lang="en-US" b="0" dirty="0" err="1"/>
              <a:t>MentorCruise</a:t>
            </a:r>
            <a:r>
              <a:rPr lang="en-US" b="0" dirty="0"/>
              <a:t>, 2023).</a:t>
            </a:r>
          </a:p>
          <a:p>
            <a:endParaRPr lang="en-US" dirty="0"/>
          </a:p>
          <a:p>
            <a:r>
              <a:rPr lang="en-US" b="1" dirty="0"/>
              <a:t>Key Policies and Practices</a:t>
            </a:r>
          </a:p>
          <a:p>
            <a:r>
              <a:rPr lang="en-US" dirty="0"/>
              <a:t>The selection process is structured, often lasting several weeks, and utilizes technology and behavioral assessments (Final Round AI, 2025).</a:t>
            </a:r>
          </a:p>
          <a:p>
            <a:pPr marL="171450" indent="-171450">
              <a:buFont typeface="Arial" panose="020B0604020202020204" pitchFamily="34" charset="0"/>
              <a:buChar char="•"/>
            </a:pPr>
            <a:r>
              <a:rPr lang="en-US" b="1" dirty="0"/>
              <a:t>Multi-Stage Selection:</a:t>
            </a:r>
            <a:r>
              <a:rPr lang="en-US" dirty="0"/>
              <a:t> Candidates typically undergo a multi-step process: recruiter phone screening, online assessments (technical, cognitive, and personality), hiring manager interview, and a final on-site or panel interview (</a:t>
            </a:r>
            <a:r>
              <a:rPr lang="en-US" dirty="0" err="1"/>
              <a:t>MentorCruise</a:t>
            </a:r>
            <a:r>
              <a:rPr lang="en-US" dirty="0"/>
              <a:t>, 2023).</a:t>
            </a:r>
          </a:p>
          <a:p>
            <a:pPr marL="171450" indent="-171450">
              <a:buFont typeface="Arial" panose="020B0604020202020204" pitchFamily="34" charset="0"/>
              <a:buChar char="•"/>
            </a:pPr>
            <a:r>
              <a:rPr lang="en-US" b="1" dirty="0"/>
              <a:t>Emphasis on Skills and Problem-Solving:</a:t>
            </a:r>
            <a:r>
              <a:rPr lang="en-US" dirty="0"/>
              <a:t> The hiring process includes </a:t>
            </a:r>
            <a:r>
              <a:rPr lang="en-US" b="1" dirty="0"/>
              <a:t>technical tests</a:t>
            </a:r>
            <a:r>
              <a:rPr lang="en-US" dirty="0"/>
              <a:t>, work samples, and job simulations to assess core competencies and flexible thinking (</a:t>
            </a:r>
            <a:r>
              <a:rPr lang="en-US" dirty="0" err="1"/>
              <a:t>Manatal</a:t>
            </a:r>
            <a:r>
              <a:rPr lang="en-US" dirty="0"/>
              <a:t>, 2024). Elon Musk is also known for using complex brain-teaser questions.</a:t>
            </a:r>
          </a:p>
          <a:p>
            <a:pPr marL="171450" indent="-171450">
              <a:buFont typeface="Arial" panose="020B0604020202020204" pitchFamily="34" charset="0"/>
              <a:buChar char="•"/>
            </a:pPr>
            <a:r>
              <a:rPr lang="en-US" b="1" dirty="0"/>
              <a:t>Cultural Fit:</a:t>
            </a:r>
            <a:r>
              <a:rPr lang="en-US" dirty="0"/>
              <a:t> Interviews often assess a candidate's passion for Tesla's mission and their ability to thrive in a fast-paced, collaborative, non-hierarchical culture (Tesla, n.d.).</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3</a:t>
            </a:fld>
            <a:endParaRPr lang="en-US"/>
          </a:p>
        </p:txBody>
      </p:sp>
    </p:spTree>
    <p:extLst>
      <p:ext uri="{BB962C8B-B14F-4D97-AF65-F5344CB8AC3E}">
        <p14:creationId xmlns:p14="http://schemas.microsoft.com/office/powerpoint/2010/main" val="1821825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u="sng" dirty="0"/>
              <a:t>Line Manager's Role in Tesla Recruitment and Selection: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r>
              <a:rPr lang="en-US" dirty="0"/>
              <a:t>Line managers at Tesla Inc. play a critical, hands-on role in implementing recruitment and selection by focusing intensely on technical capability and cultural fit (Final Round AI, 2024). They are considered the primary agents for Strategic Human Resource Management implementation within their teams (SEMEAD, 2019). Their responsibilities extend beyond typical managerial duties, ensuring candidates possess the high-performance drive and problem-solving skills essential to Tesla’s mission (</a:t>
            </a:r>
            <a:r>
              <a:rPr lang="en-US" dirty="0" err="1"/>
              <a:t>JobzMall</a:t>
            </a:r>
            <a:r>
              <a:rPr lang="en-US" dirty="0"/>
              <a:t>, 2023). This involvement guarantees alignment between new hires and operational needs.</a:t>
            </a:r>
          </a:p>
          <a:p>
            <a:endParaRPr lang="en-US" dirty="0"/>
          </a:p>
          <a:p>
            <a:pPr marL="171450" indent="-171450">
              <a:buFont typeface="Arial" panose="020B0604020202020204" pitchFamily="34" charset="0"/>
              <a:buChar char="•"/>
            </a:pPr>
            <a:r>
              <a:rPr lang="en-US" b="1" dirty="0"/>
              <a:t>Deep Technical Assessment:</a:t>
            </a:r>
            <a:r>
              <a:rPr lang="en-US" dirty="0"/>
              <a:t> Line managers conduct in-depth interviews, including complex technical or problem-solving challenges, to rigorously assess a candidate's practical expertise and speed of thought (Final Round AI, 2024).</a:t>
            </a:r>
          </a:p>
          <a:p>
            <a:pPr marL="171450" indent="-171450">
              <a:buFont typeface="Arial" panose="020B0604020202020204" pitchFamily="34" charset="0"/>
              <a:buChar char="•"/>
            </a:pPr>
            <a:r>
              <a:rPr lang="en-US" b="1" dirty="0"/>
              <a:t>Cultural Vetting:</a:t>
            </a:r>
            <a:r>
              <a:rPr lang="en-US" dirty="0"/>
              <a:t> They evaluate alignment with Tesla’s intense, innovation-focused, and results-driven culture, often having the final say on the hiring decision (</a:t>
            </a:r>
            <a:r>
              <a:rPr lang="en-US" dirty="0" err="1"/>
              <a:t>MokaHR</a:t>
            </a:r>
            <a:r>
              <a:rPr lang="en-US" dirty="0"/>
              <a:t>, 2025).</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4</a:t>
            </a:fld>
            <a:endParaRPr lang="en-US"/>
          </a:p>
        </p:txBody>
      </p:sp>
    </p:spTree>
    <p:extLst>
      <p:ext uri="{BB962C8B-B14F-4D97-AF65-F5344CB8AC3E}">
        <p14:creationId xmlns:p14="http://schemas.microsoft.com/office/powerpoint/2010/main" val="15105402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u="sng" dirty="0"/>
              <a:t>Strategic Alignment of Tesla’s Talent Acquisition:</a:t>
            </a:r>
          </a:p>
          <a:p>
            <a:endParaRPr lang="en-US" dirty="0"/>
          </a:p>
          <a:p>
            <a:r>
              <a:rPr lang="en-US" dirty="0"/>
              <a:t>Tesla’s recruitment and selection strategy is explicitly engineered to support the company’s core organizational goals of rapid innovation, vertical integration, and technological dominance in the sustainable energy sector (</a:t>
            </a:r>
            <a:r>
              <a:rPr lang="en-US" dirty="0" err="1"/>
              <a:t>MokaHR</a:t>
            </a:r>
            <a:r>
              <a:rPr lang="en-US" dirty="0"/>
              <a:t>, 2025). The hiring process is designed to filter for candidates who possess the cognitive ability, resilience, and cultural fit necessary to thrive in an environment defined by extreme pace and high-stakes problem-solving. This approach minimizes the reliance on formal credentials, valuing intelligence and adaptability above all else.</a:t>
            </a:r>
          </a:p>
          <a:p>
            <a:r>
              <a:rPr lang="en-US" dirty="0"/>
              <a:t>The intensive selection phases, which include technical assessments and rigorous on-site panel interviews, are tailored to test real-world capabilities and cultural alignment (</a:t>
            </a:r>
            <a:r>
              <a:rPr lang="en-US" dirty="0" err="1"/>
              <a:t>MentorCruise</a:t>
            </a:r>
            <a:r>
              <a:rPr lang="en-US" dirty="0"/>
              <a:t>, 2023). The process rigorously tests for core capabilities that underpin Tesla's competitive edge:</a:t>
            </a:r>
          </a:p>
          <a:p>
            <a:pPr marL="171450" indent="-171450">
              <a:buFont typeface="Arial" panose="020B0604020202020204" pitchFamily="34" charset="0"/>
              <a:buChar char="•"/>
            </a:pPr>
            <a:r>
              <a:rPr lang="en-US" b="1" dirty="0"/>
              <a:t>First Principles Thinking:</a:t>
            </a:r>
            <a:r>
              <a:rPr lang="en-US" dirty="0"/>
              <a:t> Candidates must demonstrate an ability to break down problems to fundamental truths, fostering an environment of continuous reinvention (</a:t>
            </a:r>
            <a:r>
              <a:rPr lang="en-US" dirty="0" err="1"/>
              <a:t>Panmore</a:t>
            </a:r>
            <a:r>
              <a:rPr lang="en-US" dirty="0"/>
              <a:t>, 2024).</a:t>
            </a:r>
          </a:p>
          <a:p>
            <a:pPr marL="171450" indent="-171450">
              <a:buFont typeface="Arial" panose="020B0604020202020204" pitchFamily="34" charset="0"/>
              <a:buChar char="•"/>
            </a:pPr>
            <a:r>
              <a:rPr lang="en-US" b="1" dirty="0"/>
              <a:t>Speed and Agility:</a:t>
            </a:r>
            <a:r>
              <a:rPr lang="en-US" dirty="0"/>
              <a:t> The hiring process seeks individuals who exhibit a ‘bias toward action,’ necessary for quickly adapting to market changes and overcoming production bottlenecks.</a:t>
            </a:r>
          </a:p>
          <a:p>
            <a:pPr marL="171450" indent="-171450">
              <a:buFont typeface="Arial" panose="020B0604020202020204" pitchFamily="34" charset="0"/>
              <a:buChar char="•"/>
            </a:pPr>
            <a:r>
              <a:rPr lang="en-US" b="1" dirty="0"/>
              <a:t>Ownership Mindset:</a:t>
            </a:r>
            <a:r>
              <a:rPr lang="en-US" dirty="0"/>
              <a:t> Applicants are tested on accountability, ensuring new hires think and act as dedicated owners of the business’s mission.</a:t>
            </a:r>
          </a:p>
          <a:p>
            <a:r>
              <a:rPr lang="en-US" dirty="0"/>
              <a:t>By strategically sourcing and rigorously selecting talent aligned with these values, Tesla ensures its human capital directly accelerates the firm’s competitive advantage and ambitious scale.</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5</a:t>
            </a:fld>
            <a:endParaRPr lang="en-US"/>
          </a:p>
        </p:txBody>
      </p:sp>
    </p:spTree>
    <p:extLst>
      <p:ext uri="{BB962C8B-B14F-4D97-AF65-F5344CB8AC3E}">
        <p14:creationId xmlns:p14="http://schemas.microsoft.com/office/powerpoint/2010/main" val="29167072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HR Recruitment Challenges in Tesla’s High-Performance Culture:</a:t>
            </a:r>
          </a:p>
          <a:p>
            <a:endParaRPr lang="en-US" dirty="0"/>
          </a:p>
          <a:p>
            <a:r>
              <a:rPr lang="en-US" dirty="0"/>
              <a:t>Tesla's recruitment faces hurdles due to a demanding, high-pace culture (Sehgal, 2024), leading to high employee turnover (Jing, 2023). The pressure for quick hiring in Gigafactories often overlooks retention, worsening staffing deficits, particularly in skilled technical and manufacturing roles where competitive pay is lacking (</a:t>
            </a:r>
            <a:r>
              <a:rPr lang="en-US" dirty="0" err="1"/>
              <a:t>Automobilwoche</a:t>
            </a:r>
            <a:r>
              <a:rPr lang="en-US" dirty="0"/>
              <a:t>, 2020). Furthermore, persistent legal allegations of racial and sexual discrimination significantly challenge the employer brand (Winston &amp; Strawn, 2022), alongside recent shifts away from explicit Diversity, Equity, and Inclusion (DEI) commitments (MBN Staff, 2024). These combined factors necessitate strategic talent attraction.</a:t>
            </a:r>
          </a:p>
          <a:p>
            <a:r>
              <a:rPr lang="en-US" b="1" dirty="0"/>
              <a:t>Key Challenges:</a:t>
            </a:r>
            <a:endParaRPr lang="en-US" dirty="0"/>
          </a:p>
          <a:p>
            <a:pPr marL="171450" indent="-171450">
              <a:buFont typeface="Arial" panose="020B0604020202020204" pitchFamily="34" charset="0"/>
              <a:buChar char="•"/>
            </a:pPr>
            <a:r>
              <a:rPr lang="en-US" dirty="0"/>
              <a:t>High pressure/Burnout culture (Sehgal, 2024).</a:t>
            </a:r>
          </a:p>
          <a:p>
            <a:pPr marL="171450" indent="-171450">
              <a:buFont typeface="Arial" panose="020B0604020202020204" pitchFamily="34" charset="0"/>
              <a:buChar char="•"/>
            </a:pPr>
            <a:r>
              <a:rPr lang="en-US" dirty="0"/>
              <a:t>Difficulties in factory staffing and retention.</a:t>
            </a:r>
          </a:p>
          <a:p>
            <a:pPr marL="171450" indent="-171450">
              <a:buFont typeface="Arial" panose="020B0604020202020204" pitchFamily="34" charset="0"/>
              <a:buChar char="•"/>
            </a:pPr>
            <a:r>
              <a:rPr lang="en-US" dirty="0"/>
              <a:t>Reputational damage from legal and DEI controversies (Winston &amp; Strawn, 2022).</a:t>
            </a:r>
          </a:p>
          <a:p>
            <a:pPr marL="171450" indent="-171450">
              <a:buFont typeface="Arial" panose="020B0604020202020204" pitchFamily="34" charset="0"/>
              <a:buChar char="•"/>
            </a:pPr>
            <a:r>
              <a:rPr lang="en-US" dirty="0"/>
              <a:t>Lack of competitive pay in some regional markets (</a:t>
            </a:r>
            <a:r>
              <a:rPr lang="en-US" dirty="0" err="1"/>
              <a:t>Automobilwoche</a:t>
            </a:r>
            <a:r>
              <a:rPr lang="en-US" dirty="0"/>
              <a:t>, 2020).</a:t>
            </a:r>
          </a:p>
          <a:p>
            <a:pPr marL="171450" indent="-171450">
              <a:buFont typeface="Arial" panose="020B0604020202020204" pitchFamily="34" charset="0"/>
              <a:buChar char="•"/>
            </a:pPr>
            <a:r>
              <a:rPr lang="en-US" dirty="0"/>
              <a:t>High volume applicant management and poor candidate experience (</a:t>
            </a:r>
            <a:r>
              <a:rPr lang="en-US" dirty="0" err="1"/>
              <a:t>WeCP</a:t>
            </a:r>
            <a:r>
              <a:rPr lang="en-US" dirty="0"/>
              <a:t>, 2023).</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6</a:t>
            </a:fld>
            <a:endParaRPr lang="en-US"/>
          </a:p>
        </p:txBody>
      </p:sp>
    </p:spTree>
    <p:extLst>
      <p:ext uri="{BB962C8B-B14F-4D97-AF65-F5344CB8AC3E}">
        <p14:creationId xmlns:p14="http://schemas.microsoft.com/office/powerpoint/2010/main" val="1987205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b="1" u="sng" dirty="0"/>
              <a:t>Recommendations:</a:t>
            </a:r>
          </a:p>
          <a:p>
            <a:endParaRPr lang="en-US" dirty="0"/>
          </a:p>
          <a:p>
            <a:pPr marL="457200" indent="-457200" algn="just">
              <a:lnSpc>
                <a:spcPct val="150000"/>
              </a:lnSpc>
              <a:buFont typeface="+mj-lt"/>
              <a:buAutoNum type="arabicPeriod"/>
            </a:pPr>
            <a:r>
              <a:rPr lang="en-US" sz="1200" b="1" dirty="0"/>
              <a:t>Enhance Compensation &amp; Well-being:</a:t>
            </a:r>
            <a:r>
              <a:rPr lang="en-US" sz="1200" dirty="0"/>
              <a:t> Review and increase competitive pay packages, especially for production roles. Formally integrate mental health services and promote strict adherence to time-off policies to combat burnout and improve retention.</a:t>
            </a:r>
          </a:p>
          <a:p>
            <a:pPr marL="457200" indent="-457200" algn="just">
              <a:lnSpc>
                <a:spcPct val="150000"/>
              </a:lnSpc>
              <a:buFont typeface="+mj-lt"/>
              <a:buAutoNum type="arabicPeriod"/>
            </a:pPr>
            <a:r>
              <a:rPr lang="en-US" sz="1200" b="1" dirty="0"/>
              <a:t>Standardize Decision-Making:</a:t>
            </a:r>
            <a:r>
              <a:rPr lang="en-US" sz="1200" dirty="0"/>
              <a:t> Decentralize routine hiring approvals away from top executives to speed up the Time-to-Hire metric, while implementing a structured, objective, and skills-based assessment process across all departments.</a:t>
            </a:r>
          </a:p>
          <a:p>
            <a:pPr marL="457200" indent="-457200" algn="just">
              <a:lnSpc>
                <a:spcPct val="150000"/>
              </a:lnSpc>
              <a:buFont typeface="+mj-lt"/>
              <a:buAutoNum type="arabicPeriod"/>
            </a:pPr>
            <a:r>
              <a:rPr lang="en-US" sz="1200" b="1" dirty="0"/>
              <a:t>Mitigate Legal Risk &amp; Bias:</a:t>
            </a:r>
            <a:r>
              <a:rPr lang="en-US" sz="1200" dirty="0"/>
              <a:t> Mandate comprehensive, recurring legal compliance and anti-bias training for all hiring managers. Standardize interview questions and require documented, non-discriminatory rationales for all hiring and rejection decisions.</a:t>
            </a:r>
          </a:p>
          <a:p>
            <a:pPr marL="457200" indent="-457200" algn="just">
              <a:lnSpc>
                <a:spcPct val="150000"/>
              </a:lnSpc>
              <a:buFont typeface="+mj-lt"/>
              <a:buAutoNum type="arabicPeriod"/>
            </a:pPr>
            <a:r>
              <a:rPr lang="en-US" sz="1200" b="1" dirty="0"/>
              <a:t>Boost Candidate Transparency:</a:t>
            </a:r>
            <a:r>
              <a:rPr lang="en-US" sz="1200" dirty="0"/>
              <a:t> Overhaul the Applicant Tracking System (ATS) to provide timely, personalized updates and feedback to all candidates, especially after interviews, significantly improving the overall candidate experience.</a:t>
            </a:r>
          </a:p>
          <a:p>
            <a:pPr marL="457200" indent="-457200" algn="just">
              <a:lnSpc>
                <a:spcPct val="150000"/>
              </a:lnSpc>
              <a:buFont typeface="+mj-lt"/>
              <a:buAutoNum type="arabicPeriod"/>
            </a:pPr>
            <a:r>
              <a:rPr lang="en-US" sz="1200" b="1" dirty="0"/>
              <a:t>Strengthen Internal Pipeline:</a:t>
            </a:r>
            <a:r>
              <a:rPr lang="en-US" sz="1200" dirty="0"/>
              <a:t> Expand in-house training programs and formalized mentorships (e.g., a "Tesla Engineering Academy") to upskill existing employees, filling critical high-level technical gaps internally.</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7</a:t>
            </a:fld>
            <a:endParaRPr lang="en-US"/>
          </a:p>
        </p:txBody>
      </p:sp>
    </p:spTree>
    <p:extLst>
      <p:ext uri="{BB962C8B-B14F-4D97-AF65-F5344CB8AC3E}">
        <p14:creationId xmlns:p14="http://schemas.microsoft.com/office/powerpoint/2010/main" val="33439573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074D276-941F-70C4-475A-A4DA90C282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211C443-E607-EA07-BE77-089B8429EB3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xmlns="" id="{8C3E624F-2047-47C8-72CB-2C087ECB1F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C8F2806-3CC1-30BC-D61E-65619EB295B6}"/>
              </a:ext>
            </a:extLst>
          </p:cNvPr>
          <p:cNvSpPr>
            <a:spLocks noGrp="1"/>
          </p:cNvSpPr>
          <p:nvPr>
            <p:ph type="sldNum" sz="quarter" idx="5"/>
          </p:nvPr>
        </p:nvSpPr>
        <p:spPr/>
        <p:txBody>
          <a:bodyPr/>
          <a:lstStyle/>
          <a:p>
            <a:fld id="{AC33F88E-8FC4-4507-B370-CE7B336D716B}" type="slidenum">
              <a:rPr lang="en-US" smtClean="0"/>
              <a:t>8</a:t>
            </a:fld>
            <a:endParaRPr lang="en-US"/>
          </a:p>
        </p:txBody>
      </p:sp>
    </p:spTree>
    <p:extLst>
      <p:ext uri="{BB962C8B-B14F-4D97-AF65-F5344CB8AC3E}">
        <p14:creationId xmlns:p14="http://schemas.microsoft.com/office/powerpoint/2010/main" val="1674455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solidFill>
                  <a:srgbClr val="135044"/>
                </a:solidFill>
                <a:latin typeface="Arial" panose="020B0604020202020204" pitchFamily="34" charset="0"/>
                <a:ea typeface="Aileron Ultra-Bold"/>
                <a:cs typeface="Arial" panose="020B0604020202020204" pitchFamily="34" charset="0"/>
                <a:sym typeface="Aileron Ultra-Bold"/>
              </a:rPr>
              <a:t>Tesla's Current HR Policies: Training and Development: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solidFill>
                <a:srgbClr val="135044"/>
              </a:solidFill>
              <a:latin typeface="Arial" panose="020B0604020202020204" pitchFamily="34" charset="0"/>
              <a:ea typeface="Aileron Ultra-Bold"/>
              <a:cs typeface="Arial" panose="020B0604020202020204" pitchFamily="34" charset="0"/>
              <a:sym typeface="Aileron Ultra-Bold"/>
            </a:endParaRPr>
          </a:p>
          <a:p>
            <a:r>
              <a:rPr lang="en-US" dirty="0">
                <a:effectLst/>
              </a:rPr>
              <a:t>The Tesla training and development is based on formal onboarding, safety, technical training, and talent lines for manufacturing and service roles (2023).</a:t>
            </a:r>
          </a:p>
          <a:p>
            <a:endParaRPr lang="en-US" dirty="0">
              <a:effectLst/>
            </a:endParaRPr>
          </a:p>
          <a:p>
            <a:pPr marL="171450" indent="-171450">
              <a:buFont typeface="Arial" panose="020B0604020202020204" pitchFamily="34" charset="0"/>
              <a:buChar char="•"/>
            </a:pPr>
            <a:r>
              <a:rPr lang="en-US" b="1" dirty="0">
                <a:effectLst/>
              </a:rPr>
              <a:t>Tesla START: </a:t>
            </a:r>
            <a:r>
              <a:rPr lang="en-US" dirty="0">
                <a:effectLst/>
              </a:rPr>
              <a:t>a 12-week technician school (delivered with college partners); graduates are often recruited into service and factory departments (2024).</a:t>
            </a:r>
          </a:p>
          <a:p>
            <a:pPr marL="171450" indent="-171450">
              <a:buFont typeface="Arial" panose="020B0604020202020204" pitchFamily="34" charset="0"/>
              <a:buChar char="•"/>
            </a:pPr>
            <a:r>
              <a:rPr lang="en-US" b="1" dirty="0">
                <a:effectLst/>
              </a:rPr>
              <a:t>Onboarding and compliance: </a:t>
            </a:r>
            <a:r>
              <a:rPr lang="en-US" dirty="0">
                <a:effectLst/>
              </a:rPr>
              <a:t>new employees receive anti-harassment, safety, and policy training on day one, and frequent leadership refresher training (2021).</a:t>
            </a:r>
          </a:p>
          <a:p>
            <a:pPr marL="171450" indent="-171450">
              <a:buFont typeface="Arial" panose="020B0604020202020204" pitchFamily="34" charset="0"/>
              <a:buChar char="•"/>
            </a:pPr>
            <a:r>
              <a:rPr lang="en-US" b="1" dirty="0">
                <a:effectLst/>
              </a:rPr>
              <a:t>Starting with retraining: </a:t>
            </a:r>
            <a:r>
              <a:rPr lang="en-US" dirty="0">
                <a:effectLst/>
              </a:rPr>
              <a:t>practical labs, apprenticeships, in-house qualifications and subject-specific retraining that will facilitate Gigafactory operations.</a:t>
            </a:r>
          </a:p>
          <a:p>
            <a:endParaRPr lang="en-US" dirty="0">
              <a:effectLst/>
            </a:endParaRPr>
          </a:p>
          <a:p>
            <a:r>
              <a:rPr lang="en-US" dirty="0">
                <a:effectLst/>
              </a:rPr>
              <a:t>The </a:t>
            </a:r>
            <a:r>
              <a:rPr lang="en-US" dirty="0" err="1">
                <a:effectLst/>
              </a:rPr>
              <a:t>programmes</a:t>
            </a:r>
            <a:r>
              <a:rPr lang="en-US" dirty="0">
                <a:effectLst/>
              </a:rPr>
              <a:t> will </a:t>
            </a:r>
            <a:r>
              <a:rPr lang="en-US" dirty="0" err="1">
                <a:effectLst/>
              </a:rPr>
              <a:t>minimise</a:t>
            </a:r>
            <a:r>
              <a:rPr lang="en-US" dirty="0">
                <a:effectLst/>
              </a:rPr>
              <a:t> the competency gap and enhance retention and rapid automation requirements. The strategy incorporates a mix of classroom , on-the-job training and digital training.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solidFill>
                <a:srgbClr val="135044"/>
              </a:solidFill>
              <a:latin typeface="Arial" panose="020B0604020202020204" pitchFamily="34" charset="0"/>
              <a:ea typeface="Aileron Ultra-Bold"/>
              <a:cs typeface="Arial" panose="020B0604020202020204" pitchFamily="34" charset="0"/>
              <a:sym typeface="Aileron Ultra-Bold"/>
            </a:endParaRPr>
          </a:p>
        </p:txBody>
      </p:sp>
      <p:sp>
        <p:nvSpPr>
          <p:cNvPr id="4" name="Slide Number Placeholder 3"/>
          <p:cNvSpPr>
            <a:spLocks noGrp="1"/>
          </p:cNvSpPr>
          <p:nvPr>
            <p:ph type="sldNum" sz="quarter" idx="5"/>
          </p:nvPr>
        </p:nvSpPr>
        <p:spPr/>
        <p:txBody>
          <a:bodyPr/>
          <a:lstStyle/>
          <a:p>
            <a:fld id="{3844AD37-03B6-42D0-8376-C02215A77864}" type="slidenum">
              <a:rPr lang="en-US" smtClean="0"/>
              <a:t>9</a:t>
            </a:fld>
            <a:endParaRPr lang="en-US"/>
          </a:p>
        </p:txBody>
      </p:sp>
    </p:spTree>
    <p:extLst>
      <p:ext uri="{BB962C8B-B14F-4D97-AF65-F5344CB8AC3E}">
        <p14:creationId xmlns:p14="http://schemas.microsoft.com/office/powerpoint/2010/main" val="176592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Role of Line Managers in Tesla Training and Development:</a:t>
            </a:r>
          </a:p>
          <a:p>
            <a:endParaRPr lang="en-US" dirty="0"/>
          </a:p>
          <a:p>
            <a:r>
              <a:rPr lang="en-US" dirty="0"/>
              <a:t>Line managers at Tesla serve as vital links between HR and operational teams, ensuring training </a:t>
            </a:r>
            <a:r>
              <a:rPr lang="en-US" dirty="0" err="1"/>
              <a:t>programmes</a:t>
            </a:r>
            <a:r>
              <a:rPr lang="en-US" dirty="0"/>
              <a:t> are effectively implemented. They:</a:t>
            </a:r>
          </a:p>
          <a:p>
            <a:endParaRPr lang="en-US" dirty="0"/>
          </a:p>
          <a:p>
            <a:pPr marL="171450" indent="-171450">
              <a:buFont typeface="Arial" panose="020B0604020202020204" pitchFamily="34" charset="0"/>
              <a:buChar char="•"/>
            </a:pPr>
            <a:r>
              <a:rPr lang="en-US" dirty="0"/>
              <a:t>Identify skill gaps on the shop floor and collaborate with training specialists to </a:t>
            </a:r>
            <a:r>
              <a:rPr lang="en-US" dirty="0" err="1"/>
              <a:t>customise</a:t>
            </a:r>
            <a:r>
              <a:rPr lang="en-US" dirty="0"/>
              <a:t> development interventions (Tesla, 2022).</a:t>
            </a:r>
          </a:p>
          <a:p>
            <a:pPr marL="171450" indent="-171450">
              <a:buFont typeface="Arial" panose="020B0604020202020204" pitchFamily="34" charset="0"/>
              <a:buChar char="•"/>
            </a:pPr>
            <a:r>
              <a:rPr lang="en-US" dirty="0"/>
              <a:t>Coach and monitor trainees during onboarding and ongoing upskilling, reinforcing safety and performance standards (Tesla, 2023).</a:t>
            </a:r>
          </a:p>
          <a:p>
            <a:pPr marL="171450" indent="-171450">
              <a:buFont typeface="Arial" panose="020B0604020202020204" pitchFamily="34" charset="0"/>
              <a:buChar char="•"/>
            </a:pPr>
            <a:r>
              <a:rPr lang="en-US" dirty="0"/>
              <a:t>Track certification completions, schedule refresher sessions, and provide feedback to enhance curriculum relevance (Tesla, 2024).</a:t>
            </a:r>
          </a:p>
          <a:p>
            <a:endParaRPr lang="en-US" dirty="0"/>
          </a:p>
          <a:p>
            <a:r>
              <a:rPr lang="en-US" dirty="0"/>
              <a:t>Thus, line managers translate strategic learning goals into daily operations, fostering continuous improvement, safety, and workforce capability across Tesla’s global operations.</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10</a:t>
            </a:fld>
            <a:endParaRPr lang="en-US"/>
          </a:p>
        </p:txBody>
      </p:sp>
    </p:spTree>
    <p:extLst>
      <p:ext uri="{BB962C8B-B14F-4D97-AF65-F5344CB8AC3E}">
        <p14:creationId xmlns:p14="http://schemas.microsoft.com/office/powerpoint/2010/main" val="15614329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Strategic Alignment of Training &amp; Development at Tesla, Inc.:</a:t>
            </a:r>
          </a:p>
          <a:p>
            <a:endParaRPr lang="en-US" dirty="0"/>
          </a:p>
          <a:p>
            <a:r>
              <a:rPr lang="en-US" dirty="0"/>
              <a:t>Tesla, Inc. ensures its training and development </a:t>
            </a:r>
            <a:r>
              <a:rPr lang="en-US" dirty="0" err="1"/>
              <a:t>programmes</a:t>
            </a:r>
            <a:r>
              <a:rPr lang="en-US" dirty="0"/>
              <a:t> are closely tied to </a:t>
            </a:r>
            <a:r>
              <a:rPr lang="en-US" dirty="0" err="1"/>
              <a:t>organisational</a:t>
            </a:r>
            <a:r>
              <a:rPr lang="en-US" dirty="0"/>
              <a:t> strategy by:</a:t>
            </a:r>
          </a:p>
          <a:p>
            <a:endParaRPr lang="en-US" dirty="0"/>
          </a:p>
          <a:p>
            <a:pPr marL="171450" indent="-171450">
              <a:buFont typeface="Arial" panose="020B0604020202020204" pitchFamily="34" charset="0"/>
              <a:buChar char="•"/>
            </a:pPr>
            <a:r>
              <a:rPr lang="en-US" b="1" dirty="0"/>
              <a:t>Linking training to mission and continuity:</a:t>
            </a:r>
            <a:r>
              <a:rPr lang="en-US" dirty="0"/>
              <a:t> aligning technician‑academies and upskilling with its mission of accelerating the world’s transition to sustainable energy (Tesla, 2023a).</a:t>
            </a:r>
          </a:p>
          <a:p>
            <a:pPr marL="171450" indent="-171450">
              <a:buFont typeface="Arial" panose="020B0604020202020204" pitchFamily="34" charset="0"/>
              <a:buChar char="•"/>
            </a:pPr>
            <a:r>
              <a:rPr lang="en-US" b="1" dirty="0"/>
              <a:t>Supporting production and innovation growth:</a:t>
            </a:r>
            <a:r>
              <a:rPr lang="en-US" dirty="0"/>
              <a:t> training interventions designed to equip workforce for expanding manufacturing capacity and advanced automation (Tesla, 2022).</a:t>
            </a:r>
          </a:p>
          <a:p>
            <a:pPr marL="171450" indent="-171450">
              <a:buFont typeface="Arial" panose="020B0604020202020204" pitchFamily="34" charset="0"/>
              <a:buChar char="•"/>
            </a:pPr>
            <a:r>
              <a:rPr lang="en-US" b="1" dirty="0"/>
              <a:t>Embedding leadership and safety competency:</a:t>
            </a:r>
            <a:r>
              <a:rPr lang="en-US" dirty="0"/>
              <a:t> leadership development and compliance training ensure workforce readiness for scale‑up and risk management (Tesla, 2023b).</a:t>
            </a:r>
          </a:p>
          <a:p>
            <a:pPr marL="171450" indent="-171450">
              <a:buFont typeface="Arial" panose="020B0604020202020204" pitchFamily="34" charset="0"/>
              <a:buChar char="•"/>
            </a:pPr>
            <a:endParaRPr lang="en-US" dirty="0"/>
          </a:p>
          <a:p>
            <a:r>
              <a:rPr lang="en-US" dirty="0"/>
              <a:t>These strategic links reinforce that T&amp;D initiatives do not operate in isolation but serve core business goals.</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11</a:t>
            </a:fld>
            <a:endParaRPr lang="en-US"/>
          </a:p>
        </p:txBody>
      </p:sp>
    </p:spTree>
    <p:extLst>
      <p:ext uri="{BB962C8B-B14F-4D97-AF65-F5344CB8AC3E}">
        <p14:creationId xmlns:p14="http://schemas.microsoft.com/office/powerpoint/2010/main" val="25136497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HR Challenges in Training and Development at Tesla, Inc.:</a:t>
            </a:r>
          </a:p>
          <a:p>
            <a:endParaRPr lang="en-US" dirty="0"/>
          </a:p>
          <a:p>
            <a:r>
              <a:rPr lang="en-US" dirty="0"/>
              <a:t>Despite its robust training infrastructure, Tesla faces notable HR challenges in training and development:</a:t>
            </a:r>
          </a:p>
          <a:p>
            <a:pPr marL="171450" indent="-171450">
              <a:lnSpc>
                <a:spcPct val="150000"/>
              </a:lnSpc>
              <a:buFont typeface="Wingdings" panose="05000000000000000000" pitchFamily="2" charset="2"/>
              <a:buChar char="Ø"/>
            </a:pPr>
            <a:r>
              <a:rPr lang="en-US" dirty="0"/>
              <a:t>Rapid technological change creates significant </a:t>
            </a:r>
            <a:r>
              <a:rPr lang="en-US" b="0" dirty="0"/>
              <a:t>skill‑gaps, challenging HR to keep pace with evolving manufacturing tools and automation (</a:t>
            </a:r>
            <a:r>
              <a:rPr lang="en-US" b="0" dirty="0" err="1"/>
              <a:t>Rallyware</a:t>
            </a:r>
            <a:r>
              <a:rPr lang="en-US" b="0" dirty="0"/>
              <a:t>, 2023).</a:t>
            </a:r>
          </a:p>
          <a:p>
            <a:pPr marL="171450" indent="-171450">
              <a:lnSpc>
                <a:spcPct val="150000"/>
              </a:lnSpc>
              <a:buFont typeface="Wingdings" panose="05000000000000000000" pitchFamily="2" charset="2"/>
              <a:buChar char="Ø"/>
            </a:pPr>
            <a:r>
              <a:rPr lang="en-US" b="0" dirty="0"/>
              <a:t>Global operations and diverse learning needs create logistical and cultural barriers </a:t>
            </a:r>
            <a:r>
              <a:rPr lang="en-US" dirty="0"/>
              <a:t>to delivering consistent training across sites (</a:t>
            </a:r>
            <a:r>
              <a:rPr lang="en-US" dirty="0" err="1"/>
              <a:t>SciencePub</a:t>
            </a:r>
            <a:r>
              <a:rPr lang="en-US" dirty="0"/>
              <a:t>, 2021).</a:t>
            </a:r>
          </a:p>
          <a:p>
            <a:pPr marL="171450" indent="-171450">
              <a:lnSpc>
                <a:spcPct val="150000"/>
              </a:lnSpc>
              <a:buFont typeface="Wingdings" panose="05000000000000000000" pitchFamily="2" charset="2"/>
              <a:buChar char="Ø"/>
            </a:pPr>
            <a:r>
              <a:rPr lang="en-US" dirty="0"/>
              <a:t>High turnover and intense work‑culture hinder retention of trained talent and disrupt return‑on‑training investment (NOVA Case Study, 2023).</a:t>
            </a:r>
          </a:p>
          <a:p>
            <a:pPr marL="171450" indent="-171450">
              <a:lnSpc>
                <a:spcPct val="150000"/>
              </a:lnSpc>
              <a:buFont typeface="Wingdings" panose="05000000000000000000" pitchFamily="2" charset="2"/>
              <a:buChar char="Ø"/>
            </a:pPr>
            <a:r>
              <a:rPr lang="en-US" dirty="0"/>
              <a:t>Measuring training impact remains difficult: HR struggles to shift from event‑based to outcome‑based metrics (</a:t>
            </a:r>
            <a:r>
              <a:rPr lang="en-US" dirty="0" err="1"/>
              <a:t>Rallyware</a:t>
            </a:r>
            <a:r>
              <a:rPr lang="en-US" dirty="0"/>
              <a:t>, 2023). </a:t>
            </a:r>
          </a:p>
          <a:p>
            <a:pPr marL="171450" indent="-171450">
              <a:lnSpc>
                <a:spcPct val="150000"/>
              </a:lnSpc>
              <a:buFont typeface="Wingdings" panose="05000000000000000000" pitchFamily="2" charset="2"/>
              <a:buChar char="Ø"/>
            </a:pPr>
            <a:r>
              <a:rPr lang="en-US" dirty="0"/>
              <a:t>Aligning training with business pace: fast ramp‑ups in manufacturing demand immediate deployment, constraining HR’s ability to plan long‑term development (</a:t>
            </a:r>
            <a:r>
              <a:rPr lang="en-US" dirty="0" err="1"/>
              <a:t>Desklib</a:t>
            </a:r>
            <a:r>
              <a:rPr lang="en-US" dirty="0"/>
              <a:t>, 2023). </a:t>
            </a:r>
          </a:p>
        </p:txBody>
      </p:sp>
      <p:sp>
        <p:nvSpPr>
          <p:cNvPr id="4" name="Slide Number Placeholder 3"/>
          <p:cNvSpPr>
            <a:spLocks noGrp="1"/>
          </p:cNvSpPr>
          <p:nvPr>
            <p:ph type="sldNum" sz="quarter" idx="5"/>
          </p:nvPr>
        </p:nvSpPr>
        <p:spPr/>
        <p:txBody>
          <a:bodyPr/>
          <a:lstStyle/>
          <a:p>
            <a:fld id="{3844AD37-03B6-42D0-8376-C02215A77864}" type="slidenum">
              <a:rPr lang="en-US" smtClean="0"/>
              <a:t>12</a:t>
            </a:fld>
            <a:endParaRPr lang="en-US"/>
          </a:p>
        </p:txBody>
      </p:sp>
    </p:spTree>
    <p:extLst>
      <p:ext uri="{BB962C8B-B14F-4D97-AF65-F5344CB8AC3E}">
        <p14:creationId xmlns:p14="http://schemas.microsoft.com/office/powerpoint/2010/main" val="24820415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3"/>
        <p:cNvGrpSpPr/>
        <p:nvPr/>
      </p:nvGrpSpPr>
      <p:grpSpPr>
        <a:xfrm>
          <a:off x="0" y="0"/>
          <a:ext cx="0" cy="0"/>
          <a:chOff x="0" y="0"/>
          <a:chExt cx="0" cy="0"/>
        </a:xfrm>
      </p:grpSpPr>
      <p:sp>
        <p:nvSpPr>
          <p:cNvPr id="5714" name="Google Shape;5714;g54dda1946d_6_3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US"/>
          </a:p>
        </p:txBody>
      </p:sp>
      <p:sp>
        <p:nvSpPr>
          <p:cNvPr id="5715" name="Google Shape;5715;g54dda1946d_6_3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t>Recommendations:</a:t>
            </a:r>
          </a:p>
          <a:p>
            <a:r>
              <a:rPr lang="en-US" dirty="0"/>
              <a:t>Here are practical recommendations to address Tesla’s HR challenges in training and development, in bullet points:</a:t>
            </a:r>
          </a:p>
          <a:p>
            <a:pPr marL="171450" indent="-171450">
              <a:buFont typeface="Arial" panose="020B0604020202020204" pitchFamily="34" charset="0"/>
              <a:buChar char="•"/>
            </a:pPr>
            <a:r>
              <a:rPr lang="en-US" b="1" dirty="0"/>
              <a:t>Implement continuous skill-gap analysis:</a:t>
            </a:r>
            <a:r>
              <a:rPr lang="en-US" dirty="0"/>
              <a:t> Use AI-driven learning platforms to identify evolving skill requirements and adjust training programs in real-time.</a:t>
            </a:r>
          </a:p>
          <a:p>
            <a:pPr marL="171450" indent="-171450">
              <a:buFont typeface="Arial" panose="020B0604020202020204" pitchFamily="34" charset="0"/>
              <a:buChar char="•"/>
            </a:pPr>
            <a:r>
              <a:rPr lang="en-US" b="1" dirty="0" err="1"/>
              <a:t>Standardise</a:t>
            </a:r>
            <a:r>
              <a:rPr lang="en-US" b="1" dirty="0"/>
              <a:t> global training modules:</a:t>
            </a:r>
            <a:r>
              <a:rPr lang="en-US" dirty="0"/>
              <a:t> Develop culturally adaptable e-learning modules to ensure consistency across all international sites.</a:t>
            </a:r>
          </a:p>
          <a:p>
            <a:pPr marL="171450" indent="-171450">
              <a:buFont typeface="Arial" panose="020B0604020202020204" pitchFamily="34" charset="0"/>
              <a:buChar char="•"/>
            </a:pPr>
            <a:r>
              <a:rPr lang="en-US" b="1" dirty="0"/>
              <a:t>Enhance talent retention strategies:</a:t>
            </a:r>
            <a:r>
              <a:rPr lang="en-US" dirty="0"/>
              <a:t> Introduce career-path mapping, mentorship programs, and recognition incentives for trained employees.</a:t>
            </a:r>
          </a:p>
          <a:p>
            <a:pPr marL="171450" indent="-171450">
              <a:buFont typeface="Arial" panose="020B0604020202020204" pitchFamily="34" charset="0"/>
              <a:buChar char="•"/>
            </a:pPr>
            <a:r>
              <a:rPr lang="en-US" b="1" dirty="0"/>
              <a:t>Adopt outcome-based training metrics:</a:t>
            </a:r>
            <a:r>
              <a:rPr lang="en-US" dirty="0"/>
              <a:t> Measure training effectiveness using performance KPIs, productivity improvements, and reduced error rates.</a:t>
            </a:r>
          </a:p>
          <a:p>
            <a:pPr marL="171450" indent="-171450">
              <a:buFont typeface="Arial" panose="020B0604020202020204" pitchFamily="34" charset="0"/>
              <a:buChar char="•"/>
            </a:pPr>
            <a:r>
              <a:rPr lang="en-US" b="1" dirty="0"/>
              <a:t>Flexible and rapid deployment training:</a:t>
            </a:r>
            <a:r>
              <a:rPr lang="en-US" dirty="0"/>
              <a:t> Create modular, on-demand training sessions to support fast-paced manufacturing ramp-ups.</a:t>
            </a:r>
          </a:p>
          <a:p>
            <a:pPr marL="171450" indent="-171450">
              <a:buFont typeface="Arial" panose="020B0604020202020204" pitchFamily="34" charset="0"/>
              <a:buChar char="•"/>
            </a:pPr>
            <a:r>
              <a:rPr lang="en-US" b="1" dirty="0"/>
              <a:t>Integrate cross-functional learning:</a:t>
            </a:r>
            <a:r>
              <a:rPr lang="en-US" dirty="0"/>
              <a:t> Encourage rotations and collaborative projects to apply skills practically and foster innovation.</a:t>
            </a:r>
          </a:p>
          <a:p>
            <a:pPr marL="171450" indent="-171450">
              <a:buFont typeface="Arial" panose="020B0604020202020204" pitchFamily="34" charset="0"/>
              <a:buChar char="•"/>
            </a:pPr>
            <a:r>
              <a:rPr lang="en-US" b="1" dirty="0"/>
              <a:t>Invest in leadership development:</a:t>
            </a:r>
            <a:r>
              <a:rPr lang="en-US" dirty="0"/>
              <a:t> Train line managers to coach and support continuous learning within teams.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9118552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C33F88E-8FC4-4507-B370-CE7B336D716B}" type="slidenum">
              <a:rPr lang="en-US" smtClean="0"/>
              <a:t>14</a:t>
            </a:fld>
            <a:endParaRPr lang="en-US"/>
          </a:p>
        </p:txBody>
      </p:sp>
    </p:spTree>
    <p:extLst>
      <p:ext uri="{BB962C8B-B14F-4D97-AF65-F5344CB8AC3E}">
        <p14:creationId xmlns:p14="http://schemas.microsoft.com/office/powerpoint/2010/main" val="11533049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Tesla's Performance Management Policies and Practices:</a:t>
            </a:r>
          </a:p>
          <a:p>
            <a:endParaRPr lang="en-US" dirty="0"/>
          </a:p>
          <a:p>
            <a:r>
              <a:rPr lang="en-US" dirty="0"/>
              <a:t>Tesla's performance management practices are characterized by a </a:t>
            </a:r>
            <a:r>
              <a:rPr lang="en-US" b="1" dirty="0"/>
              <a:t>high-pressure, innovation-driven culture</a:t>
            </a:r>
            <a:r>
              <a:rPr lang="en-US" dirty="0"/>
              <a:t> focused on ambitious goals and rapid execution (Amazing Workplaces, 2025). The system is typically reported to involve a structured review cycle to assess employee contributions.</a:t>
            </a:r>
          </a:p>
          <a:p>
            <a:r>
              <a:rPr lang="en-US" dirty="0"/>
              <a:t/>
            </a:r>
            <a:br>
              <a:rPr lang="en-US" dirty="0"/>
            </a:br>
            <a:r>
              <a:rPr lang="en-US" b="1" dirty="0"/>
              <a:t>Key Practices</a:t>
            </a:r>
          </a:p>
          <a:p>
            <a:pPr marL="171450" indent="-171450">
              <a:buFont typeface="Arial" panose="020B0604020202020204" pitchFamily="34" charset="0"/>
              <a:buChar char="•"/>
            </a:pPr>
            <a:r>
              <a:rPr lang="en-US" b="1" dirty="0"/>
              <a:t>Semi-Annual Reviews:</a:t>
            </a:r>
            <a:r>
              <a:rPr lang="en-US" dirty="0"/>
              <a:t> Tesla conducts </a:t>
            </a:r>
            <a:r>
              <a:rPr lang="en-US" b="1" dirty="0"/>
              <a:t>performance review cycles every six months</a:t>
            </a:r>
            <a:r>
              <a:rPr lang="en-US" dirty="0"/>
              <a:t> (Tesla, 2023). Employees receive a rating (typically 1 to 5) to align work with job expectations.</a:t>
            </a:r>
          </a:p>
          <a:p>
            <a:pPr marL="171450" indent="-171450">
              <a:buFont typeface="Arial" panose="020B0604020202020204" pitchFamily="34" charset="0"/>
              <a:buChar char="•"/>
            </a:pPr>
            <a:r>
              <a:rPr lang="en-US" b="1" dirty="0"/>
              <a:t>Performance-Based Outcomes:</a:t>
            </a:r>
            <a:r>
              <a:rPr lang="en-US" dirty="0"/>
              <a:t> These reviews determine outcomes such as </a:t>
            </a:r>
            <a:r>
              <a:rPr lang="en-US" b="1" dirty="0"/>
              <a:t>promotions, demotions, or terminations</a:t>
            </a:r>
            <a:r>
              <a:rPr lang="en-US" dirty="0"/>
              <a:t> for low performers, creating a competitive environment (Scribd, 2024).</a:t>
            </a:r>
          </a:p>
          <a:p>
            <a:pPr marL="171450" indent="-171450">
              <a:buFont typeface="Arial" panose="020B0604020202020204" pitchFamily="34" charset="0"/>
              <a:buChar char="•"/>
            </a:pPr>
            <a:r>
              <a:rPr lang="en-US" b="1" dirty="0"/>
              <a:t>Focus on 'First Principles' and Ownership:</a:t>
            </a:r>
            <a:r>
              <a:rPr lang="en-US" dirty="0"/>
              <a:t> HR promotes a culture centered on constant innovation, reasoning from "First Principles," and employees thinking like owners (Amazing Workplaces, 2025).</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15</a:t>
            </a:fld>
            <a:endParaRPr lang="en-US"/>
          </a:p>
        </p:txBody>
      </p:sp>
    </p:spTree>
    <p:extLst>
      <p:ext uri="{BB962C8B-B14F-4D97-AF65-F5344CB8AC3E}">
        <p14:creationId xmlns:p14="http://schemas.microsoft.com/office/powerpoint/2010/main" val="4192950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Line Manager's Role in Tesla's Performance Management:</a:t>
            </a:r>
          </a:p>
          <a:p>
            <a:endParaRPr lang="en-US" dirty="0"/>
          </a:p>
          <a:p>
            <a:r>
              <a:rPr lang="en-US" dirty="0"/>
              <a:t>The line manager at Tesla acts as the </a:t>
            </a:r>
            <a:r>
              <a:rPr lang="en-US" b="1" dirty="0"/>
              <a:t>primary executor and communication channel</a:t>
            </a:r>
            <a:r>
              <a:rPr lang="en-US" dirty="0"/>
              <a:t> for the company's demanding, high-performance management system. They are crucial in translating top-level strategic objectives into daily operational goals for their teams (</a:t>
            </a:r>
            <a:r>
              <a:rPr lang="en-US" dirty="0" err="1"/>
              <a:t>Crowjack</a:t>
            </a:r>
            <a:r>
              <a:rPr lang="en-US" dirty="0"/>
              <a:t>, 2023).</a:t>
            </a:r>
          </a:p>
          <a:p>
            <a:endParaRPr lang="en-US" dirty="0"/>
          </a:p>
          <a:p>
            <a:r>
              <a:rPr lang="en-US" b="1" dirty="0"/>
              <a:t>Key Responsibilities</a:t>
            </a:r>
          </a:p>
          <a:p>
            <a:pPr marL="171450" indent="-171450">
              <a:buFont typeface="Arial" panose="020B0604020202020204" pitchFamily="34" charset="0"/>
              <a:buChar char="•"/>
            </a:pPr>
            <a:r>
              <a:rPr lang="en-US" b="1" dirty="0"/>
              <a:t>Continuous Feedback and Coaching:</a:t>
            </a:r>
            <a:r>
              <a:rPr lang="en-US" dirty="0"/>
              <a:t> Managers are expected to provide employees with </a:t>
            </a:r>
            <a:r>
              <a:rPr lang="en-US" b="1" dirty="0"/>
              <a:t>ongoing feedback</a:t>
            </a:r>
            <a:r>
              <a:rPr lang="en-US" dirty="0"/>
              <a:t> on performance and areas for improvement, rather than waiting only for formal reviews (National Training, 2025).</a:t>
            </a:r>
          </a:p>
          <a:p>
            <a:pPr marL="171450" indent="-171450">
              <a:buFont typeface="Arial" panose="020B0604020202020204" pitchFamily="34" charset="0"/>
              <a:buChar char="•"/>
            </a:pPr>
            <a:r>
              <a:rPr lang="en-US" b="1" dirty="0"/>
              <a:t>Performance Evaluation:</a:t>
            </a:r>
            <a:r>
              <a:rPr lang="en-US" dirty="0"/>
              <a:t> They conduct the semi-annual performance reviews, assessing individual contributions and rating performance, which is a key factor in decisions regarding compensation, promotions, or departures (Tesla, 2023).</a:t>
            </a:r>
          </a:p>
          <a:p>
            <a:pPr marL="171450" indent="-171450">
              <a:buFont typeface="Arial" panose="020B0604020202020204" pitchFamily="34" charset="0"/>
              <a:buChar char="•"/>
            </a:pPr>
            <a:r>
              <a:rPr lang="en-US" b="1" dirty="0"/>
              <a:t>Goal Alignment and Execution:</a:t>
            </a:r>
            <a:r>
              <a:rPr lang="en-US" dirty="0"/>
              <a:t> Line managers align their team's specific projects and tasks with Tesla’s overarching cultural imperatives, such as </a:t>
            </a:r>
            <a:r>
              <a:rPr lang="en-US" b="1" dirty="0"/>
              <a:t>'First Principles' thinking</a:t>
            </a:r>
            <a:r>
              <a:rPr lang="en-US" dirty="0"/>
              <a:t> and the mission to constantly innovate (ResearchGate, 2021).</a:t>
            </a:r>
          </a:p>
          <a:p>
            <a:pPr marL="171450" indent="-171450">
              <a:buFont typeface="Arial" panose="020B0604020202020204" pitchFamily="34" charset="0"/>
              <a:buChar char="•"/>
            </a:pPr>
            <a:r>
              <a:rPr lang="en-US" b="1" dirty="0"/>
              <a:t>Identifying Low Performers:</a:t>
            </a:r>
            <a:r>
              <a:rPr lang="en-US" dirty="0"/>
              <a:t> Managers are responsible for identifying employees who fail to meet expectations, often leading to exits from the company after feedback and improvement plans have been provided (Tesla, 2023).</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16</a:t>
            </a:fld>
            <a:endParaRPr lang="en-US"/>
          </a:p>
        </p:txBody>
      </p:sp>
    </p:spTree>
    <p:extLst>
      <p:ext uri="{BB962C8B-B14F-4D97-AF65-F5344CB8AC3E}">
        <p14:creationId xmlns:p14="http://schemas.microsoft.com/office/powerpoint/2010/main" val="14750069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Strategic Alignment of Tesla's Performance Management:</a:t>
            </a:r>
          </a:p>
          <a:p>
            <a:endParaRPr lang="en-US" b="1" dirty="0"/>
          </a:p>
          <a:p>
            <a:r>
              <a:rPr lang="en-US" dirty="0"/>
              <a:t>Tesla's </a:t>
            </a:r>
            <a:r>
              <a:rPr lang="en-US" b="0" dirty="0"/>
              <a:t>Performance Management (PM) system is strategically aligned to support its mission to "accelerate the world's transition to sustainable energy" (Tesla, 2024). It fosters an innovative and high-pressure culture essential </a:t>
            </a:r>
            <a:r>
              <a:rPr lang="en-US" dirty="0"/>
              <a:t>for continuous product and manufacturing breakthroughs.</a:t>
            </a:r>
          </a:p>
          <a:p>
            <a:r>
              <a:rPr lang="en-US" b="1" dirty="0"/>
              <a:t>Drives Innovation:</a:t>
            </a:r>
            <a:endParaRPr lang="en-US" dirty="0"/>
          </a:p>
          <a:p>
            <a:pPr lvl="1"/>
            <a:r>
              <a:rPr lang="en-US" dirty="0"/>
              <a:t>The PM system strongly rewards employees who </a:t>
            </a:r>
            <a:r>
              <a:rPr lang="en-US" b="0" dirty="0"/>
              <a:t>use "First Principles" thinking </a:t>
            </a:r>
            <a:r>
              <a:rPr lang="en-US" dirty="0"/>
              <a:t>to solve problems and challenge the status quo, which is vital for new technology development (Rutgers Business Review, 2024).</a:t>
            </a:r>
          </a:p>
          <a:p>
            <a:r>
              <a:rPr lang="en-US" b="1" dirty="0"/>
              <a:t>Encourages Speed and High Standards:</a:t>
            </a:r>
            <a:endParaRPr lang="en-US" dirty="0"/>
          </a:p>
          <a:p>
            <a:pPr lvl="1"/>
            <a:r>
              <a:rPr lang="en-US" dirty="0"/>
              <a:t>It emphasizes a fast-paced environment and high-performance standards, reinforcing the company's competitive strategy of </a:t>
            </a:r>
            <a:r>
              <a:rPr lang="en-US" b="1" dirty="0"/>
              <a:t>rapid execution</a:t>
            </a:r>
            <a:r>
              <a:rPr lang="en-US" dirty="0"/>
              <a:t> and iteration (Total Assignment Help, 2021).</a:t>
            </a:r>
          </a:p>
          <a:p>
            <a:r>
              <a:rPr lang="en-US" b="1" dirty="0"/>
              <a:t>Maintains Control:</a:t>
            </a:r>
            <a:endParaRPr lang="en-US" dirty="0"/>
          </a:p>
          <a:p>
            <a:pPr lvl="1"/>
            <a:r>
              <a:rPr lang="en-US" dirty="0"/>
              <a:t>Regular, often semi-annual, performance reviews ensure that individual effort is tightly controlled and </a:t>
            </a:r>
            <a:r>
              <a:rPr lang="en-US" b="1" dirty="0"/>
              <a:t>aligned with </a:t>
            </a:r>
            <a:r>
              <a:rPr lang="en-US" b="1" dirty="0" err="1"/>
              <a:t>centralised</a:t>
            </a:r>
            <a:r>
              <a:rPr lang="en-US" b="1" dirty="0"/>
              <a:t> strategic goals</a:t>
            </a:r>
            <a:r>
              <a:rPr lang="en-US" dirty="0"/>
              <a:t>, </a:t>
            </a:r>
            <a:r>
              <a:rPr lang="en-US" dirty="0" err="1"/>
              <a:t>maximising</a:t>
            </a:r>
            <a:r>
              <a:rPr lang="en-US" dirty="0"/>
              <a:t> resources in a lean operation (MDPI, 2023).</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17</a:t>
            </a:fld>
            <a:endParaRPr lang="en-US"/>
          </a:p>
        </p:txBody>
      </p:sp>
    </p:spTree>
    <p:extLst>
      <p:ext uri="{BB962C8B-B14F-4D97-AF65-F5344CB8AC3E}">
        <p14:creationId xmlns:p14="http://schemas.microsoft.com/office/powerpoint/2010/main" val="595111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HR Challenges in Tesla's Performance Management:</a:t>
            </a:r>
          </a:p>
          <a:p>
            <a:endParaRPr lang="en-US" dirty="0"/>
          </a:p>
          <a:p>
            <a:r>
              <a:rPr lang="en-US" dirty="0"/>
              <a:t>Tesla's PM system faces significant HR challenges rooted in its </a:t>
            </a:r>
            <a:r>
              <a:rPr lang="en-US" b="1" dirty="0"/>
              <a:t>intense, high-performance culture</a:t>
            </a:r>
            <a:r>
              <a:rPr lang="en-US" dirty="0"/>
              <a:t> (Culture Monkey, 2025), leading to employee dissatisfaction and turnover. The focus on rapid innovation often overshadows employee well-being (Scribd, 2024).</a:t>
            </a:r>
          </a:p>
          <a:p>
            <a:pPr marL="228600" indent="-228600">
              <a:buFont typeface="+mj-lt"/>
              <a:buAutoNum type="arabicPeriod"/>
            </a:pPr>
            <a:r>
              <a:rPr lang="en-US" b="1" dirty="0"/>
              <a:t>High-Pressure/Burnout:</a:t>
            </a:r>
            <a:r>
              <a:rPr lang="en-US" dirty="0"/>
              <a:t> The relentless pace and expectation of long hours contribute to high stress and employee burnout, leading to turnover rates often above the industry average (Scribd, 2025).</a:t>
            </a:r>
          </a:p>
          <a:p>
            <a:pPr marL="228600" indent="-228600">
              <a:buFont typeface="+mj-lt"/>
              <a:buAutoNum type="arabicPeriod"/>
            </a:pPr>
            <a:r>
              <a:rPr lang="en-US" b="1" dirty="0"/>
              <a:t>Perceived Unfairness:</a:t>
            </a:r>
            <a:r>
              <a:rPr lang="en-US" dirty="0"/>
              <a:t> Issues of perceived </a:t>
            </a:r>
            <a:r>
              <a:rPr lang="en-US" b="1" dirty="0"/>
              <a:t>inconsistency and bias</a:t>
            </a:r>
            <a:r>
              <a:rPr lang="en-US" dirty="0"/>
              <a:t> in performance ratings are prominent, particularly concerning management discretion and the link between reviews and frequent mass layoffs (Investigative Post, 2023).</a:t>
            </a:r>
          </a:p>
          <a:p>
            <a:pPr marL="228600" indent="-228600">
              <a:buFont typeface="+mj-lt"/>
              <a:buAutoNum type="arabicPeriod"/>
            </a:pPr>
            <a:r>
              <a:rPr lang="en-US" b="1" dirty="0"/>
              <a:t>Balancing Rewards:</a:t>
            </a:r>
            <a:r>
              <a:rPr lang="en-US" dirty="0"/>
              <a:t> The company struggles to adequately balance </a:t>
            </a:r>
            <a:r>
              <a:rPr lang="en-US" b="1" dirty="0"/>
              <a:t>extrinsic (stock/pay) and intrinsic rewards</a:t>
            </a:r>
            <a:r>
              <a:rPr lang="en-US" dirty="0"/>
              <a:t> (recognition/appreciation) for performance, demotivating staff (</a:t>
            </a:r>
            <a:r>
              <a:rPr lang="en-US" dirty="0" err="1"/>
              <a:t>Edubirdie</a:t>
            </a:r>
            <a:r>
              <a:rPr lang="en-US" dirty="0"/>
              <a:t>, 2023).</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18</a:t>
            </a:fld>
            <a:endParaRPr lang="en-US"/>
          </a:p>
        </p:txBody>
      </p:sp>
    </p:spTree>
    <p:extLst>
      <p:ext uri="{BB962C8B-B14F-4D97-AF65-F5344CB8AC3E}">
        <p14:creationId xmlns:p14="http://schemas.microsoft.com/office/powerpoint/2010/main" val="848969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b="1" u="sng" dirty="0"/>
              <a:t>Recommendations:</a:t>
            </a:r>
          </a:p>
          <a:p>
            <a:r>
              <a:rPr lang="en-US" dirty="0"/>
              <a:t>Tesla's performance management challenges can be addressed with these recommendations:</a:t>
            </a:r>
          </a:p>
          <a:p>
            <a:pPr marL="171450" indent="-171450">
              <a:buFont typeface="Arial" panose="020B0604020202020204" pitchFamily="34" charset="0"/>
              <a:buChar char="•"/>
            </a:pPr>
            <a:r>
              <a:rPr lang="en-US" b="1" dirty="0"/>
              <a:t>Boost Fairness &amp; Transparency:</a:t>
            </a:r>
            <a:r>
              <a:rPr lang="en-US" dirty="0"/>
              <a:t> </a:t>
            </a:r>
            <a:r>
              <a:rPr lang="en-US" b="0" dirty="0"/>
              <a:t>Replace the subjective annual "stack ranking" with clear, objective, and continuously reviewed SMART goals linked to company priorities. Implement mandatory calibration sessions </a:t>
            </a:r>
            <a:r>
              <a:rPr lang="en-US" dirty="0"/>
              <a:t>for managers to ensure consistent application of review criteria.</a:t>
            </a:r>
          </a:p>
          <a:p>
            <a:pPr marL="171450" indent="-171450">
              <a:buFont typeface="Arial" panose="020B0604020202020204" pitchFamily="34" charset="0"/>
              <a:buChar char="•"/>
            </a:pPr>
            <a:r>
              <a:rPr lang="en-US" b="1" dirty="0"/>
              <a:t>Prioritize Well-being &amp; Retention:</a:t>
            </a:r>
            <a:r>
              <a:rPr lang="en-US" dirty="0"/>
              <a:t> </a:t>
            </a:r>
            <a:r>
              <a:rPr lang="en-US" b="0" dirty="0"/>
              <a:t>Introduce managerial training on supportive and empathetic leadership to foster a healthier, less purely authoritarian culture. Establish predictable work-life boundaries and offer robust mental health and wellness programs</a:t>
            </a:r>
            <a:r>
              <a:rPr lang="en-US" dirty="0"/>
              <a:t>.</a:t>
            </a:r>
          </a:p>
          <a:p>
            <a:pPr marL="171450" indent="-171450">
              <a:buFont typeface="Arial" panose="020B0604020202020204" pitchFamily="34" charset="0"/>
              <a:buChar char="•"/>
            </a:pPr>
            <a:r>
              <a:rPr lang="en-US" b="1" dirty="0"/>
              <a:t>Enhance Growth &amp; Feedback:</a:t>
            </a:r>
            <a:r>
              <a:rPr lang="en-US" dirty="0"/>
              <a:t> Shift </a:t>
            </a:r>
            <a:r>
              <a:rPr lang="en-US" b="0" dirty="0"/>
              <a:t>to continuous, two-way feedback and coaching instead of just annual reviews. Mandate the use of structured career development plans with clear pathways for advancement and skill-building</a:t>
            </a:r>
            <a:r>
              <a:rPr lang="en-US" dirty="0"/>
              <a:t>.</a:t>
            </a:r>
          </a:p>
          <a:p>
            <a:pPr marL="171450" indent="-171450">
              <a:buFont typeface="Arial" panose="020B0604020202020204" pitchFamily="34" charset="0"/>
              <a:buChar char="•"/>
            </a:pPr>
            <a:r>
              <a:rPr lang="en-US" b="1" dirty="0"/>
              <a:t>Recognize Contributions:</a:t>
            </a:r>
            <a:r>
              <a:rPr lang="en-US" dirty="0"/>
              <a:t> Implement a </a:t>
            </a:r>
            <a:r>
              <a:rPr lang="en-US" b="0" dirty="0"/>
              <a:t>formal, regular recognition and rewards system to acknowledge high performance beyond just end-of-year compensation adjustments.</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19</a:t>
            </a:fld>
            <a:endParaRPr lang="en-US"/>
          </a:p>
        </p:txBody>
      </p:sp>
    </p:spTree>
    <p:extLst>
      <p:ext uri="{BB962C8B-B14F-4D97-AF65-F5344CB8AC3E}">
        <p14:creationId xmlns:p14="http://schemas.microsoft.com/office/powerpoint/2010/main" val="7265732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BB96C3-6F13-9C35-A4E7-7FA99F739A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9A4756E-0916-8264-E286-BF77A7DB179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xmlns="" id="{6E7D51DC-EF13-5DC1-8550-F657D1FCC4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FE2BEF1-A326-D97A-B02F-4A381C2F3DF8}"/>
              </a:ext>
            </a:extLst>
          </p:cNvPr>
          <p:cNvSpPr>
            <a:spLocks noGrp="1"/>
          </p:cNvSpPr>
          <p:nvPr>
            <p:ph type="sldNum" sz="quarter" idx="5"/>
          </p:nvPr>
        </p:nvSpPr>
        <p:spPr/>
        <p:txBody>
          <a:bodyPr/>
          <a:lstStyle/>
          <a:p>
            <a:fld id="{AC33F88E-8FC4-4507-B370-CE7B336D716B}" type="slidenum">
              <a:rPr lang="en-US" smtClean="0"/>
              <a:t>20</a:t>
            </a:fld>
            <a:endParaRPr lang="en-US"/>
          </a:p>
        </p:txBody>
      </p:sp>
    </p:spTree>
    <p:extLst>
      <p:ext uri="{BB962C8B-B14F-4D97-AF65-F5344CB8AC3E}">
        <p14:creationId xmlns:p14="http://schemas.microsoft.com/office/powerpoint/2010/main" val="37179488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Tesla HR Technology &amp; Digital Transformation Policies:</a:t>
            </a:r>
          </a:p>
          <a:p>
            <a:r>
              <a:rPr lang="en-US" dirty="0"/>
              <a:t>Tesla’s HR approach is deeply integrated with its </a:t>
            </a:r>
            <a:r>
              <a:rPr lang="en-US" b="1" dirty="0"/>
              <a:t>digital transformation</a:t>
            </a:r>
            <a:r>
              <a:rPr lang="en-US" dirty="0"/>
              <a:t> and culture of </a:t>
            </a:r>
            <a:r>
              <a:rPr lang="en-US" b="1" dirty="0"/>
              <a:t>rapid innovation</a:t>
            </a:r>
            <a:r>
              <a:rPr lang="en-US" dirty="0"/>
              <a:t>. Policies and practices prioritize agility, technology adoption, and data-driven talent management to support its fast-paced, mission-driven operations (Tesla, 2024; </a:t>
            </a:r>
            <a:r>
              <a:rPr lang="en-US" dirty="0" err="1"/>
              <a:t>MokaHR</a:t>
            </a:r>
            <a:r>
              <a:rPr lang="en-US" dirty="0"/>
              <a:t>, 2025). The goal is to optimize human capital for continuous improvement and new technology deployment (</a:t>
            </a:r>
            <a:r>
              <a:rPr lang="en-US" dirty="0" err="1"/>
              <a:t>Panmore</a:t>
            </a:r>
            <a:r>
              <a:rPr lang="en-US" dirty="0"/>
              <a:t>, n.d.).</a:t>
            </a:r>
          </a:p>
          <a:p>
            <a:endParaRPr lang="en-US" dirty="0"/>
          </a:p>
          <a:p>
            <a:r>
              <a:rPr lang="en-US" b="1" dirty="0"/>
              <a:t>Key Practices</a:t>
            </a:r>
          </a:p>
          <a:p>
            <a:pPr marL="171450" indent="-171450">
              <a:buFont typeface="Arial" panose="020B0604020202020204" pitchFamily="34" charset="0"/>
              <a:buChar char="•"/>
            </a:pPr>
            <a:r>
              <a:rPr lang="en-US" b="1" dirty="0"/>
              <a:t>AI-Powered Recruitment:</a:t>
            </a:r>
            <a:r>
              <a:rPr lang="en-US" dirty="0"/>
              <a:t> </a:t>
            </a:r>
            <a:r>
              <a:rPr lang="en-US" dirty="0" err="1"/>
              <a:t>Utilisation</a:t>
            </a:r>
            <a:r>
              <a:rPr lang="en-US" dirty="0"/>
              <a:t> of </a:t>
            </a:r>
            <a:r>
              <a:rPr lang="en-US" b="1" dirty="0"/>
              <a:t>AI-powered Applicant Tracking Systems (ATS)</a:t>
            </a:r>
            <a:r>
              <a:rPr lang="en-US" dirty="0"/>
              <a:t> for resume screening and technical testing to streamline the hiring of top talent (</a:t>
            </a:r>
            <a:r>
              <a:rPr lang="en-US" dirty="0" err="1"/>
              <a:t>MokaHR</a:t>
            </a:r>
            <a:r>
              <a:rPr lang="en-US" dirty="0"/>
              <a:t>, 2025).</a:t>
            </a:r>
          </a:p>
          <a:p>
            <a:pPr marL="171450" indent="-171450">
              <a:buFont typeface="Arial" panose="020B0604020202020204" pitchFamily="34" charset="0"/>
              <a:buChar char="•"/>
            </a:pPr>
            <a:r>
              <a:rPr lang="en-US" b="1" dirty="0"/>
              <a:t>Decentralized Communication:</a:t>
            </a:r>
            <a:r>
              <a:rPr lang="en-US" dirty="0"/>
              <a:t> Encouraging a flat hierarchy and </a:t>
            </a:r>
            <a:r>
              <a:rPr lang="en-US" b="1" dirty="0"/>
              <a:t>radical transparency</a:t>
            </a:r>
            <a:r>
              <a:rPr lang="en-US" dirty="0"/>
              <a:t> where employees bypass traditional chains of command for swift problem resolution, emphasizing efficiency over bureaucracy (Tesla, 2024; Amazing Workplaces, 2025).</a:t>
            </a:r>
          </a:p>
          <a:p>
            <a:pPr marL="171450" indent="-171450">
              <a:buFont typeface="Arial" panose="020B0604020202020204" pitchFamily="34" charset="0"/>
              <a:buChar char="•"/>
            </a:pPr>
            <a:r>
              <a:rPr lang="en-US" b="1" dirty="0"/>
              <a:t>Continuous Digital Learning:</a:t>
            </a:r>
            <a:r>
              <a:rPr lang="en-US" dirty="0"/>
              <a:t> Emphasizing </a:t>
            </a:r>
            <a:r>
              <a:rPr lang="en-US" b="1" dirty="0"/>
              <a:t>on-the-job learning</a:t>
            </a:r>
            <a:r>
              <a:rPr lang="en-US" dirty="0"/>
              <a:t> and development </a:t>
            </a:r>
            <a:r>
              <a:rPr lang="en-US" dirty="0" err="1"/>
              <a:t>programmes</a:t>
            </a:r>
            <a:r>
              <a:rPr lang="en-US" dirty="0"/>
              <a:t> to adapt the workforce to rapid changes in electric and AI technology (</a:t>
            </a:r>
            <a:r>
              <a:rPr lang="en-US" dirty="0" err="1"/>
              <a:t>Rallyware</a:t>
            </a:r>
            <a:r>
              <a:rPr lang="en-US" dirty="0"/>
              <a:t>, 2023).</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21</a:t>
            </a:fld>
            <a:endParaRPr lang="en-US"/>
          </a:p>
        </p:txBody>
      </p:sp>
    </p:spTree>
    <p:extLst>
      <p:ext uri="{BB962C8B-B14F-4D97-AF65-F5344CB8AC3E}">
        <p14:creationId xmlns:p14="http://schemas.microsoft.com/office/powerpoint/2010/main" val="4654165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Role of Line Managers in Tesla HR Technology Implementation:</a:t>
            </a:r>
          </a:p>
          <a:p>
            <a:pPr algn="just"/>
            <a:r>
              <a:rPr lang="en-US" dirty="0"/>
              <a:t>Line managers </a:t>
            </a:r>
            <a:r>
              <a:rPr lang="en-US" b="1" dirty="0"/>
              <a:t>are critical enablers of </a:t>
            </a:r>
            <a:r>
              <a:rPr lang="en-US" dirty="0"/>
              <a:t>Tesla's HR digital transformation, serving as the interface between new HR technology and the workforce. Given Tesla's culture of rapid innovation, managers are responsible for driving the adoption of tech-enabled processes and translating strategic HR goals into daily operations (</a:t>
            </a:r>
            <a:r>
              <a:rPr lang="en-US" dirty="0" err="1"/>
              <a:t>Khoreva</a:t>
            </a:r>
            <a:r>
              <a:rPr lang="en-US" dirty="0"/>
              <a:t> et al., 2022). Their role is to ensure a smooth transition and maintain the focus on high performance.</a:t>
            </a:r>
          </a:p>
          <a:p>
            <a:endParaRPr lang="en-US" dirty="0"/>
          </a:p>
          <a:p>
            <a:r>
              <a:rPr lang="en-US" b="1" dirty="0"/>
              <a:t>Key Responsibilities</a:t>
            </a:r>
          </a:p>
          <a:p>
            <a:pPr marL="171450" indent="-171450">
              <a:buFont typeface="Arial" panose="020B0604020202020204" pitchFamily="34" charset="0"/>
              <a:buChar char="•"/>
            </a:pPr>
            <a:r>
              <a:rPr lang="en-US" b="1" dirty="0"/>
              <a:t>Change Agent &amp; Enabler:</a:t>
            </a:r>
            <a:r>
              <a:rPr lang="en-US" dirty="0"/>
              <a:t> Leading the adoption of new HR tech (e.g., performance management systems) by addressing employee resistance and modeling the desired digital-first culture (</a:t>
            </a:r>
            <a:r>
              <a:rPr lang="en-US" dirty="0" err="1"/>
              <a:t>Orgvue</a:t>
            </a:r>
            <a:r>
              <a:rPr lang="en-US" dirty="0"/>
              <a:t>, 2024).</a:t>
            </a:r>
          </a:p>
          <a:p>
            <a:pPr marL="171450" indent="-171450">
              <a:buFont typeface="Arial" panose="020B0604020202020204" pitchFamily="34" charset="0"/>
              <a:buChar char="•"/>
            </a:pPr>
            <a:r>
              <a:rPr lang="en-US" b="1" dirty="0"/>
              <a:t>Facilitating Continuous Learning:</a:t>
            </a:r>
            <a:r>
              <a:rPr lang="en-US" dirty="0"/>
              <a:t> Identifying skill gaps and directing team members to technology-based training and personalized learning paths to keep up with Tesla's rapid technological changes (</a:t>
            </a:r>
            <a:r>
              <a:rPr lang="en-US" dirty="0" err="1"/>
              <a:t>Rallyware</a:t>
            </a:r>
            <a:r>
              <a:rPr lang="en-US" dirty="0"/>
              <a:t>, 2023).</a:t>
            </a:r>
          </a:p>
          <a:p>
            <a:pPr marL="171450" indent="-171450">
              <a:buFont typeface="Arial" panose="020B0604020202020204" pitchFamily="34" charset="0"/>
              <a:buChar char="•"/>
            </a:pPr>
            <a:r>
              <a:rPr lang="en-US" b="1" dirty="0"/>
              <a:t>Data Steward &amp; Feedback Loop:</a:t>
            </a:r>
            <a:r>
              <a:rPr lang="en-US" dirty="0"/>
              <a:t> Using tech-generated data (e.g., performance metrics, engagement scores) to provide real-time coaching and feedback, while also </a:t>
            </a:r>
            <a:r>
              <a:rPr lang="en-US" dirty="0" err="1"/>
              <a:t>channelling</a:t>
            </a:r>
            <a:r>
              <a:rPr lang="en-US" dirty="0"/>
              <a:t> practical insights on system usability back to HR (</a:t>
            </a:r>
            <a:r>
              <a:rPr lang="en-US" dirty="0" err="1"/>
              <a:t>MokaHR</a:t>
            </a:r>
            <a:r>
              <a:rPr lang="en-US" dirty="0"/>
              <a:t>, 2025).</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22</a:t>
            </a:fld>
            <a:endParaRPr lang="en-US"/>
          </a:p>
        </p:txBody>
      </p:sp>
    </p:spTree>
    <p:extLst>
      <p:ext uri="{BB962C8B-B14F-4D97-AF65-F5344CB8AC3E}">
        <p14:creationId xmlns:p14="http://schemas.microsoft.com/office/powerpoint/2010/main" val="12402746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Strategic Alignment of Tesla HR Technology and Digital Transformation:</a:t>
            </a:r>
          </a:p>
          <a:p>
            <a:r>
              <a:rPr lang="en-US" dirty="0"/>
              <a:t>Tesla's HR technology is </a:t>
            </a:r>
            <a:r>
              <a:rPr lang="en-US" b="1" dirty="0"/>
              <a:t>vertically aligned</a:t>
            </a:r>
            <a:r>
              <a:rPr lang="en-US" dirty="0"/>
              <a:t> with the overarching corporate strategy of </a:t>
            </a:r>
            <a:r>
              <a:rPr lang="en-US" b="1" dirty="0"/>
              <a:t>rapid innovation and volume growth</a:t>
            </a:r>
            <a:r>
              <a:rPr lang="en-US" dirty="0"/>
              <a:t> (Tesla, 2021). Its digital transformation, driven by an in-house Enterprise Resource Planning (ERP) system, is designed to support the core business model (fabric Inc., 2022).</a:t>
            </a:r>
          </a:p>
          <a:p>
            <a:r>
              <a:rPr lang="en-US" dirty="0"/>
              <a:t/>
            </a:r>
            <a:br>
              <a:rPr lang="en-US" dirty="0"/>
            </a:br>
            <a:r>
              <a:rPr lang="en-US" b="1" dirty="0"/>
              <a:t>Strategic Alignment Goals</a:t>
            </a:r>
          </a:p>
          <a:p>
            <a:pPr marL="171450" indent="-171450">
              <a:buFont typeface="Arial" panose="020B0604020202020204" pitchFamily="34" charset="0"/>
              <a:buChar char="•"/>
            </a:pPr>
            <a:r>
              <a:rPr lang="en-US" b="1" dirty="0"/>
              <a:t>Accelerating Talent Acquisition:</a:t>
            </a:r>
            <a:r>
              <a:rPr lang="en-US" dirty="0"/>
              <a:t> Leveraging </a:t>
            </a:r>
            <a:r>
              <a:rPr lang="en-US" b="1" dirty="0"/>
              <a:t>AI-powered Applicant Tracking Systems (ATS)</a:t>
            </a:r>
            <a:r>
              <a:rPr lang="en-US" dirty="0"/>
              <a:t> for rapid screening and behavioral interviews to recruit top talent aligned with the "owner mindset" culture (</a:t>
            </a:r>
            <a:r>
              <a:rPr lang="en-US" dirty="0" err="1"/>
              <a:t>MokaHR</a:t>
            </a:r>
            <a:r>
              <a:rPr lang="en-US" dirty="0"/>
              <a:t>, 2025).</a:t>
            </a:r>
          </a:p>
          <a:p>
            <a:pPr marL="171450" indent="-171450">
              <a:buFont typeface="Arial" panose="020B0604020202020204" pitchFamily="34" charset="0"/>
              <a:buChar char="•"/>
            </a:pPr>
            <a:r>
              <a:rPr lang="en-US" b="1" dirty="0"/>
              <a:t>Driving High Performance:</a:t>
            </a:r>
            <a:r>
              <a:rPr lang="en-US" dirty="0"/>
              <a:t> Implementing digital performance management tools, like the Tesla360 survey, to provide continuous, data-driven feedback and manage a high-velocity work environment (</a:t>
            </a:r>
            <a:r>
              <a:rPr lang="en-US" dirty="0" err="1"/>
              <a:t>MokaHR</a:t>
            </a:r>
            <a:r>
              <a:rPr lang="en-US" dirty="0"/>
              <a:t>, 2025).</a:t>
            </a:r>
          </a:p>
          <a:p>
            <a:pPr marL="171450" indent="-171450">
              <a:buFont typeface="Arial" panose="020B0604020202020204" pitchFamily="34" charset="0"/>
              <a:buChar char="•"/>
            </a:pPr>
            <a:r>
              <a:rPr lang="en-US" b="1" dirty="0"/>
              <a:t>Fostering Continuous Learning:</a:t>
            </a:r>
            <a:r>
              <a:rPr lang="en-US" dirty="0"/>
              <a:t> Utilizing digital Learning Management Systems (LMS) to rapidly </a:t>
            </a:r>
            <a:r>
              <a:rPr lang="en-US" b="1" dirty="0"/>
              <a:t>upskill</a:t>
            </a:r>
            <a:r>
              <a:rPr lang="en-US" dirty="0"/>
              <a:t> employees in new electric vehicle and automation technologies, enabling their core competency (</a:t>
            </a:r>
            <a:r>
              <a:rPr lang="en-US" dirty="0" err="1"/>
              <a:t>Vizologi</a:t>
            </a:r>
            <a:r>
              <a:rPr lang="en-US" dirty="0"/>
              <a:t>, 2024).</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23</a:t>
            </a:fld>
            <a:endParaRPr lang="en-US"/>
          </a:p>
        </p:txBody>
      </p:sp>
    </p:spTree>
    <p:extLst>
      <p:ext uri="{BB962C8B-B14F-4D97-AF65-F5344CB8AC3E}">
        <p14:creationId xmlns:p14="http://schemas.microsoft.com/office/powerpoint/2010/main" val="21692305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HR Challenges in Tesla's HR Technology and Digital Transformation:</a:t>
            </a:r>
          </a:p>
          <a:p>
            <a:r>
              <a:rPr lang="en-US" dirty="0"/>
              <a:t>Tesla's digital focus creates several HR challenges, primarily stemming from its </a:t>
            </a:r>
            <a:r>
              <a:rPr lang="en-US" b="1" dirty="0"/>
              <a:t>high-pressure, rapid-change culture</a:t>
            </a:r>
            <a:r>
              <a:rPr lang="en-US" dirty="0"/>
              <a:t> and the demands of its innovative technology strategy.</a:t>
            </a:r>
          </a:p>
          <a:p>
            <a:r>
              <a:rPr lang="en-US" dirty="0"/>
              <a:t>The company's digital transformation necessitates a workforce capable of continuous learning in rapidly evolving fields like AI and automation, leading to a need for </a:t>
            </a:r>
            <a:r>
              <a:rPr lang="en-US" b="1" dirty="0"/>
              <a:t>constant upskilling</a:t>
            </a:r>
            <a:r>
              <a:rPr lang="en-US" dirty="0"/>
              <a:t> (</a:t>
            </a:r>
            <a:r>
              <a:rPr lang="en-US" dirty="0" err="1"/>
              <a:t>Rallyware</a:t>
            </a:r>
            <a:r>
              <a:rPr lang="en-US" dirty="0"/>
              <a:t>, 2023). Furthermore, the swift, often abrupt, managerial directives and restructuring, including layoffs (ResearchGate, 2024), create an environment of job insecurity, contributing to a high </a:t>
            </a:r>
            <a:r>
              <a:rPr lang="en-US" b="1" dirty="0"/>
              <a:t>employee turnover</a:t>
            </a:r>
            <a:r>
              <a:rPr lang="en-US" dirty="0"/>
              <a:t> rate (Scribd, 2024).</a:t>
            </a:r>
          </a:p>
          <a:p>
            <a:endParaRPr lang="en-US" dirty="0"/>
          </a:p>
          <a:p>
            <a:r>
              <a:rPr lang="en-US" b="1" dirty="0"/>
              <a:t>Key Challenges</a:t>
            </a:r>
          </a:p>
          <a:p>
            <a:pPr marL="171450" indent="-171450">
              <a:buFont typeface="Arial" panose="020B0604020202020204" pitchFamily="34" charset="0"/>
              <a:buChar char="•"/>
            </a:pPr>
            <a:r>
              <a:rPr lang="en-US" b="1" dirty="0"/>
              <a:t>Talent Scarcity:</a:t>
            </a:r>
            <a:r>
              <a:rPr lang="en-US" dirty="0"/>
              <a:t> Intense competition for highly specialized AI and software engineers.</a:t>
            </a:r>
          </a:p>
          <a:p>
            <a:pPr marL="171450" indent="-171450">
              <a:buFont typeface="Arial" panose="020B0604020202020204" pitchFamily="34" charset="0"/>
              <a:buChar char="•"/>
            </a:pPr>
            <a:r>
              <a:rPr lang="en-US" b="1" dirty="0"/>
              <a:t>High Turnover:</a:t>
            </a:r>
            <a:r>
              <a:rPr lang="en-US" dirty="0"/>
              <a:t> Managing an employee turnover rate that can exceed industry averages due to the demanding pace (Scribd, 2024).</a:t>
            </a:r>
          </a:p>
          <a:p>
            <a:pPr marL="171450" indent="-171450">
              <a:buFont typeface="Arial" panose="020B0604020202020204" pitchFamily="34" charset="0"/>
              <a:buChar char="•"/>
            </a:pPr>
            <a:r>
              <a:rPr lang="en-US" b="1" dirty="0"/>
              <a:t>Digital Divide:</a:t>
            </a:r>
            <a:r>
              <a:rPr lang="en-US" dirty="0"/>
              <a:t> Ensuring adequate access to and adoption of digital training tools across the combined white-collar and factory-floor workforce (</a:t>
            </a:r>
            <a:r>
              <a:rPr lang="en-US" dirty="0" err="1"/>
              <a:t>Rallyware</a:t>
            </a:r>
            <a:r>
              <a:rPr lang="en-US" dirty="0"/>
              <a:t>, 2023).</a:t>
            </a:r>
          </a:p>
          <a:p>
            <a:pPr marL="171450" indent="-171450">
              <a:buFont typeface="Arial" panose="020B0604020202020204" pitchFamily="34" charset="0"/>
              <a:buChar char="•"/>
            </a:pPr>
            <a:r>
              <a:rPr lang="en-US" b="1" dirty="0"/>
              <a:t>Cultural Resistance:</a:t>
            </a:r>
            <a:r>
              <a:rPr lang="en-US" dirty="0"/>
              <a:t> Addressing employee resistance and low morale related to strict digital attendance tracking and management scrutiny (UNLEASH, 2022).</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24</a:t>
            </a:fld>
            <a:endParaRPr lang="en-US"/>
          </a:p>
        </p:txBody>
      </p:sp>
    </p:spTree>
    <p:extLst>
      <p:ext uri="{BB962C8B-B14F-4D97-AF65-F5344CB8AC3E}">
        <p14:creationId xmlns:p14="http://schemas.microsoft.com/office/powerpoint/2010/main" val="40990495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Recommendations:</a:t>
            </a:r>
          </a:p>
          <a:p>
            <a:r>
              <a:rPr lang="en-US" dirty="0"/>
              <a:t>Here are practical recommendations for Tesla's HR to address technology challenges, high turnover, and the digital divide:</a:t>
            </a:r>
          </a:p>
          <a:p>
            <a:pPr marL="171450" indent="-171450">
              <a:buFont typeface="Arial" panose="020B0604020202020204" pitchFamily="34" charset="0"/>
              <a:buChar char="•"/>
            </a:pPr>
            <a:r>
              <a:rPr lang="en-US" b="1" dirty="0"/>
              <a:t>Implement a Phased HRIS Rollout:</a:t>
            </a:r>
            <a:r>
              <a:rPr lang="en-US" dirty="0"/>
              <a:t> Introduce new HR technology (HRIS) gradually, starting with small pilot groups and key functions, to minimize disruption and gather early user feedback.</a:t>
            </a:r>
          </a:p>
          <a:p>
            <a:pPr marL="171450" indent="-171450">
              <a:buFont typeface="Arial" panose="020B0604020202020204" pitchFamily="34" charset="0"/>
              <a:buChar char="•"/>
            </a:pPr>
            <a:r>
              <a:rPr lang="en-US" b="1" dirty="0"/>
              <a:t>Targeted Digital Upskilling:</a:t>
            </a:r>
            <a:r>
              <a:rPr lang="en-US" dirty="0"/>
              <a:t> Create </a:t>
            </a:r>
            <a:r>
              <a:rPr lang="en-US" b="1" dirty="0"/>
              <a:t>dual-stream training</a:t>
            </a:r>
            <a:r>
              <a:rPr lang="en-US" dirty="0"/>
              <a:t> (e.g., in-person workshops for factory employees; mobile microlearning for engineers) to bridge the digital skills gap and boost system adoption (SHRM, 2025).</a:t>
            </a:r>
          </a:p>
          <a:p>
            <a:pPr marL="171450" indent="-171450">
              <a:buFont typeface="Arial" panose="020B0604020202020204" pitchFamily="34" charset="0"/>
              <a:buChar char="•"/>
            </a:pPr>
            <a:r>
              <a:rPr lang="en-US" b="1" dirty="0"/>
              <a:t>Enhance Change Management:</a:t>
            </a:r>
            <a:r>
              <a:rPr lang="en-US" dirty="0"/>
              <a:t> Establish a network of employee </a:t>
            </a:r>
            <a:r>
              <a:rPr lang="en-US" b="1" dirty="0"/>
              <a:t>"Change Champions"</a:t>
            </a:r>
            <a:r>
              <a:rPr lang="en-US" dirty="0"/>
              <a:t> from all departments to promote system benefits and address resistance to new digital workflows (</a:t>
            </a:r>
            <a:r>
              <a:rPr lang="en-US" dirty="0" err="1"/>
              <a:t>TalenTeam</a:t>
            </a:r>
            <a:r>
              <a:rPr lang="en-US" dirty="0"/>
              <a:t>, 2024).</a:t>
            </a:r>
          </a:p>
          <a:p>
            <a:pPr marL="171450" indent="-171450">
              <a:buFont typeface="Arial" panose="020B0604020202020204" pitchFamily="34" charset="0"/>
              <a:buChar char="•"/>
            </a:pPr>
            <a:r>
              <a:rPr lang="en-US" b="1" dirty="0"/>
              <a:t>Leverage People Analytics for Retention:</a:t>
            </a:r>
            <a:r>
              <a:rPr lang="en-US" dirty="0"/>
              <a:t> Use HR data analytics to identify specific teams or managers with high turnover and create targeted interventions (e.g., manager training on empathetic leadership) to improve employee well-being (ResearchGate, 2024).</a:t>
            </a:r>
          </a:p>
          <a:p>
            <a:pPr marL="171450" indent="-171450">
              <a:buFont typeface="Arial" panose="020B0604020202020204" pitchFamily="34" charset="0"/>
              <a:buChar char="•"/>
            </a:pPr>
            <a:r>
              <a:rPr lang="en-US" b="1" dirty="0"/>
              <a:t>Customize HR Tech to Culture:</a:t>
            </a:r>
            <a:r>
              <a:rPr lang="en-US" dirty="0"/>
              <a:t> Ensure that new HR platforms are customized to support Tesla's unique fast-paced, direct communication culture, rather than forcing a rigid, off-the-shelf process (Scribd, 2021).</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25</a:t>
            </a:fld>
            <a:endParaRPr lang="en-US"/>
          </a:p>
        </p:txBody>
      </p:sp>
    </p:spTree>
    <p:extLst>
      <p:ext uri="{BB962C8B-B14F-4D97-AF65-F5344CB8AC3E}">
        <p14:creationId xmlns:p14="http://schemas.microsoft.com/office/powerpoint/2010/main" val="41195966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47FDA6-7F08-0C52-35A2-650D031B0A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59058E3-05EC-2A9E-9349-855FC764DC8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xmlns="" id="{932882CD-C632-7240-50E2-39CEE9A2A4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2AE06B8-CE4A-A344-D892-08CA779278FC}"/>
              </a:ext>
            </a:extLst>
          </p:cNvPr>
          <p:cNvSpPr>
            <a:spLocks noGrp="1"/>
          </p:cNvSpPr>
          <p:nvPr>
            <p:ph type="sldNum" sz="quarter" idx="5"/>
          </p:nvPr>
        </p:nvSpPr>
        <p:spPr/>
        <p:txBody>
          <a:bodyPr/>
          <a:lstStyle/>
          <a:p>
            <a:fld id="{AC33F88E-8FC4-4507-B370-CE7B336D716B}" type="slidenum">
              <a:rPr lang="en-US" smtClean="0"/>
              <a:t>26</a:t>
            </a:fld>
            <a:endParaRPr lang="en-US"/>
          </a:p>
        </p:txBody>
      </p:sp>
    </p:spTree>
    <p:extLst>
      <p:ext uri="{BB962C8B-B14F-4D97-AF65-F5344CB8AC3E}">
        <p14:creationId xmlns:p14="http://schemas.microsoft.com/office/powerpoint/2010/main" val="15681908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27</a:t>
            </a:fld>
            <a:endParaRPr lang="en-US"/>
          </a:p>
        </p:txBody>
      </p:sp>
    </p:spTree>
    <p:extLst>
      <p:ext uri="{BB962C8B-B14F-4D97-AF65-F5344CB8AC3E}">
        <p14:creationId xmlns:p14="http://schemas.microsoft.com/office/powerpoint/2010/main" val="1127731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837"/>
        <p:cNvGrpSpPr/>
        <p:nvPr/>
      </p:nvGrpSpPr>
      <p:grpSpPr>
        <a:xfrm>
          <a:off x="0" y="0"/>
          <a:ext cx="0" cy="0"/>
          <a:chOff x="0" y="0"/>
          <a:chExt cx="0" cy="0"/>
        </a:xfrm>
      </p:grpSpPr>
      <p:sp>
        <p:nvSpPr>
          <p:cNvPr id="838" name="Google Shape;838;p7"/>
          <p:cNvSpPr txBox="1">
            <a:spLocks noGrp="1"/>
          </p:cNvSpPr>
          <p:nvPr>
            <p:ph type="title"/>
          </p:nvPr>
        </p:nvSpPr>
        <p:spPr>
          <a:xfrm>
            <a:off x="1440000" y="1079000"/>
            <a:ext cx="8605800" cy="22740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39" name="Google Shape;839;p7"/>
          <p:cNvSpPr txBox="1">
            <a:spLocks noGrp="1"/>
          </p:cNvSpPr>
          <p:nvPr>
            <p:ph type="subTitle" idx="1"/>
          </p:nvPr>
        </p:nvSpPr>
        <p:spPr>
          <a:xfrm>
            <a:off x="1440000" y="3822000"/>
            <a:ext cx="8103000" cy="4261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2"/>
              </a:buClr>
              <a:buSzPts val="1600"/>
              <a:buFont typeface="Lato Light" panose="020F0502020204030203"/>
              <a:buChar char="●"/>
              <a:defRPr/>
            </a:lvl1pPr>
            <a:lvl2pPr lvl="1" algn="ctr" rtl="0">
              <a:lnSpc>
                <a:spcPct val="100000"/>
              </a:lnSpc>
              <a:spcBef>
                <a:spcPts val="0"/>
              </a:spcBef>
              <a:spcAft>
                <a:spcPts val="0"/>
              </a:spcAft>
              <a:buClr>
                <a:srgbClr val="E76A28"/>
              </a:buClr>
              <a:buSzPts val="1600"/>
              <a:buFont typeface="Nunito Light"/>
              <a:buChar char="○"/>
              <a:defRPr/>
            </a:lvl2pPr>
            <a:lvl3pPr lvl="2" algn="ctr" rtl="0">
              <a:lnSpc>
                <a:spcPct val="100000"/>
              </a:lnSpc>
              <a:spcBef>
                <a:spcPts val="0"/>
              </a:spcBef>
              <a:spcAft>
                <a:spcPts val="0"/>
              </a:spcAft>
              <a:buClr>
                <a:srgbClr val="E76A28"/>
              </a:buClr>
              <a:buSzPts val="1500"/>
              <a:buFont typeface="Nunito Light"/>
              <a:buChar char="■"/>
              <a:defRPr/>
            </a:lvl3pPr>
            <a:lvl4pPr lvl="3" algn="ctr" rtl="0">
              <a:lnSpc>
                <a:spcPct val="100000"/>
              </a:lnSpc>
              <a:spcBef>
                <a:spcPts val="0"/>
              </a:spcBef>
              <a:spcAft>
                <a:spcPts val="0"/>
              </a:spcAft>
              <a:buClr>
                <a:srgbClr val="E76A28"/>
              </a:buClr>
              <a:buSzPts val="1500"/>
              <a:buFont typeface="Nunito Light"/>
              <a:buChar char="●"/>
              <a:defRPr/>
            </a:lvl4pPr>
            <a:lvl5pPr lvl="4" algn="ctr" rtl="0">
              <a:lnSpc>
                <a:spcPct val="100000"/>
              </a:lnSpc>
              <a:spcBef>
                <a:spcPts val="0"/>
              </a:spcBef>
              <a:spcAft>
                <a:spcPts val="0"/>
              </a:spcAft>
              <a:buClr>
                <a:srgbClr val="E76A28"/>
              </a:buClr>
              <a:buSzPts val="1400"/>
              <a:buFont typeface="Nunito Light"/>
              <a:buChar char="○"/>
              <a:defRPr/>
            </a:lvl5pPr>
            <a:lvl6pPr lvl="5" algn="ctr" rtl="0">
              <a:lnSpc>
                <a:spcPct val="100000"/>
              </a:lnSpc>
              <a:spcBef>
                <a:spcPts val="0"/>
              </a:spcBef>
              <a:spcAft>
                <a:spcPts val="0"/>
              </a:spcAft>
              <a:buClr>
                <a:srgbClr val="999999"/>
              </a:buClr>
              <a:buSzPts val="1400"/>
              <a:buFont typeface="Nunito Light"/>
              <a:buChar char="■"/>
              <a:defRPr/>
            </a:lvl6pPr>
            <a:lvl7pPr lvl="6" algn="ctr" rtl="0">
              <a:lnSpc>
                <a:spcPct val="100000"/>
              </a:lnSpc>
              <a:spcBef>
                <a:spcPts val="0"/>
              </a:spcBef>
              <a:spcAft>
                <a:spcPts val="0"/>
              </a:spcAft>
              <a:buClr>
                <a:srgbClr val="999999"/>
              </a:buClr>
              <a:buSzPts val="1300"/>
              <a:buFont typeface="Nunito Light"/>
              <a:buChar char="●"/>
              <a:defRPr/>
            </a:lvl7pPr>
            <a:lvl8pPr lvl="7" algn="ctr" rtl="0">
              <a:lnSpc>
                <a:spcPct val="100000"/>
              </a:lnSpc>
              <a:spcBef>
                <a:spcPts val="0"/>
              </a:spcBef>
              <a:spcAft>
                <a:spcPts val="0"/>
              </a:spcAft>
              <a:buClr>
                <a:srgbClr val="999999"/>
              </a:buClr>
              <a:buSzPts val="1300"/>
              <a:buFont typeface="Nunito Light"/>
              <a:buChar char="○"/>
              <a:defRPr/>
            </a:lvl8pPr>
            <a:lvl9pPr lvl="8" algn="ctr" rtl="0">
              <a:lnSpc>
                <a:spcPct val="100000"/>
              </a:lnSpc>
              <a:spcBef>
                <a:spcPts val="0"/>
              </a:spcBef>
              <a:spcAft>
                <a:spcPts val="0"/>
              </a:spcAft>
              <a:buClr>
                <a:srgbClr val="999999"/>
              </a:buClr>
              <a:buSzPts val="1400"/>
              <a:buFont typeface="Nunito Light"/>
              <a:buChar char="■"/>
              <a:defRPr/>
            </a:lvl9pPr>
          </a:lstStyle>
          <a:p>
            <a:endParaRPr/>
          </a:p>
        </p:txBody>
      </p:sp>
    </p:spTree>
    <p:extLst>
      <p:ext uri="{BB962C8B-B14F-4D97-AF65-F5344CB8AC3E}">
        <p14:creationId xmlns:p14="http://schemas.microsoft.com/office/powerpoint/2010/main" val="549701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1.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9.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hyperlink" Target="https://www.manatal.com/blog/elon-musk-hiring" TargetMode="External"/><Relationship Id="rId13" Type="http://schemas.openxmlformats.org/officeDocument/2006/relationships/hyperlink" Target="https://semead.com.br/21/wp-content/uploads/sites/8/2019/01/Contextual_M_1_Line_Manager_Role_SHRM.pdf" TargetMode="External"/><Relationship Id="rId3" Type="http://schemas.openxmlformats.org/officeDocument/2006/relationships/image" Target="../media/image9.png"/><Relationship Id="rId7" Type="http://schemas.openxmlformats.org/officeDocument/2006/relationships/hyperlink" Target="https://www.finalroundai.com/blog/tesla-interview-process" TargetMode="External"/><Relationship Id="rId12" Type="http://schemas.openxmlformats.org/officeDocument/2006/relationships/hyperlink" Target="https://www.mokahr.io/myblog/talent-culture-strategy-at-tesla-innovation-employee-engagement/"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7.svg"/><Relationship Id="rId11" Type="http://schemas.openxmlformats.org/officeDocument/2006/relationships/hyperlink" Target="https://www.jobzmall.com/tesla/faqs/what-is-the-interview-process-like-at-tesla" TargetMode="External"/><Relationship Id="rId5" Type="http://schemas.openxmlformats.org/officeDocument/2006/relationships/image" Target="../media/image10.png"/><Relationship Id="rId10" Type="http://schemas.openxmlformats.org/officeDocument/2006/relationships/hyperlink" Target="https://www.tesla.com/careers" TargetMode="External"/><Relationship Id="rId4" Type="http://schemas.openxmlformats.org/officeDocument/2006/relationships/image" Target="../media/image15.svg"/><Relationship Id="rId9" Type="http://schemas.openxmlformats.org/officeDocument/2006/relationships/hyperlink" Target="https://mentorcruise.com/blog/tesla-recruitment-and-selection-process-how-to-get-hired-at-tesla/"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8" Type="http://schemas.openxmlformats.org/officeDocument/2006/relationships/hyperlink" Target="https://www.tesla.com/careers/tesla-start?utm_source=chatgpt.com" TargetMode="External"/><Relationship Id="rId13" Type="http://schemas.openxmlformats.org/officeDocument/2006/relationships/hyperlink" Target="https://desklib.com/study-documents/hr-management-tesla/?utm_source=chatgpt.com" TargetMode="External"/><Relationship Id="rId3" Type="http://schemas.openxmlformats.org/officeDocument/2006/relationships/image" Target="../media/image9.png"/><Relationship Id="rId7" Type="http://schemas.openxmlformats.org/officeDocument/2006/relationships/hyperlink" Target="https://ir.tesla.com/_flysystem/s3/sec/000162828024002390/tsla-20231231-gen.pdf?utm_source=chatgpt.com" TargetMode="External"/><Relationship Id="rId12" Type="http://schemas.openxmlformats.org/officeDocument/2006/relationships/hyperlink" Target="https://ir.tesla.com/_flysystem/s3/sec/000162828025003063/tsla-20241231.htm" TargetMode="External"/><Relationship Id="rId17" Type="http://schemas.openxmlformats.org/officeDocument/2006/relationships/hyperlink" Target="https://www.studocu.com/row/document/open-university-of-mauritius/business-accounting-and-finance/turnitin/80894207?utm_source=chatgpt.com" TargetMode="External"/><Relationship Id="rId2" Type="http://schemas.openxmlformats.org/officeDocument/2006/relationships/notesSlide" Target="../notesSlides/notesSlide14.xml"/><Relationship Id="rId16" Type="http://schemas.openxmlformats.org/officeDocument/2006/relationships/hyperlink" Target="https://library.novasbe.unl.pt/cases/talent-management-at-tesla-inc-charging-ahead-or-short-circuiting/?utm_source=chatgpt.com" TargetMode="External"/><Relationship Id="rId1" Type="http://schemas.openxmlformats.org/officeDocument/2006/relationships/slideLayout" Target="../slideLayouts/slideLayout7.xml"/><Relationship Id="rId6" Type="http://schemas.openxmlformats.org/officeDocument/2006/relationships/image" Target="../media/image17.svg"/><Relationship Id="rId11" Type="http://schemas.openxmlformats.org/officeDocument/2006/relationships/hyperlink" Target="https://www.tesla.com/careers?utm_source=chatgpt.com" TargetMode="External"/><Relationship Id="rId5" Type="http://schemas.openxmlformats.org/officeDocument/2006/relationships/image" Target="../media/image10.png"/><Relationship Id="rId15" Type="http://schemas.openxmlformats.org/officeDocument/2006/relationships/hyperlink" Target="https://www.sciencepub.net/academia/aaj130921/05_37436aaj130921_43_56.pdf?utm_source=chatgpt.com" TargetMode="External"/><Relationship Id="rId10" Type="http://schemas.openxmlformats.org/officeDocument/2006/relationships/hyperlink" Target="https://en.wizbii.com/company/tesla/job/market-learning-development-manager-technical-training?utm_source=chatgpt.com" TargetMode="External"/><Relationship Id="rId4" Type="http://schemas.openxmlformats.org/officeDocument/2006/relationships/image" Target="../media/image15.svg"/><Relationship Id="rId9" Type="http://schemas.openxmlformats.org/officeDocument/2006/relationships/hyperlink" Target="https://www.tesla.com/ns_videos/2021-tesla-impact-report.pdf?utm_source=chatgpt.com" TargetMode="External"/><Relationship Id="rId14" Type="http://schemas.openxmlformats.org/officeDocument/2006/relationships/hyperlink" Target="https://www.rallyware.com/blog/training-and-auto-technology-evolving-together-in-the-industry?utm_source=chatgpt.com"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image" Target="../media/image23.jpeg"/><Relationship Id="rId3" Type="http://schemas.openxmlformats.org/officeDocument/2006/relationships/image" Target="../media/image18.png"/><Relationship Id="rId7" Type="http://schemas.openxmlformats.org/officeDocument/2006/relationships/image" Target="../media/image20.png"/><Relationship Id="rId12" Type="http://schemas.openxmlformats.org/officeDocument/2006/relationships/image" Target="../media/image34.sv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8.svg"/><Relationship Id="rId11" Type="http://schemas.openxmlformats.org/officeDocument/2006/relationships/image" Target="../media/image22.png"/><Relationship Id="rId5" Type="http://schemas.openxmlformats.org/officeDocument/2006/relationships/image" Target="../media/image19.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21.png"/></Relationships>
</file>

<file path=ppt/slides/_rels/slide16.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18.png"/><Relationship Id="rId7" Type="http://schemas.openxmlformats.org/officeDocument/2006/relationships/image" Target="../media/image20.png"/><Relationship Id="rId12" Type="http://schemas.openxmlformats.org/officeDocument/2006/relationships/image" Target="../media/image34.sv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8.svg"/><Relationship Id="rId11" Type="http://schemas.openxmlformats.org/officeDocument/2006/relationships/image" Target="../media/image22.png"/><Relationship Id="rId5" Type="http://schemas.openxmlformats.org/officeDocument/2006/relationships/image" Target="../media/image19.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21.png"/></Relationships>
</file>

<file path=ppt/slides/_rels/slide17.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19.png"/><Relationship Id="rId7" Type="http://schemas.openxmlformats.org/officeDocument/2006/relationships/image" Target="../media/image22.png"/><Relationship Id="rId12" Type="http://schemas.openxmlformats.org/officeDocument/2006/relationships/image" Target="../media/image37.sv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2.svg"/><Relationship Id="rId11" Type="http://schemas.openxmlformats.org/officeDocument/2006/relationships/image" Target="../media/image24.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8.svg"/><Relationship Id="rId9" Type="http://schemas.openxmlformats.org/officeDocument/2006/relationships/image" Target="../media/image18.png"/></Relationships>
</file>

<file path=ppt/slides/_rels/slide18.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2.svg"/><Relationship Id="rId11" Type="http://schemas.openxmlformats.org/officeDocument/2006/relationships/image" Target="../media/image25.jpe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8.svg"/><Relationship Id="rId9" Type="http://schemas.openxmlformats.org/officeDocument/2006/relationships/image" Target="../media/image18.png"/></Relationships>
</file>

<file path=ppt/slides/_rels/slide19.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18.png"/><Relationship Id="rId7" Type="http://schemas.openxmlformats.org/officeDocument/2006/relationships/image" Target="../media/image21.png"/><Relationship Id="rId12" Type="http://schemas.openxmlformats.org/officeDocument/2006/relationships/image" Target="../media/image28.sv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34.svg"/><Relationship Id="rId11" Type="http://schemas.openxmlformats.org/officeDocument/2006/relationships/image" Target="../media/image19.png"/><Relationship Id="rId5" Type="http://schemas.openxmlformats.org/officeDocument/2006/relationships/image" Target="../media/image22.png"/><Relationship Id="rId10" Type="http://schemas.openxmlformats.org/officeDocument/2006/relationships/image" Target="../media/image40.svg"/><Relationship Id="rId4" Type="http://schemas.openxmlformats.org/officeDocument/2006/relationships/image" Target="../media/image26.svg"/><Relationship Id="rId9" Type="http://schemas.openxmlformats.org/officeDocument/2006/relationships/image" Target="../media/image26.png"/></Relationships>
</file>

<file path=ppt/slides/_rels/slide20.xml.rels><?xml version="1.0" encoding="UTF-8" standalone="yes"?>
<Relationships xmlns="http://schemas.openxmlformats.org/package/2006/relationships"><Relationship Id="rId8" Type="http://schemas.openxmlformats.org/officeDocument/2006/relationships/hyperlink" Target="https://crowjack.com/organizational-structure/tesla" TargetMode="External"/><Relationship Id="rId13" Type="http://schemas.openxmlformats.org/officeDocument/2006/relationships/hyperlink" Target="https://www.totalassignment.com/free-sample/employee-development-plan-for-management-of-tesla" TargetMode="External"/><Relationship Id="rId3" Type="http://schemas.openxmlformats.org/officeDocument/2006/relationships/image" Target="../media/image10.png"/><Relationship Id="rId7" Type="http://schemas.openxmlformats.org/officeDocument/2006/relationships/hyperlink" Target="https://www.tesla.com/blog/in-response-false-allegations" TargetMode="External"/><Relationship Id="rId12" Type="http://schemas.openxmlformats.org/officeDocument/2006/relationships/hyperlink" Target="https://rbr.business.rutgers.edu/sites/default/files/documents/rbr-090103.pdf" TargetMode="External"/><Relationship Id="rId17" Type="http://schemas.openxmlformats.org/officeDocument/2006/relationships/hyperlink" Target="https://www.scribd.com/document/917663845/TESLA-AND-ORGANIZATIONAL-BEHAVIOUR-CHALLENGES-UNDER-ELON-MUSK" TargetMode="External"/><Relationship Id="rId2" Type="http://schemas.openxmlformats.org/officeDocument/2006/relationships/notesSlide" Target="../notesSlides/notesSlide20.xml"/><Relationship Id="rId16" Type="http://schemas.openxmlformats.org/officeDocument/2006/relationships/hyperlink" Target="https://www.investigativepost.org/2023/02/17/workers-dispute-teslas-version-of-firings/" TargetMode="External"/><Relationship Id="rId1" Type="http://schemas.openxmlformats.org/officeDocument/2006/relationships/slideLayout" Target="../slideLayouts/slideLayout7.xml"/><Relationship Id="rId6" Type="http://schemas.openxmlformats.org/officeDocument/2006/relationships/hyperlink" Target="https://www.scribd.com/document/603076981/TESLA-HR" TargetMode="External"/><Relationship Id="rId11" Type="http://schemas.openxmlformats.org/officeDocument/2006/relationships/hyperlink" Target="https://www.mdpi.com/2076-3387/15/6/212" TargetMode="External"/><Relationship Id="rId5" Type="http://schemas.openxmlformats.org/officeDocument/2006/relationships/hyperlink" Target="https://amazingworkplaces.co/teslas-best-practices-for-an-engaged-workplace/" TargetMode="External"/><Relationship Id="rId15" Type="http://schemas.openxmlformats.org/officeDocument/2006/relationships/hyperlink" Target="https://edubirdie.com/docs/eastern-kentucky-university/mgt-320-human-resource-management/123249-tesla-hr" TargetMode="External"/><Relationship Id="rId10" Type="http://schemas.openxmlformats.org/officeDocument/2006/relationships/hyperlink" Target="https://www.researchgate.net/publication/353104682_Tesla_Inc_Managment_Report" TargetMode="External"/><Relationship Id="rId4" Type="http://schemas.openxmlformats.org/officeDocument/2006/relationships/image" Target="../media/image17.svg"/><Relationship Id="rId9" Type="http://schemas.openxmlformats.org/officeDocument/2006/relationships/hyperlink" Target="https://nationaltraining.edu.au/role-of-line-managers-in-performance/" TargetMode="External"/><Relationship Id="rId14" Type="http://schemas.openxmlformats.org/officeDocument/2006/relationships/hyperlink" Target="https://www.culturemonkey.io/employee-engagement/tesla-company-culture/"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44.svg"/><Relationship Id="rId11" Type="http://schemas.openxmlformats.org/officeDocument/2006/relationships/image" Target="../media/image31.jpeg"/><Relationship Id="rId5" Type="http://schemas.openxmlformats.org/officeDocument/2006/relationships/image" Target="../media/image28.png"/><Relationship Id="rId10" Type="http://schemas.openxmlformats.org/officeDocument/2006/relationships/image" Target="../media/image48.svg"/><Relationship Id="rId4" Type="http://schemas.openxmlformats.org/officeDocument/2006/relationships/image" Target="../media/image42.svg"/><Relationship Id="rId9" Type="http://schemas.openxmlformats.org/officeDocument/2006/relationships/image" Target="../media/image30.png"/></Relationships>
</file>

<file path=ppt/slides/_rels/slide22.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4.svg"/><Relationship Id="rId11" Type="http://schemas.openxmlformats.org/officeDocument/2006/relationships/image" Target="../media/image33.jpeg"/><Relationship Id="rId5" Type="http://schemas.openxmlformats.org/officeDocument/2006/relationships/image" Target="../media/image28.png"/><Relationship Id="rId10" Type="http://schemas.openxmlformats.org/officeDocument/2006/relationships/image" Target="../media/image51.svg"/><Relationship Id="rId4" Type="http://schemas.openxmlformats.org/officeDocument/2006/relationships/image" Target="../media/image42.svg"/><Relationship Id="rId9" Type="http://schemas.openxmlformats.org/officeDocument/2006/relationships/image" Target="../media/image32.png"/></Relationships>
</file>

<file path=ppt/slides/_rels/slide23.xml.rels><?xml version="1.0" encoding="UTF-8" standalone="yes"?>
<Relationships xmlns="http://schemas.openxmlformats.org/package/2006/relationships"><Relationship Id="rId8" Type="http://schemas.openxmlformats.org/officeDocument/2006/relationships/image" Target="../media/image54.svg"/><Relationship Id="rId3" Type="http://schemas.openxmlformats.org/officeDocument/2006/relationships/image" Target="../media/image27.png"/><Relationship Id="rId7"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44.svg"/><Relationship Id="rId11" Type="http://schemas.openxmlformats.org/officeDocument/2006/relationships/image" Target="../media/image51.svg"/><Relationship Id="rId5" Type="http://schemas.openxmlformats.org/officeDocument/2006/relationships/image" Target="../media/image28.png"/><Relationship Id="rId10" Type="http://schemas.openxmlformats.org/officeDocument/2006/relationships/image" Target="../media/image32.png"/><Relationship Id="rId4" Type="http://schemas.openxmlformats.org/officeDocument/2006/relationships/image" Target="../media/image42.svg"/><Relationship Id="rId9" Type="http://schemas.openxmlformats.org/officeDocument/2006/relationships/image" Target="../media/image35.jpeg"/></Relationships>
</file>

<file path=ppt/slides/_rels/slide24.xml.rels><?xml version="1.0" encoding="UTF-8" standalone="yes"?>
<Relationships xmlns="http://schemas.openxmlformats.org/package/2006/relationships"><Relationship Id="rId8" Type="http://schemas.openxmlformats.org/officeDocument/2006/relationships/image" Target="../media/image57.svg"/><Relationship Id="rId13" Type="http://schemas.openxmlformats.org/officeDocument/2006/relationships/image" Target="../media/image39.png"/><Relationship Id="rId18" Type="http://schemas.openxmlformats.org/officeDocument/2006/relationships/image" Target="../media/image67.svg"/><Relationship Id="rId3" Type="http://schemas.openxmlformats.org/officeDocument/2006/relationships/image" Target="../media/image27.png"/><Relationship Id="rId7" Type="http://schemas.openxmlformats.org/officeDocument/2006/relationships/image" Target="../media/image36.png"/><Relationship Id="rId12" Type="http://schemas.openxmlformats.org/officeDocument/2006/relationships/image" Target="../media/image61.svg"/><Relationship Id="rId17" Type="http://schemas.openxmlformats.org/officeDocument/2006/relationships/image" Target="../media/image41.png"/><Relationship Id="rId2" Type="http://schemas.openxmlformats.org/officeDocument/2006/relationships/notesSlide" Target="../notesSlides/notesSlide24.xml"/><Relationship Id="rId16" Type="http://schemas.openxmlformats.org/officeDocument/2006/relationships/image" Target="../media/image65.svg"/><Relationship Id="rId20" Type="http://schemas.openxmlformats.org/officeDocument/2006/relationships/image" Target="../media/image48.svg"/><Relationship Id="rId1" Type="http://schemas.openxmlformats.org/officeDocument/2006/relationships/slideLayout" Target="../slideLayouts/slideLayout7.xml"/><Relationship Id="rId6" Type="http://schemas.openxmlformats.org/officeDocument/2006/relationships/image" Target="../media/image44.svg"/><Relationship Id="rId11" Type="http://schemas.openxmlformats.org/officeDocument/2006/relationships/image" Target="../media/image38.png"/><Relationship Id="rId5" Type="http://schemas.openxmlformats.org/officeDocument/2006/relationships/image" Target="../media/image28.png"/><Relationship Id="rId15" Type="http://schemas.openxmlformats.org/officeDocument/2006/relationships/image" Target="../media/image40.png"/><Relationship Id="rId10" Type="http://schemas.openxmlformats.org/officeDocument/2006/relationships/image" Target="../media/image59.svg"/><Relationship Id="rId19" Type="http://schemas.openxmlformats.org/officeDocument/2006/relationships/image" Target="../media/image30.png"/><Relationship Id="rId4" Type="http://schemas.openxmlformats.org/officeDocument/2006/relationships/image" Target="../media/image42.svg"/><Relationship Id="rId9" Type="http://schemas.openxmlformats.org/officeDocument/2006/relationships/image" Target="../media/image37.png"/><Relationship Id="rId14" Type="http://schemas.openxmlformats.org/officeDocument/2006/relationships/image" Target="../media/image63.svg"/></Relationships>
</file>

<file path=ppt/slides/_rels/slide25.xml.rels><?xml version="1.0" encoding="UTF-8" standalone="yes"?>
<Relationships xmlns="http://schemas.openxmlformats.org/package/2006/relationships"><Relationship Id="rId8" Type="http://schemas.openxmlformats.org/officeDocument/2006/relationships/image" Target="../media/image69.svg"/><Relationship Id="rId13" Type="http://schemas.openxmlformats.org/officeDocument/2006/relationships/image" Target="../media/image46.svg"/><Relationship Id="rId3" Type="http://schemas.openxmlformats.org/officeDocument/2006/relationships/image" Target="../media/image27.png"/><Relationship Id="rId7" Type="http://schemas.openxmlformats.org/officeDocument/2006/relationships/image" Target="../media/image42.png"/><Relationship Id="rId12"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44.svg"/><Relationship Id="rId11" Type="http://schemas.openxmlformats.org/officeDocument/2006/relationships/image" Target="../media/image44.jpeg"/><Relationship Id="rId5" Type="http://schemas.openxmlformats.org/officeDocument/2006/relationships/image" Target="../media/image28.png"/><Relationship Id="rId10" Type="http://schemas.openxmlformats.org/officeDocument/2006/relationships/image" Target="../media/image71.svg"/><Relationship Id="rId4" Type="http://schemas.openxmlformats.org/officeDocument/2006/relationships/image" Target="../media/image42.svg"/><Relationship Id="rId9" Type="http://schemas.openxmlformats.org/officeDocument/2006/relationships/image" Target="../media/image43.png"/></Relationships>
</file>

<file path=ppt/slides/_rels/slide26.xml.rels><?xml version="1.0" encoding="UTF-8" standalone="yes"?>
<Relationships xmlns="http://schemas.openxmlformats.org/package/2006/relationships"><Relationship Id="rId8" Type="http://schemas.openxmlformats.org/officeDocument/2006/relationships/hyperlink" Target="https://www.mokahr.io/myblog/talent-culture-strategy-at-tesla-innovation-employee-engagement/" TargetMode="External"/><Relationship Id="rId13" Type="http://schemas.openxmlformats.org/officeDocument/2006/relationships/hyperlink" Target="https://www.orgvue.com/resources/articles/hr-digital-transformation-guide/" TargetMode="External"/><Relationship Id="rId3" Type="http://schemas.openxmlformats.org/officeDocument/2006/relationships/image" Target="../media/image9.png"/><Relationship Id="rId7" Type="http://schemas.openxmlformats.org/officeDocument/2006/relationships/hyperlink" Target="https://amazingworkplaces.co/teslas-best-practices-for-an-engaged-workplace/" TargetMode="External"/><Relationship Id="rId12" Type="http://schemas.openxmlformats.org/officeDocument/2006/relationships/hyperlink" Target="https://www.google.com/search?q=https://www.researchgate.net/publication/370401376" TargetMode="Externa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17.svg"/><Relationship Id="rId11" Type="http://schemas.openxmlformats.org/officeDocument/2006/relationships/hyperlink" Target="https://www.tesla.com/legal/additional-resources" TargetMode="External"/><Relationship Id="rId5" Type="http://schemas.openxmlformats.org/officeDocument/2006/relationships/image" Target="../media/image10.png"/><Relationship Id="rId10" Type="http://schemas.openxmlformats.org/officeDocument/2006/relationships/hyperlink" Target="https://www.rallyware.com/blog/training-and-auto-technology-evolving-together-in-the-industry" TargetMode="External"/><Relationship Id="rId4" Type="http://schemas.openxmlformats.org/officeDocument/2006/relationships/image" Target="../media/image15.svg"/><Relationship Id="rId9" Type="http://schemas.openxmlformats.org/officeDocument/2006/relationships/hyperlink" Target="https://panmore.com/tesla-motors-inc-organizational-culture-characteristics-analysis"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75.svg"/><Relationship Id="rId4" Type="http://schemas.openxmlformats.org/officeDocument/2006/relationships/image" Target="../media/image46.png"/></Relationships>
</file>

<file path=ppt/slides/_rels/slide2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41E52AAE-765E-8887-230C-442BCB4BAF56}"/>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saturation sat="400000"/>
                    </a14:imgEffect>
                  </a14:imgLayer>
                </a14:imgProps>
              </a:ext>
            </a:extLst>
          </a:blip>
          <a:stretch>
            <a:fillRect/>
          </a:stretch>
        </p:blipFill>
        <p:spPr>
          <a:xfrm>
            <a:off x="7351452" y="357447"/>
            <a:ext cx="5172270" cy="1717998"/>
          </a:xfrm>
          <a:prstGeom prst="rect">
            <a:avLst/>
          </a:prstGeom>
        </p:spPr>
      </p:pic>
      <p:sp>
        <p:nvSpPr>
          <p:cNvPr id="5" name="Title 5">
            <a:extLst>
              <a:ext uri="{FF2B5EF4-FFF2-40B4-BE49-F238E27FC236}">
                <a16:creationId xmlns:a16="http://schemas.microsoft.com/office/drawing/2014/main" xmlns="" id="{6CA2E41B-6442-D42C-7650-926E13B882CB}"/>
              </a:ext>
            </a:extLst>
          </p:cNvPr>
          <p:cNvSpPr txBox="1">
            <a:spLocks/>
          </p:cNvSpPr>
          <p:nvPr/>
        </p:nvSpPr>
        <p:spPr>
          <a:xfrm>
            <a:off x="2690028" y="2304746"/>
            <a:ext cx="13981095" cy="1123712"/>
          </a:xfrm>
          <a:prstGeom prst="rect">
            <a:avLst/>
          </a:prstGeom>
        </p:spPr>
        <p:txBody>
          <a:bodyPr>
            <a:no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US" sz="4800" b="1" dirty="0">
                <a:latin typeface="Times New Roman" panose="02020603050405020304" pitchFamily="18" charset="0"/>
                <a:cs typeface="Times New Roman" panose="02020603050405020304" pitchFamily="18" charset="0"/>
              </a:rPr>
              <a:t>Master of Business Administration</a:t>
            </a:r>
          </a:p>
        </p:txBody>
      </p:sp>
      <p:sp>
        <p:nvSpPr>
          <p:cNvPr id="8" name="TextBox 7">
            <a:extLst>
              <a:ext uri="{FF2B5EF4-FFF2-40B4-BE49-F238E27FC236}">
                <a16:creationId xmlns:a16="http://schemas.microsoft.com/office/drawing/2014/main" xmlns="" id="{695FBE97-BC28-B750-47B0-9885FE72F53E}"/>
              </a:ext>
            </a:extLst>
          </p:cNvPr>
          <p:cNvSpPr txBox="1"/>
          <p:nvPr/>
        </p:nvSpPr>
        <p:spPr>
          <a:xfrm>
            <a:off x="7031799" y="3246197"/>
            <a:ext cx="5425440" cy="507831"/>
          </a:xfrm>
          <a:prstGeom prst="rect">
            <a:avLst/>
          </a:prstGeom>
          <a:noFill/>
        </p:spPr>
        <p:txBody>
          <a:bodyPr wrap="square">
            <a:spAutoFit/>
          </a:bodyPr>
          <a:lstStyle/>
          <a:p>
            <a:pPr algn="ctr" defTabSz="685800">
              <a:defRPr/>
            </a:pPr>
            <a:r>
              <a:rPr lang="en-US" sz="2700" b="1" dirty="0">
                <a:solidFill>
                  <a:prstClr val="black"/>
                </a:solidFill>
                <a:latin typeface="Times New Roman" panose="02020603050405020304" pitchFamily="18" charset="0"/>
                <a:cs typeface="Times New Roman" panose="02020603050405020304" pitchFamily="18" charset="0"/>
              </a:rPr>
              <a:t>Module Code: LCMB7023</a:t>
            </a:r>
          </a:p>
        </p:txBody>
      </p:sp>
      <p:sp>
        <p:nvSpPr>
          <p:cNvPr id="9" name="TextBox 8">
            <a:extLst>
              <a:ext uri="{FF2B5EF4-FFF2-40B4-BE49-F238E27FC236}">
                <a16:creationId xmlns:a16="http://schemas.microsoft.com/office/drawing/2014/main" xmlns="" id="{A55A57ED-E1D4-3DD5-8158-68A453AFA8D5}"/>
              </a:ext>
            </a:extLst>
          </p:cNvPr>
          <p:cNvSpPr txBox="1"/>
          <p:nvPr/>
        </p:nvSpPr>
        <p:spPr>
          <a:xfrm>
            <a:off x="7818416" y="3754177"/>
            <a:ext cx="4705307" cy="553998"/>
          </a:xfrm>
          <a:prstGeom prst="rect">
            <a:avLst/>
          </a:prstGeom>
          <a:noFill/>
        </p:spPr>
        <p:txBody>
          <a:bodyPr wrap="square">
            <a:spAutoFit/>
          </a:bodyPr>
          <a:lstStyle/>
          <a:p>
            <a:pPr lvl="0">
              <a:defRPr/>
            </a:pPr>
            <a:r>
              <a:rPr lang="en-US" sz="3000" b="1" dirty="0">
                <a:solidFill>
                  <a:prstClr val="black"/>
                </a:solidFill>
                <a:latin typeface="Times New Roman" panose="02020603050405020304" pitchFamily="18" charset="0"/>
                <a:cs typeface="Times New Roman" panose="02020603050405020304" pitchFamily="18" charset="0"/>
              </a:rPr>
              <a:t>Lecturer: Ejike </a:t>
            </a:r>
            <a:r>
              <a:rPr lang="en-US" sz="3000" b="1" dirty="0" err="1">
                <a:solidFill>
                  <a:prstClr val="black"/>
                </a:solidFill>
                <a:latin typeface="Times New Roman" panose="02020603050405020304" pitchFamily="18" charset="0"/>
                <a:cs typeface="Times New Roman" panose="02020603050405020304" pitchFamily="18" charset="0"/>
              </a:rPr>
              <a:t>Udeogu</a:t>
            </a:r>
            <a:endParaRPr lang="en-US" sz="3000" b="1"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xmlns="" id="{7BE845A1-9C41-B92B-D3F6-CC6AA9DF67FD}"/>
              </a:ext>
            </a:extLst>
          </p:cNvPr>
          <p:cNvGraphicFramePr>
            <a:graphicFrameLocks noGrp="1"/>
          </p:cNvGraphicFramePr>
          <p:nvPr>
            <p:extLst>
              <p:ext uri="{D42A27DB-BD31-4B8C-83A1-F6EECF244321}">
                <p14:modId xmlns:p14="http://schemas.microsoft.com/office/powerpoint/2010/main" val="1116089363"/>
              </p:ext>
            </p:extLst>
          </p:nvPr>
        </p:nvGraphicFramePr>
        <p:xfrm>
          <a:off x="2962583" y="5474790"/>
          <a:ext cx="13356978" cy="3783510"/>
        </p:xfrm>
        <a:graphic>
          <a:graphicData uri="http://schemas.openxmlformats.org/drawingml/2006/table">
            <a:tbl>
              <a:tblPr firstRow="1" bandRow="1">
                <a:tableStyleId>{F5AB1C69-6EDB-4FF4-983F-18BD219EF322}</a:tableStyleId>
              </a:tblPr>
              <a:tblGrid>
                <a:gridCol w="6678489">
                  <a:extLst>
                    <a:ext uri="{9D8B030D-6E8A-4147-A177-3AD203B41FA5}">
                      <a16:colId xmlns:a16="http://schemas.microsoft.com/office/drawing/2014/main" xmlns="" val="319627994"/>
                    </a:ext>
                  </a:extLst>
                </a:gridCol>
                <a:gridCol w="6678489">
                  <a:extLst>
                    <a:ext uri="{9D8B030D-6E8A-4147-A177-3AD203B41FA5}">
                      <a16:colId xmlns:a16="http://schemas.microsoft.com/office/drawing/2014/main" xmlns="" val="1916085107"/>
                    </a:ext>
                  </a:extLst>
                </a:gridCol>
              </a:tblGrid>
              <a:tr h="905604">
                <a:tc>
                  <a:txBody>
                    <a:bodyPr/>
                    <a:lstStyle/>
                    <a:p>
                      <a:pPr algn="ctr"/>
                      <a:r>
                        <a:rPr lang="en-GB" sz="3000" dirty="0"/>
                        <a:t>Name</a:t>
                      </a:r>
                      <a:endParaRPr lang="en-US" sz="3000" dirty="0">
                        <a:latin typeface="Times New Roman" panose="02020603050405020304" pitchFamily="18" charset="0"/>
                        <a:cs typeface="Times New Roman" panose="02020603050405020304" pitchFamily="18" charset="0"/>
                      </a:endParaRPr>
                    </a:p>
                  </a:txBody>
                  <a:tcPr marL="137160" marR="137160" marT="68580" marB="68580"/>
                </a:tc>
                <a:tc>
                  <a:txBody>
                    <a:bodyPr/>
                    <a:lstStyle/>
                    <a:p>
                      <a:pPr algn="ctr"/>
                      <a:r>
                        <a:rPr lang="en-GB" sz="3000" dirty="0"/>
                        <a:t>I.D.</a:t>
                      </a:r>
                      <a:endParaRPr lang="en-US" sz="3000" dirty="0">
                        <a:latin typeface="Times New Roman" panose="02020603050405020304" pitchFamily="18" charset="0"/>
                        <a:cs typeface="Times New Roman" panose="02020603050405020304" pitchFamily="18" charset="0"/>
                      </a:endParaRPr>
                    </a:p>
                  </a:txBody>
                  <a:tcPr marL="137160" marR="137160" marT="68580" marB="68580"/>
                </a:tc>
                <a:extLst>
                  <a:ext uri="{0D108BD9-81ED-4DB2-BD59-A6C34878D82A}">
                    <a16:rowId xmlns:a16="http://schemas.microsoft.com/office/drawing/2014/main" xmlns="" val="3504085249"/>
                  </a:ext>
                </a:extLst>
              </a:tr>
              <a:tr h="690763">
                <a:tc>
                  <a:txBody>
                    <a:bodyPr/>
                    <a:lstStyle/>
                    <a:p>
                      <a:pPr algn="ctr"/>
                      <a:r>
                        <a:rPr lang="en-US" sz="3000" dirty="0" smtClean="0"/>
                        <a:t>MD ABDUL KADIR CHOWDHURY </a:t>
                      </a:r>
                      <a:endParaRPr lang="en-US" sz="3000" dirty="0">
                        <a:latin typeface="Times New Roman" panose="02020603050405020304" pitchFamily="18" charset="0"/>
                        <a:cs typeface="Times New Roman" panose="02020603050405020304" pitchFamily="18" charset="0"/>
                      </a:endParaRPr>
                    </a:p>
                  </a:txBody>
                  <a:tcPr marL="137160" marR="137160" marT="68580" marB="68580"/>
                </a:tc>
                <a:tc>
                  <a:txBody>
                    <a:bodyPr/>
                    <a:lstStyle/>
                    <a:p>
                      <a:pPr algn="ctr"/>
                      <a:r>
                        <a:rPr lang="en-US" sz="3000" dirty="0"/>
                        <a:t>2435894</a:t>
                      </a:r>
                      <a:endParaRPr lang="en-US" sz="3000" dirty="0">
                        <a:latin typeface="Times New Roman" panose="02020603050405020304" pitchFamily="18" charset="0"/>
                        <a:cs typeface="Times New Roman" panose="02020603050405020304" pitchFamily="18" charset="0"/>
                      </a:endParaRPr>
                    </a:p>
                  </a:txBody>
                  <a:tcPr marL="137160" marR="137160" marT="68580" marB="68580"/>
                </a:tc>
                <a:extLst>
                  <a:ext uri="{0D108BD9-81ED-4DB2-BD59-A6C34878D82A}">
                    <a16:rowId xmlns:a16="http://schemas.microsoft.com/office/drawing/2014/main" xmlns="" val="121888873"/>
                  </a:ext>
                </a:extLst>
              </a:tr>
              <a:tr h="690763">
                <a:tc>
                  <a:txBody>
                    <a:bodyPr/>
                    <a:lstStyle/>
                    <a:p>
                      <a:pPr algn="ctr"/>
                      <a:r>
                        <a:rPr lang="en-US" sz="3000" dirty="0"/>
                        <a:t>Kamal Hussain</a:t>
                      </a:r>
                      <a:endParaRPr lang="en-US" sz="3000" dirty="0">
                        <a:latin typeface="Times New Roman" panose="02020603050405020304" pitchFamily="18" charset="0"/>
                        <a:cs typeface="Times New Roman" panose="02020603050405020304" pitchFamily="18" charset="0"/>
                      </a:endParaRPr>
                    </a:p>
                  </a:txBody>
                  <a:tcPr marL="137160" marR="137160" marT="68580" marB="68580"/>
                </a:tc>
                <a:tc>
                  <a:txBody>
                    <a:bodyPr/>
                    <a:lstStyle/>
                    <a:p>
                      <a:pPr algn="ctr"/>
                      <a:r>
                        <a:rPr lang="en-US" sz="3000" dirty="0"/>
                        <a:t>2503973</a:t>
                      </a:r>
                      <a:endParaRPr lang="en-US" sz="3000" dirty="0">
                        <a:latin typeface="Times New Roman" panose="02020603050405020304" pitchFamily="18" charset="0"/>
                        <a:cs typeface="Times New Roman" panose="02020603050405020304" pitchFamily="18" charset="0"/>
                      </a:endParaRPr>
                    </a:p>
                  </a:txBody>
                  <a:tcPr marL="137160" marR="137160" marT="68580" marB="68580"/>
                </a:tc>
                <a:extLst>
                  <a:ext uri="{0D108BD9-81ED-4DB2-BD59-A6C34878D82A}">
                    <a16:rowId xmlns:a16="http://schemas.microsoft.com/office/drawing/2014/main" xmlns="" val="2934343632"/>
                  </a:ext>
                </a:extLst>
              </a:tr>
              <a:tr h="690763">
                <a:tc>
                  <a:txBody>
                    <a:bodyPr/>
                    <a:lstStyle/>
                    <a:p>
                      <a:pPr algn="ctr"/>
                      <a:r>
                        <a:rPr lang="en-US" sz="3000" dirty="0"/>
                        <a:t>Takia Sultana</a:t>
                      </a:r>
                      <a:endParaRPr lang="en-US" sz="3000" dirty="0">
                        <a:latin typeface="Times New Roman" panose="02020603050405020304" pitchFamily="18" charset="0"/>
                        <a:cs typeface="Times New Roman" panose="02020603050405020304" pitchFamily="18" charset="0"/>
                      </a:endParaRPr>
                    </a:p>
                  </a:txBody>
                  <a:tcPr marL="137160" marR="137160" marT="68580" marB="68580"/>
                </a:tc>
                <a:tc>
                  <a:txBody>
                    <a:bodyPr/>
                    <a:lstStyle/>
                    <a:p>
                      <a:pPr algn="ctr"/>
                      <a:r>
                        <a:rPr lang="en-US" sz="3000" dirty="0"/>
                        <a:t>2514835</a:t>
                      </a:r>
                      <a:endParaRPr lang="en-US" sz="3000" dirty="0">
                        <a:latin typeface="Times New Roman" panose="02020603050405020304" pitchFamily="18" charset="0"/>
                        <a:cs typeface="Times New Roman" panose="02020603050405020304" pitchFamily="18" charset="0"/>
                      </a:endParaRPr>
                    </a:p>
                  </a:txBody>
                  <a:tcPr marL="137160" marR="137160" marT="68580" marB="68580"/>
                </a:tc>
                <a:extLst>
                  <a:ext uri="{0D108BD9-81ED-4DB2-BD59-A6C34878D82A}">
                    <a16:rowId xmlns:a16="http://schemas.microsoft.com/office/drawing/2014/main" xmlns="" val="1777967719"/>
                  </a:ext>
                </a:extLst>
              </a:tr>
              <a:tr h="805617">
                <a:tc>
                  <a:txBody>
                    <a:bodyPr/>
                    <a:lstStyle/>
                    <a:p>
                      <a:pPr algn="ctr"/>
                      <a:r>
                        <a:rPr lang="en-US" sz="3000" dirty="0" err="1"/>
                        <a:t>Tasnime</a:t>
                      </a:r>
                      <a:r>
                        <a:rPr lang="en-US" sz="3000" dirty="0"/>
                        <a:t> Noyon</a:t>
                      </a:r>
                      <a:endParaRPr lang="en-US" sz="3000" dirty="0">
                        <a:latin typeface="Times New Roman" panose="02020603050405020304" pitchFamily="18" charset="0"/>
                        <a:cs typeface="Times New Roman" panose="02020603050405020304" pitchFamily="18" charset="0"/>
                      </a:endParaRPr>
                    </a:p>
                  </a:txBody>
                  <a:tcPr marL="137160" marR="137160" marT="68580" marB="68580"/>
                </a:tc>
                <a:tc>
                  <a:txBody>
                    <a:bodyPr/>
                    <a:lstStyle/>
                    <a:p>
                      <a:pPr algn="ctr"/>
                      <a:r>
                        <a:rPr lang="en-US" sz="3000" dirty="0"/>
                        <a:t>2438580</a:t>
                      </a:r>
                      <a:endParaRPr lang="en-US" sz="3000" dirty="0">
                        <a:latin typeface="Times New Roman" panose="02020603050405020304" pitchFamily="18" charset="0"/>
                        <a:cs typeface="Times New Roman" panose="02020603050405020304" pitchFamily="18" charset="0"/>
                      </a:endParaRPr>
                    </a:p>
                  </a:txBody>
                  <a:tcPr marL="137160" marR="137160" marT="68580" marB="68580"/>
                </a:tc>
                <a:extLst>
                  <a:ext uri="{0D108BD9-81ED-4DB2-BD59-A6C34878D82A}">
                    <a16:rowId xmlns:a16="http://schemas.microsoft.com/office/drawing/2014/main" xmlns="" val="1188393044"/>
                  </a:ext>
                </a:extLst>
              </a:tr>
            </a:tbl>
          </a:graphicData>
        </a:graphic>
      </p:graphicFrame>
      <p:sp>
        <p:nvSpPr>
          <p:cNvPr id="13" name="TextBox 12">
            <a:extLst>
              <a:ext uri="{FF2B5EF4-FFF2-40B4-BE49-F238E27FC236}">
                <a16:creationId xmlns:a16="http://schemas.microsoft.com/office/drawing/2014/main" xmlns="" id="{03AF5E0D-3ECA-EF50-ACE9-0A0C363DFC10}"/>
              </a:ext>
            </a:extLst>
          </p:cNvPr>
          <p:cNvSpPr txBox="1"/>
          <p:nvPr/>
        </p:nvSpPr>
        <p:spPr>
          <a:xfrm>
            <a:off x="6699461" y="4376393"/>
            <a:ext cx="6943214" cy="923330"/>
          </a:xfrm>
          <a:prstGeom prst="rect">
            <a:avLst/>
          </a:prstGeom>
          <a:noFill/>
        </p:spPr>
        <p:txBody>
          <a:bodyPr wrap="square">
            <a:spAutoFit/>
          </a:bodyPr>
          <a:lstStyle/>
          <a:p>
            <a:pPr algn="ctr" defTabSz="685800">
              <a:defRPr/>
            </a:pPr>
            <a:r>
              <a:rPr lang="en-US" sz="2700" b="1" dirty="0">
                <a:solidFill>
                  <a:prstClr val="black"/>
                </a:solidFill>
                <a:latin typeface="Times New Roman" panose="02020603050405020304" pitchFamily="18" charset="0"/>
                <a:cs typeface="Times New Roman" panose="02020603050405020304" pitchFamily="18" charset="0"/>
              </a:rPr>
              <a:t>Assessment: 2  Group Presentation</a:t>
            </a:r>
          </a:p>
          <a:p>
            <a:pPr algn="ctr" defTabSz="685800">
              <a:defRPr/>
            </a:pPr>
            <a:r>
              <a:rPr lang="en-US" sz="2700" b="1" dirty="0" err="1">
                <a:solidFill>
                  <a:prstClr val="black"/>
                </a:solidFill>
                <a:latin typeface="Times New Roman" panose="02020603050405020304" pitchFamily="18" charset="0"/>
                <a:cs typeface="Times New Roman" panose="02020603050405020304" pitchFamily="18" charset="0"/>
              </a:rPr>
              <a:t>Organisation</a:t>
            </a:r>
            <a:r>
              <a:rPr lang="en-US" sz="2700" b="1" dirty="0">
                <a:solidFill>
                  <a:prstClr val="black"/>
                </a:solidFill>
                <a:latin typeface="Times New Roman" panose="02020603050405020304" pitchFamily="18" charset="0"/>
                <a:cs typeface="Times New Roman" panose="02020603050405020304" pitchFamily="18" charset="0"/>
              </a:rPr>
              <a:t>: Tesla Inc.</a:t>
            </a:r>
          </a:p>
        </p:txBody>
      </p:sp>
      <p:sp>
        <p:nvSpPr>
          <p:cNvPr id="14" name="TextBox 13">
            <a:extLst>
              <a:ext uri="{FF2B5EF4-FFF2-40B4-BE49-F238E27FC236}">
                <a16:creationId xmlns:a16="http://schemas.microsoft.com/office/drawing/2014/main" xmlns="" id="{D51459DF-C0C0-BA65-F365-1A0627B84513}"/>
              </a:ext>
            </a:extLst>
          </p:cNvPr>
          <p:cNvSpPr txBox="1"/>
          <p:nvPr/>
        </p:nvSpPr>
        <p:spPr>
          <a:xfrm>
            <a:off x="7256908" y="9323279"/>
            <a:ext cx="5640578" cy="507831"/>
          </a:xfrm>
          <a:prstGeom prst="rect">
            <a:avLst/>
          </a:prstGeom>
          <a:noFill/>
        </p:spPr>
        <p:txBody>
          <a:bodyPr wrap="square">
            <a:spAutoFit/>
          </a:bodyPr>
          <a:lstStyle/>
          <a:p>
            <a:pPr defTabSz="685800">
              <a:defRPr/>
            </a:pPr>
            <a:r>
              <a:rPr lang="en-US" sz="2700" b="1" dirty="0">
                <a:latin typeface="Times New Roman" panose="02020603050405020304" pitchFamily="18" charset="0"/>
                <a:cs typeface="Times New Roman" panose="02020603050405020304" pitchFamily="18" charset="0"/>
              </a:rPr>
              <a:t>Presentation Date: 03/11/25</a:t>
            </a:r>
          </a:p>
        </p:txBody>
      </p:sp>
    </p:spTree>
    <p:extLst>
      <p:ext uri="{BB962C8B-B14F-4D97-AF65-F5344CB8AC3E}">
        <p14:creationId xmlns:p14="http://schemas.microsoft.com/office/powerpoint/2010/main" val="1458964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7237605">
            <a:off x="12494959" y="3358739"/>
            <a:ext cx="4989963" cy="13856521"/>
            <a:chOff x="0" y="0"/>
            <a:chExt cx="1314229" cy="3649454"/>
          </a:xfrm>
        </p:grpSpPr>
        <p:sp>
          <p:nvSpPr>
            <p:cNvPr id="3" name="Freeform 3"/>
            <p:cNvSpPr/>
            <p:nvPr/>
          </p:nvSpPr>
          <p:spPr>
            <a:xfrm>
              <a:off x="0" y="0"/>
              <a:ext cx="1314229" cy="3649454"/>
            </a:xfrm>
            <a:custGeom>
              <a:avLst/>
              <a:gdLst/>
              <a:ahLst/>
              <a:cxnLst/>
              <a:rect l="l" t="t" r="r" b="b"/>
              <a:pathLst>
                <a:path w="1314229" h="3649454">
                  <a:moveTo>
                    <a:pt x="0" y="0"/>
                  </a:moveTo>
                  <a:lnTo>
                    <a:pt x="1314229" y="0"/>
                  </a:lnTo>
                  <a:lnTo>
                    <a:pt x="1314229" y="3649454"/>
                  </a:lnTo>
                  <a:lnTo>
                    <a:pt x="0" y="3649454"/>
                  </a:lnTo>
                  <a:close/>
                </a:path>
              </a:pathLst>
            </a:custGeom>
            <a:solidFill>
              <a:srgbClr val="D66D0B"/>
            </a:solidFill>
          </p:spPr>
          <p:txBody>
            <a:bodyPr/>
            <a:lstStyle/>
            <a:p>
              <a:endParaRPr lang="en-US"/>
            </a:p>
          </p:txBody>
        </p:sp>
        <p:sp>
          <p:nvSpPr>
            <p:cNvPr id="4" name="TextBox 4"/>
            <p:cNvSpPr txBox="1"/>
            <p:nvPr/>
          </p:nvSpPr>
          <p:spPr>
            <a:xfrm>
              <a:off x="0" y="-38100"/>
              <a:ext cx="1314229" cy="3687554"/>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rot="7235194">
            <a:off x="12804201" y="-5816209"/>
            <a:ext cx="4989963" cy="11680335"/>
            <a:chOff x="0" y="0"/>
            <a:chExt cx="1314229" cy="3076302"/>
          </a:xfrm>
        </p:grpSpPr>
        <p:sp>
          <p:nvSpPr>
            <p:cNvPr id="6" name="Freeform 6"/>
            <p:cNvSpPr/>
            <p:nvPr/>
          </p:nvSpPr>
          <p:spPr>
            <a:xfrm>
              <a:off x="0" y="0"/>
              <a:ext cx="1314229" cy="3076302"/>
            </a:xfrm>
            <a:custGeom>
              <a:avLst/>
              <a:gdLst/>
              <a:ahLst/>
              <a:cxnLst/>
              <a:rect l="l" t="t" r="r" b="b"/>
              <a:pathLst>
                <a:path w="1314229" h="3076302">
                  <a:moveTo>
                    <a:pt x="0" y="0"/>
                  </a:moveTo>
                  <a:lnTo>
                    <a:pt x="1314229" y="0"/>
                  </a:lnTo>
                  <a:lnTo>
                    <a:pt x="1314229" y="3076302"/>
                  </a:lnTo>
                  <a:lnTo>
                    <a:pt x="0" y="3076302"/>
                  </a:lnTo>
                  <a:close/>
                </a:path>
              </a:pathLst>
            </a:custGeom>
            <a:solidFill>
              <a:srgbClr val="D66D0B"/>
            </a:solidFill>
          </p:spPr>
          <p:txBody>
            <a:bodyPr/>
            <a:lstStyle/>
            <a:p>
              <a:endParaRPr lang="en-US"/>
            </a:p>
          </p:txBody>
        </p:sp>
        <p:sp>
          <p:nvSpPr>
            <p:cNvPr id="7" name="TextBox 7"/>
            <p:cNvSpPr txBox="1"/>
            <p:nvPr/>
          </p:nvSpPr>
          <p:spPr>
            <a:xfrm>
              <a:off x="0" y="-38100"/>
              <a:ext cx="1314229" cy="3114402"/>
            </a:xfrm>
            <a:prstGeom prst="rect">
              <a:avLst/>
            </a:prstGeom>
          </p:spPr>
          <p:txBody>
            <a:bodyPr lIns="50800" tIns="50800" rIns="50800" bIns="50800" rtlCol="0" anchor="ctr"/>
            <a:lstStyle/>
            <a:p>
              <a:pPr algn="ctr">
                <a:lnSpc>
                  <a:spcPts val="2659"/>
                </a:lnSpc>
                <a:spcBef>
                  <a:spcPct val="0"/>
                </a:spcBef>
              </a:pPr>
              <a:endParaRPr/>
            </a:p>
          </p:txBody>
        </p:sp>
      </p:grpSp>
      <p:sp>
        <p:nvSpPr>
          <p:cNvPr id="12" name="TextBox 12"/>
          <p:cNvSpPr txBox="1"/>
          <p:nvPr/>
        </p:nvSpPr>
        <p:spPr>
          <a:xfrm>
            <a:off x="1028700" y="785829"/>
            <a:ext cx="7078284" cy="893130"/>
          </a:xfrm>
          <a:prstGeom prst="rect">
            <a:avLst/>
          </a:prstGeom>
        </p:spPr>
        <p:txBody>
          <a:bodyPr lIns="0" tIns="0" rIns="0" bIns="0" rtlCol="0" anchor="t">
            <a:spAutoFit/>
          </a:bodyPr>
          <a:lstStyle/>
          <a:p>
            <a:pPr algn="l">
              <a:lnSpc>
                <a:spcPts val="8079"/>
              </a:lnSpc>
            </a:pPr>
            <a:r>
              <a:rPr lang="en-US" sz="3200" b="1" dirty="0">
                <a:solidFill>
                  <a:srgbClr val="D66D0B"/>
                </a:solidFill>
                <a:latin typeface="Montserrat Bold"/>
                <a:ea typeface="Montserrat Bold"/>
                <a:cs typeface="Montserrat Bold"/>
                <a:sym typeface="Montserrat Bold"/>
              </a:rPr>
              <a:t>Introduction</a:t>
            </a:r>
          </a:p>
        </p:txBody>
      </p:sp>
      <p:sp>
        <p:nvSpPr>
          <p:cNvPr id="13" name="TextBox 13"/>
          <p:cNvSpPr txBox="1"/>
          <p:nvPr/>
        </p:nvSpPr>
        <p:spPr>
          <a:xfrm>
            <a:off x="1028700" y="2171700"/>
            <a:ext cx="8277438" cy="7386638"/>
          </a:xfrm>
          <a:prstGeom prst="rect">
            <a:avLst/>
          </a:prstGeom>
        </p:spPr>
        <p:txBody>
          <a:bodyPr lIns="0" tIns="0" rIns="0" bIns="0" rtlCol="0" anchor="t">
            <a:spAutoFit/>
          </a:bodyPr>
          <a:lstStyle/>
          <a:p>
            <a:pPr algn="just">
              <a:lnSpc>
                <a:spcPts val="3199"/>
              </a:lnSpc>
            </a:pPr>
            <a:r>
              <a:rPr lang="en-US" sz="2782" dirty="0">
                <a:solidFill>
                  <a:srgbClr val="000000"/>
                </a:solidFill>
                <a:latin typeface="Montserrat"/>
                <a:ea typeface="Montserrat"/>
                <a:cs typeface="Montserrat"/>
                <a:sym typeface="Montserrat"/>
              </a:rPr>
              <a:t>Elon Musk became the new CEO of Tesla, Inc., which was started in 2003 by Martin Eberhard and Marc Tarpenning. Tesla is a US-based international corporation that deals with electric vehicles (EVs), green energy, and energy storage.  Tesla aims at making the world go sustainable (Tesla, 2024), and its headquarters are situated in Palo Alto, California.  People </a:t>
            </a:r>
            <a:r>
              <a:rPr lang="en-US" sz="2782" dirty="0" err="1">
                <a:solidFill>
                  <a:srgbClr val="000000"/>
                </a:solidFill>
                <a:latin typeface="Montserrat"/>
                <a:ea typeface="Montserrat"/>
                <a:cs typeface="Montserrat"/>
                <a:sym typeface="Montserrat"/>
              </a:rPr>
              <a:t>recognise</a:t>
            </a:r>
            <a:r>
              <a:rPr lang="en-US" sz="2782" dirty="0">
                <a:solidFill>
                  <a:srgbClr val="000000"/>
                </a:solidFill>
                <a:latin typeface="Montserrat"/>
                <a:ea typeface="Montserrat"/>
                <a:cs typeface="Montserrat"/>
                <a:sym typeface="Montserrat"/>
              </a:rPr>
              <a:t> the firm as the one that develops new concepts in battery technology, electric automobiles, solar energy, and computer programs which assist the cars in driving.  Tesla remains in the lead of the competition in the entire world owing to the sophisticated engineering, state-of-the-art technology, and distinct corporate culture that is based on the notions of sustainability, flexibility, and rapid innovation.</a:t>
            </a:r>
          </a:p>
        </p:txBody>
      </p:sp>
      <p:pic>
        <p:nvPicPr>
          <p:cNvPr id="20" name="Picture 19">
            <a:extLst>
              <a:ext uri="{FF2B5EF4-FFF2-40B4-BE49-F238E27FC236}">
                <a16:creationId xmlns:a16="http://schemas.microsoft.com/office/drawing/2014/main" xmlns="" id="{CEB80D8C-629D-171F-9675-AF9172FF80A1}"/>
              </a:ext>
            </a:extLst>
          </p:cNvPr>
          <p:cNvPicPr>
            <a:picLocks noChangeAspect="1"/>
          </p:cNvPicPr>
          <p:nvPr/>
        </p:nvPicPr>
        <p:blipFill>
          <a:blip r:embed="rId3"/>
          <a:stretch>
            <a:fillRect/>
          </a:stretch>
        </p:blipFill>
        <p:spPr>
          <a:xfrm>
            <a:off x="11911295" y="2007870"/>
            <a:ext cx="6915841" cy="627126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EEAEA"/>
        </a:solidFill>
        <a:effectLst/>
      </p:bgPr>
    </p:bg>
    <p:spTree>
      <p:nvGrpSpPr>
        <p:cNvPr id="1" name=""/>
        <p:cNvGrpSpPr/>
        <p:nvPr/>
      </p:nvGrpSpPr>
      <p:grpSpPr>
        <a:xfrm>
          <a:off x="0" y="0"/>
          <a:ext cx="0" cy="0"/>
          <a:chOff x="0" y="0"/>
          <a:chExt cx="0" cy="0"/>
        </a:xfrm>
      </p:grpSpPr>
      <p:sp>
        <p:nvSpPr>
          <p:cNvPr id="2" name="Freeform 2"/>
          <p:cNvSpPr/>
          <p:nvPr/>
        </p:nvSpPr>
        <p:spPr>
          <a:xfrm>
            <a:off x="11438867" y="1028700"/>
            <a:ext cx="6239533" cy="8229600"/>
          </a:xfrm>
          <a:custGeom>
            <a:avLst/>
            <a:gdLst/>
            <a:ahLst/>
            <a:cxnLst/>
            <a:rect l="l" t="t" r="r" b="b"/>
            <a:pathLst>
              <a:path w="6239533" h="8229600">
                <a:moveTo>
                  <a:pt x="0" y="0"/>
                </a:moveTo>
                <a:lnTo>
                  <a:pt x="6239533" y="0"/>
                </a:lnTo>
                <a:lnTo>
                  <a:pt x="6239533" y="8229600"/>
                </a:lnTo>
                <a:lnTo>
                  <a:pt x="0" y="82296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grpSp>
        <p:nvGrpSpPr>
          <p:cNvPr id="3" name="Group 3"/>
          <p:cNvGrpSpPr/>
          <p:nvPr/>
        </p:nvGrpSpPr>
        <p:grpSpPr>
          <a:xfrm>
            <a:off x="609600" y="1028700"/>
            <a:ext cx="10829267" cy="8991600"/>
            <a:chOff x="0" y="0"/>
            <a:chExt cx="2603254" cy="2167467"/>
          </a:xfrm>
        </p:grpSpPr>
        <p:sp>
          <p:nvSpPr>
            <p:cNvPr id="4" name="Freeform 4"/>
            <p:cNvSpPr/>
            <p:nvPr/>
          </p:nvSpPr>
          <p:spPr>
            <a:xfrm>
              <a:off x="0" y="0"/>
              <a:ext cx="2603254" cy="2167467"/>
            </a:xfrm>
            <a:custGeom>
              <a:avLst/>
              <a:gdLst/>
              <a:ahLst/>
              <a:cxnLst/>
              <a:rect l="l" t="t" r="r" b="b"/>
              <a:pathLst>
                <a:path w="2603254" h="2167467">
                  <a:moveTo>
                    <a:pt x="39946" y="0"/>
                  </a:moveTo>
                  <a:lnTo>
                    <a:pt x="2563307" y="0"/>
                  </a:lnTo>
                  <a:cubicBezTo>
                    <a:pt x="2573902" y="0"/>
                    <a:pt x="2584062" y="4209"/>
                    <a:pt x="2591554" y="11700"/>
                  </a:cubicBezTo>
                  <a:cubicBezTo>
                    <a:pt x="2599045" y="19191"/>
                    <a:pt x="2603254" y="29352"/>
                    <a:pt x="2603254" y="39946"/>
                  </a:cubicBezTo>
                  <a:lnTo>
                    <a:pt x="2603254" y="2127521"/>
                  </a:lnTo>
                  <a:cubicBezTo>
                    <a:pt x="2603254" y="2149582"/>
                    <a:pt x="2585369" y="2167467"/>
                    <a:pt x="2563307" y="2167467"/>
                  </a:cubicBezTo>
                  <a:lnTo>
                    <a:pt x="39946" y="2167467"/>
                  </a:lnTo>
                  <a:cubicBezTo>
                    <a:pt x="29352" y="2167467"/>
                    <a:pt x="19191" y="2163258"/>
                    <a:pt x="11700" y="2155767"/>
                  </a:cubicBezTo>
                  <a:cubicBezTo>
                    <a:pt x="4209" y="2148275"/>
                    <a:pt x="0" y="2138115"/>
                    <a:pt x="0" y="2127521"/>
                  </a:cubicBezTo>
                  <a:lnTo>
                    <a:pt x="0" y="39946"/>
                  </a:lnTo>
                  <a:cubicBezTo>
                    <a:pt x="0" y="17885"/>
                    <a:pt x="17885" y="0"/>
                    <a:pt x="39946" y="0"/>
                  </a:cubicBezTo>
                  <a:close/>
                </a:path>
              </a:pathLst>
            </a:custGeom>
            <a:solidFill>
              <a:srgbClr val="B7F24A"/>
            </a:solidFill>
            <a:ln w="38100" cap="rnd">
              <a:solidFill>
                <a:srgbClr val="202124"/>
              </a:solidFill>
              <a:prstDash val="solid"/>
              <a:round/>
            </a:ln>
          </p:spPr>
          <p:txBody>
            <a:bodyPr/>
            <a:lstStyle/>
            <a:p>
              <a:endParaRPr lang="en-US"/>
            </a:p>
          </p:txBody>
        </p:sp>
        <p:sp>
          <p:nvSpPr>
            <p:cNvPr id="5" name="TextBox 5"/>
            <p:cNvSpPr txBox="1"/>
            <p:nvPr/>
          </p:nvSpPr>
          <p:spPr>
            <a:xfrm>
              <a:off x="0" y="-66675"/>
              <a:ext cx="2603254" cy="2234142"/>
            </a:xfrm>
            <a:prstGeom prst="rect">
              <a:avLst/>
            </a:prstGeom>
          </p:spPr>
          <p:txBody>
            <a:bodyPr lIns="50800" tIns="50800" rIns="50800" bIns="50800" rtlCol="0" anchor="ctr"/>
            <a:lstStyle/>
            <a:p>
              <a:pPr algn="ctr">
                <a:lnSpc>
                  <a:spcPts val="3359"/>
                </a:lnSpc>
              </a:pPr>
              <a:endParaRPr/>
            </a:p>
          </p:txBody>
        </p:sp>
      </p:grpSp>
      <p:sp>
        <p:nvSpPr>
          <p:cNvPr id="6" name="TextBox 6"/>
          <p:cNvSpPr txBox="1"/>
          <p:nvPr/>
        </p:nvSpPr>
        <p:spPr>
          <a:xfrm>
            <a:off x="2287168" y="1255022"/>
            <a:ext cx="7413171" cy="834844"/>
          </a:xfrm>
          <a:prstGeom prst="rect">
            <a:avLst/>
          </a:prstGeom>
        </p:spPr>
        <p:txBody>
          <a:bodyPr lIns="0" tIns="0" rIns="0" bIns="0" rtlCol="0" anchor="t">
            <a:spAutoFit/>
          </a:bodyPr>
          <a:lstStyle/>
          <a:p>
            <a:pPr algn="ctr">
              <a:lnSpc>
                <a:spcPts val="7435"/>
              </a:lnSpc>
            </a:pPr>
            <a:r>
              <a:rPr lang="en-US" sz="3200" b="1" spc="-137" dirty="0">
                <a:solidFill>
                  <a:srgbClr val="202124"/>
                </a:solidFill>
                <a:latin typeface="Formula Bold"/>
                <a:ea typeface="Formula Bold"/>
                <a:cs typeface="Formula Bold"/>
                <a:sym typeface="Formula Bold"/>
              </a:rPr>
              <a:t>Tesla's Recruitment and Selection Policies</a:t>
            </a:r>
          </a:p>
        </p:txBody>
      </p:sp>
      <p:sp>
        <p:nvSpPr>
          <p:cNvPr id="7" name="TextBox 7"/>
          <p:cNvSpPr txBox="1"/>
          <p:nvPr/>
        </p:nvSpPr>
        <p:spPr>
          <a:xfrm>
            <a:off x="1066800" y="2214763"/>
            <a:ext cx="9906000" cy="2264723"/>
          </a:xfrm>
          <a:prstGeom prst="rect">
            <a:avLst/>
          </a:prstGeom>
        </p:spPr>
        <p:txBody>
          <a:bodyPr wrap="square" lIns="0" tIns="0" rIns="0" bIns="0" rtlCol="0" anchor="t">
            <a:spAutoFit/>
          </a:bodyPr>
          <a:lstStyle/>
          <a:p>
            <a:pPr algn="just">
              <a:lnSpc>
                <a:spcPts val="3639"/>
              </a:lnSpc>
            </a:pPr>
            <a:r>
              <a:rPr lang="en-US" sz="2000" dirty="0">
                <a:solidFill>
                  <a:srgbClr val="202124"/>
                </a:solidFill>
                <a:latin typeface="Poppins"/>
                <a:ea typeface="Poppins"/>
                <a:cs typeface="Poppins"/>
                <a:sym typeface="Poppins"/>
              </a:rPr>
              <a:t>Tesla employs a rigorous and multi-staged recruitment process that prioritizes innate ability, problem-solving skills, and alignment with the company's mission over solely traditional qualifications (</a:t>
            </a:r>
            <a:r>
              <a:rPr lang="en-US" sz="2000" dirty="0" err="1">
                <a:solidFill>
                  <a:srgbClr val="202124"/>
                </a:solidFill>
                <a:latin typeface="Poppins"/>
                <a:ea typeface="Poppins"/>
                <a:cs typeface="Poppins"/>
                <a:sym typeface="Poppins"/>
              </a:rPr>
              <a:t>Manatal</a:t>
            </a:r>
            <a:r>
              <a:rPr lang="en-US" sz="2000" dirty="0">
                <a:solidFill>
                  <a:srgbClr val="202124"/>
                </a:solidFill>
                <a:latin typeface="Poppins"/>
                <a:ea typeface="Poppins"/>
                <a:cs typeface="Poppins"/>
                <a:sym typeface="Poppins"/>
              </a:rPr>
              <a:t>, 2024). The company seeks candidates who demonstrate the potential for innovation and excellence.</a:t>
            </a:r>
          </a:p>
        </p:txBody>
      </p:sp>
      <p:sp>
        <p:nvSpPr>
          <p:cNvPr id="8" name="TextBox 7">
            <a:extLst>
              <a:ext uri="{FF2B5EF4-FFF2-40B4-BE49-F238E27FC236}">
                <a16:creationId xmlns:a16="http://schemas.microsoft.com/office/drawing/2014/main" xmlns="" id="{1710FEF4-C8D5-49BA-D644-695D7866D334}"/>
              </a:ext>
            </a:extLst>
          </p:cNvPr>
          <p:cNvSpPr txBox="1"/>
          <p:nvPr/>
        </p:nvSpPr>
        <p:spPr>
          <a:xfrm>
            <a:off x="1981200" y="4905986"/>
            <a:ext cx="7413171" cy="1803058"/>
          </a:xfrm>
          <a:prstGeom prst="rect">
            <a:avLst/>
          </a:prstGeom>
        </p:spPr>
        <p:txBody>
          <a:bodyPr lIns="0" tIns="0" rIns="0" bIns="0" rtlCol="0" anchor="t">
            <a:spAutoFit/>
          </a:bodyPr>
          <a:lstStyle/>
          <a:p>
            <a:pPr algn="l">
              <a:lnSpc>
                <a:spcPts val="3639"/>
              </a:lnSpc>
            </a:pPr>
            <a:r>
              <a:rPr lang="en-US" sz="2000" b="1" dirty="0">
                <a:solidFill>
                  <a:srgbClr val="202124"/>
                </a:solidFill>
                <a:latin typeface="Poppins"/>
                <a:ea typeface="Poppins"/>
                <a:cs typeface="Poppins"/>
                <a:sym typeface="Poppins"/>
              </a:rPr>
              <a:t>Key Policies and Practices:</a:t>
            </a:r>
          </a:p>
          <a:p>
            <a:pPr marL="342900" indent="-342900" algn="l">
              <a:lnSpc>
                <a:spcPts val="3639"/>
              </a:lnSpc>
              <a:buFont typeface="Arial" panose="020B0604020202020204" pitchFamily="34" charset="0"/>
              <a:buChar char="•"/>
            </a:pPr>
            <a:r>
              <a:rPr lang="en-US" sz="2000" dirty="0">
                <a:solidFill>
                  <a:srgbClr val="202124"/>
                </a:solidFill>
                <a:latin typeface="Poppins"/>
                <a:ea typeface="Poppins"/>
                <a:cs typeface="Poppins"/>
                <a:sym typeface="Poppins"/>
              </a:rPr>
              <a:t>Multi-Stage Selection;</a:t>
            </a:r>
          </a:p>
          <a:p>
            <a:pPr marL="342900" indent="-342900" algn="l">
              <a:lnSpc>
                <a:spcPts val="3639"/>
              </a:lnSpc>
              <a:buFont typeface="Arial" panose="020B0604020202020204" pitchFamily="34" charset="0"/>
              <a:buChar char="•"/>
            </a:pPr>
            <a:r>
              <a:rPr lang="en-US" sz="2000" dirty="0">
                <a:solidFill>
                  <a:srgbClr val="202124"/>
                </a:solidFill>
                <a:latin typeface="Poppins"/>
                <a:ea typeface="Poppins"/>
                <a:cs typeface="Poppins"/>
                <a:sym typeface="Poppins"/>
              </a:rPr>
              <a:t>Emphasis on Skills and Problem-Solving;</a:t>
            </a:r>
          </a:p>
          <a:p>
            <a:pPr marL="342900" indent="-342900" algn="l">
              <a:lnSpc>
                <a:spcPts val="3639"/>
              </a:lnSpc>
              <a:buFont typeface="Arial" panose="020B0604020202020204" pitchFamily="34" charset="0"/>
              <a:buChar char="•"/>
            </a:pPr>
            <a:r>
              <a:rPr lang="en-US" sz="2000" dirty="0">
                <a:solidFill>
                  <a:srgbClr val="202124"/>
                </a:solidFill>
                <a:latin typeface="Poppins"/>
                <a:ea typeface="Poppins"/>
                <a:cs typeface="Poppins"/>
                <a:sym typeface="Poppins"/>
              </a:rPr>
              <a:t>Cultural Fit;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EEAEA"/>
        </a:solidFill>
        <a:effectLst/>
      </p:bgPr>
    </p:bg>
    <p:spTree>
      <p:nvGrpSpPr>
        <p:cNvPr id="1" name=""/>
        <p:cNvGrpSpPr/>
        <p:nvPr/>
      </p:nvGrpSpPr>
      <p:grpSpPr>
        <a:xfrm>
          <a:off x="0" y="0"/>
          <a:ext cx="0" cy="0"/>
          <a:chOff x="0" y="0"/>
          <a:chExt cx="0" cy="0"/>
        </a:xfrm>
      </p:grpSpPr>
      <p:sp>
        <p:nvSpPr>
          <p:cNvPr id="2" name="Freeform 2"/>
          <p:cNvSpPr/>
          <p:nvPr/>
        </p:nvSpPr>
        <p:spPr>
          <a:xfrm>
            <a:off x="704850" y="2110362"/>
            <a:ext cx="6219949" cy="4580144"/>
          </a:xfrm>
          <a:custGeom>
            <a:avLst/>
            <a:gdLst/>
            <a:ahLst/>
            <a:cxnLst/>
            <a:rect l="l" t="t" r="r" b="b"/>
            <a:pathLst>
              <a:path w="6219949" h="4580144">
                <a:moveTo>
                  <a:pt x="0" y="0"/>
                </a:moveTo>
                <a:lnTo>
                  <a:pt x="6219949" y="0"/>
                </a:lnTo>
                <a:lnTo>
                  <a:pt x="6219949" y="4580145"/>
                </a:lnTo>
                <a:lnTo>
                  <a:pt x="0" y="4580145"/>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grpSp>
        <p:nvGrpSpPr>
          <p:cNvPr id="3" name="Group 3"/>
          <p:cNvGrpSpPr/>
          <p:nvPr/>
        </p:nvGrpSpPr>
        <p:grpSpPr>
          <a:xfrm>
            <a:off x="7189191" y="778415"/>
            <a:ext cx="10489209" cy="8730170"/>
            <a:chOff x="0" y="0"/>
            <a:chExt cx="2762590" cy="2299304"/>
          </a:xfrm>
        </p:grpSpPr>
        <p:sp>
          <p:nvSpPr>
            <p:cNvPr id="4" name="Freeform 4"/>
            <p:cNvSpPr/>
            <p:nvPr/>
          </p:nvSpPr>
          <p:spPr>
            <a:xfrm>
              <a:off x="0" y="0"/>
              <a:ext cx="2762590" cy="2299304"/>
            </a:xfrm>
            <a:custGeom>
              <a:avLst/>
              <a:gdLst/>
              <a:ahLst/>
              <a:cxnLst/>
              <a:rect l="l" t="t" r="r" b="b"/>
              <a:pathLst>
                <a:path w="2762590" h="2299304">
                  <a:moveTo>
                    <a:pt x="37642" y="0"/>
                  </a:moveTo>
                  <a:lnTo>
                    <a:pt x="2724948" y="0"/>
                  </a:lnTo>
                  <a:cubicBezTo>
                    <a:pt x="2745737" y="0"/>
                    <a:pt x="2762590" y="16853"/>
                    <a:pt x="2762590" y="37642"/>
                  </a:cubicBezTo>
                  <a:lnTo>
                    <a:pt x="2762590" y="2261662"/>
                  </a:lnTo>
                  <a:cubicBezTo>
                    <a:pt x="2762590" y="2282451"/>
                    <a:pt x="2745737" y="2299304"/>
                    <a:pt x="2724948" y="2299304"/>
                  </a:cubicBezTo>
                  <a:lnTo>
                    <a:pt x="37642" y="2299304"/>
                  </a:lnTo>
                  <a:cubicBezTo>
                    <a:pt x="16853" y="2299304"/>
                    <a:pt x="0" y="2282451"/>
                    <a:pt x="0" y="2261662"/>
                  </a:cubicBezTo>
                  <a:lnTo>
                    <a:pt x="0" y="37642"/>
                  </a:lnTo>
                  <a:cubicBezTo>
                    <a:pt x="0" y="16853"/>
                    <a:pt x="16853" y="0"/>
                    <a:pt x="37642" y="0"/>
                  </a:cubicBezTo>
                  <a:close/>
                </a:path>
              </a:pathLst>
            </a:custGeom>
            <a:solidFill>
              <a:srgbClr val="B7F24A"/>
            </a:solidFill>
            <a:ln w="38100" cap="rnd">
              <a:solidFill>
                <a:srgbClr val="202124"/>
              </a:solidFill>
              <a:prstDash val="solid"/>
              <a:round/>
            </a:ln>
          </p:spPr>
          <p:txBody>
            <a:bodyPr/>
            <a:lstStyle/>
            <a:p>
              <a:endParaRPr lang="en-US"/>
            </a:p>
          </p:txBody>
        </p:sp>
        <p:sp>
          <p:nvSpPr>
            <p:cNvPr id="5" name="TextBox 5"/>
            <p:cNvSpPr txBox="1"/>
            <p:nvPr/>
          </p:nvSpPr>
          <p:spPr>
            <a:xfrm>
              <a:off x="0" y="-66675"/>
              <a:ext cx="2762590" cy="2365979"/>
            </a:xfrm>
            <a:prstGeom prst="rect">
              <a:avLst/>
            </a:prstGeom>
          </p:spPr>
          <p:txBody>
            <a:bodyPr lIns="50800" tIns="50800" rIns="50800" bIns="50800" rtlCol="0" anchor="ctr"/>
            <a:lstStyle/>
            <a:p>
              <a:pPr algn="ctr">
                <a:lnSpc>
                  <a:spcPts val="3359"/>
                </a:lnSpc>
              </a:pPr>
              <a:endParaRPr/>
            </a:p>
          </p:txBody>
        </p:sp>
      </p:grpSp>
      <p:sp>
        <p:nvSpPr>
          <p:cNvPr id="6" name="TextBox 6"/>
          <p:cNvSpPr txBox="1"/>
          <p:nvPr/>
        </p:nvSpPr>
        <p:spPr>
          <a:xfrm>
            <a:off x="9144000" y="1385367"/>
            <a:ext cx="7084195" cy="632866"/>
          </a:xfrm>
          <a:prstGeom prst="rect">
            <a:avLst/>
          </a:prstGeom>
        </p:spPr>
        <p:txBody>
          <a:bodyPr lIns="0" tIns="0" rIns="0" bIns="0" rtlCol="0" anchor="t">
            <a:spAutoFit/>
          </a:bodyPr>
          <a:lstStyle/>
          <a:p>
            <a:pPr algn="ctr">
              <a:lnSpc>
                <a:spcPts val="5323"/>
              </a:lnSpc>
            </a:pPr>
            <a:r>
              <a:rPr lang="en-US" sz="3200" b="1" spc="-98" dirty="0">
                <a:solidFill>
                  <a:srgbClr val="202124"/>
                </a:solidFill>
                <a:latin typeface="Formula Bold"/>
                <a:ea typeface="Formula Bold"/>
                <a:cs typeface="Formula Bold"/>
                <a:sym typeface="Formula Bold"/>
              </a:rPr>
              <a:t>Line Manager's Role in Tesla Recruitment and Selection</a:t>
            </a:r>
          </a:p>
        </p:txBody>
      </p:sp>
      <p:sp>
        <p:nvSpPr>
          <p:cNvPr id="7" name="TextBox 7"/>
          <p:cNvSpPr txBox="1"/>
          <p:nvPr/>
        </p:nvSpPr>
        <p:spPr>
          <a:xfrm>
            <a:off x="7924800" y="2625185"/>
            <a:ext cx="9144000" cy="2218171"/>
          </a:xfrm>
          <a:prstGeom prst="rect">
            <a:avLst/>
          </a:prstGeom>
        </p:spPr>
        <p:txBody>
          <a:bodyPr wrap="square" lIns="0" tIns="0" rIns="0" bIns="0" rtlCol="0" anchor="t">
            <a:spAutoFit/>
          </a:bodyPr>
          <a:lstStyle/>
          <a:p>
            <a:pPr marL="0" lvl="0" indent="0" algn="just">
              <a:lnSpc>
                <a:spcPts val="3499"/>
              </a:lnSpc>
            </a:pPr>
            <a:r>
              <a:rPr lang="en-US" sz="2000" dirty="0">
                <a:solidFill>
                  <a:srgbClr val="202124"/>
                </a:solidFill>
                <a:latin typeface="Poppins"/>
                <a:ea typeface="Poppins"/>
                <a:cs typeface="Poppins"/>
                <a:sym typeface="Poppins"/>
              </a:rPr>
              <a:t>Line managers at Tesla Inc. play a critical, hands-on role in implementing recruitment and selection by focusing intensely on technical capability and cultural fit. They are considered the primary agents for Strategic Human Resource Management implementation within their teams </a:t>
            </a:r>
          </a:p>
        </p:txBody>
      </p:sp>
      <p:sp>
        <p:nvSpPr>
          <p:cNvPr id="8" name="TextBox 7">
            <a:extLst>
              <a:ext uri="{FF2B5EF4-FFF2-40B4-BE49-F238E27FC236}">
                <a16:creationId xmlns:a16="http://schemas.microsoft.com/office/drawing/2014/main" xmlns="" id="{BEBB0F53-9BEA-D4E2-DFA8-7FF3909CAADC}"/>
              </a:ext>
            </a:extLst>
          </p:cNvPr>
          <p:cNvSpPr txBox="1"/>
          <p:nvPr/>
        </p:nvSpPr>
        <p:spPr>
          <a:xfrm>
            <a:off x="9144000" y="5443645"/>
            <a:ext cx="9144000" cy="857286"/>
          </a:xfrm>
          <a:prstGeom prst="rect">
            <a:avLst/>
          </a:prstGeom>
        </p:spPr>
        <p:txBody>
          <a:bodyPr wrap="square" lIns="0" tIns="0" rIns="0" bIns="0" rtlCol="0" anchor="t">
            <a:spAutoFit/>
          </a:bodyPr>
          <a:lstStyle/>
          <a:p>
            <a:pPr marL="342900" lvl="0" indent="-342900" algn="just">
              <a:lnSpc>
                <a:spcPts val="3499"/>
              </a:lnSpc>
              <a:buFont typeface="Arial" panose="020B0604020202020204" pitchFamily="34" charset="0"/>
              <a:buChar char="•"/>
            </a:pPr>
            <a:r>
              <a:rPr lang="en-US" sz="2000" b="1" dirty="0">
                <a:solidFill>
                  <a:srgbClr val="202124"/>
                </a:solidFill>
                <a:latin typeface="Poppins"/>
                <a:ea typeface="Poppins"/>
                <a:cs typeface="Poppins"/>
                <a:sym typeface="Poppins"/>
              </a:rPr>
              <a:t>Deep Technical Assessment;</a:t>
            </a:r>
          </a:p>
          <a:p>
            <a:pPr marL="342900" lvl="0" indent="-342900" algn="just">
              <a:lnSpc>
                <a:spcPts val="3499"/>
              </a:lnSpc>
              <a:buFont typeface="Arial" panose="020B0604020202020204" pitchFamily="34" charset="0"/>
              <a:buChar char="•"/>
            </a:pPr>
            <a:r>
              <a:rPr lang="en-US" sz="2000" b="1" dirty="0">
                <a:solidFill>
                  <a:srgbClr val="202124"/>
                </a:solidFill>
                <a:latin typeface="Poppins"/>
                <a:ea typeface="Poppins"/>
                <a:cs typeface="Poppins"/>
                <a:sym typeface="Poppins"/>
              </a:rPr>
              <a:t>Cultural Vetting;</a:t>
            </a:r>
            <a:endParaRPr lang="en-US" sz="2000" dirty="0">
              <a:solidFill>
                <a:srgbClr val="202124"/>
              </a:solidFill>
              <a:latin typeface="Poppins"/>
              <a:ea typeface="Poppins"/>
              <a:cs typeface="Poppins"/>
              <a:sym typeface="Poppi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37085" y="2724175"/>
            <a:ext cx="1589972" cy="1438415"/>
          </a:xfrm>
          <a:custGeom>
            <a:avLst/>
            <a:gdLst/>
            <a:ahLst/>
            <a:cxnLst/>
            <a:rect l="l" t="t" r="r" b="b"/>
            <a:pathLst>
              <a:path w="1589972" h="1438415">
                <a:moveTo>
                  <a:pt x="0" y="0"/>
                </a:moveTo>
                <a:lnTo>
                  <a:pt x="1589973" y="0"/>
                </a:lnTo>
                <a:lnTo>
                  <a:pt x="1589973" y="1438415"/>
                </a:lnTo>
                <a:lnTo>
                  <a:pt x="0" y="1438415"/>
                </a:lnTo>
                <a:lnTo>
                  <a:pt x="0" y="0"/>
                </a:lnTo>
                <a:close/>
              </a:path>
            </a:pathLst>
          </a:custGeom>
          <a:blipFill>
            <a:blip r:embed="rId3"/>
            <a:stretch>
              <a:fillRect l="-1993" r="-1993"/>
            </a:stretch>
          </a:blipFill>
        </p:spPr>
        <p:txBody>
          <a:bodyPr/>
          <a:lstStyle/>
          <a:p>
            <a:endParaRPr lang="en-US"/>
          </a:p>
        </p:txBody>
      </p:sp>
      <p:grpSp>
        <p:nvGrpSpPr>
          <p:cNvPr id="3" name="Group 3"/>
          <p:cNvGrpSpPr/>
          <p:nvPr/>
        </p:nvGrpSpPr>
        <p:grpSpPr>
          <a:xfrm>
            <a:off x="991833" y="2807594"/>
            <a:ext cx="1496098" cy="1285710"/>
            <a:chOff x="0" y="0"/>
            <a:chExt cx="812800" cy="698500"/>
          </a:xfrm>
        </p:grpSpPr>
        <p:sp>
          <p:nvSpPr>
            <p:cNvPr id="4" name="Freeform 4"/>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FF8615"/>
            </a:solidFill>
          </p:spPr>
          <p:txBody>
            <a:bodyPr/>
            <a:lstStyle/>
            <a:p>
              <a:endParaRPr lang="en-US"/>
            </a:p>
          </p:txBody>
        </p:sp>
        <p:sp>
          <p:nvSpPr>
            <p:cNvPr id="5" name="TextBox 5"/>
            <p:cNvSpPr txBox="1"/>
            <p:nvPr/>
          </p:nvSpPr>
          <p:spPr>
            <a:xfrm>
              <a:off x="114300" y="-57150"/>
              <a:ext cx="584200" cy="755650"/>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a:off x="2288534" y="2806157"/>
            <a:ext cx="5941066" cy="1287146"/>
            <a:chOff x="0" y="0"/>
            <a:chExt cx="2055498" cy="406400"/>
          </a:xfrm>
        </p:grpSpPr>
        <p:sp>
          <p:nvSpPr>
            <p:cNvPr id="11" name="Freeform 11"/>
            <p:cNvSpPr/>
            <p:nvPr/>
          </p:nvSpPr>
          <p:spPr>
            <a:xfrm>
              <a:off x="0" y="0"/>
              <a:ext cx="2055498" cy="406400"/>
            </a:xfrm>
            <a:custGeom>
              <a:avLst/>
              <a:gdLst/>
              <a:ahLst/>
              <a:cxnLst/>
              <a:rect l="l" t="t" r="r" b="b"/>
              <a:pathLst>
                <a:path w="2055498" h="406400">
                  <a:moveTo>
                    <a:pt x="2055498" y="0"/>
                  </a:moveTo>
                  <a:lnTo>
                    <a:pt x="0" y="0"/>
                  </a:lnTo>
                  <a:lnTo>
                    <a:pt x="101600" y="203200"/>
                  </a:lnTo>
                  <a:lnTo>
                    <a:pt x="0" y="406400"/>
                  </a:lnTo>
                  <a:lnTo>
                    <a:pt x="2055498" y="406400"/>
                  </a:lnTo>
                  <a:lnTo>
                    <a:pt x="1953898" y="203200"/>
                  </a:lnTo>
                  <a:lnTo>
                    <a:pt x="2055498" y="0"/>
                  </a:lnTo>
                  <a:close/>
                </a:path>
              </a:pathLst>
            </a:custGeom>
            <a:solidFill>
              <a:srgbClr val="D66D0B"/>
            </a:solidFill>
          </p:spPr>
          <p:txBody>
            <a:bodyPr/>
            <a:lstStyle/>
            <a:p>
              <a:endParaRPr lang="en-US"/>
            </a:p>
          </p:txBody>
        </p:sp>
        <p:sp>
          <p:nvSpPr>
            <p:cNvPr id="12" name="TextBox 12"/>
            <p:cNvSpPr txBox="1"/>
            <p:nvPr/>
          </p:nvSpPr>
          <p:spPr>
            <a:xfrm>
              <a:off x="88900" y="-57150"/>
              <a:ext cx="1877698" cy="463550"/>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9353550" y="2724175"/>
            <a:ext cx="1589972" cy="1438415"/>
          </a:xfrm>
          <a:custGeom>
            <a:avLst/>
            <a:gdLst/>
            <a:ahLst/>
            <a:cxnLst/>
            <a:rect l="l" t="t" r="r" b="b"/>
            <a:pathLst>
              <a:path w="1589972" h="1438415">
                <a:moveTo>
                  <a:pt x="0" y="0"/>
                </a:moveTo>
                <a:lnTo>
                  <a:pt x="1589972" y="0"/>
                </a:lnTo>
                <a:lnTo>
                  <a:pt x="1589972" y="1438415"/>
                </a:lnTo>
                <a:lnTo>
                  <a:pt x="0" y="1438415"/>
                </a:lnTo>
                <a:lnTo>
                  <a:pt x="0" y="0"/>
                </a:lnTo>
                <a:close/>
              </a:path>
            </a:pathLst>
          </a:custGeom>
          <a:blipFill>
            <a:blip r:embed="rId3"/>
            <a:stretch>
              <a:fillRect l="-1993" r="-1993"/>
            </a:stretch>
          </a:blipFill>
        </p:spPr>
        <p:txBody>
          <a:bodyPr/>
          <a:lstStyle/>
          <a:p>
            <a:endParaRPr lang="en-US"/>
          </a:p>
        </p:txBody>
      </p:sp>
      <p:grpSp>
        <p:nvGrpSpPr>
          <p:cNvPr id="17" name="Group 17"/>
          <p:cNvGrpSpPr/>
          <p:nvPr/>
        </p:nvGrpSpPr>
        <p:grpSpPr>
          <a:xfrm>
            <a:off x="9408298" y="2807594"/>
            <a:ext cx="1496098" cy="1285710"/>
            <a:chOff x="0" y="0"/>
            <a:chExt cx="812800" cy="698500"/>
          </a:xfrm>
        </p:grpSpPr>
        <p:sp>
          <p:nvSpPr>
            <p:cNvPr id="18" name="Freeform 18"/>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FF8615"/>
            </a:solidFill>
          </p:spPr>
          <p:txBody>
            <a:bodyPr/>
            <a:lstStyle/>
            <a:p>
              <a:endParaRPr lang="en-US"/>
            </a:p>
          </p:txBody>
        </p:sp>
        <p:sp>
          <p:nvSpPr>
            <p:cNvPr id="19" name="TextBox 19"/>
            <p:cNvSpPr txBox="1"/>
            <p:nvPr/>
          </p:nvSpPr>
          <p:spPr>
            <a:xfrm>
              <a:off x="114300" y="-57150"/>
              <a:ext cx="584200" cy="755650"/>
            </a:xfrm>
            <a:prstGeom prst="rect">
              <a:avLst/>
            </a:prstGeom>
          </p:spPr>
          <p:txBody>
            <a:bodyPr lIns="50800" tIns="50800" rIns="50800" bIns="50800" rtlCol="0" anchor="ctr"/>
            <a:lstStyle/>
            <a:p>
              <a:pPr algn="ctr">
                <a:lnSpc>
                  <a:spcPts val="2659"/>
                </a:lnSpc>
              </a:pPr>
              <a:endParaRPr/>
            </a:p>
          </p:txBody>
        </p:sp>
      </p:grpSp>
      <p:sp>
        <p:nvSpPr>
          <p:cNvPr id="20" name="Freeform 20"/>
          <p:cNvSpPr/>
          <p:nvPr/>
        </p:nvSpPr>
        <p:spPr>
          <a:xfrm>
            <a:off x="7772400" y="5829680"/>
            <a:ext cx="1589972" cy="1438415"/>
          </a:xfrm>
          <a:custGeom>
            <a:avLst/>
            <a:gdLst/>
            <a:ahLst/>
            <a:cxnLst/>
            <a:rect l="l" t="t" r="r" b="b"/>
            <a:pathLst>
              <a:path w="1589972" h="1438415">
                <a:moveTo>
                  <a:pt x="0" y="0"/>
                </a:moveTo>
                <a:lnTo>
                  <a:pt x="1589972" y="0"/>
                </a:lnTo>
                <a:lnTo>
                  <a:pt x="1589972" y="1438415"/>
                </a:lnTo>
                <a:lnTo>
                  <a:pt x="0" y="1438415"/>
                </a:lnTo>
                <a:lnTo>
                  <a:pt x="0" y="0"/>
                </a:lnTo>
                <a:close/>
              </a:path>
            </a:pathLst>
          </a:custGeom>
          <a:blipFill>
            <a:blip r:embed="rId3"/>
            <a:stretch>
              <a:fillRect l="-1993" r="-1993"/>
            </a:stretch>
          </a:blipFill>
        </p:spPr>
        <p:txBody>
          <a:bodyPr/>
          <a:lstStyle/>
          <a:p>
            <a:endParaRPr lang="en-US"/>
          </a:p>
        </p:txBody>
      </p:sp>
      <p:grpSp>
        <p:nvGrpSpPr>
          <p:cNvPr id="21" name="Group 21"/>
          <p:cNvGrpSpPr/>
          <p:nvPr/>
        </p:nvGrpSpPr>
        <p:grpSpPr>
          <a:xfrm>
            <a:off x="7849833" y="5906033"/>
            <a:ext cx="1496098" cy="1285710"/>
            <a:chOff x="0" y="0"/>
            <a:chExt cx="812800" cy="698500"/>
          </a:xfrm>
        </p:grpSpPr>
        <p:sp>
          <p:nvSpPr>
            <p:cNvPr id="22" name="Freeform 22"/>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343434"/>
            </a:solidFill>
          </p:spPr>
          <p:txBody>
            <a:bodyPr/>
            <a:lstStyle/>
            <a:p>
              <a:endParaRPr lang="en-US"/>
            </a:p>
          </p:txBody>
        </p:sp>
        <p:sp>
          <p:nvSpPr>
            <p:cNvPr id="23" name="TextBox 23"/>
            <p:cNvSpPr txBox="1"/>
            <p:nvPr/>
          </p:nvSpPr>
          <p:spPr>
            <a:xfrm>
              <a:off x="114300" y="-57150"/>
              <a:ext cx="584200" cy="755650"/>
            </a:xfrm>
            <a:prstGeom prst="rect">
              <a:avLst/>
            </a:prstGeom>
          </p:spPr>
          <p:txBody>
            <a:bodyPr lIns="50800" tIns="50800" rIns="50800" bIns="50800" rtlCol="0" anchor="ctr"/>
            <a:lstStyle/>
            <a:p>
              <a:pPr algn="ctr">
                <a:lnSpc>
                  <a:spcPts val="2659"/>
                </a:lnSpc>
              </a:pPr>
              <a:endParaRPr/>
            </a:p>
          </p:txBody>
        </p:sp>
      </p:grpSp>
      <p:grpSp>
        <p:nvGrpSpPr>
          <p:cNvPr id="24" name="Group 24"/>
          <p:cNvGrpSpPr/>
          <p:nvPr/>
        </p:nvGrpSpPr>
        <p:grpSpPr>
          <a:xfrm>
            <a:off x="10704999" y="2806157"/>
            <a:ext cx="6035273" cy="1287146"/>
            <a:chOff x="0" y="0"/>
            <a:chExt cx="2055498" cy="406400"/>
          </a:xfrm>
        </p:grpSpPr>
        <p:sp>
          <p:nvSpPr>
            <p:cNvPr id="25" name="Freeform 25"/>
            <p:cNvSpPr/>
            <p:nvPr/>
          </p:nvSpPr>
          <p:spPr>
            <a:xfrm>
              <a:off x="0" y="0"/>
              <a:ext cx="2055498" cy="406400"/>
            </a:xfrm>
            <a:custGeom>
              <a:avLst/>
              <a:gdLst/>
              <a:ahLst/>
              <a:cxnLst/>
              <a:rect l="l" t="t" r="r" b="b"/>
              <a:pathLst>
                <a:path w="2055498" h="406400">
                  <a:moveTo>
                    <a:pt x="2055498" y="0"/>
                  </a:moveTo>
                  <a:lnTo>
                    <a:pt x="0" y="0"/>
                  </a:lnTo>
                  <a:lnTo>
                    <a:pt x="101600" y="203200"/>
                  </a:lnTo>
                  <a:lnTo>
                    <a:pt x="0" y="406400"/>
                  </a:lnTo>
                  <a:lnTo>
                    <a:pt x="2055498" y="406400"/>
                  </a:lnTo>
                  <a:lnTo>
                    <a:pt x="1953898" y="203200"/>
                  </a:lnTo>
                  <a:lnTo>
                    <a:pt x="2055498" y="0"/>
                  </a:lnTo>
                  <a:close/>
                </a:path>
              </a:pathLst>
            </a:custGeom>
            <a:solidFill>
              <a:srgbClr val="D66D0B"/>
            </a:solidFill>
          </p:spPr>
          <p:txBody>
            <a:bodyPr/>
            <a:lstStyle/>
            <a:p>
              <a:endParaRPr lang="en-US"/>
            </a:p>
          </p:txBody>
        </p:sp>
        <p:sp>
          <p:nvSpPr>
            <p:cNvPr id="26" name="TextBox 26"/>
            <p:cNvSpPr txBox="1"/>
            <p:nvPr/>
          </p:nvSpPr>
          <p:spPr>
            <a:xfrm>
              <a:off x="88900" y="-57150"/>
              <a:ext cx="1877698" cy="463550"/>
            </a:xfrm>
            <a:prstGeom prst="rect">
              <a:avLst/>
            </a:prstGeom>
          </p:spPr>
          <p:txBody>
            <a:bodyPr lIns="50800" tIns="50800" rIns="50800" bIns="50800" rtlCol="0" anchor="ctr"/>
            <a:lstStyle/>
            <a:p>
              <a:pPr algn="ctr">
                <a:lnSpc>
                  <a:spcPts val="2659"/>
                </a:lnSpc>
              </a:pPr>
              <a:endParaRPr/>
            </a:p>
          </p:txBody>
        </p:sp>
      </p:grpSp>
      <p:grpSp>
        <p:nvGrpSpPr>
          <p:cNvPr id="27" name="Group 27"/>
          <p:cNvGrpSpPr/>
          <p:nvPr/>
        </p:nvGrpSpPr>
        <p:grpSpPr>
          <a:xfrm>
            <a:off x="9146534" y="5905500"/>
            <a:ext cx="4874266" cy="1287146"/>
            <a:chOff x="0" y="0"/>
            <a:chExt cx="2098363" cy="406400"/>
          </a:xfrm>
        </p:grpSpPr>
        <p:sp>
          <p:nvSpPr>
            <p:cNvPr id="28" name="Freeform 28"/>
            <p:cNvSpPr/>
            <p:nvPr/>
          </p:nvSpPr>
          <p:spPr>
            <a:xfrm>
              <a:off x="0" y="0"/>
              <a:ext cx="2098363" cy="406400"/>
            </a:xfrm>
            <a:custGeom>
              <a:avLst/>
              <a:gdLst/>
              <a:ahLst/>
              <a:cxnLst/>
              <a:rect l="l" t="t" r="r" b="b"/>
              <a:pathLst>
                <a:path w="2098363" h="406400">
                  <a:moveTo>
                    <a:pt x="2098363" y="0"/>
                  </a:moveTo>
                  <a:lnTo>
                    <a:pt x="0" y="0"/>
                  </a:lnTo>
                  <a:lnTo>
                    <a:pt x="101600" y="203200"/>
                  </a:lnTo>
                  <a:lnTo>
                    <a:pt x="0" y="406400"/>
                  </a:lnTo>
                  <a:lnTo>
                    <a:pt x="2098363" y="406400"/>
                  </a:lnTo>
                  <a:lnTo>
                    <a:pt x="1996763" y="203200"/>
                  </a:lnTo>
                  <a:lnTo>
                    <a:pt x="2098363" y="0"/>
                  </a:lnTo>
                  <a:close/>
                </a:path>
              </a:pathLst>
            </a:custGeom>
            <a:solidFill>
              <a:srgbClr val="343434"/>
            </a:solidFill>
          </p:spPr>
          <p:txBody>
            <a:bodyPr/>
            <a:lstStyle/>
            <a:p>
              <a:endParaRPr lang="en-US"/>
            </a:p>
          </p:txBody>
        </p:sp>
        <p:sp>
          <p:nvSpPr>
            <p:cNvPr id="29" name="TextBox 29"/>
            <p:cNvSpPr txBox="1"/>
            <p:nvPr/>
          </p:nvSpPr>
          <p:spPr>
            <a:xfrm>
              <a:off x="88900" y="-57150"/>
              <a:ext cx="1920563" cy="463550"/>
            </a:xfrm>
            <a:prstGeom prst="rect">
              <a:avLst/>
            </a:prstGeom>
          </p:spPr>
          <p:txBody>
            <a:bodyPr lIns="50800" tIns="50800" rIns="50800" bIns="50800" rtlCol="0" anchor="ctr"/>
            <a:lstStyle/>
            <a:p>
              <a:pPr algn="ctr">
                <a:lnSpc>
                  <a:spcPts val="2659"/>
                </a:lnSpc>
              </a:pPr>
              <a:endParaRPr/>
            </a:p>
          </p:txBody>
        </p:sp>
      </p:grpSp>
      <p:sp>
        <p:nvSpPr>
          <p:cNvPr id="30" name="Freeform 30"/>
          <p:cNvSpPr/>
          <p:nvPr/>
        </p:nvSpPr>
        <p:spPr>
          <a:xfrm>
            <a:off x="1324062" y="3047613"/>
            <a:ext cx="816018" cy="791538"/>
          </a:xfrm>
          <a:custGeom>
            <a:avLst/>
            <a:gdLst/>
            <a:ahLst/>
            <a:cxnLst/>
            <a:rect l="l" t="t" r="r" b="b"/>
            <a:pathLst>
              <a:path w="816018" h="791538">
                <a:moveTo>
                  <a:pt x="0" y="0"/>
                </a:moveTo>
                <a:lnTo>
                  <a:pt x="816019" y="0"/>
                </a:lnTo>
                <a:lnTo>
                  <a:pt x="816019" y="791538"/>
                </a:lnTo>
                <a:lnTo>
                  <a:pt x="0" y="791538"/>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US"/>
          </a:p>
        </p:txBody>
      </p:sp>
      <p:sp>
        <p:nvSpPr>
          <p:cNvPr id="31" name="Freeform 31"/>
          <p:cNvSpPr/>
          <p:nvPr/>
        </p:nvSpPr>
        <p:spPr>
          <a:xfrm>
            <a:off x="9748338" y="3059524"/>
            <a:ext cx="816018" cy="791538"/>
          </a:xfrm>
          <a:custGeom>
            <a:avLst/>
            <a:gdLst/>
            <a:ahLst/>
            <a:cxnLst/>
            <a:rect l="l" t="t" r="r" b="b"/>
            <a:pathLst>
              <a:path w="816018" h="791538">
                <a:moveTo>
                  <a:pt x="0" y="0"/>
                </a:moveTo>
                <a:lnTo>
                  <a:pt x="816019" y="0"/>
                </a:lnTo>
                <a:lnTo>
                  <a:pt x="816019" y="791538"/>
                </a:lnTo>
                <a:lnTo>
                  <a:pt x="0" y="791538"/>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US"/>
          </a:p>
        </p:txBody>
      </p:sp>
      <p:sp>
        <p:nvSpPr>
          <p:cNvPr id="33" name="Freeform 33"/>
          <p:cNvSpPr/>
          <p:nvPr/>
        </p:nvSpPr>
        <p:spPr>
          <a:xfrm>
            <a:off x="8229600" y="6159074"/>
            <a:ext cx="816018" cy="791538"/>
          </a:xfrm>
          <a:custGeom>
            <a:avLst/>
            <a:gdLst/>
            <a:ahLst/>
            <a:cxnLst/>
            <a:rect l="l" t="t" r="r" b="b"/>
            <a:pathLst>
              <a:path w="816018" h="791538">
                <a:moveTo>
                  <a:pt x="0" y="0"/>
                </a:moveTo>
                <a:lnTo>
                  <a:pt x="816019" y="0"/>
                </a:lnTo>
                <a:lnTo>
                  <a:pt x="816019" y="791538"/>
                </a:lnTo>
                <a:lnTo>
                  <a:pt x="0" y="791538"/>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US"/>
          </a:p>
        </p:txBody>
      </p:sp>
      <p:grpSp>
        <p:nvGrpSpPr>
          <p:cNvPr id="34" name="Group 34"/>
          <p:cNvGrpSpPr/>
          <p:nvPr/>
        </p:nvGrpSpPr>
        <p:grpSpPr>
          <a:xfrm rot="-2159275">
            <a:off x="-1256762" y="-731046"/>
            <a:ext cx="3666301" cy="1871566"/>
            <a:chOff x="0" y="0"/>
            <a:chExt cx="965610" cy="492923"/>
          </a:xfrm>
        </p:grpSpPr>
        <p:sp>
          <p:nvSpPr>
            <p:cNvPr id="35" name="Freeform 35"/>
            <p:cNvSpPr/>
            <p:nvPr/>
          </p:nvSpPr>
          <p:spPr>
            <a:xfrm>
              <a:off x="0" y="0"/>
              <a:ext cx="965610" cy="492923"/>
            </a:xfrm>
            <a:custGeom>
              <a:avLst/>
              <a:gdLst/>
              <a:ahLst/>
              <a:cxnLst/>
              <a:rect l="l" t="t" r="r" b="b"/>
              <a:pathLst>
                <a:path w="965610" h="492923">
                  <a:moveTo>
                    <a:pt x="0" y="0"/>
                  </a:moveTo>
                  <a:lnTo>
                    <a:pt x="965610" y="0"/>
                  </a:lnTo>
                  <a:lnTo>
                    <a:pt x="965610" y="492923"/>
                  </a:lnTo>
                  <a:lnTo>
                    <a:pt x="0" y="492923"/>
                  </a:lnTo>
                  <a:close/>
                </a:path>
              </a:pathLst>
            </a:custGeom>
            <a:solidFill>
              <a:srgbClr val="F47B31"/>
            </a:solidFill>
            <a:ln w="247650" cap="sq">
              <a:solidFill>
                <a:srgbClr val="000000"/>
              </a:solidFill>
              <a:prstDash val="solid"/>
              <a:miter/>
            </a:ln>
          </p:spPr>
          <p:txBody>
            <a:bodyPr/>
            <a:lstStyle/>
            <a:p>
              <a:endParaRPr lang="en-US"/>
            </a:p>
          </p:txBody>
        </p:sp>
        <p:sp>
          <p:nvSpPr>
            <p:cNvPr id="36" name="TextBox 36"/>
            <p:cNvSpPr txBox="1"/>
            <p:nvPr/>
          </p:nvSpPr>
          <p:spPr>
            <a:xfrm>
              <a:off x="0" y="-57150"/>
              <a:ext cx="965610" cy="550073"/>
            </a:xfrm>
            <a:prstGeom prst="rect">
              <a:avLst/>
            </a:prstGeom>
          </p:spPr>
          <p:txBody>
            <a:bodyPr lIns="50800" tIns="50800" rIns="50800" bIns="50800" rtlCol="0" anchor="ctr"/>
            <a:lstStyle/>
            <a:p>
              <a:pPr algn="ctr">
                <a:lnSpc>
                  <a:spcPts val="2659"/>
                </a:lnSpc>
              </a:pPr>
              <a:endParaRPr/>
            </a:p>
          </p:txBody>
        </p:sp>
      </p:grpSp>
      <p:sp>
        <p:nvSpPr>
          <p:cNvPr id="37" name="TextBox 37"/>
          <p:cNvSpPr txBox="1"/>
          <p:nvPr/>
        </p:nvSpPr>
        <p:spPr>
          <a:xfrm>
            <a:off x="1322100" y="1417984"/>
            <a:ext cx="15718890" cy="806567"/>
          </a:xfrm>
          <a:prstGeom prst="rect">
            <a:avLst/>
          </a:prstGeom>
        </p:spPr>
        <p:txBody>
          <a:bodyPr lIns="0" tIns="0" rIns="0" bIns="0" rtlCol="0" anchor="t">
            <a:spAutoFit/>
          </a:bodyPr>
          <a:lstStyle/>
          <a:p>
            <a:pPr algn="ctr">
              <a:lnSpc>
                <a:spcPts val="7227"/>
              </a:lnSpc>
            </a:pPr>
            <a:r>
              <a:rPr lang="en-US" sz="3200" b="1" dirty="0">
                <a:solidFill>
                  <a:srgbClr val="D66D0B"/>
                </a:solidFill>
                <a:latin typeface="Montserrat Bold"/>
                <a:ea typeface="Montserrat Bold"/>
                <a:cs typeface="Montserrat Bold"/>
                <a:sym typeface="Montserrat Bold"/>
              </a:rPr>
              <a:t>Strategic Alignment of Tesla’s Talent Acquisition</a:t>
            </a:r>
          </a:p>
        </p:txBody>
      </p:sp>
      <p:sp>
        <p:nvSpPr>
          <p:cNvPr id="38" name="TextBox 38"/>
          <p:cNvSpPr txBox="1"/>
          <p:nvPr/>
        </p:nvSpPr>
        <p:spPr>
          <a:xfrm>
            <a:off x="2902381" y="3198118"/>
            <a:ext cx="5009237" cy="470385"/>
          </a:xfrm>
          <a:prstGeom prst="rect">
            <a:avLst/>
          </a:prstGeom>
        </p:spPr>
        <p:txBody>
          <a:bodyPr lIns="0" tIns="0" rIns="0" bIns="0" rtlCol="0" anchor="t">
            <a:spAutoFit/>
          </a:bodyPr>
          <a:lstStyle/>
          <a:p>
            <a:pPr algn="l">
              <a:lnSpc>
                <a:spcPts val="4112"/>
              </a:lnSpc>
            </a:pPr>
            <a:r>
              <a:rPr lang="en-US" sz="2400" b="1" dirty="0">
                <a:solidFill>
                  <a:srgbClr val="FFFFFF"/>
                </a:solidFill>
                <a:latin typeface="Montserrat"/>
                <a:ea typeface="Montserrat"/>
                <a:cs typeface="Montserrat"/>
                <a:sym typeface="Montserrat"/>
              </a:rPr>
              <a:t>First Principles Thinking</a:t>
            </a:r>
          </a:p>
        </p:txBody>
      </p:sp>
      <p:sp>
        <p:nvSpPr>
          <p:cNvPr id="39" name="TextBox 39"/>
          <p:cNvSpPr txBox="1"/>
          <p:nvPr/>
        </p:nvSpPr>
        <p:spPr>
          <a:xfrm>
            <a:off x="2902381" y="6291907"/>
            <a:ext cx="5009237" cy="514350"/>
          </a:xfrm>
          <a:prstGeom prst="rect">
            <a:avLst/>
          </a:prstGeom>
        </p:spPr>
        <p:txBody>
          <a:bodyPr lIns="0" tIns="0" rIns="0" bIns="0" rtlCol="0" anchor="t">
            <a:spAutoFit/>
          </a:bodyPr>
          <a:lstStyle/>
          <a:p>
            <a:pPr algn="l">
              <a:lnSpc>
                <a:spcPts val="4112"/>
              </a:lnSpc>
            </a:pPr>
            <a:r>
              <a:rPr lang="en-US" sz="3426" b="1">
                <a:solidFill>
                  <a:srgbClr val="FFFFFF"/>
                </a:solidFill>
                <a:latin typeface="Montserrat Bold"/>
                <a:ea typeface="Montserrat Bold"/>
                <a:cs typeface="Montserrat Bold"/>
                <a:sym typeface="Montserrat Bold"/>
              </a:rPr>
              <a:t>Variety</a:t>
            </a:r>
          </a:p>
        </p:txBody>
      </p:sp>
      <p:sp>
        <p:nvSpPr>
          <p:cNvPr id="40" name="TextBox 40"/>
          <p:cNvSpPr txBox="1"/>
          <p:nvPr/>
        </p:nvSpPr>
        <p:spPr>
          <a:xfrm>
            <a:off x="11362622" y="3198118"/>
            <a:ext cx="5377650" cy="470385"/>
          </a:xfrm>
          <a:prstGeom prst="rect">
            <a:avLst/>
          </a:prstGeom>
        </p:spPr>
        <p:txBody>
          <a:bodyPr lIns="0" tIns="0" rIns="0" bIns="0" rtlCol="0" anchor="t">
            <a:spAutoFit/>
          </a:bodyPr>
          <a:lstStyle/>
          <a:p>
            <a:pPr algn="l">
              <a:lnSpc>
                <a:spcPts val="4112"/>
              </a:lnSpc>
            </a:pPr>
            <a:r>
              <a:rPr lang="en-US" sz="2400" b="1" dirty="0">
                <a:solidFill>
                  <a:srgbClr val="FFFFFF"/>
                </a:solidFill>
                <a:latin typeface="Montserrat Bold"/>
                <a:ea typeface="Montserrat Bold"/>
                <a:cs typeface="Montserrat Bold"/>
                <a:sym typeface="Montserrat Bold"/>
              </a:rPr>
              <a:t>Speed and Agility</a:t>
            </a:r>
          </a:p>
        </p:txBody>
      </p:sp>
      <p:sp>
        <p:nvSpPr>
          <p:cNvPr id="41" name="TextBox 41"/>
          <p:cNvSpPr txBox="1"/>
          <p:nvPr/>
        </p:nvSpPr>
        <p:spPr>
          <a:xfrm>
            <a:off x="9756532" y="6362700"/>
            <a:ext cx="5377650" cy="470385"/>
          </a:xfrm>
          <a:prstGeom prst="rect">
            <a:avLst/>
          </a:prstGeom>
        </p:spPr>
        <p:txBody>
          <a:bodyPr lIns="0" tIns="0" rIns="0" bIns="0" rtlCol="0" anchor="t">
            <a:spAutoFit/>
          </a:bodyPr>
          <a:lstStyle/>
          <a:p>
            <a:pPr algn="l">
              <a:lnSpc>
                <a:spcPts val="4112"/>
              </a:lnSpc>
            </a:pPr>
            <a:r>
              <a:rPr lang="en-US" sz="2400" b="1" dirty="0">
                <a:solidFill>
                  <a:srgbClr val="FFFFFF"/>
                </a:solidFill>
                <a:latin typeface="Montserrat Bold"/>
                <a:ea typeface="Montserrat Bold"/>
                <a:cs typeface="Montserrat Bold"/>
                <a:sym typeface="Montserrat Bold"/>
              </a:rPr>
              <a:t>Ownership Mindset</a:t>
            </a:r>
          </a:p>
        </p:txBody>
      </p:sp>
      <p:sp>
        <p:nvSpPr>
          <p:cNvPr id="42" name="TextBox 42"/>
          <p:cNvSpPr txBox="1"/>
          <p:nvPr/>
        </p:nvSpPr>
        <p:spPr>
          <a:xfrm>
            <a:off x="2288534" y="4259431"/>
            <a:ext cx="6298446" cy="807913"/>
          </a:xfrm>
          <a:prstGeom prst="rect">
            <a:avLst/>
          </a:prstGeom>
        </p:spPr>
        <p:txBody>
          <a:bodyPr lIns="0" tIns="0" rIns="0" bIns="0" rtlCol="0" anchor="t">
            <a:spAutoFit/>
          </a:bodyPr>
          <a:lstStyle/>
          <a:p>
            <a:pPr algn="just">
              <a:lnSpc>
                <a:spcPts val="2132"/>
              </a:lnSpc>
            </a:pPr>
            <a:r>
              <a:rPr lang="en-US" sz="2000" dirty="0">
                <a:solidFill>
                  <a:srgbClr val="000000"/>
                </a:solidFill>
                <a:latin typeface="Montserrat"/>
                <a:ea typeface="Montserrat"/>
                <a:cs typeface="Montserrat"/>
                <a:sym typeface="Montserrat"/>
              </a:rPr>
              <a:t>Candidates must demonstrate an ability to break down problems to fundamental truths, fostering an environment of continuous reinvention.</a:t>
            </a:r>
          </a:p>
        </p:txBody>
      </p:sp>
      <p:sp>
        <p:nvSpPr>
          <p:cNvPr id="44" name="TextBox 44"/>
          <p:cNvSpPr txBox="1"/>
          <p:nvPr/>
        </p:nvSpPr>
        <p:spPr>
          <a:xfrm>
            <a:off x="10704999" y="4259431"/>
            <a:ext cx="6298446" cy="1077218"/>
          </a:xfrm>
          <a:prstGeom prst="rect">
            <a:avLst/>
          </a:prstGeom>
        </p:spPr>
        <p:txBody>
          <a:bodyPr lIns="0" tIns="0" rIns="0" bIns="0" rtlCol="0" anchor="t">
            <a:spAutoFit/>
          </a:bodyPr>
          <a:lstStyle/>
          <a:p>
            <a:pPr algn="just">
              <a:lnSpc>
                <a:spcPts val="2132"/>
              </a:lnSpc>
            </a:pPr>
            <a:r>
              <a:rPr lang="en-US" sz="2000" dirty="0">
                <a:solidFill>
                  <a:srgbClr val="000000"/>
                </a:solidFill>
                <a:latin typeface="Montserrat"/>
                <a:ea typeface="Montserrat"/>
                <a:cs typeface="Montserrat"/>
                <a:sym typeface="Montserrat"/>
              </a:rPr>
              <a:t>The hiring process seeks individuals who exhibit a ‘bias toward action,’ necessary for quickly adapting to market changes and overcoming production bottlenecks..</a:t>
            </a:r>
          </a:p>
        </p:txBody>
      </p:sp>
      <p:sp>
        <p:nvSpPr>
          <p:cNvPr id="45" name="TextBox 45"/>
          <p:cNvSpPr txBox="1"/>
          <p:nvPr/>
        </p:nvSpPr>
        <p:spPr>
          <a:xfrm>
            <a:off x="9220200" y="7498784"/>
            <a:ext cx="6298446" cy="807913"/>
          </a:xfrm>
          <a:prstGeom prst="rect">
            <a:avLst/>
          </a:prstGeom>
        </p:spPr>
        <p:txBody>
          <a:bodyPr lIns="0" tIns="0" rIns="0" bIns="0" rtlCol="0" anchor="t">
            <a:spAutoFit/>
          </a:bodyPr>
          <a:lstStyle/>
          <a:p>
            <a:pPr algn="just">
              <a:lnSpc>
                <a:spcPts val="2132"/>
              </a:lnSpc>
            </a:pPr>
            <a:r>
              <a:rPr lang="en-US" sz="2000" dirty="0">
                <a:solidFill>
                  <a:srgbClr val="000000"/>
                </a:solidFill>
                <a:latin typeface="Montserrat"/>
                <a:ea typeface="Montserrat"/>
                <a:cs typeface="Montserrat"/>
                <a:sym typeface="Montserrat"/>
              </a:rPr>
              <a:t> Applicants are tested on accountability, ensuring new hires think and act as dedicated owners of the business’s mission.</a:t>
            </a:r>
          </a:p>
        </p:txBody>
      </p:sp>
      <p:grpSp>
        <p:nvGrpSpPr>
          <p:cNvPr id="46" name="Group 46"/>
          <p:cNvGrpSpPr/>
          <p:nvPr/>
        </p:nvGrpSpPr>
        <p:grpSpPr>
          <a:xfrm rot="2130493">
            <a:off x="15956160" y="-819170"/>
            <a:ext cx="3666301" cy="1871566"/>
            <a:chOff x="0" y="0"/>
            <a:chExt cx="965610" cy="492923"/>
          </a:xfrm>
        </p:grpSpPr>
        <p:sp>
          <p:nvSpPr>
            <p:cNvPr id="47" name="Freeform 47"/>
            <p:cNvSpPr/>
            <p:nvPr/>
          </p:nvSpPr>
          <p:spPr>
            <a:xfrm>
              <a:off x="0" y="0"/>
              <a:ext cx="965610" cy="492923"/>
            </a:xfrm>
            <a:custGeom>
              <a:avLst/>
              <a:gdLst/>
              <a:ahLst/>
              <a:cxnLst/>
              <a:rect l="l" t="t" r="r" b="b"/>
              <a:pathLst>
                <a:path w="965610" h="492923">
                  <a:moveTo>
                    <a:pt x="0" y="0"/>
                  </a:moveTo>
                  <a:lnTo>
                    <a:pt x="965610" y="0"/>
                  </a:lnTo>
                  <a:lnTo>
                    <a:pt x="965610" y="492923"/>
                  </a:lnTo>
                  <a:lnTo>
                    <a:pt x="0" y="492923"/>
                  </a:lnTo>
                  <a:close/>
                </a:path>
              </a:pathLst>
            </a:custGeom>
            <a:solidFill>
              <a:srgbClr val="F47B31"/>
            </a:solidFill>
            <a:ln w="247650" cap="sq">
              <a:solidFill>
                <a:srgbClr val="000000"/>
              </a:solidFill>
              <a:prstDash val="solid"/>
              <a:miter/>
            </a:ln>
          </p:spPr>
          <p:txBody>
            <a:bodyPr/>
            <a:lstStyle/>
            <a:p>
              <a:endParaRPr lang="en-US"/>
            </a:p>
          </p:txBody>
        </p:sp>
        <p:sp>
          <p:nvSpPr>
            <p:cNvPr id="48" name="TextBox 48"/>
            <p:cNvSpPr txBox="1"/>
            <p:nvPr/>
          </p:nvSpPr>
          <p:spPr>
            <a:xfrm>
              <a:off x="0" y="-57150"/>
              <a:ext cx="965610" cy="550073"/>
            </a:xfrm>
            <a:prstGeom prst="rect">
              <a:avLst/>
            </a:prstGeom>
          </p:spPr>
          <p:txBody>
            <a:bodyPr lIns="50800" tIns="50800" rIns="50800" bIns="50800" rtlCol="0" anchor="ctr"/>
            <a:lstStyle/>
            <a:p>
              <a:pPr algn="ctr">
                <a:lnSpc>
                  <a:spcPts val="2659"/>
                </a:lnSpc>
              </a:pP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10443290" cy="10287000"/>
            <a:chOff x="0" y="0"/>
            <a:chExt cx="2750496" cy="2709333"/>
          </a:xfrm>
        </p:grpSpPr>
        <p:sp>
          <p:nvSpPr>
            <p:cNvPr id="3" name="Freeform 3"/>
            <p:cNvSpPr/>
            <p:nvPr/>
          </p:nvSpPr>
          <p:spPr>
            <a:xfrm>
              <a:off x="0" y="0"/>
              <a:ext cx="2750496" cy="2709333"/>
            </a:xfrm>
            <a:custGeom>
              <a:avLst/>
              <a:gdLst/>
              <a:ahLst/>
              <a:cxnLst/>
              <a:rect l="l" t="t" r="r" b="b"/>
              <a:pathLst>
                <a:path w="2750496" h="2709333">
                  <a:moveTo>
                    <a:pt x="0" y="0"/>
                  </a:moveTo>
                  <a:lnTo>
                    <a:pt x="2750496" y="0"/>
                  </a:lnTo>
                  <a:lnTo>
                    <a:pt x="2750496" y="2709333"/>
                  </a:lnTo>
                  <a:lnTo>
                    <a:pt x="0" y="2709333"/>
                  </a:lnTo>
                  <a:close/>
                </a:path>
              </a:pathLst>
            </a:custGeom>
            <a:solidFill>
              <a:srgbClr val="EEEAEA"/>
            </a:solidFill>
          </p:spPr>
          <p:txBody>
            <a:bodyPr/>
            <a:lstStyle/>
            <a:p>
              <a:endParaRPr lang="en-US"/>
            </a:p>
          </p:txBody>
        </p:sp>
        <p:sp>
          <p:nvSpPr>
            <p:cNvPr id="4" name="TextBox 4"/>
            <p:cNvSpPr txBox="1"/>
            <p:nvPr/>
          </p:nvSpPr>
          <p:spPr>
            <a:xfrm>
              <a:off x="0" y="-66675"/>
              <a:ext cx="2750496" cy="2776008"/>
            </a:xfrm>
            <a:prstGeom prst="rect">
              <a:avLst/>
            </a:prstGeom>
          </p:spPr>
          <p:txBody>
            <a:bodyPr lIns="50800" tIns="50800" rIns="50800" bIns="50800" rtlCol="0" anchor="ctr"/>
            <a:lstStyle/>
            <a:p>
              <a:pPr algn="ctr">
                <a:lnSpc>
                  <a:spcPts val="3359"/>
                </a:lnSpc>
              </a:pPr>
              <a:endParaRPr/>
            </a:p>
          </p:txBody>
        </p:sp>
      </p:grpSp>
      <p:grpSp>
        <p:nvGrpSpPr>
          <p:cNvPr id="5" name="Group 5"/>
          <p:cNvGrpSpPr/>
          <p:nvPr/>
        </p:nvGrpSpPr>
        <p:grpSpPr>
          <a:xfrm>
            <a:off x="6371679" y="1028700"/>
            <a:ext cx="11306722" cy="8229600"/>
            <a:chOff x="0" y="0"/>
            <a:chExt cx="2603254" cy="2167467"/>
          </a:xfrm>
        </p:grpSpPr>
        <p:sp>
          <p:nvSpPr>
            <p:cNvPr id="6" name="Freeform 6"/>
            <p:cNvSpPr/>
            <p:nvPr/>
          </p:nvSpPr>
          <p:spPr>
            <a:xfrm>
              <a:off x="0" y="0"/>
              <a:ext cx="2603254" cy="2167467"/>
            </a:xfrm>
            <a:custGeom>
              <a:avLst/>
              <a:gdLst/>
              <a:ahLst/>
              <a:cxnLst/>
              <a:rect l="l" t="t" r="r" b="b"/>
              <a:pathLst>
                <a:path w="2603254" h="2167467">
                  <a:moveTo>
                    <a:pt x="39946" y="0"/>
                  </a:moveTo>
                  <a:lnTo>
                    <a:pt x="2563307" y="0"/>
                  </a:lnTo>
                  <a:cubicBezTo>
                    <a:pt x="2573902" y="0"/>
                    <a:pt x="2584062" y="4209"/>
                    <a:pt x="2591554" y="11700"/>
                  </a:cubicBezTo>
                  <a:cubicBezTo>
                    <a:pt x="2599045" y="19191"/>
                    <a:pt x="2603254" y="29352"/>
                    <a:pt x="2603254" y="39946"/>
                  </a:cubicBezTo>
                  <a:lnTo>
                    <a:pt x="2603254" y="2127521"/>
                  </a:lnTo>
                  <a:cubicBezTo>
                    <a:pt x="2603254" y="2149582"/>
                    <a:pt x="2585369" y="2167467"/>
                    <a:pt x="2563307" y="2167467"/>
                  </a:cubicBezTo>
                  <a:lnTo>
                    <a:pt x="39946" y="2167467"/>
                  </a:lnTo>
                  <a:cubicBezTo>
                    <a:pt x="29352" y="2167467"/>
                    <a:pt x="19191" y="2163258"/>
                    <a:pt x="11700" y="2155767"/>
                  </a:cubicBezTo>
                  <a:cubicBezTo>
                    <a:pt x="4209" y="2148275"/>
                    <a:pt x="0" y="2138115"/>
                    <a:pt x="0" y="2127521"/>
                  </a:cubicBezTo>
                  <a:lnTo>
                    <a:pt x="0" y="39946"/>
                  </a:lnTo>
                  <a:cubicBezTo>
                    <a:pt x="0" y="17885"/>
                    <a:pt x="17885" y="0"/>
                    <a:pt x="39946" y="0"/>
                  </a:cubicBezTo>
                  <a:close/>
                </a:path>
              </a:pathLst>
            </a:custGeom>
            <a:solidFill>
              <a:srgbClr val="B7F24A"/>
            </a:solidFill>
            <a:ln w="38100" cap="rnd">
              <a:solidFill>
                <a:srgbClr val="202124"/>
              </a:solidFill>
              <a:prstDash val="solid"/>
              <a:round/>
            </a:ln>
          </p:spPr>
          <p:txBody>
            <a:bodyPr/>
            <a:lstStyle/>
            <a:p>
              <a:endParaRPr lang="en-US"/>
            </a:p>
          </p:txBody>
        </p:sp>
        <p:sp>
          <p:nvSpPr>
            <p:cNvPr id="7" name="TextBox 7"/>
            <p:cNvSpPr txBox="1"/>
            <p:nvPr/>
          </p:nvSpPr>
          <p:spPr>
            <a:xfrm>
              <a:off x="0" y="-66675"/>
              <a:ext cx="2603254" cy="2234142"/>
            </a:xfrm>
            <a:prstGeom prst="rect">
              <a:avLst/>
            </a:prstGeom>
          </p:spPr>
          <p:txBody>
            <a:bodyPr lIns="50800" tIns="50800" rIns="50800" bIns="50800" rtlCol="0" anchor="ctr"/>
            <a:lstStyle/>
            <a:p>
              <a:pPr algn="ctr">
                <a:lnSpc>
                  <a:spcPts val="3359"/>
                </a:lnSpc>
              </a:pPr>
              <a:endParaRPr/>
            </a:p>
          </p:txBody>
        </p:sp>
      </p:grpSp>
      <p:sp>
        <p:nvSpPr>
          <p:cNvPr id="8" name="Freeform 8"/>
          <p:cNvSpPr/>
          <p:nvPr/>
        </p:nvSpPr>
        <p:spPr>
          <a:xfrm>
            <a:off x="275677" y="2275745"/>
            <a:ext cx="5820324" cy="5239316"/>
          </a:xfrm>
          <a:custGeom>
            <a:avLst/>
            <a:gdLst/>
            <a:ahLst/>
            <a:cxnLst/>
            <a:rect l="l" t="t" r="r" b="b"/>
            <a:pathLst>
              <a:path w="6917833" h="5735513">
                <a:moveTo>
                  <a:pt x="0" y="0"/>
                </a:moveTo>
                <a:lnTo>
                  <a:pt x="6917833" y="0"/>
                </a:lnTo>
                <a:lnTo>
                  <a:pt x="6917833" y="5735512"/>
                </a:lnTo>
                <a:lnTo>
                  <a:pt x="0" y="5735512"/>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9" name="TextBox 9"/>
          <p:cNvSpPr txBox="1"/>
          <p:nvPr/>
        </p:nvSpPr>
        <p:spPr>
          <a:xfrm>
            <a:off x="7543800" y="2326858"/>
            <a:ext cx="9063721" cy="1386085"/>
          </a:xfrm>
          <a:prstGeom prst="rect">
            <a:avLst/>
          </a:prstGeom>
        </p:spPr>
        <p:txBody>
          <a:bodyPr wrap="square" lIns="0" tIns="0" rIns="0" bIns="0" rtlCol="0" anchor="t">
            <a:spAutoFit/>
          </a:bodyPr>
          <a:lstStyle/>
          <a:p>
            <a:pPr algn="ctr">
              <a:lnSpc>
                <a:spcPct val="150000"/>
              </a:lnSpc>
            </a:pPr>
            <a:r>
              <a:rPr lang="en-US" sz="3200" b="1" spc="-320" dirty="0">
                <a:solidFill>
                  <a:srgbClr val="202124"/>
                </a:solidFill>
                <a:latin typeface="DM Sans Bold" panose="020B0604020202020204" charset="0"/>
                <a:ea typeface="Formula Bold"/>
                <a:cs typeface="DM Sans Bold" panose="020B0604020202020204" charset="0"/>
                <a:sym typeface="Formula Bold"/>
              </a:rPr>
              <a:t>HR Recruitment Challenges in Tesla’s High-Performance Culture</a:t>
            </a:r>
          </a:p>
        </p:txBody>
      </p:sp>
      <p:sp>
        <p:nvSpPr>
          <p:cNvPr id="10" name="TextBox 10"/>
          <p:cNvSpPr txBox="1"/>
          <p:nvPr/>
        </p:nvSpPr>
        <p:spPr>
          <a:xfrm>
            <a:off x="7772401" y="4152900"/>
            <a:ext cx="9906000" cy="2747868"/>
          </a:xfrm>
          <a:prstGeom prst="rect">
            <a:avLst/>
          </a:prstGeom>
        </p:spPr>
        <p:txBody>
          <a:bodyPr wrap="square" lIns="0" tIns="0" rIns="0" bIns="0" rtlCol="0" anchor="t">
            <a:spAutoFit/>
          </a:bodyPr>
          <a:lstStyle/>
          <a:p>
            <a:pPr algn="l">
              <a:lnSpc>
                <a:spcPts val="3639"/>
              </a:lnSpc>
            </a:pPr>
            <a:r>
              <a:rPr lang="en-US" sz="2000" b="1" dirty="0">
                <a:solidFill>
                  <a:srgbClr val="202124"/>
                </a:solidFill>
                <a:latin typeface="Poppins"/>
                <a:ea typeface="Poppins"/>
                <a:cs typeface="Poppins"/>
                <a:sym typeface="Poppins"/>
              </a:rPr>
              <a:t>Key Challenges: </a:t>
            </a:r>
          </a:p>
          <a:p>
            <a:pPr marL="457200" indent="-457200" algn="l">
              <a:lnSpc>
                <a:spcPts val="3639"/>
              </a:lnSpc>
              <a:buFont typeface="Arial" panose="020B0604020202020204" pitchFamily="34" charset="0"/>
              <a:buChar char="•"/>
            </a:pPr>
            <a:r>
              <a:rPr lang="en-US" sz="2000" dirty="0">
                <a:solidFill>
                  <a:srgbClr val="202124"/>
                </a:solidFill>
                <a:latin typeface="Poppins"/>
                <a:ea typeface="Poppins"/>
                <a:cs typeface="Poppins"/>
                <a:sym typeface="Poppins"/>
              </a:rPr>
              <a:t>High pressure/Burnout culture.</a:t>
            </a:r>
          </a:p>
          <a:p>
            <a:pPr marL="457200" indent="-457200" algn="l">
              <a:lnSpc>
                <a:spcPts val="3639"/>
              </a:lnSpc>
              <a:buFont typeface="Arial" panose="020B0604020202020204" pitchFamily="34" charset="0"/>
              <a:buChar char="•"/>
            </a:pPr>
            <a:r>
              <a:rPr lang="en-US" sz="2000" dirty="0">
                <a:solidFill>
                  <a:srgbClr val="202124"/>
                </a:solidFill>
                <a:latin typeface="Poppins"/>
                <a:ea typeface="Poppins"/>
                <a:cs typeface="Poppins"/>
                <a:sym typeface="Poppins"/>
              </a:rPr>
              <a:t>Difficulties in factory staffing and retention.</a:t>
            </a:r>
          </a:p>
          <a:p>
            <a:pPr marL="457200" indent="-457200" algn="l">
              <a:lnSpc>
                <a:spcPts val="3639"/>
              </a:lnSpc>
              <a:buFont typeface="Arial" panose="020B0604020202020204" pitchFamily="34" charset="0"/>
              <a:buChar char="•"/>
            </a:pPr>
            <a:r>
              <a:rPr lang="en-US" sz="2000" dirty="0">
                <a:solidFill>
                  <a:srgbClr val="202124"/>
                </a:solidFill>
                <a:latin typeface="Poppins"/>
                <a:ea typeface="Poppins"/>
                <a:cs typeface="Poppins"/>
                <a:sym typeface="Poppins"/>
              </a:rPr>
              <a:t>Reputational damage from legal and DEI controversies.</a:t>
            </a:r>
          </a:p>
          <a:p>
            <a:pPr marL="457200" indent="-457200" algn="l">
              <a:lnSpc>
                <a:spcPts val="3639"/>
              </a:lnSpc>
              <a:buFont typeface="Arial" panose="020B0604020202020204" pitchFamily="34" charset="0"/>
              <a:buChar char="•"/>
            </a:pPr>
            <a:r>
              <a:rPr lang="en-US" sz="2000" dirty="0">
                <a:solidFill>
                  <a:srgbClr val="202124"/>
                </a:solidFill>
                <a:latin typeface="Poppins"/>
                <a:ea typeface="Poppins"/>
                <a:cs typeface="Poppins"/>
                <a:sym typeface="Poppins"/>
              </a:rPr>
              <a:t>Lack of competitive pay in some regional markets.</a:t>
            </a:r>
          </a:p>
          <a:p>
            <a:pPr marL="457200" indent="-457200" algn="l">
              <a:lnSpc>
                <a:spcPts val="3639"/>
              </a:lnSpc>
              <a:buFont typeface="Arial" panose="020B0604020202020204" pitchFamily="34" charset="0"/>
              <a:buChar char="•"/>
            </a:pPr>
            <a:r>
              <a:rPr lang="en-US" sz="2000" dirty="0">
                <a:solidFill>
                  <a:srgbClr val="202124"/>
                </a:solidFill>
                <a:latin typeface="Poppins"/>
                <a:ea typeface="Poppins"/>
                <a:cs typeface="Poppins"/>
                <a:sym typeface="Poppins"/>
              </a:rPr>
              <a:t>High volume applicant management and poor candidate experience</a:t>
            </a:r>
            <a:r>
              <a:rPr lang="en-US" sz="2599" dirty="0">
                <a:solidFill>
                  <a:srgbClr val="202124"/>
                </a:solidFill>
                <a:latin typeface="Poppins"/>
                <a:ea typeface="Poppins"/>
                <a:cs typeface="Poppins"/>
                <a:sym typeface="Poppins"/>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879999" y="721664"/>
            <a:ext cx="12528003" cy="793872"/>
          </a:xfrm>
          <a:prstGeom prst="rect">
            <a:avLst/>
          </a:prstGeom>
        </p:spPr>
        <p:txBody>
          <a:bodyPr lIns="0" tIns="0" rIns="0" bIns="0" rtlCol="0" anchor="t">
            <a:spAutoFit/>
          </a:bodyPr>
          <a:lstStyle/>
          <a:p>
            <a:pPr algn="ctr">
              <a:lnSpc>
                <a:spcPts val="7227"/>
              </a:lnSpc>
            </a:pPr>
            <a:r>
              <a:rPr lang="en-US" sz="3200" dirty="0">
                <a:solidFill>
                  <a:srgbClr val="D66D0B"/>
                </a:solidFill>
                <a:latin typeface="Montserrat"/>
                <a:ea typeface="Montserrat"/>
                <a:cs typeface="Montserrat"/>
                <a:sym typeface="Montserrat"/>
              </a:rPr>
              <a:t>Recommendations</a:t>
            </a:r>
            <a:endParaRPr lang="en-US" sz="6022" dirty="0">
              <a:solidFill>
                <a:srgbClr val="D66D0B"/>
              </a:solidFill>
              <a:latin typeface="Montserrat"/>
              <a:ea typeface="Montserrat"/>
              <a:cs typeface="Montserrat"/>
              <a:sym typeface="Montserrat"/>
            </a:endParaRPr>
          </a:p>
        </p:txBody>
      </p:sp>
      <p:sp>
        <p:nvSpPr>
          <p:cNvPr id="4" name="TextBox 4"/>
          <p:cNvSpPr txBox="1"/>
          <p:nvPr/>
        </p:nvSpPr>
        <p:spPr>
          <a:xfrm>
            <a:off x="3245397" y="1900020"/>
            <a:ext cx="12528003" cy="6415602"/>
          </a:xfrm>
          <a:prstGeom prst="rect">
            <a:avLst/>
          </a:prstGeom>
        </p:spPr>
        <p:txBody>
          <a:bodyPr wrap="square" lIns="0" tIns="0" rIns="0" bIns="0" rtlCol="0" anchor="t">
            <a:spAutoFit/>
          </a:bodyPr>
          <a:lstStyle/>
          <a:p>
            <a:pPr marL="457200" indent="-457200" algn="just">
              <a:lnSpc>
                <a:spcPct val="150000"/>
              </a:lnSpc>
              <a:buFont typeface="+mj-lt"/>
              <a:buAutoNum type="arabicPeriod"/>
            </a:pPr>
            <a:r>
              <a:rPr lang="en-US" sz="2000" b="1" dirty="0"/>
              <a:t>Enhance Compensation &amp; Well-being:</a:t>
            </a:r>
            <a:r>
              <a:rPr lang="en-US" sz="2000" dirty="0"/>
              <a:t> Review and increase competitive pay packages, especially for production roles. Formally integrate mental health services and promote strict adherence to time-off policies to combat burnout and improve retention.</a:t>
            </a:r>
          </a:p>
          <a:p>
            <a:pPr marL="457200" indent="-457200" algn="just">
              <a:lnSpc>
                <a:spcPct val="150000"/>
              </a:lnSpc>
              <a:buFont typeface="+mj-lt"/>
              <a:buAutoNum type="arabicPeriod"/>
            </a:pPr>
            <a:r>
              <a:rPr lang="en-US" sz="2000" b="1" dirty="0"/>
              <a:t>Standardize Decision-Making:</a:t>
            </a:r>
            <a:r>
              <a:rPr lang="en-US" sz="2000" dirty="0"/>
              <a:t> Decentralize routine hiring approvals away from top executives to speed up the Time-to-Hire metric, while implementing a structured, objective, and skills-based assessment process across all departments.</a:t>
            </a:r>
          </a:p>
          <a:p>
            <a:pPr marL="457200" indent="-457200" algn="just">
              <a:lnSpc>
                <a:spcPct val="150000"/>
              </a:lnSpc>
              <a:buFont typeface="+mj-lt"/>
              <a:buAutoNum type="arabicPeriod"/>
            </a:pPr>
            <a:r>
              <a:rPr lang="en-US" sz="2000" b="1" dirty="0"/>
              <a:t>Mitigate Legal Risk &amp; Bias:</a:t>
            </a:r>
            <a:r>
              <a:rPr lang="en-US" sz="2000" dirty="0"/>
              <a:t> Mandate comprehensive, recurring legal compliance and anti-bias training for all hiring managers. Standardize interview questions and require documented, non-discriminatory rationales for all hiring and rejection decisions.</a:t>
            </a:r>
          </a:p>
          <a:p>
            <a:pPr marL="457200" indent="-457200" algn="just">
              <a:lnSpc>
                <a:spcPct val="150000"/>
              </a:lnSpc>
              <a:buFont typeface="+mj-lt"/>
              <a:buAutoNum type="arabicPeriod"/>
            </a:pPr>
            <a:r>
              <a:rPr lang="en-US" sz="2000" b="1" dirty="0"/>
              <a:t>Boost Candidate Transparency:</a:t>
            </a:r>
            <a:r>
              <a:rPr lang="en-US" sz="2000" dirty="0"/>
              <a:t> Overhaul the Applicant Tracking System (ATS) to provide timely, personalized updates and feedback to all candidates, especially after interviews, significantly improving the overall candidate experience.</a:t>
            </a:r>
          </a:p>
          <a:p>
            <a:pPr marL="457200" indent="-457200" algn="just">
              <a:lnSpc>
                <a:spcPct val="150000"/>
              </a:lnSpc>
              <a:buFont typeface="+mj-lt"/>
              <a:buAutoNum type="arabicPeriod"/>
            </a:pPr>
            <a:r>
              <a:rPr lang="en-US" sz="2000" b="1" dirty="0"/>
              <a:t>Strengthen Internal Pipeline:</a:t>
            </a:r>
            <a:r>
              <a:rPr lang="en-US" sz="2000" dirty="0"/>
              <a:t> Expand in-house training programs and formalized mentorships (e.g., a "Tesla Engineering Academy") to upskill existing employees, filling critical high-level technical gaps internally.</a:t>
            </a:r>
          </a:p>
        </p:txBody>
      </p:sp>
      <p:sp>
        <p:nvSpPr>
          <p:cNvPr id="9" name="TextBox 9"/>
          <p:cNvSpPr txBox="1"/>
          <p:nvPr/>
        </p:nvSpPr>
        <p:spPr>
          <a:xfrm>
            <a:off x="5360482" y="8700106"/>
            <a:ext cx="4238305" cy="308610"/>
          </a:xfrm>
          <a:prstGeom prst="rect">
            <a:avLst/>
          </a:prstGeom>
        </p:spPr>
        <p:txBody>
          <a:bodyPr lIns="0" tIns="0" rIns="0" bIns="0" rtlCol="0" anchor="t">
            <a:spAutoFit/>
          </a:bodyPr>
          <a:lstStyle/>
          <a:p>
            <a:pPr algn="l">
              <a:lnSpc>
                <a:spcPts val="2415"/>
              </a:lnSpc>
            </a:pPr>
            <a:r>
              <a:rPr lang="en-US" sz="2100" b="1">
                <a:solidFill>
                  <a:srgbClr val="FFFFFF"/>
                </a:solidFill>
                <a:latin typeface="Montserrat Bold"/>
                <a:ea typeface="Montserrat Bold"/>
                <a:cs typeface="Montserrat Bold"/>
                <a:sym typeface="Montserrat Bold"/>
              </a:rPr>
              <a:t>Profit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3E08FEA-6AA3-3634-6FE4-51C4A14E242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xmlns="" id="{08F8ACCE-07CA-377B-5234-543920C9B641}"/>
              </a:ext>
            </a:extLst>
          </p:cNvPr>
          <p:cNvGrpSpPr/>
          <p:nvPr/>
        </p:nvGrpSpPr>
        <p:grpSpPr>
          <a:xfrm>
            <a:off x="-1275640" y="-721824"/>
            <a:ext cx="2833112" cy="2640447"/>
            <a:chOff x="0" y="0"/>
            <a:chExt cx="746169" cy="695426"/>
          </a:xfrm>
        </p:grpSpPr>
        <p:sp>
          <p:nvSpPr>
            <p:cNvPr id="3" name="Freeform 3">
              <a:extLst>
                <a:ext uri="{FF2B5EF4-FFF2-40B4-BE49-F238E27FC236}">
                  <a16:creationId xmlns:a16="http://schemas.microsoft.com/office/drawing/2014/main" xmlns="" id="{98618AAF-09A2-5FC9-C6FB-A8E5FA8F79EA}"/>
                </a:ext>
              </a:extLst>
            </p:cNvPr>
            <p:cNvSpPr/>
            <p:nvPr/>
          </p:nvSpPr>
          <p:spPr>
            <a:xfrm>
              <a:off x="0" y="0"/>
              <a:ext cx="746169" cy="695426"/>
            </a:xfrm>
            <a:custGeom>
              <a:avLst/>
              <a:gdLst/>
              <a:ahLst/>
              <a:cxnLst/>
              <a:rect l="l" t="t" r="r" b="b"/>
              <a:pathLst>
                <a:path w="746169" h="695426">
                  <a:moveTo>
                    <a:pt x="139365" y="0"/>
                  </a:moveTo>
                  <a:lnTo>
                    <a:pt x="606804" y="0"/>
                  </a:lnTo>
                  <a:cubicBezTo>
                    <a:pt x="683773" y="0"/>
                    <a:pt x="746169" y="62396"/>
                    <a:pt x="746169" y="139365"/>
                  </a:cubicBezTo>
                  <a:lnTo>
                    <a:pt x="746169" y="556061"/>
                  </a:lnTo>
                  <a:cubicBezTo>
                    <a:pt x="746169" y="633030"/>
                    <a:pt x="683773" y="695426"/>
                    <a:pt x="606804" y="695426"/>
                  </a:cubicBezTo>
                  <a:lnTo>
                    <a:pt x="139365" y="695426"/>
                  </a:lnTo>
                  <a:cubicBezTo>
                    <a:pt x="62396" y="695426"/>
                    <a:pt x="0" y="633030"/>
                    <a:pt x="0" y="556061"/>
                  </a:cubicBezTo>
                  <a:lnTo>
                    <a:pt x="0" y="139365"/>
                  </a:lnTo>
                  <a:cubicBezTo>
                    <a:pt x="0" y="62396"/>
                    <a:pt x="62396" y="0"/>
                    <a:pt x="139365" y="0"/>
                  </a:cubicBezTo>
                  <a:close/>
                </a:path>
              </a:pathLst>
            </a:custGeom>
            <a:solidFill>
              <a:srgbClr val="143947"/>
            </a:solidFill>
          </p:spPr>
          <p:txBody>
            <a:bodyPr/>
            <a:lstStyle/>
            <a:p>
              <a:endParaRPr lang="en-US"/>
            </a:p>
          </p:txBody>
        </p:sp>
        <p:sp>
          <p:nvSpPr>
            <p:cNvPr id="4" name="TextBox 4">
              <a:extLst>
                <a:ext uri="{FF2B5EF4-FFF2-40B4-BE49-F238E27FC236}">
                  <a16:creationId xmlns:a16="http://schemas.microsoft.com/office/drawing/2014/main" xmlns="" id="{D40FB041-870C-DB19-1D4F-6C745C61CD98}"/>
                </a:ext>
              </a:extLst>
            </p:cNvPr>
            <p:cNvSpPr txBox="1"/>
            <p:nvPr/>
          </p:nvSpPr>
          <p:spPr>
            <a:xfrm>
              <a:off x="0" y="-38100"/>
              <a:ext cx="746169" cy="733526"/>
            </a:xfrm>
            <a:prstGeom prst="rect">
              <a:avLst/>
            </a:prstGeom>
          </p:spPr>
          <p:txBody>
            <a:bodyPr lIns="50800" tIns="50800" rIns="50800" bIns="50800" rtlCol="0" anchor="ctr"/>
            <a:lstStyle/>
            <a:p>
              <a:pPr algn="ctr">
                <a:lnSpc>
                  <a:spcPts val="2659"/>
                </a:lnSpc>
              </a:pPr>
              <a:endParaRPr/>
            </a:p>
          </p:txBody>
        </p:sp>
      </p:grpSp>
      <p:sp>
        <p:nvSpPr>
          <p:cNvPr id="5" name="Freeform 5">
            <a:extLst>
              <a:ext uri="{FF2B5EF4-FFF2-40B4-BE49-F238E27FC236}">
                <a16:creationId xmlns:a16="http://schemas.microsoft.com/office/drawing/2014/main" xmlns="" id="{0E1F1F16-5A42-4C30-FD05-C4C05794F920}"/>
              </a:ext>
            </a:extLst>
          </p:cNvPr>
          <p:cNvSpPr/>
          <p:nvPr/>
        </p:nvSpPr>
        <p:spPr>
          <a:xfrm>
            <a:off x="-295057" y="-227743"/>
            <a:ext cx="1124933" cy="1124933"/>
          </a:xfrm>
          <a:custGeom>
            <a:avLst/>
            <a:gdLst/>
            <a:ahLst/>
            <a:cxnLst/>
            <a:rect l="l" t="t" r="r" b="b"/>
            <a:pathLst>
              <a:path w="1124933" h="1124933">
                <a:moveTo>
                  <a:pt x="0" y="0"/>
                </a:moveTo>
                <a:lnTo>
                  <a:pt x="1124934" y="0"/>
                </a:lnTo>
                <a:lnTo>
                  <a:pt x="1124934" y="1124934"/>
                </a:lnTo>
                <a:lnTo>
                  <a:pt x="0" y="112493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10" name="Freeform 10">
            <a:extLst>
              <a:ext uri="{FF2B5EF4-FFF2-40B4-BE49-F238E27FC236}">
                <a16:creationId xmlns:a16="http://schemas.microsoft.com/office/drawing/2014/main" xmlns="" id="{B42C0F84-6009-4710-9FF9-07D726089DF8}"/>
              </a:ext>
            </a:extLst>
          </p:cNvPr>
          <p:cNvSpPr/>
          <p:nvPr/>
        </p:nvSpPr>
        <p:spPr>
          <a:xfrm>
            <a:off x="15573182" y="-476443"/>
            <a:ext cx="3641502" cy="1992895"/>
          </a:xfrm>
          <a:custGeom>
            <a:avLst/>
            <a:gdLst/>
            <a:ahLst/>
            <a:cxnLst/>
            <a:rect l="l" t="t" r="r" b="b"/>
            <a:pathLst>
              <a:path w="3641502" h="1992895">
                <a:moveTo>
                  <a:pt x="0" y="0"/>
                </a:moveTo>
                <a:lnTo>
                  <a:pt x="3641502" y="0"/>
                </a:lnTo>
                <a:lnTo>
                  <a:pt x="3641502" y="1992895"/>
                </a:lnTo>
                <a:lnTo>
                  <a:pt x="0" y="1992895"/>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11" name="Freeform 11">
            <a:extLst>
              <a:ext uri="{FF2B5EF4-FFF2-40B4-BE49-F238E27FC236}">
                <a16:creationId xmlns:a16="http://schemas.microsoft.com/office/drawing/2014/main" xmlns="" id="{2F0C8300-B84C-427F-5F1A-55846C2062B5}"/>
              </a:ext>
            </a:extLst>
          </p:cNvPr>
          <p:cNvSpPr/>
          <p:nvPr/>
        </p:nvSpPr>
        <p:spPr>
          <a:xfrm>
            <a:off x="-955194" y="9422048"/>
            <a:ext cx="2445207" cy="1338195"/>
          </a:xfrm>
          <a:custGeom>
            <a:avLst/>
            <a:gdLst/>
            <a:ahLst/>
            <a:cxnLst/>
            <a:rect l="l" t="t" r="r" b="b"/>
            <a:pathLst>
              <a:path w="2445207" h="1338195">
                <a:moveTo>
                  <a:pt x="0" y="0"/>
                </a:moveTo>
                <a:lnTo>
                  <a:pt x="2445208" y="0"/>
                </a:lnTo>
                <a:lnTo>
                  <a:pt x="2445208" y="1338196"/>
                </a:lnTo>
                <a:lnTo>
                  <a:pt x="0" y="1338196"/>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16" name="TextBox 16">
            <a:extLst>
              <a:ext uri="{FF2B5EF4-FFF2-40B4-BE49-F238E27FC236}">
                <a16:creationId xmlns:a16="http://schemas.microsoft.com/office/drawing/2014/main" xmlns="" id="{E756A553-CAD4-355A-9362-BA09E3E14853}"/>
              </a:ext>
            </a:extLst>
          </p:cNvPr>
          <p:cNvSpPr txBox="1"/>
          <p:nvPr/>
        </p:nvSpPr>
        <p:spPr>
          <a:xfrm>
            <a:off x="6781800" y="598399"/>
            <a:ext cx="5210418" cy="636649"/>
          </a:xfrm>
          <a:prstGeom prst="rect">
            <a:avLst/>
          </a:prstGeom>
        </p:spPr>
        <p:txBody>
          <a:bodyPr lIns="0" tIns="0" rIns="0" bIns="0" rtlCol="0" anchor="t">
            <a:spAutoFit/>
          </a:bodyPr>
          <a:lstStyle/>
          <a:p>
            <a:pPr algn="ctr">
              <a:lnSpc>
                <a:spcPts val="5423"/>
              </a:lnSpc>
            </a:pPr>
            <a:r>
              <a:rPr lang="en-GB" sz="3200" b="1" u="sng" spc="-144" dirty="0">
                <a:solidFill>
                  <a:srgbClr val="000000"/>
                </a:solidFill>
                <a:latin typeface="DM Sans Bold"/>
                <a:ea typeface="DM Sans Bold"/>
                <a:cs typeface="DM Sans Bold"/>
                <a:sym typeface="DM Sans Bold"/>
              </a:rPr>
              <a:t>R</a:t>
            </a:r>
            <a:r>
              <a:rPr lang="en-US" sz="3200" b="1" u="sng" spc="-144" dirty="0" err="1" smtClean="0">
                <a:solidFill>
                  <a:srgbClr val="000000"/>
                </a:solidFill>
                <a:latin typeface="DM Sans Bold"/>
                <a:ea typeface="DM Sans Bold"/>
                <a:cs typeface="DM Sans Bold"/>
                <a:sym typeface="DM Sans Bold"/>
              </a:rPr>
              <a:t>eferences</a:t>
            </a:r>
            <a:endParaRPr lang="en-US" sz="3200" b="1" u="sng" spc="-144" dirty="0">
              <a:solidFill>
                <a:srgbClr val="000000"/>
              </a:solidFill>
              <a:latin typeface="DM Sans Bold"/>
              <a:ea typeface="DM Sans Bold"/>
              <a:cs typeface="DM Sans Bold"/>
              <a:sym typeface="DM Sans Bold"/>
            </a:endParaRPr>
          </a:p>
        </p:txBody>
      </p:sp>
      <p:sp>
        <p:nvSpPr>
          <p:cNvPr id="8" name="Rectangle 2">
            <a:extLst>
              <a:ext uri="{FF2B5EF4-FFF2-40B4-BE49-F238E27FC236}">
                <a16:creationId xmlns:a16="http://schemas.microsoft.com/office/drawing/2014/main" xmlns="" id="{63BF979D-C250-948A-90DB-56BD8600193F}"/>
              </a:ext>
            </a:extLst>
          </p:cNvPr>
          <p:cNvSpPr>
            <a:spLocks noChangeArrowheads="1"/>
          </p:cNvSpPr>
          <p:nvPr/>
        </p:nvSpPr>
        <p:spPr bwMode="auto">
          <a:xfrm>
            <a:off x="1981200" y="1949175"/>
            <a:ext cx="16120928" cy="7171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buFont typeface="Arial" panose="020B0604020202020204" pitchFamily="34" charset="0"/>
              <a:buChar char="•"/>
            </a:pPr>
            <a:r>
              <a:rPr lang="en-US" sz="2000" dirty="0"/>
              <a:t>Final Round AI (2025) </a:t>
            </a:r>
            <a:r>
              <a:rPr lang="en-US" sz="2000" i="1" dirty="0"/>
              <a:t>Tesla interview process and questions: explained</a:t>
            </a:r>
            <a:r>
              <a:rPr lang="en-US" sz="2000" dirty="0"/>
              <a:t>. Available at: [Insert Link from Search Result 2.1 Here - e.g., </a:t>
            </a:r>
            <a:r>
              <a:rPr lang="en-US" sz="2000" dirty="0">
                <a:hlinkClick r:id="rId7"/>
              </a:rPr>
              <a:t>https://www.finalroundai.com/blog/tesla-interview-process</a:t>
            </a:r>
            <a:r>
              <a:rPr lang="en-US" sz="2000" dirty="0"/>
              <a:t>] (Accessed: 1 November 2025).</a:t>
            </a:r>
          </a:p>
          <a:p>
            <a:pPr marL="342900" indent="-342900">
              <a:buFont typeface="Arial" panose="020B0604020202020204" pitchFamily="34" charset="0"/>
              <a:buChar char="•"/>
            </a:pPr>
            <a:r>
              <a:rPr lang="en-US" sz="2000" dirty="0" err="1"/>
              <a:t>Manatal</a:t>
            </a:r>
            <a:r>
              <a:rPr lang="en-US" sz="2000" dirty="0"/>
              <a:t> (2024) </a:t>
            </a:r>
            <a:r>
              <a:rPr lang="en-US" sz="2000" i="1" dirty="0"/>
              <a:t>Elon Musk's hiring practices for your process</a:t>
            </a:r>
            <a:r>
              <a:rPr lang="en-US" sz="2000" dirty="0"/>
              <a:t>. Available at: [Insert Link from Search Result 1.4 Here - e.g., </a:t>
            </a:r>
            <a:r>
              <a:rPr lang="en-US" sz="2000" dirty="0">
                <a:hlinkClick r:id="rId8"/>
              </a:rPr>
              <a:t>https://www.manatal.com/blog/elon-musk-hiring</a:t>
            </a:r>
            <a:r>
              <a:rPr lang="en-US" sz="2000" dirty="0"/>
              <a:t>] (Accessed: 1 November 2025).</a:t>
            </a:r>
          </a:p>
          <a:p>
            <a:pPr marL="342900" indent="-342900">
              <a:buFont typeface="Arial" panose="020B0604020202020204" pitchFamily="34" charset="0"/>
              <a:buChar char="•"/>
            </a:pPr>
            <a:r>
              <a:rPr lang="en-US" sz="2000" dirty="0" err="1"/>
              <a:t>MentorCruise</a:t>
            </a:r>
            <a:r>
              <a:rPr lang="en-US" sz="2000" dirty="0"/>
              <a:t> (2023) </a:t>
            </a:r>
            <a:r>
              <a:rPr lang="en-US" sz="2000" i="1" dirty="0"/>
              <a:t>Tesla recruitment and selection process: how to get hired at Tesla</a:t>
            </a:r>
            <a:r>
              <a:rPr lang="en-US" sz="2000" dirty="0"/>
              <a:t>. Available at: [Insert Link from Search Result 1.3 Here - e.g., </a:t>
            </a:r>
            <a:r>
              <a:rPr lang="en-US" sz="2000" dirty="0">
                <a:hlinkClick r:id="rId9"/>
              </a:rPr>
              <a:t>https://mentorcruise.com/blog/tesla-recruitment-and-selection-process-how-to-get-hired-at-tesla/</a:t>
            </a:r>
            <a:r>
              <a:rPr lang="en-US" sz="2000" dirty="0"/>
              <a:t>] (Accessed: 1 November 2025).</a:t>
            </a:r>
          </a:p>
          <a:p>
            <a:pPr marL="342900" indent="-342900">
              <a:buFont typeface="Arial" panose="020B0604020202020204" pitchFamily="34" charset="0"/>
              <a:buChar char="•"/>
            </a:pPr>
            <a:r>
              <a:rPr lang="en-US" sz="2000" dirty="0"/>
              <a:t>Tesla (n.d.) </a:t>
            </a:r>
            <a:r>
              <a:rPr lang="en-US" sz="2000" i="1" dirty="0"/>
              <a:t>Careers</a:t>
            </a:r>
            <a:r>
              <a:rPr lang="en-US" sz="2000" dirty="0"/>
              <a:t>. Available at: [Insert Link from Search Result 4.1 Here - e.g., </a:t>
            </a:r>
            <a:r>
              <a:rPr lang="en-US" sz="2000" dirty="0">
                <a:hlinkClick r:id="rId10"/>
              </a:rPr>
              <a:t>https://www.tesla.com/careers</a:t>
            </a:r>
            <a:r>
              <a:rPr lang="en-US" sz="2000" dirty="0"/>
              <a:t>] (Accessed: 1 November 2025).</a:t>
            </a:r>
          </a:p>
          <a:p>
            <a:pPr marL="342900" indent="-342900">
              <a:buFont typeface="Arial" panose="020B0604020202020204" pitchFamily="34" charset="0"/>
              <a:buChar char="•"/>
            </a:pPr>
            <a:r>
              <a:rPr lang="en-US" sz="2000" dirty="0"/>
              <a:t>Final Round AI. (2024). </a:t>
            </a:r>
            <a:r>
              <a:rPr lang="en-US" sz="2000" i="1" dirty="0"/>
              <a:t>Tesla Interview Process and Questions: Explained</a:t>
            </a:r>
            <a:r>
              <a:rPr lang="en-US" sz="2000" dirty="0"/>
              <a:t>. [Online]. Available at: </a:t>
            </a:r>
            <a:r>
              <a:rPr lang="en-US" sz="2000" dirty="0">
                <a:hlinkClick r:id="rId7" tooltip="null"/>
              </a:rPr>
              <a:t>https://www.finalroundai.com/blog/tesla-interview-process</a:t>
            </a:r>
            <a:r>
              <a:rPr lang="en-US" sz="2000" dirty="0"/>
              <a:t> (Accessed: 1 November 2025).</a:t>
            </a:r>
          </a:p>
          <a:p>
            <a:pPr marL="342900" indent="-342900">
              <a:buFont typeface="Arial" panose="020B0604020202020204" pitchFamily="34" charset="0"/>
              <a:buChar char="•"/>
            </a:pPr>
            <a:r>
              <a:rPr lang="en-US" sz="2000" dirty="0" err="1"/>
              <a:t>JobzMall</a:t>
            </a:r>
            <a:r>
              <a:rPr lang="en-US" sz="2000" dirty="0"/>
              <a:t>. (2023). </a:t>
            </a:r>
            <a:r>
              <a:rPr lang="en-US" sz="2000" i="1" dirty="0"/>
              <a:t>What is the interview process like at Tesla?</a:t>
            </a:r>
            <a:r>
              <a:rPr lang="en-US" sz="2000" dirty="0"/>
              <a:t>. [Online]. Available at: </a:t>
            </a:r>
            <a:r>
              <a:rPr lang="en-US" sz="2000" dirty="0">
                <a:hlinkClick r:id="rId11" tooltip="null"/>
              </a:rPr>
              <a:t>https://www.jobzmall.com/tesla/faqs/what-is-the-interview-process-like-at-tesla</a:t>
            </a:r>
            <a:r>
              <a:rPr lang="en-US" sz="2000" dirty="0"/>
              <a:t> (Accessed: 1 November 2025).</a:t>
            </a:r>
          </a:p>
          <a:p>
            <a:pPr marL="342900" indent="-342900">
              <a:buFont typeface="Arial" panose="020B0604020202020204" pitchFamily="34" charset="0"/>
              <a:buChar char="•"/>
            </a:pPr>
            <a:r>
              <a:rPr lang="en-US" sz="2000" dirty="0" err="1"/>
              <a:t>MokaHR</a:t>
            </a:r>
            <a:r>
              <a:rPr lang="en-US" sz="2000" dirty="0"/>
              <a:t>. (2025). </a:t>
            </a:r>
            <a:r>
              <a:rPr lang="en-US" sz="2000" i="1" dirty="0"/>
              <a:t>Talent &amp; Culture Strategy at Tesla</a:t>
            </a:r>
            <a:r>
              <a:rPr lang="en-US" sz="2000" dirty="0"/>
              <a:t>. [Online]. Available at: </a:t>
            </a:r>
            <a:r>
              <a:rPr lang="en-US" sz="2000" dirty="0">
                <a:hlinkClick r:id="rId12" tooltip="null"/>
              </a:rPr>
              <a:t>https://www.mokahr.io/myblog/talent-culture-strategy-at-tesla-innovation-employee-engagement/</a:t>
            </a:r>
            <a:r>
              <a:rPr lang="en-US" sz="2000" dirty="0"/>
              <a:t> (Accessed: 1 November 2025).</a:t>
            </a:r>
          </a:p>
          <a:p>
            <a:pPr marL="342900" indent="-342900">
              <a:buFont typeface="Arial" panose="020B0604020202020204" pitchFamily="34" charset="0"/>
              <a:buChar char="•"/>
            </a:pPr>
            <a:r>
              <a:rPr lang="en-US" sz="2000" dirty="0"/>
              <a:t>SEMEAD. (2019). </a:t>
            </a:r>
            <a:r>
              <a:rPr lang="en-US" sz="2000" i="1" dirty="0"/>
              <a:t>The role and participation of line managers in the implementation of the strategic human resources management</a:t>
            </a:r>
            <a:r>
              <a:rPr lang="en-US" sz="2000" dirty="0"/>
              <a:t>. [Online]. Available at: </a:t>
            </a:r>
            <a:r>
              <a:rPr lang="en-US" sz="2000" dirty="0">
                <a:hlinkClick r:id="rId13" tooltip="null"/>
              </a:rPr>
              <a:t>https://semead.com.br/21/wp-content/uploads/sites/8/2019/01/Contextual_M_1_Line_Manager_Role_SHRM.pdf</a:t>
            </a:r>
            <a:r>
              <a:rPr lang="en-US" sz="2000" dirty="0"/>
              <a:t> (Accessed: 1 November 2025).</a:t>
            </a:r>
          </a:p>
          <a:p>
            <a:pPr marL="342900" indent="-342900">
              <a:buFont typeface="Arial" panose="020B0604020202020204" pitchFamily="34" charset="0"/>
              <a:buChar char="•"/>
            </a:pPr>
            <a:r>
              <a:rPr lang="en-US" sz="2000" dirty="0" err="1"/>
              <a:t>Automobilwoche</a:t>
            </a:r>
            <a:r>
              <a:rPr lang="en-US" sz="2000" dirty="0"/>
              <a:t> (2020) </a:t>
            </a:r>
            <a:r>
              <a:rPr lang="en-US" sz="2000" i="1" dirty="0"/>
              <a:t>Why Tesla faces recruitment problems at its new German factory</a:t>
            </a:r>
            <a:r>
              <a:rPr lang="en-US" sz="2000" dirty="0"/>
              <a:t>. Available at: https://www.reddit.com/r/teslainvestorsclub/comments/k91jr0/why_tesla_faces_recruitment_problems_at_its_new/ (Accessed: 1 November 2025).</a:t>
            </a:r>
          </a:p>
          <a:p>
            <a:pPr marL="342900" indent="-342900">
              <a:buFont typeface="Arial" panose="020B0604020202020204" pitchFamily="34" charset="0"/>
              <a:buChar char="•"/>
            </a:pPr>
            <a:r>
              <a:rPr lang="en-US" sz="2000" dirty="0"/>
              <a:t>Jing, T. (2023) </a:t>
            </a:r>
            <a:r>
              <a:rPr lang="en-US" sz="2000" i="1" dirty="0"/>
              <a:t>Tesla's Global Talent Strategy Research and Prospects</a:t>
            </a:r>
            <a:r>
              <a:rPr lang="en-US" sz="2000" dirty="0"/>
              <a:t>. Available at: https://www.google.com/search?q=https://www.researchgate.net/publication/371916192_Teslas_Global_Talent_Strategy_Research_and_Prospects (Accessed: 1 November 2025).</a:t>
            </a:r>
          </a:p>
          <a:p>
            <a:pPr marL="342900" indent="-342900">
              <a:buFont typeface="Arial" panose="020B0604020202020204" pitchFamily="34" charset="0"/>
              <a:buChar char="•"/>
            </a:pPr>
            <a:r>
              <a:rPr lang="en-US" sz="2000" dirty="0"/>
              <a:t>MBN Staff (2024) </a:t>
            </a:r>
            <a:r>
              <a:rPr lang="en-US" sz="2000" i="1" dirty="0"/>
              <a:t>Tesla's Diversity Shift Sparks Controversy</a:t>
            </a:r>
            <a:r>
              <a:rPr lang="en-US" sz="2000" dirty="0"/>
              <a:t>. Available at: https://mexicobusiness.news/talent/news/teslas-diversity-shift-sparks-controversy (Accessed: 1 November 2025).</a:t>
            </a:r>
          </a:p>
          <a:p>
            <a:endParaRPr lang="en-US" sz="2000" dirty="0"/>
          </a:p>
        </p:txBody>
      </p:sp>
    </p:spTree>
    <p:extLst>
      <p:ext uri="{BB962C8B-B14F-4D97-AF65-F5344CB8AC3E}">
        <p14:creationId xmlns:p14="http://schemas.microsoft.com/office/powerpoint/2010/main" val="1903860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7444" b="-37444"/>
            </a:stretch>
          </a:blipFill>
        </p:spPr>
        <p:txBody>
          <a:bodyPr/>
          <a:lstStyle/>
          <a:p>
            <a:endParaRPr lang="en-US"/>
          </a:p>
        </p:txBody>
      </p:sp>
      <p:grpSp>
        <p:nvGrpSpPr>
          <p:cNvPr id="3" name="Group 3"/>
          <p:cNvGrpSpPr/>
          <p:nvPr/>
        </p:nvGrpSpPr>
        <p:grpSpPr>
          <a:xfrm rot="-5400000">
            <a:off x="1143735" y="3534296"/>
            <a:ext cx="454093" cy="397331"/>
            <a:chOff x="0" y="0"/>
            <a:chExt cx="812800" cy="711200"/>
          </a:xfrm>
        </p:grpSpPr>
        <p:sp>
          <p:nvSpPr>
            <p:cNvPr id="4" name="Freeform 4"/>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135044"/>
            </a:solidFill>
          </p:spPr>
          <p:txBody>
            <a:bodyPr/>
            <a:lstStyle/>
            <a:p>
              <a:endParaRPr lang="en-US"/>
            </a:p>
          </p:txBody>
        </p:sp>
        <p:sp>
          <p:nvSpPr>
            <p:cNvPr id="5" name="TextBox 5"/>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5400000">
            <a:off x="1000319" y="3534296"/>
            <a:ext cx="454093" cy="397331"/>
            <a:chOff x="0" y="0"/>
            <a:chExt cx="812800" cy="711200"/>
          </a:xfrm>
        </p:grpSpPr>
        <p:sp>
          <p:nvSpPr>
            <p:cNvPr id="7" name="Freeform 7"/>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43A46F"/>
            </a:solidFill>
          </p:spPr>
          <p:txBody>
            <a:bodyPr/>
            <a:lstStyle/>
            <a:p>
              <a:endParaRPr lang="en-US"/>
            </a:p>
          </p:txBody>
        </p:sp>
        <p:sp>
          <p:nvSpPr>
            <p:cNvPr id="8" name="TextBox 8"/>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rot="-5400000">
            <a:off x="1143735" y="5546260"/>
            <a:ext cx="454093" cy="397331"/>
            <a:chOff x="0" y="0"/>
            <a:chExt cx="812800" cy="711200"/>
          </a:xfrm>
        </p:grpSpPr>
        <p:sp>
          <p:nvSpPr>
            <p:cNvPr id="10" name="Freeform 10"/>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135044"/>
            </a:solidFill>
          </p:spPr>
          <p:txBody>
            <a:bodyPr/>
            <a:lstStyle/>
            <a:p>
              <a:endParaRPr lang="en-US"/>
            </a:p>
          </p:txBody>
        </p:sp>
        <p:sp>
          <p:nvSpPr>
            <p:cNvPr id="11" name="TextBox 11"/>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rot="-5400000">
            <a:off x="1000319" y="5546260"/>
            <a:ext cx="454093" cy="397331"/>
            <a:chOff x="0" y="0"/>
            <a:chExt cx="812800" cy="711200"/>
          </a:xfrm>
        </p:grpSpPr>
        <p:sp>
          <p:nvSpPr>
            <p:cNvPr id="13" name="Freeform 13"/>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43A46F"/>
            </a:solidFill>
          </p:spPr>
          <p:txBody>
            <a:bodyPr/>
            <a:lstStyle/>
            <a:p>
              <a:endParaRPr lang="en-US"/>
            </a:p>
          </p:txBody>
        </p:sp>
        <p:sp>
          <p:nvSpPr>
            <p:cNvPr id="14" name="TextBox 14"/>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rot="-5400000">
            <a:off x="1143735" y="7558223"/>
            <a:ext cx="454093" cy="397331"/>
            <a:chOff x="0" y="0"/>
            <a:chExt cx="812800" cy="711200"/>
          </a:xfrm>
        </p:grpSpPr>
        <p:sp>
          <p:nvSpPr>
            <p:cNvPr id="16" name="Freeform 16"/>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135044"/>
            </a:solidFill>
          </p:spPr>
          <p:txBody>
            <a:bodyPr/>
            <a:lstStyle/>
            <a:p>
              <a:endParaRPr lang="en-US"/>
            </a:p>
          </p:txBody>
        </p:sp>
        <p:sp>
          <p:nvSpPr>
            <p:cNvPr id="17" name="TextBox 17"/>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18" name="Group 18"/>
          <p:cNvGrpSpPr/>
          <p:nvPr/>
        </p:nvGrpSpPr>
        <p:grpSpPr>
          <a:xfrm rot="-5400000">
            <a:off x="1000319" y="7558223"/>
            <a:ext cx="454093" cy="397331"/>
            <a:chOff x="0" y="0"/>
            <a:chExt cx="812800" cy="711200"/>
          </a:xfrm>
        </p:grpSpPr>
        <p:sp>
          <p:nvSpPr>
            <p:cNvPr id="19" name="Freeform 19"/>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43A46F"/>
            </a:solidFill>
          </p:spPr>
          <p:txBody>
            <a:bodyPr/>
            <a:lstStyle/>
            <a:p>
              <a:endParaRPr lang="en-US"/>
            </a:p>
          </p:txBody>
        </p:sp>
        <p:sp>
          <p:nvSpPr>
            <p:cNvPr id="20" name="TextBox 20"/>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sp>
        <p:nvSpPr>
          <p:cNvPr id="21" name="TextBox 21"/>
          <p:cNvSpPr txBox="1"/>
          <p:nvPr/>
        </p:nvSpPr>
        <p:spPr>
          <a:xfrm>
            <a:off x="1711853" y="7386048"/>
            <a:ext cx="9749572" cy="642612"/>
          </a:xfrm>
          <a:prstGeom prst="rect">
            <a:avLst/>
          </a:prstGeom>
        </p:spPr>
        <p:txBody>
          <a:bodyPr lIns="0" tIns="0" rIns="0" bIns="0" rtlCol="0" anchor="t">
            <a:spAutoFit/>
          </a:bodyPr>
          <a:lstStyle/>
          <a:p>
            <a:pPr algn="just">
              <a:lnSpc>
                <a:spcPts val="5739"/>
              </a:lnSpc>
            </a:pPr>
            <a:r>
              <a:rPr lang="en-US" sz="2800" b="1" dirty="0">
                <a:solidFill>
                  <a:srgbClr val="135044"/>
                </a:solidFill>
                <a:latin typeface="Aileron Bold"/>
                <a:ea typeface="Aileron Bold"/>
                <a:cs typeface="Aileron Bold"/>
                <a:sym typeface="Aileron Bold"/>
              </a:rPr>
              <a:t>Starting with retraining</a:t>
            </a:r>
          </a:p>
        </p:txBody>
      </p:sp>
      <p:grpSp>
        <p:nvGrpSpPr>
          <p:cNvPr id="22" name="Group 22"/>
          <p:cNvGrpSpPr/>
          <p:nvPr/>
        </p:nvGrpSpPr>
        <p:grpSpPr>
          <a:xfrm>
            <a:off x="0" y="0"/>
            <a:ext cx="18288000" cy="212360"/>
            <a:chOff x="0" y="0"/>
            <a:chExt cx="4816593" cy="55930"/>
          </a:xfrm>
        </p:grpSpPr>
        <p:sp>
          <p:nvSpPr>
            <p:cNvPr id="23" name="Freeform 23"/>
            <p:cNvSpPr/>
            <p:nvPr/>
          </p:nvSpPr>
          <p:spPr>
            <a:xfrm>
              <a:off x="0" y="0"/>
              <a:ext cx="4816592" cy="55930"/>
            </a:xfrm>
            <a:custGeom>
              <a:avLst/>
              <a:gdLst/>
              <a:ahLst/>
              <a:cxnLst/>
              <a:rect l="l" t="t" r="r" b="b"/>
              <a:pathLst>
                <a:path w="4816592" h="55930">
                  <a:moveTo>
                    <a:pt x="0" y="0"/>
                  </a:moveTo>
                  <a:lnTo>
                    <a:pt x="4816592" y="0"/>
                  </a:lnTo>
                  <a:lnTo>
                    <a:pt x="4816592" y="55930"/>
                  </a:lnTo>
                  <a:lnTo>
                    <a:pt x="0" y="55930"/>
                  </a:lnTo>
                  <a:close/>
                </a:path>
              </a:pathLst>
            </a:custGeom>
            <a:solidFill>
              <a:srgbClr val="135044"/>
            </a:solidFill>
          </p:spPr>
          <p:txBody>
            <a:bodyPr/>
            <a:lstStyle/>
            <a:p>
              <a:endParaRPr lang="en-US"/>
            </a:p>
          </p:txBody>
        </p:sp>
        <p:sp>
          <p:nvSpPr>
            <p:cNvPr id="24" name="TextBox 24"/>
            <p:cNvSpPr txBox="1"/>
            <p:nvPr/>
          </p:nvSpPr>
          <p:spPr>
            <a:xfrm>
              <a:off x="0" y="-38100"/>
              <a:ext cx="4816593" cy="94030"/>
            </a:xfrm>
            <a:prstGeom prst="rect">
              <a:avLst/>
            </a:prstGeom>
          </p:spPr>
          <p:txBody>
            <a:bodyPr lIns="50800" tIns="50800" rIns="50800" bIns="50800" rtlCol="0" anchor="ctr"/>
            <a:lstStyle/>
            <a:p>
              <a:pPr algn="ctr">
                <a:lnSpc>
                  <a:spcPts val="2659"/>
                </a:lnSpc>
              </a:pPr>
              <a:endParaRPr/>
            </a:p>
          </p:txBody>
        </p:sp>
      </p:grpSp>
      <p:grpSp>
        <p:nvGrpSpPr>
          <p:cNvPr id="25" name="Group 25"/>
          <p:cNvGrpSpPr/>
          <p:nvPr/>
        </p:nvGrpSpPr>
        <p:grpSpPr>
          <a:xfrm>
            <a:off x="12048015" y="-2928760"/>
            <a:ext cx="6121870" cy="5260982"/>
            <a:chOff x="0" y="0"/>
            <a:chExt cx="812800" cy="698500"/>
          </a:xfrm>
        </p:grpSpPr>
        <p:sp>
          <p:nvSpPr>
            <p:cNvPr id="26" name="Freeform 26"/>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27" name="TextBox 27"/>
            <p:cNvSpPr txBox="1"/>
            <p:nvPr/>
          </p:nvSpPr>
          <p:spPr>
            <a:xfrm>
              <a:off x="114300" y="-38100"/>
              <a:ext cx="584200" cy="736600"/>
            </a:xfrm>
            <a:prstGeom prst="rect">
              <a:avLst/>
            </a:prstGeom>
          </p:spPr>
          <p:txBody>
            <a:bodyPr lIns="34169" tIns="34169" rIns="34169" bIns="34169" rtlCol="0" anchor="ctr"/>
            <a:lstStyle/>
            <a:p>
              <a:pPr algn="ctr">
                <a:lnSpc>
                  <a:spcPts val="2659"/>
                </a:lnSpc>
                <a:spcBef>
                  <a:spcPct val="0"/>
                </a:spcBef>
              </a:pPr>
              <a:endParaRPr/>
            </a:p>
          </p:txBody>
        </p:sp>
      </p:grpSp>
      <p:grpSp>
        <p:nvGrpSpPr>
          <p:cNvPr id="28" name="Group 28"/>
          <p:cNvGrpSpPr/>
          <p:nvPr/>
        </p:nvGrpSpPr>
        <p:grpSpPr>
          <a:xfrm>
            <a:off x="13416667" y="-712766"/>
            <a:ext cx="6541076" cy="5621237"/>
            <a:chOff x="0" y="0"/>
            <a:chExt cx="812800" cy="698500"/>
          </a:xfrm>
        </p:grpSpPr>
        <p:sp>
          <p:nvSpPr>
            <p:cNvPr id="29" name="Freeform 29"/>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30" name="TextBox 30"/>
            <p:cNvSpPr txBox="1"/>
            <p:nvPr/>
          </p:nvSpPr>
          <p:spPr>
            <a:xfrm>
              <a:off x="114300" y="-38100"/>
              <a:ext cx="584200" cy="736600"/>
            </a:xfrm>
            <a:prstGeom prst="rect">
              <a:avLst/>
            </a:prstGeom>
          </p:spPr>
          <p:txBody>
            <a:bodyPr lIns="35125" tIns="35125" rIns="35125" bIns="35125" rtlCol="0" anchor="ctr"/>
            <a:lstStyle/>
            <a:p>
              <a:pPr algn="ctr">
                <a:lnSpc>
                  <a:spcPts val="2659"/>
                </a:lnSpc>
                <a:spcBef>
                  <a:spcPct val="0"/>
                </a:spcBef>
              </a:pPr>
              <a:endParaRPr/>
            </a:p>
          </p:txBody>
        </p:sp>
      </p:grpSp>
      <p:grpSp>
        <p:nvGrpSpPr>
          <p:cNvPr id="31" name="Group 31"/>
          <p:cNvGrpSpPr/>
          <p:nvPr/>
        </p:nvGrpSpPr>
        <p:grpSpPr>
          <a:xfrm>
            <a:off x="11461425" y="4665763"/>
            <a:ext cx="6541076" cy="5621237"/>
            <a:chOff x="0" y="0"/>
            <a:chExt cx="812800" cy="698500"/>
          </a:xfrm>
        </p:grpSpPr>
        <p:sp>
          <p:nvSpPr>
            <p:cNvPr id="32" name="Freeform 32"/>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33" name="TextBox 33"/>
            <p:cNvSpPr txBox="1"/>
            <p:nvPr/>
          </p:nvSpPr>
          <p:spPr>
            <a:xfrm>
              <a:off x="114300" y="-38100"/>
              <a:ext cx="584200" cy="736600"/>
            </a:xfrm>
            <a:prstGeom prst="rect">
              <a:avLst/>
            </a:prstGeom>
          </p:spPr>
          <p:txBody>
            <a:bodyPr lIns="35125" tIns="35125" rIns="35125" bIns="35125" rtlCol="0" anchor="ctr"/>
            <a:lstStyle/>
            <a:p>
              <a:pPr algn="ctr">
                <a:lnSpc>
                  <a:spcPts val="2659"/>
                </a:lnSpc>
                <a:spcBef>
                  <a:spcPct val="0"/>
                </a:spcBef>
              </a:pPr>
              <a:endParaRPr/>
            </a:p>
          </p:txBody>
        </p:sp>
      </p:grpSp>
      <p:grpSp>
        <p:nvGrpSpPr>
          <p:cNvPr id="34" name="Group 34"/>
          <p:cNvGrpSpPr/>
          <p:nvPr/>
        </p:nvGrpSpPr>
        <p:grpSpPr>
          <a:xfrm>
            <a:off x="13736557" y="-437860"/>
            <a:ext cx="5901295" cy="5071425"/>
            <a:chOff x="0" y="0"/>
            <a:chExt cx="812800" cy="698500"/>
          </a:xfrm>
        </p:grpSpPr>
        <p:sp>
          <p:nvSpPr>
            <p:cNvPr id="35" name="Freeform 35"/>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p:spPr>
          <p:txBody>
            <a:bodyPr/>
            <a:lstStyle/>
            <a:p>
              <a:endParaRPr lang="en-US"/>
            </a:p>
          </p:txBody>
        </p:sp>
        <p:sp>
          <p:nvSpPr>
            <p:cNvPr id="36" name="TextBox 36"/>
            <p:cNvSpPr txBox="1"/>
            <p:nvPr/>
          </p:nvSpPr>
          <p:spPr>
            <a:xfrm>
              <a:off x="114300" y="-38100"/>
              <a:ext cx="584200" cy="736600"/>
            </a:xfrm>
            <a:prstGeom prst="rect">
              <a:avLst/>
            </a:prstGeom>
          </p:spPr>
          <p:txBody>
            <a:bodyPr lIns="35125" tIns="35125" rIns="35125" bIns="35125" rtlCol="0" anchor="ctr"/>
            <a:lstStyle/>
            <a:p>
              <a:pPr algn="ctr">
                <a:lnSpc>
                  <a:spcPts val="2659"/>
                </a:lnSpc>
                <a:spcBef>
                  <a:spcPct val="0"/>
                </a:spcBef>
              </a:pPr>
              <a:endParaRPr/>
            </a:p>
          </p:txBody>
        </p:sp>
      </p:grpSp>
      <p:grpSp>
        <p:nvGrpSpPr>
          <p:cNvPr id="37" name="Group 37"/>
          <p:cNvGrpSpPr/>
          <p:nvPr/>
        </p:nvGrpSpPr>
        <p:grpSpPr>
          <a:xfrm>
            <a:off x="11781315" y="4940669"/>
            <a:ext cx="5901295" cy="5071425"/>
            <a:chOff x="0" y="0"/>
            <a:chExt cx="812800" cy="698500"/>
          </a:xfrm>
        </p:grpSpPr>
        <p:sp>
          <p:nvSpPr>
            <p:cNvPr id="38" name="Freeform 38"/>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p:spPr>
          <p:txBody>
            <a:bodyPr/>
            <a:lstStyle/>
            <a:p>
              <a:endParaRPr lang="en-US"/>
            </a:p>
          </p:txBody>
        </p:sp>
        <p:sp>
          <p:nvSpPr>
            <p:cNvPr id="39" name="TextBox 39"/>
            <p:cNvSpPr txBox="1"/>
            <p:nvPr/>
          </p:nvSpPr>
          <p:spPr>
            <a:xfrm>
              <a:off x="114300" y="-38100"/>
              <a:ext cx="584200" cy="736600"/>
            </a:xfrm>
            <a:prstGeom prst="rect">
              <a:avLst/>
            </a:prstGeom>
          </p:spPr>
          <p:txBody>
            <a:bodyPr lIns="35125" tIns="35125" rIns="35125" bIns="35125" rtlCol="0" anchor="ctr"/>
            <a:lstStyle/>
            <a:p>
              <a:pPr algn="ctr">
                <a:lnSpc>
                  <a:spcPts val="2659"/>
                </a:lnSpc>
                <a:spcBef>
                  <a:spcPct val="0"/>
                </a:spcBef>
              </a:pPr>
              <a:endParaRPr/>
            </a:p>
          </p:txBody>
        </p:sp>
      </p:grpSp>
      <p:grpSp>
        <p:nvGrpSpPr>
          <p:cNvPr id="40" name="Group 40"/>
          <p:cNvGrpSpPr/>
          <p:nvPr/>
        </p:nvGrpSpPr>
        <p:grpSpPr>
          <a:xfrm>
            <a:off x="13920321" y="-298269"/>
            <a:ext cx="5533767" cy="4792242"/>
            <a:chOff x="0" y="0"/>
            <a:chExt cx="6350000" cy="5499100"/>
          </a:xfrm>
        </p:grpSpPr>
        <p:sp>
          <p:nvSpPr>
            <p:cNvPr id="41" name="Freeform 41"/>
            <p:cNvSpPr/>
            <p:nvPr/>
          </p:nvSpPr>
          <p:spPr>
            <a:xfrm>
              <a:off x="0" y="0"/>
              <a:ext cx="6350000" cy="5499100"/>
            </a:xfrm>
            <a:custGeom>
              <a:avLst/>
              <a:gdLst/>
              <a:ahLst/>
              <a:cxnLst/>
              <a:rect l="l" t="t" r="r" b="b"/>
              <a:pathLst>
                <a:path w="6350000" h="5499100">
                  <a:moveTo>
                    <a:pt x="4762500" y="0"/>
                  </a:moveTo>
                  <a:lnTo>
                    <a:pt x="1587500" y="0"/>
                  </a:lnTo>
                  <a:lnTo>
                    <a:pt x="0" y="2749550"/>
                  </a:lnTo>
                  <a:lnTo>
                    <a:pt x="1587500" y="5499100"/>
                  </a:lnTo>
                  <a:lnTo>
                    <a:pt x="4762500" y="5499100"/>
                  </a:lnTo>
                  <a:lnTo>
                    <a:pt x="6350000" y="2749550"/>
                  </a:lnTo>
                  <a:close/>
                </a:path>
              </a:pathLst>
            </a:custGeom>
            <a:blipFill>
              <a:blip r:embed="rId4"/>
              <a:stretch>
                <a:fillRect l="-14990" r="-14990"/>
              </a:stretch>
            </a:blipFill>
          </p:spPr>
          <p:txBody>
            <a:bodyPr/>
            <a:lstStyle/>
            <a:p>
              <a:endParaRPr lang="en-US"/>
            </a:p>
          </p:txBody>
        </p:sp>
      </p:grpSp>
      <p:grpSp>
        <p:nvGrpSpPr>
          <p:cNvPr id="42" name="Group 42"/>
          <p:cNvGrpSpPr/>
          <p:nvPr/>
        </p:nvGrpSpPr>
        <p:grpSpPr>
          <a:xfrm>
            <a:off x="11965079" y="5080260"/>
            <a:ext cx="5533767" cy="4792242"/>
            <a:chOff x="0" y="0"/>
            <a:chExt cx="6350000" cy="5499100"/>
          </a:xfrm>
        </p:grpSpPr>
        <p:sp>
          <p:nvSpPr>
            <p:cNvPr id="43" name="Freeform 43"/>
            <p:cNvSpPr/>
            <p:nvPr/>
          </p:nvSpPr>
          <p:spPr>
            <a:xfrm>
              <a:off x="0" y="0"/>
              <a:ext cx="6350000" cy="5499100"/>
            </a:xfrm>
            <a:custGeom>
              <a:avLst/>
              <a:gdLst/>
              <a:ahLst/>
              <a:cxnLst/>
              <a:rect l="l" t="t" r="r" b="b"/>
              <a:pathLst>
                <a:path w="6350000" h="5499100">
                  <a:moveTo>
                    <a:pt x="4762500" y="0"/>
                  </a:moveTo>
                  <a:lnTo>
                    <a:pt x="1587500" y="0"/>
                  </a:lnTo>
                  <a:lnTo>
                    <a:pt x="0" y="2749550"/>
                  </a:lnTo>
                  <a:lnTo>
                    <a:pt x="1587500" y="5499100"/>
                  </a:lnTo>
                  <a:lnTo>
                    <a:pt x="4762500" y="5499100"/>
                  </a:lnTo>
                  <a:lnTo>
                    <a:pt x="6350000" y="2749550"/>
                  </a:lnTo>
                  <a:close/>
                </a:path>
              </a:pathLst>
            </a:custGeom>
            <a:blipFill>
              <a:blip r:embed="rId5"/>
              <a:stretch>
                <a:fillRect t="-33005" r="-71216" b="-10086"/>
              </a:stretch>
            </a:blipFill>
          </p:spPr>
          <p:txBody>
            <a:bodyPr/>
            <a:lstStyle/>
            <a:p>
              <a:endParaRPr lang="en-US"/>
            </a:p>
          </p:txBody>
        </p:sp>
      </p:grpSp>
      <p:grpSp>
        <p:nvGrpSpPr>
          <p:cNvPr id="44" name="Group 44"/>
          <p:cNvGrpSpPr/>
          <p:nvPr/>
        </p:nvGrpSpPr>
        <p:grpSpPr>
          <a:xfrm>
            <a:off x="16310217" y="7482217"/>
            <a:ext cx="6121870" cy="5260982"/>
            <a:chOff x="0" y="0"/>
            <a:chExt cx="812800" cy="698500"/>
          </a:xfrm>
        </p:grpSpPr>
        <p:sp>
          <p:nvSpPr>
            <p:cNvPr id="45" name="Freeform 45"/>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46" name="TextBox 46"/>
            <p:cNvSpPr txBox="1"/>
            <p:nvPr/>
          </p:nvSpPr>
          <p:spPr>
            <a:xfrm>
              <a:off x="114300" y="-38100"/>
              <a:ext cx="584200" cy="736600"/>
            </a:xfrm>
            <a:prstGeom prst="rect">
              <a:avLst/>
            </a:prstGeom>
          </p:spPr>
          <p:txBody>
            <a:bodyPr lIns="34169" tIns="34169" rIns="34169" bIns="34169" rtlCol="0" anchor="ctr"/>
            <a:lstStyle/>
            <a:p>
              <a:pPr algn="ctr">
                <a:lnSpc>
                  <a:spcPts val="2659"/>
                </a:lnSpc>
                <a:spcBef>
                  <a:spcPct val="0"/>
                </a:spcBef>
              </a:pPr>
              <a:endParaRPr/>
            </a:p>
          </p:txBody>
        </p:sp>
      </p:grpSp>
      <p:sp>
        <p:nvSpPr>
          <p:cNvPr id="47" name="TextBox 47"/>
          <p:cNvSpPr txBox="1"/>
          <p:nvPr/>
        </p:nvSpPr>
        <p:spPr>
          <a:xfrm>
            <a:off x="1028700" y="1578164"/>
            <a:ext cx="11324919" cy="817916"/>
          </a:xfrm>
          <a:prstGeom prst="rect">
            <a:avLst/>
          </a:prstGeom>
        </p:spPr>
        <p:txBody>
          <a:bodyPr lIns="0" tIns="0" rIns="0" bIns="0" rtlCol="0" anchor="t">
            <a:spAutoFit/>
          </a:bodyPr>
          <a:lstStyle/>
          <a:p>
            <a:pPr algn="l">
              <a:lnSpc>
                <a:spcPts val="7420"/>
              </a:lnSpc>
            </a:pPr>
            <a:r>
              <a:rPr lang="en-US" sz="3200" b="1" dirty="0">
                <a:solidFill>
                  <a:srgbClr val="135044"/>
                </a:solidFill>
                <a:latin typeface="Aileron Ultra-Bold"/>
                <a:ea typeface="Aileron Ultra-Bold"/>
                <a:cs typeface="Aileron Ultra-Bold"/>
                <a:sym typeface="Aileron Ultra-Bold"/>
              </a:rPr>
              <a:t>Tesla's Current HR Policies: Training and Development</a:t>
            </a:r>
          </a:p>
        </p:txBody>
      </p:sp>
      <p:sp>
        <p:nvSpPr>
          <p:cNvPr id="48" name="TextBox 48"/>
          <p:cNvSpPr txBox="1"/>
          <p:nvPr/>
        </p:nvSpPr>
        <p:spPr>
          <a:xfrm>
            <a:off x="1711853" y="3362122"/>
            <a:ext cx="9749572" cy="642612"/>
          </a:xfrm>
          <a:prstGeom prst="rect">
            <a:avLst/>
          </a:prstGeom>
        </p:spPr>
        <p:txBody>
          <a:bodyPr lIns="0" tIns="0" rIns="0" bIns="0" rtlCol="0" anchor="t">
            <a:spAutoFit/>
          </a:bodyPr>
          <a:lstStyle/>
          <a:p>
            <a:pPr algn="just">
              <a:lnSpc>
                <a:spcPts val="5739"/>
              </a:lnSpc>
            </a:pPr>
            <a:r>
              <a:rPr lang="en-US" sz="2800" b="1" dirty="0">
                <a:solidFill>
                  <a:srgbClr val="135044"/>
                </a:solidFill>
                <a:latin typeface="Aileron Bold"/>
                <a:ea typeface="Aileron Bold"/>
                <a:cs typeface="Aileron Bold"/>
                <a:sym typeface="Aileron Bold"/>
              </a:rPr>
              <a:t>Tesla START</a:t>
            </a:r>
          </a:p>
        </p:txBody>
      </p:sp>
      <p:sp>
        <p:nvSpPr>
          <p:cNvPr id="49" name="TextBox 49"/>
          <p:cNvSpPr txBox="1"/>
          <p:nvPr/>
        </p:nvSpPr>
        <p:spPr>
          <a:xfrm>
            <a:off x="1711853" y="5374085"/>
            <a:ext cx="9749572" cy="642612"/>
          </a:xfrm>
          <a:prstGeom prst="rect">
            <a:avLst/>
          </a:prstGeom>
        </p:spPr>
        <p:txBody>
          <a:bodyPr lIns="0" tIns="0" rIns="0" bIns="0" rtlCol="0" anchor="t">
            <a:spAutoFit/>
          </a:bodyPr>
          <a:lstStyle/>
          <a:p>
            <a:pPr algn="just">
              <a:lnSpc>
                <a:spcPts val="5739"/>
              </a:lnSpc>
            </a:pPr>
            <a:r>
              <a:rPr lang="en-US" sz="2800" b="1" dirty="0">
                <a:solidFill>
                  <a:srgbClr val="135044"/>
                </a:solidFill>
                <a:latin typeface="Aileron Bold"/>
                <a:ea typeface="Aileron Bold"/>
                <a:cs typeface="Aileron Bold"/>
                <a:sym typeface="Aileron Bold"/>
              </a:rPr>
              <a:t>Onboarding and compliance</a:t>
            </a:r>
          </a:p>
        </p:txBody>
      </p:sp>
      <p:sp>
        <p:nvSpPr>
          <p:cNvPr id="50" name="TextBox 50"/>
          <p:cNvSpPr txBox="1"/>
          <p:nvPr/>
        </p:nvSpPr>
        <p:spPr>
          <a:xfrm>
            <a:off x="1721378" y="4072276"/>
            <a:ext cx="9540022" cy="923586"/>
          </a:xfrm>
          <a:prstGeom prst="rect">
            <a:avLst/>
          </a:prstGeom>
        </p:spPr>
        <p:txBody>
          <a:bodyPr lIns="0" tIns="0" rIns="0" bIns="0" rtlCol="0" anchor="t">
            <a:spAutoFit/>
          </a:bodyPr>
          <a:lstStyle/>
          <a:p>
            <a:pPr algn="just">
              <a:lnSpc>
                <a:spcPts val="3751"/>
              </a:lnSpc>
            </a:pPr>
            <a:r>
              <a:rPr lang="en-US" sz="2000" dirty="0">
                <a:solidFill>
                  <a:srgbClr val="000000"/>
                </a:solidFill>
                <a:latin typeface="Aileron"/>
                <a:ea typeface="Aileron"/>
                <a:cs typeface="Aileron"/>
                <a:sym typeface="Aileron"/>
              </a:rPr>
              <a:t>a 12-week technician school (delivered with college partners); graduates are often recruited into service and factory departments </a:t>
            </a:r>
          </a:p>
        </p:txBody>
      </p:sp>
      <p:sp>
        <p:nvSpPr>
          <p:cNvPr id="51" name="TextBox 51"/>
          <p:cNvSpPr txBox="1"/>
          <p:nvPr/>
        </p:nvSpPr>
        <p:spPr>
          <a:xfrm>
            <a:off x="1721378" y="6084239"/>
            <a:ext cx="9540022" cy="932447"/>
          </a:xfrm>
          <a:prstGeom prst="rect">
            <a:avLst/>
          </a:prstGeom>
        </p:spPr>
        <p:txBody>
          <a:bodyPr lIns="0" tIns="0" rIns="0" bIns="0" rtlCol="0" anchor="t">
            <a:spAutoFit/>
          </a:bodyPr>
          <a:lstStyle/>
          <a:p>
            <a:pPr algn="just">
              <a:lnSpc>
                <a:spcPts val="3751"/>
              </a:lnSpc>
            </a:pPr>
            <a:r>
              <a:rPr lang="en-US" sz="2000" dirty="0">
                <a:solidFill>
                  <a:srgbClr val="000000"/>
                </a:solidFill>
                <a:latin typeface="Aileron"/>
                <a:ea typeface="Aileron"/>
                <a:cs typeface="Aileron"/>
                <a:sym typeface="Aileron"/>
              </a:rPr>
              <a:t>new employees receive anti-harassment, safety, and policy training on day one, and frequent leadership refresher training.</a:t>
            </a:r>
          </a:p>
        </p:txBody>
      </p:sp>
      <p:sp>
        <p:nvSpPr>
          <p:cNvPr id="52" name="TextBox 52"/>
          <p:cNvSpPr txBox="1"/>
          <p:nvPr/>
        </p:nvSpPr>
        <p:spPr>
          <a:xfrm>
            <a:off x="1721378" y="8096203"/>
            <a:ext cx="9540022" cy="923586"/>
          </a:xfrm>
          <a:prstGeom prst="rect">
            <a:avLst/>
          </a:prstGeom>
        </p:spPr>
        <p:txBody>
          <a:bodyPr lIns="0" tIns="0" rIns="0" bIns="0" rtlCol="0" anchor="t">
            <a:spAutoFit/>
          </a:bodyPr>
          <a:lstStyle/>
          <a:p>
            <a:pPr algn="just">
              <a:lnSpc>
                <a:spcPts val="3751"/>
              </a:lnSpc>
            </a:pPr>
            <a:r>
              <a:rPr lang="en-US" sz="2000" dirty="0">
                <a:solidFill>
                  <a:srgbClr val="000000"/>
                </a:solidFill>
                <a:latin typeface="Aileron"/>
                <a:ea typeface="Aileron"/>
                <a:cs typeface="Aileron"/>
                <a:sym typeface="Aileron"/>
              </a:rPr>
              <a:t>practical labs, apprenticeships, in-house qualifications and subject-specific retraining that will facilitate Gigafactory operations.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7444" b="-37444"/>
            </a:stretch>
          </a:blipFill>
        </p:spPr>
        <p:txBody>
          <a:bodyPr/>
          <a:lstStyle/>
          <a:p>
            <a:endParaRPr lang="en-US"/>
          </a:p>
        </p:txBody>
      </p:sp>
      <p:grpSp>
        <p:nvGrpSpPr>
          <p:cNvPr id="3" name="Group 3"/>
          <p:cNvGrpSpPr/>
          <p:nvPr/>
        </p:nvGrpSpPr>
        <p:grpSpPr>
          <a:xfrm rot="-5400000">
            <a:off x="1143735" y="3802047"/>
            <a:ext cx="454093" cy="397331"/>
            <a:chOff x="0" y="0"/>
            <a:chExt cx="812800" cy="711200"/>
          </a:xfrm>
        </p:grpSpPr>
        <p:sp>
          <p:nvSpPr>
            <p:cNvPr id="4" name="Freeform 4"/>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135044"/>
            </a:solidFill>
          </p:spPr>
          <p:txBody>
            <a:bodyPr/>
            <a:lstStyle/>
            <a:p>
              <a:endParaRPr lang="en-US"/>
            </a:p>
          </p:txBody>
        </p:sp>
        <p:sp>
          <p:nvSpPr>
            <p:cNvPr id="5" name="TextBox 5"/>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5400000">
            <a:off x="1000319" y="3802047"/>
            <a:ext cx="454093" cy="397331"/>
            <a:chOff x="0" y="0"/>
            <a:chExt cx="812800" cy="711200"/>
          </a:xfrm>
        </p:grpSpPr>
        <p:sp>
          <p:nvSpPr>
            <p:cNvPr id="7" name="Freeform 7"/>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43A46F"/>
            </a:solidFill>
          </p:spPr>
          <p:txBody>
            <a:bodyPr/>
            <a:lstStyle/>
            <a:p>
              <a:endParaRPr lang="en-US"/>
            </a:p>
          </p:txBody>
        </p:sp>
        <p:sp>
          <p:nvSpPr>
            <p:cNvPr id="8" name="TextBox 8"/>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rot="-5400000">
            <a:off x="1143735" y="5814010"/>
            <a:ext cx="454093" cy="397331"/>
            <a:chOff x="0" y="0"/>
            <a:chExt cx="812800" cy="711200"/>
          </a:xfrm>
        </p:grpSpPr>
        <p:sp>
          <p:nvSpPr>
            <p:cNvPr id="10" name="Freeform 10"/>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135044"/>
            </a:solidFill>
          </p:spPr>
          <p:txBody>
            <a:bodyPr/>
            <a:lstStyle/>
            <a:p>
              <a:endParaRPr lang="en-US"/>
            </a:p>
          </p:txBody>
        </p:sp>
        <p:sp>
          <p:nvSpPr>
            <p:cNvPr id="11" name="TextBox 11"/>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rot="-5400000">
            <a:off x="1000319" y="5814010"/>
            <a:ext cx="454093" cy="397331"/>
            <a:chOff x="0" y="0"/>
            <a:chExt cx="812800" cy="711200"/>
          </a:xfrm>
        </p:grpSpPr>
        <p:sp>
          <p:nvSpPr>
            <p:cNvPr id="13" name="Freeform 13"/>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43A46F"/>
            </a:solidFill>
          </p:spPr>
          <p:txBody>
            <a:bodyPr/>
            <a:lstStyle/>
            <a:p>
              <a:endParaRPr lang="en-US"/>
            </a:p>
          </p:txBody>
        </p:sp>
        <p:sp>
          <p:nvSpPr>
            <p:cNvPr id="14" name="TextBox 14"/>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rot="-5400000">
            <a:off x="1143735" y="7825973"/>
            <a:ext cx="454093" cy="397331"/>
            <a:chOff x="0" y="0"/>
            <a:chExt cx="812800" cy="711200"/>
          </a:xfrm>
        </p:grpSpPr>
        <p:sp>
          <p:nvSpPr>
            <p:cNvPr id="16" name="Freeform 16"/>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135044"/>
            </a:solidFill>
          </p:spPr>
          <p:txBody>
            <a:bodyPr/>
            <a:lstStyle/>
            <a:p>
              <a:endParaRPr lang="en-US"/>
            </a:p>
          </p:txBody>
        </p:sp>
        <p:sp>
          <p:nvSpPr>
            <p:cNvPr id="17" name="TextBox 17"/>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18" name="Group 18"/>
          <p:cNvGrpSpPr/>
          <p:nvPr/>
        </p:nvGrpSpPr>
        <p:grpSpPr>
          <a:xfrm rot="-5400000">
            <a:off x="1000319" y="7825973"/>
            <a:ext cx="454093" cy="397331"/>
            <a:chOff x="0" y="0"/>
            <a:chExt cx="812800" cy="711200"/>
          </a:xfrm>
        </p:grpSpPr>
        <p:sp>
          <p:nvSpPr>
            <p:cNvPr id="19" name="Freeform 19"/>
            <p:cNvSpPr/>
            <p:nvPr/>
          </p:nvSpPr>
          <p:spPr>
            <a:xfrm>
              <a:off x="0" y="0"/>
              <a:ext cx="812800" cy="711200"/>
            </a:xfrm>
            <a:custGeom>
              <a:avLst/>
              <a:gdLst/>
              <a:ahLst/>
              <a:cxnLst/>
              <a:rect l="l" t="t" r="r" b="b"/>
              <a:pathLst>
                <a:path w="812800" h="711200">
                  <a:moveTo>
                    <a:pt x="406400" y="711200"/>
                  </a:moveTo>
                  <a:lnTo>
                    <a:pt x="812800" y="0"/>
                  </a:lnTo>
                  <a:lnTo>
                    <a:pt x="0" y="0"/>
                  </a:lnTo>
                  <a:lnTo>
                    <a:pt x="406400" y="711200"/>
                  </a:lnTo>
                  <a:close/>
                </a:path>
              </a:pathLst>
            </a:custGeom>
            <a:solidFill>
              <a:srgbClr val="43A46F"/>
            </a:solidFill>
          </p:spPr>
          <p:txBody>
            <a:bodyPr/>
            <a:lstStyle/>
            <a:p>
              <a:endParaRPr lang="en-US"/>
            </a:p>
          </p:txBody>
        </p:sp>
        <p:sp>
          <p:nvSpPr>
            <p:cNvPr id="20" name="TextBox 20"/>
            <p:cNvSpPr txBox="1"/>
            <p:nvPr/>
          </p:nvSpPr>
          <p:spPr>
            <a:xfrm>
              <a:off x="127000" y="12700"/>
              <a:ext cx="558800" cy="368300"/>
            </a:xfrm>
            <a:prstGeom prst="rect">
              <a:avLst/>
            </a:prstGeom>
          </p:spPr>
          <p:txBody>
            <a:bodyPr lIns="50800" tIns="50800" rIns="50800" bIns="50800" rtlCol="0" anchor="ctr"/>
            <a:lstStyle/>
            <a:p>
              <a:pPr algn="ctr">
                <a:lnSpc>
                  <a:spcPts val="2659"/>
                </a:lnSpc>
              </a:pPr>
              <a:endParaRPr/>
            </a:p>
          </p:txBody>
        </p:sp>
      </p:grpSp>
      <p:grpSp>
        <p:nvGrpSpPr>
          <p:cNvPr id="21" name="Group 21"/>
          <p:cNvGrpSpPr/>
          <p:nvPr/>
        </p:nvGrpSpPr>
        <p:grpSpPr>
          <a:xfrm>
            <a:off x="12153950" y="774885"/>
            <a:ext cx="5210898" cy="4478116"/>
            <a:chOff x="0" y="0"/>
            <a:chExt cx="812800" cy="698500"/>
          </a:xfrm>
        </p:grpSpPr>
        <p:sp>
          <p:nvSpPr>
            <p:cNvPr id="22" name="Freeform 22"/>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23" name="TextBox 23"/>
            <p:cNvSpPr txBox="1"/>
            <p:nvPr/>
          </p:nvSpPr>
          <p:spPr>
            <a:xfrm>
              <a:off x="114300" y="-38100"/>
              <a:ext cx="584200" cy="736600"/>
            </a:xfrm>
            <a:prstGeom prst="rect">
              <a:avLst/>
            </a:prstGeom>
          </p:spPr>
          <p:txBody>
            <a:bodyPr lIns="34169" tIns="34169" rIns="34169" bIns="34169" rtlCol="0" anchor="ctr"/>
            <a:lstStyle/>
            <a:p>
              <a:pPr algn="ctr">
                <a:lnSpc>
                  <a:spcPts val="2659"/>
                </a:lnSpc>
                <a:spcBef>
                  <a:spcPct val="0"/>
                </a:spcBef>
              </a:pPr>
              <a:endParaRPr/>
            </a:p>
          </p:txBody>
        </p:sp>
      </p:grpSp>
      <p:grpSp>
        <p:nvGrpSpPr>
          <p:cNvPr id="24" name="Group 24"/>
          <p:cNvGrpSpPr/>
          <p:nvPr/>
        </p:nvGrpSpPr>
        <p:grpSpPr>
          <a:xfrm>
            <a:off x="12408788" y="993887"/>
            <a:ext cx="4701222" cy="4040113"/>
            <a:chOff x="0" y="0"/>
            <a:chExt cx="812800" cy="698500"/>
          </a:xfrm>
        </p:grpSpPr>
        <p:sp>
          <p:nvSpPr>
            <p:cNvPr id="25" name="Freeform 25"/>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p:spPr>
          <p:txBody>
            <a:bodyPr/>
            <a:lstStyle/>
            <a:p>
              <a:endParaRPr lang="en-US"/>
            </a:p>
          </p:txBody>
        </p:sp>
        <p:sp>
          <p:nvSpPr>
            <p:cNvPr id="26" name="TextBox 26"/>
            <p:cNvSpPr txBox="1"/>
            <p:nvPr/>
          </p:nvSpPr>
          <p:spPr>
            <a:xfrm>
              <a:off x="114300" y="-38100"/>
              <a:ext cx="584200" cy="736600"/>
            </a:xfrm>
            <a:prstGeom prst="rect">
              <a:avLst/>
            </a:prstGeom>
          </p:spPr>
          <p:txBody>
            <a:bodyPr lIns="34169" tIns="34169" rIns="34169" bIns="34169" rtlCol="0" anchor="ctr"/>
            <a:lstStyle/>
            <a:p>
              <a:pPr algn="ctr">
                <a:lnSpc>
                  <a:spcPts val="2659"/>
                </a:lnSpc>
                <a:spcBef>
                  <a:spcPct val="0"/>
                </a:spcBef>
              </a:pPr>
              <a:endParaRPr/>
            </a:p>
          </p:txBody>
        </p:sp>
      </p:grpSp>
      <p:grpSp>
        <p:nvGrpSpPr>
          <p:cNvPr id="27" name="Group 27"/>
          <p:cNvGrpSpPr/>
          <p:nvPr/>
        </p:nvGrpSpPr>
        <p:grpSpPr>
          <a:xfrm>
            <a:off x="12555183" y="1105091"/>
            <a:ext cx="4408434" cy="3817703"/>
            <a:chOff x="0" y="0"/>
            <a:chExt cx="6350000" cy="5499100"/>
          </a:xfrm>
        </p:grpSpPr>
        <p:sp>
          <p:nvSpPr>
            <p:cNvPr id="28" name="Freeform 28"/>
            <p:cNvSpPr/>
            <p:nvPr/>
          </p:nvSpPr>
          <p:spPr>
            <a:xfrm>
              <a:off x="0" y="0"/>
              <a:ext cx="6350000" cy="5499100"/>
            </a:xfrm>
            <a:custGeom>
              <a:avLst/>
              <a:gdLst/>
              <a:ahLst/>
              <a:cxnLst/>
              <a:rect l="l" t="t" r="r" b="b"/>
              <a:pathLst>
                <a:path w="6350000" h="5499100">
                  <a:moveTo>
                    <a:pt x="4762500" y="0"/>
                  </a:moveTo>
                  <a:lnTo>
                    <a:pt x="1587500" y="0"/>
                  </a:lnTo>
                  <a:lnTo>
                    <a:pt x="0" y="2749550"/>
                  </a:lnTo>
                  <a:lnTo>
                    <a:pt x="1587500" y="5499100"/>
                  </a:lnTo>
                  <a:lnTo>
                    <a:pt x="4762500" y="5499100"/>
                  </a:lnTo>
                  <a:lnTo>
                    <a:pt x="6350000" y="2749550"/>
                  </a:lnTo>
                  <a:close/>
                </a:path>
              </a:pathLst>
            </a:custGeom>
            <a:blipFill>
              <a:blip r:embed="rId4"/>
              <a:stretch>
                <a:fillRect l="-27220" r="-2760"/>
              </a:stretch>
            </a:blipFill>
          </p:spPr>
          <p:txBody>
            <a:bodyPr/>
            <a:lstStyle/>
            <a:p>
              <a:endParaRPr lang="en-US"/>
            </a:p>
          </p:txBody>
        </p:sp>
      </p:grpSp>
      <p:grpSp>
        <p:nvGrpSpPr>
          <p:cNvPr id="29" name="Group 29"/>
          <p:cNvGrpSpPr/>
          <p:nvPr/>
        </p:nvGrpSpPr>
        <p:grpSpPr>
          <a:xfrm>
            <a:off x="12153950" y="5033999"/>
            <a:ext cx="5210898" cy="4478116"/>
            <a:chOff x="0" y="0"/>
            <a:chExt cx="812800" cy="698500"/>
          </a:xfrm>
        </p:grpSpPr>
        <p:sp>
          <p:nvSpPr>
            <p:cNvPr id="30" name="Freeform 30"/>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31" name="TextBox 31"/>
            <p:cNvSpPr txBox="1"/>
            <p:nvPr/>
          </p:nvSpPr>
          <p:spPr>
            <a:xfrm>
              <a:off x="114300" y="-38100"/>
              <a:ext cx="584200" cy="736600"/>
            </a:xfrm>
            <a:prstGeom prst="rect">
              <a:avLst/>
            </a:prstGeom>
          </p:spPr>
          <p:txBody>
            <a:bodyPr lIns="34169" tIns="34169" rIns="34169" bIns="34169" rtlCol="0" anchor="ctr"/>
            <a:lstStyle/>
            <a:p>
              <a:pPr algn="ctr">
                <a:lnSpc>
                  <a:spcPts val="2659"/>
                </a:lnSpc>
                <a:spcBef>
                  <a:spcPct val="0"/>
                </a:spcBef>
              </a:pPr>
              <a:endParaRPr/>
            </a:p>
          </p:txBody>
        </p:sp>
      </p:grpSp>
      <p:grpSp>
        <p:nvGrpSpPr>
          <p:cNvPr id="32" name="Group 32"/>
          <p:cNvGrpSpPr/>
          <p:nvPr/>
        </p:nvGrpSpPr>
        <p:grpSpPr>
          <a:xfrm>
            <a:off x="12408788" y="5253001"/>
            <a:ext cx="4701222" cy="4040113"/>
            <a:chOff x="0" y="0"/>
            <a:chExt cx="812800" cy="698500"/>
          </a:xfrm>
        </p:grpSpPr>
        <p:sp>
          <p:nvSpPr>
            <p:cNvPr id="33" name="Freeform 33"/>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p:spPr>
          <p:txBody>
            <a:bodyPr/>
            <a:lstStyle/>
            <a:p>
              <a:endParaRPr lang="en-US"/>
            </a:p>
          </p:txBody>
        </p:sp>
        <p:sp>
          <p:nvSpPr>
            <p:cNvPr id="34" name="TextBox 34"/>
            <p:cNvSpPr txBox="1"/>
            <p:nvPr/>
          </p:nvSpPr>
          <p:spPr>
            <a:xfrm>
              <a:off x="114300" y="-38100"/>
              <a:ext cx="584200" cy="736600"/>
            </a:xfrm>
            <a:prstGeom prst="rect">
              <a:avLst/>
            </a:prstGeom>
          </p:spPr>
          <p:txBody>
            <a:bodyPr lIns="34169" tIns="34169" rIns="34169" bIns="34169" rtlCol="0" anchor="ctr"/>
            <a:lstStyle/>
            <a:p>
              <a:pPr algn="ctr">
                <a:lnSpc>
                  <a:spcPts val="2659"/>
                </a:lnSpc>
                <a:spcBef>
                  <a:spcPct val="0"/>
                </a:spcBef>
              </a:pPr>
              <a:endParaRPr/>
            </a:p>
          </p:txBody>
        </p:sp>
      </p:grpSp>
      <p:grpSp>
        <p:nvGrpSpPr>
          <p:cNvPr id="35" name="Group 35"/>
          <p:cNvGrpSpPr/>
          <p:nvPr/>
        </p:nvGrpSpPr>
        <p:grpSpPr>
          <a:xfrm>
            <a:off x="12555183" y="5364205"/>
            <a:ext cx="4408434" cy="3817703"/>
            <a:chOff x="0" y="0"/>
            <a:chExt cx="6350000" cy="5499100"/>
          </a:xfrm>
        </p:grpSpPr>
        <p:sp>
          <p:nvSpPr>
            <p:cNvPr id="36" name="Freeform 36"/>
            <p:cNvSpPr/>
            <p:nvPr/>
          </p:nvSpPr>
          <p:spPr>
            <a:xfrm>
              <a:off x="0" y="0"/>
              <a:ext cx="6350000" cy="5499100"/>
            </a:xfrm>
            <a:custGeom>
              <a:avLst/>
              <a:gdLst/>
              <a:ahLst/>
              <a:cxnLst/>
              <a:rect l="l" t="t" r="r" b="b"/>
              <a:pathLst>
                <a:path w="6350000" h="5499100">
                  <a:moveTo>
                    <a:pt x="4762500" y="0"/>
                  </a:moveTo>
                  <a:lnTo>
                    <a:pt x="1587500" y="0"/>
                  </a:lnTo>
                  <a:lnTo>
                    <a:pt x="0" y="2749550"/>
                  </a:lnTo>
                  <a:lnTo>
                    <a:pt x="1587500" y="5499100"/>
                  </a:lnTo>
                  <a:lnTo>
                    <a:pt x="4762500" y="5499100"/>
                  </a:lnTo>
                  <a:lnTo>
                    <a:pt x="6350000" y="2749550"/>
                  </a:lnTo>
                  <a:close/>
                </a:path>
              </a:pathLst>
            </a:custGeom>
            <a:blipFill>
              <a:blip r:embed="rId5"/>
              <a:stretch>
                <a:fillRect l="-14868" r="-14868"/>
              </a:stretch>
            </a:blipFill>
          </p:spPr>
          <p:txBody>
            <a:bodyPr/>
            <a:lstStyle/>
            <a:p>
              <a:endParaRPr lang="en-US"/>
            </a:p>
          </p:txBody>
        </p:sp>
      </p:grpSp>
      <p:grpSp>
        <p:nvGrpSpPr>
          <p:cNvPr id="37" name="Group 37"/>
          <p:cNvGrpSpPr/>
          <p:nvPr/>
        </p:nvGrpSpPr>
        <p:grpSpPr>
          <a:xfrm>
            <a:off x="16499789" y="2594610"/>
            <a:ext cx="5677123" cy="4878778"/>
            <a:chOff x="0" y="0"/>
            <a:chExt cx="812800" cy="698500"/>
          </a:xfrm>
        </p:grpSpPr>
        <p:sp>
          <p:nvSpPr>
            <p:cNvPr id="38" name="Freeform 38"/>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w="104775" cap="sq">
              <a:solidFill>
                <a:srgbClr val="43A46F"/>
              </a:solidFill>
              <a:prstDash val="solid"/>
              <a:miter/>
            </a:ln>
          </p:spPr>
          <p:txBody>
            <a:bodyPr/>
            <a:lstStyle/>
            <a:p>
              <a:endParaRPr lang="en-US"/>
            </a:p>
          </p:txBody>
        </p:sp>
        <p:sp>
          <p:nvSpPr>
            <p:cNvPr id="39" name="TextBox 39"/>
            <p:cNvSpPr txBox="1"/>
            <p:nvPr/>
          </p:nvSpPr>
          <p:spPr>
            <a:xfrm>
              <a:off x="114300" y="-38100"/>
              <a:ext cx="584200" cy="736600"/>
            </a:xfrm>
            <a:prstGeom prst="rect">
              <a:avLst/>
            </a:prstGeom>
          </p:spPr>
          <p:txBody>
            <a:bodyPr lIns="50800" tIns="50800" rIns="50800" bIns="50800" rtlCol="0" anchor="ctr"/>
            <a:lstStyle/>
            <a:p>
              <a:pPr algn="ctr">
                <a:lnSpc>
                  <a:spcPts val="2659"/>
                </a:lnSpc>
                <a:spcBef>
                  <a:spcPct val="0"/>
                </a:spcBef>
              </a:pPr>
              <a:endParaRPr/>
            </a:p>
          </p:txBody>
        </p:sp>
      </p:grpSp>
      <p:grpSp>
        <p:nvGrpSpPr>
          <p:cNvPr id="40" name="Group 40"/>
          <p:cNvGrpSpPr/>
          <p:nvPr/>
        </p:nvGrpSpPr>
        <p:grpSpPr>
          <a:xfrm>
            <a:off x="15464807" y="7739524"/>
            <a:ext cx="7747088" cy="6657654"/>
            <a:chOff x="0" y="0"/>
            <a:chExt cx="812800" cy="698500"/>
          </a:xfrm>
        </p:grpSpPr>
        <p:sp>
          <p:nvSpPr>
            <p:cNvPr id="41" name="Freeform 41"/>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42" name="TextBox 42"/>
            <p:cNvSpPr txBox="1"/>
            <p:nvPr/>
          </p:nvSpPr>
          <p:spPr>
            <a:xfrm>
              <a:off x="114300" y="-38100"/>
              <a:ext cx="584200" cy="736600"/>
            </a:xfrm>
            <a:prstGeom prst="rect">
              <a:avLst/>
            </a:prstGeom>
          </p:spPr>
          <p:txBody>
            <a:bodyPr lIns="50800" tIns="50800" rIns="50800" bIns="50800" rtlCol="0" anchor="ctr"/>
            <a:lstStyle/>
            <a:p>
              <a:pPr algn="ctr">
                <a:lnSpc>
                  <a:spcPts val="2659"/>
                </a:lnSpc>
                <a:spcBef>
                  <a:spcPct val="0"/>
                </a:spcBef>
              </a:pPr>
              <a:endParaRPr/>
            </a:p>
          </p:txBody>
        </p:sp>
      </p:grpSp>
      <p:grpSp>
        <p:nvGrpSpPr>
          <p:cNvPr id="43" name="Group 43"/>
          <p:cNvGrpSpPr/>
          <p:nvPr/>
        </p:nvGrpSpPr>
        <p:grpSpPr>
          <a:xfrm>
            <a:off x="15464807" y="-4329743"/>
            <a:ext cx="7747088" cy="6657654"/>
            <a:chOff x="0" y="0"/>
            <a:chExt cx="812800" cy="698500"/>
          </a:xfrm>
        </p:grpSpPr>
        <p:sp>
          <p:nvSpPr>
            <p:cNvPr id="44" name="Freeform 44"/>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45" name="TextBox 45"/>
            <p:cNvSpPr txBox="1"/>
            <p:nvPr/>
          </p:nvSpPr>
          <p:spPr>
            <a:xfrm>
              <a:off x="114300" y="-38100"/>
              <a:ext cx="584200" cy="736600"/>
            </a:xfrm>
            <a:prstGeom prst="rect">
              <a:avLst/>
            </a:prstGeom>
          </p:spPr>
          <p:txBody>
            <a:bodyPr lIns="50800" tIns="50800" rIns="50800" bIns="50800" rtlCol="0" anchor="ctr"/>
            <a:lstStyle/>
            <a:p>
              <a:pPr algn="ctr">
                <a:lnSpc>
                  <a:spcPts val="2659"/>
                </a:lnSpc>
                <a:spcBef>
                  <a:spcPct val="0"/>
                </a:spcBef>
              </a:pPr>
              <a:endParaRPr/>
            </a:p>
          </p:txBody>
        </p:sp>
      </p:grpSp>
      <p:grpSp>
        <p:nvGrpSpPr>
          <p:cNvPr id="46" name="Group 46"/>
          <p:cNvGrpSpPr/>
          <p:nvPr/>
        </p:nvGrpSpPr>
        <p:grpSpPr>
          <a:xfrm>
            <a:off x="0" y="0"/>
            <a:ext cx="18288000" cy="212360"/>
            <a:chOff x="0" y="0"/>
            <a:chExt cx="4816593" cy="55930"/>
          </a:xfrm>
        </p:grpSpPr>
        <p:sp>
          <p:nvSpPr>
            <p:cNvPr id="47" name="Freeform 47"/>
            <p:cNvSpPr/>
            <p:nvPr/>
          </p:nvSpPr>
          <p:spPr>
            <a:xfrm>
              <a:off x="0" y="0"/>
              <a:ext cx="4816592" cy="55930"/>
            </a:xfrm>
            <a:custGeom>
              <a:avLst/>
              <a:gdLst/>
              <a:ahLst/>
              <a:cxnLst/>
              <a:rect l="l" t="t" r="r" b="b"/>
              <a:pathLst>
                <a:path w="4816592" h="55930">
                  <a:moveTo>
                    <a:pt x="0" y="0"/>
                  </a:moveTo>
                  <a:lnTo>
                    <a:pt x="4816592" y="0"/>
                  </a:lnTo>
                  <a:lnTo>
                    <a:pt x="4816592" y="55930"/>
                  </a:lnTo>
                  <a:lnTo>
                    <a:pt x="0" y="55930"/>
                  </a:lnTo>
                  <a:close/>
                </a:path>
              </a:pathLst>
            </a:custGeom>
            <a:solidFill>
              <a:srgbClr val="135044"/>
            </a:solidFill>
          </p:spPr>
          <p:txBody>
            <a:bodyPr/>
            <a:lstStyle/>
            <a:p>
              <a:endParaRPr lang="en-US"/>
            </a:p>
          </p:txBody>
        </p:sp>
        <p:sp>
          <p:nvSpPr>
            <p:cNvPr id="48" name="TextBox 48"/>
            <p:cNvSpPr txBox="1"/>
            <p:nvPr/>
          </p:nvSpPr>
          <p:spPr>
            <a:xfrm>
              <a:off x="0" y="-38100"/>
              <a:ext cx="4816593" cy="94030"/>
            </a:xfrm>
            <a:prstGeom prst="rect">
              <a:avLst/>
            </a:prstGeom>
          </p:spPr>
          <p:txBody>
            <a:bodyPr lIns="50800" tIns="50800" rIns="50800" bIns="50800" rtlCol="0" anchor="ctr"/>
            <a:lstStyle/>
            <a:p>
              <a:pPr algn="ctr">
                <a:lnSpc>
                  <a:spcPts val="2659"/>
                </a:lnSpc>
              </a:pPr>
              <a:endParaRPr/>
            </a:p>
          </p:txBody>
        </p:sp>
      </p:grpSp>
      <p:grpSp>
        <p:nvGrpSpPr>
          <p:cNvPr id="49" name="Group 49"/>
          <p:cNvGrpSpPr/>
          <p:nvPr/>
        </p:nvGrpSpPr>
        <p:grpSpPr>
          <a:xfrm>
            <a:off x="0" y="10074640"/>
            <a:ext cx="18288000" cy="212360"/>
            <a:chOff x="0" y="0"/>
            <a:chExt cx="4816593" cy="55930"/>
          </a:xfrm>
        </p:grpSpPr>
        <p:sp>
          <p:nvSpPr>
            <p:cNvPr id="50" name="Freeform 50"/>
            <p:cNvSpPr/>
            <p:nvPr/>
          </p:nvSpPr>
          <p:spPr>
            <a:xfrm>
              <a:off x="0" y="0"/>
              <a:ext cx="4816592" cy="55930"/>
            </a:xfrm>
            <a:custGeom>
              <a:avLst/>
              <a:gdLst/>
              <a:ahLst/>
              <a:cxnLst/>
              <a:rect l="l" t="t" r="r" b="b"/>
              <a:pathLst>
                <a:path w="4816592" h="55930">
                  <a:moveTo>
                    <a:pt x="0" y="0"/>
                  </a:moveTo>
                  <a:lnTo>
                    <a:pt x="4816592" y="0"/>
                  </a:lnTo>
                  <a:lnTo>
                    <a:pt x="4816592" y="55930"/>
                  </a:lnTo>
                  <a:lnTo>
                    <a:pt x="0" y="55930"/>
                  </a:lnTo>
                  <a:close/>
                </a:path>
              </a:pathLst>
            </a:custGeom>
            <a:solidFill>
              <a:srgbClr val="135044"/>
            </a:solidFill>
          </p:spPr>
          <p:txBody>
            <a:bodyPr/>
            <a:lstStyle/>
            <a:p>
              <a:endParaRPr lang="en-US"/>
            </a:p>
          </p:txBody>
        </p:sp>
        <p:sp>
          <p:nvSpPr>
            <p:cNvPr id="51" name="TextBox 51"/>
            <p:cNvSpPr txBox="1"/>
            <p:nvPr/>
          </p:nvSpPr>
          <p:spPr>
            <a:xfrm>
              <a:off x="0" y="-38100"/>
              <a:ext cx="4816593" cy="94030"/>
            </a:xfrm>
            <a:prstGeom prst="rect">
              <a:avLst/>
            </a:prstGeom>
          </p:spPr>
          <p:txBody>
            <a:bodyPr lIns="50800" tIns="50800" rIns="50800" bIns="50800" rtlCol="0" anchor="ctr"/>
            <a:lstStyle/>
            <a:p>
              <a:pPr algn="ctr">
                <a:lnSpc>
                  <a:spcPts val="2659"/>
                </a:lnSpc>
              </a:pPr>
              <a:endParaRPr/>
            </a:p>
          </p:txBody>
        </p:sp>
      </p:grpSp>
      <p:sp>
        <p:nvSpPr>
          <p:cNvPr id="52" name="TextBox 52"/>
          <p:cNvSpPr txBox="1"/>
          <p:nvPr/>
        </p:nvSpPr>
        <p:spPr>
          <a:xfrm>
            <a:off x="1028700" y="981286"/>
            <a:ext cx="11162221" cy="1802288"/>
          </a:xfrm>
          <a:prstGeom prst="rect">
            <a:avLst/>
          </a:prstGeom>
        </p:spPr>
        <p:txBody>
          <a:bodyPr lIns="0" tIns="0" rIns="0" bIns="0" rtlCol="0" anchor="t">
            <a:spAutoFit/>
          </a:bodyPr>
          <a:lstStyle/>
          <a:p>
            <a:pPr algn="l">
              <a:lnSpc>
                <a:spcPts val="7420"/>
              </a:lnSpc>
            </a:pPr>
            <a:r>
              <a:rPr lang="en-US" sz="3600" b="1" dirty="0">
                <a:solidFill>
                  <a:srgbClr val="135044"/>
                </a:solidFill>
                <a:latin typeface="Aileron Ultra-Bold"/>
                <a:ea typeface="Aileron Ultra-Bold"/>
                <a:cs typeface="Aileron Ultra-Bold"/>
                <a:sym typeface="Aileron Ultra-Bold"/>
              </a:rPr>
              <a:t>Role of Line Managers in Tesla Training and Development</a:t>
            </a:r>
          </a:p>
        </p:txBody>
      </p:sp>
      <p:sp>
        <p:nvSpPr>
          <p:cNvPr id="55" name="TextBox 55"/>
          <p:cNvSpPr txBox="1"/>
          <p:nvPr/>
        </p:nvSpPr>
        <p:spPr>
          <a:xfrm>
            <a:off x="1862918" y="3771900"/>
            <a:ext cx="9578122" cy="932447"/>
          </a:xfrm>
          <a:prstGeom prst="rect">
            <a:avLst/>
          </a:prstGeom>
        </p:spPr>
        <p:txBody>
          <a:bodyPr lIns="0" tIns="0" rIns="0" bIns="0" rtlCol="0" anchor="t">
            <a:spAutoFit/>
          </a:bodyPr>
          <a:lstStyle/>
          <a:p>
            <a:pPr algn="just">
              <a:lnSpc>
                <a:spcPts val="3751"/>
              </a:lnSpc>
            </a:pPr>
            <a:r>
              <a:rPr lang="en-US" sz="2000" dirty="0">
                <a:solidFill>
                  <a:srgbClr val="000000"/>
                </a:solidFill>
                <a:latin typeface="Aileron"/>
                <a:ea typeface="Aileron"/>
                <a:cs typeface="Aileron"/>
                <a:sym typeface="Aileron"/>
              </a:rPr>
              <a:t>Identify skill gaps on the shop floor and collaborate with training specialists to </a:t>
            </a:r>
            <a:r>
              <a:rPr lang="en-US" sz="2000" dirty="0" err="1">
                <a:solidFill>
                  <a:srgbClr val="000000"/>
                </a:solidFill>
                <a:latin typeface="Aileron"/>
                <a:ea typeface="Aileron"/>
                <a:cs typeface="Aileron"/>
                <a:sym typeface="Aileron"/>
              </a:rPr>
              <a:t>customise</a:t>
            </a:r>
            <a:r>
              <a:rPr lang="en-US" sz="2000" dirty="0">
                <a:solidFill>
                  <a:srgbClr val="000000"/>
                </a:solidFill>
                <a:latin typeface="Aileron"/>
                <a:ea typeface="Aileron"/>
                <a:cs typeface="Aileron"/>
                <a:sym typeface="Aileron"/>
              </a:rPr>
              <a:t> development interventions.</a:t>
            </a:r>
          </a:p>
        </p:txBody>
      </p:sp>
      <p:sp>
        <p:nvSpPr>
          <p:cNvPr id="56" name="TextBox 56"/>
          <p:cNvSpPr txBox="1"/>
          <p:nvPr/>
        </p:nvSpPr>
        <p:spPr>
          <a:xfrm>
            <a:off x="1721378" y="5753100"/>
            <a:ext cx="9578122" cy="932447"/>
          </a:xfrm>
          <a:prstGeom prst="rect">
            <a:avLst/>
          </a:prstGeom>
        </p:spPr>
        <p:txBody>
          <a:bodyPr lIns="0" tIns="0" rIns="0" bIns="0" rtlCol="0" anchor="t">
            <a:spAutoFit/>
          </a:bodyPr>
          <a:lstStyle/>
          <a:p>
            <a:pPr algn="just">
              <a:lnSpc>
                <a:spcPts val="3751"/>
              </a:lnSpc>
            </a:pPr>
            <a:r>
              <a:rPr lang="en-US" sz="2000" dirty="0">
                <a:solidFill>
                  <a:srgbClr val="000000"/>
                </a:solidFill>
                <a:latin typeface="Aileron"/>
                <a:ea typeface="Aileron"/>
                <a:cs typeface="Aileron"/>
                <a:sym typeface="Aileron"/>
              </a:rPr>
              <a:t>Coach and monitor trainees during onboarding and ongoing upskilling, reinforcing safety and performance standards </a:t>
            </a:r>
          </a:p>
        </p:txBody>
      </p:sp>
      <p:sp>
        <p:nvSpPr>
          <p:cNvPr id="58" name="TextBox 58"/>
          <p:cNvSpPr txBox="1"/>
          <p:nvPr/>
        </p:nvSpPr>
        <p:spPr>
          <a:xfrm>
            <a:off x="1835426" y="7816355"/>
            <a:ext cx="9578122" cy="932447"/>
          </a:xfrm>
          <a:prstGeom prst="rect">
            <a:avLst/>
          </a:prstGeom>
        </p:spPr>
        <p:txBody>
          <a:bodyPr lIns="0" tIns="0" rIns="0" bIns="0" rtlCol="0" anchor="t">
            <a:spAutoFit/>
          </a:bodyPr>
          <a:lstStyle/>
          <a:p>
            <a:pPr algn="just">
              <a:lnSpc>
                <a:spcPts val="3751"/>
              </a:lnSpc>
            </a:pPr>
            <a:r>
              <a:rPr lang="en-US" sz="2000" dirty="0">
                <a:solidFill>
                  <a:srgbClr val="000000"/>
                </a:solidFill>
                <a:latin typeface="Aileron"/>
                <a:ea typeface="Aileron"/>
                <a:cs typeface="Aileron"/>
                <a:sym typeface="Aileron"/>
              </a:rPr>
              <a:t>Track certification completions, schedule refresher sessions, and provide feedback to enhance curriculum relevance.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7444" b="-37444"/>
            </a:stretch>
          </a:blipFill>
        </p:spPr>
        <p:txBody>
          <a:bodyPr/>
          <a:lstStyle/>
          <a:p>
            <a:endParaRPr lang="en-US"/>
          </a:p>
        </p:txBody>
      </p:sp>
      <p:grpSp>
        <p:nvGrpSpPr>
          <p:cNvPr id="3" name="Group 3"/>
          <p:cNvGrpSpPr/>
          <p:nvPr/>
        </p:nvGrpSpPr>
        <p:grpSpPr>
          <a:xfrm>
            <a:off x="12516639" y="2663618"/>
            <a:ext cx="5771361" cy="4959763"/>
            <a:chOff x="0" y="0"/>
            <a:chExt cx="7695148" cy="6613017"/>
          </a:xfrm>
        </p:grpSpPr>
        <p:grpSp>
          <p:nvGrpSpPr>
            <p:cNvPr id="4" name="Group 4"/>
            <p:cNvGrpSpPr/>
            <p:nvPr/>
          </p:nvGrpSpPr>
          <p:grpSpPr>
            <a:xfrm>
              <a:off x="0" y="0"/>
              <a:ext cx="7695148" cy="6613017"/>
              <a:chOff x="0" y="0"/>
              <a:chExt cx="812800" cy="698500"/>
            </a:xfrm>
          </p:grpSpPr>
          <p:sp>
            <p:nvSpPr>
              <p:cNvPr id="5" name="Freeform 5"/>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6" name="TextBox 6"/>
              <p:cNvSpPr txBox="1"/>
              <p:nvPr/>
            </p:nvSpPr>
            <p:spPr>
              <a:xfrm>
                <a:off x="114300" y="-38100"/>
                <a:ext cx="584200" cy="736600"/>
              </a:xfrm>
              <a:prstGeom prst="rect">
                <a:avLst/>
              </a:prstGeom>
            </p:spPr>
            <p:txBody>
              <a:bodyPr lIns="33538" tIns="33538" rIns="33538" bIns="33538" rtlCol="0" anchor="ctr"/>
              <a:lstStyle/>
              <a:p>
                <a:pPr algn="ctr">
                  <a:lnSpc>
                    <a:spcPts val="2659"/>
                  </a:lnSpc>
                  <a:spcBef>
                    <a:spcPct val="0"/>
                  </a:spcBef>
                </a:pPr>
                <a:endParaRPr/>
              </a:p>
            </p:txBody>
          </p:sp>
        </p:grpSp>
        <p:grpSp>
          <p:nvGrpSpPr>
            <p:cNvPr id="7" name="Group 7"/>
            <p:cNvGrpSpPr/>
            <p:nvPr/>
          </p:nvGrpSpPr>
          <p:grpSpPr>
            <a:xfrm>
              <a:off x="376330" y="323409"/>
              <a:ext cx="6942488" cy="5966200"/>
              <a:chOff x="0" y="0"/>
              <a:chExt cx="812800" cy="698500"/>
            </a:xfrm>
          </p:grpSpPr>
          <p:sp>
            <p:nvSpPr>
              <p:cNvPr id="8" name="Freeform 8"/>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p:spPr>
            <p:txBody>
              <a:bodyPr/>
              <a:lstStyle/>
              <a:p>
                <a:endParaRPr lang="en-US"/>
              </a:p>
            </p:txBody>
          </p:sp>
          <p:sp>
            <p:nvSpPr>
              <p:cNvPr id="9" name="TextBox 9"/>
              <p:cNvSpPr txBox="1"/>
              <p:nvPr/>
            </p:nvSpPr>
            <p:spPr>
              <a:xfrm>
                <a:off x="114300" y="-38100"/>
                <a:ext cx="584200" cy="736600"/>
              </a:xfrm>
              <a:prstGeom prst="rect">
                <a:avLst/>
              </a:prstGeom>
            </p:spPr>
            <p:txBody>
              <a:bodyPr lIns="33538" tIns="33538" rIns="33538" bIns="33538" rtlCol="0" anchor="ctr"/>
              <a:lstStyle/>
              <a:p>
                <a:pPr algn="ctr">
                  <a:lnSpc>
                    <a:spcPts val="2659"/>
                  </a:lnSpc>
                  <a:spcBef>
                    <a:spcPct val="0"/>
                  </a:spcBef>
                </a:pPr>
                <a:endParaRPr/>
              </a:p>
            </p:txBody>
          </p:sp>
        </p:grpSp>
        <p:grpSp>
          <p:nvGrpSpPr>
            <p:cNvPr id="10" name="Group 10"/>
            <p:cNvGrpSpPr/>
            <p:nvPr/>
          </p:nvGrpSpPr>
          <p:grpSpPr>
            <a:xfrm>
              <a:off x="592516" y="487629"/>
              <a:ext cx="6510115" cy="5637760"/>
              <a:chOff x="0" y="0"/>
              <a:chExt cx="6350000" cy="5499100"/>
            </a:xfrm>
          </p:grpSpPr>
          <p:sp>
            <p:nvSpPr>
              <p:cNvPr id="11" name="Freeform 11"/>
              <p:cNvSpPr/>
              <p:nvPr/>
            </p:nvSpPr>
            <p:spPr>
              <a:xfrm>
                <a:off x="0" y="0"/>
                <a:ext cx="6350000" cy="5499100"/>
              </a:xfrm>
              <a:custGeom>
                <a:avLst/>
                <a:gdLst/>
                <a:ahLst/>
                <a:cxnLst/>
                <a:rect l="l" t="t" r="r" b="b"/>
                <a:pathLst>
                  <a:path w="6350000" h="5499100">
                    <a:moveTo>
                      <a:pt x="4762500" y="0"/>
                    </a:moveTo>
                    <a:lnTo>
                      <a:pt x="1587500" y="0"/>
                    </a:lnTo>
                    <a:lnTo>
                      <a:pt x="0" y="2749550"/>
                    </a:lnTo>
                    <a:lnTo>
                      <a:pt x="1587500" y="5499100"/>
                    </a:lnTo>
                    <a:lnTo>
                      <a:pt x="4762500" y="5499100"/>
                    </a:lnTo>
                    <a:lnTo>
                      <a:pt x="6350000" y="2749550"/>
                    </a:lnTo>
                    <a:close/>
                  </a:path>
                </a:pathLst>
              </a:custGeom>
              <a:blipFill>
                <a:blip r:embed="rId4"/>
                <a:stretch>
                  <a:fillRect r="-40081" b="-7972"/>
                </a:stretch>
              </a:blipFill>
            </p:spPr>
            <p:txBody>
              <a:bodyPr/>
              <a:lstStyle/>
              <a:p>
                <a:endParaRPr lang="en-US"/>
              </a:p>
            </p:txBody>
          </p:sp>
        </p:grpSp>
      </p:grpSp>
      <p:grpSp>
        <p:nvGrpSpPr>
          <p:cNvPr id="12" name="Group 12"/>
          <p:cNvGrpSpPr/>
          <p:nvPr/>
        </p:nvGrpSpPr>
        <p:grpSpPr>
          <a:xfrm>
            <a:off x="11871928" y="9246196"/>
            <a:ext cx="5289814" cy="4545934"/>
            <a:chOff x="0" y="0"/>
            <a:chExt cx="812800" cy="698500"/>
          </a:xfrm>
        </p:grpSpPr>
        <p:sp>
          <p:nvSpPr>
            <p:cNvPr id="13" name="Freeform 13"/>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w="104775" cap="sq">
              <a:solidFill>
                <a:srgbClr val="43A46F"/>
              </a:solidFill>
              <a:prstDash val="solid"/>
              <a:miter/>
            </a:ln>
          </p:spPr>
          <p:txBody>
            <a:bodyPr/>
            <a:lstStyle/>
            <a:p>
              <a:endParaRPr lang="en-US"/>
            </a:p>
          </p:txBody>
        </p:sp>
        <p:sp>
          <p:nvSpPr>
            <p:cNvPr id="14" name="TextBox 14"/>
            <p:cNvSpPr txBox="1"/>
            <p:nvPr/>
          </p:nvSpPr>
          <p:spPr>
            <a:xfrm>
              <a:off x="114300" y="-38100"/>
              <a:ext cx="584200" cy="736600"/>
            </a:xfrm>
            <a:prstGeom prst="rect">
              <a:avLst/>
            </a:prstGeom>
          </p:spPr>
          <p:txBody>
            <a:bodyPr lIns="50800" tIns="50800" rIns="50800" bIns="50800" rtlCol="0" anchor="ctr"/>
            <a:lstStyle/>
            <a:p>
              <a:pPr algn="ctr">
                <a:lnSpc>
                  <a:spcPts val="2659"/>
                </a:lnSpc>
                <a:spcBef>
                  <a:spcPct val="0"/>
                </a:spcBef>
              </a:pPr>
              <a:endParaRPr/>
            </a:p>
          </p:txBody>
        </p:sp>
      </p:grpSp>
      <p:grpSp>
        <p:nvGrpSpPr>
          <p:cNvPr id="15" name="Group 15"/>
          <p:cNvGrpSpPr/>
          <p:nvPr/>
        </p:nvGrpSpPr>
        <p:grpSpPr>
          <a:xfrm>
            <a:off x="11871928" y="-3505130"/>
            <a:ext cx="5289814" cy="4545934"/>
            <a:chOff x="0" y="0"/>
            <a:chExt cx="812800" cy="698500"/>
          </a:xfrm>
        </p:grpSpPr>
        <p:sp>
          <p:nvSpPr>
            <p:cNvPr id="16" name="Freeform 16"/>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w="104775" cap="sq">
              <a:solidFill>
                <a:srgbClr val="43A46F"/>
              </a:solidFill>
              <a:prstDash val="solid"/>
              <a:miter/>
            </a:ln>
          </p:spPr>
          <p:txBody>
            <a:bodyPr/>
            <a:lstStyle/>
            <a:p>
              <a:endParaRPr lang="en-US"/>
            </a:p>
          </p:txBody>
        </p:sp>
        <p:sp>
          <p:nvSpPr>
            <p:cNvPr id="17" name="TextBox 17"/>
            <p:cNvSpPr txBox="1"/>
            <p:nvPr/>
          </p:nvSpPr>
          <p:spPr>
            <a:xfrm>
              <a:off x="114300" y="-38100"/>
              <a:ext cx="584200" cy="736600"/>
            </a:xfrm>
            <a:prstGeom prst="rect">
              <a:avLst/>
            </a:prstGeom>
          </p:spPr>
          <p:txBody>
            <a:bodyPr lIns="50800" tIns="50800" rIns="50800" bIns="50800" rtlCol="0" anchor="ctr"/>
            <a:lstStyle/>
            <a:p>
              <a:pPr algn="ctr">
                <a:lnSpc>
                  <a:spcPts val="2659"/>
                </a:lnSpc>
                <a:spcBef>
                  <a:spcPct val="0"/>
                </a:spcBef>
              </a:pPr>
              <a:endParaRPr/>
            </a:p>
          </p:txBody>
        </p:sp>
      </p:grpSp>
      <p:grpSp>
        <p:nvGrpSpPr>
          <p:cNvPr id="18" name="Group 18"/>
          <p:cNvGrpSpPr/>
          <p:nvPr/>
        </p:nvGrpSpPr>
        <p:grpSpPr>
          <a:xfrm>
            <a:off x="13213976" y="7569001"/>
            <a:ext cx="6944536" cy="5967961"/>
            <a:chOff x="0" y="0"/>
            <a:chExt cx="812800" cy="698500"/>
          </a:xfrm>
        </p:grpSpPr>
        <p:sp>
          <p:nvSpPr>
            <p:cNvPr id="19" name="Freeform 19"/>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20" name="TextBox 20"/>
            <p:cNvSpPr txBox="1"/>
            <p:nvPr/>
          </p:nvSpPr>
          <p:spPr>
            <a:xfrm>
              <a:off x="114300" y="-38100"/>
              <a:ext cx="584200" cy="736600"/>
            </a:xfrm>
            <a:prstGeom prst="rect">
              <a:avLst/>
            </a:prstGeom>
          </p:spPr>
          <p:txBody>
            <a:bodyPr lIns="47549" tIns="47549" rIns="47549" bIns="47549" rtlCol="0" anchor="ctr"/>
            <a:lstStyle/>
            <a:p>
              <a:pPr algn="ctr">
                <a:lnSpc>
                  <a:spcPts val="2660"/>
                </a:lnSpc>
                <a:spcBef>
                  <a:spcPct val="0"/>
                </a:spcBef>
              </a:pPr>
              <a:endParaRPr/>
            </a:p>
          </p:txBody>
        </p:sp>
      </p:grpSp>
      <p:grpSp>
        <p:nvGrpSpPr>
          <p:cNvPr id="21" name="Group 21"/>
          <p:cNvGrpSpPr/>
          <p:nvPr/>
        </p:nvGrpSpPr>
        <p:grpSpPr>
          <a:xfrm>
            <a:off x="13213976" y="-3249962"/>
            <a:ext cx="6944536" cy="5967961"/>
            <a:chOff x="0" y="0"/>
            <a:chExt cx="812800" cy="698500"/>
          </a:xfrm>
        </p:grpSpPr>
        <p:sp>
          <p:nvSpPr>
            <p:cNvPr id="22" name="Freeform 22"/>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23" name="TextBox 23"/>
            <p:cNvSpPr txBox="1"/>
            <p:nvPr/>
          </p:nvSpPr>
          <p:spPr>
            <a:xfrm>
              <a:off x="114300" y="-38100"/>
              <a:ext cx="584200" cy="736600"/>
            </a:xfrm>
            <a:prstGeom prst="rect">
              <a:avLst/>
            </a:prstGeom>
          </p:spPr>
          <p:txBody>
            <a:bodyPr lIns="47549" tIns="47549" rIns="47549" bIns="47549" rtlCol="0" anchor="ctr"/>
            <a:lstStyle/>
            <a:p>
              <a:pPr algn="ctr">
                <a:lnSpc>
                  <a:spcPts val="2660"/>
                </a:lnSpc>
                <a:spcBef>
                  <a:spcPct val="0"/>
                </a:spcBef>
              </a:pPr>
              <a:endParaRPr/>
            </a:p>
          </p:txBody>
        </p:sp>
      </p:grpSp>
      <p:grpSp>
        <p:nvGrpSpPr>
          <p:cNvPr id="24" name="Group 24"/>
          <p:cNvGrpSpPr/>
          <p:nvPr/>
        </p:nvGrpSpPr>
        <p:grpSpPr>
          <a:xfrm>
            <a:off x="14270443" y="8147024"/>
            <a:ext cx="5289814" cy="4545934"/>
            <a:chOff x="0" y="0"/>
            <a:chExt cx="812800" cy="698500"/>
          </a:xfrm>
        </p:grpSpPr>
        <p:sp>
          <p:nvSpPr>
            <p:cNvPr id="25" name="Freeform 25"/>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w="104775" cap="sq">
              <a:solidFill>
                <a:srgbClr val="43A46F"/>
              </a:solidFill>
              <a:prstDash val="solid"/>
              <a:miter/>
            </a:ln>
          </p:spPr>
          <p:txBody>
            <a:bodyPr/>
            <a:lstStyle/>
            <a:p>
              <a:endParaRPr lang="en-US"/>
            </a:p>
          </p:txBody>
        </p:sp>
        <p:sp>
          <p:nvSpPr>
            <p:cNvPr id="26" name="TextBox 26"/>
            <p:cNvSpPr txBox="1"/>
            <p:nvPr/>
          </p:nvSpPr>
          <p:spPr>
            <a:xfrm>
              <a:off x="114300" y="-38100"/>
              <a:ext cx="584200" cy="736600"/>
            </a:xfrm>
            <a:prstGeom prst="rect">
              <a:avLst/>
            </a:prstGeom>
          </p:spPr>
          <p:txBody>
            <a:bodyPr lIns="50800" tIns="50800" rIns="50800" bIns="50800" rtlCol="0" anchor="ctr"/>
            <a:lstStyle/>
            <a:p>
              <a:pPr algn="ctr">
                <a:lnSpc>
                  <a:spcPts val="2659"/>
                </a:lnSpc>
                <a:spcBef>
                  <a:spcPct val="0"/>
                </a:spcBef>
              </a:pPr>
              <a:endParaRPr/>
            </a:p>
          </p:txBody>
        </p:sp>
      </p:grpSp>
      <p:grpSp>
        <p:nvGrpSpPr>
          <p:cNvPr id="27" name="Group 27"/>
          <p:cNvGrpSpPr/>
          <p:nvPr/>
        </p:nvGrpSpPr>
        <p:grpSpPr>
          <a:xfrm>
            <a:off x="14270443" y="-2405958"/>
            <a:ext cx="5289814" cy="4545934"/>
            <a:chOff x="0" y="0"/>
            <a:chExt cx="812800" cy="698500"/>
          </a:xfrm>
        </p:grpSpPr>
        <p:sp>
          <p:nvSpPr>
            <p:cNvPr id="28" name="Freeform 28"/>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w="104775" cap="sq">
              <a:solidFill>
                <a:srgbClr val="43A46F"/>
              </a:solidFill>
              <a:prstDash val="solid"/>
              <a:miter/>
            </a:ln>
          </p:spPr>
          <p:txBody>
            <a:bodyPr/>
            <a:lstStyle/>
            <a:p>
              <a:endParaRPr lang="en-US"/>
            </a:p>
          </p:txBody>
        </p:sp>
        <p:sp>
          <p:nvSpPr>
            <p:cNvPr id="29" name="TextBox 29"/>
            <p:cNvSpPr txBox="1"/>
            <p:nvPr/>
          </p:nvSpPr>
          <p:spPr>
            <a:xfrm>
              <a:off x="114300" y="-38100"/>
              <a:ext cx="584200" cy="736600"/>
            </a:xfrm>
            <a:prstGeom prst="rect">
              <a:avLst/>
            </a:prstGeom>
          </p:spPr>
          <p:txBody>
            <a:bodyPr lIns="50800" tIns="50800" rIns="50800" bIns="50800" rtlCol="0" anchor="ctr"/>
            <a:lstStyle/>
            <a:p>
              <a:pPr algn="ctr">
                <a:lnSpc>
                  <a:spcPts val="2659"/>
                </a:lnSpc>
                <a:spcBef>
                  <a:spcPct val="0"/>
                </a:spcBef>
              </a:pPr>
              <a:endParaRPr/>
            </a:p>
          </p:txBody>
        </p:sp>
      </p:grpSp>
      <p:sp>
        <p:nvSpPr>
          <p:cNvPr id="30" name="TextBox 30"/>
          <p:cNvSpPr txBox="1"/>
          <p:nvPr/>
        </p:nvSpPr>
        <p:spPr>
          <a:xfrm>
            <a:off x="1028700" y="1548207"/>
            <a:ext cx="10843228" cy="1386855"/>
          </a:xfrm>
          <a:prstGeom prst="rect">
            <a:avLst/>
          </a:prstGeom>
        </p:spPr>
        <p:txBody>
          <a:bodyPr lIns="0" tIns="0" rIns="0" bIns="0" rtlCol="0" anchor="t">
            <a:spAutoFit/>
          </a:bodyPr>
          <a:lstStyle/>
          <a:p>
            <a:pPr marL="0" lvl="0" indent="0" algn="ctr">
              <a:lnSpc>
                <a:spcPct val="150000"/>
              </a:lnSpc>
              <a:spcBef>
                <a:spcPct val="0"/>
              </a:spcBef>
            </a:pPr>
            <a:r>
              <a:rPr lang="en-US" sz="3200" b="1" dirty="0">
                <a:solidFill>
                  <a:srgbClr val="135044"/>
                </a:solidFill>
                <a:latin typeface="Aileron Ultra-Bold"/>
                <a:ea typeface="Aileron Ultra-Bold"/>
                <a:cs typeface="Aileron Ultra-Bold"/>
                <a:sym typeface="Aileron Ultra-Bold"/>
              </a:rPr>
              <a:t>Strategic Alignment of Training &amp; Development at Tesla, Inc.</a:t>
            </a:r>
          </a:p>
        </p:txBody>
      </p:sp>
      <p:sp>
        <p:nvSpPr>
          <p:cNvPr id="31" name="TextBox 31"/>
          <p:cNvSpPr txBox="1"/>
          <p:nvPr/>
        </p:nvSpPr>
        <p:spPr>
          <a:xfrm>
            <a:off x="1038225" y="3973322"/>
            <a:ext cx="10833703" cy="833818"/>
          </a:xfrm>
          <a:prstGeom prst="rect">
            <a:avLst/>
          </a:prstGeom>
        </p:spPr>
        <p:txBody>
          <a:bodyPr lIns="0" tIns="0" rIns="0" bIns="0" rtlCol="0" anchor="t">
            <a:spAutoFit/>
          </a:bodyPr>
          <a:lstStyle/>
          <a:p>
            <a:pPr algn="just">
              <a:lnSpc>
                <a:spcPts val="3359"/>
              </a:lnSpc>
            </a:pPr>
            <a:r>
              <a:rPr lang="en-US" sz="2000" dirty="0">
                <a:solidFill>
                  <a:srgbClr val="000000"/>
                </a:solidFill>
                <a:latin typeface="Aileron"/>
                <a:ea typeface="Aileron"/>
                <a:cs typeface="Aileron"/>
                <a:sym typeface="Aileron"/>
              </a:rPr>
              <a:t>Tesla, Inc. ensures its training and development </a:t>
            </a:r>
            <a:r>
              <a:rPr lang="en-US" sz="2000" dirty="0" err="1">
                <a:solidFill>
                  <a:srgbClr val="000000"/>
                </a:solidFill>
                <a:latin typeface="Aileron"/>
                <a:ea typeface="Aileron"/>
                <a:cs typeface="Aileron"/>
                <a:sym typeface="Aileron"/>
              </a:rPr>
              <a:t>programmes</a:t>
            </a:r>
            <a:r>
              <a:rPr lang="en-US" sz="2000" dirty="0">
                <a:solidFill>
                  <a:srgbClr val="000000"/>
                </a:solidFill>
                <a:latin typeface="Aileron"/>
                <a:ea typeface="Aileron"/>
                <a:cs typeface="Aileron"/>
                <a:sym typeface="Aileron"/>
              </a:rPr>
              <a:t> are closely tied to </a:t>
            </a:r>
            <a:r>
              <a:rPr lang="en-US" sz="2000" dirty="0" err="1">
                <a:solidFill>
                  <a:srgbClr val="000000"/>
                </a:solidFill>
                <a:latin typeface="Aileron"/>
                <a:ea typeface="Aileron"/>
                <a:cs typeface="Aileron"/>
                <a:sym typeface="Aileron"/>
              </a:rPr>
              <a:t>organisational</a:t>
            </a:r>
            <a:r>
              <a:rPr lang="en-US" sz="2000" dirty="0">
                <a:solidFill>
                  <a:srgbClr val="000000"/>
                </a:solidFill>
                <a:latin typeface="Aileron"/>
                <a:ea typeface="Aileron"/>
                <a:cs typeface="Aileron"/>
                <a:sym typeface="Aileron"/>
              </a:rPr>
              <a:t> strategy by:</a:t>
            </a:r>
          </a:p>
        </p:txBody>
      </p:sp>
      <p:sp>
        <p:nvSpPr>
          <p:cNvPr id="32" name="TextBox 32"/>
          <p:cNvSpPr txBox="1"/>
          <p:nvPr/>
        </p:nvSpPr>
        <p:spPr>
          <a:xfrm>
            <a:off x="1038225" y="5311541"/>
            <a:ext cx="10833703" cy="1327992"/>
          </a:xfrm>
          <a:prstGeom prst="rect">
            <a:avLst/>
          </a:prstGeom>
        </p:spPr>
        <p:txBody>
          <a:bodyPr lIns="0" tIns="0" rIns="0" bIns="0" rtlCol="0" anchor="t">
            <a:spAutoFit/>
          </a:bodyPr>
          <a:lstStyle/>
          <a:p>
            <a:pPr marL="342900" indent="-342900">
              <a:lnSpc>
                <a:spcPct val="15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Linking training to mission and continuity</a:t>
            </a:r>
            <a:endParaRPr lang="en-US" sz="2000" dirty="0">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Supporting production and innovation growth</a:t>
            </a:r>
          </a:p>
          <a:p>
            <a:pPr marL="342900" indent="-342900">
              <a:lnSpc>
                <a:spcPct val="15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Embedding leadership and safety competency</a:t>
            </a:r>
            <a:endParaRPr lang="en-US" sz="2000" dirty="0">
              <a:solidFill>
                <a:srgbClr val="000000"/>
              </a:solidFill>
              <a:latin typeface="Arial" panose="020B0604020202020204" pitchFamily="34" charset="0"/>
              <a:ea typeface="Aileron"/>
              <a:cs typeface="Arial" panose="020B0604020202020204" pitchFamily="34" charset="0"/>
              <a:sym typeface="Ailero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7444" b="-37444"/>
            </a:stretch>
          </a:blipFill>
        </p:spPr>
        <p:txBody>
          <a:bodyPr/>
          <a:lstStyle/>
          <a:p>
            <a:endParaRPr lang="en-US"/>
          </a:p>
        </p:txBody>
      </p:sp>
      <p:grpSp>
        <p:nvGrpSpPr>
          <p:cNvPr id="3" name="Group 3"/>
          <p:cNvGrpSpPr/>
          <p:nvPr/>
        </p:nvGrpSpPr>
        <p:grpSpPr>
          <a:xfrm>
            <a:off x="10139489" y="5303127"/>
            <a:ext cx="822784" cy="822784"/>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lnTo>
                    <a:pt x="812800" y="406400"/>
                  </a:lnTo>
                  <a:lnTo>
                    <a:pt x="406400" y="812800"/>
                  </a:lnTo>
                  <a:lnTo>
                    <a:pt x="0" y="406400"/>
                  </a:lnTo>
                  <a:lnTo>
                    <a:pt x="406400" y="0"/>
                  </a:lnTo>
                  <a:close/>
                </a:path>
              </a:pathLst>
            </a:custGeom>
            <a:solidFill>
              <a:srgbClr val="43A46F"/>
            </a:solidFill>
          </p:spPr>
          <p:txBody>
            <a:bodyPr/>
            <a:lstStyle/>
            <a:p>
              <a:endParaRPr lang="en-US"/>
            </a:p>
          </p:txBody>
        </p:sp>
        <p:sp>
          <p:nvSpPr>
            <p:cNvPr id="5" name="TextBox 5"/>
            <p:cNvSpPr txBox="1"/>
            <p:nvPr/>
          </p:nvSpPr>
          <p:spPr>
            <a:xfrm>
              <a:off x="139700" y="101600"/>
              <a:ext cx="533400" cy="5715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0139489" y="6850989"/>
            <a:ext cx="822784" cy="822784"/>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lnTo>
                    <a:pt x="812800" y="406400"/>
                  </a:lnTo>
                  <a:lnTo>
                    <a:pt x="406400" y="812800"/>
                  </a:lnTo>
                  <a:lnTo>
                    <a:pt x="0" y="406400"/>
                  </a:lnTo>
                  <a:lnTo>
                    <a:pt x="406400" y="0"/>
                  </a:lnTo>
                  <a:close/>
                </a:path>
              </a:pathLst>
            </a:custGeom>
            <a:solidFill>
              <a:srgbClr val="43A46F"/>
            </a:solidFill>
          </p:spPr>
          <p:txBody>
            <a:bodyPr/>
            <a:lstStyle/>
            <a:p>
              <a:endParaRPr lang="en-US"/>
            </a:p>
          </p:txBody>
        </p:sp>
        <p:sp>
          <p:nvSpPr>
            <p:cNvPr id="8" name="TextBox 8"/>
            <p:cNvSpPr txBox="1"/>
            <p:nvPr/>
          </p:nvSpPr>
          <p:spPr>
            <a:xfrm>
              <a:off x="139700" y="101600"/>
              <a:ext cx="533400" cy="57150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10139489" y="8397457"/>
            <a:ext cx="822784" cy="822784"/>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lnTo>
                    <a:pt x="812800" y="406400"/>
                  </a:lnTo>
                  <a:lnTo>
                    <a:pt x="406400" y="812800"/>
                  </a:lnTo>
                  <a:lnTo>
                    <a:pt x="0" y="406400"/>
                  </a:lnTo>
                  <a:lnTo>
                    <a:pt x="406400" y="0"/>
                  </a:lnTo>
                  <a:close/>
                </a:path>
              </a:pathLst>
            </a:custGeom>
            <a:solidFill>
              <a:srgbClr val="43A46F"/>
            </a:solidFill>
          </p:spPr>
          <p:txBody>
            <a:bodyPr/>
            <a:lstStyle/>
            <a:p>
              <a:endParaRPr lang="en-US"/>
            </a:p>
          </p:txBody>
        </p:sp>
        <p:sp>
          <p:nvSpPr>
            <p:cNvPr id="11" name="TextBox 11"/>
            <p:cNvSpPr txBox="1"/>
            <p:nvPr/>
          </p:nvSpPr>
          <p:spPr>
            <a:xfrm>
              <a:off x="139700" y="101600"/>
              <a:ext cx="533400" cy="571500"/>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511600" y="5046061"/>
            <a:ext cx="11280341" cy="1336918"/>
            <a:chOff x="0" y="0"/>
            <a:chExt cx="3429030" cy="406400"/>
          </a:xfrm>
        </p:grpSpPr>
        <p:sp>
          <p:nvSpPr>
            <p:cNvPr id="13" name="Freeform 13"/>
            <p:cNvSpPr/>
            <p:nvPr/>
          </p:nvSpPr>
          <p:spPr>
            <a:xfrm>
              <a:off x="0" y="0"/>
              <a:ext cx="3429030" cy="406400"/>
            </a:xfrm>
            <a:custGeom>
              <a:avLst/>
              <a:gdLst/>
              <a:ahLst/>
              <a:cxnLst/>
              <a:rect l="l" t="t" r="r" b="b"/>
              <a:pathLst>
                <a:path w="3429030" h="406400">
                  <a:moveTo>
                    <a:pt x="3225830" y="0"/>
                  </a:moveTo>
                  <a:lnTo>
                    <a:pt x="0" y="0"/>
                  </a:lnTo>
                  <a:lnTo>
                    <a:pt x="0" y="406400"/>
                  </a:lnTo>
                  <a:lnTo>
                    <a:pt x="3225830" y="406400"/>
                  </a:lnTo>
                  <a:lnTo>
                    <a:pt x="3429030" y="203200"/>
                  </a:lnTo>
                  <a:lnTo>
                    <a:pt x="3225830" y="0"/>
                  </a:lnTo>
                  <a:close/>
                </a:path>
              </a:pathLst>
            </a:custGeom>
            <a:solidFill>
              <a:srgbClr val="135044"/>
            </a:solidFill>
          </p:spPr>
          <p:txBody>
            <a:bodyPr/>
            <a:lstStyle/>
            <a:p>
              <a:endParaRPr lang="en-US"/>
            </a:p>
          </p:txBody>
        </p:sp>
        <p:sp>
          <p:nvSpPr>
            <p:cNvPr id="14" name="TextBox 14"/>
            <p:cNvSpPr txBox="1"/>
            <p:nvPr/>
          </p:nvSpPr>
          <p:spPr>
            <a:xfrm>
              <a:off x="0" y="-38100"/>
              <a:ext cx="3314730" cy="444500"/>
            </a:xfrm>
            <a:prstGeom prst="rect">
              <a:avLst/>
            </a:prstGeom>
          </p:spPr>
          <p:txBody>
            <a:bodyPr lIns="48862" tIns="48862" rIns="48862" bIns="48862" rtlCol="0" anchor="ctr"/>
            <a:lstStyle/>
            <a:p>
              <a:pPr algn="ctr">
                <a:lnSpc>
                  <a:spcPts val="2660"/>
                </a:lnSpc>
              </a:pPr>
              <a:endParaRPr/>
            </a:p>
          </p:txBody>
        </p:sp>
      </p:grpSp>
      <p:grpSp>
        <p:nvGrpSpPr>
          <p:cNvPr id="15" name="Group 15"/>
          <p:cNvGrpSpPr/>
          <p:nvPr/>
        </p:nvGrpSpPr>
        <p:grpSpPr>
          <a:xfrm>
            <a:off x="-148522" y="6593923"/>
            <a:ext cx="10917263" cy="1336918"/>
            <a:chOff x="0" y="0"/>
            <a:chExt cx="3318660" cy="406400"/>
          </a:xfrm>
        </p:grpSpPr>
        <p:sp>
          <p:nvSpPr>
            <p:cNvPr id="16" name="Freeform 16"/>
            <p:cNvSpPr/>
            <p:nvPr/>
          </p:nvSpPr>
          <p:spPr>
            <a:xfrm>
              <a:off x="0" y="0"/>
              <a:ext cx="3318660" cy="406400"/>
            </a:xfrm>
            <a:custGeom>
              <a:avLst/>
              <a:gdLst/>
              <a:ahLst/>
              <a:cxnLst/>
              <a:rect l="l" t="t" r="r" b="b"/>
              <a:pathLst>
                <a:path w="3318660" h="406400">
                  <a:moveTo>
                    <a:pt x="3115460" y="0"/>
                  </a:moveTo>
                  <a:lnTo>
                    <a:pt x="0" y="0"/>
                  </a:lnTo>
                  <a:lnTo>
                    <a:pt x="0" y="406400"/>
                  </a:lnTo>
                  <a:lnTo>
                    <a:pt x="3115460" y="406400"/>
                  </a:lnTo>
                  <a:lnTo>
                    <a:pt x="3318660" y="203200"/>
                  </a:lnTo>
                  <a:lnTo>
                    <a:pt x="3115460" y="0"/>
                  </a:lnTo>
                  <a:close/>
                </a:path>
              </a:pathLst>
            </a:custGeom>
            <a:solidFill>
              <a:srgbClr val="135044"/>
            </a:solidFill>
          </p:spPr>
          <p:txBody>
            <a:bodyPr/>
            <a:lstStyle/>
            <a:p>
              <a:endParaRPr lang="en-US"/>
            </a:p>
          </p:txBody>
        </p:sp>
        <p:sp>
          <p:nvSpPr>
            <p:cNvPr id="17" name="TextBox 17"/>
            <p:cNvSpPr txBox="1"/>
            <p:nvPr/>
          </p:nvSpPr>
          <p:spPr>
            <a:xfrm>
              <a:off x="0" y="-38100"/>
              <a:ext cx="3204360" cy="444500"/>
            </a:xfrm>
            <a:prstGeom prst="rect">
              <a:avLst/>
            </a:prstGeom>
          </p:spPr>
          <p:txBody>
            <a:bodyPr lIns="48862" tIns="48862" rIns="48862" bIns="48862" rtlCol="0" anchor="ctr"/>
            <a:lstStyle/>
            <a:p>
              <a:pPr algn="ctr">
                <a:lnSpc>
                  <a:spcPts val="2660"/>
                </a:lnSpc>
              </a:pPr>
              <a:endParaRPr/>
            </a:p>
          </p:txBody>
        </p:sp>
      </p:grpSp>
      <p:grpSp>
        <p:nvGrpSpPr>
          <p:cNvPr id="18" name="Group 18"/>
          <p:cNvGrpSpPr/>
          <p:nvPr/>
        </p:nvGrpSpPr>
        <p:grpSpPr>
          <a:xfrm>
            <a:off x="-1555592" y="8140390"/>
            <a:ext cx="12324333" cy="1336918"/>
            <a:chOff x="0" y="0"/>
            <a:chExt cx="3746385" cy="406400"/>
          </a:xfrm>
        </p:grpSpPr>
        <p:sp>
          <p:nvSpPr>
            <p:cNvPr id="19" name="Freeform 19"/>
            <p:cNvSpPr/>
            <p:nvPr/>
          </p:nvSpPr>
          <p:spPr>
            <a:xfrm>
              <a:off x="0" y="0"/>
              <a:ext cx="3746385" cy="406400"/>
            </a:xfrm>
            <a:custGeom>
              <a:avLst/>
              <a:gdLst/>
              <a:ahLst/>
              <a:cxnLst/>
              <a:rect l="l" t="t" r="r" b="b"/>
              <a:pathLst>
                <a:path w="3746385" h="406400">
                  <a:moveTo>
                    <a:pt x="3543185" y="0"/>
                  </a:moveTo>
                  <a:lnTo>
                    <a:pt x="0" y="0"/>
                  </a:lnTo>
                  <a:lnTo>
                    <a:pt x="0" y="406400"/>
                  </a:lnTo>
                  <a:lnTo>
                    <a:pt x="3543185" y="406400"/>
                  </a:lnTo>
                  <a:lnTo>
                    <a:pt x="3746385" y="203200"/>
                  </a:lnTo>
                  <a:lnTo>
                    <a:pt x="3543185" y="0"/>
                  </a:lnTo>
                  <a:close/>
                </a:path>
              </a:pathLst>
            </a:custGeom>
            <a:solidFill>
              <a:srgbClr val="135044"/>
            </a:solidFill>
          </p:spPr>
          <p:txBody>
            <a:bodyPr/>
            <a:lstStyle/>
            <a:p>
              <a:endParaRPr lang="en-US"/>
            </a:p>
          </p:txBody>
        </p:sp>
        <p:sp>
          <p:nvSpPr>
            <p:cNvPr id="20" name="TextBox 20"/>
            <p:cNvSpPr txBox="1"/>
            <p:nvPr/>
          </p:nvSpPr>
          <p:spPr>
            <a:xfrm>
              <a:off x="0" y="-38100"/>
              <a:ext cx="3632085" cy="444500"/>
            </a:xfrm>
            <a:prstGeom prst="rect">
              <a:avLst/>
            </a:prstGeom>
          </p:spPr>
          <p:txBody>
            <a:bodyPr lIns="48862" tIns="48862" rIns="48862" bIns="48862" rtlCol="0" anchor="ctr"/>
            <a:lstStyle/>
            <a:p>
              <a:pPr algn="ctr">
                <a:lnSpc>
                  <a:spcPts val="2660"/>
                </a:lnSpc>
              </a:pPr>
              <a:endParaRPr/>
            </a:p>
          </p:txBody>
        </p:sp>
      </p:grpSp>
      <p:sp>
        <p:nvSpPr>
          <p:cNvPr id="21" name="TextBox 21"/>
          <p:cNvSpPr txBox="1"/>
          <p:nvPr/>
        </p:nvSpPr>
        <p:spPr>
          <a:xfrm>
            <a:off x="1038225" y="3730784"/>
            <a:ext cx="10835588" cy="833818"/>
          </a:xfrm>
          <a:prstGeom prst="rect">
            <a:avLst/>
          </a:prstGeom>
        </p:spPr>
        <p:txBody>
          <a:bodyPr lIns="0" tIns="0" rIns="0" bIns="0" rtlCol="0" anchor="t">
            <a:spAutoFit/>
          </a:bodyPr>
          <a:lstStyle/>
          <a:p>
            <a:pPr algn="just">
              <a:lnSpc>
                <a:spcPts val="3359"/>
              </a:lnSpc>
            </a:pPr>
            <a:r>
              <a:rPr lang="en-US" sz="2400" dirty="0">
                <a:solidFill>
                  <a:srgbClr val="000000"/>
                </a:solidFill>
                <a:latin typeface="Aileron"/>
                <a:ea typeface="Aileron"/>
                <a:cs typeface="Aileron"/>
                <a:sym typeface="Aileron"/>
              </a:rPr>
              <a:t>Despite its robust training infrastructure, Tesla faces notable HR challenges in training and development.</a:t>
            </a:r>
          </a:p>
        </p:txBody>
      </p:sp>
      <p:grpSp>
        <p:nvGrpSpPr>
          <p:cNvPr id="22" name="Group 22"/>
          <p:cNvGrpSpPr/>
          <p:nvPr/>
        </p:nvGrpSpPr>
        <p:grpSpPr>
          <a:xfrm>
            <a:off x="13767710" y="-1220640"/>
            <a:ext cx="8640531" cy="7425456"/>
            <a:chOff x="0" y="0"/>
            <a:chExt cx="812800" cy="698500"/>
          </a:xfrm>
        </p:grpSpPr>
        <p:sp>
          <p:nvSpPr>
            <p:cNvPr id="23" name="Freeform 23"/>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w="104775" cap="sq">
              <a:solidFill>
                <a:srgbClr val="43A46F"/>
              </a:solidFill>
              <a:prstDash val="solid"/>
              <a:miter/>
            </a:ln>
          </p:spPr>
          <p:txBody>
            <a:bodyPr/>
            <a:lstStyle/>
            <a:p>
              <a:endParaRPr lang="en-US"/>
            </a:p>
          </p:txBody>
        </p:sp>
        <p:sp>
          <p:nvSpPr>
            <p:cNvPr id="24" name="TextBox 24"/>
            <p:cNvSpPr txBox="1"/>
            <p:nvPr/>
          </p:nvSpPr>
          <p:spPr>
            <a:xfrm>
              <a:off x="114300" y="-38100"/>
              <a:ext cx="584200" cy="736600"/>
            </a:xfrm>
            <a:prstGeom prst="rect">
              <a:avLst/>
            </a:prstGeom>
          </p:spPr>
          <p:txBody>
            <a:bodyPr lIns="19059" tIns="19059" rIns="19059" bIns="19059" rtlCol="0" anchor="ctr"/>
            <a:lstStyle/>
            <a:p>
              <a:pPr algn="ctr">
                <a:lnSpc>
                  <a:spcPts val="2659"/>
                </a:lnSpc>
                <a:spcBef>
                  <a:spcPct val="0"/>
                </a:spcBef>
              </a:pPr>
              <a:endParaRPr/>
            </a:p>
          </p:txBody>
        </p:sp>
      </p:grpSp>
      <p:grpSp>
        <p:nvGrpSpPr>
          <p:cNvPr id="25" name="Group 25"/>
          <p:cNvGrpSpPr/>
          <p:nvPr/>
        </p:nvGrpSpPr>
        <p:grpSpPr>
          <a:xfrm>
            <a:off x="16191523" y="1410057"/>
            <a:ext cx="8493488" cy="7299091"/>
            <a:chOff x="0" y="0"/>
            <a:chExt cx="812800" cy="698500"/>
          </a:xfrm>
        </p:grpSpPr>
        <p:sp>
          <p:nvSpPr>
            <p:cNvPr id="26" name="Freeform 26"/>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27" name="TextBox 27"/>
            <p:cNvSpPr txBox="1"/>
            <p:nvPr/>
          </p:nvSpPr>
          <p:spPr>
            <a:xfrm>
              <a:off x="114300" y="-38100"/>
              <a:ext cx="584200" cy="736600"/>
            </a:xfrm>
            <a:prstGeom prst="rect">
              <a:avLst/>
            </a:prstGeom>
          </p:spPr>
          <p:txBody>
            <a:bodyPr lIns="19059" tIns="19059" rIns="19059" bIns="19059" rtlCol="0" anchor="ctr"/>
            <a:lstStyle/>
            <a:p>
              <a:pPr algn="ctr">
                <a:lnSpc>
                  <a:spcPts val="2659"/>
                </a:lnSpc>
                <a:spcBef>
                  <a:spcPct val="0"/>
                </a:spcBef>
              </a:pPr>
              <a:endParaRPr/>
            </a:p>
          </p:txBody>
        </p:sp>
      </p:grpSp>
      <p:grpSp>
        <p:nvGrpSpPr>
          <p:cNvPr id="28" name="Group 28"/>
          <p:cNvGrpSpPr/>
          <p:nvPr/>
        </p:nvGrpSpPr>
        <p:grpSpPr>
          <a:xfrm>
            <a:off x="14041256" y="-3649546"/>
            <a:ext cx="8493488" cy="7299091"/>
            <a:chOff x="0" y="0"/>
            <a:chExt cx="812800" cy="698500"/>
          </a:xfrm>
        </p:grpSpPr>
        <p:sp>
          <p:nvSpPr>
            <p:cNvPr id="29" name="Freeform 29"/>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43A46F"/>
            </a:solidFill>
          </p:spPr>
          <p:txBody>
            <a:bodyPr/>
            <a:lstStyle/>
            <a:p>
              <a:endParaRPr lang="en-US"/>
            </a:p>
          </p:txBody>
        </p:sp>
        <p:sp>
          <p:nvSpPr>
            <p:cNvPr id="30" name="TextBox 30"/>
            <p:cNvSpPr txBox="1"/>
            <p:nvPr/>
          </p:nvSpPr>
          <p:spPr>
            <a:xfrm>
              <a:off x="114300" y="-38100"/>
              <a:ext cx="584200" cy="736600"/>
            </a:xfrm>
            <a:prstGeom prst="rect">
              <a:avLst/>
            </a:prstGeom>
          </p:spPr>
          <p:txBody>
            <a:bodyPr lIns="19059" tIns="19059" rIns="19059" bIns="19059" rtlCol="0" anchor="ctr"/>
            <a:lstStyle/>
            <a:p>
              <a:pPr algn="ctr">
                <a:lnSpc>
                  <a:spcPts val="2659"/>
                </a:lnSpc>
                <a:spcBef>
                  <a:spcPct val="0"/>
                </a:spcBef>
              </a:pPr>
              <a:endParaRPr/>
            </a:p>
          </p:txBody>
        </p:sp>
      </p:grpSp>
      <p:grpSp>
        <p:nvGrpSpPr>
          <p:cNvPr id="31" name="Group 31"/>
          <p:cNvGrpSpPr/>
          <p:nvPr/>
        </p:nvGrpSpPr>
        <p:grpSpPr>
          <a:xfrm>
            <a:off x="12125681" y="6694399"/>
            <a:ext cx="8640531" cy="7425456"/>
            <a:chOff x="0" y="0"/>
            <a:chExt cx="812800" cy="698500"/>
          </a:xfrm>
        </p:grpSpPr>
        <p:sp>
          <p:nvSpPr>
            <p:cNvPr id="32" name="Freeform 32"/>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43A46F"/>
            </a:solidFill>
          </p:spPr>
          <p:txBody>
            <a:bodyPr/>
            <a:lstStyle/>
            <a:p>
              <a:endParaRPr lang="en-US"/>
            </a:p>
          </p:txBody>
        </p:sp>
        <p:sp>
          <p:nvSpPr>
            <p:cNvPr id="33" name="TextBox 33"/>
            <p:cNvSpPr txBox="1"/>
            <p:nvPr/>
          </p:nvSpPr>
          <p:spPr>
            <a:xfrm>
              <a:off x="114300" y="-38100"/>
              <a:ext cx="584200" cy="736600"/>
            </a:xfrm>
            <a:prstGeom prst="rect">
              <a:avLst/>
            </a:prstGeom>
          </p:spPr>
          <p:txBody>
            <a:bodyPr lIns="19059" tIns="19059" rIns="19059" bIns="19059" rtlCol="0" anchor="ctr"/>
            <a:lstStyle/>
            <a:p>
              <a:pPr algn="ctr">
                <a:lnSpc>
                  <a:spcPts val="2659"/>
                </a:lnSpc>
                <a:spcBef>
                  <a:spcPct val="0"/>
                </a:spcBef>
              </a:pPr>
              <a:endParaRPr/>
            </a:p>
          </p:txBody>
        </p:sp>
      </p:grpSp>
      <p:grpSp>
        <p:nvGrpSpPr>
          <p:cNvPr id="34" name="Group 34"/>
          <p:cNvGrpSpPr/>
          <p:nvPr/>
        </p:nvGrpSpPr>
        <p:grpSpPr>
          <a:xfrm>
            <a:off x="12236268" y="9484087"/>
            <a:ext cx="8640531" cy="7425456"/>
            <a:chOff x="0" y="0"/>
            <a:chExt cx="812800" cy="698500"/>
          </a:xfrm>
        </p:grpSpPr>
        <p:sp>
          <p:nvSpPr>
            <p:cNvPr id="35" name="Freeform 35"/>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w="104775" cap="sq">
              <a:solidFill>
                <a:srgbClr val="135044"/>
              </a:solidFill>
              <a:prstDash val="solid"/>
              <a:miter/>
            </a:ln>
          </p:spPr>
          <p:txBody>
            <a:bodyPr/>
            <a:lstStyle/>
            <a:p>
              <a:endParaRPr lang="en-US"/>
            </a:p>
          </p:txBody>
        </p:sp>
        <p:sp>
          <p:nvSpPr>
            <p:cNvPr id="36" name="TextBox 36"/>
            <p:cNvSpPr txBox="1"/>
            <p:nvPr/>
          </p:nvSpPr>
          <p:spPr>
            <a:xfrm>
              <a:off x="114300" y="-38100"/>
              <a:ext cx="584200" cy="736600"/>
            </a:xfrm>
            <a:prstGeom prst="rect">
              <a:avLst/>
            </a:prstGeom>
          </p:spPr>
          <p:txBody>
            <a:bodyPr lIns="19059" tIns="19059" rIns="19059" bIns="19059" rtlCol="0" anchor="ctr"/>
            <a:lstStyle/>
            <a:p>
              <a:pPr algn="ctr">
                <a:lnSpc>
                  <a:spcPts val="2659"/>
                </a:lnSpc>
                <a:spcBef>
                  <a:spcPct val="0"/>
                </a:spcBef>
              </a:pPr>
              <a:endParaRPr/>
            </a:p>
          </p:txBody>
        </p:sp>
      </p:grpSp>
      <p:grpSp>
        <p:nvGrpSpPr>
          <p:cNvPr id="45" name="Group 45"/>
          <p:cNvGrpSpPr/>
          <p:nvPr/>
        </p:nvGrpSpPr>
        <p:grpSpPr>
          <a:xfrm>
            <a:off x="14666906" y="-8953"/>
            <a:ext cx="5771361" cy="4959763"/>
            <a:chOff x="0" y="0"/>
            <a:chExt cx="812800" cy="698500"/>
          </a:xfrm>
        </p:grpSpPr>
        <p:sp>
          <p:nvSpPr>
            <p:cNvPr id="46" name="Freeform 46"/>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a:p>
          </p:txBody>
        </p:sp>
        <p:sp>
          <p:nvSpPr>
            <p:cNvPr id="47" name="TextBox 47"/>
            <p:cNvSpPr txBox="1"/>
            <p:nvPr/>
          </p:nvSpPr>
          <p:spPr>
            <a:xfrm>
              <a:off x="114300" y="-38100"/>
              <a:ext cx="584200" cy="736600"/>
            </a:xfrm>
            <a:prstGeom prst="rect">
              <a:avLst/>
            </a:prstGeom>
          </p:spPr>
          <p:txBody>
            <a:bodyPr lIns="33538" tIns="33538" rIns="33538" bIns="33538" rtlCol="0" anchor="ctr"/>
            <a:lstStyle/>
            <a:p>
              <a:pPr algn="ctr">
                <a:lnSpc>
                  <a:spcPts val="2659"/>
                </a:lnSpc>
                <a:spcBef>
                  <a:spcPct val="0"/>
                </a:spcBef>
              </a:pPr>
              <a:endParaRPr/>
            </a:p>
          </p:txBody>
        </p:sp>
      </p:grpSp>
      <p:grpSp>
        <p:nvGrpSpPr>
          <p:cNvPr id="48" name="Group 48"/>
          <p:cNvGrpSpPr/>
          <p:nvPr/>
        </p:nvGrpSpPr>
        <p:grpSpPr>
          <a:xfrm>
            <a:off x="14949154" y="233604"/>
            <a:ext cx="5206866" cy="4474650"/>
            <a:chOff x="0" y="0"/>
            <a:chExt cx="812800" cy="698500"/>
          </a:xfrm>
        </p:grpSpPr>
        <p:sp>
          <p:nvSpPr>
            <p:cNvPr id="49" name="Freeform 49"/>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p:spPr>
          <p:txBody>
            <a:bodyPr/>
            <a:lstStyle/>
            <a:p>
              <a:endParaRPr lang="en-US"/>
            </a:p>
          </p:txBody>
        </p:sp>
        <p:sp>
          <p:nvSpPr>
            <p:cNvPr id="50" name="TextBox 50"/>
            <p:cNvSpPr txBox="1"/>
            <p:nvPr/>
          </p:nvSpPr>
          <p:spPr>
            <a:xfrm>
              <a:off x="114300" y="-38100"/>
              <a:ext cx="584200" cy="736600"/>
            </a:xfrm>
            <a:prstGeom prst="rect">
              <a:avLst/>
            </a:prstGeom>
          </p:spPr>
          <p:txBody>
            <a:bodyPr lIns="33538" tIns="33538" rIns="33538" bIns="33538" rtlCol="0" anchor="ctr"/>
            <a:lstStyle/>
            <a:p>
              <a:pPr algn="ctr">
                <a:lnSpc>
                  <a:spcPts val="2659"/>
                </a:lnSpc>
                <a:spcBef>
                  <a:spcPct val="0"/>
                </a:spcBef>
              </a:pPr>
              <a:endParaRPr/>
            </a:p>
          </p:txBody>
        </p:sp>
      </p:grpSp>
      <p:grpSp>
        <p:nvGrpSpPr>
          <p:cNvPr id="51" name="Group 51"/>
          <p:cNvGrpSpPr/>
          <p:nvPr/>
        </p:nvGrpSpPr>
        <p:grpSpPr>
          <a:xfrm>
            <a:off x="15111294" y="356769"/>
            <a:ext cx="4882586" cy="4228320"/>
            <a:chOff x="0" y="0"/>
            <a:chExt cx="6350000" cy="5499100"/>
          </a:xfrm>
        </p:grpSpPr>
        <p:sp>
          <p:nvSpPr>
            <p:cNvPr id="52" name="Freeform 52"/>
            <p:cNvSpPr/>
            <p:nvPr/>
          </p:nvSpPr>
          <p:spPr>
            <a:xfrm>
              <a:off x="0" y="0"/>
              <a:ext cx="6350000" cy="5499100"/>
            </a:xfrm>
            <a:custGeom>
              <a:avLst/>
              <a:gdLst/>
              <a:ahLst/>
              <a:cxnLst/>
              <a:rect l="l" t="t" r="r" b="b"/>
              <a:pathLst>
                <a:path w="6350000" h="5499100">
                  <a:moveTo>
                    <a:pt x="4762500" y="0"/>
                  </a:moveTo>
                  <a:lnTo>
                    <a:pt x="1587500" y="0"/>
                  </a:lnTo>
                  <a:lnTo>
                    <a:pt x="0" y="2749550"/>
                  </a:lnTo>
                  <a:lnTo>
                    <a:pt x="1587500" y="5499100"/>
                  </a:lnTo>
                  <a:lnTo>
                    <a:pt x="4762500" y="5499100"/>
                  </a:lnTo>
                  <a:lnTo>
                    <a:pt x="6350000" y="2749550"/>
                  </a:lnTo>
                  <a:close/>
                </a:path>
              </a:pathLst>
            </a:custGeom>
            <a:blipFill>
              <a:blip r:embed="rId4"/>
              <a:stretch>
                <a:fillRect l="-14868" r="-14868"/>
              </a:stretch>
            </a:blipFill>
          </p:spPr>
          <p:txBody>
            <a:bodyPr/>
            <a:lstStyle/>
            <a:p>
              <a:endParaRPr lang="en-US"/>
            </a:p>
          </p:txBody>
        </p:sp>
      </p:grpSp>
      <p:sp>
        <p:nvSpPr>
          <p:cNvPr id="54" name="TextBox 54"/>
          <p:cNvSpPr txBox="1"/>
          <p:nvPr/>
        </p:nvSpPr>
        <p:spPr>
          <a:xfrm>
            <a:off x="1038225" y="5400282"/>
            <a:ext cx="8286293" cy="589905"/>
          </a:xfrm>
          <a:prstGeom prst="rect">
            <a:avLst/>
          </a:prstGeom>
        </p:spPr>
        <p:txBody>
          <a:bodyPr lIns="0" tIns="0" rIns="0" bIns="0" rtlCol="0" anchor="t">
            <a:spAutoFit/>
          </a:bodyPr>
          <a:lstStyle/>
          <a:p>
            <a:pPr algn="just">
              <a:lnSpc>
                <a:spcPts val="2272"/>
              </a:lnSpc>
            </a:pPr>
            <a:r>
              <a:rPr lang="en-US" sz="2000" dirty="0">
                <a:solidFill>
                  <a:srgbClr val="FFFFFF"/>
                </a:solidFill>
                <a:latin typeface="Aileron"/>
                <a:ea typeface="Aileron"/>
                <a:cs typeface="Aileron"/>
                <a:sym typeface="Aileron"/>
              </a:rPr>
              <a:t>Rapid technological change creates significant skill‑gaps, challenging HR to keep pace with evolving manufacturing tools and automation. </a:t>
            </a:r>
          </a:p>
        </p:txBody>
      </p:sp>
      <p:sp>
        <p:nvSpPr>
          <p:cNvPr id="56" name="TextBox 56"/>
          <p:cNvSpPr txBox="1"/>
          <p:nvPr/>
        </p:nvSpPr>
        <p:spPr>
          <a:xfrm>
            <a:off x="1038225" y="7048500"/>
            <a:ext cx="8286293" cy="589905"/>
          </a:xfrm>
          <a:prstGeom prst="rect">
            <a:avLst/>
          </a:prstGeom>
        </p:spPr>
        <p:txBody>
          <a:bodyPr lIns="0" tIns="0" rIns="0" bIns="0" rtlCol="0" anchor="t">
            <a:spAutoFit/>
          </a:bodyPr>
          <a:lstStyle/>
          <a:p>
            <a:pPr algn="just">
              <a:lnSpc>
                <a:spcPts val="2272"/>
              </a:lnSpc>
            </a:pPr>
            <a:r>
              <a:rPr lang="en-US" sz="2000" dirty="0">
                <a:solidFill>
                  <a:srgbClr val="FFFFFF"/>
                </a:solidFill>
                <a:latin typeface="Aileron"/>
                <a:ea typeface="Aileron"/>
                <a:cs typeface="Aileron"/>
                <a:sym typeface="Aileron"/>
              </a:rPr>
              <a:t>Global operations and diverse learning needs create logistical and cultural barriers to delivering consistent training across sites .</a:t>
            </a:r>
          </a:p>
        </p:txBody>
      </p:sp>
      <p:sp>
        <p:nvSpPr>
          <p:cNvPr id="58" name="TextBox 58"/>
          <p:cNvSpPr txBox="1"/>
          <p:nvPr/>
        </p:nvSpPr>
        <p:spPr>
          <a:xfrm>
            <a:off x="1038225" y="8496300"/>
            <a:ext cx="8286293" cy="884858"/>
          </a:xfrm>
          <a:prstGeom prst="rect">
            <a:avLst/>
          </a:prstGeom>
        </p:spPr>
        <p:txBody>
          <a:bodyPr lIns="0" tIns="0" rIns="0" bIns="0" rtlCol="0" anchor="t">
            <a:spAutoFit/>
          </a:bodyPr>
          <a:lstStyle/>
          <a:p>
            <a:pPr algn="just">
              <a:lnSpc>
                <a:spcPts val="2272"/>
              </a:lnSpc>
            </a:pPr>
            <a:r>
              <a:rPr lang="en-US" sz="2000" dirty="0">
                <a:solidFill>
                  <a:srgbClr val="FFFFFF"/>
                </a:solidFill>
                <a:latin typeface="Aileron"/>
                <a:ea typeface="Aileron"/>
                <a:cs typeface="Aileron"/>
                <a:sym typeface="Aileron"/>
              </a:rPr>
              <a:t>Aligning training with business pace: fast ramp‑ups in manufacturing demand immediate deployment, constraining HR’s ability to plan long‑term development. </a:t>
            </a:r>
          </a:p>
        </p:txBody>
      </p:sp>
      <p:sp>
        <p:nvSpPr>
          <p:cNvPr id="59" name="TextBox 59"/>
          <p:cNvSpPr txBox="1"/>
          <p:nvPr/>
        </p:nvSpPr>
        <p:spPr>
          <a:xfrm>
            <a:off x="1028700" y="1007029"/>
            <a:ext cx="11648452" cy="805926"/>
          </a:xfrm>
          <a:prstGeom prst="rect">
            <a:avLst/>
          </a:prstGeom>
        </p:spPr>
        <p:txBody>
          <a:bodyPr lIns="0" tIns="0" rIns="0" bIns="0" rtlCol="0" anchor="t">
            <a:spAutoFit/>
          </a:bodyPr>
          <a:lstStyle/>
          <a:p>
            <a:pPr marL="0" lvl="0" indent="0" algn="l">
              <a:lnSpc>
                <a:spcPts val="7420"/>
              </a:lnSpc>
              <a:spcBef>
                <a:spcPct val="0"/>
              </a:spcBef>
            </a:pPr>
            <a:r>
              <a:rPr lang="en-US" sz="3200" b="1" u="none" strike="noStrike" dirty="0">
                <a:solidFill>
                  <a:srgbClr val="135044"/>
                </a:solidFill>
                <a:latin typeface="Aileron Ultra-Bold"/>
                <a:ea typeface="Aileron Ultra-Bold"/>
                <a:cs typeface="Aileron Ultra-Bold"/>
                <a:sym typeface="Aileron Ultra-Bold"/>
              </a:rPr>
              <a:t>HR Challenges in Training and Development at Tesla, Inc.</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716"/>
        <p:cNvGrpSpPr/>
        <p:nvPr/>
      </p:nvGrpSpPr>
      <p:grpSpPr>
        <a:xfrm>
          <a:off x="0" y="0"/>
          <a:ext cx="0" cy="0"/>
          <a:chOff x="0" y="0"/>
          <a:chExt cx="0" cy="0"/>
        </a:xfrm>
      </p:grpSpPr>
      <p:sp>
        <p:nvSpPr>
          <p:cNvPr id="5" name="TextBox 4"/>
          <p:cNvSpPr txBox="1"/>
          <p:nvPr/>
        </p:nvSpPr>
        <p:spPr>
          <a:xfrm>
            <a:off x="0" y="9688632"/>
            <a:ext cx="18288000" cy="415498"/>
          </a:xfrm>
          <a:prstGeom prst="rect">
            <a:avLst/>
          </a:prstGeom>
          <a:solidFill>
            <a:schemeClr val="tx2">
              <a:lumMod val="75000"/>
            </a:schemeClr>
          </a:solidFill>
        </p:spPr>
        <p:txBody>
          <a:bodyPr wrap="square" rtlCol="0">
            <a:spAutoFit/>
          </a:bodyPr>
          <a:lstStyle/>
          <a:p>
            <a:endParaRPr lang="en-GB" sz="2100" dirty="0">
              <a:solidFill>
                <a:schemeClr val="bg1"/>
              </a:solidFill>
            </a:endParaRPr>
          </a:p>
        </p:txBody>
      </p:sp>
      <p:sp>
        <p:nvSpPr>
          <p:cNvPr id="5718" name="Google Shape;5718;p42"/>
          <p:cNvSpPr txBox="1">
            <a:spLocks noGrp="1"/>
          </p:cNvSpPr>
          <p:nvPr>
            <p:ph type="title"/>
          </p:nvPr>
        </p:nvSpPr>
        <p:spPr>
          <a:xfrm>
            <a:off x="883433" y="-40992"/>
            <a:ext cx="16521131" cy="1059768"/>
          </a:xfrm>
          <a:prstGeom prst="rect">
            <a:avLst/>
          </a:prstGeom>
        </p:spPr>
        <p:txBody>
          <a:bodyPr spcFirstLastPara="1" vert="horz" wrap="square" lIns="182850" tIns="182850" rIns="182850" bIns="182850" rtlCol="0" anchor="t" anchorCtr="0">
            <a:noAutofit/>
          </a:bodyPr>
          <a:lstStyle/>
          <a:p>
            <a:pPr algn="ctr"/>
            <a:r>
              <a:rPr lang="en-US" sz="4800" b="1" dirty="0"/>
              <a:t>Recommendations</a:t>
            </a:r>
            <a:endParaRPr lang="en-US" altLang="en-US" sz="4800" b="1" dirty="0"/>
          </a:p>
        </p:txBody>
      </p:sp>
      <p:sp>
        <p:nvSpPr>
          <p:cNvPr id="4" name="Rectangle 2">
            <a:extLst>
              <a:ext uri="{FF2B5EF4-FFF2-40B4-BE49-F238E27FC236}">
                <a16:creationId xmlns:a16="http://schemas.microsoft.com/office/drawing/2014/main" xmlns="" id="{9F68942C-7A18-9C0D-4E0B-FF193F06EDD9}"/>
              </a:ext>
            </a:extLst>
          </p:cNvPr>
          <p:cNvSpPr>
            <a:spLocks noChangeArrowheads="1"/>
          </p:cNvSpPr>
          <p:nvPr/>
        </p:nvSpPr>
        <p:spPr bwMode="auto">
          <a:xfrm>
            <a:off x="2" y="560946"/>
            <a:ext cx="369397" cy="738664"/>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82880" tIns="91440" rIns="182880" bIns="91440" numCol="1" anchor="ctr" anchorCtr="0" compatLnSpc="1">
            <a:prstTxWarp prst="textNoShape">
              <a:avLst/>
            </a:prstTxWarp>
            <a:spAutoFit/>
          </a:bodyPr>
          <a:lstStyle/>
          <a:p>
            <a:endParaRPr lang="en-US" sz="3600"/>
          </a:p>
        </p:txBody>
      </p:sp>
      <p:graphicFrame>
        <p:nvGraphicFramePr>
          <p:cNvPr id="12" name="Diagram 11">
            <a:extLst>
              <a:ext uri="{FF2B5EF4-FFF2-40B4-BE49-F238E27FC236}">
                <a16:creationId xmlns:a16="http://schemas.microsoft.com/office/drawing/2014/main" xmlns="" id="{693FF160-90FE-AA46-2B81-E82C755F95AD}"/>
              </a:ext>
            </a:extLst>
          </p:cNvPr>
          <p:cNvGraphicFramePr/>
          <p:nvPr>
            <p:extLst>
              <p:ext uri="{D42A27DB-BD31-4B8C-83A1-F6EECF244321}">
                <p14:modId xmlns:p14="http://schemas.microsoft.com/office/powerpoint/2010/main" val="518776963"/>
              </p:ext>
            </p:extLst>
          </p:nvPr>
        </p:nvGraphicFramePr>
        <p:xfrm>
          <a:off x="332516" y="871003"/>
          <a:ext cx="17834573" cy="9340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a:xfrm>
            <a:off x="-295057" y="-227743"/>
            <a:ext cx="1124933" cy="1124933"/>
          </a:xfrm>
          <a:custGeom>
            <a:avLst/>
            <a:gdLst/>
            <a:ahLst/>
            <a:cxnLst/>
            <a:rect l="l" t="t" r="r" b="b"/>
            <a:pathLst>
              <a:path w="1124933" h="1124933">
                <a:moveTo>
                  <a:pt x="0" y="0"/>
                </a:moveTo>
                <a:lnTo>
                  <a:pt x="1124934" y="0"/>
                </a:lnTo>
                <a:lnTo>
                  <a:pt x="1124934" y="1124934"/>
                </a:lnTo>
                <a:lnTo>
                  <a:pt x="0" y="112493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11" name="Freeform 11"/>
          <p:cNvSpPr/>
          <p:nvPr/>
        </p:nvSpPr>
        <p:spPr>
          <a:xfrm>
            <a:off x="-955194" y="9422048"/>
            <a:ext cx="2445207" cy="1338195"/>
          </a:xfrm>
          <a:custGeom>
            <a:avLst/>
            <a:gdLst/>
            <a:ahLst/>
            <a:cxnLst/>
            <a:rect l="l" t="t" r="r" b="b"/>
            <a:pathLst>
              <a:path w="2445207" h="1338195">
                <a:moveTo>
                  <a:pt x="0" y="0"/>
                </a:moveTo>
                <a:lnTo>
                  <a:pt x="2445208" y="0"/>
                </a:lnTo>
                <a:lnTo>
                  <a:pt x="2445208" y="1338196"/>
                </a:lnTo>
                <a:lnTo>
                  <a:pt x="0" y="1338196"/>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16" name="TextBox 16"/>
          <p:cNvSpPr txBox="1"/>
          <p:nvPr/>
        </p:nvSpPr>
        <p:spPr>
          <a:xfrm>
            <a:off x="6781800" y="598399"/>
            <a:ext cx="5210418" cy="636649"/>
          </a:xfrm>
          <a:prstGeom prst="rect">
            <a:avLst/>
          </a:prstGeom>
        </p:spPr>
        <p:txBody>
          <a:bodyPr lIns="0" tIns="0" rIns="0" bIns="0" rtlCol="0" anchor="t">
            <a:spAutoFit/>
          </a:bodyPr>
          <a:lstStyle/>
          <a:p>
            <a:pPr algn="ctr">
              <a:lnSpc>
                <a:spcPts val="5423"/>
              </a:lnSpc>
            </a:pPr>
            <a:r>
              <a:rPr lang="en-GB" sz="3200" b="1" u="sng" spc="-144" dirty="0">
                <a:solidFill>
                  <a:srgbClr val="000000"/>
                </a:solidFill>
                <a:latin typeface="DM Sans Bold"/>
                <a:ea typeface="DM Sans Bold"/>
                <a:cs typeface="DM Sans Bold"/>
                <a:sym typeface="DM Sans Bold"/>
              </a:rPr>
              <a:t>R</a:t>
            </a:r>
            <a:r>
              <a:rPr lang="en-US" sz="3200" b="1" u="sng" spc="-144" dirty="0" err="1" smtClean="0">
                <a:solidFill>
                  <a:srgbClr val="000000"/>
                </a:solidFill>
                <a:latin typeface="DM Sans Bold"/>
                <a:ea typeface="DM Sans Bold"/>
                <a:cs typeface="DM Sans Bold"/>
                <a:sym typeface="DM Sans Bold"/>
              </a:rPr>
              <a:t>eferences</a:t>
            </a:r>
            <a:endParaRPr lang="en-US" sz="3200" b="1" u="sng" spc="-144" dirty="0">
              <a:solidFill>
                <a:srgbClr val="000000"/>
              </a:solidFill>
              <a:latin typeface="DM Sans Bold"/>
              <a:ea typeface="DM Sans Bold"/>
              <a:cs typeface="DM Sans Bold"/>
              <a:sym typeface="DM Sans Bold"/>
            </a:endParaRPr>
          </a:p>
        </p:txBody>
      </p:sp>
      <p:sp>
        <p:nvSpPr>
          <p:cNvPr id="8" name="Rectangle 2">
            <a:extLst>
              <a:ext uri="{FF2B5EF4-FFF2-40B4-BE49-F238E27FC236}">
                <a16:creationId xmlns:a16="http://schemas.microsoft.com/office/drawing/2014/main" xmlns="" id="{1B105B77-6C3C-7303-DDB4-FE9B8C2C2704}"/>
              </a:ext>
            </a:extLst>
          </p:cNvPr>
          <p:cNvSpPr>
            <a:spLocks noChangeArrowheads="1"/>
          </p:cNvSpPr>
          <p:nvPr/>
        </p:nvSpPr>
        <p:spPr bwMode="auto">
          <a:xfrm>
            <a:off x="1905000" y="1918623"/>
            <a:ext cx="15773400" cy="6247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Tesla, Inc., 2023. Annual report on Form 10-K (fiscal year ended Dec 31, 2023). [online] Available at: </a:t>
            </a:r>
            <a:r>
              <a:rPr kumimoji="0" lang="en-US" altLang="en-US" sz="2000" b="0" i="0" u="none" strike="noStrike" cap="none" normalizeH="0" baseline="0" dirty="0">
                <a:ln>
                  <a:noFill/>
                </a:ln>
                <a:solidFill>
                  <a:schemeClr val="tx1"/>
                </a:solidFill>
                <a:effectLst/>
                <a:latin typeface="Arial" panose="020B0604020202020204" pitchFamily="34" charset="0"/>
                <a:hlinkClick r:id="rId7"/>
              </a:rPr>
              <a:t>https://ir.tesla.com/_flysystem/s3/sec/000162828024002390/tsla-20231231-gen.pdf</a:t>
            </a:r>
            <a:r>
              <a:rPr kumimoji="0" lang="en-US" altLang="en-US" sz="2000" b="0" i="0" u="none" strike="noStrike" cap="none" normalizeH="0" baseline="0" dirty="0">
                <a:ln>
                  <a:noFill/>
                </a:ln>
                <a:solidFill>
                  <a:schemeClr val="tx1"/>
                </a:solidFill>
                <a:effectLst/>
                <a:latin typeface="Arial" panose="020B0604020202020204" pitchFamily="34" charset="0"/>
              </a:rPr>
              <a:t> [Accessed 1 Nov 2025].</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Tesla, Inc., 2024. Tesla START — Careers. [online] Available at: </a:t>
            </a:r>
            <a:r>
              <a:rPr kumimoji="0" lang="en-US" altLang="en-US" sz="2000" b="0" i="0" u="none" strike="noStrike" cap="none" normalizeH="0" baseline="0" dirty="0">
                <a:ln>
                  <a:noFill/>
                </a:ln>
                <a:solidFill>
                  <a:schemeClr val="tx1"/>
                </a:solidFill>
                <a:effectLst/>
                <a:latin typeface="Arial" panose="020B0604020202020204" pitchFamily="34" charset="0"/>
                <a:hlinkClick r:id="rId8"/>
              </a:rPr>
              <a:t>https://www.tesla.com/careers/tesla-start</a:t>
            </a:r>
            <a:r>
              <a:rPr kumimoji="0" lang="en-US" altLang="en-US" sz="2000" b="0" i="0" u="none" strike="noStrike" cap="none" normalizeH="0" baseline="0" dirty="0">
                <a:ln>
                  <a:noFill/>
                </a:ln>
                <a:solidFill>
                  <a:schemeClr val="tx1"/>
                </a:solidFill>
                <a:effectLst/>
                <a:latin typeface="Arial" panose="020B0604020202020204" pitchFamily="34" charset="0"/>
              </a:rPr>
              <a:t> [Accessed 1 Nov 2025].</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Tesla, Inc., 2021. 2021 Impact Report. [online] Available at: </a:t>
            </a:r>
            <a:r>
              <a:rPr kumimoji="0" lang="en-US" altLang="en-US" sz="2000" b="0" i="0" u="none" strike="noStrike" cap="none" normalizeH="0" baseline="0" dirty="0">
                <a:ln>
                  <a:noFill/>
                </a:ln>
                <a:solidFill>
                  <a:schemeClr val="tx1"/>
                </a:solidFill>
                <a:effectLst/>
                <a:latin typeface="Arial" panose="020B0604020202020204" pitchFamily="34" charset="0"/>
                <a:hlinkClick r:id="rId9"/>
              </a:rPr>
              <a:t>https://www.tesla.com/ns_videos/2021-tesla-impact-report.pdf</a:t>
            </a:r>
            <a:r>
              <a:rPr kumimoji="0" lang="en-US" altLang="en-US" sz="2000" b="0" i="0" u="none" strike="noStrike" cap="none" normalizeH="0" baseline="0" dirty="0">
                <a:ln>
                  <a:noFill/>
                </a:ln>
                <a:solidFill>
                  <a:schemeClr val="tx1"/>
                </a:solidFill>
                <a:effectLst/>
                <a:latin typeface="Arial" panose="020B0604020202020204" pitchFamily="34" charset="0"/>
              </a:rPr>
              <a:t> [Accessed 1 Nov 2025].</a:t>
            </a:r>
          </a:p>
          <a:p>
            <a:pPr marL="342900" indent="-342900">
              <a:buFont typeface="Arial" panose="020B0604020202020204" pitchFamily="34" charset="0"/>
              <a:buChar char="•"/>
            </a:pPr>
            <a:r>
              <a:rPr lang="en-US" sz="2000" dirty="0"/>
              <a:t>Tesla, Inc., 2022. </a:t>
            </a:r>
            <a:r>
              <a:rPr lang="en-US" sz="2000" i="1" dirty="0"/>
              <a:t>Job description: Market Learning &amp; Development Manager – Technical Training.</a:t>
            </a:r>
            <a:r>
              <a:rPr lang="en-US" sz="2000" dirty="0"/>
              <a:t> [online] Available at: </a:t>
            </a:r>
            <a:r>
              <a:rPr lang="en-US" sz="2000" dirty="0">
                <a:hlinkClick r:id="rId10"/>
              </a:rPr>
              <a:t>https://en.wizbii.com/company/tesla/job/market-learning-development-manager-technical-training</a:t>
            </a:r>
            <a:r>
              <a:rPr lang="en-US" sz="2000" dirty="0"/>
              <a:t> [Accessed 1 Nov 2025].</a:t>
            </a:r>
          </a:p>
          <a:p>
            <a:pPr marL="342900" indent="-342900">
              <a:buFont typeface="Arial" panose="020B0604020202020204" pitchFamily="34" charset="0"/>
              <a:buChar char="•"/>
            </a:pPr>
            <a:r>
              <a:rPr lang="en-US" sz="2000" dirty="0"/>
              <a:t>Tesla, Inc., 2023. </a:t>
            </a:r>
            <a:r>
              <a:rPr lang="en-US" sz="2000" i="1" dirty="0"/>
              <a:t>Careers – Tesla.</a:t>
            </a:r>
            <a:r>
              <a:rPr lang="en-US" sz="2000" dirty="0"/>
              <a:t> [online] Available at: </a:t>
            </a:r>
            <a:r>
              <a:rPr lang="en-US" sz="2000" dirty="0">
                <a:hlinkClick r:id="rId11"/>
              </a:rPr>
              <a:t>https://www.tesla.com/careers</a:t>
            </a:r>
            <a:r>
              <a:rPr lang="en-US" sz="2000" dirty="0"/>
              <a:t> [Accessed 1 Nov 2025].</a:t>
            </a:r>
          </a:p>
          <a:p>
            <a:pPr marL="342900" indent="-342900">
              <a:buFont typeface="Arial" panose="020B0604020202020204" pitchFamily="34" charset="0"/>
              <a:buChar char="•"/>
            </a:pPr>
            <a:r>
              <a:rPr lang="en-US" sz="2000" dirty="0"/>
              <a:t>Tesla, Inc., 2024. </a:t>
            </a:r>
            <a:r>
              <a:rPr lang="en-US" sz="2000" i="1" dirty="0"/>
              <a:t>TSLA-20241231 Form 10-K.</a:t>
            </a:r>
            <a:r>
              <a:rPr lang="en-US" sz="2000" dirty="0"/>
              <a:t> [online] Available at: </a:t>
            </a:r>
            <a:r>
              <a:rPr lang="en-US" sz="2000" dirty="0">
                <a:hlinkClick r:id="rId12"/>
              </a:rPr>
              <a:t>https://ir.tesla.com/_flysystem/s3/sec/000162828025003063/tsla-20241231.htm</a:t>
            </a:r>
            <a:r>
              <a:rPr lang="en-US" sz="2000" dirty="0"/>
              <a:t> [Accessed 1 Nov 2025].</a:t>
            </a:r>
          </a:p>
          <a:p>
            <a:pPr marL="342900" lvl="0" indent="-342900" eaLnBrk="0" fontAlgn="base" hangingPunct="0">
              <a:spcBef>
                <a:spcPct val="0"/>
              </a:spcBef>
              <a:spcAft>
                <a:spcPct val="0"/>
              </a:spcAft>
              <a:buFont typeface="Arial" panose="020B0604020202020204" pitchFamily="34" charset="0"/>
              <a:buChar char="•"/>
            </a:pPr>
            <a:r>
              <a:rPr lang="en-US" sz="2000" dirty="0" err="1"/>
              <a:t>Desklib</a:t>
            </a:r>
            <a:r>
              <a:rPr lang="en-US" sz="2000" dirty="0"/>
              <a:t>, 2023. </a:t>
            </a:r>
            <a:r>
              <a:rPr lang="en-US" sz="2000" i="1" dirty="0"/>
              <a:t>Strategic Human Resource Management Report: Tesla’s Challenges</a:t>
            </a:r>
            <a:r>
              <a:rPr lang="en-US" sz="2000" dirty="0"/>
              <a:t>. [online] Available at: </a:t>
            </a:r>
            <a:r>
              <a:rPr lang="en-US" sz="2000" dirty="0">
                <a:hlinkClick r:id="rId13"/>
              </a:rPr>
              <a:t>https://desklib.com/study-documents/hr-management-tesla/</a:t>
            </a:r>
            <a:r>
              <a:rPr lang="en-US" sz="2000" dirty="0"/>
              <a:t> [Accessed 1 Nov 2025].</a:t>
            </a:r>
          </a:p>
          <a:p>
            <a:pPr marL="342900" lvl="0" indent="-342900" eaLnBrk="0" fontAlgn="base" hangingPunct="0">
              <a:spcBef>
                <a:spcPct val="0"/>
              </a:spcBef>
              <a:spcAft>
                <a:spcPct val="0"/>
              </a:spcAft>
              <a:buFont typeface="Arial" panose="020B0604020202020204" pitchFamily="34" charset="0"/>
              <a:buChar char="•"/>
            </a:pPr>
            <a:r>
              <a:rPr lang="en-US" sz="2000" dirty="0" err="1"/>
              <a:t>Rallyware</a:t>
            </a:r>
            <a:r>
              <a:rPr lang="en-US" sz="2000" dirty="0"/>
              <a:t>, 2023. ‘Tesla’s Employee Training Evolution’. [online] Available at: </a:t>
            </a:r>
            <a:r>
              <a:rPr lang="en-US" sz="2000" dirty="0">
                <a:hlinkClick r:id="rId14"/>
              </a:rPr>
              <a:t>https://www.rallyware.com/blog/training-and-auto-technology-evolving-together-in-the-industry</a:t>
            </a:r>
            <a:r>
              <a:rPr lang="en-US" sz="2000" dirty="0"/>
              <a:t> [Accessed 1 Nov 2025].</a:t>
            </a:r>
          </a:p>
          <a:p>
            <a:pPr marL="342900" lvl="0" indent="-342900" eaLnBrk="0" fontAlgn="base" hangingPunct="0">
              <a:spcBef>
                <a:spcPct val="0"/>
              </a:spcBef>
              <a:spcAft>
                <a:spcPct val="0"/>
              </a:spcAft>
              <a:buFont typeface="Arial" panose="020B0604020202020204" pitchFamily="34" charset="0"/>
              <a:buChar char="•"/>
            </a:pPr>
            <a:r>
              <a:rPr lang="en-US" sz="2000" dirty="0"/>
              <a:t>SciencePub.net, 2021. ‘Tesla between challenges, opportunities and human resource management’. [online] Available at: </a:t>
            </a:r>
            <a:r>
              <a:rPr lang="en-US" sz="2000" dirty="0">
                <a:hlinkClick r:id="rId15"/>
              </a:rPr>
              <a:t>https://www.sciencepub.net/academia/aaj130921/05_37436aaj130921_43_56.pdf</a:t>
            </a:r>
            <a:r>
              <a:rPr lang="en-US" sz="2000" dirty="0"/>
              <a:t> [Accessed 1 Nov 2025].</a:t>
            </a:r>
          </a:p>
          <a:p>
            <a:pPr marL="342900" lvl="0" indent="-342900" eaLnBrk="0" fontAlgn="base" hangingPunct="0">
              <a:spcBef>
                <a:spcPct val="0"/>
              </a:spcBef>
              <a:spcAft>
                <a:spcPct val="0"/>
              </a:spcAft>
              <a:buFont typeface="Arial" panose="020B0604020202020204" pitchFamily="34" charset="0"/>
              <a:buChar char="•"/>
            </a:pPr>
            <a:r>
              <a:rPr lang="en-US" sz="2000" dirty="0"/>
              <a:t>Nova School of Business and Economics, 2023. </a:t>
            </a:r>
            <a:r>
              <a:rPr lang="en-US" sz="2000" i="1" dirty="0"/>
              <a:t>Talent Management at Tesla, Inc.: Charging ahead or short‑circuiting?</a:t>
            </a:r>
            <a:r>
              <a:rPr lang="en-US" sz="2000" dirty="0"/>
              <a:t> [online] Available at: </a:t>
            </a:r>
            <a:r>
              <a:rPr lang="en-US" sz="2000" dirty="0">
                <a:hlinkClick r:id="rId16"/>
              </a:rPr>
              <a:t>https://library.novasbe.unl.pt/cases/talent-management-at-tesla-inc-charging-ahead-or-short-circuiting/</a:t>
            </a:r>
            <a:r>
              <a:rPr lang="en-US" sz="2000" dirty="0"/>
              <a:t> [Accessed 1 Nov 2025].</a:t>
            </a:r>
          </a:p>
          <a:p>
            <a:pPr marL="342900" lvl="0" indent="-342900" eaLnBrk="0" fontAlgn="base" hangingPunct="0">
              <a:spcBef>
                <a:spcPct val="0"/>
              </a:spcBef>
              <a:spcAft>
                <a:spcPct val="0"/>
              </a:spcAft>
              <a:buFont typeface="Arial" panose="020B0604020202020204" pitchFamily="34" charset="0"/>
              <a:buChar char="•"/>
            </a:pPr>
            <a:r>
              <a:rPr lang="en-US" sz="2000" dirty="0" err="1"/>
              <a:t>Studocu</a:t>
            </a:r>
            <a:r>
              <a:rPr lang="en-US" sz="2000" dirty="0"/>
              <a:t>, 2022. </a:t>
            </a:r>
            <a:r>
              <a:rPr lang="en-US" sz="2000" i="1" dirty="0"/>
              <a:t>HRM Challenges in Tesla’s Expansion to China</a:t>
            </a:r>
            <a:r>
              <a:rPr lang="en-US" sz="2000" dirty="0"/>
              <a:t>. [online] Available at: </a:t>
            </a:r>
            <a:r>
              <a:rPr lang="en-US" sz="2000" dirty="0">
                <a:hlinkClick r:id="rId17"/>
              </a:rPr>
              <a:t>https://www.studocu.com/row/document/open-university-of-mauritius/business-accounting-and-finance/turnitin/80894207</a:t>
            </a:r>
            <a:r>
              <a:rPr lang="en-US" sz="2000" dirty="0"/>
              <a:t> [Accessed 1 Nov 2025].</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13238" y="-1760497"/>
            <a:ext cx="3565380" cy="3565380"/>
          </a:xfrm>
          <a:custGeom>
            <a:avLst/>
            <a:gdLst/>
            <a:ahLst/>
            <a:cxnLst/>
            <a:rect l="l" t="t" r="r" b="b"/>
            <a:pathLst>
              <a:path w="3565380" h="3565380">
                <a:moveTo>
                  <a:pt x="0" y="0"/>
                </a:moveTo>
                <a:lnTo>
                  <a:pt x="3565380" y="0"/>
                </a:lnTo>
                <a:lnTo>
                  <a:pt x="3565380" y="3565380"/>
                </a:lnTo>
                <a:lnTo>
                  <a:pt x="0" y="356538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3" name="Freeform 3"/>
          <p:cNvSpPr/>
          <p:nvPr/>
        </p:nvSpPr>
        <p:spPr>
          <a:xfrm>
            <a:off x="16204149" y="7912565"/>
            <a:ext cx="2872150" cy="2872150"/>
          </a:xfrm>
          <a:custGeom>
            <a:avLst/>
            <a:gdLst/>
            <a:ahLst/>
            <a:cxnLst/>
            <a:rect l="l" t="t" r="r" b="b"/>
            <a:pathLst>
              <a:path w="2872150" h="2872150">
                <a:moveTo>
                  <a:pt x="0" y="0"/>
                </a:moveTo>
                <a:lnTo>
                  <a:pt x="2872150" y="0"/>
                </a:lnTo>
                <a:lnTo>
                  <a:pt x="2872150" y="2872150"/>
                </a:lnTo>
                <a:lnTo>
                  <a:pt x="0" y="287215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4" name="Freeform 4"/>
          <p:cNvSpPr/>
          <p:nvPr/>
        </p:nvSpPr>
        <p:spPr>
          <a:xfrm>
            <a:off x="16505956" y="7912565"/>
            <a:ext cx="1506687" cy="2374435"/>
          </a:xfrm>
          <a:custGeom>
            <a:avLst/>
            <a:gdLst/>
            <a:ahLst/>
            <a:cxnLst/>
            <a:rect l="l" t="t" r="r" b="b"/>
            <a:pathLst>
              <a:path w="1506687" h="2374435">
                <a:moveTo>
                  <a:pt x="0" y="0"/>
                </a:moveTo>
                <a:lnTo>
                  <a:pt x="1506688" y="0"/>
                </a:lnTo>
                <a:lnTo>
                  <a:pt x="1506688" y="2374435"/>
                </a:lnTo>
                <a:lnTo>
                  <a:pt x="0" y="2374435"/>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5" name="Freeform 5"/>
          <p:cNvSpPr/>
          <p:nvPr/>
        </p:nvSpPr>
        <p:spPr>
          <a:xfrm flipV="1">
            <a:off x="14697462" y="9099782"/>
            <a:ext cx="1506687" cy="115056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US"/>
          </a:p>
        </p:txBody>
      </p:sp>
      <p:sp>
        <p:nvSpPr>
          <p:cNvPr id="6" name="Freeform 6"/>
          <p:cNvSpPr/>
          <p:nvPr/>
        </p:nvSpPr>
        <p:spPr>
          <a:xfrm>
            <a:off x="-142486" y="8411911"/>
            <a:ext cx="855724" cy="846389"/>
          </a:xfrm>
          <a:custGeom>
            <a:avLst/>
            <a:gdLst/>
            <a:ahLst/>
            <a:cxnLst/>
            <a:rect l="l" t="t" r="r" b="b"/>
            <a:pathLst>
              <a:path w="855724" h="846389">
                <a:moveTo>
                  <a:pt x="0" y="0"/>
                </a:moveTo>
                <a:lnTo>
                  <a:pt x="855724" y="0"/>
                </a:lnTo>
                <a:lnTo>
                  <a:pt x="855724" y="846389"/>
                </a:lnTo>
                <a:lnTo>
                  <a:pt x="0" y="846389"/>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US"/>
          </a:p>
        </p:txBody>
      </p:sp>
      <p:sp>
        <p:nvSpPr>
          <p:cNvPr id="7" name="Freeform 7"/>
          <p:cNvSpPr/>
          <p:nvPr/>
        </p:nvSpPr>
        <p:spPr>
          <a:xfrm>
            <a:off x="3029415" y="-759899"/>
            <a:ext cx="1907090" cy="1886286"/>
          </a:xfrm>
          <a:custGeom>
            <a:avLst/>
            <a:gdLst/>
            <a:ahLst/>
            <a:cxnLst/>
            <a:rect l="l" t="t" r="r" b="b"/>
            <a:pathLst>
              <a:path w="1907090" h="1886286">
                <a:moveTo>
                  <a:pt x="0" y="0"/>
                </a:moveTo>
                <a:lnTo>
                  <a:pt x="1907090" y="0"/>
                </a:lnTo>
                <a:lnTo>
                  <a:pt x="1907090" y="1886286"/>
                </a:lnTo>
                <a:lnTo>
                  <a:pt x="0" y="1886286"/>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US"/>
          </a:p>
        </p:txBody>
      </p:sp>
      <p:grpSp>
        <p:nvGrpSpPr>
          <p:cNvPr id="8" name="Group 8"/>
          <p:cNvGrpSpPr/>
          <p:nvPr/>
        </p:nvGrpSpPr>
        <p:grpSpPr>
          <a:xfrm>
            <a:off x="11442432" y="22193"/>
            <a:ext cx="5446170" cy="7726863"/>
            <a:chOff x="0" y="0"/>
            <a:chExt cx="1434382" cy="2035059"/>
          </a:xfrm>
        </p:grpSpPr>
        <p:sp>
          <p:nvSpPr>
            <p:cNvPr id="9" name="Freeform 9"/>
            <p:cNvSpPr/>
            <p:nvPr/>
          </p:nvSpPr>
          <p:spPr>
            <a:xfrm>
              <a:off x="0" y="0"/>
              <a:ext cx="1434382" cy="2035059"/>
            </a:xfrm>
            <a:custGeom>
              <a:avLst/>
              <a:gdLst/>
              <a:ahLst/>
              <a:cxnLst/>
              <a:rect l="l" t="t" r="r" b="b"/>
              <a:pathLst>
                <a:path w="1434382" h="2035059">
                  <a:moveTo>
                    <a:pt x="0" y="0"/>
                  </a:moveTo>
                  <a:lnTo>
                    <a:pt x="1434382" y="0"/>
                  </a:lnTo>
                  <a:lnTo>
                    <a:pt x="1434382" y="2035059"/>
                  </a:lnTo>
                  <a:lnTo>
                    <a:pt x="0" y="2035059"/>
                  </a:lnTo>
                  <a:close/>
                </a:path>
              </a:pathLst>
            </a:custGeom>
            <a:solidFill>
              <a:srgbClr val="000000">
                <a:alpha val="31765"/>
              </a:srgbClr>
            </a:solidFill>
          </p:spPr>
          <p:txBody>
            <a:bodyPr/>
            <a:lstStyle/>
            <a:p>
              <a:endParaRPr lang="en-US"/>
            </a:p>
          </p:txBody>
        </p:sp>
        <p:sp>
          <p:nvSpPr>
            <p:cNvPr id="10" name="TextBox 10"/>
            <p:cNvSpPr txBox="1"/>
            <p:nvPr/>
          </p:nvSpPr>
          <p:spPr>
            <a:xfrm>
              <a:off x="0" y="-114300"/>
              <a:ext cx="1434382" cy="2149359"/>
            </a:xfrm>
            <a:prstGeom prst="rect">
              <a:avLst/>
            </a:prstGeom>
          </p:spPr>
          <p:txBody>
            <a:bodyPr lIns="50800" tIns="50800" rIns="50800" bIns="50800" rtlCol="0" anchor="ctr"/>
            <a:lstStyle/>
            <a:p>
              <a:pPr algn="ctr">
                <a:lnSpc>
                  <a:spcPts val="4079"/>
                </a:lnSpc>
              </a:pPr>
              <a:endParaRPr/>
            </a:p>
          </p:txBody>
        </p:sp>
      </p:grpSp>
      <p:sp>
        <p:nvSpPr>
          <p:cNvPr id="11" name="Freeform 11"/>
          <p:cNvSpPr/>
          <p:nvPr/>
        </p:nvSpPr>
        <p:spPr>
          <a:xfrm>
            <a:off x="10894040" y="-199583"/>
            <a:ext cx="5611916" cy="7638907"/>
          </a:xfrm>
          <a:custGeom>
            <a:avLst/>
            <a:gdLst/>
            <a:ahLst/>
            <a:cxnLst/>
            <a:rect l="l" t="t" r="r" b="b"/>
            <a:pathLst>
              <a:path w="5611916" h="7638907">
                <a:moveTo>
                  <a:pt x="0" y="0"/>
                </a:moveTo>
                <a:lnTo>
                  <a:pt x="5611916" y="0"/>
                </a:lnTo>
                <a:lnTo>
                  <a:pt x="5611916" y="7638907"/>
                </a:lnTo>
                <a:lnTo>
                  <a:pt x="0" y="7638907"/>
                </a:lnTo>
                <a:lnTo>
                  <a:pt x="0" y="0"/>
                </a:lnTo>
                <a:close/>
              </a:path>
            </a:pathLst>
          </a:custGeom>
          <a:blipFill>
            <a:blip r:embed="rId13"/>
            <a:stretch>
              <a:fillRect l="-18059" r="-18059"/>
            </a:stretch>
          </a:blipFill>
        </p:spPr>
        <p:txBody>
          <a:bodyPr/>
          <a:lstStyle/>
          <a:p>
            <a:endParaRPr lang="en-US"/>
          </a:p>
        </p:txBody>
      </p:sp>
      <p:sp>
        <p:nvSpPr>
          <p:cNvPr id="12" name="TextBox 12"/>
          <p:cNvSpPr txBox="1"/>
          <p:nvPr/>
        </p:nvSpPr>
        <p:spPr>
          <a:xfrm>
            <a:off x="1452251" y="1632603"/>
            <a:ext cx="8115300" cy="1395254"/>
          </a:xfrm>
          <a:prstGeom prst="rect">
            <a:avLst/>
          </a:prstGeom>
        </p:spPr>
        <p:txBody>
          <a:bodyPr lIns="0" tIns="0" rIns="0" bIns="0" rtlCol="0" anchor="t">
            <a:spAutoFit/>
          </a:bodyPr>
          <a:lstStyle/>
          <a:p>
            <a:pPr marL="0" lvl="0" indent="0" algn="ctr">
              <a:lnSpc>
                <a:spcPct val="150000"/>
              </a:lnSpc>
              <a:spcBef>
                <a:spcPct val="0"/>
              </a:spcBef>
            </a:pPr>
            <a:r>
              <a:rPr lang="en-US" sz="3200" dirty="0">
                <a:solidFill>
                  <a:srgbClr val="000000"/>
                </a:solidFill>
                <a:latin typeface="Hero"/>
                <a:ea typeface="Hero"/>
                <a:cs typeface="Hero"/>
                <a:sym typeface="Hero"/>
              </a:rPr>
              <a:t>Tesla's Performance Management Policies and Practices</a:t>
            </a:r>
          </a:p>
        </p:txBody>
      </p:sp>
      <p:sp>
        <p:nvSpPr>
          <p:cNvPr id="13" name="TextBox 13"/>
          <p:cNvSpPr txBox="1"/>
          <p:nvPr/>
        </p:nvSpPr>
        <p:spPr>
          <a:xfrm>
            <a:off x="1633919" y="3248359"/>
            <a:ext cx="8424481" cy="1590179"/>
          </a:xfrm>
          <a:prstGeom prst="rect">
            <a:avLst/>
          </a:prstGeom>
        </p:spPr>
        <p:txBody>
          <a:bodyPr wrap="square" lIns="0" tIns="0" rIns="0" bIns="0" rtlCol="0" anchor="t">
            <a:spAutoFit/>
          </a:bodyPr>
          <a:lstStyle/>
          <a:p>
            <a:pPr marL="0" lvl="0" indent="0" algn="just">
              <a:lnSpc>
                <a:spcPts val="3060"/>
              </a:lnSpc>
            </a:pPr>
            <a:r>
              <a:rPr lang="en-US" sz="2000" dirty="0">
                <a:solidFill>
                  <a:srgbClr val="000000"/>
                </a:solidFill>
                <a:latin typeface="Opun"/>
                <a:ea typeface="Opun"/>
                <a:cs typeface="Opun"/>
                <a:sym typeface="Opun"/>
              </a:rPr>
              <a:t>Tesla's performance management practices are characterized by a high-pressure, innovation-driven culture focused on ambitious goals and rapid execution (Amazing Workplaces, 2025). The system is typically reported to involve a structured review cycle to assess employee contributions.</a:t>
            </a:r>
          </a:p>
        </p:txBody>
      </p:sp>
      <p:sp>
        <p:nvSpPr>
          <p:cNvPr id="15" name="TextBox 15"/>
          <p:cNvSpPr txBox="1"/>
          <p:nvPr/>
        </p:nvSpPr>
        <p:spPr>
          <a:xfrm>
            <a:off x="1618679" y="5143500"/>
            <a:ext cx="6609111" cy="1590179"/>
          </a:xfrm>
          <a:prstGeom prst="rect">
            <a:avLst/>
          </a:prstGeom>
        </p:spPr>
        <p:txBody>
          <a:bodyPr lIns="0" tIns="0" rIns="0" bIns="0" rtlCol="0" anchor="t">
            <a:spAutoFit/>
          </a:bodyPr>
          <a:lstStyle/>
          <a:p>
            <a:pPr marL="0" lvl="0" indent="0" algn="l">
              <a:lnSpc>
                <a:spcPts val="3060"/>
              </a:lnSpc>
            </a:pPr>
            <a:r>
              <a:rPr lang="en-US" sz="2000" b="1" dirty="0">
                <a:solidFill>
                  <a:srgbClr val="000000"/>
                </a:solidFill>
                <a:latin typeface="Opun"/>
                <a:ea typeface="Opun"/>
                <a:cs typeface="Opun"/>
                <a:sym typeface="Opun"/>
              </a:rPr>
              <a:t>Key Practices:</a:t>
            </a:r>
          </a:p>
          <a:p>
            <a:pPr marL="342900" lvl="0" indent="-342900">
              <a:lnSpc>
                <a:spcPts val="3060"/>
              </a:lnSpc>
              <a:buFont typeface="Arial" panose="020B0604020202020204" pitchFamily="34" charset="0"/>
              <a:buChar char="•"/>
            </a:pPr>
            <a:r>
              <a:rPr lang="en-US" sz="2000" b="1" dirty="0">
                <a:solidFill>
                  <a:srgbClr val="000000"/>
                </a:solidFill>
                <a:latin typeface="Opun"/>
                <a:ea typeface="Opun"/>
                <a:cs typeface="Opun"/>
                <a:sym typeface="Opun"/>
              </a:rPr>
              <a:t>Semi-Annual Reviews</a:t>
            </a:r>
          </a:p>
          <a:p>
            <a:pPr marL="342900" lvl="0" indent="-342900">
              <a:lnSpc>
                <a:spcPts val="3060"/>
              </a:lnSpc>
              <a:buFont typeface="Arial" panose="020B0604020202020204" pitchFamily="34" charset="0"/>
              <a:buChar char="•"/>
            </a:pPr>
            <a:r>
              <a:rPr lang="en-US" sz="2000" b="1" dirty="0">
                <a:solidFill>
                  <a:srgbClr val="000000"/>
                </a:solidFill>
                <a:latin typeface="Opun"/>
                <a:ea typeface="Opun"/>
                <a:cs typeface="Opun"/>
                <a:sym typeface="Opun"/>
              </a:rPr>
              <a:t>.Performance-Based Outcomes</a:t>
            </a:r>
          </a:p>
          <a:p>
            <a:pPr marL="342900" lvl="0" indent="-342900">
              <a:lnSpc>
                <a:spcPts val="3060"/>
              </a:lnSpc>
              <a:buFont typeface="Arial" panose="020B0604020202020204" pitchFamily="34" charset="0"/>
              <a:buChar char="•"/>
            </a:pPr>
            <a:r>
              <a:rPr lang="en-US" sz="2000" b="1" dirty="0">
                <a:solidFill>
                  <a:srgbClr val="000000"/>
                </a:solidFill>
                <a:latin typeface="Opun"/>
                <a:ea typeface="Opun"/>
                <a:cs typeface="Opun"/>
                <a:sym typeface="Opun"/>
              </a:rPr>
              <a:t>Focus on 'First Principles' and Ownership</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3121299" y="-1782690"/>
            <a:ext cx="3565380" cy="3565380"/>
          </a:xfrm>
          <a:custGeom>
            <a:avLst/>
            <a:gdLst/>
            <a:ahLst/>
            <a:cxnLst/>
            <a:rect l="l" t="t" r="r" b="b"/>
            <a:pathLst>
              <a:path w="3565380" h="3565380">
                <a:moveTo>
                  <a:pt x="0" y="0"/>
                </a:moveTo>
                <a:lnTo>
                  <a:pt x="3565380" y="0"/>
                </a:lnTo>
                <a:lnTo>
                  <a:pt x="3565380" y="3565380"/>
                </a:lnTo>
                <a:lnTo>
                  <a:pt x="0" y="356538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3" name="Freeform 3"/>
          <p:cNvSpPr/>
          <p:nvPr/>
        </p:nvSpPr>
        <p:spPr>
          <a:xfrm>
            <a:off x="-1008213" y="8238988"/>
            <a:ext cx="2872150" cy="2872150"/>
          </a:xfrm>
          <a:custGeom>
            <a:avLst/>
            <a:gdLst/>
            <a:ahLst/>
            <a:cxnLst/>
            <a:rect l="l" t="t" r="r" b="b"/>
            <a:pathLst>
              <a:path w="2872150" h="2872150">
                <a:moveTo>
                  <a:pt x="0" y="0"/>
                </a:moveTo>
                <a:lnTo>
                  <a:pt x="2872150" y="0"/>
                </a:lnTo>
                <a:lnTo>
                  <a:pt x="2872150" y="2872150"/>
                </a:lnTo>
                <a:lnTo>
                  <a:pt x="0" y="287215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4" name="Freeform 4"/>
          <p:cNvSpPr/>
          <p:nvPr/>
        </p:nvSpPr>
        <p:spPr>
          <a:xfrm>
            <a:off x="-706406" y="8238988"/>
            <a:ext cx="1506687" cy="2374435"/>
          </a:xfrm>
          <a:custGeom>
            <a:avLst/>
            <a:gdLst/>
            <a:ahLst/>
            <a:cxnLst/>
            <a:rect l="l" t="t" r="r" b="b"/>
            <a:pathLst>
              <a:path w="1506687" h="2374435">
                <a:moveTo>
                  <a:pt x="0" y="0"/>
                </a:moveTo>
                <a:lnTo>
                  <a:pt x="1506687" y="0"/>
                </a:lnTo>
                <a:lnTo>
                  <a:pt x="1506687" y="2374435"/>
                </a:lnTo>
                <a:lnTo>
                  <a:pt x="0" y="2374435"/>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5" name="Freeform 5"/>
          <p:cNvSpPr/>
          <p:nvPr/>
        </p:nvSpPr>
        <p:spPr>
          <a:xfrm flipV="1">
            <a:off x="16686679" y="9099782"/>
            <a:ext cx="1506687" cy="115056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US"/>
          </a:p>
        </p:txBody>
      </p:sp>
      <p:sp>
        <p:nvSpPr>
          <p:cNvPr id="6" name="Freeform 6"/>
          <p:cNvSpPr/>
          <p:nvPr/>
        </p:nvSpPr>
        <p:spPr>
          <a:xfrm>
            <a:off x="0" y="2599406"/>
            <a:ext cx="855724" cy="846389"/>
          </a:xfrm>
          <a:custGeom>
            <a:avLst/>
            <a:gdLst/>
            <a:ahLst/>
            <a:cxnLst/>
            <a:rect l="l" t="t" r="r" b="b"/>
            <a:pathLst>
              <a:path w="855724" h="846389">
                <a:moveTo>
                  <a:pt x="0" y="0"/>
                </a:moveTo>
                <a:lnTo>
                  <a:pt x="855724" y="0"/>
                </a:lnTo>
                <a:lnTo>
                  <a:pt x="855724" y="846388"/>
                </a:lnTo>
                <a:lnTo>
                  <a:pt x="0" y="846388"/>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US"/>
          </a:p>
        </p:txBody>
      </p:sp>
      <p:sp>
        <p:nvSpPr>
          <p:cNvPr id="7" name="Freeform 7"/>
          <p:cNvSpPr/>
          <p:nvPr/>
        </p:nvSpPr>
        <p:spPr>
          <a:xfrm>
            <a:off x="15733134" y="-1035141"/>
            <a:ext cx="1907090" cy="1886286"/>
          </a:xfrm>
          <a:custGeom>
            <a:avLst/>
            <a:gdLst/>
            <a:ahLst/>
            <a:cxnLst/>
            <a:rect l="l" t="t" r="r" b="b"/>
            <a:pathLst>
              <a:path w="1907090" h="1886286">
                <a:moveTo>
                  <a:pt x="0" y="0"/>
                </a:moveTo>
                <a:lnTo>
                  <a:pt x="1907090" y="0"/>
                </a:lnTo>
                <a:lnTo>
                  <a:pt x="1907090" y="1886286"/>
                </a:lnTo>
                <a:lnTo>
                  <a:pt x="0" y="1886286"/>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US"/>
          </a:p>
        </p:txBody>
      </p:sp>
      <p:sp>
        <p:nvSpPr>
          <p:cNvPr id="12" name="TextBox 12"/>
          <p:cNvSpPr txBox="1"/>
          <p:nvPr/>
        </p:nvSpPr>
        <p:spPr>
          <a:xfrm>
            <a:off x="3294483" y="2114007"/>
            <a:ext cx="11945517" cy="656590"/>
          </a:xfrm>
          <a:prstGeom prst="rect">
            <a:avLst/>
          </a:prstGeom>
        </p:spPr>
        <p:txBody>
          <a:bodyPr wrap="square" lIns="0" tIns="0" rIns="0" bIns="0" rtlCol="0" anchor="t">
            <a:spAutoFit/>
          </a:bodyPr>
          <a:lstStyle/>
          <a:p>
            <a:pPr marL="0" lvl="0" indent="0" algn="ctr">
              <a:lnSpc>
                <a:spcPct val="150000"/>
              </a:lnSpc>
              <a:spcBef>
                <a:spcPct val="0"/>
              </a:spcBef>
            </a:pPr>
            <a:r>
              <a:rPr lang="en-US" sz="3200" dirty="0">
                <a:solidFill>
                  <a:srgbClr val="000000"/>
                </a:solidFill>
                <a:latin typeface="Hero"/>
                <a:ea typeface="Hero"/>
                <a:cs typeface="Hero"/>
                <a:sym typeface="Hero"/>
              </a:rPr>
              <a:t>Line Manager's Role in Tesla's Performance Management</a:t>
            </a:r>
          </a:p>
        </p:txBody>
      </p:sp>
      <p:sp>
        <p:nvSpPr>
          <p:cNvPr id="13" name="TextBox 13"/>
          <p:cNvSpPr txBox="1"/>
          <p:nvPr/>
        </p:nvSpPr>
        <p:spPr>
          <a:xfrm>
            <a:off x="3048000" y="3758505"/>
            <a:ext cx="12192000" cy="2769989"/>
          </a:xfrm>
          <a:prstGeom prst="rect">
            <a:avLst/>
          </a:prstGeom>
        </p:spPr>
        <p:txBody>
          <a:bodyPr wrap="square" lIns="0" tIns="0" rIns="0" bIns="0" rtlCol="0" anchor="t">
            <a:spAutoFit/>
          </a:bodyPr>
          <a:lstStyle/>
          <a:p>
            <a:pPr algn="just"/>
            <a:r>
              <a:rPr lang="en-US" sz="2000" dirty="0"/>
              <a:t>The line manager at Tesla acts as the primary executor and communication channel for the company's demanding, high-performance management system. They are crucial in translating top-level strategic objectives into daily operational goals for their teams.</a:t>
            </a:r>
          </a:p>
          <a:p>
            <a:r>
              <a:rPr lang="en-US" sz="2000" dirty="0"/>
              <a:t/>
            </a:r>
            <a:br>
              <a:rPr lang="en-US" sz="2000" dirty="0"/>
            </a:br>
            <a:r>
              <a:rPr lang="en-US" sz="2000" b="1" dirty="0"/>
              <a:t>Key Responsibilities:</a:t>
            </a:r>
          </a:p>
          <a:p>
            <a:pPr marL="342900" indent="-342900">
              <a:buFont typeface="Arial" panose="020B0604020202020204" pitchFamily="34" charset="0"/>
              <a:buChar char="•"/>
            </a:pPr>
            <a:r>
              <a:rPr lang="en-US" sz="2000" b="1" dirty="0"/>
              <a:t>Continuous Feedback and Coaching;</a:t>
            </a:r>
          </a:p>
          <a:p>
            <a:pPr marL="342900" indent="-342900">
              <a:buFont typeface="Arial" panose="020B0604020202020204" pitchFamily="34" charset="0"/>
              <a:buChar char="•"/>
            </a:pPr>
            <a:r>
              <a:rPr lang="en-US" sz="2000" b="1" dirty="0"/>
              <a:t>Performance Evaluation;</a:t>
            </a:r>
          </a:p>
          <a:p>
            <a:pPr marL="342900" indent="-342900">
              <a:buFont typeface="Arial" panose="020B0604020202020204" pitchFamily="34" charset="0"/>
              <a:buChar char="•"/>
            </a:pPr>
            <a:r>
              <a:rPr lang="en-US" sz="2000" b="1" dirty="0"/>
              <a:t>Goal Alignment and Execution;</a:t>
            </a:r>
          </a:p>
          <a:p>
            <a:pPr marL="342900" indent="-342900">
              <a:buFont typeface="Arial" panose="020B0604020202020204" pitchFamily="34" charset="0"/>
              <a:buChar char="•"/>
            </a:pPr>
            <a:r>
              <a:rPr lang="en-US" sz="2000" b="1" dirty="0"/>
              <a:t>Identifying Low Performers;</a:t>
            </a:r>
            <a:endParaRPr lang="en-US"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737101" y="1979315"/>
            <a:ext cx="3164185" cy="3164185"/>
          </a:xfrm>
          <a:custGeom>
            <a:avLst/>
            <a:gdLst/>
            <a:ahLst/>
            <a:cxnLst/>
            <a:rect l="l" t="t" r="r" b="b"/>
            <a:pathLst>
              <a:path w="3164185" h="3164185">
                <a:moveTo>
                  <a:pt x="0" y="0"/>
                </a:moveTo>
                <a:lnTo>
                  <a:pt x="3164185" y="0"/>
                </a:lnTo>
                <a:lnTo>
                  <a:pt x="3164185" y="3164185"/>
                </a:lnTo>
                <a:lnTo>
                  <a:pt x="0" y="3164185"/>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3" name="Freeform 3"/>
          <p:cNvSpPr/>
          <p:nvPr/>
        </p:nvSpPr>
        <p:spPr>
          <a:xfrm flipV="1">
            <a:off x="1028700" y="9258300"/>
            <a:ext cx="1506687" cy="115056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4" name="Freeform 4"/>
          <p:cNvSpPr/>
          <p:nvPr/>
        </p:nvSpPr>
        <p:spPr>
          <a:xfrm>
            <a:off x="16686679" y="605506"/>
            <a:ext cx="855724" cy="846389"/>
          </a:xfrm>
          <a:custGeom>
            <a:avLst/>
            <a:gdLst/>
            <a:ahLst/>
            <a:cxnLst/>
            <a:rect l="l" t="t" r="r" b="b"/>
            <a:pathLst>
              <a:path w="855724" h="846389">
                <a:moveTo>
                  <a:pt x="0" y="0"/>
                </a:moveTo>
                <a:lnTo>
                  <a:pt x="855724" y="0"/>
                </a:lnTo>
                <a:lnTo>
                  <a:pt x="855724" y="846388"/>
                </a:lnTo>
                <a:lnTo>
                  <a:pt x="0" y="846388"/>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5" name="Freeform 5"/>
          <p:cNvSpPr/>
          <p:nvPr/>
        </p:nvSpPr>
        <p:spPr>
          <a:xfrm rot="-5400000">
            <a:off x="-953545" y="1462297"/>
            <a:ext cx="1907090" cy="1886286"/>
          </a:xfrm>
          <a:custGeom>
            <a:avLst/>
            <a:gdLst/>
            <a:ahLst/>
            <a:cxnLst/>
            <a:rect l="l" t="t" r="r" b="b"/>
            <a:pathLst>
              <a:path w="1907090" h="1886286">
                <a:moveTo>
                  <a:pt x="0" y="0"/>
                </a:moveTo>
                <a:lnTo>
                  <a:pt x="1907090" y="0"/>
                </a:lnTo>
                <a:lnTo>
                  <a:pt x="1907090" y="1886285"/>
                </a:lnTo>
                <a:lnTo>
                  <a:pt x="0" y="1886285"/>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6" name="Freeform 6"/>
          <p:cNvSpPr/>
          <p:nvPr/>
        </p:nvSpPr>
        <p:spPr>
          <a:xfrm rot="-5400000">
            <a:off x="16903308" y="-145072"/>
            <a:ext cx="1953238" cy="1953238"/>
          </a:xfrm>
          <a:custGeom>
            <a:avLst/>
            <a:gdLst/>
            <a:ahLst/>
            <a:cxnLst/>
            <a:rect l="l" t="t" r="r" b="b"/>
            <a:pathLst>
              <a:path w="1953238" h="1953238">
                <a:moveTo>
                  <a:pt x="0" y="0"/>
                </a:moveTo>
                <a:lnTo>
                  <a:pt x="1953238" y="0"/>
                </a:lnTo>
                <a:lnTo>
                  <a:pt x="1953238" y="1953238"/>
                </a:lnTo>
                <a:lnTo>
                  <a:pt x="0" y="1953238"/>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US"/>
          </a:p>
        </p:txBody>
      </p:sp>
      <p:sp>
        <p:nvSpPr>
          <p:cNvPr id="7" name="Freeform 7"/>
          <p:cNvSpPr/>
          <p:nvPr/>
        </p:nvSpPr>
        <p:spPr>
          <a:xfrm>
            <a:off x="10009523" y="2849880"/>
            <a:ext cx="6893786" cy="4587240"/>
          </a:xfrm>
          <a:custGeom>
            <a:avLst/>
            <a:gdLst/>
            <a:ahLst/>
            <a:cxnLst/>
            <a:rect l="l" t="t" r="r" b="b"/>
            <a:pathLst>
              <a:path w="6893786" h="4587240">
                <a:moveTo>
                  <a:pt x="0" y="0"/>
                </a:moveTo>
                <a:lnTo>
                  <a:pt x="6893785" y="0"/>
                </a:lnTo>
                <a:lnTo>
                  <a:pt x="6893785" y="4587240"/>
                </a:lnTo>
                <a:lnTo>
                  <a:pt x="0" y="4587240"/>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US"/>
          </a:p>
        </p:txBody>
      </p:sp>
      <p:sp>
        <p:nvSpPr>
          <p:cNvPr id="8" name="Freeform 8"/>
          <p:cNvSpPr/>
          <p:nvPr/>
        </p:nvSpPr>
        <p:spPr>
          <a:xfrm flipV="1">
            <a:off x="15752613" y="9258300"/>
            <a:ext cx="1506687" cy="115056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9" name="TextBox 9"/>
          <p:cNvSpPr txBox="1"/>
          <p:nvPr/>
        </p:nvSpPr>
        <p:spPr>
          <a:xfrm>
            <a:off x="2373463" y="1434108"/>
            <a:ext cx="6704921" cy="1415772"/>
          </a:xfrm>
          <a:prstGeom prst="rect">
            <a:avLst/>
          </a:prstGeom>
        </p:spPr>
        <p:txBody>
          <a:bodyPr lIns="0" tIns="0" rIns="0" bIns="0" rtlCol="0" anchor="t">
            <a:spAutoFit/>
          </a:bodyPr>
          <a:lstStyle/>
          <a:p>
            <a:pPr marL="0" lvl="0" indent="0" algn="l">
              <a:lnSpc>
                <a:spcPct val="150000"/>
              </a:lnSpc>
            </a:pPr>
            <a:r>
              <a:rPr lang="en-US" sz="3200" dirty="0">
                <a:solidFill>
                  <a:srgbClr val="000000"/>
                </a:solidFill>
                <a:latin typeface="Opun"/>
                <a:ea typeface="Opun"/>
                <a:cs typeface="Opun"/>
                <a:sym typeface="Opun"/>
              </a:rPr>
              <a:t>Strategic Alignment of Tesla's Performance Management</a:t>
            </a:r>
          </a:p>
        </p:txBody>
      </p:sp>
      <p:sp>
        <p:nvSpPr>
          <p:cNvPr id="10" name="TextBox 10"/>
          <p:cNvSpPr txBox="1"/>
          <p:nvPr/>
        </p:nvSpPr>
        <p:spPr>
          <a:xfrm>
            <a:off x="2373463" y="3561407"/>
            <a:ext cx="6184087" cy="1987724"/>
          </a:xfrm>
          <a:prstGeom prst="rect">
            <a:avLst/>
          </a:prstGeom>
        </p:spPr>
        <p:txBody>
          <a:bodyPr lIns="0" tIns="0" rIns="0" bIns="0" rtlCol="0" anchor="t">
            <a:spAutoFit/>
          </a:bodyPr>
          <a:lstStyle/>
          <a:p>
            <a:pPr marL="0" lvl="0" indent="0" algn="l">
              <a:lnSpc>
                <a:spcPts val="3060"/>
              </a:lnSpc>
            </a:pPr>
            <a:r>
              <a:rPr lang="en-US" sz="2000" dirty="0">
                <a:solidFill>
                  <a:srgbClr val="000000"/>
                </a:solidFill>
                <a:latin typeface="Opun"/>
                <a:ea typeface="Opun"/>
                <a:cs typeface="Opun"/>
                <a:sym typeface="Opun"/>
              </a:rPr>
              <a:t>Key Development Aspects:</a:t>
            </a:r>
          </a:p>
          <a:p>
            <a:pPr marL="0" lvl="0" indent="0" algn="l">
              <a:lnSpc>
                <a:spcPts val="3060"/>
              </a:lnSpc>
            </a:pPr>
            <a:endParaRPr lang="en-US" sz="2000" dirty="0">
              <a:solidFill>
                <a:srgbClr val="000000"/>
              </a:solidFill>
              <a:latin typeface="Opun"/>
              <a:ea typeface="Opun"/>
              <a:cs typeface="Opun"/>
              <a:sym typeface="Opun"/>
            </a:endParaRPr>
          </a:p>
          <a:p>
            <a:pPr marL="800100" lvl="1" indent="-342900">
              <a:lnSpc>
                <a:spcPts val="3060"/>
              </a:lnSpc>
              <a:buFont typeface="Arial" panose="020B0604020202020204" pitchFamily="34" charset="0"/>
              <a:buChar char="•"/>
            </a:pPr>
            <a:r>
              <a:rPr lang="en-US" sz="2000" dirty="0">
                <a:solidFill>
                  <a:srgbClr val="000000"/>
                </a:solidFill>
                <a:latin typeface="Opun"/>
                <a:ea typeface="Opun"/>
                <a:cs typeface="Opun"/>
                <a:sym typeface="Opun"/>
              </a:rPr>
              <a:t>Drives Innovation;</a:t>
            </a:r>
          </a:p>
          <a:p>
            <a:pPr marL="800100" lvl="1" indent="-342900">
              <a:lnSpc>
                <a:spcPts val="3060"/>
              </a:lnSpc>
              <a:buFont typeface="Arial" panose="020B0604020202020204" pitchFamily="34" charset="0"/>
              <a:buChar char="•"/>
            </a:pPr>
            <a:r>
              <a:rPr lang="en-US" sz="2000" dirty="0">
                <a:solidFill>
                  <a:srgbClr val="000000"/>
                </a:solidFill>
                <a:latin typeface="Opun"/>
                <a:ea typeface="Opun"/>
                <a:cs typeface="Opun"/>
                <a:sym typeface="Opun"/>
              </a:rPr>
              <a:t>Encourages Speed and High Standards;</a:t>
            </a:r>
          </a:p>
          <a:p>
            <a:pPr marL="800100" lvl="1" indent="-342900">
              <a:lnSpc>
                <a:spcPts val="3060"/>
              </a:lnSpc>
              <a:buFont typeface="Arial" panose="020B0604020202020204" pitchFamily="34" charset="0"/>
              <a:buChar char="•"/>
            </a:pPr>
            <a:r>
              <a:rPr lang="en-US" sz="2000" dirty="0">
                <a:solidFill>
                  <a:srgbClr val="000000"/>
                </a:solidFill>
                <a:latin typeface="Opun"/>
                <a:ea typeface="Opun"/>
                <a:cs typeface="Opun"/>
                <a:sym typeface="Opun"/>
              </a:rPr>
              <a:t>Maintains Control;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737101" y="1979315"/>
            <a:ext cx="3164185" cy="3164185"/>
          </a:xfrm>
          <a:custGeom>
            <a:avLst/>
            <a:gdLst/>
            <a:ahLst/>
            <a:cxnLst/>
            <a:rect l="l" t="t" r="r" b="b"/>
            <a:pathLst>
              <a:path w="3164185" h="3164185">
                <a:moveTo>
                  <a:pt x="0" y="0"/>
                </a:moveTo>
                <a:lnTo>
                  <a:pt x="3164185" y="0"/>
                </a:lnTo>
                <a:lnTo>
                  <a:pt x="3164185" y="3164185"/>
                </a:lnTo>
                <a:lnTo>
                  <a:pt x="0" y="3164185"/>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3" name="Freeform 3"/>
          <p:cNvSpPr/>
          <p:nvPr/>
        </p:nvSpPr>
        <p:spPr>
          <a:xfrm flipV="1">
            <a:off x="1028700" y="9258300"/>
            <a:ext cx="1506687" cy="115056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4" name="Freeform 4"/>
          <p:cNvSpPr/>
          <p:nvPr/>
        </p:nvSpPr>
        <p:spPr>
          <a:xfrm>
            <a:off x="16686679" y="605506"/>
            <a:ext cx="855724" cy="846389"/>
          </a:xfrm>
          <a:custGeom>
            <a:avLst/>
            <a:gdLst/>
            <a:ahLst/>
            <a:cxnLst/>
            <a:rect l="l" t="t" r="r" b="b"/>
            <a:pathLst>
              <a:path w="855724" h="846389">
                <a:moveTo>
                  <a:pt x="0" y="0"/>
                </a:moveTo>
                <a:lnTo>
                  <a:pt x="855724" y="0"/>
                </a:lnTo>
                <a:lnTo>
                  <a:pt x="855724" y="846388"/>
                </a:lnTo>
                <a:lnTo>
                  <a:pt x="0" y="846388"/>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5" name="Freeform 5"/>
          <p:cNvSpPr/>
          <p:nvPr/>
        </p:nvSpPr>
        <p:spPr>
          <a:xfrm rot="-5400000">
            <a:off x="-953545" y="1462297"/>
            <a:ext cx="1907090" cy="1886286"/>
          </a:xfrm>
          <a:custGeom>
            <a:avLst/>
            <a:gdLst/>
            <a:ahLst/>
            <a:cxnLst/>
            <a:rect l="l" t="t" r="r" b="b"/>
            <a:pathLst>
              <a:path w="1907090" h="1886286">
                <a:moveTo>
                  <a:pt x="0" y="0"/>
                </a:moveTo>
                <a:lnTo>
                  <a:pt x="1907090" y="0"/>
                </a:lnTo>
                <a:lnTo>
                  <a:pt x="1907090" y="1886285"/>
                </a:lnTo>
                <a:lnTo>
                  <a:pt x="0" y="1886285"/>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6" name="Freeform 6"/>
          <p:cNvSpPr/>
          <p:nvPr/>
        </p:nvSpPr>
        <p:spPr>
          <a:xfrm rot="-5400000">
            <a:off x="16903308" y="-145072"/>
            <a:ext cx="1953238" cy="1953238"/>
          </a:xfrm>
          <a:custGeom>
            <a:avLst/>
            <a:gdLst/>
            <a:ahLst/>
            <a:cxnLst/>
            <a:rect l="l" t="t" r="r" b="b"/>
            <a:pathLst>
              <a:path w="1953238" h="1953238">
                <a:moveTo>
                  <a:pt x="0" y="0"/>
                </a:moveTo>
                <a:lnTo>
                  <a:pt x="1953238" y="0"/>
                </a:lnTo>
                <a:lnTo>
                  <a:pt x="1953238" y="1953238"/>
                </a:lnTo>
                <a:lnTo>
                  <a:pt x="0" y="1953238"/>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US"/>
          </a:p>
        </p:txBody>
      </p:sp>
      <p:sp>
        <p:nvSpPr>
          <p:cNvPr id="7" name="Freeform 7"/>
          <p:cNvSpPr/>
          <p:nvPr/>
        </p:nvSpPr>
        <p:spPr>
          <a:xfrm flipV="1">
            <a:off x="15752613" y="9258300"/>
            <a:ext cx="1506687" cy="115056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grpSp>
        <p:nvGrpSpPr>
          <p:cNvPr id="8" name="Group 8"/>
          <p:cNvGrpSpPr/>
          <p:nvPr/>
        </p:nvGrpSpPr>
        <p:grpSpPr>
          <a:xfrm>
            <a:off x="2964042" y="3933867"/>
            <a:ext cx="4469343" cy="3972790"/>
            <a:chOff x="0" y="0"/>
            <a:chExt cx="1177111" cy="1046332"/>
          </a:xfrm>
        </p:grpSpPr>
        <p:sp>
          <p:nvSpPr>
            <p:cNvPr id="9" name="Freeform 9"/>
            <p:cNvSpPr/>
            <p:nvPr/>
          </p:nvSpPr>
          <p:spPr>
            <a:xfrm>
              <a:off x="0" y="0"/>
              <a:ext cx="1177111" cy="1046332"/>
            </a:xfrm>
            <a:custGeom>
              <a:avLst/>
              <a:gdLst/>
              <a:ahLst/>
              <a:cxnLst/>
              <a:rect l="l" t="t" r="r" b="b"/>
              <a:pathLst>
                <a:path w="1177111" h="1046332">
                  <a:moveTo>
                    <a:pt x="0" y="0"/>
                  </a:moveTo>
                  <a:lnTo>
                    <a:pt x="1177111" y="0"/>
                  </a:lnTo>
                  <a:lnTo>
                    <a:pt x="1177111" y="1046332"/>
                  </a:lnTo>
                  <a:lnTo>
                    <a:pt x="0" y="1046332"/>
                  </a:lnTo>
                  <a:close/>
                </a:path>
              </a:pathLst>
            </a:custGeom>
            <a:solidFill>
              <a:srgbClr val="000000">
                <a:alpha val="31765"/>
              </a:srgbClr>
            </a:solidFill>
          </p:spPr>
          <p:txBody>
            <a:bodyPr/>
            <a:lstStyle/>
            <a:p>
              <a:endParaRPr lang="en-US"/>
            </a:p>
          </p:txBody>
        </p:sp>
        <p:sp>
          <p:nvSpPr>
            <p:cNvPr id="10" name="TextBox 10"/>
            <p:cNvSpPr txBox="1"/>
            <p:nvPr/>
          </p:nvSpPr>
          <p:spPr>
            <a:xfrm>
              <a:off x="0" y="-114300"/>
              <a:ext cx="1177111" cy="1160632"/>
            </a:xfrm>
            <a:prstGeom prst="rect">
              <a:avLst/>
            </a:prstGeom>
          </p:spPr>
          <p:txBody>
            <a:bodyPr lIns="50800" tIns="50800" rIns="50800" bIns="50800" rtlCol="0" anchor="ctr"/>
            <a:lstStyle/>
            <a:p>
              <a:pPr algn="ctr">
                <a:lnSpc>
                  <a:spcPts val="4079"/>
                </a:lnSpc>
              </a:pPr>
              <a:endParaRPr/>
            </a:p>
          </p:txBody>
        </p:sp>
      </p:grpSp>
      <p:sp>
        <p:nvSpPr>
          <p:cNvPr id="11" name="Freeform 11"/>
          <p:cNvSpPr/>
          <p:nvPr/>
        </p:nvSpPr>
        <p:spPr>
          <a:xfrm>
            <a:off x="2535387" y="3632200"/>
            <a:ext cx="4569021" cy="4054158"/>
          </a:xfrm>
          <a:custGeom>
            <a:avLst/>
            <a:gdLst/>
            <a:ahLst/>
            <a:cxnLst/>
            <a:rect l="l" t="t" r="r" b="b"/>
            <a:pathLst>
              <a:path w="4569021" h="4054158">
                <a:moveTo>
                  <a:pt x="0" y="0"/>
                </a:moveTo>
                <a:lnTo>
                  <a:pt x="4569021" y="0"/>
                </a:lnTo>
                <a:lnTo>
                  <a:pt x="4569021" y="4054158"/>
                </a:lnTo>
                <a:lnTo>
                  <a:pt x="0" y="4054158"/>
                </a:lnTo>
                <a:lnTo>
                  <a:pt x="0" y="0"/>
                </a:lnTo>
                <a:close/>
              </a:path>
            </a:pathLst>
          </a:custGeom>
          <a:blipFill>
            <a:blip r:embed="rId11"/>
            <a:stretch>
              <a:fillRect l="-16590" r="-16590"/>
            </a:stretch>
          </a:blipFill>
        </p:spPr>
        <p:txBody>
          <a:bodyPr/>
          <a:lstStyle/>
          <a:p>
            <a:endParaRPr lang="en-US"/>
          </a:p>
        </p:txBody>
      </p:sp>
      <p:sp>
        <p:nvSpPr>
          <p:cNvPr id="12" name="TextBox 12"/>
          <p:cNvSpPr txBox="1"/>
          <p:nvPr/>
        </p:nvSpPr>
        <p:spPr>
          <a:xfrm>
            <a:off x="8305128" y="4185285"/>
            <a:ext cx="3904807" cy="1603003"/>
          </a:xfrm>
          <a:prstGeom prst="rect">
            <a:avLst/>
          </a:prstGeom>
        </p:spPr>
        <p:txBody>
          <a:bodyPr lIns="0" tIns="0" rIns="0" bIns="0" rtlCol="0" anchor="t">
            <a:spAutoFit/>
          </a:bodyPr>
          <a:lstStyle/>
          <a:p>
            <a:pPr marL="0" lvl="0" indent="0" algn="l">
              <a:lnSpc>
                <a:spcPts val="2520"/>
              </a:lnSpc>
              <a:spcBef>
                <a:spcPct val="0"/>
              </a:spcBef>
            </a:pPr>
            <a:r>
              <a:rPr lang="en-US" sz="2000" dirty="0">
                <a:solidFill>
                  <a:srgbClr val="000000"/>
                </a:solidFill>
                <a:latin typeface="Opun"/>
                <a:ea typeface="Opun"/>
                <a:cs typeface="Opun"/>
                <a:sym typeface="Opun"/>
              </a:rPr>
              <a:t>The relentless pace and expectation of long hours contribute to high stress and employee burnout, leading to turnover rates often above the industry average.</a:t>
            </a:r>
          </a:p>
        </p:txBody>
      </p:sp>
      <p:sp>
        <p:nvSpPr>
          <p:cNvPr id="13" name="TextBox 13"/>
          <p:cNvSpPr txBox="1"/>
          <p:nvPr/>
        </p:nvSpPr>
        <p:spPr>
          <a:xfrm>
            <a:off x="8305128" y="3594100"/>
            <a:ext cx="3171240" cy="371897"/>
          </a:xfrm>
          <a:prstGeom prst="rect">
            <a:avLst/>
          </a:prstGeom>
        </p:spPr>
        <p:txBody>
          <a:bodyPr lIns="0" tIns="0" rIns="0" bIns="0" rtlCol="0" anchor="t">
            <a:spAutoFit/>
          </a:bodyPr>
          <a:lstStyle/>
          <a:p>
            <a:pPr marL="0" lvl="0" indent="0" algn="l">
              <a:lnSpc>
                <a:spcPts val="2940"/>
              </a:lnSpc>
              <a:spcBef>
                <a:spcPct val="0"/>
              </a:spcBef>
            </a:pPr>
            <a:r>
              <a:rPr lang="en-US" sz="2400" b="1" dirty="0">
                <a:solidFill>
                  <a:srgbClr val="000000"/>
                </a:solidFill>
                <a:latin typeface="Opun Bold"/>
                <a:ea typeface="Opun Bold"/>
                <a:cs typeface="Opun Bold"/>
                <a:sym typeface="Opun Bold"/>
              </a:rPr>
              <a:t>High-Pressure/Burnout</a:t>
            </a:r>
          </a:p>
        </p:txBody>
      </p:sp>
      <p:sp>
        <p:nvSpPr>
          <p:cNvPr id="14" name="TextBox 14"/>
          <p:cNvSpPr txBox="1"/>
          <p:nvPr/>
        </p:nvSpPr>
        <p:spPr>
          <a:xfrm>
            <a:off x="8305128" y="6436678"/>
            <a:ext cx="4024225" cy="1603003"/>
          </a:xfrm>
          <a:prstGeom prst="rect">
            <a:avLst/>
          </a:prstGeom>
        </p:spPr>
        <p:txBody>
          <a:bodyPr lIns="0" tIns="0" rIns="0" bIns="0" rtlCol="0" anchor="t">
            <a:spAutoFit/>
          </a:bodyPr>
          <a:lstStyle/>
          <a:p>
            <a:pPr marL="0" lvl="0" indent="0" algn="l">
              <a:lnSpc>
                <a:spcPts val="2520"/>
              </a:lnSpc>
              <a:spcBef>
                <a:spcPct val="0"/>
              </a:spcBef>
            </a:pPr>
            <a:r>
              <a:rPr lang="en-US" sz="2000" dirty="0">
                <a:solidFill>
                  <a:srgbClr val="000000"/>
                </a:solidFill>
                <a:latin typeface="Opun"/>
                <a:ea typeface="Opun"/>
                <a:cs typeface="Opun"/>
                <a:sym typeface="Opun"/>
              </a:rPr>
              <a:t>The company struggles to adequately balance extrinsic (stock/pay) and intrinsic rewards (recognition/appreciation) for performance, demotivating staff.</a:t>
            </a:r>
          </a:p>
        </p:txBody>
      </p:sp>
      <p:sp>
        <p:nvSpPr>
          <p:cNvPr id="15" name="TextBox 15"/>
          <p:cNvSpPr txBox="1"/>
          <p:nvPr/>
        </p:nvSpPr>
        <p:spPr>
          <a:xfrm>
            <a:off x="8305128" y="5845492"/>
            <a:ext cx="3171240" cy="386644"/>
          </a:xfrm>
          <a:prstGeom prst="rect">
            <a:avLst/>
          </a:prstGeom>
        </p:spPr>
        <p:txBody>
          <a:bodyPr lIns="0" tIns="0" rIns="0" bIns="0" rtlCol="0" anchor="t">
            <a:spAutoFit/>
          </a:bodyPr>
          <a:lstStyle/>
          <a:p>
            <a:pPr marL="0" lvl="0" indent="0" algn="l">
              <a:lnSpc>
                <a:spcPts val="2940"/>
              </a:lnSpc>
              <a:spcBef>
                <a:spcPct val="0"/>
              </a:spcBef>
            </a:pPr>
            <a:r>
              <a:rPr lang="en-US" sz="2400" b="1" dirty="0">
                <a:solidFill>
                  <a:srgbClr val="000000"/>
                </a:solidFill>
                <a:latin typeface="Opun Bold"/>
                <a:ea typeface="Opun Bold"/>
                <a:cs typeface="Opun Bold"/>
                <a:sym typeface="Opun Bold"/>
              </a:rPr>
              <a:t>Balancing Rewards</a:t>
            </a:r>
          </a:p>
        </p:txBody>
      </p:sp>
      <p:sp>
        <p:nvSpPr>
          <p:cNvPr id="16" name="TextBox 16"/>
          <p:cNvSpPr txBox="1"/>
          <p:nvPr/>
        </p:nvSpPr>
        <p:spPr>
          <a:xfrm>
            <a:off x="12874514" y="4185285"/>
            <a:ext cx="4017158" cy="1923604"/>
          </a:xfrm>
          <a:prstGeom prst="rect">
            <a:avLst/>
          </a:prstGeom>
        </p:spPr>
        <p:txBody>
          <a:bodyPr lIns="0" tIns="0" rIns="0" bIns="0" rtlCol="0" anchor="t">
            <a:spAutoFit/>
          </a:bodyPr>
          <a:lstStyle/>
          <a:p>
            <a:pPr marL="0" lvl="0" indent="0" algn="l">
              <a:lnSpc>
                <a:spcPts val="2520"/>
              </a:lnSpc>
              <a:spcBef>
                <a:spcPct val="0"/>
              </a:spcBef>
            </a:pPr>
            <a:r>
              <a:rPr lang="en-US" sz="2000" dirty="0">
                <a:solidFill>
                  <a:srgbClr val="000000"/>
                </a:solidFill>
                <a:latin typeface="Opun"/>
                <a:ea typeface="Opun"/>
                <a:cs typeface="Opun"/>
                <a:sym typeface="Opun"/>
              </a:rPr>
              <a:t>Issues of perceived inconsistency and bias in performance ratings are prominent, particularly concerning management discretion and the link between reviews and frequent mass layoffs.</a:t>
            </a:r>
          </a:p>
        </p:txBody>
      </p:sp>
      <p:sp>
        <p:nvSpPr>
          <p:cNvPr id="17" name="TextBox 17"/>
          <p:cNvSpPr txBox="1"/>
          <p:nvPr/>
        </p:nvSpPr>
        <p:spPr>
          <a:xfrm>
            <a:off x="12874514" y="3594100"/>
            <a:ext cx="3461255" cy="371897"/>
          </a:xfrm>
          <a:prstGeom prst="rect">
            <a:avLst/>
          </a:prstGeom>
        </p:spPr>
        <p:txBody>
          <a:bodyPr lIns="0" tIns="0" rIns="0" bIns="0" rtlCol="0" anchor="t">
            <a:spAutoFit/>
          </a:bodyPr>
          <a:lstStyle/>
          <a:p>
            <a:pPr marL="0" lvl="0" indent="0" algn="l">
              <a:lnSpc>
                <a:spcPts val="2940"/>
              </a:lnSpc>
              <a:spcBef>
                <a:spcPct val="0"/>
              </a:spcBef>
            </a:pPr>
            <a:r>
              <a:rPr lang="en-US" sz="2400" b="1" dirty="0">
                <a:solidFill>
                  <a:srgbClr val="000000"/>
                </a:solidFill>
                <a:latin typeface="Opun Bold"/>
                <a:ea typeface="Opun Bold"/>
                <a:cs typeface="Opun Bold"/>
                <a:sym typeface="Opun Bold"/>
              </a:rPr>
              <a:t>Perceived Unfairness</a:t>
            </a:r>
          </a:p>
        </p:txBody>
      </p:sp>
      <p:sp>
        <p:nvSpPr>
          <p:cNvPr id="20" name="TextBox 20"/>
          <p:cNvSpPr txBox="1"/>
          <p:nvPr/>
        </p:nvSpPr>
        <p:spPr>
          <a:xfrm>
            <a:off x="2535387" y="2058670"/>
            <a:ext cx="7987226" cy="1415772"/>
          </a:xfrm>
          <a:prstGeom prst="rect">
            <a:avLst/>
          </a:prstGeom>
        </p:spPr>
        <p:txBody>
          <a:bodyPr lIns="0" tIns="0" rIns="0" bIns="0" rtlCol="0" anchor="t">
            <a:spAutoFit/>
          </a:bodyPr>
          <a:lstStyle/>
          <a:p>
            <a:pPr marL="0" lvl="0" indent="0" algn="l">
              <a:lnSpc>
                <a:spcPct val="150000"/>
              </a:lnSpc>
            </a:pPr>
            <a:r>
              <a:rPr lang="en-US" sz="3200" dirty="0">
                <a:solidFill>
                  <a:srgbClr val="000000"/>
                </a:solidFill>
                <a:latin typeface="Opun"/>
                <a:ea typeface="Opun"/>
                <a:cs typeface="Opun"/>
                <a:sym typeface="Opun"/>
              </a:rPr>
              <a:t>HR Challenges in Tesla's Performance Management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6903308" y="-145072"/>
            <a:ext cx="1953238" cy="1953238"/>
          </a:xfrm>
          <a:custGeom>
            <a:avLst/>
            <a:gdLst/>
            <a:ahLst/>
            <a:cxnLst/>
            <a:rect l="l" t="t" r="r" b="b"/>
            <a:pathLst>
              <a:path w="1953238" h="1953238">
                <a:moveTo>
                  <a:pt x="0" y="0"/>
                </a:moveTo>
                <a:lnTo>
                  <a:pt x="1953238" y="0"/>
                </a:lnTo>
                <a:lnTo>
                  <a:pt x="1953238" y="1953238"/>
                </a:lnTo>
                <a:lnTo>
                  <a:pt x="0" y="1953238"/>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3" name="Freeform 3"/>
          <p:cNvSpPr/>
          <p:nvPr/>
        </p:nvSpPr>
        <p:spPr>
          <a:xfrm>
            <a:off x="16686679" y="605506"/>
            <a:ext cx="855724" cy="846389"/>
          </a:xfrm>
          <a:custGeom>
            <a:avLst/>
            <a:gdLst/>
            <a:ahLst/>
            <a:cxnLst/>
            <a:rect l="l" t="t" r="r" b="b"/>
            <a:pathLst>
              <a:path w="855724" h="846389">
                <a:moveTo>
                  <a:pt x="0" y="0"/>
                </a:moveTo>
                <a:lnTo>
                  <a:pt x="855724" y="0"/>
                </a:lnTo>
                <a:lnTo>
                  <a:pt x="855724" y="846388"/>
                </a:lnTo>
                <a:lnTo>
                  <a:pt x="0" y="846388"/>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4" name="Freeform 4"/>
          <p:cNvSpPr/>
          <p:nvPr/>
        </p:nvSpPr>
        <p:spPr>
          <a:xfrm flipV="1">
            <a:off x="15752613" y="9258300"/>
            <a:ext cx="1506687" cy="115056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5" name="Freeform 5"/>
          <p:cNvSpPr/>
          <p:nvPr/>
        </p:nvSpPr>
        <p:spPr>
          <a:xfrm>
            <a:off x="275356" y="-121861"/>
            <a:ext cx="1506687" cy="1150561"/>
          </a:xfrm>
          <a:custGeom>
            <a:avLst/>
            <a:gdLst/>
            <a:ahLst/>
            <a:cxnLst/>
            <a:rect l="l" t="t" r="r" b="b"/>
            <a:pathLst>
              <a:path w="1506687" h="1150561">
                <a:moveTo>
                  <a:pt x="0" y="0"/>
                </a:moveTo>
                <a:lnTo>
                  <a:pt x="1506688" y="0"/>
                </a:lnTo>
                <a:lnTo>
                  <a:pt x="1506688" y="1150561"/>
                </a:lnTo>
                <a:lnTo>
                  <a:pt x="0" y="1150561"/>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6" name="Freeform 6"/>
          <p:cNvSpPr/>
          <p:nvPr/>
        </p:nvSpPr>
        <p:spPr>
          <a:xfrm>
            <a:off x="10624257" y="3022600"/>
            <a:ext cx="5128356" cy="5722016"/>
          </a:xfrm>
          <a:custGeom>
            <a:avLst/>
            <a:gdLst/>
            <a:ahLst/>
            <a:cxnLst/>
            <a:rect l="l" t="t" r="r" b="b"/>
            <a:pathLst>
              <a:path w="5128356" h="5722016">
                <a:moveTo>
                  <a:pt x="0" y="0"/>
                </a:moveTo>
                <a:lnTo>
                  <a:pt x="5128356" y="0"/>
                </a:lnTo>
                <a:lnTo>
                  <a:pt x="5128356" y="5722016"/>
                </a:lnTo>
                <a:lnTo>
                  <a:pt x="0" y="5722016"/>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US"/>
          </a:p>
        </p:txBody>
      </p:sp>
      <p:sp>
        <p:nvSpPr>
          <p:cNvPr id="7" name="TextBox 7"/>
          <p:cNvSpPr txBox="1"/>
          <p:nvPr/>
        </p:nvSpPr>
        <p:spPr>
          <a:xfrm>
            <a:off x="1628506" y="1413607"/>
            <a:ext cx="10360294" cy="846386"/>
          </a:xfrm>
          <a:prstGeom prst="rect">
            <a:avLst/>
          </a:prstGeom>
        </p:spPr>
        <p:txBody>
          <a:bodyPr lIns="0" tIns="0" rIns="0" bIns="0" rtlCol="0" anchor="t">
            <a:spAutoFit/>
          </a:bodyPr>
          <a:lstStyle/>
          <a:p>
            <a:pPr marL="0" lvl="0" indent="0" algn="l">
              <a:lnSpc>
                <a:spcPts val="7200"/>
              </a:lnSpc>
            </a:pPr>
            <a:r>
              <a:rPr lang="en-US" sz="3200" b="1" dirty="0">
                <a:solidFill>
                  <a:srgbClr val="000000"/>
                </a:solidFill>
                <a:latin typeface="Opun"/>
                <a:ea typeface="Opun"/>
                <a:cs typeface="Opun"/>
                <a:sym typeface="Opun"/>
              </a:rPr>
              <a:t>Recommendations</a:t>
            </a:r>
          </a:p>
        </p:txBody>
      </p:sp>
      <p:sp>
        <p:nvSpPr>
          <p:cNvPr id="8" name="TextBox 8"/>
          <p:cNvSpPr txBox="1"/>
          <p:nvPr/>
        </p:nvSpPr>
        <p:spPr>
          <a:xfrm>
            <a:off x="2057400" y="3935436"/>
            <a:ext cx="7541091" cy="1798954"/>
          </a:xfrm>
          <a:prstGeom prst="rect">
            <a:avLst/>
          </a:prstGeom>
        </p:spPr>
        <p:txBody>
          <a:bodyPr lIns="0" tIns="0" rIns="0" bIns="0" rtlCol="0" anchor="t">
            <a:spAutoFit/>
          </a:bodyPr>
          <a:lstStyle/>
          <a:p>
            <a:pPr marL="514350" indent="-514350">
              <a:lnSpc>
                <a:spcPct val="150000"/>
              </a:lnSpc>
              <a:buFont typeface="+mj-lt"/>
              <a:buAutoNum type="arabicPeriod"/>
            </a:pPr>
            <a:r>
              <a:rPr lang="en-US" sz="2000" b="1" dirty="0"/>
              <a:t>Boost Fairness &amp; Transparency</a:t>
            </a:r>
          </a:p>
          <a:p>
            <a:pPr marL="514350" indent="-514350">
              <a:lnSpc>
                <a:spcPct val="150000"/>
              </a:lnSpc>
              <a:buFont typeface="+mj-lt"/>
              <a:buAutoNum type="arabicPeriod"/>
            </a:pPr>
            <a:r>
              <a:rPr lang="en-US" sz="2000" b="1" dirty="0"/>
              <a:t>Prioritize Well-being &amp; Retention</a:t>
            </a:r>
            <a:endParaRPr lang="en-US" sz="2000" dirty="0"/>
          </a:p>
          <a:p>
            <a:pPr marL="514350" indent="-514350">
              <a:lnSpc>
                <a:spcPct val="150000"/>
              </a:lnSpc>
              <a:buFont typeface="+mj-lt"/>
              <a:buAutoNum type="arabicPeriod"/>
            </a:pPr>
            <a:r>
              <a:rPr lang="en-US" sz="2000" b="1" dirty="0"/>
              <a:t>Enhance Growth &amp; Feedback</a:t>
            </a:r>
          </a:p>
          <a:p>
            <a:pPr marL="514350" indent="-514350">
              <a:lnSpc>
                <a:spcPct val="150000"/>
              </a:lnSpc>
              <a:buFont typeface="+mj-lt"/>
              <a:buAutoNum type="arabicPeriod"/>
            </a:pPr>
            <a:r>
              <a:rPr lang="en-US" sz="2000" b="1" dirty="0"/>
              <a:t>Recognize Contributions</a:t>
            </a:r>
            <a:endParaRPr lang="en-US" sz="2000" dirty="0"/>
          </a:p>
        </p:txBody>
      </p:sp>
      <p:sp>
        <p:nvSpPr>
          <p:cNvPr id="14" name="Freeform 14"/>
          <p:cNvSpPr/>
          <p:nvPr/>
        </p:nvSpPr>
        <p:spPr>
          <a:xfrm rot="-5400000">
            <a:off x="-701262" y="8856962"/>
            <a:ext cx="1953238" cy="1953238"/>
          </a:xfrm>
          <a:custGeom>
            <a:avLst/>
            <a:gdLst/>
            <a:ahLst/>
            <a:cxnLst/>
            <a:rect l="l" t="t" r="r" b="b"/>
            <a:pathLst>
              <a:path w="1953238" h="1953238">
                <a:moveTo>
                  <a:pt x="0" y="0"/>
                </a:moveTo>
                <a:lnTo>
                  <a:pt x="1953237" y="0"/>
                </a:lnTo>
                <a:lnTo>
                  <a:pt x="1953237" y="1953237"/>
                </a:lnTo>
                <a:lnTo>
                  <a:pt x="0" y="1953237"/>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US"/>
          </a:p>
        </p:txBody>
      </p:sp>
      <p:sp>
        <p:nvSpPr>
          <p:cNvPr id="16" name="TextBox 15">
            <a:extLst>
              <a:ext uri="{FF2B5EF4-FFF2-40B4-BE49-F238E27FC236}">
                <a16:creationId xmlns:a16="http://schemas.microsoft.com/office/drawing/2014/main" xmlns="" id="{1B84F9DD-D254-BEA4-7550-31783B31FC2F}"/>
              </a:ext>
            </a:extLst>
          </p:cNvPr>
          <p:cNvSpPr txBox="1"/>
          <p:nvPr/>
        </p:nvSpPr>
        <p:spPr>
          <a:xfrm>
            <a:off x="1605646" y="2704143"/>
            <a:ext cx="9784080" cy="830997"/>
          </a:xfrm>
          <a:prstGeom prst="rect">
            <a:avLst/>
          </a:prstGeom>
          <a:noFill/>
        </p:spPr>
        <p:txBody>
          <a:bodyPr wrap="square">
            <a:spAutoFit/>
          </a:bodyPr>
          <a:lstStyle/>
          <a:p>
            <a:r>
              <a:rPr lang="en-US" sz="2400" b="1" dirty="0"/>
              <a:t>Tesla's performance management challenges can be addressed with these recommendations: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5A17DDB-26FA-61E4-1E93-D46F9E11149E}"/>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xmlns="" id="{C66437DA-4168-1AB7-D74A-62756B32BDB7}"/>
              </a:ext>
            </a:extLst>
          </p:cNvPr>
          <p:cNvGrpSpPr/>
          <p:nvPr/>
        </p:nvGrpSpPr>
        <p:grpSpPr>
          <a:xfrm>
            <a:off x="-1275640" y="-721824"/>
            <a:ext cx="2833112" cy="2640447"/>
            <a:chOff x="0" y="0"/>
            <a:chExt cx="746169" cy="695426"/>
          </a:xfrm>
        </p:grpSpPr>
        <p:sp>
          <p:nvSpPr>
            <p:cNvPr id="3" name="Freeform 3">
              <a:extLst>
                <a:ext uri="{FF2B5EF4-FFF2-40B4-BE49-F238E27FC236}">
                  <a16:creationId xmlns:a16="http://schemas.microsoft.com/office/drawing/2014/main" xmlns="" id="{F2D15EE3-BA21-1FAB-1460-B96AE80D6FB8}"/>
                </a:ext>
              </a:extLst>
            </p:cNvPr>
            <p:cNvSpPr/>
            <p:nvPr/>
          </p:nvSpPr>
          <p:spPr>
            <a:xfrm>
              <a:off x="0" y="0"/>
              <a:ext cx="746169" cy="695426"/>
            </a:xfrm>
            <a:custGeom>
              <a:avLst/>
              <a:gdLst/>
              <a:ahLst/>
              <a:cxnLst/>
              <a:rect l="l" t="t" r="r" b="b"/>
              <a:pathLst>
                <a:path w="746169" h="695426">
                  <a:moveTo>
                    <a:pt x="139365" y="0"/>
                  </a:moveTo>
                  <a:lnTo>
                    <a:pt x="606804" y="0"/>
                  </a:lnTo>
                  <a:cubicBezTo>
                    <a:pt x="683773" y="0"/>
                    <a:pt x="746169" y="62396"/>
                    <a:pt x="746169" y="139365"/>
                  </a:cubicBezTo>
                  <a:lnTo>
                    <a:pt x="746169" y="556061"/>
                  </a:lnTo>
                  <a:cubicBezTo>
                    <a:pt x="746169" y="633030"/>
                    <a:pt x="683773" y="695426"/>
                    <a:pt x="606804" y="695426"/>
                  </a:cubicBezTo>
                  <a:lnTo>
                    <a:pt x="139365" y="695426"/>
                  </a:lnTo>
                  <a:cubicBezTo>
                    <a:pt x="62396" y="695426"/>
                    <a:pt x="0" y="633030"/>
                    <a:pt x="0" y="556061"/>
                  </a:cubicBezTo>
                  <a:lnTo>
                    <a:pt x="0" y="139365"/>
                  </a:lnTo>
                  <a:cubicBezTo>
                    <a:pt x="0" y="62396"/>
                    <a:pt x="62396" y="0"/>
                    <a:pt x="139365" y="0"/>
                  </a:cubicBezTo>
                  <a:close/>
                </a:path>
              </a:pathLst>
            </a:custGeom>
            <a:solidFill>
              <a:srgbClr val="143947"/>
            </a:solidFill>
          </p:spPr>
          <p:txBody>
            <a:bodyPr/>
            <a:lstStyle/>
            <a:p>
              <a:endParaRPr lang="en-US"/>
            </a:p>
          </p:txBody>
        </p:sp>
        <p:sp>
          <p:nvSpPr>
            <p:cNvPr id="4" name="TextBox 4">
              <a:extLst>
                <a:ext uri="{FF2B5EF4-FFF2-40B4-BE49-F238E27FC236}">
                  <a16:creationId xmlns:a16="http://schemas.microsoft.com/office/drawing/2014/main" xmlns="" id="{47FF4801-7B51-4AA5-2B36-010956C77147}"/>
                </a:ext>
              </a:extLst>
            </p:cNvPr>
            <p:cNvSpPr txBox="1"/>
            <p:nvPr/>
          </p:nvSpPr>
          <p:spPr>
            <a:xfrm>
              <a:off x="0" y="-38100"/>
              <a:ext cx="746169" cy="733526"/>
            </a:xfrm>
            <a:prstGeom prst="rect">
              <a:avLst/>
            </a:prstGeom>
          </p:spPr>
          <p:txBody>
            <a:bodyPr lIns="50800" tIns="50800" rIns="50800" bIns="50800" rtlCol="0" anchor="ctr"/>
            <a:lstStyle/>
            <a:p>
              <a:pPr algn="ctr">
                <a:lnSpc>
                  <a:spcPts val="2659"/>
                </a:lnSpc>
              </a:pPr>
              <a:endParaRPr/>
            </a:p>
          </p:txBody>
        </p:sp>
      </p:grpSp>
      <p:sp>
        <p:nvSpPr>
          <p:cNvPr id="10" name="Freeform 10">
            <a:extLst>
              <a:ext uri="{FF2B5EF4-FFF2-40B4-BE49-F238E27FC236}">
                <a16:creationId xmlns:a16="http://schemas.microsoft.com/office/drawing/2014/main" xmlns="" id="{04826835-3BEB-F6DF-7B64-0E92CCF495B5}"/>
              </a:ext>
            </a:extLst>
          </p:cNvPr>
          <p:cNvSpPr/>
          <p:nvPr/>
        </p:nvSpPr>
        <p:spPr>
          <a:xfrm>
            <a:off x="15573182" y="-476443"/>
            <a:ext cx="3641502" cy="1992895"/>
          </a:xfrm>
          <a:custGeom>
            <a:avLst/>
            <a:gdLst/>
            <a:ahLst/>
            <a:cxnLst/>
            <a:rect l="l" t="t" r="r" b="b"/>
            <a:pathLst>
              <a:path w="3641502" h="1992895">
                <a:moveTo>
                  <a:pt x="0" y="0"/>
                </a:moveTo>
                <a:lnTo>
                  <a:pt x="3641502" y="0"/>
                </a:lnTo>
                <a:lnTo>
                  <a:pt x="3641502" y="1992895"/>
                </a:lnTo>
                <a:lnTo>
                  <a:pt x="0" y="1992895"/>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11" name="Freeform 11">
            <a:extLst>
              <a:ext uri="{FF2B5EF4-FFF2-40B4-BE49-F238E27FC236}">
                <a16:creationId xmlns:a16="http://schemas.microsoft.com/office/drawing/2014/main" xmlns="" id="{1C3E3E06-142C-88E9-2D55-2B02300C6E27}"/>
              </a:ext>
            </a:extLst>
          </p:cNvPr>
          <p:cNvSpPr/>
          <p:nvPr/>
        </p:nvSpPr>
        <p:spPr>
          <a:xfrm>
            <a:off x="-955194" y="9422048"/>
            <a:ext cx="2445207" cy="1338195"/>
          </a:xfrm>
          <a:custGeom>
            <a:avLst/>
            <a:gdLst/>
            <a:ahLst/>
            <a:cxnLst/>
            <a:rect l="l" t="t" r="r" b="b"/>
            <a:pathLst>
              <a:path w="2445207" h="1338195">
                <a:moveTo>
                  <a:pt x="0" y="0"/>
                </a:moveTo>
                <a:lnTo>
                  <a:pt x="2445208" y="0"/>
                </a:lnTo>
                <a:lnTo>
                  <a:pt x="2445208" y="1338196"/>
                </a:lnTo>
                <a:lnTo>
                  <a:pt x="0" y="1338196"/>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16" name="TextBox 16">
            <a:extLst>
              <a:ext uri="{FF2B5EF4-FFF2-40B4-BE49-F238E27FC236}">
                <a16:creationId xmlns:a16="http://schemas.microsoft.com/office/drawing/2014/main" xmlns="" id="{0F6C0A8E-93E8-2508-B19D-60BD04EC8FEB}"/>
              </a:ext>
            </a:extLst>
          </p:cNvPr>
          <p:cNvSpPr txBox="1"/>
          <p:nvPr/>
        </p:nvSpPr>
        <p:spPr>
          <a:xfrm>
            <a:off x="6781800" y="598399"/>
            <a:ext cx="5210418" cy="636649"/>
          </a:xfrm>
          <a:prstGeom prst="rect">
            <a:avLst/>
          </a:prstGeom>
        </p:spPr>
        <p:txBody>
          <a:bodyPr lIns="0" tIns="0" rIns="0" bIns="0" rtlCol="0" anchor="t">
            <a:spAutoFit/>
          </a:bodyPr>
          <a:lstStyle/>
          <a:p>
            <a:pPr algn="ctr">
              <a:lnSpc>
                <a:spcPts val="5423"/>
              </a:lnSpc>
            </a:pPr>
            <a:r>
              <a:rPr lang="en-GB" sz="3200" b="1" u="sng" spc="-144" dirty="0">
                <a:solidFill>
                  <a:srgbClr val="000000"/>
                </a:solidFill>
                <a:latin typeface="DM Sans Bold"/>
                <a:ea typeface="DM Sans Bold"/>
                <a:cs typeface="DM Sans Bold"/>
                <a:sym typeface="DM Sans Bold"/>
              </a:rPr>
              <a:t>R</a:t>
            </a:r>
            <a:r>
              <a:rPr lang="en-US" sz="3200" b="1" u="sng" spc="-144" dirty="0" err="1" smtClean="0">
                <a:solidFill>
                  <a:srgbClr val="000000"/>
                </a:solidFill>
                <a:latin typeface="DM Sans Bold"/>
                <a:ea typeface="DM Sans Bold"/>
                <a:cs typeface="DM Sans Bold"/>
                <a:sym typeface="DM Sans Bold"/>
              </a:rPr>
              <a:t>eferences</a:t>
            </a:r>
            <a:endParaRPr lang="en-US" sz="3200" b="1" u="sng" spc="-144" dirty="0">
              <a:solidFill>
                <a:srgbClr val="000000"/>
              </a:solidFill>
              <a:latin typeface="DM Sans Bold"/>
              <a:ea typeface="DM Sans Bold"/>
              <a:cs typeface="DM Sans Bold"/>
              <a:sym typeface="DM Sans Bold"/>
            </a:endParaRPr>
          </a:p>
        </p:txBody>
      </p:sp>
      <p:sp>
        <p:nvSpPr>
          <p:cNvPr id="8" name="Rectangle 2">
            <a:extLst>
              <a:ext uri="{FF2B5EF4-FFF2-40B4-BE49-F238E27FC236}">
                <a16:creationId xmlns:a16="http://schemas.microsoft.com/office/drawing/2014/main" xmlns="" id="{CBDE13D2-3A05-EE08-D96E-AB06CE337A6E}"/>
              </a:ext>
            </a:extLst>
          </p:cNvPr>
          <p:cNvSpPr>
            <a:spLocks noChangeArrowheads="1"/>
          </p:cNvSpPr>
          <p:nvPr/>
        </p:nvSpPr>
        <p:spPr bwMode="auto">
          <a:xfrm>
            <a:off x="1828800" y="1516452"/>
            <a:ext cx="15773400" cy="840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buFont typeface="Arial" panose="020B0604020202020204" pitchFamily="34" charset="0"/>
              <a:buChar char="•"/>
            </a:pPr>
            <a:r>
              <a:rPr lang="en-US" sz="2000" dirty="0"/>
              <a:t>Amazing Workplaces (2025) </a:t>
            </a:r>
            <a:r>
              <a:rPr lang="en-US" sz="2000" i="1" dirty="0"/>
              <a:t>Tesla's Best Practices for an engaged workplace</a:t>
            </a:r>
            <a:r>
              <a:rPr lang="en-US" sz="2000" dirty="0"/>
              <a:t>. Available at: </a:t>
            </a:r>
            <a:r>
              <a:rPr lang="en-US" sz="2000" dirty="0">
                <a:hlinkClick r:id="rId5"/>
              </a:rPr>
              <a:t>https://amazingworkplaces.co/teslas-best-practices-for-an-engaged-workplace/</a:t>
            </a:r>
            <a:r>
              <a:rPr lang="en-US" sz="2000" dirty="0"/>
              <a:t> (Accessed: 30 October 2025).</a:t>
            </a:r>
          </a:p>
          <a:p>
            <a:pPr marL="342900" indent="-342900">
              <a:buFont typeface="Arial" panose="020B0604020202020204" pitchFamily="34" charset="0"/>
              <a:buChar char="•"/>
            </a:pPr>
            <a:r>
              <a:rPr lang="en-US" sz="2000" dirty="0"/>
              <a:t>Scribd (2024) </a:t>
            </a:r>
            <a:r>
              <a:rPr lang="en-US" sz="2000" i="1" dirty="0"/>
              <a:t>Tesla HR</a:t>
            </a:r>
            <a:r>
              <a:rPr lang="en-US" sz="2000" dirty="0"/>
              <a:t>. Available at: </a:t>
            </a:r>
            <a:r>
              <a:rPr lang="en-US" sz="2000" dirty="0">
                <a:hlinkClick r:id="rId6"/>
              </a:rPr>
              <a:t>https://www.scribd.com/document/603076981/TESLA-HR</a:t>
            </a:r>
            <a:r>
              <a:rPr lang="en-US" sz="2000" dirty="0"/>
              <a:t> (Accessed: 30 October 2025).</a:t>
            </a:r>
          </a:p>
          <a:p>
            <a:pPr marL="342900" indent="-342900">
              <a:buFont typeface="Arial" panose="020B0604020202020204" pitchFamily="34" charset="0"/>
              <a:buChar char="•"/>
            </a:pPr>
            <a:r>
              <a:rPr lang="en-US" sz="2000" dirty="0"/>
              <a:t>Tesla (2023) </a:t>
            </a:r>
            <a:r>
              <a:rPr lang="en-US" sz="2000" i="1" dirty="0"/>
              <a:t>In Response to False Allegations</a:t>
            </a:r>
            <a:r>
              <a:rPr lang="en-US" sz="2000" dirty="0"/>
              <a:t>. Available at: </a:t>
            </a:r>
            <a:r>
              <a:rPr lang="en-US" sz="2000" dirty="0">
                <a:hlinkClick r:id="rId7"/>
              </a:rPr>
              <a:t>https://www.tesla.com/blog/in-response-false-allegations</a:t>
            </a:r>
            <a:r>
              <a:rPr lang="en-US" sz="2000" dirty="0"/>
              <a:t> (Accessed: 30 October 2025).</a:t>
            </a:r>
          </a:p>
          <a:p>
            <a:pPr marL="342900" indent="-342900">
              <a:buFont typeface="Arial" panose="020B0604020202020204" pitchFamily="34" charset="0"/>
              <a:buChar char="•"/>
            </a:pPr>
            <a:r>
              <a:rPr lang="en-US" sz="2000" dirty="0" err="1"/>
              <a:t>Crowjack</a:t>
            </a:r>
            <a:r>
              <a:rPr lang="en-US" sz="2000" dirty="0"/>
              <a:t> (2023) </a:t>
            </a:r>
            <a:r>
              <a:rPr lang="en-US" sz="2000" i="1" dirty="0"/>
              <a:t>In-depth assessment of organization structure Tesla</a:t>
            </a:r>
            <a:r>
              <a:rPr lang="en-US" sz="2000" dirty="0"/>
              <a:t>. Available at: </a:t>
            </a:r>
            <a:r>
              <a:rPr lang="en-US" sz="2000" dirty="0">
                <a:hlinkClick r:id="rId8"/>
              </a:rPr>
              <a:t>https://crowjack.com/organizational-structure/tesla</a:t>
            </a:r>
            <a:r>
              <a:rPr lang="en-US" sz="2000" dirty="0"/>
              <a:t> (Accessed: 30 October 2025).</a:t>
            </a:r>
          </a:p>
          <a:p>
            <a:pPr marL="342900" indent="-342900">
              <a:buFont typeface="Arial" panose="020B0604020202020204" pitchFamily="34" charset="0"/>
              <a:buChar char="•"/>
            </a:pPr>
            <a:r>
              <a:rPr lang="en-US" sz="2000" dirty="0"/>
              <a:t>National Training (2025) </a:t>
            </a:r>
            <a:r>
              <a:rPr lang="en-US" sz="2000" i="1" dirty="0"/>
              <a:t>Role of Line Managers in Performance &amp; Team Success</a:t>
            </a:r>
            <a:r>
              <a:rPr lang="en-US" sz="2000" dirty="0"/>
              <a:t>. Available at: </a:t>
            </a:r>
            <a:r>
              <a:rPr lang="en-US" sz="2000" dirty="0">
                <a:hlinkClick r:id="rId9"/>
              </a:rPr>
              <a:t>https://nationaltraining.edu.au/role-of-line-managers-in-performance/</a:t>
            </a:r>
            <a:r>
              <a:rPr lang="en-US" sz="2000" dirty="0"/>
              <a:t> (Accessed: 30 October 2025).</a:t>
            </a:r>
          </a:p>
          <a:p>
            <a:pPr marL="342900" indent="-342900">
              <a:buFont typeface="Arial" panose="020B0604020202020204" pitchFamily="34" charset="0"/>
              <a:buChar char="•"/>
            </a:pPr>
            <a:r>
              <a:rPr lang="en-US" sz="2000" dirty="0"/>
              <a:t>ResearchGate (2021) </a:t>
            </a:r>
            <a:r>
              <a:rPr lang="en-US" sz="2000" i="1" dirty="0"/>
              <a:t>(PDF) Tesla Inc </a:t>
            </a:r>
            <a:r>
              <a:rPr lang="en-US" sz="2000" i="1" dirty="0" err="1"/>
              <a:t>Managment</a:t>
            </a:r>
            <a:r>
              <a:rPr lang="en-US" sz="2000" i="1" dirty="0"/>
              <a:t> Report</a:t>
            </a:r>
            <a:r>
              <a:rPr lang="en-US" sz="2000" dirty="0"/>
              <a:t>. Available at: </a:t>
            </a:r>
            <a:r>
              <a:rPr lang="en-US" sz="2000" dirty="0">
                <a:hlinkClick r:id="rId10"/>
              </a:rPr>
              <a:t>https://www.researchgate.net/publication/353104682_Tesla_Inc_Managment_Report</a:t>
            </a:r>
            <a:r>
              <a:rPr lang="en-US" sz="2000" dirty="0"/>
              <a:t> (Accessed: 30 October 2025).</a:t>
            </a:r>
          </a:p>
          <a:p>
            <a:pPr marL="342900" indent="-342900">
              <a:buFont typeface="Arial" panose="020B0604020202020204" pitchFamily="34" charset="0"/>
              <a:buChar char="•"/>
            </a:pPr>
            <a:r>
              <a:rPr lang="en-US" sz="2000" dirty="0"/>
              <a:t>MDPI (2023) </a:t>
            </a:r>
            <a:r>
              <a:rPr lang="en-US" sz="2000" i="1" dirty="0"/>
              <a:t>The Impact of Strategic Corporate Social Responsibility on Organizational Resilience—An Exploratory Case Study Based on Tesla</a:t>
            </a:r>
            <a:r>
              <a:rPr lang="en-US" sz="2000" dirty="0"/>
              <a:t>. Available at: </a:t>
            </a:r>
            <a:r>
              <a:rPr lang="en-US" sz="2000" dirty="0">
                <a:hlinkClick r:id="rId11"/>
              </a:rPr>
              <a:t>https://www.mdpi.com/2076-3387/15/6/212</a:t>
            </a:r>
            <a:r>
              <a:rPr lang="en-US" sz="2000" dirty="0"/>
              <a:t> (Accessed: 1 November 2025).</a:t>
            </a:r>
          </a:p>
          <a:p>
            <a:pPr marL="342900" indent="-342900">
              <a:buFont typeface="Arial" panose="020B0604020202020204" pitchFamily="34" charset="0"/>
              <a:buChar char="•"/>
            </a:pPr>
            <a:r>
              <a:rPr lang="en-US" sz="2000" dirty="0"/>
              <a:t>Rutgers Business Review (2024) </a:t>
            </a:r>
            <a:r>
              <a:rPr lang="en-US" sz="2000" i="1" dirty="0"/>
              <a:t>Tesla's Approach to Innovation Culture</a:t>
            </a:r>
            <a:r>
              <a:rPr lang="en-US" sz="2000" dirty="0"/>
              <a:t>. Available at: </a:t>
            </a:r>
            <a:r>
              <a:rPr lang="en-US" sz="2000" dirty="0">
                <a:hlinkClick r:id="rId12"/>
              </a:rPr>
              <a:t>https://rbr.business.rutgers.edu/sites/default/files/documents/rbr-090103.pdf</a:t>
            </a:r>
            <a:r>
              <a:rPr lang="en-US" sz="2000" dirty="0"/>
              <a:t> (Accessed: 1 November 2025).</a:t>
            </a:r>
          </a:p>
          <a:p>
            <a:pPr marL="342900" indent="-342900">
              <a:buFont typeface="Arial" panose="020B0604020202020204" pitchFamily="34" charset="0"/>
              <a:buChar char="•"/>
            </a:pPr>
            <a:r>
              <a:rPr lang="en-US" sz="2000" dirty="0"/>
              <a:t>Total Assignment Help (2021) </a:t>
            </a:r>
            <a:r>
              <a:rPr lang="en-US" sz="2000" i="1" dirty="0"/>
              <a:t>Employee Development Plan for Management of Tesla</a:t>
            </a:r>
            <a:r>
              <a:rPr lang="en-US" sz="2000" dirty="0"/>
              <a:t>. Available at: </a:t>
            </a:r>
            <a:r>
              <a:rPr lang="en-US" sz="2000" dirty="0">
                <a:hlinkClick r:id="rId13"/>
              </a:rPr>
              <a:t>https://www.totalassignment.com/free-sample/employee-development-plan-for-management-of-tesla</a:t>
            </a:r>
            <a:r>
              <a:rPr lang="en-US" sz="2000" dirty="0"/>
              <a:t> (Accessed: 1 November 2025).</a:t>
            </a:r>
          </a:p>
          <a:p>
            <a:pPr marL="342900" indent="-342900">
              <a:buFont typeface="Arial" panose="020B0604020202020204" pitchFamily="34" charset="0"/>
              <a:buChar char="•"/>
            </a:pPr>
            <a:r>
              <a:rPr lang="en-US" sz="2000" dirty="0"/>
              <a:t>Culture Monkey (2025) </a:t>
            </a:r>
            <a:r>
              <a:rPr lang="en-US" sz="2000" i="1" dirty="0"/>
              <a:t>Tesla's company culture and the 7 pillars that make it popular: A complete breakdown</a:t>
            </a:r>
            <a:r>
              <a:rPr lang="en-US" sz="2000" dirty="0"/>
              <a:t>. Available at: </a:t>
            </a:r>
            <a:r>
              <a:rPr lang="en-US" sz="2000" dirty="0">
                <a:hlinkClick r:id="rId14"/>
              </a:rPr>
              <a:t>https://www.culturemonkey.io/employee-engagement/tesla-company-culture/</a:t>
            </a:r>
            <a:r>
              <a:rPr lang="en-US" sz="2000" dirty="0"/>
              <a:t> (Accessed: 1 November 2025).</a:t>
            </a:r>
          </a:p>
          <a:p>
            <a:pPr marL="342900" indent="-342900">
              <a:buFont typeface="Arial" panose="020B0604020202020204" pitchFamily="34" charset="0"/>
              <a:buChar char="•"/>
            </a:pPr>
            <a:r>
              <a:rPr lang="en-US" sz="2000" dirty="0" err="1"/>
              <a:t>Edubirdie</a:t>
            </a:r>
            <a:r>
              <a:rPr lang="en-US" sz="2000" dirty="0"/>
              <a:t> (2023) </a:t>
            </a:r>
            <a:r>
              <a:rPr lang="en-US" sz="2000" i="1" dirty="0"/>
              <a:t>Tesla HR</a:t>
            </a:r>
            <a:r>
              <a:rPr lang="en-US" sz="2000" dirty="0"/>
              <a:t>. Available at: </a:t>
            </a:r>
            <a:r>
              <a:rPr lang="en-US" sz="2000" dirty="0">
                <a:hlinkClick r:id="rId15"/>
              </a:rPr>
              <a:t>https://edubirdie.com/docs/eastern-kentucky-university/mgt-320-human-resource-management/123249-tesla-hr</a:t>
            </a:r>
            <a:r>
              <a:rPr lang="en-US" sz="2000" dirty="0"/>
              <a:t> (Accessed: 1 November 2025).</a:t>
            </a:r>
          </a:p>
          <a:p>
            <a:pPr marL="342900" indent="-342900">
              <a:buFont typeface="Arial" panose="020B0604020202020204" pitchFamily="34" charset="0"/>
              <a:buChar char="•"/>
            </a:pPr>
            <a:r>
              <a:rPr lang="en-US" sz="2000" dirty="0"/>
              <a:t>Investigative Post (2023) </a:t>
            </a:r>
            <a:r>
              <a:rPr lang="en-US" sz="2000" i="1" dirty="0"/>
              <a:t>Workers dispute Tesla's version of firings</a:t>
            </a:r>
            <a:r>
              <a:rPr lang="en-US" sz="2000" dirty="0"/>
              <a:t>. Available at: </a:t>
            </a:r>
            <a:r>
              <a:rPr lang="en-US" sz="2000" dirty="0">
                <a:hlinkClick r:id="rId16"/>
              </a:rPr>
              <a:t>https://www.investigativepost.org/2023/02/17/workers-dispute-teslas-version-of-firings/</a:t>
            </a:r>
            <a:r>
              <a:rPr lang="en-US" sz="2000" dirty="0"/>
              <a:t> (Accessed: 1 November 2025).</a:t>
            </a:r>
          </a:p>
          <a:p>
            <a:pPr marL="342900" indent="-342900">
              <a:buFont typeface="Arial" panose="020B0604020202020204" pitchFamily="34" charset="0"/>
              <a:buChar char="•"/>
            </a:pPr>
            <a:r>
              <a:rPr lang="en-US" sz="2000" dirty="0"/>
              <a:t>Scribd (2024) </a:t>
            </a:r>
            <a:r>
              <a:rPr lang="en-US" sz="2000" i="1" dirty="0"/>
              <a:t>Tesla and Organizational </a:t>
            </a:r>
            <a:r>
              <a:rPr lang="en-US" sz="2000" i="1" dirty="0" err="1"/>
              <a:t>Behaviour</a:t>
            </a:r>
            <a:r>
              <a:rPr lang="en-US" sz="2000" i="1" dirty="0"/>
              <a:t> Challenges Under Elon Musk</a:t>
            </a:r>
            <a:r>
              <a:rPr lang="en-US" sz="2000" dirty="0"/>
              <a:t>. Available at: </a:t>
            </a:r>
            <a:r>
              <a:rPr lang="en-US" sz="2000" dirty="0">
                <a:hlinkClick r:id="rId17"/>
              </a:rPr>
              <a:t>https://www.scribd.com/document/917663845/TESLA-AND-ORGANIZATIONAL-BEHAVIOUR-CHALLENGES-UNDER-ELON-MUSK</a:t>
            </a:r>
            <a:r>
              <a:rPr lang="en-US" sz="2000" dirty="0"/>
              <a:t> (Accessed: 1 November 2025).</a:t>
            </a:r>
          </a:p>
          <a:p>
            <a:pPr marL="342900" indent="-342900">
              <a:buFont typeface="Arial" panose="020B0604020202020204" pitchFamily="34" charset="0"/>
              <a:buChar char="•"/>
            </a:pPr>
            <a:r>
              <a:rPr lang="en-US" sz="2000" dirty="0"/>
              <a:t>Scribd (2025) </a:t>
            </a:r>
            <a:r>
              <a:rPr lang="en-US" sz="2000" i="1" dirty="0"/>
              <a:t>Tesla HR</a:t>
            </a:r>
            <a:r>
              <a:rPr lang="en-US" sz="2000" dirty="0"/>
              <a:t>. Available at: </a:t>
            </a:r>
            <a:r>
              <a:rPr lang="en-US" sz="2000" dirty="0">
                <a:hlinkClick r:id="rId6"/>
              </a:rPr>
              <a:t>https://www.scribd.com/document/603076981/TESLA-HR</a:t>
            </a:r>
            <a:r>
              <a:rPr lang="en-US" sz="2000" dirty="0"/>
              <a:t> (Accessed: 1 November 2025).</a:t>
            </a:r>
          </a:p>
          <a:p>
            <a:endParaRPr lang="en-US" sz="2000" dirty="0"/>
          </a:p>
          <a:p>
            <a:endParaRPr lang="en-US" sz="2000" dirty="0"/>
          </a:p>
        </p:txBody>
      </p:sp>
    </p:spTree>
    <p:extLst>
      <p:ext uri="{BB962C8B-B14F-4D97-AF65-F5344CB8AC3E}">
        <p14:creationId xmlns:p14="http://schemas.microsoft.com/office/powerpoint/2010/main" val="1668248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8006" y="5339429"/>
            <a:ext cx="19503340" cy="5521641"/>
            <a:chOff x="0" y="0"/>
            <a:chExt cx="26004454" cy="7362188"/>
          </a:xfrm>
        </p:grpSpPr>
        <p:sp>
          <p:nvSpPr>
            <p:cNvPr id="3" name="Freeform 3"/>
            <p:cNvSpPr/>
            <p:nvPr/>
          </p:nvSpPr>
          <p:spPr>
            <a:xfrm>
              <a:off x="0" y="1816006"/>
              <a:ext cx="13088334" cy="5546182"/>
            </a:xfrm>
            <a:custGeom>
              <a:avLst/>
              <a:gdLst/>
              <a:ahLst/>
              <a:cxnLst/>
              <a:rect l="l" t="t" r="r" b="b"/>
              <a:pathLst>
                <a:path w="13088334" h="5546182">
                  <a:moveTo>
                    <a:pt x="0" y="0"/>
                  </a:moveTo>
                  <a:lnTo>
                    <a:pt x="13088334" y="0"/>
                  </a:lnTo>
                  <a:lnTo>
                    <a:pt x="13088334" y="5546182"/>
                  </a:lnTo>
                  <a:lnTo>
                    <a:pt x="0" y="5546182"/>
                  </a:lnTo>
                  <a:lnTo>
                    <a:pt x="0" y="0"/>
                  </a:lnTo>
                  <a:close/>
                </a:path>
              </a:pathLst>
            </a:custGeom>
            <a:blipFill>
              <a:blip r:embed="rId3">
                <a:alphaModFix amt="19999"/>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4" name="Freeform 4"/>
            <p:cNvSpPr/>
            <p:nvPr/>
          </p:nvSpPr>
          <p:spPr>
            <a:xfrm>
              <a:off x="13088334" y="0"/>
              <a:ext cx="12916119" cy="7362188"/>
            </a:xfrm>
            <a:custGeom>
              <a:avLst/>
              <a:gdLst/>
              <a:ahLst/>
              <a:cxnLst/>
              <a:rect l="l" t="t" r="r" b="b"/>
              <a:pathLst>
                <a:path w="12916119" h="7362188">
                  <a:moveTo>
                    <a:pt x="0" y="0"/>
                  </a:moveTo>
                  <a:lnTo>
                    <a:pt x="12916120" y="0"/>
                  </a:lnTo>
                  <a:lnTo>
                    <a:pt x="12916120" y="7362188"/>
                  </a:lnTo>
                  <a:lnTo>
                    <a:pt x="0" y="7362188"/>
                  </a:lnTo>
                  <a:lnTo>
                    <a:pt x="0" y="0"/>
                  </a:lnTo>
                  <a:close/>
                </a:path>
              </a:pathLst>
            </a:custGeom>
            <a:blipFill>
              <a:blip r:embed="rId5">
                <a:alphaModFix amt="19999"/>
                <a:extLst>
                  <a:ext uri="{96DAC541-7B7A-43D3-8B79-37D633B846F1}">
                    <asvg:svgBlip xmlns:asvg="http://schemas.microsoft.com/office/drawing/2016/SVG/main" xmlns="" r:embed="rId6"/>
                  </a:ext>
                </a:extLst>
              </a:blip>
              <a:stretch>
                <a:fillRect/>
              </a:stretch>
            </a:blipFill>
          </p:spPr>
          <p:txBody>
            <a:bodyPr/>
            <a:lstStyle/>
            <a:p>
              <a:endParaRPr lang="en-US"/>
            </a:p>
          </p:txBody>
        </p:sp>
      </p:grpSp>
      <p:sp>
        <p:nvSpPr>
          <p:cNvPr id="5" name="Freeform 5"/>
          <p:cNvSpPr/>
          <p:nvPr/>
        </p:nvSpPr>
        <p:spPr>
          <a:xfrm rot="-10056949">
            <a:off x="3629526" y="-1457353"/>
            <a:ext cx="16059462" cy="6022298"/>
          </a:xfrm>
          <a:custGeom>
            <a:avLst/>
            <a:gdLst/>
            <a:ahLst/>
            <a:cxnLst/>
            <a:rect l="l" t="t" r="r" b="b"/>
            <a:pathLst>
              <a:path w="16059462" h="6022298">
                <a:moveTo>
                  <a:pt x="0" y="0"/>
                </a:moveTo>
                <a:lnTo>
                  <a:pt x="16059462" y="0"/>
                </a:lnTo>
                <a:lnTo>
                  <a:pt x="16059462" y="6022299"/>
                </a:lnTo>
                <a:lnTo>
                  <a:pt x="0" y="6022299"/>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6" name="Freeform 6"/>
          <p:cNvSpPr/>
          <p:nvPr/>
        </p:nvSpPr>
        <p:spPr>
          <a:xfrm rot="1587357">
            <a:off x="-3729003" y="5799243"/>
            <a:ext cx="20145963" cy="10072982"/>
          </a:xfrm>
          <a:custGeom>
            <a:avLst/>
            <a:gdLst/>
            <a:ahLst/>
            <a:cxnLst/>
            <a:rect l="l" t="t" r="r" b="b"/>
            <a:pathLst>
              <a:path w="20145963" h="10072982">
                <a:moveTo>
                  <a:pt x="0" y="0"/>
                </a:moveTo>
                <a:lnTo>
                  <a:pt x="20145963" y="0"/>
                </a:lnTo>
                <a:lnTo>
                  <a:pt x="20145963" y="10072981"/>
                </a:lnTo>
                <a:lnTo>
                  <a:pt x="0" y="10072981"/>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US"/>
          </a:p>
        </p:txBody>
      </p:sp>
      <p:grpSp>
        <p:nvGrpSpPr>
          <p:cNvPr id="7" name="Group 7"/>
          <p:cNvGrpSpPr>
            <a:grpSpLocks noChangeAspect="1"/>
          </p:cNvGrpSpPr>
          <p:nvPr/>
        </p:nvGrpSpPr>
        <p:grpSpPr>
          <a:xfrm>
            <a:off x="10973849" y="1232423"/>
            <a:ext cx="6867826" cy="6867826"/>
            <a:chOff x="0" y="0"/>
            <a:chExt cx="6350000" cy="6350000"/>
          </a:xfrm>
        </p:grpSpPr>
        <p:sp>
          <p:nvSpPr>
            <p:cNvPr id="8" name="Freeform 8"/>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3E64B7"/>
            </a:solidFill>
          </p:spPr>
          <p:txBody>
            <a:bodyPr/>
            <a:lstStyle/>
            <a:p>
              <a:endParaRPr lang="en-US"/>
            </a:p>
          </p:txBody>
        </p:sp>
        <p:sp>
          <p:nvSpPr>
            <p:cNvPr id="9" name="Freeform 9"/>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11"/>
              <a:stretch>
                <a:fillRect l="223" r="223"/>
              </a:stretch>
            </a:blipFill>
          </p:spPr>
          <p:txBody>
            <a:bodyPr/>
            <a:lstStyle/>
            <a:p>
              <a:endParaRPr lang="en-US"/>
            </a:p>
          </p:txBody>
        </p:sp>
      </p:grpSp>
      <p:sp>
        <p:nvSpPr>
          <p:cNvPr id="10" name="TextBox 10"/>
          <p:cNvSpPr txBox="1"/>
          <p:nvPr/>
        </p:nvSpPr>
        <p:spPr>
          <a:xfrm>
            <a:off x="1028699" y="954599"/>
            <a:ext cx="10630557" cy="1358385"/>
          </a:xfrm>
          <a:prstGeom prst="rect">
            <a:avLst/>
          </a:prstGeom>
        </p:spPr>
        <p:txBody>
          <a:bodyPr lIns="0" tIns="0" rIns="0" bIns="0" rtlCol="0" anchor="t">
            <a:spAutoFit/>
          </a:bodyPr>
          <a:lstStyle/>
          <a:p>
            <a:pPr algn="l">
              <a:lnSpc>
                <a:spcPts val="12990"/>
              </a:lnSpc>
            </a:pPr>
            <a:r>
              <a:rPr lang="fr-FR" sz="3200" b="1" dirty="0">
                <a:solidFill>
                  <a:srgbClr val="214098"/>
                </a:solidFill>
                <a:latin typeface="Oswald Bold"/>
                <a:ea typeface="Oswald Bold"/>
                <a:cs typeface="Oswald Bold"/>
                <a:sym typeface="Oswald Bold"/>
              </a:rPr>
              <a:t>Tesla HR </a:t>
            </a:r>
            <a:r>
              <a:rPr lang="fr-FR" sz="3200" b="1" dirty="0" err="1">
                <a:solidFill>
                  <a:srgbClr val="214098"/>
                </a:solidFill>
                <a:latin typeface="Oswald Bold"/>
                <a:ea typeface="Oswald Bold"/>
                <a:cs typeface="Oswald Bold"/>
                <a:sym typeface="Oswald Bold"/>
              </a:rPr>
              <a:t>Technology</a:t>
            </a:r>
            <a:r>
              <a:rPr lang="fr-FR" sz="3200" b="1" dirty="0">
                <a:solidFill>
                  <a:srgbClr val="214098"/>
                </a:solidFill>
                <a:latin typeface="Oswald Bold"/>
                <a:ea typeface="Oswald Bold"/>
                <a:cs typeface="Oswald Bold"/>
                <a:sym typeface="Oswald Bold"/>
              </a:rPr>
              <a:t> &amp; Digital Transformation </a:t>
            </a:r>
            <a:r>
              <a:rPr lang="fr-FR" sz="3200" b="1" dirty="0" err="1">
                <a:solidFill>
                  <a:srgbClr val="214098"/>
                </a:solidFill>
                <a:latin typeface="Oswald Bold"/>
                <a:ea typeface="Oswald Bold"/>
                <a:cs typeface="Oswald Bold"/>
                <a:sym typeface="Oswald Bold"/>
              </a:rPr>
              <a:t>Policies</a:t>
            </a:r>
            <a:endParaRPr lang="en-US" sz="3200" b="1" dirty="0">
              <a:solidFill>
                <a:srgbClr val="214098"/>
              </a:solidFill>
              <a:latin typeface="Oswald Bold"/>
              <a:ea typeface="Oswald Bold"/>
              <a:cs typeface="Oswald Bold"/>
              <a:sym typeface="Oswald Bold"/>
            </a:endParaRPr>
          </a:p>
        </p:txBody>
      </p:sp>
      <p:sp>
        <p:nvSpPr>
          <p:cNvPr id="11" name="TextBox 11"/>
          <p:cNvSpPr txBox="1"/>
          <p:nvPr/>
        </p:nvSpPr>
        <p:spPr>
          <a:xfrm>
            <a:off x="1028699" y="2665897"/>
            <a:ext cx="8882047" cy="2259658"/>
          </a:xfrm>
          <a:prstGeom prst="rect">
            <a:avLst/>
          </a:prstGeom>
        </p:spPr>
        <p:txBody>
          <a:bodyPr wrap="square" lIns="0" tIns="0" rIns="0" bIns="0" rtlCol="0" anchor="t">
            <a:spAutoFit/>
          </a:bodyPr>
          <a:lstStyle/>
          <a:p>
            <a:pPr algn="just">
              <a:lnSpc>
                <a:spcPts val="3591"/>
              </a:lnSpc>
              <a:spcBef>
                <a:spcPct val="0"/>
              </a:spcBef>
            </a:pPr>
            <a:r>
              <a:rPr lang="en-US" sz="2000" dirty="0"/>
              <a:t>Tesla’s HR approach is deeply integrated with its digital transformation and culture of rapid innovation. Policies and practices prioritize agility, technology adoption, and data-driven talent management to support its fast-paced, mission-driven operations. The goal is to optimize human capital for continuous improvement and new technology deployment</a:t>
            </a:r>
            <a:endParaRPr lang="en-US" sz="2000" dirty="0">
              <a:solidFill>
                <a:srgbClr val="000000"/>
              </a:solidFill>
              <a:latin typeface="Montserrat"/>
              <a:ea typeface="Montserrat"/>
              <a:cs typeface="Montserrat"/>
              <a:sym typeface="Montserrat"/>
            </a:endParaRPr>
          </a:p>
        </p:txBody>
      </p:sp>
      <p:sp>
        <p:nvSpPr>
          <p:cNvPr id="13" name="TextBox 12">
            <a:extLst>
              <a:ext uri="{FF2B5EF4-FFF2-40B4-BE49-F238E27FC236}">
                <a16:creationId xmlns:a16="http://schemas.microsoft.com/office/drawing/2014/main" xmlns="" id="{D5A7880D-1957-1DA9-715A-BBFE2CC60C74}"/>
              </a:ext>
            </a:extLst>
          </p:cNvPr>
          <p:cNvSpPr txBox="1"/>
          <p:nvPr/>
        </p:nvSpPr>
        <p:spPr>
          <a:xfrm>
            <a:off x="1348035" y="5330595"/>
            <a:ext cx="12550140" cy="1891287"/>
          </a:xfrm>
          <a:prstGeom prst="rect">
            <a:avLst/>
          </a:prstGeom>
          <a:noFill/>
        </p:spPr>
        <p:txBody>
          <a:bodyPr wrap="square">
            <a:spAutoFit/>
          </a:bodyPr>
          <a:lstStyle/>
          <a:p>
            <a:pPr>
              <a:lnSpc>
                <a:spcPct val="150000"/>
              </a:lnSpc>
            </a:pPr>
            <a:r>
              <a:rPr lang="en-US" sz="2000" b="1" dirty="0"/>
              <a:t>Key Practices</a:t>
            </a:r>
          </a:p>
          <a:p>
            <a:pPr marL="342900" indent="-342900">
              <a:lnSpc>
                <a:spcPct val="150000"/>
              </a:lnSpc>
              <a:buFont typeface="Arial" panose="020B0604020202020204" pitchFamily="34" charset="0"/>
              <a:buChar char="•"/>
            </a:pPr>
            <a:r>
              <a:rPr lang="en-US" sz="2000" b="1" dirty="0"/>
              <a:t>AI-Powered Recruitment;</a:t>
            </a:r>
            <a:endParaRPr lang="en-US" sz="2000" dirty="0"/>
          </a:p>
          <a:p>
            <a:pPr marL="342900" indent="-342900">
              <a:lnSpc>
                <a:spcPct val="150000"/>
              </a:lnSpc>
              <a:buFont typeface="Arial" panose="020B0604020202020204" pitchFamily="34" charset="0"/>
              <a:buChar char="•"/>
            </a:pPr>
            <a:r>
              <a:rPr lang="en-US" sz="2000" b="1" dirty="0"/>
              <a:t>Decentralized Communication;</a:t>
            </a:r>
          </a:p>
          <a:p>
            <a:pPr marL="342900" indent="-342900">
              <a:lnSpc>
                <a:spcPct val="150000"/>
              </a:lnSpc>
              <a:buFont typeface="Arial" panose="020B0604020202020204" pitchFamily="34" charset="0"/>
              <a:buChar char="•"/>
            </a:pPr>
            <a:r>
              <a:rPr lang="en-US" sz="2000" b="1" dirty="0"/>
              <a:t>Continuous Digital Learning;</a:t>
            </a:r>
            <a:endParaRPr lang="en-US" sz="2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8006" y="5339429"/>
            <a:ext cx="19503340" cy="5521641"/>
            <a:chOff x="0" y="0"/>
            <a:chExt cx="26004454" cy="7362188"/>
          </a:xfrm>
        </p:grpSpPr>
        <p:sp>
          <p:nvSpPr>
            <p:cNvPr id="3" name="Freeform 3"/>
            <p:cNvSpPr/>
            <p:nvPr/>
          </p:nvSpPr>
          <p:spPr>
            <a:xfrm>
              <a:off x="0" y="1816006"/>
              <a:ext cx="13088334" cy="5546182"/>
            </a:xfrm>
            <a:custGeom>
              <a:avLst/>
              <a:gdLst/>
              <a:ahLst/>
              <a:cxnLst/>
              <a:rect l="l" t="t" r="r" b="b"/>
              <a:pathLst>
                <a:path w="13088334" h="5546182">
                  <a:moveTo>
                    <a:pt x="0" y="0"/>
                  </a:moveTo>
                  <a:lnTo>
                    <a:pt x="13088334" y="0"/>
                  </a:lnTo>
                  <a:lnTo>
                    <a:pt x="13088334" y="5546182"/>
                  </a:lnTo>
                  <a:lnTo>
                    <a:pt x="0" y="5546182"/>
                  </a:lnTo>
                  <a:lnTo>
                    <a:pt x="0" y="0"/>
                  </a:lnTo>
                  <a:close/>
                </a:path>
              </a:pathLst>
            </a:custGeom>
            <a:blipFill>
              <a:blip r:embed="rId3">
                <a:alphaModFix amt="19999"/>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4" name="Freeform 4"/>
            <p:cNvSpPr/>
            <p:nvPr/>
          </p:nvSpPr>
          <p:spPr>
            <a:xfrm>
              <a:off x="13088334" y="0"/>
              <a:ext cx="12916119" cy="7362188"/>
            </a:xfrm>
            <a:custGeom>
              <a:avLst/>
              <a:gdLst/>
              <a:ahLst/>
              <a:cxnLst/>
              <a:rect l="l" t="t" r="r" b="b"/>
              <a:pathLst>
                <a:path w="12916119" h="7362188">
                  <a:moveTo>
                    <a:pt x="0" y="0"/>
                  </a:moveTo>
                  <a:lnTo>
                    <a:pt x="12916120" y="0"/>
                  </a:lnTo>
                  <a:lnTo>
                    <a:pt x="12916120" y="7362188"/>
                  </a:lnTo>
                  <a:lnTo>
                    <a:pt x="0" y="7362188"/>
                  </a:lnTo>
                  <a:lnTo>
                    <a:pt x="0" y="0"/>
                  </a:lnTo>
                  <a:close/>
                </a:path>
              </a:pathLst>
            </a:custGeom>
            <a:blipFill>
              <a:blip r:embed="rId5">
                <a:alphaModFix amt="19999"/>
                <a:extLst>
                  <a:ext uri="{96DAC541-7B7A-43D3-8B79-37D633B846F1}">
                    <asvg:svgBlip xmlns:asvg="http://schemas.microsoft.com/office/drawing/2016/SVG/main" xmlns="" r:embed="rId6"/>
                  </a:ext>
                </a:extLst>
              </a:blip>
              <a:stretch>
                <a:fillRect/>
              </a:stretch>
            </a:blipFill>
          </p:spPr>
          <p:txBody>
            <a:bodyPr/>
            <a:lstStyle/>
            <a:p>
              <a:endParaRPr lang="en-US"/>
            </a:p>
          </p:txBody>
        </p:sp>
      </p:grpSp>
      <p:sp>
        <p:nvSpPr>
          <p:cNvPr id="5" name="Freeform 5"/>
          <p:cNvSpPr/>
          <p:nvPr/>
        </p:nvSpPr>
        <p:spPr>
          <a:xfrm rot="1644436" flipH="1" flipV="1">
            <a:off x="6514564" y="-1618773"/>
            <a:ext cx="14119856" cy="5294946"/>
          </a:xfrm>
          <a:custGeom>
            <a:avLst/>
            <a:gdLst/>
            <a:ahLst/>
            <a:cxnLst/>
            <a:rect l="l" t="t" r="r" b="b"/>
            <a:pathLst>
              <a:path w="14119856" h="5294946">
                <a:moveTo>
                  <a:pt x="14119857" y="5294946"/>
                </a:moveTo>
                <a:lnTo>
                  <a:pt x="0" y="5294946"/>
                </a:lnTo>
                <a:lnTo>
                  <a:pt x="0" y="0"/>
                </a:lnTo>
                <a:lnTo>
                  <a:pt x="14119857" y="0"/>
                </a:lnTo>
                <a:lnTo>
                  <a:pt x="14119857" y="5294946"/>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6" name="Freeform 6"/>
          <p:cNvSpPr/>
          <p:nvPr/>
        </p:nvSpPr>
        <p:spPr>
          <a:xfrm rot="1044179">
            <a:off x="-1918746" y="6722009"/>
            <a:ext cx="14419622" cy="5767849"/>
          </a:xfrm>
          <a:custGeom>
            <a:avLst/>
            <a:gdLst/>
            <a:ahLst/>
            <a:cxnLst/>
            <a:rect l="l" t="t" r="r" b="b"/>
            <a:pathLst>
              <a:path w="14419622" h="5767849">
                <a:moveTo>
                  <a:pt x="0" y="0"/>
                </a:moveTo>
                <a:lnTo>
                  <a:pt x="14419622" y="0"/>
                </a:lnTo>
                <a:lnTo>
                  <a:pt x="14419622" y="5767849"/>
                </a:lnTo>
                <a:lnTo>
                  <a:pt x="0" y="5767849"/>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US"/>
          </a:p>
        </p:txBody>
      </p:sp>
      <p:grpSp>
        <p:nvGrpSpPr>
          <p:cNvPr id="7" name="Group 7"/>
          <p:cNvGrpSpPr>
            <a:grpSpLocks noChangeAspect="1"/>
          </p:cNvGrpSpPr>
          <p:nvPr/>
        </p:nvGrpSpPr>
        <p:grpSpPr>
          <a:xfrm>
            <a:off x="11517884" y="3707840"/>
            <a:ext cx="8323193" cy="8323193"/>
            <a:chOff x="0" y="0"/>
            <a:chExt cx="6350000" cy="6350000"/>
          </a:xfrm>
        </p:grpSpPr>
        <p:sp>
          <p:nvSpPr>
            <p:cNvPr id="8" name="Freeform 8"/>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3E64B7"/>
            </a:solidFill>
          </p:spPr>
          <p:txBody>
            <a:bodyPr/>
            <a:lstStyle/>
            <a:p>
              <a:endParaRPr lang="en-US"/>
            </a:p>
          </p:txBody>
        </p:sp>
        <p:sp>
          <p:nvSpPr>
            <p:cNvPr id="9" name="Freeform 9"/>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11"/>
              <a:stretch>
                <a:fillRect l="-38492" r="-38492"/>
              </a:stretch>
            </a:blipFill>
          </p:spPr>
          <p:txBody>
            <a:bodyPr/>
            <a:lstStyle/>
            <a:p>
              <a:endParaRPr lang="en-US"/>
            </a:p>
          </p:txBody>
        </p:sp>
      </p:grpSp>
      <p:grpSp>
        <p:nvGrpSpPr>
          <p:cNvPr id="10" name="Group 10"/>
          <p:cNvGrpSpPr/>
          <p:nvPr/>
        </p:nvGrpSpPr>
        <p:grpSpPr>
          <a:xfrm rot="1607641">
            <a:off x="13605067" y="-1523275"/>
            <a:ext cx="5859183" cy="2829042"/>
            <a:chOff x="0" y="0"/>
            <a:chExt cx="1543159" cy="745097"/>
          </a:xfrm>
        </p:grpSpPr>
        <p:sp>
          <p:nvSpPr>
            <p:cNvPr id="11" name="Freeform 11"/>
            <p:cNvSpPr/>
            <p:nvPr/>
          </p:nvSpPr>
          <p:spPr>
            <a:xfrm>
              <a:off x="0" y="0"/>
              <a:ext cx="1543159" cy="745097"/>
            </a:xfrm>
            <a:custGeom>
              <a:avLst/>
              <a:gdLst/>
              <a:ahLst/>
              <a:cxnLst/>
              <a:rect l="l" t="t" r="r" b="b"/>
              <a:pathLst>
                <a:path w="1543159" h="745097">
                  <a:moveTo>
                    <a:pt x="0" y="0"/>
                  </a:moveTo>
                  <a:lnTo>
                    <a:pt x="1543159" y="0"/>
                  </a:lnTo>
                  <a:lnTo>
                    <a:pt x="1543159" y="745097"/>
                  </a:lnTo>
                  <a:lnTo>
                    <a:pt x="0" y="745097"/>
                  </a:lnTo>
                  <a:close/>
                </a:path>
              </a:pathLst>
            </a:custGeom>
            <a:solidFill>
              <a:srgbClr val="00B2D1"/>
            </a:solidFill>
          </p:spPr>
          <p:txBody>
            <a:bodyPr/>
            <a:lstStyle/>
            <a:p>
              <a:endParaRPr lang="en-US"/>
            </a:p>
          </p:txBody>
        </p:sp>
        <p:sp>
          <p:nvSpPr>
            <p:cNvPr id="12" name="TextBox 12"/>
            <p:cNvSpPr txBox="1"/>
            <p:nvPr/>
          </p:nvSpPr>
          <p:spPr>
            <a:xfrm>
              <a:off x="0" y="-38100"/>
              <a:ext cx="1543159" cy="783197"/>
            </a:xfrm>
            <a:prstGeom prst="rect">
              <a:avLst/>
            </a:prstGeom>
          </p:spPr>
          <p:txBody>
            <a:bodyPr lIns="50800" tIns="50800" rIns="50800" bIns="50800" rtlCol="0" anchor="ctr"/>
            <a:lstStyle/>
            <a:p>
              <a:pPr algn="ctr">
                <a:lnSpc>
                  <a:spcPts val="2659"/>
                </a:lnSpc>
              </a:pPr>
              <a:endParaRPr/>
            </a:p>
          </p:txBody>
        </p:sp>
      </p:grpSp>
      <p:sp>
        <p:nvSpPr>
          <p:cNvPr id="16" name="TextBox 16"/>
          <p:cNvSpPr txBox="1"/>
          <p:nvPr/>
        </p:nvSpPr>
        <p:spPr>
          <a:xfrm>
            <a:off x="1028700" y="909105"/>
            <a:ext cx="10630557" cy="1240596"/>
          </a:xfrm>
          <a:prstGeom prst="rect">
            <a:avLst/>
          </a:prstGeom>
        </p:spPr>
        <p:txBody>
          <a:bodyPr lIns="0" tIns="0" rIns="0" bIns="0" rtlCol="0" anchor="t">
            <a:spAutoFit/>
          </a:bodyPr>
          <a:lstStyle/>
          <a:p>
            <a:pPr algn="l">
              <a:lnSpc>
                <a:spcPts val="11890"/>
              </a:lnSpc>
            </a:pPr>
            <a:r>
              <a:rPr lang="en-US" sz="3200" b="1" dirty="0">
                <a:solidFill>
                  <a:srgbClr val="214098"/>
                </a:solidFill>
                <a:latin typeface="Oswald Bold"/>
                <a:ea typeface="Oswald Bold"/>
                <a:cs typeface="Oswald Bold"/>
                <a:sym typeface="Oswald Bold"/>
              </a:rPr>
              <a:t>Role of Line Managers in Tesla HR Technology Implementation</a:t>
            </a:r>
          </a:p>
        </p:txBody>
      </p:sp>
      <p:sp>
        <p:nvSpPr>
          <p:cNvPr id="24" name="TextBox 23">
            <a:extLst>
              <a:ext uri="{FF2B5EF4-FFF2-40B4-BE49-F238E27FC236}">
                <a16:creationId xmlns:a16="http://schemas.microsoft.com/office/drawing/2014/main" xmlns="" id="{78771B55-2374-475F-2459-659EE764550C}"/>
              </a:ext>
            </a:extLst>
          </p:cNvPr>
          <p:cNvSpPr txBox="1"/>
          <p:nvPr/>
        </p:nvSpPr>
        <p:spPr>
          <a:xfrm>
            <a:off x="1244720" y="3116302"/>
            <a:ext cx="10067624" cy="4661276"/>
          </a:xfrm>
          <a:prstGeom prst="rect">
            <a:avLst/>
          </a:prstGeom>
          <a:noFill/>
        </p:spPr>
        <p:txBody>
          <a:bodyPr wrap="square">
            <a:spAutoFit/>
          </a:bodyPr>
          <a:lstStyle/>
          <a:p>
            <a:pPr>
              <a:lnSpc>
                <a:spcPct val="150000"/>
              </a:lnSpc>
              <a:buNone/>
            </a:pPr>
            <a:r>
              <a:rPr lang="en-US" sz="2000" b="1" dirty="0"/>
              <a:t>Key Responsibilities</a:t>
            </a:r>
          </a:p>
          <a:p>
            <a:pPr marL="342900" indent="-342900">
              <a:lnSpc>
                <a:spcPct val="150000"/>
              </a:lnSpc>
              <a:buFont typeface="Arial" panose="020B0604020202020204" pitchFamily="34" charset="0"/>
              <a:buChar char="•"/>
            </a:pPr>
            <a:r>
              <a:rPr lang="en-US" sz="2000" b="1" dirty="0"/>
              <a:t>Change Agent &amp; Enabler:</a:t>
            </a:r>
            <a:r>
              <a:rPr lang="en-US" sz="2000" dirty="0"/>
              <a:t> Leading the adoption of new HR tech (e.g., performance management systems) by addressing employee resistance and modeling the desired digital-first culture.</a:t>
            </a:r>
          </a:p>
          <a:p>
            <a:pPr marL="342900" indent="-342900">
              <a:lnSpc>
                <a:spcPct val="150000"/>
              </a:lnSpc>
              <a:buFont typeface="Arial" panose="020B0604020202020204" pitchFamily="34" charset="0"/>
              <a:buChar char="•"/>
            </a:pPr>
            <a:r>
              <a:rPr lang="en-US" sz="2000" b="1" dirty="0"/>
              <a:t>Facilitating Continuous Learning:</a:t>
            </a:r>
            <a:r>
              <a:rPr lang="en-US" sz="2000" dirty="0"/>
              <a:t> Identifying skill gaps and directing team members to technology-based training and personalized learning paths to keep up with Tesla's rapid technological changes.</a:t>
            </a:r>
          </a:p>
          <a:p>
            <a:pPr marL="342900" indent="-342900">
              <a:lnSpc>
                <a:spcPct val="150000"/>
              </a:lnSpc>
              <a:buFont typeface="Arial" panose="020B0604020202020204" pitchFamily="34" charset="0"/>
              <a:buChar char="•"/>
            </a:pPr>
            <a:r>
              <a:rPr lang="en-US" sz="2000" b="1" dirty="0"/>
              <a:t>Data Steward &amp; Feedback Loop:</a:t>
            </a:r>
            <a:r>
              <a:rPr lang="en-US" sz="2000" dirty="0"/>
              <a:t> Using tech-generated data (e.g., performance metrics, engagement scores) to provide real-time coaching and feedback, while also </a:t>
            </a:r>
            <a:r>
              <a:rPr lang="en-US" sz="2000" dirty="0" err="1"/>
              <a:t>channelling</a:t>
            </a:r>
            <a:r>
              <a:rPr lang="en-US" sz="2000" dirty="0"/>
              <a:t> practical insights on system usability back to HR.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94997" y="6116381"/>
            <a:ext cx="19503340" cy="5521641"/>
            <a:chOff x="0" y="0"/>
            <a:chExt cx="26004454" cy="7362188"/>
          </a:xfrm>
        </p:grpSpPr>
        <p:sp>
          <p:nvSpPr>
            <p:cNvPr id="3" name="Freeform 3"/>
            <p:cNvSpPr/>
            <p:nvPr/>
          </p:nvSpPr>
          <p:spPr>
            <a:xfrm>
              <a:off x="0" y="1816006"/>
              <a:ext cx="13088334" cy="5546182"/>
            </a:xfrm>
            <a:custGeom>
              <a:avLst/>
              <a:gdLst/>
              <a:ahLst/>
              <a:cxnLst/>
              <a:rect l="l" t="t" r="r" b="b"/>
              <a:pathLst>
                <a:path w="13088334" h="5546182">
                  <a:moveTo>
                    <a:pt x="0" y="0"/>
                  </a:moveTo>
                  <a:lnTo>
                    <a:pt x="13088334" y="0"/>
                  </a:lnTo>
                  <a:lnTo>
                    <a:pt x="13088334" y="5546182"/>
                  </a:lnTo>
                  <a:lnTo>
                    <a:pt x="0" y="5546182"/>
                  </a:lnTo>
                  <a:lnTo>
                    <a:pt x="0" y="0"/>
                  </a:lnTo>
                  <a:close/>
                </a:path>
              </a:pathLst>
            </a:custGeom>
            <a:blipFill>
              <a:blip r:embed="rId3">
                <a:alphaModFix amt="19999"/>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4" name="Freeform 4"/>
            <p:cNvSpPr/>
            <p:nvPr/>
          </p:nvSpPr>
          <p:spPr>
            <a:xfrm>
              <a:off x="13088334" y="0"/>
              <a:ext cx="12916119" cy="7362188"/>
            </a:xfrm>
            <a:custGeom>
              <a:avLst/>
              <a:gdLst/>
              <a:ahLst/>
              <a:cxnLst/>
              <a:rect l="l" t="t" r="r" b="b"/>
              <a:pathLst>
                <a:path w="12916119" h="7362188">
                  <a:moveTo>
                    <a:pt x="0" y="0"/>
                  </a:moveTo>
                  <a:lnTo>
                    <a:pt x="12916120" y="0"/>
                  </a:lnTo>
                  <a:lnTo>
                    <a:pt x="12916120" y="7362188"/>
                  </a:lnTo>
                  <a:lnTo>
                    <a:pt x="0" y="7362188"/>
                  </a:lnTo>
                  <a:lnTo>
                    <a:pt x="0" y="0"/>
                  </a:lnTo>
                  <a:close/>
                </a:path>
              </a:pathLst>
            </a:custGeom>
            <a:blipFill>
              <a:blip r:embed="rId5">
                <a:alphaModFix amt="19999"/>
                <a:extLst>
                  <a:ext uri="{96DAC541-7B7A-43D3-8B79-37D633B846F1}">
                    <asvg:svgBlip xmlns:asvg="http://schemas.microsoft.com/office/drawing/2016/SVG/main" xmlns="" r:embed="rId6"/>
                  </a:ext>
                </a:extLst>
              </a:blip>
              <a:stretch>
                <a:fillRect/>
              </a:stretch>
            </a:blipFill>
          </p:spPr>
          <p:txBody>
            <a:bodyPr/>
            <a:lstStyle/>
            <a:p>
              <a:endParaRPr lang="en-US"/>
            </a:p>
          </p:txBody>
        </p:sp>
      </p:grpSp>
      <p:sp>
        <p:nvSpPr>
          <p:cNvPr id="5" name="Freeform 5"/>
          <p:cNvSpPr/>
          <p:nvPr/>
        </p:nvSpPr>
        <p:spPr>
          <a:xfrm rot="-4799734" flipH="1" flipV="1">
            <a:off x="-2761031" y="2393184"/>
            <a:ext cx="12329920" cy="6164960"/>
          </a:xfrm>
          <a:custGeom>
            <a:avLst/>
            <a:gdLst/>
            <a:ahLst/>
            <a:cxnLst/>
            <a:rect l="l" t="t" r="r" b="b"/>
            <a:pathLst>
              <a:path w="12329920" h="6164960">
                <a:moveTo>
                  <a:pt x="12329920" y="6164960"/>
                </a:moveTo>
                <a:lnTo>
                  <a:pt x="0" y="6164960"/>
                </a:lnTo>
                <a:lnTo>
                  <a:pt x="0" y="0"/>
                </a:lnTo>
                <a:lnTo>
                  <a:pt x="12329920" y="0"/>
                </a:lnTo>
                <a:lnTo>
                  <a:pt x="12329920" y="616496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grpSp>
        <p:nvGrpSpPr>
          <p:cNvPr id="6" name="Group 6"/>
          <p:cNvGrpSpPr/>
          <p:nvPr/>
        </p:nvGrpSpPr>
        <p:grpSpPr>
          <a:xfrm rot="614967">
            <a:off x="-718201" y="-332653"/>
            <a:ext cx="1436403" cy="7609902"/>
            <a:chOff x="0" y="0"/>
            <a:chExt cx="378312" cy="2004254"/>
          </a:xfrm>
        </p:grpSpPr>
        <p:sp>
          <p:nvSpPr>
            <p:cNvPr id="7" name="Freeform 7"/>
            <p:cNvSpPr/>
            <p:nvPr/>
          </p:nvSpPr>
          <p:spPr>
            <a:xfrm>
              <a:off x="0" y="0"/>
              <a:ext cx="378312" cy="2004254"/>
            </a:xfrm>
            <a:custGeom>
              <a:avLst/>
              <a:gdLst/>
              <a:ahLst/>
              <a:cxnLst/>
              <a:rect l="l" t="t" r="r" b="b"/>
              <a:pathLst>
                <a:path w="378312" h="2004254">
                  <a:moveTo>
                    <a:pt x="0" y="0"/>
                  </a:moveTo>
                  <a:lnTo>
                    <a:pt x="378312" y="0"/>
                  </a:lnTo>
                  <a:lnTo>
                    <a:pt x="378312" y="2004254"/>
                  </a:lnTo>
                  <a:lnTo>
                    <a:pt x="0" y="2004254"/>
                  </a:lnTo>
                  <a:close/>
                </a:path>
              </a:pathLst>
            </a:custGeom>
            <a:solidFill>
              <a:srgbClr val="00B2D1"/>
            </a:solidFill>
          </p:spPr>
          <p:txBody>
            <a:bodyPr/>
            <a:lstStyle/>
            <a:p>
              <a:endParaRPr lang="en-US"/>
            </a:p>
          </p:txBody>
        </p:sp>
        <p:sp>
          <p:nvSpPr>
            <p:cNvPr id="8" name="TextBox 8"/>
            <p:cNvSpPr txBox="1"/>
            <p:nvPr/>
          </p:nvSpPr>
          <p:spPr>
            <a:xfrm>
              <a:off x="0" y="-38100"/>
              <a:ext cx="378312" cy="2042354"/>
            </a:xfrm>
            <a:prstGeom prst="rect">
              <a:avLst/>
            </a:prstGeom>
          </p:spPr>
          <p:txBody>
            <a:bodyPr lIns="50800" tIns="50800" rIns="50800" bIns="50800" rtlCol="0" anchor="ctr"/>
            <a:lstStyle/>
            <a:p>
              <a:pPr algn="ctr">
                <a:lnSpc>
                  <a:spcPts val="2659"/>
                </a:lnSpc>
              </a:pPr>
              <a:endParaRPr/>
            </a:p>
          </p:txBody>
        </p:sp>
      </p:grpSp>
      <p:grpSp>
        <p:nvGrpSpPr>
          <p:cNvPr id="9" name="Group 9"/>
          <p:cNvGrpSpPr>
            <a:grpSpLocks noChangeAspect="1"/>
          </p:cNvGrpSpPr>
          <p:nvPr/>
        </p:nvGrpSpPr>
        <p:grpSpPr>
          <a:xfrm>
            <a:off x="0" y="1921415"/>
            <a:ext cx="6070915" cy="6070915"/>
            <a:chOff x="0" y="0"/>
            <a:chExt cx="6350000" cy="6350000"/>
          </a:xfrm>
        </p:grpSpPr>
        <p:sp>
          <p:nvSpPr>
            <p:cNvPr id="10" name="Freeform 10"/>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3E64B7"/>
            </a:solidFill>
          </p:spPr>
          <p:txBody>
            <a:bodyPr/>
            <a:lstStyle/>
            <a:p>
              <a:endParaRPr lang="en-US"/>
            </a:p>
          </p:txBody>
        </p:sp>
        <p:sp>
          <p:nvSpPr>
            <p:cNvPr id="11" name="Freeform 11"/>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9"/>
              <a:stretch>
                <a:fillRect l="-38492" r="-38492"/>
              </a:stretch>
            </a:blipFill>
          </p:spPr>
          <p:txBody>
            <a:bodyPr/>
            <a:lstStyle/>
            <a:p>
              <a:endParaRPr lang="en-US"/>
            </a:p>
          </p:txBody>
        </p:sp>
      </p:grpSp>
      <p:sp>
        <p:nvSpPr>
          <p:cNvPr id="12" name="TextBox 12"/>
          <p:cNvSpPr txBox="1"/>
          <p:nvPr/>
        </p:nvSpPr>
        <p:spPr>
          <a:xfrm>
            <a:off x="7379721" y="1132544"/>
            <a:ext cx="9879579" cy="1388713"/>
          </a:xfrm>
          <a:prstGeom prst="rect">
            <a:avLst/>
          </a:prstGeom>
        </p:spPr>
        <p:txBody>
          <a:bodyPr lIns="0" tIns="0" rIns="0" bIns="0" rtlCol="0" anchor="t">
            <a:spAutoFit/>
          </a:bodyPr>
          <a:lstStyle/>
          <a:p>
            <a:pPr algn="r">
              <a:lnSpc>
                <a:spcPct val="150000"/>
              </a:lnSpc>
            </a:pPr>
            <a:r>
              <a:rPr lang="en-US" sz="3200" b="1" dirty="0">
                <a:solidFill>
                  <a:srgbClr val="214098"/>
                </a:solidFill>
                <a:latin typeface="Oswald Bold"/>
                <a:ea typeface="Oswald Bold"/>
                <a:cs typeface="Oswald Bold"/>
                <a:sym typeface="Oswald Bold"/>
              </a:rPr>
              <a:t>Strategic Alignment of Tesla HR Technology and Digital Transformation</a:t>
            </a:r>
          </a:p>
        </p:txBody>
      </p:sp>
      <p:sp>
        <p:nvSpPr>
          <p:cNvPr id="13" name="TextBox 13"/>
          <p:cNvSpPr txBox="1"/>
          <p:nvPr/>
        </p:nvSpPr>
        <p:spPr>
          <a:xfrm>
            <a:off x="6753672" y="3123659"/>
            <a:ext cx="10333521" cy="6032421"/>
          </a:xfrm>
          <a:prstGeom prst="rect">
            <a:avLst/>
          </a:prstGeom>
        </p:spPr>
        <p:txBody>
          <a:bodyPr lIns="0" tIns="0" rIns="0" bIns="0" rtlCol="0" anchor="t">
            <a:spAutoFit/>
          </a:bodyPr>
          <a:lstStyle/>
          <a:p>
            <a:r>
              <a:rPr lang="en-US" sz="2800" b="1" dirty="0"/>
              <a:t>Strategic Alignment Goals:</a:t>
            </a:r>
          </a:p>
          <a:p>
            <a:endParaRPr lang="en-US" sz="2800" b="1" dirty="0"/>
          </a:p>
          <a:p>
            <a:pPr marL="457200" indent="-457200">
              <a:buFont typeface="Arial" panose="020B0604020202020204" pitchFamily="34" charset="0"/>
              <a:buChar char="•"/>
            </a:pPr>
            <a:r>
              <a:rPr lang="en-US" sz="2800" b="1" dirty="0"/>
              <a:t>Accelerating Talent Acquisition:</a:t>
            </a:r>
            <a:r>
              <a:rPr lang="en-US" sz="2800" dirty="0"/>
              <a:t> Leveraging </a:t>
            </a:r>
            <a:r>
              <a:rPr lang="en-US" sz="2800" b="1" dirty="0"/>
              <a:t>AI-powered Applicant Tracking Systems (ATS)</a:t>
            </a:r>
            <a:r>
              <a:rPr lang="en-US" sz="2800" dirty="0"/>
              <a:t> for rapid screening and behavioral interviews to recruit top talent aligned with the "owner mindset" culture.</a:t>
            </a:r>
          </a:p>
          <a:p>
            <a:pPr marL="457200" indent="-457200">
              <a:buFont typeface="Arial" panose="020B0604020202020204" pitchFamily="34" charset="0"/>
              <a:buChar char="•"/>
            </a:pPr>
            <a:r>
              <a:rPr lang="en-US" sz="2800" b="1" dirty="0"/>
              <a:t>Driving High Performance:</a:t>
            </a:r>
            <a:r>
              <a:rPr lang="en-US" sz="2800" dirty="0"/>
              <a:t> Implementing digital performance management tools, like the Tesla360 survey, to provide continuous, data-driven feedback and manage a high-velocity work environment.</a:t>
            </a:r>
          </a:p>
          <a:p>
            <a:pPr marL="457200" indent="-457200">
              <a:buFont typeface="Arial" panose="020B0604020202020204" pitchFamily="34" charset="0"/>
              <a:buChar char="•"/>
            </a:pPr>
            <a:r>
              <a:rPr lang="en-US" sz="2800" b="1" dirty="0"/>
              <a:t>Fostering Continuous Learning:</a:t>
            </a:r>
            <a:r>
              <a:rPr lang="en-US" sz="2800" dirty="0"/>
              <a:t> Utilizing digital Learning Management Systems (LMS) to rapidly </a:t>
            </a:r>
            <a:r>
              <a:rPr lang="en-US" sz="2800" b="1" dirty="0"/>
              <a:t>upskill</a:t>
            </a:r>
            <a:r>
              <a:rPr lang="en-US" sz="2800" dirty="0"/>
              <a:t> employees in new electric vehicle and automation technologies, enabling their core competency.</a:t>
            </a:r>
          </a:p>
        </p:txBody>
      </p:sp>
      <p:sp>
        <p:nvSpPr>
          <p:cNvPr id="14" name="Freeform 14"/>
          <p:cNvSpPr/>
          <p:nvPr/>
        </p:nvSpPr>
        <p:spPr>
          <a:xfrm rot="-2417811" flipH="1">
            <a:off x="7909931" y="6297675"/>
            <a:ext cx="14419622" cy="5767849"/>
          </a:xfrm>
          <a:custGeom>
            <a:avLst/>
            <a:gdLst/>
            <a:ahLst/>
            <a:cxnLst/>
            <a:rect l="l" t="t" r="r" b="b"/>
            <a:pathLst>
              <a:path w="14419622" h="5767849">
                <a:moveTo>
                  <a:pt x="14419622" y="0"/>
                </a:moveTo>
                <a:lnTo>
                  <a:pt x="0" y="0"/>
                </a:lnTo>
                <a:lnTo>
                  <a:pt x="0" y="5767848"/>
                </a:lnTo>
                <a:lnTo>
                  <a:pt x="14419622" y="5767848"/>
                </a:lnTo>
                <a:lnTo>
                  <a:pt x="14419622"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US"/>
          </a:p>
        </p:txBody>
      </p:sp>
      <p:grpSp>
        <p:nvGrpSpPr>
          <p:cNvPr id="15" name="Group 15"/>
          <p:cNvGrpSpPr/>
          <p:nvPr/>
        </p:nvGrpSpPr>
        <p:grpSpPr>
          <a:xfrm rot="3864505">
            <a:off x="17044058" y="8943974"/>
            <a:ext cx="1751619" cy="3086100"/>
            <a:chOff x="0" y="0"/>
            <a:chExt cx="461332" cy="812800"/>
          </a:xfrm>
        </p:grpSpPr>
        <p:sp>
          <p:nvSpPr>
            <p:cNvPr id="16" name="Freeform 16"/>
            <p:cNvSpPr/>
            <p:nvPr/>
          </p:nvSpPr>
          <p:spPr>
            <a:xfrm>
              <a:off x="0" y="0"/>
              <a:ext cx="461332" cy="812800"/>
            </a:xfrm>
            <a:custGeom>
              <a:avLst/>
              <a:gdLst/>
              <a:ahLst/>
              <a:cxnLst/>
              <a:rect l="l" t="t" r="r" b="b"/>
              <a:pathLst>
                <a:path w="461332" h="812800">
                  <a:moveTo>
                    <a:pt x="0" y="0"/>
                  </a:moveTo>
                  <a:lnTo>
                    <a:pt x="461332" y="0"/>
                  </a:lnTo>
                  <a:lnTo>
                    <a:pt x="461332" y="812800"/>
                  </a:lnTo>
                  <a:lnTo>
                    <a:pt x="0" y="812800"/>
                  </a:lnTo>
                  <a:close/>
                </a:path>
              </a:pathLst>
            </a:custGeom>
            <a:solidFill>
              <a:srgbClr val="00B2D1"/>
            </a:solidFill>
          </p:spPr>
          <p:txBody>
            <a:bodyPr/>
            <a:lstStyle/>
            <a:p>
              <a:endParaRPr lang="en-US"/>
            </a:p>
          </p:txBody>
        </p:sp>
        <p:sp>
          <p:nvSpPr>
            <p:cNvPr id="17" name="TextBox 17"/>
            <p:cNvSpPr txBox="1"/>
            <p:nvPr/>
          </p:nvSpPr>
          <p:spPr>
            <a:xfrm>
              <a:off x="0" y="-38100"/>
              <a:ext cx="461332" cy="850900"/>
            </a:xfrm>
            <a:prstGeom prst="rect">
              <a:avLst/>
            </a:prstGeom>
          </p:spPr>
          <p:txBody>
            <a:bodyPr lIns="50800" tIns="50800" rIns="50800" bIns="50800" rtlCol="0" anchor="ctr"/>
            <a:lstStyle/>
            <a:p>
              <a:pPr algn="ctr">
                <a:lnSpc>
                  <a:spcPts val="2659"/>
                </a:lnSpc>
              </a:pP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94130" y="5612823"/>
            <a:ext cx="19503340" cy="5521641"/>
            <a:chOff x="0" y="0"/>
            <a:chExt cx="26004454" cy="7362188"/>
          </a:xfrm>
        </p:grpSpPr>
        <p:sp>
          <p:nvSpPr>
            <p:cNvPr id="3" name="Freeform 3"/>
            <p:cNvSpPr/>
            <p:nvPr/>
          </p:nvSpPr>
          <p:spPr>
            <a:xfrm>
              <a:off x="0" y="1816006"/>
              <a:ext cx="13088334" cy="5546182"/>
            </a:xfrm>
            <a:custGeom>
              <a:avLst/>
              <a:gdLst/>
              <a:ahLst/>
              <a:cxnLst/>
              <a:rect l="l" t="t" r="r" b="b"/>
              <a:pathLst>
                <a:path w="13088334" h="5546182">
                  <a:moveTo>
                    <a:pt x="0" y="0"/>
                  </a:moveTo>
                  <a:lnTo>
                    <a:pt x="13088334" y="0"/>
                  </a:lnTo>
                  <a:lnTo>
                    <a:pt x="13088334" y="5546182"/>
                  </a:lnTo>
                  <a:lnTo>
                    <a:pt x="0" y="5546182"/>
                  </a:lnTo>
                  <a:lnTo>
                    <a:pt x="0" y="0"/>
                  </a:lnTo>
                  <a:close/>
                </a:path>
              </a:pathLst>
            </a:custGeom>
            <a:blipFill>
              <a:blip r:embed="rId3">
                <a:alphaModFix amt="19999"/>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4" name="Freeform 4"/>
            <p:cNvSpPr/>
            <p:nvPr/>
          </p:nvSpPr>
          <p:spPr>
            <a:xfrm>
              <a:off x="13088334" y="0"/>
              <a:ext cx="12916119" cy="7362188"/>
            </a:xfrm>
            <a:custGeom>
              <a:avLst/>
              <a:gdLst/>
              <a:ahLst/>
              <a:cxnLst/>
              <a:rect l="l" t="t" r="r" b="b"/>
              <a:pathLst>
                <a:path w="12916119" h="7362188">
                  <a:moveTo>
                    <a:pt x="0" y="0"/>
                  </a:moveTo>
                  <a:lnTo>
                    <a:pt x="12916120" y="0"/>
                  </a:lnTo>
                  <a:lnTo>
                    <a:pt x="12916120" y="7362188"/>
                  </a:lnTo>
                  <a:lnTo>
                    <a:pt x="0" y="7362188"/>
                  </a:lnTo>
                  <a:lnTo>
                    <a:pt x="0" y="0"/>
                  </a:lnTo>
                  <a:close/>
                </a:path>
              </a:pathLst>
            </a:custGeom>
            <a:blipFill>
              <a:blip r:embed="rId5">
                <a:alphaModFix amt="19999"/>
                <a:extLst>
                  <a:ext uri="{96DAC541-7B7A-43D3-8B79-37D633B846F1}">
                    <asvg:svgBlip xmlns:asvg="http://schemas.microsoft.com/office/drawing/2016/SVG/main" xmlns="" r:embed="rId6"/>
                  </a:ext>
                </a:extLst>
              </a:blip>
              <a:stretch>
                <a:fillRect/>
              </a:stretch>
            </a:blipFill>
          </p:spPr>
          <p:txBody>
            <a:bodyPr/>
            <a:lstStyle/>
            <a:p>
              <a:endParaRPr lang="en-US"/>
            </a:p>
          </p:txBody>
        </p:sp>
      </p:grpSp>
      <p:sp>
        <p:nvSpPr>
          <p:cNvPr id="5" name="Freeform 5"/>
          <p:cNvSpPr/>
          <p:nvPr/>
        </p:nvSpPr>
        <p:spPr>
          <a:xfrm>
            <a:off x="9003539" y="-3590514"/>
            <a:ext cx="16511522" cy="16511522"/>
          </a:xfrm>
          <a:custGeom>
            <a:avLst/>
            <a:gdLst/>
            <a:ahLst/>
            <a:cxnLst/>
            <a:rect l="l" t="t" r="r" b="b"/>
            <a:pathLst>
              <a:path w="16511522" h="16511522">
                <a:moveTo>
                  <a:pt x="0" y="0"/>
                </a:moveTo>
                <a:lnTo>
                  <a:pt x="16511522" y="0"/>
                </a:lnTo>
                <a:lnTo>
                  <a:pt x="16511522" y="16511522"/>
                </a:lnTo>
                <a:lnTo>
                  <a:pt x="0" y="16511522"/>
                </a:lnTo>
                <a:lnTo>
                  <a:pt x="0" y="0"/>
                </a:lnTo>
                <a:close/>
              </a:path>
            </a:pathLst>
          </a:custGeom>
          <a:blipFill>
            <a:blip r:embed="rId7">
              <a:extLst>
                <a:ext uri="{96DAC541-7B7A-43D3-8B79-37D633B846F1}">
                  <asvg:svgBlip xmlns:asvg="http://schemas.microsoft.com/office/drawing/2016/SVG/main" xmlns="" r:embed="rId8"/>
                </a:ext>
              </a:extLst>
            </a:blip>
            <a:stretch>
              <a:fillRect l="-221218" t="-390799" r="-367097" b="-263174"/>
            </a:stretch>
          </a:blipFill>
        </p:spPr>
        <p:txBody>
          <a:bodyPr/>
          <a:lstStyle/>
          <a:p>
            <a:endParaRPr lang="en-US"/>
          </a:p>
        </p:txBody>
      </p:sp>
      <p:sp>
        <p:nvSpPr>
          <p:cNvPr id="6" name="TextBox 6"/>
          <p:cNvSpPr txBox="1"/>
          <p:nvPr/>
        </p:nvSpPr>
        <p:spPr>
          <a:xfrm>
            <a:off x="1028700" y="967676"/>
            <a:ext cx="9980805" cy="1388713"/>
          </a:xfrm>
          <a:prstGeom prst="rect">
            <a:avLst/>
          </a:prstGeom>
        </p:spPr>
        <p:txBody>
          <a:bodyPr lIns="0" tIns="0" rIns="0" bIns="0" rtlCol="0" anchor="t">
            <a:spAutoFit/>
          </a:bodyPr>
          <a:lstStyle/>
          <a:p>
            <a:pPr algn="l">
              <a:lnSpc>
                <a:spcPct val="150000"/>
              </a:lnSpc>
            </a:pPr>
            <a:r>
              <a:rPr lang="en-US" sz="3200" b="1" dirty="0">
                <a:solidFill>
                  <a:srgbClr val="214098"/>
                </a:solidFill>
                <a:latin typeface="Oswald Bold"/>
                <a:ea typeface="Oswald Bold"/>
                <a:cs typeface="Oswald Bold"/>
                <a:sym typeface="Oswald Bold"/>
              </a:rPr>
              <a:t>HR Challenges in Tesla's HR Technology and Digital Transformation</a:t>
            </a:r>
          </a:p>
        </p:txBody>
      </p:sp>
      <p:grpSp>
        <p:nvGrpSpPr>
          <p:cNvPr id="7" name="Group 7"/>
          <p:cNvGrpSpPr/>
          <p:nvPr/>
        </p:nvGrpSpPr>
        <p:grpSpPr>
          <a:xfrm>
            <a:off x="11409671" y="-855537"/>
            <a:ext cx="11699258" cy="11699258"/>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769C9"/>
            </a:solidFill>
          </p:spPr>
          <p:txBody>
            <a:bodyPr/>
            <a:lstStyle/>
            <a:p>
              <a:endParaRPr lang="en-US"/>
            </a:p>
          </p:txBody>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9934233" y="1073867"/>
            <a:ext cx="7325067" cy="8184433"/>
          </a:xfrm>
          <a:custGeom>
            <a:avLst/>
            <a:gdLst/>
            <a:ahLst/>
            <a:cxnLst/>
            <a:rect l="l" t="t" r="r" b="b"/>
            <a:pathLst>
              <a:path w="7325067" h="8184433">
                <a:moveTo>
                  <a:pt x="0" y="0"/>
                </a:moveTo>
                <a:lnTo>
                  <a:pt x="7325067" y="0"/>
                </a:lnTo>
                <a:lnTo>
                  <a:pt x="7325067" y="8184433"/>
                </a:lnTo>
                <a:lnTo>
                  <a:pt x="0" y="8184433"/>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US"/>
          </a:p>
        </p:txBody>
      </p:sp>
      <p:sp>
        <p:nvSpPr>
          <p:cNvPr id="11" name="Freeform 11"/>
          <p:cNvSpPr/>
          <p:nvPr/>
        </p:nvSpPr>
        <p:spPr>
          <a:xfrm>
            <a:off x="14238843" y="1746729"/>
            <a:ext cx="1101215" cy="1101215"/>
          </a:xfrm>
          <a:custGeom>
            <a:avLst/>
            <a:gdLst/>
            <a:ahLst/>
            <a:cxnLst/>
            <a:rect l="l" t="t" r="r" b="b"/>
            <a:pathLst>
              <a:path w="1101215" h="1101215">
                <a:moveTo>
                  <a:pt x="0" y="0"/>
                </a:moveTo>
                <a:lnTo>
                  <a:pt x="1101214" y="0"/>
                </a:lnTo>
                <a:lnTo>
                  <a:pt x="1101214" y="1101214"/>
                </a:lnTo>
                <a:lnTo>
                  <a:pt x="0" y="1101214"/>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US"/>
          </a:p>
        </p:txBody>
      </p:sp>
      <p:sp>
        <p:nvSpPr>
          <p:cNvPr id="12" name="Freeform 12"/>
          <p:cNvSpPr/>
          <p:nvPr/>
        </p:nvSpPr>
        <p:spPr>
          <a:xfrm>
            <a:off x="11093037" y="4426148"/>
            <a:ext cx="1824743" cy="1434704"/>
          </a:xfrm>
          <a:custGeom>
            <a:avLst/>
            <a:gdLst/>
            <a:ahLst/>
            <a:cxnLst/>
            <a:rect l="l" t="t" r="r" b="b"/>
            <a:pathLst>
              <a:path w="1824743" h="1434704">
                <a:moveTo>
                  <a:pt x="0" y="0"/>
                </a:moveTo>
                <a:lnTo>
                  <a:pt x="1824743" y="0"/>
                </a:lnTo>
                <a:lnTo>
                  <a:pt x="1824743" y="1434704"/>
                </a:lnTo>
                <a:lnTo>
                  <a:pt x="0" y="1434704"/>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US"/>
          </a:p>
        </p:txBody>
      </p:sp>
      <p:sp>
        <p:nvSpPr>
          <p:cNvPr id="13" name="Freeform 13"/>
          <p:cNvSpPr/>
          <p:nvPr/>
        </p:nvSpPr>
        <p:spPr>
          <a:xfrm>
            <a:off x="15368632" y="4435673"/>
            <a:ext cx="1221758" cy="1221758"/>
          </a:xfrm>
          <a:custGeom>
            <a:avLst/>
            <a:gdLst/>
            <a:ahLst/>
            <a:cxnLst/>
            <a:rect l="l" t="t" r="r" b="b"/>
            <a:pathLst>
              <a:path w="1221758" h="1221758">
                <a:moveTo>
                  <a:pt x="0" y="0"/>
                </a:moveTo>
                <a:lnTo>
                  <a:pt x="1221758" y="0"/>
                </a:lnTo>
                <a:lnTo>
                  <a:pt x="1221758" y="1221758"/>
                </a:lnTo>
                <a:lnTo>
                  <a:pt x="0" y="1221758"/>
                </a:lnTo>
                <a:lnTo>
                  <a:pt x="0" y="0"/>
                </a:lnTo>
                <a:close/>
              </a:path>
            </a:pathLst>
          </a:custGeom>
          <a:blipFill>
            <a:blip r:embed="rId15">
              <a:extLst>
                <a:ext uri="{96DAC541-7B7A-43D3-8B79-37D633B846F1}">
                  <asvg:svgBlip xmlns:asvg="http://schemas.microsoft.com/office/drawing/2016/SVG/main" xmlns="" r:embed="rId16"/>
                </a:ext>
              </a:extLst>
            </a:blip>
            <a:stretch>
              <a:fillRect/>
            </a:stretch>
          </a:blipFill>
        </p:spPr>
        <p:txBody>
          <a:bodyPr/>
          <a:lstStyle/>
          <a:p>
            <a:endParaRPr lang="en-US"/>
          </a:p>
        </p:txBody>
      </p:sp>
      <p:sp>
        <p:nvSpPr>
          <p:cNvPr id="14" name="Freeform 14"/>
          <p:cNvSpPr/>
          <p:nvPr/>
        </p:nvSpPr>
        <p:spPr>
          <a:xfrm>
            <a:off x="14234513" y="7381456"/>
            <a:ext cx="1105544" cy="1105544"/>
          </a:xfrm>
          <a:custGeom>
            <a:avLst/>
            <a:gdLst/>
            <a:ahLst/>
            <a:cxnLst/>
            <a:rect l="l" t="t" r="r" b="b"/>
            <a:pathLst>
              <a:path w="1105544" h="1105544">
                <a:moveTo>
                  <a:pt x="0" y="0"/>
                </a:moveTo>
                <a:lnTo>
                  <a:pt x="1105544" y="0"/>
                </a:lnTo>
                <a:lnTo>
                  <a:pt x="1105544" y="1105544"/>
                </a:lnTo>
                <a:lnTo>
                  <a:pt x="0" y="1105544"/>
                </a:lnTo>
                <a:lnTo>
                  <a:pt x="0" y="0"/>
                </a:lnTo>
                <a:close/>
              </a:path>
            </a:pathLst>
          </a:custGeom>
          <a:blipFill>
            <a:blip r:embed="rId17">
              <a:extLst>
                <a:ext uri="{96DAC541-7B7A-43D3-8B79-37D633B846F1}">
                  <asvg:svgBlip xmlns:asvg="http://schemas.microsoft.com/office/drawing/2016/SVG/main" xmlns="" r:embed="rId18"/>
                </a:ext>
              </a:extLst>
            </a:blip>
            <a:stretch>
              <a:fillRect/>
            </a:stretch>
          </a:blipFill>
        </p:spPr>
        <p:txBody>
          <a:bodyPr/>
          <a:lstStyle/>
          <a:p>
            <a:endParaRPr lang="en-US"/>
          </a:p>
        </p:txBody>
      </p:sp>
      <p:sp>
        <p:nvSpPr>
          <p:cNvPr id="15" name="TextBox 15"/>
          <p:cNvSpPr txBox="1"/>
          <p:nvPr/>
        </p:nvSpPr>
        <p:spPr>
          <a:xfrm>
            <a:off x="2398497" y="4276898"/>
            <a:ext cx="6066775" cy="2260619"/>
          </a:xfrm>
          <a:prstGeom prst="rect">
            <a:avLst/>
          </a:prstGeom>
        </p:spPr>
        <p:txBody>
          <a:bodyPr wrap="square" lIns="0" tIns="0" rIns="0" bIns="0" rtlCol="0" anchor="t">
            <a:spAutoFit/>
          </a:bodyPr>
          <a:lstStyle/>
          <a:p>
            <a:pPr>
              <a:lnSpc>
                <a:spcPct val="150000"/>
              </a:lnSpc>
            </a:pPr>
            <a:r>
              <a:rPr lang="en-US" sz="2000" b="1" dirty="0"/>
              <a:t>Key Challenges</a:t>
            </a:r>
          </a:p>
          <a:p>
            <a:pPr marL="800100" lvl="1" indent="-342900">
              <a:lnSpc>
                <a:spcPct val="150000"/>
              </a:lnSpc>
              <a:buFont typeface="Arial" panose="020B0604020202020204" pitchFamily="34" charset="0"/>
              <a:buChar char="•"/>
            </a:pPr>
            <a:r>
              <a:rPr lang="en-US" sz="2000" b="1" dirty="0"/>
              <a:t>Talent Scarcity;</a:t>
            </a:r>
            <a:endParaRPr lang="en-US" sz="2000" dirty="0"/>
          </a:p>
          <a:p>
            <a:pPr marL="800100" lvl="1" indent="-342900">
              <a:lnSpc>
                <a:spcPct val="150000"/>
              </a:lnSpc>
              <a:buFont typeface="Arial" panose="020B0604020202020204" pitchFamily="34" charset="0"/>
              <a:buChar char="•"/>
            </a:pPr>
            <a:r>
              <a:rPr lang="en-US" sz="2000" b="1" dirty="0"/>
              <a:t>High Turnover;</a:t>
            </a:r>
          </a:p>
          <a:p>
            <a:pPr marL="800100" lvl="1" indent="-342900">
              <a:lnSpc>
                <a:spcPct val="150000"/>
              </a:lnSpc>
              <a:buFont typeface="Arial" panose="020B0604020202020204" pitchFamily="34" charset="0"/>
              <a:buChar char="•"/>
            </a:pPr>
            <a:r>
              <a:rPr lang="en-US" sz="2000" b="1" dirty="0"/>
              <a:t>Digital Divide;</a:t>
            </a:r>
            <a:endParaRPr lang="en-US" sz="2000" dirty="0"/>
          </a:p>
          <a:p>
            <a:pPr marL="800100" lvl="1" indent="-342900">
              <a:lnSpc>
                <a:spcPct val="150000"/>
              </a:lnSpc>
              <a:buFont typeface="Arial" panose="020B0604020202020204" pitchFamily="34" charset="0"/>
              <a:buChar char="•"/>
            </a:pPr>
            <a:r>
              <a:rPr lang="en-US" sz="2000" b="1" dirty="0"/>
              <a:t>Cultural Resistance;</a:t>
            </a:r>
            <a:endParaRPr lang="en-US" sz="2000" dirty="0"/>
          </a:p>
        </p:txBody>
      </p:sp>
      <p:sp>
        <p:nvSpPr>
          <p:cNvPr id="16" name="Freeform 16"/>
          <p:cNvSpPr/>
          <p:nvPr/>
        </p:nvSpPr>
        <p:spPr>
          <a:xfrm rot="1587357">
            <a:off x="-3636970" y="6581525"/>
            <a:ext cx="20145963" cy="10072982"/>
          </a:xfrm>
          <a:custGeom>
            <a:avLst/>
            <a:gdLst/>
            <a:ahLst/>
            <a:cxnLst/>
            <a:rect l="l" t="t" r="r" b="b"/>
            <a:pathLst>
              <a:path w="20145963" h="10072982">
                <a:moveTo>
                  <a:pt x="0" y="0"/>
                </a:moveTo>
                <a:lnTo>
                  <a:pt x="20145963" y="0"/>
                </a:lnTo>
                <a:lnTo>
                  <a:pt x="20145963" y="10072981"/>
                </a:lnTo>
                <a:lnTo>
                  <a:pt x="0" y="10072981"/>
                </a:lnTo>
                <a:lnTo>
                  <a:pt x="0" y="0"/>
                </a:lnTo>
                <a:close/>
              </a:path>
            </a:pathLst>
          </a:custGeom>
          <a:blipFill>
            <a:blip r:embed="rId19">
              <a:extLst>
                <a:ext uri="{96DAC541-7B7A-43D3-8B79-37D633B846F1}">
                  <asvg:svgBlip xmlns:asvg="http://schemas.microsoft.com/office/drawing/2016/SVG/main" xmlns="" r:embed="rId20"/>
                </a:ext>
              </a:extLst>
            </a:blip>
            <a:stretch>
              <a:fillRect/>
            </a:stretch>
          </a:blipFill>
        </p:spPr>
        <p:txBody>
          <a:bodyPr/>
          <a:lstStyle/>
          <a:p>
            <a:endParaRPr lang="en-US"/>
          </a:p>
        </p:txBody>
      </p:sp>
      <p:sp>
        <p:nvSpPr>
          <p:cNvPr id="18" name="TextBox 17">
            <a:extLst>
              <a:ext uri="{FF2B5EF4-FFF2-40B4-BE49-F238E27FC236}">
                <a16:creationId xmlns:a16="http://schemas.microsoft.com/office/drawing/2014/main" xmlns="" id="{10477EEC-08AF-E155-84DB-67F3E45A8045}"/>
              </a:ext>
            </a:extLst>
          </p:cNvPr>
          <p:cNvSpPr txBox="1"/>
          <p:nvPr/>
        </p:nvSpPr>
        <p:spPr>
          <a:xfrm>
            <a:off x="929537" y="2752639"/>
            <a:ext cx="9004696" cy="1200329"/>
          </a:xfrm>
          <a:prstGeom prst="rect">
            <a:avLst/>
          </a:prstGeom>
          <a:noFill/>
        </p:spPr>
        <p:txBody>
          <a:bodyPr wrap="square">
            <a:spAutoFit/>
          </a:bodyPr>
          <a:lstStyle/>
          <a:p>
            <a:pPr algn="just"/>
            <a:r>
              <a:rPr lang="en-US" sz="2400" dirty="0"/>
              <a:t>Tesla's digital focus creates several HR challenges, primarily stemming from its </a:t>
            </a:r>
            <a:r>
              <a:rPr lang="en-US" sz="2400" b="1" dirty="0"/>
              <a:t>high-pressure, rapid-change culture</a:t>
            </a:r>
            <a:r>
              <a:rPr lang="en-US" sz="2400" dirty="0"/>
              <a:t> and the demands of its innovative technology strategy.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8006" y="5339429"/>
            <a:ext cx="19503340" cy="5521641"/>
            <a:chOff x="0" y="0"/>
            <a:chExt cx="26004454" cy="7362188"/>
          </a:xfrm>
        </p:grpSpPr>
        <p:sp>
          <p:nvSpPr>
            <p:cNvPr id="3" name="Freeform 3"/>
            <p:cNvSpPr/>
            <p:nvPr/>
          </p:nvSpPr>
          <p:spPr>
            <a:xfrm>
              <a:off x="0" y="1816006"/>
              <a:ext cx="13088334" cy="5546182"/>
            </a:xfrm>
            <a:custGeom>
              <a:avLst/>
              <a:gdLst/>
              <a:ahLst/>
              <a:cxnLst/>
              <a:rect l="l" t="t" r="r" b="b"/>
              <a:pathLst>
                <a:path w="13088334" h="5546182">
                  <a:moveTo>
                    <a:pt x="0" y="0"/>
                  </a:moveTo>
                  <a:lnTo>
                    <a:pt x="13088334" y="0"/>
                  </a:lnTo>
                  <a:lnTo>
                    <a:pt x="13088334" y="5546182"/>
                  </a:lnTo>
                  <a:lnTo>
                    <a:pt x="0" y="5546182"/>
                  </a:lnTo>
                  <a:lnTo>
                    <a:pt x="0" y="0"/>
                  </a:lnTo>
                  <a:close/>
                </a:path>
              </a:pathLst>
            </a:custGeom>
            <a:blipFill>
              <a:blip r:embed="rId3">
                <a:alphaModFix amt="19999"/>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4" name="Freeform 4"/>
            <p:cNvSpPr/>
            <p:nvPr/>
          </p:nvSpPr>
          <p:spPr>
            <a:xfrm>
              <a:off x="13088334" y="0"/>
              <a:ext cx="12916119" cy="7362188"/>
            </a:xfrm>
            <a:custGeom>
              <a:avLst/>
              <a:gdLst/>
              <a:ahLst/>
              <a:cxnLst/>
              <a:rect l="l" t="t" r="r" b="b"/>
              <a:pathLst>
                <a:path w="12916119" h="7362188">
                  <a:moveTo>
                    <a:pt x="0" y="0"/>
                  </a:moveTo>
                  <a:lnTo>
                    <a:pt x="12916120" y="0"/>
                  </a:lnTo>
                  <a:lnTo>
                    <a:pt x="12916120" y="7362188"/>
                  </a:lnTo>
                  <a:lnTo>
                    <a:pt x="0" y="7362188"/>
                  </a:lnTo>
                  <a:lnTo>
                    <a:pt x="0" y="0"/>
                  </a:lnTo>
                  <a:close/>
                </a:path>
              </a:pathLst>
            </a:custGeom>
            <a:blipFill>
              <a:blip r:embed="rId5">
                <a:alphaModFix amt="19999"/>
                <a:extLst>
                  <a:ext uri="{96DAC541-7B7A-43D3-8B79-37D633B846F1}">
                    <asvg:svgBlip xmlns:asvg="http://schemas.microsoft.com/office/drawing/2016/SVG/main" xmlns="" r:embed="rId6"/>
                  </a:ext>
                </a:extLst>
              </a:blip>
              <a:stretch>
                <a:fillRect/>
              </a:stretch>
            </a:blipFill>
          </p:spPr>
          <p:txBody>
            <a:bodyPr/>
            <a:lstStyle/>
            <a:p>
              <a:endParaRPr lang="en-US"/>
            </a:p>
          </p:txBody>
        </p:sp>
      </p:grpSp>
      <p:sp>
        <p:nvSpPr>
          <p:cNvPr id="5" name="Freeform 5"/>
          <p:cNvSpPr/>
          <p:nvPr/>
        </p:nvSpPr>
        <p:spPr>
          <a:xfrm rot="1295390">
            <a:off x="3713451" y="6491433"/>
            <a:ext cx="15232581" cy="6093032"/>
          </a:xfrm>
          <a:custGeom>
            <a:avLst/>
            <a:gdLst/>
            <a:ahLst/>
            <a:cxnLst/>
            <a:rect l="l" t="t" r="r" b="b"/>
            <a:pathLst>
              <a:path w="15232581" h="6093032">
                <a:moveTo>
                  <a:pt x="0" y="0"/>
                </a:moveTo>
                <a:lnTo>
                  <a:pt x="15232581" y="0"/>
                </a:lnTo>
                <a:lnTo>
                  <a:pt x="15232581" y="6093033"/>
                </a:lnTo>
                <a:lnTo>
                  <a:pt x="0" y="6093033"/>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US"/>
          </a:p>
        </p:txBody>
      </p:sp>
      <p:sp>
        <p:nvSpPr>
          <p:cNvPr id="6" name="Freeform 6"/>
          <p:cNvSpPr/>
          <p:nvPr/>
        </p:nvSpPr>
        <p:spPr>
          <a:xfrm rot="6723706">
            <a:off x="-8850908" y="1837318"/>
            <a:ext cx="19759216" cy="7409706"/>
          </a:xfrm>
          <a:custGeom>
            <a:avLst/>
            <a:gdLst/>
            <a:ahLst/>
            <a:cxnLst/>
            <a:rect l="l" t="t" r="r" b="b"/>
            <a:pathLst>
              <a:path w="19759216" h="7409706">
                <a:moveTo>
                  <a:pt x="0" y="0"/>
                </a:moveTo>
                <a:lnTo>
                  <a:pt x="19759216" y="0"/>
                </a:lnTo>
                <a:lnTo>
                  <a:pt x="19759216" y="7409706"/>
                </a:lnTo>
                <a:lnTo>
                  <a:pt x="0" y="7409706"/>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US"/>
          </a:p>
        </p:txBody>
      </p:sp>
      <p:grpSp>
        <p:nvGrpSpPr>
          <p:cNvPr id="7" name="Group 7"/>
          <p:cNvGrpSpPr>
            <a:grpSpLocks noChangeAspect="1"/>
          </p:cNvGrpSpPr>
          <p:nvPr/>
        </p:nvGrpSpPr>
        <p:grpSpPr>
          <a:xfrm>
            <a:off x="-1333196" y="3724876"/>
            <a:ext cx="8590878" cy="8590878"/>
            <a:chOff x="0" y="0"/>
            <a:chExt cx="6350000" cy="6350000"/>
          </a:xfrm>
        </p:grpSpPr>
        <p:sp>
          <p:nvSpPr>
            <p:cNvPr id="8" name="Freeform 8"/>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361A65"/>
            </a:solidFill>
          </p:spPr>
          <p:txBody>
            <a:bodyPr/>
            <a:lstStyle/>
            <a:p>
              <a:endParaRPr lang="en-US"/>
            </a:p>
          </p:txBody>
        </p:sp>
        <p:sp>
          <p:nvSpPr>
            <p:cNvPr id="9" name="Freeform 9"/>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11"/>
              <a:stretch>
                <a:fillRect l="-24712" r="-24712"/>
              </a:stretch>
            </a:blipFill>
          </p:spPr>
          <p:txBody>
            <a:bodyPr/>
            <a:lstStyle/>
            <a:p>
              <a:endParaRPr lang="en-US"/>
            </a:p>
          </p:txBody>
        </p:sp>
      </p:grpSp>
      <p:sp>
        <p:nvSpPr>
          <p:cNvPr id="10" name="Freeform 10"/>
          <p:cNvSpPr/>
          <p:nvPr/>
        </p:nvSpPr>
        <p:spPr>
          <a:xfrm rot="-8624365">
            <a:off x="16972153" y="-948792"/>
            <a:ext cx="14827733" cy="5560400"/>
          </a:xfrm>
          <a:custGeom>
            <a:avLst/>
            <a:gdLst/>
            <a:ahLst/>
            <a:cxnLst/>
            <a:rect l="l" t="t" r="r" b="b"/>
            <a:pathLst>
              <a:path w="14827733" h="5560400">
                <a:moveTo>
                  <a:pt x="0" y="0"/>
                </a:moveTo>
                <a:lnTo>
                  <a:pt x="14827733" y="0"/>
                </a:lnTo>
                <a:lnTo>
                  <a:pt x="14827733" y="5560400"/>
                </a:lnTo>
                <a:lnTo>
                  <a:pt x="0" y="5560400"/>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US"/>
          </a:p>
        </p:txBody>
      </p:sp>
      <p:sp>
        <p:nvSpPr>
          <p:cNvPr id="11" name="TextBox 11"/>
          <p:cNvSpPr txBox="1"/>
          <p:nvPr/>
        </p:nvSpPr>
        <p:spPr>
          <a:xfrm>
            <a:off x="6774508" y="843083"/>
            <a:ext cx="10148551" cy="1394356"/>
          </a:xfrm>
          <a:prstGeom prst="rect">
            <a:avLst/>
          </a:prstGeom>
        </p:spPr>
        <p:txBody>
          <a:bodyPr lIns="0" tIns="0" rIns="0" bIns="0" rtlCol="0" anchor="t">
            <a:spAutoFit/>
          </a:bodyPr>
          <a:lstStyle/>
          <a:p>
            <a:pPr algn="ctr">
              <a:lnSpc>
                <a:spcPts val="12990"/>
              </a:lnSpc>
            </a:pPr>
            <a:r>
              <a:rPr lang="en-US" sz="3200" b="1" dirty="0">
                <a:solidFill>
                  <a:srgbClr val="214098"/>
                </a:solidFill>
                <a:latin typeface="Oswald Bold"/>
                <a:ea typeface="Oswald Bold"/>
                <a:cs typeface="Oswald Bold"/>
                <a:sym typeface="Oswald Bold"/>
              </a:rPr>
              <a:t>Recommendations</a:t>
            </a:r>
          </a:p>
        </p:txBody>
      </p:sp>
      <p:sp>
        <p:nvSpPr>
          <p:cNvPr id="13" name="TextBox 13"/>
          <p:cNvSpPr txBox="1"/>
          <p:nvPr/>
        </p:nvSpPr>
        <p:spPr>
          <a:xfrm>
            <a:off x="7390066" y="2601694"/>
            <a:ext cx="10148551" cy="6415602"/>
          </a:xfrm>
          <a:prstGeom prst="rect">
            <a:avLst/>
          </a:prstGeom>
        </p:spPr>
        <p:txBody>
          <a:bodyPr wrap="square" lIns="0" tIns="0" rIns="0" bIns="0" rtlCol="0" anchor="t">
            <a:spAutoFit/>
          </a:bodyPr>
          <a:lstStyle/>
          <a:p>
            <a:pPr marL="171450" indent="-171450" algn="just">
              <a:lnSpc>
                <a:spcPct val="150000"/>
              </a:lnSpc>
              <a:buFont typeface="Arial" panose="020B0604020202020204" pitchFamily="34" charset="0"/>
              <a:buChar char="•"/>
            </a:pPr>
            <a:r>
              <a:rPr lang="en-US" sz="2000" b="1" dirty="0"/>
              <a:t>Implement a Phased HRIS Rollout:</a:t>
            </a:r>
            <a:r>
              <a:rPr lang="en-US" sz="2000" dirty="0"/>
              <a:t> Introduce new HR technology (HRIS) gradually, starting with small pilot groups and key functions, to minimize disruption and gather early user feedback.</a:t>
            </a:r>
          </a:p>
          <a:p>
            <a:pPr marL="171450" indent="-171450" algn="just">
              <a:lnSpc>
                <a:spcPct val="150000"/>
              </a:lnSpc>
              <a:buFont typeface="Arial" panose="020B0604020202020204" pitchFamily="34" charset="0"/>
              <a:buChar char="•"/>
            </a:pPr>
            <a:r>
              <a:rPr lang="en-US" sz="2000" b="1" dirty="0"/>
              <a:t>Targeted Digital Upskilling:</a:t>
            </a:r>
            <a:r>
              <a:rPr lang="en-US" sz="2000" dirty="0"/>
              <a:t> Create </a:t>
            </a:r>
            <a:r>
              <a:rPr lang="en-US" sz="2000" b="1" dirty="0"/>
              <a:t>dual-stream training</a:t>
            </a:r>
            <a:r>
              <a:rPr lang="en-US" sz="2000" dirty="0"/>
              <a:t> (e.g., in-person workshops for factory employees; mobile microlearning for engineers) to bridge the digital skills gap and boost system adoption (SHRM, 2025).</a:t>
            </a:r>
          </a:p>
          <a:p>
            <a:pPr marL="171450" indent="-171450" algn="just">
              <a:lnSpc>
                <a:spcPct val="150000"/>
              </a:lnSpc>
              <a:buFont typeface="Arial" panose="020B0604020202020204" pitchFamily="34" charset="0"/>
              <a:buChar char="•"/>
            </a:pPr>
            <a:r>
              <a:rPr lang="en-US" sz="2000" b="1" dirty="0"/>
              <a:t>Enhance Change Management:</a:t>
            </a:r>
            <a:r>
              <a:rPr lang="en-US" sz="2000" dirty="0"/>
              <a:t> Establish a network of employee </a:t>
            </a:r>
            <a:r>
              <a:rPr lang="en-US" sz="2000" b="1" dirty="0"/>
              <a:t>"Change Champions"</a:t>
            </a:r>
            <a:r>
              <a:rPr lang="en-US" sz="2000" dirty="0"/>
              <a:t> from all departments to promote system benefits and address resistance to new digital workflows (</a:t>
            </a:r>
            <a:r>
              <a:rPr lang="en-US" sz="2000" dirty="0" err="1"/>
              <a:t>TalenTeam</a:t>
            </a:r>
            <a:r>
              <a:rPr lang="en-US" sz="2000" dirty="0"/>
              <a:t>, 2024).</a:t>
            </a:r>
          </a:p>
          <a:p>
            <a:pPr marL="171450" indent="-171450" algn="just">
              <a:lnSpc>
                <a:spcPct val="150000"/>
              </a:lnSpc>
              <a:buFont typeface="Arial" panose="020B0604020202020204" pitchFamily="34" charset="0"/>
              <a:buChar char="•"/>
            </a:pPr>
            <a:r>
              <a:rPr lang="en-US" sz="2000" b="1" dirty="0"/>
              <a:t>Leverage People Analytics for Retention:</a:t>
            </a:r>
            <a:r>
              <a:rPr lang="en-US" sz="2000" dirty="0"/>
              <a:t> Use HR data analytics to identify specific teams or managers with high turnover and create targeted interventions (e.g., manager training on empathetic leadership) to improve employee well-being (ResearchGate, 2024).</a:t>
            </a:r>
          </a:p>
          <a:p>
            <a:pPr marL="171450" indent="-171450" algn="just">
              <a:lnSpc>
                <a:spcPct val="150000"/>
              </a:lnSpc>
              <a:buFont typeface="Arial" panose="020B0604020202020204" pitchFamily="34" charset="0"/>
              <a:buChar char="•"/>
            </a:pPr>
            <a:r>
              <a:rPr lang="en-US" sz="2000" b="1" dirty="0"/>
              <a:t>Customize HR Tech to Culture:</a:t>
            </a:r>
            <a:r>
              <a:rPr lang="en-US" sz="2000" dirty="0"/>
              <a:t> Ensure that new HR platforms are customized to support Tesla's unique fast-paced, direct communication culture, rather than forcing a rigid, off-the-shelf process (Scribd, 2021).</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D44D02C-0BDB-F3FD-D0D1-DEA4B1FC47CC}"/>
            </a:ext>
          </a:extLst>
        </p:cNvPr>
        <p:cNvGrpSpPr/>
        <p:nvPr/>
      </p:nvGrpSpPr>
      <p:grpSpPr>
        <a:xfrm>
          <a:off x="0" y="0"/>
          <a:ext cx="0" cy="0"/>
          <a:chOff x="0" y="0"/>
          <a:chExt cx="0" cy="0"/>
        </a:xfrm>
      </p:grpSpPr>
      <p:sp>
        <p:nvSpPr>
          <p:cNvPr id="5" name="Freeform 5">
            <a:extLst>
              <a:ext uri="{FF2B5EF4-FFF2-40B4-BE49-F238E27FC236}">
                <a16:creationId xmlns:a16="http://schemas.microsoft.com/office/drawing/2014/main" xmlns="" id="{3BC6A410-4911-4F67-A910-44885C285621}"/>
              </a:ext>
            </a:extLst>
          </p:cNvPr>
          <p:cNvSpPr/>
          <p:nvPr/>
        </p:nvSpPr>
        <p:spPr>
          <a:xfrm>
            <a:off x="-295057" y="-227743"/>
            <a:ext cx="1124933" cy="1124933"/>
          </a:xfrm>
          <a:custGeom>
            <a:avLst/>
            <a:gdLst/>
            <a:ahLst/>
            <a:cxnLst/>
            <a:rect l="l" t="t" r="r" b="b"/>
            <a:pathLst>
              <a:path w="1124933" h="1124933">
                <a:moveTo>
                  <a:pt x="0" y="0"/>
                </a:moveTo>
                <a:lnTo>
                  <a:pt x="1124934" y="0"/>
                </a:lnTo>
                <a:lnTo>
                  <a:pt x="1124934" y="1124934"/>
                </a:lnTo>
                <a:lnTo>
                  <a:pt x="0" y="112493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US"/>
          </a:p>
        </p:txBody>
      </p:sp>
      <p:sp>
        <p:nvSpPr>
          <p:cNvPr id="10" name="Freeform 10">
            <a:extLst>
              <a:ext uri="{FF2B5EF4-FFF2-40B4-BE49-F238E27FC236}">
                <a16:creationId xmlns:a16="http://schemas.microsoft.com/office/drawing/2014/main" xmlns="" id="{A3AB4F3E-DA85-A2D3-526B-70FF22438289}"/>
              </a:ext>
            </a:extLst>
          </p:cNvPr>
          <p:cNvSpPr/>
          <p:nvPr/>
        </p:nvSpPr>
        <p:spPr>
          <a:xfrm>
            <a:off x="15573182" y="-476443"/>
            <a:ext cx="3641502" cy="1992895"/>
          </a:xfrm>
          <a:custGeom>
            <a:avLst/>
            <a:gdLst/>
            <a:ahLst/>
            <a:cxnLst/>
            <a:rect l="l" t="t" r="r" b="b"/>
            <a:pathLst>
              <a:path w="3641502" h="1992895">
                <a:moveTo>
                  <a:pt x="0" y="0"/>
                </a:moveTo>
                <a:lnTo>
                  <a:pt x="3641502" y="0"/>
                </a:lnTo>
                <a:lnTo>
                  <a:pt x="3641502" y="1992895"/>
                </a:lnTo>
                <a:lnTo>
                  <a:pt x="0" y="1992895"/>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11" name="Freeform 11">
            <a:extLst>
              <a:ext uri="{FF2B5EF4-FFF2-40B4-BE49-F238E27FC236}">
                <a16:creationId xmlns:a16="http://schemas.microsoft.com/office/drawing/2014/main" xmlns="" id="{FA6544BB-4658-3528-F7F4-998950A3C3B0}"/>
              </a:ext>
            </a:extLst>
          </p:cNvPr>
          <p:cNvSpPr/>
          <p:nvPr/>
        </p:nvSpPr>
        <p:spPr>
          <a:xfrm>
            <a:off x="-955194" y="9422048"/>
            <a:ext cx="2445207" cy="1338195"/>
          </a:xfrm>
          <a:custGeom>
            <a:avLst/>
            <a:gdLst/>
            <a:ahLst/>
            <a:cxnLst/>
            <a:rect l="l" t="t" r="r" b="b"/>
            <a:pathLst>
              <a:path w="2445207" h="1338195">
                <a:moveTo>
                  <a:pt x="0" y="0"/>
                </a:moveTo>
                <a:lnTo>
                  <a:pt x="2445208" y="0"/>
                </a:lnTo>
                <a:lnTo>
                  <a:pt x="2445208" y="1338196"/>
                </a:lnTo>
                <a:lnTo>
                  <a:pt x="0" y="1338196"/>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US"/>
          </a:p>
        </p:txBody>
      </p:sp>
      <p:sp>
        <p:nvSpPr>
          <p:cNvPr id="16" name="TextBox 16">
            <a:extLst>
              <a:ext uri="{FF2B5EF4-FFF2-40B4-BE49-F238E27FC236}">
                <a16:creationId xmlns:a16="http://schemas.microsoft.com/office/drawing/2014/main" xmlns="" id="{A90CBCE9-93E2-4E25-C39A-91EA86438610}"/>
              </a:ext>
            </a:extLst>
          </p:cNvPr>
          <p:cNvSpPr txBox="1"/>
          <p:nvPr/>
        </p:nvSpPr>
        <p:spPr>
          <a:xfrm>
            <a:off x="6781800" y="598399"/>
            <a:ext cx="5210418" cy="636649"/>
          </a:xfrm>
          <a:prstGeom prst="rect">
            <a:avLst/>
          </a:prstGeom>
        </p:spPr>
        <p:txBody>
          <a:bodyPr lIns="0" tIns="0" rIns="0" bIns="0" rtlCol="0" anchor="t">
            <a:spAutoFit/>
          </a:bodyPr>
          <a:lstStyle/>
          <a:p>
            <a:pPr algn="ctr">
              <a:lnSpc>
                <a:spcPts val="5423"/>
              </a:lnSpc>
            </a:pPr>
            <a:r>
              <a:rPr lang="en-GB" sz="3200" b="1" u="sng" spc="-144" dirty="0">
                <a:solidFill>
                  <a:srgbClr val="000000"/>
                </a:solidFill>
                <a:latin typeface="DM Sans Bold"/>
                <a:ea typeface="DM Sans Bold"/>
                <a:cs typeface="DM Sans Bold"/>
                <a:sym typeface="DM Sans Bold"/>
              </a:rPr>
              <a:t>R</a:t>
            </a:r>
            <a:r>
              <a:rPr lang="en-US" sz="3200" b="1" u="sng" spc="-144" dirty="0" err="1" smtClean="0">
                <a:solidFill>
                  <a:srgbClr val="000000"/>
                </a:solidFill>
                <a:latin typeface="DM Sans Bold"/>
                <a:ea typeface="DM Sans Bold"/>
                <a:cs typeface="DM Sans Bold"/>
                <a:sym typeface="DM Sans Bold"/>
              </a:rPr>
              <a:t>eferences</a:t>
            </a:r>
            <a:endParaRPr lang="en-US" sz="3200" b="1" u="sng" spc="-144" dirty="0">
              <a:solidFill>
                <a:srgbClr val="000000"/>
              </a:solidFill>
              <a:latin typeface="DM Sans Bold"/>
              <a:ea typeface="DM Sans Bold"/>
              <a:cs typeface="DM Sans Bold"/>
              <a:sym typeface="DM Sans Bold"/>
            </a:endParaRPr>
          </a:p>
        </p:txBody>
      </p:sp>
      <p:sp>
        <p:nvSpPr>
          <p:cNvPr id="6" name="Rectangle 1">
            <a:extLst>
              <a:ext uri="{FF2B5EF4-FFF2-40B4-BE49-F238E27FC236}">
                <a16:creationId xmlns:a16="http://schemas.microsoft.com/office/drawing/2014/main" xmlns="" id="{2A585190-BB13-29E1-8DFA-2B3448503471}"/>
              </a:ext>
            </a:extLst>
          </p:cNvPr>
          <p:cNvSpPr>
            <a:spLocks noChangeArrowheads="1"/>
          </p:cNvSpPr>
          <p:nvPr/>
        </p:nvSpPr>
        <p:spPr bwMode="auto">
          <a:xfrm>
            <a:off x="1561483" y="1902387"/>
            <a:ext cx="15316200" cy="5909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Amazing Workplaces (2025) </a:t>
            </a:r>
            <a:r>
              <a:rPr kumimoji="0" lang="en-US" altLang="en-US" sz="2000" b="0" i="1" u="none" strike="noStrike" cap="none" normalizeH="0" baseline="0" dirty="0">
                <a:ln>
                  <a:noFill/>
                </a:ln>
                <a:solidFill>
                  <a:schemeClr val="tx1"/>
                </a:solidFill>
                <a:effectLst/>
                <a:latin typeface="Arial" panose="020B0604020202020204" pitchFamily="34" charset="0"/>
              </a:rPr>
              <a:t>Tesla’s Best Practices for an engaged workplace</a:t>
            </a:r>
            <a:r>
              <a:rPr kumimoji="0" lang="en-US" altLang="en-US" sz="2000" b="0" i="0" u="none" strike="noStrike" cap="none" normalizeH="0" baseline="0" dirty="0">
                <a:ln>
                  <a:noFill/>
                </a:ln>
                <a:solidFill>
                  <a:schemeClr val="tx1"/>
                </a:solidFill>
                <a:effectLst/>
                <a:latin typeface="Arial" panose="020B0604020202020204" pitchFamily="34" charset="0"/>
              </a:rPr>
              <a:t>. Available at: </a:t>
            </a:r>
            <a:r>
              <a:rPr kumimoji="0" lang="en-US" altLang="en-US" sz="2000" b="0" i="0" u="none" strike="noStrike" cap="none" normalizeH="0" baseline="0" dirty="0">
                <a:ln>
                  <a:noFill/>
                </a:ln>
                <a:solidFill>
                  <a:schemeClr val="tx1"/>
                </a:solidFill>
                <a:effectLst/>
                <a:latin typeface="Arial" panose="020B0604020202020204" pitchFamily="34" charset="0"/>
                <a:hlinkClick r:id="rId7"/>
              </a:rPr>
              <a:t>https://amazingworkplaces.co/teslas-best-practices-for-an-engaged-workplace/</a:t>
            </a:r>
            <a:r>
              <a:rPr kumimoji="0" lang="en-US" altLang="en-US" sz="2000" b="0" i="0" u="none" strike="noStrike" cap="none" normalizeH="0" baseline="0" dirty="0">
                <a:ln>
                  <a:noFill/>
                </a:ln>
                <a:solidFill>
                  <a:schemeClr val="tx1"/>
                </a:solidFill>
                <a:effectLst/>
                <a:latin typeface="Arial" panose="020B0604020202020204" pitchFamily="34" charset="0"/>
              </a:rPr>
              <a:t> (Accessed: 31 October 2025).</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err="1">
                <a:ln>
                  <a:noFill/>
                </a:ln>
                <a:solidFill>
                  <a:schemeClr val="tx1"/>
                </a:solidFill>
                <a:effectLst/>
                <a:latin typeface="Arial" panose="020B0604020202020204" pitchFamily="34" charset="0"/>
              </a:rPr>
              <a:t>MokaHR</a:t>
            </a:r>
            <a:r>
              <a:rPr kumimoji="0" lang="en-US" altLang="en-US" sz="2000" b="0" i="0" u="none" strike="noStrike" cap="none" normalizeH="0" baseline="0" dirty="0">
                <a:ln>
                  <a:noFill/>
                </a:ln>
                <a:solidFill>
                  <a:schemeClr val="tx1"/>
                </a:solidFill>
                <a:effectLst/>
                <a:latin typeface="Arial" panose="020B0604020202020204" pitchFamily="34" charset="0"/>
              </a:rPr>
              <a:t> (2025) </a:t>
            </a:r>
            <a:r>
              <a:rPr kumimoji="0" lang="en-US" altLang="en-US" sz="2000" b="0" i="1" u="none" strike="noStrike" cap="none" normalizeH="0" baseline="0" dirty="0">
                <a:ln>
                  <a:noFill/>
                </a:ln>
                <a:solidFill>
                  <a:schemeClr val="tx1"/>
                </a:solidFill>
                <a:effectLst/>
                <a:latin typeface="Arial" panose="020B0604020202020204" pitchFamily="34" charset="0"/>
              </a:rPr>
              <a:t>Talent &amp; Culture Strategy at Tesla</a:t>
            </a:r>
            <a:r>
              <a:rPr kumimoji="0" lang="en-US" altLang="en-US" sz="2000" b="0" i="0" u="none" strike="noStrike" cap="none" normalizeH="0" baseline="0" dirty="0">
                <a:ln>
                  <a:noFill/>
                </a:ln>
                <a:solidFill>
                  <a:schemeClr val="tx1"/>
                </a:solidFill>
                <a:effectLst/>
                <a:latin typeface="Arial" panose="020B0604020202020204" pitchFamily="34" charset="0"/>
              </a:rPr>
              <a:t>. Available at: </a:t>
            </a:r>
            <a:r>
              <a:rPr kumimoji="0" lang="en-US" altLang="en-US" sz="2000" b="0" i="0" u="none" strike="noStrike" cap="none" normalizeH="0" baseline="0" dirty="0">
                <a:ln>
                  <a:noFill/>
                </a:ln>
                <a:solidFill>
                  <a:schemeClr val="tx1"/>
                </a:solidFill>
                <a:effectLst/>
                <a:latin typeface="Arial" panose="020B0604020202020204" pitchFamily="34" charset="0"/>
                <a:hlinkClick r:id="rId8"/>
              </a:rPr>
              <a:t>https://www.mokahr.io/myblog/talent-culture-strategy-at-tesla-innovation-employee-engagement/</a:t>
            </a:r>
            <a:r>
              <a:rPr kumimoji="0" lang="en-US" altLang="en-US" sz="2000" b="0" i="0" u="none" strike="noStrike" cap="none" normalizeH="0" baseline="0" dirty="0">
                <a:ln>
                  <a:noFill/>
                </a:ln>
                <a:solidFill>
                  <a:schemeClr val="tx1"/>
                </a:solidFill>
                <a:effectLst/>
                <a:latin typeface="Arial" panose="020B0604020202020204" pitchFamily="34" charset="0"/>
              </a:rPr>
              <a:t> (Accessed: 31 October 2025).</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err="1">
                <a:ln>
                  <a:noFill/>
                </a:ln>
                <a:solidFill>
                  <a:schemeClr val="tx1"/>
                </a:solidFill>
                <a:effectLst/>
                <a:latin typeface="Arial" panose="020B0604020202020204" pitchFamily="34" charset="0"/>
              </a:rPr>
              <a:t>Panmore</a:t>
            </a:r>
            <a:r>
              <a:rPr kumimoji="0" lang="en-US" altLang="en-US" sz="2000" b="0" i="0" u="none" strike="noStrike" cap="none" normalizeH="0" baseline="0" dirty="0">
                <a:ln>
                  <a:noFill/>
                </a:ln>
                <a:solidFill>
                  <a:schemeClr val="tx1"/>
                </a:solidFill>
                <a:effectLst/>
                <a:latin typeface="Arial" panose="020B0604020202020204" pitchFamily="34" charset="0"/>
              </a:rPr>
              <a:t> (n.d.) </a:t>
            </a:r>
            <a:r>
              <a:rPr kumimoji="0" lang="en-US" altLang="en-US" sz="2000" b="0" i="1" u="none" strike="noStrike" cap="none" normalizeH="0" baseline="0" dirty="0">
                <a:ln>
                  <a:noFill/>
                </a:ln>
                <a:solidFill>
                  <a:schemeClr val="tx1"/>
                </a:solidFill>
                <a:effectLst/>
                <a:latin typeface="Arial" panose="020B0604020202020204" pitchFamily="34" charset="0"/>
              </a:rPr>
              <a:t>Tesla’s Organizational Culture &amp; Its Characteristics</a:t>
            </a:r>
            <a:r>
              <a:rPr kumimoji="0" lang="en-US" altLang="en-US" sz="2000" b="0" i="0" u="none" strike="noStrike" cap="none" normalizeH="0" baseline="0" dirty="0">
                <a:ln>
                  <a:noFill/>
                </a:ln>
                <a:solidFill>
                  <a:schemeClr val="tx1"/>
                </a:solidFill>
                <a:effectLst/>
                <a:latin typeface="Arial" panose="020B0604020202020204" pitchFamily="34" charset="0"/>
              </a:rPr>
              <a:t>. Available at: </a:t>
            </a:r>
            <a:r>
              <a:rPr kumimoji="0" lang="en-US" altLang="en-US" sz="2000" b="0" i="0" u="none" strike="noStrike" cap="none" normalizeH="0" baseline="0" dirty="0">
                <a:ln>
                  <a:noFill/>
                </a:ln>
                <a:solidFill>
                  <a:schemeClr val="tx1"/>
                </a:solidFill>
                <a:effectLst/>
                <a:latin typeface="Arial" panose="020B0604020202020204" pitchFamily="34" charset="0"/>
                <a:hlinkClick r:id="rId9"/>
              </a:rPr>
              <a:t>https://panmore.com/tesla-motors-inc-organizational-culture-characteristics-analysis</a:t>
            </a:r>
            <a:r>
              <a:rPr kumimoji="0" lang="en-US" altLang="en-US" sz="2000" b="0" i="0" u="none" strike="noStrike" cap="none" normalizeH="0" baseline="0" dirty="0">
                <a:ln>
                  <a:noFill/>
                </a:ln>
                <a:solidFill>
                  <a:schemeClr val="tx1"/>
                </a:solidFill>
                <a:effectLst/>
                <a:latin typeface="Arial" panose="020B0604020202020204" pitchFamily="34" charset="0"/>
              </a:rPr>
              <a:t> (Accessed: 31 October 2025).</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err="1">
                <a:ln>
                  <a:noFill/>
                </a:ln>
                <a:solidFill>
                  <a:schemeClr val="tx1"/>
                </a:solidFill>
                <a:effectLst/>
                <a:latin typeface="Arial" panose="020B0604020202020204" pitchFamily="34" charset="0"/>
              </a:rPr>
              <a:t>Rallyware</a:t>
            </a:r>
            <a:r>
              <a:rPr kumimoji="0" lang="en-US" altLang="en-US" sz="2000" b="0" i="0" u="none" strike="noStrike" cap="none" normalizeH="0" baseline="0" dirty="0">
                <a:ln>
                  <a:noFill/>
                </a:ln>
                <a:solidFill>
                  <a:schemeClr val="tx1"/>
                </a:solidFill>
                <a:effectLst/>
                <a:latin typeface="Arial" panose="020B0604020202020204" pitchFamily="34" charset="0"/>
              </a:rPr>
              <a:t> (2023) </a:t>
            </a:r>
            <a:r>
              <a:rPr kumimoji="0" lang="en-US" altLang="en-US" sz="2000" b="0" i="1" u="none" strike="noStrike" cap="none" normalizeH="0" baseline="0" dirty="0">
                <a:ln>
                  <a:noFill/>
                </a:ln>
                <a:solidFill>
                  <a:schemeClr val="tx1"/>
                </a:solidFill>
                <a:effectLst/>
                <a:latin typeface="Arial" panose="020B0604020202020204" pitchFamily="34" charset="0"/>
              </a:rPr>
              <a:t>Tesla’s Employee Training Evolution</a:t>
            </a:r>
            <a:r>
              <a:rPr kumimoji="0" lang="en-US" altLang="en-US" sz="2000" b="0" i="0" u="none" strike="noStrike" cap="none" normalizeH="0" baseline="0" dirty="0">
                <a:ln>
                  <a:noFill/>
                </a:ln>
                <a:solidFill>
                  <a:schemeClr val="tx1"/>
                </a:solidFill>
                <a:effectLst/>
                <a:latin typeface="Arial" panose="020B0604020202020204" pitchFamily="34" charset="0"/>
              </a:rPr>
              <a:t>. Available at: </a:t>
            </a:r>
            <a:r>
              <a:rPr kumimoji="0" lang="en-US" altLang="en-US" sz="2000" b="0" i="0" u="none" strike="noStrike" cap="none" normalizeH="0" baseline="0" dirty="0">
                <a:ln>
                  <a:noFill/>
                </a:ln>
                <a:solidFill>
                  <a:schemeClr val="tx1"/>
                </a:solidFill>
                <a:effectLst/>
                <a:latin typeface="Arial" panose="020B0604020202020204" pitchFamily="34" charset="0"/>
                <a:hlinkClick r:id="rId10"/>
              </a:rPr>
              <a:t>https://www.rallyware.com/blog/training-and-auto-technology-evolving-together-in-the-industry</a:t>
            </a:r>
            <a:r>
              <a:rPr kumimoji="0" lang="en-US" altLang="en-US" sz="2000" b="0" i="0" u="none" strike="noStrike" cap="none" normalizeH="0" baseline="0" dirty="0">
                <a:ln>
                  <a:noFill/>
                </a:ln>
                <a:solidFill>
                  <a:schemeClr val="tx1"/>
                </a:solidFill>
                <a:effectLst/>
                <a:latin typeface="Arial" panose="020B0604020202020204" pitchFamily="34" charset="0"/>
              </a:rPr>
              <a:t> (Accessed: 31 October 2025).</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Tesla (2024) </a:t>
            </a:r>
            <a:r>
              <a:rPr kumimoji="0" lang="en-US" altLang="en-US" sz="2000" b="0" i="1" u="none" strike="noStrike" cap="none" normalizeH="0" baseline="0" dirty="0">
                <a:ln>
                  <a:noFill/>
                </a:ln>
                <a:solidFill>
                  <a:schemeClr val="tx1"/>
                </a:solidFill>
                <a:effectLst/>
                <a:latin typeface="Arial" panose="020B0604020202020204" pitchFamily="34" charset="0"/>
              </a:rPr>
              <a:t>Additional Resources</a:t>
            </a:r>
            <a:r>
              <a:rPr kumimoji="0" lang="en-US" altLang="en-US" sz="2000" b="0" i="0" u="none" strike="noStrike" cap="none" normalizeH="0" baseline="0" dirty="0">
                <a:ln>
                  <a:noFill/>
                </a:ln>
                <a:solidFill>
                  <a:schemeClr val="tx1"/>
                </a:solidFill>
                <a:effectLst/>
                <a:latin typeface="Arial" panose="020B0604020202020204" pitchFamily="34" charset="0"/>
              </a:rPr>
              <a:t>. Available at: </a:t>
            </a:r>
            <a:r>
              <a:rPr kumimoji="0" lang="en-US" altLang="en-US" sz="2000" b="0" i="0" u="none" strike="noStrike" cap="none" normalizeH="0" baseline="0" dirty="0">
                <a:ln>
                  <a:noFill/>
                </a:ln>
                <a:solidFill>
                  <a:schemeClr val="tx1"/>
                </a:solidFill>
                <a:effectLst/>
                <a:latin typeface="Arial" panose="020B0604020202020204" pitchFamily="34" charset="0"/>
                <a:hlinkClick r:id="rId11"/>
              </a:rPr>
              <a:t>https://www.tesla.com/legal/additional-resources</a:t>
            </a:r>
            <a:r>
              <a:rPr kumimoji="0" lang="en-US" altLang="en-US" sz="2000" b="0" i="0" u="none" strike="noStrike" cap="none" normalizeH="0" baseline="0" dirty="0">
                <a:ln>
                  <a:noFill/>
                </a:ln>
                <a:solidFill>
                  <a:schemeClr val="tx1"/>
                </a:solidFill>
                <a:effectLst/>
                <a:latin typeface="Arial" panose="020B0604020202020204" pitchFamily="34" charset="0"/>
              </a:rPr>
              <a:t> (Accessed: 31 October 2025).</a:t>
            </a:r>
          </a:p>
          <a:p>
            <a:pPr marL="342900" indent="-342900">
              <a:buFont typeface="Arial" panose="020B0604020202020204" pitchFamily="34" charset="0"/>
              <a:buChar char="•"/>
            </a:pPr>
            <a:r>
              <a:rPr lang="en-US" sz="2000" dirty="0" err="1"/>
              <a:t>Khoreva</a:t>
            </a:r>
            <a:r>
              <a:rPr lang="en-US" sz="2000" dirty="0"/>
              <a:t>, V., </a:t>
            </a:r>
            <a:r>
              <a:rPr lang="en-US" sz="2000" dirty="0" err="1"/>
              <a:t>Pimonova</a:t>
            </a:r>
            <a:r>
              <a:rPr lang="en-US" sz="2000" dirty="0"/>
              <a:t>, A. and Su, Y. (2022) ‘The role of line managers in the implementation of digitalization’, </a:t>
            </a:r>
            <a:r>
              <a:rPr lang="en-US" sz="2000" i="1" dirty="0"/>
              <a:t>ResearchGate</a:t>
            </a:r>
            <a:r>
              <a:rPr lang="en-US" sz="2000" dirty="0"/>
              <a:t>. Available at: </a:t>
            </a:r>
            <a:r>
              <a:rPr lang="en-US" sz="2000" dirty="0">
                <a:hlinkClick r:id="rId12"/>
              </a:rPr>
              <a:t>https://www.researchgate.net/publication/370401376</a:t>
            </a:r>
            <a:r>
              <a:rPr lang="en-US" sz="2000" dirty="0"/>
              <a:t>_The_role_of_line_managers_in_the_implementation_of_digitalization (Accessed: 31 October 2025).</a:t>
            </a:r>
          </a:p>
          <a:p>
            <a:pPr marL="342900" indent="-342900">
              <a:buFont typeface="Arial" panose="020B0604020202020204" pitchFamily="34" charset="0"/>
              <a:buChar char="•"/>
            </a:pPr>
            <a:r>
              <a:rPr lang="en-US" sz="2000" dirty="0" err="1"/>
              <a:t>MokaHR</a:t>
            </a:r>
            <a:r>
              <a:rPr lang="en-US" sz="2000" dirty="0"/>
              <a:t> (2025) </a:t>
            </a:r>
            <a:r>
              <a:rPr lang="en-US" sz="2000" i="1" dirty="0"/>
              <a:t>Talent &amp; Culture Strategy at Tesla</a:t>
            </a:r>
            <a:r>
              <a:rPr lang="en-US" sz="2000" dirty="0"/>
              <a:t>. Available at: </a:t>
            </a:r>
            <a:r>
              <a:rPr lang="en-US" sz="2000" dirty="0">
                <a:hlinkClick r:id="rId8"/>
              </a:rPr>
              <a:t>https://www.mokahr.io/myblog/talent-culture-strategy-at-tesla-innovation-employee-engagement/</a:t>
            </a:r>
            <a:r>
              <a:rPr lang="en-US" sz="2000" dirty="0"/>
              <a:t> (Accessed: 31 October 2025).</a:t>
            </a:r>
          </a:p>
          <a:p>
            <a:pPr marL="342900" indent="-342900">
              <a:buFont typeface="Arial" panose="020B0604020202020204" pitchFamily="34" charset="0"/>
              <a:buChar char="•"/>
            </a:pPr>
            <a:r>
              <a:rPr lang="en-US" sz="2000" dirty="0" err="1"/>
              <a:t>Orgvue</a:t>
            </a:r>
            <a:r>
              <a:rPr lang="en-US" sz="2000" dirty="0"/>
              <a:t> (2024) </a:t>
            </a:r>
            <a:r>
              <a:rPr lang="en-US" sz="2000" i="1" dirty="0"/>
              <a:t>HR and Digital Transformation: A 2024 Comprehensive Guide</a:t>
            </a:r>
            <a:r>
              <a:rPr lang="en-US" sz="2000" dirty="0"/>
              <a:t>. Available at: </a:t>
            </a:r>
            <a:r>
              <a:rPr lang="en-US" sz="2000" dirty="0">
                <a:hlinkClick r:id="rId13"/>
              </a:rPr>
              <a:t>https://www.orgvue.com/resources/articles/hr-digital-transformation-guide/</a:t>
            </a:r>
            <a:r>
              <a:rPr lang="en-US" sz="2000" dirty="0"/>
              <a:t> (Accessed: 31 October 2025).</a:t>
            </a:r>
          </a:p>
          <a:p>
            <a:pPr marL="342900" indent="-342900">
              <a:buFont typeface="Arial" panose="020B0604020202020204" pitchFamily="34" charset="0"/>
              <a:buChar char="•"/>
            </a:pPr>
            <a:r>
              <a:rPr lang="en-US" sz="2000" dirty="0" err="1"/>
              <a:t>Rallyware</a:t>
            </a:r>
            <a:r>
              <a:rPr lang="en-US" sz="2000" dirty="0"/>
              <a:t> (2023) </a:t>
            </a:r>
            <a:r>
              <a:rPr lang="en-US" sz="2000" i="1" dirty="0"/>
              <a:t>Tesla's Employee Training Evolution</a:t>
            </a:r>
            <a:r>
              <a:rPr lang="en-US" sz="2000" dirty="0"/>
              <a:t>. Available at: </a:t>
            </a:r>
            <a:r>
              <a:rPr lang="en-US" sz="2000" dirty="0">
                <a:hlinkClick r:id="rId10"/>
              </a:rPr>
              <a:t>https://www.rallyware.com/blog/training-and-auto-technology-evolving-together-in-the-industry</a:t>
            </a:r>
            <a:r>
              <a:rPr lang="en-US" sz="2000" dirty="0"/>
              <a:t> (Accessed: 31 October 2025).</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10430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411939"/>
            <a:ext cx="15661512" cy="846770"/>
          </a:xfrm>
          <a:prstGeom prst="rect">
            <a:avLst/>
          </a:prstGeom>
        </p:spPr>
        <p:txBody>
          <a:bodyPr lIns="0" tIns="0" rIns="0" bIns="0" rtlCol="0" anchor="t">
            <a:spAutoFit/>
          </a:bodyPr>
          <a:lstStyle/>
          <a:p>
            <a:pPr marL="0" lvl="0" indent="0" algn="l">
              <a:lnSpc>
                <a:spcPts val="7700"/>
              </a:lnSpc>
              <a:spcBef>
                <a:spcPct val="0"/>
              </a:spcBef>
            </a:pPr>
            <a:r>
              <a:rPr lang="en-US" sz="3200" b="1" dirty="0">
                <a:solidFill>
                  <a:srgbClr val="001D39"/>
                </a:solidFill>
                <a:latin typeface="TT Drugs Bold"/>
                <a:ea typeface="TT Drugs Bold"/>
                <a:cs typeface="TT Drugs Bold"/>
                <a:sym typeface="TT Drugs Bold"/>
              </a:rPr>
              <a:t>Conclusion</a:t>
            </a:r>
            <a:endParaRPr lang="en-US" sz="3200" b="1" u="none" strike="noStrike" dirty="0">
              <a:solidFill>
                <a:srgbClr val="001D39"/>
              </a:solidFill>
              <a:latin typeface="TT Drugs Bold"/>
              <a:ea typeface="TT Drugs Bold"/>
              <a:cs typeface="TT Drugs Bold"/>
              <a:sym typeface="TT Drugs Bold"/>
            </a:endParaRPr>
          </a:p>
        </p:txBody>
      </p:sp>
      <p:sp>
        <p:nvSpPr>
          <p:cNvPr id="3" name="TextBox 3"/>
          <p:cNvSpPr txBox="1"/>
          <p:nvPr/>
        </p:nvSpPr>
        <p:spPr>
          <a:xfrm>
            <a:off x="1028700" y="2681122"/>
            <a:ext cx="16084587" cy="2649443"/>
          </a:xfrm>
          <a:prstGeom prst="rect">
            <a:avLst/>
          </a:prstGeom>
        </p:spPr>
        <p:txBody>
          <a:bodyPr lIns="0" tIns="0" rIns="0" bIns="0" rtlCol="0" anchor="t">
            <a:spAutoFit/>
          </a:bodyPr>
          <a:lstStyle/>
          <a:p>
            <a:pPr algn="just">
              <a:lnSpc>
                <a:spcPts val="3499"/>
              </a:lnSpc>
            </a:pPr>
            <a:r>
              <a:rPr lang="en-US" sz="2400" dirty="0">
                <a:solidFill>
                  <a:srgbClr val="0F121F"/>
                </a:solidFill>
                <a:latin typeface="Proxima Nova"/>
                <a:ea typeface="Proxima Nova"/>
                <a:cs typeface="Proxima Nova"/>
                <a:sym typeface="Proxima Nova"/>
              </a:rPr>
              <a:t>Tesla, Inc. is a forward-thinking, innovation-driven company that uses technology, ecology, and human capital to stay competitive on a global scale.  Its goal to speed up the world's shift to sustainable energy is carefully matched with its HR practices, especially when it comes to hiring, training, and going digital.  Talent gaps, high employee turnover, and fast technology change are all problems that Tesla tries to solve with AI-driven hiring, ongoing learning, and flexible HR policies.  Tesla is a star in electric cars and green energy, and its method to managing its employees makes sure that workers are skilled, flexible, and on board with the company's goals.</a:t>
            </a:r>
          </a:p>
        </p:txBody>
      </p:sp>
      <p:sp>
        <p:nvSpPr>
          <p:cNvPr id="4" name="Freeform 4"/>
          <p:cNvSpPr/>
          <p:nvPr/>
        </p:nvSpPr>
        <p:spPr>
          <a:xfrm rot="5301520" flipH="1" flipV="1">
            <a:off x="1078317" y="4983544"/>
            <a:ext cx="6197820" cy="11002048"/>
          </a:xfrm>
          <a:custGeom>
            <a:avLst/>
            <a:gdLst/>
            <a:ahLst/>
            <a:cxnLst/>
            <a:rect l="l" t="t" r="r" b="b"/>
            <a:pathLst>
              <a:path w="6197820" h="11002048">
                <a:moveTo>
                  <a:pt x="6197821" y="11002047"/>
                </a:moveTo>
                <a:lnTo>
                  <a:pt x="0" y="11002047"/>
                </a:lnTo>
                <a:lnTo>
                  <a:pt x="0" y="0"/>
                </a:lnTo>
                <a:lnTo>
                  <a:pt x="6197821" y="0"/>
                </a:lnTo>
                <a:lnTo>
                  <a:pt x="6197821" y="11002047"/>
                </a:lnTo>
                <a:close/>
              </a:path>
            </a:pathLst>
          </a:custGeom>
          <a:blipFill>
            <a:blip r:embed="rId3"/>
            <a:stretch>
              <a:fillRect/>
            </a:stretch>
          </a:blipFill>
        </p:spPr>
        <p:txBody>
          <a:bodyPr/>
          <a:lstStyle/>
          <a:p>
            <a:endParaRPr lang="en-US"/>
          </a:p>
        </p:txBody>
      </p:sp>
      <p:sp>
        <p:nvSpPr>
          <p:cNvPr id="5" name="Freeform 5"/>
          <p:cNvSpPr/>
          <p:nvPr/>
        </p:nvSpPr>
        <p:spPr>
          <a:xfrm flipH="1">
            <a:off x="10972800" y="8429487"/>
            <a:ext cx="7315200" cy="3152186"/>
          </a:xfrm>
          <a:custGeom>
            <a:avLst/>
            <a:gdLst/>
            <a:ahLst/>
            <a:cxnLst/>
            <a:rect l="l" t="t" r="r" b="b"/>
            <a:pathLst>
              <a:path w="7315200" h="3152186">
                <a:moveTo>
                  <a:pt x="7315200" y="0"/>
                </a:moveTo>
                <a:lnTo>
                  <a:pt x="0" y="0"/>
                </a:lnTo>
                <a:lnTo>
                  <a:pt x="0" y="3152186"/>
                </a:lnTo>
                <a:lnTo>
                  <a:pt x="7315200" y="3152186"/>
                </a:lnTo>
                <a:lnTo>
                  <a:pt x="731520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272628"/>
        </a:solidFill>
        <a:effectLst/>
      </p:bgPr>
    </p:bg>
    <p:spTree>
      <p:nvGrpSpPr>
        <p:cNvPr id="1" name=""/>
        <p:cNvGrpSpPr/>
        <p:nvPr/>
      </p:nvGrpSpPr>
      <p:grpSpPr>
        <a:xfrm>
          <a:off x="0" y="0"/>
          <a:ext cx="0" cy="0"/>
          <a:chOff x="0" y="0"/>
          <a:chExt cx="0" cy="0"/>
        </a:xfrm>
      </p:grpSpPr>
      <p:sp>
        <p:nvSpPr>
          <p:cNvPr id="2" name="Freeform 2"/>
          <p:cNvSpPr/>
          <p:nvPr/>
        </p:nvSpPr>
        <p:spPr>
          <a:xfrm>
            <a:off x="666285" y="146837"/>
            <a:ext cx="16230600" cy="9993327"/>
          </a:xfrm>
          <a:custGeom>
            <a:avLst/>
            <a:gdLst/>
            <a:ahLst/>
            <a:cxnLst/>
            <a:rect l="l" t="t" r="r" b="b"/>
            <a:pathLst>
              <a:path w="16230600" h="9993327">
                <a:moveTo>
                  <a:pt x="0" y="0"/>
                </a:moveTo>
                <a:lnTo>
                  <a:pt x="16230600" y="0"/>
                </a:lnTo>
                <a:lnTo>
                  <a:pt x="16230600" y="9993326"/>
                </a:lnTo>
                <a:lnTo>
                  <a:pt x="0" y="9993326"/>
                </a:lnTo>
                <a:lnTo>
                  <a:pt x="0" y="0"/>
                </a:lnTo>
                <a:close/>
              </a:path>
            </a:pathLst>
          </a:custGeom>
          <a:blipFill>
            <a:blip r:embed="rId2"/>
            <a:stretch>
              <a:fillRect t="-19905" b="-19905"/>
            </a:stretch>
          </a:blipFill>
        </p:spPr>
        <p:txBody>
          <a:bodyPr/>
          <a:lstStyle/>
          <a:p>
            <a:endParaRPr lang="en-US"/>
          </a:p>
        </p:txBody>
      </p:sp>
      <p:sp>
        <p:nvSpPr>
          <p:cNvPr id="4" name="TextBox 4"/>
          <p:cNvSpPr txBox="1"/>
          <p:nvPr/>
        </p:nvSpPr>
        <p:spPr>
          <a:xfrm>
            <a:off x="3750401" y="4234760"/>
            <a:ext cx="10581167" cy="1569829"/>
          </a:xfrm>
          <a:prstGeom prst="rect">
            <a:avLst/>
          </a:prstGeom>
        </p:spPr>
        <p:txBody>
          <a:bodyPr lIns="0" tIns="0" rIns="0" bIns="0" rtlCol="0" anchor="t">
            <a:spAutoFit/>
          </a:bodyPr>
          <a:lstStyle/>
          <a:p>
            <a:pPr marL="0" lvl="0" indent="0" algn="ctr">
              <a:lnSpc>
                <a:spcPts val="12266"/>
              </a:lnSpc>
            </a:pPr>
            <a:r>
              <a:rPr lang="en-US" sz="8761" b="1" dirty="0">
                <a:solidFill>
                  <a:srgbClr val="F3E09C"/>
                </a:solidFill>
                <a:latin typeface="Hatton Bold"/>
                <a:ea typeface="Hatton Bold"/>
                <a:cs typeface="Hatton Bold"/>
                <a:sym typeface="Hatton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TotalTime>
  <Words>6019</Words>
  <Application>Microsoft Office PowerPoint</Application>
  <PresentationFormat>Custom</PresentationFormat>
  <Paragraphs>379</Paragraphs>
  <Slides>28</Slides>
  <Notes>27</Notes>
  <HiddenSlides>0</HiddenSlides>
  <MMClips>0</MMClips>
  <ScaleCrop>false</ScaleCrop>
  <HeadingPairs>
    <vt:vector size="6" baseType="variant">
      <vt:variant>
        <vt:lpstr>Fonts Used</vt:lpstr>
      </vt:variant>
      <vt:variant>
        <vt:i4>21</vt:i4>
      </vt:variant>
      <vt:variant>
        <vt:lpstr>Theme</vt:lpstr>
      </vt:variant>
      <vt:variant>
        <vt:i4>1</vt:i4>
      </vt:variant>
      <vt:variant>
        <vt:lpstr>Slide Titles</vt:lpstr>
      </vt:variant>
      <vt:variant>
        <vt:i4>28</vt:i4>
      </vt:variant>
    </vt:vector>
  </HeadingPairs>
  <TitlesOfParts>
    <vt:vector size="50" baseType="lpstr">
      <vt:lpstr>Wingdings</vt:lpstr>
      <vt:lpstr>Aileron</vt:lpstr>
      <vt:lpstr>Montserrat Bold</vt:lpstr>
      <vt:lpstr>Hero</vt:lpstr>
      <vt:lpstr>DM Sans Bold</vt:lpstr>
      <vt:lpstr>Poppins</vt:lpstr>
      <vt:lpstr>Opun</vt:lpstr>
      <vt:lpstr>Hatton Bold</vt:lpstr>
      <vt:lpstr>Aileron Ultra-Bold</vt:lpstr>
      <vt:lpstr>Aileron Bold</vt:lpstr>
      <vt:lpstr>Formula Bold</vt:lpstr>
      <vt:lpstr>Proxima Nova</vt:lpstr>
      <vt:lpstr>Arial</vt:lpstr>
      <vt:lpstr>TT Drugs Bold</vt:lpstr>
      <vt:lpstr>Oswald Bold</vt:lpstr>
      <vt:lpstr>Montserrat</vt:lpstr>
      <vt:lpstr>Calibri</vt:lpstr>
      <vt:lpstr>Opun Bold</vt:lpstr>
      <vt:lpstr>Times New Roman</vt:lpstr>
      <vt:lpstr>Lato Light</vt:lpstr>
      <vt:lpstr>Nunito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Recommendations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Khan Gadget</cp:lastModifiedBy>
  <cp:revision>2</cp:revision>
  <dcterms:created xsi:type="dcterms:W3CDTF">2006-08-16T00:00:00Z</dcterms:created>
  <dcterms:modified xsi:type="dcterms:W3CDTF">2025-11-02T03:01:34Z</dcterms:modified>
  <dc:identifier>DAG3YT6z5GY</dc:identifier>
</cp:coreProperties>
</file>