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484DE1-08FE-376D-E4B3-3792C36F06E1}" v="1115" dt="2025-10-20T22:43:19.189"/>
    <p1510:client id="{AA98E5C8-AEA8-1B20-2AB1-736202052F7E}" v="1117" dt="2025-10-19T21:02:59.7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10/20/2025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2194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10/20/2025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114007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10/20/2025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01037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10/20/2025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527663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10/20/2025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561935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10/20/2025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923509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10/20/2025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16263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10/20/2025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88552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10/20/2025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69104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10/20/2025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472502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10/20/2025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54208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10/20/2025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6992855"/>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14" r:id="rId6"/>
    <p:sldLayoutId id="2147483710" r:id="rId7"/>
    <p:sldLayoutId id="2147483711" r:id="rId8"/>
    <p:sldLayoutId id="2147483712" r:id="rId9"/>
    <p:sldLayoutId id="2147483713" r:id="rId10"/>
    <p:sldLayoutId id="2147483715"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britishmuseum.org/collection/object/Y_EA58216" TargetMode="External"/><Relationship Id="rId13" Type="http://schemas.openxmlformats.org/officeDocument/2006/relationships/hyperlink" Target="https://garstangmuseum.wordpress.com/2018/08/15/decorated-ware-a-landscape-in-ceramic/" TargetMode="External"/><Relationship Id="rId3" Type="http://schemas.openxmlformats.org/officeDocument/2006/relationships/image" Target="../media/image2.jpeg"/><Relationship Id="rId7" Type="http://schemas.openxmlformats.org/officeDocument/2006/relationships/hyperlink" Target="https://www.britishmuseum.org/collection/object/Y_EA36326" TargetMode="External"/><Relationship Id="rId12" Type="http://schemas.openxmlformats.org/officeDocument/2006/relationships/hyperlink" Target="https://www.britannica.com/topic/Gerzean-culture"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the-past.com/feature/beliefs-and-narratives-images-from-predynastic-egypt/" TargetMode="External"/><Relationship Id="rId11" Type="http://schemas.openxmlformats.org/officeDocument/2006/relationships/hyperlink" Target="https://egyptmythology.com/the-symbolism-of-the-sacred-palm-in-egyptian-mythology/" TargetMode="External"/><Relationship Id="rId5" Type="http://schemas.openxmlformats.org/officeDocument/2006/relationships/image" Target="../media/image4.jpeg"/><Relationship Id="rId10" Type="http://schemas.openxmlformats.org/officeDocument/2006/relationships/hyperlink" Target="https://historyegypt.org/history" TargetMode="External"/><Relationship Id="rId4" Type="http://schemas.openxmlformats.org/officeDocument/2006/relationships/image" Target="../media/image3.jpeg"/><Relationship Id="rId9" Type="http://schemas.openxmlformats.org/officeDocument/2006/relationships/hyperlink" Target="https://www.codeoftheancients.com/dictionary/egyptian/term/water" TargetMode="External"/><Relationship Id="rId14" Type="http://schemas.openxmlformats.org/officeDocument/2006/relationships/hyperlink" Target="https://worldhistoryedu.com/naqada-ii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4" name="Picture 3" descr="Pastel colors in gradient surface design">
            <a:extLst>
              <a:ext uri="{FF2B5EF4-FFF2-40B4-BE49-F238E27FC236}">
                <a16:creationId xmlns:a16="http://schemas.microsoft.com/office/drawing/2014/main" id="{76B3B149-28C2-4A24-864A-5332D2FED455}"/>
              </a:ext>
            </a:extLst>
          </p:cNvPr>
          <p:cNvPicPr>
            <a:picLocks noChangeAspect="1"/>
          </p:cNvPicPr>
          <p:nvPr/>
        </p:nvPicPr>
        <p:blipFill>
          <a:blip r:embed="rId2"/>
          <a:srcRect t="19913" r="9085" b="3359"/>
          <a:stretch>
            <a:fillRect/>
          </a:stretch>
        </p:blipFill>
        <p:spPr>
          <a:xfrm>
            <a:off x="20401" y="-3334"/>
            <a:ext cx="12191980" cy="6857990"/>
          </a:xfrm>
          <a:prstGeom prst="rect">
            <a:avLst/>
          </a:prstGeom>
        </p:spPr>
      </p:pic>
      <p:sp>
        <p:nvSpPr>
          <p:cNvPr id="11" name="Rectangle 10">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0"/>
            <a:ext cx="12191999" cy="137160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p:cNvSpPr>
            <a:spLocks noGrp="1"/>
          </p:cNvSpPr>
          <p:nvPr>
            <p:ph type="ctrTitle"/>
          </p:nvPr>
        </p:nvSpPr>
        <p:spPr>
          <a:xfrm>
            <a:off x="280882" y="6233193"/>
            <a:ext cx="5525644" cy="426720"/>
          </a:xfrm>
          <a:ln>
            <a:noFill/>
          </a:ln>
        </p:spPr>
        <p:txBody>
          <a:bodyPr anchor="ctr">
            <a:normAutofit fontScale="90000"/>
          </a:bodyPr>
          <a:lstStyle/>
          <a:p>
            <a:r>
              <a:rPr lang="en-US" sz="3600" dirty="0" err="1"/>
              <a:t>Naqada</a:t>
            </a:r>
            <a:r>
              <a:rPr lang="en-US" sz="3600" dirty="0"/>
              <a:t> II Pot</a:t>
            </a:r>
            <a:br>
              <a:rPr lang="en-US" sz="3600" dirty="0"/>
            </a:br>
            <a:r>
              <a:rPr lang="en-US" sz="2000" dirty="0"/>
              <a:t>CCM – 270.004</a:t>
            </a:r>
          </a:p>
        </p:txBody>
      </p:sp>
      <p:sp>
        <p:nvSpPr>
          <p:cNvPr id="5" name="TextBox 4">
            <a:extLst>
              <a:ext uri="{FF2B5EF4-FFF2-40B4-BE49-F238E27FC236}">
                <a16:creationId xmlns:a16="http://schemas.microsoft.com/office/drawing/2014/main" id="{DBA60E3C-0364-D5D8-2A8B-286265202ECF}"/>
              </a:ext>
            </a:extLst>
          </p:cNvPr>
          <p:cNvSpPr txBox="1"/>
          <p:nvPr/>
        </p:nvSpPr>
        <p:spPr>
          <a:xfrm>
            <a:off x="133524" y="2376074"/>
            <a:ext cx="3081098" cy="3108543"/>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t>EST – 3550 – 3100 BCE</a:t>
            </a:r>
          </a:p>
          <a:p>
            <a:r>
              <a:rPr lang="en-US" sz="1400" dirty="0"/>
              <a:t>Based on the style of this large pot and shape it can be seen as a piece from the </a:t>
            </a:r>
            <a:r>
              <a:rPr lang="en-US" sz="1400" dirty="0" err="1"/>
              <a:t>Naqada</a:t>
            </a:r>
            <a:r>
              <a:rPr lang="en-US" sz="1400" dirty="0"/>
              <a:t> II period, other examples found in the British Museum show similar decoration (British Museum, 2020.) As such it can be assumed based on the similarity in style and construction that they are from the same time Period. This piece is something that would be used in early funerary practices in the earliest examples of tombs (Egypt History (2) 2025.)</a:t>
            </a:r>
          </a:p>
        </p:txBody>
      </p:sp>
      <p:sp>
        <p:nvSpPr>
          <p:cNvPr id="6" name="TextBox 5">
            <a:extLst>
              <a:ext uri="{FF2B5EF4-FFF2-40B4-BE49-F238E27FC236}">
                <a16:creationId xmlns:a16="http://schemas.microsoft.com/office/drawing/2014/main" id="{962F00E4-A680-6499-595C-FB57E006623C}"/>
              </a:ext>
            </a:extLst>
          </p:cNvPr>
          <p:cNvSpPr txBox="1"/>
          <p:nvPr/>
        </p:nvSpPr>
        <p:spPr>
          <a:xfrm>
            <a:off x="8816351" y="1985413"/>
            <a:ext cx="3207286" cy="3108543"/>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latin typeface="Aptos"/>
              </a:rPr>
              <a:t>Early Language? </a:t>
            </a:r>
            <a:endParaRPr lang="en-US" sz="1400" b="1">
              <a:latin typeface="Aptos"/>
            </a:endParaRPr>
          </a:p>
          <a:p>
            <a:r>
              <a:rPr lang="en-GB" sz="1400" dirty="0">
                <a:latin typeface="Aptos"/>
              </a:rPr>
              <a:t>During this time, the emergence of what appears to early Hieroglyphs begin to emerge. As seen in the piece of pottery it has: </a:t>
            </a:r>
            <a:endParaRPr lang="en-US" sz="1400">
              <a:latin typeface="Aptos"/>
            </a:endParaRPr>
          </a:p>
          <a:p>
            <a:pPr marL="285750" indent="-285750">
              <a:buFont typeface="Arial"/>
              <a:buChar char="•"/>
            </a:pPr>
            <a:r>
              <a:rPr lang="en-GB" sz="1400" dirty="0">
                <a:latin typeface="Aptos"/>
              </a:rPr>
              <a:t>Triangles – Representing Mountains (British Museum, 2020.) </a:t>
            </a:r>
            <a:endParaRPr lang="en-US" sz="1400">
              <a:latin typeface="Aptos"/>
            </a:endParaRPr>
          </a:p>
          <a:p>
            <a:pPr marL="285750" indent="-285750">
              <a:buFont typeface="Arial"/>
              <a:buChar char="•"/>
            </a:pPr>
            <a:r>
              <a:rPr lang="en-GB" sz="1400" dirty="0">
                <a:latin typeface="Aptos"/>
              </a:rPr>
              <a:t>Leaves – Representing the palms a symbol of life and resurrection (Erikson, B. 2024.) </a:t>
            </a:r>
            <a:endParaRPr lang="en-US" sz="1400">
              <a:latin typeface="Aptos"/>
            </a:endParaRPr>
          </a:p>
          <a:p>
            <a:pPr marL="285750" indent="-285750">
              <a:buFont typeface="Arial"/>
              <a:buChar char="•"/>
            </a:pPr>
            <a:r>
              <a:rPr lang="en-GB" sz="1400" dirty="0">
                <a:latin typeface="Aptos"/>
              </a:rPr>
              <a:t>The Lines – Representing the Nile, which is in similarity with a hieroglyph (Code of the Ancients, 2018.)</a:t>
            </a:r>
            <a:endParaRPr lang="en-US" sz="1400" dirty="0">
              <a:latin typeface="Aptos"/>
            </a:endParaRPr>
          </a:p>
        </p:txBody>
      </p:sp>
      <p:pic>
        <p:nvPicPr>
          <p:cNvPr id="7" name="Picture 6" descr="A large clay pot with a tag on it&#10;&#10;AI-generated content may be incorrect.">
            <a:extLst>
              <a:ext uri="{FF2B5EF4-FFF2-40B4-BE49-F238E27FC236}">
                <a16:creationId xmlns:a16="http://schemas.microsoft.com/office/drawing/2014/main" id="{F4F2A4E3-55DB-233B-45D4-2EFC84984ED4}"/>
              </a:ext>
            </a:extLst>
          </p:cNvPr>
          <p:cNvPicPr>
            <a:picLocks noChangeAspect="1"/>
          </p:cNvPicPr>
          <p:nvPr/>
        </p:nvPicPr>
        <p:blipFill>
          <a:blip r:embed="rId3"/>
          <a:srcRect l="-1177" t="13542" r="2482" b="12500"/>
          <a:stretch>
            <a:fillRect/>
          </a:stretch>
        </p:blipFill>
        <p:spPr>
          <a:xfrm>
            <a:off x="524297" y="114926"/>
            <a:ext cx="2280718" cy="2177052"/>
          </a:xfrm>
          <a:prstGeom prst="rect">
            <a:avLst/>
          </a:prstGeom>
        </p:spPr>
      </p:pic>
      <p:sp>
        <p:nvSpPr>
          <p:cNvPr id="8" name="TextBox 7">
            <a:extLst>
              <a:ext uri="{FF2B5EF4-FFF2-40B4-BE49-F238E27FC236}">
                <a16:creationId xmlns:a16="http://schemas.microsoft.com/office/drawing/2014/main" id="{D4957AD9-2D00-9A33-4DF8-CDD8B906A374}"/>
              </a:ext>
            </a:extLst>
          </p:cNvPr>
          <p:cNvSpPr txBox="1"/>
          <p:nvPr/>
        </p:nvSpPr>
        <p:spPr>
          <a:xfrm>
            <a:off x="3481556" y="116638"/>
            <a:ext cx="5205202" cy="181588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t>What is it made from?</a:t>
            </a:r>
          </a:p>
          <a:p>
            <a:r>
              <a:rPr lang="en-GB" sz="1400" dirty="0"/>
              <a:t>Looking at the colour of the piece, this is an example 'Marl' or 'Nile Silt Clay', which when raw is a grey to black coloration, however once fired and dried it may vary from red to a brown colour (Shaw, I. and Nicholson, P. T. 2000.) The pot doesn’t appear to have any residue from substances so the assumption can be made that it hasn’t held liquids of any kind and stored dry materials.</a:t>
            </a:r>
            <a:endParaRPr lang="en-US" sz="1400"/>
          </a:p>
        </p:txBody>
      </p:sp>
      <p:pic>
        <p:nvPicPr>
          <p:cNvPr id="12" name="Picture 11" descr="A close-up of black text&#10;&#10;AI-generated content may be incorrect.">
            <a:extLst>
              <a:ext uri="{FF2B5EF4-FFF2-40B4-BE49-F238E27FC236}">
                <a16:creationId xmlns:a16="http://schemas.microsoft.com/office/drawing/2014/main" id="{CA84ECCE-6377-666C-B60E-BD8B4B21C758}"/>
              </a:ext>
            </a:extLst>
          </p:cNvPr>
          <p:cNvPicPr>
            <a:picLocks noChangeAspect="1"/>
          </p:cNvPicPr>
          <p:nvPr/>
        </p:nvPicPr>
        <p:blipFill>
          <a:blip r:embed="rId4"/>
          <a:stretch>
            <a:fillRect/>
          </a:stretch>
        </p:blipFill>
        <p:spPr>
          <a:xfrm>
            <a:off x="279678" y="5569485"/>
            <a:ext cx="1276350" cy="485775"/>
          </a:xfrm>
          <a:prstGeom prst="rect">
            <a:avLst/>
          </a:prstGeom>
        </p:spPr>
      </p:pic>
      <p:sp>
        <p:nvSpPr>
          <p:cNvPr id="14" name="Rectangle 13">
            <a:extLst>
              <a:ext uri="{FF2B5EF4-FFF2-40B4-BE49-F238E27FC236}">
                <a16:creationId xmlns:a16="http://schemas.microsoft.com/office/drawing/2014/main" id="{9417D1EF-9CD0-50D9-F637-4295CEBE5506}"/>
              </a:ext>
            </a:extLst>
          </p:cNvPr>
          <p:cNvSpPr/>
          <p:nvPr/>
        </p:nvSpPr>
        <p:spPr>
          <a:xfrm>
            <a:off x="-253870" y="-196127"/>
            <a:ext cx="3626240" cy="5886005"/>
          </a:xfrm>
          <a:prstGeom prst="rect">
            <a:avLst/>
          </a:prstGeom>
          <a:noFill/>
          <a:ln w="12700" cap="flat" cmpd="sng" algn="ctr">
            <a:solidFill>
              <a:schemeClr val="bg1"/>
            </a:solidFill>
            <a:prstDash val="dash"/>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9F967D4-FC6F-DA50-063B-BA152758D917}"/>
              </a:ext>
            </a:extLst>
          </p:cNvPr>
          <p:cNvSpPr/>
          <p:nvPr/>
        </p:nvSpPr>
        <p:spPr>
          <a:xfrm>
            <a:off x="8730911" y="-202688"/>
            <a:ext cx="4687987" cy="5775964"/>
          </a:xfrm>
          <a:prstGeom prst="rect">
            <a:avLst/>
          </a:prstGeom>
          <a:noFill/>
          <a:ln w="12700" cap="flat" cmpd="sng" algn="ctr">
            <a:solidFill>
              <a:schemeClr val="bg1"/>
            </a:solidFill>
            <a:prstDash val="dash"/>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A large pot on a bed&#10;&#10;AI-generated content may be incorrect.">
            <a:extLst>
              <a:ext uri="{FF2B5EF4-FFF2-40B4-BE49-F238E27FC236}">
                <a16:creationId xmlns:a16="http://schemas.microsoft.com/office/drawing/2014/main" id="{7C3E224D-A94A-0CA9-339B-41EFD07B8699}"/>
              </a:ext>
            </a:extLst>
          </p:cNvPr>
          <p:cNvPicPr>
            <a:picLocks noChangeAspect="1"/>
          </p:cNvPicPr>
          <p:nvPr/>
        </p:nvPicPr>
        <p:blipFill>
          <a:blip r:embed="rId5"/>
          <a:srcRect l="23884" t="20279" r="44799" b="17049"/>
          <a:stretch>
            <a:fillRect/>
          </a:stretch>
        </p:blipFill>
        <p:spPr>
          <a:xfrm rot="5400000">
            <a:off x="9610968" y="221236"/>
            <a:ext cx="1619914" cy="1807597"/>
          </a:xfrm>
          <a:prstGeom prst="rect">
            <a:avLst/>
          </a:prstGeom>
        </p:spPr>
      </p:pic>
      <p:sp>
        <p:nvSpPr>
          <p:cNvPr id="23" name="TextBox 22">
            <a:extLst>
              <a:ext uri="{FF2B5EF4-FFF2-40B4-BE49-F238E27FC236}">
                <a16:creationId xmlns:a16="http://schemas.microsoft.com/office/drawing/2014/main" id="{7049DE8E-DD7C-6DE0-9FE1-08796BAFF44F}"/>
              </a:ext>
            </a:extLst>
          </p:cNvPr>
          <p:cNvSpPr txBox="1"/>
          <p:nvPr/>
        </p:nvSpPr>
        <p:spPr>
          <a:xfrm>
            <a:off x="3484951" y="2043508"/>
            <a:ext cx="5210337" cy="1384995"/>
          </a:xfrm>
          <a:prstGeom prst="rect">
            <a:avLst/>
          </a:prstGeom>
          <a:solidFill>
            <a:schemeClr val="bg1"/>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t>Where is it from?</a:t>
            </a:r>
          </a:p>
          <a:p>
            <a:r>
              <a:rPr lang="en-US" sz="1400" dirty="0"/>
              <a:t>Based on the design and comparing it to others like it </a:t>
            </a:r>
            <a:r>
              <a:rPr lang="en-US" sz="1400" err="1"/>
              <a:t>it</a:t>
            </a:r>
            <a:r>
              <a:rPr lang="en-US" sz="1400" dirty="0"/>
              <a:t> can be assumed it comes from the Upper Egypt region in </a:t>
            </a:r>
            <a:r>
              <a:rPr lang="en-US" sz="1400" err="1"/>
              <a:t>Naqadah</a:t>
            </a:r>
            <a:r>
              <a:rPr lang="en-US" sz="1400" dirty="0"/>
              <a:t>. The culture in this region known as the </a:t>
            </a:r>
            <a:r>
              <a:rPr lang="en-US" sz="1400" err="1"/>
              <a:t>Gerzean</a:t>
            </a:r>
            <a:r>
              <a:rPr lang="en-US" sz="1400" dirty="0"/>
              <a:t> Culture known for their pottery with </a:t>
            </a:r>
            <a:r>
              <a:rPr lang="en-GB" sz="1400" dirty="0"/>
              <a:t>red</a:t>
            </a:r>
            <a:r>
              <a:rPr lang="en-US" sz="1400" dirty="0"/>
              <a:t> painted motifs and Marl pottery (Etheredge, L 2008.) </a:t>
            </a:r>
            <a:endParaRPr lang="en-US" sz="1400"/>
          </a:p>
        </p:txBody>
      </p:sp>
      <p:sp>
        <p:nvSpPr>
          <p:cNvPr id="3" name="TextBox 2">
            <a:extLst>
              <a:ext uri="{FF2B5EF4-FFF2-40B4-BE49-F238E27FC236}">
                <a16:creationId xmlns:a16="http://schemas.microsoft.com/office/drawing/2014/main" id="{0A8A6C31-71C8-0498-5A56-879579F81EF5}"/>
              </a:ext>
            </a:extLst>
          </p:cNvPr>
          <p:cNvSpPr txBox="1"/>
          <p:nvPr/>
        </p:nvSpPr>
        <p:spPr>
          <a:xfrm>
            <a:off x="3489324" y="3540124"/>
            <a:ext cx="5191125" cy="2031325"/>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latin typeface="Neue Haas Grotesk Text Pro"/>
              </a:rPr>
              <a:t>Developing Styles:</a:t>
            </a:r>
            <a:endParaRPr lang="en-US" sz="1400" dirty="0">
              <a:latin typeface="Neue Haas Grotesk Text Pro"/>
            </a:endParaRPr>
          </a:p>
          <a:p>
            <a:r>
              <a:rPr lang="en-GB" sz="1400" dirty="0">
                <a:latin typeface="Neue Haas Grotesk Text Pro"/>
              </a:rPr>
              <a:t>This is not their first attempt at pottery, or was it the last:</a:t>
            </a:r>
            <a:endParaRPr lang="en-US" sz="1400" dirty="0">
              <a:latin typeface="Neue Haas Grotesk Text Pro"/>
            </a:endParaRPr>
          </a:p>
          <a:p>
            <a:pPr marL="285750" indent="-285750">
              <a:buFont typeface="Arial,Sans-Serif"/>
              <a:buChar char="•"/>
            </a:pPr>
            <a:r>
              <a:rPr lang="en-GB" sz="1400" err="1">
                <a:latin typeface="Neue Haas Grotesk Text Pro"/>
              </a:rPr>
              <a:t>Naqada</a:t>
            </a:r>
            <a:r>
              <a:rPr lang="en-GB" sz="1400" dirty="0">
                <a:latin typeface="Neue Haas Grotesk Text Pro"/>
              </a:rPr>
              <a:t> I: White cross-lined ware these often-depicted scenes in their lives (Boczar, B. 2024.)</a:t>
            </a:r>
            <a:endParaRPr lang="en-US" sz="1400" dirty="0">
              <a:latin typeface="Neue Haas Grotesk Text Pro"/>
            </a:endParaRPr>
          </a:p>
          <a:p>
            <a:pPr marL="285750" indent="-285750">
              <a:buFont typeface="Arial,Sans-Serif"/>
              <a:buChar char="•"/>
            </a:pPr>
            <a:r>
              <a:rPr lang="en-GB" sz="1400" err="1">
                <a:latin typeface="Neue Haas Grotesk Text Pro"/>
              </a:rPr>
              <a:t>Naqada</a:t>
            </a:r>
            <a:r>
              <a:rPr lang="en-GB" sz="1400" dirty="0">
                <a:latin typeface="Neue Haas Grotesk Text Pro"/>
              </a:rPr>
              <a:t> II: Pottery such as these are commonly found made of Marl (Shaw, I. and Nicholson, P. T. 2000.)</a:t>
            </a:r>
            <a:endParaRPr lang="en-US" sz="1400" dirty="0">
              <a:latin typeface="Neue Haas Grotesk Text Pro"/>
            </a:endParaRPr>
          </a:p>
          <a:p>
            <a:pPr marL="285750" indent="-285750">
              <a:buFont typeface="Arial,Sans-Serif"/>
              <a:buChar char="•"/>
            </a:pPr>
            <a:r>
              <a:rPr lang="en-GB" sz="1400" dirty="0" err="1">
                <a:latin typeface="Neue Haas Grotesk Text Pro"/>
              </a:rPr>
              <a:t>Naqada</a:t>
            </a:r>
            <a:r>
              <a:rPr lang="en-GB" sz="1400" dirty="0">
                <a:latin typeface="Neue Haas Grotesk Text Pro"/>
              </a:rPr>
              <a:t> III: Marking the start of the Unification and the earliest examples of Hieroglyphs (World History Edu, 2024.)</a:t>
            </a:r>
            <a:endParaRPr lang="en-US" sz="1400" dirty="0"/>
          </a:p>
        </p:txBody>
      </p:sp>
      <p:sp>
        <p:nvSpPr>
          <p:cNvPr id="13" name="TextBox 12">
            <a:extLst>
              <a:ext uri="{FF2B5EF4-FFF2-40B4-BE49-F238E27FC236}">
                <a16:creationId xmlns:a16="http://schemas.microsoft.com/office/drawing/2014/main" id="{F6D4669C-71A8-1DE2-B9BE-0B3B3BFB7463}"/>
              </a:ext>
            </a:extLst>
          </p:cNvPr>
          <p:cNvSpPr txBox="1"/>
          <p:nvPr/>
        </p:nvSpPr>
        <p:spPr>
          <a:xfrm>
            <a:off x="3088029" y="5455630"/>
            <a:ext cx="8978150" cy="14352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10000"/>
              </a:lnSpc>
              <a:spcBef>
                <a:spcPts val="100"/>
              </a:spcBef>
              <a:buFont typeface="Arial,Sans-Serif"/>
              <a:buChar char="•"/>
            </a:pPr>
            <a:r>
              <a:rPr lang="en-GB" sz="600" dirty="0">
                <a:latin typeface="Aptos"/>
              </a:rPr>
              <a:t>Boczar, B. (2024) </a:t>
            </a:r>
            <a:r>
              <a:rPr lang="en-GB" sz="600" i="1" dirty="0">
                <a:latin typeface="Aptos"/>
              </a:rPr>
              <a:t>Beliefs and Narratives: Images from the Predynastic Egypt. </a:t>
            </a:r>
            <a:r>
              <a:rPr lang="en-GB" sz="600" dirty="0">
                <a:latin typeface="Aptos"/>
              </a:rPr>
              <a:t>Available at: </a:t>
            </a:r>
            <a:r>
              <a:rPr lang="en-GB" sz="600" dirty="0">
                <a:latin typeface="Aptos"/>
                <a:hlinkClick r:id="rId6"/>
              </a:rPr>
              <a:t>https://the-past.com/feature/beliefs-and-narratives-images-from-predynastic-egypt/</a:t>
            </a:r>
            <a:r>
              <a:rPr lang="en-GB" sz="600" dirty="0">
                <a:latin typeface="Aptos"/>
              </a:rPr>
              <a:t> (Accessed: 20</a:t>
            </a:r>
            <a:r>
              <a:rPr lang="en-GB" sz="600" baseline="30000" dirty="0">
                <a:latin typeface="Aptos"/>
              </a:rPr>
              <a:t>th</a:t>
            </a:r>
            <a:r>
              <a:rPr lang="en-GB" sz="600" dirty="0">
                <a:latin typeface="Aptos"/>
              </a:rPr>
              <a:t> of October 2025)</a:t>
            </a:r>
            <a:endParaRPr lang="en-US" sz="600" dirty="0">
              <a:latin typeface="Aptos"/>
            </a:endParaRPr>
          </a:p>
          <a:p>
            <a:pPr marL="285750" indent="-285750">
              <a:lnSpc>
                <a:spcPct val="110000"/>
              </a:lnSpc>
              <a:spcBef>
                <a:spcPts val="100"/>
              </a:spcBef>
              <a:buFont typeface="Arial,Sans-Serif"/>
              <a:buChar char="•"/>
            </a:pPr>
            <a:r>
              <a:rPr lang="en-US" sz="600" dirty="0">
                <a:latin typeface="Aptos"/>
              </a:rPr>
              <a:t>British Museum. 2020. </a:t>
            </a:r>
            <a:r>
              <a:rPr lang="en-US" sz="600" i="1" dirty="0">
                <a:latin typeface="Aptos"/>
              </a:rPr>
              <a:t>Jar</a:t>
            </a:r>
            <a:r>
              <a:rPr lang="en-US" sz="600" dirty="0">
                <a:latin typeface="Aptos"/>
              </a:rPr>
              <a:t>. Available at: </a:t>
            </a:r>
            <a:r>
              <a:rPr lang="en-US" sz="600" dirty="0">
                <a:latin typeface="Aptos"/>
                <a:hlinkClick r:id="rId7"/>
              </a:rPr>
              <a:t>https://www.britishmuseum.org/collection/object/Y_EA36326</a:t>
            </a:r>
            <a:r>
              <a:rPr lang="en-US" sz="600" dirty="0">
                <a:latin typeface="Aptos"/>
              </a:rPr>
              <a:t> (Accessed: 3</a:t>
            </a:r>
            <a:r>
              <a:rPr lang="en-US" sz="600" baseline="30000" dirty="0">
                <a:latin typeface="Aptos"/>
              </a:rPr>
              <a:t>rd</a:t>
            </a:r>
            <a:r>
              <a:rPr lang="en-US" sz="600" dirty="0">
                <a:latin typeface="Aptos"/>
              </a:rPr>
              <a:t> of October 2025.)</a:t>
            </a:r>
          </a:p>
          <a:p>
            <a:pPr marL="285750" indent="-285750">
              <a:lnSpc>
                <a:spcPct val="110000"/>
              </a:lnSpc>
              <a:spcBef>
                <a:spcPts val="100"/>
              </a:spcBef>
              <a:buFont typeface="Arial,Sans-Serif"/>
              <a:buChar char="•"/>
            </a:pPr>
            <a:r>
              <a:rPr lang="en-US" sz="600" dirty="0">
                <a:latin typeface="Aptos"/>
              </a:rPr>
              <a:t>British Museum. 2025. </a:t>
            </a:r>
            <a:r>
              <a:rPr lang="en-US" sz="600" i="1" dirty="0">
                <a:latin typeface="Aptos"/>
              </a:rPr>
              <a:t>Jar</a:t>
            </a:r>
            <a:r>
              <a:rPr lang="en-US" sz="600" dirty="0">
                <a:latin typeface="Aptos"/>
              </a:rPr>
              <a:t>. Available at: </a:t>
            </a:r>
            <a:r>
              <a:rPr lang="en-US" sz="600" dirty="0">
                <a:latin typeface="Aptos"/>
                <a:hlinkClick r:id="rId8"/>
              </a:rPr>
              <a:t>https://www.britishmuseum.org/collection/object/Y_EA58216</a:t>
            </a:r>
            <a:r>
              <a:rPr lang="en-US" sz="600" dirty="0">
                <a:latin typeface="Aptos"/>
              </a:rPr>
              <a:t> (Accessed: 10</a:t>
            </a:r>
            <a:r>
              <a:rPr lang="en-US" sz="600" baseline="30000" dirty="0">
                <a:latin typeface="Aptos"/>
              </a:rPr>
              <a:t>th</a:t>
            </a:r>
            <a:r>
              <a:rPr lang="en-US" sz="600" dirty="0">
                <a:latin typeface="Aptos"/>
              </a:rPr>
              <a:t> of October 2025.)</a:t>
            </a:r>
          </a:p>
          <a:p>
            <a:pPr marL="285750" indent="-285750">
              <a:lnSpc>
                <a:spcPct val="110000"/>
              </a:lnSpc>
              <a:spcBef>
                <a:spcPts val="100"/>
              </a:spcBef>
              <a:buFont typeface="Arial,Sans-Serif"/>
              <a:buChar char="•"/>
            </a:pPr>
            <a:r>
              <a:rPr lang="en-GB" sz="600" dirty="0">
                <a:latin typeface="Aptos"/>
              </a:rPr>
              <a:t>Code of the Ancients. (2018) </a:t>
            </a:r>
            <a:r>
              <a:rPr lang="en-GB" sz="600" i="1" dirty="0">
                <a:latin typeface="Aptos"/>
              </a:rPr>
              <a:t>Egyptian Hieroglyphs. </a:t>
            </a:r>
            <a:r>
              <a:rPr lang="en-GB" sz="600" dirty="0">
                <a:latin typeface="Aptos"/>
              </a:rPr>
              <a:t>Available at: </a:t>
            </a:r>
            <a:r>
              <a:rPr lang="en-GB" sz="600" dirty="0">
                <a:latin typeface="Aptos"/>
                <a:hlinkClick r:id="rId9"/>
              </a:rPr>
              <a:t>https://www.codeoftheancients.com/dictionary/egyptian/term/water</a:t>
            </a:r>
            <a:r>
              <a:rPr lang="en-GB" sz="600" dirty="0">
                <a:latin typeface="Aptos"/>
              </a:rPr>
              <a:t> (Accessed: 20th of October 2025.)</a:t>
            </a:r>
            <a:endParaRPr lang="en-US" sz="600" dirty="0">
              <a:latin typeface="Aptos"/>
            </a:endParaRPr>
          </a:p>
          <a:p>
            <a:pPr>
              <a:lnSpc>
                <a:spcPct val="110000"/>
              </a:lnSpc>
              <a:spcBef>
                <a:spcPts val="100"/>
              </a:spcBef>
            </a:pPr>
            <a:r>
              <a:rPr lang="en-GB" sz="600">
                <a:latin typeface="Aptos"/>
              </a:rPr>
              <a:t>1. Egypt History. (2025) </a:t>
            </a:r>
            <a:r>
              <a:rPr lang="en-GB" sz="600" i="1" dirty="0">
                <a:latin typeface="Aptos"/>
              </a:rPr>
              <a:t>History of Ancient Egypt</a:t>
            </a:r>
            <a:r>
              <a:rPr lang="en-GB" sz="600" dirty="0">
                <a:latin typeface="Aptos"/>
              </a:rPr>
              <a:t>. Available at: </a:t>
            </a:r>
            <a:r>
              <a:rPr lang="en-GB" sz="600" dirty="0">
                <a:latin typeface="Aptos"/>
                <a:hlinkClick r:id="rId10"/>
              </a:rPr>
              <a:t>https://historyegypt.org/history</a:t>
            </a:r>
            <a:r>
              <a:rPr lang="en-GB" sz="600" dirty="0">
                <a:latin typeface="Aptos"/>
              </a:rPr>
              <a:t> (Accessed: 17</a:t>
            </a:r>
            <a:r>
              <a:rPr lang="en-GB" sz="600" baseline="30000" dirty="0">
                <a:latin typeface="Aptos"/>
              </a:rPr>
              <a:t>th</a:t>
            </a:r>
            <a:r>
              <a:rPr lang="en-GB" sz="600" dirty="0">
                <a:latin typeface="Aptos"/>
              </a:rPr>
              <a:t> of October 2025.)</a:t>
            </a:r>
            <a:endParaRPr lang="en-US" sz="600" dirty="0">
              <a:latin typeface="Aptos"/>
            </a:endParaRPr>
          </a:p>
          <a:p>
            <a:pPr>
              <a:lnSpc>
                <a:spcPct val="110000"/>
              </a:lnSpc>
              <a:spcBef>
                <a:spcPts val="100"/>
              </a:spcBef>
            </a:pPr>
            <a:r>
              <a:rPr lang="en-US" sz="600" dirty="0">
                <a:latin typeface="Aptos"/>
              </a:rPr>
              <a:t>2. Egypt History. (2025) </a:t>
            </a:r>
            <a:r>
              <a:rPr lang="en-US" sz="600" i="1" dirty="0" err="1">
                <a:latin typeface="Aptos"/>
              </a:rPr>
              <a:t>Naqada</a:t>
            </a:r>
            <a:r>
              <a:rPr lang="en-US" sz="600" i="1" dirty="0">
                <a:latin typeface="Aptos"/>
              </a:rPr>
              <a:t> Culture. </a:t>
            </a:r>
            <a:r>
              <a:rPr lang="en-US" sz="600" dirty="0">
                <a:latin typeface="Aptos"/>
              </a:rPr>
              <a:t> Available at: https://historyegypt.org/cultures/naqada-culture#:~:text=Naqada%20sites%20have%20yielded%20a%20rich%20array%20of,including%20geometric%20motifs%2C%20animal%20figures%2C%20and%20symbolic%20representations. (Accessed: 20th of October 2025)</a:t>
            </a:r>
          </a:p>
          <a:p>
            <a:pPr marL="285750" indent="-285750">
              <a:lnSpc>
                <a:spcPct val="110000"/>
              </a:lnSpc>
              <a:spcBef>
                <a:spcPts val="100"/>
              </a:spcBef>
              <a:buFont typeface="Arial,Sans-Serif"/>
              <a:buChar char="•"/>
            </a:pPr>
            <a:r>
              <a:rPr lang="en-GB" sz="600" dirty="0">
                <a:latin typeface="Aptos"/>
              </a:rPr>
              <a:t>Erikson, B. (2024) </a:t>
            </a:r>
            <a:r>
              <a:rPr lang="en-GB" sz="600" i="1" dirty="0">
                <a:latin typeface="Aptos"/>
              </a:rPr>
              <a:t>The Symbolism of the Sacred Palm in Egyptian Mythology</a:t>
            </a:r>
            <a:r>
              <a:rPr lang="en-GB" sz="600" dirty="0">
                <a:latin typeface="Aptos"/>
              </a:rPr>
              <a:t>. Available at: </a:t>
            </a:r>
            <a:r>
              <a:rPr lang="en-GB" sz="600" dirty="0">
                <a:latin typeface="Aptos"/>
                <a:hlinkClick r:id="rId11"/>
              </a:rPr>
              <a:t>https://egyptmythology.com/the-symbolism-of-the-sacred-palm-in-egyptian-mythology/</a:t>
            </a:r>
            <a:r>
              <a:rPr lang="en-GB" sz="600" dirty="0">
                <a:latin typeface="Aptos"/>
              </a:rPr>
              <a:t> (Accessed: 17</a:t>
            </a:r>
            <a:r>
              <a:rPr lang="en-GB" sz="600" baseline="30000" dirty="0">
                <a:latin typeface="Aptos"/>
              </a:rPr>
              <a:t>th</a:t>
            </a:r>
            <a:r>
              <a:rPr lang="en-GB" sz="600" dirty="0">
                <a:latin typeface="Aptos"/>
              </a:rPr>
              <a:t> of October.)</a:t>
            </a:r>
            <a:endParaRPr lang="en-US" sz="600" dirty="0">
              <a:latin typeface="Aptos"/>
            </a:endParaRPr>
          </a:p>
          <a:p>
            <a:pPr marL="285750" indent="-285750">
              <a:lnSpc>
                <a:spcPct val="110000"/>
              </a:lnSpc>
              <a:spcBef>
                <a:spcPts val="100"/>
              </a:spcBef>
              <a:buFont typeface="Arial,Sans-Serif"/>
              <a:buChar char="•"/>
            </a:pPr>
            <a:r>
              <a:rPr lang="en-GB" sz="600" dirty="0">
                <a:latin typeface="Aptos"/>
              </a:rPr>
              <a:t>Etheredge, L. (2008) </a:t>
            </a:r>
            <a:r>
              <a:rPr lang="en-GB" sz="600" i="1" dirty="0" err="1">
                <a:latin typeface="Aptos"/>
              </a:rPr>
              <a:t>Gerzean</a:t>
            </a:r>
            <a:r>
              <a:rPr lang="en-GB" sz="600" i="1" dirty="0">
                <a:latin typeface="Aptos"/>
              </a:rPr>
              <a:t> Culture.</a:t>
            </a:r>
            <a:r>
              <a:rPr lang="en-GB" sz="600" dirty="0">
                <a:latin typeface="Aptos"/>
              </a:rPr>
              <a:t> Available at: </a:t>
            </a:r>
            <a:r>
              <a:rPr lang="en-GB" sz="600" dirty="0">
                <a:latin typeface="Aptos"/>
                <a:hlinkClick r:id="rId12"/>
              </a:rPr>
              <a:t>https://www.britannica.com/topic/Gerzean-culture</a:t>
            </a:r>
            <a:r>
              <a:rPr lang="en-GB" sz="600" dirty="0">
                <a:latin typeface="Aptos"/>
              </a:rPr>
              <a:t> (Accessed: 17</a:t>
            </a:r>
            <a:r>
              <a:rPr lang="en-GB" sz="600" baseline="30000" dirty="0">
                <a:latin typeface="Aptos"/>
              </a:rPr>
              <a:t>th</a:t>
            </a:r>
            <a:r>
              <a:rPr lang="en-GB" sz="600" dirty="0">
                <a:latin typeface="Aptos"/>
              </a:rPr>
              <a:t> of October 2025.)</a:t>
            </a:r>
            <a:endParaRPr lang="en-US" sz="600" dirty="0">
              <a:latin typeface="Aptos"/>
            </a:endParaRPr>
          </a:p>
          <a:p>
            <a:pPr marL="285750" indent="-285750">
              <a:lnSpc>
                <a:spcPct val="110000"/>
              </a:lnSpc>
              <a:spcBef>
                <a:spcPts val="100"/>
              </a:spcBef>
              <a:buFont typeface="Arial,Sans-Serif"/>
              <a:buChar char="•"/>
            </a:pPr>
            <a:r>
              <a:rPr lang="en-US" sz="600" dirty="0">
                <a:latin typeface="Aptos"/>
              </a:rPr>
              <a:t>Garstang. 2018. ‘Decorated Ware – A Landscape in Ceramic’. </a:t>
            </a:r>
            <a:r>
              <a:rPr lang="en-US" sz="600" i="1" dirty="0">
                <a:latin typeface="Aptos"/>
              </a:rPr>
              <a:t>Garstang Museum of Archaeology</a:t>
            </a:r>
            <a:r>
              <a:rPr lang="en-US" sz="600" dirty="0">
                <a:latin typeface="Aptos"/>
              </a:rPr>
              <a:t> [Blog]. Available at: </a:t>
            </a:r>
            <a:r>
              <a:rPr lang="en-US" sz="600" dirty="0">
                <a:latin typeface="Aptos"/>
                <a:hlinkClick r:id="rId13"/>
              </a:rPr>
              <a:t>https://garstangmuseum.wordpress.com/2018/08/15/decorated-ware-a-landscape-in-ceramic/</a:t>
            </a:r>
            <a:r>
              <a:rPr lang="en-US" sz="600" dirty="0">
                <a:latin typeface="Aptos"/>
              </a:rPr>
              <a:t> (Accessed: 7</a:t>
            </a:r>
            <a:r>
              <a:rPr lang="en-US" sz="600" baseline="30000" dirty="0">
                <a:latin typeface="Aptos"/>
              </a:rPr>
              <a:t>th</a:t>
            </a:r>
            <a:r>
              <a:rPr lang="en-US" sz="600" dirty="0">
                <a:latin typeface="Aptos"/>
              </a:rPr>
              <a:t> of October 2025.)</a:t>
            </a:r>
          </a:p>
          <a:p>
            <a:pPr marL="285750" indent="-285750">
              <a:lnSpc>
                <a:spcPct val="110000"/>
              </a:lnSpc>
              <a:spcBef>
                <a:spcPts val="100"/>
              </a:spcBef>
              <a:buFont typeface="Arial,Sans-Serif"/>
              <a:buChar char="•"/>
            </a:pPr>
            <a:r>
              <a:rPr lang="en-US" sz="600" dirty="0">
                <a:latin typeface="Aptos"/>
              </a:rPr>
              <a:t>Shaw, I. and Nicholson, P.T. 2000. Ancient Egyptian Materials and Technology. New York, United States of America: Cambridge University Press.</a:t>
            </a:r>
          </a:p>
          <a:p>
            <a:pPr marL="285750" indent="-285750">
              <a:lnSpc>
                <a:spcPct val="110000"/>
              </a:lnSpc>
              <a:spcBef>
                <a:spcPts val="100"/>
              </a:spcBef>
              <a:buFont typeface="Arial,Sans-Serif"/>
              <a:buChar char="•"/>
            </a:pPr>
            <a:r>
              <a:rPr lang="en-US" sz="600" dirty="0">
                <a:latin typeface="Aptos"/>
              </a:rPr>
              <a:t>World History Edu. (2024) </a:t>
            </a:r>
            <a:r>
              <a:rPr lang="en-US" sz="600" dirty="0" err="1">
                <a:latin typeface="Aptos"/>
              </a:rPr>
              <a:t>Naqada</a:t>
            </a:r>
            <a:r>
              <a:rPr lang="en-US" sz="600" dirty="0">
                <a:latin typeface="Aptos"/>
              </a:rPr>
              <a:t> III. Available at: </a:t>
            </a:r>
            <a:r>
              <a:rPr lang="en-US" sz="600" dirty="0">
                <a:latin typeface="Aptos"/>
                <a:hlinkClick r:id="rId14"/>
              </a:rPr>
              <a:t>https://worldhistoryedu.com/naqada-iii/</a:t>
            </a:r>
            <a:r>
              <a:rPr lang="en-US" sz="600" dirty="0">
                <a:latin typeface="Aptos"/>
              </a:rPr>
              <a:t> (Accessed: 20th of October 2025)</a:t>
            </a: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ChronicleVTI</vt:lpstr>
      <vt:lpstr>Naqada II Pot CCM – 270.004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942</cp:revision>
  <dcterms:created xsi:type="dcterms:W3CDTF">2025-10-14T13:50:32Z</dcterms:created>
  <dcterms:modified xsi:type="dcterms:W3CDTF">2025-10-20T22:50:07Z</dcterms:modified>
</cp:coreProperties>
</file>