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6" r:id="rId6"/>
    <p:sldId id="261" r:id="rId7"/>
    <p:sldId id="260" r:id="rId8"/>
    <p:sldId id="262" r:id="rId9"/>
    <p:sldId id="263" r:id="rId10"/>
    <p:sldId id="267" r:id="rId11"/>
    <p:sldId id="268" r:id="rId12"/>
    <p:sldId id="269" r:id="rId13"/>
    <p:sldId id="264" r:id="rId14"/>
    <p:sldId id="270" r:id="rId15"/>
    <p:sldId id="265" r:id="rId16"/>
  </p:sldIdLst>
  <p:sldSz cx="18288000" cy="10287000"/>
  <p:notesSz cx="6858000" cy="9144000"/>
  <p:embeddedFontLst>
    <p:embeddedFont>
      <p:font typeface="Canva Sans Bold" panose="020B0604020202020204" charset="0"/>
      <p:regular r:id="rId17"/>
    </p:embeddedFont>
    <p:embeddedFont>
      <p:font typeface="DM Sans" pitchFamily="2" charset="0"/>
      <p:regular r:id="rId18"/>
    </p:embeddedFont>
    <p:embeddedFont>
      <p:font typeface="DM Sans Bold" charset="0"/>
      <p:regular r:id="rId19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 autoAdjust="0"/>
    <p:restoredTop sz="94622" autoAdjust="0"/>
  </p:normalViewPr>
  <p:slideViewPr>
    <p:cSldViewPr>
      <p:cViewPr>
        <p:scale>
          <a:sx n="34" d="100"/>
          <a:sy n="34" d="100"/>
        </p:scale>
        <p:origin x="1260" y="23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2.fntdata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font" Target="fonts/font1.fntdata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10/9/2025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1.png"/><Relationship Id="rId3" Type="http://schemas.openxmlformats.org/officeDocument/2006/relationships/image" Target="../media/image6.svg"/><Relationship Id="rId7" Type="http://schemas.openxmlformats.org/officeDocument/2006/relationships/image" Target="../media/image10.sv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9.png"/><Relationship Id="rId5" Type="http://schemas.openxmlformats.org/officeDocument/2006/relationships/image" Target="../media/image8.svg"/><Relationship Id="rId4" Type="http://schemas.openxmlformats.org/officeDocument/2006/relationships/image" Target="../media/image7.png"/><Relationship Id="rId9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5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781050"/>
            <a:ext cx="12039993" cy="551254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605"/>
              </a:lnSpc>
            </a:pPr>
            <a:r>
              <a:rPr lang="en-US" sz="11783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LCHS4010 Psychology in Health and Social Care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76838" y="7010685"/>
            <a:ext cx="5771858" cy="2734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79"/>
              </a:lnSpc>
            </a:pPr>
            <a:r>
              <a:rPr lang="en-US" sz="5199" b="1">
                <a:solidFill>
                  <a:srgbClr val="62463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NOSHIN GUL</a:t>
            </a:r>
          </a:p>
          <a:p>
            <a:pPr algn="l">
              <a:lnSpc>
                <a:spcPts val="7279"/>
              </a:lnSpc>
            </a:pPr>
            <a:r>
              <a:rPr lang="en-US" sz="5199" b="1">
                <a:solidFill>
                  <a:srgbClr val="62463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ID:2425431</a:t>
            </a:r>
          </a:p>
          <a:p>
            <a:pPr algn="l">
              <a:lnSpc>
                <a:spcPts val="7279"/>
              </a:lnSpc>
            </a:pPr>
            <a:endParaRPr lang="en-US" sz="5199" b="1">
              <a:solidFill>
                <a:srgbClr val="62463C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40851" y="7010685"/>
            <a:ext cx="5771858" cy="27349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7279"/>
              </a:lnSpc>
            </a:pPr>
            <a:r>
              <a:rPr lang="en-US" sz="5199" b="1">
                <a:solidFill>
                  <a:srgbClr val="62463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Lecturer:</a:t>
            </a:r>
          </a:p>
          <a:p>
            <a:pPr algn="l">
              <a:lnSpc>
                <a:spcPts val="7279"/>
              </a:lnSpc>
            </a:pPr>
            <a:r>
              <a:rPr lang="en-US" sz="5199" b="1">
                <a:solidFill>
                  <a:srgbClr val="62463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Alice Clayton</a:t>
            </a:r>
          </a:p>
          <a:p>
            <a:pPr algn="l">
              <a:lnSpc>
                <a:spcPts val="7279"/>
              </a:lnSpc>
            </a:pPr>
            <a:endParaRPr lang="en-US" sz="5199" b="1">
              <a:solidFill>
                <a:srgbClr val="62463C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5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97562" y="2480180"/>
            <a:ext cx="18683125" cy="8066095"/>
            <a:chOff x="0" y="0"/>
            <a:chExt cx="4920658" cy="21244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20658" cy="2124404"/>
            </a:xfrm>
            <a:custGeom>
              <a:avLst/>
              <a:gdLst/>
              <a:ahLst/>
              <a:cxnLst/>
              <a:rect l="l" t="t" r="r" b="b"/>
              <a:pathLst>
                <a:path w="4920658" h="2124404">
                  <a:moveTo>
                    <a:pt x="0" y="0"/>
                  </a:moveTo>
                  <a:lnTo>
                    <a:pt x="4920658" y="0"/>
                  </a:lnTo>
                  <a:lnTo>
                    <a:pt x="4920658" y="2124404"/>
                  </a:lnTo>
                  <a:lnTo>
                    <a:pt x="0" y="2124404"/>
                  </a:lnTo>
                  <a:close/>
                </a:path>
              </a:pathLst>
            </a:custGeom>
            <a:solidFill>
              <a:srgbClr val="FFFBF8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20658" cy="21625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1066800" y="1066800"/>
            <a:ext cx="5124822" cy="5962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20"/>
              </a:lnSpc>
            </a:pPr>
            <a:r>
              <a:rPr lang="en-US" sz="4200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Table of 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66800" y="4036342"/>
            <a:ext cx="4013405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99"/>
              </a:lnSpc>
            </a:pPr>
            <a:r>
              <a:rPr lang="en-US" sz="42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Introduction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197562" y="4088095"/>
            <a:ext cx="749994" cy="499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99"/>
              </a:lnSpc>
            </a:pPr>
            <a:r>
              <a:rPr lang="en-US" sz="38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1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4954905"/>
            <a:ext cx="4308373" cy="10687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199"/>
              </a:lnSpc>
            </a:pPr>
            <a:r>
              <a:rPr lang="en-US" sz="41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Overview Of Erikson’s Theory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-197562" y="4983480"/>
            <a:ext cx="749994" cy="499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99"/>
              </a:lnSpc>
            </a:pPr>
            <a:r>
              <a:rPr lang="en-US" sz="38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2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028700" y="6332220"/>
            <a:ext cx="4308373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99"/>
              </a:lnSpc>
            </a:pPr>
            <a:r>
              <a:rPr lang="en-US" sz="42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Key Concepts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-197562" y="6435725"/>
            <a:ext cx="749994" cy="499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99"/>
              </a:lnSpc>
            </a:pPr>
            <a:r>
              <a:rPr lang="en-US" sz="38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3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66800" y="7191660"/>
            <a:ext cx="4308373" cy="110934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99"/>
              </a:lnSpc>
            </a:pPr>
            <a:r>
              <a:rPr lang="en-US" sz="42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Applications to Amira’s Case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-197562" y="7240555"/>
            <a:ext cx="749994" cy="499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99"/>
              </a:lnSpc>
            </a:pPr>
            <a:r>
              <a:rPr lang="en-US" sz="38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4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66800" y="8568975"/>
            <a:ext cx="4308373" cy="5664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299"/>
              </a:lnSpc>
            </a:pPr>
            <a:r>
              <a:rPr lang="en-US" sz="42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Conclusion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-197562" y="8568975"/>
            <a:ext cx="749994" cy="49911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899"/>
              </a:lnSpc>
            </a:pPr>
            <a:r>
              <a:rPr lang="en-US" sz="38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5</a:t>
            </a: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5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56996" y="4267608"/>
            <a:ext cx="16230600" cy="416992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0605"/>
              </a:lnSpc>
            </a:pPr>
            <a:r>
              <a:rPr lang="en-US" sz="11783" b="1" dirty="0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Understanding Amira through Erikson’s theory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57200" y="1720634"/>
            <a:ext cx="4495800" cy="15452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dirty="0">
                <a:solidFill>
                  <a:srgbClr val="62463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Title: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5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381000" y="393279"/>
            <a:ext cx="10345651" cy="15665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dirty="0">
                <a:solidFill>
                  <a:srgbClr val="62463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Introduction: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0" y="2572803"/>
            <a:ext cx="17259300" cy="717677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057903" lvl="1" indent="-528951" algn="just">
              <a:lnSpc>
                <a:spcPts val="6369"/>
              </a:lnSpc>
              <a:spcBef>
                <a:spcPct val="0"/>
              </a:spcBef>
              <a:buFont typeface="Arial"/>
              <a:buChar char="•"/>
            </a:pPr>
            <a:r>
              <a:rPr lang="en-US" sz="48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This presentation focuses on Erik Erikson’s psychosocial theory of development.</a:t>
            </a:r>
          </a:p>
          <a:p>
            <a:pPr marL="1057903" lvl="1" indent="-528951" algn="just">
              <a:lnSpc>
                <a:spcPts val="6369"/>
              </a:lnSpc>
              <a:spcBef>
                <a:spcPct val="0"/>
              </a:spcBef>
              <a:buFont typeface="Arial"/>
              <a:buChar char="•"/>
            </a:pPr>
            <a:r>
              <a:rPr lang="en-US" sz="48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It examines Amira’s behaviour through the lens of both nature (biological factors) and nurture (environmental influences).</a:t>
            </a:r>
          </a:p>
          <a:p>
            <a:pPr marL="1057903" lvl="1" indent="-528951" algn="just">
              <a:lnSpc>
                <a:spcPts val="6369"/>
              </a:lnSpc>
              <a:spcBef>
                <a:spcPct val="0"/>
              </a:spcBef>
              <a:buFont typeface="Arial"/>
              <a:buChar char="•"/>
            </a:pPr>
            <a:r>
              <a:rPr lang="en-US" sz="48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The aim is to understand how her early experiences and current social environment influence her emotional and behavioural development.</a:t>
            </a:r>
          </a:p>
          <a:p>
            <a:pPr algn="just">
              <a:lnSpc>
                <a:spcPts val="6369"/>
              </a:lnSpc>
              <a:spcBef>
                <a:spcPct val="0"/>
              </a:spcBef>
            </a:pPr>
            <a:endParaRPr lang="en-US" sz="4899" b="1">
              <a:solidFill>
                <a:srgbClr val="62463C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5D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B62517E4-71E9-B0D1-239E-FE45A6B60D1F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B867E279-C11E-10ED-2DC7-F549EE17AF59}"/>
              </a:ext>
            </a:extLst>
          </p:cNvPr>
          <p:cNvSpPr txBox="1"/>
          <p:nvPr/>
        </p:nvSpPr>
        <p:spPr>
          <a:xfrm>
            <a:off x="762000" y="557875"/>
            <a:ext cx="17046677" cy="156654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dirty="0">
                <a:solidFill>
                  <a:srgbClr val="62463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Overview of Erikson’s Theory</a:t>
            </a:r>
          </a:p>
        </p:txBody>
      </p:sp>
      <p:sp>
        <p:nvSpPr>
          <p:cNvPr id="3" name="TextBox 3">
            <a:extLst>
              <a:ext uri="{FF2B5EF4-FFF2-40B4-BE49-F238E27FC236}">
                <a16:creationId xmlns:a16="http://schemas.microsoft.com/office/drawing/2014/main" id="{83D3BC54-DEE3-ABF6-8A5D-BDB9554426B8}"/>
              </a:ext>
            </a:extLst>
          </p:cNvPr>
          <p:cNvSpPr txBox="1"/>
          <p:nvPr/>
        </p:nvSpPr>
        <p:spPr>
          <a:xfrm>
            <a:off x="0" y="3108386"/>
            <a:ext cx="15543881" cy="631190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1187440" lvl="1" indent="-593720" algn="l">
              <a:lnSpc>
                <a:spcPts val="7149"/>
              </a:lnSpc>
              <a:spcBef>
                <a:spcPct val="0"/>
              </a:spcBef>
              <a:buFont typeface="Arial"/>
              <a:buChar char="•"/>
            </a:pPr>
            <a:r>
              <a:rPr lang="en-US" sz="54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Erikson proposed 8 stages of psychosocial development across the lifespan.</a:t>
            </a:r>
          </a:p>
          <a:p>
            <a:pPr marL="1187440" lvl="1" indent="-593720" algn="l">
              <a:lnSpc>
                <a:spcPts val="7149"/>
              </a:lnSpc>
              <a:spcBef>
                <a:spcPct val="0"/>
              </a:spcBef>
              <a:buFont typeface="Arial"/>
              <a:buChar char="•"/>
            </a:pPr>
            <a:r>
              <a:rPr lang="en-US" sz="54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Each stage involves a conflict or challenge that shapes personality and emotional growth.</a:t>
            </a:r>
          </a:p>
          <a:p>
            <a:pPr marL="1187440" lvl="1" indent="-593720" algn="l">
              <a:lnSpc>
                <a:spcPts val="7149"/>
              </a:lnSpc>
              <a:spcBef>
                <a:spcPct val="0"/>
              </a:spcBef>
              <a:buFont typeface="Arial"/>
              <a:buChar char="•"/>
            </a:pPr>
            <a:r>
              <a:rPr lang="en-US" sz="54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For early childhood, the key stages are:</a:t>
            </a:r>
          </a:p>
          <a:p>
            <a:pPr algn="l">
              <a:lnSpc>
                <a:spcPts val="7149"/>
              </a:lnSpc>
              <a:spcBef>
                <a:spcPct val="0"/>
              </a:spcBef>
            </a:pPr>
            <a:endParaRPr lang="en-US" sz="5499">
              <a:solidFill>
                <a:srgbClr val="62463C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  <p:extLst>
      <p:ext uri="{BB962C8B-B14F-4D97-AF65-F5344CB8AC3E}">
        <p14:creationId xmlns:p14="http://schemas.microsoft.com/office/powerpoint/2010/main" val="16980646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BF8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97562" y="2480180"/>
            <a:ext cx="18683125" cy="8066095"/>
            <a:chOff x="0" y="0"/>
            <a:chExt cx="4920658" cy="21244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20658" cy="2124404"/>
            </a:xfrm>
            <a:custGeom>
              <a:avLst/>
              <a:gdLst/>
              <a:ahLst/>
              <a:cxnLst/>
              <a:rect l="l" t="t" r="r" b="b"/>
              <a:pathLst>
                <a:path w="4920658" h="2124404">
                  <a:moveTo>
                    <a:pt x="0" y="0"/>
                  </a:moveTo>
                  <a:lnTo>
                    <a:pt x="4920658" y="0"/>
                  </a:lnTo>
                  <a:lnTo>
                    <a:pt x="4920658" y="2124404"/>
                  </a:lnTo>
                  <a:lnTo>
                    <a:pt x="0" y="2124404"/>
                  </a:lnTo>
                  <a:close/>
                </a:path>
              </a:pathLst>
            </a:custGeom>
            <a:solidFill>
              <a:srgbClr val="FFFBF8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20658" cy="21625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443158" y="4129088"/>
            <a:ext cx="5587248" cy="2499024"/>
          </a:xfrm>
          <a:custGeom>
            <a:avLst/>
            <a:gdLst/>
            <a:ahLst/>
            <a:cxnLst/>
            <a:rect l="l" t="t" r="r" b="b"/>
            <a:pathLst>
              <a:path w="5587248" h="2499024">
                <a:moveTo>
                  <a:pt x="0" y="0"/>
                </a:moveTo>
                <a:lnTo>
                  <a:pt x="5587248" y="0"/>
                </a:lnTo>
                <a:lnTo>
                  <a:pt x="5587248" y="2499023"/>
                </a:lnTo>
                <a:lnTo>
                  <a:pt x="0" y="2499023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6" name="TextBox 6"/>
          <p:cNvSpPr txBox="1"/>
          <p:nvPr/>
        </p:nvSpPr>
        <p:spPr>
          <a:xfrm>
            <a:off x="645761" y="4293142"/>
            <a:ext cx="4776249" cy="2028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99"/>
              </a:lnSpc>
            </a:pPr>
            <a:r>
              <a:rPr lang="en-US" sz="44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Trust vs. Mistrust (0–1 year)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6509306" y="9050655"/>
            <a:ext cx="749994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00"/>
              </a:lnSpc>
            </a:pPr>
            <a:r>
              <a:rPr lang="en-US" sz="360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5</a:t>
            </a:r>
          </a:p>
        </p:txBody>
      </p:sp>
      <p:sp>
        <p:nvSpPr>
          <p:cNvPr id="8" name="Freeform 8"/>
          <p:cNvSpPr/>
          <p:nvPr/>
        </p:nvSpPr>
        <p:spPr>
          <a:xfrm>
            <a:off x="6363343" y="4159473"/>
            <a:ext cx="5561313" cy="2487424"/>
          </a:xfrm>
          <a:custGeom>
            <a:avLst/>
            <a:gdLst/>
            <a:ahLst/>
            <a:cxnLst/>
            <a:rect l="l" t="t" r="r" b="b"/>
            <a:pathLst>
              <a:path w="5561313" h="2487424">
                <a:moveTo>
                  <a:pt x="0" y="0"/>
                </a:moveTo>
                <a:lnTo>
                  <a:pt x="5561314" y="0"/>
                </a:lnTo>
                <a:lnTo>
                  <a:pt x="5561314" y="2487424"/>
                </a:lnTo>
                <a:lnTo>
                  <a:pt x="0" y="248742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9" name="Freeform 9"/>
          <p:cNvSpPr/>
          <p:nvPr/>
        </p:nvSpPr>
        <p:spPr>
          <a:xfrm>
            <a:off x="12389372" y="4159473"/>
            <a:ext cx="5469642" cy="2446422"/>
          </a:xfrm>
          <a:custGeom>
            <a:avLst/>
            <a:gdLst/>
            <a:ahLst/>
            <a:cxnLst/>
            <a:rect l="l" t="t" r="r" b="b"/>
            <a:pathLst>
              <a:path w="5469642" h="2446422">
                <a:moveTo>
                  <a:pt x="0" y="0"/>
                </a:moveTo>
                <a:lnTo>
                  <a:pt x="5469642" y="0"/>
                </a:lnTo>
                <a:lnTo>
                  <a:pt x="5469642" y="2446422"/>
                </a:lnTo>
                <a:lnTo>
                  <a:pt x="0" y="2446422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10" name="TextBox 10"/>
          <p:cNvSpPr txBox="1"/>
          <p:nvPr/>
        </p:nvSpPr>
        <p:spPr>
          <a:xfrm>
            <a:off x="6363343" y="4364187"/>
            <a:ext cx="5467553" cy="2028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99"/>
              </a:lnSpc>
            </a:pPr>
            <a:r>
              <a:rPr lang="en-US" sz="44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Autonomy vs. Shame and Doubt (1–3 years)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2483051" y="4364187"/>
            <a:ext cx="4776249" cy="20288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5399"/>
              </a:lnSpc>
            </a:pPr>
            <a:r>
              <a:rPr lang="en-US" sz="44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Initiative vs. Guilt (3–6 years):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5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609600" y="114300"/>
            <a:ext cx="16154400" cy="3199594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dirty="0">
                <a:solidFill>
                  <a:srgbClr val="62463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Relevance To Early years of Development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63286" y="3924300"/>
            <a:ext cx="16611600" cy="543687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187440" lvl="1" indent="-593720" algn="l">
              <a:lnSpc>
                <a:spcPts val="7149"/>
              </a:lnSpc>
              <a:spcBef>
                <a:spcPct val="0"/>
              </a:spcBef>
              <a:buFont typeface="Arial"/>
              <a:buChar char="•"/>
            </a:pPr>
            <a:r>
              <a:rPr lang="en-US" sz="5499" dirty="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Erikson proposed 8 stages of psychosocial development across the lifespan.</a:t>
            </a:r>
          </a:p>
          <a:p>
            <a:pPr marL="1187440" lvl="1" indent="-593720" algn="l">
              <a:lnSpc>
                <a:spcPts val="7149"/>
              </a:lnSpc>
              <a:spcBef>
                <a:spcPct val="0"/>
              </a:spcBef>
              <a:buFont typeface="Arial"/>
              <a:buChar char="•"/>
            </a:pPr>
            <a:r>
              <a:rPr lang="en-US" sz="5499" dirty="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Each stage involves a conflict or challenge that shapes personality and emotional growth.</a:t>
            </a:r>
          </a:p>
          <a:p>
            <a:pPr marL="1187440" lvl="1" indent="-593720" algn="l">
              <a:lnSpc>
                <a:spcPts val="7149"/>
              </a:lnSpc>
              <a:spcBef>
                <a:spcPct val="0"/>
              </a:spcBef>
              <a:buFont typeface="Arial"/>
              <a:buChar char="•"/>
            </a:pPr>
            <a:r>
              <a:rPr lang="en-US" sz="5499" dirty="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For early childhood, the key stages are:</a:t>
            </a:r>
          </a:p>
          <a:p>
            <a:pPr algn="l">
              <a:lnSpc>
                <a:spcPts val="7149"/>
              </a:lnSpc>
              <a:spcBef>
                <a:spcPct val="0"/>
              </a:spcBef>
            </a:pPr>
            <a:endParaRPr lang="en-US" sz="5499" dirty="0">
              <a:solidFill>
                <a:srgbClr val="62463C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2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97562" y="2480180"/>
            <a:ext cx="18683125" cy="8066095"/>
            <a:chOff x="0" y="0"/>
            <a:chExt cx="4920658" cy="21244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20658" cy="2124404"/>
            </a:xfrm>
            <a:custGeom>
              <a:avLst/>
              <a:gdLst/>
              <a:ahLst/>
              <a:cxnLst/>
              <a:rect l="l" t="t" r="r" b="b"/>
              <a:pathLst>
                <a:path w="4920658" h="2124404">
                  <a:moveTo>
                    <a:pt x="0" y="0"/>
                  </a:moveTo>
                  <a:lnTo>
                    <a:pt x="4920658" y="0"/>
                  </a:lnTo>
                  <a:lnTo>
                    <a:pt x="4920658" y="2124404"/>
                  </a:lnTo>
                  <a:lnTo>
                    <a:pt x="0" y="2124404"/>
                  </a:lnTo>
                  <a:close/>
                </a:path>
              </a:pathLst>
            </a:custGeom>
            <a:solidFill>
              <a:srgbClr val="FFFBF8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20658" cy="21625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Freeform 5"/>
          <p:cNvSpPr/>
          <p:nvPr/>
        </p:nvSpPr>
        <p:spPr>
          <a:xfrm>
            <a:off x="806740" y="3061794"/>
            <a:ext cx="5248519" cy="954276"/>
          </a:xfrm>
          <a:custGeom>
            <a:avLst/>
            <a:gdLst/>
            <a:ahLst/>
            <a:cxnLst/>
            <a:rect l="l" t="t" r="r" b="b"/>
            <a:pathLst>
              <a:path w="5248519" h="954276">
                <a:moveTo>
                  <a:pt x="0" y="0"/>
                </a:moveTo>
                <a:lnTo>
                  <a:pt x="5248519" y="0"/>
                </a:lnTo>
                <a:lnTo>
                  <a:pt x="5248519" y="954277"/>
                </a:lnTo>
                <a:lnTo>
                  <a:pt x="0" y="95427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6" name="TextBox 6"/>
          <p:cNvSpPr txBox="1"/>
          <p:nvPr/>
        </p:nvSpPr>
        <p:spPr>
          <a:xfrm>
            <a:off x="1066800" y="1085850"/>
            <a:ext cx="11685428" cy="795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60"/>
              </a:lnSpc>
            </a:pPr>
            <a:r>
              <a:rPr lang="en-US" sz="5600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Key Concepts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24453" y="3199843"/>
            <a:ext cx="5013092" cy="573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80"/>
              </a:lnSpc>
            </a:pPr>
            <a:r>
              <a:rPr lang="en-US" sz="3600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Psychological Conflict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28700" y="4309745"/>
            <a:ext cx="5013092" cy="1725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Each stage is a balance between positive and negative outcomes.</a:t>
            </a:r>
          </a:p>
        </p:txBody>
      </p:sp>
      <p:sp>
        <p:nvSpPr>
          <p:cNvPr id="9" name="Freeform 9"/>
          <p:cNvSpPr/>
          <p:nvPr/>
        </p:nvSpPr>
        <p:spPr>
          <a:xfrm>
            <a:off x="6455309" y="3061794"/>
            <a:ext cx="5223533" cy="949733"/>
          </a:xfrm>
          <a:custGeom>
            <a:avLst/>
            <a:gdLst/>
            <a:ahLst/>
            <a:cxnLst/>
            <a:rect l="l" t="t" r="r" b="b"/>
            <a:pathLst>
              <a:path w="5223533" h="949733">
                <a:moveTo>
                  <a:pt x="0" y="0"/>
                </a:moveTo>
                <a:lnTo>
                  <a:pt x="5223533" y="0"/>
                </a:lnTo>
                <a:lnTo>
                  <a:pt x="5223533" y="949734"/>
                </a:lnTo>
                <a:lnTo>
                  <a:pt x="0" y="949734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10" name="TextBox 10"/>
          <p:cNvSpPr txBox="1"/>
          <p:nvPr/>
        </p:nvSpPr>
        <p:spPr>
          <a:xfrm>
            <a:off x="6665750" y="3199843"/>
            <a:ext cx="5013092" cy="573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80"/>
              </a:lnSpc>
            </a:pPr>
            <a:r>
              <a:rPr lang="en-US" sz="3600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Caregiver influence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65750" y="4309745"/>
            <a:ext cx="5013092" cy="1725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Sensitive, consistent parenting promotes trust and autonomy.</a:t>
            </a:r>
          </a:p>
        </p:txBody>
      </p:sp>
      <p:sp>
        <p:nvSpPr>
          <p:cNvPr id="12" name="Freeform 12"/>
          <p:cNvSpPr/>
          <p:nvPr/>
        </p:nvSpPr>
        <p:spPr>
          <a:xfrm>
            <a:off x="12078892" y="3061794"/>
            <a:ext cx="5248519" cy="954276"/>
          </a:xfrm>
          <a:custGeom>
            <a:avLst/>
            <a:gdLst/>
            <a:ahLst/>
            <a:cxnLst/>
            <a:rect l="l" t="t" r="r" b="b"/>
            <a:pathLst>
              <a:path w="5248519" h="954276">
                <a:moveTo>
                  <a:pt x="0" y="0"/>
                </a:moveTo>
                <a:lnTo>
                  <a:pt x="5248519" y="0"/>
                </a:lnTo>
                <a:lnTo>
                  <a:pt x="5248519" y="954277"/>
                </a:lnTo>
                <a:lnTo>
                  <a:pt x="0" y="954277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13" name="TextBox 13"/>
          <p:cNvSpPr txBox="1"/>
          <p:nvPr/>
        </p:nvSpPr>
        <p:spPr>
          <a:xfrm>
            <a:off x="12307492" y="3199843"/>
            <a:ext cx="5013092" cy="573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80"/>
              </a:lnSpc>
            </a:pPr>
            <a:r>
              <a:rPr lang="en-US" sz="3600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Long-term impact: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2307492" y="4309745"/>
            <a:ext cx="5539800" cy="16713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479"/>
              </a:lnSpc>
            </a:pPr>
            <a:r>
              <a:rPr lang="en-US" sz="31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Early negative experiences can affect later emotional health and social adjustment.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509306" y="9050655"/>
            <a:ext cx="749994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00"/>
              </a:lnSpc>
            </a:pPr>
            <a:r>
              <a:rPr lang="en-US" sz="360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7</a:t>
            </a:r>
          </a:p>
        </p:txBody>
      </p:sp>
      <p:sp>
        <p:nvSpPr>
          <p:cNvPr id="16" name="Freeform 16"/>
          <p:cNvSpPr/>
          <p:nvPr/>
        </p:nvSpPr>
        <p:spPr>
          <a:xfrm>
            <a:off x="924453" y="6738578"/>
            <a:ext cx="5248519" cy="954276"/>
          </a:xfrm>
          <a:custGeom>
            <a:avLst/>
            <a:gdLst/>
            <a:ahLst/>
            <a:cxnLst/>
            <a:rect l="l" t="t" r="r" b="b"/>
            <a:pathLst>
              <a:path w="5248519" h="954276">
                <a:moveTo>
                  <a:pt x="0" y="0"/>
                </a:moveTo>
                <a:lnTo>
                  <a:pt x="5248519" y="0"/>
                </a:lnTo>
                <a:lnTo>
                  <a:pt x="5248519" y="954276"/>
                </a:lnTo>
                <a:lnTo>
                  <a:pt x="0" y="9542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17" name="TextBox 17"/>
          <p:cNvSpPr txBox="1"/>
          <p:nvPr/>
        </p:nvSpPr>
        <p:spPr>
          <a:xfrm>
            <a:off x="1159880" y="6914726"/>
            <a:ext cx="5013092" cy="573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80"/>
              </a:lnSpc>
            </a:pPr>
            <a:r>
              <a:rPr lang="en-US" sz="3600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Social environment: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042166" y="8169592"/>
            <a:ext cx="5013092" cy="1725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Teachers, peers, and family all shape how conflicts are resolved.</a:t>
            </a:r>
          </a:p>
        </p:txBody>
      </p:sp>
      <p:sp>
        <p:nvSpPr>
          <p:cNvPr id="19" name="Freeform 19"/>
          <p:cNvSpPr/>
          <p:nvPr/>
        </p:nvSpPr>
        <p:spPr>
          <a:xfrm>
            <a:off x="6665750" y="6738578"/>
            <a:ext cx="5248519" cy="954276"/>
          </a:xfrm>
          <a:custGeom>
            <a:avLst/>
            <a:gdLst/>
            <a:ahLst/>
            <a:cxnLst/>
            <a:rect l="l" t="t" r="r" b="b"/>
            <a:pathLst>
              <a:path w="5248519" h="954276">
                <a:moveTo>
                  <a:pt x="0" y="0"/>
                </a:moveTo>
                <a:lnTo>
                  <a:pt x="5248518" y="0"/>
                </a:lnTo>
                <a:lnTo>
                  <a:pt x="5248518" y="954276"/>
                </a:lnTo>
                <a:lnTo>
                  <a:pt x="0" y="954276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20" name="TextBox 20"/>
          <p:cNvSpPr txBox="1"/>
          <p:nvPr/>
        </p:nvSpPr>
        <p:spPr>
          <a:xfrm>
            <a:off x="6909514" y="6914726"/>
            <a:ext cx="5013092" cy="57340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80"/>
              </a:lnSpc>
            </a:pPr>
            <a:r>
              <a:rPr lang="en-US" sz="3600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Application to Amira: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783463" y="8169592"/>
            <a:ext cx="8688960" cy="172593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4619"/>
              </a:lnSpc>
            </a:pPr>
            <a:r>
              <a:rPr lang="en-US" sz="3299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 If Amira experienced inconsistent support, it might explain her current hesitancy or withdrawal in group settings.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5D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0" y="-190500"/>
            <a:ext cx="17808677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dirty="0">
                <a:solidFill>
                  <a:srgbClr val="62463C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Application to Amira’s Case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-234219" y="1181100"/>
            <a:ext cx="18277114" cy="10899907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1187440" lvl="1" indent="-593720" algn="l">
              <a:lnSpc>
                <a:spcPts val="7149"/>
              </a:lnSpc>
              <a:spcBef>
                <a:spcPct val="0"/>
              </a:spcBef>
              <a:buFont typeface="Arial"/>
              <a:buChar char="•"/>
            </a:pPr>
            <a:r>
              <a:rPr lang="en-US" sz="5499" dirty="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Amira’s low confidence and reluctance to interact may indicate challenges in the initiative vs. guilt stage.</a:t>
            </a:r>
          </a:p>
          <a:p>
            <a:pPr marL="1187440" lvl="1" indent="-593720" algn="l">
              <a:lnSpc>
                <a:spcPts val="7149"/>
              </a:lnSpc>
              <a:spcBef>
                <a:spcPct val="0"/>
              </a:spcBef>
              <a:buFont typeface="Arial"/>
              <a:buChar char="•"/>
            </a:pPr>
            <a:r>
              <a:rPr lang="en-US" sz="5499" dirty="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Lack of encouragement might have led her to doubt her abilities.</a:t>
            </a:r>
          </a:p>
          <a:p>
            <a:pPr marL="1187440" lvl="1" indent="-593720" algn="l">
              <a:lnSpc>
                <a:spcPts val="7149"/>
              </a:lnSpc>
              <a:spcBef>
                <a:spcPct val="0"/>
              </a:spcBef>
              <a:buFont typeface="Arial"/>
              <a:buChar char="•"/>
            </a:pPr>
            <a:r>
              <a:rPr lang="en-US" sz="5499" dirty="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Supportive educators can rebuild her confidence through positive reinforcement and trust-building activities.</a:t>
            </a:r>
          </a:p>
          <a:p>
            <a:pPr marL="1187440" lvl="1" indent="-593720" algn="l">
              <a:lnSpc>
                <a:spcPts val="7149"/>
              </a:lnSpc>
              <a:spcBef>
                <a:spcPct val="0"/>
              </a:spcBef>
              <a:buFont typeface="Arial"/>
              <a:buChar char="•"/>
            </a:pPr>
            <a:r>
              <a:rPr lang="en-US" sz="5499" dirty="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Both biological temperament and social experiences shape her current </a:t>
            </a:r>
            <a:r>
              <a:rPr lang="en-US" sz="5499" dirty="0" err="1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behaviour</a:t>
            </a:r>
            <a:r>
              <a:rPr lang="en-US" sz="5499" dirty="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.</a:t>
            </a:r>
          </a:p>
          <a:p>
            <a:pPr marL="1187440" lvl="1" indent="-593720" algn="l">
              <a:lnSpc>
                <a:spcPts val="7149"/>
              </a:lnSpc>
              <a:spcBef>
                <a:spcPct val="0"/>
              </a:spcBef>
              <a:buFont typeface="Arial"/>
              <a:buChar char="•"/>
            </a:pPr>
            <a:endParaRPr lang="en-US" sz="5499" dirty="0">
              <a:solidFill>
                <a:srgbClr val="62463C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algn="l">
              <a:lnSpc>
                <a:spcPts val="7149"/>
              </a:lnSpc>
              <a:spcBef>
                <a:spcPct val="0"/>
              </a:spcBef>
            </a:pPr>
            <a:endParaRPr lang="en-US" sz="5499" dirty="0">
              <a:solidFill>
                <a:srgbClr val="62463C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5D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9815A59C-FE34-C3ED-BFE3-53CC403442E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13327BF6-696B-7F15-B629-D1149B535424}"/>
              </a:ext>
            </a:extLst>
          </p:cNvPr>
          <p:cNvSpPr txBox="1"/>
          <p:nvPr/>
        </p:nvSpPr>
        <p:spPr>
          <a:xfrm>
            <a:off x="-3048000" y="190500"/>
            <a:ext cx="17808677" cy="156654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dirty="0">
                <a:solidFill>
                  <a:schemeClr val="bg2">
                    <a:lumMod val="25000"/>
                  </a:schemeClr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Practical Strategies</a:t>
            </a:r>
          </a:p>
        </p:txBody>
      </p:sp>
      <p:sp>
        <p:nvSpPr>
          <p:cNvPr id="7" name="Rectangle 4">
            <a:extLst>
              <a:ext uri="{FF2B5EF4-FFF2-40B4-BE49-F238E27FC236}">
                <a16:creationId xmlns:a16="http://schemas.microsoft.com/office/drawing/2014/main" id="{C5FFC4F7-712A-7A7E-1926-215544389FBA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324100"/>
            <a:ext cx="16383000" cy="37856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8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Encouraging Independence:</a:t>
            </a:r>
            <a:r>
              <a:rPr kumimoji="0" lang="en-PK" altLang="en-PK" sz="48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Provide small tasks Amira can succeed in.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8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Positive Reinforcement:</a:t>
            </a:r>
            <a:r>
              <a:rPr kumimoji="0" lang="en-PK" altLang="en-PK" sz="48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Praise effort, not perfection.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8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Role-Play Activities:</a:t>
            </a:r>
            <a:r>
              <a:rPr kumimoji="0" lang="en-PK" altLang="en-PK" sz="48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Support initiative and creativity.</a:t>
            </a:r>
            <a:br>
              <a:rPr kumimoji="0" lang="en-PK" altLang="en-PK" sz="48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PK" altLang="en-PK" sz="4800" b="0" i="1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(Laver-Bradbury et al., 2021)</a:t>
            </a:r>
            <a:endParaRPr kumimoji="0" lang="en-PK" altLang="en-PK" sz="4800" b="0" i="0" u="none" strike="noStrike" cap="none" normalizeH="0" baseline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2290623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5D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D62EE653-E6DB-A7EC-5C5F-568F2DE471F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C3C8813A-26E0-35DE-8E3B-8A0111F4BE4E}"/>
              </a:ext>
            </a:extLst>
          </p:cNvPr>
          <p:cNvSpPr txBox="1"/>
          <p:nvPr/>
        </p:nvSpPr>
        <p:spPr>
          <a:xfrm>
            <a:off x="-3048000" y="190500"/>
            <a:ext cx="24384000" cy="1545295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200" b="1" dirty="0">
                <a:solidFill>
                  <a:schemeClr val="bg2">
                    <a:lumMod val="25000"/>
                  </a:schemeClr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Practical Strategies(continued)</a:t>
            </a: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E567739E-A312-8E7A-0CA7-DD9DB8A70854}"/>
              </a:ext>
            </a:extLst>
          </p:cNvPr>
          <p:cNvSpPr>
            <a:spLocks noChangeArrowheads="1"/>
          </p:cNvSpPr>
          <p:nvPr/>
        </p:nvSpPr>
        <p:spPr bwMode="auto">
          <a:xfrm>
            <a:off x="0" y="2400300"/>
            <a:ext cx="15773400" cy="452431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8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Trust-Building Routines:</a:t>
            </a:r>
            <a:r>
              <a:rPr kumimoji="0" lang="en-PK" altLang="en-PK" sz="48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Consistent daily schedule.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8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Peer Interaction:</a:t>
            </a:r>
            <a:r>
              <a:rPr kumimoji="0" lang="en-PK" altLang="en-PK" sz="48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Structured group games to reduce shyness.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8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Family Partnerships:</a:t>
            </a:r>
            <a:r>
              <a:rPr kumimoji="0" lang="en-PK" altLang="en-PK" sz="48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Encourage similar supportive behaviour at home.</a:t>
            </a:r>
            <a:br>
              <a:rPr kumimoji="0" lang="en-PK" altLang="en-PK" sz="48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</a:br>
            <a:r>
              <a:rPr kumimoji="0" lang="en-PK" altLang="en-PK" sz="4800" b="0" i="1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(Boyd and Bee, 2019)</a:t>
            </a:r>
            <a:endParaRPr kumimoji="0" lang="en-PK" altLang="en-PK" sz="4800" b="0" i="0" u="none" strike="noStrike" cap="none" normalizeH="0" baseline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7035350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EAE5D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AB889B5D-C85B-3829-5DDE-0187A9B7C0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>
            <a:extLst>
              <a:ext uri="{FF2B5EF4-FFF2-40B4-BE49-F238E27FC236}">
                <a16:creationId xmlns:a16="http://schemas.microsoft.com/office/drawing/2014/main" id="{7D6FD62B-A610-3643-CB6C-DB1A475AF250}"/>
              </a:ext>
            </a:extLst>
          </p:cNvPr>
          <p:cNvSpPr txBox="1"/>
          <p:nvPr/>
        </p:nvSpPr>
        <p:spPr>
          <a:xfrm>
            <a:off x="-4419600" y="38100"/>
            <a:ext cx="24384000" cy="1564146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algn="ctr">
              <a:lnSpc>
                <a:spcPts val="12880"/>
              </a:lnSpc>
            </a:pPr>
            <a:r>
              <a:rPr lang="en-US" sz="9600" dirty="0">
                <a:solidFill>
                  <a:schemeClr val="bg2">
                    <a:lumMod val="25000"/>
                  </a:schemeClr>
                </a:solidFill>
              </a:rPr>
              <a:t>Evaluation of Erikson’s Theory</a:t>
            </a:r>
            <a:endParaRPr lang="en-US" sz="9200" b="1" dirty="0">
              <a:solidFill>
                <a:schemeClr val="bg2">
                  <a:lumMod val="25000"/>
                </a:schemeClr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</p:txBody>
      </p:sp>
      <p:sp>
        <p:nvSpPr>
          <p:cNvPr id="3" name="Rectangle 1">
            <a:extLst>
              <a:ext uri="{FF2B5EF4-FFF2-40B4-BE49-F238E27FC236}">
                <a16:creationId xmlns:a16="http://schemas.microsoft.com/office/drawing/2014/main" id="{50B7397D-7B58-2F50-7405-F404BC84E24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1819513"/>
            <a:ext cx="17983200" cy="664797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r>
              <a:rPr lang="en-US" sz="5400" b="1" dirty="0">
                <a:solidFill>
                  <a:schemeClr val="bg2">
                    <a:lumMod val="25000"/>
                  </a:schemeClr>
                </a:solidFill>
              </a:rPr>
              <a:t>Strengths:</a:t>
            </a:r>
            <a:endParaRPr lang="en-US" sz="5400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US" sz="5400" dirty="0" err="1">
                <a:solidFill>
                  <a:schemeClr val="bg2">
                    <a:lumMod val="25000"/>
                  </a:schemeClr>
                </a:solidFill>
              </a:rPr>
              <a:t>Recognises</a:t>
            </a:r>
            <a:r>
              <a:rPr lang="en-US" sz="5400" dirty="0">
                <a:solidFill>
                  <a:schemeClr val="bg2">
                    <a:lumMod val="25000"/>
                  </a:schemeClr>
                </a:solidFill>
              </a:rPr>
              <a:t> development as lifelong and socially influenced.</a:t>
            </a:r>
          </a:p>
          <a:p>
            <a:r>
              <a:rPr lang="en-US" sz="5400" dirty="0">
                <a:solidFill>
                  <a:schemeClr val="bg2">
                    <a:lumMod val="25000"/>
                  </a:schemeClr>
                </a:solidFill>
              </a:rPr>
              <a:t>Offers clear stages useful for childcare planning.</a:t>
            </a:r>
            <a:br>
              <a:rPr lang="en-US" sz="5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US" sz="5400" b="1" dirty="0">
                <a:solidFill>
                  <a:schemeClr val="bg2">
                    <a:lumMod val="25000"/>
                  </a:schemeClr>
                </a:solidFill>
              </a:rPr>
              <a:t>Limitations:</a:t>
            </a:r>
            <a:endParaRPr lang="en-US" sz="5400" dirty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en-US" sz="5400" dirty="0">
                <a:solidFill>
                  <a:schemeClr val="bg2">
                    <a:lumMod val="25000"/>
                  </a:schemeClr>
                </a:solidFill>
              </a:rPr>
              <a:t>Stages can be culturally biased or too rigid.</a:t>
            </a:r>
          </a:p>
          <a:p>
            <a:r>
              <a:rPr lang="en-US" sz="5400" dirty="0">
                <a:solidFill>
                  <a:schemeClr val="bg2">
                    <a:lumMod val="25000"/>
                  </a:schemeClr>
                </a:solidFill>
              </a:rPr>
              <a:t>Doesn’t fully consider biological differences.</a:t>
            </a:r>
            <a:br>
              <a:rPr lang="en-US" sz="5400" dirty="0">
                <a:solidFill>
                  <a:schemeClr val="bg2">
                    <a:lumMod val="25000"/>
                  </a:schemeClr>
                </a:solidFill>
              </a:rPr>
            </a:br>
            <a:r>
              <a:rPr lang="en-US" sz="5400" i="1" dirty="0">
                <a:solidFill>
                  <a:schemeClr val="bg2">
                    <a:lumMod val="25000"/>
                  </a:schemeClr>
                </a:solidFill>
              </a:rPr>
              <a:t>(Orenstein and Lewis, 2022)</a:t>
            </a:r>
            <a:endParaRPr lang="en-US" sz="5400" dirty="0">
              <a:solidFill>
                <a:schemeClr val="bg2">
                  <a:lumMod val="25000"/>
                </a:schemeClr>
              </a:solidFill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endParaRPr kumimoji="0" lang="en-PK" altLang="en-PK" sz="4800" b="0" i="0" u="none" strike="noStrike" cap="none" normalizeH="0" baseline="0" dirty="0">
              <a:ln>
                <a:noFill/>
              </a:ln>
              <a:solidFill>
                <a:schemeClr val="bg2">
                  <a:lumMod val="25000"/>
                </a:schemeClr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91705538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2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-197562" y="2480180"/>
            <a:ext cx="18683125" cy="8066095"/>
            <a:chOff x="0" y="0"/>
            <a:chExt cx="4920658" cy="2124404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4920658" cy="2124404"/>
            </a:xfrm>
            <a:custGeom>
              <a:avLst/>
              <a:gdLst/>
              <a:ahLst/>
              <a:cxnLst/>
              <a:rect l="l" t="t" r="r" b="b"/>
              <a:pathLst>
                <a:path w="4920658" h="2124404">
                  <a:moveTo>
                    <a:pt x="0" y="0"/>
                  </a:moveTo>
                  <a:lnTo>
                    <a:pt x="4920658" y="0"/>
                  </a:lnTo>
                  <a:lnTo>
                    <a:pt x="4920658" y="2124404"/>
                  </a:lnTo>
                  <a:lnTo>
                    <a:pt x="0" y="2124404"/>
                  </a:lnTo>
                  <a:close/>
                </a:path>
              </a:pathLst>
            </a:custGeom>
            <a:solidFill>
              <a:srgbClr val="EAE5D9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0" y="-38100"/>
              <a:ext cx="4920658" cy="21625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737608" y="1085850"/>
            <a:ext cx="11685428" cy="847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99"/>
              </a:lnSpc>
            </a:pPr>
            <a:r>
              <a:rPr lang="en-US" sz="5999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Conclusion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6509306" y="9050655"/>
            <a:ext cx="749994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00"/>
              </a:lnSpc>
            </a:pPr>
            <a:r>
              <a:rPr lang="en-US" sz="360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9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197562" y="3290847"/>
            <a:ext cx="16230600" cy="67719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968708" lvl="1" indent="-484354" algn="l">
              <a:lnSpc>
                <a:spcPts val="4486"/>
              </a:lnSpc>
              <a:spcBef>
                <a:spcPct val="0"/>
              </a:spcBef>
              <a:buFont typeface="Arial"/>
              <a:buChar char="•"/>
            </a:pPr>
            <a:r>
              <a:rPr lang="en-US" sz="4486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Erikson’s theory shows that early psychosocial experiences leave lasting marks.</a:t>
            </a:r>
          </a:p>
          <a:p>
            <a:pPr algn="l">
              <a:lnSpc>
                <a:spcPts val="4486"/>
              </a:lnSpc>
              <a:spcBef>
                <a:spcPct val="0"/>
              </a:spcBef>
            </a:pPr>
            <a:endParaRPr lang="en-US" sz="4486">
              <a:solidFill>
                <a:srgbClr val="62463C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968708" lvl="1" indent="-484354" algn="l">
              <a:lnSpc>
                <a:spcPts val="4486"/>
              </a:lnSpc>
              <a:spcBef>
                <a:spcPct val="0"/>
              </a:spcBef>
              <a:buFont typeface="Arial"/>
              <a:buChar char="•"/>
            </a:pPr>
            <a:r>
              <a:rPr lang="en-US" sz="4486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Nurturing environments can repair earlier insecurities and promote resilience.</a:t>
            </a:r>
          </a:p>
          <a:p>
            <a:pPr algn="l">
              <a:lnSpc>
                <a:spcPts val="4486"/>
              </a:lnSpc>
              <a:spcBef>
                <a:spcPct val="0"/>
              </a:spcBef>
            </a:pPr>
            <a:endParaRPr lang="en-US" sz="4486">
              <a:solidFill>
                <a:srgbClr val="62463C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968708" lvl="1" indent="-484354" algn="l">
              <a:lnSpc>
                <a:spcPts val="4486"/>
              </a:lnSpc>
              <a:spcBef>
                <a:spcPct val="0"/>
              </a:spcBef>
              <a:buFont typeface="Arial"/>
              <a:buChar char="•"/>
            </a:pPr>
            <a:r>
              <a:rPr lang="en-US" sz="4486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Amira’s development can be supported by focusing on trust, autonomy, and purposeful play.</a:t>
            </a:r>
          </a:p>
          <a:p>
            <a:pPr algn="l">
              <a:lnSpc>
                <a:spcPts val="4486"/>
              </a:lnSpc>
              <a:spcBef>
                <a:spcPct val="0"/>
              </a:spcBef>
            </a:pPr>
            <a:endParaRPr lang="en-US" sz="4486">
              <a:solidFill>
                <a:srgbClr val="62463C"/>
              </a:solidFill>
              <a:latin typeface="DM Sans"/>
              <a:ea typeface="DM Sans"/>
              <a:cs typeface="DM Sans"/>
              <a:sym typeface="DM Sans"/>
            </a:endParaRPr>
          </a:p>
          <a:p>
            <a:pPr marL="968708" lvl="1" indent="-484354" algn="l">
              <a:lnSpc>
                <a:spcPts val="4486"/>
              </a:lnSpc>
              <a:spcBef>
                <a:spcPct val="0"/>
              </a:spcBef>
              <a:buFont typeface="Arial"/>
              <a:buChar char="•"/>
            </a:pPr>
            <a:r>
              <a:rPr lang="en-US" sz="4486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Ongoing observation and emotional support are key in early years care.</a:t>
            </a:r>
          </a:p>
          <a:p>
            <a:pPr algn="ctr">
              <a:lnSpc>
                <a:spcPts val="4486"/>
              </a:lnSpc>
              <a:spcBef>
                <a:spcPct val="0"/>
              </a:spcBef>
            </a:pPr>
            <a:endParaRPr lang="en-US" sz="4486">
              <a:solidFill>
                <a:srgbClr val="62463C"/>
              </a:solidFill>
              <a:latin typeface="DM Sans"/>
              <a:ea typeface="DM Sans"/>
              <a:cs typeface="DM Sans"/>
              <a:sym typeface="DM Sans"/>
            </a:endParaRP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2E9"/>
        </a:solidFill>
        <a:effectLst/>
      </p:bgPr>
    </p:bg>
    <p:spTree>
      <p:nvGrpSpPr>
        <p:cNvPr id="1" name="">
          <a:extLst>
            <a:ext uri="{FF2B5EF4-FFF2-40B4-BE49-F238E27FC236}">
              <a16:creationId xmlns:a16="http://schemas.microsoft.com/office/drawing/2014/main" id="{7AA337B4-2903-9865-129A-4F4079875BEE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>
            <a:extLst>
              <a:ext uri="{FF2B5EF4-FFF2-40B4-BE49-F238E27FC236}">
                <a16:creationId xmlns:a16="http://schemas.microsoft.com/office/drawing/2014/main" id="{FD0E8951-A3C3-2B18-3C41-DFCB2F299E13}"/>
              </a:ext>
            </a:extLst>
          </p:cNvPr>
          <p:cNvGrpSpPr/>
          <p:nvPr/>
        </p:nvGrpSpPr>
        <p:grpSpPr>
          <a:xfrm>
            <a:off x="-197562" y="2480180"/>
            <a:ext cx="18683125" cy="8066095"/>
            <a:chOff x="0" y="0"/>
            <a:chExt cx="4920658" cy="2124404"/>
          </a:xfrm>
        </p:grpSpPr>
        <p:sp>
          <p:nvSpPr>
            <p:cNvPr id="3" name="Freeform 3">
              <a:extLst>
                <a:ext uri="{FF2B5EF4-FFF2-40B4-BE49-F238E27FC236}">
                  <a16:creationId xmlns:a16="http://schemas.microsoft.com/office/drawing/2014/main" id="{D6381099-1EBF-D252-4EB1-C92F78036F51}"/>
                </a:ext>
              </a:extLst>
            </p:cNvPr>
            <p:cNvSpPr/>
            <p:nvPr/>
          </p:nvSpPr>
          <p:spPr>
            <a:xfrm>
              <a:off x="0" y="0"/>
              <a:ext cx="4920658" cy="2124404"/>
            </a:xfrm>
            <a:custGeom>
              <a:avLst/>
              <a:gdLst/>
              <a:ahLst/>
              <a:cxnLst/>
              <a:rect l="l" t="t" r="r" b="b"/>
              <a:pathLst>
                <a:path w="4920658" h="2124404">
                  <a:moveTo>
                    <a:pt x="0" y="0"/>
                  </a:moveTo>
                  <a:lnTo>
                    <a:pt x="4920658" y="0"/>
                  </a:lnTo>
                  <a:lnTo>
                    <a:pt x="4920658" y="2124404"/>
                  </a:lnTo>
                  <a:lnTo>
                    <a:pt x="0" y="2124404"/>
                  </a:lnTo>
                  <a:close/>
                </a:path>
              </a:pathLst>
            </a:custGeom>
            <a:solidFill>
              <a:srgbClr val="EAE5D9"/>
            </a:solidFill>
          </p:spPr>
          <p:txBody>
            <a:bodyPr/>
            <a:lstStyle/>
            <a:p>
              <a:endParaRPr lang="en-PK"/>
            </a:p>
          </p:txBody>
        </p:sp>
        <p:sp>
          <p:nvSpPr>
            <p:cNvPr id="4" name="TextBox 4">
              <a:extLst>
                <a:ext uri="{FF2B5EF4-FFF2-40B4-BE49-F238E27FC236}">
                  <a16:creationId xmlns:a16="http://schemas.microsoft.com/office/drawing/2014/main" id="{57D50046-83DD-B3A6-9C08-3581744F84D2}"/>
                </a:ext>
              </a:extLst>
            </p:cNvPr>
            <p:cNvSpPr txBox="1"/>
            <p:nvPr/>
          </p:nvSpPr>
          <p:spPr>
            <a:xfrm>
              <a:off x="0" y="-38100"/>
              <a:ext cx="4920658" cy="2162504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659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" name="TextBox 5">
            <a:extLst>
              <a:ext uri="{FF2B5EF4-FFF2-40B4-BE49-F238E27FC236}">
                <a16:creationId xmlns:a16="http://schemas.microsoft.com/office/drawing/2014/main" id="{5F1DC218-57D9-B52A-E2F0-FF005EB4A344}"/>
              </a:ext>
            </a:extLst>
          </p:cNvPr>
          <p:cNvSpPr txBox="1"/>
          <p:nvPr/>
        </p:nvSpPr>
        <p:spPr>
          <a:xfrm>
            <a:off x="737608" y="1085850"/>
            <a:ext cx="11685428" cy="8477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599"/>
              </a:lnSpc>
            </a:pPr>
            <a:r>
              <a:rPr lang="en-US" sz="5999" b="1" dirty="0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References and </a:t>
            </a:r>
            <a:r>
              <a:rPr lang="en-US" sz="5999" b="1" dirty="0" err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Incitations</a:t>
            </a:r>
            <a:endParaRPr lang="en-US" sz="5999" b="1" dirty="0">
              <a:solidFill>
                <a:srgbClr val="62463C"/>
              </a:solidFill>
              <a:latin typeface="DM Sans Bold"/>
              <a:ea typeface="DM Sans Bold"/>
              <a:cs typeface="DM Sans Bold"/>
              <a:sym typeface="DM Sans Bold"/>
            </a:endParaRPr>
          </a:p>
        </p:txBody>
      </p:sp>
      <p:sp>
        <p:nvSpPr>
          <p:cNvPr id="6" name="TextBox 6">
            <a:extLst>
              <a:ext uri="{FF2B5EF4-FFF2-40B4-BE49-F238E27FC236}">
                <a16:creationId xmlns:a16="http://schemas.microsoft.com/office/drawing/2014/main" id="{4ED00C37-F4DE-DA99-34C7-CF1CCA6A6C32}"/>
              </a:ext>
            </a:extLst>
          </p:cNvPr>
          <p:cNvSpPr txBox="1"/>
          <p:nvPr/>
        </p:nvSpPr>
        <p:spPr>
          <a:xfrm>
            <a:off x="16509306" y="9050655"/>
            <a:ext cx="749994" cy="48196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r">
              <a:lnSpc>
                <a:spcPts val="3600"/>
              </a:lnSpc>
            </a:pPr>
            <a:r>
              <a:rPr lang="en-US" sz="360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9</a:t>
            </a:r>
          </a:p>
        </p:txBody>
      </p:sp>
      <p:sp>
        <p:nvSpPr>
          <p:cNvPr id="8" name="Rectangle 1">
            <a:extLst>
              <a:ext uri="{FF2B5EF4-FFF2-40B4-BE49-F238E27FC236}">
                <a16:creationId xmlns:a16="http://schemas.microsoft.com/office/drawing/2014/main" id="{1F1B6B1E-4692-C6AD-70E9-A1AF820AF470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4800" y="3009188"/>
            <a:ext cx="17678400" cy="686341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0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Ainsworth, M.D.S., </a:t>
            </a:r>
            <a:r>
              <a:rPr kumimoji="0" lang="en-PK" altLang="en-PK" sz="4000" b="1" i="0" u="none" strike="noStrike" cap="none" normalizeH="0" baseline="0" dirty="0" err="1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Blehar</a:t>
            </a:r>
            <a:r>
              <a:rPr kumimoji="0" lang="en-PK" altLang="en-PK" sz="40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, M.C., Waters, E. and Wall, S.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(1978) </a:t>
            </a:r>
            <a:r>
              <a:rPr kumimoji="0" lang="en-PK" altLang="en-PK" sz="4000" b="0" i="1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Patterns of Attachment: A Psychological Study of the Strange Situation.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Hillsdale, NJ: Erlbaum.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0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Bandura, A.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(1977) </a:t>
            </a:r>
            <a:r>
              <a:rPr kumimoji="0" lang="en-PK" altLang="en-PK" sz="4000" b="0" i="1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Social Learning Theory.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Englewood Cliffs, NJ: Prentice Hall.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0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Bowlby, J.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(1969) </a:t>
            </a:r>
            <a:r>
              <a:rPr kumimoji="0" lang="en-PK" altLang="en-PK" sz="4000" b="0" i="1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Attachment and Loss: Vol. 1. Attachment.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New York: Basic Books.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0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Boyd, D. and Bee, H.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(2019) </a:t>
            </a:r>
            <a:r>
              <a:rPr kumimoji="0" lang="en-PK" altLang="en-PK" sz="4000" b="0" i="1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Lifespan Development.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8th ed. Pearson Education.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0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Daniels, H.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(2001) </a:t>
            </a:r>
            <a:r>
              <a:rPr kumimoji="0" lang="en-PK" altLang="en-PK" sz="4000" b="0" i="1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Vygotsky and Pedagogy.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London: Routledge.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Char char="•"/>
              <a:tabLst/>
            </a:pPr>
            <a:r>
              <a:rPr kumimoji="0" lang="en-PK" altLang="en-PK" sz="4000" b="1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Erikson, E.H.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(1950) </a:t>
            </a:r>
            <a:r>
              <a:rPr kumimoji="0" lang="en-PK" altLang="en-PK" sz="4000" b="0" i="1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Childhood and Society.</a:t>
            </a:r>
            <a:r>
              <a:rPr kumimoji="0" lang="en-PK" altLang="en-PK" sz="4000" b="0" i="0" u="none" strike="noStrike" cap="none" normalizeH="0" baseline="0" dirty="0">
                <a:ln>
                  <a:noFill/>
                </a:ln>
                <a:solidFill>
                  <a:schemeClr val="bg2">
                    <a:lumMod val="25000"/>
                  </a:schemeClr>
                </a:solidFill>
                <a:effectLst/>
                <a:latin typeface="Arial" panose="020B0604020202020204" pitchFamily="34" charset="0"/>
              </a:rPr>
              <a:t> New York: W.W. Norton.</a:t>
            </a:r>
          </a:p>
        </p:txBody>
      </p:sp>
    </p:spTree>
    <p:extLst>
      <p:ext uri="{BB962C8B-B14F-4D97-AF65-F5344CB8AC3E}">
        <p14:creationId xmlns:p14="http://schemas.microsoft.com/office/powerpoint/2010/main" val="16120822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2E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Freeform 2"/>
          <p:cNvSpPr/>
          <p:nvPr/>
        </p:nvSpPr>
        <p:spPr>
          <a:xfrm flipV="1">
            <a:off x="-338532" y="-531578"/>
            <a:ext cx="19021657" cy="7637513"/>
          </a:xfrm>
          <a:custGeom>
            <a:avLst/>
            <a:gdLst/>
            <a:ahLst/>
            <a:cxnLst/>
            <a:rect l="l" t="t" r="r" b="b"/>
            <a:pathLst>
              <a:path w="19021657" h="7637513">
                <a:moveTo>
                  <a:pt x="0" y="7637513"/>
                </a:moveTo>
                <a:lnTo>
                  <a:pt x="19021657" y="7637513"/>
                </a:lnTo>
                <a:lnTo>
                  <a:pt x="19021657" y="0"/>
                </a:lnTo>
                <a:lnTo>
                  <a:pt x="0" y="0"/>
                </a:lnTo>
                <a:lnTo>
                  <a:pt x="0" y="7637513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 t="-149055"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3" name="Freeform 3"/>
          <p:cNvSpPr/>
          <p:nvPr/>
        </p:nvSpPr>
        <p:spPr>
          <a:xfrm>
            <a:off x="14021381" y="2514885"/>
            <a:ext cx="5233450" cy="4114800"/>
          </a:xfrm>
          <a:custGeom>
            <a:avLst/>
            <a:gdLst/>
            <a:ahLst/>
            <a:cxnLst/>
            <a:rect l="l" t="t" r="r" b="b"/>
            <a:pathLst>
              <a:path w="5233450" h="4114800">
                <a:moveTo>
                  <a:pt x="0" y="0"/>
                </a:moveTo>
                <a:lnTo>
                  <a:pt x="5233450" y="0"/>
                </a:lnTo>
                <a:lnTo>
                  <a:pt x="523345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4" name="Freeform 4"/>
          <p:cNvSpPr/>
          <p:nvPr/>
        </p:nvSpPr>
        <p:spPr>
          <a:xfrm flipH="1">
            <a:off x="9537374" y="5566280"/>
            <a:ext cx="4219451" cy="3692020"/>
          </a:xfrm>
          <a:custGeom>
            <a:avLst/>
            <a:gdLst/>
            <a:ahLst/>
            <a:cxnLst/>
            <a:rect l="l" t="t" r="r" b="b"/>
            <a:pathLst>
              <a:path w="4219451" h="3692020">
                <a:moveTo>
                  <a:pt x="4219452" y="0"/>
                </a:moveTo>
                <a:lnTo>
                  <a:pt x="0" y="0"/>
                </a:lnTo>
                <a:lnTo>
                  <a:pt x="0" y="3692020"/>
                </a:lnTo>
                <a:lnTo>
                  <a:pt x="4219452" y="3692020"/>
                </a:lnTo>
                <a:lnTo>
                  <a:pt x="4219452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5" name="Freeform 5"/>
          <p:cNvSpPr/>
          <p:nvPr/>
        </p:nvSpPr>
        <p:spPr>
          <a:xfrm>
            <a:off x="12838303" y="5394284"/>
            <a:ext cx="3507867" cy="4114800"/>
          </a:xfrm>
          <a:custGeom>
            <a:avLst/>
            <a:gdLst/>
            <a:ahLst/>
            <a:cxnLst/>
            <a:rect l="l" t="t" r="r" b="b"/>
            <a:pathLst>
              <a:path w="3507867" h="4114800">
                <a:moveTo>
                  <a:pt x="0" y="0"/>
                </a:moveTo>
                <a:lnTo>
                  <a:pt x="3507867" y="0"/>
                </a:lnTo>
                <a:lnTo>
                  <a:pt x="3507867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  <p:txBody>
          <a:bodyPr/>
          <a:lstStyle/>
          <a:p>
            <a:endParaRPr lang="en-PK"/>
          </a:p>
        </p:txBody>
      </p:sp>
      <p:sp>
        <p:nvSpPr>
          <p:cNvPr id="6" name="TextBox 6"/>
          <p:cNvSpPr txBox="1"/>
          <p:nvPr/>
        </p:nvSpPr>
        <p:spPr>
          <a:xfrm>
            <a:off x="449774" y="3213094"/>
            <a:ext cx="16230600" cy="193040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14043"/>
              </a:lnSpc>
            </a:pPr>
            <a:r>
              <a:rPr lang="en-US" sz="15604" b="1">
                <a:solidFill>
                  <a:srgbClr val="62463C"/>
                </a:solidFill>
                <a:latin typeface="DM Sans Bold"/>
                <a:ea typeface="DM Sans Bold"/>
                <a:cs typeface="DM Sans Bold"/>
                <a:sym typeface="DM Sans Bold"/>
              </a:rPr>
              <a:t>The End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12971" y="7163085"/>
            <a:ext cx="7752103" cy="79502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l">
              <a:lnSpc>
                <a:spcPts val="6160"/>
              </a:lnSpc>
            </a:pPr>
            <a:r>
              <a:rPr lang="en-US" sz="5600">
                <a:solidFill>
                  <a:srgbClr val="62463C"/>
                </a:solidFill>
                <a:latin typeface="DM Sans"/>
                <a:ea typeface="DM Sans"/>
                <a:cs typeface="DM Sans"/>
                <a:sym typeface="DM Sans"/>
              </a:rPr>
              <a:t>Thank You for Listening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223</TotalTime>
  <Words>673</Words>
  <Application>Microsoft Office PowerPoint</Application>
  <PresentationFormat>Custom</PresentationFormat>
  <Paragraphs>84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DM Sans</vt:lpstr>
      <vt:lpstr>Calibri</vt:lpstr>
      <vt:lpstr>Canva Sans Bold</vt:lpstr>
      <vt:lpstr>DM Sans 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Cream Brown Bright Simple Minimalist Education Learning Psychology Presentation</dc:title>
  <cp:lastModifiedBy>Qurratulain Zafar</cp:lastModifiedBy>
  <cp:revision>5</cp:revision>
  <dcterms:created xsi:type="dcterms:W3CDTF">2006-08-16T00:00:00Z</dcterms:created>
  <dcterms:modified xsi:type="dcterms:W3CDTF">2025-10-09T08:09:47Z</dcterms:modified>
  <dc:identifier>DAG1H8IBvN4</dc:identifier>
</cp:coreProperties>
</file>