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330" r:id="rId6"/>
    <p:sldId id="331" r:id="rId7"/>
    <p:sldId id="260" r:id="rId8"/>
    <p:sldId id="261" r:id="rId9"/>
    <p:sldId id="262" r:id="rId10"/>
    <p:sldId id="263" r:id="rId11"/>
    <p:sldId id="332" r:id="rId12"/>
    <p:sldId id="333" r:id="rId13"/>
    <p:sldId id="334" r:id="rId14"/>
    <p:sldId id="264" r:id="rId15"/>
    <p:sldId id="335" r:id="rId16"/>
    <p:sldId id="265" r:id="rId17"/>
    <p:sldId id="336" r:id="rId18"/>
    <p:sldId id="278" r:id="rId19"/>
    <p:sldId id="267" r:id="rId20"/>
    <p:sldId id="268" r:id="rId21"/>
    <p:sldId id="314" r:id="rId22"/>
    <p:sldId id="315" r:id="rId23"/>
  </p:sldIdLst>
  <p:sldSz cx="12192000" cy="6858000"/>
  <p:notesSz cx="6724650" cy="9774238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72" autoAdjust="0"/>
    <p:restoredTop sz="65286" autoAdjust="0"/>
  </p:normalViewPr>
  <p:slideViewPr>
    <p:cSldViewPr snapToGrid="0">
      <p:cViewPr>
        <p:scale>
          <a:sx n="39" d="100"/>
          <a:sy n="39" d="100"/>
        </p:scale>
        <p:origin x="87" y="6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ED6C7E-24C2-4078-869A-CF841423843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6CACE89-8D47-460E-B402-50C519A0676E}">
      <dgm:prSet/>
      <dgm:spPr/>
      <dgm:t>
        <a:bodyPr/>
        <a:lstStyle/>
        <a:p>
          <a:r>
            <a:rPr lang="en-GB"/>
            <a:t>- Did the individuals take '' Reasonable care''. </a:t>
          </a:r>
          <a:endParaRPr lang="en-US"/>
        </a:p>
      </dgm:t>
    </dgm:pt>
    <dgm:pt modelId="{9F46D8CB-3686-4C4B-A37F-630A19A4599D}" type="parTrans" cxnId="{1D1D5C91-30C7-4754-A0A7-9B322FD96682}">
      <dgm:prSet/>
      <dgm:spPr/>
      <dgm:t>
        <a:bodyPr/>
        <a:lstStyle/>
        <a:p>
          <a:endParaRPr lang="en-US"/>
        </a:p>
      </dgm:t>
    </dgm:pt>
    <dgm:pt modelId="{B8EDEF76-5E5C-45C8-A945-70679F954DA4}" type="sibTrans" cxnId="{1D1D5C91-30C7-4754-A0A7-9B322FD96682}">
      <dgm:prSet/>
      <dgm:spPr/>
      <dgm:t>
        <a:bodyPr/>
        <a:lstStyle/>
        <a:p>
          <a:endParaRPr lang="en-US"/>
        </a:p>
      </dgm:t>
    </dgm:pt>
    <dgm:pt modelId="{C47C2126-52A7-4EB5-A621-9D9B154D6D3B}">
      <dgm:prSet/>
      <dgm:spPr/>
      <dgm:t>
        <a:bodyPr/>
        <a:lstStyle/>
        <a:p>
          <a:r>
            <a:rPr lang="en-GB"/>
            <a:t>- S.58(1). </a:t>
          </a:r>
          <a:endParaRPr lang="en-US"/>
        </a:p>
      </dgm:t>
    </dgm:pt>
    <dgm:pt modelId="{3B09EE21-4094-424D-A1BF-0AC0C213AB65}" type="parTrans" cxnId="{1E28FC39-800E-4C80-91D0-C0D4C517D47D}">
      <dgm:prSet/>
      <dgm:spPr/>
      <dgm:t>
        <a:bodyPr/>
        <a:lstStyle/>
        <a:p>
          <a:endParaRPr lang="en-US"/>
        </a:p>
      </dgm:t>
    </dgm:pt>
    <dgm:pt modelId="{B834D09A-1AE0-4015-8E37-9E93BCBD9C3F}" type="sibTrans" cxnId="{1E28FC39-800E-4C80-91D0-C0D4C517D47D}">
      <dgm:prSet/>
      <dgm:spPr/>
      <dgm:t>
        <a:bodyPr/>
        <a:lstStyle/>
        <a:p>
          <a:endParaRPr lang="en-US"/>
        </a:p>
      </dgm:t>
    </dgm:pt>
    <dgm:pt modelId="{88872260-2750-43EA-A3C2-2EF1A34D71E5}">
      <dgm:prSet/>
      <dgm:spPr/>
      <dgm:t>
        <a:bodyPr/>
        <a:lstStyle/>
        <a:p>
          <a:r>
            <a:rPr lang="en-US" dirty="0"/>
            <a:t>-</a:t>
          </a:r>
          <a:r>
            <a:rPr lang="en-US" baseline="0" dirty="0"/>
            <a:t> S.58 (2) – what the courts consider.</a:t>
          </a:r>
          <a:endParaRPr lang="en-US" dirty="0"/>
        </a:p>
      </dgm:t>
    </dgm:pt>
    <dgm:pt modelId="{A966C256-7447-403C-8157-4359F640089F}" type="parTrans" cxnId="{07606D45-EBB6-4E83-A82D-F11CF6EFD12E}">
      <dgm:prSet/>
      <dgm:spPr/>
      <dgm:t>
        <a:bodyPr/>
        <a:lstStyle/>
        <a:p>
          <a:endParaRPr lang="en-US"/>
        </a:p>
      </dgm:t>
    </dgm:pt>
    <dgm:pt modelId="{F020B719-7DD1-43D3-973B-5663EA6BD7A7}" type="sibTrans" cxnId="{07606D45-EBB6-4E83-A82D-F11CF6EFD12E}">
      <dgm:prSet/>
      <dgm:spPr/>
      <dgm:t>
        <a:bodyPr/>
        <a:lstStyle/>
        <a:p>
          <a:endParaRPr lang="en-US"/>
        </a:p>
      </dgm:t>
    </dgm:pt>
    <dgm:pt modelId="{1DD58056-01CE-45EC-9F44-50797A258CC9}" type="pres">
      <dgm:prSet presAssocID="{97ED6C7E-24C2-4078-869A-CF841423843D}" presName="root" presStyleCnt="0">
        <dgm:presLayoutVars>
          <dgm:dir/>
          <dgm:resizeHandles val="exact"/>
        </dgm:presLayoutVars>
      </dgm:prSet>
      <dgm:spPr/>
    </dgm:pt>
    <dgm:pt modelId="{6DD702FB-E58F-41F7-B8B4-59397681333C}" type="pres">
      <dgm:prSet presAssocID="{D6CACE89-8D47-460E-B402-50C519A0676E}" presName="compNode" presStyleCnt="0"/>
      <dgm:spPr/>
    </dgm:pt>
    <dgm:pt modelId="{42DE7894-104A-445A-BBDF-E0AB780E21A4}" type="pres">
      <dgm:prSet presAssocID="{D6CACE89-8D47-460E-B402-50C519A0676E}" presName="bgRect" presStyleLbl="bgShp" presStyleIdx="0" presStyleCnt="3"/>
      <dgm:spPr/>
    </dgm:pt>
    <dgm:pt modelId="{634C09B4-F0E7-4F84-B0A8-7F6754FFE7B5}" type="pres">
      <dgm:prSet presAssocID="{D6CACE89-8D47-460E-B402-50C519A0676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ort Balls"/>
        </a:ext>
      </dgm:extLst>
    </dgm:pt>
    <dgm:pt modelId="{FCA93832-B945-44CF-9232-A0837EEC57B3}" type="pres">
      <dgm:prSet presAssocID="{D6CACE89-8D47-460E-B402-50C519A0676E}" presName="spaceRect" presStyleCnt="0"/>
      <dgm:spPr/>
    </dgm:pt>
    <dgm:pt modelId="{E92FEBB5-7C9F-4B3A-98EF-FC7F5B791021}" type="pres">
      <dgm:prSet presAssocID="{D6CACE89-8D47-460E-B402-50C519A0676E}" presName="parTx" presStyleLbl="revTx" presStyleIdx="0" presStyleCnt="3">
        <dgm:presLayoutVars>
          <dgm:chMax val="0"/>
          <dgm:chPref val="0"/>
        </dgm:presLayoutVars>
      </dgm:prSet>
      <dgm:spPr/>
    </dgm:pt>
    <dgm:pt modelId="{42E0E604-B43E-4A79-8E70-6541CA11FB4A}" type="pres">
      <dgm:prSet presAssocID="{B8EDEF76-5E5C-45C8-A945-70679F954DA4}" presName="sibTrans" presStyleCnt="0"/>
      <dgm:spPr/>
    </dgm:pt>
    <dgm:pt modelId="{441D7DB2-2E0B-4D16-B978-ED39EB328A78}" type="pres">
      <dgm:prSet presAssocID="{C47C2126-52A7-4EB5-A621-9D9B154D6D3B}" presName="compNode" presStyleCnt="0"/>
      <dgm:spPr/>
    </dgm:pt>
    <dgm:pt modelId="{C9B1E13B-5631-4899-BBCC-ABF32EF4828B}" type="pres">
      <dgm:prSet presAssocID="{C47C2126-52A7-4EB5-A621-9D9B154D6D3B}" presName="bgRect" presStyleLbl="bgShp" presStyleIdx="1" presStyleCnt="3"/>
      <dgm:spPr/>
    </dgm:pt>
    <dgm:pt modelId="{E202491B-36CF-431C-BAD4-5F1DE499B9E0}" type="pres">
      <dgm:prSet presAssocID="{C47C2126-52A7-4EB5-A621-9D9B154D6D3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1682DDC-8CD0-43D5-A66E-67FC84406083}" type="pres">
      <dgm:prSet presAssocID="{C47C2126-52A7-4EB5-A621-9D9B154D6D3B}" presName="spaceRect" presStyleCnt="0"/>
      <dgm:spPr/>
    </dgm:pt>
    <dgm:pt modelId="{0B9BDBE2-49A0-49BB-94EA-7A27E22F0423}" type="pres">
      <dgm:prSet presAssocID="{C47C2126-52A7-4EB5-A621-9D9B154D6D3B}" presName="parTx" presStyleLbl="revTx" presStyleIdx="1" presStyleCnt="3">
        <dgm:presLayoutVars>
          <dgm:chMax val="0"/>
          <dgm:chPref val="0"/>
        </dgm:presLayoutVars>
      </dgm:prSet>
      <dgm:spPr/>
    </dgm:pt>
    <dgm:pt modelId="{5478EDBB-78D4-42EE-B750-D358139BF400}" type="pres">
      <dgm:prSet presAssocID="{B834D09A-1AE0-4015-8E37-9E93BCBD9C3F}" presName="sibTrans" presStyleCnt="0"/>
      <dgm:spPr/>
    </dgm:pt>
    <dgm:pt modelId="{BFBEAD31-AA2C-46CD-8B64-C025C28125BE}" type="pres">
      <dgm:prSet presAssocID="{88872260-2750-43EA-A3C2-2EF1A34D71E5}" presName="compNode" presStyleCnt="0"/>
      <dgm:spPr/>
    </dgm:pt>
    <dgm:pt modelId="{8A68630E-24BB-46B7-BF25-752BCFB1C212}" type="pres">
      <dgm:prSet presAssocID="{88872260-2750-43EA-A3C2-2EF1A34D71E5}" presName="bgRect" presStyleLbl="bgShp" presStyleIdx="2" presStyleCnt="3"/>
      <dgm:spPr/>
    </dgm:pt>
    <dgm:pt modelId="{FAC993FD-F886-47E7-A6E8-3694B2208CFB}" type="pres">
      <dgm:prSet presAssocID="{88872260-2750-43EA-A3C2-2EF1A34D71E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dozer"/>
        </a:ext>
      </dgm:extLst>
    </dgm:pt>
    <dgm:pt modelId="{35B9E608-1B7E-47CD-8ED3-BDF1E22E84B3}" type="pres">
      <dgm:prSet presAssocID="{88872260-2750-43EA-A3C2-2EF1A34D71E5}" presName="spaceRect" presStyleCnt="0"/>
      <dgm:spPr/>
    </dgm:pt>
    <dgm:pt modelId="{A1744866-2924-4BE0-AF27-91BA67179DF8}" type="pres">
      <dgm:prSet presAssocID="{88872260-2750-43EA-A3C2-2EF1A34D71E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1ACD717-6C7D-407C-B820-798E5C46AECC}" type="presOf" srcId="{88872260-2750-43EA-A3C2-2EF1A34D71E5}" destId="{A1744866-2924-4BE0-AF27-91BA67179DF8}" srcOrd="0" destOrd="0" presId="urn:microsoft.com/office/officeart/2018/2/layout/IconVerticalSolidList"/>
    <dgm:cxn modelId="{5A147D23-126B-476A-A220-E58A8AD44A72}" type="presOf" srcId="{C47C2126-52A7-4EB5-A621-9D9B154D6D3B}" destId="{0B9BDBE2-49A0-49BB-94EA-7A27E22F0423}" srcOrd="0" destOrd="0" presId="urn:microsoft.com/office/officeart/2018/2/layout/IconVerticalSolidList"/>
    <dgm:cxn modelId="{1E28FC39-800E-4C80-91D0-C0D4C517D47D}" srcId="{97ED6C7E-24C2-4078-869A-CF841423843D}" destId="{C47C2126-52A7-4EB5-A621-9D9B154D6D3B}" srcOrd="1" destOrd="0" parTransId="{3B09EE21-4094-424D-A1BF-0AC0C213AB65}" sibTransId="{B834D09A-1AE0-4015-8E37-9E93BCBD9C3F}"/>
    <dgm:cxn modelId="{07606D45-EBB6-4E83-A82D-F11CF6EFD12E}" srcId="{97ED6C7E-24C2-4078-869A-CF841423843D}" destId="{88872260-2750-43EA-A3C2-2EF1A34D71E5}" srcOrd="2" destOrd="0" parTransId="{A966C256-7447-403C-8157-4359F640089F}" sibTransId="{F020B719-7DD1-43D3-973B-5663EA6BD7A7}"/>
    <dgm:cxn modelId="{ED915465-1AB8-4BD7-BDB4-C20C057899DF}" type="presOf" srcId="{97ED6C7E-24C2-4078-869A-CF841423843D}" destId="{1DD58056-01CE-45EC-9F44-50797A258CC9}" srcOrd="0" destOrd="0" presId="urn:microsoft.com/office/officeart/2018/2/layout/IconVerticalSolidList"/>
    <dgm:cxn modelId="{1D1D5C91-30C7-4754-A0A7-9B322FD96682}" srcId="{97ED6C7E-24C2-4078-869A-CF841423843D}" destId="{D6CACE89-8D47-460E-B402-50C519A0676E}" srcOrd="0" destOrd="0" parTransId="{9F46D8CB-3686-4C4B-A37F-630A19A4599D}" sibTransId="{B8EDEF76-5E5C-45C8-A945-70679F954DA4}"/>
    <dgm:cxn modelId="{787809A9-8A88-4373-ADE9-F72782B0B6B6}" type="presOf" srcId="{D6CACE89-8D47-460E-B402-50C519A0676E}" destId="{E92FEBB5-7C9F-4B3A-98EF-FC7F5B791021}" srcOrd="0" destOrd="0" presId="urn:microsoft.com/office/officeart/2018/2/layout/IconVerticalSolidList"/>
    <dgm:cxn modelId="{5D26032E-8E26-41E2-9DAE-53398013A81E}" type="presParOf" srcId="{1DD58056-01CE-45EC-9F44-50797A258CC9}" destId="{6DD702FB-E58F-41F7-B8B4-59397681333C}" srcOrd="0" destOrd="0" presId="urn:microsoft.com/office/officeart/2018/2/layout/IconVerticalSolidList"/>
    <dgm:cxn modelId="{4D44CE70-74DC-406B-B6F6-604D20918C3A}" type="presParOf" srcId="{6DD702FB-E58F-41F7-B8B4-59397681333C}" destId="{42DE7894-104A-445A-BBDF-E0AB780E21A4}" srcOrd="0" destOrd="0" presId="urn:microsoft.com/office/officeart/2018/2/layout/IconVerticalSolidList"/>
    <dgm:cxn modelId="{DC1922D7-B45B-42FE-9D66-74CD577E7ABB}" type="presParOf" srcId="{6DD702FB-E58F-41F7-B8B4-59397681333C}" destId="{634C09B4-F0E7-4F84-B0A8-7F6754FFE7B5}" srcOrd="1" destOrd="0" presId="urn:microsoft.com/office/officeart/2018/2/layout/IconVerticalSolidList"/>
    <dgm:cxn modelId="{603D5008-97BC-4F66-B6D5-1783913B4485}" type="presParOf" srcId="{6DD702FB-E58F-41F7-B8B4-59397681333C}" destId="{FCA93832-B945-44CF-9232-A0837EEC57B3}" srcOrd="2" destOrd="0" presId="urn:microsoft.com/office/officeart/2018/2/layout/IconVerticalSolidList"/>
    <dgm:cxn modelId="{A26BBCDC-5DFF-4DC6-98CF-1703F9576FBF}" type="presParOf" srcId="{6DD702FB-E58F-41F7-B8B4-59397681333C}" destId="{E92FEBB5-7C9F-4B3A-98EF-FC7F5B791021}" srcOrd="3" destOrd="0" presId="urn:microsoft.com/office/officeart/2018/2/layout/IconVerticalSolidList"/>
    <dgm:cxn modelId="{A5CF8ED5-EAA4-4D69-B42A-80035BBC2F0E}" type="presParOf" srcId="{1DD58056-01CE-45EC-9F44-50797A258CC9}" destId="{42E0E604-B43E-4A79-8E70-6541CA11FB4A}" srcOrd="1" destOrd="0" presId="urn:microsoft.com/office/officeart/2018/2/layout/IconVerticalSolidList"/>
    <dgm:cxn modelId="{D7307843-4C2F-40E2-B3CD-643B551B0700}" type="presParOf" srcId="{1DD58056-01CE-45EC-9F44-50797A258CC9}" destId="{441D7DB2-2E0B-4D16-B978-ED39EB328A78}" srcOrd="2" destOrd="0" presId="urn:microsoft.com/office/officeart/2018/2/layout/IconVerticalSolidList"/>
    <dgm:cxn modelId="{87930842-E7A4-4C8B-8392-030884B6DE94}" type="presParOf" srcId="{441D7DB2-2E0B-4D16-B978-ED39EB328A78}" destId="{C9B1E13B-5631-4899-BBCC-ABF32EF4828B}" srcOrd="0" destOrd="0" presId="urn:microsoft.com/office/officeart/2018/2/layout/IconVerticalSolidList"/>
    <dgm:cxn modelId="{5EFD9888-F614-425D-9842-CAE007583423}" type="presParOf" srcId="{441D7DB2-2E0B-4D16-B978-ED39EB328A78}" destId="{E202491B-36CF-431C-BAD4-5F1DE499B9E0}" srcOrd="1" destOrd="0" presId="urn:microsoft.com/office/officeart/2018/2/layout/IconVerticalSolidList"/>
    <dgm:cxn modelId="{7FE16BE1-8081-4EF3-9689-29EF361E144C}" type="presParOf" srcId="{441D7DB2-2E0B-4D16-B978-ED39EB328A78}" destId="{21682DDC-8CD0-43D5-A66E-67FC84406083}" srcOrd="2" destOrd="0" presId="urn:microsoft.com/office/officeart/2018/2/layout/IconVerticalSolidList"/>
    <dgm:cxn modelId="{C3B43ACD-4BAA-4B63-B912-1780B9730FB0}" type="presParOf" srcId="{441D7DB2-2E0B-4D16-B978-ED39EB328A78}" destId="{0B9BDBE2-49A0-49BB-94EA-7A27E22F0423}" srcOrd="3" destOrd="0" presId="urn:microsoft.com/office/officeart/2018/2/layout/IconVerticalSolidList"/>
    <dgm:cxn modelId="{9BFDFCE8-FE11-4FB4-8454-D7A3A863BF67}" type="presParOf" srcId="{1DD58056-01CE-45EC-9F44-50797A258CC9}" destId="{5478EDBB-78D4-42EE-B750-D358139BF400}" srcOrd="3" destOrd="0" presId="urn:microsoft.com/office/officeart/2018/2/layout/IconVerticalSolidList"/>
    <dgm:cxn modelId="{89E81376-D046-4238-B7C9-2FE83438C6F2}" type="presParOf" srcId="{1DD58056-01CE-45EC-9F44-50797A258CC9}" destId="{BFBEAD31-AA2C-46CD-8B64-C025C28125BE}" srcOrd="4" destOrd="0" presId="urn:microsoft.com/office/officeart/2018/2/layout/IconVerticalSolidList"/>
    <dgm:cxn modelId="{DC72D1CD-A2FC-4F82-9B3A-4AD5D496AD70}" type="presParOf" srcId="{BFBEAD31-AA2C-46CD-8B64-C025C28125BE}" destId="{8A68630E-24BB-46B7-BF25-752BCFB1C212}" srcOrd="0" destOrd="0" presId="urn:microsoft.com/office/officeart/2018/2/layout/IconVerticalSolidList"/>
    <dgm:cxn modelId="{85A04FAD-8EFB-4C3F-BA5D-9CEC35024340}" type="presParOf" srcId="{BFBEAD31-AA2C-46CD-8B64-C025C28125BE}" destId="{FAC993FD-F886-47E7-A6E8-3694B2208CFB}" srcOrd="1" destOrd="0" presId="urn:microsoft.com/office/officeart/2018/2/layout/IconVerticalSolidList"/>
    <dgm:cxn modelId="{53A1896C-D1A3-4018-B755-FF0827C001B6}" type="presParOf" srcId="{BFBEAD31-AA2C-46CD-8B64-C025C28125BE}" destId="{35B9E608-1B7E-47CD-8ED3-BDF1E22E84B3}" srcOrd="2" destOrd="0" presId="urn:microsoft.com/office/officeart/2018/2/layout/IconVerticalSolidList"/>
    <dgm:cxn modelId="{4FC455B2-36C3-47FF-B822-D8D35018207F}" type="presParOf" srcId="{BFBEAD31-AA2C-46CD-8B64-C025C28125BE}" destId="{A1744866-2924-4BE0-AF27-91BA67179DF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E0C167-EC68-483D-884B-5B3977387BA7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092081B-EB38-49CD-8DDF-B0A7CE2F8C5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Research the case; </a:t>
          </a:r>
          <a:endParaRPr lang="en-US"/>
        </a:p>
      </dgm:t>
    </dgm:pt>
    <dgm:pt modelId="{D6F41D52-49E0-484D-A704-159E297B8ABA}" type="parTrans" cxnId="{305C20B2-5549-4254-9FDE-E8C1E43FEED9}">
      <dgm:prSet/>
      <dgm:spPr/>
      <dgm:t>
        <a:bodyPr/>
        <a:lstStyle/>
        <a:p>
          <a:endParaRPr lang="en-US"/>
        </a:p>
      </dgm:t>
    </dgm:pt>
    <dgm:pt modelId="{0F550E2D-F6C5-4447-8116-F4E5BF5E0E4C}" type="sibTrans" cxnId="{305C20B2-5549-4254-9FDE-E8C1E43FEED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A63AD14-F839-4BA0-B935-34911E844E3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Crawley v Barnsley Metropolitan Borough Council [2017]. </a:t>
          </a:r>
          <a:endParaRPr lang="en-US"/>
        </a:p>
      </dgm:t>
    </dgm:pt>
    <dgm:pt modelId="{71A6508A-15A3-4C14-B144-2EE92F58D801}" type="parTrans" cxnId="{62F38DF1-E6BD-4D13-9EB8-25E367D26702}">
      <dgm:prSet/>
      <dgm:spPr/>
      <dgm:t>
        <a:bodyPr/>
        <a:lstStyle/>
        <a:p>
          <a:endParaRPr lang="en-US"/>
        </a:p>
      </dgm:t>
    </dgm:pt>
    <dgm:pt modelId="{0B3C67EE-D775-4E81-B05C-A7986A184855}" type="sibTrans" cxnId="{62F38DF1-E6BD-4D13-9EB8-25E367D2670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567859A-BAE1-48A2-93B8-AC1E921C2AD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Feedback the facts. </a:t>
          </a:r>
          <a:endParaRPr lang="en-US"/>
        </a:p>
      </dgm:t>
    </dgm:pt>
    <dgm:pt modelId="{DA8F75BE-146C-4F6D-AA20-B873BE8A772F}" type="parTrans" cxnId="{BA1D5AFB-823D-4EC8-9278-D1E8EBB7CCCF}">
      <dgm:prSet/>
      <dgm:spPr/>
      <dgm:t>
        <a:bodyPr/>
        <a:lstStyle/>
        <a:p>
          <a:endParaRPr lang="en-US"/>
        </a:p>
      </dgm:t>
    </dgm:pt>
    <dgm:pt modelId="{01B349B2-3D93-444E-80E0-DD4803D776F9}" type="sibTrans" cxnId="{BA1D5AFB-823D-4EC8-9278-D1E8EBB7CCC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7D4AA6B-B27F-4754-B67A-68BE95FF4E4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- Feedback the outcome. </a:t>
          </a:r>
          <a:endParaRPr lang="en-US"/>
        </a:p>
      </dgm:t>
    </dgm:pt>
    <dgm:pt modelId="{B54F8FA0-A5AA-4F1A-8FA7-A4E243490450}" type="parTrans" cxnId="{45FCC711-C38B-48D3-9316-FC342359E0F3}">
      <dgm:prSet/>
      <dgm:spPr/>
      <dgm:t>
        <a:bodyPr/>
        <a:lstStyle/>
        <a:p>
          <a:endParaRPr lang="en-US"/>
        </a:p>
      </dgm:t>
    </dgm:pt>
    <dgm:pt modelId="{E3C3F0D0-8637-4631-B223-D044291781F9}" type="sibTrans" cxnId="{45FCC711-C38B-48D3-9316-FC342359E0F3}">
      <dgm:prSet/>
      <dgm:spPr/>
      <dgm:t>
        <a:bodyPr/>
        <a:lstStyle/>
        <a:p>
          <a:endParaRPr lang="en-US"/>
        </a:p>
      </dgm:t>
    </dgm:pt>
    <dgm:pt modelId="{D7F18538-7C01-4523-975C-34D01A1A072D}" type="pres">
      <dgm:prSet presAssocID="{47E0C167-EC68-483D-884B-5B3977387BA7}" presName="root" presStyleCnt="0">
        <dgm:presLayoutVars>
          <dgm:dir/>
          <dgm:resizeHandles val="exact"/>
        </dgm:presLayoutVars>
      </dgm:prSet>
      <dgm:spPr/>
    </dgm:pt>
    <dgm:pt modelId="{D8123FE6-1E7D-42A8-89A4-BAE961A5BF9C}" type="pres">
      <dgm:prSet presAssocID="{47E0C167-EC68-483D-884B-5B3977387BA7}" presName="container" presStyleCnt="0">
        <dgm:presLayoutVars>
          <dgm:dir/>
          <dgm:resizeHandles val="exact"/>
        </dgm:presLayoutVars>
      </dgm:prSet>
      <dgm:spPr/>
    </dgm:pt>
    <dgm:pt modelId="{3E707EAA-7FAD-4F7B-A082-1EBE8EE565B8}" type="pres">
      <dgm:prSet presAssocID="{8092081B-EB38-49CD-8DDF-B0A7CE2F8C55}" presName="compNode" presStyleCnt="0"/>
      <dgm:spPr/>
    </dgm:pt>
    <dgm:pt modelId="{B1682B14-4303-42B3-8C5B-482279FB5423}" type="pres">
      <dgm:prSet presAssocID="{8092081B-EB38-49CD-8DDF-B0A7CE2F8C55}" presName="iconBgRect" presStyleLbl="bgShp" presStyleIdx="0" presStyleCnt="4"/>
      <dgm:spPr/>
    </dgm:pt>
    <dgm:pt modelId="{499F8CFA-66F7-4A5D-B007-B9F1373E8281}" type="pres">
      <dgm:prSet presAssocID="{8092081B-EB38-49CD-8DDF-B0A7CE2F8C5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tective"/>
        </a:ext>
      </dgm:extLst>
    </dgm:pt>
    <dgm:pt modelId="{B71ED875-978C-4A5B-8B37-FF04B5C61FD4}" type="pres">
      <dgm:prSet presAssocID="{8092081B-EB38-49CD-8DDF-B0A7CE2F8C55}" presName="spaceRect" presStyleCnt="0"/>
      <dgm:spPr/>
    </dgm:pt>
    <dgm:pt modelId="{5E650471-096A-4DB6-AC18-C15844BE6F58}" type="pres">
      <dgm:prSet presAssocID="{8092081B-EB38-49CD-8DDF-B0A7CE2F8C55}" presName="textRect" presStyleLbl="revTx" presStyleIdx="0" presStyleCnt="4">
        <dgm:presLayoutVars>
          <dgm:chMax val="1"/>
          <dgm:chPref val="1"/>
        </dgm:presLayoutVars>
      </dgm:prSet>
      <dgm:spPr/>
    </dgm:pt>
    <dgm:pt modelId="{7F1F50F8-7578-403D-9828-DDC4EA0238ED}" type="pres">
      <dgm:prSet presAssocID="{0F550E2D-F6C5-4447-8116-F4E5BF5E0E4C}" presName="sibTrans" presStyleLbl="sibTrans2D1" presStyleIdx="0" presStyleCnt="0"/>
      <dgm:spPr/>
    </dgm:pt>
    <dgm:pt modelId="{E4A03A48-C938-4751-BC26-AC22EA7C5576}" type="pres">
      <dgm:prSet presAssocID="{CA63AD14-F839-4BA0-B935-34911E844E37}" presName="compNode" presStyleCnt="0"/>
      <dgm:spPr/>
    </dgm:pt>
    <dgm:pt modelId="{994E7AAF-4268-4134-B2B0-803AA9688D0F}" type="pres">
      <dgm:prSet presAssocID="{CA63AD14-F839-4BA0-B935-34911E844E37}" presName="iconBgRect" presStyleLbl="bgShp" presStyleIdx="1" presStyleCnt="4"/>
      <dgm:spPr/>
    </dgm:pt>
    <dgm:pt modelId="{090A66DD-0578-4250-8E83-B94AD39DE66F}" type="pres">
      <dgm:prSet presAssocID="{CA63AD14-F839-4BA0-B935-34911E844E3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4709BFB5-BF35-45AB-BB3B-27667F58A365}" type="pres">
      <dgm:prSet presAssocID="{CA63AD14-F839-4BA0-B935-34911E844E37}" presName="spaceRect" presStyleCnt="0"/>
      <dgm:spPr/>
    </dgm:pt>
    <dgm:pt modelId="{F2375357-295F-4DE6-8F5B-90942D14C6A0}" type="pres">
      <dgm:prSet presAssocID="{CA63AD14-F839-4BA0-B935-34911E844E37}" presName="textRect" presStyleLbl="revTx" presStyleIdx="1" presStyleCnt="4">
        <dgm:presLayoutVars>
          <dgm:chMax val="1"/>
          <dgm:chPref val="1"/>
        </dgm:presLayoutVars>
      </dgm:prSet>
      <dgm:spPr/>
    </dgm:pt>
    <dgm:pt modelId="{3159A3EF-6C60-4099-81CB-700703DD8D02}" type="pres">
      <dgm:prSet presAssocID="{0B3C67EE-D775-4E81-B05C-A7986A184855}" presName="sibTrans" presStyleLbl="sibTrans2D1" presStyleIdx="0" presStyleCnt="0"/>
      <dgm:spPr/>
    </dgm:pt>
    <dgm:pt modelId="{066927A7-BCA3-4A9C-9DDA-69043988FFDF}" type="pres">
      <dgm:prSet presAssocID="{5567859A-BAE1-48A2-93B8-AC1E921C2ADF}" presName="compNode" presStyleCnt="0"/>
      <dgm:spPr/>
    </dgm:pt>
    <dgm:pt modelId="{B2C37D77-E230-40F1-B540-C5D03646C7EB}" type="pres">
      <dgm:prSet presAssocID="{5567859A-BAE1-48A2-93B8-AC1E921C2ADF}" presName="iconBgRect" presStyleLbl="bgShp" presStyleIdx="2" presStyleCnt="4"/>
      <dgm:spPr/>
    </dgm:pt>
    <dgm:pt modelId="{A0F53B6F-816D-4DF1-B368-649539F3737B}" type="pres">
      <dgm:prSet presAssocID="{5567859A-BAE1-48A2-93B8-AC1E921C2AD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B7AE8ED5-9583-4017-A0AE-4BD8B432C842}" type="pres">
      <dgm:prSet presAssocID="{5567859A-BAE1-48A2-93B8-AC1E921C2ADF}" presName="spaceRect" presStyleCnt="0"/>
      <dgm:spPr/>
    </dgm:pt>
    <dgm:pt modelId="{D6B1C30E-F72A-4FAF-BF01-DEB779B06ADA}" type="pres">
      <dgm:prSet presAssocID="{5567859A-BAE1-48A2-93B8-AC1E921C2ADF}" presName="textRect" presStyleLbl="revTx" presStyleIdx="2" presStyleCnt="4">
        <dgm:presLayoutVars>
          <dgm:chMax val="1"/>
          <dgm:chPref val="1"/>
        </dgm:presLayoutVars>
      </dgm:prSet>
      <dgm:spPr/>
    </dgm:pt>
    <dgm:pt modelId="{5A1F8D17-83BD-4584-976F-AEBF1F98497E}" type="pres">
      <dgm:prSet presAssocID="{01B349B2-3D93-444E-80E0-DD4803D776F9}" presName="sibTrans" presStyleLbl="sibTrans2D1" presStyleIdx="0" presStyleCnt="0"/>
      <dgm:spPr/>
    </dgm:pt>
    <dgm:pt modelId="{4637BC0B-9E25-4B7E-999E-88F82B7703BE}" type="pres">
      <dgm:prSet presAssocID="{E7D4AA6B-B27F-4754-B67A-68BE95FF4E4F}" presName="compNode" presStyleCnt="0"/>
      <dgm:spPr/>
    </dgm:pt>
    <dgm:pt modelId="{0C19756F-0642-4D22-B65E-BDEE5F4FD9AB}" type="pres">
      <dgm:prSet presAssocID="{E7D4AA6B-B27F-4754-B67A-68BE95FF4E4F}" presName="iconBgRect" presStyleLbl="bgShp" presStyleIdx="3" presStyleCnt="4"/>
      <dgm:spPr/>
    </dgm:pt>
    <dgm:pt modelId="{9B3EBB1E-5A3B-4F82-B47F-0FFA5825D23E}" type="pres">
      <dgm:prSet presAssocID="{E7D4AA6B-B27F-4754-B67A-68BE95FF4E4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ug boat"/>
        </a:ext>
      </dgm:extLst>
    </dgm:pt>
    <dgm:pt modelId="{82B88BB6-C2F3-4EDC-85A3-6FD4B03EADD2}" type="pres">
      <dgm:prSet presAssocID="{E7D4AA6B-B27F-4754-B67A-68BE95FF4E4F}" presName="spaceRect" presStyleCnt="0"/>
      <dgm:spPr/>
    </dgm:pt>
    <dgm:pt modelId="{66E83F77-E3B9-4AE3-94A6-FCD341E773D6}" type="pres">
      <dgm:prSet presAssocID="{E7D4AA6B-B27F-4754-B67A-68BE95FF4E4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5FCC711-C38B-48D3-9316-FC342359E0F3}" srcId="{47E0C167-EC68-483D-884B-5B3977387BA7}" destId="{E7D4AA6B-B27F-4754-B67A-68BE95FF4E4F}" srcOrd="3" destOrd="0" parTransId="{B54F8FA0-A5AA-4F1A-8FA7-A4E243490450}" sibTransId="{E3C3F0D0-8637-4631-B223-D044291781F9}"/>
    <dgm:cxn modelId="{3700A547-278C-46E9-88A1-1A6792D06EE0}" type="presOf" srcId="{0F550E2D-F6C5-4447-8116-F4E5BF5E0E4C}" destId="{7F1F50F8-7578-403D-9828-DDC4EA0238ED}" srcOrd="0" destOrd="0" presId="urn:microsoft.com/office/officeart/2018/2/layout/IconCircleList"/>
    <dgm:cxn modelId="{34B2624F-BF13-47F8-AD5A-1E4DF63263C7}" type="presOf" srcId="{8092081B-EB38-49CD-8DDF-B0A7CE2F8C55}" destId="{5E650471-096A-4DB6-AC18-C15844BE6F58}" srcOrd="0" destOrd="0" presId="urn:microsoft.com/office/officeart/2018/2/layout/IconCircleList"/>
    <dgm:cxn modelId="{4580A252-5674-4F29-9474-7220E83703B7}" type="presOf" srcId="{0B3C67EE-D775-4E81-B05C-A7986A184855}" destId="{3159A3EF-6C60-4099-81CB-700703DD8D02}" srcOrd="0" destOrd="0" presId="urn:microsoft.com/office/officeart/2018/2/layout/IconCircleList"/>
    <dgm:cxn modelId="{2CE0DD53-CBED-4DFF-901B-C4DF9D870373}" type="presOf" srcId="{47E0C167-EC68-483D-884B-5B3977387BA7}" destId="{D7F18538-7C01-4523-975C-34D01A1A072D}" srcOrd="0" destOrd="0" presId="urn:microsoft.com/office/officeart/2018/2/layout/IconCircleList"/>
    <dgm:cxn modelId="{3F67ED83-071E-4271-A5C7-E90C687CF99A}" type="presOf" srcId="{E7D4AA6B-B27F-4754-B67A-68BE95FF4E4F}" destId="{66E83F77-E3B9-4AE3-94A6-FCD341E773D6}" srcOrd="0" destOrd="0" presId="urn:microsoft.com/office/officeart/2018/2/layout/IconCircleList"/>
    <dgm:cxn modelId="{8F646D94-2337-465C-A7F0-5F8BAE5F91FA}" type="presOf" srcId="{01B349B2-3D93-444E-80E0-DD4803D776F9}" destId="{5A1F8D17-83BD-4584-976F-AEBF1F98497E}" srcOrd="0" destOrd="0" presId="urn:microsoft.com/office/officeart/2018/2/layout/IconCircleList"/>
    <dgm:cxn modelId="{3ABE7CAD-F2F4-47CD-881B-52E1E1EE9491}" type="presOf" srcId="{5567859A-BAE1-48A2-93B8-AC1E921C2ADF}" destId="{D6B1C30E-F72A-4FAF-BF01-DEB779B06ADA}" srcOrd="0" destOrd="0" presId="urn:microsoft.com/office/officeart/2018/2/layout/IconCircleList"/>
    <dgm:cxn modelId="{305C20B2-5549-4254-9FDE-E8C1E43FEED9}" srcId="{47E0C167-EC68-483D-884B-5B3977387BA7}" destId="{8092081B-EB38-49CD-8DDF-B0A7CE2F8C55}" srcOrd="0" destOrd="0" parTransId="{D6F41D52-49E0-484D-A704-159E297B8ABA}" sibTransId="{0F550E2D-F6C5-4447-8116-F4E5BF5E0E4C}"/>
    <dgm:cxn modelId="{FD4BABBE-1A8F-4F10-AF13-754AE69FCD96}" type="presOf" srcId="{CA63AD14-F839-4BA0-B935-34911E844E37}" destId="{F2375357-295F-4DE6-8F5B-90942D14C6A0}" srcOrd="0" destOrd="0" presId="urn:microsoft.com/office/officeart/2018/2/layout/IconCircleList"/>
    <dgm:cxn modelId="{62F38DF1-E6BD-4D13-9EB8-25E367D26702}" srcId="{47E0C167-EC68-483D-884B-5B3977387BA7}" destId="{CA63AD14-F839-4BA0-B935-34911E844E37}" srcOrd="1" destOrd="0" parTransId="{71A6508A-15A3-4C14-B144-2EE92F58D801}" sibTransId="{0B3C67EE-D775-4E81-B05C-A7986A184855}"/>
    <dgm:cxn modelId="{BA1D5AFB-823D-4EC8-9278-D1E8EBB7CCCF}" srcId="{47E0C167-EC68-483D-884B-5B3977387BA7}" destId="{5567859A-BAE1-48A2-93B8-AC1E921C2ADF}" srcOrd="2" destOrd="0" parTransId="{DA8F75BE-146C-4F6D-AA20-B873BE8A772F}" sibTransId="{01B349B2-3D93-444E-80E0-DD4803D776F9}"/>
    <dgm:cxn modelId="{FDA705B3-7097-46C0-98B0-8B41D4EAF06D}" type="presParOf" srcId="{D7F18538-7C01-4523-975C-34D01A1A072D}" destId="{D8123FE6-1E7D-42A8-89A4-BAE961A5BF9C}" srcOrd="0" destOrd="0" presId="urn:microsoft.com/office/officeart/2018/2/layout/IconCircleList"/>
    <dgm:cxn modelId="{0EE8CB94-177B-410A-942A-77D104B2251A}" type="presParOf" srcId="{D8123FE6-1E7D-42A8-89A4-BAE961A5BF9C}" destId="{3E707EAA-7FAD-4F7B-A082-1EBE8EE565B8}" srcOrd="0" destOrd="0" presId="urn:microsoft.com/office/officeart/2018/2/layout/IconCircleList"/>
    <dgm:cxn modelId="{FEA6504B-448C-4822-A411-63723CBB0D8B}" type="presParOf" srcId="{3E707EAA-7FAD-4F7B-A082-1EBE8EE565B8}" destId="{B1682B14-4303-42B3-8C5B-482279FB5423}" srcOrd="0" destOrd="0" presId="urn:microsoft.com/office/officeart/2018/2/layout/IconCircleList"/>
    <dgm:cxn modelId="{A708A1CE-C736-4C44-B8A6-9E505FA34E73}" type="presParOf" srcId="{3E707EAA-7FAD-4F7B-A082-1EBE8EE565B8}" destId="{499F8CFA-66F7-4A5D-B007-B9F1373E8281}" srcOrd="1" destOrd="0" presId="urn:microsoft.com/office/officeart/2018/2/layout/IconCircleList"/>
    <dgm:cxn modelId="{D1421427-1880-4265-9985-4A954A24A151}" type="presParOf" srcId="{3E707EAA-7FAD-4F7B-A082-1EBE8EE565B8}" destId="{B71ED875-978C-4A5B-8B37-FF04B5C61FD4}" srcOrd="2" destOrd="0" presId="urn:microsoft.com/office/officeart/2018/2/layout/IconCircleList"/>
    <dgm:cxn modelId="{0A833D4E-B5DD-4E98-B645-EF80AA920698}" type="presParOf" srcId="{3E707EAA-7FAD-4F7B-A082-1EBE8EE565B8}" destId="{5E650471-096A-4DB6-AC18-C15844BE6F58}" srcOrd="3" destOrd="0" presId="urn:microsoft.com/office/officeart/2018/2/layout/IconCircleList"/>
    <dgm:cxn modelId="{E8A7A128-3A2B-4F39-9F4A-A800DC2BCDB9}" type="presParOf" srcId="{D8123FE6-1E7D-42A8-89A4-BAE961A5BF9C}" destId="{7F1F50F8-7578-403D-9828-DDC4EA0238ED}" srcOrd="1" destOrd="0" presId="urn:microsoft.com/office/officeart/2018/2/layout/IconCircleList"/>
    <dgm:cxn modelId="{B5D0A6C6-6AD2-4DB7-9917-E969EF2FF9AC}" type="presParOf" srcId="{D8123FE6-1E7D-42A8-89A4-BAE961A5BF9C}" destId="{E4A03A48-C938-4751-BC26-AC22EA7C5576}" srcOrd="2" destOrd="0" presId="urn:microsoft.com/office/officeart/2018/2/layout/IconCircleList"/>
    <dgm:cxn modelId="{5290AFD8-FAA2-4316-913A-954FE2ABD200}" type="presParOf" srcId="{E4A03A48-C938-4751-BC26-AC22EA7C5576}" destId="{994E7AAF-4268-4134-B2B0-803AA9688D0F}" srcOrd="0" destOrd="0" presId="urn:microsoft.com/office/officeart/2018/2/layout/IconCircleList"/>
    <dgm:cxn modelId="{3FBBD104-A391-4FF2-8E5E-6969BE6F2E35}" type="presParOf" srcId="{E4A03A48-C938-4751-BC26-AC22EA7C5576}" destId="{090A66DD-0578-4250-8E83-B94AD39DE66F}" srcOrd="1" destOrd="0" presId="urn:microsoft.com/office/officeart/2018/2/layout/IconCircleList"/>
    <dgm:cxn modelId="{5F105ED5-124E-4B89-9167-5DDDC897348D}" type="presParOf" srcId="{E4A03A48-C938-4751-BC26-AC22EA7C5576}" destId="{4709BFB5-BF35-45AB-BB3B-27667F58A365}" srcOrd="2" destOrd="0" presId="urn:microsoft.com/office/officeart/2018/2/layout/IconCircleList"/>
    <dgm:cxn modelId="{BE0898F7-0ED5-4C06-9F17-83058D7C6B9D}" type="presParOf" srcId="{E4A03A48-C938-4751-BC26-AC22EA7C5576}" destId="{F2375357-295F-4DE6-8F5B-90942D14C6A0}" srcOrd="3" destOrd="0" presId="urn:microsoft.com/office/officeart/2018/2/layout/IconCircleList"/>
    <dgm:cxn modelId="{B2DF3D67-01B7-4203-A4FE-17FDD775A57E}" type="presParOf" srcId="{D8123FE6-1E7D-42A8-89A4-BAE961A5BF9C}" destId="{3159A3EF-6C60-4099-81CB-700703DD8D02}" srcOrd="3" destOrd="0" presId="urn:microsoft.com/office/officeart/2018/2/layout/IconCircleList"/>
    <dgm:cxn modelId="{8012D939-DDAC-44CC-B9A1-23F4CC94F172}" type="presParOf" srcId="{D8123FE6-1E7D-42A8-89A4-BAE961A5BF9C}" destId="{066927A7-BCA3-4A9C-9DDA-69043988FFDF}" srcOrd="4" destOrd="0" presId="urn:microsoft.com/office/officeart/2018/2/layout/IconCircleList"/>
    <dgm:cxn modelId="{F0EDB6B3-F3D7-4BA6-AEB7-D37B40F9E1B4}" type="presParOf" srcId="{066927A7-BCA3-4A9C-9DDA-69043988FFDF}" destId="{B2C37D77-E230-40F1-B540-C5D03646C7EB}" srcOrd="0" destOrd="0" presId="urn:microsoft.com/office/officeart/2018/2/layout/IconCircleList"/>
    <dgm:cxn modelId="{1A196CC7-80A4-4108-A89E-A5FFD91A05C9}" type="presParOf" srcId="{066927A7-BCA3-4A9C-9DDA-69043988FFDF}" destId="{A0F53B6F-816D-4DF1-B368-649539F3737B}" srcOrd="1" destOrd="0" presId="urn:microsoft.com/office/officeart/2018/2/layout/IconCircleList"/>
    <dgm:cxn modelId="{D23592B4-327E-487D-9A00-C320AABD3313}" type="presParOf" srcId="{066927A7-BCA3-4A9C-9DDA-69043988FFDF}" destId="{B7AE8ED5-9583-4017-A0AE-4BD8B432C842}" srcOrd="2" destOrd="0" presId="urn:microsoft.com/office/officeart/2018/2/layout/IconCircleList"/>
    <dgm:cxn modelId="{38E1CC77-3DA5-4E11-9EA4-5F8AAE7A6564}" type="presParOf" srcId="{066927A7-BCA3-4A9C-9DDA-69043988FFDF}" destId="{D6B1C30E-F72A-4FAF-BF01-DEB779B06ADA}" srcOrd="3" destOrd="0" presId="urn:microsoft.com/office/officeart/2018/2/layout/IconCircleList"/>
    <dgm:cxn modelId="{BC4B6D20-80CB-4875-A9D5-BEE2DD840B9D}" type="presParOf" srcId="{D8123FE6-1E7D-42A8-89A4-BAE961A5BF9C}" destId="{5A1F8D17-83BD-4584-976F-AEBF1F98497E}" srcOrd="5" destOrd="0" presId="urn:microsoft.com/office/officeart/2018/2/layout/IconCircleList"/>
    <dgm:cxn modelId="{73919256-8274-41BC-A2D2-00F2B9A7CFE0}" type="presParOf" srcId="{D8123FE6-1E7D-42A8-89A4-BAE961A5BF9C}" destId="{4637BC0B-9E25-4B7E-999E-88F82B7703BE}" srcOrd="6" destOrd="0" presId="urn:microsoft.com/office/officeart/2018/2/layout/IconCircleList"/>
    <dgm:cxn modelId="{94D409B3-A806-4787-9D3D-7DBC7CC0D1D8}" type="presParOf" srcId="{4637BC0B-9E25-4B7E-999E-88F82B7703BE}" destId="{0C19756F-0642-4D22-B65E-BDEE5F4FD9AB}" srcOrd="0" destOrd="0" presId="urn:microsoft.com/office/officeart/2018/2/layout/IconCircleList"/>
    <dgm:cxn modelId="{74C7D38D-E1CD-4713-9D73-978AE5302281}" type="presParOf" srcId="{4637BC0B-9E25-4B7E-999E-88F82B7703BE}" destId="{9B3EBB1E-5A3B-4F82-B47F-0FFA5825D23E}" srcOrd="1" destOrd="0" presId="urn:microsoft.com/office/officeart/2018/2/layout/IconCircleList"/>
    <dgm:cxn modelId="{83C0F682-BE10-4F8A-AFFA-163B834DF696}" type="presParOf" srcId="{4637BC0B-9E25-4B7E-999E-88F82B7703BE}" destId="{82B88BB6-C2F3-4EDC-85A3-6FD4B03EADD2}" srcOrd="2" destOrd="0" presId="urn:microsoft.com/office/officeart/2018/2/layout/IconCircleList"/>
    <dgm:cxn modelId="{B6932B9E-C81E-488C-ABAD-917203134AB3}" type="presParOf" srcId="{4637BC0B-9E25-4B7E-999E-88F82B7703BE}" destId="{66E83F77-E3B9-4AE3-94A6-FCD341E773D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5798A67-EA23-467A-90D2-1BF2A567C30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6118753-1CA6-40D0-8EE9-3CFC8D1C5D30}">
      <dgm:prSet/>
      <dgm:spPr/>
      <dgm:t>
        <a:bodyPr/>
        <a:lstStyle/>
        <a:p>
          <a:r>
            <a:rPr lang="en-GB"/>
            <a:t>- We need to take into consider the above. </a:t>
          </a:r>
          <a:endParaRPr lang="en-US"/>
        </a:p>
      </dgm:t>
    </dgm:pt>
    <dgm:pt modelId="{828A016E-1DC9-49C1-A236-2F2CF311CAA2}" type="parTrans" cxnId="{469D9606-B7F5-4C20-B183-F2425998A53B}">
      <dgm:prSet/>
      <dgm:spPr/>
      <dgm:t>
        <a:bodyPr/>
        <a:lstStyle/>
        <a:p>
          <a:endParaRPr lang="en-US"/>
        </a:p>
      </dgm:t>
    </dgm:pt>
    <dgm:pt modelId="{83C105DE-AF61-47AE-B469-D02D12B8FB46}" type="sibTrans" cxnId="{469D9606-B7F5-4C20-B183-F2425998A53B}">
      <dgm:prSet/>
      <dgm:spPr/>
      <dgm:t>
        <a:bodyPr/>
        <a:lstStyle/>
        <a:p>
          <a:endParaRPr lang="en-US"/>
        </a:p>
      </dgm:t>
    </dgm:pt>
    <dgm:pt modelId="{574B9157-A4B4-4ECF-80F3-C358FADD1915}">
      <dgm:prSet/>
      <dgm:spPr/>
      <dgm:t>
        <a:bodyPr/>
        <a:lstStyle/>
        <a:p>
          <a:r>
            <a:rPr lang="en-GB"/>
            <a:t>- mitigates the harshness of the common law. </a:t>
          </a:r>
          <a:endParaRPr lang="en-US"/>
        </a:p>
      </dgm:t>
    </dgm:pt>
    <dgm:pt modelId="{8D685BC2-E98E-4948-A37B-2C7D64846CA6}" type="parTrans" cxnId="{F434E5F0-6209-462A-ABBE-81D5B2144544}">
      <dgm:prSet/>
      <dgm:spPr/>
      <dgm:t>
        <a:bodyPr/>
        <a:lstStyle/>
        <a:p>
          <a:endParaRPr lang="en-US"/>
        </a:p>
      </dgm:t>
    </dgm:pt>
    <dgm:pt modelId="{1E00EA6E-4DDC-4FA9-9B0A-18A6388A824B}" type="sibTrans" cxnId="{F434E5F0-6209-462A-ABBE-81D5B2144544}">
      <dgm:prSet/>
      <dgm:spPr/>
      <dgm:t>
        <a:bodyPr/>
        <a:lstStyle/>
        <a:p>
          <a:endParaRPr lang="en-US"/>
        </a:p>
      </dgm:t>
    </dgm:pt>
    <dgm:pt modelId="{69D5101A-44BC-444F-9FB7-9EB3E1FE94F8}">
      <dgm:prSet/>
      <dgm:spPr/>
      <dgm:t>
        <a:bodyPr/>
        <a:lstStyle/>
        <a:p>
          <a:r>
            <a:rPr lang="en-GB"/>
            <a:t>- Key sections in Part 1; S 2(1) </a:t>
          </a:r>
          <a:endParaRPr lang="en-US"/>
        </a:p>
      </dgm:t>
    </dgm:pt>
    <dgm:pt modelId="{3A657A78-FD23-4FEA-8345-92542B20FB03}" type="parTrans" cxnId="{690DD7CD-F279-4A1D-BD04-DDF73F0A2808}">
      <dgm:prSet/>
      <dgm:spPr/>
      <dgm:t>
        <a:bodyPr/>
        <a:lstStyle/>
        <a:p>
          <a:endParaRPr lang="en-US"/>
        </a:p>
      </dgm:t>
    </dgm:pt>
    <dgm:pt modelId="{F6CE3CE9-F818-48C4-9E22-DFE203449FE4}" type="sibTrans" cxnId="{690DD7CD-F279-4A1D-BD04-DDF73F0A2808}">
      <dgm:prSet/>
      <dgm:spPr/>
      <dgm:t>
        <a:bodyPr/>
        <a:lstStyle/>
        <a:p>
          <a:endParaRPr lang="en-US"/>
        </a:p>
      </dgm:t>
    </dgm:pt>
    <dgm:pt modelId="{F09C72FF-07E4-41C8-A5B4-645C33580C47}">
      <dgm:prSet/>
      <dgm:spPr/>
      <dgm:t>
        <a:bodyPr/>
        <a:lstStyle/>
        <a:p>
          <a:r>
            <a:rPr lang="en-GB"/>
            <a:t>- Out definitions come from S.1(2). </a:t>
          </a:r>
          <a:endParaRPr lang="en-US"/>
        </a:p>
      </dgm:t>
    </dgm:pt>
    <dgm:pt modelId="{4B60B0B2-CE25-422E-AC03-7C21F52835EC}" type="parTrans" cxnId="{5F6836F5-FB99-41CA-953A-FD4FF4BA5D92}">
      <dgm:prSet/>
      <dgm:spPr/>
      <dgm:t>
        <a:bodyPr/>
        <a:lstStyle/>
        <a:p>
          <a:endParaRPr lang="en-US"/>
        </a:p>
      </dgm:t>
    </dgm:pt>
    <dgm:pt modelId="{CB82338C-928A-4D2D-B825-44BC7743C6C5}" type="sibTrans" cxnId="{5F6836F5-FB99-41CA-953A-FD4FF4BA5D92}">
      <dgm:prSet/>
      <dgm:spPr/>
      <dgm:t>
        <a:bodyPr/>
        <a:lstStyle/>
        <a:p>
          <a:endParaRPr lang="en-US"/>
        </a:p>
      </dgm:t>
    </dgm:pt>
    <dgm:pt modelId="{410DC210-116E-43C1-B961-58BD516E3764}">
      <dgm:prSet/>
      <dgm:spPr/>
      <dgm:t>
        <a:bodyPr/>
        <a:lstStyle/>
        <a:p>
          <a:r>
            <a:rPr lang="en-GB"/>
            <a:t>- Schedule 2 – tells us some restrictions </a:t>
          </a:r>
          <a:endParaRPr lang="en-US"/>
        </a:p>
      </dgm:t>
    </dgm:pt>
    <dgm:pt modelId="{C7CC13A1-D523-4749-B114-F7A7BAF332B5}" type="parTrans" cxnId="{83AFDA5B-62E8-4367-84A6-48A0B0E49D3E}">
      <dgm:prSet/>
      <dgm:spPr/>
      <dgm:t>
        <a:bodyPr/>
        <a:lstStyle/>
        <a:p>
          <a:endParaRPr lang="en-US"/>
        </a:p>
      </dgm:t>
    </dgm:pt>
    <dgm:pt modelId="{8F7F5BC4-30CE-49A7-904F-FD0B06D18170}" type="sibTrans" cxnId="{83AFDA5B-62E8-4367-84A6-48A0B0E49D3E}">
      <dgm:prSet/>
      <dgm:spPr/>
      <dgm:t>
        <a:bodyPr/>
        <a:lstStyle/>
        <a:p>
          <a:endParaRPr lang="en-US"/>
        </a:p>
      </dgm:t>
    </dgm:pt>
    <dgm:pt modelId="{49463304-CDC5-4B60-8055-557BEA35A5E3}">
      <dgm:prSet/>
      <dgm:spPr/>
      <dgm:t>
        <a:bodyPr/>
        <a:lstStyle/>
        <a:p>
          <a:r>
            <a:rPr lang="en-GB"/>
            <a:t>In addition, S.12(1)</a:t>
          </a:r>
          <a:endParaRPr lang="en-US"/>
        </a:p>
      </dgm:t>
    </dgm:pt>
    <dgm:pt modelId="{FBFD4942-E546-409D-AC1B-2708B5989BAE}" type="parTrans" cxnId="{CF8D1D70-FBED-4B0E-802C-E222D822AE91}">
      <dgm:prSet/>
      <dgm:spPr/>
      <dgm:t>
        <a:bodyPr/>
        <a:lstStyle/>
        <a:p>
          <a:endParaRPr lang="en-US"/>
        </a:p>
      </dgm:t>
    </dgm:pt>
    <dgm:pt modelId="{5FA1FE11-4184-41E4-9A72-CA7581898FE7}" type="sibTrans" cxnId="{CF8D1D70-FBED-4B0E-802C-E222D822AE91}">
      <dgm:prSet/>
      <dgm:spPr/>
      <dgm:t>
        <a:bodyPr/>
        <a:lstStyle/>
        <a:p>
          <a:endParaRPr lang="en-US"/>
        </a:p>
      </dgm:t>
    </dgm:pt>
    <dgm:pt modelId="{361C6035-6F7F-4453-88FA-629E4F8F58B8}">
      <dgm:prSet/>
      <dgm:spPr/>
      <dgm:t>
        <a:bodyPr/>
        <a:lstStyle/>
        <a:p>
          <a:r>
            <a:rPr lang="en-GB"/>
            <a:t>In addition, S.13(1) and S.22(1)</a:t>
          </a:r>
          <a:endParaRPr lang="en-US"/>
        </a:p>
      </dgm:t>
    </dgm:pt>
    <dgm:pt modelId="{3B8E9D18-4CD4-4640-B2B7-E6FA6BEA7458}" type="parTrans" cxnId="{22C885B3-ACB4-47BA-BDCA-73E240CC8609}">
      <dgm:prSet/>
      <dgm:spPr/>
      <dgm:t>
        <a:bodyPr/>
        <a:lstStyle/>
        <a:p>
          <a:endParaRPr lang="en-US"/>
        </a:p>
      </dgm:t>
    </dgm:pt>
    <dgm:pt modelId="{3CE03E0B-BF29-4664-B9DA-25E5FE355B85}" type="sibTrans" cxnId="{22C885B3-ACB4-47BA-BDCA-73E240CC8609}">
      <dgm:prSet/>
      <dgm:spPr/>
      <dgm:t>
        <a:bodyPr/>
        <a:lstStyle/>
        <a:p>
          <a:endParaRPr lang="en-US"/>
        </a:p>
      </dgm:t>
    </dgm:pt>
    <dgm:pt modelId="{EE43E7D2-85F6-451B-95B7-1DCA7B25B398}" type="pres">
      <dgm:prSet presAssocID="{55798A67-EA23-467A-90D2-1BF2A567C304}" presName="linear" presStyleCnt="0">
        <dgm:presLayoutVars>
          <dgm:animLvl val="lvl"/>
          <dgm:resizeHandles val="exact"/>
        </dgm:presLayoutVars>
      </dgm:prSet>
      <dgm:spPr/>
    </dgm:pt>
    <dgm:pt modelId="{FBADE2DB-EFAB-4006-9250-8F2CB580B2E7}" type="pres">
      <dgm:prSet presAssocID="{46118753-1CA6-40D0-8EE9-3CFC8D1C5D30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7D669FC2-ACE8-4FB1-AC90-CA2921CC5BF1}" type="pres">
      <dgm:prSet presAssocID="{83C105DE-AF61-47AE-B469-D02D12B8FB46}" presName="spacer" presStyleCnt="0"/>
      <dgm:spPr/>
    </dgm:pt>
    <dgm:pt modelId="{14BB45DA-2A68-41F7-8F1F-EFCE670FE46D}" type="pres">
      <dgm:prSet presAssocID="{574B9157-A4B4-4ECF-80F3-C358FADD1915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B677E1F8-2F05-4E82-AB12-CD7FD9B3C2F2}" type="pres">
      <dgm:prSet presAssocID="{1E00EA6E-4DDC-4FA9-9B0A-18A6388A824B}" presName="spacer" presStyleCnt="0"/>
      <dgm:spPr/>
    </dgm:pt>
    <dgm:pt modelId="{DFB77B39-A8CB-42EF-992A-C9B6005D1577}" type="pres">
      <dgm:prSet presAssocID="{69D5101A-44BC-444F-9FB7-9EB3E1FE94F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53FAE188-FD13-4151-B988-6F0503B6C2EE}" type="pres">
      <dgm:prSet presAssocID="{F6CE3CE9-F818-48C4-9E22-DFE203449FE4}" presName="spacer" presStyleCnt="0"/>
      <dgm:spPr/>
    </dgm:pt>
    <dgm:pt modelId="{2F941A93-1186-454D-BEA6-CD66BA1DC313}" type="pres">
      <dgm:prSet presAssocID="{F09C72FF-07E4-41C8-A5B4-645C33580C47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96145503-C56E-46F8-9703-F3896EC6163E}" type="pres">
      <dgm:prSet presAssocID="{CB82338C-928A-4D2D-B825-44BC7743C6C5}" presName="spacer" presStyleCnt="0"/>
      <dgm:spPr/>
    </dgm:pt>
    <dgm:pt modelId="{C7BAB532-9F80-496F-91E8-D2FE877A885E}" type="pres">
      <dgm:prSet presAssocID="{410DC210-116E-43C1-B961-58BD516E3764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CE7BC2A0-8F09-464C-A47B-5A5D51ED23AC}" type="pres">
      <dgm:prSet presAssocID="{8F7F5BC4-30CE-49A7-904F-FD0B06D18170}" presName="spacer" presStyleCnt="0"/>
      <dgm:spPr/>
    </dgm:pt>
    <dgm:pt modelId="{C9C366DC-0B65-4006-ADFD-BA29F7EFF659}" type="pres">
      <dgm:prSet presAssocID="{49463304-CDC5-4B60-8055-557BEA35A5E3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6E9E1BEE-BC4A-4109-877A-5FB58C28FE91}" type="pres">
      <dgm:prSet presAssocID="{5FA1FE11-4184-41E4-9A72-CA7581898FE7}" presName="spacer" presStyleCnt="0"/>
      <dgm:spPr/>
    </dgm:pt>
    <dgm:pt modelId="{65D3F8F4-0EA6-42AC-9525-8CC3EC0E8446}" type="pres">
      <dgm:prSet presAssocID="{361C6035-6F7F-4453-88FA-629E4F8F58B8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469D9606-B7F5-4C20-B183-F2425998A53B}" srcId="{55798A67-EA23-467A-90D2-1BF2A567C304}" destId="{46118753-1CA6-40D0-8EE9-3CFC8D1C5D30}" srcOrd="0" destOrd="0" parTransId="{828A016E-1DC9-49C1-A236-2F2CF311CAA2}" sibTransId="{83C105DE-AF61-47AE-B469-D02D12B8FB46}"/>
    <dgm:cxn modelId="{8301DF15-560F-4002-AC5F-F64714256B8C}" type="presOf" srcId="{361C6035-6F7F-4453-88FA-629E4F8F58B8}" destId="{65D3F8F4-0EA6-42AC-9525-8CC3EC0E8446}" srcOrd="0" destOrd="0" presId="urn:microsoft.com/office/officeart/2005/8/layout/vList2"/>
    <dgm:cxn modelId="{EFA41237-54AE-4DF7-8A3B-DCC3C10451E5}" type="presOf" srcId="{F09C72FF-07E4-41C8-A5B4-645C33580C47}" destId="{2F941A93-1186-454D-BEA6-CD66BA1DC313}" srcOrd="0" destOrd="0" presId="urn:microsoft.com/office/officeart/2005/8/layout/vList2"/>
    <dgm:cxn modelId="{83AFDA5B-62E8-4367-84A6-48A0B0E49D3E}" srcId="{55798A67-EA23-467A-90D2-1BF2A567C304}" destId="{410DC210-116E-43C1-B961-58BD516E3764}" srcOrd="4" destOrd="0" parTransId="{C7CC13A1-D523-4749-B114-F7A7BAF332B5}" sibTransId="{8F7F5BC4-30CE-49A7-904F-FD0B06D18170}"/>
    <dgm:cxn modelId="{AD5D9D42-6211-44B2-B2C2-ED2F95A152B3}" type="presOf" srcId="{46118753-1CA6-40D0-8EE9-3CFC8D1C5D30}" destId="{FBADE2DB-EFAB-4006-9250-8F2CB580B2E7}" srcOrd="0" destOrd="0" presId="urn:microsoft.com/office/officeart/2005/8/layout/vList2"/>
    <dgm:cxn modelId="{CF8D1D70-FBED-4B0E-802C-E222D822AE91}" srcId="{55798A67-EA23-467A-90D2-1BF2A567C304}" destId="{49463304-CDC5-4B60-8055-557BEA35A5E3}" srcOrd="5" destOrd="0" parTransId="{FBFD4942-E546-409D-AC1B-2708B5989BAE}" sibTransId="{5FA1FE11-4184-41E4-9A72-CA7581898FE7}"/>
    <dgm:cxn modelId="{98B20078-565A-470C-8346-E78E5FDA740D}" type="presOf" srcId="{69D5101A-44BC-444F-9FB7-9EB3E1FE94F8}" destId="{DFB77B39-A8CB-42EF-992A-C9B6005D1577}" srcOrd="0" destOrd="0" presId="urn:microsoft.com/office/officeart/2005/8/layout/vList2"/>
    <dgm:cxn modelId="{E8805579-5A9E-45AA-B218-076ABB41B722}" type="presOf" srcId="{574B9157-A4B4-4ECF-80F3-C358FADD1915}" destId="{14BB45DA-2A68-41F7-8F1F-EFCE670FE46D}" srcOrd="0" destOrd="0" presId="urn:microsoft.com/office/officeart/2005/8/layout/vList2"/>
    <dgm:cxn modelId="{7D931E88-5561-461F-8EF0-4E983416B38A}" type="presOf" srcId="{55798A67-EA23-467A-90D2-1BF2A567C304}" destId="{EE43E7D2-85F6-451B-95B7-1DCA7B25B398}" srcOrd="0" destOrd="0" presId="urn:microsoft.com/office/officeart/2005/8/layout/vList2"/>
    <dgm:cxn modelId="{22C885B3-ACB4-47BA-BDCA-73E240CC8609}" srcId="{55798A67-EA23-467A-90D2-1BF2A567C304}" destId="{361C6035-6F7F-4453-88FA-629E4F8F58B8}" srcOrd="6" destOrd="0" parTransId="{3B8E9D18-4CD4-4640-B2B7-E6FA6BEA7458}" sibTransId="{3CE03E0B-BF29-4664-B9DA-25E5FE355B85}"/>
    <dgm:cxn modelId="{EA94CFC2-824A-460F-AFEC-15294BF7CB2C}" type="presOf" srcId="{49463304-CDC5-4B60-8055-557BEA35A5E3}" destId="{C9C366DC-0B65-4006-ADFD-BA29F7EFF659}" srcOrd="0" destOrd="0" presId="urn:microsoft.com/office/officeart/2005/8/layout/vList2"/>
    <dgm:cxn modelId="{690DD7CD-F279-4A1D-BD04-DDF73F0A2808}" srcId="{55798A67-EA23-467A-90D2-1BF2A567C304}" destId="{69D5101A-44BC-444F-9FB7-9EB3E1FE94F8}" srcOrd="2" destOrd="0" parTransId="{3A657A78-FD23-4FEA-8345-92542B20FB03}" sibTransId="{F6CE3CE9-F818-48C4-9E22-DFE203449FE4}"/>
    <dgm:cxn modelId="{2A5C5BE9-2D15-4EC6-BD0C-169CFBBFBC66}" type="presOf" srcId="{410DC210-116E-43C1-B961-58BD516E3764}" destId="{C7BAB532-9F80-496F-91E8-D2FE877A885E}" srcOrd="0" destOrd="0" presId="urn:microsoft.com/office/officeart/2005/8/layout/vList2"/>
    <dgm:cxn modelId="{F434E5F0-6209-462A-ABBE-81D5B2144544}" srcId="{55798A67-EA23-467A-90D2-1BF2A567C304}" destId="{574B9157-A4B4-4ECF-80F3-C358FADD1915}" srcOrd="1" destOrd="0" parTransId="{8D685BC2-E98E-4948-A37B-2C7D64846CA6}" sibTransId="{1E00EA6E-4DDC-4FA9-9B0A-18A6388A824B}"/>
    <dgm:cxn modelId="{5F6836F5-FB99-41CA-953A-FD4FF4BA5D92}" srcId="{55798A67-EA23-467A-90D2-1BF2A567C304}" destId="{F09C72FF-07E4-41C8-A5B4-645C33580C47}" srcOrd="3" destOrd="0" parTransId="{4B60B0B2-CE25-422E-AC03-7C21F52835EC}" sibTransId="{CB82338C-928A-4D2D-B825-44BC7743C6C5}"/>
    <dgm:cxn modelId="{ABF8C751-8E22-442A-A2E5-F77F9ADFADA3}" type="presParOf" srcId="{EE43E7D2-85F6-451B-95B7-1DCA7B25B398}" destId="{FBADE2DB-EFAB-4006-9250-8F2CB580B2E7}" srcOrd="0" destOrd="0" presId="urn:microsoft.com/office/officeart/2005/8/layout/vList2"/>
    <dgm:cxn modelId="{AE216FEA-C7B3-4614-BBB4-9571CF157FD9}" type="presParOf" srcId="{EE43E7D2-85F6-451B-95B7-1DCA7B25B398}" destId="{7D669FC2-ACE8-4FB1-AC90-CA2921CC5BF1}" srcOrd="1" destOrd="0" presId="urn:microsoft.com/office/officeart/2005/8/layout/vList2"/>
    <dgm:cxn modelId="{FB0BF9E2-8325-43B8-B9B1-DDE5B70E5A7E}" type="presParOf" srcId="{EE43E7D2-85F6-451B-95B7-1DCA7B25B398}" destId="{14BB45DA-2A68-41F7-8F1F-EFCE670FE46D}" srcOrd="2" destOrd="0" presId="urn:microsoft.com/office/officeart/2005/8/layout/vList2"/>
    <dgm:cxn modelId="{DACDAB18-4913-4F29-9552-2940D78B5482}" type="presParOf" srcId="{EE43E7D2-85F6-451B-95B7-1DCA7B25B398}" destId="{B677E1F8-2F05-4E82-AB12-CD7FD9B3C2F2}" srcOrd="3" destOrd="0" presId="urn:microsoft.com/office/officeart/2005/8/layout/vList2"/>
    <dgm:cxn modelId="{FE2DBFFF-1D86-4EF3-99C1-8AF27DCC8FA8}" type="presParOf" srcId="{EE43E7D2-85F6-451B-95B7-1DCA7B25B398}" destId="{DFB77B39-A8CB-42EF-992A-C9B6005D1577}" srcOrd="4" destOrd="0" presId="urn:microsoft.com/office/officeart/2005/8/layout/vList2"/>
    <dgm:cxn modelId="{FEC61D03-B567-4E70-921D-05614B1BE002}" type="presParOf" srcId="{EE43E7D2-85F6-451B-95B7-1DCA7B25B398}" destId="{53FAE188-FD13-4151-B988-6F0503B6C2EE}" srcOrd="5" destOrd="0" presId="urn:microsoft.com/office/officeart/2005/8/layout/vList2"/>
    <dgm:cxn modelId="{102D7AB8-FAB0-4DEB-99CF-6B2407725FB7}" type="presParOf" srcId="{EE43E7D2-85F6-451B-95B7-1DCA7B25B398}" destId="{2F941A93-1186-454D-BEA6-CD66BA1DC313}" srcOrd="6" destOrd="0" presId="urn:microsoft.com/office/officeart/2005/8/layout/vList2"/>
    <dgm:cxn modelId="{F15ACA2F-B479-4F69-BB2D-6D29266EDA85}" type="presParOf" srcId="{EE43E7D2-85F6-451B-95B7-1DCA7B25B398}" destId="{96145503-C56E-46F8-9703-F3896EC6163E}" srcOrd="7" destOrd="0" presId="urn:microsoft.com/office/officeart/2005/8/layout/vList2"/>
    <dgm:cxn modelId="{6014B0B2-5000-439E-80C9-F331F1477BA3}" type="presParOf" srcId="{EE43E7D2-85F6-451B-95B7-1DCA7B25B398}" destId="{C7BAB532-9F80-496F-91E8-D2FE877A885E}" srcOrd="8" destOrd="0" presId="urn:microsoft.com/office/officeart/2005/8/layout/vList2"/>
    <dgm:cxn modelId="{8B7CEF4C-ADC8-4EB8-89F7-772A00392829}" type="presParOf" srcId="{EE43E7D2-85F6-451B-95B7-1DCA7B25B398}" destId="{CE7BC2A0-8F09-464C-A47B-5A5D51ED23AC}" srcOrd="9" destOrd="0" presId="urn:microsoft.com/office/officeart/2005/8/layout/vList2"/>
    <dgm:cxn modelId="{FDB79F29-590D-4404-937A-D94F034C03D1}" type="presParOf" srcId="{EE43E7D2-85F6-451B-95B7-1DCA7B25B398}" destId="{C9C366DC-0B65-4006-ADFD-BA29F7EFF659}" srcOrd="10" destOrd="0" presId="urn:microsoft.com/office/officeart/2005/8/layout/vList2"/>
    <dgm:cxn modelId="{1E328336-D70B-4608-8A96-0E4E6DB4725C}" type="presParOf" srcId="{EE43E7D2-85F6-451B-95B7-1DCA7B25B398}" destId="{6E9E1BEE-BC4A-4109-877A-5FB58C28FE91}" srcOrd="11" destOrd="0" presId="urn:microsoft.com/office/officeart/2005/8/layout/vList2"/>
    <dgm:cxn modelId="{B2916BC0-DAD8-442B-9915-2E30125BA44F}" type="presParOf" srcId="{EE43E7D2-85F6-451B-95B7-1DCA7B25B398}" destId="{65D3F8F4-0EA6-42AC-9525-8CC3EC0E8446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E7894-104A-445A-BBDF-E0AB780E21A4}">
      <dsp:nvSpPr>
        <dsp:cNvPr id="0" name=""/>
        <dsp:cNvSpPr/>
      </dsp:nvSpPr>
      <dsp:spPr>
        <a:xfrm>
          <a:off x="0" y="61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4C09B4-F0E7-4F84-B0A8-7F6754FFE7B5}">
      <dsp:nvSpPr>
        <dsp:cNvPr id="0" name=""/>
        <dsp:cNvSpPr/>
      </dsp:nvSpPr>
      <dsp:spPr>
        <a:xfrm>
          <a:off x="436480" y="325271"/>
          <a:ext cx="793601" cy="793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2FEBB5-7C9F-4B3A-98EF-FC7F5B791021}">
      <dsp:nvSpPr>
        <dsp:cNvPr id="0" name=""/>
        <dsp:cNvSpPr/>
      </dsp:nvSpPr>
      <dsp:spPr>
        <a:xfrm>
          <a:off x="1666563" y="61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- Did the individuals take '' Reasonable care''. </a:t>
          </a:r>
          <a:endParaRPr lang="en-US" sz="2500" kern="1200"/>
        </a:p>
      </dsp:txBody>
      <dsp:txXfrm>
        <a:off x="1666563" y="616"/>
        <a:ext cx="5243823" cy="1442911"/>
      </dsp:txXfrm>
    </dsp:sp>
    <dsp:sp modelId="{C9B1E13B-5631-4899-BBCC-ABF32EF4828B}">
      <dsp:nvSpPr>
        <dsp:cNvPr id="0" name=""/>
        <dsp:cNvSpPr/>
      </dsp:nvSpPr>
      <dsp:spPr>
        <a:xfrm>
          <a:off x="0" y="180425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02491B-36CF-431C-BAD4-5F1DE499B9E0}">
      <dsp:nvSpPr>
        <dsp:cNvPr id="0" name=""/>
        <dsp:cNvSpPr/>
      </dsp:nvSpPr>
      <dsp:spPr>
        <a:xfrm>
          <a:off x="436480" y="2128911"/>
          <a:ext cx="793601" cy="793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9BDBE2-49A0-49BB-94EA-7A27E22F0423}">
      <dsp:nvSpPr>
        <dsp:cNvPr id="0" name=""/>
        <dsp:cNvSpPr/>
      </dsp:nvSpPr>
      <dsp:spPr>
        <a:xfrm>
          <a:off x="1666563" y="180425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- S.58(1). </a:t>
          </a:r>
          <a:endParaRPr lang="en-US" sz="2500" kern="1200"/>
        </a:p>
      </dsp:txBody>
      <dsp:txXfrm>
        <a:off x="1666563" y="1804256"/>
        <a:ext cx="5243823" cy="1442911"/>
      </dsp:txXfrm>
    </dsp:sp>
    <dsp:sp modelId="{8A68630E-24BB-46B7-BF25-752BCFB1C212}">
      <dsp:nvSpPr>
        <dsp:cNvPr id="0" name=""/>
        <dsp:cNvSpPr/>
      </dsp:nvSpPr>
      <dsp:spPr>
        <a:xfrm>
          <a:off x="0" y="360789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C993FD-F886-47E7-A6E8-3694B2208CFB}">
      <dsp:nvSpPr>
        <dsp:cNvPr id="0" name=""/>
        <dsp:cNvSpPr/>
      </dsp:nvSpPr>
      <dsp:spPr>
        <a:xfrm>
          <a:off x="436480" y="3932551"/>
          <a:ext cx="793601" cy="793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744866-2924-4BE0-AF27-91BA67179DF8}">
      <dsp:nvSpPr>
        <dsp:cNvPr id="0" name=""/>
        <dsp:cNvSpPr/>
      </dsp:nvSpPr>
      <dsp:spPr>
        <a:xfrm>
          <a:off x="1666563" y="360789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-</a:t>
          </a:r>
          <a:r>
            <a:rPr lang="en-US" sz="2500" kern="1200" baseline="0" dirty="0"/>
            <a:t> S.58 (2) – what the courts consider.</a:t>
          </a:r>
          <a:endParaRPr lang="en-US" sz="2500" kern="1200" dirty="0"/>
        </a:p>
      </dsp:txBody>
      <dsp:txXfrm>
        <a:off x="1666563" y="3607896"/>
        <a:ext cx="5243823" cy="144291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682B14-4303-42B3-8C5B-482279FB5423}">
      <dsp:nvSpPr>
        <dsp:cNvPr id="0" name=""/>
        <dsp:cNvSpPr/>
      </dsp:nvSpPr>
      <dsp:spPr>
        <a:xfrm>
          <a:off x="134825" y="264859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9F8CFA-66F7-4A5D-B007-B9F1373E8281}">
      <dsp:nvSpPr>
        <dsp:cNvPr id="0" name=""/>
        <dsp:cNvSpPr/>
      </dsp:nvSpPr>
      <dsp:spPr>
        <a:xfrm>
          <a:off x="406966" y="537000"/>
          <a:ext cx="751627" cy="7516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650471-096A-4DB6-AC18-C15844BE6F58}">
      <dsp:nvSpPr>
        <dsp:cNvPr id="0" name=""/>
        <dsp:cNvSpPr/>
      </dsp:nvSpPr>
      <dsp:spPr>
        <a:xfrm>
          <a:off x="1708430" y="264859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- Research the case; </a:t>
          </a:r>
          <a:endParaRPr lang="en-US" sz="2400" kern="1200"/>
        </a:p>
      </dsp:txBody>
      <dsp:txXfrm>
        <a:off x="1708430" y="264859"/>
        <a:ext cx="3054644" cy="1295909"/>
      </dsp:txXfrm>
    </dsp:sp>
    <dsp:sp modelId="{994E7AAF-4268-4134-B2B0-803AA9688D0F}">
      <dsp:nvSpPr>
        <dsp:cNvPr id="0" name=""/>
        <dsp:cNvSpPr/>
      </dsp:nvSpPr>
      <dsp:spPr>
        <a:xfrm>
          <a:off x="5295324" y="264859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0A66DD-0578-4250-8E83-B94AD39DE66F}">
      <dsp:nvSpPr>
        <dsp:cNvPr id="0" name=""/>
        <dsp:cNvSpPr/>
      </dsp:nvSpPr>
      <dsp:spPr>
        <a:xfrm>
          <a:off x="5567465" y="537000"/>
          <a:ext cx="751627" cy="7516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375357-295F-4DE6-8F5B-90942D14C6A0}">
      <dsp:nvSpPr>
        <dsp:cNvPr id="0" name=""/>
        <dsp:cNvSpPr/>
      </dsp:nvSpPr>
      <dsp:spPr>
        <a:xfrm>
          <a:off x="6868929" y="264859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- Crawley v Barnsley Metropolitan Borough Council [2017]. </a:t>
          </a:r>
          <a:endParaRPr lang="en-US" sz="2400" kern="1200"/>
        </a:p>
      </dsp:txBody>
      <dsp:txXfrm>
        <a:off x="6868929" y="264859"/>
        <a:ext cx="3054644" cy="1295909"/>
      </dsp:txXfrm>
    </dsp:sp>
    <dsp:sp modelId="{B2C37D77-E230-40F1-B540-C5D03646C7EB}">
      <dsp:nvSpPr>
        <dsp:cNvPr id="0" name=""/>
        <dsp:cNvSpPr/>
      </dsp:nvSpPr>
      <dsp:spPr>
        <a:xfrm>
          <a:off x="134825" y="2200121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F53B6F-816D-4DF1-B368-649539F3737B}">
      <dsp:nvSpPr>
        <dsp:cNvPr id="0" name=""/>
        <dsp:cNvSpPr/>
      </dsp:nvSpPr>
      <dsp:spPr>
        <a:xfrm>
          <a:off x="406966" y="2472262"/>
          <a:ext cx="751627" cy="75162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B1C30E-F72A-4FAF-BF01-DEB779B06ADA}">
      <dsp:nvSpPr>
        <dsp:cNvPr id="0" name=""/>
        <dsp:cNvSpPr/>
      </dsp:nvSpPr>
      <dsp:spPr>
        <a:xfrm>
          <a:off x="1708430" y="2200121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- Feedback the facts. </a:t>
          </a:r>
          <a:endParaRPr lang="en-US" sz="2400" kern="1200"/>
        </a:p>
      </dsp:txBody>
      <dsp:txXfrm>
        <a:off x="1708430" y="2200121"/>
        <a:ext cx="3054644" cy="1295909"/>
      </dsp:txXfrm>
    </dsp:sp>
    <dsp:sp modelId="{0C19756F-0642-4D22-B65E-BDEE5F4FD9AB}">
      <dsp:nvSpPr>
        <dsp:cNvPr id="0" name=""/>
        <dsp:cNvSpPr/>
      </dsp:nvSpPr>
      <dsp:spPr>
        <a:xfrm>
          <a:off x="5295324" y="2200121"/>
          <a:ext cx="1295909" cy="129590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3EBB1E-5A3B-4F82-B47F-0FFA5825D23E}">
      <dsp:nvSpPr>
        <dsp:cNvPr id="0" name=""/>
        <dsp:cNvSpPr/>
      </dsp:nvSpPr>
      <dsp:spPr>
        <a:xfrm>
          <a:off x="5567465" y="2472262"/>
          <a:ext cx="751627" cy="75162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E83F77-E3B9-4AE3-94A6-FCD341E773D6}">
      <dsp:nvSpPr>
        <dsp:cNvPr id="0" name=""/>
        <dsp:cNvSpPr/>
      </dsp:nvSpPr>
      <dsp:spPr>
        <a:xfrm>
          <a:off x="6868929" y="2200121"/>
          <a:ext cx="3054644" cy="12959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- Feedback the outcome. </a:t>
          </a:r>
          <a:endParaRPr lang="en-US" sz="2400" kern="1200"/>
        </a:p>
      </dsp:txBody>
      <dsp:txXfrm>
        <a:off x="6868929" y="2200121"/>
        <a:ext cx="3054644" cy="129590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ADE2DB-EFAB-4006-9250-8F2CB580B2E7}">
      <dsp:nvSpPr>
        <dsp:cNvPr id="0" name=""/>
        <dsp:cNvSpPr/>
      </dsp:nvSpPr>
      <dsp:spPr>
        <a:xfrm>
          <a:off x="0" y="47922"/>
          <a:ext cx="6910387" cy="63881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- We need to take into consider the above. </a:t>
          </a:r>
          <a:endParaRPr lang="en-US" sz="2800" kern="1200"/>
        </a:p>
      </dsp:txBody>
      <dsp:txXfrm>
        <a:off x="31185" y="79107"/>
        <a:ext cx="6848017" cy="576449"/>
      </dsp:txXfrm>
    </dsp:sp>
    <dsp:sp modelId="{14BB45DA-2A68-41F7-8F1F-EFCE670FE46D}">
      <dsp:nvSpPr>
        <dsp:cNvPr id="0" name=""/>
        <dsp:cNvSpPr/>
      </dsp:nvSpPr>
      <dsp:spPr>
        <a:xfrm>
          <a:off x="0" y="767382"/>
          <a:ext cx="6910387" cy="638819"/>
        </a:xfrm>
        <a:prstGeom prst="roundRect">
          <a:avLst/>
        </a:prstGeom>
        <a:solidFill>
          <a:schemeClr val="accent5">
            <a:hueOff val="249167"/>
            <a:satOff val="70"/>
            <a:lumOff val="-117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- mitigates the harshness of the common law. </a:t>
          </a:r>
          <a:endParaRPr lang="en-US" sz="2800" kern="1200"/>
        </a:p>
      </dsp:txBody>
      <dsp:txXfrm>
        <a:off x="31185" y="798567"/>
        <a:ext cx="6848017" cy="576449"/>
      </dsp:txXfrm>
    </dsp:sp>
    <dsp:sp modelId="{DFB77B39-A8CB-42EF-992A-C9B6005D1577}">
      <dsp:nvSpPr>
        <dsp:cNvPr id="0" name=""/>
        <dsp:cNvSpPr/>
      </dsp:nvSpPr>
      <dsp:spPr>
        <a:xfrm>
          <a:off x="0" y="1486842"/>
          <a:ext cx="6910387" cy="638819"/>
        </a:xfrm>
        <a:prstGeom prst="roundRect">
          <a:avLst/>
        </a:prstGeom>
        <a:solidFill>
          <a:schemeClr val="accent5">
            <a:hueOff val="498335"/>
            <a:satOff val="139"/>
            <a:lumOff val="-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- Key sections in Part 1; S 2(1) </a:t>
          </a:r>
          <a:endParaRPr lang="en-US" sz="2800" kern="1200"/>
        </a:p>
      </dsp:txBody>
      <dsp:txXfrm>
        <a:off x="31185" y="1518027"/>
        <a:ext cx="6848017" cy="576449"/>
      </dsp:txXfrm>
    </dsp:sp>
    <dsp:sp modelId="{2F941A93-1186-454D-BEA6-CD66BA1DC313}">
      <dsp:nvSpPr>
        <dsp:cNvPr id="0" name=""/>
        <dsp:cNvSpPr/>
      </dsp:nvSpPr>
      <dsp:spPr>
        <a:xfrm>
          <a:off x="0" y="2206302"/>
          <a:ext cx="6910387" cy="638819"/>
        </a:xfrm>
        <a:prstGeom prst="roundRect">
          <a:avLst/>
        </a:prstGeom>
        <a:solidFill>
          <a:schemeClr val="accent5">
            <a:hueOff val="747502"/>
            <a:satOff val="209"/>
            <a:lumOff val="-352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- Out definitions come from S.1(2). </a:t>
          </a:r>
          <a:endParaRPr lang="en-US" sz="2800" kern="1200"/>
        </a:p>
      </dsp:txBody>
      <dsp:txXfrm>
        <a:off x="31185" y="2237487"/>
        <a:ext cx="6848017" cy="576449"/>
      </dsp:txXfrm>
    </dsp:sp>
    <dsp:sp modelId="{C7BAB532-9F80-496F-91E8-D2FE877A885E}">
      <dsp:nvSpPr>
        <dsp:cNvPr id="0" name=""/>
        <dsp:cNvSpPr/>
      </dsp:nvSpPr>
      <dsp:spPr>
        <a:xfrm>
          <a:off x="0" y="2925762"/>
          <a:ext cx="6910387" cy="638819"/>
        </a:xfrm>
        <a:prstGeom prst="roundRect">
          <a:avLst/>
        </a:prstGeom>
        <a:solidFill>
          <a:schemeClr val="accent5">
            <a:hueOff val="996669"/>
            <a:satOff val="279"/>
            <a:lumOff val="-470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- Schedule 2 – tells us some restrictions </a:t>
          </a:r>
          <a:endParaRPr lang="en-US" sz="2800" kern="1200"/>
        </a:p>
      </dsp:txBody>
      <dsp:txXfrm>
        <a:off x="31185" y="2956947"/>
        <a:ext cx="6848017" cy="576449"/>
      </dsp:txXfrm>
    </dsp:sp>
    <dsp:sp modelId="{C9C366DC-0B65-4006-ADFD-BA29F7EFF659}">
      <dsp:nvSpPr>
        <dsp:cNvPr id="0" name=""/>
        <dsp:cNvSpPr/>
      </dsp:nvSpPr>
      <dsp:spPr>
        <a:xfrm>
          <a:off x="0" y="3645222"/>
          <a:ext cx="6910387" cy="638819"/>
        </a:xfrm>
        <a:prstGeom prst="roundRect">
          <a:avLst/>
        </a:prstGeom>
        <a:solidFill>
          <a:schemeClr val="accent5">
            <a:hueOff val="1245837"/>
            <a:satOff val="348"/>
            <a:lumOff val="-588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In addition, S.12(1)</a:t>
          </a:r>
          <a:endParaRPr lang="en-US" sz="2800" kern="1200"/>
        </a:p>
      </dsp:txBody>
      <dsp:txXfrm>
        <a:off x="31185" y="3676407"/>
        <a:ext cx="6848017" cy="576449"/>
      </dsp:txXfrm>
    </dsp:sp>
    <dsp:sp modelId="{65D3F8F4-0EA6-42AC-9525-8CC3EC0E8446}">
      <dsp:nvSpPr>
        <dsp:cNvPr id="0" name=""/>
        <dsp:cNvSpPr/>
      </dsp:nvSpPr>
      <dsp:spPr>
        <a:xfrm>
          <a:off x="0" y="4364682"/>
          <a:ext cx="6910387" cy="638819"/>
        </a:xfrm>
        <a:prstGeom prst="roundRect">
          <a:avLst/>
        </a:prstGeom>
        <a:solidFill>
          <a:schemeClr val="accent5">
            <a:hueOff val="1495004"/>
            <a:satOff val="418"/>
            <a:lumOff val="-705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In addition, S.13(1) and S.22(1)</a:t>
          </a:r>
          <a:endParaRPr lang="en-US" sz="2800" kern="1200"/>
        </a:p>
      </dsp:txBody>
      <dsp:txXfrm>
        <a:off x="31185" y="4395867"/>
        <a:ext cx="6848017" cy="5764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A06D0D-4368-4831-B1FC-DA302E920E48}" type="datetimeFigureOut">
              <a:rPr lang="en-GB" smtClean="0"/>
              <a:t>23/11/2024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A9B7D5-924A-48F3-9D13-A8511D75F2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563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1432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S329 tell use similar.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6111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Duty to maintain.</a:t>
            </a:r>
          </a:p>
          <a:p>
            <a:endParaRPr lang="en-GB" dirty="0"/>
          </a:p>
          <a:p>
            <a:r>
              <a:rPr lang="en-GB" dirty="0"/>
              <a:t>highways which were maintainable at public expense before the commencement of the Act;</a:t>
            </a:r>
          </a:p>
          <a:p>
            <a:r>
              <a:rPr lang="en-GB" dirty="0"/>
              <a:t>highways constructed by the highway authority;</a:t>
            </a:r>
          </a:p>
          <a:p>
            <a:r>
              <a:rPr lang="en-GB" dirty="0"/>
              <a:t>highways constructed by a council within their own area;</a:t>
            </a:r>
          </a:p>
          <a:p>
            <a:r>
              <a:rPr lang="en-GB" dirty="0"/>
              <a:t>trunk roads and special roads; and</a:t>
            </a:r>
          </a:p>
          <a:p>
            <a:r>
              <a:rPr lang="en-GB" dirty="0"/>
              <a:t>certain footpaths and bridleways.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847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Common law and cannot be delegated statutory duty </a:t>
            </a:r>
          </a:p>
          <a:p>
            <a:endParaRPr lang="en-GB" dirty="0"/>
          </a:p>
          <a:p>
            <a:r>
              <a:rPr lang="en-GB" dirty="0"/>
              <a:t>Have a duty to repair and maintain not to improve or give warnings about normal road conditions. </a:t>
            </a:r>
          </a:p>
          <a:p>
            <a:endParaRPr lang="en-GB" dirty="0"/>
          </a:p>
          <a:p>
            <a:r>
              <a:rPr lang="en-GB" dirty="0"/>
              <a:t>Liability is only for personal injury or damage to property to the road user and not anyone else’s property that is damaged because of the condition of the highway – Wentworth v Wilts CC [1993]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6059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a statutory defence. </a:t>
            </a:r>
          </a:p>
          <a:p>
            <a:endParaRPr lang="en-GB" dirty="0"/>
          </a:p>
          <a:p>
            <a:r>
              <a:rPr lang="en-GB" dirty="0"/>
              <a:t>Usually use the defence because they check the road regularly and fixing any defects.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3113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right to cross private land. </a:t>
            </a:r>
          </a:p>
          <a:p>
            <a:endParaRPr lang="en-GB" dirty="0"/>
          </a:p>
          <a:p>
            <a:r>
              <a:rPr lang="en-GB" dirty="0"/>
              <a:t>They are not easements or </a:t>
            </a:r>
            <a:r>
              <a:rPr lang="en-GB" dirty="0" err="1"/>
              <a:t>liscences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If the right of way because a highway – it would be governed under the Highway Act 1980 – S.41. </a:t>
            </a:r>
          </a:p>
          <a:p>
            <a:endParaRPr lang="en-GB" dirty="0"/>
          </a:p>
          <a:p>
            <a:r>
              <a:rPr lang="en-GB" dirty="0"/>
              <a:t>Public rights of ay are all highways – as defined in law. </a:t>
            </a:r>
          </a:p>
          <a:p>
            <a:endParaRPr lang="en-GB" dirty="0"/>
          </a:p>
          <a:p>
            <a:r>
              <a:rPr lang="en-GB" dirty="0"/>
              <a:t>But it is important to note that all highways are not public rights of way.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701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However, important to consider the case of Ley v Devon Country Council [2007] – sign negated dedication.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7470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NEED TO DO COUNTRYSIDE ACT 2000.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23351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 a visitor for the purposes of the Occupiers Liability Act 1957.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506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Takes place after an agreed period after time after highway works – most times this is 12 months. </a:t>
            </a:r>
          </a:p>
          <a:p>
            <a:endParaRPr lang="en-GB" dirty="0"/>
          </a:p>
          <a:p>
            <a:r>
              <a:rPr lang="en-GB" dirty="0"/>
              <a:t>The individual who is developing the road is responsible for it until the adoption take place.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A9B7D5-924A-48F3-9D13-A8511D75F27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7329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11/23/2024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6217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11/23/2024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2121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11/23/2024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27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11/23/2024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09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11/23/2024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2872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11/23/2024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9350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11/23/2024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7550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34750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11/23/2024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5840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11/23/2024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9561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11/23/2024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461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11/23/2024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0687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1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9B7F88A-EE9B-4C9D-9477-42E234662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5875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5875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Highland bridge connects the mountain">
            <a:extLst>
              <a:ext uri="{FF2B5EF4-FFF2-40B4-BE49-F238E27FC236}">
                <a16:creationId xmlns:a16="http://schemas.microsoft.com/office/drawing/2014/main" id="{A43B74F2-2260-3C97-C05C-D00F241807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7" r="-2" b="-2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19A1DD-F557-4EC6-8A8C-F7617B4CD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3118982"/>
            <a:ext cx="7537704" cy="2462668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5517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GB" sz="5400" b="1" i="1" u="sng">
                <a:solidFill>
                  <a:schemeClr val="tx1"/>
                </a:solidFill>
                <a:cs typeface="Calibri Light"/>
              </a:rPr>
              <a:t>Highways and the law!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5516" y="4735799"/>
            <a:ext cx="6470693" cy="60525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>
                <a:cs typeface="Calibri"/>
              </a:rPr>
              <a:t>By Zita Draper </a:t>
            </a:r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0211" y="4641183"/>
            <a:ext cx="6309360" cy="0"/>
          </a:xfrm>
          <a:prstGeom prst="line">
            <a:avLst/>
          </a:prstGeom>
          <a:ln w="19050">
            <a:solidFill>
              <a:schemeClr val="accent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D50218C5-E017-43D2-8345-FD9FBF0C9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C0B1F-F94E-7C82-D9FF-4D74200C1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i="1" u="sng" dirty="0"/>
              <a:t>Content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4EE5E4-A1ED-F79D-0832-DEB62FFDC1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GB" dirty="0"/>
              <a:t>- Aims and Learning objectives. </a:t>
            </a:r>
          </a:p>
          <a:p>
            <a:r>
              <a:rPr lang="en-GB" dirty="0"/>
              <a:t>- Legislation. </a:t>
            </a:r>
          </a:p>
          <a:p>
            <a:r>
              <a:rPr lang="en-GB" dirty="0"/>
              <a:t>- Rights of the public. </a:t>
            </a:r>
          </a:p>
          <a:p>
            <a:r>
              <a:rPr lang="en-GB" dirty="0"/>
              <a:t>- Activities. </a:t>
            </a:r>
          </a:p>
          <a:p>
            <a:r>
              <a:rPr lang="en-GB" dirty="0"/>
              <a:t>- Summary. </a:t>
            </a:r>
          </a:p>
          <a:p>
            <a:r>
              <a:rPr lang="en-GB" dirty="0"/>
              <a:t>- Thank you, any questions.</a:t>
            </a:r>
          </a:p>
        </p:txBody>
      </p:sp>
      <p:pic>
        <p:nvPicPr>
          <p:cNvPr id="4" name="Graphic 4" descr="Clipboard outline">
            <a:extLst>
              <a:ext uri="{FF2B5EF4-FFF2-40B4-BE49-F238E27FC236}">
                <a16:creationId xmlns:a16="http://schemas.microsoft.com/office/drawing/2014/main" id="{F96EE080-1BCE-DE0E-108E-40722B7D9B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22331" y="1870472"/>
            <a:ext cx="3998118" cy="3998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18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3734CDA-1CE8-4F1C-B0B3-AAB252B01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7203A6-1E2C-D304-7F17-4CCE693C3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771" y="634946"/>
            <a:ext cx="6574972" cy="1450757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Aims and Learning Objectives</a:t>
            </a:r>
            <a:endParaRPr lang="en-US" dirty="0"/>
          </a:p>
        </p:txBody>
      </p:sp>
      <p:pic>
        <p:nvPicPr>
          <p:cNvPr id="4" name="Graphic 4" descr="Bullseye outline">
            <a:extLst>
              <a:ext uri="{FF2B5EF4-FFF2-40B4-BE49-F238E27FC236}">
                <a16:creationId xmlns:a16="http://schemas.microsoft.com/office/drawing/2014/main" id="{BBD12579-98E4-745B-BFEF-873FCC128A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4000" y="1351115"/>
            <a:ext cx="3695179" cy="3695179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7143990-FA50-4B23-AE6D-E17D22F52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63482" y="2246569"/>
            <a:ext cx="58521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60B33-CA70-BD8E-CE9C-EA052D8A3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3711" y="2407436"/>
            <a:ext cx="6576032" cy="3461657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dirty="0"/>
              <a:t>- The aim of today's session is to discuss the highway laws and how they apply in tort law. </a:t>
            </a:r>
          </a:p>
          <a:p>
            <a:endParaRPr lang="en-GB" dirty="0"/>
          </a:p>
          <a:p>
            <a:r>
              <a:rPr lang="en-GB" dirty="0"/>
              <a:t>- By the end of today's session students should be able to demonstrate that they understand tort law and highway laws. 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BD57AB6-3172-4520-B22E-FCD0184F3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2390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94387-91A6-F884-A886-0651C7B7BB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Legislation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C35A9C-0E43-F302-3852-DEFC945CE3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r>
              <a:rPr lang="en-GB" dirty="0"/>
              <a:t>- Who is responsible to ensure that the roads are safe? </a:t>
            </a:r>
          </a:p>
          <a:p>
            <a:r>
              <a:rPr lang="en-GB" dirty="0"/>
              <a:t>-  Governed by the Highways Act 1980. 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A016268B-28F5-2231-852F-08CDE67AFC7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258175" y="3305175"/>
            <a:ext cx="3378993" cy="3378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196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46AED4-B783-F5D6-3540-D6B37DEA03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b="1" i="1" u="sng"/>
              <a:t>Highways Act 1980</a:t>
            </a:r>
          </a:p>
        </p:txBody>
      </p:sp>
      <p:pic>
        <p:nvPicPr>
          <p:cNvPr id="5" name="Picture 4" descr="Highland bridge connects the mountain">
            <a:extLst>
              <a:ext uri="{FF2B5EF4-FFF2-40B4-BE49-F238E27FC236}">
                <a16:creationId xmlns:a16="http://schemas.microsoft.com/office/drawing/2014/main" id="{ABC02B7A-8BC9-688E-B490-D6EA7E4E12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9127" r="23307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D9841-97EA-1BC7-E4DF-1B99F0E254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100"/>
              <a:t>S.238. </a:t>
            </a:r>
          </a:p>
          <a:p>
            <a:pPr>
              <a:lnSpc>
                <a:spcPct val="100000"/>
              </a:lnSpc>
            </a:pPr>
            <a:r>
              <a:rPr lang="en-GB" sz="2100"/>
              <a:t>- Defines highways. </a:t>
            </a:r>
          </a:p>
          <a:p>
            <a:pPr>
              <a:lnSpc>
                <a:spcPct val="100000"/>
              </a:lnSpc>
            </a:pPr>
            <a:r>
              <a:rPr lang="en-GB" sz="2100"/>
              <a:t>- Research what it says. </a:t>
            </a:r>
          </a:p>
          <a:p>
            <a:pPr>
              <a:lnSpc>
                <a:spcPct val="100000"/>
              </a:lnSpc>
            </a:pPr>
            <a:r>
              <a:rPr lang="en-GB" sz="2100"/>
              <a:t>- Defined in case law ; </a:t>
            </a:r>
            <a:r>
              <a:rPr lang="en-GB" sz="2100">
                <a:latin typeface="Calibri"/>
                <a:cs typeface="Calibri"/>
              </a:rPr>
              <a:t>''</a:t>
            </a:r>
            <a:r>
              <a:rPr lang="en-GB" sz="2100">
                <a:latin typeface="Calibri"/>
                <a:ea typeface="+mn-lt"/>
                <a:cs typeface="+mn-lt"/>
              </a:rPr>
              <a:t>Willis J in Ex </a:t>
            </a:r>
            <a:r>
              <a:rPr lang="en-GB" sz="2100" err="1">
                <a:latin typeface="Calibri"/>
                <a:ea typeface="+mn-lt"/>
                <a:cs typeface="+mn-lt"/>
              </a:rPr>
              <a:t>parte</a:t>
            </a:r>
            <a:r>
              <a:rPr lang="en-GB" sz="2100">
                <a:latin typeface="Calibri"/>
                <a:ea typeface="+mn-lt"/>
                <a:cs typeface="+mn-lt"/>
              </a:rPr>
              <a:t> Lews (1888)- “a highway is a way over which there exists a public right of passage, that is to say a right for all Her Majesty’s subjects at all seasons of the year freely and at their will to pass and repass without let or hindrance”.</a:t>
            </a:r>
          </a:p>
          <a:p>
            <a:pPr>
              <a:lnSpc>
                <a:spcPct val="100000"/>
              </a:lnSpc>
            </a:pPr>
            <a:endParaRPr lang="en-GB" sz="2100"/>
          </a:p>
        </p:txBody>
      </p:sp>
    </p:spTree>
    <p:extLst>
      <p:ext uri="{BB962C8B-B14F-4D97-AF65-F5344CB8AC3E}">
        <p14:creationId xmlns:p14="http://schemas.microsoft.com/office/powerpoint/2010/main" val="25704450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03B644-E376-6C94-F458-CD9E9B66C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 i="1" u="sng">
                <a:solidFill>
                  <a:srgbClr val="FFFFFF"/>
                </a:solidFill>
              </a:rPr>
              <a:t>Common law and types of Highways</a:t>
            </a:r>
          </a:p>
        </p:txBody>
      </p:sp>
      <p:pic>
        <p:nvPicPr>
          <p:cNvPr id="5" name="Picture 4" descr="Black and white finish line">
            <a:extLst>
              <a:ext uri="{FF2B5EF4-FFF2-40B4-BE49-F238E27FC236}">
                <a16:creationId xmlns:a16="http://schemas.microsoft.com/office/drawing/2014/main" id="{6FC5203F-16D2-9D41-2B61-AFD393596E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361" r="27228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50B88-3BBF-A972-27A3-74A58AEECF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- Cartway or carriageway. </a:t>
            </a:r>
          </a:p>
          <a:p>
            <a:endParaRPr lang="en-GB" sz="1800">
              <a:solidFill>
                <a:srgbClr val="FFFFFF"/>
              </a:solidFill>
            </a:endParaRPr>
          </a:p>
          <a:p>
            <a:r>
              <a:rPr lang="en-GB" sz="1800">
                <a:solidFill>
                  <a:srgbClr val="FFFFFF"/>
                </a:solidFill>
              </a:rPr>
              <a:t>- Bridleway. </a:t>
            </a:r>
          </a:p>
          <a:p>
            <a:endParaRPr lang="en-GB" sz="1800">
              <a:solidFill>
                <a:srgbClr val="FFFFFF"/>
              </a:solidFill>
            </a:endParaRPr>
          </a:p>
          <a:p>
            <a:r>
              <a:rPr lang="en-GB" sz="1800">
                <a:solidFill>
                  <a:srgbClr val="FFFFFF"/>
                </a:solidFill>
              </a:rPr>
              <a:t>- Footpath. </a:t>
            </a:r>
          </a:p>
        </p:txBody>
      </p:sp>
    </p:spTree>
    <p:extLst>
      <p:ext uri="{BB962C8B-B14F-4D97-AF65-F5344CB8AC3E}">
        <p14:creationId xmlns:p14="http://schemas.microsoft.com/office/powerpoint/2010/main" val="6292543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4F04D-CCB4-E7D2-98F2-85699D6E47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8000" b="1" i="1" u="sng" dirty="0"/>
              <a:t>Maintenace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BCBCF-032A-87C5-3FA8-6A7DA5D70C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 lnSpcReduction="10000"/>
          </a:bodyPr>
          <a:lstStyle/>
          <a:p>
            <a:r>
              <a:rPr lang="en-GB" dirty="0"/>
              <a:t>- Public pay. </a:t>
            </a:r>
          </a:p>
          <a:p>
            <a:r>
              <a:rPr lang="en-GB" dirty="0"/>
              <a:t>- S.41. </a:t>
            </a:r>
          </a:p>
          <a:p>
            <a:r>
              <a:rPr lang="en-GB" dirty="0"/>
              <a:t>- Highway Maintenace is responsible. </a:t>
            </a:r>
          </a:p>
          <a:p>
            <a:r>
              <a:rPr lang="en-GB" dirty="0"/>
              <a:t>- S.36. </a:t>
            </a:r>
          </a:p>
          <a:p>
            <a:r>
              <a:rPr lang="en-GB" dirty="0"/>
              <a:t>- Public roads for example. </a:t>
            </a:r>
          </a:p>
          <a:p>
            <a:r>
              <a:rPr lang="en-GB" dirty="0"/>
              <a:t>- listed under S.36(6). </a:t>
            </a:r>
          </a:p>
          <a:p>
            <a:r>
              <a:rPr lang="en-GB" dirty="0"/>
              <a:t>- '' Must repair and Maintain it''.</a:t>
            </a:r>
          </a:p>
        </p:txBody>
      </p:sp>
      <p:pic>
        <p:nvPicPr>
          <p:cNvPr id="4" name="Graphic 4" descr="Construction worker female outline">
            <a:extLst>
              <a:ext uri="{FF2B5EF4-FFF2-40B4-BE49-F238E27FC236}">
                <a16:creationId xmlns:a16="http://schemas.microsoft.com/office/drawing/2014/main" id="{CD1C4146-0D07-C010-B087-440CBB7C941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59253" y="2197894"/>
            <a:ext cx="3795712" cy="3795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1950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6D7C6-CF40-5E2D-B9ED-8A689E10D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7200" b="1" i="1" u="sng" dirty="0"/>
              <a:t>Continued</a:t>
            </a:r>
            <a:r>
              <a:rPr lang="en-GB" dirty="0"/>
              <a:t>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7D8C2-BB9E-790B-9AD0-FBBAF7ED0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 fontScale="92500" lnSpcReduction="1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Cannot be delegated. </a:t>
            </a:r>
            <a:endParaRPr lang="en-US" dirty="0"/>
          </a:p>
          <a:p>
            <a:pPr>
              <a:lnSpc>
                <a:spcPct val="200000"/>
              </a:lnSpc>
            </a:pPr>
            <a:r>
              <a:rPr lang="en-GB" dirty="0"/>
              <a:t>- ''Burnside and Emerson'' [ 1986] - define the duty.</a:t>
            </a:r>
          </a:p>
          <a:p>
            <a:pPr>
              <a:lnSpc>
                <a:spcPct val="200000"/>
              </a:lnSpc>
            </a:pPr>
            <a:r>
              <a:rPr lang="en-GB" dirty="0"/>
              <a:t>- Repair means fixing defects in the highway surface –</a:t>
            </a:r>
          </a:p>
          <a:p>
            <a:pPr>
              <a:lnSpc>
                <a:spcPct val="200000"/>
              </a:lnSpc>
            </a:pPr>
            <a:r>
              <a:rPr lang="en-GB" dirty="0"/>
              <a:t> - Valentine v transport for London [2010] </a:t>
            </a:r>
          </a:p>
          <a:p>
            <a:pPr>
              <a:lnSpc>
                <a:spcPct val="200000"/>
              </a:lnSpc>
            </a:pPr>
            <a:r>
              <a:rPr lang="en-GB" dirty="0"/>
              <a:t>- Duty can arise in three areas. </a:t>
            </a:r>
          </a:p>
        </p:txBody>
      </p:sp>
      <p:pic>
        <p:nvPicPr>
          <p:cNvPr id="5" name="Graphic 4" descr="Construction worker female outline">
            <a:extLst>
              <a:ext uri="{FF2B5EF4-FFF2-40B4-BE49-F238E27FC236}">
                <a16:creationId xmlns:a16="http://schemas.microsoft.com/office/drawing/2014/main" id="{AF53D289-6D8D-31A0-4DD4-E0526DC11B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59253" y="2197894"/>
            <a:ext cx="3795712" cy="3795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9531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A96B7-6BFB-63BA-76D9-47789EF3B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Temporary hazard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9C920-F795-4CC5-5D2B-88FB00DBC2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45720" rIns="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- S.41(A)  tells us that there is responsibility to ensure that the road users are not endangered by snow or ice. </a:t>
            </a:r>
          </a:p>
          <a:p>
            <a:pPr>
              <a:lnSpc>
                <a:spcPct val="200000"/>
              </a:lnSpc>
            </a:pPr>
            <a:r>
              <a:rPr lang="en-GB" dirty="0"/>
              <a:t>Other temporary hazards will be covered under the common law. </a:t>
            </a:r>
            <a:endParaRPr lang="en-US" dirty="0"/>
          </a:p>
          <a:p>
            <a:r>
              <a:rPr lang="en-GB" dirty="0">
                <a:latin typeface="Calibri"/>
                <a:cs typeface="Calibri"/>
              </a:rPr>
              <a:t>However, all are subject to reasonable care. </a:t>
            </a:r>
          </a:p>
        </p:txBody>
      </p:sp>
      <p:pic>
        <p:nvPicPr>
          <p:cNvPr id="5" name="Graphic 5" descr="Snowflake with solid fill">
            <a:extLst>
              <a:ext uri="{FF2B5EF4-FFF2-40B4-BE49-F238E27FC236}">
                <a16:creationId xmlns:a16="http://schemas.microsoft.com/office/drawing/2014/main" id="{930B1A60-A3DD-F2A0-C925-8BEA161FEA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639050" y="2299097"/>
            <a:ext cx="3569493" cy="3569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6629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3E59AE-44F8-4FB9-BF05-C888FE3E1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0AFB2A-E70B-6600-DEAB-CEA830BC2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9" y="634946"/>
            <a:ext cx="3372529" cy="5055904"/>
          </a:xfrm>
        </p:spPr>
        <p:txBody>
          <a:bodyPr anchor="ctr">
            <a:normAutofit/>
          </a:bodyPr>
          <a:lstStyle/>
          <a:p>
            <a:pPr algn="ctr"/>
            <a:r>
              <a:rPr lang="en-GB" sz="6600" b="1" i="1" u="sng" dirty="0"/>
              <a:t>Any available defences</a:t>
            </a:r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35022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B6B14AE-589A-45CC-A30D-41995FC1F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A4B153A-3D99-B112-DA0F-70C5C736AE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2346141"/>
              </p:ext>
            </p:extLst>
          </p:nvPr>
        </p:nvGraphicFramePr>
        <p:xfrm>
          <a:off x="4648201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819853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FF476F-E016-0F16-6B82-6324786C4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 b="1" i="1" u="sng">
                <a:solidFill>
                  <a:srgbClr val="FFFFFF"/>
                </a:solidFill>
              </a:rPr>
              <a:t>Continued</a:t>
            </a:r>
          </a:p>
        </p:txBody>
      </p:sp>
      <p:pic>
        <p:nvPicPr>
          <p:cNvPr id="5" name="Picture 4" descr="Light trail of road">
            <a:extLst>
              <a:ext uri="{FF2B5EF4-FFF2-40B4-BE49-F238E27FC236}">
                <a16:creationId xmlns:a16="http://schemas.microsoft.com/office/drawing/2014/main" id="{BD6DDDC4-D2A8-8F85-D94A-A64E0EEA70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066" r="2886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160DF-8C34-5598-2B9C-31B64312D9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>
                <a:solidFill>
                  <a:srgbClr val="FFFFFF"/>
                </a:solidFill>
              </a:rPr>
              <a:t>In cases you need to prove that the state of the highway was dangerous. </a:t>
            </a:r>
          </a:p>
          <a:p>
            <a:pPr>
              <a:lnSpc>
                <a:spcPct val="100000"/>
              </a:lnSpc>
            </a:pPr>
            <a:endParaRPr lang="en-GB" sz="170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700">
                <a:solidFill>
                  <a:srgbClr val="FFFFFF"/>
                </a:solidFill>
              </a:rPr>
              <a:t>Key case is; Littler v Liverpool Corporation [1968]. </a:t>
            </a:r>
          </a:p>
          <a:p>
            <a:pPr>
              <a:lnSpc>
                <a:spcPct val="100000"/>
              </a:lnSpc>
            </a:pPr>
            <a:endParaRPr lang="en-GB" sz="170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700">
                <a:solidFill>
                  <a:srgbClr val="FFFFFF"/>
                </a:solidFill>
              </a:rPr>
              <a:t>S.58 provides the defence of reasonable care. </a:t>
            </a:r>
          </a:p>
          <a:p>
            <a:pPr>
              <a:lnSpc>
                <a:spcPct val="100000"/>
              </a:lnSpc>
            </a:pPr>
            <a:endParaRPr lang="en-GB" sz="170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700">
                <a:solidFill>
                  <a:srgbClr val="FFFFFF"/>
                </a:solidFill>
              </a:rPr>
              <a:t>The fact that there are not enough resources is not a defence. </a:t>
            </a:r>
          </a:p>
        </p:txBody>
      </p:sp>
    </p:spTree>
    <p:extLst>
      <p:ext uri="{BB962C8B-B14F-4D97-AF65-F5344CB8AC3E}">
        <p14:creationId xmlns:p14="http://schemas.microsoft.com/office/powerpoint/2010/main" val="5022184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A5A48-CC46-81AC-166E-B89457F3D9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Activity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21818E-DD6D-2B71-7E41-4425C222ED9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97280" y="2108201"/>
          <a:ext cx="10058400" cy="37608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58936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Video 6" descr="Moving Gears">
            <a:extLst>
              <a:ext uri="{FF2B5EF4-FFF2-40B4-BE49-F238E27FC236}">
                <a16:creationId xmlns:a16="http://schemas.microsoft.com/office/drawing/2014/main" id="{E00C674E-586C-9F33-B328-E8E0E262D7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alphaModFix/>
          </a:blip>
          <a:srcRect r="-1" b="28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B986F88-1433-4AF7-AF71-41A89DC93F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46064">
                <a:srgbClr val="000000">
                  <a:alpha val="30000"/>
                </a:srgbClr>
              </a:gs>
              <a:gs pos="68000">
                <a:srgbClr val="000000">
                  <a:alpha val="20000"/>
                </a:srgbClr>
              </a:gs>
              <a:gs pos="0">
                <a:schemeClr val="tx1">
                  <a:alpha val="0"/>
                </a:schemeClr>
              </a:gs>
              <a:gs pos="26000">
                <a:schemeClr val="tx1">
                  <a:alpha val="20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D3F47F4-91BB-22E2-AED4-EC35F2098F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>
            <a:normAutofit/>
          </a:bodyPr>
          <a:lstStyle/>
          <a:p>
            <a:r>
              <a:rPr lang="en-GB" b="1" i="1" u="sng" dirty="0">
                <a:solidFill>
                  <a:schemeClr val="tx1"/>
                </a:solidFill>
              </a:rPr>
              <a:t>Part 2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143352C-4E75-77DE-5E2C-28BF77E567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>
            <a:normAutofit/>
          </a:bodyPr>
          <a:lstStyle/>
          <a:p>
            <a:r>
              <a:rPr lang="en-GB" dirty="0"/>
              <a:t>Any Questions </a:t>
            </a:r>
          </a:p>
          <a:p>
            <a:r>
              <a:rPr lang="en-GB" dirty="0"/>
              <a:t>before we continue?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A44FFD5D-B985-4624-BBCD-50AD2E1686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307" y="6400798"/>
            <a:ext cx="12188952" cy="457201"/>
          </a:xfrm>
          <a:prstGeom prst="rect">
            <a:avLst/>
          </a:prstGeom>
          <a:gradFill>
            <a:gsLst>
              <a:gs pos="61000">
                <a:srgbClr val="000000">
                  <a:alpha val="10000"/>
                </a:srgbClr>
              </a:gs>
              <a:gs pos="700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510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5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19E4DA-7F38-3B72-70EA-66322C22B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9047" y="643466"/>
            <a:ext cx="2771273" cy="5470463"/>
          </a:xfrm>
        </p:spPr>
        <p:txBody>
          <a:bodyPr anchor="ctr">
            <a:normAutofit/>
          </a:bodyPr>
          <a:lstStyle/>
          <a:p>
            <a:r>
              <a:rPr lang="en-GB" sz="3600" b="1" i="1" u="sng"/>
              <a:t>The rights of the public</a:t>
            </a:r>
            <a:r>
              <a:rPr lang="en-GB" sz="3600"/>
              <a:t> </a:t>
            </a:r>
            <a:endParaRPr lang="en-US" sz="36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3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C04AC-A0EE-F62C-C326-DFB5E64351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8565" y="643466"/>
            <a:ext cx="6818427" cy="5470462"/>
          </a:xfr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GB" dirty="0"/>
              <a:t>- Ability to use private land. </a:t>
            </a:r>
          </a:p>
          <a:p>
            <a:r>
              <a:rPr lang="en-GB" dirty="0"/>
              <a:t>- Can claim for in a number of areas. </a:t>
            </a:r>
          </a:p>
          <a:p>
            <a:r>
              <a:rPr lang="en-GB" dirty="0"/>
              <a:t>- Three types; </a:t>
            </a:r>
          </a:p>
          <a:p>
            <a:r>
              <a:rPr lang="en-GB" dirty="0"/>
              <a:t>1. Footpaths. </a:t>
            </a:r>
          </a:p>
          <a:p>
            <a:r>
              <a:rPr lang="en-GB" dirty="0"/>
              <a:t>2. Bridleways. </a:t>
            </a:r>
          </a:p>
          <a:p>
            <a:r>
              <a:rPr lang="en-GB" dirty="0"/>
              <a:t>3. Roads. </a:t>
            </a:r>
          </a:p>
          <a:p>
            <a:r>
              <a:rPr lang="en-GB" dirty="0"/>
              <a:t>S.36(b) of the Highway Act 1980 – some highways not on the list may still need to maintainable by public expense. </a:t>
            </a:r>
          </a:p>
        </p:txBody>
      </p:sp>
    </p:spTree>
    <p:extLst>
      <p:ext uri="{BB962C8B-B14F-4D97-AF65-F5344CB8AC3E}">
        <p14:creationId xmlns:p14="http://schemas.microsoft.com/office/powerpoint/2010/main" val="37551614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2B734A-7465-563B-A672-BB992E4F61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r>
              <a:rPr lang="en-GB" sz="4000" b="1" i="1" u="sng">
                <a:solidFill>
                  <a:srgbClr val="FFFFFF"/>
                </a:solidFill>
              </a:rPr>
              <a:t>Continued</a:t>
            </a:r>
          </a:p>
        </p:txBody>
      </p:sp>
      <p:pic>
        <p:nvPicPr>
          <p:cNvPr id="5" name="Picture 4" descr="Finish line">
            <a:extLst>
              <a:ext uri="{FF2B5EF4-FFF2-40B4-BE49-F238E27FC236}">
                <a16:creationId xmlns:a16="http://schemas.microsoft.com/office/drawing/2014/main" id="{C6F3E95C-E42A-98B2-6D1E-AB8464D9A0E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1808" r="20459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A5588-077D-B524-E855-1EDC340954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800">
                <a:solidFill>
                  <a:srgbClr val="FFFFFF"/>
                </a:solidFill>
              </a:rPr>
              <a:t>- A public right of way – becomes one when the owner allows an individual to use one. </a:t>
            </a:r>
          </a:p>
          <a:p>
            <a:pPr>
              <a:lnSpc>
                <a:spcPct val="100000"/>
              </a:lnSpc>
            </a:pPr>
            <a:r>
              <a:rPr lang="en-GB" sz="1800">
                <a:solidFill>
                  <a:srgbClr val="FFFFFF"/>
                </a:solidFill>
              </a:rPr>
              <a:t>- It is important to consider – S.31 of the Highways Act 1980. </a:t>
            </a:r>
          </a:p>
          <a:p>
            <a:pPr>
              <a:lnSpc>
                <a:spcPct val="100000"/>
              </a:lnSpc>
            </a:pPr>
            <a:r>
              <a:rPr lang="en-GB" sz="1800">
                <a:solidFill>
                  <a:srgbClr val="FFFFFF"/>
                </a:solidFill>
              </a:rPr>
              <a:t>- </a:t>
            </a:r>
          </a:p>
          <a:p>
            <a:pPr>
              <a:lnSpc>
                <a:spcPct val="100000"/>
              </a:lnSpc>
            </a:pPr>
            <a:r>
              <a:rPr lang="en-GB" sz="1800">
                <a:solidFill>
                  <a:srgbClr val="FFFFFF"/>
                </a:solidFill>
              </a:rPr>
              <a:t>- Maxim – ‘’ One a highway, always a highway’’. </a:t>
            </a:r>
          </a:p>
          <a:p>
            <a:pPr>
              <a:lnSpc>
                <a:spcPct val="100000"/>
              </a:lnSpc>
            </a:pPr>
            <a:endParaRPr lang="en-GB" sz="180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GB" sz="1800">
                <a:solidFill>
                  <a:srgbClr val="FFFFFF"/>
                </a:solidFill>
              </a:rPr>
              <a:t>- No duty to repair – private landowner – Gautret v Egerton [1867] </a:t>
            </a:r>
          </a:p>
        </p:txBody>
      </p:sp>
    </p:spTree>
    <p:extLst>
      <p:ext uri="{BB962C8B-B14F-4D97-AF65-F5344CB8AC3E}">
        <p14:creationId xmlns:p14="http://schemas.microsoft.com/office/powerpoint/2010/main" val="18335874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erial view of the road">
            <a:extLst>
              <a:ext uri="{FF2B5EF4-FFF2-40B4-BE49-F238E27FC236}">
                <a16:creationId xmlns:a16="http://schemas.microsoft.com/office/drawing/2014/main" id="{F20667C1-0CB5-CDB3-82AF-50695990BF5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8619" r="1" b="16347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E3B8E-C0E0-3296-DBEF-253C3FFFC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r>
              <a:rPr lang="en-GB" sz="3600" b="1" i="1" u="sng">
                <a:solidFill>
                  <a:srgbClr val="FFFFFF"/>
                </a:solidFill>
              </a:rPr>
              <a:t>Continued....</a:t>
            </a:r>
            <a:endParaRPr lang="en-US" sz="3600">
              <a:solidFill>
                <a:srgbClr val="FFFFFF"/>
              </a:solidFill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12A72-4D7B-E15C-AB99-98508F49B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sz="1600">
                <a:solidFill>
                  <a:srgbClr val="FFFFFF"/>
                </a:solidFill>
              </a:rPr>
              <a:t>- S.118 of the Highways Act 1980 – Research.</a:t>
            </a:r>
          </a:p>
          <a:p>
            <a:endParaRPr lang="en-GB" sz="1600">
              <a:solidFill>
                <a:srgbClr val="FFFFFF"/>
              </a:solidFill>
            </a:endParaRPr>
          </a:p>
        </p:txBody>
      </p:sp>
      <p:sp>
        <p:nvSpPr>
          <p:cNvPr id="22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25529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3E59AE-44F8-4FB9-BF05-C888FE3E1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ED1A8C-F3E1-DD3E-178C-214C64E970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259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GB" b="1" i="1" u="sng" dirty="0"/>
              <a:t>Countryside and Rights of Way Act 2000</a:t>
            </a:r>
            <a:endParaRPr lang="en-GB" b="1" i="1" u="sng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35022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B6B14AE-589A-45CC-A30D-41995FC1F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C397794-DF30-A6FA-F482-1B841FD0BB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60982477"/>
              </p:ext>
            </p:extLst>
          </p:nvPr>
        </p:nvGraphicFramePr>
        <p:xfrm>
          <a:off x="4648201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82992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90D0034-F768-41E7-85D4-F38C4DE857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Highland bridge connects the mountain">
            <a:extLst>
              <a:ext uri="{FF2B5EF4-FFF2-40B4-BE49-F238E27FC236}">
                <a16:creationId xmlns:a16="http://schemas.microsoft.com/office/drawing/2014/main" id="{E52343CE-0A55-40B0-034D-79A38B2A179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0" r="-6" b="-6"/>
          <a:stretch/>
        </p:blipFill>
        <p:spPr>
          <a:xfrm>
            <a:off x="2843" y="10"/>
            <a:ext cx="12186315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95B38FD6-641F-41BF-B466-C1C6366420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74" y="1238442"/>
            <a:ext cx="3635926" cy="4355751"/>
          </a:xfrm>
          <a:prstGeom prst="rect">
            <a:avLst/>
          </a:prstGeom>
          <a:solidFill>
            <a:srgbClr val="000000">
              <a:alpha val="79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5934C1-3D2A-CE24-B8C6-8FA545D8E6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8648" y="1419273"/>
            <a:ext cx="3153580" cy="1358188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rgbClr val="FFFFFF"/>
                </a:solidFill>
              </a:rPr>
              <a:t>Others</a:t>
            </a:r>
            <a:r>
              <a:rPr lang="en-GB" sz="3600" dirty="0">
                <a:solidFill>
                  <a:srgbClr val="FFFFFF"/>
                </a:solidFill>
              </a:rPr>
              <a:t> </a:t>
            </a:r>
            <a:endParaRPr lang="en-US" sz="3600">
              <a:solidFill>
                <a:srgbClr val="FFFFFF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BF9119E-766E-4526-AAE5-639F577C04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8277" y="2865016"/>
            <a:ext cx="29260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CB584-B190-0F6C-8AA7-229ECEF72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8648" y="2978254"/>
            <a:ext cx="3153580" cy="2444238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sz="1600">
                <a:solidFill>
                  <a:srgbClr val="FFFFFF"/>
                </a:solidFill>
              </a:rPr>
              <a:t>- Adopt a highway. </a:t>
            </a:r>
          </a:p>
          <a:p>
            <a:endParaRPr lang="en-GB" sz="1600">
              <a:solidFill>
                <a:srgbClr val="FFFFFF"/>
              </a:solidFill>
            </a:endParaRPr>
          </a:p>
          <a:p>
            <a:r>
              <a:rPr lang="en-GB" sz="1600">
                <a:solidFill>
                  <a:srgbClr val="FFFFFF"/>
                </a:solidFill>
              </a:rPr>
              <a:t>- LA take responsibility for it. </a:t>
            </a:r>
          </a:p>
          <a:p>
            <a:endParaRPr lang="en-GB" sz="1600">
              <a:solidFill>
                <a:srgbClr val="FFFFFF"/>
              </a:solidFill>
            </a:endParaRPr>
          </a:p>
          <a:p>
            <a:r>
              <a:rPr lang="en-GB" sz="1600">
                <a:solidFill>
                  <a:srgbClr val="FFFFFF"/>
                </a:solidFill>
              </a:rPr>
              <a:t>- Highways Act 1980 S.38(1)- Private adoption. </a:t>
            </a:r>
          </a:p>
        </p:txBody>
      </p:sp>
      <p:sp>
        <p:nvSpPr>
          <p:cNvPr id="15" name="!!footer rectangle">
            <a:extLst>
              <a:ext uri="{FF2B5EF4-FFF2-40B4-BE49-F238E27FC236}">
                <a16:creationId xmlns:a16="http://schemas.microsoft.com/office/drawing/2014/main" id="{1FE461C7-FF45-427F-83D7-18DFBD4818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2547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Sparkling Background Free Stock Photo - Public Domain Pictures">
            <a:extLst>
              <a:ext uri="{FF2B5EF4-FFF2-40B4-BE49-F238E27FC236}">
                <a16:creationId xmlns:a16="http://schemas.microsoft.com/office/drawing/2014/main" id="{60FA5D5C-6BE7-B8B7-468D-FD5E729BD2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462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7D4E339-1FDC-4F64-BACC-DA1625A5A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52794" y="0"/>
            <a:ext cx="9339206" cy="6858000"/>
          </a:xfrm>
          <a:prstGeom prst="rect">
            <a:avLst/>
          </a:prstGeom>
          <a:gradFill flip="none" rotWithShape="1">
            <a:gsLst>
              <a:gs pos="58000">
                <a:schemeClr val="tx1">
                  <a:alpha val="35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B07177-1154-7B2D-8C71-604F430408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85517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GB" sz="5400" b="1" i="1" u="sng">
                <a:solidFill>
                  <a:schemeClr val="bg1"/>
                </a:solidFill>
              </a:rPr>
              <a:t>Activity 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0211" y="4641183"/>
            <a:ext cx="6309360" cy="0"/>
          </a:xfrm>
          <a:prstGeom prst="line">
            <a:avLst/>
          </a:prstGeom>
          <a:ln w="19050">
            <a:solidFill>
              <a:schemeClr val="bg1">
                <a:alpha val="9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2895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E69448-69CC-9A47-BA2E-ABC4F095F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6783" y="516835"/>
            <a:ext cx="5977937" cy="1666501"/>
          </a:xfrm>
        </p:spPr>
        <p:txBody>
          <a:bodyPr>
            <a:normAutofit/>
          </a:bodyPr>
          <a:lstStyle/>
          <a:p>
            <a:pPr algn="ctr"/>
            <a:r>
              <a:rPr lang="en-GB" sz="6000" b="1" i="1" u="sng" dirty="0">
                <a:solidFill>
                  <a:srgbClr val="FFFFFF"/>
                </a:solidFill>
              </a:rPr>
              <a:t>Activity</a:t>
            </a:r>
            <a:r>
              <a:rPr lang="en-GB" sz="4000" dirty="0">
                <a:solidFill>
                  <a:srgbClr val="FFFFFF"/>
                </a:solidFill>
              </a:rPr>
              <a:t> </a:t>
            </a:r>
            <a:endParaRPr lang="en-US" sz="4000">
              <a:solidFill>
                <a:srgbClr val="FFFFFF"/>
              </a:solidFill>
            </a:endParaRPr>
          </a:p>
        </p:txBody>
      </p:sp>
      <p:pic>
        <p:nvPicPr>
          <p:cNvPr id="5" name="Picture 4" descr="Person pointing on a map">
            <a:extLst>
              <a:ext uri="{FF2B5EF4-FFF2-40B4-BE49-F238E27FC236}">
                <a16:creationId xmlns:a16="http://schemas.microsoft.com/office/drawing/2014/main" id="{D8B7BA05-58CE-ED6C-9F95-D6C2101787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317" r="33169" b="-3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00864" y="2353592"/>
            <a:ext cx="5669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B08DB8-99B7-2984-7505-2579AA2FD9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6784" y="2546224"/>
            <a:ext cx="5977938" cy="3342747"/>
          </a:xfrm>
        </p:spPr>
        <p:txBody>
          <a:bodyPr vert="horz" lIns="0" tIns="45720" rIns="0" bIns="45720" rtlCol="0">
            <a:normAutofit/>
          </a:bodyPr>
          <a:lstStyle/>
          <a:p>
            <a:r>
              <a:rPr lang="en-GB" sz="1800">
                <a:solidFill>
                  <a:srgbClr val="FFFFFF"/>
                </a:solidFill>
              </a:rPr>
              <a:t>- Create a mind map concerning the law relating to highways. </a:t>
            </a:r>
          </a:p>
          <a:p>
            <a:endParaRPr lang="en-GB" sz="1800">
              <a:solidFill>
                <a:srgbClr val="FFFFFF"/>
              </a:solidFill>
            </a:endParaRPr>
          </a:p>
          <a:p>
            <a:r>
              <a:rPr lang="en-GB" sz="1800">
                <a:solidFill>
                  <a:srgbClr val="FFFFFF"/>
                </a:solidFill>
              </a:rPr>
              <a:t>- In groups prepare to present this to the class. </a:t>
            </a:r>
          </a:p>
          <a:p>
            <a:endParaRPr lang="en-GB" sz="1800">
              <a:solidFill>
                <a:srgbClr val="FFFFFF"/>
              </a:solidFill>
            </a:endParaRPr>
          </a:p>
          <a:p>
            <a:endParaRPr lang="en-GB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12270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605739-CE7C-8A26-AD42-CD5D30047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 b="1" i="1" u="sng" dirty="0">
                <a:solidFill>
                  <a:srgbClr val="FFFFFF"/>
                </a:solidFill>
              </a:rPr>
              <a:t>Summary </a:t>
            </a:r>
            <a:endParaRPr lang="en-US" sz="4800" dirty="0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F79F8E3F-4CE0-1B6E-90CA-BCE91B293AD5}"/>
              </a:ext>
            </a:extLst>
          </p:cNvPr>
          <p:cNvSpPr txBox="1"/>
          <p:nvPr/>
        </p:nvSpPr>
        <p:spPr>
          <a:xfrm>
            <a:off x="643467" y="2546224"/>
            <a:ext cx="3448259" cy="3342747"/>
          </a:xfrm>
          <a:prstGeom prst="rect">
            <a:avLst/>
          </a:prstGeom>
        </p:spPr>
        <p:txBody>
          <a:bodyPr rot="0" spcFirstLastPara="0" vertOverflow="overflow" horzOverflow="overflow" vert="horz" lIns="0" tIns="45720" rIns="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dirty="0">
                <a:solidFill>
                  <a:srgbClr val="FFFFFF"/>
                </a:solidFill>
              </a:rPr>
              <a:t>- Highway laws. 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dirty="0">
                <a:solidFill>
                  <a:srgbClr val="FFFFFF"/>
                </a:solidFill>
              </a:rPr>
              <a:t>- Important areas of tort law. </a:t>
            </a: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endParaRPr lang="en-US" dirty="0">
              <a:solidFill>
                <a:srgbClr val="FFFFFF"/>
              </a:solidFill>
            </a:endParaRPr>
          </a:p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dirty="0">
                <a:solidFill>
                  <a:srgbClr val="FFFFFF"/>
                </a:solidFill>
              </a:rPr>
              <a:t>- Aim is to put the person back in the position they were in before the accident occurred.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B50110-5A01-5B04-28FB-B42A2DB924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847" r="15644" b="8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23741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362070-691D-44DB-98D4-BC61774B0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469DCD-CD0C-C52E-7031-98BAD8B8BB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36504" y="758951"/>
            <a:ext cx="7319175" cy="3374931"/>
          </a:xfrm>
        </p:spPr>
        <p:txBody>
          <a:bodyPr>
            <a:normAutofit/>
          </a:bodyPr>
          <a:lstStyle/>
          <a:p>
            <a:r>
              <a:rPr lang="en-GB" b="1" i="1" u="sng"/>
              <a:t>Thank you 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A373BA-FCBB-DA78-B49C-5569455F9B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36504" y="4455620"/>
            <a:ext cx="7321946" cy="114300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Any questions?</a:t>
            </a:r>
            <a:endParaRPr lang="en-US"/>
          </a:p>
        </p:txBody>
      </p:sp>
      <p:pic>
        <p:nvPicPr>
          <p:cNvPr id="4" name="Graphic 4" descr="Wave Gesture with solid fill">
            <a:extLst>
              <a:ext uri="{FF2B5EF4-FFF2-40B4-BE49-F238E27FC236}">
                <a16:creationId xmlns:a16="http://schemas.microsoft.com/office/drawing/2014/main" id="{ED9166CC-726E-08F7-C6F7-E027FDE431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0973" y="1790485"/>
            <a:ext cx="2758331" cy="275833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7EFE9C-DAE7-4ECA-BDB2-34E2534B8A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958251" y="4294753"/>
            <a:ext cx="71323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32DB1480-5B24-4B37-B70E-C74945DD91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82065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RegularSeed_2SEEDS">
      <a:dk1>
        <a:srgbClr val="000000"/>
      </a:dk1>
      <a:lt1>
        <a:srgbClr val="FFFFFF"/>
      </a:lt1>
      <a:dk2>
        <a:srgbClr val="1E3535"/>
      </a:dk2>
      <a:lt2>
        <a:srgbClr val="E2E6E8"/>
      </a:lt2>
      <a:accent1>
        <a:srgbClr val="B15E3B"/>
      </a:accent1>
      <a:accent2>
        <a:srgbClr val="C34D5B"/>
      </a:accent2>
      <a:accent3>
        <a:srgbClr val="C09F4C"/>
      </a:accent3>
      <a:accent4>
        <a:srgbClr val="3BB1A7"/>
      </a:accent4>
      <a:accent5>
        <a:srgbClr val="4D9CC3"/>
      </a:accent5>
      <a:accent6>
        <a:srgbClr val="3B59B1"/>
      </a:accent6>
      <a:hlink>
        <a:srgbClr val="3A8BAE"/>
      </a:hlink>
      <a:folHlink>
        <a:srgbClr val="7F7F7F"/>
      </a:folHlink>
    </a:clrScheme>
    <a:fontScheme name="Retrospect">
      <a:majorFont>
        <a:latin typeface="Tw Cen M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1043</Words>
  <Application>Microsoft Office PowerPoint</Application>
  <PresentationFormat>Widescreen</PresentationFormat>
  <Paragraphs>151</Paragraphs>
  <Slides>22</Slides>
  <Notes>10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Calibri</vt:lpstr>
      <vt:lpstr>Calibri Light</vt:lpstr>
      <vt:lpstr>Tw Cen MT</vt:lpstr>
      <vt:lpstr>RetrospectVTI</vt:lpstr>
      <vt:lpstr>Highways and the law!</vt:lpstr>
      <vt:lpstr>Content </vt:lpstr>
      <vt:lpstr>Aims and Learning Objectives</vt:lpstr>
      <vt:lpstr>Legislation</vt:lpstr>
      <vt:lpstr>Highways Act 1980</vt:lpstr>
      <vt:lpstr>Common law and types of Highways</vt:lpstr>
      <vt:lpstr>Maintenace </vt:lpstr>
      <vt:lpstr>Continued </vt:lpstr>
      <vt:lpstr>Temporary hazard</vt:lpstr>
      <vt:lpstr>Any available defences</vt:lpstr>
      <vt:lpstr>Continued</vt:lpstr>
      <vt:lpstr>Activity</vt:lpstr>
      <vt:lpstr>Part 2 </vt:lpstr>
      <vt:lpstr>The rights of the public </vt:lpstr>
      <vt:lpstr>Continued</vt:lpstr>
      <vt:lpstr>Continued....</vt:lpstr>
      <vt:lpstr>Countryside and Rights of Way Act 2000</vt:lpstr>
      <vt:lpstr>Others </vt:lpstr>
      <vt:lpstr>Activity </vt:lpstr>
      <vt:lpstr>Activity </vt:lpstr>
      <vt:lpstr>Summary </vt:lpstr>
      <vt:lpstr>Thank you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Zita Draper</dc:creator>
  <cp:lastModifiedBy>Zita Draper</cp:lastModifiedBy>
  <cp:revision>499</cp:revision>
  <cp:lastPrinted>2022-12-06T08:48:26Z</cp:lastPrinted>
  <dcterms:created xsi:type="dcterms:W3CDTF">2022-11-20T11:23:37Z</dcterms:created>
  <dcterms:modified xsi:type="dcterms:W3CDTF">2024-11-23T13:50:24Z</dcterms:modified>
</cp:coreProperties>
</file>