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1" d="100"/>
          <a:sy n="91" d="100"/>
        </p:scale>
        <p:origin x="78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0D1B40"/>
                </a:solidFill>
                <a:latin typeface="Arial"/>
              </a:defRPr>
            </a:pPr>
            <a:r>
              <a:rPr lang="en-US" sz="1300" b="0" i="0" u="none" strike="noStrike">
                <a:solidFill>
                  <a:srgbClr val="0D1B40"/>
                </a:solidFill>
                <a:latin typeface="Arial"/>
              </a:rPr>
              <a:t>Cost Comparison: Breach vs. Security Investment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(USD Millions)</c:v>
                </c:pt>
              </c:strCache>
            </c:strRef>
          </c:tx>
          <c:spPr>
            <a:solidFill>
              <a:srgbClr val="E53E3E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7D58-4AF6-A15F-937C1361F962}"/>
              </c:ext>
            </c:extLst>
          </c:dPt>
          <c:dPt>
            <c:idx val="1"/>
            <c:invertIfNegative val="0"/>
            <c:bubble3D val="0"/>
            <c:spPr>
              <a:solidFill>
                <a:srgbClr val="F6A623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7D58-4AF6-A15F-937C1361F962}"/>
              </c:ext>
            </c:extLst>
          </c:dPt>
          <c:dPt>
            <c:idx val="2"/>
            <c:invertIfNegative val="0"/>
            <c:bubble3D val="0"/>
            <c:spPr>
              <a:solidFill>
                <a:srgbClr val="F6A623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7D58-4AF6-A15F-937C1361F962}"/>
              </c:ext>
            </c:extLst>
          </c:dPt>
          <c:dPt>
            <c:idx val="3"/>
            <c:invertIfNegative val="0"/>
            <c:bubble3D val="0"/>
            <c:spPr>
              <a:solidFill>
                <a:srgbClr val="27AE60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7D58-4AF6-A15F-937C1361F962}"/>
              </c:ext>
            </c:extLst>
          </c:dPt>
          <c:dLbls>
            <c:numFmt formatCode="&quot;$&quot;0.0&quot;M&quot;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D1B4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Avg. Breach Cost
(IBM 2023)</c:v>
                </c:pt>
                <c:pt idx="1">
                  <c:v>GDPR Fine
(4% Turnover est.)</c:v>
                </c:pt>
                <c:pt idx="2">
                  <c:v>Reputational
Client Loss est.</c:v>
                </c:pt>
                <c:pt idx="3">
                  <c:v>Zero Trust
Implementation</c:v>
                </c:pt>
              </c:strCache>
            </c:strRef>
          </c:cat>
          <c:val>
            <c:numRef>
              <c:f>Sheet1!$B$2:$B$5</c:f>
              <c:numCache>
                <c:formatCode>"$"0.0"M"</c:formatCode>
                <c:ptCount val="4"/>
                <c:pt idx="0">
                  <c:v>5.9</c:v>
                </c:pt>
                <c:pt idx="1">
                  <c:v>3.2</c:v>
                </c:pt>
                <c:pt idx="2">
                  <c:v>4.5</c:v>
                </c:pt>
                <c:pt idx="3">
                  <c:v>0.8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7D58-4AF6-A15F-937C1361F962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D1B4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8892B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010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80F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0A3A6"/>
          </a:solidFill>
          <a:ln w="1270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7315200" y="274320"/>
            <a:ext cx="1645920" cy="457200"/>
          </a:xfrm>
          <a:prstGeom prst="rect">
            <a:avLst/>
          </a:prstGeom>
          <a:solidFill>
            <a:srgbClr val="1A56C4"/>
          </a:solidFill>
          <a:ln w="12700">
            <a:solidFill>
              <a:srgbClr val="1A56C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7315200" y="274320"/>
            <a:ext cx="1645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VTAM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457200" y="1371600"/>
            <a:ext cx="7772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4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Securing Our Future:</a:t>
            </a:r>
            <a:endParaRPr lang="en-US" sz="4400" dirty="0"/>
          </a:p>
        </p:txBody>
      </p:sp>
      <p:sp>
        <p:nvSpPr>
          <p:cNvPr id="7" name="Text 5"/>
          <p:cNvSpPr/>
          <p:nvPr/>
        </p:nvSpPr>
        <p:spPr>
          <a:xfrm>
            <a:off x="457200" y="2103120"/>
            <a:ext cx="77724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000" dirty="0">
                <a:solidFill>
                  <a:srgbClr val="D1D9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Zero Trust Framework for VTAM</a:t>
            </a:r>
            <a:endParaRPr lang="en-US" sz="3000" dirty="0"/>
          </a:p>
        </p:txBody>
      </p:sp>
      <p:sp>
        <p:nvSpPr>
          <p:cNvPr id="8" name="Shape 6"/>
          <p:cNvSpPr/>
          <p:nvPr/>
        </p:nvSpPr>
        <p:spPr>
          <a:xfrm>
            <a:off x="457200" y="2880360"/>
            <a:ext cx="3200400" cy="36576"/>
          </a:xfrm>
          <a:prstGeom prst="rect">
            <a:avLst/>
          </a:prstGeom>
          <a:solidFill>
            <a:srgbClr val="00A3A6"/>
          </a:solidFill>
          <a:ln w="1270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457200" y="301752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8892B0"/>
                </a:solidFill>
              </a:rPr>
              <a:t>Presented by: Hossam Abdallah |  May 2026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57200" y="3749040"/>
            <a:ext cx="1920240" cy="1097280"/>
          </a:xfrm>
          <a:prstGeom prst="rect">
            <a:avLst/>
          </a:prstGeom>
          <a:solidFill>
            <a:srgbClr val="0D1B40"/>
          </a:solidFill>
          <a:ln w="12700">
            <a:solidFill>
              <a:srgbClr val="1A56C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57200" y="3767328"/>
            <a:ext cx="1920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0A3A6"/>
                </a:solidFill>
              </a:rPr>
              <a:t>$5.9M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457200" y="4297680"/>
            <a:ext cx="1920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D1D9F0"/>
                </a:solidFill>
              </a:rPr>
              <a:t>Avg. breach cost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D1D9F0"/>
                </a:solidFill>
              </a:rPr>
              <a:t>(Financial Sector)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2606040" y="3749040"/>
            <a:ext cx="1920240" cy="1097280"/>
          </a:xfrm>
          <a:prstGeom prst="rect">
            <a:avLst/>
          </a:prstGeom>
          <a:solidFill>
            <a:srgbClr val="0D1B40"/>
          </a:solidFill>
          <a:ln w="12700">
            <a:solidFill>
              <a:srgbClr val="1A56C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2606040" y="3767328"/>
            <a:ext cx="1920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0A3A6"/>
                </a:solidFill>
              </a:rPr>
              <a:t>74%</a:t>
            </a:r>
            <a:endParaRPr lang="en-US" sz="2600" dirty="0"/>
          </a:p>
        </p:txBody>
      </p:sp>
      <p:sp>
        <p:nvSpPr>
          <p:cNvPr id="15" name="Text 13"/>
          <p:cNvSpPr/>
          <p:nvPr/>
        </p:nvSpPr>
        <p:spPr>
          <a:xfrm>
            <a:off x="2606040" y="4297680"/>
            <a:ext cx="1920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D1D9F0"/>
                </a:solidFill>
              </a:rPr>
              <a:t>Breaches involve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D1D9F0"/>
                </a:solidFill>
              </a:rPr>
              <a:t>human error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754880" y="3749040"/>
            <a:ext cx="1920240" cy="1097280"/>
          </a:xfrm>
          <a:prstGeom prst="rect">
            <a:avLst/>
          </a:prstGeom>
          <a:solidFill>
            <a:srgbClr val="0D1B40"/>
          </a:solidFill>
          <a:ln w="12700">
            <a:solidFill>
              <a:srgbClr val="1A56C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4754880" y="3767328"/>
            <a:ext cx="1920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0A3A6"/>
                </a:solidFill>
              </a:rPr>
              <a:t>RaaS</a:t>
            </a:r>
            <a:endParaRPr lang="en-US" sz="2600" dirty="0"/>
          </a:p>
        </p:txBody>
      </p:sp>
      <p:sp>
        <p:nvSpPr>
          <p:cNvPr id="18" name="Text 16"/>
          <p:cNvSpPr/>
          <p:nvPr/>
        </p:nvSpPr>
        <p:spPr>
          <a:xfrm>
            <a:off x="4754880" y="4297680"/>
            <a:ext cx="1920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D1D9F0"/>
                </a:solidFill>
              </a:rPr>
              <a:t>No.1 threat to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D1D9F0"/>
                </a:solidFill>
              </a:rPr>
              <a:t>financial firms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6903720" y="3749040"/>
            <a:ext cx="1920240" cy="1097280"/>
          </a:xfrm>
          <a:prstGeom prst="rect">
            <a:avLst/>
          </a:prstGeom>
          <a:solidFill>
            <a:srgbClr val="0D1B40"/>
          </a:solidFill>
          <a:ln w="12700">
            <a:solidFill>
              <a:srgbClr val="1A56C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6903720" y="3767328"/>
            <a:ext cx="1920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00A3A6"/>
                </a:solidFill>
              </a:rPr>
              <a:t>72hrs</a:t>
            </a:r>
            <a:endParaRPr lang="en-US" sz="2600" dirty="0"/>
          </a:p>
        </p:txBody>
      </p:sp>
      <p:sp>
        <p:nvSpPr>
          <p:cNvPr id="21" name="Text 19"/>
          <p:cNvSpPr/>
          <p:nvPr/>
        </p:nvSpPr>
        <p:spPr>
          <a:xfrm>
            <a:off x="6903720" y="4297680"/>
            <a:ext cx="1920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D1D9F0"/>
                </a:solidFill>
              </a:rPr>
              <a:t>GDPR mandatory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D1D9F0"/>
                </a:solidFill>
              </a:rPr>
              <a:t>breach notification</a:t>
            </a:r>
            <a:endParaRPr lang="en-US" sz="9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0F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40"/>
          </a:solidFill>
          <a:ln w="12700">
            <a:solidFill>
              <a:srgbClr val="0D1B4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THE THREAT IS REAL — AND COSTLY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772400" y="0"/>
            <a:ext cx="1188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892B0"/>
                </a:solidFill>
              </a:rPr>
              <a:t>Slide 1 of 5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365760" y="1051560"/>
            <a:ext cx="4114800" cy="347472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365760" y="1051560"/>
            <a:ext cx="4114800" cy="73152"/>
          </a:xfrm>
          <a:prstGeom prst="rect">
            <a:avLst/>
          </a:prstGeom>
          <a:solidFill>
            <a:srgbClr val="E53E3E"/>
          </a:solidFill>
          <a:ln w="12700">
            <a:solidFill>
              <a:srgbClr val="E53E3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02920" y="1143000"/>
            <a:ext cx="3840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E53E3E"/>
                </a:solidFill>
              </a:rPr>
              <a:t>⚠  VTAM HAS ALREADY BEEN ATTACKED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502920" y="1691640"/>
            <a:ext cx="3840480" cy="2560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0D1B40"/>
                </a:solidFill>
              </a:rPr>
              <a:t>✗  Sophisticated phishing bypass</a:t>
            </a: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8892B0"/>
                </a:solidFill>
              </a:rPr>
              <a:t>    — Email filters failed completely</a:t>
            </a: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0D1B40"/>
                </a:solidFill>
              </a:rPr>
              <a:t>✗  Attempted ransomware infection</a:t>
            </a: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8892B0"/>
                </a:solidFill>
              </a:rPr>
              <a:t>    — Near-miss on client data encryption</a:t>
            </a: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0D1B40"/>
                </a:solidFill>
              </a:rPr>
              <a:t>✗  Expanding attack surface</a:t>
            </a:r>
            <a:endParaRPr lang="en-US" sz="1200" dirty="0"/>
          </a:p>
          <a:p>
            <a:pPr marL="0" indent="0" algn="l">
              <a:buNone/>
            </a:pPr>
            <a:r>
              <a:rPr lang="en-US" sz="1200" dirty="0">
                <a:solidFill>
                  <a:srgbClr val="8892B0"/>
                </a:solidFill>
              </a:rPr>
              <a:t>    — Hybrid work + cloud = more exposure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663440" y="1051560"/>
            <a:ext cx="4114800" cy="347472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663440" y="1051560"/>
            <a:ext cx="4114800" cy="73152"/>
          </a:xfrm>
          <a:prstGeom prst="rect">
            <a:avLst/>
          </a:prstGeom>
          <a:solidFill>
            <a:srgbClr val="1A56C4"/>
          </a:solidFill>
          <a:ln w="12700">
            <a:solidFill>
              <a:srgbClr val="1A56C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800600" y="1143000"/>
            <a:ext cx="3840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0D1B40"/>
                </a:solidFill>
              </a:rPr>
              <a:t>BUSINESS IMPACT OF A SUCCESSFUL BREACH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800600" y="1691640"/>
            <a:ext cx="457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💰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5303520" y="1737360"/>
            <a:ext cx="3383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40"/>
                </a:solidFill>
              </a:rPr>
              <a:t>$5.90M average breach cost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303520" y="2039112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B0"/>
                </a:solidFill>
              </a:rPr>
              <a:t>Financial services sector (IBM, 2023)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4800600" y="2468880"/>
            <a:ext cx="457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⚖️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5303520" y="2514600"/>
            <a:ext cx="3383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40"/>
                </a:solidFill>
              </a:rPr>
              <a:t>GDPR fines up to 4% turnover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5303520" y="2816352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B0"/>
                </a:solidFill>
              </a:rPr>
              <a:t>Mandatory 72hr breach notification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4800600" y="3246120"/>
            <a:ext cx="457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🏛️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5303520" y="3291840"/>
            <a:ext cx="3383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40"/>
                </a:solidFill>
              </a:rPr>
              <a:t>FCA regulatory investigation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5303520" y="3593592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B0"/>
                </a:solidFill>
              </a:rPr>
              <a:t>Potential trading license risk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4846320" y="3904488"/>
            <a:ext cx="457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📉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5257800" y="4000500"/>
            <a:ext cx="3383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40"/>
                </a:solidFill>
              </a:rPr>
              <a:t>Client attrition &amp; reputational loss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5349240" y="4233672"/>
            <a:ext cx="3383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B0"/>
                </a:solidFill>
              </a:rPr>
              <a:t>Trust is VTAM's core product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365760" y="4663440"/>
            <a:ext cx="8412480" cy="365760"/>
          </a:xfrm>
          <a:prstGeom prst="rect">
            <a:avLst/>
          </a:prstGeom>
          <a:solidFill>
            <a:srgbClr val="0D1B40"/>
          </a:solidFill>
          <a:ln w="12700">
            <a:solidFill>
              <a:srgbClr val="0D1B4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365760" y="4663440"/>
            <a:ext cx="8412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i="1" dirty="0">
                <a:solidFill>
                  <a:srgbClr val="FFFFFF"/>
                </a:solidFill>
              </a:rPr>
              <a:t>The question is not IF we invest in security — it is whether we act NOW or after a catastrophic breach.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0F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40"/>
          </a:solidFill>
          <a:ln w="12700">
            <a:solidFill>
              <a:srgbClr val="0D1B4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</a:rPr>
              <a:t>OUR CURRENT EXPOSURE — 4 ACTIVE THREAT CATEGORIES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7772400" y="0"/>
            <a:ext cx="1188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892B0"/>
                </a:solidFill>
              </a:rPr>
              <a:t>Slide 2 of 5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365760" y="1051560"/>
            <a:ext cx="411480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365760" y="1051560"/>
            <a:ext cx="73152" cy="178308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30352" y="1143000"/>
            <a:ext cx="3749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C0392B"/>
                </a:solidFill>
              </a:rPr>
              <a:t>🦠  Ransomware-as-a-Service (RaaS)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30352" y="1508760"/>
            <a:ext cx="374904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0D1B40"/>
                </a:solidFill>
              </a:rPr>
              <a:t>Criminal groups now rent enterprise-grade ransomware. LockBit &amp; BlackCat/ALPHV operate subscription models. VTAM's near-miss proves we are already targeted.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530352" y="2514600"/>
            <a:ext cx="37490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8892B0"/>
                </a:solidFill>
              </a:rPr>
              <a:t>Source: ENISA Threat Landscape 2023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4754880" y="1051560"/>
            <a:ext cx="411480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4754880" y="1051560"/>
            <a:ext cx="73152" cy="1783080"/>
          </a:xfrm>
          <a:prstGeom prst="rect">
            <a:avLst/>
          </a:prstGeom>
          <a:solidFill>
            <a:srgbClr val="8E44AD"/>
          </a:solidFill>
          <a:ln w="12700">
            <a:solidFill>
              <a:srgbClr val="8E44A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919472" y="1143000"/>
            <a:ext cx="3749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8E44AD"/>
                </a:solidFill>
              </a:rPr>
              <a:t>🎙️  AI-Powered Vishing &amp; Deepfakes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919472" y="1508760"/>
            <a:ext cx="374904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0D1B40"/>
                </a:solidFill>
              </a:rPr>
              <a:t>Attackers clone executive voices using generative AI to authorise fraudulent wire transfers. FBI issued specific warnings for financial firms in 2023.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4919472" y="2514600"/>
            <a:ext cx="37490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8892B0"/>
                </a:solidFill>
              </a:rPr>
              <a:t>Source: FBI IC3 Advisory, 2023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365760" y="2971800"/>
            <a:ext cx="411480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365760" y="2971800"/>
            <a:ext cx="73152" cy="1783080"/>
          </a:xfrm>
          <a:prstGeom prst="rect">
            <a:avLst/>
          </a:prstGeom>
          <a:solidFill>
            <a:srgbClr val="E67E22"/>
          </a:solidFill>
          <a:ln w="12700">
            <a:solidFill>
              <a:srgbClr val="E67E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30352" y="3063240"/>
            <a:ext cx="3749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E67E22"/>
                </a:solidFill>
              </a:rPr>
              <a:t>🔗  Supply Chain Compromise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30352" y="3429000"/>
            <a:ext cx="374904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0D1B40"/>
                </a:solidFill>
              </a:rPr>
              <a:t>MOVEit flaw exposed 600+ organisations including financial institutions. Every SaaS vendor VTAM uses is a potential attack vector if unaudited.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530352" y="4434840"/>
            <a:ext cx="37490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8892B0"/>
                </a:solidFill>
              </a:rPr>
              <a:t>Source: CISA KEV Catalogue, 2023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4754880" y="2971800"/>
            <a:ext cx="411480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4754880" y="2971800"/>
            <a:ext cx="73152" cy="1783080"/>
          </a:xfrm>
          <a:prstGeom prst="rect">
            <a:avLst/>
          </a:prstGeom>
          <a:solidFill>
            <a:srgbClr val="1A7A4A"/>
          </a:solidFill>
          <a:ln w="12700">
            <a:solidFill>
              <a:srgbClr val="1A7A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4919472" y="3063240"/>
            <a:ext cx="3749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A7A4A"/>
                </a:solidFill>
              </a:rPr>
              <a:t>☁️  Cloud Misconfiguration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4919472" y="3429000"/>
            <a:ext cx="374904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100" dirty="0">
                <a:solidFill>
                  <a:srgbClr val="0D1B40"/>
                </a:solidFill>
              </a:rPr>
              <a:t>74% of all breaches involve misconfiguration or human error. Exposed storage buckets and permissive IAM policies create invisible data leakage.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4919472" y="4434840"/>
            <a:ext cx="37490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8892B0"/>
                </a:solidFill>
              </a:rPr>
              <a:t>Source: Verizon DBIR 2023</a:t>
            </a:r>
            <a:endParaRPr lang="en-US" sz="900" dirty="0"/>
          </a:p>
        </p:txBody>
      </p:sp>
      <p:sp>
        <p:nvSpPr>
          <p:cNvPr id="25" name="Shape 23"/>
          <p:cNvSpPr/>
          <p:nvPr/>
        </p:nvSpPr>
        <p:spPr>
          <a:xfrm>
            <a:off x="365760" y="4864608"/>
            <a:ext cx="8412480" cy="182880"/>
          </a:xfrm>
          <a:prstGeom prst="rect">
            <a:avLst/>
          </a:prstGeom>
          <a:solidFill>
            <a:srgbClr val="00A3A6"/>
          </a:solidFill>
          <a:ln w="1270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365760" y="4864608"/>
            <a:ext cx="84124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</a:rPr>
              <a:t>Plus insider threats — hybrid work means employees access critical systems from unmanaged home networks daily.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40"/>
          </a:solidFill>
          <a:ln w="12700">
            <a:solidFill>
              <a:srgbClr val="0D1B4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THE SOLUTION — ZERO TRUST ARCHITECTURE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772400" y="0"/>
            <a:ext cx="1188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892B0"/>
                </a:solidFill>
              </a:rPr>
              <a:t>Slide 3 of 5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365760" y="1005840"/>
            <a:ext cx="8412480" cy="594360"/>
          </a:xfrm>
          <a:prstGeom prst="rect">
            <a:avLst/>
          </a:prstGeom>
          <a:solidFill>
            <a:srgbClr val="0D1B40"/>
          </a:solidFill>
          <a:ln w="12700">
            <a:solidFill>
              <a:srgbClr val="00A3A6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365760" y="1005840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i="1" dirty="0">
                <a:solidFill>
                  <a:srgbClr val="00A3A6"/>
                </a:solidFill>
              </a:rPr>
              <a:t>"Never Trust, Always Verify" — Endorsed by CISA, NIST SP 800-207 &amp; ISO 27001:2022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365760" y="1828800"/>
            <a:ext cx="1645920" cy="822960"/>
          </a:xfrm>
          <a:prstGeom prst="rect">
            <a:avLst/>
          </a:prstGeom>
          <a:solidFill>
            <a:srgbClr val="1A56C4"/>
          </a:solidFill>
          <a:ln w="12700">
            <a:solidFill>
              <a:srgbClr val="1A56C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365760" y="1828800"/>
            <a:ext cx="16459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👤 Users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&amp; Devices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2011680" y="2240280"/>
            <a:ext cx="457200" cy="0"/>
          </a:xfrm>
          <a:prstGeom prst="line">
            <a:avLst/>
          </a:prstGeom>
          <a:noFill/>
          <a:ln w="3175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2395728" y="2103120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A3A6"/>
                </a:solidFill>
              </a:rPr>
              <a:t>→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2514600" y="1828800"/>
            <a:ext cx="1645920" cy="822960"/>
          </a:xfrm>
          <a:prstGeom prst="rect">
            <a:avLst/>
          </a:prstGeom>
          <a:solidFill>
            <a:srgbClr val="8E44AD"/>
          </a:solidFill>
          <a:ln w="12700">
            <a:solidFill>
              <a:srgbClr val="8E44AD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2514600" y="1828800"/>
            <a:ext cx="16459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🔐 MFA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Verification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160520" y="2240280"/>
            <a:ext cx="457200" cy="0"/>
          </a:xfrm>
          <a:prstGeom prst="line">
            <a:avLst/>
          </a:prstGeom>
          <a:noFill/>
          <a:ln w="3175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4544568" y="2103120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A3A6"/>
                </a:solidFill>
              </a:rPr>
              <a:t>→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4663440" y="1828800"/>
            <a:ext cx="1645920" cy="822960"/>
          </a:xfrm>
          <a:prstGeom prst="rect">
            <a:avLst/>
          </a:prstGeom>
          <a:solidFill>
            <a:srgbClr val="00A3A6"/>
          </a:solidFill>
          <a:ln w="12700">
            <a:solidFill>
              <a:srgbClr val="00A3A6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4663440" y="1828800"/>
            <a:ext cx="16459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⚙️ Policy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Engine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6309360" y="2240280"/>
            <a:ext cx="457200" cy="0"/>
          </a:xfrm>
          <a:prstGeom prst="line">
            <a:avLst/>
          </a:prstGeom>
          <a:noFill/>
          <a:ln w="3175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6693408" y="2103120"/>
            <a:ext cx="274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A3A6"/>
                </a:solidFill>
              </a:rPr>
              <a:t>→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6812280" y="1828800"/>
            <a:ext cx="1920240" cy="822960"/>
          </a:xfrm>
          <a:prstGeom prst="rect">
            <a:avLst/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6812280" y="1828800"/>
            <a:ext cx="1920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🏦 VTAM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Resources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2514600" y="2788920"/>
            <a:ext cx="6217920" cy="411480"/>
          </a:xfrm>
          <a:prstGeom prst="rect">
            <a:avLst/>
          </a:prstGeom>
          <a:solidFill>
            <a:srgbClr val="0D1B40"/>
          </a:solidFill>
          <a:ln w="12700">
            <a:solidFill>
              <a:srgbClr val="0D1B4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2514600" y="2788920"/>
            <a:ext cx="6217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0A3A6"/>
                </a:solidFill>
              </a:rPr>
              <a:t>🔍  Continuous 24/7 Monitoring  |  SIEM + SOAR  |  MITRE ATT&amp;CK Detection Rules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365760" y="3383280"/>
            <a:ext cx="196596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365760" y="3429000"/>
            <a:ext cx="1965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🛡️</a:t>
            </a:r>
            <a:endParaRPr lang="en-US" sz="2200" dirty="0"/>
          </a:p>
        </p:txBody>
      </p:sp>
      <p:sp>
        <p:nvSpPr>
          <p:cNvPr id="25" name="Text 23"/>
          <p:cNvSpPr/>
          <p:nvPr/>
        </p:nvSpPr>
        <p:spPr>
          <a:xfrm>
            <a:off x="365760" y="3822192"/>
            <a:ext cx="1965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D1B40"/>
                </a:solidFill>
              </a:rPr>
              <a:t>Phishing-Resistant MFA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365760" y="4151376"/>
            <a:ext cx="196596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8892B0"/>
                </a:solidFill>
              </a:rPr>
              <a:t>FIDO2 hardware tokens for all privileged users. Blocks 99.9% of credential attacks.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2514600" y="3383280"/>
            <a:ext cx="196596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2514600" y="3429000"/>
            <a:ext cx="1965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📊</a:t>
            </a:r>
            <a:endParaRPr lang="en-US" sz="2200" dirty="0"/>
          </a:p>
        </p:txBody>
      </p:sp>
      <p:sp>
        <p:nvSpPr>
          <p:cNvPr id="29" name="Text 27"/>
          <p:cNvSpPr/>
          <p:nvPr/>
        </p:nvSpPr>
        <p:spPr>
          <a:xfrm>
            <a:off x="2514600" y="3822192"/>
            <a:ext cx="1965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D1B40"/>
                </a:solidFill>
              </a:rPr>
              <a:t>SIEM + SOAR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2514600" y="4151376"/>
            <a:ext cx="196596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8892B0"/>
                </a:solidFill>
              </a:rPr>
              <a:t>24/7 automated threat detection &amp; response. Auto-isolates compromised systems in seconds.</a:t>
            </a:r>
            <a:endParaRPr lang="en-US" sz="950" dirty="0"/>
          </a:p>
        </p:txBody>
      </p:sp>
      <p:sp>
        <p:nvSpPr>
          <p:cNvPr id="31" name="Shape 29"/>
          <p:cNvSpPr/>
          <p:nvPr/>
        </p:nvSpPr>
        <p:spPr>
          <a:xfrm>
            <a:off x="4663440" y="3383280"/>
            <a:ext cx="196596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/>
          <p:nvPr/>
        </p:nvSpPr>
        <p:spPr>
          <a:xfrm>
            <a:off x="4663440" y="3429000"/>
            <a:ext cx="1965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☁️</a:t>
            </a:r>
            <a:endParaRPr lang="en-US" sz="2200" dirty="0"/>
          </a:p>
        </p:txBody>
      </p:sp>
      <p:sp>
        <p:nvSpPr>
          <p:cNvPr id="33" name="Text 31"/>
          <p:cNvSpPr/>
          <p:nvPr/>
        </p:nvSpPr>
        <p:spPr>
          <a:xfrm>
            <a:off x="4663440" y="3822192"/>
            <a:ext cx="1965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D1B40"/>
                </a:solidFill>
              </a:rPr>
              <a:t>Cloud Security (CSPM)</a:t>
            </a:r>
            <a:endParaRPr lang="en-US" sz="1050" dirty="0"/>
          </a:p>
        </p:txBody>
      </p:sp>
      <p:sp>
        <p:nvSpPr>
          <p:cNvPr id="34" name="Text 32"/>
          <p:cNvSpPr/>
          <p:nvPr/>
        </p:nvSpPr>
        <p:spPr>
          <a:xfrm>
            <a:off x="4663440" y="4151376"/>
            <a:ext cx="196596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8892B0"/>
                </a:solidFill>
              </a:rPr>
              <a:t>Continuous misconfiguration scanning against CIS Benchmarks. Eliminates invisible exposure.</a:t>
            </a:r>
            <a:endParaRPr lang="en-US" sz="950" dirty="0"/>
          </a:p>
        </p:txBody>
      </p:sp>
      <p:sp>
        <p:nvSpPr>
          <p:cNvPr id="35" name="Shape 33"/>
          <p:cNvSpPr/>
          <p:nvPr/>
        </p:nvSpPr>
        <p:spPr>
          <a:xfrm>
            <a:off x="6812280" y="3383280"/>
            <a:ext cx="196596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6" name="Text 34"/>
          <p:cNvSpPr/>
          <p:nvPr/>
        </p:nvSpPr>
        <p:spPr>
          <a:xfrm>
            <a:off x="6812280" y="3429000"/>
            <a:ext cx="19659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000000"/>
                </a:solidFill>
              </a:rPr>
              <a:t>💾</a:t>
            </a:r>
            <a:endParaRPr lang="en-US" sz="2200" dirty="0"/>
          </a:p>
        </p:txBody>
      </p:sp>
      <p:sp>
        <p:nvSpPr>
          <p:cNvPr id="37" name="Text 35"/>
          <p:cNvSpPr/>
          <p:nvPr/>
        </p:nvSpPr>
        <p:spPr>
          <a:xfrm>
            <a:off x="6812280" y="3822192"/>
            <a:ext cx="1965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D1B40"/>
                </a:solidFill>
              </a:rPr>
              <a:t>Immutable Backups</a:t>
            </a:r>
            <a:endParaRPr lang="en-US" sz="1050" dirty="0"/>
          </a:p>
        </p:txBody>
      </p:sp>
      <p:sp>
        <p:nvSpPr>
          <p:cNvPr id="38" name="Text 36"/>
          <p:cNvSpPr/>
          <p:nvPr/>
        </p:nvSpPr>
        <p:spPr>
          <a:xfrm>
            <a:off x="6812280" y="4151376"/>
            <a:ext cx="196596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8892B0"/>
                </a:solidFill>
              </a:rPr>
              <a:t>3-2-1-1 air-gapped backup strategy. Guaranteed recovery without ransom payment.</a:t>
            </a:r>
            <a:endParaRPr lang="en-US" sz="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40"/>
          </a:solidFill>
          <a:ln w="12700">
            <a:solidFill>
              <a:srgbClr val="0D1B4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INVESTMENT vs. RISK — THE BUSINESS CASE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772400" y="0"/>
            <a:ext cx="1188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892B0"/>
                </a:solidFill>
              </a:rPr>
              <a:t>Slide 4 of 5</a:t>
            </a:r>
            <a:endParaRPr lang="en-US" sz="1000" dirty="0"/>
          </a:p>
        </p:txBody>
      </p:sp>
      <p:graphicFrame>
        <p:nvGraphicFramePr>
          <p:cNvPr id="5" name="Chart 0"/>
          <p:cNvGraphicFramePr/>
          <p:nvPr/>
        </p:nvGraphicFramePr>
        <p:xfrm>
          <a:off x="365760" y="1051560"/>
          <a:ext cx="5029200" cy="3566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Shape 3"/>
          <p:cNvSpPr/>
          <p:nvPr/>
        </p:nvSpPr>
        <p:spPr>
          <a:xfrm>
            <a:off x="5577840" y="1051560"/>
            <a:ext cx="3200400" cy="356616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Shape 4"/>
          <p:cNvSpPr/>
          <p:nvPr/>
        </p:nvSpPr>
        <p:spPr>
          <a:xfrm>
            <a:off x="5577840" y="1051560"/>
            <a:ext cx="3200400" cy="73152"/>
          </a:xfrm>
          <a:prstGeom prst="rect">
            <a:avLst/>
          </a:prstGeom>
          <a:solidFill>
            <a:srgbClr val="00A3A6"/>
          </a:solidFill>
          <a:ln w="1270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5715000" y="1143000"/>
            <a:ext cx="29260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D1B40"/>
                </a:solidFill>
              </a:rPr>
              <a:t>BEYOND COST AVOIDANCE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5715000" y="1627632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1B40"/>
                </a:solidFill>
              </a:rPr>
              <a:t>✅  GDPR &amp; FCA compliance</a:t>
            </a: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5715000" y="1901952"/>
            <a:ext cx="292608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B0"/>
                </a:solidFill>
              </a:rPr>
              <a:t>    Avoid regulatory action</a:t>
            </a:r>
            <a:endParaRPr lang="en-US" sz="1000" dirty="0"/>
          </a:p>
        </p:txBody>
      </p:sp>
      <p:sp>
        <p:nvSpPr>
          <p:cNvPr id="11" name="Text 8"/>
          <p:cNvSpPr/>
          <p:nvPr/>
        </p:nvSpPr>
        <p:spPr>
          <a:xfrm>
            <a:off x="5715000" y="2212848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1B40"/>
                </a:solidFill>
              </a:rPr>
              <a:t>🏆  ISO 27001 certification</a:t>
            </a:r>
            <a:endParaRPr lang="en-US" sz="1150" dirty="0"/>
          </a:p>
        </p:txBody>
      </p:sp>
      <p:sp>
        <p:nvSpPr>
          <p:cNvPr id="12" name="Text 9"/>
          <p:cNvSpPr/>
          <p:nvPr/>
        </p:nvSpPr>
        <p:spPr>
          <a:xfrm>
            <a:off x="5715000" y="2487168"/>
            <a:ext cx="292608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B0"/>
                </a:solidFill>
              </a:rPr>
              <a:t>    Client procurement requirement</a:t>
            </a:r>
            <a:endParaRPr lang="en-US" sz="1000" dirty="0"/>
          </a:p>
        </p:txBody>
      </p:sp>
      <p:sp>
        <p:nvSpPr>
          <p:cNvPr id="13" name="Text 10"/>
          <p:cNvSpPr/>
          <p:nvPr/>
        </p:nvSpPr>
        <p:spPr>
          <a:xfrm>
            <a:off x="5715000" y="2798064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1B40"/>
                </a:solidFill>
              </a:rPr>
              <a:t>🤝  Competitive differentiator</a:t>
            </a:r>
            <a:endParaRPr lang="en-US" sz="1150" dirty="0"/>
          </a:p>
        </p:txBody>
      </p:sp>
      <p:sp>
        <p:nvSpPr>
          <p:cNvPr id="14" name="Text 11"/>
          <p:cNvSpPr/>
          <p:nvPr/>
        </p:nvSpPr>
        <p:spPr>
          <a:xfrm>
            <a:off x="5715000" y="3072384"/>
            <a:ext cx="292608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B0"/>
                </a:solidFill>
              </a:rPr>
              <a:t>    Institutional clients demand it</a:t>
            </a:r>
            <a:endParaRPr lang="en-US" sz="1000" dirty="0"/>
          </a:p>
        </p:txBody>
      </p:sp>
      <p:sp>
        <p:nvSpPr>
          <p:cNvPr id="15" name="Text 12"/>
          <p:cNvSpPr/>
          <p:nvPr/>
        </p:nvSpPr>
        <p:spPr>
          <a:xfrm>
            <a:off x="5715000" y="3383280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1B40"/>
                </a:solidFill>
              </a:rPr>
              <a:t>🔒  Cyber insurance premium reduction</a:t>
            </a:r>
            <a:endParaRPr lang="en-US" sz="1150" dirty="0"/>
          </a:p>
        </p:txBody>
      </p:sp>
      <p:sp>
        <p:nvSpPr>
          <p:cNvPr id="16" name="Text 13"/>
          <p:cNvSpPr/>
          <p:nvPr/>
        </p:nvSpPr>
        <p:spPr>
          <a:xfrm>
            <a:off x="5715000" y="3657600"/>
            <a:ext cx="292608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B0"/>
                </a:solidFill>
              </a:rPr>
              <a:t>    ZT posture lowers premiums</a:t>
            </a:r>
            <a:endParaRPr lang="en-US" sz="1000" dirty="0"/>
          </a:p>
        </p:txBody>
      </p:sp>
      <p:sp>
        <p:nvSpPr>
          <p:cNvPr id="17" name="Text 14"/>
          <p:cNvSpPr/>
          <p:nvPr/>
        </p:nvSpPr>
        <p:spPr>
          <a:xfrm>
            <a:off x="5715000" y="3968496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1B40"/>
                </a:solidFill>
              </a:rPr>
              <a:t>📈  Board confidence signal</a:t>
            </a:r>
            <a:endParaRPr lang="en-US" sz="1150" dirty="0"/>
          </a:p>
        </p:txBody>
      </p:sp>
      <p:sp>
        <p:nvSpPr>
          <p:cNvPr id="18" name="Text 15"/>
          <p:cNvSpPr/>
          <p:nvPr/>
        </p:nvSpPr>
        <p:spPr>
          <a:xfrm>
            <a:off x="5715000" y="4242816"/>
            <a:ext cx="292608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B0"/>
                </a:solidFill>
              </a:rPr>
              <a:t>    Demonstrates governance maturity</a:t>
            </a:r>
            <a:endParaRPr lang="en-US" sz="1000" dirty="0"/>
          </a:p>
        </p:txBody>
      </p:sp>
      <p:sp>
        <p:nvSpPr>
          <p:cNvPr id="19" name="Shape 16"/>
          <p:cNvSpPr/>
          <p:nvPr/>
        </p:nvSpPr>
        <p:spPr>
          <a:xfrm>
            <a:off x="365760" y="4709160"/>
            <a:ext cx="8412480" cy="320040"/>
          </a:xfrm>
          <a:prstGeom prst="rect">
            <a:avLst/>
          </a:prstGeom>
          <a:solidFill>
            <a:srgbClr val="0D1B40"/>
          </a:solidFill>
          <a:ln w="12700">
            <a:solidFill>
              <a:srgbClr val="0D1B4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7"/>
          <p:cNvSpPr/>
          <p:nvPr/>
        </p:nvSpPr>
        <p:spPr>
          <a:xfrm>
            <a:off x="365760" y="4709160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i="1" dirty="0">
                <a:solidFill>
                  <a:srgbClr val="FFFFFF"/>
                </a:solidFill>
              </a:rPr>
              <a:t>Security is no longer just an IT function — it is a business enabler and competitive differentiator.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0F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40"/>
          </a:solidFill>
          <a:ln w="12700">
            <a:solidFill>
              <a:srgbClr val="0D1B4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</a:rPr>
              <a:t>12-MONTH IMPLEMENTATION ROADMAP — BOARD APPROVAL REQUESTED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7772400" y="0"/>
            <a:ext cx="1188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892B0"/>
                </a:solidFill>
              </a:rPr>
              <a:t>Slide 5 of 5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365760" y="1143000"/>
            <a:ext cx="8412480" cy="109728"/>
          </a:xfrm>
          <a:prstGeom prst="rect">
            <a:avLst/>
          </a:prstGeom>
          <a:solidFill>
            <a:srgbClr val="D1D9F0"/>
          </a:solidFill>
          <a:ln w="12700">
            <a:solidFill>
              <a:srgbClr val="D1D9F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43000" y="1078992"/>
            <a:ext cx="237744" cy="237744"/>
          </a:xfrm>
          <a:prstGeom prst="ellipse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365760" y="1417320"/>
            <a:ext cx="2011680" cy="347472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365760" y="1417320"/>
            <a:ext cx="2011680" cy="73152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65760" y="1490472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C0392B"/>
                </a:solidFill>
              </a:rPr>
              <a:t>Months 1–3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365760" y="1755648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0D1B40"/>
                </a:solidFill>
              </a:rPr>
              <a:t>Phase 1</a:t>
            </a:r>
            <a:endParaRPr lang="en-US" sz="1250" dirty="0"/>
          </a:p>
          <a:p>
            <a:pPr marL="0" indent="0" algn="ctr">
              <a:buNone/>
            </a:pPr>
            <a:r>
              <a:rPr lang="en-US" sz="1250" b="1" dirty="0">
                <a:solidFill>
                  <a:srgbClr val="0D1B40"/>
                </a:solidFill>
              </a:rPr>
              <a:t>Foundations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57200" y="2377440"/>
            <a:ext cx="182880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Deploy phishing-resistant MFA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SIEM onboarding &amp; log sources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Advanced email security (DMARC/AI)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CISA KEV patch programme launch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3291840" y="1078992"/>
            <a:ext cx="237744" cy="237744"/>
          </a:xfrm>
          <a:prstGeom prst="ellipse">
            <a:avLst/>
          </a:prstGeom>
          <a:solidFill>
            <a:srgbClr val="1A56C4"/>
          </a:solidFill>
          <a:ln w="12700">
            <a:solidFill>
              <a:srgbClr val="1A56C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2514600" y="1417320"/>
            <a:ext cx="2011680" cy="347472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2514600" y="1417320"/>
            <a:ext cx="2011680" cy="73152"/>
          </a:xfrm>
          <a:prstGeom prst="rect">
            <a:avLst/>
          </a:prstGeom>
          <a:solidFill>
            <a:srgbClr val="1A56C4"/>
          </a:solidFill>
          <a:ln w="12700">
            <a:solidFill>
              <a:srgbClr val="1A56C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2514600" y="1490472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56C4"/>
                </a:solidFill>
              </a:rPr>
              <a:t>Months 4–6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2514600" y="1755648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0D1B40"/>
                </a:solidFill>
              </a:rPr>
              <a:t>Phase 2</a:t>
            </a:r>
            <a:endParaRPr lang="en-US" sz="1250" dirty="0"/>
          </a:p>
          <a:p>
            <a:pPr marL="0" indent="0" algn="ctr">
              <a:buNone/>
            </a:pPr>
            <a:r>
              <a:rPr lang="en-US" sz="1250" b="1" dirty="0">
                <a:solidFill>
                  <a:srgbClr val="0D1B40"/>
                </a:solidFill>
              </a:rPr>
              <a:t>Defence Depth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2606040" y="2377440"/>
            <a:ext cx="182880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CSPM cloud monitoring live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EDR rollout to all endpoints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3-2-1-1 immutable backup strategy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Vendor security assessment launch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5440680" y="1078992"/>
            <a:ext cx="237744" cy="237744"/>
          </a:xfrm>
          <a:prstGeom prst="ellipse">
            <a:avLst/>
          </a:prstGeom>
          <a:solidFill>
            <a:srgbClr val="8E44AD"/>
          </a:solidFill>
          <a:ln w="12700">
            <a:solidFill>
              <a:srgbClr val="8E44A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4663440" y="1417320"/>
            <a:ext cx="2011680" cy="347472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4663440" y="1417320"/>
            <a:ext cx="2011680" cy="73152"/>
          </a:xfrm>
          <a:prstGeom prst="rect">
            <a:avLst/>
          </a:prstGeom>
          <a:solidFill>
            <a:srgbClr val="8E44AD"/>
          </a:solidFill>
          <a:ln w="12700">
            <a:solidFill>
              <a:srgbClr val="8E44A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663440" y="1490472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8E44AD"/>
                </a:solidFill>
              </a:rPr>
              <a:t>Months 7–9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4663440" y="1755648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0D1B40"/>
                </a:solidFill>
              </a:rPr>
              <a:t>Phase 3</a:t>
            </a:r>
            <a:endParaRPr lang="en-US" sz="1250" dirty="0"/>
          </a:p>
          <a:p>
            <a:pPr marL="0" indent="0" algn="ctr">
              <a:buNone/>
            </a:pPr>
            <a:r>
              <a:rPr lang="en-US" sz="1250" b="1" dirty="0">
                <a:solidFill>
                  <a:srgbClr val="0D1B40"/>
                </a:solidFill>
              </a:rPr>
              <a:t>Response Ready</a:t>
            </a:r>
            <a:endParaRPr lang="en-US" sz="1250" dirty="0"/>
          </a:p>
        </p:txBody>
      </p:sp>
      <p:sp>
        <p:nvSpPr>
          <p:cNvPr id="23" name="Text 21"/>
          <p:cNvSpPr/>
          <p:nvPr/>
        </p:nvSpPr>
        <p:spPr>
          <a:xfrm>
            <a:off x="4754880" y="2377440"/>
            <a:ext cx="182880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SOAR automation playbooks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IR plan tested via tabletop exercise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ZTNA replaces legacy VPN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PAM solution for privileged access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7589520" y="1078992"/>
            <a:ext cx="237744" cy="237744"/>
          </a:xfrm>
          <a:prstGeom prst="ellipse">
            <a:avLst/>
          </a:prstGeom>
          <a:solidFill>
            <a:srgbClr val="00A3A6"/>
          </a:solidFill>
          <a:ln w="1270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6812280" y="1417320"/>
            <a:ext cx="2011680" cy="347472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6812280" y="1417320"/>
            <a:ext cx="2011680" cy="73152"/>
          </a:xfrm>
          <a:prstGeom prst="rect">
            <a:avLst/>
          </a:prstGeom>
          <a:solidFill>
            <a:srgbClr val="00A3A6"/>
          </a:solidFill>
          <a:ln w="1270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6812280" y="1490472"/>
            <a:ext cx="20116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00A3A6"/>
                </a:solidFill>
              </a:rPr>
              <a:t>Months 10–12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6812280" y="1755648"/>
            <a:ext cx="20116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0D1B40"/>
                </a:solidFill>
              </a:rPr>
              <a:t>Phase 4</a:t>
            </a:r>
            <a:endParaRPr lang="en-US" sz="1250" dirty="0"/>
          </a:p>
          <a:p>
            <a:pPr marL="0" indent="0" algn="ctr">
              <a:buNone/>
            </a:pPr>
            <a:r>
              <a:rPr lang="en-US" sz="1250" b="1" dirty="0">
                <a:solidFill>
                  <a:srgbClr val="0D1B40"/>
                </a:solidFill>
              </a:rPr>
              <a:t>Culture &amp; Audit</a:t>
            </a:r>
            <a:endParaRPr lang="en-US" sz="1250" dirty="0"/>
          </a:p>
        </p:txBody>
      </p:sp>
      <p:sp>
        <p:nvSpPr>
          <p:cNvPr id="29" name="Text 27"/>
          <p:cNvSpPr/>
          <p:nvPr/>
        </p:nvSpPr>
        <p:spPr>
          <a:xfrm>
            <a:off x="6903720" y="2377440"/>
            <a:ext cx="182880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Phishing/vishing simulation programme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Security Champions nominated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ISO 27001 gap assessment</a:t>
            </a:r>
            <a:endParaRPr lang="en-US" sz="1050" dirty="0"/>
          </a:p>
          <a:p>
            <a:pPr marL="342900" indent="-342900" algn="l">
              <a:buSzPct val="100000"/>
              <a:buChar char="•"/>
            </a:pPr>
            <a:r>
              <a:rPr lang="en-US" sz="1050" dirty="0">
                <a:solidFill>
                  <a:srgbClr val="0D1B40"/>
                </a:solidFill>
              </a:rPr>
              <a:t>Board-level security metrics dashboard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365760" y="4709160"/>
            <a:ext cx="8412480" cy="365760"/>
          </a:xfrm>
          <a:prstGeom prst="rect">
            <a:avLst/>
          </a:prstGeom>
          <a:solidFill>
            <a:srgbClr val="00A3A6"/>
          </a:solidFill>
          <a:ln w="12700">
            <a:solidFill>
              <a:srgbClr val="00A3A6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365760" y="4709160"/>
            <a:ext cx="8412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📋  BOARD ACTION REQUIRED: Approve budget allocation to proceed to Phase 1 immediately.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 Training">
    <p:bg>
      <p:bgPr>
        <a:solidFill>
          <a:srgbClr val="F0F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drBar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1B40"/>
          </a:solidFill>
          <a:ln w="12700">
            <a:solidFill>
              <a:srgbClr val="0D1B40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HdrText"/>
          <p:cNvSpPr/>
          <p:nvPr/>
        </p:nvSpPr>
        <p:spPr>
          <a:xfrm>
            <a:off x="365760" y="0"/>
            <a:ext cx="7467600" cy="914400"/>
          </a:xfrm>
          <a:prstGeom prst="rect">
            <a:avLst/>
          </a:prstGeom>
          <a:noFill/>
        </p:spPr>
        <p:txBody>
          <a:bodyPr anchor="ctr"/>
          <a:lstStyle/>
          <a:p>
            <a:pPr algn="l"/>
            <a:r>
              <a:rPr lang="en-GB" sz="2000" b="1" dirty="0">
                <a:solidFill>
                  <a:srgbClr val="FFFFFF"/>
                </a:solidFill>
                <a:latin typeface="Arial"/>
              </a:rPr>
              <a:t>CONTINUOUS TRAINING &amp; SECURITY AWARENESS PROGRAMME</a:t>
            </a:r>
          </a:p>
        </p:txBody>
      </p:sp>
      <p:sp>
        <p:nvSpPr>
          <p:cNvPr id="5" name="StatBanner"/>
          <p:cNvSpPr/>
          <p:nvPr/>
        </p:nvSpPr>
        <p:spPr>
          <a:xfrm>
            <a:off x="365760" y="1005840"/>
            <a:ext cx="8412480" cy="548640"/>
          </a:xfrm>
          <a:prstGeom prst="rect">
            <a:avLst/>
          </a:prstGeom>
          <a:solidFill>
            <a:srgbClr val="0D1B40"/>
          </a:solidFill>
          <a:ln w="19050">
            <a:solidFill>
              <a:srgbClr val="00A3A6"/>
            </a:solidFill>
          </a:ln>
        </p:spPr>
        <p:txBody>
          <a:bodyPr lIns="91440" rIns="91440" anchor="ctr"/>
          <a:lstStyle/>
          <a:p>
            <a:pPr algn="ctr"/>
            <a:r>
              <a:rPr lang="en-GB" sz="1200" b="1" i="1" dirty="0">
                <a:solidFill>
                  <a:srgbClr val="00A3A6"/>
                </a:solidFill>
                <a:latin typeface="Arial"/>
              </a:rPr>
              <a:t>74% of all breaches involve the human element (Verizon DBIR 2023) — Training is not optional. It is a primary technical control.</a:t>
            </a:r>
          </a:p>
        </p:txBody>
      </p:sp>
      <p:sp>
        <p:nvSpPr>
          <p:cNvPr id="6" name="Card1Bg"/>
          <p:cNvSpPr/>
          <p:nvPr/>
        </p:nvSpPr>
        <p:spPr>
          <a:xfrm>
            <a:off x="365760" y="1645920"/>
            <a:ext cx="2057400" cy="237744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7" name="Card1Accent"/>
          <p:cNvSpPr/>
          <p:nvPr/>
        </p:nvSpPr>
        <p:spPr>
          <a:xfrm>
            <a:off x="365760" y="1645920"/>
            <a:ext cx="2057400" cy="91440"/>
          </a:xfrm>
          <a:prstGeom prst="rect">
            <a:avLst/>
          </a:prstGeom>
          <a:solidFill>
            <a:srgbClr val="C0392B"/>
          </a:solidFill>
          <a:ln w="12700">
            <a:solidFill>
              <a:srgbClr val="C0392B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8" name="Card1Text"/>
          <p:cNvSpPr/>
          <p:nvPr/>
        </p:nvSpPr>
        <p:spPr>
          <a:xfrm>
            <a:off x="457200" y="1737360"/>
            <a:ext cx="1871880" cy="2286000"/>
          </a:xfrm>
          <a:prstGeom prst="rect">
            <a:avLst/>
          </a:prstGeom>
          <a:noFill/>
        </p:spPr>
        <p:txBody>
          <a:bodyPr lIns="45720" rIns="45720" anchor="t"/>
          <a:lstStyle/>
          <a:p>
            <a:r>
              <a:rPr lang="en-GB" sz="1100" b="1" dirty="0">
                <a:solidFill>
                  <a:srgbClr val="C0392B"/>
                </a:solidFill>
                <a:latin typeface="Arial"/>
              </a:rPr>
              <a:t>📧 Monthly Attack Simulations</a:t>
            </a:r>
          </a:p>
          <a:p>
            <a:endParaRPr lang="en-GB" sz="100"/>
          </a:p>
          <a:p>
            <a:r>
              <a:rPr lang="en-GB" sz="1000" dirty="0">
                <a:solidFill>
                  <a:srgbClr val="0D1B40"/>
                </a:solidFill>
                <a:latin typeface="Arial"/>
              </a:rPr>
              <a:t>KnowBe4 / Proofpoint platform deploys AI-generated spear-phishing emails and synthesised vishing calls monthly.</a:t>
            </a:r>
          </a:p>
          <a:p>
            <a:endParaRPr lang="en-GB" sz="100"/>
          </a:p>
          <a:p>
            <a:r>
              <a:rPr lang="en-GB" sz="1000" dirty="0">
                <a:solidFill>
                  <a:srgbClr val="0D1B40"/>
                </a:solidFill>
                <a:latin typeface="Arial"/>
              </a:rPr>
              <a:t>Failures trigger immediate targeted microlearning — not punishment.</a:t>
            </a:r>
          </a:p>
          <a:p>
            <a:endParaRPr lang="en-GB" sz="100"/>
          </a:p>
          <a:p>
            <a:r>
              <a:rPr lang="en-GB" sz="950" b="1" dirty="0">
                <a:solidFill>
                  <a:srgbClr val="C0392B"/>
                </a:solidFill>
                <a:latin typeface="Arial"/>
              </a:rPr>
              <a:t>Target: click rate below 5%</a:t>
            </a:r>
          </a:p>
        </p:txBody>
      </p:sp>
      <p:sp>
        <p:nvSpPr>
          <p:cNvPr id="9" name="Card2Bg"/>
          <p:cNvSpPr/>
          <p:nvPr/>
        </p:nvSpPr>
        <p:spPr>
          <a:xfrm>
            <a:off x="2514600" y="1645920"/>
            <a:ext cx="2057400" cy="237744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0" name="Card2Accent"/>
          <p:cNvSpPr/>
          <p:nvPr/>
        </p:nvSpPr>
        <p:spPr>
          <a:xfrm>
            <a:off x="2514600" y="1645920"/>
            <a:ext cx="2057400" cy="91440"/>
          </a:xfrm>
          <a:prstGeom prst="rect">
            <a:avLst/>
          </a:prstGeom>
          <a:solidFill>
            <a:srgbClr val="1A56C4"/>
          </a:solidFill>
          <a:ln w="12700">
            <a:solidFill>
              <a:srgbClr val="1A56C4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1" name="Card2Text"/>
          <p:cNvSpPr/>
          <p:nvPr/>
        </p:nvSpPr>
        <p:spPr>
          <a:xfrm>
            <a:off x="2606040" y="1737360"/>
            <a:ext cx="1871880" cy="2286000"/>
          </a:xfrm>
          <a:prstGeom prst="rect">
            <a:avLst/>
          </a:prstGeom>
          <a:noFill/>
        </p:spPr>
        <p:txBody>
          <a:bodyPr lIns="45720" rIns="45720" anchor="t"/>
          <a:lstStyle/>
          <a:p>
            <a:r>
              <a:rPr lang="en-GB" sz="1100" b="1" dirty="0">
                <a:solidFill>
                  <a:srgbClr val="1A56C4"/>
                </a:solidFill>
                <a:latin typeface="Arial"/>
              </a:rPr>
              <a:t>🎓 Role-Specific Curricula</a:t>
            </a:r>
          </a:p>
          <a:p>
            <a:endParaRPr lang="en-GB" sz="100"/>
          </a:p>
          <a:p>
            <a:r>
              <a:rPr lang="en-GB" sz="1000" dirty="0">
                <a:solidFill>
                  <a:srgbClr val="0D1B40"/>
                </a:solidFill>
                <a:latin typeface="Arial"/>
              </a:rPr>
              <a:t>Finance team: BEC &amp; wire transfer fraud. IT admins: PAM hygiene. Executives: deepfake &amp; vishing. All staff: data classification &amp; incident reporting.</a:t>
            </a:r>
          </a:p>
          <a:p>
            <a:endParaRPr lang="en-GB" sz="100"/>
          </a:p>
          <a:p>
            <a:r>
              <a:rPr lang="en-GB" sz="950" b="1" dirty="0">
                <a:solidFill>
                  <a:srgbClr val="1A56C4"/>
                </a:solidFill>
                <a:latin typeface="Arial"/>
              </a:rPr>
              <a:t>Aligned: NIST CSF GV.AT</a:t>
            </a:r>
          </a:p>
        </p:txBody>
      </p:sp>
      <p:sp>
        <p:nvSpPr>
          <p:cNvPr id="12" name="Card3Bg"/>
          <p:cNvSpPr/>
          <p:nvPr/>
        </p:nvSpPr>
        <p:spPr>
          <a:xfrm>
            <a:off x="4663440" y="1645920"/>
            <a:ext cx="2057400" cy="237744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3" name="Card3Accent"/>
          <p:cNvSpPr/>
          <p:nvPr/>
        </p:nvSpPr>
        <p:spPr>
          <a:xfrm>
            <a:off x="4663440" y="1645920"/>
            <a:ext cx="2057400" cy="91440"/>
          </a:xfrm>
          <a:prstGeom prst="rect">
            <a:avLst/>
          </a:prstGeom>
          <a:solidFill>
            <a:srgbClr val="8E44AD"/>
          </a:solidFill>
          <a:ln w="12700">
            <a:solidFill>
              <a:srgbClr val="8E44AD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4" name="Card3Text"/>
          <p:cNvSpPr/>
          <p:nvPr/>
        </p:nvSpPr>
        <p:spPr>
          <a:xfrm>
            <a:off x="4754880" y="1737360"/>
            <a:ext cx="1871880" cy="2286000"/>
          </a:xfrm>
          <a:prstGeom prst="rect">
            <a:avLst/>
          </a:prstGeom>
          <a:noFill/>
        </p:spPr>
        <p:txBody>
          <a:bodyPr lIns="45720" rIns="45720" anchor="t"/>
          <a:lstStyle/>
          <a:p>
            <a:r>
              <a:rPr lang="en-GB" sz="1100" b="1" dirty="0">
                <a:solidFill>
                  <a:srgbClr val="8E44AD"/>
                </a:solidFill>
                <a:latin typeface="Arial"/>
              </a:rPr>
              <a:t>🛡️ Security Champions</a:t>
            </a:r>
          </a:p>
          <a:p>
            <a:endParaRPr lang="en-GB" sz="100"/>
          </a:p>
          <a:p>
            <a:r>
              <a:rPr lang="en-GB" sz="1000" dirty="0">
                <a:solidFill>
                  <a:srgbClr val="0D1B40"/>
                </a:solidFill>
                <a:latin typeface="Arial"/>
              </a:rPr>
              <a:t>Nominated advocates in every department. Advanced training + monthly briefings on emerging threats relevant to their business unit.</a:t>
            </a:r>
          </a:p>
          <a:p>
            <a:endParaRPr lang="en-GB" sz="100"/>
          </a:p>
          <a:p>
            <a:r>
              <a:rPr lang="en-GB" sz="1000" dirty="0">
                <a:solidFill>
                  <a:srgbClr val="0D1B40"/>
                </a:solidFill>
                <a:latin typeface="Arial"/>
              </a:rPr>
              <a:t>Decentralises security culture beyond IT. Peer-based approach proven to improve metrics (ENISA, 2023).</a:t>
            </a:r>
          </a:p>
        </p:txBody>
      </p:sp>
      <p:sp>
        <p:nvSpPr>
          <p:cNvPr id="15" name="Card4Bg"/>
          <p:cNvSpPr/>
          <p:nvPr/>
        </p:nvSpPr>
        <p:spPr>
          <a:xfrm>
            <a:off x="6812280" y="1645920"/>
            <a:ext cx="2057400" cy="2377440"/>
          </a:xfrm>
          <a:prstGeom prst="rect">
            <a:avLst/>
          </a:prstGeom>
          <a:solidFill>
            <a:srgbClr val="FFFFFF"/>
          </a:solidFill>
          <a:ln w="12700">
            <a:solidFill>
              <a:srgbClr val="D1D9F0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6" name="Card4Accent"/>
          <p:cNvSpPr/>
          <p:nvPr/>
        </p:nvSpPr>
        <p:spPr>
          <a:xfrm>
            <a:off x="6812280" y="1645920"/>
            <a:ext cx="2057400" cy="91440"/>
          </a:xfrm>
          <a:prstGeom prst="rect">
            <a:avLst/>
          </a:prstGeom>
          <a:solidFill>
            <a:srgbClr val="00A3A6"/>
          </a:solidFill>
          <a:ln w="12700">
            <a:solidFill>
              <a:srgbClr val="00A3A6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17" name="Card4Text"/>
          <p:cNvSpPr/>
          <p:nvPr/>
        </p:nvSpPr>
        <p:spPr>
          <a:xfrm>
            <a:off x="6903720" y="1737360"/>
            <a:ext cx="1871880" cy="2286000"/>
          </a:xfrm>
          <a:prstGeom prst="rect">
            <a:avLst/>
          </a:prstGeom>
          <a:noFill/>
        </p:spPr>
        <p:txBody>
          <a:bodyPr lIns="45720" rIns="45720" anchor="t"/>
          <a:lstStyle/>
          <a:p>
            <a:r>
              <a:rPr lang="en-GB" sz="1100" b="1" dirty="0">
                <a:solidFill>
                  <a:srgbClr val="00A3A6"/>
                </a:solidFill>
                <a:latin typeface="Arial"/>
              </a:rPr>
              <a:t>📊 Metrics &amp; Board KPIs</a:t>
            </a:r>
          </a:p>
          <a:p>
            <a:endParaRPr lang="en-GB" sz="100"/>
          </a:p>
          <a:p>
            <a:r>
              <a:rPr lang="en-GB" sz="1000" dirty="0">
                <a:solidFill>
                  <a:srgbClr val="0D1B40"/>
                </a:solidFill>
                <a:latin typeface="Arial"/>
              </a:rPr>
              <a:t>Quarterly KPI dashboard: click rates, mean time to report (&lt;5 min), completion rates. Annual red team exercise for independent validation.</a:t>
            </a:r>
          </a:p>
          <a:p>
            <a:endParaRPr lang="en-GB" sz="100"/>
          </a:p>
          <a:p>
            <a:r>
              <a:rPr lang="en-GB" sz="950" b="1" dirty="0">
                <a:solidFill>
                  <a:srgbClr val="00A3A6"/>
                </a:solidFill>
                <a:latin typeface="Arial"/>
              </a:rPr>
              <a:t>Reported to board quarterly</a:t>
            </a:r>
          </a:p>
        </p:txBody>
      </p:sp>
      <p:sp>
        <p:nvSpPr>
          <p:cNvPr id="18" name="BottomBar"/>
          <p:cNvSpPr/>
          <p:nvPr/>
        </p:nvSpPr>
        <p:spPr>
          <a:xfrm>
            <a:off x="365760" y="4663440"/>
            <a:ext cx="8412480" cy="457200"/>
          </a:xfrm>
          <a:prstGeom prst="rect">
            <a:avLst/>
          </a:prstGeom>
          <a:solidFill>
            <a:srgbClr val="0D1B40"/>
          </a:solidFill>
          <a:ln w="12700">
            <a:solidFill>
              <a:srgbClr val="0D1B40"/>
            </a:solidFill>
          </a:ln>
        </p:spPr>
        <p:txBody>
          <a:bodyPr lIns="91440" rIns="91440" anchor="ctr"/>
          <a:lstStyle/>
          <a:p>
            <a:pPr algn="ctr"/>
            <a:r>
              <a:rPr lang="en-GB" sz="1100" b="1" dirty="0">
                <a:solidFill>
                  <a:srgbClr val="FFFFFF"/>
                </a:solidFill>
                <a:latin typeface="Arial"/>
              </a:rPr>
              <a:t>Human risk is technical risk. This programme is as critical as any firewall or SIEM deployment.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80F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0A3A6"/>
          </a:solidFill>
          <a:ln w="1270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73152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4200" dirty="0"/>
          </a:p>
        </p:txBody>
      </p:sp>
      <p:sp>
        <p:nvSpPr>
          <p:cNvPr id="4" name="Text 2"/>
          <p:cNvSpPr/>
          <p:nvPr/>
        </p:nvSpPr>
        <p:spPr>
          <a:xfrm>
            <a:off x="457200" y="15544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00A3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457200" y="2194560"/>
            <a:ext cx="3657600" cy="36576"/>
          </a:xfrm>
          <a:prstGeom prst="rect">
            <a:avLst/>
          </a:prstGeom>
          <a:solidFill>
            <a:srgbClr val="00A3A6"/>
          </a:solidFill>
          <a:ln w="12700">
            <a:solidFill>
              <a:srgbClr val="00A3A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457200" y="237744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D1D9F0"/>
                </a:solidFill>
              </a:rPr>
              <a:t>Key Frameworks: NIST CSF 2.0 (2024) | NIST SP 800-207 Zero Trust | ISO/IEC 27001:2022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457200" y="278892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D1D9F0"/>
                </a:solidFill>
              </a:rPr>
              <a:t>Key References: CISA Zero Trust Maturity Model | ENISA Threat Landscape 2023 | IBM Cost of Data Breach 2023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57200" y="320040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D1D9F0"/>
                </a:solidFill>
              </a:rPr>
              <a:t>Key References: Verizon DBIR 2023 | FBI IC3 Advisory 2023 | MITRE ATT&amp;CK Framework v14.0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457200" y="361188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D1D9F0"/>
                </a:solidFill>
              </a:rPr>
              <a:t>Prepared by: Hossam Abdallah  |  Module: Networks &amp; Cyber Security Essentials (ACCA4024)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57200" y="4206240"/>
            <a:ext cx="8229600" cy="685800"/>
          </a:xfrm>
          <a:prstGeom prst="rect">
            <a:avLst/>
          </a:prstGeom>
          <a:solidFill>
            <a:srgbClr val="0D1B40"/>
          </a:solidFill>
          <a:ln w="12700">
            <a:solidFill>
              <a:srgbClr val="1A56C4"/>
            </a:solidFill>
            <a:prstDash val="solid"/>
          </a:ln>
          <a:effectLst>
            <a:outerShdw blurRad="101600" dist="38100" dir="8100000" algn="bl" rotWithShape="0">
              <a:srgbClr val="000000">
                <a:alpha val="1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57200" y="4206240"/>
            <a:ext cx="8229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00A3A6"/>
                </a:solidFill>
              </a:rPr>
              <a:t>"In cybersecurity, the question is never if you will be attacked — only when. Zero Trust ensures that when it happens, the attacker finds nothing to trust and nowhere to hide."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989</Words>
  <Application>Microsoft Office PowerPoint</Application>
  <PresentationFormat>On-screen Show (16:9)</PresentationFormat>
  <Paragraphs>166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VTAM Zero Trust Security Framework</dc:title>
  <dc:subject>PptxGenJS Presentation</dc:subject>
  <dc:creator>PptxGenJS</dc:creator>
  <cp:lastModifiedBy>Asmaa Orabi Mohammed</cp:lastModifiedBy>
  <cp:revision>2</cp:revision>
  <dcterms:created xsi:type="dcterms:W3CDTF">2026-04-16T22:21:35Z</dcterms:created>
  <dcterms:modified xsi:type="dcterms:W3CDTF">2026-04-18T10:09:26Z</dcterms:modified>
</cp:coreProperties>
</file>