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8" r:id="rId4"/>
  </p:sldMasterIdLst>
  <p:sldIdLst>
    <p:sldId id="256" r:id="rId5"/>
    <p:sldId id="263" r:id="rId6"/>
    <p:sldId id="265" r:id="rId7"/>
    <p:sldId id="257" r:id="rId8"/>
    <p:sldId id="258" r:id="rId9"/>
    <p:sldId id="269" r:id="rId10"/>
    <p:sldId id="267" r:id="rId11"/>
    <p:sldId id="266" r:id="rId12"/>
    <p:sldId id="270" r:id="rId13"/>
    <p:sldId id="271" r:id="rId14"/>
    <p:sldId id="272" r:id="rId15"/>
    <p:sldId id="275" r:id="rId16"/>
    <p:sldId id="260" r:id="rId17"/>
    <p:sldId id="262" r:id="rId18"/>
    <p:sldId id="264" r:id="rId19"/>
    <p:sldId id="276"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653AF1-D913-4BB9-279B-99CF7BD2C363}" v="226" dt="2026-02-19T15:39:14.376"/>
    <p1510:client id="{73BC388F-70A5-4843-B0A8-96549183E715}" v="4" dt="2026-02-19T03:16:39.4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diagrams/_rels/data4.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10" Type="http://schemas.openxmlformats.org/officeDocument/2006/relationships/image" Target="../media/image25.svg"/><Relationship Id="rId4" Type="http://schemas.openxmlformats.org/officeDocument/2006/relationships/image" Target="../media/image19.svg"/><Relationship Id="rId9" Type="http://schemas.openxmlformats.org/officeDocument/2006/relationships/image" Target="../media/image24.png"/></Relationships>
</file>

<file path=ppt/diagrams/_rels/drawing4.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10" Type="http://schemas.openxmlformats.org/officeDocument/2006/relationships/image" Target="../media/image25.svg"/><Relationship Id="rId4" Type="http://schemas.openxmlformats.org/officeDocument/2006/relationships/image" Target="../media/image19.svg"/><Relationship Id="rId9" Type="http://schemas.openxmlformats.org/officeDocument/2006/relationships/image" Target="../media/image24.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C61365-A74D-4529-8045-3259CE705EEA}"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BD689FC1-99C2-4CF1-923B-E2222247405C}">
      <dgm:prSet phldr="0"/>
      <dgm:spPr/>
      <dgm:t>
        <a:bodyPr/>
        <a:lstStyle/>
        <a:p>
          <a:pPr algn="l" rtl="0">
            <a:lnSpc>
              <a:spcPct val="90000"/>
            </a:lnSpc>
          </a:pPr>
          <a:r>
            <a:rPr lang="en-GB" sz="3100">
              <a:solidFill>
                <a:srgbClr val="FFFFFF"/>
              </a:solidFill>
              <a:latin typeface="Trebuchet MS" panose="020B0603020202020204"/>
              <a:ea typeface="+mn-ea"/>
              <a:cs typeface="+mn-cs"/>
            </a:rPr>
            <a:t>Team Introduction</a:t>
          </a:r>
          <a:endParaRPr lang="en-GB" sz="3100">
            <a:solidFill>
              <a:srgbClr val="FFFFFF"/>
            </a:solidFill>
            <a:ea typeface="+mn-ea"/>
            <a:cs typeface="+mn-cs"/>
          </a:endParaRPr>
        </a:p>
      </dgm:t>
    </dgm:pt>
    <dgm:pt modelId="{7AF53B1F-B3B0-4E12-AB8D-5C6A8B20F7F7}" type="parTrans" cxnId="{2161EEEE-63E1-4FE1-8E52-2050E5EDDB95}">
      <dgm:prSet/>
      <dgm:spPr/>
      <dgm:t>
        <a:bodyPr/>
        <a:lstStyle/>
        <a:p>
          <a:endParaRPr lang="en-US"/>
        </a:p>
      </dgm:t>
    </dgm:pt>
    <dgm:pt modelId="{AE241DD2-C8C7-489B-B483-4E27972864E8}" type="sibTrans" cxnId="{2161EEEE-63E1-4FE1-8E52-2050E5EDDB95}">
      <dgm:prSet/>
      <dgm:spPr/>
      <dgm:t>
        <a:bodyPr/>
        <a:lstStyle/>
        <a:p>
          <a:endParaRPr lang="en-US"/>
        </a:p>
      </dgm:t>
    </dgm:pt>
    <dgm:pt modelId="{8ABB9569-7FB1-444F-8C52-41463A0B8981}">
      <dgm:prSet phldr="0"/>
      <dgm:spPr/>
      <dgm:t>
        <a:bodyPr/>
        <a:lstStyle/>
        <a:p>
          <a:pPr algn="l" rtl="0">
            <a:lnSpc>
              <a:spcPct val="90000"/>
            </a:lnSpc>
          </a:pPr>
          <a:r>
            <a:rPr lang="en-GB" sz="3100">
              <a:solidFill>
                <a:srgbClr val="FFFFFF"/>
              </a:solidFill>
              <a:latin typeface="Trebuchet MS" panose="020B0603020202020204"/>
              <a:ea typeface="+mn-ea"/>
              <a:cs typeface="+mn-cs"/>
            </a:rPr>
            <a:t>Proposal Idea</a:t>
          </a:r>
        </a:p>
      </dgm:t>
    </dgm:pt>
    <dgm:pt modelId="{2A5515F3-4391-40B3-98AD-8B700F806CC1}" type="parTrans" cxnId="{847F6930-7F30-4466-9497-91F8660BCDFE}">
      <dgm:prSet/>
      <dgm:spPr/>
    </dgm:pt>
    <dgm:pt modelId="{7D0C5EAE-6B5E-43AA-A055-9F429058DBDD}" type="sibTrans" cxnId="{847F6930-7F30-4466-9497-91F8660BCDFE}">
      <dgm:prSet/>
      <dgm:spPr/>
    </dgm:pt>
    <dgm:pt modelId="{348F750B-0B39-4025-A135-6BB3EEF05ECD}">
      <dgm:prSet phldr="0"/>
      <dgm:spPr/>
      <dgm:t>
        <a:bodyPr/>
        <a:lstStyle/>
        <a:p>
          <a:pPr algn="l">
            <a:lnSpc>
              <a:spcPct val="90000"/>
            </a:lnSpc>
          </a:pPr>
          <a:r>
            <a:rPr lang="en-GB" sz="3100">
              <a:solidFill>
                <a:srgbClr val="FFFFFF"/>
              </a:solidFill>
              <a:latin typeface="Trebuchet MS" panose="020B0603020202020204"/>
              <a:ea typeface="+mn-ea"/>
              <a:cs typeface="+mn-cs"/>
            </a:rPr>
            <a:t>Research</a:t>
          </a:r>
        </a:p>
      </dgm:t>
    </dgm:pt>
    <dgm:pt modelId="{F558827A-9C46-467C-BF6B-003EC58A1C30}" type="parTrans" cxnId="{18261942-0686-4235-AD2C-64230FD266F0}">
      <dgm:prSet/>
      <dgm:spPr/>
    </dgm:pt>
    <dgm:pt modelId="{EE3FEFC5-9A82-47D4-AA88-E96E37DF7298}" type="sibTrans" cxnId="{18261942-0686-4235-AD2C-64230FD266F0}">
      <dgm:prSet/>
      <dgm:spPr/>
    </dgm:pt>
    <dgm:pt modelId="{9FD3E6B5-B898-4BA2-BD95-A5BB49F9A2BC}">
      <dgm:prSet phldr="0"/>
      <dgm:spPr/>
      <dgm:t>
        <a:bodyPr/>
        <a:lstStyle/>
        <a:p>
          <a:pPr algn="l" rtl="0">
            <a:lnSpc>
              <a:spcPct val="90000"/>
            </a:lnSpc>
          </a:pPr>
          <a:r>
            <a:rPr lang="en-GB" sz="3100">
              <a:solidFill>
                <a:srgbClr val="FFFFFF"/>
              </a:solidFill>
              <a:latin typeface="Trebuchet MS" panose="020B0603020202020204"/>
              <a:ea typeface="+mn-ea"/>
              <a:cs typeface="+mn-cs"/>
            </a:rPr>
            <a:t>Next Steps</a:t>
          </a:r>
        </a:p>
      </dgm:t>
    </dgm:pt>
    <dgm:pt modelId="{26D1221F-E83B-4E9D-8F92-A9817A6D1ACD}" type="parTrans" cxnId="{A8D74800-5EF6-4F29-B3D9-55F24A0137C2}">
      <dgm:prSet/>
      <dgm:spPr/>
    </dgm:pt>
    <dgm:pt modelId="{218A05F0-D40E-4A33-A3CF-D0B77D1081C6}" type="sibTrans" cxnId="{A8D74800-5EF6-4F29-B3D9-55F24A0137C2}">
      <dgm:prSet/>
      <dgm:spPr/>
    </dgm:pt>
    <dgm:pt modelId="{04C3509D-5A9E-480C-B979-41242A2A0B04}">
      <dgm:prSet phldr="0"/>
      <dgm:spPr/>
      <dgm:t>
        <a:bodyPr/>
        <a:lstStyle/>
        <a:p>
          <a:pPr algn="l">
            <a:lnSpc>
              <a:spcPct val="90000"/>
            </a:lnSpc>
          </a:pPr>
          <a:r>
            <a:rPr lang="en-GB" sz="3100">
              <a:solidFill>
                <a:srgbClr val="FFFFFF"/>
              </a:solidFill>
              <a:latin typeface="Trebuchet MS" panose="020B0603020202020204"/>
              <a:ea typeface="+mn-ea"/>
              <a:cs typeface="+mn-cs"/>
            </a:rPr>
            <a:t>References</a:t>
          </a:r>
        </a:p>
      </dgm:t>
    </dgm:pt>
    <dgm:pt modelId="{5BE19457-6BFF-4EEF-BEF0-499515F8DCFC}" type="parTrans" cxnId="{09A496B1-FD94-4A1D-A773-9B479EB53291}">
      <dgm:prSet/>
      <dgm:spPr/>
    </dgm:pt>
    <dgm:pt modelId="{509BC4A1-83D0-4B90-A955-BF69234622C0}" type="sibTrans" cxnId="{09A496B1-FD94-4A1D-A773-9B479EB53291}">
      <dgm:prSet/>
      <dgm:spPr/>
    </dgm:pt>
    <dgm:pt modelId="{F4C0BF54-85A7-4B78-B06F-B39D08E9E208}">
      <dgm:prSet phldr="0"/>
      <dgm:spPr/>
      <dgm:t>
        <a:bodyPr/>
        <a:lstStyle/>
        <a:p>
          <a:pPr algn="l">
            <a:lnSpc>
              <a:spcPct val="90000"/>
            </a:lnSpc>
          </a:pPr>
          <a:r>
            <a:rPr lang="en-GB" sz="3100">
              <a:solidFill>
                <a:srgbClr val="FFFFFF"/>
              </a:solidFill>
              <a:latin typeface="Trebuchet MS" panose="020B0603020202020204"/>
              <a:ea typeface="+mn-ea"/>
              <a:cs typeface="+mn-cs"/>
            </a:rPr>
            <a:t>Questions</a:t>
          </a:r>
        </a:p>
      </dgm:t>
    </dgm:pt>
    <dgm:pt modelId="{5D17B2DF-4434-42AD-9CEF-1B8A88CB481E}" type="parTrans" cxnId="{10B7BFC7-CE80-416B-8E99-45630826CF95}">
      <dgm:prSet/>
      <dgm:spPr/>
    </dgm:pt>
    <dgm:pt modelId="{16222C75-715A-474E-8749-448BDA0B9ECE}" type="sibTrans" cxnId="{10B7BFC7-CE80-416B-8E99-45630826CF95}">
      <dgm:prSet/>
      <dgm:spPr/>
    </dgm:pt>
    <dgm:pt modelId="{8F34D986-1DC5-4F08-8A35-2F9E014A6676}" type="pres">
      <dgm:prSet presAssocID="{FDC61365-A74D-4529-8045-3259CE705EEA}" presName="linear" presStyleCnt="0">
        <dgm:presLayoutVars>
          <dgm:animLvl val="lvl"/>
          <dgm:resizeHandles val="exact"/>
        </dgm:presLayoutVars>
      </dgm:prSet>
      <dgm:spPr/>
    </dgm:pt>
    <dgm:pt modelId="{2599C7C5-77E6-44A2-9D49-E00159A3F8B5}" type="pres">
      <dgm:prSet presAssocID="{BD689FC1-99C2-4CF1-923B-E2222247405C}" presName="parentText" presStyleLbl="node1" presStyleIdx="0" presStyleCnt="6">
        <dgm:presLayoutVars>
          <dgm:chMax val="0"/>
          <dgm:bulletEnabled val="1"/>
        </dgm:presLayoutVars>
      </dgm:prSet>
      <dgm:spPr/>
    </dgm:pt>
    <dgm:pt modelId="{4BFE2DE2-A7DB-493D-BB78-DBDEDE4B63F7}" type="pres">
      <dgm:prSet presAssocID="{AE241DD2-C8C7-489B-B483-4E27972864E8}" presName="spacer" presStyleCnt="0"/>
      <dgm:spPr/>
    </dgm:pt>
    <dgm:pt modelId="{CBE44BEB-33C7-46D5-98B3-34C269A585C1}" type="pres">
      <dgm:prSet presAssocID="{8ABB9569-7FB1-444F-8C52-41463A0B8981}" presName="parentText" presStyleLbl="node1" presStyleIdx="1" presStyleCnt="6">
        <dgm:presLayoutVars>
          <dgm:chMax val="0"/>
          <dgm:bulletEnabled val="1"/>
        </dgm:presLayoutVars>
      </dgm:prSet>
      <dgm:spPr/>
    </dgm:pt>
    <dgm:pt modelId="{9C98ED5E-30AA-4AF9-BA2A-70EE71B4A42A}" type="pres">
      <dgm:prSet presAssocID="{7D0C5EAE-6B5E-43AA-A055-9F429058DBDD}" presName="spacer" presStyleCnt="0"/>
      <dgm:spPr/>
    </dgm:pt>
    <dgm:pt modelId="{BF2EEBDC-D094-4510-97B4-E90E150FE52A}" type="pres">
      <dgm:prSet presAssocID="{348F750B-0B39-4025-A135-6BB3EEF05ECD}" presName="parentText" presStyleLbl="node1" presStyleIdx="2" presStyleCnt="6">
        <dgm:presLayoutVars>
          <dgm:chMax val="0"/>
          <dgm:bulletEnabled val="1"/>
        </dgm:presLayoutVars>
      </dgm:prSet>
      <dgm:spPr/>
    </dgm:pt>
    <dgm:pt modelId="{7928CF4C-6ECC-42B3-BA80-D6177FEB4F27}" type="pres">
      <dgm:prSet presAssocID="{EE3FEFC5-9A82-47D4-AA88-E96E37DF7298}" presName="spacer" presStyleCnt="0"/>
      <dgm:spPr/>
    </dgm:pt>
    <dgm:pt modelId="{2BCD40FF-EFBE-47C0-B5B7-EBDEAAD8020B}" type="pres">
      <dgm:prSet presAssocID="{9FD3E6B5-B898-4BA2-BD95-A5BB49F9A2BC}" presName="parentText" presStyleLbl="node1" presStyleIdx="3" presStyleCnt="6">
        <dgm:presLayoutVars>
          <dgm:chMax val="0"/>
          <dgm:bulletEnabled val="1"/>
        </dgm:presLayoutVars>
      </dgm:prSet>
      <dgm:spPr/>
    </dgm:pt>
    <dgm:pt modelId="{20D5D0CB-21DB-4319-B732-DC1C53FF099E}" type="pres">
      <dgm:prSet presAssocID="{218A05F0-D40E-4A33-A3CF-D0B77D1081C6}" presName="spacer" presStyleCnt="0"/>
      <dgm:spPr/>
    </dgm:pt>
    <dgm:pt modelId="{76E44948-6305-4214-A7E7-8FC11E61B891}" type="pres">
      <dgm:prSet presAssocID="{04C3509D-5A9E-480C-B979-41242A2A0B04}" presName="parentText" presStyleLbl="node1" presStyleIdx="4" presStyleCnt="6">
        <dgm:presLayoutVars>
          <dgm:chMax val="0"/>
          <dgm:bulletEnabled val="1"/>
        </dgm:presLayoutVars>
      </dgm:prSet>
      <dgm:spPr/>
    </dgm:pt>
    <dgm:pt modelId="{1D9E1181-7933-48C5-9EEF-93028AF2B73C}" type="pres">
      <dgm:prSet presAssocID="{509BC4A1-83D0-4B90-A955-BF69234622C0}" presName="spacer" presStyleCnt="0"/>
      <dgm:spPr/>
    </dgm:pt>
    <dgm:pt modelId="{D2950A68-EB16-4933-879A-A6EDC8D6DAE2}" type="pres">
      <dgm:prSet presAssocID="{F4C0BF54-85A7-4B78-B06F-B39D08E9E208}" presName="parentText" presStyleLbl="node1" presStyleIdx="5" presStyleCnt="6">
        <dgm:presLayoutVars>
          <dgm:chMax val="0"/>
          <dgm:bulletEnabled val="1"/>
        </dgm:presLayoutVars>
      </dgm:prSet>
      <dgm:spPr/>
    </dgm:pt>
  </dgm:ptLst>
  <dgm:cxnLst>
    <dgm:cxn modelId="{A8D74800-5EF6-4F29-B3D9-55F24A0137C2}" srcId="{FDC61365-A74D-4529-8045-3259CE705EEA}" destId="{9FD3E6B5-B898-4BA2-BD95-A5BB49F9A2BC}" srcOrd="3" destOrd="0" parTransId="{26D1221F-E83B-4E9D-8F92-A9817A6D1ACD}" sibTransId="{218A05F0-D40E-4A33-A3CF-D0B77D1081C6}"/>
    <dgm:cxn modelId="{3B622F23-2804-46E7-84F2-E5BF0CDA9DED}" type="presOf" srcId="{F4C0BF54-85A7-4B78-B06F-B39D08E9E208}" destId="{D2950A68-EB16-4933-879A-A6EDC8D6DAE2}" srcOrd="0" destOrd="0" presId="urn:microsoft.com/office/officeart/2005/8/layout/vList2"/>
    <dgm:cxn modelId="{847F6930-7F30-4466-9497-91F8660BCDFE}" srcId="{FDC61365-A74D-4529-8045-3259CE705EEA}" destId="{8ABB9569-7FB1-444F-8C52-41463A0B8981}" srcOrd="1" destOrd="0" parTransId="{2A5515F3-4391-40B3-98AD-8B700F806CC1}" sibTransId="{7D0C5EAE-6B5E-43AA-A055-9F429058DBDD}"/>
    <dgm:cxn modelId="{78483331-E5A6-40DF-BECB-74DE7C70FC37}" type="presOf" srcId="{9FD3E6B5-B898-4BA2-BD95-A5BB49F9A2BC}" destId="{2BCD40FF-EFBE-47C0-B5B7-EBDEAAD8020B}" srcOrd="0" destOrd="0" presId="urn:microsoft.com/office/officeart/2005/8/layout/vList2"/>
    <dgm:cxn modelId="{3F14CF3C-8779-4E5E-B21E-13994459D127}" type="presOf" srcId="{FDC61365-A74D-4529-8045-3259CE705EEA}" destId="{8F34D986-1DC5-4F08-8A35-2F9E014A6676}" srcOrd="0" destOrd="0" presId="urn:microsoft.com/office/officeart/2005/8/layout/vList2"/>
    <dgm:cxn modelId="{18261942-0686-4235-AD2C-64230FD266F0}" srcId="{FDC61365-A74D-4529-8045-3259CE705EEA}" destId="{348F750B-0B39-4025-A135-6BB3EEF05ECD}" srcOrd="2" destOrd="0" parTransId="{F558827A-9C46-467C-BF6B-003EC58A1C30}" sibTransId="{EE3FEFC5-9A82-47D4-AA88-E96E37DF7298}"/>
    <dgm:cxn modelId="{0E0C6C68-E364-4B33-BF66-5EA6FF14FA7D}" type="presOf" srcId="{348F750B-0B39-4025-A135-6BB3EEF05ECD}" destId="{BF2EEBDC-D094-4510-97B4-E90E150FE52A}" srcOrd="0" destOrd="0" presId="urn:microsoft.com/office/officeart/2005/8/layout/vList2"/>
    <dgm:cxn modelId="{F0421287-FF2C-4780-876D-1D45290DD99D}" type="presOf" srcId="{8ABB9569-7FB1-444F-8C52-41463A0B8981}" destId="{CBE44BEB-33C7-46D5-98B3-34C269A585C1}" srcOrd="0" destOrd="0" presId="urn:microsoft.com/office/officeart/2005/8/layout/vList2"/>
    <dgm:cxn modelId="{09A496B1-FD94-4A1D-A773-9B479EB53291}" srcId="{FDC61365-A74D-4529-8045-3259CE705EEA}" destId="{04C3509D-5A9E-480C-B979-41242A2A0B04}" srcOrd="4" destOrd="0" parTransId="{5BE19457-6BFF-4EEF-BEF0-499515F8DCFC}" sibTransId="{509BC4A1-83D0-4B90-A955-BF69234622C0}"/>
    <dgm:cxn modelId="{10B7BFC7-CE80-416B-8E99-45630826CF95}" srcId="{FDC61365-A74D-4529-8045-3259CE705EEA}" destId="{F4C0BF54-85A7-4B78-B06F-B39D08E9E208}" srcOrd="5" destOrd="0" parTransId="{5D17B2DF-4434-42AD-9CEF-1B8A88CB481E}" sibTransId="{16222C75-715A-474E-8749-448BDA0B9ECE}"/>
    <dgm:cxn modelId="{BF6DA1D6-7236-45AF-80B2-40BB5B4324D5}" type="presOf" srcId="{04C3509D-5A9E-480C-B979-41242A2A0B04}" destId="{76E44948-6305-4214-A7E7-8FC11E61B891}" srcOrd="0" destOrd="0" presId="urn:microsoft.com/office/officeart/2005/8/layout/vList2"/>
    <dgm:cxn modelId="{921258E6-52A5-40E6-A994-1B27A99BE3D8}" type="presOf" srcId="{BD689FC1-99C2-4CF1-923B-E2222247405C}" destId="{2599C7C5-77E6-44A2-9D49-E00159A3F8B5}" srcOrd="0" destOrd="0" presId="urn:microsoft.com/office/officeart/2005/8/layout/vList2"/>
    <dgm:cxn modelId="{2161EEEE-63E1-4FE1-8E52-2050E5EDDB95}" srcId="{FDC61365-A74D-4529-8045-3259CE705EEA}" destId="{BD689FC1-99C2-4CF1-923B-E2222247405C}" srcOrd="0" destOrd="0" parTransId="{7AF53B1F-B3B0-4E12-AB8D-5C6A8B20F7F7}" sibTransId="{AE241DD2-C8C7-489B-B483-4E27972864E8}"/>
    <dgm:cxn modelId="{972E6ED0-8B78-4167-85A4-1322600F0437}" type="presParOf" srcId="{8F34D986-1DC5-4F08-8A35-2F9E014A6676}" destId="{2599C7C5-77E6-44A2-9D49-E00159A3F8B5}" srcOrd="0" destOrd="0" presId="urn:microsoft.com/office/officeart/2005/8/layout/vList2"/>
    <dgm:cxn modelId="{7C415025-F2CA-4248-AD2F-3D27CA81DD7B}" type="presParOf" srcId="{8F34D986-1DC5-4F08-8A35-2F9E014A6676}" destId="{4BFE2DE2-A7DB-493D-BB78-DBDEDE4B63F7}" srcOrd="1" destOrd="0" presId="urn:microsoft.com/office/officeart/2005/8/layout/vList2"/>
    <dgm:cxn modelId="{733E72A7-483C-4ECB-9743-A32EB81DECF7}" type="presParOf" srcId="{8F34D986-1DC5-4F08-8A35-2F9E014A6676}" destId="{CBE44BEB-33C7-46D5-98B3-34C269A585C1}" srcOrd="2" destOrd="0" presId="urn:microsoft.com/office/officeart/2005/8/layout/vList2"/>
    <dgm:cxn modelId="{C7A4DA4B-6902-4419-A454-20A7A00D804F}" type="presParOf" srcId="{8F34D986-1DC5-4F08-8A35-2F9E014A6676}" destId="{9C98ED5E-30AA-4AF9-BA2A-70EE71B4A42A}" srcOrd="3" destOrd="0" presId="urn:microsoft.com/office/officeart/2005/8/layout/vList2"/>
    <dgm:cxn modelId="{AD24F168-A61D-4203-83D1-2402A6117C2D}" type="presParOf" srcId="{8F34D986-1DC5-4F08-8A35-2F9E014A6676}" destId="{BF2EEBDC-D094-4510-97B4-E90E150FE52A}" srcOrd="4" destOrd="0" presId="urn:microsoft.com/office/officeart/2005/8/layout/vList2"/>
    <dgm:cxn modelId="{B245F9AB-885B-480A-B795-D0BD09BDA2B9}" type="presParOf" srcId="{8F34D986-1DC5-4F08-8A35-2F9E014A6676}" destId="{7928CF4C-6ECC-42B3-BA80-D6177FEB4F27}" srcOrd="5" destOrd="0" presId="urn:microsoft.com/office/officeart/2005/8/layout/vList2"/>
    <dgm:cxn modelId="{3623A5BD-51EE-47E2-BBFD-FF9304365A16}" type="presParOf" srcId="{8F34D986-1DC5-4F08-8A35-2F9E014A6676}" destId="{2BCD40FF-EFBE-47C0-B5B7-EBDEAAD8020B}" srcOrd="6" destOrd="0" presId="urn:microsoft.com/office/officeart/2005/8/layout/vList2"/>
    <dgm:cxn modelId="{4E47621D-9E01-4FCA-BC1C-DEB94F638ACD}" type="presParOf" srcId="{8F34D986-1DC5-4F08-8A35-2F9E014A6676}" destId="{20D5D0CB-21DB-4319-B732-DC1C53FF099E}" srcOrd="7" destOrd="0" presId="urn:microsoft.com/office/officeart/2005/8/layout/vList2"/>
    <dgm:cxn modelId="{12EA055A-BA35-4CA3-8700-8EF49642160B}" type="presParOf" srcId="{8F34D986-1DC5-4F08-8A35-2F9E014A6676}" destId="{76E44948-6305-4214-A7E7-8FC11E61B891}" srcOrd="8" destOrd="0" presId="urn:microsoft.com/office/officeart/2005/8/layout/vList2"/>
    <dgm:cxn modelId="{7D19227D-BDA4-4EED-BEED-2BFA77D5EF15}" type="presParOf" srcId="{8F34D986-1DC5-4F08-8A35-2F9E014A6676}" destId="{1D9E1181-7933-48C5-9EEF-93028AF2B73C}" srcOrd="9" destOrd="0" presId="urn:microsoft.com/office/officeart/2005/8/layout/vList2"/>
    <dgm:cxn modelId="{4FEAC90D-9555-4334-86E6-847C30E177B5}" type="presParOf" srcId="{8F34D986-1DC5-4F08-8A35-2F9E014A6676}" destId="{D2950A68-EB16-4933-879A-A6EDC8D6DAE2}"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E9B07B7-7984-4882-9817-6E303BF06BCD}"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B488C734-75DF-4C0E-8DD1-EAE5576B96E1}">
      <dgm:prSet/>
      <dgm:spPr/>
      <dgm:t>
        <a:bodyPr/>
        <a:lstStyle/>
        <a:p>
          <a:pPr rtl="0"/>
          <a:r>
            <a:rPr lang="en-GB" sz="1100">
              <a:latin typeface="Calibri"/>
              <a:ea typeface="Calibri"/>
              <a:cs typeface="Calibri"/>
            </a:rPr>
            <a:t>• </a:t>
          </a:r>
          <a:r>
            <a:rPr lang="en-GB">
              <a:latin typeface="Trebuchet MS" panose="020B0603020202020204"/>
            </a:rPr>
            <a:t>Gamification encourages consistent behaviour with rewarding positive habits – I.E daily log in</a:t>
          </a:r>
        </a:p>
      </dgm:t>
    </dgm:pt>
    <dgm:pt modelId="{A8EF9CD0-3BCB-4768-A8A7-F09FFB9CEBB7}" type="parTrans" cxnId="{F2C08C41-CBF2-4ECA-A0A6-3C270450099C}">
      <dgm:prSet/>
      <dgm:spPr/>
      <dgm:t>
        <a:bodyPr/>
        <a:lstStyle/>
        <a:p>
          <a:endParaRPr lang="en-US"/>
        </a:p>
      </dgm:t>
    </dgm:pt>
    <dgm:pt modelId="{25F14827-3E18-4ABA-9792-7A2E2DA11F4D}" type="sibTrans" cxnId="{F2C08C41-CBF2-4ECA-A0A6-3C270450099C}">
      <dgm:prSet/>
      <dgm:spPr/>
      <dgm:t>
        <a:bodyPr/>
        <a:lstStyle/>
        <a:p>
          <a:endParaRPr lang="en-US"/>
        </a:p>
      </dgm:t>
    </dgm:pt>
    <dgm:pt modelId="{DFBDDC89-9E3D-4867-86F4-E69C3E6E82BD}">
      <dgm:prSet/>
      <dgm:spPr/>
      <dgm:t>
        <a:bodyPr/>
        <a:lstStyle/>
        <a:p>
          <a:pPr rtl="0"/>
          <a:r>
            <a:rPr lang="en-GB" sz="1100">
              <a:latin typeface="Calibri"/>
              <a:ea typeface="Calibri"/>
              <a:cs typeface="Calibri"/>
            </a:rPr>
            <a:t>• </a:t>
          </a:r>
          <a:r>
            <a:rPr lang="en-GB">
              <a:latin typeface="Trebuchet MS" panose="020B0603020202020204"/>
            </a:rPr>
            <a:t> </a:t>
          </a:r>
          <a:r>
            <a:rPr lang="en-GB"/>
            <a:t>Smart notifications with confirmation tracking</a:t>
          </a:r>
          <a:endParaRPr lang="en-US"/>
        </a:p>
      </dgm:t>
    </dgm:pt>
    <dgm:pt modelId="{6C850102-7220-4AAE-8860-E92756DB1E55}" type="parTrans" cxnId="{9683C9A8-E048-4CF9-8A2C-41A6535B6EE7}">
      <dgm:prSet/>
      <dgm:spPr/>
      <dgm:t>
        <a:bodyPr/>
        <a:lstStyle/>
        <a:p>
          <a:endParaRPr lang="en-US"/>
        </a:p>
      </dgm:t>
    </dgm:pt>
    <dgm:pt modelId="{088708DE-AA7E-4289-B061-52B7E8678536}" type="sibTrans" cxnId="{9683C9A8-E048-4CF9-8A2C-41A6535B6EE7}">
      <dgm:prSet/>
      <dgm:spPr/>
      <dgm:t>
        <a:bodyPr/>
        <a:lstStyle/>
        <a:p>
          <a:endParaRPr lang="en-US"/>
        </a:p>
      </dgm:t>
    </dgm:pt>
    <dgm:pt modelId="{2973FD45-B777-43BA-A4A1-13C6BED1E4DA}">
      <dgm:prSet/>
      <dgm:spPr/>
      <dgm:t>
        <a:bodyPr/>
        <a:lstStyle/>
        <a:p>
          <a:r>
            <a:rPr lang="en-GB"/>
            <a:t>• Automatic low stock alerts</a:t>
          </a:r>
          <a:endParaRPr lang="en-US"/>
        </a:p>
      </dgm:t>
    </dgm:pt>
    <dgm:pt modelId="{2F7C9E14-2BFD-4D5E-9989-4CA25F2DC537}" type="parTrans" cxnId="{3B5B64A8-BD2F-41A9-A97D-EEFF95EB41DD}">
      <dgm:prSet/>
      <dgm:spPr/>
      <dgm:t>
        <a:bodyPr/>
        <a:lstStyle/>
        <a:p>
          <a:endParaRPr lang="en-US"/>
        </a:p>
      </dgm:t>
    </dgm:pt>
    <dgm:pt modelId="{858A0C9A-F62A-4DD5-BD52-49F43AEA219F}" type="sibTrans" cxnId="{3B5B64A8-BD2F-41A9-A97D-EEFF95EB41DD}">
      <dgm:prSet/>
      <dgm:spPr/>
      <dgm:t>
        <a:bodyPr/>
        <a:lstStyle/>
        <a:p>
          <a:endParaRPr lang="en-US"/>
        </a:p>
      </dgm:t>
    </dgm:pt>
    <dgm:pt modelId="{13FE5984-7236-4BE7-BD5B-F098541E0E5A}">
      <dgm:prSet/>
      <dgm:spPr/>
      <dgm:t>
        <a:bodyPr/>
        <a:lstStyle/>
        <a:p>
          <a:r>
            <a:rPr lang="en-GB"/>
            <a:t>• Automatic Reorder</a:t>
          </a:r>
          <a:endParaRPr lang="en-US"/>
        </a:p>
      </dgm:t>
    </dgm:pt>
    <dgm:pt modelId="{21609630-47A3-415D-ACD9-176EF7C69541}" type="parTrans" cxnId="{1B0022BC-5982-4406-A149-D5F7FF11E60C}">
      <dgm:prSet/>
      <dgm:spPr/>
      <dgm:t>
        <a:bodyPr/>
        <a:lstStyle/>
        <a:p>
          <a:endParaRPr lang="en-US"/>
        </a:p>
      </dgm:t>
    </dgm:pt>
    <dgm:pt modelId="{CB049B89-3F14-4537-8C0B-EFA6E6F14E48}" type="sibTrans" cxnId="{1B0022BC-5982-4406-A149-D5F7FF11E60C}">
      <dgm:prSet/>
      <dgm:spPr/>
      <dgm:t>
        <a:bodyPr/>
        <a:lstStyle/>
        <a:p>
          <a:endParaRPr lang="en-US"/>
        </a:p>
      </dgm:t>
    </dgm:pt>
    <dgm:pt modelId="{A107E340-58C0-43F4-852A-A77809C25FB2}">
      <dgm:prSet/>
      <dgm:spPr/>
      <dgm:t>
        <a:bodyPr/>
        <a:lstStyle/>
        <a:p>
          <a:r>
            <a:rPr lang="en-GB"/>
            <a:t>• Medication tracking history</a:t>
          </a:r>
          <a:endParaRPr lang="en-US"/>
        </a:p>
      </dgm:t>
    </dgm:pt>
    <dgm:pt modelId="{553D0FC7-0EB1-48A5-80C4-6111BBEF6436}" type="parTrans" cxnId="{84C11257-7B80-4341-BE75-0B660FA8D23E}">
      <dgm:prSet/>
      <dgm:spPr/>
      <dgm:t>
        <a:bodyPr/>
        <a:lstStyle/>
        <a:p>
          <a:endParaRPr lang="en-US"/>
        </a:p>
      </dgm:t>
    </dgm:pt>
    <dgm:pt modelId="{79FBF95C-E90B-4DC1-A54C-5F24915A2B8D}" type="sibTrans" cxnId="{84C11257-7B80-4341-BE75-0B660FA8D23E}">
      <dgm:prSet/>
      <dgm:spPr/>
      <dgm:t>
        <a:bodyPr/>
        <a:lstStyle/>
        <a:p>
          <a:endParaRPr lang="en-US"/>
        </a:p>
      </dgm:t>
    </dgm:pt>
    <dgm:pt modelId="{4365A108-1A2A-421F-8830-363C4659C3D4}">
      <dgm:prSet/>
      <dgm:spPr/>
      <dgm:t>
        <a:bodyPr/>
        <a:lstStyle/>
        <a:p>
          <a:r>
            <a:rPr lang="en-GB"/>
            <a:t>• Caregiver / Family notifications for missed doses</a:t>
          </a:r>
          <a:endParaRPr lang="en-US"/>
        </a:p>
      </dgm:t>
    </dgm:pt>
    <dgm:pt modelId="{3F7F1228-D45E-4DAE-B63E-35D2FA20328D}" type="parTrans" cxnId="{7E657A70-84D5-4042-A042-87A0F633B301}">
      <dgm:prSet/>
      <dgm:spPr/>
      <dgm:t>
        <a:bodyPr/>
        <a:lstStyle/>
        <a:p>
          <a:endParaRPr lang="en-US"/>
        </a:p>
      </dgm:t>
    </dgm:pt>
    <dgm:pt modelId="{DE3B7785-4F21-4136-9C25-93618B8F4EEA}" type="sibTrans" cxnId="{7E657A70-84D5-4042-A042-87A0F633B301}">
      <dgm:prSet/>
      <dgm:spPr/>
      <dgm:t>
        <a:bodyPr/>
        <a:lstStyle/>
        <a:p>
          <a:endParaRPr lang="en-US"/>
        </a:p>
      </dgm:t>
    </dgm:pt>
    <dgm:pt modelId="{3156899E-581A-463B-BB33-E9A7B32E8C45}">
      <dgm:prSet phldr="0"/>
      <dgm:spPr/>
      <dgm:t>
        <a:bodyPr/>
        <a:lstStyle/>
        <a:p>
          <a:pPr rtl="0"/>
          <a:r>
            <a:rPr lang="en-GB" sz="1100">
              <a:latin typeface="Calibri"/>
              <a:ea typeface="Calibri"/>
              <a:cs typeface="Calibri"/>
            </a:rPr>
            <a:t>•</a:t>
          </a:r>
          <a:r>
            <a:rPr lang="en-GB">
              <a:latin typeface="Trebuchet MS" panose="020B0603020202020204"/>
            </a:rPr>
            <a:t> </a:t>
          </a:r>
          <a:r>
            <a:rPr lang="en-GB"/>
            <a:t>Customizable medication reminders</a:t>
          </a:r>
          <a:endParaRPr lang="en-US"/>
        </a:p>
      </dgm:t>
    </dgm:pt>
    <dgm:pt modelId="{5C4DA035-7873-4666-8051-50B4BD504876}" type="parTrans" cxnId="{49554350-963E-4712-9A1D-629E4C3FBDBF}">
      <dgm:prSet/>
      <dgm:spPr/>
      <dgm:t>
        <a:bodyPr/>
        <a:lstStyle/>
        <a:p>
          <a:endParaRPr lang="en-GB"/>
        </a:p>
      </dgm:t>
    </dgm:pt>
    <dgm:pt modelId="{82BAA8D9-D9C1-47F1-BFAE-47A3B9AAFE21}" type="sibTrans" cxnId="{49554350-963E-4712-9A1D-629E4C3FBDBF}">
      <dgm:prSet/>
      <dgm:spPr/>
      <dgm:t>
        <a:bodyPr/>
        <a:lstStyle/>
        <a:p>
          <a:endParaRPr lang="en-GB"/>
        </a:p>
      </dgm:t>
    </dgm:pt>
    <dgm:pt modelId="{DD41F1B9-C2BD-4B95-A7DD-27BF7BC659CC}" type="pres">
      <dgm:prSet presAssocID="{4E9B07B7-7984-4882-9817-6E303BF06BCD}" presName="vert0" presStyleCnt="0">
        <dgm:presLayoutVars>
          <dgm:dir/>
          <dgm:animOne val="branch"/>
          <dgm:animLvl val="lvl"/>
        </dgm:presLayoutVars>
      </dgm:prSet>
      <dgm:spPr/>
    </dgm:pt>
    <dgm:pt modelId="{A2742882-B970-4B08-98AB-AC05C6EF8482}" type="pres">
      <dgm:prSet presAssocID="{B488C734-75DF-4C0E-8DD1-EAE5576B96E1}" presName="thickLine" presStyleLbl="alignNode1" presStyleIdx="0" presStyleCnt="7"/>
      <dgm:spPr/>
    </dgm:pt>
    <dgm:pt modelId="{95FE59E7-CFA5-479D-8470-7007BB003F51}" type="pres">
      <dgm:prSet presAssocID="{B488C734-75DF-4C0E-8DD1-EAE5576B96E1}" presName="horz1" presStyleCnt="0"/>
      <dgm:spPr/>
    </dgm:pt>
    <dgm:pt modelId="{920880D6-C71C-464A-9FEB-7244AE56220C}" type="pres">
      <dgm:prSet presAssocID="{B488C734-75DF-4C0E-8DD1-EAE5576B96E1}" presName="tx1" presStyleLbl="revTx" presStyleIdx="0" presStyleCnt="7"/>
      <dgm:spPr/>
    </dgm:pt>
    <dgm:pt modelId="{9DFD3923-0438-4EDA-B269-660243B4A812}" type="pres">
      <dgm:prSet presAssocID="{B488C734-75DF-4C0E-8DD1-EAE5576B96E1}" presName="vert1" presStyleCnt="0"/>
      <dgm:spPr/>
    </dgm:pt>
    <dgm:pt modelId="{93D4B732-8566-41AE-A0B5-EE91343AE5BD}" type="pres">
      <dgm:prSet presAssocID="{3156899E-581A-463B-BB33-E9A7B32E8C45}" presName="thickLine" presStyleLbl="alignNode1" presStyleIdx="1" presStyleCnt="7"/>
      <dgm:spPr/>
    </dgm:pt>
    <dgm:pt modelId="{8CC8A905-C745-4BAB-8A7E-EB0907CF4A5C}" type="pres">
      <dgm:prSet presAssocID="{3156899E-581A-463B-BB33-E9A7B32E8C45}" presName="horz1" presStyleCnt="0"/>
      <dgm:spPr/>
    </dgm:pt>
    <dgm:pt modelId="{74A3BA75-C0C3-4DC0-BEBA-6151F86454E8}" type="pres">
      <dgm:prSet presAssocID="{3156899E-581A-463B-BB33-E9A7B32E8C45}" presName="tx1" presStyleLbl="revTx" presStyleIdx="1" presStyleCnt="7"/>
      <dgm:spPr/>
    </dgm:pt>
    <dgm:pt modelId="{5FB2BA01-D1DD-46A7-9530-A7A79B818277}" type="pres">
      <dgm:prSet presAssocID="{3156899E-581A-463B-BB33-E9A7B32E8C45}" presName="vert1" presStyleCnt="0"/>
      <dgm:spPr/>
    </dgm:pt>
    <dgm:pt modelId="{94B4A319-70A6-43BB-9038-AB7493E67A78}" type="pres">
      <dgm:prSet presAssocID="{DFBDDC89-9E3D-4867-86F4-E69C3E6E82BD}" presName="thickLine" presStyleLbl="alignNode1" presStyleIdx="2" presStyleCnt="7"/>
      <dgm:spPr/>
    </dgm:pt>
    <dgm:pt modelId="{5BB7D72D-F307-4AD1-8157-2CFCDB1A45E9}" type="pres">
      <dgm:prSet presAssocID="{DFBDDC89-9E3D-4867-86F4-E69C3E6E82BD}" presName="horz1" presStyleCnt="0"/>
      <dgm:spPr/>
    </dgm:pt>
    <dgm:pt modelId="{CFF6E2F6-860D-4DD4-A4EA-F87922AA7964}" type="pres">
      <dgm:prSet presAssocID="{DFBDDC89-9E3D-4867-86F4-E69C3E6E82BD}" presName="tx1" presStyleLbl="revTx" presStyleIdx="2" presStyleCnt="7"/>
      <dgm:spPr/>
    </dgm:pt>
    <dgm:pt modelId="{4CBBA4C0-46EB-4B06-8508-7EA9BD7ADA2E}" type="pres">
      <dgm:prSet presAssocID="{DFBDDC89-9E3D-4867-86F4-E69C3E6E82BD}" presName="vert1" presStyleCnt="0"/>
      <dgm:spPr/>
    </dgm:pt>
    <dgm:pt modelId="{95E12F35-33B1-42BA-91FA-0C87FEE54301}" type="pres">
      <dgm:prSet presAssocID="{2973FD45-B777-43BA-A4A1-13C6BED1E4DA}" presName="thickLine" presStyleLbl="alignNode1" presStyleIdx="3" presStyleCnt="7"/>
      <dgm:spPr/>
    </dgm:pt>
    <dgm:pt modelId="{9B30FCD7-B65A-4C5B-8C2C-E9C07F942EB0}" type="pres">
      <dgm:prSet presAssocID="{2973FD45-B777-43BA-A4A1-13C6BED1E4DA}" presName="horz1" presStyleCnt="0"/>
      <dgm:spPr/>
    </dgm:pt>
    <dgm:pt modelId="{36598A70-1782-4634-B048-69A8F8F78D53}" type="pres">
      <dgm:prSet presAssocID="{2973FD45-B777-43BA-A4A1-13C6BED1E4DA}" presName="tx1" presStyleLbl="revTx" presStyleIdx="3" presStyleCnt="7"/>
      <dgm:spPr/>
    </dgm:pt>
    <dgm:pt modelId="{F7978841-35C4-43C8-A724-0AA446D73BC5}" type="pres">
      <dgm:prSet presAssocID="{2973FD45-B777-43BA-A4A1-13C6BED1E4DA}" presName="vert1" presStyleCnt="0"/>
      <dgm:spPr/>
    </dgm:pt>
    <dgm:pt modelId="{F7DE73F9-D20F-416C-BC5D-F9C8C956EBDA}" type="pres">
      <dgm:prSet presAssocID="{13FE5984-7236-4BE7-BD5B-F098541E0E5A}" presName="thickLine" presStyleLbl="alignNode1" presStyleIdx="4" presStyleCnt="7"/>
      <dgm:spPr/>
    </dgm:pt>
    <dgm:pt modelId="{1556FA07-9380-4CAC-BD5E-155C99D2B7FF}" type="pres">
      <dgm:prSet presAssocID="{13FE5984-7236-4BE7-BD5B-F098541E0E5A}" presName="horz1" presStyleCnt="0"/>
      <dgm:spPr/>
    </dgm:pt>
    <dgm:pt modelId="{5BF6C5D2-BEF2-4BFE-A701-2424677975A3}" type="pres">
      <dgm:prSet presAssocID="{13FE5984-7236-4BE7-BD5B-F098541E0E5A}" presName="tx1" presStyleLbl="revTx" presStyleIdx="4" presStyleCnt="7"/>
      <dgm:spPr/>
    </dgm:pt>
    <dgm:pt modelId="{3F6DE46C-28F6-47AB-BC1C-4F0E8F4A1F1B}" type="pres">
      <dgm:prSet presAssocID="{13FE5984-7236-4BE7-BD5B-F098541E0E5A}" presName="vert1" presStyleCnt="0"/>
      <dgm:spPr/>
    </dgm:pt>
    <dgm:pt modelId="{E4794BE0-038F-4F94-BAD2-39FF197CE4F4}" type="pres">
      <dgm:prSet presAssocID="{A107E340-58C0-43F4-852A-A77809C25FB2}" presName="thickLine" presStyleLbl="alignNode1" presStyleIdx="5" presStyleCnt="7"/>
      <dgm:spPr/>
    </dgm:pt>
    <dgm:pt modelId="{FAAE47E1-7579-453B-9DCF-A12AF5160980}" type="pres">
      <dgm:prSet presAssocID="{A107E340-58C0-43F4-852A-A77809C25FB2}" presName="horz1" presStyleCnt="0"/>
      <dgm:spPr/>
    </dgm:pt>
    <dgm:pt modelId="{C47BC858-10FC-48A5-9946-D02F939E32B7}" type="pres">
      <dgm:prSet presAssocID="{A107E340-58C0-43F4-852A-A77809C25FB2}" presName="tx1" presStyleLbl="revTx" presStyleIdx="5" presStyleCnt="7"/>
      <dgm:spPr/>
    </dgm:pt>
    <dgm:pt modelId="{2EF3AC8D-D09A-4535-ACD5-BC095A5050D9}" type="pres">
      <dgm:prSet presAssocID="{A107E340-58C0-43F4-852A-A77809C25FB2}" presName="vert1" presStyleCnt="0"/>
      <dgm:spPr/>
    </dgm:pt>
    <dgm:pt modelId="{5719207B-DBA2-4D4A-A23C-CC9007501369}" type="pres">
      <dgm:prSet presAssocID="{4365A108-1A2A-421F-8830-363C4659C3D4}" presName="thickLine" presStyleLbl="alignNode1" presStyleIdx="6" presStyleCnt="7"/>
      <dgm:spPr/>
    </dgm:pt>
    <dgm:pt modelId="{CB8415A5-B798-4714-865A-DAF989CF8E41}" type="pres">
      <dgm:prSet presAssocID="{4365A108-1A2A-421F-8830-363C4659C3D4}" presName="horz1" presStyleCnt="0"/>
      <dgm:spPr/>
    </dgm:pt>
    <dgm:pt modelId="{FCB5FA52-9AA6-4250-AA74-A85A1E3E59DA}" type="pres">
      <dgm:prSet presAssocID="{4365A108-1A2A-421F-8830-363C4659C3D4}" presName="tx1" presStyleLbl="revTx" presStyleIdx="6" presStyleCnt="7"/>
      <dgm:spPr/>
    </dgm:pt>
    <dgm:pt modelId="{8F4C67A6-FB9F-4C4A-BF0B-CA3E0F5FE4E1}" type="pres">
      <dgm:prSet presAssocID="{4365A108-1A2A-421F-8830-363C4659C3D4}" presName="vert1" presStyleCnt="0"/>
      <dgm:spPr/>
    </dgm:pt>
  </dgm:ptLst>
  <dgm:cxnLst>
    <dgm:cxn modelId="{210E5B0C-7029-428E-8A43-9E7B363192D9}" type="presOf" srcId="{4E9B07B7-7984-4882-9817-6E303BF06BCD}" destId="{DD41F1B9-C2BD-4B95-A7DD-27BF7BC659CC}" srcOrd="0" destOrd="0" presId="urn:microsoft.com/office/officeart/2008/layout/LinedList"/>
    <dgm:cxn modelId="{CE9A8212-8E4D-46D2-90A4-43341C55A317}" type="presOf" srcId="{B488C734-75DF-4C0E-8DD1-EAE5576B96E1}" destId="{920880D6-C71C-464A-9FEB-7244AE56220C}" srcOrd="0" destOrd="0" presId="urn:microsoft.com/office/officeart/2008/layout/LinedList"/>
    <dgm:cxn modelId="{78A3D518-C592-4F5C-A187-0CB2C8BB77F7}" type="presOf" srcId="{4365A108-1A2A-421F-8830-363C4659C3D4}" destId="{FCB5FA52-9AA6-4250-AA74-A85A1E3E59DA}" srcOrd="0" destOrd="0" presId="urn:microsoft.com/office/officeart/2008/layout/LinedList"/>
    <dgm:cxn modelId="{F2C08C41-CBF2-4ECA-A0A6-3C270450099C}" srcId="{4E9B07B7-7984-4882-9817-6E303BF06BCD}" destId="{B488C734-75DF-4C0E-8DD1-EAE5576B96E1}" srcOrd="0" destOrd="0" parTransId="{A8EF9CD0-3BCB-4768-A8A7-F09FFB9CEBB7}" sibTransId="{25F14827-3E18-4ABA-9792-7A2E2DA11F4D}"/>
    <dgm:cxn modelId="{0D4F2050-745C-4901-9E1A-F48BA1F295CA}" type="presOf" srcId="{A107E340-58C0-43F4-852A-A77809C25FB2}" destId="{C47BC858-10FC-48A5-9946-D02F939E32B7}" srcOrd="0" destOrd="0" presId="urn:microsoft.com/office/officeart/2008/layout/LinedList"/>
    <dgm:cxn modelId="{49554350-963E-4712-9A1D-629E4C3FBDBF}" srcId="{4E9B07B7-7984-4882-9817-6E303BF06BCD}" destId="{3156899E-581A-463B-BB33-E9A7B32E8C45}" srcOrd="1" destOrd="0" parTransId="{5C4DA035-7873-4666-8051-50B4BD504876}" sibTransId="{82BAA8D9-D9C1-47F1-BFAE-47A3B9AAFE21}"/>
    <dgm:cxn modelId="{7E657A70-84D5-4042-A042-87A0F633B301}" srcId="{4E9B07B7-7984-4882-9817-6E303BF06BCD}" destId="{4365A108-1A2A-421F-8830-363C4659C3D4}" srcOrd="6" destOrd="0" parTransId="{3F7F1228-D45E-4DAE-B63E-35D2FA20328D}" sibTransId="{DE3B7785-4F21-4136-9C25-93618B8F4EEA}"/>
    <dgm:cxn modelId="{65F5AF72-6866-4050-BD28-AB15CC92CA59}" type="presOf" srcId="{2973FD45-B777-43BA-A4A1-13C6BED1E4DA}" destId="{36598A70-1782-4634-B048-69A8F8F78D53}" srcOrd="0" destOrd="0" presId="urn:microsoft.com/office/officeart/2008/layout/LinedList"/>
    <dgm:cxn modelId="{84C11257-7B80-4341-BE75-0B660FA8D23E}" srcId="{4E9B07B7-7984-4882-9817-6E303BF06BCD}" destId="{A107E340-58C0-43F4-852A-A77809C25FB2}" srcOrd="5" destOrd="0" parTransId="{553D0FC7-0EB1-48A5-80C4-6111BBEF6436}" sibTransId="{79FBF95C-E90B-4DC1-A54C-5F24915A2B8D}"/>
    <dgm:cxn modelId="{B8F320A1-DBE2-445F-853B-717B2FB28BF2}" type="presOf" srcId="{13FE5984-7236-4BE7-BD5B-F098541E0E5A}" destId="{5BF6C5D2-BEF2-4BFE-A701-2424677975A3}" srcOrd="0" destOrd="0" presId="urn:microsoft.com/office/officeart/2008/layout/LinedList"/>
    <dgm:cxn modelId="{3B5B64A8-BD2F-41A9-A97D-EEFF95EB41DD}" srcId="{4E9B07B7-7984-4882-9817-6E303BF06BCD}" destId="{2973FD45-B777-43BA-A4A1-13C6BED1E4DA}" srcOrd="3" destOrd="0" parTransId="{2F7C9E14-2BFD-4D5E-9989-4CA25F2DC537}" sibTransId="{858A0C9A-F62A-4DD5-BD52-49F43AEA219F}"/>
    <dgm:cxn modelId="{9683C9A8-E048-4CF9-8A2C-41A6535B6EE7}" srcId="{4E9B07B7-7984-4882-9817-6E303BF06BCD}" destId="{DFBDDC89-9E3D-4867-86F4-E69C3E6E82BD}" srcOrd="2" destOrd="0" parTransId="{6C850102-7220-4AAE-8860-E92756DB1E55}" sibTransId="{088708DE-AA7E-4289-B061-52B7E8678536}"/>
    <dgm:cxn modelId="{1B0022BC-5982-4406-A149-D5F7FF11E60C}" srcId="{4E9B07B7-7984-4882-9817-6E303BF06BCD}" destId="{13FE5984-7236-4BE7-BD5B-F098541E0E5A}" srcOrd="4" destOrd="0" parTransId="{21609630-47A3-415D-ACD9-176EF7C69541}" sibTransId="{CB049B89-3F14-4537-8C0B-EFA6E6F14E48}"/>
    <dgm:cxn modelId="{C3B86DC5-E30C-4D38-924D-D9E0898CBA3D}" type="presOf" srcId="{DFBDDC89-9E3D-4867-86F4-E69C3E6E82BD}" destId="{CFF6E2F6-860D-4DD4-A4EA-F87922AA7964}" srcOrd="0" destOrd="0" presId="urn:microsoft.com/office/officeart/2008/layout/LinedList"/>
    <dgm:cxn modelId="{632005E3-3885-4DD7-ACFF-6822714E84D9}" type="presOf" srcId="{3156899E-581A-463B-BB33-E9A7B32E8C45}" destId="{74A3BA75-C0C3-4DC0-BEBA-6151F86454E8}" srcOrd="0" destOrd="0" presId="urn:microsoft.com/office/officeart/2008/layout/LinedList"/>
    <dgm:cxn modelId="{C9BDB49C-DDB5-41C2-9FF8-4BC8A850CE02}" type="presParOf" srcId="{DD41F1B9-C2BD-4B95-A7DD-27BF7BC659CC}" destId="{A2742882-B970-4B08-98AB-AC05C6EF8482}" srcOrd="0" destOrd="0" presId="urn:microsoft.com/office/officeart/2008/layout/LinedList"/>
    <dgm:cxn modelId="{D4C9BD5B-C2C0-4D2F-BCCB-06614F3AD22B}" type="presParOf" srcId="{DD41F1B9-C2BD-4B95-A7DD-27BF7BC659CC}" destId="{95FE59E7-CFA5-479D-8470-7007BB003F51}" srcOrd="1" destOrd="0" presId="urn:microsoft.com/office/officeart/2008/layout/LinedList"/>
    <dgm:cxn modelId="{FE75657A-54B1-482B-AF00-F26C1758280C}" type="presParOf" srcId="{95FE59E7-CFA5-479D-8470-7007BB003F51}" destId="{920880D6-C71C-464A-9FEB-7244AE56220C}" srcOrd="0" destOrd="0" presId="urn:microsoft.com/office/officeart/2008/layout/LinedList"/>
    <dgm:cxn modelId="{883302E7-2B39-4032-9D9F-2B2EDAFC49BD}" type="presParOf" srcId="{95FE59E7-CFA5-479D-8470-7007BB003F51}" destId="{9DFD3923-0438-4EDA-B269-660243B4A812}" srcOrd="1" destOrd="0" presId="urn:microsoft.com/office/officeart/2008/layout/LinedList"/>
    <dgm:cxn modelId="{0E7A6B64-AC5D-41FD-806F-51396D55946C}" type="presParOf" srcId="{DD41F1B9-C2BD-4B95-A7DD-27BF7BC659CC}" destId="{93D4B732-8566-41AE-A0B5-EE91343AE5BD}" srcOrd="2" destOrd="0" presId="urn:microsoft.com/office/officeart/2008/layout/LinedList"/>
    <dgm:cxn modelId="{C0B2B141-77D9-4449-BFFF-E446909BCA7C}" type="presParOf" srcId="{DD41F1B9-C2BD-4B95-A7DD-27BF7BC659CC}" destId="{8CC8A905-C745-4BAB-8A7E-EB0907CF4A5C}" srcOrd="3" destOrd="0" presId="urn:microsoft.com/office/officeart/2008/layout/LinedList"/>
    <dgm:cxn modelId="{AD68CF5D-650D-4DF0-BEDC-86C461D841EE}" type="presParOf" srcId="{8CC8A905-C745-4BAB-8A7E-EB0907CF4A5C}" destId="{74A3BA75-C0C3-4DC0-BEBA-6151F86454E8}" srcOrd="0" destOrd="0" presId="urn:microsoft.com/office/officeart/2008/layout/LinedList"/>
    <dgm:cxn modelId="{206C52B3-5BE5-4753-98F6-15523D814360}" type="presParOf" srcId="{8CC8A905-C745-4BAB-8A7E-EB0907CF4A5C}" destId="{5FB2BA01-D1DD-46A7-9530-A7A79B818277}" srcOrd="1" destOrd="0" presId="urn:microsoft.com/office/officeart/2008/layout/LinedList"/>
    <dgm:cxn modelId="{5986B5DE-0CE9-4399-AEA1-CAB81159C905}" type="presParOf" srcId="{DD41F1B9-C2BD-4B95-A7DD-27BF7BC659CC}" destId="{94B4A319-70A6-43BB-9038-AB7493E67A78}" srcOrd="4" destOrd="0" presId="urn:microsoft.com/office/officeart/2008/layout/LinedList"/>
    <dgm:cxn modelId="{B3BD0C87-3EBD-4EAF-B40C-6C8BEA501114}" type="presParOf" srcId="{DD41F1B9-C2BD-4B95-A7DD-27BF7BC659CC}" destId="{5BB7D72D-F307-4AD1-8157-2CFCDB1A45E9}" srcOrd="5" destOrd="0" presId="urn:microsoft.com/office/officeart/2008/layout/LinedList"/>
    <dgm:cxn modelId="{471CFD5E-F303-4C96-8CCA-64A9843AA021}" type="presParOf" srcId="{5BB7D72D-F307-4AD1-8157-2CFCDB1A45E9}" destId="{CFF6E2F6-860D-4DD4-A4EA-F87922AA7964}" srcOrd="0" destOrd="0" presId="urn:microsoft.com/office/officeart/2008/layout/LinedList"/>
    <dgm:cxn modelId="{A8F70633-7890-44A3-99B0-9627C1777635}" type="presParOf" srcId="{5BB7D72D-F307-4AD1-8157-2CFCDB1A45E9}" destId="{4CBBA4C0-46EB-4B06-8508-7EA9BD7ADA2E}" srcOrd="1" destOrd="0" presId="urn:microsoft.com/office/officeart/2008/layout/LinedList"/>
    <dgm:cxn modelId="{062CE083-49BD-4A47-83FD-89FCC24E2B3F}" type="presParOf" srcId="{DD41F1B9-C2BD-4B95-A7DD-27BF7BC659CC}" destId="{95E12F35-33B1-42BA-91FA-0C87FEE54301}" srcOrd="6" destOrd="0" presId="urn:microsoft.com/office/officeart/2008/layout/LinedList"/>
    <dgm:cxn modelId="{C6BD162D-DD3A-41C9-8A2C-48EC08FB455F}" type="presParOf" srcId="{DD41F1B9-C2BD-4B95-A7DD-27BF7BC659CC}" destId="{9B30FCD7-B65A-4C5B-8C2C-E9C07F942EB0}" srcOrd="7" destOrd="0" presId="urn:microsoft.com/office/officeart/2008/layout/LinedList"/>
    <dgm:cxn modelId="{0DA9C5E0-D73F-400D-ACE9-BA01458FE358}" type="presParOf" srcId="{9B30FCD7-B65A-4C5B-8C2C-E9C07F942EB0}" destId="{36598A70-1782-4634-B048-69A8F8F78D53}" srcOrd="0" destOrd="0" presId="urn:microsoft.com/office/officeart/2008/layout/LinedList"/>
    <dgm:cxn modelId="{564D9F0A-EFD4-440D-AFAA-BBB92FD5BCC7}" type="presParOf" srcId="{9B30FCD7-B65A-4C5B-8C2C-E9C07F942EB0}" destId="{F7978841-35C4-43C8-A724-0AA446D73BC5}" srcOrd="1" destOrd="0" presId="urn:microsoft.com/office/officeart/2008/layout/LinedList"/>
    <dgm:cxn modelId="{1C7F7601-CA2E-4CE6-9AC5-DB33A1CD8C61}" type="presParOf" srcId="{DD41F1B9-C2BD-4B95-A7DD-27BF7BC659CC}" destId="{F7DE73F9-D20F-416C-BC5D-F9C8C956EBDA}" srcOrd="8" destOrd="0" presId="urn:microsoft.com/office/officeart/2008/layout/LinedList"/>
    <dgm:cxn modelId="{E2D229A7-E8E8-4217-B990-12A8511A2850}" type="presParOf" srcId="{DD41F1B9-C2BD-4B95-A7DD-27BF7BC659CC}" destId="{1556FA07-9380-4CAC-BD5E-155C99D2B7FF}" srcOrd="9" destOrd="0" presId="urn:microsoft.com/office/officeart/2008/layout/LinedList"/>
    <dgm:cxn modelId="{9E493C31-BCC7-4BCB-A4E8-0D6957F565DD}" type="presParOf" srcId="{1556FA07-9380-4CAC-BD5E-155C99D2B7FF}" destId="{5BF6C5D2-BEF2-4BFE-A701-2424677975A3}" srcOrd="0" destOrd="0" presId="urn:microsoft.com/office/officeart/2008/layout/LinedList"/>
    <dgm:cxn modelId="{3ECF1B3B-2D61-4968-A17B-6F905FA352AD}" type="presParOf" srcId="{1556FA07-9380-4CAC-BD5E-155C99D2B7FF}" destId="{3F6DE46C-28F6-47AB-BC1C-4F0E8F4A1F1B}" srcOrd="1" destOrd="0" presId="urn:microsoft.com/office/officeart/2008/layout/LinedList"/>
    <dgm:cxn modelId="{ED41E718-55C6-4719-AACA-6B888959EF7D}" type="presParOf" srcId="{DD41F1B9-C2BD-4B95-A7DD-27BF7BC659CC}" destId="{E4794BE0-038F-4F94-BAD2-39FF197CE4F4}" srcOrd="10" destOrd="0" presId="urn:microsoft.com/office/officeart/2008/layout/LinedList"/>
    <dgm:cxn modelId="{3A11410B-E42A-47CA-A0FD-03AE16440DF6}" type="presParOf" srcId="{DD41F1B9-C2BD-4B95-A7DD-27BF7BC659CC}" destId="{FAAE47E1-7579-453B-9DCF-A12AF5160980}" srcOrd="11" destOrd="0" presId="urn:microsoft.com/office/officeart/2008/layout/LinedList"/>
    <dgm:cxn modelId="{6F366103-B12D-44AE-8F90-37B14BEA457C}" type="presParOf" srcId="{FAAE47E1-7579-453B-9DCF-A12AF5160980}" destId="{C47BC858-10FC-48A5-9946-D02F939E32B7}" srcOrd="0" destOrd="0" presId="urn:microsoft.com/office/officeart/2008/layout/LinedList"/>
    <dgm:cxn modelId="{CF65986F-E8D5-4905-9E7E-D93ED75A5011}" type="presParOf" srcId="{FAAE47E1-7579-453B-9DCF-A12AF5160980}" destId="{2EF3AC8D-D09A-4535-ACD5-BC095A5050D9}" srcOrd="1" destOrd="0" presId="urn:microsoft.com/office/officeart/2008/layout/LinedList"/>
    <dgm:cxn modelId="{88D0A86A-3241-40CA-878E-5FFFA9DF3EC0}" type="presParOf" srcId="{DD41F1B9-C2BD-4B95-A7DD-27BF7BC659CC}" destId="{5719207B-DBA2-4D4A-A23C-CC9007501369}" srcOrd="12" destOrd="0" presId="urn:microsoft.com/office/officeart/2008/layout/LinedList"/>
    <dgm:cxn modelId="{32F5FDDC-4796-4499-850D-784F5123A12B}" type="presParOf" srcId="{DD41F1B9-C2BD-4B95-A7DD-27BF7BC659CC}" destId="{CB8415A5-B798-4714-865A-DAF989CF8E41}" srcOrd="13" destOrd="0" presId="urn:microsoft.com/office/officeart/2008/layout/LinedList"/>
    <dgm:cxn modelId="{2E27A599-9B94-48B7-8090-D9BC5CCBB908}" type="presParOf" srcId="{CB8415A5-B798-4714-865A-DAF989CF8E41}" destId="{FCB5FA52-9AA6-4250-AA74-A85A1E3E59DA}" srcOrd="0" destOrd="0" presId="urn:microsoft.com/office/officeart/2008/layout/LinedList"/>
    <dgm:cxn modelId="{958D3400-CD3A-4AE2-B4ED-24A0C448CDC3}" type="presParOf" srcId="{CB8415A5-B798-4714-865A-DAF989CF8E41}" destId="{8F4C67A6-FB9F-4C4A-BF0B-CA3E0F5FE4E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5ACBD95-E880-4F17-BC80-D80C23193F47}" type="doc">
      <dgm:prSet loTypeId="urn:microsoft.com/office/officeart/2005/8/layout/default" loCatId="list" qsTypeId="urn:microsoft.com/office/officeart/2005/8/quickstyle/simple4" qsCatId="simple" csTypeId="urn:microsoft.com/office/officeart/2005/8/colors/colorful1" csCatId="colorful" phldr="1"/>
      <dgm:spPr/>
      <dgm:t>
        <a:bodyPr/>
        <a:lstStyle/>
        <a:p>
          <a:endParaRPr lang="en-US"/>
        </a:p>
      </dgm:t>
    </dgm:pt>
    <dgm:pt modelId="{188CEA18-EA29-4D1D-9C09-1719BB4718DE}">
      <dgm:prSet phldr="0"/>
      <dgm:spPr/>
      <dgm:t>
        <a:bodyPr/>
        <a:lstStyle/>
        <a:p>
          <a:pPr rtl="0"/>
          <a:r>
            <a:rPr lang="en-US">
              <a:solidFill>
                <a:srgbClr val="FFFFFF"/>
              </a:solidFill>
              <a:latin typeface="Trebuchet MS" panose="020B0603020202020204"/>
            </a:rPr>
            <a:t>"44% of men and 51% of women had taken at least one prescribed medicine in the last week, and 24% of men and 25% of women had taken at least three types of medicine" [2]</a:t>
          </a:r>
          <a:endParaRPr lang="en-US"/>
        </a:p>
      </dgm:t>
    </dgm:pt>
    <dgm:pt modelId="{959EC773-3D92-4042-B219-E453A0D23F7B}" type="parTrans" cxnId="{EADE4C11-D235-4338-9A3A-E7DA25225065}">
      <dgm:prSet/>
      <dgm:spPr/>
      <dgm:t>
        <a:bodyPr/>
        <a:lstStyle/>
        <a:p>
          <a:endParaRPr lang="en-US"/>
        </a:p>
      </dgm:t>
    </dgm:pt>
    <dgm:pt modelId="{ED719440-4E00-45AE-A9B9-DD2A40D9C687}" type="sibTrans" cxnId="{EADE4C11-D235-4338-9A3A-E7DA25225065}">
      <dgm:prSet/>
      <dgm:spPr/>
      <dgm:t>
        <a:bodyPr/>
        <a:lstStyle/>
        <a:p>
          <a:endParaRPr lang="en-US"/>
        </a:p>
      </dgm:t>
    </dgm:pt>
    <dgm:pt modelId="{4DA59A37-8EDA-4407-9339-A13C28EC435F}">
      <dgm:prSet phldr="0"/>
      <dgm:spPr/>
      <dgm:t>
        <a:bodyPr/>
        <a:lstStyle/>
        <a:p>
          <a:pPr rtl="0"/>
          <a:r>
            <a:rPr lang="en-US" sz="1700">
              <a:solidFill>
                <a:srgbClr val="FFFFFF"/>
              </a:solidFill>
              <a:latin typeface="Trebuchet MS" panose="020B0603020202020204"/>
            </a:rPr>
            <a:t>The book Gamification for Product Excellence written by M Hyzy and B Wardle explains that gamification can enhance user engagement and retention by appealing to people's motivation, it highlights points such as badges, progress tracking and challenges to create a sense of achievement.[3]</a:t>
          </a:r>
          <a:endParaRPr lang="en-US">
            <a:solidFill>
              <a:srgbClr val="FFFFFF"/>
            </a:solidFill>
            <a:latin typeface="Trebuchet MS" panose="020B0603020202020204"/>
          </a:endParaRPr>
        </a:p>
      </dgm:t>
    </dgm:pt>
    <dgm:pt modelId="{046D4806-2F54-411C-8004-2185DAE23543}" type="parTrans" cxnId="{283D3C09-FEA2-49B4-90C1-081F397AAA0B}">
      <dgm:prSet/>
      <dgm:spPr/>
    </dgm:pt>
    <dgm:pt modelId="{C504368E-A82D-4DCB-9C74-427258363F5D}" type="sibTrans" cxnId="{283D3C09-FEA2-49B4-90C1-081F397AAA0B}">
      <dgm:prSet/>
      <dgm:spPr/>
    </dgm:pt>
    <dgm:pt modelId="{0FCCCF8F-F276-420C-9643-8DE2B45AB9F3}">
      <dgm:prSet phldr="0"/>
      <dgm:spPr/>
      <dgm:t>
        <a:bodyPr/>
        <a:lstStyle/>
        <a:p>
          <a:pPr rtl="0"/>
          <a:r>
            <a:rPr lang="en-US" sz="1700">
              <a:latin typeface="Trebuchet MS" panose="020B0603020202020204"/>
            </a:rPr>
            <a:t>Mobile medication apps show promise in improving adherence but evaluation is inconsistent and long term retention outcomes are unclear [4]</a:t>
          </a:r>
        </a:p>
      </dgm:t>
    </dgm:pt>
    <dgm:pt modelId="{885E5D60-D14A-451A-B204-A3C7EC6C1015}" type="parTrans" cxnId="{740689E7-FA66-4AEE-823A-75495BDC70A8}">
      <dgm:prSet/>
      <dgm:spPr/>
    </dgm:pt>
    <dgm:pt modelId="{C51780F6-F30E-4975-876E-4BDED4F9973B}" type="sibTrans" cxnId="{740689E7-FA66-4AEE-823A-75495BDC70A8}">
      <dgm:prSet/>
      <dgm:spPr/>
    </dgm:pt>
    <dgm:pt modelId="{053347AC-B902-4E3B-A0AB-41E9EF2316C0}" type="pres">
      <dgm:prSet presAssocID="{35ACBD95-E880-4F17-BC80-D80C23193F47}" presName="diagram" presStyleCnt="0">
        <dgm:presLayoutVars>
          <dgm:dir/>
          <dgm:resizeHandles val="exact"/>
        </dgm:presLayoutVars>
      </dgm:prSet>
      <dgm:spPr/>
    </dgm:pt>
    <dgm:pt modelId="{62CA1504-AFB8-43AE-990A-C9552AA07736}" type="pres">
      <dgm:prSet presAssocID="{188CEA18-EA29-4D1D-9C09-1719BB4718DE}" presName="node" presStyleLbl="node1" presStyleIdx="0" presStyleCnt="3">
        <dgm:presLayoutVars>
          <dgm:bulletEnabled val="1"/>
        </dgm:presLayoutVars>
      </dgm:prSet>
      <dgm:spPr/>
    </dgm:pt>
    <dgm:pt modelId="{8DE2D07E-FDB1-4ED3-8002-B8F8E0CCC7F8}" type="pres">
      <dgm:prSet presAssocID="{ED719440-4E00-45AE-A9B9-DD2A40D9C687}" presName="sibTrans" presStyleCnt="0"/>
      <dgm:spPr/>
    </dgm:pt>
    <dgm:pt modelId="{26A5E8A9-2784-43E9-8702-C25123F6B443}" type="pres">
      <dgm:prSet presAssocID="{4DA59A37-8EDA-4407-9339-A13C28EC435F}" presName="node" presStyleLbl="node1" presStyleIdx="1" presStyleCnt="3">
        <dgm:presLayoutVars>
          <dgm:bulletEnabled val="1"/>
        </dgm:presLayoutVars>
      </dgm:prSet>
      <dgm:spPr/>
    </dgm:pt>
    <dgm:pt modelId="{BA3D2F88-7503-48DF-8F0A-5F4539B09274}" type="pres">
      <dgm:prSet presAssocID="{C504368E-A82D-4DCB-9C74-427258363F5D}" presName="sibTrans" presStyleCnt="0"/>
      <dgm:spPr/>
    </dgm:pt>
    <dgm:pt modelId="{5CE66A68-411C-425F-872F-2E409AE3EBD4}" type="pres">
      <dgm:prSet presAssocID="{0FCCCF8F-F276-420C-9643-8DE2B45AB9F3}" presName="node" presStyleLbl="node1" presStyleIdx="2" presStyleCnt="3">
        <dgm:presLayoutVars>
          <dgm:bulletEnabled val="1"/>
        </dgm:presLayoutVars>
      </dgm:prSet>
      <dgm:spPr/>
    </dgm:pt>
  </dgm:ptLst>
  <dgm:cxnLst>
    <dgm:cxn modelId="{283D3C09-FEA2-49B4-90C1-081F397AAA0B}" srcId="{35ACBD95-E880-4F17-BC80-D80C23193F47}" destId="{4DA59A37-8EDA-4407-9339-A13C28EC435F}" srcOrd="1" destOrd="0" parTransId="{046D4806-2F54-411C-8004-2185DAE23543}" sibTransId="{C504368E-A82D-4DCB-9C74-427258363F5D}"/>
    <dgm:cxn modelId="{EADE4C11-D235-4338-9A3A-E7DA25225065}" srcId="{35ACBD95-E880-4F17-BC80-D80C23193F47}" destId="{188CEA18-EA29-4D1D-9C09-1719BB4718DE}" srcOrd="0" destOrd="0" parTransId="{959EC773-3D92-4042-B219-E453A0D23F7B}" sibTransId="{ED719440-4E00-45AE-A9B9-DD2A40D9C687}"/>
    <dgm:cxn modelId="{DE2BB014-6003-4671-AFF6-3FF8C7253CFE}" type="presOf" srcId="{4DA59A37-8EDA-4407-9339-A13C28EC435F}" destId="{26A5E8A9-2784-43E9-8702-C25123F6B443}" srcOrd="0" destOrd="0" presId="urn:microsoft.com/office/officeart/2005/8/layout/default"/>
    <dgm:cxn modelId="{CB4DAE54-F1AB-4FCD-816A-8AEB762EBE1E}" type="presOf" srcId="{35ACBD95-E880-4F17-BC80-D80C23193F47}" destId="{053347AC-B902-4E3B-A0AB-41E9EF2316C0}" srcOrd="0" destOrd="0" presId="urn:microsoft.com/office/officeart/2005/8/layout/default"/>
    <dgm:cxn modelId="{9DED299B-45A5-42A9-B023-B1A1AFC98FC1}" type="presOf" srcId="{188CEA18-EA29-4D1D-9C09-1719BB4718DE}" destId="{62CA1504-AFB8-43AE-990A-C9552AA07736}" srcOrd="0" destOrd="0" presId="urn:microsoft.com/office/officeart/2005/8/layout/default"/>
    <dgm:cxn modelId="{740689E7-FA66-4AEE-823A-75495BDC70A8}" srcId="{35ACBD95-E880-4F17-BC80-D80C23193F47}" destId="{0FCCCF8F-F276-420C-9643-8DE2B45AB9F3}" srcOrd="2" destOrd="0" parTransId="{885E5D60-D14A-451A-B204-A3C7EC6C1015}" sibTransId="{C51780F6-F30E-4975-876E-4BDED4F9973B}"/>
    <dgm:cxn modelId="{0F407EFE-F738-4519-A13E-E7093B4869E9}" type="presOf" srcId="{0FCCCF8F-F276-420C-9643-8DE2B45AB9F3}" destId="{5CE66A68-411C-425F-872F-2E409AE3EBD4}" srcOrd="0" destOrd="0" presId="urn:microsoft.com/office/officeart/2005/8/layout/default"/>
    <dgm:cxn modelId="{FF56A023-6EED-4A78-8480-E5D31197FA05}" type="presParOf" srcId="{053347AC-B902-4E3B-A0AB-41E9EF2316C0}" destId="{62CA1504-AFB8-43AE-990A-C9552AA07736}" srcOrd="0" destOrd="0" presId="urn:microsoft.com/office/officeart/2005/8/layout/default"/>
    <dgm:cxn modelId="{48A8AC7E-47DE-4FAE-8541-C57DE85328FA}" type="presParOf" srcId="{053347AC-B902-4E3B-A0AB-41E9EF2316C0}" destId="{8DE2D07E-FDB1-4ED3-8002-B8F8E0CCC7F8}" srcOrd="1" destOrd="0" presId="urn:microsoft.com/office/officeart/2005/8/layout/default"/>
    <dgm:cxn modelId="{9F045C1A-E70A-4F60-96F5-CDB218EBEC66}" type="presParOf" srcId="{053347AC-B902-4E3B-A0AB-41E9EF2316C0}" destId="{26A5E8A9-2784-43E9-8702-C25123F6B443}" srcOrd="2" destOrd="0" presId="urn:microsoft.com/office/officeart/2005/8/layout/default"/>
    <dgm:cxn modelId="{9E65F266-A058-44C0-B9B5-EA21A6ED7E98}" type="presParOf" srcId="{053347AC-B902-4E3B-A0AB-41E9EF2316C0}" destId="{BA3D2F88-7503-48DF-8F0A-5F4539B09274}" srcOrd="3" destOrd="0" presId="urn:microsoft.com/office/officeart/2005/8/layout/default"/>
    <dgm:cxn modelId="{003B8767-8E71-4343-B797-BCEDA6399F1C}" type="presParOf" srcId="{053347AC-B902-4E3B-A0AB-41E9EF2316C0}" destId="{5CE66A68-411C-425F-872F-2E409AE3EBD4}"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0A5BA50-6C67-4F89-BAC1-19DC3CFE0529}"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5DC16E3F-ADE9-4303-91B7-4B45C8C2BFC4}">
      <dgm:prSet/>
      <dgm:spPr/>
      <dgm:t>
        <a:bodyPr/>
        <a:lstStyle/>
        <a:p>
          <a:pPr>
            <a:lnSpc>
              <a:spcPct val="100000"/>
            </a:lnSpc>
            <a:defRPr cap="all"/>
          </a:pPr>
          <a:r>
            <a:rPr lang="en-GB">
              <a:latin typeface="Trebuchet MS" panose="020B0603020202020204"/>
            </a:rPr>
            <a:t>Further research</a:t>
          </a:r>
          <a:endParaRPr lang="en-US"/>
        </a:p>
      </dgm:t>
    </dgm:pt>
    <dgm:pt modelId="{50ACAB09-1A04-451C-9105-35FBCD0AF51F}" type="parTrans" cxnId="{374F6AB9-89A4-4E20-9B28-2B6C38AD883F}">
      <dgm:prSet/>
      <dgm:spPr/>
      <dgm:t>
        <a:bodyPr/>
        <a:lstStyle/>
        <a:p>
          <a:endParaRPr lang="en-US"/>
        </a:p>
      </dgm:t>
    </dgm:pt>
    <dgm:pt modelId="{CDCA38C6-A7B0-4AD7-B50B-8CD0FD80642B}" type="sibTrans" cxnId="{374F6AB9-89A4-4E20-9B28-2B6C38AD883F}">
      <dgm:prSet/>
      <dgm:spPr/>
      <dgm:t>
        <a:bodyPr/>
        <a:lstStyle/>
        <a:p>
          <a:endParaRPr lang="en-US"/>
        </a:p>
      </dgm:t>
    </dgm:pt>
    <dgm:pt modelId="{FD99C9A1-6F68-4640-9ABD-2AC8F7AC4011}">
      <dgm:prSet/>
      <dgm:spPr/>
      <dgm:t>
        <a:bodyPr/>
        <a:lstStyle/>
        <a:p>
          <a:pPr>
            <a:lnSpc>
              <a:spcPct val="100000"/>
            </a:lnSpc>
            <a:defRPr cap="all"/>
          </a:pPr>
          <a:r>
            <a:rPr lang="en-GB"/>
            <a:t>Create a </a:t>
          </a:r>
          <a:r>
            <a:rPr lang="en-GB">
              <a:latin typeface="Trebuchet MS" panose="020B0603020202020204"/>
            </a:rPr>
            <a:t>Gantt</a:t>
          </a:r>
          <a:r>
            <a:rPr lang="en-GB"/>
            <a:t> chart</a:t>
          </a:r>
          <a:endParaRPr lang="en-US"/>
        </a:p>
      </dgm:t>
    </dgm:pt>
    <dgm:pt modelId="{0A93D30E-5FCF-4A22-BBDE-FEC743E24AAC}" type="parTrans" cxnId="{5C407B84-E725-4FB3-9042-FB49314523B3}">
      <dgm:prSet/>
      <dgm:spPr/>
      <dgm:t>
        <a:bodyPr/>
        <a:lstStyle/>
        <a:p>
          <a:endParaRPr lang="en-US"/>
        </a:p>
      </dgm:t>
    </dgm:pt>
    <dgm:pt modelId="{556B4F3A-285B-4386-BA70-6726756F987B}" type="sibTrans" cxnId="{5C407B84-E725-4FB3-9042-FB49314523B3}">
      <dgm:prSet/>
      <dgm:spPr/>
      <dgm:t>
        <a:bodyPr/>
        <a:lstStyle/>
        <a:p>
          <a:endParaRPr lang="en-US"/>
        </a:p>
      </dgm:t>
    </dgm:pt>
    <dgm:pt modelId="{42C4AEE4-584D-45A5-BAF2-34431F5ECE91}">
      <dgm:prSet/>
      <dgm:spPr/>
      <dgm:t>
        <a:bodyPr/>
        <a:lstStyle/>
        <a:p>
          <a:pPr>
            <a:lnSpc>
              <a:spcPct val="100000"/>
            </a:lnSpc>
            <a:defRPr cap="all"/>
          </a:pPr>
          <a:r>
            <a:rPr lang="en-GB"/>
            <a:t>UI </a:t>
          </a:r>
          <a:r>
            <a:rPr lang="en-GB">
              <a:latin typeface="Trebuchet MS" panose="020B0603020202020204"/>
            </a:rPr>
            <a:t>and software design</a:t>
          </a:r>
          <a:endParaRPr lang="en-US"/>
        </a:p>
      </dgm:t>
    </dgm:pt>
    <dgm:pt modelId="{8BBC876C-0D97-4940-84E2-A22E4E31C88C}" type="parTrans" cxnId="{66D809B4-9BCE-48F6-9477-BCA52E0DE959}">
      <dgm:prSet/>
      <dgm:spPr/>
      <dgm:t>
        <a:bodyPr/>
        <a:lstStyle/>
        <a:p>
          <a:endParaRPr lang="en-US"/>
        </a:p>
      </dgm:t>
    </dgm:pt>
    <dgm:pt modelId="{25A5954E-6B6A-4B02-A936-16FA024BDA75}" type="sibTrans" cxnId="{66D809B4-9BCE-48F6-9477-BCA52E0DE959}">
      <dgm:prSet/>
      <dgm:spPr/>
      <dgm:t>
        <a:bodyPr/>
        <a:lstStyle/>
        <a:p>
          <a:endParaRPr lang="en-US"/>
        </a:p>
      </dgm:t>
    </dgm:pt>
    <dgm:pt modelId="{F682010A-E4FE-4FD4-B7A1-BCE6E8C2F2BD}">
      <dgm:prSet/>
      <dgm:spPr/>
      <dgm:t>
        <a:bodyPr/>
        <a:lstStyle/>
        <a:p>
          <a:pPr>
            <a:lnSpc>
              <a:spcPct val="100000"/>
            </a:lnSpc>
            <a:defRPr cap="all"/>
          </a:pPr>
          <a:r>
            <a:rPr lang="en-GB"/>
            <a:t>Prototype development</a:t>
          </a:r>
          <a:endParaRPr lang="en-US"/>
        </a:p>
      </dgm:t>
    </dgm:pt>
    <dgm:pt modelId="{A9CB3539-55C0-4906-90D6-3F00D594BF6F}" type="parTrans" cxnId="{1F6F9D3D-E4F8-443A-B628-2452D34ED4F6}">
      <dgm:prSet/>
      <dgm:spPr/>
      <dgm:t>
        <a:bodyPr/>
        <a:lstStyle/>
        <a:p>
          <a:endParaRPr lang="en-US"/>
        </a:p>
      </dgm:t>
    </dgm:pt>
    <dgm:pt modelId="{257E4A7B-8CF3-46F2-928B-4C552C31F53A}" type="sibTrans" cxnId="{1F6F9D3D-E4F8-443A-B628-2452D34ED4F6}">
      <dgm:prSet/>
      <dgm:spPr/>
      <dgm:t>
        <a:bodyPr/>
        <a:lstStyle/>
        <a:p>
          <a:endParaRPr lang="en-US"/>
        </a:p>
      </dgm:t>
    </dgm:pt>
    <dgm:pt modelId="{A9D2CF02-2B20-4013-A333-B3381747FAEC}">
      <dgm:prSet/>
      <dgm:spPr/>
      <dgm:t>
        <a:bodyPr/>
        <a:lstStyle/>
        <a:p>
          <a:pPr>
            <a:lnSpc>
              <a:spcPct val="100000"/>
            </a:lnSpc>
            <a:defRPr cap="all"/>
          </a:pPr>
          <a:r>
            <a:rPr lang="en-GB">
              <a:latin typeface="Trebuchet MS" panose="020B0603020202020204"/>
            </a:rPr>
            <a:t>Testing and Security</a:t>
          </a:r>
          <a:endParaRPr lang="en-US"/>
        </a:p>
      </dgm:t>
    </dgm:pt>
    <dgm:pt modelId="{0818DC3B-ABC8-4BB9-828B-C60EC263105A}" type="parTrans" cxnId="{F1DF55A0-21E3-44CB-8269-4CBA41B131BF}">
      <dgm:prSet/>
      <dgm:spPr/>
      <dgm:t>
        <a:bodyPr/>
        <a:lstStyle/>
        <a:p>
          <a:endParaRPr lang="en-US"/>
        </a:p>
      </dgm:t>
    </dgm:pt>
    <dgm:pt modelId="{5DA5AF3A-B048-4C19-9E02-BFF5E323C5F3}" type="sibTrans" cxnId="{F1DF55A0-21E3-44CB-8269-4CBA41B131BF}">
      <dgm:prSet/>
      <dgm:spPr/>
      <dgm:t>
        <a:bodyPr/>
        <a:lstStyle/>
        <a:p>
          <a:endParaRPr lang="en-US"/>
        </a:p>
      </dgm:t>
    </dgm:pt>
    <dgm:pt modelId="{CEAB3202-C2C0-4E41-AF9F-2143081771B8}" type="pres">
      <dgm:prSet presAssocID="{D0A5BA50-6C67-4F89-BAC1-19DC3CFE0529}" presName="root" presStyleCnt="0">
        <dgm:presLayoutVars>
          <dgm:dir/>
          <dgm:resizeHandles val="exact"/>
        </dgm:presLayoutVars>
      </dgm:prSet>
      <dgm:spPr/>
    </dgm:pt>
    <dgm:pt modelId="{C4369566-DE6E-4D24-8242-AEC2FCFFDF27}" type="pres">
      <dgm:prSet presAssocID="{5DC16E3F-ADE9-4303-91B7-4B45C8C2BFC4}" presName="compNode" presStyleCnt="0"/>
      <dgm:spPr/>
    </dgm:pt>
    <dgm:pt modelId="{13839612-3A34-40BB-8871-65D87E33F140}" type="pres">
      <dgm:prSet presAssocID="{5DC16E3F-ADE9-4303-91B7-4B45C8C2BFC4}" presName="iconBgRect" presStyleLbl="bgShp" presStyleIdx="0" presStyleCnt="5"/>
      <dgm:spPr/>
    </dgm:pt>
    <dgm:pt modelId="{2CD19CAC-DA01-4648-956B-6343579C6588}" type="pres">
      <dgm:prSet presAssocID="{5DC16E3F-ADE9-4303-91B7-4B45C8C2BFC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gnifying glass"/>
        </a:ext>
      </dgm:extLst>
    </dgm:pt>
    <dgm:pt modelId="{C2FFDC33-C24D-4A42-86D4-D22F2BD413C0}" type="pres">
      <dgm:prSet presAssocID="{5DC16E3F-ADE9-4303-91B7-4B45C8C2BFC4}" presName="spaceRect" presStyleCnt="0"/>
      <dgm:spPr/>
    </dgm:pt>
    <dgm:pt modelId="{F703150A-6C71-4236-A146-AC1ABDD2A720}" type="pres">
      <dgm:prSet presAssocID="{5DC16E3F-ADE9-4303-91B7-4B45C8C2BFC4}" presName="textRect" presStyleLbl="revTx" presStyleIdx="0" presStyleCnt="5">
        <dgm:presLayoutVars>
          <dgm:chMax val="1"/>
          <dgm:chPref val="1"/>
        </dgm:presLayoutVars>
      </dgm:prSet>
      <dgm:spPr/>
    </dgm:pt>
    <dgm:pt modelId="{77FD99FF-C8EF-47E1-A9D4-9D696163BC3C}" type="pres">
      <dgm:prSet presAssocID="{CDCA38C6-A7B0-4AD7-B50B-8CD0FD80642B}" presName="sibTrans" presStyleCnt="0"/>
      <dgm:spPr/>
    </dgm:pt>
    <dgm:pt modelId="{941535B6-946A-462A-8660-695D37CE0BEA}" type="pres">
      <dgm:prSet presAssocID="{FD99C9A1-6F68-4640-9ABD-2AC8F7AC4011}" presName="compNode" presStyleCnt="0"/>
      <dgm:spPr/>
    </dgm:pt>
    <dgm:pt modelId="{A84965AA-06FC-412D-A707-509A9D069811}" type="pres">
      <dgm:prSet presAssocID="{FD99C9A1-6F68-4640-9ABD-2AC8F7AC4011}" presName="iconBgRect" presStyleLbl="bgShp" presStyleIdx="1" presStyleCnt="5"/>
      <dgm:spPr/>
    </dgm:pt>
    <dgm:pt modelId="{CC26C23E-75D3-4BBB-A699-B37C9A87C739}" type="pres">
      <dgm:prSet presAssocID="{FD99C9A1-6F68-4640-9ABD-2AC8F7AC4011}"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able"/>
        </a:ext>
      </dgm:extLst>
    </dgm:pt>
    <dgm:pt modelId="{AB0C636C-5853-4912-9EB7-265019D590E5}" type="pres">
      <dgm:prSet presAssocID="{FD99C9A1-6F68-4640-9ABD-2AC8F7AC4011}" presName="spaceRect" presStyleCnt="0"/>
      <dgm:spPr/>
    </dgm:pt>
    <dgm:pt modelId="{1BE3D056-C7FF-44D2-B938-48FD93DE7C1C}" type="pres">
      <dgm:prSet presAssocID="{FD99C9A1-6F68-4640-9ABD-2AC8F7AC4011}" presName="textRect" presStyleLbl="revTx" presStyleIdx="1" presStyleCnt="5">
        <dgm:presLayoutVars>
          <dgm:chMax val="1"/>
          <dgm:chPref val="1"/>
        </dgm:presLayoutVars>
      </dgm:prSet>
      <dgm:spPr/>
    </dgm:pt>
    <dgm:pt modelId="{30626460-A044-47FA-995B-6501CEDFCA32}" type="pres">
      <dgm:prSet presAssocID="{556B4F3A-285B-4386-BA70-6726756F987B}" presName="sibTrans" presStyleCnt="0"/>
      <dgm:spPr/>
    </dgm:pt>
    <dgm:pt modelId="{BD354823-0D25-405A-A26A-B49112B31873}" type="pres">
      <dgm:prSet presAssocID="{42C4AEE4-584D-45A5-BAF2-34431F5ECE91}" presName="compNode" presStyleCnt="0"/>
      <dgm:spPr/>
    </dgm:pt>
    <dgm:pt modelId="{8EBAD5D4-CE7E-4550-923A-4F918C1EF095}" type="pres">
      <dgm:prSet presAssocID="{42C4AEE4-584D-45A5-BAF2-34431F5ECE91}" presName="iconBgRect" presStyleLbl="bgShp" presStyleIdx="2" presStyleCnt="5"/>
      <dgm:spPr/>
    </dgm:pt>
    <dgm:pt modelId="{14681398-4FA5-460B-9192-846576A2EA80}" type="pres">
      <dgm:prSet presAssocID="{42C4AEE4-584D-45A5-BAF2-34431F5ECE91}"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bulb"/>
        </a:ext>
      </dgm:extLst>
    </dgm:pt>
    <dgm:pt modelId="{F803AEF2-D69B-49EE-859C-BCD42CF958D1}" type="pres">
      <dgm:prSet presAssocID="{42C4AEE4-584D-45A5-BAF2-34431F5ECE91}" presName="spaceRect" presStyleCnt="0"/>
      <dgm:spPr/>
    </dgm:pt>
    <dgm:pt modelId="{B1A0F136-B972-4FCB-AB35-2B7CF91F89EB}" type="pres">
      <dgm:prSet presAssocID="{42C4AEE4-584D-45A5-BAF2-34431F5ECE91}" presName="textRect" presStyleLbl="revTx" presStyleIdx="2" presStyleCnt="5">
        <dgm:presLayoutVars>
          <dgm:chMax val="1"/>
          <dgm:chPref val="1"/>
        </dgm:presLayoutVars>
      </dgm:prSet>
      <dgm:spPr/>
    </dgm:pt>
    <dgm:pt modelId="{DAB8B0DF-301E-4750-A8D2-5822B3BFD900}" type="pres">
      <dgm:prSet presAssocID="{25A5954E-6B6A-4B02-A936-16FA024BDA75}" presName="sibTrans" presStyleCnt="0"/>
      <dgm:spPr/>
    </dgm:pt>
    <dgm:pt modelId="{CF96F7BA-B8D4-4A2B-8B43-630728009334}" type="pres">
      <dgm:prSet presAssocID="{F682010A-E4FE-4FD4-B7A1-BCE6E8C2F2BD}" presName="compNode" presStyleCnt="0"/>
      <dgm:spPr/>
    </dgm:pt>
    <dgm:pt modelId="{C910C30B-6FF1-4E32-B68E-66269A034A62}" type="pres">
      <dgm:prSet presAssocID="{F682010A-E4FE-4FD4-B7A1-BCE6E8C2F2BD}" presName="iconBgRect" presStyleLbl="bgShp" presStyleIdx="3" presStyleCnt="5"/>
      <dgm:spPr/>
    </dgm:pt>
    <dgm:pt modelId="{6395EE10-745A-4033-99E3-A932E50BC38A}" type="pres">
      <dgm:prSet presAssocID="{F682010A-E4FE-4FD4-B7A1-BCE6E8C2F2BD}"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ead with Gears"/>
        </a:ext>
      </dgm:extLst>
    </dgm:pt>
    <dgm:pt modelId="{DE8479CF-289D-4F3D-9252-16F62131C2D7}" type="pres">
      <dgm:prSet presAssocID="{F682010A-E4FE-4FD4-B7A1-BCE6E8C2F2BD}" presName="spaceRect" presStyleCnt="0"/>
      <dgm:spPr/>
    </dgm:pt>
    <dgm:pt modelId="{ACD18956-5BB0-4DAB-B206-D10ACB7E6CBA}" type="pres">
      <dgm:prSet presAssocID="{F682010A-E4FE-4FD4-B7A1-BCE6E8C2F2BD}" presName="textRect" presStyleLbl="revTx" presStyleIdx="3" presStyleCnt="5">
        <dgm:presLayoutVars>
          <dgm:chMax val="1"/>
          <dgm:chPref val="1"/>
        </dgm:presLayoutVars>
      </dgm:prSet>
      <dgm:spPr/>
    </dgm:pt>
    <dgm:pt modelId="{C9462AC6-DCCE-4D9D-9F29-A8061FADA63B}" type="pres">
      <dgm:prSet presAssocID="{257E4A7B-8CF3-46F2-928B-4C552C31F53A}" presName="sibTrans" presStyleCnt="0"/>
      <dgm:spPr/>
    </dgm:pt>
    <dgm:pt modelId="{5043C5E9-0837-46C7-A225-346CF8824CE6}" type="pres">
      <dgm:prSet presAssocID="{A9D2CF02-2B20-4013-A333-B3381747FAEC}" presName="compNode" presStyleCnt="0"/>
      <dgm:spPr/>
    </dgm:pt>
    <dgm:pt modelId="{362E3E0C-7F0E-4A6F-8568-3435A4D592D1}" type="pres">
      <dgm:prSet presAssocID="{A9D2CF02-2B20-4013-A333-B3381747FAEC}" presName="iconBgRect" presStyleLbl="bgShp" presStyleIdx="4" presStyleCnt="5"/>
      <dgm:spPr/>
    </dgm:pt>
    <dgm:pt modelId="{7704B6C2-2893-43D4-BD9C-E86631088751}" type="pres">
      <dgm:prSet presAssocID="{A9D2CF02-2B20-4013-A333-B3381747FAEC}"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ecurity Camera"/>
        </a:ext>
      </dgm:extLst>
    </dgm:pt>
    <dgm:pt modelId="{3BF7CB84-647B-4BED-8A40-891A9A23603A}" type="pres">
      <dgm:prSet presAssocID="{A9D2CF02-2B20-4013-A333-B3381747FAEC}" presName="spaceRect" presStyleCnt="0"/>
      <dgm:spPr/>
    </dgm:pt>
    <dgm:pt modelId="{54F6C730-8D98-4EAF-B30E-A8CA7FDB974C}" type="pres">
      <dgm:prSet presAssocID="{A9D2CF02-2B20-4013-A333-B3381747FAEC}" presName="textRect" presStyleLbl="revTx" presStyleIdx="4" presStyleCnt="5">
        <dgm:presLayoutVars>
          <dgm:chMax val="1"/>
          <dgm:chPref val="1"/>
        </dgm:presLayoutVars>
      </dgm:prSet>
      <dgm:spPr/>
    </dgm:pt>
  </dgm:ptLst>
  <dgm:cxnLst>
    <dgm:cxn modelId="{1A3D8B14-1B2E-471F-A491-E4EBCF18D236}" type="presOf" srcId="{42C4AEE4-584D-45A5-BAF2-34431F5ECE91}" destId="{B1A0F136-B972-4FCB-AB35-2B7CF91F89EB}" srcOrd="0" destOrd="0" presId="urn:microsoft.com/office/officeart/2018/5/layout/IconCircleLabelList"/>
    <dgm:cxn modelId="{1F6F9D3D-E4F8-443A-B628-2452D34ED4F6}" srcId="{D0A5BA50-6C67-4F89-BAC1-19DC3CFE0529}" destId="{F682010A-E4FE-4FD4-B7A1-BCE6E8C2F2BD}" srcOrd="3" destOrd="0" parTransId="{A9CB3539-55C0-4906-90D6-3F00D594BF6F}" sibTransId="{257E4A7B-8CF3-46F2-928B-4C552C31F53A}"/>
    <dgm:cxn modelId="{C0443172-BA97-40B1-97F8-5055B33C71C5}" type="presOf" srcId="{D0A5BA50-6C67-4F89-BAC1-19DC3CFE0529}" destId="{CEAB3202-C2C0-4E41-AF9F-2143081771B8}" srcOrd="0" destOrd="0" presId="urn:microsoft.com/office/officeart/2018/5/layout/IconCircleLabelList"/>
    <dgm:cxn modelId="{5C407B84-E725-4FB3-9042-FB49314523B3}" srcId="{D0A5BA50-6C67-4F89-BAC1-19DC3CFE0529}" destId="{FD99C9A1-6F68-4640-9ABD-2AC8F7AC4011}" srcOrd="1" destOrd="0" parTransId="{0A93D30E-5FCF-4A22-BBDE-FEC743E24AAC}" sibTransId="{556B4F3A-285B-4386-BA70-6726756F987B}"/>
    <dgm:cxn modelId="{F1DF55A0-21E3-44CB-8269-4CBA41B131BF}" srcId="{D0A5BA50-6C67-4F89-BAC1-19DC3CFE0529}" destId="{A9D2CF02-2B20-4013-A333-B3381747FAEC}" srcOrd="4" destOrd="0" parTransId="{0818DC3B-ABC8-4BB9-828B-C60EC263105A}" sibTransId="{5DA5AF3A-B048-4C19-9E02-BFF5E323C5F3}"/>
    <dgm:cxn modelId="{FA1A6DB1-39E2-4682-B467-071290E34786}" type="presOf" srcId="{5DC16E3F-ADE9-4303-91B7-4B45C8C2BFC4}" destId="{F703150A-6C71-4236-A146-AC1ABDD2A720}" srcOrd="0" destOrd="0" presId="urn:microsoft.com/office/officeart/2018/5/layout/IconCircleLabelList"/>
    <dgm:cxn modelId="{E99CB6B2-07E5-49F3-B226-9B5A290DA3FB}" type="presOf" srcId="{A9D2CF02-2B20-4013-A333-B3381747FAEC}" destId="{54F6C730-8D98-4EAF-B30E-A8CA7FDB974C}" srcOrd="0" destOrd="0" presId="urn:microsoft.com/office/officeart/2018/5/layout/IconCircleLabelList"/>
    <dgm:cxn modelId="{66D809B4-9BCE-48F6-9477-BCA52E0DE959}" srcId="{D0A5BA50-6C67-4F89-BAC1-19DC3CFE0529}" destId="{42C4AEE4-584D-45A5-BAF2-34431F5ECE91}" srcOrd="2" destOrd="0" parTransId="{8BBC876C-0D97-4940-84E2-A22E4E31C88C}" sibTransId="{25A5954E-6B6A-4B02-A936-16FA024BDA75}"/>
    <dgm:cxn modelId="{374F6AB9-89A4-4E20-9B28-2B6C38AD883F}" srcId="{D0A5BA50-6C67-4F89-BAC1-19DC3CFE0529}" destId="{5DC16E3F-ADE9-4303-91B7-4B45C8C2BFC4}" srcOrd="0" destOrd="0" parTransId="{50ACAB09-1A04-451C-9105-35FBCD0AF51F}" sibTransId="{CDCA38C6-A7B0-4AD7-B50B-8CD0FD80642B}"/>
    <dgm:cxn modelId="{46D5EEF2-8BC6-4130-922A-43E7A1402436}" type="presOf" srcId="{F682010A-E4FE-4FD4-B7A1-BCE6E8C2F2BD}" destId="{ACD18956-5BB0-4DAB-B206-D10ACB7E6CBA}" srcOrd="0" destOrd="0" presId="urn:microsoft.com/office/officeart/2018/5/layout/IconCircleLabelList"/>
    <dgm:cxn modelId="{D121DDF5-FB2F-4858-B5C1-B87603ACD8C3}" type="presOf" srcId="{FD99C9A1-6F68-4640-9ABD-2AC8F7AC4011}" destId="{1BE3D056-C7FF-44D2-B938-48FD93DE7C1C}" srcOrd="0" destOrd="0" presId="urn:microsoft.com/office/officeart/2018/5/layout/IconCircleLabelList"/>
    <dgm:cxn modelId="{A550D41D-A888-441D-9AD1-35DBAD43DFC8}" type="presParOf" srcId="{CEAB3202-C2C0-4E41-AF9F-2143081771B8}" destId="{C4369566-DE6E-4D24-8242-AEC2FCFFDF27}" srcOrd="0" destOrd="0" presId="urn:microsoft.com/office/officeart/2018/5/layout/IconCircleLabelList"/>
    <dgm:cxn modelId="{A4A722F9-6094-4967-A789-97E9946121A8}" type="presParOf" srcId="{C4369566-DE6E-4D24-8242-AEC2FCFFDF27}" destId="{13839612-3A34-40BB-8871-65D87E33F140}" srcOrd="0" destOrd="0" presId="urn:microsoft.com/office/officeart/2018/5/layout/IconCircleLabelList"/>
    <dgm:cxn modelId="{6C9417D6-66DB-4AD5-B043-A38C4829C5AC}" type="presParOf" srcId="{C4369566-DE6E-4D24-8242-AEC2FCFFDF27}" destId="{2CD19CAC-DA01-4648-956B-6343579C6588}" srcOrd="1" destOrd="0" presId="urn:microsoft.com/office/officeart/2018/5/layout/IconCircleLabelList"/>
    <dgm:cxn modelId="{63D38CCE-2DD3-4F18-923B-6EA65A1FF572}" type="presParOf" srcId="{C4369566-DE6E-4D24-8242-AEC2FCFFDF27}" destId="{C2FFDC33-C24D-4A42-86D4-D22F2BD413C0}" srcOrd="2" destOrd="0" presId="urn:microsoft.com/office/officeart/2018/5/layout/IconCircleLabelList"/>
    <dgm:cxn modelId="{46714281-15E4-44CB-BA3B-02243A26F043}" type="presParOf" srcId="{C4369566-DE6E-4D24-8242-AEC2FCFFDF27}" destId="{F703150A-6C71-4236-A146-AC1ABDD2A720}" srcOrd="3" destOrd="0" presId="urn:microsoft.com/office/officeart/2018/5/layout/IconCircleLabelList"/>
    <dgm:cxn modelId="{6A32512A-AAAB-4773-BFA7-6F9D20D3BDCC}" type="presParOf" srcId="{CEAB3202-C2C0-4E41-AF9F-2143081771B8}" destId="{77FD99FF-C8EF-47E1-A9D4-9D696163BC3C}" srcOrd="1" destOrd="0" presId="urn:microsoft.com/office/officeart/2018/5/layout/IconCircleLabelList"/>
    <dgm:cxn modelId="{C2B5F2DE-B66D-4225-8604-565D79F757E4}" type="presParOf" srcId="{CEAB3202-C2C0-4E41-AF9F-2143081771B8}" destId="{941535B6-946A-462A-8660-695D37CE0BEA}" srcOrd="2" destOrd="0" presId="urn:microsoft.com/office/officeart/2018/5/layout/IconCircleLabelList"/>
    <dgm:cxn modelId="{92DBC1D3-2D3F-4A8F-AE58-2F2C07AC2EB8}" type="presParOf" srcId="{941535B6-946A-462A-8660-695D37CE0BEA}" destId="{A84965AA-06FC-412D-A707-509A9D069811}" srcOrd="0" destOrd="0" presId="urn:microsoft.com/office/officeart/2018/5/layout/IconCircleLabelList"/>
    <dgm:cxn modelId="{44261B75-3D63-4F30-BD92-CB576023F0FD}" type="presParOf" srcId="{941535B6-946A-462A-8660-695D37CE0BEA}" destId="{CC26C23E-75D3-4BBB-A699-B37C9A87C739}" srcOrd="1" destOrd="0" presId="urn:microsoft.com/office/officeart/2018/5/layout/IconCircleLabelList"/>
    <dgm:cxn modelId="{6BD9EAEB-6151-4027-AABD-9CD9B11D4805}" type="presParOf" srcId="{941535B6-946A-462A-8660-695D37CE0BEA}" destId="{AB0C636C-5853-4912-9EB7-265019D590E5}" srcOrd="2" destOrd="0" presId="urn:microsoft.com/office/officeart/2018/5/layout/IconCircleLabelList"/>
    <dgm:cxn modelId="{7E7EC9D6-A71B-4E14-AF3A-3143EFBA19B6}" type="presParOf" srcId="{941535B6-946A-462A-8660-695D37CE0BEA}" destId="{1BE3D056-C7FF-44D2-B938-48FD93DE7C1C}" srcOrd="3" destOrd="0" presId="urn:microsoft.com/office/officeart/2018/5/layout/IconCircleLabelList"/>
    <dgm:cxn modelId="{4AA5D57A-B771-4A50-AE03-B47B28F4D147}" type="presParOf" srcId="{CEAB3202-C2C0-4E41-AF9F-2143081771B8}" destId="{30626460-A044-47FA-995B-6501CEDFCA32}" srcOrd="3" destOrd="0" presId="urn:microsoft.com/office/officeart/2018/5/layout/IconCircleLabelList"/>
    <dgm:cxn modelId="{E3EABFF2-7DBA-4BCE-8A0C-163F063C758F}" type="presParOf" srcId="{CEAB3202-C2C0-4E41-AF9F-2143081771B8}" destId="{BD354823-0D25-405A-A26A-B49112B31873}" srcOrd="4" destOrd="0" presId="urn:microsoft.com/office/officeart/2018/5/layout/IconCircleLabelList"/>
    <dgm:cxn modelId="{B13C486B-9E1C-4D61-AD3A-AF1330FEAF79}" type="presParOf" srcId="{BD354823-0D25-405A-A26A-B49112B31873}" destId="{8EBAD5D4-CE7E-4550-923A-4F918C1EF095}" srcOrd="0" destOrd="0" presId="urn:microsoft.com/office/officeart/2018/5/layout/IconCircleLabelList"/>
    <dgm:cxn modelId="{3A70E62C-8FA0-4C55-8354-470C5C2B3D88}" type="presParOf" srcId="{BD354823-0D25-405A-A26A-B49112B31873}" destId="{14681398-4FA5-460B-9192-846576A2EA80}" srcOrd="1" destOrd="0" presId="urn:microsoft.com/office/officeart/2018/5/layout/IconCircleLabelList"/>
    <dgm:cxn modelId="{CC5BC2C8-B805-40E6-AC0E-53A287D8D3D8}" type="presParOf" srcId="{BD354823-0D25-405A-A26A-B49112B31873}" destId="{F803AEF2-D69B-49EE-859C-BCD42CF958D1}" srcOrd="2" destOrd="0" presId="urn:microsoft.com/office/officeart/2018/5/layout/IconCircleLabelList"/>
    <dgm:cxn modelId="{39576C2C-BEFA-4ED2-B2BE-B55EB6307517}" type="presParOf" srcId="{BD354823-0D25-405A-A26A-B49112B31873}" destId="{B1A0F136-B972-4FCB-AB35-2B7CF91F89EB}" srcOrd="3" destOrd="0" presId="urn:microsoft.com/office/officeart/2018/5/layout/IconCircleLabelList"/>
    <dgm:cxn modelId="{13E469AE-D1DA-4A84-B8B6-1D2EC8EEB625}" type="presParOf" srcId="{CEAB3202-C2C0-4E41-AF9F-2143081771B8}" destId="{DAB8B0DF-301E-4750-A8D2-5822B3BFD900}" srcOrd="5" destOrd="0" presId="urn:microsoft.com/office/officeart/2018/5/layout/IconCircleLabelList"/>
    <dgm:cxn modelId="{5BE19ABE-5512-49D9-9388-F7144CC52D2C}" type="presParOf" srcId="{CEAB3202-C2C0-4E41-AF9F-2143081771B8}" destId="{CF96F7BA-B8D4-4A2B-8B43-630728009334}" srcOrd="6" destOrd="0" presId="urn:microsoft.com/office/officeart/2018/5/layout/IconCircleLabelList"/>
    <dgm:cxn modelId="{95B614AA-DE3D-4893-A750-AFAD166BFCEA}" type="presParOf" srcId="{CF96F7BA-B8D4-4A2B-8B43-630728009334}" destId="{C910C30B-6FF1-4E32-B68E-66269A034A62}" srcOrd="0" destOrd="0" presId="urn:microsoft.com/office/officeart/2018/5/layout/IconCircleLabelList"/>
    <dgm:cxn modelId="{A35A7936-4E65-41DB-8D22-05A41443BC4D}" type="presParOf" srcId="{CF96F7BA-B8D4-4A2B-8B43-630728009334}" destId="{6395EE10-745A-4033-99E3-A932E50BC38A}" srcOrd="1" destOrd="0" presId="urn:microsoft.com/office/officeart/2018/5/layout/IconCircleLabelList"/>
    <dgm:cxn modelId="{C62CB235-CA08-436F-86C3-A7E00A95CE9C}" type="presParOf" srcId="{CF96F7BA-B8D4-4A2B-8B43-630728009334}" destId="{DE8479CF-289D-4F3D-9252-16F62131C2D7}" srcOrd="2" destOrd="0" presId="urn:microsoft.com/office/officeart/2018/5/layout/IconCircleLabelList"/>
    <dgm:cxn modelId="{61CC0DFC-C7FD-427C-8A75-1DC167589D73}" type="presParOf" srcId="{CF96F7BA-B8D4-4A2B-8B43-630728009334}" destId="{ACD18956-5BB0-4DAB-B206-D10ACB7E6CBA}" srcOrd="3" destOrd="0" presId="urn:microsoft.com/office/officeart/2018/5/layout/IconCircleLabelList"/>
    <dgm:cxn modelId="{B1C2D87B-0B3A-4A81-823B-4A8B8D93E44C}" type="presParOf" srcId="{CEAB3202-C2C0-4E41-AF9F-2143081771B8}" destId="{C9462AC6-DCCE-4D9D-9F29-A8061FADA63B}" srcOrd="7" destOrd="0" presId="urn:microsoft.com/office/officeart/2018/5/layout/IconCircleLabelList"/>
    <dgm:cxn modelId="{1F7E6F4C-4DB8-474E-AA9E-0EBAF23CE459}" type="presParOf" srcId="{CEAB3202-C2C0-4E41-AF9F-2143081771B8}" destId="{5043C5E9-0837-46C7-A225-346CF8824CE6}" srcOrd="8" destOrd="0" presId="urn:microsoft.com/office/officeart/2018/5/layout/IconCircleLabelList"/>
    <dgm:cxn modelId="{A7D4DE5D-81C6-4D40-9C37-5ED339D9DC54}" type="presParOf" srcId="{5043C5E9-0837-46C7-A225-346CF8824CE6}" destId="{362E3E0C-7F0E-4A6F-8568-3435A4D592D1}" srcOrd="0" destOrd="0" presId="urn:microsoft.com/office/officeart/2018/5/layout/IconCircleLabelList"/>
    <dgm:cxn modelId="{2B5AB538-5724-4F2C-8D8B-D2579729941C}" type="presParOf" srcId="{5043C5E9-0837-46C7-A225-346CF8824CE6}" destId="{7704B6C2-2893-43D4-BD9C-E86631088751}" srcOrd="1" destOrd="0" presId="urn:microsoft.com/office/officeart/2018/5/layout/IconCircleLabelList"/>
    <dgm:cxn modelId="{14E34652-DAEC-440B-A7B0-784F3420631D}" type="presParOf" srcId="{5043C5E9-0837-46C7-A225-346CF8824CE6}" destId="{3BF7CB84-647B-4BED-8A40-891A9A23603A}" srcOrd="2" destOrd="0" presId="urn:microsoft.com/office/officeart/2018/5/layout/IconCircleLabelList"/>
    <dgm:cxn modelId="{A670F19D-E082-4905-BEC6-B317333AAED6}" type="presParOf" srcId="{5043C5E9-0837-46C7-A225-346CF8824CE6}" destId="{54F6C730-8D98-4EAF-B30E-A8CA7FDB974C}"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99C7C5-77E6-44A2-9D49-E00159A3F8B5}">
      <dsp:nvSpPr>
        <dsp:cNvPr id="0" name=""/>
        <dsp:cNvSpPr/>
      </dsp:nvSpPr>
      <dsp:spPr>
        <a:xfrm>
          <a:off x="0" y="61207"/>
          <a:ext cx="6656769" cy="725399"/>
        </a:xfrm>
        <a:prstGeom prst="roundRect">
          <a:avLst/>
        </a:prstGeom>
        <a:gradFill rotWithShape="0">
          <a:gsLst>
            <a:gs pos="0">
              <a:schemeClr val="accent2">
                <a:hueOff val="0"/>
                <a:satOff val="0"/>
                <a:lumOff val="0"/>
                <a:alphaOff val="0"/>
                <a:tint val="100000"/>
                <a:shade val="85000"/>
                <a:satMod val="100000"/>
                <a:lumMod val="100000"/>
              </a:schemeClr>
            </a:gs>
            <a:gs pos="100000">
              <a:schemeClr val="accent2">
                <a:hueOff val="0"/>
                <a:satOff val="0"/>
                <a:lumOff val="0"/>
                <a:alphaOff val="0"/>
                <a:tint val="90000"/>
                <a:shade val="100000"/>
                <a:satMod val="150000"/>
                <a:lumMod val="100000"/>
              </a:schemeClr>
            </a:gs>
          </a:gsLst>
          <a:path path="circle">
            <a:fillToRect l="100000" t="100000" r="100000" b="100000"/>
          </a:path>
        </a:gradFill>
        <a:ln>
          <a:noFill/>
        </a:ln>
        <a:effectLst>
          <a:outerShdw blurRad="50800" dist="12700" dir="5400000" algn="ctr"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rtl="0">
            <a:lnSpc>
              <a:spcPct val="90000"/>
            </a:lnSpc>
            <a:spcBef>
              <a:spcPct val="0"/>
            </a:spcBef>
            <a:spcAft>
              <a:spcPct val="35000"/>
            </a:spcAft>
            <a:buNone/>
          </a:pPr>
          <a:r>
            <a:rPr lang="en-GB" sz="3100" kern="1200">
              <a:solidFill>
                <a:srgbClr val="FFFFFF"/>
              </a:solidFill>
              <a:latin typeface="Trebuchet MS" panose="020B0603020202020204"/>
              <a:ea typeface="+mn-ea"/>
              <a:cs typeface="+mn-cs"/>
            </a:rPr>
            <a:t>Team Introduction</a:t>
          </a:r>
          <a:endParaRPr lang="en-GB" sz="3100" kern="1200">
            <a:solidFill>
              <a:srgbClr val="FFFFFF"/>
            </a:solidFill>
            <a:ea typeface="+mn-ea"/>
            <a:cs typeface="+mn-cs"/>
          </a:endParaRPr>
        </a:p>
      </dsp:txBody>
      <dsp:txXfrm>
        <a:off x="35411" y="96618"/>
        <a:ext cx="6585947" cy="654577"/>
      </dsp:txXfrm>
    </dsp:sp>
    <dsp:sp modelId="{CBE44BEB-33C7-46D5-98B3-34C269A585C1}">
      <dsp:nvSpPr>
        <dsp:cNvPr id="0" name=""/>
        <dsp:cNvSpPr/>
      </dsp:nvSpPr>
      <dsp:spPr>
        <a:xfrm>
          <a:off x="0" y="875887"/>
          <a:ext cx="6656769" cy="725399"/>
        </a:xfrm>
        <a:prstGeom prst="roundRect">
          <a:avLst/>
        </a:prstGeom>
        <a:gradFill rotWithShape="0">
          <a:gsLst>
            <a:gs pos="0">
              <a:schemeClr val="accent2">
                <a:hueOff val="-264675"/>
                <a:satOff val="298"/>
                <a:lumOff val="706"/>
                <a:alphaOff val="0"/>
                <a:tint val="100000"/>
                <a:shade val="85000"/>
                <a:satMod val="100000"/>
                <a:lumMod val="100000"/>
              </a:schemeClr>
            </a:gs>
            <a:gs pos="100000">
              <a:schemeClr val="accent2">
                <a:hueOff val="-264675"/>
                <a:satOff val="298"/>
                <a:lumOff val="706"/>
                <a:alphaOff val="0"/>
                <a:tint val="90000"/>
                <a:shade val="100000"/>
                <a:satMod val="150000"/>
                <a:lumMod val="100000"/>
              </a:schemeClr>
            </a:gs>
          </a:gsLst>
          <a:path path="circle">
            <a:fillToRect l="100000" t="100000" r="100000" b="100000"/>
          </a:path>
        </a:gradFill>
        <a:ln>
          <a:noFill/>
        </a:ln>
        <a:effectLst>
          <a:outerShdw blurRad="50800" dist="12700" dir="5400000" algn="ctr"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rtl="0">
            <a:lnSpc>
              <a:spcPct val="90000"/>
            </a:lnSpc>
            <a:spcBef>
              <a:spcPct val="0"/>
            </a:spcBef>
            <a:spcAft>
              <a:spcPct val="35000"/>
            </a:spcAft>
            <a:buNone/>
          </a:pPr>
          <a:r>
            <a:rPr lang="en-GB" sz="3100" kern="1200">
              <a:solidFill>
                <a:srgbClr val="FFFFFF"/>
              </a:solidFill>
              <a:latin typeface="Trebuchet MS" panose="020B0603020202020204"/>
              <a:ea typeface="+mn-ea"/>
              <a:cs typeface="+mn-cs"/>
            </a:rPr>
            <a:t>Proposal Idea</a:t>
          </a:r>
        </a:p>
      </dsp:txBody>
      <dsp:txXfrm>
        <a:off x="35411" y="911298"/>
        <a:ext cx="6585947" cy="654577"/>
      </dsp:txXfrm>
    </dsp:sp>
    <dsp:sp modelId="{BF2EEBDC-D094-4510-97B4-E90E150FE52A}">
      <dsp:nvSpPr>
        <dsp:cNvPr id="0" name=""/>
        <dsp:cNvSpPr/>
      </dsp:nvSpPr>
      <dsp:spPr>
        <a:xfrm>
          <a:off x="0" y="1690567"/>
          <a:ext cx="6656769" cy="725399"/>
        </a:xfrm>
        <a:prstGeom prst="roundRect">
          <a:avLst/>
        </a:prstGeom>
        <a:gradFill rotWithShape="0">
          <a:gsLst>
            <a:gs pos="0">
              <a:schemeClr val="accent2">
                <a:hueOff val="-529349"/>
                <a:satOff val="597"/>
                <a:lumOff val="1412"/>
                <a:alphaOff val="0"/>
                <a:tint val="100000"/>
                <a:shade val="85000"/>
                <a:satMod val="100000"/>
                <a:lumMod val="100000"/>
              </a:schemeClr>
            </a:gs>
            <a:gs pos="100000">
              <a:schemeClr val="accent2">
                <a:hueOff val="-529349"/>
                <a:satOff val="597"/>
                <a:lumOff val="1412"/>
                <a:alphaOff val="0"/>
                <a:tint val="90000"/>
                <a:shade val="100000"/>
                <a:satMod val="150000"/>
                <a:lumMod val="100000"/>
              </a:schemeClr>
            </a:gs>
          </a:gsLst>
          <a:path path="circle">
            <a:fillToRect l="100000" t="100000" r="100000" b="100000"/>
          </a:path>
        </a:gradFill>
        <a:ln>
          <a:noFill/>
        </a:ln>
        <a:effectLst>
          <a:outerShdw blurRad="50800" dist="12700" dir="5400000" algn="ctr"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solidFill>
                <a:srgbClr val="FFFFFF"/>
              </a:solidFill>
              <a:latin typeface="Trebuchet MS" panose="020B0603020202020204"/>
              <a:ea typeface="+mn-ea"/>
              <a:cs typeface="+mn-cs"/>
            </a:rPr>
            <a:t>Research</a:t>
          </a:r>
        </a:p>
      </dsp:txBody>
      <dsp:txXfrm>
        <a:off x="35411" y="1725978"/>
        <a:ext cx="6585947" cy="654577"/>
      </dsp:txXfrm>
    </dsp:sp>
    <dsp:sp modelId="{2BCD40FF-EFBE-47C0-B5B7-EBDEAAD8020B}">
      <dsp:nvSpPr>
        <dsp:cNvPr id="0" name=""/>
        <dsp:cNvSpPr/>
      </dsp:nvSpPr>
      <dsp:spPr>
        <a:xfrm>
          <a:off x="0" y="2505247"/>
          <a:ext cx="6656769" cy="725399"/>
        </a:xfrm>
        <a:prstGeom prst="roundRect">
          <a:avLst/>
        </a:prstGeom>
        <a:gradFill rotWithShape="0">
          <a:gsLst>
            <a:gs pos="0">
              <a:schemeClr val="accent2">
                <a:hueOff val="-794024"/>
                <a:satOff val="895"/>
                <a:lumOff val="2118"/>
                <a:alphaOff val="0"/>
                <a:tint val="100000"/>
                <a:shade val="85000"/>
                <a:satMod val="100000"/>
                <a:lumMod val="100000"/>
              </a:schemeClr>
            </a:gs>
            <a:gs pos="100000">
              <a:schemeClr val="accent2">
                <a:hueOff val="-794024"/>
                <a:satOff val="895"/>
                <a:lumOff val="2118"/>
                <a:alphaOff val="0"/>
                <a:tint val="90000"/>
                <a:shade val="100000"/>
                <a:satMod val="150000"/>
                <a:lumMod val="100000"/>
              </a:schemeClr>
            </a:gs>
          </a:gsLst>
          <a:path path="circle">
            <a:fillToRect l="100000" t="100000" r="100000" b="100000"/>
          </a:path>
        </a:gradFill>
        <a:ln>
          <a:noFill/>
        </a:ln>
        <a:effectLst>
          <a:outerShdw blurRad="50800" dist="12700" dir="5400000" algn="ctr"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rtl="0">
            <a:lnSpc>
              <a:spcPct val="90000"/>
            </a:lnSpc>
            <a:spcBef>
              <a:spcPct val="0"/>
            </a:spcBef>
            <a:spcAft>
              <a:spcPct val="35000"/>
            </a:spcAft>
            <a:buNone/>
          </a:pPr>
          <a:r>
            <a:rPr lang="en-GB" sz="3100" kern="1200">
              <a:solidFill>
                <a:srgbClr val="FFFFFF"/>
              </a:solidFill>
              <a:latin typeface="Trebuchet MS" panose="020B0603020202020204"/>
              <a:ea typeface="+mn-ea"/>
              <a:cs typeface="+mn-cs"/>
            </a:rPr>
            <a:t>Next Steps</a:t>
          </a:r>
        </a:p>
      </dsp:txBody>
      <dsp:txXfrm>
        <a:off x="35411" y="2540658"/>
        <a:ext cx="6585947" cy="654577"/>
      </dsp:txXfrm>
    </dsp:sp>
    <dsp:sp modelId="{76E44948-6305-4214-A7E7-8FC11E61B891}">
      <dsp:nvSpPr>
        <dsp:cNvPr id="0" name=""/>
        <dsp:cNvSpPr/>
      </dsp:nvSpPr>
      <dsp:spPr>
        <a:xfrm>
          <a:off x="0" y="3319927"/>
          <a:ext cx="6656769" cy="725399"/>
        </a:xfrm>
        <a:prstGeom prst="roundRect">
          <a:avLst/>
        </a:prstGeom>
        <a:gradFill rotWithShape="0">
          <a:gsLst>
            <a:gs pos="0">
              <a:schemeClr val="accent2">
                <a:hueOff val="-1058698"/>
                <a:satOff val="1194"/>
                <a:lumOff val="2824"/>
                <a:alphaOff val="0"/>
                <a:tint val="100000"/>
                <a:shade val="85000"/>
                <a:satMod val="100000"/>
                <a:lumMod val="100000"/>
              </a:schemeClr>
            </a:gs>
            <a:gs pos="100000">
              <a:schemeClr val="accent2">
                <a:hueOff val="-1058698"/>
                <a:satOff val="1194"/>
                <a:lumOff val="2824"/>
                <a:alphaOff val="0"/>
                <a:tint val="90000"/>
                <a:shade val="100000"/>
                <a:satMod val="150000"/>
                <a:lumMod val="100000"/>
              </a:schemeClr>
            </a:gs>
          </a:gsLst>
          <a:path path="circle">
            <a:fillToRect l="100000" t="100000" r="100000" b="100000"/>
          </a:path>
        </a:gradFill>
        <a:ln>
          <a:noFill/>
        </a:ln>
        <a:effectLst>
          <a:outerShdw blurRad="50800" dist="12700" dir="5400000" algn="ctr"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solidFill>
                <a:srgbClr val="FFFFFF"/>
              </a:solidFill>
              <a:latin typeface="Trebuchet MS" panose="020B0603020202020204"/>
              <a:ea typeface="+mn-ea"/>
              <a:cs typeface="+mn-cs"/>
            </a:rPr>
            <a:t>References</a:t>
          </a:r>
        </a:p>
      </dsp:txBody>
      <dsp:txXfrm>
        <a:off x="35411" y="3355338"/>
        <a:ext cx="6585947" cy="654577"/>
      </dsp:txXfrm>
    </dsp:sp>
    <dsp:sp modelId="{D2950A68-EB16-4933-879A-A6EDC8D6DAE2}">
      <dsp:nvSpPr>
        <dsp:cNvPr id="0" name=""/>
        <dsp:cNvSpPr/>
      </dsp:nvSpPr>
      <dsp:spPr>
        <a:xfrm>
          <a:off x="0" y="4134607"/>
          <a:ext cx="6656769" cy="725399"/>
        </a:xfrm>
        <a:prstGeom prst="roundRect">
          <a:avLst/>
        </a:prstGeom>
        <a:gradFill rotWithShape="0">
          <a:gsLst>
            <a:gs pos="0">
              <a:schemeClr val="accent2">
                <a:hueOff val="-1323373"/>
                <a:satOff val="1492"/>
                <a:lumOff val="3530"/>
                <a:alphaOff val="0"/>
                <a:tint val="100000"/>
                <a:shade val="85000"/>
                <a:satMod val="100000"/>
                <a:lumMod val="100000"/>
              </a:schemeClr>
            </a:gs>
            <a:gs pos="100000">
              <a:schemeClr val="accent2">
                <a:hueOff val="-1323373"/>
                <a:satOff val="1492"/>
                <a:lumOff val="3530"/>
                <a:alphaOff val="0"/>
                <a:tint val="90000"/>
                <a:shade val="100000"/>
                <a:satMod val="150000"/>
                <a:lumMod val="100000"/>
              </a:schemeClr>
            </a:gs>
          </a:gsLst>
          <a:path path="circle">
            <a:fillToRect l="100000" t="100000" r="100000" b="100000"/>
          </a:path>
        </a:gradFill>
        <a:ln>
          <a:noFill/>
        </a:ln>
        <a:effectLst>
          <a:outerShdw blurRad="50800" dist="12700" dir="5400000" algn="ctr"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solidFill>
                <a:srgbClr val="FFFFFF"/>
              </a:solidFill>
              <a:latin typeface="Trebuchet MS" panose="020B0603020202020204"/>
              <a:ea typeface="+mn-ea"/>
              <a:cs typeface="+mn-cs"/>
            </a:rPr>
            <a:t>Questions</a:t>
          </a:r>
        </a:p>
      </dsp:txBody>
      <dsp:txXfrm>
        <a:off x="35411" y="4170018"/>
        <a:ext cx="6585947" cy="6545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742882-B970-4B08-98AB-AC05C6EF8482}">
      <dsp:nvSpPr>
        <dsp:cNvPr id="0" name=""/>
        <dsp:cNvSpPr/>
      </dsp:nvSpPr>
      <dsp:spPr>
        <a:xfrm>
          <a:off x="0" y="383"/>
          <a:ext cx="11745951"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20880D6-C71C-464A-9FEB-7244AE56220C}">
      <dsp:nvSpPr>
        <dsp:cNvPr id="0" name=""/>
        <dsp:cNvSpPr/>
      </dsp:nvSpPr>
      <dsp:spPr>
        <a:xfrm>
          <a:off x="0" y="383"/>
          <a:ext cx="11745951" cy="4483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a:latin typeface="Calibri"/>
              <a:ea typeface="Calibri"/>
              <a:cs typeface="Calibri"/>
            </a:rPr>
            <a:t>• </a:t>
          </a:r>
          <a:r>
            <a:rPr lang="en-GB" sz="2000" kern="1200">
              <a:latin typeface="Trebuchet MS" panose="020B0603020202020204"/>
            </a:rPr>
            <a:t>Gamification encourages consistent behaviour with rewarding positive habits – I.E daily log in</a:t>
          </a:r>
        </a:p>
      </dsp:txBody>
      <dsp:txXfrm>
        <a:off x="0" y="383"/>
        <a:ext cx="11745951" cy="448364"/>
      </dsp:txXfrm>
    </dsp:sp>
    <dsp:sp modelId="{93D4B732-8566-41AE-A0B5-EE91343AE5BD}">
      <dsp:nvSpPr>
        <dsp:cNvPr id="0" name=""/>
        <dsp:cNvSpPr/>
      </dsp:nvSpPr>
      <dsp:spPr>
        <a:xfrm>
          <a:off x="0" y="448748"/>
          <a:ext cx="11745951"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A3BA75-C0C3-4DC0-BEBA-6151F86454E8}">
      <dsp:nvSpPr>
        <dsp:cNvPr id="0" name=""/>
        <dsp:cNvSpPr/>
      </dsp:nvSpPr>
      <dsp:spPr>
        <a:xfrm>
          <a:off x="0" y="448748"/>
          <a:ext cx="11745951" cy="4483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a:latin typeface="Calibri"/>
              <a:ea typeface="Calibri"/>
              <a:cs typeface="Calibri"/>
            </a:rPr>
            <a:t>•</a:t>
          </a:r>
          <a:r>
            <a:rPr lang="en-GB" sz="2000" kern="1200">
              <a:latin typeface="Trebuchet MS" panose="020B0603020202020204"/>
            </a:rPr>
            <a:t> </a:t>
          </a:r>
          <a:r>
            <a:rPr lang="en-GB" sz="2000" kern="1200"/>
            <a:t>Customizable medication reminders</a:t>
          </a:r>
          <a:endParaRPr lang="en-US" sz="2000" kern="1200"/>
        </a:p>
      </dsp:txBody>
      <dsp:txXfrm>
        <a:off x="0" y="448748"/>
        <a:ext cx="11745951" cy="448364"/>
      </dsp:txXfrm>
    </dsp:sp>
    <dsp:sp modelId="{94B4A319-70A6-43BB-9038-AB7493E67A78}">
      <dsp:nvSpPr>
        <dsp:cNvPr id="0" name=""/>
        <dsp:cNvSpPr/>
      </dsp:nvSpPr>
      <dsp:spPr>
        <a:xfrm>
          <a:off x="0" y="897113"/>
          <a:ext cx="11745951"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FF6E2F6-860D-4DD4-A4EA-F87922AA7964}">
      <dsp:nvSpPr>
        <dsp:cNvPr id="0" name=""/>
        <dsp:cNvSpPr/>
      </dsp:nvSpPr>
      <dsp:spPr>
        <a:xfrm>
          <a:off x="0" y="897113"/>
          <a:ext cx="11745951" cy="4483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a:latin typeface="Calibri"/>
              <a:ea typeface="Calibri"/>
              <a:cs typeface="Calibri"/>
            </a:rPr>
            <a:t>• </a:t>
          </a:r>
          <a:r>
            <a:rPr lang="en-GB" sz="2000" kern="1200">
              <a:latin typeface="Trebuchet MS" panose="020B0603020202020204"/>
            </a:rPr>
            <a:t> </a:t>
          </a:r>
          <a:r>
            <a:rPr lang="en-GB" sz="2000" kern="1200"/>
            <a:t>Smart notifications with confirmation tracking</a:t>
          </a:r>
          <a:endParaRPr lang="en-US" sz="2000" kern="1200"/>
        </a:p>
      </dsp:txBody>
      <dsp:txXfrm>
        <a:off x="0" y="897113"/>
        <a:ext cx="11745951" cy="448364"/>
      </dsp:txXfrm>
    </dsp:sp>
    <dsp:sp modelId="{95E12F35-33B1-42BA-91FA-0C87FEE54301}">
      <dsp:nvSpPr>
        <dsp:cNvPr id="0" name=""/>
        <dsp:cNvSpPr/>
      </dsp:nvSpPr>
      <dsp:spPr>
        <a:xfrm>
          <a:off x="0" y="1345478"/>
          <a:ext cx="11745951"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598A70-1782-4634-B048-69A8F8F78D53}">
      <dsp:nvSpPr>
        <dsp:cNvPr id="0" name=""/>
        <dsp:cNvSpPr/>
      </dsp:nvSpPr>
      <dsp:spPr>
        <a:xfrm>
          <a:off x="0" y="1345478"/>
          <a:ext cx="11745951" cy="4483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 Automatic low stock alerts</a:t>
          </a:r>
          <a:endParaRPr lang="en-US" sz="2000" kern="1200"/>
        </a:p>
      </dsp:txBody>
      <dsp:txXfrm>
        <a:off x="0" y="1345478"/>
        <a:ext cx="11745951" cy="448364"/>
      </dsp:txXfrm>
    </dsp:sp>
    <dsp:sp modelId="{F7DE73F9-D20F-416C-BC5D-F9C8C956EBDA}">
      <dsp:nvSpPr>
        <dsp:cNvPr id="0" name=""/>
        <dsp:cNvSpPr/>
      </dsp:nvSpPr>
      <dsp:spPr>
        <a:xfrm>
          <a:off x="0" y="1793842"/>
          <a:ext cx="11745951"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BF6C5D2-BEF2-4BFE-A701-2424677975A3}">
      <dsp:nvSpPr>
        <dsp:cNvPr id="0" name=""/>
        <dsp:cNvSpPr/>
      </dsp:nvSpPr>
      <dsp:spPr>
        <a:xfrm>
          <a:off x="0" y="1793842"/>
          <a:ext cx="11745951" cy="4483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 Automatic Reorder</a:t>
          </a:r>
          <a:endParaRPr lang="en-US" sz="2000" kern="1200"/>
        </a:p>
      </dsp:txBody>
      <dsp:txXfrm>
        <a:off x="0" y="1793842"/>
        <a:ext cx="11745951" cy="448364"/>
      </dsp:txXfrm>
    </dsp:sp>
    <dsp:sp modelId="{E4794BE0-038F-4F94-BAD2-39FF197CE4F4}">
      <dsp:nvSpPr>
        <dsp:cNvPr id="0" name=""/>
        <dsp:cNvSpPr/>
      </dsp:nvSpPr>
      <dsp:spPr>
        <a:xfrm>
          <a:off x="0" y="2242207"/>
          <a:ext cx="11745951"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7BC858-10FC-48A5-9946-D02F939E32B7}">
      <dsp:nvSpPr>
        <dsp:cNvPr id="0" name=""/>
        <dsp:cNvSpPr/>
      </dsp:nvSpPr>
      <dsp:spPr>
        <a:xfrm>
          <a:off x="0" y="2242207"/>
          <a:ext cx="11745951" cy="4483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 Medication tracking history</a:t>
          </a:r>
          <a:endParaRPr lang="en-US" sz="2000" kern="1200"/>
        </a:p>
      </dsp:txBody>
      <dsp:txXfrm>
        <a:off x="0" y="2242207"/>
        <a:ext cx="11745951" cy="448364"/>
      </dsp:txXfrm>
    </dsp:sp>
    <dsp:sp modelId="{5719207B-DBA2-4D4A-A23C-CC9007501369}">
      <dsp:nvSpPr>
        <dsp:cNvPr id="0" name=""/>
        <dsp:cNvSpPr/>
      </dsp:nvSpPr>
      <dsp:spPr>
        <a:xfrm>
          <a:off x="0" y="2690572"/>
          <a:ext cx="11745951"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CB5FA52-9AA6-4250-AA74-A85A1E3E59DA}">
      <dsp:nvSpPr>
        <dsp:cNvPr id="0" name=""/>
        <dsp:cNvSpPr/>
      </dsp:nvSpPr>
      <dsp:spPr>
        <a:xfrm>
          <a:off x="0" y="2690572"/>
          <a:ext cx="11745951" cy="4483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 Caregiver / Family notifications for missed doses</a:t>
          </a:r>
          <a:endParaRPr lang="en-US" sz="2000" kern="1200"/>
        </a:p>
      </dsp:txBody>
      <dsp:txXfrm>
        <a:off x="0" y="2690572"/>
        <a:ext cx="11745951" cy="44836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CA1504-AFB8-43AE-990A-C9552AA07736}">
      <dsp:nvSpPr>
        <dsp:cNvPr id="0" name=""/>
        <dsp:cNvSpPr/>
      </dsp:nvSpPr>
      <dsp:spPr>
        <a:xfrm>
          <a:off x="1430932" y="1134"/>
          <a:ext cx="3783804" cy="2270282"/>
        </a:xfrm>
        <a:prstGeom prst="rect">
          <a:avLst/>
        </a:prstGeom>
        <a:gradFill rotWithShape="0">
          <a:gsLst>
            <a:gs pos="0">
              <a:schemeClr val="accent2">
                <a:hueOff val="0"/>
                <a:satOff val="0"/>
                <a:lumOff val="0"/>
                <a:alphaOff val="0"/>
                <a:tint val="100000"/>
                <a:shade val="85000"/>
                <a:satMod val="100000"/>
                <a:lumMod val="100000"/>
              </a:schemeClr>
            </a:gs>
            <a:gs pos="100000">
              <a:schemeClr val="accent2">
                <a:hueOff val="0"/>
                <a:satOff val="0"/>
                <a:lumOff val="0"/>
                <a:alphaOff val="0"/>
                <a:tint val="90000"/>
                <a:shade val="100000"/>
                <a:satMod val="150000"/>
                <a:lumMod val="100000"/>
              </a:schemeClr>
            </a:gs>
          </a:gsLst>
          <a:path path="circle">
            <a:fillToRect l="100000" t="100000" r="100000" b="100000"/>
          </a:path>
        </a:gradFill>
        <a:ln>
          <a:noFill/>
        </a:ln>
        <a:effectLst>
          <a:outerShdw blurRad="50800" dist="12700" dir="5400000" algn="ctr"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0">
            <a:lnSpc>
              <a:spcPct val="90000"/>
            </a:lnSpc>
            <a:spcBef>
              <a:spcPct val="0"/>
            </a:spcBef>
            <a:spcAft>
              <a:spcPct val="35000"/>
            </a:spcAft>
            <a:buNone/>
          </a:pPr>
          <a:r>
            <a:rPr lang="en-US" sz="1700" kern="1200">
              <a:solidFill>
                <a:srgbClr val="FFFFFF"/>
              </a:solidFill>
              <a:latin typeface="Trebuchet MS" panose="020B0603020202020204"/>
            </a:rPr>
            <a:t>"44% of men and 51% of women had taken at least one prescribed medicine in the last week, and 24% of men and 25% of women had taken at least three types of medicine" [2]</a:t>
          </a:r>
          <a:endParaRPr lang="en-US" sz="1700" kern="1200"/>
        </a:p>
      </dsp:txBody>
      <dsp:txXfrm>
        <a:off x="1430932" y="1134"/>
        <a:ext cx="3783804" cy="2270282"/>
      </dsp:txXfrm>
    </dsp:sp>
    <dsp:sp modelId="{26A5E8A9-2784-43E9-8702-C25123F6B443}">
      <dsp:nvSpPr>
        <dsp:cNvPr id="0" name=""/>
        <dsp:cNvSpPr/>
      </dsp:nvSpPr>
      <dsp:spPr>
        <a:xfrm>
          <a:off x="5593117" y="1134"/>
          <a:ext cx="3783804" cy="2270282"/>
        </a:xfrm>
        <a:prstGeom prst="rect">
          <a:avLst/>
        </a:prstGeom>
        <a:gradFill rotWithShape="0">
          <a:gsLst>
            <a:gs pos="0">
              <a:schemeClr val="accent3">
                <a:hueOff val="0"/>
                <a:satOff val="0"/>
                <a:lumOff val="0"/>
                <a:alphaOff val="0"/>
                <a:tint val="100000"/>
                <a:shade val="85000"/>
                <a:satMod val="100000"/>
                <a:lumMod val="100000"/>
              </a:schemeClr>
            </a:gs>
            <a:gs pos="100000">
              <a:schemeClr val="accent3">
                <a:hueOff val="0"/>
                <a:satOff val="0"/>
                <a:lumOff val="0"/>
                <a:alphaOff val="0"/>
                <a:tint val="90000"/>
                <a:shade val="100000"/>
                <a:satMod val="150000"/>
                <a:lumMod val="100000"/>
              </a:schemeClr>
            </a:gs>
          </a:gsLst>
          <a:path path="circle">
            <a:fillToRect l="100000" t="100000" r="100000" b="100000"/>
          </a:path>
        </a:gradFill>
        <a:ln>
          <a:noFill/>
        </a:ln>
        <a:effectLst>
          <a:outerShdw blurRad="50800" dist="12700" dir="5400000" algn="ctr"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0">
            <a:lnSpc>
              <a:spcPct val="90000"/>
            </a:lnSpc>
            <a:spcBef>
              <a:spcPct val="0"/>
            </a:spcBef>
            <a:spcAft>
              <a:spcPct val="35000"/>
            </a:spcAft>
            <a:buNone/>
          </a:pPr>
          <a:r>
            <a:rPr lang="en-US" sz="1700" kern="1200">
              <a:solidFill>
                <a:srgbClr val="FFFFFF"/>
              </a:solidFill>
              <a:latin typeface="Trebuchet MS" panose="020B0603020202020204"/>
            </a:rPr>
            <a:t>The book Gamification for Product Excellence written by M Hyzy and B Wardle explains that gamification can enhance user engagement and retention by appealing to people's motivation, it highlights points such as badges, progress tracking and challenges to create a sense of achievement.[3]</a:t>
          </a:r>
        </a:p>
      </dsp:txBody>
      <dsp:txXfrm>
        <a:off x="5593117" y="1134"/>
        <a:ext cx="3783804" cy="2270282"/>
      </dsp:txXfrm>
    </dsp:sp>
    <dsp:sp modelId="{5CE66A68-411C-425F-872F-2E409AE3EBD4}">
      <dsp:nvSpPr>
        <dsp:cNvPr id="0" name=""/>
        <dsp:cNvSpPr/>
      </dsp:nvSpPr>
      <dsp:spPr>
        <a:xfrm>
          <a:off x="3512024" y="2649797"/>
          <a:ext cx="3783804" cy="2270282"/>
        </a:xfrm>
        <a:prstGeom prst="rect">
          <a:avLst/>
        </a:prstGeom>
        <a:gradFill rotWithShape="0">
          <a:gsLst>
            <a:gs pos="0">
              <a:schemeClr val="accent4">
                <a:hueOff val="0"/>
                <a:satOff val="0"/>
                <a:lumOff val="0"/>
                <a:alphaOff val="0"/>
                <a:tint val="100000"/>
                <a:shade val="85000"/>
                <a:satMod val="100000"/>
                <a:lumMod val="100000"/>
              </a:schemeClr>
            </a:gs>
            <a:gs pos="100000">
              <a:schemeClr val="accent4">
                <a:hueOff val="0"/>
                <a:satOff val="0"/>
                <a:lumOff val="0"/>
                <a:alphaOff val="0"/>
                <a:tint val="90000"/>
                <a:shade val="100000"/>
                <a:satMod val="150000"/>
                <a:lumMod val="100000"/>
              </a:schemeClr>
            </a:gs>
          </a:gsLst>
          <a:path path="circle">
            <a:fillToRect l="100000" t="100000" r="100000" b="100000"/>
          </a:path>
        </a:gradFill>
        <a:ln>
          <a:noFill/>
        </a:ln>
        <a:effectLst>
          <a:outerShdw blurRad="50800" dist="12700" dir="5400000" algn="ctr"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0">
            <a:lnSpc>
              <a:spcPct val="90000"/>
            </a:lnSpc>
            <a:spcBef>
              <a:spcPct val="0"/>
            </a:spcBef>
            <a:spcAft>
              <a:spcPct val="35000"/>
            </a:spcAft>
            <a:buNone/>
          </a:pPr>
          <a:r>
            <a:rPr lang="en-US" sz="1700" kern="1200">
              <a:latin typeface="Trebuchet MS" panose="020B0603020202020204"/>
            </a:rPr>
            <a:t>Mobile medication apps show promise in improving adherence but evaluation is inconsistent and long term retention outcomes are unclear [4]</a:t>
          </a:r>
        </a:p>
      </dsp:txBody>
      <dsp:txXfrm>
        <a:off x="3512024" y="2649797"/>
        <a:ext cx="3783804" cy="22702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839612-3A34-40BB-8871-65D87E33F140}">
      <dsp:nvSpPr>
        <dsp:cNvPr id="0" name=""/>
        <dsp:cNvSpPr/>
      </dsp:nvSpPr>
      <dsp:spPr>
        <a:xfrm>
          <a:off x="333420" y="1035295"/>
          <a:ext cx="1028302" cy="102830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D19CAC-DA01-4648-956B-6343579C6588}">
      <dsp:nvSpPr>
        <dsp:cNvPr id="0" name=""/>
        <dsp:cNvSpPr/>
      </dsp:nvSpPr>
      <dsp:spPr>
        <a:xfrm>
          <a:off x="552567" y="1254442"/>
          <a:ext cx="590009" cy="59000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703150A-6C71-4236-A146-AC1ABDD2A720}">
      <dsp:nvSpPr>
        <dsp:cNvPr id="0" name=""/>
        <dsp:cNvSpPr/>
      </dsp:nvSpPr>
      <dsp:spPr>
        <a:xfrm>
          <a:off x="4701" y="2383889"/>
          <a:ext cx="1685742" cy="674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GB" sz="1600" kern="1200">
              <a:latin typeface="Trebuchet MS" panose="020B0603020202020204"/>
            </a:rPr>
            <a:t>Further research</a:t>
          </a:r>
          <a:endParaRPr lang="en-US" sz="1600" kern="1200"/>
        </a:p>
      </dsp:txBody>
      <dsp:txXfrm>
        <a:off x="4701" y="2383889"/>
        <a:ext cx="1685742" cy="674296"/>
      </dsp:txXfrm>
    </dsp:sp>
    <dsp:sp modelId="{A84965AA-06FC-412D-A707-509A9D069811}">
      <dsp:nvSpPr>
        <dsp:cNvPr id="0" name=""/>
        <dsp:cNvSpPr/>
      </dsp:nvSpPr>
      <dsp:spPr>
        <a:xfrm>
          <a:off x="2314168" y="1035295"/>
          <a:ext cx="1028302" cy="1028302"/>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26C23E-75D3-4BBB-A699-B37C9A87C739}">
      <dsp:nvSpPr>
        <dsp:cNvPr id="0" name=""/>
        <dsp:cNvSpPr/>
      </dsp:nvSpPr>
      <dsp:spPr>
        <a:xfrm>
          <a:off x="2533314" y="1254442"/>
          <a:ext cx="590009" cy="59000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BE3D056-C7FF-44D2-B938-48FD93DE7C1C}">
      <dsp:nvSpPr>
        <dsp:cNvPr id="0" name=""/>
        <dsp:cNvSpPr/>
      </dsp:nvSpPr>
      <dsp:spPr>
        <a:xfrm>
          <a:off x="1985448" y="2383889"/>
          <a:ext cx="1685742" cy="674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GB" sz="1600" kern="1200"/>
            <a:t>Create a </a:t>
          </a:r>
          <a:r>
            <a:rPr lang="en-GB" sz="1600" kern="1200">
              <a:latin typeface="Trebuchet MS" panose="020B0603020202020204"/>
            </a:rPr>
            <a:t>Gantt</a:t>
          </a:r>
          <a:r>
            <a:rPr lang="en-GB" sz="1600" kern="1200"/>
            <a:t> chart</a:t>
          </a:r>
          <a:endParaRPr lang="en-US" sz="1600" kern="1200"/>
        </a:p>
      </dsp:txBody>
      <dsp:txXfrm>
        <a:off x="1985448" y="2383889"/>
        <a:ext cx="1685742" cy="674296"/>
      </dsp:txXfrm>
    </dsp:sp>
    <dsp:sp modelId="{8EBAD5D4-CE7E-4550-923A-4F918C1EF095}">
      <dsp:nvSpPr>
        <dsp:cNvPr id="0" name=""/>
        <dsp:cNvSpPr/>
      </dsp:nvSpPr>
      <dsp:spPr>
        <a:xfrm>
          <a:off x="4294915" y="1035295"/>
          <a:ext cx="1028302" cy="1028302"/>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681398-4FA5-460B-9192-846576A2EA80}">
      <dsp:nvSpPr>
        <dsp:cNvPr id="0" name=""/>
        <dsp:cNvSpPr/>
      </dsp:nvSpPr>
      <dsp:spPr>
        <a:xfrm>
          <a:off x="4514061" y="1254442"/>
          <a:ext cx="590009" cy="59000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1A0F136-B972-4FCB-AB35-2B7CF91F89EB}">
      <dsp:nvSpPr>
        <dsp:cNvPr id="0" name=""/>
        <dsp:cNvSpPr/>
      </dsp:nvSpPr>
      <dsp:spPr>
        <a:xfrm>
          <a:off x="3966195" y="2383889"/>
          <a:ext cx="1685742" cy="674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GB" sz="1600" kern="1200"/>
            <a:t>UI </a:t>
          </a:r>
          <a:r>
            <a:rPr lang="en-GB" sz="1600" kern="1200">
              <a:latin typeface="Trebuchet MS" panose="020B0603020202020204"/>
            </a:rPr>
            <a:t>and software design</a:t>
          </a:r>
          <a:endParaRPr lang="en-US" sz="1600" kern="1200"/>
        </a:p>
      </dsp:txBody>
      <dsp:txXfrm>
        <a:off x="3966195" y="2383889"/>
        <a:ext cx="1685742" cy="674296"/>
      </dsp:txXfrm>
    </dsp:sp>
    <dsp:sp modelId="{C910C30B-6FF1-4E32-B68E-66269A034A62}">
      <dsp:nvSpPr>
        <dsp:cNvPr id="0" name=""/>
        <dsp:cNvSpPr/>
      </dsp:nvSpPr>
      <dsp:spPr>
        <a:xfrm>
          <a:off x="6275662" y="1035295"/>
          <a:ext cx="1028302" cy="1028302"/>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395EE10-745A-4033-99E3-A932E50BC38A}">
      <dsp:nvSpPr>
        <dsp:cNvPr id="0" name=""/>
        <dsp:cNvSpPr/>
      </dsp:nvSpPr>
      <dsp:spPr>
        <a:xfrm>
          <a:off x="6494808" y="1254442"/>
          <a:ext cx="590009" cy="59000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CD18956-5BB0-4DAB-B206-D10ACB7E6CBA}">
      <dsp:nvSpPr>
        <dsp:cNvPr id="0" name=""/>
        <dsp:cNvSpPr/>
      </dsp:nvSpPr>
      <dsp:spPr>
        <a:xfrm>
          <a:off x="5946942" y="2383889"/>
          <a:ext cx="1685742" cy="674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GB" sz="1600" kern="1200"/>
            <a:t>Prototype development</a:t>
          </a:r>
          <a:endParaRPr lang="en-US" sz="1600" kern="1200"/>
        </a:p>
      </dsp:txBody>
      <dsp:txXfrm>
        <a:off x="5946942" y="2383889"/>
        <a:ext cx="1685742" cy="674296"/>
      </dsp:txXfrm>
    </dsp:sp>
    <dsp:sp modelId="{362E3E0C-7F0E-4A6F-8568-3435A4D592D1}">
      <dsp:nvSpPr>
        <dsp:cNvPr id="0" name=""/>
        <dsp:cNvSpPr/>
      </dsp:nvSpPr>
      <dsp:spPr>
        <a:xfrm>
          <a:off x="8256409" y="1035295"/>
          <a:ext cx="1028302" cy="1028302"/>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04B6C2-2893-43D4-BD9C-E86631088751}">
      <dsp:nvSpPr>
        <dsp:cNvPr id="0" name=""/>
        <dsp:cNvSpPr/>
      </dsp:nvSpPr>
      <dsp:spPr>
        <a:xfrm>
          <a:off x="8475555" y="1254442"/>
          <a:ext cx="590009" cy="59000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4F6C730-8D98-4EAF-B30E-A8CA7FDB974C}">
      <dsp:nvSpPr>
        <dsp:cNvPr id="0" name=""/>
        <dsp:cNvSpPr/>
      </dsp:nvSpPr>
      <dsp:spPr>
        <a:xfrm>
          <a:off x="7927689" y="2383889"/>
          <a:ext cx="1685742" cy="674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GB" sz="1600" kern="1200">
              <a:latin typeface="Trebuchet MS" panose="020B0603020202020204"/>
            </a:rPr>
            <a:t>Testing and Security</a:t>
          </a:r>
          <a:endParaRPr lang="en-US" sz="1600" kern="1200"/>
        </a:p>
      </dsp:txBody>
      <dsp:txXfrm>
        <a:off x="7927689" y="2383889"/>
        <a:ext cx="1685742" cy="67429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p>
        </p:txBody>
      </p:sp>
      <p:sp>
        <p:nvSpPr>
          <p:cNvPr id="4" name="Date Placeholder 3"/>
          <p:cNvSpPr>
            <a:spLocks noGrp="1"/>
          </p:cNvSpPr>
          <p:nvPr>
            <p:ph type="dt" sz="half" idx="10"/>
          </p:nvPr>
        </p:nvSpPr>
        <p:spPr/>
        <p:txBody>
          <a:bodyPr/>
          <a:lstStyle>
            <a:lvl1pPr algn="l">
              <a:defRPr/>
            </a:lvl1pPr>
          </a:lstStyle>
          <a:p>
            <a:fld id="{B61BEF0D-F0BB-DE4B-95CE-6DB70DBA9567}" type="datetimeFigureOut">
              <a:rPr lang="en-US" smtClean="0"/>
              <a:pPr/>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71262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smtClean="0"/>
              <a:pPr/>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19385435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20544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B712588-04B1-427B-82EE-E8DB90309F08}" type="datetimeFigureOut">
              <a:rPr lang="en-US" smtClean="0"/>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a:p>
        </p:txBody>
      </p:sp>
    </p:spTree>
    <p:extLst>
      <p:ext uri="{BB962C8B-B14F-4D97-AF65-F5344CB8AC3E}">
        <p14:creationId xmlns:p14="http://schemas.microsoft.com/office/powerpoint/2010/main" val="1777818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smtClean="0"/>
              <a:pPr/>
              <a:t>2/19/2026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5144034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smtClean="0"/>
              <a:pPr/>
              <a:t>2/19/2026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14488056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2/19/2026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921036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a:p>
        </p:txBody>
      </p:sp>
    </p:spTree>
    <p:extLst>
      <p:ext uri="{BB962C8B-B14F-4D97-AF65-F5344CB8AC3E}">
        <p14:creationId xmlns:p14="http://schemas.microsoft.com/office/powerpoint/2010/main" val="7604418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77989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C6B4A9-1611-4792-9094-5F34BCA07E0B}"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a:p>
        </p:txBody>
      </p:sp>
    </p:spTree>
    <p:extLst>
      <p:ext uri="{BB962C8B-B14F-4D97-AF65-F5344CB8AC3E}">
        <p14:creationId xmlns:p14="http://schemas.microsoft.com/office/powerpoint/2010/main" val="2283169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smtClean="0"/>
              <a:pPr/>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44983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B61BEF0D-F0BB-DE4B-95CE-6DB70DBA9567}" type="datetimeFigureOut">
              <a:rPr lang="en-US" smtClean="0"/>
              <a:pPr/>
              <a:t>2/19/2026</a:t>
            </a:fld>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D57F1E4F-1CFF-5643-939E-217C01CDF565}" type="slidenum">
              <a:rPr lang="en-US" smtClean="0"/>
              <a:pPr/>
              <a:t>‹#›</a:t>
            </a:fld>
            <a:endParaRPr lang="en-US"/>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6550491"/>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804" r:id="rId6"/>
    <p:sldLayoutId id="2147483805" r:id="rId7"/>
    <p:sldLayoutId id="2147483806" r:id="rId8"/>
    <p:sldLayoutId id="2147483807" r:id="rId9"/>
    <p:sldLayoutId id="2147483808" r:id="rId10"/>
    <p:sldLayoutId id="2147483809"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digital.nhs.uk/data-and-information/publications/statistical/health-survey-england-additional-analyses/ethnicity-and-health-2011-2019-experimental-statistics/prescribed-medicines" TargetMode="External"/><Relationship Id="rId2" Type="http://schemas.openxmlformats.org/officeDocument/2006/relationships/hyperlink" Target="https://www.vecteezy.com/vector-art/47805684-health-gamification-flat-illustration" TargetMode="External"/><Relationship Id="rId1" Type="http://schemas.openxmlformats.org/officeDocument/2006/relationships/slideLayout" Target="../slideLayouts/slideLayout2.xml"/><Relationship Id="rId6" Type="http://schemas.openxmlformats.org/officeDocument/2006/relationships/hyperlink" Target="https://www.medisafe.com/medisafe-expands-business-solutions-with-new-software-as-a-medical-device-samd/" TargetMode="External"/><Relationship Id="rId5" Type="http://schemas.openxmlformats.org/officeDocument/2006/relationships/hyperlink" Target="https://www.msfitnesschallenge.org/partners/mytherapy/" TargetMode="External"/><Relationship Id="rId4" Type="http://schemas.openxmlformats.org/officeDocument/2006/relationships/hyperlink" Target="https://evidence.nihr.ac.uk/alert/apps-to-help-patients-take-medication-on-time-need-to-be-evaluated-in-a-consistent-way/"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07580-7E84-6AF9-B977-F9E9562A0E77}"/>
              </a:ext>
            </a:extLst>
          </p:cNvPr>
          <p:cNvSpPr>
            <a:spLocks noGrp="1"/>
          </p:cNvSpPr>
          <p:nvPr>
            <p:ph type="ctrTitle"/>
          </p:nvPr>
        </p:nvSpPr>
        <p:spPr>
          <a:xfrm>
            <a:off x="4929350" y="3431221"/>
            <a:ext cx="4645574" cy="1447466"/>
          </a:xfrm>
        </p:spPr>
        <p:txBody>
          <a:bodyPr>
            <a:normAutofit fontScale="90000"/>
          </a:bodyPr>
          <a:lstStyle/>
          <a:p>
            <a:r>
              <a:rPr lang="en-GB" sz="3200" dirty="0"/>
              <a:t>Extenuating Circum-Systems</a:t>
            </a:r>
            <a:br>
              <a:rPr lang="en-GB" sz="3200" dirty="0"/>
            </a:br>
            <a:br>
              <a:rPr lang="en-GB" sz="3200" dirty="0"/>
            </a:br>
            <a:br>
              <a:rPr lang="en-GB" sz="3200" dirty="0"/>
            </a:br>
            <a:r>
              <a:rPr lang="en-GB" sz="3200" dirty="0"/>
              <a:t>Smart Medication Management Application</a:t>
            </a:r>
            <a:br>
              <a:rPr lang="en-GB" sz="3200" dirty="0"/>
            </a:br>
            <a:br>
              <a:rPr lang="en-GB" sz="3200" dirty="0"/>
            </a:br>
            <a:endParaRPr lang="en-GB" sz="3200"/>
          </a:p>
        </p:txBody>
      </p:sp>
      <p:sp>
        <p:nvSpPr>
          <p:cNvPr id="3" name="Subtitle 2">
            <a:extLst>
              <a:ext uri="{FF2B5EF4-FFF2-40B4-BE49-F238E27FC236}">
                <a16:creationId xmlns:a16="http://schemas.microsoft.com/office/drawing/2014/main" id="{31BF8B61-7004-2025-ED23-826EF20D91C1}"/>
              </a:ext>
            </a:extLst>
          </p:cNvPr>
          <p:cNvSpPr>
            <a:spLocks noGrp="1"/>
          </p:cNvSpPr>
          <p:nvPr>
            <p:ph type="subTitle" idx="1"/>
          </p:nvPr>
        </p:nvSpPr>
        <p:spPr>
          <a:xfrm>
            <a:off x="3392213" y="6486150"/>
            <a:ext cx="5676901" cy="1061184"/>
          </a:xfrm>
        </p:spPr>
        <p:txBody>
          <a:bodyPr vert="horz" lIns="91440" tIns="45720" rIns="91440" bIns="45720" rtlCol="0" anchor="t">
            <a:normAutofit/>
          </a:bodyPr>
          <a:lstStyle/>
          <a:p>
            <a:r>
              <a:rPr lang="en-GB" sz="1600"/>
              <a:t>ACCB6019 – Emerging Trends </a:t>
            </a:r>
          </a:p>
        </p:txBody>
      </p:sp>
      <p:pic>
        <p:nvPicPr>
          <p:cNvPr id="4" name="Picture 3" descr="A person sitting at a table with glasses of wine&#10;&#10;AI-generated content may be incorrect.">
            <a:extLst>
              <a:ext uri="{FF2B5EF4-FFF2-40B4-BE49-F238E27FC236}">
                <a16:creationId xmlns:a16="http://schemas.microsoft.com/office/drawing/2014/main" id="{BB4DC9CD-9D85-2158-68C4-03615976BF7B}"/>
              </a:ext>
            </a:extLst>
          </p:cNvPr>
          <p:cNvPicPr>
            <a:picLocks noChangeAspect="1"/>
          </p:cNvPicPr>
          <p:nvPr/>
        </p:nvPicPr>
        <p:blipFill>
          <a:blip r:embed="rId2">
            <a:alphaModFix amt="5000"/>
          </a:blip>
          <a:srcRect l="35537" t="10356" r="26446" b="53606"/>
          <a:stretch>
            <a:fillRect/>
          </a:stretch>
        </p:blipFill>
        <p:spPr>
          <a:xfrm>
            <a:off x="2038290" y="3216776"/>
            <a:ext cx="1350525" cy="1054442"/>
          </a:xfrm>
          <a:prstGeom prst="ellipse">
            <a:avLst/>
          </a:prstGeom>
        </p:spPr>
      </p:pic>
      <p:pic>
        <p:nvPicPr>
          <p:cNvPr id="5" name="Picture 4" descr="A person sitting in a chair with a phone and a phone with a check mark&#10;&#10;AI-generated content may be incorrect.">
            <a:extLst>
              <a:ext uri="{FF2B5EF4-FFF2-40B4-BE49-F238E27FC236}">
                <a16:creationId xmlns:a16="http://schemas.microsoft.com/office/drawing/2014/main" id="{3F84551C-DD95-A6CD-11F2-9D4914C9A010}"/>
              </a:ext>
            </a:extLst>
          </p:cNvPr>
          <p:cNvPicPr>
            <a:picLocks noChangeAspect="1"/>
          </p:cNvPicPr>
          <p:nvPr/>
        </p:nvPicPr>
        <p:blipFill>
          <a:blip r:embed="rId3"/>
          <a:stretch>
            <a:fillRect/>
          </a:stretch>
        </p:blipFill>
        <p:spPr>
          <a:xfrm>
            <a:off x="633412" y="991586"/>
            <a:ext cx="4448175" cy="47434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Subtitle 2">
            <a:extLst>
              <a:ext uri="{FF2B5EF4-FFF2-40B4-BE49-F238E27FC236}">
                <a16:creationId xmlns:a16="http://schemas.microsoft.com/office/drawing/2014/main" id="{CF5CB337-B8AF-D474-FA9C-20D422AC6602}"/>
              </a:ext>
            </a:extLst>
          </p:cNvPr>
          <p:cNvSpPr txBox="1">
            <a:spLocks/>
          </p:cNvSpPr>
          <p:nvPr/>
        </p:nvSpPr>
        <p:spPr>
          <a:xfrm>
            <a:off x="-331077" y="5429860"/>
            <a:ext cx="5676901" cy="1061184"/>
          </a:xfrm>
          <a:prstGeom prst="rect">
            <a:avLst/>
          </a:prstGeom>
        </p:spPr>
        <p:txBody>
          <a:bodyPr vert="horz" lIns="91440" tIns="45720" rIns="91440" bIns="45720" rtlCol="0" anchor="t">
            <a:norm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r>
              <a:rPr lang="en-GB" sz="1600"/>
              <a:t>[1]</a:t>
            </a:r>
          </a:p>
        </p:txBody>
      </p:sp>
    </p:spTree>
    <p:extLst>
      <p:ext uri="{BB962C8B-B14F-4D97-AF65-F5344CB8AC3E}">
        <p14:creationId xmlns:p14="http://schemas.microsoft.com/office/powerpoint/2010/main" val="6698234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D8529786-DA6F-6DE5-49BA-DE5B6949F00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8D9FA0-0BD3-3465-C160-FC110F1DD97F}"/>
              </a:ext>
            </a:extLst>
          </p:cNvPr>
          <p:cNvSpPr>
            <a:spLocks noGrp="1"/>
          </p:cNvSpPr>
          <p:nvPr>
            <p:ph type="title"/>
          </p:nvPr>
        </p:nvSpPr>
        <p:spPr>
          <a:xfrm>
            <a:off x="652481" y="1382486"/>
            <a:ext cx="3547581" cy="4093028"/>
          </a:xfrm>
        </p:spPr>
        <p:txBody>
          <a:bodyPr anchor="ctr">
            <a:normAutofit/>
          </a:bodyPr>
          <a:lstStyle/>
          <a:p>
            <a:r>
              <a:rPr lang="en-GB" sz="4400"/>
              <a:t>Introduction </a:t>
            </a:r>
          </a:p>
        </p:txBody>
      </p:sp>
      <p:graphicFrame>
        <p:nvGraphicFramePr>
          <p:cNvPr id="5" name="Content Placeholder 2">
            <a:extLst>
              <a:ext uri="{FF2B5EF4-FFF2-40B4-BE49-F238E27FC236}">
                <a16:creationId xmlns:a16="http://schemas.microsoft.com/office/drawing/2014/main" id="{9C1F4EBC-90B5-969B-13EA-59F9F37F75B7}"/>
              </a:ext>
            </a:extLst>
          </p:cNvPr>
          <p:cNvGraphicFramePr>
            <a:graphicFrameLocks noGrp="1"/>
          </p:cNvGraphicFramePr>
          <p:nvPr>
            <p:ph idx="1"/>
            <p:extLst>
              <p:ext uri="{D42A27DB-BD31-4B8C-83A1-F6EECF244321}">
                <p14:modId xmlns:p14="http://schemas.microsoft.com/office/powerpoint/2010/main" val="802807650"/>
              </p:ext>
            </p:extLst>
          </p:nvPr>
        </p:nvGraphicFramePr>
        <p:xfrm>
          <a:off x="5014795" y="1148201"/>
          <a:ext cx="6656769" cy="49212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572423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94740-6054-5FC7-3609-2F3E9C96BA73}"/>
              </a:ext>
            </a:extLst>
          </p:cNvPr>
          <p:cNvSpPr>
            <a:spLocks noGrp="1"/>
          </p:cNvSpPr>
          <p:nvPr>
            <p:ph type="title"/>
          </p:nvPr>
        </p:nvSpPr>
        <p:spPr>
          <a:xfrm>
            <a:off x="643467" y="816638"/>
            <a:ext cx="3367359" cy="5224724"/>
          </a:xfrm>
        </p:spPr>
        <p:txBody>
          <a:bodyPr anchor="ctr">
            <a:normAutofit/>
          </a:bodyPr>
          <a:lstStyle/>
          <a:p>
            <a:pPr algn="ctr"/>
            <a:r>
              <a:rPr lang="en-US"/>
              <a:t>Team Introduction</a:t>
            </a:r>
            <a:br>
              <a:rPr lang="en-US"/>
            </a:br>
            <a:endParaRPr lang="en-US"/>
          </a:p>
        </p:txBody>
      </p:sp>
      <p:sp>
        <p:nvSpPr>
          <p:cNvPr id="3" name="Content Placeholder 2">
            <a:extLst>
              <a:ext uri="{FF2B5EF4-FFF2-40B4-BE49-F238E27FC236}">
                <a16:creationId xmlns:a16="http://schemas.microsoft.com/office/drawing/2014/main" id="{61378FA5-7391-8AE1-C38C-FEFEB9FF08B4}"/>
              </a:ext>
            </a:extLst>
          </p:cNvPr>
          <p:cNvSpPr>
            <a:spLocks noGrp="1"/>
          </p:cNvSpPr>
          <p:nvPr>
            <p:ph idx="1"/>
          </p:nvPr>
        </p:nvSpPr>
        <p:spPr>
          <a:xfrm>
            <a:off x="4654295" y="1079397"/>
            <a:ext cx="6069867" cy="5224724"/>
          </a:xfrm>
        </p:spPr>
        <p:txBody>
          <a:bodyPr anchor="ctr">
            <a:normAutofit/>
          </a:bodyPr>
          <a:lstStyle/>
          <a:p>
            <a:pPr>
              <a:buFont typeface="Arial" charset="2"/>
              <a:buChar char="•"/>
            </a:pPr>
            <a:r>
              <a:rPr lang="en-GB"/>
              <a:t>Ryan Hopkins – Project Lead: </a:t>
            </a:r>
            <a:r>
              <a:rPr lang="en-GB" sz="1400"/>
              <a:t>Ensuring everything runs smoothly, and everyone stays on task.</a:t>
            </a:r>
            <a:endParaRPr lang="en-US" sz="1400"/>
          </a:p>
          <a:p>
            <a:pPr>
              <a:buFont typeface="Arial" charset="2"/>
              <a:buChar char="•"/>
            </a:pPr>
            <a:r>
              <a:rPr lang="en-GB"/>
              <a:t>Jamie Richards  - Developer </a:t>
            </a:r>
            <a:r>
              <a:rPr lang="en-GB" sz="1400"/>
              <a:t>Programmer</a:t>
            </a:r>
          </a:p>
          <a:p>
            <a:pPr>
              <a:buFont typeface="Arial" charset="2"/>
              <a:buChar char="•"/>
            </a:pPr>
            <a:r>
              <a:rPr lang="en-GB"/>
              <a:t>Max Jones – Developer </a:t>
            </a:r>
            <a:r>
              <a:rPr lang="en-GB" sz="1400"/>
              <a:t>Programmer</a:t>
            </a:r>
          </a:p>
          <a:p>
            <a:pPr>
              <a:buFont typeface="Arial" charset="2"/>
              <a:buChar char="•"/>
            </a:pPr>
            <a:r>
              <a:rPr lang="en-GB"/>
              <a:t>Jacob James-Machin – Developer </a:t>
            </a:r>
            <a:r>
              <a:rPr lang="en-GB" sz="1400"/>
              <a:t>Programmer</a:t>
            </a:r>
          </a:p>
          <a:p>
            <a:pPr>
              <a:buFont typeface="Arial" charset="2"/>
              <a:buChar char="•"/>
            </a:pPr>
            <a:r>
              <a:rPr lang="en-GB"/>
              <a:t>Sharise Jonathan – Developer </a:t>
            </a:r>
            <a:r>
              <a:rPr lang="en-GB" sz="1400"/>
              <a:t>Program designer and Tester</a:t>
            </a:r>
          </a:p>
          <a:p>
            <a:pPr>
              <a:buFont typeface="Arial" charset="2"/>
              <a:buChar char="•"/>
            </a:pPr>
            <a:r>
              <a:rPr lang="en-GB"/>
              <a:t>Serena Jonathan – Research Lead: </a:t>
            </a:r>
            <a:r>
              <a:rPr lang="en-GB" sz="1400"/>
              <a:t>Finding the gap in the market, what we can use to give us an advantage</a:t>
            </a:r>
            <a:endParaRPr lang="en-GB"/>
          </a:p>
          <a:p>
            <a:pPr>
              <a:buFont typeface="Arial" charset="2"/>
              <a:buChar char="•"/>
            </a:pPr>
            <a:endParaRPr lang="en-GB" sz="1400"/>
          </a:p>
          <a:p>
            <a:pPr marL="0" indent="0">
              <a:buNone/>
            </a:pPr>
            <a:r>
              <a:rPr lang="en-GB"/>
              <a:t>Communication via WhatsApp</a:t>
            </a:r>
          </a:p>
          <a:p>
            <a:pPr marL="0" indent="0">
              <a:buNone/>
            </a:pPr>
            <a:r>
              <a:rPr lang="en-GB"/>
              <a:t>Meeting Weekly</a:t>
            </a:r>
          </a:p>
          <a:p>
            <a:pPr marL="0" indent="0">
              <a:buNone/>
            </a:pPr>
            <a:r>
              <a:rPr lang="en-GB" dirty="0"/>
              <a:t>Using the AGILE methodology</a:t>
            </a:r>
          </a:p>
          <a:p>
            <a:pPr>
              <a:buFont typeface="Arial" charset="2"/>
              <a:buChar char="•"/>
            </a:pPr>
            <a:endParaRPr lang="en-GB"/>
          </a:p>
        </p:txBody>
      </p:sp>
    </p:spTree>
    <p:extLst>
      <p:ext uri="{BB962C8B-B14F-4D97-AF65-F5344CB8AC3E}">
        <p14:creationId xmlns:p14="http://schemas.microsoft.com/office/powerpoint/2010/main" val="38839343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FE0CB-A890-BA79-B599-5B628943B941}"/>
              </a:ext>
            </a:extLst>
          </p:cNvPr>
          <p:cNvSpPr>
            <a:spLocks noGrp="1"/>
          </p:cNvSpPr>
          <p:nvPr>
            <p:ph type="title"/>
          </p:nvPr>
        </p:nvSpPr>
        <p:spPr>
          <a:xfrm>
            <a:off x="798173" y="403798"/>
            <a:ext cx="5678827" cy="1244765"/>
          </a:xfrm>
        </p:spPr>
        <p:txBody>
          <a:bodyPr>
            <a:normAutofit/>
          </a:bodyPr>
          <a:lstStyle/>
          <a:p>
            <a:r>
              <a:rPr lang="en-GB"/>
              <a:t>Proposal idea</a:t>
            </a:r>
          </a:p>
        </p:txBody>
      </p:sp>
      <p:sp>
        <p:nvSpPr>
          <p:cNvPr id="3" name="Content Placeholder 2">
            <a:extLst>
              <a:ext uri="{FF2B5EF4-FFF2-40B4-BE49-F238E27FC236}">
                <a16:creationId xmlns:a16="http://schemas.microsoft.com/office/drawing/2014/main" id="{4BEA3396-8106-8D47-9B6C-5306E8B0FD05}"/>
              </a:ext>
            </a:extLst>
          </p:cNvPr>
          <p:cNvSpPr>
            <a:spLocks noGrp="1"/>
          </p:cNvSpPr>
          <p:nvPr>
            <p:ph idx="1"/>
          </p:nvPr>
        </p:nvSpPr>
        <p:spPr>
          <a:xfrm>
            <a:off x="8115300" y="685800"/>
            <a:ext cx="3274280" cy="5508859"/>
          </a:xfrm>
        </p:spPr>
        <p:txBody>
          <a:bodyPr vert="horz" lIns="91440" tIns="45720" rIns="91440" bIns="45720" rtlCol="0">
            <a:normAutofit/>
          </a:bodyPr>
          <a:lstStyle/>
          <a:p>
            <a:pPr marL="0" indent="0">
              <a:buNone/>
            </a:pPr>
            <a:endParaRPr lang="en-GB"/>
          </a:p>
          <a:p>
            <a:pPr marL="0" indent="0">
              <a:buNone/>
            </a:pPr>
            <a:endParaRPr lang="en-US"/>
          </a:p>
        </p:txBody>
      </p:sp>
      <p:sp>
        <p:nvSpPr>
          <p:cNvPr id="6" name="TextBox 5">
            <a:extLst>
              <a:ext uri="{FF2B5EF4-FFF2-40B4-BE49-F238E27FC236}">
                <a16:creationId xmlns:a16="http://schemas.microsoft.com/office/drawing/2014/main" id="{81AEC6E1-0F62-CD48-C923-816D6BFDD942}"/>
              </a:ext>
            </a:extLst>
          </p:cNvPr>
          <p:cNvSpPr txBox="1"/>
          <p:nvPr/>
        </p:nvSpPr>
        <p:spPr>
          <a:xfrm>
            <a:off x="798173" y="1768567"/>
            <a:ext cx="1201428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Gamify a medication reminder app with the aim to increase user retention</a:t>
            </a:r>
            <a:endParaRPr lang="en-US"/>
          </a:p>
          <a:p>
            <a:r>
              <a:rPr lang="en-GB" b="1">
                <a:latin typeface="Calibri"/>
                <a:ea typeface="Calibri"/>
                <a:cs typeface="Calibri"/>
              </a:rPr>
              <a:t>Key Features:</a:t>
            </a:r>
          </a:p>
        </p:txBody>
      </p:sp>
      <p:graphicFrame>
        <p:nvGraphicFramePr>
          <p:cNvPr id="14" name="TextBox 3">
            <a:extLst>
              <a:ext uri="{FF2B5EF4-FFF2-40B4-BE49-F238E27FC236}">
                <a16:creationId xmlns:a16="http://schemas.microsoft.com/office/drawing/2014/main" id="{56CECBEE-1B1D-3A3C-9340-5EE5CA9D6596}"/>
              </a:ext>
            </a:extLst>
          </p:cNvPr>
          <p:cNvGraphicFramePr/>
          <p:nvPr>
            <p:extLst>
              <p:ext uri="{D42A27DB-BD31-4B8C-83A1-F6EECF244321}">
                <p14:modId xmlns:p14="http://schemas.microsoft.com/office/powerpoint/2010/main" val="3718450424"/>
              </p:ext>
            </p:extLst>
          </p:nvPr>
        </p:nvGraphicFramePr>
        <p:xfrm>
          <a:off x="235414" y="2924097"/>
          <a:ext cx="11745951" cy="31393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092547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A52BA-82CB-200C-060E-0C2E5EC196A2}"/>
              </a:ext>
            </a:extLst>
          </p:cNvPr>
          <p:cNvSpPr>
            <a:spLocks noGrp="1"/>
          </p:cNvSpPr>
          <p:nvPr>
            <p:ph type="title"/>
          </p:nvPr>
        </p:nvSpPr>
        <p:spPr>
          <a:xfrm>
            <a:off x="4974337" y="1265314"/>
            <a:ext cx="4299666" cy="3249131"/>
          </a:xfrm>
        </p:spPr>
        <p:txBody>
          <a:bodyPr vert="horz" lIns="91440" tIns="45720" rIns="91440" bIns="45720" rtlCol="0" anchor="b">
            <a:normAutofit/>
          </a:bodyPr>
          <a:lstStyle/>
          <a:p>
            <a:r>
              <a:rPr lang="en-US" sz="5400"/>
              <a:t>Research</a:t>
            </a:r>
          </a:p>
        </p:txBody>
      </p:sp>
      <p:pic>
        <p:nvPicPr>
          <p:cNvPr id="7" name="Graphic 6" descr="Research">
            <a:extLst>
              <a:ext uri="{FF2B5EF4-FFF2-40B4-BE49-F238E27FC236}">
                <a16:creationId xmlns:a16="http://schemas.microsoft.com/office/drawing/2014/main" id="{E6A46E16-2903-6828-5B96-3C7FA4F350E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88604" y="1550139"/>
            <a:ext cx="3765692" cy="3765692"/>
          </a:xfrm>
          <a:prstGeom prst="rect">
            <a:avLst/>
          </a:prstGeom>
        </p:spPr>
      </p:pic>
    </p:spTree>
    <p:extLst>
      <p:ext uri="{BB962C8B-B14F-4D97-AF65-F5344CB8AC3E}">
        <p14:creationId xmlns:p14="http://schemas.microsoft.com/office/powerpoint/2010/main" val="2736051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48F7D184-8271-8F1E-5BB3-400EB88B2F66}"/>
            </a:ext>
          </a:extLst>
        </p:cNvPr>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E8AEB910-D23D-53D7-D5A1-0A79199D0169}"/>
              </a:ext>
            </a:extLst>
          </p:cNvPr>
          <p:cNvGraphicFramePr>
            <a:graphicFrameLocks noGrp="1"/>
          </p:cNvGraphicFramePr>
          <p:nvPr>
            <p:ph idx="1"/>
            <p:extLst>
              <p:ext uri="{D42A27DB-BD31-4B8C-83A1-F6EECF244321}">
                <p14:modId xmlns:p14="http://schemas.microsoft.com/office/powerpoint/2010/main" val="3471087817"/>
              </p:ext>
            </p:extLst>
          </p:nvPr>
        </p:nvGraphicFramePr>
        <p:xfrm>
          <a:off x="725762" y="944563"/>
          <a:ext cx="10807854" cy="49212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89439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EEF01C-F8AF-F517-E038-0BF3793A4F3D}"/>
              </a:ext>
            </a:extLst>
          </p:cNvPr>
          <p:cNvSpPr>
            <a:spLocks noGrp="1"/>
          </p:cNvSpPr>
          <p:nvPr>
            <p:ph type="title"/>
          </p:nvPr>
        </p:nvSpPr>
        <p:spPr/>
        <p:txBody>
          <a:bodyPr/>
          <a:lstStyle/>
          <a:p>
            <a:r>
              <a:rPr lang="en-US"/>
              <a:t>What problem are we aiming to solve?</a:t>
            </a:r>
          </a:p>
        </p:txBody>
      </p:sp>
      <p:sp>
        <p:nvSpPr>
          <p:cNvPr id="3" name="Content Placeholder 2">
            <a:extLst>
              <a:ext uri="{FF2B5EF4-FFF2-40B4-BE49-F238E27FC236}">
                <a16:creationId xmlns:a16="http://schemas.microsoft.com/office/drawing/2014/main" id="{8DC950BD-0673-08A3-A92C-953E93CA5361}"/>
              </a:ext>
            </a:extLst>
          </p:cNvPr>
          <p:cNvSpPr>
            <a:spLocks noGrp="1"/>
          </p:cNvSpPr>
          <p:nvPr>
            <p:ph idx="1"/>
          </p:nvPr>
        </p:nvSpPr>
        <p:spPr/>
        <p:txBody>
          <a:bodyPr vert="horz" lIns="91440" tIns="45720" rIns="91440" bIns="45720" rtlCol="0" anchor="t">
            <a:normAutofit/>
          </a:bodyPr>
          <a:lstStyle/>
          <a:p>
            <a:pPr>
              <a:buFont typeface="Arial" charset="2"/>
              <a:buChar char="•"/>
            </a:pPr>
            <a:r>
              <a:rPr lang="en-US"/>
              <a:t>People often forget to take medication</a:t>
            </a:r>
          </a:p>
          <a:p>
            <a:pPr>
              <a:buFont typeface="Arial" charset="2"/>
              <a:buChar char="•"/>
            </a:pPr>
            <a:endParaRPr lang="en-US"/>
          </a:p>
          <a:p>
            <a:pPr>
              <a:buFont typeface="Arial" charset="2"/>
              <a:buChar char="•"/>
            </a:pPr>
            <a:r>
              <a:rPr lang="en-US"/>
              <a:t>Difficulty in tracking what doses if there is multiple medications</a:t>
            </a:r>
          </a:p>
          <a:p>
            <a:pPr>
              <a:buFont typeface="Arial" charset="2"/>
              <a:buChar char="•"/>
            </a:pPr>
            <a:endParaRPr lang="en-US"/>
          </a:p>
          <a:p>
            <a:pPr>
              <a:buFont typeface="Arial" charset="2"/>
              <a:buChar char="•"/>
            </a:pPr>
            <a:r>
              <a:rPr lang="en-US"/>
              <a:t>Struggles with reordering prescription</a:t>
            </a:r>
          </a:p>
          <a:p>
            <a:pPr>
              <a:buFont typeface="Arial" charset="2"/>
              <a:buChar char="•"/>
            </a:pPr>
            <a:endParaRPr lang="en-US"/>
          </a:p>
          <a:p>
            <a:pPr>
              <a:buFont typeface="Arial" charset="2"/>
              <a:buChar char="•"/>
            </a:pPr>
            <a:r>
              <a:rPr lang="en-US"/>
              <a:t>Mitigate any health risks from doubling or missing doses</a:t>
            </a:r>
          </a:p>
          <a:p>
            <a:pPr marL="0" indent="0">
              <a:buNone/>
            </a:pPr>
            <a:endParaRPr lang="en-US"/>
          </a:p>
          <a:p>
            <a:pPr marL="0" indent="0">
              <a:buNone/>
            </a:pPr>
            <a:endParaRPr lang="en-US"/>
          </a:p>
          <a:p>
            <a:pPr>
              <a:buFont typeface="Arial" charset="2"/>
              <a:buChar char="•"/>
            </a:pPr>
            <a:endParaRPr lang="en-US"/>
          </a:p>
        </p:txBody>
      </p:sp>
    </p:spTree>
    <p:extLst>
      <p:ext uri="{BB962C8B-B14F-4D97-AF65-F5344CB8AC3E}">
        <p14:creationId xmlns:p14="http://schemas.microsoft.com/office/powerpoint/2010/main" val="38968462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9A476-2923-FA68-2A53-2A121F0381FC}"/>
              </a:ext>
            </a:extLst>
          </p:cNvPr>
          <p:cNvSpPr>
            <a:spLocks noGrp="1"/>
          </p:cNvSpPr>
          <p:nvPr>
            <p:ph type="title"/>
          </p:nvPr>
        </p:nvSpPr>
        <p:spPr/>
        <p:txBody>
          <a:bodyPr anchor="t">
            <a:normAutofit/>
          </a:bodyPr>
          <a:lstStyle/>
          <a:p>
            <a:r>
              <a:rPr lang="en-US"/>
              <a:t>Existing Applications (1/3)</a:t>
            </a:r>
          </a:p>
        </p:txBody>
      </p:sp>
      <p:sp>
        <p:nvSpPr>
          <p:cNvPr id="3" name="Content Placeholder 2">
            <a:extLst>
              <a:ext uri="{FF2B5EF4-FFF2-40B4-BE49-F238E27FC236}">
                <a16:creationId xmlns:a16="http://schemas.microsoft.com/office/drawing/2014/main" id="{48A62661-BF6E-4A2C-D466-9597FAA07970}"/>
              </a:ext>
            </a:extLst>
          </p:cNvPr>
          <p:cNvSpPr>
            <a:spLocks noGrp="1"/>
          </p:cNvSpPr>
          <p:nvPr>
            <p:ph idx="1"/>
          </p:nvPr>
        </p:nvSpPr>
        <p:spPr>
          <a:xfrm>
            <a:off x="677334" y="2160590"/>
            <a:ext cx="5220430" cy="3701270"/>
          </a:xfrm>
        </p:spPr>
        <p:txBody>
          <a:bodyPr vert="horz" lIns="91440" tIns="45720" rIns="91440" bIns="45720" rtlCol="0" anchor="t">
            <a:normAutofit fontScale="92500" lnSpcReduction="20000"/>
          </a:bodyPr>
          <a:lstStyle/>
          <a:p>
            <a:pPr marL="0" indent="0">
              <a:lnSpc>
                <a:spcPct val="90000"/>
              </a:lnSpc>
              <a:buNone/>
            </a:pPr>
            <a:r>
              <a:rPr lang="en-US" sz="2400" err="1"/>
              <a:t>MyTherapy</a:t>
            </a:r>
            <a:endParaRPr lang="en-US" sz="2400"/>
          </a:p>
          <a:p>
            <a:pPr marL="0" indent="0">
              <a:lnSpc>
                <a:spcPct val="90000"/>
              </a:lnSpc>
              <a:buNone/>
            </a:pPr>
            <a:r>
              <a:rPr lang="en-US" sz="1400">
                <a:ea typeface="+mn-lt"/>
                <a:cs typeface="+mn-lt"/>
              </a:rPr>
              <a:t>Purpose:</a:t>
            </a:r>
          </a:p>
          <a:p>
            <a:pPr marL="0" indent="0">
              <a:lnSpc>
                <a:spcPct val="90000"/>
              </a:lnSpc>
              <a:buNone/>
            </a:pPr>
            <a:r>
              <a:rPr lang="en-US" sz="1400">
                <a:ea typeface="+mn-lt"/>
                <a:cs typeface="+mn-lt"/>
              </a:rPr>
              <a:t> A medication reminder and health tracking app designed to help users manage prescriptions.</a:t>
            </a:r>
            <a:endParaRPr lang="en-US" sz="1400"/>
          </a:p>
          <a:p>
            <a:pPr marL="0" indent="0">
              <a:lnSpc>
                <a:spcPct val="90000"/>
              </a:lnSpc>
              <a:buNone/>
            </a:pPr>
            <a:r>
              <a:rPr lang="en-US" sz="1400">
                <a:ea typeface="+mn-lt"/>
                <a:cs typeface="+mn-lt"/>
              </a:rPr>
              <a:t>Strengths:</a:t>
            </a:r>
            <a:endParaRPr lang="en-US" sz="1400"/>
          </a:p>
          <a:p>
            <a:pPr>
              <a:lnSpc>
                <a:spcPct val="90000"/>
              </a:lnSpc>
              <a:buFont typeface="Arial" charset="2"/>
              <a:buChar char="•"/>
            </a:pPr>
            <a:r>
              <a:rPr lang="en-US" sz="1400">
                <a:ea typeface="+mn-lt"/>
                <a:cs typeface="+mn-lt"/>
              </a:rPr>
              <a:t>All-in-one health tracking</a:t>
            </a:r>
            <a:endParaRPr lang="en-US" sz="1400"/>
          </a:p>
          <a:p>
            <a:pPr>
              <a:lnSpc>
                <a:spcPct val="90000"/>
              </a:lnSpc>
              <a:buFont typeface="Arial" charset="2"/>
              <a:buChar char="•"/>
            </a:pPr>
            <a:r>
              <a:rPr lang="en-US" sz="1400">
                <a:ea typeface="+mn-lt"/>
                <a:cs typeface="+mn-lt"/>
              </a:rPr>
              <a:t>User-friendly interface</a:t>
            </a:r>
            <a:endParaRPr lang="en-US" sz="1400"/>
          </a:p>
          <a:p>
            <a:pPr marL="285750" indent="-285750">
              <a:lnSpc>
                <a:spcPct val="90000"/>
              </a:lnSpc>
              <a:buFont typeface="Arial" charset="2"/>
              <a:buChar char="•"/>
            </a:pPr>
            <a:r>
              <a:rPr lang="en-US" sz="1400">
                <a:ea typeface="+mn-lt"/>
                <a:cs typeface="+mn-lt"/>
              </a:rPr>
              <a:t>Trusted and widely used</a:t>
            </a:r>
            <a:endParaRPr lang="en-US" sz="1400"/>
          </a:p>
          <a:p>
            <a:pPr marL="0" indent="0">
              <a:lnSpc>
                <a:spcPct val="90000"/>
              </a:lnSpc>
              <a:buNone/>
            </a:pPr>
            <a:r>
              <a:rPr lang="en-US" sz="1400">
                <a:ea typeface="+mn-lt"/>
                <a:cs typeface="+mn-lt"/>
              </a:rPr>
              <a:t>Limitations:</a:t>
            </a:r>
            <a:endParaRPr lang="en-US" sz="1400"/>
          </a:p>
          <a:p>
            <a:pPr marL="285750" indent="-285750">
              <a:lnSpc>
                <a:spcPct val="90000"/>
              </a:lnSpc>
              <a:buFont typeface="Arial" charset="2"/>
              <a:buChar char="•"/>
            </a:pPr>
            <a:r>
              <a:rPr lang="en-US" sz="1400">
                <a:ea typeface="+mn-lt"/>
                <a:cs typeface="+mn-lt"/>
              </a:rPr>
              <a:t>Interface can feel cluttered</a:t>
            </a:r>
            <a:endParaRPr lang="en-US" sz="1400"/>
          </a:p>
          <a:p>
            <a:pPr marL="285750" indent="-285750">
              <a:lnSpc>
                <a:spcPct val="90000"/>
              </a:lnSpc>
              <a:buFont typeface="Arial" charset="2"/>
              <a:buChar char="•"/>
            </a:pPr>
            <a:r>
              <a:rPr lang="en-US" sz="1400">
                <a:ea typeface="+mn-lt"/>
                <a:cs typeface="+mn-lt"/>
              </a:rPr>
              <a:t>Many advanced features locked behind premium</a:t>
            </a:r>
            <a:endParaRPr lang="en-US" sz="1400"/>
          </a:p>
          <a:p>
            <a:pPr marL="285750" indent="-285750">
              <a:lnSpc>
                <a:spcPct val="90000"/>
              </a:lnSpc>
              <a:buFont typeface="Arial" charset="2"/>
              <a:buChar char="•"/>
            </a:pPr>
            <a:r>
              <a:rPr lang="en-US" sz="1400">
                <a:ea typeface="+mn-lt"/>
                <a:cs typeface="+mn-lt"/>
              </a:rPr>
              <a:t>Can be overwhelming</a:t>
            </a:r>
            <a:r>
              <a:rPr lang="en-US" sz="1400"/>
              <a:t> for simple use cases</a:t>
            </a:r>
          </a:p>
          <a:p>
            <a:pPr>
              <a:lnSpc>
                <a:spcPct val="90000"/>
              </a:lnSpc>
              <a:buFont typeface="Arial" charset="2"/>
              <a:buChar char="•"/>
            </a:pPr>
            <a:endParaRPr lang="en-US" sz="1400"/>
          </a:p>
        </p:txBody>
      </p:sp>
      <p:pic>
        <p:nvPicPr>
          <p:cNvPr id="5" name="Picture 4" descr="MyTherapy">
            <a:extLst>
              <a:ext uri="{FF2B5EF4-FFF2-40B4-BE49-F238E27FC236}">
                <a16:creationId xmlns:a16="http://schemas.microsoft.com/office/drawing/2014/main" id="{FF1D7E25-E72B-75D3-CD06-C198ABF454F0}"/>
              </a:ext>
            </a:extLst>
          </p:cNvPr>
          <p:cNvPicPr>
            <a:picLocks noChangeAspect="1"/>
          </p:cNvPicPr>
          <p:nvPr/>
        </p:nvPicPr>
        <p:blipFill>
          <a:blip r:embed="rId2"/>
          <a:stretch>
            <a:fillRect/>
          </a:stretch>
        </p:blipFill>
        <p:spPr>
          <a:xfrm>
            <a:off x="6087417" y="2159000"/>
            <a:ext cx="3145536" cy="2464003"/>
          </a:xfrm>
          <a:prstGeom prst="rect">
            <a:avLst/>
          </a:prstGeom>
        </p:spPr>
      </p:pic>
      <p:sp>
        <p:nvSpPr>
          <p:cNvPr id="6" name="TextBox 5">
            <a:extLst>
              <a:ext uri="{FF2B5EF4-FFF2-40B4-BE49-F238E27FC236}">
                <a16:creationId xmlns:a16="http://schemas.microsoft.com/office/drawing/2014/main" id="{EC86B1D0-C86D-4452-31BB-5FC589A4B50F}"/>
              </a:ext>
            </a:extLst>
          </p:cNvPr>
          <p:cNvSpPr txBox="1"/>
          <p:nvPr/>
        </p:nvSpPr>
        <p:spPr>
          <a:xfrm>
            <a:off x="9276080" y="4267200"/>
            <a:ext cx="47752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[5]</a:t>
            </a:r>
          </a:p>
        </p:txBody>
      </p:sp>
    </p:spTree>
    <p:extLst>
      <p:ext uri="{BB962C8B-B14F-4D97-AF65-F5344CB8AC3E}">
        <p14:creationId xmlns:p14="http://schemas.microsoft.com/office/powerpoint/2010/main" val="2836728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93E42-D706-1C81-0903-F84EA85133E2}"/>
              </a:ext>
            </a:extLst>
          </p:cNvPr>
          <p:cNvSpPr>
            <a:spLocks noGrp="1"/>
          </p:cNvSpPr>
          <p:nvPr>
            <p:ph type="title"/>
          </p:nvPr>
        </p:nvSpPr>
        <p:spPr/>
        <p:txBody>
          <a:bodyPr anchor="t">
            <a:normAutofit/>
          </a:bodyPr>
          <a:lstStyle/>
          <a:p>
            <a:pPr>
              <a:lnSpc>
                <a:spcPct val="90000"/>
              </a:lnSpc>
            </a:pPr>
            <a:r>
              <a:rPr lang="en-US" sz="2800"/>
              <a:t>Existing Applications (2/3)</a:t>
            </a:r>
            <a:br>
              <a:rPr lang="en-US" sz="2800"/>
            </a:br>
            <a:br>
              <a:rPr lang="en-US" sz="2800"/>
            </a:br>
            <a:endParaRPr lang="en-US" sz="2800"/>
          </a:p>
          <a:p>
            <a:pPr>
              <a:lnSpc>
                <a:spcPct val="90000"/>
              </a:lnSpc>
            </a:pPr>
            <a:endParaRPr lang="en-GB" sz="2800"/>
          </a:p>
        </p:txBody>
      </p:sp>
      <p:sp>
        <p:nvSpPr>
          <p:cNvPr id="3" name="Content Placeholder 2">
            <a:extLst>
              <a:ext uri="{FF2B5EF4-FFF2-40B4-BE49-F238E27FC236}">
                <a16:creationId xmlns:a16="http://schemas.microsoft.com/office/drawing/2014/main" id="{E7F05A5E-B94A-E95B-66E0-41F4ED9D6A5B}"/>
              </a:ext>
            </a:extLst>
          </p:cNvPr>
          <p:cNvSpPr>
            <a:spLocks noGrp="1"/>
          </p:cNvSpPr>
          <p:nvPr>
            <p:ph idx="1"/>
          </p:nvPr>
        </p:nvSpPr>
        <p:spPr>
          <a:xfrm>
            <a:off x="677334" y="2160590"/>
            <a:ext cx="5220430" cy="3701270"/>
          </a:xfrm>
        </p:spPr>
        <p:txBody>
          <a:bodyPr vert="horz" lIns="91440" tIns="45720" rIns="91440" bIns="45720" rtlCol="0" anchor="t">
            <a:normAutofit fontScale="92500" lnSpcReduction="10000"/>
          </a:bodyPr>
          <a:lstStyle/>
          <a:p>
            <a:pPr marL="0" indent="0">
              <a:lnSpc>
                <a:spcPct val="90000"/>
              </a:lnSpc>
              <a:buNone/>
            </a:pPr>
            <a:r>
              <a:rPr lang="en-GB" sz="2400" err="1"/>
              <a:t>Medisafe</a:t>
            </a:r>
            <a:endParaRPr lang="en-US" sz="2400"/>
          </a:p>
          <a:p>
            <a:pPr marL="0" indent="0">
              <a:lnSpc>
                <a:spcPct val="90000"/>
              </a:lnSpc>
              <a:buNone/>
            </a:pPr>
            <a:r>
              <a:rPr lang="en-GB" sz="1400"/>
              <a:t>Purpose:</a:t>
            </a:r>
            <a:br>
              <a:rPr lang="en-GB" sz="1400"/>
            </a:br>
            <a:r>
              <a:rPr lang="en-GB" sz="1400"/>
              <a:t> A smart medication management app that helps users stay on schedule.</a:t>
            </a:r>
          </a:p>
          <a:p>
            <a:pPr marL="0" indent="0">
              <a:lnSpc>
                <a:spcPct val="90000"/>
              </a:lnSpc>
              <a:buNone/>
            </a:pPr>
            <a:r>
              <a:rPr lang="en-GB" sz="1400"/>
              <a:t>Strengths:</a:t>
            </a:r>
          </a:p>
          <a:p>
            <a:pPr>
              <a:lnSpc>
                <a:spcPct val="90000"/>
              </a:lnSpc>
              <a:buFont typeface="Arial" charset="2"/>
              <a:buChar char="•"/>
            </a:pPr>
            <a:r>
              <a:rPr lang="en-GB" sz="1400"/>
              <a:t>Clean design</a:t>
            </a:r>
          </a:p>
          <a:p>
            <a:pPr>
              <a:lnSpc>
                <a:spcPct val="90000"/>
              </a:lnSpc>
              <a:buFont typeface="Arial" charset="2"/>
              <a:buChar char="•"/>
            </a:pPr>
            <a:r>
              <a:rPr lang="en-GB" sz="1400"/>
              <a:t>Strong reminder system</a:t>
            </a:r>
          </a:p>
          <a:p>
            <a:pPr marL="285750" indent="-285750">
              <a:lnSpc>
                <a:spcPct val="90000"/>
              </a:lnSpc>
              <a:buFont typeface="Arial" charset="2"/>
              <a:buChar char="•"/>
            </a:pPr>
            <a:r>
              <a:rPr lang="en-GB" sz="1400"/>
              <a:t>Safety features (interaction warnings)</a:t>
            </a:r>
          </a:p>
          <a:p>
            <a:pPr marL="0" indent="0">
              <a:lnSpc>
                <a:spcPct val="90000"/>
              </a:lnSpc>
              <a:buNone/>
            </a:pPr>
            <a:r>
              <a:rPr lang="en-GB" sz="1400"/>
              <a:t>Limitations:</a:t>
            </a:r>
          </a:p>
          <a:p>
            <a:pPr marL="285750" indent="-285750">
              <a:lnSpc>
                <a:spcPct val="90000"/>
              </a:lnSpc>
              <a:buFont typeface="Arial" charset="2"/>
              <a:buChar char="•"/>
            </a:pPr>
            <a:r>
              <a:rPr lang="en-GB" sz="1400"/>
              <a:t>Premium subscription required for full features</a:t>
            </a:r>
          </a:p>
          <a:p>
            <a:pPr marL="285750" indent="-285750">
              <a:lnSpc>
                <a:spcPct val="90000"/>
              </a:lnSpc>
              <a:buFont typeface="Arial" charset="2"/>
              <a:buChar char="•"/>
            </a:pPr>
            <a:r>
              <a:rPr lang="en-GB" sz="1400"/>
              <a:t>Can be complex for elderly users</a:t>
            </a:r>
          </a:p>
          <a:p>
            <a:pPr marL="285750" indent="-285750">
              <a:lnSpc>
                <a:spcPct val="90000"/>
              </a:lnSpc>
              <a:buFont typeface="Arial" charset="2"/>
              <a:buChar char="•"/>
            </a:pPr>
            <a:r>
              <a:rPr lang="en-GB" sz="1400"/>
              <a:t>Limited customisation in free version</a:t>
            </a:r>
          </a:p>
          <a:p>
            <a:pPr marL="285750" indent="-285750">
              <a:lnSpc>
                <a:spcPct val="90000"/>
              </a:lnSpc>
              <a:buFont typeface="Arial" charset="2"/>
              <a:buChar char="•"/>
            </a:pPr>
            <a:endParaRPr lang="en-GB" sz="900"/>
          </a:p>
          <a:p>
            <a:pPr>
              <a:lnSpc>
                <a:spcPct val="90000"/>
              </a:lnSpc>
              <a:buFont typeface="Arial" charset="2"/>
              <a:buChar char="•"/>
            </a:pPr>
            <a:endParaRPr lang="en-GB" sz="900"/>
          </a:p>
        </p:txBody>
      </p:sp>
      <p:pic>
        <p:nvPicPr>
          <p:cNvPr id="4" name="Picture 3" descr="SaMD_Medisafe">
            <a:extLst>
              <a:ext uri="{FF2B5EF4-FFF2-40B4-BE49-F238E27FC236}">
                <a16:creationId xmlns:a16="http://schemas.microsoft.com/office/drawing/2014/main" id="{E2167181-4F1C-F1A9-40FA-91109F87D8F5}"/>
              </a:ext>
            </a:extLst>
          </p:cNvPr>
          <p:cNvPicPr>
            <a:picLocks noChangeAspect="1"/>
          </p:cNvPicPr>
          <p:nvPr/>
        </p:nvPicPr>
        <p:blipFill>
          <a:blip r:embed="rId2"/>
          <a:stretch>
            <a:fillRect/>
          </a:stretch>
        </p:blipFill>
        <p:spPr>
          <a:xfrm>
            <a:off x="6087417" y="2159000"/>
            <a:ext cx="3145536" cy="2789041"/>
          </a:xfrm>
          <a:prstGeom prst="rect">
            <a:avLst/>
          </a:prstGeom>
        </p:spPr>
      </p:pic>
      <p:sp>
        <p:nvSpPr>
          <p:cNvPr id="5" name="TextBox 4">
            <a:extLst>
              <a:ext uri="{FF2B5EF4-FFF2-40B4-BE49-F238E27FC236}">
                <a16:creationId xmlns:a16="http://schemas.microsoft.com/office/drawing/2014/main" id="{3C49C199-0F5F-2B62-493B-90C3093F0873}"/>
              </a:ext>
            </a:extLst>
          </p:cNvPr>
          <p:cNvSpPr txBox="1"/>
          <p:nvPr/>
        </p:nvSpPr>
        <p:spPr>
          <a:xfrm>
            <a:off x="9235440" y="4582160"/>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[6]</a:t>
            </a:r>
          </a:p>
        </p:txBody>
      </p:sp>
    </p:spTree>
    <p:extLst>
      <p:ext uri="{BB962C8B-B14F-4D97-AF65-F5344CB8AC3E}">
        <p14:creationId xmlns:p14="http://schemas.microsoft.com/office/powerpoint/2010/main" val="28559151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CAE01-3627-8A98-57C5-1D74E00DE201}"/>
              </a:ext>
            </a:extLst>
          </p:cNvPr>
          <p:cNvSpPr>
            <a:spLocks noGrp="1"/>
          </p:cNvSpPr>
          <p:nvPr>
            <p:ph type="title"/>
          </p:nvPr>
        </p:nvSpPr>
        <p:spPr/>
        <p:txBody>
          <a:bodyPr anchor="t">
            <a:normAutofit/>
          </a:bodyPr>
          <a:lstStyle/>
          <a:p>
            <a:r>
              <a:rPr lang="en-GB"/>
              <a:t>Existing Application (3/3)</a:t>
            </a:r>
          </a:p>
        </p:txBody>
      </p:sp>
      <p:sp>
        <p:nvSpPr>
          <p:cNvPr id="3" name="Content Placeholder 2">
            <a:extLst>
              <a:ext uri="{FF2B5EF4-FFF2-40B4-BE49-F238E27FC236}">
                <a16:creationId xmlns:a16="http://schemas.microsoft.com/office/drawing/2014/main" id="{43A3E1CD-3D28-5C02-1261-58E557A200AB}"/>
              </a:ext>
            </a:extLst>
          </p:cNvPr>
          <p:cNvSpPr>
            <a:spLocks noGrp="1"/>
          </p:cNvSpPr>
          <p:nvPr>
            <p:ph idx="1"/>
          </p:nvPr>
        </p:nvSpPr>
        <p:spPr>
          <a:xfrm>
            <a:off x="677334" y="2160589"/>
            <a:ext cx="3957349" cy="3749323"/>
          </a:xfrm>
        </p:spPr>
        <p:txBody>
          <a:bodyPr vert="horz" lIns="91440" tIns="45720" rIns="91440" bIns="45720" rtlCol="0" anchor="t">
            <a:normAutofit fontScale="92500" lnSpcReduction="20000"/>
          </a:bodyPr>
          <a:lstStyle/>
          <a:p>
            <a:pPr marL="0" indent="0">
              <a:lnSpc>
                <a:spcPct val="90000"/>
              </a:lnSpc>
              <a:buNone/>
            </a:pPr>
            <a:r>
              <a:rPr lang="en-GB" sz="2400"/>
              <a:t>NHS App</a:t>
            </a:r>
            <a:endParaRPr lang="en-US" sz="2400"/>
          </a:p>
          <a:p>
            <a:pPr marL="0" indent="0">
              <a:lnSpc>
                <a:spcPct val="90000"/>
              </a:lnSpc>
              <a:buNone/>
            </a:pPr>
            <a:r>
              <a:rPr lang="en-GB" sz="1400"/>
              <a:t>Purpose:</a:t>
            </a:r>
            <a:br>
              <a:rPr lang="en-GB" sz="1400"/>
            </a:br>
            <a:r>
              <a:rPr lang="en-GB" sz="1400"/>
              <a:t> A healthcare app that allows patients to access NHS services digitally.</a:t>
            </a:r>
          </a:p>
          <a:p>
            <a:pPr marL="0" indent="0">
              <a:lnSpc>
                <a:spcPct val="90000"/>
              </a:lnSpc>
              <a:buNone/>
            </a:pPr>
            <a:r>
              <a:rPr lang="en-GB" sz="1400"/>
              <a:t>Strengths:</a:t>
            </a:r>
          </a:p>
          <a:p>
            <a:pPr marL="285750" indent="-285750">
              <a:lnSpc>
                <a:spcPct val="90000"/>
              </a:lnSpc>
              <a:buFont typeface="Arial" charset="2"/>
              <a:buChar char="•"/>
            </a:pPr>
            <a:r>
              <a:rPr lang="en-GB" sz="1400"/>
              <a:t>Direct integration with NHS services</a:t>
            </a:r>
          </a:p>
          <a:p>
            <a:pPr marL="285750" indent="-285750">
              <a:lnSpc>
                <a:spcPct val="90000"/>
              </a:lnSpc>
              <a:buFont typeface="Arial" charset="2"/>
              <a:buChar char="•"/>
            </a:pPr>
            <a:r>
              <a:rPr lang="en-GB" sz="1400"/>
              <a:t>Secure and government-supported</a:t>
            </a:r>
          </a:p>
          <a:p>
            <a:pPr marL="285750" indent="-285750">
              <a:lnSpc>
                <a:spcPct val="90000"/>
              </a:lnSpc>
              <a:buFont typeface="Arial" charset="2"/>
              <a:buChar char="•"/>
            </a:pPr>
            <a:r>
              <a:rPr lang="en-GB" sz="1400"/>
              <a:t>Centralised access to medical information</a:t>
            </a:r>
          </a:p>
          <a:p>
            <a:pPr marL="0" indent="0">
              <a:lnSpc>
                <a:spcPct val="90000"/>
              </a:lnSpc>
              <a:buNone/>
            </a:pPr>
            <a:r>
              <a:rPr lang="en-GB" sz="1400"/>
              <a:t>Limitations:</a:t>
            </a:r>
          </a:p>
          <a:p>
            <a:pPr marL="285750" indent="-285750">
              <a:lnSpc>
                <a:spcPct val="90000"/>
              </a:lnSpc>
              <a:buFont typeface="Arial" charset="2"/>
              <a:buChar char="•"/>
            </a:pPr>
            <a:r>
              <a:rPr lang="en-GB" sz="1400"/>
              <a:t>No advanced medication reminder system</a:t>
            </a:r>
          </a:p>
          <a:p>
            <a:pPr marL="285750" indent="-285750">
              <a:lnSpc>
                <a:spcPct val="90000"/>
              </a:lnSpc>
              <a:buFont typeface="Arial" charset="2"/>
              <a:buChar char="•"/>
            </a:pPr>
            <a:r>
              <a:rPr lang="en-GB" sz="1400"/>
              <a:t>Limited personal health tracking features</a:t>
            </a:r>
          </a:p>
          <a:p>
            <a:pPr marL="285750" indent="-285750">
              <a:lnSpc>
                <a:spcPct val="90000"/>
              </a:lnSpc>
              <a:buFont typeface="Arial" charset="2"/>
              <a:buChar char="•"/>
            </a:pPr>
            <a:r>
              <a:rPr lang="en-GB" sz="1400"/>
              <a:t>Focused on services rather than daily medication management</a:t>
            </a:r>
          </a:p>
          <a:p>
            <a:pPr>
              <a:lnSpc>
                <a:spcPct val="90000"/>
              </a:lnSpc>
              <a:buFont typeface="Arial" charset="2"/>
              <a:buChar char="•"/>
            </a:pPr>
            <a:endParaRPr lang="en-GB" sz="1400"/>
          </a:p>
        </p:txBody>
      </p:sp>
      <p:pic>
        <p:nvPicPr>
          <p:cNvPr id="6" name="Picture 5" descr="Log in - NHS App Online">
            <a:extLst>
              <a:ext uri="{FF2B5EF4-FFF2-40B4-BE49-F238E27FC236}">
                <a16:creationId xmlns:a16="http://schemas.microsoft.com/office/drawing/2014/main" id="{0794D0C5-A2C0-C99A-6750-7294F7136AE6}"/>
              </a:ext>
            </a:extLst>
          </p:cNvPr>
          <p:cNvPicPr>
            <a:picLocks noChangeAspect="1"/>
          </p:cNvPicPr>
          <p:nvPr/>
        </p:nvPicPr>
        <p:blipFill>
          <a:blip r:embed="rId2"/>
          <a:stretch>
            <a:fillRect/>
          </a:stretch>
        </p:blipFill>
        <p:spPr>
          <a:xfrm>
            <a:off x="4987137" y="2159331"/>
            <a:ext cx="4204989" cy="2211010"/>
          </a:xfrm>
          <a:prstGeom prst="rect">
            <a:avLst/>
          </a:prstGeom>
        </p:spPr>
      </p:pic>
      <p:sp>
        <p:nvSpPr>
          <p:cNvPr id="4" name="TextBox 3">
            <a:extLst>
              <a:ext uri="{FF2B5EF4-FFF2-40B4-BE49-F238E27FC236}">
                <a16:creationId xmlns:a16="http://schemas.microsoft.com/office/drawing/2014/main" id="{D7A848E4-7F91-4DDC-ECA1-1776822E030D}"/>
              </a:ext>
            </a:extLst>
          </p:cNvPr>
          <p:cNvSpPr txBox="1"/>
          <p:nvPr/>
        </p:nvSpPr>
        <p:spPr>
          <a:xfrm>
            <a:off x="9267983" y="4032384"/>
            <a:ext cx="31543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[7]</a:t>
            </a:r>
          </a:p>
        </p:txBody>
      </p:sp>
    </p:spTree>
    <p:extLst>
      <p:ext uri="{BB962C8B-B14F-4D97-AF65-F5344CB8AC3E}">
        <p14:creationId xmlns:p14="http://schemas.microsoft.com/office/powerpoint/2010/main" val="29780532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5B234-B81E-9378-6998-43C5C2984DEB}"/>
              </a:ext>
            </a:extLst>
          </p:cNvPr>
          <p:cNvSpPr>
            <a:spLocks noGrp="1"/>
          </p:cNvSpPr>
          <p:nvPr>
            <p:ph type="title"/>
          </p:nvPr>
        </p:nvSpPr>
        <p:spPr/>
        <p:txBody>
          <a:bodyPr/>
          <a:lstStyle/>
          <a:p>
            <a:r>
              <a:rPr lang="en-GB">
                <a:solidFill>
                  <a:schemeClr val="tx1"/>
                </a:solidFill>
              </a:rPr>
              <a:t>The Problems with existing application</a:t>
            </a:r>
          </a:p>
          <a:p>
            <a:endParaRPr lang="en-GB"/>
          </a:p>
        </p:txBody>
      </p:sp>
      <p:sp>
        <p:nvSpPr>
          <p:cNvPr id="3" name="Content Placeholder 2">
            <a:extLst>
              <a:ext uri="{FF2B5EF4-FFF2-40B4-BE49-F238E27FC236}">
                <a16:creationId xmlns:a16="http://schemas.microsoft.com/office/drawing/2014/main" id="{D89D869D-AE2E-1915-986C-449B96D8FB5C}"/>
              </a:ext>
            </a:extLst>
          </p:cNvPr>
          <p:cNvSpPr>
            <a:spLocks noGrp="1"/>
          </p:cNvSpPr>
          <p:nvPr>
            <p:ph idx="1"/>
          </p:nvPr>
        </p:nvSpPr>
        <p:spPr>
          <a:xfrm>
            <a:off x="1073373" y="1390302"/>
            <a:ext cx="8596668" cy="2427893"/>
          </a:xfrm>
        </p:spPr>
        <p:txBody>
          <a:bodyPr vert="horz" lIns="91440" tIns="45720" rIns="91440" bIns="45720" rtlCol="0" anchor="t">
            <a:normAutofit fontScale="77500" lnSpcReduction="20000"/>
          </a:bodyPr>
          <a:lstStyle/>
          <a:p>
            <a:pPr>
              <a:buFont typeface="Arial" charset="2"/>
              <a:buChar char="•"/>
            </a:pPr>
            <a:r>
              <a:rPr lang="en-GB" sz="1400"/>
              <a:t>Premium paywalls restrict important features</a:t>
            </a:r>
            <a:endParaRPr lang="en-US"/>
          </a:p>
          <a:p>
            <a:pPr>
              <a:buFont typeface="Arial" charset="2"/>
              <a:buChar char="•"/>
            </a:pPr>
            <a:r>
              <a:rPr lang="en-GB" sz="1400"/>
              <a:t>Underwhelming interface for younger users</a:t>
            </a:r>
          </a:p>
          <a:p>
            <a:pPr>
              <a:buFont typeface="Arial" charset="2"/>
              <a:buChar char="•"/>
            </a:pPr>
            <a:r>
              <a:rPr lang="en-GB" sz="1400"/>
              <a:t>Complex interfaces for elderly users</a:t>
            </a:r>
          </a:p>
          <a:p>
            <a:pPr>
              <a:buFont typeface="Arial" charset="2"/>
              <a:buChar char="•"/>
            </a:pPr>
            <a:r>
              <a:rPr lang="en-GB" sz="1400"/>
              <a:t>Limited personalization</a:t>
            </a:r>
          </a:p>
          <a:p>
            <a:pPr>
              <a:buFont typeface="Arial" charset="2"/>
              <a:buChar char="•"/>
            </a:pPr>
            <a:r>
              <a:rPr lang="en-GB" sz="1400"/>
              <a:t>Lack of simple, focused daily medication management</a:t>
            </a:r>
          </a:p>
          <a:p>
            <a:pPr>
              <a:buFont typeface="Arial" charset="2"/>
              <a:buChar char="•"/>
            </a:pPr>
            <a:r>
              <a:rPr lang="en-GB" sz="1400"/>
              <a:t>No accessibility friendly features for the visually impaired or hard of hearing</a:t>
            </a:r>
          </a:p>
          <a:p>
            <a:pPr>
              <a:buFont typeface="Arial" charset="2"/>
              <a:buChar char="•"/>
            </a:pPr>
            <a:endParaRPr lang="en-GB" sz="1400"/>
          </a:p>
          <a:p>
            <a:pPr marL="0" indent="0">
              <a:buNone/>
            </a:pPr>
            <a:r>
              <a:rPr lang="en-GB" sz="2000"/>
              <a:t>What are the users saying about these existing applications?</a:t>
            </a:r>
          </a:p>
          <a:p>
            <a:pPr marL="0" indent="0">
              <a:buNone/>
            </a:pPr>
            <a:endParaRPr lang="en-GB"/>
          </a:p>
        </p:txBody>
      </p:sp>
      <p:sp>
        <p:nvSpPr>
          <p:cNvPr id="4" name="Rectangle: Rounded Corners 3">
            <a:extLst>
              <a:ext uri="{FF2B5EF4-FFF2-40B4-BE49-F238E27FC236}">
                <a16:creationId xmlns:a16="http://schemas.microsoft.com/office/drawing/2014/main" id="{D7303FC5-4D03-AA77-6809-345DEE266417}"/>
              </a:ext>
            </a:extLst>
          </p:cNvPr>
          <p:cNvSpPr/>
          <p:nvPr/>
        </p:nvSpPr>
        <p:spPr>
          <a:xfrm>
            <a:off x="1084671" y="4322084"/>
            <a:ext cx="2702560" cy="1838960"/>
          </a:xfrm>
          <a:prstGeom prst="round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A8A2676F-A462-5582-2804-D166B92B4DE5}"/>
              </a:ext>
            </a:extLst>
          </p:cNvPr>
          <p:cNvSpPr/>
          <p:nvPr/>
        </p:nvSpPr>
        <p:spPr>
          <a:xfrm>
            <a:off x="1163459" y="3924119"/>
            <a:ext cx="955040" cy="792480"/>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Rounded Corners 13">
            <a:extLst>
              <a:ext uri="{FF2B5EF4-FFF2-40B4-BE49-F238E27FC236}">
                <a16:creationId xmlns:a16="http://schemas.microsoft.com/office/drawing/2014/main" id="{9ADE8645-2C2A-4E5B-70B6-D1B4DCFF051A}"/>
              </a:ext>
            </a:extLst>
          </p:cNvPr>
          <p:cNvSpPr/>
          <p:nvPr/>
        </p:nvSpPr>
        <p:spPr>
          <a:xfrm>
            <a:off x="4324465" y="4319111"/>
            <a:ext cx="2702560" cy="1838960"/>
          </a:xfrm>
          <a:prstGeom prst="round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3C0E3227-B2D5-83F0-316A-0B92C083C6FE}"/>
              </a:ext>
            </a:extLst>
          </p:cNvPr>
          <p:cNvSpPr/>
          <p:nvPr/>
        </p:nvSpPr>
        <p:spPr>
          <a:xfrm>
            <a:off x="4424819" y="3921147"/>
            <a:ext cx="955040" cy="792480"/>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Rounded Corners 17">
            <a:extLst>
              <a:ext uri="{FF2B5EF4-FFF2-40B4-BE49-F238E27FC236}">
                <a16:creationId xmlns:a16="http://schemas.microsoft.com/office/drawing/2014/main" id="{8B7412FF-7329-96ED-95EC-BA1419B85483}"/>
              </a:ext>
            </a:extLst>
          </p:cNvPr>
          <p:cNvSpPr/>
          <p:nvPr/>
        </p:nvSpPr>
        <p:spPr>
          <a:xfrm>
            <a:off x="7467356" y="4320837"/>
            <a:ext cx="2702560" cy="1838960"/>
          </a:xfrm>
          <a:prstGeom prst="round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6345C486-597E-8002-BADF-70E6966E3FF4}"/>
              </a:ext>
            </a:extLst>
          </p:cNvPr>
          <p:cNvSpPr/>
          <p:nvPr/>
        </p:nvSpPr>
        <p:spPr>
          <a:xfrm>
            <a:off x="7564719" y="3854091"/>
            <a:ext cx="955040" cy="792480"/>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Graphic 19" descr="User outline">
            <a:extLst>
              <a:ext uri="{FF2B5EF4-FFF2-40B4-BE49-F238E27FC236}">
                <a16:creationId xmlns:a16="http://schemas.microsoft.com/office/drawing/2014/main" id="{9B6E3E8A-2E28-279F-609A-39EEC837383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85025" y="3819931"/>
            <a:ext cx="914400" cy="914400"/>
          </a:xfrm>
          <a:prstGeom prst="rect">
            <a:avLst/>
          </a:prstGeom>
        </p:spPr>
      </p:pic>
      <p:pic>
        <p:nvPicPr>
          <p:cNvPr id="21" name="Graphic 20" descr="User outline">
            <a:extLst>
              <a:ext uri="{FF2B5EF4-FFF2-40B4-BE49-F238E27FC236}">
                <a16:creationId xmlns:a16="http://schemas.microsoft.com/office/drawing/2014/main" id="{712BFA5F-FA0B-9753-8160-D1087EE6C95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427119" y="3819931"/>
            <a:ext cx="914400" cy="914400"/>
          </a:xfrm>
          <a:prstGeom prst="rect">
            <a:avLst/>
          </a:prstGeom>
        </p:spPr>
      </p:pic>
      <p:pic>
        <p:nvPicPr>
          <p:cNvPr id="22" name="Graphic 21" descr="User outline">
            <a:extLst>
              <a:ext uri="{FF2B5EF4-FFF2-40B4-BE49-F238E27FC236}">
                <a16:creationId xmlns:a16="http://schemas.microsoft.com/office/drawing/2014/main" id="{14017F1C-05E3-88F1-E617-DA4F0054828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565581" y="3746779"/>
            <a:ext cx="914400" cy="914400"/>
          </a:xfrm>
          <a:prstGeom prst="rect">
            <a:avLst/>
          </a:prstGeom>
        </p:spPr>
      </p:pic>
      <p:sp>
        <p:nvSpPr>
          <p:cNvPr id="23" name="TextBox 22">
            <a:extLst>
              <a:ext uri="{FF2B5EF4-FFF2-40B4-BE49-F238E27FC236}">
                <a16:creationId xmlns:a16="http://schemas.microsoft.com/office/drawing/2014/main" id="{0B2EF048-0518-109E-4578-59BB5E858F09}"/>
              </a:ext>
            </a:extLst>
          </p:cNvPr>
          <p:cNvSpPr txBox="1"/>
          <p:nvPr/>
        </p:nvSpPr>
        <p:spPr>
          <a:xfrm>
            <a:off x="2158333" y="4321548"/>
            <a:ext cx="27432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200">
                <a:solidFill>
                  <a:schemeClr val="bg2">
                    <a:lumMod val="76000"/>
                  </a:schemeClr>
                </a:solidFill>
                <a:ea typeface="+mn-lt"/>
                <a:cs typeface="+mn-lt"/>
              </a:rPr>
              <a:t>Colin</a:t>
            </a:r>
            <a:endParaRPr lang="en-US" sz="1200">
              <a:solidFill>
                <a:schemeClr val="bg2">
                  <a:lumMod val="76000"/>
                </a:schemeClr>
              </a:solidFill>
            </a:endParaRPr>
          </a:p>
        </p:txBody>
      </p:sp>
      <p:sp>
        <p:nvSpPr>
          <p:cNvPr id="24" name="TextBox 23">
            <a:extLst>
              <a:ext uri="{FF2B5EF4-FFF2-40B4-BE49-F238E27FC236}">
                <a16:creationId xmlns:a16="http://schemas.microsoft.com/office/drawing/2014/main" id="{F6BD43A8-2351-ED83-C9ED-F38D3622C998}"/>
              </a:ext>
            </a:extLst>
          </p:cNvPr>
          <p:cNvSpPr txBox="1"/>
          <p:nvPr/>
        </p:nvSpPr>
        <p:spPr>
          <a:xfrm>
            <a:off x="1546951" y="4924591"/>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25" name="TextBox 24">
            <a:extLst>
              <a:ext uri="{FF2B5EF4-FFF2-40B4-BE49-F238E27FC236}">
                <a16:creationId xmlns:a16="http://schemas.microsoft.com/office/drawing/2014/main" id="{E69171F3-4BCA-0A27-6027-85E02C2648C3}"/>
              </a:ext>
            </a:extLst>
          </p:cNvPr>
          <p:cNvSpPr txBox="1"/>
          <p:nvPr/>
        </p:nvSpPr>
        <p:spPr>
          <a:xfrm>
            <a:off x="1083281" y="4687365"/>
            <a:ext cx="2743200"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700">
                <a:solidFill>
                  <a:schemeClr val="bg2">
                    <a:lumMod val="76000"/>
                  </a:schemeClr>
                </a:solidFill>
                <a:ea typeface="+mn-lt"/>
                <a:cs typeface="+mn-lt"/>
              </a:rPr>
              <a:t>Used this for years but didn't pay for the extra features. Now they are </a:t>
            </a:r>
            <a:r>
              <a:rPr lang="en-GB" sz="700" err="1">
                <a:solidFill>
                  <a:schemeClr val="bg2">
                    <a:lumMod val="76000"/>
                  </a:schemeClr>
                </a:solidFill>
                <a:ea typeface="+mn-lt"/>
                <a:cs typeface="+mn-lt"/>
              </a:rPr>
              <a:t>inaffect</a:t>
            </a:r>
            <a:r>
              <a:rPr lang="en-GB" sz="700">
                <a:solidFill>
                  <a:schemeClr val="bg2">
                    <a:lumMod val="76000"/>
                  </a:schemeClr>
                </a:solidFill>
                <a:ea typeface="+mn-lt"/>
                <a:cs typeface="+mn-lt"/>
              </a:rPr>
              <a:t> forcing you to pay to use. £5 a month! There are free alternatives that use ads and I am happy to pay for them to be removed in one off payment. Not paying every month to use an app. It's a shame as it's been useful but not in any way worth a monthly payment. Uninstalled.</a:t>
            </a:r>
            <a:endParaRPr lang="en-US" sz="700">
              <a:solidFill>
                <a:schemeClr val="bg2">
                  <a:lumMod val="76000"/>
                </a:schemeClr>
              </a:solidFill>
            </a:endParaRPr>
          </a:p>
          <a:p>
            <a:pPr algn="l"/>
            <a:endParaRPr lang="en-GB"/>
          </a:p>
        </p:txBody>
      </p:sp>
      <p:pic>
        <p:nvPicPr>
          <p:cNvPr id="26" name="Graphic 25" descr="Star outline">
            <a:extLst>
              <a:ext uri="{FF2B5EF4-FFF2-40B4-BE49-F238E27FC236}">
                <a16:creationId xmlns:a16="http://schemas.microsoft.com/office/drawing/2014/main" id="{645C9EDC-234F-7EB2-A8CE-4249C681F0D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236762" y="5757002"/>
            <a:ext cx="288986" cy="267421"/>
          </a:xfrm>
          <a:prstGeom prst="rect">
            <a:avLst/>
          </a:prstGeom>
        </p:spPr>
      </p:pic>
      <p:pic>
        <p:nvPicPr>
          <p:cNvPr id="27" name="Graphic 26" descr="Star outline">
            <a:extLst>
              <a:ext uri="{FF2B5EF4-FFF2-40B4-BE49-F238E27FC236}">
                <a16:creationId xmlns:a16="http://schemas.microsoft.com/office/drawing/2014/main" id="{3D73A620-BB83-5C6F-AA17-93DDD30E15B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521863" y="5757001"/>
            <a:ext cx="288986" cy="267421"/>
          </a:xfrm>
          <a:prstGeom prst="rect">
            <a:avLst/>
          </a:prstGeom>
        </p:spPr>
      </p:pic>
      <p:pic>
        <p:nvPicPr>
          <p:cNvPr id="28" name="Graphic 27" descr="Star outline">
            <a:extLst>
              <a:ext uri="{FF2B5EF4-FFF2-40B4-BE49-F238E27FC236}">
                <a16:creationId xmlns:a16="http://schemas.microsoft.com/office/drawing/2014/main" id="{AAE938AE-0261-5DDB-3822-53BE6B5E679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6965" y="5757002"/>
            <a:ext cx="288986" cy="267421"/>
          </a:xfrm>
          <a:prstGeom prst="rect">
            <a:avLst/>
          </a:prstGeom>
        </p:spPr>
      </p:pic>
      <p:pic>
        <p:nvPicPr>
          <p:cNvPr id="29" name="Graphic 28" descr="Star outline">
            <a:extLst>
              <a:ext uri="{FF2B5EF4-FFF2-40B4-BE49-F238E27FC236}">
                <a16:creationId xmlns:a16="http://schemas.microsoft.com/office/drawing/2014/main" id="{25101EDB-BD67-9B3B-5A01-A29C11792B2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377169" y="5757002"/>
            <a:ext cx="288986" cy="267421"/>
          </a:xfrm>
          <a:prstGeom prst="rect">
            <a:avLst/>
          </a:prstGeom>
        </p:spPr>
      </p:pic>
      <p:pic>
        <p:nvPicPr>
          <p:cNvPr id="30" name="Graphic 29" descr="Star outline">
            <a:extLst>
              <a:ext uri="{FF2B5EF4-FFF2-40B4-BE49-F238E27FC236}">
                <a16:creationId xmlns:a16="http://schemas.microsoft.com/office/drawing/2014/main" id="{0FCEAAFC-445B-466A-AA2E-1DC9D46B1C2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092067" y="5757002"/>
            <a:ext cx="288986" cy="267421"/>
          </a:xfrm>
          <a:prstGeom prst="rect">
            <a:avLst/>
          </a:prstGeom>
        </p:spPr>
      </p:pic>
      <p:pic>
        <p:nvPicPr>
          <p:cNvPr id="36" name="Graphic 35" descr="Star outline">
            <a:extLst>
              <a:ext uri="{FF2B5EF4-FFF2-40B4-BE49-F238E27FC236}">
                <a16:creationId xmlns:a16="http://schemas.microsoft.com/office/drawing/2014/main" id="{24EDA788-A780-6F42-D9D9-B62E31C32789}"/>
              </a:ext>
            </a:extLst>
          </p:cNvPr>
          <p:cNvPicPr>
            <a:picLocks noChangeAspect="1"/>
          </p:cNvPicPr>
          <p:nvPr/>
        </p:nvPicPr>
        <p:blipFill>
          <a:blip r:embed="rId4">
            <a:extLst>
              <a:ext uri="{96DAC541-7B7A-43D3-8B79-37D633B846F1}">
                <asvg:svgBlip xmlns:asvg="http://schemas.microsoft.com/office/drawing/2016/SVG/main" r:embed="rId8"/>
              </a:ext>
            </a:extLst>
          </a:blip>
          <a:stretch>
            <a:fillRect/>
          </a:stretch>
        </p:blipFill>
        <p:spPr>
          <a:xfrm>
            <a:off x="5372635" y="5749412"/>
            <a:ext cx="288986" cy="267421"/>
          </a:xfrm>
          <a:prstGeom prst="rect">
            <a:avLst/>
          </a:prstGeom>
        </p:spPr>
      </p:pic>
      <p:pic>
        <p:nvPicPr>
          <p:cNvPr id="37" name="Graphic 36" descr="Star outline">
            <a:extLst>
              <a:ext uri="{FF2B5EF4-FFF2-40B4-BE49-F238E27FC236}">
                <a16:creationId xmlns:a16="http://schemas.microsoft.com/office/drawing/2014/main" id="{F6FA48C3-5DC9-4CF3-D78A-F6AD0FBF0BC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657736" y="5749411"/>
            <a:ext cx="288986" cy="267421"/>
          </a:xfrm>
          <a:prstGeom prst="rect">
            <a:avLst/>
          </a:prstGeom>
        </p:spPr>
      </p:pic>
      <p:pic>
        <p:nvPicPr>
          <p:cNvPr id="38" name="Graphic 37" descr="Star outline">
            <a:extLst>
              <a:ext uri="{FF2B5EF4-FFF2-40B4-BE49-F238E27FC236}">
                <a16:creationId xmlns:a16="http://schemas.microsoft.com/office/drawing/2014/main" id="{9A316164-A9B3-1054-EA95-A806C6F3187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942838" y="5749412"/>
            <a:ext cx="288986" cy="267421"/>
          </a:xfrm>
          <a:prstGeom prst="rect">
            <a:avLst/>
          </a:prstGeom>
        </p:spPr>
      </p:pic>
      <p:pic>
        <p:nvPicPr>
          <p:cNvPr id="39" name="Graphic 38" descr="Star outline">
            <a:extLst>
              <a:ext uri="{FF2B5EF4-FFF2-40B4-BE49-F238E27FC236}">
                <a16:creationId xmlns:a16="http://schemas.microsoft.com/office/drawing/2014/main" id="{F0F491DA-810A-C1DB-1377-6A358425B1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513042" y="5749412"/>
            <a:ext cx="288986" cy="267421"/>
          </a:xfrm>
          <a:prstGeom prst="rect">
            <a:avLst/>
          </a:prstGeom>
        </p:spPr>
      </p:pic>
      <p:pic>
        <p:nvPicPr>
          <p:cNvPr id="40" name="Graphic 39" descr="Star outline">
            <a:extLst>
              <a:ext uri="{FF2B5EF4-FFF2-40B4-BE49-F238E27FC236}">
                <a16:creationId xmlns:a16="http://schemas.microsoft.com/office/drawing/2014/main" id="{C09EC3B1-7DB0-0CD3-ACEF-88EC8C241B8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227940" y="5749412"/>
            <a:ext cx="288986" cy="267421"/>
          </a:xfrm>
          <a:prstGeom prst="rect">
            <a:avLst/>
          </a:prstGeom>
        </p:spPr>
      </p:pic>
      <p:pic>
        <p:nvPicPr>
          <p:cNvPr id="41" name="Graphic 40" descr="Star outline">
            <a:extLst>
              <a:ext uri="{FF2B5EF4-FFF2-40B4-BE49-F238E27FC236}">
                <a16:creationId xmlns:a16="http://schemas.microsoft.com/office/drawing/2014/main" id="{7D1F96DB-8304-3ECD-6114-41F5AA0D445E}"/>
              </a:ext>
            </a:extLst>
          </p:cNvPr>
          <p:cNvPicPr>
            <a:picLocks noChangeAspect="1"/>
          </p:cNvPicPr>
          <p:nvPr/>
        </p:nvPicPr>
        <p:blipFill>
          <a:blip r:embed="rId4">
            <a:extLst>
              <a:ext uri="{96DAC541-7B7A-43D3-8B79-37D633B846F1}">
                <asvg:svgBlip xmlns:asvg="http://schemas.microsoft.com/office/drawing/2016/SVG/main" r:embed="rId8"/>
              </a:ext>
            </a:extLst>
          </a:blip>
          <a:stretch>
            <a:fillRect/>
          </a:stretch>
        </p:blipFill>
        <p:spPr>
          <a:xfrm>
            <a:off x="8494741" y="5765088"/>
            <a:ext cx="288986" cy="267421"/>
          </a:xfrm>
          <a:prstGeom prst="rect">
            <a:avLst/>
          </a:prstGeom>
        </p:spPr>
      </p:pic>
      <p:pic>
        <p:nvPicPr>
          <p:cNvPr id="42" name="Graphic 41" descr="Star outline">
            <a:extLst>
              <a:ext uri="{FF2B5EF4-FFF2-40B4-BE49-F238E27FC236}">
                <a16:creationId xmlns:a16="http://schemas.microsoft.com/office/drawing/2014/main" id="{C1AB86EB-F690-0B6F-44D7-F2B963A5AAB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779842" y="5765087"/>
            <a:ext cx="288986" cy="267421"/>
          </a:xfrm>
          <a:prstGeom prst="rect">
            <a:avLst/>
          </a:prstGeom>
        </p:spPr>
      </p:pic>
      <p:pic>
        <p:nvPicPr>
          <p:cNvPr id="43" name="Graphic 42" descr="Star outline">
            <a:extLst>
              <a:ext uri="{FF2B5EF4-FFF2-40B4-BE49-F238E27FC236}">
                <a16:creationId xmlns:a16="http://schemas.microsoft.com/office/drawing/2014/main" id="{147FB9F6-C26D-A4F9-B2C3-6DF097DC03B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064944" y="5765088"/>
            <a:ext cx="288986" cy="267421"/>
          </a:xfrm>
          <a:prstGeom prst="rect">
            <a:avLst/>
          </a:prstGeom>
        </p:spPr>
      </p:pic>
      <p:pic>
        <p:nvPicPr>
          <p:cNvPr id="44" name="Graphic 43" descr="Star outline">
            <a:extLst>
              <a:ext uri="{FF2B5EF4-FFF2-40B4-BE49-F238E27FC236}">
                <a16:creationId xmlns:a16="http://schemas.microsoft.com/office/drawing/2014/main" id="{408D3974-C8FA-C770-924E-4487F9B717A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635148" y="5765088"/>
            <a:ext cx="288986" cy="267421"/>
          </a:xfrm>
          <a:prstGeom prst="rect">
            <a:avLst/>
          </a:prstGeom>
        </p:spPr>
      </p:pic>
      <p:pic>
        <p:nvPicPr>
          <p:cNvPr id="45" name="Graphic 44" descr="Star outline">
            <a:extLst>
              <a:ext uri="{FF2B5EF4-FFF2-40B4-BE49-F238E27FC236}">
                <a16:creationId xmlns:a16="http://schemas.microsoft.com/office/drawing/2014/main" id="{3428DD3A-0640-67F3-BD8B-67F26EA79B9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50046" y="5765088"/>
            <a:ext cx="288986" cy="267421"/>
          </a:xfrm>
          <a:prstGeom prst="rect">
            <a:avLst/>
          </a:prstGeom>
        </p:spPr>
      </p:pic>
      <p:sp>
        <p:nvSpPr>
          <p:cNvPr id="46" name="TextBox 45">
            <a:extLst>
              <a:ext uri="{FF2B5EF4-FFF2-40B4-BE49-F238E27FC236}">
                <a16:creationId xmlns:a16="http://schemas.microsoft.com/office/drawing/2014/main" id="{36D73AE3-AEBC-1816-BBB7-3F7FFF517245}"/>
              </a:ext>
            </a:extLst>
          </p:cNvPr>
          <p:cNvSpPr txBox="1"/>
          <p:nvPr/>
        </p:nvSpPr>
        <p:spPr>
          <a:xfrm>
            <a:off x="1239103" y="5758076"/>
            <a:ext cx="2743200"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err="1">
                <a:solidFill>
                  <a:schemeClr val="bg2">
                    <a:lumMod val="76000"/>
                  </a:schemeClr>
                </a:solidFill>
              </a:rPr>
              <a:t>Medisafe</a:t>
            </a:r>
            <a:r>
              <a:rPr lang="en-GB" sz="1200">
                <a:solidFill>
                  <a:schemeClr val="bg2">
                    <a:lumMod val="76000"/>
                  </a:schemeClr>
                </a:solidFill>
              </a:rPr>
              <a:t> </a:t>
            </a:r>
            <a:endParaRPr lang="en-US" sz="1200">
              <a:solidFill>
                <a:schemeClr val="bg2">
                  <a:lumMod val="76000"/>
                </a:schemeClr>
              </a:solidFill>
            </a:endParaRPr>
          </a:p>
          <a:p>
            <a:pPr algn="l"/>
            <a:endParaRPr lang="en-GB"/>
          </a:p>
        </p:txBody>
      </p:sp>
      <p:sp>
        <p:nvSpPr>
          <p:cNvPr id="48" name="TextBox 47">
            <a:extLst>
              <a:ext uri="{FF2B5EF4-FFF2-40B4-BE49-F238E27FC236}">
                <a16:creationId xmlns:a16="http://schemas.microsoft.com/office/drawing/2014/main" id="{0BBA8549-1161-74A9-66FD-442FFB5954E2}"/>
              </a:ext>
            </a:extLst>
          </p:cNvPr>
          <p:cNvSpPr txBox="1"/>
          <p:nvPr/>
        </p:nvSpPr>
        <p:spPr>
          <a:xfrm>
            <a:off x="4323075" y="4688774"/>
            <a:ext cx="2773680" cy="16158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700">
                <a:solidFill>
                  <a:schemeClr val="bg2">
                    <a:lumMod val="76000"/>
                  </a:schemeClr>
                </a:solidFill>
                <a:ea typeface="+mn-lt"/>
                <a:cs typeface="+mn-lt"/>
              </a:rPr>
              <a:t>Others said recently they can't login and you are directing them to the help.login.nhs.uk site. Despite your comment, my problem is not one of the six listed errors on the site. Version 5.4.0. Just recently, it gets into an authentication loop. The login screen doesn't give me a chance to do anything. It immediately throws up a "We were unable to authenticate you" message before I even try to login. I choose an option and it immediately throws the same error. I can log into the web version fine.</a:t>
            </a:r>
            <a:endParaRPr lang="en-US" sz="700">
              <a:solidFill>
                <a:schemeClr val="bg2">
                  <a:lumMod val="76000"/>
                </a:schemeClr>
              </a:solidFill>
            </a:endParaRPr>
          </a:p>
          <a:p>
            <a:pPr algn="l"/>
            <a:endParaRPr lang="en-GB"/>
          </a:p>
          <a:p>
            <a:endParaRPr lang="en-GB"/>
          </a:p>
        </p:txBody>
      </p:sp>
      <p:sp>
        <p:nvSpPr>
          <p:cNvPr id="49" name="TextBox 48">
            <a:extLst>
              <a:ext uri="{FF2B5EF4-FFF2-40B4-BE49-F238E27FC236}">
                <a16:creationId xmlns:a16="http://schemas.microsoft.com/office/drawing/2014/main" id="{D5DC3F37-D33A-36D3-33A1-E2D0D665F883}"/>
              </a:ext>
            </a:extLst>
          </p:cNvPr>
          <p:cNvSpPr txBox="1"/>
          <p:nvPr/>
        </p:nvSpPr>
        <p:spPr>
          <a:xfrm>
            <a:off x="5341711" y="4380380"/>
            <a:ext cx="1139952" cy="5309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50">
                <a:solidFill>
                  <a:schemeClr val="bg2">
                    <a:lumMod val="76000"/>
                  </a:schemeClr>
                </a:solidFill>
                <a:ea typeface="+mn-lt"/>
                <a:cs typeface="+mn-lt"/>
              </a:rPr>
              <a:t>Stuart Poole</a:t>
            </a:r>
            <a:endParaRPr lang="en-US" sz="1050">
              <a:solidFill>
                <a:schemeClr val="bg2">
                  <a:lumMod val="76000"/>
                </a:schemeClr>
              </a:solidFill>
            </a:endParaRPr>
          </a:p>
          <a:p>
            <a:pPr algn="l"/>
            <a:endParaRPr lang="en-GB"/>
          </a:p>
        </p:txBody>
      </p:sp>
      <p:sp>
        <p:nvSpPr>
          <p:cNvPr id="50" name="TextBox 49">
            <a:extLst>
              <a:ext uri="{FF2B5EF4-FFF2-40B4-BE49-F238E27FC236}">
                <a16:creationId xmlns:a16="http://schemas.microsoft.com/office/drawing/2014/main" id="{7D459F01-16D6-9145-A646-581F4A161C9E}"/>
              </a:ext>
            </a:extLst>
          </p:cNvPr>
          <p:cNvSpPr txBox="1"/>
          <p:nvPr/>
        </p:nvSpPr>
        <p:spPr>
          <a:xfrm>
            <a:off x="4427311" y="5758076"/>
            <a:ext cx="950976"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solidFill>
                  <a:schemeClr val="bg2">
                    <a:lumMod val="76000"/>
                  </a:schemeClr>
                </a:solidFill>
              </a:rPr>
              <a:t>NHS App</a:t>
            </a:r>
            <a:endParaRPr lang="en-US" sz="1200">
              <a:solidFill>
                <a:schemeClr val="bg2">
                  <a:lumMod val="76000"/>
                </a:schemeClr>
              </a:solidFill>
            </a:endParaRPr>
          </a:p>
          <a:p>
            <a:pPr algn="l"/>
            <a:endParaRPr lang="en-GB"/>
          </a:p>
        </p:txBody>
      </p:sp>
      <p:sp>
        <p:nvSpPr>
          <p:cNvPr id="51" name="TextBox 50">
            <a:extLst>
              <a:ext uri="{FF2B5EF4-FFF2-40B4-BE49-F238E27FC236}">
                <a16:creationId xmlns:a16="http://schemas.microsoft.com/office/drawing/2014/main" id="{C53E26F2-AAC8-09D3-E670-FEF1CDEFDDA3}"/>
              </a:ext>
            </a:extLst>
          </p:cNvPr>
          <p:cNvSpPr txBox="1"/>
          <p:nvPr/>
        </p:nvSpPr>
        <p:spPr>
          <a:xfrm>
            <a:off x="7469215" y="4688829"/>
            <a:ext cx="2743200" cy="13388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700">
                <a:solidFill>
                  <a:schemeClr val="bg2">
                    <a:lumMod val="76000"/>
                  </a:schemeClr>
                </a:solidFill>
                <a:ea typeface="+mn-lt"/>
                <a:cs typeface="+mn-lt"/>
              </a:rPr>
              <a:t>Used to heavily rely on this app, enjoyed you could paused medication reminders and adjust urgency. However, the new updates are aggravating. Takes up entire screen instead of usual push notification, </a:t>
            </a:r>
            <a:r>
              <a:rPr lang="en-GB" sz="700" err="1">
                <a:solidFill>
                  <a:schemeClr val="bg2">
                    <a:lumMod val="76000"/>
                  </a:schemeClr>
                </a:solidFill>
                <a:ea typeface="+mn-lt"/>
                <a:cs typeface="+mn-lt"/>
              </a:rPr>
              <a:t>doesnt</a:t>
            </a:r>
            <a:r>
              <a:rPr lang="en-GB" sz="700">
                <a:solidFill>
                  <a:schemeClr val="bg2">
                    <a:lumMod val="76000"/>
                  </a:schemeClr>
                </a:solidFill>
                <a:ea typeface="+mn-lt"/>
                <a:cs typeface="+mn-lt"/>
              </a:rPr>
              <a:t> register the "30 minutes later" input anymore, have to stop everything </a:t>
            </a:r>
            <a:r>
              <a:rPr lang="en-GB" sz="700" err="1">
                <a:solidFill>
                  <a:schemeClr val="bg2">
                    <a:lumMod val="76000"/>
                  </a:schemeClr>
                </a:solidFill>
                <a:ea typeface="+mn-lt"/>
                <a:cs typeface="+mn-lt"/>
              </a:rPr>
              <a:t>im</a:t>
            </a:r>
            <a:r>
              <a:rPr lang="en-GB" sz="700">
                <a:solidFill>
                  <a:schemeClr val="bg2">
                    <a:lumMod val="76000"/>
                  </a:schemeClr>
                </a:solidFill>
                <a:ea typeface="+mn-lt"/>
                <a:cs typeface="+mn-lt"/>
              </a:rPr>
              <a:t> doing to make the window go away or risk pushing the big "Confirm" button on accident and missing my medication entirely. Keeps throwing ads and "Please Review Us" windows in my face. Used to be a simple app.</a:t>
            </a:r>
            <a:endParaRPr lang="en-US" sz="700">
              <a:solidFill>
                <a:schemeClr val="bg2">
                  <a:lumMod val="76000"/>
                </a:schemeClr>
              </a:solidFill>
            </a:endParaRPr>
          </a:p>
          <a:p>
            <a:pPr algn="l"/>
            <a:endParaRPr lang="en-GB"/>
          </a:p>
        </p:txBody>
      </p:sp>
      <p:sp>
        <p:nvSpPr>
          <p:cNvPr id="52" name="TextBox 51">
            <a:extLst>
              <a:ext uri="{FF2B5EF4-FFF2-40B4-BE49-F238E27FC236}">
                <a16:creationId xmlns:a16="http://schemas.microsoft.com/office/drawing/2014/main" id="{FADFC1B6-B46E-5D91-9489-33B683664400}"/>
              </a:ext>
            </a:extLst>
          </p:cNvPr>
          <p:cNvSpPr txBox="1"/>
          <p:nvPr/>
        </p:nvSpPr>
        <p:spPr>
          <a:xfrm>
            <a:off x="7469215" y="5703212"/>
            <a:ext cx="1170432" cy="5386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err="1">
                <a:solidFill>
                  <a:schemeClr val="bg2">
                    <a:lumMod val="76000"/>
                  </a:schemeClr>
                </a:solidFill>
              </a:rPr>
              <a:t>MyTherapy</a:t>
            </a:r>
            <a:r>
              <a:rPr lang="en-GB" sz="1100">
                <a:solidFill>
                  <a:schemeClr val="bg2">
                    <a:lumMod val="76000"/>
                  </a:schemeClr>
                </a:solidFill>
              </a:rPr>
              <a:t> Pill </a:t>
            </a:r>
            <a:endParaRPr lang="en-US" sz="1100">
              <a:solidFill>
                <a:schemeClr val="bg2">
                  <a:lumMod val="76000"/>
                </a:schemeClr>
              </a:solidFill>
            </a:endParaRPr>
          </a:p>
          <a:p>
            <a:pPr algn="l"/>
            <a:endParaRPr lang="en-GB"/>
          </a:p>
        </p:txBody>
      </p:sp>
      <p:sp>
        <p:nvSpPr>
          <p:cNvPr id="53" name="TextBox 52">
            <a:extLst>
              <a:ext uri="{FF2B5EF4-FFF2-40B4-BE49-F238E27FC236}">
                <a16:creationId xmlns:a16="http://schemas.microsoft.com/office/drawing/2014/main" id="{F332AF6E-FDD3-7AC5-43BA-51520522D8EB}"/>
              </a:ext>
            </a:extLst>
          </p:cNvPr>
          <p:cNvSpPr txBox="1"/>
          <p:nvPr/>
        </p:nvSpPr>
        <p:spPr>
          <a:xfrm>
            <a:off x="8353135" y="4331612"/>
            <a:ext cx="2743200" cy="5386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solidFill>
                  <a:schemeClr val="bg2">
                    <a:lumMod val="76000"/>
                  </a:schemeClr>
                </a:solidFill>
                <a:ea typeface="+mn-lt"/>
                <a:cs typeface="+mn-lt"/>
              </a:rPr>
              <a:t>Raeli Kyllonen</a:t>
            </a:r>
            <a:endParaRPr lang="en-US" sz="1100">
              <a:solidFill>
                <a:schemeClr val="bg2">
                  <a:lumMod val="76000"/>
                </a:schemeClr>
              </a:solidFill>
              <a:ea typeface="+mn-lt"/>
              <a:cs typeface="+mn-lt"/>
            </a:endParaRPr>
          </a:p>
          <a:p>
            <a:pPr algn="l"/>
            <a:endParaRPr lang="en-GB"/>
          </a:p>
        </p:txBody>
      </p:sp>
    </p:spTree>
    <p:extLst>
      <p:ext uri="{BB962C8B-B14F-4D97-AF65-F5344CB8AC3E}">
        <p14:creationId xmlns:p14="http://schemas.microsoft.com/office/powerpoint/2010/main" val="40298374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55C40-7410-00BD-D635-1C058153AC7C}"/>
              </a:ext>
            </a:extLst>
          </p:cNvPr>
          <p:cNvSpPr>
            <a:spLocks noGrp="1"/>
          </p:cNvSpPr>
          <p:nvPr>
            <p:ph type="title"/>
          </p:nvPr>
        </p:nvSpPr>
        <p:spPr/>
        <p:txBody>
          <a:bodyPr/>
          <a:lstStyle/>
          <a:p>
            <a:r>
              <a:rPr lang="en-GB"/>
              <a:t>Gamification inside the application</a:t>
            </a:r>
          </a:p>
        </p:txBody>
      </p:sp>
      <p:sp>
        <p:nvSpPr>
          <p:cNvPr id="3" name="Content Placeholder 2">
            <a:extLst>
              <a:ext uri="{FF2B5EF4-FFF2-40B4-BE49-F238E27FC236}">
                <a16:creationId xmlns:a16="http://schemas.microsoft.com/office/drawing/2014/main" id="{5E55187F-921B-2CE1-65CD-921EB947C88C}"/>
              </a:ext>
            </a:extLst>
          </p:cNvPr>
          <p:cNvSpPr>
            <a:spLocks noGrp="1"/>
          </p:cNvSpPr>
          <p:nvPr>
            <p:ph idx="1"/>
          </p:nvPr>
        </p:nvSpPr>
        <p:spPr/>
        <p:txBody>
          <a:bodyPr vert="horz" lIns="91440" tIns="45720" rIns="91440" bIns="45720" rtlCol="0" anchor="t">
            <a:normAutofit/>
          </a:bodyPr>
          <a:lstStyle/>
          <a:p>
            <a:pPr marL="0" indent="0">
              <a:buNone/>
            </a:pPr>
            <a:r>
              <a:rPr lang="en-GB"/>
              <a:t>The application target audience is young adults, as this is the case we require something that appeals to younger people. </a:t>
            </a:r>
            <a:endParaRPr lang="en-US"/>
          </a:p>
          <a:p>
            <a:pPr marL="0" indent="0">
              <a:buNone/>
            </a:pPr>
            <a:endParaRPr lang="en-GB"/>
          </a:p>
          <a:p>
            <a:pPr marL="0" indent="0">
              <a:buNone/>
            </a:pPr>
            <a:r>
              <a:rPr lang="en-GB"/>
              <a:t>The idea the team produced is replacing the prescription with birds, as the user can watch their bird grow up with the number of times they return to the application. Users can differentiate prescriptions by type of bird. </a:t>
            </a:r>
          </a:p>
        </p:txBody>
      </p:sp>
    </p:spTree>
    <p:extLst>
      <p:ext uri="{BB962C8B-B14F-4D97-AF65-F5344CB8AC3E}">
        <p14:creationId xmlns:p14="http://schemas.microsoft.com/office/powerpoint/2010/main" val="37398794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A3A12-D0BE-3A70-BB16-706271C7E13A}"/>
              </a:ext>
            </a:extLst>
          </p:cNvPr>
          <p:cNvSpPr>
            <a:spLocks noGrp="1"/>
          </p:cNvSpPr>
          <p:nvPr>
            <p:ph type="title"/>
          </p:nvPr>
        </p:nvSpPr>
        <p:spPr>
          <a:xfrm>
            <a:off x="1286933" y="609600"/>
            <a:ext cx="10197494" cy="1099457"/>
          </a:xfrm>
        </p:spPr>
        <p:txBody>
          <a:bodyPr>
            <a:normAutofit/>
          </a:bodyPr>
          <a:lstStyle/>
          <a:p>
            <a:r>
              <a:rPr lang="en-GB"/>
              <a:t>Next Steps</a:t>
            </a:r>
          </a:p>
        </p:txBody>
      </p:sp>
      <p:graphicFrame>
        <p:nvGraphicFramePr>
          <p:cNvPr id="5" name="Content Placeholder 2">
            <a:extLst>
              <a:ext uri="{FF2B5EF4-FFF2-40B4-BE49-F238E27FC236}">
                <a16:creationId xmlns:a16="http://schemas.microsoft.com/office/drawing/2014/main" id="{BEAE3C96-2513-7A72-86F7-757A0A1C6F36}"/>
              </a:ext>
            </a:extLst>
          </p:cNvPr>
          <p:cNvGraphicFramePr>
            <a:graphicFrameLocks noGrp="1"/>
          </p:cNvGraphicFramePr>
          <p:nvPr>
            <p:ph idx="1"/>
            <p:extLst>
              <p:ext uri="{D42A27DB-BD31-4B8C-83A1-F6EECF244321}">
                <p14:modId xmlns:p14="http://schemas.microsoft.com/office/powerpoint/2010/main" val="1423391745"/>
              </p:ext>
            </p:extLst>
          </p:nvPr>
        </p:nvGraphicFramePr>
        <p:xfrm>
          <a:off x="1286933" y="1948543"/>
          <a:ext cx="9618133" cy="4093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546069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descr="3D black question marks with one yellow question mark">
            <a:extLst>
              <a:ext uri="{FF2B5EF4-FFF2-40B4-BE49-F238E27FC236}">
                <a16:creationId xmlns:a16="http://schemas.microsoft.com/office/drawing/2014/main" id="{C7796776-4D6D-D06F-9666-7B8E89659576}"/>
              </a:ext>
            </a:extLst>
          </p:cNvPr>
          <p:cNvPicPr>
            <a:picLocks noChangeAspect="1"/>
          </p:cNvPicPr>
          <p:nvPr/>
        </p:nvPicPr>
        <p:blipFill>
          <a:blip r:embed="rId2"/>
          <a:srcRect l="44135" r="14422" b="1774"/>
          <a:stretch>
            <a:fillRect/>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FCE7CBD1-212D-8FFD-8C1B-F6D2B44465BF}"/>
              </a:ext>
            </a:extLst>
          </p:cNvPr>
          <p:cNvSpPr>
            <a:spLocks noGrp="1"/>
          </p:cNvSpPr>
          <p:nvPr>
            <p:ph type="title"/>
          </p:nvPr>
        </p:nvSpPr>
        <p:spPr>
          <a:xfrm>
            <a:off x="668867" y="1678666"/>
            <a:ext cx="4088190" cy="2369093"/>
          </a:xfrm>
        </p:spPr>
        <p:txBody>
          <a:bodyPr vert="horz" lIns="91440" tIns="45720" rIns="91440" bIns="45720" rtlCol="0" anchor="b">
            <a:normAutofit/>
          </a:bodyPr>
          <a:lstStyle/>
          <a:p>
            <a:pPr algn="r"/>
            <a:r>
              <a:rPr lang="en-US" sz="4800"/>
              <a:t>Questions</a:t>
            </a:r>
          </a:p>
        </p:txBody>
      </p:sp>
    </p:spTree>
    <p:extLst>
      <p:ext uri="{BB962C8B-B14F-4D97-AF65-F5344CB8AC3E}">
        <p14:creationId xmlns:p14="http://schemas.microsoft.com/office/powerpoint/2010/main" val="7692683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0ECAA-B88B-770A-483E-C1C57E8E573B}"/>
              </a:ext>
            </a:extLst>
          </p:cNvPr>
          <p:cNvSpPr>
            <a:spLocks noGrp="1"/>
          </p:cNvSpPr>
          <p:nvPr>
            <p:ph type="title"/>
          </p:nvPr>
        </p:nvSpPr>
        <p:spPr/>
        <p:txBody>
          <a:bodyPr/>
          <a:lstStyle/>
          <a:p>
            <a:r>
              <a:rPr lang="en-US"/>
              <a:t>References</a:t>
            </a:r>
          </a:p>
        </p:txBody>
      </p:sp>
      <p:sp>
        <p:nvSpPr>
          <p:cNvPr id="3" name="Content Placeholder 2">
            <a:extLst>
              <a:ext uri="{FF2B5EF4-FFF2-40B4-BE49-F238E27FC236}">
                <a16:creationId xmlns:a16="http://schemas.microsoft.com/office/drawing/2014/main" id="{4797F71B-60D9-EE41-28D4-70AFD15C38CD}"/>
              </a:ext>
            </a:extLst>
          </p:cNvPr>
          <p:cNvSpPr>
            <a:spLocks noGrp="1"/>
          </p:cNvSpPr>
          <p:nvPr>
            <p:ph idx="1"/>
          </p:nvPr>
        </p:nvSpPr>
        <p:spPr/>
        <p:txBody>
          <a:bodyPr vert="horz" lIns="91440" tIns="45720" rIns="91440" bIns="45720" rtlCol="0" anchor="t">
            <a:normAutofit/>
          </a:bodyPr>
          <a:lstStyle/>
          <a:p>
            <a:pPr>
              <a:buFont typeface="Arial" charset="2"/>
              <a:buChar char="•"/>
            </a:pPr>
            <a:r>
              <a:rPr lang="en-US" sz="1200">
                <a:solidFill>
                  <a:srgbClr val="FFFFFF"/>
                </a:solidFill>
                <a:latin typeface="Trebuchet MS"/>
                <a:ea typeface="Roboto"/>
                <a:cs typeface="Roboto"/>
              </a:rPr>
              <a:t>[1] Anonymous "Health Gamification. Flat Illustration," Available: </a:t>
            </a:r>
            <a:r>
              <a:rPr lang="en-US" sz="1200">
                <a:solidFill>
                  <a:srgbClr val="FFFFFF"/>
                </a:solidFill>
                <a:latin typeface="Trebuchet MS"/>
                <a:ea typeface="Roboto"/>
                <a:cs typeface="Roboto"/>
                <a:hlinkClick r:id="rId2"/>
              </a:rPr>
              <a:t>https://www.vecteezy.com/vector-art/47805684-health-gamification-flat-illustration</a:t>
            </a:r>
            <a:r>
              <a:rPr lang="en-US" sz="1200">
                <a:solidFill>
                  <a:srgbClr val="FFFFFF"/>
                </a:solidFill>
                <a:latin typeface="Trebuchet MS"/>
                <a:ea typeface="Roboto"/>
                <a:cs typeface="Roboto"/>
              </a:rPr>
              <a:t>.</a:t>
            </a:r>
            <a:endParaRPr lang="en-US" sz="1200"/>
          </a:p>
          <a:p>
            <a:pPr>
              <a:buFont typeface="Arial" charset="2"/>
              <a:buChar char="•"/>
            </a:pPr>
            <a:r>
              <a:rPr lang="en-US" sz="1200">
                <a:ea typeface="Roboto"/>
                <a:cs typeface="Roboto"/>
              </a:rPr>
              <a:t>[2] Anonymous . Prescribed medicines. Available: </a:t>
            </a:r>
            <a:r>
              <a:rPr lang="en-US" sz="1200">
                <a:ea typeface="Roboto"/>
                <a:cs typeface="Roboto"/>
                <a:hlinkClick r:id="rId3"/>
              </a:rPr>
              <a:t>https://digital.nhs.uk/data-and-information/publications/statistical/health-survey-england-additional-analyses/ethnicity-and-health-2011-2019-experimental-statistics/prescribed-medicines</a:t>
            </a:r>
            <a:r>
              <a:rPr lang="en-US" sz="1200">
                <a:ea typeface="Roboto"/>
                <a:cs typeface="Roboto"/>
              </a:rPr>
              <a:t>.</a:t>
            </a:r>
            <a:endParaRPr lang="en-US" sz="1200"/>
          </a:p>
          <a:p>
            <a:pPr>
              <a:buFont typeface="Arial" charset="2"/>
              <a:buChar char="•"/>
            </a:pPr>
            <a:r>
              <a:rPr lang="en-US" sz="1200">
                <a:ea typeface="Roboto"/>
                <a:cs typeface="Roboto"/>
              </a:rPr>
              <a:t>[3] M. Hyzy and B. Wardle, Gamification for Product Excellence: Make Your Product Stand Out with Higher User Engagement, Retention, and Innovation. 2023.</a:t>
            </a:r>
            <a:endParaRPr lang="en-US"/>
          </a:p>
          <a:p>
            <a:pPr>
              <a:buFont typeface="Arial" charset="2"/>
              <a:buChar char="•"/>
            </a:pPr>
            <a:r>
              <a:rPr lang="en-US" sz="1200">
                <a:ea typeface="Roboto"/>
                <a:cs typeface="Roboto"/>
              </a:rPr>
              <a:t>[4] H. Saul, "Apps to help patients take medication on time need to be evaluated in a consistent way," 2020. Available: </a:t>
            </a:r>
            <a:r>
              <a:rPr lang="en-US" sz="1200">
                <a:ea typeface="Roboto"/>
                <a:cs typeface="Roboto"/>
                <a:hlinkClick r:id="rId4"/>
              </a:rPr>
              <a:t>https://evidence.nihr.ac.uk/alert/apps-to-help-patients-take-medication-on-time-need-to-be-evaluated-in-a-consistent-way/</a:t>
            </a:r>
            <a:r>
              <a:rPr lang="en-US" sz="1200">
                <a:ea typeface="Roboto"/>
                <a:cs typeface="Roboto"/>
              </a:rPr>
              <a:t>.</a:t>
            </a:r>
            <a:endParaRPr lang="en-US">
              <a:ea typeface="Roboto"/>
              <a:cs typeface="Roboto"/>
            </a:endParaRPr>
          </a:p>
          <a:p>
            <a:pPr>
              <a:buFont typeface="Arial" charset="2"/>
              <a:buChar char="•"/>
            </a:pPr>
            <a:r>
              <a:rPr lang="en-US" sz="1200">
                <a:ea typeface="Roboto"/>
                <a:cs typeface="Roboto"/>
              </a:rPr>
              <a:t>[5] </a:t>
            </a:r>
            <a:r>
              <a:rPr lang="en-US" sz="1200" err="1">
                <a:ea typeface="Roboto"/>
                <a:cs typeface="Roboto"/>
              </a:rPr>
              <a:t>Anonymous“</a:t>
            </a:r>
            <a:r>
              <a:rPr lang="en-US" sz="1200" err="1">
                <a:ea typeface="+mn-lt"/>
                <a:cs typeface="+mn-lt"/>
              </a:rPr>
              <a:t>MyTherapy</a:t>
            </a:r>
            <a:r>
              <a:rPr lang="en-US" sz="1200">
                <a:ea typeface="+mn-lt"/>
                <a:cs typeface="+mn-lt"/>
              </a:rPr>
              <a:t> Medication Reminder and Pill Tracker App - MS Fitness Challenge,” </a:t>
            </a:r>
            <a:r>
              <a:rPr lang="en-US" sz="1200" i="1">
                <a:ea typeface="+mn-lt"/>
                <a:cs typeface="+mn-lt"/>
              </a:rPr>
              <a:t>MS Fitness Challenge</a:t>
            </a:r>
            <a:r>
              <a:rPr lang="en-US" sz="1200">
                <a:ea typeface="+mn-lt"/>
                <a:cs typeface="+mn-lt"/>
              </a:rPr>
              <a:t>, 2025. </a:t>
            </a:r>
            <a:r>
              <a:rPr lang="en-US" sz="1200">
                <a:ea typeface="+mn-lt"/>
                <a:cs typeface="+mn-lt"/>
                <a:hlinkClick r:id="rId5"/>
              </a:rPr>
              <a:t>https://www.msfitnesschallenge.org/partners/mytherapy/</a:t>
            </a:r>
            <a:r>
              <a:rPr lang="en-US" sz="1200">
                <a:ea typeface="+mn-lt"/>
                <a:cs typeface="+mn-lt"/>
              </a:rPr>
              <a:t> (accessed Feb. 12, 2026).</a:t>
            </a:r>
            <a:endParaRPr lang="en-US"/>
          </a:p>
          <a:p>
            <a:pPr>
              <a:lnSpc>
                <a:spcPct val="90000"/>
              </a:lnSpc>
              <a:buFont typeface="Arial" charset="2"/>
              <a:buChar char="•"/>
            </a:pPr>
            <a:r>
              <a:rPr lang="en-US" sz="1200">
                <a:ea typeface="Roboto"/>
                <a:cs typeface="Roboto"/>
              </a:rPr>
              <a:t>[6] Anonymous “</a:t>
            </a:r>
            <a:r>
              <a:rPr lang="en-US" sz="1200" err="1">
                <a:ea typeface="Roboto"/>
                <a:cs typeface="Roboto"/>
              </a:rPr>
              <a:t>Medisafe</a:t>
            </a:r>
            <a:r>
              <a:rPr lang="en-US" sz="1200">
                <a:ea typeface="Roboto"/>
                <a:cs typeface="Roboto"/>
              </a:rPr>
              <a:t> Expands Business Solutions with New Software as a Medical Device (SaMD) | </a:t>
            </a:r>
            <a:r>
              <a:rPr lang="en-US" sz="1200" err="1">
                <a:ea typeface="Roboto"/>
                <a:cs typeface="Roboto"/>
              </a:rPr>
              <a:t>Medisafe</a:t>
            </a:r>
            <a:r>
              <a:rPr lang="en-US" sz="1200">
                <a:ea typeface="Roboto"/>
                <a:cs typeface="Roboto"/>
              </a:rPr>
              <a:t>,” </a:t>
            </a:r>
            <a:r>
              <a:rPr lang="en-US" sz="1200" err="1">
                <a:ea typeface="Roboto"/>
                <a:cs typeface="Roboto"/>
              </a:rPr>
              <a:t>Medisafe</a:t>
            </a:r>
            <a:r>
              <a:rPr lang="en-US" sz="1200">
                <a:ea typeface="Roboto"/>
                <a:cs typeface="Roboto"/>
              </a:rPr>
              <a:t>, Jan. 04, 2023. </a:t>
            </a:r>
            <a:r>
              <a:rPr lang="en-US" sz="1200">
                <a:ea typeface="Roboto"/>
                <a:cs typeface="Roboto"/>
                <a:hlinkClick r:id="rId6"/>
              </a:rPr>
              <a:t>https://www.medisafe.com/medisafe-expands-business-solutions-with-new-software-as-a-medical-device-samd/</a:t>
            </a:r>
            <a:endParaRPr lang="en-US">
              <a:ea typeface="Roboto"/>
              <a:cs typeface="Roboto"/>
            </a:endParaRPr>
          </a:p>
          <a:p>
            <a:pPr>
              <a:lnSpc>
                <a:spcPct val="90000"/>
              </a:lnSpc>
              <a:buFont typeface="Arial" charset="2"/>
              <a:buChar char="•"/>
            </a:pPr>
            <a:r>
              <a:rPr lang="en-US" sz="1200">
                <a:ea typeface="Roboto"/>
                <a:cs typeface="Roboto"/>
              </a:rPr>
              <a:t>[7] NHS Wales, “About Us,” NHS Wales, 2023. https://www.nhsapp.service.nhs.uk/login</a:t>
            </a:r>
            <a:endParaRPr lang="en-US" sz="1200"/>
          </a:p>
          <a:p>
            <a:endParaRPr lang="en-US" sz="1200">
              <a:ea typeface="Roboto"/>
              <a:cs typeface="Roboto"/>
            </a:endParaRPr>
          </a:p>
          <a:p>
            <a:pPr>
              <a:lnSpc>
                <a:spcPct val="90000"/>
              </a:lnSpc>
              <a:buFont typeface="Arial" charset="2"/>
              <a:buChar char="•"/>
            </a:pPr>
            <a:endParaRPr lang="en-US" sz="1200">
              <a:ea typeface="Roboto"/>
              <a:cs typeface="Roboto"/>
            </a:endParaRPr>
          </a:p>
          <a:p>
            <a:pPr>
              <a:buFont typeface="Arial" charset="2"/>
              <a:buChar char="•"/>
            </a:pPr>
            <a:endParaRPr lang="en-US" sz="1200">
              <a:ea typeface="Roboto"/>
              <a:cs typeface="Roboto"/>
            </a:endParaRPr>
          </a:p>
          <a:p>
            <a:pPr>
              <a:buFont typeface="Arial" charset="2"/>
              <a:buChar char="•"/>
            </a:pPr>
            <a:endParaRPr lang="en-US" sz="1200">
              <a:ea typeface="Roboto"/>
              <a:cs typeface="Roboto"/>
            </a:endParaRPr>
          </a:p>
          <a:p>
            <a:pPr marL="0" indent="0">
              <a:buNone/>
            </a:pPr>
            <a:endParaRPr lang="en-US" sz="1200">
              <a:ea typeface="Roboto"/>
              <a:cs typeface="Roboto"/>
            </a:endParaRPr>
          </a:p>
          <a:p>
            <a:pPr>
              <a:buFont typeface="Arial" charset="2"/>
              <a:buChar char="•"/>
            </a:pPr>
            <a:endParaRPr lang="en-US">
              <a:ea typeface="Roboto"/>
              <a:cs typeface="Roboto"/>
            </a:endParaRPr>
          </a:p>
          <a:p>
            <a:pPr>
              <a:buFont typeface="Arial" charset="2"/>
              <a:buChar char="•"/>
            </a:pPr>
            <a:endParaRPr lang="en-US"/>
          </a:p>
        </p:txBody>
      </p:sp>
    </p:spTree>
    <p:extLst>
      <p:ext uri="{BB962C8B-B14F-4D97-AF65-F5344CB8AC3E}">
        <p14:creationId xmlns:p14="http://schemas.microsoft.com/office/powerpoint/2010/main" val="27894409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66937-F353-B849-BD6D-01BDF265904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BC75128-8544-E742-9F79-2EC7555F6422}"/>
              </a:ext>
            </a:extLst>
          </p:cNvPr>
          <p:cNvSpPr>
            <a:spLocks noGrp="1"/>
          </p:cNvSpPr>
          <p:nvPr>
            <p:ph idx="1"/>
          </p:nvPr>
        </p:nvSpPr>
        <p:spPr/>
        <p:txBody>
          <a:bodyPr vert="horz" lIns="91440" tIns="45720" rIns="91440" bIns="45720" rtlCol="0" anchor="t">
            <a:normAutofit/>
          </a:bodyPr>
          <a:lstStyle/>
          <a:p>
            <a:endParaRPr lang="en-GB"/>
          </a:p>
        </p:txBody>
      </p:sp>
    </p:spTree>
    <p:extLst>
      <p:ext uri="{BB962C8B-B14F-4D97-AF65-F5344CB8AC3E}">
        <p14:creationId xmlns:p14="http://schemas.microsoft.com/office/powerpoint/2010/main" val="226631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0ebdf10f-b5a3-45b6-acdb-7dc1eb39878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DA2B97165742847ABC519A905693DF8" ma:contentTypeVersion="10" ma:contentTypeDescription="Create a new document." ma:contentTypeScope="" ma:versionID="0e7616c542bfee660a624acf64b03014">
  <xsd:schema xmlns:xsd="http://www.w3.org/2001/XMLSchema" xmlns:xs="http://www.w3.org/2001/XMLSchema" xmlns:p="http://schemas.microsoft.com/office/2006/metadata/properties" xmlns:ns3="0ebdf10f-b5a3-45b6-acdb-7dc1eb398785" targetNamespace="http://schemas.microsoft.com/office/2006/metadata/properties" ma:root="true" ma:fieldsID="9141b7bae5158836825431f85d1d090d" ns3:_="">
    <xsd:import namespace="0ebdf10f-b5a3-45b6-acdb-7dc1eb398785"/>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bdf10f-b5a3-45b6-acdb-7dc1eb3987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_activity" ma:index="17"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F06EB23-7189-4906-9FB0-0F92A041F795}">
  <ds:schemaRefs>
    <ds:schemaRef ds:uri="0ebdf10f-b5a3-45b6-acdb-7dc1eb39878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183D2FD4-0D70-42FC-B38D-F6972C817A5A}">
  <ds:schemaRefs>
    <ds:schemaRef ds:uri="0ebdf10f-b5a3-45b6-acdb-7dc1eb39878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3AB50C49-0D92-4964-BAA8-E2607179701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Integral</Template>
  <Application>Microsoft Office PowerPoint</Application>
  <PresentationFormat>Widescreen</PresentationFormat>
  <Slides>16</Slides>
  <Notes>0</Notes>
  <HiddenSlides>0</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Integral</vt:lpstr>
      <vt:lpstr>Extenuating Circum-Systems   Smart Medication Management Application  </vt:lpstr>
      <vt:lpstr>Introduction </vt:lpstr>
      <vt:lpstr>Team Introduction </vt:lpstr>
      <vt:lpstr>Proposal idea</vt:lpstr>
      <vt:lpstr>Research</vt:lpstr>
      <vt:lpstr>PowerPoint Presentation</vt:lpstr>
      <vt:lpstr>What problem are we aiming to solve?</vt:lpstr>
      <vt:lpstr>Existing Applications (1/3)</vt:lpstr>
      <vt:lpstr>Existing Applications (2/3)   </vt:lpstr>
      <vt:lpstr>Existing Application (3/3)</vt:lpstr>
      <vt:lpstr>The Problems with existing application </vt:lpstr>
      <vt:lpstr>Gamification inside the application</vt:lpstr>
      <vt:lpstr>Next Steps</vt:lpstr>
      <vt:lpstr>Questions</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Ryan Hopkins (2221956)</dc:creator>
  <cp:revision>4</cp:revision>
  <dcterms:created xsi:type="dcterms:W3CDTF">2026-02-06T10:35:46Z</dcterms:created>
  <dcterms:modified xsi:type="dcterms:W3CDTF">2026-02-19T15:49:09Z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0x0101009DA2B97165742847ABC519A905693DF8</vt:lpwstr>
  </property>
</Properties>
</file>