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72" r:id="rId3"/>
    <p:sldId id="258" r:id="rId4"/>
    <p:sldId id="259" r:id="rId5"/>
    <p:sldId id="260" r:id="rId6"/>
    <p:sldId id="261" r:id="rId7"/>
    <p:sldId id="262" r:id="rId8"/>
    <p:sldId id="263" r:id="rId9"/>
    <p:sldId id="264" r:id="rId10"/>
    <p:sldId id="265" r:id="rId11"/>
    <p:sldId id="266" r:id="rId12"/>
    <p:sldId id="273" r:id="rId13"/>
    <p:sldId id="267" r:id="rId14"/>
    <p:sldId id="270" r:id="rId15"/>
    <p:sldId id="271"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FB0801-788F-4952-8077-7EA22C0EDA37}" v="332" dt="2025-11-16T18:19:52.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B6B67-F71C-40DF-918F-F29EFC038F94}" type="doc">
      <dgm:prSet loTypeId="urn:microsoft.com/office/officeart/2016/7/layout/VerticalHollowActionList" loCatId="List" qsTypeId="urn:microsoft.com/office/officeart/2005/8/quickstyle/simple4" qsCatId="simple" csTypeId="urn:microsoft.com/office/officeart/2005/8/colors/colorful1" csCatId="colorful"/>
      <dgm:spPr/>
      <dgm:t>
        <a:bodyPr/>
        <a:lstStyle/>
        <a:p>
          <a:endParaRPr lang="en-US"/>
        </a:p>
      </dgm:t>
    </dgm:pt>
    <dgm:pt modelId="{9B1F5607-5FEF-4355-BBB1-7D6DB71E1335}">
      <dgm:prSet/>
      <dgm:spPr/>
      <dgm:t>
        <a:bodyPr/>
        <a:lstStyle/>
        <a:p>
          <a:r>
            <a:rPr lang="en-US"/>
            <a:t>Restore</a:t>
          </a:r>
        </a:p>
      </dgm:t>
    </dgm:pt>
    <dgm:pt modelId="{4DF9C4DC-F8C0-4485-AE2C-F7110F82E40E}" type="parTrans" cxnId="{FF0CC141-DA33-4B10-95D0-38BF25C503F2}">
      <dgm:prSet/>
      <dgm:spPr/>
      <dgm:t>
        <a:bodyPr/>
        <a:lstStyle/>
        <a:p>
          <a:endParaRPr lang="en-US"/>
        </a:p>
      </dgm:t>
    </dgm:pt>
    <dgm:pt modelId="{25A63424-15BB-4182-B29B-3A676A059B98}" type="sibTrans" cxnId="{FF0CC141-DA33-4B10-95D0-38BF25C503F2}">
      <dgm:prSet/>
      <dgm:spPr/>
      <dgm:t>
        <a:bodyPr/>
        <a:lstStyle/>
        <a:p>
          <a:endParaRPr lang="en-US"/>
        </a:p>
      </dgm:t>
    </dgm:pt>
    <dgm:pt modelId="{8FC853EA-20BA-43D5-83B2-FBB1DE4F3F95}">
      <dgm:prSet/>
      <dgm:spPr/>
      <dgm:t>
        <a:bodyPr/>
        <a:lstStyle/>
        <a:p>
          <a:r>
            <a:rPr lang="en-US"/>
            <a:t>Restore blood flow and </a:t>
          </a:r>
          <a:r>
            <a:rPr lang="en-US" err="1"/>
            <a:t>stabilise</a:t>
          </a:r>
          <a:r>
            <a:rPr lang="en-US"/>
            <a:t> medical condition.</a:t>
          </a:r>
        </a:p>
      </dgm:t>
    </dgm:pt>
    <dgm:pt modelId="{573E50E2-7493-4D61-BD61-89C8DF6AE145}" type="parTrans" cxnId="{AC7CBEF7-F433-4B8C-8CFD-3064B37308F1}">
      <dgm:prSet/>
      <dgm:spPr/>
      <dgm:t>
        <a:bodyPr/>
        <a:lstStyle/>
        <a:p>
          <a:endParaRPr lang="en-US"/>
        </a:p>
      </dgm:t>
    </dgm:pt>
    <dgm:pt modelId="{8311ECD4-7874-40B6-A2A8-ABB73C4F6061}" type="sibTrans" cxnId="{AC7CBEF7-F433-4B8C-8CFD-3064B37308F1}">
      <dgm:prSet/>
      <dgm:spPr/>
      <dgm:t>
        <a:bodyPr/>
        <a:lstStyle/>
        <a:p>
          <a:endParaRPr lang="en-US"/>
        </a:p>
      </dgm:t>
    </dgm:pt>
    <dgm:pt modelId="{1DF14B6C-B845-4D90-A04B-F6F1CB043566}">
      <dgm:prSet/>
      <dgm:spPr/>
      <dgm:t>
        <a:bodyPr/>
        <a:lstStyle/>
        <a:p>
          <a:r>
            <a:rPr lang="en-US"/>
            <a:t>Prevent</a:t>
          </a:r>
        </a:p>
      </dgm:t>
    </dgm:pt>
    <dgm:pt modelId="{C273E2CD-99BA-41AD-9755-31FF54327498}" type="parTrans" cxnId="{2E070CCC-90AA-4B54-A5E9-3B132C993C60}">
      <dgm:prSet/>
      <dgm:spPr/>
      <dgm:t>
        <a:bodyPr/>
        <a:lstStyle/>
        <a:p>
          <a:endParaRPr lang="en-US"/>
        </a:p>
      </dgm:t>
    </dgm:pt>
    <dgm:pt modelId="{F6133169-CD22-4933-BC17-89B662A0A791}" type="sibTrans" cxnId="{2E070CCC-90AA-4B54-A5E9-3B132C993C60}">
      <dgm:prSet/>
      <dgm:spPr/>
      <dgm:t>
        <a:bodyPr/>
        <a:lstStyle/>
        <a:p>
          <a:endParaRPr lang="en-US"/>
        </a:p>
      </dgm:t>
    </dgm:pt>
    <dgm:pt modelId="{83B1714D-97C9-420A-AF8B-DD767CD1A6C0}">
      <dgm:prSet/>
      <dgm:spPr/>
      <dgm:t>
        <a:bodyPr/>
        <a:lstStyle/>
        <a:p>
          <a:r>
            <a:rPr lang="en-US"/>
            <a:t>Prevent future strokes by reducing modifiable risk factors.</a:t>
          </a:r>
        </a:p>
      </dgm:t>
    </dgm:pt>
    <dgm:pt modelId="{26262DE4-FD1D-4432-B65C-672FD5759A42}" type="parTrans" cxnId="{5E6D39F0-E3F7-4E92-AE0B-9C84DEA8C0CA}">
      <dgm:prSet/>
      <dgm:spPr/>
      <dgm:t>
        <a:bodyPr/>
        <a:lstStyle/>
        <a:p>
          <a:endParaRPr lang="en-US"/>
        </a:p>
      </dgm:t>
    </dgm:pt>
    <dgm:pt modelId="{4BE46547-248C-4ECD-BD9C-CF23CDE6FF6B}" type="sibTrans" cxnId="{5E6D39F0-E3F7-4E92-AE0B-9C84DEA8C0CA}">
      <dgm:prSet/>
      <dgm:spPr/>
      <dgm:t>
        <a:bodyPr/>
        <a:lstStyle/>
        <a:p>
          <a:endParaRPr lang="en-US"/>
        </a:p>
      </dgm:t>
    </dgm:pt>
    <dgm:pt modelId="{A4667DB0-027A-4C93-B394-E903F886E66C}">
      <dgm:prSet/>
      <dgm:spPr/>
      <dgm:t>
        <a:bodyPr/>
        <a:lstStyle/>
        <a:p>
          <a:r>
            <a:rPr lang="en-US"/>
            <a:t>Improve</a:t>
          </a:r>
        </a:p>
      </dgm:t>
    </dgm:pt>
    <dgm:pt modelId="{49E9B6A3-BBC4-4EA4-BE29-0927967CC122}" type="parTrans" cxnId="{BC1AB999-DF17-4021-AEC1-DCDBE33D6F19}">
      <dgm:prSet/>
      <dgm:spPr/>
      <dgm:t>
        <a:bodyPr/>
        <a:lstStyle/>
        <a:p>
          <a:endParaRPr lang="en-US"/>
        </a:p>
      </dgm:t>
    </dgm:pt>
    <dgm:pt modelId="{4D22B260-C073-4181-A10C-7C3AF8103A8B}" type="sibTrans" cxnId="{BC1AB999-DF17-4021-AEC1-DCDBE33D6F19}">
      <dgm:prSet/>
      <dgm:spPr/>
      <dgm:t>
        <a:bodyPr/>
        <a:lstStyle/>
        <a:p>
          <a:endParaRPr lang="en-US"/>
        </a:p>
      </dgm:t>
    </dgm:pt>
    <dgm:pt modelId="{5570C5C9-A11B-40CD-B579-2A8224FEF889}">
      <dgm:prSet/>
      <dgm:spPr/>
      <dgm:t>
        <a:bodyPr/>
        <a:lstStyle/>
        <a:p>
          <a:r>
            <a:rPr lang="en-US"/>
            <a:t>Improve functional independence through rehab.</a:t>
          </a:r>
        </a:p>
      </dgm:t>
    </dgm:pt>
    <dgm:pt modelId="{A40BD65C-655F-4688-A5E7-25C2701F8B1C}" type="parTrans" cxnId="{AE3B3163-A53A-42F8-858B-7207E8025B3B}">
      <dgm:prSet/>
      <dgm:spPr/>
      <dgm:t>
        <a:bodyPr/>
        <a:lstStyle/>
        <a:p>
          <a:endParaRPr lang="en-US"/>
        </a:p>
      </dgm:t>
    </dgm:pt>
    <dgm:pt modelId="{8E965869-8202-40E6-8443-AEA63BA10F1B}" type="sibTrans" cxnId="{AE3B3163-A53A-42F8-858B-7207E8025B3B}">
      <dgm:prSet/>
      <dgm:spPr/>
      <dgm:t>
        <a:bodyPr/>
        <a:lstStyle/>
        <a:p>
          <a:endParaRPr lang="en-US"/>
        </a:p>
      </dgm:t>
    </dgm:pt>
    <dgm:pt modelId="{4F95F783-61F9-4B65-82F1-B2E79672566D}">
      <dgm:prSet/>
      <dgm:spPr/>
      <dgm:t>
        <a:bodyPr/>
        <a:lstStyle/>
        <a:p>
          <a:r>
            <a:rPr lang="en-US"/>
            <a:t>Support</a:t>
          </a:r>
        </a:p>
      </dgm:t>
    </dgm:pt>
    <dgm:pt modelId="{7E5DF699-42DA-4979-8CB6-49E4F69AB92E}" type="parTrans" cxnId="{41439C2A-0C22-434A-995C-C56AAFA6C03B}">
      <dgm:prSet/>
      <dgm:spPr/>
      <dgm:t>
        <a:bodyPr/>
        <a:lstStyle/>
        <a:p>
          <a:endParaRPr lang="en-US"/>
        </a:p>
      </dgm:t>
    </dgm:pt>
    <dgm:pt modelId="{5A8C6677-D6BC-4633-B154-8DF965507C29}" type="sibTrans" cxnId="{41439C2A-0C22-434A-995C-C56AAFA6C03B}">
      <dgm:prSet/>
      <dgm:spPr/>
      <dgm:t>
        <a:bodyPr/>
        <a:lstStyle/>
        <a:p>
          <a:endParaRPr lang="en-US"/>
        </a:p>
      </dgm:t>
    </dgm:pt>
    <dgm:pt modelId="{3ECC6EA0-518C-46D9-AECB-70D0B8F02DA3}">
      <dgm:prSet/>
      <dgm:spPr/>
      <dgm:t>
        <a:bodyPr/>
        <a:lstStyle/>
        <a:p>
          <a:r>
            <a:rPr lang="en-US"/>
            <a:t>Support communication, mobility, and daily activities.</a:t>
          </a:r>
        </a:p>
      </dgm:t>
    </dgm:pt>
    <dgm:pt modelId="{B31D438A-A3EA-468D-82AE-E6AE7D1E0361}" type="parTrans" cxnId="{A37E4515-5305-4291-9112-E4BEDBDD491C}">
      <dgm:prSet/>
      <dgm:spPr/>
      <dgm:t>
        <a:bodyPr/>
        <a:lstStyle/>
        <a:p>
          <a:endParaRPr lang="en-US"/>
        </a:p>
      </dgm:t>
    </dgm:pt>
    <dgm:pt modelId="{D720C3F9-5E63-4129-BC4C-4F13AD7EC4F7}" type="sibTrans" cxnId="{A37E4515-5305-4291-9112-E4BEDBDD491C}">
      <dgm:prSet/>
      <dgm:spPr/>
      <dgm:t>
        <a:bodyPr/>
        <a:lstStyle/>
        <a:p>
          <a:endParaRPr lang="en-US"/>
        </a:p>
      </dgm:t>
    </dgm:pt>
    <dgm:pt modelId="{1902CDF3-3917-418C-AB62-4094C43A7A00}">
      <dgm:prSet/>
      <dgm:spPr/>
      <dgm:t>
        <a:bodyPr/>
        <a:lstStyle/>
        <a:p>
          <a:r>
            <a:rPr lang="en-US"/>
            <a:t>Enhance</a:t>
          </a:r>
        </a:p>
      </dgm:t>
    </dgm:pt>
    <dgm:pt modelId="{4E3B92CA-1D0D-4B11-80E6-D5E6C9BA5D7A}" type="parTrans" cxnId="{F4DF7B38-0517-44F8-85DA-7D7487974FF7}">
      <dgm:prSet/>
      <dgm:spPr/>
      <dgm:t>
        <a:bodyPr/>
        <a:lstStyle/>
        <a:p>
          <a:endParaRPr lang="en-US"/>
        </a:p>
      </dgm:t>
    </dgm:pt>
    <dgm:pt modelId="{6B1940AB-13B1-4024-94DE-BE8F44144687}" type="sibTrans" cxnId="{F4DF7B38-0517-44F8-85DA-7D7487974FF7}">
      <dgm:prSet/>
      <dgm:spPr/>
      <dgm:t>
        <a:bodyPr/>
        <a:lstStyle/>
        <a:p>
          <a:endParaRPr lang="en-US"/>
        </a:p>
      </dgm:t>
    </dgm:pt>
    <dgm:pt modelId="{5685B42A-C42A-4944-A704-D9E2C74AF6DB}">
      <dgm:prSet/>
      <dgm:spPr/>
      <dgm:t>
        <a:bodyPr/>
        <a:lstStyle/>
        <a:p>
          <a:r>
            <a:rPr lang="en-US"/>
            <a:t>Enhance emotional wellbeing and confidence.</a:t>
          </a:r>
        </a:p>
      </dgm:t>
    </dgm:pt>
    <dgm:pt modelId="{3EEF625F-C8DD-4D1F-87D1-5A10E70FE0F6}" type="parTrans" cxnId="{E4776F7A-40FC-464A-B483-06B9C7A5DBD2}">
      <dgm:prSet/>
      <dgm:spPr/>
      <dgm:t>
        <a:bodyPr/>
        <a:lstStyle/>
        <a:p>
          <a:endParaRPr lang="en-US"/>
        </a:p>
      </dgm:t>
    </dgm:pt>
    <dgm:pt modelId="{E0DCF6E6-3C30-44F2-9AD5-A6AD361798D1}" type="sibTrans" cxnId="{E4776F7A-40FC-464A-B483-06B9C7A5DBD2}">
      <dgm:prSet/>
      <dgm:spPr/>
      <dgm:t>
        <a:bodyPr/>
        <a:lstStyle/>
        <a:p>
          <a:endParaRPr lang="en-US"/>
        </a:p>
      </dgm:t>
    </dgm:pt>
    <dgm:pt modelId="{FFFA32D6-0853-4363-B14D-DD55835F8E26}">
      <dgm:prSet/>
      <dgm:spPr/>
      <dgm:t>
        <a:bodyPr/>
        <a:lstStyle/>
        <a:p>
          <a:r>
            <a:rPr lang="en-US"/>
            <a:t>Enable</a:t>
          </a:r>
        </a:p>
      </dgm:t>
    </dgm:pt>
    <dgm:pt modelId="{916136A8-C228-442C-859E-628EF027E2F0}" type="parTrans" cxnId="{6AA4D48F-8B1C-427F-A494-B839BACB0B70}">
      <dgm:prSet/>
      <dgm:spPr/>
      <dgm:t>
        <a:bodyPr/>
        <a:lstStyle/>
        <a:p>
          <a:endParaRPr lang="en-US"/>
        </a:p>
      </dgm:t>
    </dgm:pt>
    <dgm:pt modelId="{26879B0E-FF04-4326-A099-9C16F1F3576A}" type="sibTrans" cxnId="{6AA4D48F-8B1C-427F-A494-B839BACB0B70}">
      <dgm:prSet/>
      <dgm:spPr/>
      <dgm:t>
        <a:bodyPr/>
        <a:lstStyle/>
        <a:p>
          <a:endParaRPr lang="en-US"/>
        </a:p>
      </dgm:t>
    </dgm:pt>
    <dgm:pt modelId="{C2D4FC3D-A468-4004-97F0-4170C556F9BB}">
      <dgm:prSet/>
      <dgm:spPr/>
      <dgm:t>
        <a:bodyPr/>
        <a:lstStyle/>
        <a:p>
          <a:r>
            <a:rPr lang="en-US"/>
            <a:t>Enable safe return home with appropriate support.</a:t>
          </a:r>
        </a:p>
      </dgm:t>
    </dgm:pt>
    <dgm:pt modelId="{0DB82397-CA31-4BFF-BDC0-02254DAAC140}" type="parTrans" cxnId="{8CD3301A-3B5E-470D-A259-822687AB3F19}">
      <dgm:prSet/>
      <dgm:spPr/>
      <dgm:t>
        <a:bodyPr/>
        <a:lstStyle/>
        <a:p>
          <a:endParaRPr lang="en-US"/>
        </a:p>
      </dgm:t>
    </dgm:pt>
    <dgm:pt modelId="{3AAD9EB1-67B3-49DF-A320-C75AE3B2FFDB}" type="sibTrans" cxnId="{8CD3301A-3B5E-470D-A259-822687AB3F19}">
      <dgm:prSet/>
      <dgm:spPr/>
      <dgm:t>
        <a:bodyPr/>
        <a:lstStyle/>
        <a:p>
          <a:endParaRPr lang="en-US"/>
        </a:p>
      </dgm:t>
    </dgm:pt>
    <dgm:pt modelId="{A20121D6-F904-434B-A01C-134824AA66B7}">
      <dgm:prSet/>
      <dgm:spPr/>
      <dgm:t>
        <a:bodyPr/>
        <a:lstStyle/>
        <a:p>
          <a:r>
            <a:rPr lang="en-US"/>
            <a:t>Promote</a:t>
          </a:r>
        </a:p>
      </dgm:t>
    </dgm:pt>
    <dgm:pt modelId="{2D32B55D-ABA5-4B9E-BE30-86AF5BE3788F}" type="parTrans" cxnId="{BF72FCFD-8EEB-4D17-94AE-7ADD5F067720}">
      <dgm:prSet/>
      <dgm:spPr/>
      <dgm:t>
        <a:bodyPr/>
        <a:lstStyle/>
        <a:p>
          <a:endParaRPr lang="en-US"/>
        </a:p>
      </dgm:t>
    </dgm:pt>
    <dgm:pt modelId="{50145CEE-70DC-4EF9-8BB1-8703E6D78BAE}" type="sibTrans" cxnId="{BF72FCFD-8EEB-4D17-94AE-7ADD5F067720}">
      <dgm:prSet/>
      <dgm:spPr/>
      <dgm:t>
        <a:bodyPr/>
        <a:lstStyle/>
        <a:p>
          <a:endParaRPr lang="en-US"/>
        </a:p>
      </dgm:t>
    </dgm:pt>
    <dgm:pt modelId="{D4824642-C597-4887-987A-1F08F8229B22}">
      <dgm:prSet/>
      <dgm:spPr/>
      <dgm:t>
        <a:bodyPr/>
        <a:lstStyle/>
        <a:p>
          <a:r>
            <a:rPr lang="en-US"/>
            <a:t>Promote long-term self-management and health literacy.</a:t>
          </a:r>
        </a:p>
      </dgm:t>
    </dgm:pt>
    <dgm:pt modelId="{99C60A25-2835-431F-A45F-B1C53E3CBF87}" type="parTrans" cxnId="{EB745CF0-1108-40D8-9590-C2B8A6A7157B}">
      <dgm:prSet/>
      <dgm:spPr/>
      <dgm:t>
        <a:bodyPr/>
        <a:lstStyle/>
        <a:p>
          <a:endParaRPr lang="en-US"/>
        </a:p>
      </dgm:t>
    </dgm:pt>
    <dgm:pt modelId="{DF66C953-CEBB-4323-89A5-47BC7533C014}" type="sibTrans" cxnId="{EB745CF0-1108-40D8-9590-C2B8A6A7157B}">
      <dgm:prSet/>
      <dgm:spPr/>
      <dgm:t>
        <a:bodyPr/>
        <a:lstStyle/>
        <a:p>
          <a:endParaRPr lang="en-US"/>
        </a:p>
      </dgm:t>
    </dgm:pt>
    <dgm:pt modelId="{E67F97CE-D48B-405D-B668-A17EDF0192D7}" type="pres">
      <dgm:prSet presAssocID="{6C5B6B67-F71C-40DF-918F-F29EFC038F94}" presName="Name0" presStyleCnt="0">
        <dgm:presLayoutVars>
          <dgm:dir/>
          <dgm:animLvl val="lvl"/>
          <dgm:resizeHandles val="exact"/>
        </dgm:presLayoutVars>
      </dgm:prSet>
      <dgm:spPr/>
    </dgm:pt>
    <dgm:pt modelId="{2F439DD1-4E2B-4879-8CAA-98DBC35A9F49}" type="pres">
      <dgm:prSet presAssocID="{9B1F5607-5FEF-4355-BBB1-7D6DB71E1335}" presName="linNode" presStyleCnt="0"/>
      <dgm:spPr/>
    </dgm:pt>
    <dgm:pt modelId="{05536DF8-A94D-4C93-8BD6-F9F29095B726}" type="pres">
      <dgm:prSet presAssocID="{9B1F5607-5FEF-4355-BBB1-7D6DB71E1335}" presName="parentText" presStyleLbl="solidFgAcc1" presStyleIdx="0" presStyleCnt="7">
        <dgm:presLayoutVars>
          <dgm:chMax val="1"/>
          <dgm:bulletEnabled/>
        </dgm:presLayoutVars>
      </dgm:prSet>
      <dgm:spPr/>
    </dgm:pt>
    <dgm:pt modelId="{36CFF16D-77FB-458B-904A-52CD22CD3D1E}" type="pres">
      <dgm:prSet presAssocID="{9B1F5607-5FEF-4355-BBB1-7D6DB71E1335}" presName="descendantText" presStyleLbl="alignNode1" presStyleIdx="0" presStyleCnt="7">
        <dgm:presLayoutVars>
          <dgm:bulletEnabled/>
        </dgm:presLayoutVars>
      </dgm:prSet>
      <dgm:spPr/>
    </dgm:pt>
    <dgm:pt modelId="{112DE371-BC7B-48AF-B1F2-130A67B778D0}" type="pres">
      <dgm:prSet presAssocID="{25A63424-15BB-4182-B29B-3A676A059B98}" presName="sp" presStyleCnt="0"/>
      <dgm:spPr/>
    </dgm:pt>
    <dgm:pt modelId="{A3D87B7A-5710-4B93-B64B-AD0840602D1B}" type="pres">
      <dgm:prSet presAssocID="{1DF14B6C-B845-4D90-A04B-F6F1CB043566}" presName="linNode" presStyleCnt="0"/>
      <dgm:spPr/>
    </dgm:pt>
    <dgm:pt modelId="{BA3FE4BF-2C17-4E12-8F80-C477DE9F03A9}" type="pres">
      <dgm:prSet presAssocID="{1DF14B6C-B845-4D90-A04B-F6F1CB043566}" presName="parentText" presStyleLbl="solidFgAcc1" presStyleIdx="1" presStyleCnt="7">
        <dgm:presLayoutVars>
          <dgm:chMax val="1"/>
          <dgm:bulletEnabled/>
        </dgm:presLayoutVars>
      </dgm:prSet>
      <dgm:spPr/>
    </dgm:pt>
    <dgm:pt modelId="{0190C4B8-C667-4DAA-8EE4-C653BCA1C8F1}" type="pres">
      <dgm:prSet presAssocID="{1DF14B6C-B845-4D90-A04B-F6F1CB043566}" presName="descendantText" presStyleLbl="alignNode1" presStyleIdx="1" presStyleCnt="7">
        <dgm:presLayoutVars>
          <dgm:bulletEnabled/>
        </dgm:presLayoutVars>
      </dgm:prSet>
      <dgm:spPr/>
    </dgm:pt>
    <dgm:pt modelId="{0A54B886-8D9A-4C9A-84C1-FE62A12281ED}" type="pres">
      <dgm:prSet presAssocID="{F6133169-CD22-4933-BC17-89B662A0A791}" presName="sp" presStyleCnt="0"/>
      <dgm:spPr/>
    </dgm:pt>
    <dgm:pt modelId="{FD3F2FAC-C7F8-4930-A3F5-2D3B4B498845}" type="pres">
      <dgm:prSet presAssocID="{A4667DB0-027A-4C93-B394-E903F886E66C}" presName="linNode" presStyleCnt="0"/>
      <dgm:spPr/>
    </dgm:pt>
    <dgm:pt modelId="{E03E370D-AD50-46B5-B33B-22EE70DE2614}" type="pres">
      <dgm:prSet presAssocID="{A4667DB0-027A-4C93-B394-E903F886E66C}" presName="parentText" presStyleLbl="solidFgAcc1" presStyleIdx="2" presStyleCnt="7">
        <dgm:presLayoutVars>
          <dgm:chMax val="1"/>
          <dgm:bulletEnabled/>
        </dgm:presLayoutVars>
      </dgm:prSet>
      <dgm:spPr/>
    </dgm:pt>
    <dgm:pt modelId="{49B85460-773C-4E80-8641-DA76D404CE08}" type="pres">
      <dgm:prSet presAssocID="{A4667DB0-027A-4C93-B394-E903F886E66C}" presName="descendantText" presStyleLbl="alignNode1" presStyleIdx="2" presStyleCnt="7">
        <dgm:presLayoutVars>
          <dgm:bulletEnabled/>
        </dgm:presLayoutVars>
      </dgm:prSet>
      <dgm:spPr/>
    </dgm:pt>
    <dgm:pt modelId="{EC899A0B-CD14-4735-9F52-454C4EDEBE8F}" type="pres">
      <dgm:prSet presAssocID="{4D22B260-C073-4181-A10C-7C3AF8103A8B}" presName="sp" presStyleCnt="0"/>
      <dgm:spPr/>
    </dgm:pt>
    <dgm:pt modelId="{139DE5FF-BA35-4A26-9C16-804127300D93}" type="pres">
      <dgm:prSet presAssocID="{4F95F783-61F9-4B65-82F1-B2E79672566D}" presName="linNode" presStyleCnt="0"/>
      <dgm:spPr/>
    </dgm:pt>
    <dgm:pt modelId="{0AF83164-6A1A-4636-B2D4-91C147DAF324}" type="pres">
      <dgm:prSet presAssocID="{4F95F783-61F9-4B65-82F1-B2E79672566D}" presName="parentText" presStyleLbl="solidFgAcc1" presStyleIdx="3" presStyleCnt="7">
        <dgm:presLayoutVars>
          <dgm:chMax val="1"/>
          <dgm:bulletEnabled/>
        </dgm:presLayoutVars>
      </dgm:prSet>
      <dgm:spPr/>
    </dgm:pt>
    <dgm:pt modelId="{F37EE0DF-C0E6-40F5-9105-8DB1E6B1F2CD}" type="pres">
      <dgm:prSet presAssocID="{4F95F783-61F9-4B65-82F1-B2E79672566D}" presName="descendantText" presStyleLbl="alignNode1" presStyleIdx="3" presStyleCnt="7">
        <dgm:presLayoutVars>
          <dgm:bulletEnabled/>
        </dgm:presLayoutVars>
      </dgm:prSet>
      <dgm:spPr/>
    </dgm:pt>
    <dgm:pt modelId="{D074824B-4033-42A9-B87B-007FF0B5B812}" type="pres">
      <dgm:prSet presAssocID="{5A8C6677-D6BC-4633-B154-8DF965507C29}" presName="sp" presStyleCnt="0"/>
      <dgm:spPr/>
    </dgm:pt>
    <dgm:pt modelId="{0909E8F8-EB78-44E5-930A-AF94AAF6CECC}" type="pres">
      <dgm:prSet presAssocID="{1902CDF3-3917-418C-AB62-4094C43A7A00}" presName="linNode" presStyleCnt="0"/>
      <dgm:spPr/>
    </dgm:pt>
    <dgm:pt modelId="{433F7847-9C3B-421A-AFCC-CD9C14EB4DF0}" type="pres">
      <dgm:prSet presAssocID="{1902CDF3-3917-418C-AB62-4094C43A7A00}" presName="parentText" presStyleLbl="solidFgAcc1" presStyleIdx="4" presStyleCnt="7">
        <dgm:presLayoutVars>
          <dgm:chMax val="1"/>
          <dgm:bulletEnabled/>
        </dgm:presLayoutVars>
      </dgm:prSet>
      <dgm:spPr/>
    </dgm:pt>
    <dgm:pt modelId="{06A4B57E-2670-4009-86B0-276F80217DB7}" type="pres">
      <dgm:prSet presAssocID="{1902CDF3-3917-418C-AB62-4094C43A7A00}" presName="descendantText" presStyleLbl="alignNode1" presStyleIdx="4" presStyleCnt="7">
        <dgm:presLayoutVars>
          <dgm:bulletEnabled/>
        </dgm:presLayoutVars>
      </dgm:prSet>
      <dgm:spPr/>
    </dgm:pt>
    <dgm:pt modelId="{1D79D53E-8F30-4B75-83BA-5E1734A95174}" type="pres">
      <dgm:prSet presAssocID="{6B1940AB-13B1-4024-94DE-BE8F44144687}" presName="sp" presStyleCnt="0"/>
      <dgm:spPr/>
    </dgm:pt>
    <dgm:pt modelId="{163BAE72-F7B3-48C2-BF33-C2E8DA616E2A}" type="pres">
      <dgm:prSet presAssocID="{FFFA32D6-0853-4363-B14D-DD55835F8E26}" presName="linNode" presStyleCnt="0"/>
      <dgm:spPr/>
    </dgm:pt>
    <dgm:pt modelId="{CC499E7C-BABF-4BFA-9F3C-B7D7F034DC95}" type="pres">
      <dgm:prSet presAssocID="{FFFA32D6-0853-4363-B14D-DD55835F8E26}" presName="parentText" presStyleLbl="solidFgAcc1" presStyleIdx="5" presStyleCnt="7">
        <dgm:presLayoutVars>
          <dgm:chMax val="1"/>
          <dgm:bulletEnabled/>
        </dgm:presLayoutVars>
      </dgm:prSet>
      <dgm:spPr/>
    </dgm:pt>
    <dgm:pt modelId="{9ADA79BE-DD80-4DB4-A3B7-D79308A17B05}" type="pres">
      <dgm:prSet presAssocID="{FFFA32D6-0853-4363-B14D-DD55835F8E26}" presName="descendantText" presStyleLbl="alignNode1" presStyleIdx="5" presStyleCnt="7">
        <dgm:presLayoutVars>
          <dgm:bulletEnabled/>
        </dgm:presLayoutVars>
      </dgm:prSet>
      <dgm:spPr/>
    </dgm:pt>
    <dgm:pt modelId="{962947E7-6B08-477E-BA9B-C7B0C48ECCD7}" type="pres">
      <dgm:prSet presAssocID="{26879B0E-FF04-4326-A099-9C16F1F3576A}" presName="sp" presStyleCnt="0"/>
      <dgm:spPr/>
    </dgm:pt>
    <dgm:pt modelId="{914B06AC-DCE2-4897-BA5A-B4C4B4C63E4B}" type="pres">
      <dgm:prSet presAssocID="{A20121D6-F904-434B-A01C-134824AA66B7}" presName="linNode" presStyleCnt="0"/>
      <dgm:spPr/>
    </dgm:pt>
    <dgm:pt modelId="{AE5D8A54-5E16-4287-AB91-F0A9BAA02AC6}" type="pres">
      <dgm:prSet presAssocID="{A20121D6-F904-434B-A01C-134824AA66B7}" presName="parentText" presStyleLbl="solidFgAcc1" presStyleIdx="6" presStyleCnt="7">
        <dgm:presLayoutVars>
          <dgm:chMax val="1"/>
          <dgm:bulletEnabled/>
        </dgm:presLayoutVars>
      </dgm:prSet>
      <dgm:spPr/>
    </dgm:pt>
    <dgm:pt modelId="{EFD8987C-2C69-4E8D-B414-C319DD459CDB}" type="pres">
      <dgm:prSet presAssocID="{A20121D6-F904-434B-A01C-134824AA66B7}" presName="descendantText" presStyleLbl="alignNode1" presStyleIdx="6" presStyleCnt="7">
        <dgm:presLayoutVars>
          <dgm:bulletEnabled/>
        </dgm:presLayoutVars>
      </dgm:prSet>
      <dgm:spPr/>
    </dgm:pt>
  </dgm:ptLst>
  <dgm:cxnLst>
    <dgm:cxn modelId="{A37E4515-5305-4291-9112-E4BEDBDD491C}" srcId="{4F95F783-61F9-4B65-82F1-B2E79672566D}" destId="{3ECC6EA0-518C-46D9-AECB-70D0B8F02DA3}" srcOrd="0" destOrd="0" parTransId="{B31D438A-A3EA-468D-82AE-E6AE7D1E0361}" sibTransId="{D720C3F9-5E63-4129-BC4C-4F13AD7EC4F7}"/>
    <dgm:cxn modelId="{8CD3301A-3B5E-470D-A259-822687AB3F19}" srcId="{FFFA32D6-0853-4363-B14D-DD55835F8E26}" destId="{C2D4FC3D-A468-4004-97F0-4170C556F9BB}" srcOrd="0" destOrd="0" parTransId="{0DB82397-CA31-4BFF-BDC0-02254DAAC140}" sibTransId="{3AAD9EB1-67B3-49DF-A320-C75AE3B2FFDB}"/>
    <dgm:cxn modelId="{517F451B-4E59-4DD6-8A0D-C252DDADF2BC}" type="presOf" srcId="{5570C5C9-A11B-40CD-B579-2A8224FEF889}" destId="{49B85460-773C-4E80-8641-DA76D404CE08}" srcOrd="0" destOrd="0" presId="urn:microsoft.com/office/officeart/2016/7/layout/VerticalHollowActionList"/>
    <dgm:cxn modelId="{3DBC4B1F-7936-4DFF-A3A2-ED4578D1863C}" type="presOf" srcId="{C2D4FC3D-A468-4004-97F0-4170C556F9BB}" destId="{9ADA79BE-DD80-4DB4-A3B7-D79308A17B05}" srcOrd="0" destOrd="0" presId="urn:microsoft.com/office/officeart/2016/7/layout/VerticalHollowActionList"/>
    <dgm:cxn modelId="{41439C2A-0C22-434A-995C-C56AAFA6C03B}" srcId="{6C5B6B67-F71C-40DF-918F-F29EFC038F94}" destId="{4F95F783-61F9-4B65-82F1-B2E79672566D}" srcOrd="3" destOrd="0" parTransId="{7E5DF699-42DA-4979-8CB6-49E4F69AB92E}" sibTransId="{5A8C6677-D6BC-4633-B154-8DF965507C29}"/>
    <dgm:cxn modelId="{0B466E35-1C91-49C9-BFBD-068455FBBC87}" type="presOf" srcId="{6C5B6B67-F71C-40DF-918F-F29EFC038F94}" destId="{E67F97CE-D48B-405D-B668-A17EDF0192D7}" srcOrd="0" destOrd="0" presId="urn:microsoft.com/office/officeart/2016/7/layout/VerticalHollowActionList"/>
    <dgm:cxn modelId="{F4DF7B38-0517-44F8-85DA-7D7487974FF7}" srcId="{6C5B6B67-F71C-40DF-918F-F29EFC038F94}" destId="{1902CDF3-3917-418C-AB62-4094C43A7A00}" srcOrd="4" destOrd="0" parTransId="{4E3B92CA-1D0D-4B11-80E6-D5E6C9BA5D7A}" sibTransId="{6B1940AB-13B1-4024-94DE-BE8F44144687}"/>
    <dgm:cxn modelId="{AF09BF3F-4C35-4A0F-B8EE-F772686F51A1}" type="presOf" srcId="{1DF14B6C-B845-4D90-A04B-F6F1CB043566}" destId="{BA3FE4BF-2C17-4E12-8F80-C477DE9F03A9}" srcOrd="0" destOrd="0" presId="urn:microsoft.com/office/officeart/2016/7/layout/VerticalHollowActionList"/>
    <dgm:cxn modelId="{FF0CC141-DA33-4B10-95D0-38BF25C503F2}" srcId="{6C5B6B67-F71C-40DF-918F-F29EFC038F94}" destId="{9B1F5607-5FEF-4355-BBB1-7D6DB71E1335}" srcOrd="0" destOrd="0" parTransId="{4DF9C4DC-F8C0-4485-AE2C-F7110F82E40E}" sibTransId="{25A63424-15BB-4182-B29B-3A676A059B98}"/>
    <dgm:cxn modelId="{59D5B742-0EE3-4E13-B021-F00ECBF96B51}" type="presOf" srcId="{A4667DB0-027A-4C93-B394-E903F886E66C}" destId="{E03E370D-AD50-46B5-B33B-22EE70DE2614}" srcOrd="0" destOrd="0" presId="urn:microsoft.com/office/officeart/2016/7/layout/VerticalHollowActionList"/>
    <dgm:cxn modelId="{AE3B3163-A53A-42F8-858B-7207E8025B3B}" srcId="{A4667DB0-027A-4C93-B394-E903F886E66C}" destId="{5570C5C9-A11B-40CD-B579-2A8224FEF889}" srcOrd="0" destOrd="0" parTransId="{A40BD65C-655F-4688-A5E7-25C2701F8B1C}" sibTransId="{8E965869-8202-40E6-8443-AEA63BA10F1B}"/>
    <dgm:cxn modelId="{E0FDF476-0B3D-46F0-8840-9783BDFE14ED}" type="presOf" srcId="{83B1714D-97C9-420A-AF8B-DD767CD1A6C0}" destId="{0190C4B8-C667-4DAA-8EE4-C653BCA1C8F1}" srcOrd="0" destOrd="0" presId="urn:microsoft.com/office/officeart/2016/7/layout/VerticalHollowActionList"/>
    <dgm:cxn modelId="{E4776F7A-40FC-464A-B483-06B9C7A5DBD2}" srcId="{1902CDF3-3917-418C-AB62-4094C43A7A00}" destId="{5685B42A-C42A-4944-A704-D9E2C74AF6DB}" srcOrd="0" destOrd="0" parTransId="{3EEF625F-C8DD-4D1F-87D1-5A10E70FE0F6}" sibTransId="{E0DCF6E6-3C30-44F2-9AD5-A6AD361798D1}"/>
    <dgm:cxn modelId="{6AA4D48F-8B1C-427F-A494-B839BACB0B70}" srcId="{6C5B6B67-F71C-40DF-918F-F29EFC038F94}" destId="{FFFA32D6-0853-4363-B14D-DD55835F8E26}" srcOrd="5" destOrd="0" parTransId="{916136A8-C228-442C-859E-628EF027E2F0}" sibTransId="{26879B0E-FF04-4326-A099-9C16F1F3576A}"/>
    <dgm:cxn modelId="{BC1AB999-DF17-4021-AEC1-DCDBE33D6F19}" srcId="{6C5B6B67-F71C-40DF-918F-F29EFC038F94}" destId="{A4667DB0-027A-4C93-B394-E903F886E66C}" srcOrd="2" destOrd="0" parTransId="{49E9B6A3-BBC4-4EA4-BE29-0927967CC122}" sibTransId="{4D22B260-C073-4181-A10C-7C3AF8103A8B}"/>
    <dgm:cxn modelId="{0F803CA4-F873-4F1A-AABB-307D05DA549E}" type="presOf" srcId="{9B1F5607-5FEF-4355-BBB1-7D6DB71E1335}" destId="{05536DF8-A94D-4C93-8BD6-F9F29095B726}" srcOrd="0" destOrd="0" presId="urn:microsoft.com/office/officeart/2016/7/layout/VerticalHollowActionList"/>
    <dgm:cxn modelId="{545A5AB3-735A-4FE6-8243-03F3C6B7D3EC}" type="presOf" srcId="{5685B42A-C42A-4944-A704-D9E2C74AF6DB}" destId="{06A4B57E-2670-4009-86B0-276F80217DB7}" srcOrd="0" destOrd="0" presId="urn:microsoft.com/office/officeart/2016/7/layout/VerticalHollowActionList"/>
    <dgm:cxn modelId="{61214FC6-5228-4881-AC19-F54254910C14}" type="presOf" srcId="{8FC853EA-20BA-43D5-83B2-FBB1DE4F3F95}" destId="{36CFF16D-77FB-458B-904A-52CD22CD3D1E}" srcOrd="0" destOrd="0" presId="urn:microsoft.com/office/officeart/2016/7/layout/VerticalHollowActionList"/>
    <dgm:cxn modelId="{E69492C6-2F01-4120-A9B9-ECC593B3317D}" type="presOf" srcId="{4F95F783-61F9-4B65-82F1-B2E79672566D}" destId="{0AF83164-6A1A-4636-B2D4-91C147DAF324}" srcOrd="0" destOrd="0" presId="urn:microsoft.com/office/officeart/2016/7/layout/VerticalHollowActionList"/>
    <dgm:cxn modelId="{D9D0FEC9-8014-499A-9310-163E140D9518}" type="presOf" srcId="{A20121D6-F904-434B-A01C-134824AA66B7}" destId="{AE5D8A54-5E16-4287-AB91-F0A9BAA02AC6}" srcOrd="0" destOrd="0" presId="urn:microsoft.com/office/officeart/2016/7/layout/VerticalHollowActionList"/>
    <dgm:cxn modelId="{2E070CCC-90AA-4B54-A5E9-3B132C993C60}" srcId="{6C5B6B67-F71C-40DF-918F-F29EFC038F94}" destId="{1DF14B6C-B845-4D90-A04B-F6F1CB043566}" srcOrd="1" destOrd="0" parTransId="{C273E2CD-99BA-41AD-9755-31FF54327498}" sibTransId="{F6133169-CD22-4933-BC17-89B662A0A791}"/>
    <dgm:cxn modelId="{928EE7D7-EFE6-4A6A-A332-B7B6B3E65E02}" type="presOf" srcId="{FFFA32D6-0853-4363-B14D-DD55835F8E26}" destId="{CC499E7C-BABF-4BFA-9F3C-B7D7F034DC95}" srcOrd="0" destOrd="0" presId="urn:microsoft.com/office/officeart/2016/7/layout/VerticalHollowActionList"/>
    <dgm:cxn modelId="{B79D59D8-1145-428A-B25B-3052C00BA159}" type="presOf" srcId="{1902CDF3-3917-418C-AB62-4094C43A7A00}" destId="{433F7847-9C3B-421A-AFCC-CD9C14EB4DF0}" srcOrd="0" destOrd="0" presId="urn:microsoft.com/office/officeart/2016/7/layout/VerticalHollowActionList"/>
    <dgm:cxn modelId="{9AD720DE-A706-4726-8C4E-96B5CA8DCBFC}" type="presOf" srcId="{3ECC6EA0-518C-46D9-AECB-70D0B8F02DA3}" destId="{F37EE0DF-C0E6-40F5-9105-8DB1E6B1F2CD}" srcOrd="0" destOrd="0" presId="urn:microsoft.com/office/officeart/2016/7/layout/VerticalHollowActionList"/>
    <dgm:cxn modelId="{5E6D39F0-E3F7-4E92-AE0B-9C84DEA8C0CA}" srcId="{1DF14B6C-B845-4D90-A04B-F6F1CB043566}" destId="{83B1714D-97C9-420A-AF8B-DD767CD1A6C0}" srcOrd="0" destOrd="0" parTransId="{26262DE4-FD1D-4432-B65C-672FD5759A42}" sibTransId="{4BE46547-248C-4ECD-BD9C-CF23CDE6FF6B}"/>
    <dgm:cxn modelId="{EB745CF0-1108-40D8-9590-C2B8A6A7157B}" srcId="{A20121D6-F904-434B-A01C-134824AA66B7}" destId="{D4824642-C597-4887-987A-1F08F8229B22}" srcOrd="0" destOrd="0" parTransId="{99C60A25-2835-431F-A45F-B1C53E3CBF87}" sibTransId="{DF66C953-CEBB-4323-89A5-47BC7533C014}"/>
    <dgm:cxn modelId="{15D6E6F5-6A0F-4D2A-8058-A3274F2F8965}" type="presOf" srcId="{D4824642-C597-4887-987A-1F08F8229B22}" destId="{EFD8987C-2C69-4E8D-B414-C319DD459CDB}" srcOrd="0" destOrd="0" presId="urn:microsoft.com/office/officeart/2016/7/layout/VerticalHollowActionList"/>
    <dgm:cxn modelId="{AC7CBEF7-F433-4B8C-8CFD-3064B37308F1}" srcId="{9B1F5607-5FEF-4355-BBB1-7D6DB71E1335}" destId="{8FC853EA-20BA-43D5-83B2-FBB1DE4F3F95}" srcOrd="0" destOrd="0" parTransId="{573E50E2-7493-4D61-BD61-89C8DF6AE145}" sibTransId="{8311ECD4-7874-40B6-A2A8-ABB73C4F6061}"/>
    <dgm:cxn modelId="{BF72FCFD-8EEB-4D17-94AE-7ADD5F067720}" srcId="{6C5B6B67-F71C-40DF-918F-F29EFC038F94}" destId="{A20121D6-F904-434B-A01C-134824AA66B7}" srcOrd="6" destOrd="0" parTransId="{2D32B55D-ABA5-4B9E-BE30-86AF5BE3788F}" sibTransId="{50145CEE-70DC-4EF9-8BB1-8703E6D78BAE}"/>
    <dgm:cxn modelId="{819A1E34-EAE1-4773-8BF9-3EF26A73671F}" type="presParOf" srcId="{E67F97CE-D48B-405D-B668-A17EDF0192D7}" destId="{2F439DD1-4E2B-4879-8CAA-98DBC35A9F49}" srcOrd="0" destOrd="0" presId="urn:microsoft.com/office/officeart/2016/7/layout/VerticalHollowActionList"/>
    <dgm:cxn modelId="{71FB0C51-3868-41FE-BB08-BF648526D68E}" type="presParOf" srcId="{2F439DD1-4E2B-4879-8CAA-98DBC35A9F49}" destId="{05536DF8-A94D-4C93-8BD6-F9F29095B726}" srcOrd="0" destOrd="0" presId="urn:microsoft.com/office/officeart/2016/7/layout/VerticalHollowActionList"/>
    <dgm:cxn modelId="{6698CCB4-3B3B-4D15-87D9-214982AD863A}" type="presParOf" srcId="{2F439DD1-4E2B-4879-8CAA-98DBC35A9F49}" destId="{36CFF16D-77FB-458B-904A-52CD22CD3D1E}" srcOrd="1" destOrd="0" presId="urn:microsoft.com/office/officeart/2016/7/layout/VerticalHollowActionList"/>
    <dgm:cxn modelId="{A99482D8-4676-49E8-B248-EB42EA826488}" type="presParOf" srcId="{E67F97CE-D48B-405D-B668-A17EDF0192D7}" destId="{112DE371-BC7B-48AF-B1F2-130A67B778D0}" srcOrd="1" destOrd="0" presId="urn:microsoft.com/office/officeart/2016/7/layout/VerticalHollowActionList"/>
    <dgm:cxn modelId="{B9E188FF-B161-46EB-8AE0-29CF5A900233}" type="presParOf" srcId="{E67F97CE-D48B-405D-B668-A17EDF0192D7}" destId="{A3D87B7A-5710-4B93-B64B-AD0840602D1B}" srcOrd="2" destOrd="0" presId="urn:microsoft.com/office/officeart/2016/7/layout/VerticalHollowActionList"/>
    <dgm:cxn modelId="{129E356E-EDD7-45C4-8081-750E5ACE4424}" type="presParOf" srcId="{A3D87B7A-5710-4B93-B64B-AD0840602D1B}" destId="{BA3FE4BF-2C17-4E12-8F80-C477DE9F03A9}" srcOrd="0" destOrd="0" presId="urn:microsoft.com/office/officeart/2016/7/layout/VerticalHollowActionList"/>
    <dgm:cxn modelId="{67C68AC9-559D-4B8E-A63F-7725E2A36664}" type="presParOf" srcId="{A3D87B7A-5710-4B93-B64B-AD0840602D1B}" destId="{0190C4B8-C667-4DAA-8EE4-C653BCA1C8F1}" srcOrd="1" destOrd="0" presId="urn:microsoft.com/office/officeart/2016/7/layout/VerticalHollowActionList"/>
    <dgm:cxn modelId="{8F26E093-7C36-422C-AB0C-148114932F75}" type="presParOf" srcId="{E67F97CE-D48B-405D-B668-A17EDF0192D7}" destId="{0A54B886-8D9A-4C9A-84C1-FE62A12281ED}" srcOrd="3" destOrd="0" presId="urn:microsoft.com/office/officeart/2016/7/layout/VerticalHollowActionList"/>
    <dgm:cxn modelId="{9E30AB5E-E565-4C2C-8E57-E9756EA42BC9}" type="presParOf" srcId="{E67F97CE-D48B-405D-B668-A17EDF0192D7}" destId="{FD3F2FAC-C7F8-4930-A3F5-2D3B4B498845}" srcOrd="4" destOrd="0" presId="urn:microsoft.com/office/officeart/2016/7/layout/VerticalHollowActionList"/>
    <dgm:cxn modelId="{680F09B2-76D8-411D-BBCE-45A12CFD6A8B}" type="presParOf" srcId="{FD3F2FAC-C7F8-4930-A3F5-2D3B4B498845}" destId="{E03E370D-AD50-46B5-B33B-22EE70DE2614}" srcOrd="0" destOrd="0" presId="urn:microsoft.com/office/officeart/2016/7/layout/VerticalHollowActionList"/>
    <dgm:cxn modelId="{1E12E0CE-5CC0-495C-90BE-85E23F325DF4}" type="presParOf" srcId="{FD3F2FAC-C7F8-4930-A3F5-2D3B4B498845}" destId="{49B85460-773C-4E80-8641-DA76D404CE08}" srcOrd="1" destOrd="0" presId="urn:microsoft.com/office/officeart/2016/7/layout/VerticalHollowActionList"/>
    <dgm:cxn modelId="{D12811CF-4847-415F-A30A-C7DC973F602A}" type="presParOf" srcId="{E67F97CE-D48B-405D-B668-A17EDF0192D7}" destId="{EC899A0B-CD14-4735-9F52-454C4EDEBE8F}" srcOrd="5" destOrd="0" presId="urn:microsoft.com/office/officeart/2016/7/layout/VerticalHollowActionList"/>
    <dgm:cxn modelId="{A7621B0A-D79E-401A-B46A-D487CFD3238B}" type="presParOf" srcId="{E67F97CE-D48B-405D-B668-A17EDF0192D7}" destId="{139DE5FF-BA35-4A26-9C16-804127300D93}" srcOrd="6" destOrd="0" presId="urn:microsoft.com/office/officeart/2016/7/layout/VerticalHollowActionList"/>
    <dgm:cxn modelId="{F7537460-0E20-4F8F-93AD-7D550961B732}" type="presParOf" srcId="{139DE5FF-BA35-4A26-9C16-804127300D93}" destId="{0AF83164-6A1A-4636-B2D4-91C147DAF324}" srcOrd="0" destOrd="0" presId="urn:microsoft.com/office/officeart/2016/7/layout/VerticalHollowActionList"/>
    <dgm:cxn modelId="{96FD5F42-DF0B-44F6-8339-6D05B1F717CC}" type="presParOf" srcId="{139DE5FF-BA35-4A26-9C16-804127300D93}" destId="{F37EE0DF-C0E6-40F5-9105-8DB1E6B1F2CD}" srcOrd="1" destOrd="0" presId="urn:microsoft.com/office/officeart/2016/7/layout/VerticalHollowActionList"/>
    <dgm:cxn modelId="{A32CBDB5-53B0-472B-B123-7FE810C7D80C}" type="presParOf" srcId="{E67F97CE-D48B-405D-B668-A17EDF0192D7}" destId="{D074824B-4033-42A9-B87B-007FF0B5B812}" srcOrd="7" destOrd="0" presId="urn:microsoft.com/office/officeart/2016/7/layout/VerticalHollowActionList"/>
    <dgm:cxn modelId="{AA2FCEF4-E0B2-47AB-A20A-7D7B94EBA017}" type="presParOf" srcId="{E67F97CE-D48B-405D-B668-A17EDF0192D7}" destId="{0909E8F8-EB78-44E5-930A-AF94AAF6CECC}" srcOrd="8" destOrd="0" presId="urn:microsoft.com/office/officeart/2016/7/layout/VerticalHollowActionList"/>
    <dgm:cxn modelId="{1077D36C-555F-4527-A77F-73B77F8B135A}" type="presParOf" srcId="{0909E8F8-EB78-44E5-930A-AF94AAF6CECC}" destId="{433F7847-9C3B-421A-AFCC-CD9C14EB4DF0}" srcOrd="0" destOrd="0" presId="urn:microsoft.com/office/officeart/2016/7/layout/VerticalHollowActionList"/>
    <dgm:cxn modelId="{3BBE78B4-086F-4452-AAF5-1E8CA051BD09}" type="presParOf" srcId="{0909E8F8-EB78-44E5-930A-AF94AAF6CECC}" destId="{06A4B57E-2670-4009-86B0-276F80217DB7}" srcOrd="1" destOrd="0" presId="urn:microsoft.com/office/officeart/2016/7/layout/VerticalHollowActionList"/>
    <dgm:cxn modelId="{335B5892-C5FF-496B-B189-12C2D52881FD}" type="presParOf" srcId="{E67F97CE-D48B-405D-B668-A17EDF0192D7}" destId="{1D79D53E-8F30-4B75-83BA-5E1734A95174}" srcOrd="9" destOrd="0" presId="urn:microsoft.com/office/officeart/2016/7/layout/VerticalHollowActionList"/>
    <dgm:cxn modelId="{232F6F3E-9C7A-43E8-B6FF-319164E8E3C9}" type="presParOf" srcId="{E67F97CE-D48B-405D-B668-A17EDF0192D7}" destId="{163BAE72-F7B3-48C2-BF33-C2E8DA616E2A}" srcOrd="10" destOrd="0" presId="urn:microsoft.com/office/officeart/2016/7/layout/VerticalHollowActionList"/>
    <dgm:cxn modelId="{AADA57D8-BB2C-4BBC-BF90-10D92263FC72}" type="presParOf" srcId="{163BAE72-F7B3-48C2-BF33-C2E8DA616E2A}" destId="{CC499E7C-BABF-4BFA-9F3C-B7D7F034DC95}" srcOrd="0" destOrd="0" presId="urn:microsoft.com/office/officeart/2016/7/layout/VerticalHollowActionList"/>
    <dgm:cxn modelId="{2751EA6A-4179-4C09-AA2E-FF7625CDBE70}" type="presParOf" srcId="{163BAE72-F7B3-48C2-BF33-C2E8DA616E2A}" destId="{9ADA79BE-DD80-4DB4-A3B7-D79308A17B05}" srcOrd="1" destOrd="0" presId="urn:microsoft.com/office/officeart/2016/7/layout/VerticalHollowActionList"/>
    <dgm:cxn modelId="{AF1A5A83-5B5C-4301-8A8F-F7C6B43DC47D}" type="presParOf" srcId="{E67F97CE-D48B-405D-B668-A17EDF0192D7}" destId="{962947E7-6B08-477E-BA9B-C7B0C48ECCD7}" srcOrd="11" destOrd="0" presId="urn:microsoft.com/office/officeart/2016/7/layout/VerticalHollowActionList"/>
    <dgm:cxn modelId="{DF158B43-D65E-4194-9D63-EF8CA49A2302}" type="presParOf" srcId="{E67F97CE-D48B-405D-B668-A17EDF0192D7}" destId="{914B06AC-DCE2-4897-BA5A-B4C4B4C63E4B}" srcOrd="12" destOrd="0" presId="urn:microsoft.com/office/officeart/2016/7/layout/VerticalHollowActionList"/>
    <dgm:cxn modelId="{0F6DD4AD-DBBB-4F1D-A12A-0BC0B188A316}" type="presParOf" srcId="{914B06AC-DCE2-4897-BA5A-B4C4B4C63E4B}" destId="{AE5D8A54-5E16-4287-AB91-F0A9BAA02AC6}" srcOrd="0" destOrd="0" presId="urn:microsoft.com/office/officeart/2016/7/layout/VerticalHollowActionList"/>
    <dgm:cxn modelId="{4C55CE84-3B66-4ECE-AD33-C6DC4FB5CAFA}" type="presParOf" srcId="{914B06AC-DCE2-4897-BA5A-B4C4B4C63E4B}" destId="{EFD8987C-2C69-4E8D-B414-C319DD459CDB}" srcOrd="1" destOrd="0" presId="urn:microsoft.com/office/officeart/2016/7/layout/VerticalHollow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FF16D-77FB-458B-904A-52CD22CD3D1E}">
      <dsp:nvSpPr>
        <dsp:cNvPr id="0" name=""/>
        <dsp:cNvSpPr/>
      </dsp:nvSpPr>
      <dsp:spPr>
        <a:xfrm>
          <a:off x="1333366" y="2556"/>
          <a:ext cx="5333466" cy="74032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Restore blood flow and </a:t>
          </a:r>
          <a:r>
            <a:rPr lang="en-US" sz="1600" kern="1200" err="1"/>
            <a:t>stabilise</a:t>
          </a:r>
          <a:r>
            <a:rPr lang="en-US" sz="1600" kern="1200"/>
            <a:t> medical condition.</a:t>
          </a:r>
        </a:p>
      </dsp:txBody>
      <dsp:txXfrm>
        <a:off x="1333366" y="2556"/>
        <a:ext cx="5333466" cy="740327"/>
      </dsp:txXfrm>
    </dsp:sp>
    <dsp:sp modelId="{05536DF8-A94D-4C93-8BD6-F9F29095B726}">
      <dsp:nvSpPr>
        <dsp:cNvPr id="0" name=""/>
        <dsp:cNvSpPr/>
      </dsp:nvSpPr>
      <dsp:spPr>
        <a:xfrm>
          <a:off x="0" y="2556"/>
          <a:ext cx="1333366" cy="74032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Restore</a:t>
          </a:r>
        </a:p>
      </dsp:txBody>
      <dsp:txXfrm>
        <a:off x="0" y="2556"/>
        <a:ext cx="1333366" cy="740327"/>
      </dsp:txXfrm>
    </dsp:sp>
    <dsp:sp modelId="{0190C4B8-C667-4DAA-8EE4-C653BCA1C8F1}">
      <dsp:nvSpPr>
        <dsp:cNvPr id="0" name=""/>
        <dsp:cNvSpPr/>
      </dsp:nvSpPr>
      <dsp:spPr>
        <a:xfrm>
          <a:off x="1333366" y="787303"/>
          <a:ext cx="5333466" cy="74032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Prevent future strokes by reducing modifiable risk factors.</a:t>
          </a:r>
        </a:p>
      </dsp:txBody>
      <dsp:txXfrm>
        <a:off x="1333366" y="787303"/>
        <a:ext cx="5333466" cy="740327"/>
      </dsp:txXfrm>
    </dsp:sp>
    <dsp:sp modelId="{BA3FE4BF-2C17-4E12-8F80-C477DE9F03A9}">
      <dsp:nvSpPr>
        <dsp:cNvPr id="0" name=""/>
        <dsp:cNvSpPr/>
      </dsp:nvSpPr>
      <dsp:spPr>
        <a:xfrm>
          <a:off x="0" y="787303"/>
          <a:ext cx="1333366" cy="740327"/>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Prevent</a:t>
          </a:r>
        </a:p>
      </dsp:txBody>
      <dsp:txXfrm>
        <a:off x="0" y="787303"/>
        <a:ext cx="1333366" cy="740327"/>
      </dsp:txXfrm>
    </dsp:sp>
    <dsp:sp modelId="{49B85460-773C-4E80-8641-DA76D404CE08}">
      <dsp:nvSpPr>
        <dsp:cNvPr id="0" name=""/>
        <dsp:cNvSpPr/>
      </dsp:nvSpPr>
      <dsp:spPr>
        <a:xfrm>
          <a:off x="1333366" y="1572049"/>
          <a:ext cx="5333466" cy="740327"/>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Improve functional independence through rehab.</a:t>
          </a:r>
        </a:p>
      </dsp:txBody>
      <dsp:txXfrm>
        <a:off x="1333366" y="1572049"/>
        <a:ext cx="5333466" cy="740327"/>
      </dsp:txXfrm>
    </dsp:sp>
    <dsp:sp modelId="{E03E370D-AD50-46B5-B33B-22EE70DE2614}">
      <dsp:nvSpPr>
        <dsp:cNvPr id="0" name=""/>
        <dsp:cNvSpPr/>
      </dsp:nvSpPr>
      <dsp:spPr>
        <a:xfrm>
          <a:off x="0" y="1572049"/>
          <a:ext cx="1333366" cy="740327"/>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Improve</a:t>
          </a:r>
        </a:p>
      </dsp:txBody>
      <dsp:txXfrm>
        <a:off x="0" y="1572049"/>
        <a:ext cx="1333366" cy="740327"/>
      </dsp:txXfrm>
    </dsp:sp>
    <dsp:sp modelId="{F37EE0DF-C0E6-40F5-9105-8DB1E6B1F2CD}">
      <dsp:nvSpPr>
        <dsp:cNvPr id="0" name=""/>
        <dsp:cNvSpPr/>
      </dsp:nvSpPr>
      <dsp:spPr>
        <a:xfrm>
          <a:off x="1333366" y="2356796"/>
          <a:ext cx="5333466" cy="74032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Support communication, mobility, and daily activities.</a:t>
          </a:r>
        </a:p>
      </dsp:txBody>
      <dsp:txXfrm>
        <a:off x="1333366" y="2356796"/>
        <a:ext cx="5333466" cy="740327"/>
      </dsp:txXfrm>
    </dsp:sp>
    <dsp:sp modelId="{0AF83164-6A1A-4636-B2D4-91C147DAF324}">
      <dsp:nvSpPr>
        <dsp:cNvPr id="0" name=""/>
        <dsp:cNvSpPr/>
      </dsp:nvSpPr>
      <dsp:spPr>
        <a:xfrm>
          <a:off x="0" y="2356796"/>
          <a:ext cx="1333366" cy="740327"/>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Support</a:t>
          </a:r>
        </a:p>
      </dsp:txBody>
      <dsp:txXfrm>
        <a:off x="0" y="2356796"/>
        <a:ext cx="1333366" cy="740327"/>
      </dsp:txXfrm>
    </dsp:sp>
    <dsp:sp modelId="{06A4B57E-2670-4009-86B0-276F80217DB7}">
      <dsp:nvSpPr>
        <dsp:cNvPr id="0" name=""/>
        <dsp:cNvSpPr/>
      </dsp:nvSpPr>
      <dsp:spPr>
        <a:xfrm>
          <a:off x="1333366" y="3141543"/>
          <a:ext cx="5333466" cy="74032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Enhance emotional wellbeing and confidence.</a:t>
          </a:r>
        </a:p>
      </dsp:txBody>
      <dsp:txXfrm>
        <a:off x="1333366" y="3141543"/>
        <a:ext cx="5333466" cy="740327"/>
      </dsp:txXfrm>
    </dsp:sp>
    <dsp:sp modelId="{433F7847-9C3B-421A-AFCC-CD9C14EB4DF0}">
      <dsp:nvSpPr>
        <dsp:cNvPr id="0" name=""/>
        <dsp:cNvSpPr/>
      </dsp:nvSpPr>
      <dsp:spPr>
        <a:xfrm>
          <a:off x="0" y="3141543"/>
          <a:ext cx="1333366" cy="740327"/>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Enhance</a:t>
          </a:r>
        </a:p>
      </dsp:txBody>
      <dsp:txXfrm>
        <a:off x="0" y="3141543"/>
        <a:ext cx="1333366" cy="740327"/>
      </dsp:txXfrm>
    </dsp:sp>
    <dsp:sp modelId="{9ADA79BE-DD80-4DB4-A3B7-D79308A17B05}">
      <dsp:nvSpPr>
        <dsp:cNvPr id="0" name=""/>
        <dsp:cNvSpPr/>
      </dsp:nvSpPr>
      <dsp:spPr>
        <a:xfrm>
          <a:off x="1333366" y="3926289"/>
          <a:ext cx="5333466" cy="740327"/>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Enable safe return home with appropriate support.</a:t>
          </a:r>
        </a:p>
      </dsp:txBody>
      <dsp:txXfrm>
        <a:off x="1333366" y="3926289"/>
        <a:ext cx="5333466" cy="740327"/>
      </dsp:txXfrm>
    </dsp:sp>
    <dsp:sp modelId="{CC499E7C-BABF-4BFA-9F3C-B7D7F034DC95}">
      <dsp:nvSpPr>
        <dsp:cNvPr id="0" name=""/>
        <dsp:cNvSpPr/>
      </dsp:nvSpPr>
      <dsp:spPr>
        <a:xfrm>
          <a:off x="0" y="3926289"/>
          <a:ext cx="1333366" cy="740327"/>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Enable</a:t>
          </a:r>
        </a:p>
      </dsp:txBody>
      <dsp:txXfrm>
        <a:off x="0" y="3926289"/>
        <a:ext cx="1333366" cy="740327"/>
      </dsp:txXfrm>
    </dsp:sp>
    <dsp:sp modelId="{EFD8987C-2C69-4E8D-B414-C319DD459CDB}">
      <dsp:nvSpPr>
        <dsp:cNvPr id="0" name=""/>
        <dsp:cNvSpPr/>
      </dsp:nvSpPr>
      <dsp:spPr>
        <a:xfrm>
          <a:off x="1333366" y="4711036"/>
          <a:ext cx="5333466" cy="74032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188043" rIns="103484" bIns="188043" numCol="1" spcCol="1270" anchor="ctr" anchorCtr="0">
          <a:noAutofit/>
        </a:bodyPr>
        <a:lstStyle/>
        <a:p>
          <a:pPr marL="0" lvl="0" indent="0" algn="l" defTabSz="711200">
            <a:lnSpc>
              <a:spcPct val="90000"/>
            </a:lnSpc>
            <a:spcBef>
              <a:spcPct val="0"/>
            </a:spcBef>
            <a:spcAft>
              <a:spcPct val="35000"/>
            </a:spcAft>
            <a:buNone/>
          </a:pPr>
          <a:r>
            <a:rPr lang="en-US" sz="1600" kern="1200"/>
            <a:t>Promote long-term self-management and health literacy.</a:t>
          </a:r>
        </a:p>
      </dsp:txBody>
      <dsp:txXfrm>
        <a:off x="1333366" y="4711036"/>
        <a:ext cx="5333466" cy="740327"/>
      </dsp:txXfrm>
    </dsp:sp>
    <dsp:sp modelId="{AE5D8A54-5E16-4287-AB91-F0A9BAA02AC6}">
      <dsp:nvSpPr>
        <dsp:cNvPr id="0" name=""/>
        <dsp:cNvSpPr/>
      </dsp:nvSpPr>
      <dsp:spPr>
        <a:xfrm>
          <a:off x="0" y="4711036"/>
          <a:ext cx="1333366" cy="740327"/>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73128" rIns="70557" bIns="73128" numCol="1" spcCol="1270" anchor="ctr" anchorCtr="0">
          <a:noAutofit/>
        </a:bodyPr>
        <a:lstStyle/>
        <a:p>
          <a:pPr marL="0" lvl="0" indent="0" algn="ctr" defTabSz="933450">
            <a:lnSpc>
              <a:spcPct val="90000"/>
            </a:lnSpc>
            <a:spcBef>
              <a:spcPct val="0"/>
            </a:spcBef>
            <a:spcAft>
              <a:spcPct val="35000"/>
            </a:spcAft>
            <a:buNone/>
          </a:pPr>
          <a:r>
            <a:rPr lang="en-US" sz="2100" kern="1200"/>
            <a:t>Promote</a:t>
          </a:r>
        </a:p>
      </dsp:txBody>
      <dsp:txXfrm>
        <a:off x="0" y="4711036"/>
        <a:ext cx="1333366" cy="740327"/>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20AF76-39B5-4525-8B0C-8E6CC4B28FC1}" type="datetimeFigureOut">
              <a:t>11/16/2025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98583-824B-425B-9326-0BAA2B12A067}" type="slidenum">
              <a:t>‹#›</a:t>
            </a:fld>
            <a:endParaRPr lang="en-US"/>
          </a:p>
        </p:txBody>
      </p:sp>
    </p:spTree>
    <p:extLst>
      <p:ext uri="{BB962C8B-B14F-4D97-AF65-F5344CB8AC3E}">
        <p14:creationId xmlns:p14="http://schemas.microsoft.com/office/powerpoint/2010/main" val="2197569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my name is Joan Miller, today I will present a 15-minute care plan for a fictional patient who has experienced an </a:t>
            </a:r>
            <a:r>
              <a:rPr lang="en-US" err="1"/>
              <a:t>ischaemic</a:t>
            </a:r>
            <a:r>
              <a:rPr lang="en-US"/>
              <a:t> stroke. I will explain the cardiovascular and nervous system and physiology involved, how stroke mess up these functions, the patient’s demographics and risk factors, and evidence-based recommendations all for a </a:t>
            </a:r>
            <a:r>
              <a:rPr lang="en-US" err="1"/>
              <a:t>personlised</a:t>
            </a:r>
            <a:r>
              <a:rPr lang="en-US"/>
              <a:t> care plan.  </a:t>
            </a:r>
          </a:p>
        </p:txBody>
      </p:sp>
      <p:sp>
        <p:nvSpPr>
          <p:cNvPr id="4" name="Slide Number Placeholder 3"/>
          <p:cNvSpPr>
            <a:spLocks noGrp="1"/>
          </p:cNvSpPr>
          <p:nvPr>
            <p:ph type="sldNum" sz="quarter" idx="5"/>
          </p:nvPr>
        </p:nvSpPr>
        <p:spPr/>
        <p:txBody>
          <a:bodyPr/>
          <a:lstStyle/>
          <a:p>
            <a:fld id="{37F98583-824B-425B-9326-0BAA2B12A067}" type="slidenum">
              <a:t>1</a:t>
            </a:fld>
            <a:endParaRPr lang="en-US"/>
          </a:p>
        </p:txBody>
      </p:sp>
    </p:spTree>
    <p:extLst>
      <p:ext uri="{BB962C8B-B14F-4D97-AF65-F5344CB8AC3E}">
        <p14:creationId xmlns:p14="http://schemas.microsoft.com/office/powerpoint/2010/main" val="75588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breakdown of the presentation</a:t>
            </a:r>
          </a:p>
        </p:txBody>
      </p:sp>
      <p:sp>
        <p:nvSpPr>
          <p:cNvPr id="4" name="Slide Number Placeholder 3"/>
          <p:cNvSpPr>
            <a:spLocks noGrp="1"/>
          </p:cNvSpPr>
          <p:nvPr>
            <p:ph type="sldNum" sz="quarter" idx="5"/>
          </p:nvPr>
        </p:nvSpPr>
        <p:spPr/>
        <p:txBody>
          <a:bodyPr/>
          <a:lstStyle/>
          <a:p>
            <a:fld id="{37F98583-824B-425B-9326-0BAA2B12A067}" type="slidenum">
              <a:rPr lang="en-GB" smtClean="0"/>
              <a:t>2</a:t>
            </a:fld>
            <a:endParaRPr lang="en-GB"/>
          </a:p>
        </p:txBody>
      </p:sp>
    </p:spTree>
    <p:extLst>
      <p:ext uri="{BB962C8B-B14F-4D97-AF65-F5344CB8AC3E}">
        <p14:creationId xmlns:p14="http://schemas.microsoft.com/office/powerpoint/2010/main" val="6906733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Cardiovascular diseases remain one of the leading causes of death and disability in the UK, and stroke is a big part  to this. This type of stroke happens when a blood flow is blocked in the brain. Symptoms usually come on suddenly — things like a droopy face, slurred speech, or weakness on one side. We use the FAST test to spot it quickly. The reason is  speed matters as the brain loses millions of cells every minute during a stroke, so applying this knowledge to a realistic care plan can mean high chances of recovery.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37F98583-824B-425B-9326-0BAA2B12A067}" type="slidenum">
              <a:t>3</a:t>
            </a:fld>
            <a:endParaRPr lang="en-US"/>
          </a:p>
        </p:txBody>
      </p:sp>
    </p:spTree>
    <p:extLst>
      <p:ext uri="{BB962C8B-B14F-4D97-AF65-F5344CB8AC3E}">
        <p14:creationId xmlns:p14="http://schemas.microsoft.com/office/powerpoint/2010/main" val="3904233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cardiovascular system plays the biggest role here because it delivers blood to the brain. If the arteries are narrowed or a clot breaks loose, it can block one of the main vessels like the middle cerebral artery. When that happens, the area beyond it is starved of oxygen and nutrients, which quickly damages brain cells.</a:t>
            </a:r>
          </a:p>
        </p:txBody>
      </p:sp>
      <p:sp>
        <p:nvSpPr>
          <p:cNvPr id="4" name="Slide Number Placeholder 3"/>
          <p:cNvSpPr>
            <a:spLocks noGrp="1"/>
          </p:cNvSpPr>
          <p:nvPr>
            <p:ph type="sldNum" sz="quarter" idx="5"/>
          </p:nvPr>
        </p:nvSpPr>
        <p:spPr/>
        <p:txBody>
          <a:bodyPr/>
          <a:lstStyle/>
          <a:p>
            <a:fld id="{37F98583-824B-425B-9326-0BAA2B12A067}" type="slidenum">
              <a:t>4</a:t>
            </a:fld>
            <a:endParaRPr lang="en-US"/>
          </a:p>
        </p:txBody>
      </p:sp>
    </p:spTree>
    <p:extLst>
      <p:ext uri="{BB962C8B-B14F-4D97-AF65-F5344CB8AC3E}">
        <p14:creationId xmlns:p14="http://schemas.microsoft.com/office/powerpoint/2010/main" val="649735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Strokes affect the nervous system because the brain relies on a steady blood supply to work. When part of the brain loses blood, the signals for movement, speech, sensation, or vision can suddenly fail. The silver lining is that the brain can adapt through neuroplasticity, which is why rehabilitation is so important to include in a care plan, for a patient. </a:t>
            </a:r>
          </a:p>
        </p:txBody>
      </p:sp>
      <p:sp>
        <p:nvSpPr>
          <p:cNvPr id="4" name="Slide Number Placeholder 3"/>
          <p:cNvSpPr>
            <a:spLocks noGrp="1"/>
          </p:cNvSpPr>
          <p:nvPr>
            <p:ph type="sldNum" sz="quarter" idx="5"/>
          </p:nvPr>
        </p:nvSpPr>
        <p:spPr/>
        <p:txBody>
          <a:bodyPr/>
          <a:lstStyle/>
          <a:p>
            <a:fld id="{37F98583-824B-425B-9326-0BAA2B12A067}" type="slidenum">
              <a:t>5</a:t>
            </a:fld>
            <a:endParaRPr lang="en-US"/>
          </a:p>
        </p:txBody>
      </p:sp>
    </p:spTree>
    <p:extLst>
      <p:ext uri="{BB962C8B-B14F-4D97-AF65-F5344CB8AC3E}">
        <p14:creationId xmlns:p14="http://schemas.microsoft.com/office/powerpoint/2010/main" val="25017298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heart and brain are completely connected in stroke. When the blood stops flowing, the brain cells start dying and swelling can build up. That’s why immediate treatment is so important — the quicker the blood flow returns, the more brain tissue we can save.</a:t>
            </a:r>
          </a:p>
        </p:txBody>
      </p:sp>
      <p:sp>
        <p:nvSpPr>
          <p:cNvPr id="4" name="Slide Number Placeholder 3"/>
          <p:cNvSpPr>
            <a:spLocks noGrp="1"/>
          </p:cNvSpPr>
          <p:nvPr>
            <p:ph type="sldNum" sz="quarter" idx="5"/>
          </p:nvPr>
        </p:nvSpPr>
        <p:spPr/>
        <p:txBody>
          <a:bodyPr/>
          <a:lstStyle/>
          <a:p>
            <a:fld id="{37F98583-824B-425B-9326-0BAA2B12A067}" type="slidenum">
              <a:t>6</a:t>
            </a:fld>
            <a:endParaRPr lang="en-US"/>
          </a:p>
        </p:txBody>
      </p:sp>
    </p:spTree>
    <p:extLst>
      <p:ext uri="{BB962C8B-B14F-4D97-AF65-F5344CB8AC3E}">
        <p14:creationId xmlns:p14="http://schemas.microsoft.com/office/powerpoint/2010/main" val="462558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jones is 72 and had an </a:t>
            </a:r>
            <a:r>
              <a:rPr lang="en-US" err="1"/>
              <a:t>ischaemic</a:t>
            </a:r>
            <a:r>
              <a:rPr lang="en-US"/>
              <a:t> stroke affecting the left side of her brain, which impacts her speech and right-sided movement. She has diabetes, high blood pressure, and high cholesterol. She lives alone but has family support close by, and before the stroke she was fairly independent. She arrived at the emergency department with sudden-onset right-sided weakness and slurred speech. A CT scan confirmed a left middle cerebral artery </a:t>
            </a:r>
            <a:r>
              <a:rPr lang="en-US" err="1"/>
              <a:t>ischaemic</a:t>
            </a:r>
            <a:r>
              <a:rPr lang="en-US"/>
              <a:t> stroke. Her age, lifestyle, and medical history all contribute to this risk profile, which will be discussed further.</a:t>
            </a:r>
          </a:p>
        </p:txBody>
      </p:sp>
      <p:sp>
        <p:nvSpPr>
          <p:cNvPr id="4" name="Slide Number Placeholder 3"/>
          <p:cNvSpPr>
            <a:spLocks noGrp="1"/>
          </p:cNvSpPr>
          <p:nvPr>
            <p:ph type="sldNum" sz="quarter" idx="5"/>
          </p:nvPr>
        </p:nvSpPr>
        <p:spPr/>
        <p:txBody>
          <a:bodyPr/>
          <a:lstStyle/>
          <a:p>
            <a:fld id="{37F98583-824B-425B-9326-0BAA2B12A067}" type="slidenum">
              <a:t>7</a:t>
            </a:fld>
            <a:endParaRPr lang="en-US"/>
          </a:p>
        </p:txBody>
      </p:sp>
    </p:spTree>
    <p:extLst>
      <p:ext uri="{BB962C8B-B14F-4D97-AF65-F5344CB8AC3E}">
        <p14:creationId xmlns:p14="http://schemas.microsoft.com/office/powerpoint/2010/main" val="408990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Mrs</a:t>
            </a:r>
            <a:r>
              <a:rPr lang="en-US"/>
              <a:t> jones has several non-changeable risk factors including age, sex, and family history.  Linda’s biggest risks come from her high blood pressure, diabetes, and cholesterol. Being older also increases the risk naturally because arteries stiffen over time. .However, she also has multiple changeable  lifestyle risks such as , high blood pressure, and physical inactivity. These are well-established contributors to stroke. Understanding these risks helps inform prevention strategies as part of this long-term care plan</a:t>
            </a:r>
          </a:p>
        </p:txBody>
      </p:sp>
      <p:sp>
        <p:nvSpPr>
          <p:cNvPr id="4" name="Slide Number Placeholder 3"/>
          <p:cNvSpPr>
            <a:spLocks noGrp="1"/>
          </p:cNvSpPr>
          <p:nvPr>
            <p:ph type="sldNum" sz="quarter" idx="5"/>
          </p:nvPr>
        </p:nvSpPr>
        <p:spPr/>
        <p:txBody>
          <a:bodyPr/>
          <a:lstStyle/>
          <a:p>
            <a:fld id="{37F98583-824B-425B-9326-0BAA2B12A067}" type="slidenum">
              <a:t>8</a:t>
            </a:fld>
            <a:endParaRPr lang="en-US"/>
          </a:p>
        </p:txBody>
      </p:sp>
    </p:spTree>
    <p:extLst>
      <p:ext uri="{BB962C8B-B14F-4D97-AF65-F5344CB8AC3E}">
        <p14:creationId xmlns:p14="http://schemas.microsoft.com/office/powerpoint/2010/main" val="5841849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Lifestyle changes can massively reduce the chance of another stroke. Eating healthily, moving more, keeping blood sugars stable, and cutting down on alcohol all help protect the blood vessels, these recommendations follow NHS and NICE secondary prevention guidelines.</a:t>
            </a:r>
          </a:p>
        </p:txBody>
      </p:sp>
      <p:sp>
        <p:nvSpPr>
          <p:cNvPr id="4" name="Slide Number Placeholder 3"/>
          <p:cNvSpPr>
            <a:spLocks noGrp="1"/>
          </p:cNvSpPr>
          <p:nvPr>
            <p:ph type="sldNum" sz="quarter" idx="5"/>
          </p:nvPr>
        </p:nvSpPr>
        <p:spPr/>
        <p:txBody>
          <a:bodyPr/>
          <a:lstStyle/>
          <a:p>
            <a:fld id="{37F98583-824B-425B-9326-0BAA2B12A067}" type="slidenum">
              <a:t>9</a:t>
            </a:fld>
            <a:endParaRPr lang="en-US"/>
          </a:p>
        </p:txBody>
      </p:sp>
    </p:spTree>
    <p:extLst>
      <p:ext uri="{BB962C8B-B14F-4D97-AF65-F5344CB8AC3E}">
        <p14:creationId xmlns:p14="http://schemas.microsoft.com/office/powerpoint/2010/main" val="2336538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goals of jones’s care plan are really clear, As seem here, </a:t>
            </a:r>
            <a:r>
              <a:rPr lang="en-US" err="1"/>
              <a:t>stabilise</a:t>
            </a:r>
            <a:r>
              <a:rPr lang="en-US"/>
              <a:t> her health, prevent another stroke, improve her mobility and communication, and support her emotionally. We also want to help her feel confident living independently again and understand how to manage her own health long-term</a:t>
            </a:r>
          </a:p>
        </p:txBody>
      </p:sp>
      <p:sp>
        <p:nvSpPr>
          <p:cNvPr id="4" name="Slide Number Placeholder 3"/>
          <p:cNvSpPr>
            <a:spLocks noGrp="1"/>
          </p:cNvSpPr>
          <p:nvPr>
            <p:ph type="sldNum" sz="quarter" idx="5"/>
          </p:nvPr>
        </p:nvSpPr>
        <p:spPr/>
        <p:txBody>
          <a:bodyPr/>
          <a:lstStyle/>
          <a:p>
            <a:fld id="{37F98583-824B-425B-9326-0BAA2B12A067}" type="slidenum">
              <a:t>10</a:t>
            </a:fld>
            <a:endParaRPr lang="en-US"/>
          </a:p>
        </p:txBody>
      </p:sp>
    </p:spTree>
    <p:extLst>
      <p:ext uri="{BB962C8B-B14F-4D97-AF65-F5344CB8AC3E}">
        <p14:creationId xmlns:p14="http://schemas.microsoft.com/office/powerpoint/2010/main" val="11677689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Linda’s plan includes urgent treatment to dissolve the clot if she arrives in time, plus medications to prevent another stroke. Rehab focuses on walking, speaking, and daily tasks. We’ll monitor her blood pressure and diabetes closely, and help make her home safer for when she return from the </a:t>
            </a:r>
            <a:r>
              <a:rPr lang="en-US" err="1"/>
              <a:t>hostipal</a:t>
            </a:r>
            <a:r>
              <a:rPr lang="en-US"/>
              <a:t>. This care plan follows NHS best practice and NICE clinical guidelines. As covers acute management, ongoing monitoring, multidisciplinary rehabilitation, lifestyle changes, long-term prevention strategies, and important ethical and communication considerations for supporting a person recovering from stroke.</a:t>
            </a:r>
          </a:p>
        </p:txBody>
      </p:sp>
      <p:sp>
        <p:nvSpPr>
          <p:cNvPr id="4" name="Slide Number Placeholder 3"/>
          <p:cNvSpPr>
            <a:spLocks noGrp="1"/>
          </p:cNvSpPr>
          <p:nvPr>
            <p:ph type="sldNum" sz="quarter" idx="5"/>
          </p:nvPr>
        </p:nvSpPr>
        <p:spPr/>
        <p:txBody>
          <a:bodyPr/>
          <a:lstStyle/>
          <a:p>
            <a:fld id="{37F98583-824B-425B-9326-0BAA2B12A067}" type="slidenum">
              <a:t>11</a:t>
            </a:fld>
            <a:endParaRPr lang="en-US"/>
          </a:p>
        </p:txBody>
      </p:sp>
    </p:spTree>
    <p:extLst>
      <p:ext uri="{BB962C8B-B14F-4D97-AF65-F5344CB8AC3E}">
        <p14:creationId xmlns:p14="http://schemas.microsoft.com/office/powerpoint/2010/main" val="1205590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terms used in the </a:t>
            </a:r>
            <a:r>
              <a:rPr lang="en-US" sz="1200" err="1">
                <a:solidFill>
                  <a:schemeClr val="bg1"/>
                </a:solidFill>
              </a:rPr>
              <a:t>Personalised</a:t>
            </a:r>
            <a:r>
              <a:rPr lang="en-US" sz="1200">
                <a:solidFill>
                  <a:schemeClr val="bg1"/>
                </a:solidFill>
              </a:rPr>
              <a:t> Care Plan (PCP) </a:t>
            </a:r>
            <a:endParaRPr lang="en-GB"/>
          </a:p>
        </p:txBody>
      </p:sp>
      <p:sp>
        <p:nvSpPr>
          <p:cNvPr id="4" name="Slide Number Placeholder 3"/>
          <p:cNvSpPr>
            <a:spLocks noGrp="1"/>
          </p:cNvSpPr>
          <p:nvPr>
            <p:ph type="sldNum" sz="quarter" idx="5"/>
          </p:nvPr>
        </p:nvSpPr>
        <p:spPr/>
        <p:txBody>
          <a:bodyPr/>
          <a:lstStyle/>
          <a:p>
            <a:fld id="{37F98583-824B-425B-9326-0BAA2B12A067}" type="slidenum">
              <a:rPr lang="en-GB" smtClean="0"/>
              <a:t>12</a:t>
            </a:fld>
            <a:endParaRPr lang="en-GB"/>
          </a:p>
        </p:txBody>
      </p:sp>
    </p:spTree>
    <p:extLst>
      <p:ext uri="{BB962C8B-B14F-4D97-AF65-F5344CB8AC3E}">
        <p14:creationId xmlns:p14="http://schemas.microsoft.com/office/powerpoint/2010/main" val="4038379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Communication should be person-</a:t>
            </a:r>
            <a:r>
              <a:rPr lang="en-US" err="1"/>
              <a:t>centred</a:t>
            </a:r>
            <a:r>
              <a:rPr lang="en-US"/>
              <a:t>, using simple and clear language. After a stroke, cognitive or speech impairments may affect understanding, so patience and checking comprehension are essential. Under the Mental Capacity Act 2005, we must assess whether the patient can make decisions and always support their autonomy. With consent, family involvement is encouraged. Safeguarding considerations are important because the patient lives alone and may be vulnerable. Ethically, we respect Linda’s choices, but we also need to check her understanding, as strokes can affect communication. We aim to do good, avoid harm, and make sure she gets fair access to rehab</a:t>
            </a:r>
          </a:p>
        </p:txBody>
      </p:sp>
      <p:sp>
        <p:nvSpPr>
          <p:cNvPr id="4" name="Slide Number Placeholder 3"/>
          <p:cNvSpPr>
            <a:spLocks noGrp="1"/>
          </p:cNvSpPr>
          <p:nvPr>
            <p:ph type="sldNum" sz="quarter" idx="5"/>
          </p:nvPr>
        </p:nvSpPr>
        <p:spPr/>
        <p:txBody>
          <a:bodyPr/>
          <a:lstStyle/>
          <a:p>
            <a:fld id="{37F98583-824B-425B-9326-0BAA2B12A067}" type="slidenum">
              <a:t>13</a:t>
            </a:fld>
            <a:endParaRPr lang="en-US"/>
          </a:p>
        </p:txBody>
      </p:sp>
    </p:spTree>
    <p:extLst>
      <p:ext uri="{BB962C8B-B14F-4D97-AF65-F5344CB8AC3E}">
        <p14:creationId xmlns:p14="http://schemas.microsoft.com/office/powerpoint/2010/main" val="2997082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Follow-up is key during the early stages of stroke care. We’ll keep an eye on her blood pressure, cholesterol, diabetes, and mobility. Neurological checks should be carried out to begin with, while signs such as blood pressure and oxygen levels must be frequently assessed. A swallow screen should be conducted by a speech and language therapist within 4 hours of admission. Risk assessments such as the </a:t>
            </a:r>
            <a:r>
              <a:rPr lang="en-US" err="1"/>
              <a:t>Waterlow</a:t>
            </a:r>
            <a:r>
              <a:rPr lang="en-US"/>
              <a:t> score and the MUST tool help prevent secondary complications like malnutrition and pressure ulcers. Rehab continues for months, and we adjust her plan along with medications based on how she’s doing,</a:t>
            </a:r>
          </a:p>
        </p:txBody>
      </p:sp>
      <p:sp>
        <p:nvSpPr>
          <p:cNvPr id="4" name="Slide Number Placeholder 3"/>
          <p:cNvSpPr>
            <a:spLocks noGrp="1"/>
          </p:cNvSpPr>
          <p:nvPr>
            <p:ph type="sldNum" sz="quarter" idx="5"/>
          </p:nvPr>
        </p:nvSpPr>
        <p:spPr/>
        <p:txBody>
          <a:bodyPr/>
          <a:lstStyle/>
          <a:p>
            <a:fld id="{37F98583-824B-425B-9326-0BAA2B12A067}" type="slidenum">
              <a:t>14</a:t>
            </a:fld>
            <a:endParaRPr lang="en-US"/>
          </a:p>
        </p:txBody>
      </p:sp>
    </p:spTree>
    <p:extLst>
      <p:ext uri="{BB962C8B-B14F-4D97-AF65-F5344CB8AC3E}">
        <p14:creationId xmlns:p14="http://schemas.microsoft.com/office/powerpoint/2010/main" val="7906300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Stroke recovery takes a whole team — doctors, physios, speech therapists, dietitians, and more. Everyone works together so jones gets the best possible rehab. Rehabilitation with the team should begin as early as possible. Physiotherapists help restore movement, prevent contractures, and improve balance. Occupational therapists support daily living activities and assess home safety needs. Speech and language therapists work on communication difficulties and swallowing issues. NICE </a:t>
            </a:r>
            <a:r>
              <a:rPr lang="en-US" err="1"/>
              <a:t>emphasises</a:t>
            </a:r>
            <a:r>
              <a:rPr lang="en-US"/>
              <a:t> the need for a coordinated multidisciplinary approach, ideally providing at least 45 minutes of therapy per day when appropriate</a:t>
            </a:r>
          </a:p>
        </p:txBody>
      </p:sp>
      <p:sp>
        <p:nvSpPr>
          <p:cNvPr id="4" name="Slide Number Placeholder 3"/>
          <p:cNvSpPr>
            <a:spLocks noGrp="1"/>
          </p:cNvSpPr>
          <p:nvPr>
            <p:ph type="sldNum" sz="quarter" idx="5"/>
          </p:nvPr>
        </p:nvSpPr>
        <p:spPr/>
        <p:txBody>
          <a:bodyPr/>
          <a:lstStyle/>
          <a:p>
            <a:fld id="{37F98583-824B-425B-9326-0BAA2B12A067}" type="slidenum">
              <a:t>15</a:t>
            </a:fld>
            <a:endParaRPr lang="en-US"/>
          </a:p>
        </p:txBody>
      </p:sp>
    </p:spTree>
    <p:extLst>
      <p:ext uri="{BB962C8B-B14F-4D97-AF65-F5344CB8AC3E}">
        <p14:creationId xmlns:p14="http://schemas.microsoft.com/office/powerpoint/2010/main" val="35292252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summary, stroke significantly mess up the cardiovascular and neurological systems which need fast treatment, but recovery takes time. A plan with lifestyle changes, and a strong MDT all help someone like MRS jones get back as much independence as possible. By doing this, rapid intervention improves outcomes, and structured rehabilitation supports recovery. A detailed care plan, guided by NHS and NICE standards, ensures safe, ethical, and effective care. Addressing lifestyle factors is important for long-term prevention of further strokes. Thank you for listening. </a:t>
            </a:r>
          </a:p>
        </p:txBody>
      </p:sp>
      <p:sp>
        <p:nvSpPr>
          <p:cNvPr id="4" name="Slide Number Placeholder 3"/>
          <p:cNvSpPr>
            <a:spLocks noGrp="1"/>
          </p:cNvSpPr>
          <p:nvPr>
            <p:ph type="sldNum" sz="quarter" idx="5"/>
          </p:nvPr>
        </p:nvSpPr>
        <p:spPr/>
        <p:txBody>
          <a:bodyPr/>
          <a:lstStyle/>
          <a:p>
            <a:fld id="{37F98583-824B-425B-9326-0BAA2B12A067}" type="slidenum">
              <a:t>16</a:t>
            </a:fld>
            <a:endParaRPr lang="en-US"/>
          </a:p>
        </p:txBody>
      </p:sp>
    </p:spTree>
    <p:extLst>
      <p:ext uri="{BB962C8B-B14F-4D97-AF65-F5344CB8AC3E}">
        <p14:creationId xmlns:p14="http://schemas.microsoft.com/office/powerpoint/2010/main" val="3376856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3.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6.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 name="Group 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D36BD77-437C-B191-120A-C02804E726EA}"/>
              </a:ext>
            </a:extLst>
          </p:cNvPr>
          <p:cNvSpPr>
            <a:spLocks noGrp="1"/>
          </p:cNvSpPr>
          <p:nvPr>
            <p:ph type="ctrTitle"/>
          </p:nvPr>
        </p:nvSpPr>
        <p:spPr>
          <a:xfrm>
            <a:off x="786385" y="841248"/>
            <a:ext cx="5129600" cy="5340097"/>
          </a:xfrm>
        </p:spPr>
        <p:txBody>
          <a:bodyPr vert="horz" lIns="91440" tIns="45720" rIns="91440" bIns="45720" rtlCol="0" anchor="ctr">
            <a:normAutofit/>
          </a:bodyPr>
          <a:lstStyle/>
          <a:p>
            <a:pPr algn="l"/>
            <a:r>
              <a:rPr lang="en-US" sz="4800" kern="1200">
                <a:solidFill>
                  <a:schemeClr val="bg1"/>
                </a:solidFill>
                <a:latin typeface="+mj-lt"/>
                <a:ea typeface="+mj-ea"/>
                <a:cs typeface="+mj-cs"/>
              </a:rPr>
              <a:t> </a:t>
            </a:r>
            <a:r>
              <a:rPr lang="en-US" sz="4800" kern="1200" err="1">
                <a:solidFill>
                  <a:schemeClr val="bg1"/>
                </a:solidFill>
                <a:latin typeface="+mj-lt"/>
                <a:ea typeface="+mj-ea"/>
                <a:cs typeface="+mj-cs"/>
              </a:rPr>
              <a:t>Personalised</a:t>
            </a:r>
            <a:r>
              <a:rPr lang="en-US" sz="4800" kern="1200">
                <a:solidFill>
                  <a:schemeClr val="bg1"/>
                </a:solidFill>
                <a:latin typeface="+mj-lt"/>
                <a:ea typeface="+mj-ea"/>
                <a:cs typeface="+mj-cs"/>
              </a:rPr>
              <a:t> Care Plan for a Patient With an </a:t>
            </a:r>
            <a:r>
              <a:rPr lang="en-US" sz="4800" kern="1200" err="1">
                <a:solidFill>
                  <a:schemeClr val="bg1"/>
                </a:solidFill>
                <a:latin typeface="+mj-lt"/>
                <a:ea typeface="+mj-ea"/>
                <a:cs typeface="+mj-cs"/>
              </a:rPr>
              <a:t>Ischaemic</a:t>
            </a:r>
            <a:r>
              <a:rPr lang="en-US" sz="4800" kern="1200">
                <a:solidFill>
                  <a:schemeClr val="bg1"/>
                </a:solidFill>
                <a:latin typeface="+mj-lt"/>
                <a:ea typeface="+mj-ea"/>
                <a:cs typeface="+mj-cs"/>
              </a:rPr>
              <a:t> Stroke</a:t>
            </a:r>
          </a:p>
        </p:txBody>
      </p:sp>
      <p:sp>
        <p:nvSpPr>
          <p:cNvPr id="3" name="Content Placeholder 2">
            <a:extLst>
              <a:ext uri="{FF2B5EF4-FFF2-40B4-BE49-F238E27FC236}">
                <a16:creationId xmlns:a16="http://schemas.microsoft.com/office/drawing/2014/main" id="{AC3D5C60-27E2-C0BA-DCE9-B7DD978E09AC}"/>
              </a:ext>
            </a:extLst>
          </p:cNvPr>
          <p:cNvSpPr>
            <a:spLocks noGrp="1"/>
          </p:cNvSpPr>
          <p:nvPr>
            <p:ph type="subTitle" idx="1"/>
          </p:nvPr>
        </p:nvSpPr>
        <p:spPr>
          <a:xfrm>
            <a:off x="6464410" y="841247"/>
            <a:ext cx="4484536" cy="5340097"/>
          </a:xfrm>
        </p:spPr>
        <p:txBody>
          <a:bodyPr vert="horz" lIns="91440" tIns="45720" rIns="91440" bIns="45720" rtlCol="0" anchor="ctr">
            <a:normAutofit/>
          </a:bodyPr>
          <a:lstStyle/>
          <a:p>
            <a:pPr algn="l"/>
            <a:r>
              <a:rPr lang="en-US" sz="2800" b="1">
                <a:solidFill>
                  <a:schemeClr val="tx2"/>
                </a:solidFill>
              </a:rPr>
              <a:t>Component 2: Presentation (PowerPoint with Voice-Over)</a:t>
            </a:r>
            <a:endParaRPr lang="en-US" sz="2800">
              <a:solidFill>
                <a:schemeClr val="tx2"/>
              </a:solidFill>
            </a:endParaRPr>
          </a:p>
          <a:p>
            <a:pPr algn="l"/>
            <a:r>
              <a:rPr lang="en-US" sz="2800" b="1">
                <a:solidFill>
                  <a:schemeClr val="tx2"/>
                </a:solidFill>
              </a:rPr>
              <a:t>Module Title and Code:</a:t>
            </a:r>
            <a:r>
              <a:rPr lang="en-US" sz="2800">
                <a:solidFill>
                  <a:schemeClr val="tx2"/>
                </a:solidFill>
              </a:rPr>
              <a:t> Induction to Physiology - BMHP5023</a:t>
            </a:r>
          </a:p>
          <a:p>
            <a:pPr algn="l"/>
            <a:r>
              <a:rPr lang="en-US" sz="2800" b="1">
                <a:solidFill>
                  <a:schemeClr val="tx2"/>
                </a:solidFill>
              </a:rPr>
              <a:t>Student Name:</a:t>
            </a:r>
            <a:r>
              <a:rPr lang="en-US" sz="2800">
                <a:solidFill>
                  <a:schemeClr val="tx2"/>
                </a:solidFill>
              </a:rPr>
              <a:t> Joan Miller</a:t>
            </a:r>
          </a:p>
          <a:p>
            <a:pPr algn="l"/>
            <a:r>
              <a:rPr lang="en-US" sz="2800" b="1">
                <a:solidFill>
                  <a:schemeClr val="tx2"/>
                </a:solidFill>
              </a:rPr>
              <a:t>Student Number:</a:t>
            </a:r>
            <a:r>
              <a:rPr lang="en-US" sz="2800">
                <a:solidFill>
                  <a:schemeClr val="tx2"/>
                </a:solidFill>
              </a:rPr>
              <a:t> 2406689</a:t>
            </a:r>
          </a:p>
          <a:p>
            <a:pPr algn="l"/>
            <a:r>
              <a:rPr lang="en-US" sz="2800" b="1">
                <a:solidFill>
                  <a:schemeClr val="tx2"/>
                </a:solidFill>
              </a:rPr>
              <a:t>Lecturer:  </a:t>
            </a:r>
            <a:r>
              <a:rPr lang="en-US" sz="2800">
                <a:solidFill>
                  <a:schemeClr val="tx2"/>
                </a:solidFill>
              </a:rPr>
              <a:t>Robert </a:t>
            </a:r>
            <a:r>
              <a:rPr lang="en-US" sz="2800" err="1">
                <a:solidFill>
                  <a:schemeClr val="tx2"/>
                </a:solidFill>
              </a:rPr>
              <a:t>Nartowski</a:t>
            </a:r>
            <a:endParaRPr lang="en-US" sz="2800">
              <a:solidFill>
                <a:schemeClr val="tx2"/>
              </a:solidFill>
            </a:endParaRPr>
          </a:p>
        </p:txBody>
      </p:sp>
      <p:pic>
        <p:nvPicPr>
          <p:cNvPr id="13" name="Audio 12">
            <a:hlinkClick r:id="" action="ppaction://media"/>
            <a:extLst>
              <a:ext uri="{FF2B5EF4-FFF2-40B4-BE49-F238E27FC236}">
                <a16:creationId xmlns:a16="http://schemas.microsoft.com/office/drawing/2014/main" id="{8F3B95D0-D51C-8126-668F-338CCC531121}"/>
              </a:ext>
            </a:extLst>
          </p:cNvPr>
          <p:cNvPicPr>
            <a:picLocks noChangeAspect="1"/>
          </p:cNvPicPr>
          <p:nvPr>
            <a:audioFile r:link="rId2"/>
            <p:extLst>
              <p:ext uri="{DAA4B4D4-6D71-4841-9C94-3DE7FCFB9230}">
                <p14:media xmlns:p14="http://schemas.microsoft.com/office/powerpoint/2010/main" r:embed="rId1"/>
              </p:ext>
            </p:extLst>
          </p:nvPr>
        </p:nvPicPr>
        <p:blipFill>
          <a:blip r:embed="rId5">
            <a:duotone>
              <a:prstClr val="black"/>
              <a:schemeClr val="accent6">
                <a:tint val="45000"/>
                <a:satMod val="400000"/>
              </a:schemeClr>
            </a:duotone>
          </a:blip>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445387"/>
      </p:ext>
    </p:extLst>
  </p:cSld>
  <p:clrMapOvr>
    <a:masterClrMapping/>
  </p:clrMapOvr>
  <mc:AlternateContent xmlns:mc="http://schemas.openxmlformats.org/markup-compatibility/2006" xmlns:p14="http://schemas.microsoft.com/office/powerpoint/2010/main">
    <mc:Choice Requires="p14">
      <p:transition spd="slow" p14:dur="2000" advTm="33919"/>
    </mc:Choice>
    <mc:Fallback xmlns="">
      <p:transition spd="slow" advTm="33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2225-1FA2-C994-850E-0A32F5D2CDAA}"/>
              </a:ext>
            </a:extLst>
          </p:cNvPr>
          <p:cNvSpPr>
            <a:spLocks noGrp="1"/>
          </p:cNvSpPr>
          <p:nvPr>
            <p:ph type="title"/>
          </p:nvPr>
        </p:nvSpPr>
        <p:spPr>
          <a:xfrm>
            <a:off x="399660" y="281149"/>
            <a:ext cx="10515600" cy="1325563"/>
          </a:xfrm>
        </p:spPr>
        <p:txBody>
          <a:bodyPr/>
          <a:lstStyle/>
          <a:p>
            <a:r>
              <a:rPr lang="en-GB"/>
              <a:t>Presentation Breakdown</a:t>
            </a:r>
          </a:p>
        </p:txBody>
      </p:sp>
      <p:sp>
        <p:nvSpPr>
          <p:cNvPr id="3" name="Content Placeholder 2">
            <a:extLst>
              <a:ext uri="{FF2B5EF4-FFF2-40B4-BE49-F238E27FC236}">
                <a16:creationId xmlns:a16="http://schemas.microsoft.com/office/drawing/2014/main" id="{2DA923CD-BF2A-590C-33C5-49B234E9171D}"/>
              </a:ext>
            </a:extLst>
          </p:cNvPr>
          <p:cNvSpPr>
            <a:spLocks noGrp="1"/>
          </p:cNvSpPr>
          <p:nvPr>
            <p:ph idx="1"/>
          </p:nvPr>
        </p:nvSpPr>
        <p:spPr>
          <a:xfrm>
            <a:off x="399660" y="1337306"/>
            <a:ext cx="11123645" cy="5239545"/>
          </a:xfrm>
        </p:spPr>
        <p:txBody>
          <a:bodyPr>
            <a:normAutofit fontScale="55000" lnSpcReduction="20000"/>
          </a:bodyPr>
          <a:lstStyle/>
          <a:p>
            <a:pPr marL="514350" indent="-514350">
              <a:buFont typeface="+mj-lt"/>
              <a:buAutoNum type="arabicPeriod"/>
            </a:pPr>
            <a:r>
              <a:rPr lang="en-GB" sz="3600"/>
              <a:t>Introduction to Ischaemic Stroke</a:t>
            </a:r>
          </a:p>
          <a:p>
            <a:pPr marL="514350" indent="-514350">
              <a:buFont typeface="+mj-lt"/>
              <a:buAutoNum type="arabicPeriod"/>
            </a:pPr>
            <a:r>
              <a:rPr lang="en-US" sz="3600"/>
              <a:t>Physiological System 1: Cardiovascular System</a:t>
            </a:r>
          </a:p>
          <a:p>
            <a:pPr marL="514350" indent="-514350">
              <a:buFont typeface="+mj-lt"/>
              <a:buAutoNum type="arabicPeriod"/>
            </a:pPr>
            <a:r>
              <a:rPr lang="en-US" sz="3600"/>
              <a:t>Physiological System 2: Nervous System</a:t>
            </a:r>
          </a:p>
          <a:p>
            <a:pPr marL="514350" indent="-514350">
              <a:buFont typeface="+mj-lt"/>
              <a:buAutoNum type="arabicPeriod"/>
            </a:pPr>
            <a:r>
              <a:rPr lang="en-US" sz="3600"/>
              <a:t>How the Systems Link to the Disease</a:t>
            </a:r>
          </a:p>
          <a:p>
            <a:pPr marL="514350" indent="-514350">
              <a:buFont typeface="+mj-lt"/>
              <a:buAutoNum type="arabicPeriod"/>
            </a:pPr>
            <a:r>
              <a:rPr lang="en-US" sz="3600"/>
              <a:t>Fictional Patient Demographics</a:t>
            </a:r>
          </a:p>
          <a:p>
            <a:pPr marL="514350" indent="-514350">
              <a:buFont typeface="+mj-lt"/>
              <a:buAutoNum type="arabicPeriod"/>
            </a:pPr>
            <a:r>
              <a:rPr lang="en-US" sz="3600"/>
              <a:t>Main Risk Factors</a:t>
            </a:r>
          </a:p>
          <a:p>
            <a:pPr marL="514350" indent="-514350">
              <a:buFont typeface="+mj-lt"/>
              <a:buAutoNum type="arabicPeriod"/>
            </a:pPr>
            <a:r>
              <a:rPr lang="en-US" sz="3600"/>
              <a:t>Lifestyle Changes &amp; Evidence-Based Strategies</a:t>
            </a:r>
          </a:p>
          <a:p>
            <a:pPr marL="514350" indent="-514350">
              <a:buFont typeface="+mj-lt"/>
              <a:buAutoNum type="arabicPeriod"/>
            </a:pPr>
            <a:r>
              <a:rPr lang="en-US" sz="3600"/>
              <a:t>Goals of the </a:t>
            </a:r>
            <a:r>
              <a:rPr lang="en-US" sz="3600" err="1"/>
              <a:t>Personalised</a:t>
            </a:r>
            <a:r>
              <a:rPr lang="en-US" sz="3600"/>
              <a:t> Care Plan</a:t>
            </a:r>
          </a:p>
          <a:p>
            <a:pPr marL="514350" indent="-514350">
              <a:buFont typeface="+mj-lt"/>
              <a:buAutoNum type="arabicPeriod"/>
            </a:pPr>
            <a:r>
              <a:rPr lang="en-US" sz="3600" err="1"/>
              <a:t>Personalised</a:t>
            </a:r>
            <a:r>
              <a:rPr lang="en-US" sz="3600"/>
              <a:t> Care Plan (PCP) – Introduction</a:t>
            </a:r>
          </a:p>
          <a:p>
            <a:pPr marL="514350" indent="-514350">
              <a:buFont typeface="+mj-lt"/>
              <a:buAutoNum type="arabicPeriod"/>
            </a:pPr>
            <a:r>
              <a:rPr lang="en-GB" sz="3600"/>
              <a:t>PCP: Table</a:t>
            </a:r>
          </a:p>
          <a:p>
            <a:pPr marL="514350" indent="-514350">
              <a:buFont typeface="+mj-lt"/>
              <a:buAutoNum type="arabicPeriod"/>
            </a:pPr>
            <a:r>
              <a:rPr lang="en-US" sz="3600"/>
              <a:t>Ethical Considerations to PCP</a:t>
            </a:r>
          </a:p>
          <a:p>
            <a:pPr marL="514350" indent="-514350">
              <a:buFont typeface="+mj-lt"/>
              <a:buAutoNum type="arabicPeriod"/>
            </a:pPr>
            <a:r>
              <a:rPr lang="en-US" sz="3600"/>
              <a:t>Monitoring, Evaluation &amp; Follow-Up</a:t>
            </a:r>
          </a:p>
          <a:p>
            <a:pPr marL="514350" indent="-514350">
              <a:buFont typeface="+mj-lt"/>
              <a:buAutoNum type="arabicPeriod"/>
            </a:pPr>
            <a:r>
              <a:rPr lang="en-US" sz="3600"/>
              <a:t> Multidisciplinary Team (MDT) for PCP</a:t>
            </a:r>
          </a:p>
          <a:p>
            <a:pPr marL="514350" indent="-514350">
              <a:buFont typeface="+mj-lt"/>
              <a:buAutoNum type="arabicPeriod"/>
            </a:pPr>
            <a:r>
              <a:rPr lang="en-US" sz="3600"/>
              <a:t>Conclusion </a:t>
            </a:r>
          </a:p>
          <a:p>
            <a:pPr marL="514350" indent="-514350">
              <a:buFont typeface="+mj-lt"/>
              <a:buAutoNum type="arabicPeriod"/>
            </a:pPr>
            <a:r>
              <a:rPr lang="en-US" sz="3600"/>
              <a:t>Reference list</a:t>
            </a:r>
          </a:p>
          <a:p>
            <a:endParaRPr lang="en-GB"/>
          </a:p>
          <a:p>
            <a:endParaRPr lang="en-GB"/>
          </a:p>
        </p:txBody>
      </p:sp>
    </p:spTree>
    <p:extLst>
      <p:ext uri="{BB962C8B-B14F-4D97-AF65-F5344CB8AC3E}">
        <p14:creationId xmlns:p14="http://schemas.microsoft.com/office/powerpoint/2010/main" val="1597514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19"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3"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7" descr="8,900+ Brain Stroke Woman Stock Photos, Pictures &amp; Royalty-Free Images -  iStock">
            <a:extLst>
              <a:ext uri="{FF2B5EF4-FFF2-40B4-BE49-F238E27FC236}">
                <a16:creationId xmlns:a16="http://schemas.microsoft.com/office/drawing/2014/main" id="{91998FA1-C70A-5E95-C3E9-BB86D0F1DCCC}"/>
              </a:ext>
            </a:extLst>
          </p:cNvPr>
          <p:cNvPicPr>
            <a:picLocks noChangeAspect="1"/>
          </p:cNvPicPr>
          <p:nvPr/>
        </p:nvPicPr>
        <p:blipFill>
          <a:blip r:embed="rId5"/>
          <a:srcRect t="4042" r="-4" b="2915"/>
          <a:stretch>
            <a:fillRect/>
          </a:stretch>
        </p:blipFill>
        <p:spPr>
          <a:xfrm>
            <a:off x="7082810" y="823198"/>
            <a:ext cx="4166151" cy="2587337"/>
          </a:xfrm>
          <a:prstGeom prst="rect">
            <a:avLst/>
          </a:prstGeom>
        </p:spPr>
      </p:pic>
      <p:pic>
        <p:nvPicPr>
          <p:cNvPr id="5" name="Picture 4" descr="420+ Hemorrhagic Stroke Stock Photos, Pictures &amp; Royalty-Free Images -  iStock | Neurosurgery, Radiology, Neurons">
            <a:extLst>
              <a:ext uri="{FF2B5EF4-FFF2-40B4-BE49-F238E27FC236}">
                <a16:creationId xmlns:a16="http://schemas.microsoft.com/office/drawing/2014/main" id="{6D52F1C3-B91E-193E-F2B6-6C5FBB18DB60}"/>
              </a:ext>
            </a:extLst>
          </p:cNvPr>
          <p:cNvPicPr>
            <a:picLocks noChangeAspect="1"/>
          </p:cNvPicPr>
          <p:nvPr/>
        </p:nvPicPr>
        <p:blipFill>
          <a:blip r:embed="rId6"/>
          <a:srcRect r="-4" b="25398"/>
          <a:stretch>
            <a:fillRect/>
          </a:stretch>
        </p:blipFill>
        <p:spPr>
          <a:xfrm>
            <a:off x="7082810" y="3440249"/>
            <a:ext cx="4166151" cy="2587337"/>
          </a:xfrm>
          <a:prstGeom prst="rect">
            <a:avLst/>
          </a:prstGeom>
        </p:spPr>
      </p:pic>
      <p:grpSp>
        <p:nvGrpSpPr>
          <p:cNvPr id="26" name="Group 2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0C59BA6-CCF5-8F0A-F77F-762252A0BB0B}"/>
              </a:ext>
            </a:extLst>
          </p:cNvPr>
          <p:cNvSpPr>
            <a:spLocks noGrp="1"/>
          </p:cNvSpPr>
          <p:nvPr>
            <p:ph type="title"/>
          </p:nvPr>
        </p:nvSpPr>
        <p:spPr>
          <a:xfrm>
            <a:off x="1064145" y="1556433"/>
            <a:ext cx="5821537" cy="1292113"/>
          </a:xfrm>
        </p:spPr>
        <p:txBody>
          <a:bodyPr anchor="b">
            <a:normAutofit fontScale="90000"/>
          </a:bodyPr>
          <a:lstStyle/>
          <a:p>
            <a:r>
              <a:rPr lang="en-US" sz="4800">
                <a:solidFill>
                  <a:schemeClr val="bg1"/>
                </a:solidFill>
              </a:rPr>
              <a:t>Introduction to </a:t>
            </a:r>
            <a:r>
              <a:rPr lang="en-US" sz="4800" err="1">
                <a:solidFill>
                  <a:schemeClr val="bg1"/>
                </a:solidFill>
              </a:rPr>
              <a:t>Ischaemic</a:t>
            </a:r>
            <a:r>
              <a:rPr lang="en-US" sz="4800">
                <a:solidFill>
                  <a:schemeClr val="bg1"/>
                </a:solidFill>
              </a:rPr>
              <a:t> Stroke</a:t>
            </a:r>
          </a:p>
        </p:txBody>
      </p:sp>
      <p:sp>
        <p:nvSpPr>
          <p:cNvPr id="3" name="Content Placeholder 2">
            <a:extLst>
              <a:ext uri="{FF2B5EF4-FFF2-40B4-BE49-F238E27FC236}">
                <a16:creationId xmlns:a16="http://schemas.microsoft.com/office/drawing/2014/main" id="{7B274EED-4F14-B4B9-5BAE-62A987001CA0}"/>
              </a:ext>
            </a:extLst>
          </p:cNvPr>
          <p:cNvSpPr>
            <a:spLocks noGrp="1"/>
          </p:cNvSpPr>
          <p:nvPr>
            <p:ph idx="1"/>
          </p:nvPr>
        </p:nvSpPr>
        <p:spPr>
          <a:xfrm>
            <a:off x="858102" y="3044100"/>
            <a:ext cx="6224948" cy="2585691"/>
          </a:xfrm>
        </p:spPr>
        <p:txBody>
          <a:bodyPr vert="horz" lIns="91440" tIns="45720" rIns="91440" bIns="45720" rtlCol="0" anchor="t">
            <a:noAutofit/>
          </a:bodyPr>
          <a:lstStyle/>
          <a:p>
            <a:r>
              <a:rPr lang="en-US" sz="1800" err="1">
                <a:solidFill>
                  <a:schemeClr val="bg1"/>
                </a:solidFill>
              </a:rPr>
              <a:t>Ischaemic</a:t>
            </a:r>
            <a:r>
              <a:rPr lang="en-US" sz="1800">
                <a:solidFill>
                  <a:schemeClr val="bg1"/>
                </a:solidFill>
              </a:rPr>
              <a:t> stroke is blockage of blood flow to the brain due to a clot (NICE, 2019).</a:t>
            </a:r>
          </a:p>
          <a:p>
            <a:r>
              <a:rPr lang="en-US" sz="1800">
                <a:solidFill>
                  <a:schemeClr val="bg1"/>
                </a:solidFill>
              </a:rPr>
              <a:t>Represents around 85% of all strokes (Stroke Association, 2023).</a:t>
            </a:r>
          </a:p>
          <a:p>
            <a:r>
              <a:rPr lang="en-US" sz="1800">
                <a:solidFill>
                  <a:schemeClr val="bg1"/>
                </a:solidFill>
              </a:rPr>
              <a:t>Key symptoms: sudden unilateral weakness, speech difficulty, visual changes, facial droop.</a:t>
            </a:r>
          </a:p>
          <a:p>
            <a:r>
              <a:rPr lang="en-US" sz="1800">
                <a:solidFill>
                  <a:schemeClr val="bg1"/>
                </a:solidFill>
              </a:rPr>
              <a:t>FAST assessment - early recognition  means early treatment </a:t>
            </a:r>
            <a:r>
              <a:rPr lang="en-US" sz="1800">
                <a:solidFill>
                  <a:schemeClr val="bg1"/>
                </a:solidFill>
                <a:latin typeface="Aptos" panose="020B0004020202020204"/>
                <a:cs typeface="Times New Roman"/>
              </a:rPr>
              <a:t>(NHS England, 2022).</a:t>
            </a:r>
            <a:endParaRPr lang="en-US" sz="1800">
              <a:solidFill>
                <a:schemeClr val="bg1"/>
              </a:solidFill>
            </a:endParaRPr>
          </a:p>
          <a:p>
            <a:r>
              <a:rPr lang="en-US" sz="1800">
                <a:solidFill>
                  <a:schemeClr val="bg1"/>
                </a:solidFill>
              </a:rPr>
              <a:t>Early treatment improves survival and recovery.</a:t>
            </a:r>
          </a:p>
        </p:txBody>
      </p:sp>
      <p:pic>
        <p:nvPicPr>
          <p:cNvPr id="17" name="Audio 16">
            <a:hlinkClick r:id="" action="ppaction://media"/>
            <a:extLst>
              <a:ext uri="{FF2B5EF4-FFF2-40B4-BE49-F238E27FC236}">
                <a16:creationId xmlns:a16="http://schemas.microsoft.com/office/drawing/2014/main" id="{0C6E32B0-6307-F29B-0A97-E8BB789A456E}"/>
              </a:ext>
            </a:extLst>
          </p:cNvPr>
          <p:cNvPicPr>
            <a:picLocks noChangeAspect="1"/>
          </p:cNvPicPr>
          <p:nvPr>
            <a:audioFile r:link="rId2"/>
            <p:extLst>
              <p:ext uri="{DAA4B4D4-6D71-4841-9C94-3DE7FCFB9230}">
                <p14:media xmlns:p14="http://schemas.microsoft.com/office/powerpoint/2010/main" r:embed="rId1"/>
              </p:ext>
            </p:extLst>
          </p:nvPr>
        </p:nvPicPr>
        <p:blipFill>
          <a:blip r:embed="rId7">
            <a:duotone>
              <a:prstClr val="black"/>
              <a:schemeClr val="accent6">
                <a:tint val="45000"/>
                <a:satMod val="400000"/>
              </a:schemeClr>
            </a:duotone>
          </a:blip>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6328520"/>
      </p:ext>
    </p:extLst>
  </p:cSld>
  <p:clrMapOvr>
    <a:masterClrMapping/>
  </p:clrMapOvr>
  <mc:AlternateContent xmlns:mc="http://schemas.openxmlformats.org/markup-compatibility/2006" xmlns:p14="http://schemas.microsoft.com/office/powerpoint/2010/main">
    <mc:Choice Requires="p14">
      <p:transition spd="slow" p14:dur="2000" advTm="73420"/>
    </mc:Choice>
    <mc:Fallback xmlns="">
      <p:transition spd="slow" advTm="73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AB7E3-F19E-CE14-C52E-636B023E6178}"/>
              </a:ext>
            </a:extLst>
          </p:cNvPr>
          <p:cNvSpPr>
            <a:spLocks noGrp="1"/>
          </p:cNvSpPr>
          <p:nvPr>
            <p:ph type="title"/>
          </p:nvPr>
        </p:nvSpPr>
        <p:spPr>
          <a:xfrm>
            <a:off x="7320466" y="609600"/>
            <a:ext cx="4140014" cy="1330839"/>
          </a:xfrm>
        </p:spPr>
        <p:txBody>
          <a:bodyPr>
            <a:normAutofit/>
          </a:bodyPr>
          <a:lstStyle/>
          <a:p>
            <a:r>
              <a:rPr lang="en-US" sz="3100"/>
              <a:t>Physiological System 1: Cardiovascular System</a:t>
            </a:r>
          </a:p>
        </p:txBody>
      </p:sp>
      <p:pic>
        <p:nvPicPr>
          <p:cNvPr id="5" name="Picture 4" descr="Ischaemic Stroke vs. Hemorrhagic Stroke | Supreme Vascular and  Interventional Clinic">
            <a:extLst>
              <a:ext uri="{FF2B5EF4-FFF2-40B4-BE49-F238E27FC236}">
                <a16:creationId xmlns:a16="http://schemas.microsoft.com/office/drawing/2014/main" id="{684D5B7C-A663-0B14-5437-8293493D1387}"/>
              </a:ext>
            </a:extLst>
          </p:cNvPr>
          <p:cNvPicPr>
            <a:picLocks noChangeAspect="1"/>
          </p:cNvPicPr>
          <p:nvPr/>
        </p:nvPicPr>
        <p:blipFill>
          <a:blip r:embed="rId5"/>
          <a:srcRect l="4538" t="2431" r="-4700" b="-1945"/>
          <a:stretch>
            <a:fillRect/>
          </a:stretch>
        </p:blipFill>
        <p:spPr>
          <a:xfrm>
            <a:off x="0" y="93316"/>
            <a:ext cx="6935095" cy="6889215"/>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97D1CA42-9796-EBE7-A8D5-B2A6E68AB85B}"/>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1700"/>
              <a:t>Brain supplied by carotid and vertebrobasilar systems.</a:t>
            </a:r>
          </a:p>
          <a:p>
            <a:r>
              <a:rPr lang="en-US" sz="1700"/>
              <a:t>Atherosclerosis and emboli are major causes of arterial blockage.</a:t>
            </a:r>
          </a:p>
          <a:p>
            <a:r>
              <a:rPr lang="en-US" sz="1700"/>
              <a:t>Decreased blood flow → rapid loss of oxygen and glucose → </a:t>
            </a:r>
            <a:r>
              <a:rPr lang="en-US" sz="1700" err="1"/>
              <a:t>ischaemia</a:t>
            </a:r>
            <a:r>
              <a:rPr lang="en-US" sz="1700"/>
              <a:t> → cell death.</a:t>
            </a:r>
          </a:p>
          <a:p>
            <a:r>
              <a:rPr lang="en-US" sz="1700"/>
              <a:t>Cardiac conditions like atrial fibrillation significantly increase clot risk.</a:t>
            </a:r>
          </a:p>
          <a:p>
            <a:r>
              <a:rPr lang="en-US" sz="1700"/>
              <a:t>Stroke severity depends on blockage location (e.g., MCA = motor/speech deficits).</a:t>
            </a:r>
          </a:p>
          <a:p>
            <a:endParaRPr lang="en-US" sz="1700"/>
          </a:p>
        </p:txBody>
      </p:sp>
      <p:pic>
        <p:nvPicPr>
          <p:cNvPr id="17" name="Audio 16">
            <a:hlinkClick r:id="" action="ppaction://media"/>
            <a:extLst>
              <a:ext uri="{FF2B5EF4-FFF2-40B4-BE49-F238E27FC236}">
                <a16:creationId xmlns:a16="http://schemas.microsoft.com/office/drawing/2014/main" id="{C75AB486-8704-BF0B-F45A-629D058D2C54}"/>
              </a:ext>
            </a:extLst>
          </p:cNvPr>
          <p:cNvPicPr>
            <a:picLocks noChangeAspect="1"/>
          </p:cNvPicPr>
          <p:nvPr>
            <a:audioFile r:link="rId2"/>
            <p:extLst>
              <p:ext uri="{DAA4B4D4-6D71-4841-9C94-3DE7FCFB9230}">
                <p14:media xmlns:p14="http://schemas.microsoft.com/office/powerpoint/2010/main" r:embed="rId1"/>
              </p:ext>
            </p:extLst>
          </p:nvPr>
        </p:nvPicPr>
        <p:blipFill>
          <a:blip r:embed="rId6">
            <a:duotone>
              <a:prstClr val="black"/>
              <a:schemeClr val="accent6">
                <a:tint val="45000"/>
                <a:satMod val="400000"/>
              </a:schemeClr>
            </a:duotone>
          </a:blip>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7449278"/>
      </p:ext>
    </p:extLst>
  </p:cSld>
  <p:clrMapOvr>
    <a:masterClrMapping/>
  </p:clrMapOvr>
  <mc:AlternateContent xmlns:mc="http://schemas.openxmlformats.org/markup-compatibility/2006" xmlns:p14="http://schemas.microsoft.com/office/powerpoint/2010/main">
    <mc:Choice Requires="p14">
      <p:transition spd="slow" p14:dur="2000" advTm="38454"/>
    </mc:Choice>
    <mc:Fallback xmlns="">
      <p:transition spd="slow" advTm="38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20C50A-83DF-4B39-B4D7-04FE4EA92B10}"/>
              </a:ext>
            </a:extLst>
          </p:cNvPr>
          <p:cNvSpPr>
            <a:spLocks noGrp="1"/>
          </p:cNvSpPr>
          <p:nvPr>
            <p:ph type="title"/>
          </p:nvPr>
        </p:nvSpPr>
        <p:spPr>
          <a:xfrm>
            <a:off x="761800" y="762001"/>
            <a:ext cx="5334197" cy="1708242"/>
          </a:xfrm>
        </p:spPr>
        <p:txBody>
          <a:bodyPr anchor="ctr">
            <a:normAutofit/>
          </a:bodyPr>
          <a:lstStyle/>
          <a:p>
            <a:r>
              <a:rPr lang="en-US" sz="4000"/>
              <a:t>Physiological System 2: Nervous System</a:t>
            </a:r>
          </a:p>
        </p:txBody>
      </p:sp>
      <p:sp>
        <p:nvSpPr>
          <p:cNvPr id="3" name="Content Placeholder 2">
            <a:extLst>
              <a:ext uri="{FF2B5EF4-FFF2-40B4-BE49-F238E27FC236}">
                <a16:creationId xmlns:a16="http://schemas.microsoft.com/office/drawing/2014/main" id="{F2DB59BA-F2B9-1F1E-9991-1B9D60BCEF6C}"/>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The brain controls movement, speech, sensation, memory.</a:t>
            </a:r>
          </a:p>
          <a:p>
            <a:r>
              <a:rPr lang="en-US" sz="2000"/>
              <a:t>Stroke interrupts electrical pathways and kills neurons (NICE, 2019).</a:t>
            </a:r>
          </a:p>
          <a:p>
            <a:r>
              <a:rPr lang="en-US" sz="2000"/>
              <a:t>Different areas affected → different symptoms</a:t>
            </a:r>
          </a:p>
          <a:p>
            <a:pPr marL="0" indent="0">
              <a:buNone/>
            </a:pPr>
            <a:r>
              <a:rPr lang="en-US" sz="2000"/>
              <a:t>Motor cortex → weakness</a:t>
            </a:r>
          </a:p>
          <a:p>
            <a:pPr marL="0" indent="0">
              <a:buNone/>
            </a:pPr>
            <a:r>
              <a:rPr lang="en-US" sz="2000"/>
              <a:t>Broca’s area → speech issues</a:t>
            </a:r>
          </a:p>
          <a:p>
            <a:pPr marL="0" indent="0">
              <a:buNone/>
            </a:pPr>
            <a:r>
              <a:rPr lang="en-US" sz="2000"/>
              <a:t>Sensory cortex → numbness</a:t>
            </a:r>
          </a:p>
          <a:p>
            <a:pPr marL="0" indent="0">
              <a:buNone/>
            </a:pPr>
            <a:endParaRPr lang="en-US" sz="2000"/>
          </a:p>
        </p:txBody>
      </p:sp>
      <p:pic>
        <p:nvPicPr>
          <p:cNvPr id="5" name="Picture 4" descr="Nervous System: What It Is, Parts, Function &amp; Disorders">
            <a:extLst>
              <a:ext uri="{FF2B5EF4-FFF2-40B4-BE49-F238E27FC236}">
                <a16:creationId xmlns:a16="http://schemas.microsoft.com/office/drawing/2014/main" id="{45094B1A-FCD5-7151-F07C-8B1542F48794}"/>
              </a:ext>
            </a:extLst>
          </p:cNvPr>
          <p:cNvPicPr>
            <a:picLocks noChangeAspect="1"/>
          </p:cNvPicPr>
          <p:nvPr/>
        </p:nvPicPr>
        <p:blipFill>
          <a:blip r:embed="rId5"/>
          <a:srcRect l="6154" r="-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14" name="Audio 13">
            <a:hlinkClick r:id="" action="ppaction://media"/>
            <a:extLst>
              <a:ext uri="{FF2B5EF4-FFF2-40B4-BE49-F238E27FC236}">
                <a16:creationId xmlns:a16="http://schemas.microsoft.com/office/drawing/2014/main" id="{E5CE7C2D-4C48-A2F1-462C-4211462D60C7}"/>
              </a:ext>
            </a:extLst>
          </p:cNvPr>
          <p:cNvPicPr>
            <a:picLocks noChangeAspect="1"/>
          </p:cNvPicPr>
          <p:nvPr>
            <a:audioFile r:link="rId2"/>
            <p:extLst>
              <p:ext uri="{DAA4B4D4-6D71-4841-9C94-3DE7FCFB9230}">
                <p14:media xmlns:p14="http://schemas.microsoft.com/office/powerpoint/2010/main" r:embed="rId1"/>
              </p:ext>
            </p:extLst>
          </p:nvPr>
        </p:nvPicPr>
        <p:blipFill>
          <a:blip r:embed="rId6">
            <a:duotone>
              <a:prstClr val="black"/>
              <a:schemeClr val="accent6">
                <a:tint val="45000"/>
                <a:satMod val="400000"/>
              </a:schemeClr>
            </a:duotone>
          </a:blip>
          <a:srcRect l="-161075" t="-161075" r="-161075" b="-161075"/>
          <a:stretch>
            <a:fillRect/>
          </a:stretch>
        </p:blipFill>
        <p:spPr>
          <a:xfrm>
            <a:off x="4957790" y="4491640"/>
            <a:ext cx="2057400" cy="2057400"/>
          </a:xfrm>
          <a:prstGeom prst="ellipse">
            <a:avLst/>
          </a:prstGeom>
        </p:spPr>
      </p:pic>
    </p:spTree>
    <p:extLst>
      <p:ext uri="{BB962C8B-B14F-4D97-AF65-F5344CB8AC3E}">
        <p14:creationId xmlns:p14="http://schemas.microsoft.com/office/powerpoint/2010/main" val="1623594477"/>
      </p:ext>
    </p:extLst>
  </p:cSld>
  <p:clrMapOvr>
    <a:masterClrMapping/>
  </p:clrMapOvr>
  <mc:AlternateContent xmlns:mc="http://schemas.openxmlformats.org/markup-compatibility/2006" xmlns:p14="http://schemas.microsoft.com/office/powerpoint/2010/main">
    <mc:Choice Requires="p14">
      <p:transition spd="slow" p14:dur="2000" advTm="67452"/>
    </mc:Choice>
    <mc:Fallback xmlns="">
      <p:transition spd="slow" advTm="67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 name="Rectangle 2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5BBB1-B107-E738-93E4-0C2A4E907CCB}"/>
              </a:ext>
            </a:extLst>
          </p:cNvPr>
          <p:cNvSpPr>
            <a:spLocks noGrp="1"/>
          </p:cNvSpPr>
          <p:nvPr>
            <p:ph type="title"/>
          </p:nvPr>
        </p:nvSpPr>
        <p:spPr>
          <a:xfrm>
            <a:off x="761803" y="350196"/>
            <a:ext cx="4646904" cy="1624520"/>
          </a:xfrm>
        </p:spPr>
        <p:txBody>
          <a:bodyPr anchor="ctr">
            <a:normAutofit/>
          </a:bodyPr>
          <a:lstStyle/>
          <a:p>
            <a:r>
              <a:rPr lang="en-US" sz="4000"/>
              <a:t>How the Systems Link to the Disease</a:t>
            </a:r>
          </a:p>
        </p:txBody>
      </p:sp>
      <p:sp>
        <p:nvSpPr>
          <p:cNvPr id="3" name="Content Placeholder 2">
            <a:extLst>
              <a:ext uri="{FF2B5EF4-FFF2-40B4-BE49-F238E27FC236}">
                <a16:creationId xmlns:a16="http://schemas.microsoft.com/office/drawing/2014/main" id="{4A92A5B0-419E-D011-EDAD-7F99735853E7}"/>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Cardiovascular system delivers blood → nervous system depends on that blood flow.</a:t>
            </a:r>
          </a:p>
          <a:p>
            <a:r>
              <a:rPr lang="en-US" sz="2000"/>
              <a:t>Blockage leads to neuronal death, inflammation, and loss of function.</a:t>
            </a:r>
          </a:p>
          <a:p>
            <a:r>
              <a:rPr lang="en-US" sz="2000"/>
              <a:t>Secondary effects: swelling, increased intracranial pressure, further brain injury (Stroke Association, 2023).</a:t>
            </a:r>
          </a:p>
          <a:p>
            <a:r>
              <a:rPr lang="en-US" sz="2000"/>
              <a:t>Fast restoration of blood flow = reduced disability.</a:t>
            </a:r>
          </a:p>
          <a:p>
            <a:endParaRPr lang="en-US" sz="2000"/>
          </a:p>
        </p:txBody>
      </p:sp>
      <p:pic>
        <p:nvPicPr>
          <p:cNvPr id="5" name="Picture 4" descr="Red Triangles">
            <a:extLst>
              <a:ext uri="{FF2B5EF4-FFF2-40B4-BE49-F238E27FC236}">
                <a16:creationId xmlns:a16="http://schemas.microsoft.com/office/drawing/2014/main" id="{ABA9C2A2-65CC-49A3-7D7C-6E75A1B71D88}"/>
              </a:ext>
            </a:extLst>
          </p:cNvPr>
          <p:cNvPicPr>
            <a:picLocks noChangeAspect="1"/>
          </p:cNvPicPr>
          <p:nvPr/>
        </p:nvPicPr>
        <p:blipFill>
          <a:blip r:embed="rId5"/>
          <a:srcRect l="19438" r="19382" b="-1"/>
          <a:stretch>
            <a:fillRect/>
          </a:stretch>
        </p:blipFill>
        <p:spPr>
          <a:xfrm>
            <a:off x="6096000" y="1"/>
            <a:ext cx="6102825" cy="6858000"/>
          </a:xfrm>
          <a:prstGeom prst="rect">
            <a:avLst/>
          </a:prstGeom>
        </p:spPr>
      </p:pic>
      <p:pic>
        <p:nvPicPr>
          <p:cNvPr id="13" name="Audio 12">
            <a:hlinkClick r:id="" action="ppaction://media"/>
            <a:extLst>
              <a:ext uri="{FF2B5EF4-FFF2-40B4-BE49-F238E27FC236}">
                <a16:creationId xmlns:a16="http://schemas.microsoft.com/office/drawing/2014/main" id="{0BEECEE0-26CA-A268-4E05-2DF3456F3B80}"/>
              </a:ext>
            </a:extLst>
          </p:cNvPr>
          <p:cNvPicPr>
            <a:picLocks noChangeAspect="1"/>
          </p:cNvPicPr>
          <p:nvPr>
            <a:audioFile r:link="rId2"/>
            <p:extLst>
              <p:ext uri="{DAA4B4D4-6D71-4841-9C94-3DE7FCFB9230}">
                <p14:media xmlns:p14="http://schemas.microsoft.com/office/powerpoint/2010/main" r:embed="rId1"/>
              </p:ext>
            </p:extLst>
          </p:nvPr>
        </p:nvPicPr>
        <p:blipFill>
          <a:blip r:embed="rId6">
            <a:duotone>
              <a:prstClr val="black"/>
              <a:schemeClr val="accent6">
                <a:tint val="45000"/>
                <a:satMod val="400000"/>
              </a:schemeClr>
            </a:duotone>
          </a:blip>
          <a:srcRect l="-161075" t="-161075" r="-161075" b="-161075"/>
          <a:stretch>
            <a:fillRect/>
          </a:stretch>
        </p:blipFill>
        <p:spPr>
          <a:xfrm>
            <a:off x="4575234" y="4956242"/>
            <a:ext cx="2057400" cy="2057400"/>
          </a:xfrm>
          <a:prstGeom prst="ellipse">
            <a:avLst/>
          </a:prstGeom>
        </p:spPr>
      </p:pic>
    </p:spTree>
    <p:extLst>
      <p:ext uri="{BB962C8B-B14F-4D97-AF65-F5344CB8AC3E}">
        <p14:creationId xmlns:p14="http://schemas.microsoft.com/office/powerpoint/2010/main" val="1639992761"/>
      </p:ext>
    </p:extLst>
  </p:cSld>
  <p:clrMapOvr>
    <a:masterClrMapping/>
  </p:clrMapOvr>
  <mc:AlternateContent xmlns:mc="http://schemas.openxmlformats.org/markup-compatibility/2006" xmlns:p14="http://schemas.microsoft.com/office/powerpoint/2010/main">
    <mc:Choice Requires="p14">
      <p:transition spd="slow" p14:dur="2000" advTm="40138"/>
    </mc:Choice>
    <mc:Fallback xmlns="">
      <p:transition spd="slow" advTm="40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36C5E1A-FF57-6261-C3A0-E22397E38510}"/>
              </a:ext>
            </a:extLst>
          </p:cNvPr>
          <p:cNvSpPr>
            <a:spLocks noGrp="1"/>
          </p:cNvSpPr>
          <p:nvPr>
            <p:ph type="title"/>
          </p:nvPr>
        </p:nvSpPr>
        <p:spPr>
          <a:xfrm>
            <a:off x="786385" y="841248"/>
            <a:ext cx="5129600" cy="5340097"/>
          </a:xfrm>
        </p:spPr>
        <p:txBody>
          <a:bodyPr anchor="ctr">
            <a:normAutofit/>
          </a:bodyPr>
          <a:lstStyle/>
          <a:p>
            <a:r>
              <a:rPr lang="en-US" sz="3000">
                <a:solidFill>
                  <a:schemeClr val="bg1"/>
                </a:solidFill>
              </a:rPr>
              <a:t>Fictional Patient Demographics</a:t>
            </a:r>
          </a:p>
        </p:txBody>
      </p:sp>
      <p:sp>
        <p:nvSpPr>
          <p:cNvPr id="3" name="Content Placeholder 2">
            <a:extLst>
              <a:ext uri="{FF2B5EF4-FFF2-40B4-BE49-F238E27FC236}">
                <a16:creationId xmlns:a16="http://schemas.microsoft.com/office/drawing/2014/main" id="{EBD5F60C-9348-B62B-E72A-25D67D281364}"/>
              </a:ext>
            </a:extLst>
          </p:cNvPr>
          <p:cNvSpPr>
            <a:spLocks noGrp="1"/>
          </p:cNvSpPr>
          <p:nvPr>
            <p:ph idx="1"/>
          </p:nvPr>
        </p:nvSpPr>
        <p:spPr>
          <a:xfrm>
            <a:off x="6474848" y="966507"/>
            <a:ext cx="5434426" cy="5340097"/>
          </a:xfrm>
        </p:spPr>
        <p:txBody>
          <a:bodyPr vert="horz" lIns="91440" tIns="45720" rIns="91440" bIns="45720" rtlCol="0" anchor="ctr">
            <a:noAutofit/>
          </a:bodyPr>
          <a:lstStyle/>
          <a:p>
            <a:pPr marL="0" indent="0">
              <a:buNone/>
            </a:pPr>
            <a:r>
              <a:rPr lang="en-US" b="1">
                <a:solidFill>
                  <a:schemeClr val="tx2"/>
                </a:solidFill>
              </a:rPr>
              <a:t>Name</a:t>
            </a:r>
            <a:r>
              <a:rPr lang="en-US">
                <a:solidFill>
                  <a:schemeClr val="tx2"/>
                </a:solidFill>
              </a:rPr>
              <a:t>: </a:t>
            </a:r>
            <a:r>
              <a:rPr lang="en-US" err="1">
                <a:solidFill>
                  <a:schemeClr val="tx2"/>
                </a:solidFill>
              </a:rPr>
              <a:t>Mrs</a:t>
            </a:r>
            <a:r>
              <a:rPr lang="en-US">
                <a:solidFill>
                  <a:schemeClr val="tx2"/>
                </a:solidFill>
              </a:rPr>
              <a:t> Linda Jones</a:t>
            </a:r>
          </a:p>
          <a:p>
            <a:pPr marL="0" indent="0">
              <a:buNone/>
            </a:pPr>
            <a:r>
              <a:rPr lang="en-US" b="1">
                <a:solidFill>
                  <a:schemeClr val="tx2"/>
                </a:solidFill>
              </a:rPr>
              <a:t>Age</a:t>
            </a:r>
            <a:r>
              <a:rPr lang="en-US">
                <a:solidFill>
                  <a:schemeClr val="tx2"/>
                </a:solidFill>
              </a:rPr>
              <a:t>: 72</a:t>
            </a:r>
          </a:p>
          <a:p>
            <a:pPr marL="0" indent="0">
              <a:buNone/>
            </a:pPr>
            <a:r>
              <a:rPr lang="en-US" b="1">
                <a:solidFill>
                  <a:schemeClr val="tx2"/>
                </a:solidFill>
              </a:rPr>
              <a:t>Diagnosis</a:t>
            </a:r>
            <a:r>
              <a:rPr lang="en-US">
                <a:solidFill>
                  <a:schemeClr val="tx2"/>
                </a:solidFill>
              </a:rPr>
              <a:t>: Acute left MCA </a:t>
            </a:r>
            <a:r>
              <a:rPr lang="en-US" err="1">
                <a:solidFill>
                  <a:schemeClr val="tx2"/>
                </a:solidFill>
              </a:rPr>
              <a:t>ischaemic</a:t>
            </a:r>
            <a:r>
              <a:rPr lang="en-US">
                <a:solidFill>
                  <a:schemeClr val="tx2"/>
                </a:solidFill>
              </a:rPr>
              <a:t> stroke</a:t>
            </a:r>
          </a:p>
          <a:p>
            <a:pPr marL="0" indent="0">
              <a:buNone/>
            </a:pPr>
            <a:r>
              <a:rPr lang="en-US" b="1">
                <a:solidFill>
                  <a:schemeClr val="tx2"/>
                </a:solidFill>
              </a:rPr>
              <a:t>Medical history:</a:t>
            </a:r>
          </a:p>
          <a:p>
            <a:pPr marL="457200" indent="-457200"/>
            <a:r>
              <a:rPr lang="en-US">
                <a:solidFill>
                  <a:schemeClr val="tx2"/>
                </a:solidFill>
              </a:rPr>
              <a:t>Hypertension</a:t>
            </a:r>
          </a:p>
          <a:p>
            <a:pPr marL="457200" indent="-457200"/>
            <a:r>
              <a:rPr lang="en-US">
                <a:solidFill>
                  <a:schemeClr val="tx2"/>
                </a:solidFill>
              </a:rPr>
              <a:t>Type 2 diabetes</a:t>
            </a:r>
          </a:p>
          <a:p>
            <a:pPr marL="457200" indent="-457200"/>
            <a:r>
              <a:rPr lang="en-US" err="1">
                <a:solidFill>
                  <a:schemeClr val="tx2"/>
                </a:solidFill>
              </a:rPr>
              <a:t>Hyperlipidaemia</a:t>
            </a:r>
            <a:endParaRPr lang="en-US">
              <a:solidFill>
                <a:schemeClr val="tx2"/>
              </a:solidFill>
            </a:endParaRPr>
          </a:p>
          <a:p>
            <a:pPr marL="0" indent="0">
              <a:buNone/>
            </a:pPr>
            <a:r>
              <a:rPr lang="en-US" b="1">
                <a:solidFill>
                  <a:schemeClr val="tx2"/>
                </a:solidFill>
              </a:rPr>
              <a:t>Social life:</a:t>
            </a:r>
            <a:r>
              <a:rPr lang="en-US">
                <a:solidFill>
                  <a:schemeClr val="tx2"/>
                </a:solidFill>
              </a:rPr>
              <a:t> Lives alone; daughter nearby; retired teacher.</a:t>
            </a:r>
          </a:p>
          <a:p>
            <a:pPr marL="0" indent="0">
              <a:buNone/>
            </a:pPr>
            <a:r>
              <a:rPr lang="en-US" b="1">
                <a:solidFill>
                  <a:schemeClr val="tx2"/>
                </a:solidFill>
              </a:rPr>
              <a:t>Baseline</a:t>
            </a:r>
            <a:r>
              <a:rPr lang="en-US">
                <a:solidFill>
                  <a:schemeClr val="tx2"/>
                </a:solidFill>
              </a:rPr>
              <a:t>: Independent with mild mobility issues; manages diabetes well.</a:t>
            </a:r>
          </a:p>
          <a:p>
            <a:endParaRPr lang="en-US" sz="1800">
              <a:solidFill>
                <a:schemeClr val="tx2"/>
              </a:solidFill>
            </a:endParaRPr>
          </a:p>
        </p:txBody>
      </p:sp>
      <p:pic>
        <p:nvPicPr>
          <p:cNvPr id="25" name="Audio 24">
            <a:hlinkClick r:id="" action="ppaction://media"/>
            <a:extLst>
              <a:ext uri="{FF2B5EF4-FFF2-40B4-BE49-F238E27FC236}">
                <a16:creationId xmlns:a16="http://schemas.microsoft.com/office/drawing/2014/main" id="{F2FEFCDE-CB16-3DBE-F530-56B54A95C3B0}"/>
              </a:ext>
            </a:extLst>
          </p:cNvPr>
          <p:cNvPicPr>
            <a:picLocks noChangeAspect="1"/>
          </p:cNvPicPr>
          <p:nvPr>
            <a:audioFile r:link="rId2"/>
            <p:extLst>
              <p:ext uri="{DAA4B4D4-6D71-4841-9C94-3DE7FCFB9230}">
                <p14:media xmlns:p14="http://schemas.microsoft.com/office/powerpoint/2010/main" r:embed="rId1"/>
              </p:ext>
            </p:extLst>
          </p:nvPr>
        </p:nvPicPr>
        <p:blipFill>
          <a:blip r:embed="rId5">
            <a:duotone>
              <a:prstClr val="black"/>
              <a:schemeClr val="accent6">
                <a:tint val="45000"/>
                <a:satMod val="400000"/>
              </a:schemeClr>
            </a:duotone>
          </a:blip>
          <a:srcRect l="-161075" t="-161075" r="-161075" b="-161075"/>
          <a:stretch>
            <a:fillRect/>
          </a:stretch>
        </p:blipFill>
        <p:spPr>
          <a:xfrm>
            <a:off x="9991712" y="5076298"/>
            <a:ext cx="2057400" cy="2057400"/>
          </a:xfrm>
          <a:prstGeom prst="ellipse">
            <a:avLst/>
          </a:prstGeom>
        </p:spPr>
      </p:pic>
    </p:spTree>
    <p:extLst>
      <p:ext uri="{BB962C8B-B14F-4D97-AF65-F5344CB8AC3E}">
        <p14:creationId xmlns:p14="http://schemas.microsoft.com/office/powerpoint/2010/main" val="4084106902"/>
      </p:ext>
    </p:extLst>
  </p:cSld>
  <p:clrMapOvr>
    <a:masterClrMapping/>
  </p:clrMapOvr>
  <mc:AlternateContent xmlns:mc="http://schemas.openxmlformats.org/markup-compatibility/2006" xmlns:p14="http://schemas.microsoft.com/office/powerpoint/2010/main">
    <mc:Choice Requires="p14">
      <p:transition spd="slow" p14:dur="2000" advTm="86516"/>
    </mc:Choice>
    <mc:Fallback xmlns="">
      <p:transition spd="slow" advTm="86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32"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6"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2,700+ Old Woman Diabetes Stock Photos, Pictures &amp; Royalty-Free Images -  iStock">
            <a:extLst>
              <a:ext uri="{FF2B5EF4-FFF2-40B4-BE49-F238E27FC236}">
                <a16:creationId xmlns:a16="http://schemas.microsoft.com/office/drawing/2014/main" id="{5C977066-CA63-9328-69FC-C94556E11AEE}"/>
              </a:ext>
            </a:extLst>
          </p:cNvPr>
          <p:cNvPicPr>
            <a:picLocks noChangeAspect="1"/>
          </p:cNvPicPr>
          <p:nvPr/>
        </p:nvPicPr>
        <p:blipFill>
          <a:blip r:embed="rId5"/>
          <a:srcRect r="-4" b="6957"/>
          <a:stretch>
            <a:fillRect/>
          </a:stretch>
        </p:blipFill>
        <p:spPr>
          <a:xfrm>
            <a:off x="7082810" y="823198"/>
            <a:ext cx="4166151" cy="2587337"/>
          </a:xfrm>
          <a:prstGeom prst="rect">
            <a:avLst/>
          </a:prstGeom>
        </p:spPr>
      </p:pic>
      <p:pic>
        <p:nvPicPr>
          <p:cNvPr id="4" name="Picture 3" descr="A Large-Cap Diabetes Stock That's Growing Like Mad - Nanalyze">
            <a:extLst>
              <a:ext uri="{FF2B5EF4-FFF2-40B4-BE49-F238E27FC236}">
                <a16:creationId xmlns:a16="http://schemas.microsoft.com/office/drawing/2014/main" id="{5A51D846-F8B0-1AD0-2F08-1DF6794E84C6}"/>
              </a:ext>
            </a:extLst>
          </p:cNvPr>
          <p:cNvPicPr>
            <a:picLocks noChangeAspect="1"/>
          </p:cNvPicPr>
          <p:nvPr/>
        </p:nvPicPr>
        <p:blipFill>
          <a:blip r:embed="rId6"/>
          <a:srcRect r="-4" b="6957"/>
          <a:stretch>
            <a:fillRect/>
          </a:stretch>
        </p:blipFill>
        <p:spPr>
          <a:xfrm>
            <a:off x="7082810" y="3440249"/>
            <a:ext cx="4166151" cy="2587337"/>
          </a:xfrm>
          <a:prstGeom prst="rect">
            <a:avLst/>
          </a:prstGeom>
        </p:spPr>
      </p:pic>
      <p:grpSp>
        <p:nvGrpSpPr>
          <p:cNvPr id="39" name="Group 3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0" name="Freeform: Shape 3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4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4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45">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4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D4B8CBE-EB72-0003-7D93-17CA842E5488}"/>
              </a:ext>
            </a:extLst>
          </p:cNvPr>
          <p:cNvSpPr>
            <a:spLocks noGrp="1"/>
          </p:cNvSpPr>
          <p:nvPr>
            <p:ph type="title"/>
          </p:nvPr>
        </p:nvSpPr>
        <p:spPr>
          <a:xfrm>
            <a:off x="1014984" y="1173919"/>
            <a:ext cx="5821537" cy="1073918"/>
          </a:xfrm>
        </p:spPr>
        <p:txBody>
          <a:bodyPr anchor="b">
            <a:normAutofit/>
          </a:bodyPr>
          <a:lstStyle/>
          <a:p>
            <a:r>
              <a:rPr lang="en-US" sz="4800">
                <a:solidFill>
                  <a:schemeClr val="bg1"/>
                </a:solidFill>
              </a:rPr>
              <a:t>Main Risk Factors</a:t>
            </a:r>
          </a:p>
        </p:txBody>
      </p:sp>
      <p:sp>
        <p:nvSpPr>
          <p:cNvPr id="3" name="Content Placeholder 2">
            <a:extLst>
              <a:ext uri="{FF2B5EF4-FFF2-40B4-BE49-F238E27FC236}">
                <a16:creationId xmlns:a16="http://schemas.microsoft.com/office/drawing/2014/main" id="{09B87EC2-BE51-9A38-41BE-2C6EB05CDBAE}"/>
              </a:ext>
            </a:extLst>
          </p:cNvPr>
          <p:cNvSpPr>
            <a:spLocks noGrp="1"/>
          </p:cNvSpPr>
          <p:nvPr>
            <p:ph idx="1"/>
          </p:nvPr>
        </p:nvSpPr>
        <p:spPr>
          <a:xfrm>
            <a:off x="1014984" y="2366938"/>
            <a:ext cx="5518825" cy="2596896"/>
          </a:xfrm>
        </p:spPr>
        <p:txBody>
          <a:bodyPr vert="horz" lIns="91440" tIns="45720" rIns="91440" bIns="45720" rtlCol="0" anchor="t">
            <a:noAutofit/>
          </a:bodyPr>
          <a:lstStyle/>
          <a:p>
            <a:pPr marL="0" indent="0">
              <a:buNone/>
            </a:pPr>
            <a:r>
              <a:rPr lang="en-US" sz="2400">
                <a:solidFill>
                  <a:schemeClr val="bg1"/>
                </a:solidFill>
              </a:rPr>
              <a:t>Hypertension: most significant modifiable risk factor (NICE, 2021).</a:t>
            </a:r>
          </a:p>
          <a:p>
            <a:pPr marL="0" indent="0">
              <a:buNone/>
            </a:pPr>
            <a:r>
              <a:rPr lang="en-US" sz="2400">
                <a:solidFill>
                  <a:schemeClr val="bg1"/>
                </a:solidFill>
              </a:rPr>
              <a:t>Diabetes: causes blood vessel damage → increased clot risk.</a:t>
            </a:r>
          </a:p>
          <a:p>
            <a:pPr marL="0" indent="0">
              <a:buNone/>
            </a:pPr>
            <a:r>
              <a:rPr lang="en-US" sz="2400">
                <a:solidFill>
                  <a:schemeClr val="bg1"/>
                </a:solidFill>
              </a:rPr>
              <a:t>High cholesterol: encourages plaque formation → arterial narrowing.</a:t>
            </a:r>
          </a:p>
          <a:p>
            <a:pPr marL="0" indent="0">
              <a:buNone/>
            </a:pPr>
            <a:r>
              <a:rPr lang="en-US" sz="2400">
                <a:solidFill>
                  <a:schemeClr val="bg1"/>
                </a:solidFill>
              </a:rPr>
              <a:t>Age &gt; 70: decreased arterial elasticity.</a:t>
            </a:r>
          </a:p>
          <a:p>
            <a:pPr marL="0" indent="0">
              <a:buNone/>
            </a:pPr>
            <a:r>
              <a:rPr lang="en-US" sz="2400">
                <a:solidFill>
                  <a:schemeClr val="bg1"/>
                </a:solidFill>
              </a:rPr>
              <a:t>Physical inactivity: poor cardiovascular fitness.</a:t>
            </a:r>
          </a:p>
          <a:p>
            <a:pPr marL="0" indent="0">
              <a:buNone/>
            </a:pPr>
            <a:endParaRPr lang="en-US" sz="1800">
              <a:solidFill>
                <a:schemeClr val="bg1"/>
              </a:solidFill>
            </a:endParaRPr>
          </a:p>
        </p:txBody>
      </p:sp>
      <p:pic>
        <p:nvPicPr>
          <p:cNvPr id="9" name="Audio 8">
            <a:hlinkClick r:id="" action="ppaction://media"/>
            <a:extLst>
              <a:ext uri="{FF2B5EF4-FFF2-40B4-BE49-F238E27FC236}">
                <a16:creationId xmlns:a16="http://schemas.microsoft.com/office/drawing/2014/main" id="{8AF1E5A7-4CCD-3E18-2B63-E72FFA69F0CD}"/>
              </a:ext>
            </a:extLst>
          </p:cNvPr>
          <p:cNvPicPr>
            <a:picLocks noChangeAspect="1"/>
          </p:cNvPicPr>
          <p:nvPr>
            <a:audioFile r:link="rId2"/>
            <p:extLst>
              <p:ext uri="{DAA4B4D4-6D71-4841-9C94-3DE7FCFB9230}">
                <p14:media xmlns:p14="http://schemas.microsoft.com/office/powerpoint/2010/main" r:embed="rId1"/>
              </p:ext>
            </p:extLst>
          </p:nvPr>
        </p:nvPicPr>
        <p:blipFill>
          <a:blip r:embed="rId7">
            <a:duotone>
              <a:prstClr val="black"/>
              <a:schemeClr val="accent6">
                <a:tint val="45000"/>
                <a:satMod val="400000"/>
              </a:schemeClr>
            </a:duotone>
          </a:blip>
          <a:srcRect l="-161075" t="-161075" r="-161075" b="-161075"/>
          <a:stretch>
            <a:fillRect/>
          </a:stretch>
        </p:blipFill>
        <p:spPr>
          <a:xfrm>
            <a:off x="5437008" y="4827689"/>
            <a:ext cx="2057400" cy="2057400"/>
          </a:xfrm>
          <a:prstGeom prst="ellipse">
            <a:avLst/>
          </a:prstGeom>
        </p:spPr>
      </p:pic>
    </p:spTree>
    <p:extLst>
      <p:ext uri="{BB962C8B-B14F-4D97-AF65-F5344CB8AC3E}">
        <p14:creationId xmlns:p14="http://schemas.microsoft.com/office/powerpoint/2010/main" val="632171709"/>
      </p:ext>
    </p:extLst>
  </p:cSld>
  <p:clrMapOvr>
    <a:masterClrMapping/>
  </p:clrMapOvr>
  <mc:AlternateContent xmlns:mc="http://schemas.openxmlformats.org/markup-compatibility/2006" xmlns:p14="http://schemas.microsoft.com/office/powerpoint/2010/main">
    <mc:Choice Requires="p14">
      <p:transition spd="slow" p14:dur="2000" advTm="61387"/>
    </mc:Choice>
    <mc:Fallback xmlns="">
      <p:transition spd="slow" advTm="61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Cover">
            <a:extLst>
              <a:ext uri="{FF2B5EF4-FFF2-40B4-BE49-F238E27FC236}">
                <a16:creationId xmlns:a16="http://schemas.microsoft.com/office/drawing/2014/main" id="{34DE9D20-D6C2-4834-9EE9-EC583F3FE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65029CA8-B9AC-4FB9-ABD9-29D56968DF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5" name="Color">
              <a:extLst>
                <a:ext uri="{FF2B5EF4-FFF2-40B4-BE49-F238E27FC236}">
                  <a16:creationId xmlns:a16="http://schemas.microsoft.com/office/drawing/2014/main" id="{5AE17642-D811-47CD-8BA8-18FF5FE9B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lor">
              <a:extLst>
                <a:ext uri="{FF2B5EF4-FFF2-40B4-BE49-F238E27FC236}">
                  <a16:creationId xmlns:a16="http://schemas.microsoft.com/office/drawing/2014/main" id="{7A882BBB-2A6D-439B-B6A2-994C8A3CF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2,102 Older Woman Diet Stock Photos - Free &amp; Royalty-Free Stock Photos from  Dreamstime">
            <a:extLst>
              <a:ext uri="{FF2B5EF4-FFF2-40B4-BE49-F238E27FC236}">
                <a16:creationId xmlns:a16="http://schemas.microsoft.com/office/drawing/2014/main" id="{17EFC093-A4BF-E1D9-E2B8-08374FA00099}"/>
              </a:ext>
            </a:extLst>
          </p:cNvPr>
          <p:cNvPicPr>
            <a:picLocks noChangeAspect="1"/>
          </p:cNvPicPr>
          <p:nvPr/>
        </p:nvPicPr>
        <p:blipFill>
          <a:blip r:embed="rId5"/>
          <a:srcRect t="13937" b="11498"/>
          <a:stretch>
            <a:fillRect/>
          </a:stretch>
        </p:blipFill>
        <p:spPr>
          <a:xfrm>
            <a:off x="6707168" y="806015"/>
            <a:ext cx="4856007" cy="2625113"/>
          </a:xfrm>
          <a:prstGeom prst="rect">
            <a:avLst/>
          </a:prstGeom>
        </p:spPr>
      </p:pic>
      <p:pic>
        <p:nvPicPr>
          <p:cNvPr id="5" name="Picture 4" descr="1,888,000+ Dash Stock Photos, Pictures &amp; Royalty-Free Images - iStock | Car  dash, Dash cam, Dash diet">
            <a:extLst>
              <a:ext uri="{FF2B5EF4-FFF2-40B4-BE49-F238E27FC236}">
                <a16:creationId xmlns:a16="http://schemas.microsoft.com/office/drawing/2014/main" id="{C498F719-7CD2-734F-DFE5-4733993346F2}"/>
              </a:ext>
            </a:extLst>
          </p:cNvPr>
          <p:cNvPicPr>
            <a:picLocks noChangeAspect="1"/>
          </p:cNvPicPr>
          <p:nvPr/>
        </p:nvPicPr>
        <p:blipFill>
          <a:blip r:embed="rId6"/>
          <a:srcRect r="3" b="17134"/>
          <a:stretch>
            <a:fillRect/>
          </a:stretch>
        </p:blipFill>
        <p:spPr>
          <a:xfrm>
            <a:off x="6707168" y="3506528"/>
            <a:ext cx="4855862" cy="2635689"/>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FC70B5F-D02B-A317-EB43-C9957805ABC8}"/>
              </a:ext>
            </a:extLst>
          </p:cNvPr>
          <p:cNvSpPr>
            <a:spLocks noGrp="1"/>
          </p:cNvSpPr>
          <p:nvPr>
            <p:ph type="title"/>
          </p:nvPr>
        </p:nvSpPr>
        <p:spPr>
          <a:xfrm>
            <a:off x="786385" y="676656"/>
            <a:ext cx="5074368" cy="2752344"/>
          </a:xfrm>
        </p:spPr>
        <p:txBody>
          <a:bodyPr anchor="b">
            <a:normAutofit/>
          </a:bodyPr>
          <a:lstStyle/>
          <a:p>
            <a:r>
              <a:rPr lang="en-US" sz="4800">
                <a:solidFill>
                  <a:schemeClr val="bg1"/>
                </a:solidFill>
              </a:rPr>
              <a:t>Lifestyle Changes &amp; Evidence-Based Strategies</a:t>
            </a:r>
          </a:p>
        </p:txBody>
      </p:sp>
      <p:sp>
        <p:nvSpPr>
          <p:cNvPr id="3" name="Content Placeholder 2">
            <a:extLst>
              <a:ext uri="{FF2B5EF4-FFF2-40B4-BE49-F238E27FC236}">
                <a16:creationId xmlns:a16="http://schemas.microsoft.com/office/drawing/2014/main" id="{5CAD1C1D-EEFB-8F22-BF25-2A14DA81DAFA}"/>
              </a:ext>
            </a:extLst>
          </p:cNvPr>
          <p:cNvSpPr>
            <a:spLocks noGrp="1"/>
          </p:cNvSpPr>
          <p:nvPr>
            <p:ph idx="1"/>
          </p:nvPr>
        </p:nvSpPr>
        <p:spPr>
          <a:xfrm>
            <a:off x="786383" y="3506528"/>
            <a:ext cx="5074368" cy="2674816"/>
          </a:xfrm>
        </p:spPr>
        <p:txBody>
          <a:bodyPr vert="horz" lIns="91440" tIns="45720" rIns="91440" bIns="45720" rtlCol="0" anchor="t">
            <a:normAutofit/>
          </a:bodyPr>
          <a:lstStyle/>
          <a:p>
            <a:r>
              <a:rPr lang="en-US" sz="1500">
                <a:solidFill>
                  <a:schemeClr val="bg1"/>
                </a:solidFill>
              </a:rPr>
              <a:t>Diet: DASH </a:t>
            </a:r>
            <a:r>
              <a:rPr lang="en-US" sz="1500">
                <a:solidFill>
                  <a:schemeClr val="bg1"/>
                </a:solidFill>
                <a:ea typeface="+mn-lt"/>
                <a:cs typeface="+mn-lt"/>
              </a:rPr>
              <a:t>(Dietary Approaches to Stop Hypertension) </a:t>
            </a:r>
            <a:r>
              <a:rPr lang="en-US" sz="1500">
                <a:solidFill>
                  <a:schemeClr val="bg1"/>
                </a:solidFill>
              </a:rPr>
              <a:t> or Mediterranean diet reduces BP and stroke recurrence (NICE, 2021).</a:t>
            </a:r>
          </a:p>
          <a:p>
            <a:r>
              <a:rPr lang="en-US" sz="1500">
                <a:solidFill>
                  <a:schemeClr val="bg1"/>
                </a:solidFill>
              </a:rPr>
              <a:t>Exercise: 150 mins/week moderate activity boosts heart health &amp; mobility (Stroke Association, 2023).</a:t>
            </a:r>
          </a:p>
          <a:p>
            <a:r>
              <a:rPr lang="en-US" sz="1500">
                <a:solidFill>
                  <a:schemeClr val="bg1"/>
                </a:solidFill>
              </a:rPr>
              <a:t>Alcohol moderation: limits hypertension and liver strain.</a:t>
            </a:r>
          </a:p>
          <a:p>
            <a:r>
              <a:rPr lang="en-US" sz="1500">
                <a:solidFill>
                  <a:schemeClr val="bg1"/>
                </a:solidFill>
              </a:rPr>
              <a:t>Diabetes control: stable blood sugars protect blood vessels.</a:t>
            </a:r>
          </a:p>
          <a:p>
            <a:r>
              <a:rPr lang="en-US" sz="1500">
                <a:solidFill>
                  <a:schemeClr val="bg1"/>
                </a:solidFill>
              </a:rPr>
              <a:t>Stress reduction: mindfulness &amp; therapy improve emotional resilience</a:t>
            </a:r>
          </a:p>
          <a:p>
            <a:endParaRPr lang="en-US" sz="1500">
              <a:solidFill>
                <a:schemeClr val="bg1"/>
              </a:solidFill>
            </a:endParaRPr>
          </a:p>
        </p:txBody>
      </p:sp>
      <p:pic>
        <p:nvPicPr>
          <p:cNvPr id="9" name="Audio 8">
            <a:hlinkClick r:id="" action="ppaction://media"/>
            <a:extLst>
              <a:ext uri="{FF2B5EF4-FFF2-40B4-BE49-F238E27FC236}">
                <a16:creationId xmlns:a16="http://schemas.microsoft.com/office/drawing/2014/main" id="{94E3916C-CCD9-F236-63D1-98A3EBA2CC83}"/>
              </a:ext>
            </a:extLst>
          </p:cNvPr>
          <p:cNvPicPr>
            <a:picLocks noChangeAspect="1"/>
          </p:cNvPicPr>
          <p:nvPr>
            <a:audioFile r:link="rId2"/>
            <p:extLst>
              <p:ext uri="{DAA4B4D4-6D71-4841-9C94-3DE7FCFB9230}">
                <p14:media xmlns:p14="http://schemas.microsoft.com/office/powerpoint/2010/main" r:embed="rId1"/>
              </p:ext>
            </p:extLst>
          </p:nvPr>
        </p:nvPicPr>
        <p:blipFill>
          <a:blip r:embed="rId7">
            <a:duotone>
              <a:prstClr val="black"/>
              <a:schemeClr val="accent6">
                <a:tint val="45000"/>
                <a:satMod val="400000"/>
              </a:schemeClr>
            </a:duotone>
          </a:blip>
          <a:srcRect l="-161075" t="-161075" r="-161075" b="-161075"/>
          <a:stretch>
            <a:fillRect/>
          </a:stretch>
        </p:blipFill>
        <p:spPr>
          <a:xfrm>
            <a:off x="4832051" y="5152644"/>
            <a:ext cx="2057400" cy="2057400"/>
          </a:xfrm>
          <a:prstGeom prst="ellipse">
            <a:avLst/>
          </a:prstGeom>
        </p:spPr>
      </p:pic>
    </p:spTree>
    <p:extLst>
      <p:ext uri="{BB962C8B-B14F-4D97-AF65-F5344CB8AC3E}">
        <p14:creationId xmlns:p14="http://schemas.microsoft.com/office/powerpoint/2010/main" val="2470708468"/>
      </p:ext>
    </p:extLst>
  </p:cSld>
  <p:clrMapOvr>
    <a:masterClrMapping/>
  </p:clrMapOvr>
  <mc:AlternateContent xmlns:mc="http://schemas.openxmlformats.org/markup-compatibility/2006" xmlns:p14="http://schemas.microsoft.com/office/powerpoint/2010/main">
    <mc:Choice Requires="p14">
      <p:transition spd="slow" p14:dur="2000" advTm="33812"/>
    </mc:Choice>
    <mc:Fallback xmlns="">
      <p:transition spd="slow" advTm="33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FA2DE-426C-9836-DA0B-043B6903FA9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Goals of the </a:t>
            </a:r>
            <a:r>
              <a:rPr lang="en-US" sz="4000" err="1">
                <a:solidFill>
                  <a:srgbClr val="FFFFFF"/>
                </a:solidFill>
              </a:rPr>
              <a:t>Personalised</a:t>
            </a:r>
            <a:r>
              <a:rPr lang="en-US" sz="4000">
                <a:solidFill>
                  <a:srgbClr val="FFFFFF"/>
                </a:solidFill>
              </a:rPr>
              <a:t> Care Plan</a:t>
            </a:r>
          </a:p>
        </p:txBody>
      </p:sp>
      <p:graphicFrame>
        <p:nvGraphicFramePr>
          <p:cNvPr id="7" name="Content Placeholder 2">
            <a:extLst>
              <a:ext uri="{FF2B5EF4-FFF2-40B4-BE49-F238E27FC236}">
                <a16:creationId xmlns:a16="http://schemas.microsoft.com/office/drawing/2014/main" id="{96339C73-CA4E-31A7-F35A-1376931FE043}"/>
              </a:ext>
            </a:extLst>
          </p:cNvPr>
          <p:cNvGraphicFramePr>
            <a:graphicFrameLocks noGrp="1"/>
          </p:cNvGraphicFramePr>
          <p:nvPr>
            <p:ph idx="1"/>
            <p:extLst>
              <p:ext uri="{D42A27DB-BD31-4B8C-83A1-F6EECF244321}">
                <p14:modId xmlns:p14="http://schemas.microsoft.com/office/powerpoint/2010/main" val="33472738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E8F949E9-FD76-690E-9A4B-EF2586D6612A}"/>
              </a:ext>
            </a:extLst>
          </p:cNvPr>
          <p:cNvPicPr>
            <a:picLocks noChangeAspect="1"/>
          </p:cNvPicPr>
          <p:nvPr>
            <a:audioFile r:link="rId2"/>
            <p:extLst>
              <p:ext uri="{DAA4B4D4-6D71-4841-9C94-3DE7FCFB9230}">
                <p14:media xmlns:p14="http://schemas.microsoft.com/office/powerpoint/2010/main" r:embed="rId1"/>
              </p:ext>
            </p:extLst>
          </p:nvPr>
        </p:nvPicPr>
        <p:blipFill>
          <a:blip r:embed="rId10">
            <a:duotone>
              <a:prstClr val="black"/>
              <a:schemeClr val="accent6">
                <a:tint val="45000"/>
                <a:satMod val="400000"/>
              </a:schemeClr>
            </a:duotone>
          </a:blip>
          <a:srcRect l="-161075" t="-161075" r="-161075" b="-161075"/>
          <a:stretch>
            <a:fillRect/>
          </a:stretch>
        </p:blipFill>
        <p:spPr>
          <a:xfrm>
            <a:off x="3442733" y="5127418"/>
            <a:ext cx="2057400" cy="2057400"/>
          </a:xfrm>
          <a:prstGeom prst="ellipse">
            <a:avLst/>
          </a:prstGeom>
        </p:spPr>
      </p:pic>
    </p:spTree>
    <p:extLst>
      <p:ext uri="{BB962C8B-B14F-4D97-AF65-F5344CB8AC3E}">
        <p14:creationId xmlns:p14="http://schemas.microsoft.com/office/powerpoint/2010/main" val="2914613011"/>
      </p:ext>
    </p:extLst>
  </p:cSld>
  <p:clrMapOvr>
    <a:masterClrMapping/>
  </p:clrMapOvr>
  <mc:AlternateContent xmlns:mc="http://schemas.openxmlformats.org/markup-compatibility/2006" xmlns:p14="http://schemas.microsoft.com/office/powerpoint/2010/main">
    <mc:Choice Requires="p14">
      <p:transition spd="slow" p14:dur="2000" advTm="34523"/>
    </mc:Choice>
    <mc:Fallback xmlns="">
      <p:transition spd="slow" advTm="34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13"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293,900+ Stroke Patient Stock Photos, Pictures &amp; Royalty-Free Images -  iStock | Stroke patient with doctor, Stroke patient emergency, Stroke  patient in hospital">
            <a:extLst>
              <a:ext uri="{FF2B5EF4-FFF2-40B4-BE49-F238E27FC236}">
                <a16:creationId xmlns:a16="http://schemas.microsoft.com/office/drawing/2014/main" id="{5455058E-22D5-0A7F-14E5-2A8E3B185A01}"/>
              </a:ext>
            </a:extLst>
          </p:cNvPr>
          <p:cNvPicPr>
            <a:picLocks noChangeAspect="1"/>
          </p:cNvPicPr>
          <p:nvPr/>
        </p:nvPicPr>
        <p:blipFill>
          <a:blip r:embed="rId5"/>
          <a:srcRect r="-4" b="6957"/>
          <a:stretch>
            <a:fillRect/>
          </a:stretch>
        </p:blipFill>
        <p:spPr>
          <a:xfrm>
            <a:off x="7082810" y="823198"/>
            <a:ext cx="4166151" cy="2587337"/>
          </a:xfrm>
          <a:prstGeom prst="rect">
            <a:avLst/>
          </a:prstGeom>
        </p:spPr>
      </p:pic>
      <p:pic>
        <p:nvPicPr>
          <p:cNvPr id="5" name="Picture 4" descr="293,900+ Stroke Patient Stock Photos, Pictures &amp; Royalty-Free Images -  iStock | Stroke patient with doctor, Stroke patient emergency, Stroke  patient in hospital">
            <a:extLst>
              <a:ext uri="{FF2B5EF4-FFF2-40B4-BE49-F238E27FC236}">
                <a16:creationId xmlns:a16="http://schemas.microsoft.com/office/drawing/2014/main" id="{6F1857B1-4729-72AC-AA3C-D84DB5A3EA1C}"/>
              </a:ext>
            </a:extLst>
          </p:cNvPr>
          <p:cNvPicPr>
            <a:picLocks noChangeAspect="1"/>
          </p:cNvPicPr>
          <p:nvPr/>
        </p:nvPicPr>
        <p:blipFill>
          <a:blip r:embed="rId6"/>
          <a:srcRect r="-4" b="6957"/>
          <a:stretch>
            <a:fillRect/>
          </a:stretch>
        </p:blipFill>
        <p:spPr>
          <a:xfrm>
            <a:off x="7082810" y="3440249"/>
            <a:ext cx="4166151" cy="2587337"/>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03531FC-50AC-C9F5-0FCB-7656F71B71E6}"/>
              </a:ext>
            </a:extLst>
          </p:cNvPr>
          <p:cNvSpPr>
            <a:spLocks noGrp="1"/>
          </p:cNvSpPr>
          <p:nvPr>
            <p:ph type="title"/>
          </p:nvPr>
        </p:nvSpPr>
        <p:spPr>
          <a:xfrm>
            <a:off x="1014984" y="819015"/>
            <a:ext cx="5821537" cy="2545726"/>
          </a:xfrm>
        </p:spPr>
        <p:txBody>
          <a:bodyPr anchor="b">
            <a:normAutofit/>
          </a:bodyPr>
          <a:lstStyle/>
          <a:p>
            <a:r>
              <a:rPr lang="en-US" sz="4800" err="1">
                <a:solidFill>
                  <a:schemeClr val="bg1"/>
                </a:solidFill>
              </a:rPr>
              <a:t>Personalised</a:t>
            </a:r>
            <a:r>
              <a:rPr lang="en-US" sz="4800">
                <a:solidFill>
                  <a:schemeClr val="bg1"/>
                </a:solidFill>
              </a:rPr>
              <a:t> Care Plan (PCP) - Introduction</a:t>
            </a:r>
          </a:p>
        </p:txBody>
      </p:sp>
      <p:sp>
        <p:nvSpPr>
          <p:cNvPr id="3" name="Content Placeholder 2">
            <a:extLst>
              <a:ext uri="{FF2B5EF4-FFF2-40B4-BE49-F238E27FC236}">
                <a16:creationId xmlns:a16="http://schemas.microsoft.com/office/drawing/2014/main" id="{DA45C50F-CD21-4FCF-A6FD-CC929C94333A}"/>
              </a:ext>
            </a:extLst>
          </p:cNvPr>
          <p:cNvSpPr>
            <a:spLocks noGrp="1"/>
          </p:cNvSpPr>
          <p:nvPr>
            <p:ph idx="1"/>
          </p:nvPr>
        </p:nvSpPr>
        <p:spPr>
          <a:xfrm>
            <a:off x="1014984" y="3442089"/>
            <a:ext cx="5821537" cy="2596896"/>
          </a:xfrm>
        </p:spPr>
        <p:txBody>
          <a:bodyPr vert="horz" lIns="91440" tIns="45720" rIns="91440" bIns="45720" rtlCol="0" anchor="t">
            <a:normAutofit/>
          </a:bodyPr>
          <a:lstStyle/>
          <a:p>
            <a:r>
              <a:rPr lang="en-US" sz="1500">
                <a:solidFill>
                  <a:schemeClr val="bg1"/>
                </a:solidFill>
              </a:rPr>
              <a:t>Emergency treatment: thrombolysis within 4.5 hours; thrombectomy for large clot.</a:t>
            </a:r>
          </a:p>
          <a:p>
            <a:r>
              <a:rPr lang="en-US" sz="1500">
                <a:solidFill>
                  <a:schemeClr val="bg1"/>
                </a:solidFill>
              </a:rPr>
              <a:t>Medications: aspirin, clopidogrel, statins, antihypertensives, anticoagulant.</a:t>
            </a:r>
          </a:p>
          <a:p>
            <a:r>
              <a:rPr lang="en-US" sz="1500">
                <a:solidFill>
                  <a:schemeClr val="bg1"/>
                </a:solidFill>
              </a:rPr>
              <a:t>Rehabilitation: physio, speech therapy, occupational therapy.</a:t>
            </a:r>
          </a:p>
          <a:p>
            <a:r>
              <a:rPr lang="en-US" sz="1500">
                <a:solidFill>
                  <a:schemeClr val="bg1"/>
                </a:solidFill>
              </a:rPr>
              <a:t>Dietitian support for cholesterol + diabetes management.</a:t>
            </a:r>
          </a:p>
          <a:p>
            <a:r>
              <a:rPr lang="en-US" sz="1500">
                <a:solidFill>
                  <a:schemeClr val="bg1"/>
                </a:solidFill>
              </a:rPr>
              <a:t>Risk factor control: BP, glucose, cholesterol.</a:t>
            </a:r>
          </a:p>
          <a:p>
            <a:r>
              <a:rPr lang="en-US" sz="1500">
                <a:solidFill>
                  <a:schemeClr val="bg1"/>
                </a:solidFill>
              </a:rPr>
              <a:t>Home assessment: fall prevention, mobility aids</a:t>
            </a:r>
          </a:p>
          <a:p>
            <a:endParaRPr lang="en-US" sz="1500">
              <a:solidFill>
                <a:schemeClr val="bg1"/>
              </a:solidFill>
            </a:endParaRPr>
          </a:p>
        </p:txBody>
      </p:sp>
      <p:pic>
        <p:nvPicPr>
          <p:cNvPr id="36" name="Audio 35">
            <a:hlinkClick r:id="" action="ppaction://media"/>
            <a:extLst>
              <a:ext uri="{FF2B5EF4-FFF2-40B4-BE49-F238E27FC236}">
                <a16:creationId xmlns:a16="http://schemas.microsoft.com/office/drawing/2014/main" id="{767DB246-5058-B189-BBC7-D9FC074F69B5}"/>
              </a:ext>
            </a:extLst>
          </p:cNvPr>
          <p:cNvPicPr>
            <a:picLocks noChangeAspect="1"/>
          </p:cNvPicPr>
          <p:nvPr>
            <a:audioFile r:link="rId2"/>
            <p:extLst>
              <p:ext uri="{DAA4B4D4-6D71-4841-9C94-3DE7FCFB9230}">
                <p14:media xmlns:p14="http://schemas.microsoft.com/office/powerpoint/2010/main" r:embed="rId1"/>
              </p:ext>
            </p:extLst>
          </p:nvPr>
        </p:nvPicPr>
        <p:blipFill>
          <a:blip r:embed="rId7">
            <a:duotone>
              <a:prstClr val="black"/>
              <a:schemeClr val="accent6">
                <a:tint val="45000"/>
                <a:satMod val="400000"/>
              </a:schemeClr>
            </a:duotone>
          </a:blip>
          <a:srcRect l="-161075" t="-161075" r="-161075" b="-161075"/>
          <a:stretch>
            <a:fillRect/>
          </a:stretch>
        </p:blipFill>
        <p:spPr>
          <a:xfrm>
            <a:off x="5300535" y="4733917"/>
            <a:ext cx="2057400" cy="2057400"/>
          </a:xfrm>
          <a:prstGeom prst="ellipse">
            <a:avLst/>
          </a:prstGeom>
        </p:spPr>
      </p:pic>
    </p:spTree>
    <p:extLst>
      <p:ext uri="{BB962C8B-B14F-4D97-AF65-F5344CB8AC3E}">
        <p14:creationId xmlns:p14="http://schemas.microsoft.com/office/powerpoint/2010/main" val="1640229176"/>
      </p:ext>
    </p:extLst>
  </p:cSld>
  <p:clrMapOvr>
    <a:masterClrMapping/>
  </p:clrMapOvr>
  <mc:AlternateContent xmlns:mc="http://schemas.openxmlformats.org/markup-compatibility/2006" xmlns:p14="http://schemas.microsoft.com/office/powerpoint/2010/main">
    <mc:Choice Requires="p14">
      <p:transition spd="slow" p14:dur="2000" advTm="85883"/>
    </mc:Choice>
    <mc:Fallback xmlns="">
      <p:transition spd="slow" advTm="85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3B36E-84CB-C3C8-6109-06E6D2D1EB53}"/>
              </a:ext>
            </a:extLst>
          </p:cNvPr>
          <p:cNvSpPr>
            <a:spLocks noGrp="1"/>
          </p:cNvSpPr>
          <p:nvPr>
            <p:ph type="title"/>
          </p:nvPr>
        </p:nvSpPr>
        <p:spPr>
          <a:xfrm>
            <a:off x="744894" y="90805"/>
            <a:ext cx="10515600" cy="1325563"/>
          </a:xfrm>
        </p:spPr>
        <p:txBody>
          <a:bodyPr/>
          <a:lstStyle/>
          <a:p>
            <a:pPr algn="ctr"/>
            <a:r>
              <a:rPr lang="en-GB"/>
              <a:t>PCP: Table</a:t>
            </a:r>
          </a:p>
        </p:txBody>
      </p:sp>
      <p:graphicFrame>
        <p:nvGraphicFramePr>
          <p:cNvPr id="4" name="Content Placeholder 3">
            <a:extLst>
              <a:ext uri="{FF2B5EF4-FFF2-40B4-BE49-F238E27FC236}">
                <a16:creationId xmlns:a16="http://schemas.microsoft.com/office/drawing/2014/main" id="{7330A188-A4E5-CBB5-C82F-739A3CC78DDE}"/>
              </a:ext>
            </a:extLst>
          </p:cNvPr>
          <p:cNvGraphicFramePr>
            <a:graphicFrameLocks noGrp="1"/>
          </p:cNvGraphicFramePr>
          <p:nvPr>
            <p:ph idx="1"/>
            <p:extLst>
              <p:ext uri="{D42A27DB-BD31-4B8C-83A1-F6EECF244321}">
                <p14:modId xmlns:p14="http://schemas.microsoft.com/office/powerpoint/2010/main" val="1614700585"/>
              </p:ext>
            </p:extLst>
          </p:nvPr>
        </p:nvGraphicFramePr>
        <p:xfrm>
          <a:off x="632927" y="996644"/>
          <a:ext cx="11159412" cy="5186680"/>
        </p:xfrm>
        <a:graphic>
          <a:graphicData uri="http://schemas.openxmlformats.org/drawingml/2006/table">
            <a:tbl>
              <a:tblPr firstRow="1" bandRow="1">
                <a:tableStyleId>{7DF18680-E054-41AD-8BC1-D1AEF772440D}</a:tableStyleId>
              </a:tblPr>
              <a:tblGrid>
                <a:gridCol w="1513694">
                  <a:extLst>
                    <a:ext uri="{9D8B030D-6E8A-4147-A177-3AD203B41FA5}">
                      <a16:colId xmlns:a16="http://schemas.microsoft.com/office/drawing/2014/main" val="42792590"/>
                    </a:ext>
                  </a:extLst>
                </a:gridCol>
                <a:gridCol w="5467107">
                  <a:extLst>
                    <a:ext uri="{9D8B030D-6E8A-4147-A177-3AD203B41FA5}">
                      <a16:colId xmlns:a16="http://schemas.microsoft.com/office/drawing/2014/main" val="614801168"/>
                    </a:ext>
                  </a:extLst>
                </a:gridCol>
                <a:gridCol w="4178611">
                  <a:extLst>
                    <a:ext uri="{9D8B030D-6E8A-4147-A177-3AD203B41FA5}">
                      <a16:colId xmlns:a16="http://schemas.microsoft.com/office/drawing/2014/main" val="462468128"/>
                    </a:ext>
                  </a:extLst>
                </a:gridCol>
              </a:tblGrid>
              <a:tr h="370840">
                <a:tc>
                  <a:txBody>
                    <a:bodyPr/>
                    <a:lstStyle/>
                    <a:p>
                      <a:r>
                        <a:rPr lang="en-GB"/>
                        <a:t>Treatment</a:t>
                      </a:r>
                    </a:p>
                  </a:txBody>
                  <a:tcPr/>
                </a:tc>
                <a:tc>
                  <a:txBody>
                    <a:bodyPr/>
                    <a:lstStyle/>
                    <a:p>
                      <a:r>
                        <a:rPr lang="en-GB"/>
                        <a:t>Explanation</a:t>
                      </a:r>
                    </a:p>
                  </a:txBody>
                  <a:tcPr/>
                </a:tc>
                <a:tc>
                  <a:txBody>
                    <a:bodyPr/>
                    <a:lstStyle/>
                    <a:p>
                      <a:r>
                        <a:rPr lang="en-GB"/>
                        <a:t>Duration or frequency</a:t>
                      </a:r>
                    </a:p>
                  </a:txBody>
                  <a:tcPr/>
                </a:tc>
                <a:extLst>
                  <a:ext uri="{0D108BD9-81ED-4DB2-BD59-A6C34878D82A}">
                    <a16:rowId xmlns:a16="http://schemas.microsoft.com/office/drawing/2014/main" val="1398531713"/>
                  </a:ext>
                </a:extLst>
              </a:tr>
              <a:tr h="370840">
                <a:tc>
                  <a:txBody>
                    <a:bodyPr/>
                    <a:lstStyle/>
                    <a:p>
                      <a:r>
                        <a:rPr lang="en-GB" sz="1400" b="0">
                          <a:solidFill>
                            <a:schemeClr val="tx1"/>
                          </a:solidFill>
                        </a:rPr>
                        <a:t>1.) Emergency treatment</a:t>
                      </a:r>
                    </a:p>
                  </a:txBody>
                  <a:tcPr/>
                </a:tc>
                <a:tc>
                  <a:txBody>
                    <a:bodyPr/>
                    <a:lstStyle/>
                    <a:p>
                      <a:r>
                        <a:rPr lang="en-GB" sz="1400" b="0">
                          <a:solidFill>
                            <a:schemeClr val="tx1"/>
                          </a:solidFill>
                        </a:rPr>
                        <a:t>Thrombolysis </a:t>
                      </a:r>
                      <a:r>
                        <a:rPr lang="en-US" sz="1400" b="0">
                          <a:solidFill>
                            <a:schemeClr val="tx1"/>
                          </a:solidFill>
                        </a:rPr>
                        <a:t>is the emergency clot-dissolving treatment used to restore blood flow to the brain during an </a:t>
                      </a:r>
                      <a:r>
                        <a:rPr lang="en-US" sz="1400" b="0" err="1">
                          <a:solidFill>
                            <a:schemeClr val="tx1"/>
                          </a:solidFill>
                        </a:rPr>
                        <a:t>ischaemic</a:t>
                      </a:r>
                      <a:r>
                        <a:rPr lang="en-US" sz="1400" b="0">
                          <a:solidFill>
                            <a:schemeClr val="tx1"/>
                          </a:solidFill>
                        </a:rPr>
                        <a:t> stroke.</a:t>
                      </a:r>
                      <a:endParaRPr lang="en-GB" sz="1400" b="0">
                        <a:solidFill>
                          <a:schemeClr val="tx1"/>
                        </a:solidFill>
                      </a:endParaRPr>
                    </a:p>
                  </a:txBody>
                  <a:tcPr/>
                </a:tc>
                <a:tc>
                  <a:txBody>
                    <a:bodyPr/>
                    <a:lstStyle/>
                    <a:p>
                      <a:r>
                        <a:rPr lang="en-GB" sz="1400" b="0">
                          <a:solidFill>
                            <a:schemeClr val="tx1"/>
                          </a:solidFill>
                        </a:rPr>
                        <a:t>This emergency treatment would be done once </a:t>
                      </a:r>
                      <a:r>
                        <a:rPr lang="en-US" sz="1400" b="0">
                          <a:solidFill>
                            <a:schemeClr val="tx1"/>
                          </a:solidFill>
                        </a:rPr>
                        <a:t>during the acute stroke event. After this, the patient continues with ongoing medications and regular rehabilitation sessions as part of recovery.</a:t>
                      </a:r>
                      <a:endParaRPr lang="en-GB" sz="1400" b="0">
                        <a:solidFill>
                          <a:schemeClr val="tx1"/>
                        </a:solidFill>
                      </a:endParaRPr>
                    </a:p>
                  </a:txBody>
                  <a:tcPr/>
                </a:tc>
                <a:extLst>
                  <a:ext uri="{0D108BD9-81ED-4DB2-BD59-A6C34878D82A}">
                    <a16:rowId xmlns:a16="http://schemas.microsoft.com/office/drawing/2014/main" val="1069643035"/>
                  </a:ext>
                </a:extLst>
              </a:tr>
              <a:tr h="0">
                <a:tc>
                  <a:txBody>
                    <a:bodyPr/>
                    <a:lstStyle/>
                    <a:p>
                      <a:r>
                        <a:rPr lang="en-GB" sz="1400" b="0">
                          <a:solidFill>
                            <a:schemeClr val="tx1"/>
                          </a:solidFill>
                        </a:rPr>
                        <a:t>2.) Medications</a:t>
                      </a:r>
                    </a:p>
                  </a:txBody>
                  <a:tcPr/>
                </a:tc>
                <a:tc>
                  <a:txBody>
                    <a:bodyPr/>
                    <a:lstStyle/>
                    <a:p>
                      <a:r>
                        <a:rPr lang="en-US" sz="1400" b="0">
                          <a:solidFill>
                            <a:schemeClr val="tx1"/>
                          </a:solidFill>
                        </a:rPr>
                        <a:t>Medications are used to prevent further clots, reduce stroke risk, control blood pressure and cholesterol, and manage any underlying conditions such as diabetes. </a:t>
                      </a:r>
                      <a:endParaRPr lang="en-GB" sz="1400" b="0">
                        <a:solidFill>
                          <a:schemeClr val="tx1"/>
                        </a:solidFill>
                      </a:endParaRPr>
                    </a:p>
                  </a:txBody>
                  <a:tcPr/>
                </a:tc>
                <a:tc>
                  <a:txBody>
                    <a:bodyPr/>
                    <a:lstStyle/>
                    <a:p>
                      <a:r>
                        <a:rPr lang="en-US" sz="1400" b="0">
                          <a:solidFill>
                            <a:schemeClr val="tx1"/>
                          </a:solidFill>
                        </a:rPr>
                        <a:t>Medications are taken daily and long-term, often for life, to prevent another stroke and manage risk factors.</a:t>
                      </a:r>
                      <a:endParaRPr lang="en-GB" sz="1400" b="0">
                        <a:solidFill>
                          <a:schemeClr val="tx1"/>
                        </a:solidFill>
                      </a:endParaRPr>
                    </a:p>
                  </a:txBody>
                  <a:tcPr/>
                </a:tc>
                <a:extLst>
                  <a:ext uri="{0D108BD9-81ED-4DB2-BD59-A6C34878D82A}">
                    <a16:rowId xmlns:a16="http://schemas.microsoft.com/office/drawing/2014/main" val="1144655678"/>
                  </a:ext>
                </a:extLst>
              </a:tr>
              <a:tr h="370840">
                <a:tc>
                  <a:txBody>
                    <a:bodyPr/>
                    <a:lstStyle/>
                    <a:p>
                      <a:r>
                        <a:rPr lang="en-GB" sz="1400" b="0">
                          <a:solidFill>
                            <a:schemeClr val="tx1"/>
                          </a:solidFill>
                        </a:rPr>
                        <a:t>3.) Rehab</a:t>
                      </a:r>
                    </a:p>
                  </a:txBody>
                  <a:tcPr/>
                </a:tc>
                <a:tc>
                  <a:txBody>
                    <a:bodyPr/>
                    <a:lstStyle/>
                    <a:p>
                      <a:r>
                        <a:rPr lang="en-US" sz="1400" b="0">
                          <a:solidFill>
                            <a:schemeClr val="tx1"/>
                          </a:solidFill>
                        </a:rPr>
                        <a:t>Rehabilitation is the long-term recovery process that helps the patient regain strength, mobility, communication skills, independence, and adapt to any lasting difficulties after the stroke.</a:t>
                      </a:r>
                      <a:endParaRPr lang="en-GB" sz="1400" b="0">
                        <a:solidFill>
                          <a:schemeClr val="tx1"/>
                        </a:solidFill>
                      </a:endParaRPr>
                    </a:p>
                  </a:txBody>
                  <a:tcPr/>
                </a:tc>
                <a:tc>
                  <a:txBody>
                    <a:bodyPr/>
                    <a:lstStyle/>
                    <a:p>
                      <a:r>
                        <a:rPr lang="en-US" sz="1400" b="0">
                          <a:solidFill>
                            <a:schemeClr val="tx1"/>
                          </a:solidFill>
                        </a:rPr>
                        <a:t>Rehabilitation is done regularly, typically daily or several times per week, and continues for weeks to months, depending on the patient’s recovery needs.</a:t>
                      </a:r>
                      <a:endParaRPr lang="en-GB" sz="1400" b="0">
                        <a:solidFill>
                          <a:schemeClr val="tx1"/>
                        </a:solidFill>
                      </a:endParaRPr>
                    </a:p>
                  </a:txBody>
                  <a:tcPr/>
                </a:tc>
                <a:extLst>
                  <a:ext uri="{0D108BD9-81ED-4DB2-BD59-A6C34878D82A}">
                    <a16:rowId xmlns:a16="http://schemas.microsoft.com/office/drawing/2014/main" val="1214244194"/>
                  </a:ext>
                </a:extLst>
              </a:tr>
              <a:tr h="370840">
                <a:tc>
                  <a:txBody>
                    <a:bodyPr/>
                    <a:lstStyle/>
                    <a:p>
                      <a:r>
                        <a:rPr lang="en-US" sz="1400" b="0">
                          <a:solidFill>
                            <a:schemeClr val="tx1"/>
                          </a:solidFill>
                        </a:rPr>
                        <a:t>4.) Dietitian support</a:t>
                      </a:r>
                      <a:endParaRPr lang="en-GB" sz="1400" b="0">
                        <a:solidFill>
                          <a:schemeClr val="tx1"/>
                        </a:solidFill>
                      </a:endParaRPr>
                    </a:p>
                  </a:txBody>
                  <a:tcPr/>
                </a:tc>
                <a:tc>
                  <a:txBody>
                    <a:bodyPr/>
                    <a:lstStyle/>
                    <a:p>
                      <a:r>
                        <a:rPr lang="en-US" sz="1400" b="0">
                          <a:solidFill>
                            <a:schemeClr val="tx1"/>
                          </a:solidFill>
                        </a:rPr>
                        <a:t>Dietitian support is the guidance provided by a nutrition specialist to help the patient choose heart-healthy foods, manage weight, control cholesterol, manage diabetes, and reduce the risk of another stroke.</a:t>
                      </a:r>
                      <a:endParaRPr lang="en-GB" sz="1400" b="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a:solidFill>
                            <a:schemeClr val="tx1"/>
                          </a:solidFill>
                        </a:rPr>
                        <a:t>Dietitian support is done as needed, usually every few weeks to monthly, with follow-up sessions depending on progress and nutritional needs.</a:t>
                      </a:r>
                    </a:p>
                  </a:txBody>
                  <a:tcPr/>
                </a:tc>
                <a:extLst>
                  <a:ext uri="{0D108BD9-81ED-4DB2-BD59-A6C34878D82A}">
                    <a16:rowId xmlns:a16="http://schemas.microsoft.com/office/drawing/2014/main" val="3345716346"/>
                  </a:ext>
                </a:extLst>
              </a:tr>
              <a:tr h="370840">
                <a:tc>
                  <a:txBody>
                    <a:bodyPr/>
                    <a:lstStyle/>
                    <a:p>
                      <a:r>
                        <a:rPr lang="en-US" sz="1400" b="0">
                          <a:solidFill>
                            <a:schemeClr val="tx1"/>
                          </a:solidFill>
                        </a:rPr>
                        <a:t>5.) Risk factor control</a:t>
                      </a:r>
                      <a:endParaRPr lang="en-GB" sz="1400" b="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a:solidFill>
                            <a:schemeClr val="tx1"/>
                          </a:solidFill>
                        </a:rPr>
                        <a:t>Risk factor control is the ongoing management of conditions that increase stroke risk, such as high blood pressure, high cholesterol and smoking. </a:t>
                      </a:r>
                    </a:p>
                  </a:txBody>
                  <a:tcPr/>
                </a:tc>
                <a:tc>
                  <a:txBody>
                    <a:bodyPr/>
                    <a:lstStyle/>
                    <a:p>
                      <a:r>
                        <a:rPr lang="en-US" sz="1400" b="0">
                          <a:solidFill>
                            <a:schemeClr val="tx1"/>
                          </a:solidFill>
                        </a:rPr>
                        <a:t>Risk factor control is monitored continuously, with medical reviews every 3–6 months, and daily self-management</a:t>
                      </a:r>
                      <a:endParaRPr lang="en-GB" sz="1400" b="0">
                        <a:solidFill>
                          <a:schemeClr val="tx1"/>
                        </a:solidFill>
                      </a:endParaRPr>
                    </a:p>
                  </a:txBody>
                  <a:tcPr/>
                </a:tc>
                <a:extLst>
                  <a:ext uri="{0D108BD9-81ED-4DB2-BD59-A6C34878D82A}">
                    <a16:rowId xmlns:a16="http://schemas.microsoft.com/office/drawing/2014/main" val="2774669748"/>
                  </a:ext>
                </a:extLst>
              </a:tr>
              <a:tr h="370840">
                <a:tc>
                  <a:txBody>
                    <a:bodyPr/>
                    <a:lstStyle/>
                    <a:p>
                      <a:r>
                        <a:rPr lang="en-US" sz="1400" b="0">
                          <a:solidFill>
                            <a:schemeClr val="tx1"/>
                          </a:solidFill>
                        </a:rPr>
                        <a:t>6.) Home assessment</a:t>
                      </a:r>
                      <a:endParaRPr lang="en-GB" sz="1400" b="0">
                        <a:solidFill>
                          <a:schemeClr val="tx1"/>
                        </a:solidFill>
                      </a:endParaRPr>
                    </a:p>
                  </a:txBody>
                  <a:tcPr/>
                </a:tc>
                <a:tc>
                  <a:txBody>
                    <a:bodyPr/>
                    <a:lstStyle/>
                    <a:p>
                      <a:r>
                        <a:rPr lang="en-US" sz="1400" b="0">
                          <a:solidFill>
                            <a:schemeClr val="tx1"/>
                          </a:solidFill>
                        </a:rPr>
                        <a:t>Home assessment is the evaluation of the patient’s living environment to identify hazards, improve safety, prevent falls, and ensure the home is suitable for the patient’s level of mobility and independence after stroke.</a:t>
                      </a:r>
                      <a:endParaRPr lang="en-GB" sz="1400" b="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a:solidFill>
                            <a:schemeClr val="tx1"/>
                          </a:solidFill>
                        </a:rPr>
                        <a:t>A home assessment is usually done once, often during discharge planning, but may be repeated if the patient’s mobility changes or if additional modifications are needed.</a:t>
                      </a:r>
                    </a:p>
                  </a:txBody>
                  <a:tcPr/>
                </a:tc>
                <a:extLst>
                  <a:ext uri="{0D108BD9-81ED-4DB2-BD59-A6C34878D82A}">
                    <a16:rowId xmlns:a16="http://schemas.microsoft.com/office/drawing/2014/main" val="3931259835"/>
                  </a:ext>
                </a:extLst>
              </a:tr>
            </a:tbl>
          </a:graphicData>
        </a:graphic>
      </p:graphicFrame>
      <p:sp>
        <p:nvSpPr>
          <p:cNvPr id="6" name="TextBox 5">
            <a:extLst>
              <a:ext uri="{FF2B5EF4-FFF2-40B4-BE49-F238E27FC236}">
                <a16:creationId xmlns:a16="http://schemas.microsoft.com/office/drawing/2014/main" id="{3069AF6D-537C-8D99-98AC-87C090D1FE4D}"/>
              </a:ext>
            </a:extLst>
          </p:cNvPr>
          <p:cNvSpPr txBox="1"/>
          <p:nvPr/>
        </p:nvSpPr>
        <p:spPr>
          <a:xfrm>
            <a:off x="7628165" y="6208444"/>
            <a:ext cx="4164174" cy="369332"/>
          </a:xfrm>
          <a:prstGeom prst="rect">
            <a:avLst/>
          </a:prstGeom>
          <a:noFill/>
        </p:spPr>
        <p:txBody>
          <a:bodyPr wrap="square">
            <a:spAutoFit/>
          </a:bodyPr>
          <a:lstStyle/>
          <a:p>
            <a:r>
              <a:rPr lang="en-US"/>
              <a:t>(NHS , 2022 ;Hurford, Sekhar et al, 2020)</a:t>
            </a:r>
            <a:endParaRPr lang="en-GB"/>
          </a:p>
        </p:txBody>
      </p:sp>
    </p:spTree>
    <p:extLst>
      <p:ext uri="{BB962C8B-B14F-4D97-AF65-F5344CB8AC3E}">
        <p14:creationId xmlns:p14="http://schemas.microsoft.com/office/powerpoint/2010/main" val="328557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roke Patient Images – Browse 62,432 Stock Photos, Vectors, and Video |  Adobe Stock">
            <a:extLst>
              <a:ext uri="{FF2B5EF4-FFF2-40B4-BE49-F238E27FC236}">
                <a16:creationId xmlns:a16="http://schemas.microsoft.com/office/drawing/2014/main" id="{BFEAF6ED-EAAB-63CF-C985-EA8275865467}"/>
              </a:ext>
            </a:extLst>
          </p:cNvPr>
          <p:cNvPicPr>
            <a:picLocks noChangeAspect="1"/>
          </p:cNvPicPr>
          <p:nvPr/>
        </p:nvPicPr>
        <p:blipFill>
          <a:blip r:embed="rId5"/>
          <a:srcRect l="4762" t="-898" r="8084" b="718"/>
          <a:stretch>
            <a:fillRect/>
          </a:stretch>
        </p:blipFill>
        <p:spPr>
          <a:xfrm>
            <a:off x="2522356" y="10"/>
            <a:ext cx="9679300" cy="6870233"/>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DC836-6AB7-A58C-B4F4-F653E7ADE773}"/>
              </a:ext>
            </a:extLst>
          </p:cNvPr>
          <p:cNvSpPr>
            <a:spLocks noGrp="1"/>
          </p:cNvSpPr>
          <p:nvPr>
            <p:ph type="title"/>
          </p:nvPr>
        </p:nvSpPr>
        <p:spPr>
          <a:xfrm>
            <a:off x="838200" y="365125"/>
            <a:ext cx="3822189" cy="1899912"/>
          </a:xfrm>
        </p:spPr>
        <p:txBody>
          <a:bodyPr>
            <a:normAutofit/>
          </a:bodyPr>
          <a:lstStyle/>
          <a:p>
            <a:r>
              <a:rPr lang="en-US" sz="4000"/>
              <a:t>Ethical Considerations to PCP</a:t>
            </a:r>
          </a:p>
        </p:txBody>
      </p:sp>
      <p:sp>
        <p:nvSpPr>
          <p:cNvPr id="3" name="Content Placeholder 2">
            <a:extLst>
              <a:ext uri="{FF2B5EF4-FFF2-40B4-BE49-F238E27FC236}">
                <a16:creationId xmlns:a16="http://schemas.microsoft.com/office/drawing/2014/main" id="{F7BDF8C8-123D-D76B-619F-4FDDD00B3577}"/>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600">
                <a:latin typeface="Aptos"/>
                <a:cs typeface="Arial"/>
              </a:rPr>
              <a:t>Autonomy: respect patient’s communication limits; use supported decision-making </a:t>
            </a:r>
            <a:r>
              <a:rPr lang="en-US" sz="1600">
                <a:ea typeface="+mn-lt"/>
                <a:cs typeface="Arial"/>
              </a:rPr>
              <a:t>(GMC, 2023).</a:t>
            </a:r>
            <a:endParaRPr lang="en-US" sz="1600">
              <a:latin typeface="Aptos"/>
              <a:cs typeface="Arial"/>
            </a:endParaRPr>
          </a:p>
          <a:p>
            <a:r>
              <a:rPr lang="en-US" sz="1600">
                <a:latin typeface="Aptos"/>
                <a:cs typeface="Arial"/>
              </a:rPr>
              <a:t>Beneficence: provide effective rehab and safe interventions.</a:t>
            </a:r>
          </a:p>
          <a:p>
            <a:r>
              <a:rPr lang="en-US" sz="1600">
                <a:latin typeface="Aptos"/>
                <a:cs typeface="Arial"/>
              </a:rPr>
              <a:t>Non-maleficence: avoid complications (falls, aspiration, medication side effects).</a:t>
            </a:r>
          </a:p>
          <a:p>
            <a:r>
              <a:rPr lang="en-US" sz="1600">
                <a:latin typeface="Aptos"/>
                <a:cs typeface="Arial"/>
              </a:rPr>
              <a:t>Justice: equal access to stroke rehab services.</a:t>
            </a:r>
          </a:p>
          <a:p>
            <a:r>
              <a:rPr lang="en-US" sz="1600">
                <a:latin typeface="Aptos"/>
                <a:cs typeface="Arial"/>
              </a:rPr>
              <a:t>Capacity: stroke may impair decision-making → MCA assessments.</a:t>
            </a:r>
          </a:p>
          <a:p>
            <a:pPr>
              <a:buNone/>
            </a:pPr>
            <a:r>
              <a:rPr lang="en-US" sz="1600">
                <a:ea typeface="+mn-lt"/>
                <a:cs typeface="+mn-lt"/>
              </a:rPr>
              <a:t>Department of Health (2005); NHS (2024)</a:t>
            </a:r>
          </a:p>
          <a:p>
            <a:pPr marL="0" indent="0">
              <a:buNone/>
            </a:pPr>
            <a:endParaRPr lang="en-US" sz="1600">
              <a:latin typeface="Aptos"/>
              <a:cs typeface="Arial"/>
            </a:endParaRPr>
          </a:p>
        </p:txBody>
      </p:sp>
      <p:pic>
        <p:nvPicPr>
          <p:cNvPr id="11" name="Audio 10">
            <a:hlinkClick r:id="" action="ppaction://media"/>
            <a:extLst>
              <a:ext uri="{FF2B5EF4-FFF2-40B4-BE49-F238E27FC236}">
                <a16:creationId xmlns:a16="http://schemas.microsoft.com/office/drawing/2014/main" id="{71DC0F61-0DAE-0E5E-98EF-F59686277F1D}"/>
              </a:ext>
            </a:extLst>
          </p:cNvPr>
          <p:cNvPicPr>
            <a:picLocks noChangeAspect="1"/>
          </p:cNvPicPr>
          <p:nvPr>
            <a:audioFile r:link="rId2"/>
            <p:extLst>
              <p:ext uri="{DAA4B4D4-6D71-4841-9C94-3DE7FCFB9230}">
                <p14:media xmlns:p14="http://schemas.microsoft.com/office/powerpoint/2010/main" r:embed="rId1"/>
              </p:ext>
            </p:extLst>
          </p:nvPr>
        </p:nvPicPr>
        <p:blipFill>
          <a:blip r:embed="rId6">
            <a:duotone>
              <a:prstClr val="black"/>
              <a:schemeClr val="accent6">
                <a:tint val="45000"/>
                <a:satMod val="400000"/>
              </a:schemeClr>
            </a:duotone>
          </a:blip>
          <a:srcRect l="-161075" t="-161075" r="-161075" b="-161075"/>
          <a:stretch>
            <a:fillRect/>
          </a:stretch>
        </p:blipFill>
        <p:spPr>
          <a:xfrm>
            <a:off x="4155357" y="4897425"/>
            <a:ext cx="2057400" cy="2057400"/>
          </a:xfrm>
          <a:prstGeom prst="ellipse">
            <a:avLst/>
          </a:prstGeom>
        </p:spPr>
      </p:pic>
    </p:spTree>
    <p:extLst>
      <p:ext uri="{BB962C8B-B14F-4D97-AF65-F5344CB8AC3E}">
        <p14:creationId xmlns:p14="http://schemas.microsoft.com/office/powerpoint/2010/main" val="342147594"/>
      </p:ext>
    </p:extLst>
  </p:cSld>
  <p:clrMapOvr>
    <a:masterClrMapping/>
  </p:clrMapOvr>
  <mc:AlternateContent xmlns:mc="http://schemas.openxmlformats.org/markup-compatibility/2006" xmlns:p14="http://schemas.microsoft.com/office/powerpoint/2010/main">
    <mc:Choice Requires="p14">
      <p:transition spd="slow" p14:dur="2000" advTm="84179"/>
    </mc:Choice>
    <mc:Fallback xmlns="">
      <p:transition spd="slow" advTm="84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055A-B659-D677-78FB-4171A16050F2}"/>
              </a:ext>
            </a:extLst>
          </p:cNvPr>
          <p:cNvSpPr>
            <a:spLocks noGrp="1"/>
          </p:cNvSpPr>
          <p:nvPr>
            <p:ph type="title"/>
          </p:nvPr>
        </p:nvSpPr>
        <p:spPr>
          <a:xfrm>
            <a:off x="1137035" y="603622"/>
            <a:ext cx="4282380" cy="1322944"/>
          </a:xfrm>
        </p:spPr>
        <p:txBody>
          <a:bodyPr>
            <a:normAutofit/>
          </a:bodyPr>
          <a:lstStyle/>
          <a:p>
            <a:r>
              <a:rPr lang="en-US" sz="3400">
                <a:solidFill>
                  <a:schemeClr val="tx1">
                    <a:lumMod val="85000"/>
                    <a:lumOff val="15000"/>
                  </a:schemeClr>
                </a:solidFill>
              </a:rPr>
              <a:t>Monitoring, Evaluation &amp; Follow-Up</a:t>
            </a:r>
          </a:p>
        </p:txBody>
      </p:sp>
      <p:sp>
        <p:nvSpPr>
          <p:cNvPr id="3" name="Content Placeholder 2">
            <a:extLst>
              <a:ext uri="{FF2B5EF4-FFF2-40B4-BE49-F238E27FC236}">
                <a16:creationId xmlns:a16="http://schemas.microsoft.com/office/drawing/2014/main" id="{645BB2C4-630E-360A-9A4E-DADB56EE8D78}"/>
              </a:ext>
            </a:extLst>
          </p:cNvPr>
          <p:cNvSpPr>
            <a:spLocks noGrp="1"/>
          </p:cNvSpPr>
          <p:nvPr>
            <p:ph idx="1"/>
          </p:nvPr>
        </p:nvSpPr>
        <p:spPr>
          <a:xfrm>
            <a:off x="1137034" y="2207977"/>
            <a:ext cx="3968365" cy="4046401"/>
          </a:xfrm>
        </p:spPr>
        <p:txBody>
          <a:bodyPr vert="horz" lIns="91440" tIns="45720" rIns="91440" bIns="45720" rtlCol="0">
            <a:normAutofit/>
          </a:bodyPr>
          <a:lstStyle/>
          <a:p>
            <a:r>
              <a:rPr lang="en-US" sz="2000">
                <a:solidFill>
                  <a:schemeClr val="tx1">
                    <a:lumMod val="85000"/>
                    <a:lumOff val="15000"/>
                  </a:schemeClr>
                </a:solidFill>
              </a:rPr>
              <a:t>Regular BP, cholesterol, and diabetes checks (NICE, 2021).</a:t>
            </a:r>
          </a:p>
          <a:p>
            <a:r>
              <a:rPr lang="en-US" sz="2000">
                <a:solidFill>
                  <a:schemeClr val="tx1">
                    <a:lumMod val="85000"/>
                    <a:lumOff val="15000"/>
                  </a:schemeClr>
                </a:solidFill>
              </a:rPr>
              <a:t>Monitor swallowing and mobility changes.</a:t>
            </a:r>
          </a:p>
          <a:p>
            <a:r>
              <a:rPr lang="en-US" sz="2000">
                <a:solidFill>
                  <a:schemeClr val="tx1">
                    <a:lumMod val="85000"/>
                    <a:lumOff val="15000"/>
                  </a:schemeClr>
                </a:solidFill>
              </a:rPr>
              <a:t>Review medication adherence.</a:t>
            </a:r>
          </a:p>
          <a:p>
            <a:r>
              <a:rPr lang="en-US" sz="2000">
                <a:solidFill>
                  <a:schemeClr val="tx1">
                    <a:lumMod val="85000"/>
                    <a:lumOff val="15000"/>
                  </a:schemeClr>
                </a:solidFill>
              </a:rPr>
              <a:t>Provide ongoing rehab for at least 6 months.</a:t>
            </a:r>
          </a:p>
          <a:p>
            <a:r>
              <a:rPr lang="en-US" sz="2000">
                <a:solidFill>
                  <a:schemeClr val="tx1">
                    <a:lumMod val="85000"/>
                    <a:lumOff val="15000"/>
                  </a:schemeClr>
                </a:solidFill>
              </a:rPr>
              <a:t>Use </a:t>
            </a:r>
            <a:r>
              <a:rPr lang="en-US" sz="2000">
                <a:solidFill>
                  <a:schemeClr val="tx1">
                    <a:lumMod val="85000"/>
                    <a:lumOff val="15000"/>
                  </a:schemeClr>
                </a:solidFill>
                <a:ea typeface="+mn-lt"/>
                <a:cs typeface="+mn-lt"/>
              </a:rPr>
              <a:t>Patient-Reported Outcome Measures (PROMs) </a:t>
            </a:r>
            <a:r>
              <a:rPr lang="en-US" sz="2000">
                <a:solidFill>
                  <a:schemeClr val="tx1">
                    <a:lumMod val="85000"/>
                    <a:lumOff val="15000"/>
                  </a:schemeClr>
                </a:solidFill>
              </a:rPr>
              <a:t>to track recovery progress.</a:t>
            </a:r>
          </a:p>
          <a:p>
            <a:endParaRPr lang="en-US" sz="2000">
              <a:solidFill>
                <a:schemeClr val="tx1">
                  <a:lumMod val="85000"/>
                  <a:lumOff val="15000"/>
                </a:schemeClr>
              </a:solidFill>
            </a:endParaRPr>
          </a:p>
        </p:txBody>
      </p:sp>
      <p:pic>
        <p:nvPicPr>
          <p:cNvPr id="5" name="Picture 4" descr="292,400+ Stroke Patient Stock Photos, Pictures &amp; Royalty-Free Images -  iStock | Stroke patient with doctor, Stroke patient emergency, Stroke  patient in hospital">
            <a:extLst>
              <a:ext uri="{FF2B5EF4-FFF2-40B4-BE49-F238E27FC236}">
                <a16:creationId xmlns:a16="http://schemas.microsoft.com/office/drawing/2014/main" id="{D5C97A84-9526-79E7-14DD-3FFC478760FC}"/>
              </a:ext>
            </a:extLst>
          </p:cNvPr>
          <p:cNvPicPr>
            <a:picLocks noChangeAspect="1"/>
          </p:cNvPicPr>
          <p:nvPr/>
        </p:nvPicPr>
        <p:blipFill>
          <a:blip r:embed="rId5"/>
          <a:srcRect r="3" b="20846"/>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6" name="Picture 5" descr="Stroke Patient Images – Browse 62,432 Stock Photos, Vectors, and Video |  Adobe Stock">
            <a:extLst>
              <a:ext uri="{FF2B5EF4-FFF2-40B4-BE49-F238E27FC236}">
                <a16:creationId xmlns:a16="http://schemas.microsoft.com/office/drawing/2014/main" id="{F4DA9B8E-E612-0F83-9F7B-5DEFCF594638}"/>
              </a:ext>
            </a:extLst>
          </p:cNvPr>
          <p:cNvPicPr>
            <a:picLocks noChangeAspect="1"/>
          </p:cNvPicPr>
          <p:nvPr/>
        </p:nvPicPr>
        <p:blipFill>
          <a:blip r:embed="rId6"/>
          <a:srcRect t="14300" r="-3" b="9847"/>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pic>
        <p:nvPicPr>
          <p:cNvPr id="24" name="Audio 23">
            <a:hlinkClick r:id="" action="ppaction://media"/>
            <a:extLst>
              <a:ext uri="{FF2B5EF4-FFF2-40B4-BE49-F238E27FC236}">
                <a16:creationId xmlns:a16="http://schemas.microsoft.com/office/drawing/2014/main" id="{0BAA1EF1-4235-59CF-C4F4-58FCD5F496DD}"/>
              </a:ext>
            </a:extLst>
          </p:cNvPr>
          <p:cNvPicPr>
            <a:picLocks noChangeAspect="1"/>
          </p:cNvPicPr>
          <p:nvPr>
            <a:audioFile r:link="rId2"/>
            <p:extLst>
              <p:ext uri="{DAA4B4D4-6D71-4841-9C94-3DE7FCFB9230}">
                <p14:media xmlns:p14="http://schemas.microsoft.com/office/powerpoint/2010/main" r:embed="rId1"/>
              </p:ext>
            </p:extLst>
          </p:nvPr>
        </p:nvPicPr>
        <p:blipFill>
          <a:blip r:embed="rId7">
            <a:duotone>
              <a:prstClr val="black"/>
              <a:schemeClr val="accent6">
                <a:tint val="45000"/>
                <a:satMod val="400000"/>
              </a:schemeClr>
            </a:duotone>
          </a:blip>
          <a:srcRect l="-161075" t="-161075" r="-161075" b="-161075"/>
          <a:stretch>
            <a:fillRect/>
          </a:stretch>
        </p:blipFill>
        <p:spPr>
          <a:xfrm>
            <a:off x="3205010" y="4941304"/>
            <a:ext cx="2057400" cy="2057400"/>
          </a:xfrm>
          <a:prstGeom prst="ellipse">
            <a:avLst/>
          </a:prstGeom>
        </p:spPr>
      </p:pic>
    </p:spTree>
    <p:extLst>
      <p:ext uri="{BB962C8B-B14F-4D97-AF65-F5344CB8AC3E}">
        <p14:creationId xmlns:p14="http://schemas.microsoft.com/office/powerpoint/2010/main" val="3039709242"/>
      </p:ext>
    </p:extLst>
  </p:cSld>
  <p:clrMapOvr>
    <a:masterClrMapping/>
  </p:clrMapOvr>
  <mc:AlternateContent xmlns:mc="http://schemas.openxmlformats.org/markup-compatibility/2006" xmlns:p14="http://schemas.microsoft.com/office/powerpoint/2010/main">
    <mc:Choice Requires="p14">
      <p:transition spd="slow" p14:dur="2000" advTm="83397"/>
    </mc:Choice>
    <mc:Fallback xmlns="">
      <p:transition spd="slow" advTm="83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ultidisciplinary team meetings - CHSS eLearning">
            <a:extLst>
              <a:ext uri="{FF2B5EF4-FFF2-40B4-BE49-F238E27FC236}">
                <a16:creationId xmlns:a16="http://schemas.microsoft.com/office/drawing/2014/main" id="{F3639980-0D9A-2EC8-D2BB-0E73825FF0A6}"/>
              </a:ext>
            </a:extLst>
          </p:cNvPr>
          <p:cNvPicPr>
            <a:picLocks noChangeAspect="1"/>
          </p:cNvPicPr>
          <p:nvPr/>
        </p:nvPicPr>
        <p:blipFill>
          <a:blip r:embed="rId5"/>
          <a:srcRect l="6264" r="9491" b="2"/>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B2B5EF-D27C-E934-D03B-FF3639BC26B5}"/>
              </a:ext>
            </a:extLst>
          </p:cNvPr>
          <p:cNvSpPr>
            <a:spLocks noGrp="1"/>
          </p:cNvSpPr>
          <p:nvPr>
            <p:ph type="title"/>
          </p:nvPr>
        </p:nvSpPr>
        <p:spPr>
          <a:xfrm>
            <a:off x="838200" y="365125"/>
            <a:ext cx="3822189" cy="1899912"/>
          </a:xfrm>
        </p:spPr>
        <p:txBody>
          <a:bodyPr>
            <a:normAutofit/>
          </a:bodyPr>
          <a:lstStyle/>
          <a:p>
            <a:r>
              <a:rPr lang="en-US" sz="4000">
                <a:latin typeface="Aptos Display"/>
                <a:cs typeface="Arial"/>
              </a:rPr>
              <a:t> Multidisciplinary Team (MDT) for PCP</a:t>
            </a:r>
          </a:p>
        </p:txBody>
      </p:sp>
      <p:sp>
        <p:nvSpPr>
          <p:cNvPr id="3" name="Content Placeholder 2">
            <a:extLst>
              <a:ext uri="{FF2B5EF4-FFF2-40B4-BE49-F238E27FC236}">
                <a16:creationId xmlns:a16="http://schemas.microsoft.com/office/drawing/2014/main" id="{83EBA300-E0CC-D818-32F9-44EC1222B12E}"/>
              </a:ext>
            </a:extLst>
          </p:cNvPr>
          <p:cNvSpPr>
            <a:spLocks noGrp="1"/>
          </p:cNvSpPr>
          <p:nvPr>
            <p:ph idx="1"/>
          </p:nvPr>
        </p:nvSpPr>
        <p:spPr>
          <a:xfrm>
            <a:off x="838200" y="2434201"/>
            <a:ext cx="3822189" cy="3742762"/>
          </a:xfrm>
        </p:spPr>
        <p:txBody>
          <a:bodyPr vert="horz" lIns="91440" tIns="45720" rIns="91440" bIns="45720" rtlCol="0">
            <a:normAutofit fontScale="92500" lnSpcReduction="10000"/>
          </a:bodyPr>
          <a:lstStyle/>
          <a:p>
            <a:pPr marL="0" indent="0">
              <a:buNone/>
            </a:pPr>
            <a:r>
              <a:rPr lang="en-US" sz="2000"/>
              <a:t>This is where communication between the patient and staff in the care plan is important. </a:t>
            </a:r>
          </a:p>
          <a:p>
            <a:r>
              <a:rPr lang="en-US" sz="2000"/>
              <a:t>Core members: stroke physician, nurses, physiotherapists, speech therapists, occupational therapists.</a:t>
            </a:r>
          </a:p>
          <a:p>
            <a:r>
              <a:rPr lang="en-US" sz="2000"/>
              <a:t>Additional: dietitian, psychologist, social worker.</a:t>
            </a:r>
          </a:p>
          <a:p>
            <a:r>
              <a:rPr lang="en-US" sz="2000"/>
              <a:t>MDT approach improves functional outcomes and reduces hospital stay (NHS England, 2022).</a:t>
            </a:r>
          </a:p>
          <a:p>
            <a:endParaRPr lang="en-US" sz="2000"/>
          </a:p>
        </p:txBody>
      </p:sp>
      <p:pic>
        <p:nvPicPr>
          <p:cNvPr id="10" name="Audio 9">
            <a:hlinkClick r:id="" action="ppaction://media"/>
            <a:extLst>
              <a:ext uri="{FF2B5EF4-FFF2-40B4-BE49-F238E27FC236}">
                <a16:creationId xmlns:a16="http://schemas.microsoft.com/office/drawing/2014/main" id="{F0C7436E-26BF-7689-CD55-09E52EB5A81E}"/>
              </a:ext>
            </a:extLst>
          </p:cNvPr>
          <p:cNvPicPr>
            <a:picLocks noChangeAspect="1"/>
          </p:cNvPicPr>
          <p:nvPr>
            <a:audioFile r:link="rId2"/>
            <p:extLst>
              <p:ext uri="{DAA4B4D4-6D71-4841-9C94-3DE7FCFB9230}">
                <p14:media xmlns:p14="http://schemas.microsoft.com/office/powerpoint/2010/main" r:embed="rId1"/>
              </p:ext>
            </p:extLst>
          </p:nvPr>
        </p:nvPicPr>
        <p:blipFill>
          <a:blip r:embed="rId6">
            <a:duotone>
              <a:prstClr val="black"/>
              <a:schemeClr val="accent6">
                <a:tint val="45000"/>
                <a:satMod val="400000"/>
              </a:schemeClr>
            </a:duotone>
          </a:blip>
          <a:srcRect l="-161075" t="-161075" r="-161075" b="-161075"/>
          <a:stretch>
            <a:fillRect/>
          </a:stretch>
        </p:blipFill>
        <p:spPr>
          <a:xfrm>
            <a:off x="2749294" y="4969764"/>
            <a:ext cx="2057400" cy="2057400"/>
          </a:xfrm>
          <a:prstGeom prst="ellipse">
            <a:avLst/>
          </a:prstGeom>
        </p:spPr>
      </p:pic>
    </p:spTree>
    <p:extLst>
      <p:ext uri="{BB962C8B-B14F-4D97-AF65-F5344CB8AC3E}">
        <p14:creationId xmlns:p14="http://schemas.microsoft.com/office/powerpoint/2010/main" val="792416578"/>
      </p:ext>
    </p:extLst>
  </p:cSld>
  <p:clrMapOvr>
    <a:masterClrMapping/>
  </p:clrMapOvr>
  <mc:AlternateContent xmlns:mc="http://schemas.openxmlformats.org/markup-compatibility/2006" xmlns:p14="http://schemas.microsoft.com/office/powerpoint/2010/main">
    <mc:Choice Requires="p14">
      <p:transition spd="slow" p14:dur="2000" advTm="94018"/>
    </mc:Choice>
    <mc:Fallback xmlns="">
      <p:transition spd="slow" advTm="94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F23D222-BB64-2CFE-DD6F-B508AAD547A9}"/>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Conclusion </a:t>
            </a:r>
          </a:p>
        </p:txBody>
      </p:sp>
      <p:sp>
        <p:nvSpPr>
          <p:cNvPr id="3" name="Content Placeholder 2">
            <a:extLst>
              <a:ext uri="{FF2B5EF4-FFF2-40B4-BE49-F238E27FC236}">
                <a16:creationId xmlns:a16="http://schemas.microsoft.com/office/drawing/2014/main" id="{0A11657A-3A0E-3355-4F28-D517CCEAC51B}"/>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US" err="1">
                <a:solidFill>
                  <a:schemeClr val="tx2"/>
                </a:solidFill>
              </a:rPr>
              <a:t>Ischaemic</a:t>
            </a:r>
            <a:r>
              <a:rPr lang="en-US">
                <a:solidFill>
                  <a:schemeClr val="tx2"/>
                </a:solidFill>
              </a:rPr>
              <a:t> stroke is a time-sensitive emergency.</a:t>
            </a:r>
          </a:p>
          <a:p>
            <a:r>
              <a:rPr lang="en-US">
                <a:solidFill>
                  <a:schemeClr val="tx2"/>
                </a:solidFill>
              </a:rPr>
              <a:t>Cardiovascular + nervous system damage highlights need for fast action.</a:t>
            </a:r>
          </a:p>
          <a:p>
            <a:r>
              <a:rPr lang="en-US" err="1">
                <a:solidFill>
                  <a:schemeClr val="tx2"/>
                </a:solidFill>
              </a:rPr>
              <a:t>Personalised</a:t>
            </a:r>
            <a:r>
              <a:rPr lang="en-US">
                <a:solidFill>
                  <a:schemeClr val="tx2"/>
                </a:solidFill>
              </a:rPr>
              <a:t>, MDT-led care supports recovery.</a:t>
            </a:r>
          </a:p>
          <a:p>
            <a:r>
              <a:rPr lang="en-US">
                <a:solidFill>
                  <a:schemeClr val="tx2"/>
                </a:solidFill>
              </a:rPr>
              <a:t>Lifestyle changes greatly reduce recurrence.</a:t>
            </a:r>
          </a:p>
          <a:p>
            <a:r>
              <a:rPr lang="en-US">
                <a:solidFill>
                  <a:schemeClr val="tx2"/>
                </a:solidFill>
              </a:rPr>
              <a:t>Holistic, ethical approach enhances quality of life.</a:t>
            </a:r>
          </a:p>
          <a:p>
            <a:endParaRPr lang="en-US" sz="1800">
              <a:solidFill>
                <a:schemeClr val="tx2"/>
              </a:solidFill>
            </a:endParaRPr>
          </a:p>
        </p:txBody>
      </p:sp>
      <p:pic>
        <p:nvPicPr>
          <p:cNvPr id="7" name="Audio 6">
            <a:hlinkClick r:id="" action="ppaction://media"/>
            <a:extLst>
              <a:ext uri="{FF2B5EF4-FFF2-40B4-BE49-F238E27FC236}">
                <a16:creationId xmlns:a16="http://schemas.microsoft.com/office/drawing/2014/main" id="{6E3DE2D2-FB91-C69F-8296-AD4A9220C162}"/>
              </a:ext>
            </a:extLst>
          </p:cNvPr>
          <p:cNvPicPr>
            <a:picLocks noChangeAspect="1"/>
          </p:cNvPicPr>
          <p:nvPr>
            <a:audioFile r:link="rId2"/>
            <p:extLst>
              <p:ext uri="{DAA4B4D4-6D71-4841-9C94-3DE7FCFB9230}">
                <p14:media xmlns:p14="http://schemas.microsoft.com/office/powerpoint/2010/main" r:embed="rId1"/>
              </p:ext>
            </p:extLst>
          </p:nvPr>
        </p:nvPicPr>
        <p:blipFill>
          <a:blip r:embed="rId5">
            <a:duotone>
              <a:prstClr val="black"/>
              <a:schemeClr val="accent6">
                <a:tint val="45000"/>
                <a:satMod val="400000"/>
              </a:schemeClr>
            </a:duotone>
          </a:blip>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4357831"/>
      </p:ext>
    </p:extLst>
  </p:cSld>
  <p:clrMapOvr>
    <a:masterClrMapping/>
  </p:clrMapOvr>
  <mc:AlternateContent xmlns:mc="http://schemas.openxmlformats.org/markup-compatibility/2006" xmlns:p14="http://schemas.microsoft.com/office/powerpoint/2010/main">
    <mc:Choice Requires="p14">
      <p:transition spd="slow" p14:dur="2000" advTm="88447"/>
    </mc:Choice>
    <mc:Fallback xmlns="">
      <p:transition spd="slow" advTm="88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B126B-4545-B242-C786-A449102BF628}"/>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099A1481-100C-F448-0F1F-8942A022CF1F}"/>
              </a:ext>
            </a:extLst>
          </p:cNvPr>
          <p:cNvSpPr>
            <a:spLocks noGrp="1"/>
          </p:cNvSpPr>
          <p:nvPr>
            <p:ph idx="1"/>
          </p:nvPr>
        </p:nvSpPr>
        <p:spPr>
          <a:xfrm>
            <a:off x="670249" y="1395666"/>
            <a:ext cx="10515600" cy="4351338"/>
          </a:xfrm>
        </p:spPr>
        <p:txBody>
          <a:bodyPr vert="horz" lIns="91440" tIns="45720" rIns="91440" bIns="45720" rtlCol="0" anchor="t">
            <a:normAutofit fontScale="70000" lnSpcReduction="20000"/>
          </a:bodyPr>
          <a:lstStyle/>
          <a:p>
            <a:r>
              <a:rPr lang="en-US">
                <a:ea typeface="+mn-lt"/>
                <a:cs typeface="+mn-lt"/>
              </a:rPr>
              <a:t>Department of Health (2005) </a:t>
            </a:r>
            <a:r>
              <a:rPr lang="en-US" i="1">
                <a:ea typeface="+mn-lt"/>
                <a:cs typeface="+mn-lt"/>
              </a:rPr>
              <a:t>Mental Capacity Act 2005: Code of Practice.</a:t>
            </a:r>
            <a:r>
              <a:rPr lang="en-US">
                <a:ea typeface="+mn-lt"/>
                <a:cs typeface="+mn-lt"/>
              </a:rPr>
              <a:t> London: The Stationery Office.</a:t>
            </a:r>
          </a:p>
          <a:p>
            <a:r>
              <a:rPr lang="en-US"/>
              <a:t>NICE (2019) Stroke and transient </a:t>
            </a:r>
            <a:r>
              <a:rPr lang="en-US" err="1"/>
              <a:t>ischaemic</a:t>
            </a:r>
            <a:r>
              <a:rPr lang="en-US"/>
              <a:t> attack in over 16s: diagnosis and initial management (NG128). London: NICE.</a:t>
            </a:r>
          </a:p>
          <a:p>
            <a:r>
              <a:rPr lang="en-US"/>
              <a:t>NICE (2021) Hypertension in adults: diagnosis and management (NG136). London: NICE.</a:t>
            </a:r>
          </a:p>
          <a:p>
            <a:r>
              <a:rPr lang="en-US"/>
              <a:t>NHS England (2022) Stroke service model and pathway. London: NHS England.</a:t>
            </a:r>
          </a:p>
          <a:p>
            <a:r>
              <a:rPr lang="en-US"/>
              <a:t>NHS (2022). </a:t>
            </a:r>
            <a:r>
              <a:rPr lang="en-US" i="1"/>
              <a:t>Treatment - Stroke</a:t>
            </a:r>
            <a:r>
              <a:rPr lang="en-US"/>
              <a:t>. [online] NHS. Available at: https://www.nhs.uk/conditions/stroke/treatment/. (Acessed:16/11/2025)</a:t>
            </a:r>
          </a:p>
          <a:p>
            <a:r>
              <a:rPr lang="en-US"/>
              <a:t>Stroke Association (2023) State of the Nation: Stroke statistics. London: Stroke Association.</a:t>
            </a:r>
          </a:p>
          <a:p>
            <a:r>
              <a:rPr lang="en-US"/>
              <a:t>World Health Organization (2021) Stroke fact sheet. Geneva: WHO. </a:t>
            </a:r>
          </a:p>
          <a:p>
            <a:r>
              <a:rPr lang="en-US"/>
              <a:t>General Medical Council (2023) Good medical practice. London: GMC.</a:t>
            </a:r>
          </a:p>
          <a:p>
            <a:r>
              <a:rPr lang="en-US"/>
              <a:t>Hurford, R., Sekhar, A., Hughes, T.A. and Muir, K.W., 2020. Diagnosis and management of acute </a:t>
            </a:r>
            <a:r>
              <a:rPr lang="en-US" err="1"/>
              <a:t>ischaemic</a:t>
            </a:r>
            <a:r>
              <a:rPr lang="en-US"/>
              <a:t> stroke. </a:t>
            </a:r>
            <a:r>
              <a:rPr lang="en-US" i="1"/>
              <a:t>Practical neurology</a:t>
            </a:r>
            <a:r>
              <a:rPr lang="en-US"/>
              <a:t>, </a:t>
            </a:r>
            <a:r>
              <a:rPr lang="en-US" i="1"/>
              <a:t>20</a:t>
            </a:r>
            <a:r>
              <a:rPr lang="en-US"/>
              <a:t>(4), pp.304-316.</a:t>
            </a:r>
          </a:p>
          <a:p>
            <a:endParaRPr lang="en-US"/>
          </a:p>
        </p:txBody>
      </p:sp>
      <p:pic>
        <p:nvPicPr>
          <p:cNvPr id="7" name="Audio 6">
            <a:hlinkClick r:id="" action="ppaction://media"/>
            <a:extLst>
              <a:ext uri="{FF2B5EF4-FFF2-40B4-BE49-F238E27FC236}">
                <a16:creationId xmlns:a16="http://schemas.microsoft.com/office/drawing/2014/main" id="{1FFEE8C5-97FA-74D4-516B-72324090E0AF}"/>
              </a:ext>
            </a:extLst>
          </p:cNvPr>
          <p:cNvPicPr>
            <a:picLocks noChangeAspect="1"/>
          </p:cNvPicPr>
          <p:nvPr>
            <a:audioFile r:link="rId2"/>
            <p:extLst>
              <p:ext uri="{DAA4B4D4-6D71-4841-9C94-3DE7FCFB9230}">
                <p14:media xmlns:p14="http://schemas.microsoft.com/office/powerpoint/2010/main" r:embed="rId1"/>
              </p:ext>
            </p:extLst>
          </p:nvPr>
        </p:nvPicPr>
        <p:blipFill>
          <a:blip r:embed="rId4">
            <a:duotone>
              <a:prstClr val="black"/>
              <a:schemeClr val="accent6">
                <a:tint val="45000"/>
                <a:satMod val="400000"/>
              </a:schemeClr>
            </a:duotone>
          </a:blip>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4413595"/>
      </p:ext>
    </p:extLst>
  </p:cSld>
  <p:clrMapOvr>
    <a:masterClrMapping/>
  </p:clrMapOvr>
  <mc:AlternateContent xmlns:mc="http://schemas.openxmlformats.org/markup-compatibility/2006" xmlns:p14="http://schemas.microsoft.com/office/powerpoint/2010/main">
    <mc:Choice Requires="p14">
      <p:transition spd="slow" p14:dur="2000" advTm="5940"/>
    </mc:Choice>
    <mc:Fallback xmlns="">
      <p:transition spd="slow" advTm="5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16</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Personalised Care Plan for a Patient With an Ischaemic Stroke</vt:lpstr>
      <vt:lpstr>Presentation Breakdown</vt:lpstr>
      <vt:lpstr>Introduction to Ischaemic Stroke</vt:lpstr>
      <vt:lpstr>Physiological System 1: Cardiovascular System</vt:lpstr>
      <vt:lpstr>Physiological System 2: Nervous System</vt:lpstr>
      <vt:lpstr>How the Systems Link to the Disease</vt:lpstr>
      <vt:lpstr>Fictional Patient Demographics</vt:lpstr>
      <vt:lpstr>Main Risk Factors</vt:lpstr>
      <vt:lpstr>Lifestyle Changes &amp; Evidence-Based Strategies</vt:lpstr>
      <vt:lpstr>Goals of the Personalised Care Plan</vt:lpstr>
      <vt:lpstr>Personalised Care Plan (PCP) - Introduction</vt:lpstr>
      <vt:lpstr>PCP: Table</vt:lpstr>
      <vt:lpstr>Ethical Considerations to PCP</vt:lpstr>
      <vt:lpstr>Monitoring, Evaluation &amp; Follow-Up</vt:lpstr>
      <vt:lpstr> Multidisciplinary Team (MDT) for PCP</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2025-11-13T23:31:32Z</dcterms:created>
  <dcterms:modified xsi:type="dcterms:W3CDTF">2025-11-16T18:21:36Z</dcterms:modified>
</cp:coreProperties>
</file>