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8"/>
  </p:notesMasterIdLst>
  <p:handoutMasterIdLst>
    <p:handoutMasterId r:id="rId39"/>
  </p:handoutMasterIdLst>
  <p:sldIdLst>
    <p:sldId id="393" r:id="rId2"/>
    <p:sldId id="345" r:id="rId3"/>
    <p:sldId id="348" r:id="rId4"/>
    <p:sldId id="350" r:id="rId5"/>
    <p:sldId id="356" r:id="rId6"/>
    <p:sldId id="360" r:id="rId7"/>
    <p:sldId id="362" r:id="rId8"/>
    <p:sldId id="364" r:id="rId9"/>
    <p:sldId id="359" r:id="rId10"/>
    <p:sldId id="374" r:id="rId11"/>
    <p:sldId id="380" r:id="rId12"/>
    <p:sldId id="384" r:id="rId13"/>
    <p:sldId id="385" r:id="rId14"/>
    <p:sldId id="389" r:id="rId15"/>
    <p:sldId id="386" r:id="rId16"/>
    <p:sldId id="394" r:id="rId17"/>
    <p:sldId id="395" r:id="rId18"/>
    <p:sldId id="396" r:id="rId19"/>
    <p:sldId id="397" r:id="rId20"/>
    <p:sldId id="400" r:id="rId21"/>
    <p:sldId id="401" r:id="rId22"/>
    <p:sldId id="402" r:id="rId23"/>
    <p:sldId id="403" r:id="rId24"/>
    <p:sldId id="404" r:id="rId25"/>
    <p:sldId id="405" r:id="rId26"/>
    <p:sldId id="406" r:id="rId27"/>
    <p:sldId id="407" r:id="rId28"/>
    <p:sldId id="409" r:id="rId29"/>
    <p:sldId id="411" r:id="rId30"/>
    <p:sldId id="412" r:id="rId31"/>
    <p:sldId id="414" r:id="rId32"/>
    <p:sldId id="415" r:id="rId33"/>
    <p:sldId id="416" r:id="rId34"/>
    <p:sldId id="417" r:id="rId35"/>
    <p:sldId id="418" r:id="rId36"/>
    <p:sldId id="421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6600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8D1BBE-1B66-44E5-A71F-21C92064FBFD}" v="97" dt="2018-11-14T15:41:41.4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426" autoAdjust="0"/>
  </p:normalViewPr>
  <p:slideViewPr>
    <p:cSldViewPr>
      <p:cViewPr>
        <p:scale>
          <a:sx n="71" d="100"/>
          <a:sy n="71" d="100"/>
        </p:scale>
        <p:origin x="275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62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DE6708-C928-453C-B33D-5A347D0331B3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6D4CA8-0C09-49A9-9544-3782EF4121A1}">
      <dgm:prSet phldrT="[Text]" custT="1"/>
      <dgm:spPr>
        <a:solidFill>
          <a:schemeClr val="tx2">
            <a:lumMod val="50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Awareness</a:t>
          </a:r>
        </a:p>
      </dgm:t>
    </dgm:pt>
    <dgm:pt modelId="{B3C8870B-B8E6-4173-8BB3-403404937134}" type="parTrans" cxnId="{A48CD07F-6BFE-497A-AAE4-24E2AE8BDC43}">
      <dgm:prSet/>
      <dgm:spPr/>
      <dgm:t>
        <a:bodyPr/>
        <a:lstStyle/>
        <a:p>
          <a:endParaRPr lang="en-US"/>
        </a:p>
      </dgm:t>
    </dgm:pt>
    <dgm:pt modelId="{DCB44002-922F-45E9-B6B7-1B97C53A07F6}" type="sibTrans" cxnId="{A48CD07F-6BFE-497A-AAE4-24E2AE8BDC43}">
      <dgm:prSet/>
      <dgm:spPr/>
      <dgm:t>
        <a:bodyPr/>
        <a:lstStyle/>
        <a:p>
          <a:endParaRPr lang="en-US"/>
        </a:p>
      </dgm:t>
    </dgm:pt>
    <dgm:pt modelId="{E4548FB8-C3FE-43CB-978F-FC5A5DD3C2D5}">
      <dgm:prSet phldrT="[Text]" custT="1"/>
      <dgm:spPr>
        <a:solidFill>
          <a:schemeClr val="accent6">
            <a:lumMod val="75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Information search</a:t>
          </a:r>
        </a:p>
      </dgm:t>
    </dgm:pt>
    <dgm:pt modelId="{5AD15C7E-D22B-49E4-A06A-000326FE05E7}" type="parTrans" cxnId="{C2D76404-0A48-4396-ADA9-19B699DD86E6}">
      <dgm:prSet/>
      <dgm:spPr/>
      <dgm:t>
        <a:bodyPr/>
        <a:lstStyle/>
        <a:p>
          <a:endParaRPr lang="en-US"/>
        </a:p>
      </dgm:t>
    </dgm:pt>
    <dgm:pt modelId="{A36A9066-44AA-4581-BB0B-E275B0F0F462}" type="sibTrans" cxnId="{C2D76404-0A48-4396-ADA9-19B699DD86E6}">
      <dgm:prSet/>
      <dgm:spPr>
        <a:ln>
          <a:solidFill>
            <a:srgbClr val="00CC99"/>
          </a:solidFill>
        </a:ln>
      </dgm:spPr>
      <dgm:t>
        <a:bodyPr/>
        <a:lstStyle/>
        <a:p>
          <a:endParaRPr lang="en-US"/>
        </a:p>
      </dgm:t>
    </dgm:pt>
    <dgm:pt modelId="{8C182ACA-2C53-4904-8910-8A067E8D7541}">
      <dgm:prSet phldrT="[Text]" custT="1"/>
      <dgm:spPr>
        <a:solidFill>
          <a:srgbClr val="FF00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Evaluate alternatives</a:t>
          </a:r>
        </a:p>
      </dgm:t>
    </dgm:pt>
    <dgm:pt modelId="{7FFD331C-55CF-4CA7-A0EE-182267FB381E}" type="parTrans" cxnId="{893AFA7F-2C04-4692-A93F-84A9185876AC}">
      <dgm:prSet/>
      <dgm:spPr/>
      <dgm:t>
        <a:bodyPr/>
        <a:lstStyle/>
        <a:p>
          <a:endParaRPr lang="en-US"/>
        </a:p>
      </dgm:t>
    </dgm:pt>
    <dgm:pt modelId="{8B44C440-F3AF-49A3-9681-B2DD5016B4D3}" type="sibTrans" cxnId="{893AFA7F-2C04-4692-A93F-84A9185876AC}">
      <dgm:prSet/>
      <dgm:spPr/>
      <dgm:t>
        <a:bodyPr/>
        <a:lstStyle/>
        <a:p>
          <a:endParaRPr lang="en-US"/>
        </a:p>
      </dgm:t>
    </dgm:pt>
    <dgm:pt modelId="{144A8C21-E9EA-40F9-8556-28F907778583}">
      <dgm:prSet phldrT="[Text]" custT="1"/>
      <dgm:spPr>
        <a:solidFill>
          <a:schemeClr val="accent3">
            <a:lumMod val="75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Decide to purchase</a:t>
          </a:r>
        </a:p>
      </dgm:t>
    </dgm:pt>
    <dgm:pt modelId="{BA8AF117-6808-491D-9CCD-6E6C85C7EEEC}" type="parTrans" cxnId="{48A7AC10-3DA2-471F-BB7A-AC2F6B21F6CC}">
      <dgm:prSet/>
      <dgm:spPr/>
      <dgm:t>
        <a:bodyPr/>
        <a:lstStyle/>
        <a:p>
          <a:endParaRPr lang="en-US"/>
        </a:p>
      </dgm:t>
    </dgm:pt>
    <dgm:pt modelId="{9E8CA3DE-E6A0-4F72-9D7F-2212ED645FEB}" type="sibTrans" cxnId="{48A7AC10-3DA2-471F-BB7A-AC2F6B21F6CC}">
      <dgm:prSet/>
      <dgm:spPr/>
      <dgm:t>
        <a:bodyPr/>
        <a:lstStyle/>
        <a:p>
          <a:endParaRPr lang="en-US"/>
        </a:p>
      </dgm:t>
    </dgm:pt>
    <dgm:pt modelId="{495A1AF2-5285-4255-B537-58E4FD479493}">
      <dgm:prSet phldrT="[Text]" custT="1"/>
      <dgm:spPr>
        <a:solidFill>
          <a:srgbClr val="FFFF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Evaluate the purchase</a:t>
          </a:r>
        </a:p>
      </dgm:t>
    </dgm:pt>
    <dgm:pt modelId="{FD7D975A-71E3-44C0-B308-A43F968470DF}" type="parTrans" cxnId="{72A95103-D982-43D9-97BA-02C68C261F0C}">
      <dgm:prSet/>
      <dgm:spPr/>
      <dgm:t>
        <a:bodyPr/>
        <a:lstStyle/>
        <a:p>
          <a:endParaRPr lang="en-US"/>
        </a:p>
      </dgm:t>
    </dgm:pt>
    <dgm:pt modelId="{42765F64-8DCA-44D5-8A7A-127297EBD77E}" type="sibTrans" cxnId="{72A95103-D982-43D9-97BA-02C68C261F0C}">
      <dgm:prSet/>
      <dgm:spPr>
        <a:ln>
          <a:solidFill>
            <a:srgbClr val="00CC99"/>
          </a:solidFill>
        </a:ln>
      </dgm:spPr>
      <dgm:t>
        <a:bodyPr/>
        <a:lstStyle/>
        <a:p>
          <a:endParaRPr lang="en-US"/>
        </a:p>
      </dgm:t>
    </dgm:pt>
    <dgm:pt modelId="{CC482187-9E10-402C-A18C-0F14FB492811}" type="pres">
      <dgm:prSet presAssocID="{0BDE6708-C928-453C-B33D-5A347D0331B3}" presName="cycle" presStyleCnt="0">
        <dgm:presLayoutVars>
          <dgm:dir/>
          <dgm:resizeHandles val="exact"/>
        </dgm:presLayoutVars>
      </dgm:prSet>
      <dgm:spPr/>
    </dgm:pt>
    <dgm:pt modelId="{AF99BCF5-909D-4A36-A5C4-ACCC8889F3B6}" type="pres">
      <dgm:prSet presAssocID="{DF6D4CA8-0C09-49A9-9544-3782EF4121A1}" presName="node" presStyleLbl="node1" presStyleIdx="0" presStyleCnt="5" custScaleX="125574">
        <dgm:presLayoutVars>
          <dgm:bulletEnabled val="1"/>
        </dgm:presLayoutVars>
      </dgm:prSet>
      <dgm:spPr/>
    </dgm:pt>
    <dgm:pt modelId="{04CBEB16-F0ED-483C-B1D0-7D53783892AF}" type="pres">
      <dgm:prSet presAssocID="{DF6D4CA8-0C09-49A9-9544-3782EF4121A1}" presName="spNode" presStyleCnt="0"/>
      <dgm:spPr/>
    </dgm:pt>
    <dgm:pt modelId="{599EB47F-7D50-442B-95C2-A134A3CD62E7}" type="pres">
      <dgm:prSet presAssocID="{DCB44002-922F-45E9-B6B7-1B97C53A07F6}" presName="sibTrans" presStyleLbl="sibTrans1D1" presStyleIdx="0" presStyleCnt="5"/>
      <dgm:spPr/>
    </dgm:pt>
    <dgm:pt modelId="{4CEBC051-6DB1-4F06-B0B3-E2A5624E90B4}" type="pres">
      <dgm:prSet presAssocID="{E4548FB8-C3FE-43CB-978F-FC5A5DD3C2D5}" presName="node" presStyleLbl="node1" presStyleIdx="1" presStyleCnt="5" custScaleX="118444">
        <dgm:presLayoutVars>
          <dgm:bulletEnabled val="1"/>
        </dgm:presLayoutVars>
      </dgm:prSet>
      <dgm:spPr/>
    </dgm:pt>
    <dgm:pt modelId="{C48E7F69-72D4-4B81-A55D-AB1313FCA64C}" type="pres">
      <dgm:prSet presAssocID="{E4548FB8-C3FE-43CB-978F-FC5A5DD3C2D5}" presName="spNode" presStyleCnt="0"/>
      <dgm:spPr/>
    </dgm:pt>
    <dgm:pt modelId="{04D6E9BF-6001-4713-BCFE-1EF90C2E5FEB}" type="pres">
      <dgm:prSet presAssocID="{A36A9066-44AA-4581-BB0B-E275B0F0F462}" presName="sibTrans" presStyleLbl="sibTrans1D1" presStyleIdx="1" presStyleCnt="5"/>
      <dgm:spPr/>
    </dgm:pt>
    <dgm:pt modelId="{5C455F7C-1B81-4871-90CC-FC29D1E8E71E}" type="pres">
      <dgm:prSet presAssocID="{8C182ACA-2C53-4904-8910-8A067E8D7541}" presName="node" presStyleLbl="node1" presStyleIdx="2" presStyleCnt="5" custScaleX="130632" custRadScaleRad="107358" custRadScaleInc="-75119">
        <dgm:presLayoutVars>
          <dgm:bulletEnabled val="1"/>
        </dgm:presLayoutVars>
      </dgm:prSet>
      <dgm:spPr/>
    </dgm:pt>
    <dgm:pt modelId="{C739C5F6-FDDA-4439-A502-0C2D02C2618A}" type="pres">
      <dgm:prSet presAssocID="{8C182ACA-2C53-4904-8910-8A067E8D7541}" presName="spNode" presStyleCnt="0"/>
      <dgm:spPr/>
    </dgm:pt>
    <dgm:pt modelId="{2560B6E7-5F1F-4F52-A73F-14196E47B5A3}" type="pres">
      <dgm:prSet presAssocID="{8B44C440-F3AF-49A3-9681-B2DD5016B4D3}" presName="sibTrans" presStyleLbl="sibTrans1D1" presStyleIdx="2" presStyleCnt="5"/>
      <dgm:spPr/>
    </dgm:pt>
    <dgm:pt modelId="{73BAE1B2-58FF-40DB-B063-79152FE0353E}" type="pres">
      <dgm:prSet presAssocID="{144A8C21-E9EA-40F9-8556-28F907778583}" presName="node" presStyleLbl="node1" presStyleIdx="3" presStyleCnt="5" custScaleX="135020" custRadScaleRad="105846" custRadScaleInc="59456">
        <dgm:presLayoutVars>
          <dgm:bulletEnabled val="1"/>
        </dgm:presLayoutVars>
      </dgm:prSet>
      <dgm:spPr/>
    </dgm:pt>
    <dgm:pt modelId="{AF66F256-8CC7-483B-9FD9-6BFEA6644BEA}" type="pres">
      <dgm:prSet presAssocID="{144A8C21-E9EA-40F9-8556-28F907778583}" presName="spNode" presStyleCnt="0"/>
      <dgm:spPr/>
    </dgm:pt>
    <dgm:pt modelId="{D2745BCE-F4B2-41D3-A41B-67C29EF0D2BB}" type="pres">
      <dgm:prSet presAssocID="{9E8CA3DE-E6A0-4F72-9D7F-2212ED645FEB}" presName="sibTrans" presStyleLbl="sibTrans1D1" presStyleIdx="3" presStyleCnt="5"/>
      <dgm:spPr/>
    </dgm:pt>
    <dgm:pt modelId="{BE11F3AD-0A59-403B-9B93-42DD8B31A6FA}" type="pres">
      <dgm:prSet presAssocID="{495A1AF2-5285-4255-B537-58E4FD479493}" presName="node" presStyleLbl="node1" presStyleIdx="4" presStyleCnt="5" custScaleX="119095">
        <dgm:presLayoutVars>
          <dgm:bulletEnabled val="1"/>
        </dgm:presLayoutVars>
      </dgm:prSet>
      <dgm:spPr/>
    </dgm:pt>
    <dgm:pt modelId="{716FCD6C-000F-4737-85E1-FBDCF1332BE2}" type="pres">
      <dgm:prSet presAssocID="{495A1AF2-5285-4255-B537-58E4FD479493}" presName="spNode" presStyleCnt="0"/>
      <dgm:spPr/>
    </dgm:pt>
    <dgm:pt modelId="{3DFFA1FD-5A91-43C8-B05F-6D6A39F2F32D}" type="pres">
      <dgm:prSet presAssocID="{42765F64-8DCA-44D5-8A7A-127297EBD77E}" presName="sibTrans" presStyleLbl="sibTrans1D1" presStyleIdx="4" presStyleCnt="5"/>
      <dgm:spPr/>
    </dgm:pt>
  </dgm:ptLst>
  <dgm:cxnLst>
    <dgm:cxn modelId="{72A95103-D982-43D9-97BA-02C68C261F0C}" srcId="{0BDE6708-C928-453C-B33D-5A347D0331B3}" destId="{495A1AF2-5285-4255-B537-58E4FD479493}" srcOrd="4" destOrd="0" parTransId="{FD7D975A-71E3-44C0-B308-A43F968470DF}" sibTransId="{42765F64-8DCA-44D5-8A7A-127297EBD77E}"/>
    <dgm:cxn modelId="{C2D76404-0A48-4396-ADA9-19B699DD86E6}" srcId="{0BDE6708-C928-453C-B33D-5A347D0331B3}" destId="{E4548FB8-C3FE-43CB-978F-FC5A5DD3C2D5}" srcOrd="1" destOrd="0" parTransId="{5AD15C7E-D22B-49E4-A06A-000326FE05E7}" sibTransId="{A36A9066-44AA-4581-BB0B-E275B0F0F462}"/>
    <dgm:cxn modelId="{48A7AC10-3DA2-471F-BB7A-AC2F6B21F6CC}" srcId="{0BDE6708-C928-453C-B33D-5A347D0331B3}" destId="{144A8C21-E9EA-40F9-8556-28F907778583}" srcOrd="3" destOrd="0" parTransId="{BA8AF117-6808-491D-9CCD-6E6C85C7EEEC}" sibTransId="{9E8CA3DE-E6A0-4F72-9D7F-2212ED645FEB}"/>
    <dgm:cxn modelId="{AE28713B-C7F9-485C-853E-04B5C98E79B9}" type="presOf" srcId="{A36A9066-44AA-4581-BB0B-E275B0F0F462}" destId="{04D6E9BF-6001-4713-BCFE-1EF90C2E5FEB}" srcOrd="0" destOrd="0" presId="urn:microsoft.com/office/officeart/2005/8/layout/cycle6"/>
    <dgm:cxn modelId="{B82D7153-672A-4D17-A33D-BD2EE61CF41B}" type="presOf" srcId="{495A1AF2-5285-4255-B537-58E4FD479493}" destId="{BE11F3AD-0A59-403B-9B93-42DD8B31A6FA}" srcOrd="0" destOrd="0" presId="urn:microsoft.com/office/officeart/2005/8/layout/cycle6"/>
    <dgm:cxn modelId="{AC277C77-4E0C-4044-83DE-EBE1909D4963}" type="presOf" srcId="{144A8C21-E9EA-40F9-8556-28F907778583}" destId="{73BAE1B2-58FF-40DB-B063-79152FE0353E}" srcOrd="0" destOrd="0" presId="urn:microsoft.com/office/officeart/2005/8/layout/cycle6"/>
    <dgm:cxn modelId="{A48CD07F-6BFE-497A-AAE4-24E2AE8BDC43}" srcId="{0BDE6708-C928-453C-B33D-5A347D0331B3}" destId="{DF6D4CA8-0C09-49A9-9544-3782EF4121A1}" srcOrd="0" destOrd="0" parTransId="{B3C8870B-B8E6-4173-8BB3-403404937134}" sibTransId="{DCB44002-922F-45E9-B6B7-1B97C53A07F6}"/>
    <dgm:cxn modelId="{893AFA7F-2C04-4692-A93F-84A9185876AC}" srcId="{0BDE6708-C928-453C-B33D-5A347D0331B3}" destId="{8C182ACA-2C53-4904-8910-8A067E8D7541}" srcOrd="2" destOrd="0" parTransId="{7FFD331C-55CF-4CA7-A0EE-182267FB381E}" sibTransId="{8B44C440-F3AF-49A3-9681-B2DD5016B4D3}"/>
    <dgm:cxn modelId="{6BEB6A93-0254-436A-AEBF-CB4CF4BFC288}" type="presOf" srcId="{0BDE6708-C928-453C-B33D-5A347D0331B3}" destId="{CC482187-9E10-402C-A18C-0F14FB492811}" srcOrd="0" destOrd="0" presId="urn:microsoft.com/office/officeart/2005/8/layout/cycle6"/>
    <dgm:cxn modelId="{76E00497-AE75-4E44-9EA5-18DC0DCDE254}" type="presOf" srcId="{DCB44002-922F-45E9-B6B7-1B97C53A07F6}" destId="{599EB47F-7D50-442B-95C2-A134A3CD62E7}" srcOrd="0" destOrd="0" presId="urn:microsoft.com/office/officeart/2005/8/layout/cycle6"/>
    <dgm:cxn modelId="{538407C4-1512-4F37-A93B-4ACC4E581F8A}" type="presOf" srcId="{DF6D4CA8-0C09-49A9-9544-3782EF4121A1}" destId="{AF99BCF5-909D-4A36-A5C4-ACCC8889F3B6}" srcOrd="0" destOrd="0" presId="urn:microsoft.com/office/officeart/2005/8/layout/cycle6"/>
    <dgm:cxn modelId="{B874ECC7-4BA4-4EEB-B692-6A10A3CFCE0A}" type="presOf" srcId="{E4548FB8-C3FE-43CB-978F-FC5A5DD3C2D5}" destId="{4CEBC051-6DB1-4F06-B0B3-E2A5624E90B4}" srcOrd="0" destOrd="0" presId="urn:microsoft.com/office/officeart/2005/8/layout/cycle6"/>
    <dgm:cxn modelId="{5EFE27CD-C6E3-4A71-B09B-60B257323B91}" type="presOf" srcId="{8B44C440-F3AF-49A3-9681-B2DD5016B4D3}" destId="{2560B6E7-5F1F-4F52-A73F-14196E47B5A3}" srcOrd="0" destOrd="0" presId="urn:microsoft.com/office/officeart/2005/8/layout/cycle6"/>
    <dgm:cxn modelId="{461F90E0-D28F-43EE-80DE-6252316ED5C7}" type="presOf" srcId="{8C182ACA-2C53-4904-8910-8A067E8D7541}" destId="{5C455F7C-1B81-4871-90CC-FC29D1E8E71E}" srcOrd="0" destOrd="0" presId="urn:microsoft.com/office/officeart/2005/8/layout/cycle6"/>
    <dgm:cxn modelId="{D34180E2-C2C0-4AA8-9CF3-9D4796B753E6}" type="presOf" srcId="{9E8CA3DE-E6A0-4F72-9D7F-2212ED645FEB}" destId="{D2745BCE-F4B2-41D3-A41B-67C29EF0D2BB}" srcOrd="0" destOrd="0" presId="urn:microsoft.com/office/officeart/2005/8/layout/cycle6"/>
    <dgm:cxn modelId="{ECF73BE8-663E-48CB-99C9-936184EB0C25}" type="presOf" srcId="{42765F64-8DCA-44D5-8A7A-127297EBD77E}" destId="{3DFFA1FD-5A91-43C8-B05F-6D6A39F2F32D}" srcOrd="0" destOrd="0" presId="urn:microsoft.com/office/officeart/2005/8/layout/cycle6"/>
    <dgm:cxn modelId="{9D86ADD8-855B-46F0-B3C0-D94B89E7B65C}" type="presParOf" srcId="{CC482187-9E10-402C-A18C-0F14FB492811}" destId="{AF99BCF5-909D-4A36-A5C4-ACCC8889F3B6}" srcOrd="0" destOrd="0" presId="urn:microsoft.com/office/officeart/2005/8/layout/cycle6"/>
    <dgm:cxn modelId="{88B57C45-55D5-4F99-8CC1-693E1B87F0D6}" type="presParOf" srcId="{CC482187-9E10-402C-A18C-0F14FB492811}" destId="{04CBEB16-F0ED-483C-B1D0-7D53783892AF}" srcOrd="1" destOrd="0" presId="urn:microsoft.com/office/officeart/2005/8/layout/cycle6"/>
    <dgm:cxn modelId="{0C9AAFFD-0AD8-4886-9533-54C8E309D149}" type="presParOf" srcId="{CC482187-9E10-402C-A18C-0F14FB492811}" destId="{599EB47F-7D50-442B-95C2-A134A3CD62E7}" srcOrd="2" destOrd="0" presId="urn:microsoft.com/office/officeart/2005/8/layout/cycle6"/>
    <dgm:cxn modelId="{F3B95BB1-15B1-4BF6-89BB-98A8BE394901}" type="presParOf" srcId="{CC482187-9E10-402C-A18C-0F14FB492811}" destId="{4CEBC051-6DB1-4F06-B0B3-E2A5624E90B4}" srcOrd="3" destOrd="0" presId="urn:microsoft.com/office/officeart/2005/8/layout/cycle6"/>
    <dgm:cxn modelId="{03300267-F218-4F4E-99EC-23A8DF9B31DF}" type="presParOf" srcId="{CC482187-9E10-402C-A18C-0F14FB492811}" destId="{C48E7F69-72D4-4B81-A55D-AB1313FCA64C}" srcOrd="4" destOrd="0" presId="urn:microsoft.com/office/officeart/2005/8/layout/cycle6"/>
    <dgm:cxn modelId="{1AE0343B-640A-4B3A-8E4C-206D41CAEDA0}" type="presParOf" srcId="{CC482187-9E10-402C-A18C-0F14FB492811}" destId="{04D6E9BF-6001-4713-BCFE-1EF90C2E5FEB}" srcOrd="5" destOrd="0" presId="urn:microsoft.com/office/officeart/2005/8/layout/cycle6"/>
    <dgm:cxn modelId="{7BBA2ADB-A8D3-4043-BCC5-4D3C14E09938}" type="presParOf" srcId="{CC482187-9E10-402C-A18C-0F14FB492811}" destId="{5C455F7C-1B81-4871-90CC-FC29D1E8E71E}" srcOrd="6" destOrd="0" presId="urn:microsoft.com/office/officeart/2005/8/layout/cycle6"/>
    <dgm:cxn modelId="{F7F2B422-0DC7-4AE9-9E64-753F705A5C5C}" type="presParOf" srcId="{CC482187-9E10-402C-A18C-0F14FB492811}" destId="{C739C5F6-FDDA-4439-A502-0C2D02C2618A}" srcOrd="7" destOrd="0" presId="urn:microsoft.com/office/officeart/2005/8/layout/cycle6"/>
    <dgm:cxn modelId="{577027FF-BED8-4C15-8B51-AE9AC9CD24F9}" type="presParOf" srcId="{CC482187-9E10-402C-A18C-0F14FB492811}" destId="{2560B6E7-5F1F-4F52-A73F-14196E47B5A3}" srcOrd="8" destOrd="0" presId="urn:microsoft.com/office/officeart/2005/8/layout/cycle6"/>
    <dgm:cxn modelId="{ED12868E-7B5A-4D5D-A3FD-08ACDE95F5F7}" type="presParOf" srcId="{CC482187-9E10-402C-A18C-0F14FB492811}" destId="{73BAE1B2-58FF-40DB-B063-79152FE0353E}" srcOrd="9" destOrd="0" presId="urn:microsoft.com/office/officeart/2005/8/layout/cycle6"/>
    <dgm:cxn modelId="{9523E324-DBA2-4063-ADAF-67DA5B459A70}" type="presParOf" srcId="{CC482187-9E10-402C-A18C-0F14FB492811}" destId="{AF66F256-8CC7-483B-9FD9-6BFEA6644BEA}" srcOrd="10" destOrd="0" presId="urn:microsoft.com/office/officeart/2005/8/layout/cycle6"/>
    <dgm:cxn modelId="{09CB2E9C-268C-4235-B280-C01BBB489D86}" type="presParOf" srcId="{CC482187-9E10-402C-A18C-0F14FB492811}" destId="{D2745BCE-F4B2-41D3-A41B-67C29EF0D2BB}" srcOrd="11" destOrd="0" presId="urn:microsoft.com/office/officeart/2005/8/layout/cycle6"/>
    <dgm:cxn modelId="{4509F2C7-7F38-4CDF-A23D-3D03FEA66413}" type="presParOf" srcId="{CC482187-9E10-402C-A18C-0F14FB492811}" destId="{BE11F3AD-0A59-403B-9B93-42DD8B31A6FA}" srcOrd="12" destOrd="0" presId="urn:microsoft.com/office/officeart/2005/8/layout/cycle6"/>
    <dgm:cxn modelId="{B96B35E6-5040-4B07-921A-DF9761105B15}" type="presParOf" srcId="{CC482187-9E10-402C-A18C-0F14FB492811}" destId="{716FCD6C-000F-4737-85E1-FBDCF1332BE2}" srcOrd="13" destOrd="0" presId="urn:microsoft.com/office/officeart/2005/8/layout/cycle6"/>
    <dgm:cxn modelId="{FA4266E7-1867-4BD8-8BB9-258E92719C39}" type="presParOf" srcId="{CC482187-9E10-402C-A18C-0F14FB492811}" destId="{3DFFA1FD-5A91-43C8-B05F-6D6A39F2F32D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/>
      <dgm:spPr>
        <a:solidFill>
          <a:srgbClr val="00CC99">
            <a:alpha val="50000"/>
          </a:srgbClr>
        </a:solidFill>
        <a:ln>
          <a:solidFill>
            <a:srgbClr val="002060"/>
          </a:solidFill>
        </a:ln>
      </dgm:spPr>
      <dgm:t>
        <a:bodyPr/>
        <a:lstStyle/>
        <a:p>
          <a:r>
            <a:rPr lang="en-US" b="1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FF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chemeClr val="accent1">
            <a:lumMod val="60000"/>
            <a:lumOff val="40000"/>
            <a:alpha val="50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chemeClr val="accent6">
            <a:lumMod val="75000"/>
            <a:alpha val="50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chemeClr val="accent4">
            <a:lumMod val="75000"/>
            <a:alpha val="50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Behaviora</a:t>
          </a:r>
          <a:r>
            <a:rPr 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 custScaleX="140034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12745" custRadScaleInc="24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71756" custRadScaleInc="-2941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54515" custScaleY="163987" custRadScaleRad="95417" custRadScaleInc="-2924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68541" custRadScaleInc="3388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2E4760-6E25-4B75-A549-89FD83E07097}" type="doc">
      <dgm:prSet loTypeId="urn:diagrams.loki3.com/TabbedArc+Icon" loCatId="officeonline" qsTypeId="urn:microsoft.com/office/officeart/2005/8/quickstyle/simple1" qsCatId="simple" csTypeId="urn:microsoft.com/office/officeart/2005/8/colors/accent1_2" csCatId="accent1" phldr="1"/>
      <dgm:spPr/>
    </dgm:pt>
    <dgm:pt modelId="{093569AF-EB4C-4471-B050-680A3EE300BD}">
      <dgm:prSet phldrT="[Text]" custT="1"/>
      <dgm:spPr>
        <a:solidFill>
          <a:schemeClr val="accent4">
            <a:lumMod val="75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Product</a:t>
          </a:r>
        </a:p>
      </dgm:t>
    </dgm:pt>
    <dgm:pt modelId="{AE72FD4D-CB7D-48D9-8D9B-7E423FA585F3}" type="parTrans" cxnId="{6321D2A4-3083-40E1-8BF8-451C5125782C}">
      <dgm:prSet/>
      <dgm:spPr/>
      <dgm:t>
        <a:bodyPr/>
        <a:lstStyle/>
        <a:p>
          <a:endParaRPr lang="en-US"/>
        </a:p>
      </dgm:t>
    </dgm:pt>
    <dgm:pt modelId="{F300E724-C745-4565-865F-DE5E4301AD4A}" type="sibTrans" cxnId="{6321D2A4-3083-40E1-8BF8-451C5125782C}">
      <dgm:prSet/>
      <dgm:spPr/>
      <dgm:t>
        <a:bodyPr/>
        <a:lstStyle/>
        <a:p>
          <a:endParaRPr lang="en-US"/>
        </a:p>
      </dgm:t>
    </dgm:pt>
    <dgm:pt modelId="{0BC127EE-3168-4DAD-8A2A-550A28C1C061}">
      <dgm:prSet phldrT="[Text]" custT="1"/>
      <dgm:spPr>
        <a:solidFill>
          <a:schemeClr val="accent2">
            <a:lumMod val="75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Price</a:t>
          </a:r>
        </a:p>
      </dgm:t>
    </dgm:pt>
    <dgm:pt modelId="{70E671C8-0460-45B9-B274-1B3EBE084892}" type="parTrans" cxnId="{27DF22A9-CA34-4EBC-A27D-B81C79B25B18}">
      <dgm:prSet/>
      <dgm:spPr/>
      <dgm:t>
        <a:bodyPr/>
        <a:lstStyle/>
        <a:p>
          <a:endParaRPr lang="en-US"/>
        </a:p>
      </dgm:t>
    </dgm:pt>
    <dgm:pt modelId="{BCD7641A-B4D3-45A3-A873-735C7CC1D0DF}" type="sibTrans" cxnId="{27DF22A9-CA34-4EBC-A27D-B81C79B25B18}">
      <dgm:prSet/>
      <dgm:spPr/>
      <dgm:t>
        <a:bodyPr/>
        <a:lstStyle/>
        <a:p>
          <a:endParaRPr lang="en-US"/>
        </a:p>
      </dgm:t>
    </dgm:pt>
    <dgm:pt modelId="{778FB95F-3449-47F7-B4A6-4DB76744661A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Place</a:t>
          </a:r>
        </a:p>
      </dgm:t>
    </dgm:pt>
    <dgm:pt modelId="{78535EBB-F446-408D-83EF-E93283D82062}" type="parTrans" cxnId="{B4FFFDCE-B4C0-4319-BAAE-6C9A85236B5B}">
      <dgm:prSet/>
      <dgm:spPr/>
      <dgm:t>
        <a:bodyPr/>
        <a:lstStyle/>
        <a:p>
          <a:endParaRPr lang="en-US"/>
        </a:p>
      </dgm:t>
    </dgm:pt>
    <dgm:pt modelId="{1D13090C-2432-41F2-BC67-13E39A458455}" type="sibTrans" cxnId="{B4FFFDCE-B4C0-4319-BAAE-6C9A85236B5B}">
      <dgm:prSet/>
      <dgm:spPr/>
      <dgm:t>
        <a:bodyPr/>
        <a:lstStyle/>
        <a:p>
          <a:endParaRPr lang="en-US"/>
        </a:p>
      </dgm:t>
    </dgm:pt>
    <dgm:pt modelId="{023DB383-EAA9-48D0-88E8-537D65E1B44B}">
      <dgm:prSet phldrT="[Text]" custT="1"/>
      <dgm:spPr>
        <a:solidFill>
          <a:srgbClr val="FFC0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Promotion</a:t>
          </a:r>
        </a:p>
      </dgm:t>
    </dgm:pt>
    <dgm:pt modelId="{92802794-82F1-45FB-B6B9-CD64DA031794}" type="parTrans" cxnId="{5C9024F4-AAEB-40FE-B7C7-EB3949A5401A}">
      <dgm:prSet/>
      <dgm:spPr/>
      <dgm:t>
        <a:bodyPr/>
        <a:lstStyle/>
        <a:p>
          <a:endParaRPr lang="en-US"/>
        </a:p>
      </dgm:t>
    </dgm:pt>
    <dgm:pt modelId="{56F9D07D-05DD-412D-906F-859344A24162}" type="sibTrans" cxnId="{5C9024F4-AAEB-40FE-B7C7-EB3949A5401A}">
      <dgm:prSet/>
      <dgm:spPr/>
      <dgm:t>
        <a:bodyPr/>
        <a:lstStyle/>
        <a:p>
          <a:endParaRPr lang="en-US"/>
        </a:p>
      </dgm:t>
    </dgm:pt>
    <dgm:pt modelId="{84374458-90CA-44DF-B643-8191C28F05E4}" type="pres">
      <dgm:prSet presAssocID="{D62E4760-6E25-4B75-A549-89FD83E07097}" presName="Name0" presStyleCnt="0">
        <dgm:presLayoutVars>
          <dgm:dir/>
          <dgm:resizeHandles val="exact"/>
        </dgm:presLayoutVars>
      </dgm:prSet>
      <dgm:spPr/>
    </dgm:pt>
    <dgm:pt modelId="{5E573F31-0C7C-4DC7-9145-BDE4A519B882}" type="pres">
      <dgm:prSet presAssocID="{093569AF-EB4C-4471-B050-680A3EE300BD}" presName="twoplus" presStyleLbl="node1" presStyleIdx="0" presStyleCnt="4">
        <dgm:presLayoutVars>
          <dgm:bulletEnabled val="1"/>
        </dgm:presLayoutVars>
      </dgm:prSet>
      <dgm:spPr/>
    </dgm:pt>
    <dgm:pt modelId="{741508F9-67F3-402A-A0F9-C6046A97306D}" type="pres">
      <dgm:prSet presAssocID="{0BC127EE-3168-4DAD-8A2A-550A28C1C061}" presName="twoplus" presStyleLbl="node1" presStyleIdx="1" presStyleCnt="4">
        <dgm:presLayoutVars>
          <dgm:bulletEnabled val="1"/>
        </dgm:presLayoutVars>
      </dgm:prSet>
      <dgm:spPr/>
    </dgm:pt>
    <dgm:pt modelId="{9CA8FBE0-B9A3-4408-83A1-133FEE719106}" type="pres">
      <dgm:prSet presAssocID="{778FB95F-3449-47F7-B4A6-4DB76744661A}" presName="twoplus" presStyleLbl="node1" presStyleIdx="2" presStyleCnt="4">
        <dgm:presLayoutVars>
          <dgm:bulletEnabled val="1"/>
        </dgm:presLayoutVars>
      </dgm:prSet>
      <dgm:spPr/>
    </dgm:pt>
    <dgm:pt modelId="{F5BD4B1B-10E3-4AFA-9AD1-7CA555A567E9}" type="pres">
      <dgm:prSet presAssocID="{023DB383-EAA9-48D0-88E8-537D65E1B44B}" presName="twoplus" presStyleLbl="node1" presStyleIdx="3" presStyleCnt="4">
        <dgm:presLayoutVars>
          <dgm:bulletEnabled val="1"/>
        </dgm:presLayoutVars>
      </dgm:prSet>
      <dgm:spPr/>
    </dgm:pt>
  </dgm:ptLst>
  <dgm:cxnLst>
    <dgm:cxn modelId="{D5071512-0283-4EA9-94AC-4424156BC0F8}" type="presOf" srcId="{093569AF-EB4C-4471-B050-680A3EE300BD}" destId="{5E573F31-0C7C-4DC7-9145-BDE4A519B882}" srcOrd="0" destOrd="0" presId="urn:diagrams.loki3.com/TabbedArc+Icon"/>
    <dgm:cxn modelId="{87559547-73AF-4022-AC73-9D462EA010A2}" type="presOf" srcId="{0BC127EE-3168-4DAD-8A2A-550A28C1C061}" destId="{741508F9-67F3-402A-A0F9-C6046A97306D}" srcOrd="0" destOrd="0" presId="urn:diagrams.loki3.com/TabbedArc+Icon"/>
    <dgm:cxn modelId="{47940E90-896A-4DE3-8366-EA945E874F25}" type="presOf" srcId="{023DB383-EAA9-48D0-88E8-537D65E1B44B}" destId="{F5BD4B1B-10E3-4AFA-9AD1-7CA555A567E9}" srcOrd="0" destOrd="0" presId="urn:diagrams.loki3.com/TabbedArc+Icon"/>
    <dgm:cxn modelId="{6321D2A4-3083-40E1-8BF8-451C5125782C}" srcId="{D62E4760-6E25-4B75-A549-89FD83E07097}" destId="{093569AF-EB4C-4471-B050-680A3EE300BD}" srcOrd="0" destOrd="0" parTransId="{AE72FD4D-CB7D-48D9-8D9B-7E423FA585F3}" sibTransId="{F300E724-C745-4565-865F-DE5E4301AD4A}"/>
    <dgm:cxn modelId="{27DF22A9-CA34-4EBC-A27D-B81C79B25B18}" srcId="{D62E4760-6E25-4B75-A549-89FD83E07097}" destId="{0BC127EE-3168-4DAD-8A2A-550A28C1C061}" srcOrd="1" destOrd="0" parTransId="{70E671C8-0460-45B9-B274-1B3EBE084892}" sibTransId="{BCD7641A-B4D3-45A3-A873-735C7CC1D0DF}"/>
    <dgm:cxn modelId="{B4FFFDCE-B4C0-4319-BAAE-6C9A85236B5B}" srcId="{D62E4760-6E25-4B75-A549-89FD83E07097}" destId="{778FB95F-3449-47F7-B4A6-4DB76744661A}" srcOrd="2" destOrd="0" parTransId="{78535EBB-F446-408D-83EF-E93283D82062}" sibTransId="{1D13090C-2432-41F2-BC67-13E39A458455}"/>
    <dgm:cxn modelId="{5C9024F4-AAEB-40FE-B7C7-EB3949A5401A}" srcId="{D62E4760-6E25-4B75-A549-89FD83E07097}" destId="{023DB383-EAA9-48D0-88E8-537D65E1B44B}" srcOrd="3" destOrd="0" parTransId="{92802794-82F1-45FB-B6B9-CD64DA031794}" sibTransId="{56F9D07D-05DD-412D-906F-859344A24162}"/>
    <dgm:cxn modelId="{33D22AF5-610F-4931-AFD4-ABE4AB5D5FF1}" type="presOf" srcId="{778FB95F-3449-47F7-B4A6-4DB76744661A}" destId="{9CA8FBE0-B9A3-4408-83A1-133FEE719106}" srcOrd="0" destOrd="0" presId="urn:diagrams.loki3.com/TabbedArc+Icon"/>
    <dgm:cxn modelId="{57FBC6FF-CAE1-48F6-9937-148A24EDFDA2}" type="presOf" srcId="{D62E4760-6E25-4B75-A549-89FD83E07097}" destId="{84374458-90CA-44DF-B643-8191C28F05E4}" srcOrd="0" destOrd="0" presId="urn:diagrams.loki3.com/TabbedArc+Icon"/>
    <dgm:cxn modelId="{573201DC-A801-42D0-8392-20F270097DD0}" type="presParOf" srcId="{84374458-90CA-44DF-B643-8191C28F05E4}" destId="{5E573F31-0C7C-4DC7-9145-BDE4A519B882}" srcOrd="0" destOrd="0" presId="urn:diagrams.loki3.com/TabbedArc+Icon"/>
    <dgm:cxn modelId="{FEBF9BD4-28EE-41C8-9A41-9462E1457D8C}" type="presParOf" srcId="{84374458-90CA-44DF-B643-8191C28F05E4}" destId="{741508F9-67F3-402A-A0F9-C6046A97306D}" srcOrd="1" destOrd="0" presId="urn:diagrams.loki3.com/TabbedArc+Icon"/>
    <dgm:cxn modelId="{CF4D62CB-6597-467B-84C3-4167DA362C0B}" type="presParOf" srcId="{84374458-90CA-44DF-B643-8191C28F05E4}" destId="{9CA8FBE0-B9A3-4408-83A1-133FEE719106}" srcOrd="2" destOrd="0" presId="urn:diagrams.loki3.com/TabbedArc+Icon"/>
    <dgm:cxn modelId="{B1F9BAC2-27E4-4E69-9356-A4BBE7429725}" type="presParOf" srcId="{84374458-90CA-44DF-B643-8191C28F05E4}" destId="{F5BD4B1B-10E3-4AFA-9AD1-7CA555A567E9}" srcOrd="3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3DAE1F-97A6-4C08-B0D0-57553C8E863A}" type="doc">
      <dgm:prSet loTypeId="urn:microsoft.com/office/officeart/2005/8/layout/gear1" loCatId="cycle" qsTypeId="urn:microsoft.com/office/officeart/2005/8/quickstyle/simple1" qsCatId="simple" csTypeId="urn:microsoft.com/office/officeart/2005/8/colors/accent1_2" csCatId="accent1" phldr="1"/>
      <dgm:spPr/>
    </dgm:pt>
    <dgm:pt modelId="{6158A46B-DB8A-4032-AE46-6867A1CAE817}">
      <dgm:prSet phldrT="[Text]"/>
      <dgm:spPr>
        <a:solidFill>
          <a:schemeClr val="accent4">
            <a:lumMod val="50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Online Advertising</a:t>
          </a:r>
        </a:p>
      </dgm:t>
    </dgm:pt>
    <dgm:pt modelId="{637D4FA0-8ED7-45E4-9B21-F318EEA34F87}" type="parTrans" cxnId="{45AF496F-ABC7-4B40-B326-486ACDB54152}">
      <dgm:prSet/>
      <dgm:spPr/>
      <dgm:t>
        <a:bodyPr/>
        <a:lstStyle/>
        <a:p>
          <a:endParaRPr lang="en-US"/>
        </a:p>
      </dgm:t>
    </dgm:pt>
    <dgm:pt modelId="{55D1C590-64B2-476B-AD96-B7832955886B}" type="sibTrans" cxnId="{45AF496F-ABC7-4B40-B326-486ACDB54152}">
      <dgm:prSet/>
      <dgm:spPr>
        <a:solidFill>
          <a:srgbClr val="00CC99"/>
        </a:solidFill>
        <a:ln>
          <a:solidFill>
            <a:srgbClr val="00CC99"/>
          </a:solidFill>
        </a:ln>
      </dgm:spPr>
      <dgm:t>
        <a:bodyPr/>
        <a:lstStyle/>
        <a:p>
          <a:endParaRPr lang="en-US"/>
        </a:p>
      </dgm:t>
    </dgm:pt>
    <dgm:pt modelId="{E57C7CAB-4D02-4BD5-BFAF-88CC53F569EA}">
      <dgm:prSet phldrT="[Text]" custT="1"/>
      <dgm:spPr>
        <a:solidFill>
          <a:srgbClr val="FF6600"/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Interactive Marketing</a:t>
          </a:r>
        </a:p>
      </dgm:t>
    </dgm:pt>
    <dgm:pt modelId="{E08CAD12-0702-44F9-8C18-4BD564C767C4}" type="parTrans" cxnId="{A5502AE4-8BCA-4CED-B092-EF287F7B3607}">
      <dgm:prSet/>
      <dgm:spPr/>
      <dgm:t>
        <a:bodyPr/>
        <a:lstStyle/>
        <a:p>
          <a:endParaRPr lang="en-US"/>
        </a:p>
      </dgm:t>
    </dgm:pt>
    <dgm:pt modelId="{60E7851A-72E0-4E5B-89E8-82E5011F9917}" type="sibTrans" cxnId="{A5502AE4-8BCA-4CED-B092-EF287F7B3607}">
      <dgm:prSet/>
      <dgm:spPr>
        <a:solidFill>
          <a:srgbClr val="00CC99"/>
        </a:solidFill>
      </dgm:spPr>
      <dgm:t>
        <a:bodyPr/>
        <a:lstStyle/>
        <a:p>
          <a:endParaRPr lang="en-US"/>
        </a:p>
      </dgm:t>
    </dgm:pt>
    <dgm:pt modelId="{24F80073-FD08-4805-B8C6-C366C97BBD64}">
      <dgm:prSet phldrT="[Text]" custT="1"/>
      <dgm:spPr>
        <a:solidFill>
          <a:schemeClr val="tx2">
            <a:lumMod val="40000"/>
            <a:lumOff val="60000"/>
          </a:scheme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E-Commerce</a:t>
          </a:r>
        </a:p>
      </dgm:t>
    </dgm:pt>
    <dgm:pt modelId="{D15ED594-E33D-4F7C-B9CA-AA5D962EA6B9}" type="parTrans" cxnId="{67DC80ED-B09D-4911-89F1-D81D2D15D0EE}">
      <dgm:prSet/>
      <dgm:spPr/>
      <dgm:t>
        <a:bodyPr/>
        <a:lstStyle/>
        <a:p>
          <a:endParaRPr lang="en-US"/>
        </a:p>
      </dgm:t>
    </dgm:pt>
    <dgm:pt modelId="{85B9F29A-864F-4DF3-90E1-CDBF3F2B2567}" type="sibTrans" cxnId="{67DC80ED-B09D-4911-89F1-D81D2D15D0EE}">
      <dgm:prSet/>
      <dgm:spPr>
        <a:solidFill>
          <a:srgbClr val="00CC99"/>
        </a:solidFill>
      </dgm:spPr>
      <dgm:t>
        <a:bodyPr/>
        <a:lstStyle/>
        <a:p>
          <a:endParaRPr lang="en-US"/>
        </a:p>
      </dgm:t>
    </dgm:pt>
    <dgm:pt modelId="{29A3EAE9-8841-4AC7-809F-599DC1403C6D}" type="pres">
      <dgm:prSet presAssocID="{B03DAE1F-97A6-4C08-B0D0-57553C8E863A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950ED555-B972-4A4D-A0DC-48D632BC4990}" type="pres">
      <dgm:prSet presAssocID="{6158A46B-DB8A-4032-AE46-6867A1CAE817}" presName="gear1" presStyleLbl="node1" presStyleIdx="0" presStyleCnt="3" custScaleX="108961">
        <dgm:presLayoutVars>
          <dgm:chMax val="1"/>
          <dgm:bulletEnabled val="1"/>
        </dgm:presLayoutVars>
      </dgm:prSet>
      <dgm:spPr/>
    </dgm:pt>
    <dgm:pt modelId="{B25BBECD-61AD-4D80-A85C-361639344E58}" type="pres">
      <dgm:prSet presAssocID="{6158A46B-DB8A-4032-AE46-6867A1CAE817}" presName="gear1srcNode" presStyleLbl="node1" presStyleIdx="0" presStyleCnt="3"/>
      <dgm:spPr/>
    </dgm:pt>
    <dgm:pt modelId="{A257BC18-6477-4DCE-AF51-8FCE0D79D7E0}" type="pres">
      <dgm:prSet presAssocID="{6158A46B-DB8A-4032-AE46-6867A1CAE817}" presName="gear1dstNode" presStyleLbl="node1" presStyleIdx="0" presStyleCnt="3"/>
      <dgm:spPr/>
    </dgm:pt>
    <dgm:pt modelId="{E2668999-814B-44C5-A9D8-AA194AA26ACE}" type="pres">
      <dgm:prSet presAssocID="{E57C7CAB-4D02-4BD5-BFAF-88CC53F569EA}" presName="gear2" presStyleLbl="node1" presStyleIdx="1" presStyleCnt="3" custScaleX="190934" custScaleY="143805" custLinFactNeighborX="-29189" custLinFactNeighborY="27550">
        <dgm:presLayoutVars>
          <dgm:chMax val="1"/>
          <dgm:bulletEnabled val="1"/>
        </dgm:presLayoutVars>
      </dgm:prSet>
      <dgm:spPr/>
    </dgm:pt>
    <dgm:pt modelId="{7F4F39FF-B151-4BA7-A8E3-9F2FAE37359E}" type="pres">
      <dgm:prSet presAssocID="{E57C7CAB-4D02-4BD5-BFAF-88CC53F569EA}" presName="gear2srcNode" presStyleLbl="node1" presStyleIdx="1" presStyleCnt="3"/>
      <dgm:spPr/>
    </dgm:pt>
    <dgm:pt modelId="{9EB76AA8-07C5-4461-8D93-582F13DE023E}" type="pres">
      <dgm:prSet presAssocID="{E57C7CAB-4D02-4BD5-BFAF-88CC53F569EA}" presName="gear2dstNode" presStyleLbl="node1" presStyleIdx="1" presStyleCnt="3"/>
      <dgm:spPr/>
    </dgm:pt>
    <dgm:pt modelId="{1BD13299-8F2C-4C5D-9218-B25E58C84AA0}" type="pres">
      <dgm:prSet presAssocID="{24F80073-FD08-4805-B8C6-C366C97BBD64}" presName="gear3" presStyleLbl="node1" presStyleIdx="2" presStyleCnt="3" custScaleX="211262" custScaleY="183112"/>
      <dgm:spPr/>
    </dgm:pt>
    <dgm:pt modelId="{0EDC0BB0-0E2E-4EBA-9D1F-15BAC10F2F59}" type="pres">
      <dgm:prSet presAssocID="{24F80073-FD08-4805-B8C6-C366C97BBD64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932FEBEF-B22F-4743-9DBD-DA07BF62C518}" type="pres">
      <dgm:prSet presAssocID="{24F80073-FD08-4805-B8C6-C366C97BBD64}" presName="gear3srcNode" presStyleLbl="node1" presStyleIdx="2" presStyleCnt="3"/>
      <dgm:spPr/>
    </dgm:pt>
    <dgm:pt modelId="{5FB6E633-695F-4A4C-8170-872F18294306}" type="pres">
      <dgm:prSet presAssocID="{24F80073-FD08-4805-B8C6-C366C97BBD64}" presName="gear3dstNode" presStyleLbl="node1" presStyleIdx="2" presStyleCnt="3"/>
      <dgm:spPr/>
    </dgm:pt>
    <dgm:pt modelId="{26A07751-FF0A-41D1-AB39-E7CB9F0CE9DF}" type="pres">
      <dgm:prSet presAssocID="{55D1C590-64B2-476B-AD96-B7832955886B}" presName="connector1" presStyleLbl="sibTrans2D1" presStyleIdx="0" presStyleCnt="3"/>
      <dgm:spPr/>
    </dgm:pt>
    <dgm:pt modelId="{A07379A5-F07E-40BC-A30A-D9ADE8AA8E9F}" type="pres">
      <dgm:prSet presAssocID="{60E7851A-72E0-4E5B-89E8-82E5011F9917}" presName="connector2" presStyleLbl="sibTrans2D1" presStyleIdx="1" presStyleCnt="3" custAng="194578" custLinFactNeighborX="-745" custLinFactNeighborY="-6420"/>
      <dgm:spPr/>
    </dgm:pt>
    <dgm:pt modelId="{40BFA464-396D-4BB3-98A3-972DA5DFDB8E}" type="pres">
      <dgm:prSet presAssocID="{85B9F29A-864F-4DF3-90E1-CDBF3F2B2567}" presName="connector3" presStyleLbl="sibTrans2D1" presStyleIdx="2" presStyleCnt="3" custAng="1211242" custLinFactNeighborX="-9585" custLinFactNeighborY="-11863"/>
      <dgm:spPr/>
    </dgm:pt>
  </dgm:ptLst>
  <dgm:cxnLst>
    <dgm:cxn modelId="{9B34FC11-74B1-46F8-B625-F6FD72231EDC}" type="presOf" srcId="{E57C7CAB-4D02-4BD5-BFAF-88CC53F569EA}" destId="{E2668999-814B-44C5-A9D8-AA194AA26ACE}" srcOrd="0" destOrd="0" presId="urn:microsoft.com/office/officeart/2005/8/layout/gear1"/>
    <dgm:cxn modelId="{A1593B21-48EB-4C34-BB31-E0537F8D60F2}" type="presOf" srcId="{24F80073-FD08-4805-B8C6-C366C97BBD64}" destId="{0EDC0BB0-0E2E-4EBA-9D1F-15BAC10F2F59}" srcOrd="1" destOrd="0" presId="urn:microsoft.com/office/officeart/2005/8/layout/gear1"/>
    <dgm:cxn modelId="{50C46929-BE3A-43A6-BEBB-0CD28C75463E}" type="presOf" srcId="{B03DAE1F-97A6-4C08-B0D0-57553C8E863A}" destId="{29A3EAE9-8841-4AC7-809F-599DC1403C6D}" srcOrd="0" destOrd="0" presId="urn:microsoft.com/office/officeart/2005/8/layout/gear1"/>
    <dgm:cxn modelId="{770E1F31-9B22-439E-8A7E-54234C6BDCD6}" type="presOf" srcId="{24F80073-FD08-4805-B8C6-C366C97BBD64}" destId="{1BD13299-8F2C-4C5D-9218-B25E58C84AA0}" srcOrd="0" destOrd="0" presId="urn:microsoft.com/office/officeart/2005/8/layout/gear1"/>
    <dgm:cxn modelId="{F7E8DD3E-647F-4163-B4A7-40958FD5A05A}" type="presOf" srcId="{6158A46B-DB8A-4032-AE46-6867A1CAE817}" destId="{B25BBECD-61AD-4D80-A85C-361639344E58}" srcOrd="1" destOrd="0" presId="urn:microsoft.com/office/officeart/2005/8/layout/gear1"/>
    <dgm:cxn modelId="{45AF496F-ABC7-4B40-B326-486ACDB54152}" srcId="{B03DAE1F-97A6-4C08-B0D0-57553C8E863A}" destId="{6158A46B-DB8A-4032-AE46-6867A1CAE817}" srcOrd="0" destOrd="0" parTransId="{637D4FA0-8ED7-45E4-9B21-F318EEA34F87}" sibTransId="{55D1C590-64B2-476B-AD96-B7832955886B}"/>
    <dgm:cxn modelId="{1FD30556-6E3E-4652-A619-F683662F75FE}" type="presOf" srcId="{85B9F29A-864F-4DF3-90E1-CDBF3F2B2567}" destId="{40BFA464-396D-4BB3-98A3-972DA5DFDB8E}" srcOrd="0" destOrd="0" presId="urn:microsoft.com/office/officeart/2005/8/layout/gear1"/>
    <dgm:cxn modelId="{D4F2CB7C-5C4A-4538-A29D-A0A4457554D8}" type="presOf" srcId="{24F80073-FD08-4805-B8C6-C366C97BBD64}" destId="{5FB6E633-695F-4A4C-8170-872F18294306}" srcOrd="3" destOrd="0" presId="urn:microsoft.com/office/officeart/2005/8/layout/gear1"/>
    <dgm:cxn modelId="{539F1589-9851-420B-896E-3DD29D88431C}" type="presOf" srcId="{E57C7CAB-4D02-4BD5-BFAF-88CC53F569EA}" destId="{7F4F39FF-B151-4BA7-A8E3-9F2FAE37359E}" srcOrd="1" destOrd="0" presId="urn:microsoft.com/office/officeart/2005/8/layout/gear1"/>
    <dgm:cxn modelId="{3C1CF29C-6186-4AE7-A283-6C3898EEE731}" type="presOf" srcId="{E57C7CAB-4D02-4BD5-BFAF-88CC53F569EA}" destId="{9EB76AA8-07C5-4461-8D93-582F13DE023E}" srcOrd="2" destOrd="0" presId="urn:microsoft.com/office/officeart/2005/8/layout/gear1"/>
    <dgm:cxn modelId="{074BE4A7-A052-4CD3-97FC-5F6F95A5C239}" type="presOf" srcId="{6158A46B-DB8A-4032-AE46-6867A1CAE817}" destId="{950ED555-B972-4A4D-A0DC-48D632BC4990}" srcOrd="0" destOrd="0" presId="urn:microsoft.com/office/officeart/2005/8/layout/gear1"/>
    <dgm:cxn modelId="{846F71CF-EA25-4A68-82E2-B42E766A7F84}" type="presOf" srcId="{24F80073-FD08-4805-B8C6-C366C97BBD64}" destId="{932FEBEF-B22F-4743-9DBD-DA07BF62C518}" srcOrd="2" destOrd="0" presId="urn:microsoft.com/office/officeart/2005/8/layout/gear1"/>
    <dgm:cxn modelId="{A5502AE4-8BCA-4CED-B092-EF287F7B3607}" srcId="{B03DAE1F-97A6-4C08-B0D0-57553C8E863A}" destId="{E57C7CAB-4D02-4BD5-BFAF-88CC53F569EA}" srcOrd="1" destOrd="0" parTransId="{E08CAD12-0702-44F9-8C18-4BD564C767C4}" sibTransId="{60E7851A-72E0-4E5B-89E8-82E5011F9917}"/>
    <dgm:cxn modelId="{226AB0EC-8BF5-4D73-AD5B-AC079679E949}" type="presOf" srcId="{55D1C590-64B2-476B-AD96-B7832955886B}" destId="{26A07751-FF0A-41D1-AB39-E7CB9F0CE9DF}" srcOrd="0" destOrd="0" presId="urn:microsoft.com/office/officeart/2005/8/layout/gear1"/>
    <dgm:cxn modelId="{67DC80ED-B09D-4911-89F1-D81D2D15D0EE}" srcId="{B03DAE1F-97A6-4C08-B0D0-57553C8E863A}" destId="{24F80073-FD08-4805-B8C6-C366C97BBD64}" srcOrd="2" destOrd="0" parTransId="{D15ED594-E33D-4F7C-B9CA-AA5D962EA6B9}" sibTransId="{85B9F29A-864F-4DF3-90E1-CDBF3F2B2567}"/>
    <dgm:cxn modelId="{46AFC8ED-0262-47BE-895F-2AF5541D13D0}" type="presOf" srcId="{60E7851A-72E0-4E5B-89E8-82E5011F9917}" destId="{A07379A5-F07E-40BC-A30A-D9ADE8AA8E9F}" srcOrd="0" destOrd="0" presId="urn:microsoft.com/office/officeart/2005/8/layout/gear1"/>
    <dgm:cxn modelId="{6BB8B3EF-D531-4EBD-A6F9-084BAF304B16}" type="presOf" srcId="{6158A46B-DB8A-4032-AE46-6867A1CAE817}" destId="{A257BC18-6477-4DCE-AF51-8FCE0D79D7E0}" srcOrd="2" destOrd="0" presId="urn:microsoft.com/office/officeart/2005/8/layout/gear1"/>
    <dgm:cxn modelId="{2510A31D-418C-4FF7-8996-BCD5E5A00AF7}" type="presParOf" srcId="{29A3EAE9-8841-4AC7-809F-599DC1403C6D}" destId="{950ED555-B972-4A4D-A0DC-48D632BC4990}" srcOrd="0" destOrd="0" presId="urn:microsoft.com/office/officeart/2005/8/layout/gear1"/>
    <dgm:cxn modelId="{F797E145-B4F5-4AD8-B507-C32876701809}" type="presParOf" srcId="{29A3EAE9-8841-4AC7-809F-599DC1403C6D}" destId="{B25BBECD-61AD-4D80-A85C-361639344E58}" srcOrd="1" destOrd="0" presId="urn:microsoft.com/office/officeart/2005/8/layout/gear1"/>
    <dgm:cxn modelId="{9B3D789B-75CF-4323-B1FC-38FB482218A2}" type="presParOf" srcId="{29A3EAE9-8841-4AC7-809F-599DC1403C6D}" destId="{A257BC18-6477-4DCE-AF51-8FCE0D79D7E0}" srcOrd="2" destOrd="0" presId="urn:microsoft.com/office/officeart/2005/8/layout/gear1"/>
    <dgm:cxn modelId="{24039D68-E244-4132-9BAA-57CD419CE9B3}" type="presParOf" srcId="{29A3EAE9-8841-4AC7-809F-599DC1403C6D}" destId="{E2668999-814B-44C5-A9D8-AA194AA26ACE}" srcOrd="3" destOrd="0" presId="urn:microsoft.com/office/officeart/2005/8/layout/gear1"/>
    <dgm:cxn modelId="{18332E6A-C441-4E5B-975A-E8938B81215A}" type="presParOf" srcId="{29A3EAE9-8841-4AC7-809F-599DC1403C6D}" destId="{7F4F39FF-B151-4BA7-A8E3-9F2FAE37359E}" srcOrd="4" destOrd="0" presId="urn:microsoft.com/office/officeart/2005/8/layout/gear1"/>
    <dgm:cxn modelId="{1B2EFD95-5ADA-4ADE-9F9E-8E57CF093329}" type="presParOf" srcId="{29A3EAE9-8841-4AC7-809F-599DC1403C6D}" destId="{9EB76AA8-07C5-4461-8D93-582F13DE023E}" srcOrd="5" destOrd="0" presId="urn:microsoft.com/office/officeart/2005/8/layout/gear1"/>
    <dgm:cxn modelId="{A01BEB28-C827-4F5B-9D30-7E4133009145}" type="presParOf" srcId="{29A3EAE9-8841-4AC7-809F-599DC1403C6D}" destId="{1BD13299-8F2C-4C5D-9218-B25E58C84AA0}" srcOrd="6" destOrd="0" presId="urn:microsoft.com/office/officeart/2005/8/layout/gear1"/>
    <dgm:cxn modelId="{3072CD98-C767-4435-A5C0-07F41127CEFB}" type="presParOf" srcId="{29A3EAE9-8841-4AC7-809F-599DC1403C6D}" destId="{0EDC0BB0-0E2E-4EBA-9D1F-15BAC10F2F59}" srcOrd="7" destOrd="0" presId="urn:microsoft.com/office/officeart/2005/8/layout/gear1"/>
    <dgm:cxn modelId="{E20A3717-A5B6-46A7-A8A4-D5ABC188E2A8}" type="presParOf" srcId="{29A3EAE9-8841-4AC7-809F-599DC1403C6D}" destId="{932FEBEF-B22F-4743-9DBD-DA07BF62C518}" srcOrd="8" destOrd="0" presId="urn:microsoft.com/office/officeart/2005/8/layout/gear1"/>
    <dgm:cxn modelId="{54283BCA-BF15-4AFB-8440-5AA6142201BE}" type="presParOf" srcId="{29A3EAE9-8841-4AC7-809F-599DC1403C6D}" destId="{5FB6E633-695F-4A4C-8170-872F18294306}" srcOrd="9" destOrd="0" presId="urn:microsoft.com/office/officeart/2005/8/layout/gear1"/>
    <dgm:cxn modelId="{B611E281-34A3-446B-BDA0-740A1FCE0E6F}" type="presParOf" srcId="{29A3EAE9-8841-4AC7-809F-599DC1403C6D}" destId="{26A07751-FF0A-41D1-AB39-E7CB9F0CE9DF}" srcOrd="10" destOrd="0" presId="urn:microsoft.com/office/officeart/2005/8/layout/gear1"/>
    <dgm:cxn modelId="{61FF3839-64B3-487E-B833-57E6115B2B82}" type="presParOf" srcId="{29A3EAE9-8841-4AC7-809F-599DC1403C6D}" destId="{A07379A5-F07E-40BC-A30A-D9ADE8AA8E9F}" srcOrd="11" destOrd="0" presId="urn:microsoft.com/office/officeart/2005/8/layout/gear1"/>
    <dgm:cxn modelId="{FE89D494-2BAC-42A0-90C7-20FF15ADFE0C}" type="presParOf" srcId="{29A3EAE9-8841-4AC7-809F-599DC1403C6D}" destId="{40BFA464-396D-4BB3-98A3-972DA5DFDB8E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99BCF5-909D-4A36-A5C4-ACCC8889F3B6}">
      <dsp:nvSpPr>
        <dsp:cNvPr id="0" name=""/>
        <dsp:cNvSpPr/>
      </dsp:nvSpPr>
      <dsp:spPr>
        <a:xfrm>
          <a:off x="1639095" y="404"/>
          <a:ext cx="1602763" cy="829627"/>
        </a:xfrm>
        <a:prstGeom prst="roundRect">
          <a:avLst/>
        </a:prstGeom>
        <a:solidFill>
          <a:schemeClr val="tx2">
            <a:lumMod val="50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Awareness</a:t>
          </a:r>
        </a:p>
      </dsp:txBody>
      <dsp:txXfrm>
        <a:off x="1679594" y="40903"/>
        <a:ext cx="1521765" cy="748629"/>
      </dsp:txXfrm>
    </dsp:sp>
    <dsp:sp modelId="{599EB47F-7D50-442B-95C2-A134A3CD62E7}">
      <dsp:nvSpPr>
        <dsp:cNvPr id="0" name=""/>
        <dsp:cNvSpPr/>
      </dsp:nvSpPr>
      <dsp:spPr>
        <a:xfrm>
          <a:off x="781769" y="415218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2466889" y="210207"/>
              </a:moveTo>
              <a:arcTo wR="1658707" hR="1658707" stAng="17949545" swAng="159472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EBC051-6DB1-4F06-B0B3-E2A5624E90B4}">
      <dsp:nvSpPr>
        <dsp:cNvPr id="0" name=""/>
        <dsp:cNvSpPr/>
      </dsp:nvSpPr>
      <dsp:spPr>
        <a:xfrm>
          <a:off x="3262122" y="1146543"/>
          <a:ext cx="1511759" cy="829627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Information search</a:t>
          </a:r>
        </a:p>
      </dsp:txBody>
      <dsp:txXfrm>
        <a:off x="3302621" y="1187042"/>
        <a:ext cx="1430761" cy="748629"/>
      </dsp:txXfrm>
    </dsp:sp>
    <dsp:sp modelId="{04D6E9BF-6001-4713-BCFE-1EF90C2E5FEB}">
      <dsp:nvSpPr>
        <dsp:cNvPr id="0" name=""/>
        <dsp:cNvSpPr/>
      </dsp:nvSpPr>
      <dsp:spPr>
        <a:xfrm>
          <a:off x="824223" y="702618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3273755" y="1280646"/>
              </a:moveTo>
              <a:arcTo wR="1658707" hR="1658707" stAng="20809502" swAng="1493068"/>
            </a:path>
          </a:pathLst>
        </a:custGeom>
        <a:noFill/>
        <a:ln w="9525" cap="flat" cmpd="sng" algn="ctr">
          <a:solidFill>
            <a:srgbClr val="00CC99"/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455F7C-1B81-4871-90CC-FC29D1E8E71E}">
      <dsp:nvSpPr>
        <dsp:cNvPr id="0" name=""/>
        <dsp:cNvSpPr/>
      </dsp:nvSpPr>
      <dsp:spPr>
        <a:xfrm>
          <a:off x="3047999" y="2705095"/>
          <a:ext cx="1667321" cy="829627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Evaluate alternatives</a:t>
          </a:r>
        </a:p>
      </dsp:txBody>
      <dsp:txXfrm>
        <a:off x="3088498" y="2745594"/>
        <a:ext cx="1586323" cy="748629"/>
      </dsp:txXfrm>
    </dsp:sp>
    <dsp:sp modelId="{2560B6E7-5F1F-4F52-A73F-14196E47B5A3}">
      <dsp:nvSpPr>
        <dsp:cNvPr id="0" name=""/>
        <dsp:cNvSpPr/>
      </dsp:nvSpPr>
      <dsp:spPr>
        <a:xfrm>
          <a:off x="810807" y="544680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2633021" y="3001102"/>
              </a:moveTo>
              <a:arcTo wR="1658707" hR="1658707" stAng="3241666" swAng="403617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BAE1B2-58FF-40DB-B063-79152FE0353E}">
      <dsp:nvSpPr>
        <dsp:cNvPr id="0" name=""/>
        <dsp:cNvSpPr/>
      </dsp:nvSpPr>
      <dsp:spPr>
        <a:xfrm>
          <a:off x="228595" y="2781301"/>
          <a:ext cx="1723327" cy="829627"/>
        </a:xfrm>
        <a:prstGeom prst="roundRect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Decide to purchase</a:t>
          </a:r>
        </a:p>
      </dsp:txBody>
      <dsp:txXfrm>
        <a:off x="269094" y="2821800"/>
        <a:ext cx="1642329" cy="748629"/>
      </dsp:txXfrm>
    </dsp:sp>
    <dsp:sp modelId="{D2745BCE-F4B2-41D3-A41B-67C29EF0D2BB}">
      <dsp:nvSpPr>
        <dsp:cNvPr id="0" name=""/>
        <dsp:cNvSpPr/>
      </dsp:nvSpPr>
      <dsp:spPr>
        <a:xfrm>
          <a:off x="756387" y="622371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74810" y="2151233"/>
              </a:moveTo>
              <a:arcTo wR="1658707" hR="1658707" stAng="9763590" swAng="165524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11F3AD-0A59-403B-9B93-42DD8B31A6FA}">
      <dsp:nvSpPr>
        <dsp:cNvPr id="0" name=""/>
        <dsp:cNvSpPr/>
      </dsp:nvSpPr>
      <dsp:spPr>
        <a:xfrm>
          <a:off x="102917" y="1146543"/>
          <a:ext cx="1520069" cy="829627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Evaluate the purchase</a:t>
          </a:r>
        </a:p>
      </dsp:txBody>
      <dsp:txXfrm>
        <a:off x="143416" y="1187042"/>
        <a:ext cx="1439071" cy="748629"/>
      </dsp:txXfrm>
    </dsp:sp>
    <dsp:sp modelId="{3DFFA1FD-5A91-43C8-B05F-6D6A39F2F32D}">
      <dsp:nvSpPr>
        <dsp:cNvPr id="0" name=""/>
        <dsp:cNvSpPr/>
      </dsp:nvSpPr>
      <dsp:spPr>
        <a:xfrm>
          <a:off x="781769" y="415218"/>
          <a:ext cx="3317415" cy="3317415"/>
        </a:xfrm>
        <a:custGeom>
          <a:avLst/>
          <a:gdLst/>
          <a:ahLst/>
          <a:cxnLst/>
          <a:rect l="0" t="0" r="0" b="0"/>
          <a:pathLst>
            <a:path>
              <a:moveTo>
                <a:pt x="287835" y="724887"/>
              </a:moveTo>
              <a:arcTo wR="1658707" hR="1658707" stAng="12855731" swAng="1594725"/>
            </a:path>
          </a:pathLst>
        </a:custGeom>
        <a:noFill/>
        <a:ln w="9525" cap="flat" cmpd="sng" algn="ctr">
          <a:solidFill>
            <a:srgbClr val="00CC99"/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2239195" y="807753"/>
          <a:ext cx="3018610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Market Segmentation</a:t>
          </a:r>
        </a:p>
      </dsp:txBody>
      <dsp:txXfrm>
        <a:off x="2681260" y="1123437"/>
        <a:ext cx="2134480" cy="1524258"/>
      </dsp:txXfrm>
    </dsp:sp>
    <dsp:sp modelId="{093A5449-39ED-4234-B83F-CCB8E4F6B419}">
      <dsp:nvSpPr>
        <dsp:cNvPr id="0" name=""/>
        <dsp:cNvSpPr/>
      </dsp:nvSpPr>
      <dsp:spPr>
        <a:xfrm>
          <a:off x="2615160" y="-286911"/>
          <a:ext cx="2389662" cy="1537338"/>
        </a:xfrm>
        <a:prstGeom prst="ellipse">
          <a:avLst/>
        </a:prstGeom>
        <a:solidFill>
          <a:srgbClr val="FFFF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Geographic</a:t>
          </a:r>
        </a:p>
      </dsp:txBody>
      <dsp:txXfrm>
        <a:off x="2965118" y="-61773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4953001" y="990589"/>
          <a:ext cx="2408104" cy="1567259"/>
        </a:xfrm>
        <a:prstGeom prst="ellipse">
          <a:avLst/>
        </a:prstGeom>
        <a:solidFill>
          <a:schemeClr val="accent1">
            <a:lumMod val="60000"/>
            <a:lumOff val="40000"/>
            <a:alpha val="50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Demographic</a:t>
          </a:r>
        </a:p>
      </dsp:txBody>
      <dsp:txXfrm>
        <a:off x="5305660" y="1220109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2438402" y="2339888"/>
          <a:ext cx="2743196" cy="1767473"/>
        </a:xfrm>
        <a:prstGeom prst="ellipse">
          <a:avLst/>
        </a:prstGeom>
        <a:solidFill>
          <a:schemeClr val="accent6">
            <a:lumMod val="75000"/>
            <a:alpha val="50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Psychographic</a:t>
          </a:r>
        </a:p>
      </dsp:txBody>
      <dsp:txXfrm>
        <a:off x="2840134" y="2598728"/>
        <a:ext cx="1939732" cy="1249793"/>
      </dsp:txXfrm>
    </dsp:sp>
    <dsp:sp modelId="{2277B748-05EB-4BFA-883E-FEA86ED056E0}">
      <dsp:nvSpPr>
        <dsp:cNvPr id="0" name=""/>
        <dsp:cNvSpPr/>
      </dsp:nvSpPr>
      <dsp:spPr>
        <a:xfrm>
          <a:off x="228603" y="914392"/>
          <a:ext cx="2314507" cy="1690636"/>
        </a:xfrm>
        <a:prstGeom prst="ellipse">
          <a:avLst/>
        </a:prstGeom>
        <a:solidFill>
          <a:schemeClr val="accent4">
            <a:lumMod val="75000"/>
            <a:alpha val="50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Behaviora</a:t>
          </a:r>
          <a:r>
            <a:rPr lang="en-US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</a:t>
          </a:r>
        </a:p>
      </dsp:txBody>
      <dsp:txXfrm>
        <a:off x="567555" y="1161980"/>
        <a:ext cx="1636603" cy="11954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73F31-0C7C-4DC7-9145-BDE4A519B882}">
      <dsp:nvSpPr>
        <dsp:cNvPr id="0" name=""/>
        <dsp:cNvSpPr/>
      </dsp:nvSpPr>
      <dsp:spPr>
        <a:xfrm rot="18000000">
          <a:off x="822" y="1413801"/>
          <a:ext cx="1747986" cy="1136191"/>
        </a:xfrm>
        <a:prstGeom prst="round2Same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25400" rIns="762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Product</a:t>
          </a:r>
        </a:p>
      </dsp:txBody>
      <dsp:txXfrm>
        <a:off x="80303" y="1455399"/>
        <a:ext cx="1637058" cy="1080727"/>
      </dsp:txXfrm>
    </dsp:sp>
    <dsp:sp modelId="{741508F9-67F3-402A-A0F9-C6046A97306D}">
      <dsp:nvSpPr>
        <dsp:cNvPr id="0" name=""/>
        <dsp:cNvSpPr/>
      </dsp:nvSpPr>
      <dsp:spPr>
        <a:xfrm rot="20400000">
          <a:off x="1546280" y="117007"/>
          <a:ext cx="1747986" cy="1136191"/>
        </a:xfrm>
        <a:prstGeom prst="round2Same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25400" rIns="762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Price</a:t>
          </a:r>
        </a:p>
      </dsp:txBody>
      <dsp:txXfrm>
        <a:off x="1611229" y="170799"/>
        <a:ext cx="1637058" cy="1080727"/>
      </dsp:txXfrm>
    </dsp:sp>
    <dsp:sp modelId="{9CA8FBE0-B9A3-4408-83A1-133FEE719106}">
      <dsp:nvSpPr>
        <dsp:cNvPr id="0" name=""/>
        <dsp:cNvSpPr/>
      </dsp:nvSpPr>
      <dsp:spPr>
        <a:xfrm rot="1200000">
          <a:off x="3563733" y="117007"/>
          <a:ext cx="1747986" cy="1136191"/>
        </a:xfrm>
        <a:prstGeom prst="round2SameRect">
          <a:avLst/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25400" rIns="762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Place</a:t>
          </a:r>
        </a:p>
      </dsp:txBody>
      <dsp:txXfrm>
        <a:off x="3609712" y="170799"/>
        <a:ext cx="1637058" cy="1080727"/>
      </dsp:txXfrm>
    </dsp:sp>
    <dsp:sp modelId="{F5BD4B1B-10E3-4AFA-9AD1-7CA555A567E9}">
      <dsp:nvSpPr>
        <dsp:cNvPr id="0" name=""/>
        <dsp:cNvSpPr/>
      </dsp:nvSpPr>
      <dsp:spPr>
        <a:xfrm rot="3600000">
          <a:off x="5109191" y="1413801"/>
          <a:ext cx="1747986" cy="1136191"/>
        </a:xfrm>
        <a:prstGeom prst="round2SameRect">
          <a:avLst/>
        </a:prstGeom>
        <a:solidFill>
          <a:srgbClr val="FFC0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25400" rIns="762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Promotion</a:t>
          </a:r>
        </a:p>
      </dsp:txBody>
      <dsp:txXfrm>
        <a:off x="5140638" y="1455399"/>
        <a:ext cx="1637058" cy="1080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ED555-B972-4A4D-A0DC-48D632BC4990}">
      <dsp:nvSpPr>
        <dsp:cNvPr id="0" name=""/>
        <dsp:cNvSpPr/>
      </dsp:nvSpPr>
      <dsp:spPr>
        <a:xfrm>
          <a:off x="2783201" y="1885039"/>
          <a:ext cx="2054949" cy="1885950"/>
        </a:xfrm>
        <a:prstGeom prst="gear9">
          <a:avLst/>
        </a:prstGeom>
        <a:solidFill>
          <a:schemeClr val="accent4">
            <a:lumMod val="50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Online Advertising</a:t>
          </a:r>
        </a:p>
      </dsp:txBody>
      <dsp:txXfrm>
        <a:off x="3183706" y="2326814"/>
        <a:ext cx="1253939" cy="969417"/>
      </dsp:txXfrm>
    </dsp:sp>
    <dsp:sp modelId="{E2668999-814B-44C5-A9D8-AA194AA26ACE}">
      <dsp:nvSpPr>
        <dsp:cNvPr id="0" name=""/>
        <dsp:cNvSpPr/>
      </dsp:nvSpPr>
      <dsp:spPr>
        <a:xfrm>
          <a:off x="746440" y="1456570"/>
          <a:ext cx="2618850" cy="1972429"/>
        </a:xfrm>
        <a:prstGeom prst="gear6">
          <a:avLst/>
        </a:prstGeom>
        <a:solidFill>
          <a:srgbClr val="FF6600"/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Interactive Marketing</a:t>
          </a:r>
        </a:p>
      </dsp:txBody>
      <dsp:txXfrm>
        <a:off x="1336970" y="1956136"/>
        <a:ext cx="1437790" cy="973297"/>
      </dsp:txXfrm>
    </dsp:sp>
    <dsp:sp modelId="{1BD13299-8F2C-4C5D-9218-B25E58C84AA0}">
      <dsp:nvSpPr>
        <dsp:cNvPr id="0" name=""/>
        <dsp:cNvSpPr/>
      </dsp:nvSpPr>
      <dsp:spPr>
        <a:xfrm rot="20700000">
          <a:off x="1721804" y="3773"/>
          <a:ext cx="2977593" cy="2322351"/>
        </a:xfrm>
        <a:prstGeom prst="gear6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E-Commerce</a:t>
          </a:r>
        </a:p>
      </dsp:txBody>
      <dsp:txXfrm rot="-20700000">
        <a:off x="2413742" y="474269"/>
        <a:ext cx="1593718" cy="1381360"/>
      </dsp:txXfrm>
    </dsp:sp>
    <dsp:sp modelId="{26A07751-FF0A-41D1-AB39-E7CB9F0CE9DF}">
      <dsp:nvSpPr>
        <dsp:cNvPr id="0" name=""/>
        <dsp:cNvSpPr/>
      </dsp:nvSpPr>
      <dsp:spPr>
        <a:xfrm>
          <a:off x="2714464" y="1605097"/>
          <a:ext cx="2414016" cy="2414016"/>
        </a:xfrm>
        <a:prstGeom prst="circularArrow">
          <a:avLst>
            <a:gd name="adj1" fmla="val 4687"/>
            <a:gd name="adj2" fmla="val 299029"/>
            <a:gd name="adj3" fmla="val 2494759"/>
            <a:gd name="adj4" fmla="val 15908186"/>
            <a:gd name="adj5" fmla="val 5469"/>
          </a:avLst>
        </a:prstGeom>
        <a:solidFill>
          <a:srgbClr val="00CC99"/>
        </a:solidFill>
        <a:ln>
          <a:solidFill>
            <a:srgbClr val="00CC99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7379A5-F07E-40BC-A30A-D9ADE8AA8E9F}">
      <dsp:nvSpPr>
        <dsp:cNvPr id="0" name=""/>
        <dsp:cNvSpPr/>
      </dsp:nvSpPr>
      <dsp:spPr>
        <a:xfrm rot="194578">
          <a:off x="1514447" y="1026467"/>
          <a:ext cx="1753933" cy="1753933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rgbClr val="00CC9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BFA464-396D-4BB3-98A3-972DA5DFDB8E}">
      <dsp:nvSpPr>
        <dsp:cNvPr id="0" name=""/>
        <dsp:cNvSpPr/>
      </dsp:nvSpPr>
      <dsp:spPr>
        <a:xfrm rot="1211242">
          <a:off x="2046541" y="-22412"/>
          <a:ext cx="1891093" cy="1891093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rgbClr val="00CC99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EE9C1-9492-46F9-8D81-D702689AF0C5}" type="datetimeFigureOut">
              <a:rPr lang="en-US" smtClean="0"/>
              <a:pPr/>
              <a:t>7/6/2020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2658B-B819-4A28-B67F-EDDC796631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544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A858B-AB5F-4461-99EF-18D3CC6F0C69}" type="datetimeFigureOut">
              <a:rPr lang="en-US" smtClean="0"/>
              <a:pPr/>
              <a:t>7/6/2020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4DA1-48A7-4104-9F43-65059D6B61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19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7633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Owning a Perception in the Customer’s Mind</a:t>
            </a:r>
          </a:p>
          <a:p>
            <a:r>
              <a:rPr lang="en-US" dirty="0"/>
              <a:t>More valuable to McDonald’s than all the Big Macs it sells every year is the perception it owns in the minds of its customers. That every time they patronize a McDonald’s, they will eat food that tastes exactly the same as at every other McDonald’s. That the prices will be reasonable, and that the service will be friendly and fast.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For Burger King to compete with McDonald’s, it had to fight for a mind share of the fast-food customer:</a:t>
            </a:r>
          </a:p>
          <a:p>
            <a:pPr marL="0" indent="0">
              <a:buNone/>
            </a:pPr>
            <a:endParaRPr lang="en-US" sz="100" dirty="0"/>
          </a:p>
          <a:p>
            <a:r>
              <a:rPr lang="en-US" dirty="0"/>
              <a:t>Burger King opened its attack with “Have It Your Way,” which targeted McDonald’s mass-manufacturing approach to making hamburgers. It is almost impossible to topple an established leading brand in a market. Burger King’s executives wisely decided that their goal was to be a strong number two.</a:t>
            </a:r>
          </a:p>
          <a:p>
            <a:endParaRPr lang="en-US" sz="100" dirty="0"/>
          </a:p>
          <a:p>
            <a:r>
              <a:rPr lang="en-US" dirty="0"/>
              <a:t>Avis lost money for 15 years while trying to overtake Hertz. You do not have to be number one to be successful.</a:t>
            </a:r>
          </a:p>
          <a:p>
            <a:endParaRPr lang="en-US" sz="100" dirty="0"/>
          </a:p>
          <a:p>
            <a:r>
              <a:rPr lang="en-US" dirty="0"/>
              <a:t>Discover a competitive advantage and attack the market by creating a new category in the customer’s mind.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382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8508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678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5676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532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5729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4041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number of advertising opportunities is seemingly infinite, ranging from Google to little-known sites.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5368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number of advertising opportunities is seemingly infinite</a:t>
            </a:r>
            <a:r>
              <a:rPr lang="en-US" sz="12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ranging from 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Google to little-known sites.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5368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74DA1-48A7-4104-9F43-65059D6B611B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536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EE762A1-66F5-4FEC-8438-68D7D57002C2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02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3F649-8A49-4283-A66F-03EC4EFA02CC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588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7CED-8CE9-4626-A4D8-1400145BC75C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417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DDE70-47EA-40CC-B25D-BD2EB7B8DED0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655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174E1-3A2B-45DC-8E7C-1D9ADB525AA1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69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ABD6-37A6-428B-A12A-8BA443F6C591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14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145A-1E73-41F4-9696-369534A6B462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716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2DD-7AD0-495B-9FDF-8B8E7BB2B1EA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36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A4E18-0160-470C-A7CF-F509DCD27558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4015D-26B9-4B93-B1DD-0BCB263F82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590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3894-1E61-4962-B689-6DF632F84B02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143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56CC-FB30-4AFB-A806-300E6283D089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078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AE242-8DFE-48F5-AF92-B571EED5F7E2}" type="datetime1">
              <a:rPr lang="en-US" smtClean="0"/>
              <a:pPr/>
              <a:t>7/6/2020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51653C-DD7B-4A74-945A-881B4ED4EC31}"/>
              </a:ext>
            </a:extLst>
          </p:cNvPr>
          <p:cNvSpPr txBox="1"/>
          <p:nvPr userDrawn="1"/>
        </p:nvSpPr>
        <p:spPr>
          <a:xfrm>
            <a:off x="7553195" y="6400800"/>
            <a:ext cx="120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4-</a:t>
            </a:r>
            <a:fld id="{A6E5DDE0-9F6E-4E24-9DA3-BA478DA39C0B}" type="slidenum">
              <a:rPr lang="en-US" sz="1200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‹#›</a:t>
            </a:fld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882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1524000"/>
            <a:ext cx="7772400" cy="1470025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FFFF00"/>
                </a:solidFill>
              </a:rPr>
              <a:t>Entrepreneurship for International Hospitality Students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124200"/>
            <a:ext cx="6400800" cy="1752600"/>
          </a:xfrm>
        </p:spPr>
        <p:txBody>
          <a:bodyPr>
            <a:normAutofit fontScale="92500" lnSpcReduction="20000"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Lecture 5: Who, where, and what are the customers?</a:t>
            </a:r>
          </a:p>
          <a:p>
            <a:r>
              <a:rPr lang="en-US" dirty="0">
                <a:solidFill>
                  <a:schemeClr val="bg1"/>
                </a:solidFill>
              </a:rPr>
              <a:t>Market research and the 4Ps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090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Markets and marketing defined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A </a:t>
            </a: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group of people or organizations that may be 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interested in buying a given product or service, can afford it, and can do so legally</a:t>
            </a:r>
          </a:p>
          <a:p>
            <a:pPr marL="0" indent="0">
              <a:buNone/>
            </a:pPr>
            <a:endParaRPr lang="en-US" sz="22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</a:t>
            </a:r>
            <a:r>
              <a:rPr lang="en-US" sz="2200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development and use of strategies for getting a product or service to customers and generating interest in it</a:t>
            </a:r>
          </a:p>
          <a:p>
            <a:pPr marL="0" indent="0">
              <a:buNone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 </a:t>
            </a:r>
            <a:r>
              <a:rPr lang="en-US" sz="22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identifies distinctively the goods or services of one organization from others through a design, symbol, name, term, or other distinguishing features</a:t>
            </a:r>
          </a:p>
        </p:txBody>
      </p:sp>
    </p:spTree>
    <p:extLst>
      <p:ext uri="{BB962C8B-B14F-4D97-AF65-F5344CB8AC3E}">
        <p14:creationId xmlns:p14="http://schemas.microsoft.com/office/powerpoint/2010/main" val="1098286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1"/>
            <a:ext cx="8534400" cy="11430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A Business that Markets versus a market-driven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3657599"/>
          </a:xfrm>
        </p:spPr>
        <p:txBody>
          <a:bodyPr>
            <a:no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not make the mistake of treating marketing as an isolated business function rather than the engine that drives all business decisions</a:t>
            </a:r>
          </a:p>
          <a:p>
            <a:pPr marL="0" indent="0">
              <a:buNone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experts agree that, to be successful, a business must develop its marketing vision first, with a consistent customer focus, and then use it as the basis for all subsequent judgments</a:t>
            </a:r>
          </a:p>
        </p:txBody>
      </p:sp>
    </p:spTree>
    <p:extLst>
      <p:ext uri="{BB962C8B-B14F-4D97-AF65-F5344CB8AC3E}">
        <p14:creationId xmlns:p14="http://schemas.microsoft.com/office/powerpoint/2010/main" val="684793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44562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Research your market before</a:t>
            </a:r>
            <a:r>
              <a:rPr lang="en-US" sz="3600" i="1" dirty="0">
                <a:solidFill>
                  <a:srgbClr val="0070C0"/>
                </a:solidFill>
              </a:rPr>
              <a:t> </a:t>
            </a:r>
            <a:r>
              <a:rPr lang="en-US" sz="3600" dirty="0">
                <a:solidFill>
                  <a:srgbClr val="0070C0"/>
                </a:solidFill>
              </a:rPr>
              <a:t>you open your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343400"/>
          </a:xfrm>
        </p:spPr>
        <p:txBody>
          <a:bodyPr>
            <a:noAutofit/>
          </a:bodyPr>
          <a:lstStyle/>
          <a:p>
            <a:r>
              <a:rPr lang="en-US" sz="2400" dirty="0"/>
              <a:t>Large corporations spend a great deal of money on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and market research before they introduce a product or service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 a lesson from the big companies: research your market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your product to potential customers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open to honest criticism</a:t>
            </a:r>
          </a:p>
        </p:txBody>
      </p:sp>
    </p:spTree>
    <p:extLst>
      <p:ext uri="{BB962C8B-B14F-4D97-AF65-F5344CB8AC3E}">
        <p14:creationId xmlns:p14="http://schemas.microsoft.com/office/powerpoint/2010/main" val="420114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8686800" cy="6096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Research helps you to know your customer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42682"/>
            <a:ext cx="8229600" cy="4876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 research </a:t>
            </a:r>
            <a:r>
              <a:rPr lang="en-US" sz="24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4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collection and analysis of data regarding target markets, industries, and competitors…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your potential customers are</a:t>
            </a:r>
          </a:p>
          <a:p>
            <a:pPr marL="0" indent="0">
              <a:spcBef>
                <a:spcPts val="0"/>
              </a:spcBef>
              <a:buNone/>
            </a:pP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you can reach them</a:t>
            </a:r>
          </a:p>
          <a:p>
            <a:pPr>
              <a:spcBef>
                <a:spcPts val="0"/>
              </a:spcBef>
            </a:pP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they want and need</a:t>
            </a:r>
          </a:p>
          <a:p>
            <a:pPr>
              <a:spcBef>
                <a:spcPts val="0"/>
              </a:spcBef>
            </a:pP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they behave, and</a:t>
            </a:r>
          </a:p>
          <a:p>
            <a:pPr>
              <a:spcBef>
                <a:spcPts val="0"/>
              </a:spcBef>
            </a:pP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the size of your potential market is</a:t>
            </a:r>
          </a:p>
        </p:txBody>
      </p:sp>
    </p:spTree>
    <p:extLst>
      <p:ext uri="{BB962C8B-B14F-4D97-AF65-F5344CB8AC3E}">
        <p14:creationId xmlns:p14="http://schemas.microsoft.com/office/powerpoint/2010/main" val="4090634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1000" y="1333500"/>
            <a:ext cx="8382000" cy="43815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Whether your customers are individual consumers or other businesses, you will want to get into their minds and find out what they really think about such subjects as…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product or service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name of your business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location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logo and branding materials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proposed prices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promotional efforts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B3AD9EC-C8C6-490D-BCE8-D0C6B1E19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8610600" cy="6096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Research helps you to know your customer - 2</a:t>
            </a:r>
          </a:p>
        </p:txBody>
      </p:sp>
    </p:spTree>
    <p:extLst>
      <p:ext uri="{BB962C8B-B14F-4D97-AF65-F5344CB8AC3E}">
        <p14:creationId xmlns:p14="http://schemas.microsoft.com/office/powerpoint/2010/main" val="4007095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48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Marketing research helps you get a fix on who your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are by answering these kinds of questions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old are they?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do they work?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kind of income do they earn?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their hobbies and interests?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their family structure?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their occupation?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the benefit your product or service offers that would best attract them?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3FBDB79-D2A1-41A1-9AF7-F7AF782C0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Research helps you to know your customer - 3</a:t>
            </a:r>
          </a:p>
        </p:txBody>
      </p:sp>
    </p:spTree>
    <p:extLst>
      <p:ext uri="{BB962C8B-B14F-4D97-AF65-F5344CB8AC3E}">
        <p14:creationId xmlns:p14="http://schemas.microsoft.com/office/powerpoint/2010/main" val="339947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728" y="152400"/>
            <a:ext cx="8229600" cy="5334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Customer research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90728" y="1143000"/>
            <a:ext cx="8458200" cy="38100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marketing survey should ask about…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or service use and frequency of purchase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places where the product is purchased (the competition!) and why consumers like to purchase from these businesses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names, logos, letterheads—everything that will represent your business in a customer’s or potential customer’s mind.</a:t>
            </a:r>
          </a:p>
        </p:txBody>
      </p:sp>
    </p:spTree>
    <p:extLst>
      <p:ext uri="{BB962C8B-B14F-4D97-AF65-F5344CB8AC3E}">
        <p14:creationId xmlns:p14="http://schemas.microsoft.com/office/powerpoint/2010/main" val="185823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4572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How customers decide to buy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143000"/>
            <a:ext cx="8686800" cy="39163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400" dirty="0"/>
              <a:t>It is critical to understand not only which customers are in your target market, but how they will purchase your product or service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Step 1</a:t>
            </a:r>
            <a:r>
              <a:rPr lang="en-US" sz="2400" b="1" dirty="0">
                <a:solidFill>
                  <a:schemeClr val="accent1"/>
                </a:solidFill>
              </a:rPr>
              <a:t>. </a:t>
            </a:r>
            <a:r>
              <a:rPr lang="en-US" sz="2400" dirty="0"/>
              <a:t>If you have developed a product or service, ask yourself what consumer need it will serve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Step 2</a:t>
            </a:r>
            <a:r>
              <a:rPr lang="en-US" sz="2400" b="1" dirty="0"/>
              <a:t>. </a:t>
            </a:r>
            <a:r>
              <a:rPr lang="en-US" sz="2400" dirty="0"/>
              <a:t>Think about who might actually buy your product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Step 3. </a:t>
            </a:r>
            <a:r>
              <a:rPr lang="en-US" sz="2400" dirty="0"/>
              <a:t>Analyze the buying process that will lead customers to your product</a:t>
            </a:r>
          </a:p>
        </p:txBody>
      </p:sp>
    </p:spTree>
    <p:extLst>
      <p:ext uri="{BB962C8B-B14F-4D97-AF65-F5344CB8AC3E}">
        <p14:creationId xmlns:p14="http://schemas.microsoft.com/office/powerpoint/2010/main" val="2825017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696" y="353568"/>
            <a:ext cx="8229600" cy="3810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How customers decide to buy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696" y="884078"/>
            <a:ext cx="8686800" cy="7921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ways to analyze the buying process that will lead customers to your product…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60522618"/>
              </p:ext>
            </p:extLst>
          </p:nvPr>
        </p:nvGraphicFramePr>
        <p:xfrm>
          <a:off x="3124200" y="1485900"/>
          <a:ext cx="4876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67481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6783"/>
            <a:ext cx="8686800" cy="609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rgbClr val="0070C0"/>
                </a:solidFill>
              </a:rPr>
              <a:t>Applying market segmentation methods - 1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88591483"/>
              </p:ext>
            </p:extLst>
          </p:nvPr>
        </p:nvGraphicFramePr>
        <p:xfrm>
          <a:off x="762000" y="1371600"/>
          <a:ext cx="754380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6121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0874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Applying market segmentation methods - 2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1143000"/>
            <a:ext cx="86106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•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Geographic </a:t>
            </a:r>
            <a:r>
              <a:rPr lang="en-US" sz="2000" b="1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Dividing a population by location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</a:t>
            </a:r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Demographic </a:t>
            </a:r>
            <a:r>
              <a:rPr lang="en-US" sz="2000" b="1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Distributing a population based on a variable such as age, gender, income, or education.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Psychographic –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sections of a population by psychological differences, such as values (conservative, liberal, open-minded, traditional), lifestyle (sedentary, active), personality traits (worrier, shy, extroverted), and socio-economic group (white collar, blue collar).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Behavioral –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market by purchase behaviors that have been observed, such as brand loyalty or responsiveness to price </a:t>
            </a:r>
            <a:r>
              <a:rPr lang="en-US" sz="2000" dirty="0">
                <a:cs typeface="Arial" panose="020B0604020202020204" pitchFamily="34" charset="0"/>
              </a:rPr>
              <a:t>(elasticity)</a:t>
            </a:r>
          </a:p>
        </p:txBody>
      </p:sp>
    </p:spTree>
    <p:extLst>
      <p:ext uri="{BB962C8B-B14F-4D97-AF65-F5344CB8AC3E}">
        <p14:creationId xmlns:p14="http://schemas.microsoft.com/office/powerpoint/2010/main" val="1643734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52400"/>
            <a:ext cx="8382000" cy="5334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Applying market segmentation methods - 3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3CD3096C-8508-4357-896B-51B2F7ACAA05}"/>
              </a:ext>
            </a:extLst>
          </p:cNvPr>
          <p:cNvGraphicFramePr>
            <a:graphicFrameLocks noGrp="1"/>
          </p:cNvGraphicFramePr>
          <p:nvPr/>
        </p:nvGraphicFramePr>
        <p:xfrm>
          <a:off x="1524000" y="139700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636010516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23639236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628243926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400879487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7322380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9517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5509730"/>
                  </a:ext>
                </a:extLst>
              </a:tr>
            </a:tbl>
          </a:graphicData>
        </a:graphic>
      </p:graphicFrame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8A0A40B-2EEA-46BE-8283-8BFE4C5327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285673"/>
              </p:ext>
            </p:extLst>
          </p:nvPr>
        </p:nvGraphicFramePr>
        <p:xfrm>
          <a:off x="838200" y="1397000"/>
          <a:ext cx="7467600" cy="371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9800">
                  <a:extLst>
                    <a:ext uri="{9D8B030D-6E8A-4147-A177-3AD203B41FA5}">
                      <a16:colId xmlns:a16="http://schemas.microsoft.com/office/drawing/2014/main" val="2221039803"/>
                    </a:ext>
                  </a:extLst>
                </a:gridCol>
                <a:gridCol w="3276600">
                  <a:extLst>
                    <a:ext uri="{9D8B030D-6E8A-4147-A177-3AD203B41FA5}">
                      <a16:colId xmlns:a16="http://schemas.microsoft.com/office/drawing/2014/main" val="2987735494"/>
                    </a:ext>
                  </a:extLst>
                </a:gridCol>
                <a:gridCol w="1981200">
                  <a:extLst>
                    <a:ext uri="{9D8B030D-6E8A-4147-A177-3AD203B41FA5}">
                      <a16:colId xmlns:a16="http://schemas.microsoft.com/office/drawing/2014/main" val="1234127144"/>
                    </a:ext>
                  </a:extLst>
                </a:gridCol>
              </a:tblGrid>
              <a:tr h="76897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Estimated population size of segment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6342564"/>
                  </a:ext>
                </a:extLst>
              </a:tr>
              <a:tr h="696756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Geographic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Distance from seller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4439648"/>
                  </a:ext>
                </a:extLst>
              </a:tr>
              <a:tr h="696756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Demographic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Age range or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2711939"/>
                  </a:ext>
                </a:extLst>
              </a:tr>
              <a:tr h="696756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Psychographic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Type of lifestyle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8273304"/>
                  </a:ext>
                </a:extLst>
              </a:tr>
              <a:tr h="696756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Behavioural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Introverted, extroverted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4977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636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Applying market segmentation methods - 4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4343400"/>
          </a:xfrm>
          <a:solidFill>
            <a:schemeClr val="accent1">
              <a:lumMod val="75000"/>
            </a:scheme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en-US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you currently use this type of product?</a:t>
            </a:r>
          </a:p>
          <a:p>
            <a:r>
              <a:rPr lang="en-US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brand of this product do you currently use?</a:t>
            </a:r>
          </a:p>
          <a:p>
            <a:r>
              <a:rPr lang="en-US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 do you buy it? Please be specific about the source, such as the name and location of the store, the direct-marketing representative, or Web site.</a:t>
            </a:r>
          </a:p>
          <a:p>
            <a:r>
              <a:rPr lang="en-US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much do you pay for it? (Probe for size and price, if appropriate.)</a:t>
            </a:r>
          </a:p>
          <a:p>
            <a:r>
              <a:rPr lang="en-US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often do you buy it?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52C3A5-19E6-4423-948D-7BA55B9FD9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1295400"/>
            <a:ext cx="4038600" cy="43434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US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Would you buy our product/service? </a:t>
            </a:r>
          </a:p>
          <a:p>
            <a:r>
              <a:rPr lang="en-US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much would you be willing to pay for it?</a:t>
            </a:r>
          </a:p>
          <a:p>
            <a:r>
              <a:rPr lang="en-US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 would you shop for it?</a:t>
            </a:r>
          </a:p>
          <a:p>
            <a:r>
              <a:rPr lang="en-US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would you improve it?</a:t>
            </a:r>
          </a:p>
          <a:p>
            <a:r>
              <a:rPr lang="en-US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Now that you have seen/tasted/felt/smelled this product, what do you consider to be its closest competitor?</a:t>
            </a:r>
          </a:p>
          <a:p>
            <a:r>
              <a:rPr lang="en-US" sz="20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our product/service worse or better than those of our competitors?</a:t>
            </a:r>
            <a:endParaRPr lang="en-GB" sz="2000" dirty="0">
              <a:solidFill>
                <a:srgbClr val="7030A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4585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8580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Developing a marketing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409" y="1257300"/>
            <a:ext cx="8491182" cy="4343400"/>
          </a:xfrm>
        </p:spPr>
        <p:txBody>
          <a:bodyPr>
            <a:no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you understand how customer-focused marketing should permeate your business, you will be ready to develop a plan for introducing your product to your market</a:t>
            </a: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marketing plan can serve as a stand-alone document or be part of an overall business plan</a:t>
            </a: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Before you can develop a marketing vision, you will need to know who your customers are and what they want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marketing plan must include an understanding of prospective customers and their wants, needs, and demands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8680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>
              <a:buFont typeface="Wingdings 3" pitchFamily="18" charset="2"/>
              <a:buNone/>
              <a:defRPr/>
            </a:pPr>
            <a:endParaRPr lang="en-GB" sz="2400" b="1" i="1" dirty="0"/>
          </a:p>
          <a:p>
            <a:pPr>
              <a:defRPr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marketing and sales plan details the strategies that you will use to reach your target market</a:t>
            </a:r>
          </a:p>
          <a:p>
            <a:pPr marL="0" indent="0">
              <a:buNone/>
              <a:defRPr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portion of your business plan provides an overview of how you will…</a:t>
            </a:r>
          </a:p>
          <a:p>
            <a:pPr marL="0" indent="0">
              <a:buNone/>
              <a:defRPr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Position your company in the market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Price your products and services, how you will promote your offerings, and any sales processes you need to have in place</a:t>
            </a:r>
          </a:p>
          <a:p>
            <a:pPr marL="0" indent="0">
              <a:buFont typeface="Wingdings 3" pitchFamily="18" charset="2"/>
              <a:buNone/>
              <a:defRPr/>
            </a:pPr>
            <a:endParaRPr lang="en-GB" altLang="en-US" sz="2400" b="1" dirty="0"/>
          </a:p>
          <a:p>
            <a:pPr marL="0" indent="0">
              <a:buFont typeface="Wingdings 3" pitchFamily="18" charset="2"/>
              <a:buNone/>
              <a:defRPr/>
            </a:pPr>
            <a:endParaRPr lang="en-GB" altLang="en-US" sz="2400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BD272D6-6BC9-4350-9106-43D533EFC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marketing plan</a:t>
            </a:r>
          </a:p>
        </p:txBody>
      </p:sp>
    </p:spTree>
    <p:extLst>
      <p:ext uri="{BB962C8B-B14F-4D97-AF65-F5344CB8AC3E}">
        <p14:creationId xmlns:p14="http://schemas.microsoft.com/office/powerpoint/2010/main" val="2935874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768" y="137161"/>
            <a:ext cx="8229600" cy="5334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 Four marketing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0581"/>
            <a:ext cx="8229600" cy="1676399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use of advertising and publicity to get a marketing message to customers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four Ps (sometimes 5 or 6Ps) will together communicate your marketing vision and perceived competitive advantage to your customer</a:t>
            </a:r>
          </a:p>
          <a:p>
            <a:pPr marL="0" indent="0">
              <a:buNone/>
            </a:pPr>
            <a:endParaRPr lang="en-US" sz="2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96169170"/>
              </p:ext>
            </p:extLst>
          </p:nvPr>
        </p:nvGraphicFramePr>
        <p:xfrm>
          <a:off x="1143000" y="2499360"/>
          <a:ext cx="6858000" cy="266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2982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8645"/>
            <a:ext cx="8229600" cy="5334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0070C0"/>
                </a:solidFill>
              </a:rPr>
              <a:t>Product: what are you selling?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152" y="1371600"/>
            <a:ext cx="8229600" cy="3962400"/>
          </a:xfrm>
        </p:spPr>
        <p:txBody>
          <a:bodyPr>
            <a:no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business, no matter how humble its beginnings, may have the potential to grow into a multi-million-dollar company, so it is important that you think through every step of its development</a:t>
            </a:r>
          </a:p>
          <a:p>
            <a:pPr marL="0" indent="0">
              <a:buNone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you define and refine your product or service will have a tremendous impact on your ability to grow</a:t>
            </a:r>
          </a:p>
        </p:txBody>
      </p:sp>
    </p:spTree>
    <p:extLst>
      <p:ext uri="{BB962C8B-B14F-4D97-AF65-F5344CB8AC3E}">
        <p14:creationId xmlns:p14="http://schemas.microsoft.com/office/powerpoint/2010/main" val="676295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5189"/>
            <a:ext cx="9144000" cy="57061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Create your total product or service concept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914400"/>
            <a:ext cx="8458200" cy="480060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product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something that exists in nature or is made by human industry, usually to be sold, whereas a service is 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intangible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—work, skills, or expertise provided in exchange for a fee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product will be defined by its physical attributes (e.g., size, color, weight, shape), its performance characteristics (e.g., speed, strength, efficiency, durability), and its pricing, branding, and delivery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selection of your product or service and its branding will be a critical part of your marketing mix</a:t>
            </a:r>
          </a:p>
        </p:txBody>
      </p:sp>
    </p:spTree>
    <p:extLst>
      <p:ext uri="{BB962C8B-B14F-4D97-AF65-F5344CB8AC3E}">
        <p14:creationId xmlns:p14="http://schemas.microsoft.com/office/powerpoint/2010/main" val="277787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B32A030-A2F7-1E4C-A926-5FB241F51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6096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Price: what does it say about your product?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49580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Pricing strategy is not a one-size-fits-all proposition.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you define the marketing strategy for your company, including your target market(s), competitive advantages, and overall marketing mix, the range of appropriate pricing strategies emerges.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at its point of introduction, it may have to be priced in line with the competition until it is established as the market leader.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the same time, mass-market products may be priced at a lower level.</a:t>
            </a:r>
          </a:p>
        </p:txBody>
      </p:sp>
    </p:spTree>
    <p:extLst>
      <p:ext uri="{BB962C8B-B14F-4D97-AF65-F5344CB8AC3E}">
        <p14:creationId xmlns:p14="http://schemas.microsoft.com/office/powerpoint/2010/main" val="1359451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572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Strategies and tactics for effective pricing - 1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2400" y="990600"/>
            <a:ext cx="8839200" cy="4495800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2400" dirty="0"/>
              <a:t>Common pricing strategies include the following…</a:t>
            </a:r>
          </a:p>
          <a:p>
            <a:pPr marL="0" indent="0">
              <a:spcBef>
                <a:spcPts val="0"/>
              </a:spcBef>
              <a:buNone/>
            </a:pPr>
            <a:endParaRPr lang="en-US" sz="2400" dirty="0"/>
          </a:p>
          <a:p>
            <a:pPr marL="0" indent="0">
              <a:spcBef>
                <a:spcPts val="0"/>
              </a:spcBef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value pricing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“more for less” strategy that balances quality and price</a:t>
            </a:r>
          </a:p>
          <a:p>
            <a:pPr marL="0" indent="0">
              <a:spcBef>
                <a:spcPts val="0"/>
              </a:spcBef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prestige pricing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pricing strategy in which a firm sets high prices on its products or services to send a message of uniqueness or premium quality</a:t>
            </a:r>
          </a:p>
          <a:p>
            <a:pPr marL="0" indent="0">
              <a:spcBef>
                <a:spcPts val="0"/>
              </a:spcBef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cost-plus pricing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takes the organization’s product cost and adds a desired markup</a:t>
            </a:r>
          </a:p>
          <a:p>
            <a:pPr marL="0" indent="0">
              <a:spcBef>
                <a:spcPts val="0"/>
              </a:spcBef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markup pricing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cost-plus pricing strategy in which a predetermined percentage is applied to a product’s cost to obtain its selling price.</a:t>
            </a:r>
          </a:p>
        </p:txBody>
      </p:sp>
    </p:spTree>
    <p:extLst>
      <p:ext uri="{BB962C8B-B14F-4D97-AF65-F5344CB8AC3E}">
        <p14:creationId xmlns:p14="http://schemas.microsoft.com/office/powerpoint/2010/main" val="1880127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Strategies and tactics for effective pricing - 2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2400" y="1066800"/>
            <a:ext cx="8839200" cy="4078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penetration pricing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pricing strategy that uses a low price during the early stages of a product’s life cycle to gain market share.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skimming pricing strategy -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seeks to charge high prices during a product’s introductory stage, to take early profits when the product is novel and has few competitors, and then to reduce prices to more competitive levels.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meet-or-beat the competition pricing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constantly matching or undercutting the prices of the competition.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46598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8229600" cy="457200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Strategies and tactics for effective pricing - 3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2400" y="990600"/>
            <a:ext cx="8839200" cy="4267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follow-the-leader pricing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pricing strategy that is similar to a meet-or-beat-the competition method, but uses a particular competitor as the model for pricing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personalized pricing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dynamic pricing strategy in which the company charges a premium above the standard price for a product or service to certain customers, who will pay the extra cost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variable pricing strategy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different prices for a single product or service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price lining </a:t>
            </a:r>
            <a:r>
              <a:rPr lang="en-US" sz="24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creating distinctive pricing levels</a:t>
            </a:r>
          </a:p>
        </p:txBody>
      </p:sp>
    </p:spTree>
    <p:extLst>
      <p:ext uri="{BB962C8B-B14F-4D97-AF65-F5344CB8AC3E}">
        <p14:creationId xmlns:p14="http://schemas.microsoft.com/office/powerpoint/2010/main" val="2792201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33400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Place: location, location, location!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464820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Regarding place, the type of business you are running will influence your choice of location and your distribution system for reaching out from that place to your customers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Hilton is the first business associated with the phrase ‘ Location, location, location!’, when describing where he decided on setting up a new hotel site. And, motels are an excellent example of what he meant!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course this was, and has been, followed as a leading mantra by many entrepreneurs (and politicians) ever since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83008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0500"/>
            <a:ext cx="8229600" cy="533400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Place: location, location, location! - 2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48235" y="838200"/>
            <a:ext cx="8229600" cy="4800600"/>
          </a:xfrm>
        </p:spPr>
        <p:txBody>
          <a:bodyPr>
            <a:no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course, the Internet has made it possible for an entrepreneur </a:t>
            </a:r>
            <a:r>
              <a:rPr lang="en-US" sz="2000" dirty="0"/>
              <a:t>to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 a retail business out of his/her home and reach customers all over the world.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has led to the belief that online stores can forgo the expense of renting a location that caters to foot traffic</a:t>
            </a: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nonretail businesses, the key to location might be cost or convenience rather than proximity to the market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Internet is making it easier for people who provide services—such as graphic or Web-site design, writing/editing, or accounting—to start businesses at home.</a:t>
            </a:r>
          </a:p>
        </p:txBody>
      </p:sp>
    </p:spTree>
    <p:extLst>
      <p:ext uri="{BB962C8B-B14F-4D97-AF65-F5344CB8AC3E}">
        <p14:creationId xmlns:p14="http://schemas.microsoft.com/office/powerpoint/2010/main" val="906095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096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Promotion: advertising and publicity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19200"/>
            <a:ext cx="8077200" cy="3733800"/>
          </a:xfrm>
        </p:spPr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use of advertising and publicity to get your marketing message out to your customers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Advertising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paid promotion that is intended to generate increased sales of your product or service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Publicity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free mention of a company, person, event, product, or service in media outlets, such as newspapers and magazines or on radio or television</a:t>
            </a:r>
          </a:p>
        </p:txBody>
      </p:sp>
    </p:spTree>
    <p:extLst>
      <p:ext uri="{BB962C8B-B14F-4D97-AF65-F5344CB8AC3E}">
        <p14:creationId xmlns:p14="http://schemas.microsoft.com/office/powerpoint/2010/main" val="3113725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52400"/>
            <a:ext cx="8686800" cy="114300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Integrated marketing communications </a:t>
            </a:r>
            <a:br>
              <a:rPr lang="en-US" sz="3200" dirty="0">
                <a:solidFill>
                  <a:srgbClr val="0070C0"/>
                </a:solidFill>
              </a:rPr>
            </a:b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447800"/>
            <a:ext cx="8686800" cy="3962400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communications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your business to your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and prospective customers and to those who influence purchasing and sales decisions.</a:t>
            </a:r>
          </a:p>
          <a:p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Promotion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expanded beyond advertising, sales promotions, and personal selling to include database marketing, sponsorships, direct marketing, alternative marketing, e-active marketing, and public relations.</a:t>
            </a:r>
          </a:p>
        </p:txBody>
      </p:sp>
    </p:spTree>
    <p:extLst>
      <p:ext uri="{BB962C8B-B14F-4D97-AF65-F5344CB8AC3E}">
        <p14:creationId xmlns:p14="http://schemas.microsoft.com/office/powerpoint/2010/main" val="271196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194" y="152400"/>
            <a:ext cx="8229600" cy="3810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Advertising and promotion options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0" y="1371600"/>
            <a:ext cx="8434316" cy="4876800"/>
          </a:xfrm>
          <a:prstGeom prst="rect">
            <a:avLst/>
          </a:prstGeom>
          <a:noFill/>
          <a:ln w="9525">
            <a:solidFill>
              <a:srgbClr val="FF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245DDDC-1454-442D-A727-CE13E939C7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0552790"/>
              </p:ext>
            </p:extLst>
          </p:nvPr>
        </p:nvGraphicFramePr>
        <p:xfrm>
          <a:off x="533400" y="1143000"/>
          <a:ext cx="8229600" cy="3887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7023">
                  <a:extLst>
                    <a:ext uri="{9D8B030D-6E8A-4147-A177-3AD203B41FA5}">
                      <a16:colId xmlns:a16="http://schemas.microsoft.com/office/drawing/2014/main" val="1989648765"/>
                    </a:ext>
                  </a:extLst>
                </a:gridCol>
                <a:gridCol w="2483177">
                  <a:extLst>
                    <a:ext uri="{9D8B030D-6E8A-4147-A177-3AD203B41FA5}">
                      <a16:colId xmlns:a16="http://schemas.microsoft.com/office/drawing/2014/main" val="3783005207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2530627429"/>
                    </a:ext>
                  </a:extLst>
                </a:gridCol>
              </a:tblGrid>
              <a:tr h="440267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Promotion methods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3140227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Advertising specialities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Coupons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Public speaking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5338294"/>
                  </a:ext>
                </a:extLst>
              </a:tr>
              <a:tr h="440267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Banners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 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Samples and demonstrations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403027"/>
                  </a:ext>
                </a:extLst>
              </a:tr>
              <a:tr h="440267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Billboards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Directories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Signs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997291"/>
                  </a:ext>
                </a:extLst>
              </a:tr>
              <a:tr h="440267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Blogs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Flyers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 media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620366"/>
                  </a:ext>
                </a:extLst>
              </a:tr>
              <a:tr h="440267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Broadcasts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Networking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Special events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4281899"/>
                  </a:ext>
                </a:extLst>
              </a:tr>
              <a:tr h="440267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Brochures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Newsletters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0695200"/>
                  </a:ext>
                </a:extLst>
              </a:tr>
              <a:tr h="440267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Business cards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Print media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Telemarketing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8710233"/>
                  </a:ext>
                </a:extLst>
              </a:tr>
              <a:tr h="440267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Catalogues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Promotional clothing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Websites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8100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0121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9683"/>
            <a:ext cx="8229600" cy="6858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The advertising advantage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845484"/>
            <a:ext cx="8229600" cy="47472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objectives of advertising…</a:t>
            </a: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brand and image</a:t>
            </a:r>
          </a:p>
          <a:p>
            <a:pPr>
              <a:spcBef>
                <a:spcPts val="0"/>
              </a:spcBef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information</a:t>
            </a:r>
          </a:p>
          <a:p>
            <a:pPr>
              <a:spcBef>
                <a:spcPts val="0"/>
              </a:spcBef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persuading</a:t>
            </a:r>
          </a:p>
          <a:p>
            <a:pPr>
              <a:spcBef>
                <a:spcPts val="0"/>
              </a:spcBef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stimulating action</a:t>
            </a:r>
          </a:p>
          <a:p>
            <a:pPr>
              <a:spcBef>
                <a:spcPts val="0"/>
              </a:spcBef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reinforcing the purchasing decision.</a:t>
            </a:r>
          </a:p>
        </p:txBody>
      </p:sp>
    </p:spTree>
    <p:extLst>
      <p:ext uri="{BB962C8B-B14F-4D97-AF65-F5344CB8AC3E}">
        <p14:creationId xmlns:p14="http://schemas.microsoft.com/office/powerpoint/2010/main" val="676307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34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Types of 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1"/>
            <a:ext cx="8229600" cy="4038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FF0000"/>
                </a:solidFill>
              </a:rPr>
              <a:t>institutional advertising </a:t>
            </a:r>
            <a:r>
              <a:rPr lang="en-US" sz="2800" dirty="0">
                <a:solidFill>
                  <a:srgbClr val="FF6600"/>
                </a:solidFill>
              </a:rPr>
              <a:t>- </a:t>
            </a:r>
            <a:r>
              <a:rPr lang="en-US" sz="2800" dirty="0"/>
              <a:t>provides information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an organization, rather than a specific product, and is intended to create awareness about a firm and enhance its image.</a:t>
            </a:r>
          </a:p>
          <a:p>
            <a:pPr marL="0" indent="0">
              <a:buNone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 advertising -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designed to create awareness, interest, purchasing behavior, and post-purchase satisfaction for specific products and services.</a:t>
            </a:r>
          </a:p>
        </p:txBody>
      </p:sp>
    </p:spTree>
    <p:extLst>
      <p:ext uri="{BB962C8B-B14F-4D97-AF65-F5344CB8AC3E}">
        <p14:creationId xmlns:p14="http://schemas.microsoft.com/office/powerpoint/2010/main" val="326554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534400" cy="114300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Marketing materials should reinforce competitive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39624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promotional items for your business should reflect and reinforce your marketing vision, which in turn will reinforce your competitive advantage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should include the name of your business, your logo, and a slogan, if you have one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fact, you will have a much stronger impact if all your business materials are tied together with a strong, coordinated image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should extend beyond your logo into the format, font style, colors, and look of your materials</a:t>
            </a:r>
          </a:p>
        </p:txBody>
      </p:sp>
    </p:spTree>
    <p:extLst>
      <p:ext uri="{BB962C8B-B14F-4D97-AF65-F5344CB8AC3E}">
        <p14:creationId xmlns:p14="http://schemas.microsoft.com/office/powerpoint/2010/main" val="2708050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rgbClr val="0070C0"/>
                </a:solidFill>
              </a:rPr>
              <a:t>E-Active marketing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495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</a:rPr>
              <a:t>e-active marketing </a:t>
            </a:r>
            <a:r>
              <a:rPr lang="en-US" sz="2400" dirty="0">
                <a:solidFill>
                  <a:srgbClr val="FF6600"/>
                </a:solidFill>
              </a:rPr>
              <a:t>-</a:t>
            </a:r>
            <a:r>
              <a:rPr lang="en-US" sz="2400" b="1" dirty="0"/>
              <a:t> </a:t>
            </a:r>
            <a:r>
              <a:rPr lang="en-US" sz="2400" dirty="0"/>
              <a:t>when the two major components of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marketing—e-commerce and interactive marketing—combine</a:t>
            </a:r>
          </a:p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advertising has grown with the expansion and adoption of Internet technology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only have entrepreneurs and major corporations come to include online advertising and promotion as a regular part of the media mix, entire industry segments have evolved to serve the interactive media field</a:t>
            </a:r>
          </a:p>
        </p:txBody>
      </p:sp>
    </p:spTree>
    <p:extLst>
      <p:ext uri="{BB962C8B-B14F-4D97-AF65-F5344CB8AC3E}">
        <p14:creationId xmlns:p14="http://schemas.microsoft.com/office/powerpoint/2010/main" val="341044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106363"/>
            <a:ext cx="8229600" cy="6096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E-Active marketing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" y="800100"/>
            <a:ext cx="8420100" cy="11049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can make the best use of e-active marketing approaches by marrying them with your offline efforts to create a unified approach to marketing…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93357556"/>
              </p:ext>
            </p:extLst>
          </p:nvPr>
        </p:nvGraphicFramePr>
        <p:xfrm>
          <a:off x="3200400" y="1714500"/>
          <a:ext cx="6096000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0222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rgbClr val="0070C0"/>
                </a:solidFill>
              </a:rPr>
              <a:t>E-Active marketing - 3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066800"/>
            <a:ext cx="8382000" cy="4114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 spiraling </a:t>
            </a:r>
            <a:r>
              <a:rPr lang="en-US" sz="28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integrating a company’s conventional off-line branding strategy with its internet strategy by using conventional approaches to drive traffic to its online sites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blog -</a:t>
            </a:r>
            <a:r>
              <a:rPr lang="en-US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(short for Web log) a journal that appears on the Internet periodically (perhaps daily) and is intended for the public</a:t>
            </a:r>
          </a:p>
          <a:p>
            <a:pPr marL="0" indent="0">
              <a:buNone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blogosphere </a:t>
            </a:r>
            <a:r>
              <a:rPr lang="en-US" sz="2800" dirty="0">
                <a:solidFill>
                  <a:srgbClr val="FF66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collective term used for all the blogs on the Internet</a:t>
            </a:r>
          </a:p>
        </p:txBody>
      </p:sp>
    </p:spTree>
    <p:extLst>
      <p:ext uri="{BB962C8B-B14F-4D97-AF65-F5344CB8AC3E}">
        <p14:creationId xmlns:p14="http://schemas.microsoft.com/office/powerpoint/2010/main" val="1269061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096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Online social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066800"/>
            <a:ext cx="8382000" cy="452596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number and variety of online social networks has grown phenomenally in recent years and is expected to continue to do so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networks such as Facebook,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MySpace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LinkedIn, as well as those for interest-specific niches (e.g., Flickr,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imeem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BlackPlanet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Classmates.com, Goodreads, and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MyHeritage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continue to evolve, as new uses emerge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Advertising opportunities on these networks are more complex than those on Web sites with banner ads</a:t>
            </a:r>
          </a:p>
        </p:txBody>
      </p:sp>
    </p:spTree>
    <p:extLst>
      <p:ext uri="{BB962C8B-B14F-4D97-AF65-F5344CB8AC3E}">
        <p14:creationId xmlns:p14="http://schemas.microsoft.com/office/powerpoint/2010/main" val="2825980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563562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70C0"/>
                </a:solidFill>
              </a:rPr>
              <a:t>Developing a marketing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38250"/>
            <a:ext cx="8229600" cy="43815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primary roles of the marketing plan include…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demonstrating to potential investors that your company can grow and offer returns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the most beneficial target markets for the organization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evaluating the competitive and industry environments,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illustrating the pricing strategy, and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detailing the promotional plan and budget</a:t>
            </a:r>
          </a:p>
        </p:txBody>
      </p:sp>
    </p:spTree>
    <p:extLst>
      <p:ext uri="{BB962C8B-B14F-4D97-AF65-F5344CB8AC3E}">
        <p14:creationId xmlns:p14="http://schemas.microsoft.com/office/powerpoint/2010/main" val="1568731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4419</TotalTime>
  <Words>2704</Words>
  <Application>Microsoft Office PowerPoint</Application>
  <PresentationFormat>On-screen Show (4:3)</PresentationFormat>
  <Paragraphs>309</Paragraphs>
  <Slides>36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Myriad Pro</vt:lpstr>
      <vt:lpstr>Times New Roman</vt:lpstr>
      <vt:lpstr>Wingdings</vt:lpstr>
      <vt:lpstr>Wingdings 3</vt:lpstr>
      <vt:lpstr>20140311PresentationUWTSDTemplate</vt:lpstr>
      <vt:lpstr>Entrepreneurship for International Hospitality Students</vt:lpstr>
      <vt:lpstr>Markets and marketing defined</vt:lpstr>
      <vt:lpstr>A Business that Markets versus a market-driven business</vt:lpstr>
      <vt:lpstr>Research your market before you open your business</vt:lpstr>
      <vt:lpstr>Research helps you to know your customer - 1</vt:lpstr>
      <vt:lpstr>Research helps you to know your customer - 2</vt:lpstr>
      <vt:lpstr>Research helps you to know your customer - 3</vt:lpstr>
      <vt:lpstr>Customer research </vt:lpstr>
      <vt:lpstr>How customers decide to buy - 1</vt:lpstr>
      <vt:lpstr>How customers decide to buy - 2</vt:lpstr>
      <vt:lpstr>Applying market segmentation methods - 1</vt:lpstr>
      <vt:lpstr>Applying market segmentation methods - 2</vt:lpstr>
      <vt:lpstr>Applying market segmentation methods - 3</vt:lpstr>
      <vt:lpstr>Applying market segmentation methods - 4</vt:lpstr>
      <vt:lpstr>Developing a marketing plan</vt:lpstr>
      <vt:lpstr>The marketing plan</vt:lpstr>
      <vt:lpstr> Four marketing factors</vt:lpstr>
      <vt:lpstr>Product: what are you selling?</vt:lpstr>
      <vt:lpstr>Create your total product or service concept</vt:lpstr>
      <vt:lpstr>Price: what does it say about your product?</vt:lpstr>
      <vt:lpstr>Strategies and tactics for effective pricing - 1</vt:lpstr>
      <vt:lpstr>Strategies and tactics for effective pricing - 2</vt:lpstr>
      <vt:lpstr>Strategies and tactics for effective pricing - 3</vt:lpstr>
      <vt:lpstr>Place: location, location, location! - 1</vt:lpstr>
      <vt:lpstr>Place: location, location, location! - 2</vt:lpstr>
      <vt:lpstr>Promotion: advertising and publicity</vt:lpstr>
      <vt:lpstr>Integrated marketing communications  </vt:lpstr>
      <vt:lpstr>Advertising and promotion options</vt:lpstr>
      <vt:lpstr>The advertising advantage</vt:lpstr>
      <vt:lpstr>Types of advertising</vt:lpstr>
      <vt:lpstr>Marketing materials should reinforce competitive advantage</vt:lpstr>
      <vt:lpstr>E-Active marketing - 1</vt:lpstr>
      <vt:lpstr>E-Active marketing - 2</vt:lpstr>
      <vt:lpstr>E-Active marketing - 3</vt:lpstr>
      <vt:lpstr>Online social networks</vt:lpstr>
      <vt:lpstr>Developing a marketing plan</vt:lpstr>
    </vt:vector>
  </TitlesOfParts>
  <Company>Des Moines Area Community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Grantham, Vada</dc:creator>
  <cp:lastModifiedBy>David Jenkins</cp:lastModifiedBy>
  <cp:revision>383</cp:revision>
  <dcterms:created xsi:type="dcterms:W3CDTF">2014-09-24T14:33:40Z</dcterms:created>
  <dcterms:modified xsi:type="dcterms:W3CDTF">2020-07-06T13:32:46Z</dcterms:modified>
</cp:coreProperties>
</file>