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9" r:id="rId4"/>
    <p:sldId id="258" r:id="rId5"/>
    <p:sldId id="260" r:id="rId6"/>
    <p:sldId id="261" r:id="rId7"/>
    <p:sldId id="262" r:id="rId8"/>
    <p:sldId id="263" r:id="rId9"/>
    <p:sldId id="264" r:id="rId10"/>
    <p:sldId id="266" r:id="rId11"/>
    <p:sldId id="268" r:id="rId12"/>
    <p:sldId id="267"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9083" autoAdjust="0"/>
  </p:normalViewPr>
  <p:slideViewPr>
    <p:cSldViewPr snapToGrid="0" showGuides="1">
      <p:cViewPr>
        <p:scale>
          <a:sx n="78" d="100"/>
          <a:sy n="78" d="100"/>
        </p:scale>
        <p:origin x="609"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4E3BEFC3-1F3A-4F58-BADF-4E0872FF5B33}"/>
    <pc:docChg chg="modSld">
      <pc:chgData name="Ewa Kazimierska" userId="8edb7084-dccb-4d8f-9cfb-38098ea1d667" providerId="ADAL" clId="{4E3BEFC3-1F3A-4F58-BADF-4E0872FF5B33}" dt="2024-10-17T08:53:38.540" v="18" actId="6549"/>
      <pc:docMkLst>
        <pc:docMk/>
      </pc:docMkLst>
      <pc:sldChg chg="modSp mod">
        <pc:chgData name="Ewa Kazimierska" userId="8edb7084-dccb-4d8f-9cfb-38098ea1d667" providerId="ADAL" clId="{4E3BEFC3-1F3A-4F58-BADF-4E0872FF5B33}" dt="2024-10-17T08:53:38.540" v="18" actId="6549"/>
        <pc:sldMkLst>
          <pc:docMk/>
          <pc:sldMk cId="74365333" sldId="265"/>
        </pc:sldMkLst>
        <pc:spChg chg="mod">
          <ac:chgData name="Ewa Kazimierska" userId="8edb7084-dccb-4d8f-9cfb-38098ea1d667" providerId="ADAL" clId="{4E3BEFC3-1F3A-4F58-BADF-4E0872FF5B33}" dt="2024-10-17T08:53:38.540" v="18" actId="6549"/>
          <ac:spMkLst>
            <pc:docMk/>
            <pc:sldMk cId="74365333" sldId="265"/>
            <ac:spMk id="4" creationId="{E062F70C-8671-4653-B627-39E383A9F617}"/>
          </ac:spMkLst>
        </pc:spChg>
        <pc:spChg chg="mod">
          <ac:chgData name="Ewa Kazimierska" userId="8edb7084-dccb-4d8f-9cfb-38098ea1d667" providerId="ADAL" clId="{4E3BEFC3-1F3A-4F58-BADF-4E0872FF5B33}" dt="2024-10-17T08:52:52.053" v="0" actId="1076"/>
          <ac:spMkLst>
            <pc:docMk/>
            <pc:sldMk cId="74365333" sldId="265"/>
            <ac:spMk id="6" creationId="{E381567C-2724-48DE-8830-0D3322054A48}"/>
          </ac:spMkLst>
        </pc:spChg>
        <pc:spChg chg="mod">
          <ac:chgData name="Ewa Kazimierska" userId="8edb7084-dccb-4d8f-9cfb-38098ea1d667" providerId="ADAL" clId="{4E3BEFC3-1F3A-4F58-BADF-4E0872FF5B33}" dt="2024-10-17T08:53:15.883" v="11" actId="20577"/>
          <ac:spMkLst>
            <pc:docMk/>
            <pc:sldMk cId="74365333" sldId="265"/>
            <ac:spMk id="8" creationId="{062E6251-79C9-4E78-A4BF-40A2807BED67}"/>
          </ac:spMkLst>
        </pc:spChg>
        <pc:spChg chg="mod">
          <ac:chgData name="Ewa Kazimierska" userId="8edb7084-dccb-4d8f-9cfb-38098ea1d667" providerId="ADAL" clId="{4E3BEFC3-1F3A-4F58-BADF-4E0872FF5B33}" dt="2024-10-17T08:52:56.101" v="1" actId="1076"/>
          <ac:spMkLst>
            <pc:docMk/>
            <pc:sldMk cId="74365333" sldId="265"/>
            <ac:spMk id="10" creationId="{96BD256E-E457-46E1-AA26-936DAE0473C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610F85-83BF-4C07-AD71-73DFE1CC3B58}"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A5C327-B817-4497-9DE2-C7C2E9F7C458}" type="slidenum">
              <a:rPr lang="en-GB" smtClean="0"/>
              <a:t>‹#›</a:t>
            </a:fld>
            <a:endParaRPr lang="en-GB"/>
          </a:p>
        </p:txBody>
      </p:sp>
    </p:spTree>
    <p:extLst>
      <p:ext uri="{BB962C8B-B14F-4D97-AF65-F5344CB8AC3E}">
        <p14:creationId xmlns:p14="http://schemas.microsoft.com/office/powerpoint/2010/main" val="2991908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System: A Detonating Explosive Charge (e.g., TNT or C-4)</a:t>
            </a:r>
          </a:p>
          <a:p>
            <a:pPr>
              <a:buFont typeface="Arial" panose="020B0604020202020204" pitchFamily="34" charset="0"/>
              <a:buChar char="•"/>
            </a:pPr>
            <a:r>
              <a:rPr lang="en-GB" b="1" dirty="0"/>
              <a:t>System</a:t>
            </a:r>
            <a:r>
              <a:rPr lang="en-GB" dirty="0"/>
              <a:t>: The explosive material itself (TNT, C-4, RDX, etc.) that undergoes a chemical reaction. During detonation, this is where the energy release and transformation occur.</a:t>
            </a:r>
          </a:p>
          <a:p>
            <a:pPr>
              <a:buFont typeface="Arial" panose="020B0604020202020204" pitchFamily="34" charset="0"/>
              <a:buChar char="•"/>
            </a:pPr>
            <a:r>
              <a:rPr lang="en-GB" b="1" dirty="0"/>
              <a:t>Surroundings</a:t>
            </a:r>
            <a:r>
              <a:rPr lang="en-GB" dirty="0"/>
              <a:t>: The air, ground, or any nearby materials (e.g., the shell casing of a munition, buildings, or vehicles). The surroundings absorb the heat and energy released by the explosion and may also be affected by the shockwave and blast.</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3</a:t>
            </a:fld>
            <a:endParaRPr lang="en-GB"/>
          </a:p>
        </p:txBody>
      </p:sp>
    </p:spTree>
    <p:extLst>
      <p:ext uri="{BB962C8B-B14F-4D97-AF65-F5344CB8AC3E}">
        <p14:creationId xmlns:p14="http://schemas.microsoft.com/office/powerpoint/2010/main" val="3339048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err="1"/>
              <a:t>mportance</a:t>
            </a:r>
            <a:r>
              <a:rPr lang="en-GB" dirty="0"/>
              <a:t>:</a:t>
            </a:r>
          </a:p>
          <a:p>
            <a:pPr>
              <a:buFont typeface="Arial" panose="020B0604020202020204" pitchFamily="34" charset="0"/>
              <a:buChar char="•"/>
            </a:pPr>
            <a:r>
              <a:rPr lang="en-GB" b="1" dirty="0"/>
              <a:t>In Explosives</a:t>
            </a:r>
            <a:r>
              <a:rPr lang="en-GB" dirty="0"/>
              <a:t>: This law explains how the chemical potential energy stored in explosives is converted into heat, light, and kinetic energy (blast waves, gas expansion) during a detonation.</a:t>
            </a:r>
          </a:p>
          <a:p>
            <a:pPr>
              <a:buFont typeface="Arial" panose="020B0604020202020204" pitchFamily="34" charset="0"/>
              <a:buChar char="•"/>
            </a:pPr>
            <a:r>
              <a:rPr lang="en-GB" b="1" dirty="0"/>
              <a:t>Energy Management</a:t>
            </a:r>
            <a:r>
              <a:rPr lang="en-GB" dirty="0"/>
              <a:t>: In OME, understanding the conservation of energy helps in predicting how much energy is released during an explosion and how that energy is distributed between work (such as moving a projectile or causing destruction) and heat.</a:t>
            </a:r>
          </a:p>
          <a:p>
            <a:endParaRPr lang="en-GB" dirty="0"/>
          </a:p>
        </p:txBody>
      </p:sp>
      <p:sp>
        <p:nvSpPr>
          <p:cNvPr id="4" name="Slide Number Placeholder 3"/>
          <p:cNvSpPr>
            <a:spLocks noGrp="1"/>
          </p:cNvSpPr>
          <p:nvPr>
            <p:ph type="sldNum" sz="quarter" idx="5"/>
          </p:nvPr>
        </p:nvSpPr>
        <p:spPr/>
        <p:txBody>
          <a:bodyPr/>
          <a:lstStyle/>
          <a:p>
            <a:fld id="{94A5C327-B817-4497-9DE2-C7C2E9F7C458}" type="slidenum">
              <a:rPr lang="en-GB" smtClean="0"/>
              <a:t>8</a:t>
            </a:fld>
            <a:endParaRPr lang="en-GB"/>
          </a:p>
        </p:txBody>
      </p:sp>
    </p:spTree>
    <p:extLst>
      <p:ext uri="{BB962C8B-B14F-4D97-AF65-F5344CB8AC3E}">
        <p14:creationId xmlns:p14="http://schemas.microsoft.com/office/powerpoint/2010/main" val="42896711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06966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3210676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A8933D-A111-4FE2-AE58-7A1ACA51D34F}"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011454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A8933D-A111-4FE2-AE58-7A1ACA51D34F}"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918944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A8933D-A111-4FE2-AE58-7A1ACA51D34F}" type="datetimeFigureOut">
              <a:rPr lang="en-GB" smtClean="0"/>
              <a:t>16/10/2024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501810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CA8933D-A111-4FE2-AE58-7A1ACA51D34F}" type="datetimeFigureOut">
              <a:rPr lang="en-GB" smtClean="0"/>
              <a:t>16/10/2024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571067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CA8933D-A111-4FE2-AE58-7A1ACA51D34F}" type="datetimeFigureOut">
              <a:rPr lang="en-GB" smtClean="0"/>
              <a:t>16/10/2024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64748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154341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2441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472022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3982667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75383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CA8933D-A111-4FE2-AE58-7A1ACA51D34F}" type="datetimeFigureOut">
              <a:rPr lang="en-GB" smtClean="0"/>
              <a:t>16/10/2024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1260616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A8933D-A111-4FE2-AE58-7A1ACA51D34F}" type="datetimeFigureOut">
              <a:rPr lang="en-GB" smtClean="0"/>
              <a:t>16/10/2024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4964308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CA8933D-A111-4FE2-AE58-7A1ACA51D34F}" type="datetimeFigureOut">
              <a:rPr lang="en-GB" smtClean="0"/>
              <a:t>16/10/2024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008840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056788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8933D-A111-4FE2-AE58-7A1ACA51D34F}" type="datetimeFigureOut">
              <a:rPr lang="en-GB" smtClean="0"/>
              <a:t>16/10/2024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95AC0F6-F69C-4CCC-99FE-8B2370B54B98}" type="slidenum">
              <a:rPr lang="en-GB" smtClean="0"/>
              <a:t>‹#›</a:t>
            </a:fld>
            <a:endParaRPr lang="en-GB"/>
          </a:p>
        </p:txBody>
      </p:sp>
    </p:spTree>
    <p:extLst>
      <p:ext uri="{BB962C8B-B14F-4D97-AF65-F5344CB8AC3E}">
        <p14:creationId xmlns:p14="http://schemas.microsoft.com/office/powerpoint/2010/main" val="2354066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CA8933D-A111-4FE2-AE58-7A1ACA51D34F}" type="datetimeFigureOut">
              <a:rPr lang="en-GB" smtClean="0"/>
              <a:t>16/10/2024</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95AC0F6-F69C-4CCC-99FE-8B2370B54B98}" type="slidenum">
              <a:rPr lang="en-GB" smtClean="0"/>
              <a:t>‹#›</a:t>
            </a:fld>
            <a:endParaRPr lang="en-GB"/>
          </a:p>
        </p:txBody>
      </p:sp>
    </p:spTree>
    <p:extLst>
      <p:ext uri="{BB962C8B-B14F-4D97-AF65-F5344CB8AC3E}">
        <p14:creationId xmlns:p14="http://schemas.microsoft.com/office/powerpoint/2010/main" val="3181777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1B50F-6B73-4EE1-A777-841CE315EA5C}"/>
              </a:ext>
            </a:extLst>
          </p:cNvPr>
          <p:cNvSpPr>
            <a:spLocks noGrp="1"/>
          </p:cNvSpPr>
          <p:nvPr>
            <p:ph type="ctrTitle"/>
          </p:nvPr>
        </p:nvSpPr>
        <p:spPr>
          <a:xfrm>
            <a:off x="1751012" y="-9658"/>
            <a:ext cx="8689976" cy="4678250"/>
          </a:xfrm>
        </p:spPr>
        <p:txBody>
          <a:bodyPr/>
          <a:lstStyle/>
          <a:p>
            <a:r>
              <a:rPr lang="en-GB" dirty="0"/>
              <a:t>Introduction to  thermodynamics</a:t>
            </a:r>
            <a:br>
              <a:rPr lang="en-GB" dirty="0"/>
            </a:br>
            <a:br>
              <a:rPr lang="en-GB" dirty="0"/>
            </a:br>
            <a:br>
              <a:rPr lang="en-GB" dirty="0"/>
            </a:br>
            <a:r>
              <a:rPr lang="en-GB" sz="3600" dirty="0"/>
              <a:t>Lecture 7</a:t>
            </a:r>
            <a:endParaRPr lang="en-GB" dirty="0"/>
          </a:p>
        </p:txBody>
      </p:sp>
      <p:sp>
        <p:nvSpPr>
          <p:cNvPr id="3" name="Subtitle 2">
            <a:extLst>
              <a:ext uri="{FF2B5EF4-FFF2-40B4-BE49-F238E27FC236}">
                <a16:creationId xmlns:a16="http://schemas.microsoft.com/office/drawing/2014/main" id="{4865F7CE-ED65-47D3-BD6D-B8E49E115965}"/>
              </a:ext>
            </a:extLst>
          </p:cNvPr>
          <p:cNvSpPr>
            <a:spLocks noGrp="1"/>
          </p:cNvSpPr>
          <p:nvPr>
            <p:ph type="subTitle" idx="1"/>
          </p:nvPr>
        </p:nvSpPr>
        <p:spPr>
          <a:xfrm>
            <a:off x="1808967" y="5212724"/>
            <a:ext cx="8689976" cy="1371599"/>
          </a:xfrm>
        </p:spPr>
        <p:txBody>
          <a:bodyPr/>
          <a:lstStyle/>
          <a:p>
            <a:r>
              <a:rPr lang="en-GB" dirty="0"/>
              <a:t>acda6060</a:t>
            </a:r>
          </a:p>
        </p:txBody>
      </p:sp>
    </p:spTree>
    <p:extLst>
      <p:ext uri="{BB962C8B-B14F-4D97-AF65-F5344CB8AC3E}">
        <p14:creationId xmlns:p14="http://schemas.microsoft.com/office/powerpoint/2010/main" val="2887341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B0F02-3993-4D3F-A331-9913BF2D36A4}"/>
              </a:ext>
            </a:extLst>
          </p:cNvPr>
          <p:cNvSpPr>
            <a:spLocks noGrp="1"/>
          </p:cNvSpPr>
          <p:nvPr>
            <p:ph type="title"/>
          </p:nvPr>
        </p:nvSpPr>
        <p:spPr>
          <a:xfrm>
            <a:off x="913774" y="-374469"/>
            <a:ext cx="10364451" cy="1596177"/>
          </a:xfrm>
        </p:spPr>
        <p:txBody>
          <a:bodyPr/>
          <a:lstStyle/>
          <a:p>
            <a:r>
              <a:rPr lang="en-GB" dirty="0"/>
              <a:t>Introduction to thermodynamics</a:t>
            </a:r>
          </a:p>
        </p:txBody>
      </p:sp>
      <p:sp>
        <p:nvSpPr>
          <p:cNvPr id="3" name="Content Placeholder 2">
            <a:extLst>
              <a:ext uri="{FF2B5EF4-FFF2-40B4-BE49-F238E27FC236}">
                <a16:creationId xmlns:a16="http://schemas.microsoft.com/office/drawing/2014/main" id="{2AE68CA6-ECA0-48CB-9012-4797059FE468}"/>
              </a:ext>
            </a:extLst>
          </p:cNvPr>
          <p:cNvSpPr>
            <a:spLocks noGrp="1"/>
          </p:cNvSpPr>
          <p:nvPr>
            <p:ph sz="quarter" idx="13"/>
          </p:nvPr>
        </p:nvSpPr>
        <p:spPr>
          <a:xfrm>
            <a:off x="608974" y="1139183"/>
            <a:ext cx="10363826" cy="4112086"/>
          </a:xfrm>
        </p:spPr>
        <p:txBody>
          <a:bodyPr>
            <a:normAutofit/>
          </a:bodyPr>
          <a:lstStyle/>
          <a:p>
            <a:r>
              <a:rPr lang="en-GB" sz="2800" b="1" cap="none" dirty="0">
                <a:solidFill>
                  <a:srgbClr val="0000FF"/>
                </a:solidFill>
              </a:rPr>
              <a:t>Thermodynamics</a:t>
            </a:r>
            <a:r>
              <a:rPr lang="en-GB" sz="2800" cap="none" dirty="0">
                <a:solidFill>
                  <a:srgbClr val="0070C0"/>
                </a:solidFill>
              </a:rPr>
              <a:t> is the study of energy, heat, work, and how they relate to matter and chemical processes.</a:t>
            </a:r>
          </a:p>
          <a:p>
            <a:r>
              <a:rPr lang="en-GB" sz="2800" cap="none" dirty="0">
                <a:solidFill>
                  <a:srgbClr val="0070C0"/>
                </a:solidFill>
              </a:rPr>
              <a:t>It is critical for understanding </a:t>
            </a:r>
            <a:r>
              <a:rPr lang="en-GB" sz="2800" b="1" cap="none" dirty="0">
                <a:solidFill>
                  <a:srgbClr val="0000FF"/>
                </a:solidFill>
              </a:rPr>
              <a:t>energy</a:t>
            </a:r>
            <a:r>
              <a:rPr lang="en-GB" sz="2800" cap="none" dirty="0">
                <a:solidFill>
                  <a:srgbClr val="0070C0"/>
                </a:solidFill>
              </a:rPr>
              <a:t> release, </a:t>
            </a:r>
            <a:r>
              <a:rPr lang="en-GB" sz="2800" b="1" cap="none" dirty="0">
                <a:solidFill>
                  <a:srgbClr val="0000FF"/>
                </a:solidFill>
              </a:rPr>
              <a:t>work</a:t>
            </a:r>
            <a:r>
              <a:rPr lang="en-GB" sz="2800" cap="none" dirty="0">
                <a:solidFill>
                  <a:srgbClr val="0070C0"/>
                </a:solidFill>
              </a:rPr>
              <a:t> done by gases, and </a:t>
            </a:r>
            <a:r>
              <a:rPr lang="en-GB" sz="2800" b="1" cap="none" dirty="0">
                <a:solidFill>
                  <a:srgbClr val="0000FF"/>
                </a:solidFill>
              </a:rPr>
              <a:t>efficiency</a:t>
            </a:r>
            <a:r>
              <a:rPr lang="en-GB" sz="2800" cap="none" dirty="0">
                <a:solidFill>
                  <a:srgbClr val="0070C0"/>
                </a:solidFill>
              </a:rPr>
              <a:t> in explosive reactions.</a:t>
            </a:r>
          </a:p>
          <a:p>
            <a:r>
              <a:rPr lang="en-GB" sz="2800" cap="none" dirty="0">
                <a:solidFill>
                  <a:srgbClr val="0070C0"/>
                </a:solidFill>
              </a:rPr>
              <a:t>Thermodynamic principles guide the </a:t>
            </a:r>
            <a:r>
              <a:rPr lang="en-GB" sz="2800" b="1" cap="none" dirty="0">
                <a:solidFill>
                  <a:srgbClr val="0000FF"/>
                </a:solidFill>
              </a:rPr>
              <a:t>design</a:t>
            </a:r>
            <a:r>
              <a:rPr lang="en-GB" sz="2800" cap="none" dirty="0">
                <a:solidFill>
                  <a:srgbClr val="0070C0"/>
                </a:solidFill>
              </a:rPr>
              <a:t> and </a:t>
            </a:r>
            <a:r>
              <a:rPr lang="en-GB" sz="2800" b="1" cap="none" dirty="0">
                <a:solidFill>
                  <a:srgbClr val="0000FF"/>
                </a:solidFill>
              </a:rPr>
              <a:t>handling</a:t>
            </a:r>
            <a:r>
              <a:rPr lang="en-GB" sz="2800" cap="none" dirty="0">
                <a:solidFill>
                  <a:srgbClr val="0070C0"/>
                </a:solidFill>
              </a:rPr>
              <a:t> of explosives. </a:t>
            </a:r>
          </a:p>
        </p:txBody>
      </p:sp>
    </p:spTree>
    <p:extLst>
      <p:ext uri="{BB962C8B-B14F-4D97-AF65-F5344CB8AC3E}">
        <p14:creationId xmlns:p14="http://schemas.microsoft.com/office/powerpoint/2010/main" val="2814979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1F915-56E8-482A-9DC5-1A90C41BA95D}"/>
              </a:ext>
            </a:extLst>
          </p:cNvPr>
          <p:cNvSpPr>
            <a:spLocks noGrp="1"/>
          </p:cNvSpPr>
          <p:nvPr>
            <p:ph type="title"/>
          </p:nvPr>
        </p:nvSpPr>
        <p:spPr>
          <a:xfrm>
            <a:off x="913774" y="24155"/>
            <a:ext cx="10364451" cy="829286"/>
          </a:xfrm>
        </p:spPr>
        <p:txBody>
          <a:bodyPr/>
          <a:lstStyle/>
          <a:p>
            <a:r>
              <a:rPr lang="en-GB" dirty="0"/>
              <a:t>System and surroundings</a:t>
            </a:r>
          </a:p>
        </p:txBody>
      </p:sp>
      <p:pic>
        <p:nvPicPr>
          <p:cNvPr id="3" name="Picture 2">
            <a:extLst>
              <a:ext uri="{FF2B5EF4-FFF2-40B4-BE49-F238E27FC236}">
                <a16:creationId xmlns:a16="http://schemas.microsoft.com/office/drawing/2014/main" id="{A5858647-90CC-4901-A900-59BB77492454}"/>
              </a:ext>
            </a:extLst>
          </p:cNvPr>
          <p:cNvPicPr>
            <a:picLocks noChangeAspect="1"/>
          </p:cNvPicPr>
          <p:nvPr/>
        </p:nvPicPr>
        <p:blipFill rotWithShape="1">
          <a:blip r:embed="rId3"/>
          <a:srcRect l="10574" t="5611" r="1384" b="16677"/>
          <a:stretch/>
        </p:blipFill>
        <p:spPr>
          <a:xfrm>
            <a:off x="3707253" y="4485503"/>
            <a:ext cx="4777492" cy="2372497"/>
          </a:xfrm>
          <a:prstGeom prst="rect">
            <a:avLst/>
          </a:prstGeom>
        </p:spPr>
      </p:pic>
      <p:sp>
        <p:nvSpPr>
          <p:cNvPr id="8" name="TextBox 7">
            <a:extLst>
              <a:ext uri="{FF2B5EF4-FFF2-40B4-BE49-F238E27FC236}">
                <a16:creationId xmlns:a16="http://schemas.microsoft.com/office/drawing/2014/main" id="{1B732B4A-921C-4529-9B46-D5D6AE7BC57E}"/>
              </a:ext>
            </a:extLst>
          </p:cNvPr>
          <p:cNvSpPr txBox="1"/>
          <p:nvPr/>
        </p:nvSpPr>
        <p:spPr>
          <a:xfrm>
            <a:off x="6234604" y="853441"/>
            <a:ext cx="6023297" cy="3785652"/>
          </a:xfrm>
          <a:prstGeom prst="rect">
            <a:avLst/>
          </a:prstGeom>
          <a:noFill/>
        </p:spPr>
        <p:txBody>
          <a:bodyPr wrap="square">
            <a:spAutoFit/>
          </a:bodyPr>
          <a:lstStyle/>
          <a:p>
            <a:r>
              <a:rPr lang="en-GB" sz="2400" b="1" dirty="0">
                <a:solidFill>
                  <a:srgbClr val="0070C0"/>
                </a:solidFill>
              </a:rPr>
              <a:t>Surroundings</a:t>
            </a:r>
          </a:p>
          <a:p>
            <a:endParaRPr lang="en-GB" sz="2400" dirty="0"/>
          </a:p>
          <a:p>
            <a:r>
              <a:rPr lang="en-GB" sz="2400" dirty="0"/>
              <a:t>The rest of the universe that is not being observed</a:t>
            </a:r>
          </a:p>
          <a:p>
            <a:endParaRPr lang="en-GB" sz="2400" dirty="0"/>
          </a:p>
          <a:p>
            <a:r>
              <a:rPr lang="en-GB" sz="2400" dirty="0"/>
              <a:t>The surface that separates the system and its surroundings</a:t>
            </a:r>
          </a:p>
          <a:p>
            <a:endParaRPr lang="en-GB" sz="2400" dirty="0"/>
          </a:p>
          <a:p>
            <a:r>
              <a:rPr lang="en-GB" sz="2400" dirty="0"/>
              <a:t>Interacts directly with the system and has a strong influence on its behaviour and properties</a:t>
            </a:r>
          </a:p>
        </p:txBody>
      </p:sp>
      <p:sp>
        <p:nvSpPr>
          <p:cNvPr id="9" name="TextBox 8">
            <a:extLst>
              <a:ext uri="{FF2B5EF4-FFF2-40B4-BE49-F238E27FC236}">
                <a16:creationId xmlns:a16="http://schemas.microsoft.com/office/drawing/2014/main" id="{6E8F14CD-07DF-4326-8504-51D20441D9C1}"/>
              </a:ext>
            </a:extLst>
          </p:cNvPr>
          <p:cNvSpPr txBox="1"/>
          <p:nvPr/>
        </p:nvSpPr>
        <p:spPr>
          <a:xfrm>
            <a:off x="0" y="1790462"/>
            <a:ext cx="1790515" cy="3046988"/>
          </a:xfrm>
          <a:prstGeom prst="rect">
            <a:avLst/>
          </a:prstGeom>
          <a:noFill/>
        </p:spPr>
        <p:txBody>
          <a:bodyPr wrap="square">
            <a:spAutoFit/>
          </a:bodyPr>
          <a:lstStyle/>
          <a:p>
            <a:r>
              <a:rPr lang="en-GB" sz="2400" b="1" dirty="0">
                <a:solidFill>
                  <a:srgbClr val="0000FF"/>
                </a:solidFill>
              </a:rPr>
              <a:t>Definition</a:t>
            </a:r>
          </a:p>
          <a:p>
            <a:endParaRPr lang="en-GB" sz="2400" dirty="0"/>
          </a:p>
          <a:p>
            <a:endParaRPr lang="en-GB" sz="2400" dirty="0"/>
          </a:p>
          <a:p>
            <a:r>
              <a:rPr lang="en-GB" sz="2400" b="1" dirty="0">
                <a:solidFill>
                  <a:srgbClr val="0000FF"/>
                </a:solidFill>
              </a:rPr>
              <a:t>Boundary</a:t>
            </a:r>
          </a:p>
          <a:p>
            <a:endParaRPr lang="en-GB" sz="2400" dirty="0"/>
          </a:p>
          <a:p>
            <a:endParaRPr lang="en-GB" sz="2400" dirty="0"/>
          </a:p>
          <a:p>
            <a:r>
              <a:rPr lang="en-GB" sz="2400" b="1" dirty="0">
                <a:solidFill>
                  <a:srgbClr val="0000FF"/>
                </a:solidFill>
              </a:rPr>
              <a:t>Interaction</a:t>
            </a:r>
          </a:p>
          <a:p>
            <a:endParaRPr lang="en-GB" sz="2400" dirty="0"/>
          </a:p>
        </p:txBody>
      </p:sp>
      <p:sp>
        <p:nvSpPr>
          <p:cNvPr id="7" name="TextBox 6">
            <a:extLst>
              <a:ext uri="{FF2B5EF4-FFF2-40B4-BE49-F238E27FC236}">
                <a16:creationId xmlns:a16="http://schemas.microsoft.com/office/drawing/2014/main" id="{B22D52EB-10EF-47BB-A957-D43E732AF899}"/>
              </a:ext>
            </a:extLst>
          </p:cNvPr>
          <p:cNvSpPr txBox="1"/>
          <p:nvPr/>
        </p:nvSpPr>
        <p:spPr>
          <a:xfrm>
            <a:off x="1579110" y="853441"/>
            <a:ext cx="4704924" cy="3785652"/>
          </a:xfrm>
          <a:prstGeom prst="rect">
            <a:avLst/>
          </a:prstGeom>
          <a:noFill/>
        </p:spPr>
        <p:txBody>
          <a:bodyPr wrap="square">
            <a:spAutoFit/>
          </a:bodyPr>
          <a:lstStyle/>
          <a:p>
            <a:r>
              <a:rPr lang="en-GB" sz="2400" b="1" dirty="0">
                <a:solidFill>
                  <a:srgbClr val="0070C0"/>
                </a:solidFill>
              </a:rPr>
              <a:t>System</a:t>
            </a:r>
          </a:p>
          <a:p>
            <a:endParaRPr lang="en-GB" sz="2400" dirty="0"/>
          </a:p>
          <a:p>
            <a:r>
              <a:rPr lang="en-GB" sz="2400" dirty="0"/>
              <a:t>A region of space or quantity of matter being observed</a:t>
            </a:r>
          </a:p>
          <a:p>
            <a:endParaRPr lang="en-GB" sz="2400" dirty="0"/>
          </a:p>
          <a:p>
            <a:r>
              <a:rPr lang="en-GB" sz="2400" dirty="0"/>
              <a:t>A closed surface that separates the system from the surroundings</a:t>
            </a:r>
          </a:p>
          <a:p>
            <a:endParaRPr lang="en-GB" sz="2400" dirty="0"/>
          </a:p>
          <a:p>
            <a:r>
              <a:rPr lang="en-GB" sz="2400" dirty="0"/>
              <a:t>Interacts with the surroundings through mass and energy transfer</a:t>
            </a:r>
          </a:p>
        </p:txBody>
      </p:sp>
    </p:spTree>
    <p:extLst>
      <p:ext uri="{BB962C8B-B14F-4D97-AF65-F5344CB8AC3E}">
        <p14:creationId xmlns:p14="http://schemas.microsoft.com/office/powerpoint/2010/main" val="1970497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193E-FCB1-42CC-89A2-FB406F161FAF}"/>
              </a:ext>
            </a:extLst>
          </p:cNvPr>
          <p:cNvSpPr>
            <a:spLocks noGrp="1"/>
          </p:cNvSpPr>
          <p:nvPr>
            <p:ph type="title"/>
          </p:nvPr>
        </p:nvSpPr>
        <p:spPr>
          <a:xfrm>
            <a:off x="913774" y="1"/>
            <a:ext cx="10364451" cy="888274"/>
          </a:xfrm>
        </p:spPr>
        <p:txBody>
          <a:bodyPr/>
          <a:lstStyle/>
          <a:p>
            <a:r>
              <a:rPr lang="en-GB" dirty="0"/>
              <a:t>Types of systems</a:t>
            </a:r>
          </a:p>
        </p:txBody>
      </p:sp>
      <p:pic>
        <p:nvPicPr>
          <p:cNvPr id="5" name="Picture 4">
            <a:extLst>
              <a:ext uri="{FF2B5EF4-FFF2-40B4-BE49-F238E27FC236}">
                <a16:creationId xmlns:a16="http://schemas.microsoft.com/office/drawing/2014/main" id="{9344A390-0E30-4F0F-89D9-9461C0026537}"/>
              </a:ext>
            </a:extLst>
          </p:cNvPr>
          <p:cNvPicPr>
            <a:picLocks noChangeAspect="1"/>
          </p:cNvPicPr>
          <p:nvPr/>
        </p:nvPicPr>
        <p:blipFill rotWithShape="1">
          <a:blip r:embed="rId2"/>
          <a:srcRect l="2593" t="12691" r="1635" b="8139"/>
          <a:stretch/>
        </p:blipFill>
        <p:spPr>
          <a:xfrm>
            <a:off x="691978" y="888275"/>
            <a:ext cx="10873946" cy="3788384"/>
          </a:xfrm>
          <a:prstGeom prst="rect">
            <a:avLst/>
          </a:prstGeom>
        </p:spPr>
      </p:pic>
      <p:pic>
        <p:nvPicPr>
          <p:cNvPr id="6" name="Picture 5">
            <a:extLst>
              <a:ext uri="{FF2B5EF4-FFF2-40B4-BE49-F238E27FC236}">
                <a16:creationId xmlns:a16="http://schemas.microsoft.com/office/drawing/2014/main" id="{4F7DC27E-C1B3-4760-AC60-140EFAAD4121}"/>
              </a:ext>
            </a:extLst>
          </p:cNvPr>
          <p:cNvPicPr>
            <a:picLocks noChangeAspect="1"/>
          </p:cNvPicPr>
          <p:nvPr/>
        </p:nvPicPr>
        <p:blipFill>
          <a:blip r:embed="rId3"/>
          <a:stretch>
            <a:fillRect/>
          </a:stretch>
        </p:blipFill>
        <p:spPr>
          <a:xfrm>
            <a:off x="8235820" y="5129772"/>
            <a:ext cx="2885100" cy="1628359"/>
          </a:xfrm>
          <a:prstGeom prst="rect">
            <a:avLst/>
          </a:prstGeom>
        </p:spPr>
      </p:pic>
      <p:pic>
        <p:nvPicPr>
          <p:cNvPr id="7" name="Picture 6">
            <a:extLst>
              <a:ext uri="{FF2B5EF4-FFF2-40B4-BE49-F238E27FC236}">
                <a16:creationId xmlns:a16="http://schemas.microsoft.com/office/drawing/2014/main" id="{AB45947A-E94C-4EE3-89BF-248B057ABE74}"/>
              </a:ext>
            </a:extLst>
          </p:cNvPr>
          <p:cNvPicPr>
            <a:picLocks noChangeAspect="1"/>
          </p:cNvPicPr>
          <p:nvPr/>
        </p:nvPicPr>
        <p:blipFill>
          <a:blip r:embed="rId4"/>
          <a:stretch>
            <a:fillRect/>
          </a:stretch>
        </p:blipFill>
        <p:spPr>
          <a:xfrm>
            <a:off x="4441259" y="5086812"/>
            <a:ext cx="2955898" cy="1628359"/>
          </a:xfrm>
          <a:prstGeom prst="rect">
            <a:avLst/>
          </a:prstGeom>
        </p:spPr>
      </p:pic>
      <p:pic>
        <p:nvPicPr>
          <p:cNvPr id="9" name="Picture 8">
            <a:extLst>
              <a:ext uri="{FF2B5EF4-FFF2-40B4-BE49-F238E27FC236}">
                <a16:creationId xmlns:a16="http://schemas.microsoft.com/office/drawing/2014/main" id="{CAE1EC80-2FE7-4AB0-8864-D560A3F3BBCE}"/>
              </a:ext>
            </a:extLst>
          </p:cNvPr>
          <p:cNvPicPr>
            <a:picLocks noChangeAspect="1"/>
          </p:cNvPicPr>
          <p:nvPr/>
        </p:nvPicPr>
        <p:blipFill rotWithShape="1">
          <a:blip r:embed="rId2"/>
          <a:srcRect l="2593" t="73577" r="9040" b="8139"/>
          <a:stretch/>
        </p:blipFill>
        <p:spPr>
          <a:xfrm>
            <a:off x="1952892" y="3801762"/>
            <a:ext cx="9613032" cy="874897"/>
          </a:xfrm>
          <a:prstGeom prst="rect">
            <a:avLst/>
          </a:prstGeom>
        </p:spPr>
      </p:pic>
      <p:pic>
        <p:nvPicPr>
          <p:cNvPr id="8" name="Picture 7">
            <a:extLst>
              <a:ext uri="{FF2B5EF4-FFF2-40B4-BE49-F238E27FC236}">
                <a16:creationId xmlns:a16="http://schemas.microsoft.com/office/drawing/2014/main" id="{B39ADC4C-86B7-4465-81FB-18F826A73CFF}"/>
              </a:ext>
            </a:extLst>
          </p:cNvPr>
          <p:cNvPicPr>
            <a:picLocks noChangeAspect="1"/>
          </p:cNvPicPr>
          <p:nvPr/>
        </p:nvPicPr>
        <p:blipFill>
          <a:blip r:embed="rId5"/>
          <a:stretch>
            <a:fillRect/>
          </a:stretch>
        </p:blipFill>
        <p:spPr>
          <a:xfrm>
            <a:off x="1433384" y="3871164"/>
            <a:ext cx="1618276" cy="2887512"/>
          </a:xfrm>
          <a:prstGeom prst="rect">
            <a:avLst/>
          </a:prstGeom>
        </p:spPr>
      </p:pic>
    </p:spTree>
    <p:extLst>
      <p:ext uri="{BB962C8B-B14F-4D97-AF65-F5344CB8AC3E}">
        <p14:creationId xmlns:p14="http://schemas.microsoft.com/office/powerpoint/2010/main" val="997139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32F4F-068B-459A-ADEE-4C28A8EF4C23}"/>
              </a:ext>
            </a:extLst>
          </p:cNvPr>
          <p:cNvSpPr>
            <a:spLocks noGrp="1"/>
          </p:cNvSpPr>
          <p:nvPr>
            <p:ph type="title"/>
          </p:nvPr>
        </p:nvSpPr>
        <p:spPr>
          <a:xfrm>
            <a:off x="913774" y="1"/>
            <a:ext cx="10364451" cy="1149178"/>
          </a:xfrm>
        </p:spPr>
        <p:txBody>
          <a:bodyPr/>
          <a:lstStyle/>
          <a:p>
            <a:r>
              <a:rPr lang="en-GB" dirty="0"/>
              <a:t>Laws of thermodynamics</a:t>
            </a:r>
          </a:p>
        </p:txBody>
      </p:sp>
      <p:sp>
        <p:nvSpPr>
          <p:cNvPr id="4" name="TextBox 3">
            <a:extLst>
              <a:ext uri="{FF2B5EF4-FFF2-40B4-BE49-F238E27FC236}">
                <a16:creationId xmlns:a16="http://schemas.microsoft.com/office/drawing/2014/main" id="{023F1542-1A32-4842-9FB1-8D806BD230D2}"/>
              </a:ext>
            </a:extLst>
          </p:cNvPr>
          <p:cNvSpPr txBox="1"/>
          <p:nvPr/>
        </p:nvSpPr>
        <p:spPr>
          <a:xfrm>
            <a:off x="654908" y="1149179"/>
            <a:ext cx="10623317" cy="2608215"/>
          </a:xfrm>
          <a:prstGeom prst="rect">
            <a:avLst/>
          </a:prstGeom>
          <a:noFill/>
        </p:spPr>
        <p:txBody>
          <a:bodyPr wrap="square">
            <a:spAutoFit/>
          </a:bodyPr>
          <a:lstStyle/>
          <a:p>
            <a:pPr>
              <a:lnSpc>
                <a:spcPct val="150000"/>
              </a:lnSpc>
            </a:pPr>
            <a:r>
              <a:rPr lang="en-GB" sz="2800" dirty="0">
                <a:solidFill>
                  <a:srgbClr val="0070C0"/>
                </a:solidFill>
              </a:rPr>
              <a:t>The </a:t>
            </a:r>
            <a:r>
              <a:rPr lang="en-GB" sz="2800" b="1" dirty="0">
                <a:solidFill>
                  <a:srgbClr val="0000FF"/>
                </a:solidFill>
              </a:rPr>
              <a:t>laws of thermodynamics </a:t>
            </a:r>
            <a:r>
              <a:rPr lang="en-GB" sz="2800" dirty="0">
                <a:solidFill>
                  <a:srgbClr val="0070C0"/>
                </a:solidFill>
              </a:rPr>
              <a:t>are fundamental principles that describe the behaviour of energy in physical systems. These laws are essential for understanding energy transformations in processes such as chemical reactions (e.g. decomposition of explosive materials). </a:t>
            </a:r>
          </a:p>
        </p:txBody>
      </p:sp>
    </p:spTree>
    <p:extLst>
      <p:ext uri="{BB962C8B-B14F-4D97-AF65-F5344CB8AC3E}">
        <p14:creationId xmlns:p14="http://schemas.microsoft.com/office/powerpoint/2010/main" val="3903789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3667B1-76B8-4613-8894-2BF090DB6343}"/>
              </a:ext>
            </a:extLst>
          </p:cNvPr>
          <p:cNvPicPr>
            <a:picLocks noChangeAspect="1"/>
          </p:cNvPicPr>
          <p:nvPr/>
        </p:nvPicPr>
        <p:blipFill>
          <a:blip r:embed="rId2"/>
          <a:stretch>
            <a:fillRect/>
          </a:stretch>
        </p:blipFill>
        <p:spPr>
          <a:xfrm>
            <a:off x="1672666" y="-65001"/>
            <a:ext cx="8572500" cy="6753225"/>
          </a:xfrm>
          <a:prstGeom prst="rect">
            <a:avLst/>
          </a:prstGeom>
        </p:spPr>
      </p:pic>
      <p:sp>
        <p:nvSpPr>
          <p:cNvPr id="5" name="TextBox 4">
            <a:extLst>
              <a:ext uri="{FF2B5EF4-FFF2-40B4-BE49-F238E27FC236}">
                <a16:creationId xmlns:a16="http://schemas.microsoft.com/office/drawing/2014/main" id="{BB591F45-F785-4646-AEAA-82470D31BED1}"/>
              </a:ext>
            </a:extLst>
          </p:cNvPr>
          <p:cNvSpPr txBox="1"/>
          <p:nvPr/>
        </p:nvSpPr>
        <p:spPr>
          <a:xfrm>
            <a:off x="10586651" y="6211669"/>
            <a:ext cx="1605349" cy="646331"/>
          </a:xfrm>
          <a:prstGeom prst="rect">
            <a:avLst/>
          </a:prstGeom>
          <a:noFill/>
        </p:spPr>
        <p:txBody>
          <a:bodyPr wrap="square">
            <a:spAutoFit/>
          </a:bodyPr>
          <a:lstStyle/>
          <a:p>
            <a:r>
              <a:rPr lang="en-GB" sz="1200" dirty="0"/>
              <a:t>https://www.chemistrylearner.com/laws-of-thermodynamics</a:t>
            </a:r>
          </a:p>
        </p:txBody>
      </p:sp>
      <p:pic>
        <p:nvPicPr>
          <p:cNvPr id="1026" name="Picture 2">
            <a:extLst>
              <a:ext uri="{FF2B5EF4-FFF2-40B4-BE49-F238E27FC236}">
                <a16:creationId xmlns:a16="http://schemas.microsoft.com/office/drawing/2014/main" id="{C4176EE7-E2AA-417B-B3D6-3840E656B0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0911" y="1348818"/>
            <a:ext cx="4379824" cy="2457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125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B1E4C-3D0E-41C1-9AB0-DC176F64AF1C}"/>
              </a:ext>
            </a:extLst>
          </p:cNvPr>
          <p:cNvSpPr>
            <a:spLocks noGrp="1"/>
          </p:cNvSpPr>
          <p:nvPr>
            <p:ph type="title"/>
          </p:nvPr>
        </p:nvSpPr>
        <p:spPr>
          <a:xfrm>
            <a:off x="913774" y="1"/>
            <a:ext cx="10364451" cy="1075038"/>
          </a:xfrm>
        </p:spPr>
        <p:txBody>
          <a:bodyPr/>
          <a:lstStyle/>
          <a:p>
            <a:r>
              <a:rPr lang="en-GB" dirty="0"/>
              <a:t>Zero</a:t>
            </a:r>
            <a:r>
              <a:rPr lang="en-GB" baseline="30000" dirty="0"/>
              <a:t>th</a:t>
            </a:r>
            <a:r>
              <a:rPr lang="en-GB" dirty="0"/>
              <a:t> law of thermodynamics</a:t>
            </a:r>
          </a:p>
        </p:txBody>
      </p:sp>
      <p:sp>
        <p:nvSpPr>
          <p:cNvPr id="4" name="TextBox 3">
            <a:extLst>
              <a:ext uri="{FF2B5EF4-FFF2-40B4-BE49-F238E27FC236}">
                <a16:creationId xmlns:a16="http://schemas.microsoft.com/office/drawing/2014/main" id="{342CA3A4-8327-4AEB-9F7C-9AAAC59316AC}"/>
              </a:ext>
            </a:extLst>
          </p:cNvPr>
          <p:cNvSpPr txBox="1"/>
          <p:nvPr/>
        </p:nvSpPr>
        <p:spPr>
          <a:xfrm>
            <a:off x="697752" y="1210963"/>
            <a:ext cx="10580473" cy="1569660"/>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Zeroth Law of Thermodynamics </a:t>
            </a:r>
            <a:r>
              <a:rPr lang="en-GB" sz="2400" dirty="0">
                <a:solidFill>
                  <a:srgbClr val="0070C0"/>
                </a:solidFill>
              </a:rPr>
              <a:t>states that if two systems are in thermodynamic equilibrium with a third system, the two original systems are in thermal equilibrium with each other. </a:t>
            </a:r>
          </a:p>
          <a:p>
            <a:r>
              <a:rPr lang="en-GB" sz="2400" dirty="0">
                <a:solidFill>
                  <a:srgbClr val="0070C0"/>
                </a:solidFill>
              </a:rPr>
              <a:t>This law defines </a:t>
            </a:r>
            <a:r>
              <a:rPr lang="en-GB" sz="2400" b="1" dirty="0">
                <a:solidFill>
                  <a:srgbClr val="0000FF"/>
                </a:solidFill>
              </a:rPr>
              <a:t>temperature</a:t>
            </a:r>
            <a:r>
              <a:rPr lang="en-GB" sz="2400" dirty="0">
                <a:solidFill>
                  <a:srgbClr val="0070C0"/>
                </a:solidFill>
              </a:rPr>
              <a:t> as a fundamental and measurable property.</a:t>
            </a:r>
          </a:p>
        </p:txBody>
      </p:sp>
      <p:sp>
        <p:nvSpPr>
          <p:cNvPr id="6" name="TextBox 5">
            <a:extLst>
              <a:ext uri="{FF2B5EF4-FFF2-40B4-BE49-F238E27FC236}">
                <a16:creationId xmlns:a16="http://schemas.microsoft.com/office/drawing/2014/main" id="{686D85B2-A3BE-48CD-8940-F8E41C7EF641}"/>
              </a:ext>
            </a:extLst>
          </p:cNvPr>
          <p:cNvSpPr txBox="1"/>
          <p:nvPr/>
        </p:nvSpPr>
        <p:spPr>
          <a:xfrm>
            <a:off x="1059076" y="3265954"/>
            <a:ext cx="10073846" cy="2677656"/>
          </a:xfrm>
          <a:prstGeom prst="rect">
            <a:avLst/>
          </a:prstGeom>
          <a:noFill/>
        </p:spPr>
        <p:txBody>
          <a:bodyPr wrap="square">
            <a:spAutoFit/>
          </a:bodyPr>
          <a:lstStyle/>
          <a:p>
            <a:r>
              <a:rPr lang="en-GB" sz="2400" dirty="0"/>
              <a:t>Importance to OME: </a:t>
            </a:r>
          </a:p>
          <a:p>
            <a:pPr marL="342900" indent="-342900">
              <a:buFont typeface="Arial" panose="020B0604020202020204" pitchFamily="34" charset="0"/>
              <a:buChar char="•"/>
            </a:pPr>
            <a:r>
              <a:rPr lang="en-GB" sz="2400" dirty="0"/>
              <a:t>It underpins the concept of temperature, which is critical in OME for measuring and controlling the conditions under which explosives are stored, transported, and used.</a:t>
            </a:r>
          </a:p>
          <a:p>
            <a:pPr marL="342900" indent="-342900">
              <a:buFont typeface="Arial" panose="020B0604020202020204" pitchFamily="34" charset="0"/>
              <a:buChar char="•"/>
            </a:pPr>
            <a:r>
              <a:rPr lang="en-GB" sz="2400" dirty="0"/>
              <a:t>In munitions, maintaining thermal equilibrium between explosives and their surroundings ensures stability, preventing accidental detonations caused by temperature fluctuations.</a:t>
            </a:r>
          </a:p>
        </p:txBody>
      </p:sp>
    </p:spTree>
    <p:extLst>
      <p:ext uri="{BB962C8B-B14F-4D97-AF65-F5344CB8AC3E}">
        <p14:creationId xmlns:p14="http://schemas.microsoft.com/office/powerpoint/2010/main" val="1117347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D8531-39DC-4B0D-A577-DECC1E6979F8}"/>
              </a:ext>
            </a:extLst>
          </p:cNvPr>
          <p:cNvSpPr>
            <a:spLocks noGrp="1"/>
          </p:cNvSpPr>
          <p:nvPr>
            <p:ph type="title"/>
          </p:nvPr>
        </p:nvSpPr>
        <p:spPr>
          <a:xfrm>
            <a:off x="913774" y="1"/>
            <a:ext cx="10364451" cy="1013254"/>
          </a:xfrm>
        </p:spPr>
        <p:txBody>
          <a:bodyPr/>
          <a:lstStyle/>
          <a:p>
            <a:r>
              <a:rPr lang="en-GB" dirty="0"/>
              <a:t>First law of thermodynamics</a:t>
            </a:r>
          </a:p>
        </p:txBody>
      </p:sp>
      <p:sp>
        <p:nvSpPr>
          <p:cNvPr id="4" name="TextBox 3">
            <a:extLst>
              <a:ext uri="{FF2B5EF4-FFF2-40B4-BE49-F238E27FC236}">
                <a16:creationId xmlns:a16="http://schemas.microsoft.com/office/drawing/2014/main" id="{959036AE-497A-45D6-8F7C-CCF58807E9BA}"/>
              </a:ext>
            </a:extLst>
          </p:cNvPr>
          <p:cNvSpPr txBox="1"/>
          <p:nvPr/>
        </p:nvSpPr>
        <p:spPr>
          <a:xfrm>
            <a:off x="490666" y="864112"/>
            <a:ext cx="11210667" cy="2308324"/>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First Law of Thermodynamics </a:t>
            </a:r>
            <a:r>
              <a:rPr lang="en-GB" sz="2400" dirty="0">
                <a:solidFill>
                  <a:srgbClr val="0070C0"/>
                </a:solidFill>
              </a:rPr>
              <a:t>states that energy can be converted from one form to another with the interaction of heat (Q), work (W) and internal energy (</a:t>
            </a:r>
            <a:r>
              <a:rPr lang="en-GB" sz="2400" dirty="0">
                <a:solidFill>
                  <a:srgbClr val="0070C0"/>
                </a:solidFill>
                <a:sym typeface="Symbol" panose="05050102010706020507" pitchFamily="18" charset="2"/>
              </a:rPr>
              <a:t>U)</a:t>
            </a:r>
            <a:r>
              <a:rPr lang="en-GB" sz="2400" dirty="0">
                <a:solidFill>
                  <a:srgbClr val="0070C0"/>
                </a:solidFill>
              </a:rPr>
              <a:t>, but it cannot be created nor destroyed, under any circumstances.</a:t>
            </a:r>
          </a:p>
          <a:p>
            <a:endParaRPr lang="en-GB" sz="2400" dirty="0">
              <a:solidFill>
                <a:srgbClr val="0070C0"/>
              </a:solidFill>
            </a:endParaRPr>
          </a:p>
          <a:p>
            <a:r>
              <a:rPr lang="en-GB" sz="2400" dirty="0">
                <a:solidFill>
                  <a:srgbClr val="0070C0"/>
                </a:solidFill>
              </a:rPr>
              <a:t>The change in internal energy of a system (</a:t>
            </a:r>
            <a:r>
              <a:rPr lang="en-GB" sz="2400" dirty="0">
                <a:solidFill>
                  <a:srgbClr val="0070C0"/>
                </a:solidFill>
                <a:sym typeface="Symbol" panose="05050102010706020507" pitchFamily="18" charset="2"/>
              </a:rPr>
              <a:t>U) </a:t>
            </a:r>
            <a:r>
              <a:rPr lang="en-GB" sz="2400" dirty="0">
                <a:solidFill>
                  <a:srgbClr val="0070C0"/>
                </a:solidFill>
              </a:rPr>
              <a:t>is equal to the heat (Q) added to the system minus the work (W) done by the system.</a:t>
            </a:r>
          </a:p>
        </p:txBody>
      </p:sp>
      <p:pic>
        <p:nvPicPr>
          <p:cNvPr id="10" name="Picture 9">
            <a:extLst>
              <a:ext uri="{FF2B5EF4-FFF2-40B4-BE49-F238E27FC236}">
                <a16:creationId xmlns:a16="http://schemas.microsoft.com/office/drawing/2014/main" id="{707B179B-F2DD-43C8-AA0D-60722D4DBED5}"/>
              </a:ext>
            </a:extLst>
          </p:cNvPr>
          <p:cNvPicPr>
            <a:picLocks noChangeAspect="1"/>
          </p:cNvPicPr>
          <p:nvPr/>
        </p:nvPicPr>
        <p:blipFill>
          <a:blip r:embed="rId3"/>
          <a:stretch>
            <a:fillRect/>
          </a:stretch>
        </p:blipFill>
        <p:spPr>
          <a:xfrm>
            <a:off x="171519" y="3801768"/>
            <a:ext cx="6747843" cy="2772027"/>
          </a:xfrm>
          <a:prstGeom prst="rect">
            <a:avLst/>
          </a:prstGeom>
        </p:spPr>
      </p:pic>
      <p:pic>
        <p:nvPicPr>
          <p:cNvPr id="11" name="Picture 10">
            <a:extLst>
              <a:ext uri="{FF2B5EF4-FFF2-40B4-BE49-F238E27FC236}">
                <a16:creationId xmlns:a16="http://schemas.microsoft.com/office/drawing/2014/main" id="{55EE73F6-AEAF-4209-916E-3C695F9EDC8B}"/>
              </a:ext>
            </a:extLst>
          </p:cNvPr>
          <p:cNvPicPr>
            <a:picLocks noChangeAspect="1"/>
          </p:cNvPicPr>
          <p:nvPr/>
        </p:nvPicPr>
        <p:blipFill rotWithShape="1">
          <a:blip r:embed="rId4"/>
          <a:srcRect l="11658" t="36228" r="12557"/>
          <a:stretch/>
        </p:blipFill>
        <p:spPr>
          <a:xfrm>
            <a:off x="7512908" y="5004486"/>
            <a:ext cx="4419600" cy="1569309"/>
          </a:xfrm>
          <a:prstGeom prst="rect">
            <a:avLst/>
          </a:prstGeom>
        </p:spPr>
      </p:pic>
    </p:spTree>
    <p:extLst>
      <p:ext uri="{BB962C8B-B14F-4D97-AF65-F5344CB8AC3E}">
        <p14:creationId xmlns:p14="http://schemas.microsoft.com/office/powerpoint/2010/main" val="3689898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30171-2382-455F-BEB3-FA81D869B5A4}"/>
              </a:ext>
            </a:extLst>
          </p:cNvPr>
          <p:cNvSpPr>
            <a:spLocks noGrp="1"/>
          </p:cNvSpPr>
          <p:nvPr>
            <p:ph type="title"/>
          </p:nvPr>
        </p:nvSpPr>
        <p:spPr>
          <a:xfrm>
            <a:off x="913774" y="0"/>
            <a:ext cx="10364451" cy="1124465"/>
          </a:xfrm>
        </p:spPr>
        <p:txBody>
          <a:bodyPr/>
          <a:lstStyle/>
          <a:p>
            <a:r>
              <a:rPr lang="en-GB" dirty="0"/>
              <a:t>Second law of thermodynamics</a:t>
            </a:r>
          </a:p>
        </p:txBody>
      </p:sp>
      <p:sp>
        <p:nvSpPr>
          <p:cNvPr id="4" name="TextBox 3">
            <a:extLst>
              <a:ext uri="{FF2B5EF4-FFF2-40B4-BE49-F238E27FC236}">
                <a16:creationId xmlns:a16="http://schemas.microsoft.com/office/drawing/2014/main" id="{6AA2C499-FF82-4678-88B9-068516ED8725}"/>
              </a:ext>
            </a:extLst>
          </p:cNvPr>
          <p:cNvSpPr txBox="1"/>
          <p:nvPr/>
        </p:nvSpPr>
        <p:spPr>
          <a:xfrm>
            <a:off x="682196" y="1124465"/>
            <a:ext cx="10827608" cy="1938992"/>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Second Law of Thermodynamics </a:t>
            </a:r>
            <a:r>
              <a:rPr lang="en-GB" sz="2400" dirty="0">
                <a:solidFill>
                  <a:srgbClr val="0070C0"/>
                </a:solidFill>
              </a:rPr>
              <a:t>states that in any spontaneous process, the entropy (</a:t>
            </a:r>
            <a:r>
              <a:rPr lang="en-GB" sz="2400" i="1" dirty="0">
                <a:solidFill>
                  <a:srgbClr val="0070C0"/>
                </a:solidFill>
              </a:rPr>
              <a:t>S</a:t>
            </a:r>
            <a:r>
              <a:rPr lang="en-GB" sz="2400" dirty="0">
                <a:solidFill>
                  <a:srgbClr val="0070C0"/>
                </a:solidFill>
              </a:rPr>
              <a:t>) of an isolated system, will always increase over time. It addresses how energy naturally tends to disperse or become more chaotic over time.</a:t>
            </a:r>
          </a:p>
          <a:p>
            <a:endParaRPr lang="en-GB" sz="2400" dirty="0">
              <a:solidFill>
                <a:srgbClr val="0070C0"/>
              </a:solidFill>
            </a:endParaRPr>
          </a:p>
          <a:p>
            <a:r>
              <a:rPr lang="en-GB" sz="2400" b="1" dirty="0">
                <a:solidFill>
                  <a:srgbClr val="0000FF"/>
                </a:solidFill>
              </a:rPr>
              <a:t>Entropy</a:t>
            </a:r>
            <a:r>
              <a:rPr lang="en-GB" sz="2400" dirty="0">
                <a:solidFill>
                  <a:srgbClr val="0070C0"/>
                </a:solidFill>
              </a:rPr>
              <a:t> is a measure of the disorder in a system (all systems gain entropy over time)</a:t>
            </a:r>
          </a:p>
        </p:txBody>
      </p:sp>
      <p:pic>
        <p:nvPicPr>
          <p:cNvPr id="5" name="Picture 4">
            <a:extLst>
              <a:ext uri="{FF2B5EF4-FFF2-40B4-BE49-F238E27FC236}">
                <a16:creationId xmlns:a16="http://schemas.microsoft.com/office/drawing/2014/main" id="{3FDD1041-9B68-49CC-B971-78BD2F4AE968}"/>
              </a:ext>
            </a:extLst>
          </p:cNvPr>
          <p:cNvPicPr>
            <a:picLocks noChangeAspect="1"/>
          </p:cNvPicPr>
          <p:nvPr/>
        </p:nvPicPr>
        <p:blipFill rotWithShape="1">
          <a:blip r:embed="rId2"/>
          <a:srcRect l="8761" t="9524" r="8883" b="4671"/>
          <a:stretch/>
        </p:blipFill>
        <p:spPr>
          <a:xfrm>
            <a:off x="5831019" y="3225115"/>
            <a:ext cx="6360981" cy="3546388"/>
          </a:xfrm>
          <a:prstGeom prst="rect">
            <a:avLst/>
          </a:prstGeom>
        </p:spPr>
      </p:pic>
      <p:sp>
        <p:nvSpPr>
          <p:cNvPr id="7" name="TextBox 6">
            <a:extLst>
              <a:ext uri="{FF2B5EF4-FFF2-40B4-BE49-F238E27FC236}">
                <a16:creationId xmlns:a16="http://schemas.microsoft.com/office/drawing/2014/main" id="{88EA0E5F-BE85-4572-8E04-D861A76DB5EC}"/>
              </a:ext>
            </a:extLst>
          </p:cNvPr>
          <p:cNvSpPr txBox="1"/>
          <p:nvPr/>
        </p:nvSpPr>
        <p:spPr>
          <a:xfrm>
            <a:off x="145192" y="3429000"/>
            <a:ext cx="5685827" cy="2308324"/>
          </a:xfrm>
          <a:prstGeom prst="rect">
            <a:avLst/>
          </a:prstGeom>
          <a:noFill/>
        </p:spPr>
        <p:txBody>
          <a:bodyPr wrap="square">
            <a:spAutoFit/>
          </a:bodyPr>
          <a:lstStyle/>
          <a:p>
            <a:r>
              <a:rPr lang="en-GB" sz="2400" dirty="0">
                <a:solidFill>
                  <a:srgbClr val="0070C0"/>
                </a:solidFill>
              </a:rPr>
              <a:t>The Second Law highlights the </a:t>
            </a:r>
            <a:r>
              <a:rPr lang="en-GB" sz="2400" b="1" dirty="0">
                <a:solidFill>
                  <a:srgbClr val="0000FF"/>
                </a:solidFill>
              </a:rPr>
              <a:t>irreversibility</a:t>
            </a:r>
            <a:r>
              <a:rPr lang="en-GB" sz="2400" dirty="0">
                <a:solidFill>
                  <a:srgbClr val="0070C0"/>
                </a:solidFill>
              </a:rPr>
              <a:t> of certain processes, particularly in the context of </a:t>
            </a:r>
            <a:r>
              <a:rPr lang="en-GB" sz="2400" b="1" dirty="0">
                <a:solidFill>
                  <a:srgbClr val="0000FF"/>
                </a:solidFill>
              </a:rPr>
              <a:t>heat flow</a:t>
            </a:r>
            <a:r>
              <a:rPr lang="en-GB" sz="2400" dirty="0">
                <a:solidFill>
                  <a:srgbClr val="0070C0"/>
                </a:solidFill>
              </a:rPr>
              <a:t>. Heat spontaneously moves from hot to cold regions, emphasizing the unidirectional nature of thermal energy transfer.</a:t>
            </a:r>
          </a:p>
        </p:txBody>
      </p:sp>
      <p:sp>
        <p:nvSpPr>
          <p:cNvPr id="9" name="TextBox 8">
            <a:extLst>
              <a:ext uri="{FF2B5EF4-FFF2-40B4-BE49-F238E27FC236}">
                <a16:creationId xmlns:a16="http://schemas.microsoft.com/office/drawing/2014/main" id="{41F57576-BFAD-420B-9678-1DB1EA72783B}"/>
              </a:ext>
            </a:extLst>
          </p:cNvPr>
          <p:cNvSpPr txBox="1"/>
          <p:nvPr/>
        </p:nvSpPr>
        <p:spPr>
          <a:xfrm>
            <a:off x="145192" y="6211669"/>
            <a:ext cx="5588343" cy="646331"/>
          </a:xfrm>
          <a:prstGeom prst="rect">
            <a:avLst/>
          </a:prstGeom>
          <a:noFill/>
        </p:spPr>
        <p:txBody>
          <a:bodyPr wrap="square">
            <a:spAutoFit/>
          </a:bodyPr>
          <a:lstStyle/>
          <a:p>
            <a:r>
              <a:rPr lang="en-GB" dirty="0"/>
              <a:t>How detonation increases the disorder in the system (formation of gases from solid explosives).</a:t>
            </a:r>
          </a:p>
        </p:txBody>
      </p:sp>
    </p:spTree>
    <p:extLst>
      <p:ext uri="{BB962C8B-B14F-4D97-AF65-F5344CB8AC3E}">
        <p14:creationId xmlns:p14="http://schemas.microsoft.com/office/powerpoint/2010/main" val="1207597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041F-C334-481F-ADBB-70FFEC499204}"/>
              </a:ext>
            </a:extLst>
          </p:cNvPr>
          <p:cNvSpPr>
            <a:spLocks noGrp="1"/>
          </p:cNvSpPr>
          <p:nvPr>
            <p:ph type="title"/>
          </p:nvPr>
        </p:nvSpPr>
        <p:spPr>
          <a:xfrm>
            <a:off x="913774" y="0"/>
            <a:ext cx="10364451" cy="963827"/>
          </a:xfrm>
        </p:spPr>
        <p:txBody>
          <a:bodyPr/>
          <a:lstStyle/>
          <a:p>
            <a:r>
              <a:rPr lang="en-GB" dirty="0"/>
              <a:t>Second law and Efficiency</a:t>
            </a:r>
          </a:p>
        </p:txBody>
      </p:sp>
      <p:sp>
        <p:nvSpPr>
          <p:cNvPr id="4" name="TextBox 3">
            <a:extLst>
              <a:ext uri="{FF2B5EF4-FFF2-40B4-BE49-F238E27FC236}">
                <a16:creationId xmlns:a16="http://schemas.microsoft.com/office/drawing/2014/main" id="{CCE6B89C-0AC8-42B8-9AE6-C85400EA6F4D}"/>
              </a:ext>
            </a:extLst>
          </p:cNvPr>
          <p:cNvSpPr txBox="1"/>
          <p:nvPr/>
        </p:nvSpPr>
        <p:spPr>
          <a:xfrm>
            <a:off x="1406611" y="1228397"/>
            <a:ext cx="9378778" cy="4832092"/>
          </a:xfrm>
          <a:prstGeom prst="rect">
            <a:avLst/>
          </a:prstGeom>
          <a:noFill/>
        </p:spPr>
        <p:txBody>
          <a:bodyPr wrap="square">
            <a:spAutoFit/>
          </a:bodyPr>
          <a:lstStyle/>
          <a:p>
            <a:pPr marL="285750" indent="-285750">
              <a:buFont typeface="Arial" panose="020B0604020202020204" pitchFamily="34" charset="0"/>
              <a:buChar char="•"/>
            </a:pPr>
            <a:r>
              <a:rPr lang="en-GB" sz="2800" b="1" dirty="0"/>
              <a:t>Explosive Efficiency:</a:t>
            </a:r>
          </a:p>
          <a:p>
            <a:pPr marL="742950" lvl="1" indent="-285750">
              <a:buFont typeface="Arial" panose="020B0604020202020204" pitchFamily="34" charset="0"/>
              <a:buChar char="•"/>
            </a:pPr>
            <a:r>
              <a:rPr lang="en-GB" sz="2800" dirty="0"/>
              <a:t>In explosives, a portion of the chemical energy is always lost as heat, reducing efficiency.</a:t>
            </a:r>
          </a:p>
          <a:p>
            <a:pPr marL="742950" lvl="1" indent="-285750">
              <a:buFont typeface="Arial" panose="020B0604020202020204" pitchFamily="34" charset="0"/>
              <a:buChar char="•"/>
            </a:pPr>
            <a:r>
              <a:rPr lang="en-GB" sz="2800" dirty="0"/>
              <a:t>Efficiency is the ratio of useful work (e.g., kinetic energy for destruction or propulsion) to the total energy released.</a:t>
            </a:r>
          </a:p>
          <a:p>
            <a:pPr lvl="1"/>
            <a:endParaRPr lang="en-GB" sz="2800" dirty="0"/>
          </a:p>
          <a:p>
            <a:pPr marL="285750" indent="-285750">
              <a:buFont typeface="Arial" panose="020B0604020202020204" pitchFamily="34" charset="0"/>
              <a:buChar char="•"/>
            </a:pPr>
            <a:r>
              <a:rPr lang="en-GB" sz="2800" b="1" dirty="0"/>
              <a:t>Practical Impact</a:t>
            </a:r>
            <a:r>
              <a:rPr lang="en-GB" sz="2800" dirty="0"/>
              <a:t>:</a:t>
            </a:r>
          </a:p>
          <a:p>
            <a:pPr marL="742950" lvl="1" indent="-285750">
              <a:buFont typeface="Arial" panose="020B0604020202020204" pitchFamily="34" charset="0"/>
              <a:buChar char="•"/>
            </a:pPr>
            <a:r>
              <a:rPr lang="en-GB" sz="2800" dirty="0"/>
              <a:t>Engineers must account for energy losses due to entropy when designing explosives to maximise their impact.</a:t>
            </a:r>
          </a:p>
          <a:p>
            <a:pPr marL="742950" lvl="1" indent="-285750">
              <a:buFont typeface="Arial" panose="020B0604020202020204" pitchFamily="34" charset="0"/>
              <a:buChar char="•"/>
            </a:pPr>
            <a:r>
              <a:rPr lang="en-GB" sz="2800" i="1" dirty="0"/>
              <a:t>Example: </a:t>
            </a:r>
            <a:r>
              <a:rPr lang="en-GB" sz="2800" dirty="0"/>
              <a:t>Propellants in rockets – balance between thrust (work) and heat loss.</a:t>
            </a:r>
          </a:p>
        </p:txBody>
      </p:sp>
    </p:spTree>
    <p:extLst>
      <p:ext uri="{BB962C8B-B14F-4D97-AF65-F5344CB8AC3E}">
        <p14:creationId xmlns:p14="http://schemas.microsoft.com/office/powerpoint/2010/main" val="3770147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E971A-1A96-4C4E-9014-2F43AC42D2FE}"/>
              </a:ext>
            </a:extLst>
          </p:cNvPr>
          <p:cNvSpPr>
            <a:spLocks noGrp="1"/>
          </p:cNvSpPr>
          <p:nvPr>
            <p:ph type="title"/>
          </p:nvPr>
        </p:nvSpPr>
        <p:spPr>
          <a:xfrm>
            <a:off x="913774" y="0"/>
            <a:ext cx="10364451" cy="1025611"/>
          </a:xfrm>
        </p:spPr>
        <p:txBody>
          <a:bodyPr/>
          <a:lstStyle/>
          <a:p>
            <a:r>
              <a:rPr lang="en-GB" dirty="0"/>
              <a:t>Gibbs free energy</a:t>
            </a:r>
          </a:p>
        </p:txBody>
      </p:sp>
      <p:sp>
        <p:nvSpPr>
          <p:cNvPr id="4" name="TextBox 3">
            <a:extLst>
              <a:ext uri="{FF2B5EF4-FFF2-40B4-BE49-F238E27FC236}">
                <a16:creationId xmlns:a16="http://schemas.microsoft.com/office/drawing/2014/main" id="{2D372F67-0BD7-48FA-9DFE-6E92A5B7D350}"/>
              </a:ext>
            </a:extLst>
          </p:cNvPr>
          <p:cNvSpPr txBox="1"/>
          <p:nvPr/>
        </p:nvSpPr>
        <p:spPr>
          <a:xfrm>
            <a:off x="329513" y="1121028"/>
            <a:ext cx="10948712" cy="1938992"/>
          </a:xfrm>
          <a:prstGeom prst="rect">
            <a:avLst/>
          </a:prstGeom>
          <a:noFill/>
        </p:spPr>
        <p:txBody>
          <a:bodyPr wrap="square">
            <a:spAutoFit/>
          </a:bodyPr>
          <a:lstStyle/>
          <a:p>
            <a:r>
              <a:rPr lang="en-GB" sz="2400" dirty="0">
                <a:solidFill>
                  <a:srgbClr val="0070C0"/>
                </a:solidFill>
              </a:rPr>
              <a:t>The </a:t>
            </a:r>
            <a:r>
              <a:rPr lang="en-GB" sz="2400" b="1" dirty="0">
                <a:solidFill>
                  <a:srgbClr val="0000FF"/>
                </a:solidFill>
              </a:rPr>
              <a:t>Gibbs free energy, </a:t>
            </a:r>
            <a:r>
              <a:rPr lang="en-GB" sz="2400" b="1" dirty="0">
                <a:solidFill>
                  <a:srgbClr val="0000FF"/>
                </a:solidFill>
                <a:sym typeface="Symbol" panose="05050102010706020507" pitchFamily="18" charset="2"/>
              </a:rPr>
              <a:t>G, </a:t>
            </a:r>
            <a:r>
              <a:rPr lang="en-GB" sz="2400" dirty="0">
                <a:solidFill>
                  <a:srgbClr val="0070C0"/>
                </a:solidFill>
              </a:rPr>
              <a:t>is the available energy of a substance that can be used in a chemical transformation or reaction. </a:t>
            </a:r>
          </a:p>
          <a:p>
            <a:r>
              <a:rPr lang="en-GB" sz="2400" dirty="0">
                <a:solidFill>
                  <a:srgbClr val="0070C0"/>
                </a:solidFill>
              </a:rPr>
              <a:t>Substances tend to transform into other substances that have less Gibbs free energy. </a:t>
            </a:r>
          </a:p>
          <a:p>
            <a:r>
              <a:rPr lang="en-GB" sz="2400" dirty="0">
                <a:solidFill>
                  <a:srgbClr val="0070C0"/>
                </a:solidFill>
              </a:rPr>
              <a:t>The change of Gibbs free energy predicts whether a chemical reaction will occur </a:t>
            </a:r>
            <a:r>
              <a:rPr lang="en-GB" sz="2400" b="1" dirty="0">
                <a:solidFill>
                  <a:srgbClr val="0000FF"/>
                </a:solidFill>
              </a:rPr>
              <a:t>spontaneously</a:t>
            </a:r>
            <a:r>
              <a:rPr lang="en-GB" sz="2400" dirty="0">
                <a:solidFill>
                  <a:srgbClr val="0070C0"/>
                </a:solidFill>
              </a:rPr>
              <a:t>.</a:t>
            </a:r>
          </a:p>
        </p:txBody>
      </p:sp>
      <p:pic>
        <p:nvPicPr>
          <p:cNvPr id="11" name="Picture 10">
            <a:extLst>
              <a:ext uri="{FF2B5EF4-FFF2-40B4-BE49-F238E27FC236}">
                <a16:creationId xmlns:a16="http://schemas.microsoft.com/office/drawing/2014/main" id="{8FBD6A42-F9B1-4FAB-B280-A1E8C88DDAB2}"/>
              </a:ext>
            </a:extLst>
          </p:cNvPr>
          <p:cNvPicPr>
            <a:picLocks noChangeAspect="1"/>
          </p:cNvPicPr>
          <p:nvPr/>
        </p:nvPicPr>
        <p:blipFill>
          <a:blip r:embed="rId2"/>
          <a:stretch>
            <a:fillRect/>
          </a:stretch>
        </p:blipFill>
        <p:spPr>
          <a:xfrm>
            <a:off x="329513" y="3429000"/>
            <a:ext cx="5170094" cy="2613454"/>
          </a:xfrm>
          <a:prstGeom prst="rect">
            <a:avLst/>
          </a:prstGeom>
        </p:spPr>
      </p:pic>
      <p:sp>
        <p:nvSpPr>
          <p:cNvPr id="13" name="TextBox 12">
            <a:extLst>
              <a:ext uri="{FF2B5EF4-FFF2-40B4-BE49-F238E27FC236}">
                <a16:creationId xmlns:a16="http://schemas.microsoft.com/office/drawing/2014/main" id="{6418F176-0CD3-455E-8470-DB173C6A2579}"/>
              </a:ext>
            </a:extLst>
          </p:cNvPr>
          <p:cNvSpPr txBox="1"/>
          <p:nvPr/>
        </p:nvSpPr>
        <p:spPr>
          <a:xfrm>
            <a:off x="6192796" y="3396899"/>
            <a:ext cx="5496696" cy="2677656"/>
          </a:xfrm>
          <a:prstGeom prst="rect">
            <a:avLst/>
          </a:prstGeom>
          <a:noFill/>
        </p:spPr>
        <p:txBody>
          <a:bodyPr wrap="square">
            <a:spAutoFit/>
          </a:bodyPr>
          <a:lstStyle/>
          <a:p>
            <a:r>
              <a:rPr lang="en-GB" sz="2800" dirty="0">
                <a:solidFill>
                  <a:srgbClr val="FF0000"/>
                </a:solidFill>
              </a:rPr>
              <a:t>ΔG &lt; 0	spontaneous process  			         (exothermic detonation)</a:t>
            </a:r>
          </a:p>
          <a:p>
            <a:endParaRPr lang="en-GB" sz="2800" dirty="0">
              <a:solidFill>
                <a:srgbClr val="FF0000"/>
              </a:solidFill>
            </a:endParaRPr>
          </a:p>
          <a:p>
            <a:r>
              <a:rPr lang="en-GB" sz="2800" dirty="0">
                <a:solidFill>
                  <a:srgbClr val="FF0000"/>
                </a:solidFill>
              </a:rPr>
              <a:t>ΔG = 0 	system in equilibrium</a:t>
            </a:r>
          </a:p>
          <a:p>
            <a:endParaRPr lang="en-GB" sz="2800" dirty="0">
              <a:solidFill>
                <a:srgbClr val="FF0000"/>
              </a:solidFill>
            </a:endParaRPr>
          </a:p>
          <a:p>
            <a:r>
              <a:rPr lang="en-GB" sz="2800" dirty="0">
                <a:solidFill>
                  <a:srgbClr val="FF0000"/>
                </a:solidFill>
              </a:rPr>
              <a:t>ΔG &gt; 0 	non-spontaneous process</a:t>
            </a:r>
          </a:p>
        </p:txBody>
      </p:sp>
    </p:spTree>
    <p:extLst>
      <p:ext uri="{BB962C8B-B14F-4D97-AF65-F5344CB8AC3E}">
        <p14:creationId xmlns:p14="http://schemas.microsoft.com/office/powerpoint/2010/main" val="3307634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EE47A-25DA-4770-B926-68FDCBBC5804}"/>
              </a:ext>
            </a:extLst>
          </p:cNvPr>
          <p:cNvSpPr>
            <a:spLocks noGrp="1"/>
          </p:cNvSpPr>
          <p:nvPr>
            <p:ph type="title"/>
          </p:nvPr>
        </p:nvSpPr>
        <p:spPr>
          <a:xfrm>
            <a:off x="913774" y="0"/>
            <a:ext cx="10364451" cy="1198605"/>
          </a:xfrm>
        </p:spPr>
        <p:txBody>
          <a:bodyPr/>
          <a:lstStyle/>
          <a:p>
            <a:r>
              <a:rPr lang="en-GB" dirty="0"/>
              <a:t>Third law of thermodynamics</a:t>
            </a:r>
          </a:p>
        </p:txBody>
      </p:sp>
      <p:sp>
        <p:nvSpPr>
          <p:cNvPr id="4" name="TextBox 3">
            <a:extLst>
              <a:ext uri="{FF2B5EF4-FFF2-40B4-BE49-F238E27FC236}">
                <a16:creationId xmlns:a16="http://schemas.microsoft.com/office/drawing/2014/main" id="{8450382A-F251-4A45-B020-D731D29F1457}"/>
              </a:ext>
            </a:extLst>
          </p:cNvPr>
          <p:cNvSpPr txBox="1"/>
          <p:nvPr/>
        </p:nvSpPr>
        <p:spPr>
          <a:xfrm>
            <a:off x="259490" y="3330146"/>
            <a:ext cx="11673018" cy="3046988"/>
          </a:xfrm>
          <a:prstGeom prst="rect">
            <a:avLst/>
          </a:prstGeom>
          <a:noFill/>
        </p:spPr>
        <p:txBody>
          <a:bodyPr wrap="square">
            <a:spAutoFit/>
          </a:bodyPr>
          <a:lstStyle/>
          <a:p>
            <a:pPr>
              <a:buFont typeface="Arial" panose="020B0604020202020204" pitchFamily="34" charset="0"/>
              <a:buChar char="•"/>
            </a:pPr>
            <a:r>
              <a:rPr lang="en-GB" sz="2400" b="1" dirty="0"/>
              <a:t> Implication to OME</a:t>
            </a:r>
            <a:r>
              <a:rPr lang="en-GB" sz="2400" dirty="0"/>
              <a:t>:</a:t>
            </a:r>
          </a:p>
          <a:p>
            <a:pPr marL="742950" lvl="1" indent="-285750">
              <a:buFont typeface="Arial" panose="020B0604020202020204" pitchFamily="34" charset="0"/>
              <a:buChar char="•"/>
            </a:pPr>
            <a:r>
              <a:rPr lang="en-GB" sz="2400" dirty="0"/>
              <a:t>The </a:t>
            </a:r>
            <a:r>
              <a:rPr lang="en-GB" sz="2400" b="1" dirty="0"/>
              <a:t>absolute entropy</a:t>
            </a:r>
            <a:r>
              <a:rPr lang="en-GB" sz="2400" dirty="0"/>
              <a:t> of explosive materials helps predict their behaviour and stability.</a:t>
            </a:r>
          </a:p>
          <a:p>
            <a:pPr marL="742950" lvl="1" indent="-285750">
              <a:buFont typeface="Arial" panose="020B0604020202020204" pitchFamily="34" charset="0"/>
              <a:buChar char="•"/>
            </a:pPr>
            <a:r>
              <a:rPr lang="en-GB" sz="2400" b="1" dirty="0"/>
              <a:t>Entropy increases with temperature</a:t>
            </a:r>
            <a:r>
              <a:rPr lang="en-GB" sz="2400" dirty="0"/>
              <a:t> – as an explosive heats up, it becomes more disordered and potentially more reactive.</a:t>
            </a:r>
          </a:p>
          <a:p>
            <a:pPr>
              <a:buFont typeface="Arial" panose="020B0604020202020204" pitchFamily="34" charset="0"/>
              <a:buChar char="•"/>
            </a:pPr>
            <a:r>
              <a:rPr lang="en-GB" sz="2400" b="1" dirty="0"/>
              <a:t>Importance</a:t>
            </a:r>
            <a:r>
              <a:rPr lang="en-GB" sz="2400" dirty="0"/>
              <a:t>:</a:t>
            </a:r>
          </a:p>
          <a:p>
            <a:pPr marL="742950" lvl="1" indent="-285750">
              <a:buFont typeface="Arial" panose="020B0604020202020204" pitchFamily="34" charset="0"/>
              <a:buChar char="•"/>
            </a:pPr>
            <a:r>
              <a:rPr lang="en-GB" sz="2400" dirty="0"/>
              <a:t>Provides insights into </a:t>
            </a:r>
            <a:r>
              <a:rPr lang="en-GB" sz="2400" b="1" dirty="0"/>
              <a:t>thermodynamic stability</a:t>
            </a:r>
            <a:r>
              <a:rPr lang="en-GB" sz="2400" dirty="0"/>
              <a:t> and helps design explosives with controlled reactivity.</a:t>
            </a:r>
          </a:p>
          <a:p>
            <a:pPr marL="742950" lvl="1" indent="-285750">
              <a:buFont typeface="Arial" panose="020B0604020202020204" pitchFamily="34" charset="0"/>
              <a:buChar char="•"/>
            </a:pPr>
            <a:r>
              <a:rPr lang="en-GB" sz="2400" dirty="0"/>
              <a:t>Helps in calculating </a:t>
            </a:r>
            <a:r>
              <a:rPr lang="en-GB" sz="2400" b="1" dirty="0"/>
              <a:t>entropy values</a:t>
            </a:r>
            <a:r>
              <a:rPr lang="en-GB" sz="2400" dirty="0"/>
              <a:t> for materials under different conditions.</a:t>
            </a:r>
          </a:p>
        </p:txBody>
      </p:sp>
      <p:sp>
        <p:nvSpPr>
          <p:cNvPr id="6" name="TextBox 5">
            <a:extLst>
              <a:ext uri="{FF2B5EF4-FFF2-40B4-BE49-F238E27FC236}">
                <a16:creationId xmlns:a16="http://schemas.microsoft.com/office/drawing/2014/main" id="{7B233415-6187-4AE5-9440-6EC4CABC2996}"/>
              </a:ext>
            </a:extLst>
          </p:cNvPr>
          <p:cNvSpPr txBox="1"/>
          <p:nvPr/>
        </p:nvSpPr>
        <p:spPr>
          <a:xfrm>
            <a:off x="737802" y="751344"/>
            <a:ext cx="10148502" cy="2246769"/>
          </a:xfrm>
          <a:prstGeom prst="rect">
            <a:avLst/>
          </a:prstGeom>
          <a:noFill/>
        </p:spPr>
        <p:txBody>
          <a:bodyPr wrap="square">
            <a:spAutoFit/>
          </a:bodyPr>
          <a:lstStyle/>
          <a:p>
            <a:pPr>
              <a:spcAft>
                <a:spcPts val="1200"/>
              </a:spcAft>
            </a:pPr>
            <a:r>
              <a:rPr lang="en-GB" sz="2400" dirty="0">
                <a:solidFill>
                  <a:srgbClr val="0070C0"/>
                </a:solidFill>
              </a:rPr>
              <a:t>The entropy of a perfect crystal at absolute zero is exactly equal to zero.</a:t>
            </a:r>
          </a:p>
          <a:p>
            <a:pPr>
              <a:spcAft>
                <a:spcPts val="1200"/>
              </a:spcAft>
            </a:pPr>
            <a:r>
              <a:rPr lang="en-GB" sz="2400" dirty="0">
                <a:solidFill>
                  <a:srgbClr val="0070C0"/>
                </a:solidFill>
              </a:rPr>
              <a:t>The entropy change of a system undergoing reversible, isothermal changes tends to zero as  T  tends to zero.</a:t>
            </a:r>
          </a:p>
          <a:p>
            <a:pPr>
              <a:spcAft>
                <a:spcPts val="1200"/>
              </a:spcAft>
            </a:pPr>
            <a:r>
              <a:rPr lang="en-GB" sz="2400" dirty="0">
                <a:solidFill>
                  <a:srgbClr val="0070C0"/>
                </a:solidFill>
              </a:rPr>
              <a:t>It is impossible in a finite number of steps to reduce the entropy of a system to its  T=0  value.</a:t>
            </a:r>
          </a:p>
        </p:txBody>
      </p:sp>
    </p:spTree>
    <p:extLst>
      <p:ext uri="{BB962C8B-B14F-4D97-AF65-F5344CB8AC3E}">
        <p14:creationId xmlns:p14="http://schemas.microsoft.com/office/powerpoint/2010/main" val="473068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4D7A5-F27E-481E-A50E-D485F931C239}"/>
              </a:ext>
            </a:extLst>
          </p:cNvPr>
          <p:cNvSpPr>
            <a:spLocks noGrp="1"/>
          </p:cNvSpPr>
          <p:nvPr>
            <p:ph type="title"/>
          </p:nvPr>
        </p:nvSpPr>
        <p:spPr>
          <a:xfrm>
            <a:off x="913774" y="0"/>
            <a:ext cx="10364451" cy="988541"/>
          </a:xfrm>
        </p:spPr>
        <p:txBody>
          <a:bodyPr/>
          <a:lstStyle/>
          <a:p>
            <a:r>
              <a:rPr lang="en-GB" dirty="0"/>
              <a:t>Work and heat in explosives</a:t>
            </a:r>
          </a:p>
        </p:txBody>
      </p:sp>
      <p:sp>
        <p:nvSpPr>
          <p:cNvPr id="4" name="TextBox 3">
            <a:extLst>
              <a:ext uri="{FF2B5EF4-FFF2-40B4-BE49-F238E27FC236}">
                <a16:creationId xmlns:a16="http://schemas.microsoft.com/office/drawing/2014/main" id="{E062F70C-8671-4653-B627-39E383A9F617}"/>
              </a:ext>
            </a:extLst>
          </p:cNvPr>
          <p:cNvSpPr txBox="1"/>
          <p:nvPr/>
        </p:nvSpPr>
        <p:spPr>
          <a:xfrm>
            <a:off x="1652716" y="1435097"/>
            <a:ext cx="6098058" cy="1200329"/>
          </a:xfrm>
          <a:prstGeom prst="rect">
            <a:avLst/>
          </a:prstGeom>
          <a:noFill/>
        </p:spPr>
        <p:txBody>
          <a:bodyPr wrap="square">
            <a:spAutoFit/>
          </a:bodyPr>
          <a:lstStyle/>
          <a:p>
            <a:r>
              <a:rPr lang="en-GB" sz="2400" dirty="0"/>
              <a:t>Work Done by Gases – How gas expansion during detonation does work on the surroundings (relation to pressure-volume work). </a:t>
            </a:r>
            <a:r>
              <a:rPr lang="en-GB" sz="2400"/>
              <a:t>𝑤</a:t>
            </a:r>
            <a:r>
              <a:rPr lang="en-GB" sz="2400" dirty="0"/>
              <a:t>=−𝑃</a:t>
            </a:r>
            <a:r>
              <a:rPr lang="en-GB" sz="2400"/>
              <a:t>Δ𝑉</a:t>
            </a:r>
            <a:endParaRPr lang="en-GB" sz="2400" dirty="0"/>
          </a:p>
        </p:txBody>
      </p:sp>
      <p:sp>
        <p:nvSpPr>
          <p:cNvPr id="6" name="TextBox 5">
            <a:extLst>
              <a:ext uri="{FF2B5EF4-FFF2-40B4-BE49-F238E27FC236}">
                <a16:creationId xmlns:a16="http://schemas.microsoft.com/office/drawing/2014/main" id="{E381567C-2724-48DE-8830-0D3322054A48}"/>
              </a:ext>
            </a:extLst>
          </p:cNvPr>
          <p:cNvSpPr txBox="1"/>
          <p:nvPr/>
        </p:nvSpPr>
        <p:spPr>
          <a:xfrm>
            <a:off x="5847835" y="2652915"/>
            <a:ext cx="6098058" cy="1200329"/>
          </a:xfrm>
          <a:prstGeom prst="rect">
            <a:avLst/>
          </a:prstGeom>
          <a:noFill/>
        </p:spPr>
        <p:txBody>
          <a:bodyPr wrap="square">
            <a:spAutoFit/>
          </a:bodyPr>
          <a:lstStyle/>
          <a:p>
            <a:r>
              <a:rPr lang="en-GB" sz="2400" dirty="0"/>
              <a:t>The work done by gases is the energy transferred by expanding gases during an explosion. It is a form of mechanical work.</a:t>
            </a:r>
          </a:p>
        </p:txBody>
      </p:sp>
      <p:sp>
        <p:nvSpPr>
          <p:cNvPr id="8" name="TextBox 7">
            <a:extLst>
              <a:ext uri="{FF2B5EF4-FFF2-40B4-BE49-F238E27FC236}">
                <a16:creationId xmlns:a16="http://schemas.microsoft.com/office/drawing/2014/main" id="{062E6251-79C9-4E78-A4BF-40A2807BED67}"/>
              </a:ext>
            </a:extLst>
          </p:cNvPr>
          <p:cNvSpPr txBox="1"/>
          <p:nvPr/>
        </p:nvSpPr>
        <p:spPr>
          <a:xfrm>
            <a:off x="379970" y="3945575"/>
            <a:ext cx="6098058" cy="2677656"/>
          </a:xfrm>
          <a:prstGeom prst="rect">
            <a:avLst/>
          </a:prstGeom>
          <a:noFill/>
        </p:spPr>
        <p:txBody>
          <a:bodyPr wrap="square">
            <a:spAutoFit/>
          </a:bodyPr>
          <a:lstStyle/>
          <a:p>
            <a:r>
              <a:rPr lang="en-GB" sz="2400" dirty="0"/>
              <a:t>Where: 𝑊 = work done by the system, 𝑃 = external pressure, Δ𝑉= change in volume (expansion of gases). Key Concept: During detonation, gases expand rapidly, increasing the volume and doing work on the surroundings by exerting pressure, which causes mechanical damage (e.g., blast waves).</a:t>
            </a:r>
          </a:p>
        </p:txBody>
      </p:sp>
      <p:sp>
        <p:nvSpPr>
          <p:cNvPr id="10" name="TextBox 9">
            <a:extLst>
              <a:ext uri="{FF2B5EF4-FFF2-40B4-BE49-F238E27FC236}">
                <a16:creationId xmlns:a16="http://schemas.microsoft.com/office/drawing/2014/main" id="{96BD256E-E457-46E1-AA26-936DAE0473C7}"/>
              </a:ext>
            </a:extLst>
          </p:cNvPr>
          <p:cNvSpPr txBox="1"/>
          <p:nvPr/>
        </p:nvSpPr>
        <p:spPr>
          <a:xfrm>
            <a:off x="6552171" y="5422902"/>
            <a:ext cx="6098058" cy="1200329"/>
          </a:xfrm>
          <a:prstGeom prst="rect">
            <a:avLst/>
          </a:prstGeom>
          <a:noFill/>
        </p:spPr>
        <p:txBody>
          <a:bodyPr wrap="square">
            <a:spAutoFit/>
          </a:bodyPr>
          <a:lstStyle/>
          <a:p>
            <a:r>
              <a:rPr lang="en-GB" sz="2400" dirty="0"/>
              <a:t>Negative sign: Indicates that the system (the exploding material) is doing work on its surroundings, not absorbing work.</a:t>
            </a:r>
          </a:p>
        </p:txBody>
      </p:sp>
    </p:spTree>
    <p:extLst>
      <p:ext uri="{BB962C8B-B14F-4D97-AF65-F5344CB8AC3E}">
        <p14:creationId xmlns:p14="http://schemas.microsoft.com/office/powerpoint/2010/main" val="7436533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1111</Words>
  <Application>Microsoft Office PowerPoint</Application>
  <PresentationFormat>Widescreen</PresentationFormat>
  <Paragraphs>88</Paragraphs>
  <Slides>13</Slides>
  <Notes>2</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Tw Cen MT</vt:lpstr>
      <vt:lpstr>Droplet</vt:lpstr>
      <vt:lpstr>Introduction to  thermodynamics   Lecture 7</vt:lpstr>
      <vt:lpstr>Introduction to thermodynamics</vt:lpstr>
      <vt:lpstr>System and surroundings</vt:lpstr>
      <vt:lpstr>Types of systems</vt:lpstr>
      <vt:lpstr>Laws of thermodynamics</vt:lpstr>
      <vt:lpstr>PowerPoint Presentation</vt:lpstr>
      <vt:lpstr>Zeroth law of thermodynamics</vt:lpstr>
      <vt:lpstr>First law of thermodynamics</vt:lpstr>
      <vt:lpstr>Second law of thermodynamics</vt:lpstr>
      <vt:lpstr>Second law and Efficiency</vt:lpstr>
      <vt:lpstr>Gibbs free energy</vt:lpstr>
      <vt:lpstr>Third law of thermodynamics</vt:lpstr>
      <vt:lpstr>Work and heat in explosives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thermodynamics   Lecture 7</dc:title>
  <dc:creator>Ewa Kazimierska</dc:creator>
  <cp:lastModifiedBy>Ewa Kazimierska</cp:lastModifiedBy>
  <cp:revision>1</cp:revision>
  <dcterms:created xsi:type="dcterms:W3CDTF">2024-10-16T18:02:46Z</dcterms:created>
  <dcterms:modified xsi:type="dcterms:W3CDTF">2024-10-17T08:53:43Z</dcterms:modified>
</cp:coreProperties>
</file>