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95" r:id="rId4"/>
    <p:sldId id="299" r:id="rId5"/>
    <p:sldId id="281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298" r:id="rId15"/>
    <p:sldId id="293" r:id="rId16"/>
    <p:sldId id="296" r:id="rId17"/>
    <p:sldId id="297" r:id="rId18"/>
    <p:sldId id="308" r:id="rId19"/>
    <p:sldId id="30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yYp2M2aGiT4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joeltrammell.com/jack-mas-priority-customers-employees-shareholders-correct/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alma99100372054902421&amp;context=L&amp;vid=44WHELF_UWTSD:44WHELF_UWTSD_VU1&amp;lang=en&amp;search_scope=MyInst_and_CI&amp;adaptor=Local%20Search%20Engine&amp;tab=Everything&amp;query=any,contains,eden%20and%20ackermann&amp;offset=0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librarysearch.uwtsd.ac.uk/discovery/fulldisplay?docid=cdi_proquest_journals_2335978558&amp;context=PC&amp;vid=44WHELF_UWTSD:44WHELF_UWTSD_VU1&amp;lang=en&amp;search_scope=MyInst_and_CI&amp;adaptor=Primo%20Central&amp;tab=Everything&amp;query=any%2Ccontains%2CStakeholders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Introduction to Business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LCBB4007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Stakeholder analysis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3" y="505968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– any ‘people’ with a </a:t>
            </a:r>
            <a:r>
              <a:rPr lang="en-US" sz="4800" b="1" dirty="0">
                <a:solidFill>
                  <a:srgbClr val="FF0000"/>
                </a:solidFill>
              </a:rPr>
              <a:t>vested</a:t>
            </a:r>
            <a:r>
              <a:rPr lang="en-US" sz="4800" b="1" dirty="0">
                <a:solidFill>
                  <a:srgbClr val="002060"/>
                </a:solidFill>
              </a:rPr>
              <a:t> interest in a business and its operations. There is no requirement for financial investment for one to be called a stakeholder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Stockholder/ shareholder – a ‘people’ with </a:t>
            </a:r>
            <a:r>
              <a:rPr lang="en-US" sz="4800" b="1" dirty="0">
                <a:solidFill>
                  <a:srgbClr val="FF0000"/>
                </a:solidFill>
              </a:rPr>
              <a:t>invested</a:t>
            </a:r>
            <a:r>
              <a:rPr lang="en-US" sz="4800" b="1" dirty="0">
                <a:solidFill>
                  <a:srgbClr val="002060"/>
                </a:solidFill>
              </a:rPr>
              <a:t> interest in a business - </a:t>
            </a:r>
            <a:r>
              <a:rPr lang="en-US" sz="4800" b="1" dirty="0">
                <a:solidFill>
                  <a:srgbClr val="002060"/>
                </a:solidFill>
                <a:highlight>
                  <a:srgbClr val="FFFF00"/>
                </a:highlight>
              </a:rPr>
              <a:t>owns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  <a:hlinkClick r:id="rId2"/>
              </a:rPr>
              <a:t>Watch this video for differences 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36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480" y="188976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rgbClr val="002060"/>
                </a:solidFill>
              </a:rPr>
              <a:t>Activity 1: Make a list of people/ groups you think are called Tesco Store’s stakeholders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536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-71120" y="3749993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Stakeholders are broadly grouped into two: Internal and External Stakeholders</a:t>
            </a: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3200" b="1" dirty="0">
              <a:solidFill>
                <a:srgbClr val="002060"/>
              </a:solidFill>
            </a:endParaRPr>
          </a:p>
          <a:p>
            <a:pPr algn="l"/>
            <a:endParaRPr lang="en-US" sz="2400" b="1" dirty="0">
              <a:solidFill>
                <a:srgbClr val="FF000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3436DAF-52AA-4866-95C7-9E165E6A5C2C}"/>
              </a:ext>
            </a:extLst>
          </p:cNvPr>
          <p:cNvSpPr/>
          <p:nvPr/>
        </p:nvSpPr>
        <p:spPr>
          <a:xfrm>
            <a:off x="8456366" y="263097"/>
            <a:ext cx="3659434" cy="5756136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32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External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Professional accounting firms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(audit fees)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Suppliers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(revenue)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Customers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(products/ services)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Media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(news/ content)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Investors (</a:t>
            </a: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equity + debt)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(financial returns)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Government </a:t>
            </a:r>
            <a:r>
              <a:rPr lang="en-GB" sz="2000" b="1" i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(HMRC etc)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(tax, employment, GDP)</a:t>
            </a: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879B80C-1930-4D60-ADB0-9A2CC7F2E334}"/>
              </a:ext>
            </a:extLst>
          </p:cNvPr>
          <p:cNvSpPr/>
          <p:nvPr/>
        </p:nvSpPr>
        <p:spPr>
          <a:xfrm>
            <a:off x="3143250" y="1578231"/>
            <a:ext cx="3209926" cy="3505617"/>
          </a:xfrm>
          <a:prstGeom prst="ellipse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8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Internal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Employees </a:t>
            </a:r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  <a:latin typeface="+mj-lt"/>
              </a:rPr>
              <a:t>(salary)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b="1" dirty="0">
                <a:ln w="0">
                  <a:noFill/>
                </a:ln>
                <a:solidFill>
                  <a:srgbClr val="002060"/>
                </a:solidFill>
                <a:latin typeface="+mj-lt"/>
              </a:rPr>
              <a:t>Managers/ directors</a:t>
            </a:r>
            <a:endParaRPr lang="en-GB" sz="1600" b="1" dirty="0">
              <a:ln w="0">
                <a:noFill/>
              </a:ln>
              <a:solidFill>
                <a:schemeClr val="accent2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1DF9011-5AB1-4568-853F-C9B335628590}"/>
              </a:ext>
            </a:extLst>
          </p:cNvPr>
          <p:cNvSpPr/>
          <p:nvPr/>
        </p:nvSpPr>
        <p:spPr>
          <a:xfrm>
            <a:off x="5908430" y="1250650"/>
            <a:ext cx="3002207" cy="3592175"/>
          </a:xfrm>
          <a:prstGeom prst="ellipse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GB" sz="2400" b="1" cap="none" spc="0" dirty="0">
                <a:ln w="0">
                  <a:noFill/>
                </a:ln>
                <a:solidFill>
                  <a:srgbClr val="002060"/>
                </a:solidFill>
                <a:effectLst/>
                <a:latin typeface="+mj-lt"/>
              </a:rPr>
              <a:t>Company/ Organisation</a:t>
            </a:r>
            <a:endParaRPr lang="en-GB" sz="14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r>
              <a:rPr lang="en-GB" sz="1600" b="1" dirty="0">
                <a:ln w="0">
                  <a:noFill/>
                </a:ln>
                <a:solidFill>
                  <a:schemeClr val="accent2"/>
                </a:solidFill>
              </a:rPr>
              <a:t>(maximum shareholder wealth)</a:t>
            </a: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algn="ctr"/>
            <a:endParaRPr lang="en-GB" sz="1600" b="1" dirty="0">
              <a:ln w="0">
                <a:noFill/>
              </a:ln>
              <a:solidFill>
                <a:srgbClr val="002060"/>
              </a:solidFill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algn="ctr"/>
            <a:endParaRPr lang="en-GB" sz="1600" b="1" cap="none" spc="0" dirty="0">
              <a:ln w="0">
                <a:noFill/>
              </a:ln>
              <a:solidFill>
                <a:srgbClr val="002060"/>
              </a:solidFill>
              <a:effectLst/>
              <a:latin typeface="+mj-lt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600" b="1" i="1" cap="none" spc="0" dirty="0">
              <a:ln w="0">
                <a:noFill/>
              </a:ln>
              <a:solidFill>
                <a:srgbClr val="FF0000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34995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1" y="359664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7030A0"/>
                </a:solidFill>
              </a:rPr>
              <a:t>Activity 2 - Group task: </a:t>
            </a:r>
            <a:r>
              <a:rPr lang="en-US" sz="4800" b="1" i="1" dirty="0">
                <a:solidFill>
                  <a:srgbClr val="7030A0"/>
                </a:solidFill>
              </a:rPr>
              <a:t>choose a business/ company in the UK. Make a list of stakeholders and what these stakeholders are interested in/ their expectations. </a:t>
            </a:r>
            <a:br>
              <a:rPr lang="en-US" sz="4800" b="1" i="1" dirty="0">
                <a:solidFill>
                  <a:srgbClr val="7030A0"/>
                </a:solidFill>
              </a:rPr>
            </a:br>
            <a:br>
              <a:rPr lang="en-US" sz="4800" b="1" i="1" dirty="0">
                <a:solidFill>
                  <a:srgbClr val="7030A0"/>
                </a:solidFill>
              </a:rPr>
            </a:br>
            <a:r>
              <a:rPr lang="en-US" sz="4800" b="1" i="1" dirty="0">
                <a:solidFill>
                  <a:srgbClr val="7030A0"/>
                </a:solidFill>
              </a:rPr>
              <a:t>Be ready to share your answers to the class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574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23555"/>
            <a:ext cx="11915777" cy="908310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90000"/>
              </a:lnSpc>
            </a:pPr>
            <a:br>
              <a:rPr lang="en-US" altLang="en-US" sz="2400" b="1" dirty="0"/>
            </a:br>
            <a:br>
              <a:rPr lang="en-US" altLang="en-US" sz="2400" b="1" dirty="0"/>
            </a:b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 - Managers are Agents appointed by their Principals (shareholders). They have a stewardship responsibility.</a:t>
            </a:r>
            <a:br>
              <a:rPr lang="en-US" altLang="en-US" sz="2400" b="1" dirty="0"/>
            </a:br>
            <a:r>
              <a:rPr lang="en-US" altLang="en-US" sz="2400" b="1" dirty="0"/>
              <a:t> - Managers have a fiduciary relationship to the owners to look after their interests</a:t>
            </a:r>
            <a:br>
              <a:rPr lang="en-US" altLang="en-US" sz="2400" b="1" dirty="0"/>
            </a:br>
            <a:br>
              <a:rPr lang="en-US" altLang="en-US" sz="2400" b="1" dirty="0"/>
            </a:br>
            <a:br>
              <a:rPr lang="en-US" altLang="en-US" sz="2400" b="1" dirty="0"/>
            </a:br>
            <a:r>
              <a:rPr lang="en-US" altLang="en-US" sz="2400" b="1" dirty="0"/>
              <a:t>There however are other issues to be accounted for </a:t>
            </a:r>
            <a:r>
              <a:rPr lang="en-US" altLang="en-US" sz="2400" b="1" dirty="0" err="1"/>
              <a:t>i.e</a:t>
            </a:r>
            <a:r>
              <a:rPr lang="en-US" altLang="en-US" sz="2400" b="1" dirty="0"/>
              <a:t> varied stakeholder requirements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B2DE8CF-8455-C4DE-A220-D2F9F3C4FD38}"/>
              </a:ext>
            </a:extLst>
          </p:cNvPr>
          <p:cNvSpPr txBox="1">
            <a:spLocks noChangeArrowheads="1"/>
          </p:cNvSpPr>
          <p:nvPr/>
        </p:nvSpPr>
        <p:spPr>
          <a:xfrm>
            <a:off x="1316991" y="156881"/>
            <a:ext cx="8524874" cy="120032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4000" b="1" dirty="0"/>
              <a:t>In whose interest should a business be operated?</a:t>
            </a:r>
          </a:p>
          <a:p>
            <a:endParaRPr lang="en-US" altLang="en-US" sz="4000" b="1" dirty="0"/>
          </a:p>
          <a:p>
            <a:br>
              <a:rPr lang="en-US" altLang="en-US" sz="4000" b="1" dirty="0"/>
            </a:br>
            <a:r>
              <a:rPr lang="en-US" altLang="en-US" sz="4000" b="1" dirty="0"/>
              <a:t>The Traditional Answer is: </a:t>
            </a:r>
            <a:r>
              <a:rPr lang="en-US" altLang="en-US" sz="4500" b="1" dirty="0">
                <a:solidFill>
                  <a:srgbClr val="7030A0"/>
                </a:solidFill>
              </a:rPr>
              <a:t>The shareholders/owners – single view  of max profit for the shareholders</a:t>
            </a:r>
            <a:endParaRPr lang="en-US" altLang="en-U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759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42240" y="3718560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US" sz="4800" b="1" dirty="0">
                <a:solidFill>
                  <a:srgbClr val="002060"/>
                </a:solidFill>
              </a:rPr>
              <a:t>Let’s explore a shareholder focused mission statement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altLang="en-US" sz="2800" dirty="0"/>
              <a:t>From Coca-Cola (Old mission statement):</a:t>
            </a:r>
            <a:br>
              <a:rPr lang="en-US" altLang="en-US" sz="2800" dirty="0"/>
            </a:br>
            <a:r>
              <a:rPr lang="en-US" altLang="en-US" sz="2800" b="1" dirty="0"/>
              <a:t>We exist to create value for our share owners on a long-term basis by building a business that enhances the Coca-Cola company’s trademark. This is also our ultimate commitment</a:t>
            </a:r>
            <a:r>
              <a:rPr lang="en-US" altLang="en-US" sz="2800" dirty="0"/>
              <a:t>.</a:t>
            </a:r>
            <a:br>
              <a:rPr lang="en-US" altLang="en-US" sz="28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776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111" y="4846320"/>
            <a:ext cx="11915777" cy="908310"/>
          </a:xfrm>
        </p:spPr>
        <p:txBody>
          <a:bodyPr>
            <a:noAutofit/>
          </a:bodyPr>
          <a:lstStyle/>
          <a:p>
            <a:pPr marL="171450" indent="-171450" algn="l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4800" b="1" dirty="0">
                <a:solidFill>
                  <a:srgbClr val="002060"/>
                </a:solidFill>
              </a:rPr>
              <a:t>In whose interest must a business be run: a stakeholder alternative 	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- </a:t>
            </a:r>
            <a:r>
              <a:rPr lang="en-US" altLang="en-US" sz="4000" dirty="0"/>
              <a:t>Stockholders are one group among many hence not all focus must be placed on them.</a:t>
            </a:r>
            <a:br>
              <a:rPr lang="en-US" altLang="en-US" sz="4000" dirty="0"/>
            </a:br>
            <a:r>
              <a:rPr lang="en-US" altLang="en-US" sz="4000" dirty="0"/>
              <a:t>- Stakeholders are those groups that have a “stake in” or vested interest in the activities of the company.</a:t>
            </a:r>
            <a:br>
              <a:rPr lang="en-US" altLang="en-US" sz="4000" dirty="0"/>
            </a:br>
            <a:r>
              <a:rPr lang="en-US" altLang="en-US" sz="4000" dirty="0"/>
              <a:t>- Each stakeholder group has a right to be treated as a end itself not just means for enrichment of the stockholders.</a:t>
            </a:r>
            <a:br>
              <a:rPr lang="en-US" altLang="en-US" sz="40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557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4246880"/>
            <a:ext cx="11915777" cy="908310"/>
          </a:xfrm>
        </p:spPr>
        <p:txBody>
          <a:bodyPr>
            <a:noAutofit/>
          </a:bodyPr>
          <a:lstStyle/>
          <a:p>
            <a:pPr eaLnBrk="1" hangingPunct="1"/>
            <a:r>
              <a:rPr lang="en-US" sz="4800" b="1" dirty="0">
                <a:solidFill>
                  <a:srgbClr val="002060"/>
                </a:solidFill>
              </a:rPr>
              <a:t>A stakeholder focused mission statement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dirty="0">
                <a:solidFill>
                  <a:srgbClr val="002060"/>
                </a:solidFill>
              </a:rPr>
            </a:br>
            <a:r>
              <a:rPr lang="en-US" altLang="en-US" sz="2400" dirty="0"/>
              <a:t>New Mission Statement: Coca cola</a:t>
            </a:r>
            <a:br>
              <a:rPr lang="en-US" altLang="en-US" sz="2400" dirty="0"/>
            </a:br>
            <a:r>
              <a:rPr lang="en-GB" sz="2400" b="1" i="0" dirty="0">
                <a:solidFill>
                  <a:srgbClr val="333333"/>
                </a:solidFill>
                <a:effectLst/>
              </a:rPr>
              <a:t>Our vision is to craft the brands and choice of drinks that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people love, to refresh them in body &amp; spirit.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 And done in ways that create a more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sustainable business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and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better shared future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that makes a difference in </a:t>
            </a:r>
            <a:r>
              <a:rPr lang="en-GB" sz="2400" b="1" i="0" dirty="0">
                <a:solidFill>
                  <a:srgbClr val="C00000"/>
                </a:solidFill>
                <a:effectLst/>
              </a:rPr>
              <a:t>people’s lives, communities and our planet</a:t>
            </a:r>
            <a:br>
              <a:rPr lang="en-GB" sz="2400" b="1" i="0" dirty="0">
                <a:solidFill>
                  <a:srgbClr val="333333"/>
                </a:solidFill>
                <a:effectLst/>
              </a:rPr>
            </a:br>
            <a:br>
              <a:rPr lang="en-GB" sz="2400" b="1" dirty="0">
                <a:solidFill>
                  <a:srgbClr val="333333"/>
                </a:solidFill>
              </a:rPr>
            </a:br>
            <a:br>
              <a:rPr lang="en-GB" sz="2400" b="1" i="0" dirty="0">
                <a:solidFill>
                  <a:srgbClr val="333333"/>
                </a:solidFill>
                <a:effectLst/>
              </a:rPr>
            </a:br>
            <a:r>
              <a:rPr lang="en-GB" sz="2400" i="0" dirty="0">
                <a:solidFill>
                  <a:srgbClr val="333333"/>
                </a:solidFill>
                <a:effectLst/>
              </a:rPr>
              <a:t>- </a:t>
            </a:r>
            <a:r>
              <a:rPr lang="en-GB" sz="2400" b="1" i="1" dirty="0">
                <a:solidFill>
                  <a:srgbClr val="333333"/>
                </a:solidFill>
              </a:rPr>
              <a:t>What’s the difference between the two mission statements? Why do you think Coca-Cola changed its mission statement?</a:t>
            </a:r>
            <a:br>
              <a:rPr lang="en-GB" sz="2400" b="1" i="1" dirty="0">
                <a:solidFill>
                  <a:srgbClr val="333333"/>
                </a:solidFill>
                <a:effectLst/>
              </a:rPr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38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3" y="5744366"/>
            <a:ext cx="11915777" cy="908310"/>
          </a:xfrm>
        </p:spPr>
        <p:txBody>
          <a:bodyPr>
            <a:noAutofit/>
          </a:bodyPr>
          <a:lstStyle/>
          <a:p>
            <a:pPr algn="l"/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6000" b="1" dirty="0">
                <a:solidFill>
                  <a:srgbClr val="002060"/>
                </a:solidFill>
              </a:rPr>
              <a:t>The complex stakeholder issue: </a:t>
            </a:r>
            <a:br>
              <a:rPr lang="en-GB" sz="6000" b="1" dirty="0">
                <a:solidFill>
                  <a:srgbClr val="002060"/>
                </a:solidFill>
              </a:rPr>
            </a:br>
            <a:br>
              <a:rPr lang="en-GB" sz="6000" b="1" dirty="0">
                <a:solidFill>
                  <a:srgbClr val="002060"/>
                </a:solidFill>
              </a:rPr>
            </a:br>
            <a:r>
              <a:rPr lang="en-GB" sz="4400" b="1" dirty="0">
                <a:solidFill>
                  <a:srgbClr val="002060"/>
                </a:solidFill>
              </a:rPr>
              <a:t>- </a:t>
            </a:r>
            <a:r>
              <a:rPr lang="en-US" altLang="en-US" sz="2800" dirty="0"/>
              <a:t>Can you serve the long-term interests of the shareholders without paying attention to the others? </a:t>
            </a:r>
            <a:br>
              <a:rPr lang="en-US" altLang="en-US" sz="2800" dirty="0"/>
            </a:br>
            <a:r>
              <a:rPr lang="en-US" altLang="en-US" sz="2800" dirty="0"/>
              <a:t>- No – a company must be mindful of its stakeholders; it cannot operate in isolation solely to </a:t>
            </a:r>
            <a:r>
              <a:rPr lang="en-US" altLang="en-US" sz="2800" dirty="0" err="1"/>
              <a:t>maximise</a:t>
            </a:r>
            <a:r>
              <a:rPr lang="en-US" altLang="en-US" sz="2800" dirty="0"/>
              <a:t> shareholder wealth</a:t>
            </a:r>
            <a:br>
              <a:rPr lang="en-US" altLang="en-US" sz="2800" dirty="0"/>
            </a:br>
            <a:r>
              <a:rPr lang="en-US" altLang="en-US" sz="3200" dirty="0"/>
              <a:t>- </a:t>
            </a:r>
            <a:r>
              <a:rPr lang="en-US" altLang="en-US" sz="2800" dirty="0"/>
              <a:t>The interconnectedness of wealth creation</a:t>
            </a:r>
            <a:br>
              <a:rPr lang="en-US" altLang="en-US" sz="2800" dirty="0"/>
            </a:br>
            <a:r>
              <a:rPr lang="en-US" altLang="en-US" sz="2800" dirty="0"/>
              <a:t>- Long term relationships are source of wealth not individual transactions</a:t>
            </a:r>
            <a:br>
              <a:rPr lang="en-US" altLang="en-US" sz="2800" dirty="0"/>
            </a:br>
            <a:r>
              <a:rPr lang="en-US" altLang="en-US" sz="2800" dirty="0"/>
              <a:t>- The key to organizational long-term viability is manage the entire web of interconnected stakeholder relationships for everyone’s mutual benefit as much as possible.</a:t>
            </a:r>
            <a:br>
              <a:rPr lang="en-US" altLang="en-US" sz="4000" dirty="0"/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434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23" y="4908914"/>
            <a:ext cx="11915777" cy="908310"/>
          </a:xfrm>
        </p:spPr>
        <p:txBody>
          <a:bodyPr>
            <a:noAutofit/>
          </a:bodyPr>
          <a:lstStyle/>
          <a:p>
            <a:pPr algn="l">
              <a:defRPr/>
            </a:pPr>
            <a:br>
              <a:rPr lang="en-GB" sz="2400" b="1" dirty="0">
                <a:solidFill>
                  <a:srgbClr val="002060"/>
                </a:solidFill>
              </a:rPr>
            </a:br>
            <a:br>
              <a:rPr lang="en-GB" sz="2400" b="1" dirty="0">
                <a:solidFill>
                  <a:srgbClr val="002060"/>
                </a:solidFill>
              </a:rPr>
            </a:br>
            <a:r>
              <a:rPr lang="en-GB" sz="2400" b="1" dirty="0">
                <a:solidFill>
                  <a:srgbClr val="002060"/>
                </a:solidFill>
              </a:rPr>
              <a:t>The stewardship theory</a:t>
            </a:r>
            <a:br>
              <a:rPr lang="en-GB" sz="2400" b="1" dirty="0">
                <a:solidFill>
                  <a:srgbClr val="002060"/>
                </a:solidFill>
              </a:rPr>
            </a:br>
            <a:br>
              <a:rPr lang="en-GB" sz="2400" b="1" dirty="0">
                <a:solidFill>
                  <a:srgbClr val="002060"/>
                </a:solidFill>
              </a:rPr>
            </a:br>
            <a:r>
              <a:rPr lang="en-GB" sz="2400" i="0" dirty="0">
                <a:solidFill>
                  <a:srgbClr val="4D5156"/>
                </a:solidFill>
                <a:effectLst/>
              </a:rPr>
              <a:t>Stewardship theory basically </a:t>
            </a:r>
            <a:r>
              <a:rPr lang="en-GB" sz="2400" i="0" dirty="0">
                <a:solidFill>
                  <a:srgbClr val="040C28"/>
                </a:solidFill>
                <a:effectLst/>
              </a:rPr>
              <a:t>argues that a steward recognizes that individualistic, opportunistic, and self-serving goals will be met if work is done for the greater good of the organization</a:t>
            </a:r>
            <a:r>
              <a:rPr lang="en-GB" sz="2400" i="0" dirty="0">
                <a:solidFill>
                  <a:srgbClr val="4D5156"/>
                </a:solidFill>
                <a:effectLst/>
              </a:rPr>
              <a:t>.</a:t>
            </a:r>
            <a:br>
              <a:rPr lang="en-GB" sz="2400" i="0" dirty="0">
                <a:solidFill>
                  <a:srgbClr val="4D5156"/>
                </a:solidFill>
                <a:effectLst/>
              </a:rPr>
            </a:br>
            <a:br>
              <a:rPr lang="en-US" sz="2400" i="0" dirty="0">
                <a:solidFill>
                  <a:srgbClr val="4D5156"/>
                </a:solidFill>
                <a:effectLst/>
              </a:rPr>
            </a:br>
            <a:r>
              <a:rPr lang="en-GB" sz="2400" i="0" dirty="0">
                <a:solidFill>
                  <a:srgbClr val="040C28"/>
                </a:solidFill>
                <a:effectLst/>
              </a:rPr>
              <a:t>This theory states that a steward (company executives) protects the interests of the owners or shareholders and makes decisions on their behalf</a:t>
            </a:r>
            <a:r>
              <a:rPr lang="en-GB" sz="2400" i="0" dirty="0">
                <a:solidFill>
                  <a:srgbClr val="4D5156"/>
                </a:solidFill>
                <a:effectLst/>
              </a:rPr>
              <a:t>. Their objective is to create and maintain a successful organisation so that shareholders can flourish.</a:t>
            </a:r>
            <a:br>
              <a:rPr lang="en-GB" sz="2400" i="0" dirty="0">
                <a:solidFill>
                  <a:srgbClr val="4D5156"/>
                </a:solidFill>
                <a:effectLst/>
              </a:rPr>
            </a:br>
            <a:br>
              <a:rPr lang="en-US" sz="2400" dirty="0">
                <a:solidFill>
                  <a:srgbClr val="4D5156"/>
                </a:solidFill>
              </a:rPr>
            </a:br>
            <a:r>
              <a:rPr lang="en-US" sz="2400" dirty="0"/>
              <a:t>Stewardship theory recognizes the importance of structures that empower the steward and offers maximum autonomy built on trust. 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As per the theory, a steward protects and maximizes shareholders’ wealth through firm performance, because by so doing, the steward’s utility functions are maximized.</a:t>
            </a:r>
            <a:br>
              <a:rPr lang="en-US" sz="2400" dirty="0"/>
            </a:br>
            <a:endParaRPr lang="en-GB" sz="24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895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303" y="4846320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rgbClr val="002060"/>
                </a:solidFill>
              </a:rPr>
              <a:t>The complex stakeholder issue: 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Stakeholder management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Effective stakeholder management requires full understanding of two issues: 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1</a:t>
            </a:r>
            <a:r>
              <a:rPr lang="en-GB" sz="2800" b="1" dirty="0">
                <a:solidFill>
                  <a:srgbClr val="002060"/>
                </a:solidFill>
              </a:rPr>
              <a:t>. stakeholder’s interest level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2. stakeholder’s power level</a:t>
            </a:r>
            <a:br>
              <a:rPr lang="en-GB" sz="2800" b="1" dirty="0">
                <a:solidFill>
                  <a:srgbClr val="002060"/>
                </a:solidFill>
              </a:rPr>
            </a:b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We will consider different stakeholder management approaches/ tools</a:t>
            </a:r>
            <a:br>
              <a:rPr lang="en-GB" sz="2800" b="1" dirty="0">
                <a:solidFill>
                  <a:srgbClr val="002060"/>
                </a:solidFill>
              </a:rPr>
            </a:b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- Stakeholder management by Jake Ma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- </a:t>
            </a:r>
            <a:r>
              <a:rPr lang="en-GB" sz="2800" b="1" dirty="0" err="1">
                <a:solidFill>
                  <a:srgbClr val="002060"/>
                </a:solidFill>
              </a:rPr>
              <a:t>Mendelaw’s</a:t>
            </a:r>
            <a:r>
              <a:rPr lang="en-GB" sz="2800" b="1" dirty="0">
                <a:solidFill>
                  <a:srgbClr val="002060"/>
                </a:solidFill>
              </a:rPr>
              <a:t> matrix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361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97" y="4164915"/>
            <a:ext cx="11915777" cy="908310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Stakeholder Management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-	</a:t>
            </a:r>
            <a:r>
              <a:rPr lang="en-US" sz="2800" b="1" dirty="0">
                <a:solidFill>
                  <a:srgbClr val="002060"/>
                </a:solidFill>
              </a:rPr>
              <a:t>Directors/ management are faced with competing interests from varied stakeholder groups</a:t>
            </a: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-	there is need for a methodical approach to stakeholder management to ensure long-term survival of the company – different approaches are used</a:t>
            </a:r>
            <a:br>
              <a:rPr lang="en-US" sz="2800" b="1" dirty="0">
                <a:solidFill>
                  <a:srgbClr val="002060"/>
                </a:solidFill>
              </a:rPr>
            </a:br>
            <a:br>
              <a:rPr lang="en-US" sz="2800" b="1" dirty="0">
                <a:solidFill>
                  <a:srgbClr val="002060"/>
                </a:solidFill>
              </a:rPr>
            </a:br>
            <a:r>
              <a:rPr lang="en-US" sz="2800" b="1" dirty="0">
                <a:solidFill>
                  <a:srgbClr val="002060"/>
                </a:solidFill>
              </a:rPr>
              <a:t>…which stakeholder group is the most important? It’s imperative that company leadership effectively engage stakeholders</a:t>
            </a:r>
            <a:br>
              <a:rPr lang="en-US" sz="36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  <a:hlinkClick r:id="rId2"/>
              </a:rPr>
              <a:t>Let’s explore Jack Ma’s case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7918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9748" y="5806815"/>
            <a:ext cx="8572501" cy="288039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E9775F-31EC-4BCD-8BBD-768824A463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597" y="1609736"/>
            <a:ext cx="8763903" cy="3799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3819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Let’s explore: British Airways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 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using the Power/ Interest Grid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0067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48" y="5892541"/>
            <a:ext cx="11363327" cy="146310"/>
          </a:xfrm>
        </p:spPr>
        <p:txBody>
          <a:bodyPr>
            <a:noAutofit/>
          </a:bodyPr>
          <a:lstStyle/>
          <a:p>
            <a:r>
              <a:rPr lang="en-US" sz="4000" b="1" dirty="0">
                <a:solidFill>
                  <a:srgbClr val="002060"/>
                </a:solidFill>
              </a:rPr>
              <a:t>Stakeholder Management …</a:t>
            </a:r>
            <a:r>
              <a:rPr lang="en-US" sz="4000" b="1" dirty="0" err="1">
                <a:solidFill>
                  <a:srgbClr val="002060"/>
                </a:solidFill>
              </a:rPr>
              <a:t>cont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		</a:t>
            </a:r>
            <a:r>
              <a:rPr lang="en-US" sz="4000" b="1" u="sng" dirty="0">
                <a:solidFill>
                  <a:srgbClr val="002060"/>
                </a:solidFill>
              </a:rPr>
              <a:t>Power/ Interest Grid</a:t>
            </a: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4800" b="1" dirty="0">
                <a:solidFill>
                  <a:srgbClr val="002060"/>
                </a:solidFill>
              </a:rPr>
              <a:t>Case – Group task: </a:t>
            </a:r>
            <a:r>
              <a:rPr lang="en-US" sz="3200" b="1" dirty="0">
                <a:solidFill>
                  <a:srgbClr val="002060"/>
                </a:solidFill>
              </a:rPr>
              <a:t>Choose a UK company and </a:t>
            </a:r>
            <a:r>
              <a:rPr lang="en-US" sz="3200" b="1" dirty="0" err="1">
                <a:solidFill>
                  <a:srgbClr val="002060"/>
                </a:solidFill>
              </a:rPr>
              <a:t>analyse</a:t>
            </a:r>
            <a:r>
              <a:rPr lang="en-US" sz="3200" b="1" dirty="0">
                <a:solidFill>
                  <a:srgbClr val="002060"/>
                </a:solidFill>
              </a:rPr>
              <a:t> stakeholders using the Power/ Interest Grid.</a:t>
            </a:r>
            <a:br>
              <a:rPr lang="en-US" sz="32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br>
              <a:rPr lang="en-US" sz="4800" b="1" dirty="0">
                <a:solidFill>
                  <a:srgbClr val="002060"/>
                </a:solidFill>
              </a:rPr>
            </a:br>
            <a:r>
              <a:rPr lang="en-US" sz="3200" b="1" dirty="0">
                <a:solidFill>
                  <a:srgbClr val="002060"/>
                </a:solidFill>
              </a:rPr>
              <a:t>		Let</a:t>
            </a:r>
            <a:r>
              <a:rPr lang="en-US" sz="3200" b="1" dirty="0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’s explore detail:</a:t>
            </a:r>
            <a:r>
              <a:rPr lang="en-US" sz="32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2400" b="1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Ackermann &amp; Eden, (1998)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533524" y="234983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917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03200" y="2438400"/>
            <a:ext cx="11915777" cy="90831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Activity 5: Please read an article on </a:t>
            </a:r>
            <a:r>
              <a:rPr lang="en-GB" sz="4000" b="1" dirty="0" err="1">
                <a:solidFill>
                  <a:srgbClr val="002060"/>
                </a:solidFill>
              </a:rPr>
              <a:t>moodle</a:t>
            </a:r>
            <a:r>
              <a:rPr lang="en-GB" sz="4000" b="1" dirty="0">
                <a:solidFill>
                  <a:srgbClr val="002060"/>
                </a:solidFill>
              </a:rPr>
              <a:t> using link below – Activity 5: Of stakeholder issues  and discuss/ share thoughts</a:t>
            </a:r>
            <a:br>
              <a:rPr lang="en-GB" sz="4000" b="1" dirty="0">
                <a:solidFill>
                  <a:srgbClr val="002060"/>
                </a:solidFill>
              </a:rPr>
            </a:b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Link: </a:t>
            </a:r>
            <a:r>
              <a:rPr lang="en-GB" sz="4000" b="1" dirty="0">
                <a:solidFill>
                  <a:srgbClr val="002060"/>
                </a:solidFill>
                <a:hlinkClick r:id="rId2"/>
              </a:rPr>
              <a:t>Please read and discuss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2095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1120" y="1757680"/>
            <a:ext cx="11915777" cy="90831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Any questions 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536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895</TotalTime>
  <Words>1009</Words>
  <Application>Microsoft Office PowerPoint</Application>
  <PresentationFormat>Widescreen</PresentationFormat>
  <Paragraphs>54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Introduction to Business</vt:lpstr>
      <vt:lpstr>Stakeholder – any ‘people’ with a vested interest in a business and its operations. There is no requirement for financial investment for one to be called a stakeholder  Stockholder/ shareholder – a ‘people’ with invested interest in a business - owns  Watch this video for differences </vt:lpstr>
      <vt:lpstr>Activity 1: Make a list of people/ groups you think are called Tesco Store’s stakeholders</vt:lpstr>
      <vt:lpstr>PowerPoint Presentation</vt:lpstr>
      <vt:lpstr>Activity 2 - Group task: choose a business/ company in the UK. Make a list of stakeholders and what these stakeholders are interested in/ their expectations.   Be ready to share your answers to the class</vt:lpstr>
      <vt:lpstr>     - Managers are Agents appointed by their Principals (shareholders). They have a stewardship responsibility.  - Managers have a fiduciary relationship to the owners to look after their interests   There however are other issues to be accounted for i.e varied stakeholder requirements</vt:lpstr>
      <vt:lpstr>Let’s explore a shareholder focused mission statement  From Coca-Cola (Old mission statement): We exist to create value for our share owners on a long-term basis by building a business that enhances the Coca-Cola company’s trademark. This is also our ultimate commitment. </vt:lpstr>
      <vt:lpstr>In whose interest must a business be run: a stakeholder alternative    - Stockholders are one group among many hence not all focus must be placed on them. - Stakeholders are those groups that have a “stake in” or vested interest in the activities of the company. - Each stakeholder group has a right to be treated as a end itself not just means for enrichment of the stockholders. </vt:lpstr>
      <vt:lpstr>A stakeholder focused mission statement   New Mission Statement: Coca cola Our vision is to craft the brands and choice of drinks that people love, to refresh them in body &amp; spirit. And done in ways that create a more sustainable business and better shared future that makes a difference in people’s lives, communities and our planet   - What’s the difference between the two mission statements? Why do you think Coca-Cola changed its mission statement? </vt:lpstr>
      <vt:lpstr>  The complex stakeholder issue:   - Can you serve the long-term interests of the shareholders without paying attention to the others?  - No – a company must be mindful of its stakeholders; it cannot operate in isolation solely to maximise shareholder wealth - The interconnectedness of wealth creation - Long term relationships are source of wealth not individual transactions - The key to organizational long-term viability is manage the entire web of interconnected stakeholder relationships for everyone’s mutual benefit as much as possible. </vt:lpstr>
      <vt:lpstr>  The stewardship theory  Stewardship theory basically argues that a steward recognizes that individualistic, opportunistic, and self-serving goals will be met if work is done for the greater good of the organization.  This theory states that a steward (company executives) protects the interests of the owners or shareholders and makes decisions on their behalf. Their objective is to create and maintain a successful organisation so that shareholders can flourish.  Stewardship theory recognizes the importance of structures that empower the steward and offers maximum autonomy built on trust.    As per the theory, a steward protects and maximizes shareholders’ wealth through firm performance, because by so doing, the steward’s utility functions are maximized. </vt:lpstr>
      <vt:lpstr>The complex stakeholder issue:   Stakeholder management  Effective stakeholder management requires full understanding of two issues:   1. stakeholder’s interest level 2. stakeholder’s power level  We will consider different stakeholder management approaches/ tools  - Stakeholder management by Jake Ma - Mendelaw’s matrix</vt:lpstr>
      <vt:lpstr>Stakeholder Management   - Directors/ management are faced with competing interests from varied stakeholder groups - there is need for a methodical approach to stakeholder management to ensure long-term survival of the company – different approaches are used  …which stakeholder group is the most important? It’s imperative that company leadership effectively engage stakeholders  Let’s explore Jack Ma’s case</vt:lpstr>
      <vt:lpstr>Stakeholder Management …cont   Power/ Interest Grid         Let’s explore detail: Ackermann &amp; Eden, (1998)</vt:lpstr>
      <vt:lpstr>Stakeholder Management …cont   Power/ Interest Grid  Let’s explore: British Airways        Let’s explore using the Power/ Interest Grid Ackermann &amp; Eden, (1998)</vt:lpstr>
      <vt:lpstr>Stakeholder Management …cont   Power/ Interest Grid    Case – Group task: Choose a UK company and analyse stakeholders using the Power/ Interest Grid.     Let’s explore detail: Ackermann &amp; Eden, (1998)</vt:lpstr>
      <vt:lpstr>Activity 5: Please read an article on moodle using link below – Activity 5: Of stakeholder issues  and discuss/ share thoughts  Link: Please read and discuss</vt:lpstr>
      <vt:lpstr>Any 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Munodzinesa Zuwirai</cp:lastModifiedBy>
  <cp:revision>48</cp:revision>
  <dcterms:created xsi:type="dcterms:W3CDTF">2022-01-21T02:44:46Z</dcterms:created>
  <dcterms:modified xsi:type="dcterms:W3CDTF">2023-10-06T13:19:15Z</dcterms:modified>
</cp:coreProperties>
</file>