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1.xml" ContentType="application/vnd.openxmlformats-officedocument.presentationml.notesSlid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charts/chart3.xml" ContentType="application/vnd.openxmlformats-officedocument.drawingml.chart+xml"/>
  <Override PartName="/ppt/charts/style3.xml" ContentType="application/vnd.ms-office.chartstyle+xml"/>
  <Override PartName="/ppt/charts/colors3.xml" ContentType="application/vnd.ms-office.chartcolorstyle+xml"/>
  <Override PartName="/ppt/charts/chart4.xml" ContentType="application/vnd.openxmlformats-officedocument.drawingml.chart+xml"/>
  <Override PartName="/ppt/charts/style4.xml" ContentType="application/vnd.ms-office.chartstyle+xml"/>
  <Override PartName="/ppt/charts/colors4.xml" ContentType="application/vnd.ms-office.chartcolorstyle+xml"/>
  <Override PartName="/ppt/charts/chart5.xml" ContentType="application/vnd.openxmlformats-officedocument.drawingml.chart+xml"/>
  <Override PartName="/ppt/charts/style5.xml" ContentType="application/vnd.ms-office.chartstyle+xml"/>
  <Override PartName="/ppt/charts/colors5.xml" ContentType="application/vnd.ms-office.chartcolorstyle+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 id="2147483684" r:id="rId3"/>
  </p:sldMasterIdLst>
  <p:notesMasterIdLst>
    <p:notesMasterId r:id="rId11"/>
  </p:notesMasterIdLst>
  <p:sldIdLst>
    <p:sldId id="256" r:id="rId4"/>
    <p:sldId id="257" r:id="rId5"/>
    <p:sldId id="258" r:id="rId6"/>
    <p:sldId id="259" r:id="rId7"/>
    <p:sldId id="265" r:id="rId8"/>
    <p:sldId id="266" r:id="rId9"/>
    <p:sldId id="263" r:id="rId10"/>
  </p:sldIdLst>
  <p:sldSz cx="30275213" cy="4280376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74567C-E7CB-452F-8D9F-FE60B075E3A9}" v="16" dt="2021-04-29T11:14:20.50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123" autoAdjust="0"/>
    <p:restoredTop sz="94660"/>
  </p:normalViewPr>
  <p:slideViewPr>
    <p:cSldViewPr snapToGrid="0">
      <p:cViewPr varScale="1">
        <p:scale>
          <a:sx n="14" d="100"/>
          <a:sy n="14" d="100"/>
        </p:scale>
        <p:origin x="1716" y="174"/>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viewProps" Target="viewProp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Master" Target="slideMasters/slideMaster2.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notesMaster" Target="notesMasters/notesMaster1.xml"/><Relationship Id="rId5" Type="http://schemas.openxmlformats.org/officeDocument/2006/relationships/slide" Target="slides/slide2.xml"/><Relationship Id="rId15" Type="http://schemas.openxmlformats.org/officeDocument/2006/relationships/tableStyles" Target="tableStyle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 userId="acfce3dd-66c2-4b6d-8e85-a3a71175ae38" providerId="ADAL" clId="{4874567C-E7CB-452F-8D9F-FE60B075E3A9}"/>
    <pc:docChg chg="custSel addSld delSld modSld">
      <pc:chgData name="Simon" userId="acfce3dd-66c2-4b6d-8e85-a3a71175ae38" providerId="ADAL" clId="{4874567C-E7CB-452F-8D9F-FE60B075E3A9}" dt="2021-04-30T10:31:42.785" v="9" actId="478"/>
      <pc:docMkLst>
        <pc:docMk/>
      </pc:docMkLst>
      <pc:sldChg chg="addSp delSp modSp mod">
        <pc:chgData name="Simon" userId="acfce3dd-66c2-4b6d-8e85-a3a71175ae38" providerId="ADAL" clId="{4874567C-E7CB-452F-8D9F-FE60B075E3A9}" dt="2021-04-30T10:31:42.785" v="9" actId="478"/>
        <pc:sldMkLst>
          <pc:docMk/>
          <pc:sldMk cId="1285293198" sldId="257"/>
        </pc:sldMkLst>
        <pc:picChg chg="add del mod">
          <ac:chgData name="Simon" userId="acfce3dd-66c2-4b6d-8e85-a3a71175ae38" providerId="ADAL" clId="{4874567C-E7CB-452F-8D9F-FE60B075E3A9}" dt="2021-04-30T10:31:42.785" v="9" actId="478"/>
          <ac:picMkLst>
            <pc:docMk/>
            <pc:sldMk cId="1285293198" sldId="257"/>
            <ac:picMk id="2" creationId="{C1F49670-455E-4ADA-A8ED-4AB7D067362E}"/>
          </ac:picMkLst>
        </pc:picChg>
      </pc:sldChg>
      <pc:sldChg chg="add del">
        <pc:chgData name="Simon" userId="acfce3dd-66c2-4b6d-8e85-a3a71175ae38" providerId="ADAL" clId="{4874567C-E7CB-452F-8D9F-FE60B075E3A9}" dt="2021-04-28T08:06:18.520" v="4" actId="47"/>
        <pc:sldMkLst>
          <pc:docMk/>
          <pc:sldMk cId="1302601245" sldId="258"/>
        </pc:sldMkLst>
      </pc:sldChg>
      <pc:sldChg chg="add del">
        <pc:chgData name="Simon" userId="acfce3dd-66c2-4b6d-8e85-a3a71175ae38" providerId="ADAL" clId="{4874567C-E7CB-452F-8D9F-FE60B075E3A9}" dt="2021-04-29T11:06:42.240" v="6"/>
        <pc:sldMkLst>
          <pc:docMk/>
          <pc:sldMk cId="1628244132" sldId="265"/>
        </pc:sldMkLst>
      </pc:sldChg>
      <pc:sldChg chg="add del">
        <pc:chgData name="Simon" userId="acfce3dd-66c2-4b6d-8e85-a3a71175ae38" providerId="ADAL" clId="{4874567C-E7CB-452F-8D9F-FE60B075E3A9}" dt="2021-04-29T11:07:44.440" v="8"/>
        <pc:sldMkLst>
          <pc:docMk/>
          <pc:sldMk cId="867483443" sldId="266"/>
        </pc:sldMkLst>
      </pc:sldChg>
    </pc:docChg>
  </pc:docChgLst>
</pc:chgInfo>
</file>

<file path=ppt/charts/_rels/chart1.xml.rels><?xml version="1.0" encoding="UTF-8" standalone="yes"?>
<Relationships xmlns="http://schemas.openxmlformats.org/package/2006/relationships"><Relationship Id="rId3" Type="http://schemas.openxmlformats.org/officeDocument/2006/relationships/oleObject" Target="file:///\\Users\wilkesfamily\Documents\Nordic%20Walking%20stats%20.xlsx"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file:///\\Users\tanjones\Desktop\What%20is%20the%20Public&#8217;s%20Knowledge%20and%20Perception%20of%20Sport%20Therapy_%20Undergraduate%20research.(1-50).xlsx" TargetMode="External"/><Relationship Id="rId2" Type="http://schemas.microsoft.com/office/2011/relationships/chartColorStyle" Target="colors2.xml"/><Relationship Id="rId1" Type="http://schemas.microsoft.com/office/2011/relationships/chartStyle" Target="style2.xml"/></Relationships>
</file>

<file path=ppt/charts/_rels/chart3.xml.rels><?xml version="1.0" encoding="UTF-8" standalone="yes"?>
<Relationships xmlns="http://schemas.openxmlformats.org/package/2006/relationships"><Relationship Id="rId3" Type="http://schemas.openxmlformats.org/officeDocument/2006/relationships/oleObject" Target="file:///\\Users\tanjones\Desktop\What%20is%20the%20Public&#8217;s%20Knowledge%20and%20Perception%20of%20Sport%20Therapy_%20Undergraduate%20research.(1-50).xlsx" TargetMode="External"/><Relationship Id="rId2" Type="http://schemas.microsoft.com/office/2011/relationships/chartColorStyle" Target="colors3.xml"/><Relationship Id="rId1" Type="http://schemas.microsoft.com/office/2011/relationships/chartStyle" Target="style3.xml"/></Relationships>
</file>

<file path=ppt/charts/_rels/chart4.xml.rels><?xml version="1.0" encoding="UTF-8" standalone="yes"?>
<Relationships xmlns="http://schemas.openxmlformats.org/package/2006/relationships"><Relationship Id="rId3" Type="http://schemas.openxmlformats.org/officeDocument/2006/relationships/oleObject" Target="file:///\\Users\tanjones\Desktop\What%20is%20the%20Public&#8217;s%20Knowledge%20and%20Perception%20of%20Sport%20Therapy_%20Undergraduate%20research.(1-50).xlsx" TargetMode="External"/><Relationship Id="rId2" Type="http://schemas.microsoft.com/office/2011/relationships/chartColorStyle" Target="colors4.xml"/><Relationship Id="rId1" Type="http://schemas.microsoft.com/office/2011/relationships/chartStyle" Target="style4.xml"/></Relationships>
</file>

<file path=ppt/charts/_rels/chart5.xml.rels><?xml version="1.0" encoding="UTF-8" standalone="yes"?>
<Relationships xmlns="http://schemas.openxmlformats.org/package/2006/relationships"><Relationship Id="rId3" Type="http://schemas.openxmlformats.org/officeDocument/2006/relationships/oleObject" Target="https://uowtsd-my.sharepoint.com/personal/1701953_student_uwtsd_ac_uk/Documents/Year%203/Experimental%20Research/Detailed%20(1).xlsx" TargetMode="External"/><Relationship Id="rId2" Type="http://schemas.microsoft.com/office/2011/relationships/chartColorStyle" Target="colors5.xml"/><Relationship Id="rId1" Type="http://schemas.microsoft.com/office/2011/relationships/chartStyle" Target="style5.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3000" b="0" i="0" u="none" strike="noStrike" kern="1200" cap="none" spc="0" normalizeH="0" baseline="0">
                <a:solidFill>
                  <a:schemeClr val="tx1">
                    <a:lumMod val="65000"/>
                    <a:lumOff val="35000"/>
                  </a:schemeClr>
                </a:solidFill>
                <a:latin typeface="Arial" panose="020B0604020202020204" pitchFamily="34" charset="0"/>
                <a:ea typeface="+mj-ea"/>
                <a:cs typeface="Arial" panose="020B0604020202020204" pitchFamily="34" charset="0"/>
              </a:defRPr>
            </a:pPr>
            <a:r>
              <a:rPr lang="en-GB" sz="3000">
                <a:latin typeface="Arial" panose="020B0604020202020204" pitchFamily="34" charset="0"/>
                <a:cs typeface="Arial" panose="020B0604020202020204" pitchFamily="34" charset="0"/>
              </a:rPr>
              <a:t>Percentage Change in Baseline vs Post Intervention Mean Measurements </a:t>
            </a:r>
          </a:p>
        </c:rich>
      </c:tx>
      <c:overlay val="0"/>
      <c:spPr>
        <a:noFill/>
        <a:ln>
          <a:noFill/>
        </a:ln>
        <a:effectLst/>
      </c:spPr>
      <c:txPr>
        <a:bodyPr rot="0" spcFirstLastPara="1" vertOverflow="ellipsis" vert="horz" wrap="square" anchor="ctr" anchorCtr="1"/>
        <a:lstStyle/>
        <a:p>
          <a:pPr>
            <a:defRPr sz="3000" b="0" i="0" u="none" strike="noStrike" kern="1200" cap="none" spc="0" normalizeH="0" baseline="0">
              <a:solidFill>
                <a:schemeClr val="tx1">
                  <a:lumMod val="65000"/>
                  <a:lumOff val="35000"/>
                </a:schemeClr>
              </a:solidFill>
              <a:latin typeface="Arial" panose="020B0604020202020204" pitchFamily="34" charset="0"/>
              <a:ea typeface="+mj-ea"/>
              <a:cs typeface="Arial" panose="020B0604020202020204" pitchFamily="34" charset="0"/>
            </a:defRPr>
          </a:pPr>
          <a:endParaRPr lang="en-US"/>
        </a:p>
      </c:txPr>
    </c:title>
    <c:autoTitleDeleted val="0"/>
    <c:plotArea>
      <c:layout/>
      <c:barChart>
        <c:barDir val="col"/>
        <c:grouping val="clustered"/>
        <c:varyColors val="0"/>
        <c:ser>
          <c:idx val="0"/>
          <c:order val="0"/>
          <c:tx>
            <c:strRef>
              <c:f>'Main stats and graph'!$R$56</c:f>
              <c:strCache>
                <c:ptCount val="1"/>
                <c:pt idx="0">
                  <c:v>Intervention </c:v>
                </c:pt>
              </c:strCache>
            </c:strRef>
          </c:tx>
          <c:spPr>
            <a:solidFill>
              <a:schemeClr val="accent1"/>
            </a:solidFill>
            <a:ln>
              <a:noFill/>
            </a:ln>
            <a:effectLst/>
          </c:spPr>
          <c:invertIfNegative val="0"/>
          <c:dLbls>
            <c:delete val="1"/>
          </c:dLbls>
          <c:cat>
            <c:strRef>
              <c:f>'Main stats and graph'!$S$55:$AD$55</c:f>
              <c:strCache>
                <c:ptCount val="11"/>
                <c:pt idx="0">
                  <c:v>Sit to 
Stand</c:v>
                </c:pt>
                <c:pt idx="2">
                  <c:v>Biceps 
Curls</c:v>
                </c:pt>
                <c:pt idx="4">
                  <c:v>Functional 
Reach </c:v>
                </c:pt>
                <c:pt idx="6">
                  <c:v>Grip 
Strength 
(Left)</c:v>
                </c:pt>
                <c:pt idx="8">
                  <c:v>Grip 
Strength 
(Right)</c:v>
                </c:pt>
                <c:pt idx="10">
                  <c:v>6 Minute 
Walk </c:v>
                </c:pt>
              </c:strCache>
            </c:strRef>
          </c:cat>
          <c:val>
            <c:numRef>
              <c:f>'Main stats and graph'!$S$56:$AD$56</c:f>
              <c:numCache>
                <c:formatCode>General</c:formatCode>
                <c:ptCount val="12"/>
                <c:pt idx="0" formatCode="0.00%">
                  <c:v>0.13196286472148541</c:v>
                </c:pt>
                <c:pt idx="2" formatCode="0.00%">
                  <c:v>2.9600394671928328E-3</c:v>
                </c:pt>
                <c:pt idx="4" formatCode="0.00%">
                  <c:v>-1.3736263736263608E-2</c:v>
                </c:pt>
                <c:pt idx="6" formatCode="0.00%">
                  <c:v>-1.5267175572518995E-2</c:v>
                </c:pt>
                <c:pt idx="8" formatCode="0.00%">
                  <c:v>-2.1135646687697102E-2</c:v>
                </c:pt>
                <c:pt idx="10" formatCode="0.00%">
                  <c:v>9.0419265753848038E-2</c:v>
                </c:pt>
              </c:numCache>
            </c:numRef>
          </c:val>
          <c:extLst>
            <c:ext xmlns:c16="http://schemas.microsoft.com/office/drawing/2014/chart" uri="{C3380CC4-5D6E-409C-BE32-E72D297353CC}">
              <c16:uniqueId val="{00000000-127C-BC42-BC97-8119CE557970}"/>
            </c:ext>
          </c:extLst>
        </c:ser>
        <c:ser>
          <c:idx val="1"/>
          <c:order val="1"/>
          <c:tx>
            <c:strRef>
              <c:f>'Main stats and graph'!$R$57</c:f>
              <c:strCache>
                <c:ptCount val="1"/>
                <c:pt idx="0">
                  <c:v>Control</c:v>
                </c:pt>
              </c:strCache>
            </c:strRef>
          </c:tx>
          <c:spPr>
            <a:solidFill>
              <a:schemeClr val="accent2"/>
            </a:solidFill>
            <a:ln>
              <a:noFill/>
            </a:ln>
            <a:effectLst/>
          </c:spPr>
          <c:invertIfNegative val="0"/>
          <c:dLbls>
            <c:delete val="1"/>
          </c:dLbls>
          <c:cat>
            <c:strRef>
              <c:f>'Main stats and graph'!$S$55:$AD$55</c:f>
              <c:strCache>
                <c:ptCount val="11"/>
                <c:pt idx="0">
                  <c:v>Sit to 
Stand</c:v>
                </c:pt>
                <c:pt idx="2">
                  <c:v>Biceps 
Curls</c:v>
                </c:pt>
                <c:pt idx="4">
                  <c:v>Functional 
Reach </c:v>
                </c:pt>
                <c:pt idx="6">
                  <c:v>Grip 
Strength 
(Left)</c:v>
                </c:pt>
                <c:pt idx="8">
                  <c:v>Grip 
Strength 
(Right)</c:v>
                </c:pt>
                <c:pt idx="10">
                  <c:v>6 Minute 
Walk </c:v>
                </c:pt>
              </c:strCache>
            </c:strRef>
          </c:cat>
          <c:val>
            <c:numRef>
              <c:f>'Main stats and graph'!$S$57:$AD$57</c:f>
              <c:numCache>
                <c:formatCode>General</c:formatCode>
                <c:ptCount val="12"/>
                <c:pt idx="0" formatCode="0.00%">
                  <c:v>5.674740484429068E-2</c:v>
                </c:pt>
                <c:pt idx="2" formatCode="0.00%">
                  <c:v>-0.19313304721030042</c:v>
                </c:pt>
                <c:pt idx="4" formatCode="0.00%">
                  <c:v>-0.1277239709443099</c:v>
                </c:pt>
                <c:pt idx="6" formatCode="0.00%">
                  <c:v>-4.3850267379679161E-2</c:v>
                </c:pt>
                <c:pt idx="8" formatCode="0.00%">
                  <c:v>-4.5517241379310354E-2</c:v>
                </c:pt>
                <c:pt idx="10" formatCode="0.00%">
                  <c:v>2.7892185973448898E-2</c:v>
                </c:pt>
              </c:numCache>
            </c:numRef>
          </c:val>
          <c:extLst>
            <c:ext xmlns:c16="http://schemas.microsoft.com/office/drawing/2014/chart" uri="{C3380CC4-5D6E-409C-BE32-E72D297353CC}">
              <c16:uniqueId val="{00000001-127C-BC42-BC97-8119CE557970}"/>
            </c:ext>
          </c:extLst>
        </c:ser>
        <c:dLbls>
          <c:dLblPos val="inEnd"/>
          <c:showLegendKey val="0"/>
          <c:showVal val="1"/>
          <c:showCatName val="0"/>
          <c:showSerName val="0"/>
          <c:showPercent val="0"/>
          <c:showBubbleSize val="0"/>
        </c:dLbls>
        <c:gapWidth val="199"/>
        <c:axId val="119681120"/>
        <c:axId val="108826512"/>
      </c:barChart>
      <c:catAx>
        <c:axId val="119681120"/>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0" spcFirstLastPara="1" vertOverflow="ellipsis" wrap="square" anchor="ctr" anchorCtr="1"/>
          <a:lstStyle/>
          <a:p>
            <a:pPr>
              <a:defRPr sz="2000" b="0" i="0" u="none" strike="noStrike" kern="1200" cap="none" spc="0" normalizeH="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08826512"/>
        <c:crosses val="autoZero"/>
        <c:auto val="1"/>
        <c:lblAlgn val="ctr"/>
        <c:lblOffset val="100"/>
        <c:noMultiLvlLbl val="0"/>
      </c:catAx>
      <c:valAx>
        <c:axId val="108826512"/>
        <c:scaling>
          <c:orientation val="minMax"/>
        </c:scaling>
        <c:delete val="0"/>
        <c:axPos val="l"/>
        <c:majorGridlines>
          <c:spPr>
            <a:ln w="9525" cap="flat" cmpd="sng" algn="ctr">
              <a:solidFill>
                <a:schemeClr val="tx1">
                  <a:lumMod val="15000"/>
                  <a:lumOff val="85000"/>
                </a:schemeClr>
              </a:solidFill>
              <a:round/>
            </a:ln>
            <a:effectLst/>
          </c:spPr>
        </c:majorGridlines>
        <c:minorGridlines>
          <c:spPr>
            <a:ln w="9525" cap="flat" cmpd="sng" algn="ctr">
              <a:solidFill>
                <a:schemeClr val="tx1">
                  <a:lumMod val="5000"/>
                  <a:lumOff val="95000"/>
                </a:schemeClr>
              </a:solidFill>
              <a:round/>
            </a:ln>
            <a:effectLst/>
          </c:spPr>
        </c:min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2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crossAx val="119681120"/>
        <c:crosses val="autoZero"/>
        <c:crossBetween val="between"/>
      </c:valAx>
      <c:spPr>
        <a:noFill/>
        <a:ln>
          <a:noFill/>
        </a:ln>
        <a:effectLst/>
      </c:spPr>
    </c:plotArea>
    <c:legend>
      <c:legendPos val="t"/>
      <c:overlay val="0"/>
      <c:spPr>
        <a:noFill/>
        <a:ln>
          <a:noFill/>
        </a:ln>
        <a:effectLst/>
      </c:spPr>
      <c:txPr>
        <a:bodyPr rot="0" spcFirstLastPara="1" vertOverflow="ellipsis" vert="horz" wrap="square" anchor="ctr" anchorCtr="1"/>
        <a:lstStyle/>
        <a:p>
          <a:pPr>
            <a:defRPr sz="3000" b="0" i="0" u="none" strike="noStrike" kern="1200" baseline="0">
              <a:solidFill>
                <a:schemeClr val="tx1">
                  <a:lumMod val="65000"/>
                  <a:lumOff val="35000"/>
                </a:schemeClr>
              </a:solidFill>
              <a:latin typeface="Arial" panose="020B0604020202020204" pitchFamily="34" charset="0"/>
              <a:ea typeface="+mn-ea"/>
              <a:cs typeface="Arial" panose="020B0604020202020204" pitchFamily="34" charset="0"/>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3840" b="1" i="0" u="none" strike="noStrike" kern="1200" baseline="0">
                <a:solidFill>
                  <a:schemeClr val="tx2"/>
                </a:solidFill>
                <a:latin typeface="+mn-lt"/>
                <a:ea typeface="+mn-ea"/>
                <a:cs typeface="+mn-cs"/>
              </a:defRPr>
            </a:pPr>
            <a:r>
              <a:rPr lang="en-GB" sz="3840" dirty="0"/>
              <a:t>The quality of service </a:t>
            </a:r>
          </a:p>
        </c:rich>
      </c:tx>
      <c:layout>
        <c:manualLayout>
          <c:xMode val="edge"/>
          <c:yMode val="edge"/>
          <c:x val="0.28367585028198206"/>
          <c:y val="7.8409243153236968E-3"/>
        </c:manualLayout>
      </c:layout>
      <c:overlay val="0"/>
      <c:spPr>
        <a:noFill/>
        <a:ln>
          <a:noFill/>
        </a:ln>
        <a:effectLst/>
      </c:spPr>
      <c:txPr>
        <a:bodyPr rot="0" spcFirstLastPara="1" vertOverflow="ellipsis" vert="horz" wrap="square" anchor="ctr" anchorCtr="1"/>
        <a:lstStyle/>
        <a:p>
          <a:pPr>
            <a:defRPr sz="3840" b="1" i="0" u="none" strike="noStrike" kern="1200" baseline="0">
              <a:solidFill>
                <a:schemeClr val="tx2"/>
              </a:solidFill>
              <a:latin typeface="+mn-lt"/>
              <a:ea typeface="+mn-ea"/>
              <a:cs typeface="+mn-cs"/>
            </a:defRPr>
          </a:pPr>
          <a:endParaRPr lang="en-US"/>
        </a:p>
      </c:txPr>
    </c:title>
    <c:autoTitleDeleted val="0"/>
    <c:plotArea>
      <c:layout/>
      <c:pieChart>
        <c:varyColors val="1"/>
        <c:ser>
          <c:idx val="0"/>
          <c:order val="0"/>
          <c:dPt>
            <c:idx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extLst>
              <c:ext xmlns:c16="http://schemas.microsoft.com/office/drawing/2014/chart" uri="{C3380CC4-5D6E-409C-BE32-E72D297353CC}">
                <c16:uniqueId val="{00000001-D214-9E4E-B9F7-9375AC01FE2B}"/>
              </c:ext>
            </c:extLst>
          </c:dPt>
          <c:dPt>
            <c:idx val="1"/>
            <c:bubble3D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extLst>
              <c:ext xmlns:c16="http://schemas.microsoft.com/office/drawing/2014/chart" uri="{C3380CC4-5D6E-409C-BE32-E72D297353CC}">
                <c16:uniqueId val="{00000003-D214-9E4E-B9F7-9375AC01FE2B}"/>
              </c:ext>
            </c:extLst>
          </c:dPt>
          <c:dPt>
            <c:idx val="2"/>
            <c:bubble3D val="0"/>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extLst>
              <c:ext xmlns:c16="http://schemas.microsoft.com/office/drawing/2014/chart" uri="{C3380CC4-5D6E-409C-BE32-E72D297353CC}">
                <c16:uniqueId val="{00000005-D214-9E4E-B9F7-9375AC01FE2B}"/>
              </c:ext>
            </c:extLst>
          </c:dPt>
          <c:dLbls>
            <c:spPr>
              <a:noFill/>
              <a:ln>
                <a:noFill/>
              </a:ln>
              <a:effectLst/>
            </c:spPr>
            <c:txPr>
              <a:bodyPr rot="0" spcFirstLastPara="1" vertOverflow="ellipsis" vert="horz" wrap="square" anchor="ctr" anchorCtr="1"/>
              <a:lstStyle/>
              <a:p>
                <a:pPr>
                  <a:defRPr sz="3840" b="0" i="0" u="none" strike="noStrike" kern="1200" baseline="0">
                    <a:solidFill>
                      <a:schemeClr val="tx2"/>
                    </a:solidFill>
                    <a:latin typeface="+mn-lt"/>
                    <a:ea typeface="+mn-ea"/>
                    <a:cs typeface="+mn-cs"/>
                  </a:defRPr>
                </a:pPr>
                <a:endParaRPr lang="en-US"/>
              </a:p>
            </c:txPr>
            <c:dLblPos val="outEnd"/>
            <c:showLegendKey val="0"/>
            <c:showVal val="1"/>
            <c:showCatName val="0"/>
            <c:showSerName val="0"/>
            <c:showPercent val="0"/>
            <c:showBubbleSize val="0"/>
            <c:showLeaderLines val="1"/>
            <c:leaderLines>
              <c:spPr>
                <a:ln w="9525">
                  <a:solidFill>
                    <a:schemeClr val="tx2">
                      <a:lumMod val="35000"/>
                      <a:lumOff val="65000"/>
                    </a:schemeClr>
                  </a:solidFill>
                </a:ln>
                <a:effectLst/>
              </c:spPr>
            </c:leaderLines>
            <c:extLst>
              <c:ext xmlns:c15="http://schemas.microsoft.com/office/drawing/2012/chart" uri="{CE6537A1-D6FC-4f65-9D91-7224C49458BB}"/>
            </c:extLst>
          </c:dLbls>
          <c:cat>
            <c:strRef>
              <c:f>'Percentages '!$A$40:$A$42</c:f>
              <c:strCache>
                <c:ptCount val="3"/>
                <c:pt idx="0">
                  <c:v>Neutral</c:v>
                </c:pt>
                <c:pt idx="1">
                  <c:v>Rather Positive </c:v>
                </c:pt>
                <c:pt idx="2">
                  <c:v>Definitely Positive</c:v>
                </c:pt>
              </c:strCache>
            </c:strRef>
          </c:cat>
          <c:val>
            <c:numRef>
              <c:f>'Percentages '!$B$40:$B$42</c:f>
              <c:numCache>
                <c:formatCode>0%</c:formatCode>
                <c:ptCount val="3"/>
                <c:pt idx="0">
                  <c:v>0.04</c:v>
                </c:pt>
                <c:pt idx="1">
                  <c:v>0.14000000000000001</c:v>
                </c:pt>
                <c:pt idx="2">
                  <c:v>0.28000000000000003</c:v>
                </c:pt>
              </c:numCache>
            </c:numRef>
          </c:val>
          <c:extLst>
            <c:ext xmlns:c16="http://schemas.microsoft.com/office/drawing/2014/chart" uri="{C3380CC4-5D6E-409C-BE32-E72D297353CC}">
              <c16:uniqueId val="{00000006-D214-9E4E-B9F7-9375AC01FE2B}"/>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b"/>
      <c:layout>
        <c:manualLayout>
          <c:xMode val="edge"/>
          <c:yMode val="edge"/>
          <c:x val="5.1504946152380986E-2"/>
          <c:y val="0.77719685667119687"/>
          <c:w val="0.94849505384761901"/>
          <c:h val="0.21057491451071919"/>
        </c:manualLayout>
      </c:layout>
      <c:overlay val="0"/>
      <c:spPr>
        <a:noFill/>
        <a:ln>
          <a:noFill/>
        </a:ln>
        <a:effectLst/>
      </c:spPr>
      <c:txPr>
        <a:bodyPr rot="0" spcFirstLastPara="1" vertOverflow="ellipsis" vert="horz" wrap="square" anchor="ctr" anchorCtr="1"/>
        <a:lstStyle/>
        <a:p>
          <a:pPr>
            <a:defRPr sz="3200" b="0" i="0" u="none" strike="noStrike" kern="1200" baseline="0">
              <a:solidFill>
                <a:schemeClr val="tx2"/>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a:noFill/>
    </a:ln>
    <a:effectLst/>
  </c:spPr>
  <c:txPr>
    <a:bodyPr/>
    <a:lstStyle/>
    <a:p>
      <a:pPr>
        <a:defRPr sz="3840"/>
      </a:pPr>
      <a:endParaRPr lang="en-US"/>
    </a:p>
  </c:txPr>
  <c:externalData r:id="rId3">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3840" b="1" i="0" u="none" strike="noStrike" kern="1200" baseline="0">
                <a:solidFill>
                  <a:schemeClr val="tx2"/>
                </a:solidFill>
                <a:latin typeface="+mn-lt"/>
                <a:ea typeface="+mn-ea"/>
                <a:cs typeface="+mn-cs"/>
              </a:defRPr>
            </a:pPr>
            <a:r>
              <a:rPr lang="en-US" dirty="0"/>
              <a:t>Who are you most likely to see if you have an injury?</a:t>
            </a:r>
          </a:p>
        </c:rich>
      </c:tx>
      <c:overlay val="0"/>
      <c:spPr>
        <a:noFill/>
        <a:ln>
          <a:noFill/>
        </a:ln>
        <a:effectLst/>
      </c:spPr>
      <c:txPr>
        <a:bodyPr rot="0" spcFirstLastPara="1" vertOverflow="ellipsis" vert="horz" wrap="square" anchor="ctr" anchorCtr="1"/>
        <a:lstStyle/>
        <a:p>
          <a:pPr>
            <a:defRPr sz="3840" b="1" i="0" u="none" strike="noStrike" kern="1200" baseline="0">
              <a:solidFill>
                <a:schemeClr val="tx2"/>
              </a:solidFill>
              <a:latin typeface="+mn-lt"/>
              <a:ea typeface="+mn-ea"/>
              <a:cs typeface="+mn-cs"/>
            </a:defRPr>
          </a:pPr>
          <a:endParaRPr lang="en-US"/>
        </a:p>
      </c:txPr>
    </c:title>
    <c:autoTitleDeleted val="0"/>
    <c:plotArea>
      <c:layout/>
      <c:pieChart>
        <c:varyColors val="1"/>
        <c:ser>
          <c:idx val="0"/>
          <c:order val="0"/>
          <c:dPt>
            <c:idx val="0"/>
            <c:bubble3D val="0"/>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extLst>
              <c:ext xmlns:c16="http://schemas.microsoft.com/office/drawing/2014/chart" uri="{C3380CC4-5D6E-409C-BE32-E72D297353CC}">
                <c16:uniqueId val="{00000001-A66D-7645-BE7E-F7E797E9DAF8}"/>
              </c:ext>
            </c:extLst>
          </c:dPt>
          <c:dPt>
            <c:idx val="1"/>
            <c:bubble3D val="0"/>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extLst>
              <c:ext xmlns:c16="http://schemas.microsoft.com/office/drawing/2014/chart" uri="{C3380CC4-5D6E-409C-BE32-E72D297353CC}">
                <c16:uniqueId val="{00000003-A66D-7645-BE7E-F7E797E9DAF8}"/>
              </c:ext>
            </c:extLst>
          </c:dPt>
          <c:dPt>
            <c:idx val="2"/>
            <c:bubble3D val="0"/>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extLst>
              <c:ext xmlns:c16="http://schemas.microsoft.com/office/drawing/2014/chart" uri="{C3380CC4-5D6E-409C-BE32-E72D297353CC}">
                <c16:uniqueId val="{00000005-A66D-7645-BE7E-F7E797E9DAF8}"/>
              </c:ext>
            </c:extLst>
          </c:dPt>
          <c:dPt>
            <c:idx val="3"/>
            <c:bubble3D val="0"/>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c:spPr>
            <c:extLst>
              <c:ext xmlns:c16="http://schemas.microsoft.com/office/drawing/2014/chart" uri="{C3380CC4-5D6E-409C-BE32-E72D297353CC}">
                <c16:uniqueId val="{00000007-A66D-7645-BE7E-F7E797E9DAF8}"/>
              </c:ext>
            </c:extLst>
          </c:dPt>
          <c:dLbls>
            <c:spPr>
              <a:noFill/>
              <a:ln>
                <a:noFill/>
              </a:ln>
              <a:effectLst/>
            </c:spPr>
            <c:txPr>
              <a:bodyPr rot="0" spcFirstLastPara="1" vertOverflow="ellipsis" vert="horz" wrap="square" anchor="ctr" anchorCtr="1"/>
              <a:lstStyle/>
              <a:p>
                <a:pPr>
                  <a:defRPr sz="3840" b="0" i="0" u="none" strike="noStrike" kern="1200" baseline="0">
                    <a:solidFill>
                      <a:schemeClr val="tx2"/>
                    </a:solidFill>
                    <a:latin typeface="+mn-lt"/>
                    <a:ea typeface="+mn-ea"/>
                    <a:cs typeface="+mn-cs"/>
                  </a:defRPr>
                </a:pPr>
                <a:endParaRPr lang="en-US"/>
              </a:p>
            </c:txPr>
            <c:dLblPos val="outEnd"/>
            <c:showLegendKey val="0"/>
            <c:showVal val="1"/>
            <c:showCatName val="0"/>
            <c:showSerName val="0"/>
            <c:showPercent val="0"/>
            <c:showBubbleSize val="0"/>
            <c:showLeaderLines val="1"/>
            <c:leaderLines>
              <c:spPr>
                <a:ln w="9525">
                  <a:solidFill>
                    <a:schemeClr val="tx2">
                      <a:lumMod val="35000"/>
                      <a:lumOff val="65000"/>
                    </a:schemeClr>
                  </a:solidFill>
                </a:ln>
                <a:effectLst/>
              </c:spPr>
            </c:leaderLines>
            <c:extLst>
              <c:ext xmlns:c15="http://schemas.microsoft.com/office/drawing/2012/chart" uri="{CE6537A1-D6FC-4f65-9D91-7224C49458BB}"/>
            </c:extLst>
          </c:dLbls>
          <c:cat>
            <c:strRef>
              <c:f>'Percentages '!$A$146:$A$149</c:f>
              <c:strCache>
                <c:ptCount val="4"/>
                <c:pt idx="0">
                  <c:v>Sport Therapist </c:v>
                </c:pt>
                <c:pt idx="1">
                  <c:v>Massage Therapist </c:v>
                </c:pt>
                <c:pt idx="2">
                  <c:v>Chiropractor </c:v>
                </c:pt>
                <c:pt idx="3">
                  <c:v>Physiotherapist</c:v>
                </c:pt>
              </c:strCache>
            </c:strRef>
          </c:cat>
          <c:val>
            <c:numRef>
              <c:f>'Percentages '!$B$146:$B$149</c:f>
              <c:numCache>
                <c:formatCode>0%</c:formatCode>
                <c:ptCount val="4"/>
                <c:pt idx="0">
                  <c:v>0.32</c:v>
                </c:pt>
                <c:pt idx="1">
                  <c:v>0.06</c:v>
                </c:pt>
                <c:pt idx="2">
                  <c:v>0.06</c:v>
                </c:pt>
                <c:pt idx="3">
                  <c:v>0.56000000000000005</c:v>
                </c:pt>
              </c:numCache>
            </c:numRef>
          </c:val>
          <c:extLst>
            <c:ext xmlns:c16="http://schemas.microsoft.com/office/drawing/2014/chart" uri="{C3380CC4-5D6E-409C-BE32-E72D297353CC}">
              <c16:uniqueId val="{00000008-A66D-7645-BE7E-F7E797E9DAF8}"/>
            </c:ext>
          </c:extLst>
        </c:ser>
        <c:dLbls>
          <c:dLblPos val="outEnd"/>
          <c:showLegendKey val="0"/>
          <c:showVal val="1"/>
          <c:showCatName val="0"/>
          <c:showSerName val="0"/>
          <c:showPercent val="0"/>
          <c:showBubbleSize val="0"/>
          <c:showLeaderLines val="1"/>
        </c:dLbls>
        <c:firstSliceAng val="0"/>
      </c:pieChart>
      <c:spPr>
        <a:noFill/>
        <a:ln>
          <a:noFill/>
        </a:ln>
        <a:effectLst/>
      </c:spPr>
    </c:plotArea>
    <c:legend>
      <c:legendPos val="b"/>
      <c:overlay val="0"/>
      <c:spPr>
        <a:noFill/>
        <a:ln>
          <a:noFill/>
        </a:ln>
        <a:effectLst/>
      </c:spPr>
      <c:txPr>
        <a:bodyPr rot="0" spcFirstLastPara="1" vertOverflow="ellipsis" vert="horz" wrap="square" anchor="ctr" anchorCtr="1"/>
        <a:lstStyle/>
        <a:p>
          <a:pPr>
            <a:defRPr sz="3200" b="0" i="0" u="none" strike="noStrike" kern="1200" baseline="0">
              <a:solidFill>
                <a:schemeClr val="tx2"/>
              </a:solidFill>
              <a:latin typeface="+mn-lt"/>
              <a:ea typeface="+mn-ea"/>
              <a:cs typeface="+mn-cs"/>
            </a:defRPr>
          </a:pPr>
          <a:endParaRPr lang="en-US"/>
        </a:p>
      </c:txPr>
    </c:legend>
    <c:plotVisOnly val="1"/>
    <c:dispBlanksAs val="gap"/>
    <c:showDLblsOverMax val="0"/>
  </c:chart>
  <c:spPr>
    <a:noFill/>
    <a:ln>
      <a:noFill/>
    </a:ln>
    <a:effectLst/>
  </c:spPr>
  <c:txPr>
    <a:bodyPr/>
    <a:lstStyle/>
    <a:p>
      <a:pPr>
        <a:defRPr sz="3200"/>
      </a:pPr>
      <a:endParaRPr lang="en-US"/>
    </a:p>
  </c:txPr>
  <c:externalData r:id="rId3">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3840" b="1" i="0" u="none" strike="noStrike" kern="1200" baseline="0">
                <a:solidFill>
                  <a:schemeClr val="tx2"/>
                </a:solidFill>
                <a:latin typeface="+mn-lt"/>
                <a:ea typeface="+mn-ea"/>
                <a:cs typeface="+mn-cs"/>
              </a:defRPr>
            </a:pPr>
            <a:r>
              <a:rPr lang="en-GB" sz="3840"/>
              <a:t>The relationship between age and preferred profession</a:t>
            </a:r>
          </a:p>
        </c:rich>
      </c:tx>
      <c:overlay val="0"/>
      <c:spPr>
        <a:noFill/>
        <a:ln>
          <a:noFill/>
        </a:ln>
        <a:effectLst/>
      </c:spPr>
      <c:txPr>
        <a:bodyPr rot="0" spcFirstLastPara="1" vertOverflow="ellipsis" vert="horz" wrap="square" anchor="ctr" anchorCtr="1"/>
        <a:lstStyle/>
        <a:p>
          <a:pPr>
            <a:defRPr sz="3840" b="1" i="0" u="none" strike="noStrike" kern="1200" baseline="0">
              <a:solidFill>
                <a:schemeClr val="tx2"/>
              </a:solidFill>
              <a:latin typeface="+mn-lt"/>
              <a:ea typeface="+mn-ea"/>
              <a:cs typeface="+mn-cs"/>
            </a:defRPr>
          </a:pPr>
          <a:endParaRPr lang="en-US"/>
        </a:p>
      </c:txPr>
    </c:title>
    <c:autoTitleDeleted val="0"/>
    <c:plotArea>
      <c:layout/>
      <c:barChart>
        <c:barDir val="col"/>
        <c:grouping val="clustered"/>
        <c:varyColors val="0"/>
        <c:ser>
          <c:idx val="0"/>
          <c:order val="0"/>
          <c:tx>
            <c:strRef>
              <c:f>'Age Profession'!$E$4</c:f>
              <c:strCache>
                <c:ptCount val="1"/>
                <c:pt idx="0">
                  <c:v>Sport Therapist </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c:spPr>
          <c:invertIfNegative val="0"/>
          <c:cat>
            <c:strRef>
              <c:f>'Age Profession'!$D$5:$D$10</c:f>
              <c:strCache>
                <c:ptCount val="6"/>
                <c:pt idx="0">
                  <c:v>18-24</c:v>
                </c:pt>
                <c:pt idx="1">
                  <c:v>25-34</c:v>
                </c:pt>
                <c:pt idx="2">
                  <c:v>35-44</c:v>
                </c:pt>
                <c:pt idx="3">
                  <c:v>45-54</c:v>
                </c:pt>
                <c:pt idx="4">
                  <c:v>55-64</c:v>
                </c:pt>
                <c:pt idx="5">
                  <c:v>65-74</c:v>
                </c:pt>
              </c:strCache>
            </c:strRef>
          </c:cat>
          <c:val>
            <c:numRef>
              <c:f>'Age Profession'!$E$5:$E$10</c:f>
              <c:numCache>
                <c:formatCode>0%</c:formatCode>
                <c:ptCount val="6"/>
                <c:pt idx="0">
                  <c:v>0.14000000000000001</c:v>
                </c:pt>
                <c:pt idx="1">
                  <c:v>0.1</c:v>
                </c:pt>
                <c:pt idx="2">
                  <c:v>0.02</c:v>
                </c:pt>
                <c:pt idx="3">
                  <c:v>0.04</c:v>
                </c:pt>
                <c:pt idx="4">
                  <c:v>0.02</c:v>
                </c:pt>
                <c:pt idx="5">
                  <c:v>0</c:v>
                </c:pt>
              </c:numCache>
            </c:numRef>
          </c:val>
          <c:extLst>
            <c:ext xmlns:c16="http://schemas.microsoft.com/office/drawing/2014/chart" uri="{C3380CC4-5D6E-409C-BE32-E72D297353CC}">
              <c16:uniqueId val="{00000000-F34E-8744-815A-781CD92AB12D}"/>
            </c:ext>
          </c:extLst>
        </c:ser>
        <c:ser>
          <c:idx val="1"/>
          <c:order val="1"/>
          <c:tx>
            <c:strRef>
              <c:f>'Age Profession'!$F$4</c:f>
              <c:strCache>
                <c:ptCount val="1"/>
                <c:pt idx="0">
                  <c:v>Massage Therapist </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c:spPr>
          <c:invertIfNegative val="0"/>
          <c:cat>
            <c:strRef>
              <c:f>'Age Profession'!$D$5:$D$10</c:f>
              <c:strCache>
                <c:ptCount val="6"/>
                <c:pt idx="0">
                  <c:v>18-24</c:v>
                </c:pt>
                <c:pt idx="1">
                  <c:v>25-34</c:v>
                </c:pt>
                <c:pt idx="2">
                  <c:v>35-44</c:v>
                </c:pt>
                <c:pt idx="3">
                  <c:v>45-54</c:v>
                </c:pt>
                <c:pt idx="4">
                  <c:v>55-64</c:v>
                </c:pt>
                <c:pt idx="5">
                  <c:v>65-74</c:v>
                </c:pt>
              </c:strCache>
            </c:strRef>
          </c:cat>
          <c:val>
            <c:numRef>
              <c:f>'Age Profession'!$F$5:$F$10</c:f>
              <c:numCache>
                <c:formatCode>0%</c:formatCode>
                <c:ptCount val="6"/>
                <c:pt idx="0">
                  <c:v>0</c:v>
                </c:pt>
                <c:pt idx="1">
                  <c:v>0.02</c:v>
                </c:pt>
                <c:pt idx="2">
                  <c:v>0</c:v>
                </c:pt>
                <c:pt idx="3">
                  <c:v>0.02</c:v>
                </c:pt>
                <c:pt idx="4">
                  <c:v>0.02</c:v>
                </c:pt>
                <c:pt idx="5">
                  <c:v>0</c:v>
                </c:pt>
              </c:numCache>
            </c:numRef>
          </c:val>
          <c:extLst>
            <c:ext xmlns:c16="http://schemas.microsoft.com/office/drawing/2014/chart" uri="{C3380CC4-5D6E-409C-BE32-E72D297353CC}">
              <c16:uniqueId val="{00000001-F34E-8744-815A-781CD92AB12D}"/>
            </c:ext>
          </c:extLst>
        </c:ser>
        <c:ser>
          <c:idx val="2"/>
          <c:order val="2"/>
          <c:tx>
            <c:strRef>
              <c:f>'Age Profession'!$G$4</c:f>
              <c:strCache>
                <c:ptCount val="1"/>
                <c:pt idx="0">
                  <c:v>Physiotherapist </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c:spPr>
          <c:invertIfNegative val="0"/>
          <c:cat>
            <c:strRef>
              <c:f>'Age Profession'!$D$5:$D$10</c:f>
              <c:strCache>
                <c:ptCount val="6"/>
                <c:pt idx="0">
                  <c:v>18-24</c:v>
                </c:pt>
                <c:pt idx="1">
                  <c:v>25-34</c:v>
                </c:pt>
                <c:pt idx="2">
                  <c:v>35-44</c:v>
                </c:pt>
                <c:pt idx="3">
                  <c:v>45-54</c:v>
                </c:pt>
                <c:pt idx="4">
                  <c:v>55-64</c:v>
                </c:pt>
                <c:pt idx="5">
                  <c:v>65-74</c:v>
                </c:pt>
              </c:strCache>
            </c:strRef>
          </c:cat>
          <c:val>
            <c:numRef>
              <c:f>'Age Profession'!$G$5:$G$10</c:f>
              <c:numCache>
                <c:formatCode>0%</c:formatCode>
                <c:ptCount val="6"/>
                <c:pt idx="0">
                  <c:v>0.2</c:v>
                </c:pt>
                <c:pt idx="1">
                  <c:v>0.04</c:v>
                </c:pt>
                <c:pt idx="2">
                  <c:v>0.1</c:v>
                </c:pt>
                <c:pt idx="3">
                  <c:v>0.1</c:v>
                </c:pt>
                <c:pt idx="4">
                  <c:v>0.08</c:v>
                </c:pt>
                <c:pt idx="5">
                  <c:v>0.04</c:v>
                </c:pt>
              </c:numCache>
            </c:numRef>
          </c:val>
          <c:extLst>
            <c:ext xmlns:c16="http://schemas.microsoft.com/office/drawing/2014/chart" uri="{C3380CC4-5D6E-409C-BE32-E72D297353CC}">
              <c16:uniqueId val="{00000002-F34E-8744-815A-781CD92AB12D}"/>
            </c:ext>
          </c:extLst>
        </c:ser>
        <c:ser>
          <c:idx val="3"/>
          <c:order val="3"/>
          <c:tx>
            <c:strRef>
              <c:f>'Age Profession'!$H$4</c:f>
              <c:strCache>
                <c:ptCount val="1"/>
                <c:pt idx="0">
                  <c:v>Chiropractor  </c:v>
                </c:pt>
              </c:strCache>
            </c:strRef>
          </c:tx>
          <c:spPr>
            <a:gradFill rotWithShape="1">
              <a:gsLst>
                <a:gs pos="0">
                  <a:schemeClr val="accent4">
                    <a:satMod val="103000"/>
                    <a:lumMod val="102000"/>
                    <a:tint val="94000"/>
                  </a:schemeClr>
                </a:gs>
                <a:gs pos="50000">
                  <a:schemeClr val="accent4">
                    <a:satMod val="110000"/>
                    <a:lumMod val="100000"/>
                    <a:shade val="100000"/>
                  </a:schemeClr>
                </a:gs>
                <a:gs pos="100000">
                  <a:schemeClr val="accent4">
                    <a:lumMod val="99000"/>
                    <a:satMod val="120000"/>
                    <a:shade val="78000"/>
                  </a:schemeClr>
                </a:gs>
              </a:gsLst>
              <a:lin ang="5400000" scaled="0"/>
            </a:gradFill>
            <a:ln>
              <a:noFill/>
            </a:ln>
            <a:effectLst/>
          </c:spPr>
          <c:invertIfNegative val="0"/>
          <c:cat>
            <c:strRef>
              <c:f>'Age Profession'!$D$5:$D$10</c:f>
              <c:strCache>
                <c:ptCount val="6"/>
                <c:pt idx="0">
                  <c:v>18-24</c:v>
                </c:pt>
                <c:pt idx="1">
                  <c:v>25-34</c:v>
                </c:pt>
                <c:pt idx="2">
                  <c:v>35-44</c:v>
                </c:pt>
                <c:pt idx="3">
                  <c:v>45-54</c:v>
                </c:pt>
                <c:pt idx="4">
                  <c:v>55-64</c:v>
                </c:pt>
                <c:pt idx="5">
                  <c:v>65-74</c:v>
                </c:pt>
              </c:strCache>
            </c:strRef>
          </c:cat>
          <c:val>
            <c:numRef>
              <c:f>'Age Profession'!$H$5:$H$10</c:f>
              <c:numCache>
                <c:formatCode>0%</c:formatCode>
                <c:ptCount val="6"/>
                <c:pt idx="0">
                  <c:v>0</c:v>
                </c:pt>
                <c:pt idx="1">
                  <c:v>0</c:v>
                </c:pt>
                <c:pt idx="2">
                  <c:v>0.02</c:v>
                </c:pt>
                <c:pt idx="3">
                  <c:v>0.02</c:v>
                </c:pt>
                <c:pt idx="4">
                  <c:v>0.02</c:v>
                </c:pt>
                <c:pt idx="5">
                  <c:v>0</c:v>
                </c:pt>
              </c:numCache>
            </c:numRef>
          </c:val>
          <c:extLst>
            <c:ext xmlns:c16="http://schemas.microsoft.com/office/drawing/2014/chart" uri="{C3380CC4-5D6E-409C-BE32-E72D297353CC}">
              <c16:uniqueId val="{00000003-F34E-8744-815A-781CD92AB12D}"/>
            </c:ext>
          </c:extLst>
        </c:ser>
        <c:dLbls>
          <c:showLegendKey val="0"/>
          <c:showVal val="0"/>
          <c:showCatName val="0"/>
          <c:showSerName val="0"/>
          <c:showPercent val="0"/>
          <c:showBubbleSize val="0"/>
        </c:dLbls>
        <c:gapWidth val="100"/>
        <c:overlap val="-24"/>
        <c:axId val="1906965136"/>
        <c:axId val="1906966784"/>
      </c:barChart>
      <c:catAx>
        <c:axId val="1906965136"/>
        <c:scaling>
          <c:orientation val="minMax"/>
        </c:scaling>
        <c:delete val="0"/>
        <c:axPos val="b"/>
        <c:numFmt formatCode="General" sourceLinked="1"/>
        <c:majorTickMark val="none"/>
        <c:minorTickMark val="none"/>
        <c:tickLblPos val="nextTo"/>
        <c:spPr>
          <a:noFill/>
          <a:ln w="9525" cap="flat" cmpd="sng" algn="ctr">
            <a:solidFill>
              <a:schemeClr val="tx2">
                <a:lumMod val="15000"/>
                <a:lumOff val="85000"/>
              </a:schemeClr>
            </a:solidFill>
            <a:round/>
          </a:ln>
          <a:effectLst/>
        </c:spPr>
        <c:txPr>
          <a:bodyPr rot="-60000000" spcFirstLastPara="1" vertOverflow="ellipsis" vert="horz" wrap="square" anchor="ctr" anchorCtr="1"/>
          <a:lstStyle/>
          <a:p>
            <a:pPr>
              <a:defRPr sz="2800" b="0" i="0" u="none" strike="noStrike" kern="1200" baseline="0">
                <a:solidFill>
                  <a:schemeClr val="tx2"/>
                </a:solidFill>
                <a:latin typeface="+mn-lt"/>
                <a:ea typeface="+mn-ea"/>
                <a:cs typeface="+mn-cs"/>
              </a:defRPr>
            </a:pPr>
            <a:endParaRPr lang="en-US"/>
          </a:p>
        </c:txPr>
        <c:crossAx val="1906966784"/>
        <c:crosses val="autoZero"/>
        <c:auto val="1"/>
        <c:lblAlgn val="ctr"/>
        <c:lblOffset val="100"/>
        <c:noMultiLvlLbl val="0"/>
      </c:catAx>
      <c:valAx>
        <c:axId val="1906966784"/>
        <c:scaling>
          <c:orientation val="minMax"/>
        </c:scaling>
        <c:delete val="0"/>
        <c:axPos val="l"/>
        <c:majorGridlines>
          <c:spPr>
            <a:ln w="9525" cap="flat" cmpd="sng" algn="ctr">
              <a:solidFill>
                <a:schemeClr val="tx2">
                  <a:lumMod val="15000"/>
                  <a:lumOff val="85000"/>
                </a:schemeClr>
              </a:solidFill>
              <a:round/>
            </a:ln>
            <a:effectLst/>
          </c:spPr>
        </c:majorGridlines>
        <c:numFmt formatCode="0%" sourceLinked="1"/>
        <c:majorTickMark val="none"/>
        <c:minorTickMark val="none"/>
        <c:tickLblPos val="nextTo"/>
        <c:spPr>
          <a:noFill/>
          <a:ln>
            <a:noFill/>
          </a:ln>
          <a:effectLst/>
        </c:spPr>
        <c:txPr>
          <a:bodyPr rot="-60000000" spcFirstLastPara="1" vertOverflow="ellipsis" vert="horz" wrap="square" anchor="ctr" anchorCtr="1"/>
          <a:lstStyle/>
          <a:p>
            <a:pPr>
              <a:defRPr sz="2800" b="0" i="0" u="none" strike="noStrike" kern="1200" baseline="0">
                <a:solidFill>
                  <a:schemeClr val="tx2"/>
                </a:solidFill>
                <a:latin typeface="+mn-lt"/>
                <a:ea typeface="+mn-ea"/>
                <a:cs typeface="+mn-cs"/>
              </a:defRPr>
            </a:pPr>
            <a:endParaRPr lang="en-US"/>
          </a:p>
        </c:txPr>
        <c:crossAx val="1906965136"/>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3200" b="0" i="0" u="none" strike="noStrike" kern="1200" baseline="0">
              <a:solidFill>
                <a:schemeClr val="tx2"/>
              </a:solidFill>
              <a:latin typeface="+mn-lt"/>
              <a:ea typeface="+mn-ea"/>
              <a:cs typeface="+mn-cs"/>
            </a:defRPr>
          </a:pPr>
          <a:endParaRPr lang="en-US"/>
        </a:p>
      </c:txPr>
    </c:legend>
    <c:plotVisOnly val="1"/>
    <c:dispBlanksAs val="gap"/>
    <c:showDLblsOverMax val="0"/>
  </c:chart>
  <c:spPr>
    <a:noFill/>
    <a:ln>
      <a:noFill/>
    </a:ln>
    <a:effectLst/>
  </c:spPr>
  <c:txPr>
    <a:bodyPr/>
    <a:lstStyle/>
    <a:p>
      <a:pPr>
        <a:defRPr sz="2800"/>
      </a:pPr>
      <a:endParaRPr lang="en-US"/>
    </a:p>
  </c:txPr>
  <c:externalData r:id="rId3">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1681972606291183"/>
          <c:y val="3.0476190476190476E-2"/>
          <c:w val="0.8831802739370882"/>
          <c:h val="0.7825775778027747"/>
        </c:manualLayout>
      </c:layout>
      <c:barChart>
        <c:barDir val="col"/>
        <c:grouping val="clustered"/>
        <c:varyColors val="0"/>
        <c:ser>
          <c:idx val="0"/>
          <c:order val="0"/>
          <c:tx>
            <c:v>Players</c:v>
          </c:tx>
          <c:spPr>
            <a:solidFill>
              <a:srgbClr val="369FF8"/>
            </a:solidFill>
            <a:ln>
              <a:noFill/>
            </a:ln>
            <a:effectLst/>
          </c:spPr>
          <c:invertIfNegative val="0"/>
          <c:val>
            <c:numRef>
              <c:f>'Summary Data'!$J$12:$J$24</c:f>
              <c:numCache>
                <c:formatCode>0.00%</c:formatCode>
                <c:ptCount val="13"/>
                <c:pt idx="0">
                  <c:v>0.1338</c:v>
                </c:pt>
                <c:pt idx="1">
                  <c:v>0.17030000000000001</c:v>
                </c:pt>
                <c:pt idx="2">
                  <c:v>9.7199999999999995E-2</c:v>
                </c:pt>
                <c:pt idx="3">
                  <c:v>0.15090000000000001</c:v>
                </c:pt>
                <c:pt idx="4">
                  <c:v>0.27050000000000002</c:v>
                </c:pt>
                <c:pt idx="5">
                  <c:v>0.1681</c:v>
                </c:pt>
                <c:pt idx="6">
                  <c:v>0.1027</c:v>
                </c:pt>
                <c:pt idx="7">
                  <c:v>0.25380000000000003</c:v>
                </c:pt>
                <c:pt idx="8">
                  <c:v>0.18809999999999999</c:v>
                </c:pt>
                <c:pt idx="9">
                  <c:v>6.4600000000000005E-2</c:v>
                </c:pt>
                <c:pt idx="10">
                  <c:v>0.2298</c:v>
                </c:pt>
                <c:pt idx="11">
                  <c:v>0.1134</c:v>
                </c:pt>
                <c:pt idx="12">
                  <c:v>0.15970000000000001</c:v>
                </c:pt>
              </c:numCache>
            </c:numRef>
          </c:val>
          <c:extLst>
            <c:ext xmlns:c16="http://schemas.microsoft.com/office/drawing/2014/chart" uri="{C3380CC4-5D6E-409C-BE32-E72D297353CC}">
              <c16:uniqueId val="{00000000-6A30-E84D-810D-52590662326C}"/>
            </c:ext>
          </c:extLst>
        </c:ser>
        <c:dLbls>
          <c:showLegendKey val="0"/>
          <c:showVal val="0"/>
          <c:showCatName val="0"/>
          <c:showSerName val="0"/>
          <c:showPercent val="0"/>
          <c:showBubbleSize val="0"/>
        </c:dLbls>
        <c:gapWidth val="247"/>
        <c:overlap val="-27"/>
        <c:axId val="145595351"/>
        <c:axId val="1990701496"/>
      </c:barChart>
      <c:catAx>
        <c:axId val="145595351"/>
        <c:scaling>
          <c:orientation val="minMax"/>
        </c:scaling>
        <c:delete val="0"/>
        <c:axPos val="b"/>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990701496"/>
        <c:crosses val="autoZero"/>
        <c:auto val="1"/>
        <c:lblAlgn val="ctr"/>
        <c:lblOffset val="100"/>
        <c:noMultiLvlLbl val="0"/>
      </c:catAx>
      <c:valAx>
        <c:axId val="1990701496"/>
        <c:scaling>
          <c:orientation val="minMax"/>
        </c:scaling>
        <c:delete val="0"/>
        <c:axPos val="l"/>
        <c:majorGridlines>
          <c:spPr>
            <a:ln w="9525" cap="flat" cmpd="sng" algn="ctr">
              <a:solidFill>
                <a:schemeClr val="tx1">
                  <a:lumMod val="15000"/>
                  <a:lumOff val="85000"/>
                </a:schemeClr>
              </a:solidFill>
              <a:round/>
            </a:ln>
            <a:effectLst/>
          </c:spPr>
        </c:majorGridlines>
        <c:numFmt formatCode="0.00%"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tx1">
                    <a:lumMod val="65000"/>
                    <a:lumOff val="35000"/>
                  </a:schemeClr>
                </a:solidFill>
                <a:latin typeface="+mn-lt"/>
                <a:ea typeface="+mn-ea"/>
                <a:cs typeface="+mn-cs"/>
              </a:defRPr>
            </a:pPr>
            <a:endParaRPr lang="en-US"/>
          </a:p>
        </c:txPr>
        <c:crossAx val="145595351"/>
        <c:crosses val="autoZero"/>
        <c:crossBetween val="between"/>
      </c:valAx>
      <c:spPr>
        <a:noFill/>
        <a:ln>
          <a:noFill/>
        </a:ln>
        <a:effectLst/>
      </c:spPr>
    </c:plotArea>
    <c:legend>
      <c:legendPos val="b"/>
      <c:layout>
        <c:manualLayout>
          <c:xMode val="edge"/>
          <c:yMode val="edge"/>
          <c:x val="0.47766986589369254"/>
          <c:y val="0.92704709043956113"/>
          <c:w val="0.10853934416454419"/>
          <c:h val="5.8773638166579274E-2"/>
        </c:manualLayout>
      </c:layout>
      <c:overlay val="0"/>
      <c:spPr>
        <a:noFill/>
        <a:ln>
          <a:noFill/>
        </a:ln>
        <a:effectLst/>
      </c:spPr>
      <c:txPr>
        <a:bodyPr rot="0" spcFirstLastPara="1" vertOverflow="ellipsis" vert="horz" wrap="square" anchor="ctr" anchorCtr="1"/>
        <a:lstStyle/>
        <a:p>
          <a:pPr rtl="0">
            <a:defRPr sz="900"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3.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4.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5.xml><?xml version="1.0" encoding="utf-8"?>
<cs:colorStyle xmlns:cs="http://schemas.microsoft.com/office/drawing/2012/chartStyle" xmlns:a="http://schemas.openxmlformats.org/drawingml/2006/main" meth="cycle" id="12">
  <a:schemeClr val="accent2"/>
  <a:schemeClr val="accent4"/>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12">
  <cs:axisTitle>
    <cs:lnRef idx="0"/>
    <cs:fillRef idx="0"/>
    <cs:effectRef idx="0"/>
    <cs:fontRef idx="minor">
      <a:schemeClr val="tx1">
        <a:lumMod val="65000"/>
        <a:lumOff val="35000"/>
      </a:schemeClr>
    </cs:fontRef>
    <cs:defRPr sz="900"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b="0" kern="1200" cap="none" spc="0" normalizeH="0" baseline="0"/>
  </cs:categoryAxis>
  <cs:chartArea mods="allowNoFillOverride allowNoLineOverride">
    <cs:lnRef idx="0"/>
    <cs:fillRef idx="0"/>
    <cs:effectRef idx="0"/>
    <cs:fontRef idx="minor">
      <a:schemeClr val="dk1"/>
    </cs:fontRef>
    <cs:spPr>
      <a:solidFill>
        <a:schemeClr val="bg1"/>
      </a:solidFill>
      <a:ln w="9525" cap="flat" cmpd="sng" algn="ctr">
        <a:solidFill>
          <a:schemeClr val="tx1">
            <a:lumMod val="15000"/>
            <a:lumOff val="85000"/>
          </a:schemeClr>
        </a:solidFill>
        <a:round/>
      </a:ln>
    </cs:spPr>
    <cs:defRPr sz="9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75000"/>
        <a:lumOff val="25000"/>
      </a:schemeClr>
    </cs:fontRef>
    <cs:spPr>
      <a:solidFill>
        <a:schemeClr val="dk1">
          <a:lumMod val="15000"/>
          <a:lumOff val="85000"/>
        </a:schemeClr>
      </a:solidFill>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38100" cap="rnd">
        <a:solidFill>
          <a:schemeClr val="phClr"/>
        </a:solidFill>
        <a:round/>
      </a:ln>
    </cs:spPr>
  </cs:dataPointLine>
  <cs:dataPointMarker>
    <cs:lnRef idx="0"/>
    <cs:fillRef idx="0">
      <cs:styleClr val="auto"/>
    </cs:fillRef>
    <cs:effectRef idx="0"/>
    <cs:fontRef idx="minor">
      <a:schemeClr val="dk1"/>
    </cs:fontRef>
    <cs:spPr>
      <a:solidFill>
        <a:schemeClr val="phClr"/>
      </a:solidFill>
    </cs:spPr>
  </cs:dataPointMarker>
  <cs:dataPointMarkerLayout symbol="circle" size="8"/>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900" kern="1200"/>
  </cs:dataTable>
  <cs:downBar>
    <cs:lnRef idx="0"/>
    <cs:fillRef idx="0"/>
    <cs:effectRef idx="0"/>
    <cs:fontRef idx="minor">
      <a:schemeClr val="dk1"/>
    </cs:fontRef>
    <cs:spPr>
      <a:solidFill>
        <a:schemeClr val="dk1">
          <a:lumMod val="75000"/>
          <a:lumOff val="25000"/>
        </a:schemeClr>
      </a:solidFill>
      <a:ln w="9525">
        <a:solidFill>
          <a:schemeClr val="tx1">
            <a:lumMod val="50000"/>
            <a:lumOff val="50000"/>
          </a:schemeClr>
        </a:solidFill>
      </a:ln>
    </cs:spPr>
  </cs:downBar>
  <cs:dropLine>
    <cs:lnRef idx="0"/>
    <cs:fillRef idx="0"/>
    <cs:effectRef idx="0"/>
    <cs:fontRef idx="minor">
      <a:schemeClr val="dk1"/>
    </cs:fontRef>
    <cs:spPr>
      <a:ln w="9525">
        <a:solidFill>
          <a:schemeClr val="tx1">
            <a:lumMod val="50000"/>
            <a:lumOff val="50000"/>
          </a:schemeClr>
        </a:solidFill>
        <a:prstDash val="dash"/>
      </a:ln>
    </cs:spPr>
  </cs:dropLine>
  <cs:errorBar>
    <cs:lnRef idx="0"/>
    <cs:fillRef idx="0"/>
    <cs:effectRef idx="0"/>
    <cs:fontRef idx="minor">
      <a:schemeClr val="dk1"/>
    </cs:fontRef>
    <cs:spPr>
      <a:ln w="9525">
        <a:solidFill>
          <a:schemeClr val="tx1">
            <a:lumMod val="50000"/>
            <a:lumOff val="50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w="9525" cap="flat" cmpd="sng" algn="ctr">
        <a:solidFill>
          <a:schemeClr val="tx1">
            <a:lumMod val="5000"/>
            <a:lumOff val="95000"/>
          </a:schemeClr>
        </a:solidFill>
        <a:round/>
      </a:ln>
    </cs:spPr>
  </cs:gridlineMinor>
  <cs:hiLoLine>
    <cs:lnRef idx="0"/>
    <cs:fillRef idx="0"/>
    <cs:effectRef idx="0"/>
    <cs:fontRef idx="minor">
      <a:schemeClr val="dk1"/>
    </cs:fontRef>
    <cs:spPr>
      <a:ln w="9525">
        <a:solidFill>
          <a:schemeClr val="tx1">
            <a:lumMod val="50000"/>
            <a:lumOff val="50000"/>
          </a:schemeClr>
        </a:solidFill>
        <a:prstDash val="dash"/>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ajor">
      <a:schemeClr val="tx1">
        <a:lumMod val="65000"/>
        <a:lumOff val="35000"/>
      </a:schemeClr>
    </cs:fontRef>
    <cs:defRPr sz="2000" b="0" kern="1200" cap="none" spc="0" normalizeH="0" baseline="0"/>
  </cs:title>
  <cs:trendline>
    <cs:lnRef idx="0">
      <cs:styleClr val="auto"/>
    </cs:lnRef>
    <cs:fillRef idx="0"/>
    <cs:effectRef idx="0"/>
    <cs:fontRef idx="minor">
      <a:schemeClr val="dk1"/>
    </cs:fontRef>
    <cs:spPr>
      <a:ln w="19050" cap="rnd">
        <a:solidFill>
          <a:schemeClr val="phClr"/>
        </a:solidFill>
        <a:round/>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50000"/>
            <a:lumOff val="50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3.xml><?xml version="1.0" encoding="utf-8"?>
<cs:chartStyle xmlns:cs="http://schemas.microsoft.com/office/drawing/2012/chartStyle" xmlns:a="http://schemas.openxmlformats.org/drawingml/2006/main" id="255">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4.xml><?xml version="1.0" encoding="utf-8"?>
<cs:chartStyle xmlns:cs="http://schemas.microsoft.com/office/drawing/2012/chartStyle" xmlns:a="http://schemas.openxmlformats.org/drawingml/2006/main" id="207">
  <cs:axisTitle>
    <cs:lnRef idx="0"/>
    <cs:fillRef idx="0"/>
    <cs:effectRef idx="0"/>
    <cs:fontRef idx="minor">
      <a:schemeClr val="tx2"/>
    </cs:fontRef>
    <cs:defRPr sz="1197" b="1" kern="1200"/>
  </cs:axisTitle>
  <cs:categoryAxis>
    <cs:lnRef idx="0"/>
    <cs:fillRef idx="0"/>
    <cs:effectRef idx="0"/>
    <cs:fontRef idx="minor">
      <a:schemeClr val="tx2"/>
    </cs:fontRef>
    <cs:spPr>
      <a:ln w="9525" cap="flat" cmpd="sng" algn="ctr">
        <a:solidFill>
          <a:schemeClr val="tx2">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2">
            <a:lumMod val="15000"/>
            <a:lumOff val="85000"/>
          </a:schemeClr>
        </a:solidFill>
        <a:round/>
      </a:ln>
    </cs:spPr>
    <cs:defRPr sz="1197" kern="1200"/>
  </cs:chartArea>
  <cs:dataLabel>
    <cs:lnRef idx="0"/>
    <cs:fillRef idx="0"/>
    <cs:effectRef idx="0"/>
    <cs:fontRef idx="minor">
      <a:schemeClr val="tx2"/>
    </cs:fontRef>
    <cs:defRPr sz="1197" kern="1200"/>
  </cs:dataLabel>
  <cs:dataLabelCallout>
    <cs:lnRef idx="0"/>
    <cs:fillRef idx="0"/>
    <cs:effectRef idx="0"/>
    <cs:fontRef idx="minor">
      <a:schemeClr val="dk2">
        <a:lumMod val="7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2"/>
    <cs:fontRef idx="minor">
      <a:schemeClr val="tx2"/>
    </cs:fontRef>
  </cs:dataPoint>
  <cs:dataPoint3D>
    <cs:lnRef idx="0"/>
    <cs:fillRef idx="3">
      <cs:styleClr val="auto"/>
    </cs:fillRef>
    <cs:effectRef idx="2"/>
    <cs:fontRef idx="minor">
      <a:schemeClr val="tx2"/>
    </cs:fontRef>
  </cs:dataPoint3D>
  <cs:dataPointLine>
    <cs:lnRef idx="0">
      <cs:styleClr val="auto"/>
    </cs:lnRef>
    <cs:fillRef idx="3"/>
    <cs:effectRef idx="2"/>
    <cs:fontRef idx="minor">
      <a:schemeClr val="tx2"/>
    </cs:fontRef>
    <cs:spPr>
      <a:ln w="31750" cap="rnd">
        <a:solidFill>
          <a:schemeClr val="phClr"/>
        </a:solidFill>
        <a:round/>
      </a:ln>
    </cs:spPr>
  </cs:dataPointLine>
  <cs:dataPointMarker>
    <cs:lnRef idx="0"/>
    <cs:fillRef idx="3">
      <cs:styleClr val="auto"/>
    </cs:fillRef>
    <cs:effectRef idx="2"/>
    <cs:fontRef idx="minor">
      <a:schemeClr val="tx2"/>
    </cs:fontRef>
    <cs:spPr>
      <a:ln w="12700">
        <a:solidFill>
          <a:schemeClr val="lt2"/>
        </a:solidFill>
        <a:round/>
      </a:ln>
    </cs:spPr>
  </cs:dataPointMarker>
  <cs:dataPointMarkerLayout symbol="circle" size="6"/>
  <cs:dataPointWireframe>
    <cs:lnRef idx="0">
      <cs:styleClr val="auto"/>
    </cs:lnRef>
    <cs:fillRef idx="3"/>
    <cs:effectRef idx="2"/>
    <cs:fontRef idx="minor">
      <a:schemeClr val="tx2"/>
    </cs:fontRef>
    <cs:spPr>
      <a:ln w="9525" cap="rnd">
        <a:solidFill>
          <a:schemeClr val="phClr"/>
        </a:solidFill>
        <a:round/>
      </a:ln>
    </cs:spPr>
  </cs:dataPointWireframe>
  <cs:dataTable>
    <cs:lnRef idx="0"/>
    <cs:fillRef idx="0"/>
    <cs:effectRef idx="0"/>
    <cs:fontRef idx="minor">
      <a:schemeClr val="tx2"/>
    </cs:fontRef>
    <cs:spPr>
      <a:ln w="9525">
        <a:solidFill>
          <a:schemeClr val="tx2">
            <a:lumMod val="15000"/>
            <a:lumOff val="85000"/>
          </a:schemeClr>
        </a:solidFill>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2"/>
    </cs:fontRef>
    <cs:spPr>
      <a:ln w="9525">
        <a:solidFill>
          <a:schemeClr val="tx2">
            <a:lumMod val="60000"/>
            <a:lumOff val="40000"/>
          </a:schemeClr>
        </a:solidFill>
        <a:prstDash val="dash"/>
      </a:ln>
    </cs:spPr>
  </cs:dropLine>
  <cs:errorBar>
    <cs:lnRef idx="0"/>
    <cs:fillRef idx="0"/>
    <cs:effectRef idx="0"/>
    <cs:fontRef idx="minor">
      <a:schemeClr val="tx2"/>
    </cs:fontRef>
    <cs:spPr>
      <a:ln w="9525">
        <a:solidFill>
          <a:schemeClr val="tx2">
            <a:lumMod val="75000"/>
            <a:lumOff val="25000"/>
          </a:schemeClr>
        </a:solidFill>
        <a:round/>
      </a:ln>
    </cs:spPr>
  </cs:errorBar>
  <cs:floor>
    <cs:lnRef idx="0"/>
    <cs:fillRef idx="0"/>
    <cs:effectRef idx="0"/>
    <cs:fontRef idx="minor">
      <a:schemeClr val="tx2"/>
    </cs:fontRef>
  </cs:floor>
  <cs:gridlineMajor>
    <cs:lnRef idx="0"/>
    <cs:fillRef idx="0"/>
    <cs:effectRef idx="0"/>
    <cs:fontRef idx="minor">
      <a:schemeClr val="tx2"/>
    </cs:fontRef>
    <cs:spPr>
      <a:ln w="9525" cap="flat" cmpd="sng" algn="ctr">
        <a:solidFill>
          <a:schemeClr val="tx2">
            <a:lumMod val="15000"/>
            <a:lumOff val="85000"/>
          </a:schemeClr>
        </a:solidFill>
        <a:round/>
      </a:ln>
    </cs:spPr>
  </cs:gridlineMajor>
  <cs:gridlineMinor>
    <cs:lnRef idx="0"/>
    <cs:fillRef idx="0"/>
    <cs:effectRef idx="0"/>
    <cs:fontRef idx="minor">
      <a:schemeClr val="tx2"/>
    </cs:fontRef>
    <cs:spPr>
      <a:ln>
        <a:solidFill>
          <a:schemeClr val="tx2">
            <a:lumMod val="5000"/>
            <a:lumOff val="95000"/>
          </a:schemeClr>
        </a:solidFill>
      </a:ln>
    </cs:spPr>
  </cs:gridlineMinor>
  <cs:hiLoLine>
    <cs:lnRef idx="0"/>
    <cs:fillRef idx="0"/>
    <cs:effectRef idx="0"/>
    <cs:fontRef idx="minor">
      <a:schemeClr val="tx2"/>
    </cs:fontRef>
    <cs:spPr>
      <a:ln w="9525">
        <a:solidFill>
          <a:schemeClr val="tx2">
            <a:lumMod val="60000"/>
            <a:lumOff val="40000"/>
          </a:schemeClr>
        </a:solidFill>
        <a:prstDash val="dash"/>
      </a:ln>
    </cs:spPr>
  </cs:hiLoLine>
  <cs:leaderLine>
    <cs:lnRef idx="0"/>
    <cs:fillRef idx="0"/>
    <cs:effectRef idx="0"/>
    <cs:fontRef idx="minor">
      <a:schemeClr val="tx2"/>
    </cs:fontRef>
    <cs:spPr>
      <a:ln w="9525">
        <a:solidFill>
          <a:schemeClr val="tx2">
            <a:lumMod val="35000"/>
            <a:lumOff val="65000"/>
          </a:schemeClr>
        </a:solidFill>
      </a:ln>
    </cs:spPr>
  </cs:leaderLine>
  <cs:legend>
    <cs:lnRef idx="0"/>
    <cs:fillRef idx="0"/>
    <cs:effectRef idx="0"/>
    <cs:fontRef idx="minor">
      <a:schemeClr val="tx2"/>
    </cs:fontRef>
    <cs:defRPr sz="1197" kern="1200"/>
  </cs:legend>
  <cs:plotArea>
    <cs:lnRef idx="0"/>
    <cs:fillRef idx="0"/>
    <cs:effectRef idx="0"/>
    <cs:fontRef idx="minor">
      <a:schemeClr val="tx2"/>
    </cs:fontRef>
  </cs:plotArea>
  <cs:plotArea3D>
    <cs:lnRef idx="0"/>
    <cs:fillRef idx="0"/>
    <cs:effectRef idx="0"/>
    <cs:fontRef idx="minor">
      <a:schemeClr val="tx2"/>
    </cs:fontRef>
  </cs:plotArea3D>
  <cs:seriesAxis>
    <cs:lnRef idx="0"/>
    <cs:fillRef idx="0"/>
    <cs:effectRef idx="0"/>
    <cs:fontRef idx="minor">
      <a:schemeClr val="tx2"/>
    </cs:fontRef>
    <cs:spPr>
      <a:ln w="9525" cap="flat" cmpd="sng" algn="ctr">
        <a:solidFill>
          <a:schemeClr val="tx2">
            <a:lumMod val="15000"/>
            <a:lumOff val="85000"/>
          </a:schemeClr>
        </a:solidFill>
        <a:round/>
      </a:ln>
    </cs:spPr>
    <cs:defRPr sz="1197" kern="1200"/>
  </cs:seriesAxis>
  <cs:seriesLine>
    <cs:lnRef idx="0"/>
    <cs:fillRef idx="0"/>
    <cs:effectRef idx="0"/>
    <cs:fontRef idx="minor">
      <a:schemeClr val="tx2"/>
    </cs:fontRef>
    <cs:spPr>
      <a:ln w="9525">
        <a:solidFill>
          <a:schemeClr val="tx2">
            <a:lumMod val="60000"/>
            <a:lumOff val="40000"/>
          </a:schemeClr>
        </a:solidFill>
        <a:prstDash val="dash"/>
      </a:ln>
    </cs:spPr>
  </cs:seriesLine>
  <cs:title>
    <cs:lnRef idx="0"/>
    <cs:fillRef idx="0"/>
    <cs:effectRef idx="0"/>
    <cs:fontRef idx="minor">
      <a:schemeClr val="tx2"/>
    </cs:fontRef>
    <cs:defRPr sz="2128" b="1" kern="1200"/>
  </cs:title>
  <cs:trendline>
    <cs:lnRef idx="0">
      <cs:styleClr val="auto"/>
    </cs:lnRef>
    <cs:fillRef idx="0"/>
    <cs:effectRef idx="0"/>
    <cs:fontRef idx="minor">
      <a:schemeClr val="tx2"/>
    </cs:fontRef>
    <cs:spPr>
      <a:ln w="19050" cap="rnd">
        <a:solidFill>
          <a:schemeClr val="phClr"/>
        </a:solidFill>
        <a:prstDash val="sysDash"/>
      </a:ln>
    </cs:spPr>
  </cs:trendline>
  <cs:trendlineLabel>
    <cs:lnRef idx="0"/>
    <cs:fillRef idx="0"/>
    <cs:effectRef idx="0"/>
    <cs:fontRef idx="minor">
      <a:schemeClr val="tx2"/>
    </cs:fontRef>
    <cs:defRPr sz="1197" kern="1200"/>
  </cs:trendlineLabel>
  <cs:upBar>
    <cs:lnRef idx="0"/>
    <cs:fillRef idx="0"/>
    <cs:effectRef idx="0"/>
    <cs:fontRef idx="minor">
      <a:schemeClr val="tx2"/>
    </cs:fontRef>
    <cs:spPr>
      <a:solidFill>
        <a:schemeClr val="lt1"/>
      </a:solidFill>
      <a:ln w="9525">
        <a:solidFill>
          <a:schemeClr val="tx1">
            <a:lumMod val="15000"/>
            <a:lumOff val="85000"/>
          </a:schemeClr>
        </a:solidFill>
      </a:ln>
    </cs:spPr>
  </cs:upBar>
  <cs:valueAxis>
    <cs:lnRef idx="0"/>
    <cs:fillRef idx="0"/>
    <cs:effectRef idx="0"/>
    <cs:fontRef idx="minor">
      <a:schemeClr val="tx2"/>
    </cs:fontRef>
    <cs:defRPr sz="1197" kern="1200"/>
  </cs:valueAxis>
  <cs:wall>
    <cs:lnRef idx="0"/>
    <cs:fillRef idx="0"/>
    <cs:effectRef idx="0"/>
    <cs:fontRef idx="minor">
      <a:schemeClr val="tx2"/>
    </cs:fontRef>
  </cs:wall>
</cs:chartStyle>
</file>

<file path=ppt/charts/style5.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00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900"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000" kern="1200"/>
  </cs:chartArea>
  <cs:dataLabel>
    <cs:lnRef idx="0"/>
    <cs:fillRef idx="0"/>
    <cs:effectRef idx="0"/>
    <cs:fontRef idx="minor">
      <a:schemeClr val="tx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900"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900"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900"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400"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900"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900" kern="1200"/>
  </cs:valueAxis>
  <cs:wall>
    <cs:lnRef idx="0"/>
    <cs:fillRef idx="0"/>
    <cs:effectRef idx="0"/>
    <cs:fontRef idx="minor">
      <a:schemeClr val="tx1"/>
    </cs:fontRef>
    <cs:spPr>
      <a:noFill/>
      <a:ln>
        <a:noFill/>
      </a:ln>
    </cs:spPr>
  </cs:wall>
</cs:chartStyle>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EA08D74-6588-43FB-BFA0-CBD370F7E5EA}" type="datetimeFigureOut">
              <a:rPr lang="en-GB" smtClean="0"/>
              <a:t>30/04/2021</a:t>
            </a:fld>
            <a:endParaRPr lang="en-GB"/>
          </a:p>
        </p:txBody>
      </p:sp>
      <p:sp>
        <p:nvSpPr>
          <p:cNvPr id="4" name="Slide Image Placeholder 3"/>
          <p:cNvSpPr>
            <a:spLocks noGrp="1" noRot="1" noChangeAspect="1"/>
          </p:cNvSpPr>
          <p:nvPr>
            <p:ph type="sldImg" idx="2"/>
          </p:nvPr>
        </p:nvSpPr>
        <p:spPr>
          <a:xfrm>
            <a:off x="2338388" y="1143000"/>
            <a:ext cx="2181225"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F1863F-4070-4166-A1B8-6CFAD768B8AD}" type="slidenum">
              <a:rPr lang="en-GB" smtClean="0"/>
              <a:t>‹#›</a:t>
            </a:fld>
            <a:endParaRPr lang="en-GB"/>
          </a:p>
        </p:txBody>
      </p:sp>
    </p:spTree>
    <p:extLst>
      <p:ext uri="{BB962C8B-B14F-4D97-AF65-F5344CB8AC3E}">
        <p14:creationId xmlns:p14="http://schemas.microsoft.com/office/powerpoint/2010/main" val="3154119644"/>
      </p:ext>
    </p:extLst>
  </p:cSld>
  <p:clrMap bg1="lt1" tx1="dk1" bg2="lt2" tx2="dk2" accent1="accent1" accent2="accent2" accent3="accent3" accent4="accent4" accent5="accent5" accent6="accent6" hlink="hlink" folHlink="folHlink"/>
  <p:notesStyle>
    <a:lvl1pPr marL="0" algn="l" defTabSz="3506633" rtl="0" eaLnBrk="1" latinLnBrk="0" hangingPunct="1">
      <a:defRPr sz="4603" kern="1200">
        <a:solidFill>
          <a:schemeClr val="tx1"/>
        </a:solidFill>
        <a:latin typeface="+mn-lt"/>
        <a:ea typeface="+mn-ea"/>
        <a:cs typeface="+mn-cs"/>
      </a:defRPr>
    </a:lvl1pPr>
    <a:lvl2pPr marL="1753316" algn="l" defTabSz="3506633" rtl="0" eaLnBrk="1" latinLnBrk="0" hangingPunct="1">
      <a:defRPr sz="4603" kern="1200">
        <a:solidFill>
          <a:schemeClr val="tx1"/>
        </a:solidFill>
        <a:latin typeface="+mn-lt"/>
        <a:ea typeface="+mn-ea"/>
        <a:cs typeface="+mn-cs"/>
      </a:defRPr>
    </a:lvl2pPr>
    <a:lvl3pPr marL="3506633" algn="l" defTabSz="3506633" rtl="0" eaLnBrk="1" latinLnBrk="0" hangingPunct="1">
      <a:defRPr sz="4603" kern="1200">
        <a:solidFill>
          <a:schemeClr val="tx1"/>
        </a:solidFill>
        <a:latin typeface="+mn-lt"/>
        <a:ea typeface="+mn-ea"/>
        <a:cs typeface="+mn-cs"/>
      </a:defRPr>
    </a:lvl3pPr>
    <a:lvl4pPr marL="5259953" algn="l" defTabSz="3506633" rtl="0" eaLnBrk="1" latinLnBrk="0" hangingPunct="1">
      <a:defRPr sz="4603" kern="1200">
        <a:solidFill>
          <a:schemeClr val="tx1"/>
        </a:solidFill>
        <a:latin typeface="+mn-lt"/>
        <a:ea typeface="+mn-ea"/>
        <a:cs typeface="+mn-cs"/>
      </a:defRPr>
    </a:lvl4pPr>
    <a:lvl5pPr marL="7013269" algn="l" defTabSz="3506633" rtl="0" eaLnBrk="1" latinLnBrk="0" hangingPunct="1">
      <a:defRPr sz="4603" kern="1200">
        <a:solidFill>
          <a:schemeClr val="tx1"/>
        </a:solidFill>
        <a:latin typeface="+mn-lt"/>
        <a:ea typeface="+mn-ea"/>
        <a:cs typeface="+mn-cs"/>
      </a:defRPr>
    </a:lvl5pPr>
    <a:lvl6pPr marL="8766586" algn="l" defTabSz="3506633" rtl="0" eaLnBrk="1" latinLnBrk="0" hangingPunct="1">
      <a:defRPr sz="4603" kern="1200">
        <a:solidFill>
          <a:schemeClr val="tx1"/>
        </a:solidFill>
        <a:latin typeface="+mn-lt"/>
        <a:ea typeface="+mn-ea"/>
        <a:cs typeface="+mn-cs"/>
      </a:defRPr>
    </a:lvl6pPr>
    <a:lvl7pPr marL="10519902" algn="l" defTabSz="3506633" rtl="0" eaLnBrk="1" latinLnBrk="0" hangingPunct="1">
      <a:defRPr sz="4603" kern="1200">
        <a:solidFill>
          <a:schemeClr val="tx1"/>
        </a:solidFill>
        <a:latin typeface="+mn-lt"/>
        <a:ea typeface="+mn-ea"/>
        <a:cs typeface="+mn-cs"/>
      </a:defRPr>
    </a:lvl7pPr>
    <a:lvl8pPr marL="12273218" algn="l" defTabSz="3506633" rtl="0" eaLnBrk="1" latinLnBrk="0" hangingPunct="1">
      <a:defRPr sz="4603" kern="1200">
        <a:solidFill>
          <a:schemeClr val="tx1"/>
        </a:solidFill>
        <a:latin typeface="+mn-lt"/>
        <a:ea typeface="+mn-ea"/>
        <a:cs typeface="+mn-cs"/>
      </a:defRPr>
    </a:lvl8pPr>
    <a:lvl9pPr marL="14026535" algn="l" defTabSz="3506633" rtl="0" eaLnBrk="1" latinLnBrk="0" hangingPunct="1">
      <a:defRPr sz="4603"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041525" y="731838"/>
            <a:ext cx="2586038" cy="3657600"/>
          </a:xfrm>
        </p:spPr>
      </p:sp>
      <p:sp>
        <p:nvSpPr>
          <p:cNvPr id="3" name="Notes Placeholder 2"/>
          <p:cNvSpPr>
            <a:spLocks noGrp="1"/>
          </p:cNvSpPr>
          <p:nvPr>
            <p:ph type="body" idx="1"/>
          </p:nvPr>
        </p:nvSpPr>
        <p:spPr/>
        <p:txBody>
          <a:bodyPr/>
          <a:lstStyle/>
          <a:p>
            <a:endParaRPr lang="en-GB" dirty="0"/>
          </a:p>
          <a:p>
            <a:r>
              <a:rPr lang="en-GB" dirty="0"/>
              <a:t>Pretty colours</a:t>
            </a:r>
            <a:r>
              <a:rPr lang="en-GB" baseline="0" dirty="0"/>
              <a:t> </a:t>
            </a:r>
            <a:r>
              <a:rPr lang="mr-IN" baseline="0" dirty="0"/>
              <a:t>–</a:t>
            </a:r>
            <a:r>
              <a:rPr lang="en-GB" baseline="0" dirty="0"/>
              <a:t> simulation/prediction expression /profile </a:t>
            </a:r>
          </a:p>
          <a:p>
            <a:endParaRPr lang="en-GB" dirty="0"/>
          </a:p>
          <a:p>
            <a:r>
              <a:rPr lang="en-GB" dirty="0"/>
              <a:t>Durbin-Watson</a:t>
            </a:r>
            <a:r>
              <a:rPr lang="en-GB" baseline="0" dirty="0"/>
              <a:t>  good </a:t>
            </a:r>
            <a:r>
              <a:rPr lang="mr-IN" baseline="0" dirty="0"/>
              <a:t>–</a:t>
            </a:r>
            <a:r>
              <a:rPr lang="en-GB" baseline="0" dirty="0"/>
              <a:t> assumption of regression (2 is good) 1.95 </a:t>
            </a:r>
          </a:p>
          <a:p>
            <a:endParaRPr lang="en-GB" baseline="0" dirty="0"/>
          </a:p>
          <a:p>
            <a:r>
              <a:rPr lang="en-GB" baseline="0" dirty="0"/>
              <a:t>79 pro male team sports athletes </a:t>
            </a:r>
            <a:r>
              <a:rPr lang="mr-IN" baseline="0" dirty="0"/>
              <a:t>–</a:t>
            </a:r>
            <a:r>
              <a:rPr lang="en-GB" baseline="0" dirty="0"/>
              <a:t> sport had little effect </a:t>
            </a:r>
          </a:p>
          <a:p>
            <a:endParaRPr lang="en-GB" baseline="0" dirty="0"/>
          </a:p>
          <a:p>
            <a:r>
              <a:rPr lang="en-GB" baseline="0" dirty="0"/>
              <a:t>Table descriptive stats and correlation matrix </a:t>
            </a:r>
          </a:p>
          <a:p>
            <a:endParaRPr lang="en-GB" baseline="0" dirty="0"/>
          </a:p>
          <a:p>
            <a:r>
              <a:rPr lang="en-GB" baseline="0" dirty="0"/>
              <a:t>DTI &amp; Regression (</a:t>
            </a:r>
            <a:r>
              <a:rPr lang="en-GB" baseline="0" dirty="0" err="1"/>
              <a:t>asscoation</a:t>
            </a:r>
            <a:r>
              <a:rPr lang="en-GB" baseline="0" dirty="0"/>
              <a:t> between NES, HI and H30) </a:t>
            </a: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B8C58FD8-8CF4-4D4D-B80C-71459BCB1FD2}" type="slidenum">
              <a:rPr lang="en-GB" smtClean="0"/>
              <a:t>4</a:t>
            </a:fld>
            <a:endParaRPr lang="en-GB"/>
          </a:p>
        </p:txBody>
      </p:sp>
    </p:spTree>
    <p:extLst>
      <p:ext uri="{BB962C8B-B14F-4D97-AF65-F5344CB8AC3E}">
        <p14:creationId xmlns:p14="http://schemas.microsoft.com/office/powerpoint/2010/main" val="130943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D1B4FF0-514D-C34A-B7C9-FA1A02E17BA5}"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123180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US"/>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996F5A5-B023-4714-8A4C-6C6052FF78B9}"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1554222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96F5A5-B023-4714-8A4C-6C6052FF78B9}"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4045850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US"/>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996F5A5-B023-4714-8A4C-6C6052FF78B9}"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4464936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996F5A5-B023-4714-8A4C-6C6052FF78B9}" type="datetimeFigureOut">
              <a:rPr lang="en-GB" smtClean="0"/>
              <a:t>30/04/2021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359530019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US"/>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US"/>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996F5A5-B023-4714-8A4C-6C6052FF78B9}" type="datetimeFigureOut">
              <a:rPr lang="en-GB" smtClean="0"/>
              <a:t>30/04/2021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4604947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996F5A5-B023-4714-8A4C-6C6052FF78B9}" type="datetimeFigureOut">
              <a:rPr lang="en-GB" smtClean="0"/>
              <a:t>30/04/2021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18517605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996F5A5-B023-4714-8A4C-6C6052FF78B9}" type="datetimeFigureOut">
              <a:rPr lang="en-GB" smtClean="0"/>
              <a:t>30/04/2021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4537107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A996F5A5-B023-4714-8A4C-6C6052FF78B9}" type="datetimeFigureOut">
              <a:rPr lang="en-GB" smtClean="0"/>
              <a:t>30/04/2021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1799975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US"/>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US"/>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US"/>
              <a:t>Click to edit Master text styles</a:t>
            </a:r>
          </a:p>
        </p:txBody>
      </p:sp>
      <p:sp>
        <p:nvSpPr>
          <p:cNvPr id="5" name="Date Placeholder 4"/>
          <p:cNvSpPr>
            <a:spLocks noGrp="1"/>
          </p:cNvSpPr>
          <p:nvPr>
            <p:ph type="dt" sz="half" idx="10"/>
          </p:nvPr>
        </p:nvSpPr>
        <p:spPr/>
        <p:txBody>
          <a:bodyPr/>
          <a:lstStyle/>
          <a:p>
            <a:fld id="{A996F5A5-B023-4714-8A4C-6C6052FF78B9}" type="datetimeFigureOut">
              <a:rPr lang="en-GB" smtClean="0"/>
              <a:t>30/04/2021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18511451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96F5A5-B023-4714-8A4C-6C6052FF78B9}"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16783997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996F5A5-B023-4714-8A4C-6C6052FF78B9}"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24BB7DE-B4CC-4E7F-AE42-58083D3C3E22}" type="slidenum">
              <a:rPr lang="en-GB" smtClean="0"/>
              <a:t>‹#›</a:t>
            </a:fld>
            <a:endParaRPr lang="en-GB"/>
          </a:p>
        </p:txBody>
      </p:sp>
    </p:spTree>
    <p:extLst>
      <p:ext uri="{BB962C8B-B14F-4D97-AF65-F5344CB8AC3E}">
        <p14:creationId xmlns:p14="http://schemas.microsoft.com/office/powerpoint/2010/main" val="25703964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4" y="13296917"/>
            <a:ext cx="25733931" cy="9175065"/>
          </a:xfrm>
        </p:spPr>
        <p:txBody>
          <a:bodyPr/>
          <a:lstStyle/>
          <a:p>
            <a:r>
              <a:rPr lang="en-US"/>
              <a:t>Click to edit Master title style</a:t>
            </a:r>
            <a:endParaRPr lang="en-GB"/>
          </a:p>
        </p:txBody>
      </p:sp>
      <p:sp>
        <p:nvSpPr>
          <p:cNvPr id="3" name="Subtitle 2"/>
          <p:cNvSpPr>
            <a:spLocks noGrp="1"/>
          </p:cNvSpPr>
          <p:nvPr>
            <p:ph type="subTitle" idx="1"/>
          </p:nvPr>
        </p:nvSpPr>
        <p:spPr>
          <a:xfrm>
            <a:off x="4541282" y="24255466"/>
            <a:ext cx="21192649" cy="10938739"/>
          </a:xfrm>
        </p:spPr>
        <p:txBody>
          <a:bodyPr/>
          <a:lstStyle>
            <a:lvl1pPr marL="0" indent="0" algn="ctr">
              <a:buNone/>
              <a:defRPr>
                <a:solidFill>
                  <a:schemeClr val="tx1">
                    <a:tint val="75000"/>
                  </a:schemeClr>
                </a:solidFill>
              </a:defRPr>
            </a:lvl1pPr>
            <a:lvl2pPr marL="2076113" indent="0" algn="ctr">
              <a:buNone/>
              <a:defRPr>
                <a:solidFill>
                  <a:schemeClr val="tx1">
                    <a:tint val="75000"/>
                  </a:schemeClr>
                </a:solidFill>
              </a:defRPr>
            </a:lvl2pPr>
            <a:lvl3pPr marL="4152228" indent="0" algn="ctr">
              <a:buNone/>
              <a:defRPr>
                <a:solidFill>
                  <a:schemeClr val="tx1">
                    <a:tint val="75000"/>
                  </a:schemeClr>
                </a:solidFill>
              </a:defRPr>
            </a:lvl3pPr>
            <a:lvl4pPr marL="6228343" indent="0" algn="ctr">
              <a:buNone/>
              <a:defRPr>
                <a:solidFill>
                  <a:schemeClr val="tx1">
                    <a:tint val="75000"/>
                  </a:schemeClr>
                </a:solidFill>
              </a:defRPr>
            </a:lvl4pPr>
            <a:lvl5pPr marL="8304458" indent="0" algn="ctr">
              <a:buNone/>
              <a:defRPr>
                <a:solidFill>
                  <a:schemeClr val="tx1">
                    <a:tint val="75000"/>
                  </a:schemeClr>
                </a:solidFill>
              </a:defRPr>
            </a:lvl5pPr>
            <a:lvl6pPr marL="10380570" indent="0" algn="ctr">
              <a:buNone/>
              <a:defRPr>
                <a:solidFill>
                  <a:schemeClr val="tx1">
                    <a:tint val="75000"/>
                  </a:schemeClr>
                </a:solidFill>
              </a:defRPr>
            </a:lvl6pPr>
            <a:lvl7pPr marL="12456686" indent="0" algn="ctr">
              <a:buNone/>
              <a:defRPr>
                <a:solidFill>
                  <a:schemeClr val="tx1">
                    <a:tint val="75000"/>
                  </a:schemeClr>
                </a:solidFill>
              </a:defRPr>
            </a:lvl7pPr>
            <a:lvl8pPr marL="14532800" indent="0" algn="ctr">
              <a:buNone/>
              <a:defRPr>
                <a:solidFill>
                  <a:schemeClr val="tx1">
                    <a:tint val="75000"/>
                  </a:schemeClr>
                </a:solidFill>
              </a:defRPr>
            </a:lvl8pPr>
            <a:lvl9pPr marL="16608913"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D00B110-6F6B-4953-87A5-30804D3EC984}"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72899-269D-4BA9-8A4C-161F4C10EC55}" type="slidenum">
              <a:rPr lang="en-GB" smtClean="0"/>
              <a:t>‹#›</a:t>
            </a:fld>
            <a:endParaRPr lang="en-GB"/>
          </a:p>
        </p:txBody>
      </p:sp>
    </p:spTree>
    <p:extLst>
      <p:ext uri="{BB962C8B-B14F-4D97-AF65-F5344CB8AC3E}">
        <p14:creationId xmlns:p14="http://schemas.microsoft.com/office/powerpoint/2010/main" val="324531653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D00B110-6F6B-4953-87A5-30804D3EC984}"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72899-269D-4BA9-8A4C-161F4C10EC55}" type="slidenum">
              <a:rPr lang="en-GB" smtClean="0"/>
              <a:t>‹#›</a:t>
            </a:fld>
            <a:endParaRPr lang="en-GB"/>
          </a:p>
        </p:txBody>
      </p:sp>
    </p:spTree>
    <p:extLst>
      <p:ext uri="{BB962C8B-B14F-4D97-AF65-F5344CB8AC3E}">
        <p14:creationId xmlns:p14="http://schemas.microsoft.com/office/powerpoint/2010/main" val="24216203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391535" y="27505388"/>
            <a:ext cx="25733931" cy="8501303"/>
          </a:xfrm>
        </p:spPr>
        <p:txBody>
          <a:bodyPr anchor="t"/>
          <a:lstStyle>
            <a:lvl1pPr algn="l">
              <a:defRPr sz="18220" b="1" cap="all"/>
            </a:lvl1pPr>
          </a:lstStyle>
          <a:p>
            <a:r>
              <a:rPr lang="en-US"/>
              <a:t>Click to edit Master title style</a:t>
            </a:r>
            <a:endParaRPr lang="en-GB"/>
          </a:p>
        </p:txBody>
      </p:sp>
      <p:sp>
        <p:nvSpPr>
          <p:cNvPr id="3" name="Text Placeholder 2"/>
          <p:cNvSpPr>
            <a:spLocks noGrp="1"/>
          </p:cNvSpPr>
          <p:nvPr>
            <p:ph type="body" idx="1"/>
          </p:nvPr>
        </p:nvSpPr>
        <p:spPr>
          <a:xfrm>
            <a:off x="2391535" y="18142069"/>
            <a:ext cx="25733931" cy="9363320"/>
          </a:xfrm>
        </p:spPr>
        <p:txBody>
          <a:bodyPr anchor="b"/>
          <a:lstStyle>
            <a:lvl1pPr marL="0" indent="0">
              <a:buNone/>
              <a:defRPr sz="9111">
                <a:solidFill>
                  <a:schemeClr val="tx1">
                    <a:tint val="75000"/>
                  </a:schemeClr>
                </a:solidFill>
              </a:defRPr>
            </a:lvl1pPr>
            <a:lvl2pPr marL="2076113" indent="0">
              <a:buNone/>
              <a:defRPr sz="8129">
                <a:solidFill>
                  <a:schemeClr val="tx1">
                    <a:tint val="75000"/>
                  </a:schemeClr>
                </a:solidFill>
              </a:defRPr>
            </a:lvl2pPr>
            <a:lvl3pPr marL="4152228" indent="0">
              <a:buNone/>
              <a:defRPr sz="7288">
                <a:solidFill>
                  <a:schemeClr val="tx1">
                    <a:tint val="75000"/>
                  </a:schemeClr>
                </a:solidFill>
              </a:defRPr>
            </a:lvl3pPr>
            <a:lvl4pPr marL="6228343" indent="0">
              <a:buNone/>
              <a:defRPr sz="6307">
                <a:solidFill>
                  <a:schemeClr val="tx1">
                    <a:tint val="75000"/>
                  </a:schemeClr>
                </a:solidFill>
              </a:defRPr>
            </a:lvl4pPr>
            <a:lvl5pPr marL="8304458" indent="0">
              <a:buNone/>
              <a:defRPr sz="6307">
                <a:solidFill>
                  <a:schemeClr val="tx1">
                    <a:tint val="75000"/>
                  </a:schemeClr>
                </a:solidFill>
              </a:defRPr>
            </a:lvl5pPr>
            <a:lvl6pPr marL="10380570" indent="0">
              <a:buNone/>
              <a:defRPr sz="6307">
                <a:solidFill>
                  <a:schemeClr val="tx1">
                    <a:tint val="75000"/>
                  </a:schemeClr>
                </a:solidFill>
              </a:defRPr>
            </a:lvl6pPr>
            <a:lvl7pPr marL="12456686" indent="0">
              <a:buNone/>
              <a:defRPr sz="6307">
                <a:solidFill>
                  <a:schemeClr val="tx1">
                    <a:tint val="75000"/>
                  </a:schemeClr>
                </a:solidFill>
              </a:defRPr>
            </a:lvl7pPr>
            <a:lvl8pPr marL="14532800" indent="0">
              <a:buNone/>
              <a:defRPr sz="6307">
                <a:solidFill>
                  <a:schemeClr val="tx1">
                    <a:tint val="75000"/>
                  </a:schemeClr>
                </a:solidFill>
              </a:defRPr>
            </a:lvl8pPr>
            <a:lvl9pPr marL="16608913" indent="0">
              <a:buNone/>
              <a:defRPr sz="630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D00B110-6F6B-4953-87A5-30804D3EC984}"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72899-269D-4BA9-8A4C-161F4C10EC55}" type="slidenum">
              <a:rPr lang="en-GB" smtClean="0"/>
              <a:t>‹#›</a:t>
            </a:fld>
            <a:endParaRPr lang="en-GB"/>
          </a:p>
        </p:txBody>
      </p:sp>
    </p:spTree>
    <p:extLst>
      <p:ext uri="{BB962C8B-B14F-4D97-AF65-F5344CB8AC3E}">
        <p14:creationId xmlns:p14="http://schemas.microsoft.com/office/powerpoint/2010/main" val="11551354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3574157" y="44042304"/>
            <a:ext cx="31936145" cy="124576783"/>
          </a:xfrm>
        </p:spPr>
        <p:txBody>
          <a:bodyPr/>
          <a:lstStyle>
            <a:lvl1pPr>
              <a:defRPr sz="12754"/>
            </a:lvl1pPr>
            <a:lvl2pPr>
              <a:defRPr sz="10933"/>
            </a:lvl2pPr>
            <a:lvl3pPr>
              <a:defRPr sz="9111"/>
            </a:lvl3pPr>
            <a:lvl4pPr>
              <a:defRPr sz="8129"/>
            </a:lvl4pPr>
            <a:lvl5pPr>
              <a:defRPr sz="8129"/>
            </a:lvl5pPr>
            <a:lvl6pPr>
              <a:defRPr sz="8129"/>
            </a:lvl6pPr>
            <a:lvl7pPr>
              <a:defRPr sz="8129"/>
            </a:lvl7pPr>
            <a:lvl8pPr>
              <a:defRPr sz="8129"/>
            </a:lvl8pPr>
            <a:lvl9pPr>
              <a:defRPr sz="812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36014889" y="44042304"/>
            <a:ext cx="31936145" cy="124576783"/>
          </a:xfrm>
        </p:spPr>
        <p:txBody>
          <a:bodyPr/>
          <a:lstStyle>
            <a:lvl1pPr>
              <a:defRPr sz="12754"/>
            </a:lvl1pPr>
            <a:lvl2pPr>
              <a:defRPr sz="10933"/>
            </a:lvl2pPr>
            <a:lvl3pPr>
              <a:defRPr sz="9111"/>
            </a:lvl3pPr>
            <a:lvl4pPr>
              <a:defRPr sz="8129"/>
            </a:lvl4pPr>
            <a:lvl5pPr>
              <a:defRPr sz="8129"/>
            </a:lvl5pPr>
            <a:lvl6pPr>
              <a:defRPr sz="8129"/>
            </a:lvl6pPr>
            <a:lvl7pPr>
              <a:defRPr sz="8129"/>
            </a:lvl7pPr>
            <a:lvl8pPr>
              <a:defRPr sz="8129"/>
            </a:lvl8pPr>
            <a:lvl9pPr>
              <a:defRPr sz="812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D00B110-6F6B-4953-87A5-30804D3EC984}" type="datetimeFigureOut">
              <a:rPr lang="en-GB" smtClean="0"/>
              <a:t>30/04/2021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872899-269D-4BA9-8A4C-161F4C10EC55}" type="slidenum">
              <a:rPr lang="en-GB" smtClean="0"/>
              <a:t>‹#›</a:t>
            </a:fld>
            <a:endParaRPr lang="en-GB"/>
          </a:p>
        </p:txBody>
      </p:sp>
    </p:spTree>
    <p:extLst>
      <p:ext uri="{BB962C8B-B14F-4D97-AF65-F5344CB8AC3E}">
        <p14:creationId xmlns:p14="http://schemas.microsoft.com/office/powerpoint/2010/main" val="9885809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513761" y="1714136"/>
            <a:ext cx="27247692" cy="713396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1513761" y="9581310"/>
            <a:ext cx="13376810" cy="3993033"/>
          </a:xfrm>
        </p:spPr>
        <p:txBody>
          <a:bodyPr anchor="b"/>
          <a:lstStyle>
            <a:lvl1pPr marL="0" indent="0">
              <a:buNone/>
              <a:defRPr sz="10933" b="1"/>
            </a:lvl1pPr>
            <a:lvl2pPr marL="2076113" indent="0">
              <a:buNone/>
              <a:defRPr sz="9111" b="1"/>
            </a:lvl2pPr>
            <a:lvl3pPr marL="4152228" indent="0">
              <a:buNone/>
              <a:defRPr sz="8129" b="1"/>
            </a:lvl3pPr>
            <a:lvl4pPr marL="6228343" indent="0">
              <a:buNone/>
              <a:defRPr sz="7288" b="1"/>
            </a:lvl4pPr>
            <a:lvl5pPr marL="8304458" indent="0">
              <a:buNone/>
              <a:defRPr sz="7288" b="1"/>
            </a:lvl5pPr>
            <a:lvl6pPr marL="10380570" indent="0">
              <a:buNone/>
              <a:defRPr sz="7288" b="1"/>
            </a:lvl6pPr>
            <a:lvl7pPr marL="12456686" indent="0">
              <a:buNone/>
              <a:defRPr sz="7288" b="1"/>
            </a:lvl7pPr>
            <a:lvl8pPr marL="14532800" indent="0">
              <a:buNone/>
              <a:defRPr sz="7288" b="1"/>
            </a:lvl8pPr>
            <a:lvl9pPr marL="16608913" indent="0">
              <a:buNone/>
              <a:defRPr sz="7288" b="1"/>
            </a:lvl9pPr>
          </a:lstStyle>
          <a:p>
            <a:pPr lvl="0"/>
            <a:r>
              <a:rPr lang="en-US"/>
              <a:t>Click to edit Master text styles</a:t>
            </a:r>
          </a:p>
        </p:txBody>
      </p:sp>
      <p:sp>
        <p:nvSpPr>
          <p:cNvPr id="4" name="Content Placeholder 3"/>
          <p:cNvSpPr>
            <a:spLocks noGrp="1"/>
          </p:cNvSpPr>
          <p:nvPr>
            <p:ph sz="half" idx="2"/>
          </p:nvPr>
        </p:nvSpPr>
        <p:spPr>
          <a:xfrm>
            <a:off x="1513761" y="13574346"/>
            <a:ext cx="13376810" cy="24661708"/>
          </a:xfrm>
        </p:spPr>
        <p:txBody>
          <a:bodyPr/>
          <a:lstStyle>
            <a:lvl1pPr>
              <a:defRPr sz="10933"/>
            </a:lvl1pPr>
            <a:lvl2pPr>
              <a:defRPr sz="9111"/>
            </a:lvl2pPr>
            <a:lvl3pPr>
              <a:defRPr sz="8129"/>
            </a:lvl3pPr>
            <a:lvl4pPr>
              <a:defRPr sz="7288"/>
            </a:lvl4pPr>
            <a:lvl5pPr>
              <a:defRPr sz="7288"/>
            </a:lvl5pPr>
            <a:lvl6pPr>
              <a:defRPr sz="7288"/>
            </a:lvl6pPr>
            <a:lvl7pPr>
              <a:defRPr sz="7288"/>
            </a:lvl7pPr>
            <a:lvl8pPr>
              <a:defRPr sz="7288"/>
            </a:lvl8pPr>
            <a:lvl9pPr>
              <a:defRPr sz="728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15379392" y="9581310"/>
            <a:ext cx="13382064" cy="3993033"/>
          </a:xfrm>
        </p:spPr>
        <p:txBody>
          <a:bodyPr anchor="b"/>
          <a:lstStyle>
            <a:lvl1pPr marL="0" indent="0">
              <a:buNone/>
              <a:defRPr sz="10933" b="1"/>
            </a:lvl1pPr>
            <a:lvl2pPr marL="2076113" indent="0">
              <a:buNone/>
              <a:defRPr sz="9111" b="1"/>
            </a:lvl2pPr>
            <a:lvl3pPr marL="4152228" indent="0">
              <a:buNone/>
              <a:defRPr sz="8129" b="1"/>
            </a:lvl3pPr>
            <a:lvl4pPr marL="6228343" indent="0">
              <a:buNone/>
              <a:defRPr sz="7288" b="1"/>
            </a:lvl4pPr>
            <a:lvl5pPr marL="8304458" indent="0">
              <a:buNone/>
              <a:defRPr sz="7288" b="1"/>
            </a:lvl5pPr>
            <a:lvl6pPr marL="10380570" indent="0">
              <a:buNone/>
              <a:defRPr sz="7288" b="1"/>
            </a:lvl6pPr>
            <a:lvl7pPr marL="12456686" indent="0">
              <a:buNone/>
              <a:defRPr sz="7288" b="1"/>
            </a:lvl7pPr>
            <a:lvl8pPr marL="14532800" indent="0">
              <a:buNone/>
              <a:defRPr sz="7288" b="1"/>
            </a:lvl8pPr>
            <a:lvl9pPr marL="16608913" indent="0">
              <a:buNone/>
              <a:defRPr sz="7288" b="1"/>
            </a:lvl9pPr>
          </a:lstStyle>
          <a:p>
            <a:pPr lvl="0"/>
            <a:r>
              <a:rPr lang="en-US"/>
              <a:t>Click to edit Master text styles</a:t>
            </a:r>
          </a:p>
        </p:txBody>
      </p:sp>
      <p:sp>
        <p:nvSpPr>
          <p:cNvPr id="6" name="Content Placeholder 5"/>
          <p:cNvSpPr>
            <a:spLocks noGrp="1"/>
          </p:cNvSpPr>
          <p:nvPr>
            <p:ph sz="quarter" idx="4"/>
          </p:nvPr>
        </p:nvSpPr>
        <p:spPr>
          <a:xfrm>
            <a:off x="15379392" y="13574346"/>
            <a:ext cx="13382064" cy="24661708"/>
          </a:xfrm>
        </p:spPr>
        <p:txBody>
          <a:bodyPr/>
          <a:lstStyle>
            <a:lvl1pPr>
              <a:defRPr sz="10933"/>
            </a:lvl1pPr>
            <a:lvl2pPr>
              <a:defRPr sz="9111"/>
            </a:lvl2pPr>
            <a:lvl3pPr>
              <a:defRPr sz="8129"/>
            </a:lvl3pPr>
            <a:lvl4pPr>
              <a:defRPr sz="7288"/>
            </a:lvl4pPr>
            <a:lvl5pPr>
              <a:defRPr sz="7288"/>
            </a:lvl5pPr>
            <a:lvl6pPr>
              <a:defRPr sz="7288"/>
            </a:lvl6pPr>
            <a:lvl7pPr>
              <a:defRPr sz="7288"/>
            </a:lvl7pPr>
            <a:lvl8pPr>
              <a:defRPr sz="7288"/>
            </a:lvl8pPr>
            <a:lvl9pPr>
              <a:defRPr sz="7288"/>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D00B110-6F6B-4953-87A5-30804D3EC984}" type="datetimeFigureOut">
              <a:rPr lang="en-GB" smtClean="0"/>
              <a:t>30/04/2021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A872899-269D-4BA9-8A4C-161F4C10EC55}" type="slidenum">
              <a:rPr lang="en-GB" smtClean="0"/>
              <a:t>‹#›</a:t>
            </a:fld>
            <a:endParaRPr lang="en-GB"/>
          </a:p>
        </p:txBody>
      </p:sp>
    </p:spTree>
    <p:extLst>
      <p:ext uri="{BB962C8B-B14F-4D97-AF65-F5344CB8AC3E}">
        <p14:creationId xmlns:p14="http://schemas.microsoft.com/office/powerpoint/2010/main" val="91981073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D00B110-6F6B-4953-87A5-30804D3EC984}" type="datetimeFigureOut">
              <a:rPr lang="en-GB" smtClean="0"/>
              <a:t>30/04/2021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A872899-269D-4BA9-8A4C-161F4C10EC55}" type="slidenum">
              <a:rPr lang="en-GB" smtClean="0"/>
              <a:t>‹#›</a:t>
            </a:fld>
            <a:endParaRPr lang="en-GB"/>
          </a:p>
        </p:txBody>
      </p:sp>
    </p:spTree>
    <p:extLst>
      <p:ext uri="{BB962C8B-B14F-4D97-AF65-F5344CB8AC3E}">
        <p14:creationId xmlns:p14="http://schemas.microsoft.com/office/powerpoint/2010/main" val="268375717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D00B110-6F6B-4953-87A5-30804D3EC984}" type="datetimeFigureOut">
              <a:rPr lang="en-GB" smtClean="0"/>
              <a:t>30/04/2021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A872899-269D-4BA9-8A4C-161F4C10EC55}" type="slidenum">
              <a:rPr lang="en-GB" smtClean="0"/>
              <a:t>‹#›</a:t>
            </a:fld>
            <a:endParaRPr lang="en-GB"/>
          </a:p>
        </p:txBody>
      </p:sp>
    </p:spTree>
    <p:extLst>
      <p:ext uri="{BB962C8B-B14F-4D97-AF65-F5344CB8AC3E}">
        <p14:creationId xmlns:p14="http://schemas.microsoft.com/office/powerpoint/2010/main" val="16219474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13763" y="1704226"/>
            <a:ext cx="9960336" cy="7252860"/>
          </a:xfrm>
        </p:spPr>
        <p:txBody>
          <a:bodyPr anchor="b"/>
          <a:lstStyle>
            <a:lvl1pPr algn="l">
              <a:defRPr sz="9111" b="1"/>
            </a:lvl1pPr>
          </a:lstStyle>
          <a:p>
            <a:r>
              <a:rPr lang="en-US"/>
              <a:t>Click to edit Master title style</a:t>
            </a:r>
            <a:endParaRPr lang="en-GB"/>
          </a:p>
        </p:txBody>
      </p:sp>
      <p:sp>
        <p:nvSpPr>
          <p:cNvPr id="3" name="Content Placeholder 2"/>
          <p:cNvSpPr>
            <a:spLocks noGrp="1"/>
          </p:cNvSpPr>
          <p:nvPr>
            <p:ph idx="1"/>
          </p:nvPr>
        </p:nvSpPr>
        <p:spPr>
          <a:xfrm>
            <a:off x="11836770" y="1704231"/>
            <a:ext cx="16924685" cy="36531826"/>
          </a:xfrm>
        </p:spPr>
        <p:txBody>
          <a:bodyPr/>
          <a:lstStyle>
            <a:lvl1pPr>
              <a:defRPr sz="14576"/>
            </a:lvl1pPr>
            <a:lvl2pPr>
              <a:defRPr sz="12754"/>
            </a:lvl2pPr>
            <a:lvl3pPr>
              <a:defRPr sz="10933"/>
            </a:lvl3pPr>
            <a:lvl4pPr>
              <a:defRPr sz="9111"/>
            </a:lvl4pPr>
            <a:lvl5pPr>
              <a:defRPr sz="9111"/>
            </a:lvl5pPr>
            <a:lvl6pPr>
              <a:defRPr sz="9111"/>
            </a:lvl6pPr>
            <a:lvl7pPr>
              <a:defRPr sz="9111"/>
            </a:lvl7pPr>
            <a:lvl8pPr>
              <a:defRPr sz="9111"/>
            </a:lvl8pPr>
            <a:lvl9pPr>
              <a:defRPr sz="9111"/>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1513763" y="8957091"/>
            <a:ext cx="9960336" cy="29278966"/>
          </a:xfrm>
        </p:spPr>
        <p:txBody>
          <a:bodyPr/>
          <a:lstStyle>
            <a:lvl1pPr marL="0" indent="0">
              <a:buNone/>
              <a:defRPr sz="6307"/>
            </a:lvl1pPr>
            <a:lvl2pPr marL="2076113" indent="0">
              <a:buNone/>
              <a:defRPr sz="5466"/>
            </a:lvl2pPr>
            <a:lvl3pPr marL="4152228" indent="0">
              <a:buNone/>
              <a:defRPr sz="4485"/>
            </a:lvl3pPr>
            <a:lvl4pPr marL="6228343" indent="0">
              <a:buNone/>
              <a:defRPr sz="4064"/>
            </a:lvl4pPr>
            <a:lvl5pPr marL="8304458" indent="0">
              <a:buNone/>
              <a:defRPr sz="4064"/>
            </a:lvl5pPr>
            <a:lvl6pPr marL="10380570" indent="0">
              <a:buNone/>
              <a:defRPr sz="4064"/>
            </a:lvl6pPr>
            <a:lvl7pPr marL="12456686" indent="0">
              <a:buNone/>
              <a:defRPr sz="4064"/>
            </a:lvl7pPr>
            <a:lvl8pPr marL="14532800" indent="0">
              <a:buNone/>
              <a:defRPr sz="4064"/>
            </a:lvl8pPr>
            <a:lvl9pPr marL="16608913" indent="0">
              <a:buNone/>
              <a:defRPr sz="4064"/>
            </a:lvl9pPr>
          </a:lstStyle>
          <a:p>
            <a:pPr lvl="0"/>
            <a:r>
              <a:rPr lang="en-US"/>
              <a:t>Click to edit Master text styles</a:t>
            </a:r>
          </a:p>
        </p:txBody>
      </p:sp>
      <p:sp>
        <p:nvSpPr>
          <p:cNvPr id="5" name="Date Placeholder 4"/>
          <p:cNvSpPr>
            <a:spLocks noGrp="1"/>
          </p:cNvSpPr>
          <p:nvPr>
            <p:ph type="dt" sz="half" idx="10"/>
          </p:nvPr>
        </p:nvSpPr>
        <p:spPr/>
        <p:txBody>
          <a:bodyPr/>
          <a:lstStyle/>
          <a:p>
            <a:fld id="{6D00B110-6F6B-4953-87A5-30804D3EC984}" type="datetimeFigureOut">
              <a:rPr lang="en-GB" smtClean="0"/>
              <a:t>30/04/2021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872899-269D-4BA9-8A4C-161F4C10EC55}" type="slidenum">
              <a:rPr lang="en-GB" smtClean="0"/>
              <a:t>‹#›</a:t>
            </a:fld>
            <a:endParaRPr lang="en-GB"/>
          </a:p>
        </p:txBody>
      </p:sp>
    </p:spTree>
    <p:extLst>
      <p:ext uri="{BB962C8B-B14F-4D97-AF65-F5344CB8AC3E}">
        <p14:creationId xmlns:p14="http://schemas.microsoft.com/office/powerpoint/2010/main" val="208163246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34153" y="29962638"/>
            <a:ext cx="18165128" cy="3537258"/>
          </a:xfrm>
        </p:spPr>
        <p:txBody>
          <a:bodyPr anchor="b"/>
          <a:lstStyle>
            <a:lvl1pPr algn="l">
              <a:defRPr sz="9111" b="1"/>
            </a:lvl1pPr>
          </a:lstStyle>
          <a:p>
            <a:r>
              <a:rPr lang="en-US"/>
              <a:t>Click to edit Master title style</a:t>
            </a:r>
            <a:endParaRPr lang="en-GB"/>
          </a:p>
        </p:txBody>
      </p:sp>
      <p:sp>
        <p:nvSpPr>
          <p:cNvPr id="3" name="Picture Placeholder 2"/>
          <p:cNvSpPr>
            <a:spLocks noGrp="1"/>
          </p:cNvSpPr>
          <p:nvPr>
            <p:ph type="pic" idx="1"/>
          </p:nvPr>
        </p:nvSpPr>
        <p:spPr>
          <a:xfrm>
            <a:off x="5934153" y="3824595"/>
            <a:ext cx="18165128" cy="25682258"/>
          </a:xfrm>
        </p:spPr>
        <p:txBody>
          <a:bodyPr/>
          <a:lstStyle>
            <a:lvl1pPr marL="0" indent="0">
              <a:buNone/>
              <a:defRPr sz="14576"/>
            </a:lvl1pPr>
            <a:lvl2pPr marL="2076113" indent="0">
              <a:buNone/>
              <a:defRPr sz="12754"/>
            </a:lvl2pPr>
            <a:lvl3pPr marL="4152228" indent="0">
              <a:buNone/>
              <a:defRPr sz="10933"/>
            </a:lvl3pPr>
            <a:lvl4pPr marL="6228343" indent="0">
              <a:buNone/>
              <a:defRPr sz="9111"/>
            </a:lvl4pPr>
            <a:lvl5pPr marL="8304458" indent="0">
              <a:buNone/>
              <a:defRPr sz="9111"/>
            </a:lvl5pPr>
            <a:lvl6pPr marL="10380570" indent="0">
              <a:buNone/>
              <a:defRPr sz="9111"/>
            </a:lvl6pPr>
            <a:lvl7pPr marL="12456686" indent="0">
              <a:buNone/>
              <a:defRPr sz="9111"/>
            </a:lvl7pPr>
            <a:lvl8pPr marL="14532800" indent="0">
              <a:buNone/>
              <a:defRPr sz="9111"/>
            </a:lvl8pPr>
            <a:lvl9pPr marL="16608913" indent="0">
              <a:buNone/>
              <a:defRPr sz="9111"/>
            </a:lvl9pPr>
          </a:lstStyle>
          <a:p>
            <a:endParaRPr lang="en-GB"/>
          </a:p>
        </p:txBody>
      </p:sp>
      <p:sp>
        <p:nvSpPr>
          <p:cNvPr id="4" name="Text Placeholder 3"/>
          <p:cNvSpPr>
            <a:spLocks noGrp="1"/>
          </p:cNvSpPr>
          <p:nvPr>
            <p:ph type="body" sz="half" idx="2"/>
          </p:nvPr>
        </p:nvSpPr>
        <p:spPr>
          <a:xfrm>
            <a:off x="5934153" y="33499893"/>
            <a:ext cx="18165128" cy="5023494"/>
          </a:xfrm>
        </p:spPr>
        <p:txBody>
          <a:bodyPr/>
          <a:lstStyle>
            <a:lvl1pPr marL="0" indent="0">
              <a:buNone/>
              <a:defRPr sz="6307"/>
            </a:lvl1pPr>
            <a:lvl2pPr marL="2076113" indent="0">
              <a:buNone/>
              <a:defRPr sz="5466"/>
            </a:lvl2pPr>
            <a:lvl3pPr marL="4152228" indent="0">
              <a:buNone/>
              <a:defRPr sz="4485"/>
            </a:lvl3pPr>
            <a:lvl4pPr marL="6228343" indent="0">
              <a:buNone/>
              <a:defRPr sz="4064"/>
            </a:lvl4pPr>
            <a:lvl5pPr marL="8304458" indent="0">
              <a:buNone/>
              <a:defRPr sz="4064"/>
            </a:lvl5pPr>
            <a:lvl6pPr marL="10380570" indent="0">
              <a:buNone/>
              <a:defRPr sz="4064"/>
            </a:lvl6pPr>
            <a:lvl7pPr marL="12456686" indent="0">
              <a:buNone/>
              <a:defRPr sz="4064"/>
            </a:lvl7pPr>
            <a:lvl8pPr marL="14532800" indent="0">
              <a:buNone/>
              <a:defRPr sz="4064"/>
            </a:lvl8pPr>
            <a:lvl9pPr marL="16608913" indent="0">
              <a:buNone/>
              <a:defRPr sz="4064"/>
            </a:lvl9pPr>
          </a:lstStyle>
          <a:p>
            <a:pPr lvl="0"/>
            <a:r>
              <a:rPr lang="en-US"/>
              <a:t>Click to edit Master text styles</a:t>
            </a:r>
          </a:p>
        </p:txBody>
      </p:sp>
      <p:sp>
        <p:nvSpPr>
          <p:cNvPr id="5" name="Date Placeholder 4"/>
          <p:cNvSpPr>
            <a:spLocks noGrp="1"/>
          </p:cNvSpPr>
          <p:nvPr>
            <p:ph type="dt" sz="half" idx="10"/>
          </p:nvPr>
        </p:nvSpPr>
        <p:spPr/>
        <p:txBody>
          <a:bodyPr/>
          <a:lstStyle/>
          <a:p>
            <a:fld id="{6D00B110-6F6B-4953-87A5-30804D3EC984}" type="datetimeFigureOut">
              <a:rPr lang="en-GB" smtClean="0"/>
              <a:t>30/04/2021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A872899-269D-4BA9-8A4C-161F4C10EC55}" type="slidenum">
              <a:rPr lang="en-GB" smtClean="0"/>
              <a:t>‹#›</a:t>
            </a:fld>
            <a:endParaRPr lang="en-GB"/>
          </a:p>
        </p:txBody>
      </p:sp>
    </p:spTree>
    <p:extLst>
      <p:ext uri="{BB962C8B-B14F-4D97-AF65-F5344CB8AC3E}">
        <p14:creationId xmlns:p14="http://schemas.microsoft.com/office/powerpoint/2010/main" val="33262409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D00B110-6F6B-4953-87A5-30804D3EC984}"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72899-269D-4BA9-8A4C-161F4C10EC55}" type="slidenum">
              <a:rPr lang="en-GB" smtClean="0"/>
              <a:t>‹#›</a:t>
            </a:fld>
            <a:endParaRPr lang="en-GB"/>
          </a:p>
        </p:txBody>
      </p:sp>
    </p:spTree>
    <p:extLst>
      <p:ext uri="{BB962C8B-B14F-4D97-AF65-F5344CB8AC3E}">
        <p14:creationId xmlns:p14="http://schemas.microsoft.com/office/powerpoint/2010/main" val="391189585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1856818" y="7560020"/>
            <a:ext cx="16094219" cy="161059063"/>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3574161" y="7560020"/>
            <a:ext cx="47778071" cy="1610590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D00B110-6F6B-4953-87A5-30804D3EC984}" type="datetimeFigureOut">
              <a:rPr lang="en-GB" smtClean="0"/>
              <a:t>30/04/2021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A872899-269D-4BA9-8A4C-161F4C10EC55}" type="slidenum">
              <a:rPr lang="en-GB" smtClean="0"/>
              <a:t>‹#›</a:t>
            </a:fld>
            <a:endParaRPr lang="en-GB"/>
          </a:p>
        </p:txBody>
      </p:sp>
    </p:spTree>
    <p:extLst>
      <p:ext uri="{BB962C8B-B14F-4D97-AF65-F5344CB8AC3E}">
        <p14:creationId xmlns:p14="http://schemas.microsoft.com/office/powerpoint/2010/main" val="398805997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270641" y="7005156"/>
            <a:ext cx="25733931" cy="14902051"/>
          </a:xfrm>
        </p:spPr>
        <p:txBody>
          <a:bodyPr anchor="b"/>
          <a:lstStyle>
            <a:lvl1pPr algn="ctr">
              <a:defRPr sz="19865"/>
            </a:lvl1pPr>
          </a:lstStyle>
          <a:p>
            <a:r>
              <a:rPr lang="en-GB"/>
              <a:t>Click to edit Master title style</a:t>
            </a:r>
            <a:endParaRPr lang="en-US" dirty="0"/>
          </a:p>
        </p:txBody>
      </p:sp>
      <p:sp>
        <p:nvSpPr>
          <p:cNvPr id="3" name="Subtitle 2"/>
          <p:cNvSpPr>
            <a:spLocks noGrp="1"/>
          </p:cNvSpPr>
          <p:nvPr>
            <p:ph type="subTitle" idx="1"/>
          </p:nvPr>
        </p:nvSpPr>
        <p:spPr>
          <a:xfrm>
            <a:off x="3784402" y="22481887"/>
            <a:ext cx="22706410" cy="10334331"/>
          </a:xfrm>
        </p:spPr>
        <p:txBody>
          <a:bodyPr/>
          <a:lstStyle>
            <a:lvl1pPr marL="0" indent="0" algn="ctr">
              <a:buNone/>
              <a:defRPr sz="7946"/>
            </a:lvl1pPr>
            <a:lvl2pPr marL="1513743" indent="0" algn="ctr">
              <a:buNone/>
              <a:defRPr sz="6622"/>
            </a:lvl2pPr>
            <a:lvl3pPr marL="3027487" indent="0" algn="ctr">
              <a:buNone/>
              <a:defRPr sz="5960"/>
            </a:lvl3pPr>
            <a:lvl4pPr marL="4541230" indent="0" algn="ctr">
              <a:buNone/>
              <a:defRPr sz="5297"/>
            </a:lvl4pPr>
            <a:lvl5pPr marL="6054974" indent="0" algn="ctr">
              <a:buNone/>
              <a:defRPr sz="5297"/>
            </a:lvl5pPr>
            <a:lvl6pPr marL="7568717" indent="0" algn="ctr">
              <a:buNone/>
              <a:defRPr sz="5297"/>
            </a:lvl6pPr>
            <a:lvl7pPr marL="9082461" indent="0" algn="ctr">
              <a:buNone/>
              <a:defRPr sz="5297"/>
            </a:lvl7pPr>
            <a:lvl8pPr marL="10596204" indent="0" algn="ctr">
              <a:buNone/>
              <a:defRPr sz="5297"/>
            </a:lvl8pPr>
            <a:lvl9pPr marL="12109948" indent="0" algn="ctr">
              <a:buNone/>
              <a:defRPr sz="5297"/>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0DAB3815-667D-D140-A601-2C57B88B636F}" type="datetimeFigureOut">
              <a:rPr lang="en-US" smtClean="0"/>
              <a:t>4/30/2021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205708450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AB3815-667D-D140-A601-2C57B88B636F}" type="datetimeFigureOut">
              <a:rPr lang="en-US" smtClean="0"/>
              <a:t>4/30/2021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361523124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65654" y="10671229"/>
            <a:ext cx="26112371" cy="17805173"/>
          </a:xfrm>
        </p:spPr>
        <p:txBody>
          <a:bodyPr anchor="b"/>
          <a:lstStyle>
            <a:lvl1pPr>
              <a:defRPr sz="19865"/>
            </a:lvl1pPr>
          </a:lstStyle>
          <a:p>
            <a:r>
              <a:rPr lang="en-GB"/>
              <a:t>Click to edit Master title style</a:t>
            </a:r>
            <a:endParaRPr lang="en-US" dirty="0"/>
          </a:p>
        </p:txBody>
      </p:sp>
      <p:sp>
        <p:nvSpPr>
          <p:cNvPr id="3" name="Text Placeholder 2"/>
          <p:cNvSpPr>
            <a:spLocks noGrp="1"/>
          </p:cNvSpPr>
          <p:nvPr>
            <p:ph type="body" idx="1"/>
          </p:nvPr>
        </p:nvSpPr>
        <p:spPr>
          <a:xfrm>
            <a:off x="2065654" y="28644846"/>
            <a:ext cx="26112371" cy="9363320"/>
          </a:xfrm>
        </p:spPr>
        <p:txBody>
          <a:bodyPr/>
          <a:lstStyle>
            <a:lvl1pPr marL="0" indent="0">
              <a:buNone/>
              <a:defRPr sz="7946">
                <a:solidFill>
                  <a:schemeClr val="tx1"/>
                </a:solidFill>
              </a:defRPr>
            </a:lvl1pPr>
            <a:lvl2pPr marL="1513743" indent="0">
              <a:buNone/>
              <a:defRPr sz="6622">
                <a:solidFill>
                  <a:schemeClr val="tx1">
                    <a:tint val="75000"/>
                  </a:schemeClr>
                </a:solidFill>
              </a:defRPr>
            </a:lvl2pPr>
            <a:lvl3pPr marL="3027487" indent="0">
              <a:buNone/>
              <a:defRPr sz="5960">
                <a:solidFill>
                  <a:schemeClr val="tx1">
                    <a:tint val="75000"/>
                  </a:schemeClr>
                </a:solidFill>
              </a:defRPr>
            </a:lvl3pPr>
            <a:lvl4pPr marL="4541230" indent="0">
              <a:buNone/>
              <a:defRPr sz="5297">
                <a:solidFill>
                  <a:schemeClr val="tx1">
                    <a:tint val="75000"/>
                  </a:schemeClr>
                </a:solidFill>
              </a:defRPr>
            </a:lvl4pPr>
            <a:lvl5pPr marL="6054974" indent="0">
              <a:buNone/>
              <a:defRPr sz="5297">
                <a:solidFill>
                  <a:schemeClr val="tx1">
                    <a:tint val="75000"/>
                  </a:schemeClr>
                </a:solidFill>
              </a:defRPr>
            </a:lvl5pPr>
            <a:lvl6pPr marL="7568717" indent="0">
              <a:buNone/>
              <a:defRPr sz="5297">
                <a:solidFill>
                  <a:schemeClr val="tx1">
                    <a:tint val="75000"/>
                  </a:schemeClr>
                </a:solidFill>
              </a:defRPr>
            </a:lvl6pPr>
            <a:lvl7pPr marL="9082461" indent="0">
              <a:buNone/>
              <a:defRPr sz="5297">
                <a:solidFill>
                  <a:schemeClr val="tx1">
                    <a:tint val="75000"/>
                  </a:schemeClr>
                </a:solidFill>
              </a:defRPr>
            </a:lvl7pPr>
            <a:lvl8pPr marL="10596204" indent="0">
              <a:buNone/>
              <a:defRPr sz="5297">
                <a:solidFill>
                  <a:schemeClr val="tx1">
                    <a:tint val="75000"/>
                  </a:schemeClr>
                </a:solidFill>
              </a:defRPr>
            </a:lvl8pPr>
            <a:lvl9pPr marL="12109948" indent="0">
              <a:buNone/>
              <a:defRPr sz="5297">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DAB3815-667D-D140-A601-2C57B88B636F}" type="datetimeFigureOut">
              <a:rPr lang="en-US" smtClean="0"/>
              <a:t>4/30/2021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71725544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081421"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5326826" y="11394520"/>
            <a:ext cx="12866966" cy="2715859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0DAB3815-667D-D140-A601-2C57B88B636F}" type="datetimeFigureOut">
              <a:rPr lang="en-US" smtClean="0"/>
              <a:t>4/30/2021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241858602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278913"/>
            <a:ext cx="26112371" cy="8273416"/>
          </a:xfrm>
        </p:spPr>
        <p:txBody>
          <a:bodyPr/>
          <a:lstStyle/>
          <a:p>
            <a:r>
              <a:rPr lang="en-GB"/>
              <a:t>Click to edit Master title style</a:t>
            </a:r>
            <a:endParaRPr lang="en-US" dirty="0"/>
          </a:p>
        </p:txBody>
      </p:sp>
      <p:sp>
        <p:nvSpPr>
          <p:cNvPr id="3" name="Text Placeholder 2"/>
          <p:cNvSpPr>
            <a:spLocks noGrp="1"/>
          </p:cNvSpPr>
          <p:nvPr>
            <p:ph type="body" idx="1"/>
          </p:nvPr>
        </p:nvSpPr>
        <p:spPr>
          <a:xfrm>
            <a:off x="2085368" y="10492870"/>
            <a:ext cx="12807832"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4" name="Content Placeholder 3"/>
          <p:cNvSpPr>
            <a:spLocks noGrp="1"/>
          </p:cNvSpPr>
          <p:nvPr>
            <p:ph sz="half" idx="2"/>
          </p:nvPr>
        </p:nvSpPr>
        <p:spPr>
          <a:xfrm>
            <a:off x="2085368" y="15635264"/>
            <a:ext cx="12807832"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5326828" y="10492870"/>
            <a:ext cx="12870909" cy="5142393"/>
          </a:xfrm>
        </p:spPr>
        <p:txBody>
          <a:bodyPr anchor="b"/>
          <a:lstStyle>
            <a:lvl1pPr marL="0" indent="0">
              <a:buNone/>
              <a:defRPr sz="7946" b="1"/>
            </a:lvl1pPr>
            <a:lvl2pPr marL="1513743" indent="0">
              <a:buNone/>
              <a:defRPr sz="6622" b="1"/>
            </a:lvl2pPr>
            <a:lvl3pPr marL="3027487" indent="0">
              <a:buNone/>
              <a:defRPr sz="5960" b="1"/>
            </a:lvl3pPr>
            <a:lvl4pPr marL="4541230" indent="0">
              <a:buNone/>
              <a:defRPr sz="5297" b="1"/>
            </a:lvl4pPr>
            <a:lvl5pPr marL="6054974" indent="0">
              <a:buNone/>
              <a:defRPr sz="5297" b="1"/>
            </a:lvl5pPr>
            <a:lvl6pPr marL="7568717" indent="0">
              <a:buNone/>
              <a:defRPr sz="5297" b="1"/>
            </a:lvl6pPr>
            <a:lvl7pPr marL="9082461" indent="0">
              <a:buNone/>
              <a:defRPr sz="5297" b="1"/>
            </a:lvl7pPr>
            <a:lvl8pPr marL="10596204" indent="0">
              <a:buNone/>
              <a:defRPr sz="5297" b="1"/>
            </a:lvl8pPr>
            <a:lvl9pPr marL="12109948" indent="0">
              <a:buNone/>
              <a:defRPr sz="5297" b="1"/>
            </a:lvl9pPr>
          </a:lstStyle>
          <a:p>
            <a:pPr lvl="0"/>
            <a:r>
              <a:rPr lang="en-GB"/>
              <a:t>Click to edit Master text styles</a:t>
            </a:r>
          </a:p>
        </p:txBody>
      </p:sp>
      <p:sp>
        <p:nvSpPr>
          <p:cNvPr id="6" name="Content Placeholder 5"/>
          <p:cNvSpPr>
            <a:spLocks noGrp="1"/>
          </p:cNvSpPr>
          <p:nvPr>
            <p:ph sz="quarter" idx="4"/>
          </p:nvPr>
        </p:nvSpPr>
        <p:spPr>
          <a:xfrm>
            <a:off x="15326828" y="15635264"/>
            <a:ext cx="12870909" cy="2299711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0DAB3815-667D-D140-A601-2C57B88B636F}" type="datetimeFigureOut">
              <a:rPr lang="en-US" smtClean="0"/>
              <a:t>4/30/2021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1174507659"/>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DAB3815-667D-D140-A601-2C57B88B636F}" type="datetimeFigureOut">
              <a:rPr lang="en-US" smtClean="0"/>
              <a:t>4/30/2021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262837028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DAB3815-667D-D140-A601-2C57B88B636F}" type="datetimeFigureOut">
              <a:rPr lang="en-US" smtClean="0"/>
              <a:t>4/30/2021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238969349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GB"/>
              <a:t>Click to edit Master title style</a:t>
            </a:r>
            <a:endParaRPr lang="en-US" dirty="0"/>
          </a:p>
        </p:txBody>
      </p:sp>
      <p:sp>
        <p:nvSpPr>
          <p:cNvPr id="3" name="Content Placeholder 2"/>
          <p:cNvSpPr>
            <a:spLocks noGrp="1"/>
          </p:cNvSpPr>
          <p:nvPr>
            <p:ph idx="1"/>
          </p:nvPr>
        </p:nvSpPr>
        <p:spPr>
          <a:xfrm>
            <a:off x="12870909" y="6162959"/>
            <a:ext cx="15326827" cy="30418415"/>
          </a:xfrm>
        </p:spPr>
        <p:txBody>
          <a:bodyPr/>
          <a:lstStyle>
            <a:lvl1pPr>
              <a:defRPr sz="10595"/>
            </a:lvl1pPr>
            <a:lvl2pPr>
              <a:defRPr sz="9271"/>
            </a:lvl2pPr>
            <a:lvl3pPr>
              <a:defRPr sz="7946"/>
            </a:lvl3pPr>
            <a:lvl4pPr>
              <a:defRPr sz="6622"/>
            </a:lvl4pPr>
            <a:lvl5pPr>
              <a:defRPr sz="6622"/>
            </a:lvl5pPr>
            <a:lvl6pPr>
              <a:defRPr sz="6622"/>
            </a:lvl6pPr>
            <a:lvl7pPr>
              <a:defRPr sz="6622"/>
            </a:lvl7pPr>
            <a:lvl8pPr>
              <a:defRPr sz="6622"/>
            </a:lvl8pPr>
            <a:lvl9pPr>
              <a:defRPr sz="6622"/>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0DAB3815-667D-D140-A601-2C57B88B636F}" type="datetimeFigureOut">
              <a:rPr lang="en-US" smtClean="0"/>
              <a:t>4/30/2021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197185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085364" y="2853584"/>
            <a:ext cx="9764544" cy="9987545"/>
          </a:xfrm>
        </p:spPr>
        <p:txBody>
          <a:bodyPr anchor="b"/>
          <a:lstStyle>
            <a:lvl1pPr>
              <a:defRPr sz="10595"/>
            </a:lvl1pPr>
          </a:lstStyle>
          <a:p>
            <a:r>
              <a:rPr lang="en-GB"/>
              <a:t>Click to edit Master title style</a:t>
            </a:r>
            <a:endParaRPr lang="en-US" dirty="0"/>
          </a:p>
        </p:txBody>
      </p:sp>
      <p:sp>
        <p:nvSpPr>
          <p:cNvPr id="3" name="Picture Placeholder 2"/>
          <p:cNvSpPr>
            <a:spLocks noGrp="1" noChangeAspect="1"/>
          </p:cNvSpPr>
          <p:nvPr>
            <p:ph type="pic" idx="1"/>
          </p:nvPr>
        </p:nvSpPr>
        <p:spPr>
          <a:xfrm>
            <a:off x="12870909" y="6162959"/>
            <a:ext cx="15326827" cy="30418415"/>
          </a:xfrm>
        </p:spPr>
        <p:txBody>
          <a:bodyPr anchor="t"/>
          <a:lstStyle>
            <a:lvl1pPr marL="0" indent="0">
              <a:buNone/>
              <a:defRPr sz="10595"/>
            </a:lvl1pPr>
            <a:lvl2pPr marL="1513743" indent="0">
              <a:buNone/>
              <a:defRPr sz="9271"/>
            </a:lvl2pPr>
            <a:lvl3pPr marL="3027487" indent="0">
              <a:buNone/>
              <a:defRPr sz="7946"/>
            </a:lvl3pPr>
            <a:lvl4pPr marL="4541230" indent="0">
              <a:buNone/>
              <a:defRPr sz="6622"/>
            </a:lvl4pPr>
            <a:lvl5pPr marL="6054974" indent="0">
              <a:buNone/>
              <a:defRPr sz="6622"/>
            </a:lvl5pPr>
            <a:lvl6pPr marL="7568717" indent="0">
              <a:buNone/>
              <a:defRPr sz="6622"/>
            </a:lvl6pPr>
            <a:lvl7pPr marL="9082461" indent="0">
              <a:buNone/>
              <a:defRPr sz="6622"/>
            </a:lvl7pPr>
            <a:lvl8pPr marL="10596204" indent="0">
              <a:buNone/>
              <a:defRPr sz="6622"/>
            </a:lvl8pPr>
            <a:lvl9pPr marL="12109948" indent="0">
              <a:buNone/>
              <a:defRPr sz="6622"/>
            </a:lvl9pPr>
          </a:lstStyle>
          <a:p>
            <a:r>
              <a:rPr lang="en-GB"/>
              <a:t>Click icon to add picture</a:t>
            </a:r>
            <a:endParaRPr lang="en-US" dirty="0"/>
          </a:p>
        </p:txBody>
      </p:sp>
      <p:sp>
        <p:nvSpPr>
          <p:cNvPr id="4" name="Text Placeholder 3"/>
          <p:cNvSpPr>
            <a:spLocks noGrp="1"/>
          </p:cNvSpPr>
          <p:nvPr>
            <p:ph type="body" sz="half" idx="2"/>
          </p:nvPr>
        </p:nvSpPr>
        <p:spPr>
          <a:xfrm>
            <a:off x="2085364" y="12841129"/>
            <a:ext cx="9764544" cy="23789780"/>
          </a:xfrm>
        </p:spPr>
        <p:txBody>
          <a:bodyPr/>
          <a:lstStyle>
            <a:lvl1pPr marL="0" indent="0">
              <a:buNone/>
              <a:defRPr sz="5297"/>
            </a:lvl1pPr>
            <a:lvl2pPr marL="1513743" indent="0">
              <a:buNone/>
              <a:defRPr sz="4635"/>
            </a:lvl2pPr>
            <a:lvl3pPr marL="3027487" indent="0">
              <a:buNone/>
              <a:defRPr sz="3973"/>
            </a:lvl3pPr>
            <a:lvl4pPr marL="4541230" indent="0">
              <a:buNone/>
              <a:defRPr sz="3311"/>
            </a:lvl4pPr>
            <a:lvl5pPr marL="6054974" indent="0">
              <a:buNone/>
              <a:defRPr sz="3311"/>
            </a:lvl5pPr>
            <a:lvl6pPr marL="7568717" indent="0">
              <a:buNone/>
              <a:defRPr sz="3311"/>
            </a:lvl6pPr>
            <a:lvl7pPr marL="9082461" indent="0">
              <a:buNone/>
              <a:defRPr sz="3311"/>
            </a:lvl7pPr>
            <a:lvl8pPr marL="10596204" indent="0">
              <a:buNone/>
              <a:defRPr sz="3311"/>
            </a:lvl8pPr>
            <a:lvl9pPr marL="12109948" indent="0">
              <a:buNone/>
              <a:defRPr sz="3311"/>
            </a:lvl9pPr>
          </a:lstStyle>
          <a:p>
            <a:pPr lvl="0"/>
            <a:r>
              <a:rPr lang="en-GB"/>
              <a:t>Click to edit Master text styles</a:t>
            </a:r>
          </a:p>
        </p:txBody>
      </p:sp>
      <p:sp>
        <p:nvSpPr>
          <p:cNvPr id="5" name="Date Placeholder 4"/>
          <p:cNvSpPr>
            <a:spLocks noGrp="1"/>
          </p:cNvSpPr>
          <p:nvPr>
            <p:ph type="dt" sz="half" idx="10"/>
          </p:nvPr>
        </p:nvSpPr>
        <p:spPr/>
        <p:txBody>
          <a:bodyPr/>
          <a:lstStyle/>
          <a:p>
            <a:fld id="{0DAB3815-667D-D140-A601-2C57B88B636F}" type="datetimeFigureOut">
              <a:rPr lang="en-US" smtClean="0"/>
              <a:t>4/30/2021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207615300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AB3815-667D-D140-A601-2C57B88B636F}" type="datetimeFigureOut">
              <a:rPr lang="en-US" smtClean="0"/>
              <a:t>4/30/2021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325844587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21665701" y="2278904"/>
            <a:ext cx="6528093" cy="3627421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2081423" y="2278904"/>
            <a:ext cx="19205838" cy="3627421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DAB3815-667D-D140-A601-2C57B88B636F}" type="datetimeFigureOut">
              <a:rPr lang="en-US" smtClean="0"/>
              <a:t>4/30/2021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14C20A8-29A5-E24B-A0C8-95C313B347B9}" type="slidenum">
              <a:rPr lang="en-US" smtClean="0"/>
              <a:t>‹#›</a:t>
            </a:fld>
            <a:endParaRPr lang="en-US"/>
          </a:p>
        </p:txBody>
      </p:sp>
    </p:spTree>
    <p:extLst>
      <p:ext uri="{BB962C8B-B14F-4D97-AF65-F5344CB8AC3E}">
        <p14:creationId xmlns:p14="http://schemas.microsoft.com/office/powerpoint/2010/main" val="15166431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A996F5A5-B023-4714-8A4C-6C6052FF78B9}" type="datetimeFigureOut">
              <a:rPr lang="en-GB" smtClean="0"/>
              <a:t>30/04/2021</a:t>
            </a:fld>
            <a:endParaRPr lang="en-GB"/>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524BB7DE-B4CC-4E7F-AE42-58083D3C3E22}" type="slidenum">
              <a:rPr lang="en-GB" smtClean="0"/>
              <a:t>‹#›</a:t>
            </a:fld>
            <a:endParaRPr lang="en-GB"/>
          </a:p>
        </p:txBody>
      </p:sp>
    </p:spTree>
    <p:extLst>
      <p:ext uri="{BB962C8B-B14F-4D97-AF65-F5344CB8AC3E}">
        <p14:creationId xmlns:p14="http://schemas.microsoft.com/office/powerpoint/2010/main" val="251902148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513761" y="1714136"/>
            <a:ext cx="27247692" cy="7133960"/>
          </a:xfrm>
          <a:prstGeom prst="rect">
            <a:avLst/>
          </a:prstGeom>
        </p:spPr>
        <p:txBody>
          <a:bodyPr vert="horz" lIns="296256" tIns="148128" rIns="296256" bIns="148128"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1513761" y="9987552"/>
            <a:ext cx="27247692" cy="28248506"/>
          </a:xfrm>
          <a:prstGeom prst="rect">
            <a:avLst/>
          </a:prstGeom>
        </p:spPr>
        <p:txBody>
          <a:bodyPr vert="horz" lIns="296256" tIns="148128" rIns="296256" bIns="148128"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1513761" y="39672754"/>
            <a:ext cx="7064216" cy="2278904"/>
          </a:xfrm>
          <a:prstGeom prst="rect">
            <a:avLst/>
          </a:prstGeom>
        </p:spPr>
        <p:txBody>
          <a:bodyPr vert="horz" lIns="296256" tIns="148128" rIns="296256" bIns="148128" rtlCol="0" anchor="ctr"/>
          <a:lstStyle>
            <a:lvl1pPr algn="l">
              <a:defRPr sz="5466">
                <a:solidFill>
                  <a:schemeClr val="tx1">
                    <a:tint val="75000"/>
                  </a:schemeClr>
                </a:solidFill>
              </a:defRPr>
            </a:lvl1pPr>
          </a:lstStyle>
          <a:p>
            <a:fld id="{6D00B110-6F6B-4953-87A5-30804D3EC984}" type="datetimeFigureOut">
              <a:rPr lang="en-GB" smtClean="0"/>
              <a:t>30/04/2021</a:t>
            </a:fld>
            <a:endParaRPr lang="en-GB"/>
          </a:p>
        </p:txBody>
      </p:sp>
      <p:sp>
        <p:nvSpPr>
          <p:cNvPr id="5" name="Footer Placeholder 4"/>
          <p:cNvSpPr>
            <a:spLocks noGrp="1"/>
          </p:cNvSpPr>
          <p:nvPr>
            <p:ph type="ftr" sz="quarter" idx="3"/>
          </p:nvPr>
        </p:nvSpPr>
        <p:spPr>
          <a:xfrm>
            <a:off x="10344034" y="39672754"/>
            <a:ext cx="9587151" cy="2278904"/>
          </a:xfrm>
          <a:prstGeom prst="rect">
            <a:avLst/>
          </a:prstGeom>
        </p:spPr>
        <p:txBody>
          <a:bodyPr vert="horz" lIns="296256" tIns="148128" rIns="296256" bIns="148128" rtlCol="0" anchor="ctr"/>
          <a:lstStyle>
            <a:lvl1pPr algn="ctr">
              <a:defRPr sz="546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21697236" y="39672754"/>
            <a:ext cx="7064216" cy="2278904"/>
          </a:xfrm>
          <a:prstGeom prst="rect">
            <a:avLst/>
          </a:prstGeom>
        </p:spPr>
        <p:txBody>
          <a:bodyPr vert="horz" lIns="296256" tIns="148128" rIns="296256" bIns="148128" rtlCol="0" anchor="ctr"/>
          <a:lstStyle>
            <a:lvl1pPr algn="r">
              <a:defRPr sz="5466">
                <a:solidFill>
                  <a:schemeClr val="tx1">
                    <a:tint val="75000"/>
                  </a:schemeClr>
                </a:solidFill>
              </a:defRPr>
            </a:lvl1pPr>
          </a:lstStyle>
          <a:p>
            <a:fld id="{AA872899-269D-4BA9-8A4C-161F4C10EC55}" type="slidenum">
              <a:rPr lang="en-GB" smtClean="0"/>
              <a:t>‹#›</a:t>
            </a:fld>
            <a:endParaRPr lang="en-GB"/>
          </a:p>
        </p:txBody>
      </p:sp>
    </p:spTree>
    <p:extLst>
      <p:ext uri="{BB962C8B-B14F-4D97-AF65-F5344CB8AC3E}">
        <p14:creationId xmlns:p14="http://schemas.microsoft.com/office/powerpoint/2010/main" val="406559000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4152228" rtl="0" eaLnBrk="1" latinLnBrk="0" hangingPunct="1">
        <a:spcBef>
          <a:spcPct val="0"/>
        </a:spcBef>
        <a:buNone/>
        <a:defRPr sz="20043" kern="1200">
          <a:solidFill>
            <a:schemeClr val="tx1"/>
          </a:solidFill>
          <a:latin typeface="+mj-lt"/>
          <a:ea typeface="+mj-ea"/>
          <a:cs typeface="+mj-cs"/>
        </a:defRPr>
      </a:lvl1pPr>
    </p:titleStyle>
    <p:bodyStyle>
      <a:lvl1pPr marL="1557086" indent="-1557086" algn="l" defTabSz="4152228" rtl="0" eaLnBrk="1" latinLnBrk="0" hangingPunct="1">
        <a:spcBef>
          <a:spcPct val="20000"/>
        </a:spcBef>
        <a:buFont typeface="Arial" pitchFamily="34" charset="0"/>
        <a:buChar char="•"/>
        <a:defRPr sz="14576" kern="1200">
          <a:solidFill>
            <a:schemeClr val="tx1"/>
          </a:solidFill>
          <a:latin typeface="+mn-lt"/>
          <a:ea typeface="+mn-ea"/>
          <a:cs typeface="+mn-cs"/>
        </a:defRPr>
      </a:lvl1pPr>
      <a:lvl2pPr marL="3373685" indent="-1297570" algn="l" defTabSz="4152228" rtl="0" eaLnBrk="1" latinLnBrk="0" hangingPunct="1">
        <a:spcBef>
          <a:spcPct val="20000"/>
        </a:spcBef>
        <a:buFont typeface="Arial" pitchFamily="34" charset="0"/>
        <a:buChar char="–"/>
        <a:defRPr sz="12754" kern="1200">
          <a:solidFill>
            <a:schemeClr val="tx1"/>
          </a:solidFill>
          <a:latin typeface="+mn-lt"/>
          <a:ea typeface="+mn-ea"/>
          <a:cs typeface="+mn-cs"/>
        </a:defRPr>
      </a:lvl2pPr>
      <a:lvl3pPr marL="5190287" indent="-1038056" algn="l" defTabSz="4152228" rtl="0" eaLnBrk="1" latinLnBrk="0" hangingPunct="1">
        <a:spcBef>
          <a:spcPct val="20000"/>
        </a:spcBef>
        <a:buFont typeface="Arial" pitchFamily="34" charset="0"/>
        <a:buChar char="•"/>
        <a:defRPr sz="10933" kern="1200">
          <a:solidFill>
            <a:schemeClr val="tx1"/>
          </a:solidFill>
          <a:latin typeface="+mn-lt"/>
          <a:ea typeface="+mn-ea"/>
          <a:cs typeface="+mn-cs"/>
        </a:defRPr>
      </a:lvl3pPr>
      <a:lvl4pPr marL="7266399" indent="-1038056" algn="l" defTabSz="4152228" rtl="0" eaLnBrk="1" latinLnBrk="0" hangingPunct="1">
        <a:spcBef>
          <a:spcPct val="20000"/>
        </a:spcBef>
        <a:buFont typeface="Arial" pitchFamily="34" charset="0"/>
        <a:buChar char="–"/>
        <a:defRPr sz="9111" kern="1200">
          <a:solidFill>
            <a:schemeClr val="tx1"/>
          </a:solidFill>
          <a:latin typeface="+mn-lt"/>
          <a:ea typeface="+mn-ea"/>
          <a:cs typeface="+mn-cs"/>
        </a:defRPr>
      </a:lvl4pPr>
      <a:lvl5pPr marL="9342514" indent="-1038056" algn="l" defTabSz="4152228" rtl="0" eaLnBrk="1" latinLnBrk="0" hangingPunct="1">
        <a:spcBef>
          <a:spcPct val="20000"/>
        </a:spcBef>
        <a:buFont typeface="Arial" pitchFamily="34" charset="0"/>
        <a:buChar char="»"/>
        <a:defRPr sz="9111" kern="1200">
          <a:solidFill>
            <a:schemeClr val="tx1"/>
          </a:solidFill>
          <a:latin typeface="+mn-lt"/>
          <a:ea typeface="+mn-ea"/>
          <a:cs typeface="+mn-cs"/>
        </a:defRPr>
      </a:lvl5pPr>
      <a:lvl6pPr marL="11418629" indent="-1038056" algn="l" defTabSz="4152228" rtl="0" eaLnBrk="1" latinLnBrk="0" hangingPunct="1">
        <a:spcBef>
          <a:spcPct val="20000"/>
        </a:spcBef>
        <a:buFont typeface="Arial" pitchFamily="34" charset="0"/>
        <a:buChar char="•"/>
        <a:defRPr sz="9111" kern="1200">
          <a:solidFill>
            <a:schemeClr val="tx1"/>
          </a:solidFill>
          <a:latin typeface="+mn-lt"/>
          <a:ea typeface="+mn-ea"/>
          <a:cs typeface="+mn-cs"/>
        </a:defRPr>
      </a:lvl6pPr>
      <a:lvl7pPr marL="13494742" indent="-1038056" algn="l" defTabSz="4152228" rtl="0" eaLnBrk="1" latinLnBrk="0" hangingPunct="1">
        <a:spcBef>
          <a:spcPct val="20000"/>
        </a:spcBef>
        <a:buFont typeface="Arial" pitchFamily="34" charset="0"/>
        <a:buChar char="•"/>
        <a:defRPr sz="9111" kern="1200">
          <a:solidFill>
            <a:schemeClr val="tx1"/>
          </a:solidFill>
          <a:latin typeface="+mn-lt"/>
          <a:ea typeface="+mn-ea"/>
          <a:cs typeface="+mn-cs"/>
        </a:defRPr>
      </a:lvl7pPr>
      <a:lvl8pPr marL="15570857" indent="-1038056" algn="l" defTabSz="4152228" rtl="0" eaLnBrk="1" latinLnBrk="0" hangingPunct="1">
        <a:spcBef>
          <a:spcPct val="20000"/>
        </a:spcBef>
        <a:buFont typeface="Arial" pitchFamily="34" charset="0"/>
        <a:buChar char="•"/>
        <a:defRPr sz="9111" kern="1200">
          <a:solidFill>
            <a:schemeClr val="tx1"/>
          </a:solidFill>
          <a:latin typeface="+mn-lt"/>
          <a:ea typeface="+mn-ea"/>
          <a:cs typeface="+mn-cs"/>
        </a:defRPr>
      </a:lvl8pPr>
      <a:lvl9pPr marL="17646970" indent="-1038056" algn="l" defTabSz="4152228" rtl="0" eaLnBrk="1" latinLnBrk="0" hangingPunct="1">
        <a:spcBef>
          <a:spcPct val="20000"/>
        </a:spcBef>
        <a:buFont typeface="Arial" pitchFamily="34" charset="0"/>
        <a:buChar char="•"/>
        <a:defRPr sz="9111" kern="1200">
          <a:solidFill>
            <a:schemeClr val="tx1"/>
          </a:solidFill>
          <a:latin typeface="+mn-lt"/>
          <a:ea typeface="+mn-ea"/>
          <a:cs typeface="+mn-cs"/>
        </a:defRPr>
      </a:lvl9pPr>
    </p:bodyStyle>
    <p:otherStyle>
      <a:defPPr>
        <a:defRPr lang="en-US"/>
      </a:defPPr>
      <a:lvl1pPr marL="0" algn="l" defTabSz="4152228" rtl="0" eaLnBrk="1" latinLnBrk="0" hangingPunct="1">
        <a:defRPr sz="8129" kern="1200">
          <a:solidFill>
            <a:schemeClr val="tx1"/>
          </a:solidFill>
          <a:latin typeface="+mn-lt"/>
          <a:ea typeface="+mn-ea"/>
          <a:cs typeface="+mn-cs"/>
        </a:defRPr>
      </a:lvl1pPr>
      <a:lvl2pPr marL="2076113" algn="l" defTabSz="4152228" rtl="0" eaLnBrk="1" latinLnBrk="0" hangingPunct="1">
        <a:defRPr sz="8129" kern="1200">
          <a:solidFill>
            <a:schemeClr val="tx1"/>
          </a:solidFill>
          <a:latin typeface="+mn-lt"/>
          <a:ea typeface="+mn-ea"/>
          <a:cs typeface="+mn-cs"/>
        </a:defRPr>
      </a:lvl2pPr>
      <a:lvl3pPr marL="4152228" algn="l" defTabSz="4152228" rtl="0" eaLnBrk="1" latinLnBrk="0" hangingPunct="1">
        <a:defRPr sz="8129" kern="1200">
          <a:solidFill>
            <a:schemeClr val="tx1"/>
          </a:solidFill>
          <a:latin typeface="+mn-lt"/>
          <a:ea typeface="+mn-ea"/>
          <a:cs typeface="+mn-cs"/>
        </a:defRPr>
      </a:lvl3pPr>
      <a:lvl4pPr marL="6228343" algn="l" defTabSz="4152228" rtl="0" eaLnBrk="1" latinLnBrk="0" hangingPunct="1">
        <a:defRPr sz="8129" kern="1200">
          <a:solidFill>
            <a:schemeClr val="tx1"/>
          </a:solidFill>
          <a:latin typeface="+mn-lt"/>
          <a:ea typeface="+mn-ea"/>
          <a:cs typeface="+mn-cs"/>
        </a:defRPr>
      </a:lvl4pPr>
      <a:lvl5pPr marL="8304458" algn="l" defTabSz="4152228" rtl="0" eaLnBrk="1" latinLnBrk="0" hangingPunct="1">
        <a:defRPr sz="8129" kern="1200">
          <a:solidFill>
            <a:schemeClr val="tx1"/>
          </a:solidFill>
          <a:latin typeface="+mn-lt"/>
          <a:ea typeface="+mn-ea"/>
          <a:cs typeface="+mn-cs"/>
        </a:defRPr>
      </a:lvl5pPr>
      <a:lvl6pPr marL="10380570" algn="l" defTabSz="4152228" rtl="0" eaLnBrk="1" latinLnBrk="0" hangingPunct="1">
        <a:defRPr sz="8129" kern="1200">
          <a:solidFill>
            <a:schemeClr val="tx1"/>
          </a:solidFill>
          <a:latin typeface="+mn-lt"/>
          <a:ea typeface="+mn-ea"/>
          <a:cs typeface="+mn-cs"/>
        </a:defRPr>
      </a:lvl6pPr>
      <a:lvl7pPr marL="12456686" algn="l" defTabSz="4152228" rtl="0" eaLnBrk="1" latinLnBrk="0" hangingPunct="1">
        <a:defRPr sz="8129" kern="1200">
          <a:solidFill>
            <a:schemeClr val="tx1"/>
          </a:solidFill>
          <a:latin typeface="+mn-lt"/>
          <a:ea typeface="+mn-ea"/>
          <a:cs typeface="+mn-cs"/>
        </a:defRPr>
      </a:lvl7pPr>
      <a:lvl8pPr marL="14532800" algn="l" defTabSz="4152228" rtl="0" eaLnBrk="1" latinLnBrk="0" hangingPunct="1">
        <a:defRPr sz="8129" kern="1200">
          <a:solidFill>
            <a:schemeClr val="tx1"/>
          </a:solidFill>
          <a:latin typeface="+mn-lt"/>
          <a:ea typeface="+mn-ea"/>
          <a:cs typeface="+mn-cs"/>
        </a:defRPr>
      </a:lvl8pPr>
      <a:lvl9pPr marL="16608913" algn="l" defTabSz="4152228" rtl="0" eaLnBrk="1" latinLnBrk="0" hangingPunct="1">
        <a:defRPr sz="8129"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2081421" y="2278913"/>
            <a:ext cx="26112371" cy="8273416"/>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2081421" y="11394520"/>
            <a:ext cx="26112371" cy="2715859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081421" y="39672756"/>
            <a:ext cx="6811923" cy="2278904"/>
          </a:xfrm>
          <a:prstGeom prst="rect">
            <a:avLst/>
          </a:prstGeom>
        </p:spPr>
        <p:txBody>
          <a:bodyPr vert="horz" lIns="91440" tIns="45720" rIns="91440" bIns="45720" rtlCol="0" anchor="ctr"/>
          <a:lstStyle>
            <a:lvl1pPr algn="l">
              <a:defRPr sz="3973">
                <a:solidFill>
                  <a:schemeClr val="tx1">
                    <a:tint val="75000"/>
                  </a:schemeClr>
                </a:solidFill>
              </a:defRPr>
            </a:lvl1pPr>
          </a:lstStyle>
          <a:p>
            <a:fld id="{0DAB3815-667D-D140-A601-2C57B88B636F}" type="datetimeFigureOut">
              <a:rPr lang="en-US" smtClean="0"/>
              <a:t>4/30/2021</a:t>
            </a:fld>
            <a:endParaRPr lang="en-US"/>
          </a:p>
        </p:txBody>
      </p:sp>
      <p:sp>
        <p:nvSpPr>
          <p:cNvPr id="5" name="Footer Placeholder 4"/>
          <p:cNvSpPr>
            <a:spLocks noGrp="1"/>
          </p:cNvSpPr>
          <p:nvPr>
            <p:ph type="ftr" sz="quarter" idx="3"/>
          </p:nvPr>
        </p:nvSpPr>
        <p:spPr>
          <a:xfrm>
            <a:off x="10028665" y="39672756"/>
            <a:ext cx="10217884" cy="2278904"/>
          </a:xfrm>
          <a:prstGeom prst="rect">
            <a:avLst/>
          </a:prstGeom>
        </p:spPr>
        <p:txBody>
          <a:bodyPr vert="horz" lIns="91440" tIns="45720" rIns="91440" bIns="45720" rtlCol="0" anchor="ctr"/>
          <a:lstStyle>
            <a:lvl1pPr algn="ctr">
              <a:defRPr sz="3973">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21381869" y="39672756"/>
            <a:ext cx="6811923" cy="2278904"/>
          </a:xfrm>
          <a:prstGeom prst="rect">
            <a:avLst/>
          </a:prstGeom>
        </p:spPr>
        <p:txBody>
          <a:bodyPr vert="horz" lIns="91440" tIns="45720" rIns="91440" bIns="45720" rtlCol="0" anchor="ctr"/>
          <a:lstStyle>
            <a:lvl1pPr algn="r">
              <a:defRPr sz="3973">
                <a:solidFill>
                  <a:schemeClr val="tx1">
                    <a:tint val="75000"/>
                  </a:schemeClr>
                </a:solidFill>
              </a:defRPr>
            </a:lvl1pPr>
          </a:lstStyle>
          <a:p>
            <a:fld id="{D14C20A8-29A5-E24B-A0C8-95C313B347B9}" type="slidenum">
              <a:rPr lang="en-US" smtClean="0"/>
              <a:t>‹#›</a:t>
            </a:fld>
            <a:endParaRPr lang="en-US"/>
          </a:p>
        </p:txBody>
      </p:sp>
    </p:spTree>
    <p:extLst>
      <p:ext uri="{BB962C8B-B14F-4D97-AF65-F5344CB8AC3E}">
        <p14:creationId xmlns:p14="http://schemas.microsoft.com/office/powerpoint/2010/main" val="2613171725"/>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3027487" rtl="0" eaLnBrk="1" latinLnBrk="0" hangingPunct="1">
        <a:lnSpc>
          <a:spcPct val="90000"/>
        </a:lnSpc>
        <a:spcBef>
          <a:spcPct val="0"/>
        </a:spcBef>
        <a:buNone/>
        <a:defRPr sz="14568" kern="1200">
          <a:solidFill>
            <a:schemeClr val="tx1"/>
          </a:solidFill>
          <a:latin typeface="+mj-lt"/>
          <a:ea typeface="+mj-ea"/>
          <a:cs typeface="+mj-cs"/>
        </a:defRPr>
      </a:lvl1pPr>
    </p:titleStyle>
    <p:bodyStyle>
      <a:lvl1pPr marL="756872" indent="-756872" algn="l" defTabSz="3027487" rtl="0" eaLnBrk="1" latinLnBrk="0" hangingPunct="1">
        <a:lnSpc>
          <a:spcPct val="90000"/>
        </a:lnSpc>
        <a:spcBef>
          <a:spcPts val="3311"/>
        </a:spcBef>
        <a:buFont typeface="Arial" panose="020B0604020202020204" pitchFamily="34" charset="0"/>
        <a:buChar char="•"/>
        <a:defRPr sz="9271" kern="1200">
          <a:solidFill>
            <a:schemeClr val="tx1"/>
          </a:solidFill>
          <a:latin typeface="+mn-lt"/>
          <a:ea typeface="+mn-ea"/>
          <a:cs typeface="+mn-cs"/>
        </a:defRPr>
      </a:lvl1pPr>
      <a:lvl2pPr marL="2270615" indent="-756872" algn="l" defTabSz="3027487" rtl="0" eaLnBrk="1" latinLnBrk="0" hangingPunct="1">
        <a:lnSpc>
          <a:spcPct val="90000"/>
        </a:lnSpc>
        <a:spcBef>
          <a:spcPts val="1655"/>
        </a:spcBef>
        <a:buFont typeface="Arial" panose="020B0604020202020204" pitchFamily="34" charset="0"/>
        <a:buChar char="•"/>
        <a:defRPr sz="7946" kern="1200">
          <a:solidFill>
            <a:schemeClr val="tx1"/>
          </a:solidFill>
          <a:latin typeface="+mn-lt"/>
          <a:ea typeface="+mn-ea"/>
          <a:cs typeface="+mn-cs"/>
        </a:defRPr>
      </a:lvl2pPr>
      <a:lvl3pPr marL="3784359" indent="-756872" algn="l" defTabSz="3027487" rtl="0" eaLnBrk="1" latinLnBrk="0" hangingPunct="1">
        <a:lnSpc>
          <a:spcPct val="90000"/>
        </a:lnSpc>
        <a:spcBef>
          <a:spcPts val="1655"/>
        </a:spcBef>
        <a:buFont typeface="Arial" panose="020B0604020202020204" pitchFamily="34" charset="0"/>
        <a:buChar char="•"/>
        <a:defRPr sz="6622" kern="1200">
          <a:solidFill>
            <a:schemeClr val="tx1"/>
          </a:solidFill>
          <a:latin typeface="+mn-lt"/>
          <a:ea typeface="+mn-ea"/>
          <a:cs typeface="+mn-cs"/>
        </a:defRPr>
      </a:lvl3pPr>
      <a:lvl4pPr marL="5298102"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4pPr>
      <a:lvl5pPr marL="681184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5pPr>
      <a:lvl6pPr marL="8325589"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6pPr>
      <a:lvl7pPr marL="9839333"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7pPr>
      <a:lvl8pPr marL="11353076"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8pPr>
      <a:lvl9pPr marL="12866820" indent="-756872" algn="l" defTabSz="3027487" rtl="0" eaLnBrk="1" latinLnBrk="0" hangingPunct="1">
        <a:lnSpc>
          <a:spcPct val="90000"/>
        </a:lnSpc>
        <a:spcBef>
          <a:spcPts val="1655"/>
        </a:spcBef>
        <a:buFont typeface="Arial" panose="020B0604020202020204" pitchFamily="34" charset="0"/>
        <a:buChar char="•"/>
        <a:defRPr sz="5960" kern="1200">
          <a:solidFill>
            <a:schemeClr val="tx1"/>
          </a:solidFill>
          <a:latin typeface="+mn-lt"/>
          <a:ea typeface="+mn-ea"/>
          <a:cs typeface="+mn-cs"/>
        </a:defRPr>
      </a:lvl9pPr>
    </p:bodyStyle>
    <p:otherStyle>
      <a:defPPr>
        <a:defRPr lang="en-US"/>
      </a:defPPr>
      <a:lvl1pPr marL="0" algn="l" defTabSz="3027487" rtl="0" eaLnBrk="1" latinLnBrk="0" hangingPunct="1">
        <a:defRPr sz="5960" kern="1200">
          <a:solidFill>
            <a:schemeClr val="tx1"/>
          </a:solidFill>
          <a:latin typeface="+mn-lt"/>
          <a:ea typeface="+mn-ea"/>
          <a:cs typeface="+mn-cs"/>
        </a:defRPr>
      </a:lvl1pPr>
      <a:lvl2pPr marL="1513743" algn="l" defTabSz="3027487" rtl="0" eaLnBrk="1" latinLnBrk="0" hangingPunct="1">
        <a:defRPr sz="5960" kern="1200">
          <a:solidFill>
            <a:schemeClr val="tx1"/>
          </a:solidFill>
          <a:latin typeface="+mn-lt"/>
          <a:ea typeface="+mn-ea"/>
          <a:cs typeface="+mn-cs"/>
        </a:defRPr>
      </a:lvl2pPr>
      <a:lvl3pPr marL="3027487" algn="l" defTabSz="3027487" rtl="0" eaLnBrk="1" latinLnBrk="0" hangingPunct="1">
        <a:defRPr sz="5960" kern="1200">
          <a:solidFill>
            <a:schemeClr val="tx1"/>
          </a:solidFill>
          <a:latin typeface="+mn-lt"/>
          <a:ea typeface="+mn-ea"/>
          <a:cs typeface="+mn-cs"/>
        </a:defRPr>
      </a:lvl3pPr>
      <a:lvl4pPr marL="4541230" algn="l" defTabSz="3027487" rtl="0" eaLnBrk="1" latinLnBrk="0" hangingPunct="1">
        <a:defRPr sz="5960" kern="1200">
          <a:solidFill>
            <a:schemeClr val="tx1"/>
          </a:solidFill>
          <a:latin typeface="+mn-lt"/>
          <a:ea typeface="+mn-ea"/>
          <a:cs typeface="+mn-cs"/>
        </a:defRPr>
      </a:lvl4pPr>
      <a:lvl5pPr marL="6054974" algn="l" defTabSz="3027487" rtl="0" eaLnBrk="1" latinLnBrk="0" hangingPunct="1">
        <a:defRPr sz="5960" kern="1200">
          <a:solidFill>
            <a:schemeClr val="tx1"/>
          </a:solidFill>
          <a:latin typeface="+mn-lt"/>
          <a:ea typeface="+mn-ea"/>
          <a:cs typeface="+mn-cs"/>
        </a:defRPr>
      </a:lvl5pPr>
      <a:lvl6pPr marL="7568717" algn="l" defTabSz="3027487" rtl="0" eaLnBrk="1" latinLnBrk="0" hangingPunct="1">
        <a:defRPr sz="5960" kern="1200">
          <a:solidFill>
            <a:schemeClr val="tx1"/>
          </a:solidFill>
          <a:latin typeface="+mn-lt"/>
          <a:ea typeface="+mn-ea"/>
          <a:cs typeface="+mn-cs"/>
        </a:defRPr>
      </a:lvl6pPr>
      <a:lvl7pPr marL="9082461" algn="l" defTabSz="3027487" rtl="0" eaLnBrk="1" latinLnBrk="0" hangingPunct="1">
        <a:defRPr sz="5960" kern="1200">
          <a:solidFill>
            <a:schemeClr val="tx1"/>
          </a:solidFill>
          <a:latin typeface="+mn-lt"/>
          <a:ea typeface="+mn-ea"/>
          <a:cs typeface="+mn-cs"/>
        </a:defRPr>
      </a:lvl7pPr>
      <a:lvl8pPr marL="10596204" algn="l" defTabSz="3027487" rtl="0" eaLnBrk="1" latinLnBrk="0" hangingPunct="1">
        <a:defRPr sz="5960" kern="1200">
          <a:solidFill>
            <a:schemeClr val="tx1"/>
          </a:solidFill>
          <a:latin typeface="+mn-lt"/>
          <a:ea typeface="+mn-ea"/>
          <a:cs typeface="+mn-cs"/>
        </a:defRPr>
      </a:lvl8pPr>
      <a:lvl9pPr marL="12109948" algn="l" defTabSz="3027487" rtl="0" eaLnBrk="1" latinLnBrk="0" hangingPunct="1">
        <a:defRPr sz="59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image" Target="../media/image3.JP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tiff"/><Relationship Id="rId1" Type="http://schemas.openxmlformats.org/officeDocument/2006/relationships/slideLayout" Target="../slideLayouts/slideLayout1.xml"/><Relationship Id="rId4" Type="http://schemas.openxmlformats.org/officeDocument/2006/relationships/chart" Target="../charts/chart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1.xml"/><Relationship Id="rId5" Type="http://schemas.openxmlformats.org/officeDocument/2006/relationships/image" Target="../media/image9.png"/><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chart" Target="../charts/chart4.xml"/><Relationship Id="rId5" Type="http://schemas.openxmlformats.org/officeDocument/2006/relationships/chart" Target="../charts/chart3.xml"/><Relationship Id="rId4" Type="http://schemas.openxmlformats.org/officeDocument/2006/relationships/chart" Target="../charts/chart2.xml"/></Relationships>
</file>

<file path=ppt/slides/_rels/slide5.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13.xml"/><Relationship Id="rId5" Type="http://schemas.openxmlformats.org/officeDocument/2006/relationships/chart" Target="../charts/chart5.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4.png"/><Relationship Id="rId7" Type="http://schemas.openxmlformats.org/officeDocument/2006/relationships/image" Target="../media/image17.png"/><Relationship Id="rId2" Type="http://schemas.openxmlformats.org/officeDocument/2006/relationships/notesSlide" Target="../notesSlides/notesSlide2.xml"/><Relationship Id="rId1" Type="http://schemas.openxmlformats.org/officeDocument/2006/relationships/slideLayout" Target="../slideLayouts/slideLayout23.xml"/><Relationship Id="rId6" Type="http://schemas.openxmlformats.org/officeDocument/2006/relationships/image" Target="../media/image16.png"/><Relationship Id="rId11" Type="http://schemas.microsoft.com/office/2007/relationships/hdphoto" Target="../media/hdphoto2.wdp"/><Relationship Id="rId5" Type="http://schemas.openxmlformats.org/officeDocument/2006/relationships/image" Target="../media/image15.jpeg"/><Relationship Id="rId10" Type="http://schemas.openxmlformats.org/officeDocument/2006/relationships/image" Target="../media/image20.png"/><Relationship Id="rId4" Type="http://schemas.microsoft.com/office/2007/relationships/hdphoto" Target="../media/hdphoto1.wdp"/><Relationship Id="rId9" Type="http://schemas.openxmlformats.org/officeDocument/2006/relationships/image" Target="../media/image19.png"/></Relationships>
</file>

<file path=ppt/slides/_rels/slide7.xml.rels><?xml version="1.0" encoding="UTF-8" standalone="yes"?>
<Relationships xmlns="http://schemas.openxmlformats.org/package/2006/relationships"><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jpg"/><Relationship Id="rId1" Type="http://schemas.openxmlformats.org/officeDocument/2006/relationships/slideLayout" Target="../slideLayouts/slideLayout24.xml"/><Relationship Id="rId6" Type="http://schemas.openxmlformats.org/officeDocument/2006/relationships/image" Target="../media/image25.png"/><Relationship Id="rId5" Type="http://schemas.openxmlformats.org/officeDocument/2006/relationships/image" Target="../media/image24.jpg"/><Relationship Id="rId4" Type="http://schemas.openxmlformats.org/officeDocument/2006/relationships/image" Target="../media/image23.jp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DD2A0D3E-7B42-4842-B7DF-ED774C2C6D73}"/>
              </a:ext>
            </a:extLst>
          </p:cNvPr>
          <p:cNvSpPr txBox="1"/>
          <p:nvPr/>
        </p:nvSpPr>
        <p:spPr>
          <a:xfrm>
            <a:off x="302618" y="4294851"/>
            <a:ext cx="6622705" cy="707886"/>
          </a:xfrm>
          <a:prstGeom prst="rect">
            <a:avLst/>
          </a:prstGeom>
          <a:solidFill>
            <a:schemeClr val="accent1"/>
          </a:solidFill>
          <a:ln>
            <a:solidFill>
              <a:schemeClr val="tx1"/>
            </a:solidFill>
          </a:ln>
        </p:spPr>
        <p:txBody>
          <a:bodyPr wrap="square" rtlCol="0">
            <a:spAutoFit/>
          </a:bodyPr>
          <a:lstStyle/>
          <a:p>
            <a:pPr algn="ctr"/>
            <a:r>
              <a:rPr lang="en-GB" sz="4000" dirty="0">
                <a:solidFill>
                  <a:schemeClr val="bg1"/>
                </a:solidFill>
                <a:latin typeface="Times New Roman" panose="02020603050405020304" pitchFamily="18" charset="0"/>
                <a:cs typeface="Times New Roman" panose="02020603050405020304" pitchFamily="18" charset="0"/>
              </a:rPr>
              <a:t>Introduction</a:t>
            </a:r>
            <a:r>
              <a:rPr lang="en-GB" sz="4000" dirty="0">
                <a:latin typeface="Times New Roman" panose="02020603050405020304" pitchFamily="18" charset="0"/>
                <a:cs typeface="Times New Roman" panose="02020603050405020304" pitchFamily="18" charset="0"/>
              </a:rPr>
              <a:t> </a:t>
            </a:r>
          </a:p>
        </p:txBody>
      </p:sp>
      <p:sp>
        <p:nvSpPr>
          <p:cNvPr id="9" name="TextBox 8">
            <a:extLst>
              <a:ext uri="{FF2B5EF4-FFF2-40B4-BE49-F238E27FC236}">
                <a16:creationId xmlns:a16="http://schemas.microsoft.com/office/drawing/2014/main" id="{5813E38F-846D-4178-B2C0-49074948372C}"/>
              </a:ext>
            </a:extLst>
          </p:cNvPr>
          <p:cNvSpPr txBox="1"/>
          <p:nvPr/>
        </p:nvSpPr>
        <p:spPr>
          <a:xfrm>
            <a:off x="7134129" y="4286380"/>
            <a:ext cx="22869206" cy="707886"/>
          </a:xfrm>
          <a:prstGeom prst="rect">
            <a:avLst/>
          </a:prstGeom>
          <a:solidFill>
            <a:schemeClr val="accent1"/>
          </a:solidFill>
          <a:ln>
            <a:solidFill>
              <a:schemeClr val="tx1"/>
            </a:solidFill>
          </a:ln>
        </p:spPr>
        <p:txBody>
          <a:bodyPr wrap="square" rtlCol="0">
            <a:spAutoFit/>
          </a:bodyPr>
          <a:lstStyle/>
          <a:p>
            <a:pPr algn="ctr"/>
            <a:r>
              <a:rPr lang="en-GB" sz="4000" dirty="0">
                <a:solidFill>
                  <a:schemeClr val="bg1"/>
                </a:solidFill>
                <a:latin typeface="Times New Roman" panose="02020603050405020304" pitchFamily="18" charset="0"/>
                <a:cs typeface="Times New Roman" panose="02020603050405020304" pitchFamily="18" charset="0"/>
              </a:rPr>
              <a:t>Methodology</a:t>
            </a:r>
            <a:r>
              <a:rPr lang="en-GB" sz="4000" dirty="0">
                <a:latin typeface="Times New Roman" panose="02020603050405020304" pitchFamily="18" charset="0"/>
                <a:cs typeface="Times New Roman" panose="02020603050405020304" pitchFamily="18" charset="0"/>
              </a:rPr>
              <a:t> </a:t>
            </a:r>
          </a:p>
        </p:txBody>
      </p:sp>
      <p:sp>
        <p:nvSpPr>
          <p:cNvPr id="19" name="TextBox 18">
            <a:extLst>
              <a:ext uri="{FF2B5EF4-FFF2-40B4-BE49-F238E27FC236}">
                <a16:creationId xmlns:a16="http://schemas.microsoft.com/office/drawing/2014/main" id="{12207ADB-A8A7-4123-A96A-24F90F2C4115}"/>
              </a:ext>
            </a:extLst>
          </p:cNvPr>
          <p:cNvSpPr txBox="1"/>
          <p:nvPr/>
        </p:nvSpPr>
        <p:spPr>
          <a:xfrm>
            <a:off x="302945" y="5142586"/>
            <a:ext cx="6622705" cy="13831672"/>
          </a:xfrm>
          <a:prstGeom prst="rect">
            <a:avLst/>
          </a:prstGeom>
          <a:solidFill>
            <a:schemeClr val="accent5">
              <a:lumMod val="40000"/>
              <a:lumOff val="60000"/>
            </a:schemeClr>
          </a:solidFill>
          <a:ln>
            <a:solidFill>
              <a:schemeClr val="accent5">
                <a:lumMod val="40000"/>
                <a:lumOff val="60000"/>
              </a:schemeClr>
            </a:solidFill>
          </a:ln>
        </p:spPr>
        <p:txBody>
          <a:bodyPr wrap="square" rtlCol="0">
            <a:spAutoFit/>
          </a:bodyPr>
          <a:lstStyle/>
          <a:p>
            <a:pPr>
              <a:lnSpc>
                <a:spcPct val="150000"/>
              </a:lnSpc>
            </a:pPr>
            <a:r>
              <a:rPr lang="en-GB" sz="4000" dirty="0">
                <a:latin typeface="Times New Roman" panose="02020603050405020304" pitchFamily="18" charset="0"/>
                <a:cs typeface="Times New Roman" panose="02020603050405020304" pitchFamily="18" charset="0"/>
              </a:rPr>
              <a:t>Nordic walking (NW) is a form of cardiovascular exercise that uses weighted poles to enhance intensity, balance, and support. </a:t>
            </a:r>
          </a:p>
          <a:p>
            <a:pPr>
              <a:lnSpc>
                <a:spcPct val="150000"/>
              </a:lnSpc>
            </a:pPr>
            <a:r>
              <a:rPr lang="en-GB" sz="4000" dirty="0">
                <a:latin typeface="Times New Roman" panose="02020603050405020304" pitchFamily="18" charset="0"/>
                <a:cs typeface="Times New Roman" panose="02020603050405020304" pitchFamily="18" charset="0"/>
              </a:rPr>
              <a:t>NW (Figure 1) is a low impact physical fitness component that may provide improvements to physical fitness and quality of life in men and women aged 50 plus. This study will provide detailed analysis on primary and secondary measurements to establish whether NW may provide benefits to physical fitness, strength, and mobility.</a:t>
            </a:r>
            <a:endParaRPr lang="en-GB" sz="2000" dirty="0">
              <a:latin typeface="Times New Roman" panose="02020603050405020304" pitchFamily="18" charset="0"/>
              <a:cs typeface="Times New Roman" panose="02020603050405020304" pitchFamily="18" charset="0"/>
            </a:endParaRPr>
          </a:p>
        </p:txBody>
      </p:sp>
      <p:sp>
        <p:nvSpPr>
          <p:cNvPr id="22" name="TextBox 21">
            <a:extLst>
              <a:ext uri="{FF2B5EF4-FFF2-40B4-BE49-F238E27FC236}">
                <a16:creationId xmlns:a16="http://schemas.microsoft.com/office/drawing/2014/main" id="{AAA3CF95-83EB-4776-B5AF-D969BA2D626B}"/>
              </a:ext>
            </a:extLst>
          </p:cNvPr>
          <p:cNvSpPr txBox="1"/>
          <p:nvPr/>
        </p:nvSpPr>
        <p:spPr>
          <a:xfrm>
            <a:off x="7121864" y="5075733"/>
            <a:ext cx="22869205" cy="7368364"/>
          </a:xfrm>
          <a:prstGeom prst="rect">
            <a:avLst/>
          </a:prstGeom>
          <a:solidFill>
            <a:schemeClr val="accent5">
              <a:lumMod val="40000"/>
              <a:lumOff val="60000"/>
            </a:schemeClr>
          </a:solidFill>
          <a:ln>
            <a:solidFill>
              <a:schemeClr val="accent5">
                <a:lumMod val="40000"/>
                <a:lumOff val="60000"/>
              </a:schemeClr>
            </a:solidFill>
          </a:ln>
        </p:spPr>
        <p:txBody>
          <a:bodyPr wrap="square" rtlCol="0">
            <a:spAutoFit/>
          </a:bodyPr>
          <a:lstStyle/>
          <a:p>
            <a:pPr>
              <a:lnSpc>
                <a:spcPct val="150000"/>
              </a:lnSpc>
            </a:pPr>
            <a:r>
              <a:rPr lang="en-GB" sz="4000" dirty="0">
                <a:latin typeface="Times New Roman" panose="02020603050405020304" pitchFamily="18" charset="0"/>
                <a:cs typeface="Times New Roman" panose="02020603050405020304" pitchFamily="18" charset="0"/>
              </a:rPr>
              <a:t>Design: This was a two arm randomised control trial (RCT), with 26 participants aged 64.1±7.62, with (n=20) female, and (n=6) male participants randomised on a 1:1 ratio. Participants were un-blinded during the study. 11 participants were in the control group (C), whilst 15 took part in the intervention group (I). Group I took part in the 8 week programme of NW, 3 times per week for 60 minutes per session, the session was controlled by qualified instructors. Moderate physical activity was not exceeded, with rate of perceived exertion (RPE) not exceeding 5/6 of a possible score of 10. Group C maintained activity, but did not receive the intervention. </a:t>
            </a:r>
          </a:p>
          <a:p>
            <a:pPr>
              <a:lnSpc>
                <a:spcPct val="150000"/>
              </a:lnSpc>
            </a:pPr>
            <a:r>
              <a:rPr lang="en-GB" sz="4000" dirty="0">
                <a:latin typeface="Times New Roman" panose="02020603050405020304" pitchFamily="18" charset="0"/>
                <a:cs typeface="Times New Roman" panose="02020603050405020304" pitchFamily="18" charset="0"/>
              </a:rPr>
              <a:t>Outcome measurements: The RCT included 7 secondary tests, weight,  BMI, body fat%, sit to stand, reach test, grip strength. The 6 min walk test was used to determine the primary outcome of physical fitness (Table 1). </a:t>
            </a:r>
          </a:p>
        </p:txBody>
      </p:sp>
      <p:sp>
        <p:nvSpPr>
          <p:cNvPr id="23" name="TextBox 22">
            <a:extLst>
              <a:ext uri="{FF2B5EF4-FFF2-40B4-BE49-F238E27FC236}">
                <a16:creationId xmlns:a16="http://schemas.microsoft.com/office/drawing/2014/main" id="{C3413704-03D2-42BD-B920-30078975997B}"/>
              </a:ext>
            </a:extLst>
          </p:cNvPr>
          <p:cNvSpPr txBox="1"/>
          <p:nvPr/>
        </p:nvSpPr>
        <p:spPr>
          <a:xfrm>
            <a:off x="19710400" y="13665558"/>
            <a:ext cx="10229923" cy="19371650"/>
          </a:xfrm>
          <a:prstGeom prst="rect">
            <a:avLst/>
          </a:prstGeom>
          <a:solidFill>
            <a:schemeClr val="accent5">
              <a:lumMod val="40000"/>
              <a:lumOff val="60000"/>
            </a:schemeClr>
          </a:solidFill>
          <a:ln>
            <a:solidFill>
              <a:schemeClr val="accent5">
                <a:lumMod val="40000"/>
                <a:lumOff val="60000"/>
              </a:schemeClr>
            </a:solidFill>
          </a:ln>
        </p:spPr>
        <p:txBody>
          <a:bodyPr wrap="square" rtlCol="0">
            <a:spAutoFit/>
          </a:bodyPr>
          <a:lstStyle/>
          <a:p>
            <a:pPr>
              <a:lnSpc>
                <a:spcPct val="150000"/>
              </a:lnSpc>
            </a:pPr>
            <a:r>
              <a:rPr lang="en-GB" sz="4000" dirty="0">
                <a:latin typeface="Times New Roman" panose="02020603050405020304" pitchFamily="18" charset="0"/>
                <a:cs typeface="Times New Roman" panose="02020603050405020304" pitchFamily="18" charset="0"/>
              </a:rPr>
              <a:t>The intervention group (I), and control group (C) descriptive statistics for baseline and post intervention measurements can be found in table 1. In group I, weight dropped by 1.0kg, BMI by a score of 0.2, however, body fat% was 3.3% higher. Sit to stand increased by 1.1 in group I, and 1.2 in group C. Strength and flexibility tests decreased in both groups. The 6 min walk test improved by 46.8m in group I, and 14.5 in group C. The RCT found no statistical significance between NW and the following measurements in group I, weight </a:t>
            </a:r>
            <a:r>
              <a:rPr lang="en-GB" sz="4000" dirty="0">
                <a:latin typeface="Times New Roman" panose="02020603050405020304" pitchFamily="18" charset="0"/>
                <a:ea typeface="Calibri" panose="020F0502020204030204" pitchFamily="34" charset="0"/>
                <a:cs typeface="Times New Roman" panose="02020603050405020304" pitchFamily="18" charset="0"/>
              </a:rPr>
              <a:t>(</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&lt;0.90), BMI (</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&lt;0.885), body fat% (</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&lt;0.418), sit to stand (</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&lt;0.636), reach test (</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&lt;0.464), grip strength left (</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&lt;0.866), grip strength right (</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&lt;0.814), and 6 min walk test (</a:t>
            </a:r>
            <a:r>
              <a:rPr lang="en-GB" sz="4000" i="1" dirty="0">
                <a:latin typeface="Times New Roman" panose="02020603050405020304" pitchFamily="18" charset="0"/>
                <a:ea typeface="Calibri" panose="020F0502020204030204" pitchFamily="34" charset="0"/>
                <a:cs typeface="Times New Roman" panose="02020603050405020304" pitchFamily="18" charset="0"/>
              </a:rPr>
              <a:t>p</a:t>
            </a:r>
            <a:r>
              <a:rPr lang="en-GB" sz="4000" dirty="0">
                <a:latin typeface="Times New Roman" panose="02020603050405020304" pitchFamily="18" charset="0"/>
                <a:ea typeface="Calibri" panose="020F0502020204030204" pitchFamily="34" charset="0"/>
                <a:cs typeface="Times New Roman" panose="02020603050405020304" pitchFamily="18" charset="0"/>
              </a:rPr>
              <a:t> &lt;0.192) [95% CI 514.9, 614.2]. However, the primary outcome measurement of physical fitness was measured by the 6 min walk test, which improved during the trial by 46.8 meters at 9.0% (Figure 2), compared to 2.7% in Group C, leaving a 6.3% net increase. </a:t>
            </a:r>
            <a:endParaRPr lang="en-GB" sz="4000" dirty="0">
              <a:latin typeface="Times New Roman" panose="02020603050405020304" pitchFamily="18" charset="0"/>
              <a:cs typeface="Times New Roman" panose="02020603050405020304" pitchFamily="18" charset="0"/>
            </a:endParaRPr>
          </a:p>
        </p:txBody>
      </p:sp>
      <p:sp>
        <p:nvSpPr>
          <p:cNvPr id="24" name="TextBox 23">
            <a:extLst>
              <a:ext uri="{FF2B5EF4-FFF2-40B4-BE49-F238E27FC236}">
                <a16:creationId xmlns:a16="http://schemas.microsoft.com/office/drawing/2014/main" id="{2AF3D624-6361-4E6E-88F4-51C3E950ACF3}"/>
              </a:ext>
            </a:extLst>
          </p:cNvPr>
          <p:cNvSpPr txBox="1"/>
          <p:nvPr/>
        </p:nvSpPr>
        <p:spPr>
          <a:xfrm>
            <a:off x="7157978" y="34330314"/>
            <a:ext cx="22796978" cy="8291693"/>
          </a:xfrm>
          <a:prstGeom prst="rect">
            <a:avLst/>
          </a:prstGeom>
          <a:solidFill>
            <a:schemeClr val="accent5">
              <a:lumMod val="40000"/>
              <a:lumOff val="60000"/>
            </a:schemeClr>
          </a:solidFill>
          <a:ln>
            <a:solidFill>
              <a:schemeClr val="accent5">
                <a:lumMod val="40000"/>
                <a:lumOff val="60000"/>
              </a:schemeClr>
            </a:solidFill>
          </a:ln>
        </p:spPr>
        <p:txBody>
          <a:bodyPr wrap="square" rtlCol="0">
            <a:spAutoFit/>
          </a:bodyPr>
          <a:lstStyle/>
          <a:p>
            <a:pPr>
              <a:lnSpc>
                <a:spcPct val="150000"/>
              </a:lnSpc>
            </a:pPr>
            <a:r>
              <a:rPr lang="en-GB" sz="4000" dirty="0">
                <a:latin typeface="Times New Roman" panose="02020603050405020304" pitchFamily="18" charset="0"/>
                <a:cs typeface="Times New Roman" panose="02020603050405020304" pitchFamily="18" charset="0"/>
              </a:rPr>
              <a:t>During the 8 week intervention there was no statistical significance found between NW and both primary and secondary measurements. However, this could be the result of a type 2 statistical error, due to the low number of participants included in the experimental study. The 6 min walk test improved by 6.3% which would be deemed a significant change in cardiovascular fitness over the period of 8 weeks. The results taken from post intervention compared to baseline measurements suggests that NW may have significant effects on physical fitness in adults aged 50+. Strength and mobility did not show any improvements during the intervention, however, the period of 8 weeks may not be long enough to create physiological adaptations in strength and mobility in adults aged 50+. Future experimental research studies should examine longer periods of NW programmes, to establish the efficacy on physical fitness, strength, and mobility in adults aged 50+. </a:t>
            </a:r>
          </a:p>
        </p:txBody>
      </p:sp>
      <p:sp>
        <p:nvSpPr>
          <p:cNvPr id="14" name="TextBox 13">
            <a:extLst>
              <a:ext uri="{FF2B5EF4-FFF2-40B4-BE49-F238E27FC236}">
                <a16:creationId xmlns:a16="http://schemas.microsoft.com/office/drawing/2014/main" id="{D9A3115B-4BDA-4634-B783-5349F312B417}"/>
              </a:ext>
            </a:extLst>
          </p:cNvPr>
          <p:cNvSpPr txBox="1"/>
          <p:nvPr/>
        </p:nvSpPr>
        <p:spPr>
          <a:xfrm>
            <a:off x="244018" y="19209258"/>
            <a:ext cx="6611965" cy="707886"/>
          </a:xfrm>
          <a:prstGeom prst="rect">
            <a:avLst/>
          </a:prstGeom>
          <a:solidFill>
            <a:schemeClr val="accent1"/>
          </a:solidFill>
          <a:ln>
            <a:solidFill>
              <a:schemeClr val="tx1"/>
            </a:solidFill>
          </a:ln>
        </p:spPr>
        <p:txBody>
          <a:bodyPr wrap="square" rtlCol="0">
            <a:spAutoFit/>
          </a:bodyPr>
          <a:lstStyle/>
          <a:p>
            <a:pPr algn="ctr"/>
            <a:r>
              <a:rPr lang="en-GB" sz="4000" dirty="0">
                <a:solidFill>
                  <a:schemeClr val="bg1"/>
                </a:solidFill>
                <a:latin typeface="Times New Roman" panose="02020603050405020304" pitchFamily="18" charset="0"/>
                <a:cs typeface="Times New Roman" panose="02020603050405020304" pitchFamily="18" charset="0"/>
              </a:rPr>
              <a:t>Objective </a:t>
            </a:r>
          </a:p>
        </p:txBody>
      </p:sp>
      <p:sp>
        <p:nvSpPr>
          <p:cNvPr id="16" name="TextBox 15">
            <a:extLst>
              <a:ext uri="{FF2B5EF4-FFF2-40B4-BE49-F238E27FC236}">
                <a16:creationId xmlns:a16="http://schemas.microsoft.com/office/drawing/2014/main" id="{EC32A4E8-D6CC-4B11-8092-9EA67BCF3B58}"/>
              </a:ext>
            </a:extLst>
          </p:cNvPr>
          <p:cNvSpPr txBox="1"/>
          <p:nvPr/>
        </p:nvSpPr>
        <p:spPr>
          <a:xfrm>
            <a:off x="302617" y="20157381"/>
            <a:ext cx="6622705" cy="8291693"/>
          </a:xfrm>
          <a:prstGeom prst="rect">
            <a:avLst/>
          </a:prstGeom>
          <a:solidFill>
            <a:schemeClr val="accent5">
              <a:lumMod val="40000"/>
              <a:lumOff val="60000"/>
            </a:schemeClr>
          </a:solidFill>
          <a:ln>
            <a:solidFill>
              <a:schemeClr val="accent5">
                <a:lumMod val="40000"/>
                <a:lumOff val="60000"/>
              </a:schemeClr>
            </a:solidFill>
          </a:ln>
        </p:spPr>
        <p:txBody>
          <a:bodyPr wrap="square" rtlCol="0">
            <a:spAutoFit/>
          </a:bodyPr>
          <a:lstStyle/>
          <a:p>
            <a:pPr>
              <a:lnSpc>
                <a:spcPct val="150000"/>
              </a:lnSpc>
            </a:pPr>
            <a:r>
              <a:rPr lang="en-GB" sz="4000" dirty="0">
                <a:latin typeface="Times New Roman" panose="02020603050405020304" pitchFamily="18" charset="0"/>
                <a:cs typeface="Times New Roman" panose="02020603050405020304" pitchFamily="18" charset="0"/>
              </a:rPr>
              <a:t>To explore the health benefits of Nordic walking and examine the effects on physical fitness in male and female adults aged 50 plus. Primary outcome: Physical fitness (6 Min walk test). Secondary outcome: Strength, flexibility, and body composition measurements. </a:t>
            </a:r>
          </a:p>
        </p:txBody>
      </p:sp>
      <p:graphicFrame>
        <p:nvGraphicFramePr>
          <p:cNvPr id="7" name="Table 9">
            <a:extLst>
              <a:ext uri="{FF2B5EF4-FFF2-40B4-BE49-F238E27FC236}">
                <a16:creationId xmlns:a16="http://schemas.microsoft.com/office/drawing/2014/main" id="{CB339BE4-46C9-4E1B-A4E0-CAD3F4FE9148}"/>
              </a:ext>
            </a:extLst>
          </p:cNvPr>
          <p:cNvGraphicFramePr>
            <a:graphicFrameLocks noGrp="1"/>
          </p:cNvGraphicFramePr>
          <p:nvPr>
            <p:extLst>
              <p:ext uri="{D42A27DB-BD31-4B8C-83A1-F6EECF244321}">
                <p14:modId xmlns:p14="http://schemas.microsoft.com/office/powerpoint/2010/main" val="2489921108"/>
              </p:ext>
            </p:extLst>
          </p:nvPr>
        </p:nvGraphicFramePr>
        <p:xfrm>
          <a:off x="7101841" y="13783646"/>
          <a:ext cx="12269893" cy="10298093"/>
        </p:xfrm>
        <a:graphic>
          <a:graphicData uri="http://schemas.openxmlformats.org/drawingml/2006/table">
            <a:tbl>
              <a:tblPr firstRow="1" bandRow="1">
                <a:tableStyleId>{22838BEF-8BB2-4498-84A7-C5851F593DF1}</a:tableStyleId>
              </a:tblPr>
              <a:tblGrid>
                <a:gridCol w="2453986">
                  <a:extLst>
                    <a:ext uri="{9D8B030D-6E8A-4147-A177-3AD203B41FA5}">
                      <a16:colId xmlns:a16="http://schemas.microsoft.com/office/drawing/2014/main" val="1343149117"/>
                    </a:ext>
                  </a:extLst>
                </a:gridCol>
                <a:gridCol w="1955509">
                  <a:extLst>
                    <a:ext uri="{9D8B030D-6E8A-4147-A177-3AD203B41FA5}">
                      <a16:colId xmlns:a16="http://schemas.microsoft.com/office/drawing/2014/main" val="2331385285"/>
                    </a:ext>
                  </a:extLst>
                </a:gridCol>
                <a:gridCol w="2594566">
                  <a:extLst>
                    <a:ext uri="{9D8B030D-6E8A-4147-A177-3AD203B41FA5}">
                      <a16:colId xmlns:a16="http://schemas.microsoft.com/office/drawing/2014/main" val="3464906564"/>
                    </a:ext>
                  </a:extLst>
                </a:gridCol>
                <a:gridCol w="2811846">
                  <a:extLst>
                    <a:ext uri="{9D8B030D-6E8A-4147-A177-3AD203B41FA5}">
                      <a16:colId xmlns:a16="http://schemas.microsoft.com/office/drawing/2014/main" val="69576534"/>
                    </a:ext>
                  </a:extLst>
                </a:gridCol>
                <a:gridCol w="2453986">
                  <a:extLst>
                    <a:ext uri="{9D8B030D-6E8A-4147-A177-3AD203B41FA5}">
                      <a16:colId xmlns:a16="http://schemas.microsoft.com/office/drawing/2014/main" val="4009227861"/>
                    </a:ext>
                  </a:extLst>
                </a:gridCol>
              </a:tblGrid>
              <a:tr h="742637">
                <a:tc>
                  <a:txBody>
                    <a:bodyPr/>
                    <a:lstStyle/>
                    <a:p>
                      <a:pPr algn="ctr"/>
                      <a:r>
                        <a:rPr lang="en-GB" sz="2000" b="0" dirty="0">
                          <a:solidFill>
                            <a:schemeClr val="tx1"/>
                          </a:solidFill>
                          <a:latin typeface="Times New Roman" panose="02020603050405020304" pitchFamily="18" charset="0"/>
                          <a:cs typeface="Times New Roman" panose="02020603050405020304" pitchFamily="18" charset="0"/>
                        </a:rPr>
                        <a:t>Test/Group</a:t>
                      </a:r>
                    </a:p>
                  </a:txBody>
                  <a:tcPr marL="227064" marR="227064" marT="113535" marB="113535"/>
                </a:tc>
                <a:tc>
                  <a:txBody>
                    <a:bodyPr/>
                    <a:lstStyle/>
                    <a:p>
                      <a:pPr algn="ctr"/>
                      <a:r>
                        <a:rPr lang="en-GB" sz="2000" b="0" dirty="0">
                          <a:solidFill>
                            <a:schemeClr val="tx1"/>
                          </a:solidFill>
                          <a:latin typeface="Times New Roman" panose="02020603050405020304" pitchFamily="18" charset="0"/>
                          <a:cs typeface="Times New Roman" panose="02020603050405020304" pitchFamily="18" charset="0"/>
                        </a:rPr>
                        <a:t>Baseline </a:t>
                      </a:r>
                    </a:p>
                  </a:txBody>
                  <a:tcPr marL="227064" marR="227064" marT="113535" marB="113535"/>
                </a:tc>
                <a:tc>
                  <a:txBody>
                    <a:bodyPr/>
                    <a:lstStyle/>
                    <a:p>
                      <a:pPr algn="ctr"/>
                      <a:r>
                        <a:rPr lang="en-GB" sz="2000" b="0" dirty="0">
                          <a:solidFill>
                            <a:schemeClr val="tx1"/>
                          </a:solidFill>
                          <a:latin typeface="Times New Roman" panose="02020603050405020304" pitchFamily="18" charset="0"/>
                          <a:cs typeface="Times New Roman" panose="02020603050405020304" pitchFamily="18" charset="0"/>
                        </a:rPr>
                        <a:t>Mean/Std dev</a:t>
                      </a:r>
                    </a:p>
                  </a:txBody>
                  <a:tcPr marL="227064" marR="227064" marT="113535" marB="113535"/>
                </a:tc>
                <a:tc>
                  <a:txBody>
                    <a:bodyPr/>
                    <a:lstStyle/>
                    <a:p>
                      <a:pPr algn="ctr"/>
                      <a:r>
                        <a:rPr lang="en-GB" sz="2000" b="0" dirty="0">
                          <a:solidFill>
                            <a:schemeClr val="tx1"/>
                          </a:solidFill>
                          <a:latin typeface="Times New Roman" panose="02020603050405020304" pitchFamily="18" charset="0"/>
                          <a:cs typeface="Times New Roman" panose="02020603050405020304" pitchFamily="18" charset="0"/>
                        </a:rPr>
                        <a:t>Post intervention</a:t>
                      </a:r>
                    </a:p>
                  </a:txBody>
                  <a:tcPr marL="227064" marR="227064" marT="113535" marB="113535"/>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2000" b="0" dirty="0">
                          <a:solidFill>
                            <a:schemeClr val="tx1"/>
                          </a:solidFill>
                          <a:latin typeface="Times New Roman" panose="02020603050405020304" pitchFamily="18" charset="0"/>
                          <a:cs typeface="Times New Roman" panose="02020603050405020304" pitchFamily="18" charset="0"/>
                        </a:rPr>
                        <a:t>Mean/Std dev</a:t>
                      </a:r>
                    </a:p>
                  </a:txBody>
                  <a:tcPr marL="227064" marR="227064" marT="113535" marB="113535"/>
                </a:tc>
                <a:extLst>
                  <a:ext uri="{0D108BD9-81ED-4DB2-BD59-A6C34878D82A}">
                    <a16:rowId xmlns:a16="http://schemas.microsoft.com/office/drawing/2014/main" val="1931535434"/>
                  </a:ext>
                </a:extLst>
              </a:tr>
              <a:tr h="1194432">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Weight - kg (C)</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Weight - kg  (I)  </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(77.4±14.5) </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(85.4±21.7)</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(77.1±14.7) </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(84.4±21.3)</a:t>
                      </a:r>
                    </a:p>
                  </a:txBody>
                  <a:tcPr marL="227064" marR="227064" marT="113535" marB="113535"/>
                </a:tc>
                <a:extLst>
                  <a:ext uri="{0D108BD9-81ED-4DB2-BD59-A6C34878D82A}">
                    <a16:rowId xmlns:a16="http://schemas.microsoft.com/office/drawing/2014/main" val="244933794"/>
                  </a:ext>
                </a:extLst>
              </a:tr>
              <a:tr h="1194432">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BMI (C)</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BMI (I)</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(29.0±5.7) </a:t>
                      </a:r>
                    </a:p>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(31.4±5.7)</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(28.9±5.7)</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(31.1±5.6)</a:t>
                      </a:r>
                    </a:p>
                  </a:txBody>
                  <a:tcPr marL="227064" marR="227064" marT="113535" marB="113535"/>
                </a:tc>
                <a:extLst>
                  <a:ext uri="{0D108BD9-81ED-4DB2-BD59-A6C34878D82A}">
                    <a16:rowId xmlns:a16="http://schemas.microsoft.com/office/drawing/2014/main" val="2629407555"/>
                  </a:ext>
                </a:extLst>
              </a:tr>
              <a:tr h="1194432">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Body fat% (C)</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Body fat% (I)</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(37.5±5.6)</a:t>
                      </a:r>
                    </a:p>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(35.5±11.9)</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(33.7±12.4)</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(38.8±10.0)</a:t>
                      </a:r>
                    </a:p>
                  </a:txBody>
                  <a:tcPr marL="227064" marR="227064" marT="113535" marB="113535"/>
                </a:tc>
                <a:extLst>
                  <a:ext uri="{0D108BD9-81ED-4DB2-BD59-A6C34878D82A}">
                    <a16:rowId xmlns:a16="http://schemas.microsoft.com/office/drawing/2014/main" val="1935177669"/>
                  </a:ext>
                </a:extLst>
              </a:tr>
              <a:tr h="1194432">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Sit to stand (C)</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Sit to stand (I)</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(14.4±4.0)</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(13.8±5.2)</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(15.2±4.3)</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(14.9±7.2)</a:t>
                      </a:r>
                    </a:p>
                  </a:txBody>
                  <a:tcPr marL="227064" marR="227064" marT="113535" marB="113535"/>
                </a:tc>
                <a:extLst>
                  <a:ext uri="{0D108BD9-81ED-4DB2-BD59-A6C34878D82A}">
                    <a16:rowId xmlns:a16="http://schemas.microsoft.com/office/drawing/2014/main" val="974965596"/>
                  </a:ext>
                </a:extLst>
              </a:tr>
              <a:tr h="1194432">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Reach test (C)</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Reach test (I)</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(33.0±5.7)</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(32.8±7.6)</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(28.8±5.2)</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(30.1±11.8)</a:t>
                      </a:r>
                    </a:p>
                  </a:txBody>
                  <a:tcPr marL="227064" marR="227064" marT="113535" marB="113535"/>
                </a:tc>
                <a:extLst>
                  <a:ext uri="{0D108BD9-81ED-4DB2-BD59-A6C34878D82A}">
                    <a16:rowId xmlns:a16="http://schemas.microsoft.com/office/drawing/2014/main" val="182116123"/>
                  </a:ext>
                </a:extLst>
              </a:tr>
              <a:tr h="1194432">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Grip test L (C)</a:t>
                      </a:r>
                    </a:p>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Grip test L (I)</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(28.0±8.1)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(30.1±7.9)</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(26.8±7.3)</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(29.6±8.2)</a:t>
                      </a:r>
                    </a:p>
                  </a:txBody>
                  <a:tcPr marL="227064" marR="227064" marT="113535" marB="113535"/>
                </a:tc>
                <a:extLst>
                  <a:ext uri="{0D108BD9-81ED-4DB2-BD59-A6C34878D82A}">
                    <a16:rowId xmlns:a16="http://schemas.microsoft.com/office/drawing/2014/main" val="3697801273"/>
                  </a:ext>
                </a:extLst>
              </a:tr>
              <a:tr h="1194432">
                <a:tc>
                  <a:txBody>
                    <a:bodyPr/>
                    <a:lstStyle/>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Grip test R (C)</a:t>
                      </a:r>
                    </a:p>
                    <a:p>
                      <a:pPr marL="0" marR="0" lvl="0" indent="0" algn="ctr" defTabSz="914400" rtl="0" eaLnBrk="1" fontAlgn="auto" latinLnBrk="0" hangingPunct="1">
                        <a:lnSpc>
                          <a:spcPct val="150000"/>
                        </a:lnSpc>
                        <a:spcBef>
                          <a:spcPts val="0"/>
                        </a:spcBef>
                        <a:spcAft>
                          <a:spcPts val="0"/>
                        </a:spcAft>
                        <a:buClrTx/>
                        <a:buSzTx/>
                        <a:buFontTx/>
                        <a:buNone/>
                        <a:tabLst/>
                        <a:defRPr/>
                      </a:pPr>
                      <a:r>
                        <a:rPr lang="en-GB" sz="2000" dirty="0">
                          <a:solidFill>
                            <a:schemeClr val="tx1"/>
                          </a:solidFill>
                          <a:latin typeface="Times New Roman" panose="02020603050405020304" pitchFamily="18" charset="0"/>
                          <a:cs typeface="Times New Roman" panose="02020603050405020304" pitchFamily="18" charset="0"/>
                        </a:rPr>
                        <a:t>Grip test R (I)</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(29.0±8.2)</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(31.7±8.3)</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(27.6±8.4)</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(31.0±7.8)</a:t>
                      </a:r>
                    </a:p>
                  </a:txBody>
                  <a:tcPr marL="227064" marR="227064" marT="113535" marB="113535"/>
                </a:tc>
                <a:extLst>
                  <a:ext uri="{0D108BD9-81ED-4DB2-BD59-A6C34878D82A}">
                    <a16:rowId xmlns:a16="http://schemas.microsoft.com/office/drawing/2014/main" val="139738331"/>
                  </a:ext>
                </a:extLst>
              </a:tr>
              <a:tr h="1194432">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6 min walk (C)</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6 min walk (I) </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(522.0±127.7)</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(517.8±93.6)</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(n=11)</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(n=15)</a:t>
                      </a:r>
                    </a:p>
                  </a:txBody>
                  <a:tcPr marL="227064" marR="227064" marT="113535" marB="113535"/>
                </a:tc>
                <a:tc>
                  <a:txBody>
                    <a:bodyPr/>
                    <a:lstStyle/>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(536.5±104.3)</a:t>
                      </a:r>
                    </a:p>
                    <a:p>
                      <a:pPr algn="ctr">
                        <a:lnSpc>
                          <a:spcPct val="150000"/>
                        </a:lnSpc>
                      </a:pPr>
                      <a:r>
                        <a:rPr lang="en-GB" sz="2000" dirty="0">
                          <a:solidFill>
                            <a:schemeClr val="tx1"/>
                          </a:solidFill>
                          <a:latin typeface="Times New Roman" panose="02020603050405020304" pitchFamily="18" charset="0"/>
                          <a:cs typeface="Times New Roman" panose="02020603050405020304" pitchFamily="18" charset="0"/>
                        </a:rPr>
                        <a:t>(564.6±98.1)</a:t>
                      </a:r>
                    </a:p>
                  </a:txBody>
                  <a:tcPr marL="227064" marR="227064" marT="113535" marB="113535"/>
                </a:tc>
                <a:extLst>
                  <a:ext uri="{0D108BD9-81ED-4DB2-BD59-A6C34878D82A}">
                    <a16:rowId xmlns:a16="http://schemas.microsoft.com/office/drawing/2014/main" val="3896663842"/>
                  </a:ext>
                </a:extLst>
              </a:tr>
            </a:tbl>
          </a:graphicData>
        </a:graphic>
      </p:graphicFrame>
      <p:pic>
        <p:nvPicPr>
          <p:cNvPr id="5" name="Picture 4" descr="A person playing crutches&#10;&#10;Description automatically generated with low confidence">
            <a:extLst>
              <a:ext uri="{FF2B5EF4-FFF2-40B4-BE49-F238E27FC236}">
                <a16:creationId xmlns:a16="http://schemas.microsoft.com/office/drawing/2014/main" id="{E8E31911-76F1-4297-9364-5CA0219278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02617" y="30006778"/>
            <a:ext cx="6524560" cy="9129369"/>
          </a:xfrm>
          <a:prstGeom prst="rect">
            <a:avLst/>
          </a:prstGeom>
        </p:spPr>
      </p:pic>
      <p:sp>
        <p:nvSpPr>
          <p:cNvPr id="21" name="TextBox 20">
            <a:extLst>
              <a:ext uri="{FF2B5EF4-FFF2-40B4-BE49-F238E27FC236}">
                <a16:creationId xmlns:a16="http://schemas.microsoft.com/office/drawing/2014/main" id="{7B652FBD-474F-4D26-B2F8-AA3D7BA561ED}"/>
              </a:ext>
            </a:extLst>
          </p:cNvPr>
          <p:cNvSpPr txBox="1"/>
          <p:nvPr/>
        </p:nvSpPr>
        <p:spPr>
          <a:xfrm>
            <a:off x="7134129" y="12679198"/>
            <a:ext cx="12237604" cy="905056"/>
          </a:xfrm>
          <a:prstGeom prst="rect">
            <a:avLst/>
          </a:prstGeom>
          <a:solidFill>
            <a:schemeClr val="accent1"/>
          </a:solidFill>
          <a:ln>
            <a:solidFill>
              <a:schemeClr val="tx1"/>
            </a:solidFill>
          </a:ln>
        </p:spPr>
        <p:txBody>
          <a:bodyPr wrap="square" rtlCol="0">
            <a:spAutoFit/>
          </a:bodyPr>
          <a:lstStyle/>
          <a:p>
            <a:pPr algn="ctr">
              <a:lnSpc>
                <a:spcPct val="150000"/>
              </a:lnSpc>
            </a:pPr>
            <a:r>
              <a:rPr lang="en-GB" sz="4000" dirty="0">
                <a:solidFill>
                  <a:schemeClr val="bg1"/>
                </a:solidFill>
                <a:latin typeface="Times New Roman" panose="02020603050405020304" pitchFamily="18" charset="0"/>
                <a:cs typeface="Times New Roman" panose="02020603050405020304" pitchFamily="18" charset="0"/>
              </a:rPr>
              <a:t>Table 1. Descriptive statistics of groups I and C.</a:t>
            </a:r>
          </a:p>
        </p:txBody>
      </p:sp>
      <p:sp>
        <p:nvSpPr>
          <p:cNvPr id="12" name="TextBox 11">
            <a:extLst>
              <a:ext uri="{FF2B5EF4-FFF2-40B4-BE49-F238E27FC236}">
                <a16:creationId xmlns:a16="http://schemas.microsoft.com/office/drawing/2014/main" id="{DE663ED9-7F17-4CFA-B1D8-336B22EEA990}"/>
              </a:ext>
            </a:extLst>
          </p:cNvPr>
          <p:cNvSpPr txBox="1"/>
          <p:nvPr/>
        </p:nvSpPr>
        <p:spPr>
          <a:xfrm>
            <a:off x="282641" y="399329"/>
            <a:ext cx="29720693" cy="3682483"/>
          </a:xfrm>
          <a:prstGeom prst="rect">
            <a:avLst/>
          </a:prstGeom>
          <a:solidFill>
            <a:schemeClr val="accent1"/>
          </a:solidFill>
        </p:spPr>
        <p:txBody>
          <a:bodyPr wrap="square" rtlCol="0">
            <a:spAutoFit/>
          </a:bodyPr>
          <a:lstStyle/>
          <a:p>
            <a:pPr algn="ctr">
              <a:lnSpc>
                <a:spcPct val="150000"/>
              </a:lnSpc>
            </a:pPr>
            <a:r>
              <a:rPr lang="en-GB" sz="5400" dirty="0">
                <a:solidFill>
                  <a:schemeClr val="bg1"/>
                </a:solidFill>
                <a:latin typeface="Times New Roman" panose="02020603050405020304" pitchFamily="18" charset="0"/>
                <a:cs typeface="Times New Roman" panose="02020603050405020304" pitchFamily="18" charset="0"/>
              </a:rPr>
              <a:t>Does Nordic walking improve physical fitness and quality of life in adults aged 50 plus</a:t>
            </a:r>
            <a:br>
              <a:rPr lang="en-GB" sz="5400" dirty="0">
                <a:solidFill>
                  <a:schemeClr val="bg1"/>
                </a:solidFill>
                <a:latin typeface="Times New Roman" panose="02020603050405020304" pitchFamily="18" charset="0"/>
                <a:cs typeface="Times New Roman" panose="02020603050405020304" pitchFamily="18" charset="0"/>
              </a:rPr>
            </a:br>
            <a:r>
              <a:rPr lang="en-GB" sz="5400" dirty="0">
                <a:solidFill>
                  <a:schemeClr val="bg1"/>
                </a:solidFill>
                <a:latin typeface="Times New Roman" panose="02020603050405020304" pitchFamily="18" charset="0"/>
                <a:cs typeface="Times New Roman" panose="02020603050405020304" pitchFamily="18" charset="0"/>
              </a:rPr>
              <a:t>Gareth Jones - Student 1802873 - UWTSD</a:t>
            </a:r>
          </a:p>
          <a:p>
            <a:pPr algn="ctr">
              <a:lnSpc>
                <a:spcPct val="150000"/>
              </a:lnSpc>
            </a:pPr>
            <a:endParaRPr lang="en-GB" sz="5400" dirty="0">
              <a:solidFill>
                <a:schemeClr val="bg1"/>
              </a:solidFill>
              <a:latin typeface="Times New Roman" panose="02020603050405020304" pitchFamily="18" charset="0"/>
              <a:cs typeface="Times New Roman" panose="02020603050405020304" pitchFamily="18" charset="0"/>
            </a:endParaRPr>
          </a:p>
        </p:txBody>
      </p:sp>
      <p:pic>
        <p:nvPicPr>
          <p:cNvPr id="27" name="Picture 26">
            <a:extLst>
              <a:ext uri="{FF2B5EF4-FFF2-40B4-BE49-F238E27FC236}">
                <a16:creationId xmlns:a16="http://schemas.microsoft.com/office/drawing/2014/main" id="{EEA95898-9442-4990-9C8C-6743C19682DB}"/>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92859" y="1861572"/>
            <a:ext cx="6175718" cy="1919106"/>
          </a:xfrm>
          <a:prstGeom prst="rect">
            <a:avLst/>
          </a:prstGeom>
          <a:noFill/>
          <a:ln>
            <a:noFill/>
          </a:ln>
        </p:spPr>
      </p:pic>
      <p:sp>
        <p:nvSpPr>
          <p:cNvPr id="29" name="TextBox 28">
            <a:extLst>
              <a:ext uri="{FF2B5EF4-FFF2-40B4-BE49-F238E27FC236}">
                <a16:creationId xmlns:a16="http://schemas.microsoft.com/office/drawing/2014/main" id="{78055F38-BD45-400F-BEF5-E2A21C918ABF}"/>
              </a:ext>
            </a:extLst>
          </p:cNvPr>
          <p:cNvSpPr txBox="1"/>
          <p:nvPr/>
        </p:nvSpPr>
        <p:spPr>
          <a:xfrm>
            <a:off x="19710400" y="12645939"/>
            <a:ext cx="10256048" cy="905056"/>
          </a:xfrm>
          <a:prstGeom prst="rect">
            <a:avLst/>
          </a:prstGeom>
          <a:solidFill>
            <a:schemeClr val="accent1"/>
          </a:solidFill>
          <a:ln>
            <a:solidFill>
              <a:schemeClr val="tx1"/>
            </a:solidFill>
          </a:ln>
        </p:spPr>
        <p:txBody>
          <a:bodyPr wrap="square" rtlCol="0">
            <a:spAutoFit/>
          </a:bodyPr>
          <a:lstStyle/>
          <a:p>
            <a:pPr algn="ctr">
              <a:lnSpc>
                <a:spcPct val="150000"/>
              </a:lnSpc>
            </a:pPr>
            <a:r>
              <a:rPr lang="en-GB" sz="4000" dirty="0">
                <a:solidFill>
                  <a:schemeClr val="bg1"/>
                </a:solidFill>
                <a:latin typeface="Times New Roman" panose="02020603050405020304" pitchFamily="18" charset="0"/>
                <a:cs typeface="Times New Roman" panose="02020603050405020304" pitchFamily="18" charset="0"/>
              </a:rPr>
              <a:t>Results</a:t>
            </a:r>
          </a:p>
        </p:txBody>
      </p:sp>
      <p:sp>
        <p:nvSpPr>
          <p:cNvPr id="31" name="TextBox 30">
            <a:extLst>
              <a:ext uri="{FF2B5EF4-FFF2-40B4-BE49-F238E27FC236}">
                <a16:creationId xmlns:a16="http://schemas.microsoft.com/office/drawing/2014/main" id="{2D1B3C5D-32A5-4CE6-A157-7BCDF7AE1A9A}"/>
              </a:ext>
            </a:extLst>
          </p:cNvPr>
          <p:cNvSpPr txBox="1"/>
          <p:nvPr/>
        </p:nvSpPr>
        <p:spPr>
          <a:xfrm>
            <a:off x="7101841" y="24199824"/>
            <a:ext cx="12269892" cy="905056"/>
          </a:xfrm>
          <a:prstGeom prst="rect">
            <a:avLst/>
          </a:prstGeom>
          <a:solidFill>
            <a:schemeClr val="accent1"/>
          </a:solidFill>
          <a:ln>
            <a:solidFill>
              <a:schemeClr val="tx1"/>
            </a:solidFill>
          </a:ln>
        </p:spPr>
        <p:txBody>
          <a:bodyPr wrap="square" rtlCol="0">
            <a:spAutoFit/>
          </a:bodyPr>
          <a:lstStyle/>
          <a:p>
            <a:pPr algn="ctr">
              <a:lnSpc>
                <a:spcPct val="150000"/>
              </a:lnSpc>
            </a:pPr>
            <a:r>
              <a:rPr lang="en-GB" sz="4000" dirty="0">
                <a:solidFill>
                  <a:schemeClr val="bg1"/>
                </a:solidFill>
                <a:latin typeface="Times New Roman" panose="02020603050405020304" pitchFamily="18" charset="0"/>
                <a:cs typeface="Times New Roman" panose="02020603050405020304" pitchFamily="18" charset="0"/>
              </a:rPr>
              <a:t>Figure 2. Post intervention results in percentage. </a:t>
            </a:r>
          </a:p>
        </p:txBody>
      </p:sp>
      <p:sp>
        <p:nvSpPr>
          <p:cNvPr id="32" name="TextBox 31">
            <a:extLst>
              <a:ext uri="{FF2B5EF4-FFF2-40B4-BE49-F238E27FC236}">
                <a16:creationId xmlns:a16="http://schemas.microsoft.com/office/drawing/2014/main" id="{578790E4-415A-4941-B73C-BD2FA42936B0}"/>
              </a:ext>
            </a:extLst>
          </p:cNvPr>
          <p:cNvSpPr txBox="1"/>
          <p:nvPr/>
        </p:nvSpPr>
        <p:spPr>
          <a:xfrm>
            <a:off x="7149490" y="33458517"/>
            <a:ext cx="22838484" cy="905056"/>
          </a:xfrm>
          <a:prstGeom prst="rect">
            <a:avLst/>
          </a:prstGeom>
          <a:solidFill>
            <a:schemeClr val="accent1"/>
          </a:solidFill>
          <a:ln>
            <a:solidFill>
              <a:schemeClr val="tx1"/>
            </a:solidFill>
          </a:ln>
        </p:spPr>
        <p:txBody>
          <a:bodyPr wrap="square" rtlCol="0">
            <a:spAutoFit/>
          </a:bodyPr>
          <a:lstStyle/>
          <a:p>
            <a:pPr algn="ctr">
              <a:lnSpc>
                <a:spcPct val="150000"/>
              </a:lnSpc>
            </a:pPr>
            <a:r>
              <a:rPr lang="en-GB" sz="4000" dirty="0">
                <a:solidFill>
                  <a:schemeClr val="bg1"/>
                </a:solidFill>
                <a:latin typeface="Times New Roman" panose="02020603050405020304" pitchFamily="18" charset="0"/>
                <a:cs typeface="Times New Roman" panose="02020603050405020304" pitchFamily="18" charset="0"/>
              </a:rPr>
              <a:t>Conclusion</a:t>
            </a:r>
            <a:r>
              <a:rPr lang="en-GB" sz="4000" dirty="0">
                <a:solidFill>
                  <a:schemeClr val="accent1">
                    <a:lumMod val="75000"/>
                  </a:schemeClr>
                </a:solidFill>
                <a:latin typeface="Times New Roman" panose="02020603050405020304" pitchFamily="18" charset="0"/>
                <a:cs typeface="Times New Roman" panose="02020603050405020304" pitchFamily="18" charset="0"/>
              </a:rPr>
              <a:t> </a:t>
            </a:r>
          </a:p>
        </p:txBody>
      </p:sp>
      <p:sp>
        <p:nvSpPr>
          <p:cNvPr id="33" name="TextBox 32">
            <a:extLst>
              <a:ext uri="{FF2B5EF4-FFF2-40B4-BE49-F238E27FC236}">
                <a16:creationId xmlns:a16="http://schemas.microsoft.com/office/drawing/2014/main" id="{6D98C922-3BAC-4589-A746-ACF3AB860D6B}"/>
              </a:ext>
            </a:extLst>
          </p:cNvPr>
          <p:cNvSpPr txBox="1"/>
          <p:nvPr/>
        </p:nvSpPr>
        <p:spPr>
          <a:xfrm>
            <a:off x="244018" y="28732407"/>
            <a:ext cx="6524559" cy="905056"/>
          </a:xfrm>
          <a:prstGeom prst="rect">
            <a:avLst/>
          </a:prstGeom>
          <a:solidFill>
            <a:schemeClr val="accent1"/>
          </a:solidFill>
          <a:ln>
            <a:solidFill>
              <a:schemeClr val="tx1"/>
            </a:solidFill>
          </a:ln>
        </p:spPr>
        <p:txBody>
          <a:bodyPr wrap="square" rtlCol="0">
            <a:spAutoFit/>
          </a:bodyPr>
          <a:lstStyle/>
          <a:p>
            <a:pPr algn="ctr">
              <a:lnSpc>
                <a:spcPct val="150000"/>
              </a:lnSpc>
            </a:pPr>
            <a:r>
              <a:rPr lang="en-GB" sz="4000" dirty="0">
                <a:solidFill>
                  <a:schemeClr val="bg1"/>
                </a:solidFill>
                <a:latin typeface="Times New Roman" panose="02020603050405020304" pitchFamily="18" charset="0"/>
                <a:cs typeface="Times New Roman" panose="02020603050405020304" pitchFamily="18" charset="0"/>
              </a:rPr>
              <a:t>Figure 1.  </a:t>
            </a:r>
          </a:p>
        </p:txBody>
      </p:sp>
      <p:pic>
        <p:nvPicPr>
          <p:cNvPr id="20" name="Picture 19">
            <a:extLst>
              <a:ext uri="{FF2B5EF4-FFF2-40B4-BE49-F238E27FC236}">
                <a16:creationId xmlns:a16="http://schemas.microsoft.com/office/drawing/2014/main" id="{5CE5578C-B18D-4729-B9F0-DE46A064C61C}"/>
              </a:ext>
            </a:extLst>
          </p:cNvPr>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3461577" y="1861572"/>
            <a:ext cx="6175718" cy="1919106"/>
          </a:xfrm>
          <a:prstGeom prst="rect">
            <a:avLst/>
          </a:prstGeom>
          <a:noFill/>
          <a:ln>
            <a:noFill/>
          </a:ln>
        </p:spPr>
      </p:pic>
      <p:pic>
        <p:nvPicPr>
          <p:cNvPr id="3" name="Picture 2" descr="Chart&#10;&#10;Description automatically generated">
            <a:extLst>
              <a:ext uri="{FF2B5EF4-FFF2-40B4-BE49-F238E27FC236}">
                <a16:creationId xmlns:a16="http://schemas.microsoft.com/office/drawing/2014/main" id="{86E466F1-FFDA-4356-B0E7-3DBDD592EFD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01838" y="25304269"/>
            <a:ext cx="12269891" cy="7914349"/>
          </a:xfrm>
          <a:prstGeom prst="rect">
            <a:avLst/>
          </a:prstGeom>
        </p:spPr>
      </p:pic>
      <p:sp>
        <p:nvSpPr>
          <p:cNvPr id="4" name="TextBox 3">
            <a:extLst>
              <a:ext uri="{FF2B5EF4-FFF2-40B4-BE49-F238E27FC236}">
                <a16:creationId xmlns:a16="http://schemas.microsoft.com/office/drawing/2014/main" id="{ECC09A47-CB1B-49C3-B1CE-E975AE89709F}"/>
              </a:ext>
            </a:extLst>
          </p:cNvPr>
          <p:cNvSpPr txBox="1"/>
          <p:nvPr/>
        </p:nvSpPr>
        <p:spPr>
          <a:xfrm>
            <a:off x="244018" y="39654448"/>
            <a:ext cx="6518207" cy="707886"/>
          </a:xfrm>
          <a:prstGeom prst="rect">
            <a:avLst/>
          </a:prstGeom>
          <a:solidFill>
            <a:schemeClr val="accent1"/>
          </a:solidFill>
        </p:spPr>
        <p:txBody>
          <a:bodyPr wrap="square" rtlCol="0">
            <a:spAutoFit/>
          </a:bodyPr>
          <a:lstStyle/>
          <a:p>
            <a:pPr algn="ctr"/>
            <a:r>
              <a:rPr lang="en-GB" sz="4000" dirty="0">
                <a:solidFill>
                  <a:schemeClr val="bg1"/>
                </a:solidFill>
                <a:latin typeface="Times New Roman" panose="02020603050405020304" pitchFamily="18" charset="0"/>
                <a:cs typeface="Times New Roman" panose="02020603050405020304" pitchFamily="18" charset="0"/>
              </a:rPr>
              <a:t>References</a:t>
            </a:r>
            <a:r>
              <a:rPr lang="en-GB" sz="4000" dirty="0"/>
              <a:t> </a:t>
            </a:r>
          </a:p>
        </p:txBody>
      </p:sp>
      <p:sp>
        <p:nvSpPr>
          <p:cNvPr id="6" name="TextBox 5">
            <a:extLst>
              <a:ext uri="{FF2B5EF4-FFF2-40B4-BE49-F238E27FC236}">
                <a16:creationId xmlns:a16="http://schemas.microsoft.com/office/drawing/2014/main" id="{9A004782-08B6-4749-A383-84010B9C4B80}"/>
              </a:ext>
            </a:extLst>
          </p:cNvPr>
          <p:cNvSpPr txBox="1"/>
          <p:nvPr/>
        </p:nvSpPr>
        <p:spPr>
          <a:xfrm>
            <a:off x="348516" y="40693851"/>
            <a:ext cx="6524560" cy="1754326"/>
          </a:xfrm>
          <a:prstGeom prst="rect">
            <a:avLst/>
          </a:prstGeom>
          <a:noFill/>
        </p:spPr>
        <p:txBody>
          <a:bodyPr wrap="square" rtlCol="0">
            <a:spAutoFit/>
          </a:bodyPr>
          <a:lstStyle/>
          <a:p>
            <a:pPr>
              <a:lnSpc>
                <a:spcPct val="150000"/>
              </a:lnSpc>
            </a:pPr>
            <a:r>
              <a:rPr lang="en-GB"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Mathieson, S. And Lin, C., C. (2014). Health benefits of Nordic walking; a systematic review. </a:t>
            </a:r>
            <a:r>
              <a:rPr lang="en-GB" sz="2000" i="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British journal of sports medicine, </a:t>
            </a:r>
            <a:r>
              <a:rPr lang="en-GB" sz="2000" b="1"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48</a:t>
            </a:r>
            <a:r>
              <a:rPr lang="en-GB" sz="20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(21), pp. 1577.</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8360329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D89C4B4-E0F6-7749-8DF6-09B335A0A88A}"/>
              </a:ext>
            </a:extLst>
          </p:cNvPr>
          <p:cNvSpPr txBox="1"/>
          <p:nvPr/>
        </p:nvSpPr>
        <p:spPr>
          <a:xfrm>
            <a:off x="360303" y="277970"/>
            <a:ext cx="29589413" cy="2554545"/>
          </a:xfrm>
          <a:prstGeom prst="rect">
            <a:avLst/>
          </a:prstGeom>
          <a:solidFill>
            <a:srgbClr val="40DBEF">
              <a:alpha val="65882"/>
            </a:srgbClr>
          </a:solidFill>
        </p:spPr>
        <p:txBody>
          <a:bodyPr wrap="square" rtlCol="0">
            <a:spAutoFit/>
          </a:bodyPr>
          <a:lstStyle/>
          <a:p>
            <a:r>
              <a:rPr lang="en-US" sz="8000" dirty="0">
                <a:latin typeface="Arial" panose="020B0604020202020204" pitchFamily="34" charset="0"/>
                <a:cs typeface="Arial" panose="020B0604020202020204" pitchFamily="34" charset="0"/>
              </a:rPr>
              <a:t>The Impact of a Nordic Walking Intervention on </a:t>
            </a:r>
          </a:p>
          <a:p>
            <a:r>
              <a:rPr lang="en-US" sz="8000" dirty="0">
                <a:latin typeface="Arial" panose="020B0604020202020204" pitchFamily="34" charset="0"/>
                <a:cs typeface="Arial" panose="020B0604020202020204" pitchFamily="34" charset="0"/>
              </a:rPr>
              <a:t>Physical Fitness and Quality of Life in Older Adults </a:t>
            </a:r>
          </a:p>
        </p:txBody>
      </p:sp>
      <p:sp>
        <p:nvSpPr>
          <p:cNvPr id="28" name="TextBox 27">
            <a:extLst>
              <a:ext uri="{FF2B5EF4-FFF2-40B4-BE49-F238E27FC236}">
                <a16:creationId xmlns:a16="http://schemas.microsoft.com/office/drawing/2014/main" id="{3E88F262-E385-6C47-BC79-C19ABA57DF05}"/>
              </a:ext>
            </a:extLst>
          </p:cNvPr>
          <p:cNvSpPr txBox="1"/>
          <p:nvPr/>
        </p:nvSpPr>
        <p:spPr>
          <a:xfrm>
            <a:off x="360301" y="4604841"/>
            <a:ext cx="29118212" cy="1631216"/>
          </a:xfrm>
          <a:prstGeom prst="rect">
            <a:avLst/>
          </a:prstGeom>
          <a:solidFill>
            <a:srgbClr val="40DBEF"/>
          </a:solidFill>
          <a:ln>
            <a:solidFill>
              <a:schemeClr val="accent1"/>
            </a:solidFill>
          </a:ln>
        </p:spPr>
        <p:txBody>
          <a:bodyPr wrap="square" rtlCol="0">
            <a:spAutoFit/>
          </a:bodyPr>
          <a:lstStyle/>
          <a:p>
            <a:r>
              <a:rPr lang="en-US" sz="10000" dirty="0">
                <a:latin typeface="Arial" panose="020B0604020202020204" pitchFamily="34" charset="0"/>
                <a:cs typeface="Arial" panose="020B0604020202020204" pitchFamily="34" charset="0"/>
              </a:rPr>
              <a:t>Background</a:t>
            </a:r>
          </a:p>
        </p:txBody>
      </p:sp>
      <p:sp>
        <p:nvSpPr>
          <p:cNvPr id="31" name="TextBox 30">
            <a:extLst>
              <a:ext uri="{FF2B5EF4-FFF2-40B4-BE49-F238E27FC236}">
                <a16:creationId xmlns:a16="http://schemas.microsoft.com/office/drawing/2014/main" id="{B6B2DA49-EBCF-D54D-9C58-9EC39E321D7F}"/>
              </a:ext>
            </a:extLst>
          </p:cNvPr>
          <p:cNvSpPr txBox="1"/>
          <p:nvPr/>
        </p:nvSpPr>
        <p:spPr>
          <a:xfrm>
            <a:off x="339177" y="12078653"/>
            <a:ext cx="5959010" cy="1631216"/>
          </a:xfrm>
          <a:prstGeom prst="rect">
            <a:avLst/>
          </a:prstGeom>
          <a:solidFill>
            <a:srgbClr val="40DBEF"/>
          </a:solidFill>
          <a:ln>
            <a:solidFill>
              <a:schemeClr val="accent1"/>
            </a:solidFill>
          </a:ln>
        </p:spPr>
        <p:txBody>
          <a:bodyPr wrap="square" rtlCol="0">
            <a:spAutoFit/>
          </a:bodyPr>
          <a:lstStyle/>
          <a:p>
            <a:r>
              <a:rPr lang="en-US" sz="10000" dirty="0">
                <a:latin typeface="Arial" panose="020B0604020202020204" pitchFamily="34" charset="0"/>
                <a:cs typeface="Arial" panose="020B0604020202020204" pitchFamily="34" charset="0"/>
              </a:rPr>
              <a:t>Objective </a:t>
            </a:r>
          </a:p>
        </p:txBody>
      </p:sp>
      <p:sp>
        <p:nvSpPr>
          <p:cNvPr id="32" name="TextBox 31">
            <a:extLst>
              <a:ext uri="{FF2B5EF4-FFF2-40B4-BE49-F238E27FC236}">
                <a16:creationId xmlns:a16="http://schemas.microsoft.com/office/drawing/2014/main" id="{2C1930B8-2D7D-BB4A-93A8-84FADCF96599}"/>
              </a:ext>
            </a:extLst>
          </p:cNvPr>
          <p:cNvSpPr txBox="1"/>
          <p:nvPr/>
        </p:nvSpPr>
        <p:spPr>
          <a:xfrm>
            <a:off x="325496" y="37619757"/>
            <a:ext cx="29313456" cy="1631216"/>
          </a:xfrm>
          <a:prstGeom prst="rect">
            <a:avLst/>
          </a:prstGeom>
          <a:solidFill>
            <a:srgbClr val="40DBEF"/>
          </a:solidFill>
          <a:ln>
            <a:solidFill>
              <a:schemeClr val="accent1"/>
            </a:solidFill>
          </a:ln>
        </p:spPr>
        <p:txBody>
          <a:bodyPr wrap="square" rtlCol="0">
            <a:spAutoFit/>
          </a:bodyPr>
          <a:lstStyle/>
          <a:p>
            <a:r>
              <a:rPr lang="en-US" sz="10000" dirty="0">
                <a:latin typeface="Arial" panose="020B0604020202020204" pitchFamily="34" charset="0"/>
                <a:cs typeface="Arial" panose="020B0604020202020204" pitchFamily="34" charset="0"/>
              </a:rPr>
              <a:t>Conclusion</a:t>
            </a:r>
          </a:p>
        </p:txBody>
      </p:sp>
      <p:sp>
        <p:nvSpPr>
          <p:cNvPr id="33" name="TextBox 32">
            <a:extLst>
              <a:ext uri="{FF2B5EF4-FFF2-40B4-BE49-F238E27FC236}">
                <a16:creationId xmlns:a16="http://schemas.microsoft.com/office/drawing/2014/main" id="{BB368002-11F7-194A-AAD9-216615CDA3AB}"/>
              </a:ext>
            </a:extLst>
          </p:cNvPr>
          <p:cNvSpPr txBox="1"/>
          <p:nvPr/>
        </p:nvSpPr>
        <p:spPr>
          <a:xfrm>
            <a:off x="6705599" y="12040093"/>
            <a:ext cx="22716981" cy="1631216"/>
          </a:xfrm>
          <a:prstGeom prst="rect">
            <a:avLst/>
          </a:prstGeom>
          <a:solidFill>
            <a:srgbClr val="40DBEF"/>
          </a:solidFill>
          <a:ln>
            <a:solidFill>
              <a:schemeClr val="accent1"/>
            </a:solidFill>
          </a:ln>
        </p:spPr>
        <p:txBody>
          <a:bodyPr wrap="square" rtlCol="0">
            <a:spAutoFit/>
          </a:bodyPr>
          <a:lstStyle/>
          <a:p>
            <a:pPr algn="ctr"/>
            <a:r>
              <a:rPr lang="en-US" sz="10000" dirty="0">
                <a:latin typeface="Arial" panose="020B0604020202020204" pitchFamily="34" charset="0"/>
                <a:cs typeface="Arial" panose="020B0604020202020204" pitchFamily="34" charset="0"/>
              </a:rPr>
              <a:t>Methodology</a:t>
            </a:r>
          </a:p>
        </p:txBody>
      </p:sp>
      <p:sp>
        <p:nvSpPr>
          <p:cNvPr id="34" name="TextBox 33">
            <a:extLst>
              <a:ext uri="{FF2B5EF4-FFF2-40B4-BE49-F238E27FC236}">
                <a16:creationId xmlns:a16="http://schemas.microsoft.com/office/drawing/2014/main" id="{185F9A95-97A6-D24C-BEE7-95E1AD0A4F26}"/>
              </a:ext>
            </a:extLst>
          </p:cNvPr>
          <p:cNvSpPr txBox="1"/>
          <p:nvPr/>
        </p:nvSpPr>
        <p:spPr>
          <a:xfrm>
            <a:off x="6705599" y="25210306"/>
            <a:ext cx="22716980" cy="1631216"/>
          </a:xfrm>
          <a:prstGeom prst="rect">
            <a:avLst/>
          </a:prstGeom>
          <a:solidFill>
            <a:srgbClr val="40DBEF"/>
          </a:solidFill>
          <a:ln>
            <a:solidFill>
              <a:schemeClr val="accent1"/>
            </a:solidFill>
          </a:ln>
        </p:spPr>
        <p:txBody>
          <a:bodyPr wrap="square" rtlCol="0">
            <a:spAutoFit/>
          </a:bodyPr>
          <a:lstStyle/>
          <a:p>
            <a:pPr algn="ctr"/>
            <a:r>
              <a:rPr lang="en-US" sz="10000" dirty="0">
                <a:latin typeface="Arial" panose="020B0604020202020204" pitchFamily="34" charset="0"/>
                <a:cs typeface="Arial" panose="020B0604020202020204" pitchFamily="34" charset="0"/>
              </a:rPr>
              <a:t>Results</a:t>
            </a:r>
          </a:p>
        </p:txBody>
      </p:sp>
      <p:sp>
        <p:nvSpPr>
          <p:cNvPr id="36" name="TextBox 35">
            <a:extLst>
              <a:ext uri="{FF2B5EF4-FFF2-40B4-BE49-F238E27FC236}">
                <a16:creationId xmlns:a16="http://schemas.microsoft.com/office/drawing/2014/main" id="{96EB1835-725E-C442-A75D-C430ACA1DCFF}"/>
              </a:ext>
            </a:extLst>
          </p:cNvPr>
          <p:cNvSpPr txBox="1"/>
          <p:nvPr/>
        </p:nvSpPr>
        <p:spPr>
          <a:xfrm>
            <a:off x="325497" y="3017015"/>
            <a:ext cx="29624219" cy="1015663"/>
          </a:xfrm>
          <a:prstGeom prst="rect">
            <a:avLst/>
          </a:prstGeom>
          <a:noFill/>
        </p:spPr>
        <p:txBody>
          <a:bodyPr wrap="square" rtlCol="0">
            <a:spAutoFit/>
          </a:bodyPr>
          <a:lstStyle/>
          <a:p>
            <a:pPr algn="ctr"/>
            <a:r>
              <a:rPr lang="en-US" sz="6000" dirty="0" err="1">
                <a:latin typeface="Arial" panose="020B0604020202020204" pitchFamily="34" charset="0"/>
                <a:cs typeface="Arial" panose="020B0604020202020204" pitchFamily="34" charset="0"/>
              </a:rPr>
              <a:t>Lewys</a:t>
            </a:r>
            <a:r>
              <a:rPr lang="en-US" sz="6000" dirty="0">
                <a:latin typeface="Arial" panose="020B0604020202020204" pitchFamily="34" charset="0"/>
                <a:cs typeface="Arial" panose="020B0604020202020204" pitchFamily="34" charset="0"/>
              </a:rPr>
              <a:t> Wilkes, BSc Sport Therapy, University of Wales Trinity St David.</a:t>
            </a:r>
          </a:p>
        </p:txBody>
      </p:sp>
      <p:sp>
        <p:nvSpPr>
          <p:cNvPr id="37" name="TextBox 36">
            <a:extLst>
              <a:ext uri="{FF2B5EF4-FFF2-40B4-BE49-F238E27FC236}">
                <a16:creationId xmlns:a16="http://schemas.microsoft.com/office/drawing/2014/main" id="{B41A0194-0C0E-4045-9347-12826E643FD0}"/>
              </a:ext>
            </a:extLst>
          </p:cNvPr>
          <p:cNvSpPr txBox="1"/>
          <p:nvPr/>
        </p:nvSpPr>
        <p:spPr>
          <a:xfrm>
            <a:off x="325496" y="6359455"/>
            <a:ext cx="29153017" cy="5632311"/>
          </a:xfrm>
          <a:prstGeom prst="rect">
            <a:avLst/>
          </a:prstGeom>
          <a:solidFill>
            <a:schemeClr val="bg1"/>
          </a:solidFill>
          <a:ln>
            <a:solidFill>
              <a:schemeClr val="bg1"/>
            </a:solidFill>
          </a:ln>
        </p:spPr>
        <p:txBody>
          <a:bodyPr wrap="square" rtlCol="0">
            <a:spAutoFit/>
          </a:bodyPr>
          <a:lstStyle/>
          <a:p>
            <a:r>
              <a:rPr lang="en-US" sz="4000" dirty="0">
                <a:latin typeface="Arial" panose="020B0604020202020204" pitchFamily="34" charset="0"/>
                <a:cs typeface="Arial" panose="020B0604020202020204" pitchFamily="34" charset="0"/>
              </a:rPr>
              <a:t>As populations continue to extend life expectancy, maintaining physical fitness levels is crucial in reducing the risk of diseases which older age is a risk factor for. These include cardiovascular disease, strokes and certain types of cancer (Langhammer </a:t>
            </a:r>
            <a:r>
              <a:rPr lang="en-US" sz="4000" i="1" dirty="0">
                <a:latin typeface="Arial" panose="020B0604020202020204" pitchFamily="34" charset="0"/>
                <a:cs typeface="Arial" panose="020B0604020202020204" pitchFamily="34" charset="0"/>
              </a:rPr>
              <a:t>et al.,</a:t>
            </a:r>
            <a:r>
              <a:rPr lang="en-US" sz="4000" dirty="0">
                <a:latin typeface="Arial" panose="020B0604020202020204" pitchFamily="34" charset="0"/>
                <a:cs typeface="Arial" panose="020B0604020202020204" pitchFamily="34" charset="0"/>
              </a:rPr>
              <a:t> 2018). It is important to develop lower impact exercises which are suitable for older adults but also produce the desired physiological effects which are associated with improved physical fitness such as increased VO</a:t>
            </a:r>
            <a:r>
              <a:rPr lang="en-US" sz="4000" baseline="-25000" dirty="0">
                <a:latin typeface="Arial" panose="020B0604020202020204" pitchFamily="34" charset="0"/>
                <a:cs typeface="Arial" panose="020B0604020202020204" pitchFamily="34" charset="0"/>
              </a:rPr>
              <a:t>2 max </a:t>
            </a:r>
            <a:r>
              <a:rPr lang="en-US" sz="4000" dirty="0">
                <a:latin typeface="Arial" panose="020B0604020202020204" pitchFamily="34" charset="0"/>
                <a:cs typeface="Arial" panose="020B0604020202020204" pitchFamily="34" charset="0"/>
              </a:rPr>
              <a:t>(Taylor, 2014). Nordic Walking is an example of a low impact exercise which may be appropriate for older adults. Nordic walking involves specially designed poles used to push against the ground with each stride for the purpose of incorporating the upper body whilst walking (Takeshima </a:t>
            </a:r>
            <a:r>
              <a:rPr lang="en-US" sz="4000" i="1" dirty="0">
                <a:latin typeface="Arial" panose="020B0604020202020204" pitchFamily="34" charset="0"/>
                <a:cs typeface="Arial" panose="020B0604020202020204" pitchFamily="34" charset="0"/>
              </a:rPr>
              <a:t>et al.</a:t>
            </a:r>
            <a:r>
              <a:rPr lang="en-US" sz="4000" dirty="0">
                <a:latin typeface="Arial" panose="020B0604020202020204" pitchFamily="34" charset="0"/>
                <a:cs typeface="Arial" panose="020B0604020202020204" pitchFamily="34" charset="0"/>
              </a:rPr>
              <a:t>, 2013). Nordic walking has been shown to use 70-90% of the muscles in the body (</a:t>
            </a:r>
            <a:r>
              <a:rPr lang="en-US" sz="4000" dirty="0" err="1">
                <a:latin typeface="Arial" panose="020B0604020202020204" pitchFamily="34" charset="0"/>
                <a:cs typeface="Arial" panose="020B0604020202020204" pitchFamily="34" charset="0"/>
              </a:rPr>
              <a:t>Morgulec-Adamowicz</a:t>
            </a:r>
            <a:r>
              <a:rPr lang="en-US" sz="4000" dirty="0">
                <a:latin typeface="Arial" panose="020B0604020202020204" pitchFamily="34" charset="0"/>
                <a:cs typeface="Arial" panose="020B0604020202020204" pitchFamily="34" charset="0"/>
              </a:rPr>
              <a:t>, </a:t>
            </a:r>
            <a:r>
              <a:rPr lang="en-US" sz="4000" i="1" dirty="0">
                <a:latin typeface="Arial" panose="020B0604020202020204" pitchFamily="34" charset="0"/>
                <a:cs typeface="Arial" panose="020B0604020202020204" pitchFamily="34" charset="0"/>
              </a:rPr>
              <a:t>et al., </a:t>
            </a:r>
            <a:r>
              <a:rPr lang="en-US" sz="4000" dirty="0">
                <a:latin typeface="Arial" panose="020B0604020202020204" pitchFamily="34" charset="0"/>
                <a:cs typeface="Arial" panose="020B0604020202020204" pitchFamily="34" charset="0"/>
              </a:rPr>
              <a:t>2011), therefore, it may be more effective in improving overall physical fitness when compared with conventional walking (Takeshima </a:t>
            </a:r>
            <a:r>
              <a:rPr lang="en-US" sz="4000" i="1" dirty="0">
                <a:latin typeface="Arial" panose="020B0604020202020204" pitchFamily="34" charset="0"/>
                <a:cs typeface="Arial" panose="020B0604020202020204" pitchFamily="34" charset="0"/>
              </a:rPr>
              <a:t>et al.</a:t>
            </a:r>
            <a:r>
              <a:rPr lang="en-US" sz="4000" dirty="0">
                <a:latin typeface="Arial" panose="020B0604020202020204" pitchFamily="34" charset="0"/>
                <a:cs typeface="Arial" panose="020B0604020202020204" pitchFamily="34" charset="0"/>
              </a:rPr>
              <a:t>, 2013). </a:t>
            </a:r>
            <a:endParaRPr lang="en-US" sz="6000" dirty="0">
              <a:latin typeface="Arial" panose="020B0604020202020204" pitchFamily="34" charset="0"/>
              <a:cs typeface="Arial" panose="020B0604020202020204" pitchFamily="34" charset="0"/>
            </a:endParaRPr>
          </a:p>
        </p:txBody>
      </p:sp>
      <p:sp>
        <p:nvSpPr>
          <p:cNvPr id="38" name="TextBox 37">
            <a:extLst>
              <a:ext uri="{FF2B5EF4-FFF2-40B4-BE49-F238E27FC236}">
                <a16:creationId xmlns:a16="http://schemas.microsoft.com/office/drawing/2014/main" id="{FE93F9E6-D2A4-1140-942C-32C83537C00D}"/>
              </a:ext>
            </a:extLst>
          </p:cNvPr>
          <p:cNvSpPr txBox="1"/>
          <p:nvPr/>
        </p:nvSpPr>
        <p:spPr>
          <a:xfrm>
            <a:off x="325496" y="13671309"/>
            <a:ext cx="5972691" cy="4401205"/>
          </a:xfrm>
          <a:prstGeom prst="rect">
            <a:avLst/>
          </a:prstGeom>
          <a:solidFill>
            <a:schemeClr val="bg1"/>
          </a:solidFill>
          <a:ln>
            <a:solidFill>
              <a:schemeClr val="bg1"/>
            </a:solidFill>
          </a:ln>
        </p:spPr>
        <p:txBody>
          <a:bodyPr wrap="square" rtlCol="0">
            <a:spAutoFit/>
          </a:bodyPr>
          <a:lstStyle/>
          <a:p>
            <a:r>
              <a:rPr lang="en-US" sz="4000" dirty="0">
                <a:latin typeface="Arial" panose="020B0604020202020204" pitchFamily="34" charset="0"/>
                <a:cs typeface="Arial" panose="020B0604020202020204" pitchFamily="34" charset="0"/>
              </a:rPr>
              <a:t>The aim of this study was to determine the efficacy of a Nordic Walking intervention on physical fitness, sedentary time and quality of life in adults aged </a:t>
            </a:r>
            <a:r>
              <a:rPr lang="en-GB" sz="4000" dirty="0">
                <a:latin typeface="Arial" panose="020B0604020202020204" pitchFamily="34" charset="0"/>
                <a:cs typeface="Arial" panose="020B0604020202020204" pitchFamily="34" charset="0"/>
              </a:rPr>
              <a:t>≥50 years.  </a:t>
            </a:r>
          </a:p>
        </p:txBody>
      </p:sp>
      <p:sp>
        <p:nvSpPr>
          <p:cNvPr id="39" name="TextBox 38">
            <a:extLst>
              <a:ext uri="{FF2B5EF4-FFF2-40B4-BE49-F238E27FC236}">
                <a16:creationId xmlns:a16="http://schemas.microsoft.com/office/drawing/2014/main" id="{9ECC04CF-7339-5E45-968B-122D74465448}"/>
              </a:ext>
            </a:extLst>
          </p:cNvPr>
          <p:cNvSpPr txBox="1"/>
          <p:nvPr/>
        </p:nvSpPr>
        <p:spPr>
          <a:xfrm>
            <a:off x="15807017" y="27085724"/>
            <a:ext cx="13528451" cy="9325630"/>
          </a:xfrm>
          <a:prstGeom prst="rect">
            <a:avLst/>
          </a:prstGeom>
          <a:solidFill>
            <a:schemeClr val="bg1"/>
          </a:solidFill>
          <a:ln>
            <a:solidFill>
              <a:schemeClr val="bg1"/>
            </a:solidFill>
          </a:ln>
        </p:spPr>
        <p:txBody>
          <a:bodyPr wrap="square" rtlCol="0">
            <a:spAutoFit/>
          </a:bodyPr>
          <a:lstStyle/>
          <a:p>
            <a:r>
              <a:rPr lang="en-US" sz="4000" dirty="0">
                <a:latin typeface="Arial" panose="020B0604020202020204" pitchFamily="34" charset="0"/>
                <a:cs typeface="Arial" panose="020B0604020202020204" pitchFamily="34" charset="0"/>
              </a:rPr>
              <a:t>There were no statistically significant differences (p&gt;0.05) between the two groups in relation to pre and post intervention percentage changes for the physical fitness tests  within the trial. However, larger improvements were seen between baseline and post intervention in the intervention group compared with the control group for sit to stand test (+13.2% vs +5.7%), and the 6 minute walk test (+9.0% vs +2.8%). Small improvements were seen in the biceps curl test in the intervention group (+0.3%) but performance decreased within the control group (-19.3%). Both groups produced decreases in performance in the functional reach test (-1.4% vs -12.8%), grip strength (left) (-1.5% vs -4.4%) and grip strength (right) (-2.1% vs -4.6%). No significant differences were seen in the secondary outcomes of the study. </a:t>
            </a:r>
            <a:endParaRPr lang="en-US" sz="10000" dirty="0">
              <a:latin typeface="Arial" panose="020B0604020202020204" pitchFamily="34" charset="0"/>
              <a:cs typeface="Arial" panose="020B0604020202020204" pitchFamily="34" charset="0"/>
            </a:endParaRPr>
          </a:p>
        </p:txBody>
      </p:sp>
      <p:sp>
        <p:nvSpPr>
          <p:cNvPr id="40" name="TextBox 39">
            <a:extLst>
              <a:ext uri="{FF2B5EF4-FFF2-40B4-BE49-F238E27FC236}">
                <a16:creationId xmlns:a16="http://schemas.microsoft.com/office/drawing/2014/main" id="{9CA2CBD9-008F-CD4E-AD7B-9D927FBDAA9D}"/>
              </a:ext>
            </a:extLst>
          </p:cNvPr>
          <p:cNvSpPr txBox="1"/>
          <p:nvPr/>
        </p:nvSpPr>
        <p:spPr>
          <a:xfrm>
            <a:off x="6705600" y="13732861"/>
            <a:ext cx="22772912" cy="6247864"/>
          </a:xfrm>
          <a:prstGeom prst="rect">
            <a:avLst/>
          </a:prstGeom>
          <a:solidFill>
            <a:schemeClr val="bg1"/>
          </a:solidFill>
          <a:ln>
            <a:solidFill>
              <a:schemeClr val="bg1"/>
            </a:solidFill>
          </a:ln>
        </p:spPr>
        <p:txBody>
          <a:bodyPr wrap="square" rtlCol="0">
            <a:spAutoFit/>
          </a:bodyPr>
          <a:lstStyle/>
          <a:p>
            <a:r>
              <a:rPr lang="en-GB" sz="4000" dirty="0">
                <a:latin typeface="Arial" panose="020B0604020202020204" pitchFamily="34" charset="0"/>
                <a:cs typeface="Arial" panose="020B0604020202020204" pitchFamily="34" charset="0"/>
              </a:rPr>
              <a:t>This trial was set up as a parallel group un-blinded trial where 27 participants were randomly allocated to either the intervention or the control group. The descriptive statistics for the intervention group and control group are shown in table 1 below. The intervention group underwent an 8-week Nordic Walking programme. 60 minute Nordic Walking sessions were held outdoors 3 times per week. The sessions gradually increased in intensity as the programme progressed but never exceeded moderate intensity levels of 5-6  rate of perceived exertion (RPE). The control group did not receive any intervention. The primary outcome of the study was physical fitness which was assessed through various tests including a 6 minute walk test, bicep curls, sit-to-stand, functional reach and grip strength. Secondary outcomes of the study were sedentary behaviour, body composition and quality of life. </a:t>
            </a:r>
            <a:endParaRPr lang="en-US" sz="10000" dirty="0">
              <a:latin typeface="Arial" panose="020B0604020202020204" pitchFamily="34" charset="0"/>
              <a:cs typeface="Arial" panose="020B0604020202020204" pitchFamily="34" charset="0"/>
            </a:endParaRPr>
          </a:p>
        </p:txBody>
      </p:sp>
      <p:sp>
        <p:nvSpPr>
          <p:cNvPr id="41" name="TextBox 40">
            <a:extLst>
              <a:ext uri="{FF2B5EF4-FFF2-40B4-BE49-F238E27FC236}">
                <a16:creationId xmlns:a16="http://schemas.microsoft.com/office/drawing/2014/main" id="{0A4EF7B6-6383-F74F-942C-3B76477ECDF1}"/>
              </a:ext>
            </a:extLst>
          </p:cNvPr>
          <p:cNvSpPr txBox="1"/>
          <p:nvPr/>
        </p:nvSpPr>
        <p:spPr>
          <a:xfrm>
            <a:off x="325496" y="39392930"/>
            <a:ext cx="29313456" cy="2554545"/>
          </a:xfrm>
          <a:prstGeom prst="rect">
            <a:avLst/>
          </a:prstGeom>
          <a:solidFill>
            <a:schemeClr val="bg1"/>
          </a:solidFill>
          <a:ln>
            <a:solidFill>
              <a:schemeClr val="bg1"/>
            </a:solidFill>
          </a:ln>
        </p:spPr>
        <p:txBody>
          <a:bodyPr wrap="square" rtlCol="0">
            <a:spAutoFit/>
          </a:bodyPr>
          <a:lstStyle/>
          <a:p>
            <a:r>
              <a:rPr lang="en-GB" sz="4000" dirty="0">
                <a:latin typeface="Arial" panose="020B0604020202020204" pitchFamily="34" charset="0"/>
                <a:cs typeface="Arial" panose="020B0604020202020204" pitchFamily="34" charset="0"/>
              </a:rPr>
              <a:t>NW may be a useful, low impact exercise intervention for improving cardiorespiratory fitness and muscular strength endurance in adults </a:t>
            </a:r>
            <a:r>
              <a:rPr lang="en-US" sz="4000" dirty="0">
                <a:latin typeface="Arial" panose="020B0604020202020204" pitchFamily="34" charset="0"/>
                <a:cs typeface="Arial" panose="020B0604020202020204" pitchFamily="34" charset="0"/>
              </a:rPr>
              <a:t>aged </a:t>
            </a:r>
            <a:r>
              <a:rPr lang="en-GB" sz="4000" dirty="0">
                <a:latin typeface="Arial" panose="020B0604020202020204" pitchFamily="34" charset="0"/>
                <a:cs typeface="Arial" panose="020B0604020202020204" pitchFamily="34" charset="0"/>
              </a:rPr>
              <a:t>≥50 years. The small sample size has limited this study, making it difficult to draw full conclusions on the impact of the intervention therefore, further studies are required with larger sample sizes to determine the true impact of NW programmes. </a:t>
            </a:r>
          </a:p>
          <a:p>
            <a:endParaRPr lang="en-US" sz="4000" dirty="0">
              <a:latin typeface="Arial" panose="020B0604020202020204" pitchFamily="34" charset="0"/>
              <a:cs typeface="Arial" panose="020B0604020202020204" pitchFamily="34" charset="0"/>
            </a:endParaRPr>
          </a:p>
        </p:txBody>
      </p:sp>
      <p:pic>
        <p:nvPicPr>
          <p:cNvPr id="43" name="Picture 42">
            <a:extLst>
              <a:ext uri="{FF2B5EF4-FFF2-40B4-BE49-F238E27FC236}">
                <a16:creationId xmlns:a16="http://schemas.microsoft.com/office/drawing/2014/main" id="{730D961C-BA11-1D42-8367-96C3078EAF20}"/>
              </a:ext>
            </a:extLst>
          </p:cNvPr>
          <p:cNvPicPr>
            <a:picLocks noChangeAspect="1"/>
          </p:cNvPicPr>
          <p:nvPr/>
        </p:nvPicPr>
        <p:blipFill>
          <a:blip r:embed="rId2"/>
          <a:stretch>
            <a:fillRect/>
          </a:stretch>
        </p:blipFill>
        <p:spPr>
          <a:xfrm>
            <a:off x="23314644" y="86086"/>
            <a:ext cx="6960569" cy="3002752"/>
          </a:xfrm>
          <a:prstGeom prst="rect">
            <a:avLst/>
          </a:prstGeom>
        </p:spPr>
      </p:pic>
      <p:pic>
        <p:nvPicPr>
          <p:cNvPr id="3" name="Picture 2" descr="A person with a golf club&#10;&#10;Description automatically generated with low confidence">
            <a:extLst>
              <a:ext uri="{FF2B5EF4-FFF2-40B4-BE49-F238E27FC236}">
                <a16:creationId xmlns:a16="http://schemas.microsoft.com/office/drawing/2014/main" id="{C860CAF0-874A-E244-8E7D-9FB81902C9CB}"/>
              </a:ext>
            </a:extLst>
          </p:cNvPr>
          <p:cNvPicPr>
            <a:picLocks noChangeAspect="1"/>
          </p:cNvPicPr>
          <p:nvPr/>
        </p:nvPicPr>
        <p:blipFill>
          <a:blip r:embed="rId3"/>
          <a:stretch>
            <a:fillRect/>
          </a:stretch>
        </p:blipFill>
        <p:spPr>
          <a:xfrm>
            <a:off x="325496" y="19318571"/>
            <a:ext cx="6213709" cy="6419187"/>
          </a:xfrm>
          <a:prstGeom prst="rect">
            <a:avLst/>
          </a:prstGeom>
        </p:spPr>
      </p:pic>
      <p:sp>
        <p:nvSpPr>
          <p:cNvPr id="19" name="TextBox 18">
            <a:extLst>
              <a:ext uri="{FF2B5EF4-FFF2-40B4-BE49-F238E27FC236}">
                <a16:creationId xmlns:a16="http://schemas.microsoft.com/office/drawing/2014/main" id="{94DEE734-E0AB-2747-ADFF-442431103101}"/>
              </a:ext>
            </a:extLst>
          </p:cNvPr>
          <p:cNvSpPr txBox="1"/>
          <p:nvPr/>
        </p:nvSpPr>
        <p:spPr>
          <a:xfrm>
            <a:off x="485943" y="25824645"/>
            <a:ext cx="6053262" cy="1261884"/>
          </a:xfrm>
          <a:prstGeom prst="rect">
            <a:avLst/>
          </a:prstGeom>
          <a:solidFill>
            <a:schemeClr val="bg1"/>
          </a:solidFill>
          <a:ln>
            <a:noFill/>
          </a:ln>
        </p:spPr>
        <p:txBody>
          <a:bodyPr wrap="square" rtlCol="0">
            <a:spAutoFit/>
          </a:bodyPr>
          <a:lstStyle/>
          <a:p>
            <a:r>
              <a:rPr lang="en-US" sz="3800" b="1" dirty="0">
                <a:latin typeface="Arial" panose="020B0604020202020204" pitchFamily="34" charset="0"/>
                <a:cs typeface="Arial" panose="020B0604020202020204" pitchFamily="34" charset="0"/>
              </a:rPr>
              <a:t>Figure 1 </a:t>
            </a:r>
            <a:r>
              <a:rPr lang="en-US" sz="3800" dirty="0">
                <a:latin typeface="Arial" panose="020B0604020202020204" pitchFamily="34" charset="0"/>
                <a:cs typeface="Arial" panose="020B0604020202020204" pitchFamily="34" charset="0"/>
              </a:rPr>
              <a:t>Nordic Walker </a:t>
            </a:r>
          </a:p>
          <a:p>
            <a:r>
              <a:rPr lang="en-GB" sz="3800" dirty="0">
                <a:latin typeface="Arial" panose="020B0604020202020204" pitchFamily="34" charset="0"/>
                <a:cs typeface="Arial" panose="020B0604020202020204" pitchFamily="34" charset="0"/>
              </a:rPr>
              <a:t>(</a:t>
            </a:r>
            <a:r>
              <a:rPr lang="en-GB" sz="3800" dirty="0" err="1">
                <a:latin typeface="Arial" panose="020B0604020202020204" pitchFamily="34" charset="0"/>
                <a:cs typeface="Arial" panose="020B0604020202020204" pitchFamily="34" charset="0"/>
              </a:rPr>
              <a:t>Tschentscher</a:t>
            </a:r>
            <a:r>
              <a:rPr lang="en-GB" sz="3800" dirty="0">
                <a:latin typeface="Arial" panose="020B0604020202020204" pitchFamily="34" charset="0"/>
                <a:cs typeface="Arial" panose="020B0604020202020204" pitchFamily="34" charset="0"/>
              </a:rPr>
              <a:t> </a:t>
            </a:r>
            <a:r>
              <a:rPr lang="en-GB" sz="3800" i="1" dirty="0">
                <a:latin typeface="Arial" panose="020B0604020202020204" pitchFamily="34" charset="0"/>
                <a:cs typeface="Arial" panose="020B0604020202020204" pitchFamily="34" charset="0"/>
              </a:rPr>
              <a:t>et al.,</a:t>
            </a:r>
            <a:r>
              <a:rPr lang="en-GB" sz="3800" dirty="0">
                <a:latin typeface="Arial" panose="020B0604020202020204" pitchFamily="34" charset="0"/>
                <a:cs typeface="Arial" panose="020B0604020202020204" pitchFamily="34" charset="0"/>
              </a:rPr>
              <a:t> 2012)</a:t>
            </a:r>
            <a:endParaRPr lang="en-US" sz="3800" dirty="0">
              <a:latin typeface="Arial" panose="020B0604020202020204" pitchFamily="34" charset="0"/>
              <a:cs typeface="Arial" panose="020B0604020202020204" pitchFamily="34" charset="0"/>
            </a:endParaRPr>
          </a:p>
        </p:txBody>
      </p:sp>
      <p:graphicFrame>
        <p:nvGraphicFramePr>
          <p:cNvPr id="9" name="Table 8">
            <a:extLst>
              <a:ext uri="{FF2B5EF4-FFF2-40B4-BE49-F238E27FC236}">
                <a16:creationId xmlns:a16="http://schemas.microsoft.com/office/drawing/2014/main" id="{883EBF94-AC4C-1546-B5B3-5D4D84AEFEB9}"/>
              </a:ext>
            </a:extLst>
          </p:cNvPr>
          <p:cNvGraphicFramePr>
            <a:graphicFrameLocks noGrp="1"/>
          </p:cNvGraphicFramePr>
          <p:nvPr/>
        </p:nvGraphicFramePr>
        <p:xfrm>
          <a:off x="6705599" y="20109284"/>
          <a:ext cx="22772915" cy="3705319"/>
        </p:xfrm>
        <a:graphic>
          <a:graphicData uri="http://schemas.openxmlformats.org/drawingml/2006/table">
            <a:tbl>
              <a:tblPr firstRow="1" firstCol="1" bandRow="1">
                <a:tableStyleId>{5C22544A-7EE6-4342-B048-85BDC9FD1C3A}</a:tableStyleId>
              </a:tblPr>
              <a:tblGrid>
                <a:gridCol w="3510632">
                  <a:extLst>
                    <a:ext uri="{9D8B030D-6E8A-4147-A177-3AD203B41FA5}">
                      <a16:colId xmlns:a16="http://schemas.microsoft.com/office/drawing/2014/main" val="363406026"/>
                    </a:ext>
                  </a:extLst>
                </a:gridCol>
                <a:gridCol w="3741593">
                  <a:extLst>
                    <a:ext uri="{9D8B030D-6E8A-4147-A177-3AD203B41FA5}">
                      <a16:colId xmlns:a16="http://schemas.microsoft.com/office/drawing/2014/main" val="1593519988"/>
                    </a:ext>
                  </a:extLst>
                </a:gridCol>
                <a:gridCol w="3880172">
                  <a:extLst>
                    <a:ext uri="{9D8B030D-6E8A-4147-A177-3AD203B41FA5}">
                      <a16:colId xmlns:a16="http://schemas.microsoft.com/office/drawing/2014/main" val="3044642289"/>
                    </a:ext>
                  </a:extLst>
                </a:gridCol>
                <a:gridCol w="4064943">
                  <a:extLst>
                    <a:ext uri="{9D8B030D-6E8A-4147-A177-3AD203B41FA5}">
                      <a16:colId xmlns:a16="http://schemas.microsoft.com/office/drawing/2014/main" val="4095303741"/>
                    </a:ext>
                  </a:extLst>
                </a:gridCol>
                <a:gridCol w="3741593">
                  <a:extLst>
                    <a:ext uri="{9D8B030D-6E8A-4147-A177-3AD203B41FA5}">
                      <a16:colId xmlns:a16="http://schemas.microsoft.com/office/drawing/2014/main" val="4208685279"/>
                    </a:ext>
                  </a:extLst>
                </a:gridCol>
                <a:gridCol w="3833982">
                  <a:extLst>
                    <a:ext uri="{9D8B030D-6E8A-4147-A177-3AD203B41FA5}">
                      <a16:colId xmlns:a16="http://schemas.microsoft.com/office/drawing/2014/main" val="3726472921"/>
                    </a:ext>
                  </a:extLst>
                </a:gridCol>
              </a:tblGrid>
              <a:tr h="1032229">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Group</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b">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0DBEF"/>
                    </a:solid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No. of </a:t>
                      </a:r>
                      <a:br>
                        <a:rPr lang="en-GB" sz="4000" dirty="0">
                          <a:solidFill>
                            <a:sysClr val="windowText" lastClr="000000"/>
                          </a:solidFill>
                          <a:effectLst/>
                          <a:latin typeface="Arial" panose="020B0604020202020204" pitchFamily="34" charset="0"/>
                          <a:cs typeface="Arial" panose="020B0604020202020204" pitchFamily="34" charset="0"/>
                        </a:rPr>
                      </a:br>
                      <a:r>
                        <a:rPr lang="en-GB" sz="4000" dirty="0">
                          <a:solidFill>
                            <a:sysClr val="windowText" lastClr="000000"/>
                          </a:solidFill>
                          <a:effectLst/>
                          <a:latin typeface="Arial" panose="020B0604020202020204" pitchFamily="34" charset="0"/>
                          <a:cs typeface="Arial" panose="020B0604020202020204" pitchFamily="34" charset="0"/>
                        </a:rPr>
                        <a:t>Participants</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0DBEF"/>
                    </a:solid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Mean Age </a:t>
                      </a:r>
                      <a:br>
                        <a:rPr lang="en-GB" sz="4000" dirty="0">
                          <a:solidFill>
                            <a:sysClr val="windowText" lastClr="000000"/>
                          </a:solidFill>
                          <a:effectLst/>
                          <a:latin typeface="Arial" panose="020B0604020202020204" pitchFamily="34" charset="0"/>
                          <a:cs typeface="Arial" panose="020B0604020202020204" pitchFamily="34" charset="0"/>
                        </a:rPr>
                      </a:br>
                      <a:r>
                        <a:rPr lang="en-GB" sz="4000" dirty="0">
                          <a:solidFill>
                            <a:sysClr val="windowText" lastClr="000000"/>
                          </a:solidFill>
                          <a:effectLst/>
                          <a:latin typeface="Arial" panose="020B0604020202020204" pitchFamily="34" charset="0"/>
                          <a:cs typeface="Arial" panose="020B0604020202020204" pitchFamily="34" charset="0"/>
                        </a:rPr>
                        <a:t>(Years)</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0DBEF"/>
                    </a:solid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Gender </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0DBEF"/>
                    </a:solidFill>
                  </a:tcPr>
                </a:tc>
                <a:tc>
                  <a:txBody>
                    <a:bodyPr/>
                    <a:lstStyle/>
                    <a:p>
                      <a:pPr algn="ctr">
                        <a:spcAft>
                          <a:spcPts val="0"/>
                        </a:spcAft>
                      </a:pPr>
                      <a:r>
                        <a:rPr lang="en-GB" sz="4000">
                          <a:solidFill>
                            <a:sysClr val="windowText" lastClr="000000"/>
                          </a:solidFill>
                          <a:effectLst/>
                          <a:latin typeface="Arial" panose="020B0604020202020204" pitchFamily="34" charset="0"/>
                          <a:cs typeface="Arial" panose="020B0604020202020204" pitchFamily="34" charset="0"/>
                        </a:rPr>
                        <a:t>Retired</a:t>
                      </a:r>
                      <a:endParaRPr lang="en-GB" sz="400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0DBEF"/>
                    </a:solid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Smokers</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40DBEF"/>
                    </a:solidFill>
                  </a:tcPr>
                </a:tc>
                <a:extLst>
                  <a:ext uri="{0D108BD9-81ED-4DB2-BD59-A6C34878D82A}">
                    <a16:rowId xmlns:a16="http://schemas.microsoft.com/office/drawing/2014/main" val="1383704988"/>
                  </a:ext>
                </a:extLst>
              </a:tr>
              <a:tr h="1222342">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Intervention</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15</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a:solidFill>
                            <a:sysClr val="windowText" lastClr="000000"/>
                          </a:solidFill>
                          <a:effectLst/>
                          <a:latin typeface="Arial" panose="020B0604020202020204" pitchFamily="34" charset="0"/>
                          <a:cs typeface="Arial" panose="020B0604020202020204" pitchFamily="34" charset="0"/>
                        </a:rPr>
                        <a:t>62.6 ± 6.3</a:t>
                      </a:r>
                      <a:endParaRPr lang="en-GB" sz="400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Male: 27%</a:t>
                      </a:r>
                      <a:br>
                        <a:rPr lang="en-GB" sz="4000" dirty="0">
                          <a:solidFill>
                            <a:sysClr val="windowText" lastClr="000000"/>
                          </a:solidFill>
                          <a:effectLst/>
                          <a:latin typeface="Arial" panose="020B0604020202020204" pitchFamily="34" charset="0"/>
                          <a:cs typeface="Arial" panose="020B0604020202020204" pitchFamily="34" charset="0"/>
                        </a:rPr>
                      </a:br>
                      <a:r>
                        <a:rPr lang="en-GB" sz="4000" dirty="0">
                          <a:solidFill>
                            <a:sysClr val="windowText" lastClr="000000"/>
                          </a:solidFill>
                          <a:effectLst/>
                          <a:latin typeface="Arial" panose="020B0604020202020204" pitchFamily="34" charset="0"/>
                          <a:cs typeface="Arial" panose="020B0604020202020204" pitchFamily="34" charset="0"/>
                        </a:rPr>
                        <a:t>Female: 73%</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73%</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a:solidFill>
                            <a:sysClr val="windowText" lastClr="000000"/>
                          </a:solidFill>
                          <a:effectLst/>
                          <a:latin typeface="Arial" panose="020B0604020202020204" pitchFamily="34" charset="0"/>
                          <a:cs typeface="Arial" panose="020B0604020202020204" pitchFamily="34" charset="0"/>
                        </a:rPr>
                        <a:t>7%</a:t>
                      </a:r>
                      <a:endParaRPr lang="en-GB" sz="400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3216911764"/>
                  </a:ext>
                </a:extLst>
              </a:tr>
              <a:tr h="1263777">
                <a:tc>
                  <a:txBody>
                    <a:bodyPr/>
                    <a:lstStyle/>
                    <a:p>
                      <a:pPr algn="ctr">
                        <a:spcAft>
                          <a:spcPts val="0"/>
                        </a:spcAft>
                      </a:pPr>
                      <a:r>
                        <a:rPr lang="en-GB" sz="4000">
                          <a:solidFill>
                            <a:sysClr val="windowText" lastClr="000000"/>
                          </a:solidFill>
                          <a:effectLst/>
                          <a:latin typeface="Arial" panose="020B0604020202020204" pitchFamily="34" charset="0"/>
                          <a:cs typeface="Arial" panose="020B0604020202020204" pitchFamily="34" charset="0"/>
                        </a:rPr>
                        <a:t>Control</a:t>
                      </a:r>
                      <a:endParaRPr lang="en-GB" sz="400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11</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66.1 ± 9.0</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Male: 18%</a:t>
                      </a:r>
                      <a:br>
                        <a:rPr lang="en-GB" sz="4000" dirty="0">
                          <a:solidFill>
                            <a:sysClr val="windowText" lastClr="000000"/>
                          </a:solidFill>
                          <a:effectLst/>
                          <a:latin typeface="Arial" panose="020B0604020202020204" pitchFamily="34" charset="0"/>
                          <a:cs typeface="Arial" panose="020B0604020202020204" pitchFamily="34" charset="0"/>
                        </a:rPr>
                      </a:br>
                      <a:r>
                        <a:rPr lang="en-GB" sz="4000" dirty="0">
                          <a:solidFill>
                            <a:sysClr val="windowText" lastClr="000000"/>
                          </a:solidFill>
                          <a:effectLst/>
                          <a:latin typeface="Arial" panose="020B0604020202020204" pitchFamily="34" charset="0"/>
                          <a:cs typeface="Arial" panose="020B0604020202020204" pitchFamily="34" charset="0"/>
                        </a:rPr>
                        <a:t>Female: 82%</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82%</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tc>
                  <a:txBody>
                    <a:bodyPr/>
                    <a:lstStyle/>
                    <a:p>
                      <a:pPr algn="ctr">
                        <a:spcAft>
                          <a:spcPts val="0"/>
                        </a:spcAft>
                      </a:pPr>
                      <a:r>
                        <a:rPr lang="en-GB" sz="4000" dirty="0">
                          <a:solidFill>
                            <a:sysClr val="windowText" lastClr="000000"/>
                          </a:solidFill>
                          <a:effectLst/>
                          <a:latin typeface="Arial" panose="020B0604020202020204" pitchFamily="34" charset="0"/>
                          <a:cs typeface="Arial" panose="020B0604020202020204" pitchFamily="34" charset="0"/>
                        </a:rPr>
                        <a:t>0%</a:t>
                      </a:r>
                      <a:endParaRPr lang="en-GB" sz="4000" dirty="0">
                        <a:solidFill>
                          <a:sysClr val="windowText" lastClr="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noFill/>
                  </a:tcPr>
                </a:tc>
                <a:extLst>
                  <a:ext uri="{0D108BD9-81ED-4DB2-BD59-A6C34878D82A}">
                    <a16:rowId xmlns:a16="http://schemas.microsoft.com/office/drawing/2014/main" val="2855410303"/>
                  </a:ext>
                </a:extLst>
              </a:tr>
            </a:tbl>
          </a:graphicData>
        </a:graphic>
      </p:graphicFrame>
      <p:sp>
        <p:nvSpPr>
          <p:cNvPr id="26" name="TextBox 25">
            <a:extLst>
              <a:ext uri="{FF2B5EF4-FFF2-40B4-BE49-F238E27FC236}">
                <a16:creationId xmlns:a16="http://schemas.microsoft.com/office/drawing/2014/main" id="{3BD19667-782A-3540-B7FB-B2AA46235A60}"/>
              </a:ext>
            </a:extLst>
          </p:cNvPr>
          <p:cNvSpPr txBox="1"/>
          <p:nvPr/>
        </p:nvSpPr>
        <p:spPr>
          <a:xfrm>
            <a:off x="6705598" y="24072993"/>
            <a:ext cx="21762721" cy="707886"/>
          </a:xfrm>
          <a:prstGeom prst="rect">
            <a:avLst/>
          </a:prstGeom>
          <a:solidFill>
            <a:schemeClr val="bg1"/>
          </a:solidFill>
          <a:ln>
            <a:noFill/>
          </a:ln>
        </p:spPr>
        <p:txBody>
          <a:bodyPr wrap="square" rtlCol="0">
            <a:spAutoFit/>
          </a:bodyPr>
          <a:lstStyle/>
          <a:p>
            <a:r>
              <a:rPr lang="en-US" sz="4000" b="1" dirty="0">
                <a:latin typeface="Arial" panose="020B0604020202020204" pitchFamily="34" charset="0"/>
                <a:cs typeface="Arial" panose="020B0604020202020204" pitchFamily="34" charset="0"/>
              </a:rPr>
              <a:t>Table 1 </a:t>
            </a:r>
            <a:r>
              <a:rPr lang="en-GB" sz="4000" dirty="0">
                <a:latin typeface="Arial" panose="020B0604020202020204" pitchFamily="34" charset="0"/>
                <a:cs typeface="Arial" panose="020B0604020202020204" pitchFamily="34" charset="0"/>
              </a:rPr>
              <a:t>Descriptive characteristics of the intervention group and the control group of the trial. </a:t>
            </a:r>
          </a:p>
        </p:txBody>
      </p:sp>
      <p:graphicFrame>
        <p:nvGraphicFramePr>
          <p:cNvPr id="45" name="Chart 44">
            <a:extLst>
              <a:ext uri="{FF2B5EF4-FFF2-40B4-BE49-F238E27FC236}">
                <a16:creationId xmlns:a16="http://schemas.microsoft.com/office/drawing/2014/main" id="{838271CD-2A0F-604C-85E7-821776DFE921}"/>
              </a:ext>
            </a:extLst>
          </p:cNvPr>
          <p:cNvGraphicFramePr>
            <a:graphicFrameLocks/>
          </p:cNvGraphicFramePr>
          <p:nvPr/>
        </p:nvGraphicFramePr>
        <p:xfrm>
          <a:off x="360301" y="27184524"/>
          <a:ext cx="15280322" cy="7967214"/>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11" name="Table 10">
            <a:extLst>
              <a:ext uri="{FF2B5EF4-FFF2-40B4-BE49-F238E27FC236}">
                <a16:creationId xmlns:a16="http://schemas.microsoft.com/office/drawing/2014/main" id="{53E2E274-86CD-C445-9E9D-DB5D27ECB4AC}"/>
              </a:ext>
            </a:extLst>
          </p:cNvPr>
          <p:cNvGraphicFramePr>
            <a:graphicFrameLocks noGrp="1"/>
          </p:cNvGraphicFramePr>
          <p:nvPr/>
        </p:nvGraphicFramePr>
        <p:xfrm>
          <a:off x="0" y="0"/>
          <a:ext cx="1905000" cy="190500"/>
        </p:xfrm>
        <a:graphic>
          <a:graphicData uri="http://schemas.openxmlformats.org/drawingml/2006/table">
            <a:tbl>
              <a:tblPr>
                <a:tableStyleId>{5C22544A-7EE6-4342-B048-85BDC9FD1C3A}</a:tableStyleId>
              </a:tblPr>
              <a:tblGrid>
                <a:gridCol w="1905000">
                  <a:extLst>
                    <a:ext uri="{9D8B030D-6E8A-4147-A177-3AD203B41FA5}">
                      <a16:colId xmlns:a16="http://schemas.microsoft.com/office/drawing/2014/main" val="3345718811"/>
                    </a:ext>
                  </a:extLst>
                </a:gridCol>
              </a:tblGrid>
              <a:tr h="190500">
                <a:tc>
                  <a:txBody>
                    <a:bodyPr/>
                    <a:lstStyle/>
                    <a:p>
                      <a:pPr algn="ctr" fontAlgn="b"/>
                      <a:r>
                        <a:rPr lang="en-GB" sz="1100" u="none" strike="noStrike" dirty="0">
                          <a:effectLst/>
                        </a:rPr>
                        <a:t>13.20%</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2055915035"/>
                  </a:ext>
                </a:extLst>
              </a:tr>
            </a:tbl>
          </a:graphicData>
        </a:graphic>
      </p:graphicFrame>
      <p:graphicFrame>
        <p:nvGraphicFramePr>
          <p:cNvPr id="12" name="Table 11">
            <a:extLst>
              <a:ext uri="{FF2B5EF4-FFF2-40B4-BE49-F238E27FC236}">
                <a16:creationId xmlns:a16="http://schemas.microsoft.com/office/drawing/2014/main" id="{0E8F34B7-FC37-E241-A9DA-3CA720897932}"/>
              </a:ext>
            </a:extLst>
          </p:cNvPr>
          <p:cNvGraphicFramePr>
            <a:graphicFrameLocks noGrp="1"/>
          </p:cNvGraphicFramePr>
          <p:nvPr/>
        </p:nvGraphicFramePr>
        <p:xfrm>
          <a:off x="0" y="0"/>
          <a:ext cx="1905000" cy="190500"/>
        </p:xfrm>
        <a:graphic>
          <a:graphicData uri="http://schemas.openxmlformats.org/drawingml/2006/table">
            <a:tbl>
              <a:tblPr>
                <a:tableStyleId>{5C22544A-7EE6-4342-B048-85BDC9FD1C3A}</a:tableStyleId>
              </a:tblPr>
              <a:tblGrid>
                <a:gridCol w="1905000">
                  <a:extLst>
                    <a:ext uri="{9D8B030D-6E8A-4147-A177-3AD203B41FA5}">
                      <a16:colId xmlns:a16="http://schemas.microsoft.com/office/drawing/2014/main" val="2333038335"/>
                    </a:ext>
                  </a:extLst>
                </a:gridCol>
              </a:tblGrid>
              <a:tr h="190500">
                <a:tc>
                  <a:txBody>
                    <a:bodyPr/>
                    <a:lstStyle/>
                    <a:p>
                      <a:pPr algn="ctr" fontAlgn="b"/>
                      <a:r>
                        <a:rPr lang="en-GB" sz="1100" u="none" strike="noStrike" dirty="0">
                          <a:effectLst/>
                        </a:rPr>
                        <a:t>13.20%</a:t>
                      </a:r>
                      <a:endParaRPr lang="en-GB" sz="1100" b="0" i="0" u="none" strike="noStrike" dirty="0">
                        <a:solidFill>
                          <a:srgbClr val="000000"/>
                        </a:solidFill>
                        <a:effectLst/>
                        <a:latin typeface="Calibri" panose="020F0502020204030204" pitchFamily="34" charset="0"/>
                      </a:endParaRPr>
                    </a:p>
                  </a:txBody>
                  <a:tcPr marL="9525" marR="9525" marT="9525" marB="0" anchor="b"/>
                </a:tc>
                <a:extLst>
                  <a:ext uri="{0D108BD9-81ED-4DB2-BD59-A6C34878D82A}">
                    <a16:rowId xmlns:a16="http://schemas.microsoft.com/office/drawing/2014/main" val="4098899244"/>
                  </a:ext>
                </a:extLst>
              </a:tr>
            </a:tbl>
          </a:graphicData>
        </a:graphic>
      </p:graphicFrame>
      <p:sp>
        <p:nvSpPr>
          <p:cNvPr id="13" name="TextBox 12">
            <a:extLst>
              <a:ext uri="{FF2B5EF4-FFF2-40B4-BE49-F238E27FC236}">
                <a16:creationId xmlns:a16="http://schemas.microsoft.com/office/drawing/2014/main" id="{2A5D049D-BDB4-114A-8186-BF989FFCB1F2}"/>
              </a:ext>
            </a:extLst>
          </p:cNvPr>
          <p:cNvSpPr txBox="1"/>
          <p:nvPr/>
        </p:nvSpPr>
        <p:spPr>
          <a:xfrm>
            <a:off x="360301" y="35450098"/>
            <a:ext cx="14651663" cy="1938992"/>
          </a:xfrm>
          <a:prstGeom prst="rect">
            <a:avLst/>
          </a:prstGeom>
          <a:noFill/>
        </p:spPr>
        <p:txBody>
          <a:bodyPr wrap="square" rtlCol="0">
            <a:spAutoFit/>
          </a:bodyPr>
          <a:lstStyle/>
          <a:p>
            <a:r>
              <a:rPr lang="en-US" sz="4000" b="1" dirty="0">
                <a:latin typeface="Arial" panose="020B0604020202020204" pitchFamily="34" charset="0"/>
                <a:cs typeface="Arial" panose="020B0604020202020204" pitchFamily="34" charset="0"/>
              </a:rPr>
              <a:t>Figure 2 </a:t>
            </a:r>
            <a:r>
              <a:rPr lang="en-US" sz="4000" dirty="0">
                <a:latin typeface="Arial" panose="020B0604020202020204" pitchFamily="34" charset="0"/>
                <a:cs typeface="Arial" panose="020B0604020202020204" pitchFamily="34" charset="0"/>
              </a:rPr>
              <a:t>Graph showing the percentage changes in baseline vs post intervention mean measurements for the primary outcomes.</a:t>
            </a:r>
          </a:p>
        </p:txBody>
      </p:sp>
    </p:spTree>
    <p:extLst>
      <p:ext uri="{BB962C8B-B14F-4D97-AF65-F5344CB8AC3E}">
        <p14:creationId xmlns:p14="http://schemas.microsoft.com/office/powerpoint/2010/main" val="12852931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Rectangle 15">
            <a:extLst>
              <a:ext uri="{FF2B5EF4-FFF2-40B4-BE49-F238E27FC236}">
                <a16:creationId xmlns:a16="http://schemas.microsoft.com/office/drawing/2014/main" id="{620C7FC1-AADF-4455-A50C-7977867B09AD}"/>
              </a:ext>
            </a:extLst>
          </p:cNvPr>
          <p:cNvSpPr/>
          <p:nvPr/>
        </p:nvSpPr>
        <p:spPr>
          <a:xfrm>
            <a:off x="15137606" y="2374273"/>
            <a:ext cx="12038558" cy="1304177"/>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6319"/>
          </a:p>
        </p:txBody>
      </p:sp>
      <p:sp>
        <p:nvSpPr>
          <p:cNvPr id="15" name="Rectangle 14">
            <a:extLst>
              <a:ext uri="{FF2B5EF4-FFF2-40B4-BE49-F238E27FC236}">
                <a16:creationId xmlns:a16="http://schemas.microsoft.com/office/drawing/2014/main" id="{B901A7F2-5978-421E-8D16-D96BAF3E2464}"/>
              </a:ext>
            </a:extLst>
          </p:cNvPr>
          <p:cNvSpPr/>
          <p:nvPr/>
        </p:nvSpPr>
        <p:spPr>
          <a:xfrm>
            <a:off x="3099048" y="2"/>
            <a:ext cx="24077116" cy="237427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US" sz="6319"/>
          </a:p>
        </p:txBody>
      </p:sp>
      <p:sp>
        <p:nvSpPr>
          <p:cNvPr id="4" name="TextBox 3">
            <a:extLst>
              <a:ext uri="{FF2B5EF4-FFF2-40B4-BE49-F238E27FC236}">
                <a16:creationId xmlns:a16="http://schemas.microsoft.com/office/drawing/2014/main" id="{0F7E5B93-9FC2-4A3E-A43D-0B1DE1A91DA1}"/>
              </a:ext>
            </a:extLst>
          </p:cNvPr>
          <p:cNvSpPr txBox="1"/>
          <p:nvPr/>
        </p:nvSpPr>
        <p:spPr>
          <a:xfrm>
            <a:off x="3106691" y="3141196"/>
            <a:ext cx="12022324" cy="14769800"/>
          </a:xfrm>
          <a:prstGeom prst="rect">
            <a:avLst/>
          </a:prstGeom>
          <a:noFill/>
        </p:spPr>
        <p:txBody>
          <a:bodyPr rot="0" spcFirstLastPara="0" vertOverflow="overflow" horzOverflow="overflow" vert="horz" wrap="square" lIns="180578" tIns="90291" rIns="180578" bIns="90291" numCol="1" spcCol="0" rtlCol="0" fromWordArt="0" anchor="t" anchorCtr="0" forceAA="0" compatLnSpc="1">
            <a:prstTxWarp prst="textNoShape">
              <a:avLst/>
            </a:prstTxWarp>
            <a:spAutoFit/>
          </a:bodyPr>
          <a:lstStyle/>
          <a:p>
            <a:endParaRPr lang="en-US" sz="3511" dirty="0">
              <a:cs typeface="Calibri"/>
            </a:endParaRPr>
          </a:p>
          <a:p>
            <a:r>
              <a:rPr lang="en-US" sz="3511" dirty="0">
                <a:cs typeface="Calibri"/>
              </a:rPr>
              <a:t>Coronavirus SARS-CoV-2 has had a large impact and unprecedented changes worldwide over the past year and continues to affect everyone in their individual ways. COVID-19 is a respiratory type illness which can create serious and life threating effects to those who are classed at an at-risk group. </a:t>
            </a:r>
          </a:p>
          <a:p>
            <a:r>
              <a:rPr lang="en-US" sz="3511" dirty="0">
                <a:cs typeface="Calibri"/>
              </a:rPr>
              <a:t>On the 23rd of March 2020, the UK government implemented a national lockdown with the aim of slowing down the transmission rate by reducing unnecessary person to person contact. </a:t>
            </a:r>
            <a:r>
              <a:rPr lang="en-US" sz="3511" dirty="0">
                <a:ea typeface="+mn-lt"/>
                <a:cs typeface="+mn-lt"/>
              </a:rPr>
              <a:t>These restrictions included: Only shopping for basic necessities as infrequently as possible, one form of exercise a day (alone or with members of your household), any medical need, travelling to and from work (when necessary or cannot work from home). With non-essential shops, library's, playgrounds, outdoor gyms, places of worship closed. Also, no social gatherings or events allowed. These restrictions have led to restricted access to exercise for a large portion of the population due to geographical location, economic status and living arrangements. Has also meant there is a increase number of individuals off work/education. It is well established in recent literature the benefits of physical activity on individual's health and well-being, including reducing the risk of a range of highly prevalent health conditions including cardiovascular disease, diabetes, and some cancers which all high-risk factors. As well as mental health conditions including stress, anxiety and depression. A reduction in individuals physical activity  levels may lead to catastrophic adverse health effects. </a:t>
            </a:r>
          </a:p>
        </p:txBody>
      </p:sp>
      <p:sp>
        <p:nvSpPr>
          <p:cNvPr id="2" name="TextBox 1">
            <a:extLst>
              <a:ext uri="{FF2B5EF4-FFF2-40B4-BE49-F238E27FC236}">
                <a16:creationId xmlns:a16="http://schemas.microsoft.com/office/drawing/2014/main" id="{C04121F0-B0E5-48E7-BD64-57871F88B258}"/>
              </a:ext>
            </a:extLst>
          </p:cNvPr>
          <p:cNvSpPr txBox="1"/>
          <p:nvPr/>
        </p:nvSpPr>
        <p:spPr>
          <a:xfrm>
            <a:off x="3100907" y="18940292"/>
            <a:ext cx="12029265" cy="2883726"/>
          </a:xfrm>
          <a:prstGeom prst="rect">
            <a:avLst/>
          </a:prstGeom>
          <a:noFill/>
        </p:spPr>
        <p:txBody>
          <a:bodyPr rot="0" spcFirstLastPara="0" vertOverflow="overflow" horzOverflow="overflow" vert="horz" wrap="square" lIns="180578" tIns="90291" rIns="180578" bIns="90291" numCol="1" spcCol="0" rtlCol="0" fromWordArt="0" anchor="t" anchorCtr="0" forceAA="0" compatLnSpc="1">
            <a:prstTxWarp prst="textNoShape">
              <a:avLst/>
            </a:prstTxWarp>
            <a:spAutoFit/>
          </a:bodyPr>
          <a:lstStyle/>
          <a:p>
            <a:r>
              <a:rPr lang="en-US" sz="3511" dirty="0">
                <a:cs typeface="Calibri"/>
              </a:rPr>
              <a:t>The main focus of this study was as follows: To discover and </a:t>
            </a:r>
            <a:r>
              <a:rPr lang="en-US" sz="3511" dirty="0" err="1">
                <a:cs typeface="Calibri"/>
              </a:rPr>
              <a:t>analyse</a:t>
            </a:r>
            <a:r>
              <a:rPr lang="en-US" sz="3511" dirty="0">
                <a:cs typeface="Calibri"/>
              </a:rPr>
              <a:t> the activity levels of the genral population two weeks before the national lockdown and two weeks into the lockdown. To identify if restrictions on exercise reduced physical activity levels.</a:t>
            </a:r>
          </a:p>
        </p:txBody>
      </p:sp>
      <p:sp>
        <p:nvSpPr>
          <p:cNvPr id="3" name="TextBox 2">
            <a:extLst>
              <a:ext uri="{FF2B5EF4-FFF2-40B4-BE49-F238E27FC236}">
                <a16:creationId xmlns:a16="http://schemas.microsoft.com/office/drawing/2014/main" id="{290C58B4-423E-47D6-9D4C-6F2736E2C172}"/>
              </a:ext>
            </a:extLst>
          </p:cNvPr>
          <p:cNvSpPr txBox="1"/>
          <p:nvPr/>
        </p:nvSpPr>
        <p:spPr>
          <a:xfrm>
            <a:off x="3104395" y="23129407"/>
            <a:ext cx="12045987" cy="5585107"/>
          </a:xfrm>
          <a:prstGeom prst="rect">
            <a:avLst/>
          </a:prstGeom>
          <a:noFill/>
        </p:spPr>
        <p:txBody>
          <a:bodyPr rot="0" spcFirstLastPara="0" vertOverflow="overflow" horzOverflow="overflow" vert="horz" wrap="square" lIns="180578" tIns="90291" rIns="180578" bIns="90291" numCol="1" spcCol="0" rtlCol="0" fromWordArt="0" anchor="t" anchorCtr="0" forceAA="0" compatLnSpc="1">
            <a:prstTxWarp prst="textNoShape">
              <a:avLst/>
            </a:prstTxWarp>
            <a:spAutoFit/>
          </a:bodyPr>
          <a:lstStyle/>
          <a:p>
            <a:r>
              <a:rPr lang="en-US" sz="3511" dirty="0">
                <a:cs typeface="Calibri"/>
              </a:rPr>
              <a:t>Participants (n=10) were selected through a convivence sample. The inclusion factors included they must own or have owned a smartwatch between the dates of the 09/03/2020-05/04/2020 they must have also warn the watch between these dates and have data stored on either their smartwatch or smartphone.</a:t>
            </a:r>
          </a:p>
          <a:p>
            <a:r>
              <a:rPr lang="en-US" sz="3511" dirty="0">
                <a:cs typeface="Calibri"/>
              </a:rPr>
              <a:t>Once selected each participant was emailed a information and informed consent sheet to fill out also with a google forms link which further explained and provided space in order to input data including anthropometric, physical activity (mins), steps, and if logged type of physical activity performed.</a:t>
            </a:r>
          </a:p>
        </p:txBody>
      </p:sp>
      <p:sp>
        <p:nvSpPr>
          <p:cNvPr id="5" name="TextBox 4">
            <a:extLst>
              <a:ext uri="{FF2B5EF4-FFF2-40B4-BE49-F238E27FC236}">
                <a16:creationId xmlns:a16="http://schemas.microsoft.com/office/drawing/2014/main" id="{5F05D538-6CE5-41DE-AF07-7FC7CD7A5ED1}"/>
              </a:ext>
            </a:extLst>
          </p:cNvPr>
          <p:cNvSpPr txBox="1"/>
          <p:nvPr/>
        </p:nvSpPr>
        <p:spPr>
          <a:xfrm>
            <a:off x="15137146" y="2383097"/>
            <a:ext cx="12023693" cy="1154791"/>
          </a:xfrm>
          <a:prstGeom prst="rect">
            <a:avLst/>
          </a:prstGeom>
          <a:noFill/>
          <a:ln>
            <a:noFill/>
          </a:ln>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180578" tIns="90291" rIns="180578" bIns="90291" numCol="1" spcCol="0" rtlCol="0" fromWordArt="0" anchor="t" anchorCtr="0" forceAA="0" compatLnSpc="1">
            <a:prstTxWarp prst="textNoShape">
              <a:avLst/>
            </a:prstTxWarp>
            <a:spAutoFit/>
          </a:bodyPr>
          <a:lstStyle/>
          <a:p>
            <a:pPr algn="l"/>
            <a:r>
              <a:rPr lang="en-US" sz="6319" dirty="0">
                <a:cs typeface="Calibri"/>
              </a:rPr>
              <a:t>Results</a:t>
            </a:r>
          </a:p>
        </p:txBody>
      </p:sp>
      <p:sp>
        <p:nvSpPr>
          <p:cNvPr id="6" name="TextBox 5">
            <a:extLst>
              <a:ext uri="{FF2B5EF4-FFF2-40B4-BE49-F238E27FC236}">
                <a16:creationId xmlns:a16="http://schemas.microsoft.com/office/drawing/2014/main" id="{4FA3E65F-07D6-4C17-A29C-BDF64864D2A2}"/>
              </a:ext>
            </a:extLst>
          </p:cNvPr>
          <p:cNvSpPr txBox="1"/>
          <p:nvPr/>
        </p:nvSpPr>
        <p:spPr>
          <a:xfrm>
            <a:off x="15129479" y="20639488"/>
            <a:ext cx="12038558" cy="1154791"/>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180578" tIns="90291" rIns="180578" bIns="90291" numCol="1" spcCol="0" rtlCol="0" fromWordArt="0" anchor="t" anchorCtr="0" forceAA="0" compatLnSpc="1">
            <a:prstTxWarp prst="textNoShape">
              <a:avLst/>
            </a:prstTxWarp>
            <a:spAutoFit/>
          </a:bodyPr>
          <a:lstStyle/>
          <a:p>
            <a:pPr algn="l"/>
            <a:r>
              <a:rPr lang="en-US" sz="6319" dirty="0">
                <a:cs typeface="Calibri"/>
              </a:rPr>
              <a:t>Conclusion</a:t>
            </a:r>
          </a:p>
        </p:txBody>
      </p:sp>
      <p:sp>
        <p:nvSpPr>
          <p:cNvPr id="7" name="TextBox 6">
            <a:extLst>
              <a:ext uri="{FF2B5EF4-FFF2-40B4-BE49-F238E27FC236}">
                <a16:creationId xmlns:a16="http://schemas.microsoft.com/office/drawing/2014/main" id="{3DAB7853-E1FF-40C0-AAC1-0262AA34CD3F}"/>
              </a:ext>
            </a:extLst>
          </p:cNvPr>
          <p:cNvSpPr txBox="1"/>
          <p:nvPr/>
        </p:nvSpPr>
        <p:spPr>
          <a:xfrm>
            <a:off x="3099051" y="17626822"/>
            <a:ext cx="12038558" cy="1296609"/>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321028" tIns="160514" rIns="321028" bIns="160514" numCol="1" spcCol="0" rtlCol="0" fromWordArt="0" anchor="t" anchorCtr="0" forceAA="0" compatLnSpc="1">
            <a:prstTxWarp prst="textNoShape">
              <a:avLst/>
            </a:prstTxWarp>
            <a:spAutoFit/>
          </a:bodyPr>
          <a:lstStyle/>
          <a:p>
            <a:r>
              <a:rPr lang="en-US" sz="6319" dirty="0">
                <a:cs typeface="Calibri"/>
              </a:rPr>
              <a:t>Objectives</a:t>
            </a:r>
          </a:p>
        </p:txBody>
      </p:sp>
      <p:sp>
        <p:nvSpPr>
          <p:cNvPr id="8" name="TextBox 7">
            <a:extLst>
              <a:ext uri="{FF2B5EF4-FFF2-40B4-BE49-F238E27FC236}">
                <a16:creationId xmlns:a16="http://schemas.microsoft.com/office/drawing/2014/main" id="{44073578-29C5-400F-89C2-FCE2B01705D6}"/>
              </a:ext>
            </a:extLst>
          </p:cNvPr>
          <p:cNvSpPr txBox="1"/>
          <p:nvPr/>
        </p:nvSpPr>
        <p:spPr>
          <a:xfrm>
            <a:off x="3102762" y="21812461"/>
            <a:ext cx="12038558" cy="1296609"/>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321028" tIns="160514" rIns="321028" bIns="160514" numCol="1" spcCol="0" rtlCol="0" fromWordArt="0" anchor="t" anchorCtr="0" forceAA="0" compatLnSpc="1">
            <a:prstTxWarp prst="textNoShape">
              <a:avLst/>
            </a:prstTxWarp>
            <a:spAutoFit/>
          </a:bodyPr>
          <a:lstStyle/>
          <a:p>
            <a:r>
              <a:rPr lang="en-US" sz="6319" dirty="0">
                <a:cs typeface="Calibri"/>
              </a:rPr>
              <a:t>Methods</a:t>
            </a:r>
          </a:p>
        </p:txBody>
      </p:sp>
      <p:sp>
        <p:nvSpPr>
          <p:cNvPr id="9" name="TextBox 8">
            <a:extLst>
              <a:ext uri="{FF2B5EF4-FFF2-40B4-BE49-F238E27FC236}">
                <a16:creationId xmlns:a16="http://schemas.microsoft.com/office/drawing/2014/main" id="{E4FBF31E-0071-4FD5-B3FD-F87124C90E30}"/>
              </a:ext>
            </a:extLst>
          </p:cNvPr>
          <p:cNvSpPr txBox="1"/>
          <p:nvPr/>
        </p:nvSpPr>
        <p:spPr>
          <a:xfrm>
            <a:off x="3091616" y="2383560"/>
            <a:ext cx="12038558" cy="1296609"/>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321028" tIns="160514" rIns="321028" bIns="160514" numCol="1" spcCol="0" rtlCol="0" fromWordArt="0" anchor="t" anchorCtr="0" forceAA="0" compatLnSpc="1">
            <a:prstTxWarp prst="textNoShape">
              <a:avLst/>
            </a:prstTxWarp>
            <a:spAutoFit/>
          </a:bodyPr>
          <a:lstStyle/>
          <a:p>
            <a:r>
              <a:rPr lang="en-US" sz="6319" dirty="0">
                <a:cs typeface="Calibri"/>
              </a:rPr>
              <a:t>Introduction</a:t>
            </a:r>
          </a:p>
        </p:txBody>
      </p:sp>
      <p:sp>
        <p:nvSpPr>
          <p:cNvPr id="10" name="TextBox 9">
            <a:extLst>
              <a:ext uri="{FF2B5EF4-FFF2-40B4-BE49-F238E27FC236}">
                <a16:creationId xmlns:a16="http://schemas.microsoft.com/office/drawing/2014/main" id="{C0758074-F8F4-4083-B8AF-51BD862BE2E4}"/>
              </a:ext>
            </a:extLst>
          </p:cNvPr>
          <p:cNvSpPr txBox="1"/>
          <p:nvPr/>
        </p:nvSpPr>
        <p:spPr>
          <a:xfrm>
            <a:off x="6940984" y="-20435"/>
            <a:ext cx="19893344" cy="2269054"/>
          </a:xfrm>
          <a:prstGeom prst="rect">
            <a:avLst/>
          </a:prstGeom>
          <a:noFill/>
        </p:spPr>
        <p:txBody>
          <a:bodyPr rot="0" spcFirstLastPara="0" vertOverflow="overflow" horzOverflow="overflow" vert="horz" wrap="square" lIns="321028" tIns="160514" rIns="321028" bIns="160514" numCol="1" spcCol="0" rtlCol="0" fromWordArt="0" anchor="t" anchorCtr="0" forceAA="0" compatLnSpc="1">
            <a:prstTxWarp prst="textNoShape">
              <a:avLst/>
            </a:prstTxWarp>
            <a:spAutoFit/>
          </a:bodyPr>
          <a:lstStyle/>
          <a:p>
            <a:r>
              <a:rPr lang="en-US" sz="6319" b="1" dirty="0">
                <a:ea typeface="+mn-lt"/>
                <a:cs typeface="+mn-lt"/>
              </a:rPr>
              <a:t>The effect of COVID-19 restrictions on individuals activity levels.</a:t>
            </a:r>
            <a:endParaRPr lang="en-US" sz="6319" b="1">
              <a:cs typeface="Calibri"/>
            </a:endParaRPr>
          </a:p>
        </p:txBody>
      </p:sp>
      <p:sp>
        <p:nvSpPr>
          <p:cNvPr id="11" name="TextBox 10">
            <a:extLst>
              <a:ext uri="{FF2B5EF4-FFF2-40B4-BE49-F238E27FC236}">
                <a16:creationId xmlns:a16="http://schemas.microsoft.com/office/drawing/2014/main" id="{5CB2D79E-75F2-4ABB-96F7-78E59611E6C2}"/>
              </a:ext>
            </a:extLst>
          </p:cNvPr>
          <p:cNvSpPr txBox="1"/>
          <p:nvPr/>
        </p:nvSpPr>
        <p:spPr>
          <a:xfrm>
            <a:off x="15126465" y="3589277"/>
            <a:ext cx="12034840" cy="9508857"/>
          </a:xfrm>
          <a:prstGeom prst="rect">
            <a:avLst/>
          </a:prstGeom>
          <a:noFill/>
        </p:spPr>
        <p:txBody>
          <a:bodyPr rot="0" spcFirstLastPara="0" vertOverflow="overflow" horzOverflow="overflow" vert="horz" wrap="square" lIns="321028" tIns="160514" rIns="321028" bIns="160514" numCol="1" spcCol="0" rtlCol="0" fromWordArt="0" anchor="t" anchorCtr="0" forceAA="0" compatLnSpc="1">
            <a:prstTxWarp prst="textNoShape">
              <a:avLst/>
            </a:prstTxWarp>
            <a:spAutoFit/>
          </a:bodyPr>
          <a:lstStyle/>
          <a:p>
            <a:r>
              <a:rPr lang="en-US" sz="3511" dirty="0">
                <a:cs typeface="Calibri"/>
              </a:rPr>
              <a:t>The group of volunteers averaged at 24 years old, and evenly split 5 males and 5 females. The occupations did vary however the majority of the participants were students. </a:t>
            </a:r>
          </a:p>
          <a:p>
            <a:r>
              <a:rPr lang="en-US" sz="3511" dirty="0">
                <a:cs typeface="Calibri"/>
              </a:rPr>
              <a:t>A paired T-Test analysis showed a statistically significant difference between two weeks before (M17.1, SD=25.9) (M=3029.6, SD=4139) and two weeks into the national lockdown (M=16.1, SD=19.9) (M=3510.8, SD=4316.4) in both individuals daily active minutes (t(9)=.68, p=0.04) and daily </a:t>
            </a:r>
            <a:r>
              <a:rPr lang="en-US" sz="3511">
                <a:cs typeface="Calibri"/>
              </a:rPr>
              <a:t>steps (t(9)=1.19, p=0.00) also an increase in recorded activities.</a:t>
            </a:r>
          </a:p>
          <a:p>
            <a:r>
              <a:rPr lang="en-US" sz="3511" dirty="0">
                <a:cs typeface="Calibri"/>
              </a:rPr>
              <a:t>A statistically significant difference was also found when comparing daily steps in only Males (t(4)=2.24, p=0.00) and only Females (t(4).0.35, p=0.02). Also, when comparing Males </a:t>
            </a:r>
            <a:r>
              <a:rPr lang="en-US" sz="3511">
                <a:cs typeface="Calibri"/>
              </a:rPr>
              <a:t>to Females in the first two weeks (t(4)=8.35, p=0.01) and in </a:t>
            </a:r>
            <a:r>
              <a:rPr lang="en-US" sz="3511" dirty="0">
                <a:cs typeface="Calibri"/>
              </a:rPr>
              <a:t>the second two weeks (t(4)=29.38, p=0.00). However, a non-significant difference was found when comparing daily active minutes in these groups (p=&gt;0.05). </a:t>
            </a:r>
          </a:p>
        </p:txBody>
      </p:sp>
      <p:sp>
        <p:nvSpPr>
          <p:cNvPr id="13" name="TextBox 12">
            <a:extLst>
              <a:ext uri="{FF2B5EF4-FFF2-40B4-BE49-F238E27FC236}">
                <a16:creationId xmlns:a16="http://schemas.microsoft.com/office/drawing/2014/main" id="{591EFBC4-6EC3-483F-B7F4-8C5F0B168B41}"/>
              </a:ext>
            </a:extLst>
          </p:cNvPr>
          <p:cNvSpPr txBox="1"/>
          <p:nvPr/>
        </p:nvSpPr>
        <p:spPr>
          <a:xfrm>
            <a:off x="15137611" y="21799452"/>
            <a:ext cx="12048111" cy="11669961"/>
          </a:xfrm>
          <a:prstGeom prst="rect">
            <a:avLst/>
          </a:prstGeom>
          <a:noFill/>
        </p:spPr>
        <p:txBody>
          <a:bodyPr rot="0" spcFirstLastPara="0" vertOverflow="overflow" horzOverflow="overflow" vert="horz" wrap="square" lIns="321028" tIns="160514" rIns="321028" bIns="160514" numCol="1" spcCol="0" rtlCol="0" fromWordArt="0" anchor="t" anchorCtr="0" forceAA="0" compatLnSpc="1">
            <a:prstTxWarp prst="textNoShape">
              <a:avLst/>
            </a:prstTxWarp>
            <a:spAutoFit/>
          </a:bodyPr>
          <a:lstStyle/>
          <a:p>
            <a:r>
              <a:rPr lang="en-US" sz="3511" dirty="0">
                <a:cs typeface="Calibri"/>
              </a:rPr>
              <a:t>The outcome of this study relates positively to the hypothesis. The results of this study suggest an increase in both minutes of activity and steps two weeks into the UK's COVID-19 lockdown restrictions. This may be due to the individuals having an increased amount of leisure time resulting from education being closed or being put in the furlough schema. Which can lead to both physical and phycological benefits, including increased cardiovascular fitness, raspatory fitness, weight loss, deceased levels of stress, anxiety and depression which may be felt due to the magnitude of the COVID-19 pandemic. </a:t>
            </a:r>
          </a:p>
          <a:p>
            <a:r>
              <a:rPr lang="en-US" sz="3511" dirty="0">
                <a:cs typeface="Calibri"/>
              </a:rPr>
              <a:t>However, when the results are compared to the national guidelines for exercise per week only 10% in the first week and 20% in the third and fourth week achieved the two days of muscle-strengthening recommended.</a:t>
            </a:r>
          </a:p>
          <a:p>
            <a:r>
              <a:rPr lang="en-US" sz="3511" dirty="0">
                <a:cs typeface="Calibri"/>
              </a:rPr>
              <a:t>These results have practical implications showing that with a reduced work schedule individuals can participate in more activity which have both physical and mental health benefits, it is suggested that outdoor or indoor gyms should be looked at to continue to stay open to allow individuals to meet the recommended muscle-strengthening activities in future lockdowns.  </a:t>
            </a:r>
          </a:p>
        </p:txBody>
      </p:sp>
      <p:pic>
        <p:nvPicPr>
          <p:cNvPr id="12" name="Picture 13" descr="Chart, bar chart&#10;&#10;Description automatically generated">
            <a:extLst>
              <a:ext uri="{FF2B5EF4-FFF2-40B4-BE49-F238E27FC236}">
                <a16:creationId xmlns:a16="http://schemas.microsoft.com/office/drawing/2014/main" id="{484529A0-CEAA-4B15-B72B-F3494A21187F}"/>
              </a:ext>
            </a:extLst>
          </p:cNvPr>
          <p:cNvPicPr>
            <a:picLocks noChangeAspect="1"/>
          </p:cNvPicPr>
          <p:nvPr/>
        </p:nvPicPr>
        <p:blipFill>
          <a:blip r:embed="rId2"/>
          <a:stretch>
            <a:fillRect/>
          </a:stretch>
        </p:blipFill>
        <p:spPr>
          <a:xfrm>
            <a:off x="15137606" y="13006993"/>
            <a:ext cx="12038558" cy="7292691"/>
          </a:xfrm>
          <a:prstGeom prst="rect">
            <a:avLst/>
          </a:prstGeom>
        </p:spPr>
      </p:pic>
      <p:pic>
        <p:nvPicPr>
          <p:cNvPr id="14" name="Picture 14" descr="Text&#10;&#10;Description automatically generated">
            <a:extLst>
              <a:ext uri="{FF2B5EF4-FFF2-40B4-BE49-F238E27FC236}">
                <a16:creationId xmlns:a16="http://schemas.microsoft.com/office/drawing/2014/main" id="{B585B21A-5A75-4097-B2EF-F52A00EAE21B}"/>
              </a:ext>
            </a:extLst>
          </p:cNvPr>
          <p:cNvPicPr>
            <a:picLocks noChangeAspect="1"/>
          </p:cNvPicPr>
          <p:nvPr/>
        </p:nvPicPr>
        <p:blipFill>
          <a:blip r:embed="rId3"/>
          <a:stretch>
            <a:fillRect/>
          </a:stretch>
        </p:blipFill>
        <p:spPr>
          <a:xfrm>
            <a:off x="3099049" y="-11949"/>
            <a:ext cx="3845651" cy="1361516"/>
          </a:xfrm>
          <a:prstGeom prst="rect">
            <a:avLst/>
          </a:prstGeom>
        </p:spPr>
      </p:pic>
      <p:sp>
        <p:nvSpPr>
          <p:cNvPr id="17" name="TextBox 16">
            <a:extLst>
              <a:ext uri="{FF2B5EF4-FFF2-40B4-BE49-F238E27FC236}">
                <a16:creationId xmlns:a16="http://schemas.microsoft.com/office/drawing/2014/main" id="{C3EF67F4-39FA-4E3F-BD5B-07A6D72454A7}"/>
              </a:ext>
            </a:extLst>
          </p:cNvPr>
          <p:cNvSpPr txBox="1"/>
          <p:nvPr/>
        </p:nvSpPr>
        <p:spPr>
          <a:xfrm>
            <a:off x="15137606" y="33473880"/>
            <a:ext cx="12038558" cy="1296609"/>
          </a:xfrm>
          <a:prstGeom prst="rect">
            <a:avLst/>
          </a:prstGeom>
        </p:spPr>
        <p:style>
          <a:lnRef idx="1">
            <a:schemeClr val="accent2"/>
          </a:lnRef>
          <a:fillRef idx="2">
            <a:schemeClr val="accent2"/>
          </a:fillRef>
          <a:effectRef idx="1">
            <a:schemeClr val="accent2"/>
          </a:effectRef>
          <a:fontRef idx="minor">
            <a:schemeClr val="dk1"/>
          </a:fontRef>
        </p:style>
        <p:txBody>
          <a:bodyPr rot="0" spcFirstLastPara="0" vertOverflow="overflow" horzOverflow="overflow" vert="horz" wrap="square" lIns="321028" tIns="160514" rIns="321028" bIns="160514" numCol="1" spcCol="0" rtlCol="0" fromWordArt="0" anchor="t" anchorCtr="0" forceAA="0" compatLnSpc="1">
            <a:prstTxWarp prst="textNoShape">
              <a:avLst/>
            </a:prstTxWarp>
            <a:spAutoFit/>
          </a:bodyPr>
          <a:lstStyle/>
          <a:p>
            <a:r>
              <a:rPr lang="en-US" sz="6319" dirty="0">
                <a:cs typeface="Calibri"/>
              </a:rPr>
              <a:t>References</a:t>
            </a:r>
          </a:p>
        </p:txBody>
      </p:sp>
      <p:sp>
        <p:nvSpPr>
          <p:cNvPr id="18" name="TextBox 17">
            <a:extLst>
              <a:ext uri="{FF2B5EF4-FFF2-40B4-BE49-F238E27FC236}">
                <a16:creationId xmlns:a16="http://schemas.microsoft.com/office/drawing/2014/main" id="{C8C860E6-4B3F-4B93-A4FD-F9E248204BA6}"/>
              </a:ext>
            </a:extLst>
          </p:cNvPr>
          <p:cNvSpPr txBox="1"/>
          <p:nvPr/>
        </p:nvSpPr>
        <p:spPr>
          <a:xfrm>
            <a:off x="15137606" y="34978701"/>
            <a:ext cx="12108992" cy="7673226"/>
          </a:xfrm>
          <a:prstGeom prst="rect">
            <a:avLst/>
          </a:prstGeom>
        </p:spPr>
        <p:style>
          <a:lnRef idx="2">
            <a:schemeClr val="accent3"/>
          </a:lnRef>
          <a:fillRef idx="1">
            <a:schemeClr val="lt1"/>
          </a:fillRef>
          <a:effectRef idx="0">
            <a:schemeClr val="accent3"/>
          </a:effectRef>
          <a:fontRef idx="minor">
            <a:schemeClr val="dk1"/>
          </a:fontRef>
        </p:style>
        <p:txBody>
          <a:bodyPr rot="0" spcFirstLastPara="0" vertOverflow="overflow" horzOverflow="overflow" vert="horz" wrap="square" lIns="321028" tIns="160514" rIns="321028" bIns="160514" numCol="1" spcCol="0" rtlCol="0" fromWordArt="0" anchor="t" anchorCtr="0" forceAA="0" compatLnSpc="1">
            <a:prstTxWarp prst="textNoShape">
              <a:avLst/>
            </a:prstTxWarp>
            <a:spAutoFit/>
          </a:bodyPr>
          <a:lstStyle/>
          <a:p>
            <a:r>
              <a:rPr lang="en-US" sz="2809" dirty="0">
                <a:ea typeface="+mn-lt"/>
                <a:cs typeface="+mn-lt"/>
              </a:rPr>
              <a:t>Brown, A., Flint, S.W., Kalea, A.Z., O'Kane, M., Williams, S. and </a:t>
            </a:r>
            <a:r>
              <a:rPr lang="en-US" sz="2809" dirty="0" err="1">
                <a:ea typeface="+mn-lt"/>
                <a:cs typeface="+mn-lt"/>
              </a:rPr>
              <a:t>Batterham</a:t>
            </a:r>
            <a:r>
              <a:rPr lang="en-US" sz="2809" dirty="0">
                <a:ea typeface="+mn-lt"/>
                <a:cs typeface="+mn-lt"/>
              </a:rPr>
              <a:t>, R.L., (2021). ‘Negative impact of the first COVID-19 lockdown upon health-related </a:t>
            </a:r>
            <a:r>
              <a:rPr lang="en-US" sz="2809" dirty="0" err="1">
                <a:ea typeface="+mn-lt"/>
                <a:cs typeface="+mn-lt"/>
              </a:rPr>
              <a:t>behaviours</a:t>
            </a:r>
            <a:r>
              <a:rPr lang="en-US" sz="2809" dirty="0">
                <a:ea typeface="+mn-lt"/>
                <a:cs typeface="+mn-lt"/>
              </a:rPr>
              <a:t> and psychological wellbeing in people living with severe and complex obesity in the UK’. </a:t>
            </a:r>
            <a:r>
              <a:rPr lang="en-US" sz="2809" i="1" dirty="0" err="1">
                <a:ea typeface="+mn-lt"/>
                <a:cs typeface="+mn-lt"/>
              </a:rPr>
              <a:t>EClinicalMedicine</a:t>
            </a:r>
            <a:r>
              <a:rPr lang="en-US" sz="2809" dirty="0">
                <a:ea typeface="+mn-lt"/>
                <a:cs typeface="+mn-lt"/>
              </a:rPr>
              <a:t>, p.100796. </a:t>
            </a:r>
            <a:endParaRPr lang="en-US" sz="2809" dirty="0"/>
          </a:p>
          <a:p>
            <a:endParaRPr lang="en-US" sz="2809" dirty="0">
              <a:ea typeface="+mn-lt"/>
              <a:cs typeface="+mn-lt"/>
            </a:endParaRPr>
          </a:p>
          <a:p>
            <a:r>
              <a:rPr lang="en-US" sz="2809" dirty="0">
                <a:ea typeface="+mn-lt"/>
                <a:cs typeface="+mn-lt"/>
              </a:rPr>
              <a:t>McCarthy, H., Potts, H.W. and Fisher, A., (2021). ‘Physical Activity Behavior Before, During, and After COVID-19 Restrictions: Longitudinal Smartphone-Tracking Study of Adults in the United Kingdom’. </a:t>
            </a:r>
            <a:r>
              <a:rPr lang="en-US" sz="2809" i="1" dirty="0">
                <a:ea typeface="+mn-lt"/>
                <a:cs typeface="+mn-lt"/>
              </a:rPr>
              <a:t>Journal of Medical Internet Research</a:t>
            </a:r>
            <a:r>
              <a:rPr lang="en-US" sz="2809" dirty="0">
                <a:ea typeface="+mn-lt"/>
                <a:cs typeface="+mn-lt"/>
              </a:rPr>
              <a:t>, 23(2), p.e23701. </a:t>
            </a:r>
            <a:endParaRPr lang="en-US" sz="2809">
              <a:cs typeface="Calibri"/>
            </a:endParaRPr>
          </a:p>
          <a:p>
            <a:endParaRPr lang="en-US" sz="2809" dirty="0">
              <a:ea typeface="+mn-lt"/>
              <a:cs typeface="+mn-lt"/>
            </a:endParaRPr>
          </a:p>
          <a:p>
            <a:r>
              <a:rPr lang="en-US" sz="2809" dirty="0">
                <a:ea typeface="+mn-lt"/>
                <a:cs typeface="+mn-lt"/>
              </a:rPr>
              <a:t>Lee, P.G., Jackson, E.A. and Richardson, C.R., (2017). ‘Exercise prescriptions in older adults’. </a:t>
            </a:r>
            <a:r>
              <a:rPr lang="en-US" sz="2809" i="1" dirty="0">
                <a:ea typeface="+mn-lt"/>
                <a:cs typeface="+mn-lt"/>
              </a:rPr>
              <a:t>American family physician</a:t>
            </a:r>
            <a:r>
              <a:rPr lang="en-US" sz="2809" dirty="0">
                <a:ea typeface="+mn-lt"/>
                <a:cs typeface="+mn-lt"/>
              </a:rPr>
              <a:t>, 95(7), pp.425-432. </a:t>
            </a:r>
            <a:endParaRPr lang="en-US" sz="2809">
              <a:cs typeface="Calibri"/>
            </a:endParaRPr>
          </a:p>
          <a:p>
            <a:endParaRPr lang="en-US" sz="2809" dirty="0">
              <a:ea typeface="+mn-lt"/>
              <a:cs typeface="+mn-lt"/>
            </a:endParaRPr>
          </a:p>
          <a:p>
            <a:r>
              <a:rPr lang="en-US" sz="2809" dirty="0">
                <a:ea typeface="+mn-lt"/>
                <a:cs typeface="+mn-lt"/>
              </a:rPr>
              <a:t>Pierce, M., Hope, H., Ford, T., Hatch, S., </a:t>
            </a:r>
            <a:r>
              <a:rPr lang="en-US" sz="2809" dirty="0" err="1">
                <a:ea typeface="+mn-lt"/>
                <a:cs typeface="+mn-lt"/>
              </a:rPr>
              <a:t>Hotopf</a:t>
            </a:r>
            <a:r>
              <a:rPr lang="en-US" sz="2809" dirty="0">
                <a:ea typeface="+mn-lt"/>
                <a:cs typeface="+mn-lt"/>
              </a:rPr>
              <a:t>, M., John, A., </a:t>
            </a:r>
            <a:r>
              <a:rPr lang="en-US" sz="2809" dirty="0" err="1">
                <a:ea typeface="+mn-lt"/>
                <a:cs typeface="+mn-lt"/>
              </a:rPr>
              <a:t>Kontopantelis</a:t>
            </a:r>
            <a:r>
              <a:rPr lang="en-US" sz="2809" dirty="0">
                <a:ea typeface="+mn-lt"/>
                <a:cs typeface="+mn-lt"/>
              </a:rPr>
              <a:t>, E., Webb, R., Wessely, S., McManus, S. and Abel, K.M., (2020). ‘Mental health before and during the COVID-19 pandemic: a longitudinal probability sample survey of the UK population’. T</a:t>
            </a:r>
            <a:r>
              <a:rPr lang="en-US" sz="2809" i="1" dirty="0">
                <a:ea typeface="+mn-lt"/>
                <a:cs typeface="+mn-lt"/>
              </a:rPr>
              <a:t>he Lancet Psychiatry</a:t>
            </a:r>
            <a:r>
              <a:rPr lang="en-US" sz="2809" dirty="0">
                <a:ea typeface="+mn-lt"/>
                <a:cs typeface="+mn-lt"/>
              </a:rPr>
              <a:t>, 7(10), pp.883-892.</a:t>
            </a:r>
            <a:endParaRPr lang="en-US" sz="2809"/>
          </a:p>
        </p:txBody>
      </p:sp>
      <p:pic>
        <p:nvPicPr>
          <p:cNvPr id="22" name="Picture 22" descr="Chart, bar chart&#10;&#10;Description automatically generated">
            <a:extLst>
              <a:ext uri="{FF2B5EF4-FFF2-40B4-BE49-F238E27FC236}">
                <a16:creationId xmlns:a16="http://schemas.microsoft.com/office/drawing/2014/main" id="{F5A77E59-47EC-44AE-9340-A63DF76D3531}"/>
              </a:ext>
            </a:extLst>
          </p:cNvPr>
          <p:cNvPicPr>
            <a:picLocks noChangeAspect="1"/>
          </p:cNvPicPr>
          <p:nvPr/>
        </p:nvPicPr>
        <p:blipFill>
          <a:blip r:embed="rId4"/>
          <a:stretch>
            <a:fillRect/>
          </a:stretch>
        </p:blipFill>
        <p:spPr>
          <a:xfrm>
            <a:off x="3099049" y="28724000"/>
            <a:ext cx="11810879" cy="6490120"/>
          </a:xfrm>
          <a:prstGeom prst="rect">
            <a:avLst/>
          </a:prstGeom>
        </p:spPr>
      </p:pic>
      <p:pic>
        <p:nvPicPr>
          <p:cNvPr id="23" name="Picture 23" descr="Chart, bar chart&#10;&#10;Description automatically generated">
            <a:extLst>
              <a:ext uri="{FF2B5EF4-FFF2-40B4-BE49-F238E27FC236}">
                <a16:creationId xmlns:a16="http://schemas.microsoft.com/office/drawing/2014/main" id="{153C52DF-1303-4715-8B50-F70000B1C13E}"/>
              </a:ext>
            </a:extLst>
          </p:cNvPr>
          <p:cNvPicPr>
            <a:picLocks noChangeAspect="1"/>
          </p:cNvPicPr>
          <p:nvPr/>
        </p:nvPicPr>
        <p:blipFill>
          <a:blip r:embed="rId5"/>
          <a:stretch>
            <a:fillRect/>
          </a:stretch>
        </p:blipFill>
        <p:spPr>
          <a:xfrm>
            <a:off x="3099049" y="35211447"/>
            <a:ext cx="11810879" cy="7593655"/>
          </a:xfrm>
          <a:prstGeom prst="rect">
            <a:avLst/>
          </a:prstGeom>
        </p:spPr>
      </p:pic>
      <p:sp>
        <p:nvSpPr>
          <p:cNvPr id="19" name="TextBox 18">
            <a:extLst>
              <a:ext uri="{FF2B5EF4-FFF2-40B4-BE49-F238E27FC236}">
                <a16:creationId xmlns:a16="http://schemas.microsoft.com/office/drawing/2014/main" id="{1D5C166A-63AC-431D-BA34-449DAC044E4C}"/>
              </a:ext>
            </a:extLst>
          </p:cNvPr>
          <p:cNvSpPr txBox="1"/>
          <p:nvPr/>
        </p:nvSpPr>
        <p:spPr>
          <a:xfrm>
            <a:off x="12295169" y="1103536"/>
            <a:ext cx="13710580" cy="972482"/>
          </a:xfrm>
          <a:prstGeom prst="rect">
            <a:avLst/>
          </a:prstGeom>
          <a:noFill/>
        </p:spPr>
        <p:txBody>
          <a:bodyPr rot="0" spcFirstLastPara="0" vertOverflow="overflow" horzOverflow="overflow" vert="horz" wrap="square" lIns="321028" tIns="160514" rIns="321028" bIns="160514" numCol="1" spcCol="0" rtlCol="0" fromWordArt="0" anchor="t" anchorCtr="0" forceAA="0" compatLnSpc="1">
            <a:prstTxWarp prst="textNoShape">
              <a:avLst/>
            </a:prstTxWarp>
            <a:spAutoFit/>
          </a:bodyPr>
          <a:lstStyle/>
          <a:p>
            <a:r>
              <a:rPr lang="en-US" sz="4213">
                <a:cs typeface="Calibri"/>
              </a:rPr>
              <a:t>Joshua Atkins, BSC Sports Therapy, 2021</a:t>
            </a:r>
            <a:endParaRPr lang="en-US" sz="4213"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6"/>
          <p:cNvSpPr>
            <a:spLocks noChangeArrowheads="1"/>
          </p:cNvSpPr>
          <p:nvPr/>
        </p:nvSpPr>
        <p:spPr bwMode="auto">
          <a:xfrm>
            <a:off x="0" y="59656"/>
            <a:ext cx="24282622" cy="3785653"/>
          </a:xfrm>
          <a:prstGeom prst="rect">
            <a:avLst/>
          </a:prstGeom>
          <a:solidFill>
            <a:srgbClr val="0070C0"/>
          </a:solidFill>
          <a:ln w="355600">
            <a:noFill/>
            <a:headEnd/>
            <a:tailEnd/>
          </a:ln>
        </p:spPr>
        <p:style>
          <a:lnRef idx="2">
            <a:schemeClr val="dk1"/>
          </a:lnRef>
          <a:fillRef idx="1">
            <a:schemeClr val="lt1"/>
          </a:fillRef>
          <a:effectRef idx="0">
            <a:schemeClr val="dk1"/>
          </a:effectRef>
          <a:fontRef idx="minor">
            <a:schemeClr val="dk1"/>
          </a:fontRef>
        </p:style>
        <p:txBody>
          <a:bodyPr lIns="573942" tIns="286975" rIns="573942" bIns="286975" anchor="ctr" anchorCtr="1"/>
          <a:lstStyle/>
          <a:p>
            <a:pPr algn="ctr" defTabSz="6252433">
              <a:lnSpc>
                <a:spcPct val="80000"/>
              </a:lnSpc>
              <a:spcBef>
                <a:spcPct val="50000"/>
              </a:spcBef>
            </a:pPr>
            <a:r>
              <a:rPr lang="en-GB" sz="6230" dirty="0">
                <a:solidFill>
                  <a:schemeClr val="bg1"/>
                </a:solidFill>
                <a:latin typeface="Times New Roman" panose="02020603050405020304" pitchFamily="18" charset="0"/>
                <a:cs typeface="Times New Roman" panose="02020603050405020304" pitchFamily="18" charset="0"/>
              </a:rPr>
              <a:t> What is the Public's Knowledge and Perception of Sport Therapy? </a:t>
            </a:r>
          </a:p>
          <a:p>
            <a:pPr algn="ctr" defTabSz="6252433">
              <a:lnSpc>
                <a:spcPct val="80000"/>
              </a:lnSpc>
              <a:spcBef>
                <a:spcPct val="50000"/>
              </a:spcBef>
            </a:pPr>
            <a:r>
              <a:rPr lang="en-GB" sz="4800" dirty="0">
                <a:ln w="0">
                  <a:noFill/>
                </a:ln>
                <a:solidFill>
                  <a:schemeClr val="bg1"/>
                </a:solidFill>
                <a:latin typeface="Times New Roman" panose="02020603050405020304" pitchFamily="18" charset="0"/>
                <a:ea typeface="ＭＳ Ｐゴシック" pitchFamily="34" charset="-128"/>
                <a:cs typeface="Times New Roman" panose="02020603050405020304" pitchFamily="18" charset="0"/>
              </a:rPr>
              <a:t>Tanwen Aran Jones </a:t>
            </a:r>
          </a:p>
          <a:p>
            <a:pPr algn="ctr" defTabSz="6252433">
              <a:lnSpc>
                <a:spcPct val="80000"/>
              </a:lnSpc>
              <a:spcBef>
                <a:spcPct val="50000"/>
              </a:spcBef>
            </a:pPr>
            <a:r>
              <a:rPr lang="en-GB" sz="4800" dirty="0">
                <a:ln w="0">
                  <a:noFill/>
                </a:ln>
                <a:solidFill>
                  <a:schemeClr val="bg1"/>
                </a:solidFill>
                <a:latin typeface="Times New Roman" panose="02020603050405020304" pitchFamily="18" charset="0"/>
                <a:ea typeface="ＭＳ Ｐゴシック" pitchFamily="34" charset="-128"/>
                <a:cs typeface="Times New Roman" panose="02020603050405020304" pitchFamily="18" charset="0"/>
              </a:rPr>
              <a:t>BSc (Hons) Sports and Exercise Therapy– University of Wales Trinity Saint David’s </a:t>
            </a:r>
          </a:p>
        </p:txBody>
      </p:sp>
      <p:grpSp>
        <p:nvGrpSpPr>
          <p:cNvPr id="21" name="Group 20">
            <a:extLst>
              <a:ext uri="{FF2B5EF4-FFF2-40B4-BE49-F238E27FC236}">
                <a16:creationId xmlns:a16="http://schemas.microsoft.com/office/drawing/2014/main" id="{7B2126B1-7BB9-FD43-BCDA-A0162D8CD9CB}"/>
              </a:ext>
            </a:extLst>
          </p:cNvPr>
          <p:cNvGrpSpPr/>
          <p:nvPr/>
        </p:nvGrpSpPr>
        <p:grpSpPr>
          <a:xfrm>
            <a:off x="367537" y="4106247"/>
            <a:ext cx="29354540" cy="6720370"/>
            <a:chOff x="367537" y="4106247"/>
            <a:chExt cx="29354540" cy="6720370"/>
          </a:xfrm>
        </p:grpSpPr>
        <p:sp>
          <p:nvSpPr>
            <p:cNvPr id="18" name="TextBox 17">
              <a:extLst>
                <a:ext uri="{FF2B5EF4-FFF2-40B4-BE49-F238E27FC236}">
                  <a16:creationId xmlns:a16="http://schemas.microsoft.com/office/drawing/2014/main" id="{FA5D6169-892C-6D46-9E68-C906EFA2E2A8}"/>
                </a:ext>
              </a:extLst>
            </p:cNvPr>
            <p:cNvSpPr txBox="1"/>
            <p:nvPr/>
          </p:nvSpPr>
          <p:spPr>
            <a:xfrm>
              <a:off x="367537" y="5132751"/>
              <a:ext cx="29354540" cy="5693866"/>
            </a:xfrm>
            <a:prstGeom prst="rect">
              <a:avLst/>
            </a:prstGeom>
            <a:noFill/>
          </p:spPr>
          <p:txBody>
            <a:bodyPr wrap="square" rtlCol="0">
              <a:spAutoFit/>
            </a:bodyPr>
            <a:lstStyle/>
            <a:p>
              <a:r>
                <a:rPr lang="en-GB" sz="4000" dirty="0">
                  <a:latin typeface="Times New Roman" panose="02020603050405020304" pitchFamily="18" charset="0"/>
                  <a:ea typeface="Calibri" panose="020F0502020204030204" pitchFamily="34" charset="0"/>
                  <a:cs typeface="Times New Roman" panose="02020603050405020304" pitchFamily="18" charset="0"/>
                </a:rPr>
                <a:t>Sports Therapy was first developed by Professor Graham Smith with the aim to address the growing demands from sport and leisure on everyone involved in the management and care of injured participants</a:t>
              </a:r>
              <a:r>
                <a:rPr lang="en-GB" sz="4000" baseline="30000" dirty="0">
                  <a:latin typeface="Times New Roman" panose="02020603050405020304" pitchFamily="18" charset="0"/>
                  <a:ea typeface="Calibri" panose="020F0502020204030204" pitchFamily="34" charset="0"/>
                  <a:cs typeface="Times New Roman" panose="02020603050405020304" pitchFamily="18" charset="0"/>
                </a:rPr>
                <a:t>1</a:t>
              </a:r>
              <a:r>
                <a:rPr lang="en-GB" sz="4000" dirty="0">
                  <a:latin typeface="Times New Roman" panose="02020603050405020304" pitchFamily="18" charset="0"/>
                  <a:ea typeface="Calibri" panose="020F0502020204030204" pitchFamily="34" charset="0"/>
                  <a:cs typeface="Times New Roman" panose="02020603050405020304" pitchFamily="18" charset="0"/>
                </a:rPr>
                <a:t>. The governing body, known as the Society of Sports Therapist, defines the profession as practitioners that are concerned with prevention, rehabilitation and treatment of the patient back to optimal occupational and/or sport specific fitness</a:t>
              </a:r>
              <a:r>
                <a:rPr lang="en-GB" sz="4000" baseline="30000" dirty="0">
                  <a:latin typeface="Times New Roman" panose="02020603050405020304" pitchFamily="18" charset="0"/>
                  <a:ea typeface="Calibri" panose="020F0502020204030204" pitchFamily="34" charset="0"/>
                  <a:cs typeface="Times New Roman" panose="02020603050405020304" pitchFamily="18" charset="0"/>
                </a:rPr>
                <a:t>1</a:t>
              </a:r>
              <a:r>
                <a:rPr lang="en-GB" sz="4000" dirty="0">
                  <a:latin typeface="Times New Roman" panose="02020603050405020304" pitchFamily="18" charset="0"/>
                  <a:ea typeface="Calibri" panose="020F0502020204030204" pitchFamily="34" charset="0"/>
                  <a:cs typeface="Times New Roman" panose="02020603050405020304" pitchFamily="18" charset="0"/>
                </a:rPr>
                <a:t>. </a:t>
              </a:r>
              <a:r>
                <a:rPr lang="en-US" sz="4000" dirty="0">
                  <a:latin typeface="Times New Roman" panose="02020603050405020304" pitchFamily="18" charset="0"/>
                  <a:cs typeface="Times New Roman" panose="02020603050405020304" pitchFamily="18" charset="0"/>
                </a:rPr>
                <a:t>Due to the Sport Therapy profession not being regulated, anyone is able to call themselves a Sport Therapist, this can lead to peoples’ perception of what a Sport Therapist is to be unclear. </a:t>
              </a:r>
              <a:r>
                <a:rPr lang="en-GB" sz="4000" dirty="0">
                  <a:latin typeface="Times New Roman" panose="02020603050405020304" pitchFamily="18" charset="0"/>
                  <a:ea typeface="Calibri" panose="020F0502020204030204" pitchFamily="34" charset="0"/>
                  <a:cs typeface="Times New Roman" panose="02020603050405020304" pitchFamily="18" charset="0"/>
                </a:rPr>
                <a:t>Therefore, peoples’ perception of what a Sports Therapist is could be unclear due to there being no regulation of who can call themselves Sports Therapists.</a:t>
              </a:r>
              <a:r>
                <a:rPr lang="en-GB" sz="4000" dirty="0">
                  <a:latin typeface="Times New Roman" panose="02020603050405020304" pitchFamily="18" charset="0"/>
                  <a:cs typeface="Times New Roman" panose="02020603050405020304" pitchFamily="18" charset="0"/>
                </a:rPr>
                <a:t> </a:t>
              </a:r>
            </a:p>
            <a:p>
              <a:r>
                <a:rPr lang="en-GB" sz="4400" b="1" dirty="0">
                  <a:latin typeface="Times New Roman" panose="02020603050405020304" pitchFamily="18" charset="0"/>
                  <a:ea typeface="Calibri" panose="020F0502020204030204" pitchFamily="34" charset="0"/>
                  <a:cs typeface="Times New Roman" panose="02020603050405020304" pitchFamily="18" charset="0"/>
                </a:rPr>
                <a:t>Objective</a:t>
              </a:r>
              <a:r>
                <a:rPr lang="en-GB" sz="4000" dirty="0">
                  <a:latin typeface="Times New Roman" panose="02020603050405020304" pitchFamily="18" charset="0"/>
                  <a:ea typeface="Calibri" panose="020F0502020204030204" pitchFamily="34" charset="0"/>
                  <a:cs typeface="Times New Roman" panose="02020603050405020304" pitchFamily="18" charset="0"/>
                </a:rPr>
                <a:t>: </a:t>
              </a:r>
              <a:r>
                <a:rPr lang="en-GB" sz="4000" dirty="0">
                  <a:latin typeface="Times New Roman" panose="02020603050405020304" pitchFamily="18" charset="0"/>
                  <a:cs typeface="Times New Roman" panose="02020603050405020304" pitchFamily="18" charset="0"/>
                </a:rPr>
                <a:t>The purpose of this study is to explore the public’s perception of the Sports Therapy profession and to determine whether this perception is influenced by age. </a:t>
              </a:r>
            </a:p>
            <a:p>
              <a:endParaRPr lang="en-GB" sz="4000" dirty="0">
                <a:latin typeface="Times New Roman" panose="02020603050405020304" pitchFamily="18" charset="0"/>
                <a:ea typeface="Calibri" panose="020F0502020204030204" pitchFamily="34" charset="0"/>
                <a:cs typeface="Times New Roman" panose="02020603050405020304" pitchFamily="18" charset="0"/>
              </a:endParaRPr>
            </a:p>
          </p:txBody>
        </p:sp>
        <p:sp>
          <p:nvSpPr>
            <p:cNvPr id="5" name="TextBox 4">
              <a:extLst>
                <a:ext uri="{FF2B5EF4-FFF2-40B4-BE49-F238E27FC236}">
                  <a16:creationId xmlns:a16="http://schemas.microsoft.com/office/drawing/2014/main" id="{28D32896-F802-8040-B8A2-628CDBD65094}"/>
                </a:ext>
              </a:extLst>
            </p:cNvPr>
            <p:cNvSpPr txBox="1"/>
            <p:nvPr/>
          </p:nvSpPr>
          <p:spPr>
            <a:xfrm>
              <a:off x="481426" y="4106247"/>
              <a:ext cx="8158334" cy="923330"/>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5400" dirty="0">
                  <a:latin typeface="Times New Roman" panose="02020603050405020304" pitchFamily="18" charset="0"/>
                  <a:cs typeface="Times New Roman" panose="02020603050405020304" pitchFamily="18" charset="0"/>
                </a:rPr>
                <a:t>Introduction</a:t>
              </a:r>
              <a:r>
                <a:rPr lang="en-US" sz="5400" dirty="0"/>
                <a:t> </a:t>
              </a:r>
            </a:p>
          </p:txBody>
        </p:sp>
      </p:grpSp>
      <p:grpSp>
        <p:nvGrpSpPr>
          <p:cNvPr id="25" name="Group 24">
            <a:extLst>
              <a:ext uri="{FF2B5EF4-FFF2-40B4-BE49-F238E27FC236}">
                <a16:creationId xmlns:a16="http://schemas.microsoft.com/office/drawing/2014/main" id="{661BE972-BB78-B647-8710-B679C9E9A531}"/>
              </a:ext>
            </a:extLst>
          </p:cNvPr>
          <p:cNvGrpSpPr/>
          <p:nvPr/>
        </p:nvGrpSpPr>
        <p:grpSpPr>
          <a:xfrm>
            <a:off x="481426" y="10512876"/>
            <a:ext cx="29354539" cy="8648358"/>
            <a:chOff x="415631" y="15039948"/>
            <a:chExt cx="29354539" cy="8648358"/>
          </a:xfrm>
        </p:grpSpPr>
        <p:sp>
          <p:nvSpPr>
            <p:cNvPr id="34" name="TextBox 33">
              <a:extLst>
                <a:ext uri="{FF2B5EF4-FFF2-40B4-BE49-F238E27FC236}">
                  <a16:creationId xmlns:a16="http://schemas.microsoft.com/office/drawing/2014/main" id="{17E88B1D-B437-734D-BDEE-A8E428C46A02}"/>
                </a:ext>
              </a:extLst>
            </p:cNvPr>
            <p:cNvSpPr txBox="1"/>
            <p:nvPr/>
          </p:nvSpPr>
          <p:spPr>
            <a:xfrm>
              <a:off x="415631" y="16209336"/>
              <a:ext cx="29354539" cy="7478970"/>
            </a:xfrm>
            <a:prstGeom prst="rect">
              <a:avLst/>
            </a:prstGeom>
            <a:noFill/>
          </p:spPr>
          <p:txBody>
            <a:bodyPr wrap="square" rtlCol="0">
              <a:spAutoFit/>
            </a:bodyPr>
            <a:lstStyle/>
            <a:p>
              <a:r>
                <a:rPr lang="en-US" sz="4000" b="1" dirty="0">
                  <a:latin typeface="Times New Roman" panose="02020603050405020304" pitchFamily="18" charset="0"/>
                  <a:cs typeface="Times New Roman" panose="02020603050405020304" pitchFamily="18" charset="0"/>
                </a:rPr>
                <a:t>Design: </a:t>
              </a:r>
              <a:r>
                <a:rPr lang="en-US" sz="4000" dirty="0">
                  <a:latin typeface="Times New Roman" panose="02020603050405020304" pitchFamily="18" charset="0"/>
                  <a:cs typeface="Times New Roman" panose="02020603050405020304" pitchFamily="18" charset="0"/>
                </a:rPr>
                <a:t>A cross-sectional survey design using a questionnaire with 25 closed questions guided by previous research articles based on Physiotherapy and adapted to be specific to the Sport Therapy profession was conducted to determine the perception that the public had of Sport Therapy, the following questions were used: </a:t>
              </a:r>
              <a:endParaRPr lang="en-US" sz="4000" b="1" dirty="0">
                <a:latin typeface="Times New Roman" panose="02020603050405020304" pitchFamily="18" charset="0"/>
                <a:cs typeface="Times New Roman" panose="02020603050405020304" pitchFamily="18" charset="0"/>
              </a:endParaRPr>
            </a:p>
            <a:p>
              <a:r>
                <a:rPr lang="en-US" sz="4000" b="1" dirty="0">
                  <a:latin typeface="Times New Roman" panose="02020603050405020304" pitchFamily="18" charset="0"/>
                  <a:cs typeface="Times New Roman" panose="02020603050405020304" pitchFamily="18" charset="0"/>
                </a:rPr>
                <a:t>	Have you received treatment from a sport therapist in the last 2 years?</a:t>
              </a:r>
            </a:p>
            <a:p>
              <a:r>
                <a:rPr lang="en-US" sz="4000" b="1" dirty="0">
                  <a:latin typeface="Times New Roman" panose="02020603050405020304" pitchFamily="18" charset="0"/>
                  <a:cs typeface="Times New Roman" panose="02020603050405020304" pitchFamily="18" charset="0"/>
                </a:rPr>
                <a:t>	If you have answered yes to the above question - how did you find the quality of service?</a:t>
              </a:r>
            </a:p>
            <a:p>
              <a:r>
                <a:rPr lang="en-US" sz="4000" b="1" dirty="0">
                  <a:latin typeface="Times New Roman" panose="02020603050405020304" pitchFamily="18" charset="0"/>
                  <a:cs typeface="Times New Roman" panose="02020603050405020304" pitchFamily="18" charset="0"/>
                </a:rPr>
                <a:t>	Who are you most likely to see if you have an injury?</a:t>
              </a:r>
            </a:p>
            <a:p>
              <a:endParaRPr lang="en-US" sz="4000" b="1" dirty="0">
                <a:latin typeface="Times New Roman" panose="02020603050405020304" pitchFamily="18" charset="0"/>
                <a:cs typeface="Times New Roman" panose="02020603050405020304" pitchFamily="18" charset="0"/>
              </a:endParaRPr>
            </a:p>
            <a:p>
              <a:r>
                <a:rPr lang="en-US" sz="4000" b="1" dirty="0">
                  <a:latin typeface="Times New Roman" panose="02020603050405020304" pitchFamily="18" charset="0"/>
                  <a:cs typeface="Times New Roman" panose="02020603050405020304" pitchFamily="18" charset="0"/>
                </a:rPr>
                <a:t>Participants: </a:t>
              </a:r>
              <a:r>
                <a:rPr lang="en-US" sz="4000" dirty="0">
                  <a:latin typeface="Times New Roman" panose="02020603050405020304" pitchFamily="18" charset="0"/>
                  <a:cs typeface="Times New Roman" panose="02020603050405020304" pitchFamily="18" charset="0"/>
                </a:rPr>
                <a:t>50 individuals over the age of 18 volunteered to take part in this study. Prior to any data collection ethical approval was sought and obtained from the University of Wales Trinity Saint David's. Prior to sending the questionnaire to the participants, it was piloted to increase the likelihood of success and to identify potential issues and grammatical mistakes. To achieve data collection, the questionnaire was produced on Microsoft Forms and the link was sent to various individuals and published on social media sites. </a:t>
              </a:r>
            </a:p>
            <a:p>
              <a:r>
                <a:rPr lang="en-US" sz="4000" b="1" dirty="0">
                  <a:latin typeface="Times New Roman" panose="02020603050405020304" pitchFamily="18" charset="0"/>
                  <a:cs typeface="Times New Roman" panose="02020603050405020304" pitchFamily="18" charset="0"/>
                </a:rPr>
                <a:t>Statistical analysis: </a:t>
              </a:r>
              <a:r>
                <a:rPr lang="en-US" sz="4000" dirty="0">
                  <a:latin typeface="Times New Roman" panose="02020603050405020304" pitchFamily="18" charset="0"/>
                  <a:cs typeface="Times New Roman" panose="02020603050405020304" pitchFamily="18" charset="0"/>
                </a:rPr>
                <a:t>The data was analysed using descriptive statistics using Excel. </a:t>
              </a:r>
              <a:endParaRPr lang="en-US" sz="4000" dirty="0">
                <a:highlight>
                  <a:srgbClr val="FFFF00"/>
                </a:highlight>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3F39524C-3B31-A94B-B7F4-4D9BB45A0ED4}"/>
                </a:ext>
              </a:extLst>
            </p:cNvPr>
            <p:cNvSpPr txBox="1"/>
            <p:nvPr/>
          </p:nvSpPr>
          <p:spPr>
            <a:xfrm>
              <a:off x="461978" y="15039948"/>
              <a:ext cx="8163064" cy="923330"/>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5400" dirty="0">
                  <a:latin typeface="Times New Roman" panose="02020603050405020304" pitchFamily="18" charset="0"/>
                  <a:cs typeface="Times New Roman" panose="02020603050405020304" pitchFamily="18" charset="0"/>
                </a:rPr>
                <a:t>Method</a:t>
              </a:r>
            </a:p>
          </p:txBody>
        </p:sp>
      </p:grpSp>
      <p:grpSp>
        <p:nvGrpSpPr>
          <p:cNvPr id="23" name="Group 22">
            <a:extLst>
              <a:ext uri="{FF2B5EF4-FFF2-40B4-BE49-F238E27FC236}">
                <a16:creationId xmlns:a16="http://schemas.microsoft.com/office/drawing/2014/main" id="{ADBDE4EE-5E97-8D47-AC07-C222C70F7273}"/>
              </a:ext>
            </a:extLst>
          </p:cNvPr>
          <p:cNvGrpSpPr/>
          <p:nvPr/>
        </p:nvGrpSpPr>
        <p:grpSpPr>
          <a:xfrm>
            <a:off x="527773" y="19772806"/>
            <a:ext cx="29174563" cy="6954267"/>
            <a:chOff x="465256" y="26085118"/>
            <a:chExt cx="29174563" cy="6718994"/>
          </a:xfrm>
        </p:grpSpPr>
        <p:sp>
          <p:nvSpPr>
            <p:cNvPr id="8" name="TextBox 7">
              <a:extLst>
                <a:ext uri="{FF2B5EF4-FFF2-40B4-BE49-F238E27FC236}">
                  <a16:creationId xmlns:a16="http://schemas.microsoft.com/office/drawing/2014/main" id="{59769618-46F7-4E43-9739-2302A3E84B11}"/>
                </a:ext>
              </a:extLst>
            </p:cNvPr>
            <p:cNvSpPr txBox="1"/>
            <p:nvPr/>
          </p:nvSpPr>
          <p:spPr>
            <a:xfrm>
              <a:off x="465256" y="26085118"/>
              <a:ext cx="8163064" cy="923330"/>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5400" dirty="0">
                  <a:latin typeface="Times New Roman" panose="02020603050405020304" pitchFamily="18" charset="0"/>
                  <a:cs typeface="Times New Roman" panose="02020603050405020304" pitchFamily="18" charset="0"/>
                </a:rPr>
                <a:t>Result</a:t>
              </a:r>
              <a:r>
                <a:rPr lang="en-US" sz="5400" dirty="0"/>
                <a:t> </a:t>
              </a:r>
            </a:p>
          </p:txBody>
        </p:sp>
        <p:sp>
          <p:nvSpPr>
            <p:cNvPr id="10" name="TextBox 9">
              <a:extLst>
                <a:ext uri="{FF2B5EF4-FFF2-40B4-BE49-F238E27FC236}">
                  <a16:creationId xmlns:a16="http://schemas.microsoft.com/office/drawing/2014/main" id="{4C89B30E-B951-7F43-A554-1A067AABADE0}"/>
                </a:ext>
              </a:extLst>
            </p:cNvPr>
            <p:cNvSpPr txBox="1"/>
            <p:nvPr/>
          </p:nvSpPr>
          <p:spPr>
            <a:xfrm>
              <a:off x="520860" y="27362350"/>
              <a:ext cx="29118959" cy="5441762"/>
            </a:xfrm>
            <a:prstGeom prst="rect">
              <a:avLst/>
            </a:prstGeom>
            <a:noFill/>
          </p:spPr>
          <p:txBody>
            <a:bodyPr wrap="square" rtlCol="0">
              <a:spAutoFit/>
            </a:bodyPr>
            <a:lstStyle/>
            <a:p>
              <a:r>
                <a:rPr lang="en-US" sz="4000" dirty="0">
                  <a:latin typeface="Times New Roman" panose="02020603050405020304" pitchFamily="18" charset="0"/>
                  <a:cs typeface="Times New Roman" panose="02020603050405020304" pitchFamily="18" charset="0"/>
                </a:rPr>
                <a:t>50 responses were obtained to the survey, of which 54% (n=27) had reported that they had received treatment from a Sports Therapist within the last 2 years; of the participants that indicated that they had received treatment, 4% (n=2) indicated they received a ‘neutral’ experience, 14% (n=7) indicated that they had a ‘rather positive’ experience and 28% (n=14) indicated they had a ‘definitely positive’ experience (</a:t>
              </a:r>
              <a:r>
                <a:rPr lang="en-US" sz="4000" b="1" dirty="0">
                  <a:latin typeface="Times New Roman" panose="02020603050405020304" pitchFamily="18" charset="0"/>
                  <a:cs typeface="Times New Roman" panose="02020603050405020304" pitchFamily="18" charset="0"/>
                </a:rPr>
                <a:t>Figure 1</a:t>
              </a:r>
              <a:r>
                <a:rPr lang="en-US" sz="4000" dirty="0">
                  <a:latin typeface="Times New Roman" panose="02020603050405020304" pitchFamily="18" charset="0"/>
                  <a:cs typeface="Times New Roman" panose="02020603050405020304" pitchFamily="18" charset="0"/>
                </a:rPr>
                <a:t>). No participants indicated that they had a negative experience when being provided with Sports Therapy treatment. Participants were asked to indicate which of the professions they were most likely to see if they received an injury 56% (n=28) would go directly to a Physiotherapist whilst 32% (n=16) would go to a Sport Therapist, and 12% (n=6) indicated that they would see either a Massage Therapist or Chiropractor (</a:t>
              </a:r>
              <a:r>
                <a:rPr lang="en-US" sz="4000" b="1" dirty="0">
                  <a:latin typeface="Times New Roman" panose="02020603050405020304" pitchFamily="18" charset="0"/>
                  <a:cs typeface="Times New Roman" panose="02020603050405020304" pitchFamily="18" charset="0"/>
                </a:rPr>
                <a:t>Figure 2</a:t>
              </a:r>
              <a:r>
                <a:rPr lang="en-US" sz="4000" dirty="0">
                  <a:latin typeface="Times New Roman" panose="02020603050405020304" pitchFamily="18" charset="0"/>
                  <a:cs typeface="Times New Roman" panose="02020603050405020304" pitchFamily="18" charset="0"/>
                </a:rPr>
                <a:t>) . The youngest age group indicated that they were most likely to seek a Physiotherapist (20%) to assist with their injury with sports therapy (14%) in second. The only age group which reported Sports Therapy as their chosen profession for treatment was 25-34 (10%). All other age groups indicated that the most likely profession they would seek for treatment would be a Physiotherapist (36%) (</a:t>
              </a:r>
              <a:r>
                <a:rPr lang="en-US" sz="4000" b="1" dirty="0">
                  <a:latin typeface="Times New Roman" panose="02020603050405020304" pitchFamily="18" charset="0"/>
                  <a:cs typeface="Times New Roman" panose="02020603050405020304" pitchFamily="18" charset="0"/>
                </a:rPr>
                <a:t>Table 1</a:t>
              </a:r>
              <a:r>
                <a:rPr lang="en-US" sz="4000" dirty="0">
                  <a:latin typeface="Times New Roman" panose="02020603050405020304" pitchFamily="18" charset="0"/>
                  <a:cs typeface="Times New Roman" panose="02020603050405020304" pitchFamily="18" charset="0"/>
                </a:rPr>
                <a:t>). </a:t>
              </a:r>
            </a:p>
          </p:txBody>
        </p:sp>
      </p:grpSp>
      <p:grpSp>
        <p:nvGrpSpPr>
          <p:cNvPr id="24" name="Group 23">
            <a:extLst>
              <a:ext uri="{FF2B5EF4-FFF2-40B4-BE49-F238E27FC236}">
                <a16:creationId xmlns:a16="http://schemas.microsoft.com/office/drawing/2014/main" id="{C9EEEEE6-C1FA-BE45-B52A-FD6B0C86789E}"/>
              </a:ext>
            </a:extLst>
          </p:cNvPr>
          <p:cNvGrpSpPr/>
          <p:nvPr/>
        </p:nvGrpSpPr>
        <p:grpSpPr>
          <a:xfrm>
            <a:off x="511013" y="35555079"/>
            <a:ext cx="29253186" cy="5675666"/>
            <a:chOff x="29418" y="33355034"/>
            <a:chExt cx="29253186" cy="5675666"/>
          </a:xfrm>
        </p:grpSpPr>
        <p:sp>
          <p:nvSpPr>
            <p:cNvPr id="9" name="TextBox 8">
              <a:extLst>
                <a:ext uri="{FF2B5EF4-FFF2-40B4-BE49-F238E27FC236}">
                  <a16:creationId xmlns:a16="http://schemas.microsoft.com/office/drawing/2014/main" id="{1710DBC3-1A39-5E46-9C51-44B0FC715CDF}"/>
                </a:ext>
              </a:extLst>
            </p:cNvPr>
            <p:cNvSpPr txBox="1"/>
            <p:nvPr/>
          </p:nvSpPr>
          <p:spPr>
            <a:xfrm>
              <a:off x="108040" y="33355034"/>
              <a:ext cx="8159786" cy="923330"/>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5400" dirty="0">
                  <a:latin typeface="Times New Roman" panose="02020603050405020304" pitchFamily="18" charset="0"/>
                  <a:cs typeface="Times New Roman" panose="02020603050405020304" pitchFamily="18" charset="0"/>
                </a:rPr>
                <a:t>Conclusion</a:t>
              </a:r>
              <a:r>
                <a:rPr lang="en-US" sz="5400" dirty="0"/>
                <a:t> </a:t>
              </a:r>
            </a:p>
          </p:txBody>
        </p:sp>
        <p:sp>
          <p:nvSpPr>
            <p:cNvPr id="13" name="TextBox 12">
              <a:extLst>
                <a:ext uri="{FF2B5EF4-FFF2-40B4-BE49-F238E27FC236}">
                  <a16:creationId xmlns:a16="http://schemas.microsoft.com/office/drawing/2014/main" id="{51F30477-9124-F94B-B7BB-5DE70E2FA862}"/>
                </a:ext>
              </a:extLst>
            </p:cNvPr>
            <p:cNvSpPr txBox="1"/>
            <p:nvPr/>
          </p:nvSpPr>
          <p:spPr>
            <a:xfrm>
              <a:off x="29418" y="34629495"/>
              <a:ext cx="29253186" cy="4401205"/>
            </a:xfrm>
            <a:prstGeom prst="rect">
              <a:avLst/>
            </a:prstGeom>
            <a:noFill/>
          </p:spPr>
          <p:txBody>
            <a:bodyPr wrap="square" rtlCol="0">
              <a:spAutoFit/>
            </a:bodyPr>
            <a:lstStyle/>
            <a:p>
              <a:r>
                <a:rPr lang="en-US" sz="4000" dirty="0">
                  <a:latin typeface="Times New Roman" panose="02020603050405020304" pitchFamily="18" charset="0"/>
                  <a:cs typeface="Times New Roman" panose="02020603050405020304" pitchFamily="18" charset="0"/>
                </a:rPr>
                <a:t>This study demonstrates that participants are likely to have strong confidence in the role of Sport Therapist and consider Sport Therapy as a beneficial and useful service, however this response is affected by age of the participants.   </a:t>
              </a:r>
            </a:p>
            <a:p>
              <a:endParaRPr lang="en-US" sz="4000" dirty="0">
                <a:latin typeface="Times New Roman" panose="02020603050405020304" pitchFamily="18" charset="0"/>
                <a:cs typeface="Times New Roman" panose="02020603050405020304" pitchFamily="18" charset="0"/>
              </a:endParaRPr>
            </a:p>
            <a:p>
              <a:r>
                <a:rPr lang="en-US" sz="4000" b="1" dirty="0">
                  <a:latin typeface="Times New Roman" panose="02020603050405020304" pitchFamily="18" charset="0"/>
                  <a:cs typeface="Times New Roman" panose="02020603050405020304" pitchFamily="18" charset="0"/>
                </a:rPr>
                <a:t>Limitation: </a:t>
              </a:r>
              <a:r>
                <a:rPr lang="en-US" sz="4000" dirty="0">
                  <a:latin typeface="Times New Roman" panose="02020603050405020304" pitchFamily="18" charset="0"/>
                  <a:cs typeface="Times New Roman" panose="02020603050405020304" pitchFamily="18" charset="0"/>
                </a:rPr>
                <a:t>Due to the questionnaire being published on social media, the response from the older age category was limited. Due to there being no similar research conducted in this field, there was no validated questionnaire that could be used.  </a:t>
              </a:r>
            </a:p>
            <a:p>
              <a:r>
                <a:rPr lang="en-US" sz="4000" b="1" dirty="0">
                  <a:latin typeface="Times New Roman" panose="02020603050405020304" pitchFamily="18" charset="0"/>
                  <a:cs typeface="Times New Roman" panose="02020603050405020304" pitchFamily="18" charset="0"/>
                </a:rPr>
                <a:t>Further research </a:t>
              </a:r>
              <a:r>
                <a:rPr lang="en-US" sz="4000" dirty="0">
                  <a:latin typeface="Times New Roman" panose="02020603050405020304" pitchFamily="18" charset="0"/>
                  <a:cs typeface="Times New Roman" panose="02020603050405020304" pitchFamily="18" charset="0"/>
                </a:rPr>
                <a:t>is</a:t>
              </a:r>
              <a:r>
                <a:rPr lang="en-US" sz="4000" b="1" dirty="0">
                  <a:latin typeface="Times New Roman" panose="02020603050405020304" pitchFamily="18" charset="0"/>
                  <a:cs typeface="Times New Roman" panose="02020603050405020304" pitchFamily="18" charset="0"/>
                </a:rPr>
                <a:t> </a:t>
              </a:r>
              <a:r>
                <a:rPr lang="en-US" sz="4000" dirty="0">
                  <a:latin typeface="Times New Roman" panose="02020603050405020304" pitchFamily="18" charset="0"/>
                  <a:cs typeface="Times New Roman" panose="02020603050405020304" pitchFamily="18" charset="0"/>
                </a:rPr>
                <a:t>required to identify why there is a lack of knowledge and the reasons why the older population have specifically heard of Physiotherapy rather than the Sport Therapy profession. </a:t>
              </a:r>
            </a:p>
          </p:txBody>
        </p:sp>
      </p:grpSp>
      <p:pic>
        <p:nvPicPr>
          <p:cNvPr id="1026" name="Picture 2" descr="page1image64146480">
            <a:extLst>
              <a:ext uri="{FF2B5EF4-FFF2-40B4-BE49-F238E27FC236}">
                <a16:creationId xmlns:a16="http://schemas.microsoft.com/office/drawing/2014/main" id="{1A2567AB-8D25-6248-B1AC-D0F6672712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4543268" y="840214"/>
            <a:ext cx="5704559" cy="2123699"/>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graphicFrame>
        <p:nvGraphicFramePr>
          <p:cNvPr id="31" name="Chart 30">
            <a:extLst>
              <a:ext uri="{FF2B5EF4-FFF2-40B4-BE49-F238E27FC236}">
                <a16:creationId xmlns:a16="http://schemas.microsoft.com/office/drawing/2014/main" id="{E6AEAD28-C9E2-BE42-A36F-9421D162DC46}"/>
              </a:ext>
            </a:extLst>
          </p:cNvPr>
          <p:cNvGraphicFramePr>
            <a:graphicFrameLocks/>
          </p:cNvGraphicFramePr>
          <p:nvPr/>
        </p:nvGraphicFramePr>
        <p:xfrm>
          <a:off x="268788" y="27059127"/>
          <a:ext cx="9744238" cy="6478828"/>
        </p:xfrm>
        <a:graphic>
          <a:graphicData uri="http://schemas.openxmlformats.org/drawingml/2006/chart">
            <c:chart xmlns:c="http://schemas.openxmlformats.org/drawingml/2006/chart" xmlns:r="http://schemas.openxmlformats.org/officeDocument/2006/relationships" r:id="rId4"/>
          </a:graphicData>
        </a:graphic>
      </p:graphicFrame>
      <p:sp>
        <p:nvSpPr>
          <p:cNvPr id="36" name="TextBox 35">
            <a:extLst>
              <a:ext uri="{FF2B5EF4-FFF2-40B4-BE49-F238E27FC236}">
                <a16:creationId xmlns:a16="http://schemas.microsoft.com/office/drawing/2014/main" id="{A9D5D0E1-EB1A-DE47-8CCE-F444A47DF1B6}"/>
              </a:ext>
            </a:extLst>
          </p:cNvPr>
          <p:cNvSpPr txBox="1"/>
          <p:nvPr/>
        </p:nvSpPr>
        <p:spPr>
          <a:xfrm>
            <a:off x="20262188" y="33490705"/>
            <a:ext cx="9156208" cy="1200329"/>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3600" dirty="0">
                <a:latin typeface="Times New Roman" panose="02020603050405020304" pitchFamily="18" charset="0"/>
                <a:cs typeface="Times New Roman" panose="02020603050405020304" pitchFamily="18" charset="0"/>
              </a:rPr>
              <a:t>Table 1: Relationship between participants age and their preferred profession. </a:t>
            </a:r>
            <a:r>
              <a:rPr lang="en-US" sz="3600" dirty="0"/>
              <a:t> </a:t>
            </a:r>
          </a:p>
        </p:txBody>
      </p:sp>
      <p:sp>
        <p:nvSpPr>
          <p:cNvPr id="38" name="TextBox 37">
            <a:extLst>
              <a:ext uri="{FF2B5EF4-FFF2-40B4-BE49-F238E27FC236}">
                <a16:creationId xmlns:a16="http://schemas.microsoft.com/office/drawing/2014/main" id="{E18E1985-41FE-BA4A-AA65-B70F2A7A558A}"/>
              </a:ext>
            </a:extLst>
          </p:cNvPr>
          <p:cNvSpPr txBox="1"/>
          <p:nvPr/>
        </p:nvSpPr>
        <p:spPr>
          <a:xfrm>
            <a:off x="583377" y="33486762"/>
            <a:ext cx="9522260" cy="1754326"/>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3600" dirty="0">
                <a:latin typeface="Times New Roman" panose="02020603050405020304" pitchFamily="18" charset="0"/>
                <a:cs typeface="Times New Roman" panose="02020603050405020304" pitchFamily="18" charset="0"/>
              </a:rPr>
              <a:t>Figure 1: The perceived quality of the service from those who had received treatment from a Sport Therapist in the last 2 years.</a:t>
            </a:r>
            <a:endParaRPr lang="en-US" sz="3600" dirty="0"/>
          </a:p>
        </p:txBody>
      </p:sp>
      <p:graphicFrame>
        <p:nvGraphicFramePr>
          <p:cNvPr id="40" name="Chart 39">
            <a:extLst>
              <a:ext uri="{FF2B5EF4-FFF2-40B4-BE49-F238E27FC236}">
                <a16:creationId xmlns:a16="http://schemas.microsoft.com/office/drawing/2014/main" id="{3736A5A9-430C-AF42-A0BE-B7FB2B46324F}"/>
              </a:ext>
            </a:extLst>
          </p:cNvPr>
          <p:cNvGraphicFramePr/>
          <p:nvPr/>
        </p:nvGraphicFramePr>
        <p:xfrm>
          <a:off x="10123307" y="27041064"/>
          <a:ext cx="9156208" cy="6231483"/>
        </p:xfrm>
        <a:graphic>
          <a:graphicData uri="http://schemas.openxmlformats.org/drawingml/2006/chart">
            <c:chart xmlns:c="http://schemas.openxmlformats.org/drawingml/2006/chart" xmlns:r="http://schemas.openxmlformats.org/officeDocument/2006/relationships" r:id="rId5"/>
          </a:graphicData>
        </a:graphic>
      </p:graphicFrame>
      <p:graphicFrame>
        <p:nvGraphicFramePr>
          <p:cNvPr id="41" name="Chart 40">
            <a:extLst>
              <a:ext uri="{FF2B5EF4-FFF2-40B4-BE49-F238E27FC236}">
                <a16:creationId xmlns:a16="http://schemas.microsoft.com/office/drawing/2014/main" id="{DEDA8819-F622-9E4F-BD81-9429238D8D27}"/>
              </a:ext>
            </a:extLst>
          </p:cNvPr>
          <p:cNvGraphicFramePr>
            <a:graphicFrameLocks/>
          </p:cNvGraphicFramePr>
          <p:nvPr/>
        </p:nvGraphicFramePr>
        <p:xfrm>
          <a:off x="20262188" y="27041064"/>
          <a:ext cx="8580611" cy="6135650"/>
        </p:xfrm>
        <a:graphic>
          <a:graphicData uri="http://schemas.openxmlformats.org/drawingml/2006/chart">
            <c:chart xmlns:c="http://schemas.openxmlformats.org/drawingml/2006/chart" xmlns:r="http://schemas.openxmlformats.org/officeDocument/2006/relationships" r:id="rId6"/>
          </a:graphicData>
        </a:graphic>
      </p:graphicFrame>
      <p:sp>
        <p:nvSpPr>
          <p:cNvPr id="44" name="TextBox 43">
            <a:extLst>
              <a:ext uri="{FF2B5EF4-FFF2-40B4-BE49-F238E27FC236}">
                <a16:creationId xmlns:a16="http://schemas.microsoft.com/office/drawing/2014/main" id="{5F14948E-69EC-E543-A825-F38D9A0F1B19}"/>
              </a:ext>
            </a:extLst>
          </p:cNvPr>
          <p:cNvSpPr txBox="1"/>
          <p:nvPr/>
        </p:nvSpPr>
        <p:spPr>
          <a:xfrm>
            <a:off x="11124441" y="33490704"/>
            <a:ext cx="7153940" cy="1200329"/>
          </a:xfrm>
          <a:prstGeom prst="rect">
            <a:avLst/>
          </a:prstGeom>
        </p:spPr>
        <p:style>
          <a:lnRef idx="0">
            <a:schemeClr val="accent1"/>
          </a:lnRef>
          <a:fillRef idx="3">
            <a:schemeClr val="accent1"/>
          </a:fillRef>
          <a:effectRef idx="3">
            <a:schemeClr val="accent1"/>
          </a:effectRef>
          <a:fontRef idx="minor">
            <a:schemeClr val="lt1"/>
          </a:fontRef>
        </p:style>
        <p:txBody>
          <a:bodyPr wrap="square" rtlCol="0">
            <a:spAutoFit/>
          </a:bodyPr>
          <a:lstStyle/>
          <a:p>
            <a:pPr algn="ctr"/>
            <a:r>
              <a:rPr lang="en-US" sz="3600" dirty="0">
                <a:latin typeface="Times New Roman" panose="02020603050405020304" pitchFamily="18" charset="0"/>
                <a:cs typeface="Times New Roman" panose="02020603050405020304" pitchFamily="18" charset="0"/>
              </a:rPr>
              <a:t>Figure 2: Who are you most likely to see if you have an injury? </a:t>
            </a:r>
            <a:endParaRPr lang="en-US" sz="3600" dirty="0"/>
          </a:p>
        </p:txBody>
      </p:sp>
      <p:sp>
        <p:nvSpPr>
          <p:cNvPr id="6" name="TextBox 5">
            <a:extLst>
              <a:ext uri="{FF2B5EF4-FFF2-40B4-BE49-F238E27FC236}">
                <a16:creationId xmlns:a16="http://schemas.microsoft.com/office/drawing/2014/main" id="{61764FE4-1BE8-F342-B5A7-9EC109D226EE}"/>
              </a:ext>
            </a:extLst>
          </p:cNvPr>
          <p:cNvSpPr txBox="1"/>
          <p:nvPr/>
        </p:nvSpPr>
        <p:spPr>
          <a:xfrm>
            <a:off x="12329294" y="41233276"/>
            <a:ext cx="17373042" cy="1323439"/>
          </a:xfrm>
          <a:prstGeom prst="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sz="3200" b="1" i="1" dirty="0"/>
              <a:t>References: </a:t>
            </a:r>
          </a:p>
          <a:p>
            <a:r>
              <a:rPr lang="en-US" sz="2400" dirty="0"/>
              <a:t>1. Society of Sport Therapist (2021) </a:t>
            </a:r>
            <a:r>
              <a:rPr lang="en-US" sz="2400" i="1" dirty="0"/>
              <a:t>What is Sport Therapy?</a:t>
            </a:r>
            <a:r>
              <a:rPr lang="en-US" sz="2400" dirty="0"/>
              <a:t> Available at: https://society-of-sports-therapists'/public-information/what-is-sports-therapy/</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1F997A20-8E8A-5D49-B1C2-FE5F2CB40E9C}"/>
              </a:ext>
            </a:extLst>
          </p:cNvPr>
          <p:cNvSpPr/>
          <p:nvPr/>
        </p:nvSpPr>
        <p:spPr>
          <a:xfrm>
            <a:off x="0" y="209455"/>
            <a:ext cx="27449355" cy="2825647"/>
          </a:xfrm>
          <a:prstGeom prst="roundRect">
            <a:avLst/>
          </a:prstGeom>
          <a:ln/>
        </p:spPr>
        <p:style>
          <a:lnRef idx="1">
            <a:schemeClr val="accent6"/>
          </a:lnRef>
          <a:fillRef idx="3">
            <a:schemeClr val="accent6"/>
          </a:fillRef>
          <a:effectRef idx="2">
            <a:schemeClr val="accent6"/>
          </a:effectRef>
          <a:fontRef idx="minor">
            <a:schemeClr val="lt1"/>
          </a:fontRef>
        </p:style>
        <p:txBody>
          <a:bodyPr rtlCol="0" anchor="ctr"/>
          <a:lstStyle/>
          <a:p>
            <a:pPr algn="ctr" defTabSz="4152035">
              <a:lnSpc>
                <a:spcPct val="150000"/>
              </a:lnSpc>
            </a:pPr>
            <a:r>
              <a:rPr lang="en-GB" sz="7008" b="1">
                <a:solidFill>
                  <a:prstClr val="white"/>
                </a:solidFill>
                <a:latin typeface="Times New Roman" panose="02020603050405020304" pitchFamily="18" charset="0"/>
                <a:ea typeface="Times New Roman" panose="02020603050405020304" pitchFamily="18" charset="0"/>
                <a:cs typeface="Times New Roman" panose="02020603050405020304" pitchFamily="18" charset="0"/>
              </a:rPr>
              <a:t>Strength balance of the hamstring in female university rugby player</a:t>
            </a:r>
          </a:p>
          <a:p>
            <a:pPr algn="ctr" defTabSz="4152035">
              <a:lnSpc>
                <a:spcPct val="150000"/>
              </a:lnSpc>
            </a:pPr>
            <a:r>
              <a:rPr lang="en-GB" sz="5045">
                <a:solidFill>
                  <a:prstClr val="white"/>
                </a:solidFill>
                <a:latin typeface="Times New Roman" panose="02020603050405020304" pitchFamily="18" charset="0"/>
                <a:ea typeface="Times New Roman" panose="02020603050405020304" pitchFamily="18" charset="0"/>
                <a:cs typeface="Times New Roman" panose="02020603050405020304" pitchFamily="18" charset="0"/>
              </a:rPr>
              <a:t>Matthew Ellis, BSc (Hons) Sports Therapy, 2021</a:t>
            </a:r>
          </a:p>
        </p:txBody>
      </p:sp>
      <p:pic>
        <p:nvPicPr>
          <p:cNvPr id="5" name="Picture 4">
            <a:extLst>
              <a:ext uri="{FF2B5EF4-FFF2-40B4-BE49-F238E27FC236}">
                <a16:creationId xmlns:a16="http://schemas.microsoft.com/office/drawing/2014/main" id="{FA901D3B-DFF9-8F41-9924-BC199D24B46A}"/>
              </a:ext>
            </a:extLst>
          </p:cNvPr>
          <p:cNvPicPr>
            <a:picLocks noChangeAspect="1"/>
          </p:cNvPicPr>
          <p:nvPr/>
        </p:nvPicPr>
        <p:blipFill rotWithShape="1">
          <a:blip r:embed="rId2"/>
          <a:srcRect l="-7694" r="66463" b="-2064"/>
          <a:stretch/>
        </p:blipFill>
        <p:spPr>
          <a:xfrm>
            <a:off x="26952123" y="247690"/>
            <a:ext cx="3286066" cy="2825647"/>
          </a:xfrm>
          <a:prstGeom prst="rect">
            <a:avLst/>
          </a:prstGeom>
        </p:spPr>
      </p:pic>
      <p:sp>
        <p:nvSpPr>
          <p:cNvPr id="6" name="Rounded Rectangle 5">
            <a:extLst>
              <a:ext uri="{FF2B5EF4-FFF2-40B4-BE49-F238E27FC236}">
                <a16:creationId xmlns:a16="http://schemas.microsoft.com/office/drawing/2014/main" id="{1DCAD930-ED63-4E40-AF6E-F80CA596216B}"/>
              </a:ext>
            </a:extLst>
          </p:cNvPr>
          <p:cNvSpPr/>
          <p:nvPr/>
        </p:nvSpPr>
        <p:spPr>
          <a:xfrm>
            <a:off x="530501" y="4300795"/>
            <a:ext cx="29185934" cy="551344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defTabSz="4152035"/>
            <a:r>
              <a:rPr lang="en-US" sz="5606">
                <a:solidFill>
                  <a:prstClr val="black"/>
                </a:solidFill>
                <a:latin typeface="Times New Roman" panose="02020603050405020304" pitchFamily="18" charset="0"/>
                <a:cs typeface="Times New Roman" panose="02020603050405020304" pitchFamily="18" charset="0"/>
              </a:rPr>
              <a:t>The hamstring plays a crucial </a:t>
            </a:r>
            <a:r>
              <a:rPr lang="en-GB" sz="5606">
                <a:solidFill>
                  <a:srgbClr val="000000"/>
                </a:solidFill>
                <a:latin typeface="Times New Roman" panose="02020603050405020304" pitchFamily="18" charset="0"/>
                <a:cs typeface="Times New Roman" panose="02020603050405020304" pitchFamily="18" charset="0"/>
              </a:rPr>
              <a:t>role in high performance running sports, such as rugby, where sprint running Is paramount and vital for performing offensive and defensive efforts</a:t>
            </a:r>
            <a:r>
              <a:rPr lang="en-US" sz="5606" baseline="30000">
                <a:solidFill>
                  <a:srgbClr val="000000"/>
                </a:solidFill>
                <a:latin typeface="Times New Roman" panose="02020603050405020304" pitchFamily="18" charset="0"/>
                <a:cs typeface="Times New Roman" panose="02020603050405020304" pitchFamily="18" charset="0"/>
              </a:rPr>
              <a:t>(1)</a:t>
            </a:r>
            <a:r>
              <a:rPr lang="en-GB" sz="5606" baseline="30000">
                <a:solidFill>
                  <a:srgbClr val="000000"/>
                </a:solidFill>
                <a:latin typeface="Times New Roman" panose="02020603050405020304" pitchFamily="18" charset="0"/>
                <a:cs typeface="Times New Roman" panose="02020603050405020304" pitchFamily="18" charset="0"/>
              </a:rPr>
              <a:t> </a:t>
            </a:r>
            <a:r>
              <a:rPr lang="en-GB" sz="5606">
                <a:solidFill>
                  <a:srgbClr val="000000"/>
                </a:solidFill>
                <a:latin typeface="Times New Roman" panose="02020603050405020304" pitchFamily="18" charset="0"/>
                <a:cs typeface="Times New Roman" panose="02020603050405020304" pitchFamily="18" charset="0"/>
              </a:rPr>
              <a:t>. One of the main phases of sprinting requires the hamstrings to contract eccentrically</a:t>
            </a:r>
            <a:r>
              <a:rPr lang="en-GB" sz="5606" baseline="30000">
                <a:solidFill>
                  <a:srgbClr val="000000"/>
                </a:solidFill>
                <a:latin typeface="Times New Roman" panose="02020603050405020304" pitchFamily="18" charset="0"/>
                <a:cs typeface="Times New Roman" panose="02020603050405020304" pitchFamily="18" charset="0"/>
              </a:rPr>
              <a:t> </a:t>
            </a:r>
            <a:r>
              <a:rPr lang="en-US" sz="5606" baseline="30000">
                <a:solidFill>
                  <a:srgbClr val="000000"/>
                </a:solidFill>
                <a:latin typeface="Times New Roman" panose="02020603050405020304" pitchFamily="18" charset="0"/>
                <a:cs typeface="Times New Roman" panose="02020603050405020304" pitchFamily="18" charset="0"/>
              </a:rPr>
              <a:t>(2)</a:t>
            </a:r>
            <a:r>
              <a:rPr lang="en-US" sz="5606">
                <a:solidFill>
                  <a:srgbClr val="000000"/>
                </a:solidFill>
                <a:latin typeface="Times New Roman" panose="02020603050405020304" pitchFamily="18" charset="0"/>
                <a:cs typeface="Times New Roman" panose="02020603050405020304" pitchFamily="18" charset="0"/>
              </a:rPr>
              <a:t>.</a:t>
            </a:r>
            <a:r>
              <a:rPr lang="en-GB" sz="5606">
                <a:solidFill>
                  <a:srgbClr val="000000"/>
                </a:solidFill>
                <a:latin typeface="Times New Roman" panose="02020603050405020304" pitchFamily="18" charset="0"/>
                <a:cs typeface="Times New Roman" panose="02020603050405020304" pitchFamily="18" charset="0"/>
              </a:rPr>
              <a:t> A strength imbalance between both lower limbs can often result in injury </a:t>
            </a:r>
            <a:r>
              <a:rPr lang="en-US" sz="5606" baseline="30000">
                <a:solidFill>
                  <a:srgbClr val="000000"/>
                </a:solidFill>
                <a:latin typeface="Times New Roman" panose="02020603050405020304" pitchFamily="18" charset="0"/>
                <a:cs typeface="Times New Roman" panose="02020603050405020304" pitchFamily="18" charset="0"/>
              </a:rPr>
              <a:t>(3)</a:t>
            </a:r>
            <a:r>
              <a:rPr lang="en-GB" sz="5606">
                <a:solidFill>
                  <a:srgbClr val="000000"/>
                </a:solidFill>
                <a:latin typeface="Times New Roman" panose="02020603050405020304" pitchFamily="18" charset="0"/>
                <a:cs typeface="Times New Roman" panose="02020603050405020304" pitchFamily="18" charset="0"/>
              </a:rPr>
              <a:t>. By highlighting the hamstring strength differences between each leg in female university rugby players, this can increase the understanding of how important it is to have similar or equal strength in both hamstrings</a:t>
            </a:r>
            <a:r>
              <a:rPr lang="en-US" sz="5606" baseline="30000">
                <a:solidFill>
                  <a:srgbClr val="000000"/>
                </a:solidFill>
                <a:latin typeface="Times New Roman" panose="02020603050405020304" pitchFamily="18" charset="0"/>
                <a:cs typeface="Times New Roman" panose="02020603050405020304" pitchFamily="18" charset="0"/>
              </a:rPr>
              <a:t>(4)</a:t>
            </a:r>
            <a:r>
              <a:rPr lang="en-US" sz="5606">
                <a:solidFill>
                  <a:srgbClr val="000000"/>
                </a:solidFill>
                <a:latin typeface="Times New Roman" panose="02020603050405020304" pitchFamily="18" charset="0"/>
                <a:cs typeface="Times New Roman" panose="02020603050405020304" pitchFamily="18" charset="0"/>
              </a:rPr>
              <a:t>.</a:t>
            </a:r>
            <a:r>
              <a:rPr lang="en-GB" sz="5606">
                <a:solidFill>
                  <a:srgbClr val="000000"/>
                </a:solidFill>
                <a:latin typeface="Times New Roman" panose="02020603050405020304" pitchFamily="18" charset="0"/>
                <a:cs typeface="Times New Roman" panose="02020603050405020304" pitchFamily="18" charset="0"/>
              </a:rPr>
              <a:t> ​</a:t>
            </a:r>
            <a:endParaRPr lang="en-US" sz="5606">
              <a:solidFill>
                <a:prstClr val="black"/>
              </a:solidFill>
              <a:latin typeface="Times New Roman" panose="02020603050405020304" pitchFamily="18" charset="0"/>
              <a:cs typeface="Times New Roman" panose="02020603050405020304" pitchFamily="18" charset="0"/>
            </a:endParaRPr>
          </a:p>
        </p:txBody>
      </p:sp>
      <p:sp>
        <p:nvSpPr>
          <p:cNvPr id="7" name="Rounded Rectangle 6">
            <a:extLst>
              <a:ext uri="{FF2B5EF4-FFF2-40B4-BE49-F238E27FC236}">
                <a16:creationId xmlns:a16="http://schemas.microsoft.com/office/drawing/2014/main" id="{8394D8E0-6C8D-6446-8D26-232F16E59E5C}"/>
              </a:ext>
            </a:extLst>
          </p:cNvPr>
          <p:cNvSpPr/>
          <p:nvPr/>
        </p:nvSpPr>
        <p:spPr>
          <a:xfrm>
            <a:off x="9512027" y="3319435"/>
            <a:ext cx="10697093" cy="908244"/>
          </a:xfrm>
          <a:prstGeom prst="round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4152035"/>
            <a:r>
              <a:rPr lang="en-US" sz="8129">
                <a:solidFill>
                  <a:prstClr val="white"/>
                </a:solidFill>
                <a:latin typeface="Times New Roman" panose="02020603050405020304" pitchFamily="18" charset="0"/>
                <a:cs typeface="Times New Roman" panose="02020603050405020304" pitchFamily="18" charset="0"/>
              </a:rPr>
              <a:t>Introduction</a:t>
            </a:r>
          </a:p>
        </p:txBody>
      </p:sp>
      <p:sp>
        <p:nvSpPr>
          <p:cNvPr id="8" name="Rounded Rectangle 7">
            <a:extLst>
              <a:ext uri="{FF2B5EF4-FFF2-40B4-BE49-F238E27FC236}">
                <a16:creationId xmlns:a16="http://schemas.microsoft.com/office/drawing/2014/main" id="{0F08296E-B026-4847-9B96-AB2964517EDD}"/>
              </a:ext>
            </a:extLst>
          </p:cNvPr>
          <p:cNvSpPr/>
          <p:nvPr/>
        </p:nvSpPr>
        <p:spPr>
          <a:xfrm>
            <a:off x="9789060" y="9962974"/>
            <a:ext cx="10697093" cy="908244"/>
          </a:xfrm>
          <a:prstGeom prst="round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4152035"/>
            <a:r>
              <a:rPr lang="en-US" sz="8129">
                <a:solidFill>
                  <a:prstClr val="white"/>
                </a:solidFill>
                <a:latin typeface="Times New Roman" panose="02020603050405020304" pitchFamily="18" charset="0"/>
                <a:cs typeface="Times New Roman" panose="02020603050405020304" pitchFamily="18" charset="0"/>
              </a:rPr>
              <a:t>Objective</a:t>
            </a:r>
          </a:p>
        </p:txBody>
      </p:sp>
      <p:sp>
        <p:nvSpPr>
          <p:cNvPr id="9" name="Rounded Rectangle 8">
            <a:extLst>
              <a:ext uri="{FF2B5EF4-FFF2-40B4-BE49-F238E27FC236}">
                <a16:creationId xmlns:a16="http://schemas.microsoft.com/office/drawing/2014/main" id="{2B724F48-678B-CA4B-B544-87C3A5A74EE3}"/>
              </a:ext>
            </a:extLst>
          </p:cNvPr>
          <p:cNvSpPr/>
          <p:nvPr/>
        </p:nvSpPr>
        <p:spPr>
          <a:xfrm>
            <a:off x="530502" y="10990757"/>
            <a:ext cx="29185936" cy="228877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defTabSz="4152035"/>
            <a:r>
              <a:rPr lang="en-US" sz="5606">
                <a:solidFill>
                  <a:prstClr val="black"/>
                </a:solidFill>
                <a:latin typeface="Times New Roman" panose="02020603050405020304" pitchFamily="18" charset="0"/>
                <a:cs typeface="Times New Roman" panose="02020603050405020304" pitchFamily="18" charset="0"/>
              </a:rPr>
              <a:t>To investigate the hamstring strength balance between dominant and non-dominant limb in female university rugby players.</a:t>
            </a:r>
          </a:p>
        </p:txBody>
      </p:sp>
      <p:sp>
        <p:nvSpPr>
          <p:cNvPr id="10" name="Rounded Rectangle 9">
            <a:extLst>
              <a:ext uri="{FF2B5EF4-FFF2-40B4-BE49-F238E27FC236}">
                <a16:creationId xmlns:a16="http://schemas.microsoft.com/office/drawing/2014/main" id="{CA631BE1-CD22-B14F-AD74-2B12C7928BE4}"/>
              </a:ext>
            </a:extLst>
          </p:cNvPr>
          <p:cNvSpPr/>
          <p:nvPr/>
        </p:nvSpPr>
        <p:spPr>
          <a:xfrm>
            <a:off x="2346990" y="13507771"/>
            <a:ext cx="10697093" cy="908244"/>
          </a:xfrm>
          <a:prstGeom prst="round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4152035"/>
            <a:r>
              <a:rPr lang="en-US" sz="8129">
                <a:solidFill>
                  <a:prstClr val="white"/>
                </a:solidFill>
                <a:latin typeface="Times New Roman" panose="02020603050405020304" pitchFamily="18" charset="0"/>
                <a:cs typeface="Times New Roman" panose="02020603050405020304" pitchFamily="18" charset="0"/>
              </a:rPr>
              <a:t>Methods</a:t>
            </a:r>
          </a:p>
        </p:txBody>
      </p:sp>
      <p:sp>
        <p:nvSpPr>
          <p:cNvPr id="11" name="Rounded Rectangle 10">
            <a:extLst>
              <a:ext uri="{FF2B5EF4-FFF2-40B4-BE49-F238E27FC236}">
                <a16:creationId xmlns:a16="http://schemas.microsoft.com/office/drawing/2014/main" id="{67422654-C45F-174A-9F5A-8EE239B0E98A}"/>
              </a:ext>
            </a:extLst>
          </p:cNvPr>
          <p:cNvSpPr/>
          <p:nvPr/>
        </p:nvSpPr>
        <p:spPr>
          <a:xfrm>
            <a:off x="530502" y="14453759"/>
            <a:ext cx="14330072" cy="1001527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defTabSz="4152035"/>
            <a:r>
              <a:rPr lang="en-US" sz="5606" b="1">
                <a:solidFill>
                  <a:prstClr val="black"/>
                </a:solidFill>
                <a:latin typeface="Times New Roman" panose="02020603050405020304" pitchFamily="18" charset="0"/>
                <a:cs typeface="Times New Roman" panose="02020603050405020304" pitchFamily="18" charset="0"/>
              </a:rPr>
              <a:t>Design: </a:t>
            </a:r>
            <a:r>
              <a:rPr lang="en-US" sz="5606">
                <a:solidFill>
                  <a:prstClr val="black"/>
                </a:solidFill>
                <a:latin typeface="Times New Roman" panose="02020603050405020304" pitchFamily="18" charset="0"/>
                <a:cs typeface="Times New Roman" panose="02020603050405020304" pitchFamily="18" charset="0"/>
              </a:rPr>
              <a:t>An observational cross sectional research design was used to assess hamstring strength balance using The </a:t>
            </a:r>
            <a:r>
              <a:rPr lang="en-US" sz="5606" err="1">
                <a:solidFill>
                  <a:prstClr val="black"/>
                </a:solidFill>
                <a:latin typeface="Times New Roman" panose="02020603050405020304" pitchFamily="18" charset="0"/>
                <a:cs typeface="Times New Roman" panose="02020603050405020304" pitchFamily="18" charset="0"/>
              </a:rPr>
              <a:t>Nordbord</a:t>
            </a:r>
            <a:r>
              <a:rPr lang="en-US" sz="5606">
                <a:solidFill>
                  <a:prstClr val="black"/>
                </a:solidFill>
                <a:latin typeface="Times New Roman" panose="02020603050405020304" pitchFamily="18" charset="0"/>
                <a:cs typeface="Times New Roman" panose="02020603050405020304" pitchFamily="18" charset="0"/>
              </a:rPr>
              <a:t> Hamstring Testing System </a:t>
            </a:r>
            <a:r>
              <a:rPr lang="en-US" sz="5606" b="1">
                <a:solidFill>
                  <a:prstClr val="black"/>
                </a:solidFill>
                <a:latin typeface="Times New Roman" panose="02020603050405020304" pitchFamily="18" charset="0"/>
                <a:cs typeface="Times New Roman" panose="02020603050405020304" pitchFamily="18" charset="0"/>
              </a:rPr>
              <a:t>(Picture 1)</a:t>
            </a:r>
          </a:p>
          <a:p>
            <a:pPr defTabSz="4152035"/>
            <a:r>
              <a:rPr lang="en-US" sz="5606" b="1">
                <a:solidFill>
                  <a:prstClr val="black"/>
                </a:solidFill>
                <a:latin typeface="Times New Roman" panose="02020603050405020304" pitchFamily="18" charset="0"/>
                <a:cs typeface="Times New Roman" panose="02020603050405020304" pitchFamily="18" charset="0"/>
              </a:rPr>
              <a:t>Participants: </a:t>
            </a:r>
            <a:r>
              <a:rPr lang="en-US" sz="5606">
                <a:solidFill>
                  <a:prstClr val="black"/>
                </a:solidFill>
                <a:latin typeface="Times New Roman" panose="02020603050405020304" pitchFamily="18" charset="0"/>
                <a:cs typeface="Times New Roman" panose="02020603050405020304" pitchFamily="18" charset="0"/>
              </a:rPr>
              <a:t>13 female university rugby player volunteered for this study. </a:t>
            </a:r>
          </a:p>
          <a:p>
            <a:pPr defTabSz="4152035"/>
            <a:r>
              <a:rPr lang="en-US" sz="5606" b="1">
                <a:solidFill>
                  <a:prstClr val="black"/>
                </a:solidFill>
                <a:latin typeface="Times New Roman" panose="02020603050405020304" pitchFamily="18" charset="0"/>
                <a:cs typeface="Times New Roman" panose="02020603050405020304" pitchFamily="18" charset="0"/>
              </a:rPr>
              <a:t>Statistical Analysis: </a:t>
            </a:r>
            <a:r>
              <a:rPr lang="en-US" sz="5606">
                <a:solidFill>
                  <a:prstClr val="black"/>
                </a:solidFill>
                <a:latin typeface="Times New Roman" panose="02020603050405020304" pitchFamily="18" charset="0"/>
                <a:cs typeface="Times New Roman" panose="02020603050405020304" pitchFamily="18" charset="0"/>
              </a:rPr>
              <a:t>The independent T-test using SPSS Software calculated the difference between dominant and non-dominant limb hamstring maximal force output.</a:t>
            </a:r>
          </a:p>
        </p:txBody>
      </p:sp>
      <p:sp>
        <p:nvSpPr>
          <p:cNvPr id="12" name="Rounded Rectangle 11">
            <a:extLst>
              <a:ext uri="{FF2B5EF4-FFF2-40B4-BE49-F238E27FC236}">
                <a16:creationId xmlns:a16="http://schemas.microsoft.com/office/drawing/2014/main" id="{E305EE2E-FB63-7745-A72F-4EB29F01C035}"/>
              </a:ext>
            </a:extLst>
          </p:cNvPr>
          <p:cNvSpPr/>
          <p:nvPr/>
        </p:nvSpPr>
        <p:spPr>
          <a:xfrm>
            <a:off x="15848587" y="14522517"/>
            <a:ext cx="13724572" cy="8501533"/>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defTabSz="4152035"/>
            <a:r>
              <a:rPr lang="en-US" sz="5606">
                <a:solidFill>
                  <a:prstClr val="black"/>
                </a:solidFill>
                <a:latin typeface="Times New Roman" panose="02020603050405020304" pitchFamily="18" charset="0"/>
                <a:cs typeface="Times New Roman" panose="02020603050405020304" pitchFamily="18" charset="0"/>
              </a:rPr>
              <a:t>The mean difference between left (Mean 250.5385± SD 69.75865, CI : 208.3837- 292.6932) and right leg pull strength (mean 299.3269 ±SD 81.53510, CI: 250.0558 -348.5981 N ) was not significantly different (T(24)=-1.639, p=.114). However, the data did show that all right leg force were greater </a:t>
            </a:r>
            <a:r>
              <a:rPr lang="en-US" sz="5606" b="1">
                <a:solidFill>
                  <a:prstClr val="black"/>
                </a:solidFill>
                <a:latin typeface="Times New Roman" panose="02020603050405020304" pitchFamily="18" charset="0"/>
                <a:cs typeface="Times New Roman" panose="02020603050405020304" pitchFamily="18" charset="0"/>
              </a:rPr>
              <a:t>(Figure 1 and 2) </a:t>
            </a:r>
            <a:r>
              <a:rPr lang="en-US" sz="5606">
                <a:solidFill>
                  <a:prstClr val="black"/>
                </a:solidFill>
                <a:latin typeface="Times New Roman" panose="02020603050405020304" pitchFamily="18" charset="0"/>
                <a:cs typeface="Times New Roman" panose="02020603050405020304" pitchFamily="18" charset="0"/>
              </a:rPr>
              <a:t>than left leg by an average of 16.2%.</a:t>
            </a:r>
          </a:p>
        </p:txBody>
      </p:sp>
      <p:sp>
        <p:nvSpPr>
          <p:cNvPr id="13" name="Rounded Rectangle 12">
            <a:extLst>
              <a:ext uri="{FF2B5EF4-FFF2-40B4-BE49-F238E27FC236}">
                <a16:creationId xmlns:a16="http://schemas.microsoft.com/office/drawing/2014/main" id="{33607FF4-5E49-0941-9570-2552043CF5A4}"/>
              </a:ext>
            </a:extLst>
          </p:cNvPr>
          <p:cNvSpPr/>
          <p:nvPr/>
        </p:nvSpPr>
        <p:spPr>
          <a:xfrm>
            <a:off x="17362326" y="13547842"/>
            <a:ext cx="10697093" cy="908244"/>
          </a:xfrm>
          <a:prstGeom prst="round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4152035"/>
            <a:r>
              <a:rPr lang="en-US" sz="8129">
                <a:solidFill>
                  <a:prstClr val="white"/>
                </a:solidFill>
                <a:latin typeface="Times New Roman" panose="02020603050405020304" pitchFamily="18" charset="0"/>
                <a:cs typeface="Times New Roman" panose="02020603050405020304" pitchFamily="18" charset="0"/>
              </a:rPr>
              <a:t>Results</a:t>
            </a:r>
          </a:p>
        </p:txBody>
      </p:sp>
      <p:pic>
        <p:nvPicPr>
          <p:cNvPr id="14" name="Picture 13">
            <a:extLst>
              <a:ext uri="{FF2B5EF4-FFF2-40B4-BE49-F238E27FC236}">
                <a16:creationId xmlns:a16="http://schemas.microsoft.com/office/drawing/2014/main" id="{3FAFE441-BE2B-E247-AD57-9C6813608E76}"/>
              </a:ext>
            </a:extLst>
          </p:cNvPr>
          <p:cNvPicPr>
            <a:picLocks noChangeAspect="1"/>
          </p:cNvPicPr>
          <p:nvPr/>
        </p:nvPicPr>
        <p:blipFill>
          <a:blip r:embed="rId3"/>
          <a:stretch>
            <a:fillRect/>
          </a:stretch>
        </p:blipFill>
        <p:spPr>
          <a:xfrm>
            <a:off x="3128604" y="25135773"/>
            <a:ext cx="6559538" cy="4373026"/>
          </a:xfrm>
          <a:prstGeom prst="rect">
            <a:avLst/>
          </a:prstGeom>
        </p:spPr>
      </p:pic>
      <p:sp>
        <p:nvSpPr>
          <p:cNvPr id="15" name="TextBox 14">
            <a:extLst>
              <a:ext uri="{FF2B5EF4-FFF2-40B4-BE49-F238E27FC236}">
                <a16:creationId xmlns:a16="http://schemas.microsoft.com/office/drawing/2014/main" id="{63A83654-9E6B-044D-A266-6380B79FB9CE}"/>
              </a:ext>
            </a:extLst>
          </p:cNvPr>
          <p:cNvSpPr txBox="1"/>
          <p:nvPr/>
        </p:nvSpPr>
        <p:spPr>
          <a:xfrm>
            <a:off x="2064139" y="30874742"/>
            <a:ext cx="9295237" cy="610039"/>
          </a:xfrm>
          <a:prstGeom prst="rect">
            <a:avLst/>
          </a:prstGeom>
          <a:noFill/>
        </p:spPr>
        <p:txBody>
          <a:bodyPr wrap="none" rtlCol="0">
            <a:spAutoFit/>
          </a:bodyPr>
          <a:lstStyle/>
          <a:p>
            <a:pPr defTabSz="4152035"/>
            <a:r>
              <a:rPr lang="en-US" sz="3364" b="1">
                <a:solidFill>
                  <a:prstClr val="black"/>
                </a:solidFill>
                <a:latin typeface="Times New Roman" panose="02020603050405020304" pitchFamily="18" charset="0"/>
                <a:cs typeface="Times New Roman" panose="02020603050405020304" pitchFamily="18" charset="0"/>
              </a:rPr>
              <a:t>Picture 1. </a:t>
            </a:r>
            <a:r>
              <a:rPr lang="en-US" sz="3364">
                <a:solidFill>
                  <a:prstClr val="black"/>
                </a:solidFill>
                <a:latin typeface="Times New Roman" panose="02020603050405020304" pitchFamily="18" charset="0"/>
                <a:cs typeface="Times New Roman" panose="02020603050405020304" pitchFamily="18" charset="0"/>
              </a:rPr>
              <a:t>The </a:t>
            </a:r>
            <a:r>
              <a:rPr lang="en-US" sz="3364" err="1">
                <a:solidFill>
                  <a:prstClr val="black"/>
                </a:solidFill>
                <a:latin typeface="Times New Roman" panose="02020603050405020304" pitchFamily="18" charset="0"/>
                <a:cs typeface="Times New Roman" panose="02020603050405020304" pitchFamily="18" charset="0"/>
              </a:rPr>
              <a:t>Nordbord</a:t>
            </a:r>
            <a:r>
              <a:rPr lang="en-US" sz="3364">
                <a:solidFill>
                  <a:prstClr val="black"/>
                </a:solidFill>
                <a:latin typeface="Times New Roman" panose="02020603050405020304" pitchFamily="18" charset="0"/>
                <a:cs typeface="Times New Roman" panose="02020603050405020304" pitchFamily="18" charset="0"/>
              </a:rPr>
              <a:t> Hamstring Testing System </a:t>
            </a:r>
          </a:p>
        </p:txBody>
      </p:sp>
      <p:pic>
        <p:nvPicPr>
          <p:cNvPr id="16" name="Picture 1">
            <a:extLst>
              <a:ext uri="{FF2B5EF4-FFF2-40B4-BE49-F238E27FC236}">
                <a16:creationId xmlns:a16="http://schemas.microsoft.com/office/drawing/2014/main" id="{6719F5D8-6C87-1D43-AED4-4C8976CECCE1}"/>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27268"/>
          <a:stretch/>
        </p:blipFill>
        <p:spPr bwMode="auto">
          <a:xfrm>
            <a:off x="186806" y="31719567"/>
            <a:ext cx="14143266" cy="6849162"/>
          </a:xfrm>
          <a:prstGeom prst="rect">
            <a:avLst/>
          </a:prstGeom>
          <a:noFill/>
          <a:extLst>
            <a:ext uri="{909E8E84-426E-40DD-AFC4-6F175D3DCCD1}">
              <a14:hiddenFill xmlns:a14="http://schemas.microsoft.com/office/drawing/2010/main">
                <a:solidFill>
                  <a:srgbClr val="FFFFFF"/>
                </a:solidFill>
              </a14:hiddenFill>
            </a:ext>
          </a:extLst>
        </p:spPr>
      </p:pic>
      <p:sp>
        <p:nvSpPr>
          <p:cNvPr id="17" name="TextBox 16">
            <a:extLst>
              <a:ext uri="{FF2B5EF4-FFF2-40B4-BE49-F238E27FC236}">
                <a16:creationId xmlns:a16="http://schemas.microsoft.com/office/drawing/2014/main" id="{F3B313F6-6853-3E43-BF09-8F2A1FD63C40}"/>
              </a:ext>
            </a:extLst>
          </p:cNvPr>
          <p:cNvSpPr txBox="1"/>
          <p:nvPr/>
        </p:nvSpPr>
        <p:spPr>
          <a:xfrm>
            <a:off x="2249767" y="38696139"/>
            <a:ext cx="8317211" cy="610039"/>
          </a:xfrm>
          <a:prstGeom prst="rect">
            <a:avLst/>
          </a:prstGeom>
          <a:noFill/>
        </p:spPr>
        <p:txBody>
          <a:bodyPr wrap="square" rtlCol="0">
            <a:spAutoFit/>
          </a:bodyPr>
          <a:lstStyle/>
          <a:p>
            <a:pPr defTabSz="4152035"/>
            <a:r>
              <a:rPr lang="en-GB" sz="3364" b="1">
                <a:solidFill>
                  <a:prstClr val="black"/>
                </a:solidFill>
                <a:latin typeface="Times New Roman" panose="02020603050405020304" pitchFamily="18" charset="0"/>
                <a:cs typeface="Times New Roman" panose="02020603050405020304" pitchFamily="18" charset="0"/>
              </a:rPr>
              <a:t>Figure 2: S</a:t>
            </a:r>
            <a:r>
              <a:rPr lang="en-GB" sz="3364">
                <a:solidFill>
                  <a:prstClr val="black"/>
                </a:solidFill>
                <a:latin typeface="Times New Roman" panose="02020603050405020304" pitchFamily="18" charset="0"/>
                <a:cs typeface="Times New Roman" panose="02020603050405020304" pitchFamily="18" charset="0"/>
              </a:rPr>
              <a:t>ummary of maximal strength (N) </a:t>
            </a:r>
          </a:p>
        </p:txBody>
      </p:sp>
      <p:graphicFrame>
        <p:nvGraphicFramePr>
          <p:cNvPr id="18" name="Chart 17">
            <a:extLst>
              <a:ext uri="{FF2B5EF4-FFF2-40B4-BE49-F238E27FC236}">
                <a16:creationId xmlns:a16="http://schemas.microsoft.com/office/drawing/2014/main" id="{CC027742-9F1E-954F-9580-ED30D6023BF9}"/>
              </a:ext>
              <a:ext uri="{147F2762-F138-4A5C-976F-8EAC2B608ADB}">
                <a16:predDERef xmlns:a16="http://schemas.microsoft.com/office/drawing/2014/main" pred="{3BEDBE05-524F-40E6-AEE5-3B047A321DA7}"/>
              </a:ext>
            </a:extLst>
          </p:cNvPr>
          <p:cNvGraphicFramePr>
            <a:graphicFrameLocks/>
          </p:cNvGraphicFramePr>
          <p:nvPr/>
        </p:nvGraphicFramePr>
        <p:xfrm>
          <a:off x="15278160" y="23109159"/>
          <a:ext cx="14146521" cy="7770530"/>
        </p:xfrm>
        <a:graphic>
          <a:graphicData uri="http://schemas.openxmlformats.org/drawingml/2006/chart">
            <c:chart xmlns:c="http://schemas.openxmlformats.org/drawingml/2006/chart" xmlns:r="http://schemas.openxmlformats.org/officeDocument/2006/relationships" r:id="rId5"/>
          </a:graphicData>
        </a:graphic>
      </p:graphicFrame>
      <p:sp>
        <p:nvSpPr>
          <p:cNvPr id="19" name="TextBox 18">
            <a:extLst>
              <a:ext uri="{FF2B5EF4-FFF2-40B4-BE49-F238E27FC236}">
                <a16:creationId xmlns:a16="http://schemas.microsoft.com/office/drawing/2014/main" id="{971088D6-48CA-6142-AA3F-B30E630DAAC2}"/>
              </a:ext>
            </a:extLst>
          </p:cNvPr>
          <p:cNvSpPr txBox="1"/>
          <p:nvPr/>
        </p:nvSpPr>
        <p:spPr>
          <a:xfrm>
            <a:off x="15546361" y="30678366"/>
            <a:ext cx="14143264" cy="1127745"/>
          </a:xfrm>
          <a:prstGeom prst="rect">
            <a:avLst/>
          </a:prstGeom>
          <a:noFill/>
        </p:spPr>
        <p:txBody>
          <a:bodyPr wrap="square">
            <a:spAutoFit/>
          </a:bodyPr>
          <a:lstStyle/>
          <a:p>
            <a:pPr algn="ctr" defTabSz="4152035"/>
            <a:r>
              <a:rPr lang="en-US" sz="3364" b="1">
                <a:solidFill>
                  <a:srgbClr val="000000"/>
                </a:solidFill>
                <a:latin typeface="Times New Roman" panose="02020603050405020304" pitchFamily="18" charset="0"/>
                <a:cs typeface="Times New Roman" panose="02020603050405020304" pitchFamily="18" charset="0"/>
              </a:rPr>
              <a:t>Figure 1: </a:t>
            </a:r>
            <a:r>
              <a:rPr lang="en-US" sz="3364">
                <a:solidFill>
                  <a:srgbClr val="000000"/>
                </a:solidFill>
                <a:latin typeface="Times New Roman" panose="02020603050405020304" pitchFamily="18" charset="0"/>
                <a:cs typeface="Times New Roman" panose="02020603050405020304" pitchFamily="18" charset="0"/>
              </a:rPr>
              <a:t>Force imbalance between left and right hamstring using </a:t>
            </a:r>
            <a:r>
              <a:rPr lang="en-US" sz="3364" err="1">
                <a:solidFill>
                  <a:srgbClr val="000000"/>
                </a:solidFill>
                <a:latin typeface="Times New Roman" panose="02020603050405020304" pitchFamily="18" charset="0"/>
                <a:cs typeface="Times New Roman" panose="02020603050405020304" pitchFamily="18" charset="0"/>
              </a:rPr>
              <a:t>Nordbord</a:t>
            </a:r>
            <a:r>
              <a:rPr lang="en-US" sz="3364">
                <a:solidFill>
                  <a:srgbClr val="000000"/>
                </a:solidFill>
                <a:latin typeface="Times New Roman" panose="02020603050405020304" pitchFamily="18" charset="0"/>
                <a:cs typeface="Times New Roman" panose="02020603050405020304" pitchFamily="18" charset="0"/>
              </a:rPr>
              <a:t> Hamstring testing system</a:t>
            </a:r>
            <a:endParaRPr lang="en-GB" sz="3364">
              <a:solidFill>
                <a:prstClr val="black"/>
              </a:solidFill>
              <a:latin typeface="Times New Roman" panose="02020603050405020304" pitchFamily="18" charset="0"/>
              <a:cs typeface="Times New Roman" panose="02020603050405020304" pitchFamily="18" charset="0"/>
            </a:endParaRPr>
          </a:p>
        </p:txBody>
      </p:sp>
      <p:sp>
        <p:nvSpPr>
          <p:cNvPr id="20" name="Rounded Rectangle 19">
            <a:extLst>
              <a:ext uri="{FF2B5EF4-FFF2-40B4-BE49-F238E27FC236}">
                <a16:creationId xmlns:a16="http://schemas.microsoft.com/office/drawing/2014/main" id="{67C8043F-BA09-5D44-85DB-6655B41EFCD5}"/>
              </a:ext>
            </a:extLst>
          </p:cNvPr>
          <p:cNvSpPr/>
          <p:nvPr/>
        </p:nvSpPr>
        <p:spPr>
          <a:xfrm>
            <a:off x="16938598" y="32177500"/>
            <a:ext cx="10697093" cy="908244"/>
          </a:xfrm>
          <a:prstGeom prst="round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4152035"/>
            <a:r>
              <a:rPr lang="en-US" sz="8129">
                <a:solidFill>
                  <a:prstClr val="white"/>
                </a:solidFill>
                <a:latin typeface="Times New Roman" panose="02020603050405020304" pitchFamily="18" charset="0"/>
                <a:cs typeface="Times New Roman" panose="02020603050405020304" pitchFamily="18" charset="0"/>
              </a:rPr>
              <a:t>Conclusion</a:t>
            </a:r>
          </a:p>
        </p:txBody>
      </p:sp>
      <p:sp>
        <p:nvSpPr>
          <p:cNvPr id="21" name="Rounded Rectangle 20">
            <a:extLst>
              <a:ext uri="{FF2B5EF4-FFF2-40B4-BE49-F238E27FC236}">
                <a16:creationId xmlns:a16="http://schemas.microsoft.com/office/drawing/2014/main" id="{01816041-9877-3147-BCAF-343473693272}"/>
              </a:ext>
            </a:extLst>
          </p:cNvPr>
          <p:cNvSpPr/>
          <p:nvPr/>
        </p:nvSpPr>
        <p:spPr>
          <a:xfrm>
            <a:off x="14860573" y="33140782"/>
            <a:ext cx="14853142" cy="9147067"/>
          </a:xfrm>
          <a:prstGeom prst="roundRect">
            <a:avLst>
              <a:gd name="adj" fmla="val 17744"/>
            </a:avLst>
          </a:prstGeom>
        </p:spPr>
        <p:style>
          <a:lnRef idx="2">
            <a:schemeClr val="accent6"/>
          </a:lnRef>
          <a:fillRef idx="1">
            <a:schemeClr val="lt1"/>
          </a:fillRef>
          <a:effectRef idx="0">
            <a:schemeClr val="accent6"/>
          </a:effectRef>
          <a:fontRef idx="minor">
            <a:schemeClr val="dk1"/>
          </a:fontRef>
        </p:style>
        <p:txBody>
          <a:bodyPr rtlCol="0" anchor="ctr"/>
          <a:lstStyle/>
          <a:p>
            <a:pPr defTabSz="4152035"/>
            <a:r>
              <a:rPr lang="en-GB" sz="5606">
                <a:solidFill>
                  <a:srgbClr val="000000"/>
                </a:solidFill>
                <a:latin typeface="Times New Roman" panose="02020603050405020304" pitchFamily="18" charset="0"/>
                <a:ea typeface="Ariel"/>
                <a:cs typeface="Times New Roman" panose="02020603050405020304" pitchFamily="18" charset="0"/>
              </a:rPr>
              <a:t>These findings demonstrate that all the female rugby players have a stronger right leg than left, which could indicate a higher risk in injury compared to those with equal force output. </a:t>
            </a:r>
            <a:r>
              <a:rPr lang="en-US" sz="5606">
                <a:solidFill>
                  <a:prstClr val="black"/>
                </a:solidFill>
                <a:latin typeface="Times New Roman" panose="02020603050405020304" pitchFamily="18" charset="0"/>
                <a:cs typeface="Times New Roman" panose="02020603050405020304" pitchFamily="18" charset="0"/>
              </a:rPr>
              <a:t>There was no statistical difference between the dominant and non-dominant leg however, the importance isn't from a group perspective, it’s from an individual's perspective where the data shows that everyone has some form of imbalance.</a:t>
            </a:r>
          </a:p>
        </p:txBody>
      </p:sp>
      <p:sp>
        <p:nvSpPr>
          <p:cNvPr id="23" name="Rounded Rectangle 22">
            <a:extLst>
              <a:ext uri="{FF2B5EF4-FFF2-40B4-BE49-F238E27FC236}">
                <a16:creationId xmlns:a16="http://schemas.microsoft.com/office/drawing/2014/main" id="{1BA2EBBA-9BBE-0B42-938A-26E31809E879}"/>
              </a:ext>
            </a:extLst>
          </p:cNvPr>
          <p:cNvSpPr/>
          <p:nvPr/>
        </p:nvSpPr>
        <p:spPr>
          <a:xfrm>
            <a:off x="2553193" y="39509481"/>
            <a:ext cx="9223685" cy="503160"/>
          </a:xfrm>
          <a:prstGeom prst="roundRect">
            <a:avLst/>
          </a:prstGeom>
          <a:gradFill flip="none" rotWithShape="1">
            <a:gsLst>
              <a:gs pos="0">
                <a:schemeClr val="accent6">
                  <a:lumMod val="67000"/>
                </a:schemeClr>
              </a:gs>
              <a:gs pos="48000">
                <a:schemeClr val="accent6">
                  <a:lumMod val="97000"/>
                  <a:lumOff val="3000"/>
                </a:schemeClr>
              </a:gs>
              <a:gs pos="100000">
                <a:schemeClr val="accent6">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defTabSz="4152035"/>
            <a:r>
              <a:rPr lang="en-US" sz="4485">
                <a:solidFill>
                  <a:prstClr val="white"/>
                </a:solidFill>
                <a:latin typeface="Times New Roman" panose="02020603050405020304" pitchFamily="18" charset="0"/>
                <a:cs typeface="Times New Roman" panose="02020603050405020304" pitchFamily="18" charset="0"/>
              </a:rPr>
              <a:t>References</a:t>
            </a:r>
          </a:p>
        </p:txBody>
      </p:sp>
      <p:sp>
        <p:nvSpPr>
          <p:cNvPr id="24" name="Rounded Rectangle 23">
            <a:extLst>
              <a:ext uri="{FF2B5EF4-FFF2-40B4-BE49-F238E27FC236}">
                <a16:creationId xmlns:a16="http://schemas.microsoft.com/office/drawing/2014/main" id="{B0058EA5-890C-E043-8739-B06D4F290D8D}"/>
              </a:ext>
            </a:extLst>
          </p:cNvPr>
          <p:cNvSpPr/>
          <p:nvPr/>
        </p:nvSpPr>
        <p:spPr>
          <a:xfrm>
            <a:off x="186806" y="40077118"/>
            <a:ext cx="14143266" cy="2210732"/>
          </a:xfrm>
          <a:prstGeom prst="roundRect">
            <a:avLst>
              <a:gd name="adj" fmla="val 17744"/>
            </a:avLst>
          </a:prstGeom>
        </p:spPr>
        <p:style>
          <a:lnRef idx="2">
            <a:schemeClr val="accent6"/>
          </a:lnRef>
          <a:fillRef idx="1">
            <a:schemeClr val="lt1"/>
          </a:fillRef>
          <a:effectRef idx="0">
            <a:schemeClr val="accent6"/>
          </a:effectRef>
          <a:fontRef idx="minor">
            <a:schemeClr val="dk1"/>
          </a:fontRef>
        </p:style>
        <p:txBody>
          <a:bodyPr rtlCol="0" anchor="ctr"/>
          <a:lstStyle/>
          <a:p>
            <a:pPr defTabSz="4152035">
              <a:lnSpc>
                <a:spcPct val="150000"/>
              </a:lnSpc>
            </a:pPr>
            <a:r>
              <a:rPr lang="en-US" sz="1542">
                <a:solidFill>
                  <a:prstClr val="black"/>
                </a:solidFill>
                <a:latin typeface="Times New Roman" panose="02020603050405020304" pitchFamily="18" charset="0"/>
                <a:cs typeface="Times New Roman" panose="02020603050405020304" pitchFamily="18" charset="0"/>
              </a:rPr>
              <a:t>1. Brukner, P. and Khan, K. (2017) 'Brukner &amp; Khan's clinical sports medicine',  Sydney: McGraw-</a:t>
            </a:r>
            <a:r>
              <a:rPr lang="en-US" sz="1542" err="1">
                <a:solidFill>
                  <a:prstClr val="black"/>
                </a:solidFill>
                <a:latin typeface="Times New Roman" panose="02020603050405020304" pitchFamily="18" charset="0"/>
                <a:cs typeface="Times New Roman" panose="02020603050405020304" pitchFamily="18" charset="0"/>
              </a:rPr>
              <a:t>Hillu</a:t>
            </a:r>
            <a:r>
              <a:rPr lang="en-US" sz="1542">
                <a:solidFill>
                  <a:prstClr val="black"/>
                </a:solidFill>
                <a:latin typeface="Times New Roman" panose="02020603050405020304" pitchFamily="18" charset="0"/>
                <a:cs typeface="Times New Roman" panose="02020603050405020304" pitchFamily="18" charset="0"/>
              </a:rPr>
              <a:t>​</a:t>
            </a:r>
          </a:p>
          <a:p>
            <a:pPr defTabSz="4152035">
              <a:lnSpc>
                <a:spcPct val="150000"/>
              </a:lnSpc>
            </a:pPr>
            <a:r>
              <a:rPr lang="en-US" sz="1542">
                <a:solidFill>
                  <a:prstClr val="black"/>
                </a:solidFill>
                <a:latin typeface="Times New Roman" panose="02020603050405020304" pitchFamily="18" charset="0"/>
                <a:cs typeface="Times New Roman" panose="02020603050405020304" pitchFamily="18" charset="0"/>
              </a:rPr>
              <a:t>2. </a:t>
            </a:r>
            <a:r>
              <a:rPr lang="en-US" sz="1542" err="1">
                <a:solidFill>
                  <a:prstClr val="black"/>
                </a:solidFill>
                <a:latin typeface="Times New Roman" panose="02020603050405020304" pitchFamily="18" charset="0"/>
                <a:cs typeface="Times New Roman" panose="02020603050405020304" pitchFamily="18" charset="0"/>
              </a:rPr>
              <a:t>Buckthorpe</a:t>
            </a:r>
            <a:r>
              <a:rPr lang="en-US" sz="1542">
                <a:solidFill>
                  <a:prstClr val="black"/>
                </a:solidFill>
                <a:latin typeface="Times New Roman" panose="02020603050405020304" pitchFamily="18" charset="0"/>
                <a:cs typeface="Times New Roman" panose="02020603050405020304" pitchFamily="18" charset="0"/>
              </a:rPr>
              <a:t>, M., Wright, S., Bruce-Low, S., </a:t>
            </a:r>
            <a:r>
              <a:rPr lang="en-US" sz="1542" err="1">
                <a:solidFill>
                  <a:prstClr val="black"/>
                </a:solidFill>
                <a:latin typeface="Times New Roman" panose="02020603050405020304" pitchFamily="18" charset="0"/>
                <a:cs typeface="Times New Roman" panose="02020603050405020304" pitchFamily="18" charset="0"/>
              </a:rPr>
              <a:t>Nanni</a:t>
            </a:r>
            <a:r>
              <a:rPr lang="en-US" sz="1542">
                <a:solidFill>
                  <a:prstClr val="black"/>
                </a:solidFill>
                <a:latin typeface="Times New Roman" panose="02020603050405020304" pitchFamily="18" charset="0"/>
                <a:cs typeface="Times New Roman" panose="02020603050405020304" pitchFamily="18" charset="0"/>
              </a:rPr>
              <a:t>, G., Sturdy, T., Gross, A.S., Bowen, L., Styles, B., Della Villa, S., Davison, M. and </a:t>
            </a:r>
            <a:r>
              <a:rPr lang="en-US" sz="1542" err="1">
                <a:solidFill>
                  <a:prstClr val="black"/>
                </a:solidFill>
                <a:latin typeface="Times New Roman" panose="02020603050405020304" pitchFamily="18" charset="0"/>
                <a:cs typeface="Times New Roman" panose="02020603050405020304" pitchFamily="18" charset="0"/>
              </a:rPr>
              <a:t>Gimpel</a:t>
            </a:r>
            <a:r>
              <a:rPr lang="en-US" sz="1542">
                <a:solidFill>
                  <a:prstClr val="black"/>
                </a:solidFill>
                <a:latin typeface="Times New Roman" panose="02020603050405020304" pitchFamily="18" charset="0"/>
                <a:cs typeface="Times New Roman" panose="02020603050405020304" pitchFamily="18" charset="0"/>
              </a:rPr>
              <a:t>, M. (2019) 'Recommendations for hamstring injury prevention in elite football: translating research into practice', British journal of sports medicine, 53(7), pp.449-456.​</a:t>
            </a:r>
          </a:p>
          <a:p>
            <a:pPr defTabSz="4152035">
              <a:lnSpc>
                <a:spcPct val="150000"/>
              </a:lnSpc>
            </a:pPr>
            <a:r>
              <a:rPr lang="en-US" sz="1542">
                <a:solidFill>
                  <a:prstClr val="black"/>
                </a:solidFill>
                <a:latin typeface="Times New Roman" panose="02020603050405020304" pitchFamily="18" charset="0"/>
                <a:cs typeface="Times New Roman" panose="02020603050405020304" pitchFamily="18" charset="0"/>
              </a:rPr>
              <a:t>3. Oakley, A.J., Jennings, J. and Bishop, C.J. (2018) 'Holistic hamstring health: not just the Nordic hamstring exercise', 23(2), pp. 221-229.​</a:t>
            </a:r>
          </a:p>
          <a:p>
            <a:pPr defTabSz="4152035">
              <a:lnSpc>
                <a:spcPct val="150000"/>
              </a:lnSpc>
            </a:pPr>
            <a:r>
              <a:rPr lang="en-US" sz="1542">
                <a:solidFill>
                  <a:prstClr val="black"/>
                </a:solidFill>
                <a:latin typeface="Times New Roman" panose="02020603050405020304" pitchFamily="18" charset="0"/>
                <a:cs typeface="Times New Roman" panose="02020603050405020304" pitchFamily="18" charset="0"/>
              </a:rPr>
              <a:t>4. </a:t>
            </a:r>
            <a:r>
              <a:rPr lang="en-US" sz="1542" err="1">
                <a:solidFill>
                  <a:prstClr val="black"/>
                </a:solidFill>
                <a:latin typeface="Times New Roman" panose="02020603050405020304" pitchFamily="18" charset="0"/>
                <a:cs typeface="Times New Roman" panose="02020603050405020304" pitchFamily="18" charset="0"/>
              </a:rPr>
              <a:t>Rizi</a:t>
            </a:r>
            <a:r>
              <a:rPr lang="en-US" sz="1542">
                <a:solidFill>
                  <a:prstClr val="black"/>
                </a:solidFill>
                <a:latin typeface="Times New Roman" panose="02020603050405020304" pitchFamily="18" charset="0"/>
                <a:cs typeface="Times New Roman" panose="02020603050405020304" pitchFamily="18" charset="0"/>
              </a:rPr>
              <a:t>, R.M., Yeung, S.S., Stewart, N.J. and Yeung, E.W. (2017) 'Risk factors that predict severe injuries in university rugby sevens players', Journal of science and medicine in sport, 20(7), pp.648-652</a:t>
            </a:r>
            <a:r>
              <a:rPr lang="en-US" sz="1542">
                <a:solidFill>
                  <a:prstClr val="black"/>
                </a:solidFill>
                <a:latin typeface="Calibri"/>
              </a:rPr>
              <a:t>.​</a:t>
            </a:r>
          </a:p>
        </p:txBody>
      </p:sp>
    </p:spTree>
    <p:extLst>
      <p:ext uri="{BB962C8B-B14F-4D97-AF65-F5344CB8AC3E}">
        <p14:creationId xmlns:p14="http://schemas.microsoft.com/office/powerpoint/2010/main" val="16282441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5">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AB457B9-143A-ED4E-8AF1-A4B326C12B4F}"/>
              </a:ext>
            </a:extLst>
          </p:cNvPr>
          <p:cNvSpPr/>
          <p:nvPr/>
        </p:nvSpPr>
        <p:spPr>
          <a:xfrm>
            <a:off x="-35744" y="-5011"/>
            <a:ext cx="14785414" cy="5486400"/>
          </a:xfrm>
          <a:prstGeom prst="rect">
            <a:avLst/>
          </a:prstGeom>
          <a:solidFill>
            <a:srgbClr val="00113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9" name="Picture 8" descr="A picture containing text, sign&#10;&#10;Description automatically generated">
            <a:extLst>
              <a:ext uri="{FF2B5EF4-FFF2-40B4-BE49-F238E27FC236}">
                <a16:creationId xmlns:a16="http://schemas.microsoft.com/office/drawing/2014/main" id="{2DC14E10-7B25-F048-858C-0538C749F5EA}"/>
              </a:ext>
            </a:extLst>
          </p:cNvPr>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4700"/>
                    </a14:imgEffect>
                    <a14:imgEffect>
                      <a14:brightnessContrast bright="-20000" contrast="40000"/>
                    </a14:imgEffect>
                  </a14:imgLayer>
                </a14:imgProps>
              </a:ext>
            </a:extLst>
          </a:blip>
          <a:srcRect l="4669" t="8350" r="2356" b="56233"/>
          <a:stretch/>
        </p:blipFill>
        <p:spPr>
          <a:xfrm>
            <a:off x="288050" y="728508"/>
            <a:ext cx="9975275" cy="3799803"/>
          </a:xfrm>
          <a:prstGeom prst="rect">
            <a:avLst/>
          </a:prstGeom>
          <a:solidFill>
            <a:srgbClr val="000810"/>
          </a:solidFill>
        </p:spPr>
      </p:pic>
      <p:sp>
        <p:nvSpPr>
          <p:cNvPr id="11" name="TextBox 10">
            <a:extLst>
              <a:ext uri="{FF2B5EF4-FFF2-40B4-BE49-F238E27FC236}">
                <a16:creationId xmlns:a16="http://schemas.microsoft.com/office/drawing/2014/main" id="{14B6123D-C552-3C48-9407-5BEC4CD16C02}"/>
              </a:ext>
            </a:extLst>
          </p:cNvPr>
          <p:cNvSpPr txBox="1"/>
          <p:nvPr/>
        </p:nvSpPr>
        <p:spPr>
          <a:xfrm>
            <a:off x="-75501" y="5296866"/>
            <a:ext cx="30350713" cy="1631216"/>
          </a:xfrm>
          <a:prstGeom prst="rect">
            <a:avLst/>
          </a:prstGeom>
          <a:solidFill>
            <a:srgbClr val="000810"/>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6000" b="0" i="0" u="none" strike="noStrike" kern="1200" cap="none" spc="0" normalizeH="0" baseline="0" noProof="0" dirty="0">
                <a:ln>
                  <a:noFill/>
                </a:ln>
                <a:solidFill>
                  <a:prstClr val="white"/>
                </a:solidFill>
                <a:effectLst/>
                <a:uLnTx/>
                <a:uFillTx/>
                <a:latin typeface="Calibri" panose="020F0502020204030204"/>
                <a:ea typeface="+mn-ea"/>
                <a:cs typeface="+mn-cs"/>
              </a:rPr>
              <a:t>The effects of exercise on joint pain and physical function in patients with knee osteoarthritis</a:t>
            </a:r>
          </a:p>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err="1">
                <a:ln>
                  <a:noFill/>
                </a:ln>
                <a:solidFill>
                  <a:prstClr val="white"/>
                </a:solidFill>
                <a:effectLst/>
                <a:uLnTx/>
                <a:uFillTx/>
                <a:latin typeface="Calibri" panose="020F0502020204030204"/>
                <a:ea typeface="+mn-ea"/>
                <a:cs typeface="+mn-cs"/>
              </a:rPr>
              <a:t>Carys</a:t>
            </a:r>
            <a:r>
              <a:rPr kumimoji="0" lang="en-US" sz="4000" b="0" i="0" u="none" strike="noStrike" kern="1200" cap="none" spc="0" normalizeH="0" baseline="0" noProof="0" dirty="0">
                <a:ln>
                  <a:noFill/>
                </a:ln>
                <a:solidFill>
                  <a:prstClr val="white"/>
                </a:solidFill>
                <a:effectLst/>
                <a:uLnTx/>
                <a:uFillTx/>
                <a:latin typeface="Calibri" panose="020F0502020204030204"/>
                <a:ea typeface="+mn-ea"/>
                <a:cs typeface="+mn-cs"/>
              </a:rPr>
              <a:t> James, BSc Sports Therapy 2021</a:t>
            </a:r>
          </a:p>
        </p:txBody>
      </p:sp>
      <p:sp>
        <p:nvSpPr>
          <p:cNvPr id="12" name="TextBox 11">
            <a:extLst>
              <a:ext uri="{FF2B5EF4-FFF2-40B4-BE49-F238E27FC236}">
                <a16:creationId xmlns:a16="http://schemas.microsoft.com/office/drawing/2014/main" id="{CF0E6849-8680-9E43-9741-237C696C50D1}"/>
              </a:ext>
            </a:extLst>
          </p:cNvPr>
          <p:cNvSpPr txBox="1"/>
          <p:nvPr/>
        </p:nvSpPr>
        <p:spPr>
          <a:xfrm>
            <a:off x="288050" y="6922453"/>
            <a:ext cx="29589601" cy="2862322"/>
          </a:xfrm>
          <a:prstGeom prst="rect">
            <a:avLst/>
          </a:prstGeom>
          <a:noFill/>
          <a:ln>
            <a:noFill/>
          </a:ln>
        </p:spPr>
        <p:txBody>
          <a:bodyPr wrap="square" rtlCol="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3000" b="1" i="0" u="none" strike="noStrike" kern="1200" cap="none" spc="0" normalizeH="0" baseline="0" noProof="0" dirty="0">
                <a:ln>
                  <a:noFill/>
                </a:ln>
                <a:solidFill>
                  <a:prstClr val="black"/>
                </a:solidFill>
                <a:effectLst/>
                <a:uLnTx/>
                <a:uFillTx/>
                <a:latin typeface="Calibri" panose="020F0502020204030204"/>
                <a:ea typeface="+mn-ea"/>
                <a:cs typeface="+mn-cs"/>
              </a:rPr>
              <a:t>ABSTRACT – Introduction: </a:t>
            </a:r>
            <a:r>
              <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rPr>
              <a:t>Approximately 8.5 million people in the UK suffer with painful joints causing Osteoarthritis (OA). OA is the most common form of arthritis in peripheral joints causing disability in the UK. </a:t>
            </a: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mn-cs"/>
              </a:rPr>
              <a:t>1 in 5 adults in England over the age of 45 years has knee osteoarthritis. </a:t>
            </a:r>
            <a:r>
              <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rPr>
              <a:t>Exercise aims to reduce pain and increase physical function in patients with OA through strengthening muscles, improving joint stability and aerobic fitness. </a:t>
            </a:r>
            <a:r>
              <a:rPr kumimoji="0" lang="en-US" sz="3000" b="1" i="0" u="none" strike="noStrike" kern="1200" cap="none" spc="0" normalizeH="0" baseline="0" noProof="0" dirty="0">
                <a:ln>
                  <a:noFill/>
                </a:ln>
                <a:solidFill>
                  <a:prstClr val="black"/>
                </a:solidFill>
                <a:effectLst/>
                <a:uLnTx/>
                <a:uFillTx/>
                <a:latin typeface="Calibri" panose="020F0502020204030204"/>
                <a:ea typeface="+mn-ea"/>
                <a:cs typeface="+mn-cs"/>
              </a:rPr>
              <a:t>Methods: </a:t>
            </a: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mn-cs"/>
              </a:rPr>
              <a:t>Searches were made on the databases - MEDLINE, EMBASE and CINAHL. A quality assessment was done using the </a:t>
            </a:r>
            <a:r>
              <a:rPr kumimoji="0" lang="en-GB" sz="3000" b="0" i="0" u="none" strike="noStrike" kern="1200" cap="none" spc="0" normalizeH="0" baseline="0" noProof="0" dirty="0" err="1">
                <a:ln>
                  <a:noFill/>
                </a:ln>
                <a:solidFill>
                  <a:prstClr val="black"/>
                </a:solidFill>
                <a:effectLst/>
                <a:uLnTx/>
                <a:uFillTx/>
                <a:latin typeface="Calibri" panose="020F0502020204030204"/>
                <a:ea typeface="+mn-ea"/>
                <a:cs typeface="+mn-cs"/>
              </a:rPr>
              <a:t>PEDro</a:t>
            </a: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mn-cs"/>
              </a:rPr>
              <a:t> scale. Two separate meta-analyses were conducted using </a:t>
            </a:r>
            <a:r>
              <a:rPr kumimoji="0" lang="en-GB" sz="3000" b="0" i="0" u="none" strike="noStrike" kern="1200" cap="none" spc="0" normalizeH="0" baseline="0" noProof="0" dirty="0" err="1">
                <a:ln>
                  <a:noFill/>
                </a:ln>
                <a:solidFill>
                  <a:prstClr val="black"/>
                </a:solidFill>
                <a:effectLst/>
                <a:uLnTx/>
                <a:uFillTx/>
                <a:latin typeface="Calibri" panose="020F0502020204030204"/>
                <a:ea typeface="+mn-ea"/>
                <a:cs typeface="+mn-cs"/>
              </a:rPr>
              <a:t>RevMan</a:t>
            </a: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mn-cs"/>
              </a:rPr>
              <a:t> (Review Manager) 5.4.1. </a:t>
            </a:r>
            <a:r>
              <a:rPr kumimoji="0" lang="en-GB" sz="3000" b="1" i="0" u="none" strike="noStrike" kern="1200" cap="none" spc="0" normalizeH="0" baseline="0" noProof="0" dirty="0">
                <a:ln>
                  <a:noFill/>
                </a:ln>
                <a:solidFill>
                  <a:prstClr val="black"/>
                </a:solidFill>
                <a:effectLst/>
                <a:uLnTx/>
                <a:uFillTx/>
                <a:latin typeface="Calibri" panose="020F0502020204030204"/>
                <a:ea typeface="+mn-ea"/>
                <a:cs typeface="+mn-cs"/>
              </a:rPr>
              <a:t>Results:</a:t>
            </a:r>
            <a:r>
              <a:rPr kumimoji="0" lang="en-GB" sz="3000" b="0" i="0" u="none" strike="noStrike" kern="1200" cap="none" spc="0" normalizeH="0" baseline="0" noProof="0" dirty="0">
                <a:ln>
                  <a:noFill/>
                </a:ln>
                <a:solidFill>
                  <a:prstClr val="black"/>
                </a:solidFill>
                <a:effectLst/>
                <a:uLnTx/>
                <a:uFillTx/>
                <a:latin typeface="Calibri" panose="020F0502020204030204"/>
                <a:ea typeface="+mn-ea"/>
                <a:cs typeface="+mn-cs"/>
              </a:rPr>
              <a:t> A mixture of results were provided by the meta-analyses with both exercise and control groups providing effectiveness. </a:t>
            </a:r>
            <a:r>
              <a:rPr kumimoji="0" lang="en-GB" sz="3000" b="1" i="0" u="none" strike="noStrike" kern="1200" cap="none" spc="0" normalizeH="0" baseline="0" noProof="0" dirty="0">
                <a:ln>
                  <a:noFill/>
                </a:ln>
                <a:solidFill>
                  <a:prstClr val="black"/>
                </a:solidFill>
                <a:effectLst/>
                <a:uLnTx/>
                <a:uFillTx/>
                <a:latin typeface="Calibri" panose="020F0502020204030204"/>
                <a:ea typeface="+mn-ea"/>
                <a:cs typeface="+mn-cs"/>
              </a:rPr>
              <a:t>Conclusion: </a:t>
            </a:r>
            <a:r>
              <a:rPr kumimoji="0" lang="en-US" sz="3000" b="0" i="0" u="none" strike="noStrike" kern="1200" cap="none" spc="0" normalizeH="0" baseline="0" noProof="0" dirty="0">
                <a:ln>
                  <a:noFill/>
                </a:ln>
                <a:solidFill>
                  <a:prstClr val="black"/>
                </a:solidFill>
                <a:effectLst/>
                <a:uLnTx/>
                <a:uFillTx/>
                <a:latin typeface="Calibri" panose="020F0502020204030204"/>
                <a:ea typeface="+mn-ea"/>
                <a:cs typeface="+mn-cs"/>
              </a:rPr>
              <a:t>The research project shows that exercise can have some effect in increasing physical function and reducing pain. There are many studies that provide evidence that the control group was more effective than the exercise group. </a:t>
            </a:r>
          </a:p>
        </p:txBody>
      </p:sp>
      <p:sp>
        <p:nvSpPr>
          <p:cNvPr id="16" name="TextBox 15">
            <a:extLst>
              <a:ext uri="{FF2B5EF4-FFF2-40B4-BE49-F238E27FC236}">
                <a16:creationId xmlns:a16="http://schemas.microsoft.com/office/drawing/2014/main" id="{19A070BA-622B-EE4F-8F02-E6F6676735C6}"/>
              </a:ext>
            </a:extLst>
          </p:cNvPr>
          <p:cNvSpPr txBox="1"/>
          <p:nvPr/>
        </p:nvSpPr>
        <p:spPr>
          <a:xfrm>
            <a:off x="255363" y="9797949"/>
            <a:ext cx="12711846" cy="707886"/>
          </a:xfrm>
          <a:prstGeom prst="rect">
            <a:avLst/>
          </a:prstGeom>
          <a:solidFill>
            <a:srgbClr val="030D2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Calibri" panose="020F0502020204030204"/>
                <a:ea typeface="+mn-ea"/>
                <a:cs typeface="+mn-cs"/>
              </a:rPr>
              <a:t>INTRODUCTION</a:t>
            </a:r>
          </a:p>
        </p:txBody>
      </p:sp>
      <p:sp>
        <p:nvSpPr>
          <p:cNvPr id="13" name="TextBox 12">
            <a:extLst>
              <a:ext uri="{FF2B5EF4-FFF2-40B4-BE49-F238E27FC236}">
                <a16:creationId xmlns:a16="http://schemas.microsoft.com/office/drawing/2014/main" id="{697FFB5F-44C4-DF46-956D-EDA0EFB488A9}"/>
              </a:ext>
            </a:extLst>
          </p:cNvPr>
          <p:cNvSpPr txBox="1"/>
          <p:nvPr/>
        </p:nvSpPr>
        <p:spPr>
          <a:xfrm>
            <a:off x="255363" y="10606281"/>
            <a:ext cx="12711846" cy="11910953"/>
          </a:xfrm>
          <a:prstGeom prst="rect">
            <a:avLst/>
          </a:prstGeom>
          <a:noFill/>
        </p:spPr>
        <p:txBody>
          <a:bodyPr wrap="square" rtlCol="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Approximately 8.5 million people in the UK suffer with painful joints causing Osteoarthritis (OA). OA is the most common form of arthritis in peripheral joints causing disability in the UK (1). Hips, knees, hands and feet are the main peripheral joints effected by OA. OA is a musculoskeletal disorder </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characterised</a:t>
            </a: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 by the involvement of synovial membrane, cartilage and bone. Joint pain and reduced range of movement are the two factors presented by people with OA. Cartilage is a strong and slippery tissue that allows joint movement with minimal friction (1). OA occurs when the cartilage at the end of the bone within the joint deteriorates causing bone on bone rubbing. OA has an impact on the entire joint, not just the breakdown of cartilage. OA causes inflammation at the joint line as well as changes in bone and deterioration of the connective tissues that hold the joint together. </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Approximately 1 in 5 adults in England over the age of 45 years has knee osteoarthritis. The rate of knee replacements in areas ranges from 1-6/1,000 people over the age of 45 years, due to OA. </a:t>
            </a: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In many treatment guidelines (2) for OA, exercise is an important nonpharmacological treatment approach. Exercise aims to reduce pain and increase physical function in patients with OA through strengthening muscles, improving joint stability and aerobic fitness. </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Western Ontario and McMaster Universities Arthritis Index (WOMAC) is widely used in the evaluation knee OA. The WOMAC index is divided into 3 subscales, pain, stiffness and physical function. During this research project the pain and physical function subscales were used to evaluate the effectiveness of exercise on joint pain and physical function in patients with knee OA.</a:t>
            </a:r>
            <a:endParaRPr kumimoji="0" lang="en-US" sz="3200" b="0" i="0" u="none" strike="noStrike" kern="1200" cap="none" spc="0" normalizeH="0" baseline="0" noProof="0" dirty="0">
              <a:ln>
                <a:noFill/>
              </a:ln>
              <a:solidFill>
                <a:srgbClr val="C00000"/>
              </a:solidFill>
              <a:effectLst/>
              <a:uLnTx/>
              <a:uFillTx/>
              <a:latin typeface="Calibri" panose="020F0502020204030204"/>
              <a:ea typeface="+mn-ea"/>
              <a:cs typeface="+mn-cs"/>
            </a:endParaRPr>
          </a:p>
        </p:txBody>
      </p:sp>
      <p:sp>
        <p:nvSpPr>
          <p:cNvPr id="18" name="TextBox 17">
            <a:extLst>
              <a:ext uri="{FF2B5EF4-FFF2-40B4-BE49-F238E27FC236}">
                <a16:creationId xmlns:a16="http://schemas.microsoft.com/office/drawing/2014/main" id="{59A86F2A-A21F-BF4F-B4BA-143EBFA39952}"/>
              </a:ext>
            </a:extLst>
          </p:cNvPr>
          <p:cNvSpPr txBox="1"/>
          <p:nvPr/>
        </p:nvSpPr>
        <p:spPr>
          <a:xfrm>
            <a:off x="255363" y="22677693"/>
            <a:ext cx="12711846" cy="707886"/>
          </a:xfrm>
          <a:prstGeom prst="rect">
            <a:avLst/>
          </a:prstGeom>
          <a:solidFill>
            <a:srgbClr val="030D2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Calibri" panose="020F0502020204030204"/>
                <a:ea typeface="+mn-ea"/>
                <a:cs typeface="+mn-cs"/>
              </a:rPr>
              <a:t>OBJECTIVES</a:t>
            </a:r>
          </a:p>
        </p:txBody>
      </p:sp>
      <p:sp>
        <p:nvSpPr>
          <p:cNvPr id="19" name="TextBox 18">
            <a:extLst>
              <a:ext uri="{FF2B5EF4-FFF2-40B4-BE49-F238E27FC236}">
                <a16:creationId xmlns:a16="http://schemas.microsoft.com/office/drawing/2014/main" id="{41CDC29F-9BC6-7244-A064-F4D2F42DAFC4}"/>
              </a:ext>
            </a:extLst>
          </p:cNvPr>
          <p:cNvSpPr txBox="1"/>
          <p:nvPr/>
        </p:nvSpPr>
        <p:spPr>
          <a:xfrm>
            <a:off x="255363" y="26845800"/>
            <a:ext cx="12507500" cy="707886"/>
          </a:xfrm>
          <a:prstGeom prst="rect">
            <a:avLst/>
          </a:prstGeom>
          <a:solidFill>
            <a:srgbClr val="030D2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Calibri" panose="020F0502020204030204"/>
                <a:ea typeface="+mn-ea"/>
                <a:cs typeface="+mn-cs"/>
              </a:rPr>
              <a:t>METHODS</a:t>
            </a:r>
          </a:p>
        </p:txBody>
      </p:sp>
      <p:sp>
        <p:nvSpPr>
          <p:cNvPr id="20" name="TextBox 19">
            <a:extLst>
              <a:ext uri="{FF2B5EF4-FFF2-40B4-BE49-F238E27FC236}">
                <a16:creationId xmlns:a16="http://schemas.microsoft.com/office/drawing/2014/main" id="{E75EFD8F-850C-6646-B5C0-25CE02596E6B}"/>
              </a:ext>
            </a:extLst>
          </p:cNvPr>
          <p:cNvSpPr txBox="1"/>
          <p:nvPr/>
        </p:nvSpPr>
        <p:spPr>
          <a:xfrm>
            <a:off x="13293969" y="9808140"/>
            <a:ext cx="16642296" cy="707886"/>
          </a:xfrm>
          <a:prstGeom prst="rect">
            <a:avLst/>
          </a:prstGeom>
          <a:solidFill>
            <a:srgbClr val="030D2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Calibri" panose="020F0502020204030204"/>
                <a:ea typeface="+mn-ea"/>
                <a:cs typeface="+mn-cs"/>
              </a:rPr>
              <a:t>RESULTS</a:t>
            </a:r>
          </a:p>
        </p:txBody>
      </p:sp>
      <p:sp>
        <p:nvSpPr>
          <p:cNvPr id="21" name="TextBox 20">
            <a:extLst>
              <a:ext uri="{FF2B5EF4-FFF2-40B4-BE49-F238E27FC236}">
                <a16:creationId xmlns:a16="http://schemas.microsoft.com/office/drawing/2014/main" id="{14A42146-1C74-0E4A-B86F-A0C15B319BAC}"/>
              </a:ext>
            </a:extLst>
          </p:cNvPr>
          <p:cNvSpPr txBox="1"/>
          <p:nvPr/>
        </p:nvSpPr>
        <p:spPr>
          <a:xfrm>
            <a:off x="13352581" y="36360735"/>
            <a:ext cx="16583683" cy="734353"/>
          </a:xfrm>
          <a:prstGeom prst="rect">
            <a:avLst/>
          </a:prstGeom>
          <a:solidFill>
            <a:srgbClr val="030D21"/>
          </a:solidFill>
        </p:spPr>
        <p:txBody>
          <a:bodyPr wrap="square" rtlCol="0">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US" sz="4000" b="0" i="0" u="none" strike="noStrike" kern="1200" cap="none" spc="0" normalizeH="0" baseline="0" noProof="0" dirty="0">
                <a:ln>
                  <a:noFill/>
                </a:ln>
                <a:solidFill>
                  <a:prstClr val="white"/>
                </a:solidFill>
                <a:effectLst/>
                <a:uLnTx/>
                <a:uFillTx/>
                <a:latin typeface="Calibri" panose="020F0502020204030204"/>
                <a:ea typeface="+mn-ea"/>
                <a:cs typeface="+mn-cs"/>
              </a:rPr>
              <a:t>CONCLUSION</a:t>
            </a:r>
          </a:p>
        </p:txBody>
      </p:sp>
      <p:sp>
        <p:nvSpPr>
          <p:cNvPr id="14" name="TextBox 13">
            <a:extLst>
              <a:ext uri="{FF2B5EF4-FFF2-40B4-BE49-F238E27FC236}">
                <a16:creationId xmlns:a16="http://schemas.microsoft.com/office/drawing/2014/main" id="{DA39F459-0879-B74A-82EF-3C89319A30EA}"/>
              </a:ext>
            </a:extLst>
          </p:cNvPr>
          <p:cNvSpPr txBox="1"/>
          <p:nvPr/>
        </p:nvSpPr>
        <p:spPr>
          <a:xfrm>
            <a:off x="209861" y="23491086"/>
            <a:ext cx="12757348" cy="3046988"/>
          </a:xfrm>
          <a:prstGeom prst="rect">
            <a:avLst/>
          </a:prstGeom>
          <a:noFill/>
        </p:spPr>
        <p:txBody>
          <a:bodyPr wrap="square" rtlCol="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objective of this research project was to perform secondary analysis on randomised controlled trials (RCTs) to determine the effect of exercise on joint pain and physical function in patients with OA. The effects of exercise on joint pain and physical function was the main focus of the research. In order to discover how effective exercise is, RCTs will provide the most scientifically valid evidence of effectiveness. </a:t>
            </a:r>
            <a:endPar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24" name="TextBox 23">
            <a:extLst>
              <a:ext uri="{FF2B5EF4-FFF2-40B4-BE49-F238E27FC236}">
                <a16:creationId xmlns:a16="http://schemas.microsoft.com/office/drawing/2014/main" id="{9B8145D8-0A2D-A044-B520-42E19C9A010D}"/>
              </a:ext>
            </a:extLst>
          </p:cNvPr>
          <p:cNvSpPr txBox="1"/>
          <p:nvPr/>
        </p:nvSpPr>
        <p:spPr>
          <a:xfrm>
            <a:off x="288050" y="27667449"/>
            <a:ext cx="12585689" cy="12895838"/>
          </a:xfrm>
          <a:prstGeom prst="rect">
            <a:avLst/>
          </a:prstGeom>
          <a:noFill/>
        </p:spPr>
        <p:txBody>
          <a:bodyPr wrap="square" rtlCol="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Searches were made on the databases - MEDLINE, EMBASE and CINAHL– up to the 28</a:t>
            </a:r>
            <a:r>
              <a:rPr kumimoji="0" lang="en-GB" sz="3200" b="0" i="0" u="none" strike="noStrike" kern="1200" cap="none" spc="0" normalizeH="0" baseline="30000" noProof="0" dirty="0">
                <a:ln>
                  <a:noFill/>
                </a:ln>
                <a:solidFill>
                  <a:prstClr val="black"/>
                </a:solidFill>
                <a:effectLst/>
                <a:uLnTx/>
                <a:uFillTx/>
                <a:latin typeface="Calibri" panose="020F0502020204030204"/>
                <a:ea typeface="+mn-ea"/>
                <a:cs typeface="+mn-cs"/>
              </a:rPr>
              <a:t>th</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February 2021. A primary search with the term “Osteoarthritis” was combined with the terms: “arthritis” or “joint pain”, and secondly with terms: “exercise”, “activity”, and “physical function”. Information was gathered from peer reviewed literature to discover whether exercise reduced pain and increase physical function in patients with OA. Articles identified by the search were full copies and were considered to meet the inclusion criteria. Studies were included if 1) they included information on the effectiveness of exercise on joint pain or physical function in OA patients; 2) the design was a RCT; 3) full texts were available; and 4) WOMAC pain scores for joint pain and WOMAC physical function scores were the reported as outcomes. A quality assessment was done using the </a:t>
            </a:r>
            <a:r>
              <a:rPr kumimoji="0" lang="en-GB" sz="3200" b="0" i="0" u="none" strike="noStrike" kern="1200" cap="none" spc="0" normalizeH="0" baseline="0" noProof="0" dirty="0" err="1">
                <a:ln>
                  <a:noFill/>
                </a:ln>
                <a:solidFill>
                  <a:prstClr val="black"/>
                </a:solidFill>
                <a:effectLst/>
                <a:uLnTx/>
                <a:uFillTx/>
                <a:latin typeface="Calibri" panose="020F0502020204030204"/>
                <a:ea typeface="+mn-ea"/>
                <a:cs typeface="+mn-cs"/>
              </a:rPr>
              <a:t>PEDro</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scale (Physiotherapy Evidence Database). This scale shown good reliability for the scoring of RCT’s (Maher </a:t>
            </a:r>
            <a:r>
              <a:rPr kumimoji="0" lang="en-GB" sz="3200" b="0" i="1" u="none" strike="noStrike" kern="1200" cap="none" spc="0" normalizeH="0" baseline="0" noProof="0" dirty="0">
                <a:ln>
                  <a:noFill/>
                </a:ln>
                <a:solidFill>
                  <a:prstClr val="black"/>
                </a:solidFill>
                <a:effectLst/>
                <a:uLnTx/>
                <a:uFillTx/>
                <a:latin typeface="Calibri" panose="020F0502020204030204"/>
                <a:ea typeface="+mn-ea"/>
                <a:cs typeface="+mn-cs"/>
              </a:rPr>
              <a:t>et al</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2003). The </a:t>
            </a:r>
            <a:r>
              <a:rPr kumimoji="0" lang="en-GB" sz="3200" b="0" i="0" u="none" strike="noStrike" kern="1200" cap="none" spc="0" normalizeH="0" baseline="0" noProof="0" dirty="0" err="1">
                <a:ln>
                  <a:noFill/>
                </a:ln>
                <a:solidFill>
                  <a:prstClr val="black"/>
                </a:solidFill>
                <a:effectLst/>
                <a:uLnTx/>
                <a:uFillTx/>
                <a:latin typeface="Calibri" panose="020F0502020204030204"/>
                <a:ea typeface="+mn-ea"/>
                <a:cs typeface="+mn-cs"/>
              </a:rPr>
              <a:t>PEDro</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scale consists of 11 items to ensure a strict application of the scientific method ensuing unbiased experimental design, methodology, analysis and reporting of results. Item 1 relates to external validity and is not included in the final score whereas items 2 to 11 contribute to internal validity, and are given 1 point if met. Through using </a:t>
            </a:r>
            <a:r>
              <a:rPr kumimoji="0" lang="en-GB" sz="3200" b="0" i="0" u="none" strike="noStrike" kern="1200" cap="none" spc="0" normalizeH="0" baseline="0" noProof="0" dirty="0" err="1">
                <a:ln>
                  <a:noFill/>
                </a:ln>
                <a:solidFill>
                  <a:prstClr val="black"/>
                </a:solidFill>
                <a:effectLst/>
                <a:uLnTx/>
                <a:uFillTx/>
                <a:latin typeface="Calibri" panose="020F0502020204030204"/>
                <a:ea typeface="+mn-ea"/>
                <a:cs typeface="+mn-cs"/>
              </a:rPr>
              <a:t>RevMan</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(Review Manager) 5.4.1 meta-analyses were conducted.  Meta-analyses were completed to establish the effects exercise had on joint pain and physical function in patients with knee OA. Two separate meta-analyses were conducted, one for the effect of exercise on joint pain, and another for the effect of exercise on physical function, both compared to a control group. Weighted mean values and a 95% CI’s (confidence intervals) were calculated from the outcomes using a fixed-effect model. </a:t>
            </a:r>
          </a:p>
        </p:txBody>
      </p:sp>
      <p:sp>
        <p:nvSpPr>
          <p:cNvPr id="22" name="TextBox 21">
            <a:extLst>
              <a:ext uri="{FF2B5EF4-FFF2-40B4-BE49-F238E27FC236}">
                <a16:creationId xmlns:a16="http://schemas.microsoft.com/office/drawing/2014/main" id="{BD864FA8-744B-3A44-A620-A7DCC46BD31C}"/>
              </a:ext>
            </a:extLst>
          </p:cNvPr>
          <p:cNvSpPr txBox="1"/>
          <p:nvPr/>
        </p:nvSpPr>
        <p:spPr>
          <a:xfrm>
            <a:off x="329879" y="40563287"/>
            <a:ext cx="12432984" cy="1938992"/>
          </a:xfrm>
          <a:prstGeom prst="rect">
            <a:avLst/>
          </a:prstGeom>
          <a:solidFill>
            <a:srgbClr val="030D21"/>
          </a:solid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US" sz="2000" b="0" i="0" u="none" strike="noStrike" kern="1200" cap="none" spc="0" normalizeH="0" baseline="0" noProof="0" dirty="0">
                <a:ln>
                  <a:noFill/>
                </a:ln>
                <a:solidFill>
                  <a:prstClr val="white"/>
                </a:solidFill>
                <a:effectLst/>
                <a:uLnTx/>
                <a:uFillTx/>
                <a:latin typeface="Calibri" panose="020F0502020204030204"/>
                <a:ea typeface="+mn-ea"/>
                <a:cs typeface="+mn-cs"/>
              </a:rPr>
              <a:t>References:</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1. Chen, A., Gupte, C., Akhtar, K., Smith, P. and Cobb, J. (2012). The Global Economic Cost of Osteoarthritis: How the UK Compares. </a:t>
            </a:r>
            <a:r>
              <a:rPr kumimoji="0" lang="en-GB" sz="2000" b="0" i="1" u="none" strike="noStrike" kern="1200" cap="none" spc="0" normalizeH="0" baseline="0" noProof="0" dirty="0">
                <a:ln>
                  <a:noFill/>
                </a:ln>
                <a:solidFill>
                  <a:prstClr val="white"/>
                </a:solidFill>
                <a:effectLst/>
                <a:uLnTx/>
                <a:uFillTx/>
                <a:latin typeface="Calibri" panose="020F0502020204030204"/>
                <a:ea typeface="+mn-ea"/>
                <a:cs typeface="+mn-cs"/>
              </a:rPr>
              <a:t>Arthritis</a:t>
            </a: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 pp.1-6.</a:t>
            </a:r>
          </a:p>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2. Hochberg, M., Altman, R., Brandt, K., Clark, B., Dieppe, P., Griffin, M., Moskowitz, R. and Schnitzer, T. (1995). Guidelines for the medical management of osteoarthritis. </a:t>
            </a:r>
            <a:r>
              <a:rPr kumimoji="0" lang="en-GB" sz="2000" b="0" i="1" u="none" strike="noStrike" kern="1200" cap="none" spc="0" normalizeH="0" baseline="0" noProof="0" dirty="0">
                <a:ln>
                  <a:noFill/>
                </a:ln>
                <a:solidFill>
                  <a:prstClr val="white"/>
                </a:solidFill>
                <a:effectLst/>
                <a:uLnTx/>
                <a:uFillTx/>
                <a:latin typeface="Calibri" panose="020F0502020204030204"/>
                <a:ea typeface="+mn-ea"/>
                <a:cs typeface="+mn-cs"/>
              </a:rPr>
              <a:t>Arthritis &amp; Rheumatism</a:t>
            </a:r>
            <a:r>
              <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rPr>
              <a:t>, 38(11), pp.1541-1546.</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4" name="Picture 3">
            <a:extLst>
              <a:ext uri="{FF2B5EF4-FFF2-40B4-BE49-F238E27FC236}">
                <a16:creationId xmlns:a16="http://schemas.microsoft.com/office/drawing/2014/main" id="{0026324A-ABE0-FE4B-BF18-209192DB2F66}"/>
              </a:ext>
            </a:extLst>
          </p:cNvPr>
          <p:cNvPicPr>
            <a:picLocks noChangeAspect="1"/>
          </p:cNvPicPr>
          <p:nvPr/>
        </p:nvPicPr>
        <p:blipFill rotWithShape="1">
          <a:blip r:embed="rId5"/>
          <a:srcRect t="17155"/>
          <a:stretch/>
        </p:blipFill>
        <p:spPr>
          <a:xfrm>
            <a:off x="12483548" y="-5011"/>
            <a:ext cx="17831421" cy="5329109"/>
          </a:xfrm>
          <a:prstGeom prst="rect">
            <a:avLst/>
          </a:prstGeom>
        </p:spPr>
      </p:pic>
      <p:pic>
        <p:nvPicPr>
          <p:cNvPr id="25" name="Picture 24" descr="Table&#10;&#10;Description automatically generated">
            <a:extLst>
              <a:ext uri="{FF2B5EF4-FFF2-40B4-BE49-F238E27FC236}">
                <a16:creationId xmlns:a16="http://schemas.microsoft.com/office/drawing/2014/main" id="{30081564-C5EF-B746-B758-7902CEFEF1EC}"/>
              </a:ext>
            </a:extLst>
          </p:cNvPr>
          <p:cNvPicPr>
            <a:picLocks noChangeAspect="1"/>
          </p:cNvPicPr>
          <p:nvPr/>
        </p:nvPicPr>
        <p:blipFill>
          <a:blip r:embed="rId6"/>
          <a:stretch>
            <a:fillRect/>
          </a:stretch>
        </p:blipFill>
        <p:spPr>
          <a:xfrm>
            <a:off x="13293969" y="31570133"/>
            <a:ext cx="16745568" cy="4154233"/>
          </a:xfrm>
          <a:prstGeom prst="rect">
            <a:avLst/>
          </a:prstGeom>
        </p:spPr>
      </p:pic>
      <p:pic>
        <p:nvPicPr>
          <p:cNvPr id="27" name="Picture 26" descr="Table&#10;&#10;Description automatically generated with medium confidence">
            <a:extLst>
              <a:ext uri="{FF2B5EF4-FFF2-40B4-BE49-F238E27FC236}">
                <a16:creationId xmlns:a16="http://schemas.microsoft.com/office/drawing/2014/main" id="{E74F2A65-9933-0547-970C-6CF119DF6F9F}"/>
              </a:ext>
            </a:extLst>
          </p:cNvPr>
          <p:cNvPicPr>
            <a:picLocks noChangeAspect="1"/>
          </p:cNvPicPr>
          <p:nvPr/>
        </p:nvPicPr>
        <p:blipFill>
          <a:blip r:embed="rId7"/>
          <a:stretch>
            <a:fillRect/>
          </a:stretch>
        </p:blipFill>
        <p:spPr>
          <a:xfrm>
            <a:off x="13293968" y="26319569"/>
            <a:ext cx="16771383" cy="4887300"/>
          </a:xfrm>
          <a:prstGeom prst="rect">
            <a:avLst/>
          </a:prstGeom>
        </p:spPr>
      </p:pic>
      <p:sp>
        <p:nvSpPr>
          <p:cNvPr id="31" name="TextBox 30">
            <a:extLst>
              <a:ext uri="{FF2B5EF4-FFF2-40B4-BE49-F238E27FC236}">
                <a16:creationId xmlns:a16="http://schemas.microsoft.com/office/drawing/2014/main" id="{294ACF4F-D541-CA47-AD2D-6DF1616D117D}"/>
              </a:ext>
            </a:extLst>
          </p:cNvPr>
          <p:cNvSpPr txBox="1"/>
          <p:nvPr/>
        </p:nvSpPr>
        <p:spPr>
          <a:xfrm>
            <a:off x="13293969" y="10625975"/>
            <a:ext cx="7207526" cy="12895838"/>
          </a:xfrm>
          <a:prstGeom prst="rect">
            <a:avLst/>
          </a:prstGeom>
          <a:noFill/>
        </p:spPr>
        <p:txBody>
          <a:bodyPr wrap="square" rtlCol="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A flow chart illustrating the different stages of study search and selection included in the systematic review is demonstrated in figure 1. During the first search on the database, 438 titles and abstracts were discovered. 26 of these were used for full text review. Once the exclusion criteria were applied only 7 studied fit the inclusion criteria which were then included in the research. Four studies showed a </a:t>
            </a:r>
            <a:r>
              <a:rPr kumimoji="0" lang="en-GB" sz="3200" b="0" i="0" u="none" strike="noStrike" kern="1200" cap="none" spc="0" normalizeH="0" baseline="0" noProof="0" dirty="0" err="1">
                <a:ln>
                  <a:noFill/>
                </a:ln>
                <a:solidFill>
                  <a:prstClr val="black"/>
                </a:solidFill>
                <a:effectLst/>
                <a:uLnTx/>
                <a:uFillTx/>
                <a:latin typeface="Calibri" panose="020F0502020204030204"/>
                <a:ea typeface="+mn-ea"/>
                <a:cs typeface="+mn-cs"/>
              </a:rPr>
              <a:t>PEDro</a:t>
            </a: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 score of seven and three studies showed a score of six. There was a calculated total of 884 participants from the 7 included studies, with 439 participants in the exercise group and 445 participants in the control group. Seven studies </a:t>
            </a: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included in the meta- analyses had outcomes on WOMAC physical function scores, but only five of these studies presented outcomes of the WOMAC pain scale scores. The WOMAC physical function and pain scores are shown in Tables 2 and 3, respectively. Whilst analysing data, the main question was, were they successful? Five studies were successful in proving that exercise</a:t>
            </a:r>
          </a:p>
        </p:txBody>
      </p:sp>
      <p:pic>
        <p:nvPicPr>
          <p:cNvPr id="34" name="Picture 33" descr="Diagram, text&#10;&#10;Description automatically generated">
            <a:extLst>
              <a:ext uri="{FF2B5EF4-FFF2-40B4-BE49-F238E27FC236}">
                <a16:creationId xmlns:a16="http://schemas.microsoft.com/office/drawing/2014/main" id="{274A6123-259F-CD43-8FB2-2DEE08433B37}"/>
              </a:ext>
            </a:extLst>
          </p:cNvPr>
          <p:cNvPicPr>
            <a:picLocks noChangeAspect="1"/>
          </p:cNvPicPr>
          <p:nvPr/>
        </p:nvPicPr>
        <p:blipFill>
          <a:blip r:embed="rId8"/>
          <a:stretch>
            <a:fillRect/>
          </a:stretch>
        </p:blipFill>
        <p:spPr>
          <a:xfrm>
            <a:off x="20828254" y="10731659"/>
            <a:ext cx="9108011" cy="4613018"/>
          </a:xfrm>
          <a:prstGeom prst="rect">
            <a:avLst/>
          </a:prstGeom>
        </p:spPr>
      </p:pic>
      <p:pic>
        <p:nvPicPr>
          <p:cNvPr id="37" name="Picture 36" descr="Table&#10;&#10;Description automatically generated">
            <a:extLst>
              <a:ext uri="{FF2B5EF4-FFF2-40B4-BE49-F238E27FC236}">
                <a16:creationId xmlns:a16="http://schemas.microsoft.com/office/drawing/2014/main" id="{C3E4508E-A1E9-484C-8BBA-CC74E6039073}"/>
              </a:ext>
            </a:extLst>
          </p:cNvPr>
          <p:cNvPicPr>
            <a:picLocks noChangeAspect="1"/>
          </p:cNvPicPr>
          <p:nvPr/>
        </p:nvPicPr>
        <p:blipFill>
          <a:blip r:embed="rId9"/>
          <a:stretch>
            <a:fillRect/>
          </a:stretch>
        </p:blipFill>
        <p:spPr>
          <a:xfrm>
            <a:off x="20828254" y="15710843"/>
            <a:ext cx="9108011" cy="7433733"/>
          </a:xfrm>
          <a:prstGeom prst="rect">
            <a:avLst/>
          </a:prstGeom>
        </p:spPr>
      </p:pic>
      <p:sp>
        <p:nvSpPr>
          <p:cNvPr id="2" name="TextBox 1">
            <a:extLst>
              <a:ext uri="{FF2B5EF4-FFF2-40B4-BE49-F238E27FC236}">
                <a16:creationId xmlns:a16="http://schemas.microsoft.com/office/drawing/2014/main" id="{1D6D42C7-A779-4243-8A8C-F50A256D06FC}"/>
              </a:ext>
            </a:extLst>
          </p:cNvPr>
          <p:cNvSpPr txBox="1"/>
          <p:nvPr/>
        </p:nvSpPr>
        <p:spPr>
          <a:xfrm>
            <a:off x="13293969" y="23265718"/>
            <a:ext cx="16662342" cy="3046988"/>
          </a:xfrm>
          <a:prstGeom prst="rect">
            <a:avLst/>
          </a:prstGeom>
          <a:noFill/>
        </p:spPr>
        <p:txBody>
          <a:bodyPr wrap="square" rtlCol="0">
            <a:spAutoFit/>
          </a:bodyPr>
          <a:lstStyle/>
          <a:p>
            <a:pPr marL="0" marR="0" lvl="0" indent="0" algn="just" defTabSz="457200" rtl="0" eaLnBrk="1" fontAlgn="auto" latinLnBrk="0" hangingPunct="1">
              <a:lnSpc>
                <a:spcPct val="100000"/>
              </a:lnSpc>
              <a:spcBef>
                <a:spcPts val="0"/>
              </a:spcBef>
              <a:spcAft>
                <a:spcPts val="0"/>
              </a:spcAft>
              <a:buClrTx/>
              <a:buSzTx/>
              <a:buFontTx/>
              <a:buNone/>
              <a:tabLst/>
              <a:defRPr/>
            </a:pP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was effective in increasing physical function in patients with knee OA, whereas two studies were unsuccessful, as the control group provided to be more effective in increasing physical function. Two studies were successful in proving that exercise was effective in reducing pain in patients with knee OA, whereas two other studies were unsuccessful, as the control group provided to be more effective in reducing pain, and one study provided that there was no change between the exercise group and control.</a:t>
            </a:r>
          </a:p>
        </p:txBody>
      </p:sp>
      <p:sp>
        <p:nvSpPr>
          <p:cNvPr id="3" name="TextBox 2">
            <a:extLst>
              <a:ext uri="{FF2B5EF4-FFF2-40B4-BE49-F238E27FC236}">
                <a16:creationId xmlns:a16="http://schemas.microsoft.com/office/drawing/2014/main" id="{51E98DA6-C210-CA44-90C6-50FB25F4243C}"/>
              </a:ext>
            </a:extLst>
          </p:cNvPr>
          <p:cNvSpPr txBox="1"/>
          <p:nvPr/>
        </p:nvSpPr>
        <p:spPr>
          <a:xfrm>
            <a:off x="20828254" y="15317340"/>
            <a:ext cx="6865168" cy="323165"/>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1500" b="1" i="0" u="none" strike="noStrike" kern="1200" cap="none" spc="0" normalizeH="0" baseline="0" noProof="0" dirty="0">
                <a:ln>
                  <a:noFill/>
                </a:ln>
                <a:solidFill>
                  <a:prstClr val="black"/>
                </a:solidFill>
                <a:effectLst/>
                <a:uLnTx/>
                <a:uFillTx/>
                <a:latin typeface="Calibri" panose="020F0502020204030204"/>
                <a:ea typeface="+mn-ea"/>
                <a:cs typeface="+mn-cs"/>
              </a:rPr>
              <a:t>Figure 1.</a:t>
            </a:r>
            <a:r>
              <a:rPr kumimoji="0" lang="en-GB" sz="1500" b="0" i="0" u="none" strike="noStrike" kern="1200" cap="none" spc="0" normalizeH="0" baseline="0" noProof="0" dirty="0">
                <a:ln>
                  <a:noFill/>
                </a:ln>
                <a:solidFill>
                  <a:prstClr val="black"/>
                </a:solidFill>
                <a:effectLst/>
                <a:uLnTx/>
                <a:uFillTx/>
                <a:latin typeface="Calibri" panose="020F0502020204030204"/>
                <a:ea typeface="+mn-ea"/>
                <a:cs typeface="+mn-cs"/>
              </a:rPr>
              <a:t> A flow chart illustrating the different stages of study search and selection.</a:t>
            </a:r>
          </a:p>
        </p:txBody>
      </p:sp>
      <p:sp>
        <p:nvSpPr>
          <p:cNvPr id="5" name="Rectangle 4">
            <a:extLst>
              <a:ext uri="{FF2B5EF4-FFF2-40B4-BE49-F238E27FC236}">
                <a16:creationId xmlns:a16="http://schemas.microsoft.com/office/drawing/2014/main" id="{C9C558FA-6A3F-4144-91B5-A925298BC1C7}"/>
              </a:ext>
            </a:extLst>
          </p:cNvPr>
          <p:cNvSpPr/>
          <p:nvPr/>
        </p:nvSpPr>
        <p:spPr>
          <a:xfrm>
            <a:off x="13293969" y="31188446"/>
            <a:ext cx="12585689" cy="400110"/>
          </a:xfrm>
          <a:prstGeom prst="rect">
            <a:avLst/>
          </a:prstGeom>
        </p:spPr>
        <p:txBody>
          <a:bodyPr wrap="non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Table 2.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Meta-analysis comparison of WOMAC physical function scores between exercise and control groups</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p:txBody>
      </p:sp>
      <p:sp>
        <p:nvSpPr>
          <p:cNvPr id="28" name="Rectangle 27">
            <a:extLst>
              <a:ext uri="{FF2B5EF4-FFF2-40B4-BE49-F238E27FC236}">
                <a16:creationId xmlns:a16="http://schemas.microsoft.com/office/drawing/2014/main" id="{510E4C91-C8DA-D246-9203-DBD523D1117F}"/>
              </a:ext>
            </a:extLst>
          </p:cNvPr>
          <p:cNvSpPr/>
          <p:nvPr/>
        </p:nvSpPr>
        <p:spPr>
          <a:xfrm>
            <a:off x="13293969" y="35806018"/>
            <a:ext cx="11104515" cy="400110"/>
          </a:xfrm>
          <a:prstGeom prst="rect">
            <a:avLst/>
          </a:prstGeom>
        </p:spPr>
        <p:txBody>
          <a:bodyPr wrap="none">
            <a:spAutoFit/>
          </a:bodyPr>
          <a:lstStyle/>
          <a:p>
            <a:pPr marL="0" marR="0" lvl="0" indent="0" algn="ctr" defTabSz="457200" rtl="0" eaLnBrk="1" fontAlgn="auto" latinLnBrk="0" hangingPunct="1">
              <a:lnSpc>
                <a:spcPct val="100000"/>
              </a:lnSpc>
              <a:spcBef>
                <a:spcPts val="0"/>
              </a:spcBef>
              <a:spcAft>
                <a:spcPts val="0"/>
              </a:spcAft>
              <a:buClrTx/>
              <a:buSzTx/>
              <a:buFontTx/>
              <a:buNone/>
              <a:tabLst/>
              <a:defRPr/>
            </a:pPr>
            <a:r>
              <a:rPr kumimoji="0" lang="en-GB" sz="2000" b="1"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Table 3. </a:t>
            </a:r>
            <a:r>
              <a:rPr kumimoji="0" lang="en-GB" sz="2000" b="0" i="0" u="none" strike="noStrike" kern="1200" cap="none" spc="0" normalizeH="0" baseline="0" noProof="0" dirty="0">
                <a:ln>
                  <a:noFill/>
                </a:ln>
                <a:solidFill>
                  <a:prstClr val="black"/>
                </a:solidFill>
                <a:effectLst/>
                <a:uLnTx/>
                <a:uFillTx/>
                <a:latin typeface="Arial" panose="020B0604020202020204" pitchFamily="34" charset="0"/>
                <a:ea typeface="Times New Roman" panose="02020603050405020304" pitchFamily="18" charset="0"/>
                <a:cs typeface="+mn-cs"/>
              </a:rPr>
              <a:t>Meta-analysis comparison of WOMAC pain scores between exercise and control groups</a:t>
            </a:r>
            <a:endParaRPr kumimoji="0" lang="en-GB" sz="2000" b="0" i="0" u="none" strike="noStrike" kern="1200" cap="none" spc="0" normalizeH="0" baseline="0" noProof="0" dirty="0">
              <a:ln>
                <a:noFill/>
              </a:ln>
              <a:solidFill>
                <a:prstClr val="black"/>
              </a:solidFill>
              <a:effectLst/>
              <a:uLnTx/>
              <a:uFillTx/>
              <a:latin typeface="Times New Roman" panose="02020603050405020304" pitchFamily="18" charset="0"/>
              <a:ea typeface="Times New Roman" panose="02020603050405020304" pitchFamily="18" charset="0"/>
              <a:cs typeface="+mn-cs"/>
            </a:endParaRPr>
          </a:p>
        </p:txBody>
      </p:sp>
      <p:sp>
        <p:nvSpPr>
          <p:cNvPr id="8" name="TextBox 7">
            <a:extLst>
              <a:ext uri="{FF2B5EF4-FFF2-40B4-BE49-F238E27FC236}">
                <a16:creationId xmlns:a16="http://schemas.microsoft.com/office/drawing/2014/main" id="{0CB8B6CD-A3DE-E24A-B616-06F777604866}"/>
              </a:ext>
            </a:extLst>
          </p:cNvPr>
          <p:cNvSpPr txBox="1"/>
          <p:nvPr/>
        </p:nvSpPr>
        <p:spPr>
          <a:xfrm>
            <a:off x="13277819" y="37351070"/>
            <a:ext cx="16583683" cy="2215991"/>
          </a:xfrm>
          <a:prstGeom prst="rect">
            <a:avLst/>
          </a:prstGeom>
          <a:noFill/>
        </p:spPr>
        <p:txBody>
          <a:bodyPr wrap="square" rtlCol="0">
            <a:sp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prstClr val="black"/>
                </a:solidFill>
                <a:effectLst/>
                <a:uLnTx/>
                <a:uFillTx/>
                <a:latin typeface="Calibri" panose="020F0502020204030204"/>
                <a:ea typeface="+mn-ea"/>
                <a:cs typeface="+mn-cs"/>
              </a:rPr>
              <a:t>The purpose of this study was to examine the effect of exercise on pain and physical function in patients with knee OA. </a:t>
            </a:r>
            <a:r>
              <a:rPr kumimoji="0" lang="en-US" sz="3200" b="0" i="0" u="none" strike="noStrike" kern="1200" cap="none" spc="0" normalizeH="0" baseline="0" noProof="0" dirty="0">
                <a:ln>
                  <a:noFill/>
                </a:ln>
                <a:solidFill>
                  <a:prstClr val="black"/>
                </a:solidFill>
                <a:effectLst/>
                <a:uLnTx/>
                <a:uFillTx/>
                <a:latin typeface="Calibri" panose="020F0502020204030204"/>
                <a:ea typeface="+mn-ea"/>
                <a:cs typeface="+mn-cs"/>
              </a:rPr>
              <a:t>The research project shows that exercise can have some effect in increasing physical function and reducing pain. There are many studies that provide evidence that the control group was more effective than the exercise group. </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pic>
        <p:nvPicPr>
          <p:cNvPr id="10" name="Picture 9">
            <a:extLst>
              <a:ext uri="{FF2B5EF4-FFF2-40B4-BE49-F238E27FC236}">
                <a16:creationId xmlns:a16="http://schemas.microsoft.com/office/drawing/2014/main" id="{9FD65007-EC23-4046-88F0-2E6A63E2FE82}"/>
              </a:ext>
            </a:extLst>
          </p:cNvPr>
          <p:cNvPicPr>
            <a:picLocks noChangeAspect="1"/>
          </p:cNvPicPr>
          <p:nvPr/>
        </p:nvPicPr>
        <p:blipFill rotWithShape="1">
          <a:blip r:embed="rId10">
            <a:extLst>
              <a:ext uri="{BEBA8EAE-BF5A-486C-A8C5-ECC9F3942E4B}">
                <a14:imgProps xmlns:a14="http://schemas.microsoft.com/office/drawing/2010/main">
                  <a14:imgLayer r:embed="rId11">
                    <a14:imgEffect>
                      <a14:brightnessContrast contrast="40000"/>
                    </a14:imgEffect>
                  </a14:imgLayer>
                </a14:imgProps>
              </a:ext>
            </a:extLst>
          </a:blip>
          <a:srcRect t="8882" b="56384"/>
          <a:stretch/>
        </p:blipFill>
        <p:spPr>
          <a:xfrm>
            <a:off x="13352581" y="39567061"/>
            <a:ext cx="10410262" cy="2908488"/>
          </a:xfrm>
          <a:prstGeom prst="rect">
            <a:avLst/>
          </a:prstGeom>
        </p:spPr>
      </p:pic>
      <p:sp>
        <p:nvSpPr>
          <p:cNvPr id="15" name="TextBox 14">
            <a:extLst>
              <a:ext uri="{FF2B5EF4-FFF2-40B4-BE49-F238E27FC236}">
                <a16:creationId xmlns:a16="http://schemas.microsoft.com/office/drawing/2014/main" id="{33710CC3-7BFB-854C-861A-7F4942A3AB83}"/>
              </a:ext>
            </a:extLst>
          </p:cNvPr>
          <p:cNvSpPr txBox="1"/>
          <p:nvPr/>
        </p:nvSpPr>
        <p:spPr>
          <a:xfrm>
            <a:off x="23651967" y="39119743"/>
            <a:ext cx="6120951" cy="3416320"/>
          </a:xfrm>
          <a:prstGeom prst="rect">
            <a:avLst/>
          </a:prstGeom>
          <a:noFill/>
        </p:spPr>
        <p:txBody>
          <a:bodyPr wrap="square" rtlCol="0">
            <a:spAutoFit/>
          </a:bodyPr>
          <a:lstStyle/>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rPr>
              <a:t>Conflict of interest statement</a:t>
            </a:r>
          </a:p>
          <a:p>
            <a:pPr marL="0" marR="0" lvl="0" indent="0" algn="r"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There is no potential conflict of interest</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existing in this research project.</a:t>
            </a:r>
          </a:p>
          <a:p>
            <a:pPr marL="0" marR="0" lvl="0" indent="0" algn="r" defTabSz="457200" rtl="0" eaLnBrk="1" fontAlgn="auto" latinLnBrk="0" hangingPunct="1">
              <a:lnSpc>
                <a:spcPct val="100000"/>
              </a:lnSpc>
              <a:spcBef>
                <a:spcPts val="0"/>
              </a:spcBef>
              <a:spcAft>
                <a:spcPts val="0"/>
              </a:spcAft>
              <a:buClrTx/>
              <a:buSzTx/>
              <a:buFontTx/>
              <a:buNone/>
              <a:tabLst/>
              <a:defRPr/>
            </a:pPr>
            <a:endParaRPr kumimoji="0" lang="en-GB" sz="1000" b="0" i="1"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2800" b="0" i="1" u="none" strike="noStrike" kern="1200" cap="none" spc="0" normalizeH="0" baseline="0" noProof="0" dirty="0">
                <a:ln>
                  <a:noFill/>
                </a:ln>
                <a:solidFill>
                  <a:prstClr val="black"/>
                </a:solidFill>
                <a:effectLst/>
                <a:uLnTx/>
                <a:uFillTx/>
                <a:latin typeface="Calibri" panose="020F0502020204030204"/>
                <a:ea typeface="+mn-ea"/>
                <a:cs typeface="+mn-cs"/>
              </a:rPr>
              <a:t>Funding</a:t>
            </a:r>
          </a:p>
          <a:p>
            <a:pPr marL="0" marR="0" lvl="0" indent="0" algn="r" defTabSz="457200" rtl="0" eaLnBrk="1" fontAlgn="auto" latinLnBrk="0" hangingPunct="1">
              <a:lnSpc>
                <a:spcPct val="100000"/>
              </a:lnSpc>
              <a:spcBef>
                <a:spcPts val="0"/>
              </a:spcBef>
              <a:spcAft>
                <a:spcPts val="0"/>
              </a:spcAft>
              <a:buClrTx/>
              <a:buSzTx/>
              <a:buFontTx/>
              <a:buNone/>
              <a:tabLst/>
              <a:defRPr/>
            </a:pPr>
            <a:endParaRPr kumimoji="0" lang="en-GB" sz="10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	There was no funding to support this </a:t>
            </a:r>
          </a:p>
          <a:p>
            <a:pPr marL="0" marR="0" lvl="0" indent="0" algn="r" defTabSz="4572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research project in any way.</a:t>
            </a:r>
          </a:p>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674834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6">
            <a:extLst>
              <a:ext uri="{FF2B5EF4-FFF2-40B4-BE49-F238E27FC236}">
                <a16:creationId xmlns:a16="http://schemas.microsoft.com/office/drawing/2014/main" id="{C9A0551E-F4E8-454B-BB1A-E6F0620A0B17}"/>
              </a:ext>
            </a:extLst>
          </p:cNvPr>
          <p:cNvSpPr>
            <a:spLocks noChangeArrowheads="1"/>
          </p:cNvSpPr>
          <p:nvPr/>
        </p:nvSpPr>
        <p:spPr bwMode="auto">
          <a:xfrm>
            <a:off x="-1" y="164285"/>
            <a:ext cx="30275213" cy="2747110"/>
          </a:xfrm>
          <a:prstGeom prst="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lIns="568325" tIns="284166" rIns="568325" bIns="284166" anchor="ctr" anchorCtr="1"/>
          <a:lstStyle/>
          <a:p>
            <a:pPr algn="ctr"/>
            <a:endParaRPr lang="en-GB" sz="2242" dirty="0">
              <a:ln w="0">
                <a:noFill/>
              </a:ln>
              <a:solidFill>
                <a:schemeClr val="bg1"/>
              </a:solidFill>
              <a:latin typeface="Times New Roman" pitchFamily="18" charset="0"/>
              <a:ea typeface="ＭＳ Ｐゴシック" pitchFamily="34" charset="-128"/>
              <a:cs typeface="Times New Roman" pitchFamily="18" charset="0"/>
            </a:endParaRPr>
          </a:p>
        </p:txBody>
      </p:sp>
      <p:sp>
        <p:nvSpPr>
          <p:cNvPr id="6" name="Terminator 5">
            <a:extLst>
              <a:ext uri="{FF2B5EF4-FFF2-40B4-BE49-F238E27FC236}">
                <a16:creationId xmlns:a16="http://schemas.microsoft.com/office/drawing/2014/main" id="{66EE0AFE-F3C0-9F45-93DE-04CCA9D0E4F2}"/>
              </a:ext>
            </a:extLst>
          </p:cNvPr>
          <p:cNvSpPr/>
          <p:nvPr/>
        </p:nvSpPr>
        <p:spPr>
          <a:xfrm>
            <a:off x="0" y="379422"/>
            <a:ext cx="4540315" cy="2435385"/>
          </a:xfrm>
          <a:prstGeom prst="flowChartTerminator">
            <a:avLst/>
          </a:prstGeom>
        </p:spPr>
        <p:style>
          <a:lnRef idx="2">
            <a:schemeClr val="accent1"/>
          </a:lnRef>
          <a:fillRef idx="1">
            <a:schemeClr val="lt1"/>
          </a:fillRef>
          <a:effectRef idx="0">
            <a:schemeClr val="accent1"/>
          </a:effectRef>
          <a:fontRef idx="minor">
            <a:schemeClr val="dk1"/>
          </a:fontRef>
        </p:style>
        <p:txBody>
          <a:bodyPr rtlCol="0" anchor="ctr"/>
          <a:lstStyle/>
          <a:p>
            <a:pPr algn="ctr"/>
            <a:endParaRPr lang="en-US" sz="2523"/>
          </a:p>
        </p:txBody>
      </p:sp>
      <p:pic>
        <p:nvPicPr>
          <p:cNvPr id="7" name="Picture 6" descr="Text&#10;&#10;Description automatically generated">
            <a:extLst>
              <a:ext uri="{FF2B5EF4-FFF2-40B4-BE49-F238E27FC236}">
                <a16:creationId xmlns:a16="http://schemas.microsoft.com/office/drawing/2014/main" id="{34DB4B03-A900-AD42-AA57-F40A264CB2CB}"/>
              </a:ext>
            </a:extLst>
          </p:cNvPr>
          <p:cNvPicPr>
            <a:picLocks noChangeAspect="1"/>
          </p:cNvPicPr>
          <p:nvPr/>
        </p:nvPicPr>
        <p:blipFill rotWithShape="1">
          <a:blip r:embed="rId2">
            <a:extLst>
              <a:ext uri="{28A0092B-C50C-407E-A947-70E740481C1C}">
                <a14:useLocalDpi xmlns:a14="http://schemas.microsoft.com/office/drawing/2010/main" val="0"/>
              </a:ext>
            </a:extLst>
          </a:blip>
          <a:srcRect t="13835" r="-307" b="14103"/>
          <a:stretch/>
        </p:blipFill>
        <p:spPr>
          <a:xfrm>
            <a:off x="272346" y="819370"/>
            <a:ext cx="3995620" cy="1665726"/>
          </a:xfrm>
          <a:prstGeom prst="rect">
            <a:avLst/>
          </a:prstGeom>
        </p:spPr>
      </p:pic>
      <p:sp>
        <p:nvSpPr>
          <p:cNvPr id="9" name="TextBox 8">
            <a:extLst>
              <a:ext uri="{FF2B5EF4-FFF2-40B4-BE49-F238E27FC236}">
                <a16:creationId xmlns:a16="http://schemas.microsoft.com/office/drawing/2014/main" id="{11990B77-95B4-8B43-9EAE-C1D2BFEAE32B}"/>
              </a:ext>
            </a:extLst>
          </p:cNvPr>
          <p:cNvSpPr txBox="1"/>
          <p:nvPr/>
        </p:nvSpPr>
        <p:spPr>
          <a:xfrm>
            <a:off x="3446038" y="282832"/>
            <a:ext cx="26858450" cy="2249205"/>
          </a:xfrm>
          <a:prstGeom prst="rect">
            <a:avLst/>
          </a:prstGeom>
          <a:noFill/>
        </p:spPr>
        <p:txBody>
          <a:bodyPr wrap="square" rtlCol="0">
            <a:spAutoFit/>
          </a:bodyPr>
          <a:lstStyle/>
          <a:p>
            <a:pPr algn="ctr"/>
            <a:r>
              <a:rPr lang="en-GB" sz="7008" i="1" dirty="0">
                <a:solidFill>
                  <a:schemeClr val="bg1"/>
                </a:solidFill>
                <a:latin typeface="Times New Roman" panose="02020603050405020304" pitchFamily="18" charset="0"/>
                <a:cs typeface="Times New Roman" panose="02020603050405020304" pitchFamily="18" charset="0"/>
              </a:rPr>
              <a:t>The Knowledge of Concussion in Amateur Rugby Union</a:t>
            </a:r>
          </a:p>
          <a:p>
            <a:endParaRPr lang="en-US" sz="7008" dirty="0"/>
          </a:p>
        </p:txBody>
      </p:sp>
      <p:sp>
        <p:nvSpPr>
          <p:cNvPr id="10" name="TextBox 9">
            <a:extLst>
              <a:ext uri="{FF2B5EF4-FFF2-40B4-BE49-F238E27FC236}">
                <a16:creationId xmlns:a16="http://schemas.microsoft.com/office/drawing/2014/main" id="{D0286336-B8DA-B345-8A43-90147C44D529}"/>
              </a:ext>
            </a:extLst>
          </p:cNvPr>
          <p:cNvSpPr txBox="1"/>
          <p:nvPr/>
        </p:nvSpPr>
        <p:spPr>
          <a:xfrm>
            <a:off x="12248697" y="1597113"/>
            <a:ext cx="8659516" cy="1300099"/>
          </a:xfrm>
          <a:prstGeom prst="rect">
            <a:avLst/>
          </a:prstGeom>
          <a:noFill/>
        </p:spPr>
        <p:txBody>
          <a:bodyPr wrap="square" rtlCol="0">
            <a:spAutoFit/>
          </a:bodyPr>
          <a:lstStyle/>
          <a:p>
            <a:pPr algn="ctr"/>
            <a:r>
              <a:rPr lang="en-US" sz="3924" dirty="0">
                <a:solidFill>
                  <a:schemeClr val="bg1"/>
                </a:solidFill>
                <a:latin typeface="Arial" panose="020B0604020202020204" pitchFamily="34" charset="0"/>
                <a:cs typeface="Arial" panose="020B0604020202020204" pitchFamily="34" charset="0"/>
              </a:rPr>
              <a:t>Rosa Di Cristo</a:t>
            </a:r>
          </a:p>
          <a:p>
            <a:pPr algn="ctr"/>
            <a:r>
              <a:rPr lang="en-US" sz="3924" dirty="0">
                <a:solidFill>
                  <a:schemeClr val="bg1"/>
                </a:solidFill>
                <a:latin typeface="Arial" panose="020B0604020202020204" pitchFamily="34" charset="0"/>
                <a:cs typeface="Arial" panose="020B0604020202020204" pitchFamily="34" charset="0"/>
              </a:rPr>
              <a:t>BSc (Hons) Sports Therapy, 2021</a:t>
            </a:r>
          </a:p>
        </p:txBody>
      </p:sp>
      <p:cxnSp>
        <p:nvCxnSpPr>
          <p:cNvPr id="11" name="Straight Connector 10">
            <a:extLst>
              <a:ext uri="{FF2B5EF4-FFF2-40B4-BE49-F238E27FC236}">
                <a16:creationId xmlns:a16="http://schemas.microsoft.com/office/drawing/2014/main" id="{4E4491AA-34EA-764A-AE39-6A2F58E06D6A}"/>
              </a:ext>
            </a:extLst>
          </p:cNvPr>
          <p:cNvCxnSpPr/>
          <p:nvPr/>
        </p:nvCxnSpPr>
        <p:spPr>
          <a:xfrm>
            <a:off x="12185274" y="1574256"/>
            <a:ext cx="7258790" cy="0"/>
          </a:xfrm>
          <a:prstGeom prst="line">
            <a:avLst/>
          </a:prstGeom>
          <a:ln>
            <a:solidFill>
              <a:schemeClr val="bg1"/>
            </a:solidFill>
          </a:ln>
        </p:spPr>
        <p:style>
          <a:lnRef idx="3">
            <a:schemeClr val="dk1"/>
          </a:lnRef>
          <a:fillRef idx="0">
            <a:schemeClr val="dk1"/>
          </a:fillRef>
          <a:effectRef idx="2">
            <a:schemeClr val="dk1"/>
          </a:effectRef>
          <a:fontRef idx="minor">
            <a:schemeClr val="tx1"/>
          </a:fontRef>
        </p:style>
      </p:cxnSp>
      <p:sp>
        <p:nvSpPr>
          <p:cNvPr id="13" name="Rounded Rectangle 12">
            <a:extLst>
              <a:ext uri="{FF2B5EF4-FFF2-40B4-BE49-F238E27FC236}">
                <a16:creationId xmlns:a16="http://schemas.microsoft.com/office/drawing/2014/main" id="{C491623A-99C7-F243-8609-838E4DB3FEB1}"/>
              </a:ext>
            </a:extLst>
          </p:cNvPr>
          <p:cNvSpPr/>
          <p:nvPr/>
        </p:nvSpPr>
        <p:spPr>
          <a:xfrm>
            <a:off x="294647" y="3094964"/>
            <a:ext cx="10916527" cy="738530"/>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6447" dirty="0">
                <a:latin typeface="Arial" panose="020B0604020202020204" pitchFamily="34" charset="0"/>
                <a:cs typeface="Arial" panose="020B0604020202020204" pitchFamily="34" charset="0"/>
              </a:rPr>
              <a:t>Introduction</a:t>
            </a:r>
          </a:p>
        </p:txBody>
      </p:sp>
      <p:sp>
        <p:nvSpPr>
          <p:cNvPr id="17" name="Rounded Rectangle 16">
            <a:extLst>
              <a:ext uri="{FF2B5EF4-FFF2-40B4-BE49-F238E27FC236}">
                <a16:creationId xmlns:a16="http://schemas.microsoft.com/office/drawing/2014/main" id="{3B1FF0BE-AC09-F248-AA94-25947CA1A175}"/>
              </a:ext>
            </a:extLst>
          </p:cNvPr>
          <p:cNvSpPr/>
          <p:nvPr/>
        </p:nvSpPr>
        <p:spPr>
          <a:xfrm>
            <a:off x="338114" y="9275694"/>
            <a:ext cx="10916529" cy="722636"/>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6447" dirty="0">
                <a:latin typeface="Arial" panose="020B0604020202020204" pitchFamily="34" charset="0"/>
                <a:cs typeface="Arial" panose="020B0604020202020204" pitchFamily="34" charset="0"/>
              </a:rPr>
              <a:t>Methods</a:t>
            </a:r>
          </a:p>
        </p:txBody>
      </p:sp>
      <p:sp>
        <p:nvSpPr>
          <p:cNvPr id="20" name="Rectangle 19">
            <a:extLst>
              <a:ext uri="{FF2B5EF4-FFF2-40B4-BE49-F238E27FC236}">
                <a16:creationId xmlns:a16="http://schemas.microsoft.com/office/drawing/2014/main" id="{460B1FAE-E8FE-CC42-B7A2-27D15EA9AE7B}"/>
              </a:ext>
            </a:extLst>
          </p:cNvPr>
          <p:cNvSpPr/>
          <p:nvPr/>
        </p:nvSpPr>
        <p:spPr>
          <a:xfrm>
            <a:off x="8030792" y="15722904"/>
            <a:ext cx="21667302" cy="7210435"/>
          </a:xfrm>
          <a:prstGeom prst="rect">
            <a:avLst/>
          </a:prstGeom>
        </p:spPr>
        <p:txBody>
          <a:bodyPr wrap="square">
            <a:spAutoFit/>
          </a:bodyPr>
          <a:lstStyle/>
          <a:p>
            <a:r>
              <a:rPr lang="en-US" sz="4205" dirty="0">
                <a:latin typeface="Times New Roman" panose="02020603050405020304" pitchFamily="18" charset="0"/>
                <a:cs typeface="Times New Roman" panose="02020603050405020304" pitchFamily="18" charset="0"/>
              </a:rPr>
              <a:t>Thirty-three questionnaire were sent out and a </a:t>
            </a:r>
            <a:r>
              <a:rPr lang="en-GB" sz="4205" dirty="0">
                <a:latin typeface="Times New Roman" panose="02020603050405020304" pitchFamily="18" charset="0"/>
                <a:cs typeface="Times New Roman" panose="02020603050405020304" pitchFamily="18" charset="0"/>
              </a:rPr>
              <a:t>total of 33 questionnaires were returned (3 coaches 29 players), providing response rate of 100%. 25 (76%) of these participants reported that they had sustained a concussion; while 5 (15%) of them were unsure if they did and only 3 (9%) did not experienced a concussion in rugby. Overall, the participants possessed a good knowledge level. However, 4 participants (12%) wrongly answered question number 7 </a:t>
            </a:r>
            <a:r>
              <a:rPr lang="en-GB" sz="4205" b="1" dirty="0">
                <a:latin typeface="Times New Roman" panose="02020603050405020304" pitchFamily="18" charset="0"/>
                <a:cs typeface="Times New Roman" panose="02020603050405020304" pitchFamily="18" charset="0"/>
              </a:rPr>
              <a:t>(Figure 2)</a:t>
            </a:r>
            <a:r>
              <a:rPr lang="en-GB" sz="4205" dirty="0">
                <a:latin typeface="Times New Roman" panose="02020603050405020304" pitchFamily="18" charset="0"/>
                <a:cs typeface="Times New Roman" panose="02020603050405020304" pitchFamily="18" charset="0"/>
              </a:rPr>
              <a:t>.</a:t>
            </a:r>
            <a:r>
              <a:rPr lang="en-GB" sz="4205" b="1" dirty="0">
                <a:latin typeface="Times New Roman" panose="02020603050405020304" pitchFamily="18" charset="0"/>
                <a:cs typeface="Times New Roman" panose="02020603050405020304" pitchFamily="18" charset="0"/>
              </a:rPr>
              <a:t> </a:t>
            </a:r>
            <a:r>
              <a:rPr lang="en-GB" sz="4205" dirty="0">
                <a:latin typeface="Times New Roman" panose="02020603050405020304" pitchFamily="18" charset="0"/>
                <a:cs typeface="Times New Roman" panose="02020603050405020304" pitchFamily="18" charset="0"/>
              </a:rPr>
              <a:t>Most important, 32 (97%) players and coaches showed to know they should stop playing immediately if the player is concussed (</a:t>
            </a:r>
            <a:r>
              <a:rPr lang="en-GB" sz="4205" b="1" dirty="0">
                <a:latin typeface="Times New Roman" panose="02020603050405020304" pitchFamily="18" charset="0"/>
                <a:cs typeface="Times New Roman" panose="02020603050405020304" pitchFamily="18" charset="0"/>
              </a:rPr>
              <a:t>Figure 3)</a:t>
            </a:r>
            <a:r>
              <a:rPr lang="en-GB" sz="4205" dirty="0">
                <a:latin typeface="Times New Roman" panose="02020603050405020304" pitchFamily="18" charset="0"/>
                <a:cs typeface="Times New Roman" panose="02020603050405020304" pitchFamily="18" charset="0"/>
              </a:rPr>
              <a:t>. </a:t>
            </a:r>
          </a:p>
          <a:p>
            <a:r>
              <a:rPr lang="en-GB" sz="4205" dirty="0">
                <a:solidFill>
                  <a:srgbClr val="000000"/>
                </a:solidFill>
                <a:latin typeface="Times New Roman" panose="02020603050405020304" pitchFamily="18" charset="0"/>
                <a:cs typeface="Times New Roman" panose="02020603050405020304" pitchFamily="18" charset="0"/>
              </a:rPr>
              <a:t>Further analysis showed that the two-tailed P-value is &gt;0.05, therefore there is no association between the playing position in rugby and the frequency of concussion (</a:t>
            </a:r>
            <a:r>
              <a:rPr lang="en-GB" sz="4205" b="1" dirty="0">
                <a:solidFill>
                  <a:srgbClr val="000000"/>
                </a:solidFill>
                <a:latin typeface="Times New Roman" panose="02020603050405020304" pitchFamily="18" charset="0"/>
                <a:cs typeface="Times New Roman" panose="02020603050405020304" pitchFamily="18" charset="0"/>
              </a:rPr>
              <a:t>Table 1).  </a:t>
            </a:r>
            <a:r>
              <a:rPr lang="en-GB" sz="4205" dirty="0">
                <a:solidFill>
                  <a:srgbClr val="000000"/>
                </a:solidFill>
                <a:latin typeface="Times New Roman" panose="02020603050405020304" pitchFamily="18" charset="0"/>
                <a:cs typeface="Times New Roman" panose="02020603050405020304" pitchFamily="18" charset="0"/>
              </a:rPr>
              <a:t>Similar findings demonstrated that there is no association between the time playing rugby (&lt;10 or &gt;10) years and the frequency of concussion </a:t>
            </a:r>
            <a:r>
              <a:rPr lang="en-GB" sz="4205" b="1" dirty="0">
                <a:solidFill>
                  <a:srgbClr val="000000"/>
                </a:solidFill>
                <a:latin typeface="Times New Roman" panose="02020603050405020304" pitchFamily="18" charset="0"/>
                <a:cs typeface="Times New Roman" panose="02020603050405020304" pitchFamily="18" charset="0"/>
              </a:rPr>
              <a:t>(Table 2).</a:t>
            </a:r>
            <a:endParaRPr lang="en-GB" sz="4205" dirty="0">
              <a:solidFill>
                <a:srgbClr val="000000"/>
              </a:solidFill>
              <a:latin typeface="Times New Roman" panose="02020603050405020304" pitchFamily="18" charset="0"/>
              <a:cs typeface="Times New Roman" panose="02020603050405020304" pitchFamily="18" charset="0"/>
            </a:endParaRPr>
          </a:p>
        </p:txBody>
      </p:sp>
      <p:sp>
        <p:nvSpPr>
          <p:cNvPr id="21" name="Rounded Rectangle 20">
            <a:extLst>
              <a:ext uri="{FF2B5EF4-FFF2-40B4-BE49-F238E27FC236}">
                <a16:creationId xmlns:a16="http://schemas.microsoft.com/office/drawing/2014/main" id="{D8F419FE-7B1D-0747-869F-90EE7D835503}"/>
              </a:ext>
            </a:extLst>
          </p:cNvPr>
          <p:cNvSpPr/>
          <p:nvPr/>
        </p:nvSpPr>
        <p:spPr>
          <a:xfrm>
            <a:off x="349815" y="14927215"/>
            <a:ext cx="7256572" cy="8503969"/>
          </a:xfrm>
          <a:prstGeom prst="roundRect">
            <a:avLst/>
          </a:prstGeom>
        </p:spPr>
        <p:style>
          <a:lnRef idx="2">
            <a:schemeClr val="accent1"/>
          </a:lnRef>
          <a:fillRef idx="1">
            <a:schemeClr val="lt1"/>
          </a:fillRef>
          <a:effectRef idx="0">
            <a:schemeClr val="accent1"/>
          </a:effectRef>
          <a:fontRef idx="minor">
            <a:schemeClr val="dk1"/>
          </a:fontRef>
        </p:style>
        <p:txBody>
          <a:bodyPr rtlCol="0" anchor="ctr"/>
          <a:lstStyle/>
          <a:p>
            <a:r>
              <a:rPr lang="en-GB" sz="841" b="1" dirty="0">
                <a:latin typeface="Calibri" panose="020F0502020204030204" pitchFamily="34" charset="0"/>
                <a:ea typeface="Calibri" panose="020F0502020204030204" pitchFamily="34" charset="0"/>
                <a:cs typeface="Times New Roman" panose="02020603050405020304" pitchFamily="18" charset="0"/>
              </a:rPr>
              <a:t>What is a concussion?</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r>
              <a:rPr lang="en-GB" sz="841" dirty="0">
                <a:latin typeface="Calibri" panose="020F0502020204030204" pitchFamily="34" charset="0"/>
                <a:ea typeface="Calibri" panose="020F0502020204030204" pitchFamily="34" charset="0"/>
                <a:cs typeface="Times New Roman" panose="02020603050405020304" pitchFamily="18" charset="0"/>
              </a:rPr>
              <a:t> </a:t>
            </a: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Traumatic brain injury</a:t>
            </a: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Shoulder injury</a:t>
            </a:r>
          </a:p>
          <a:p>
            <a:pPr marL="640795"/>
            <a:r>
              <a:rPr lang="en-GB" sz="841" dirty="0">
                <a:latin typeface="Calibri" panose="020F0502020204030204" pitchFamily="34" charset="0"/>
                <a:ea typeface="Calibri" panose="020F0502020204030204" pitchFamily="34" charset="0"/>
                <a:cs typeface="Times New Roman" panose="02020603050405020304" pitchFamily="18" charset="0"/>
              </a:rPr>
              <a:t> </a:t>
            </a:r>
          </a:p>
          <a:p>
            <a:r>
              <a:rPr lang="en-GB" sz="841" b="1" dirty="0">
                <a:latin typeface="Calibri" panose="020F0502020204030204" pitchFamily="34" charset="0"/>
                <a:ea typeface="Calibri" panose="020F0502020204030204" pitchFamily="34" charset="0"/>
                <a:cs typeface="Times New Roman" panose="02020603050405020304" pitchFamily="18" charset="0"/>
              </a:rPr>
              <a:t>Which of the following describe an injury event with the potential to cause a head injury?</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r>
              <a:rPr lang="en-GB" sz="841" dirty="0">
                <a:latin typeface="Calibri" panose="020F0502020204030204" pitchFamily="34" charset="0"/>
                <a:ea typeface="Calibri" panose="020F0502020204030204" pitchFamily="34" charset="0"/>
                <a:cs typeface="Times New Roman" panose="02020603050405020304" pitchFamily="18" charset="0"/>
              </a:rPr>
              <a:t> </a:t>
            </a: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A player's head making contact with an opponent's knee</a:t>
            </a: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A player pulling a hamstring and falling to the ground safely</a:t>
            </a:r>
          </a:p>
          <a:p>
            <a:r>
              <a:rPr lang="en-GB" sz="841" dirty="0">
                <a:latin typeface="Calibri" panose="020F0502020204030204" pitchFamily="34" charset="0"/>
                <a:ea typeface="Calibri" panose="020F0502020204030204" pitchFamily="34" charset="0"/>
                <a:cs typeface="Times New Roman" panose="02020603050405020304" pitchFamily="18" charset="0"/>
              </a:rPr>
              <a:t> </a:t>
            </a:r>
          </a:p>
          <a:p>
            <a:r>
              <a:rPr lang="en-GB" sz="841" b="1" dirty="0">
                <a:latin typeface="Calibri" panose="020F0502020204030204" pitchFamily="34" charset="0"/>
                <a:ea typeface="Calibri" panose="020F0502020204030204" pitchFamily="34" charset="0"/>
                <a:cs typeface="Times New Roman" panose="02020603050405020304" pitchFamily="18" charset="0"/>
              </a:rPr>
              <a:t>A player can only become concussed if he/she is knocked unconscious. True or false?</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r>
              <a:rPr lang="en-GB" sz="841" b="1" dirty="0">
                <a:latin typeface="Calibri" panose="020F0502020204030204" pitchFamily="34" charset="0"/>
                <a:ea typeface="Calibri" panose="020F0502020204030204" pitchFamily="34" charset="0"/>
                <a:cs typeface="Times New Roman" panose="02020603050405020304" pitchFamily="18" charset="0"/>
              </a:rPr>
              <a:t> </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pPr marL="640795" indent="-320398"/>
            <a:r>
              <a:rPr lang="en-GB" sz="841" dirty="0">
                <a:latin typeface="Calibri" panose="020F0502020204030204" pitchFamily="34" charset="0"/>
                <a:ea typeface="Calibri" panose="020F0502020204030204" pitchFamily="34" charset="0"/>
                <a:cs typeface="Times New Roman" panose="02020603050405020304" pitchFamily="18" charset="0"/>
              </a:rPr>
              <a:t>True</a:t>
            </a:r>
          </a:p>
          <a:p>
            <a:pPr marL="640795" indent="-320398"/>
            <a:r>
              <a:rPr lang="en-GB" sz="841" dirty="0">
                <a:latin typeface="Calibri" panose="020F0502020204030204" pitchFamily="34" charset="0"/>
                <a:ea typeface="Calibri" panose="020F0502020204030204" pitchFamily="34" charset="0"/>
                <a:cs typeface="Times New Roman" panose="02020603050405020304" pitchFamily="18" charset="0"/>
              </a:rPr>
              <a:t>False</a:t>
            </a:r>
          </a:p>
          <a:p>
            <a:pPr marL="640795"/>
            <a:r>
              <a:rPr lang="en-GB" sz="841" dirty="0">
                <a:latin typeface="Calibri" panose="020F0502020204030204" pitchFamily="34" charset="0"/>
                <a:ea typeface="Calibri" panose="020F0502020204030204" pitchFamily="34" charset="0"/>
                <a:cs typeface="Times New Roman" panose="02020603050405020304" pitchFamily="18" charset="0"/>
              </a:rPr>
              <a:t> </a:t>
            </a:r>
          </a:p>
          <a:p>
            <a:r>
              <a:rPr lang="en-GB" sz="841" b="1" dirty="0">
                <a:latin typeface="Calibri" panose="020F0502020204030204" pitchFamily="34" charset="0"/>
                <a:ea typeface="Calibri" panose="020F0502020204030204" pitchFamily="34" charset="0"/>
                <a:cs typeface="Times New Roman" panose="02020603050405020304" pitchFamily="18" charset="0"/>
              </a:rPr>
              <a:t>Which of these are the recognised symptoms of suspected concussion?</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r>
              <a:rPr lang="en-GB" sz="841" dirty="0">
                <a:latin typeface="Calibri" panose="020F0502020204030204" pitchFamily="34" charset="0"/>
                <a:ea typeface="Calibri" panose="020F0502020204030204" pitchFamily="34" charset="0"/>
                <a:cs typeface="Times New Roman" panose="02020603050405020304" pitchFamily="18" charset="0"/>
              </a:rPr>
              <a:t> </a:t>
            </a: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Headache, Dizziness, Nausea, Irritability, Sensitivity to light and noise</a:t>
            </a: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"Pressure in head", Dead leg, Irritability, Dizziness, Thirst</a:t>
            </a:r>
          </a:p>
          <a:p>
            <a:pPr marL="480597" indent="-480597">
              <a:buFont typeface="Symbol" pitchFamily="2" charset="2"/>
              <a:buChar char=""/>
            </a:pPr>
            <a:endParaRPr lang="en-GB" sz="841" dirty="0">
              <a:latin typeface="Calibri" panose="020F0502020204030204" pitchFamily="34" charset="0"/>
              <a:ea typeface="Calibri" panose="020F0502020204030204" pitchFamily="34" charset="0"/>
              <a:cs typeface="Times New Roman" panose="02020603050405020304" pitchFamily="18" charset="0"/>
            </a:endParaRPr>
          </a:p>
          <a:p>
            <a:pPr lvl="0"/>
            <a:r>
              <a:rPr lang="en-GB" sz="841" b="1" dirty="0">
                <a:latin typeface="Calibri" panose="020F0502020204030204" pitchFamily="34" charset="0"/>
                <a:ea typeface="Calibri" panose="020F0502020204030204" pitchFamily="34" charset="0"/>
                <a:cs typeface="Times New Roman" panose="02020603050405020304" pitchFamily="18" charset="0"/>
              </a:rPr>
              <a:t>If a player says that he/she feels fine and insists that he/she is fit and well to continue after failing one or more Maddocks questions, what should the first aider do?</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r>
              <a:rPr lang="en-GB" sz="841" b="1" dirty="0">
                <a:latin typeface="Calibri" panose="020F0502020204030204" pitchFamily="34" charset="0"/>
                <a:ea typeface="Calibri" panose="020F0502020204030204" pitchFamily="34" charset="0"/>
                <a:cs typeface="Times New Roman" panose="02020603050405020304" pitchFamily="18" charset="0"/>
              </a:rPr>
              <a:t> </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Allow the player to re-join the game</a:t>
            </a: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Insist that the player does not re-join the game</a:t>
            </a:r>
          </a:p>
          <a:p>
            <a:pPr marL="640795"/>
            <a:r>
              <a:rPr lang="en-GB" sz="841" dirty="0">
                <a:latin typeface="Calibri" panose="020F0502020204030204" pitchFamily="34" charset="0"/>
                <a:ea typeface="Calibri" panose="020F0502020204030204" pitchFamily="34" charset="0"/>
                <a:cs typeface="Times New Roman" panose="02020603050405020304" pitchFamily="18" charset="0"/>
              </a:rPr>
              <a:t> </a:t>
            </a:r>
          </a:p>
          <a:p>
            <a:r>
              <a:rPr lang="en-GB" sz="841" b="1" dirty="0">
                <a:latin typeface="Calibri" panose="020F0502020204030204" pitchFamily="34" charset="0"/>
                <a:ea typeface="Calibri" panose="020F0502020204030204" pitchFamily="34" charset="0"/>
                <a:cs typeface="Times New Roman" panose="02020603050405020304" pitchFamily="18" charset="0"/>
              </a:rPr>
              <a:t>Any player with a suspected concussion should:</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r>
              <a:rPr lang="en-GB" sz="841" dirty="0">
                <a:latin typeface="Calibri" panose="020F0502020204030204" pitchFamily="34" charset="0"/>
                <a:ea typeface="Calibri" panose="020F0502020204030204" pitchFamily="34" charset="0"/>
                <a:cs typeface="Times New Roman" panose="02020603050405020304" pitchFamily="18" charset="0"/>
              </a:rPr>
              <a:t> </a:t>
            </a: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Be immediately removed from play</a:t>
            </a: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Be assessed on the pitch and then permitted to carry on playing</a:t>
            </a:r>
          </a:p>
          <a:p>
            <a:pPr marL="640795"/>
            <a:r>
              <a:rPr lang="en-GB" sz="841" dirty="0">
                <a:latin typeface="Calibri" panose="020F0502020204030204" pitchFamily="34" charset="0"/>
                <a:ea typeface="Calibri" panose="020F0502020204030204" pitchFamily="34" charset="0"/>
                <a:cs typeface="Times New Roman" panose="02020603050405020304" pitchFamily="18" charset="0"/>
              </a:rPr>
              <a:t> </a:t>
            </a:r>
          </a:p>
          <a:p>
            <a:r>
              <a:rPr lang="en-GB" sz="841" b="1" dirty="0">
                <a:latin typeface="Calibri" panose="020F0502020204030204" pitchFamily="34" charset="0"/>
                <a:ea typeface="Calibri" panose="020F0502020204030204" pitchFamily="34" charset="0"/>
                <a:cs typeface="Times New Roman" panose="02020603050405020304" pitchFamily="18" charset="0"/>
              </a:rPr>
              <a:t>Players with a suspected concussion should NOT:</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r>
              <a:rPr lang="en-GB" sz="841" b="1" dirty="0">
                <a:latin typeface="Calibri" panose="020F0502020204030204" pitchFamily="34" charset="0"/>
                <a:ea typeface="Calibri" panose="020F0502020204030204" pitchFamily="34" charset="0"/>
                <a:cs typeface="Times New Roman" panose="02020603050405020304" pitchFamily="18" charset="0"/>
              </a:rPr>
              <a:t> </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pPr marL="640795" indent="-320398"/>
            <a:r>
              <a:rPr lang="en-GB" sz="841" dirty="0">
                <a:latin typeface="Calibri" panose="020F0502020204030204" pitchFamily="34" charset="0"/>
                <a:ea typeface="Calibri" panose="020F0502020204030204" pitchFamily="34" charset="0"/>
                <a:cs typeface="Times New Roman" panose="02020603050405020304" pitchFamily="18" charset="0"/>
              </a:rPr>
              <a:t>Go through a graduated return to play protocol</a:t>
            </a:r>
          </a:p>
          <a:p>
            <a:pPr marL="640795" indent="-320398"/>
            <a:r>
              <a:rPr lang="en-GB" sz="841" dirty="0">
                <a:latin typeface="Calibri" panose="020F0502020204030204" pitchFamily="34" charset="0"/>
                <a:ea typeface="Calibri" panose="020F0502020204030204" pitchFamily="34" charset="0"/>
                <a:cs typeface="Times New Roman" panose="02020603050405020304" pitchFamily="18" charset="0"/>
              </a:rPr>
              <a:t>Consume alcohol in the first 24 hours</a:t>
            </a:r>
          </a:p>
          <a:p>
            <a:r>
              <a:rPr lang="en-GB" sz="841" dirty="0">
                <a:latin typeface="Calibri" panose="020F0502020204030204" pitchFamily="34" charset="0"/>
                <a:ea typeface="Calibri" panose="020F0502020204030204" pitchFamily="34" charset="0"/>
                <a:cs typeface="Times New Roman" panose="02020603050405020304" pitchFamily="18" charset="0"/>
              </a:rPr>
              <a:t> </a:t>
            </a:r>
          </a:p>
          <a:p>
            <a:r>
              <a:rPr lang="en-GB" sz="841" b="1" dirty="0">
                <a:latin typeface="Calibri" panose="020F0502020204030204" pitchFamily="34" charset="0"/>
                <a:ea typeface="Calibri" panose="020F0502020204030204" pitchFamily="34" charset="0"/>
                <a:cs typeface="Times New Roman" panose="02020603050405020304" pitchFamily="18" charset="0"/>
              </a:rPr>
              <a:t>Which of these might be effects of continuing to play after sustaining a concussion?</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r>
              <a:rPr lang="en-GB" sz="841" b="1" dirty="0">
                <a:latin typeface="Calibri" panose="020F0502020204030204" pitchFamily="34" charset="0"/>
                <a:ea typeface="Calibri" panose="020F0502020204030204" pitchFamily="34" charset="0"/>
                <a:cs typeface="Times New Roman" panose="02020603050405020304" pitchFamily="18" charset="0"/>
              </a:rPr>
              <a:t> </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Increased muscle fatigue post-match</a:t>
            </a: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More serious brain injury</a:t>
            </a:r>
          </a:p>
          <a:p>
            <a:r>
              <a:rPr lang="en-GB" sz="841" dirty="0">
                <a:latin typeface="Calibri" panose="020F0502020204030204" pitchFamily="34" charset="0"/>
                <a:ea typeface="Calibri" panose="020F0502020204030204" pitchFamily="34" charset="0"/>
                <a:cs typeface="Times New Roman" panose="02020603050405020304" pitchFamily="18" charset="0"/>
              </a:rPr>
              <a:t> </a:t>
            </a:r>
          </a:p>
          <a:p>
            <a:r>
              <a:rPr lang="en-GB" sz="841" b="1" dirty="0">
                <a:latin typeface="Calibri" panose="020F0502020204030204" pitchFamily="34" charset="0"/>
                <a:ea typeface="Calibri" panose="020F0502020204030204" pitchFamily="34" charset="0"/>
                <a:cs typeface="Times New Roman" panose="02020603050405020304" pitchFamily="18" charset="0"/>
              </a:rPr>
              <a:t>The Laws of the Game afford the referee the power to require a player to leave the field of play if he/she feels that the player is not fit to continue. True or false?</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r>
              <a:rPr lang="en-GB" sz="841" b="1" dirty="0">
                <a:latin typeface="Calibri" panose="020F0502020204030204" pitchFamily="34" charset="0"/>
                <a:ea typeface="Calibri" panose="020F0502020204030204" pitchFamily="34" charset="0"/>
                <a:cs typeface="Times New Roman" panose="02020603050405020304" pitchFamily="18" charset="0"/>
              </a:rPr>
              <a:t> </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True</a:t>
            </a: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False</a:t>
            </a:r>
          </a:p>
          <a:p>
            <a:r>
              <a:rPr lang="en-GB" sz="841" b="1" dirty="0">
                <a:latin typeface="Calibri" panose="020F0502020204030204" pitchFamily="34" charset="0"/>
                <a:ea typeface="Calibri" panose="020F0502020204030204" pitchFamily="34" charset="0"/>
                <a:cs typeface="Times New Roman" panose="02020603050405020304" pitchFamily="18" charset="0"/>
              </a:rPr>
              <a:t> </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r>
              <a:rPr lang="en-GB" sz="841" b="1" dirty="0">
                <a:latin typeface="Calibri" panose="020F0502020204030204" pitchFamily="34" charset="0"/>
                <a:ea typeface="Calibri" panose="020F0502020204030204" pitchFamily="34" charset="0"/>
                <a:cs typeface="Times New Roman" panose="02020603050405020304" pitchFamily="18" charset="0"/>
              </a:rPr>
              <a:t>If a team manager applies pressure to the referee to allow his star player to remain on the field when he or she is clearly not fit to continue, what should the referee do?</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r>
              <a:rPr lang="en-GB" sz="841" b="1" dirty="0">
                <a:latin typeface="Calibri" panose="020F0502020204030204" pitchFamily="34" charset="0"/>
                <a:ea typeface="Calibri" panose="020F0502020204030204" pitchFamily="34" charset="0"/>
                <a:cs typeface="Times New Roman" panose="02020603050405020304" pitchFamily="18" charset="0"/>
              </a:rPr>
              <a:t> </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Ask whether there is a substitute of similar ability to replace the injured player</a:t>
            </a: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Apply the same principles regardless of the player's status - player welfare is paramount</a:t>
            </a:r>
          </a:p>
          <a:p>
            <a:r>
              <a:rPr lang="en-GB" sz="841" dirty="0">
                <a:latin typeface="Calibri" panose="020F0502020204030204" pitchFamily="34" charset="0"/>
                <a:ea typeface="Calibri" panose="020F0502020204030204" pitchFamily="34" charset="0"/>
                <a:cs typeface="Times New Roman" panose="02020603050405020304" pitchFamily="18" charset="0"/>
              </a:rPr>
              <a:t> </a:t>
            </a:r>
          </a:p>
          <a:p>
            <a:r>
              <a:rPr lang="en-GB" sz="841" b="1" dirty="0">
                <a:latin typeface="Calibri" panose="020F0502020204030204" pitchFamily="34" charset="0"/>
                <a:ea typeface="Calibri" panose="020F0502020204030204" pitchFamily="34" charset="0"/>
                <a:cs typeface="Times New Roman" panose="02020603050405020304" pitchFamily="18" charset="0"/>
              </a:rPr>
              <a:t>Why is a Graduated Return To Play (GRTP) important after sustaining a concussion?</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r>
              <a:rPr lang="en-GB" sz="841" b="1" dirty="0">
                <a:latin typeface="Calibri" panose="020F0502020204030204" pitchFamily="34" charset="0"/>
                <a:ea typeface="Calibri" panose="020F0502020204030204" pitchFamily="34" charset="0"/>
                <a:cs typeface="Times New Roman" panose="02020603050405020304" pitchFamily="18" charset="0"/>
              </a:rPr>
              <a:t> </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To ensure the player remains symptom free throughout the recovery process</a:t>
            </a: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To get the player back on the field as soon as possible</a:t>
            </a:r>
          </a:p>
          <a:p>
            <a:r>
              <a:rPr lang="en-GB" sz="841" dirty="0">
                <a:latin typeface="Calibri" panose="020F0502020204030204" pitchFamily="34" charset="0"/>
                <a:ea typeface="Calibri" panose="020F0502020204030204" pitchFamily="34" charset="0"/>
                <a:cs typeface="Times New Roman" panose="02020603050405020304" pitchFamily="18" charset="0"/>
              </a:rPr>
              <a:t> </a:t>
            </a:r>
          </a:p>
          <a:p>
            <a:r>
              <a:rPr lang="en-GB" sz="841" b="1" dirty="0">
                <a:latin typeface="Calibri" panose="020F0502020204030204" pitchFamily="34" charset="0"/>
                <a:ea typeface="Calibri" panose="020F0502020204030204" pitchFamily="34" charset="0"/>
                <a:cs typeface="Times New Roman" panose="02020603050405020304" pitchFamily="18" charset="0"/>
              </a:rPr>
              <a:t>A concussed player should undertake which of the following to aid his/her recovery:</a:t>
            </a:r>
            <a:endParaRPr lang="en-GB" sz="841" dirty="0">
              <a:latin typeface="Calibri" panose="020F0502020204030204" pitchFamily="34" charset="0"/>
              <a:ea typeface="Calibri" panose="020F0502020204030204" pitchFamily="34" charset="0"/>
              <a:cs typeface="Times New Roman" panose="02020603050405020304" pitchFamily="18" charset="0"/>
            </a:endParaRPr>
          </a:p>
          <a:p>
            <a:r>
              <a:rPr lang="en-GB" sz="841" dirty="0">
                <a:latin typeface="Calibri" panose="020F0502020204030204" pitchFamily="34" charset="0"/>
                <a:ea typeface="Calibri" panose="020F0502020204030204" pitchFamily="34" charset="0"/>
                <a:cs typeface="Times New Roman" panose="02020603050405020304" pitchFamily="18" charset="0"/>
              </a:rPr>
              <a:t> </a:t>
            </a: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Cognitive and physical rest</a:t>
            </a:r>
          </a:p>
          <a:p>
            <a:pPr marL="480597" indent="-480597">
              <a:buFont typeface="Symbol" pitchFamily="2" charset="2"/>
              <a:buChar char=""/>
            </a:pPr>
            <a:r>
              <a:rPr lang="en-GB" sz="841" dirty="0">
                <a:latin typeface="Calibri" panose="020F0502020204030204" pitchFamily="34" charset="0"/>
                <a:ea typeface="Calibri" panose="020F0502020204030204" pitchFamily="34" charset="0"/>
                <a:cs typeface="Times New Roman" panose="02020603050405020304" pitchFamily="18" charset="0"/>
              </a:rPr>
              <a:t>Rest and watching tv</a:t>
            </a:r>
            <a:endParaRPr lang="en-GB" sz="981" dirty="0">
              <a:latin typeface="Calibri" panose="020F0502020204030204" pitchFamily="34" charset="0"/>
              <a:ea typeface="Calibri" panose="020F0502020204030204" pitchFamily="34" charset="0"/>
              <a:cs typeface="Times New Roman" panose="02020603050405020304" pitchFamily="18" charset="0"/>
            </a:endParaRPr>
          </a:p>
        </p:txBody>
      </p:sp>
      <p:sp>
        <p:nvSpPr>
          <p:cNvPr id="22" name="Rectangle 21">
            <a:extLst>
              <a:ext uri="{FF2B5EF4-FFF2-40B4-BE49-F238E27FC236}">
                <a16:creationId xmlns:a16="http://schemas.microsoft.com/office/drawing/2014/main" id="{59DF9260-1A03-464E-A4EB-CDCE87A4F0C9}"/>
              </a:ext>
            </a:extLst>
          </p:cNvPr>
          <p:cNvSpPr/>
          <p:nvPr/>
        </p:nvSpPr>
        <p:spPr>
          <a:xfrm>
            <a:off x="1308246" y="23265335"/>
            <a:ext cx="5184775" cy="43736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ctr"/>
            <a:r>
              <a:rPr lang="en-GB" sz="2242" b="1" dirty="0">
                <a:latin typeface="Times New Roman" panose="02020603050405020304" pitchFamily="18" charset="0"/>
                <a:cs typeface="Times New Roman" panose="02020603050405020304" pitchFamily="18" charset="0"/>
              </a:rPr>
              <a:t>Figure 1</a:t>
            </a:r>
            <a:r>
              <a:rPr lang="en-GB" sz="2242" dirty="0">
                <a:latin typeface="Times New Roman" panose="02020603050405020304" pitchFamily="18" charset="0"/>
                <a:cs typeface="Times New Roman" panose="02020603050405020304" pitchFamily="18" charset="0"/>
              </a:rPr>
              <a:t>. Concussion based questionnaire </a:t>
            </a:r>
          </a:p>
        </p:txBody>
      </p:sp>
      <p:sp>
        <p:nvSpPr>
          <p:cNvPr id="23" name="Rounded Rectangle 22">
            <a:extLst>
              <a:ext uri="{FF2B5EF4-FFF2-40B4-BE49-F238E27FC236}">
                <a16:creationId xmlns:a16="http://schemas.microsoft.com/office/drawing/2014/main" id="{968CA3CC-0397-BA42-8A9B-A2775027CF39}"/>
              </a:ext>
            </a:extLst>
          </p:cNvPr>
          <p:cNvSpPr/>
          <p:nvPr/>
        </p:nvSpPr>
        <p:spPr>
          <a:xfrm>
            <a:off x="8041895" y="14918662"/>
            <a:ext cx="10822549" cy="734323"/>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6447" dirty="0">
                <a:latin typeface="Arial" panose="020B0604020202020204" pitchFamily="34" charset="0"/>
                <a:cs typeface="Arial" panose="020B0604020202020204" pitchFamily="34" charset="0"/>
              </a:rPr>
              <a:t>Results</a:t>
            </a:r>
          </a:p>
        </p:txBody>
      </p:sp>
      <p:sp>
        <p:nvSpPr>
          <p:cNvPr id="25" name="Rounded Rectangle 24">
            <a:extLst>
              <a:ext uri="{FF2B5EF4-FFF2-40B4-BE49-F238E27FC236}">
                <a16:creationId xmlns:a16="http://schemas.microsoft.com/office/drawing/2014/main" id="{F7A3DF45-2349-A44F-9A42-C804A5B9F9CF}"/>
              </a:ext>
            </a:extLst>
          </p:cNvPr>
          <p:cNvSpPr/>
          <p:nvPr/>
        </p:nvSpPr>
        <p:spPr>
          <a:xfrm>
            <a:off x="10339531" y="35225084"/>
            <a:ext cx="12698553" cy="819536"/>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6447" dirty="0">
                <a:latin typeface="Arial" panose="020B0604020202020204" pitchFamily="34" charset="0"/>
                <a:cs typeface="Arial" panose="020B0604020202020204" pitchFamily="34" charset="0"/>
              </a:rPr>
              <a:t>Conclusion</a:t>
            </a:r>
          </a:p>
        </p:txBody>
      </p:sp>
      <p:sp>
        <p:nvSpPr>
          <p:cNvPr id="26" name="Rounded Rectangle 25">
            <a:extLst>
              <a:ext uri="{FF2B5EF4-FFF2-40B4-BE49-F238E27FC236}">
                <a16:creationId xmlns:a16="http://schemas.microsoft.com/office/drawing/2014/main" id="{453263DE-3CAF-9B43-B0E1-A25D6B890CCC}"/>
              </a:ext>
            </a:extLst>
          </p:cNvPr>
          <p:cNvSpPr/>
          <p:nvPr/>
        </p:nvSpPr>
        <p:spPr>
          <a:xfrm>
            <a:off x="21491531" y="40248152"/>
            <a:ext cx="7725905" cy="416468"/>
          </a:xfrm>
          <a:prstGeom prst="roundRect">
            <a:avLst/>
          </a:prstGeom>
          <a:gradFill flip="none" rotWithShape="1">
            <a:gsLst>
              <a:gs pos="0">
                <a:schemeClr val="accent1">
                  <a:lumMod val="67000"/>
                </a:schemeClr>
              </a:gs>
              <a:gs pos="48000">
                <a:schemeClr val="accent1">
                  <a:lumMod val="97000"/>
                  <a:lumOff val="3000"/>
                </a:schemeClr>
              </a:gs>
              <a:gs pos="100000">
                <a:schemeClr val="accent1">
                  <a:lumMod val="60000"/>
                  <a:lumOff val="40000"/>
                </a:schemeClr>
              </a:gs>
            </a:gsLst>
            <a:lin ang="16200000" scaled="1"/>
            <a:tileRect/>
          </a:gradFill>
          <a:ln>
            <a:noFill/>
          </a:ln>
        </p:spPr>
        <p:style>
          <a:lnRef idx="0">
            <a:scrgbClr r="0" g="0" b="0"/>
          </a:lnRef>
          <a:fillRef idx="0">
            <a:scrgbClr r="0" g="0" b="0"/>
          </a:fillRef>
          <a:effectRef idx="0">
            <a:scrgbClr r="0" g="0" b="0"/>
          </a:effectRef>
          <a:fontRef idx="minor">
            <a:schemeClr val="lt1"/>
          </a:fontRef>
        </p:style>
        <p:txBody>
          <a:bodyPr rtlCol="0" anchor="ctr"/>
          <a:lstStyle/>
          <a:p>
            <a:pPr algn="ctr"/>
            <a:r>
              <a:rPr lang="en-US" sz="3364" dirty="0">
                <a:latin typeface="Arial" panose="020B0604020202020204" pitchFamily="34" charset="0"/>
                <a:cs typeface="Arial" panose="020B0604020202020204" pitchFamily="34" charset="0"/>
              </a:rPr>
              <a:t>References</a:t>
            </a:r>
            <a:endParaRPr lang="en-US" sz="4485" dirty="0">
              <a:latin typeface="Arial" panose="020B0604020202020204" pitchFamily="34" charset="0"/>
              <a:cs typeface="Arial" panose="020B0604020202020204" pitchFamily="34" charset="0"/>
            </a:endParaRPr>
          </a:p>
        </p:txBody>
      </p:sp>
      <p:sp>
        <p:nvSpPr>
          <p:cNvPr id="27" name="Rectangle 26">
            <a:extLst>
              <a:ext uri="{FF2B5EF4-FFF2-40B4-BE49-F238E27FC236}">
                <a16:creationId xmlns:a16="http://schemas.microsoft.com/office/drawing/2014/main" id="{7D54A3E5-C2FC-E542-B114-8B0D7D2255B7}"/>
              </a:ext>
            </a:extLst>
          </p:cNvPr>
          <p:cNvSpPr/>
          <p:nvPr/>
        </p:nvSpPr>
        <p:spPr>
          <a:xfrm rot="10800000" flipV="1">
            <a:off x="20625973" y="40659852"/>
            <a:ext cx="9649236" cy="1818447"/>
          </a:xfrm>
          <a:prstGeom prst="rect">
            <a:avLst/>
          </a:prstGeom>
        </p:spPr>
        <p:txBody>
          <a:bodyPr wrap="square">
            <a:spAutoFit/>
          </a:bodyPr>
          <a:lstStyle/>
          <a:p>
            <a:pPr marL="320383" indent="-320383">
              <a:buFont typeface="+mj-lt"/>
              <a:buAutoNum type="arabicPeriod"/>
            </a:pPr>
            <a:r>
              <a:rPr lang="en-US" sz="1402" dirty="0">
                <a:latin typeface="Times New Roman" panose="02020603050405020304" pitchFamily="18" charset="0"/>
                <a:cs typeface="Times New Roman" panose="02020603050405020304" pitchFamily="18" charset="0"/>
              </a:rPr>
              <a:t>Clay, M., Glover, K. and Lowe, D., 2013. Epidemiology of concussion in sport: a literature review.</a:t>
            </a:r>
            <a:r>
              <a:rPr lang="en-US" sz="1402" i="1" dirty="0">
                <a:latin typeface="Times New Roman" panose="02020603050405020304" pitchFamily="18" charset="0"/>
                <a:cs typeface="Times New Roman" panose="02020603050405020304" pitchFamily="18" charset="0"/>
              </a:rPr>
              <a:t> Journal of Chiropractic Medicine</a:t>
            </a:r>
            <a:r>
              <a:rPr lang="en-US" sz="1402" dirty="0">
                <a:latin typeface="Times New Roman" panose="02020603050405020304" pitchFamily="18" charset="0"/>
                <a:cs typeface="Times New Roman" panose="02020603050405020304" pitchFamily="18" charset="0"/>
              </a:rPr>
              <a:t>, 12(4), pp.230-251.</a:t>
            </a:r>
          </a:p>
          <a:p>
            <a:pPr marL="320383" indent="-320383">
              <a:buFont typeface="+mj-lt"/>
              <a:buAutoNum type="arabicPeriod"/>
            </a:pPr>
            <a:r>
              <a:rPr lang="en-US" sz="1402" dirty="0">
                <a:latin typeface="Times New Roman" panose="02020603050405020304" pitchFamily="18" charset="0"/>
                <a:cs typeface="Times New Roman" panose="02020603050405020304" pitchFamily="18" charset="0"/>
              </a:rPr>
              <a:t>Griffin, S., </a:t>
            </a:r>
            <a:r>
              <a:rPr lang="en-US" sz="1402" dirty="0" err="1">
                <a:latin typeface="Times New Roman" panose="02020603050405020304" pitchFamily="18" charset="0"/>
                <a:cs typeface="Times New Roman" panose="02020603050405020304" pitchFamily="18" charset="0"/>
              </a:rPr>
              <a:t>Ranson</a:t>
            </a:r>
            <a:r>
              <a:rPr lang="en-US" sz="1402" dirty="0">
                <a:latin typeface="Times New Roman" panose="02020603050405020304" pitchFamily="18" charset="0"/>
                <a:cs typeface="Times New Roman" panose="02020603050405020304" pitchFamily="18" charset="0"/>
              </a:rPr>
              <a:t>, C., Moore, I. and </a:t>
            </a:r>
            <a:r>
              <a:rPr lang="en-US" sz="1402" dirty="0" err="1">
                <a:latin typeface="Times New Roman" panose="02020603050405020304" pitchFamily="18" charset="0"/>
                <a:cs typeface="Times New Roman" panose="02020603050405020304" pitchFamily="18" charset="0"/>
              </a:rPr>
              <a:t>Mathema</a:t>
            </a:r>
            <a:r>
              <a:rPr lang="en-US" sz="1402" dirty="0">
                <a:latin typeface="Times New Roman" panose="02020603050405020304" pitchFamily="18" charset="0"/>
                <a:cs typeface="Times New Roman" panose="02020603050405020304" pitchFamily="18" charset="0"/>
              </a:rPr>
              <a:t>, P., 2017. Concussion knowledge and experience among Welsh amateur rugby union coaches and referees. BMJ Open Sport &amp; Exercise Medicine, 3(1), p.e000174.</a:t>
            </a:r>
          </a:p>
          <a:p>
            <a:pPr marL="320383" indent="-320383">
              <a:buFont typeface="+mj-lt"/>
              <a:buAutoNum type="arabicPeriod"/>
            </a:pPr>
            <a:r>
              <a:rPr lang="en-US" sz="1402" dirty="0">
                <a:latin typeface="Times New Roman" panose="02020603050405020304" pitchFamily="18" charset="0"/>
                <a:cs typeface="Times New Roman" panose="02020603050405020304" pitchFamily="18" charset="0"/>
              </a:rPr>
              <a:t>Martin, R., </a:t>
            </a:r>
            <a:r>
              <a:rPr lang="en-US" sz="1402" dirty="0" err="1">
                <a:latin typeface="Times New Roman" panose="02020603050405020304" pitchFamily="18" charset="0"/>
                <a:cs typeface="Times New Roman" panose="02020603050405020304" pitchFamily="18" charset="0"/>
              </a:rPr>
              <a:t>Hrubeniuk</a:t>
            </a:r>
            <a:r>
              <a:rPr lang="en-US" sz="1402" dirty="0">
                <a:latin typeface="Times New Roman" panose="02020603050405020304" pitchFamily="18" charset="0"/>
                <a:cs typeface="Times New Roman" panose="02020603050405020304" pitchFamily="18" charset="0"/>
              </a:rPr>
              <a:t>, T., </a:t>
            </a:r>
            <a:r>
              <a:rPr lang="en-US" sz="1402" dirty="0" err="1">
                <a:latin typeface="Times New Roman" panose="02020603050405020304" pitchFamily="18" charset="0"/>
                <a:cs typeface="Times New Roman" panose="02020603050405020304" pitchFamily="18" charset="0"/>
              </a:rPr>
              <a:t>Witiw</a:t>
            </a:r>
            <a:r>
              <a:rPr lang="en-US" sz="1402" dirty="0">
                <a:latin typeface="Times New Roman" panose="02020603050405020304" pitchFamily="18" charset="0"/>
                <a:cs typeface="Times New Roman" panose="02020603050405020304" pitchFamily="18" charset="0"/>
              </a:rPr>
              <a:t>, C., MacDonald, P. and Leiter, J., 2017. Concussions in Community-Level Rugby: Risk, Knowledge, and Attitudes. </a:t>
            </a:r>
            <a:r>
              <a:rPr lang="en-US" sz="1402" i="1" dirty="0">
                <a:latin typeface="Times New Roman" panose="02020603050405020304" pitchFamily="18" charset="0"/>
                <a:cs typeface="Times New Roman" panose="02020603050405020304" pitchFamily="18" charset="0"/>
              </a:rPr>
              <a:t>Sports Health: A Multidisciplinary Approach</a:t>
            </a:r>
            <a:r>
              <a:rPr lang="en-US" sz="1402" dirty="0">
                <a:latin typeface="Times New Roman" panose="02020603050405020304" pitchFamily="18" charset="0"/>
                <a:cs typeface="Times New Roman" panose="02020603050405020304" pitchFamily="18" charset="0"/>
              </a:rPr>
              <a:t>, 9(4), pp.312-317.</a:t>
            </a:r>
          </a:p>
          <a:p>
            <a:pPr marL="320383" indent="-320383">
              <a:buFont typeface="+mj-lt"/>
              <a:buAutoNum type="arabicPeriod"/>
            </a:pPr>
            <a:r>
              <a:rPr lang="en-GB" sz="1402" dirty="0">
                <a:solidFill>
                  <a:srgbClr val="000000"/>
                </a:solidFill>
                <a:latin typeface="Times New Roman" panose="02020603050405020304" pitchFamily="18" charset="0"/>
                <a:cs typeface="Times New Roman" panose="02020603050405020304" pitchFamily="18" charset="0"/>
              </a:rPr>
              <a:t>O’Connell, E. and Molloy, M., 2016. Concussion in rugby: knowledge and attitudes of players. </a:t>
            </a:r>
            <a:r>
              <a:rPr lang="en-GB" sz="1402" i="1" dirty="0">
                <a:solidFill>
                  <a:srgbClr val="000000"/>
                </a:solidFill>
                <a:latin typeface="Times New Roman" panose="02020603050405020304" pitchFamily="18" charset="0"/>
                <a:cs typeface="Times New Roman" panose="02020603050405020304" pitchFamily="18" charset="0"/>
              </a:rPr>
              <a:t>Irish Journal of Medical Science (1971 -)</a:t>
            </a:r>
            <a:r>
              <a:rPr lang="en-GB" sz="1402" dirty="0">
                <a:solidFill>
                  <a:srgbClr val="000000"/>
                </a:solidFill>
                <a:latin typeface="Times New Roman" panose="02020603050405020304" pitchFamily="18" charset="0"/>
                <a:cs typeface="Times New Roman" panose="02020603050405020304" pitchFamily="18" charset="0"/>
              </a:rPr>
              <a:t>, 185(2), pp.521-528.</a:t>
            </a:r>
          </a:p>
        </p:txBody>
      </p:sp>
      <p:pic>
        <p:nvPicPr>
          <p:cNvPr id="8" name="Picture 7" descr="Logo, company name&#10;&#10;Description automatically generated">
            <a:extLst>
              <a:ext uri="{FF2B5EF4-FFF2-40B4-BE49-F238E27FC236}">
                <a16:creationId xmlns:a16="http://schemas.microsoft.com/office/drawing/2014/main" id="{1731B1C9-B711-9A48-BB52-B4577BEE53FC}"/>
              </a:ext>
            </a:extLst>
          </p:cNvPr>
          <p:cNvPicPr>
            <a:picLocks noChangeAspect="1"/>
          </p:cNvPicPr>
          <p:nvPr/>
        </p:nvPicPr>
        <p:blipFill rotWithShape="1">
          <a:blip r:embed="rId3">
            <a:extLst>
              <a:ext uri="{28A0092B-C50C-407E-A947-70E740481C1C}">
                <a14:useLocalDpi xmlns:a14="http://schemas.microsoft.com/office/drawing/2010/main" val="0"/>
              </a:ext>
            </a:extLst>
          </a:blip>
          <a:srcRect l="33631" t="14003" r="33150" b="2122"/>
          <a:stretch/>
        </p:blipFill>
        <p:spPr>
          <a:xfrm>
            <a:off x="5511853" y="15357909"/>
            <a:ext cx="1348501" cy="1647517"/>
          </a:xfrm>
          <a:prstGeom prst="rect">
            <a:avLst/>
          </a:prstGeom>
        </p:spPr>
      </p:pic>
      <p:sp>
        <p:nvSpPr>
          <p:cNvPr id="28" name="Rectangle 27">
            <a:extLst>
              <a:ext uri="{FF2B5EF4-FFF2-40B4-BE49-F238E27FC236}">
                <a16:creationId xmlns:a16="http://schemas.microsoft.com/office/drawing/2014/main" id="{C8335E1F-8884-EE4C-8DFB-4AB422F7D1AC}"/>
              </a:ext>
            </a:extLst>
          </p:cNvPr>
          <p:cNvSpPr/>
          <p:nvPr/>
        </p:nvSpPr>
        <p:spPr>
          <a:xfrm>
            <a:off x="10337786" y="36089361"/>
            <a:ext cx="19587610" cy="3974934"/>
          </a:xfrm>
          <a:prstGeom prst="rect">
            <a:avLst/>
          </a:prstGeom>
        </p:spPr>
        <p:txBody>
          <a:bodyPr wrap="square">
            <a:spAutoFit/>
          </a:bodyPr>
          <a:lstStyle/>
          <a:p>
            <a:r>
              <a:rPr lang="en-GB" sz="4205" dirty="0">
                <a:latin typeface="Times New Roman" panose="02020603050405020304" pitchFamily="18" charset="0"/>
                <a:cs typeface="Times New Roman" panose="02020603050405020304" pitchFamily="18" charset="0"/>
              </a:rPr>
              <a:t>This study shows evidence of good response rate of 100%, demonstrating that players and coaches are prepared to fill in a questionnaire regarding the knowledge of concussion and that is suitable for high response rate. Although the data showed a good overall knowledge, 15% of the participants were unsure if they ever sustained a concussion. </a:t>
            </a:r>
          </a:p>
          <a:p>
            <a:r>
              <a:rPr lang="en-GB" sz="4205" b="1" dirty="0">
                <a:latin typeface="Times New Roman" panose="02020603050405020304" pitchFamily="18" charset="0"/>
                <a:cs typeface="Times New Roman" panose="02020603050405020304" pitchFamily="18" charset="0"/>
              </a:rPr>
              <a:t>Limitation: </a:t>
            </a:r>
            <a:r>
              <a:rPr lang="en-GB" sz="4205" dirty="0">
                <a:latin typeface="Times New Roman" panose="02020603050405020304" pitchFamily="18" charset="0"/>
                <a:cs typeface="Times New Roman" panose="02020603050405020304" pitchFamily="18" charset="0"/>
              </a:rPr>
              <a:t>The limitation is the study cohort as one club was selected as convenience sample.</a:t>
            </a:r>
          </a:p>
        </p:txBody>
      </p:sp>
      <p:sp>
        <p:nvSpPr>
          <p:cNvPr id="29" name="Rectangle 28">
            <a:extLst>
              <a:ext uri="{FF2B5EF4-FFF2-40B4-BE49-F238E27FC236}">
                <a16:creationId xmlns:a16="http://schemas.microsoft.com/office/drawing/2014/main" id="{F7A38C0B-3D1B-524A-949C-9137F8313FF8}"/>
              </a:ext>
            </a:extLst>
          </p:cNvPr>
          <p:cNvSpPr/>
          <p:nvPr/>
        </p:nvSpPr>
        <p:spPr>
          <a:xfrm>
            <a:off x="294647" y="10082491"/>
            <a:ext cx="29575581" cy="4622035"/>
          </a:xfrm>
          <a:prstGeom prst="rect">
            <a:avLst/>
          </a:prstGeom>
        </p:spPr>
        <p:txBody>
          <a:bodyPr wrap="square">
            <a:spAutoFit/>
          </a:bodyPr>
          <a:lstStyle/>
          <a:p>
            <a:r>
              <a:rPr lang="en-US" sz="4205" b="1" dirty="0">
                <a:latin typeface="Times New Roman" panose="02020603050405020304" pitchFamily="18" charset="0"/>
                <a:cs typeface="Times New Roman" panose="02020603050405020304" pitchFamily="18" charset="0"/>
              </a:rPr>
              <a:t>Design: </a:t>
            </a:r>
            <a:r>
              <a:rPr lang="en-US" sz="4205" dirty="0">
                <a:latin typeface="Times New Roman" panose="02020603050405020304" pitchFamily="18" charset="0"/>
                <a:cs typeface="Times New Roman" panose="02020603050405020304" pitchFamily="18" charset="0"/>
              </a:rPr>
              <a:t>A cross-sectional survey design using an adapted version questionnaire on World Rugby-Player Welfare </a:t>
            </a:r>
            <a:r>
              <a:rPr lang="en-US" sz="4205" b="1" dirty="0">
                <a:latin typeface="Times New Roman" panose="02020603050405020304" pitchFamily="18" charset="0"/>
                <a:cs typeface="Times New Roman" panose="02020603050405020304" pitchFamily="18" charset="0"/>
              </a:rPr>
              <a:t>(Figure 1).</a:t>
            </a:r>
            <a:endParaRPr lang="en-US" sz="4205" dirty="0">
              <a:highlight>
                <a:srgbClr val="FFFF00"/>
              </a:highlight>
              <a:latin typeface="Times New Roman" panose="02020603050405020304" pitchFamily="18" charset="0"/>
              <a:cs typeface="Times New Roman" panose="02020603050405020304" pitchFamily="18" charset="0"/>
            </a:endParaRPr>
          </a:p>
          <a:p>
            <a:r>
              <a:rPr lang="en-US" sz="4205" b="1" dirty="0">
                <a:latin typeface="Times New Roman" panose="02020603050405020304" pitchFamily="18" charset="0"/>
                <a:cs typeface="Times New Roman" panose="02020603050405020304" pitchFamily="18" charset="0"/>
              </a:rPr>
              <a:t>Participants: </a:t>
            </a:r>
            <a:r>
              <a:rPr lang="en-GB" sz="4205" dirty="0">
                <a:latin typeface="Times New Roman" panose="02020603050405020304" pitchFamily="18" charset="0"/>
                <a:cs typeface="Times New Roman" panose="02020603050405020304" pitchFamily="18" charset="0"/>
              </a:rPr>
              <a:t>Thirty-three Welsh male amateur  Rugby Union players and coaches volunteered to take part to this study.</a:t>
            </a:r>
            <a:r>
              <a:rPr lang="en-US" sz="4205" dirty="0">
                <a:latin typeface="Times New Roman" panose="02020603050405020304" pitchFamily="18" charset="0"/>
                <a:cs typeface="Times New Roman" panose="02020603050405020304" pitchFamily="18" charset="0"/>
              </a:rPr>
              <a:t> </a:t>
            </a:r>
            <a:r>
              <a:rPr lang="en-GB" sz="4205" dirty="0">
                <a:latin typeface="Times New Roman" panose="02020603050405020304" pitchFamily="18" charset="0"/>
                <a:cs typeface="Times New Roman" panose="02020603050405020304" pitchFamily="18" charset="0"/>
              </a:rPr>
              <a:t>Data collection was achieved by emailing local amateur rugby union club, however additional players and coaches from other clubs approached to also volunteer for this study (24%). </a:t>
            </a:r>
          </a:p>
          <a:p>
            <a:r>
              <a:rPr lang="en-GB" sz="4205" b="1" dirty="0">
                <a:latin typeface="Times New Roman" panose="02020603050405020304" pitchFamily="18" charset="0"/>
                <a:cs typeface="Times New Roman" panose="02020603050405020304" pitchFamily="18" charset="0"/>
              </a:rPr>
              <a:t>Statistical analysis: </a:t>
            </a:r>
            <a:r>
              <a:rPr lang="en-GB" sz="4205" dirty="0">
                <a:latin typeface="Times New Roman" panose="02020603050405020304" pitchFamily="18" charset="0"/>
                <a:cs typeface="Times New Roman" panose="02020603050405020304" pitchFamily="18" charset="0"/>
              </a:rPr>
              <a:t>Percentages were calculated for participants’ personal information and the answers of the questionnaire. Fisher’s Exact test was used to assess the differences in the frequency of concussion between playing positions and between the time in rugby.</a:t>
            </a:r>
          </a:p>
          <a:p>
            <a:r>
              <a:rPr lang="en-US" sz="4205" b="1" dirty="0">
                <a:latin typeface="Times New Roman" panose="02020603050405020304" pitchFamily="18" charset="0"/>
                <a:cs typeface="Times New Roman" panose="02020603050405020304" pitchFamily="18" charset="0"/>
              </a:rPr>
              <a:t>Ethical approval was obtained before conducting any research.</a:t>
            </a:r>
            <a:endParaRPr lang="en-GB" sz="4205"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0D9BFB3D-CAEC-7143-941B-284948857A07}"/>
              </a:ext>
            </a:extLst>
          </p:cNvPr>
          <p:cNvSpPr txBox="1"/>
          <p:nvPr/>
        </p:nvSpPr>
        <p:spPr>
          <a:xfrm>
            <a:off x="2242609" y="14425991"/>
            <a:ext cx="184731" cy="480581"/>
          </a:xfrm>
          <a:prstGeom prst="rect">
            <a:avLst/>
          </a:prstGeom>
          <a:noFill/>
        </p:spPr>
        <p:txBody>
          <a:bodyPr wrap="none" rtlCol="0">
            <a:spAutoFit/>
          </a:bodyPr>
          <a:lstStyle/>
          <a:p>
            <a:endParaRPr lang="en-US" sz="2523" dirty="0"/>
          </a:p>
        </p:txBody>
      </p:sp>
      <p:sp>
        <p:nvSpPr>
          <p:cNvPr id="30" name="TextBox 29">
            <a:extLst>
              <a:ext uri="{FF2B5EF4-FFF2-40B4-BE49-F238E27FC236}">
                <a16:creationId xmlns:a16="http://schemas.microsoft.com/office/drawing/2014/main" id="{DE187622-C9F6-764D-9F79-2C279E6C4152}"/>
              </a:ext>
            </a:extLst>
          </p:cNvPr>
          <p:cNvSpPr txBox="1"/>
          <p:nvPr/>
        </p:nvSpPr>
        <p:spPr>
          <a:xfrm>
            <a:off x="294647" y="3852527"/>
            <a:ext cx="29575581" cy="5269135"/>
          </a:xfrm>
          <a:prstGeom prst="rect">
            <a:avLst/>
          </a:prstGeom>
          <a:noFill/>
        </p:spPr>
        <p:txBody>
          <a:bodyPr wrap="square" rtlCol="0">
            <a:spAutoFit/>
          </a:bodyPr>
          <a:lstStyle/>
          <a:p>
            <a:r>
              <a:rPr lang="en-US" sz="4205" dirty="0">
                <a:latin typeface="Times New Roman" panose="02020603050405020304" pitchFamily="18" charset="0"/>
                <a:cs typeface="Times New Roman" panose="02020603050405020304" pitchFamily="18" charset="0"/>
              </a:rPr>
              <a:t>Rugby Union is considered a collision sports played by over six million participants in over 120 countries </a:t>
            </a:r>
            <a:r>
              <a:rPr lang="en-US" sz="4205" baseline="30000" dirty="0">
                <a:solidFill>
                  <a:prstClr val="black"/>
                </a:solidFill>
                <a:latin typeface="Times New Roman" panose="02020603050405020304" pitchFamily="18" charset="0"/>
                <a:cs typeface="Times New Roman" panose="02020603050405020304" pitchFamily="18" charset="0"/>
              </a:rPr>
              <a:t>(1;2)</a:t>
            </a:r>
            <a:r>
              <a:rPr lang="en-US" sz="4205" dirty="0">
                <a:solidFill>
                  <a:prstClr val="black"/>
                </a:solidFill>
                <a:latin typeface="Times New Roman" panose="02020603050405020304" pitchFamily="18" charset="0"/>
                <a:cs typeface="Times New Roman" panose="02020603050405020304" pitchFamily="18" charset="0"/>
              </a:rPr>
              <a:t>, </a:t>
            </a:r>
            <a:r>
              <a:rPr lang="en-US" sz="4205" dirty="0">
                <a:latin typeface="Times New Roman" panose="02020603050405020304" pitchFamily="18" charset="0"/>
                <a:cs typeface="Times New Roman" panose="02020603050405020304" pitchFamily="18" charset="0"/>
              </a:rPr>
              <a:t>with a high risk (up to 25%) of sustaining a concussion</a:t>
            </a:r>
            <a:r>
              <a:rPr lang="en-US" sz="4205" baseline="30000" dirty="0">
                <a:latin typeface="Times New Roman" panose="02020603050405020304" pitchFamily="18" charset="0"/>
                <a:cs typeface="Times New Roman" panose="02020603050405020304" pitchFamily="18" charset="0"/>
              </a:rPr>
              <a:t>(2)</a:t>
            </a:r>
            <a:r>
              <a:rPr lang="en-US" sz="4205" dirty="0">
                <a:latin typeface="Times New Roman" panose="02020603050405020304" pitchFamily="18" charset="0"/>
                <a:cs typeface="Times New Roman" panose="02020603050405020304" pitchFamily="18" charset="0"/>
              </a:rPr>
              <a:t>. Concussion is a traumatic brain injury and can lead to persistent cognitive, emotional and physical symptom</a:t>
            </a:r>
            <a:r>
              <a:rPr lang="en-US" sz="4205" baseline="30000" dirty="0">
                <a:latin typeface="Times New Roman" panose="02020603050405020304" pitchFamily="18" charset="0"/>
                <a:cs typeface="Times New Roman" panose="02020603050405020304" pitchFamily="18" charset="0"/>
              </a:rPr>
              <a:t>(</a:t>
            </a:r>
            <a:r>
              <a:rPr lang="en-US" sz="4205" baseline="30000">
                <a:latin typeface="Times New Roman" panose="02020603050405020304" pitchFamily="18" charset="0"/>
                <a:cs typeface="Times New Roman" panose="02020603050405020304" pitchFamily="18" charset="0"/>
              </a:rPr>
              <a:t>4;3)</a:t>
            </a:r>
            <a:r>
              <a:rPr lang="en-US" sz="4205">
                <a:latin typeface="Times New Roman" panose="02020603050405020304" pitchFamily="18" charset="0"/>
                <a:cs typeface="Times New Roman" panose="02020603050405020304" pitchFamily="18" charset="0"/>
              </a:rPr>
              <a:t>. Considering </a:t>
            </a:r>
            <a:r>
              <a:rPr lang="en-US" sz="4205" dirty="0">
                <a:latin typeface="Times New Roman" panose="02020603050405020304" pitchFamily="18" charset="0"/>
                <a:cs typeface="Times New Roman" panose="02020603050405020304" pitchFamily="18" charset="0"/>
              </a:rPr>
              <a:t>the possible complications of concussion, it is necessary that the players and coaches should be aware of the mechanisms of injury, symptoms, management and possible complications. There has been an increase in research that have studied the awareness of concussion in rugby (both union and league), which have shown that concussion knowledge and poorer attitudes are related to lower concussion reporting behavior </a:t>
            </a:r>
            <a:r>
              <a:rPr lang="en-US" sz="4205" baseline="30000" dirty="0">
                <a:solidFill>
                  <a:prstClr val="black"/>
                </a:solidFill>
                <a:latin typeface="Times New Roman" panose="02020603050405020304" pitchFamily="18" charset="0"/>
                <a:cs typeface="Times New Roman" panose="02020603050405020304" pitchFamily="18" charset="0"/>
              </a:rPr>
              <a:t>(4;2)</a:t>
            </a:r>
            <a:r>
              <a:rPr lang="en-US" sz="4205" dirty="0">
                <a:solidFill>
                  <a:prstClr val="black"/>
                </a:solidFill>
                <a:latin typeface="Times New Roman" panose="02020603050405020304" pitchFamily="18" charset="0"/>
                <a:cs typeface="Times New Roman" panose="02020603050405020304" pitchFamily="18" charset="0"/>
              </a:rPr>
              <a:t>.</a:t>
            </a:r>
            <a:endParaRPr lang="en-US" sz="4205" dirty="0">
              <a:latin typeface="Times New Roman" panose="02020603050405020304" pitchFamily="18" charset="0"/>
              <a:cs typeface="Times New Roman" panose="02020603050405020304" pitchFamily="18" charset="0"/>
            </a:endParaRPr>
          </a:p>
          <a:p>
            <a:r>
              <a:rPr lang="en-US" sz="4205" b="1" i="1" dirty="0">
                <a:latin typeface="Times New Roman" panose="02020603050405020304" pitchFamily="18" charset="0"/>
                <a:cs typeface="Times New Roman" panose="02020603050405020304" pitchFamily="18" charset="0"/>
              </a:rPr>
              <a:t>Objective:</a:t>
            </a:r>
            <a:r>
              <a:rPr lang="en-US" sz="4205" b="1" dirty="0">
                <a:latin typeface="Times New Roman" panose="02020603050405020304" pitchFamily="18" charset="0"/>
                <a:cs typeface="Times New Roman" panose="02020603050405020304" pitchFamily="18" charset="0"/>
              </a:rPr>
              <a:t> </a:t>
            </a:r>
            <a:r>
              <a:rPr lang="en-US" sz="4205" dirty="0">
                <a:latin typeface="Times New Roman" panose="02020603050405020304" pitchFamily="18" charset="0"/>
                <a:cs typeface="Times New Roman" panose="02020603050405020304" pitchFamily="18" charset="0"/>
              </a:rPr>
              <a:t>The purpose of this study was to assess the knowledge level of amateur league rugby union players and coaches regarding the symptoms and possible consequences of concussion.</a:t>
            </a:r>
          </a:p>
        </p:txBody>
      </p:sp>
      <p:sp>
        <p:nvSpPr>
          <p:cNvPr id="2" name="Rounded Rectangle 1">
            <a:extLst>
              <a:ext uri="{FF2B5EF4-FFF2-40B4-BE49-F238E27FC236}">
                <a16:creationId xmlns:a16="http://schemas.microsoft.com/office/drawing/2014/main" id="{5753FC81-4995-D24E-A7A8-33513C11F7C9}"/>
              </a:ext>
            </a:extLst>
          </p:cNvPr>
          <p:cNvSpPr/>
          <p:nvPr/>
        </p:nvSpPr>
        <p:spPr>
          <a:xfrm>
            <a:off x="20529867" y="40664620"/>
            <a:ext cx="9649234" cy="1808910"/>
          </a:xfrm>
          <a:prstGeom prst="roundRect">
            <a:avLst/>
          </a:prstGeom>
          <a:noFill/>
          <a:ln w="9525" cap="flat" cmpd="sng" algn="ctr">
            <a:solidFill>
              <a:schemeClr val="accent1"/>
            </a:solidFill>
            <a:prstDash val="solid"/>
            <a:round/>
            <a:headEnd type="none" w="med" len="med"/>
            <a:tailEnd type="none" w="med" len="med"/>
          </a:ln>
        </p:spPr>
        <p:style>
          <a:lnRef idx="0">
            <a:scrgbClr r="0" g="0" b="0"/>
          </a:lnRef>
          <a:fillRef idx="0">
            <a:scrgbClr r="0" g="0" b="0"/>
          </a:fillRef>
          <a:effectRef idx="0">
            <a:scrgbClr r="0" g="0" b="0"/>
          </a:effectRef>
          <a:fontRef idx="minor">
            <a:schemeClr val="accent1"/>
          </a:fontRef>
        </p:style>
        <p:txBody>
          <a:bodyPr rtlCol="0" anchor="ctr"/>
          <a:lstStyle/>
          <a:p>
            <a:pPr algn="ctr"/>
            <a:endParaRPr lang="en-US" sz="2523"/>
          </a:p>
        </p:txBody>
      </p:sp>
      <p:sp>
        <p:nvSpPr>
          <p:cNvPr id="3" name="Rectangle 2">
            <a:extLst>
              <a:ext uri="{FF2B5EF4-FFF2-40B4-BE49-F238E27FC236}">
                <a16:creationId xmlns:a16="http://schemas.microsoft.com/office/drawing/2014/main" id="{9EF69985-4EA5-5D4E-9A24-1A229A8EA6DE}"/>
              </a:ext>
            </a:extLst>
          </p:cNvPr>
          <p:cNvSpPr/>
          <p:nvPr/>
        </p:nvSpPr>
        <p:spPr>
          <a:xfrm>
            <a:off x="14890262" y="20710635"/>
            <a:ext cx="258404" cy="480581"/>
          </a:xfrm>
          <a:prstGeom prst="rect">
            <a:avLst/>
          </a:prstGeom>
        </p:spPr>
        <p:txBody>
          <a:bodyPr wrap="none">
            <a:spAutoFit/>
          </a:bodyPr>
          <a:lstStyle/>
          <a:p>
            <a:r>
              <a:rPr lang="en-US" sz="2523" dirty="0"/>
              <a:t> </a:t>
            </a:r>
          </a:p>
        </p:txBody>
      </p:sp>
      <p:sp>
        <p:nvSpPr>
          <p:cNvPr id="5" name="Rectangle 4">
            <a:extLst>
              <a:ext uri="{FF2B5EF4-FFF2-40B4-BE49-F238E27FC236}">
                <a16:creationId xmlns:a16="http://schemas.microsoft.com/office/drawing/2014/main" id="{E4F58BDB-AD14-E842-8911-F88EC294E888}"/>
              </a:ext>
            </a:extLst>
          </p:cNvPr>
          <p:cNvSpPr/>
          <p:nvPr/>
        </p:nvSpPr>
        <p:spPr>
          <a:xfrm>
            <a:off x="14890262" y="20710635"/>
            <a:ext cx="258404" cy="480581"/>
          </a:xfrm>
          <a:prstGeom prst="rect">
            <a:avLst/>
          </a:prstGeom>
        </p:spPr>
        <p:txBody>
          <a:bodyPr wrap="none">
            <a:spAutoFit/>
          </a:bodyPr>
          <a:lstStyle/>
          <a:p>
            <a:r>
              <a:rPr lang="en-US" sz="2523" dirty="0"/>
              <a:t> </a:t>
            </a:r>
          </a:p>
        </p:txBody>
      </p:sp>
      <p:sp>
        <p:nvSpPr>
          <p:cNvPr id="34" name="TextBox 33">
            <a:extLst>
              <a:ext uri="{FF2B5EF4-FFF2-40B4-BE49-F238E27FC236}">
                <a16:creationId xmlns:a16="http://schemas.microsoft.com/office/drawing/2014/main" id="{3D744F4E-2FCA-CD4F-BD7A-8267C810DC88}"/>
              </a:ext>
            </a:extLst>
          </p:cNvPr>
          <p:cNvSpPr txBox="1"/>
          <p:nvPr/>
        </p:nvSpPr>
        <p:spPr>
          <a:xfrm>
            <a:off x="30179101" y="13857329"/>
            <a:ext cx="184731" cy="480581"/>
          </a:xfrm>
          <a:prstGeom prst="rect">
            <a:avLst/>
          </a:prstGeom>
          <a:noFill/>
        </p:spPr>
        <p:txBody>
          <a:bodyPr wrap="none" rtlCol="0">
            <a:spAutoFit/>
          </a:bodyPr>
          <a:lstStyle/>
          <a:p>
            <a:endParaRPr lang="en-US" sz="2523" dirty="0"/>
          </a:p>
        </p:txBody>
      </p:sp>
      <p:sp>
        <p:nvSpPr>
          <p:cNvPr id="35" name="TextBox 34">
            <a:extLst>
              <a:ext uri="{FF2B5EF4-FFF2-40B4-BE49-F238E27FC236}">
                <a16:creationId xmlns:a16="http://schemas.microsoft.com/office/drawing/2014/main" id="{1D510FE1-A98E-4440-B408-2BF77A149FCF}"/>
              </a:ext>
            </a:extLst>
          </p:cNvPr>
          <p:cNvSpPr txBox="1"/>
          <p:nvPr/>
        </p:nvSpPr>
        <p:spPr>
          <a:xfrm>
            <a:off x="29666505" y="12127317"/>
            <a:ext cx="184731" cy="480581"/>
          </a:xfrm>
          <a:prstGeom prst="rect">
            <a:avLst/>
          </a:prstGeom>
          <a:noFill/>
        </p:spPr>
        <p:txBody>
          <a:bodyPr wrap="none" rtlCol="0">
            <a:spAutoFit/>
          </a:bodyPr>
          <a:lstStyle/>
          <a:p>
            <a:endParaRPr lang="en-US" sz="2523" dirty="0"/>
          </a:p>
        </p:txBody>
      </p:sp>
      <p:sp>
        <p:nvSpPr>
          <p:cNvPr id="38" name="Rectangle 37">
            <a:extLst>
              <a:ext uri="{FF2B5EF4-FFF2-40B4-BE49-F238E27FC236}">
                <a16:creationId xmlns:a16="http://schemas.microsoft.com/office/drawing/2014/main" id="{3DD0037F-5FFB-6B44-88E6-6AACAECC8DD4}"/>
              </a:ext>
            </a:extLst>
          </p:cNvPr>
          <p:cNvSpPr/>
          <p:nvPr/>
        </p:nvSpPr>
        <p:spPr>
          <a:xfrm>
            <a:off x="2591287" y="41926651"/>
            <a:ext cx="5184775" cy="43736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ctr"/>
            <a:r>
              <a:rPr lang="en-GB" sz="2242" b="1" dirty="0">
                <a:latin typeface="Times New Roman" panose="02020603050405020304" pitchFamily="18" charset="0"/>
                <a:cs typeface="Times New Roman" panose="02020603050405020304" pitchFamily="18" charset="0"/>
              </a:rPr>
              <a:t>Figure 3</a:t>
            </a:r>
            <a:r>
              <a:rPr lang="en-GB" sz="2242" dirty="0">
                <a:latin typeface="Times New Roman" panose="02020603050405020304" pitchFamily="18" charset="0"/>
                <a:cs typeface="Times New Roman" panose="02020603050405020304" pitchFamily="18" charset="0"/>
              </a:rPr>
              <a:t>. Answers of the questionnaire </a:t>
            </a:r>
          </a:p>
        </p:txBody>
      </p:sp>
      <p:sp>
        <p:nvSpPr>
          <p:cNvPr id="43" name="Rectangle 42">
            <a:extLst>
              <a:ext uri="{FF2B5EF4-FFF2-40B4-BE49-F238E27FC236}">
                <a16:creationId xmlns:a16="http://schemas.microsoft.com/office/drawing/2014/main" id="{1AE48DA5-443C-964A-AD6B-D278887E14CF}"/>
              </a:ext>
            </a:extLst>
          </p:cNvPr>
          <p:cNvSpPr/>
          <p:nvPr/>
        </p:nvSpPr>
        <p:spPr>
          <a:xfrm>
            <a:off x="18182951" y="34158317"/>
            <a:ext cx="7961986" cy="43736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ctr"/>
            <a:r>
              <a:rPr lang="en-GB" sz="2242" b="1" dirty="0">
                <a:latin typeface="Times New Roman" panose="02020603050405020304" pitchFamily="18" charset="0"/>
                <a:cs typeface="Times New Roman" panose="02020603050405020304" pitchFamily="18" charset="0"/>
              </a:rPr>
              <a:t>Figure 2</a:t>
            </a:r>
            <a:r>
              <a:rPr lang="en-GB" sz="2242" dirty="0">
                <a:latin typeface="Times New Roman" panose="02020603050405020304" pitchFamily="18" charset="0"/>
                <a:cs typeface="Times New Roman" panose="02020603050405020304" pitchFamily="18" charset="0"/>
              </a:rPr>
              <a:t>. Personal information of the participants </a:t>
            </a:r>
          </a:p>
        </p:txBody>
      </p:sp>
      <p:sp>
        <p:nvSpPr>
          <p:cNvPr id="44" name="Rectangle 43">
            <a:extLst>
              <a:ext uri="{FF2B5EF4-FFF2-40B4-BE49-F238E27FC236}">
                <a16:creationId xmlns:a16="http://schemas.microsoft.com/office/drawing/2014/main" id="{6EC3EBFF-CF72-C948-B1AF-7CC460AC7AB5}"/>
              </a:ext>
            </a:extLst>
          </p:cNvPr>
          <p:cNvSpPr/>
          <p:nvPr/>
        </p:nvSpPr>
        <p:spPr>
          <a:xfrm>
            <a:off x="997033" y="28336813"/>
            <a:ext cx="12223168" cy="43736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ctr"/>
            <a:r>
              <a:rPr lang="en-GB" sz="2242" b="1" dirty="0">
                <a:latin typeface="Times New Roman" panose="02020603050405020304" pitchFamily="18" charset="0"/>
                <a:cs typeface="Times New Roman" panose="02020603050405020304" pitchFamily="18" charset="0"/>
              </a:rPr>
              <a:t>Table 1</a:t>
            </a:r>
            <a:r>
              <a:rPr lang="en-GB" sz="2242" dirty="0">
                <a:latin typeface="Times New Roman" panose="02020603050405020304" pitchFamily="18" charset="0"/>
                <a:cs typeface="Times New Roman" panose="02020603050405020304" pitchFamily="18" charset="0"/>
              </a:rPr>
              <a:t>. Relation between position in rugby and frequency of concussion using the Fisher’s Exact test</a:t>
            </a:r>
          </a:p>
        </p:txBody>
      </p:sp>
      <p:sp>
        <p:nvSpPr>
          <p:cNvPr id="45" name="Rectangle 44">
            <a:extLst>
              <a:ext uri="{FF2B5EF4-FFF2-40B4-BE49-F238E27FC236}">
                <a16:creationId xmlns:a16="http://schemas.microsoft.com/office/drawing/2014/main" id="{B39464D0-E726-124D-AC8A-01CEB9BE057B}"/>
              </a:ext>
            </a:extLst>
          </p:cNvPr>
          <p:cNvSpPr/>
          <p:nvPr/>
        </p:nvSpPr>
        <p:spPr>
          <a:xfrm>
            <a:off x="962740" y="33137769"/>
            <a:ext cx="12223170" cy="437364"/>
          </a:xfrm>
          <a:prstGeom prst="rect">
            <a:avLst/>
          </a:prstGeom>
          <a:solidFill>
            <a:schemeClr val="accent1"/>
          </a:solidFill>
          <a:ln>
            <a:noFill/>
          </a:ln>
        </p:spPr>
        <p:style>
          <a:lnRef idx="0">
            <a:scrgbClr r="0" g="0" b="0"/>
          </a:lnRef>
          <a:fillRef idx="0">
            <a:scrgbClr r="0" g="0" b="0"/>
          </a:fillRef>
          <a:effectRef idx="0">
            <a:scrgbClr r="0" g="0" b="0"/>
          </a:effectRef>
          <a:fontRef idx="minor">
            <a:schemeClr val="lt1"/>
          </a:fontRef>
        </p:style>
        <p:txBody>
          <a:bodyPr wrap="square">
            <a:spAutoFit/>
          </a:bodyPr>
          <a:lstStyle/>
          <a:p>
            <a:pPr algn="ctr"/>
            <a:r>
              <a:rPr lang="en-GB" sz="2242" b="1" dirty="0">
                <a:latin typeface="Times New Roman" panose="02020603050405020304" pitchFamily="18" charset="0"/>
                <a:cs typeface="Times New Roman" panose="02020603050405020304" pitchFamily="18" charset="0"/>
              </a:rPr>
              <a:t>Table 2</a:t>
            </a:r>
            <a:r>
              <a:rPr lang="en-GB" sz="2242" dirty="0">
                <a:latin typeface="Times New Roman" panose="02020603050405020304" pitchFamily="18" charset="0"/>
                <a:cs typeface="Times New Roman" panose="02020603050405020304" pitchFamily="18" charset="0"/>
              </a:rPr>
              <a:t>. Relation between the time in rugby and frequency of concussion using the Fisher’s Exact test</a:t>
            </a:r>
          </a:p>
        </p:txBody>
      </p:sp>
      <p:sp>
        <p:nvSpPr>
          <p:cNvPr id="41" name="TextBox 40">
            <a:extLst>
              <a:ext uri="{FF2B5EF4-FFF2-40B4-BE49-F238E27FC236}">
                <a16:creationId xmlns:a16="http://schemas.microsoft.com/office/drawing/2014/main" id="{663A05BD-74E6-BC43-8ADA-B3EBD6AE0C38}"/>
              </a:ext>
            </a:extLst>
          </p:cNvPr>
          <p:cNvSpPr txBox="1"/>
          <p:nvPr/>
        </p:nvSpPr>
        <p:spPr>
          <a:xfrm>
            <a:off x="30509332" y="8391279"/>
            <a:ext cx="184731" cy="480581"/>
          </a:xfrm>
          <a:prstGeom prst="rect">
            <a:avLst/>
          </a:prstGeom>
          <a:noFill/>
        </p:spPr>
        <p:txBody>
          <a:bodyPr wrap="none" rtlCol="0">
            <a:spAutoFit/>
          </a:bodyPr>
          <a:lstStyle/>
          <a:p>
            <a:endParaRPr lang="en-US" sz="2523" dirty="0"/>
          </a:p>
        </p:txBody>
      </p:sp>
      <p:pic>
        <p:nvPicPr>
          <p:cNvPr id="47" name="Picture 46" descr="Graphical user interface, chart, application, pie chart&#10;&#10;Description automatically generated">
            <a:extLst>
              <a:ext uri="{FF2B5EF4-FFF2-40B4-BE49-F238E27FC236}">
                <a16:creationId xmlns:a16="http://schemas.microsoft.com/office/drawing/2014/main" id="{27691288-06D7-0A46-870B-4A7173383B1B}"/>
              </a:ext>
            </a:extLst>
          </p:cNvPr>
          <p:cNvPicPr>
            <a:picLocks noChangeAspect="1"/>
          </p:cNvPicPr>
          <p:nvPr/>
        </p:nvPicPr>
        <p:blipFill rotWithShape="1">
          <a:blip r:embed="rId4">
            <a:extLst>
              <a:ext uri="{28A0092B-C50C-407E-A947-70E740481C1C}">
                <a14:useLocalDpi xmlns:a14="http://schemas.microsoft.com/office/drawing/2010/main" val="0"/>
              </a:ext>
            </a:extLst>
          </a:blip>
          <a:srcRect l="2585" t="1205" r="3774" b="7822"/>
          <a:stretch/>
        </p:blipFill>
        <p:spPr>
          <a:xfrm>
            <a:off x="15814667" y="22966308"/>
            <a:ext cx="12698553" cy="11125549"/>
          </a:xfrm>
          <a:prstGeom prst="rect">
            <a:avLst/>
          </a:prstGeom>
        </p:spPr>
      </p:pic>
      <p:pic>
        <p:nvPicPr>
          <p:cNvPr id="51" name="Picture 50" descr="Chart, bar chart, histogram&#10;&#10;Description automatically generated">
            <a:extLst>
              <a:ext uri="{FF2B5EF4-FFF2-40B4-BE49-F238E27FC236}">
                <a16:creationId xmlns:a16="http://schemas.microsoft.com/office/drawing/2014/main" id="{063A09B9-DC5E-1B42-876E-66A3B2360ADC}"/>
              </a:ext>
            </a:extLst>
          </p:cNvPr>
          <p:cNvPicPr>
            <a:picLocks noChangeAspect="1"/>
          </p:cNvPicPr>
          <p:nvPr/>
        </p:nvPicPr>
        <p:blipFill rotWithShape="1">
          <a:blip r:embed="rId5">
            <a:extLst>
              <a:ext uri="{28A0092B-C50C-407E-A947-70E740481C1C}">
                <a14:useLocalDpi xmlns:a14="http://schemas.microsoft.com/office/drawing/2010/main" val="0"/>
              </a:ext>
            </a:extLst>
          </a:blip>
          <a:srcRect t="6705" r="3750" b="3922"/>
          <a:stretch/>
        </p:blipFill>
        <p:spPr>
          <a:xfrm>
            <a:off x="359058" y="33948463"/>
            <a:ext cx="9649234" cy="8001411"/>
          </a:xfrm>
          <a:prstGeom prst="rect">
            <a:avLst/>
          </a:prstGeom>
        </p:spPr>
      </p:pic>
      <p:pic>
        <p:nvPicPr>
          <p:cNvPr id="16" name="Picture 15" descr="Table&#10;&#10;Description automatically generated">
            <a:extLst>
              <a:ext uri="{FF2B5EF4-FFF2-40B4-BE49-F238E27FC236}">
                <a16:creationId xmlns:a16="http://schemas.microsoft.com/office/drawing/2014/main" id="{AFD15493-402E-8144-93B6-8D641774E51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61000" y="29539855"/>
            <a:ext cx="13626647" cy="3651047"/>
          </a:xfrm>
          <a:prstGeom prst="rect">
            <a:avLst/>
          </a:prstGeom>
        </p:spPr>
      </p:pic>
      <p:pic>
        <p:nvPicPr>
          <p:cNvPr id="19" name="Picture 18" descr="Table&#10;&#10;Description automatically generated">
            <a:extLst>
              <a:ext uri="{FF2B5EF4-FFF2-40B4-BE49-F238E27FC236}">
                <a16:creationId xmlns:a16="http://schemas.microsoft.com/office/drawing/2014/main" id="{C412E41B-B42A-FB47-9F45-A5AB2C35F9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260999" y="24758493"/>
            <a:ext cx="13613345" cy="3651047"/>
          </a:xfrm>
          <a:prstGeom prst="rect">
            <a:avLst/>
          </a:prstGeom>
        </p:spPr>
      </p:pic>
    </p:spTree>
    <p:extLst>
      <p:ext uri="{BB962C8B-B14F-4D97-AF65-F5344CB8AC3E}">
        <p14:creationId xmlns:p14="http://schemas.microsoft.com/office/powerpoint/2010/main" val="240453217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2_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1050</TotalTime>
  <Words>7146</Words>
  <Application>Microsoft Office PowerPoint</Application>
  <PresentationFormat>Custom</PresentationFormat>
  <Paragraphs>350</Paragraphs>
  <Slides>7</Slides>
  <Notes>2</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7</vt:i4>
      </vt:variant>
    </vt:vector>
  </HeadingPairs>
  <TitlesOfParts>
    <vt:vector size="15" baseType="lpstr">
      <vt:lpstr>Arial</vt:lpstr>
      <vt:lpstr>Calibri</vt:lpstr>
      <vt:lpstr>Calibri Light</vt:lpstr>
      <vt:lpstr>Symbol</vt:lpstr>
      <vt:lpstr>Times New Roman</vt:lpstr>
      <vt:lpstr>Office Theme</vt:lpstr>
      <vt:lpstr>1_Office Theme</vt:lpstr>
      <vt:lpstr>2_Office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Does therapeutic ultrasound improve dorsi flexion range of movement when applied to the achilles tendon alongside passive stretching  Gareth Jones - University of Wales Trinity St David</dc:title>
  <dc:creator>Gareth Jones</dc:creator>
  <cp:lastModifiedBy>Simon Williams</cp:lastModifiedBy>
  <cp:revision>9</cp:revision>
  <dcterms:created xsi:type="dcterms:W3CDTF">2020-11-07T20:30:37Z</dcterms:created>
  <dcterms:modified xsi:type="dcterms:W3CDTF">2021-04-30T10:31:59Z</dcterms:modified>
</cp:coreProperties>
</file>