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20"/>
  </p:notesMasterIdLst>
  <p:sldIdLst>
    <p:sldId id="258" r:id="rId3"/>
    <p:sldId id="267" r:id="rId4"/>
    <p:sldId id="271" r:id="rId5"/>
    <p:sldId id="272" r:id="rId6"/>
    <p:sldId id="273" r:id="rId7"/>
    <p:sldId id="274" r:id="rId8"/>
    <p:sldId id="275" r:id="rId9"/>
    <p:sldId id="276" r:id="rId10"/>
    <p:sldId id="277" r:id="rId11"/>
    <p:sldId id="278" r:id="rId12"/>
    <p:sldId id="279" r:id="rId13"/>
    <p:sldId id="280" r:id="rId14"/>
    <p:sldId id="281" r:id="rId15"/>
    <p:sldId id="282" r:id="rId16"/>
    <p:sldId id="283" r:id="rId17"/>
    <p:sldId id="284"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ECEC"/>
    <a:srgbClr val="F7F7F7"/>
    <a:srgbClr val="FDFDFD"/>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84532" autoAdjust="0"/>
  </p:normalViewPr>
  <p:slideViewPr>
    <p:cSldViewPr snapToGrid="0">
      <p:cViewPr>
        <p:scale>
          <a:sx n="44" d="100"/>
          <a:sy n="44" d="100"/>
        </p:scale>
        <p:origin x="1960" y="9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AF3E6E-F4EA-480A-AA12-7D517AAAB360}"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GB"/>
        </a:p>
      </dgm:t>
    </dgm:pt>
    <dgm:pt modelId="{B9DCA5B6-BF9F-4926-9401-72BDE2806633}">
      <dgm:prSet phldrT="[Text]"/>
      <dgm:spPr/>
      <dgm:t>
        <a:bodyPr/>
        <a:lstStyle/>
        <a:p>
          <a:r>
            <a:rPr lang="en-GB" dirty="0"/>
            <a:t>Agricultural Age</a:t>
          </a:r>
        </a:p>
      </dgm:t>
    </dgm:pt>
    <dgm:pt modelId="{75E0E64C-DAE3-4052-B65C-3B769EA5E79B}" type="parTrans" cxnId="{4992DB3F-3862-4A7E-9823-A40134EB5B92}">
      <dgm:prSet/>
      <dgm:spPr/>
      <dgm:t>
        <a:bodyPr/>
        <a:lstStyle/>
        <a:p>
          <a:endParaRPr lang="en-GB"/>
        </a:p>
      </dgm:t>
    </dgm:pt>
    <dgm:pt modelId="{0D9A548D-9C65-4BCB-B6FD-5568352530F7}" type="sibTrans" cxnId="{4992DB3F-3862-4A7E-9823-A40134EB5B92}">
      <dgm:prSet/>
      <dgm:spPr/>
      <dgm:t>
        <a:bodyPr/>
        <a:lstStyle/>
        <a:p>
          <a:endParaRPr lang="en-GB"/>
        </a:p>
      </dgm:t>
    </dgm:pt>
    <dgm:pt modelId="{6B27A541-B4DE-46BA-84A1-12B9C1A46157}">
      <dgm:prSet phldrT="[Text]" custT="1"/>
      <dgm:spPr/>
      <dgm:t>
        <a:bodyPr/>
        <a:lstStyle/>
        <a:p>
          <a:r>
            <a:rPr lang="en-GB" sz="1400" dirty="0"/>
            <a:t>Agricultural processes</a:t>
          </a:r>
        </a:p>
      </dgm:t>
    </dgm:pt>
    <dgm:pt modelId="{2A906B9F-68EC-4AEF-B45C-5057B12A7EEF}" type="parTrans" cxnId="{CB570FA2-7B8C-4C59-9F06-8C5C779EEE6B}">
      <dgm:prSet/>
      <dgm:spPr/>
      <dgm:t>
        <a:bodyPr/>
        <a:lstStyle/>
        <a:p>
          <a:endParaRPr lang="en-GB"/>
        </a:p>
      </dgm:t>
    </dgm:pt>
    <dgm:pt modelId="{24E53A4F-3BCC-4C70-98BE-D794F8A2ECFE}" type="sibTrans" cxnId="{CB570FA2-7B8C-4C59-9F06-8C5C779EEE6B}">
      <dgm:prSet/>
      <dgm:spPr/>
      <dgm:t>
        <a:bodyPr/>
        <a:lstStyle/>
        <a:p>
          <a:endParaRPr lang="en-GB"/>
        </a:p>
      </dgm:t>
    </dgm:pt>
    <dgm:pt modelId="{CD483D88-9343-47D6-8EC6-CE544DAE88FD}">
      <dgm:prSet phldrT="[Text]" custT="1"/>
      <dgm:spPr/>
      <dgm:t>
        <a:bodyPr/>
        <a:lstStyle/>
        <a:p>
          <a:r>
            <a:rPr lang="en-GB" sz="1400" dirty="0"/>
            <a:t>Domestication of animals</a:t>
          </a:r>
        </a:p>
      </dgm:t>
    </dgm:pt>
    <dgm:pt modelId="{F3913460-91AF-4D94-92B3-04AA6D2FDD65}" type="parTrans" cxnId="{41C53392-C7C5-4452-AFBA-D4DC68B769FE}">
      <dgm:prSet/>
      <dgm:spPr/>
      <dgm:t>
        <a:bodyPr/>
        <a:lstStyle/>
        <a:p>
          <a:endParaRPr lang="en-GB"/>
        </a:p>
      </dgm:t>
    </dgm:pt>
    <dgm:pt modelId="{0F849BB8-5819-4A14-A159-FAD92FAC6A88}" type="sibTrans" cxnId="{41C53392-C7C5-4452-AFBA-D4DC68B769FE}">
      <dgm:prSet/>
      <dgm:spPr/>
      <dgm:t>
        <a:bodyPr/>
        <a:lstStyle/>
        <a:p>
          <a:endParaRPr lang="en-GB"/>
        </a:p>
      </dgm:t>
    </dgm:pt>
    <dgm:pt modelId="{7E0C4EA6-ED19-4D5C-9E5E-FAE3C7CB8840}">
      <dgm:prSet phldrT="[Text]"/>
      <dgm:spPr/>
      <dgm:t>
        <a:bodyPr/>
        <a:lstStyle/>
        <a:p>
          <a:r>
            <a:rPr lang="en-GB" dirty="0"/>
            <a:t>Industrial Age</a:t>
          </a:r>
        </a:p>
      </dgm:t>
    </dgm:pt>
    <dgm:pt modelId="{B8194DB6-E9CC-42DA-9FAE-B1353CB6F9DB}" type="parTrans" cxnId="{4365325E-EB17-46CD-A7D0-1B7F51AF59BC}">
      <dgm:prSet/>
      <dgm:spPr/>
      <dgm:t>
        <a:bodyPr/>
        <a:lstStyle/>
        <a:p>
          <a:endParaRPr lang="en-GB"/>
        </a:p>
      </dgm:t>
    </dgm:pt>
    <dgm:pt modelId="{A28BFE06-19E5-4E5C-A6F6-A856982360FB}" type="sibTrans" cxnId="{4365325E-EB17-46CD-A7D0-1B7F51AF59BC}">
      <dgm:prSet/>
      <dgm:spPr/>
      <dgm:t>
        <a:bodyPr/>
        <a:lstStyle/>
        <a:p>
          <a:endParaRPr lang="en-GB"/>
        </a:p>
      </dgm:t>
    </dgm:pt>
    <dgm:pt modelId="{A94CC498-DA2A-4DBD-B1E8-E3D5D773EC2C}">
      <dgm:prSet phldrT="[Text]" custT="1"/>
      <dgm:spPr/>
      <dgm:t>
        <a:bodyPr/>
        <a:lstStyle/>
        <a:p>
          <a:r>
            <a:rPr lang="en-GB" sz="1200" dirty="0"/>
            <a:t>Invention of machinery and mass production</a:t>
          </a:r>
        </a:p>
      </dgm:t>
    </dgm:pt>
    <dgm:pt modelId="{758B98EE-46C2-4291-BD4C-3E5D8F4A31CE}" type="parTrans" cxnId="{EC1D0622-D303-4123-A1EF-7E0F4251D43F}">
      <dgm:prSet/>
      <dgm:spPr/>
      <dgm:t>
        <a:bodyPr/>
        <a:lstStyle/>
        <a:p>
          <a:endParaRPr lang="en-GB"/>
        </a:p>
      </dgm:t>
    </dgm:pt>
    <dgm:pt modelId="{826C5C4C-C8B5-477A-8A37-A4DD55285608}" type="sibTrans" cxnId="{EC1D0622-D303-4123-A1EF-7E0F4251D43F}">
      <dgm:prSet/>
      <dgm:spPr/>
      <dgm:t>
        <a:bodyPr/>
        <a:lstStyle/>
        <a:p>
          <a:endParaRPr lang="en-GB"/>
        </a:p>
      </dgm:t>
    </dgm:pt>
    <dgm:pt modelId="{F34B9C87-0266-43B8-A169-B019E5502EF5}">
      <dgm:prSet phldrT="[Text]" custT="1"/>
      <dgm:spPr/>
      <dgm:t>
        <a:bodyPr/>
        <a:lstStyle/>
        <a:p>
          <a:r>
            <a:rPr lang="en-GB" sz="1200" dirty="0"/>
            <a:t>Shift from Agri to Industrial economies</a:t>
          </a:r>
        </a:p>
      </dgm:t>
    </dgm:pt>
    <dgm:pt modelId="{A4C6A28A-6617-4852-AE63-31BEB6F5166D}" type="parTrans" cxnId="{ABAADAF0-42A0-44D2-8A98-844FEDAB8B87}">
      <dgm:prSet/>
      <dgm:spPr/>
      <dgm:t>
        <a:bodyPr/>
        <a:lstStyle/>
        <a:p>
          <a:endParaRPr lang="en-GB"/>
        </a:p>
      </dgm:t>
    </dgm:pt>
    <dgm:pt modelId="{1CA1EC98-9D36-4695-9151-61448D21CF2A}" type="sibTrans" cxnId="{ABAADAF0-42A0-44D2-8A98-844FEDAB8B87}">
      <dgm:prSet/>
      <dgm:spPr/>
      <dgm:t>
        <a:bodyPr/>
        <a:lstStyle/>
        <a:p>
          <a:endParaRPr lang="en-GB"/>
        </a:p>
      </dgm:t>
    </dgm:pt>
    <dgm:pt modelId="{9E0506A6-B295-4B32-8A0A-2EF4D014437D}">
      <dgm:prSet phldrT="[Text]"/>
      <dgm:spPr/>
      <dgm:t>
        <a:bodyPr/>
        <a:lstStyle/>
        <a:p>
          <a:r>
            <a:rPr lang="en-GB" dirty="0"/>
            <a:t>Information Age &amp; Knowledge Economy</a:t>
          </a:r>
        </a:p>
      </dgm:t>
    </dgm:pt>
    <dgm:pt modelId="{B0FDF090-279E-40C3-8350-0B94E7E249CC}" type="parTrans" cxnId="{07A33D86-F8CF-4C91-8D7B-8429115350D0}">
      <dgm:prSet/>
      <dgm:spPr/>
      <dgm:t>
        <a:bodyPr/>
        <a:lstStyle/>
        <a:p>
          <a:endParaRPr lang="en-GB"/>
        </a:p>
      </dgm:t>
    </dgm:pt>
    <dgm:pt modelId="{3687B6BB-C7A8-45A6-9D2C-9E8AB6BAC11B}" type="sibTrans" cxnId="{07A33D86-F8CF-4C91-8D7B-8429115350D0}">
      <dgm:prSet/>
      <dgm:spPr/>
      <dgm:t>
        <a:bodyPr/>
        <a:lstStyle/>
        <a:p>
          <a:endParaRPr lang="en-GB"/>
        </a:p>
      </dgm:t>
    </dgm:pt>
    <dgm:pt modelId="{FF384656-7EC1-4B64-9B43-E8DD84F23561}">
      <dgm:prSet phldrT="[Text]" custT="1"/>
      <dgm:spPr/>
      <dgm:t>
        <a:bodyPr/>
        <a:lstStyle/>
        <a:p>
          <a:r>
            <a:rPr lang="en-GB" sz="1100" dirty="0"/>
            <a:t>Widespread development &amp; adoption of digital tech.</a:t>
          </a:r>
        </a:p>
      </dgm:t>
    </dgm:pt>
    <dgm:pt modelId="{3C09AC8A-838A-43C6-BD49-93D3099F2EC4}" type="parTrans" cxnId="{BBAA326E-EA07-4ADF-80CA-B02A040BDD75}">
      <dgm:prSet/>
      <dgm:spPr/>
      <dgm:t>
        <a:bodyPr/>
        <a:lstStyle/>
        <a:p>
          <a:endParaRPr lang="en-GB"/>
        </a:p>
      </dgm:t>
    </dgm:pt>
    <dgm:pt modelId="{6E12320C-C936-44DA-93A0-2CC7DEC9751D}" type="sibTrans" cxnId="{BBAA326E-EA07-4ADF-80CA-B02A040BDD75}">
      <dgm:prSet/>
      <dgm:spPr/>
      <dgm:t>
        <a:bodyPr/>
        <a:lstStyle/>
        <a:p>
          <a:endParaRPr lang="en-GB"/>
        </a:p>
      </dgm:t>
    </dgm:pt>
    <dgm:pt modelId="{3EE578FF-15F3-47F3-8145-D228865ADECB}">
      <dgm:prSet phldrT="[Text]" custT="1"/>
      <dgm:spPr/>
      <dgm:t>
        <a:bodyPr/>
        <a:lstStyle/>
        <a:p>
          <a:r>
            <a:rPr lang="en-GB" sz="1100" dirty="0"/>
            <a:t>Knowledge &amp; information become economic drivers</a:t>
          </a:r>
        </a:p>
      </dgm:t>
    </dgm:pt>
    <dgm:pt modelId="{4166F122-C87B-400F-A629-99F64D4D8FAC}" type="parTrans" cxnId="{93134BED-B5DD-47D7-BBF3-D63E31BB8BF8}">
      <dgm:prSet/>
      <dgm:spPr/>
      <dgm:t>
        <a:bodyPr/>
        <a:lstStyle/>
        <a:p>
          <a:endParaRPr lang="en-GB"/>
        </a:p>
      </dgm:t>
    </dgm:pt>
    <dgm:pt modelId="{F1414F16-FA12-486C-98AB-47D61F4F3DB3}" type="sibTrans" cxnId="{93134BED-B5DD-47D7-BBF3-D63E31BB8BF8}">
      <dgm:prSet/>
      <dgm:spPr/>
      <dgm:t>
        <a:bodyPr/>
        <a:lstStyle/>
        <a:p>
          <a:endParaRPr lang="en-GB"/>
        </a:p>
      </dgm:t>
    </dgm:pt>
    <dgm:pt modelId="{32325244-E699-49F6-9542-0449BB1161A5}">
      <dgm:prSet phldrT="[Text]" custT="1"/>
      <dgm:spPr/>
      <dgm:t>
        <a:bodyPr/>
        <a:lstStyle/>
        <a:p>
          <a:r>
            <a:rPr lang="en-GB" sz="1400" dirty="0"/>
            <a:t>Settled communities</a:t>
          </a:r>
        </a:p>
      </dgm:t>
    </dgm:pt>
    <dgm:pt modelId="{16A1AFF5-E6E9-44E2-972F-67E94BF179C8}" type="parTrans" cxnId="{518C63D8-3A3A-43E2-B32A-7E64A6B24F91}">
      <dgm:prSet/>
      <dgm:spPr/>
      <dgm:t>
        <a:bodyPr/>
        <a:lstStyle/>
        <a:p>
          <a:endParaRPr lang="en-GB"/>
        </a:p>
      </dgm:t>
    </dgm:pt>
    <dgm:pt modelId="{BC7B4737-751E-4A52-88D8-FD7A30E9C79E}" type="sibTrans" cxnId="{518C63D8-3A3A-43E2-B32A-7E64A6B24F91}">
      <dgm:prSet/>
      <dgm:spPr/>
      <dgm:t>
        <a:bodyPr/>
        <a:lstStyle/>
        <a:p>
          <a:endParaRPr lang="en-GB"/>
        </a:p>
      </dgm:t>
    </dgm:pt>
    <dgm:pt modelId="{9B651099-F98E-43B9-9D55-6E51E06F8CE5}">
      <dgm:prSet phldrT="[Text]" custT="1"/>
      <dgm:spPr/>
      <dgm:t>
        <a:bodyPr/>
        <a:lstStyle/>
        <a:p>
          <a:r>
            <a:rPr lang="en-GB" sz="1400" dirty="0"/>
            <a:t>Surplus food production</a:t>
          </a:r>
        </a:p>
      </dgm:t>
    </dgm:pt>
    <dgm:pt modelId="{C0827BBD-8E05-4723-8371-E923DEF9CDC1}" type="parTrans" cxnId="{96604BEA-6B5A-45C1-9C6D-65A780DA769F}">
      <dgm:prSet/>
      <dgm:spPr/>
      <dgm:t>
        <a:bodyPr/>
        <a:lstStyle/>
        <a:p>
          <a:endParaRPr lang="en-GB"/>
        </a:p>
      </dgm:t>
    </dgm:pt>
    <dgm:pt modelId="{FB49F149-C4C9-42AE-BBBB-53EBA3898FF6}" type="sibTrans" cxnId="{96604BEA-6B5A-45C1-9C6D-65A780DA769F}">
      <dgm:prSet/>
      <dgm:spPr/>
      <dgm:t>
        <a:bodyPr/>
        <a:lstStyle/>
        <a:p>
          <a:endParaRPr lang="en-GB"/>
        </a:p>
      </dgm:t>
    </dgm:pt>
    <dgm:pt modelId="{423C56A5-238E-4722-90A9-D4F5F6B3E80C}">
      <dgm:prSet phldrT="[Text]" custT="1"/>
      <dgm:spPr/>
      <dgm:t>
        <a:bodyPr/>
        <a:lstStyle/>
        <a:p>
          <a:r>
            <a:rPr lang="en-GB" sz="1400" dirty="0"/>
            <a:t>Population growth</a:t>
          </a:r>
        </a:p>
      </dgm:t>
    </dgm:pt>
    <dgm:pt modelId="{60C8025C-1908-4B82-AFB9-92E18EF9D7DB}" type="parTrans" cxnId="{21E2CF70-5FE5-4A82-88FA-CBB7EDDF5509}">
      <dgm:prSet/>
      <dgm:spPr/>
      <dgm:t>
        <a:bodyPr/>
        <a:lstStyle/>
        <a:p>
          <a:endParaRPr lang="en-GB"/>
        </a:p>
      </dgm:t>
    </dgm:pt>
    <dgm:pt modelId="{BBD6C030-1B5B-4CB4-9B74-542553CD2C27}" type="sibTrans" cxnId="{21E2CF70-5FE5-4A82-88FA-CBB7EDDF5509}">
      <dgm:prSet/>
      <dgm:spPr/>
      <dgm:t>
        <a:bodyPr/>
        <a:lstStyle/>
        <a:p>
          <a:endParaRPr lang="en-GB"/>
        </a:p>
      </dgm:t>
    </dgm:pt>
    <dgm:pt modelId="{E4EFDE9D-A14D-4CC7-996C-D6B6136FD43C}">
      <dgm:prSet phldrT="[Text]" custT="1"/>
      <dgm:spPr/>
      <dgm:t>
        <a:bodyPr/>
        <a:lstStyle/>
        <a:p>
          <a:r>
            <a:rPr lang="en-GB" sz="1400" dirty="0"/>
            <a:t>Emergence of trade and forms of money</a:t>
          </a:r>
        </a:p>
      </dgm:t>
    </dgm:pt>
    <dgm:pt modelId="{CBB7E76D-FD29-4258-A6F5-E1364EF7A751}" type="parTrans" cxnId="{4E405F1D-82A4-450A-8874-948E90064E52}">
      <dgm:prSet/>
      <dgm:spPr/>
      <dgm:t>
        <a:bodyPr/>
        <a:lstStyle/>
        <a:p>
          <a:endParaRPr lang="en-GB"/>
        </a:p>
      </dgm:t>
    </dgm:pt>
    <dgm:pt modelId="{B997088A-303F-410E-89B9-6802DAE96090}" type="sibTrans" cxnId="{4E405F1D-82A4-450A-8874-948E90064E52}">
      <dgm:prSet/>
      <dgm:spPr/>
      <dgm:t>
        <a:bodyPr/>
        <a:lstStyle/>
        <a:p>
          <a:endParaRPr lang="en-GB"/>
        </a:p>
      </dgm:t>
    </dgm:pt>
    <dgm:pt modelId="{CAE39423-56BD-4234-BCB5-E7075E93262C}">
      <dgm:prSet phldrT="[Text]" custT="1"/>
      <dgm:spPr/>
      <dgm:t>
        <a:bodyPr/>
        <a:lstStyle/>
        <a:p>
          <a:r>
            <a:rPr lang="en-GB" sz="1200" dirty="0"/>
            <a:t>Development of Urbanisation</a:t>
          </a:r>
        </a:p>
      </dgm:t>
    </dgm:pt>
    <dgm:pt modelId="{9C981A8D-06C9-4E28-AB0A-9E194C34B62E}" type="parTrans" cxnId="{AD22E185-DE61-4176-95C2-159C61E3C9A3}">
      <dgm:prSet/>
      <dgm:spPr/>
      <dgm:t>
        <a:bodyPr/>
        <a:lstStyle/>
        <a:p>
          <a:endParaRPr lang="en-GB"/>
        </a:p>
      </dgm:t>
    </dgm:pt>
    <dgm:pt modelId="{75BDD0F9-E2F9-482B-B19D-04D2F61575FA}" type="sibTrans" cxnId="{AD22E185-DE61-4176-95C2-159C61E3C9A3}">
      <dgm:prSet/>
      <dgm:spPr/>
      <dgm:t>
        <a:bodyPr/>
        <a:lstStyle/>
        <a:p>
          <a:endParaRPr lang="en-GB"/>
        </a:p>
      </dgm:t>
    </dgm:pt>
    <dgm:pt modelId="{9D308085-04CF-48BD-97C5-BB677FA20442}">
      <dgm:prSet phldrT="[Text]" custT="1"/>
      <dgm:spPr/>
      <dgm:t>
        <a:bodyPr/>
        <a:lstStyle/>
        <a:p>
          <a:r>
            <a:rPr lang="en-GB" sz="1200" dirty="0"/>
            <a:t>Advancements in transportation, communication etc.</a:t>
          </a:r>
        </a:p>
      </dgm:t>
    </dgm:pt>
    <dgm:pt modelId="{E4F071FB-6AD8-4FB2-BCE1-BD8271C0E3BC}" type="parTrans" cxnId="{EE79EBFC-584F-4EE7-8850-0AD50D9FE412}">
      <dgm:prSet/>
      <dgm:spPr/>
      <dgm:t>
        <a:bodyPr/>
        <a:lstStyle/>
        <a:p>
          <a:endParaRPr lang="en-GB"/>
        </a:p>
      </dgm:t>
    </dgm:pt>
    <dgm:pt modelId="{221FCA03-8839-4821-BC09-8DFACD465AFA}" type="sibTrans" cxnId="{EE79EBFC-584F-4EE7-8850-0AD50D9FE412}">
      <dgm:prSet/>
      <dgm:spPr/>
      <dgm:t>
        <a:bodyPr/>
        <a:lstStyle/>
        <a:p>
          <a:endParaRPr lang="en-GB"/>
        </a:p>
      </dgm:t>
    </dgm:pt>
    <dgm:pt modelId="{D06E4E83-4EF7-4667-9125-77C056EE46DB}">
      <dgm:prSet phldrT="[Text]" custT="1"/>
      <dgm:spPr/>
      <dgm:t>
        <a:bodyPr/>
        <a:lstStyle/>
        <a:p>
          <a:r>
            <a:rPr lang="en-GB" sz="1100" dirty="0"/>
            <a:t>The internet revolutionises information transfer </a:t>
          </a:r>
        </a:p>
      </dgm:t>
    </dgm:pt>
    <dgm:pt modelId="{2FE65381-B751-4D27-9174-F9E2ED3209E5}" type="parTrans" cxnId="{5C064DA0-24D8-4F3E-B300-9EB2B79C3547}">
      <dgm:prSet/>
      <dgm:spPr/>
      <dgm:t>
        <a:bodyPr/>
        <a:lstStyle/>
        <a:p>
          <a:endParaRPr lang="en-GB"/>
        </a:p>
      </dgm:t>
    </dgm:pt>
    <dgm:pt modelId="{619F6845-6142-43CE-8A09-4858836BD6EB}" type="sibTrans" cxnId="{5C064DA0-24D8-4F3E-B300-9EB2B79C3547}">
      <dgm:prSet/>
      <dgm:spPr/>
      <dgm:t>
        <a:bodyPr/>
        <a:lstStyle/>
        <a:p>
          <a:endParaRPr lang="en-GB"/>
        </a:p>
      </dgm:t>
    </dgm:pt>
    <dgm:pt modelId="{8D7E76EF-96D1-49CE-ADF1-E057650FF9FF}">
      <dgm:prSet phldrT="[Text]" custT="1"/>
      <dgm:spPr/>
      <dgm:t>
        <a:bodyPr/>
        <a:lstStyle/>
        <a:p>
          <a:r>
            <a:rPr lang="en-GB" sz="1100" dirty="0"/>
            <a:t>Emphasis on intellectual capabilities and innovation</a:t>
          </a:r>
        </a:p>
      </dgm:t>
    </dgm:pt>
    <dgm:pt modelId="{C1BC75D7-52BE-43DD-B1BF-2BDAA6731BB4}" type="parTrans" cxnId="{BC07AAA0-8276-4E8C-9923-C3E06D5F50FF}">
      <dgm:prSet/>
      <dgm:spPr/>
      <dgm:t>
        <a:bodyPr/>
        <a:lstStyle/>
        <a:p>
          <a:endParaRPr lang="en-GB"/>
        </a:p>
      </dgm:t>
    </dgm:pt>
    <dgm:pt modelId="{6E660F65-B7BD-4DFE-8F3E-980F92965E91}" type="sibTrans" cxnId="{BC07AAA0-8276-4E8C-9923-C3E06D5F50FF}">
      <dgm:prSet/>
      <dgm:spPr/>
      <dgm:t>
        <a:bodyPr/>
        <a:lstStyle/>
        <a:p>
          <a:endParaRPr lang="en-GB"/>
        </a:p>
      </dgm:t>
    </dgm:pt>
    <dgm:pt modelId="{918E9091-69B7-4AB0-A742-877BFE446918}">
      <dgm:prSet phldrT="[Text]" custT="1"/>
      <dgm:spPr/>
      <dgm:t>
        <a:bodyPr/>
        <a:lstStyle/>
        <a:p>
          <a:r>
            <a:rPr lang="en-GB" sz="1100" dirty="0"/>
            <a:t>Globalisation and interconnectedness facilitating knowledge exchange</a:t>
          </a:r>
        </a:p>
      </dgm:t>
    </dgm:pt>
    <dgm:pt modelId="{539CA1D2-2457-47CA-B994-B85A5D00EBFB}" type="parTrans" cxnId="{68DA5602-26B0-43AE-B576-1BBD98A47402}">
      <dgm:prSet/>
      <dgm:spPr/>
      <dgm:t>
        <a:bodyPr/>
        <a:lstStyle/>
        <a:p>
          <a:endParaRPr lang="en-GB"/>
        </a:p>
      </dgm:t>
    </dgm:pt>
    <dgm:pt modelId="{02D9D7ED-EE2C-4FB3-833F-92A497F9F691}" type="sibTrans" cxnId="{68DA5602-26B0-43AE-B576-1BBD98A47402}">
      <dgm:prSet/>
      <dgm:spPr/>
      <dgm:t>
        <a:bodyPr/>
        <a:lstStyle/>
        <a:p>
          <a:endParaRPr lang="en-GB"/>
        </a:p>
      </dgm:t>
    </dgm:pt>
    <dgm:pt modelId="{FA9CD23B-2065-4AC2-A494-745BCE4C271D}" type="pres">
      <dgm:prSet presAssocID="{12AF3E6E-F4EA-480A-AA12-7D517AAAB360}" presName="Name0" presStyleCnt="0">
        <dgm:presLayoutVars>
          <dgm:dir/>
          <dgm:animLvl val="lvl"/>
          <dgm:resizeHandles val="exact"/>
        </dgm:presLayoutVars>
      </dgm:prSet>
      <dgm:spPr/>
    </dgm:pt>
    <dgm:pt modelId="{46BB9C5F-5DB5-467A-A834-A740533492B4}" type="pres">
      <dgm:prSet presAssocID="{12AF3E6E-F4EA-480A-AA12-7D517AAAB360}" presName="tSp" presStyleCnt="0"/>
      <dgm:spPr/>
    </dgm:pt>
    <dgm:pt modelId="{016EB0BD-1D80-406B-8A4A-10C642AB090D}" type="pres">
      <dgm:prSet presAssocID="{12AF3E6E-F4EA-480A-AA12-7D517AAAB360}" presName="bSp" presStyleCnt="0"/>
      <dgm:spPr/>
    </dgm:pt>
    <dgm:pt modelId="{EA677DDB-42C0-4E25-BBDC-C8BE0067E60E}" type="pres">
      <dgm:prSet presAssocID="{12AF3E6E-F4EA-480A-AA12-7D517AAAB360}" presName="process" presStyleCnt="0"/>
      <dgm:spPr/>
    </dgm:pt>
    <dgm:pt modelId="{618B7CDB-17F9-4235-AAE2-362E2587C7A1}" type="pres">
      <dgm:prSet presAssocID="{B9DCA5B6-BF9F-4926-9401-72BDE2806633}" presName="composite1" presStyleCnt="0"/>
      <dgm:spPr/>
    </dgm:pt>
    <dgm:pt modelId="{FFBA4A30-612E-4BC3-A99B-11D73BA6BE54}" type="pres">
      <dgm:prSet presAssocID="{B9DCA5B6-BF9F-4926-9401-72BDE2806633}" presName="dummyNode1" presStyleLbl="node1" presStyleIdx="0" presStyleCnt="3"/>
      <dgm:spPr/>
    </dgm:pt>
    <dgm:pt modelId="{C524ACF8-DE7C-4AD7-B58F-501B3C9F151C}" type="pres">
      <dgm:prSet presAssocID="{B9DCA5B6-BF9F-4926-9401-72BDE2806633}" presName="childNode1" presStyleLbl="bgAcc1" presStyleIdx="0" presStyleCnt="3" custScaleY="124008">
        <dgm:presLayoutVars>
          <dgm:bulletEnabled val="1"/>
        </dgm:presLayoutVars>
      </dgm:prSet>
      <dgm:spPr/>
    </dgm:pt>
    <dgm:pt modelId="{A0FE019B-4BEC-4801-8657-A32F56A941D6}" type="pres">
      <dgm:prSet presAssocID="{B9DCA5B6-BF9F-4926-9401-72BDE2806633}" presName="childNode1tx" presStyleLbl="bgAcc1" presStyleIdx="0" presStyleCnt="3">
        <dgm:presLayoutVars>
          <dgm:bulletEnabled val="1"/>
        </dgm:presLayoutVars>
      </dgm:prSet>
      <dgm:spPr/>
    </dgm:pt>
    <dgm:pt modelId="{F220C398-F214-4FC1-9E3B-E4D5BA70DE5C}" type="pres">
      <dgm:prSet presAssocID="{B9DCA5B6-BF9F-4926-9401-72BDE2806633}" presName="parentNode1" presStyleLbl="node1" presStyleIdx="0" presStyleCnt="3">
        <dgm:presLayoutVars>
          <dgm:chMax val="1"/>
          <dgm:bulletEnabled val="1"/>
        </dgm:presLayoutVars>
      </dgm:prSet>
      <dgm:spPr/>
    </dgm:pt>
    <dgm:pt modelId="{C50EC55D-B441-4E57-8F19-F50EC000FB7A}" type="pres">
      <dgm:prSet presAssocID="{B9DCA5B6-BF9F-4926-9401-72BDE2806633}" presName="connSite1" presStyleCnt="0"/>
      <dgm:spPr/>
    </dgm:pt>
    <dgm:pt modelId="{7326D869-8B83-4627-B678-7027EBE69DF6}" type="pres">
      <dgm:prSet presAssocID="{0D9A548D-9C65-4BCB-B6FD-5568352530F7}" presName="Name9" presStyleLbl="sibTrans2D1" presStyleIdx="0" presStyleCnt="2"/>
      <dgm:spPr/>
    </dgm:pt>
    <dgm:pt modelId="{B06E5E86-DB7B-46EF-A706-08373B12C5C3}" type="pres">
      <dgm:prSet presAssocID="{7E0C4EA6-ED19-4D5C-9E5E-FAE3C7CB8840}" presName="composite2" presStyleCnt="0"/>
      <dgm:spPr/>
    </dgm:pt>
    <dgm:pt modelId="{E3C21F1B-85AF-4FE1-B783-053B9B6793C8}" type="pres">
      <dgm:prSet presAssocID="{7E0C4EA6-ED19-4D5C-9E5E-FAE3C7CB8840}" presName="dummyNode2" presStyleLbl="node1" presStyleIdx="0" presStyleCnt="3"/>
      <dgm:spPr/>
    </dgm:pt>
    <dgm:pt modelId="{908AEDFF-0CD7-4787-AD69-A880D65CC097}" type="pres">
      <dgm:prSet presAssocID="{7E0C4EA6-ED19-4D5C-9E5E-FAE3C7CB8840}" presName="childNode2" presStyleLbl="bgAcc1" presStyleIdx="1" presStyleCnt="3" custScaleY="121526">
        <dgm:presLayoutVars>
          <dgm:bulletEnabled val="1"/>
        </dgm:presLayoutVars>
      </dgm:prSet>
      <dgm:spPr/>
    </dgm:pt>
    <dgm:pt modelId="{3A9F3B2B-99CB-40DA-A4C5-BDCFB5958A82}" type="pres">
      <dgm:prSet presAssocID="{7E0C4EA6-ED19-4D5C-9E5E-FAE3C7CB8840}" presName="childNode2tx" presStyleLbl="bgAcc1" presStyleIdx="1" presStyleCnt="3">
        <dgm:presLayoutVars>
          <dgm:bulletEnabled val="1"/>
        </dgm:presLayoutVars>
      </dgm:prSet>
      <dgm:spPr/>
    </dgm:pt>
    <dgm:pt modelId="{38F66A36-01D7-430B-8A95-C69915E8F58E}" type="pres">
      <dgm:prSet presAssocID="{7E0C4EA6-ED19-4D5C-9E5E-FAE3C7CB8840}" presName="parentNode2" presStyleLbl="node1" presStyleIdx="1" presStyleCnt="3">
        <dgm:presLayoutVars>
          <dgm:chMax val="0"/>
          <dgm:bulletEnabled val="1"/>
        </dgm:presLayoutVars>
      </dgm:prSet>
      <dgm:spPr/>
    </dgm:pt>
    <dgm:pt modelId="{070BDA4A-CF36-4FBE-A308-2EEBB7F65B99}" type="pres">
      <dgm:prSet presAssocID="{7E0C4EA6-ED19-4D5C-9E5E-FAE3C7CB8840}" presName="connSite2" presStyleCnt="0"/>
      <dgm:spPr/>
    </dgm:pt>
    <dgm:pt modelId="{994AD4A7-F7A1-4B03-A100-C9C92AC657E3}" type="pres">
      <dgm:prSet presAssocID="{A28BFE06-19E5-4E5C-A6F6-A856982360FB}" presName="Name18" presStyleLbl="sibTrans2D1" presStyleIdx="1" presStyleCnt="2"/>
      <dgm:spPr/>
    </dgm:pt>
    <dgm:pt modelId="{84C5CF25-2429-4E56-8ED5-D033BBAA5EB4}" type="pres">
      <dgm:prSet presAssocID="{9E0506A6-B295-4B32-8A0A-2EF4D014437D}" presName="composite1" presStyleCnt="0"/>
      <dgm:spPr/>
    </dgm:pt>
    <dgm:pt modelId="{02D624AB-892E-42EE-B7B9-3E92C82A758F}" type="pres">
      <dgm:prSet presAssocID="{9E0506A6-B295-4B32-8A0A-2EF4D014437D}" presName="dummyNode1" presStyleLbl="node1" presStyleIdx="1" presStyleCnt="3"/>
      <dgm:spPr/>
    </dgm:pt>
    <dgm:pt modelId="{BE6104F2-0C8F-4A90-AED3-14DD061387E7}" type="pres">
      <dgm:prSet presAssocID="{9E0506A6-B295-4B32-8A0A-2EF4D014437D}" presName="childNode1" presStyleLbl="bgAcc1" presStyleIdx="2" presStyleCnt="3" custScaleY="121528">
        <dgm:presLayoutVars>
          <dgm:bulletEnabled val="1"/>
        </dgm:presLayoutVars>
      </dgm:prSet>
      <dgm:spPr/>
    </dgm:pt>
    <dgm:pt modelId="{DB397095-A75F-4B58-873D-066C73F736D3}" type="pres">
      <dgm:prSet presAssocID="{9E0506A6-B295-4B32-8A0A-2EF4D014437D}" presName="childNode1tx" presStyleLbl="bgAcc1" presStyleIdx="2" presStyleCnt="3">
        <dgm:presLayoutVars>
          <dgm:bulletEnabled val="1"/>
        </dgm:presLayoutVars>
      </dgm:prSet>
      <dgm:spPr/>
    </dgm:pt>
    <dgm:pt modelId="{AB2A6B9E-0EE0-4318-8666-2AE770F5CF69}" type="pres">
      <dgm:prSet presAssocID="{9E0506A6-B295-4B32-8A0A-2EF4D014437D}" presName="parentNode1" presStyleLbl="node1" presStyleIdx="2" presStyleCnt="3" custLinFactNeighborX="5471" custLinFactNeighborY="44504">
        <dgm:presLayoutVars>
          <dgm:chMax val="1"/>
          <dgm:bulletEnabled val="1"/>
        </dgm:presLayoutVars>
      </dgm:prSet>
      <dgm:spPr/>
    </dgm:pt>
    <dgm:pt modelId="{074923CF-E1CB-4B23-B49A-62F667CA8E24}" type="pres">
      <dgm:prSet presAssocID="{9E0506A6-B295-4B32-8A0A-2EF4D014437D}" presName="connSite1" presStyleCnt="0"/>
      <dgm:spPr/>
    </dgm:pt>
  </dgm:ptLst>
  <dgm:cxnLst>
    <dgm:cxn modelId="{68DA5602-26B0-43AE-B576-1BBD98A47402}" srcId="{9E0506A6-B295-4B32-8A0A-2EF4D014437D}" destId="{918E9091-69B7-4AB0-A742-877BFE446918}" srcOrd="4" destOrd="0" parTransId="{539CA1D2-2457-47CA-B994-B85A5D00EBFB}" sibTransId="{02D9D7ED-EE2C-4FB3-833F-92A497F9F691}"/>
    <dgm:cxn modelId="{90498C04-7C24-4EA5-B80B-09E9CF3F1DA8}" type="presOf" srcId="{9B651099-F98E-43B9-9D55-6E51E06F8CE5}" destId="{A0FE019B-4BEC-4801-8657-A32F56A941D6}" srcOrd="1" destOrd="3" presId="urn:microsoft.com/office/officeart/2005/8/layout/hProcess4"/>
    <dgm:cxn modelId="{ECFDF507-F93E-4417-81C9-1783D48A42B6}" type="presOf" srcId="{9D308085-04CF-48BD-97C5-BB677FA20442}" destId="{908AEDFF-0CD7-4787-AD69-A880D65CC097}" srcOrd="0" destOrd="3" presId="urn:microsoft.com/office/officeart/2005/8/layout/hProcess4"/>
    <dgm:cxn modelId="{4BD5730A-C2A7-4BB3-9C49-76F35BDC2FEB}" type="presOf" srcId="{F34B9C87-0266-43B8-A169-B019E5502EF5}" destId="{908AEDFF-0CD7-4787-AD69-A880D65CC097}" srcOrd="0" destOrd="1" presId="urn:microsoft.com/office/officeart/2005/8/layout/hProcess4"/>
    <dgm:cxn modelId="{7BBDF80B-95F9-4F4A-9625-488AFBD57C54}" type="presOf" srcId="{8D7E76EF-96D1-49CE-ADF1-E057650FF9FF}" destId="{BE6104F2-0C8F-4A90-AED3-14DD061387E7}" srcOrd="0" destOrd="3" presId="urn:microsoft.com/office/officeart/2005/8/layout/hProcess4"/>
    <dgm:cxn modelId="{2E1A201D-41BF-4C56-BD91-654C8D768BDA}" type="presOf" srcId="{CD483D88-9343-47D6-8EC6-CE544DAE88FD}" destId="{A0FE019B-4BEC-4801-8657-A32F56A941D6}" srcOrd="1" destOrd="1" presId="urn:microsoft.com/office/officeart/2005/8/layout/hProcess4"/>
    <dgm:cxn modelId="{4E405F1D-82A4-450A-8874-948E90064E52}" srcId="{B9DCA5B6-BF9F-4926-9401-72BDE2806633}" destId="{E4EFDE9D-A14D-4CC7-996C-D6B6136FD43C}" srcOrd="5" destOrd="0" parTransId="{CBB7E76D-FD29-4258-A6F5-E1364EF7A751}" sibTransId="{B997088A-303F-410E-89B9-6802DAE96090}"/>
    <dgm:cxn modelId="{B527E11E-1301-4496-8B04-38377E7D6E20}" type="presOf" srcId="{D06E4E83-4EF7-4667-9125-77C056EE46DB}" destId="{BE6104F2-0C8F-4A90-AED3-14DD061387E7}" srcOrd="0" destOrd="1" presId="urn:microsoft.com/office/officeart/2005/8/layout/hProcess4"/>
    <dgm:cxn modelId="{EC1D0622-D303-4123-A1EF-7E0F4251D43F}" srcId="{7E0C4EA6-ED19-4D5C-9E5E-FAE3C7CB8840}" destId="{A94CC498-DA2A-4DBD-B1E8-E3D5D773EC2C}" srcOrd="0" destOrd="0" parTransId="{758B98EE-46C2-4291-BD4C-3E5D8F4A31CE}" sibTransId="{826C5C4C-C8B5-477A-8A37-A4DD55285608}"/>
    <dgm:cxn modelId="{9E620129-6EBD-44C5-A60C-FA2F9D28172C}" type="presOf" srcId="{FF384656-7EC1-4B64-9B43-E8DD84F23561}" destId="{BE6104F2-0C8F-4A90-AED3-14DD061387E7}" srcOrd="0" destOrd="0" presId="urn:microsoft.com/office/officeart/2005/8/layout/hProcess4"/>
    <dgm:cxn modelId="{E5CD8737-18F0-4954-AB02-22928C4A4F83}" type="presOf" srcId="{A94CC498-DA2A-4DBD-B1E8-E3D5D773EC2C}" destId="{908AEDFF-0CD7-4787-AD69-A880D65CC097}" srcOrd="0" destOrd="0" presId="urn:microsoft.com/office/officeart/2005/8/layout/hProcess4"/>
    <dgm:cxn modelId="{7C19BD3C-AF33-4B0B-A443-ED736C04E38C}" type="presOf" srcId="{9B651099-F98E-43B9-9D55-6E51E06F8CE5}" destId="{C524ACF8-DE7C-4AD7-B58F-501B3C9F151C}" srcOrd="0" destOrd="3" presId="urn:microsoft.com/office/officeart/2005/8/layout/hProcess4"/>
    <dgm:cxn modelId="{4992DB3F-3862-4A7E-9823-A40134EB5B92}" srcId="{12AF3E6E-F4EA-480A-AA12-7D517AAAB360}" destId="{B9DCA5B6-BF9F-4926-9401-72BDE2806633}" srcOrd="0" destOrd="0" parTransId="{75E0E64C-DAE3-4052-B65C-3B769EA5E79B}" sibTransId="{0D9A548D-9C65-4BCB-B6FD-5568352530F7}"/>
    <dgm:cxn modelId="{D8D3135D-AEA0-4243-9FA7-76DDC9A94381}" type="presOf" srcId="{B9DCA5B6-BF9F-4926-9401-72BDE2806633}" destId="{F220C398-F214-4FC1-9E3B-E4D5BA70DE5C}" srcOrd="0" destOrd="0" presId="urn:microsoft.com/office/officeart/2005/8/layout/hProcess4"/>
    <dgm:cxn modelId="{9DEF955D-74A5-4278-8138-1D90B6BA5BA5}" type="presOf" srcId="{0D9A548D-9C65-4BCB-B6FD-5568352530F7}" destId="{7326D869-8B83-4627-B678-7027EBE69DF6}" srcOrd="0" destOrd="0" presId="urn:microsoft.com/office/officeart/2005/8/layout/hProcess4"/>
    <dgm:cxn modelId="{4365325E-EB17-46CD-A7D0-1B7F51AF59BC}" srcId="{12AF3E6E-F4EA-480A-AA12-7D517AAAB360}" destId="{7E0C4EA6-ED19-4D5C-9E5E-FAE3C7CB8840}" srcOrd="1" destOrd="0" parTransId="{B8194DB6-E9CC-42DA-9FAE-B1353CB6F9DB}" sibTransId="{A28BFE06-19E5-4E5C-A6F6-A856982360FB}"/>
    <dgm:cxn modelId="{90476B5F-AE2B-411A-98FF-CDDFA860B78A}" type="presOf" srcId="{A94CC498-DA2A-4DBD-B1E8-E3D5D773EC2C}" destId="{3A9F3B2B-99CB-40DA-A4C5-BDCFB5958A82}" srcOrd="1" destOrd="0" presId="urn:microsoft.com/office/officeart/2005/8/layout/hProcess4"/>
    <dgm:cxn modelId="{EB0DC460-F2A2-4D5A-AB60-36564E47163A}" type="presOf" srcId="{9D308085-04CF-48BD-97C5-BB677FA20442}" destId="{3A9F3B2B-99CB-40DA-A4C5-BDCFB5958A82}" srcOrd="1" destOrd="3" presId="urn:microsoft.com/office/officeart/2005/8/layout/hProcess4"/>
    <dgm:cxn modelId="{E7E43748-976C-4385-9769-455752528AA5}" type="presOf" srcId="{D06E4E83-4EF7-4667-9125-77C056EE46DB}" destId="{DB397095-A75F-4B58-873D-066C73F736D3}" srcOrd="1" destOrd="1" presId="urn:microsoft.com/office/officeart/2005/8/layout/hProcess4"/>
    <dgm:cxn modelId="{44AC6769-954D-44D4-B66B-68C914CE4CEF}" type="presOf" srcId="{FF384656-7EC1-4B64-9B43-E8DD84F23561}" destId="{DB397095-A75F-4B58-873D-066C73F736D3}" srcOrd="1" destOrd="0" presId="urn:microsoft.com/office/officeart/2005/8/layout/hProcess4"/>
    <dgm:cxn modelId="{C280FE4C-0C9B-4836-9F91-CCA26F346CB8}" type="presOf" srcId="{423C56A5-238E-4722-90A9-D4F5F6B3E80C}" destId="{C524ACF8-DE7C-4AD7-B58F-501B3C9F151C}" srcOrd="0" destOrd="4" presId="urn:microsoft.com/office/officeart/2005/8/layout/hProcess4"/>
    <dgm:cxn modelId="{BBAA326E-EA07-4ADF-80CA-B02A040BDD75}" srcId="{9E0506A6-B295-4B32-8A0A-2EF4D014437D}" destId="{FF384656-7EC1-4B64-9B43-E8DD84F23561}" srcOrd="0" destOrd="0" parTransId="{3C09AC8A-838A-43C6-BD49-93D3099F2EC4}" sibTransId="{6E12320C-C936-44DA-93A0-2CC7DEC9751D}"/>
    <dgm:cxn modelId="{70AB094F-58B1-4CD8-B53A-E27BD99D86D5}" type="presOf" srcId="{423C56A5-238E-4722-90A9-D4F5F6B3E80C}" destId="{A0FE019B-4BEC-4801-8657-A32F56A941D6}" srcOrd="1" destOrd="4" presId="urn:microsoft.com/office/officeart/2005/8/layout/hProcess4"/>
    <dgm:cxn modelId="{21E2CF70-5FE5-4A82-88FA-CBB7EDDF5509}" srcId="{B9DCA5B6-BF9F-4926-9401-72BDE2806633}" destId="{423C56A5-238E-4722-90A9-D4F5F6B3E80C}" srcOrd="4" destOrd="0" parTransId="{60C8025C-1908-4B82-AFB9-92E18EF9D7DB}" sibTransId="{BBD6C030-1B5B-4CB4-9B74-542553CD2C27}"/>
    <dgm:cxn modelId="{2B3C0872-259D-4A67-9B91-813F5380D86F}" type="presOf" srcId="{6B27A541-B4DE-46BA-84A1-12B9C1A46157}" destId="{C524ACF8-DE7C-4AD7-B58F-501B3C9F151C}" srcOrd="0" destOrd="0" presId="urn:microsoft.com/office/officeart/2005/8/layout/hProcess4"/>
    <dgm:cxn modelId="{8C12DA72-7EB1-48EA-B002-47C2B6FF15F1}" type="presOf" srcId="{CD483D88-9343-47D6-8EC6-CE544DAE88FD}" destId="{C524ACF8-DE7C-4AD7-B58F-501B3C9F151C}" srcOrd="0" destOrd="1" presId="urn:microsoft.com/office/officeart/2005/8/layout/hProcess4"/>
    <dgm:cxn modelId="{4FA8E784-83F7-4C5F-963B-14DA2DD7FDB1}" type="presOf" srcId="{F34B9C87-0266-43B8-A169-B019E5502EF5}" destId="{3A9F3B2B-99CB-40DA-A4C5-BDCFB5958A82}" srcOrd="1" destOrd="1" presId="urn:microsoft.com/office/officeart/2005/8/layout/hProcess4"/>
    <dgm:cxn modelId="{AD22E185-DE61-4176-95C2-159C61E3C9A3}" srcId="{7E0C4EA6-ED19-4D5C-9E5E-FAE3C7CB8840}" destId="{CAE39423-56BD-4234-BCB5-E7075E93262C}" srcOrd="2" destOrd="0" parTransId="{9C981A8D-06C9-4E28-AB0A-9E194C34B62E}" sibTransId="{75BDD0F9-E2F9-482B-B19D-04D2F61575FA}"/>
    <dgm:cxn modelId="{07A33D86-F8CF-4C91-8D7B-8429115350D0}" srcId="{12AF3E6E-F4EA-480A-AA12-7D517AAAB360}" destId="{9E0506A6-B295-4B32-8A0A-2EF4D014437D}" srcOrd="2" destOrd="0" parTransId="{B0FDF090-279E-40C3-8350-0B94E7E249CC}" sibTransId="{3687B6BB-C7A8-45A6-9D2C-9E8AB6BAC11B}"/>
    <dgm:cxn modelId="{9AAD1288-11F3-4871-84DA-D04C9C0D4068}" type="presOf" srcId="{E4EFDE9D-A14D-4CC7-996C-D6B6136FD43C}" destId="{C524ACF8-DE7C-4AD7-B58F-501B3C9F151C}" srcOrd="0" destOrd="5" presId="urn:microsoft.com/office/officeart/2005/8/layout/hProcess4"/>
    <dgm:cxn modelId="{41C53392-C7C5-4452-AFBA-D4DC68B769FE}" srcId="{B9DCA5B6-BF9F-4926-9401-72BDE2806633}" destId="{CD483D88-9343-47D6-8EC6-CE544DAE88FD}" srcOrd="1" destOrd="0" parTransId="{F3913460-91AF-4D94-92B3-04AA6D2FDD65}" sibTransId="{0F849BB8-5819-4A14-A159-FAD92FAC6A88}"/>
    <dgm:cxn modelId="{8A51AC93-ED52-4618-9D50-19E8DE4C7B02}" type="presOf" srcId="{7E0C4EA6-ED19-4D5C-9E5E-FAE3C7CB8840}" destId="{38F66A36-01D7-430B-8A95-C69915E8F58E}" srcOrd="0" destOrd="0" presId="urn:microsoft.com/office/officeart/2005/8/layout/hProcess4"/>
    <dgm:cxn modelId="{74F67299-AF0B-49C3-AAEE-4DAAD6DD6BD2}" type="presOf" srcId="{12AF3E6E-F4EA-480A-AA12-7D517AAAB360}" destId="{FA9CD23B-2065-4AC2-A494-745BCE4C271D}" srcOrd="0" destOrd="0" presId="urn:microsoft.com/office/officeart/2005/8/layout/hProcess4"/>
    <dgm:cxn modelId="{740D859E-E943-4A3A-8AA1-DE858944426C}" type="presOf" srcId="{9E0506A6-B295-4B32-8A0A-2EF4D014437D}" destId="{AB2A6B9E-0EE0-4318-8666-2AE770F5CF69}" srcOrd="0" destOrd="0" presId="urn:microsoft.com/office/officeart/2005/8/layout/hProcess4"/>
    <dgm:cxn modelId="{5C064DA0-24D8-4F3E-B300-9EB2B79C3547}" srcId="{9E0506A6-B295-4B32-8A0A-2EF4D014437D}" destId="{D06E4E83-4EF7-4667-9125-77C056EE46DB}" srcOrd="1" destOrd="0" parTransId="{2FE65381-B751-4D27-9174-F9E2ED3209E5}" sibTransId="{619F6845-6142-43CE-8A09-4858836BD6EB}"/>
    <dgm:cxn modelId="{BC07AAA0-8276-4E8C-9923-C3E06D5F50FF}" srcId="{9E0506A6-B295-4B32-8A0A-2EF4D014437D}" destId="{8D7E76EF-96D1-49CE-ADF1-E057650FF9FF}" srcOrd="3" destOrd="0" parTransId="{C1BC75D7-52BE-43DD-B1BF-2BDAA6731BB4}" sibTransId="{6E660F65-B7BD-4DFE-8F3E-980F92965E91}"/>
    <dgm:cxn modelId="{CB570FA2-7B8C-4C59-9F06-8C5C779EEE6B}" srcId="{B9DCA5B6-BF9F-4926-9401-72BDE2806633}" destId="{6B27A541-B4DE-46BA-84A1-12B9C1A46157}" srcOrd="0" destOrd="0" parTransId="{2A906B9F-68EC-4AEF-B45C-5057B12A7EEF}" sibTransId="{24E53A4F-3BCC-4C70-98BE-D794F8A2ECFE}"/>
    <dgm:cxn modelId="{E53ADFA4-AC9B-4568-B85A-5EC889BA1A4D}" type="presOf" srcId="{CAE39423-56BD-4234-BCB5-E7075E93262C}" destId="{908AEDFF-0CD7-4787-AD69-A880D65CC097}" srcOrd="0" destOrd="2" presId="urn:microsoft.com/office/officeart/2005/8/layout/hProcess4"/>
    <dgm:cxn modelId="{7B7680AE-53EA-4433-90FD-C209D54790C7}" type="presOf" srcId="{E4EFDE9D-A14D-4CC7-996C-D6B6136FD43C}" destId="{A0FE019B-4BEC-4801-8657-A32F56A941D6}" srcOrd="1" destOrd="5" presId="urn:microsoft.com/office/officeart/2005/8/layout/hProcess4"/>
    <dgm:cxn modelId="{7D34CCB2-2979-478A-9061-7B0927119B38}" type="presOf" srcId="{CAE39423-56BD-4234-BCB5-E7075E93262C}" destId="{3A9F3B2B-99CB-40DA-A4C5-BDCFB5958A82}" srcOrd="1" destOrd="2" presId="urn:microsoft.com/office/officeart/2005/8/layout/hProcess4"/>
    <dgm:cxn modelId="{E44616BB-B8CF-418E-989F-2894F9DC2CE1}" type="presOf" srcId="{918E9091-69B7-4AB0-A742-877BFE446918}" destId="{DB397095-A75F-4B58-873D-066C73F736D3}" srcOrd="1" destOrd="4" presId="urn:microsoft.com/office/officeart/2005/8/layout/hProcess4"/>
    <dgm:cxn modelId="{257896C0-27A1-4414-B832-BFAE33E6DE6E}" type="presOf" srcId="{3EE578FF-15F3-47F3-8145-D228865ADECB}" destId="{DB397095-A75F-4B58-873D-066C73F736D3}" srcOrd="1" destOrd="2" presId="urn:microsoft.com/office/officeart/2005/8/layout/hProcess4"/>
    <dgm:cxn modelId="{2AC82DD4-B40E-4027-8A94-255F39774995}" type="presOf" srcId="{32325244-E699-49F6-9542-0449BB1161A5}" destId="{C524ACF8-DE7C-4AD7-B58F-501B3C9F151C}" srcOrd="0" destOrd="2" presId="urn:microsoft.com/office/officeart/2005/8/layout/hProcess4"/>
    <dgm:cxn modelId="{75CF6FD6-3C56-454C-A889-2818019ED0DB}" type="presOf" srcId="{918E9091-69B7-4AB0-A742-877BFE446918}" destId="{BE6104F2-0C8F-4A90-AED3-14DD061387E7}" srcOrd="0" destOrd="4" presId="urn:microsoft.com/office/officeart/2005/8/layout/hProcess4"/>
    <dgm:cxn modelId="{8E88F8D6-B528-415C-8B4A-F69282C557A6}" type="presOf" srcId="{8D7E76EF-96D1-49CE-ADF1-E057650FF9FF}" destId="{DB397095-A75F-4B58-873D-066C73F736D3}" srcOrd="1" destOrd="3" presId="urn:microsoft.com/office/officeart/2005/8/layout/hProcess4"/>
    <dgm:cxn modelId="{518C63D8-3A3A-43E2-B32A-7E64A6B24F91}" srcId="{B9DCA5B6-BF9F-4926-9401-72BDE2806633}" destId="{32325244-E699-49F6-9542-0449BB1161A5}" srcOrd="2" destOrd="0" parTransId="{16A1AFF5-E6E9-44E2-972F-67E94BF179C8}" sibTransId="{BC7B4737-751E-4A52-88D8-FD7A30E9C79E}"/>
    <dgm:cxn modelId="{90BED7DD-3435-427A-BEF8-881ECFC425BB}" type="presOf" srcId="{6B27A541-B4DE-46BA-84A1-12B9C1A46157}" destId="{A0FE019B-4BEC-4801-8657-A32F56A941D6}" srcOrd="1" destOrd="0" presId="urn:microsoft.com/office/officeart/2005/8/layout/hProcess4"/>
    <dgm:cxn modelId="{96604BEA-6B5A-45C1-9C6D-65A780DA769F}" srcId="{B9DCA5B6-BF9F-4926-9401-72BDE2806633}" destId="{9B651099-F98E-43B9-9D55-6E51E06F8CE5}" srcOrd="3" destOrd="0" parTransId="{C0827BBD-8E05-4723-8371-E923DEF9CDC1}" sibTransId="{FB49F149-C4C9-42AE-BBBB-53EBA3898FF6}"/>
    <dgm:cxn modelId="{93134BED-B5DD-47D7-BBF3-D63E31BB8BF8}" srcId="{9E0506A6-B295-4B32-8A0A-2EF4D014437D}" destId="{3EE578FF-15F3-47F3-8145-D228865ADECB}" srcOrd="2" destOrd="0" parTransId="{4166F122-C87B-400F-A629-99F64D4D8FAC}" sibTransId="{F1414F16-FA12-486C-98AB-47D61F4F3DB3}"/>
    <dgm:cxn modelId="{C58BAAED-AB13-454B-806A-87714C220775}" type="presOf" srcId="{3EE578FF-15F3-47F3-8145-D228865ADECB}" destId="{BE6104F2-0C8F-4A90-AED3-14DD061387E7}" srcOrd="0" destOrd="2" presId="urn:microsoft.com/office/officeart/2005/8/layout/hProcess4"/>
    <dgm:cxn modelId="{ABAADAF0-42A0-44D2-8A98-844FEDAB8B87}" srcId="{7E0C4EA6-ED19-4D5C-9E5E-FAE3C7CB8840}" destId="{F34B9C87-0266-43B8-A169-B019E5502EF5}" srcOrd="1" destOrd="0" parTransId="{A4C6A28A-6617-4852-AE63-31BEB6F5166D}" sibTransId="{1CA1EC98-9D36-4695-9151-61448D21CF2A}"/>
    <dgm:cxn modelId="{A2F8DCF0-C668-4A48-ABB2-41C9EEAFD0BF}" type="presOf" srcId="{A28BFE06-19E5-4E5C-A6F6-A856982360FB}" destId="{994AD4A7-F7A1-4B03-A100-C9C92AC657E3}" srcOrd="0" destOrd="0" presId="urn:microsoft.com/office/officeart/2005/8/layout/hProcess4"/>
    <dgm:cxn modelId="{EE79EBFC-584F-4EE7-8850-0AD50D9FE412}" srcId="{7E0C4EA6-ED19-4D5C-9E5E-FAE3C7CB8840}" destId="{9D308085-04CF-48BD-97C5-BB677FA20442}" srcOrd="3" destOrd="0" parTransId="{E4F071FB-6AD8-4FB2-BCE1-BD8271C0E3BC}" sibTransId="{221FCA03-8839-4821-BC09-8DFACD465AFA}"/>
    <dgm:cxn modelId="{A7A6FAFF-5161-49B1-8B49-43CE10D84D27}" type="presOf" srcId="{32325244-E699-49F6-9542-0449BB1161A5}" destId="{A0FE019B-4BEC-4801-8657-A32F56A941D6}" srcOrd="1" destOrd="2" presId="urn:microsoft.com/office/officeart/2005/8/layout/hProcess4"/>
    <dgm:cxn modelId="{2EA8977A-B25C-46F8-BF64-2CE2F64AF3AB}" type="presParOf" srcId="{FA9CD23B-2065-4AC2-A494-745BCE4C271D}" destId="{46BB9C5F-5DB5-467A-A834-A740533492B4}" srcOrd="0" destOrd="0" presId="urn:microsoft.com/office/officeart/2005/8/layout/hProcess4"/>
    <dgm:cxn modelId="{CC52786C-5F2D-4636-B035-2D3F778EE537}" type="presParOf" srcId="{FA9CD23B-2065-4AC2-A494-745BCE4C271D}" destId="{016EB0BD-1D80-406B-8A4A-10C642AB090D}" srcOrd="1" destOrd="0" presId="urn:microsoft.com/office/officeart/2005/8/layout/hProcess4"/>
    <dgm:cxn modelId="{9B242EFC-ACC7-438D-A0A1-C46BCF1499D9}" type="presParOf" srcId="{FA9CD23B-2065-4AC2-A494-745BCE4C271D}" destId="{EA677DDB-42C0-4E25-BBDC-C8BE0067E60E}" srcOrd="2" destOrd="0" presId="urn:microsoft.com/office/officeart/2005/8/layout/hProcess4"/>
    <dgm:cxn modelId="{6A42FFB2-887E-4B69-9BD0-C038A777ACF0}" type="presParOf" srcId="{EA677DDB-42C0-4E25-BBDC-C8BE0067E60E}" destId="{618B7CDB-17F9-4235-AAE2-362E2587C7A1}" srcOrd="0" destOrd="0" presId="urn:microsoft.com/office/officeart/2005/8/layout/hProcess4"/>
    <dgm:cxn modelId="{0527F28D-D211-408E-A20D-41A41D57996D}" type="presParOf" srcId="{618B7CDB-17F9-4235-AAE2-362E2587C7A1}" destId="{FFBA4A30-612E-4BC3-A99B-11D73BA6BE54}" srcOrd="0" destOrd="0" presId="urn:microsoft.com/office/officeart/2005/8/layout/hProcess4"/>
    <dgm:cxn modelId="{F3C67906-3F0F-4499-8264-03CB1BA5C3A7}" type="presParOf" srcId="{618B7CDB-17F9-4235-AAE2-362E2587C7A1}" destId="{C524ACF8-DE7C-4AD7-B58F-501B3C9F151C}" srcOrd="1" destOrd="0" presId="urn:microsoft.com/office/officeart/2005/8/layout/hProcess4"/>
    <dgm:cxn modelId="{E806281D-D225-4837-BCC1-F41790225243}" type="presParOf" srcId="{618B7CDB-17F9-4235-AAE2-362E2587C7A1}" destId="{A0FE019B-4BEC-4801-8657-A32F56A941D6}" srcOrd="2" destOrd="0" presId="urn:microsoft.com/office/officeart/2005/8/layout/hProcess4"/>
    <dgm:cxn modelId="{155002F5-3762-4E75-82FA-3EC0828A346E}" type="presParOf" srcId="{618B7CDB-17F9-4235-AAE2-362E2587C7A1}" destId="{F220C398-F214-4FC1-9E3B-E4D5BA70DE5C}" srcOrd="3" destOrd="0" presId="urn:microsoft.com/office/officeart/2005/8/layout/hProcess4"/>
    <dgm:cxn modelId="{6A61253F-B1B9-489B-AE7D-89B3AFAD71F7}" type="presParOf" srcId="{618B7CDB-17F9-4235-AAE2-362E2587C7A1}" destId="{C50EC55D-B441-4E57-8F19-F50EC000FB7A}" srcOrd="4" destOrd="0" presId="urn:microsoft.com/office/officeart/2005/8/layout/hProcess4"/>
    <dgm:cxn modelId="{E00E7276-4C12-4682-9EF2-C7021F0DC4F2}" type="presParOf" srcId="{EA677DDB-42C0-4E25-BBDC-C8BE0067E60E}" destId="{7326D869-8B83-4627-B678-7027EBE69DF6}" srcOrd="1" destOrd="0" presId="urn:microsoft.com/office/officeart/2005/8/layout/hProcess4"/>
    <dgm:cxn modelId="{91731893-B8B0-4044-976E-E698A0F46E25}" type="presParOf" srcId="{EA677DDB-42C0-4E25-BBDC-C8BE0067E60E}" destId="{B06E5E86-DB7B-46EF-A706-08373B12C5C3}" srcOrd="2" destOrd="0" presId="urn:microsoft.com/office/officeart/2005/8/layout/hProcess4"/>
    <dgm:cxn modelId="{ABAC07A5-B5A7-45BE-8D4F-5B423C3F9ED3}" type="presParOf" srcId="{B06E5E86-DB7B-46EF-A706-08373B12C5C3}" destId="{E3C21F1B-85AF-4FE1-B783-053B9B6793C8}" srcOrd="0" destOrd="0" presId="urn:microsoft.com/office/officeart/2005/8/layout/hProcess4"/>
    <dgm:cxn modelId="{CA835051-7736-4242-BF1D-5577BCE9F0F0}" type="presParOf" srcId="{B06E5E86-DB7B-46EF-A706-08373B12C5C3}" destId="{908AEDFF-0CD7-4787-AD69-A880D65CC097}" srcOrd="1" destOrd="0" presId="urn:microsoft.com/office/officeart/2005/8/layout/hProcess4"/>
    <dgm:cxn modelId="{4AB1AA86-B663-4461-B27F-0E2245AEB81F}" type="presParOf" srcId="{B06E5E86-DB7B-46EF-A706-08373B12C5C3}" destId="{3A9F3B2B-99CB-40DA-A4C5-BDCFB5958A82}" srcOrd="2" destOrd="0" presId="urn:microsoft.com/office/officeart/2005/8/layout/hProcess4"/>
    <dgm:cxn modelId="{3A5FEB6D-6282-4BA8-9B3C-B91FEDC90C90}" type="presParOf" srcId="{B06E5E86-DB7B-46EF-A706-08373B12C5C3}" destId="{38F66A36-01D7-430B-8A95-C69915E8F58E}" srcOrd="3" destOrd="0" presId="urn:microsoft.com/office/officeart/2005/8/layout/hProcess4"/>
    <dgm:cxn modelId="{D63E962B-729E-4F84-8EF8-7532C3FDE21E}" type="presParOf" srcId="{B06E5E86-DB7B-46EF-A706-08373B12C5C3}" destId="{070BDA4A-CF36-4FBE-A308-2EEBB7F65B99}" srcOrd="4" destOrd="0" presId="urn:microsoft.com/office/officeart/2005/8/layout/hProcess4"/>
    <dgm:cxn modelId="{4CEE91F0-0A2F-4752-9FA6-1FF5A5865B3C}" type="presParOf" srcId="{EA677DDB-42C0-4E25-BBDC-C8BE0067E60E}" destId="{994AD4A7-F7A1-4B03-A100-C9C92AC657E3}" srcOrd="3" destOrd="0" presId="urn:microsoft.com/office/officeart/2005/8/layout/hProcess4"/>
    <dgm:cxn modelId="{48D840D5-ED5F-4186-BDC5-DE8ADD1CB447}" type="presParOf" srcId="{EA677DDB-42C0-4E25-BBDC-C8BE0067E60E}" destId="{84C5CF25-2429-4E56-8ED5-D033BBAA5EB4}" srcOrd="4" destOrd="0" presId="urn:microsoft.com/office/officeart/2005/8/layout/hProcess4"/>
    <dgm:cxn modelId="{9299DFE1-76FD-485A-B3F1-B6BC52A03270}" type="presParOf" srcId="{84C5CF25-2429-4E56-8ED5-D033BBAA5EB4}" destId="{02D624AB-892E-42EE-B7B9-3E92C82A758F}" srcOrd="0" destOrd="0" presId="urn:microsoft.com/office/officeart/2005/8/layout/hProcess4"/>
    <dgm:cxn modelId="{3E0261D1-505C-4903-B37F-1A94D2ED2CB8}" type="presParOf" srcId="{84C5CF25-2429-4E56-8ED5-D033BBAA5EB4}" destId="{BE6104F2-0C8F-4A90-AED3-14DD061387E7}" srcOrd="1" destOrd="0" presId="urn:microsoft.com/office/officeart/2005/8/layout/hProcess4"/>
    <dgm:cxn modelId="{AC28E32B-DCE7-4911-A474-BD25DEF9D6DD}" type="presParOf" srcId="{84C5CF25-2429-4E56-8ED5-D033BBAA5EB4}" destId="{DB397095-A75F-4B58-873D-066C73F736D3}" srcOrd="2" destOrd="0" presId="urn:microsoft.com/office/officeart/2005/8/layout/hProcess4"/>
    <dgm:cxn modelId="{F278A5DB-76E4-42FF-A868-2D36D471122E}" type="presParOf" srcId="{84C5CF25-2429-4E56-8ED5-D033BBAA5EB4}" destId="{AB2A6B9E-0EE0-4318-8666-2AE770F5CF69}" srcOrd="3" destOrd="0" presId="urn:microsoft.com/office/officeart/2005/8/layout/hProcess4"/>
    <dgm:cxn modelId="{438548D9-F9A9-4C61-BB96-E84CD3716C30}" type="presParOf" srcId="{84C5CF25-2429-4E56-8ED5-D033BBAA5EB4}" destId="{074923CF-E1CB-4B23-B49A-62F667CA8E24}"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4ACF8-DE7C-4AD7-B58F-501B3C9F151C}">
      <dsp:nvSpPr>
        <dsp:cNvPr id="0" name=""/>
        <dsp:cNvSpPr/>
      </dsp:nvSpPr>
      <dsp:spPr>
        <a:xfrm>
          <a:off x="1148281" y="808027"/>
          <a:ext cx="2441708" cy="249739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622300">
            <a:lnSpc>
              <a:spcPct val="90000"/>
            </a:lnSpc>
            <a:spcBef>
              <a:spcPct val="0"/>
            </a:spcBef>
            <a:spcAft>
              <a:spcPct val="15000"/>
            </a:spcAft>
            <a:buChar char="•"/>
          </a:pPr>
          <a:r>
            <a:rPr lang="en-GB" sz="1400" kern="1200" dirty="0"/>
            <a:t>Agricultural processes</a:t>
          </a:r>
        </a:p>
        <a:p>
          <a:pPr marL="114300" lvl="1" indent="-114300" algn="l" defTabSz="622300">
            <a:lnSpc>
              <a:spcPct val="90000"/>
            </a:lnSpc>
            <a:spcBef>
              <a:spcPct val="0"/>
            </a:spcBef>
            <a:spcAft>
              <a:spcPct val="15000"/>
            </a:spcAft>
            <a:buChar char="•"/>
          </a:pPr>
          <a:r>
            <a:rPr lang="en-GB" sz="1400" kern="1200" dirty="0"/>
            <a:t>Domestication of animals</a:t>
          </a:r>
        </a:p>
        <a:p>
          <a:pPr marL="114300" lvl="1" indent="-114300" algn="l" defTabSz="622300">
            <a:lnSpc>
              <a:spcPct val="90000"/>
            </a:lnSpc>
            <a:spcBef>
              <a:spcPct val="0"/>
            </a:spcBef>
            <a:spcAft>
              <a:spcPct val="15000"/>
            </a:spcAft>
            <a:buChar char="•"/>
          </a:pPr>
          <a:r>
            <a:rPr lang="en-GB" sz="1400" kern="1200" dirty="0"/>
            <a:t>Settled communities</a:t>
          </a:r>
        </a:p>
        <a:p>
          <a:pPr marL="114300" lvl="1" indent="-114300" algn="l" defTabSz="622300">
            <a:lnSpc>
              <a:spcPct val="90000"/>
            </a:lnSpc>
            <a:spcBef>
              <a:spcPct val="0"/>
            </a:spcBef>
            <a:spcAft>
              <a:spcPct val="15000"/>
            </a:spcAft>
            <a:buChar char="•"/>
          </a:pPr>
          <a:r>
            <a:rPr lang="en-GB" sz="1400" kern="1200" dirty="0"/>
            <a:t>Surplus food production</a:t>
          </a:r>
        </a:p>
        <a:p>
          <a:pPr marL="114300" lvl="1" indent="-114300" algn="l" defTabSz="622300">
            <a:lnSpc>
              <a:spcPct val="90000"/>
            </a:lnSpc>
            <a:spcBef>
              <a:spcPct val="0"/>
            </a:spcBef>
            <a:spcAft>
              <a:spcPct val="15000"/>
            </a:spcAft>
            <a:buChar char="•"/>
          </a:pPr>
          <a:r>
            <a:rPr lang="en-GB" sz="1400" kern="1200" dirty="0"/>
            <a:t>Population growth</a:t>
          </a:r>
        </a:p>
        <a:p>
          <a:pPr marL="114300" lvl="1" indent="-114300" algn="l" defTabSz="622300">
            <a:lnSpc>
              <a:spcPct val="90000"/>
            </a:lnSpc>
            <a:spcBef>
              <a:spcPct val="0"/>
            </a:spcBef>
            <a:spcAft>
              <a:spcPct val="15000"/>
            </a:spcAft>
            <a:buChar char="•"/>
          </a:pPr>
          <a:r>
            <a:rPr lang="en-GB" sz="1400" kern="1200" dirty="0"/>
            <a:t>Emergence of trade and forms of money</a:t>
          </a:r>
        </a:p>
      </dsp:txBody>
      <dsp:txXfrm>
        <a:off x="1205753" y="865499"/>
        <a:ext cx="2326764" cy="1847295"/>
      </dsp:txXfrm>
    </dsp:sp>
    <dsp:sp modelId="{7326D869-8B83-4627-B678-7027EBE69DF6}">
      <dsp:nvSpPr>
        <dsp:cNvPr id="0" name=""/>
        <dsp:cNvSpPr/>
      </dsp:nvSpPr>
      <dsp:spPr>
        <a:xfrm>
          <a:off x="2467383" y="1338898"/>
          <a:ext cx="2974080" cy="2974080"/>
        </a:xfrm>
        <a:prstGeom prst="leftCircularArrow">
          <a:avLst>
            <a:gd name="adj1" fmla="val 4094"/>
            <a:gd name="adj2" fmla="val 515237"/>
            <a:gd name="adj3" fmla="val 2290487"/>
            <a:gd name="adj4" fmla="val 9024229"/>
            <a:gd name="adj5" fmla="val 4776"/>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20C398-F214-4FC1-9E3B-E4D5BA70DE5C}">
      <dsp:nvSpPr>
        <dsp:cNvPr id="0" name=""/>
        <dsp:cNvSpPr/>
      </dsp:nvSpPr>
      <dsp:spPr>
        <a:xfrm>
          <a:off x="1690883" y="2632124"/>
          <a:ext cx="2170407" cy="8630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Agricultural Age</a:t>
          </a:r>
        </a:p>
      </dsp:txBody>
      <dsp:txXfrm>
        <a:off x="1716162" y="2657403"/>
        <a:ext cx="2119849" cy="812541"/>
      </dsp:txXfrm>
    </dsp:sp>
    <dsp:sp modelId="{908AEDFF-0CD7-4787-AD69-A880D65CC097}">
      <dsp:nvSpPr>
        <dsp:cNvPr id="0" name=""/>
        <dsp:cNvSpPr/>
      </dsp:nvSpPr>
      <dsp:spPr>
        <a:xfrm>
          <a:off x="4441045" y="829745"/>
          <a:ext cx="2441708" cy="244741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l" defTabSz="533400">
            <a:lnSpc>
              <a:spcPct val="90000"/>
            </a:lnSpc>
            <a:spcBef>
              <a:spcPct val="0"/>
            </a:spcBef>
            <a:spcAft>
              <a:spcPct val="15000"/>
            </a:spcAft>
            <a:buChar char="•"/>
          </a:pPr>
          <a:r>
            <a:rPr lang="en-GB" sz="1200" kern="1200" dirty="0"/>
            <a:t>Invention of machinery and mass production</a:t>
          </a:r>
        </a:p>
        <a:p>
          <a:pPr marL="114300" lvl="1" indent="-114300" algn="l" defTabSz="533400">
            <a:lnSpc>
              <a:spcPct val="90000"/>
            </a:lnSpc>
            <a:spcBef>
              <a:spcPct val="0"/>
            </a:spcBef>
            <a:spcAft>
              <a:spcPct val="15000"/>
            </a:spcAft>
            <a:buChar char="•"/>
          </a:pPr>
          <a:r>
            <a:rPr lang="en-GB" sz="1200" kern="1200" dirty="0"/>
            <a:t>Shift from Agri to Industrial economies</a:t>
          </a:r>
        </a:p>
        <a:p>
          <a:pPr marL="114300" lvl="1" indent="-114300" algn="l" defTabSz="533400">
            <a:lnSpc>
              <a:spcPct val="90000"/>
            </a:lnSpc>
            <a:spcBef>
              <a:spcPct val="0"/>
            </a:spcBef>
            <a:spcAft>
              <a:spcPct val="15000"/>
            </a:spcAft>
            <a:buChar char="•"/>
          </a:pPr>
          <a:r>
            <a:rPr lang="en-GB" sz="1200" kern="1200" dirty="0"/>
            <a:t>Development of Urbanisation</a:t>
          </a:r>
        </a:p>
        <a:p>
          <a:pPr marL="114300" lvl="1" indent="-114300" algn="l" defTabSz="533400">
            <a:lnSpc>
              <a:spcPct val="90000"/>
            </a:lnSpc>
            <a:spcBef>
              <a:spcPct val="0"/>
            </a:spcBef>
            <a:spcAft>
              <a:spcPct val="15000"/>
            </a:spcAft>
            <a:buChar char="•"/>
          </a:pPr>
          <a:r>
            <a:rPr lang="en-GB" sz="1200" kern="1200" dirty="0"/>
            <a:t>Advancements in transportation, communication etc.</a:t>
          </a:r>
        </a:p>
      </dsp:txBody>
      <dsp:txXfrm>
        <a:off x="4497367" y="1410512"/>
        <a:ext cx="2329064" cy="1810321"/>
      </dsp:txXfrm>
    </dsp:sp>
    <dsp:sp modelId="{994AD4A7-F7A1-4B03-A100-C9C92AC657E3}">
      <dsp:nvSpPr>
        <dsp:cNvPr id="0" name=""/>
        <dsp:cNvSpPr/>
      </dsp:nvSpPr>
      <dsp:spPr>
        <a:xfrm>
          <a:off x="5739850" y="-281856"/>
          <a:ext cx="3286076" cy="3286076"/>
        </a:xfrm>
        <a:prstGeom prst="circularArrow">
          <a:avLst>
            <a:gd name="adj1" fmla="val 3705"/>
            <a:gd name="adj2" fmla="val 461963"/>
            <a:gd name="adj3" fmla="val 19362526"/>
            <a:gd name="adj4" fmla="val 12575511"/>
            <a:gd name="adj5" fmla="val 432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F66A36-01D7-430B-8A95-C69915E8F58E}">
      <dsp:nvSpPr>
        <dsp:cNvPr id="0" name=""/>
        <dsp:cNvSpPr/>
      </dsp:nvSpPr>
      <dsp:spPr>
        <a:xfrm>
          <a:off x="4983647" y="614951"/>
          <a:ext cx="2170407" cy="8630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Industrial Age</a:t>
          </a:r>
        </a:p>
      </dsp:txBody>
      <dsp:txXfrm>
        <a:off x="5008926" y="640230"/>
        <a:ext cx="2119849" cy="812541"/>
      </dsp:txXfrm>
    </dsp:sp>
    <dsp:sp modelId="{BE6104F2-0C8F-4A90-AED3-14DD061387E7}">
      <dsp:nvSpPr>
        <dsp:cNvPr id="0" name=""/>
        <dsp:cNvSpPr/>
      </dsp:nvSpPr>
      <dsp:spPr>
        <a:xfrm>
          <a:off x="7733809" y="832821"/>
          <a:ext cx="2441708" cy="24474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57150" lvl="1" indent="-57150" algn="l" defTabSz="488950">
            <a:lnSpc>
              <a:spcPct val="90000"/>
            </a:lnSpc>
            <a:spcBef>
              <a:spcPct val="0"/>
            </a:spcBef>
            <a:spcAft>
              <a:spcPct val="15000"/>
            </a:spcAft>
            <a:buChar char="•"/>
          </a:pPr>
          <a:r>
            <a:rPr lang="en-GB" sz="1100" kern="1200" dirty="0"/>
            <a:t>Widespread development &amp; adoption of digital tech.</a:t>
          </a:r>
        </a:p>
        <a:p>
          <a:pPr marL="57150" lvl="1" indent="-57150" algn="l" defTabSz="488950">
            <a:lnSpc>
              <a:spcPct val="90000"/>
            </a:lnSpc>
            <a:spcBef>
              <a:spcPct val="0"/>
            </a:spcBef>
            <a:spcAft>
              <a:spcPct val="15000"/>
            </a:spcAft>
            <a:buChar char="•"/>
          </a:pPr>
          <a:r>
            <a:rPr lang="en-GB" sz="1100" kern="1200" dirty="0"/>
            <a:t>The internet revolutionises information transfer </a:t>
          </a:r>
        </a:p>
        <a:p>
          <a:pPr marL="57150" lvl="1" indent="-57150" algn="l" defTabSz="488950">
            <a:lnSpc>
              <a:spcPct val="90000"/>
            </a:lnSpc>
            <a:spcBef>
              <a:spcPct val="0"/>
            </a:spcBef>
            <a:spcAft>
              <a:spcPct val="15000"/>
            </a:spcAft>
            <a:buChar char="•"/>
          </a:pPr>
          <a:r>
            <a:rPr lang="en-GB" sz="1100" kern="1200" dirty="0"/>
            <a:t>Knowledge &amp; information become economic drivers</a:t>
          </a:r>
        </a:p>
        <a:p>
          <a:pPr marL="57150" lvl="1" indent="-57150" algn="l" defTabSz="488950">
            <a:lnSpc>
              <a:spcPct val="90000"/>
            </a:lnSpc>
            <a:spcBef>
              <a:spcPct val="0"/>
            </a:spcBef>
            <a:spcAft>
              <a:spcPct val="15000"/>
            </a:spcAft>
            <a:buChar char="•"/>
          </a:pPr>
          <a:r>
            <a:rPr lang="en-GB" sz="1100" kern="1200" dirty="0"/>
            <a:t>Emphasis on intellectual capabilities and innovation</a:t>
          </a:r>
        </a:p>
        <a:p>
          <a:pPr marL="57150" lvl="1" indent="-57150" algn="l" defTabSz="488950">
            <a:lnSpc>
              <a:spcPct val="90000"/>
            </a:lnSpc>
            <a:spcBef>
              <a:spcPct val="0"/>
            </a:spcBef>
            <a:spcAft>
              <a:spcPct val="15000"/>
            </a:spcAft>
            <a:buChar char="•"/>
          </a:pPr>
          <a:r>
            <a:rPr lang="en-GB" sz="1100" kern="1200" dirty="0"/>
            <a:t>Globalisation and interconnectedness facilitating knowledge exchange</a:t>
          </a:r>
        </a:p>
      </dsp:txBody>
      <dsp:txXfrm>
        <a:off x="7790132" y="889144"/>
        <a:ext cx="2329062" cy="1810350"/>
      </dsp:txXfrm>
    </dsp:sp>
    <dsp:sp modelId="{AB2A6B9E-0EE0-4318-8666-2AE770F5CF69}">
      <dsp:nvSpPr>
        <dsp:cNvPr id="0" name=""/>
        <dsp:cNvSpPr/>
      </dsp:nvSpPr>
      <dsp:spPr>
        <a:xfrm>
          <a:off x="8395154" y="3016060"/>
          <a:ext cx="2170407" cy="8630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GB" sz="1900" kern="1200" dirty="0"/>
            <a:t>Information Age &amp; Knowledge Economy</a:t>
          </a:r>
        </a:p>
      </dsp:txBody>
      <dsp:txXfrm>
        <a:off x="8420433" y="3041339"/>
        <a:ext cx="2119849" cy="81254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29/01/2025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a:t>
            </a:fld>
            <a:endParaRPr lang="en-GB"/>
          </a:p>
        </p:txBody>
      </p:sp>
    </p:spTree>
    <p:extLst>
      <p:ext uri="{BB962C8B-B14F-4D97-AF65-F5344CB8AC3E}">
        <p14:creationId xmlns:p14="http://schemas.microsoft.com/office/powerpoint/2010/main" val="3899567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2</a:t>
            </a:fld>
            <a:endParaRPr lang="en-GB"/>
          </a:p>
        </p:txBody>
      </p:sp>
    </p:spTree>
    <p:extLst>
      <p:ext uri="{BB962C8B-B14F-4D97-AF65-F5344CB8AC3E}">
        <p14:creationId xmlns:p14="http://schemas.microsoft.com/office/powerpoint/2010/main" val="2154685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three major economic epochs – now within the knowledge economy however, some cultures/nations still reside in others. If we are to look at this in a highly simplistic manner, it could be suggested that:</a:t>
            </a:r>
          </a:p>
          <a:p>
            <a:pPr marL="228600" indent="-228600">
              <a:buAutoNum type="arabicPeriod"/>
            </a:pPr>
            <a:r>
              <a:rPr lang="en-GB" dirty="0"/>
              <a:t>The west embraces, and is existing in the information age.</a:t>
            </a:r>
          </a:p>
          <a:p>
            <a:pPr marL="228600" indent="-228600">
              <a:buAutoNum type="arabicPeriod"/>
            </a:pPr>
            <a:r>
              <a:rPr lang="en-GB" dirty="0"/>
              <a:t>Some cultures communities are hubs for manufacturing, and rapid growth</a:t>
            </a:r>
          </a:p>
          <a:p>
            <a:pPr marL="228600" indent="-228600">
              <a:buAutoNum type="arabicPeriod"/>
            </a:pPr>
            <a:r>
              <a:rPr lang="en-GB" dirty="0"/>
              <a:t>And some, remain agricultural communities.</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5</a:t>
            </a:fld>
            <a:endParaRPr lang="en-GB"/>
          </a:p>
        </p:txBody>
      </p:sp>
    </p:spTree>
    <p:extLst>
      <p:ext uri="{BB962C8B-B14F-4D97-AF65-F5344CB8AC3E}">
        <p14:creationId xmlns:p14="http://schemas.microsoft.com/office/powerpoint/2010/main" val="2167923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Skills gap - often a divide between the skills required, the skills of the workforce</a:t>
            </a:r>
          </a:p>
          <a:p>
            <a:r>
              <a:rPr lang="en-GB" dirty="0"/>
              <a:t>Digital divide – the gap between those who have access, and those who do not</a:t>
            </a:r>
          </a:p>
          <a:p>
            <a:r>
              <a:rPr lang="en-GB" dirty="0"/>
              <a:t>IP &amp; Regulation – Protecting and innovating</a:t>
            </a:r>
          </a:p>
          <a:p>
            <a:r>
              <a:rPr lang="en-GB" dirty="0"/>
              <a:t>Investment and R&amp;D –</a:t>
            </a:r>
          </a:p>
          <a:p>
            <a:r>
              <a:rPr lang="en-GB" dirty="0"/>
              <a:t>Cultural resistance </a:t>
            </a:r>
          </a:p>
          <a:p>
            <a:r>
              <a:rPr lang="en-GB" dirty="0"/>
              <a:t>Economic inequality</a:t>
            </a:r>
          </a:p>
          <a:p>
            <a:endParaRPr lang="en-GB" dirty="0"/>
          </a:p>
          <a:p>
            <a:r>
              <a:rPr lang="en-GB" dirty="0"/>
              <a:t>China can be a good discussion topic here – when we think of China, many areas are still agricultural, China, has always been one of the countries the ‘west’ have gone to for our manufacturing. Yet, they lead the way in many tech innovations</a:t>
            </a:r>
          </a:p>
        </p:txBody>
      </p:sp>
      <p:sp>
        <p:nvSpPr>
          <p:cNvPr id="4" name="Slide Number Placeholder 3"/>
          <p:cNvSpPr>
            <a:spLocks noGrp="1"/>
          </p:cNvSpPr>
          <p:nvPr>
            <p:ph type="sldNum" sz="quarter" idx="5"/>
          </p:nvPr>
        </p:nvSpPr>
        <p:spPr/>
        <p:txBody>
          <a:bodyPr/>
          <a:lstStyle/>
          <a:p>
            <a:fld id="{8A7EFB5D-60EE-4A6D-B7FF-16B258969A01}" type="slidenum">
              <a:rPr lang="en-GB" smtClean="0"/>
              <a:t>6</a:t>
            </a:fld>
            <a:endParaRPr lang="en-GB"/>
          </a:p>
        </p:txBody>
      </p:sp>
    </p:spTree>
    <p:extLst>
      <p:ext uri="{BB962C8B-B14F-4D97-AF65-F5344CB8AC3E}">
        <p14:creationId xmlns:p14="http://schemas.microsoft.com/office/powerpoint/2010/main" val="1704551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KaaS</a:t>
            </a:r>
            <a:r>
              <a:rPr lang="en-GB" dirty="0"/>
              <a:t> brings a big improvement into how organisations access and use information.</a:t>
            </a:r>
          </a:p>
          <a:p>
            <a:endParaRPr lang="en-GB" dirty="0"/>
          </a:p>
          <a:p>
            <a:r>
              <a:rPr lang="en-GB" dirty="0"/>
              <a:t>By Combining tools with human expertise </a:t>
            </a:r>
            <a:r>
              <a:rPr lang="en-GB" dirty="0" err="1"/>
              <a:t>KaaS</a:t>
            </a:r>
            <a:r>
              <a:rPr lang="en-GB" dirty="0"/>
              <a:t> facilitates the delivery of tailored solutions that can enhance decision-making, efficiency and adaptability.</a:t>
            </a:r>
          </a:p>
        </p:txBody>
      </p:sp>
      <p:sp>
        <p:nvSpPr>
          <p:cNvPr id="4" name="Slide Number Placeholder 3"/>
          <p:cNvSpPr>
            <a:spLocks noGrp="1"/>
          </p:cNvSpPr>
          <p:nvPr>
            <p:ph type="sldNum" sz="quarter" idx="5"/>
          </p:nvPr>
        </p:nvSpPr>
        <p:spPr/>
        <p:txBody>
          <a:bodyPr/>
          <a:lstStyle/>
          <a:p>
            <a:fld id="{8A7EFB5D-60EE-4A6D-B7FF-16B258969A01}" type="slidenum">
              <a:rPr lang="en-GB" smtClean="0"/>
              <a:t>9</a:t>
            </a:fld>
            <a:endParaRPr lang="en-GB"/>
          </a:p>
        </p:txBody>
      </p:sp>
    </p:spTree>
    <p:extLst>
      <p:ext uri="{BB962C8B-B14F-4D97-AF65-F5344CB8AC3E}">
        <p14:creationId xmlns:p14="http://schemas.microsoft.com/office/powerpoint/2010/main" val="30495745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FFFFFF"/>
                </a:solidFill>
                <a:effectLst/>
                <a:latin typeface="Segoe UI" panose="020B0502040204020203" pitchFamily="34" charset="0"/>
              </a:rPr>
              <a:t>1. Data Privacy and Security</a:t>
            </a:r>
            <a:endParaRPr lang="en-GB" b="0" i="0" dirty="0">
              <a:solidFill>
                <a:srgbClr val="FFFFFF"/>
              </a:solidFill>
              <a:effectLst/>
              <a:latin typeface="Segoe UI" panose="020B0502040204020203" pitchFamily="34" charset="0"/>
            </a:endParaRP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Description</a:t>
            </a:r>
            <a:r>
              <a:rPr lang="en-GB" b="0" i="0" dirty="0">
                <a:solidFill>
                  <a:srgbClr val="FFFFFF"/>
                </a:solidFill>
                <a:effectLst/>
                <a:latin typeface="Segoe UI" panose="020B0502040204020203" pitchFamily="34" charset="0"/>
              </a:rPr>
              <a:t>: Ensuring the protection of sensitive information and compliance with regulations like GDPR is a significant challenge.</a:t>
            </a: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Impact</a:t>
            </a:r>
            <a:r>
              <a:rPr lang="en-GB" b="0" i="0" dirty="0">
                <a:solidFill>
                  <a:srgbClr val="FFFFFF"/>
                </a:solidFill>
                <a:effectLst/>
                <a:latin typeface="Segoe UI" panose="020B0502040204020203" pitchFamily="34" charset="0"/>
              </a:rPr>
              <a:t>: Breaches in data privacy can lead to legal issues, loss of trust, and financial penalties</a:t>
            </a:r>
          </a:p>
          <a:p>
            <a:pPr algn="l">
              <a:spcBef>
                <a:spcPts val="750"/>
              </a:spcBef>
              <a:spcAft>
                <a:spcPts val="750"/>
              </a:spcAft>
              <a:buFont typeface="Arial" panose="020B0604020202020204" pitchFamily="34" charset="0"/>
              <a:buChar char="•"/>
            </a:pPr>
            <a:r>
              <a:rPr lang="en-GB" b="0" i="0" dirty="0">
                <a:solidFill>
                  <a:srgbClr val="FFFFFF"/>
                </a:solidFill>
                <a:effectLst/>
                <a:latin typeface="Segoe UI" panose="020B0502040204020203" pitchFamily="34" charset="0"/>
              </a:rPr>
              <a:t>.</a:t>
            </a:r>
          </a:p>
          <a:p>
            <a:pPr algn="l"/>
            <a:r>
              <a:rPr lang="en-GB" b="1" i="0" dirty="0">
                <a:solidFill>
                  <a:srgbClr val="FFFFFF"/>
                </a:solidFill>
                <a:effectLst/>
                <a:latin typeface="Segoe UI" panose="020B0502040204020203" pitchFamily="34" charset="0"/>
              </a:rPr>
              <a:t>2. Knowledge Quality and Relevance</a:t>
            </a:r>
            <a:endParaRPr lang="en-GB" b="0" i="0" dirty="0">
              <a:solidFill>
                <a:srgbClr val="FFFFFF"/>
              </a:solidFill>
              <a:effectLst/>
              <a:latin typeface="Segoe UI" panose="020B0502040204020203" pitchFamily="34" charset="0"/>
            </a:endParaRP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Description</a:t>
            </a:r>
            <a:r>
              <a:rPr lang="en-GB" b="0" i="0" dirty="0">
                <a:solidFill>
                  <a:srgbClr val="FFFFFF"/>
                </a:solidFill>
                <a:effectLst/>
                <a:latin typeface="Segoe UI" panose="020B0502040204020203" pitchFamily="34" charset="0"/>
              </a:rPr>
              <a:t>: Maintaining an up-to-date and accurate knowledge base requires continuous effort and resources.</a:t>
            </a: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Impact</a:t>
            </a:r>
            <a:r>
              <a:rPr lang="en-GB" b="0" i="0" dirty="0">
                <a:solidFill>
                  <a:srgbClr val="FFFFFF"/>
                </a:solidFill>
                <a:effectLst/>
                <a:latin typeface="Segoe UI" panose="020B0502040204020203" pitchFamily="34" charset="0"/>
              </a:rPr>
              <a:t>: Outdated or irrelevant information can lead to poor decision-making and reduced effectiveness of the service</a:t>
            </a:r>
          </a:p>
          <a:p>
            <a:pPr algn="l">
              <a:spcBef>
                <a:spcPts val="750"/>
              </a:spcBef>
              <a:spcAft>
                <a:spcPts val="750"/>
              </a:spcAft>
              <a:buFont typeface="Arial" panose="020B0604020202020204" pitchFamily="34" charset="0"/>
              <a:buChar char="•"/>
            </a:pPr>
            <a:r>
              <a:rPr lang="en-GB" b="0" i="0" dirty="0">
                <a:solidFill>
                  <a:srgbClr val="FFFFFF"/>
                </a:solidFill>
                <a:effectLst/>
                <a:latin typeface="Segoe UI" panose="020B0502040204020203" pitchFamily="34" charset="0"/>
              </a:rPr>
              <a:t>.</a:t>
            </a:r>
          </a:p>
          <a:p>
            <a:pPr algn="l"/>
            <a:r>
              <a:rPr lang="en-GB" b="1" i="0" dirty="0">
                <a:solidFill>
                  <a:srgbClr val="FFFFFF"/>
                </a:solidFill>
                <a:effectLst/>
                <a:latin typeface="Segoe UI" panose="020B0502040204020203" pitchFamily="34" charset="0"/>
              </a:rPr>
              <a:t>3. Adoption Resistance</a:t>
            </a:r>
            <a:endParaRPr lang="en-GB" b="0" i="0" dirty="0">
              <a:solidFill>
                <a:srgbClr val="FFFFFF"/>
              </a:solidFill>
              <a:effectLst/>
              <a:latin typeface="Segoe UI" panose="020B0502040204020203" pitchFamily="34" charset="0"/>
            </a:endParaRP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Description</a:t>
            </a:r>
            <a:r>
              <a:rPr lang="en-GB" b="0" i="0" dirty="0">
                <a:solidFill>
                  <a:srgbClr val="FFFFFF"/>
                </a:solidFill>
                <a:effectLst/>
                <a:latin typeface="Segoe UI" panose="020B0502040204020203" pitchFamily="34" charset="0"/>
              </a:rPr>
              <a:t>: Employees and users may be hesitant to adopt new systems without adequate training and change management.</a:t>
            </a: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Impact</a:t>
            </a:r>
            <a:r>
              <a:rPr lang="en-GB" b="0" i="0" dirty="0">
                <a:solidFill>
                  <a:srgbClr val="FFFFFF"/>
                </a:solidFill>
                <a:effectLst/>
                <a:latin typeface="Segoe UI" panose="020B0502040204020203" pitchFamily="34" charset="0"/>
              </a:rPr>
              <a:t>: Resistance to adoption can hinder the effectiveness of </a:t>
            </a:r>
            <a:r>
              <a:rPr lang="en-GB" b="0" i="0" dirty="0" err="1">
                <a:solidFill>
                  <a:srgbClr val="FFFFFF"/>
                </a:solidFill>
                <a:effectLst/>
                <a:latin typeface="Segoe UI" panose="020B0502040204020203" pitchFamily="34" charset="0"/>
              </a:rPr>
              <a:t>KaaS</a:t>
            </a:r>
            <a:r>
              <a:rPr lang="en-GB" b="0" i="0" dirty="0">
                <a:solidFill>
                  <a:srgbClr val="FFFFFF"/>
                </a:solidFill>
                <a:effectLst/>
                <a:latin typeface="Segoe UI" panose="020B0502040204020203" pitchFamily="34" charset="0"/>
              </a:rPr>
              <a:t> and limit its potential benefits</a:t>
            </a:r>
          </a:p>
          <a:p>
            <a:pPr algn="l">
              <a:spcBef>
                <a:spcPts val="750"/>
              </a:spcBef>
              <a:spcAft>
                <a:spcPts val="750"/>
              </a:spcAft>
              <a:buFont typeface="Arial" panose="020B0604020202020204" pitchFamily="34" charset="0"/>
              <a:buChar char="•"/>
            </a:pPr>
            <a:r>
              <a:rPr lang="en-GB" b="0" i="0" dirty="0">
                <a:solidFill>
                  <a:srgbClr val="FFFFFF"/>
                </a:solidFill>
                <a:effectLst/>
                <a:latin typeface="Segoe UI" panose="020B0502040204020203" pitchFamily="34" charset="0"/>
              </a:rPr>
              <a:t>.</a:t>
            </a:r>
          </a:p>
          <a:p>
            <a:pPr algn="l"/>
            <a:r>
              <a:rPr lang="en-GB" b="1" i="0" dirty="0">
                <a:solidFill>
                  <a:srgbClr val="FFFFFF"/>
                </a:solidFill>
                <a:effectLst/>
                <a:latin typeface="Segoe UI" panose="020B0502040204020203" pitchFamily="34" charset="0"/>
              </a:rPr>
              <a:t>4. High Initial Investment</a:t>
            </a:r>
            <a:endParaRPr lang="en-GB" b="0" i="0" dirty="0">
              <a:solidFill>
                <a:srgbClr val="FFFFFF"/>
              </a:solidFill>
              <a:effectLst/>
              <a:latin typeface="Segoe UI" panose="020B0502040204020203" pitchFamily="34" charset="0"/>
            </a:endParaRP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Description</a:t>
            </a:r>
            <a:r>
              <a:rPr lang="en-GB" b="0" i="0" dirty="0">
                <a:solidFill>
                  <a:srgbClr val="FFFFFF"/>
                </a:solidFill>
                <a:effectLst/>
                <a:latin typeface="Segoe UI" panose="020B0502040204020203" pitchFamily="34" charset="0"/>
              </a:rPr>
              <a:t>: Implementing </a:t>
            </a:r>
            <a:r>
              <a:rPr lang="en-GB" b="0" i="0" dirty="0" err="1">
                <a:solidFill>
                  <a:srgbClr val="FFFFFF"/>
                </a:solidFill>
                <a:effectLst/>
                <a:latin typeface="Segoe UI" panose="020B0502040204020203" pitchFamily="34" charset="0"/>
              </a:rPr>
              <a:t>KaaS</a:t>
            </a:r>
            <a:r>
              <a:rPr lang="en-GB" b="0" i="0" dirty="0">
                <a:solidFill>
                  <a:srgbClr val="FFFFFF"/>
                </a:solidFill>
                <a:effectLst/>
                <a:latin typeface="Segoe UI" panose="020B0502040204020203" pitchFamily="34" charset="0"/>
              </a:rPr>
              <a:t> can require significant upfront investment in technology, infrastructure, and training.</a:t>
            </a: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Impact</a:t>
            </a:r>
            <a:r>
              <a:rPr lang="en-GB" b="0" i="0" dirty="0">
                <a:solidFill>
                  <a:srgbClr val="FFFFFF"/>
                </a:solidFill>
                <a:effectLst/>
                <a:latin typeface="Segoe UI" panose="020B0502040204020203" pitchFamily="34" charset="0"/>
              </a:rPr>
              <a:t>: High initial costs can be a barrier for smaller organizations or those with limited budgets</a:t>
            </a:r>
          </a:p>
          <a:p>
            <a:pPr algn="l">
              <a:spcBef>
                <a:spcPts val="750"/>
              </a:spcBef>
              <a:spcAft>
                <a:spcPts val="750"/>
              </a:spcAft>
              <a:buFont typeface="Arial" panose="020B0604020202020204" pitchFamily="34" charset="0"/>
              <a:buChar char="•"/>
            </a:pPr>
            <a:r>
              <a:rPr lang="en-GB" b="0" i="0" dirty="0">
                <a:solidFill>
                  <a:srgbClr val="FFFFFF"/>
                </a:solidFill>
                <a:effectLst/>
                <a:latin typeface="Segoe UI" panose="020B0502040204020203" pitchFamily="34" charset="0"/>
              </a:rPr>
              <a:t>.</a:t>
            </a:r>
          </a:p>
          <a:p>
            <a:pPr algn="l"/>
            <a:r>
              <a:rPr lang="en-GB" b="1" i="0" dirty="0">
                <a:solidFill>
                  <a:srgbClr val="FFFFFF"/>
                </a:solidFill>
                <a:effectLst/>
                <a:latin typeface="Segoe UI" panose="020B0502040204020203" pitchFamily="34" charset="0"/>
              </a:rPr>
              <a:t>5. Integration Complexity</a:t>
            </a:r>
            <a:endParaRPr lang="en-GB" b="0" i="0" dirty="0">
              <a:solidFill>
                <a:srgbClr val="FFFFFF"/>
              </a:solidFill>
              <a:effectLst/>
              <a:latin typeface="Segoe UI" panose="020B0502040204020203" pitchFamily="34" charset="0"/>
            </a:endParaRP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Description</a:t>
            </a:r>
            <a:r>
              <a:rPr lang="en-GB" b="0" i="0" dirty="0">
                <a:solidFill>
                  <a:srgbClr val="FFFFFF"/>
                </a:solidFill>
                <a:effectLst/>
                <a:latin typeface="Segoe UI" panose="020B0502040204020203" pitchFamily="34" charset="0"/>
              </a:rPr>
              <a:t>: Integrating </a:t>
            </a:r>
            <a:r>
              <a:rPr lang="en-GB" b="0" i="0" dirty="0" err="1">
                <a:solidFill>
                  <a:srgbClr val="FFFFFF"/>
                </a:solidFill>
                <a:effectLst/>
                <a:latin typeface="Segoe UI" panose="020B0502040204020203" pitchFamily="34" charset="0"/>
              </a:rPr>
              <a:t>KaaS</a:t>
            </a:r>
            <a:r>
              <a:rPr lang="en-GB" b="0" i="0" dirty="0">
                <a:solidFill>
                  <a:srgbClr val="FFFFFF"/>
                </a:solidFill>
                <a:effectLst/>
                <a:latin typeface="Segoe UI" panose="020B0502040204020203" pitchFamily="34" charset="0"/>
              </a:rPr>
              <a:t> with existing systems and workflows can be complex and time-consuming.</a:t>
            </a: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Impact</a:t>
            </a:r>
            <a:r>
              <a:rPr lang="en-GB" b="0" i="0" dirty="0">
                <a:solidFill>
                  <a:srgbClr val="FFFFFF"/>
                </a:solidFill>
                <a:effectLst/>
                <a:latin typeface="Segoe UI" panose="020B0502040204020203" pitchFamily="34" charset="0"/>
              </a:rPr>
              <a:t>: Integration challenges can lead to disruptions in operations and increased costs</a:t>
            </a:r>
          </a:p>
          <a:p>
            <a:pPr algn="l">
              <a:spcBef>
                <a:spcPts val="750"/>
              </a:spcBef>
              <a:spcAft>
                <a:spcPts val="750"/>
              </a:spcAft>
              <a:buFont typeface="Arial" panose="020B0604020202020204" pitchFamily="34" charset="0"/>
              <a:buChar char="•"/>
            </a:pPr>
            <a:r>
              <a:rPr lang="en-GB" b="0" i="0" dirty="0">
                <a:solidFill>
                  <a:srgbClr val="FFFFFF"/>
                </a:solidFill>
                <a:effectLst/>
                <a:latin typeface="Segoe UI" panose="020B0502040204020203" pitchFamily="34" charset="0"/>
              </a:rPr>
              <a:t>.</a:t>
            </a:r>
          </a:p>
          <a:p>
            <a:pPr algn="l"/>
            <a:r>
              <a:rPr lang="en-GB" b="1" i="0" dirty="0">
                <a:solidFill>
                  <a:srgbClr val="FFFFFF"/>
                </a:solidFill>
                <a:effectLst/>
                <a:latin typeface="Segoe UI" panose="020B0502040204020203" pitchFamily="34" charset="0"/>
              </a:rPr>
              <a:t>6. Ethical Considerations</a:t>
            </a:r>
            <a:endParaRPr lang="en-GB" b="0" i="0" dirty="0">
              <a:solidFill>
                <a:srgbClr val="FFFFFF"/>
              </a:solidFill>
              <a:effectLst/>
              <a:latin typeface="Segoe UI" panose="020B0502040204020203" pitchFamily="34" charset="0"/>
            </a:endParaRP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Description</a:t>
            </a:r>
            <a:r>
              <a:rPr lang="en-GB" b="0" i="0" dirty="0">
                <a:solidFill>
                  <a:srgbClr val="FFFFFF"/>
                </a:solidFill>
                <a:effectLst/>
                <a:latin typeface="Segoe UI" panose="020B0502040204020203" pitchFamily="34" charset="0"/>
              </a:rPr>
              <a:t>: Ethical issues related to the use of AI and machine learning in </a:t>
            </a:r>
            <a:r>
              <a:rPr lang="en-GB" b="0" i="0" dirty="0" err="1">
                <a:solidFill>
                  <a:srgbClr val="FFFFFF"/>
                </a:solidFill>
                <a:effectLst/>
                <a:latin typeface="Segoe UI" panose="020B0502040204020203" pitchFamily="34" charset="0"/>
              </a:rPr>
              <a:t>KaaS</a:t>
            </a:r>
            <a:r>
              <a:rPr lang="en-GB" b="0" i="0" dirty="0">
                <a:solidFill>
                  <a:srgbClr val="FFFFFF"/>
                </a:solidFill>
                <a:effectLst/>
                <a:latin typeface="Segoe UI" panose="020B0502040204020203" pitchFamily="34" charset="0"/>
              </a:rPr>
              <a:t>, such as bias and transparency, need to be addressed.</a:t>
            </a: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Impact</a:t>
            </a:r>
            <a:r>
              <a:rPr lang="en-GB" b="0" i="0" dirty="0">
                <a:solidFill>
                  <a:srgbClr val="FFFFFF"/>
                </a:solidFill>
                <a:effectLst/>
                <a:latin typeface="Segoe UI" panose="020B0502040204020203" pitchFamily="34" charset="0"/>
              </a:rPr>
              <a:t>: Ethical concerns can affect user trust and the overall acceptance of </a:t>
            </a:r>
            <a:r>
              <a:rPr lang="en-GB" b="0" i="0" dirty="0" err="1">
                <a:solidFill>
                  <a:srgbClr val="FFFFFF"/>
                </a:solidFill>
                <a:effectLst/>
                <a:latin typeface="Segoe UI" panose="020B0502040204020203" pitchFamily="34" charset="0"/>
              </a:rPr>
              <a:t>KaaS</a:t>
            </a:r>
            <a:endParaRPr lang="en-GB" b="0" i="0" dirty="0">
              <a:solidFill>
                <a:srgbClr val="FFFFFF"/>
              </a:solidFill>
              <a:effectLst/>
              <a:latin typeface="Segoe UI" panose="020B0502040204020203" pitchFamily="34" charset="0"/>
            </a:endParaRPr>
          </a:p>
          <a:p>
            <a:pPr algn="l">
              <a:spcBef>
                <a:spcPts val="750"/>
              </a:spcBef>
              <a:spcAft>
                <a:spcPts val="750"/>
              </a:spcAft>
              <a:buFont typeface="Arial" panose="020B0604020202020204" pitchFamily="34" charset="0"/>
              <a:buChar char="•"/>
            </a:pPr>
            <a:r>
              <a:rPr lang="en-GB" b="0" i="0" dirty="0">
                <a:solidFill>
                  <a:srgbClr val="FFFFFF"/>
                </a:solidFill>
                <a:effectLst/>
                <a:latin typeface="Segoe UI" panose="020B0502040204020203" pitchFamily="34" charset="0"/>
              </a:rPr>
              <a:t>.</a:t>
            </a:r>
          </a:p>
          <a:p>
            <a:pPr algn="l"/>
            <a:r>
              <a:rPr lang="en-GB" b="1" i="0" dirty="0">
                <a:solidFill>
                  <a:srgbClr val="FFFFFF"/>
                </a:solidFill>
                <a:effectLst/>
                <a:latin typeface="Segoe UI" panose="020B0502040204020203" pitchFamily="34" charset="0"/>
              </a:rPr>
              <a:t>7. Scalability</a:t>
            </a:r>
            <a:endParaRPr lang="en-GB" b="0" i="0" dirty="0">
              <a:solidFill>
                <a:srgbClr val="FFFFFF"/>
              </a:solidFill>
              <a:effectLst/>
              <a:latin typeface="Segoe UI" panose="020B0502040204020203" pitchFamily="34" charset="0"/>
            </a:endParaRP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Description</a:t>
            </a:r>
            <a:r>
              <a:rPr lang="en-GB" b="0" i="0" dirty="0">
                <a:solidFill>
                  <a:srgbClr val="FFFFFF"/>
                </a:solidFill>
                <a:effectLst/>
                <a:latin typeface="Segoe UI" panose="020B0502040204020203" pitchFamily="34" charset="0"/>
              </a:rPr>
              <a:t>: Scaling </a:t>
            </a:r>
            <a:r>
              <a:rPr lang="en-GB" b="0" i="0" dirty="0" err="1">
                <a:solidFill>
                  <a:srgbClr val="FFFFFF"/>
                </a:solidFill>
                <a:effectLst/>
                <a:latin typeface="Segoe UI" panose="020B0502040204020203" pitchFamily="34" charset="0"/>
              </a:rPr>
              <a:t>KaaS</a:t>
            </a:r>
            <a:r>
              <a:rPr lang="en-GB" b="0" i="0" dirty="0">
                <a:solidFill>
                  <a:srgbClr val="FFFFFF"/>
                </a:solidFill>
                <a:effectLst/>
                <a:latin typeface="Segoe UI" panose="020B0502040204020203" pitchFamily="34" charset="0"/>
              </a:rPr>
              <a:t> to meet the needs of a growing organization or user base can be challenging.</a:t>
            </a:r>
          </a:p>
          <a:p>
            <a:pPr algn="l">
              <a:spcBef>
                <a:spcPts val="750"/>
              </a:spcBef>
              <a:spcAft>
                <a:spcPts val="750"/>
              </a:spcAft>
              <a:buFont typeface="Arial" panose="020B0604020202020204" pitchFamily="34" charset="0"/>
              <a:buChar char="•"/>
            </a:pPr>
            <a:r>
              <a:rPr lang="en-GB" b="1" i="0" dirty="0">
                <a:solidFill>
                  <a:srgbClr val="FFFFFF"/>
                </a:solidFill>
                <a:effectLst/>
                <a:latin typeface="Segoe UI" panose="020B0502040204020203" pitchFamily="34" charset="0"/>
              </a:rPr>
              <a:t>Impact</a:t>
            </a:r>
            <a:r>
              <a:rPr lang="en-GB" b="0" i="0" dirty="0">
                <a:solidFill>
                  <a:srgbClr val="FFFFFF"/>
                </a:solidFill>
                <a:effectLst/>
                <a:latin typeface="Segoe UI" panose="020B0502040204020203" pitchFamily="34" charset="0"/>
              </a:rPr>
              <a:t>: Inadequate scalability can limit the service's ability to support large or rapidly expanding organizations</a:t>
            </a:r>
          </a:p>
          <a:p>
            <a:pPr algn="l">
              <a:spcBef>
                <a:spcPts val="750"/>
              </a:spcBef>
              <a:spcAft>
                <a:spcPts val="750"/>
              </a:spcAft>
              <a:buFont typeface="Arial" panose="020B0604020202020204" pitchFamily="34" charset="0"/>
              <a:buChar char="•"/>
            </a:pPr>
            <a:r>
              <a:rPr lang="en-GB" b="0" i="0" dirty="0">
                <a:solidFill>
                  <a:srgbClr val="FFFFFF"/>
                </a:solidFill>
                <a:effectLst/>
                <a:latin typeface="Segoe UI" panose="020B0502040204020203" pitchFamily="34" charset="0"/>
              </a:rPr>
              <a:t>.</a:t>
            </a:r>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10</a:t>
            </a:fld>
            <a:endParaRPr lang="en-GB"/>
          </a:p>
        </p:txBody>
      </p:sp>
    </p:spTree>
    <p:extLst>
      <p:ext uri="{BB962C8B-B14F-4D97-AF65-F5344CB8AC3E}">
        <p14:creationId xmlns:p14="http://schemas.microsoft.com/office/powerpoint/2010/main" val="28645454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1/29/2025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blog.smart-tribune.com/en/knowledge-as-a-service" TargetMode="External"/><Relationship Id="rId2" Type="http://schemas.openxmlformats.org/officeDocument/2006/relationships/hyperlink" Target="https://www.techopedia.com/knowledge-as-a-service-kaas-the-new-frontier-for-making-decisions" TargetMode="External"/><Relationship Id="rId1" Type="http://schemas.openxmlformats.org/officeDocument/2006/relationships/slideLayout" Target="../slideLayouts/slideLayout1.xml"/><Relationship Id="rId5" Type="http://schemas.openxmlformats.org/officeDocument/2006/relationships/hyperlink" Target="https://www.ibm.com/think/topics/knowledge-worker" TargetMode="External"/><Relationship Id="rId4" Type="http://schemas.openxmlformats.org/officeDocument/2006/relationships/hyperlink" Target="https://www.franklin.edu/institute/blog/7-skills-knowledge-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BMSK5013 Knowledge &amp; information Management</a:t>
            </a:r>
            <a:br>
              <a:rPr lang="en-GB" sz="2400" dirty="0"/>
            </a:br>
            <a:br>
              <a:rPr lang="en-GB" sz="2400" dirty="0"/>
            </a:br>
            <a:r>
              <a:rPr lang="en-GB" sz="2400" dirty="0"/>
              <a:t>Session: 5</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p:txBody>
          <a:bodyPr/>
          <a:lstStyle/>
          <a:p>
            <a:r>
              <a:rPr lang="en-GB" dirty="0">
                <a:solidFill>
                  <a:schemeClr val="tx2">
                    <a:lumMod val="50000"/>
                  </a:schemeClr>
                </a:solidFill>
              </a:rPr>
              <a:t>Agenda:</a:t>
            </a:r>
          </a:p>
        </p:txBody>
      </p:sp>
      <p:sp>
        <p:nvSpPr>
          <p:cNvPr id="6" name="Content Placeholder 2">
            <a:extLst>
              <a:ext uri="{FF2B5EF4-FFF2-40B4-BE49-F238E27FC236}">
                <a16:creationId xmlns:a16="http://schemas.microsoft.com/office/drawing/2014/main" id="{B7F9F88E-7521-99CE-4420-0AC7B61C8B24}"/>
              </a:ext>
            </a:extLst>
          </p:cNvPr>
          <p:cNvSpPr txBox="1">
            <a:spLocks/>
          </p:cNvSpPr>
          <p:nvPr/>
        </p:nvSpPr>
        <p:spPr>
          <a:xfrm>
            <a:off x="597031" y="2746489"/>
            <a:ext cx="11594969"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2">
                    <a:lumMod val="50000"/>
                  </a:schemeClr>
                </a:solidFill>
              </a:rPr>
              <a:t>Knowledge Economy</a:t>
            </a:r>
          </a:p>
          <a:p>
            <a:r>
              <a:rPr lang="en-GB" dirty="0">
                <a:solidFill>
                  <a:schemeClr val="tx2">
                    <a:lumMod val="50000"/>
                  </a:schemeClr>
                </a:solidFill>
              </a:rPr>
              <a:t>Knowledge as a Service (</a:t>
            </a:r>
            <a:r>
              <a:rPr lang="en-GB" dirty="0" err="1">
                <a:solidFill>
                  <a:schemeClr val="tx2">
                    <a:lumMod val="50000"/>
                  </a:schemeClr>
                </a:solidFill>
              </a:rPr>
              <a:t>KaaS</a:t>
            </a:r>
            <a:r>
              <a:rPr lang="en-GB" dirty="0">
                <a:solidFill>
                  <a:schemeClr val="tx2">
                    <a:lumMod val="50000"/>
                  </a:schemeClr>
                </a:solidFill>
              </a:rPr>
              <a:t>)</a:t>
            </a:r>
          </a:p>
          <a:p>
            <a:r>
              <a:rPr lang="en-GB" dirty="0">
                <a:solidFill>
                  <a:schemeClr val="tx2">
                    <a:lumMod val="50000"/>
                  </a:schemeClr>
                </a:solidFill>
              </a:rPr>
              <a:t>Knowledge workers</a:t>
            </a:r>
          </a:p>
          <a:p>
            <a:endParaRPr lang="en-GB" dirty="0">
              <a:solidFill>
                <a:schemeClr val="tx2">
                  <a:lumMod val="50000"/>
                </a:schemeClr>
              </a:solidFill>
            </a:endParaRPr>
          </a:p>
          <a:p>
            <a:endParaRPr lang="en-GB" dirty="0">
              <a:solidFill>
                <a:schemeClr val="tx2">
                  <a:lumMod val="50000"/>
                </a:schemeClr>
              </a:solidFill>
            </a:endParaRP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1BB23-9000-C58A-5D34-EB4039280347}"/>
              </a:ext>
            </a:extLst>
          </p:cNvPr>
          <p:cNvSpPr>
            <a:spLocks noGrp="1"/>
          </p:cNvSpPr>
          <p:nvPr>
            <p:ph type="title"/>
          </p:nvPr>
        </p:nvSpPr>
        <p:spPr/>
        <p:txBody>
          <a:bodyPr/>
          <a:lstStyle/>
          <a:p>
            <a:r>
              <a:rPr lang="en-GB" dirty="0"/>
              <a:t>What is meant by the Knowledge Economy?</a:t>
            </a:r>
          </a:p>
        </p:txBody>
      </p:sp>
      <p:sp>
        <p:nvSpPr>
          <p:cNvPr id="3" name="Content Placeholder 2">
            <a:extLst>
              <a:ext uri="{FF2B5EF4-FFF2-40B4-BE49-F238E27FC236}">
                <a16:creationId xmlns:a16="http://schemas.microsoft.com/office/drawing/2014/main" id="{3D479E2B-9166-D04C-86D0-0471219DAFA7}"/>
              </a:ext>
            </a:extLst>
          </p:cNvPr>
          <p:cNvSpPr>
            <a:spLocks noGrp="1"/>
          </p:cNvSpPr>
          <p:nvPr>
            <p:ph idx="1"/>
          </p:nvPr>
        </p:nvSpPr>
        <p:spPr>
          <a:xfrm>
            <a:off x="298515" y="2746489"/>
            <a:ext cx="11594969" cy="3651349"/>
          </a:xfrm>
        </p:spPr>
        <p:txBody>
          <a:bodyPr/>
          <a:lstStyle/>
          <a:p>
            <a:pPr marL="0" indent="0">
              <a:buNone/>
            </a:pPr>
            <a:r>
              <a:rPr lang="en-GB" dirty="0">
                <a:solidFill>
                  <a:schemeClr val="accent1">
                    <a:lumMod val="50000"/>
                  </a:schemeClr>
                </a:solidFill>
              </a:rPr>
              <a:t>“</a:t>
            </a:r>
            <a:r>
              <a:rPr lang="en-GB" b="0" i="0" dirty="0">
                <a:solidFill>
                  <a:schemeClr val="accent1">
                    <a:lumMod val="50000"/>
                  </a:schemeClr>
                </a:solidFill>
                <a:effectLst/>
              </a:rPr>
              <a:t>The </a:t>
            </a:r>
            <a:r>
              <a:rPr lang="en-GB" b="1" i="0" dirty="0">
                <a:solidFill>
                  <a:schemeClr val="accent1">
                    <a:lumMod val="50000"/>
                  </a:schemeClr>
                </a:solidFill>
                <a:effectLst/>
              </a:rPr>
              <a:t>knowledge economy</a:t>
            </a:r>
            <a:r>
              <a:rPr lang="en-GB" b="0" i="0" dirty="0">
                <a:solidFill>
                  <a:schemeClr val="accent1">
                    <a:lumMod val="50000"/>
                  </a:schemeClr>
                </a:solidFill>
                <a:effectLst/>
              </a:rPr>
              <a:t> is characterized by the presence of a higher percentage of highly skilled employees whose jobs require special </a:t>
            </a:r>
            <a:r>
              <a:rPr lang="en-GB" b="1" i="0" dirty="0">
                <a:solidFill>
                  <a:schemeClr val="accent1">
                    <a:lumMod val="50000"/>
                  </a:schemeClr>
                </a:solidFill>
                <a:effectLst/>
              </a:rPr>
              <a:t>knowledge</a:t>
            </a:r>
            <a:r>
              <a:rPr lang="en-GB" b="0" i="0" dirty="0">
                <a:solidFill>
                  <a:schemeClr val="accent1">
                    <a:lumMod val="50000"/>
                  </a:schemeClr>
                </a:solidFill>
                <a:effectLst/>
              </a:rPr>
              <a:t> or skills.”</a:t>
            </a:r>
          </a:p>
          <a:p>
            <a:pPr marL="0" indent="0" algn="r">
              <a:buNone/>
            </a:pPr>
            <a:endParaRPr lang="en-GB" dirty="0">
              <a:solidFill>
                <a:schemeClr val="accent1">
                  <a:lumMod val="50000"/>
                </a:schemeClr>
              </a:solidFill>
            </a:endParaRPr>
          </a:p>
          <a:p>
            <a:pPr marL="0" indent="0" algn="r">
              <a:buNone/>
            </a:pPr>
            <a:endParaRPr lang="en-GB" dirty="0">
              <a:solidFill>
                <a:schemeClr val="accent1">
                  <a:lumMod val="50000"/>
                </a:schemeClr>
              </a:solidFill>
            </a:endParaRPr>
          </a:p>
          <a:p>
            <a:pPr marL="0" indent="0" algn="r">
              <a:buNone/>
            </a:pPr>
            <a:endParaRPr lang="en-GB" dirty="0">
              <a:solidFill>
                <a:schemeClr val="accent1">
                  <a:lumMod val="50000"/>
                </a:schemeClr>
              </a:solidFill>
            </a:endParaRPr>
          </a:p>
          <a:p>
            <a:pPr marL="0" indent="0" algn="r">
              <a:buNone/>
            </a:pPr>
            <a:r>
              <a:rPr lang="en-GB" dirty="0">
                <a:solidFill>
                  <a:schemeClr val="accent1">
                    <a:lumMod val="50000"/>
                  </a:schemeClr>
                </a:solidFill>
              </a:rPr>
              <a:t>(Corporate Financial Institute, 2025)</a:t>
            </a:r>
          </a:p>
        </p:txBody>
      </p:sp>
      <p:pic>
        <p:nvPicPr>
          <p:cNvPr id="6146" name="Picture 2" descr="Knowledge Economy - Overview, Characteristics, Examples">
            <a:extLst>
              <a:ext uri="{FF2B5EF4-FFF2-40B4-BE49-F238E27FC236}">
                <a16:creationId xmlns:a16="http://schemas.microsoft.com/office/drawing/2014/main" id="{782F84CD-02CF-9E9A-4669-F047D63795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157" y="4108862"/>
            <a:ext cx="3881594" cy="2327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639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B3B8D-82A9-33CE-29A6-7F3EF5C47797}"/>
              </a:ext>
            </a:extLst>
          </p:cNvPr>
          <p:cNvSpPr>
            <a:spLocks noGrp="1"/>
          </p:cNvSpPr>
          <p:nvPr>
            <p:ph type="title"/>
          </p:nvPr>
        </p:nvSpPr>
        <p:spPr/>
        <p:txBody>
          <a:bodyPr/>
          <a:lstStyle/>
          <a:p>
            <a:r>
              <a:rPr lang="en-GB" dirty="0"/>
              <a:t>The transition from traditional economies to knowledge-based economies</a:t>
            </a:r>
          </a:p>
        </p:txBody>
      </p:sp>
      <p:sp>
        <p:nvSpPr>
          <p:cNvPr id="3" name="Content Placeholder 2">
            <a:extLst>
              <a:ext uri="{FF2B5EF4-FFF2-40B4-BE49-F238E27FC236}">
                <a16:creationId xmlns:a16="http://schemas.microsoft.com/office/drawing/2014/main" id="{05B46BD4-16A2-82E6-134C-0A877F376C98}"/>
              </a:ext>
            </a:extLst>
          </p:cNvPr>
          <p:cNvSpPr>
            <a:spLocks noGrp="1"/>
          </p:cNvSpPr>
          <p:nvPr>
            <p:ph idx="1"/>
          </p:nvPr>
        </p:nvSpPr>
        <p:spPr/>
        <p:txBody>
          <a:bodyPr numCol="2"/>
          <a:lstStyle/>
          <a:p>
            <a:pPr marL="0" indent="0">
              <a:buNone/>
            </a:pPr>
            <a:r>
              <a:rPr lang="en-GB" b="1" dirty="0">
                <a:solidFill>
                  <a:schemeClr val="accent1">
                    <a:lumMod val="50000"/>
                  </a:schemeClr>
                </a:solidFill>
              </a:rPr>
              <a:t>Traditional economies:</a:t>
            </a:r>
          </a:p>
          <a:p>
            <a:pPr marL="0" indent="0">
              <a:buNone/>
            </a:pPr>
            <a:r>
              <a:rPr lang="en-GB" dirty="0">
                <a:solidFill>
                  <a:schemeClr val="accent1">
                    <a:lumMod val="50000"/>
                  </a:schemeClr>
                </a:solidFill>
              </a:rPr>
              <a:t>Primarily based on agriculture, manufacturing, and manual work. Relying heavily on physical resources and labour-intensive processes.</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Value comes from tangible goods and natural resources.</a:t>
            </a:r>
          </a:p>
          <a:p>
            <a:pPr marL="0" indent="0">
              <a:buNone/>
            </a:pPr>
            <a:r>
              <a:rPr lang="en-GB" b="1" dirty="0">
                <a:solidFill>
                  <a:schemeClr val="accent1">
                    <a:lumMod val="50000"/>
                  </a:schemeClr>
                </a:solidFill>
              </a:rPr>
              <a:t>Knowledge-based economies:</a:t>
            </a:r>
          </a:p>
          <a:p>
            <a:pPr marL="0" indent="0">
              <a:buNone/>
            </a:pPr>
            <a:r>
              <a:rPr lang="en-GB" dirty="0">
                <a:solidFill>
                  <a:schemeClr val="accent1">
                    <a:lumMod val="50000"/>
                  </a:schemeClr>
                </a:solidFill>
              </a:rPr>
              <a:t>The rise of ICT, and increased, readily available global connectivity facilitated the exchange of knowledge and ideas across borders. This placed a stronger emphasis on services and intellectual capital</a:t>
            </a:r>
          </a:p>
          <a:p>
            <a:pPr marL="0" indent="0" algn="r">
              <a:buNone/>
            </a:pPr>
            <a:r>
              <a:rPr lang="en-GB" dirty="0">
                <a:solidFill>
                  <a:schemeClr val="accent1">
                    <a:lumMod val="50000"/>
                  </a:schemeClr>
                </a:solidFill>
              </a:rPr>
              <a:t>(</a:t>
            </a:r>
            <a:r>
              <a:rPr lang="en-GB" b="0" i="0" dirty="0" err="1">
                <a:solidFill>
                  <a:schemeClr val="accent1">
                    <a:lumMod val="50000"/>
                  </a:schemeClr>
                </a:solidFill>
                <a:effectLst/>
              </a:rPr>
              <a:t>Švarc</a:t>
            </a:r>
            <a:r>
              <a:rPr lang="en-GB" dirty="0">
                <a:solidFill>
                  <a:schemeClr val="accent1">
                    <a:lumMod val="50000"/>
                  </a:schemeClr>
                </a:solidFill>
              </a:rPr>
              <a:t> &amp; </a:t>
            </a:r>
            <a:r>
              <a:rPr lang="en-GB" b="0" i="0" dirty="0" err="1">
                <a:solidFill>
                  <a:schemeClr val="accent1">
                    <a:lumMod val="50000"/>
                  </a:schemeClr>
                </a:solidFill>
                <a:effectLst/>
              </a:rPr>
              <a:t>Dabić</a:t>
            </a:r>
            <a:r>
              <a:rPr lang="en-GB" b="0" i="0" dirty="0">
                <a:solidFill>
                  <a:schemeClr val="accent1">
                    <a:lumMod val="50000"/>
                  </a:schemeClr>
                </a:solidFill>
                <a:effectLst/>
              </a:rPr>
              <a:t>, 2017)</a:t>
            </a:r>
            <a:endParaRPr lang="en-GB" dirty="0">
              <a:solidFill>
                <a:schemeClr val="accent1">
                  <a:lumMod val="50000"/>
                </a:schemeClr>
              </a:solidFill>
            </a:endParaRPr>
          </a:p>
        </p:txBody>
      </p:sp>
    </p:spTree>
    <p:extLst>
      <p:ext uri="{BB962C8B-B14F-4D97-AF65-F5344CB8AC3E}">
        <p14:creationId xmlns:p14="http://schemas.microsoft.com/office/powerpoint/2010/main" val="210180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E56D1-BE7D-8C3A-23E6-E705613A26CC}"/>
              </a:ext>
            </a:extLst>
          </p:cNvPr>
          <p:cNvSpPr>
            <a:spLocks noGrp="1"/>
          </p:cNvSpPr>
          <p:nvPr>
            <p:ph type="title"/>
          </p:nvPr>
        </p:nvSpPr>
        <p:spPr/>
        <p:txBody>
          <a:bodyPr/>
          <a:lstStyle/>
          <a:p>
            <a:r>
              <a:rPr lang="en-GB" dirty="0"/>
              <a:t>Economy timeline</a:t>
            </a:r>
          </a:p>
        </p:txBody>
      </p:sp>
      <p:graphicFrame>
        <p:nvGraphicFramePr>
          <p:cNvPr id="4" name="Content Placeholder 3">
            <a:extLst>
              <a:ext uri="{FF2B5EF4-FFF2-40B4-BE49-F238E27FC236}">
                <a16:creationId xmlns:a16="http://schemas.microsoft.com/office/drawing/2014/main" id="{98940B48-4FB8-9D3F-12B3-C9334DC32475}"/>
              </a:ext>
            </a:extLst>
          </p:cNvPr>
          <p:cNvGraphicFramePr>
            <a:graphicFrameLocks noGrp="1"/>
          </p:cNvGraphicFramePr>
          <p:nvPr>
            <p:ph idx="1"/>
            <p:extLst>
              <p:ext uri="{D42A27DB-BD31-4B8C-83A1-F6EECF244321}">
                <p14:modId xmlns:p14="http://schemas.microsoft.com/office/powerpoint/2010/main" val="2781889771"/>
              </p:ext>
            </p:extLst>
          </p:nvPr>
        </p:nvGraphicFramePr>
        <p:xfrm>
          <a:off x="301625" y="2422566"/>
          <a:ext cx="11595100" cy="41099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1222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A86DE-54E2-CCAA-CA57-1F26A6C414CE}"/>
              </a:ext>
            </a:extLst>
          </p:cNvPr>
          <p:cNvSpPr>
            <a:spLocks noGrp="1"/>
          </p:cNvSpPr>
          <p:nvPr>
            <p:ph type="title"/>
          </p:nvPr>
        </p:nvSpPr>
        <p:spPr/>
        <p:txBody>
          <a:bodyPr/>
          <a:lstStyle/>
          <a:p>
            <a:r>
              <a:rPr lang="en-GB" dirty="0"/>
              <a:t>Challenges for the transition to a Knowledge Economy:</a:t>
            </a:r>
          </a:p>
        </p:txBody>
      </p:sp>
      <p:sp>
        <p:nvSpPr>
          <p:cNvPr id="3" name="Content Placeholder 2">
            <a:extLst>
              <a:ext uri="{FF2B5EF4-FFF2-40B4-BE49-F238E27FC236}">
                <a16:creationId xmlns:a16="http://schemas.microsoft.com/office/drawing/2014/main" id="{6E2ED2CC-378A-ADA4-EC8F-B511A36405EB}"/>
              </a:ext>
            </a:extLst>
          </p:cNvPr>
          <p:cNvSpPr>
            <a:spLocks noGrp="1"/>
          </p:cNvSpPr>
          <p:nvPr>
            <p:ph idx="1"/>
          </p:nvPr>
        </p:nvSpPr>
        <p:spPr/>
        <p:txBody>
          <a:bodyPr/>
          <a:lstStyle/>
          <a:p>
            <a:pPr marL="0" indent="0">
              <a:buNone/>
            </a:pPr>
            <a:endParaRPr lang="en-GB" dirty="0">
              <a:solidFill>
                <a:schemeClr val="accent1">
                  <a:lumMod val="50000"/>
                </a:schemeClr>
              </a:solidFill>
            </a:endParaRPr>
          </a:p>
          <a:p>
            <a:pPr marL="0" indent="0">
              <a:buNone/>
            </a:pPr>
            <a:r>
              <a:rPr lang="en-GB" b="1" dirty="0">
                <a:solidFill>
                  <a:schemeClr val="accent1">
                    <a:lumMod val="50000"/>
                  </a:schemeClr>
                </a:solidFill>
              </a:rPr>
              <a:t>DISCUSS</a:t>
            </a:r>
            <a:r>
              <a:rPr lang="en-GB" dirty="0">
                <a:solidFill>
                  <a:schemeClr val="accent1">
                    <a:lumMod val="50000"/>
                  </a:schemeClr>
                </a:solidFill>
              </a:rPr>
              <a:t>: What do you think some of the biggest challenges/barriers are to the transition to the knowledge economy?</a:t>
            </a:r>
          </a:p>
        </p:txBody>
      </p:sp>
    </p:spTree>
    <p:extLst>
      <p:ext uri="{BB962C8B-B14F-4D97-AF65-F5344CB8AC3E}">
        <p14:creationId xmlns:p14="http://schemas.microsoft.com/office/powerpoint/2010/main" val="4162571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8C049-F20B-433A-6D70-39C8D9C9A9D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FF5DF44-6007-7A66-9436-846135C09AF8}"/>
              </a:ext>
            </a:extLst>
          </p:cNvPr>
          <p:cNvSpPr>
            <a:spLocks noGrp="1"/>
          </p:cNvSpPr>
          <p:nvPr>
            <p:ph idx="1"/>
          </p:nvPr>
        </p:nvSpPr>
        <p:spPr/>
        <p:txBody>
          <a:bodyPr/>
          <a:lstStyle/>
          <a:p>
            <a:pPr marL="0" indent="0">
              <a:buNone/>
            </a:pPr>
            <a:r>
              <a:rPr lang="en-GB" dirty="0">
                <a:solidFill>
                  <a:schemeClr val="accent1">
                    <a:lumMod val="50000"/>
                  </a:schemeClr>
                </a:solidFill>
              </a:rPr>
              <a:t>Case study: in small groups, read the assigned case study and answer the questions.</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Prepare to share your findings with the class.</a:t>
            </a:r>
          </a:p>
        </p:txBody>
      </p:sp>
    </p:spTree>
    <p:extLst>
      <p:ext uri="{BB962C8B-B14F-4D97-AF65-F5344CB8AC3E}">
        <p14:creationId xmlns:p14="http://schemas.microsoft.com/office/powerpoint/2010/main" val="409040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02DB1-ED63-10D6-8551-BF9B902C9B61}"/>
              </a:ext>
            </a:extLst>
          </p:cNvPr>
          <p:cNvSpPr>
            <a:spLocks noGrp="1"/>
          </p:cNvSpPr>
          <p:nvPr>
            <p:ph type="title"/>
          </p:nvPr>
        </p:nvSpPr>
        <p:spPr>
          <a:xfrm>
            <a:off x="236343" y="1045369"/>
            <a:ext cx="11594969" cy="1325563"/>
          </a:xfrm>
        </p:spPr>
        <p:txBody>
          <a:bodyPr/>
          <a:lstStyle/>
          <a:p>
            <a:r>
              <a:rPr lang="en-GB" dirty="0" err="1"/>
              <a:t>KaaS</a:t>
            </a:r>
            <a:endParaRPr lang="en-GB" dirty="0"/>
          </a:p>
        </p:txBody>
      </p:sp>
      <p:sp>
        <p:nvSpPr>
          <p:cNvPr id="3" name="Content Placeholder 2">
            <a:extLst>
              <a:ext uri="{FF2B5EF4-FFF2-40B4-BE49-F238E27FC236}">
                <a16:creationId xmlns:a16="http://schemas.microsoft.com/office/drawing/2014/main" id="{B4C5E299-925D-BD33-CA03-5DA5517E5D8B}"/>
              </a:ext>
            </a:extLst>
          </p:cNvPr>
          <p:cNvSpPr>
            <a:spLocks noGrp="1"/>
          </p:cNvSpPr>
          <p:nvPr>
            <p:ph idx="1"/>
          </p:nvPr>
        </p:nvSpPr>
        <p:spPr>
          <a:xfrm>
            <a:off x="298515" y="2056833"/>
            <a:ext cx="11594969" cy="3651349"/>
          </a:xfrm>
        </p:spPr>
        <p:txBody>
          <a:bodyPr>
            <a:noAutofit/>
          </a:bodyPr>
          <a:lstStyle/>
          <a:p>
            <a:pPr marL="0" indent="0">
              <a:buNone/>
            </a:pPr>
            <a:r>
              <a:rPr lang="en-GB" sz="2400" b="0" i="0" dirty="0">
                <a:solidFill>
                  <a:srgbClr val="3E4462"/>
                </a:solidFill>
                <a:effectLst/>
              </a:rPr>
              <a:t>“Knowledge as a Service (</a:t>
            </a:r>
            <a:r>
              <a:rPr lang="en-GB" sz="2400" b="0" i="0" dirty="0" err="1">
                <a:solidFill>
                  <a:srgbClr val="3E4462"/>
                </a:solidFill>
                <a:effectLst/>
              </a:rPr>
              <a:t>KaaS</a:t>
            </a:r>
            <a:r>
              <a:rPr lang="en-GB" sz="2400" b="0" i="0" dirty="0">
                <a:solidFill>
                  <a:srgbClr val="3E4462"/>
                </a:solidFill>
                <a:effectLst/>
              </a:rPr>
              <a:t>) is a cloud-based service model that helps boost your business's productivity and optimize cost by </a:t>
            </a:r>
            <a:r>
              <a:rPr lang="en-GB" sz="2400" b="1" i="0" dirty="0">
                <a:solidFill>
                  <a:srgbClr val="3E4462"/>
                </a:solidFill>
                <a:effectLst/>
              </a:rPr>
              <a:t>providing expert networks, industry reports, market analysis, research databases, and other types of specialized knowledge resources.”</a:t>
            </a:r>
          </a:p>
          <a:p>
            <a:pPr marL="0" indent="0" algn="r">
              <a:buNone/>
            </a:pPr>
            <a:r>
              <a:rPr lang="en-GB" sz="2400" i="0" dirty="0">
                <a:solidFill>
                  <a:srgbClr val="3E4462"/>
                </a:solidFill>
                <a:effectLst/>
              </a:rPr>
              <a:t>(</a:t>
            </a:r>
            <a:r>
              <a:rPr lang="en-GB" sz="2400" i="0" dirty="0" err="1">
                <a:solidFill>
                  <a:srgbClr val="3E4462"/>
                </a:solidFill>
                <a:effectLst/>
              </a:rPr>
              <a:t>Gallemard</a:t>
            </a:r>
            <a:r>
              <a:rPr lang="en-GB" sz="2400" i="0" dirty="0">
                <a:solidFill>
                  <a:srgbClr val="3E4462"/>
                </a:solidFill>
                <a:effectLst/>
              </a:rPr>
              <a:t>, 2023)</a:t>
            </a:r>
          </a:p>
          <a:p>
            <a:pPr marL="0" indent="0">
              <a:buNone/>
            </a:pPr>
            <a:endParaRPr lang="en-GB" sz="2400" b="1" i="0" dirty="0">
              <a:solidFill>
                <a:schemeClr val="accent1">
                  <a:lumMod val="50000"/>
                </a:schemeClr>
              </a:solidFill>
              <a:effectLst/>
            </a:endParaRPr>
          </a:p>
          <a:p>
            <a:pPr marL="0" indent="0">
              <a:buNone/>
            </a:pPr>
            <a:r>
              <a:rPr lang="en-GB" sz="2400" b="0" i="0" dirty="0">
                <a:solidFill>
                  <a:schemeClr val="accent1">
                    <a:lumMod val="50000"/>
                  </a:schemeClr>
                </a:solidFill>
                <a:effectLst/>
              </a:rPr>
              <a:t>“</a:t>
            </a:r>
            <a:r>
              <a:rPr lang="en-GB" sz="2400" b="0" i="0" dirty="0" err="1">
                <a:solidFill>
                  <a:schemeClr val="accent1">
                    <a:lumMod val="50000"/>
                  </a:schemeClr>
                </a:solidFill>
                <a:effectLst/>
              </a:rPr>
              <a:t>KaaS</a:t>
            </a:r>
            <a:r>
              <a:rPr lang="en-GB" sz="2400" b="0" i="0" dirty="0">
                <a:solidFill>
                  <a:schemeClr val="accent1">
                    <a:lumMod val="50000"/>
                  </a:schemeClr>
                </a:solidFill>
                <a:effectLst/>
              </a:rPr>
              <a:t> leverages technologies like artificial intelligence (AI), machine learning (ML), and natural language processing (NLP) to deliver contextual and actionable insight.”</a:t>
            </a:r>
            <a:endParaRPr lang="en-GB" sz="2400" b="1" i="0" dirty="0">
              <a:solidFill>
                <a:schemeClr val="accent1">
                  <a:lumMod val="50000"/>
                </a:schemeClr>
              </a:solidFill>
              <a:effectLst/>
            </a:endParaRPr>
          </a:p>
          <a:p>
            <a:pPr marL="0" indent="0">
              <a:buNone/>
            </a:pPr>
            <a:endParaRPr lang="en-GB" sz="2400" b="1" dirty="0">
              <a:solidFill>
                <a:srgbClr val="3E4462"/>
              </a:solidFill>
            </a:endParaRPr>
          </a:p>
          <a:p>
            <a:pPr marL="0" indent="0">
              <a:buNone/>
            </a:pPr>
            <a:endParaRPr lang="en-GB" sz="2400" b="1" dirty="0">
              <a:solidFill>
                <a:srgbClr val="3E4462"/>
              </a:solidFill>
            </a:endParaRPr>
          </a:p>
          <a:p>
            <a:pPr marL="0" indent="0" algn="r">
              <a:buNone/>
            </a:pPr>
            <a:r>
              <a:rPr lang="en-GB" sz="2400" dirty="0">
                <a:solidFill>
                  <a:srgbClr val="3E4462"/>
                </a:solidFill>
              </a:rPr>
              <a:t>(Abbas, 2024)</a:t>
            </a:r>
            <a:endParaRPr lang="en-GB" sz="2400" dirty="0"/>
          </a:p>
        </p:txBody>
      </p:sp>
    </p:spTree>
    <p:extLst>
      <p:ext uri="{BB962C8B-B14F-4D97-AF65-F5344CB8AC3E}">
        <p14:creationId xmlns:p14="http://schemas.microsoft.com/office/powerpoint/2010/main" val="1069984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5A0E9-C104-6359-C4F7-BE33A705D194}"/>
              </a:ext>
            </a:extLst>
          </p:cNvPr>
          <p:cNvSpPr>
            <a:spLocks noGrp="1"/>
          </p:cNvSpPr>
          <p:nvPr>
            <p:ph type="title"/>
          </p:nvPr>
        </p:nvSpPr>
        <p:spPr/>
        <p:txBody>
          <a:bodyPr/>
          <a:lstStyle/>
          <a:p>
            <a:r>
              <a:rPr lang="en-GB" dirty="0"/>
              <a:t>Benefits of </a:t>
            </a:r>
            <a:r>
              <a:rPr lang="en-GB" dirty="0" err="1"/>
              <a:t>KaaS</a:t>
            </a:r>
            <a:endParaRPr lang="en-GB" dirty="0"/>
          </a:p>
        </p:txBody>
      </p:sp>
      <p:sp>
        <p:nvSpPr>
          <p:cNvPr id="3" name="Content Placeholder 2">
            <a:extLst>
              <a:ext uri="{FF2B5EF4-FFF2-40B4-BE49-F238E27FC236}">
                <a16:creationId xmlns:a16="http://schemas.microsoft.com/office/drawing/2014/main" id="{9C5FE4BE-41F5-7EAA-021B-BBC5D10A787E}"/>
              </a:ext>
            </a:extLst>
          </p:cNvPr>
          <p:cNvSpPr>
            <a:spLocks noGrp="1"/>
          </p:cNvSpPr>
          <p:nvPr>
            <p:ph idx="1"/>
          </p:nvPr>
        </p:nvSpPr>
        <p:spPr>
          <a:xfrm>
            <a:off x="301657" y="2652826"/>
            <a:ext cx="11594969" cy="3651349"/>
          </a:xfrm>
        </p:spPr>
        <p:txBody>
          <a:bodyPr>
            <a:normAutofit fontScale="85000" lnSpcReduction="20000"/>
          </a:bodyPr>
          <a:lstStyle/>
          <a:p>
            <a:pPr algn="l">
              <a:spcBef>
                <a:spcPts val="750"/>
              </a:spcBef>
              <a:spcAft>
                <a:spcPts val="750"/>
              </a:spcAft>
              <a:buFont typeface="Arial" panose="020B0604020202020204" pitchFamily="34" charset="0"/>
              <a:buChar char="•"/>
            </a:pPr>
            <a:r>
              <a:rPr lang="en-GB" b="1" i="0" dirty="0">
                <a:solidFill>
                  <a:schemeClr val="accent1">
                    <a:lumMod val="50000"/>
                  </a:schemeClr>
                </a:solidFill>
                <a:effectLst/>
                <a:latin typeface="Segoe UI" panose="020B0502040204020203" pitchFamily="34" charset="0"/>
              </a:rPr>
              <a:t>Access to Expert Knowledge</a:t>
            </a:r>
            <a:r>
              <a:rPr lang="en-GB" b="0" i="0" dirty="0">
                <a:solidFill>
                  <a:schemeClr val="accent1">
                    <a:lumMod val="50000"/>
                  </a:schemeClr>
                </a:solidFill>
                <a:effectLst/>
                <a:latin typeface="Segoe UI" panose="020B0502040204020203" pitchFamily="34" charset="0"/>
              </a:rPr>
              <a:t>: Enables organizations to leverage the expertise of subject matter experts without maintaining in-house resources.</a:t>
            </a:r>
          </a:p>
          <a:p>
            <a:pPr algn="l">
              <a:spcBef>
                <a:spcPts val="750"/>
              </a:spcBef>
              <a:spcAft>
                <a:spcPts val="750"/>
              </a:spcAft>
              <a:buFont typeface="Arial" panose="020B0604020202020204" pitchFamily="34" charset="0"/>
              <a:buChar char="•"/>
            </a:pPr>
            <a:r>
              <a:rPr lang="en-GB" b="1" i="0" dirty="0">
                <a:solidFill>
                  <a:schemeClr val="accent1">
                    <a:lumMod val="50000"/>
                  </a:schemeClr>
                </a:solidFill>
                <a:effectLst/>
                <a:latin typeface="Segoe UI" panose="020B0502040204020203" pitchFamily="34" charset="0"/>
              </a:rPr>
              <a:t>Increased Agility</a:t>
            </a:r>
            <a:r>
              <a:rPr lang="en-GB" b="0" i="0" dirty="0">
                <a:solidFill>
                  <a:schemeClr val="accent1">
                    <a:lumMod val="50000"/>
                  </a:schemeClr>
                </a:solidFill>
                <a:effectLst/>
                <a:latin typeface="Segoe UI" panose="020B0502040204020203" pitchFamily="34" charset="0"/>
              </a:rPr>
              <a:t>: Allows organizations to quickly access the knowledge they need, enhancing decision-making and problem-solving.</a:t>
            </a:r>
          </a:p>
          <a:p>
            <a:pPr algn="l">
              <a:spcBef>
                <a:spcPts val="750"/>
              </a:spcBef>
              <a:spcAft>
                <a:spcPts val="750"/>
              </a:spcAft>
              <a:buFont typeface="Arial" panose="020B0604020202020204" pitchFamily="34" charset="0"/>
              <a:buChar char="•"/>
            </a:pPr>
            <a:r>
              <a:rPr lang="en-GB" b="1" i="0" dirty="0">
                <a:solidFill>
                  <a:schemeClr val="accent1">
                    <a:lumMod val="50000"/>
                  </a:schemeClr>
                </a:solidFill>
                <a:effectLst/>
                <a:latin typeface="Segoe UI" panose="020B0502040204020203" pitchFamily="34" charset="0"/>
              </a:rPr>
              <a:t>Improved Productivity</a:t>
            </a:r>
            <a:r>
              <a:rPr lang="en-GB" b="0" i="0" dirty="0">
                <a:solidFill>
                  <a:schemeClr val="accent1">
                    <a:lumMod val="50000"/>
                  </a:schemeClr>
                </a:solidFill>
                <a:effectLst/>
                <a:latin typeface="Segoe UI" panose="020B0502040204020203" pitchFamily="34" charset="0"/>
              </a:rPr>
              <a:t>: Streamlines processes and reduces the time spent searching for information</a:t>
            </a:r>
            <a:r>
              <a:rPr lang="en-GB" dirty="0">
                <a:solidFill>
                  <a:schemeClr val="accent1">
                    <a:lumMod val="50000"/>
                  </a:schemeClr>
                </a:solidFill>
                <a:latin typeface="var(--fontFamilyBase)"/>
              </a:rPr>
              <a:t>.</a:t>
            </a:r>
            <a:endParaRPr lang="en-GB" b="0" i="0" dirty="0">
              <a:solidFill>
                <a:schemeClr val="accent1">
                  <a:lumMod val="50000"/>
                </a:schemeClr>
              </a:solidFill>
              <a:effectLst/>
              <a:latin typeface="Segoe UI" panose="020B0502040204020203" pitchFamily="34" charset="0"/>
            </a:endParaRPr>
          </a:p>
          <a:p>
            <a:pPr algn="l">
              <a:spcBef>
                <a:spcPts val="750"/>
              </a:spcBef>
              <a:spcAft>
                <a:spcPts val="750"/>
              </a:spcAft>
              <a:buFont typeface="Arial" panose="020B0604020202020204" pitchFamily="34" charset="0"/>
              <a:buChar char="•"/>
            </a:pPr>
            <a:r>
              <a:rPr lang="en-GB" b="1" i="0" dirty="0">
                <a:solidFill>
                  <a:schemeClr val="accent1">
                    <a:lumMod val="50000"/>
                  </a:schemeClr>
                </a:solidFill>
                <a:effectLst/>
                <a:latin typeface="Segoe UI" panose="020B0502040204020203" pitchFamily="34" charset="0"/>
              </a:rPr>
              <a:t>Enhanced Collaboration</a:t>
            </a:r>
            <a:r>
              <a:rPr lang="en-GB" b="0" i="0" dirty="0">
                <a:solidFill>
                  <a:schemeClr val="accent1">
                    <a:lumMod val="50000"/>
                  </a:schemeClr>
                </a:solidFill>
                <a:effectLst/>
                <a:latin typeface="Segoe UI" panose="020B0502040204020203" pitchFamily="34" charset="0"/>
              </a:rPr>
              <a:t>: Supports seamless collaboration among teams, regardless of location.</a:t>
            </a:r>
          </a:p>
          <a:p>
            <a:pPr marL="0" indent="0" algn="r">
              <a:buNone/>
            </a:pPr>
            <a:endParaRPr lang="en-GB" dirty="0">
              <a:solidFill>
                <a:schemeClr val="accent1">
                  <a:lumMod val="50000"/>
                </a:schemeClr>
              </a:solidFill>
            </a:endParaRPr>
          </a:p>
          <a:p>
            <a:pPr marL="0" indent="0" algn="r">
              <a:buNone/>
            </a:pPr>
            <a:r>
              <a:rPr lang="en-GB" dirty="0">
                <a:solidFill>
                  <a:schemeClr val="accent1">
                    <a:lumMod val="50000"/>
                  </a:schemeClr>
                </a:solidFill>
              </a:rPr>
              <a:t>(</a:t>
            </a:r>
            <a:r>
              <a:rPr lang="en-GB" dirty="0" err="1">
                <a:solidFill>
                  <a:schemeClr val="accent1">
                    <a:lumMod val="50000"/>
                  </a:schemeClr>
                </a:solidFill>
              </a:rPr>
              <a:t>Gallemard</a:t>
            </a:r>
            <a:r>
              <a:rPr lang="en-GB" dirty="0">
                <a:solidFill>
                  <a:schemeClr val="accent1">
                    <a:lumMod val="50000"/>
                  </a:schemeClr>
                </a:solidFill>
              </a:rPr>
              <a:t>, 2023)</a:t>
            </a:r>
          </a:p>
          <a:p>
            <a:pPr marL="0" indent="0" algn="r">
              <a:buNone/>
            </a:pPr>
            <a:endParaRPr lang="en-GB" dirty="0">
              <a:solidFill>
                <a:schemeClr val="accent1">
                  <a:lumMod val="50000"/>
                </a:schemeClr>
              </a:solidFill>
            </a:endParaRPr>
          </a:p>
        </p:txBody>
      </p:sp>
    </p:spTree>
    <p:extLst>
      <p:ext uri="{BB962C8B-B14F-4D97-AF65-F5344CB8AC3E}">
        <p14:creationId xmlns:p14="http://schemas.microsoft.com/office/powerpoint/2010/main" val="3102688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hallenges of knowledge as a service">
            <a:extLst>
              <a:ext uri="{FF2B5EF4-FFF2-40B4-BE49-F238E27FC236}">
                <a16:creationId xmlns:a16="http://schemas.microsoft.com/office/drawing/2014/main" id="{B1341BC2-62FC-86E3-E08B-5320BABA07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291"/>
          <a:stretch/>
        </p:blipFill>
        <p:spPr bwMode="auto">
          <a:xfrm>
            <a:off x="76197" y="1144937"/>
            <a:ext cx="12141200" cy="5865463"/>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challenges of knowledge as a service">
            <a:extLst>
              <a:ext uri="{FF2B5EF4-FFF2-40B4-BE49-F238E27FC236}">
                <a16:creationId xmlns:a16="http://schemas.microsoft.com/office/drawing/2014/main" id="{90EFE487-5D6D-B8F8-1BA5-CF84645348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1144937"/>
            <a:ext cx="8682467" cy="57130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2A199F5-4F9D-F288-7288-F3F3CCC3A58A}"/>
              </a:ext>
            </a:extLst>
          </p:cNvPr>
          <p:cNvSpPr txBox="1"/>
          <p:nvPr/>
        </p:nvSpPr>
        <p:spPr>
          <a:xfrm>
            <a:off x="8339667" y="2506131"/>
            <a:ext cx="3953933" cy="3416320"/>
          </a:xfrm>
          <a:prstGeom prst="rect">
            <a:avLst/>
          </a:prstGeom>
          <a:noFill/>
        </p:spPr>
        <p:txBody>
          <a:bodyPr wrap="square" rtlCol="0">
            <a:spAutoFit/>
          </a:bodyPr>
          <a:lstStyle/>
          <a:p>
            <a:r>
              <a:rPr lang="en-GB" dirty="0">
                <a:solidFill>
                  <a:schemeClr val="bg1"/>
                </a:solidFill>
              </a:rPr>
              <a:t>How can we determine the currency and relevance of the knowledge?</a:t>
            </a:r>
          </a:p>
          <a:p>
            <a:endParaRPr lang="en-GB" dirty="0">
              <a:solidFill>
                <a:schemeClr val="bg1"/>
              </a:solidFill>
            </a:endParaRPr>
          </a:p>
          <a:p>
            <a:r>
              <a:rPr lang="en-GB" dirty="0">
                <a:solidFill>
                  <a:schemeClr val="bg1"/>
                </a:solidFill>
              </a:rPr>
              <a:t>What levels of security are in place?</a:t>
            </a:r>
          </a:p>
          <a:p>
            <a:endParaRPr lang="en-GB" dirty="0">
              <a:solidFill>
                <a:schemeClr val="bg1"/>
              </a:solidFill>
            </a:endParaRPr>
          </a:p>
          <a:p>
            <a:r>
              <a:rPr lang="en-GB" dirty="0">
                <a:solidFill>
                  <a:schemeClr val="bg1"/>
                </a:solidFill>
              </a:rPr>
              <a:t>How does it fit with existing infrastructure?</a:t>
            </a:r>
          </a:p>
          <a:p>
            <a:endParaRPr lang="en-GB" dirty="0">
              <a:solidFill>
                <a:schemeClr val="bg1"/>
              </a:solidFill>
            </a:endParaRPr>
          </a:p>
          <a:p>
            <a:r>
              <a:rPr lang="en-GB" dirty="0">
                <a:solidFill>
                  <a:schemeClr val="bg1"/>
                </a:solidFill>
              </a:rPr>
              <a:t>Can be adapted to fit a changing environment?</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581069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ADF0-E4A9-3373-0A3A-D6700230CF08}"/>
              </a:ext>
            </a:extLst>
          </p:cNvPr>
          <p:cNvSpPr>
            <a:spLocks noGrp="1"/>
          </p:cNvSpPr>
          <p:nvPr>
            <p:ph type="title"/>
          </p:nvPr>
        </p:nvSpPr>
        <p:spPr/>
        <p:txBody>
          <a:bodyPr/>
          <a:lstStyle/>
          <a:p>
            <a:r>
              <a:rPr lang="en-GB" dirty="0"/>
              <a:t>Knowledge workers</a:t>
            </a:r>
          </a:p>
        </p:txBody>
      </p:sp>
      <p:sp>
        <p:nvSpPr>
          <p:cNvPr id="3" name="Content Placeholder 2">
            <a:extLst>
              <a:ext uri="{FF2B5EF4-FFF2-40B4-BE49-F238E27FC236}">
                <a16:creationId xmlns:a16="http://schemas.microsoft.com/office/drawing/2014/main" id="{DD128AA1-BE83-8DF1-63AD-0FD11277F3C2}"/>
              </a:ext>
            </a:extLst>
          </p:cNvPr>
          <p:cNvSpPr>
            <a:spLocks noGrp="1"/>
          </p:cNvSpPr>
          <p:nvPr>
            <p:ph idx="1"/>
          </p:nvPr>
        </p:nvSpPr>
        <p:spPr/>
        <p:txBody>
          <a:bodyPr/>
          <a:lstStyle/>
          <a:p>
            <a:pPr marL="0" indent="0">
              <a:buNone/>
            </a:pPr>
            <a:r>
              <a:rPr lang="en-GB" dirty="0">
                <a:solidFill>
                  <a:schemeClr val="accent1">
                    <a:lumMod val="75000"/>
                  </a:schemeClr>
                </a:solidFill>
              </a:rPr>
              <a:t>“</a:t>
            </a:r>
            <a:r>
              <a:rPr lang="en-GB" b="0" i="0" dirty="0">
                <a:solidFill>
                  <a:schemeClr val="accent1">
                    <a:lumMod val="75000"/>
                  </a:schemeClr>
                </a:solidFill>
                <a:effectLst/>
                <a:latin typeface="Segoe UI" panose="020B0502040204020203" pitchFamily="34" charset="0"/>
              </a:rPr>
              <a:t>Knowledge workers are professionals whose primary job involves handling or using information. They generate value through their expertise, critical thinking, and problem-solving abilities. Examples include ICT professionals, physicians, engineers, scientists, and academics.”</a:t>
            </a:r>
          </a:p>
          <a:p>
            <a:pPr marL="0" indent="0">
              <a:buNone/>
            </a:pPr>
            <a:endParaRPr lang="en-GB" dirty="0">
              <a:solidFill>
                <a:schemeClr val="accent1">
                  <a:lumMod val="75000"/>
                </a:schemeClr>
              </a:solidFill>
              <a:latin typeface="Segoe UI" panose="020B0502040204020203" pitchFamily="34" charset="0"/>
            </a:endParaRPr>
          </a:p>
          <a:p>
            <a:pPr marL="0" indent="0">
              <a:buNone/>
            </a:pPr>
            <a:endParaRPr lang="en-GB" dirty="0">
              <a:solidFill>
                <a:schemeClr val="accent1">
                  <a:lumMod val="75000"/>
                </a:schemeClr>
              </a:solidFill>
              <a:latin typeface="Segoe UI" panose="020B0502040204020203" pitchFamily="34" charset="0"/>
            </a:endParaRPr>
          </a:p>
          <a:p>
            <a:pPr marL="0" indent="0" algn="r">
              <a:buNone/>
            </a:pPr>
            <a:r>
              <a:rPr lang="en-GB" dirty="0">
                <a:solidFill>
                  <a:schemeClr val="accent1">
                    <a:lumMod val="75000"/>
                  </a:schemeClr>
                </a:solidFill>
                <a:latin typeface="Segoe UI" panose="020B0502040204020203" pitchFamily="34" charset="0"/>
              </a:rPr>
              <a:t>(IBM, 2023)</a:t>
            </a:r>
            <a:endParaRPr lang="en-GB" dirty="0">
              <a:solidFill>
                <a:schemeClr val="accent1">
                  <a:lumMod val="75000"/>
                </a:schemeClr>
              </a:solidFill>
            </a:endParaRPr>
          </a:p>
        </p:txBody>
      </p:sp>
    </p:spTree>
    <p:extLst>
      <p:ext uri="{BB962C8B-B14F-4D97-AF65-F5344CB8AC3E}">
        <p14:creationId xmlns:p14="http://schemas.microsoft.com/office/powerpoint/2010/main" val="1210997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E23CC-89A5-1D2C-6A25-97A1F62996B7}"/>
              </a:ext>
            </a:extLst>
          </p:cNvPr>
          <p:cNvSpPr>
            <a:spLocks noGrp="1"/>
          </p:cNvSpPr>
          <p:nvPr>
            <p:ph type="title"/>
          </p:nvPr>
        </p:nvSpPr>
        <p:spPr/>
        <p:txBody>
          <a:bodyPr/>
          <a:lstStyle/>
          <a:p>
            <a:r>
              <a:rPr lang="en-GB" dirty="0"/>
              <a:t>Differences between knowledge workers and traditional workers:</a:t>
            </a:r>
          </a:p>
        </p:txBody>
      </p:sp>
      <p:graphicFrame>
        <p:nvGraphicFramePr>
          <p:cNvPr id="4" name="Content Placeholder 3">
            <a:extLst>
              <a:ext uri="{FF2B5EF4-FFF2-40B4-BE49-F238E27FC236}">
                <a16:creationId xmlns:a16="http://schemas.microsoft.com/office/drawing/2014/main" id="{3DA975BC-AA25-5617-9574-2126E18879AA}"/>
              </a:ext>
            </a:extLst>
          </p:cNvPr>
          <p:cNvGraphicFramePr>
            <a:graphicFrameLocks noGrp="1"/>
          </p:cNvGraphicFramePr>
          <p:nvPr>
            <p:ph idx="1"/>
            <p:extLst>
              <p:ext uri="{D42A27DB-BD31-4B8C-83A1-F6EECF244321}">
                <p14:modId xmlns:p14="http://schemas.microsoft.com/office/powerpoint/2010/main" val="3053270051"/>
              </p:ext>
            </p:extLst>
          </p:nvPr>
        </p:nvGraphicFramePr>
        <p:xfrm>
          <a:off x="301625" y="2999851"/>
          <a:ext cx="11595100" cy="3032760"/>
        </p:xfrm>
        <a:graphic>
          <a:graphicData uri="http://schemas.openxmlformats.org/drawingml/2006/table">
            <a:tbl>
              <a:tblPr firstRow="1" bandRow="1">
                <a:tableStyleId>{5C22544A-7EE6-4342-B048-85BDC9FD1C3A}</a:tableStyleId>
              </a:tblPr>
              <a:tblGrid>
                <a:gridCol w="5797550">
                  <a:extLst>
                    <a:ext uri="{9D8B030D-6E8A-4147-A177-3AD203B41FA5}">
                      <a16:colId xmlns:a16="http://schemas.microsoft.com/office/drawing/2014/main" val="2175255942"/>
                    </a:ext>
                  </a:extLst>
                </a:gridCol>
                <a:gridCol w="5797550">
                  <a:extLst>
                    <a:ext uri="{9D8B030D-6E8A-4147-A177-3AD203B41FA5}">
                      <a16:colId xmlns:a16="http://schemas.microsoft.com/office/drawing/2014/main" val="694150918"/>
                    </a:ext>
                  </a:extLst>
                </a:gridCol>
              </a:tblGrid>
              <a:tr h="370840">
                <a:tc>
                  <a:txBody>
                    <a:bodyPr/>
                    <a:lstStyle/>
                    <a:p>
                      <a:r>
                        <a:rPr lang="en-GB" dirty="0"/>
                        <a:t>Knowledge worker</a:t>
                      </a:r>
                    </a:p>
                  </a:txBody>
                  <a:tcPr/>
                </a:tc>
                <a:tc>
                  <a:txBody>
                    <a:bodyPr/>
                    <a:lstStyle/>
                    <a:p>
                      <a:r>
                        <a:rPr lang="en-GB" dirty="0"/>
                        <a:t>Traditional worker</a:t>
                      </a:r>
                    </a:p>
                  </a:txBody>
                  <a:tcPr/>
                </a:tc>
                <a:extLst>
                  <a:ext uri="{0D108BD9-81ED-4DB2-BD59-A6C34878D82A}">
                    <a16:rowId xmlns:a16="http://schemas.microsoft.com/office/drawing/2014/main" val="3334763034"/>
                  </a:ext>
                </a:extLst>
              </a:tr>
              <a:tr h="370840">
                <a:tc>
                  <a:txBody>
                    <a:bodyPr/>
                    <a:lstStyle/>
                    <a:p>
                      <a:r>
                        <a:rPr lang="en-GB" dirty="0"/>
                        <a:t>Primary capital – knowledge &amp; intellectual capital.</a:t>
                      </a:r>
                    </a:p>
                  </a:txBody>
                  <a:tcPr/>
                </a:tc>
                <a:tc>
                  <a:txBody>
                    <a:bodyPr/>
                    <a:lstStyle/>
                    <a:p>
                      <a:r>
                        <a:rPr lang="en-GB" dirty="0"/>
                        <a:t>Primary capital – physical labour &amp; manual skills.</a:t>
                      </a:r>
                    </a:p>
                  </a:txBody>
                  <a:tcPr/>
                </a:tc>
                <a:extLst>
                  <a:ext uri="{0D108BD9-81ED-4DB2-BD59-A6C34878D82A}">
                    <a16:rowId xmlns:a16="http://schemas.microsoft.com/office/drawing/2014/main" val="2256412001"/>
                  </a:ext>
                </a:extLst>
              </a:tr>
              <a:tr h="370840">
                <a:tc>
                  <a:txBody>
                    <a:bodyPr/>
                    <a:lstStyle/>
                    <a:p>
                      <a:r>
                        <a:rPr lang="en-GB" dirty="0"/>
                        <a:t>Tasks – Involves non-routine problem-solving, innovation, and the creation of new information.</a:t>
                      </a:r>
                    </a:p>
                  </a:txBody>
                  <a:tcPr/>
                </a:tc>
                <a:tc>
                  <a:txBody>
                    <a:bodyPr/>
                    <a:lstStyle/>
                    <a:p>
                      <a:r>
                        <a:rPr lang="en-GB" dirty="0"/>
                        <a:t>Tasks – Routine, repetitive task requiring physical effort</a:t>
                      </a:r>
                    </a:p>
                  </a:txBody>
                  <a:tcPr/>
                </a:tc>
                <a:extLst>
                  <a:ext uri="{0D108BD9-81ED-4DB2-BD59-A6C34878D82A}">
                    <a16:rowId xmlns:a16="http://schemas.microsoft.com/office/drawing/2014/main" val="2264492441"/>
                  </a:ext>
                </a:extLst>
              </a:tr>
              <a:tr h="370840">
                <a:tc>
                  <a:txBody>
                    <a:bodyPr/>
                    <a:lstStyle/>
                    <a:p>
                      <a:r>
                        <a:rPr lang="en-GB" dirty="0"/>
                        <a:t>Work environment – Typically hierarchical, with structured supervision.</a:t>
                      </a:r>
                    </a:p>
                  </a:txBody>
                  <a:tcPr/>
                </a:tc>
                <a:tc>
                  <a:txBody>
                    <a:bodyPr/>
                    <a:lstStyle/>
                    <a:p>
                      <a:r>
                        <a:rPr lang="en-GB" dirty="0"/>
                        <a:t>Work environment – Typically hierarchical, with structured supervision.</a:t>
                      </a:r>
                    </a:p>
                  </a:txBody>
                  <a:tcPr/>
                </a:tc>
                <a:extLst>
                  <a:ext uri="{0D108BD9-81ED-4DB2-BD59-A6C34878D82A}">
                    <a16:rowId xmlns:a16="http://schemas.microsoft.com/office/drawing/2014/main" val="2089070346"/>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1824291321"/>
                  </a:ext>
                </a:extLst>
              </a:tr>
              <a:tr h="370840">
                <a:tc>
                  <a:txBody>
                    <a:bodyPr/>
                    <a:lstStyle/>
                    <a:p>
                      <a:r>
                        <a:rPr lang="en-GB" dirty="0"/>
                        <a:t>Examples – Software developers, researchers, consultants</a:t>
                      </a:r>
                    </a:p>
                  </a:txBody>
                  <a:tcPr/>
                </a:tc>
                <a:tc>
                  <a:txBody>
                    <a:bodyPr/>
                    <a:lstStyle/>
                    <a:p>
                      <a:r>
                        <a:rPr lang="en-GB" dirty="0"/>
                        <a:t>Examples – Factory workers, construction workers, assembly line operators.</a:t>
                      </a:r>
                    </a:p>
                  </a:txBody>
                  <a:tcPr/>
                </a:tc>
                <a:extLst>
                  <a:ext uri="{0D108BD9-81ED-4DB2-BD59-A6C34878D82A}">
                    <a16:rowId xmlns:a16="http://schemas.microsoft.com/office/drawing/2014/main" val="366796493"/>
                  </a:ext>
                </a:extLst>
              </a:tr>
            </a:tbl>
          </a:graphicData>
        </a:graphic>
      </p:graphicFrame>
    </p:spTree>
    <p:extLst>
      <p:ext uri="{BB962C8B-B14F-4D97-AF65-F5344CB8AC3E}">
        <p14:creationId xmlns:p14="http://schemas.microsoft.com/office/powerpoint/2010/main" val="3308392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00144-2431-6809-85CE-1B9BCCE507AB}"/>
              </a:ext>
            </a:extLst>
          </p:cNvPr>
          <p:cNvSpPr>
            <a:spLocks noGrp="1"/>
          </p:cNvSpPr>
          <p:nvPr>
            <p:ph type="title"/>
          </p:nvPr>
        </p:nvSpPr>
        <p:spPr/>
        <p:txBody>
          <a:bodyPr/>
          <a:lstStyle/>
          <a:p>
            <a:r>
              <a:rPr lang="en-GB" dirty="0"/>
              <a:t>Skills &amp; Competencies of knowledge workers:</a:t>
            </a:r>
          </a:p>
        </p:txBody>
      </p:sp>
      <p:sp>
        <p:nvSpPr>
          <p:cNvPr id="3" name="Content Placeholder 2">
            <a:extLst>
              <a:ext uri="{FF2B5EF4-FFF2-40B4-BE49-F238E27FC236}">
                <a16:creationId xmlns:a16="http://schemas.microsoft.com/office/drawing/2014/main" id="{5D3B15D6-7276-B502-2990-494F62101C38}"/>
              </a:ext>
            </a:extLst>
          </p:cNvPr>
          <p:cNvSpPr>
            <a:spLocks noGrp="1"/>
          </p:cNvSpPr>
          <p:nvPr>
            <p:ph idx="1"/>
          </p:nvPr>
        </p:nvSpPr>
        <p:spPr>
          <a:xfrm>
            <a:off x="397934" y="2906826"/>
            <a:ext cx="11201400" cy="3651349"/>
          </a:xfrm>
        </p:spPr>
        <p:txBody>
          <a:bodyPr/>
          <a:lstStyle/>
          <a:p>
            <a:r>
              <a:rPr lang="en-GB" dirty="0"/>
              <a:t>Critical thinking &amp; Problem-solving</a:t>
            </a:r>
          </a:p>
          <a:p>
            <a:r>
              <a:rPr lang="en-GB" dirty="0"/>
              <a:t>Communication Skills</a:t>
            </a:r>
          </a:p>
          <a:p>
            <a:r>
              <a:rPr lang="en-GB" dirty="0"/>
              <a:t>Collaboration &amp; Teamwork</a:t>
            </a:r>
          </a:p>
          <a:p>
            <a:r>
              <a:rPr lang="en-GB" dirty="0"/>
              <a:t>Digital Literacy</a:t>
            </a:r>
          </a:p>
          <a:p>
            <a:r>
              <a:rPr lang="en-GB" dirty="0"/>
              <a:t>Continuous Learning &amp; Adaptability</a:t>
            </a:r>
          </a:p>
          <a:p>
            <a:endParaRPr lang="en-GB" dirty="0"/>
          </a:p>
          <a:p>
            <a:pPr marL="0" indent="0" algn="r">
              <a:buNone/>
            </a:pPr>
            <a:r>
              <a:rPr lang="en-GB" dirty="0"/>
              <a:t>(Gardner, 2017)</a:t>
            </a:r>
          </a:p>
        </p:txBody>
      </p:sp>
      <p:pic>
        <p:nvPicPr>
          <p:cNvPr id="8196" name="Picture 4">
            <a:extLst>
              <a:ext uri="{FF2B5EF4-FFF2-40B4-BE49-F238E27FC236}">
                <a16:creationId xmlns:a16="http://schemas.microsoft.com/office/drawing/2014/main" id="{E4F035A6-4D08-7545-92BD-C4391C2B8A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6393" y="2460010"/>
            <a:ext cx="5249315" cy="3303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36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4EF51-A61C-506A-C55A-E42D2D07B226}"/>
              </a:ext>
            </a:extLst>
          </p:cNvPr>
          <p:cNvSpPr>
            <a:spLocks noGrp="1"/>
          </p:cNvSpPr>
          <p:nvPr>
            <p:ph type="title"/>
          </p:nvPr>
        </p:nvSpPr>
        <p:spPr/>
        <p:txBody>
          <a:bodyPr/>
          <a:lstStyle/>
          <a:p>
            <a:r>
              <a:rPr lang="en-GB" dirty="0"/>
              <a:t>Challenges for knowledge workers</a:t>
            </a:r>
          </a:p>
        </p:txBody>
      </p:sp>
      <p:pic>
        <p:nvPicPr>
          <p:cNvPr id="5" name="Content Placeholder 4" descr="A yellow and orange text with a crane and a black background&#10;&#10;Description automatically generated">
            <a:extLst>
              <a:ext uri="{FF2B5EF4-FFF2-40B4-BE49-F238E27FC236}">
                <a16:creationId xmlns:a16="http://schemas.microsoft.com/office/drawing/2014/main" id="{0BF86F3E-22CA-5137-E3C7-824E1190DE1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20624035">
            <a:off x="1288181" y="3111456"/>
            <a:ext cx="2123756" cy="1030077"/>
          </a:xfrm>
        </p:spPr>
      </p:pic>
      <p:pic>
        <p:nvPicPr>
          <p:cNvPr id="7" name="Picture 6" descr="A balance between rocks&#10;&#10;Description automatically generated with medium confidence">
            <a:extLst>
              <a:ext uri="{FF2B5EF4-FFF2-40B4-BE49-F238E27FC236}">
                <a16:creationId xmlns:a16="http://schemas.microsoft.com/office/drawing/2014/main" id="{C5ABFF7F-A175-DD39-F47F-04A43D2B07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7448" y="3321277"/>
            <a:ext cx="3821251" cy="2546562"/>
          </a:xfrm>
          <a:prstGeom prst="rect">
            <a:avLst/>
          </a:prstGeom>
        </p:spPr>
      </p:pic>
      <p:pic>
        <p:nvPicPr>
          <p:cNvPr id="9" name="Picture 8" descr="A box full of electronics&#10;&#10;Description automatically generated">
            <a:extLst>
              <a:ext uri="{FF2B5EF4-FFF2-40B4-BE49-F238E27FC236}">
                <a16:creationId xmlns:a16="http://schemas.microsoft.com/office/drawing/2014/main" id="{91F86FB3-0236-1001-3EED-27CD4A09C0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7416" y="2505551"/>
            <a:ext cx="2394583" cy="2546562"/>
          </a:xfrm>
          <a:prstGeom prst="rect">
            <a:avLst/>
          </a:prstGeom>
        </p:spPr>
      </p:pic>
      <p:sp>
        <p:nvSpPr>
          <p:cNvPr id="10" name="TextBox 9">
            <a:extLst>
              <a:ext uri="{FF2B5EF4-FFF2-40B4-BE49-F238E27FC236}">
                <a16:creationId xmlns:a16="http://schemas.microsoft.com/office/drawing/2014/main" id="{A670689D-2F28-9271-FFCD-9086E29C24A9}"/>
              </a:ext>
            </a:extLst>
          </p:cNvPr>
          <p:cNvSpPr txBox="1"/>
          <p:nvPr/>
        </p:nvSpPr>
        <p:spPr>
          <a:xfrm>
            <a:off x="8969829" y="5437074"/>
            <a:ext cx="2728685" cy="369332"/>
          </a:xfrm>
          <a:prstGeom prst="rect">
            <a:avLst/>
          </a:prstGeom>
          <a:noFill/>
        </p:spPr>
        <p:txBody>
          <a:bodyPr wrap="square" rtlCol="0">
            <a:spAutoFit/>
          </a:bodyPr>
          <a:lstStyle/>
          <a:p>
            <a:r>
              <a:rPr lang="en-GB" b="1" i="0" dirty="0">
                <a:solidFill>
                  <a:schemeClr val="accent1">
                    <a:lumMod val="75000"/>
                  </a:schemeClr>
                </a:solidFill>
                <a:effectLst/>
                <a:latin typeface="Segoe UI" panose="020B0502040204020203" pitchFamily="34" charset="0"/>
              </a:rPr>
              <a:t>Skill Obsolescence</a:t>
            </a:r>
            <a:endParaRPr lang="en-GB" dirty="0">
              <a:solidFill>
                <a:schemeClr val="accent1">
                  <a:lumMod val="75000"/>
                </a:schemeClr>
              </a:solidFill>
            </a:endParaRPr>
          </a:p>
        </p:txBody>
      </p:sp>
      <p:sp>
        <p:nvSpPr>
          <p:cNvPr id="11" name="TextBox 10">
            <a:extLst>
              <a:ext uri="{FF2B5EF4-FFF2-40B4-BE49-F238E27FC236}">
                <a16:creationId xmlns:a16="http://schemas.microsoft.com/office/drawing/2014/main" id="{10AD736B-A4F3-234D-536F-5CCF1937314D}"/>
              </a:ext>
            </a:extLst>
          </p:cNvPr>
          <p:cNvSpPr txBox="1"/>
          <p:nvPr/>
        </p:nvSpPr>
        <p:spPr>
          <a:xfrm>
            <a:off x="4143264" y="5867839"/>
            <a:ext cx="3409621" cy="369332"/>
          </a:xfrm>
          <a:prstGeom prst="rect">
            <a:avLst/>
          </a:prstGeom>
          <a:noFill/>
        </p:spPr>
        <p:txBody>
          <a:bodyPr wrap="square" rtlCol="0">
            <a:spAutoFit/>
          </a:bodyPr>
          <a:lstStyle/>
          <a:p>
            <a:r>
              <a:rPr lang="en-GB" b="1" dirty="0">
                <a:solidFill>
                  <a:schemeClr val="accent1">
                    <a:lumMod val="75000"/>
                  </a:schemeClr>
                </a:solidFill>
                <a:latin typeface="Segoe UI" panose="020B0502040204020203" pitchFamily="34" charset="0"/>
                <a:cs typeface="Segoe UI" panose="020B0502040204020203" pitchFamily="34" charset="0"/>
              </a:rPr>
              <a:t>Maintaining work life balance</a:t>
            </a:r>
          </a:p>
        </p:txBody>
      </p:sp>
      <p:sp>
        <p:nvSpPr>
          <p:cNvPr id="12" name="TextBox 11">
            <a:extLst>
              <a:ext uri="{FF2B5EF4-FFF2-40B4-BE49-F238E27FC236}">
                <a16:creationId xmlns:a16="http://schemas.microsoft.com/office/drawing/2014/main" id="{01F3AFD0-EADF-1FD1-2EEA-5A9DA1D19741}"/>
              </a:ext>
            </a:extLst>
          </p:cNvPr>
          <p:cNvSpPr txBox="1"/>
          <p:nvPr/>
        </p:nvSpPr>
        <p:spPr>
          <a:xfrm>
            <a:off x="632926" y="4547359"/>
            <a:ext cx="3409621" cy="369332"/>
          </a:xfrm>
          <a:prstGeom prst="rect">
            <a:avLst/>
          </a:prstGeom>
          <a:noFill/>
        </p:spPr>
        <p:txBody>
          <a:bodyPr wrap="square" rtlCol="0">
            <a:spAutoFit/>
          </a:bodyPr>
          <a:lstStyle/>
          <a:p>
            <a:r>
              <a:rPr lang="en-GB" b="1" dirty="0">
                <a:solidFill>
                  <a:schemeClr val="accent1">
                    <a:lumMod val="75000"/>
                  </a:schemeClr>
                </a:solidFill>
                <a:latin typeface="Segoe UI" panose="020B0502040204020203" pitchFamily="34" charset="0"/>
                <a:cs typeface="Segoe UI" panose="020B0502040204020203" pitchFamily="34" charset="0"/>
              </a:rPr>
              <a:t>Information Overload</a:t>
            </a:r>
          </a:p>
        </p:txBody>
      </p:sp>
    </p:spTree>
    <p:extLst>
      <p:ext uri="{BB962C8B-B14F-4D97-AF65-F5344CB8AC3E}">
        <p14:creationId xmlns:p14="http://schemas.microsoft.com/office/powerpoint/2010/main" val="1354112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D6A8F-B71A-4420-8C28-BD7A54AB2070}"/>
              </a:ext>
            </a:extLst>
          </p:cNvPr>
          <p:cNvSpPr>
            <a:spLocks noGrp="1"/>
          </p:cNvSpPr>
          <p:nvPr>
            <p:ph type="title"/>
          </p:nvPr>
        </p:nvSpPr>
        <p:spPr/>
        <p:txBody>
          <a:bodyPr/>
          <a:lstStyle/>
          <a:p>
            <a:r>
              <a:rPr lang="en-GB" dirty="0"/>
              <a:t>Opportunities for knowledge workers</a:t>
            </a:r>
          </a:p>
        </p:txBody>
      </p:sp>
      <p:sp>
        <p:nvSpPr>
          <p:cNvPr id="3" name="Content Placeholder 2">
            <a:extLst>
              <a:ext uri="{FF2B5EF4-FFF2-40B4-BE49-F238E27FC236}">
                <a16:creationId xmlns:a16="http://schemas.microsoft.com/office/drawing/2014/main" id="{39C29D73-7339-11F7-A428-1ED77F473B60}"/>
              </a:ext>
            </a:extLst>
          </p:cNvPr>
          <p:cNvSpPr>
            <a:spLocks noGrp="1"/>
          </p:cNvSpPr>
          <p:nvPr>
            <p:ph idx="1"/>
          </p:nvPr>
        </p:nvSpPr>
        <p:spPr>
          <a:xfrm>
            <a:off x="2406229" y="3012055"/>
            <a:ext cx="4850914" cy="3651349"/>
          </a:xfrm>
        </p:spPr>
        <p:txBody>
          <a:bodyPr/>
          <a:lstStyle/>
          <a:p>
            <a:r>
              <a:rPr lang="en-GB" dirty="0"/>
              <a:t>Innovation &amp; creativity</a:t>
            </a:r>
          </a:p>
          <a:p>
            <a:r>
              <a:rPr lang="en-GB" dirty="0"/>
              <a:t>Career growth</a:t>
            </a:r>
          </a:p>
          <a:p>
            <a:r>
              <a:rPr lang="en-GB" dirty="0"/>
              <a:t>Global collaboration</a:t>
            </a:r>
          </a:p>
        </p:txBody>
      </p:sp>
      <p:pic>
        <p:nvPicPr>
          <p:cNvPr id="5" name="Picture 4" descr="A light bulb with drawings on it&#10;&#10;Description automatically generated">
            <a:extLst>
              <a:ext uri="{FF2B5EF4-FFF2-40B4-BE49-F238E27FC236}">
                <a16:creationId xmlns:a16="http://schemas.microsoft.com/office/drawing/2014/main" id="{C84BDB9C-B8F4-5ED4-3243-A0D68E5EC9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4489" y="2282031"/>
            <a:ext cx="5127511" cy="5127511"/>
          </a:xfrm>
          <a:prstGeom prst="rect">
            <a:avLst/>
          </a:prstGeom>
        </p:spPr>
      </p:pic>
    </p:spTree>
    <p:extLst>
      <p:ext uri="{BB962C8B-B14F-4D97-AF65-F5344CB8AC3E}">
        <p14:creationId xmlns:p14="http://schemas.microsoft.com/office/powerpoint/2010/main" val="2137960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26A36-A8CB-6FB8-B188-E597B557C95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1EE49DB-1F17-A720-A6FE-8DCDEB73F678}"/>
              </a:ext>
            </a:extLst>
          </p:cNvPr>
          <p:cNvSpPr>
            <a:spLocks noGrp="1"/>
          </p:cNvSpPr>
          <p:nvPr>
            <p:ph idx="1"/>
          </p:nvPr>
        </p:nvSpPr>
        <p:spPr>
          <a:xfrm>
            <a:off x="298515" y="2746489"/>
            <a:ext cx="11594969" cy="3651349"/>
          </a:xfrm>
        </p:spPr>
        <p:txBody>
          <a:bodyPr/>
          <a:lstStyle/>
          <a:p>
            <a:pPr marL="0" indent="0">
              <a:buNone/>
            </a:pPr>
            <a:r>
              <a:rPr lang="en-GB" dirty="0"/>
              <a:t>In this session, we focused on the knowledge economy, and knowledge workers. Covering:</a:t>
            </a:r>
          </a:p>
          <a:p>
            <a:pPr marL="0" indent="0">
              <a:buNone/>
            </a:pPr>
            <a:endParaRPr lang="en-GB" dirty="0"/>
          </a:p>
          <a:p>
            <a:r>
              <a:rPr lang="en-GB" dirty="0"/>
              <a:t>Transition from traditional economies to knowledge economies</a:t>
            </a:r>
          </a:p>
          <a:p>
            <a:r>
              <a:rPr lang="en-GB" dirty="0"/>
              <a:t>Knowledge As A Service</a:t>
            </a:r>
          </a:p>
          <a:p>
            <a:r>
              <a:rPr lang="en-GB" dirty="0"/>
              <a:t>Knowledge workers.</a:t>
            </a:r>
          </a:p>
        </p:txBody>
      </p:sp>
    </p:spTree>
    <p:extLst>
      <p:ext uri="{BB962C8B-B14F-4D97-AF65-F5344CB8AC3E}">
        <p14:creationId xmlns:p14="http://schemas.microsoft.com/office/powerpoint/2010/main" val="4067362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D85F6-2641-5101-CE22-7EF013746F3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3A11AA7-47E0-8985-0EEE-FE14DE849486}"/>
              </a:ext>
            </a:extLst>
          </p:cNvPr>
          <p:cNvSpPr>
            <a:spLocks noGrp="1"/>
          </p:cNvSpPr>
          <p:nvPr>
            <p:ph idx="1"/>
          </p:nvPr>
        </p:nvSpPr>
        <p:spPr/>
        <p:txBody>
          <a:bodyPr>
            <a:normAutofit fontScale="77500" lnSpcReduction="20000"/>
          </a:bodyPr>
          <a:lstStyle/>
          <a:p>
            <a:r>
              <a:rPr lang="en-GB" dirty="0"/>
              <a:t>Abbas, A., (2024) </a:t>
            </a:r>
            <a:r>
              <a:rPr lang="en-GB" i="0" dirty="0">
                <a:solidFill>
                  <a:srgbClr val="1C2642"/>
                </a:solidFill>
                <a:effectLst/>
              </a:rPr>
              <a:t>Knowledge as a Service (</a:t>
            </a:r>
            <a:r>
              <a:rPr lang="en-GB" i="0" dirty="0" err="1">
                <a:solidFill>
                  <a:srgbClr val="1C2642"/>
                </a:solidFill>
                <a:effectLst/>
              </a:rPr>
              <a:t>KaaS</a:t>
            </a:r>
            <a:r>
              <a:rPr lang="en-GB" i="0" dirty="0">
                <a:solidFill>
                  <a:srgbClr val="1C2642"/>
                </a:solidFill>
                <a:effectLst/>
              </a:rPr>
              <a:t>): The New Frontier for Making Decisions, [Online] Accessed: 11/02/2025, Available at: </a:t>
            </a:r>
            <a:r>
              <a:rPr lang="en-GB" dirty="0">
                <a:hlinkClick r:id="rId2"/>
              </a:rPr>
              <a:t>Knowledge as a Service (Kaas): A New Frontier for Decisions</a:t>
            </a:r>
            <a:endParaRPr lang="en-GB" dirty="0"/>
          </a:p>
          <a:p>
            <a:r>
              <a:rPr lang="en-GB" dirty="0" err="1"/>
              <a:t>Gallemard</a:t>
            </a:r>
            <a:r>
              <a:rPr lang="en-GB" dirty="0"/>
              <a:t>, J., (2023) What is Knowledge As A Service (KAAS)?, [Online] Accessed: 11/02/2025, </a:t>
            </a:r>
            <a:r>
              <a:rPr lang="en-GB" dirty="0" err="1"/>
              <a:t>Availabe</a:t>
            </a:r>
            <a:r>
              <a:rPr lang="en-GB" dirty="0"/>
              <a:t> at: </a:t>
            </a:r>
            <a:r>
              <a:rPr lang="en-GB" dirty="0">
                <a:hlinkClick r:id="rId3"/>
              </a:rPr>
              <a:t>What is Knowledge As A Service (KAAS)? | 2023 Updated</a:t>
            </a:r>
            <a:endParaRPr lang="en-GB" dirty="0"/>
          </a:p>
          <a:p>
            <a:r>
              <a:rPr lang="en-GB" dirty="0"/>
              <a:t>Gardner, J., (2017) 7 Skills of knowledge Work, [Online] Accessed 11/02/2025, Available at: </a:t>
            </a:r>
            <a:r>
              <a:rPr lang="en-GB" dirty="0">
                <a:hlinkClick r:id="rId4"/>
              </a:rPr>
              <a:t>7 Skills of Knowledge Work | Franklin University</a:t>
            </a:r>
            <a:endParaRPr lang="en-GB" dirty="0"/>
          </a:p>
          <a:p>
            <a:r>
              <a:rPr lang="en-GB" dirty="0"/>
              <a:t>IBM, (2023) What is a knowledge worker and what do they do?, [Online] Accessed: 11/02/2025, Available at: </a:t>
            </a:r>
            <a:r>
              <a:rPr lang="en-GB" dirty="0">
                <a:hlinkClick r:id="rId5"/>
              </a:rPr>
              <a:t>What is a Knowledge Worker? | IBM</a:t>
            </a:r>
            <a:endParaRPr lang="en-GB" dirty="0"/>
          </a:p>
          <a:p>
            <a:r>
              <a:rPr lang="en-GB" b="0" i="0" dirty="0" err="1">
                <a:solidFill>
                  <a:srgbClr val="222222"/>
                </a:solidFill>
                <a:effectLst/>
              </a:rPr>
              <a:t>Švarc</a:t>
            </a:r>
            <a:r>
              <a:rPr lang="en-GB" b="0" i="0" dirty="0">
                <a:solidFill>
                  <a:srgbClr val="222222"/>
                </a:solidFill>
                <a:effectLst/>
              </a:rPr>
              <a:t>, J., </a:t>
            </a:r>
            <a:r>
              <a:rPr lang="en-GB" b="0" i="0" dirty="0" err="1">
                <a:solidFill>
                  <a:srgbClr val="222222"/>
                </a:solidFill>
                <a:effectLst/>
              </a:rPr>
              <a:t>Dabić</a:t>
            </a:r>
            <a:r>
              <a:rPr lang="en-GB" b="0" i="0" dirty="0">
                <a:solidFill>
                  <a:srgbClr val="222222"/>
                </a:solidFill>
                <a:effectLst/>
              </a:rPr>
              <a:t>, M. Evolution of the Knowledge Economy: a Historical Perspective with an Application to the Case of Europe. </a:t>
            </a:r>
            <a:r>
              <a:rPr lang="en-GB" b="0" i="1" dirty="0">
                <a:solidFill>
                  <a:srgbClr val="222222"/>
                </a:solidFill>
                <a:effectLst/>
              </a:rPr>
              <a:t>J </a:t>
            </a:r>
            <a:r>
              <a:rPr lang="en-GB" b="0" i="1" dirty="0" err="1">
                <a:solidFill>
                  <a:srgbClr val="222222"/>
                </a:solidFill>
                <a:effectLst/>
              </a:rPr>
              <a:t>Knowl</a:t>
            </a:r>
            <a:r>
              <a:rPr lang="en-GB" b="0" i="1" dirty="0">
                <a:solidFill>
                  <a:srgbClr val="222222"/>
                </a:solidFill>
                <a:effectLst/>
              </a:rPr>
              <a:t> Econ</a:t>
            </a:r>
            <a:r>
              <a:rPr lang="en-GB" b="0" i="0" dirty="0">
                <a:solidFill>
                  <a:srgbClr val="222222"/>
                </a:solidFill>
                <a:effectLst/>
              </a:rPr>
              <a:t> </a:t>
            </a:r>
            <a:r>
              <a:rPr lang="en-GB" b="1" i="0" dirty="0">
                <a:solidFill>
                  <a:srgbClr val="222222"/>
                </a:solidFill>
                <a:effectLst/>
              </a:rPr>
              <a:t>8</a:t>
            </a:r>
            <a:r>
              <a:rPr lang="en-GB" b="0" i="0" dirty="0">
                <a:solidFill>
                  <a:srgbClr val="222222"/>
                </a:solidFill>
                <a:effectLst/>
              </a:rPr>
              <a:t>, 159–176 (2017). https://doi.org/10.1007/s13132-015-0267-2</a:t>
            </a:r>
            <a:endParaRPr lang="en-GB" dirty="0"/>
          </a:p>
          <a:p>
            <a:endParaRPr lang="en-GB" dirty="0"/>
          </a:p>
        </p:txBody>
      </p:sp>
    </p:spTree>
    <p:extLst>
      <p:ext uri="{BB962C8B-B14F-4D97-AF65-F5344CB8AC3E}">
        <p14:creationId xmlns:p14="http://schemas.microsoft.com/office/powerpoint/2010/main" val="83854151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1396</Words>
  <Application>Microsoft Office PowerPoint</Application>
  <PresentationFormat>Widescreen</PresentationFormat>
  <Paragraphs>160</Paragraphs>
  <Slides>17</Slides>
  <Notes>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var(--fontFamilyBase)</vt:lpstr>
      <vt:lpstr>Aptos</vt:lpstr>
      <vt:lpstr>Arial</vt:lpstr>
      <vt:lpstr>Calibri</vt:lpstr>
      <vt:lpstr>Calibri Light</vt:lpstr>
      <vt:lpstr>Segoe UI</vt:lpstr>
      <vt:lpstr>UWTSD Text 2</vt:lpstr>
      <vt:lpstr>3_Title Slide 1</vt:lpstr>
      <vt:lpstr>   BMSK5013 Knowledge &amp; information Management  Session: 5  </vt:lpstr>
      <vt:lpstr>Agenda:</vt:lpstr>
      <vt:lpstr>What is meant by the Knowledge Economy?</vt:lpstr>
      <vt:lpstr>The transition from traditional economies to knowledge-based economies</vt:lpstr>
      <vt:lpstr>Economy timeline</vt:lpstr>
      <vt:lpstr>Challenges for the transition to a Knowledge Economy:</vt:lpstr>
      <vt:lpstr>Activity:</vt:lpstr>
      <vt:lpstr>KaaS</vt:lpstr>
      <vt:lpstr>Benefits of KaaS</vt:lpstr>
      <vt:lpstr>PowerPoint Presentation</vt:lpstr>
      <vt:lpstr>Knowledge workers</vt:lpstr>
      <vt:lpstr>Differences between knowledge workers and traditional workers:</vt:lpstr>
      <vt:lpstr>Skills &amp; Competencies of knowledge workers:</vt:lpstr>
      <vt:lpstr>Challenges for knowledge workers</vt:lpstr>
      <vt:lpstr>Opportunities for knowledge workers</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188</cp:revision>
  <dcterms:created xsi:type="dcterms:W3CDTF">2024-11-04T09:28:33Z</dcterms:created>
  <dcterms:modified xsi:type="dcterms:W3CDTF">2025-02-11T14:41:33Z</dcterms:modified>
</cp:coreProperties>
</file>