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notesSlide+xml" PartName="/ppt/notesSlides/notesSlide17.xml"/>
  <Override ContentType="application/vnd.openxmlformats-officedocument.presentationml.notesSlide+xml" PartName="/ppt/notesSlides/notesSlide18.xml"/>
  <Override ContentType="application/vnd.openxmlformats-officedocument.presentationml.notesSlide+xml" PartName="/ppt/notesSlides/notesSlide19.xml"/>
  <Override ContentType="application/vnd.openxmlformats-officedocument.presentationml.notesSlide+xml" PartName="/ppt/notesSlides/notesSlide20.xml"/>
  <Override ContentType="application/vnd.openxmlformats-officedocument.presentationml.notesSlide+xml" PartName="/ppt/notesSlides/notesSlide21.xml"/>
  <Override ContentType="application/vnd.openxmlformats-officedocument.presentationml.notesSlide+xml" PartName="/ppt/notesSlides/notesSlide22.xml"/>
  <Override ContentType="application/vnd.openxmlformats-officedocument.presentationml.notesSlide+xml" PartName="/ppt/notesSlides/notesSlide23.xml"/>
  <Override ContentType="application/vnd.openxmlformats-officedocument.presentationml.notesSlide+xml" PartName="/ppt/notesSlides/notesSlide24.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39"/>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Lst>
  <p:sldSz cx="18288000" cy="10287000"/>
  <p:notesSz cx="6858000" cy="9144000"/>
  <p:embeddedFontLst>
    <p:embeddedFont>
      <p:font typeface="Times New Roman Bold" charset="1" panose="02020803070505020304"/>
      <p:regular r:id="rId38"/>
    </p:embeddedFont>
    <p:embeddedFont>
      <p:font typeface="Times New Roman" charset="1" panose="02020603050405020304"/>
      <p:regular r:id="rId4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fonts/font38.fntdata" Type="http://schemas.openxmlformats.org/officeDocument/2006/relationships/font"/><Relationship Id="rId39" Target="notesMasters/notesMaster1.xml" Type="http://schemas.openxmlformats.org/officeDocument/2006/relationships/notesMaster"/><Relationship Id="rId4" Target="theme/theme1.xml" Type="http://schemas.openxmlformats.org/officeDocument/2006/relationships/theme"/><Relationship Id="rId40" Target="theme/theme2.xml" Type="http://schemas.openxmlformats.org/officeDocument/2006/relationships/theme"/><Relationship Id="rId41" Target="notesSlides/notesSlide1.xml" Type="http://schemas.openxmlformats.org/officeDocument/2006/relationships/notesSlide"/><Relationship Id="rId42" Target="fonts/font42.fntdata" Type="http://schemas.openxmlformats.org/officeDocument/2006/relationships/font"/><Relationship Id="rId43" Target="notesSlides/notesSlide2.xml" Type="http://schemas.openxmlformats.org/officeDocument/2006/relationships/notesSlide"/><Relationship Id="rId44" Target="notesSlides/notesSlide3.xml" Type="http://schemas.openxmlformats.org/officeDocument/2006/relationships/notesSlide"/><Relationship Id="rId45" Target="notesSlides/notesSlide4.xml" Type="http://schemas.openxmlformats.org/officeDocument/2006/relationships/notesSlide"/><Relationship Id="rId46" Target="notesSlides/notesSlide5.xml" Type="http://schemas.openxmlformats.org/officeDocument/2006/relationships/notesSlide"/><Relationship Id="rId47" Target="notesSlides/notesSlide6.xml" Type="http://schemas.openxmlformats.org/officeDocument/2006/relationships/notesSlide"/><Relationship Id="rId48" Target="notesSlides/notesSlide7.xml" Type="http://schemas.openxmlformats.org/officeDocument/2006/relationships/notesSlide"/><Relationship Id="rId49" Target="notesSlides/notesSlide8.xml" Type="http://schemas.openxmlformats.org/officeDocument/2006/relationships/notesSlide"/><Relationship Id="rId5" Target="tableStyles.xml" Type="http://schemas.openxmlformats.org/officeDocument/2006/relationships/tableStyles"/><Relationship Id="rId50" Target="notesSlides/notesSlide9.xml" Type="http://schemas.openxmlformats.org/officeDocument/2006/relationships/notesSlide"/><Relationship Id="rId51" Target="notesSlides/notesSlide10.xml" Type="http://schemas.openxmlformats.org/officeDocument/2006/relationships/notesSlide"/><Relationship Id="rId52" Target="notesSlides/notesSlide11.xml" Type="http://schemas.openxmlformats.org/officeDocument/2006/relationships/notesSlide"/><Relationship Id="rId53" Target="notesSlides/notesSlide12.xml" Type="http://schemas.openxmlformats.org/officeDocument/2006/relationships/notesSlide"/><Relationship Id="rId54" Target="notesSlides/notesSlide13.xml" Type="http://schemas.openxmlformats.org/officeDocument/2006/relationships/notesSlide"/><Relationship Id="rId55" Target="notesSlides/notesSlide14.xml" Type="http://schemas.openxmlformats.org/officeDocument/2006/relationships/notesSlide"/><Relationship Id="rId56" Target="notesSlides/notesSlide15.xml" Type="http://schemas.openxmlformats.org/officeDocument/2006/relationships/notesSlide"/><Relationship Id="rId57" Target="notesSlides/notesSlide16.xml" Type="http://schemas.openxmlformats.org/officeDocument/2006/relationships/notesSlide"/><Relationship Id="rId58" Target="notesSlides/notesSlide17.xml" Type="http://schemas.openxmlformats.org/officeDocument/2006/relationships/notesSlide"/><Relationship Id="rId59" Target="notesSlides/notesSlide18.xml" Type="http://schemas.openxmlformats.org/officeDocument/2006/relationships/notesSlide"/><Relationship Id="rId6" Target="slides/slide1.xml" Type="http://schemas.openxmlformats.org/officeDocument/2006/relationships/slide"/><Relationship Id="rId60" Target="notesSlides/notesSlide19.xml" Type="http://schemas.openxmlformats.org/officeDocument/2006/relationships/notesSlide"/><Relationship Id="rId61" Target="notesSlides/notesSlide20.xml" Type="http://schemas.openxmlformats.org/officeDocument/2006/relationships/notesSlide"/><Relationship Id="rId62" Target="notesSlides/notesSlide21.xml" Type="http://schemas.openxmlformats.org/officeDocument/2006/relationships/notesSlide"/><Relationship Id="rId63" Target="notesSlides/notesSlide22.xml" Type="http://schemas.openxmlformats.org/officeDocument/2006/relationships/notesSlide"/><Relationship Id="rId64" Target="notesSlides/notesSlide23.xml" Type="http://schemas.openxmlformats.org/officeDocument/2006/relationships/notesSlide"/><Relationship Id="rId65" Target="notesSlides/notesSlide24.xml" Type="http://schemas.openxmlformats.org/officeDocument/2006/relationships/note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1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_rels/notesSlide1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8.xml" Type="http://schemas.openxmlformats.org/officeDocument/2006/relationships/slide"/></Relationships>
</file>

<file path=ppt/notesSlides/_rels/notesSlide1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9.xml" Type="http://schemas.openxmlformats.org/officeDocument/2006/relationships/slide"/></Relationships>
</file>

<file path=ppt/notesSlides/_rels/notesSlide1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0.xml" Type="http://schemas.openxmlformats.org/officeDocument/2006/relationships/slide"/></Relationships>
</file>

<file path=ppt/notesSlides/_rels/notesSlide1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1.xml" Type="http://schemas.openxmlformats.org/officeDocument/2006/relationships/slide"/></Relationships>
</file>

<file path=ppt/notesSlides/_rels/notesSlide1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2.xml" Type="http://schemas.openxmlformats.org/officeDocument/2006/relationships/slide"/></Relationships>
</file>

<file path=ppt/notesSlides/_rels/notesSlide1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3.xml" Type="http://schemas.openxmlformats.org/officeDocument/2006/relationships/slide"/></Relationships>
</file>

<file path=ppt/notesSlides/_rels/notesSlide2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5.xml" Type="http://schemas.openxmlformats.org/officeDocument/2006/relationships/slide"/></Relationships>
</file>

<file path=ppt/notesSlides/_rels/notesSlide2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6.xml" Type="http://schemas.openxmlformats.org/officeDocument/2006/relationships/slide"/></Relationships>
</file>

<file path=ppt/notesSlides/_rels/notesSlide2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7.xml" Type="http://schemas.openxmlformats.org/officeDocument/2006/relationships/slide"/></Relationships>
</file>

<file path=ppt/notesSlides/_rels/notesSlide2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8.xml" Type="http://schemas.openxmlformats.org/officeDocument/2006/relationships/slide"/></Relationships>
</file>

<file path=ppt/notesSlides/_rels/notesSlide2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9.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 is selected due to its global scale and transparent public data. The company reaches almost half the world’s population daily, generating €60.8bn turnover in 2024 and relying heavily on emerging markets. Its five business groups give a diversified portfolio, while seven global hubs support operations and digital transformation. Unilever’s sustainability progress, including a 72% emissions reduction, shows its strategic commitment to responsible global business.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 operates one of the world’s largest recruitment systems, supported by AI to manage the high volume of 1.8 million applications annually across its 190-country footprint. The recruitment structure begins with social media sourcing, followed by neuroscience-based games from Pymetrics and AI-assessed video interviews via HireVue. This approach saves significant time, reduces bias, and helps Unilever build a diverse talent pipeline while maintaining consistency globally.</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Unilever’s recruitment challenges are both structural and project-specific. Globally, the company processes about 1.8 million applicants a year, which strains HR capacity and makes manual screening impossible. In engineering and operations, capacity-expansion projects revealed shortages of internal recruiters, complex cross-functional coordination and the need for technically strong, English-speaking candidates. Alongside these pressures, the shift to AI-based screening introduces worries about algorithmic bias, privacy and maintaining a positive, transparent candidate experience.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Unilever’s AI-enabled process combines scale, science and human judgment. AI games benchmark applicants against profiles of high-performing employees, while video analytics capture language and non-verbal cues consistently across countries. This automation removes much of the manual screening, reportedly saving tens of thousands of recruiter hours and over £1 million in costs, before human panels confirm cultural fit and role suitability.</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 integrates competency-based selection and Person–Organisation Fit by aligning AI tools with the behavioural traits of its top performers. Neuroscience games capture cognitive skills and work tendencies, while AI video analytics analyse communication style and emotional cues. These insights help determine how well a candidate fits Unilever’s purpose, ethical focus and collaborative culture. Human interview panels then validate both capability and cultural fit before final hiring decisions.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AI-powered recruitment improves candidate experience by shortening hiring times, using interactive neuroscience games and offering personalised feedback to all applicants, including those rejected. This aligns with Unilever’s promise of purposeful, caring careers and “brilliantly different together” culture, reinforcing Person–Organisation Fit. At the same time, globally standardised AI tools help drive diversity and consistency across 190+ countries, but Unilever must continually audit for algorithmic bias and local equity issues.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keep AI recruitment ethical and trusted, Unilever can publish clearer fairness audits, showing how algorithms handle bias and assess traits. Local customisation will ensure assessments remain relevant across cultures and languages. Strengthening human–AI collaboration reduces over-reliance on automated decisions. Enhanced feedback systems allow candidates to highlight issues, helping Unilever refine tools while supporting its inclusion, purpose-led culture and global consistency goals.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Unilever’s global reward philosophy is driven by its Fair Compensation Framework, which mandates pay levels that meet credible Living Wage benchmarks across all countries. Fixed compensation includes salary and cash-valued benefits and must align with national labour standards. The framework also prevents discrimination based on gender, race, religion or social status and requires annual monitoring. These principles ensure transparency, equity and alignment with Unilever’s purpose-led, people-centred culture.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Unilever’s reward challenges sit within a wider global context where 630 million workers live below the poverty line, minimum wages often fail to ensure dignity, and working-poverty rates exceed 40–60% in many low-income countries. Meeting Fair and Living Wage standards therefore increases cost pressures, as Unilever must often pay above legal and industry norms. Supplier variation further complicates implementation, while managing 3,000+ local reward variables across 96 countries makes global consistency difficult.</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 applies global Living Wage benchmarks from the Fair Wage Network and WageIndicator to ensure fair, consistent pay. Having reached 100% Living Wage compliance for its workforce, it now focuses on suppliers, who are guided through the Living Wage Promise and supported with tools to close wage gaps. Performance-linked pay complements this approach by aligning rewards with business outcomes, strengthening fairness, motivation and long-term talent retention.</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Unilever’s reward philosophy reflects Equity Theory by mandating equal compensation for equal work, banning any discrimination by gender, race or status. Its Total Reward system covers salary, benefits, allowances, recognition and bonuses, supported by 500+ pay formulas and 3,000 variables across 96 countries, ensuring localisation. Herzberg’s motivators are embedded through performance-linked bonuses that reinforce achievement and purpose, aligned with Unilever’s Fair Compensation Framework.</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Unilever’s Living Wage approach boosts employee motivation by ensuring dignified pay—critical when 630 million workers globally live below the poverty line. Research commissioned by Unilever shows that Living Wages improve satisfaction, reduce turnover and even expand consumer purchasing power. Transparent reward communication and a purpose-led brand enhance talent attraction, while consistent wage expectations across suppliers strengthen competitiveness, ethical reputation and long-term supply chain resilience.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strengthen compliance, Unilever can scale digital monitoring using global databases like WageIndicator (173 countries) and the Fair Wage Network. Suppliers need clear roadmaps, training and tools to close identified wage gaps, supported by the Living Wage Supplier Programme. Stronger audits, annual reviews and mandatory wage data submission will ensure consistency, while transparency aligns with global expectations under the ILO living-wage framework and EU due-diligence standards.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 frames ED&amp;I as both a social responsibility and business driver, aiming for workplaces defined by equity and “belonging” rather than simple numerical diversity (Unilever Sustainability, 2021). Globally, strategy centres on four priority groups: gender, race &amp; ethnicity, disability and LGBTQI+. Progress is visible in strong gender balance at management level (55% women), but lower representation in senior and executive roles highlights the need for continued action (Amazing Workplaces, 2025; Global Data, 2024).</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 faces data-privacy restrictions that prevent complete demographic tracking, particularly for disability and ethnicity in certain regions (Unilever Sustainability, 2021). Cultural norms and generational expectations vary widely, making inclusion conversations more open in some markets and more cautious in others (Amazing Workplaces, 2025). Despite progress, leadership gaps remain: women account for just 36% of senior managers and 15% of the executive team, and UK minority-ethnic representation is 24% (Global Data, 2024).</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DEI is driven from the top through a Global Diversity Board and Inclusive Leaders programme, which focus on bias interruption, psychological safety and accountability (Unilever Sustainability, 2021). At regional level, Inclusion Councils adapt policies to local realities, an “agile inclusion” model highlighted by Amazing Workplaces (2025). ERGs like Enable@Unilever and proUd provide safe spaces, raise awareness on disability and LGBTQI+ issues and help embed inclusion into daily culture.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Amazing Workplaces (2025) reports that Unilever’s inclusive leadership training focuses on bias interruption, cross-cultural communication and empathy, and links inclusive behaviours to higher engagement and collaboration. Reverse mentoring pairs senior leaders with junior or under-represented employees, surfacing identity-related barriers. This directly supports psychological safety, a condition for innovation and open dialogue (Unilever Sustainability, 2021). Ahmed’s (2024) study shows diverse teams at Unilever improve decision-making and performance when employees feel recognised and included.</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Ahmed (2024) shows that at Unilever, age, gender and ethnic diversity are linked to better creativity, decision quality and financial performance when supported by an inclusive culture.  The Amazing Workplaces review highlights concrete gains: large improvements in inclusion-related engagement items and reduced turnover among minority employees (Amazing Workplaces, 2025). Combined with Unilever’s global footprint and purpose-led brands, DEI becomes a direct driver of innovation, market insight and regional growth (Unilever Sustainability, 2021).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close remaining gaps, Unilever could strengthen demographic data coverage where laws permit, using bias-aware survey design and regular UniVoice pulse checks (Amazing Workplaces, 2025). Senior-level gender and ethnicity targets should be made more explicit and tied to performance evaluations, using Global Data (2024) baselines to track progress. Independent certifications and research partnerships (e.g. EDGE, Bloomberg, Ahmed, 2024) can provide robust evidence of pay equity and DEI impact, enhancing trust and accountability</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Unilever’s digital infrastructure now underpins both HR and the wider value chain. Cloud-based platforms, advanced analytics and AI applications run at huge scale – 1,500 apps and 8PB of data – ensuring resilient, always-on systems (Unilever News, 2025). AI capabilities and 23,000 AI-trained employees allow HR to connect people data with operations and factory performance, enabling evidence-based decisions on skills, staffing and productivity (Bhatti et al., 2025).</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Bhatti et al. (2025) note that digital HR transformation increases exposure to privacy and cyber risks, especially when huge datasets and AI tools are involved. Unilever’s own tech estate processes 8PB of data and 3 billion transactions weekly, so any breach would be serious (Unilever News, 2025). Integration and skills gaps also slow adoption (Bhatti et al., 2025; Mthupha and Bruhns, 2022), while rapid factory digitisation can leave less tech-literate frontline workers behind unless HR invests in access and training (Unilever PLC, 2025).</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Bhatti et al. (2025) highlight Unilever as a leading case where digital HRIS, automation and analytics saved more than 20,000 hours and reduced HR costs by about 40%, freeing HR to focus on strategic work. AI and analytics also underpin factory programmes that delivered 27% productivity gains, 41% waste reduction and strong OEE and engagement uplifts (Unilever PLC, 2025), demonstrating how digital HR, skills and technology reinforce each other.</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Unilever’s digital HR rollout aligns with TAM by ensuring tools clearly improve usefulness—such as productivity, OEE gains and cost savings—and are easy for employees to navigate (Mthupha and Bruhns, 2022). ERP and HRIS adoption relies on training, motivation and structured change management. Investment in AI skills and factory upskilling follows Human Capital Theory, increasing long-term organisational value (Fix, 2021; Unilever PLC, 2025). The company also builds “inclusion-by-design” to ensure equal access for frontline and office workers.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Bhatti et al. (2025) show that digital HR can substantially improve efficiency and free capacity for higher-value work. </a:t>
            </a:r>
          </a:p>
          <a:p>
            <a:r>
              <a:rPr lang="en-US"/>
              <a:t> Unilever’s factory data demonstrate how integrated talent and technology strategies enhance both performance and employee experience: double-digit productivity and OEE gains, large waste reductions and engagement scores up to 98% (Unilever PLC, 2025). These datasets also improve workforce planning by providing real-time insight into skills, capacity and performance across sites.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3.png" Type="http://schemas.openxmlformats.org/officeDocument/2006/relationships/image"/><Relationship Id="rId4" Target="../media/image4.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6.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7.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8.png" Type="http://schemas.openxmlformats.org/officeDocument/2006/relationships/image"/><Relationship Id="rId4" Target="../media/image9.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10.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11.png" Type="http://schemas.openxmlformats.org/officeDocument/2006/relationships/image"/><Relationship Id="rId4" Target="../media/image12.png" Type="http://schemas.openxmlformats.org/officeDocument/2006/relationships/image"/><Relationship Id="rId5" Target="../media/image13.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14.png" Type="http://schemas.openxmlformats.org/officeDocument/2006/relationships/image"/><Relationship Id="rId4" Target="../media/image15.png" Type="http://schemas.openxmlformats.org/officeDocument/2006/relationships/image"/><Relationship Id="rId5" Target="../media/image16.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 Id="rId3" Target="../media/image17.png" Type="http://schemas.openxmlformats.org/officeDocument/2006/relationships/image"/><Relationship Id="rId4" Target="../media/image18.pn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 Id="rId3" Target="../media/image21.png" Type="http://schemas.openxmlformats.org/officeDocument/2006/relationships/image"/><Relationship Id="rId4" Target="../media/image22.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 Id="rId3" Target="../media/image23.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 Id="rId3" Target="../media/image24.png" Type="http://schemas.openxmlformats.org/officeDocument/2006/relationships/image"/><Relationship Id="rId4" Target="../media/image25.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 Id="rId3" Target="../media/image26.png" Type="http://schemas.openxmlformats.org/officeDocument/2006/relationships/image"/><Relationship Id="rId4" Target="../media/image27.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3.xml" Type="http://schemas.openxmlformats.org/officeDocument/2006/relationships/notesSlide"/><Relationship Id="rId3" Target="../media/image28.png" Type="http://schemas.openxmlformats.org/officeDocument/2006/relationships/image"/><Relationship Id="rId4" Target="../media/image29.svg" Type="http://schemas.openxmlformats.org/officeDocument/2006/relationships/image"/><Relationship Id="rId5" Target="../media/image30.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4.xml" Type="http://schemas.openxmlformats.org/officeDocument/2006/relationships/notesSlide"/><Relationship Id="rId3" Target="../media/image31.png" Type="http://schemas.openxmlformats.org/officeDocument/2006/relationships/image"/><Relationship Id="rId4" Target="../media/image32.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5.xml" Type="http://schemas.openxmlformats.org/officeDocument/2006/relationships/notesSlide"/><Relationship Id="rId3" Target="../media/image33.png" Type="http://schemas.openxmlformats.org/officeDocument/2006/relationships/image"/><Relationship Id="rId4" Target="../media/image34.png" Type="http://schemas.openxmlformats.org/officeDocument/2006/relationships/image"/><Relationship Id="rId5" Target="../media/image35.sv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6.xml" Type="http://schemas.openxmlformats.org/officeDocument/2006/relationships/notesSlide"/><Relationship Id="rId3" Target="../media/image36.png" Type="http://schemas.openxmlformats.org/officeDocument/2006/relationships/image"/><Relationship Id="rId4" Target="../media/image37.svg" Type="http://schemas.openxmlformats.org/officeDocument/2006/relationships/image"/><Relationship Id="rId5" Target="../media/image38.pn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7.xml" Type="http://schemas.openxmlformats.org/officeDocument/2006/relationships/notesSlide"/><Relationship Id="rId3" Target="../media/image39.png" Type="http://schemas.openxmlformats.org/officeDocument/2006/relationships/image"/><Relationship Id="rId4" Target="../media/image40.svg" Type="http://schemas.openxmlformats.org/officeDocument/2006/relationships/image"/><Relationship Id="rId5" Target="../media/image41.pn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8.xml" Type="http://schemas.openxmlformats.org/officeDocument/2006/relationships/notesSlide"/><Relationship Id="rId3" Target="../media/image42.png" Type="http://schemas.openxmlformats.org/officeDocument/2006/relationships/image"/><Relationship Id="rId4" Target="../media/image43.png" Type="http://schemas.openxmlformats.org/officeDocument/2006/relationships/image"/><Relationship Id="rId5" Target="../media/image44.sv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9.xml" Type="http://schemas.openxmlformats.org/officeDocument/2006/relationships/notesSlide"/><Relationship Id="rId3" Target="../media/image45.png" Type="http://schemas.openxmlformats.org/officeDocument/2006/relationships/image"/><Relationship Id="rId4" Target="../media/image46.png" Type="http://schemas.openxmlformats.org/officeDocument/2006/relationships/image"/><Relationship Id="rId5" Target="../media/image47.svg" Type="http://schemas.openxmlformats.org/officeDocument/2006/relationships/image"/><Relationship Id="rId6" Target="../media/image48.pn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0.xml" Type="http://schemas.openxmlformats.org/officeDocument/2006/relationships/notesSlide"/><Relationship Id="rId3" Target="../media/image49.png" Type="http://schemas.openxmlformats.org/officeDocument/2006/relationships/image"/><Relationship Id="rId4" Target="../media/image50.png" Type="http://schemas.openxmlformats.org/officeDocument/2006/relationships/image"/><Relationship Id="rId5" Target="../media/image51.sv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1.xml" Type="http://schemas.openxmlformats.org/officeDocument/2006/relationships/notesSlide"/><Relationship Id="rId3" Target="../media/image52.png" Type="http://schemas.openxmlformats.org/officeDocument/2006/relationships/image"/><Relationship Id="rId4" Target="../media/image53.svg" Type="http://schemas.openxmlformats.org/officeDocument/2006/relationships/image"/><Relationship Id="rId5" Target="../media/image54.png" Type="http://schemas.openxmlformats.org/officeDocument/2006/relationships/image"/><Relationship Id="rId6" Target="../media/image55.sv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2.xml" Type="http://schemas.openxmlformats.org/officeDocument/2006/relationships/notesSlide"/><Relationship Id="rId3" Target="../media/image56.png" Type="http://schemas.openxmlformats.org/officeDocument/2006/relationships/image"/><Relationship Id="rId4" Target="../media/image57.png" Type="http://schemas.openxmlformats.org/officeDocument/2006/relationships/image"/><Relationship Id="rId5" Target="../media/image58.svg" Type="http://schemas.openxmlformats.org/officeDocument/2006/relationships/image"/><Relationship Id="rId6" Target="../media/image59.png" Type="http://schemas.openxmlformats.org/officeDocument/2006/relationships/image"/><Relationship Id="rId7" Target="../media/image60.sv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3.xml" Type="http://schemas.openxmlformats.org/officeDocument/2006/relationships/notesSlide"/><Relationship Id="rId3" Target="../media/image61.png" Type="http://schemas.openxmlformats.org/officeDocument/2006/relationships/image"/><Relationship Id="rId4" Target="../media/image62.png" Type="http://schemas.openxmlformats.org/officeDocument/2006/relationships/image"/><Relationship Id="rId5" Target="../media/image63.png" Type="http://schemas.openxmlformats.org/officeDocument/2006/relationships/image"/><Relationship Id="rId6" Target="../media/image64.sv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4.xml" Type="http://schemas.openxmlformats.org/officeDocument/2006/relationships/notesSlide"/><Relationship Id="rId3" Target="../media/image65.png" Type="http://schemas.openxmlformats.org/officeDocument/2006/relationships/image"/><Relationship Id="rId4" Target="../media/image66.svg" Type="http://schemas.openxmlformats.org/officeDocument/2006/relationships/image"/><Relationship Id="rId5" Target="../media/image67.pn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8.png" Type="http://schemas.openxmlformats.org/officeDocument/2006/relationships/image"/><Relationship Id="rId3" Target="../media/image69.svg" Type="http://schemas.openxmlformats.org/officeDocument/2006/relationships/image"/><Relationship Id="rId4" Target="../media/image70.png" Type="http://schemas.openxmlformats.org/officeDocument/2006/relationships/image"/><Relationship Id="rId5" Target="../media/image71.svg" Type="http://schemas.openxmlformats.org/officeDocument/2006/relationships/image"/></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8100000">
            <a:off x="558972" y="1998340"/>
            <a:ext cx="1815824" cy="834174"/>
            <a:chOff x="0" y="0"/>
            <a:chExt cx="2421098" cy="1112233"/>
          </a:xfrm>
        </p:grpSpPr>
        <p:sp>
          <p:nvSpPr>
            <p:cNvPr name="Freeform 3" id="3"/>
            <p:cNvSpPr/>
            <p:nvPr/>
          </p:nvSpPr>
          <p:spPr>
            <a:xfrm flipH="false" flipV="false" rot="0">
              <a:off x="0" y="0"/>
              <a:ext cx="2421128" cy="1112202"/>
            </a:xfrm>
            <a:custGeom>
              <a:avLst/>
              <a:gdLst/>
              <a:ahLst/>
              <a:cxnLst/>
              <a:rect r="r" b="b" t="t" l="l"/>
              <a:pathLst>
                <a:path h="1112202" w="2421128">
                  <a:moveTo>
                    <a:pt x="2421128" y="1112202"/>
                  </a:moveTo>
                  <a:lnTo>
                    <a:pt x="676402" y="1112202"/>
                  </a:lnTo>
                  <a:lnTo>
                    <a:pt x="0" y="0"/>
                  </a:lnTo>
                  <a:lnTo>
                    <a:pt x="1744726" y="0"/>
                  </a:lnTo>
                  <a:lnTo>
                    <a:pt x="2421128" y="1112202"/>
                  </a:lnTo>
                  <a:close/>
                </a:path>
              </a:pathLst>
            </a:custGeom>
            <a:solidFill>
              <a:srgbClr val="004AAD"/>
            </a:solidFill>
          </p:spPr>
        </p:sp>
      </p:grpSp>
      <p:grpSp>
        <p:nvGrpSpPr>
          <p:cNvPr name="Group 4" id="4"/>
          <p:cNvGrpSpPr/>
          <p:nvPr/>
        </p:nvGrpSpPr>
        <p:grpSpPr>
          <a:xfrm rot="0">
            <a:off x="1779787" y="-553836"/>
            <a:ext cx="8975821" cy="9258300"/>
            <a:chOff x="0" y="0"/>
            <a:chExt cx="11842410" cy="12215104"/>
          </a:xfrm>
        </p:grpSpPr>
        <p:sp>
          <p:nvSpPr>
            <p:cNvPr name="Freeform 5" id="5"/>
            <p:cNvSpPr/>
            <p:nvPr/>
          </p:nvSpPr>
          <p:spPr>
            <a:xfrm flipH="false" flipV="false" rot="0">
              <a:off x="0" y="0"/>
              <a:ext cx="11842352" cy="12215159"/>
            </a:xfrm>
            <a:custGeom>
              <a:avLst/>
              <a:gdLst/>
              <a:ahLst/>
              <a:cxnLst/>
              <a:rect r="r" b="b" t="t" l="l"/>
              <a:pathLst>
                <a:path h="12215159" w="11842352">
                  <a:moveTo>
                    <a:pt x="1279550" y="0"/>
                  </a:moveTo>
                  <a:lnTo>
                    <a:pt x="11842352" y="0"/>
                  </a:lnTo>
                  <a:lnTo>
                    <a:pt x="8800793" y="12215159"/>
                  </a:lnTo>
                  <a:lnTo>
                    <a:pt x="0" y="5139035"/>
                  </a:lnTo>
                  <a:close/>
                </a:path>
              </a:pathLst>
            </a:custGeom>
            <a:blipFill>
              <a:blip r:embed="rId2"/>
              <a:stretch>
                <a:fillRect l="-1574" t="0" r="-1574" b="0"/>
              </a:stretch>
            </a:blipFill>
          </p:spPr>
        </p:sp>
      </p:grpSp>
      <p:grpSp>
        <p:nvGrpSpPr>
          <p:cNvPr name="Group 6" id="6"/>
          <p:cNvGrpSpPr/>
          <p:nvPr/>
        </p:nvGrpSpPr>
        <p:grpSpPr>
          <a:xfrm rot="0">
            <a:off x="-1289940" y="-921790"/>
            <a:ext cx="2579880" cy="2400301"/>
            <a:chOff x="0" y="0"/>
            <a:chExt cx="3439840" cy="3200402"/>
          </a:xfrm>
        </p:grpSpPr>
        <p:sp>
          <p:nvSpPr>
            <p:cNvPr name="Freeform 7" id="7"/>
            <p:cNvSpPr/>
            <p:nvPr/>
          </p:nvSpPr>
          <p:spPr>
            <a:xfrm flipH="false" flipV="false" rot="0">
              <a:off x="0" y="0"/>
              <a:ext cx="3439795" cy="3200400"/>
            </a:xfrm>
            <a:custGeom>
              <a:avLst/>
              <a:gdLst/>
              <a:ahLst/>
              <a:cxnLst/>
              <a:rect r="r" b="b" t="t" l="l"/>
              <a:pathLst>
                <a:path h="3200400" w="3439795">
                  <a:moveTo>
                    <a:pt x="0" y="0"/>
                  </a:moveTo>
                  <a:lnTo>
                    <a:pt x="1435481" y="0"/>
                  </a:lnTo>
                  <a:lnTo>
                    <a:pt x="3439795" y="2004441"/>
                  </a:lnTo>
                  <a:lnTo>
                    <a:pt x="3200400" y="3200400"/>
                  </a:lnTo>
                  <a:lnTo>
                    <a:pt x="0" y="0"/>
                  </a:lnTo>
                  <a:close/>
                </a:path>
              </a:pathLst>
            </a:custGeom>
            <a:solidFill>
              <a:srgbClr val="004AAD"/>
            </a:solidFill>
          </p:spPr>
        </p:sp>
      </p:grpSp>
      <p:grpSp>
        <p:nvGrpSpPr>
          <p:cNvPr name="Group 8" id="8"/>
          <p:cNvGrpSpPr/>
          <p:nvPr/>
        </p:nvGrpSpPr>
        <p:grpSpPr>
          <a:xfrm rot="0">
            <a:off x="0" y="4795176"/>
            <a:ext cx="6240006" cy="5491824"/>
            <a:chOff x="0" y="0"/>
            <a:chExt cx="8320008" cy="7322432"/>
          </a:xfrm>
        </p:grpSpPr>
        <p:sp>
          <p:nvSpPr>
            <p:cNvPr name="Freeform 9" id="9"/>
            <p:cNvSpPr/>
            <p:nvPr/>
          </p:nvSpPr>
          <p:spPr>
            <a:xfrm flipH="false" flipV="false" rot="0">
              <a:off x="0" y="0"/>
              <a:ext cx="8320024" cy="7322439"/>
            </a:xfrm>
            <a:custGeom>
              <a:avLst/>
              <a:gdLst/>
              <a:ahLst/>
              <a:cxnLst/>
              <a:rect r="r" b="b" t="t" l="l"/>
              <a:pathLst>
                <a:path h="7322439" w="8320024">
                  <a:moveTo>
                    <a:pt x="1673352" y="0"/>
                  </a:moveTo>
                  <a:lnTo>
                    <a:pt x="8320024" y="6646545"/>
                  </a:lnTo>
                  <a:lnTo>
                    <a:pt x="4944237" y="7322439"/>
                  </a:lnTo>
                  <a:lnTo>
                    <a:pt x="0" y="7322439"/>
                  </a:lnTo>
                  <a:lnTo>
                    <a:pt x="0" y="335026"/>
                  </a:lnTo>
                  <a:close/>
                </a:path>
              </a:pathLst>
            </a:custGeom>
            <a:solidFill>
              <a:srgbClr val="F2F2F2"/>
            </a:solidFill>
          </p:spPr>
        </p:sp>
      </p:grpSp>
      <p:grpSp>
        <p:nvGrpSpPr>
          <p:cNvPr name="Group 10" id="10"/>
          <p:cNvGrpSpPr/>
          <p:nvPr/>
        </p:nvGrpSpPr>
        <p:grpSpPr>
          <a:xfrm rot="0">
            <a:off x="0" y="5999230"/>
            <a:ext cx="8903246" cy="4287770"/>
            <a:chOff x="0" y="0"/>
            <a:chExt cx="11870994" cy="5717026"/>
          </a:xfrm>
        </p:grpSpPr>
        <p:sp>
          <p:nvSpPr>
            <p:cNvPr name="Freeform 11" id="11"/>
            <p:cNvSpPr/>
            <p:nvPr/>
          </p:nvSpPr>
          <p:spPr>
            <a:xfrm flipH="false" flipV="false" rot="0">
              <a:off x="0" y="0"/>
              <a:ext cx="11870944" cy="5717032"/>
            </a:xfrm>
            <a:custGeom>
              <a:avLst/>
              <a:gdLst/>
              <a:ahLst/>
              <a:cxnLst/>
              <a:rect r="r" b="b" t="t" l="l"/>
              <a:pathLst>
                <a:path h="5717032" w="11870944">
                  <a:moveTo>
                    <a:pt x="6153912" y="0"/>
                  </a:moveTo>
                  <a:lnTo>
                    <a:pt x="11870944" y="5717032"/>
                  </a:lnTo>
                  <a:lnTo>
                    <a:pt x="0" y="5717032"/>
                  </a:lnTo>
                  <a:lnTo>
                    <a:pt x="0" y="1232027"/>
                  </a:lnTo>
                  <a:close/>
                </a:path>
              </a:pathLst>
            </a:custGeom>
            <a:solidFill>
              <a:srgbClr val="004AAD"/>
            </a:solidFill>
          </p:spPr>
        </p:sp>
      </p:grpSp>
      <p:sp>
        <p:nvSpPr>
          <p:cNvPr name="Freeform 12" id="12"/>
          <p:cNvSpPr/>
          <p:nvPr/>
        </p:nvSpPr>
        <p:spPr>
          <a:xfrm flipH="false" flipV="false" rot="0">
            <a:off x="13871373" y="278361"/>
            <a:ext cx="3763007" cy="1500678"/>
          </a:xfrm>
          <a:custGeom>
            <a:avLst/>
            <a:gdLst/>
            <a:ahLst/>
            <a:cxnLst/>
            <a:rect r="r" b="b" t="t" l="l"/>
            <a:pathLst>
              <a:path h="1500678" w="3763007">
                <a:moveTo>
                  <a:pt x="0" y="0"/>
                </a:moveTo>
                <a:lnTo>
                  <a:pt x="3763007" y="0"/>
                </a:lnTo>
                <a:lnTo>
                  <a:pt x="3763007" y="1500678"/>
                </a:lnTo>
                <a:lnTo>
                  <a:pt x="0" y="1500678"/>
                </a:lnTo>
                <a:lnTo>
                  <a:pt x="0" y="0"/>
                </a:lnTo>
                <a:close/>
              </a:path>
            </a:pathLst>
          </a:custGeom>
          <a:blipFill>
            <a:blip r:embed="rId3"/>
            <a:stretch>
              <a:fillRect l="0" t="0" r="0" b="0"/>
            </a:stretch>
          </a:blipFill>
        </p:spPr>
      </p:sp>
      <p:sp>
        <p:nvSpPr>
          <p:cNvPr name="TextBox 13" id="13"/>
          <p:cNvSpPr txBox="true"/>
          <p:nvPr/>
        </p:nvSpPr>
        <p:spPr>
          <a:xfrm rot="0">
            <a:off x="9310151" y="2598311"/>
            <a:ext cx="9454747" cy="4075880"/>
          </a:xfrm>
          <a:prstGeom prst="rect">
            <a:avLst/>
          </a:prstGeom>
        </p:spPr>
        <p:txBody>
          <a:bodyPr anchor="t" rtlCol="false" tIns="0" lIns="0" bIns="0" rIns="0">
            <a:spAutoFit/>
          </a:bodyPr>
          <a:lstStyle/>
          <a:p>
            <a:pPr algn="ctr">
              <a:lnSpc>
                <a:spcPts val="10625"/>
              </a:lnSpc>
            </a:pPr>
            <a:r>
              <a:rPr lang="en-US" sz="8854" b="true">
                <a:solidFill>
                  <a:srgbClr val="000000"/>
                </a:solidFill>
                <a:latin typeface="Times New Roman Bold"/>
                <a:ea typeface="Times New Roman Bold"/>
                <a:cs typeface="Times New Roman Bold"/>
                <a:sym typeface="Times New Roman Bold"/>
              </a:rPr>
              <a:t>Human Capi</a:t>
            </a:r>
            <a:r>
              <a:rPr lang="en-US" b="true" sz="8854">
                <a:solidFill>
                  <a:srgbClr val="000000"/>
                </a:solidFill>
                <a:latin typeface="Times New Roman Bold"/>
                <a:ea typeface="Times New Roman Bold"/>
                <a:cs typeface="Times New Roman Bold"/>
                <a:sym typeface="Times New Roman Bold"/>
              </a:rPr>
              <a:t>tal Management at UNILEVER</a:t>
            </a:r>
          </a:p>
        </p:txBody>
      </p:sp>
      <p:sp>
        <p:nvSpPr>
          <p:cNvPr name="TextBox 14" id="14"/>
          <p:cNvSpPr txBox="true"/>
          <p:nvPr/>
        </p:nvSpPr>
        <p:spPr>
          <a:xfrm rot="0">
            <a:off x="9144000" y="7436313"/>
            <a:ext cx="7759788" cy="431165"/>
          </a:xfrm>
          <a:prstGeom prst="rect">
            <a:avLst/>
          </a:prstGeom>
        </p:spPr>
        <p:txBody>
          <a:bodyPr anchor="t" rtlCol="false" tIns="0" lIns="0" bIns="0" rIns="0">
            <a:spAutoFit/>
          </a:bodyPr>
          <a:lstStyle/>
          <a:p>
            <a:pPr algn="l">
              <a:lnSpc>
                <a:spcPts val="3519"/>
              </a:lnSpc>
            </a:pPr>
            <a:r>
              <a:rPr lang="en-US" sz="2199" b="true">
                <a:solidFill>
                  <a:srgbClr val="000000"/>
                </a:solidFill>
                <a:latin typeface="Times New Roman Bold"/>
                <a:ea typeface="Times New Roman Bold"/>
                <a:cs typeface="Times New Roman Bold"/>
                <a:sym typeface="Times New Roman Bold"/>
              </a:rPr>
              <a:t>PRESENTED BY: </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8957658"/>
            <a:ext cx="18288000" cy="1842188"/>
            <a:chOff x="0" y="0"/>
            <a:chExt cx="24384000" cy="2456250"/>
          </a:xfrm>
        </p:grpSpPr>
        <p:sp>
          <p:nvSpPr>
            <p:cNvPr name="Freeform 3" id="3"/>
            <p:cNvSpPr/>
            <p:nvPr/>
          </p:nvSpPr>
          <p:spPr>
            <a:xfrm flipH="false" flipV="false" rot="0">
              <a:off x="0" y="0"/>
              <a:ext cx="24384000" cy="2456241"/>
            </a:xfrm>
            <a:custGeom>
              <a:avLst/>
              <a:gdLst/>
              <a:ahLst/>
              <a:cxnLst/>
              <a:rect r="r" b="b" t="t" l="l"/>
              <a:pathLst>
                <a:path h="2456241" w="24384000">
                  <a:moveTo>
                    <a:pt x="20782535" y="0"/>
                  </a:moveTo>
                  <a:lnTo>
                    <a:pt x="24384000" y="1542453"/>
                  </a:lnTo>
                  <a:lnTo>
                    <a:pt x="24384000" y="2456241"/>
                  </a:lnTo>
                  <a:lnTo>
                    <a:pt x="0" y="2456241"/>
                  </a:lnTo>
                  <a:lnTo>
                    <a:pt x="0" y="1781941"/>
                  </a:lnTo>
                  <a:close/>
                </a:path>
              </a:pathLst>
            </a:custGeom>
            <a:solidFill>
              <a:srgbClr val="004AAD"/>
            </a:solidFill>
          </p:spPr>
        </p:sp>
      </p:grpSp>
      <p:sp>
        <p:nvSpPr>
          <p:cNvPr name="Freeform 4" id="4"/>
          <p:cNvSpPr/>
          <p:nvPr/>
        </p:nvSpPr>
        <p:spPr>
          <a:xfrm flipH="false" flipV="false" rot="0">
            <a:off x="9364701" y="580793"/>
            <a:ext cx="8749928" cy="3893718"/>
          </a:xfrm>
          <a:custGeom>
            <a:avLst/>
            <a:gdLst/>
            <a:ahLst/>
            <a:cxnLst/>
            <a:rect r="r" b="b" t="t" l="l"/>
            <a:pathLst>
              <a:path h="3893718" w="8749928">
                <a:moveTo>
                  <a:pt x="0" y="0"/>
                </a:moveTo>
                <a:lnTo>
                  <a:pt x="8749928" y="0"/>
                </a:lnTo>
                <a:lnTo>
                  <a:pt x="8749928" y="3893718"/>
                </a:lnTo>
                <a:lnTo>
                  <a:pt x="0" y="3893718"/>
                </a:lnTo>
                <a:lnTo>
                  <a:pt x="0" y="0"/>
                </a:lnTo>
                <a:close/>
              </a:path>
            </a:pathLst>
          </a:custGeom>
          <a:blipFill>
            <a:blip r:embed="rId3"/>
            <a:stretch>
              <a:fillRect l="0" t="0" r="0" b="0"/>
            </a:stretch>
          </a:blipFill>
        </p:spPr>
      </p:sp>
      <p:sp>
        <p:nvSpPr>
          <p:cNvPr name="Freeform 5" id="5"/>
          <p:cNvSpPr/>
          <p:nvPr/>
        </p:nvSpPr>
        <p:spPr>
          <a:xfrm flipH="false" flipV="false" rot="0">
            <a:off x="9364701" y="4474511"/>
            <a:ext cx="8749928" cy="4123403"/>
          </a:xfrm>
          <a:custGeom>
            <a:avLst/>
            <a:gdLst/>
            <a:ahLst/>
            <a:cxnLst/>
            <a:rect r="r" b="b" t="t" l="l"/>
            <a:pathLst>
              <a:path h="4123403" w="8749928">
                <a:moveTo>
                  <a:pt x="0" y="0"/>
                </a:moveTo>
                <a:lnTo>
                  <a:pt x="8749928" y="0"/>
                </a:lnTo>
                <a:lnTo>
                  <a:pt x="8749928" y="4123403"/>
                </a:lnTo>
                <a:lnTo>
                  <a:pt x="0" y="4123403"/>
                </a:lnTo>
                <a:lnTo>
                  <a:pt x="0" y="0"/>
                </a:lnTo>
                <a:close/>
              </a:path>
            </a:pathLst>
          </a:custGeom>
          <a:blipFill>
            <a:blip r:embed="rId4"/>
            <a:stretch>
              <a:fillRect l="0" t="0" r="0" b="0"/>
            </a:stretch>
          </a:blipFill>
        </p:spPr>
      </p:sp>
      <p:sp>
        <p:nvSpPr>
          <p:cNvPr name="TextBox 6" id="6"/>
          <p:cNvSpPr txBox="true"/>
          <p:nvPr/>
        </p:nvSpPr>
        <p:spPr>
          <a:xfrm rot="0">
            <a:off x="519915" y="594260"/>
            <a:ext cx="8164666" cy="140335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Overview of the Company and its HRM Practice</a:t>
            </a:r>
          </a:p>
        </p:txBody>
      </p:sp>
      <p:sp>
        <p:nvSpPr>
          <p:cNvPr name="TextBox 7" id="7"/>
          <p:cNvSpPr txBox="true"/>
          <p:nvPr/>
        </p:nvSpPr>
        <p:spPr>
          <a:xfrm rot="0">
            <a:off x="519915" y="2659380"/>
            <a:ext cx="7759788" cy="5316855"/>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Unilever is based in over 190 countries and reaches 3.4 billion individuals daily through its products.</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2024 turnover of the company was 60.8 billion, and 58 per cent of it was in the emerging markets (Unilever, 2025).</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It spends 9.4 billion on its brands and marketing every year.</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Unilever has 7 global hubs that facilitate digital and supply-chain effectiveness in its operations.</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Since the year 2015, the company has managed to reduce Scope 1 and 2 emissions by 72 per cent.</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alphaModFix amt="36000"/>
            </a:blip>
            <a:stretch>
              <a:fillRect l="0" t="-8858" r="0" b="-9579"/>
            </a:stretch>
          </a:blipFill>
        </p:spPr>
      </p:sp>
      <p:grpSp>
        <p:nvGrpSpPr>
          <p:cNvPr name="Group 3" id="3"/>
          <p:cNvGrpSpPr/>
          <p:nvPr/>
        </p:nvGrpSpPr>
        <p:grpSpPr>
          <a:xfrm rot="0">
            <a:off x="0" y="8614385"/>
            <a:ext cx="3823986" cy="1672615"/>
            <a:chOff x="0" y="0"/>
            <a:chExt cx="5098648" cy="2230154"/>
          </a:xfrm>
        </p:grpSpPr>
        <p:sp>
          <p:nvSpPr>
            <p:cNvPr name="Freeform 4" id="4"/>
            <p:cNvSpPr/>
            <p:nvPr/>
          </p:nvSpPr>
          <p:spPr>
            <a:xfrm flipH="false" flipV="false" rot="0">
              <a:off x="0" y="0"/>
              <a:ext cx="5098669" cy="2230120"/>
            </a:xfrm>
            <a:custGeom>
              <a:avLst/>
              <a:gdLst/>
              <a:ahLst/>
              <a:cxnLst/>
              <a:rect r="r" b="b" t="t" l="l"/>
              <a:pathLst>
                <a:path h="2230120" w="5098669">
                  <a:moveTo>
                    <a:pt x="2868549" y="0"/>
                  </a:moveTo>
                  <a:lnTo>
                    <a:pt x="5098669" y="2230120"/>
                  </a:lnTo>
                  <a:lnTo>
                    <a:pt x="0" y="2230120"/>
                  </a:lnTo>
                  <a:lnTo>
                    <a:pt x="0" y="574294"/>
                  </a:lnTo>
                  <a:close/>
                </a:path>
              </a:pathLst>
            </a:custGeom>
            <a:solidFill>
              <a:srgbClr val="F2F2F2"/>
            </a:solidFill>
          </p:spPr>
        </p:sp>
      </p:grpSp>
      <p:grpSp>
        <p:nvGrpSpPr>
          <p:cNvPr name="Group 5" id="5"/>
          <p:cNvGrpSpPr/>
          <p:nvPr/>
        </p:nvGrpSpPr>
        <p:grpSpPr>
          <a:xfrm rot="0">
            <a:off x="0" y="8065311"/>
            <a:ext cx="3069604" cy="2221689"/>
            <a:chOff x="0" y="0"/>
            <a:chExt cx="4092806" cy="2962252"/>
          </a:xfrm>
        </p:grpSpPr>
        <p:sp>
          <p:nvSpPr>
            <p:cNvPr name="Freeform 6" id="6"/>
            <p:cNvSpPr/>
            <p:nvPr/>
          </p:nvSpPr>
          <p:spPr>
            <a:xfrm flipH="false" flipV="false" rot="0">
              <a:off x="0" y="0"/>
              <a:ext cx="4092829" cy="2962275"/>
            </a:xfrm>
            <a:custGeom>
              <a:avLst/>
              <a:gdLst/>
              <a:ahLst/>
              <a:cxnLst/>
              <a:rect r="r" b="b" t="t" l="l"/>
              <a:pathLst>
                <a:path h="2962275" w="4092829">
                  <a:moveTo>
                    <a:pt x="1130554" y="0"/>
                  </a:moveTo>
                  <a:lnTo>
                    <a:pt x="4092829" y="2962275"/>
                  </a:lnTo>
                  <a:lnTo>
                    <a:pt x="0" y="2962275"/>
                  </a:lnTo>
                  <a:lnTo>
                    <a:pt x="0" y="226314"/>
                  </a:lnTo>
                  <a:close/>
                </a:path>
              </a:pathLst>
            </a:custGeom>
            <a:solidFill>
              <a:srgbClr val="004AAD"/>
            </a:solidFill>
          </p:spPr>
        </p:sp>
      </p:grpSp>
      <p:grpSp>
        <p:nvGrpSpPr>
          <p:cNvPr name="Group 7" id="7"/>
          <p:cNvGrpSpPr/>
          <p:nvPr/>
        </p:nvGrpSpPr>
        <p:grpSpPr>
          <a:xfrm rot="0">
            <a:off x="15218396" y="0"/>
            <a:ext cx="3069604" cy="2221689"/>
            <a:chOff x="0" y="0"/>
            <a:chExt cx="4092806" cy="2962252"/>
          </a:xfrm>
        </p:grpSpPr>
        <p:sp>
          <p:nvSpPr>
            <p:cNvPr name="Freeform 8" id="8"/>
            <p:cNvSpPr/>
            <p:nvPr/>
          </p:nvSpPr>
          <p:spPr>
            <a:xfrm flipH="false" flipV="false" rot="0">
              <a:off x="0" y="0"/>
              <a:ext cx="4092829" cy="2962275"/>
            </a:xfrm>
            <a:custGeom>
              <a:avLst/>
              <a:gdLst/>
              <a:ahLst/>
              <a:cxnLst/>
              <a:rect r="r" b="b" t="t" l="l"/>
              <a:pathLst>
                <a:path h="2962275" w="4092829">
                  <a:moveTo>
                    <a:pt x="0" y="0"/>
                  </a:moveTo>
                  <a:lnTo>
                    <a:pt x="4092829" y="0"/>
                  </a:lnTo>
                  <a:lnTo>
                    <a:pt x="4092829" y="2735961"/>
                  </a:lnTo>
                  <a:lnTo>
                    <a:pt x="2962275" y="2962275"/>
                  </a:lnTo>
                  <a:close/>
                </a:path>
              </a:pathLst>
            </a:custGeom>
            <a:solidFill>
              <a:srgbClr val="F2F2F2"/>
            </a:solidFill>
          </p:spPr>
        </p:sp>
      </p:grpSp>
      <p:grpSp>
        <p:nvGrpSpPr>
          <p:cNvPr name="Group 9" id="9"/>
          <p:cNvGrpSpPr/>
          <p:nvPr/>
        </p:nvGrpSpPr>
        <p:grpSpPr>
          <a:xfrm rot="0">
            <a:off x="14464014" y="0"/>
            <a:ext cx="3823986" cy="1672616"/>
            <a:chOff x="0" y="0"/>
            <a:chExt cx="5098648" cy="2230154"/>
          </a:xfrm>
        </p:grpSpPr>
        <p:sp>
          <p:nvSpPr>
            <p:cNvPr name="Freeform 10" id="10"/>
            <p:cNvSpPr/>
            <p:nvPr/>
          </p:nvSpPr>
          <p:spPr>
            <a:xfrm flipH="false" flipV="false" rot="0">
              <a:off x="0" y="0"/>
              <a:ext cx="5098669" cy="2230120"/>
            </a:xfrm>
            <a:custGeom>
              <a:avLst/>
              <a:gdLst/>
              <a:ahLst/>
              <a:cxnLst/>
              <a:rect r="r" b="b" t="t" l="l"/>
              <a:pathLst>
                <a:path h="2230120" w="5098669">
                  <a:moveTo>
                    <a:pt x="0" y="0"/>
                  </a:moveTo>
                  <a:lnTo>
                    <a:pt x="5098669" y="0"/>
                  </a:lnTo>
                  <a:lnTo>
                    <a:pt x="5098669" y="1655826"/>
                  </a:lnTo>
                  <a:lnTo>
                    <a:pt x="2230120" y="2230120"/>
                  </a:lnTo>
                  <a:close/>
                </a:path>
              </a:pathLst>
            </a:custGeom>
            <a:solidFill>
              <a:srgbClr val="004AAD"/>
            </a:solidFill>
          </p:spPr>
        </p:sp>
      </p:grpSp>
      <p:sp>
        <p:nvSpPr>
          <p:cNvPr name="TextBox 11" id="11"/>
          <p:cNvSpPr txBox="true"/>
          <p:nvPr/>
        </p:nvSpPr>
        <p:spPr>
          <a:xfrm rot="0">
            <a:off x="868779" y="3653153"/>
            <a:ext cx="16550442" cy="2790194"/>
          </a:xfrm>
          <a:prstGeom prst="rect">
            <a:avLst/>
          </a:prstGeom>
        </p:spPr>
        <p:txBody>
          <a:bodyPr anchor="t" rtlCol="false" tIns="0" lIns="0" bIns="0" rIns="0">
            <a:spAutoFit/>
          </a:bodyPr>
          <a:lstStyle/>
          <a:p>
            <a:pPr algn="ctr">
              <a:lnSpc>
                <a:spcPts val="11059"/>
              </a:lnSpc>
            </a:pPr>
            <a:r>
              <a:rPr lang="en-US" sz="7899" b="true">
                <a:solidFill>
                  <a:srgbClr val="000000"/>
                </a:solidFill>
                <a:latin typeface="Times New Roman Bold"/>
                <a:ea typeface="Times New Roman Bold"/>
                <a:cs typeface="Times New Roman Bold"/>
                <a:sym typeface="Times New Roman Bold"/>
              </a:rPr>
              <a:t>Topic 1: Recruitment &amp; Selection (AI-Driven Hiring at Unilever)</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751869" y="9039736"/>
            <a:ext cx="18288000" cy="2436009"/>
            <a:chOff x="0" y="0"/>
            <a:chExt cx="24384000" cy="3248012"/>
          </a:xfrm>
        </p:grpSpPr>
        <p:sp>
          <p:nvSpPr>
            <p:cNvPr name="Freeform 3" id="3"/>
            <p:cNvSpPr/>
            <p:nvPr/>
          </p:nvSpPr>
          <p:spPr>
            <a:xfrm flipH="false" flipV="false" rot="0">
              <a:off x="0" y="0"/>
              <a:ext cx="24384000" cy="3247999"/>
            </a:xfrm>
            <a:custGeom>
              <a:avLst/>
              <a:gdLst/>
              <a:ahLst/>
              <a:cxnLst/>
              <a:rect r="r" b="b" t="t" l="l"/>
              <a:pathLst>
                <a:path h="3247999" w="24384000">
                  <a:moveTo>
                    <a:pt x="20782535" y="0"/>
                  </a:moveTo>
                  <a:lnTo>
                    <a:pt x="24384000" y="2039655"/>
                  </a:lnTo>
                  <a:lnTo>
                    <a:pt x="24384000" y="3247999"/>
                  </a:lnTo>
                  <a:lnTo>
                    <a:pt x="0" y="3247999"/>
                  </a:lnTo>
                  <a:lnTo>
                    <a:pt x="0" y="2356342"/>
                  </a:lnTo>
                  <a:close/>
                </a:path>
              </a:pathLst>
            </a:custGeom>
            <a:solidFill>
              <a:srgbClr val="004AAD"/>
            </a:solidFill>
          </p:spPr>
        </p:sp>
      </p:grpSp>
      <p:grpSp>
        <p:nvGrpSpPr>
          <p:cNvPr name="Group 4" id="4"/>
          <p:cNvGrpSpPr/>
          <p:nvPr/>
        </p:nvGrpSpPr>
        <p:grpSpPr>
          <a:xfrm rot="-10800000">
            <a:off x="-1224185" y="-804059"/>
            <a:ext cx="18288000" cy="1832759"/>
            <a:chOff x="0" y="0"/>
            <a:chExt cx="24384000" cy="2443678"/>
          </a:xfrm>
        </p:grpSpPr>
        <p:sp>
          <p:nvSpPr>
            <p:cNvPr name="Freeform 5" id="5"/>
            <p:cNvSpPr/>
            <p:nvPr/>
          </p:nvSpPr>
          <p:spPr>
            <a:xfrm flipH="false" flipV="false" rot="0">
              <a:off x="0" y="0"/>
              <a:ext cx="24384000" cy="2443669"/>
            </a:xfrm>
            <a:custGeom>
              <a:avLst/>
              <a:gdLst/>
              <a:ahLst/>
              <a:cxnLst/>
              <a:rect r="r" b="b" t="t" l="l"/>
              <a:pathLst>
                <a:path h="2443669" w="24384000">
                  <a:moveTo>
                    <a:pt x="20782535" y="0"/>
                  </a:moveTo>
                  <a:lnTo>
                    <a:pt x="24384000" y="1534558"/>
                  </a:lnTo>
                  <a:lnTo>
                    <a:pt x="24384000" y="2443669"/>
                  </a:lnTo>
                  <a:lnTo>
                    <a:pt x="0" y="2443669"/>
                  </a:lnTo>
                  <a:lnTo>
                    <a:pt x="0" y="1772820"/>
                  </a:lnTo>
                  <a:close/>
                </a:path>
              </a:pathLst>
            </a:custGeom>
            <a:solidFill>
              <a:srgbClr val="004AAD"/>
            </a:solidFill>
          </p:spPr>
        </p:sp>
      </p:grpSp>
      <p:grpSp>
        <p:nvGrpSpPr>
          <p:cNvPr name="Group 6" id="6"/>
          <p:cNvGrpSpPr/>
          <p:nvPr/>
        </p:nvGrpSpPr>
        <p:grpSpPr>
          <a:xfrm rot="0">
            <a:off x="9425271" y="-29260"/>
            <a:ext cx="10809522" cy="10287000"/>
            <a:chOff x="0" y="0"/>
            <a:chExt cx="31447115" cy="29926992"/>
          </a:xfrm>
        </p:grpSpPr>
        <p:sp>
          <p:nvSpPr>
            <p:cNvPr name="Freeform 7" id="7"/>
            <p:cNvSpPr/>
            <p:nvPr/>
          </p:nvSpPr>
          <p:spPr>
            <a:xfrm flipH="false" flipV="false" rot="0">
              <a:off x="0" y="0"/>
              <a:ext cx="31447113" cy="29926992"/>
            </a:xfrm>
            <a:custGeom>
              <a:avLst/>
              <a:gdLst/>
              <a:ahLst/>
              <a:cxnLst/>
              <a:rect r="r" b="b" t="t" l="l"/>
              <a:pathLst>
                <a:path h="29926992" w="31447113">
                  <a:moveTo>
                    <a:pt x="17844255" y="0"/>
                  </a:moveTo>
                  <a:lnTo>
                    <a:pt x="31447113" y="29926992"/>
                  </a:lnTo>
                  <a:lnTo>
                    <a:pt x="0" y="29926992"/>
                  </a:lnTo>
                  <a:lnTo>
                    <a:pt x="0" y="7859471"/>
                  </a:lnTo>
                  <a:close/>
                </a:path>
              </a:pathLst>
            </a:custGeom>
            <a:blipFill>
              <a:blip r:embed="rId3"/>
              <a:stretch>
                <a:fillRect l="-24203" t="0" r="-24203" b="0"/>
              </a:stretch>
            </a:blipFill>
          </p:spPr>
        </p:sp>
      </p:grpSp>
      <p:sp>
        <p:nvSpPr>
          <p:cNvPr name="TextBox 8" id="8"/>
          <p:cNvSpPr txBox="true"/>
          <p:nvPr/>
        </p:nvSpPr>
        <p:spPr>
          <a:xfrm rot="0">
            <a:off x="688985" y="1311336"/>
            <a:ext cx="9406292"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Recruitment and Selection at Unilever</a:t>
            </a:r>
          </a:p>
        </p:txBody>
      </p:sp>
      <p:sp>
        <p:nvSpPr>
          <p:cNvPr name="TextBox 9" id="9"/>
          <p:cNvSpPr txBox="true"/>
          <p:nvPr/>
        </p:nvSpPr>
        <p:spPr>
          <a:xfrm rot="0">
            <a:off x="438939" y="2762576"/>
            <a:ext cx="7759788" cy="4907280"/>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Unilever hires on a global basis with 190+ countries receiving applications annually, with more than 1.8 million applications.</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recruiting system employed by the company includes a multi-stage approach with social media sourcing, gamified tests, NLP and AI interviews.</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A</a:t>
            </a:r>
            <a:r>
              <a:rPr lang="en-US" sz="2199">
                <a:solidFill>
                  <a:srgbClr val="000000"/>
                </a:solidFill>
                <a:latin typeface="Times New Roman"/>
                <a:ea typeface="Times New Roman"/>
                <a:cs typeface="Times New Roman"/>
                <a:sym typeface="Times New Roman"/>
              </a:rPr>
              <a:t>lliances with HireVue and Pymetrics simplify the process of screening and provide consistency across the globe (Hu, 2023).</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a:t>
            </a:r>
            <a:r>
              <a:rPr lang="en-US" sz="2199">
                <a:solidFill>
                  <a:srgbClr val="000000"/>
                </a:solidFill>
                <a:latin typeface="Times New Roman"/>
                <a:ea typeface="Times New Roman"/>
                <a:cs typeface="Times New Roman"/>
                <a:sym typeface="Times New Roman"/>
              </a:rPr>
              <a:t>is online model promotes equality, heterogeneity and mass recruitment of talent.</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9091002"/>
            <a:ext cx="18288000" cy="1195998"/>
            <a:chOff x="0" y="0"/>
            <a:chExt cx="24384000" cy="1594664"/>
          </a:xfrm>
        </p:grpSpPr>
        <p:sp>
          <p:nvSpPr>
            <p:cNvPr name="Freeform 3" id="3"/>
            <p:cNvSpPr/>
            <p:nvPr/>
          </p:nvSpPr>
          <p:spPr>
            <a:xfrm flipH="false" flipV="false" rot="0">
              <a:off x="0" y="0"/>
              <a:ext cx="24384023" cy="1594687"/>
            </a:xfrm>
            <a:custGeom>
              <a:avLst/>
              <a:gdLst/>
              <a:ahLst/>
              <a:cxnLst/>
              <a:rect r="r" b="b" t="t" l="l"/>
              <a:pathLst>
                <a:path h="1594687" w="24384023">
                  <a:moveTo>
                    <a:pt x="6735581" y="0"/>
                  </a:moveTo>
                  <a:lnTo>
                    <a:pt x="24384023" y="1594687"/>
                  </a:lnTo>
                  <a:lnTo>
                    <a:pt x="0" y="1594687"/>
                  </a:lnTo>
                  <a:lnTo>
                    <a:pt x="0" y="121831"/>
                  </a:lnTo>
                  <a:close/>
                </a:path>
              </a:pathLst>
            </a:custGeom>
            <a:solidFill>
              <a:srgbClr val="004AAD"/>
            </a:solidFill>
          </p:spPr>
        </p:sp>
      </p:grpSp>
      <p:grpSp>
        <p:nvGrpSpPr>
          <p:cNvPr name="Group 4" id="4"/>
          <p:cNvGrpSpPr/>
          <p:nvPr/>
        </p:nvGrpSpPr>
        <p:grpSpPr>
          <a:xfrm rot="0">
            <a:off x="185319" y="0"/>
            <a:ext cx="18102681" cy="808876"/>
            <a:chOff x="0" y="0"/>
            <a:chExt cx="24136908" cy="1078501"/>
          </a:xfrm>
        </p:grpSpPr>
        <p:sp>
          <p:nvSpPr>
            <p:cNvPr name="Freeform 5" id="5"/>
            <p:cNvSpPr/>
            <p:nvPr/>
          </p:nvSpPr>
          <p:spPr>
            <a:xfrm flipH="false" flipV="false" rot="0">
              <a:off x="0" y="0"/>
              <a:ext cx="24136930" cy="1078485"/>
            </a:xfrm>
            <a:custGeom>
              <a:avLst/>
              <a:gdLst/>
              <a:ahLst/>
              <a:cxnLst/>
              <a:rect r="r" b="b" t="t" l="l"/>
              <a:pathLst>
                <a:path h="1078485" w="24136930">
                  <a:moveTo>
                    <a:pt x="0" y="0"/>
                  </a:moveTo>
                  <a:lnTo>
                    <a:pt x="24136930" y="0"/>
                  </a:lnTo>
                  <a:lnTo>
                    <a:pt x="24136930" y="800757"/>
                  </a:lnTo>
                  <a:lnTo>
                    <a:pt x="10557349" y="1078485"/>
                  </a:lnTo>
                  <a:close/>
                </a:path>
              </a:pathLst>
            </a:custGeom>
            <a:solidFill>
              <a:srgbClr val="004AAD"/>
            </a:solidFill>
          </p:spPr>
        </p:sp>
      </p:grpSp>
      <p:sp>
        <p:nvSpPr>
          <p:cNvPr name="Freeform 6" id="6"/>
          <p:cNvSpPr/>
          <p:nvPr/>
        </p:nvSpPr>
        <p:spPr>
          <a:xfrm flipH="false" flipV="false" rot="0">
            <a:off x="10341177" y="2203921"/>
            <a:ext cx="8303131" cy="6148462"/>
          </a:xfrm>
          <a:custGeom>
            <a:avLst/>
            <a:gdLst/>
            <a:ahLst/>
            <a:cxnLst/>
            <a:rect r="r" b="b" t="t" l="l"/>
            <a:pathLst>
              <a:path h="6148462" w="8303131">
                <a:moveTo>
                  <a:pt x="0" y="0"/>
                </a:moveTo>
                <a:lnTo>
                  <a:pt x="8303131" y="0"/>
                </a:lnTo>
                <a:lnTo>
                  <a:pt x="8303131" y="6148462"/>
                </a:lnTo>
                <a:lnTo>
                  <a:pt x="0" y="6148462"/>
                </a:lnTo>
                <a:lnTo>
                  <a:pt x="0" y="0"/>
                </a:lnTo>
                <a:close/>
              </a:path>
            </a:pathLst>
          </a:custGeom>
          <a:blipFill>
            <a:blip r:embed="rId3"/>
            <a:stretch>
              <a:fillRect l="0" t="0" r="0" b="-439"/>
            </a:stretch>
          </a:blipFill>
        </p:spPr>
      </p:sp>
      <p:sp>
        <p:nvSpPr>
          <p:cNvPr name="TextBox 7" id="7"/>
          <p:cNvSpPr txBox="true"/>
          <p:nvPr/>
        </p:nvSpPr>
        <p:spPr>
          <a:xfrm rot="0">
            <a:off x="573899" y="1176377"/>
            <a:ext cx="7759788"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Key Recruitment Challenges</a:t>
            </a:r>
          </a:p>
        </p:txBody>
      </p:sp>
      <p:sp>
        <p:nvSpPr>
          <p:cNvPr name="TextBox 8" id="8"/>
          <p:cNvSpPr txBox="true"/>
          <p:nvPr/>
        </p:nvSpPr>
        <p:spPr>
          <a:xfrm rot="0">
            <a:off x="573899" y="2581624"/>
            <a:ext cx="9433284" cy="5316855"/>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Unilever is forced to manage approximately 1.8 million applications per year in 190 + countries, which puts strain on the HR capacity within the corporation (Hu, 2023). </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Expansion</a:t>
            </a:r>
            <a:r>
              <a:rPr lang="en-US" sz="2199">
                <a:solidFill>
                  <a:srgbClr val="000000"/>
                </a:solidFill>
                <a:latin typeface="Times New Roman"/>
                <a:ea typeface="Times New Roman"/>
                <a:cs typeface="Times New Roman"/>
                <a:sym typeface="Times New Roman"/>
              </a:rPr>
              <a:t> projects revealed an internal shortage of resources and the necessity to recruit specialists within a short period of time in various plants (Gosain, 2023).</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Sourcing is also more difficult on these projects as it needs heavy internal-external coordination and English-proficient candidates.</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Simultaneously, AI-based screening brings up the questions of equity, discrimination and experience.</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3170529"/>
            <a:ext cx="1518234" cy="7116471"/>
            <a:chOff x="0" y="0"/>
            <a:chExt cx="2024312" cy="9488628"/>
          </a:xfrm>
        </p:grpSpPr>
        <p:sp>
          <p:nvSpPr>
            <p:cNvPr name="Freeform 3" id="3"/>
            <p:cNvSpPr/>
            <p:nvPr/>
          </p:nvSpPr>
          <p:spPr>
            <a:xfrm flipH="false" flipV="false" rot="0">
              <a:off x="0" y="0"/>
              <a:ext cx="2024307" cy="9488678"/>
            </a:xfrm>
            <a:custGeom>
              <a:avLst/>
              <a:gdLst/>
              <a:ahLst/>
              <a:cxnLst/>
              <a:rect r="r" b="b" t="t" l="l"/>
              <a:pathLst>
                <a:path h="9488678" w="2024307">
                  <a:moveTo>
                    <a:pt x="0" y="0"/>
                  </a:moveTo>
                  <a:lnTo>
                    <a:pt x="2024307" y="5407279"/>
                  </a:lnTo>
                  <a:lnTo>
                    <a:pt x="1718405" y="9488678"/>
                  </a:lnTo>
                  <a:lnTo>
                    <a:pt x="0" y="9488678"/>
                  </a:lnTo>
                  <a:close/>
                </a:path>
              </a:pathLst>
            </a:custGeom>
            <a:solidFill>
              <a:srgbClr val="004AAD"/>
            </a:solidFill>
          </p:spPr>
        </p:sp>
      </p:grpSp>
      <p:sp>
        <p:nvSpPr>
          <p:cNvPr name="Freeform 4" id="4"/>
          <p:cNvSpPr/>
          <p:nvPr/>
        </p:nvSpPr>
        <p:spPr>
          <a:xfrm flipH="false" flipV="false" rot="0">
            <a:off x="10238672" y="4666910"/>
            <a:ext cx="7842152" cy="5620090"/>
          </a:xfrm>
          <a:custGeom>
            <a:avLst/>
            <a:gdLst/>
            <a:ahLst/>
            <a:cxnLst/>
            <a:rect r="r" b="b" t="t" l="l"/>
            <a:pathLst>
              <a:path h="5620090" w="7842152">
                <a:moveTo>
                  <a:pt x="0" y="0"/>
                </a:moveTo>
                <a:lnTo>
                  <a:pt x="7842152" y="0"/>
                </a:lnTo>
                <a:lnTo>
                  <a:pt x="7842152" y="5620090"/>
                </a:lnTo>
                <a:lnTo>
                  <a:pt x="0" y="5620090"/>
                </a:lnTo>
                <a:lnTo>
                  <a:pt x="0" y="0"/>
                </a:lnTo>
                <a:close/>
              </a:path>
            </a:pathLst>
          </a:custGeom>
          <a:blipFill>
            <a:blip r:embed="rId3"/>
            <a:stretch>
              <a:fillRect l="-18217" t="0" r="-13302" b="-18829"/>
            </a:stretch>
          </a:blipFill>
        </p:spPr>
      </p:sp>
      <p:grpSp>
        <p:nvGrpSpPr>
          <p:cNvPr name="Group 5" id="5"/>
          <p:cNvGrpSpPr/>
          <p:nvPr/>
        </p:nvGrpSpPr>
        <p:grpSpPr>
          <a:xfrm rot="0">
            <a:off x="17039685" y="0"/>
            <a:ext cx="1248315" cy="7116471"/>
            <a:chOff x="0" y="0"/>
            <a:chExt cx="1664420" cy="9488628"/>
          </a:xfrm>
        </p:grpSpPr>
        <p:sp>
          <p:nvSpPr>
            <p:cNvPr name="Freeform 6" id="6"/>
            <p:cNvSpPr/>
            <p:nvPr/>
          </p:nvSpPr>
          <p:spPr>
            <a:xfrm flipH="false" flipV="false" rot="0">
              <a:off x="0" y="0"/>
              <a:ext cx="1664416" cy="9488678"/>
            </a:xfrm>
            <a:custGeom>
              <a:avLst/>
              <a:gdLst/>
              <a:ahLst/>
              <a:cxnLst/>
              <a:rect r="r" b="b" t="t" l="l"/>
              <a:pathLst>
                <a:path h="9488678" w="1664416">
                  <a:moveTo>
                    <a:pt x="251517" y="0"/>
                  </a:moveTo>
                  <a:lnTo>
                    <a:pt x="1664416" y="0"/>
                  </a:lnTo>
                  <a:lnTo>
                    <a:pt x="1664416" y="9488678"/>
                  </a:lnTo>
                  <a:lnTo>
                    <a:pt x="0" y="4081399"/>
                  </a:lnTo>
                  <a:close/>
                </a:path>
              </a:pathLst>
            </a:custGeom>
            <a:solidFill>
              <a:srgbClr val="004AAD"/>
            </a:solidFill>
          </p:spPr>
        </p:sp>
      </p:grpSp>
      <p:sp>
        <p:nvSpPr>
          <p:cNvPr name="Freeform 7" id="7"/>
          <p:cNvSpPr/>
          <p:nvPr/>
        </p:nvSpPr>
        <p:spPr>
          <a:xfrm flipH="false" flipV="false" rot="0">
            <a:off x="2078083" y="6299244"/>
            <a:ext cx="4650445" cy="3987756"/>
          </a:xfrm>
          <a:custGeom>
            <a:avLst/>
            <a:gdLst/>
            <a:ahLst/>
            <a:cxnLst/>
            <a:rect r="r" b="b" t="t" l="l"/>
            <a:pathLst>
              <a:path h="3987756" w="4650445">
                <a:moveTo>
                  <a:pt x="0" y="0"/>
                </a:moveTo>
                <a:lnTo>
                  <a:pt x="4650445" y="0"/>
                </a:lnTo>
                <a:lnTo>
                  <a:pt x="4650445" y="3987756"/>
                </a:lnTo>
                <a:lnTo>
                  <a:pt x="0" y="3987756"/>
                </a:lnTo>
                <a:lnTo>
                  <a:pt x="0" y="0"/>
                </a:lnTo>
                <a:close/>
              </a:path>
            </a:pathLst>
          </a:custGeom>
          <a:blipFill>
            <a:blip r:embed="rId4"/>
            <a:stretch>
              <a:fillRect l="0" t="0" r="0" b="0"/>
            </a:stretch>
          </a:blipFill>
        </p:spPr>
      </p:sp>
      <p:sp>
        <p:nvSpPr>
          <p:cNvPr name="TextBox 8" id="8"/>
          <p:cNvSpPr txBox="true"/>
          <p:nvPr/>
        </p:nvSpPr>
        <p:spPr>
          <a:xfrm rot="0">
            <a:off x="759117" y="631825"/>
            <a:ext cx="14291819"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Recruitment and Selection Management by Unilever</a:t>
            </a:r>
          </a:p>
        </p:txBody>
      </p:sp>
      <p:sp>
        <p:nvSpPr>
          <p:cNvPr name="TextBox 9" id="9"/>
          <p:cNvSpPr txBox="true"/>
          <p:nvPr/>
        </p:nvSpPr>
        <p:spPr>
          <a:xfrm rot="0">
            <a:off x="1028700" y="1885645"/>
            <a:ext cx="15425477" cy="3268980"/>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Unilever operates a multi-step AI-based recruitment funnel to process a quantity of 1.8 million applications and 30,000 hires annually in 190+ countries.</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Applicants are then asked to </a:t>
            </a:r>
            <a:r>
              <a:rPr lang="en-US" sz="2199">
                <a:solidFill>
                  <a:srgbClr val="000000"/>
                </a:solidFill>
                <a:latin typeface="Times New Roman"/>
                <a:ea typeface="Times New Roman"/>
                <a:cs typeface="Times New Roman"/>
                <a:sym typeface="Times New Roman"/>
              </a:rPr>
              <a:t>play short neu</a:t>
            </a:r>
            <a:r>
              <a:rPr lang="en-US" sz="2199">
                <a:solidFill>
                  <a:srgbClr val="000000"/>
                </a:solidFill>
                <a:latin typeface="Times New Roman"/>
                <a:ea typeface="Times New Roman"/>
                <a:cs typeface="Times New Roman"/>
                <a:sym typeface="Times New Roman"/>
              </a:rPr>
              <a:t>roscience-based games with such partners as Pymetrics and generate behavioural information about cognition, risk and emotional style.</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Lastly, on-demand video interviews are analysed by AI using HireVue, and the shortlisted candidates are subjected to human-conducted structured assessments and interviews to be finally chosen.</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3170529"/>
            <a:ext cx="1518234" cy="7116471"/>
            <a:chOff x="0" y="0"/>
            <a:chExt cx="2024312" cy="9488628"/>
          </a:xfrm>
        </p:grpSpPr>
        <p:sp>
          <p:nvSpPr>
            <p:cNvPr name="Freeform 3" id="3"/>
            <p:cNvSpPr/>
            <p:nvPr/>
          </p:nvSpPr>
          <p:spPr>
            <a:xfrm flipH="false" flipV="false" rot="0">
              <a:off x="0" y="0"/>
              <a:ext cx="2024307" cy="9488678"/>
            </a:xfrm>
            <a:custGeom>
              <a:avLst/>
              <a:gdLst/>
              <a:ahLst/>
              <a:cxnLst/>
              <a:rect r="r" b="b" t="t" l="l"/>
              <a:pathLst>
                <a:path h="9488678" w="2024307">
                  <a:moveTo>
                    <a:pt x="0" y="0"/>
                  </a:moveTo>
                  <a:lnTo>
                    <a:pt x="2024307" y="5407279"/>
                  </a:lnTo>
                  <a:lnTo>
                    <a:pt x="1718405" y="9488678"/>
                  </a:lnTo>
                  <a:lnTo>
                    <a:pt x="0" y="9488678"/>
                  </a:lnTo>
                  <a:close/>
                </a:path>
              </a:pathLst>
            </a:custGeom>
            <a:solidFill>
              <a:srgbClr val="004AAD"/>
            </a:solidFill>
          </p:spPr>
        </p:sp>
      </p:grpSp>
      <p:grpSp>
        <p:nvGrpSpPr>
          <p:cNvPr name="Group 4" id="4"/>
          <p:cNvGrpSpPr/>
          <p:nvPr/>
        </p:nvGrpSpPr>
        <p:grpSpPr>
          <a:xfrm rot="0">
            <a:off x="17039685" y="0"/>
            <a:ext cx="1248315" cy="7116471"/>
            <a:chOff x="0" y="0"/>
            <a:chExt cx="1664420" cy="9488628"/>
          </a:xfrm>
        </p:grpSpPr>
        <p:sp>
          <p:nvSpPr>
            <p:cNvPr name="Freeform 5" id="5"/>
            <p:cNvSpPr/>
            <p:nvPr/>
          </p:nvSpPr>
          <p:spPr>
            <a:xfrm flipH="false" flipV="false" rot="0">
              <a:off x="0" y="0"/>
              <a:ext cx="1664416" cy="9488678"/>
            </a:xfrm>
            <a:custGeom>
              <a:avLst/>
              <a:gdLst/>
              <a:ahLst/>
              <a:cxnLst/>
              <a:rect r="r" b="b" t="t" l="l"/>
              <a:pathLst>
                <a:path h="9488678" w="1664416">
                  <a:moveTo>
                    <a:pt x="251517" y="0"/>
                  </a:moveTo>
                  <a:lnTo>
                    <a:pt x="1664416" y="0"/>
                  </a:lnTo>
                  <a:lnTo>
                    <a:pt x="1664416" y="9488678"/>
                  </a:lnTo>
                  <a:lnTo>
                    <a:pt x="0" y="4081399"/>
                  </a:lnTo>
                  <a:close/>
                </a:path>
              </a:pathLst>
            </a:custGeom>
            <a:solidFill>
              <a:srgbClr val="004AAD"/>
            </a:solidFill>
          </p:spPr>
        </p:sp>
      </p:grpSp>
      <p:sp>
        <p:nvSpPr>
          <p:cNvPr name="Freeform 6" id="6"/>
          <p:cNvSpPr/>
          <p:nvPr/>
        </p:nvSpPr>
        <p:spPr>
          <a:xfrm flipH="false" flipV="false" rot="0">
            <a:off x="5578154" y="4951466"/>
            <a:ext cx="12085688" cy="6334233"/>
          </a:xfrm>
          <a:custGeom>
            <a:avLst/>
            <a:gdLst/>
            <a:ahLst/>
            <a:cxnLst/>
            <a:rect r="r" b="b" t="t" l="l"/>
            <a:pathLst>
              <a:path h="6334233" w="12085688">
                <a:moveTo>
                  <a:pt x="0" y="0"/>
                </a:moveTo>
                <a:lnTo>
                  <a:pt x="12085688" y="0"/>
                </a:lnTo>
                <a:lnTo>
                  <a:pt x="12085688" y="6334233"/>
                </a:lnTo>
                <a:lnTo>
                  <a:pt x="0" y="6334233"/>
                </a:lnTo>
                <a:lnTo>
                  <a:pt x="0" y="0"/>
                </a:lnTo>
                <a:close/>
              </a:path>
            </a:pathLst>
          </a:custGeom>
          <a:blipFill>
            <a:blip r:embed="rId3"/>
            <a:stretch>
              <a:fillRect l="0" t="-7239" r="0" b="-7239"/>
            </a:stretch>
          </a:blipFill>
        </p:spPr>
      </p:sp>
      <p:sp>
        <p:nvSpPr>
          <p:cNvPr name="TextBox 7" id="7"/>
          <p:cNvSpPr txBox="true"/>
          <p:nvPr/>
        </p:nvSpPr>
        <p:spPr>
          <a:xfrm rot="0">
            <a:off x="759117" y="631825"/>
            <a:ext cx="15911331"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Integration of Competency-Based Selection &amp; Person–Organisation Fit</a:t>
            </a:r>
          </a:p>
        </p:txBody>
      </p:sp>
      <p:sp>
        <p:nvSpPr>
          <p:cNvPr name="TextBox 8" id="8"/>
          <p:cNvSpPr txBox="true"/>
          <p:nvPr/>
        </p:nvSpPr>
        <p:spPr>
          <a:xfrm rot="0">
            <a:off x="1518234" y="1976963"/>
            <a:ext cx="14210843" cy="3678555"/>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AI tests used by Unilever evaluate the organisation’s core competencies by comparing the applicants to the behavioural data of top performers.</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G</a:t>
            </a:r>
            <a:r>
              <a:rPr lang="en-US" sz="2199">
                <a:solidFill>
                  <a:srgbClr val="000000"/>
                </a:solidFill>
                <a:latin typeface="Times New Roman"/>
                <a:ea typeface="Times New Roman"/>
                <a:cs typeface="Times New Roman"/>
                <a:sym typeface="Times New Roman"/>
              </a:rPr>
              <a:t>amified tests and video ana</a:t>
            </a:r>
            <a:r>
              <a:rPr lang="en-US" sz="2199">
                <a:solidFill>
                  <a:srgbClr val="000000"/>
                </a:solidFill>
                <a:latin typeface="Times New Roman"/>
                <a:ea typeface="Times New Roman"/>
                <a:cs typeface="Times New Roman"/>
                <a:sym typeface="Times New Roman"/>
              </a:rPr>
              <a:t>lyt</a:t>
            </a:r>
            <a:r>
              <a:rPr lang="en-US" sz="2199">
                <a:solidFill>
                  <a:srgbClr val="000000"/>
                </a:solidFill>
                <a:latin typeface="Times New Roman"/>
                <a:ea typeface="Times New Roman"/>
                <a:cs typeface="Times New Roman"/>
                <a:sym typeface="Times New Roman"/>
              </a:rPr>
              <a:t>ics determine such traits as decision-making, learning ability and communication.</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Per</a:t>
            </a:r>
            <a:r>
              <a:rPr lang="en-US" sz="2199">
                <a:solidFill>
                  <a:srgbClr val="000000"/>
                </a:solidFill>
                <a:latin typeface="Times New Roman"/>
                <a:ea typeface="Times New Roman"/>
                <a:cs typeface="Times New Roman"/>
                <a:sym typeface="Times New Roman"/>
              </a:rPr>
              <a:t>son–Organisation Fit is also a check in the process that aligns the values of the candidates to the culture of Unilever, which is purpose-driven and sustainability-driven (Tholen, 2023).</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Cultural fit and competency strengths are confirmed through human interviews.</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028700" y="9831489"/>
            <a:ext cx="18288000" cy="1541545"/>
            <a:chOff x="0" y="0"/>
            <a:chExt cx="24384000" cy="2055394"/>
          </a:xfrm>
        </p:grpSpPr>
        <p:sp>
          <p:nvSpPr>
            <p:cNvPr name="Freeform 3" id="3"/>
            <p:cNvSpPr/>
            <p:nvPr/>
          </p:nvSpPr>
          <p:spPr>
            <a:xfrm flipH="false" flipV="false" rot="0">
              <a:off x="0" y="0"/>
              <a:ext cx="24384000" cy="2055386"/>
            </a:xfrm>
            <a:custGeom>
              <a:avLst/>
              <a:gdLst/>
              <a:ahLst/>
              <a:cxnLst/>
              <a:rect r="r" b="b" t="t" l="l"/>
              <a:pathLst>
                <a:path h="2055386" w="24384000">
                  <a:moveTo>
                    <a:pt x="20782535" y="0"/>
                  </a:moveTo>
                  <a:lnTo>
                    <a:pt x="24384000" y="1290727"/>
                  </a:lnTo>
                  <a:lnTo>
                    <a:pt x="24384000" y="2055386"/>
                  </a:lnTo>
                  <a:lnTo>
                    <a:pt x="0" y="2055386"/>
                  </a:lnTo>
                  <a:lnTo>
                    <a:pt x="0" y="1491131"/>
                  </a:lnTo>
                  <a:close/>
                </a:path>
              </a:pathLst>
            </a:custGeom>
            <a:solidFill>
              <a:srgbClr val="004AAD"/>
            </a:solidFill>
          </p:spPr>
        </p:sp>
      </p:grpSp>
      <p:sp>
        <p:nvSpPr>
          <p:cNvPr name="Freeform 4" id="4"/>
          <p:cNvSpPr/>
          <p:nvPr/>
        </p:nvSpPr>
        <p:spPr>
          <a:xfrm flipH="false" flipV="false" rot="0">
            <a:off x="1111966" y="5924245"/>
            <a:ext cx="5063930" cy="3373844"/>
          </a:xfrm>
          <a:custGeom>
            <a:avLst/>
            <a:gdLst/>
            <a:ahLst/>
            <a:cxnLst/>
            <a:rect r="r" b="b" t="t" l="l"/>
            <a:pathLst>
              <a:path h="3373844" w="5063930">
                <a:moveTo>
                  <a:pt x="0" y="0"/>
                </a:moveTo>
                <a:lnTo>
                  <a:pt x="5063931" y="0"/>
                </a:lnTo>
                <a:lnTo>
                  <a:pt x="5063931" y="3373844"/>
                </a:lnTo>
                <a:lnTo>
                  <a:pt x="0" y="3373844"/>
                </a:lnTo>
                <a:lnTo>
                  <a:pt x="0" y="0"/>
                </a:lnTo>
                <a:close/>
              </a:path>
            </a:pathLst>
          </a:custGeom>
          <a:blipFill>
            <a:blip r:embed="rId3"/>
            <a:stretch>
              <a:fillRect l="0" t="0" r="0" b="0"/>
            </a:stretch>
          </a:blipFill>
        </p:spPr>
      </p:sp>
      <p:sp>
        <p:nvSpPr>
          <p:cNvPr name="Freeform 5" id="5"/>
          <p:cNvSpPr/>
          <p:nvPr/>
        </p:nvSpPr>
        <p:spPr>
          <a:xfrm flipH="false" flipV="false" rot="0">
            <a:off x="6823597" y="5944140"/>
            <a:ext cx="5034070" cy="3353949"/>
          </a:xfrm>
          <a:custGeom>
            <a:avLst/>
            <a:gdLst/>
            <a:ahLst/>
            <a:cxnLst/>
            <a:rect r="r" b="b" t="t" l="l"/>
            <a:pathLst>
              <a:path h="3353949" w="5034070">
                <a:moveTo>
                  <a:pt x="0" y="0"/>
                </a:moveTo>
                <a:lnTo>
                  <a:pt x="5034070" y="0"/>
                </a:lnTo>
                <a:lnTo>
                  <a:pt x="5034070" y="3353949"/>
                </a:lnTo>
                <a:lnTo>
                  <a:pt x="0" y="3353949"/>
                </a:lnTo>
                <a:lnTo>
                  <a:pt x="0" y="0"/>
                </a:lnTo>
                <a:close/>
              </a:path>
            </a:pathLst>
          </a:custGeom>
          <a:blipFill>
            <a:blip r:embed="rId4"/>
            <a:stretch>
              <a:fillRect l="0" t="0" r="0" b="0"/>
            </a:stretch>
          </a:blipFill>
        </p:spPr>
      </p:sp>
      <p:sp>
        <p:nvSpPr>
          <p:cNvPr name="Freeform 6" id="6"/>
          <p:cNvSpPr/>
          <p:nvPr/>
        </p:nvSpPr>
        <p:spPr>
          <a:xfrm flipH="false" flipV="false" rot="0">
            <a:off x="12507002" y="5944140"/>
            <a:ext cx="4974350" cy="3314160"/>
          </a:xfrm>
          <a:custGeom>
            <a:avLst/>
            <a:gdLst/>
            <a:ahLst/>
            <a:cxnLst/>
            <a:rect r="r" b="b" t="t" l="l"/>
            <a:pathLst>
              <a:path h="3314160" w="4974350">
                <a:moveTo>
                  <a:pt x="0" y="0"/>
                </a:moveTo>
                <a:lnTo>
                  <a:pt x="4974350" y="0"/>
                </a:lnTo>
                <a:lnTo>
                  <a:pt x="4974350" y="3314160"/>
                </a:lnTo>
                <a:lnTo>
                  <a:pt x="0" y="3314160"/>
                </a:lnTo>
                <a:lnTo>
                  <a:pt x="0" y="0"/>
                </a:lnTo>
                <a:close/>
              </a:path>
            </a:pathLst>
          </a:custGeom>
          <a:blipFill>
            <a:blip r:embed="rId5"/>
            <a:stretch>
              <a:fillRect l="0" t="0" r="0" b="0"/>
            </a:stretch>
          </a:blipFill>
        </p:spPr>
      </p:sp>
      <p:sp>
        <p:nvSpPr>
          <p:cNvPr name="TextBox 7" id="7"/>
          <p:cNvSpPr txBox="true"/>
          <p:nvPr/>
        </p:nvSpPr>
        <p:spPr>
          <a:xfrm rot="0">
            <a:off x="843817" y="594260"/>
            <a:ext cx="16046290"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Implications for Candidate Experience, Diversity &amp; Global Consistency</a:t>
            </a:r>
          </a:p>
        </p:txBody>
      </p:sp>
      <p:sp>
        <p:nvSpPr>
          <p:cNvPr name="TextBox 8" id="8"/>
          <p:cNvSpPr txBox="true"/>
          <p:nvPr/>
        </p:nvSpPr>
        <p:spPr>
          <a:xfrm rot="0">
            <a:off x="843817" y="1874520"/>
            <a:ext cx="16430553" cy="3268980"/>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AI games and video interviews by Unilever leave a quick and interactive process and provide feedback to all applicants, eliminating the usual black hole experience. </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Better Business for a Better World (purpose-led branding) and messaging (#UniquelyUnilever) enhances the relationship between candidates and Person-Organisation Fit (Unilever Careers, 2025).</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Standardised AI requirements promote international uniformity and a 16 per cent or above increase in workforce variety, although it still needs close attention to prejudice and local justice.</a:t>
            </a:r>
          </a:p>
        </p:txBody>
      </p:sp>
      <p:grpSp>
        <p:nvGrpSpPr>
          <p:cNvPr name="Group 9" id="9"/>
          <p:cNvGrpSpPr/>
          <p:nvPr/>
        </p:nvGrpSpPr>
        <p:grpSpPr>
          <a:xfrm rot="0">
            <a:off x="-7564263" y="9860064"/>
            <a:ext cx="18288000" cy="1541545"/>
            <a:chOff x="0" y="0"/>
            <a:chExt cx="24384000" cy="2055394"/>
          </a:xfrm>
        </p:grpSpPr>
        <p:sp>
          <p:nvSpPr>
            <p:cNvPr name="Freeform 10" id="10"/>
            <p:cNvSpPr/>
            <p:nvPr/>
          </p:nvSpPr>
          <p:spPr>
            <a:xfrm flipH="false" flipV="false" rot="0">
              <a:off x="0" y="0"/>
              <a:ext cx="24384000" cy="2055386"/>
            </a:xfrm>
            <a:custGeom>
              <a:avLst/>
              <a:gdLst/>
              <a:ahLst/>
              <a:cxnLst/>
              <a:rect r="r" b="b" t="t" l="l"/>
              <a:pathLst>
                <a:path h="2055386" w="24384000">
                  <a:moveTo>
                    <a:pt x="20782535" y="0"/>
                  </a:moveTo>
                  <a:lnTo>
                    <a:pt x="24384000" y="1290727"/>
                  </a:lnTo>
                  <a:lnTo>
                    <a:pt x="24384000" y="2055386"/>
                  </a:lnTo>
                  <a:lnTo>
                    <a:pt x="0" y="2055386"/>
                  </a:lnTo>
                  <a:lnTo>
                    <a:pt x="0" y="1491131"/>
                  </a:lnTo>
                  <a:close/>
                </a:path>
              </a:pathLst>
            </a:custGeom>
            <a:solidFill>
              <a:srgbClr val="004AAD"/>
            </a:solidFill>
          </p:spPr>
        </p:sp>
      </p:grpSp>
      <p:grpSp>
        <p:nvGrpSpPr>
          <p:cNvPr name="Group 11" id="11"/>
          <p:cNvGrpSpPr/>
          <p:nvPr/>
        </p:nvGrpSpPr>
        <p:grpSpPr>
          <a:xfrm rot="0">
            <a:off x="18068385" y="231801"/>
            <a:ext cx="1248315" cy="7116471"/>
            <a:chOff x="0" y="0"/>
            <a:chExt cx="1664420" cy="9488628"/>
          </a:xfrm>
        </p:grpSpPr>
        <p:sp>
          <p:nvSpPr>
            <p:cNvPr name="Freeform 12" id="12"/>
            <p:cNvSpPr/>
            <p:nvPr/>
          </p:nvSpPr>
          <p:spPr>
            <a:xfrm flipH="false" flipV="false" rot="0">
              <a:off x="0" y="0"/>
              <a:ext cx="1664416" cy="9488678"/>
            </a:xfrm>
            <a:custGeom>
              <a:avLst/>
              <a:gdLst/>
              <a:ahLst/>
              <a:cxnLst/>
              <a:rect r="r" b="b" t="t" l="l"/>
              <a:pathLst>
                <a:path h="9488678" w="1664416">
                  <a:moveTo>
                    <a:pt x="251517" y="0"/>
                  </a:moveTo>
                  <a:lnTo>
                    <a:pt x="1664416" y="0"/>
                  </a:lnTo>
                  <a:lnTo>
                    <a:pt x="1664416" y="9488678"/>
                  </a:lnTo>
                  <a:lnTo>
                    <a:pt x="0" y="4081399"/>
                  </a:lnTo>
                  <a:close/>
                </a:path>
              </a:pathLst>
            </a:custGeom>
            <a:solidFill>
              <a:srgbClr val="004AAD"/>
            </a:solidFill>
          </p:spPr>
        </p:sp>
      </p:grpSp>
      <p:grpSp>
        <p:nvGrpSpPr>
          <p:cNvPr name="Group 13" id="13"/>
          <p:cNvGrpSpPr/>
          <p:nvPr/>
        </p:nvGrpSpPr>
        <p:grpSpPr>
          <a:xfrm rot="0">
            <a:off x="18068385" y="3790037"/>
            <a:ext cx="1248315" cy="7116471"/>
            <a:chOff x="0" y="0"/>
            <a:chExt cx="1664420" cy="9488628"/>
          </a:xfrm>
        </p:grpSpPr>
        <p:sp>
          <p:nvSpPr>
            <p:cNvPr name="Freeform 14" id="14"/>
            <p:cNvSpPr/>
            <p:nvPr/>
          </p:nvSpPr>
          <p:spPr>
            <a:xfrm flipH="false" flipV="false" rot="0">
              <a:off x="0" y="0"/>
              <a:ext cx="1664416" cy="9488678"/>
            </a:xfrm>
            <a:custGeom>
              <a:avLst/>
              <a:gdLst/>
              <a:ahLst/>
              <a:cxnLst/>
              <a:rect r="r" b="b" t="t" l="l"/>
              <a:pathLst>
                <a:path h="9488678" w="1664416">
                  <a:moveTo>
                    <a:pt x="251517" y="0"/>
                  </a:moveTo>
                  <a:lnTo>
                    <a:pt x="1664416" y="0"/>
                  </a:lnTo>
                  <a:lnTo>
                    <a:pt x="1664416" y="9488678"/>
                  </a:lnTo>
                  <a:lnTo>
                    <a:pt x="0" y="4081399"/>
                  </a:lnTo>
                  <a:close/>
                </a:path>
              </a:pathLst>
            </a:custGeom>
            <a:solidFill>
              <a:srgbClr val="004AAD"/>
            </a:solidFill>
          </p:spPr>
        </p:sp>
      </p:gr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673877" y="0"/>
            <a:ext cx="1347753" cy="10287000"/>
            <a:chOff x="0" y="0"/>
            <a:chExt cx="1797004" cy="13716000"/>
          </a:xfrm>
        </p:grpSpPr>
        <p:sp>
          <p:nvSpPr>
            <p:cNvPr name="Freeform 3" id="3"/>
            <p:cNvSpPr/>
            <p:nvPr/>
          </p:nvSpPr>
          <p:spPr>
            <a:xfrm flipH="false" flipV="false" rot="0">
              <a:off x="0" y="0"/>
              <a:ext cx="1797004" cy="13716000"/>
            </a:xfrm>
            <a:custGeom>
              <a:avLst/>
              <a:gdLst/>
              <a:ahLst/>
              <a:cxnLst/>
              <a:rect r="r" b="b" t="t" l="l"/>
              <a:pathLst>
                <a:path h="13716000" w="1797004">
                  <a:moveTo>
                    <a:pt x="0" y="0"/>
                  </a:moveTo>
                  <a:lnTo>
                    <a:pt x="1190606" y="0"/>
                  </a:lnTo>
                  <a:lnTo>
                    <a:pt x="1797004" y="4237609"/>
                  </a:lnTo>
                  <a:lnTo>
                    <a:pt x="1525473" y="13716000"/>
                  </a:lnTo>
                  <a:lnTo>
                    <a:pt x="0" y="13716000"/>
                  </a:lnTo>
                  <a:lnTo>
                    <a:pt x="0" y="0"/>
                  </a:lnTo>
                  <a:close/>
                </a:path>
              </a:pathLst>
            </a:custGeom>
            <a:solidFill>
              <a:srgbClr val="004AAD"/>
            </a:solidFill>
          </p:spPr>
        </p:sp>
      </p:grpSp>
      <p:grpSp>
        <p:nvGrpSpPr>
          <p:cNvPr name="Group 4" id="4"/>
          <p:cNvGrpSpPr/>
          <p:nvPr/>
        </p:nvGrpSpPr>
        <p:grpSpPr>
          <a:xfrm rot="0">
            <a:off x="0" y="0"/>
            <a:ext cx="5950987" cy="10287000"/>
            <a:chOff x="0" y="0"/>
            <a:chExt cx="17312640" cy="29926992"/>
          </a:xfrm>
        </p:grpSpPr>
        <p:sp>
          <p:nvSpPr>
            <p:cNvPr name="Freeform 5" id="5"/>
            <p:cNvSpPr/>
            <p:nvPr/>
          </p:nvSpPr>
          <p:spPr>
            <a:xfrm flipH="false" flipV="false" rot="0">
              <a:off x="0" y="0"/>
              <a:ext cx="17312639" cy="29926992"/>
            </a:xfrm>
            <a:custGeom>
              <a:avLst/>
              <a:gdLst/>
              <a:ahLst/>
              <a:cxnLst/>
              <a:rect r="r" b="b" t="t" l="l"/>
              <a:pathLst>
                <a:path h="29926992" w="17312639">
                  <a:moveTo>
                    <a:pt x="9823831" y="0"/>
                  </a:moveTo>
                  <a:lnTo>
                    <a:pt x="17312639" y="29926992"/>
                  </a:lnTo>
                  <a:lnTo>
                    <a:pt x="0" y="29926992"/>
                  </a:lnTo>
                  <a:lnTo>
                    <a:pt x="0" y="7859471"/>
                  </a:lnTo>
                  <a:close/>
                </a:path>
              </a:pathLst>
            </a:custGeom>
            <a:blipFill>
              <a:blip r:embed="rId3"/>
              <a:stretch>
                <a:fillRect l="-79727" t="0" r="-79727" b="0"/>
              </a:stretch>
            </a:blipFill>
          </p:spPr>
        </p:sp>
      </p:grpSp>
      <p:sp>
        <p:nvSpPr>
          <p:cNvPr name="Freeform 6" id="6"/>
          <p:cNvSpPr/>
          <p:nvPr/>
        </p:nvSpPr>
        <p:spPr>
          <a:xfrm flipH="false" flipV="false" rot="0">
            <a:off x="12476683" y="6613573"/>
            <a:ext cx="5598162" cy="4906025"/>
          </a:xfrm>
          <a:custGeom>
            <a:avLst/>
            <a:gdLst/>
            <a:ahLst/>
            <a:cxnLst/>
            <a:rect r="r" b="b" t="t" l="l"/>
            <a:pathLst>
              <a:path h="4906025" w="5598162">
                <a:moveTo>
                  <a:pt x="0" y="0"/>
                </a:moveTo>
                <a:lnTo>
                  <a:pt x="5598162" y="0"/>
                </a:lnTo>
                <a:lnTo>
                  <a:pt x="5598162" y="4906025"/>
                </a:lnTo>
                <a:lnTo>
                  <a:pt x="0" y="490602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4131140" y="344139"/>
            <a:ext cx="13452062" cy="1280160"/>
          </a:xfrm>
          <a:prstGeom prst="rect">
            <a:avLst/>
          </a:prstGeom>
        </p:spPr>
        <p:txBody>
          <a:bodyPr anchor="t" rtlCol="false" tIns="0" lIns="0" bIns="0" rIns="0">
            <a:spAutoFit/>
          </a:bodyPr>
          <a:lstStyle/>
          <a:p>
            <a:pPr algn="l">
              <a:lnSpc>
                <a:spcPts val="5040"/>
              </a:lnSpc>
            </a:pPr>
            <a:r>
              <a:rPr lang="en-US" sz="3600" b="true">
                <a:solidFill>
                  <a:srgbClr val="000000"/>
                </a:solidFill>
                <a:latin typeface="Times New Roman Bold"/>
                <a:ea typeface="Times New Roman Bold"/>
                <a:cs typeface="Times New Roman Bold"/>
                <a:sym typeface="Times New Roman Bold"/>
              </a:rPr>
              <a:t>Recomme</a:t>
            </a:r>
            <a:r>
              <a:rPr lang="en-US" sz="3600" b="true">
                <a:solidFill>
                  <a:srgbClr val="000000"/>
                </a:solidFill>
                <a:latin typeface="Times New Roman Bold"/>
                <a:ea typeface="Times New Roman Bold"/>
                <a:cs typeface="Times New Roman Bold"/>
                <a:sym typeface="Times New Roman Bold"/>
              </a:rPr>
              <a:t>ndations to Strengthen Ethical, Fair &amp; Localised Hiring</a:t>
            </a:r>
          </a:p>
          <a:p>
            <a:pPr algn="l">
              <a:lnSpc>
                <a:spcPts val="5040"/>
              </a:lnSpc>
            </a:pPr>
          </a:p>
        </p:txBody>
      </p:sp>
      <p:sp>
        <p:nvSpPr>
          <p:cNvPr name="TextBox 8" id="8"/>
          <p:cNvSpPr txBox="true"/>
          <p:nvPr/>
        </p:nvSpPr>
        <p:spPr>
          <a:xfrm rot="0">
            <a:off x="5135628" y="1771976"/>
            <a:ext cx="12939217" cy="4598670"/>
          </a:xfrm>
          <a:prstGeom prst="rect">
            <a:avLst/>
          </a:prstGeom>
        </p:spPr>
        <p:txBody>
          <a:bodyPr anchor="t" rtlCol="false" tIns="0" lIns="0" bIns="0" rIns="0">
            <a:spAutoFit/>
          </a:bodyPr>
          <a:lstStyle/>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Unilever ought to be more transparent and release periodic AI fairness audits and how gamified and video-analysis algorithms assess applicants.</a:t>
            </a:r>
          </a:p>
          <a:p>
            <a:pPr algn="l">
              <a:lnSpc>
                <a:spcPts val="3360"/>
              </a:lnSpc>
            </a:pPr>
          </a:p>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Assessments have to be localised to incorporate cultural norms, language variations and market expectations in 190 plus countries.</a:t>
            </a:r>
          </a:p>
          <a:p>
            <a:pPr algn="l">
              <a:lnSpc>
                <a:spcPts val="3360"/>
              </a:lnSpc>
            </a:pPr>
          </a:p>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T</a:t>
            </a:r>
            <a:r>
              <a:rPr lang="en-US" sz="2100">
                <a:solidFill>
                  <a:srgbClr val="000000"/>
                </a:solidFill>
                <a:latin typeface="Times New Roman"/>
                <a:ea typeface="Times New Roman"/>
                <a:cs typeface="Times New Roman"/>
                <a:sym typeface="Times New Roman"/>
              </a:rPr>
              <a:t>o reduce the risk of misclassification, a hybrid solution should be reinforced with the combination of AI insights and trained human interview panels (da Silva et al., 2022).</a:t>
            </a:r>
          </a:p>
          <a:p>
            <a:pPr algn="l">
              <a:lnSpc>
                <a:spcPts val="3360"/>
              </a:lnSpc>
            </a:pPr>
          </a:p>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There must be continuous feedback loops between candidates and the feedback to the tools to optimise the tools and enhance fairness among different applicant groups.</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8614385"/>
            <a:ext cx="3823986" cy="1672615"/>
            <a:chOff x="0" y="0"/>
            <a:chExt cx="5098648" cy="2230154"/>
          </a:xfrm>
        </p:grpSpPr>
        <p:sp>
          <p:nvSpPr>
            <p:cNvPr name="Freeform 3" id="3"/>
            <p:cNvSpPr/>
            <p:nvPr/>
          </p:nvSpPr>
          <p:spPr>
            <a:xfrm flipH="false" flipV="false" rot="0">
              <a:off x="0" y="0"/>
              <a:ext cx="5098669" cy="2230120"/>
            </a:xfrm>
            <a:custGeom>
              <a:avLst/>
              <a:gdLst/>
              <a:ahLst/>
              <a:cxnLst/>
              <a:rect r="r" b="b" t="t" l="l"/>
              <a:pathLst>
                <a:path h="2230120" w="5098669">
                  <a:moveTo>
                    <a:pt x="2868549" y="0"/>
                  </a:moveTo>
                  <a:lnTo>
                    <a:pt x="5098669" y="2230120"/>
                  </a:lnTo>
                  <a:lnTo>
                    <a:pt x="0" y="2230120"/>
                  </a:lnTo>
                  <a:lnTo>
                    <a:pt x="0" y="574294"/>
                  </a:lnTo>
                  <a:close/>
                </a:path>
              </a:pathLst>
            </a:custGeom>
            <a:solidFill>
              <a:srgbClr val="F2F2F2"/>
            </a:solidFill>
          </p:spPr>
        </p:sp>
      </p:grpSp>
      <p:grpSp>
        <p:nvGrpSpPr>
          <p:cNvPr name="Group 4" id="4"/>
          <p:cNvGrpSpPr/>
          <p:nvPr/>
        </p:nvGrpSpPr>
        <p:grpSpPr>
          <a:xfrm rot="0">
            <a:off x="0" y="8065311"/>
            <a:ext cx="3069604" cy="2221689"/>
            <a:chOff x="0" y="0"/>
            <a:chExt cx="4092806" cy="2962252"/>
          </a:xfrm>
        </p:grpSpPr>
        <p:sp>
          <p:nvSpPr>
            <p:cNvPr name="Freeform 5" id="5"/>
            <p:cNvSpPr/>
            <p:nvPr/>
          </p:nvSpPr>
          <p:spPr>
            <a:xfrm flipH="false" flipV="false" rot="0">
              <a:off x="0" y="0"/>
              <a:ext cx="4092829" cy="2962275"/>
            </a:xfrm>
            <a:custGeom>
              <a:avLst/>
              <a:gdLst/>
              <a:ahLst/>
              <a:cxnLst/>
              <a:rect r="r" b="b" t="t" l="l"/>
              <a:pathLst>
                <a:path h="2962275" w="4092829">
                  <a:moveTo>
                    <a:pt x="1130554" y="0"/>
                  </a:moveTo>
                  <a:lnTo>
                    <a:pt x="4092829" y="2962275"/>
                  </a:lnTo>
                  <a:lnTo>
                    <a:pt x="0" y="2962275"/>
                  </a:lnTo>
                  <a:lnTo>
                    <a:pt x="0" y="226314"/>
                  </a:lnTo>
                  <a:close/>
                </a:path>
              </a:pathLst>
            </a:custGeom>
            <a:solidFill>
              <a:srgbClr val="004AAD"/>
            </a:solidFill>
          </p:spPr>
        </p:sp>
      </p:grpSp>
      <p:grpSp>
        <p:nvGrpSpPr>
          <p:cNvPr name="Group 6" id="6"/>
          <p:cNvGrpSpPr/>
          <p:nvPr/>
        </p:nvGrpSpPr>
        <p:grpSpPr>
          <a:xfrm rot="0">
            <a:off x="15218396" y="0"/>
            <a:ext cx="3069604" cy="2221689"/>
            <a:chOff x="0" y="0"/>
            <a:chExt cx="4092806" cy="2962252"/>
          </a:xfrm>
        </p:grpSpPr>
        <p:sp>
          <p:nvSpPr>
            <p:cNvPr name="Freeform 7" id="7"/>
            <p:cNvSpPr/>
            <p:nvPr/>
          </p:nvSpPr>
          <p:spPr>
            <a:xfrm flipH="false" flipV="false" rot="0">
              <a:off x="0" y="0"/>
              <a:ext cx="4092829" cy="2962275"/>
            </a:xfrm>
            <a:custGeom>
              <a:avLst/>
              <a:gdLst/>
              <a:ahLst/>
              <a:cxnLst/>
              <a:rect r="r" b="b" t="t" l="l"/>
              <a:pathLst>
                <a:path h="2962275" w="4092829">
                  <a:moveTo>
                    <a:pt x="0" y="0"/>
                  </a:moveTo>
                  <a:lnTo>
                    <a:pt x="4092829" y="0"/>
                  </a:lnTo>
                  <a:lnTo>
                    <a:pt x="4092829" y="2735961"/>
                  </a:lnTo>
                  <a:lnTo>
                    <a:pt x="2962275" y="2962275"/>
                  </a:lnTo>
                  <a:close/>
                </a:path>
              </a:pathLst>
            </a:custGeom>
            <a:solidFill>
              <a:srgbClr val="F2F2F2"/>
            </a:solidFill>
          </p:spPr>
        </p:sp>
      </p:grpSp>
      <p:grpSp>
        <p:nvGrpSpPr>
          <p:cNvPr name="Group 8" id="8"/>
          <p:cNvGrpSpPr/>
          <p:nvPr/>
        </p:nvGrpSpPr>
        <p:grpSpPr>
          <a:xfrm rot="0">
            <a:off x="14464014" y="0"/>
            <a:ext cx="3823986" cy="1672616"/>
            <a:chOff x="0" y="0"/>
            <a:chExt cx="5098648" cy="2230154"/>
          </a:xfrm>
        </p:grpSpPr>
        <p:sp>
          <p:nvSpPr>
            <p:cNvPr name="Freeform 9" id="9"/>
            <p:cNvSpPr/>
            <p:nvPr/>
          </p:nvSpPr>
          <p:spPr>
            <a:xfrm flipH="false" flipV="false" rot="0">
              <a:off x="0" y="0"/>
              <a:ext cx="5098669" cy="2230120"/>
            </a:xfrm>
            <a:custGeom>
              <a:avLst/>
              <a:gdLst/>
              <a:ahLst/>
              <a:cxnLst/>
              <a:rect r="r" b="b" t="t" l="l"/>
              <a:pathLst>
                <a:path h="2230120" w="5098669">
                  <a:moveTo>
                    <a:pt x="0" y="0"/>
                  </a:moveTo>
                  <a:lnTo>
                    <a:pt x="5098669" y="0"/>
                  </a:lnTo>
                  <a:lnTo>
                    <a:pt x="5098669" y="1655826"/>
                  </a:lnTo>
                  <a:lnTo>
                    <a:pt x="2230120" y="2230120"/>
                  </a:lnTo>
                  <a:close/>
                </a:path>
              </a:pathLst>
            </a:custGeom>
            <a:solidFill>
              <a:srgbClr val="004AAD"/>
            </a:solidFill>
          </p:spPr>
        </p:sp>
      </p:grpSp>
      <p:sp>
        <p:nvSpPr>
          <p:cNvPr name="TextBox 10" id="10"/>
          <p:cNvSpPr txBox="true"/>
          <p:nvPr/>
        </p:nvSpPr>
        <p:spPr>
          <a:xfrm rot="0">
            <a:off x="868779" y="3653153"/>
            <a:ext cx="16550442" cy="2790194"/>
          </a:xfrm>
          <a:prstGeom prst="rect">
            <a:avLst/>
          </a:prstGeom>
        </p:spPr>
        <p:txBody>
          <a:bodyPr anchor="t" rtlCol="false" tIns="0" lIns="0" bIns="0" rIns="0">
            <a:spAutoFit/>
          </a:bodyPr>
          <a:lstStyle/>
          <a:p>
            <a:pPr algn="ctr">
              <a:lnSpc>
                <a:spcPts val="11059"/>
              </a:lnSpc>
            </a:pPr>
            <a:r>
              <a:rPr lang="en-US" sz="7899" b="true">
                <a:solidFill>
                  <a:srgbClr val="000000"/>
                </a:solidFill>
                <a:latin typeface="Times New Roman Bold"/>
                <a:ea typeface="Times New Roman Bold"/>
                <a:cs typeface="Times New Roman Bold"/>
                <a:sym typeface="Times New Roman Bold"/>
              </a:rPr>
              <a:t>TOPIC 2 – Reward &amp; Remuneration (Living Wage &amp; Fair Pay)</a:t>
            </a:r>
          </a:p>
        </p:txBody>
      </p:sp>
      <p:sp>
        <p:nvSpPr>
          <p:cNvPr name="Freeform 11" id="11"/>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alphaModFix amt="20999"/>
            </a:blip>
            <a:stretch>
              <a:fillRect l="0" t="-8858" r="0" b="-9579"/>
            </a:stretch>
          </a:blipFill>
        </p:spPr>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9362306"/>
            <a:ext cx="18288000" cy="1437539"/>
            <a:chOff x="0" y="0"/>
            <a:chExt cx="24384000" cy="1916719"/>
          </a:xfrm>
        </p:grpSpPr>
        <p:sp>
          <p:nvSpPr>
            <p:cNvPr name="Freeform 3" id="3"/>
            <p:cNvSpPr/>
            <p:nvPr/>
          </p:nvSpPr>
          <p:spPr>
            <a:xfrm flipH="false" flipV="false" rot="0">
              <a:off x="0" y="0"/>
              <a:ext cx="24384000" cy="1916712"/>
            </a:xfrm>
            <a:custGeom>
              <a:avLst/>
              <a:gdLst/>
              <a:ahLst/>
              <a:cxnLst/>
              <a:rect r="r" b="b" t="t" l="l"/>
              <a:pathLst>
                <a:path h="1916712" w="24384000">
                  <a:moveTo>
                    <a:pt x="20782535" y="0"/>
                  </a:moveTo>
                  <a:lnTo>
                    <a:pt x="24384000" y="1203643"/>
                  </a:lnTo>
                  <a:lnTo>
                    <a:pt x="24384000" y="1916712"/>
                  </a:lnTo>
                  <a:lnTo>
                    <a:pt x="0" y="1916712"/>
                  </a:lnTo>
                  <a:lnTo>
                    <a:pt x="0" y="1390526"/>
                  </a:lnTo>
                  <a:close/>
                </a:path>
              </a:pathLst>
            </a:custGeom>
            <a:solidFill>
              <a:srgbClr val="004AAD"/>
            </a:solidFill>
          </p:spPr>
        </p:sp>
      </p:grpSp>
      <p:sp>
        <p:nvSpPr>
          <p:cNvPr name="Freeform 4" id="4"/>
          <p:cNvSpPr/>
          <p:nvPr/>
        </p:nvSpPr>
        <p:spPr>
          <a:xfrm flipH="false" flipV="false" rot="0">
            <a:off x="370239" y="-291936"/>
            <a:ext cx="1316922" cy="1962892"/>
          </a:xfrm>
          <a:custGeom>
            <a:avLst/>
            <a:gdLst/>
            <a:ahLst/>
            <a:cxnLst/>
            <a:rect r="r" b="b" t="t" l="l"/>
            <a:pathLst>
              <a:path h="1962892" w="1316922">
                <a:moveTo>
                  <a:pt x="0" y="0"/>
                </a:moveTo>
                <a:lnTo>
                  <a:pt x="1316922" y="0"/>
                </a:lnTo>
                <a:lnTo>
                  <a:pt x="1316922" y="1962892"/>
                </a:lnTo>
                <a:lnTo>
                  <a:pt x="0" y="1962892"/>
                </a:lnTo>
                <a:lnTo>
                  <a:pt x="0" y="0"/>
                </a:lnTo>
                <a:close/>
              </a:path>
            </a:pathLst>
          </a:custGeom>
          <a:blipFill>
            <a:blip r:embed="rId3"/>
            <a:stretch>
              <a:fillRect l="0" t="0" r="0" b="0"/>
            </a:stretch>
          </a:blipFill>
        </p:spPr>
      </p:sp>
      <p:sp>
        <p:nvSpPr>
          <p:cNvPr name="Freeform 5" id="5"/>
          <p:cNvSpPr/>
          <p:nvPr/>
        </p:nvSpPr>
        <p:spPr>
          <a:xfrm flipH="false" flipV="false" rot="0">
            <a:off x="500042" y="5772689"/>
            <a:ext cx="11723785" cy="2910621"/>
          </a:xfrm>
          <a:custGeom>
            <a:avLst/>
            <a:gdLst/>
            <a:ahLst/>
            <a:cxnLst/>
            <a:rect r="r" b="b" t="t" l="l"/>
            <a:pathLst>
              <a:path h="2910621" w="11723785">
                <a:moveTo>
                  <a:pt x="0" y="0"/>
                </a:moveTo>
                <a:lnTo>
                  <a:pt x="11723785" y="0"/>
                </a:lnTo>
                <a:lnTo>
                  <a:pt x="11723785" y="2910621"/>
                </a:lnTo>
                <a:lnTo>
                  <a:pt x="0" y="2910621"/>
                </a:lnTo>
                <a:lnTo>
                  <a:pt x="0" y="0"/>
                </a:lnTo>
                <a:close/>
              </a:path>
            </a:pathLst>
          </a:custGeom>
          <a:blipFill>
            <a:blip r:embed="rId4"/>
            <a:stretch>
              <a:fillRect l="0" t="0" r="0" b="0"/>
            </a:stretch>
          </a:blipFill>
        </p:spPr>
      </p:sp>
      <p:sp>
        <p:nvSpPr>
          <p:cNvPr name="Freeform 6" id="6"/>
          <p:cNvSpPr/>
          <p:nvPr/>
        </p:nvSpPr>
        <p:spPr>
          <a:xfrm flipH="false" flipV="false" rot="0">
            <a:off x="13691013" y="3960663"/>
            <a:ext cx="5298775" cy="5106093"/>
          </a:xfrm>
          <a:custGeom>
            <a:avLst/>
            <a:gdLst/>
            <a:ahLst/>
            <a:cxnLst/>
            <a:rect r="r" b="b" t="t" l="l"/>
            <a:pathLst>
              <a:path h="5106093" w="5298775">
                <a:moveTo>
                  <a:pt x="0" y="0"/>
                </a:moveTo>
                <a:lnTo>
                  <a:pt x="5298775" y="0"/>
                </a:lnTo>
                <a:lnTo>
                  <a:pt x="5298775" y="5106093"/>
                </a:lnTo>
                <a:lnTo>
                  <a:pt x="0" y="510609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7" id="7"/>
          <p:cNvSpPr txBox="true"/>
          <p:nvPr/>
        </p:nvSpPr>
        <p:spPr>
          <a:xfrm rot="0">
            <a:off x="2139427" y="594260"/>
            <a:ext cx="12051494"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Overview of Unilever’s Global Reward Philosophy</a:t>
            </a:r>
          </a:p>
        </p:txBody>
      </p:sp>
      <p:sp>
        <p:nvSpPr>
          <p:cNvPr name="TextBox 8" id="8"/>
          <p:cNvSpPr txBox="true"/>
          <p:nvPr/>
        </p:nvSpPr>
        <p:spPr>
          <a:xfrm rot="0">
            <a:off x="500042" y="2065559"/>
            <a:ext cx="17287916" cy="2859405"/>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Unilever ensures Fair and livable wages to all full-time employees based on data on the Living Wage provided by the Fair Wage Network. </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fixed pay should be at least at the standards of the local minimum and should also cover the cash amount of the important benefits. </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a:t>
            </a:r>
            <a:r>
              <a:rPr lang="en-US" sz="2199">
                <a:solidFill>
                  <a:srgbClr val="000000"/>
                </a:solidFill>
                <a:latin typeface="Times New Roman"/>
                <a:ea typeface="Times New Roman"/>
                <a:cs typeface="Times New Roman"/>
                <a:sym typeface="Times New Roman"/>
              </a:rPr>
              <a:t>e reward system is also non-discriminatory and market-based, which means that all groups are paid equally.</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pr</a:t>
            </a:r>
            <a:r>
              <a:rPr lang="en-US" sz="2199">
                <a:solidFill>
                  <a:srgbClr val="000000"/>
                </a:solidFill>
                <a:latin typeface="Times New Roman"/>
                <a:ea typeface="Times New Roman"/>
                <a:cs typeface="Times New Roman"/>
                <a:sym typeface="Times New Roman"/>
              </a:rPr>
              <a:t>inciples guide all pay practices which are Open, Fair, Consistent and Explainable (Unilever, 2025b).</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6103042" y="8832894"/>
            <a:ext cx="12184958" cy="1454106"/>
            <a:chOff x="0" y="0"/>
            <a:chExt cx="16246610" cy="1938808"/>
          </a:xfrm>
        </p:grpSpPr>
        <p:sp>
          <p:nvSpPr>
            <p:cNvPr name="Freeform 3" id="3"/>
            <p:cNvSpPr/>
            <p:nvPr/>
          </p:nvSpPr>
          <p:spPr>
            <a:xfrm flipH="false" flipV="false" rot="0">
              <a:off x="0" y="0"/>
              <a:ext cx="16246602" cy="1938855"/>
            </a:xfrm>
            <a:custGeom>
              <a:avLst/>
              <a:gdLst/>
              <a:ahLst/>
              <a:cxnLst/>
              <a:rect r="r" b="b" t="t" l="l"/>
              <a:pathLst>
                <a:path h="1938855" w="16246602">
                  <a:moveTo>
                    <a:pt x="16246602" y="0"/>
                  </a:moveTo>
                  <a:lnTo>
                    <a:pt x="16246602" y="1938855"/>
                  </a:lnTo>
                  <a:lnTo>
                    <a:pt x="1201928" y="1938855"/>
                  </a:lnTo>
                  <a:lnTo>
                    <a:pt x="0" y="1415691"/>
                  </a:lnTo>
                  <a:close/>
                </a:path>
              </a:pathLst>
            </a:custGeom>
            <a:solidFill>
              <a:srgbClr val="004AAD"/>
            </a:solidFill>
          </p:spPr>
        </p:sp>
      </p:grpSp>
      <p:grpSp>
        <p:nvGrpSpPr>
          <p:cNvPr name="Group 4" id="4"/>
          <p:cNvGrpSpPr/>
          <p:nvPr/>
        </p:nvGrpSpPr>
        <p:grpSpPr>
          <a:xfrm rot="0">
            <a:off x="0" y="8747620"/>
            <a:ext cx="10736788" cy="1539380"/>
            <a:chOff x="0" y="0"/>
            <a:chExt cx="14315718" cy="2052507"/>
          </a:xfrm>
        </p:grpSpPr>
        <p:sp>
          <p:nvSpPr>
            <p:cNvPr name="Freeform 5" id="5"/>
            <p:cNvSpPr/>
            <p:nvPr/>
          </p:nvSpPr>
          <p:spPr>
            <a:xfrm flipH="false" flipV="false" rot="0">
              <a:off x="0" y="0"/>
              <a:ext cx="14315821" cy="2052567"/>
            </a:xfrm>
            <a:custGeom>
              <a:avLst/>
              <a:gdLst/>
              <a:ahLst/>
              <a:cxnLst/>
              <a:rect r="r" b="b" t="t" l="l"/>
              <a:pathLst>
                <a:path h="2052567" w="14315821">
                  <a:moveTo>
                    <a:pt x="9600057" y="0"/>
                  </a:moveTo>
                  <a:lnTo>
                    <a:pt x="14315821" y="2052567"/>
                  </a:lnTo>
                  <a:lnTo>
                    <a:pt x="0" y="2052567"/>
                  </a:lnTo>
                  <a:lnTo>
                    <a:pt x="0" y="836502"/>
                  </a:lnTo>
                  <a:close/>
                </a:path>
              </a:pathLst>
            </a:custGeom>
            <a:solidFill>
              <a:srgbClr val="F2F2F2"/>
            </a:solidFill>
          </p:spPr>
        </p:sp>
      </p:grpSp>
      <p:sp>
        <p:nvSpPr>
          <p:cNvPr name="TextBox 6" id="6"/>
          <p:cNvSpPr txBox="true"/>
          <p:nvPr/>
        </p:nvSpPr>
        <p:spPr>
          <a:xfrm rot="0">
            <a:off x="500042" y="1597283"/>
            <a:ext cx="17287916" cy="4497705"/>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To ensure that the Living Wage is met in 190 plus countries is a challenging task since the amounts of the Living Wages differ considerably depending on the regions, family sizes, and inflation adjustments (Unilever, 2025b). </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R</a:t>
            </a:r>
            <a:r>
              <a:rPr lang="en-US" sz="2199">
                <a:solidFill>
                  <a:srgbClr val="000000"/>
                </a:solidFill>
                <a:latin typeface="Times New Roman"/>
                <a:ea typeface="Times New Roman"/>
                <a:cs typeface="Times New Roman"/>
                <a:sym typeface="Times New Roman"/>
              </a:rPr>
              <a:t>eward consistency is challenging because there is a difference in supplier labour standards, and many of them have wages that are lower than what Unilever needs, which creates a problem in alignment.</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Fair and living wages add cost strains, particularly in those nations where working poverty is high(e.g. 630 million workers worldwide), where Unilever must pay above the legal and industry rates to provide dignified wages (Barford et al., 2022).</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co</a:t>
            </a:r>
            <a:r>
              <a:rPr lang="en-US" sz="2199">
                <a:solidFill>
                  <a:srgbClr val="000000"/>
                </a:solidFill>
                <a:latin typeface="Times New Roman"/>
                <a:ea typeface="Times New Roman"/>
                <a:cs typeface="Times New Roman"/>
                <a:sym typeface="Times New Roman"/>
              </a:rPr>
              <a:t>ncept of providing rewards globally is complicated with 3,000-plus local variables and 500-plus pay formulas in 190-plus countries (CHRS, 2020).</a:t>
            </a:r>
          </a:p>
        </p:txBody>
      </p:sp>
      <p:sp>
        <p:nvSpPr>
          <p:cNvPr name="Freeform 7" id="7"/>
          <p:cNvSpPr/>
          <p:nvPr/>
        </p:nvSpPr>
        <p:spPr>
          <a:xfrm flipH="false" flipV="false" rot="0">
            <a:off x="500042" y="6438146"/>
            <a:ext cx="7103586" cy="4452148"/>
          </a:xfrm>
          <a:custGeom>
            <a:avLst/>
            <a:gdLst/>
            <a:ahLst/>
            <a:cxnLst/>
            <a:rect r="r" b="b" t="t" l="l"/>
            <a:pathLst>
              <a:path h="4452148" w="7103586">
                <a:moveTo>
                  <a:pt x="0" y="0"/>
                </a:moveTo>
                <a:lnTo>
                  <a:pt x="7103586" y="0"/>
                </a:lnTo>
                <a:lnTo>
                  <a:pt x="7103586" y="4452148"/>
                </a:lnTo>
                <a:lnTo>
                  <a:pt x="0" y="445214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8" id="8"/>
          <p:cNvSpPr txBox="true"/>
          <p:nvPr/>
        </p:nvSpPr>
        <p:spPr>
          <a:xfrm rot="0">
            <a:off x="1028700" y="330200"/>
            <a:ext cx="16613119"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Core Reward Challenges (Living Wage, Supplier Variation, Cost Pressures) </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9362306"/>
            <a:ext cx="18288000" cy="1437539"/>
            <a:chOff x="0" y="0"/>
            <a:chExt cx="24384000" cy="1916719"/>
          </a:xfrm>
        </p:grpSpPr>
        <p:sp>
          <p:nvSpPr>
            <p:cNvPr name="Freeform 3" id="3"/>
            <p:cNvSpPr/>
            <p:nvPr/>
          </p:nvSpPr>
          <p:spPr>
            <a:xfrm flipH="false" flipV="false" rot="0">
              <a:off x="0" y="0"/>
              <a:ext cx="24384000" cy="1916712"/>
            </a:xfrm>
            <a:custGeom>
              <a:avLst/>
              <a:gdLst/>
              <a:ahLst/>
              <a:cxnLst/>
              <a:rect r="r" b="b" t="t" l="l"/>
              <a:pathLst>
                <a:path h="1916712" w="24384000">
                  <a:moveTo>
                    <a:pt x="20782535" y="0"/>
                  </a:moveTo>
                  <a:lnTo>
                    <a:pt x="24384000" y="1203643"/>
                  </a:lnTo>
                  <a:lnTo>
                    <a:pt x="24384000" y="1916712"/>
                  </a:lnTo>
                  <a:lnTo>
                    <a:pt x="0" y="1916712"/>
                  </a:lnTo>
                  <a:lnTo>
                    <a:pt x="0" y="1390526"/>
                  </a:lnTo>
                  <a:close/>
                </a:path>
              </a:pathLst>
            </a:custGeom>
            <a:solidFill>
              <a:srgbClr val="004AAD"/>
            </a:solidFill>
          </p:spPr>
        </p:sp>
      </p:grpSp>
      <p:grpSp>
        <p:nvGrpSpPr>
          <p:cNvPr name="Group 4" id="4"/>
          <p:cNvGrpSpPr/>
          <p:nvPr/>
        </p:nvGrpSpPr>
        <p:grpSpPr>
          <a:xfrm rot="0">
            <a:off x="0" y="9362306"/>
            <a:ext cx="18288000" cy="1437539"/>
            <a:chOff x="0" y="0"/>
            <a:chExt cx="24384000" cy="1916719"/>
          </a:xfrm>
        </p:grpSpPr>
        <p:sp>
          <p:nvSpPr>
            <p:cNvPr name="Freeform 5" id="5"/>
            <p:cNvSpPr/>
            <p:nvPr/>
          </p:nvSpPr>
          <p:spPr>
            <a:xfrm flipH="false" flipV="false" rot="0">
              <a:off x="0" y="0"/>
              <a:ext cx="24384000" cy="1916712"/>
            </a:xfrm>
            <a:custGeom>
              <a:avLst/>
              <a:gdLst/>
              <a:ahLst/>
              <a:cxnLst/>
              <a:rect r="r" b="b" t="t" l="l"/>
              <a:pathLst>
                <a:path h="1916712" w="24384000">
                  <a:moveTo>
                    <a:pt x="20782535" y="0"/>
                  </a:moveTo>
                  <a:lnTo>
                    <a:pt x="24384000" y="1203643"/>
                  </a:lnTo>
                  <a:lnTo>
                    <a:pt x="24384000" y="1916712"/>
                  </a:lnTo>
                  <a:lnTo>
                    <a:pt x="0" y="1916712"/>
                  </a:lnTo>
                  <a:lnTo>
                    <a:pt x="0" y="1390526"/>
                  </a:lnTo>
                  <a:close/>
                </a:path>
              </a:pathLst>
            </a:custGeom>
            <a:solidFill>
              <a:srgbClr val="004AAD"/>
            </a:solidFill>
          </p:spPr>
        </p:sp>
      </p:grpSp>
      <p:sp>
        <p:nvSpPr>
          <p:cNvPr name="TextBox 6" id="6"/>
          <p:cNvSpPr txBox="true"/>
          <p:nvPr/>
        </p:nvSpPr>
        <p:spPr>
          <a:xfrm rot="0">
            <a:off x="679049" y="1018759"/>
            <a:ext cx="13604758" cy="140335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How Unilever Implements Fair Wage Network &amp; Performance-Linked Pay</a:t>
            </a:r>
          </a:p>
        </p:txBody>
      </p:sp>
      <p:grpSp>
        <p:nvGrpSpPr>
          <p:cNvPr name="Group 7" id="7"/>
          <p:cNvGrpSpPr/>
          <p:nvPr/>
        </p:nvGrpSpPr>
        <p:grpSpPr>
          <a:xfrm rot="-10800000">
            <a:off x="-1795652" y="-748029"/>
            <a:ext cx="18288000" cy="1437539"/>
            <a:chOff x="0" y="0"/>
            <a:chExt cx="24384000" cy="1916719"/>
          </a:xfrm>
        </p:grpSpPr>
        <p:sp>
          <p:nvSpPr>
            <p:cNvPr name="Freeform 8" id="8"/>
            <p:cNvSpPr/>
            <p:nvPr/>
          </p:nvSpPr>
          <p:spPr>
            <a:xfrm flipH="false" flipV="false" rot="0">
              <a:off x="0" y="0"/>
              <a:ext cx="24384000" cy="1916712"/>
            </a:xfrm>
            <a:custGeom>
              <a:avLst/>
              <a:gdLst/>
              <a:ahLst/>
              <a:cxnLst/>
              <a:rect r="r" b="b" t="t" l="l"/>
              <a:pathLst>
                <a:path h="1916712" w="24384000">
                  <a:moveTo>
                    <a:pt x="20782535" y="0"/>
                  </a:moveTo>
                  <a:lnTo>
                    <a:pt x="24384000" y="1203643"/>
                  </a:lnTo>
                  <a:lnTo>
                    <a:pt x="24384000" y="1916712"/>
                  </a:lnTo>
                  <a:lnTo>
                    <a:pt x="0" y="1916712"/>
                  </a:lnTo>
                  <a:lnTo>
                    <a:pt x="0" y="1390526"/>
                  </a:lnTo>
                  <a:close/>
                </a:path>
              </a:pathLst>
            </a:custGeom>
            <a:solidFill>
              <a:srgbClr val="004AAD"/>
            </a:solidFill>
          </p:spPr>
        </p:sp>
      </p:grpSp>
      <p:grpSp>
        <p:nvGrpSpPr>
          <p:cNvPr name="Group 9" id="9"/>
          <p:cNvGrpSpPr/>
          <p:nvPr/>
        </p:nvGrpSpPr>
        <p:grpSpPr>
          <a:xfrm rot="0">
            <a:off x="12961205" y="-29260"/>
            <a:ext cx="7273588" cy="10287000"/>
            <a:chOff x="0" y="0"/>
            <a:chExt cx="21160358" cy="29926992"/>
          </a:xfrm>
        </p:grpSpPr>
        <p:sp>
          <p:nvSpPr>
            <p:cNvPr name="Freeform 10" id="10"/>
            <p:cNvSpPr/>
            <p:nvPr/>
          </p:nvSpPr>
          <p:spPr>
            <a:xfrm flipH="false" flipV="false" rot="0">
              <a:off x="0" y="0"/>
              <a:ext cx="21160358" cy="29926992"/>
            </a:xfrm>
            <a:custGeom>
              <a:avLst/>
              <a:gdLst/>
              <a:ahLst/>
              <a:cxnLst/>
              <a:rect r="r" b="b" t="t" l="l"/>
              <a:pathLst>
                <a:path h="29926992" w="21160358">
                  <a:moveTo>
                    <a:pt x="12007169" y="0"/>
                  </a:moveTo>
                  <a:lnTo>
                    <a:pt x="21160358" y="29926992"/>
                  </a:lnTo>
                  <a:lnTo>
                    <a:pt x="0" y="29926992"/>
                  </a:lnTo>
                  <a:lnTo>
                    <a:pt x="0" y="7859471"/>
                  </a:lnTo>
                  <a:close/>
                </a:path>
              </a:pathLst>
            </a:custGeom>
            <a:blipFill>
              <a:blip r:embed="rId3"/>
              <a:stretch>
                <a:fillRect l="-48901" t="0" r="-48901" b="0"/>
              </a:stretch>
            </a:blipFill>
          </p:spPr>
        </p:sp>
      </p:grpSp>
      <p:sp>
        <p:nvSpPr>
          <p:cNvPr name="TextBox 11" id="11"/>
          <p:cNvSpPr txBox="true"/>
          <p:nvPr/>
        </p:nvSpPr>
        <p:spPr>
          <a:xfrm rot="0">
            <a:off x="473050" y="3064258"/>
            <a:ext cx="11808568" cy="4497705"/>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In 2020, Unilever was able to reach total compliance with the Living Wage and was certified by the Fair Wage Network in 2021 (Unilever, 2025b). </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It</a:t>
            </a:r>
            <a:r>
              <a:rPr lang="en-US" sz="2199">
                <a:solidFill>
                  <a:srgbClr val="000000"/>
                </a:solidFill>
                <a:latin typeface="Times New Roman"/>
                <a:ea typeface="Times New Roman"/>
                <a:cs typeface="Times New Roman"/>
                <a:sym typeface="Times New Roman"/>
              </a:rPr>
              <a:t> applies Fair Wage Network and WageIndicator data on 170 plus countries to establish plausible Living Wage standards (WageIndicator Foundation, 2025).</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In the Living Wage Supplier Programme, the supplier base is to be 50% of the procurement spend on the Living Wage Promise by 2026.</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Performance-linked</a:t>
            </a:r>
            <a:r>
              <a:rPr lang="en-US" sz="2199">
                <a:solidFill>
                  <a:srgbClr val="000000"/>
                </a:solidFill>
                <a:latin typeface="Times New Roman"/>
                <a:ea typeface="Times New Roman"/>
                <a:cs typeface="Times New Roman"/>
                <a:sym typeface="Times New Roman"/>
              </a:rPr>
              <a:t> bonuses are bonuses that employees get dep</a:t>
            </a:r>
            <a:r>
              <a:rPr lang="en-US" sz="2199">
                <a:solidFill>
                  <a:srgbClr val="000000"/>
                </a:solidFill>
                <a:latin typeface="Times New Roman"/>
                <a:ea typeface="Times New Roman"/>
                <a:cs typeface="Times New Roman"/>
                <a:sym typeface="Times New Roman"/>
              </a:rPr>
              <a:t>e</a:t>
            </a:r>
            <a:r>
              <a:rPr lang="en-US" sz="2199">
                <a:solidFill>
                  <a:srgbClr val="000000"/>
                </a:solidFill>
                <a:latin typeface="Times New Roman"/>
                <a:ea typeface="Times New Roman"/>
                <a:cs typeface="Times New Roman"/>
                <a:sym typeface="Times New Roman"/>
              </a:rPr>
              <a:t>nding on local business performance and team performance.</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23902" y="-296787"/>
            <a:ext cx="1969770" cy="10583787"/>
            <a:chOff x="0" y="0"/>
            <a:chExt cx="6174469" cy="33176089"/>
          </a:xfrm>
        </p:grpSpPr>
        <p:sp>
          <p:nvSpPr>
            <p:cNvPr name="Freeform 3" id="3"/>
            <p:cNvSpPr/>
            <p:nvPr/>
          </p:nvSpPr>
          <p:spPr>
            <a:xfrm flipH="false" flipV="false" rot="0">
              <a:off x="0" y="0"/>
              <a:ext cx="6174501" cy="33176083"/>
            </a:xfrm>
            <a:custGeom>
              <a:avLst/>
              <a:gdLst/>
              <a:ahLst/>
              <a:cxnLst/>
              <a:rect r="r" b="b" t="t" l="l"/>
              <a:pathLst>
                <a:path h="33176083" w="6174501">
                  <a:moveTo>
                    <a:pt x="0" y="0"/>
                  </a:moveTo>
                  <a:lnTo>
                    <a:pt x="11117" y="0"/>
                  </a:lnTo>
                  <a:lnTo>
                    <a:pt x="1716492" y="0"/>
                  </a:lnTo>
                  <a:lnTo>
                    <a:pt x="1727609" y="0"/>
                  </a:lnTo>
                  <a:lnTo>
                    <a:pt x="6174501" y="33176083"/>
                  </a:lnTo>
                  <a:lnTo>
                    <a:pt x="6163362" y="33176083"/>
                  </a:lnTo>
                  <a:lnTo>
                    <a:pt x="11117" y="33176083"/>
                  </a:lnTo>
                  <a:lnTo>
                    <a:pt x="0" y="33176083"/>
                  </a:lnTo>
                  <a:close/>
                </a:path>
              </a:pathLst>
            </a:custGeom>
            <a:solidFill>
              <a:srgbClr val="004AAD"/>
            </a:solidFill>
          </p:spPr>
        </p:sp>
      </p:grpSp>
      <p:grpSp>
        <p:nvGrpSpPr>
          <p:cNvPr name="Group 4" id="4"/>
          <p:cNvGrpSpPr/>
          <p:nvPr/>
        </p:nvGrpSpPr>
        <p:grpSpPr>
          <a:xfrm rot="-10800000">
            <a:off x="17562151" y="-296787"/>
            <a:ext cx="1240990" cy="10583787"/>
            <a:chOff x="0" y="0"/>
            <a:chExt cx="3890024" cy="33176089"/>
          </a:xfrm>
        </p:grpSpPr>
        <p:sp>
          <p:nvSpPr>
            <p:cNvPr name="Freeform 5" id="5"/>
            <p:cNvSpPr/>
            <p:nvPr/>
          </p:nvSpPr>
          <p:spPr>
            <a:xfrm flipH="false" flipV="false" rot="0">
              <a:off x="0" y="0"/>
              <a:ext cx="3890056" cy="33176083"/>
            </a:xfrm>
            <a:custGeom>
              <a:avLst/>
              <a:gdLst/>
              <a:ahLst/>
              <a:cxnLst/>
              <a:rect r="r" b="b" t="t" l="l"/>
              <a:pathLst>
                <a:path h="33176083" w="3890056">
                  <a:moveTo>
                    <a:pt x="0" y="0"/>
                  </a:moveTo>
                  <a:lnTo>
                    <a:pt x="7004" y="0"/>
                  </a:lnTo>
                  <a:lnTo>
                    <a:pt x="1081420" y="0"/>
                  </a:lnTo>
                  <a:lnTo>
                    <a:pt x="1088424" y="0"/>
                  </a:lnTo>
                  <a:lnTo>
                    <a:pt x="3890056" y="33176083"/>
                  </a:lnTo>
                  <a:lnTo>
                    <a:pt x="3883027" y="33176083"/>
                  </a:lnTo>
                  <a:lnTo>
                    <a:pt x="7004" y="33176083"/>
                  </a:lnTo>
                  <a:lnTo>
                    <a:pt x="0" y="33176083"/>
                  </a:lnTo>
                  <a:close/>
                </a:path>
              </a:pathLst>
            </a:custGeom>
            <a:solidFill>
              <a:srgbClr val="004AAD"/>
            </a:solidFill>
          </p:spPr>
        </p:sp>
      </p:grpSp>
      <p:sp>
        <p:nvSpPr>
          <p:cNvPr name="Freeform 6" id="6"/>
          <p:cNvSpPr/>
          <p:nvPr/>
        </p:nvSpPr>
        <p:spPr>
          <a:xfrm flipH="false" flipV="false" rot="0">
            <a:off x="9326997" y="4995106"/>
            <a:ext cx="7932303" cy="5436272"/>
          </a:xfrm>
          <a:custGeom>
            <a:avLst/>
            <a:gdLst/>
            <a:ahLst/>
            <a:cxnLst/>
            <a:rect r="r" b="b" t="t" l="l"/>
            <a:pathLst>
              <a:path h="5436272" w="7932303">
                <a:moveTo>
                  <a:pt x="0" y="0"/>
                </a:moveTo>
                <a:lnTo>
                  <a:pt x="7932303" y="0"/>
                </a:lnTo>
                <a:lnTo>
                  <a:pt x="7932303" y="5436272"/>
                </a:lnTo>
                <a:lnTo>
                  <a:pt x="0" y="5436272"/>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847388" y="631825"/>
            <a:ext cx="16411912"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Use of Equity Theory, Total Reward &amp; Herzberg in Pay Decisions</a:t>
            </a:r>
          </a:p>
        </p:txBody>
      </p:sp>
      <p:sp>
        <p:nvSpPr>
          <p:cNvPr name="TextBox 8" id="8"/>
          <p:cNvSpPr txBox="true"/>
          <p:nvPr/>
        </p:nvSpPr>
        <p:spPr>
          <a:xfrm rot="0">
            <a:off x="1250225" y="2254502"/>
            <a:ext cx="15787551" cy="3678555"/>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Unilever uses the Equity Theory through the implementation of equal pay with equal work without any discrimination between different genders, races or social statuses (Unilever, 2025b). </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Tot</a:t>
            </a:r>
            <a:r>
              <a:rPr lang="en-US" sz="2199">
                <a:solidFill>
                  <a:srgbClr val="000000"/>
                </a:solidFill>
                <a:latin typeface="Times New Roman"/>
                <a:ea typeface="Times New Roman"/>
                <a:cs typeface="Times New Roman"/>
                <a:sym typeface="Times New Roman"/>
              </a:rPr>
              <a:t>al Reward strategy combines fixed pay, benefits, recognition and bonus plans with 3000 reward variables in 96+ countries. </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a:t>
            </a:r>
            <a:r>
              <a:rPr lang="en-US" sz="2199">
                <a:solidFill>
                  <a:srgbClr val="000000"/>
                </a:solidFill>
                <a:latin typeface="Times New Roman"/>
                <a:ea typeface="Times New Roman"/>
                <a:cs typeface="Times New Roman"/>
                <a:sym typeface="Times New Roman"/>
              </a:rPr>
              <a:t>he motivators of Herzberg inform performance-based bonuses, which serve as a reward for achievement and contribution (Galanakis and Peramatzis, 2022).</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Clear pay is </a:t>
            </a:r>
            <a:r>
              <a:rPr lang="en-US" sz="2199">
                <a:solidFill>
                  <a:srgbClr val="000000"/>
                </a:solidFill>
                <a:latin typeface="Times New Roman"/>
                <a:ea typeface="Times New Roman"/>
                <a:cs typeface="Times New Roman"/>
                <a:sym typeface="Times New Roman"/>
              </a:rPr>
              <a:t>in</a:t>
            </a:r>
            <a:r>
              <a:rPr lang="en-US" sz="2199">
                <a:solidFill>
                  <a:srgbClr val="000000"/>
                </a:solidFill>
                <a:latin typeface="Times New Roman"/>
                <a:ea typeface="Times New Roman"/>
                <a:cs typeface="Times New Roman"/>
                <a:sym typeface="Times New Roman"/>
              </a:rPr>
              <a:t> conjunction with its Fair and Liveable Wage principles.</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3170529"/>
            <a:ext cx="1518234" cy="7116471"/>
            <a:chOff x="0" y="0"/>
            <a:chExt cx="2024312" cy="9488628"/>
          </a:xfrm>
        </p:grpSpPr>
        <p:sp>
          <p:nvSpPr>
            <p:cNvPr name="Freeform 3" id="3"/>
            <p:cNvSpPr/>
            <p:nvPr/>
          </p:nvSpPr>
          <p:spPr>
            <a:xfrm flipH="false" flipV="false" rot="0">
              <a:off x="0" y="0"/>
              <a:ext cx="2024307" cy="9488678"/>
            </a:xfrm>
            <a:custGeom>
              <a:avLst/>
              <a:gdLst/>
              <a:ahLst/>
              <a:cxnLst/>
              <a:rect r="r" b="b" t="t" l="l"/>
              <a:pathLst>
                <a:path h="9488678" w="2024307">
                  <a:moveTo>
                    <a:pt x="0" y="0"/>
                  </a:moveTo>
                  <a:lnTo>
                    <a:pt x="2024307" y="5407279"/>
                  </a:lnTo>
                  <a:lnTo>
                    <a:pt x="1718405" y="9488678"/>
                  </a:lnTo>
                  <a:lnTo>
                    <a:pt x="0" y="9488678"/>
                  </a:lnTo>
                  <a:close/>
                </a:path>
              </a:pathLst>
            </a:custGeom>
            <a:solidFill>
              <a:srgbClr val="004AAD"/>
            </a:solidFill>
          </p:spPr>
        </p:sp>
      </p:grpSp>
      <p:grpSp>
        <p:nvGrpSpPr>
          <p:cNvPr name="Group 4" id="4"/>
          <p:cNvGrpSpPr/>
          <p:nvPr/>
        </p:nvGrpSpPr>
        <p:grpSpPr>
          <a:xfrm rot="0">
            <a:off x="17039685" y="0"/>
            <a:ext cx="1248315" cy="7116471"/>
            <a:chOff x="0" y="0"/>
            <a:chExt cx="1664420" cy="9488628"/>
          </a:xfrm>
        </p:grpSpPr>
        <p:sp>
          <p:nvSpPr>
            <p:cNvPr name="Freeform 5" id="5"/>
            <p:cNvSpPr/>
            <p:nvPr/>
          </p:nvSpPr>
          <p:spPr>
            <a:xfrm flipH="false" flipV="false" rot="0">
              <a:off x="0" y="0"/>
              <a:ext cx="1664416" cy="9488678"/>
            </a:xfrm>
            <a:custGeom>
              <a:avLst/>
              <a:gdLst/>
              <a:ahLst/>
              <a:cxnLst/>
              <a:rect r="r" b="b" t="t" l="l"/>
              <a:pathLst>
                <a:path h="9488678" w="1664416">
                  <a:moveTo>
                    <a:pt x="251517" y="0"/>
                  </a:moveTo>
                  <a:lnTo>
                    <a:pt x="1664416" y="0"/>
                  </a:lnTo>
                  <a:lnTo>
                    <a:pt x="1664416" y="9488678"/>
                  </a:lnTo>
                  <a:lnTo>
                    <a:pt x="0" y="4081399"/>
                  </a:lnTo>
                  <a:close/>
                </a:path>
              </a:pathLst>
            </a:custGeom>
            <a:solidFill>
              <a:srgbClr val="004AAD"/>
            </a:solidFill>
          </p:spPr>
        </p:sp>
      </p:grpSp>
      <p:sp>
        <p:nvSpPr>
          <p:cNvPr name="Freeform 6" id="6"/>
          <p:cNvSpPr/>
          <p:nvPr/>
        </p:nvSpPr>
        <p:spPr>
          <a:xfrm flipH="false" flipV="false" rot="0">
            <a:off x="13361649" y="5143500"/>
            <a:ext cx="4088927" cy="5143500"/>
          </a:xfrm>
          <a:custGeom>
            <a:avLst/>
            <a:gdLst/>
            <a:ahLst/>
            <a:cxnLst/>
            <a:rect r="r" b="b" t="t" l="l"/>
            <a:pathLst>
              <a:path h="5143500" w="4088927">
                <a:moveTo>
                  <a:pt x="0" y="0"/>
                </a:moveTo>
                <a:lnTo>
                  <a:pt x="4088927" y="0"/>
                </a:lnTo>
                <a:lnTo>
                  <a:pt x="4088927" y="5143500"/>
                </a:lnTo>
                <a:lnTo>
                  <a:pt x="0" y="5143500"/>
                </a:lnTo>
                <a:lnTo>
                  <a:pt x="0" y="0"/>
                </a:lnTo>
                <a:close/>
              </a:path>
            </a:pathLst>
          </a:custGeom>
          <a:blipFill>
            <a:blip r:embed="rId3"/>
            <a:stretch>
              <a:fillRect l="-366" t="0" r="-366" b="0"/>
            </a:stretch>
          </a:blipFill>
        </p:spPr>
      </p:sp>
      <p:sp>
        <p:nvSpPr>
          <p:cNvPr name="Freeform 7" id="7"/>
          <p:cNvSpPr/>
          <p:nvPr/>
        </p:nvSpPr>
        <p:spPr>
          <a:xfrm flipH="false" flipV="false" rot="0">
            <a:off x="1028700" y="6174269"/>
            <a:ext cx="4326330" cy="3807885"/>
          </a:xfrm>
          <a:custGeom>
            <a:avLst/>
            <a:gdLst/>
            <a:ahLst/>
            <a:cxnLst/>
            <a:rect r="r" b="b" t="t" l="l"/>
            <a:pathLst>
              <a:path h="3807885" w="4326330">
                <a:moveTo>
                  <a:pt x="0" y="0"/>
                </a:moveTo>
                <a:lnTo>
                  <a:pt x="4326330" y="0"/>
                </a:lnTo>
                <a:lnTo>
                  <a:pt x="4326330" y="3807885"/>
                </a:lnTo>
                <a:lnTo>
                  <a:pt x="0" y="3807885"/>
                </a:lnTo>
                <a:lnTo>
                  <a:pt x="0" y="0"/>
                </a:lnTo>
                <a:close/>
              </a:path>
            </a:pathLst>
          </a:custGeom>
          <a:blipFill>
            <a:blip r:embed="rId4"/>
            <a:stretch>
              <a:fillRect l="0" t="0" r="0" b="0"/>
            </a:stretch>
          </a:blipFill>
        </p:spPr>
      </p:sp>
      <p:sp>
        <p:nvSpPr>
          <p:cNvPr name="TextBox 8" id="8"/>
          <p:cNvSpPr txBox="true"/>
          <p:nvPr/>
        </p:nvSpPr>
        <p:spPr>
          <a:xfrm rot="0">
            <a:off x="759117" y="631825"/>
            <a:ext cx="16500183"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Implications for Motivation, Employer Brand &amp; Market Competitiveness</a:t>
            </a:r>
          </a:p>
        </p:txBody>
      </p:sp>
      <p:sp>
        <p:nvSpPr>
          <p:cNvPr name="TextBox 9" id="9"/>
          <p:cNvSpPr txBox="true"/>
          <p:nvPr/>
        </p:nvSpPr>
        <p:spPr>
          <a:xfrm rot="0">
            <a:off x="1518234" y="1976963"/>
            <a:ext cx="14210843" cy="3678555"/>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Fair and Living Wages enhance motivation, satisfaction and productivity- backed by research which demonstrates enhanced retention and market participation.</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Cleare</a:t>
            </a:r>
            <a:r>
              <a:rPr lang="en-US" sz="2199">
                <a:solidFill>
                  <a:srgbClr val="000000"/>
                </a:solidFill>
                <a:latin typeface="Times New Roman"/>
                <a:ea typeface="Times New Roman"/>
                <a:cs typeface="Times New Roman"/>
                <a:sym typeface="Times New Roman"/>
              </a:rPr>
              <a:t>st compensation and customised reward systems make Unilever even stronger as an employer in 190+ countries.</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Living Wage leadership increases competitiveness by reducing turnover expenses and boosting the stability of the workforce (Seubert, Hopfgartner and Glaser, 2021).</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a:t>
            </a:r>
            <a:r>
              <a:rPr lang="en-US" sz="2199">
                <a:solidFill>
                  <a:srgbClr val="000000"/>
                </a:solidFill>
                <a:latin typeface="Times New Roman"/>
                <a:ea typeface="Times New Roman"/>
                <a:cs typeface="Times New Roman"/>
                <a:sym typeface="Times New Roman"/>
              </a:rPr>
              <a:t>alignment of suppliers enhances the resiliency of the value chain and moral brand perception.</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9091002"/>
            <a:ext cx="18288000" cy="1195998"/>
            <a:chOff x="0" y="0"/>
            <a:chExt cx="24384000" cy="1594664"/>
          </a:xfrm>
        </p:grpSpPr>
        <p:sp>
          <p:nvSpPr>
            <p:cNvPr name="Freeform 3" id="3"/>
            <p:cNvSpPr/>
            <p:nvPr/>
          </p:nvSpPr>
          <p:spPr>
            <a:xfrm flipH="false" flipV="false" rot="0">
              <a:off x="0" y="0"/>
              <a:ext cx="24384023" cy="1594687"/>
            </a:xfrm>
            <a:custGeom>
              <a:avLst/>
              <a:gdLst/>
              <a:ahLst/>
              <a:cxnLst/>
              <a:rect r="r" b="b" t="t" l="l"/>
              <a:pathLst>
                <a:path h="1594687" w="24384023">
                  <a:moveTo>
                    <a:pt x="6735581" y="0"/>
                  </a:moveTo>
                  <a:lnTo>
                    <a:pt x="24384023" y="1594687"/>
                  </a:lnTo>
                  <a:lnTo>
                    <a:pt x="0" y="1594687"/>
                  </a:lnTo>
                  <a:lnTo>
                    <a:pt x="0" y="121831"/>
                  </a:lnTo>
                  <a:close/>
                </a:path>
              </a:pathLst>
            </a:custGeom>
            <a:solidFill>
              <a:srgbClr val="004AAD"/>
            </a:solidFill>
          </p:spPr>
        </p:sp>
      </p:grpSp>
      <p:grpSp>
        <p:nvGrpSpPr>
          <p:cNvPr name="Group 4" id="4"/>
          <p:cNvGrpSpPr/>
          <p:nvPr/>
        </p:nvGrpSpPr>
        <p:grpSpPr>
          <a:xfrm rot="0">
            <a:off x="185319" y="0"/>
            <a:ext cx="18102681" cy="808876"/>
            <a:chOff x="0" y="0"/>
            <a:chExt cx="24136908" cy="1078501"/>
          </a:xfrm>
        </p:grpSpPr>
        <p:sp>
          <p:nvSpPr>
            <p:cNvPr name="Freeform 5" id="5"/>
            <p:cNvSpPr/>
            <p:nvPr/>
          </p:nvSpPr>
          <p:spPr>
            <a:xfrm flipH="false" flipV="false" rot="0">
              <a:off x="0" y="0"/>
              <a:ext cx="24136930" cy="1078485"/>
            </a:xfrm>
            <a:custGeom>
              <a:avLst/>
              <a:gdLst/>
              <a:ahLst/>
              <a:cxnLst/>
              <a:rect r="r" b="b" t="t" l="l"/>
              <a:pathLst>
                <a:path h="1078485" w="24136930">
                  <a:moveTo>
                    <a:pt x="0" y="0"/>
                  </a:moveTo>
                  <a:lnTo>
                    <a:pt x="24136930" y="0"/>
                  </a:lnTo>
                  <a:lnTo>
                    <a:pt x="24136930" y="800757"/>
                  </a:lnTo>
                  <a:lnTo>
                    <a:pt x="10557349" y="1078485"/>
                  </a:lnTo>
                  <a:close/>
                </a:path>
              </a:pathLst>
            </a:custGeom>
            <a:solidFill>
              <a:srgbClr val="004AAD"/>
            </a:solidFill>
          </p:spPr>
        </p:sp>
      </p:grpSp>
      <p:sp>
        <p:nvSpPr>
          <p:cNvPr name="Freeform 6" id="6"/>
          <p:cNvSpPr/>
          <p:nvPr/>
        </p:nvSpPr>
        <p:spPr>
          <a:xfrm flipH="false" flipV="false" rot="0">
            <a:off x="12843951" y="4049427"/>
            <a:ext cx="4631283" cy="5891019"/>
          </a:xfrm>
          <a:custGeom>
            <a:avLst/>
            <a:gdLst/>
            <a:ahLst/>
            <a:cxnLst/>
            <a:rect r="r" b="b" t="t" l="l"/>
            <a:pathLst>
              <a:path h="5891019" w="4631283">
                <a:moveTo>
                  <a:pt x="0" y="0"/>
                </a:moveTo>
                <a:lnTo>
                  <a:pt x="4631284" y="0"/>
                </a:lnTo>
                <a:lnTo>
                  <a:pt x="4631284" y="5891019"/>
                </a:lnTo>
                <a:lnTo>
                  <a:pt x="0" y="589101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7" id="7"/>
          <p:cNvSpPr/>
          <p:nvPr/>
        </p:nvSpPr>
        <p:spPr>
          <a:xfrm flipH="false" flipV="false" rot="0">
            <a:off x="-1108263" y="5441029"/>
            <a:ext cx="8196237" cy="5311161"/>
          </a:xfrm>
          <a:custGeom>
            <a:avLst/>
            <a:gdLst/>
            <a:ahLst/>
            <a:cxnLst/>
            <a:rect r="r" b="b" t="t" l="l"/>
            <a:pathLst>
              <a:path h="5311161" w="8196237">
                <a:moveTo>
                  <a:pt x="0" y="0"/>
                </a:moveTo>
                <a:lnTo>
                  <a:pt x="8196237" y="0"/>
                </a:lnTo>
                <a:lnTo>
                  <a:pt x="8196237" y="5311162"/>
                </a:lnTo>
                <a:lnTo>
                  <a:pt x="0" y="5311162"/>
                </a:lnTo>
                <a:lnTo>
                  <a:pt x="0" y="0"/>
                </a:lnTo>
                <a:close/>
              </a:path>
            </a:pathLst>
          </a:custGeom>
          <a:blipFill>
            <a:blip r:embed="rId5"/>
            <a:stretch>
              <a:fillRect l="0" t="0" r="0" b="0"/>
            </a:stretch>
          </a:blipFill>
        </p:spPr>
      </p:sp>
      <p:sp>
        <p:nvSpPr>
          <p:cNvPr name="TextBox 8" id="8"/>
          <p:cNvSpPr txBox="true"/>
          <p:nvPr/>
        </p:nvSpPr>
        <p:spPr>
          <a:xfrm rot="0">
            <a:off x="573899" y="1176377"/>
            <a:ext cx="16685401"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Recommendations to Improve Wage Monitoring &amp; Supplier Compliance</a:t>
            </a:r>
          </a:p>
        </p:txBody>
      </p:sp>
      <p:sp>
        <p:nvSpPr>
          <p:cNvPr name="TextBox 9" id="9"/>
          <p:cNvSpPr txBox="true"/>
          <p:nvPr/>
        </p:nvSpPr>
        <p:spPr>
          <a:xfrm rot="0">
            <a:off x="573899" y="2581624"/>
            <a:ext cx="16685401" cy="2859405"/>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Extend digital wage-monitoring systems based on Fair Wage Network and WageIndicator benchmarks to 170+ countries.</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Close pay gaps through the Living Wage Supplier Programme, which i</a:t>
            </a:r>
            <a:r>
              <a:rPr lang="en-US" sz="2199">
                <a:solidFill>
                  <a:srgbClr val="000000"/>
                </a:solidFill>
                <a:latin typeface="Times New Roman"/>
                <a:ea typeface="Times New Roman"/>
                <a:cs typeface="Times New Roman"/>
                <a:sym typeface="Times New Roman"/>
              </a:rPr>
              <a:t>ncludes</a:t>
            </a:r>
            <a:r>
              <a:rPr lang="en-US" sz="2199">
                <a:solidFill>
                  <a:srgbClr val="000000"/>
                </a:solidFill>
                <a:latin typeface="Times New Roman"/>
                <a:ea typeface="Times New Roman"/>
                <a:cs typeface="Times New Roman"/>
                <a:sym typeface="Times New Roman"/>
              </a:rPr>
              <a:t> the provision of roadmaps and building of capabilities.</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Enhance auditing and reporting in accordance with international human rights practices (Ochieng, 2023).</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Enhance s</a:t>
            </a:r>
            <a:r>
              <a:rPr lang="en-US" sz="2199">
                <a:solidFill>
                  <a:srgbClr val="000000"/>
                </a:solidFill>
                <a:latin typeface="Times New Roman"/>
                <a:ea typeface="Times New Roman"/>
                <a:cs typeface="Times New Roman"/>
                <a:sym typeface="Times New Roman"/>
              </a:rPr>
              <a:t>upplier transparency by requiring submissions of wage data annually and reviewing of the same.</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8614385"/>
            <a:ext cx="3823986" cy="1672615"/>
            <a:chOff x="0" y="0"/>
            <a:chExt cx="5098648" cy="2230154"/>
          </a:xfrm>
        </p:grpSpPr>
        <p:sp>
          <p:nvSpPr>
            <p:cNvPr name="Freeform 3" id="3"/>
            <p:cNvSpPr/>
            <p:nvPr/>
          </p:nvSpPr>
          <p:spPr>
            <a:xfrm flipH="false" flipV="false" rot="0">
              <a:off x="0" y="0"/>
              <a:ext cx="5098669" cy="2230120"/>
            </a:xfrm>
            <a:custGeom>
              <a:avLst/>
              <a:gdLst/>
              <a:ahLst/>
              <a:cxnLst/>
              <a:rect r="r" b="b" t="t" l="l"/>
              <a:pathLst>
                <a:path h="2230120" w="5098669">
                  <a:moveTo>
                    <a:pt x="2868549" y="0"/>
                  </a:moveTo>
                  <a:lnTo>
                    <a:pt x="5098669" y="2230120"/>
                  </a:lnTo>
                  <a:lnTo>
                    <a:pt x="0" y="2230120"/>
                  </a:lnTo>
                  <a:lnTo>
                    <a:pt x="0" y="574294"/>
                  </a:lnTo>
                  <a:close/>
                </a:path>
              </a:pathLst>
            </a:custGeom>
            <a:solidFill>
              <a:srgbClr val="F2F2F2"/>
            </a:solidFill>
          </p:spPr>
        </p:sp>
      </p:grpSp>
      <p:grpSp>
        <p:nvGrpSpPr>
          <p:cNvPr name="Group 4" id="4"/>
          <p:cNvGrpSpPr/>
          <p:nvPr/>
        </p:nvGrpSpPr>
        <p:grpSpPr>
          <a:xfrm rot="0">
            <a:off x="0" y="8065311"/>
            <a:ext cx="3069604" cy="2221689"/>
            <a:chOff x="0" y="0"/>
            <a:chExt cx="4092806" cy="2962252"/>
          </a:xfrm>
        </p:grpSpPr>
        <p:sp>
          <p:nvSpPr>
            <p:cNvPr name="Freeform 5" id="5"/>
            <p:cNvSpPr/>
            <p:nvPr/>
          </p:nvSpPr>
          <p:spPr>
            <a:xfrm flipH="false" flipV="false" rot="0">
              <a:off x="0" y="0"/>
              <a:ext cx="4092829" cy="2962275"/>
            </a:xfrm>
            <a:custGeom>
              <a:avLst/>
              <a:gdLst/>
              <a:ahLst/>
              <a:cxnLst/>
              <a:rect r="r" b="b" t="t" l="l"/>
              <a:pathLst>
                <a:path h="2962275" w="4092829">
                  <a:moveTo>
                    <a:pt x="1130554" y="0"/>
                  </a:moveTo>
                  <a:lnTo>
                    <a:pt x="4092829" y="2962275"/>
                  </a:lnTo>
                  <a:lnTo>
                    <a:pt x="0" y="2962275"/>
                  </a:lnTo>
                  <a:lnTo>
                    <a:pt x="0" y="226314"/>
                  </a:lnTo>
                  <a:close/>
                </a:path>
              </a:pathLst>
            </a:custGeom>
            <a:solidFill>
              <a:srgbClr val="004AAD"/>
            </a:solidFill>
          </p:spPr>
        </p:sp>
      </p:grpSp>
      <p:grpSp>
        <p:nvGrpSpPr>
          <p:cNvPr name="Group 6" id="6"/>
          <p:cNvGrpSpPr/>
          <p:nvPr/>
        </p:nvGrpSpPr>
        <p:grpSpPr>
          <a:xfrm rot="0">
            <a:off x="15218396" y="0"/>
            <a:ext cx="3069604" cy="2221689"/>
            <a:chOff x="0" y="0"/>
            <a:chExt cx="4092806" cy="2962252"/>
          </a:xfrm>
        </p:grpSpPr>
        <p:sp>
          <p:nvSpPr>
            <p:cNvPr name="Freeform 7" id="7"/>
            <p:cNvSpPr/>
            <p:nvPr/>
          </p:nvSpPr>
          <p:spPr>
            <a:xfrm flipH="false" flipV="false" rot="0">
              <a:off x="0" y="0"/>
              <a:ext cx="4092829" cy="2962275"/>
            </a:xfrm>
            <a:custGeom>
              <a:avLst/>
              <a:gdLst/>
              <a:ahLst/>
              <a:cxnLst/>
              <a:rect r="r" b="b" t="t" l="l"/>
              <a:pathLst>
                <a:path h="2962275" w="4092829">
                  <a:moveTo>
                    <a:pt x="0" y="0"/>
                  </a:moveTo>
                  <a:lnTo>
                    <a:pt x="4092829" y="0"/>
                  </a:lnTo>
                  <a:lnTo>
                    <a:pt x="4092829" y="2735961"/>
                  </a:lnTo>
                  <a:lnTo>
                    <a:pt x="2962275" y="2962275"/>
                  </a:lnTo>
                  <a:close/>
                </a:path>
              </a:pathLst>
            </a:custGeom>
            <a:solidFill>
              <a:srgbClr val="F2F2F2"/>
            </a:solidFill>
          </p:spPr>
        </p:sp>
      </p:grpSp>
      <p:grpSp>
        <p:nvGrpSpPr>
          <p:cNvPr name="Group 8" id="8"/>
          <p:cNvGrpSpPr/>
          <p:nvPr/>
        </p:nvGrpSpPr>
        <p:grpSpPr>
          <a:xfrm rot="0">
            <a:off x="14464014" y="0"/>
            <a:ext cx="3823986" cy="1672616"/>
            <a:chOff x="0" y="0"/>
            <a:chExt cx="5098648" cy="2230154"/>
          </a:xfrm>
        </p:grpSpPr>
        <p:sp>
          <p:nvSpPr>
            <p:cNvPr name="Freeform 9" id="9"/>
            <p:cNvSpPr/>
            <p:nvPr/>
          </p:nvSpPr>
          <p:spPr>
            <a:xfrm flipH="false" flipV="false" rot="0">
              <a:off x="0" y="0"/>
              <a:ext cx="5098669" cy="2230120"/>
            </a:xfrm>
            <a:custGeom>
              <a:avLst/>
              <a:gdLst/>
              <a:ahLst/>
              <a:cxnLst/>
              <a:rect r="r" b="b" t="t" l="l"/>
              <a:pathLst>
                <a:path h="2230120" w="5098669">
                  <a:moveTo>
                    <a:pt x="0" y="0"/>
                  </a:moveTo>
                  <a:lnTo>
                    <a:pt x="5098669" y="0"/>
                  </a:lnTo>
                  <a:lnTo>
                    <a:pt x="5098669" y="1655826"/>
                  </a:lnTo>
                  <a:lnTo>
                    <a:pt x="2230120" y="2230120"/>
                  </a:lnTo>
                  <a:close/>
                </a:path>
              </a:pathLst>
            </a:custGeom>
            <a:solidFill>
              <a:srgbClr val="004AAD"/>
            </a:solidFill>
          </p:spPr>
        </p:sp>
      </p:grpSp>
      <p:sp>
        <p:nvSpPr>
          <p:cNvPr name="Freeform 10" id="10"/>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alphaModFix amt="20999"/>
            </a:blip>
            <a:stretch>
              <a:fillRect l="0" t="-8858" r="0" b="-9579"/>
            </a:stretch>
          </a:blipFill>
        </p:spPr>
      </p:sp>
      <p:sp>
        <p:nvSpPr>
          <p:cNvPr name="TextBox 11" id="11"/>
          <p:cNvSpPr txBox="true"/>
          <p:nvPr/>
        </p:nvSpPr>
        <p:spPr>
          <a:xfrm rot="0">
            <a:off x="868779" y="3653153"/>
            <a:ext cx="16550442" cy="2790194"/>
          </a:xfrm>
          <a:prstGeom prst="rect">
            <a:avLst/>
          </a:prstGeom>
        </p:spPr>
        <p:txBody>
          <a:bodyPr anchor="t" rtlCol="false" tIns="0" lIns="0" bIns="0" rIns="0">
            <a:spAutoFit/>
          </a:bodyPr>
          <a:lstStyle/>
          <a:p>
            <a:pPr algn="ctr">
              <a:lnSpc>
                <a:spcPts val="11059"/>
              </a:lnSpc>
            </a:pPr>
            <a:r>
              <a:rPr lang="en-US" sz="7899" b="true">
                <a:solidFill>
                  <a:srgbClr val="000000"/>
                </a:solidFill>
                <a:latin typeface="Times New Roman Bold"/>
                <a:ea typeface="Times New Roman Bold"/>
                <a:cs typeface="Times New Roman Bold"/>
                <a:sym typeface="Times New Roman Bold"/>
              </a:rPr>
              <a:t>TOPIC 3 – Diversity, Equity &amp; Inclusion</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7694516" cy="811465"/>
            <a:chOff x="0" y="0"/>
            <a:chExt cx="23592688" cy="1081954"/>
          </a:xfrm>
        </p:grpSpPr>
        <p:sp>
          <p:nvSpPr>
            <p:cNvPr name="Freeform 3" id="3"/>
            <p:cNvSpPr/>
            <p:nvPr/>
          </p:nvSpPr>
          <p:spPr>
            <a:xfrm flipH="false" flipV="false" rot="0">
              <a:off x="0" y="0"/>
              <a:ext cx="23592662" cy="1082006"/>
            </a:xfrm>
            <a:custGeom>
              <a:avLst/>
              <a:gdLst/>
              <a:ahLst/>
              <a:cxnLst/>
              <a:rect r="r" b="b" t="t" l="l"/>
              <a:pathLst>
                <a:path h="1082006" w="23592662">
                  <a:moveTo>
                    <a:pt x="0" y="0"/>
                  </a:moveTo>
                  <a:lnTo>
                    <a:pt x="23592662" y="0"/>
                  </a:lnTo>
                  <a:lnTo>
                    <a:pt x="2255393" y="1082006"/>
                  </a:lnTo>
                  <a:lnTo>
                    <a:pt x="0" y="510714"/>
                  </a:lnTo>
                  <a:close/>
                </a:path>
              </a:pathLst>
            </a:custGeom>
            <a:solidFill>
              <a:srgbClr val="004AAD"/>
            </a:solidFill>
          </p:spPr>
        </p:sp>
      </p:grpSp>
      <p:grpSp>
        <p:nvGrpSpPr>
          <p:cNvPr name="Group 4" id="4"/>
          <p:cNvGrpSpPr/>
          <p:nvPr/>
        </p:nvGrpSpPr>
        <p:grpSpPr>
          <a:xfrm rot="0">
            <a:off x="13540154" y="0"/>
            <a:ext cx="4747847" cy="1622931"/>
            <a:chOff x="0" y="0"/>
            <a:chExt cx="6330462" cy="2163908"/>
          </a:xfrm>
        </p:grpSpPr>
        <p:sp>
          <p:nvSpPr>
            <p:cNvPr name="Freeform 5" id="5"/>
            <p:cNvSpPr/>
            <p:nvPr/>
          </p:nvSpPr>
          <p:spPr>
            <a:xfrm flipH="false" flipV="false" rot="0">
              <a:off x="0" y="0"/>
              <a:ext cx="6330442" cy="2163960"/>
            </a:xfrm>
            <a:custGeom>
              <a:avLst/>
              <a:gdLst/>
              <a:ahLst/>
              <a:cxnLst/>
              <a:rect r="r" b="b" t="t" l="l"/>
              <a:pathLst>
                <a:path h="2163960" w="6330442">
                  <a:moveTo>
                    <a:pt x="0" y="0"/>
                  </a:moveTo>
                  <a:lnTo>
                    <a:pt x="6330442" y="0"/>
                  </a:lnTo>
                  <a:lnTo>
                    <a:pt x="6330442" y="1955106"/>
                  </a:lnTo>
                  <a:lnTo>
                    <a:pt x="4271772" y="2163960"/>
                  </a:lnTo>
                  <a:close/>
                </a:path>
              </a:pathLst>
            </a:custGeom>
            <a:solidFill>
              <a:srgbClr val="004AAD"/>
            </a:solidFill>
          </p:spPr>
        </p:sp>
      </p:grpSp>
      <p:sp>
        <p:nvSpPr>
          <p:cNvPr name="Freeform 6" id="6"/>
          <p:cNvSpPr/>
          <p:nvPr/>
        </p:nvSpPr>
        <p:spPr>
          <a:xfrm flipH="false" flipV="false" rot="0">
            <a:off x="10930883" y="5463631"/>
            <a:ext cx="6328417" cy="4654981"/>
          </a:xfrm>
          <a:custGeom>
            <a:avLst/>
            <a:gdLst/>
            <a:ahLst/>
            <a:cxnLst/>
            <a:rect r="r" b="b" t="t" l="l"/>
            <a:pathLst>
              <a:path h="4654981" w="6328417">
                <a:moveTo>
                  <a:pt x="0" y="0"/>
                </a:moveTo>
                <a:lnTo>
                  <a:pt x="6328417" y="0"/>
                </a:lnTo>
                <a:lnTo>
                  <a:pt x="6328417" y="4654981"/>
                </a:lnTo>
                <a:lnTo>
                  <a:pt x="0" y="4654981"/>
                </a:lnTo>
                <a:lnTo>
                  <a:pt x="0" y="0"/>
                </a:lnTo>
                <a:close/>
              </a:path>
            </a:pathLst>
          </a:custGeom>
          <a:blipFill>
            <a:blip r:embed="rId3"/>
            <a:stretch>
              <a:fillRect l="0" t="0" r="0" b="0"/>
            </a:stretch>
          </a:blipFill>
        </p:spPr>
      </p:sp>
      <p:sp>
        <p:nvSpPr>
          <p:cNvPr name="Freeform 7" id="7"/>
          <p:cNvSpPr/>
          <p:nvPr/>
        </p:nvSpPr>
        <p:spPr>
          <a:xfrm flipH="false" flipV="false" rot="0">
            <a:off x="262938" y="5882444"/>
            <a:ext cx="3215632" cy="4261681"/>
          </a:xfrm>
          <a:custGeom>
            <a:avLst/>
            <a:gdLst/>
            <a:ahLst/>
            <a:cxnLst/>
            <a:rect r="r" b="b" t="t" l="l"/>
            <a:pathLst>
              <a:path h="4261681" w="3215632">
                <a:moveTo>
                  <a:pt x="0" y="0"/>
                </a:moveTo>
                <a:lnTo>
                  <a:pt x="3215632" y="0"/>
                </a:lnTo>
                <a:lnTo>
                  <a:pt x="3215632" y="4261681"/>
                </a:lnTo>
                <a:lnTo>
                  <a:pt x="0" y="4261681"/>
                </a:lnTo>
                <a:lnTo>
                  <a:pt x="0" y="0"/>
                </a:lnTo>
                <a:close/>
              </a:path>
            </a:pathLst>
          </a:custGeom>
          <a:blipFill>
            <a:blip r:embed="rId4"/>
            <a:stretch>
              <a:fillRect l="0" t="0" r="0" b="0"/>
            </a:stretch>
          </a:blipFill>
        </p:spPr>
      </p:sp>
      <p:sp>
        <p:nvSpPr>
          <p:cNvPr name="TextBox 8" id="8"/>
          <p:cNvSpPr txBox="true"/>
          <p:nvPr/>
        </p:nvSpPr>
        <p:spPr>
          <a:xfrm rot="0">
            <a:off x="801299" y="1226056"/>
            <a:ext cx="16685401"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Overview of Unilever’s Global DEI Ambition &amp; Targets</a:t>
            </a:r>
          </a:p>
        </p:txBody>
      </p:sp>
      <p:sp>
        <p:nvSpPr>
          <p:cNvPr name="TextBox 9" id="9"/>
          <p:cNvSpPr txBox="true"/>
          <p:nvPr/>
        </p:nvSpPr>
        <p:spPr>
          <a:xfrm rot="0">
            <a:off x="504557" y="2284095"/>
            <a:ext cx="17189959" cy="2859405"/>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ED&amp;I aspiration of Unilever is to build belonging - a fair workplace with fair treatment, access, and opportunity for everyone (Unilever Sustainability, 2021).</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Ther</a:t>
            </a:r>
            <a:r>
              <a:rPr lang="en-US" sz="2199">
                <a:solidFill>
                  <a:srgbClr val="000000"/>
                </a:solidFill>
                <a:latin typeface="Times New Roman"/>
                <a:ea typeface="Times New Roman"/>
                <a:cs typeface="Times New Roman"/>
                <a:sym typeface="Times New Roman"/>
              </a:rPr>
              <a:t>e are four global areas of focus, including gender, race a</a:t>
            </a:r>
            <a:r>
              <a:rPr lang="en-US" sz="2199">
                <a:solidFill>
                  <a:srgbClr val="000000"/>
                </a:solidFill>
                <a:latin typeface="Times New Roman"/>
                <a:ea typeface="Times New Roman"/>
                <a:cs typeface="Times New Roman"/>
                <a:sym typeface="Times New Roman"/>
              </a:rPr>
              <a:t>nd e</a:t>
            </a:r>
            <a:r>
              <a:rPr lang="en-US" sz="2199">
                <a:solidFill>
                  <a:srgbClr val="000000"/>
                </a:solidFill>
                <a:latin typeface="Times New Roman"/>
                <a:ea typeface="Times New Roman"/>
                <a:cs typeface="Times New Roman"/>
                <a:sym typeface="Times New Roman"/>
              </a:rPr>
              <a:t>thnicity, disability and LGBTQI+ inclusion.</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a:t>
            </a:r>
            <a:r>
              <a:rPr lang="en-US" sz="2199">
                <a:solidFill>
                  <a:srgbClr val="000000"/>
                </a:solidFill>
                <a:latin typeface="Times New Roman"/>
                <a:ea typeface="Times New Roman"/>
                <a:cs typeface="Times New Roman"/>
                <a:sym typeface="Times New Roman"/>
              </a:rPr>
              <a:t>here was approximately 55 per cent women representation in management positions, yet 36 per cent of top management and 15 per cent of the U</a:t>
            </a:r>
            <a:r>
              <a:rPr lang="en-US" sz="2199">
                <a:solidFill>
                  <a:srgbClr val="000000"/>
                </a:solidFill>
                <a:latin typeface="Times New Roman"/>
                <a:ea typeface="Times New Roman"/>
                <a:cs typeface="Times New Roman"/>
                <a:sym typeface="Times New Roman"/>
              </a:rPr>
              <a:t>nilev</a:t>
            </a:r>
            <a:r>
              <a:rPr lang="en-US" sz="2199">
                <a:solidFill>
                  <a:srgbClr val="000000"/>
                </a:solidFill>
                <a:latin typeface="Times New Roman"/>
                <a:ea typeface="Times New Roman"/>
                <a:cs typeface="Times New Roman"/>
                <a:sym typeface="Times New Roman"/>
              </a:rPr>
              <a:t>er Leadership Executive in 2023, which still indicates gaps (Global Data, 2024).</a:t>
            </a:r>
          </a:p>
        </p:txBody>
      </p:sp>
      <p:grpSp>
        <p:nvGrpSpPr>
          <p:cNvPr name="Group 10" id="10"/>
          <p:cNvGrpSpPr/>
          <p:nvPr/>
        </p:nvGrpSpPr>
        <p:grpSpPr>
          <a:xfrm rot="0">
            <a:off x="-4318698" y="9885026"/>
            <a:ext cx="18288000" cy="1437539"/>
            <a:chOff x="0" y="0"/>
            <a:chExt cx="24384000" cy="1916719"/>
          </a:xfrm>
        </p:grpSpPr>
        <p:sp>
          <p:nvSpPr>
            <p:cNvPr name="Freeform 11" id="11"/>
            <p:cNvSpPr/>
            <p:nvPr/>
          </p:nvSpPr>
          <p:spPr>
            <a:xfrm flipH="false" flipV="false" rot="0">
              <a:off x="0" y="0"/>
              <a:ext cx="24384000" cy="1916712"/>
            </a:xfrm>
            <a:custGeom>
              <a:avLst/>
              <a:gdLst/>
              <a:ahLst/>
              <a:cxnLst/>
              <a:rect r="r" b="b" t="t" l="l"/>
              <a:pathLst>
                <a:path h="1916712" w="24384000">
                  <a:moveTo>
                    <a:pt x="20782535" y="0"/>
                  </a:moveTo>
                  <a:lnTo>
                    <a:pt x="24384000" y="1203643"/>
                  </a:lnTo>
                  <a:lnTo>
                    <a:pt x="24384000" y="1916712"/>
                  </a:lnTo>
                  <a:lnTo>
                    <a:pt x="0" y="1916712"/>
                  </a:lnTo>
                  <a:lnTo>
                    <a:pt x="0" y="1390526"/>
                  </a:lnTo>
                  <a:close/>
                </a:path>
              </a:pathLst>
            </a:custGeom>
            <a:solidFill>
              <a:srgbClr val="004AAD"/>
            </a:solidFill>
          </p:spPr>
        </p:sp>
      </p:gr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92659" y="9784251"/>
            <a:ext cx="18288000" cy="1195998"/>
            <a:chOff x="0" y="0"/>
            <a:chExt cx="24384000" cy="1594664"/>
          </a:xfrm>
        </p:grpSpPr>
        <p:sp>
          <p:nvSpPr>
            <p:cNvPr name="Freeform 3" id="3"/>
            <p:cNvSpPr/>
            <p:nvPr/>
          </p:nvSpPr>
          <p:spPr>
            <a:xfrm flipH="false" flipV="false" rot="0">
              <a:off x="0" y="0"/>
              <a:ext cx="24384023" cy="1594687"/>
            </a:xfrm>
            <a:custGeom>
              <a:avLst/>
              <a:gdLst/>
              <a:ahLst/>
              <a:cxnLst/>
              <a:rect r="r" b="b" t="t" l="l"/>
              <a:pathLst>
                <a:path h="1594687" w="24384023">
                  <a:moveTo>
                    <a:pt x="6735581" y="0"/>
                  </a:moveTo>
                  <a:lnTo>
                    <a:pt x="24384023" y="1594687"/>
                  </a:lnTo>
                  <a:lnTo>
                    <a:pt x="0" y="1594687"/>
                  </a:lnTo>
                  <a:lnTo>
                    <a:pt x="0" y="121831"/>
                  </a:lnTo>
                  <a:close/>
                </a:path>
              </a:pathLst>
            </a:custGeom>
            <a:solidFill>
              <a:srgbClr val="004AAD"/>
            </a:solidFill>
          </p:spPr>
        </p:sp>
      </p:grpSp>
      <p:grpSp>
        <p:nvGrpSpPr>
          <p:cNvPr name="Group 4" id="4"/>
          <p:cNvGrpSpPr/>
          <p:nvPr/>
        </p:nvGrpSpPr>
        <p:grpSpPr>
          <a:xfrm rot="0">
            <a:off x="185319" y="0"/>
            <a:ext cx="18102681" cy="808876"/>
            <a:chOff x="0" y="0"/>
            <a:chExt cx="24136908" cy="1078501"/>
          </a:xfrm>
        </p:grpSpPr>
        <p:sp>
          <p:nvSpPr>
            <p:cNvPr name="Freeform 5" id="5"/>
            <p:cNvSpPr/>
            <p:nvPr/>
          </p:nvSpPr>
          <p:spPr>
            <a:xfrm flipH="false" flipV="false" rot="0">
              <a:off x="0" y="0"/>
              <a:ext cx="24136930" cy="1078485"/>
            </a:xfrm>
            <a:custGeom>
              <a:avLst/>
              <a:gdLst/>
              <a:ahLst/>
              <a:cxnLst/>
              <a:rect r="r" b="b" t="t" l="l"/>
              <a:pathLst>
                <a:path h="1078485" w="24136930">
                  <a:moveTo>
                    <a:pt x="0" y="0"/>
                  </a:moveTo>
                  <a:lnTo>
                    <a:pt x="24136930" y="0"/>
                  </a:lnTo>
                  <a:lnTo>
                    <a:pt x="24136930" y="800757"/>
                  </a:lnTo>
                  <a:lnTo>
                    <a:pt x="10557349" y="1078485"/>
                  </a:lnTo>
                  <a:close/>
                </a:path>
              </a:pathLst>
            </a:custGeom>
            <a:solidFill>
              <a:srgbClr val="004AAD"/>
            </a:solidFill>
          </p:spPr>
        </p:sp>
      </p:grpSp>
      <p:sp>
        <p:nvSpPr>
          <p:cNvPr name="Freeform 6" id="6"/>
          <p:cNvSpPr/>
          <p:nvPr/>
        </p:nvSpPr>
        <p:spPr>
          <a:xfrm flipH="false" flipV="false" rot="0">
            <a:off x="7736984" y="6125453"/>
            <a:ext cx="10215694" cy="3383949"/>
          </a:xfrm>
          <a:custGeom>
            <a:avLst/>
            <a:gdLst/>
            <a:ahLst/>
            <a:cxnLst/>
            <a:rect r="r" b="b" t="t" l="l"/>
            <a:pathLst>
              <a:path h="3383949" w="10215694">
                <a:moveTo>
                  <a:pt x="0" y="0"/>
                </a:moveTo>
                <a:lnTo>
                  <a:pt x="10215693" y="0"/>
                </a:lnTo>
                <a:lnTo>
                  <a:pt x="10215693" y="3383949"/>
                </a:lnTo>
                <a:lnTo>
                  <a:pt x="0" y="3383949"/>
                </a:lnTo>
                <a:lnTo>
                  <a:pt x="0" y="0"/>
                </a:lnTo>
                <a:close/>
              </a:path>
            </a:pathLst>
          </a:custGeom>
          <a:blipFill>
            <a:blip r:embed="rId3"/>
            <a:stretch>
              <a:fillRect l="0" t="0" r="0" b="0"/>
            </a:stretch>
          </a:blipFill>
        </p:spPr>
      </p:sp>
      <p:sp>
        <p:nvSpPr>
          <p:cNvPr name="Freeform 7" id="7"/>
          <p:cNvSpPr/>
          <p:nvPr/>
        </p:nvSpPr>
        <p:spPr>
          <a:xfrm flipH="false" flipV="false" rot="0">
            <a:off x="185319" y="6317329"/>
            <a:ext cx="3415925" cy="3648075"/>
          </a:xfrm>
          <a:custGeom>
            <a:avLst/>
            <a:gdLst/>
            <a:ahLst/>
            <a:cxnLst/>
            <a:rect r="r" b="b" t="t" l="l"/>
            <a:pathLst>
              <a:path h="3648075" w="3415925">
                <a:moveTo>
                  <a:pt x="0" y="0"/>
                </a:moveTo>
                <a:lnTo>
                  <a:pt x="3415925" y="0"/>
                </a:lnTo>
                <a:lnTo>
                  <a:pt x="3415925" y="3648075"/>
                </a:lnTo>
                <a:lnTo>
                  <a:pt x="0" y="364807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8" id="8"/>
          <p:cNvSpPr txBox="true"/>
          <p:nvPr/>
        </p:nvSpPr>
        <p:spPr>
          <a:xfrm rot="0">
            <a:off x="573899" y="1176377"/>
            <a:ext cx="16685401"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DEI Challenges (Data Privacy, Cultural Differences, Representation Gaps)</a:t>
            </a:r>
          </a:p>
        </p:txBody>
      </p:sp>
      <p:sp>
        <p:nvSpPr>
          <p:cNvPr name="TextBox 9" id="9"/>
          <p:cNvSpPr txBox="true"/>
          <p:nvPr/>
        </p:nvSpPr>
        <p:spPr>
          <a:xfrm rot="0">
            <a:off x="573899" y="2581624"/>
            <a:ext cx="16685401" cy="3268980"/>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In certain countries, data-privacy regulations restrict the gathering of disability, race or sexuality data, which makes international tracking of DEI inconsistent (Unilever Sustainability, 2021).</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a:t>
            </a:r>
            <a:r>
              <a:rPr lang="en-US" sz="2199">
                <a:solidFill>
                  <a:srgbClr val="000000"/>
                </a:solidFill>
                <a:latin typeface="Times New Roman"/>
                <a:ea typeface="Times New Roman"/>
                <a:cs typeface="Times New Roman"/>
                <a:sym typeface="Times New Roman"/>
              </a:rPr>
              <a:t>opics such as race, gender, and LGBTQI+ i</a:t>
            </a:r>
            <a:r>
              <a:rPr lang="en-US" sz="2199">
                <a:solidFill>
                  <a:srgbClr val="000000"/>
                </a:solidFill>
                <a:latin typeface="Times New Roman"/>
                <a:ea typeface="Times New Roman"/>
                <a:cs typeface="Times New Roman"/>
                <a:sym typeface="Times New Roman"/>
              </a:rPr>
              <a:t>nclusion</a:t>
            </a:r>
            <a:r>
              <a:rPr lang="en-US" sz="2199">
                <a:solidFill>
                  <a:srgbClr val="000000"/>
                </a:solidFill>
                <a:latin typeface="Times New Roman"/>
                <a:ea typeface="Times New Roman"/>
                <a:cs typeface="Times New Roman"/>
                <a:sym typeface="Times New Roman"/>
              </a:rPr>
              <a:t> are subject to cultural and generational differences, which results in an unequal approach to engagement in the various markets (Amazing Workplaces, 2025).</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gaps </a:t>
            </a:r>
            <a:r>
              <a:rPr lang="en-US" sz="2199">
                <a:solidFill>
                  <a:srgbClr val="000000"/>
                </a:solidFill>
                <a:latin typeface="Times New Roman"/>
                <a:ea typeface="Times New Roman"/>
                <a:cs typeface="Times New Roman"/>
                <a:sym typeface="Times New Roman"/>
              </a:rPr>
              <a:t>in representation are still present: 36 percent of senior management, 15 percent of the Leadership Executive, and the number of women in minority-ethnic leadership is 24 percent in the UK (Global Data, 2024).</a:t>
            </a: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6602632" y="9055385"/>
            <a:ext cx="18288000" cy="1950385"/>
            <a:chOff x="0" y="0"/>
            <a:chExt cx="24384000" cy="2600513"/>
          </a:xfrm>
        </p:grpSpPr>
        <p:sp>
          <p:nvSpPr>
            <p:cNvPr name="Freeform 3" id="3"/>
            <p:cNvSpPr/>
            <p:nvPr/>
          </p:nvSpPr>
          <p:spPr>
            <a:xfrm flipH="false" flipV="false" rot="0">
              <a:off x="0" y="0"/>
              <a:ext cx="24384000" cy="2600503"/>
            </a:xfrm>
            <a:custGeom>
              <a:avLst/>
              <a:gdLst/>
              <a:ahLst/>
              <a:cxnLst/>
              <a:rect r="r" b="b" t="t" l="l"/>
              <a:pathLst>
                <a:path h="2600503" w="24384000">
                  <a:moveTo>
                    <a:pt x="20782535" y="0"/>
                  </a:moveTo>
                  <a:lnTo>
                    <a:pt x="24384000" y="1633045"/>
                  </a:lnTo>
                  <a:lnTo>
                    <a:pt x="24384000" y="2600503"/>
                  </a:lnTo>
                  <a:lnTo>
                    <a:pt x="0" y="2600503"/>
                  </a:lnTo>
                  <a:lnTo>
                    <a:pt x="0" y="1886600"/>
                  </a:lnTo>
                  <a:close/>
                </a:path>
              </a:pathLst>
            </a:custGeom>
            <a:solidFill>
              <a:srgbClr val="004AAD"/>
            </a:solidFill>
          </p:spPr>
        </p:sp>
      </p:grpSp>
      <p:grpSp>
        <p:nvGrpSpPr>
          <p:cNvPr name="Group 4" id="4"/>
          <p:cNvGrpSpPr/>
          <p:nvPr/>
        </p:nvGrpSpPr>
        <p:grpSpPr>
          <a:xfrm rot="-10800000">
            <a:off x="-1795652" y="-748029"/>
            <a:ext cx="18288000" cy="1437539"/>
            <a:chOff x="0" y="0"/>
            <a:chExt cx="24384000" cy="1916719"/>
          </a:xfrm>
        </p:grpSpPr>
        <p:sp>
          <p:nvSpPr>
            <p:cNvPr name="Freeform 5" id="5"/>
            <p:cNvSpPr/>
            <p:nvPr/>
          </p:nvSpPr>
          <p:spPr>
            <a:xfrm flipH="false" flipV="false" rot="0">
              <a:off x="0" y="0"/>
              <a:ext cx="24384000" cy="1916712"/>
            </a:xfrm>
            <a:custGeom>
              <a:avLst/>
              <a:gdLst/>
              <a:ahLst/>
              <a:cxnLst/>
              <a:rect r="r" b="b" t="t" l="l"/>
              <a:pathLst>
                <a:path h="1916712" w="24384000">
                  <a:moveTo>
                    <a:pt x="20782535" y="0"/>
                  </a:moveTo>
                  <a:lnTo>
                    <a:pt x="24384000" y="1203643"/>
                  </a:lnTo>
                  <a:lnTo>
                    <a:pt x="24384000" y="1916712"/>
                  </a:lnTo>
                  <a:lnTo>
                    <a:pt x="0" y="1916712"/>
                  </a:lnTo>
                  <a:lnTo>
                    <a:pt x="0" y="1390526"/>
                  </a:lnTo>
                  <a:close/>
                </a:path>
              </a:pathLst>
            </a:custGeom>
            <a:solidFill>
              <a:srgbClr val="004AAD"/>
            </a:solidFill>
          </p:spPr>
        </p:sp>
      </p:grpSp>
      <p:sp>
        <p:nvSpPr>
          <p:cNvPr name="Freeform 6" id="6"/>
          <p:cNvSpPr/>
          <p:nvPr/>
        </p:nvSpPr>
        <p:spPr>
          <a:xfrm flipH="false" flipV="false" rot="0">
            <a:off x="14824589" y="202758"/>
            <a:ext cx="3125450" cy="2665157"/>
          </a:xfrm>
          <a:custGeom>
            <a:avLst/>
            <a:gdLst/>
            <a:ahLst/>
            <a:cxnLst/>
            <a:rect r="r" b="b" t="t" l="l"/>
            <a:pathLst>
              <a:path h="2665157" w="3125450">
                <a:moveTo>
                  <a:pt x="0" y="0"/>
                </a:moveTo>
                <a:lnTo>
                  <a:pt x="3125450" y="0"/>
                </a:lnTo>
                <a:lnTo>
                  <a:pt x="3125450" y="2665157"/>
                </a:lnTo>
                <a:lnTo>
                  <a:pt x="0" y="266515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7" id="7"/>
          <p:cNvSpPr/>
          <p:nvPr/>
        </p:nvSpPr>
        <p:spPr>
          <a:xfrm flipH="false" flipV="false" rot="0">
            <a:off x="11078614" y="6472140"/>
            <a:ext cx="7209386" cy="3841511"/>
          </a:xfrm>
          <a:custGeom>
            <a:avLst/>
            <a:gdLst/>
            <a:ahLst/>
            <a:cxnLst/>
            <a:rect r="r" b="b" t="t" l="l"/>
            <a:pathLst>
              <a:path h="3841511" w="7209386">
                <a:moveTo>
                  <a:pt x="0" y="0"/>
                </a:moveTo>
                <a:lnTo>
                  <a:pt x="7209386" y="0"/>
                </a:lnTo>
                <a:lnTo>
                  <a:pt x="7209386" y="3841511"/>
                </a:lnTo>
                <a:lnTo>
                  <a:pt x="0" y="3841511"/>
                </a:lnTo>
                <a:lnTo>
                  <a:pt x="0" y="0"/>
                </a:lnTo>
                <a:close/>
              </a:path>
            </a:pathLst>
          </a:custGeom>
          <a:blipFill>
            <a:blip r:embed="rId5"/>
            <a:stretch>
              <a:fillRect l="0" t="-22484" r="0" b="-18268"/>
            </a:stretch>
          </a:blipFill>
        </p:spPr>
      </p:sp>
      <p:sp>
        <p:nvSpPr>
          <p:cNvPr name="TextBox 8" id="8"/>
          <p:cNvSpPr txBox="true"/>
          <p:nvPr/>
        </p:nvSpPr>
        <p:spPr>
          <a:xfrm rot="0">
            <a:off x="787016" y="1285433"/>
            <a:ext cx="13604758" cy="140335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DEI Interventions: Leadership Training, ERGs &amp; Local DEI Councils</a:t>
            </a:r>
          </a:p>
        </p:txBody>
      </p:sp>
      <p:sp>
        <p:nvSpPr>
          <p:cNvPr name="TextBox 9" id="9"/>
          <p:cNvSpPr txBox="true"/>
          <p:nvPr/>
        </p:nvSpPr>
        <p:spPr>
          <a:xfrm rot="0">
            <a:off x="473050" y="3199857"/>
            <a:ext cx="17341899" cy="3268980"/>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Unilever has an Inclusive Leaders programme and a Global Diversity Board, which establishes vision, governance and targets and monthly reports to the Unilever Leadership Executive (Unilever Sustainability, 2021).</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a:t>
            </a:r>
            <a:r>
              <a:rPr lang="en-US" sz="2199">
                <a:solidFill>
                  <a:srgbClr val="000000"/>
                </a:solidFill>
                <a:latin typeface="Times New Roman"/>
                <a:ea typeface="Times New Roman"/>
                <a:cs typeface="Times New Roman"/>
                <a:sym typeface="Times New Roman"/>
              </a:rPr>
              <a:t>e programmes of Regional/Local Inclusion Councils and the Unstereotype the Workplace programmes transform the global objectives into country-level plans (Amazing Workplaces, 2025).</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Employee Resource Groups like proUd</a:t>
            </a:r>
            <a:r>
              <a:rPr lang="en-US" sz="2199">
                <a:solidFill>
                  <a:srgbClr val="000000"/>
                </a:solidFill>
                <a:latin typeface="Times New Roman"/>
                <a:ea typeface="Times New Roman"/>
                <a:cs typeface="Times New Roman"/>
                <a:sym typeface="Times New Roman"/>
              </a:rPr>
              <a:t> (LGBTQI+, 1,200+ members) and Enable@Unilever (disability) are community-based (Unilever Sustainability, 2021).</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7694516" cy="811465"/>
            <a:chOff x="0" y="0"/>
            <a:chExt cx="23592688" cy="1081954"/>
          </a:xfrm>
        </p:grpSpPr>
        <p:sp>
          <p:nvSpPr>
            <p:cNvPr name="Freeform 3" id="3"/>
            <p:cNvSpPr/>
            <p:nvPr/>
          </p:nvSpPr>
          <p:spPr>
            <a:xfrm flipH="false" flipV="false" rot="0">
              <a:off x="0" y="0"/>
              <a:ext cx="23592662" cy="1082006"/>
            </a:xfrm>
            <a:custGeom>
              <a:avLst/>
              <a:gdLst/>
              <a:ahLst/>
              <a:cxnLst/>
              <a:rect r="r" b="b" t="t" l="l"/>
              <a:pathLst>
                <a:path h="1082006" w="23592662">
                  <a:moveTo>
                    <a:pt x="0" y="0"/>
                  </a:moveTo>
                  <a:lnTo>
                    <a:pt x="23592662" y="0"/>
                  </a:lnTo>
                  <a:lnTo>
                    <a:pt x="2255393" y="1082006"/>
                  </a:lnTo>
                  <a:lnTo>
                    <a:pt x="0" y="510714"/>
                  </a:lnTo>
                  <a:close/>
                </a:path>
              </a:pathLst>
            </a:custGeom>
            <a:solidFill>
              <a:srgbClr val="004AAD"/>
            </a:solidFill>
          </p:spPr>
        </p:sp>
      </p:grpSp>
      <p:grpSp>
        <p:nvGrpSpPr>
          <p:cNvPr name="Group 4" id="4"/>
          <p:cNvGrpSpPr/>
          <p:nvPr/>
        </p:nvGrpSpPr>
        <p:grpSpPr>
          <a:xfrm rot="0">
            <a:off x="13756088" y="-405733"/>
            <a:ext cx="4747847" cy="1622931"/>
            <a:chOff x="0" y="0"/>
            <a:chExt cx="6330462" cy="2163908"/>
          </a:xfrm>
        </p:grpSpPr>
        <p:sp>
          <p:nvSpPr>
            <p:cNvPr name="Freeform 5" id="5"/>
            <p:cNvSpPr/>
            <p:nvPr/>
          </p:nvSpPr>
          <p:spPr>
            <a:xfrm flipH="false" flipV="false" rot="0">
              <a:off x="0" y="0"/>
              <a:ext cx="6330442" cy="2163960"/>
            </a:xfrm>
            <a:custGeom>
              <a:avLst/>
              <a:gdLst/>
              <a:ahLst/>
              <a:cxnLst/>
              <a:rect r="r" b="b" t="t" l="l"/>
              <a:pathLst>
                <a:path h="2163960" w="6330442">
                  <a:moveTo>
                    <a:pt x="0" y="0"/>
                  </a:moveTo>
                  <a:lnTo>
                    <a:pt x="6330442" y="0"/>
                  </a:lnTo>
                  <a:lnTo>
                    <a:pt x="6330442" y="1955106"/>
                  </a:lnTo>
                  <a:lnTo>
                    <a:pt x="4271772" y="2163960"/>
                  </a:lnTo>
                  <a:close/>
                </a:path>
              </a:pathLst>
            </a:custGeom>
            <a:solidFill>
              <a:srgbClr val="004AAD"/>
            </a:solidFill>
          </p:spPr>
        </p:sp>
      </p:grpSp>
      <p:grpSp>
        <p:nvGrpSpPr>
          <p:cNvPr name="Group 6" id="6"/>
          <p:cNvGrpSpPr/>
          <p:nvPr/>
        </p:nvGrpSpPr>
        <p:grpSpPr>
          <a:xfrm rot="0">
            <a:off x="-8115300" y="8562425"/>
            <a:ext cx="18288000" cy="2787132"/>
            <a:chOff x="0" y="0"/>
            <a:chExt cx="24384000" cy="3716177"/>
          </a:xfrm>
        </p:grpSpPr>
        <p:sp>
          <p:nvSpPr>
            <p:cNvPr name="Freeform 7" id="7"/>
            <p:cNvSpPr/>
            <p:nvPr/>
          </p:nvSpPr>
          <p:spPr>
            <a:xfrm flipH="false" flipV="false" rot="0">
              <a:off x="0" y="0"/>
              <a:ext cx="24384000" cy="3716162"/>
            </a:xfrm>
            <a:custGeom>
              <a:avLst/>
              <a:gdLst/>
              <a:ahLst/>
              <a:cxnLst/>
              <a:rect r="r" b="b" t="t" l="l"/>
              <a:pathLst>
                <a:path h="3716162" w="24384000">
                  <a:moveTo>
                    <a:pt x="20782535" y="0"/>
                  </a:moveTo>
                  <a:lnTo>
                    <a:pt x="24384000" y="2333649"/>
                  </a:lnTo>
                  <a:lnTo>
                    <a:pt x="24384000" y="3716162"/>
                  </a:lnTo>
                  <a:lnTo>
                    <a:pt x="0" y="3716162"/>
                  </a:lnTo>
                  <a:lnTo>
                    <a:pt x="0" y="2695983"/>
                  </a:lnTo>
                  <a:close/>
                </a:path>
              </a:pathLst>
            </a:custGeom>
            <a:solidFill>
              <a:srgbClr val="004AAD"/>
            </a:solidFill>
          </p:spPr>
        </p:sp>
      </p:grpSp>
      <p:sp>
        <p:nvSpPr>
          <p:cNvPr name="Freeform 8" id="8"/>
          <p:cNvSpPr/>
          <p:nvPr/>
        </p:nvSpPr>
        <p:spPr>
          <a:xfrm flipH="false" flipV="false" rot="0">
            <a:off x="266335" y="7883591"/>
            <a:ext cx="3842659" cy="2403409"/>
          </a:xfrm>
          <a:custGeom>
            <a:avLst/>
            <a:gdLst/>
            <a:ahLst/>
            <a:cxnLst/>
            <a:rect r="r" b="b" t="t" l="l"/>
            <a:pathLst>
              <a:path h="2403409" w="3842659">
                <a:moveTo>
                  <a:pt x="0" y="0"/>
                </a:moveTo>
                <a:lnTo>
                  <a:pt x="3842659" y="0"/>
                </a:lnTo>
                <a:lnTo>
                  <a:pt x="3842659" y="2403409"/>
                </a:lnTo>
                <a:lnTo>
                  <a:pt x="0" y="240340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9" id="9"/>
          <p:cNvSpPr/>
          <p:nvPr/>
        </p:nvSpPr>
        <p:spPr>
          <a:xfrm flipH="false" flipV="false" rot="0">
            <a:off x="11573486" y="5393526"/>
            <a:ext cx="6552563" cy="4893474"/>
          </a:xfrm>
          <a:custGeom>
            <a:avLst/>
            <a:gdLst/>
            <a:ahLst/>
            <a:cxnLst/>
            <a:rect r="r" b="b" t="t" l="l"/>
            <a:pathLst>
              <a:path h="4893474" w="6552563">
                <a:moveTo>
                  <a:pt x="0" y="0"/>
                </a:moveTo>
                <a:lnTo>
                  <a:pt x="6552563" y="0"/>
                </a:lnTo>
                <a:lnTo>
                  <a:pt x="6552563" y="4893474"/>
                </a:lnTo>
                <a:lnTo>
                  <a:pt x="0" y="4893474"/>
                </a:lnTo>
                <a:lnTo>
                  <a:pt x="0" y="0"/>
                </a:lnTo>
                <a:close/>
              </a:path>
            </a:pathLst>
          </a:custGeom>
          <a:blipFill>
            <a:blip r:embed="rId5"/>
            <a:stretch>
              <a:fillRect l="0" t="0" r="0" b="0"/>
            </a:stretch>
          </a:blipFill>
        </p:spPr>
      </p:sp>
      <p:sp>
        <p:nvSpPr>
          <p:cNvPr name="TextBox 10" id="10"/>
          <p:cNvSpPr txBox="true"/>
          <p:nvPr/>
        </p:nvSpPr>
        <p:spPr>
          <a:xfrm rot="0">
            <a:off x="504557" y="1311746"/>
            <a:ext cx="16685401"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Application of Inclusive Leadership, Social Identity &amp; Psychological Safety</a:t>
            </a:r>
          </a:p>
        </p:txBody>
      </p:sp>
      <p:sp>
        <p:nvSpPr>
          <p:cNvPr name="TextBox 11" id="11"/>
          <p:cNvSpPr txBox="true"/>
          <p:nvPr/>
        </p:nvSpPr>
        <p:spPr>
          <a:xfrm rot="0">
            <a:off x="549021" y="2534121"/>
            <a:ext cx="17189959" cy="2859405"/>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During the training on bias, reverse mentoring, and the Unilever Inclusive Leadership Certification, which was introduced in 2023, inclusive leadership is also incorporated (Amazing Workplaces, 2025).</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Such behaviours</a:t>
            </a:r>
            <a:r>
              <a:rPr lang="en-US" sz="2199">
                <a:solidFill>
                  <a:srgbClr val="000000"/>
                </a:solidFill>
                <a:latin typeface="Times New Roman"/>
                <a:ea typeface="Times New Roman"/>
                <a:cs typeface="Times New Roman"/>
                <a:sym typeface="Times New Roman"/>
              </a:rPr>
              <a:t> reinforce psychological safety, which prompts the employees to speak up, share their lived experiences a</a:t>
            </a:r>
            <a:r>
              <a:rPr lang="en-US" sz="2199">
                <a:solidFill>
                  <a:srgbClr val="000000"/>
                </a:solidFill>
                <a:latin typeface="Times New Roman"/>
                <a:ea typeface="Times New Roman"/>
                <a:cs typeface="Times New Roman"/>
                <a:sym typeface="Times New Roman"/>
              </a:rPr>
              <a:t>nd stereo</a:t>
            </a:r>
            <a:r>
              <a:rPr lang="en-US" sz="2199">
                <a:solidFill>
                  <a:srgbClr val="000000"/>
                </a:solidFill>
                <a:latin typeface="Times New Roman"/>
                <a:ea typeface="Times New Roman"/>
                <a:cs typeface="Times New Roman"/>
                <a:sym typeface="Times New Roman"/>
              </a:rPr>
              <a:t>type-busting.</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Unilev</a:t>
            </a:r>
            <a:r>
              <a:rPr lang="en-US" sz="2199">
                <a:solidFill>
                  <a:srgbClr val="000000"/>
                </a:solidFill>
                <a:latin typeface="Times New Roman"/>
                <a:ea typeface="Times New Roman"/>
                <a:cs typeface="Times New Roman"/>
                <a:sym typeface="Times New Roman"/>
              </a:rPr>
              <a:t>er is resolving the dynamics of Social Identity and decreasing the impact of in-group/out-group by identifying under-represented soc</a:t>
            </a:r>
            <a:r>
              <a:rPr lang="en-US" sz="2199">
                <a:solidFill>
                  <a:srgbClr val="000000"/>
                </a:solidFill>
                <a:latin typeface="Times New Roman"/>
                <a:ea typeface="Times New Roman"/>
                <a:cs typeface="Times New Roman"/>
                <a:sym typeface="Times New Roman"/>
              </a:rPr>
              <a:t>ial</a:t>
            </a:r>
            <a:r>
              <a:rPr lang="en-US" sz="2199">
                <a:solidFill>
                  <a:srgbClr val="000000"/>
                </a:solidFill>
                <a:latin typeface="Times New Roman"/>
                <a:ea typeface="Times New Roman"/>
                <a:cs typeface="Times New Roman"/>
                <a:sym typeface="Times New Roman"/>
              </a:rPr>
              <a:t> identities and creating a sense of belonging (Ahmed, 2024).</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054382" y="-222116"/>
            <a:ext cx="11010210" cy="10509116"/>
            <a:chOff x="0" y="0"/>
            <a:chExt cx="36080082" cy="34438014"/>
          </a:xfrm>
        </p:grpSpPr>
        <p:sp>
          <p:nvSpPr>
            <p:cNvPr name="Freeform 3" id="3"/>
            <p:cNvSpPr/>
            <p:nvPr/>
          </p:nvSpPr>
          <p:spPr>
            <a:xfrm flipH="false" flipV="false" rot="0">
              <a:off x="0" y="0"/>
              <a:ext cx="36080080" cy="34438016"/>
            </a:xfrm>
            <a:custGeom>
              <a:avLst/>
              <a:gdLst/>
              <a:ahLst/>
              <a:cxnLst/>
              <a:rect r="r" b="b" t="t" l="l"/>
              <a:pathLst>
                <a:path h="34438016" w="36080080">
                  <a:moveTo>
                    <a:pt x="20473170" y="0"/>
                  </a:moveTo>
                  <a:lnTo>
                    <a:pt x="36080080" y="34438016"/>
                  </a:lnTo>
                  <a:lnTo>
                    <a:pt x="0" y="34438016"/>
                  </a:lnTo>
                  <a:lnTo>
                    <a:pt x="0" y="9044163"/>
                  </a:lnTo>
                  <a:close/>
                </a:path>
              </a:pathLst>
            </a:custGeom>
            <a:blipFill>
              <a:blip r:embed="rId3"/>
              <a:stretch>
                <a:fillRect l="-40903" t="0" r="-40903" b="0"/>
              </a:stretch>
            </a:blipFill>
          </p:spPr>
        </p:sp>
      </p:grpSp>
      <p:sp>
        <p:nvSpPr>
          <p:cNvPr name="Freeform 4" id="4"/>
          <p:cNvSpPr/>
          <p:nvPr/>
        </p:nvSpPr>
        <p:spPr>
          <a:xfrm flipH="false" flipV="false" rot="0">
            <a:off x="12390064" y="4703688"/>
            <a:ext cx="5509289" cy="5358349"/>
          </a:xfrm>
          <a:custGeom>
            <a:avLst/>
            <a:gdLst/>
            <a:ahLst/>
            <a:cxnLst/>
            <a:rect r="r" b="b" t="t" l="l"/>
            <a:pathLst>
              <a:path h="5358349" w="5509289">
                <a:moveTo>
                  <a:pt x="0" y="0"/>
                </a:moveTo>
                <a:lnTo>
                  <a:pt x="5509289" y="0"/>
                </a:lnTo>
                <a:lnTo>
                  <a:pt x="5509289" y="5358349"/>
                </a:lnTo>
                <a:lnTo>
                  <a:pt x="0" y="535834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5" id="5"/>
          <p:cNvSpPr txBox="true"/>
          <p:nvPr/>
        </p:nvSpPr>
        <p:spPr>
          <a:xfrm rot="0">
            <a:off x="4131140" y="344139"/>
            <a:ext cx="13452062" cy="641985"/>
          </a:xfrm>
          <a:prstGeom prst="rect">
            <a:avLst/>
          </a:prstGeom>
        </p:spPr>
        <p:txBody>
          <a:bodyPr anchor="t" rtlCol="false" tIns="0" lIns="0" bIns="0" rIns="0">
            <a:spAutoFit/>
          </a:bodyPr>
          <a:lstStyle/>
          <a:p>
            <a:pPr algn="l">
              <a:lnSpc>
                <a:spcPts val="5040"/>
              </a:lnSpc>
            </a:pPr>
            <a:r>
              <a:rPr lang="en-US" sz="3600" b="true">
                <a:solidFill>
                  <a:srgbClr val="000000"/>
                </a:solidFill>
                <a:latin typeface="Times New Roman Bold"/>
                <a:ea typeface="Times New Roman Bold"/>
                <a:cs typeface="Times New Roman Bold"/>
                <a:sym typeface="Times New Roman Bold"/>
              </a:rPr>
              <a:t> Implic</a:t>
            </a:r>
            <a:r>
              <a:rPr lang="en-US" sz="3600" b="true">
                <a:solidFill>
                  <a:srgbClr val="000000"/>
                </a:solidFill>
                <a:latin typeface="Times New Roman Bold"/>
                <a:ea typeface="Times New Roman Bold"/>
                <a:cs typeface="Times New Roman Bold"/>
                <a:sym typeface="Times New Roman Bold"/>
              </a:rPr>
              <a:t>ations for Innovation, Engagement &amp; Regional Performance</a:t>
            </a:r>
          </a:p>
        </p:txBody>
      </p:sp>
      <p:sp>
        <p:nvSpPr>
          <p:cNvPr name="TextBox 6" id="6"/>
          <p:cNvSpPr txBox="true"/>
          <p:nvPr/>
        </p:nvSpPr>
        <p:spPr>
          <a:xfrm rot="0">
            <a:off x="4643986" y="1547116"/>
            <a:ext cx="13479054" cy="3341370"/>
          </a:xfrm>
          <a:prstGeom prst="rect">
            <a:avLst/>
          </a:prstGeom>
        </p:spPr>
        <p:txBody>
          <a:bodyPr anchor="t" rtlCol="false" tIns="0" lIns="0" bIns="0" rIns="0">
            <a:spAutoFit/>
          </a:bodyPr>
          <a:lstStyle/>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Studies at Unilever discover that diversity in the workforce has a positive influence on innovation, problem-solving, and performance of organisations, when inclusion is high (Ahmed, 2024). </a:t>
            </a:r>
          </a:p>
          <a:p>
            <a:pPr algn="l">
              <a:lnSpc>
                <a:spcPts val="3360"/>
              </a:lnSpc>
            </a:pPr>
          </a:p>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According to Amazing Workplaces (2025), the inclusion-related engagement scores increased by up to 30% and minority turnover dropped by 18% in the European markets</a:t>
            </a:r>
            <a:r>
              <a:rPr lang="en-US" sz="2100">
                <a:solidFill>
                  <a:srgbClr val="000000"/>
                </a:solidFill>
                <a:latin typeface="Times New Roman"/>
                <a:ea typeface="Times New Roman"/>
                <a:cs typeface="Times New Roman"/>
                <a:sym typeface="Times New Roman"/>
              </a:rPr>
              <a:t> where specific DEI interventions were implemented.</a:t>
            </a:r>
          </a:p>
          <a:p>
            <a:pPr algn="l">
              <a:lnSpc>
                <a:spcPts val="3360"/>
              </a:lnSpc>
            </a:pPr>
          </a:p>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Agile teams are more diverse and inclusive to address various segments of consumers in 190+ countries, enhancing regional competitiveness (Unilever Sustainability, 2021).</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320866">
            <a:off x="17489151" y="0"/>
            <a:ext cx="614571" cy="10287000"/>
            <a:chOff x="0" y="0"/>
            <a:chExt cx="819429" cy="13716000"/>
          </a:xfrm>
        </p:grpSpPr>
        <p:sp>
          <p:nvSpPr>
            <p:cNvPr name="Freeform 3" id="3"/>
            <p:cNvSpPr/>
            <p:nvPr/>
          </p:nvSpPr>
          <p:spPr>
            <a:xfrm flipH="false" flipV="false" rot="0">
              <a:off x="0" y="0"/>
              <a:ext cx="819429" cy="13716000"/>
            </a:xfrm>
            <a:custGeom>
              <a:avLst/>
              <a:gdLst/>
              <a:ahLst/>
              <a:cxnLst/>
              <a:rect r="r" b="b" t="t" l="l"/>
              <a:pathLst>
                <a:path h="13716000" w="819429">
                  <a:moveTo>
                    <a:pt x="106884" y="0"/>
                  </a:moveTo>
                  <a:lnTo>
                    <a:pt x="819429" y="0"/>
                  </a:lnTo>
                  <a:lnTo>
                    <a:pt x="819429" y="13716000"/>
                  </a:lnTo>
                  <a:lnTo>
                    <a:pt x="387982" y="13716000"/>
                  </a:lnTo>
                  <a:lnTo>
                    <a:pt x="0" y="7943342"/>
                  </a:lnTo>
                  <a:close/>
                </a:path>
              </a:pathLst>
            </a:custGeom>
            <a:solidFill>
              <a:srgbClr val="004AAD"/>
            </a:solidFill>
          </p:spPr>
        </p:sp>
      </p:grpSp>
      <p:grpSp>
        <p:nvGrpSpPr>
          <p:cNvPr name="Group 4" id="4"/>
          <p:cNvGrpSpPr/>
          <p:nvPr/>
        </p:nvGrpSpPr>
        <p:grpSpPr>
          <a:xfrm rot="0">
            <a:off x="13395031" y="0"/>
            <a:ext cx="7232157" cy="11315700"/>
            <a:chOff x="0" y="0"/>
            <a:chExt cx="9642876" cy="15087600"/>
          </a:xfrm>
        </p:grpSpPr>
        <p:sp>
          <p:nvSpPr>
            <p:cNvPr name="Freeform 5" id="5"/>
            <p:cNvSpPr/>
            <p:nvPr/>
          </p:nvSpPr>
          <p:spPr>
            <a:xfrm flipH="false" flipV="false" rot="0">
              <a:off x="0" y="0"/>
              <a:ext cx="9642843" cy="15087611"/>
            </a:xfrm>
            <a:custGeom>
              <a:avLst/>
              <a:gdLst/>
              <a:ahLst/>
              <a:cxnLst/>
              <a:rect r="r" b="b" t="t" l="l"/>
              <a:pathLst>
                <a:path h="15087611" w="9642843">
                  <a:moveTo>
                    <a:pt x="0" y="0"/>
                  </a:moveTo>
                  <a:lnTo>
                    <a:pt x="9642843" y="0"/>
                  </a:lnTo>
                  <a:lnTo>
                    <a:pt x="9642843" y="11888232"/>
                  </a:lnTo>
                  <a:lnTo>
                    <a:pt x="4682746" y="15087611"/>
                  </a:lnTo>
                  <a:close/>
                </a:path>
              </a:pathLst>
            </a:custGeom>
            <a:blipFill>
              <a:blip r:embed="rId3"/>
              <a:stretch>
                <a:fillRect l="-89019" t="0" r="-89019" b="0"/>
              </a:stretch>
            </a:blipFill>
          </p:spPr>
        </p:sp>
      </p:grpSp>
      <p:sp>
        <p:nvSpPr>
          <p:cNvPr name="Freeform 6" id="6"/>
          <p:cNvSpPr/>
          <p:nvPr/>
        </p:nvSpPr>
        <p:spPr>
          <a:xfrm flipH="false" flipV="false" rot="0">
            <a:off x="12652224" y="7935978"/>
            <a:ext cx="3055362" cy="2716495"/>
          </a:xfrm>
          <a:custGeom>
            <a:avLst/>
            <a:gdLst/>
            <a:ahLst/>
            <a:cxnLst/>
            <a:rect r="r" b="b" t="t" l="l"/>
            <a:pathLst>
              <a:path h="2716495" w="3055362">
                <a:moveTo>
                  <a:pt x="0" y="0"/>
                </a:moveTo>
                <a:lnTo>
                  <a:pt x="3055362" y="0"/>
                </a:lnTo>
                <a:lnTo>
                  <a:pt x="3055362" y="2716495"/>
                </a:lnTo>
                <a:lnTo>
                  <a:pt x="0" y="271649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256562" y="5584956"/>
            <a:ext cx="5798252" cy="4702044"/>
          </a:xfrm>
          <a:custGeom>
            <a:avLst/>
            <a:gdLst/>
            <a:ahLst/>
            <a:cxnLst/>
            <a:rect r="r" b="b" t="t" l="l"/>
            <a:pathLst>
              <a:path h="4702044" w="5798252">
                <a:moveTo>
                  <a:pt x="0" y="0"/>
                </a:moveTo>
                <a:lnTo>
                  <a:pt x="5798252" y="0"/>
                </a:lnTo>
                <a:lnTo>
                  <a:pt x="5798252" y="4702044"/>
                </a:lnTo>
                <a:lnTo>
                  <a:pt x="0" y="4702044"/>
                </a:lnTo>
                <a:lnTo>
                  <a:pt x="0" y="0"/>
                </a:lnTo>
                <a:close/>
              </a:path>
            </a:pathLst>
          </a:custGeom>
          <a:blipFill>
            <a:blip r:embed="rId6"/>
            <a:stretch>
              <a:fillRect l="-10197" t="-22446" r="-10197" b="-26015"/>
            </a:stretch>
          </a:blipFill>
        </p:spPr>
      </p:sp>
      <p:sp>
        <p:nvSpPr>
          <p:cNvPr name="TextBox 8" id="8"/>
          <p:cNvSpPr txBox="true"/>
          <p:nvPr/>
        </p:nvSpPr>
        <p:spPr>
          <a:xfrm rot="0">
            <a:off x="324912" y="2243586"/>
            <a:ext cx="12806744" cy="3341370"/>
          </a:xfrm>
          <a:prstGeom prst="rect">
            <a:avLst/>
          </a:prstGeom>
        </p:spPr>
        <p:txBody>
          <a:bodyPr anchor="t" rtlCol="false" tIns="0" lIns="0" bIns="0" rIns="0">
            <a:spAutoFit/>
          </a:bodyPr>
          <a:lstStyle/>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Increase lawful and ethical demographic data gathering (gender, ethnicity, disability, LGBTQI+) and implement multi-lingual, anonymous market research, including UniVoice, to monitor the perceptions of inclusion. </a:t>
            </a:r>
          </a:p>
          <a:p>
            <a:pPr algn="l">
              <a:lnSpc>
                <a:spcPts val="3360"/>
              </a:lnSpc>
            </a:pPr>
          </a:p>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Establis</a:t>
            </a:r>
            <a:r>
              <a:rPr lang="en-US" sz="2100">
                <a:solidFill>
                  <a:srgbClr val="000000"/>
                </a:solidFill>
                <a:latin typeface="Times New Roman"/>
                <a:ea typeface="Times New Roman"/>
                <a:cs typeface="Times New Roman"/>
                <a:sym typeface="Times New Roman"/>
              </a:rPr>
              <a:t>h more specific targets of representation at senior and executive levels and tie leadership progress to objectives and incentives. </a:t>
            </a:r>
          </a:p>
          <a:p>
            <a:pPr algn="l">
              <a:lnSpc>
                <a:spcPts val="3360"/>
              </a:lnSpc>
            </a:pPr>
          </a:p>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Further collaboration with external standards (e.g. EDGE, Bloomberg Gender-Equality Index) and scholarly studies to prove the results of pay equity and DEI. </a:t>
            </a:r>
          </a:p>
        </p:txBody>
      </p:sp>
      <p:sp>
        <p:nvSpPr>
          <p:cNvPr name="TextBox 9" id="9"/>
          <p:cNvSpPr txBox="true"/>
          <p:nvPr/>
        </p:nvSpPr>
        <p:spPr>
          <a:xfrm rot="0">
            <a:off x="777606" y="340995"/>
            <a:ext cx="12617425" cy="1280160"/>
          </a:xfrm>
          <a:prstGeom prst="rect">
            <a:avLst/>
          </a:prstGeom>
        </p:spPr>
        <p:txBody>
          <a:bodyPr anchor="t" rtlCol="false" tIns="0" lIns="0" bIns="0" rIns="0">
            <a:spAutoFit/>
          </a:bodyPr>
          <a:lstStyle/>
          <a:p>
            <a:pPr algn="l">
              <a:lnSpc>
                <a:spcPts val="5040"/>
              </a:lnSpc>
            </a:pPr>
            <a:r>
              <a:rPr lang="en-US" sz="3600" b="true">
                <a:solidFill>
                  <a:srgbClr val="000000"/>
                </a:solidFill>
                <a:latin typeface="Times New Roman Bold"/>
                <a:ea typeface="Times New Roman Bold"/>
                <a:cs typeface="Times New Roman Bold"/>
                <a:sym typeface="Times New Roman Bold"/>
              </a:rPr>
              <a:t>Recommend</a:t>
            </a:r>
            <a:r>
              <a:rPr lang="en-US" sz="3600" b="true">
                <a:solidFill>
                  <a:srgbClr val="000000"/>
                </a:solidFill>
                <a:latin typeface="Times New Roman Bold"/>
                <a:ea typeface="Times New Roman Bold"/>
                <a:cs typeface="Times New Roman Bold"/>
                <a:sym typeface="Times New Roman Bold"/>
              </a:rPr>
              <a:t>ations for Strengthening Representation &amp; DEI Data Quality</a:t>
            </a: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8614385"/>
            <a:ext cx="3823986" cy="1672615"/>
            <a:chOff x="0" y="0"/>
            <a:chExt cx="5098648" cy="2230154"/>
          </a:xfrm>
        </p:grpSpPr>
        <p:sp>
          <p:nvSpPr>
            <p:cNvPr name="Freeform 3" id="3"/>
            <p:cNvSpPr/>
            <p:nvPr/>
          </p:nvSpPr>
          <p:spPr>
            <a:xfrm flipH="false" flipV="false" rot="0">
              <a:off x="0" y="0"/>
              <a:ext cx="5098669" cy="2230120"/>
            </a:xfrm>
            <a:custGeom>
              <a:avLst/>
              <a:gdLst/>
              <a:ahLst/>
              <a:cxnLst/>
              <a:rect r="r" b="b" t="t" l="l"/>
              <a:pathLst>
                <a:path h="2230120" w="5098669">
                  <a:moveTo>
                    <a:pt x="2868549" y="0"/>
                  </a:moveTo>
                  <a:lnTo>
                    <a:pt x="5098669" y="2230120"/>
                  </a:lnTo>
                  <a:lnTo>
                    <a:pt x="0" y="2230120"/>
                  </a:lnTo>
                  <a:lnTo>
                    <a:pt x="0" y="574294"/>
                  </a:lnTo>
                  <a:close/>
                </a:path>
              </a:pathLst>
            </a:custGeom>
            <a:solidFill>
              <a:srgbClr val="F2F2F2"/>
            </a:solidFill>
          </p:spPr>
        </p:sp>
      </p:grpSp>
      <p:grpSp>
        <p:nvGrpSpPr>
          <p:cNvPr name="Group 4" id="4"/>
          <p:cNvGrpSpPr/>
          <p:nvPr/>
        </p:nvGrpSpPr>
        <p:grpSpPr>
          <a:xfrm rot="0">
            <a:off x="0" y="8065311"/>
            <a:ext cx="3069604" cy="2221689"/>
            <a:chOff x="0" y="0"/>
            <a:chExt cx="4092806" cy="2962252"/>
          </a:xfrm>
        </p:grpSpPr>
        <p:sp>
          <p:nvSpPr>
            <p:cNvPr name="Freeform 5" id="5"/>
            <p:cNvSpPr/>
            <p:nvPr/>
          </p:nvSpPr>
          <p:spPr>
            <a:xfrm flipH="false" flipV="false" rot="0">
              <a:off x="0" y="0"/>
              <a:ext cx="4092829" cy="2962275"/>
            </a:xfrm>
            <a:custGeom>
              <a:avLst/>
              <a:gdLst/>
              <a:ahLst/>
              <a:cxnLst/>
              <a:rect r="r" b="b" t="t" l="l"/>
              <a:pathLst>
                <a:path h="2962275" w="4092829">
                  <a:moveTo>
                    <a:pt x="1130554" y="0"/>
                  </a:moveTo>
                  <a:lnTo>
                    <a:pt x="4092829" y="2962275"/>
                  </a:lnTo>
                  <a:lnTo>
                    <a:pt x="0" y="2962275"/>
                  </a:lnTo>
                  <a:lnTo>
                    <a:pt x="0" y="226314"/>
                  </a:lnTo>
                  <a:close/>
                </a:path>
              </a:pathLst>
            </a:custGeom>
            <a:solidFill>
              <a:srgbClr val="004AAD"/>
            </a:solidFill>
          </p:spPr>
        </p:sp>
      </p:grpSp>
      <p:sp>
        <p:nvSpPr>
          <p:cNvPr name="Freeform 6" id="6"/>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alphaModFix amt="20999"/>
            </a:blip>
            <a:stretch>
              <a:fillRect l="0" t="-8858" r="0" b="-9579"/>
            </a:stretch>
          </a:blipFill>
        </p:spPr>
      </p:sp>
      <p:sp>
        <p:nvSpPr>
          <p:cNvPr name="TextBox 7" id="7"/>
          <p:cNvSpPr txBox="true"/>
          <p:nvPr/>
        </p:nvSpPr>
        <p:spPr>
          <a:xfrm rot="0">
            <a:off x="868779" y="3653153"/>
            <a:ext cx="16550442" cy="2790194"/>
          </a:xfrm>
          <a:prstGeom prst="rect">
            <a:avLst/>
          </a:prstGeom>
        </p:spPr>
        <p:txBody>
          <a:bodyPr anchor="t" rtlCol="false" tIns="0" lIns="0" bIns="0" rIns="0">
            <a:spAutoFit/>
          </a:bodyPr>
          <a:lstStyle/>
          <a:p>
            <a:pPr algn="ctr">
              <a:lnSpc>
                <a:spcPts val="11059"/>
              </a:lnSpc>
            </a:pPr>
            <a:r>
              <a:rPr lang="en-US" sz="7899" b="true">
                <a:solidFill>
                  <a:srgbClr val="000000"/>
                </a:solidFill>
                <a:latin typeface="Times New Roman Bold"/>
                <a:ea typeface="Times New Roman Bold"/>
                <a:cs typeface="Times New Roman Bold"/>
                <a:sym typeface="Times New Roman Bold"/>
              </a:rPr>
              <a:t>TOPIC 4 – HR Technology &amp; Digital Transformation</a:t>
            </a:r>
          </a:p>
        </p:txBody>
      </p:sp>
      <p:grpSp>
        <p:nvGrpSpPr>
          <p:cNvPr name="Group 8" id="8"/>
          <p:cNvGrpSpPr/>
          <p:nvPr/>
        </p:nvGrpSpPr>
        <p:grpSpPr>
          <a:xfrm rot="0">
            <a:off x="15218396" y="0"/>
            <a:ext cx="3069604" cy="2221689"/>
            <a:chOff x="0" y="0"/>
            <a:chExt cx="4092806" cy="2962252"/>
          </a:xfrm>
        </p:grpSpPr>
        <p:sp>
          <p:nvSpPr>
            <p:cNvPr name="Freeform 9" id="9"/>
            <p:cNvSpPr/>
            <p:nvPr/>
          </p:nvSpPr>
          <p:spPr>
            <a:xfrm flipH="false" flipV="false" rot="0">
              <a:off x="0" y="0"/>
              <a:ext cx="4092829" cy="2962275"/>
            </a:xfrm>
            <a:custGeom>
              <a:avLst/>
              <a:gdLst/>
              <a:ahLst/>
              <a:cxnLst/>
              <a:rect r="r" b="b" t="t" l="l"/>
              <a:pathLst>
                <a:path h="2962275" w="4092829">
                  <a:moveTo>
                    <a:pt x="0" y="0"/>
                  </a:moveTo>
                  <a:lnTo>
                    <a:pt x="4092829" y="0"/>
                  </a:lnTo>
                  <a:lnTo>
                    <a:pt x="4092829" y="2735961"/>
                  </a:lnTo>
                  <a:lnTo>
                    <a:pt x="2962275" y="2962275"/>
                  </a:lnTo>
                  <a:close/>
                </a:path>
              </a:pathLst>
            </a:custGeom>
            <a:solidFill>
              <a:srgbClr val="F2F2F2"/>
            </a:solidFill>
          </p:spPr>
        </p:sp>
      </p:grpSp>
      <p:grpSp>
        <p:nvGrpSpPr>
          <p:cNvPr name="Group 10" id="10"/>
          <p:cNvGrpSpPr/>
          <p:nvPr/>
        </p:nvGrpSpPr>
        <p:grpSpPr>
          <a:xfrm rot="0">
            <a:off x="14464014" y="0"/>
            <a:ext cx="3823986" cy="1672616"/>
            <a:chOff x="0" y="0"/>
            <a:chExt cx="5098648" cy="2230154"/>
          </a:xfrm>
        </p:grpSpPr>
        <p:sp>
          <p:nvSpPr>
            <p:cNvPr name="Freeform 11" id="11"/>
            <p:cNvSpPr/>
            <p:nvPr/>
          </p:nvSpPr>
          <p:spPr>
            <a:xfrm flipH="false" flipV="false" rot="0">
              <a:off x="0" y="0"/>
              <a:ext cx="5098669" cy="2230120"/>
            </a:xfrm>
            <a:custGeom>
              <a:avLst/>
              <a:gdLst/>
              <a:ahLst/>
              <a:cxnLst/>
              <a:rect r="r" b="b" t="t" l="l"/>
              <a:pathLst>
                <a:path h="2230120" w="5098669">
                  <a:moveTo>
                    <a:pt x="0" y="0"/>
                  </a:moveTo>
                  <a:lnTo>
                    <a:pt x="5098669" y="0"/>
                  </a:lnTo>
                  <a:lnTo>
                    <a:pt x="5098669" y="1655826"/>
                  </a:lnTo>
                  <a:lnTo>
                    <a:pt x="2230120" y="2230120"/>
                  </a:lnTo>
                  <a:close/>
                </a:path>
              </a:pathLst>
            </a:custGeom>
            <a:solidFill>
              <a:srgbClr val="004AAD"/>
            </a:solidFill>
          </p:spPr>
        </p:sp>
      </p:gr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227401" y="9689001"/>
            <a:ext cx="18288000" cy="1195998"/>
            <a:chOff x="0" y="0"/>
            <a:chExt cx="24384000" cy="1594664"/>
          </a:xfrm>
        </p:grpSpPr>
        <p:sp>
          <p:nvSpPr>
            <p:cNvPr name="Freeform 3" id="3"/>
            <p:cNvSpPr/>
            <p:nvPr/>
          </p:nvSpPr>
          <p:spPr>
            <a:xfrm flipH="false" flipV="false" rot="0">
              <a:off x="0" y="0"/>
              <a:ext cx="24384023" cy="1594687"/>
            </a:xfrm>
            <a:custGeom>
              <a:avLst/>
              <a:gdLst/>
              <a:ahLst/>
              <a:cxnLst/>
              <a:rect r="r" b="b" t="t" l="l"/>
              <a:pathLst>
                <a:path h="1594687" w="24384023">
                  <a:moveTo>
                    <a:pt x="6735581" y="0"/>
                  </a:moveTo>
                  <a:lnTo>
                    <a:pt x="24384023" y="1594687"/>
                  </a:lnTo>
                  <a:lnTo>
                    <a:pt x="0" y="1594687"/>
                  </a:lnTo>
                  <a:lnTo>
                    <a:pt x="0" y="121831"/>
                  </a:lnTo>
                  <a:close/>
                </a:path>
              </a:pathLst>
            </a:custGeom>
            <a:solidFill>
              <a:srgbClr val="004AAD"/>
            </a:solidFill>
          </p:spPr>
        </p:sp>
      </p:grpSp>
      <p:grpSp>
        <p:nvGrpSpPr>
          <p:cNvPr name="Group 4" id="4"/>
          <p:cNvGrpSpPr/>
          <p:nvPr/>
        </p:nvGrpSpPr>
        <p:grpSpPr>
          <a:xfrm rot="0">
            <a:off x="185319" y="-318299"/>
            <a:ext cx="18102681" cy="808876"/>
            <a:chOff x="0" y="0"/>
            <a:chExt cx="24136908" cy="1078501"/>
          </a:xfrm>
        </p:grpSpPr>
        <p:sp>
          <p:nvSpPr>
            <p:cNvPr name="Freeform 5" id="5"/>
            <p:cNvSpPr/>
            <p:nvPr/>
          </p:nvSpPr>
          <p:spPr>
            <a:xfrm flipH="false" flipV="false" rot="0">
              <a:off x="0" y="0"/>
              <a:ext cx="24136930" cy="1078485"/>
            </a:xfrm>
            <a:custGeom>
              <a:avLst/>
              <a:gdLst/>
              <a:ahLst/>
              <a:cxnLst/>
              <a:rect r="r" b="b" t="t" l="l"/>
              <a:pathLst>
                <a:path h="1078485" w="24136930">
                  <a:moveTo>
                    <a:pt x="0" y="0"/>
                  </a:moveTo>
                  <a:lnTo>
                    <a:pt x="24136930" y="0"/>
                  </a:lnTo>
                  <a:lnTo>
                    <a:pt x="24136930" y="800757"/>
                  </a:lnTo>
                  <a:lnTo>
                    <a:pt x="10557349" y="1078485"/>
                  </a:lnTo>
                  <a:close/>
                </a:path>
              </a:pathLst>
            </a:custGeom>
            <a:solidFill>
              <a:srgbClr val="004AAD"/>
            </a:solidFill>
          </p:spPr>
        </p:sp>
      </p:grpSp>
      <p:sp>
        <p:nvSpPr>
          <p:cNvPr name="Freeform 6" id="6"/>
          <p:cNvSpPr/>
          <p:nvPr/>
        </p:nvSpPr>
        <p:spPr>
          <a:xfrm flipH="false" flipV="false" rot="0">
            <a:off x="9371401" y="5271413"/>
            <a:ext cx="8916599" cy="5015587"/>
          </a:xfrm>
          <a:custGeom>
            <a:avLst/>
            <a:gdLst/>
            <a:ahLst/>
            <a:cxnLst/>
            <a:rect r="r" b="b" t="t" l="l"/>
            <a:pathLst>
              <a:path h="5015587" w="8916599">
                <a:moveTo>
                  <a:pt x="0" y="0"/>
                </a:moveTo>
                <a:lnTo>
                  <a:pt x="8916599" y="0"/>
                </a:lnTo>
                <a:lnTo>
                  <a:pt x="8916599" y="5015587"/>
                </a:lnTo>
                <a:lnTo>
                  <a:pt x="0" y="5015587"/>
                </a:lnTo>
                <a:lnTo>
                  <a:pt x="0" y="0"/>
                </a:lnTo>
                <a:close/>
              </a:path>
            </a:pathLst>
          </a:custGeom>
          <a:blipFill>
            <a:blip r:embed="rId3"/>
            <a:stretch>
              <a:fillRect l="0" t="0" r="0" b="0"/>
            </a:stretch>
          </a:blipFill>
        </p:spPr>
      </p:sp>
      <p:sp>
        <p:nvSpPr>
          <p:cNvPr name="Freeform 7" id="7"/>
          <p:cNvSpPr/>
          <p:nvPr/>
        </p:nvSpPr>
        <p:spPr>
          <a:xfrm flipH="false" flipV="false" rot="0">
            <a:off x="15916669" y="490577"/>
            <a:ext cx="2371331" cy="2498529"/>
          </a:xfrm>
          <a:custGeom>
            <a:avLst/>
            <a:gdLst/>
            <a:ahLst/>
            <a:cxnLst/>
            <a:rect r="r" b="b" t="t" l="l"/>
            <a:pathLst>
              <a:path h="2498529" w="2371331">
                <a:moveTo>
                  <a:pt x="0" y="0"/>
                </a:moveTo>
                <a:lnTo>
                  <a:pt x="2371331" y="0"/>
                </a:lnTo>
                <a:lnTo>
                  <a:pt x="2371331" y="2498529"/>
                </a:lnTo>
                <a:lnTo>
                  <a:pt x="0" y="249852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8" id="8"/>
          <p:cNvSpPr txBox="true"/>
          <p:nvPr/>
        </p:nvSpPr>
        <p:spPr>
          <a:xfrm rot="0">
            <a:off x="1028700" y="1644591"/>
            <a:ext cx="16685401"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Overview of Digital HR Tools &amp; Value Chain Integration</a:t>
            </a:r>
          </a:p>
        </p:txBody>
      </p:sp>
      <p:sp>
        <p:nvSpPr>
          <p:cNvPr name="TextBox 9" id="9"/>
          <p:cNvSpPr txBox="true"/>
          <p:nvPr/>
        </p:nvSpPr>
        <p:spPr>
          <a:xfrm rot="0">
            <a:off x="801299" y="3072032"/>
            <a:ext cx="16685401" cy="2040255"/>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Unilever has 1,500 applications on its digital estate, 8 p</a:t>
            </a:r>
            <a:r>
              <a:rPr lang="en-US" sz="2199">
                <a:solidFill>
                  <a:srgbClr val="000000"/>
                </a:solidFill>
                <a:latin typeface="Times New Roman"/>
                <a:ea typeface="Times New Roman"/>
                <a:cs typeface="Times New Roman"/>
                <a:sym typeface="Times New Roman"/>
              </a:rPr>
              <a:t>etaby</a:t>
            </a:r>
            <a:r>
              <a:rPr lang="en-US" sz="2199">
                <a:solidFill>
                  <a:srgbClr val="000000"/>
                </a:solidFill>
                <a:latin typeface="Times New Roman"/>
                <a:ea typeface="Times New Roman"/>
                <a:cs typeface="Times New Roman"/>
                <a:sym typeface="Times New Roman"/>
              </a:rPr>
              <a:t>tes and 25,000 data pipelines, 240TB of data a week, and over 3 billion transactions with 99.995% uptime (Unilever News, 2025).</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By 2024, there ar</a:t>
            </a:r>
            <a:r>
              <a:rPr lang="en-US" sz="2199">
                <a:solidFill>
                  <a:srgbClr val="000000"/>
                </a:solidFill>
                <a:latin typeface="Times New Roman"/>
                <a:ea typeface="Times New Roman"/>
                <a:cs typeface="Times New Roman"/>
                <a:sym typeface="Times New Roman"/>
              </a:rPr>
              <a:t>e more than 500 AI projects and 23,000 AI-trained employees who assist in making decisions related to HR, supply chain, factories and customers (Unilever News, 2025).</a:t>
            </a:r>
          </a:p>
        </p:txBody>
      </p:sp>
      <p:grpSp>
        <p:nvGrpSpPr>
          <p:cNvPr name="Group 10" id="10"/>
          <p:cNvGrpSpPr/>
          <p:nvPr/>
        </p:nvGrpSpPr>
        <p:grpSpPr>
          <a:xfrm rot="5400000">
            <a:off x="-6560208" y="6560208"/>
            <a:ext cx="13537349" cy="416933"/>
            <a:chOff x="0" y="0"/>
            <a:chExt cx="18049799" cy="555911"/>
          </a:xfrm>
        </p:grpSpPr>
        <p:sp>
          <p:nvSpPr>
            <p:cNvPr name="Freeform 11" id="11"/>
            <p:cNvSpPr/>
            <p:nvPr/>
          </p:nvSpPr>
          <p:spPr>
            <a:xfrm flipH="false" flipV="false" rot="0">
              <a:off x="0" y="0"/>
              <a:ext cx="18049822" cy="555934"/>
            </a:xfrm>
            <a:custGeom>
              <a:avLst/>
              <a:gdLst/>
              <a:ahLst/>
              <a:cxnLst/>
              <a:rect r="r" b="b" t="t" l="l"/>
              <a:pathLst>
                <a:path h="555934" w="18049822">
                  <a:moveTo>
                    <a:pt x="4985888" y="0"/>
                  </a:moveTo>
                  <a:lnTo>
                    <a:pt x="18049822" y="555934"/>
                  </a:lnTo>
                  <a:lnTo>
                    <a:pt x="0" y="555934"/>
                  </a:lnTo>
                  <a:lnTo>
                    <a:pt x="0" y="42471"/>
                  </a:lnTo>
                  <a:close/>
                </a:path>
              </a:pathLst>
            </a:custGeom>
            <a:solidFill>
              <a:srgbClr val="004AAD"/>
            </a:solidFill>
          </p:spPr>
        </p:sp>
      </p:gr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7413885" y="-288891"/>
            <a:ext cx="1748230" cy="10575891"/>
            <a:chOff x="0" y="0"/>
            <a:chExt cx="2330973" cy="14101188"/>
          </a:xfrm>
        </p:grpSpPr>
        <p:sp>
          <p:nvSpPr>
            <p:cNvPr name="Freeform 3" id="3"/>
            <p:cNvSpPr/>
            <p:nvPr/>
          </p:nvSpPr>
          <p:spPr>
            <a:xfrm flipH="false" flipV="false" rot="0">
              <a:off x="0" y="0"/>
              <a:ext cx="2330973" cy="14101187"/>
            </a:xfrm>
            <a:custGeom>
              <a:avLst/>
              <a:gdLst/>
              <a:ahLst/>
              <a:cxnLst/>
              <a:rect r="r" b="b" t="t" l="l"/>
              <a:pathLst>
                <a:path h="14101187" w="2330973">
                  <a:moveTo>
                    <a:pt x="304046" y="0"/>
                  </a:moveTo>
                  <a:lnTo>
                    <a:pt x="2330973" y="0"/>
                  </a:lnTo>
                  <a:lnTo>
                    <a:pt x="2330973" y="14101187"/>
                  </a:lnTo>
                  <a:lnTo>
                    <a:pt x="1103667" y="14101187"/>
                  </a:lnTo>
                  <a:lnTo>
                    <a:pt x="0" y="8166416"/>
                  </a:lnTo>
                  <a:close/>
                </a:path>
              </a:pathLst>
            </a:custGeom>
            <a:solidFill>
              <a:srgbClr val="004AAD"/>
            </a:solidFill>
          </p:spPr>
        </p:sp>
      </p:grpSp>
      <p:grpSp>
        <p:nvGrpSpPr>
          <p:cNvPr name="Group 4" id="4"/>
          <p:cNvGrpSpPr/>
          <p:nvPr/>
        </p:nvGrpSpPr>
        <p:grpSpPr>
          <a:xfrm rot="0">
            <a:off x="-227401" y="9689001"/>
            <a:ext cx="18288000" cy="1195998"/>
            <a:chOff x="0" y="0"/>
            <a:chExt cx="24384000" cy="1594664"/>
          </a:xfrm>
        </p:grpSpPr>
        <p:sp>
          <p:nvSpPr>
            <p:cNvPr name="Freeform 5" id="5"/>
            <p:cNvSpPr/>
            <p:nvPr/>
          </p:nvSpPr>
          <p:spPr>
            <a:xfrm flipH="false" flipV="false" rot="0">
              <a:off x="0" y="0"/>
              <a:ext cx="24384023" cy="1594687"/>
            </a:xfrm>
            <a:custGeom>
              <a:avLst/>
              <a:gdLst/>
              <a:ahLst/>
              <a:cxnLst/>
              <a:rect r="r" b="b" t="t" l="l"/>
              <a:pathLst>
                <a:path h="1594687" w="24384023">
                  <a:moveTo>
                    <a:pt x="6735581" y="0"/>
                  </a:moveTo>
                  <a:lnTo>
                    <a:pt x="24384023" y="1594687"/>
                  </a:lnTo>
                  <a:lnTo>
                    <a:pt x="0" y="1594687"/>
                  </a:lnTo>
                  <a:lnTo>
                    <a:pt x="0" y="121831"/>
                  </a:lnTo>
                  <a:close/>
                </a:path>
              </a:pathLst>
            </a:custGeom>
            <a:solidFill>
              <a:srgbClr val="004AAD"/>
            </a:solidFill>
          </p:spPr>
        </p:sp>
      </p:grpSp>
      <p:grpSp>
        <p:nvGrpSpPr>
          <p:cNvPr name="Group 6" id="6"/>
          <p:cNvGrpSpPr/>
          <p:nvPr/>
        </p:nvGrpSpPr>
        <p:grpSpPr>
          <a:xfrm rot="0">
            <a:off x="185319" y="-318299"/>
            <a:ext cx="18102681" cy="808876"/>
            <a:chOff x="0" y="0"/>
            <a:chExt cx="24136908" cy="1078501"/>
          </a:xfrm>
        </p:grpSpPr>
        <p:sp>
          <p:nvSpPr>
            <p:cNvPr name="Freeform 7" id="7"/>
            <p:cNvSpPr/>
            <p:nvPr/>
          </p:nvSpPr>
          <p:spPr>
            <a:xfrm flipH="false" flipV="false" rot="0">
              <a:off x="0" y="0"/>
              <a:ext cx="24136930" cy="1078485"/>
            </a:xfrm>
            <a:custGeom>
              <a:avLst/>
              <a:gdLst/>
              <a:ahLst/>
              <a:cxnLst/>
              <a:rect r="r" b="b" t="t" l="l"/>
              <a:pathLst>
                <a:path h="1078485" w="24136930">
                  <a:moveTo>
                    <a:pt x="0" y="0"/>
                  </a:moveTo>
                  <a:lnTo>
                    <a:pt x="24136930" y="0"/>
                  </a:lnTo>
                  <a:lnTo>
                    <a:pt x="24136930" y="800757"/>
                  </a:lnTo>
                  <a:lnTo>
                    <a:pt x="10557349" y="1078485"/>
                  </a:lnTo>
                  <a:close/>
                </a:path>
              </a:pathLst>
            </a:custGeom>
            <a:solidFill>
              <a:srgbClr val="004AAD"/>
            </a:solidFill>
          </p:spPr>
        </p:sp>
      </p:grpSp>
      <p:sp>
        <p:nvSpPr>
          <p:cNvPr name="TextBox 8" id="8"/>
          <p:cNvSpPr txBox="true"/>
          <p:nvPr/>
        </p:nvSpPr>
        <p:spPr>
          <a:xfrm rot="0">
            <a:off x="1028700" y="2229485"/>
            <a:ext cx="15722432" cy="3268980"/>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Digital HR increases data privacy and cybersecurity issues because the cloud estate currently manages 8 p</a:t>
            </a:r>
            <a:r>
              <a:rPr lang="en-US" sz="2199">
                <a:solidFill>
                  <a:srgbClr val="000000"/>
                </a:solidFill>
                <a:latin typeface="Times New Roman"/>
                <a:ea typeface="Times New Roman"/>
                <a:cs typeface="Times New Roman"/>
                <a:sym typeface="Times New Roman"/>
              </a:rPr>
              <a:t>etaby</a:t>
            </a:r>
            <a:r>
              <a:rPr lang="en-US" sz="2199">
                <a:solidFill>
                  <a:srgbClr val="000000"/>
                </a:solidFill>
                <a:latin typeface="Times New Roman"/>
                <a:ea typeface="Times New Roman"/>
                <a:cs typeface="Times New Roman"/>
                <a:sym typeface="Times New Roman"/>
              </a:rPr>
              <a:t>tes of data, 25,000 data pipelines and 240TB per week, including sensitive people data (Unilever News, 2025).</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legacy systems decelerate the adoption process, chang</a:t>
            </a:r>
            <a:r>
              <a:rPr lang="en-US" sz="2199">
                <a:solidFill>
                  <a:srgbClr val="000000"/>
                </a:solidFill>
                <a:latin typeface="Times New Roman"/>
                <a:ea typeface="Times New Roman"/>
                <a:cs typeface="Times New Roman"/>
                <a:sym typeface="Times New Roman"/>
              </a:rPr>
              <a:t>e resistance and skill deficiencies, i.e., not all employees can use HRIS/AI and feel confident about it (Bhatti et al., 2025).</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The frontline employees might be less digitally accessible and trained, and there is a risk of becoming disconnected with the office employees as AI, robotics and digital technologies are implemented throughout the factories (Unilever PLC, 2025).</a:t>
            </a:r>
          </a:p>
        </p:txBody>
      </p:sp>
      <p:sp>
        <p:nvSpPr>
          <p:cNvPr name="Freeform 9" id="9"/>
          <p:cNvSpPr/>
          <p:nvPr/>
        </p:nvSpPr>
        <p:spPr>
          <a:xfrm flipH="false" flipV="false" rot="0">
            <a:off x="13201580" y="6172200"/>
            <a:ext cx="4057720" cy="4712799"/>
          </a:xfrm>
          <a:custGeom>
            <a:avLst/>
            <a:gdLst/>
            <a:ahLst/>
            <a:cxnLst/>
            <a:rect r="r" b="b" t="t" l="l"/>
            <a:pathLst>
              <a:path h="4712799" w="4057720">
                <a:moveTo>
                  <a:pt x="0" y="0"/>
                </a:moveTo>
                <a:lnTo>
                  <a:pt x="4057720" y="0"/>
                </a:lnTo>
                <a:lnTo>
                  <a:pt x="4057720" y="4712799"/>
                </a:lnTo>
                <a:lnTo>
                  <a:pt x="0" y="471279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0" id="10"/>
          <p:cNvSpPr/>
          <p:nvPr/>
        </p:nvSpPr>
        <p:spPr>
          <a:xfrm flipH="false" flipV="false" rot="0">
            <a:off x="185319" y="6172200"/>
            <a:ext cx="2745694" cy="4114800"/>
          </a:xfrm>
          <a:custGeom>
            <a:avLst/>
            <a:gdLst/>
            <a:ahLst/>
            <a:cxnLst/>
            <a:rect r="r" b="b" t="t" l="l"/>
            <a:pathLst>
              <a:path h="4114800" w="2745694">
                <a:moveTo>
                  <a:pt x="0" y="0"/>
                </a:moveTo>
                <a:lnTo>
                  <a:pt x="2745694" y="0"/>
                </a:lnTo>
                <a:lnTo>
                  <a:pt x="2745694"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11" id="11"/>
          <p:cNvSpPr txBox="true"/>
          <p:nvPr/>
        </p:nvSpPr>
        <p:spPr>
          <a:xfrm rot="0">
            <a:off x="1028700" y="933450"/>
            <a:ext cx="14866177"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Digital HR Challenges (Privacy, Access, Adoption, Ethical AI)</a:t>
            </a: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320866">
            <a:off x="17489151" y="0"/>
            <a:ext cx="614571" cy="10287000"/>
            <a:chOff x="0" y="0"/>
            <a:chExt cx="819429" cy="13716000"/>
          </a:xfrm>
        </p:grpSpPr>
        <p:sp>
          <p:nvSpPr>
            <p:cNvPr name="Freeform 3" id="3"/>
            <p:cNvSpPr/>
            <p:nvPr/>
          </p:nvSpPr>
          <p:spPr>
            <a:xfrm flipH="false" flipV="false" rot="0">
              <a:off x="0" y="0"/>
              <a:ext cx="819429" cy="13716000"/>
            </a:xfrm>
            <a:custGeom>
              <a:avLst/>
              <a:gdLst/>
              <a:ahLst/>
              <a:cxnLst/>
              <a:rect r="r" b="b" t="t" l="l"/>
              <a:pathLst>
                <a:path h="13716000" w="819429">
                  <a:moveTo>
                    <a:pt x="106884" y="0"/>
                  </a:moveTo>
                  <a:lnTo>
                    <a:pt x="819429" y="0"/>
                  </a:lnTo>
                  <a:lnTo>
                    <a:pt x="819429" y="13716000"/>
                  </a:lnTo>
                  <a:lnTo>
                    <a:pt x="387982" y="13716000"/>
                  </a:lnTo>
                  <a:lnTo>
                    <a:pt x="0" y="7943342"/>
                  </a:lnTo>
                  <a:close/>
                </a:path>
              </a:pathLst>
            </a:custGeom>
            <a:solidFill>
              <a:srgbClr val="004AAD"/>
            </a:solidFill>
          </p:spPr>
        </p:sp>
      </p:grpSp>
      <p:grpSp>
        <p:nvGrpSpPr>
          <p:cNvPr name="Group 4" id="4"/>
          <p:cNvGrpSpPr/>
          <p:nvPr/>
        </p:nvGrpSpPr>
        <p:grpSpPr>
          <a:xfrm rot="0">
            <a:off x="13395031" y="0"/>
            <a:ext cx="7232157" cy="11315700"/>
            <a:chOff x="0" y="0"/>
            <a:chExt cx="9642876" cy="15087600"/>
          </a:xfrm>
        </p:grpSpPr>
        <p:sp>
          <p:nvSpPr>
            <p:cNvPr name="Freeform 5" id="5"/>
            <p:cNvSpPr/>
            <p:nvPr/>
          </p:nvSpPr>
          <p:spPr>
            <a:xfrm flipH="false" flipV="false" rot="0">
              <a:off x="0" y="0"/>
              <a:ext cx="9642843" cy="15087611"/>
            </a:xfrm>
            <a:custGeom>
              <a:avLst/>
              <a:gdLst/>
              <a:ahLst/>
              <a:cxnLst/>
              <a:rect r="r" b="b" t="t" l="l"/>
              <a:pathLst>
                <a:path h="15087611" w="9642843">
                  <a:moveTo>
                    <a:pt x="0" y="0"/>
                  </a:moveTo>
                  <a:lnTo>
                    <a:pt x="9642843" y="0"/>
                  </a:lnTo>
                  <a:lnTo>
                    <a:pt x="9642843" y="11888232"/>
                  </a:lnTo>
                  <a:lnTo>
                    <a:pt x="4682746" y="15087611"/>
                  </a:lnTo>
                  <a:close/>
                </a:path>
              </a:pathLst>
            </a:custGeom>
            <a:blipFill>
              <a:blip r:embed="rId3"/>
              <a:stretch>
                <a:fillRect l="-96914" t="0" r="-96914" b="0"/>
              </a:stretch>
            </a:blipFill>
          </p:spPr>
        </p:sp>
      </p:grpSp>
      <p:grpSp>
        <p:nvGrpSpPr>
          <p:cNvPr name="Group 6" id="6"/>
          <p:cNvGrpSpPr/>
          <p:nvPr/>
        </p:nvGrpSpPr>
        <p:grpSpPr>
          <a:xfrm rot="0">
            <a:off x="-227401" y="9689001"/>
            <a:ext cx="18288000" cy="1195998"/>
            <a:chOff x="0" y="0"/>
            <a:chExt cx="24384000" cy="1594664"/>
          </a:xfrm>
        </p:grpSpPr>
        <p:sp>
          <p:nvSpPr>
            <p:cNvPr name="Freeform 7" id="7"/>
            <p:cNvSpPr/>
            <p:nvPr/>
          </p:nvSpPr>
          <p:spPr>
            <a:xfrm flipH="false" flipV="false" rot="0">
              <a:off x="0" y="0"/>
              <a:ext cx="24384023" cy="1594687"/>
            </a:xfrm>
            <a:custGeom>
              <a:avLst/>
              <a:gdLst/>
              <a:ahLst/>
              <a:cxnLst/>
              <a:rect r="r" b="b" t="t" l="l"/>
              <a:pathLst>
                <a:path h="1594687" w="24384023">
                  <a:moveTo>
                    <a:pt x="6735581" y="0"/>
                  </a:moveTo>
                  <a:lnTo>
                    <a:pt x="24384023" y="1594687"/>
                  </a:lnTo>
                  <a:lnTo>
                    <a:pt x="0" y="1594687"/>
                  </a:lnTo>
                  <a:lnTo>
                    <a:pt x="0" y="121831"/>
                  </a:lnTo>
                  <a:close/>
                </a:path>
              </a:pathLst>
            </a:custGeom>
            <a:solidFill>
              <a:srgbClr val="004AAD"/>
            </a:solidFill>
          </p:spPr>
        </p:sp>
      </p:grpSp>
      <p:grpSp>
        <p:nvGrpSpPr>
          <p:cNvPr name="Group 8" id="8"/>
          <p:cNvGrpSpPr/>
          <p:nvPr/>
        </p:nvGrpSpPr>
        <p:grpSpPr>
          <a:xfrm rot="0">
            <a:off x="-4707650" y="-318299"/>
            <a:ext cx="18102681" cy="872266"/>
            <a:chOff x="0" y="0"/>
            <a:chExt cx="24136908" cy="1163021"/>
          </a:xfrm>
        </p:grpSpPr>
        <p:sp>
          <p:nvSpPr>
            <p:cNvPr name="Freeform 9" id="9"/>
            <p:cNvSpPr/>
            <p:nvPr/>
          </p:nvSpPr>
          <p:spPr>
            <a:xfrm flipH="false" flipV="false" rot="0">
              <a:off x="0" y="0"/>
              <a:ext cx="24136930" cy="1163004"/>
            </a:xfrm>
            <a:custGeom>
              <a:avLst/>
              <a:gdLst/>
              <a:ahLst/>
              <a:cxnLst/>
              <a:rect r="r" b="b" t="t" l="l"/>
              <a:pathLst>
                <a:path h="1163004" w="24136930">
                  <a:moveTo>
                    <a:pt x="0" y="0"/>
                  </a:moveTo>
                  <a:lnTo>
                    <a:pt x="24136930" y="0"/>
                  </a:lnTo>
                  <a:lnTo>
                    <a:pt x="24136930" y="863510"/>
                  </a:lnTo>
                  <a:lnTo>
                    <a:pt x="10557349" y="1163004"/>
                  </a:lnTo>
                  <a:close/>
                </a:path>
              </a:pathLst>
            </a:custGeom>
            <a:solidFill>
              <a:srgbClr val="004AAD"/>
            </a:solidFill>
          </p:spPr>
        </p:sp>
      </p:grpSp>
      <p:sp>
        <p:nvSpPr>
          <p:cNvPr name="TextBox 10" id="10"/>
          <p:cNvSpPr txBox="true"/>
          <p:nvPr/>
        </p:nvSpPr>
        <p:spPr>
          <a:xfrm rot="0">
            <a:off x="777606" y="3205727"/>
            <a:ext cx="13320328" cy="3341370"/>
          </a:xfrm>
          <a:prstGeom prst="rect">
            <a:avLst/>
          </a:prstGeom>
        </p:spPr>
        <p:txBody>
          <a:bodyPr anchor="t" rtlCol="false" tIns="0" lIns="0" bIns="0" rIns="0">
            <a:spAutoFit/>
          </a:bodyPr>
          <a:lstStyle/>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Automation and system consolidation enabled Unilever to increase its HR operating efficiency by 20,000+ hours and reduce HR expenses by 40 per cent (Bhatti et al., 2025).</a:t>
            </a:r>
          </a:p>
          <a:p>
            <a:pPr algn="l">
              <a:lnSpc>
                <a:spcPts val="3360"/>
              </a:lnSpc>
            </a:pPr>
          </a:p>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Recruitment, people analytics, self-service HR, and personalised digital learning are currently supported by AI platforms (Bhatti et al., 2025).</a:t>
            </a:r>
          </a:p>
          <a:p>
            <a:pPr algn="l">
              <a:lnSpc>
                <a:spcPts val="3360"/>
              </a:lnSpc>
            </a:pPr>
          </a:p>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At factories, digital tools led to productivity gains (27 per cent), waste reduction and 11 per cent OEE growth (in the majority of the sites, 202024) (Unilever PLC, 2025).</a:t>
            </a:r>
          </a:p>
        </p:txBody>
      </p:sp>
      <p:sp>
        <p:nvSpPr>
          <p:cNvPr name="Freeform 11" id="11"/>
          <p:cNvSpPr/>
          <p:nvPr/>
        </p:nvSpPr>
        <p:spPr>
          <a:xfrm flipH="false" flipV="false" rot="0">
            <a:off x="10726943" y="6770199"/>
            <a:ext cx="4666268" cy="4114800"/>
          </a:xfrm>
          <a:custGeom>
            <a:avLst/>
            <a:gdLst/>
            <a:ahLst/>
            <a:cxnLst/>
            <a:rect r="r" b="b" t="t" l="l"/>
            <a:pathLst>
              <a:path h="4114800" w="4666268">
                <a:moveTo>
                  <a:pt x="0" y="0"/>
                </a:moveTo>
                <a:lnTo>
                  <a:pt x="4666268" y="0"/>
                </a:lnTo>
                <a:lnTo>
                  <a:pt x="4666268"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2" id="12"/>
          <p:cNvSpPr/>
          <p:nvPr/>
        </p:nvSpPr>
        <p:spPr>
          <a:xfrm flipH="false" flipV="false" rot="0">
            <a:off x="275952" y="6974182"/>
            <a:ext cx="2482175" cy="2491234"/>
          </a:xfrm>
          <a:custGeom>
            <a:avLst/>
            <a:gdLst/>
            <a:ahLst/>
            <a:cxnLst/>
            <a:rect r="r" b="b" t="t" l="l"/>
            <a:pathLst>
              <a:path h="2491234" w="2482175">
                <a:moveTo>
                  <a:pt x="0" y="0"/>
                </a:moveTo>
                <a:lnTo>
                  <a:pt x="2482176" y="0"/>
                </a:lnTo>
                <a:lnTo>
                  <a:pt x="2482176" y="2491234"/>
                </a:lnTo>
                <a:lnTo>
                  <a:pt x="0" y="249123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3" id="13"/>
          <p:cNvSpPr txBox="true"/>
          <p:nvPr/>
        </p:nvSpPr>
        <p:spPr>
          <a:xfrm rot="0">
            <a:off x="777606" y="1239767"/>
            <a:ext cx="12617425" cy="1280160"/>
          </a:xfrm>
          <a:prstGeom prst="rect">
            <a:avLst/>
          </a:prstGeom>
        </p:spPr>
        <p:txBody>
          <a:bodyPr anchor="t" rtlCol="false" tIns="0" lIns="0" bIns="0" rIns="0">
            <a:spAutoFit/>
          </a:bodyPr>
          <a:lstStyle/>
          <a:p>
            <a:pPr algn="l">
              <a:lnSpc>
                <a:spcPts val="5040"/>
              </a:lnSpc>
            </a:pPr>
            <a:r>
              <a:rPr lang="en-US" sz="3600" b="true">
                <a:solidFill>
                  <a:srgbClr val="000000"/>
                </a:solidFill>
                <a:latin typeface="Times New Roman Bold"/>
                <a:ea typeface="Times New Roman Bold"/>
                <a:cs typeface="Times New Roman Bold"/>
                <a:sym typeface="Times New Roman Bold"/>
              </a:rPr>
              <a:t>How Un</a:t>
            </a:r>
            <a:r>
              <a:rPr lang="en-US" sz="3600" b="true">
                <a:solidFill>
                  <a:srgbClr val="000000"/>
                </a:solidFill>
                <a:latin typeface="Times New Roman Bold"/>
                <a:ea typeface="Times New Roman Bold"/>
                <a:cs typeface="Times New Roman Bold"/>
                <a:sym typeface="Times New Roman Bold"/>
              </a:rPr>
              <a:t>ilever Uses HRIS, AI Chatbots, Analytics &amp; Digital Learning</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054382" y="-222116"/>
            <a:ext cx="11010210" cy="10509116"/>
            <a:chOff x="0" y="0"/>
            <a:chExt cx="36080082" cy="34438014"/>
          </a:xfrm>
        </p:grpSpPr>
        <p:sp>
          <p:nvSpPr>
            <p:cNvPr name="Freeform 3" id="3"/>
            <p:cNvSpPr/>
            <p:nvPr/>
          </p:nvSpPr>
          <p:spPr>
            <a:xfrm flipH="false" flipV="false" rot="0">
              <a:off x="0" y="0"/>
              <a:ext cx="36080080" cy="34438016"/>
            </a:xfrm>
            <a:custGeom>
              <a:avLst/>
              <a:gdLst/>
              <a:ahLst/>
              <a:cxnLst/>
              <a:rect r="r" b="b" t="t" l="l"/>
              <a:pathLst>
                <a:path h="34438016" w="36080080">
                  <a:moveTo>
                    <a:pt x="20473170" y="0"/>
                  </a:moveTo>
                  <a:lnTo>
                    <a:pt x="36080080" y="34438016"/>
                  </a:lnTo>
                  <a:lnTo>
                    <a:pt x="0" y="34438016"/>
                  </a:lnTo>
                  <a:lnTo>
                    <a:pt x="0" y="9044163"/>
                  </a:lnTo>
                  <a:close/>
                </a:path>
              </a:pathLst>
            </a:custGeom>
            <a:blipFill>
              <a:blip r:embed="rId3"/>
              <a:stretch>
                <a:fillRect l="-40903" t="0" r="-40903" b="0"/>
              </a:stretch>
            </a:blipFill>
          </p:spPr>
        </p:sp>
      </p:grpSp>
      <p:sp>
        <p:nvSpPr>
          <p:cNvPr name="Freeform 4" id="4"/>
          <p:cNvSpPr/>
          <p:nvPr/>
        </p:nvSpPr>
        <p:spPr>
          <a:xfrm flipH="false" flipV="false" rot="0">
            <a:off x="14628041" y="6519926"/>
            <a:ext cx="3302404" cy="3302404"/>
          </a:xfrm>
          <a:custGeom>
            <a:avLst/>
            <a:gdLst/>
            <a:ahLst/>
            <a:cxnLst/>
            <a:rect r="r" b="b" t="t" l="l"/>
            <a:pathLst>
              <a:path h="3302404" w="3302404">
                <a:moveTo>
                  <a:pt x="0" y="0"/>
                </a:moveTo>
                <a:lnTo>
                  <a:pt x="3302405" y="0"/>
                </a:lnTo>
                <a:lnTo>
                  <a:pt x="3302405" y="3302405"/>
                </a:lnTo>
                <a:lnTo>
                  <a:pt x="0" y="3302405"/>
                </a:lnTo>
                <a:lnTo>
                  <a:pt x="0" y="0"/>
                </a:lnTo>
                <a:close/>
              </a:path>
            </a:pathLst>
          </a:custGeom>
          <a:blipFill>
            <a:blip r:embed="rId4"/>
            <a:stretch>
              <a:fillRect l="0" t="0" r="0" b="0"/>
            </a:stretch>
          </a:blipFill>
        </p:spPr>
      </p:sp>
      <p:sp>
        <p:nvSpPr>
          <p:cNvPr name="Freeform 5" id="5"/>
          <p:cNvSpPr/>
          <p:nvPr/>
        </p:nvSpPr>
        <p:spPr>
          <a:xfrm flipH="false" flipV="false" rot="0">
            <a:off x="6552139" y="7336596"/>
            <a:ext cx="3280140" cy="3298130"/>
          </a:xfrm>
          <a:custGeom>
            <a:avLst/>
            <a:gdLst/>
            <a:ahLst/>
            <a:cxnLst/>
            <a:rect r="r" b="b" t="t" l="l"/>
            <a:pathLst>
              <a:path h="3298130" w="3280140">
                <a:moveTo>
                  <a:pt x="0" y="0"/>
                </a:moveTo>
                <a:lnTo>
                  <a:pt x="3280141" y="0"/>
                </a:lnTo>
                <a:lnTo>
                  <a:pt x="3280141" y="3298130"/>
                </a:lnTo>
                <a:lnTo>
                  <a:pt x="0" y="329813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6" id="6"/>
          <p:cNvSpPr txBox="true"/>
          <p:nvPr/>
        </p:nvSpPr>
        <p:spPr>
          <a:xfrm rot="0">
            <a:off x="4131140" y="344139"/>
            <a:ext cx="13452062" cy="641985"/>
          </a:xfrm>
          <a:prstGeom prst="rect">
            <a:avLst/>
          </a:prstGeom>
        </p:spPr>
        <p:txBody>
          <a:bodyPr anchor="t" rtlCol="false" tIns="0" lIns="0" bIns="0" rIns="0">
            <a:spAutoFit/>
          </a:bodyPr>
          <a:lstStyle/>
          <a:p>
            <a:pPr algn="l">
              <a:lnSpc>
                <a:spcPts val="5040"/>
              </a:lnSpc>
            </a:pPr>
            <a:r>
              <a:rPr lang="en-US" sz="3600" b="true">
                <a:solidFill>
                  <a:srgbClr val="000000"/>
                </a:solidFill>
                <a:latin typeface="Times New Roman Bold"/>
                <a:ea typeface="Times New Roman Bold"/>
                <a:cs typeface="Times New Roman Bold"/>
                <a:sym typeface="Times New Roman Bold"/>
              </a:rPr>
              <a:t>Use </a:t>
            </a:r>
            <a:r>
              <a:rPr lang="en-US" sz="3600" b="true">
                <a:solidFill>
                  <a:srgbClr val="000000"/>
                </a:solidFill>
                <a:latin typeface="Times New Roman Bold"/>
                <a:ea typeface="Times New Roman Bold"/>
                <a:cs typeface="Times New Roman Bold"/>
                <a:sym typeface="Times New Roman Bold"/>
              </a:rPr>
              <a:t>of TAM, Change Management &amp; Human Capital Theory</a:t>
            </a:r>
          </a:p>
        </p:txBody>
      </p:sp>
      <p:sp>
        <p:nvSpPr>
          <p:cNvPr name="TextBox 7" id="7"/>
          <p:cNvSpPr txBox="true"/>
          <p:nvPr/>
        </p:nvSpPr>
        <p:spPr>
          <a:xfrm rot="0">
            <a:off x="5253867" y="1406906"/>
            <a:ext cx="12676579" cy="4598670"/>
          </a:xfrm>
          <a:prstGeom prst="rect">
            <a:avLst/>
          </a:prstGeom>
        </p:spPr>
        <p:txBody>
          <a:bodyPr anchor="t" rtlCol="false" tIns="0" lIns="0" bIns="0" rIns="0">
            <a:spAutoFit/>
          </a:bodyPr>
          <a:lstStyle/>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Digital HR at Unilever, in its turn, is based on TAM and aims at establishing tools that are as useful as perceived (maximisation of productivity, OEE gains) and easy to use (Mthupha and Bruhns, 2022).</a:t>
            </a:r>
          </a:p>
          <a:p>
            <a:pPr algn="l">
              <a:lnSpc>
                <a:spcPts val="3360"/>
              </a:lnSpc>
            </a:pPr>
          </a:p>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The success of ERP/HRIS requires effe</a:t>
            </a:r>
            <a:r>
              <a:rPr lang="en-US" sz="2100">
                <a:solidFill>
                  <a:srgbClr val="000000"/>
                </a:solidFill>
                <a:latin typeface="Times New Roman"/>
                <a:ea typeface="Times New Roman"/>
                <a:cs typeface="Times New Roman"/>
                <a:sym typeface="Times New Roman"/>
              </a:rPr>
              <a:t>ctive training, support and change management, which HR offers to spur</a:t>
            </a:r>
            <a:r>
              <a:rPr lang="en-US" sz="2100">
                <a:solidFill>
                  <a:srgbClr val="000000"/>
                </a:solidFill>
                <a:latin typeface="Times New Roman"/>
                <a:ea typeface="Times New Roman"/>
                <a:cs typeface="Times New Roman"/>
                <a:sym typeface="Times New Roman"/>
              </a:rPr>
              <a:t> the system acceptance.</a:t>
            </a:r>
          </a:p>
          <a:p>
            <a:pPr algn="l">
              <a:lnSpc>
                <a:spcPts val="3360"/>
              </a:lnSpc>
            </a:pPr>
          </a:p>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AI and factory upskilling are also indicators of the Human Capital Theory in which skill growth increases long-term value (Unilever PLC, 2025).</a:t>
            </a:r>
          </a:p>
          <a:p>
            <a:pPr algn="l">
              <a:lnSpc>
                <a:spcPts val="3360"/>
              </a:lnSpc>
            </a:pPr>
          </a:p>
          <a:p>
            <a:pPr algn="l" marL="453390" indent="-226695" lvl="1">
              <a:lnSpc>
                <a:spcPts val="3360"/>
              </a:lnSpc>
              <a:buFont typeface="Arial"/>
              <a:buChar char="•"/>
            </a:pPr>
            <a:r>
              <a:rPr lang="en-US" sz="2100">
                <a:solidFill>
                  <a:srgbClr val="000000"/>
                </a:solidFill>
                <a:latin typeface="Times New Roman"/>
                <a:ea typeface="Times New Roman"/>
                <a:cs typeface="Times New Roman"/>
                <a:sym typeface="Times New Roman"/>
              </a:rPr>
              <a:t>The use of Digital is supported by Inclusion-by-design, whereby frontline and office employees will have access and tailored training (Fix, 2021).</a:t>
            </a:r>
          </a:p>
        </p:txBody>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4544"/>
            <a:ext cx="17694516" cy="811465"/>
            <a:chOff x="0" y="0"/>
            <a:chExt cx="23592688" cy="1081954"/>
          </a:xfrm>
        </p:grpSpPr>
        <p:sp>
          <p:nvSpPr>
            <p:cNvPr name="Freeform 3" id="3"/>
            <p:cNvSpPr/>
            <p:nvPr/>
          </p:nvSpPr>
          <p:spPr>
            <a:xfrm flipH="false" flipV="false" rot="0">
              <a:off x="0" y="0"/>
              <a:ext cx="23592662" cy="1082006"/>
            </a:xfrm>
            <a:custGeom>
              <a:avLst/>
              <a:gdLst/>
              <a:ahLst/>
              <a:cxnLst/>
              <a:rect r="r" b="b" t="t" l="l"/>
              <a:pathLst>
                <a:path h="1082006" w="23592662">
                  <a:moveTo>
                    <a:pt x="0" y="0"/>
                  </a:moveTo>
                  <a:lnTo>
                    <a:pt x="23592662" y="0"/>
                  </a:lnTo>
                  <a:lnTo>
                    <a:pt x="2255393" y="1082006"/>
                  </a:lnTo>
                  <a:lnTo>
                    <a:pt x="0" y="510714"/>
                  </a:lnTo>
                  <a:close/>
                </a:path>
              </a:pathLst>
            </a:custGeom>
            <a:solidFill>
              <a:srgbClr val="004AAD"/>
            </a:solidFill>
          </p:spPr>
        </p:sp>
      </p:grpSp>
      <p:grpSp>
        <p:nvGrpSpPr>
          <p:cNvPr name="Group 4" id="4"/>
          <p:cNvGrpSpPr/>
          <p:nvPr/>
        </p:nvGrpSpPr>
        <p:grpSpPr>
          <a:xfrm rot="0">
            <a:off x="13756088" y="-405733"/>
            <a:ext cx="4747847" cy="1622931"/>
            <a:chOff x="0" y="0"/>
            <a:chExt cx="6330462" cy="2163908"/>
          </a:xfrm>
        </p:grpSpPr>
        <p:sp>
          <p:nvSpPr>
            <p:cNvPr name="Freeform 5" id="5"/>
            <p:cNvSpPr/>
            <p:nvPr/>
          </p:nvSpPr>
          <p:spPr>
            <a:xfrm flipH="false" flipV="false" rot="0">
              <a:off x="0" y="0"/>
              <a:ext cx="6330442" cy="2163960"/>
            </a:xfrm>
            <a:custGeom>
              <a:avLst/>
              <a:gdLst/>
              <a:ahLst/>
              <a:cxnLst/>
              <a:rect r="r" b="b" t="t" l="l"/>
              <a:pathLst>
                <a:path h="2163960" w="6330442">
                  <a:moveTo>
                    <a:pt x="0" y="0"/>
                  </a:moveTo>
                  <a:lnTo>
                    <a:pt x="6330442" y="0"/>
                  </a:lnTo>
                  <a:lnTo>
                    <a:pt x="6330442" y="1955106"/>
                  </a:lnTo>
                  <a:lnTo>
                    <a:pt x="4271772" y="2163960"/>
                  </a:lnTo>
                  <a:close/>
                </a:path>
              </a:pathLst>
            </a:custGeom>
            <a:solidFill>
              <a:srgbClr val="004AAD"/>
            </a:solidFill>
          </p:spPr>
        </p:sp>
      </p:grpSp>
      <p:grpSp>
        <p:nvGrpSpPr>
          <p:cNvPr name="Group 6" id="6"/>
          <p:cNvGrpSpPr/>
          <p:nvPr/>
        </p:nvGrpSpPr>
        <p:grpSpPr>
          <a:xfrm rot="0">
            <a:off x="-8115300" y="8893434"/>
            <a:ext cx="18288000" cy="2787132"/>
            <a:chOff x="0" y="0"/>
            <a:chExt cx="24384000" cy="3716177"/>
          </a:xfrm>
        </p:grpSpPr>
        <p:sp>
          <p:nvSpPr>
            <p:cNvPr name="Freeform 7" id="7"/>
            <p:cNvSpPr/>
            <p:nvPr/>
          </p:nvSpPr>
          <p:spPr>
            <a:xfrm flipH="false" flipV="false" rot="0">
              <a:off x="0" y="0"/>
              <a:ext cx="24384000" cy="3716162"/>
            </a:xfrm>
            <a:custGeom>
              <a:avLst/>
              <a:gdLst/>
              <a:ahLst/>
              <a:cxnLst/>
              <a:rect r="r" b="b" t="t" l="l"/>
              <a:pathLst>
                <a:path h="3716162" w="24384000">
                  <a:moveTo>
                    <a:pt x="20782535" y="0"/>
                  </a:moveTo>
                  <a:lnTo>
                    <a:pt x="24384000" y="2333649"/>
                  </a:lnTo>
                  <a:lnTo>
                    <a:pt x="24384000" y="3716162"/>
                  </a:lnTo>
                  <a:lnTo>
                    <a:pt x="0" y="3716162"/>
                  </a:lnTo>
                  <a:lnTo>
                    <a:pt x="0" y="2695983"/>
                  </a:lnTo>
                  <a:close/>
                </a:path>
              </a:pathLst>
            </a:custGeom>
            <a:solidFill>
              <a:srgbClr val="004AAD"/>
            </a:solidFill>
          </p:spPr>
        </p:sp>
      </p:grpSp>
      <p:sp>
        <p:nvSpPr>
          <p:cNvPr name="Freeform 8" id="8"/>
          <p:cNvSpPr/>
          <p:nvPr/>
        </p:nvSpPr>
        <p:spPr>
          <a:xfrm flipH="false" flipV="false" rot="0">
            <a:off x="0" y="6172200"/>
            <a:ext cx="5074305" cy="4114800"/>
          </a:xfrm>
          <a:custGeom>
            <a:avLst/>
            <a:gdLst/>
            <a:ahLst/>
            <a:cxnLst/>
            <a:rect r="r" b="b" t="t" l="l"/>
            <a:pathLst>
              <a:path h="4114800" w="5074305">
                <a:moveTo>
                  <a:pt x="0" y="0"/>
                </a:moveTo>
                <a:lnTo>
                  <a:pt x="5074305" y="0"/>
                </a:lnTo>
                <a:lnTo>
                  <a:pt x="5074305"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9" id="9"/>
          <p:cNvSpPr/>
          <p:nvPr/>
        </p:nvSpPr>
        <p:spPr>
          <a:xfrm flipH="false" flipV="false" rot="0">
            <a:off x="11614944" y="5714955"/>
            <a:ext cx="6356958" cy="6356958"/>
          </a:xfrm>
          <a:custGeom>
            <a:avLst/>
            <a:gdLst/>
            <a:ahLst/>
            <a:cxnLst/>
            <a:rect r="r" b="b" t="t" l="l"/>
            <a:pathLst>
              <a:path h="6356958" w="6356958">
                <a:moveTo>
                  <a:pt x="0" y="0"/>
                </a:moveTo>
                <a:lnTo>
                  <a:pt x="6356958" y="0"/>
                </a:lnTo>
                <a:lnTo>
                  <a:pt x="6356958" y="6356958"/>
                </a:lnTo>
                <a:lnTo>
                  <a:pt x="0" y="6356958"/>
                </a:lnTo>
                <a:lnTo>
                  <a:pt x="0" y="0"/>
                </a:lnTo>
                <a:close/>
              </a:path>
            </a:pathLst>
          </a:custGeom>
          <a:blipFill>
            <a:blip r:embed="rId5"/>
            <a:stretch>
              <a:fillRect l="0" t="0" r="0" b="0"/>
            </a:stretch>
          </a:blipFill>
        </p:spPr>
      </p:sp>
      <p:sp>
        <p:nvSpPr>
          <p:cNvPr name="TextBox 10" id="10"/>
          <p:cNvSpPr txBox="true"/>
          <p:nvPr/>
        </p:nvSpPr>
        <p:spPr>
          <a:xfrm rot="0">
            <a:off x="504557" y="1311746"/>
            <a:ext cx="16685401"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Implications for Efficiency, Employee Experience &amp; Workforce Planning</a:t>
            </a:r>
          </a:p>
        </p:txBody>
      </p:sp>
      <p:sp>
        <p:nvSpPr>
          <p:cNvPr name="TextBox 11" id="11"/>
          <p:cNvSpPr txBox="true"/>
          <p:nvPr/>
        </p:nvSpPr>
        <p:spPr>
          <a:xfrm rot="0">
            <a:off x="549021" y="2534121"/>
            <a:ext cx="17189959" cy="3268980"/>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At Unilever, digital HR projects and AI projects have achieved 40% cost savings in HR, 20,000+ hours and time saved and Faster and more accurate HR processes (Bhatti et al., 2025). </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Di</a:t>
            </a:r>
            <a:r>
              <a:rPr lang="en-US" sz="2199">
                <a:solidFill>
                  <a:srgbClr val="000000"/>
                </a:solidFill>
                <a:latin typeface="Times New Roman"/>
                <a:ea typeface="Times New Roman"/>
                <a:cs typeface="Times New Roman"/>
                <a:sym typeface="Times New Roman"/>
              </a:rPr>
              <a:t>gital tools and talent programmes increased productivity by 27 per cent a</a:t>
            </a:r>
            <a:r>
              <a:rPr lang="en-US" sz="2199">
                <a:solidFill>
                  <a:srgbClr val="000000"/>
                </a:solidFill>
                <a:latin typeface="Times New Roman"/>
                <a:ea typeface="Times New Roman"/>
                <a:cs typeface="Times New Roman"/>
                <a:sym typeface="Times New Roman"/>
              </a:rPr>
              <a:t>nd waste reduction b</a:t>
            </a:r>
            <a:r>
              <a:rPr lang="en-US" sz="2199">
                <a:solidFill>
                  <a:srgbClr val="000000"/>
                </a:solidFill>
                <a:latin typeface="Times New Roman"/>
                <a:ea typeface="Times New Roman"/>
                <a:cs typeface="Times New Roman"/>
                <a:sym typeface="Times New Roman"/>
              </a:rPr>
              <a:t>y 41 per cent in factor</a:t>
            </a:r>
            <a:r>
              <a:rPr lang="en-US" sz="2199">
                <a:solidFill>
                  <a:srgbClr val="000000"/>
                </a:solidFill>
                <a:latin typeface="Times New Roman"/>
                <a:ea typeface="Times New Roman"/>
                <a:cs typeface="Times New Roman"/>
                <a:sym typeface="Times New Roman"/>
              </a:rPr>
              <a:t>ies</a:t>
            </a:r>
            <a:r>
              <a:rPr lang="en-US" sz="2199">
                <a:solidFill>
                  <a:srgbClr val="000000"/>
                </a:solidFill>
                <a:latin typeface="Times New Roman"/>
                <a:ea typeface="Times New Roman"/>
                <a:cs typeface="Times New Roman"/>
                <a:sym typeface="Times New Roman"/>
              </a:rPr>
              <a:t> with OEE increasing by 14-16 per cent at plants such as Poznan and Kilbourn (Unilever PLC, 2025).</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Interaction increased by 79 per cent at Poznań and 98 per cent at Tianjin, connect</a:t>
            </a:r>
            <a:r>
              <a:rPr lang="en-US" sz="2199">
                <a:solidFill>
                  <a:srgbClr val="000000"/>
                </a:solidFill>
                <a:latin typeface="Times New Roman"/>
                <a:ea typeface="Times New Roman"/>
                <a:cs typeface="Times New Roman"/>
                <a:sym typeface="Times New Roman"/>
              </a:rPr>
              <a:t>ing digital</a:t>
            </a:r>
            <a:r>
              <a:rPr lang="en-US" sz="2199">
                <a:solidFill>
                  <a:srgbClr val="000000"/>
                </a:solidFill>
                <a:latin typeface="Times New Roman"/>
                <a:ea typeface="Times New Roman"/>
                <a:cs typeface="Times New Roman"/>
                <a:sym typeface="Times New Roman"/>
              </a:rPr>
              <a:t> assets, training and involvement with an improved employee experience (Unilever PLC, 2025).</a:t>
            </a:r>
          </a:p>
        </p:txBody>
      </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3170529"/>
            <a:ext cx="1518234" cy="7116471"/>
            <a:chOff x="0" y="0"/>
            <a:chExt cx="2024312" cy="9488628"/>
          </a:xfrm>
        </p:grpSpPr>
        <p:sp>
          <p:nvSpPr>
            <p:cNvPr name="Freeform 3" id="3"/>
            <p:cNvSpPr/>
            <p:nvPr/>
          </p:nvSpPr>
          <p:spPr>
            <a:xfrm flipH="false" flipV="false" rot="0">
              <a:off x="0" y="0"/>
              <a:ext cx="2024307" cy="9488678"/>
            </a:xfrm>
            <a:custGeom>
              <a:avLst/>
              <a:gdLst/>
              <a:ahLst/>
              <a:cxnLst/>
              <a:rect r="r" b="b" t="t" l="l"/>
              <a:pathLst>
                <a:path h="9488678" w="2024307">
                  <a:moveTo>
                    <a:pt x="0" y="0"/>
                  </a:moveTo>
                  <a:lnTo>
                    <a:pt x="2024307" y="5407279"/>
                  </a:lnTo>
                  <a:lnTo>
                    <a:pt x="1718405" y="9488678"/>
                  </a:lnTo>
                  <a:lnTo>
                    <a:pt x="0" y="9488678"/>
                  </a:lnTo>
                  <a:close/>
                </a:path>
              </a:pathLst>
            </a:custGeom>
            <a:solidFill>
              <a:srgbClr val="004AAD"/>
            </a:solidFill>
          </p:spPr>
        </p:sp>
      </p:grpSp>
      <p:grpSp>
        <p:nvGrpSpPr>
          <p:cNvPr name="Group 4" id="4"/>
          <p:cNvGrpSpPr/>
          <p:nvPr/>
        </p:nvGrpSpPr>
        <p:grpSpPr>
          <a:xfrm rot="0">
            <a:off x="17039685" y="0"/>
            <a:ext cx="1248315" cy="7116471"/>
            <a:chOff x="0" y="0"/>
            <a:chExt cx="1664420" cy="9488628"/>
          </a:xfrm>
        </p:grpSpPr>
        <p:sp>
          <p:nvSpPr>
            <p:cNvPr name="Freeform 5" id="5"/>
            <p:cNvSpPr/>
            <p:nvPr/>
          </p:nvSpPr>
          <p:spPr>
            <a:xfrm flipH="false" flipV="false" rot="0">
              <a:off x="0" y="0"/>
              <a:ext cx="1664416" cy="9488678"/>
            </a:xfrm>
            <a:custGeom>
              <a:avLst/>
              <a:gdLst/>
              <a:ahLst/>
              <a:cxnLst/>
              <a:rect r="r" b="b" t="t" l="l"/>
              <a:pathLst>
                <a:path h="9488678" w="1664416">
                  <a:moveTo>
                    <a:pt x="251517" y="0"/>
                  </a:moveTo>
                  <a:lnTo>
                    <a:pt x="1664416" y="0"/>
                  </a:lnTo>
                  <a:lnTo>
                    <a:pt x="1664416" y="9488678"/>
                  </a:lnTo>
                  <a:lnTo>
                    <a:pt x="0" y="4081399"/>
                  </a:lnTo>
                  <a:close/>
                </a:path>
              </a:pathLst>
            </a:custGeom>
            <a:solidFill>
              <a:srgbClr val="004AAD"/>
            </a:solidFill>
          </p:spPr>
        </p:sp>
      </p:grpSp>
      <p:sp>
        <p:nvSpPr>
          <p:cNvPr name="Freeform 6" id="6"/>
          <p:cNvSpPr/>
          <p:nvPr/>
        </p:nvSpPr>
        <p:spPr>
          <a:xfrm flipH="false" flipV="false" rot="0">
            <a:off x="12432557" y="5245943"/>
            <a:ext cx="5231285" cy="5041057"/>
          </a:xfrm>
          <a:custGeom>
            <a:avLst/>
            <a:gdLst/>
            <a:ahLst/>
            <a:cxnLst/>
            <a:rect r="r" b="b" t="t" l="l"/>
            <a:pathLst>
              <a:path h="5041057" w="5231285">
                <a:moveTo>
                  <a:pt x="0" y="0"/>
                </a:moveTo>
                <a:lnTo>
                  <a:pt x="5231285" y="0"/>
                </a:lnTo>
                <a:lnTo>
                  <a:pt x="5231285" y="5041057"/>
                </a:lnTo>
                <a:lnTo>
                  <a:pt x="0" y="504105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7" id="7"/>
          <p:cNvSpPr/>
          <p:nvPr/>
        </p:nvSpPr>
        <p:spPr>
          <a:xfrm flipH="true" flipV="false" rot="0">
            <a:off x="1885571" y="5658071"/>
            <a:ext cx="4864384" cy="5185494"/>
          </a:xfrm>
          <a:custGeom>
            <a:avLst/>
            <a:gdLst/>
            <a:ahLst/>
            <a:cxnLst/>
            <a:rect r="r" b="b" t="t" l="l"/>
            <a:pathLst>
              <a:path h="5185494" w="4864384">
                <a:moveTo>
                  <a:pt x="4864384" y="0"/>
                </a:moveTo>
                <a:lnTo>
                  <a:pt x="0" y="0"/>
                </a:lnTo>
                <a:lnTo>
                  <a:pt x="0" y="5185493"/>
                </a:lnTo>
                <a:lnTo>
                  <a:pt x="4864384" y="5185493"/>
                </a:lnTo>
                <a:lnTo>
                  <a:pt x="4864384"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8" id="8"/>
          <p:cNvSpPr txBox="true"/>
          <p:nvPr/>
        </p:nvSpPr>
        <p:spPr>
          <a:xfrm rot="0">
            <a:off x="759117" y="631825"/>
            <a:ext cx="16500183"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Recommendations to Enhance Digital Inclusion &amp; AI Governance</a:t>
            </a:r>
          </a:p>
        </p:txBody>
      </p:sp>
      <p:sp>
        <p:nvSpPr>
          <p:cNvPr name="TextBox 9" id="9"/>
          <p:cNvSpPr txBox="true"/>
          <p:nvPr/>
        </p:nvSpPr>
        <p:spPr>
          <a:xfrm rot="0">
            <a:off x="1518234" y="1976963"/>
            <a:ext cx="14210843" cy="3268980"/>
          </a:xfrm>
          <a:prstGeom prst="rect">
            <a:avLst/>
          </a:prstGeom>
        </p:spPr>
        <p:txBody>
          <a:bodyPr anchor="t" rtlCol="false" tIns="0" lIns="0" bIns="0" rIns="0">
            <a:spAutoFit/>
          </a:bodyPr>
          <a:lstStyle/>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Enforce responsible AI governance by aligning HR/AI tools to EU AI Act requirements, and perform regular bias, privacy and security audits. </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Apply change management based on TAM: invest in ease of use/friendly design, effective training and support to enhance perceived usefulness of use and system acceptance (Mthupha and Bruhns, 2022). </a:t>
            </a:r>
          </a:p>
          <a:p>
            <a:pPr algn="just">
              <a:lnSpc>
                <a:spcPts val="3299"/>
              </a:lnSpc>
            </a:pPr>
          </a:p>
          <a:p>
            <a:pPr algn="just" marL="474979" indent="-237490" lvl="1">
              <a:lnSpc>
                <a:spcPts val="3299"/>
              </a:lnSpc>
              <a:buFont typeface="Arial"/>
              <a:buChar char="•"/>
            </a:pPr>
            <a:r>
              <a:rPr lang="en-US" sz="2199">
                <a:solidFill>
                  <a:srgbClr val="000000"/>
                </a:solidFill>
                <a:latin typeface="Times New Roman"/>
                <a:ea typeface="Times New Roman"/>
                <a:cs typeface="Times New Roman"/>
                <a:sym typeface="Times New Roman"/>
              </a:rPr>
              <a:t>Increase the d</a:t>
            </a:r>
            <a:r>
              <a:rPr lang="en-US" sz="2199">
                <a:solidFill>
                  <a:srgbClr val="000000"/>
                </a:solidFill>
                <a:latin typeface="Times New Roman"/>
                <a:ea typeface="Times New Roman"/>
                <a:cs typeface="Times New Roman"/>
                <a:sym typeface="Times New Roman"/>
              </a:rPr>
              <a:t>igital access and capabilities among frontline personnel, and make AI and HRIS advantages extend to factories and offices alike (Unilever PLC, 2025).</a:t>
            </a:r>
          </a:p>
        </p:txBody>
      </p:sp>
    </p:spTree>
  </p:cSld>
  <p:clrMapOvr>
    <a:masterClrMapping/>
  </p:clrMapOvr>
</p:sld>
</file>

<file path=ppt/slides/slide31.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0" y="-4544"/>
            <a:ext cx="17694516" cy="811465"/>
            <a:chOff x="0" y="0"/>
            <a:chExt cx="23592688" cy="1081954"/>
          </a:xfrm>
        </p:grpSpPr>
        <p:sp>
          <p:nvSpPr>
            <p:cNvPr name="Freeform 3" id="3"/>
            <p:cNvSpPr/>
            <p:nvPr/>
          </p:nvSpPr>
          <p:spPr>
            <a:xfrm flipH="false" flipV="false" rot="0">
              <a:off x="0" y="0"/>
              <a:ext cx="23592662" cy="1082006"/>
            </a:xfrm>
            <a:custGeom>
              <a:avLst/>
              <a:gdLst/>
              <a:ahLst/>
              <a:cxnLst/>
              <a:rect r="r" b="b" t="t" l="l"/>
              <a:pathLst>
                <a:path h="1082006" w="23592662">
                  <a:moveTo>
                    <a:pt x="0" y="0"/>
                  </a:moveTo>
                  <a:lnTo>
                    <a:pt x="23592662" y="0"/>
                  </a:lnTo>
                  <a:lnTo>
                    <a:pt x="2255393" y="1082006"/>
                  </a:lnTo>
                  <a:lnTo>
                    <a:pt x="0" y="510714"/>
                  </a:lnTo>
                  <a:close/>
                </a:path>
              </a:pathLst>
            </a:custGeom>
            <a:solidFill>
              <a:srgbClr val="004AAD"/>
            </a:solidFill>
          </p:spPr>
        </p:sp>
      </p:grpSp>
      <p:grpSp>
        <p:nvGrpSpPr>
          <p:cNvPr name="Group 4" id="4"/>
          <p:cNvGrpSpPr/>
          <p:nvPr/>
        </p:nvGrpSpPr>
        <p:grpSpPr>
          <a:xfrm rot="0">
            <a:off x="13756088" y="-405733"/>
            <a:ext cx="4747847" cy="1622931"/>
            <a:chOff x="0" y="0"/>
            <a:chExt cx="6330462" cy="2163908"/>
          </a:xfrm>
        </p:grpSpPr>
        <p:sp>
          <p:nvSpPr>
            <p:cNvPr name="Freeform 5" id="5"/>
            <p:cNvSpPr/>
            <p:nvPr/>
          </p:nvSpPr>
          <p:spPr>
            <a:xfrm flipH="false" flipV="false" rot="0">
              <a:off x="0" y="0"/>
              <a:ext cx="6330442" cy="2163960"/>
            </a:xfrm>
            <a:custGeom>
              <a:avLst/>
              <a:gdLst/>
              <a:ahLst/>
              <a:cxnLst/>
              <a:rect r="r" b="b" t="t" l="l"/>
              <a:pathLst>
                <a:path h="2163960" w="6330442">
                  <a:moveTo>
                    <a:pt x="0" y="0"/>
                  </a:moveTo>
                  <a:lnTo>
                    <a:pt x="6330442" y="0"/>
                  </a:lnTo>
                  <a:lnTo>
                    <a:pt x="6330442" y="1955106"/>
                  </a:lnTo>
                  <a:lnTo>
                    <a:pt x="4271772" y="2163960"/>
                  </a:lnTo>
                  <a:close/>
                </a:path>
              </a:pathLst>
            </a:custGeom>
            <a:solidFill>
              <a:srgbClr val="004AAD"/>
            </a:solidFill>
          </p:spPr>
        </p:sp>
      </p:grpSp>
      <p:sp>
        <p:nvSpPr>
          <p:cNvPr name="TextBox 6" id="6"/>
          <p:cNvSpPr txBox="true"/>
          <p:nvPr/>
        </p:nvSpPr>
        <p:spPr>
          <a:xfrm rot="0">
            <a:off x="7070239" y="518698"/>
            <a:ext cx="16685401" cy="698500"/>
          </a:xfrm>
          <a:prstGeom prst="rect">
            <a:avLst/>
          </a:prstGeom>
        </p:spPr>
        <p:txBody>
          <a:bodyPr anchor="t" rtlCol="false" tIns="0" lIns="0" bIns="0" rIns="0">
            <a:spAutoFit/>
          </a:bodyPr>
          <a:lstStyle/>
          <a:p>
            <a:pPr algn="l">
              <a:lnSpc>
                <a:spcPts val="5599"/>
              </a:lnSpc>
            </a:pPr>
            <a:r>
              <a:rPr lang="en-US" sz="3999" b="true">
                <a:solidFill>
                  <a:srgbClr val="000000"/>
                </a:solidFill>
                <a:latin typeface="Times New Roman Bold"/>
                <a:ea typeface="Times New Roman Bold"/>
                <a:cs typeface="Times New Roman Bold"/>
                <a:sym typeface="Times New Roman Bold"/>
              </a:rPr>
              <a:t>References</a:t>
            </a:r>
          </a:p>
        </p:txBody>
      </p:sp>
      <p:sp>
        <p:nvSpPr>
          <p:cNvPr name="TextBox 7" id="7"/>
          <p:cNvSpPr txBox="true"/>
          <p:nvPr/>
        </p:nvSpPr>
        <p:spPr>
          <a:xfrm rot="0">
            <a:off x="0" y="1822450"/>
            <a:ext cx="17694516" cy="7676515"/>
          </a:xfrm>
          <a:prstGeom prst="rect">
            <a:avLst/>
          </a:prstGeom>
        </p:spPr>
        <p:txBody>
          <a:bodyPr anchor="t" rtlCol="false" tIns="0" lIns="0" bIns="0" rIns="0">
            <a:spAutoFit/>
          </a:bodyPr>
          <a:lstStyle/>
          <a:p>
            <a:pPr algn="just" marL="410211" indent="-205106" lvl="1">
              <a:lnSpc>
                <a:spcPts val="2660"/>
              </a:lnSpc>
              <a:buFont typeface="Arial"/>
              <a:buChar char="•"/>
            </a:pPr>
            <a:r>
              <a:rPr lang="en-US" sz="1900">
                <a:solidFill>
                  <a:srgbClr val="000000"/>
                </a:solidFill>
                <a:latin typeface="Times New Roman"/>
                <a:ea typeface="Times New Roman"/>
                <a:cs typeface="Times New Roman"/>
                <a:sym typeface="Times New Roman"/>
              </a:rPr>
              <a:t>Ahmed, M. (2024). The Impact of Workforce Diversity on Organizational Performance: a Case Study of Unilever. iRAPA International Journal of Business Studies, [online] 1(1), pp.18–33. doi:https://doi.org/10.48112/iijbs.v1i1.777.</a:t>
            </a:r>
          </a:p>
          <a:p>
            <a:pPr algn="just" marL="410211" indent="-205106" lvl="1">
              <a:lnSpc>
                <a:spcPts val="2660"/>
              </a:lnSpc>
              <a:buFont typeface="Arial"/>
              <a:buChar char="•"/>
            </a:pPr>
            <a:r>
              <a:rPr lang="en-US" sz="1900">
                <a:solidFill>
                  <a:srgbClr val="000000"/>
                </a:solidFill>
                <a:latin typeface="Times New Roman"/>
                <a:ea typeface="Times New Roman"/>
                <a:cs typeface="Times New Roman"/>
                <a:sym typeface="Times New Roman"/>
              </a:rPr>
              <a:t>Amazing Workplaces (2025). Global Inclusion as a Growth Strategy: Unilever’s Data-Driven Model for Cultural and Generational Equity. [online] Amazing Workplaces. Available at: https://amazingworkplaces.co/global-inclusion-as-a-growth-strategy-unilevers-data-driven-model-for-cultural-and-generational-equity/ [Accessed 20 Nov. 2025].</a:t>
            </a:r>
          </a:p>
          <a:p>
            <a:pPr algn="just" marL="410211" indent="-205106" lvl="1">
              <a:lnSpc>
                <a:spcPts val="2660"/>
              </a:lnSpc>
              <a:buFont typeface="Arial"/>
              <a:buChar char="•"/>
            </a:pPr>
            <a:r>
              <a:rPr lang="en-US" sz="1900">
                <a:solidFill>
                  <a:srgbClr val="000000"/>
                </a:solidFill>
                <a:latin typeface="Times New Roman"/>
                <a:ea typeface="Times New Roman"/>
                <a:cs typeface="Times New Roman"/>
                <a:sym typeface="Times New Roman"/>
              </a:rPr>
              <a:t>Barford, A., Gilbert, R., Beales, A., Zorila, M. and Nelson, J. (2022). THE CASE FOR LIVING WAGES. The case for living wages. [online] doi:https://doi.org/10.17863/CAM.80370.</a:t>
            </a:r>
          </a:p>
          <a:p>
            <a:pPr algn="just" marL="410211" indent="-205106" lvl="1">
              <a:lnSpc>
                <a:spcPts val="2660"/>
              </a:lnSpc>
              <a:buFont typeface="Arial"/>
              <a:buChar char="•"/>
            </a:pPr>
            <a:r>
              <a:rPr lang="en-US" sz="1900">
                <a:solidFill>
                  <a:srgbClr val="000000"/>
                </a:solidFill>
                <a:latin typeface="Times New Roman"/>
                <a:ea typeface="Times New Roman"/>
                <a:cs typeface="Times New Roman"/>
                <a:sym typeface="Times New Roman"/>
              </a:rPr>
              <a:t>Bhatti, S., Faqirah, M.R. and Ullah, M.S. (2025). The Future of HR: Exploring the Benefits and Challenges of Digital Transformation. [online] Academia.edu. Available at: https://www.academia.edu/download/121905088/6IJEBM_MAR20252_TheFuture.pdf [Accessed 22 Nov. 2025].</a:t>
            </a:r>
          </a:p>
          <a:p>
            <a:pPr algn="just" marL="410211" indent="-205106" lvl="1">
              <a:lnSpc>
                <a:spcPts val="2660"/>
              </a:lnSpc>
              <a:buFont typeface="Arial"/>
              <a:buChar char="•"/>
            </a:pPr>
            <a:r>
              <a:rPr lang="en-US" sz="1900">
                <a:solidFill>
                  <a:srgbClr val="000000"/>
                </a:solidFill>
                <a:latin typeface="Times New Roman"/>
                <a:ea typeface="Times New Roman"/>
                <a:cs typeface="Times New Roman"/>
                <a:sym typeface="Times New Roman"/>
              </a:rPr>
              <a:t>CHRS (2020). Unilever’s Total Rewards Portal: Consumer Goods. [online] conduent.com. Available at: https://downloads.conduent.com/content/usa/en/case-study/unilever-total-rewards.pdf [Accessed 17 Nov. 2025].</a:t>
            </a:r>
          </a:p>
          <a:p>
            <a:pPr algn="just" marL="410211" indent="-205106" lvl="1">
              <a:lnSpc>
                <a:spcPts val="2660"/>
              </a:lnSpc>
              <a:buFont typeface="Arial"/>
              <a:buChar char="•"/>
            </a:pPr>
            <a:r>
              <a:rPr lang="en-US" sz="1900">
                <a:solidFill>
                  <a:srgbClr val="000000"/>
                </a:solidFill>
                <a:latin typeface="Times New Roman"/>
                <a:ea typeface="Times New Roman"/>
                <a:cs typeface="Times New Roman"/>
                <a:sym typeface="Times New Roman"/>
              </a:rPr>
              <a:t>da Silva, L.B.P., Soltovski, R., Pontes, J., Treinta, F.T., Leitão, P., Mosconi, E., de Resende, L.M.M. and Yoshino, R.T. (2022). Human Resources Management 4.0: Literature Review and Trends. Computers &amp; Industrial Engineering, [online] 168(108111), p.108111. doi:https://doi.org/10.1016/j.cie.2022.108111.</a:t>
            </a:r>
          </a:p>
          <a:p>
            <a:pPr algn="just" marL="410211" indent="-205106" lvl="1">
              <a:lnSpc>
                <a:spcPts val="2660"/>
              </a:lnSpc>
              <a:buFont typeface="Arial"/>
              <a:buChar char="•"/>
            </a:pPr>
            <a:r>
              <a:rPr lang="en-US" sz="1900">
                <a:solidFill>
                  <a:srgbClr val="000000"/>
                </a:solidFill>
                <a:latin typeface="Times New Roman"/>
                <a:ea typeface="Times New Roman"/>
                <a:cs typeface="Times New Roman"/>
                <a:sym typeface="Times New Roman"/>
              </a:rPr>
              <a:t>Fix, B. (2021). The Rise of Human Capital Theory. [online] Real-World Economics Review. Available at: https://bnarchives.economicsfromthetopdown.com/id/eprint/685/ [Accessed 23 Nov. 2025].</a:t>
            </a:r>
          </a:p>
          <a:p>
            <a:pPr algn="just" marL="410211" indent="-205106" lvl="1">
              <a:lnSpc>
                <a:spcPts val="2660"/>
              </a:lnSpc>
              <a:buFont typeface="Arial"/>
              <a:buChar char="•"/>
            </a:pPr>
            <a:r>
              <a:rPr lang="en-US" sz="1900">
                <a:solidFill>
                  <a:srgbClr val="000000"/>
                </a:solidFill>
                <a:latin typeface="Times New Roman"/>
                <a:ea typeface="Times New Roman"/>
                <a:cs typeface="Times New Roman"/>
                <a:sym typeface="Times New Roman"/>
              </a:rPr>
              <a:t>Galanakis, M. and Peramatzis, G. (2022). Herzberg’s Motivation Theory in Workplace. Journal of Psychology Research, 12(12), pp.971–978.</a:t>
            </a:r>
          </a:p>
          <a:p>
            <a:pPr algn="just" marL="410211" indent="-205106" lvl="1">
              <a:lnSpc>
                <a:spcPts val="2660"/>
              </a:lnSpc>
              <a:buFont typeface="Arial"/>
              <a:buChar char="•"/>
            </a:pPr>
            <a:r>
              <a:rPr lang="en-US" sz="1900">
                <a:solidFill>
                  <a:srgbClr val="000000"/>
                </a:solidFill>
                <a:latin typeface="Times New Roman"/>
                <a:ea typeface="Times New Roman"/>
                <a:cs typeface="Times New Roman"/>
                <a:sym typeface="Times New Roman"/>
              </a:rPr>
              <a:t>Global Data (2024). Unilever: Gender Diversity in 2021. [online] www.globaldata.com. Available at: https://www.globaldata.com/data-insights/consumer/unilever-gender-diversity-2091487/ [Accessed 21 Nov. 2025].</a:t>
            </a:r>
          </a:p>
          <a:p>
            <a:pPr algn="just" marL="410211" indent="-205106" lvl="1">
              <a:lnSpc>
                <a:spcPts val="2660"/>
              </a:lnSpc>
              <a:buFont typeface="Arial"/>
              <a:buChar char="•"/>
            </a:pPr>
            <a:r>
              <a:rPr lang="en-US" sz="1900">
                <a:solidFill>
                  <a:srgbClr val="000000"/>
                </a:solidFill>
                <a:latin typeface="Times New Roman"/>
                <a:ea typeface="Times New Roman"/>
                <a:cs typeface="Times New Roman"/>
                <a:sym typeface="Times New Roman"/>
              </a:rPr>
              <a:t>Gosain, S. (2023). Unilever’s Workforce Breakthrough with Talent’d - Industrial Insights. [online] worldref.co. Available at: https://insights.worldref.co/unilevers-workforce-breakthrough-with-talentd/ [Accessed 16 Nov. 2025].</a:t>
            </a:r>
          </a:p>
          <a:p>
            <a:pPr algn="just" marL="410211" indent="-205106" lvl="1">
              <a:lnSpc>
                <a:spcPts val="2660"/>
              </a:lnSpc>
              <a:buFont typeface="Arial"/>
              <a:buChar char="•"/>
            </a:pPr>
            <a:r>
              <a:rPr lang="en-US" sz="1900">
                <a:solidFill>
                  <a:srgbClr val="000000"/>
                </a:solidFill>
                <a:latin typeface="Times New Roman"/>
                <a:ea typeface="Times New Roman"/>
                <a:cs typeface="Times New Roman"/>
                <a:sym typeface="Times New Roman"/>
              </a:rPr>
              <a:t>Hale, M. (2021). Next Gen AI in Action: Unilever’s AI-Powered Recruitment Revolution. [online] GSDC. Available at: https://www.gsdcouncil.org/blogs/next-gen-ai-in-action-unilever-s-ai-powered-recruitment-revolution [Accessed 16 Nov. 2025].</a:t>
            </a:r>
          </a:p>
          <a:p>
            <a:pPr algn="just" marL="410211" indent="-205106" lvl="1">
              <a:lnSpc>
                <a:spcPts val="2660"/>
              </a:lnSpc>
              <a:buFont typeface="Arial"/>
              <a:buChar char="•"/>
            </a:pPr>
            <a:r>
              <a:rPr lang="en-US" sz="1900">
                <a:solidFill>
                  <a:srgbClr val="000000"/>
                </a:solidFill>
                <a:latin typeface="Times New Roman"/>
                <a:ea typeface="Times New Roman"/>
                <a:cs typeface="Times New Roman"/>
                <a:sym typeface="Times New Roman"/>
              </a:rPr>
              <a:t>Hu, Q. (2023). Unilever‘s Practice on AI-based Recruitment. Highlights in Business, Economics and Management, 16(2), pp.256–263. doi:http://dx.doi.org/10.54097/hbem.v16i.10565.</a:t>
            </a:r>
          </a:p>
        </p:txBody>
      </p:sp>
    </p:spTree>
  </p:cSld>
  <p:clrMapOvr>
    <a:masterClrMapping/>
  </p:clrMapOvr>
</p:sld>
</file>

<file path=ppt/slides/slide32.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324467" y="1651635"/>
            <a:ext cx="17639066" cy="6926580"/>
          </a:xfrm>
          <a:prstGeom prst="rect">
            <a:avLst/>
          </a:prstGeom>
        </p:spPr>
        <p:txBody>
          <a:bodyPr anchor="t" rtlCol="false" tIns="0" lIns="0" bIns="0" rIns="0">
            <a:spAutoFit/>
          </a:bodyPr>
          <a:lstStyle/>
          <a:p>
            <a:pPr algn="just" marL="388622" indent="-194311" lvl="1">
              <a:lnSpc>
                <a:spcPts val="2520"/>
              </a:lnSpc>
              <a:buFont typeface="Arial"/>
              <a:buChar char="•"/>
            </a:pPr>
            <a:r>
              <a:rPr lang="en-US" sz="1800">
                <a:solidFill>
                  <a:srgbClr val="000000"/>
                </a:solidFill>
                <a:latin typeface="Times New Roman"/>
                <a:ea typeface="Times New Roman"/>
                <a:cs typeface="Times New Roman"/>
                <a:sym typeface="Times New Roman"/>
              </a:rPr>
              <a:t>M</a:t>
            </a:r>
            <a:r>
              <a:rPr lang="en-US" sz="1800">
                <a:solidFill>
                  <a:srgbClr val="000000"/>
                </a:solidFill>
                <a:latin typeface="Times New Roman"/>
                <a:ea typeface="Times New Roman"/>
                <a:cs typeface="Times New Roman"/>
                <a:sym typeface="Times New Roman"/>
              </a:rPr>
              <a:t>arr, B. (2021). The Amazing Ways How Unilever Uses Artificial Intelligence To Recruit &amp; Train Thousands Of Employees. [online] Bernard Marr. Available at: https://bernardmarr.com/the-amazing-ways-how-unilever-uses-artificial-intelligence-to-recruit-train-thousands-of-employees/ [Accessed 16 Nov. 2025].</a:t>
            </a:r>
          </a:p>
          <a:p>
            <a:pPr algn="just" marL="388622" indent="-194311" lvl="1">
              <a:lnSpc>
                <a:spcPts val="2520"/>
              </a:lnSpc>
              <a:buFont typeface="Arial"/>
              <a:buChar char="•"/>
            </a:pPr>
            <a:r>
              <a:rPr lang="en-US" sz="1800">
                <a:solidFill>
                  <a:srgbClr val="000000"/>
                </a:solidFill>
                <a:latin typeface="Times New Roman"/>
                <a:ea typeface="Times New Roman"/>
                <a:cs typeface="Times New Roman"/>
                <a:sym typeface="Times New Roman"/>
              </a:rPr>
              <a:t>Mthupha, T.P. and Bruhns, E. (2022). Human resource factors affecting enterprise resource planning acceptance. SA Journal of Human Resource Management, 20. doi:https://doi.org/10.4102/sajhrm.v20i0.1746.</a:t>
            </a:r>
          </a:p>
          <a:p>
            <a:pPr algn="just" marL="388622" indent="-194311" lvl="1">
              <a:lnSpc>
                <a:spcPts val="2520"/>
              </a:lnSpc>
              <a:buFont typeface="Arial"/>
              <a:buChar char="•"/>
            </a:pPr>
            <a:r>
              <a:rPr lang="en-US" sz="1800">
                <a:solidFill>
                  <a:srgbClr val="000000"/>
                </a:solidFill>
                <a:latin typeface="Times New Roman"/>
                <a:ea typeface="Times New Roman"/>
                <a:cs typeface="Times New Roman"/>
                <a:sym typeface="Times New Roman"/>
              </a:rPr>
              <a:t>Ochieng, E.M. (2023). A Study of the History, Functions, Roles, and Challenges of Human Resources Management. Journal of enterprise and business intelligence, 3(1), pp.54–64. doi:https://doi.org/10.53759/5181/jebi202303006.</a:t>
            </a:r>
          </a:p>
          <a:p>
            <a:pPr algn="just" marL="388622" indent="-194311" lvl="1">
              <a:lnSpc>
                <a:spcPts val="2520"/>
              </a:lnSpc>
              <a:buFont typeface="Arial"/>
              <a:buChar char="•"/>
            </a:pPr>
            <a:r>
              <a:rPr lang="en-US" sz="1800">
                <a:solidFill>
                  <a:srgbClr val="000000"/>
                </a:solidFill>
                <a:latin typeface="Times New Roman"/>
                <a:ea typeface="Times New Roman"/>
                <a:cs typeface="Times New Roman"/>
                <a:sym typeface="Times New Roman"/>
              </a:rPr>
              <a:t>Seubert, C., Hopfgartner, L. and Glaser, J. (2021). Living wages, decent work, and need satisfaction: an integrated perspective. European Journal of Work and Organizational Psychology, 30(6), pp.1–16. doi:https://doi.org/10.1080/1359432x.2021.1966094.</a:t>
            </a:r>
          </a:p>
          <a:p>
            <a:pPr algn="just" marL="388622" indent="-194311" lvl="1">
              <a:lnSpc>
                <a:spcPts val="2520"/>
              </a:lnSpc>
              <a:buFont typeface="Arial"/>
              <a:buChar char="•"/>
            </a:pPr>
            <a:r>
              <a:rPr lang="en-US" sz="1800">
                <a:solidFill>
                  <a:srgbClr val="000000"/>
                </a:solidFill>
                <a:latin typeface="Times New Roman"/>
                <a:ea typeface="Times New Roman"/>
                <a:cs typeface="Times New Roman"/>
                <a:sym typeface="Times New Roman"/>
              </a:rPr>
              <a:t>Tholen, G. (2023). Matching Candidates to Culture: How Assessments of Organisational Fit Shape the Hiring Process. Work, Employment and Society, 38(3), p.095001702311552. doi:https://doi.org/10.1177/09500170231155294.</a:t>
            </a:r>
          </a:p>
          <a:p>
            <a:pPr algn="just" marL="388622" indent="-194311" lvl="1">
              <a:lnSpc>
                <a:spcPts val="2520"/>
              </a:lnSpc>
              <a:buFont typeface="Arial"/>
              <a:buChar char="•"/>
            </a:pPr>
            <a:r>
              <a:rPr lang="en-US" sz="1800">
                <a:solidFill>
                  <a:srgbClr val="000000"/>
                </a:solidFill>
                <a:latin typeface="Times New Roman"/>
                <a:ea typeface="Times New Roman"/>
                <a:cs typeface="Times New Roman"/>
                <a:sym typeface="Times New Roman"/>
              </a:rPr>
              <a:t>Unilever (2025a). Unilever at a Glance. [online] Unilever. Available at: https://www.unilever.com/our-company/at-a-glance/ [Accessed 15 Nov. 2025].</a:t>
            </a:r>
          </a:p>
          <a:p>
            <a:pPr algn="just" marL="388622" indent="-194311" lvl="1">
              <a:lnSpc>
                <a:spcPts val="2520"/>
              </a:lnSpc>
              <a:buFont typeface="Arial"/>
              <a:buChar char="•"/>
            </a:pPr>
            <a:r>
              <a:rPr lang="en-US" sz="1800">
                <a:solidFill>
                  <a:srgbClr val="000000"/>
                </a:solidFill>
                <a:latin typeface="Times New Roman"/>
                <a:ea typeface="Times New Roman"/>
                <a:cs typeface="Times New Roman"/>
                <a:sym typeface="Times New Roman"/>
              </a:rPr>
              <a:t>Unilever (2025b). UNILEVER FRAMEWORK FOR FAIR COMPENSATION. [online] Available at: https://www.unilever.com/files/origin/865252c57df31ba5c170a136b7b3df7251836d61.pdf/unilever-framework-for-fair-compensation-2015-final.pdf.</a:t>
            </a:r>
          </a:p>
          <a:p>
            <a:pPr algn="just" marL="388622" indent="-194311" lvl="1">
              <a:lnSpc>
                <a:spcPts val="2520"/>
              </a:lnSpc>
              <a:buFont typeface="Arial"/>
              <a:buChar char="•"/>
            </a:pPr>
            <a:r>
              <a:rPr lang="en-US" sz="1800">
                <a:solidFill>
                  <a:srgbClr val="000000"/>
                </a:solidFill>
                <a:latin typeface="Times New Roman"/>
                <a:ea typeface="Times New Roman"/>
                <a:cs typeface="Times New Roman"/>
                <a:sym typeface="Times New Roman"/>
              </a:rPr>
              <a:t>Unilever Careers (2025). Working at Unilever. [online] careers.unilever.com. Available at: https://careers.unilever.com/working-at-unilever [Accessed 17 Nov. 2025].</a:t>
            </a:r>
          </a:p>
          <a:p>
            <a:pPr algn="just" marL="388622" indent="-194311" lvl="1">
              <a:lnSpc>
                <a:spcPts val="2520"/>
              </a:lnSpc>
              <a:buFont typeface="Arial"/>
              <a:buChar char="•"/>
            </a:pPr>
            <a:r>
              <a:rPr lang="en-US" sz="1800">
                <a:solidFill>
                  <a:srgbClr val="000000"/>
                </a:solidFill>
                <a:latin typeface="Times New Roman"/>
                <a:ea typeface="Times New Roman"/>
                <a:cs typeface="Times New Roman"/>
                <a:sym typeface="Times New Roman"/>
              </a:rPr>
              <a:t>Unilever News (2025). How Unilever’s digital transformation is driving operational excellence. [online] Unilever. Available at: https://www.unilever.com/news/news-search/2025/how-unilevers-digital-transformation-is-driving-operational-excellence/ [Accessed 22 Nov. 2025].</a:t>
            </a:r>
          </a:p>
          <a:p>
            <a:pPr algn="just" marL="388622" indent="-194311" lvl="1">
              <a:lnSpc>
                <a:spcPts val="2520"/>
              </a:lnSpc>
              <a:buFont typeface="Arial"/>
              <a:buChar char="•"/>
            </a:pPr>
            <a:r>
              <a:rPr lang="en-US" sz="1800">
                <a:solidFill>
                  <a:srgbClr val="000000"/>
                </a:solidFill>
                <a:latin typeface="Times New Roman"/>
                <a:ea typeface="Times New Roman"/>
                <a:cs typeface="Times New Roman"/>
                <a:sym typeface="Times New Roman"/>
              </a:rPr>
              <a:t>Unilever PLC (2025). How talent and technology are boosting factory performance and productivity. [online] Unilever. Available at: https://www.unilever.com/news/news-search/2025/how-talent-and-technology-are-boosting-factory-performance-and-productivity/ [Accessed 22 Nov. 2025].</a:t>
            </a:r>
          </a:p>
          <a:p>
            <a:pPr algn="just" marL="388622" indent="-194311" lvl="1">
              <a:lnSpc>
                <a:spcPts val="2520"/>
              </a:lnSpc>
              <a:buFont typeface="Arial"/>
              <a:buChar char="•"/>
            </a:pPr>
            <a:r>
              <a:rPr lang="en-US" sz="1800">
                <a:solidFill>
                  <a:srgbClr val="000000"/>
                </a:solidFill>
                <a:latin typeface="Times New Roman"/>
                <a:ea typeface="Times New Roman"/>
                <a:cs typeface="Times New Roman"/>
                <a:sym typeface="Times New Roman"/>
              </a:rPr>
              <a:t>Unilever Sustainability (2021). A beacon of diversity and inclusion. [online] www.unilever.com. Available at: https://www.unilever.com/sustainability/equity-diversity-and-inclusion/a-beacon-of-diversity-and-inclusion/ [Accessed 19 Nov. 2025].</a:t>
            </a:r>
          </a:p>
          <a:p>
            <a:pPr algn="just" marL="388622" indent="-194311" lvl="1">
              <a:lnSpc>
                <a:spcPts val="2520"/>
              </a:lnSpc>
              <a:buFont typeface="Arial"/>
              <a:buChar char="•"/>
            </a:pPr>
            <a:r>
              <a:rPr lang="en-US" sz="1800">
                <a:solidFill>
                  <a:srgbClr val="000000"/>
                </a:solidFill>
                <a:latin typeface="Times New Roman"/>
                <a:ea typeface="Times New Roman"/>
                <a:cs typeface="Times New Roman"/>
                <a:sym typeface="Times New Roman"/>
              </a:rPr>
              <a:t>WageIndicator Foundation (2025). Living Wages for Workers, Employers and Trade Unions. [online] WageIndicator Foundation. Available at: https://wageindicator.org/salary/living-wage/workers-trade-unions [Accessed 17 Nov. 2025].</a:t>
            </a:r>
          </a:p>
        </p:txBody>
      </p:sp>
      <p:grpSp>
        <p:nvGrpSpPr>
          <p:cNvPr name="Group 3" id="3"/>
          <p:cNvGrpSpPr/>
          <p:nvPr/>
        </p:nvGrpSpPr>
        <p:grpSpPr>
          <a:xfrm rot="0">
            <a:off x="0" y="-4544"/>
            <a:ext cx="17694516" cy="811465"/>
            <a:chOff x="0" y="0"/>
            <a:chExt cx="23592688" cy="1081954"/>
          </a:xfrm>
        </p:grpSpPr>
        <p:sp>
          <p:nvSpPr>
            <p:cNvPr name="Freeform 4" id="4"/>
            <p:cNvSpPr/>
            <p:nvPr/>
          </p:nvSpPr>
          <p:spPr>
            <a:xfrm flipH="false" flipV="false" rot="0">
              <a:off x="0" y="0"/>
              <a:ext cx="23592662" cy="1082006"/>
            </a:xfrm>
            <a:custGeom>
              <a:avLst/>
              <a:gdLst/>
              <a:ahLst/>
              <a:cxnLst/>
              <a:rect r="r" b="b" t="t" l="l"/>
              <a:pathLst>
                <a:path h="1082006" w="23592662">
                  <a:moveTo>
                    <a:pt x="0" y="0"/>
                  </a:moveTo>
                  <a:lnTo>
                    <a:pt x="23592662" y="0"/>
                  </a:lnTo>
                  <a:lnTo>
                    <a:pt x="2255393" y="1082006"/>
                  </a:lnTo>
                  <a:lnTo>
                    <a:pt x="0" y="510714"/>
                  </a:lnTo>
                  <a:close/>
                </a:path>
              </a:pathLst>
            </a:custGeom>
            <a:solidFill>
              <a:srgbClr val="004AAD"/>
            </a:solidFill>
          </p:spPr>
        </p:sp>
      </p:grpSp>
      <p:grpSp>
        <p:nvGrpSpPr>
          <p:cNvPr name="Group 5" id="5"/>
          <p:cNvGrpSpPr/>
          <p:nvPr/>
        </p:nvGrpSpPr>
        <p:grpSpPr>
          <a:xfrm rot="0">
            <a:off x="13756088" y="-405733"/>
            <a:ext cx="4747847" cy="1622931"/>
            <a:chOff x="0" y="0"/>
            <a:chExt cx="6330462" cy="2163908"/>
          </a:xfrm>
        </p:grpSpPr>
        <p:sp>
          <p:nvSpPr>
            <p:cNvPr name="Freeform 6" id="6"/>
            <p:cNvSpPr/>
            <p:nvPr/>
          </p:nvSpPr>
          <p:spPr>
            <a:xfrm flipH="false" flipV="false" rot="0">
              <a:off x="0" y="0"/>
              <a:ext cx="6330442" cy="2163960"/>
            </a:xfrm>
            <a:custGeom>
              <a:avLst/>
              <a:gdLst/>
              <a:ahLst/>
              <a:cxnLst/>
              <a:rect r="r" b="b" t="t" l="l"/>
              <a:pathLst>
                <a:path h="2163960" w="6330442">
                  <a:moveTo>
                    <a:pt x="0" y="0"/>
                  </a:moveTo>
                  <a:lnTo>
                    <a:pt x="6330442" y="0"/>
                  </a:lnTo>
                  <a:lnTo>
                    <a:pt x="6330442" y="1955106"/>
                  </a:lnTo>
                  <a:lnTo>
                    <a:pt x="4271772" y="2163960"/>
                  </a:lnTo>
                  <a:close/>
                </a:path>
              </a:pathLst>
            </a:custGeom>
            <a:solidFill>
              <a:srgbClr val="004AAD"/>
            </a:solidFill>
          </p:spPr>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DAG5-od4CUY</dc:identifier>
  <dcterms:modified xsi:type="dcterms:W3CDTF">2011-08-01T06:04:30Z</dcterms:modified>
  <cp:revision>1</cp:revision>
  <dc:title>UCV 1 LCMB7023 Human Capital Management Group Project</dc:title>
</cp:coreProperties>
</file>