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C4B1156A-380E-4F78-BDF5-A606A8083BF9}" styleName="Medium Style 4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solidFill>
            <a:schemeClr val="accent4">
              <a:tint val="20000"/>
            </a:schemeClr>
          </a:solidFill>
        </a:fill>
      </a:tcStyle>
    </a:wholeTbl>
    <a:band1H>
      <a:tcStyle>
        <a:tcBdr/>
        <a:fill>
          <a:solidFill>
            <a:schemeClr val="accent4">
              <a:tint val="40000"/>
            </a:schemeClr>
          </a:solidFill>
        </a:fill>
      </a:tcStyle>
    </a:band1H>
    <a:band1V>
      <a:tcStyle>
        <a:tcBdr/>
        <a:fill>
          <a:solidFill>
            <a:schemeClr val="accent4">
              <a:tint val="40000"/>
            </a:schemeClr>
          </a:solidFill>
        </a:fill>
      </a:tcStyle>
    </a:band1V>
    <a:lastCol>
      <a:tcTxStyle b="on"/>
      <a:tcStyle>
        <a:tcBdr/>
      </a:tcStyle>
    </a:lastCol>
    <a:firstCol>
      <a:tcTxStyle b="on"/>
      <a:tcStyle>
        <a:tcBdr/>
      </a:tcStyle>
    </a:firstCol>
    <a:lastRow>
      <a:tcTxStyle b="on"/>
      <a:tcStyle>
        <a:tcBdr>
          <a:top>
            <a:ln w="25400" cmpd="sng">
              <a:solidFill>
                <a:schemeClr val="accent4"/>
              </a:solidFill>
            </a:ln>
          </a:top>
        </a:tcBdr>
        <a:fill>
          <a:solidFill>
            <a:schemeClr val="accent4">
              <a:tint val="20000"/>
            </a:schemeClr>
          </a:solidFill>
        </a:fill>
      </a:tcStyle>
    </a:lastRow>
    <a:firstRow>
      <a:tcTxStyle b="on"/>
      <a:tcStyle>
        <a:tcBdr/>
        <a:fill>
          <a:solidFill>
            <a:schemeClr val="accent4">
              <a:tint val="20000"/>
            </a:schemeClr>
          </a:solidFill>
        </a:fill>
      </a:tcStyle>
    </a:firstRow>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 styleId="{69C7853C-536D-4A76-A0AE-DD22124D55A5}" styleName="Themed Style 1 - Accent 3">
    <a:tblBg>
      <a:fillRef idx="2">
        <a:schemeClr val="accent3"/>
      </a:fillRef>
      <a:effectRef idx="1">
        <a:schemeClr val="accent3"/>
      </a:effectRef>
    </a:tblBg>
    <a:wholeTbl>
      <a:tcTxStyle>
        <a:fontRef idx="minor">
          <a:scrgbClr r="0" g="0" b="0"/>
        </a:fontRef>
        <a:schemeClr val="dk1"/>
      </a:tcTxStyle>
      <a:tcStyle>
        <a:tcBdr>
          <a:left>
            <a:lnRef idx="1">
              <a:schemeClr val="accent3"/>
            </a:lnRef>
          </a:left>
          <a:right>
            <a:lnRef idx="1">
              <a:schemeClr val="accent3"/>
            </a:lnRef>
          </a:right>
          <a:top>
            <a:lnRef idx="1">
              <a:schemeClr val="accent3"/>
            </a:lnRef>
          </a:top>
          <a:bottom>
            <a:lnRef idx="1">
              <a:schemeClr val="accent3"/>
            </a:lnRef>
          </a:bottom>
          <a:insideH>
            <a:lnRef idx="1">
              <a:schemeClr val="accent3"/>
            </a:lnRef>
          </a:insideH>
          <a:insideV>
            <a:lnRef idx="1">
              <a:schemeClr val="accent3"/>
            </a:lnRef>
          </a:insideV>
        </a:tcBdr>
        <a:fill>
          <a:noFill/>
        </a:fill>
      </a:tcStyle>
    </a:wholeTbl>
    <a:band1H>
      <a:tcStyle>
        <a:tcBdr/>
        <a:fill>
          <a:solidFill>
            <a:schemeClr val="accent3">
              <a:alpha val="40000"/>
            </a:schemeClr>
          </a:solidFill>
        </a:fill>
      </a:tcStyle>
    </a:band1H>
    <a:band2H>
      <a:tcStyle>
        <a:tcBdr/>
      </a:tcStyle>
    </a:band2H>
    <a:band1V>
      <a:tcStyle>
        <a:tcBdr>
          <a:top>
            <a:lnRef idx="1">
              <a:schemeClr val="accent3"/>
            </a:lnRef>
          </a:top>
          <a:bottom>
            <a:lnRef idx="1">
              <a:schemeClr val="accent3"/>
            </a:lnRef>
          </a:bottom>
        </a:tcBdr>
        <a:fill>
          <a:solidFill>
            <a:schemeClr val="accent3">
              <a:alpha val="40000"/>
            </a:schemeClr>
          </a:solidFill>
        </a:fill>
      </a:tcStyle>
    </a:band1V>
    <a:band2V>
      <a:tcStyle>
        <a:tcBdr/>
      </a:tcStyle>
    </a:band2V>
    <a:lastCol>
      <a:tcTxStyle b="on"/>
      <a:tcStyle>
        <a:tcBdr>
          <a:left>
            <a:lnRef idx="2">
              <a:schemeClr val="accent3"/>
            </a:lnRef>
          </a:left>
          <a:right>
            <a:lnRef idx="1">
              <a:schemeClr val="accent3"/>
            </a:lnRef>
          </a:right>
          <a:top>
            <a:lnRef idx="1">
              <a:schemeClr val="accent3"/>
            </a:lnRef>
          </a:top>
          <a:bottom>
            <a:lnRef idx="1">
              <a:schemeClr val="accent3"/>
            </a:lnRef>
          </a:bottom>
          <a:insideH>
            <a:lnRef idx="1">
              <a:schemeClr val="accent3"/>
            </a:lnRef>
          </a:insideH>
          <a:insideV>
            <a:ln>
              <a:noFill/>
            </a:ln>
          </a:insideV>
        </a:tcBdr>
      </a:tcStyle>
    </a:lastCol>
    <a:firstCol>
      <a:tcTxStyle b="on"/>
      <a:tcStyle>
        <a:tcBdr>
          <a:left>
            <a:lnRef idx="1">
              <a:schemeClr val="accent3"/>
            </a:lnRef>
          </a:left>
          <a:right>
            <a:lnRef idx="2">
              <a:schemeClr val="accent3"/>
            </a:lnRef>
          </a:right>
          <a:top>
            <a:lnRef idx="1">
              <a:schemeClr val="accent3"/>
            </a:lnRef>
          </a:top>
          <a:bottom>
            <a:lnRef idx="1">
              <a:schemeClr val="accent3"/>
            </a:lnRef>
          </a:bottom>
          <a:insideH>
            <a:lnRef idx="1">
              <a:schemeClr val="accent3"/>
            </a:lnRef>
          </a:insideH>
          <a:insideV>
            <a:ln>
              <a:noFill/>
            </a:ln>
          </a:insideV>
        </a:tcBdr>
      </a:tcStyle>
    </a:firstCol>
    <a:lastRow>
      <a:tcTxStyle b="on"/>
      <a:tcStyle>
        <a:tcBdr>
          <a:left>
            <a:lnRef idx="1">
              <a:schemeClr val="accent3"/>
            </a:lnRef>
          </a:left>
          <a:right>
            <a:lnRef idx="1">
              <a:schemeClr val="accent3"/>
            </a:lnRef>
          </a:right>
          <a:top>
            <a:lnRef idx="2">
              <a:schemeClr val="accent3"/>
            </a:lnRef>
          </a:top>
          <a:bottom>
            <a:lnRef idx="2">
              <a:schemeClr val="accent3"/>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3"/>
            </a:lnRef>
          </a:left>
          <a:right>
            <a:lnRef idx="1">
              <a:schemeClr val="accent3"/>
            </a:lnRef>
          </a:right>
          <a:top>
            <a:lnRef idx="1">
              <a:schemeClr val="accent3"/>
            </a:lnRef>
          </a:top>
          <a:bottom>
            <a:lnRef idx="2">
              <a:schemeClr val="lt1"/>
            </a:lnRef>
          </a:bottom>
          <a:insideH>
            <a:ln>
              <a:noFill/>
            </a:ln>
          </a:insideH>
          <a:insideV>
            <a:ln>
              <a:noFill/>
            </a:ln>
          </a:insideV>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60" d="100"/>
          <a:sy n="60" d="100"/>
        </p:scale>
        <p:origin x="908" y="4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OSANNA INTERNATIONAL MISSION" userId="d27eff72c192d857" providerId="LiveId" clId="{16E704B3-9804-4BD1-ADBE-E6202B47EB6A}"/>
    <pc:docChg chg="custSel modSld">
      <pc:chgData name="HOSANNA INTERNATIONAL MISSION" userId="d27eff72c192d857" providerId="LiveId" clId="{16E704B3-9804-4BD1-ADBE-E6202B47EB6A}" dt="2025-10-10T14:17:40.385" v="74" actId="20577"/>
      <pc:docMkLst>
        <pc:docMk/>
      </pc:docMkLst>
      <pc:sldChg chg="modSp mod">
        <pc:chgData name="HOSANNA INTERNATIONAL MISSION" userId="d27eff72c192d857" providerId="LiveId" clId="{16E704B3-9804-4BD1-ADBE-E6202B47EB6A}" dt="2025-10-10T14:17:40.385" v="74" actId="20577"/>
        <pc:sldMkLst>
          <pc:docMk/>
          <pc:sldMk cId="3630556855" sldId="256"/>
        </pc:sldMkLst>
        <pc:spChg chg="mod">
          <ac:chgData name="HOSANNA INTERNATIONAL MISSION" userId="d27eff72c192d857" providerId="LiveId" clId="{16E704B3-9804-4BD1-ADBE-E6202B47EB6A}" dt="2025-10-10T14:17:40.385" v="74" actId="20577"/>
          <ac:spMkLst>
            <pc:docMk/>
            <pc:sldMk cId="3630556855" sldId="256"/>
            <ac:spMk id="3" creationId="{A7D3F7BA-179B-A13C-69AC-3BD50009AD2E}"/>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B2EC024-C7CD-4378-A1D7-00B6FB744ACC}" type="datetimeFigureOut">
              <a:rPr lang="en-US" smtClean="0"/>
              <a:t>10/10/2025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F1F8113-1E4F-4B68-8587-05BDE1D0E7DC}" type="slidenum">
              <a:rPr lang="en-US" smtClean="0"/>
              <a:t>‹#›</a:t>
            </a:fld>
            <a:endParaRPr lang="en-US"/>
          </a:p>
        </p:txBody>
      </p:sp>
    </p:spTree>
    <p:extLst>
      <p:ext uri="{BB962C8B-B14F-4D97-AF65-F5344CB8AC3E}">
        <p14:creationId xmlns:p14="http://schemas.microsoft.com/office/powerpoint/2010/main" val="33368688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8" Type="http://schemas.openxmlformats.org/officeDocument/2006/relationships/hyperlink" Target="https://doi.org/10.3390/horticulturae9080932" TargetMode="External"/><Relationship Id="rId13" Type="http://schemas.openxmlformats.org/officeDocument/2006/relationships/hyperlink" Target="https://www.idhsustainabletrade.com/uploaded/2023/03/Building-Collaboration-in-the-UK-Floriculture-Sector-Report.pdf" TargetMode="External"/><Relationship Id="rId3" Type="http://schemas.openxmlformats.org/officeDocument/2006/relationships/hyperlink" Target="https://aiph.org/floraculture/news/how-the-floral-industry-is-embracing-a-digital-future/" TargetMode="External"/><Relationship Id="rId7" Type="http://schemas.openxmlformats.org/officeDocument/2006/relationships/hyperlink" Target="https://doi.org/10.3390/horticulturae9030372" TargetMode="External"/><Relationship Id="rId12" Type="http://schemas.openxmlformats.org/officeDocument/2006/relationships/hyperlink" Target="https://floristsreview.com/strategies-for-marketing-flowers-to-gen-z/" TargetMode="External"/><Relationship Id="rId2" Type="http://schemas.openxmlformats.org/officeDocument/2006/relationships/slide" Target="../slides/slide12.xml"/><Relationship Id="rId1" Type="http://schemas.openxmlformats.org/officeDocument/2006/relationships/notesMaster" Target="../notesMasters/notesMaster1.xml"/><Relationship Id="rId6" Type="http://schemas.openxmlformats.org/officeDocument/2006/relationships/hyperlink" Target="https://doi.org/10.3390/horticulturae8030234" TargetMode="External"/><Relationship Id="rId11" Type="http://schemas.openxmlformats.org/officeDocument/2006/relationships/hyperlink" Target="https://doi.org/10.3390/horticulturae8050413" TargetMode="External"/><Relationship Id="rId5" Type="http://schemas.openxmlformats.org/officeDocument/2006/relationships/hyperlink" Target="https://doi.org/10.3390/horticulturae10050501" TargetMode="External"/><Relationship Id="rId15" Type="http://schemas.openxmlformats.org/officeDocument/2006/relationships/hyperlink" Target="https://doi.org/10.30599/utility.v7i02.2669" TargetMode="External"/><Relationship Id="rId10" Type="http://schemas.openxmlformats.org/officeDocument/2006/relationships/hyperlink" Target="https://doi.org/10.3390/horticulturae7100368" TargetMode="External"/><Relationship Id="rId4" Type="http://schemas.openxmlformats.org/officeDocument/2006/relationships/hyperlink" Target="https://doi.org/10.21273/horttech04920-21" TargetMode="External"/><Relationship Id="rId9" Type="http://schemas.openxmlformats.org/officeDocument/2006/relationships/hyperlink" Target="https://www.theguardian.com/environment/2022/may/15/bursting-into-flower-a-new-generation-of-growers-sell-blooms-straight-from-the-field" TargetMode="External"/><Relationship Id="rId14" Type="http://schemas.openxmlformats.org/officeDocument/2006/relationships/hyperlink" Target="https://www.floristrytradeclub.co.uk/post/why-sustainable-packaging-matters-in-the-floriculture-industry?utm"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Aptos" panose="020B0004020202020204" pitchFamily="34" charset="0"/>
                <a:ea typeface="Times New Roman" panose="02020603050405020304" pitchFamily="18" charset="0"/>
                <a:cs typeface="Times New Roman" panose="02020603050405020304" pitchFamily="18" charset="0"/>
              </a:rPr>
              <a:t>This presentation explores the challenges and root causes currently facing Green Haven Florists. The aim is to identify key pressures impacting their performance and competitiveness. Tools applied include the 5W2H framework, PESTEL analysis, and the cause-and-effect diagram. These tools provide structured approaches to understanding both internal weaknesses and external environmental influences. The presentation will highlight the scope of the problem and areas requiring urgent attention. Consumer </a:t>
            </a:r>
            <a:r>
              <a:rPr lang="en-US" sz="1800" dirty="0" err="1">
                <a:effectLst/>
                <a:latin typeface="Aptos" panose="020B0004020202020204" pitchFamily="34" charset="0"/>
                <a:ea typeface="Times New Roman" panose="02020603050405020304" pitchFamily="18" charset="0"/>
                <a:cs typeface="Times New Roman" panose="02020603050405020304" pitchFamily="18" charset="0"/>
              </a:rPr>
              <a:t>behaviour</a:t>
            </a:r>
            <a:r>
              <a:rPr lang="en-US" sz="1800" dirty="0">
                <a:effectLst/>
                <a:latin typeface="Aptos" panose="020B0004020202020204" pitchFamily="34" charset="0"/>
                <a:ea typeface="Times New Roman" panose="02020603050405020304" pitchFamily="18" charset="0"/>
                <a:cs typeface="Times New Roman" panose="02020603050405020304" pitchFamily="18" charset="0"/>
              </a:rPr>
              <a:t> has shifted significantly, and competition within the floral market has increased rapidly. Businesses like Green Haven must therefore adapt quickly to remain sustainable and competitive. The floral industry is increasingly undergoing a digital transformation, which is shaping consumer expectations strongly. Customers now expect accessible digital platforms and reliable online services from floral retailers. Industry evidence highlights that adaptation is essential for long-term business survival and success (AIPH, 2022).</a:t>
            </a:r>
          </a:p>
          <a:p>
            <a:endParaRPr lang="en-US" dirty="0"/>
          </a:p>
        </p:txBody>
      </p:sp>
      <p:sp>
        <p:nvSpPr>
          <p:cNvPr id="4" name="Slide Number Placeholder 3"/>
          <p:cNvSpPr>
            <a:spLocks noGrp="1"/>
          </p:cNvSpPr>
          <p:nvPr>
            <p:ph type="sldNum" sz="quarter" idx="5"/>
          </p:nvPr>
        </p:nvSpPr>
        <p:spPr/>
        <p:txBody>
          <a:bodyPr/>
          <a:lstStyle/>
          <a:p>
            <a:fld id="{3F1F8113-1E4F-4B68-8587-05BDE1D0E7DC}" type="slidenum">
              <a:rPr lang="en-US" smtClean="0"/>
              <a:t>2</a:t>
            </a:fld>
            <a:endParaRPr lang="en-US"/>
          </a:p>
        </p:txBody>
      </p:sp>
    </p:spTree>
    <p:extLst>
      <p:ext uri="{BB962C8B-B14F-4D97-AF65-F5344CB8AC3E}">
        <p14:creationId xmlns:p14="http://schemas.microsoft.com/office/powerpoint/2010/main" val="246539464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Aptos" panose="020B0004020202020204" pitchFamily="34" charset="0"/>
                <a:ea typeface="Times New Roman" panose="02020603050405020304" pitchFamily="18" charset="0"/>
                <a:cs typeface="Times New Roman" panose="02020603050405020304" pitchFamily="18" charset="0"/>
              </a:rPr>
              <a:t>Green Haven Florists is an independent business which was established in Norwich in 2016. It has positioned itself as a provider of bespoke floral designs for various occasions. The company is well known for its eco-friendly packaging and sustainability focus. This approach has created a positive brand reputation within the local community and customer base. The florist has strong ties with its local customers and suppliers, supporting community identity. However, the company currently has a very weak digital presence compared to its competitors. Digital weaknesses reduce the ability of Green Haven to compete within the wider market. At the same time, rising costs have reduced margins and lowered competitiveness considerably. Florists within the wider industry adapted various strategies during pandemic disruptions to maintain stability. Green Haven also needed to adjust during these challenges and remains under pressure (Etheredge and DelPrince, 2021).</a:t>
            </a:r>
          </a:p>
          <a:p>
            <a:endParaRPr lang="en-US" dirty="0"/>
          </a:p>
        </p:txBody>
      </p:sp>
      <p:sp>
        <p:nvSpPr>
          <p:cNvPr id="4" name="Slide Number Placeholder 3"/>
          <p:cNvSpPr>
            <a:spLocks noGrp="1"/>
          </p:cNvSpPr>
          <p:nvPr>
            <p:ph type="sldNum" sz="quarter" idx="5"/>
          </p:nvPr>
        </p:nvSpPr>
        <p:spPr/>
        <p:txBody>
          <a:bodyPr/>
          <a:lstStyle/>
          <a:p>
            <a:fld id="{3F1F8113-1E4F-4B68-8587-05BDE1D0E7DC}" type="slidenum">
              <a:rPr lang="en-US" smtClean="0"/>
              <a:t>3</a:t>
            </a:fld>
            <a:endParaRPr lang="en-US"/>
          </a:p>
        </p:txBody>
      </p:sp>
    </p:spTree>
    <p:extLst>
      <p:ext uri="{BB962C8B-B14F-4D97-AF65-F5344CB8AC3E}">
        <p14:creationId xmlns:p14="http://schemas.microsoft.com/office/powerpoint/2010/main" val="303218765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Aptos" panose="020B0004020202020204" pitchFamily="34" charset="0"/>
                <a:ea typeface="Times New Roman" panose="02020603050405020304" pitchFamily="18" charset="0"/>
                <a:cs typeface="Times New Roman" panose="02020603050405020304" pitchFamily="18" charset="0"/>
              </a:rPr>
              <a:t>The central problem is that Green Haven Florists has faced a 30% decline in in-store sales. This reduction has become a serious threat to the financial sustainability of the company. Import disruptions have contributed to increasing flower costs significantly for the business each month. The local high street in Norwich has declined, reducing walk-in customer footfall noticeably. At the same time, competitors offer much stronger online platforms and more efficient delivery services. Customers increasingly demand subscription models and greater flexibility in the floral delivery services offered. These expectations have become normal within the floral industry, creating serious pressure for smaller florists. Consumer preferences are also shifting towards greater awareness of sustainability and eco-friendly purchases. Green Haven must therefore adapt to environmental concerns while also addressing digital weaknesses. Research indicates these sustainability concerns are already shaping industry buying preferences significantly (Frem et al., 2024).</a:t>
            </a:r>
          </a:p>
          <a:p>
            <a:endParaRPr lang="en-US" dirty="0"/>
          </a:p>
        </p:txBody>
      </p:sp>
      <p:sp>
        <p:nvSpPr>
          <p:cNvPr id="4" name="Slide Number Placeholder 3"/>
          <p:cNvSpPr>
            <a:spLocks noGrp="1"/>
          </p:cNvSpPr>
          <p:nvPr>
            <p:ph type="sldNum" sz="quarter" idx="5"/>
          </p:nvPr>
        </p:nvSpPr>
        <p:spPr/>
        <p:txBody>
          <a:bodyPr/>
          <a:lstStyle/>
          <a:p>
            <a:fld id="{3F1F8113-1E4F-4B68-8587-05BDE1D0E7DC}" type="slidenum">
              <a:rPr lang="en-US" smtClean="0"/>
              <a:t>4</a:t>
            </a:fld>
            <a:endParaRPr lang="en-US"/>
          </a:p>
        </p:txBody>
      </p:sp>
    </p:spTree>
    <p:extLst>
      <p:ext uri="{BB962C8B-B14F-4D97-AF65-F5344CB8AC3E}">
        <p14:creationId xmlns:p14="http://schemas.microsoft.com/office/powerpoint/2010/main" val="229643544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Aptos" panose="020B0004020202020204" pitchFamily="34" charset="0"/>
                <a:ea typeface="Times New Roman" panose="02020603050405020304" pitchFamily="18" charset="0"/>
                <a:cs typeface="Times New Roman" panose="02020603050405020304" pitchFamily="18" charset="0"/>
              </a:rPr>
              <a:t>The 5W2H framework helps </a:t>
            </a:r>
            <a:r>
              <a:rPr lang="en-US" sz="1800" dirty="0" err="1">
                <a:effectLst/>
                <a:latin typeface="Aptos" panose="020B0004020202020204" pitchFamily="34" charset="0"/>
                <a:ea typeface="Times New Roman" panose="02020603050405020304" pitchFamily="18" charset="0"/>
                <a:cs typeface="Times New Roman" panose="02020603050405020304" pitchFamily="18" charset="0"/>
              </a:rPr>
              <a:t>analyse</a:t>
            </a:r>
            <a:r>
              <a:rPr lang="en-US" sz="1800" dirty="0">
                <a:effectLst/>
                <a:latin typeface="Aptos" panose="020B0004020202020204" pitchFamily="34" charset="0"/>
                <a:ea typeface="Times New Roman" panose="02020603050405020304" pitchFamily="18" charset="0"/>
                <a:cs typeface="Times New Roman" panose="02020603050405020304" pitchFamily="18" charset="0"/>
              </a:rPr>
              <a:t> what is happening at Green Haven Florists. The company is experiencing falling sales and weakening revenue streams, both in-store and online. This has been observed across the Norwich high street and within online channels too. The decline has been significant during the past twelve months and continues worsening steadily. Owners, suppliers, customers, and competitors are all affected by these changing conditions overall. The reasons include rising costs, strong competition, and outdated marketing tools being used. Customer footfall has reduced sharply, while online orders remain very weak for the company. The sales decline has already reached 30% which represents a serious business threat (Gabellini and Scaramuzzi, 2022). Green Haven is also losing customers compared with competitors who adapt more quickly overall. These combined factors create financial strain and limit the company’s future profitability significantly each quarter.</a:t>
            </a:r>
          </a:p>
          <a:p>
            <a:endParaRPr lang="en-US" dirty="0"/>
          </a:p>
        </p:txBody>
      </p:sp>
      <p:sp>
        <p:nvSpPr>
          <p:cNvPr id="4" name="Slide Number Placeholder 3"/>
          <p:cNvSpPr>
            <a:spLocks noGrp="1"/>
          </p:cNvSpPr>
          <p:nvPr>
            <p:ph type="sldNum" sz="quarter" idx="5"/>
          </p:nvPr>
        </p:nvSpPr>
        <p:spPr/>
        <p:txBody>
          <a:bodyPr/>
          <a:lstStyle/>
          <a:p>
            <a:fld id="{3F1F8113-1E4F-4B68-8587-05BDE1D0E7DC}" type="slidenum">
              <a:rPr lang="en-US" smtClean="0"/>
              <a:t>5</a:t>
            </a:fld>
            <a:endParaRPr lang="en-US"/>
          </a:p>
        </p:txBody>
      </p:sp>
    </p:spTree>
    <p:extLst>
      <p:ext uri="{BB962C8B-B14F-4D97-AF65-F5344CB8AC3E}">
        <p14:creationId xmlns:p14="http://schemas.microsoft.com/office/powerpoint/2010/main" val="105176111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Aptos" panose="020B0004020202020204" pitchFamily="34" charset="0"/>
                <a:ea typeface="Times New Roman" panose="02020603050405020304" pitchFamily="18" charset="0"/>
                <a:cs typeface="Times New Roman" panose="02020603050405020304" pitchFamily="18" charset="0"/>
              </a:rPr>
              <a:t>The PESTEL framework is a tool used to </a:t>
            </a:r>
            <a:r>
              <a:rPr lang="en-US" sz="1800" dirty="0" err="1">
                <a:effectLst/>
                <a:latin typeface="Aptos" panose="020B0004020202020204" pitchFamily="34" charset="0"/>
                <a:ea typeface="Times New Roman" panose="02020603050405020304" pitchFamily="18" charset="0"/>
                <a:cs typeface="Times New Roman" panose="02020603050405020304" pitchFamily="18" charset="0"/>
              </a:rPr>
              <a:t>analyse</a:t>
            </a:r>
            <a:r>
              <a:rPr lang="en-US" sz="1800" dirty="0">
                <a:effectLst/>
                <a:latin typeface="Aptos" panose="020B0004020202020204" pitchFamily="34" charset="0"/>
                <a:ea typeface="Times New Roman" panose="02020603050405020304" pitchFamily="18" charset="0"/>
                <a:cs typeface="Times New Roman" panose="02020603050405020304" pitchFamily="18" charset="0"/>
              </a:rPr>
              <a:t> external environmental influences systematically. It highlights six categories: political, economic, social, technological, environmental, and legal factors. Political influences include government regulations, trade rules, and import restrictions that affect the floral supply. Economic pressures involve rising inflation, higher costs, and changing consumer spending </a:t>
            </a:r>
            <a:r>
              <a:rPr lang="en-US" sz="1800" dirty="0" err="1">
                <a:effectLst/>
                <a:latin typeface="Aptos" panose="020B0004020202020204" pitchFamily="34" charset="0"/>
                <a:ea typeface="Times New Roman" panose="02020603050405020304" pitchFamily="18" charset="0"/>
                <a:cs typeface="Times New Roman" panose="02020603050405020304" pitchFamily="18" charset="0"/>
              </a:rPr>
              <a:t>behaviours</a:t>
            </a:r>
            <a:r>
              <a:rPr lang="en-US" sz="1800" dirty="0">
                <a:effectLst/>
                <a:latin typeface="Aptos" panose="020B0004020202020204" pitchFamily="34" charset="0"/>
                <a:ea typeface="Times New Roman" panose="02020603050405020304" pitchFamily="18" charset="0"/>
                <a:cs typeface="Times New Roman" panose="02020603050405020304" pitchFamily="18" charset="0"/>
              </a:rPr>
              <a:t> overall. Social drivers include shifting generational shopping preferences and growing demand for online services. Technological influences include the rise of digital transformation and marketing within the floral industry. Environmental factors include eco-packaging demands and sustainability challenges, which increase operational pressures. Legal influences involve compliance requirements and regulations shaping industry operations for smaller florists. The framework provides a structured and clear overview of environmental conditions influencing businesses today. However, it is limited because it provides a snapshot and may oversimplify issues (</a:t>
            </a:r>
            <a:r>
              <a:rPr lang="en-US" sz="1800" dirty="0" err="1">
                <a:effectLst/>
                <a:latin typeface="Aptos" panose="020B0004020202020204" pitchFamily="34" charset="0"/>
                <a:ea typeface="Times New Roman" panose="02020603050405020304" pitchFamily="18" charset="0"/>
                <a:cs typeface="Times New Roman" panose="02020603050405020304" pitchFamily="18" charset="0"/>
              </a:rPr>
              <a:t>Kenanoğlu</a:t>
            </a:r>
            <a:r>
              <a:rPr lang="en-US" sz="1800" dirty="0">
                <a:effectLst/>
                <a:latin typeface="Aptos" panose="020B0004020202020204" pitchFamily="34" charset="0"/>
                <a:ea typeface="Times New Roman" panose="02020603050405020304" pitchFamily="18" charset="0"/>
                <a:cs typeface="Times New Roman" panose="02020603050405020304" pitchFamily="18" charset="0"/>
              </a:rPr>
              <a:t>, 2023a).</a:t>
            </a:r>
          </a:p>
          <a:p>
            <a:endParaRPr lang="en-US" dirty="0"/>
          </a:p>
        </p:txBody>
      </p:sp>
      <p:sp>
        <p:nvSpPr>
          <p:cNvPr id="4" name="Slide Number Placeholder 3"/>
          <p:cNvSpPr>
            <a:spLocks noGrp="1"/>
          </p:cNvSpPr>
          <p:nvPr>
            <p:ph type="sldNum" sz="quarter" idx="5"/>
          </p:nvPr>
        </p:nvSpPr>
        <p:spPr/>
        <p:txBody>
          <a:bodyPr/>
          <a:lstStyle/>
          <a:p>
            <a:fld id="{3F1F8113-1E4F-4B68-8587-05BDE1D0E7DC}" type="slidenum">
              <a:rPr lang="en-US" smtClean="0"/>
              <a:t>6</a:t>
            </a:fld>
            <a:endParaRPr lang="en-US"/>
          </a:p>
        </p:txBody>
      </p:sp>
    </p:spTree>
    <p:extLst>
      <p:ext uri="{BB962C8B-B14F-4D97-AF65-F5344CB8AC3E}">
        <p14:creationId xmlns:p14="http://schemas.microsoft.com/office/powerpoint/2010/main" val="386781280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Aptos" panose="020B0004020202020204" pitchFamily="34" charset="0"/>
                <a:ea typeface="Times New Roman" panose="02020603050405020304" pitchFamily="18" charset="0"/>
                <a:cs typeface="Times New Roman" panose="02020603050405020304" pitchFamily="18" charset="0"/>
              </a:rPr>
              <a:t>Political factors include import policies that affect flower supply costs for Green Haven Florists. Brexit-related trade rules also raise supply chain risks and uncertainty for small businesses. Local council policies influence high street businesses, shaping customer flow and overall viability. Economic factors include inflation that drives up wages, packaging, and flower prices consistently. Consumer purchasing power has reduced due to rising costs across many household areas recently. Higher fuel and energy bills also impact logistics and delivery costs for the florist. Social factors highlight younger consumers shifting toward digital platforms and subscription-based floral services. Demand is growing for convenient and eco-friendly purchases, shaping consumer decision-making patterns overall. Technological weaknesses include a poor website and limited use of social media marketing. Legal factors involve compliance requirements and consumer protection laws that increase costs and obligations. Environmental influences include climate change disruptions and pressure to adopt greener business practices (</a:t>
            </a:r>
            <a:r>
              <a:rPr lang="en-US" sz="1800" dirty="0" err="1">
                <a:effectLst/>
                <a:latin typeface="Aptos" panose="020B0004020202020204" pitchFamily="34" charset="0"/>
                <a:ea typeface="Times New Roman" panose="02020603050405020304" pitchFamily="18" charset="0"/>
                <a:cs typeface="Times New Roman" panose="02020603050405020304" pitchFamily="18" charset="0"/>
              </a:rPr>
              <a:t>Kenanoğlu</a:t>
            </a:r>
            <a:r>
              <a:rPr lang="en-US" sz="1800" dirty="0">
                <a:effectLst/>
                <a:latin typeface="Aptos" panose="020B0004020202020204" pitchFamily="34" charset="0"/>
                <a:ea typeface="Times New Roman" panose="02020603050405020304" pitchFamily="18" charset="0"/>
                <a:cs typeface="Times New Roman" panose="02020603050405020304" pitchFamily="18" charset="0"/>
              </a:rPr>
              <a:t>, 2023b).</a:t>
            </a:r>
          </a:p>
          <a:p>
            <a:endParaRPr lang="en-US" dirty="0"/>
          </a:p>
        </p:txBody>
      </p:sp>
      <p:sp>
        <p:nvSpPr>
          <p:cNvPr id="4" name="Slide Number Placeholder 3"/>
          <p:cNvSpPr>
            <a:spLocks noGrp="1"/>
          </p:cNvSpPr>
          <p:nvPr>
            <p:ph type="sldNum" sz="quarter" idx="5"/>
          </p:nvPr>
        </p:nvSpPr>
        <p:spPr/>
        <p:txBody>
          <a:bodyPr/>
          <a:lstStyle/>
          <a:p>
            <a:fld id="{3F1F8113-1E4F-4B68-8587-05BDE1D0E7DC}" type="slidenum">
              <a:rPr lang="en-US" smtClean="0"/>
              <a:t>7</a:t>
            </a:fld>
            <a:endParaRPr lang="en-US"/>
          </a:p>
        </p:txBody>
      </p:sp>
    </p:spTree>
    <p:extLst>
      <p:ext uri="{BB962C8B-B14F-4D97-AF65-F5344CB8AC3E}">
        <p14:creationId xmlns:p14="http://schemas.microsoft.com/office/powerpoint/2010/main" val="326776793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Aptos" panose="020B0004020202020204" pitchFamily="34" charset="0"/>
                <a:ea typeface="Times New Roman" panose="02020603050405020304" pitchFamily="18" charset="0"/>
                <a:cs typeface="Times New Roman" panose="02020603050405020304" pitchFamily="18" charset="0"/>
              </a:rPr>
              <a:t>The fishbone diagram is also known as the Ishikawa or Cause-and-Effect diagram. It is a structured tool that helps identify multiple causes leading to a problem. It maps categories of issues, including competition, costs, technology, and environmental conditions. The model highlights both primary and secondary causes that impact the central business problem. The benefits include clarity, structure, and simplicity, which make communication effective for managers. It also provides a visual format that is easier to interpret and </a:t>
            </a:r>
            <a:r>
              <a:rPr lang="en-US" sz="1800" dirty="0" err="1">
                <a:effectLst/>
                <a:latin typeface="Aptos" panose="020B0004020202020204" pitchFamily="34" charset="0"/>
                <a:ea typeface="Times New Roman" panose="02020603050405020304" pitchFamily="18" charset="0"/>
                <a:cs typeface="Times New Roman" panose="02020603050405020304" pitchFamily="18" charset="0"/>
              </a:rPr>
              <a:t>analyse</a:t>
            </a:r>
            <a:r>
              <a:rPr lang="en-US" sz="1800" dirty="0">
                <a:effectLst/>
                <a:latin typeface="Aptos" panose="020B0004020202020204" pitchFamily="34" charset="0"/>
                <a:ea typeface="Times New Roman" panose="02020603050405020304" pitchFamily="18" charset="0"/>
                <a:cs typeface="Times New Roman" panose="02020603050405020304" pitchFamily="18" charset="0"/>
              </a:rPr>
              <a:t> consistently. However, it has limitations because it relies on human judgment and may ignore complexity. Sustainability challenges can also be integrated into the model to highlight industry-related pressures. Green Haven Florists benefits from using this model because multiple pressures interact simultaneously. Research shows that sustainability and digital transformation issues strongly affect growth within the floral industry (Nicholson, 2022).</a:t>
            </a:r>
          </a:p>
          <a:p>
            <a:endParaRPr lang="en-US" dirty="0"/>
          </a:p>
        </p:txBody>
      </p:sp>
      <p:sp>
        <p:nvSpPr>
          <p:cNvPr id="4" name="Slide Number Placeholder 3"/>
          <p:cNvSpPr>
            <a:spLocks noGrp="1"/>
          </p:cNvSpPr>
          <p:nvPr>
            <p:ph type="sldNum" sz="quarter" idx="5"/>
          </p:nvPr>
        </p:nvSpPr>
        <p:spPr/>
        <p:txBody>
          <a:bodyPr/>
          <a:lstStyle/>
          <a:p>
            <a:fld id="{3F1F8113-1E4F-4B68-8587-05BDE1D0E7DC}" type="slidenum">
              <a:rPr lang="en-US" smtClean="0"/>
              <a:t>8</a:t>
            </a:fld>
            <a:endParaRPr lang="en-US"/>
          </a:p>
        </p:txBody>
      </p:sp>
    </p:spTree>
    <p:extLst>
      <p:ext uri="{BB962C8B-B14F-4D97-AF65-F5344CB8AC3E}">
        <p14:creationId xmlns:p14="http://schemas.microsoft.com/office/powerpoint/2010/main" val="382573538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Aptos" panose="020B0004020202020204" pitchFamily="34" charset="0"/>
                <a:ea typeface="Times New Roman" panose="02020603050405020304" pitchFamily="18" charset="0"/>
                <a:cs typeface="Times New Roman" panose="02020603050405020304" pitchFamily="18" charset="0"/>
              </a:rPr>
              <a:t>The Green Haven fishbone diagram identifies the main problem as declining in-store sales. One category is competition, with local boutiques and online retailers dominating customer demand consistently. Another category is technology, where a weak website and digital presence reduce competitiveness greatly. Costs also create problems because imported flowers and eco-materials have become more expensive. Customers are increasingly demanding subscriptions and flexibility in delivery options from floral businesses. Market factors highlight that the high street decline is limiting customer reach substantially. The trend of consumer gifting is also heavily controlling the demand and buying patterns of the floral market. All these factors come together to influence the core decline that is experienced in Green Haven Florists. The fishbone model is illustrative on how categories interact to affect the business outcomes negatively. These findings are backed by evidence that indicates that the consumer gifting trends are influencing the broader floral industry (Rombach et al., 2021).</a:t>
            </a:r>
          </a:p>
          <a:p>
            <a:endParaRPr lang="en-US" dirty="0"/>
          </a:p>
        </p:txBody>
      </p:sp>
      <p:sp>
        <p:nvSpPr>
          <p:cNvPr id="4" name="Slide Number Placeholder 3"/>
          <p:cNvSpPr>
            <a:spLocks noGrp="1"/>
          </p:cNvSpPr>
          <p:nvPr>
            <p:ph type="sldNum" sz="quarter" idx="5"/>
          </p:nvPr>
        </p:nvSpPr>
        <p:spPr/>
        <p:txBody>
          <a:bodyPr/>
          <a:lstStyle/>
          <a:p>
            <a:fld id="{3F1F8113-1E4F-4B68-8587-05BDE1D0E7DC}" type="slidenum">
              <a:rPr lang="en-US" smtClean="0"/>
              <a:t>9</a:t>
            </a:fld>
            <a:endParaRPr lang="en-US"/>
          </a:p>
        </p:txBody>
      </p:sp>
    </p:spTree>
    <p:extLst>
      <p:ext uri="{BB962C8B-B14F-4D97-AF65-F5344CB8AC3E}">
        <p14:creationId xmlns:p14="http://schemas.microsoft.com/office/powerpoint/2010/main" val="19184198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Aptos" panose="020B0004020202020204" pitchFamily="34" charset="0"/>
                <a:ea typeface="Times New Roman" panose="02020603050405020304" pitchFamily="18" charset="0"/>
                <a:cs typeface="Times New Roman" panose="02020603050405020304" pitchFamily="18" charset="0"/>
              </a:rPr>
              <a:t>The key findings reveal that Green Haven faces a 30% decline in physical sales. External pressures include inflation, competition, market changes, and wider supply chain disruptions for florists. Internal weaknesses include the website, outdated marketing, and poor delivery capabilities for customers. Tools applied include 5W2H, PESTEL, and the fishbone model for structured analysis. Each tool highlighted both internal weaknesses and external pressures shaping Green Haven’s challenges overall. The combination of these findings shows how risks originate from different sources simultaneously. Both local market decline and digital gaps interact to worsen the company’s overall performance. These findings provide a strong foundation for considering possible solutions and strategies moving forward. The results also mirror trends within the wider ornamentals industry that faces similar pressures. Research confirms these florist challenges align with industry evidence from other international studies (</a:t>
            </a:r>
            <a:r>
              <a:rPr lang="en-US" sz="1800" dirty="0" err="1">
                <a:effectLst/>
                <a:latin typeface="Aptos" panose="020B0004020202020204" pitchFamily="34" charset="0"/>
                <a:ea typeface="Times New Roman" panose="02020603050405020304" pitchFamily="18" charset="0"/>
                <a:cs typeface="Times New Roman" panose="02020603050405020304" pitchFamily="18" charset="0"/>
              </a:rPr>
              <a:t>Salachna</a:t>
            </a:r>
            <a:r>
              <a:rPr lang="en-US" sz="1800" dirty="0">
                <a:effectLst/>
                <a:latin typeface="Aptos" panose="020B0004020202020204" pitchFamily="34" charset="0"/>
                <a:ea typeface="Times New Roman" panose="02020603050405020304" pitchFamily="18" charset="0"/>
                <a:cs typeface="Times New Roman" panose="02020603050405020304" pitchFamily="18" charset="0"/>
              </a:rPr>
              <a:t>, 2022).</a:t>
            </a:r>
          </a:p>
          <a:p>
            <a:endParaRPr lang="en-US" dirty="0"/>
          </a:p>
        </p:txBody>
      </p:sp>
      <p:sp>
        <p:nvSpPr>
          <p:cNvPr id="4" name="Slide Number Placeholder 3"/>
          <p:cNvSpPr>
            <a:spLocks noGrp="1"/>
          </p:cNvSpPr>
          <p:nvPr>
            <p:ph type="sldNum" sz="quarter" idx="5"/>
          </p:nvPr>
        </p:nvSpPr>
        <p:spPr/>
        <p:txBody>
          <a:bodyPr/>
          <a:lstStyle/>
          <a:p>
            <a:fld id="{3F1F8113-1E4F-4B68-8587-05BDE1D0E7DC}" type="slidenum">
              <a:rPr lang="en-US" smtClean="0"/>
              <a:t>10</a:t>
            </a:fld>
            <a:endParaRPr lang="en-US"/>
          </a:p>
        </p:txBody>
      </p:sp>
    </p:spTree>
    <p:extLst>
      <p:ext uri="{BB962C8B-B14F-4D97-AF65-F5344CB8AC3E}">
        <p14:creationId xmlns:p14="http://schemas.microsoft.com/office/powerpoint/2010/main" val="258398217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Aptos" panose="020B0004020202020204" pitchFamily="34" charset="0"/>
                <a:ea typeface="Times New Roman" panose="02020603050405020304" pitchFamily="18" charset="0"/>
                <a:cs typeface="Times New Roman" panose="02020603050405020304" pitchFamily="18" charset="0"/>
              </a:rPr>
              <a:t>The conclusion highlights that Green Haven faces very serious pressure from declining sales. The 5W2H framework clarified the scope of the problem and key details. The PESTEL analysis revealed external pressures shaping the environment, including costs, policies, and technology. The cause-and-effect diagram identified specific root causes linked to competition and costs. Findings suggest both internal weaknesses and external factors interact to create major risks. Together, these conditions explain the continuing decline in sales for Green Haven Florists. Without adaptation, the business will continue to lose competitiveness and financial sustainability rapidly. Urgent action is required for digital improvements and new strategic approaches within the business. This must incorporate the fortification of online platforms, marketing, and subscription services in order to appeal to the customers. Green Haven can only </a:t>
            </a:r>
            <a:r>
              <a:rPr lang="en-US" sz="1800" dirty="0" err="1">
                <a:effectLst/>
                <a:latin typeface="Aptos" panose="020B0004020202020204" pitchFamily="34" charset="0"/>
                <a:ea typeface="Times New Roman" panose="02020603050405020304" pitchFamily="18" charset="0"/>
                <a:cs typeface="Times New Roman" panose="02020603050405020304" pitchFamily="18" charset="0"/>
              </a:rPr>
              <a:t>stabilise</a:t>
            </a:r>
            <a:r>
              <a:rPr lang="en-US" sz="1800" dirty="0">
                <a:effectLst/>
                <a:latin typeface="Aptos" panose="020B0004020202020204" pitchFamily="34" charset="0"/>
                <a:ea typeface="Times New Roman" panose="02020603050405020304" pitchFamily="18" charset="0"/>
                <a:cs typeface="Times New Roman" panose="02020603050405020304" pitchFamily="18" charset="0"/>
              </a:rPr>
              <a:t> performance and compete in the dynamic industry environment after adapting swiftly.</a:t>
            </a:r>
          </a:p>
          <a:p>
            <a:endParaRPr lang="en-US" dirty="0"/>
          </a:p>
        </p:txBody>
      </p:sp>
      <p:sp>
        <p:nvSpPr>
          <p:cNvPr id="4" name="Slide Number Placeholder 3"/>
          <p:cNvSpPr>
            <a:spLocks noGrp="1"/>
          </p:cNvSpPr>
          <p:nvPr>
            <p:ph type="sldNum" sz="quarter" idx="5"/>
          </p:nvPr>
        </p:nvSpPr>
        <p:spPr/>
        <p:txBody>
          <a:bodyPr/>
          <a:lstStyle/>
          <a:p>
            <a:fld id="{3F1F8113-1E4F-4B68-8587-05BDE1D0E7DC}" type="slidenum">
              <a:rPr lang="en-US" smtClean="0"/>
              <a:t>11</a:t>
            </a:fld>
            <a:endParaRPr lang="en-US"/>
          </a:p>
        </p:txBody>
      </p:sp>
    </p:spTree>
    <p:extLst>
      <p:ext uri="{BB962C8B-B14F-4D97-AF65-F5344CB8AC3E}">
        <p14:creationId xmlns:p14="http://schemas.microsoft.com/office/powerpoint/2010/main" val="145548789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buNone/>
            </a:pPr>
            <a:r>
              <a:rPr lang="en-US" sz="1200" kern="0" dirty="0">
                <a:effectLst/>
                <a:ea typeface="Times New Roman" panose="02020603050405020304" pitchFamily="18" charset="0"/>
                <a:cs typeface="Times New Roman" panose="02020603050405020304" pitchFamily="18" charset="0"/>
              </a:rPr>
              <a:t>AIPH. (2022). </a:t>
            </a:r>
            <a:r>
              <a:rPr lang="en-US" sz="1200" i="1" kern="0" dirty="0">
                <a:effectLst/>
                <a:ea typeface="Times New Roman" panose="02020603050405020304" pitchFamily="18" charset="0"/>
                <a:cs typeface="Times New Roman" panose="02020603050405020304" pitchFamily="18" charset="0"/>
              </a:rPr>
              <a:t>How the floral industry is embracing a digital future • AIPH</a:t>
            </a:r>
            <a:r>
              <a:rPr lang="en-US" sz="1200" kern="0" dirty="0">
                <a:effectLst/>
                <a:ea typeface="Times New Roman" panose="02020603050405020304" pitchFamily="18" charset="0"/>
                <a:cs typeface="Times New Roman" panose="02020603050405020304" pitchFamily="18" charset="0"/>
              </a:rPr>
              <a:t>. [online] Available at: </a:t>
            </a:r>
            <a:r>
              <a:rPr lang="en-US" sz="1200" u="none" strike="noStrike" kern="0" dirty="0">
                <a:solidFill>
                  <a:srgbClr val="467886"/>
                </a:solidFill>
                <a:effectLst/>
                <a:ea typeface="Times New Roman" panose="02020603050405020304" pitchFamily="18" charset="0"/>
                <a:cs typeface="Times New Roman" panose="02020603050405020304" pitchFamily="18" charset="0"/>
                <a:hlinkClick r:id="rId3"/>
              </a:rPr>
              <a:t>https://aiph.org/floraculture/news/how-the-floral-industry-is-embracing-a-digital-future/</a:t>
            </a:r>
            <a:r>
              <a:rPr lang="en-US" sz="1200" kern="0" dirty="0">
                <a:effectLst/>
                <a:ea typeface="Times New Roman" panose="02020603050405020304" pitchFamily="18" charset="0"/>
                <a:cs typeface="Times New Roman" panose="02020603050405020304" pitchFamily="18" charset="0"/>
              </a:rPr>
              <a:t>.</a:t>
            </a:r>
            <a:endParaRPr lang="en-US" sz="1200" kern="100" dirty="0">
              <a:effectLst/>
              <a:ea typeface="Times New Roman" panose="02020603050405020304" pitchFamily="18" charset="0"/>
              <a:cs typeface="Times New Roman" panose="02020603050405020304" pitchFamily="18" charset="0"/>
            </a:endParaRPr>
          </a:p>
          <a:p>
            <a:pPr marL="0" marR="0" algn="just">
              <a:lnSpc>
                <a:spcPct val="150000"/>
              </a:lnSpc>
              <a:spcBef>
                <a:spcPts val="0"/>
              </a:spcBef>
              <a:buNone/>
            </a:pPr>
            <a:r>
              <a:rPr lang="en-US" sz="1200" kern="0" dirty="0">
                <a:effectLst/>
                <a:ea typeface="Times New Roman" panose="02020603050405020304" pitchFamily="18" charset="0"/>
                <a:cs typeface="Times New Roman" panose="02020603050405020304" pitchFamily="18" charset="0"/>
              </a:rPr>
              <a:t>Etheredge, C.L. and DelPrince, J. (2021). Retail Florists Use Novel Sales Approaches during the COVID-19 Pandemic. </a:t>
            </a:r>
            <a:r>
              <a:rPr lang="en-US" sz="1200" i="1" kern="0" dirty="0" err="1">
                <a:effectLst/>
                <a:ea typeface="Times New Roman" panose="02020603050405020304" pitchFamily="18" charset="0"/>
                <a:cs typeface="Times New Roman" panose="02020603050405020304" pitchFamily="18" charset="0"/>
              </a:rPr>
              <a:t>HortTechnology</a:t>
            </a:r>
            <a:r>
              <a:rPr lang="en-US" sz="1200" kern="0" dirty="0">
                <a:effectLst/>
                <a:ea typeface="Times New Roman" panose="02020603050405020304" pitchFamily="18" charset="0"/>
                <a:cs typeface="Times New Roman" panose="02020603050405020304" pitchFamily="18" charset="0"/>
              </a:rPr>
              <a:t>, pp.1–7. </a:t>
            </a:r>
            <a:r>
              <a:rPr lang="en-US" sz="1200" kern="0" dirty="0" err="1">
                <a:effectLst/>
                <a:ea typeface="Times New Roman" panose="02020603050405020304" pitchFamily="18" charset="0"/>
                <a:cs typeface="Times New Roman" panose="02020603050405020304" pitchFamily="18" charset="0"/>
              </a:rPr>
              <a:t>doi:</a:t>
            </a:r>
            <a:r>
              <a:rPr lang="en-US" sz="1200" u="none" strike="noStrike" kern="0" dirty="0" err="1">
                <a:solidFill>
                  <a:srgbClr val="467886"/>
                </a:solidFill>
                <a:effectLst/>
                <a:ea typeface="Times New Roman" panose="02020603050405020304" pitchFamily="18" charset="0"/>
                <a:cs typeface="Times New Roman" panose="02020603050405020304" pitchFamily="18" charset="0"/>
                <a:hlinkClick r:id="rId4"/>
              </a:rPr>
              <a:t>https</a:t>
            </a:r>
            <a:r>
              <a:rPr lang="en-US" sz="1200" u="none" strike="noStrike" kern="0" dirty="0">
                <a:solidFill>
                  <a:srgbClr val="467886"/>
                </a:solidFill>
                <a:effectLst/>
                <a:ea typeface="Times New Roman" panose="02020603050405020304" pitchFamily="18" charset="0"/>
                <a:cs typeface="Times New Roman" panose="02020603050405020304" pitchFamily="18" charset="0"/>
                <a:hlinkClick r:id="rId4"/>
              </a:rPr>
              <a:t>://doi.org/10.21273/horttech04920-21</a:t>
            </a:r>
            <a:r>
              <a:rPr lang="en-US" sz="1200" kern="0" dirty="0">
                <a:effectLst/>
                <a:ea typeface="Times New Roman" panose="02020603050405020304" pitchFamily="18" charset="0"/>
                <a:cs typeface="Times New Roman" panose="02020603050405020304" pitchFamily="18" charset="0"/>
              </a:rPr>
              <a:t>.</a:t>
            </a:r>
            <a:endParaRPr lang="en-US" sz="1200" kern="100" dirty="0">
              <a:effectLst/>
              <a:ea typeface="Times New Roman" panose="02020603050405020304" pitchFamily="18" charset="0"/>
              <a:cs typeface="Times New Roman" panose="02020603050405020304" pitchFamily="18" charset="0"/>
            </a:endParaRPr>
          </a:p>
          <a:p>
            <a:pPr marL="0" marR="0" algn="just">
              <a:lnSpc>
                <a:spcPct val="150000"/>
              </a:lnSpc>
              <a:spcBef>
                <a:spcPts val="0"/>
              </a:spcBef>
              <a:buNone/>
            </a:pPr>
            <a:r>
              <a:rPr lang="en-US" sz="1200" kern="0" dirty="0">
                <a:effectLst/>
                <a:ea typeface="Times New Roman" panose="02020603050405020304" pitchFamily="18" charset="0"/>
                <a:cs typeface="Times New Roman" panose="02020603050405020304" pitchFamily="18" charset="0"/>
              </a:rPr>
              <a:t>Frem, M., Alessandro Petrontino, </a:t>
            </a:r>
            <a:r>
              <a:rPr lang="en-US" sz="1200" kern="0" dirty="0" err="1">
                <a:effectLst/>
                <a:ea typeface="Times New Roman" panose="02020603050405020304" pitchFamily="18" charset="0"/>
                <a:cs typeface="Times New Roman" panose="02020603050405020304" pitchFamily="18" charset="0"/>
              </a:rPr>
              <a:t>Fucilli</a:t>
            </a:r>
            <a:r>
              <a:rPr lang="en-US" sz="1200" kern="0" dirty="0">
                <a:effectLst/>
                <a:ea typeface="Times New Roman" panose="02020603050405020304" pitchFamily="18" charset="0"/>
                <a:cs typeface="Times New Roman" panose="02020603050405020304" pitchFamily="18" charset="0"/>
              </a:rPr>
              <a:t>, V., Barbara De Lucia, Tria, E., Adele Annarita Campobasso, Calderoni, F. and Bozzo, F. (2024). Consumers’ Perceptions for an Outdoor Ornamental Plant: Exploring the Influence of Novel Plant Diseases Diagnostics and Sustainable Nurseries Cultivation Management. </a:t>
            </a:r>
            <a:r>
              <a:rPr lang="en-US" sz="1200" i="1" kern="0" dirty="0" err="1">
                <a:effectLst/>
                <a:ea typeface="Times New Roman" panose="02020603050405020304" pitchFamily="18" charset="0"/>
                <a:cs typeface="Times New Roman" panose="02020603050405020304" pitchFamily="18" charset="0"/>
              </a:rPr>
              <a:t>Horticulturae</a:t>
            </a:r>
            <a:r>
              <a:rPr lang="en-US" sz="1200" kern="0" dirty="0">
                <a:effectLst/>
                <a:ea typeface="Times New Roman" panose="02020603050405020304" pitchFamily="18" charset="0"/>
                <a:cs typeface="Times New Roman" panose="02020603050405020304" pitchFamily="18" charset="0"/>
              </a:rPr>
              <a:t>, 10(5), pp.501–501. </a:t>
            </a:r>
            <a:r>
              <a:rPr lang="en-US" sz="1200" kern="0" dirty="0" err="1">
                <a:effectLst/>
                <a:ea typeface="Times New Roman" panose="02020603050405020304" pitchFamily="18" charset="0"/>
                <a:cs typeface="Times New Roman" panose="02020603050405020304" pitchFamily="18" charset="0"/>
              </a:rPr>
              <a:t>doi:</a:t>
            </a:r>
            <a:r>
              <a:rPr lang="en-US" sz="1200" u="none" strike="noStrike" kern="0" dirty="0" err="1">
                <a:solidFill>
                  <a:srgbClr val="467886"/>
                </a:solidFill>
                <a:effectLst/>
                <a:ea typeface="Times New Roman" panose="02020603050405020304" pitchFamily="18" charset="0"/>
                <a:cs typeface="Times New Roman" panose="02020603050405020304" pitchFamily="18" charset="0"/>
                <a:hlinkClick r:id="rId5"/>
              </a:rPr>
              <a:t>https</a:t>
            </a:r>
            <a:r>
              <a:rPr lang="en-US" sz="1200" u="none" strike="noStrike" kern="0" dirty="0">
                <a:solidFill>
                  <a:srgbClr val="467886"/>
                </a:solidFill>
                <a:effectLst/>
                <a:ea typeface="Times New Roman" panose="02020603050405020304" pitchFamily="18" charset="0"/>
                <a:cs typeface="Times New Roman" panose="02020603050405020304" pitchFamily="18" charset="0"/>
                <a:hlinkClick r:id="rId5"/>
              </a:rPr>
              <a:t>://doi.org/10.3390/horticulturae10050501</a:t>
            </a:r>
            <a:r>
              <a:rPr lang="en-US" sz="1200" kern="0" dirty="0">
                <a:effectLst/>
                <a:ea typeface="Times New Roman" panose="02020603050405020304" pitchFamily="18" charset="0"/>
                <a:cs typeface="Times New Roman" panose="02020603050405020304" pitchFamily="18" charset="0"/>
              </a:rPr>
              <a:t>.</a:t>
            </a:r>
            <a:endParaRPr lang="en-US" sz="1200" kern="100" dirty="0">
              <a:effectLst/>
              <a:ea typeface="Times New Roman" panose="02020603050405020304" pitchFamily="18" charset="0"/>
              <a:cs typeface="Times New Roman" panose="02020603050405020304" pitchFamily="18" charset="0"/>
            </a:endParaRPr>
          </a:p>
          <a:p>
            <a:pPr marL="0" marR="0" algn="just">
              <a:lnSpc>
                <a:spcPct val="150000"/>
              </a:lnSpc>
              <a:spcBef>
                <a:spcPts val="0"/>
              </a:spcBef>
              <a:buNone/>
            </a:pPr>
            <a:r>
              <a:rPr lang="en-US" sz="1200" kern="0" dirty="0">
                <a:effectLst/>
                <a:ea typeface="Times New Roman" panose="02020603050405020304" pitchFamily="18" charset="0"/>
                <a:cs typeface="Times New Roman" panose="02020603050405020304" pitchFamily="18" charset="0"/>
              </a:rPr>
              <a:t>Gabellini, S. and Scaramuzzi, S. (2022). Evolving Consumption Trends, Marketing Strategies, and Governance Settings in Ornamental Horticulture: A Grey Literature Review. </a:t>
            </a:r>
            <a:r>
              <a:rPr lang="en-US" sz="1200" i="1" kern="0" dirty="0" err="1">
                <a:effectLst/>
                <a:ea typeface="Times New Roman" panose="02020603050405020304" pitchFamily="18" charset="0"/>
                <a:cs typeface="Times New Roman" panose="02020603050405020304" pitchFamily="18" charset="0"/>
              </a:rPr>
              <a:t>Horticulturae</a:t>
            </a:r>
            <a:r>
              <a:rPr lang="en-US" sz="1200" kern="0" dirty="0">
                <a:effectLst/>
                <a:ea typeface="Times New Roman" panose="02020603050405020304" pitchFamily="18" charset="0"/>
                <a:cs typeface="Times New Roman" panose="02020603050405020304" pitchFamily="18" charset="0"/>
              </a:rPr>
              <a:t>, [online] 8(3), p.234. </a:t>
            </a:r>
            <a:r>
              <a:rPr lang="en-US" sz="1200" kern="0" dirty="0" err="1">
                <a:effectLst/>
                <a:ea typeface="Times New Roman" panose="02020603050405020304" pitchFamily="18" charset="0"/>
                <a:cs typeface="Times New Roman" panose="02020603050405020304" pitchFamily="18" charset="0"/>
              </a:rPr>
              <a:t>doi:</a:t>
            </a:r>
            <a:r>
              <a:rPr lang="en-US" sz="1200" u="none" strike="noStrike" kern="0" dirty="0" err="1">
                <a:solidFill>
                  <a:srgbClr val="467886"/>
                </a:solidFill>
                <a:effectLst/>
                <a:ea typeface="Times New Roman" panose="02020603050405020304" pitchFamily="18" charset="0"/>
                <a:cs typeface="Times New Roman" panose="02020603050405020304" pitchFamily="18" charset="0"/>
                <a:hlinkClick r:id="rId6"/>
              </a:rPr>
              <a:t>https</a:t>
            </a:r>
            <a:r>
              <a:rPr lang="en-US" sz="1200" u="none" strike="noStrike" kern="0" dirty="0">
                <a:solidFill>
                  <a:srgbClr val="467886"/>
                </a:solidFill>
                <a:effectLst/>
                <a:ea typeface="Times New Roman" panose="02020603050405020304" pitchFamily="18" charset="0"/>
                <a:cs typeface="Times New Roman" panose="02020603050405020304" pitchFamily="18" charset="0"/>
                <a:hlinkClick r:id="rId6"/>
              </a:rPr>
              <a:t>://doi.org/10.3390/horticulturae8030234</a:t>
            </a:r>
            <a:r>
              <a:rPr lang="en-US" sz="1200" kern="0" dirty="0">
                <a:effectLst/>
                <a:ea typeface="Times New Roman" panose="02020603050405020304" pitchFamily="18" charset="0"/>
                <a:cs typeface="Times New Roman" panose="02020603050405020304" pitchFamily="18" charset="0"/>
              </a:rPr>
              <a:t>.</a:t>
            </a:r>
            <a:endParaRPr lang="en-US" sz="1200" kern="100" dirty="0">
              <a:effectLst/>
              <a:ea typeface="Times New Roman" panose="02020603050405020304" pitchFamily="18" charset="0"/>
              <a:cs typeface="Times New Roman" panose="02020603050405020304" pitchFamily="18" charset="0"/>
            </a:endParaRPr>
          </a:p>
          <a:p>
            <a:pPr marL="0" marR="0" algn="just">
              <a:lnSpc>
                <a:spcPct val="150000"/>
              </a:lnSpc>
              <a:spcBef>
                <a:spcPts val="0"/>
              </a:spcBef>
              <a:buNone/>
            </a:pPr>
            <a:r>
              <a:rPr lang="en-US" sz="1200" kern="0" dirty="0">
                <a:effectLst/>
                <a:ea typeface="Times New Roman" panose="02020603050405020304" pitchFamily="18" charset="0"/>
                <a:cs typeface="Times New Roman" panose="02020603050405020304" pitchFamily="18" charset="0"/>
              </a:rPr>
              <a:t>IBISWorld (2021). </a:t>
            </a:r>
            <a:r>
              <a:rPr lang="en-US" sz="1200" i="1" kern="0" dirty="0">
                <a:effectLst/>
                <a:ea typeface="Times New Roman" panose="02020603050405020304" pitchFamily="18" charset="0"/>
                <a:cs typeface="Times New Roman" panose="02020603050405020304" pitchFamily="18" charset="0"/>
              </a:rPr>
              <a:t>How to Conduct a PESTLE Analysis</a:t>
            </a:r>
            <a:r>
              <a:rPr lang="en-US" sz="1200" kern="0" dirty="0">
                <a:effectLst/>
                <a:ea typeface="Times New Roman" panose="02020603050405020304" pitchFamily="18" charset="0"/>
                <a:cs typeface="Times New Roman" panose="02020603050405020304" pitchFamily="18" charset="0"/>
              </a:rPr>
              <a:t>. [online] Ibisworld.com. Available at: https://www.ibisworld.com/blog/3-step-pestle-analysis/99/1127/.</a:t>
            </a:r>
            <a:endParaRPr lang="en-US" sz="1200" kern="100" dirty="0">
              <a:effectLst/>
              <a:ea typeface="Times New Roman" panose="02020603050405020304" pitchFamily="18" charset="0"/>
              <a:cs typeface="Times New Roman" panose="02020603050405020304" pitchFamily="18" charset="0"/>
            </a:endParaRPr>
          </a:p>
          <a:p>
            <a:pPr marL="0" marR="0" algn="just">
              <a:lnSpc>
                <a:spcPct val="150000"/>
              </a:lnSpc>
              <a:spcBef>
                <a:spcPts val="0"/>
              </a:spcBef>
              <a:buNone/>
            </a:pPr>
            <a:r>
              <a:rPr lang="en-US" sz="1200" kern="0" dirty="0" err="1">
                <a:effectLst/>
                <a:ea typeface="Times New Roman" panose="02020603050405020304" pitchFamily="18" charset="0"/>
                <a:cs typeface="Times New Roman" panose="02020603050405020304" pitchFamily="18" charset="0"/>
              </a:rPr>
              <a:t>Kenanoğlu</a:t>
            </a:r>
            <a:r>
              <a:rPr lang="en-US" sz="1200" kern="0" dirty="0">
                <a:effectLst/>
                <a:ea typeface="Times New Roman" panose="02020603050405020304" pitchFamily="18" charset="0"/>
                <a:cs typeface="Times New Roman" panose="02020603050405020304" pitchFamily="18" charset="0"/>
              </a:rPr>
              <a:t>, Z. (2023a). Marketing Channel Preferences of Cut Flower Producers: A Case Study of Turkey. </a:t>
            </a:r>
            <a:r>
              <a:rPr lang="en-US" sz="1200" i="1" kern="0" dirty="0" err="1">
                <a:effectLst/>
                <a:ea typeface="Times New Roman" panose="02020603050405020304" pitchFamily="18" charset="0"/>
                <a:cs typeface="Times New Roman" panose="02020603050405020304" pitchFamily="18" charset="0"/>
              </a:rPr>
              <a:t>Horticulturae</a:t>
            </a:r>
            <a:r>
              <a:rPr lang="en-US" sz="1200" kern="0" dirty="0">
                <a:effectLst/>
                <a:ea typeface="Times New Roman" panose="02020603050405020304" pitchFamily="18" charset="0"/>
                <a:cs typeface="Times New Roman" panose="02020603050405020304" pitchFamily="18" charset="0"/>
              </a:rPr>
              <a:t>, [online] 9(3), p.372. </a:t>
            </a:r>
            <a:r>
              <a:rPr lang="en-US" sz="1200" kern="0" dirty="0" err="1">
                <a:effectLst/>
                <a:ea typeface="Times New Roman" panose="02020603050405020304" pitchFamily="18" charset="0"/>
                <a:cs typeface="Times New Roman" panose="02020603050405020304" pitchFamily="18" charset="0"/>
              </a:rPr>
              <a:t>doi:</a:t>
            </a:r>
            <a:r>
              <a:rPr lang="en-US" sz="1200" u="none" strike="noStrike" kern="0" dirty="0" err="1">
                <a:solidFill>
                  <a:srgbClr val="467886"/>
                </a:solidFill>
                <a:effectLst/>
                <a:ea typeface="Times New Roman" panose="02020603050405020304" pitchFamily="18" charset="0"/>
                <a:cs typeface="Times New Roman" panose="02020603050405020304" pitchFamily="18" charset="0"/>
                <a:hlinkClick r:id="rId7"/>
              </a:rPr>
              <a:t>https</a:t>
            </a:r>
            <a:r>
              <a:rPr lang="en-US" sz="1200" u="none" strike="noStrike" kern="0" dirty="0">
                <a:solidFill>
                  <a:srgbClr val="467886"/>
                </a:solidFill>
                <a:effectLst/>
                <a:ea typeface="Times New Roman" panose="02020603050405020304" pitchFamily="18" charset="0"/>
                <a:cs typeface="Times New Roman" panose="02020603050405020304" pitchFamily="18" charset="0"/>
                <a:hlinkClick r:id="rId7"/>
              </a:rPr>
              <a:t>://doi.org/10.3390/horticulturae9030372</a:t>
            </a:r>
            <a:r>
              <a:rPr lang="en-US" sz="1200" kern="0" dirty="0">
                <a:effectLst/>
                <a:ea typeface="Times New Roman" panose="02020603050405020304" pitchFamily="18" charset="0"/>
                <a:cs typeface="Times New Roman" panose="02020603050405020304" pitchFamily="18" charset="0"/>
              </a:rPr>
              <a:t>.</a:t>
            </a:r>
            <a:endParaRPr lang="en-US" sz="1200" kern="100" dirty="0">
              <a:effectLst/>
              <a:ea typeface="Times New Roman" panose="02020603050405020304" pitchFamily="18" charset="0"/>
              <a:cs typeface="Times New Roman" panose="02020603050405020304" pitchFamily="18" charset="0"/>
            </a:endParaRPr>
          </a:p>
          <a:p>
            <a:pPr marL="0" marR="0" algn="just">
              <a:lnSpc>
                <a:spcPct val="150000"/>
              </a:lnSpc>
              <a:spcBef>
                <a:spcPts val="0"/>
              </a:spcBef>
              <a:buNone/>
            </a:pPr>
            <a:r>
              <a:rPr lang="en-US" sz="1200" kern="0" dirty="0" err="1">
                <a:effectLst/>
                <a:ea typeface="Times New Roman" panose="02020603050405020304" pitchFamily="18" charset="0"/>
                <a:cs typeface="Times New Roman" panose="02020603050405020304" pitchFamily="18" charset="0"/>
              </a:rPr>
              <a:t>Kenanoğlu</a:t>
            </a:r>
            <a:r>
              <a:rPr lang="en-US" sz="1200" kern="0" dirty="0">
                <a:effectLst/>
                <a:ea typeface="Times New Roman" panose="02020603050405020304" pitchFamily="18" charset="0"/>
                <a:cs typeface="Times New Roman" panose="02020603050405020304" pitchFamily="18" charset="0"/>
              </a:rPr>
              <a:t>, Z. (2023b). Problems of Retailers in the Cut Flower Sector and a Proposal for the Sustainability of the Sector: The Case of Turkey. </a:t>
            </a:r>
            <a:r>
              <a:rPr lang="en-US" sz="1200" i="1" kern="0" dirty="0" err="1">
                <a:effectLst/>
                <a:ea typeface="Times New Roman" panose="02020603050405020304" pitchFamily="18" charset="0"/>
                <a:cs typeface="Times New Roman" panose="02020603050405020304" pitchFamily="18" charset="0"/>
              </a:rPr>
              <a:t>Horticulturae</a:t>
            </a:r>
            <a:r>
              <a:rPr lang="en-US" sz="1200" kern="0" dirty="0">
                <a:effectLst/>
                <a:ea typeface="Times New Roman" panose="02020603050405020304" pitchFamily="18" charset="0"/>
                <a:cs typeface="Times New Roman" panose="02020603050405020304" pitchFamily="18" charset="0"/>
              </a:rPr>
              <a:t>, [online] 9(8), p.932. </a:t>
            </a:r>
            <a:r>
              <a:rPr lang="en-US" sz="1200" kern="0" dirty="0" err="1">
                <a:effectLst/>
                <a:ea typeface="Times New Roman" panose="02020603050405020304" pitchFamily="18" charset="0"/>
                <a:cs typeface="Times New Roman" panose="02020603050405020304" pitchFamily="18" charset="0"/>
              </a:rPr>
              <a:t>doi:</a:t>
            </a:r>
            <a:r>
              <a:rPr lang="en-US" sz="1200" u="none" strike="noStrike" kern="0" dirty="0" err="1">
                <a:solidFill>
                  <a:srgbClr val="467886"/>
                </a:solidFill>
                <a:effectLst/>
                <a:ea typeface="Times New Roman" panose="02020603050405020304" pitchFamily="18" charset="0"/>
                <a:cs typeface="Times New Roman" panose="02020603050405020304" pitchFamily="18" charset="0"/>
                <a:hlinkClick r:id="rId8"/>
              </a:rPr>
              <a:t>https</a:t>
            </a:r>
            <a:r>
              <a:rPr lang="en-US" sz="1200" u="none" strike="noStrike" kern="0" dirty="0">
                <a:solidFill>
                  <a:srgbClr val="467886"/>
                </a:solidFill>
                <a:effectLst/>
                <a:ea typeface="Times New Roman" panose="02020603050405020304" pitchFamily="18" charset="0"/>
                <a:cs typeface="Times New Roman" panose="02020603050405020304" pitchFamily="18" charset="0"/>
                <a:hlinkClick r:id="rId8"/>
              </a:rPr>
              <a:t>://doi.org/10.3390/horticulturae9080932</a:t>
            </a:r>
            <a:r>
              <a:rPr lang="en-US" sz="1200" kern="0" dirty="0">
                <a:effectLst/>
                <a:ea typeface="Times New Roman" panose="02020603050405020304" pitchFamily="18" charset="0"/>
                <a:cs typeface="Times New Roman" panose="02020603050405020304" pitchFamily="18" charset="0"/>
              </a:rPr>
              <a:t>.</a:t>
            </a:r>
            <a:endParaRPr lang="en-US" sz="1200" kern="100" dirty="0">
              <a:effectLst/>
              <a:ea typeface="Times New Roman" panose="02020603050405020304" pitchFamily="18" charset="0"/>
              <a:cs typeface="Times New Roman" panose="02020603050405020304" pitchFamily="18" charset="0"/>
            </a:endParaRPr>
          </a:p>
          <a:p>
            <a:pPr marL="0" marR="0" algn="just">
              <a:lnSpc>
                <a:spcPct val="150000"/>
              </a:lnSpc>
              <a:spcBef>
                <a:spcPts val="0"/>
              </a:spcBef>
              <a:buNone/>
            </a:pPr>
            <a:r>
              <a:rPr lang="en-US" sz="1200" kern="0" dirty="0">
                <a:effectLst/>
                <a:ea typeface="Times New Roman" panose="02020603050405020304" pitchFamily="18" charset="0"/>
                <a:cs typeface="Times New Roman" panose="02020603050405020304" pitchFamily="18" charset="0"/>
              </a:rPr>
              <a:t>Lawless, J. (2024). </a:t>
            </a:r>
            <a:r>
              <a:rPr lang="en-US" sz="1200" i="1" kern="0" dirty="0">
                <a:effectLst/>
                <a:ea typeface="Times New Roman" panose="02020603050405020304" pitchFamily="18" charset="0"/>
                <a:cs typeface="Times New Roman" panose="02020603050405020304" pitchFamily="18" charset="0"/>
              </a:rPr>
              <a:t>Fishbone Diagram (Ishikawa)</a:t>
            </a:r>
            <a:r>
              <a:rPr lang="en-US" sz="1200" kern="0" dirty="0">
                <a:effectLst/>
                <a:ea typeface="Times New Roman" panose="02020603050405020304" pitchFamily="18" charset="0"/>
                <a:cs typeface="Times New Roman" panose="02020603050405020304" pitchFamily="18" charset="0"/>
              </a:rPr>
              <a:t>. [online] Purple Griffon. Available at: https://purplegriffon.com/blog/fishbone-diagram-ishikawa.</a:t>
            </a:r>
            <a:endParaRPr lang="en-US" sz="1200" kern="100" dirty="0">
              <a:effectLst/>
              <a:ea typeface="Times New Roman" panose="02020603050405020304" pitchFamily="18" charset="0"/>
              <a:cs typeface="Times New Roman" panose="02020603050405020304" pitchFamily="18" charset="0"/>
            </a:endParaRPr>
          </a:p>
          <a:p>
            <a:pPr marL="0" marR="0" algn="just">
              <a:lnSpc>
                <a:spcPct val="150000"/>
              </a:lnSpc>
              <a:spcBef>
                <a:spcPts val="0"/>
              </a:spcBef>
              <a:buNone/>
            </a:pPr>
            <a:r>
              <a:rPr lang="en-US" sz="1200" kern="0" dirty="0">
                <a:effectLst/>
                <a:ea typeface="Times New Roman" panose="02020603050405020304" pitchFamily="18" charset="0"/>
                <a:cs typeface="Times New Roman" panose="02020603050405020304" pitchFamily="18" charset="0"/>
              </a:rPr>
              <a:t>Nicholson, R. (2022). </a:t>
            </a:r>
            <a:r>
              <a:rPr lang="en-US" sz="1200" i="1" kern="0" dirty="0">
                <a:effectLst/>
                <a:ea typeface="Times New Roman" panose="02020603050405020304" pitchFamily="18" charset="0"/>
                <a:cs typeface="Times New Roman" panose="02020603050405020304" pitchFamily="18" charset="0"/>
              </a:rPr>
              <a:t>Bursting into flower: the growth of sustainable blooms</a:t>
            </a:r>
            <a:r>
              <a:rPr lang="en-US" sz="1200" kern="0" dirty="0">
                <a:effectLst/>
                <a:ea typeface="Times New Roman" panose="02020603050405020304" pitchFamily="18" charset="0"/>
                <a:cs typeface="Times New Roman" panose="02020603050405020304" pitchFamily="18" charset="0"/>
              </a:rPr>
              <a:t>. [online] the Guardian. Available at: </a:t>
            </a:r>
            <a:r>
              <a:rPr lang="en-US" sz="1200" u="none" strike="noStrike" kern="0" dirty="0">
                <a:solidFill>
                  <a:srgbClr val="467886"/>
                </a:solidFill>
                <a:effectLst/>
                <a:ea typeface="Times New Roman" panose="02020603050405020304" pitchFamily="18" charset="0"/>
                <a:cs typeface="Times New Roman" panose="02020603050405020304" pitchFamily="18" charset="0"/>
                <a:hlinkClick r:id="rId9"/>
              </a:rPr>
              <a:t>https://www.theguardian.com/environment/2022/may/15/bursting-into-flower-a-new-generation-of-growers-sell-blooms-straight-from-the-field</a:t>
            </a:r>
            <a:r>
              <a:rPr lang="en-US" sz="1200" kern="0" dirty="0">
                <a:effectLst/>
                <a:ea typeface="Times New Roman" panose="02020603050405020304" pitchFamily="18" charset="0"/>
                <a:cs typeface="Times New Roman" panose="02020603050405020304" pitchFamily="18" charset="0"/>
              </a:rPr>
              <a:t>.</a:t>
            </a:r>
            <a:endParaRPr lang="en-US" sz="1200" kern="100" dirty="0">
              <a:effectLst/>
              <a:ea typeface="Times New Roman" panose="02020603050405020304" pitchFamily="18" charset="0"/>
              <a:cs typeface="Times New Roman" panose="02020603050405020304" pitchFamily="18" charset="0"/>
            </a:endParaRPr>
          </a:p>
          <a:p>
            <a:pPr marL="0" marR="0" algn="just">
              <a:lnSpc>
                <a:spcPct val="150000"/>
              </a:lnSpc>
              <a:spcBef>
                <a:spcPts val="0"/>
              </a:spcBef>
              <a:buNone/>
            </a:pPr>
            <a:r>
              <a:rPr lang="en-US" sz="1200" kern="0" dirty="0">
                <a:effectLst/>
                <a:ea typeface="Times New Roman" panose="02020603050405020304" pitchFamily="18" charset="0"/>
                <a:cs typeface="Times New Roman" panose="02020603050405020304" pitchFamily="18" charset="0"/>
              </a:rPr>
              <a:t>Rombach, M., Dean, D.L., </a:t>
            </a:r>
            <a:r>
              <a:rPr lang="en-US" sz="1200" kern="0" dirty="0" err="1">
                <a:effectLst/>
                <a:ea typeface="Times New Roman" panose="02020603050405020304" pitchFamily="18" charset="0"/>
                <a:cs typeface="Times New Roman" panose="02020603050405020304" pitchFamily="18" charset="0"/>
              </a:rPr>
              <a:t>Olynk</a:t>
            </a:r>
            <a:r>
              <a:rPr lang="en-US" sz="1200" kern="0" dirty="0">
                <a:effectLst/>
                <a:ea typeface="Times New Roman" panose="02020603050405020304" pitchFamily="18" charset="0"/>
                <a:cs typeface="Times New Roman" panose="02020603050405020304" pitchFamily="18" charset="0"/>
              </a:rPr>
              <a:t> Widmar, N.J. and Bitsch, V. (2021). ‘Oh, You Shouldn’t Have!’ Understanding Key Factors Impacting Cut Flowers Gifting Preferences in Germany. </a:t>
            </a:r>
            <a:r>
              <a:rPr lang="en-US" sz="1200" i="1" kern="0" dirty="0" err="1">
                <a:effectLst/>
                <a:ea typeface="Times New Roman" panose="02020603050405020304" pitchFamily="18" charset="0"/>
                <a:cs typeface="Times New Roman" panose="02020603050405020304" pitchFamily="18" charset="0"/>
              </a:rPr>
              <a:t>Horticulturae</a:t>
            </a:r>
            <a:r>
              <a:rPr lang="en-US" sz="1200" kern="0" dirty="0">
                <a:effectLst/>
                <a:ea typeface="Times New Roman" panose="02020603050405020304" pitchFamily="18" charset="0"/>
                <a:cs typeface="Times New Roman" panose="02020603050405020304" pitchFamily="18" charset="0"/>
              </a:rPr>
              <a:t>, 7(10), p.368. </a:t>
            </a:r>
            <a:r>
              <a:rPr lang="en-US" sz="1200" kern="0" dirty="0" err="1">
                <a:effectLst/>
                <a:ea typeface="Times New Roman" panose="02020603050405020304" pitchFamily="18" charset="0"/>
                <a:cs typeface="Times New Roman" panose="02020603050405020304" pitchFamily="18" charset="0"/>
              </a:rPr>
              <a:t>doi:</a:t>
            </a:r>
            <a:r>
              <a:rPr lang="en-US" sz="1200" u="none" strike="noStrike" kern="0" dirty="0" err="1">
                <a:solidFill>
                  <a:srgbClr val="467886"/>
                </a:solidFill>
                <a:effectLst/>
                <a:ea typeface="Times New Roman" panose="02020603050405020304" pitchFamily="18" charset="0"/>
                <a:cs typeface="Times New Roman" panose="02020603050405020304" pitchFamily="18" charset="0"/>
                <a:hlinkClick r:id="rId10"/>
              </a:rPr>
              <a:t>https</a:t>
            </a:r>
            <a:r>
              <a:rPr lang="en-US" sz="1200" u="none" strike="noStrike" kern="0" dirty="0">
                <a:solidFill>
                  <a:srgbClr val="467886"/>
                </a:solidFill>
                <a:effectLst/>
                <a:ea typeface="Times New Roman" panose="02020603050405020304" pitchFamily="18" charset="0"/>
                <a:cs typeface="Times New Roman" panose="02020603050405020304" pitchFamily="18" charset="0"/>
                <a:hlinkClick r:id="rId10"/>
              </a:rPr>
              <a:t>://doi.org/10.3390/horticulturae7100368</a:t>
            </a:r>
            <a:r>
              <a:rPr lang="en-US" sz="1200" kern="0" dirty="0">
                <a:effectLst/>
                <a:ea typeface="Times New Roman" panose="02020603050405020304" pitchFamily="18" charset="0"/>
                <a:cs typeface="Times New Roman" panose="02020603050405020304" pitchFamily="18" charset="0"/>
              </a:rPr>
              <a:t>.</a:t>
            </a:r>
            <a:endParaRPr lang="en-US" sz="1200" kern="100" dirty="0">
              <a:effectLst/>
              <a:ea typeface="Times New Roman" panose="02020603050405020304" pitchFamily="18" charset="0"/>
              <a:cs typeface="Times New Roman" panose="02020603050405020304" pitchFamily="18" charset="0"/>
            </a:endParaRPr>
          </a:p>
          <a:p>
            <a:pPr marL="0" marR="0" algn="just">
              <a:lnSpc>
                <a:spcPct val="150000"/>
              </a:lnSpc>
              <a:spcBef>
                <a:spcPts val="0"/>
              </a:spcBef>
              <a:buNone/>
            </a:pPr>
            <a:r>
              <a:rPr lang="en-US" sz="1200" kern="0" dirty="0" err="1">
                <a:effectLst/>
                <a:ea typeface="Times New Roman" panose="02020603050405020304" pitchFamily="18" charset="0"/>
                <a:cs typeface="Times New Roman" panose="02020603050405020304" pitchFamily="18" charset="0"/>
              </a:rPr>
              <a:t>Salachna</a:t>
            </a:r>
            <a:r>
              <a:rPr lang="en-US" sz="1200" kern="0" dirty="0">
                <a:effectLst/>
                <a:ea typeface="Times New Roman" panose="02020603050405020304" pitchFamily="18" charset="0"/>
                <a:cs typeface="Times New Roman" panose="02020603050405020304" pitchFamily="18" charset="0"/>
              </a:rPr>
              <a:t>, P. (2022). Trends in Ornamental Plant Production. </a:t>
            </a:r>
            <a:r>
              <a:rPr lang="en-US" sz="1200" i="1" kern="0" dirty="0" err="1">
                <a:effectLst/>
                <a:ea typeface="Times New Roman" panose="02020603050405020304" pitchFamily="18" charset="0"/>
                <a:cs typeface="Times New Roman" panose="02020603050405020304" pitchFamily="18" charset="0"/>
              </a:rPr>
              <a:t>Horticulturae</a:t>
            </a:r>
            <a:r>
              <a:rPr lang="en-US" sz="1200" kern="0" dirty="0">
                <a:effectLst/>
                <a:ea typeface="Times New Roman" panose="02020603050405020304" pitchFamily="18" charset="0"/>
                <a:cs typeface="Times New Roman" panose="02020603050405020304" pitchFamily="18" charset="0"/>
              </a:rPr>
              <a:t>, 8(5), p.413. </a:t>
            </a:r>
            <a:r>
              <a:rPr lang="en-US" sz="1200" kern="0" dirty="0" err="1">
                <a:effectLst/>
                <a:ea typeface="Times New Roman" panose="02020603050405020304" pitchFamily="18" charset="0"/>
                <a:cs typeface="Times New Roman" panose="02020603050405020304" pitchFamily="18" charset="0"/>
              </a:rPr>
              <a:t>doi:</a:t>
            </a:r>
            <a:r>
              <a:rPr lang="en-US" sz="1200" u="none" strike="noStrike" kern="0" dirty="0" err="1">
                <a:solidFill>
                  <a:srgbClr val="467886"/>
                </a:solidFill>
                <a:effectLst/>
                <a:ea typeface="Times New Roman" panose="02020603050405020304" pitchFamily="18" charset="0"/>
                <a:cs typeface="Times New Roman" panose="02020603050405020304" pitchFamily="18" charset="0"/>
                <a:hlinkClick r:id="rId11"/>
              </a:rPr>
              <a:t>https</a:t>
            </a:r>
            <a:r>
              <a:rPr lang="en-US" sz="1200" u="none" strike="noStrike" kern="0" dirty="0">
                <a:solidFill>
                  <a:srgbClr val="467886"/>
                </a:solidFill>
                <a:effectLst/>
                <a:ea typeface="Times New Roman" panose="02020603050405020304" pitchFamily="18" charset="0"/>
                <a:cs typeface="Times New Roman" panose="02020603050405020304" pitchFamily="18" charset="0"/>
                <a:hlinkClick r:id="rId11"/>
              </a:rPr>
              <a:t>://doi.org/10.3390/horticulturae8050413</a:t>
            </a:r>
            <a:r>
              <a:rPr lang="en-US" sz="1200" kern="0" dirty="0">
                <a:effectLst/>
                <a:ea typeface="Times New Roman" panose="02020603050405020304" pitchFamily="18" charset="0"/>
                <a:cs typeface="Times New Roman" panose="02020603050405020304" pitchFamily="18" charset="0"/>
              </a:rPr>
              <a:t>.</a:t>
            </a:r>
            <a:endParaRPr lang="en-US" sz="1200" kern="100" dirty="0">
              <a:effectLst/>
              <a:ea typeface="Times New Roman" panose="02020603050405020304" pitchFamily="18" charset="0"/>
              <a:cs typeface="Times New Roman" panose="02020603050405020304" pitchFamily="18" charset="0"/>
            </a:endParaRPr>
          </a:p>
          <a:p>
            <a:pPr marL="0" marR="0" algn="just">
              <a:lnSpc>
                <a:spcPct val="150000"/>
              </a:lnSpc>
              <a:spcBef>
                <a:spcPts val="0"/>
              </a:spcBef>
              <a:buNone/>
            </a:pPr>
            <a:r>
              <a:rPr lang="en-US" sz="1200" kern="0" dirty="0">
                <a:effectLst/>
                <a:ea typeface="Times New Roman" panose="02020603050405020304" pitchFamily="18" charset="0"/>
                <a:cs typeface="Times New Roman" panose="02020603050405020304" pitchFamily="18" charset="0"/>
              </a:rPr>
              <a:t>Team, F. (2024). </a:t>
            </a:r>
            <a:r>
              <a:rPr lang="en-US" sz="1200" i="1" kern="0" dirty="0">
                <a:effectLst/>
                <a:ea typeface="Times New Roman" panose="02020603050405020304" pitchFamily="18" charset="0"/>
                <a:cs typeface="Times New Roman" panose="02020603050405020304" pitchFamily="18" charset="0"/>
              </a:rPr>
              <a:t>Strategies for Marketing Flowers to Gen Z | Florists’ Review</a:t>
            </a:r>
            <a:r>
              <a:rPr lang="en-US" sz="1200" kern="0" dirty="0">
                <a:effectLst/>
                <a:ea typeface="Times New Roman" panose="02020603050405020304" pitchFamily="18" charset="0"/>
                <a:cs typeface="Times New Roman" panose="02020603050405020304" pitchFamily="18" charset="0"/>
              </a:rPr>
              <a:t>. [online] Floristsreview.com. Available at: </a:t>
            </a:r>
            <a:r>
              <a:rPr lang="en-US" sz="1200" u="none" strike="noStrike" kern="0" dirty="0">
                <a:solidFill>
                  <a:srgbClr val="467886"/>
                </a:solidFill>
                <a:effectLst/>
                <a:ea typeface="Times New Roman" panose="02020603050405020304" pitchFamily="18" charset="0"/>
                <a:cs typeface="Times New Roman" panose="02020603050405020304" pitchFamily="18" charset="0"/>
                <a:hlinkClick r:id="rId12"/>
              </a:rPr>
              <a:t>https://floristsreview.com/strategies-for-marketing-flowers-to-gen-z/</a:t>
            </a:r>
            <a:r>
              <a:rPr lang="en-US" sz="1200" kern="0" dirty="0">
                <a:effectLst/>
                <a:ea typeface="Times New Roman" panose="02020603050405020304" pitchFamily="18" charset="0"/>
                <a:cs typeface="Times New Roman" panose="02020603050405020304" pitchFamily="18" charset="0"/>
              </a:rPr>
              <a:t>.</a:t>
            </a:r>
            <a:endParaRPr lang="en-US" sz="1200" kern="100" dirty="0">
              <a:effectLst/>
              <a:ea typeface="Times New Roman" panose="02020603050405020304" pitchFamily="18" charset="0"/>
              <a:cs typeface="Times New Roman" panose="02020603050405020304" pitchFamily="18" charset="0"/>
            </a:endParaRPr>
          </a:p>
          <a:p>
            <a:pPr marL="0" marR="0" algn="just">
              <a:lnSpc>
                <a:spcPct val="150000"/>
              </a:lnSpc>
              <a:spcBef>
                <a:spcPts val="0"/>
              </a:spcBef>
              <a:buNone/>
            </a:pPr>
            <a:r>
              <a:rPr lang="en-US" sz="1200" kern="0" dirty="0">
                <a:effectLst/>
                <a:ea typeface="Times New Roman" panose="02020603050405020304" pitchFamily="18" charset="0"/>
                <a:cs typeface="Times New Roman" panose="02020603050405020304" pitchFamily="18" charset="0"/>
              </a:rPr>
              <a:t>The Sustainable Trade IDH (2023). </a:t>
            </a:r>
            <a:r>
              <a:rPr lang="en-US" sz="1200" i="1" kern="0" dirty="0">
                <a:effectLst/>
                <a:ea typeface="Times New Roman" panose="02020603050405020304" pitchFamily="18" charset="0"/>
                <a:cs typeface="Times New Roman" panose="02020603050405020304" pitchFamily="18" charset="0"/>
              </a:rPr>
              <a:t>Building Collaboration in the UK Floriculture Sector</a:t>
            </a:r>
            <a:r>
              <a:rPr lang="en-US" sz="1200" kern="0" dirty="0">
                <a:effectLst/>
                <a:ea typeface="Times New Roman" panose="02020603050405020304" pitchFamily="18" charset="0"/>
                <a:cs typeface="Times New Roman" panose="02020603050405020304" pitchFamily="18" charset="0"/>
              </a:rPr>
              <a:t>. [online] Available at: </a:t>
            </a:r>
            <a:r>
              <a:rPr lang="en-US" sz="1200" u="none" strike="noStrike" kern="0" dirty="0">
                <a:solidFill>
                  <a:srgbClr val="467886"/>
                </a:solidFill>
                <a:effectLst/>
                <a:ea typeface="Times New Roman" panose="02020603050405020304" pitchFamily="18" charset="0"/>
                <a:cs typeface="Times New Roman" panose="02020603050405020304" pitchFamily="18" charset="0"/>
                <a:hlinkClick r:id="rId13"/>
              </a:rPr>
              <a:t>https://www.idhsustainabletrade.com/uploaded/2023/03/Building-Collaboration-in-the-UK-Floriculture-Sector-Report.pdf</a:t>
            </a:r>
            <a:r>
              <a:rPr lang="en-US" sz="1200" kern="0" dirty="0">
                <a:effectLst/>
                <a:ea typeface="Times New Roman" panose="02020603050405020304" pitchFamily="18" charset="0"/>
                <a:cs typeface="Times New Roman" panose="02020603050405020304" pitchFamily="18" charset="0"/>
              </a:rPr>
              <a:t>.</a:t>
            </a:r>
            <a:endParaRPr lang="en-US" sz="1200" kern="100" dirty="0">
              <a:effectLst/>
              <a:ea typeface="Times New Roman" panose="02020603050405020304" pitchFamily="18" charset="0"/>
              <a:cs typeface="Times New Roman" panose="02020603050405020304" pitchFamily="18" charset="0"/>
            </a:endParaRPr>
          </a:p>
          <a:p>
            <a:pPr marL="0" marR="0" algn="just">
              <a:lnSpc>
                <a:spcPct val="150000"/>
              </a:lnSpc>
              <a:spcBef>
                <a:spcPts val="0"/>
              </a:spcBef>
              <a:buNone/>
            </a:pPr>
            <a:r>
              <a:rPr lang="en-US" sz="1200" kern="0" dirty="0" err="1">
                <a:effectLst/>
                <a:ea typeface="Times New Roman" panose="02020603050405020304" pitchFamily="18" charset="0"/>
                <a:cs typeface="Times New Roman" panose="02020603050405020304" pitchFamily="18" charset="0"/>
              </a:rPr>
              <a:t>Thursd</a:t>
            </a:r>
            <a:r>
              <a:rPr lang="en-US" sz="1200" kern="0" dirty="0">
                <a:effectLst/>
                <a:ea typeface="Times New Roman" panose="02020603050405020304" pitchFamily="18" charset="0"/>
                <a:cs typeface="Times New Roman" panose="02020603050405020304" pitchFamily="18" charset="0"/>
              </a:rPr>
              <a:t> (2025). </a:t>
            </a:r>
            <a:r>
              <a:rPr lang="en-US" sz="1200" i="1" kern="0" dirty="0">
                <a:effectLst/>
                <a:ea typeface="Times New Roman" panose="02020603050405020304" pitchFamily="18" charset="0"/>
                <a:cs typeface="Times New Roman" panose="02020603050405020304" pitchFamily="18" charset="0"/>
              </a:rPr>
              <a:t>Why Sustainable Packaging Matters in the Floriculture Industry</a:t>
            </a:r>
            <a:r>
              <a:rPr lang="en-US" sz="1200" kern="0" dirty="0">
                <a:effectLst/>
                <a:ea typeface="Times New Roman" panose="02020603050405020304" pitchFamily="18" charset="0"/>
                <a:cs typeface="Times New Roman" panose="02020603050405020304" pitchFamily="18" charset="0"/>
              </a:rPr>
              <a:t>. [online] Floristry Trade Club. Available at: </a:t>
            </a:r>
            <a:r>
              <a:rPr lang="en-US" sz="1200" u="none" strike="noStrike" kern="0" dirty="0">
                <a:solidFill>
                  <a:srgbClr val="467886"/>
                </a:solidFill>
                <a:effectLst/>
                <a:ea typeface="Times New Roman" panose="02020603050405020304" pitchFamily="18" charset="0"/>
                <a:cs typeface="Times New Roman" panose="02020603050405020304" pitchFamily="18" charset="0"/>
                <a:hlinkClick r:id="rId14"/>
              </a:rPr>
              <a:t>https://www.floristrytradeclub.co.uk/post/why-sustainable-packaging-matters-in-the-floriculture-industry?utm</a:t>
            </a:r>
            <a:r>
              <a:rPr lang="en-US" sz="1200" kern="0" dirty="0">
                <a:effectLst/>
                <a:ea typeface="Times New Roman" panose="02020603050405020304" pitchFamily="18" charset="0"/>
                <a:cs typeface="Times New Roman" panose="02020603050405020304" pitchFamily="18" charset="0"/>
              </a:rPr>
              <a:t>.</a:t>
            </a:r>
            <a:endParaRPr lang="en-US" sz="1200" kern="100" dirty="0">
              <a:effectLst/>
              <a:ea typeface="Times New Roman" panose="02020603050405020304" pitchFamily="18" charset="0"/>
              <a:cs typeface="Times New Roman" panose="02020603050405020304" pitchFamily="18" charset="0"/>
            </a:endParaRPr>
          </a:p>
          <a:p>
            <a:pPr marL="0" marR="0" indent="0" algn="just">
              <a:lnSpc>
                <a:spcPct val="150000"/>
              </a:lnSpc>
              <a:spcBef>
                <a:spcPts val="0"/>
              </a:spcBef>
              <a:buNone/>
            </a:pPr>
            <a:r>
              <a:rPr lang="en-US" sz="1200" kern="0" dirty="0">
                <a:effectLst/>
                <a:ea typeface="Times New Roman" panose="02020603050405020304" pitchFamily="18" charset="0"/>
                <a:cs typeface="Times New Roman" panose="02020603050405020304" pitchFamily="18" charset="0"/>
              </a:rPr>
              <a:t>Wati, P., </a:t>
            </a:r>
            <a:r>
              <a:rPr lang="en-US" sz="1200" kern="0" dirty="0" err="1">
                <a:effectLst/>
                <a:ea typeface="Times New Roman" panose="02020603050405020304" pitchFamily="18" charset="0"/>
                <a:cs typeface="Times New Roman" panose="02020603050405020304" pitchFamily="18" charset="0"/>
              </a:rPr>
              <a:t>Aditiaga</a:t>
            </a:r>
            <a:r>
              <a:rPr lang="en-US" sz="1200" kern="0" dirty="0">
                <a:effectLst/>
                <a:ea typeface="Times New Roman" panose="02020603050405020304" pitchFamily="18" charset="0"/>
                <a:cs typeface="Times New Roman" panose="02020603050405020304" pitchFamily="18" charset="0"/>
              </a:rPr>
              <a:t>, Z. and Yuliana, L. (2023). Implementation of social media marketing in the florist business. </a:t>
            </a:r>
            <a:r>
              <a:rPr lang="en-US" sz="1200" i="1" kern="0" dirty="0" err="1">
                <a:effectLst/>
                <a:ea typeface="Times New Roman" panose="02020603050405020304" pitchFamily="18" charset="0"/>
                <a:cs typeface="Times New Roman" panose="02020603050405020304" pitchFamily="18" charset="0"/>
              </a:rPr>
              <a:t>Jurnal</a:t>
            </a:r>
            <a:r>
              <a:rPr lang="en-US" sz="1200" i="1" kern="0" dirty="0">
                <a:effectLst/>
                <a:ea typeface="Times New Roman" panose="02020603050405020304" pitchFamily="18" charset="0"/>
                <a:cs typeface="Times New Roman" panose="02020603050405020304" pitchFamily="18" charset="0"/>
              </a:rPr>
              <a:t> Ekonomi</a:t>
            </a:r>
            <a:r>
              <a:rPr lang="en-US" sz="1200" kern="0" dirty="0">
                <a:effectLst/>
                <a:ea typeface="Times New Roman" panose="02020603050405020304" pitchFamily="18" charset="0"/>
                <a:cs typeface="Times New Roman" panose="02020603050405020304" pitchFamily="18" charset="0"/>
              </a:rPr>
              <a:t>, 7(02), pp.64–74. </a:t>
            </a:r>
            <a:r>
              <a:rPr lang="en-US" sz="1200" kern="0" dirty="0" err="1">
                <a:effectLst/>
                <a:ea typeface="Times New Roman" panose="02020603050405020304" pitchFamily="18" charset="0"/>
                <a:cs typeface="Times New Roman" panose="02020603050405020304" pitchFamily="18" charset="0"/>
              </a:rPr>
              <a:t>doi:</a:t>
            </a:r>
            <a:r>
              <a:rPr lang="en-US" sz="1200" u="none" strike="noStrike" kern="0" dirty="0" err="1">
                <a:solidFill>
                  <a:srgbClr val="467886"/>
                </a:solidFill>
                <a:effectLst/>
                <a:ea typeface="Times New Roman" panose="02020603050405020304" pitchFamily="18" charset="0"/>
                <a:cs typeface="Times New Roman" panose="02020603050405020304" pitchFamily="18" charset="0"/>
                <a:hlinkClick r:id="rId15"/>
              </a:rPr>
              <a:t>https</a:t>
            </a:r>
            <a:r>
              <a:rPr lang="en-US" sz="1200" u="none" strike="noStrike" kern="0" dirty="0">
                <a:solidFill>
                  <a:srgbClr val="467886"/>
                </a:solidFill>
                <a:effectLst/>
                <a:ea typeface="Times New Roman" panose="02020603050405020304" pitchFamily="18" charset="0"/>
                <a:cs typeface="Times New Roman" panose="02020603050405020304" pitchFamily="18" charset="0"/>
                <a:hlinkClick r:id="rId15"/>
              </a:rPr>
              <a:t>://doi.org/10.30599/utility.v7i02.2669</a:t>
            </a:r>
            <a:r>
              <a:rPr lang="en-US" sz="1200" kern="0" dirty="0">
                <a:effectLst/>
                <a:ea typeface="Times New Roman" panose="02020603050405020304" pitchFamily="18" charset="0"/>
                <a:cs typeface="Times New Roman" panose="02020603050405020304" pitchFamily="18" charset="0"/>
              </a:rPr>
              <a:t>.</a:t>
            </a:r>
            <a:endParaRPr lang="en-US" sz="1200" kern="100" dirty="0">
              <a:effectLst/>
              <a:ea typeface="Times New Roman" panose="02020603050405020304" pitchFamily="18" charset="0"/>
              <a:cs typeface="Times New Roman" panose="02020603050405020304" pitchFamily="18" charset="0"/>
            </a:endParaRPr>
          </a:p>
          <a:p>
            <a:pPr marL="0" indent="0" algn="just">
              <a:spcBef>
                <a:spcPts val="0"/>
              </a:spcBef>
              <a:buNone/>
            </a:pPr>
            <a:endParaRPr lang="en-US" sz="1200"/>
          </a:p>
          <a:p>
            <a:endParaRPr lang="en-US"/>
          </a:p>
        </p:txBody>
      </p:sp>
      <p:sp>
        <p:nvSpPr>
          <p:cNvPr id="4" name="Slide Number Placeholder 3"/>
          <p:cNvSpPr>
            <a:spLocks noGrp="1"/>
          </p:cNvSpPr>
          <p:nvPr>
            <p:ph type="sldNum" sz="quarter" idx="5"/>
          </p:nvPr>
        </p:nvSpPr>
        <p:spPr/>
        <p:txBody>
          <a:bodyPr/>
          <a:lstStyle/>
          <a:p>
            <a:fld id="{3F1F8113-1E4F-4B68-8587-05BDE1D0E7DC}" type="slidenum">
              <a:rPr lang="en-US" smtClean="0"/>
              <a:t>12</a:t>
            </a:fld>
            <a:endParaRPr lang="en-US"/>
          </a:p>
        </p:txBody>
      </p:sp>
    </p:spTree>
    <p:extLst>
      <p:ext uri="{BB962C8B-B14F-4D97-AF65-F5344CB8AC3E}">
        <p14:creationId xmlns:p14="http://schemas.microsoft.com/office/powerpoint/2010/main" val="18776315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D4C47D8-0C93-485E-A52B-B816515E0663}" type="datetimeFigureOut">
              <a:rPr lang="en-US" smtClean="0"/>
              <a:t>10/10/2025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06FF2A7-51EC-43C7-A640-69235E813C40}" type="slidenum">
              <a:rPr lang="en-US" smtClean="0"/>
              <a:t>‹#›</a:t>
            </a:fld>
            <a:endParaRPr lang="en-US"/>
          </a:p>
        </p:txBody>
      </p:sp>
    </p:spTree>
    <p:extLst>
      <p:ext uri="{BB962C8B-B14F-4D97-AF65-F5344CB8AC3E}">
        <p14:creationId xmlns:p14="http://schemas.microsoft.com/office/powerpoint/2010/main" val="387662344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D4C47D8-0C93-485E-A52B-B816515E0663}" type="datetimeFigureOut">
              <a:rPr lang="en-US" smtClean="0"/>
              <a:t>10/10/2025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06FF2A7-51EC-43C7-A640-69235E813C40}" type="slidenum">
              <a:rPr lang="en-US" smtClean="0"/>
              <a:t>‹#›</a:t>
            </a:fld>
            <a:endParaRPr lang="en-US"/>
          </a:p>
        </p:txBody>
      </p:sp>
    </p:spTree>
    <p:extLst>
      <p:ext uri="{BB962C8B-B14F-4D97-AF65-F5344CB8AC3E}">
        <p14:creationId xmlns:p14="http://schemas.microsoft.com/office/powerpoint/2010/main" val="274811453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D4C47D8-0C93-485E-A52B-B816515E0663}" type="datetimeFigureOut">
              <a:rPr lang="en-US" smtClean="0"/>
              <a:t>10/10/2025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06FF2A7-51EC-43C7-A640-69235E813C40}" type="slidenum">
              <a:rPr lang="en-US" smtClean="0"/>
              <a:t>‹#›</a:t>
            </a:fld>
            <a:endParaRPr lang="en-US"/>
          </a:p>
        </p:txBody>
      </p:sp>
    </p:spTree>
    <p:extLst>
      <p:ext uri="{BB962C8B-B14F-4D97-AF65-F5344CB8AC3E}">
        <p14:creationId xmlns:p14="http://schemas.microsoft.com/office/powerpoint/2010/main" val="39834014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D4C47D8-0C93-485E-A52B-B816515E0663}" type="datetimeFigureOut">
              <a:rPr lang="en-US" smtClean="0"/>
              <a:t>10/10/2025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06FF2A7-51EC-43C7-A640-69235E813C40}" type="slidenum">
              <a:rPr lang="en-US" smtClean="0"/>
              <a:t>‹#›</a:t>
            </a:fld>
            <a:endParaRPr lang="en-US"/>
          </a:p>
        </p:txBody>
      </p:sp>
    </p:spTree>
    <p:extLst>
      <p:ext uri="{BB962C8B-B14F-4D97-AF65-F5344CB8AC3E}">
        <p14:creationId xmlns:p14="http://schemas.microsoft.com/office/powerpoint/2010/main" val="90245844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D4C47D8-0C93-485E-A52B-B816515E0663}" type="datetimeFigureOut">
              <a:rPr lang="en-US" smtClean="0"/>
              <a:t>10/10/2025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706FF2A7-51EC-43C7-A640-69235E813C40}" type="slidenum">
              <a:rPr lang="en-US" smtClean="0"/>
              <a:t>‹#›</a:t>
            </a:fld>
            <a:endParaRPr lang="en-US"/>
          </a:p>
        </p:txBody>
      </p:sp>
    </p:spTree>
    <p:extLst>
      <p:ext uri="{BB962C8B-B14F-4D97-AF65-F5344CB8AC3E}">
        <p14:creationId xmlns:p14="http://schemas.microsoft.com/office/powerpoint/2010/main" val="14934189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D4C47D8-0C93-485E-A52B-B816515E0663}" type="datetimeFigureOut">
              <a:rPr lang="en-US" smtClean="0"/>
              <a:t>10/10/2025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706FF2A7-51EC-43C7-A640-69235E813C40}" type="slidenum">
              <a:rPr lang="en-US" smtClean="0"/>
              <a:t>‹#›</a:t>
            </a:fld>
            <a:endParaRPr lang="en-US"/>
          </a:p>
        </p:txBody>
      </p:sp>
    </p:spTree>
    <p:extLst>
      <p:ext uri="{BB962C8B-B14F-4D97-AF65-F5344CB8AC3E}">
        <p14:creationId xmlns:p14="http://schemas.microsoft.com/office/powerpoint/2010/main" val="22571211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D4C47D8-0C93-485E-A52B-B816515E0663}" type="datetimeFigureOut">
              <a:rPr lang="en-US" smtClean="0"/>
              <a:t>10/10/2025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706FF2A7-51EC-43C7-A640-69235E813C40}" type="slidenum">
              <a:rPr lang="en-US" smtClean="0"/>
              <a:t>‹#›</a:t>
            </a:fld>
            <a:endParaRPr lang="en-US"/>
          </a:p>
        </p:txBody>
      </p:sp>
    </p:spTree>
    <p:extLst>
      <p:ext uri="{BB962C8B-B14F-4D97-AF65-F5344CB8AC3E}">
        <p14:creationId xmlns:p14="http://schemas.microsoft.com/office/powerpoint/2010/main" val="22139477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D4C47D8-0C93-485E-A52B-B816515E0663}" type="datetimeFigureOut">
              <a:rPr lang="en-US" smtClean="0"/>
              <a:t>10/10/2025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06FF2A7-51EC-43C7-A640-69235E813C40}" type="slidenum">
              <a:rPr lang="en-US" smtClean="0"/>
              <a:t>‹#›</a:t>
            </a:fld>
            <a:endParaRPr lang="en-US"/>
          </a:p>
        </p:txBody>
      </p:sp>
    </p:spTree>
    <p:extLst>
      <p:ext uri="{BB962C8B-B14F-4D97-AF65-F5344CB8AC3E}">
        <p14:creationId xmlns:p14="http://schemas.microsoft.com/office/powerpoint/2010/main" val="28781450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D4C47D8-0C93-485E-A52B-B816515E0663}" type="datetimeFigureOut">
              <a:rPr lang="en-US" smtClean="0"/>
              <a:t>10/10/2025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06FF2A7-51EC-43C7-A640-69235E813C40}" type="slidenum">
              <a:rPr lang="en-US" smtClean="0"/>
              <a:t>‹#›</a:t>
            </a:fld>
            <a:endParaRPr lang="en-US"/>
          </a:p>
        </p:txBody>
      </p:sp>
    </p:spTree>
    <p:extLst>
      <p:ext uri="{BB962C8B-B14F-4D97-AF65-F5344CB8AC3E}">
        <p14:creationId xmlns:p14="http://schemas.microsoft.com/office/powerpoint/2010/main" val="39194165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D4C47D8-0C93-485E-A52B-B816515E0663}" type="datetimeFigureOut">
              <a:rPr lang="en-US" smtClean="0"/>
              <a:t>10/10/2025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06FF2A7-51EC-43C7-A640-69235E813C40}" type="slidenum">
              <a:rPr lang="en-US" smtClean="0"/>
              <a:t>‹#›</a:t>
            </a:fld>
            <a:endParaRPr lang="en-US"/>
          </a:p>
        </p:txBody>
      </p:sp>
    </p:spTree>
    <p:extLst>
      <p:ext uri="{BB962C8B-B14F-4D97-AF65-F5344CB8AC3E}">
        <p14:creationId xmlns:p14="http://schemas.microsoft.com/office/powerpoint/2010/main" val="37692912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D4C47D8-0C93-485E-A52B-B816515E0663}" type="datetimeFigureOut">
              <a:rPr lang="en-US" smtClean="0"/>
              <a:t>10/10/2025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06FF2A7-51EC-43C7-A640-69235E813C40}" type="slidenum">
              <a:rPr lang="en-US" smtClean="0"/>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54188407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D4C47D8-0C93-485E-A52B-B816515E0663}" type="datetimeFigureOut">
              <a:rPr lang="en-US" smtClean="0"/>
              <a:t>10/10/2025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06FF2A7-51EC-43C7-A640-69235E813C40}" type="slidenum">
              <a:rPr lang="en-US" smtClean="0"/>
              <a:t>‹#›</a:t>
            </a:fld>
            <a:endParaRPr lang="en-US"/>
          </a:p>
        </p:txBody>
      </p:sp>
    </p:spTree>
    <p:extLst>
      <p:ext uri="{BB962C8B-B14F-4D97-AF65-F5344CB8AC3E}">
        <p14:creationId xmlns:p14="http://schemas.microsoft.com/office/powerpoint/2010/main" val="260059385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D4C47D8-0C93-485E-A52B-B816515E0663}" type="datetimeFigureOut">
              <a:rPr lang="en-US" smtClean="0"/>
              <a:t>10/10/2025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06FF2A7-51EC-43C7-A640-69235E813C40}"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8744764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D4C47D8-0C93-485E-A52B-B816515E0663}" type="datetimeFigureOut">
              <a:rPr lang="en-US" smtClean="0"/>
              <a:t>10/10/2025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06FF2A7-51EC-43C7-A640-69235E813C40}" type="slidenum">
              <a:rPr lang="en-US" smtClean="0"/>
              <a:t>‹#›</a:t>
            </a:fld>
            <a:endParaRPr lang="en-US"/>
          </a:p>
        </p:txBody>
      </p:sp>
    </p:spTree>
    <p:extLst>
      <p:ext uri="{BB962C8B-B14F-4D97-AF65-F5344CB8AC3E}">
        <p14:creationId xmlns:p14="http://schemas.microsoft.com/office/powerpoint/2010/main" val="21020944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D4C47D8-0C93-485E-A52B-B816515E0663}" type="datetimeFigureOut">
              <a:rPr lang="en-US" smtClean="0"/>
              <a:t>10/10/2025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06FF2A7-51EC-43C7-A640-69235E813C40}" type="slidenum">
              <a:rPr lang="en-US" smtClean="0"/>
              <a:t>‹#›</a:t>
            </a:fld>
            <a:endParaRPr lang="en-US"/>
          </a:p>
        </p:txBody>
      </p:sp>
    </p:spTree>
    <p:extLst>
      <p:ext uri="{BB962C8B-B14F-4D97-AF65-F5344CB8AC3E}">
        <p14:creationId xmlns:p14="http://schemas.microsoft.com/office/powerpoint/2010/main" val="48201468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D4C47D8-0C93-485E-A52B-B816515E0663}" type="datetimeFigureOut">
              <a:rPr lang="en-US" smtClean="0"/>
              <a:t>10/10/2025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06FF2A7-51EC-43C7-A640-69235E813C40}" type="slidenum">
              <a:rPr lang="en-US" smtClean="0"/>
              <a:t>‹#›</a:t>
            </a:fld>
            <a:endParaRPr lang="en-US"/>
          </a:p>
        </p:txBody>
      </p:sp>
    </p:spTree>
    <p:extLst>
      <p:ext uri="{BB962C8B-B14F-4D97-AF65-F5344CB8AC3E}">
        <p14:creationId xmlns:p14="http://schemas.microsoft.com/office/powerpoint/2010/main" val="15228444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ED4C47D8-0C93-485E-A52B-B816515E0663}" type="datetimeFigureOut">
              <a:rPr lang="en-US" smtClean="0"/>
              <a:t>10/10/2025</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706FF2A7-51EC-43C7-A640-69235E813C40}" type="slidenum">
              <a:rPr lang="en-US" smtClean="0"/>
              <a:t>‹#›</a:t>
            </a:fld>
            <a:endParaRPr lang="en-US"/>
          </a:p>
        </p:txBody>
      </p:sp>
    </p:spTree>
    <p:extLst>
      <p:ext uri="{BB962C8B-B14F-4D97-AF65-F5344CB8AC3E}">
        <p14:creationId xmlns:p14="http://schemas.microsoft.com/office/powerpoint/2010/main" val="2831494324"/>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8" Type="http://schemas.openxmlformats.org/officeDocument/2006/relationships/hyperlink" Target="https://doi.org/10.3390/horticulturae9080932" TargetMode="External"/><Relationship Id="rId13" Type="http://schemas.openxmlformats.org/officeDocument/2006/relationships/hyperlink" Target="https://www.idhsustainabletrade.com/uploaded/2023/03/Building-Collaboration-in-the-UK-Floriculture-Sector-Report.pdf" TargetMode="External"/><Relationship Id="rId3" Type="http://schemas.openxmlformats.org/officeDocument/2006/relationships/hyperlink" Target="https://aiph.org/floraculture/news/how-the-floral-industry-is-embracing-a-digital-future/" TargetMode="External"/><Relationship Id="rId7" Type="http://schemas.openxmlformats.org/officeDocument/2006/relationships/hyperlink" Target="https://doi.org/10.3390/horticulturae9030372" TargetMode="External"/><Relationship Id="rId12" Type="http://schemas.openxmlformats.org/officeDocument/2006/relationships/hyperlink" Target="https://floristsreview.com/strategies-for-marketing-flowers-to-gen-z/"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hyperlink" Target="https://doi.org/10.3390/horticulturae8030234" TargetMode="External"/><Relationship Id="rId11" Type="http://schemas.openxmlformats.org/officeDocument/2006/relationships/hyperlink" Target="https://doi.org/10.3390/horticulturae8050413" TargetMode="External"/><Relationship Id="rId5" Type="http://schemas.openxmlformats.org/officeDocument/2006/relationships/hyperlink" Target="https://doi.org/10.3390/horticulturae10050501" TargetMode="External"/><Relationship Id="rId15" Type="http://schemas.openxmlformats.org/officeDocument/2006/relationships/hyperlink" Target="https://doi.org/10.30599/utility.v7i02.2669" TargetMode="External"/><Relationship Id="rId10" Type="http://schemas.openxmlformats.org/officeDocument/2006/relationships/hyperlink" Target="https://doi.org/10.3390/horticulturae7100368" TargetMode="External"/><Relationship Id="rId4" Type="http://schemas.openxmlformats.org/officeDocument/2006/relationships/hyperlink" Target="https://doi.org/10.21273/horttech04920-21" TargetMode="External"/><Relationship Id="rId9" Type="http://schemas.openxmlformats.org/officeDocument/2006/relationships/hyperlink" Target="https://www.theguardian.com/environment/2022/may/15/bursting-into-flower-a-new-generation-of-growers-sell-blooms-straight-from-the-field" TargetMode="External"/><Relationship Id="rId14" Type="http://schemas.openxmlformats.org/officeDocument/2006/relationships/hyperlink" Target="https://www.floristrytradeclub.co.uk/post/why-sustainable-packaging-matters-in-the-floriculture-industry?ut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10248" name="Group 10247">
            <a:extLst>
              <a:ext uri="{FF2B5EF4-FFF2-40B4-BE49-F238E27FC236}">
                <a16:creationId xmlns:a16="http://schemas.microsoft.com/office/drawing/2014/main" id="{10BE40E3-5550-4CDD-B4FD-387C33EBF1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0249" name="Straight Connector 10248">
              <a:extLst>
                <a:ext uri="{FF2B5EF4-FFF2-40B4-BE49-F238E27FC236}">
                  <a16:creationId xmlns:a16="http://schemas.microsoft.com/office/drawing/2014/main" id="{71A6B738-E50C-4653-B343-B9D6A5EA277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0250" name="Straight Connector 10249">
              <a:extLst>
                <a:ext uri="{FF2B5EF4-FFF2-40B4-BE49-F238E27FC236}">
                  <a16:creationId xmlns:a16="http://schemas.microsoft.com/office/drawing/2014/main" id="{498768D6-B28C-40A3-B381-39306F5816D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0251" name="Rectangle 23">
              <a:extLst>
                <a:ext uri="{FF2B5EF4-FFF2-40B4-BE49-F238E27FC236}">
                  <a16:creationId xmlns:a16="http://schemas.microsoft.com/office/drawing/2014/main" id="{B27C15B9-7795-4321-AB30-DF1DEF65C1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0252" name="Rectangle 25">
              <a:extLst>
                <a:ext uri="{FF2B5EF4-FFF2-40B4-BE49-F238E27FC236}">
                  <a16:creationId xmlns:a16="http://schemas.microsoft.com/office/drawing/2014/main" id="{578EC957-1F3F-4C00-B023-C8725C2171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0253" name="Isosceles Triangle 10252">
              <a:extLst>
                <a:ext uri="{FF2B5EF4-FFF2-40B4-BE49-F238E27FC236}">
                  <a16:creationId xmlns:a16="http://schemas.microsoft.com/office/drawing/2014/main" id="{3D642632-BBD5-46D6-A91D-9B2BF68219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0254" name="Rectangle 27">
              <a:extLst>
                <a:ext uri="{FF2B5EF4-FFF2-40B4-BE49-F238E27FC236}">
                  <a16:creationId xmlns:a16="http://schemas.microsoft.com/office/drawing/2014/main" id="{BF9D518D-AFF5-4DE2-AEE2-0EC15479A9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0255" name="Rectangle 28">
              <a:extLst>
                <a:ext uri="{FF2B5EF4-FFF2-40B4-BE49-F238E27FC236}">
                  <a16:creationId xmlns:a16="http://schemas.microsoft.com/office/drawing/2014/main" id="{14EF979B-B00D-460C-BD56-7EEAFB7E0F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0256" name="Rectangle 29">
              <a:extLst>
                <a:ext uri="{FF2B5EF4-FFF2-40B4-BE49-F238E27FC236}">
                  <a16:creationId xmlns:a16="http://schemas.microsoft.com/office/drawing/2014/main" id="{3E40F9A1-6B82-400F-9397-26D1D36F1F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0257" name="Isosceles Triangle 10256">
              <a:extLst>
                <a:ext uri="{FF2B5EF4-FFF2-40B4-BE49-F238E27FC236}">
                  <a16:creationId xmlns:a16="http://schemas.microsoft.com/office/drawing/2014/main" id="{2EF7DDF1-FF86-4CA4-B08B-8939557EBD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0258" name="Isosceles Triangle 10257">
              <a:extLst>
                <a:ext uri="{FF2B5EF4-FFF2-40B4-BE49-F238E27FC236}">
                  <a16:creationId xmlns:a16="http://schemas.microsoft.com/office/drawing/2014/main" id="{6D7C1F89-72B2-4FDC-B9E2-04F52D5C50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grpSp>
      <p:sp>
        <p:nvSpPr>
          <p:cNvPr id="2" name="Title 1">
            <a:extLst>
              <a:ext uri="{FF2B5EF4-FFF2-40B4-BE49-F238E27FC236}">
                <a16:creationId xmlns:a16="http://schemas.microsoft.com/office/drawing/2014/main" id="{A982AB4B-919B-12EA-9242-0CC8B6946219}"/>
              </a:ext>
            </a:extLst>
          </p:cNvPr>
          <p:cNvSpPr>
            <a:spLocks noGrp="1"/>
          </p:cNvSpPr>
          <p:nvPr>
            <p:ph type="ctrTitle"/>
          </p:nvPr>
        </p:nvSpPr>
        <p:spPr>
          <a:xfrm>
            <a:off x="5536734" y="609600"/>
            <a:ext cx="3737268" cy="1320800"/>
          </a:xfrm>
        </p:spPr>
        <p:txBody>
          <a:bodyPr vert="horz" lIns="91440" tIns="45720" rIns="91440" bIns="45720" rtlCol="0" anchor="t">
            <a:normAutofit/>
          </a:bodyPr>
          <a:lstStyle/>
          <a:p>
            <a:pPr algn="l">
              <a:lnSpc>
                <a:spcPct val="90000"/>
              </a:lnSpc>
            </a:pPr>
            <a:r>
              <a:rPr lang="en-US" sz="2800"/>
              <a:t>Green Haven Florists: Business Challenges and Problem Analysis</a:t>
            </a:r>
          </a:p>
        </p:txBody>
      </p:sp>
      <p:sp>
        <p:nvSpPr>
          <p:cNvPr id="3" name="Subtitle 2">
            <a:extLst>
              <a:ext uri="{FF2B5EF4-FFF2-40B4-BE49-F238E27FC236}">
                <a16:creationId xmlns:a16="http://schemas.microsoft.com/office/drawing/2014/main" id="{A7D3F7BA-179B-A13C-69AC-3BD50009AD2E}"/>
              </a:ext>
            </a:extLst>
          </p:cNvPr>
          <p:cNvSpPr>
            <a:spLocks noGrp="1"/>
          </p:cNvSpPr>
          <p:nvPr>
            <p:ph type="subTitle" idx="1"/>
          </p:nvPr>
        </p:nvSpPr>
        <p:spPr>
          <a:xfrm>
            <a:off x="5169294" y="2755107"/>
            <a:ext cx="5726262" cy="1852611"/>
          </a:xfrm>
        </p:spPr>
        <p:txBody>
          <a:bodyPr vert="horz" lIns="91440" tIns="45720" rIns="91440" bIns="45720" rtlCol="0">
            <a:normAutofit/>
          </a:bodyPr>
          <a:lstStyle/>
          <a:p>
            <a:pPr algn="l">
              <a:buFont typeface="Wingdings 3" charset="2"/>
              <a:buChar char=""/>
            </a:pPr>
            <a:r>
              <a:rPr lang="en-US" sz="1400" b="1" dirty="0">
                <a:solidFill>
                  <a:schemeClr val="tx1">
                    <a:lumMod val="75000"/>
                    <a:lumOff val="25000"/>
                  </a:schemeClr>
                </a:solidFill>
              </a:rPr>
              <a:t>Module Code: LCLM4004</a:t>
            </a:r>
          </a:p>
          <a:p>
            <a:pPr algn="l">
              <a:buFont typeface="Wingdings 3" charset="2"/>
              <a:buChar char=""/>
            </a:pPr>
            <a:r>
              <a:rPr lang="en-US" sz="1400" b="1" dirty="0">
                <a:solidFill>
                  <a:schemeClr val="tx1">
                    <a:lumMod val="75000"/>
                    <a:lumOff val="25000"/>
                  </a:schemeClr>
                </a:solidFill>
              </a:rPr>
              <a:t>Module Name: Problem Solving and Decision Making</a:t>
            </a:r>
          </a:p>
          <a:p>
            <a:pPr algn="l">
              <a:buFont typeface="Wingdings 3" charset="2"/>
              <a:buChar char=""/>
            </a:pPr>
            <a:r>
              <a:rPr lang="en-US" sz="1400" b="1" dirty="0">
                <a:solidFill>
                  <a:schemeClr val="tx1">
                    <a:lumMod val="75000"/>
                    <a:lumOff val="25000"/>
                  </a:schemeClr>
                </a:solidFill>
              </a:rPr>
              <a:t>Student Name: AYITE AZIADAPOU </a:t>
            </a:r>
          </a:p>
          <a:p>
            <a:pPr algn="l">
              <a:buFont typeface="Wingdings 3" charset="2"/>
              <a:buChar char=""/>
            </a:pPr>
            <a:r>
              <a:rPr lang="en-US" sz="1400" b="1" dirty="0">
                <a:solidFill>
                  <a:schemeClr val="tx1">
                    <a:lumMod val="75000"/>
                    <a:lumOff val="25000"/>
                  </a:schemeClr>
                </a:solidFill>
              </a:rPr>
              <a:t>Lecturer  Name </a:t>
            </a:r>
            <a:r>
              <a:rPr lang="en-US" sz="1400" b="1">
                <a:solidFill>
                  <a:schemeClr val="tx1">
                    <a:lumMod val="75000"/>
                    <a:lumOff val="25000"/>
                  </a:schemeClr>
                </a:solidFill>
              </a:rPr>
              <a:t>: ADBULLAH  SODIQ</a:t>
            </a:r>
            <a:endParaRPr lang="en-US" sz="1400" b="1" dirty="0">
              <a:solidFill>
                <a:schemeClr val="tx1">
                  <a:lumMod val="75000"/>
                  <a:lumOff val="25000"/>
                </a:schemeClr>
              </a:solidFill>
            </a:endParaRPr>
          </a:p>
          <a:p>
            <a:pPr algn="l">
              <a:buFont typeface="Wingdings 3" charset="2"/>
              <a:buChar char=""/>
            </a:pPr>
            <a:r>
              <a:rPr lang="en-US" sz="1400" b="1" dirty="0">
                <a:solidFill>
                  <a:schemeClr val="tx1">
                    <a:lumMod val="75000"/>
                    <a:lumOff val="25000"/>
                  </a:schemeClr>
                </a:solidFill>
              </a:rPr>
              <a:t>Student ID: 2436428</a:t>
            </a:r>
          </a:p>
        </p:txBody>
      </p:sp>
      <p:pic>
        <p:nvPicPr>
          <p:cNvPr id="10243" name="Picture 3" descr="A store front with potted plants&#10;&#10;AI-generated content may be incorrect.">
            <a:extLst>
              <a:ext uri="{FF2B5EF4-FFF2-40B4-BE49-F238E27FC236}">
                <a16:creationId xmlns:a16="http://schemas.microsoft.com/office/drawing/2014/main" id="{A60E4ABC-5A0A-15F5-9A56-280D78AFFD6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a:noFill/>
          <a:extLst>
            <a:ext uri="{909E8E84-426E-40DD-AFC4-6F175D3DCCD1}">
              <a14:hiddenFill xmlns:a14="http://schemas.microsoft.com/office/drawing/2010/main">
                <a:solidFill>
                  <a:srgbClr val="FFFFFF"/>
                </a:solidFill>
              </a14:hiddenFill>
            </a:ext>
          </a:extLst>
        </p:spPr>
      </p:pic>
      <p:sp>
        <p:nvSpPr>
          <p:cNvPr id="10260" name="Isosceles Triangle 10259">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Tree>
    <p:extLst>
      <p:ext uri="{BB962C8B-B14F-4D97-AF65-F5344CB8AC3E}">
        <p14:creationId xmlns:p14="http://schemas.microsoft.com/office/powerpoint/2010/main" val="3630556855"/>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8F7665-8C7C-EB3E-0E18-DD3530EE2309}"/>
              </a:ext>
            </a:extLst>
          </p:cNvPr>
          <p:cNvSpPr>
            <a:spLocks noGrp="1"/>
          </p:cNvSpPr>
          <p:nvPr>
            <p:ph type="title"/>
          </p:nvPr>
        </p:nvSpPr>
        <p:spPr>
          <a:xfrm>
            <a:off x="677334" y="609600"/>
            <a:ext cx="8596668" cy="1320800"/>
          </a:xfrm>
        </p:spPr>
        <p:txBody>
          <a:bodyPr anchor="t">
            <a:normAutofit/>
          </a:bodyPr>
          <a:lstStyle/>
          <a:p>
            <a:r>
              <a:rPr lang="en-US" dirty="0"/>
              <a:t>Introduction</a:t>
            </a:r>
          </a:p>
        </p:txBody>
      </p:sp>
      <p:sp>
        <p:nvSpPr>
          <p:cNvPr id="3" name="Content Placeholder 2">
            <a:extLst>
              <a:ext uri="{FF2B5EF4-FFF2-40B4-BE49-F238E27FC236}">
                <a16:creationId xmlns:a16="http://schemas.microsoft.com/office/drawing/2014/main" id="{E8A86718-0BFC-E023-0A32-FE0494305250}"/>
              </a:ext>
            </a:extLst>
          </p:cNvPr>
          <p:cNvSpPr>
            <a:spLocks noGrp="1"/>
          </p:cNvSpPr>
          <p:nvPr>
            <p:ph idx="1"/>
          </p:nvPr>
        </p:nvSpPr>
        <p:spPr>
          <a:xfrm>
            <a:off x="6336287" y="2160589"/>
            <a:ext cx="2934714" cy="3880773"/>
          </a:xfrm>
        </p:spPr>
        <p:txBody>
          <a:bodyPr>
            <a:normAutofit/>
          </a:bodyPr>
          <a:lstStyle/>
          <a:p>
            <a:pPr>
              <a:lnSpc>
                <a:spcPct val="90000"/>
              </a:lnSpc>
              <a:buFont typeface="Arial" panose="020B0604020202020204" pitchFamily="34" charset="0"/>
              <a:buChar char="•"/>
            </a:pPr>
            <a:r>
              <a:rPr lang="en-US" sz="1400"/>
              <a:t>Aim: </a:t>
            </a:r>
            <a:r>
              <a:rPr lang="en-US" sz="1400" err="1"/>
              <a:t>Analyse</a:t>
            </a:r>
            <a:r>
              <a:rPr lang="en-US" sz="1400"/>
              <a:t> challenges and root causes facing Green Haven Florists</a:t>
            </a:r>
          </a:p>
          <a:p>
            <a:pPr>
              <a:lnSpc>
                <a:spcPct val="90000"/>
              </a:lnSpc>
              <a:buFont typeface="Arial" panose="020B0604020202020204" pitchFamily="34" charset="0"/>
              <a:buChar char="•"/>
            </a:pPr>
            <a:r>
              <a:rPr lang="en-US" sz="1400"/>
              <a:t>Tools: 5W2H, PESTEL, Cause-and-Effect diagram applied</a:t>
            </a:r>
          </a:p>
          <a:p>
            <a:pPr>
              <a:lnSpc>
                <a:spcPct val="90000"/>
              </a:lnSpc>
              <a:buFont typeface="Arial" panose="020B0604020202020204" pitchFamily="34" charset="0"/>
              <a:buChar char="•"/>
            </a:pPr>
            <a:r>
              <a:rPr lang="en-US" sz="1400"/>
              <a:t>Focus: Scope of problem, external environment, internal weaknesses</a:t>
            </a:r>
          </a:p>
          <a:p>
            <a:pPr>
              <a:lnSpc>
                <a:spcPct val="90000"/>
              </a:lnSpc>
              <a:buFont typeface="Arial" panose="020B0604020202020204" pitchFamily="34" charset="0"/>
              <a:buChar char="•"/>
            </a:pPr>
            <a:r>
              <a:rPr lang="en-US" sz="1400"/>
              <a:t>Business context: Shifting consumer </a:t>
            </a:r>
            <a:r>
              <a:rPr lang="en-US" sz="1400" err="1"/>
              <a:t>behaviour</a:t>
            </a:r>
            <a:r>
              <a:rPr lang="en-US" sz="1400"/>
              <a:t> and rising competition</a:t>
            </a:r>
          </a:p>
          <a:p>
            <a:pPr>
              <a:lnSpc>
                <a:spcPct val="90000"/>
              </a:lnSpc>
              <a:buFont typeface="Arial" panose="020B0604020202020204" pitchFamily="34" charset="0"/>
              <a:buChar char="•"/>
            </a:pPr>
            <a:r>
              <a:rPr lang="en-US" sz="1400"/>
              <a:t>Floral industry increasingly adopting digital transformation</a:t>
            </a:r>
          </a:p>
          <a:p>
            <a:pPr>
              <a:lnSpc>
                <a:spcPct val="90000"/>
              </a:lnSpc>
              <a:buFont typeface="Arial" panose="020B0604020202020204" pitchFamily="34" charset="0"/>
              <a:buChar char="•"/>
            </a:pPr>
            <a:r>
              <a:rPr lang="en-US" sz="1400"/>
              <a:t>Industry trend highlights need for adaptation (AIPH, 2022)</a:t>
            </a:r>
          </a:p>
          <a:p>
            <a:pPr>
              <a:lnSpc>
                <a:spcPct val="90000"/>
              </a:lnSpc>
            </a:pPr>
            <a:endParaRPr lang="en-US" sz="1400"/>
          </a:p>
        </p:txBody>
      </p:sp>
      <p:pic>
        <p:nvPicPr>
          <p:cNvPr id="4098" name="Picture 2" descr="Business Skills You Need as an Entrepreneur">
            <a:extLst>
              <a:ext uri="{FF2B5EF4-FFF2-40B4-BE49-F238E27FC236}">
                <a16:creationId xmlns:a16="http://schemas.microsoft.com/office/drawing/2014/main" id="{58D7B75B-69CC-B148-CAA8-CE5D84EE192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13238" r="-6" b="-6"/>
          <a:stretch>
            <a:fillRect/>
          </a:stretch>
        </p:blipFill>
        <p:spPr bwMode="auto">
          <a:xfrm>
            <a:off x="677334" y="2159331"/>
            <a:ext cx="5423429" cy="388236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6114470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Different types of flowers">
            <a:extLst>
              <a:ext uri="{FF2B5EF4-FFF2-40B4-BE49-F238E27FC236}">
                <a16:creationId xmlns:a16="http://schemas.microsoft.com/office/drawing/2014/main" id="{AC391655-21C8-A09E-DD30-AC370A2D05FC}"/>
              </a:ext>
            </a:extLst>
          </p:cNvPr>
          <p:cNvPicPr>
            <a:picLocks noChangeAspect="1"/>
          </p:cNvPicPr>
          <p:nvPr/>
        </p:nvPicPr>
        <p:blipFill>
          <a:blip r:embed="rId3"/>
          <a:srcRect l="13044" r="9848" b="-2"/>
          <a:stretch>
            <a:fillRect/>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A5214D86-5F53-2463-544E-139869EBFE35}"/>
              </a:ext>
            </a:extLst>
          </p:cNvPr>
          <p:cNvSpPr>
            <a:spLocks noGrp="1"/>
          </p:cNvSpPr>
          <p:nvPr>
            <p:ph type="title"/>
          </p:nvPr>
        </p:nvSpPr>
        <p:spPr>
          <a:xfrm>
            <a:off x="677333" y="609600"/>
            <a:ext cx="4435441" cy="1320800"/>
          </a:xfrm>
        </p:spPr>
        <p:txBody>
          <a:bodyPr>
            <a:normAutofit/>
          </a:bodyPr>
          <a:lstStyle/>
          <a:p>
            <a:r>
              <a:rPr lang="en-US" dirty="0"/>
              <a:t>Company Snapshot</a:t>
            </a:r>
          </a:p>
        </p:txBody>
      </p:sp>
      <p:sp>
        <p:nvSpPr>
          <p:cNvPr id="3" name="Content Placeholder 2">
            <a:extLst>
              <a:ext uri="{FF2B5EF4-FFF2-40B4-BE49-F238E27FC236}">
                <a16:creationId xmlns:a16="http://schemas.microsoft.com/office/drawing/2014/main" id="{93402B00-B31F-EADA-C0C8-5FC2454BCD4A}"/>
              </a:ext>
            </a:extLst>
          </p:cNvPr>
          <p:cNvSpPr>
            <a:spLocks noGrp="1"/>
          </p:cNvSpPr>
          <p:nvPr>
            <p:ph idx="1"/>
          </p:nvPr>
        </p:nvSpPr>
        <p:spPr>
          <a:xfrm>
            <a:off x="677334" y="2160589"/>
            <a:ext cx="3851122" cy="3880773"/>
          </a:xfrm>
        </p:spPr>
        <p:txBody>
          <a:bodyPr>
            <a:normAutofit/>
          </a:bodyPr>
          <a:lstStyle/>
          <a:p>
            <a:pPr>
              <a:lnSpc>
                <a:spcPct val="90000"/>
              </a:lnSpc>
              <a:buFont typeface="Arial" panose="020B0604020202020204" pitchFamily="34" charset="0"/>
              <a:buChar char="•"/>
            </a:pPr>
            <a:r>
              <a:rPr lang="en-US" sz="1700"/>
              <a:t>Independent florist established in Norwich, 2016</a:t>
            </a:r>
          </a:p>
          <a:p>
            <a:pPr>
              <a:lnSpc>
                <a:spcPct val="90000"/>
              </a:lnSpc>
              <a:buFont typeface="Arial" panose="020B0604020202020204" pitchFamily="34" charset="0"/>
              <a:buChar char="•"/>
            </a:pPr>
            <a:r>
              <a:rPr lang="en-US" sz="1700" err="1"/>
              <a:t>Specialises</a:t>
            </a:r>
            <a:r>
              <a:rPr lang="en-US" sz="1700"/>
              <a:t> in bespoke floral designs for occasions</a:t>
            </a:r>
          </a:p>
          <a:p>
            <a:pPr>
              <a:lnSpc>
                <a:spcPct val="90000"/>
              </a:lnSpc>
              <a:buFont typeface="Arial" panose="020B0604020202020204" pitchFamily="34" charset="0"/>
              <a:buChar char="•"/>
            </a:pPr>
            <a:r>
              <a:rPr lang="en-US" sz="1700"/>
              <a:t>Known for eco-friendly packaging and sustainability focus</a:t>
            </a:r>
          </a:p>
          <a:p>
            <a:pPr>
              <a:lnSpc>
                <a:spcPct val="90000"/>
              </a:lnSpc>
              <a:buFont typeface="Arial" panose="020B0604020202020204" pitchFamily="34" charset="0"/>
              <a:buChar char="•"/>
            </a:pPr>
            <a:r>
              <a:rPr lang="en-US" sz="1700"/>
              <a:t>Strong community ties, but digital presence is weak</a:t>
            </a:r>
          </a:p>
          <a:p>
            <a:pPr>
              <a:lnSpc>
                <a:spcPct val="90000"/>
              </a:lnSpc>
              <a:buFont typeface="Arial" panose="020B0604020202020204" pitchFamily="34" charset="0"/>
              <a:buChar char="•"/>
            </a:pPr>
            <a:r>
              <a:rPr lang="en-US" sz="1700"/>
              <a:t>Rising costs reduce margins and competitiveness</a:t>
            </a:r>
          </a:p>
          <a:p>
            <a:pPr>
              <a:lnSpc>
                <a:spcPct val="90000"/>
              </a:lnSpc>
              <a:buFont typeface="Arial" panose="020B0604020202020204" pitchFamily="34" charset="0"/>
              <a:buChar char="•"/>
            </a:pPr>
            <a:r>
              <a:rPr lang="en-US" sz="1700"/>
              <a:t>Florists adapted strategies during pandemic disruptions (Etheredge and DelPrince, 2021)</a:t>
            </a:r>
          </a:p>
          <a:p>
            <a:pPr>
              <a:lnSpc>
                <a:spcPct val="90000"/>
              </a:lnSpc>
            </a:pPr>
            <a:endParaRPr lang="en-US" sz="1700"/>
          </a:p>
        </p:txBody>
      </p:sp>
      <p:cxnSp>
        <p:nvCxnSpPr>
          <p:cNvPr id="9" name="Straight Connector 8">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5"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7"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9"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1"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3"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5"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Tree>
    <p:extLst>
      <p:ext uri="{BB962C8B-B14F-4D97-AF65-F5344CB8AC3E}">
        <p14:creationId xmlns:p14="http://schemas.microsoft.com/office/powerpoint/2010/main" val="26753638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A435C4-86C6-B08D-459E-F0F98109D5B2}"/>
              </a:ext>
            </a:extLst>
          </p:cNvPr>
          <p:cNvSpPr>
            <a:spLocks noGrp="1"/>
          </p:cNvSpPr>
          <p:nvPr>
            <p:ph type="title"/>
          </p:nvPr>
        </p:nvSpPr>
        <p:spPr>
          <a:xfrm>
            <a:off x="5536734" y="609600"/>
            <a:ext cx="3737268" cy="1320800"/>
          </a:xfrm>
        </p:spPr>
        <p:txBody>
          <a:bodyPr>
            <a:normAutofit/>
          </a:bodyPr>
          <a:lstStyle/>
          <a:p>
            <a:r>
              <a:rPr lang="en-US" dirty="0"/>
              <a:t>Identifying the Core Problem</a:t>
            </a:r>
          </a:p>
        </p:txBody>
      </p:sp>
      <p:sp>
        <p:nvSpPr>
          <p:cNvPr id="3" name="Content Placeholder 2">
            <a:extLst>
              <a:ext uri="{FF2B5EF4-FFF2-40B4-BE49-F238E27FC236}">
                <a16:creationId xmlns:a16="http://schemas.microsoft.com/office/drawing/2014/main" id="{240F53ED-B1AA-9269-7B16-CD91A3E74BE1}"/>
              </a:ext>
            </a:extLst>
          </p:cNvPr>
          <p:cNvSpPr>
            <a:spLocks noGrp="1"/>
          </p:cNvSpPr>
          <p:nvPr>
            <p:ph idx="1"/>
          </p:nvPr>
        </p:nvSpPr>
        <p:spPr>
          <a:xfrm>
            <a:off x="5209563" y="2160589"/>
            <a:ext cx="4064439" cy="3880773"/>
          </a:xfrm>
        </p:spPr>
        <p:txBody>
          <a:bodyPr>
            <a:normAutofit/>
          </a:bodyPr>
          <a:lstStyle/>
          <a:p>
            <a:pPr>
              <a:lnSpc>
                <a:spcPct val="90000"/>
              </a:lnSpc>
              <a:buFont typeface="Arial" panose="020B0604020202020204" pitchFamily="34" charset="0"/>
              <a:buChar char="•"/>
            </a:pPr>
            <a:r>
              <a:rPr lang="en-US" sz="1700"/>
              <a:t>Central issue: 30% decline in in-store sales</a:t>
            </a:r>
          </a:p>
          <a:p>
            <a:pPr>
              <a:lnSpc>
                <a:spcPct val="90000"/>
              </a:lnSpc>
              <a:buFont typeface="Arial" panose="020B0604020202020204" pitchFamily="34" charset="0"/>
              <a:buChar char="•"/>
            </a:pPr>
            <a:r>
              <a:rPr lang="en-US" sz="1700"/>
              <a:t>Import disruptions increase flower costs significantly</a:t>
            </a:r>
          </a:p>
          <a:p>
            <a:pPr>
              <a:lnSpc>
                <a:spcPct val="90000"/>
              </a:lnSpc>
              <a:buFont typeface="Arial" panose="020B0604020202020204" pitchFamily="34" charset="0"/>
              <a:buChar char="•"/>
            </a:pPr>
            <a:r>
              <a:rPr lang="en-US" sz="1700"/>
              <a:t>Local high street decline reduces walk-in footfall</a:t>
            </a:r>
          </a:p>
          <a:p>
            <a:pPr>
              <a:lnSpc>
                <a:spcPct val="90000"/>
              </a:lnSpc>
              <a:buFont typeface="Arial" panose="020B0604020202020204" pitchFamily="34" charset="0"/>
              <a:buChar char="•"/>
            </a:pPr>
            <a:r>
              <a:rPr lang="en-US" sz="1700"/>
              <a:t>Competitors offer stronger online platforms and delivery</a:t>
            </a:r>
          </a:p>
          <a:p>
            <a:pPr>
              <a:lnSpc>
                <a:spcPct val="90000"/>
              </a:lnSpc>
              <a:buFont typeface="Arial" panose="020B0604020202020204" pitchFamily="34" charset="0"/>
              <a:buChar char="•"/>
            </a:pPr>
            <a:r>
              <a:rPr lang="en-US" sz="1700"/>
              <a:t>Customers demand subscriptions and flexibility</a:t>
            </a:r>
          </a:p>
          <a:p>
            <a:pPr>
              <a:lnSpc>
                <a:spcPct val="90000"/>
              </a:lnSpc>
              <a:buFont typeface="Arial" panose="020B0604020202020204" pitchFamily="34" charset="0"/>
              <a:buChar char="•"/>
            </a:pPr>
            <a:r>
              <a:rPr lang="en-US" sz="1700"/>
              <a:t>Consumer preferences are shifting with sustainability concerns (Frem et al., 2024)</a:t>
            </a:r>
          </a:p>
          <a:p>
            <a:pPr>
              <a:lnSpc>
                <a:spcPct val="90000"/>
              </a:lnSpc>
            </a:pPr>
            <a:endParaRPr lang="en-US" sz="1700"/>
          </a:p>
        </p:txBody>
      </p:sp>
      <p:pic>
        <p:nvPicPr>
          <p:cNvPr id="5122" name="Picture 2" descr="Flowers Are in Short Supply Around the World. Here's How it Happened - The  New York Times">
            <a:extLst>
              <a:ext uri="{FF2B5EF4-FFF2-40B4-BE49-F238E27FC236}">
                <a16:creationId xmlns:a16="http://schemas.microsoft.com/office/drawing/2014/main" id="{62961A89-DEED-FDBE-1B1E-9C60A6D6CAA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b="-1"/>
          <a:stretch>
            <a:fillRect/>
          </a:stretch>
        </p:blipFill>
        <p:spPr bwMode="auto">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a:noFill/>
          <a:extLst>
            <a:ext uri="{909E8E84-426E-40DD-AFC4-6F175D3DCCD1}">
              <a14:hiddenFill xmlns:a14="http://schemas.microsoft.com/office/drawing/2010/main">
                <a:solidFill>
                  <a:srgbClr val="FFFFFF"/>
                </a:solidFill>
              </a14:hiddenFill>
            </a:ext>
          </a:extLst>
        </p:spPr>
      </p:pic>
      <p:sp>
        <p:nvSpPr>
          <p:cNvPr id="5127" name="Isosceles Triangle 5126">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Tree>
    <p:extLst>
      <p:ext uri="{BB962C8B-B14F-4D97-AF65-F5344CB8AC3E}">
        <p14:creationId xmlns:p14="http://schemas.microsoft.com/office/powerpoint/2010/main" val="50662791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F111C4-BA49-498F-CB9A-48D6FA7147D0}"/>
              </a:ext>
            </a:extLst>
          </p:cNvPr>
          <p:cNvSpPr>
            <a:spLocks noGrp="1"/>
          </p:cNvSpPr>
          <p:nvPr>
            <p:ph type="title"/>
          </p:nvPr>
        </p:nvSpPr>
        <p:spPr/>
        <p:txBody>
          <a:bodyPr/>
          <a:lstStyle/>
          <a:p>
            <a:r>
              <a:rPr lang="en-US" dirty="0"/>
              <a:t>5W2H Framework</a:t>
            </a:r>
          </a:p>
        </p:txBody>
      </p:sp>
      <p:graphicFrame>
        <p:nvGraphicFramePr>
          <p:cNvPr id="4" name="Content Placeholder 3">
            <a:extLst>
              <a:ext uri="{FF2B5EF4-FFF2-40B4-BE49-F238E27FC236}">
                <a16:creationId xmlns:a16="http://schemas.microsoft.com/office/drawing/2014/main" id="{A8645E44-3C64-08AA-E6DA-F1F3420FCCFE}"/>
              </a:ext>
            </a:extLst>
          </p:cNvPr>
          <p:cNvGraphicFramePr>
            <a:graphicFrameLocks noGrp="1"/>
          </p:cNvGraphicFramePr>
          <p:nvPr>
            <p:ph idx="1"/>
            <p:extLst>
              <p:ext uri="{D42A27DB-BD31-4B8C-83A1-F6EECF244321}">
                <p14:modId xmlns:p14="http://schemas.microsoft.com/office/powerpoint/2010/main" val="1549389514"/>
              </p:ext>
            </p:extLst>
          </p:nvPr>
        </p:nvGraphicFramePr>
        <p:xfrm>
          <a:off x="838200" y="1793846"/>
          <a:ext cx="10515603" cy="4354869"/>
        </p:xfrm>
        <a:graphic>
          <a:graphicData uri="http://schemas.openxmlformats.org/drawingml/2006/table">
            <a:tbl>
              <a:tblPr>
                <a:tableStyleId>{C4B1156A-380E-4F78-BDF5-A606A8083BF9}</a:tableStyleId>
              </a:tblPr>
              <a:tblGrid>
                <a:gridCol w="1502229">
                  <a:extLst>
                    <a:ext uri="{9D8B030D-6E8A-4147-A177-3AD203B41FA5}">
                      <a16:colId xmlns:a16="http://schemas.microsoft.com/office/drawing/2014/main" val="1452839727"/>
                    </a:ext>
                  </a:extLst>
                </a:gridCol>
                <a:gridCol w="1502229">
                  <a:extLst>
                    <a:ext uri="{9D8B030D-6E8A-4147-A177-3AD203B41FA5}">
                      <a16:colId xmlns:a16="http://schemas.microsoft.com/office/drawing/2014/main" val="1659074666"/>
                    </a:ext>
                  </a:extLst>
                </a:gridCol>
                <a:gridCol w="1502229">
                  <a:extLst>
                    <a:ext uri="{9D8B030D-6E8A-4147-A177-3AD203B41FA5}">
                      <a16:colId xmlns:a16="http://schemas.microsoft.com/office/drawing/2014/main" val="2162224704"/>
                    </a:ext>
                  </a:extLst>
                </a:gridCol>
                <a:gridCol w="1502229">
                  <a:extLst>
                    <a:ext uri="{9D8B030D-6E8A-4147-A177-3AD203B41FA5}">
                      <a16:colId xmlns:a16="http://schemas.microsoft.com/office/drawing/2014/main" val="3036755759"/>
                    </a:ext>
                  </a:extLst>
                </a:gridCol>
                <a:gridCol w="1502229">
                  <a:extLst>
                    <a:ext uri="{9D8B030D-6E8A-4147-A177-3AD203B41FA5}">
                      <a16:colId xmlns:a16="http://schemas.microsoft.com/office/drawing/2014/main" val="2663272870"/>
                    </a:ext>
                  </a:extLst>
                </a:gridCol>
                <a:gridCol w="1502229">
                  <a:extLst>
                    <a:ext uri="{9D8B030D-6E8A-4147-A177-3AD203B41FA5}">
                      <a16:colId xmlns:a16="http://schemas.microsoft.com/office/drawing/2014/main" val="1273524019"/>
                    </a:ext>
                  </a:extLst>
                </a:gridCol>
                <a:gridCol w="1502229">
                  <a:extLst>
                    <a:ext uri="{9D8B030D-6E8A-4147-A177-3AD203B41FA5}">
                      <a16:colId xmlns:a16="http://schemas.microsoft.com/office/drawing/2014/main" val="463914909"/>
                    </a:ext>
                  </a:extLst>
                </a:gridCol>
              </a:tblGrid>
              <a:tr h="300092">
                <a:tc>
                  <a:txBody>
                    <a:bodyPr/>
                    <a:lstStyle/>
                    <a:p>
                      <a:r>
                        <a:rPr lang="en-US" sz="1500" b="1"/>
                        <a:t>What?</a:t>
                      </a:r>
                      <a:endParaRPr lang="en-US" sz="1500"/>
                    </a:p>
                  </a:txBody>
                  <a:tcPr marL="75023" marR="75023" marT="37512" marB="37512" anchor="ctr"/>
                </a:tc>
                <a:tc>
                  <a:txBody>
                    <a:bodyPr/>
                    <a:lstStyle/>
                    <a:p>
                      <a:r>
                        <a:rPr lang="en-US" sz="1500" b="1"/>
                        <a:t>Where?</a:t>
                      </a:r>
                      <a:endParaRPr lang="en-US" sz="1500"/>
                    </a:p>
                  </a:txBody>
                  <a:tcPr marL="75023" marR="75023" marT="37512" marB="37512" anchor="ctr"/>
                </a:tc>
                <a:tc>
                  <a:txBody>
                    <a:bodyPr/>
                    <a:lstStyle/>
                    <a:p>
                      <a:r>
                        <a:rPr lang="en-US" sz="1500" b="1"/>
                        <a:t>When?</a:t>
                      </a:r>
                      <a:endParaRPr lang="en-US" sz="1500"/>
                    </a:p>
                  </a:txBody>
                  <a:tcPr marL="75023" marR="75023" marT="37512" marB="37512" anchor="ctr"/>
                </a:tc>
                <a:tc>
                  <a:txBody>
                    <a:bodyPr/>
                    <a:lstStyle/>
                    <a:p>
                      <a:r>
                        <a:rPr lang="en-US" sz="1500" b="1"/>
                        <a:t>Who?</a:t>
                      </a:r>
                      <a:endParaRPr lang="en-US" sz="1500"/>
                    </a:p>
                  </a:txBody>
                  <a:tcPr marL="75023" marR="75023" marT="37512" marB="37512" anchor="ctr"/>
                </a:tc>
                <a:tc>
                  <a:txBody>
                    <a:bodyPr/>
                    <a:lstStyle/>
                    <a:p>
                      <a:r>
                        <a:rPr lang="en-US" sz="1500" b="1"/>
                        <a:t>Why?</a:t>
                      </a:r>
                      <a:endParaRPr lang="en-US" sz="1500"/>
                    </a:p>
                  </a:txBody>
                  <a:tcPr marL="75023" marR="75023" marT="37512" marB="37512" anchor="ctr"/>
                </a:tc>
                <a:tc>
                  <a:txBody>
                    <a:bodyPr/>
                    <a:lstStyle/>
                    <a:p>
                      <a:r>
                        <a:rPr lang="en-US" sz="1500" b="1"/>
                        <a:t>How?</a:t>
                      </a:r>
                      <a:endParaRPr lang="en-US" sz="1500"/>
                    </a:p>
                  </a:txBody>
                  <a:tcPr marL="75023" marR="75023" marT="37512" marB="37512" anchor="ctr"/>
                </a:tc>
                <a:tc>
                  <a:txBody>
                    <a:bodyPr/>
                    <a:lstStyle/>
                    <a:p>
                      <a:r>
                        <a:rPr lang="en-US" sz="1500" b="1"/>
                        <a:t>How much?</a:t>
                      </a:r>
                      <a:endParaRPr lang="en-US" sz="1500"/>
                    </a:p>
                  </a:txBody>
                  <a:tcPr marL="75023" marR="75023" marT="37512" marB="37512" anchor="ctr"/>
                </a:tc>
                <a:extLst>
                  <a:ext uri="{0D108BD9-81ED-4DB2-BD59-A6C34878D82A}">
                    <a16:rowId xmlns:a16="http://schemas.microsoft.com/office/drawing/2014/main" val="1512454162"/>
                  </a:ext>
                </a:extLst>
              </a:tr>
              <a:tr h="1425438">
                <a:tc>
                  <a:txBody>
                    <a:bodyPr/>
                    <a:lstStyle/>
                    <a:p>
                      <a:r>
                        <a:rPr lang="en-US" sz="1500"/>
                        <a:t>Falling sales and weakening revenue streams</a:t>
                      </a:r>
                    </a:p>
                  </a:txBody>
                  <a:tcPr marL="75023" marR="75023" marT="37512" marB="37512" anchor="ctr"/>
                </a:tc>
                <a:tc>
                  <a:txBody>
                    <a:bodyPr/>
                    <a:lstStyle/>
                    <a:p>
                      <a:r>
                        <a:rPr lang="en-US" sz="1500"/>
                        <a:t>Norwich high street and online channels</a:t>
                      </a:r>
                    </a:p>
                  </a:txBody>
                  <a:tcPr marL="75023" marR="75023" marT="37512" marB="37512" anchor="ctr"/>
                </a:tc>
                <a:tc>
                  <a:txBody>
                    <a:bodyPr/>
                    <a:lstStyle/>
                    <a:p>
                      <a:r>
                        <a:rPr lang="en-US" sz="1500"/>
                        <a:t>Significant decline in the past twelve months</a:t>
                      </a:r>
                    </a:p>
                  </a:txBody>
                  <a:tcPr marL="75023" marR="75023" marT="37512" marB="37512" anchor="ctr"/>
                </a:tc>
                <a:tc>
                  <a:txBody>
                    <a:bodyPr/>
                    <a:lstStyle/>
                    <a:p>
                      <a:r>
                        <a:rPr lang="en-US" sz="1500"/>
                        <a:t>Owners, suppliers, customers, competitors affected</a:t>
                      </a:r>
                    </a:p>
                  </a:txBody>
                  <a:tcPr marL="75023" marR="75023" marT="37512" marB="37512" anchor="ctr"/>
                </a:tc>
                <a:tc>
                  <a:txBody>
                    <a:bodyPr/>
                    <a:lstStyle/>
                    <a:p>
                      <a:r>
                        <a:rPr lang="en-US" sz="1500"/>
                        <a:t>Competitors, rising costs, outdated marketing tools</a:t>
                      </a:r>
                    </a:p>
                  </a:txBody>
                  <a:tcPr marL="75023" marR="75023" marT="37512" marB="37512" anchor="ctr"/>
                </a:tc>
                <a:tc>
                  <a:txBody>
                    <a:bodyPr/>
                    <a:lstStyle/>
                    <a:p>
                      <a:r>
                        <a:rPr lang="en-US" sz="1500"/>
                        <a:t>Reduced customer footfall and weak online orders</a:t>
                      </a:r>
                    </a:p>
                  </a:txBody>
                  <a:tcPr marL="75023" marR="75023" marT="37512" marB="37512" anchor="ctr"/>
                </a:tc>
                <a:tc>
                  <a:txBody>
                    <a:bodyPr/>
                    <a:lstStyle/>
                    <a:p>
                      <a:r>
                        <a:rPr lang="en-US" sz="1500" dirty="0"/>
                        <a:t>30% sales drop noted</a:t>
                      </a:r>
                    </a:p>
                  </a:txBody>
                  <a:tcPr marL="75023" marR="75023" marT="37512" marB="37512" anchor="ctr"/>
                </a:tc>
                <a:extLst>
                  <a:ext uri="{0D108BD9-81ED-4DB2-BD59-A6C34878D82A}">
                    <a16:rowId xmlns:a16="http://schemas.microsoft.com/office/drawing/2014/main" val="825055578"/>
                  </a:ext>
                </a:extLst>
              </a:tr>
              <a:tr h="1425438">
                <a:tc>
                  <a:txBody>
                    <a:bodyPr/>
                    <a:lstStyle/>
                    <a:p>
                      <a:r>
                        <a:rPr lang="en-US" sz="1500"/>
                        <a:t>Loss of customers compared to competitors</a:t>
                      </a:r>
                    </a:p>
                  </a:txBody>
                  <a:tcPr marL="75023" marR="75023" marT="37512" marB="37512" anchor="ctr"/>
                </a:tc>
                <a:tc>
                  <a:txBody>
                    <a:bodyPr/>
                    <a:lstStyle/>
                    <a:p>
                      <a:r>
                        <a:rPr lang="en-US" sz="1500"/>
                        <a:t>Foot traffic reduced in physical location</a:t>
                      </a:r>
                    </a:p>
                  </a:txBody>
                  <a:tcPr marL="75023" marR="75023" marT="37512" marB="37512" anchor="ctr"/>
                </a:tc>
                <a:tc>
                  <a:txBody>
                    <a:bodyPr/>
                    <a:lstStyle/>
                    <a:p>
                      <a:r>
                        <a:rPr lang="en-US" sz="1500"/>
                        <a:t>First noticed during post-COVID recovery</a:t>
                      </a:r>
                    </a:p>
                  </a:txBody>
                  <a:tcPr marL="75023" marR="75023" marT="37512" marB="37512" anchor="ctr"/>
                </a:tc>
                <a:tc>
                  <a:txBody>
                    <a:bodyPr/>
                    <a:lstStyle/>
                    <a:p>
                      <a:r>
                        <a:rPr lang="en-US" sz="1500"/>
                        <a:t>Small business staff and loyal buyers impacted</a:t>
                      </a:r>
                    </a:p>
                  </a:txBody>
                  <a:tcPr marL="75023" marR="75023" marT="37512" marB="37512" anchor="ctr"/>
                </a:tc>
                <a:tc>
                  <a:txBody>
                    <a:bodyPr/>
                    <a:lstStyle/>
                    <a:p>
                      <a:r>
                        <a:rPr lang="en-US" sz="1500"/>
                        <a:t>High street decline, rising inflation, weak visibility</a:t>
                      </a:r>
                    </a:p>
                  </a:txBody>
                  <a:tcPr marL="75023" marR="75023" marT="37512" marB="37512" anchor="ctr"/>
                </a:tc>
                <a:tc>
                  <a:txBody>
                    <a:bodyPr/>
                    <a:lstStyle/>
                    <a:p>
                      <a:r>
                        <a:rPr lang="en-US" sz="1500"/>
                        <a:t>Store visits continue to fall, digital orders very low</a:t>
                      </a:r>
                    </a:p>
                  </a:txBody>
                  <a:tcPr marL="75023" marR="75023" marT="37512" marB="37512" anchor="ctr"/>
                </a:tc>
                <a:tc>
                  <a:txBody>
                    <a:bodyPr/>
                    <a:lstStyle/>
                    <a:p>
                      <a:r>
                        <a:rPr lang="en-US" sz="1500"/>
                        <a:t>Major financial strain on profitability</a:t>
                      </a:r>
                    </a:p>
                  </a:txBody>
                  <a:tcPr marL="75023" marR="75023" marT="37512" marB="37512" anchor="ctr"/>
                </a:tc>
                <a:extLst>
                  <a:ext uri="{0D108BD9-81ED-4DB2-BD59-A6C34878D82A}">
                    <a16:rowId xmlns:a16="http://schemas.microsoft.com/office/drawing/2014/main" val="1317828503"/>
                  </a:ext>
                </a:extLst>
              </a:tr>
              <a:tr h="1200369">
                <a:tc>
                  <a:txBody>
                    <a:bodyPr/>
                    <a:lstStyle/>
                    <a:p>
                      <a:r>
                        <a:rPr lang="en-US" sz="1500"/>
                        <a:t>Limited growth opportunities</a:t>
                      </a:r>
                    </a:p>
                  </a:txBody>
                  <a:tcPr marL="75023" marR="75023" marT="37512" marB="37512" anchor="ctr"/>
                </a:tc>
                <a:tc>
                  <a:txBody>
                    <a:bodyPr/>
                    <a:lstStyle/>
                    <a:p>
                      <a:r>
                        <a:rPr lang="en-US" sz="1500"/>
                        <a:t>Weak digital presence in local market</a:t>
                      </a:r>
                    </a:p>
                  </a:txBody>
                  <a:tcPr marL="75023" marR="75023" marT="37512" marB="37512" anchor="ctr"/>
                </a:tc>
                <a:tc>
                  <a:txBody>
                    <a:bodyPr/>
                    <a:lstStyle/>
                    <a:p>
                      <a:r>
                        <a:rPr lang="en-US" sz="1500"/>
                        <a:t>Trend accelerated in last year</a:t>
                      </a:r>
                    </a:p>
                  </a:txBody>
                  <a:tcPr marL="75023" marR="75023" marT="37512" marB="37512" anchor="ctr"/>
                </a:tc>
                <a:tc>
                  <a:txBody>
                    <a:bodyPr/>
                    <a:lstStyle/>
                    <a:p>
                      <a:r>
                        <a:rPr lang="en-US" sz="1500"/>
                        <a:t>Local suppliers also affected</a:t>
                      </a:r>
                    </a:p>
                  </a:txBody>
                  <a:tcPr marL="75023" marR="75023" marT="37512" marB="37512" anchor="ctr"/>
                </a:tc>
                <a:tc>
                  <a:txBody>
                    <a:bodyPr/>
                    <a:lstStyle/>
                    <a:p>
                      <a:r>
                        <a:rPr lang="en-US" sz="1500"/>
                        <a:t>Younger consumers shift to online services</a:t>
                      </a:r>
                    </a:p>
                  </a:txBody>
                  <a:tcPr marL="75023" marR="75023" marT="37512" marB="37512" anchor="ctr"/>
                </a:tc>
                <a:tc>
                  <a:txBody>
                    <a:bodyPr/>
                    <a:lstStyle/>
                    <a:p>
                      <a:r>
                        <a:rPr lang="en-US" sz="1500"/>
                        <a:t>Business cannot attract Gen Z audience</a:t>
                      </a:r>
                    </a:p>
                  </a:txBody>
                  <a:tcPr marL="75023" marR="75023" marT="37512" marB="37512" anchor="ctr"/>
                </a:tc>
                <a:tc>
                  <a:txBody>
                    <a:bodyPr/>
                    <a:lstStyle/>
                    <a:p>
                      <a:r>
                        <a:rPr lang="en-US" sz="1500" dirty="0"/>
                        <a:t>Margin losses increasing every quarter</a:t>
                      </a:r>
                    </a:p>
                  </a:txBody>
                  <a:tcPr marL="75023" marR="75023" marT="37512" marB="37512" anchor="ctr"/>
                </a:tc>
                <a:extLst>
                  <a:ext uri="{0D108BD9-81ED-4DB2-BD59-A6C34878D82A}">
                    <a16:rowId xmlns:a16="http://schemas.microsoft.com/office/drawing/2014/main" val="3006773764"/>
                  </a:ext>
                </a:extLst>
              </a:tr>
            </a:tbl>
          </a:graphicData>
        </a:graphic>
      </p:graphicFrame>
      <p:sp>
        <p:nvSpPr>
          <p:cNvPr id="6" name="TextBox 5">
            <a:extLst>
              <a:ext uri="{FF2B5EF4-FFF2-40B4-BE49-F238E27FC236}">
                <a16:creationId xmlns:a16="http://schemas.microsoft.com/office/drawing/2014/main" id="{5FD5B68E-8D00-7B76-97C6-7E4C76F5F34C}"/>
              </a:ext>
            </a:extLst>
          </p:cNvPr>
          <p:cNvSpPr txBox="1"/>
          <p:nvPr/>
        </p:nvSpPr>
        <p:spPr>
          <a:xfrm>
            <a:off x="3045542" y="6248400"/>
            <a:ext cx="6100916" cy="369332"/>
          </a:xfrm>
          <a:prstGeom prst="rect">
            <a:avLst/>
          </a:prstGeom>
          <a:noFill/>
        </p:spPr>
        <p:txBody>
          <a:bodyPr wrap="square">
            <a:spAutoFit/>
          </a:bodyPr>
          <a:lstStyle/>
          <a:p>
            <a:pPr algn="ctr"/>
            <a:r>
              <a:rPr lang="en-US" sz="1800" dirty="0"/>
              <a:t>(Gabellini and Scaramuzzi, 2022)</a:t>
            </a:r>
            <a:endParaRPr lang="en-US" dirty="0"/>
          </a:p>
        </p:txBody>
      </p:sp>
    </p:spTree>
    <p:extLst>
      <p:ext uri="{BB962C8B-B14F-4D97-AF65-F5344CB8AC3E}">
        <p14:creationId xmlns:p14="http://schemas.microsoft.com/office/powerpoint/2010/main" val="38707486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51" name="Rectangle 6150">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6153" name="Rectangle 6152">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6155" name="Straight Connector 6154">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6157" name="Straight Connector 6156">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6159"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6161"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6163" name="Isosceles Triangle 6162">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6165"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6167" name="Isosceles Triangle 6166">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6169" name="Freeform: Shape 6168">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785C7016-5D3A-E7CE-41E7-99E98451BADF}"/>
              </a:ext>
            </a:extLst>
          </p:cNvPr>
          <p:cNvSpPr>
            <a:spLocks noGrp="1"/>
          </p:cNvSpPr>
          <p:nvPr>
            <p:ph type="title"/>
          </p:nvPr>
        </p:nvSpPr>
        <p:spPr>
          <a:xfrm>
            <a:off x="7181723" y="609600"/>
            <a:ext cx="4512989" cy="2227730"/>
          </a:xfrm>
        </p:spPr>
        <p:txBody>
          <a:bodyPr anchor="ctr">
            <a:normAutofit/>
          </a:bodyPr>
          <a:lstStyle/>
          <a:p>
            <a:r>
              <a:rPr lang="en-US">
                <a:solidFill>
                  <a:srgbClr val="FFFFFF"/>
                </a:solidFill>
              </a:rPr>
              <a:t>External Environment – PESTEL Overview</a:t>
            </a:r>
          </a:p>
        </p:txBody>
      </p:sp>
      <p:pic>
        <p:nvPicPr>
          <p:cNvPr id="6146" name="Picture 2" descr="How to Conduct a PESTLE Analysis">
            <a:extLst>
              <a:ext uri="{FF2B5EF4-FFF2-40B4-BE49-F238E27FC236}">
                <a16:creationId xmlns:a16="http://schemas.microsoft.com/office/drawing/2014/main" id="{44001331-9EF1-C726-E889-430DD9617301}"/>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922274" y="1168399"/>
            <a:ext cx="3526727" cy="4610101"/>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2A5639F3-B146-0532-C552-9B6F92FD65F9}"/>
              </a:ext>
            </a:extLst>
          </p:cNvPr>
          <p:cNvSpPr>
            <a:spLocks noGrp="1"/>
          </p:cNvSpPr>
          <p:nvPr>
            <p:ph idx="1"/>
          </p:nvPr>
        </p:nvSpPr>
        <p:spPr>
          <a:xfrm>
            <a:off x="7181725" y="2837329"/>
            <a:ext cx="4512988" cy="3317938"/>
          </a:xfrm>
        </p:spPr>
        <p:txBody>
          <a:bodyPr anchor="t">
            <a:normAutofit/>
          </a:bodyPr>
          <a:lstStyle/>
          <a:p>
            <a:pPr>
              <a:lnSpc>
                <a:spcPct val="90000"/>
              </a:lnSpc>
              <a:buFont typeface="Arial" panose="020B0604020202020204" pitchFamily="34" charset="0"/>
              <a:buChar char="•"/>
            </a:pPr>
            <a:r>
              <a:rPr lang="en-US" sz="1300" dirty="0">
                <a:solidFill>
                  <a:srgbClr val="FFFFFF"/>
                </a:solidFill>
              </a:rPr>
              <a:t>Framework analyses political, economic, social, technological, environmental, legal influences</a:t>
            </a:r>
          </a:p>
          <a:p>
            <a:pPr>
              <a:lnSpc>
                <a:spcPct val="90000"/>
              </a:lnSpc>
              <a:buFont typeface="Arial" panose="020B0604020202020204" pitchFamily="34" charset="0"/>
              <a:buChar char="•"/>
            </a:pPr>
            <a:r>
              <a:rPr lang="en-US" sz="1300" dirty="0">
                <a:solidFill>
                  <a:srgbClr val="FFFFFF"/>
                </a:solidFill>
              </a:rPr>
              <a:t>Political factors include regulations on imports and trade</a:t>
            </a:r>
          </a:p>
          <a:p>
            <a:pPr>
              <a:lnSpc>
                <a:spcPct val="90000"/>
              </a:lnSpc>
              <a:buFont typeface="Arial" panose="020B0604020202020204" pitchFamily="34" charset="0"/>
              <a:buChar char="•"/>
            </a:pPr>
            <a:r>
              <a:rPr lang="en-US" sz="1300" dirty="0">
                <a:solidFill>
                  <a:srgbClr val="FFFFFF"/>
                </a:solidFill>
              </a:rPr>
              <a:t>Economic pressures involve inflation and changing consumer spending</a:t>
            </a:r>
          </a:p>
          <a:p>
            <a:pPr>
              <a:lnSpc>
                <a:spcPct val="90000"/>
              </a:lnSpc>
              <a:buFont typeface="Arial" panose="020B0604020202020204" pitchFamily="34" charset="0"/>
              <a:buChar char="•"/>
            </a:pPr>
            <a:r>
              <a:rPr lang="en-US" sz="1300" dirty="0">
                <a:solidFill>
                  <a:srgbClr val="FFFFFF"/>
                </a:solidFill>
              </a:rPr>
              <a:t>Social drivers linked to generational shopping preferences</a:t>
            </a:r>
          </a:p>
          <a:p>
            <a:pPr>
              <a:lnSpc>
                <a:spcPct val="90000"/>
              </a:lnSpc>
              <a:buFont typeface="Arial" panose="020B0604020202020204" pitchFamily="34" charset="0"/>
              <a:buChar char="•"/>
            </a:pPr>
            <a:r>
              <a:rPr lang="en-US" sz="1300" dirty="0">
                <a:solidFill>
                  <a:srgbClr val="FFFFFF"/>
                </a:solidFill>
              </a:rPr>
              <a:t>Benefits: structured and clear overview of environment</a:t>
            </a:r>
          </a:p>
          <a:p>
            <a:pPr>
              <a:lnSpc>
                <a:spcPct val="90000"/>
              </a:lnSpc>
              <a:buFont typeface="Arial" panose="020B0604020202020204" pitchFamily="34" charset="0"/>
              <a:buChar char="•"/>
            </a:pPr>
            <a:r>
              <a:rPr lang="en-US" sz="1300" dirty="0">
                <a:solidFill>
                  <a:srgbClr val="FFFFFF"/>
                </a:solidFill>
              </a:rPr>
              <a:t>Limitations: snapshot, may oversimplify issues</a:t>
            </a:r>
          </a:p>
          <a:p>
            <a:pPr>
              <a:lnSpc>
                <a:spcPct val="90000"/>
              </a:lnSpc>
              <a:buFont typeface="Arial" panose="020B0604020202020204" pitchFamily="34" charset="0"/>
              <a:buChar char="•"/>
            </a:pPr>
            <a:r>
              <a:rPr lang="en-US" sz="1300" dirty="0">
                <a:solidFill>
                  <a:srgbClr val="FFFFFF"/>
                </a:solidFill>
              </a:rPr>
              <a:t>Marketing channels shape outcomes for florists (</a:t>
            </a:r>
            <a:r>
              <a:rPr lang="en-US" sz="1300" dirty="0" err="1">
                <a:solidFill>
                  <a:srgbClr val="FFFFFF"/>
                </a:solidFill>
              </a:rPr>
              <a:t>Kenanoğlu</a:t>
            </a:r>
            <a:r>
              <a:rPr lang="en-US" sz="1300" dirty="0">
                <a:solidFill>
                  <a:srgbClr val="FFFFFF"/>
                </a:solidFill>
              </a:rPr>
              <a:t>, 2023a)</a:t>
            </a:r>
          </a:p>
          <a:p>
            <a:pPr>
              <a:lnSpc>
                <a:spcPct val="90000"/>
              </a:lnSpc>
            </a:pPr>
            <a:endParaRPr lang="en-US" sz="1300" dirty="0">
              <a:solidFill>
                <a:srgbClr val="FFFFFF"/>
              </a:solidFill>
            </a:endParaRPr>
          </a:p>
        </p:txBody>
      </p:sp>
      <p:sp>
        <p:nvSpPr>
          <p:cNvPr id="4" name="Rectangle 3">
            <a:extLst>
              <a:ext uri="{FF2B5EF4-FFF2-40B4-BE49-F238E27FC236}">
                <a16:creationId xmlns:a16="http://schemas.microsoft.com/office/drawing/2014/main" id="{9A21A198-677A-0FD2-28FE-C5AB9390C166}"/>
              </a:ext>
            </a:extLst>
          </p:cNvPr>
          <p:cNvSpPr>
            <a:spLocks noChangeArrowheads="1"/>
          </p:cNvSpPr>
          <p:nvPr/>
        </p:nvSpPr>
        <p:spPr bwMode="auto">
          <a:xfrm>
            <a:off x="1391358" y="5883458"/>
            <a:ext cx="2588558"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chemeClr val="tx1"/>
                </a:solidFill>
                <a:effectLst/>
                <a:cs typeface="Times New Roman" panose="02020603050405020304" pitchFamily="18" charset="0"/>
              </a:rPr>
              <a:t>(IBISWorld, 2021)</a:t>
            </a:r>
            <a:endParaRPr kumimoji="0" lang="en-US" altLang="en-US" sz="1800" b="0" i="0" u="none" strike="noStrike" cap="none" normalizeH="0" baseline="0">
              <a:ln>
                <a:noFill/>
              </a:ln>
              <a:solidFill>
                <a:schemeClr val="tx1"/>
              </a:solidFill>
              <a:effectLst/>
            </a:endParaRPr>
          </a:p>
        </p:txBody>
      </p:sp>
    </p:spTree>
    <p:extLst>
      <p:ext uri="{BB962C8B-B14F-4D97-AF65-F5344CB8AC3E}">
        <p14:creationId xmlns:p14="http://schemas.microsoft.com/office/powerpoint/2010/main" val="72396108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58E733-C9C2-8BF2-A8EE-FA952F8828FD}"/>
              </a:ext>
            </a:extLst>
          </p:cNvPr>
          <p:cNvSpPr>
            <a:spLocks noGrp="1"/>
          </p:cNvSpPr>
          <p:nvPr>
            <p:ph type="title"/>
          </p:nvPr>
        </p:nvSpPr>
        <p:spPr/>
        <p:txBody>
          <a:bodyPr/>
          <a:lstStyle/>
          <a:p>
            <a:r>
              <a:rPr lang="en-US" dirty="0"/>
              <a:t>PESTEL Applied to Green Haven</a:t>
            </a:r>
          </a:p>
        </p:txBody>
      </p:sp>
      <p:graphicFrame>
        <p:nvGraphicFramePr>
          <p:cNvPr id="4" name="Table 3">
            <a:extLst>
              <a:ext uri="{FF2B5EF4-FFF2-40B4-BE49-F238E27FC236}">
                <a16:creationId xmlns:a16="http://schemas.microsoft.com/office/drawing/2014/main" id="{8EF5B05F-C254-C93B-00CA-AA6053FDFBF7}"/>
              </a:ext>
            </a:extLst>
          </p:cNvPr>
          <p:cNvGraphicFramePr>
            <a:graphicFrameLocks noGrp="1"/>
          </p:cNvGraphicFramePr>
          <p:nvPr>
            <p:extLst>
              <p:ext uri="{D42A27DB-BD31-4B8C-83A1-F6EECF244321}">
                <p14:modId xmlns:p14="http://schemas.microsoft.com/office/powerpoint/2010/main" val="3751545603"/>
              </p:ext>
            </p:extLst>
          </p:nvPr>
        </p:nvGraphicFramePr>
        <p:xfrm>
          <a:off x="914399" y="1528376"/>
          <a:ext cx="10412364" cy="4376055"/>
        </p:xfrm>
        <a:graphic>
          <a:graphicData uri="http://schemas.openxmlformats.org/drawingml/2006/table">
            <a:tbl>
              <a:tblPr>
                <a:tableStyleId>{69C7853C-536D-4A76-A0AE-DD22124D55A5}</a:tableStyleId>
              </a:tblPr>
              <a:tblGrid>
                <a:gridCol w="1735394">
                  <a:extLst>
                    <a:ext uri="{9D8B030D-6E8A-4147-A177-3AD203B41FA5}">
                      <a16:colId xmlns:a16="http://schemas.microsoft.com/office/drawing/2014/main" val="760351509"/>
                    </a:ext>
                  </a:extLst>
                </a:gridCol>
                <a:gridCol w="1735394">
                  <a:extLst>
                    <a:ext uri="{9D8B030D-6E8A-4147-A177-3AD203B41FA5}">
                      <a16:colId xmlns:a16="http://schemas.microsoft.com/office/drawing/2014/main" val="426526268"/>
                    </a:ext>
                  </a:extLst>
                </a:gridCol>
                <a:gridCol w="1735394">
                  <a:extLst>
                    <a:ext uri="{9D8B030D-6E8A-4147-A177-3AD203B41FA5}">
                      <a16:colId xmlns:a16="http://schemas.microsoft.com/office/drawing/2014/main" val="845588063"/>
                    </a:ext>
                  </a:extLst>
                </a:gridCol>
                <a:gridCol w="1735394">
                  <a:extLst>
                    <a:ext uri="{9D8B030D-6E8A-4147-A177-3AD203B41FA5}">
                      <a16:colId xmlns:a16="http://schemas.microsoft.com/office/drawing/2014/main" val="2180648332"/>
                    </a:ext>
                  </a:extLst>
                </a:gridCol>
                <a:gridCol w="1735394">
                  <a:extLst>
                    <a:ext uri="{9D8B030D-6E8A-4147-A177-3AD203B41FA5}">
                      <a16:colId xmlns:a16="http://schemas.microsoft.com/office/drawing/2014/main" val="1579057214"/>
                    </a:ext>
                  </a:extLst>
                </a:gridCol>
                <a:gridCol w="1735394">
                  <a:extLst>
                    <a:ext uri="{9D8B030D-6E8A-4147-A177-3AD203B41FA5}">
                      <a16:colId xmlns:a16="http://schemas.microsoft.com/office/drawing/2014/main" val="2719736208"/>
                    </a:ext>
                  </a:extLst>
                </a:gridCol>
              </a:tblGrid>
              <a:tr h="525161">
                <a:tc>
                  <a:txBody>
                    <a:bodyPr/>
                    <a:lstStyle/>
                    <a:p>
                      <a:r>
                        <a:rPr lang="en-US" sz="1500" b="1"/>
                        <a:t>Political Factors</a:t>
                      </a:r>
                      <a:endParaRPr lang="en-US" sz="1500"/>
                    </a:p>
                  </a:txBody>
                  <a:tcPr marL="75023" marR="75023" marT="37512" marB="37512" anchor="ctr"/>
                </a:tc>
                <a:tc>
                  <a:txBody>
                    <a:bodyPr/>
                    <a:lstStyle/>
                    <a:p>
                      <a:r>
                        <a:rPr lang="en-US" sz="1500" b="1"/>
                        <a:t>Economic Factors</a:t>
                      </a:r>
                      <a:endParaRPr lang="en-US" sz="1500"/>
                    </a:p>
                  </a:txBody>
                  <a:tcPr marL="75023" marR="75023" marT="37512" marB="37512" anchor="ctr"/>
                </a:tc>
                <a:tc>
                  <a:txBody>
                    <a:bodyPr/>
                    <a:lstStyle/>
                    <a:p>
                      <a:r>
                        <a:rPr lang="en-US" sz="1500" b="1"/>
                        <a:t>Social Factors</a:t>
                      </a:r>
                      <a:endParaRPr lang="en-US" sz="1500"/>
                    </a:p>
                  </a:txBody>
                  <a:tcPr marL="75023" marR="75023" marT="37512" marB="37512" anchor="ctr"/>
                </a:tc>
                <a:tc>
                  <a:txBody>
                    <a:bodyPr/>
                    <a:lstStyle/>
                    <a:p>
                      <a:r>
                        <a:rPr lang="en-US" sz="1500" b="1"/>
                        <a:t>Technological Factors</a:t>
                      </a:r>
                      <a:endParaRPr lang="en-US" sz="1500"/>
                    </a:p>
                  </a:txBody>
                  <a:tcPr marL="75023" marR="75023" marT="37512" marB="37512" anchor="ctr"/>
                </a:tc>
                <a:tc>
                  <a:txBody>
                    <a:bodyPr/>
                    <a:lstStyle/>
                    <a:p>
                      <a:r>
                        <a:rPr lang="en-US" sz="1500" b="1"/>
                        <a:t>Legal Factors</a:t>
                      </a:r>
                      <a:endParaRPr lang="en-US" sz="1500"/>
                    </a:p>
                  </a:txBody>
                  <a:tcPr marL="75023" marR="75023" marT="37512" marB="37512" anchor="ctr"/>
                </a:tc>
                <a:tc>
                  <a:txBody>
                    <a:bodyPr/>
                    <a:lstStyle/>
                    <a:p>
                      <a:r>
                        <a:rPr lang="en-US" sz="1500" b="1"/>
                        <a:t>Environmental Factors</a:t>
                      </a:r>
                      <a:endParaRPr lang="en-US" sz="1500"/>
                    </a:p>
                  </a:txBody>
                  <a:tcPr marL="75023" marR="75023" marT="37512" marB="37512" anchor="ctr"/>
                </a:tc>
                <a:extLst>
                  <a:ext uri="{0D108BD9-81ED-4DB2-BD59-A6C34878D82A}">
                    <a16:rowId xmlns:a16="http://schemas.microsoft.com/office/drawing/2014/main" val="410981370"/>
                  </a:ext>
                </a:extLst>
              </a:tr>
              <a:tr h="1425438">
                <a:tc>
                  <a:txBody>
                    <a:bodyPr/>
                    <a:lstStyle/>
                    <a:p>
                      <a:r>
                        <a:rPr lang="en-US" sz="1500" dirty="0"/>
                        <a:t>Import policies affect flower supply costs</a:t>
                      </a:r>
                    </a:p>
                  </a:txBody>
                  <a:tcPr marL="75023" marR="75023" marT="37512" marB="37512" anchor="ctr"/>
                </a:tc>
                <a:tc>
                  <a:txBody>
                    <a:bodyPr/>
                    <a:lstStyle/>
                    <a:p>
                      <a:r>
                        <a:rPr lang="en-US" sz="1500"/>
                        <a:t>Inflation drives up wages, packaging, and flower prices</a:t>
                      </a:r>
                    </a:p>
                  </a:txBody>
                  <a:tcPr marL="75023" marR="75023" marT="37512" marB="37512" anchor="ctr"/>
                </a:tc>
                <a:tc>
                  <a:txBody>
                    <a:bodyPr/>
                    <a:lstStyle/>
                    <a:p>
                      <a:r>
                        <a:rPr lang="en-US" sz="1500"/>
                        <a:t>Younger consumers shift toward digital platforms and subscriptions</a:t>
                      </a:r>
                    </a:p>
                  </a:txBody>
                  <a:tcPr marL="75023" marR="75023" marT="37512" marB="37512" anchor="ctr"/>
                </a:tc>
                <a:tc>
                  <a:txBody>
                    <a:bodyPr/>
                    <a:lstStyle/>
                    <a:p>
                      <a:r>
                        <a:rPr lang="en-US" sz="1500"/>
                        <a:t>Weak website limits competitiveness in online market</a:t>
                      </a:r>
                    </a:p>
                  </a:txBody>
                  <a:tcPr marL="75023" marR="75023" marT="37512" marB="37512" anchor="ctr"/>
                </a:tc>
                <a:tc>
                  <a:txBody>
                    <a:bodyPr/>
                    <a:lstStyle/>
                    <a:p>
                      <a:r>
                        <a:rPr lang="en-US" sz="1500"/>
                        <a:t>Regulations on packaging and sustainability standards</a:t>
                      </a:r>
                    </a:p>
                  </a:txBody>
                  <a:tcPr marL="75023" marR="75023" marT="37512" marB="37512" anchor="ctr"/>
                </a:tc>
                <a:tc>
                  <a:txBody>
                    <a:bodyPr/>
                    <a:lstStyle/>
                    <a:p>
                      <a:r>
                        <a:rPr lang="en-US" sz="1500"/>
                        <a:t>Eco-packaging demand increases financial pressure</a:t>
                      </a:r>
                    </a:p>
                  </a:txBody>
                  <a:tcPr marL="75023" marR="75023" marT="37512" marB="37512" anchor="ctr"/>
                </a:tc>
                <a:extLst>
                  <a:ext uri="{0D108BD9-81ED-4DB2-BD59-A6C34878D82A}">
                    <a16:rowId xmlns:a16="http://schemas.microsoft.com/office/drawing/2014/main" val="1975887128"/>
                  </a:ext>
                </a:extLst>
              </a:tr>
              <a:tr h="1200369">
                <a:tc>
                  <a:txBody>
                    <a:bodyPr/>
                    <a:lstStyle/>
                    <a:p>
                      <a:r>
                        <a:rPr lang="en-US" sz="1500"/>
                        <a:t>Brexit-related trade rules raise supply chain risks</a:t>
                      </a:r>
                    </a:p>
                  </a:txBody>
                  <a:tcPr marL="75023" marR="75023" marT="37512" marB="37512" anchor="ctr"/>
                </a:tc>
                <a:tc>
                  <a:txBody>
                    <a:bodyPr/>
                    <a:lstStyle/>
                    <a:p>
                      <a:r>
                        <a:rPr lang="en-US" sz="1500"/>
                        <a:t>Consumer purchasing power reduced due to rising costs</a:t>
                      </a:r>
                    </a:p>
                  </a:txBody>
                  <a:tcPr marL="75023" marR="75023" marT="37512" marB="37512" anchor="ctr"/>
                </a:tc>
                <a:tc>
                  <a:txBody>
                    <a:bodyPr/>
                    <a:lstStyle/>
                    <a:p>
                      <a:r>
                        <a:rPr lang="en-US" sz="1500"/>
                        <a:t>Growing demand for convenient and subscription-based services</a:t>
                      </a:r>
                    </a:p>
                  </a:txBody>
                  <a:tcPr marL="75023" marR="75023" marT="37512" marB="37512" anchor="ctr"/>
                </a:tc>
                <a:tc>
                  <a:txBody>
                    <a:bodyPr/>
                    <a:lstStyle/>
                    <a:p>
                      <a:r>
                        <a:rPr lang="en-US" sz="1500"/>
                        <a:t>Limited use of social media marketing weakens brand visibility</a:t>
                      </a:r>
                    </a:p>
                  </a:txBody>
                  <a:tcPr marL="75023" marR="75023" marT="37512" marB="37512" anchor="ctr"/>
                </a:tc>
                <a:tc>
                  <a:txBody>
                    <a:bodyPr/>
                    <a:lstStyle/>
                    <a:p>
                      <a:r>
                        <a:rPr lang="en-US" sz="1500"/>
                        <a:t>Compliance requirements increase operational costs</a:t>
                      </a:r>
                    </a:p>
                  </a:txBody>
                  <a:tcPr marL="75023" marR="75023" marT="37512" marB="37512" anchor="ctr"/>
                </a:tc>
                <a:tc>
                  <a:txBody>
                    <a:bodyPr/>
                    <a:lstStyle/>
                    <a:p>
                      <a:r>
                        <a:rPr lang="en-US" sz="1500"/>
                        <a:t>Climate change disrupts global flower availability</a:t>
                      </a:r>
                    </a:p>
                  </a:txBody>
                  <a:tcPr marL="75023" marR="75023" marT="37512" marB="37512" anchor="ctr"/>
                </a:tc>
                <a:extLst>
                  <a:ext uri="{0D108BD9-81ED-4DB2-BD59-A6C34878D82A}">
                    <a16:rowId xmlns:a16="http://schemas.microsoft.com/office/drawing/2014/main" val="2567479839"/>
                  </a:ext>
                </a:extLst>
              </a:tr>
              <a:tr h="1200369">
                <a:tc>
                  <a:txBody>
                    <a:bodyPr/>
                    <a:lstStyle/>
                    <a:p>
                      <a:r>
                        <a:rPr lang="en-US" sz="1500"/>
                        <a:t>Local council policies affect high street businesses</a:t>
                      </a:r>
                    </a:p>
                  </a:txBody>
                  <a:tcPr marL="75023" marR="75023" marT="37512" marB="37512" anchor="ctr"/>
                </a:tc>
                <a:tc>
                  <a:txBody>
                    <a:bodyPr/>
                    <a:lstStyle/>
                    <a:p>
                      <a:r>
                        <a:rPr lang="en-US" sz="1500"/>
                        <a:t>Higher fuel and energy bills impact logistics</a:t>
                      </a:r>
                    </a:p>
                  </a:txBody>
                  <a:tcPr marL="75023" marR="75023" marT="37512" marB="37512" anchor="ctr"/>
                </a:tc>
                <a:tc>
                  <a:txBody>
                    <a:bodyPr/>
                    <a:lstStyle/>
                    <a:p>
                      <a:r>
                        <a:rPr lang="en-US" sz="1500"/>
                        <a:t>Social preference for eco-friendly purchases</a:t>
                      </a:r>
                    </a:p>
                  </a:txBody>
                  <a:tcPr marL="75023" marR="75023" marT="37512" marB="37512" anchor="ctr"/>
                </a:tc>
                <a:tc>
                  <a:txBody>
                    <a:bodyPr/>
                    <a:lstStyle/>
                    <a:p>
                      <a:r>
                        <a:rPr lang="en-US" sz="1500"/>
                        <a:t>Slow digital innovation reduces efficiency</a:t>
                      </a:r>
                    </a:p>
                  </a:txBody>
                  <a:tcPr marL="75023" marR="75023" marT="37512" marB="37512" anchor="ctr"/>
                </a:tc>
                <a:tc>
                  <a:txBody>
                    <a:bodyPr/>
                    <a:lstStyle/>
                    <a:p>
                      <a:r>
                        <a:rPr lang="en-US" sz="1500"/>
                        <a:t>Consumer protection laws shape return policies</a:t>
                      </a:r>
                    </a:p>
                  </a:txBody>
                  <a:tcPr marL="75023" marR="75023" marT="37512" marB="37512" anchor="ctr"/>
                </a:tc>
                <a:tc>
                  <a:txBody>
                    <a:bodyPr/>
                    <a:lstStyle/>
                    <a:p>
                      <a:r>
                        <a:rPr lang="en-US" sz="1500" dirty="0"/>
                        <a:t>Push towards greener business practices raises costs</a:t>
                      </a:r>
                    </a:p>
                  </a:txBody>
                  <a:tcPr marL="75023" marR="75023" marT="37512" marB="37512" anchor="ctr"/>
                </a:tc>
                <a:extLst>
                  <a:ext uri="{0D108BD9-81ED-4DB2-BD59-A6C34878D82A}">
                    <a16:rowId xmlns:a16="http://schemas.microsoft.com/office/drawing/2014/main" val="1546620350"/>
                  </a:ext>
                </a:extLst>
              </a:tr>
            </a:tbl>
          </a:graphicData>
        </a:graphic>
      </p:graphicFrame>
      <p:sp>
        <p:nvSpPr>
          <p:cNvPr id="6" name="TextBox 5">
            <a:extLst>
              <a:ext uri="{FF2B5EF4-FFF2-40B4-BE49-F238E27FC236}">
                <a16:creationId xmlns:a16="http://schemas.microsoft.com/office/drawing/2014/main" id="{57364B06-A616-6F8A-42D3-3A7744A49BC4}"/>
              </a:ext>
            </a:extLst>
          </p:cNvPr>
          <p:cNvSpPr txBox="1"/>
          <p:nvPr/>
        </p:nvSpPr>
        <p:spPr>
          <a:xfrm>
            <a:off x="3045542" y="6063734"/>
            <a:ext cx="6100916" cy="369332"/>
          </a:xfrm>
          <a:prstGeom prst="rect">
            <a:avLst/>
          </a:prstGeom>
          <a:noFill/>
        </p:spPr>
        <p:txBody>
          <a:bodyPr wrap="square">
            <a:spAutoFit/>
          </a:bodyPr>
          <a:lstStyle/>
          <a:p>
            <a:pPr algn="ctr"/>
            <a:r>
              <a:rPr lang="en-US" dirty="0"/>
              <a:t>(</a:t>
            </a:r>
            <a:r>
              <a:rPr lang="en-US" dirty="0" err="1"/>
              <a:t>Kenanoğlu</a:t>
            </a:r>
            <a:r>
              <a:rPr lang="en-US" dirty="0"/>
              <a:t>, 2023b)</a:t>
            </a:r>
          </a:p>
        </p:txBody>
      </p:sp>
    </p:spTree>
    <p:extLst>
      <p:ext uri="{BB962C8B-B14F-4D97-AF65-F5344CB8AC3E}">
        <p14:creationId xmlns:p14="http://schemas.microsoft.com/office/powerpoint/2010/main" val="108099317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75" name="Rectangle 7174">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7177" name="Rectangle 7176">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7179" name="Straight Connector 7178">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7181" name="Straight Connector 7180">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7183"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7185"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7187" name="Isosceles Triangle 7186">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7189"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7191" name="Isosceles Triangle 7190">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7193" name="Freeform: Shape 7192">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E7B0FF0-2AE6-797E-2A9E-1CE91544392D}"/>
              </a:ext>
            </a:extLst>
          </p:cNvPr>
          <p:cNvSpPr>
            <a:spLocks noGrp="1"/>
          </p:cNvSpPr>
          <p:nvPr>
            <p:ph type="title"/>
          </p:nvPr>
        </p:nvSpPr>
        <p:spPr>
          <a:xfrm>
            <a:off x="7181723" y="609600"/>
            <a:ext cx="4512989" cy="2227730"/>
          </a:xfrm>
        </p:spPr>
        <p:txBody>
          <a:bodyPr anchor="ctr">
            <a:normAutofit/>
          </a:bodyPr>
          <a:lstStyle/>
          <a:p>
            <a:r>
              <a:rPr lang="en-US">
                <a:solidFill>
                  <a:srgbClr val="FFFFFF"/>
                </a:solidFill>
              </a:rPr>
              <a:t>Root Cause Analysis – Why Use Fishbone?</a:t>
            </a:r>
          </a:p>
        </p:txBody>
      </p:sp>
      <p:pic>
        <p:nvPicPr>
          <p:cNvPr id="7170" name="Picture 2" descr="Fishbone Diagram | Purple Griffon">
            <a:extLst>
              <a:ext uri="{FF2B5EF4-FFF2-40B4-BE49-F238E27FC236}">
                <a16:creationId xmlns:a16="http://schemas.microsoft.com/office/drawing/2014/main" id="{D14573C9-7579-BC19-1245-9BD9372F756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9579"/>
          <a:stretch/>
        </p:blipFill>
        <p:spPr bwMode="auto">
          <a:xfrm>
            <a:off x="391044" y="2071203"/>
            <a:ext cx="5263428" cy="2707126"/>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74125FC7-86A5-D140-7C5E-069B38CE8C36}"/>
              </a:ext>
            </a:extLst>
          </p:cNvPr>
          <p:cNvSpPr>
            <a:spLocks noGrp="1"/>
          </p:cNvSpPr>
          <p:nvPr>
            <p:ph idx="1"/>
          </p:nvPr>
        </p:nvSpPr>
        <p:spPr>
          <a:xfrm>
            <a:off x="7181725" y="2837329"/>
            <a:ext cx="4512988" cy="3317938"/>
          </a:xfrm>
        </p:spPr>
        <p:txBody>
          <a:bodyPr anchor="t">
            <a:normAutofit/>
          </a:bodyPr>
          <a:lstStyle/>
          <a:p>
            <a:pPr>
              <a:lnSpc>
                <a:spcPct val="90000"/>
              </a:lnSpc>
              <a:buFont typeface="Arial" panose="020B0604020202020204" pitchFamily="34" charset="0"/>
              <a:buChar char="•"/>
            </a:pPr>
            <a:r>
              <a:rPr lang="en-US" sz="1500">
                <a:solidFill>
                  <a:srgbClr val="FFFFFF"/>
                </a:solidFill>
              </a:rPr>
              <a:t>Also known as Ishikawa or Cause-and-Effect diagram</a:t>
            </a:r>
          </a:p>
          <a:p>
            <a:pPr>
              <a:lnSpc>
                <a:spcPct val="90000"/>
              </a:lnSpc>
              <a:buFont typeface="Arial" panose="020B0604020202020204" pitchFamily="34" charset="0"/>
              <a:buChar char="•"/>
            </a:pPr>
            <a:r>
              <a:rPr lang="en-US" sz="1500">
                <a:solidFill>
                  <a:srgbClr val="FFFFFF"/>
                </a:solidFill>
              </a:rPr>
              <a:t>Maps multiple causes leading to main problem</a:t>
            </a:r>
          </a:p>
          <a:p>
            <a:pPr>
              <a:lnSpc>
                <a:spcPct val="90000"/>
              </a:lnSpc>
              <a:buFont typeface="Arial" panose="020B0604020202020204" pitchFamily="34" charset="0"/>
              <a:buChar char="•"/>
            </a:pPr>
            <a:r>
              <a:rPr lang="en-US" sz="1500">
                <a:solidFill>
                  <a:srgbClr val="FFFFFF"/>
                </a:solidFill>
              </a:rPr>
              <a:t>Groups causes by categories like competition, technology, costs</a:t>
            </a:r>
          </a:p>
          <a:p>
            <a:pPr>
              <a:lnSpc>
                <a:spcPct val="90000"/>
              </a:lnSpc>
              <a:buFont typeface="Arial" panose="020B0604020202020204" pitchFamily="34" charset="0"/>
              <a:buChar char="•"/>
            </a:pPr>
            <a:r>
              <a:rPr lang="en-US" sz="1500">
                <a:solidFill>
                  <a:srgbClr val="FFFFFF"/>
                </a:solidFill>
              </a:rPr>
              <a:t>Benefits: structured, visual clarity, simple to communicate</a:t>
            </a:r>
          </a:p>
          <a:p>
            <a:pPr>
              <a:lnSpc>
                <a:spcPct val="90000"/>
              </a:lnSpc>
              <a:buFont typeface="Arial" panose="020B0604020202020204" pitchFamily="34" charset="0"/>
              <a:buChar char="•"/>
            </a:pPr>
            <a:r>
              <a:rPr lang="en-US" sz="1500">
                <a:solidFill>
                  <a:srgbClr val="FFFFFF"/>
                </a:solidFill>
              </a:rPr>
              <a:t>Limitations: relies on judgment, may ignore complexity</a:t>
            </a:r>
          </a:p>
          <a:p>
            <a:pPr>
              <a:lnSpc>
                <a:spcPct val="90000"/>
              </a:lnSpc>
              <a:buFont typeface="Arial" panose="020B0604020202020204" pitchFamily="34" charset="0"/>
              <a:buChar char="•"/>
            </a:pPr>
            <a:r>
              <a:rPr lang="en-US" sz="1500">
                <a:solidFill>
                  <a:srgbClr val="FFFFFF"/>
                </a:solidFill>
              </a:rPr>
              <a:t>Sustainability issues also affect industry growth (Nicholson, 2022)</a:t>
            </a:r>
          </a:p>
          <a:p>
            <a:pPr>
              <a:lnSpc>
                <a:spcPct val="90000"/>
              </a:lnSpc>
            </a:pPr>
            <a:endParaRPr lang="en-US" sz="1500">
              <a:solidFill>
                <a:srgbClr val="FFFFFF"/>
              </a:solidFill>
            </a:endParaRPr>
          </a:p>
        </p:txBody>
      </p:sp>
      <p:sp>
        <p:nvSpPr>
          <p:cNvPr id="4" name="Rectangle 3">
            <a:extLst>
              <a:ext uri="{FF2B5EF4-FFF2-40B4-BE49-F238E27FC236}">
                <a16:creationId xmlns:a16="http://schemas.microsoft.com/office/drawing/2014/main" id="{2426E5E7-CDCF-8CCD-798B-DDAD4FC35CF6}"/>
              </a:ext>
            </a:extLst>
          </p:cNvPr>
          <p:cNvSpPr>
            <a:spLocks noChangeArrowheads="1"/>
          </p:cNvSpPr>
          <p:nvPr/>
        </p:nvSpPr>
        <p:spPr bwMode="auto">
          <a:xfrm>
            <a:off x="1224815" y="5003904"/>
            <a:ext cx="2696308"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chemeClr val="tx1"/>
                </a:solidFill>
                <a:effectLst/>
                <a:cs typeface="Times New Roman" panose="02020603050405020304" pitchFamily="18" charset="0"/>
              </a:rPr>
              <a:t>(Lawless, 2024)</a:t>
            </a:r>
            <a:endParaRPr kumimoji="0" lang="en-US" altLang="en-US" sz="1800" b="0" i="0" u="none" strike="noStrike" cap="none" normalizeH="0" baseline="0">
              <a:ln>
                <a:noFill/>
              </a:ln>
              <a:solidFill>
                <a:schemeClr val="tx1"/>
              </a:solidFill>
              <a:effectLst/>
            </a:endParaRPr>
          </a:p>
        </p:txBody>
      </p:sp>
    </p:spTree>
    <p:extLst>
      <p:ext uri="{BB962C8B-B14F-4D97-AF65-F5344CB8AC3E}">
        <p14:creationId xmlns:p14="http://schemas.microsoft.com/office/powerpoint/2010/main" val="96893493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90C3B1-0FFD-3832-BE59-6A1A9D023665}"/>
              </a:ext>
            </a:extLst>
          </p:cNvPr>
          <p:cNvSpPr>
            <a:spLocks noGrp="1"/>
          </p:cNvSpPr>
          <p:nvPr>
            <p:ph type="title"/>
          </p:nvPr>
        </p:nvSpPr>
        <p:spPr>
          <a:xfrm>
            <a:off x="677334" y="609600"/>
            <a:ext cx="8596668" cy="1320800"/>
          </a:xfrm>
        </p:spPr>
        <p:txBody>
          <a:bodyPr anchor="t">
            <a:normAutofit/>
          </a:bodyPr>
          <a:lstStyle/>
          <a:p>
            <a:r>
              <a:rPr lang="en-US" dirty="0"/>
              <a:t>Green Haven Fishbone Diagram</a:t>
            </a:r>
          </a:p>
        </p:txBody>
      </p:sp>
      <p:sp>
        <p:nvSpPr>
          <p:cNvPr id="3" name="Content Placeholder 2">
            <a:extLst>
              <a:ext uri="{FF2B5EF4-FFF2-40B4-BE49-F238E27FC236}">
                <a16:creationId xmlns:a16="http://schemas.microsoft.com/office/drawing/2014/main" id="{0C1AE7B2-23AD-8A3F-3064-20F2F3A51AAA}"/>
              </a:ext>
            </a:extLst>
          </p:cNvPr>
          <p:cNvSpPr>
            <a:spLocks noGrp="1"/>
          </p:cNvSpPr>
          <p:nvPr>
            <p:ph idx="1"/>
          </p:nvPr>
        </p:nvSpPr>
        <p:spPr>
          <a:xfrm>
            <a:off x="677334" y="2160589"/>
            <a:ext cx="3957349" cy="3749323"/>
          </a:xfrm>
        </p:spPr>
        <p:txBody>
          <a:bodyPr>
            <a:normAutofit/>
          </a:bodyPr>
          <a:lstStyle/>
          <a:p>
            <a:pPr>
              <a:lnSpc>
                <a:spcPct val="90000"/>
              </a:lnSpc>
              <a:buFont typeface="Arial" panose="020B0604020202020204" pitchFamily="34" charset="0"/>
              <a:buChar char="•"/>
            </a:pPr>
            <a:r>
              <a:rPr lang="en-US" sz="1500" b="1" dirty="0"/>
              <a:t>Problem:</a:t>
            </a:r>
            <a:r>
              <a:rPr lang="en-US" sz="1500" dirty="0"/>
              <a:t> Declining in-store sales identified</a:t>
            </a:r>
          </a:p>
          <a:p>
            <a:pPr>
              <a:lnSpc>
                <a:spcPct val="90000"/>
              </a:lnSpc>
              <a:buFont typeface="Arial" panose="020B0604020202020204" pitchFamily="34" charset="0"/>
              <a:buChar char="•"/>
            </a:pPr>
            <a:r>
              <a:rPr lang="en-US" sz="1500" b="1" dirty="0"/>
              <a:t>Competition:</a:t>
            </a:r>
            <a:r>
              <a:rPr lang="en-US" sz="1500" dirty="0"/>
              <a:t> Local boutique and online retailers dominate</a:t>
            </a:r>
          </a:p>
          <a:p>
            <a:pPr>
              <a:lnSpc>
                <a:spcPct val="90000"/>
              </a:lnSpc>
              <a:buFont typeface="Arial" panose="020B0604020202020204" pitchFamily="34" charset="0"/>
              <a:buChar char="•"/>
            </a:pPr>
            <a:r>
              <a:rPr lang="en-US" sz="1500" b="1" dirty="0"/>
              <a:t>Technology:</a:t>
            </a:r>
            <a:r>
              <a:rPr lang="en-US" sz="1500" dirty="0"/>
              <a:t> Weak website and digital presence</a:t>
            </a:r>
          </a:p>
          <a:p>
            <a:pPr>
              <a:lnSpc>
                <a:spcPct val="90000"/>
              </a:lnSpc>
              <a:buFont typeface="Arial" panose="020B0604020202020204" pitchFamily="34" charset="0"/>
              <a:buChar char="•"/>
            </a:pPr>
            <a:r>
              <a:rPr lang="en-US" sz="1500" b="1" dirty="0"/>
              <a:t>Costs:</a:t>
            </a:r>
            <a:r>
              <a:rPr lang="en-US" sz="1500" dirty="0"/>
              <a:t> Imported flowers and eco-materials more expensive</a:t>
            </a:r>
          </a:p>
          <a:p>
            <a:pPr>
              <a:lnSpc>
                <a:spcPct val="90000"/>
              </a:lnSpc>
              <a:buFont typeface="Arial" panose="020B0604020202020204" pitchFamily="34" charset="0"/>
              <a:buChar char="•"/>
            </a:pPr>
            <a:r>
              <a:rPr lang="en-US" sz="1500" b="1" dirty="0"/>
              <a:t>Customer Needs:</a:t>
            </a:r>
            <a:r>
              <a:rPr lang="en-US" sz="1500" dirty="0"/>
              <a:t> Subscriptions and delivery flexibility expected</a:t>
            </a:r>
          </a:p>
          <a:p>
            <a:pPr>
              <a:lnSpc>
                <a:spcPct val="90000"/>
              </a:lnSpc>
              <a:buFont typeface="Arial" panose="020B0604020202020204" pitchFamily="34" charset="0"/>
              <a:buChar char="•"/>
            </a:pPr>
            <a:r>
              <a:rPr lang="en-US" sz="1500" b="1" dirty="0"/>
              <a:t>Market Factors:</a:t>
            </a:r>
            <a:r>
              <a:rPr lang="en-US" sz="1500" dirty="0"/>
              <a:t> High street decline limits customer reach</a:t>
            </a:r>
          </a:p>
          <a:p>
            <a:pPr>
              <a:lnSpc>
                <a:spcPct val="90000"/>
              </a:lnSpc>
              <a:buFont typeface="Arial" panose="020B0604020202020204" pitchFamily="34" charset="0"/>
              <a:buChar char="•"/>
            </a:pPr>
            <a:r>
              <a:rPr lang="en-US" sz="1500" dirty="0"/>
              <a:t>Consumer gifting trends influence demand (Rombach et al., 2021)</a:t>
            </a:r>
          </a:p>
          <a:p>
            <a:pPr>
              <a:lnSpc>
                <a:spcPct val="90000"/>
              </a:lnSpc>
            </a:pPr>
            <a:endParaRPr lang="en-US" sz="1500" dirty="0"/>
          </a:p>
        </p:txBody>
      </p:sp>
      <p:pic>
        <p:nvPicPr>
          <p:cNvPr id="3074" name="Picture 2" descr="Generated image">
            <a:extLst>
              <a:ext uri="{FF2B5EF4-FFF2-40B4-BE49-F238E27FC236}">
                <a16:creationId xmlns:a16="http://schemas.microsoft.com/office/drawing/2014/main" id="{B8C3CEC4-9271-1B52-E338-C1852F93B608}"/>
              </a:ext>
            </a:extLst>
          </p:cNvPr>
          <p:cNvPicPr>
            <a:picLocks noChangeAspect="1" noChangeArrowheads="1"/>
          </p:cNvPicPr>
          <p:nvPr/>
        </p:nvPicPr>
        <p:blipFill>
          <a:blip r:embed="rId3">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bwMode="auto">
          <a:xfrm>
            <a:off x="6096000" y="2440253"/>
            <a:ext cx="4204989" cy="280683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8578996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F0588E-3C3C-1D4F-58BB-65B74C5D8556}"/>
              </a:ext>
            </a:extLst>
          </p:cNvPr>
          <p:cNvSpPr>
            <a:spLocks noGrp="1"/>
          </p:cNvSpPr>
          <p:nvPr>
            <p:ph type="title"/>
          </p:nvPr>
        </p:nvSpPr>
        <p:spPr>
          <a:xfrm>
            <a:off x="5536734" y="609600"/>
            <a:ext cx="3737268" cy="1320800"/>
          </a:xfrm>
        </p:spPr>
        <p:txBody>
          <a:bodyPr>
            <a:normAutofit/>
          </a:bodyPr>
          <a:lstStyle/>
          <a:p>
            <a:r>
              <a:rPr lang="en-US" dirty="0"/>
              <a:t>Key Findings</a:t>
            </a:r>
          </a:p>
        </p:txBody>
      </p:sp>
      <p:sp>
        <p:nvSpPr>
          <p:cNvPr id="3" name="Content Placeholder 2">
            <a:extLst>
              <a:ext uri="{FF2B5EF4-FFF2-40B4-BE49-F238E27FC236}">
                <a16:creationId xmlns:a16="http://schemas.microsoft.com/office/drawing/2014/main" id="{4301AAEE-37E4-BDFB-A783-2C081485AA97}"/>
              </a:ext>
            </a:extLst>
          </p:cNvPr>
          <p:cNvSpPr>
            <a:spLocks noGrp="1"/>
          </p:cNvSpPr>
          <p:nvPr>
            <p:ph idx="1"/>
          </p:nvPr>
        </p:nvSpPr>
        <p:spPr>
          <a:xfrm>
            <a:off x="5209563" y="2160589"/>
            <a:ext cx="4064439" cy="3880773"/>
          </a:xfrm>
        </p:spPr>
        <p:txBody>
          <a:bodyPr>
            <a:normAutofit/>
          </a:bodyPr>
          <a:lstStyle/>
          <a:p>
            <a:pPr>
              <a:buFont typeface="Arial" panose="020B0604020202020204" pitchFamily="34" charset="0"/>
              <a:buChar char="•"/>
            </a:pPr>
            <a:r>
              <a:rPr lang="en-US" sz="1700"/>
              <a:t>Central issue: 30% decline in physical sales</a:t>
            </a:r>
          </a:p>
          <a:p>
            <a:pPr>
              <a:buFont typeface="Arial" panose="020B0604020202020204" pitchFamily="34" charset="0"/>
              <a:buChar char="•"/>
            </a:pPr>
            <a:r>
              <a:rPr lang="en-US" sz="1700"/>
              <a:t>External pressures include inflation, competition, and market changes</a:t>
            </a:r>
          </a:p>
          <a:p>
            <a:pPr>
              <a:buFont typeface="Arial" panose="020B0604020202020204" pitchFamily="34" charset="0"/>
              <a:buChar char="•"/>
            </a:pPr>
            <a:r>
              <a:rPr lang="en-US" sz="1700"/>
              <a:t>Internal weaknesses: website, marketing, delivery capability gaps</a:t>
            </a:r>
          </a:p>
          <a:p>
            <a:pPr>
              <a:buFont typeface="Arial" panose="020B0604020202020204" pitchFamily="34" charset="0"/>
              <a:buChar char="•"/>
            </a:pPr>
            <a:r>
              <a:rPr lang="en-US" sz="1700"/>
              <a:t>Tools applied: 5W2H, PESTEL, and Fishbone models</a:t>
            </a:r>
          </a:p>
          <a:p>
            <a:pPr>
              <a:buFont typeface="Arial" panose="020B0604020202020204" pitchFamily="34" charset="0"/>
              <a:buChar char="•"/>
            </a:pPr>
            <a:r>
              <a:rPr lang="en-US" sz="1700"/>
              <a:t>Findings highlight both external and internal causes</a:t>
            </a:r>
          </a:p>
          <a:p>
            <a:pPr>
              <a:buFont typeface="Arial" panose="020B0604020202020204" pitchFamily="34" charset="0"/>
              <a:buChar char="•"/>
            </a:pPr>
            <a:r>
              <a:rPr lang="en-US" sz="1700"/>
              <a:t>Ornamentals industry trends mirror florist challenges (</a:t>
            </a:r>
            <a:r>
              <a:rPr lang="en-US" sz="1700" err="1"/>
              <a:t>Salachna</a:t>
            </a:r>
            <a:r>
              <a:rPr lang="en-US" sz="1700"/>
              <a:t>, 2022)</a:t>
            </a:r>
          </a:p>
          <a:p>
            <a:endParaRPr lang="en-US" sz="1700"/>
          </a:p>
        </p:txBody>
      </p:sp>
      <p:pic>
        <p:nvPicPr>
          <p:cNvPr id="8194" name="Picture 2" descr="Key findings Images - Free Download on Freepik">
            <a:extLst>
              <a:ext uri="{FF2B5EF4-FFF2-40B4-BE49-F238E27FC236}">
                <a16:creationId xmlns:a16="http://schemas.microsoft.com/office/drawing/2014/main" id="{B6D893CF-4924-26EF-C183-4B0747BD8C4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a:noFill/>
          <a:extLst>
            <a:ext uri="{909E8E84-426E-40DD-AFC4-6F175D3DCCD1}">
              <a14:hiddenFill xmlns:a14="http://schemas.microsoft.com/office/drawing/2010/main">
                <a:solidFill>
                  <a:srgbClr val="FFFFFF"/>
                </a:solidFill>
              </a14:hiddenFill>
            </a:ext>
          </a:extLst>
        </p:spPr>
      </p:pic>
      <p:sp>
        <p:nvSpPr>
          <p:cNvPr id="8199" name="Isosceles Triangle 8198">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Tree>
    <p:extLst>
      <p:ext uri="{BB962C8B-B14F-4D97-AF65-F5344CB8AC3E}">
        <p14:creationId xmlns:p14="http://schemas.microsoft.com/office/powerpoint/2010/main" val="347496961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FACAA1-3B05-6C0A-700C-D689B1380408}"/>
              </a:ext>
            </a:extLst>
          </p:cNvPr>
          <p:cNvSpPr>
            <a:spLocks noGrp="1"/>
          </p:cNvSpPr>
          <p:nvPr>
            <p:ph type="title"/>
          </p:nvPr>
        </p:nvSpPr>
        <p:spPr>
          <a:xfrm>
            <a:off x="676746" y="609600"/>
            <a:ext cx="3729076" cy="1320800"/>
          </a:xfrm>
        </p:spPr>
        <p:txBody>
          <a:bodyPr anchor="ctr">
            <a:normAutofit/>
          </a:bodyPr>
          <a:lstStyle/>
          <a:p>
            <a:r>
              <a:rPr lang="en-US" dirty="0"/>
              <a:t>Conclusion</a:t>
            </a:r>
          </a:p>
        </p:txBody>
      </p:sp>
      <p:sp>
        <p:nvSpPr>
          <p:cNvPr id="3" name="Content Placeholder 2">
            <a:extLst>
              <a:ext uri="{FF2B5EF4-FFF2-40B4-BE49-F238E27FC236}">
                <a16:creationId xmlns:a16="http://schemas.microsoft.com/office/drawing/2014/main" id="{8EE26D80-5403-8B68-E3A9-764AEF1D0920}"/>
              </a:ext>
            </a:extLst>
          </p:cNvPr>
          <p:cNvSpPr>
            <a:spLocks noGrp="1"/>
          </p:cNvSpPr>
          <p:nvPr>
            <p:ph idx="1"/>
          </p:nvPr>
        </p:nvSpPr>
        <p:spPr>
          <a:xfrm>
            <a:off x="685167" y="2160589"/>
            <a:ext cx="3720916" cy="3560733"/>
          </a:xfrm>
        </p:spPr>
        <p:txBody>
          <a:bodyPr>
            <a:normAutofit/>
          </a:bodyPr>
          <a:lstStyle/>
          <a:p>
            <a:pPr>
              <a:lnSpc>
                <a:spcPct val="90000"/>
              </a:lnSpc>
              <a:buFont typeface="Arial" panose="020B0604020202020204" pitchFamily="34" charset="0"/>
              <a:buChar char="•"/>
            </a:pPr>
            <a:r>
              <a:rPr lang="en-US" sz="1500"/>
              <a:t>Green Haven faces serious pressure from declining sales</a:t>
            </a:r>
          </a:p>
          <a:p>
            <a:pPr>
              <a:lnSpc>
                <a:spcPct val="90000"/>
              </a:lnSpc>
              <a:buFont typeface="Arial" panose="020B0604020202020204" pitchFamily="34" charset="0"/>
              <a:buChar char="•"/>
            </a:pPr>
            <a:r>
              <a:rPr lang="en-US" sz="1500"/>
              <a:t>5W2H clarified problem scope and key details</a:t>
            </a:r>
          </a:p>
          <a:p>
            <a:pPr>
              <a:lnSpc>
                <a:spcPct val="90000"/>
              </a:lnSpc>
              <a:buFont typeface="Arial" panose="020B0604020202020204" pitchFamily="34" charset="0"/>
              <a:buChar char="•"/>
            </a:pPr>
            <a:r>
              <a:rPr lang="en-US" sz="1500"/>
              <a:t>PESTEL revealed external pressures shaping the environment</a:t>
            </a:r>
          </a:p>
          <a:p>
            <a:pPr>
              <a:lnSpc>
                <a:spcPct val="90000"/>
              </a:lnSpc>
              <a:buFont typeface="Arial" panose="020B0604020202020204" pitchFamily="34" charset="0"/>
              <a:buChar char="•"/>
            </a:pPr>
            <a:r>
              <a:rPr lang="en-US" sz="1500"/>
              <a:t>Cause-and-Effect identified specific root causes</a:t>
            </a:r>
          </a:p>
          <a:p>
            <a:pPr>
              <a:lnSpc>
                <a:spcPct val="90000"/>
              </a:lnSpc>
              <a:buFont typeface="Arial" panose="020B0604020202020204" pitchFamily="34" charset="0"/>
              <a:buChar char="•"/>
            </a:pPr>
            <a:r>
              <a:rPr lang="en-US" sz="1500"/>
              <a:t>Both internal and external factors create risks</a:t>
            </a:r>
          </a:p>
          <a:p>
            <a:pPr>
              <a:lnSpc>
                <a:spcPct val="90000"/>
              </a:lnSpc>
              <a:buFont typeface="Arial" panose="020B0604020202020204" pitchFamily="34" charset="0"/>
              <a:buChar char="•"/>
            </a:pPr>
            <a:r>
              <a:rPr lang="en-US" sz="1500"/>
              <a:t>Urgent action required for digital and strategic adaptation</a:t>
            </a:r>
          </a:p>
          <a:p>
            <a:pPr>
              <a:lnSpc>
                <a:spcPct val="90000"/>
              </a:lnSpc>
            </a:pPr>
            <a:endParaRPr lang="en-US" sz="1500"/>
          </a:p>
        </p:txBody>
      </p:sp>
      <p:pic>
        <p:nvPicPr>
          <p:cNvPr id="9218" name="Picture 2" descr="11+ Thousand Conclusion Text Royalty-Free Images, Stock Photos &amp; Pictures |  Shutterstock">
            <a:extLst>
              <a:ext uri="{FF2B5EF4-FFF2-40B4-BE49-F238E27FC236}">
                <a16:creationId xmlns:a16="http://schemas.microsoft.com/office/drawing/2014/main" id="{26F5B0F9-822D-401D-50FA-519735B4904B}"/>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742525" y="2508772"/>
            <a:ext cx="4602747" cy="22208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9167302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D7E4C8-8B06-4320-BDE1-1587503F7C98}"/>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71214692-7983-7F4E-CB72-B970F286BFD2}"/>
              </a:ext>
            </a:extLst>
          </p:cNvPr>
          <p:cNvSpPr>
            <a:spLocks noGrp="1"/>
          </p:cNvSpPr>
          <p:nvPr>
            <p:ph idx="1"/>
          </p:nvPr>
        </p:nvSpPr>
        <p:spPr>
          <a:xfrm>
            <a:off x="677333" y="1307690"/>
            <a:ext cx="9204085" cy="5550310"/>
          </a:xfrm>
        </p:spPr>
        <p:txBody>
          <a:bodyPr>
            <a:normAutofit lnSpcReduction="10000"/>
          </a:bodyPr>
          <a:lstStyle/>
          <a:p>
            <a:pPr marL="0" marR="0" algn="just">
              <a:lnSpc>
                <a:spcPct val="150000"/>
              </a:lnSpc>
              <a:spcBef>
                <a:spcPts val="0"/>
              </a:spcBef>
              <a:buNone/>
            </a:pPr>
            <a:r>
              <a:rPr lang="en-US" sz="900" kern="0" dirty="0">
                <a:effectLst/>
                <a:ea typeface="Times New Roman" panose="02020603050405020304" pitchFamily="18" charset="0"/>
                <a:cs typeface="Times New Roman" panose="02020603050405020304" pitchFamily="18" charset="0"/>
              </a:rPr>
              <a:t>AIPH. (2022). </a:t>
            </a:r>
            <a:r>
              <a:rPr lang="en-US" sz="900" i="1" kern="0" dirty="0">
                <a:effectLst/>
                <a:ea typeface="Times New Roman" panose="02020603050405020304" pitchFamily="18" charset="0"/>
                <a:cs typeface="Times New Roman" panose="02020603050405020304" pitchFamily="18" charset="0"/>
              </a:rPr>
              <a:t>How the floral industry is embracing a digital future • AIPH</a:t>
            </a:r>
            <a:r>
              <a:rPr lang="en-US" sz="900" kern="0" dirty="0">
                <a:effectLst/>
                <a:ea typeface="Times New Roman" panose="02020603050405020304" pitchFamily="18" charset="0"/>
                <a:cs typeface="Times New Roman" panose="02020603050405020304" pitchFamily="18" charset="0"/>
              </a:rPr>
              <a:t>. [online] Available at: </a:t>
            </a:r>
            <a:r>
              <a:rPr lang="en-US" sz="900" u="none" strike="noStrike" kern="0" dirty="0">
                <a:solidFill>
                  <a:srgbClr val="467886"/>
                </a:solidFill>
                <a:effectLst/>
                <a:ea typeface="Times New Roman" panose="02020603050405020304" pitchFamily="18" charset="0"/>
                <a:cs typeface="Times New Roman" panose="02020603050405020304" pitchFamily="18" charset="0"/>
                <a:hlinkClick r:id="rId3"/>
              </a:rPr>
              <a:t>https://aiph.org/floraculture/news/how-the-floral-industry-is-embracing-a-digital-future/</a:t>
            </a:r>
            <a:r>
              <a:rPr lang="en-US" sz="900" kern="0" dirty="0">
                <a:effectLst/>
                <a:ea typeface="Times New Roman" panose="02020603050405020304" pitchFamily="18" charset="0"/>
                <a:cs typeface="Times New Roman" panose="02020603050405020304" pitchFamily="18" charset="0"/>
              </a:rPr>
              <a:t>.</a:t>
            </a:r>
            <a:endParaRPr lang="en-US" sz="900" kern="100" dirty="0">
              <a:effectLst/>
              <a:ea typeface="Times New Roman" panose="02020603050405020304" pitchFamily="18" charset="0"/>
              <a:cs typeface="Times New Roman" panose="02020603050405020304" pitchFamily="18" charset="0"/>
            </a:endParaRPr>
          </a:p>
          <a:p>
            <a:pPr marL="0" marR="0" algn="just">
              <a:lnSpc>
                <a:spcPct val="150000"/>
              </a:lnSpc>
              <a:spcBef>
                <a:spcPts val="0"/>
              </a:spcBef>
              <a:buNone/>
            </a:pPr>
            <a:r>
              <a:rPr lang="en-US" sz="900" kern="0" dirty="0">
                <a:effectLst/>
                <a:ea typeface="Times New Roman" panose="02020603050405020304" pitchFamily="18" charset="0"/>
                <a:cs typeface="Times New Roman" panose="02020603050405020304" pitchFamily="18" charset="0"/>
              </a:rPr>
              <a:t>Etheredge, C.L. and DelPrince, J. (2021). Retail Florists Use Novel Sales Approaches during the COVID-19 Pandemic. </a:t>
            </a:r>
            <a:r>
              <a:rPr lang="en-US" sz="900" i="1" kern="0" dirty="0" err="1">
                <a:effectLst/>
                <a:ea typeface="Times New Roman" panose="02020603050405020304" pitchFamily="18" charset="0"/>
                <a:cs typeface="Times New Roman" panose="02020603050405020304" pitchFamily="18" charset="0"/>
              </a:rPr>
              <a:t>HortTechnology</a:t>
            </a:r>
            <a:r>
              <a:rPr lang="en-US" sz="900" kern="0" dirty="0">
                <a:effectLst/>
                <a:ea typeface="Times New Roman" panose="02020603050405020304" pitchFamily="18" charset="0"/>
                <a:cs typeface="Times New Roman" panose="02020603050405020304" pitchFamily="18" charset="0"/>
              </a:rPr>
              <a:t>, pp.1–7. </a:t>
            </a:r>
            <a:r>
              <a:rPr lang="en-US" sz="900" kern="0" dirty="0" err="1">
                <a:effectLst/>
                <a:ea typeface="Times New Roman" panose="02020603050405020304" pitchFamily="18" charset="0"/>
                <a:cs typeface="Times New Roman" panose="02020603050405020304" pitchFamily="18" charset="0"/>
              </a:rPr>
              <a:t>doi:</a:t>
            </a:r>
            <a:r>
              <a:rPr lang="en-US" sz="900" u="none" strike="noStrike" kern="0" dirty="0" err="1">
                <a:solidFill>
                  <a:srgbClr val="467886"/>
                </a:solidFill>
                <a:effectLst/>
                <a:ea typeface="Times New Roman" panose="02020603050405020304" pitchFamily="18" charset="0"/>
                <a:cs typeface="Times New Roman" panose="02020603050405020304" pitchFamily="18" charset="0"/>
                <a:hlinkClick r:id="rId4"/>
              </a:rPr>
              <a:t>https</a:t>
            </a:r>
            <a:r>
              <a:rPr lang="en-US" sz="900" u="none" strike="noStrike" kern="0" dirty="0">
                <a:solidFill>
                  <a:srgbClr val="467886"/>
                </a:solidFill>
                <a:effectLst/>
                <a:ea typeface="Times New Roman" panose="02020603050405020304" pitchFamily="18" charset="0"/>
                <a:cs typeface="Times New Roman" panose="02020603050405020304" pitchFamily="18" charset="0"/>
                <a:hlinkClick r:id="rId4"/>
              </a:rPr>
              <a:t>://doi.org/10.21273/horttech04920-21</a:t>
            </a:r>
            <a:r>
              <a:rPr lang="en-US" sz="900" kern="0" dirty="0">
                <a:effectLst/>
                <a:ea typeface="Times New Roman" panose="02020603050405020304" pitchFamily="18" charset="0"/>
                <a:cs typeface="Times New Roman" panose="02020603050405020304" pitchFamily="18" charset="0"/>
              </a:rPr>
              <a:t>.</a:t>
            </a:r>
            <a:endParaRPr lang="en-US" sz="900" kern="100" dirty="0">
              <a:effectLst/>
              <a:ea typeface="Times New Roman" panose="02020603050405020304" pitchFamily="18" charset="0"/>
              <a:cs typeface="Times New Roman" panose="02020603050405020304" pitchFamily="18" charset="0"/>
            </a:endParaRPr>
          </a:p>
          <a:p>
            <a:pPr marL="0" marR="0" algn="just">
              <a:lnSpc>
                <a:spcPct val="150000"/>
              </a:lnSpc>
              <a:spcBef>
                <a:spcPts val="0"/>
              </a:spcBef>
              <a:buNone/>
            </a:pPr>
            <a:r>
              <a:rPr lang="en-US" sz="900" kern="0" dirty="0">
                <a:effectLst/>
                <a:ea typeface="Times New Roman" panose="02020603050405020304" pitchFamily="18" charset="0"/>
                <a:cs typeface="Times New Roman" panose="02020603050405020304" pitchFamily="18" charset="0"/>
              </a:rPr>
              <a:t>Frem, M., Alessandro Petrontino, </a:t>
            </a:r>
            <a:r>
              <a:rPr lang="en-US" sz="900" kern="0" dirty="0" err="1">
                <a:effectLst/>
                <a:ea typeface="Times New Roman" panose="02020603050405020304" pitchFamily="18" charset="0"/>
                <a:cs typeface="Times New Roman" panose="02020603050405020304" pitchFamily="18" charset="0"/>
              </a:rPr>
              <a:t>Fucilli</a:t>
            </a:r>
            <a:r>
              <a:rPr lang="en-US" sz="900" kern="0" dirty="0">
                <a:effectLst/>
                <a:ea typeface="Times New Roman" panose="02020603050405020304" pitchFamily="18" charset="0"/>
                <a:cs typeface="Times New Roman" panose="02020603050405020304" pitchFamily="18" charset="0"/>
              </a:rPr>
              <a:t>, V., Barbara De Lucia, Tria, E., Adele Annarita Campobasso, Calderoni, F. and Bozzo, F. (2024). Consumers’ Perceptions for an Outdoor Ornamental Plant: Exploring the Influence of Novel Plant Diseases Diagnostics and Sustainable Nurseries Cultivation Management. </a:t>
            </a:r>
            <a:r>
              <a:rPr lang="en-US" sz="900" i="1" kern="0" dirty="0" err="1">
                <a:effectLst/>
                <a:ea typeface="Times New Roman" panose="02020603050405020304" pitchFamily="18" charset="0"/>
                <a:cs typeface="Times New Roman" panose="02020603050405020304" pitchFamily="18" charset="0"/>
              </a:rPr>
              <a:t>Horticulturae</a:t>
            </a:r>
            <a:r>
              <a:rPr lang="en-US" sz="900" kern="0" dirty="0">
                <a:effectLst/>
                <a:ea typeface="Times New Roman" panose="02020603050405020304" pitchFamily="18" charset="0"/>
                <a:cs typeface="Times New Roman" panose="02020603050405020304" pitchFamily="18" charset="0"/>
              </a:rPr>
              <a:t>, 10(5), pp.501–501. </a:t>
            </a:r>
            <a:r>
              <a:rPr lang="en-US" sz="900" kern="0" dirty="0" err="1">
                <a:effectLst/>
                <a:ea typeface="Times New Roman" panose="02020603050405020304" pitchFamily="18" charset="0"/>
                <a:cs typeface="Times New Roman" panose="02020603050405020304" pitchFamily="18" charset="0"/>
              </a:rPr>
              <a:t>doi:</a:t>
            </a:r>
            <a:r>
              <a:rPr lang="en-US" sz="900" u="none" strike="noStrike" kern="0" dirty="0" err="1">
                <a:solidFill>
                  <a:srgbClr val="467886"/>
                </a:solidFill>
                <a:effectLst/>
                <a:ea typeface="Times New Roman" panose="02020603050405020304" pitchFamily="18" charset="0"/>
                <a:cs typeface="Times New Roman" panose="02020603050405020304" pitchFamily="18" charset="0"/>
                <a:hlinkClick r:id="rId5"/>
              </a:rPr>
              <a:t>https</a:t>
            </a:r>
            <a:r>
              <a:rPr lang="en-US" sz="900" u="none" strike="noStrike" kern="0" dirty="0">
                <a:solidFill>
                  <a:srgbClr val="467886"/>
                </a:solidFill>
                <a:effectLst/>
                <a:ea typeface="Times New Roman" panose="02020603050405020304" pitchFamily="18" charset="0"/>
                <a:cs typeface="Times New Roman" panose="02020603050405020304" pitchFamily="18" charset="0"/>
                <a:hlinkClick r:id="rId5"/>
              </a:rPr>
              <a:t>://doi.org/10.3390/horticulturae10050501</a:t>
            </a:r>
            <a:r>
              <a:rPr lang="en-US" sz="900" kern="0" dirty="0">
                <a:effectLst/>
                <a:ea typeface="Times New Roman" panose="02020603050405020304" pitchFamily="18" charset="0"/>
                <a:cs typeface="Times New Roman" panose="02020603050405020304" pitchFamily="18" charset="0"/>
              </a:rPr>
              <a:t>.</a:t>
            </a:r>
            <a:endParaRPr lang="en-US" sz="900" kern="100" dirty="0">
              <a:effectLst/>
              <a:ea typeface="Times New Roman" panose="02020603050405020304" pitchFamily="18" charset="0"/>
              <a:cs typeface="Times New Roman" panose="02020603050405020304" pitchFamily="18" charset="0"/>
            </a:endParaRPr>
          </a:p>
          <a:p>
            <a:pPr marL="0" marR="0" algn="just">
              <a:lnSpc>
                <a:spcPct val="150000"/>
              </a:lnSpc>
              <a:spcBef>
                <a:spcPts val="0"/>
              </a:spcBef>
              <a:buNone/>
            </a:pPr>
            <a:r>
              <a:rPr lang="en-US" sz="900" kern="0" dirty="0">
                <a:effectLst/>
                <a:ea typeface="Times New Roman" panose="02020603050405020304" pitchFamily="18" charset="0"/>
                <a:cs typeface="Times New Roman" panose="02020603050405020304" pitchFamily="18" charset="0"/>
              </a:rPr>
              <a:t>Gabellini, S. and Scaramuzzi, S. (2022). Evolving Consumption Trends, Marketing Strategies, and Governance Settings in Ornamental Horticulture: A Grey Literature Review. </a:t>
            </a:r>
            <a:r>
              <a:rPr lang="en-US" sz="900" i="1" kern="0" dirty="0" err="1">
                <a:effectLst/>
                <a:ea typeface="Times New Roman" panose="02020603050405020304" pitchFamily="18" charset="0"/>
                <a:cs typeface="Times New Roman" panose="02020603050405020304" pitchFamily="18" charset="0"/>
              </a:rPr>
              <a:t>Horticulturae</a:t>
            </a:r>
            <a:r>
              <a:rPr lang="en-US" sz="900" kern="0" dirty="0">
                <a:effectLst/>
                <a:ea typeface="Times New Roman" panose="02020603050405020304" pitchFamily="18" charset="0"/>
                <a:cs typeface="Times New Roman" panose="02020603050405020304" pitchFamily="18" charset="0"/>
              </a:rPr>
              <a:t>, [online] 8(3), p.234. </a:t>
            </a:r>
            <a:r>
              <a:rPr lang="en-US" sz="900" kern="0" dirty="0" err="1">
                <a:effectLst/>
                <a:ea typeface="Times New Roman" panose="02020603050405020304" pitchFamily="18" charset="0"/>
                <a:cs typeface="Times New Roman" panose="02020603050405020304" pitchFamily="18" charset="0"/>
              </a:rPr>
              <a:t>doi:</a:t>
            </a:r>
            <a:r>
              <a:rPr lang="en-US" sz="900" u="none" strike="noStrike" kern="0" dirty="0" err="1">
                <a:solidFill>
                  <a:srgbClr val="467886"/>
                </a:solidFill>
                <a:effectLst/>
                <a:ea typeface="Times New Roman" panose="02020603050405020304" pitchFamily="18" charset="0"/>
                <a:cs typeface="Times New Roman" panose="02020603050405020304" pitchFamily="18" charset="0"/>
                <a:hlinkClick r:id="rId6"/>
              </a:rPr>
              <a:t>https</a:t>
            </a:r>
            <a:r>
              <a:rPr lang="en-US" sz="900" u="none" strike="noStrike" kern="0" dirty="0">
                <a:solidFill>
                  <a:srgbClr val="467886"/>
                </a:solidFill>
                <a:effectLst/>
                <a:ea typeface="Times New Roman" panose="02020603050405020304" pitchFamily="18" charset="0"/>
                <a:cs typeface="Times New Roman" panose="02020603050405020304" pitchFamily="18" charset="0"/>
                <a:hlinkClick r:id="rId6"/>
              </a:rPr>
              <a:t>://doi.org/10.3390/horticulturae8030234</a:t>
            </a:r>
            <a:r>
              <a:rPr lang="en-US" sz="900" kern="0" dirty="0">
                <a:effectLst/>
                <a:ea typeface="Times New Roman" panose="02020603050405020304" pitchFamily="18" charset="0"/>
                <a:cs typeface="Times New Roman" panose="02020603050405020304" pitchFamily="18" charset="0"/>
              </a:rPr>
              <a:t>.</a:t>
            </a:r>
            <a:endParaRPr lang="en-US" sz="900" kern="100" dirty="0">
              <a:effectLst/>
              <a:ea typeface="Times New Roman" panose="02020603050405020304" pitchFamily="18" charset="0"/>
              <a:cs typeface="Times New Roman" panose="02020603050405020304" pitchFamily="18" charset="0"/>
            </a:endParaRPr>
          </a:p>
          <a:p>
            <a:pPr marL="0" marR="0" algn="just">
              <a:lnSpc>
                <a:spcPct val="150000"/>
              </a:lnSpc>
              <a:spcBef>
                <a:spcPts val="0"/>
              </a:spcBef>
              <a:buNone/>
            </a:pPr>
            <a:r>
              <a:rPr lang="en-US" sz="900" kern="0" dirty="0">
                <a:effectLst/>
                <a:ea typeface="Times New Roman" panose="02020603050405020304" pitchFamily="18" charset="0"/>
                <a:cs typeface="Times New Roman" panose="02020603050405020304" pitchFamily="18" charset="0"/>
              </a:rPr>
              <a:t>IBISWorld (2021). </a:t>
            </a:r>
            <a:r>
              <a:rPr lang="en-US" sz="900" i="1" kern="0" dirty="0">
                <a:effectLst/>
                <a:ea typeface="Times New Roman" panose="02020603050405020304" pitchFamily="18" charset="0"/>
                <a:cs typeface="Times New Roman" panose="02020603050405020304" pitchFamily="18" charset="0"/>
              </a:rPr>
              <a:t>How to Conduct a PESTLE Analysis</a:t>
            </a:r>
            <a:r>
              <a:rPr lang="en-US" sz="900" kern="0" dirty="0">
                <a:effectLst/>
                <a:ea typeface="Times New Roman" panose="02020603050405020304" pitchFamily="18" charset="0"/>
                <a:cs typeface="Times New Roman" panose="02020603050405020304" pitchFamily="18" charset="0"/>
              </a:rPr>
              <a:t>. [online] Ibisworld.com. Available at: https://www.ibisworld.com/blog/3-step-pestle-analysis/99/1127/.</a:t>
            </a:r>
            <a:endParaRPr lang="en-US" sz="900" kern="100" dirty="0">
              <a:effectLst/>
              <a:ea typeface="Times New Roman" panose="02020603050405020304" pitchFamily="18" charset="0"/>
              <a:cs typeface="Times New Roman" panose="02020603050405020304" pitchFamily="18" charset="0"/>
            </a:endParaRPr>
          </a:p>
          <a:p>
            <a:pPr marL="0" marR="0" algn="just">
              <a:lnSpc>
                <a:spcPct val="150000"/>
              </a:lnSpc>
              <a:spcBef>
                <a:spcPts val="0"/>
              </a:spcBef>
              <a:buNone/>
            </a:pPr>
            <a:r>
              <a:rPr lang="en-US" sz="900" kern="0" dirty="0" err="1">
                <a:effectLst/>
                <a:ea typeface="Times New Roman" panose="02020603050405020304" pitchFamily="18" charset="0"/>
                <a:cs typeface="Times New Roman" panose="02020603050405020304" pitchFamily="18" charset="0"/>
              </a:rPr>
              <a:t>Kenanoğlu</a:t>
            </a:r>
            <a:r>
              <a:rPr lang="en-US" sz="900" kern="0" dirty="0">
                <a:effectLst/>
                <a:ea typeface="Times New Roman" panose="02020603050405020304" pitchFamily="18" charset="0"/>
                <a:cs typeface="Times New Roman" panose="02020603050405020304" pitchFamily="18" charset="0"/>
              </a:rPr>
              <a:t>, Z. (2023a). Marketing Channel Preferences of Cut Flower Producers: A Case Study of Turkey. </a:t>
            </a:r>
            <a:r>
              <a:rPr lang="en-US" sz="900" i="1" kern="0" dirty="0" err="1">
                <a:effectLst/>
                <a:ea typeface="Times New Roman" panose="02020603050405020304" pitchFamily="18" charset="0"/>
                <a:cs typeface="Times New Roman" panose="02020603050405020304" pitchFamily="18" charset="0"/>
              </a:rPr>
              <a:t>Horticulturae</a:t>
            </a:r>
            <a:r>
              <a:rPr lang="en-US" sz="900" kern="0" dirty="0">
                <a:effectLst/>
                <a:ea typeface="Times New Roman" panose="02020603050405020304" pitchFamily="18" charset="0"/>
                <a:cs typeface="Times New Roman" panose="02020603050405020304" pitchFamily="18" charset="0"/>
              </a:rPr>
              <a:t>, [online] 9(3), p.372. </a:t>
            </a:r>
            <a:r>
              <a:rPr lang="en-US" sz="900" kern="0" dirty="0" err="1">
                <a:effectLst/>
                <a:ea typeface="Times New Roman" panose="02020603050405020304" pitchFamily="18" charset="0"/>
                <a:cs typeface="Times New Roman" panose="02020603050405020304" pitchFamily="18" charset="0"/>
              </a:rPr>
              <a:t>doi:</a:t>
            </a:r>
            <a:r>
              <a:rPr lang="en-US" sz="900" u="none" strike="noStrike" kern="0" dirty="0" err="1">
                <a:solidFill>
                  <a:srgbClr val="467886"/>
                </a:solidFill>
                <a:effectLst/>
                <a:ea typeface="Times New Roman" panose="02020603050405020304" pitchFamily="18" charset="0"/>
                <a:cs typeface="Times New Roman" panose="02020603050405020304" pitchFamily="18" charset="0"/>
                <a:hlinkClick r:id="rId7"/>
              </a:rPr>
              <a:t>https</a:t>
            </a:r>
            <a:r>
              <a:rPr lang="en-US" sz="900" u="none" strike="noStrike" kern="0" dirty="0">
                <a:solidFill>
                  <a:srgbClr val="467886"/>
                </a:solidFill>
                <a:effectLst/>
                <a:ea typeface="Times New Roman" panose="02020603050405020304" pitchFamily="18" charset="0"/>
                <a:cs typeface="Times New Roman" panose="02020603050405020304" pitchFamily="18" charset="0"/>
                <a:hlinkClick r:id="rId7"/>
              </a:rPr>
              <a:t>://doi.org/10.3390/horticulturae9030372</a:t>
            </a:r>
            <a:r>
              <a:rPr lang="en-US" sz="900" kern="0" dirty="0">
                <a:effectLst/>
                <a:ea typeface="Times New Roman" panose="02020603050405020304" pitchFamily="18" charset="0"/>
                <a:cs typeface="Times New Roman" panose="02020603050405020304" pitchFamily="18" charset="0"/>
              </a:rPr>
              <a:t>.</a:t>
            </a:r>
            <a:endParaRPr lang="en-US" sz="900" kern="100" dirty="0">
              <a:effectLst/>
              <a:ea typeface="Times New Roman" panose="02020603050405020304" pitchFamily="18" charset="0"/>
              <a:cs typeface="Times New Roman" panose="02020603050405020304" pitchFamily="18" charset="0"/>
            </a:endParaRPr>
          </a:p>
          <a:p>
            <a:pPr marL="0" marR="0" algn="just">
              <a:lnSpc>
                <a:spcPct val="150000"/>
              </a:lnSpc>
              <a:spcBef>
                <a:spcPts val="0"/>
              </a:spcBef>
              <a:buNone/>
            </a:pPr>
            <a:r>
              <a:rPr lang="en-US" sz="900" kern="0" dirty="0" err="1">
                <a:effectLst/>
                <a:ea typeface="Times New Roman" panose="02020603050405020304" pitchFamily="18" charset="0"/>
                <a:cs typeface="Times New Roman" panose="02020603050405020304" pitchFamily="18" charset="0"/>
              </a:rPr>
              <a:t>Kenanoğlu</a:t>
            </a:r>
            <a:r>
              <a:rPr lang="en-US" sz="900" kern="0" dirty="0">
                <a:effectLst/>
                <a:ea typeface="Times New Roman" panose="02020603050405020304" pitchFamily="18" charset="0"/>
                <a:cs typeface="Times New Roman" panose="02020603050405020304" pitchFamily="18" charset="0"/>
              </a:rPr>
              <a:t>, Z. (2023b). Problems of Retailers in the Cut Flower Sector and a Proposal for the Sustainability of the Sector: The Case of Turkey. </a:t>
            </a:r>
            <a:r>
              <a:rPr lang="en-US" sz="900" i="1" kern="0" dirty="0" err="1">
                <a:effectLst/>
                <a:ea typeface="Times New Roman" panose="02020603050405020304" pitchFamily="18" charset="0"/>
                <a:cs typeface="Times New Roman" panose="02020603050405020304" pitchFamily="18" charset="0"/>
              </a:rPr>
              <a:t>Horticulturae</a:t>
            </a:r>
            <a:r>
              <a:rPr lang="en-US" sz="900" kern="0" dirty="0">
                <a:effectLst/>
                <a:ea typeface="Times New Roman" panose="02020603050405020304" pitchFamily="18" charset="0"/>
                <a:cs typeface="Times New Roman" panose="02020603050405020304" pitchFamily="18" charset="0"/>
              </a:rPr>
              <a:t>, [online] 9(8), p.932. </a:t>
            </a:r>
            <a:r>
              <a:rPr lang="en-US" sz="900" kern="0" dirty="0" err="1">
                <a:effectLst/>
                <a:ea typeface="Times New Roman" panose="02020603050405020304" pitchFamily="18" charset="0"/>
                <a:cs typeface="Times New Roman" panose="02020603050405020304" pitchFamily="18" charset="0"/>
              </a:rPr>
              <a:t>doi:</a:t>
            </a:r>
            <a:r>
              <a:rPr lang="en-US" sz="900" u="none" strike="noStrike" kern="0" dirty="0" err="1">
                <a:solidFill>
                  <a:srgbClr val="467886"/>
                </a:solidFill>
                <a:effectLst/>
                <a:ea typeface="Times New Roman" panose="02020603050405020304" pitchFamily="18" charset="0"/>
                <a:cs typeface="Times New Roman" panose="02020603050405020304" pitchFamily="18" charset="0"/>
                <a:hlinkClick r:id="rId8"/>
              </a:rPr>
              <a:t>https</a:t>
            </a:r>
            <a:r>
              <a:rPr lang="en-US" sz="900" u="none" strike="noStrike" kern="0" dirty="0">
                <a:solidFill>
                  <a:srgbClr val="467886"/>
                </a:solidFill>
                <a:effectLst/>
                <a:ea typeface="Times New Roman" panose="02020603050405020304" pitchFamily="18" charset="0"/>
                <a:cs typeface="Times New Roman" panose="02020603050405020304" pitchFamily="18" charset="0"/>
                <a:hlinkClick r:id="rId8"/>
              </a:rPr>
              <a:t>://doi.org/10.3390/horticulturae9080932</a:t>
            </a:r>
            <a:r>
              <a:rPr lang="en-US" sz="900" kern="0" dirty="0">
                <a:effectLst/>
                <a:ea typeface="Times New Roman" panose="02020603050405020304" pitchFamily="18" charset="0"/>
                <a:cs typeface="Times New Roman" panose="02020603050405020304" pitchFamily="18" charset="0"/>
              </a:rPr>
              <a:t>.</a:t>
            </a:r>
            <a:endParaRPr lang="en-US" sz="900" kern="100" dirty="0">
              <a:effectLst/>
              <a:ea typeface="Times New Roman" panose="02020603050405020304" pitchFamily="18" charset="0"/>
              <a:cs typeface="Times New Roman" panose="02020603050405020304" pitchFamily="18" charset="0"/>
            </a:endParaRPr>
          </a:p>
          <a:p>
            <a:pPr marL="0" marR="0" algn="just">
              <a:lnSpc>
                <a:spcPct val="150000"/>
              </a:lnSpc>
              <a:spcBef>
                <a:spcPts val="0"/>
              </a:spcBef>
              <a:buNone/>
            </a:pPr>
            <a:r>
              <a:rPr lang="en-US" sz="900" kern="0" dirty="0">
                <a:effectLst/>
                <a:ea typeface="Times New Roman" panose="02020603050405020304" pitchFamily="18" charset="0"/>
                <a:cs typeface="Times New Roman" panose="02020603050405020304" pitchFamily="18" charset="0"/>
              </a:rPr>
              <a:t>Lawless, J. (2024). </a:t>
            </a:r>
            <a:r>
              <a:rPr lang="en-US" sz="900" i="1" kern="0" dirty="0">
                <a:effectLst/>
                <a:ea typeface="Times New Roman" panose="02020603050405020304" pitchFamily="18" charset="0"/>
                <a:cs typeface="Times New Roman" panose="02020603050405020304" pitchFamily="18" charset="0"/>
              </a:rPr>
              <a:t>Fishbone Diagram (Ishikawa)</a:t>
            </a:r>
            <a:r>
              <a:rPr lang="en-US" sz="900" kern="0" dirty="0">
                <a:effectLst/>
                <a:ea typeface="Times New Roman" panose="02020603050405020304" pitchFamily="18" charset="0"/>
                <a:cs typeface="Times New Roman" panose="02020603050405020304" pitchFamily="18" charset="0"/>
              </a:rPr>
              <a:t>. [online] Purple Griffon. Available at: https://purplegriffon.com/blog/fishbone-diagram-ishikawa.</a:t>
            </a:r>
            <a:endParaRPr lang="en-US" sz="900" kern="100" dirty="0">
              <a:effectLst/>
              <a:ea typeface="Times New Roman" panose="02020603050405020304" pitchFamily="18" charset="0"/>
              <a:cs typeface="Times New Roman" panose="02020603050405020304" pitchFamily="18" charset="0"/>
            </a:endParaRPr>
          </a:p>
          <a:p>
            <a:pPr marL="0" marR="0" algn="just">
              <a:lnSpc>
                <a:spcPct val="150000"/>
              </a:lnSpc>
              <a:spcBef>
                <a:spcPts val="0"/>
              </a:spcBef>
              <a:buNone/>
            </a:pPr>
            <a:r>
              <a:rPr lang="en-US" sz="900" kern="0" dirty="0">
                <a:effectLst/>
                <a:ea typeface="Times New Roman" panose="02020603050405020304" pitchFamily="18" charset="0"/>
                <a:cs typeface="Times New Roman" panose="02020603050405020304" pitchFamily="18" charset="0"/>
              </a:rPr>
              <a:t>Nicholson, R. (2022). </a:t>
            </a:r>
            <a:r>
              <a:rPr lang="en-US" sz="900" i="1" kern="0" dirty="0">
                <a:effectLst/>
                <a:ea typeface="Times New Roman" panose="02020603050405020304" pitchFamily="18" charset="0"/>
                <a:cs typeface="Times New Roman" panose="02020603050405020304" pitchFamily="18" charset="0"/>
              </a:rPr>
              <a:t>Bursting into flower: the growth of sustainable blooms</a:t>
            </a:r>
            <a:r>
              <a:rPr lang="en-US" sz="900" kern="0" dirty="0">
                <a:effectLst/>
                <a:ea typeface="Times New Roman" panose="02020603050405020304" pitchFamily="18" charset="0"/>
                <a:cs typeface="Times New Roman" panose="02020603050405020304" pitchFamily="18" charset="0"/>
              </a:rPr>
              <a:t>. [online] the Guardian. Available at: </a:t>
            </a:r>
            <a:r>
              <a:rPr lang="en-US" sz="900" u="none" strike="noStrike" kern="0" dirty="0">
                <a:solidFill>
                  <a:srgbClr val="467886"/>
                </a:solidFill>
                <a:effectLst/>
                <a:ea typeface="Times New Roman" panose="02020603050405020304" pitchFamily="18" charset="0"/>
                <a:cs typeface="Times New Roman" panose="02020603050405020304" pitchFamily="18" charset="0"/>
                <a:hlinkClick r:id="rId9"/>
              </a:rPr>
              <a:t>https://www.theguardian.com/environment/2022/may/15/bursting-into-flower-a-new-generation-of-growers-sell-blooms-straight-from-the-field</a:t>
            </a:r>
            <a:r>
              <a:rPr lang="en-US" sz="900" kern="0" dirty="0">
                <a:effectLst/>
                <a:ea typeface="Times New Roman" panose="02020603050405020304" pitchFamily="18" charset="0"/>
                <a:cs typeface="Times New Roman" panose="02020603050405020304" pitchFamily="18" charset="0"/>
              </a:rPr>
              <a:t>.</a:t>
            </a:r>
            <a:endParaRPr lang="en-US" sz="900" kern="100" dirty="0">
              <a:effectLst/>
              <a:ea typeface="Times New Roman" panose="02020603050405020304" pitchFamily="18" charset="0"/>
              <a:cs typeface="Times New Roman" panose="02020603050405020304" pitchFamily="18" charset="0"/>
            </a:endParaRPr>
          </a:p>
          <a:p>
            <a:pPr marL="0" marR="0" algn="just">
              <a:lnSpc>
                <a:spcPct val="150000"/>
              </a:lnSpc>
              <a:spcBef>
                <a:spcPts val="0"/>
              </a:spcBef>
              <a:buNone/>
            </a:pPr>
            <a:r>
              <a:rPr lang="en-US" sz="900" kern="0" dirty="0">
                <a:effectLst/>
                <a:ea typeface="Times New Roman" panose="02020603050405020304" pitchFamily="18" charset="0"/>
                <a:cs typeface="Times New Roman" panose="02020603050405020304" pitchFamily="18" charset="0"/>
              </a:rPr>
              <a:t>Rombach, M., Dean, D.L., </a:t>
            </a:r>
            <a:r>
              <a:rPr lang="en-US" sz="900" kern="0" dirty="0" err="1">
                <a:effectLst/>
                <a:ea typeface="Times New Roman" panose="02020603050405020304" pitchFamily="18" charset="0"/>
                <a:cs typeface="Times New Roman" panose="02020603050405020304" pitchFamily="18" charset="0"/>
              </a:rPr>
              <a:t>Olynk</a:t>
            </a:r>
            <a:r>
              <a:rPr lang="en-US" sz="900" kern="0" dirty="0">
                <a:effectLst/>
                <a:ea typeface="Times New Roman" panose="02020603050405020304" pitchFamily="18" charset="0"/>
                <a:cs typeface="Times New Roman" panose="02020603050405020304" pitchFamily="18" charset="0"/>
              </a:rPr>
              <a:t> Widmar, N.J. and Bitsch, V. (2021). ‘Oh, You Shouldn’t Have!’ Understanding Key Factors Impacting Cut Flowers Gifting Preferences in Germany. </a:t>
            </a:r>
            <a:r>
              <a:rPr lang="en-US" sz="900" i="1" kern="0" dirty="0" err="1">
                <a:effectLst/>
                <a:ea typeface="Times New Roman" panose="02020603050405020304" pitchFamily="18" charset="0"/>
                <a:cs typeface="Times New Roman" panose="02020603050405020304" pitchFamily="18" charset="0"/>
              </a:rPr>
              <a:t>Horticulturae</a:t>
            </a:r>
            <a:r>
              <a:rPr lang="en-US" sz="900" kern="0" dirty="0">
                <a:effectLst/>
                <a:ea typeface="Times New Roman" panose="02020603050405020304" pitchFamily="18" charset="0"/>
                <a:cs typeface="Times New Roman" panose="02020603050405020304" pitchFamily="18" charset="0"/>
              </a:rPr>
              <a:t>, 7(10), p.368. </a:t>
            </a:r>
            <a:r>
              <a:rPr lang="en-US" sz="900" kern="0" dirty="0" err="1">
                <a:effectLst/>
                <a:ea typeface="Times New Roman" panose="02020603050405020304" pitchFamily="18" charset="0"/>
                <a:cs typeface="Times New Roman" panose="02020603050405020304" pitchFamily="18" charset="0"/>
              </a:rPr>
              <a:t>doi:</a:t>
            </a:r>
            <a:r>
              <a:rPr lang="en-US" sz="900" u="none" strike="noStrike" kern="0" dirty="0" err="1">
                <a:solidFill>
                  <a:srgbClr val="467886"/>
                </a:solidFill>
                <a:effectLst/>
                <a:ea typeface="Times New Roman" panose="02020603050405020304" pitchFamily="18" charset="0"/>
                <a:cs typeface="Times New Roman" panose="02020603050405020304" pitchFamily="18" charset="0"/>
                <a:hlinkClick r:id="rId10"/>
              </a:rPr>
              <a:t>https</a:t>
            </a:r>
            <a:r>
              <a:rPr lang="en-US" sz="900" u="none" strike="noStrike" kern="0" dirty="0">
                <a:solidFill>
                  <a:srgbClr val="467886"/>
                </a:solidFill>
                <a:effectLst/>
                <a:ea typeface="Times New Roman" panose="02020603050405020304" pitchFamily="18" charset="0"/>
                <a:cs typeface="Times New Roman" panose="02020603050405020304" pitchFamily="18" charset="0"/>
                <a:hlinkClick r:id="rId10"/>
              </a:rPr>
              <a:t>://doi.org/10.3390/horticulturae7100368</a:t>
            </a:r>
            <a:r>
              <a:rPr lang="en-US" sz="900" kern="0" dirty="0">
                <a:effectLst/>
                <a:ea typeface="Times New Roman" panose="02020603050405020304" pitchFamily="18" charset="0"/>
                <a:cs typeface="Times New Roman" panose="02020603050405020304" pitchFamily="18" charset="0"/>
              </a:rPr>
              <a:t>.</a:t>
            </a:r>
            <a:endParaRPr lang="en-US" sz="900" kern="100" dirty="0">
              <a:effectLst/>
              <a:ea typeface="Times New Roman" panose="02020603050405020304" pitchFamily="18" charset="0"/>
              <a:cs typeface="Times New Roman" panose="02020603050405020304" pitchFamily="18" charset="0"/>
            </a:endParaRPr>
          </a:p>
          <a:p>
            <a:pPr marL="0" marR="0" algn="just">
              <a:lnSpc>
                <a:spcPct val="150000"/>
              </a:lnSpc>
              <a:spcBef>
                <a:spcPts val="0"/>
              </a:spcBef>
              <a:buNone/>
            </a:pPr>
            <a:r>
              <a:rPr lang="en-US" sz="900" kern="0" dirty="0" err="1">
                <a:effectLst/>
                <a:ea typeface="Times New Roman" panose="02020603050405020304" pitchFamily="18" charset="0"/>
                <a:cs typeface="Times New Roman" panose="02020603050405020304" pitchFamily="18" charset="0"/>
              </a:rPr>
              <a:t>Salachna</a:t>
            </a:r>
            <a:r>
              <a:rPr lang="en-US" sz="900" kern="0" dirty="0">
                <a:effectLst/>
                <a:ea typeface="Times New Roman" panose="02020603050405020304" pitchFamily="18" charset="0"/>
                <a:cs typeface="Times New Roman" panose="02020603050405020304" pitchFamily="18" charset="0"/>
              </a:rPr>
              <a:t>, P. (2022). Trends in Ornamental Plant Production. </a:t>
            </a:r>
            <a:r>
              <a:rPr lang="en-US" sz="900" i="1" kern="0" dirty="0" err="1">
                <a:effectLst/>
                <a:ea typeface="Times New Roman" panose="02020603050405020304" pitchFamily="18" charset="0"/>
                <a:cs typeface="Times New Roman" panose="02020603050405020304" pitchFamily="18" charset="0"/>
              </a:rPr>
              <a:t>Horticulturae</a:t>
            </a:r>
            <a:r>
              <a:rPr lang="en-US" sz="900" kern="0" dirty="0">
                <a:effectLst/>
                <a:ea typeface="Times New Roman" panose="02020603050405020304" pitchFamily="18" charset="0"/>
                <a:cs typeface="Times New Roman" panose="02020603050405020304" pitchFamily="18" charset="0"/>
              </a:rPr>
              <a:t>, 8(5), p.413. </a:t>
            </a:r>
            <a:r>
              <a:rPr lang="en-US" sz="900" kern="0" dirty="0" err="1">
                <a:effectLst/>
                <a:ea typeface="Times New Roman" panose="02020603050405020304" pitchFamily="18" charset="0"/>
                <a:cs typeface="Times New Roman" panose="02020603050405020304" pitchFamily="18" charset="0"/>
              </a:rPr>
              <a:t>doi:</a:t>
            </a:r>
            <a:r>
              <a:rPr lang="en-US" sz="900" u="none" strike="noStrike" kern="0" dirty="0" err="1">
                <a:solidFill>
                  <a:srgbClr val="467886"/>
                </a:solidFill>
                <a:effectLst/>
                <a:ea typeface="Times New Roman" panose="02020603050405020304" pitchFamily="18" charset="0"/>
                <a:cs typeface="Times New Roman" panose="02020603050405020304" pitchFamily="18" charset="0"/>
                <a:hlinkClick r:id="rId11"/>
              </a:rPr>
              <a:t>https</a:t>
            </a:r>
            <a:r>
              <a:rPr lang="en-US" sz="900" u="none" strike="noStrike" kern="0" dirty="0">
                <a:solidFill>
                  <a:srgbClr val="467886"/>
                </a:solidFill>
                <a:effectLst/>
                <a:ea typeface="Times New Roman" panose="02020603050405020304" pitchFamily="18" charset="0"/>
                <a:cs typeface="Times New Roman" panose="02020603050405020304" pitchFamily="18" charset="0"/>
                <a:hlinkClick r:id="rId11"/>
              </a:rPr>
              <a:t>://doi.org/10.3390/horticulturae8050413</a:t>
            </a:r>
            <a:r>
              <a:rPr lang="en-US" sz="900" kern="0" dirty="0">
                <a:effectLst/>
                <a:ea typeface="Times New Roman" panose="02020603050405020304" pitchFamily="18" charset="0"/>
                <a:cs typeface="Times New Roman" panose="02020603050405020304" pitchFamily="18" charset="0"/>
              </a:rPr>
              <a:t>.</a:t>
            </a:r>
            <a:endParaRPr lang="en-US" sz="900" kern="100" dirty="0">
              <a:effectLst/>
              <a:ea typeface="Times New Roman" panose="02020603050405020304" pitchFamily="18" charset="0"/>
              <a:cs typeface="Times New Roman" panose="02020603050405020304" pitchFamily="18" charset="0"/>
            </a:endParaRPr>
          </a:p>
          <a:p>
            <a:pPr marL="0" marR="0" algn="just">
              <a:lnSpc>
                <a:spcPct val="150000"/>
              </a:lnSpc>
              <a:spcBef>
                <a:spcPts val="0"/>
              </a:spcBef>
              <a:buNone/>
            </a:pPr>
            <a:r>
              <a:rPr lang="en-US" sz="900" kern="0" dirty="0">
                <a:effectLst/>
                <a:ea typeface="Times New Roman" panose="02020603050405020304" pitchFamily="18" charset="0"/>
                <a:cs typeface="Times New Roman" panose="02020603050405020304" pitchFamily="18" charset="0"/>
              </a:rPr>
              <a:t>Team, F. (2024). </a:t>
            </a:r>
            <a:r>
              <a:rPr lang="en-US" sz="900" i="1" kern="0" dirty="0">
                <a:effectLst/>
                <a:ea typeface="Times New Roman" panose="02020603050405020304" pitchFamily="18" charset="0"/>
                <a:cs typeface="Times New Roman" panose="02020603050405020304" pitchFamily="18" charset="0"/>
              </a:rPr>
              <a:t>Strategies for Marketing Flowers to Gen Z | Florists’ Review</a:t>
            </a:r>
            <a:r>
              <a:rPr lang="en-US" sz="900" kern="0" dirty="0">
                <a:effectLst/>
                <a:ea typeface="Times New Roman" panose="02020603050405020304" pitchFamily="18" charset="0"/>
                <a:cs typeface="Times New Roman" panose="02020603050405020304" pitchFamily="18" charset="0"/>
              </a:rPr>
              <a:t>. [online] Floristsreview.com. Available at: </a:t>
            </a:r>
            <a:r>
              <a:rPr lang="en-US" sz="900" u="none" strike="noStrike" kern="0" dirty="0">
                <a:solidFill>
                  <a:srgbClr val="467886"/>
                </a:solidFill>
                <a:effectLst/>
                <a:ea typeface="Times New Roman" panose="02020603050405020304" pitchFamily="18" charset="0"/>
                <a:cs typeface="Times New Roman" panose="02020603050405020304" pitchFamily="18" charset="0"/>
                <a:hlinkClick r:id="rId12"/>
              </a:rPr>
              <a:t>https://floristsreview.com/strategies-for-marketing-flowers-to-gen-z/</a:t>
            </a:r>
            <a:r>
              <a:rPr lang="en-US" sz="900" kern="0" dirty="0">
                <a:effectLst/>
                <a:ea typeface="Times New Roman" panose="02020603050405020304" pitchFamily="18" charset="0"/>
                <a:cs typeface="Times New Roman" panose="02020603050405020304" pitchFamily="18" charset="0"/>
              </a:rPr>
              <a:t>.</a:t>
            </a:r>
            <a:endParaRPr lang="en-US" sz="900" kern="100" dirty="0">
              <a:effectLst/>
              <a:ea typeface="Times New Roman" panose="02020603050405020304" pitchFamily="18" charset="0"/>
              <a:cs typeface="Times New Roman" panose="02020603050405020304" pitchFamily="18" charset="0"/>
            </a:endParaRPr>
          </a:p>
          <a:p>
            <a:pPr marL="0" marR="0" algn="just">
              <a:lnSpc>
                <a:spcPct val="150000"/>
              </a:lnSpc>
              <a:spcBef>
                <a:spcPts val="0"/>
              </a:spcBef>
              <a:buNone/>
            </a:pPr>
            <a:r>
              <a:rPr lang="en-US" sz="900" kern="0" dirty="0">
                <a:effectLst/>
                <a:ea typeface="Times New Roman" panose="02020603050405020304" pitchFamily="18" charset="0"/>
                <a:cs typeface="Times New Roman" panose="02020603050405020304" pitchFamily="18" charset="0"/>
              </a:rPr>
              <a:t>The Sustainable Trade IDH (2023). </a:t>
            </a:r>
            <a:r>
              <a:rPr lang="en-US" sz="900" i="1" kern="0" dirty="0">
                <a:effectLst/>
                <a:ea typeface="Times New Roman" panose="02020603050405020304" pitchFamily="18" charset="0"/>
                <a:cs typeface="Times New Roman" panose="02020603050405020304" pitchFamily="18" charset="0"/>
              </a:rPr>
              <a:t>Building Collaboration in the UK Floriculture Sector</a:t>
            </a:r>
            <a:r>
              <a:rPr lang="en-US" sz="900" kern="0" dirty="0">
                <a:effectLst/>
                <a:ea typeface="Times New Roman" panose="02020603050405020304" pitchFamily="18" charset="0"/>
                <a:cs typeface="Times New Roman" panose="02020603050405020304" pitchFamily="18" charset="0"/>
              </a:rPr>
              <a:t>. [online] Available at: </a:t>
            </a:r>
            <a:r>
              <a:rPr lang="en-US" sz="900" u="none" strike="noStrike" kern="0" dirty="0">
                <a:solidFill>
                  <a:srgbClr val="467886"/>
                </a:solidFill>
                <a:effectLst/>
                <a:ea typeface="Times New Roman" panose="02020603050405020304" pitchFamily="18" charset="0"/>
                <a:cs typeface="Times New Roman" panose="02020603050405020304" pitchFamily="18" charset="0"/>
                <a:hlinkClick r:id="rId13"/>
              </a:rPr>
              <a:t>https://www.idhsustainabletrade.com/uploaded/2023/03/Building-Collaboration-in-the-UK-Floriculture-Sector-Report.pdf</a:t>
            </a:r>
            <a:r>
              <a:rPr lang="en-US" sz="900" kern="0" dirty="0">
                <a:effectLst/>
                <a:ea typeface="Times New Roman" panose="02020603050405020304" pitchFamily="18" charset="0"/>
                <a:cs typeface="Times New Roman" panose="02020603050405020304" pitchFamily="18" charset="0"/>
              </a:rPr>
              <a:t>.</a:t>
            </a:r>
            <a:endParaRPr lang="en-US" sz="900" kern="100" dirty="0">
              <a:effectLst/>
              <a:ea typeface="Times New Roman" panose="02020603050405020304" pitchFamily="18" charset="0"/>
              <a:cs typeface="Times New Roman" panose="02020603050405020304" pitchFamily="18" charset="0"/>
            </a:endParaRPr>
          </a:p>
          <a:p>
            <a:pPr marL="0" marR="0" algn="just">
              <a:lnSpc>
                <a:spcPct val="150000"/>
              </a:lnSpc>
              <a:spcBef>
                <a:spcPts val="0"/>
              </a:spcBef>
              <a:buNone/>
            </a:pPr>
            <a:r>
              <a:rPr lang="en-US" sz="900" kern="0" dirty="0" err="1">
                <a:effectLst/>
                <a:ea typeface="Times New Roman" panose="02020603050405020304" pitchFamily="18" charset="0"/>
                <a:cs typeface="Times New Roman" panose="02020603050405020304" pitchFamily="18" charset="0"/>
              </a:rPr>
              <a:t>Thursd</a:t>
            </a:r>
            <a:r>
              <a:rPr lang="en-US" sz="900" kern="0" dirty="0">
                <a:effectLst/>
                <a:ea typeface="Times New Roman" panose="02020603050405020304" pitchFamily="18" charset="0"/>
                <a:cs typeface="Times New Roman" panose="02020603050405020304" pitchFamily="18" charset="0"/>
              </a:rPr>
              <a:t> (2025). </a:t>
            </a:r>
            <a:r>
              <a:rPr lang="en-US" sz="900" i="1" kern="0" dirty="0">
                <a:effectLst/>
                <a:ea typeface="Times New Roman" panose="02020603050405020304" pitchFamily="18" charset="0"/>
                <a:cs typeface="Times New Roman" panose="02020603050405020304" pitchFamily="18" charset="0"/>
              </a:rPr>
              <a:t>Why Sustainable Packaging Matters in the Floriculture Industry</a:t>
            </a:r>
            <a:r>
              <a:rPr lang="en-US" sz="900" kern="0" dirty="0">
                <a:effectLst/>
                <a:ea typeface="Times New Roman" panose="02020603050405020304" pitchFamily="18" charset="0"/>
                <a:cs typeface="Times New Roman" panose="02020603050405020304" pitchFamily="18" charset="0"/>
              </a:rPr>
              <a:t>. [online] Floristry Trade Club. Available at: </a:t>
            </a:r>
            <a:r>
              <a:rPr lang="en-US" sz="900" u="none" strike="noStrike" kern="0" dirty="0">
                <a:solidFill>
                  <a:srgbClr val="467886"/>
                </a:solidFill>
                <a:effectLst/>
                <a:ea typeface="Times New Roman" panose="02020603050405020304" pitchFamily="18" charset="0"/>
                <a:cs typeface="Times New Roman" panose="02020603050405020304" pitchFamily="18" charset="0"/>
                <a:hlinkClick r:id="rId14"/>
              </a:rPr>
              <a:t>https://www.floristrytradeclub.co.uk/post/why-sustainable-packaging-matters-in-the-floriculture-industry?utm</a:t>
            </a:r>
            <a:r>
              <a:rPr lang="en-US" sz="900" kern="0" dirty="0">
                <a:effectLst/>
                <a:ea typeface="Times New Roman" panose="02020603050405020304" pitchFamily="18" charset="0"/>
                <a:cs typeface="Times New Roman" panose="02020603050405020304" pitchFamily="18" charset="0"/>
              </a:rPr>
              <a:t>.</a:t>
            </a:r>
            <a:endParaRPr lang="en-US" sz="900" kern="100" dirty="0">
              <a:effectLst/>
              <a:ea typeface="Times New Roman" panose="02020603050405020304" pitchFamily="18" charset="0"/>
              <a:cs typeface="Times New Roman" panose="02020603050405020304" pitchFamily="18" charset="0"/>
            </a:endParaRPr>
          </a:p>
          <a:p>
            <a:pPr marL="0" marR="0" indent="0" algn="just">
              <a:lnSpc>
                <a:spcPct val="150000"/>
              </a:lnSpc>
              <a:spcBef>
                <a:spcPts val="0"/>
              </a:spcBef>
              <a:buNone/>
            </a:pPr>
            <a:r>
              <a:rPr lang="en-US" sz="900" kern="0" dirty="0">
                <a:effectLst/>
                <a:ea typeface="Times New Roman" panose="02020603050405020304" pitchFamily="18" charset="0"/>
                <a:cs typeface="Times New Roman" panose="02020603050405020304" pitchFamily="18" charset="0"/>
              </a:rPr>
              <a:t>Wati, P., </a:t>
            </a:r>
            <a:r>
              <a:rPr lang="en-US" sz="900" kern="0" dirty="0" err="1">
                <a:effectLst/>
                <a:ea typeface="Times New Roman" panose="02020603050405020304" pitchFamily="18" charset="0"/>
                <a:cs typeface="Times New Roman" panose="02020603050405020304" pitchFamily="18" charset="0"/>
              </a:rPr>
              <a:t>Aditiaga</a:t>
            </a:r>
            <a:r>
              <a:rPr lang="en-US" sz="900" kern="0" dirty="0">
                <a:effectLst/>
                <a:ea typeface="Times New Roman" panose="02020603050405020304" pitchFamily="18" charset="0"/>
                <a:cs typeface="Times New Roman" panose="02020603050405020304" pitchFamily="18" charset="0"/>
              </a:rPr>
              <a:t>, Z. and Yuliana, L. (2023). Implementation of social media marketing in the florist business. </a:t>
            </a:r>
            <a:r>
              <a:rPr lang="en-US" sz="900" i="1" kern="0" dirty="0" err="1">
                <a:effectLst/>
                <a:ea typeface="Times New Roman" panose="02020603050405020304" pitchFamily="18" charset="0"/>
                <a:cs typeface="Times New Roman" panose="02020603050405020304" pitchFamily="18" charset="0"/>
              </a:rPr>
              <a:t>Jurnal</a:t>
            </a:r>
            <a:r>
              <a:rPr lang="en-US" sz="900" i="1" kern="0" dirty="0">
                <a:effectLst/>
                <a:ea typeface="Times New Roman" panose="02020603050405020304" pitchFamily="18" charset="0"/>
                <a:cs typeface="Times New Roman" panose="02020603050405020304" pitchFamily="18" charset="0"/>
              </a:rPr>
              <a:t> Ekonomi</a:t>
            </a:r>
            <a:r>
              <a:rPr lang="en-US" sz="900" kern="0" dirty="0">
                <a:effectLst/>
                <a:ea typeface="Times New Roman" panose="02020603050405020304" pitchFamily="18" charset="0"/>
                <a:cs typeface="Times New Roman" panose="02020603050405020304" pitchFamily="18" charset="0"/>
              </a:rPr>
              <a:t>, 7(02), pp.64–74. </a:t>
            </a:r>
            <a:r>
              <a:rPr lang="en-US" sz="900" kern="0" dirty="0" err="1">
                <a:effectLst/>
                <a:ea typeface="Times New Roman" panose="02020603050405020304" pitchFamily="18" charset="0"/>
                <a:cs typeface="Times New Roman" panose="02020603050405020304" pitchFamily="18" charset="0"/>
              </a:rPr>
              <a:t>doi:</a:t>
            </a:r>
            <a:r>
              <a:rPr lang="en-US" sz="900" u="none" strike="noStrike" kern="0" dirty="0" err="1">
                <a:solidFill>
                  <a:srgbClr val="467886"/>
                </a:solidFill>
                <a:effectLst/>
                <a:ea typeface="Times New Roman" panose="02020603050405020304" pitchFamily="18" charset="0"/>
                <a:cs typeface="Times New Roman" panose="02020603050405020304" pitchFamily="18" charset="0"/>
                <a:hlinkClick r:id="rId15"/>
              </a:rPr>
              <a:t>https</a:t>
            </a:r>
            <a:r>
              <a:rPr lang="en-US" sz="900" u="none" strike="noStrike" kern="0" dirty="0">
                <a:solidFill>
                  <a:srgbClr val="467886"/>
                </a:solidFill>
                <a:effectLst/>
                <a:ea typeface="Times New Roman" panose="02020603050405020304" pitchFamily="18" charset="0"/>
                <a:cs typeface="Times New Roman" panose="02020603050405020304" pitchFamily="18" charset="0"/>
                <a:hlinkClick r:id="rId15"/>
              </a:rPr>
              <a:t>://doi.org/10.30599/utility.v7i02.2669</a:t>
            </a:r>
            <a:r>
              <a:rPr lang="en-US" sz="900" kern="0" dirty="0">
                <a:effectLst/>
                <a:ea typeface="Times New Roman" panose="02020603050405020304" pitchFamily="18" charset="0"/>
                <a:cs typeface="Times New Roman" panose="02020603050405020304" pitchFamily="18" charset="0"/>
              </a:rPr>
              <a:t>.</a:t>
            </a:r>
            <a:endParaRPr lang="en-US" sz="900" kern="100" dirty="0">
              <a:effectLst/>
              <a:ea typeface="Times New Roman" panose="02020603050405020304" pitchFamily="18" charset="0"/>
              <a:cs typeface="Times New Roman" panose="02020603050405020304" pitchFamily="18" charset="0"/>
            </a:endParaRPr>
          </a:p>
          <a:p>
            <a:pPr marL="0" indent="0" algn="just">
              <a:spcBef>
                <a:spcPts val="0"/>
              </a:spcBef>
              <a:buNone/>
            </a:pPr>
            <a:endParaRPr lang="en-US" sz="900" dirty="0"/>
          </a:p>
        </p:txBody>
      </p:sp>
    </p:spTree>
    <p:extLst>
      <p:ext uri="{BB962C8B-B14F-4D97-AF65-F5344CB8AC3E}">
        <p14:creationId xmlns:p14="http://schemas.microsoft.com/office/powerpoint/2010/main" val="833699313"/>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Facet</Template>
  <TotalTime>9</TotalTime>
  <Words>3745</Words>
  <Application>Microsoft Office PowerPoint</Application>
  <PresentationFormat>Widescreen</PresentationFormat>
  <Paragraphs>174</Paragraphs>
  <Slides>12</Slides>
  <Notes>11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Aptos</vt:lpstr>
      <vt:lpstr>Arial</vt:lpstr>
      <vt:lpstr>Times New Roman</vt:lpstr>
      <vt:lpstr>Trebuchet MS</vt:lpstr>
      <vt:lpstr>Wingdings 3</vt:lpstr>
      <vt:lpstr>Facet</vt:lpstr>
      <vt:lpstr>Green Haven Florists: Business Challenges and Problem Analysis</vt:lpstr>
      <vt:lpstr>Introduction</vt:lpstr>
      <vt:lpstr>Company Snapshot</vt:lpstr>
      <vt:lpstr>Identifying the Core Problem</vt:lpstr>
      <vt:lpstr>5W2H Framework</vt:lpstr>
      <vt:lpstr>External Environment – PESTEL Overview</vt:lpstr>
      <vt:lpstr>PESTEL Applied to Green Haven</vt:lpstr>
      <vt:lpstr>Root Cause Analysis – Why Use Fishbone?</vt:lpstr>
      <vt:lpstr>Green Haven Fishbone Diagram</vt:lpstr>
      <vt:lpstr>Key Findings</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user</dc:creator>
  <cp:lastModifiedBy>Ayite Aziadapou (2436428)</cp:lastModifiedBy>
  <cp:revision>3</cp:revision>
  <dcterms:created xsi:type="dcterms:W3CDTF">2025-09-22T17:50:26Z</dcterms:created>
  <dcterms:modified xsi:type="dcterms:W3CDTF">2025-10-10T14:17:44Z</dcterms:modified>
</cp:coreProperties>
</file>