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15.xml"/>
  <Override ContentType="application/vnd.openxmlformats-officedocument.presentationml.notesSlide+xml" PartName="/ppt/notesSlides/notesSlide16.xml"/>
  <Override ContentType="application/vnd.openxmlformats-officedocument.presentationml.notesSlide+xml" PartName="/ppt/notesSlides/notesSlide17.xml"/>
  <Override ContentType="application/vnd.openxmlformats-officedocument.presentationml.notesSlide+xml" PartName="/ppt/notesSlides/notesSlide18.xml"/>
  <Override ContentType="application/vnd.openxmlformats-officedocument.presentationml.notesSlide+xml" PartName="/ppt/notesSlides/notesSlide19.xml"/>
  <Override ContentType="application/vnd.openxmlformats-officedocument.presentationml.notesSlide+xml" PartName="/ppt/notesSlides/notesSlide20.xml"/>
  <Override ContentType="application/vnd.openxmlformats-officedocument.presentationml.notesSlide+xml" PartName="/ppt/notesSlides/notesSlide21.xml"/>
  <Override ContentType="application/vnd.openxmlformats-officedocument.presentationml.notesSlide+xml" PartName="/ppt/notesSlides/notesSlide22.xml"/>
  <Override ContentType="application/vnd.openxmlformats-officedocument.presentationml.notesSlide+xml" PartName="/ppt/notesSlides/notesSlide23.xml"/>
  <Override ContentType="application/vnd.openxmlformats-officedocument.presentationml.notesSlide+xml" PartName="/ppt/notesSlides/notesSlide24.xml"/>
  <Override ContentType="application/vnd.openxmlformats-officedocument.presentationml.notesSlide+xml" PartName="/ppt/notesSlides/notesSlide25.xml"/>
  <Override ContentType="application/vnd.openxmlformats-officedocument.presentationml.notesSlide+xml" PartName="/ppt/notesSlides/notesSlide26.xml"/>
  <Override ContentType="application/vnd.openxmlformats-officedocument.presentationml.notesSlide+xml" PartName="/ppt/notesSlides/notesSlide27.xml"/>
  <Override ContentType="application/vnd.openxmlformats-officedocument.presentationml.notesSlide+xml" PartName="/ppt/notesSlides/notesSlide28.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3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Lst>
  <p:sldSz cx="18288000" cy="10287000"/>
  <p:notesSz cx="6858000" cy="9144000"/>
  <p:embeddedFontLst>
    <p:embeddedFont>
      <p:font typeface="Times New Roman Bold" charset="1" panose="02020803070505020304"/>
      <p:regular r:id="rId38"/>
    </p:embeddedFont>
    <p:embeddedFont>
      <p:font typeface="Times New Roman" charset="1" panose="02020603050405020304"/>
      <p:regular r:id="rId39"/>
    </p:embeddedFont>
    <p:embeddedFont>
      <p:font typeface="Times New Roman Italics" charset="1" panose="02020503050405090304"/>
      <p:regular r:id="rId40"/>
    </p:embeddedFont>
    <p:embeddedFont>
      <p:font typeface="Calibri (MS)" charset="1" panose="020F0502020204030204"/>
      <p:regular r:id="rId41"/>
    </p:embeddedFont>
    <p:embeddedFont>
      <p:font typeface="Calibri (MS) Italics" charset="1" panose="020F05020202040A0204"/>
      <p:regular r:id="rId6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notesMasters/notesMaster1.xml" Type="http://schemas.openxmlformats.org/officeDocument/2006/relationships/notesMaster"/><Relationship Id="rId36" Target="theme/theme2.xml" Type="http://schemas.openxmlformats.org/officeDocument/2006/relationships/theme"/><Relationship Id="rId37" Target="notesSlides/notesSlide1.xml" Type="http://schemas.openxmlformats.org/officeDocument/2006/relationships/notesSlide"/><Relationship Id="rId38" Target="fonts/font38.fntdata" Type="http://schemas.openxmlformats.org/officeDocument/2006/relationships/font"/><Relationship Id="rId39" Target="fonts/font39.fntdata" Type="http://schemas.openxmlformats.org/officeDocument/2006/relationships/font"/><Relationship Id="rId4" Target="theme/theme1.xml" Type="http://schemas.openxmlformats.org/officeDocument/2006/relationships/theme"/><Relationship Id="rId40" Target="fonts/font40.fntdata" Type="http://schemas.openxmlformats.org/officeDocument/2006/relationships/font"/><Relationship Id="rId41" Target="fonts/font41.fntdata" Type="http://schemas.openxmlformats.org/officeDocument/2006/relationships/font"/><Relationship Id="rId42" Target="notesSlides/notesSlide2.xml" Type="http://schemas.openxmlformats.org/officeDocument/2006/relationships/notesSlide"/><Relationship Id="rId43" Target="notesSlides/notesSlide3.xml" Type="http://schemas.openxmlformats.org/officeDocument/2006/relationships/notesSlide"/><Relationship Id="rId44" Target="notesSlides/notesSlide4.xml" Type="http://schemas.openxmlformats.org/officeDocument/2006/relationships/notesSlide"/><Relationship Id="rId45" Target="notesSlides/notesSlide5.xml" Type="http://schemas.openxmlformats.org/officeDocument/2006/relationships/notesSlide"/><Relationship Id="rId46" Target="notesSlides/notesSlide6.xml" Type="http://schemas.openxmlformats.org/officeDocument/2006/relationships/notesSlide"/><Relationship Id="rId47" Target="notesSlides/notesSlide7.xml" Type="http://schemas.openxmlformats.org/officeDocument/2006/relationships/notesSlide"/><Relationship Id="rId48" Target="notesSlides/notesSlide8.xml" Type="http://schemas.openxmlformats.org/officeDocument/2006/relationships/notesSlide"/><Relationship Id="rId49" Target="notesSlides/notesSlide9.xml" Type="http://schemas.openxmlformats.org/officeDocument/2006/relationships/notesSlide"/><Relationship Id="rId5" Target="tableStyles.xml" Type="http://schemas.openxmlformats.org/officeDocument/2006/relationships/tableStyles"/><Relationship Id="rId50" Target="notesSlides/notesSlide10.xml" Type="http://schemas.openxmlformats.org/officeDocument/2006/relationships/notesSlide"/><Relationship Id="rId51" Target="notesSlides/notesSlide11.xml" Type="http://schemas.openxmlformats.org/officeDocument/2006/relationships/notesSlide"/><Relationship Id="rId52" Target="notesSlides/notesSlide12.xml" Type="http://schemas.openxmlformats.org/officeDocument/2006/relationships/notesSlide"/><Relationship Id="rId53" Target="notesSlides/notesSlide13.xml" Type="http://schemas.openxmlformats.org/officeDocument/2006/relationships/notesSlide"/><Relationship Id="rId54" Target="notesSlides/notesSlide14.xml" Type="http://schemas.openxmlformats.org/officeDocument/2006/relationships/notesSlide"/><Relationship Id="rId55" Target="notesSlides/notesSlide15.xml" Type="http://schemas.openxmlformats.org/officeDocument/2006/relationships/notesSlide"/><Relationship Id="rId56" Target="notesSlides/notesSlide16.xml" Type="http://schemas.openxmlformats.org/officeDocument/2006/relationships/notesSlide"/><Relationship Id="rId57" Target="notesSlides/notesSlide17.xml" Type="http://schemas.openxmlformats.org/officeDocument/2006/relationships/notesSlide"/><Relationship Id="rId58" Target="notesSlides/notesSlide18.xml" Type="http://schemas.openxmlformats.org/officeDocument/2006/relationships/notesSlide"/><Relationship Id="rId59" Target="notesSlides/notesSlide19.xml" Type="http://schemas.openxmlformats.org/officeDocument/2006/relationships/notesSlide"/><Relationship Id="rId6" Target="slides/slide1.xml" Type="http://schemas.openxmlformats.org/officeDocument/2006/relationships/slide"/><Relationship Id="rId60" Target="notesSlides/notesSlide20.xml" Type="http://schemas.openxmlformats.org/officeDocument/2006/relationships/notesSlide"/><Relationship Id="rId61" Target="notesSlides/notesSlide21.xml" Type="http://schemas.openxmlformats.org/officeDocument/2006/relationships/notesSlide"/><Relationship Id="rId62" Target="notesSlides/notesSlide22.xml" Type="http://schemas.openxmlformats.org/officeDocument/2006/relationships/notesSlide"/><Relationship Id="rId63" Target="notesSlides/notesSlide23.xml" Type="http://schemas.openxmlformats.org/officeDocument/2006/relationships/notesSlide"/><Relationship Id="rId64" Target="notesSlides/notesSlide24.xml" Type="http://schemas.openxmlformats.org/officeDocument/2006/relationships/notesSlide"/><Relationship Id="rId65" Target="notesSlides/notesSlide25.xml" Type="http://schemas.openxmlformats.org/officeDocument/2006/relationships/notesSlide"/><Relationship Id="rId66" Target="notesSlides/notesSlide26.xml" Type="http://schemas.openxmlformats.org/officeDocument/2006/relationships/notesSlide"/><Relationship Id="rId67" Target="notesSlides/notesSlide27.xml" Type="http://schemas.openxmlformats.org/officeDocument/2006/relationships/notesSlide"/><Relationship Id="rId68" Target="notesSlides/notesSlide28.xml" Type="http://schemas.openxmlformats.org/officeDocument/2006/relationships/notesSlide"/><Relationship Id="rId69" Target="fonts/font69.fntdata" Type="http://schemas.openxmlformats.org/officeDocument/2006/relationships/font"/><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1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1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1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6.xml" Type="http://schemas.openxmlformats.org/officeDocument/2006/relationships/slide"/></Relationships>
</file>

<file path=ppt/notesSlides/_rels/notesSlide1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7.xml" Type="http://schemas.openxmlformats.org/officeDocument/2006/relationships/slide"/></Relationships>
</file>

<file path=ppt/notesSlides/_rels/notesSlide1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8.xml" Type="http://schemas.openxmlformats.org/officeDocument/2006/relationships/slide"/></Relationships>
</file>

<file path=ppt/notesSlides/_rels/notesSlide1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9.xml" Type="http://schemas.openxmlformats.org/officeDocument/2006/relationships/slide"/></Relationships>
</file>

<file path=ppt/notesSlides/_rels/notesSlide1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0.xml" Type="http://schemas.openxmlformats.org/officeDocument/2006/relationships/slide"/></Relationships>
</file>

<file path=ppt/notesSlides/_rels/notesSlide2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1.xml" Type="http://schemas.openxmlformats.org/officeDocument/2006/relationships/slide"/></Relationships>
</file>

<file path=ppt/notesSlides/_rels/notesSlide2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2.xml" Type="http://schemas.openxmlformats.org/officeDocument/2006/relationships/slide"/></Relationships>
</file>

<file path=ppt/notesSlides/_rels/notesSlide2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3.xml" Type="http://schemas.openxmlformats.org/officeDocument/2006/relationships/slide"/></Relationships>
</file>

<file path=ppt/notesSlides/_rels/notesSlide2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4.xml" Type="http://schemas.openxmlformats.org/officeDocument/2006/relationships/slide"/></Relationships>
</file>

<file path=ppt/notesSlides/_rels/notesSlide2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5.xml" Type="http://schemas.openxmlformats.org/officeDocument/2006/relationships/slide"/></Relationships>
</file>

<file path=ppt/notesSlides/_rels/notesSlide2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6.xml" Type="http://schemas.openxmlformats.org/officeDocument/2006/relationships/slide"/></Relationships>
</file>

<file path=ppt/notesSlides/_rels/notesSlide2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7.xml" Type="http://schemas.openxmlformats.org/officeDocument/2006/relationships/slide"/></Relationships>
</file>

<file path=ppt/notesSlides/_rels/notesSlide2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8.xml" Type="http://schemas.openxmlformats.org/officeDocument/2006/relationships/slide"/></Relationships>
</file>

<file path=ppt/notesSlides/_rels/notesSlide2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9.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Welcome to this presentation on Compensation and Rewards in the NHS. This analysis examines the NHS workforce of approximately 1.55 million employees and the significant challenges around pay, retention, and motivation. The evidence shows systemic issues requiring urgent, research-informed reform.</a:t>
            </a:r>
          </a:p>
          <a:p>
            <a:r>
              <a:rPr lang="en-US"/>
              <a:t>1</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By November 2025, the NHS is hiring 1.55 million individuals in hospital and community health services in England, with 1.38 million full-time equivalent roles. The FTE workforce consists of professionals qualified in the medical field (54.9%). NHS England Workforce expansion has however decelerated significantly — 1.9% between August 2024 and 2025, versus 3.9% the previous year. Growth leveling off in this magnitude casts a grave doubt on whether the number of heads is increasing at a rate that will satisfy the increasing demand of the services. Bigness is not an indicator of well being.</a:t>
            </a:r>
          </a:p>
          <a:p>
            <a:r>
              <a:rPr lang="en-US"/>
              <a:t>3</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The time of this presentation is crucial, yet it should be honest: the NHS compensation system is in dire need of support. Mean annual basic pay per FTE reached £43,160 in the 12 months to August 2025, up 10.7% on 2024. But it has not been the case of salary increments equating to satisfaction. In 2025, only 32.14% of the NHS staff are content with their wages — that is, more than two-thirds of the employees are unhappy with their remuneration. The rise in pay that will not make the majority of the staff satisfied is not a solution — it is damage limitation. Reform based on research is long overdue.</a:t>
            </a:r>
          </a:p>
          <a:p>
            <a:r>
              <a:rPr lang="en-US"/>
              <a:t>4</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The NHS has a complicated Human Capital Management due to scale and structural rigidity. The FTE workforce is composed of 54.5% professionally qualified clinical staff, with 751,011 FTE in September 2025. Despite having a highly skilled, vocationally oriented workforce, the NHS finds it very difficult to retain and motivate them. The 2025 Staff Survey reveals that 35% of the employees say their job is emotionally draining and 30% report being burnt out at work. Investing in HCM is not a great management practice — under these circumstances it is an ethical requirement.</a:t>
            </a:r>
          </a:p>
          <a:p>
            <a:r>
              <a:rPr lang="en-US"/>
              <a:t>5</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The remuneration in the NHS is not only linked to salary, yet the main area of pressure is the money. Basic pay rose by 10.7% to reach £43,160 in the 12 months to August 2025. Despite this, the pay increment was more of a reaction to inflation as opposed to a proactive investment in workforce value. Non-financial incentives like job security and pension benefits are still maintained as an alternative to competitive remuneration — a strategy that is becoming less and less effective as the cost of living reduces real wages and younger employees become more careful in deciding on alternative options.</a:t>
            </a:r>
          </a:p>
          <a:p>
            <a:r>
              <a:rPr lang="en-US"/>
              <a:t>6</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The Agenda for Change system equalises pay in the NHS, though equalisation is beginning to appear like a dead end. For physicians, the basic salary was £90,290 on average per year in 2025, a 12.2% increase over last year. Senior managers are paid much higher, yet most frontline employees stayed in bands not based on workload pressures or regional cost pressures. The London vacancy rate of 7.7% tells just how badly things can go when a centralised pay system fails to take into account the local economic realities.</a:t>
            </a:r>
          </a:p>
          <a:p>
            <a:r>
              <a:rPr lang="en-US"/>
              <a:t>7</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Vacancies are a structural failure of NHS workforce planning. Q2 2025/26 saw 100,020 vacancies, equivalent to a vacancy rate of 6.7%, a decrease over the prior year. Although this improvement has been recognised, 100,000 vacancies represents a system in systemic stress. Vacancy rates are also greatest in mental health (9%) and community posts (7%) — exactly where the demand is the highest. Structural inequality and pay dissatisfaction, especially in outsourced and agency workers, still discourages new entrants and drives skilled personnel away.</a:t>
            </a:r>
          </a:p>
          <a:p>
            <a:r>
              <a:rPr lang="en-US"/>
              <a:t>8</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There is a slight improvement in retention data that cannot lead to complacency. The proportion of hospital and community healthcare workers who left the NHS during the 12 months to September 2024 was 10.1%, compared with 12.5% in 2022. This is a positive development, although it is somewhat indicative of the decline of alternative opportunities as opposed to job satisfaction. 28.83% of employees in the 2024 survey reported that they frequently consider leaving their organisation. This is something that ought to be raising alarm in the mind of any HR strategist. Having a workforce that is more disengaged, burnt out and financially stressed will not be equivalent to having a motivated and stable workforce.</a:t>
            </a:r>
          </a:p>
          <a:p>
            <a:r>
              <a:rPr lang="en-US"/>
              <a:t>9</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Recruitment statistics reveal structural weaknesses. Medical vacancies fell 28.7% in Q2 2025/26 to 7,250, while nursing vacancies stood at 25,500 with a 6% vacancy rate. Despite the fact that these figures are on the rise, the NHS continues to incur colossal amounts of money in filling in the gap with temporary workers. Some of the 2024/25 incurred costs of £2.07 billion in agency employees compared to 2022/23 £3.46 billion progress — but a multi-billion-pound symptom of a recruitment system that cannot keep pace with demand.</a:t>
            </a:r>
          </a:p>
          <a:p>
            <a:r>
              <a:rPr lang="en-US"/>
              <a:t>10</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Work-pay is a highly dysfunctional relationship in the NHS. According to the Staff Survey of 2025, over 42% of the employees reported feeling exhausted after a shift, and over a third of employees are usually frustrated with the job they do. The NHS sickness absence rate was 5.1% in July 2025 — a figure which equates to thousands of absent employees daily. 56% of employees claimed to have been going to work within the last three months even when they were not well enough to perform their duties well.</a:t>
            </a:r>
          </a:p>
          <a:p>
            <a:r>
              <a:rPr lang="en-US"/>
              <a:t>11</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An increase of 10.7% in pay will appear great until inflation sets in. Pay discoveries are made against the backdrop of continued national conflicts and rising costs of living, necessitating a new OBR forecast in early 2025. Staff reporting sick due to work stress increased by 41.65% to 42.36% in 2025 — stress that is no doubt aggravated by financial anxiety. A sub-inflation pay reward hailed as an improvement is an indicator of the succumbing expectations of the workforce.</a:t>
            </a:r>
          </a:p>
          <a:p>
            <a:r>
              <a:rPr lang="en-US"/>
              <a:t>12</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The 2025 NHS Staff Survey data on violence and abuse is alarming and it should not be facilitated. In 2025, when the highest rate was recorded in three years, one in seven staff were physically assaulted by a patient or member of the public. Four staff members (25% of those surveyed) reported harassment, patient abuse or bullying, which is stable since 2021. 9.07% of employees said they had been unwantedly sexually behaved by patients or the general population, up to 31.05% among ambulance employees. It is not reasonable to expect a workforce that is subjected to this amount of abuse to be motivated or engaged.</a:t>
            </a:r>
          </a:p>
          <a:p>
            <a:r>
              <a:rPr lang="en-US"/>
              <a:t>13</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The NHS pay problem lies in the middle of government funding constraints. The 2025/26 NHS Agenda for Change pay award was reported to be somewhat below-inflation, and was announced in time to take effect in April rather than the financial year — how financial pressures trounce workforce needs. Although the vacancy rates have decreased to 6.7% in Q2 2025/26, 100,020 vacancies still exist. Policy intervention has been sluggish and too wary.</a:t>
            </a:r>
          </a:p>
          <a:p>
            <a:r>
              <a:rPr lang="en-US"/>
              <a:t>14</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The fact that the pay structure of the NHS is highly centralized creates both a source of fairness and a limitation of flexibility. Although Agenda for Change is consistent, it does not allow trusts to react to the local labour market — London has the worst vacancy rate of 7.7%, the highest in England. Agency employees are estimated to cost 20% higher than NHS bank employees — a premium that is exactly incurred because the system cannot flex pay as fast as it is needed to fill the gaps locally. There is a quantifiable monetary and human cost of structural inflexibility.</a:t>
            </a:r>
          </a:p>
          <a:p>
            <a:r>
              <a:rPr lang="en-US"/>
              <a:t>15</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NHS leadership is in a structural paradox: it is in charge of the wellbeing of the workforce and has very limited means to enhance it. The 2025 Staff Survey revealed that none of the 21 detailed sub-scores improved over 2024, and two of them declined. The willingness of the staff to suggest the NHS as a workplace decreased from 60.79% in 2024 to 58.05% in 2025. This is a leadership red flag because of this degradation of advocacy. In an organisation where employees believe that the leadership is unable or unwilling to take up issues of rewards, they disengage — and disengagement is a precursor to leaving.</a:t>
            </a:r>
          </a:p>
          <a:p>
            <a:r>
              <a:rPr lang="en-US"/>
              <a:t>16</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The public service ethos of the NHS is commendable and has been, through the years, used as an alternative to reasonable pay. The professional commitment that clinical staff carry too much work is ingrained in that they are expected to accept unsustainable work. 46% of employees said that they went to work within the last three months even though they were not well enough to go to work. 42% get exhausted during a shift. The culture of staff self-sacrifice instead of systematic reform is not a strength but a weakness that HR strategy should actively fight.</a:t>
            </a:r>
          </a:p>
          <a:p>
            <a:r>
              <a:rPr lang="en-US"/>
              <a:t>17</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The emotional agreement between the staff of the NHS and their employer is clearly disintegrating. Employees who engage in challenging and often unsafe work reasonably expect to be rewarded. The proportion of NHS employees who are content with their remuneration remains at 32.14% in 2025 — more than two-thirds are dissatisfied with the reward they are getting. The percentage of staff who believe that their organisation cares about their work is 42.95%, which is lower than last year (44.41%). When most of a workforce feels underrated, the psychological contract is not only tense, but violated. Words are not sufficient to rebuild it.</a:t>
            </a:r>
          </a:p>
          <a:p>
            <a:r>
              <a:rPr lang="en-US"/>
              <a:t>18</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The hygiene factors presented by Herzberg and the security needs presented by Maslow both clearly lack in the NHS workforce. It is impossible to have financial security when more than two-thirds of employees feel like they are not being paid sufficiently. According to the 2025 NHS Staff Survey, 31.47% of staff say that they are burnt out and 28.5% of staff say that they are feeling exhausted at the prospect of another working day. The level of staff engagement has dropped, and work-related stress has increased by 41.65% to 42.36% of staff in 2025. These do not represent abstract theoretical issues, but quantifiable patient care failures with tangible effects on the quality of care.</a:t>
            </a:r>
          </a:p>
          <a:p>
            <a:r>
              <a:rPr lang="en-US"/>
              <a:t>19</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The 2025 NHS workforce survey (with more than 760,000 participants) is an uncomfortable read. Staff satisfaction with their pay is only at 32.14% and satisfaction with their organisation valuing their work is only at 42.95%, which has gone down year by year. The willingness of the staff to recommend the NHS as a place to work decreased to 58.05% in 2025 as compared to 60.79% in 2024. Of 21 People Promise sub-scores, none improved and two worsened in 2025. A survey of the workforce in which no measure is growing and engagement is declining is not a steady-state situation but a depreciating state that needs immediate action.</a:t>
            </a:r>
          </a:p>
          <a:p>
            <a:r>
              <a:rPr lang="en-US"/>
              <a:t>20</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The competitiveness of the NHS in the global labour market in healthcare is deteriorating. International recruitment has gone wild in terms of pay — the number of foreign employees outside the EEA has increased from approximately 105,000 in 2020 to approximately 240,000 in 2025. However, relying on external recruitment is a symptom of home pay uncompetitiveness. The NHS pays out nearly £10 billion a year on bank and agency workers. This would save the NHS huge sums of money if competitive substantive payments were introduced. Pension schemes and job security can no longer be considered the differentiators in a global talent market.</a:t>
            </a:r>
          </a:p>
          <a:p>
            <a:r>
              <a:rPr lang="en-US"/>
              <a:t>21</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Reform of pay is not a matter of choice, it is a matter of urgency. Dissatisfaction has been entrenched by ongoing national disagreements between the government and all NHS unions and a sub-inflation pay award in 2025/26. London NHS has a vacancy rate of 7.7% with the overall rate of 6.7% regionally, so pay flexibility should be included in any viable reform. Periodic, inflation-adjusted reviews — and not reactive and delayed awards — would mean good intentions. The price of not acting is also monetary: by paying temporary workers millions of pounds every year, paying a competitive base wage would bring massive savings and make the staff more stable.</a:t>
            </a:r>
          </a:p>
          <a:p>
            <a:r>
              <a:rPr lang="en-US"/>
              <a:t>22</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Non-financial reward is important, yet in a case where there is enough financial reward, not to replace financial reward. Flexible working is also a retention tool, and the 2025 Staff Survey makes it a highly appreciated benefit among groups of staff. The People Promise retention programme established that organisations that used more intervention strategies, such as flexible work and working arrangements, recorded a reduction in the rate of leavers by an average of 11.8%. Pay reform in the strategies of career development and wellbeing is a valuable complement. Nevertheless, the tendency to present them as substitutes to decent pay will only make staff more cynical instead of restoring trust.</a:t>
            </a:r>
          </a:p>
          <a:p>
            <a:r>
              <a:rPr lang="en-US"/>
              <a:t>23</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The idea of performance-based pay is attractive on the one hand and tricky on the NHS in practice. There are equity issues in reality: 49.7% of ethnic minority employees think their organisation is fair when it comes to promotion and progression — a lower figure than 55.85% of white employees. The presence of a performance incentive system in an already unjust environment will increase the imbalance of power instead of praising virtues. An incentive system should be supported by strong and open-minded assessment criteria and equity audits. Team-based rewards may be a fairer path, but only when team workloads are also measured and fairly remunerated.</a:t>
            </a:r>
          </a:p>
          <a:p>
            <a:r>
              <a:rPr lang="en-US"/>
              <a:t>24</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HR needs to be data-driven, but at the moment the NHS lacks the real-time understanding of the workforce that it can use to make strategic decisions. In January 2026, the Health Foundation suggested that NHS trusts should create live dashboards showing the type of absences, turnover causes, and staff stability per unit — which most trusts currently lack. The NHS Staff Survey does not cover agency workers at all, which creates a serious vacuum in the knowledge of workforce pressure. Not having full-time data means the HR strategies are working to solve yesterday's challenges today with yesterday's equipment.</a:t>
            </a:r>
          </a:p>
          <a:p>
            <a:r>
              <a:rPr lang="en-US"/>
              <a:t>25</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The facts are obvious and uniform: NHS compensation and reward systems are not designed to meet the workforce requirements of 2025 and beyond. More than two-thirds of employees are unhappy with their remunerations and organisational value satisfaction has decreased. There are still 100,000 vacancies unfilled and the NHS is spending £10 billion every year on temporary employees — a structural price of a broken reward system. It takes political will rather than managerial effort to reform. A sustainable workforce policy should be a blend of truthful compensation restructuring, structural wellbeing investment, and evidence-based HR decision-making — as opposed to incrementalism as ambition.</a:t>
            </a:r>
          </a:p>
          <a:p>
            <a:r>
              <a:rPr lang="en-US"/>
              <a:t>26</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27</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28</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1.7.2013</a:t>
            </a:r>
          </a:p>
          <a:p>
            <a:r>
              <a:rPr lang="en-US"/>
              <a:t/>
            </a:r>
          </a:p>
          <a:p>
            <a:r>
              <a:rPr lang="en-US"/>
              <a:t>29</a:t>
            </a:r>
          </a:p>
          <a:p>
            <a:r>
              <a:rPr lang="en-US"/>
              <a:t/>
            </a:r>
          </a:p>
          <a:p>
            <a:r>
              <a:rPr lang="en-US"/>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8.jpeg" Type="http://schemas.openxmlformats.org/officeDocument/2006/relationships/image"/><Relationship Id="rId11" Target="../media/image9.png" Type="http://schemas.openxmlformats.org/officeDocument/2006/relationships/image"/><Relationship Id="rId12" Target="../media/image10.svg" Type="http://schemas.openxmlformats.org/officeDocument/2006/relationships/image"/><Relationship Id="rId13" Target="../media/image11.png" Type="http://schemas.openxmlformats.org/officeDocument/2006/relationships/image"/><Relationship Id="rId14" Target="../media/image12.svg" Type="http://schemas.openxmlformats.org/officeDocument/2006/relationships/image"/><Relationship Id="rId15" Target="../media/image13.png" Type="http://schemas.openxmlformats.org/officeDocument/2006/relationships/image"/><Relationship Id="rId16" Target="../media/image14.svg" Type="http://schemas.openxmlformats.org/officeDocument/2006/relationships/image"/><Relationship Id="rId17" Target="../media/image15.png" Type="http://schemas.openxmlformats.org/officeDocument/2006/relationships/image"/><Relationship Id="rId18" Target="../media/image16.svg" Type="http://schemas.openxmlformats.org/officeDocument/2006/relationships/image"/><Relationship Id="rId2" Target="../notesSlides/notesSlide1.xml" Type="http://schemas.openxmlformats.org/officeDocument/2006/relationships/notesSlide"/><Relationship Id="rId3" Target="../media/image1.png" Type="http://schemas.openxmlformats.org/officeDocument/2006/relationships/image"/><Relationship Id="rId4" Target="../media/image2.sv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 Id="rId7" Target="../media/image5.png" Type="http://schemas.openxmlformats.org/officeDocument/2006/relationships/image"/><Relationship Id="rId8" Target="../media/image6.svg" Type="http://schemas.openxmlformats.org/officeDocument/2006/relationships/image"/><Relationship Id="rId9" Target="../media/image7.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7.png" Type="http://schemas.openxmlformats.org/officeDocument/2006/relationships/image"/><Relationship Id="rId3" Target="../media/image18.svg" Type="http://schemas.openxmlformats.org/officeDocument/2006/relationships/image"/><Relationship Id="rId4" Target="../media/image19.png" Type="http://schemas.openxmlformats.org/officeDocument/2006/relationships/image"/><Relationship Id="rId5" Target="../media/image20.svg" Type="http://schemas.openxmlformats.org/officeDocument/2006/relationships/image"/><Relationship Id="rId6" Target="../media/image7.jpeg" Type="http://schemas.openxmlformats.org/officeDocument/2006/relationships/image"/><Relationship Id="rId7" Target="../media/image8.jpeg" Type="http://schemas.openxmlformats.org/officeDocument/2006/relationships/image"/><Relationship Id="rId8" Target="../media/image21.png" Type="http://schemas.openxmlformats.org/officeDocument/2006/relationships/image"/><Relationship Id="rId9" Target="../media/image22.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2.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23.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3.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24.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4.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25.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5.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26.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6.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27.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7.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28.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8.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29.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9.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30.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32.png" Type="http://schemas.openxmlformats.org/officeDocument/2006/relationships/image"/><Relationship Id="rId11" Target="../media/image33.svg" Type="http://schemas.openxmlformats.org/officeDocument/2006/relationships/image"/><Relationship Id="rId12" Target="../media/image21.png" Type="http://schemas.openxmlformats.org/officeDocument/2006/relationships/image"/><Relationship Id="rId13" Target="../media/image22.svg" Type="http://schemas.openxmlformats.org/officeDocument/2006/relationships/image"/><Relationship Id="rId2" Target="../notesSlides/notesSlide10.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31.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35.svg" Type="http://schemas.openxmlformats.org/officeDocument/2006/relationships/image"/><Relationship Id="rId11" Target="../media/image36.png" Type="http://schemas.openxmlformats.org/officeDocument/2006/relationships/image"/><Relationship Id="rId12" Target="../media/image37.svg" Type="http://schemas.openxmlformats.org/officeDocument/2006/relationships/image"/><Relationship Id="rId13" Target="../media/image38.png" Type="http://schemas.openxmlformats.org/officeDocument/2006/relationships/image"/><Relationship Id="rId14" Target="../media/image39.svg" Type="http://schemas.openxmlformats.org/officeDocument/2006/relationships/image"/><Relationship Id="rId15" Target="../media/image40.png" Type="http://schemas.openxmlformats.org/officeDocument/2006/relationships/image"/><Relationship Id="rId16" Target="../media/image41.svg" Type="http://schemas.openxmlformats.org/officeDocument/2006/relationships/image"/><Relationship Id="rId17" Target="../media/image42.png" Type="http://schemas.openxmlformats.org/officeDocument/2006/relationships/image"/><Relationship Id="rId18" Target="../media/image43.svg" Type="http://schemas.openxmlformats.org/officeDocument/2006/relationships/image"/><Relationship Id="rId19" Target="../media/image44.png" Type="http://schemas.openxmlformats.org/officeDocument/2006/relationships/image"/><Relationship Id="rId2" Target="../notesSlides/notesSlide11.xml" Type="http://schemas.openxmlformats.org/officeDocument/2006/relationships/notesSlide"/><Relationship Id="rId20" Target="../media/image45.svg" Type="http://schemas.openxmlformats.org/officeDocument/2006/relationships/image"/><Relationship Id="rId21" Target="../media/image46.png" Type="http://schemas.openxmlformats.org/officeDocument/2006/relationships/image"/><Relationship Id="rId22" Target="../media/image47.svg" Type="http://schemas.openxmlformats.org/officeDocument/2006/relationships/image"/><Relationship Id="rId23" Target="../media/image48.png" Type="http://schemas.openxmlformats.org/officeDocument/2006/relationships/image"/><Relationship Id="rId24" Target="../media/image49.svg" Type="http://schemas.openxmlformats.org/officeDocument/2006/relationships/image"/><Relationship Id="rId25" Target="../media/image50.png" Type="http://schemas.openxmlformats.org/officeDocument/2006/relationships/image"/><Relationship Id="rId26" Target="../media/image51.svg" Type="http://schemas.openxmlformats.org/officeDocument/2006/relationships/image"/><Relationship Id="rId27" Target="../media/image21.png" Type="http://schemas.openxmlformats.org/officeDocument/2006/relationships/image"/><Relationship Id="rId28" Target="../media/image22.svg" Type="http://schemas.openxmlformats.org/officeDocument/2006/relationships/imag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34.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3.svg" Type="http://schemas.openxmlformats.org/officeDocument/2006/relationships/image"/><Relationship Id="rId11" Target="../media/image54.png" Type="http://schemas.openxmlformats.org/officeDocument/2006/relationships/image"/><Relationship Id="rId12" Target="../media/image55.svg" Type="http://schemas.openxmlformats.org/officeDocument/2006/relationships/image"/><Relationship Id="rId13" Target="../media/image56.png" Type="http://schemas.openxmlformats.org/officeDocument/2006/relationships/image"/><Relationship Id="rId14" Target="../media/image57.svg" Type="http://schemas.openxmlformats.org/officeDocument/2006/relationships/image"/><Relationship Id="rId15" Target="../media/image58.png" Type="http://schemas.openxmlformats.org/officeDocument/2006/relationships/image"/><Relationship Id="rId16" Target="../media/image59.svg" Type="http://schemas.openxmlformats.org/officeDocument/2006/relationships/image"/><Relationship Id="rId17" Target="../media/image60.png" Type="http://schemas.openxmlformats.org/officeDocument/2006/relationships/image"/><Relationship Id="rId18" Target="../media/image61.svg" Type="http://schemas.openxmlformats.org/officeDocument/2006/relationships/image"/><Relationship Id="rId19" Target="../media/image62.png" Type="http://schemas.openxmlformats.org/officeDocument/2006/relationships/image"/><Relationship Id="rId2" Target="../notesSlides/notesSlide12.xml" Type="http://schemas.openxmlformats.org/officeDocument/2006/relationships/notesSlide"/><Relationship Id="rId20" Target="../media/image63.svg" Type="http://schemas.openxmlformats.org/officeDocument/2006/relationships/image"/><Relationship Id="rId21" Target="../media/image64.png" Type="http://schemas.openxmlformats.org/officeDocument/2006/relationships/image"/><Relationship Id="rId22" Target="../media/image65.svg" Type="http://schemas.openxmlformats.org/officeDocument/2006/relationships/image"/><Relationship Id="rId23" Target="../media/image66.png" Type="http://schemas.openxmlformats.org/officeDocument/2006/relationships/image"/><Relationship Id="rId24" Target="../media/image67.svg" Type="http://schemas.openxmlformats.org/officeDocument/2006/relationships/image"/><Relationship Id="rId25" Target="../media/image68.png" Type="http://schemas.openxmlformats.org/officeDocument/2006/relationships/image"/><Relationship Id="rId26" Target="../media/image69.svg" Type="http://schemas.openxmlformats.org/officeDocument/2006/relationships/image"/><Relationship Id="rId27" Target="../media/image70.png" Type="http://schemas.openxmlformats.org/officeDocument/2006/relationships/image"/><Relationship Id="rId28" Target="../media/image71.svg" Type="http://schemas.openxmlformats.org/officeDocument/2006/relationships/image"/><Relationship Id="rId29" Target="../media/image72.png" Type="http://schemas.openxmlformats.org/officeDocument/2006/relationships/image"/><Relationship Id="rId3" Target="../media/image17.png" Type="http://schemas.openxmlformats.org/officeDocument/2006/relationships/image"/><Relationship Id="rId30" Target="../media/image73.svg" Type="http://schemas.openxmlformats.org/officeDocument/2006/relationships/image"/><Relationship Id="rId31" Target="../media/image74.png" Type="http://schemas.openxmlformats.org/officeDocument/2006/relationships/image"/><Relationship Id="rId32" Target="../media/image75.svg" Type="http://schemas.openxmlformats.org/officeDocument/2006/relationships/image"/><Relationship Id="rId33" Target="../media/image76.png" Type="http://schemas.openxmlformats.org/officeDocument/2006/relationships/image"/><Relationship Id="rId34" Target="../media/image77.svg" Type="http://schemas.openxmlformats.org/officeDocument/2006/relationships/image"/><Relationship Id="rId35" Target="../media/image78.png" Type="http://schemas.openxmlformats.org/officeDocument/2006/relationships/image"/><Relationship Id="rId36" Target="../media/image79.svg" Type="http://schemas.openxmlformats.org/officeDocument/2006/relationships/image"/><Relationship Id="rId37" Target="../media/image80.png" Type="http://schemas.openxmlformats.org/officeDocument/2006/relationships/image"/><Relationship Id="rId38" Target="../media/image81.svg" Type="http://schemas.openxmlformats.org/officeDocument/2006/relationships/image"/><Relationship Id="rId39" Target="../media/image82.png" Type="http://schemas.openxmlformats.org/officeDocument/2006/relationships/image"/><Relationship Id="rId4" Target="../media/image18.svg" Type="http://schemas.openxmlformats.org/officeDocument/2006/relationships/image"/><Relationship Id="rId40" Target="../media/image83.svg" Type="http://schemas.openxmlformats.org/officeDocument/2006/relationships/image"/><Relationship Id="rId41" Target="../media/image84.png" Type="http://schemas.openxmlformats.org/officeDocument/2006/relationships/image"/><Relationship Id="rId42" Target="../media/image85.svg" Type="http://schemas.openxmlformats.org/officeDocument/2006/relationships/image"/><Relationship Id="rId43" Target="../media/image86.png" Type="http://schemas.openxmlformats.org/officeDocument/2006/relationships/image"/><Relationship Id="rId44" Target="../media/image87.svg" Type="http://schemas.openxmlformats.org/officeDocument/2006/relationships/image"/><Relationship Id="rId45" Target="../media/image88.png" Type="http://schemas.openxmlformats.org/officeDocument/2006/relationships/image"/><Relationship Id="rId46" Target="../media/image89.svg" Type="http://schemas.openxmlformats.org/officeDocument/2006/relationships/image"/><Relationship Id="rId47" Target="../media/image90.png" Type="http://schemas.openxmlformats.org/officeDocument/2006/relationships/image"/><Relationship Id="rId48" Target="../media/image91.svg" Type="http://schemas.openxmlformats.org/officeDocument/2006/relationships/image"/><Relationship Id="rId49" Target="../media/image92.png" Type="http://schemas.openxmlformats.org/officeDocument/2006/relationships/image"/><Relationship Id="rId5" Target="../media/image19.png" Type="http://schemas.openxmlformats.org/officeDocument/2006/relationships/image"/><Relationship Id="rId50" Target="../media/image93.svg" Type="http://schemas.openxmlformats.org/officeDocument/2006/relationships/image"/><Relationship Id="rId51" Target="../media/image94.png" Type="http://schemas.openxmlformats.org/officeDocument/2006/relationships/image"/><Relationship Id="rId52" Target="../media/image95.svg" Type="http://schemas.openxmlformats.org/officeDocument/2006/relationships/image"/><Relationship Id="rId53" Target="../media/image96.png" Type="http://schemas.openxmlformats.org/officeDocument/2006/relationships/image"/><Relationship Id="rId54" Target="../media/image97.svg" Type="http://schemas.openxmlformats.org/officeDocument/2006/relationships/image"/><Relationship Id="rId55" Target="../media/image98.png" Type="http://schemas.openxmlformats.org/officeDocument/2006/relationships/image"/><Relationship Id="rId56" Target="../media/image99.svg" Type="http://schemas.openxmlformats.org/officeDocument/2006/relationships/image"/><Relationship Id="rId57" Target="../media/image100.png" Type="http://schemas.openxmlformats.org/officeDocument/2006/relationships/image"/><Relationship Id="rId58" Target="../media/image101.svg" Type="http://schemas.openxmlformats.org/officeDocument/2006/relationships/image"/><Relationship Id="rId59" Target="../media/image102.png" Type="http://schemas.openxmlformats.org/officeDocument/2006/relationships/image"/><Relationship Id="rId6" Target="../media/image20.svg" Type="http://schemas.openxmlformats.org/officeDocument/2006/relationships/image"/><Relationship Id="rId60" Target="../media/image103.svg" Type="http://schemas.openxmlformats.org/officeDocument/2006/relationships/image"/><Relationship Id="rId61" Target="../media/image104.png" Type="http://schemas.openxmlformats.org/officeDocument/2006/relationships/image"/><Relationship Id="rId62" Target="../media/image105.svg" Type="http://schemas.openxmlformats.org/officeDocument/2006/relationships/image"/><Relationship Id="rId63" Target="../media/image106.png" Type="http://schemas.openxmlformats.org/officeDocument/2006/relationships/image"/><Relationship Id="rId64" Target="../media/image107.svg" Type="http://schemas.openxmlformats.org/officeDocument/2006/relationships/image"/><Relationship Id="rId65" Target="../media/image108.png" Type="http://schemas.openxmlformats.org/officeDocument/2006/relationships/image"/><Relationship Id="rId66" Target="../media/image109.svg" Type="http://schemas.openxmlformats.org/officeDocument/2006/relationships/image"/><Relationship Id="rId67" Target="../media/image21.png" Type="http://schemas.openxmlformats.org/officeDocument/2006/relationships/image"/><Relationship Id="rId68" Target="../media/image22.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52.pn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13.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110.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14.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111.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15.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112.pn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3.svg" Type="http://schemas.openxmlformats.org/officeDocument/2006/relationships/image"/><Relationship Id="rId11" Target="../media/image113.png" Type="http://schemas.openxmlformats.org/officeDocument/2006/relationships/image"/><Relationship Id="rId12" Target="../media/image114.svg" Type="http://schemas.openxmlformats.org/officeDocument/2006/relationships/image"/><Relationship Id="rId13" Target="../media/image115.png" Type="http://schemas.openxmlformats.org/officeDocument/2006/relationships/image"/><Relationship Id="rId14" Target="../media/image116.svg" Type="http://schemas.openxmlformats.org/officeDocument/2006/relationships/image"/><Relationship Id="rId15" Target="../media/image21.png" Type="http://schemas.openxmlformats.org/officeDocument/2006/relationships/image"/><Relationship Id="rId16" Target="../media/image22.svg" Type="http://schemas.openxmlformats.org/officeDocument/2006/relationships/image"/><Relationship Id="rId2" Target="../notesSlides/notesSlide16.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52.pn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17.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117.pn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18.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118.pn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19.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119.pn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20.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120.pn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21.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121.pn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23.png" Type="http://schemas.openxmlformats.org/officeDocument/2006/relationships/image"/><Relationship Id="rId11" Target="../media/image124.svg" Type="http://schemas.openxmlformats.org/officeDocument/2006/relationships/image"/><Relationship Id="rId12" Target="../media/image125.png" Type="http://schemas.openxmlformats.org/officeDocument/2006/relationships/image"/><Relationship Id="rId13" Target="../media/image126.svg" Type="http://schemas.openxmlformats.org/officeDocument/2006/relationships/image"/><Relationship Id="rId14" Target="../media/image21.png" Type="http://schemas.openxmlformats.org/officeDocument/2006/relationships/image"/><Relationship Id="rId15" Target="../media/image22.svg" Type="http://schemas.openxmlformats.org/officeDocument/2006/relationships/image"/><Relationship Id="rId2" Target="../notesSlides/notesSlide22.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122.pn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1.png" Type="http://schemas.openxmlformats.org/officeDocument/2006/relationships/image"/><Relationship Id="rId11" Target="../media/image22.svg" Type="http://schemas.openxmlformats.org/officeDocument/2006/relationships/image"/><Relationship Id="rId2" Target="../notesSlides/notesSlide23.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127.pn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3.svg" Type="http://schemas.openxmlformats.org/officeDocument/2006/relationships/image"/><Relationship Id="rId11" Target="../media/image128.png" Type="http://schemas.openxmlformats.org/officeDocument/2006/relationships/image"/><Relationship Id="rId12" Target="../media/image129.svg" Type="http://schemas.openxmlformats.org/officeDocument/2006/relationships/image"/><Relationship Id="rId13" Target="../media/image130.png" Type="http://schemas.openxmlformats.org/officeDocument/2006/relationships/image"/><Relationship Id="rId14" Target="../media/image131.svg" Type="http://schemas.openxmlformats.org/officeDocument/2006/relationships/image"/><Relationship Id="rId15" Target="../media/image132.png" Type="http://schemas.openxmlformats.org/officeDocument/2006/relationships/image"/><Relationship Id="rId16" Target="../media/image133.svg" Type="http://schemas.openxmlformats.org/officeDocument/2006/relationships/image"/><Relationship Id="rId17" Target="../media/image134.png" Type="http://schemas.openxmlformats.org/officeDocument/2006/relationships/image"/><Relationship Id="rId18" Target="../media/image135.svg" Type="http://schemas.openxmlformats.org/officeDocument/2006/relationships/image"/><Relationship Id="rId19" Target="../media/image21.png" Type="http://schemas.openxmlformats.org/officeDocument/2006/relationships/image"/><Relationship Id="rId2" Target="../notesSlides/notesSlide24.xml" Type="http://schemas.openxmlformats.org/officeDocument/2006/relationships/notesSlide"/><Relationship Id="rId20" Target="../media/image22.svg" Type="http://schemas.openxmlformats.org/officeDocument/2006/relationships/imag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52.pn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3.svg" Type="http://schemas.openxmlformats.org/officeDocument/2006/relationships/image"/><Relationship Id="rId11" Target="../media/image21.png" Type="http://schemas.openxmlformats.org/officeDocument/2006/relationships/image"/><Relationship Id="rId12" Target="../media/image22.svg" Type="http://schemas.openxmlformats.org/officeDocument/2006/relationships/image"/><Relationship Id="rId2" Target="../notesSlides/notesSlide25.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52.pn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2.svg" Type="http://schemas.openxmlformats.org/officeDocument/2006/relationships/image"/><Relationship Id="rId11" Target="https://www.shrm.org/in/about/press-room/35--of-workers-say-their-jobs-have-a-negative-effect-on-their-me" TargetMode="External" Type="http://schemas.openxmlformats.org/officeDocument/2006/relationships/hyperlink"/><Relationship Id="rId12" Target="https://www.openaccessgovernment.org/bullying-violence-and-burnout-what-the-2025-nhs-staff-survey-reveals/206409/" TargetMode="External" Type="http://schemas.openxmlformats.org/officeDocument/2006/relationships/hyperlink"/><Relationship Id="rId13" Target="https://www.unison.org.uk/news/2026/03/abuse-and-staff-shortages-forcing-nhs-call-handlers-to-quit-or-go-off-sick/" TargetMode="External" Type="http://schemas.openxmlformats.org/officeDocument/2006/relationships/hyperlink"/><Relationship Id="rId14" Target="https://assets.publishing.service.gov.uk/media/698df41175466636847f6a93/NHSPRB_39th_Report_2026.pdf" TargetMode="External" Type="http://schemas.openxmlformats.org/officeDocument/2006/relationships/hyperlink"/><Relationship Id="rId15" Target="https://www.kingsfund.org.uk/insight-and-analysis/data-and-charts/nhs-workforce-nutshell" TargetMode="External" Type="http://schemas.openxmlformats.org/officeDocument/2006/relationships/hyperlink"/><Relationship Id="rId16" Target="https://www.emjreviews.com/general-healthcare/news/discrimination-against-nhs-staff-at-record-high/" TargetMode="External" Type="http://schemas.openxmlformats.org/officeDocument/2006/relationships/hyperlink"/><Relationship Id="rId17" Target="https://www.verywellmind.com/what-is-maslows-hierarchy-of-needs-4136760" TargetMode="External" Type="http://schemas.openxmlformats.org/officeDocument/2006/relationships/hyperlink"/><Relationship Id="rId18" Target="https://www.counterfire.org/article/nhs-pay-strikes-to-resume-soon/" TargetMode="External" Type="http://schemas.openxmlformats.org/officeDocument/2006/relationships/hyperlink"/><Relationship Id="rId19" Target="https://assets.publishing.service.gov.uk/media/6939832d6a12691d48491d45/nhs-pay-review-body-written-evidence-2026-to-2027.pdf" TargetMode="External" Type="http://schemas.openxmlformats.org/officeDocument/2006/relationships/hyperlink"/><Relationship Id="rId2" Target="../notesSlides/notesSlide26.xml" Type="http://schemas.openxmlformats.org/officeDocument/2006/relationships/notesSlid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21.pn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2.svg" Type="http://schemas.openxmlformats.org/officeDocument/2006/relationships/image"/><Relationship Id="rId11" Target="https://commonslibrary.parliament.uk/research-briefings/cbp-10539/" TargetMode="External" Type="http://schemas.openxmlformats.org/officeDocument/2006/relationships/hyperlink"/><Relationship Id="rId12" Target="https://www.gov.uk/government/news/nearly-1-billion-for-nhs-frontline-after-agency-spend-crackdown" TargetMode="External" Type="http://schemas.openxmlformats.org/officeDocument/2006/relationships/hyperlink"/><Relationship Id="rId13" Target="https://www.gov.uk/government/publications/nhs-pay-awards-2025-to-2026-agenda-for-change-staff/nhs-pay-award-2025-to-2026-a-fair-deal-for-nhs-staff" TargetMode="External" Type="http://schemas.openxmlformats.org/officeDocument/2006/relationships/hyperlink"/><Relationship Id="rId14" Target="https://www.kingsfund.org.uk/insight-and-analysis/data-and-charts/nhs-workforce-nutshell" TargetMode="External" Type="http://schemas.openxmlformats.org/officeDocument/2006/relationships/hyperlink"/><Relationship Id="rId15" Target="https://www.kingsfund.org.uk/insight-and-analysis/data-and-charts/nhs-workforce-nutshell" TargetMode="External" Type="http://schemas.openxmlformats.org/officeDocument/2006/relationships/hyperlink"/><Relationship Id="rId16" Target="https://www.personneltoday.com/hr/nhs-staff-survey-reveals-stability-not-improvement/" TargetMode="External" Type="http://schemas.openxmlformats.org/officeDocument/2006/relationships/hyperlink"/><Relationship Id="rId17" Target="https://doi.org/10.1016/j.lanepe.2025.101454" TargetMode="External" Type="http://schemas.openxmlformats.org/officeDocument/2006/relationships/hyperlink"/><Relationship Id="rId18" Target="https://www.nursingtimes.net/workforce/retention-improving-thanks-to-flexible-working-says-nhs-england-04-03-2025/" TargetMode="External" Type="http://schemas.openxmlformats.org/officeDocument/2006/relationships/hyperlink"/><Relationship Id="rId19" Target="https://www.england.nhs.uk/long-read/staff-recognition-framework/" TargetMode="External" Type="http://schemas.openxmlformats.org/officeDocument/2006/relationships/hyperlink"/><Relationship Id="rId2" Target="../notesSlides/notesSlide27.xml" Type="http://schemas.openxmlformats.org/officeDocument/2006/relationships/notesSlide"/><Relationship Id="rId20" Target="https://www.nhsconfed.org/publications/nhs-staff-survey-results-2025-what-you-need-know" TargetMode="External" Type="http://schemas.openxmlformats.org/officeDocument/2006/relationships/hyperlink"/><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media/image21.png" Type="http://schemas.openxmlformats.org/officeDocument/2006/relationships/image"/></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10" Target="https://www.nhsemployers.org/case-studies/budget-friendly-recognition" TargetMode="External" Type="http://schemas.openxmlformats.org/officeDocument/2006/relationships/hyperlink"/><Relationship Id="rId11" Target="https://www.nhsemployers.org/news/nhs-staff-survey-results-2025" TargetMode="External" Type="http://schemas.openxmlformats.org/officeDocument/2006/relationships/hyperlink"/><Relationship Id="rId12" Target="https://www.england.nhs.uk/long-read/25-26-nhs-payment-scheme/" TargetMode="External" Type="http://schemas.openxmlformats.org/officeDocument/2006/relationships/hyperlink"/><Relationship Id="rId13" Target="https://www.england.nhs.uk/2026/03/3-year-high-in-attacks-on-nhs-staff/" TargetMode="External" Type="http://schemas.openxmlformats.org/officeDocument/2006/relationships/hyperlink"/><Relationship Id="rId14" Target="https://digital.nhs.uk/data-and-information/publications/statistical/nhs-workforce-statistics/april-2025" TargetMode="External" Type="http://schemas.openxmlformats.org/officeDocument/2006/relationships/hyperlink"/><Relationship Id="rId15" Target="https://nhsproviders.org/resources/nhs-digital-workforce-statistics-november-2025" TargetMode="External" Type="http://schemas.openxmlformats.org/officeDocument/2006/relationships/hyperlink"/><Relationship Id="rId16" Target="https://www.imperial.nhs.uk/-/media/website/about-us/publications/equality-and-diversity/2024-2025-edi-annual-report_-all-edi-reports.pdf?rev=7687528341ff437f9eee01dfaf429a20&amp;hash=936E4205F2FC520A7F94A59D003DD4B3" TargetMode="External" Type="http://schemas.openxmlformats.org/officeDocument/2006/relationships/hyperlink"/><Relationship Id="rId17" Target="https://doi.org/10.1186/s12875-024-02419-z" TargetMode="External" Type="http://schemas.openxmlformats.org/officeDocument/2006/relationships/hyperlink"/><Relationship Id="rId18" Target="https://www.health.org.uk/features-and-opinion/blogs/meeting-the-nhs-workforce-retention-challenge" TargetMode="External" Type="http://schemas.openxmlformats.org/officeDocument/2006/relationships/hyperlink"/><Relationship Id="rId19" Target="https://www.rcn.org.uk/news-and-events/news/uk-nhs-pay-in-england-we-need-formal-negotiations-now-190925" TargetMode="External" Type="http://schemas.openxmlformats.org/officeDocument/2006/relationships/hyperlink"/><Relationship Id="rId2" Target="../notesSlides/notesSlide28.xml" Type="http://schemas.openxmlformats.org/officeDocument/2006/relationships/notesSlide"/><Relationship Id="rId20" Target="https://www.rcn.org.uk/magazines/Advice/2025/Nov/Staff-bank-vs-substantive-key-differences-explained" TargetMode="External" Type="http://schemas.openxmlformats.org/officeDocument/2006/relationships/hyperlink"/><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 Id="rId9" Target="https://www.nhsemployers.org/articles/agenda-change"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1B3A6B"/>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71640"/>
          </a:xfrm>
          <a:custGeom>
            <a:avLst/>
            <a:gdLst/>
            <a:ahLst/>
            <a:cxnLst/>
            <a:rect r="r" b="b" t="t" l="l"/>
            <a:pathLst>
              <a:path h="171640" w="18313336">
                <a:moveTo>
                  <a:pt x="0" y="0"/>
                </a:moveTo>
                <a:lnTo>
                  <a:pt x="18313337" y="0"/>
                </a:lnTo>
                <a:lnTo>
                  <a:pt x="18313337" y="171641"/>
                </a:lnTo>
                <a:lnTo>
                  <a:pt x="0" y="17164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33617"/>
            <a:ext cx="4048696" cy="10166032"/>
          </a:xfrm>
          <a:custGeom>
            <a:avLst/>
            <a:gdLst/>
            <a:ahLst/>
            <a:cxnLst/>
            <a:rect r="r" b="b" t="t" l="l"/>
            <a:pathLst>
              <a:path h="10166032" w="4048696">
                <a:moveTo>
                  <a:pt x="0" y="0"/>
                </a:moveTo>
                <a:lnTo>
                  <a:pt x="4048697" y="0"/>
                </a:lnTo>
                <a:lnTo>
                  <a:pt x="4048697" y="10166032"/>
                </a:lnTo>
                <a:lnTo>
                  <a:pt x="0" y="10166032"/>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4" id="4"/>
          <p:cNvSpPr/>
          <p:nvPr/>
        </p:nvSpPr>
        <p:spPr>
          <a:xfrm flipH="false" flipV="false" rot="0">
            <a:off x="3827783" y="133617"/>
            <a:ext cx="244792" cy="10166032"/>
          </a:xfrm>
          <a:custGeom>
            <a:avLst/>
            <a:gdLst/>
            <a:ahLst/>
            <a:cxnLst/>
            <a:rect r="r" b="b" t="t" l="l"/>
            <a:pathLst>
              <a:path h="10166032" w="244792">
                <a:moveTo>
                  <a:pt x="0" y="0"/>
                </a:moveTo>
                <a:lnTo>
                  <a:pt x="244793" y="0"/>
                </a:lnTo>
                <a:lnTo>
                  <a:pt x="244793" y="10166032"/>
                </a:lnTo>
                <a:lnTo>
                  <a:pt x="0" y="10166032"/>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grpSp>
        <p:nvGrpSpPr>
          <p:cNvPr name="Group 5" id="5"/>
          <p:cNvGrpSpPr/>
          <p:nvPr/>
        </p:nvGrpSpPr>
        <p:grpSpPr>
          <a:xfrm rot="0">
            <a:off x="365770" y="731530"/>
            <a:ext cx="3291840" cy="1463040"/>
            <a:chOff x="0" y="0"/>
            <a:chExt cx="4389120" cy="1950720"/>
          </a:xfrm>
        </p:grpSpPr>
        <p:sp>
          <p:nvSpPr>
            <p:cNvPr name="Freeform 6" id="6"/>
            <p:cNvSpPr/>
            <p:nvPr/>
          </p:nvSpPr>
          <p:spPr>
            <a:xfrm flipH="false" flipV="false" rot="0">
              <a:off x="0" y="0"/>
              <a:ext cx="4389120" cy="1950720"/>
            </a:xfrm>
            <a:custGeom>
              <a:avLst/>
              <a:gdLst/>
              <a:ahLst/>
              <a:cxnLst/>
              <a:rect r="r" b="b" t="t" l="l"/>
              <a:pathLst>
                <a:path h="1950720" w="4389120">
                  <a:moveTo>
                    <a:pt x="0" y="0"/>
                  </a:moveTo>
                  <a:lnTo>
                    <a:pt x="4389120" y="0"/>
                  </a:lnTo>
                  <a:lnTo>
                    <a:pt x="4389120" y="1950720"/>
                  </a:lnTo>
                  <a:lnTo>
                    <a:pt x="0" y="1950720"/>
                  </a:lnTo>
                  <a:close/>
                </a:path>
              </a:pathLst>
            </a:custGeom>
            <a:blipFill>
              <a:blip r:embed="rId9">
                <a:alphaModFix amt="0"/>
              </a:blip>
              <a:stretch>
                <a:fillRect l="-7063" t="0" r="-7063" b="0"/>
              </a:stretch>
            </a:blipFill>
          </p:spPr>
        </p:sp>
      </p:grpSp>
      <p:grpSp>
        <p:nvGrpSpPr>
          <p:cNvPr name="Group 7" id="7"/>
          <p:cNvGrpSpPr/>
          <p:nvPr/>
        </p:nvGrpSpPr>
        <p:grpSpPr>
          <a:xfrm rot="0">
            <a:off x="365770" y="702955"/>
            <a:ext cx="3291840" cy="1491615"/>
            <a:chOff x="0" y="0"/>
            <a:chExt cx="4389120" cy="1988820"/>
          </a:xfrm>
        </p:grpSpPr>
        <p:sp>
          <p:nvSpPr>
            <p:cNvPr name="Freeform 8" id="8"/>
            <p:cNvSpPr/>
            <p:nvPr/>
          </p:nvSpPr>
          <p:spPr>
            <a:xfrm flipH="false" flipV="false" rot="0">
              <a:off x="0" y="0"/>
              <a:ext cx="4389120" cy="1988820"/>
            </a:xfrm>
            <a:custGeom>
              <a:avLst/>
              <a:gdLst/>
              <a:ahLst/>
              <a:cxnLst/>
              <a:rect r="r" b="b" t="t" l="l"/>
              <a:pathLst>
                <a:path h="1988820" w="4389120">
                  <a:moveTo>
                    <a:pt x="0" y="0"/>
                  </a:moveTo>
                  <a:lnTo>
                    <a:pt x="4389120" y="0"/>
                  </a:lnTo>
                  <a:lnTo>
                    <a:pt x="4389120" y="1988820"/>
                  </a:lnTo>
                  <a:lnTo>
                    <a:pt x="0" y="1988820"/>
                  </a:lnTo>
                  <a:close/>
                </a:path>
              </a:pathLst>
            </a:custGeom>
            <a:blipFill>
              <a:blip r:embed="rId10">
                <a:alphaModFix amt="0"/>
              </a:blip>
              <a:stretch>
                <a:fillRect l="-8137" t="0" r="-8137" b="0"/>
              </a:stretch>
            </a:blipFill>
          </p:spPr>
        </p:sp>
        <p:sp>
          <p:nvSpPr>
            <p:cNvPr name="TextBox 9" id="9"/>
            <p:cNvSpPr txBox="true"/>
            <p:nvPr/>
          </p:nvSpPr>
          <p:spPr>
            <a:xfrm>
              <a:off x="0" y="-38100"/>
              <a:ext cx="4389120" cy="2026920"/>
            </a:xfrm>
            <a:prstGeom prst="rect">
              <a:avLst/>
            </a:prstGeom>
          </p:spPr>
          <p:txBody>
            <a:bodyPr anchor="ctr" rtlCol="false" tIns="0" lIns="0" bIns="0" rIns="0"/>
            <a:lstStyle/>
            <a:p>
              <a:pPr algn="ctr">
                <a:lnSpc>
                  <a:spcPts val="8640"/>
                </a:lnSpc>
              </a:pPr>
              <a:r>
                <a:rPr lang="en-US" sz="7200" b="true">
                  <a:solidFill>
                    <a:srgbClr val="FFFFFF"/>
                  </a:solidFill>
                  <a:latin typeface="Times New Roman Bold"/>
                  <a:ea typeface="Times New Roman Bold"/>
                  <a:cs typeface="Times New Roman Bold"/>
                  <a:sym typeface="Times New Roman Bold"/>
                </a:rPr>
                <a:t>NHS</a:t>
              </a:r>
            </a:p>
          </p:txBody>
        </p:sp>
      </p:grpSp>
      <p:sp>
        <p:nvSpPr>
          <p:cNvPr name="TextBox 10" id="10"/>
          <p:cNvSpPr txBox="true"/>
          <p:nvPr/>
        </p:nvSpPr>
        <p:spPr>
          <a:xfrm rot="0">
            <a:off x="365770" y="2019300"/>
            <a:ext cx="3291840" cy="2689860"/>
          </a:xfrm>
          <a:prstGeom prst="rect">
            <a:avLst/>
          </a:prstGeom>
        </p:spPr>
        <p:txBody>
          <a:bodyPr anchor="t" rtlCol="false" tIns="0" lIns="0" bIns="0" rIns="0">
            <a:spAutoFit/>
          </a:bodyPr>
          <a:lstStyle/>
          <a:p>
            <a:pPr algn="ctr">
              <a:lnSpc>
                <a:spcPts val="3358"/>
              </a:lnSpc>
            </a:pPr>
            <a:r>
              <a:rPr lang="en-US" sz="2799">
                <a:solidFill>
                  <a:srgbClr val="A8C4E0"/>
                </a:solidFill>
                <a:latin typeface="Times New Roman"/>
                <a:ea typeface="Times New Roman"/>
                <a:cs typeface="Times New Roman"/>
                <a:sym typeface="Times New Roman"/>
              </a:rPr>
              <a:t>National</a:t>
            </a:r>
          </a:p>
          <a:p>
            <a:pPr algn="ctr">
              <a:lnSpc>
                <a:spcPts val="3358"/>
              </a:lnSpc>
            </a:pPr>
            <a:r>
              <a:rPr lang="en-US" sz="2799">
                <a:solidFill>
                  <a:srgbClr val="A8C4E0"/>
                </a:solidFill>
                <a:latin typeface="Times New Roman"/>
                <a:ea typeface="Times New Roman"/>
                <a:cs typeface="Times New Roman"/>
                <a:sym typeface="Times New Roman"/>
              </a:rPr>
              <a:t>Health</a:t>
            </a:r>
          </a:p>
          <a:p>
            <a:pPr algn="ctr">
              <a:lnSpc>
                <a:spcPts val="3358"/>
              </a:lnSpc>
            </a:pPr>
            <a:r>
              <a:rPr lang="en-US" sz="2799">
                <a:solidFill>
                  <a:srgbClr val="A8C4E0"/>
                </a:solidFill>
                <a:latin typeface="Times New Roman"/>
                <a:ea typeface="Times New Roman"/>
                <a:cs typeface="Times New Roman"/>
                <a:sym typeface="Times New Roman"/>
              </a:rPr>
              <a:t>Service</a:t>
            </a:r>
          </a:p>
        </p:txBody>
      </p:sp>
      <p:grpSp>
        <p:nvGrpSpPr>
          <p:cNvPr name="Group 11" id="11"/>
          <p:cNvGrpSpPr/>
          <p:nvPr/>
        </p:nvGrpSpPr>
        <p:grpSpPr>
          <a:xfrm rot="0">
            <a:off x="4389130" y="1645920"/>
            <a:ext cx="13350240" cy="2011680"/>
            <a:chOff x="0" y="0"/>
            <a:chExt cx="17800320" cy="2682240"/>
          </a:xfrm>
        </p:grpSpPr>
        <p:sp>
          <p:nvSpPr>
            <p:cNvPr name="Freeform 12" id="12"/>
            <p:cNvSpPr/>
            <p:nvPr/>
          </p:nvSpPr>
          <p:spPr>
            <a:xfrm flipH="false" flipV="false" rot="0">
              <a:off x="0" y="0"/>
              <a:ext cx="17800320" cy="2682240"/>
            </a:xfrm>
            <a:custGeom>
              <a:avLst/>
              <a:gdLst/>
              <a:ahLst/>
              <a:cxnLst/>
              <a:rect r="r" b="b" t="t" l="l"/>
              <a:pathLst>
                <a:path h="2682240" w="17800320">
                  <a:moveTo>
                    <a:pt x="0" y="0"/>
                  </a:moveTo>
                  <a:lnTo>
                    <a:pt x="17800320" y="0"/>
                  </a:lnTo>
                  <a:lnTo>
                    <a:pt x="17800320" y="2682240"/>
                  </a:lnTo>
                  <a:lnTo>
                    <a:pt x="0" y="2682240"/>
                  </a:lnTo>
                  <a:close/>
                </a:path>
              </a:pathLst>
            </a:custGeom>
            <a:blipFill>
              <a:blip r:embed="rId9">
                <a:alphaModFix amt="0"/>
              </a:blip>
              <a:stretch>
                <a:fillRect l="0" t="-79219" r="0" b="-79220"/>
              </a:stretch>
            </a:blipFill>
          </p:spPr>
        </p:sp>
      </p:grpSp>
      <p:grpSp>
        <p:nvGrpSpPr>
          <p:cNvPr name="Group 13" id="13"/>
          <p:cNvGrpSpPr/>
          <p:nvPr/>
        </p:nvGrpSpPr>
        <p:grpSpPr>
          <a:xfrm rot="0">
            <a:off x="4389130" y="1617345"/>
            <a:ext cx="13350240" cy="2040255"/>
            <a:chOff x="0" y="0"/>
            <a:chExt cx="17800320" cy="2720340"/>
          </a:xfrm>
        </p:grpSpPr>
        <p:sp>
          <p:nvSpPr>
            <p:cNvPr name="Freeform 14" id="14"/>
            <p:cNvSpPr/>
            <p:nvPr/>
          </p:nvSpPr>
          <p:spPr>
            <a:xfrm flipH="false" flipV="false" rot="0">
              <a:off x="0" y="0"/>
              <a:ext cx="17800320" cy="2720340"/>
            </a:xfrm>
            <a:custGeom>
              <a:avLst/>
              <a:gdLst/>
              <a:ahLst/>
              <a:cxnLst/>
              <a:rect r="r" b="b" t="t" l="l"/>
              <a:pathLst>
                <a:path h="2720340" w="17800320">
                  <a:moveTo>
                    <a:pt x="0" y="0"/>
                  </a:moveTo>
                  <a:lnTo>
                    <a:pt x="17800320" y="0"/>
                  </a:lnTo>
                  <a:lnTo>
                    <a:pt x="17800320" y="2720340"/>
                  </a:lnTo>
                  <a:lnTo>
                    <a:pt x="0" y="2720340"/>
                  </a:lnTo>
                  <a:close/>
                </a:path>
              </a:pathLst>
            </a:custGeom>
            <a:blipFill>
              <a:blip r:embed="rId10">
                <a:alphaModFix amt="0"/>
              </a:blip>
              <a:stretch>
                <a:fillRect l="0" t="-77498" r="0" b="-77498"/>
              </a:stretch>
            </a:blipFill>
          </p:spPr>
        </p:sp>
        <p:sp>
          <p:nvSpPr>
            <p:cNvPr name="TextBox 15" id="15"/>
            <p:cNvSpPr txBox="true"/>
            <p:nvPr/>
          </p:nvSpPr>
          <p:spPr>
            <a:xfrm>
              <a:off x="0" y="-38100"/>
              <a:ext cx="17800320" cy="2758440"/>
            </a:xfrm>
            <a:prstGeom prst="rect">
              <a:avLst/>
            </a:prstGeom>
          </p:spPr>
          <p:txBody>
            <a:bodyPr anchor="ctr" rtlCol="false" tIns="0" lIns="0" bIns="0" rIns="0"/>
            <a:lstStyle/>
            <a:p>
              <a:pPr algn="l">
                <a:lnSpc>
                  <a:spcPts val="10080"/>
                </a:lnSpc>
              </a:pPr>
              <a:r>
                <a:rPr lang="en-US" sz="8400" b="true">
                  <a:solidFill>
                    <a:srgbClr val="FFFFFF"/>
                  </a:solidFill>
                  <a:latin typeface="Times New Roman Bold"/>
                  <a:ea typeface="Times New Roman Bold"/>
                  <a:cs typeface="Times New Roman Bold"/>
                  <a:sym typeface="Times New Roman Bold"/>
                </a:rPr>
                <a:t>Compensation and Rewards</a:t>
              </a:r>
            </a:p>
          </p:txBody>
        </p:sp>
      </p:grpSp>
      <p:grpSp>
        <p:nvGrpSpPr>
          <p:cNvPr name="Group 16" id="16"/>
          <p:cNvGrpSpPr/>
          <p:nvPr/>
        </p:nvGrpSpPr>
        <p:grpSpPr>
          <a:xfrm rot="0">
            <a:off x="4389130" y="3383280"/>
            <a:ext cx="13350240" cy="1554480"/>
            <a:chOff x="0" y="0"/>
            <a:chExt cx="17800320" cy="2072640"/>
          </a:xfrm>
        </p:grpSpPr>
        <p:sp>
          <p:nvSpPr>
            <p:cNvPr name="Freeform 17" id="17"/>
            <p:cNvSpPr/>
            <p:nvPr/>
          </p:nvSpPr>
          <p:spPr>
            <a:xfrm flipH="false" flipV="false" rot="0">
              <a:off x="0" y="0"/>
              <a:ext cx="17800320" cy="2072640"/>
            </a:xfrm>
            <a:custGeom>
              <a:avLst/>
              <a:gdLst/>
              <a:ahLst/>
              <a:cxnLst/>
              <a:rect r="r" b="b" t="t" l="l"/>
              <a:pathLst>
                <a:path h="2072640" w="17800320">
                  <a:moveTo>
                    <a:pt x="0" y="0"/>
                  </a:moveTo>
                  <a:lnTo>
                    <a:pt x="17800320" y="0"/>
                  </a:lnTo>
                  <a:lnTo>
                    <a:pt x="17800320" y="2072640"/>
                  </a:lnTo>
                  <a:lnTo>
                    <a:pt x="0" y="2072640"/>
                  </a:lnTo>
                  <a:close/>
                </a:path>
              </a:pathLst>
            </a:custGeom>
            <a:blipFill>
              <a:blip r:embed="rId9">
                <a:alphaModFix amt="0"/>
              </a:blip>
              <a:stretch>
                <a:fillRect l="0" t="-117225" r="0" b="-117226"/>
              </a:stretch>
            </a:blipFill>
          </p:spPr>
        </p:sp>
      </p:grpSp>
      <p:grpSp>
        <p:nvGrpSpPr>
          <p:cNvPr name="Group 18" id="18"/>
          <p:cNvGrpSpPr/>
          <p:nvPr/>
        </p:nvGrpSpPr>
        <p:grpSpPr>
          <a:xfrm rot="0">
            <a:off x="4389130" y="3347561"/>
            <a:ext cx="13350240" cy="1590199"/>
            <a:chOff x="0" y="0"/>
            <a:chExt cx="17800320" cy="2120265"/>
          </a:xfrm>
        </p:grpSpPr>
        <p:sp>
          <p:nvSpPr>
            <p:cNvPr name="Freeform 19" id="19"/>
            <p:cNvSpPr/>
            <p:nvPr/>
          </p:nvSpPr>
          <p:spPr>
            <a:xfrm flipH="false" flipV="false" rot="0">
              <a:off x="0" y="0"/>
              <a:ext cx="17800320" cy="2120265"/>
            </a:xfrm>
            <a:custGeom>
              <a:avLst/>
              <a:gdLst/>
              <a:ahLst/>
              <a:cxnLst/>
              <a:rect r="r" b="b" t="t" l="l"/>
              <a:pathLst>
                <a:path h="2120265" w="17800320">
                  <a:moveTo>
                    <a:pt x="0" y="0"/>
                  </a:moveTo>
                  <a:lnTo>
                    <a:pt x="17800320" y="0"/>
                  </a:lnTo>
                  <a:lnTo>
                    <a:pt x="17800320" y="2120265"/>
                  </a:lnTo>
                  <a:lnTo>
                    <a:pt x="0" y="2120265"/>
                  </a:lnTo>
                  <a:close/>
                </a:path>
              </a:pathLst>
            </a:custGeom>
            <a:blipFill>
              <a:blip r:embed="rId10">
                <a:alphaModFix amt="0"/>
              </a:blip>
              <a:stretch>
                <a:fillRect l="0" t="-113583" r="0" b="-113583"/>
              </a:stretch>
            </a:blipFill>
          </p:spPr>
        </p:sp>
        <p:sp>
          <p:nvSpPr>
            <p:cNvPr name="TextBox 20" id="20"/>
            <p:cNvSpPr txBox="true"/>
            <p:nvPr/>
          </p:nvSpPr>
          <p:spPr>
            <a:xfrm>
              <a:off x="0" y="-47625"/>
              <a:ext cx="17800320" cy="2167890"/>
            </a:xfrm>
            <a:prstGeom prst="rect">
              <a:avLst/>
            </a:prstGeom>
          </p:spPr>
          <p:txBody>
            <a:bodyPr anchor="ctr" rtlCol="false" tIns="0" lIns="0" bIns="0" rIns="0"/>
            <a:lstStyle/>
            <a:p>
              <a:pPr algn="l">
                <a:lnSpc>
                  <a:spcPts val="9120"/>
                </a:lnSpc>
              </a:pPr>
              <a:r>
                <a:rPr lang="en-US" sz="7600" b="true">
                  <a:solidFill>
                    <a:srgbClr val="A8D8EA"/>
                  </a:solidFill>
                  <a:latin typeface="Times New Roman Bold"/>
                  <a:ea typeface="Times New Roman Bold"/>
                  <a:cs typeface="Times New Roman Bold"/>
                  <a:sym typeface="Times New Roman Bold"/>
                </a:rPr>
                <a:t>in the NHS</a:t>
              </a:r>
            </a:p>
          </p:txBody>
        </p:sp>
      </p:grpSp>
      <p:sp>
        <p:nvSpPr>
          <p:cNvPr name="Freeform 21" id="21"/>
          <p:cNvSpPr/>
          <p:nvPr/>
        </p:nvSpPr>
        <p:spPr>
          <a:xfrm flipH="false" flipV="false" rot="0">
            <a:off x="4376423" y="5016503"/>
            <a:ext cx="11912537" cy="98488"/>
          </a:xfrm>
          <a:custGeom>
            <a:avLst/>
            <a:gdLst/>
            <a:ahLst/>
            <a:cxnLst/>
            <a:rect r="r" b="b" t="t" l="l"/>
            <a:pathLst>
              <a:path h="98488" w="11912537">
                <a:moveTo>
                  <a:pt x="0" y="0"/>
                </a:moveTo>
                <a:lnTo>
                  <a:pt x="11912537" y="0"/>
                </a:lnTo>
                <a:lnTo>
                  <a:pt x="11912537" y="98489"/>
                </a:lnTo>
                <a:lnTo>
                  <a:pt x="0" y="98489"/>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grpSp>
        <p:nvGrpSpPr>
          <p:cNvPr name="Group 22" id="22"/>
          <p:cNvGrpSpPr/>
          <p:nvPr/>
        </p:nvGrpSpPr>
        <p:grpSpPr>
          <a:xfrm rot="0">
            <a:off x="4389130" y="5303520"/>
            <a:ext cx="13350240" cy="1097280"/>
            <a:chOff x="0" y="0"/>
            <a:chExt cx="17800320" cy="1463040"/>
          </a:xfrm>
        </p:grpSpPr>
        <p:sp>
          <p:nvSpPr>
            <p:cNvPr name="Freeform 23" id="23"/>
            <p:cNvSpPr/>
            <p:nvPr/>
          </p:nvSpPr>
          <p:spPr>
            <a:xfrm flipH="false" flipV="false" rot="0">
              <a:off x="0" y="0"/>
              <a:ext cx="17800320" cy="1463040"/>
            </a:xfrm>
            <a:custGeom>
              <a:avLst/>
              <a:gdLst/>
              <a:ahLst/>
              <a:cxnLst/>
              <a:rect r="r" b="b" t="t" l="l"/>
              <a:pathLst>
                <a:path h="1463040" w="17800320">
                  <a:moveTo>
                    <a:pt x="0" y="0"/>
                  </a:moveTo>
                  <a:lnTo>
                    <a:pt x="17800320" y="0"/>
                  </a:lnTo>
                  <a:lnTo>
                    <a:pt x="17800320" y="1463040"/>
                  </a:lnTo>
                  <a:lnTo>
                    <a:pt x="0" y="1463040"/>
                  </a:lnTo>
                  <a:close/>
                </a:path>
              </a:pathLst>
            </a:custGeom>
            <a:blipFill>
              <a:blip r:embed="rId9">
                <a:alphaModFix amt="0"/>
              </a:blip>
              <a:stretch>
                <a:fillRect l="0" t="-186902" r="0" b="-186903"/>
              </a:stretch>
            </a:blipFill>
          </p:spPr>
        </p:sp>
      </p:grpSp>
      <p:grpSp>
        <p:nvGrpSpPr>
          <p:cNvPr name="Group 24" id="24"/>
          <p:cNvGrpSpPr/>
          <p:nvPr/>
        </p:nvGrpSpPr>
        <p:grpSpPr>
          <a:xfrm rot="0">
            <a:off x="4389130" y="5282089"/>
            <a:ext cx="13350240" cy="1118711"/>
            <a:chOff x="0" y="0"/>
            <a:chExt cx="17800320" cy="1491615"/>
          </a:xfrm>
        </p:grpSpPr>
        <p:sp>
          <p:nvSpPr>
            <p:cNvPr name="Freeform 25" id="25"/>
            <p:cNvSpPr/>
            <p:nvPr/>
          </p:nvSpPr>
          <p:spPr>
            <a:xfrm flipH="false" flipV="false" rot="0">
              <a:off x="0" y="0"/>
              <a:ext cx="17800320" cy="1491615"/>
            </a:xfrm>
            <a:custGeom>
              <a:avLst/>
              <a:gdLst/>
              <a:ahLst/>
              <a:cxnLst/>
              <a:rect r="r" b="b" t="t" l="l"/>
              <a:pathLst>
                <a:path h="1491615" w="17800320">
                  <a:moveTo>
                    <a:pt x="0" y="0"/>
                  </a:moveTo>
                  <a:lnTo>
                    <a:pt x="17800320" y="0"/>
                  </a:lnTo>
                  <a:lnTo>
                    <a:pt x="17800320" y="1491615"/>
                  </a:lnTo>
                  <a:lnTo>
                    <a:pt x="0" y="1491615"/>
                  </a:lnTo>
                  <a:close/>
                </a:path>
              </a:pathLst>
            </a:custGeom>
            <a:blipFill>
              <a:blip r:embed="rId10">
                <a:alphaModFix amt="0"/>
              </a:blip>
              <a:stretch>
                <a:fillRect l="0" t="-182526" r="0" b="-182526"/>
              </a:stretch>
            </a:blipFill>
          </p:spPr>
        </p:sp>
        <p:sp>
          <p:nvSpPr>
            <p:cNvPr name="TextBox 26" id="26"/>
            <p:cNvSpPr txBox="true"/>
            <p:nvPr/>
          </p:nvSpPr>
          <p:spPr>
            <a:xfrm>
              <a:off x="0" y="-28575"/>
              <a:ext cx="17800320" cy="1520190"/>
            </a:xfrm>
            <a:prstGeom prst="rect">
              <a:avLst/>
            </a:prstGeom>
          </p:spPr>
          <p:txBody>
            <a:bodyPr anchor="ctr" rtlCol="false" tIns="0" lIns="0" bIns="0" rIns="0"/>
            <a:lstStyle/>
            <a:p>
              <a:pPr algn="l">
                <a:lnSpc>
                  <a:spcPts val="3840"/>
                </a:lnSpc>
              </a:pPr>
              <a:r>
                <a:rPr lang="en-US" sz="3200" i="true">
                  <a:solidFill>
                    <a:srgbClr val="C5D8F0"/>
                  </a:solidFill>
                  <a:latin typeface="Times New Roman Italics"/>
                  <a:ea typeface="Times New Roman Italics"/>
                  <a:cs typeface="Times New Roman Italics"/>
                  <a:sym typeface="Times New Roman Italics"/>
                </a:rPr>
                <a:t>An Evidence-Based Analysis of Workforce Challenges and HR Solutions</a:t>
              </a:r>
            </a:p>
          </p:txBody>
        </p:sp>
      </p:grpSp>
      <p:sp>
        <p:nvSpPr>
          <p:cNvPr name="Freeform 27" id="27"/>
          <p:cNvSpPr/>
          <p:nvPr/>
        </p:nvSpPr>
        <p:spPr>
          <a:xfrm flipH="false" flipV="false" rot="0">
            <a:off x="4376423" y="6753863"/>
            <a:ext cx="13375576" cy="135064"/>
          </a:xfrm>
          <a:custGeom>
            <a:avLst/>
            <a:gdLst/>
            <a:ahLst/>
            <a:cxnLst/>
            <a:rect r="r" b="b" t="t" l="l"/>
            <a:pathLst>
              <a:path h="135064" w="13375576">
                <a:moveTo>
                  <a:pt x="0" y="0"/>
                </a:moveTo>
                <a:lnTo>
                  <a:pt x="13375577" y="0"/>
                </a:lnTo>
                <a:lnTo>
                  <a:pt x="13375577" y="135065"/>
                </a:lnTo>
                <a:lnTo>
                  <a:pt x="0" y="135065"/>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grpSp>
        <p:nvGrpSpPr>
          <p:cNvPr name="Group 28" id="28"/>
          <p:cNvGrpSpPr/>
          <p:nvPr/>
        </p:nvGrpSpPr>
        <p:grpSpPr>
          <a:xfrm rot="0">
            <a:off x="4389120" y="6986016"/>
            <a:ext cx="3200400" cy="822960"/>
            <a:chOff x="0" y="0"/>
            <a:chExt cx="4267200" cy="1097280"/>
          </a:xfrm>
        </p:grpSpPr>
        <p:sp>
          <p:nvSpPr>
            <p:cNvPr name="Freeform 29" id="29"/>
            <p:cNvSpPr/>
            <p:nvPr/>
          </p:nvSpPr>
          <p:spPr>
            <a:xfrm flipH="false" flipV="false" rot="0">
              <a:off x="0" y="0"/>
              <a:ext cx="4267200" cy="1097280"/>
            </a:xfrm>
            <a:custGeom>
              <a:avLst/>
              <a:gdLst/>
              <a:ahLst/>
              <a:cxnLst/>
              <a:rect r="r" b="b" t="t" l="l"/>
              <a:pathLst>
                <a:path h="1097280" w="4267200">
                  <a:moveTo>
                    <a:pt x="0" y="0"/>
                  </a:moveTo>
                  <a:lnTo>
                    <a:pt x="4267200" y="0"/>
                  </a:lnTo>
                  <a:lnTo>
                    <a:pt x="4267200" y="1097280"/>
                  </a:lnTo>
                  <a:lnTo>
                    <a:pt x="0" y="1097280"/>
                  </a:lnTo>
                  <a:close/>
                </a:path>
              </a:pathLst>
            </a:custGeom>
            <a:blipFill>
              <a:blip r:embed="rId9">
                <a:alphaModFix amt="0"/>
              </a:blip>
              <a:stretch>
                <a:fillRect l="0" t="-25722" r="0" b="-25722"/>
              </a:stretch>
            </a:blipFill>
          </p:spPr>
        </p:sp>
      </p:grpSp>
      <p:grpSp>
        <p:nvGrpSpPr>
          <p:cNvPr name="Group 30" id="30"/>
          <p:cNvGrpSpPr/>
          <p:nvPr/>
        </p:nvGrpSpPr>
        <p:grpSpPr>
          <a:xfrm rot="0">
            <a:off x="4389120" y="6971729"/>
            <a:ext cx="3200400" cy="837248"/>
            <a:chOff x="0" y="0"/>
            <a:chExt cx="4267200" cy="1116330"/>
          </a:xfrm>
        </p:grpSpPr>
        <p:sp>
          <p:nvSpPr>
            <p:cNvPr name="Freeform 31" id="31"/>
            <p:cNvSpPr/>
            <p:nvPr/>
          </p:nvSpPr>
          <p:spPr>
            <a:xfrm flipH="false" flipV="false" rot="0">
              <a:off x="0" y="0"/>
              <a:ext cx="4267200" cy="1116330"/>
            </a:xfrm>
            <a:custGeom>
              <a:avLst/>
              <a:gdLst/>
              <a:ahLst/>
              <a:cxnLst/>
              <a:rect r="r" b="b" t="t" l="l"/>
              <a:pathLst>
                <a:path h="1116330" w="4267200">
                  <a:moveTo>
                    <a:pt x="0" y="0"/>
                  </a:moveTo>
                  <a:lnTo>
                    <a:pt x="4267200" y="0"/>
                  </a:lnTo>
                  <a:lnTo>
                    <a:pt x="4267200" y="1116330"/>
                  </a:lnTo>
                  <a:lnTo>
                    <a:pt x="0" y="1116330"/>
                  </a:lnTo>
                  <a:close/>
                </a:path>
              </a:pathLst>
            </a:custGeom>
            <a:blipFill>
              <a:blip r:embed="rId10">
                <a:alphaModFix amt="0"/>
              </a:blip>
              <a:stretch>
                <a:fillRect l="0" t="-24482" r="0" b="-24482"/>
              </a:stretch>
            </a:blipFill>
          </p:spPr>
        </p:sp>
        <p:sp>
          <p:nvSpPr>
            <p:cNvPr name="TextBox 32" id="32"/>
            <p:cNvSpPr txBox="true"/>
            <p:nvPr/>
          </p:nvSpPr>
          <p:spPr>
            <a:xfrm>
              <a:off x="0" y="-19050"/>
              <a:ext cx="4267200" cy="1135380"/>
            </a:xfrm>
            <a:prstGeom prst="rect">
              <a:avLst/>
            </a:prstGeom>
          </p:spPr>
          <p:txBody>
            <a:bodyPr anchor="ctr" rtlCol="false" tIns="0" lIns="0" bIns="0" rIns="0"/>
            <a:lstStyle/>
            <a:p>
              <a:pPr algn="ctr">
                <a:lnSpc>
                  <a:spcPts val="2640"/>
                </a:lnSpc>
              </a:pPr>
              <a:r>
                <a:rPr lang="en-US" sz="2200" b="true">
                  <a:solidFill>
                    <a:srgbClr val="A8C4E0"/>
                  </a:solidFill>
                  <a:latin typeface="Times New Roman Bold"/>
                  <a:ea typeface="Times New Roman Bold"/>
                  <a:cs typeface="Times New Roman Bold"/>
                  <a:sym typeface="Times New Roman Bold"/>
                </a:rPr>
                <a:t>1.55 Million Employees</a:t>
              </a:r>
            </a:p>
          </p:txBody>
        </p:sp>
      </p:grpSp>
      <p:sp>
        <p:nvSpPr>
          <p:cNvPr name="Freeform 33" id="33"/>
          <p:cNvSpPr/>
          <p:nvPr/>
        </p:nvSpPr>
        <p:spPr>
          <a:xfrm flipH="false" flipV="false" rot="0">
            <a:off x="7668263" y="6973319"/>
            <a:ext cx="61912" cy="848296"/>
          </a:xfrm>
          <a:custGeom>
            <a:avLst/>
            <a:gdLst/>
            <a:ahLst/>
            <a:cxnLst/>
            <a:rect r="r" b="b" t="t" l="l"/>
            <a:pathLst>
              <a:path h="848296" w="61912">
                <a:moveTo>
                  <a:pt x="0" y="0"/>
                </a:moveTo>
                <a:lnTo>
                  <a:pt x="61913" y="0"/>
                </a:lnTo>
                <a:lnTo>
                  <a:pt x="61913" y="848297"/>
                </a:lnTo>
                <a:lnTo>
                  <a:pt x="0" y="848297"/>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grpSp>
        <p:nvGrpSpPr>
          <p:cNvPr name="Group 34" id="34"/>
          <p:cNvGrpSpPr/>
          <p:nvPr/>
        </p:nvGrpSpPr>
        <p:grpSpPr>
          <a:xfrm rot="0">
            <a:off x="7772400" y="6986016"/>
            <a:ext cx="3200400" cy="822960"/>
            <a:chOff x="0" y="0"/>
            <a:chExt cx="4267200" cy="1097280"/>
          </a:xfrm>
        </p:grpSpPr>
        <p:sp>
          <p:nvSpPr>
            <p:cNvPr name="Freeform 35" id="35"/>
            <p:cNvSpPr/>
            <p:nvPr/>
          </p:nvSpPr>
          <p:spPr>
            <a:xfrm flipH="false" flipV="false" rot="0">
              <a:off x="0" y="0"/>
              <a:ext cx="4267200" cy="1097280"/>
            </a:xfrm>
            <a:custGeom>
              <a:avLst/>
              <a:gdLst/>
              <a:ahLst/>
              <a:cxnLst/>
              <a:rect r="r" b="b" t="t" l="l"/>
              <a:pathLst>
                <a:path h="1097280" w="4267200">
                  <a:moveTo>
                    <a:pt x="0" y="0"/>
                  </a:moveTo>
                  <a:lnTo>
                    <a:pt x="4267200" y="0"/>
                  </a:lnTo>
                  <a:lnTo>
                    <a:pt x="4267200" y="1097280"/>
                  </a:lnTo>
                  <a:lnTo>
                    <a:pt x="0" y="1097280"/>
                  </a:lnTo>
                  <a:close/>
                </a:path>
              </a:pathLst>
            </a:custGeom>
            <a:blipFill>
              <a:blip r:embed="rId9">
                <a:alphaModFix amt="0"/>
              </a:blip>
              <a:stretch>
                <a:fillRect l="0" t="-25722" r="0" b="-25722"/>
              </a:stretch>
            </a:blipFill>
          </p:spPr>
        </p:sp>
      </p:grpSp>
      <p:grpSp>
        <p:nvGrpSpPr>
          <p:cNvPr name="Group 36" id="36"/>
          <p:cNvGrpSpPr/>
          <p:nvPr/>
        </p:nvGrpSpPr>
        <p:grpSpPr>
          <a:xfrm rot="0">
            <a:off x="7772400" y="6971729"/>
            <a:ext cx="3200400" cy="837248"/>
            <a:chOff x="0" y="0"/>
            <a:chExt cx="4267200" cy="1116330"/>
          </a:xfrm>
        </p:grpSpPr>
        <p:sp>
          <p:nvSpPr>
            <p:cNvPr name="Freeform 37" id="37"/>
            <p:cNvSpPr/>
            <p:nvPr/>
          </p:nvSpPr>
          <p:spPr>
            <a:xfrm flipH="false" flipV="false" rot="0">
              <a:off x="0" y="0"/>
              <a:ext cx="4267200" cy="1116330"/>
            </a:xfrm>
            <a:custGeom>
              <a:avLst/>
              <a:gdLst/>
              <a:ahLst/>
              <a:cxnLst/>
              <a:rect r="r" b="b" t="t" l="l"/>
              <a:pathLst>
                <a:path h="1116330" w="4267200">
                  <a:moveTo>
                    <a:pt x="0" y="0"/>
                  </a:moveTo>
                  <a:lnTo>
                    <a:pt x="4267200" y="0"/>
                  </a:lnTo>
                  <a:lnTo>
                    <a:pt x="4267200" y="1116330"/>
                  </a:lnTo>
                  <a:lnTo>
                    <a:pt x="0" y="1116330"/>
                  </a:lnTo>
                  <a:close/>
                </a:path>
              </a:pathLst>
            </a:custGeom>
            <a:blipFill>
              <a:blip r:embed="rId10">
                <a:alphaModFix amt="0"/>
              </a:blip>
              <a:stretch>
                <a:fillRect l="0" t="-24482" r="0" b="-24482"/>
              </a:stretch>
            </a:blipFill>
          </p:spPr>
        </p:sp>
        <p:sp>
          <p:nvSpPr>
            <p:cNvPr name="TextBox 38" id="38"/>
            <p:cNvSpPr txBox="true"/>
            <p:nvPr/>
          </p:nvSpPr>
          <p:spPr>
            <a:xfrm>
              <a:off x="0" y="-19050"/>
              <a:ext cx="4267200" cy="1135380"/>
            </a:xfrm>
            <a:prstGeom prst="rect">
              <a:avLst/>
            </a:prstGeom>
          </p:spPr>
          <p:txBody>
            <a:bodyPr anchor="ctr" rtlCol="false" tIns="0" lIns="0" bIns="0" rIns="0"/>
            <a:lstStyle/>
            <a:p>
              <a:pPr algn="ctr">
                <a:lnSpc>
                  <a:spcPts val="2640"/>
                </a:lnSpc>
              </a:pPr>
              <a:r>
                <a:rPr lang="en-US" sz="2200" b="true">
                  <a:solidFill>
                    <a:srgbClr val="A8C4E0"/>
                  </a:solidFill>
                  <a:latin typeface="Times New Roman Bold"/>
                  <a:ea typeface="Times New Roman Bold"/>
                  <a:cs typeface="Times New Roman Bold"/>
                  <a:sym typeface="Times New Roman Bold"/>
                </a:rPr>
                <a:t>6.7% Vacancy Rate</a:t>
              </a:r>
            </a:p>
          </p:txBody>
        </p:sp>
      </p:grpSp>
      <p:sp>
        <p:nvSpPr>
          <p:cNvPr name="Freeform 39" id="39"/>
          <p:cNvSpPr/>
          <p:nvPr/>
        </p:nvSpPr>
        <p:spPr>
          <a:xfrm flipH="false" flipV="false" rot="0">
            <a:off x="11051543" y="6973319"/>
            <a:ext cx="61912" cy="848296"/>
          </a:xfrm>
          <a:custGeom>
            <a:avLst/>
            <a:gdLst/>
            <a:ahLst/>
            <a:cxnLst/>
            <a:rect r="r" b="b" t="t" l="l"/>
            <a:pathLst>
              <a:path h="848296" w="61912">
                <a:moveTo>
                  <a:pt x="0" y="0"/>
                </a:moveTo>
                <a:lnTo>
                  <a:pt x="61913" y="0"/>
                </a:lnTo>
                <a:lnTo>
                  <a:pt x="61913" y="848297"/>
                </a:lnTo>
                <a:lnTo>
                  <a:pt x="0" y="848297"/>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grpSp>
        <p:nvGrpSpPr>
          <p:cNvPr name="Group 40" id="40"/>
          <p:cNvGrpSpPr/>
          <p:nvPr/>
        </p:nvGrpSpPr>
        <p:grpSpPr>
          <a:xfrm rot="0">
            <a:off x="11155680" y="6986016"/>
            <a:ext cx="3200400" cy="822960"/>
            <a:chOff x="0" y="0"/>
            <a:chExt cx="4267200" cy="1097280"/>
          </a:xfrm>
        </p:grpSpPr>
        <p:sp>
          <p:nvSpPr>
            <p:cNvPr name="Freeform 41" id="41"/>
            <p:cNvSpPr/>
            <p:nvPr/>
          </p:nvSpPr>
          <p:spPr>
            <a:xfrm flipH="false" flipV="false" rot="0">
              <a:off x="0" y="0"/>
              <a:ext cx="4267200" cy="1097280"/>
            </a:xfrm>
            <a:custGeom>
              <a:avLst/>
              <a:gdLst/>
              <a:ahLst/>
              <a:cxnLst/>
              <a:rect r="r" b="b" t="t" l="l"/>
              <a:pathLst>
                <a:path h="1097280" w="4267200">
                  <a:moveTo>
                    <a:pt x="0" y="0"/>
                  </a:moveTo>
                  <a:lnTo>
                    <a:pt x="4267200" y="0"/>
                  </a:lnTo>
                  <a:lnTo>
                    <a:pt x="4267200" y="1097280"/>
                  </a:lnTo>
                  <a:lnTo>
                    <a:pt x="0" y="1097280"/>
                  </a:lnTo>
                  <a:close/>
                </a:path>
              </a:pathLst>
            </a:custGeom>
            <a:blipFill>
              <a:blip r:embed="rId9">
                <a:alphaModFix amt="0"/>
              </a:blip>
              <a:stretch>
                <a:fillRect l="0" t="-25722" r="0" b="-25722"/>
              </a:stretch>
            </a:blipFill>
          </p:spPr>
        </p:sp>
      </p:grpSp>
      <p:grpSp>
        <p:nvGrpSpPr>
          <p:cNvPr name="Group 42" id="42"/>
          <p:cNvGrpSpPr/>
          <p:nvPr/>
        </p:nvGrpSpPr>
        <p:grpSpPr>
          <a:xfrm rot="0">
            <a:off x="11155680" y="6971729"/>
            <a:ext cx="3200400" cy="837248"/>
            <a:chOff x="0" y="0"/>
            <a:chExt cx="4267200" cy="1116330"/>
          </a:xfrm>
        </p:grpSpPr>
        <p:sp>
          <p:nvSpPr>
            <p:cNvPr name="Freeform 43" id="43"/>
            <p:cNvSpPr/>
            <p:nvPr/>
          </p:nvSpPr>
          <p:spPr>
            <a:xfrm flipH="false" flipV="false" rot="0">
              <a:off x="0" y="0"/>
              <a:ext cx="4267200" cy="1116330"/>
            </a:xfrm>
            <a:custGeom>
              <a:avLst/>
              <a:gdLst/>
              <a:ahLst/>
              <a:cxnLst/>
              <a:rect r="r" b="b" t="t" l="l"/>
              <a:pathLst>
                <a:path h="1116330" w="4267200">
                  <a:moveTo>
                    <a:pt x="0" y="0"/>
                  </a:moveTo>
                  <a:lnTo>
                    <a:pt x="4267200" y="0"/>
                  </a:lnTo>
                  <a:lnTo>
                    <a:pt x="4267200" y="1116330"/>
                  </a:lnTo>
                  <a:lnTo>
                    <a:pt x="0" y="1116330"/>
                  </a:lnTo>
                  <a:close/>
                </a:path>
              </a:pathLst>
            </a:custGeom>
            <a:blipFill>
              <a:blip r:embed="rId10">
                <a:alphaModFix amt="0"/>
              </a:blip>
              <a:stretch>
                <a:fillRect l="0" t="-24482" r="0" b="-24482"/>
              </a:stretch>
            </a:blipFill>
          </p:spPr>
        </p:sp>
        <p:sp>
          <p:nvSpPr>
            <p:cNvPr name="TextBox 44" id="44"/>
            <p:cNvSpPr txBox="true"/>
            <p:nvPr/>
          </p:nvSpPr>
          <p:spPr>
            <a:xfrm>
              <a:off x="0" y="-19050"/>
              <a:ext cx="4267200" cy="1135380"/>
            </a:xfrm>
            <a:prstGeom prst="rect">
              <a:avLst/>
            </a:prstGeom>
          </p:spPr>
          <p:txBody>
            <a:bodyPr anchor="ctr" rtlCol="false" tIns="0" lIns="0" bIns="0" rIns="0"/>
            <a:lstStyle/>
            <a:p>
              <a:pPr algn="ctr">
                <a:lnSpc>
                  <a:spcPts val="2640"/>
                </a:lnSpc>
              </a:pPr>
              <a:r>
                <a:rPr lang="en-US" sz="2200" b="true">
                  <a:solidFill>
                    <a:srgbClr val="A8C4E0"/>
                  </a:solidFill>
                  <a:latin typeface="Times New Roman Bold"/>
                  <a:ea typeface="Times New Roman Bold"/>
                  <a:cs typeface="Times New Roman Bold"/>
                  <a:sym typeface="Times New Roman Bold"/>
                </a:rPr>
                <a:t>32% Pay Satisfaction</a:t>
              </a:r>
            </a:p>
          </p:txBody>
        </p:sp>
      </p:grpSp>
      <p:sp>
        <p:nvSpPr>
          <p:cNvPr name="Freeform 45" id="45"/>
          <p:cNvSpPr/>
          <p:nvPr/>
        </p:nvSpPr>
        <p:spPr>
          <a:xfrm flipH="false" flipV="false" rot="0">
            <a:off x="14434823" y="6973319"/>
            <a:ext cx="61912" cy="848296"/>
          </a:xfrm>
          <a:custGeom>
            <a:avLst/>
            <a:gdLst/>
            <a:ahLst/>
            <a:cxnLst/>
            <a:rect r="r" b="b" t="t" l="l"/>
            <a:pathLst>
              <a:path h="848296" w="61912">
                <a:moveTo>
                  <a:pt x="0" y="0"/>
                </a:moveTo>
                <a:lnTo>
                  <a:pt x="61913" y="0"/>
                </a:lnTo>
                <a:lnTo>
                  <a:pt x="61913" y="848297"/>
                </a:lnTo>
                <a:lnTo>
                  <a:pt x="0" y="848297"/>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grpSp>
        <p:nvGrpSpPr>
          <p:cNvPr name="Group 46" id="46"/>
          <p:cNvGrpSpPr/>
          <p:nvPr/>
        </p:nvGrpSpPr>
        <p:grpSpPr>
          <a:xfrm rot="0">
            <a:off x="14538960" y="6986016"/>
            <a:ext cx="3200400" cy="822960"/>
            <a:chOff x="0" y="0"/>
            <a:chExt cx="4267200" cy="1097280"/>
          </a:xfrm>
        </p:grpSpPr>
        <p:sp>
          <p:nvSpPr>
            <p:cNvPr name="Freeform 47" id="47"/>
            <p:cNvSpPr/>
            <p:nvPr/>
          </p:nvSpPr>
          <p:spPr>
            <a:xfrm flipH="false" flipV="false" rot="0">
              <a:off x="0" y="0"/>
              <a:ext cx="4267200" cy="1097280"/>
            </a:xfrm>
            <a:custGeom>
              <a:avLst/>
              <a:gdLst/>
              <a:ahLst/>
              <a:cxnLst/>
              <a:rect r="r" b="b" t="t" l="l"/>
              <a:pathLst>
                <a:path h="1097280" w="4267200">
                  <a:moveTo>
                    <a:pt x="0" y="0"/>
                  </a:moveTo>
                  <a:lnTo>
                    <a:pt x="4267200" y="0"/>
                  </a:lnTo>
                  <a:lnTo>
                    <a:pt x="4267200" y="1097280"/>
                  </a:lnTo>
                  <a:lnTo>
                    <a:pt x="0" y="1097280"/>
                  </a:lnTo>
                  <a:close/>
                </a:path>
              </a:pathLst>
            </a:custGeom>
            <a:blipFill>
              <a:blip r:embed="rId9">
                <a:alphaModFix amt="0"/>
              </a:blip>
              <a:stretch>
                <a:fillRect l="0" t="-25722" r="0" b="-25722"/>
              </a:stretch>
            </a:blipFill>
          </p:spPr>
        </p:sp>
      </p:grpSp>
      <p:grpSp>
        <p:nvGrpSpPr>
          <p:cNvPr name="Group 48" id="48"/>
          <p:cNvGrpSpPr/>
          <p:nvPr/>
        </p:nvGrpSpPr>
        <p:grpSpPr>
          <a:xfrm rot="0">
            <a:off x="14538960" y="6971729"/>
            <a:ext cx="3200400" cy="837248"/>
            <a:chOff x="0" y="0"/>
            <a:chExt cx="4267200" cy="1116330"/>
          </a:xfrm>
        </p:grpSpPr>
        <p:sp>
          <p:nvSpPr>
            <p:cNvPr name="Freeform 49" id="49"/>
            <p:cNvSpPr/>
            <p:nvPr/>
          </p:nvSpPr>
          <p:spPr>
            <a:xfrm flipH="false" flipV="false" rot="0">
              <a:off x="0" y="0"/>
              <a:ext cx="4267200" cy="1116330"/>
            </a:xfrm>
            <a:custGeom>
              <a:avLst/>
              <a:gdLst/>
              <a:ahLst/>
              <a:cxnLst/>
              <a:rect r="r" b="b" t="t" l="l"/>
              <a:pathLst>
                <a:path h="1116330" w="4267200">
                  <a:moveTo>
                    <a:pt x="0" y="0"/>
                  </a:moveTo>
                  <a:lnTo>
                    <a:pt x="4267200" y="0"/>
                  </a:lnTo>
                  <a:lnTo>
                    <a:pt x="4267200" y="1116330"/>
                  </a:lnTo>
                  <a:lnTo>
                    <a:pt x="0" y="1116330"/>
                  </a:lnTo>
                  <a:close/>
                </a:path>
              </a:pathLst>
            </a:custGeom>
            <a:blipFill>
              <a:blip r:embed="rId10">
                <a:alphaModFix amt="0"/>
              </a:blip>
              <a:stretch>
                <a:fillRect l="0" t="-24482" r="0" b="-24482"/>
              </a:stretch>
            </a:blipFill>
          </p:spPr>
        </p:sp>
        <p:sp>
          <p:nvSpPr>
            <p:cNvPr name="TextBox 50" id="50"/>
            <p:cNvSpPr txBox="true"/>
            <p:nvPr/>
          </p:nvSpPr>
          <p:spPr>
            <a:xfrm>
              <a:off x="0" y="-19050"/>
              <a:ext cx="4267200" cy="1135380"/>
            </a:xfrm>
            <a:prstGeom prst="rect">
              <a:avLst/>
            </a:prstGeom>
          </p:spPr>
          <p:txBody>
            <a:bodyPr anchor="ctr" rtlCol="false" tIns="0" lIns="0" bIns="0" rIns="0"/>
            <a:lstStyle/>
            <a:p>
              <a:pPr algn="ctr">
                <a:lnSpc>
                  <a:spcPts val="2640"/>
                </a:lnSpc>
              </a:pPr>
              <a:r>
                <a:rPr lang="en-US" sz="2200" b="true">
                  <a:solidFill>
                    <a:srgbClr val="A8C4E0"/>
                  </a:solidFill>
                  <a:latin typeface="Times New Roman Bold"/>
                  <a:ea typeface="Times New Roman Bold"/>
                  <a:cs typeface="Times New Roman Bold"/>
                  <a:sym typeface="Times New Roman Bold"/>
                </a:rPr>
                <a:t>£43,160 Avg. Salary</a:t>
              </a:r>
            </a:p>
          </p:txBody>
        </p:sp>
      </p:grpSp>
      <p:sp>
        <p:nvSpPr>
          <p:cNvPr name="Freeform 51" id="51"/>
          <p:cNvSpPr/>
          <p:nvPr/>
        </p:nvSpPr>
        <p:spPr>
          <a:xfrm flipH="false" flipV="false" rot="0">
            <a:off x="-12697" y="9679943"/>
            <a:ext cx="18313336" cy="619696"/>
          </a:xfrm>
          <a:custGeom>
            <a:avLst/>
            <a:gdLst/>
            <a:ahLst/>
            <a:cxnLst/>
            <a:rect r="r" b="b" t="t" l="l"/>
            <a:pathLst>
              <a:path h="619696" w="18313336">
                <a:moveTo>
                  <a:pt x="0" y="0"/>
                </a:moveTo>
                <a:lnTo>
                  <a:pt x="18313337" y="0"/>
                </a:lnTo>
                <a:lnTo>
                  <a:pt x="18313337" y="619697"/>
                </a:lnTo>
                <a:lnTo>
                  <a:pt x="0" y="619697"/>
                </a:lnTo>
                <a:lnTo>
                  <a:pt x="0" y="0"/>
                </a:lnTo>
                <a:close/>
              </a:path>
            </a:pathLst>
          </a:custGeom>
          <a:blipFill>
            <a:blip r:embed="rId17">
              <a:extLst>
                <a:ext uri="{96DAC541-7B7A-43D3-8B79-37D633B846F1}">
                  <asvg:svgBlip xmlns:asvg="http://schemas.microsoft.com/office/drawing/2016/SVG/main" r:embed="rId18"/>
                </a:ext>
              </a:extLst>
            </a:blip>
            <a:stretch>
              <a:fillRect l="0" t="0" r="0" b="0"/>
            </a:stretch>
          </a:blipFill>
        </p:spPr>
      </p:sp>
      <p:grpSp>
        <p:nvGrpSpPr>
          <p:cNvPr name="Group 52" id="52"/>
          <p:cNvGrpSpPr/>
          <p:nvPr/>
        </p:nvGrpSpPr>
        <p:grpSpPr>
          <a:xfrm rot="0">
            <a:off x="548640" y="9729216"/>
            <a:ext cx="16459200" cy="512064"/>
            <a:chOff x="0" y="0"/>
            <a:chExt cx="21945600" cy="682752"/>
          </a:xfrm>
        </p:grpSpPr>
        <p:sp>
          <p:nvSpPr>
            <p:cNvPr name="Freeform 53" id="53"/>
            <p:cNvSpPr/>
            <p:nvPr/>
          </p:nvSpPr>
          <p:spPr>
            <a:xfrm flipH="false" flipV="false" rot="0">
              <a:off x="0" y="0"/>
              <a:ext cx="21945600" cy="682752"/>
            </a:xfrm>
            <a:custGeom>
              <a:avLst/>
              <a:gdLst/>
              <a:ahLst/>
              <a:cxnLst/>
              <a:rect r="r" b="b" t="t" l="l"/>
              <a:pathLst>
                <a:path h="682752" w="21945600">
                  <a:moveTo>
                    <a:pt x="0" y="0"/>
                  </a:moveTo>
                  <a:lnTo>
                    <a:pt x="21945600" y="0"/>
                  </a:lnTo>
                  <a:lnTo>
                    <a:pt x="21945600" y="682752"/>
                  </a:lnTo>
                  <a:lnTo>
                    <a:pt x="0" y="682752"/>
                  </a:lnTo>
                  <a:close/>
                </a:path>
              </a:pathLst>
            </a:custGeom>
            <a:blipFill>
              <a:blip r:embed="rId9">
                <a:alphaModFix amt="0"/>
              </a:blip>
              <a:stretch>
                <a:fillRect l="0" t="-575868" r="0" b="-575870"/>
              </a:stretch>
            </a:blipFill>
          </p:spPr>
        </p:sp>
      </p:grpSp>
      <p:grpSp>
        <p:nvGrpSpPr>
          <p:cNvPr name="Group 54" id="54"/>
          <p:cNvGrpSpPr/>
          <p:nvPr/>
        </p:nvGrpSpPr>
        <p:grpSpPr>
          <a:xfrm rot="0">
            <a:off x="548640" y="9722072"/>
            <a:ext cx="16459200" cy="519208"/>
            <a:chOff x="0" y="0"/>
            <a:chExt cx="21945600" cy="692277"/>
          </a:xfrm>
        </p:grpSpPr>
        <p:sp>
          <p:nvSpPr>
            <p:cNvPr name="Freeform 55" id="55"/>
            <p:cNvSpPr/>
            <p:nvPr/>
          </p:nvSpPr>
          <p:spPr>
            <a:xfrm flipH="false" flipV="false" rot="0">
              <a:off x="0" y="0"/>
              <a:ext cx="21945600" cy="692277"/>
            </a:xfrm>
            <a:custGeom>
              <a:avLst/>
              <a:gdLst/>
              <a:ahLst/>
              <a:cxnLst/>
              <a:rect r="r" b="b" t="t" l="l"/>
              <a:pathLst>
                <a:path h="692277" w="21945600">
                  <a:moveTo>
                    <a:pt x="0" y="0"/>
                  </a:moveTo>
                  <a:lnTo>
                    <a:pt x="21945600" y="0"/>
                  </a:lnTo>
                  <a:lnTo>
                    <a:pt x="21945600" y="692277"/>
                  </a:lnTo>
                  <a:lnTo>
                    <a:pt x="0" y="692277"/>
                  </a:lnTo>
                  <a:close/>
                </a:path>
              </a:pathLst>
            </a:custGeom>
            <a:blipFill>
              <a:blip r:embed="rId10">
                <a:alphaModFix amt="0"/>
              </a:blip>
              <a:stretch>
                <a:fillRect l="0" t="-567687" r="0" b="-567687"/>
              </a:stretch>
            </a:blipFill>
          </p:spPr>
        </p:sp>
        <p:sp>
          <p:nvSpPr>
            <p:cNvPr name="TextBox 56" id="56"/>
            <p:cNvSpPr txBox="true"/>
            <p:nvPr/>
          </p:nvSpPr>
          <p:spPr>
            <a:xfrm>
              <a:off x="0" y="-9525"/>
              <a:ext cx="21945600" cy="701802"/>
            </a:xfrm>
            <a:prstGeom prst="rect">
              <a:avLst/>
            </a:prstGeom>
          </p:spPr>
          <p:txBody>
            <a:bodyPr anchor="ctr" rtlCol="false" tIns="0" lIns="0" bIns="0" rIns="0"/>
            <a:lstStyle/>
            <a:p>
              <a:pPr algn="ctr">
                <a:lnSpc>
                  <a:spcPts val="2879"/>
                </a:lnSpc>
              </a:pPr>
              <a:r>
                <a:rPr lang="en-US" sz="2400">
                  <a:solidFill>
                    <a:srgbClr val="7FA8D0"/>
                  </a:solidFill>
                  <a:latin typeface="Times New Roman"/>
                  <a:ea typeface="Times New Roman"/>
                  <a:cs typeface="Times New Roman"/>
                  <a:sym typeface="Times New Roman"/>
                </a:rPr>
                <a:t>Human Resource Management | 2025-2026</a:t>
              </a:r>
            </a:p>
          </p:txBody>
        </p:sp>
      </p:gr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6">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7">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Group Member Introduction</a:t>
              </a:r>
            </a:p>
          </p:txBody>
        </p:sp>
      </p:grpSp>
      <p:sp>
        <p:nvSpPr>
          <p:cNvPr name="Freeform 9" id="9"/>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grpSp>
        <p:nvGrpSpPr>
          <p:cNvPr name="Group 10" id="10"/>
          <p:cNvGrpSpPr/>
          <p:nvPr/>
        </p:nvGrpSpPr>
        <p:grpSpPr>
          <a:xfrm rot="0">
            <a:off x="548640" y="9802378"/>
            <a:ext cx="16459200" cy="457200"/>
            <a:chOff x="0" y="0"/>
            <a:chExt cx="21945600" cy="609600"/>
          </a:xfrm>
        </p:grpSpPr>
        <p:sp>
          <p:nvSpPr>
            <p:cNvPr name="Freeform 11" id="11"/>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6">
                <a:alphaModFix amt="0"/>
              </a:blip>
              <a:stretch>
                <a:fillRect l="0" t="-650972" r="0" b="-650975"/>
              </a:stretch>
            </a:blipFill>
          </p:spPr>
        </p:sp>
      </p:grpSp>
      <p:grpSp>
        <p:nvGrpSpPr>
          <p:cNvPr name="Group 12" id="12"/>
          <p:cNvGrpSpPr/>
          <p:nvPr/>
        </p:nvGrpSpPr>
        <p:grpSpPr>
          <a:xfrm rot="0">
            <a:off x="548640" y="9788090"/>
            <a:ext cx="16459200" cy="471488"/>
            <a:chOff x="0" y="0"/>
            <a:chExt cx="21945600" cy="628650"/>
          </a:xfrm>
        </p:grpSpPr>
        <p:sp>
          <p:nvSpPr>
            <p:cNvPr name="Freeform 13" id="13"/>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7">
                <a:alphaModFix amt="0"/>
              </a:blip>
              <a:stretch>
                <a:fillRect l="0" t="-630204" r="0" b="-630204"/>
              </a:stretch>
            </a:blipFill>
          </p:spPr>
        </p:sp>
        <p:sp>
          <p:nvSpPr>
            <p:cNvPr name="TextBox 14" id="14"/>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
        <p:nvSpPr>
          <p:cNvPr name="TextBox 15" id="15"/>
          <p:cNvSpPr txBox="true"/>
          <p:nvPr/>
        </p:nvSpPr>
        <p:spPr>
          <a:xfrm rot="0">
            <a:off x="310906" y="1685173"/>
            <a:ext cx="17629622" cy="6038850"/>
          </a:xfrm>
          <a:prstGeom prst="rect">
            <a:avLst/>
          </a:prstGeom>
        </p:spPr>
        <p:txBody>
          <a:bodyPr anchor="t" rtlCol="false" tIns="0" lIns="0" bIns="0" rIns="0">
            <a:spAutoFit/>
          </a:bodyPr>
          <a:lstStyle/>
          <a:p>
            <a:pPr algn="l">
              <a:lnSpc>
                <a:spcPts val="4320"/>
              </a:lnSpc>
            </a:pPr>
            <a:r>
              <a:rPr lang="en-US" sz="3600">
                <a:solidFill>
                  <a:srgbClr val="000000"/>
                </a:solidFill>
                <a:latin typeface="Calibri (MS)"/>
                <a:ea typeface="Calibri (MS)"/>
                <a:cs typeface="Calibri (MS)"/>
                <a:sym typeface="Calibri (MS)"/>
              </a:rPr>
              <a:t>Member 1 Name :- Meet Dilipbhai Patel  (Leader )</a:t>
            </a:r>
          </a:p>
          <a:p>
            <a:pPr algn="l">
              <a:lnSpc>
                <a:spcPts val="4320"/>
              </a:lnSpc>
            </a:pPr>
            <a:r>
              <a:rPr lang="en-US" sz="3600">
                <a:solidFill>
                  <a:srgbClr val="000000"/>
                </a:solidFill>
                <a:latin typeface="Calibri (MS)"/>
                <a:ea typeface="Calibri (MS)"/>
                <a:cs typeface="Calibri (MS)"/>
                <a:sym typeface="Calibri (MS)"/>
              </a:rPr>
              <a:t>Member 1 Student Id :- 2532591 </a:t>
            </a:r>
          </a:p>
          <a:p>
            <a:pPr algn="l">
              <a:lnSpc>
                <a:spcPts val="4320"/>
              </a:lnSpc>
            </a:pPr>
          </a:p>
          <a:p>
            <a:pPr algn="l">
              <a:lnSpc>
                <a:spcPts val="4320"/>
              </a:lnSpc>
            </a:pPr>
            <a:r>
              <a:rPr lang="en-US" sz="3600">
                <a:solidFill>
                  <a:srgbClr val="000000"/>
                </a:solidFill>
                <a:latin typeface="Calibri (MS)"/>
                <a:ea typeface="Calibri (MS)"/>
                <a:cs typeface="Calibri (MS)"/>
                <a:sym typeface="Calibri (MS)"/>
              </a:rPr>
              <a:t>Member 2 Name :- Avadh Laljibhai Kavad</a:t>
            </a:r>
          </a:p>
          <a:p>
            <a:pPr algn="l">
              <a:lnSpc>
                <a:spcPts val="4320"/>
              </a:lnSpc>
            </a:pPr>
            <a:r>
              <a:rPr lang="en-US" sz="3600">
                <a:solidFill>
                  <a:srgbClr val="000000"/>
                </a:solidFill>
                <a:latin typeface="Calibri (MS)"/>
                <a:ea typeface="Calibri (MS)"/>
                <a:cs typeface="Calibri (MS)"/>
                <a:sym typeface="Calibri (MS)"/>
              </a:rPr>
              <a:t>Member 2 Student Id :- 2531867</a:t>
            </a:r>
          </a:p>
          <a:p>
            <a:pPr algn="l">
              <a:lnSpc>
                <a:spcPts val="4320"/>
              </a:lnSpc>
            </a:pPr>
          </a:p>
          <a:p>
            <a:pPr algn="l">
              <a:lnSpc>
                <a:spcPts val="4320"/>
              </a:lnSpc>
            </a:pPr>
            <a:r>
              <a:rPr lang="en-US" sz="3600">
                <a:solidFill>
                  <a:srgbClr val="000000"/>
                </a:solidFill>
                <a:latin typeface="Calibri (MS)"/>
                <a:ea typeface="Calibri (MS)"/>
                <a:cs typeface="Calibri (MS)"/>
                <a:sym typeface="Calibri (MS)"/>
              </a:rPr>
              <a:t>Member 3 Name :- Krishna Oghad Modhavadiya</a:t>
            </a:r>
          </a:p>
          <a:p>
            <a:pPr algn="l">
              <a:lnSpc>
                <a:spcPts val="4320"/>
              </a:lnSpc>
            </a:pPr>
            <a:r>
              <a:rPr lang="en-US" sz="3600">
                <a:solidFill>
                  <a:srgbClr val="000000"/>
                </a:solidFill>
                <a:latin typeface="Calibri (MS)"/>
                <a:ea typeface="Calibri (MS)"/>
                <a:cs typeface="Calibri (MS)"/>
                <a:sym typeface="Calibri (MS)"/>
              </a:rPr>
              <a:t>Member 3 Student Id :- 2532584</a:t>
            </a:r>
          </a:p>
          <a:p>
            <a:pPr algn="l">
              <a:lnSpc>
                <a:spcPts val="4320"/>
              </a:lnSpc>
            </a:pPr>
          </a:p>
          <a:p>
            <a:pPr algn="l">
              <a:lnSpc>
                <a:spcPts val="4320"/>
              </a:lnSpc>
            </a:pPr>
            <a:r>
              <a:rPr lang="en-US" sz="3600">
                <a:solidFill>
                  <a:srgbClr val="000000"/>
                </a:solidFill>
                <a:latin typeface="Calibri (MS)"/>
                <a:ea typeface="Calibri (MS)"/>
                <a:cs typeface="Calibri (MS)"/>
                <a:sym typeface="Calibri (MS)"/>
              </a:rPr>
              <a:t>Member 4 Name :- Komal Kanjibhai Thummar </a:t>
            </a:r>
          </a:p>
          <a:p>
            <a:pPr algn="l">
              <a:lnSpc>
                <a:spcPts val="4320"/>
              </a:lnSpc>
            </a:pPr>
            <a:r>
              <a:rPr lang="en-US" sz="3600">
                <a:solidFill>
                  <a:srgbClr val="000000"/>
                </a:solidFill>
                <a:latin typeface="Calibri (MS)"/>
                <a:ea typeface="Calibri (MS)"/>
                <a:cs typeface="Calibri (MS)"/>
                <a:sym typeface="Calibri (MS)"/>
              </a:rPr>
              <a:t>Member 4 Student Id :- 2530421</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Introduction to the NHS</a:t>
              </a:r>
            </a:p>
          </p:txBody>
        </p:sp>
      </p:grpSp>
      <p:grpSp>
        <p:nvGrpSpPr>
          <p:cNvPr name="Group 9" id="9"/>
          <p:cNvGrpSpPr/>
          <p:nvPr/>
        </p:nvGrpSpPr>
        <p:grpSpPr>
          <a:xfrm rot="0">
            <a:off x="189233" y="1554480"/>
            <a:ext cx="9500902" cy="7471410"/>
            <a:chOff x="0" y="0"/>
            <a:chExt cx="12667869" cy="9961880"/>
          </a:xfrm>
        </p:grpSpPr>
        <p:sp>
          <p:nvSpPr>
            <p:cNvPr name="Freeform 10" id="10" descr="preencoded.png"/>
            <p:cNvSpPr/>
            <p:nvPr/>
          </p:nvSpPr>
          <p:spPr>
            <a:xfrm flipH="false" flipV="false" rot="0">
              <a:off x="0" y="0"/>
              <a:ext cx="12667869" cy="9961880"/>
            </a:xfrm>
            <a:custGeom>
              <a:avLst/>
              <a:gdLst/>
              <a:ahLst/>
              <a:cxnLst/>
              <a:rect r="r" b="b" t="t" l="l"/>
              <a:pathLst>
                <a:path h="9961880" w="12667869">
                  <a:moveTo>
                    <a:pt x="0" y="0"/>
                  </a:moveTo>
                  <a:lnTo>
                    <a:pt x="12667869" y="0"/>
                  </a:lnTo>
                  <a:lnTo>
                    <a:pt x="12667869" y="9961880"/>
                  </a:lnTo>
                  <a:lnTo>
                    <a:pt x="0" y="9961880"/>
                  </a:lnTo>
                  <a:lnTo>
                    <a:pt x="0" y="0"/>
                  </a:lnTo>
                  <a:close/>
                </a:path>
              </a:pathLst>
            </a:custGeom>
            <a:blipFill>
              <a:blip r:embed="rId9"/>
              <a:stretch>
                <a:fillRect l="-39900" t="0" r="-39900" b="0"/>
              </a:stretch>
            </a:blipFill>
          </p:spPr>
        </p:sp>
      </p:grpSp>
      <p:grpSp>
        <p:nvGrpSpPr>
          <p:cNvPr name="Group 11" id="11"/>
          <p:cNvGrpSpPr/>
          <p:nvPr/>
        </p:nvGrpSpPr>
        <p:grpSpPr>
          <a:xfrm rot="0">
            <a:off x="219466" y="8996801"/>
            <a:ext cx="9232487" cy="548640"/>
            <a:chOff x="0" y="0"/>
            <a:chExt cx="12309983" cy="731520"/>
          </a:xfrm>
        </p:grpSpPr>
        <p:sp>
          <p:nvSpPr>
            <p:cNvPr name="Freeform 12" id="12"/>
            <p:cNvSpPr/>
            <p:nvPr/>
          </p:nvSpPr>
          <p:spPr>
            <a:xfrm flipH="false" flipV="false" rot="0">
              <a:off x="0" y="0"/>
              <a:ext cx="12309983" cy="731520"/>
            </a:xfrm>
            <a:custGeom>
              <a:avLst/>
              <a:gdLst/>
              <a:ahLst/>
              <a:cxnLst/>
              <a:rect r="r" b="b" t="t" l="l"/>
              <a:pathLst>
                <a:path h="731520" w="12309983">
                  <a:moveTo>
                    <a:pt x="0" y="0"/>
                  </a:moveTo>
                  <a:lnTo>
                    <a:pt x="12309983" y="0"/>
                  </a:lnTo>
                  <a:lnTo>
                    <a:pt x="12309983" y="731520"/>
                  </a:lnTo>
                  <a:lnTo>
                    <a:pt x="0" y="731520"/>
                  </a:lnTo>
                  <a:close/>
                </a:path>
              </a:pathLst>
            </a:custGeom>
            <a:blipFill>
              <a:blip r:embed="rId7">
                <a:alphaModFix amt="0"/>
              </a:blip>
              <a:stretch>
                <a:fillRect l="0" t="-277664" r="0" b="-277664"/>
              </a:stretch>
            </a:blipFill>
          </p:spPr>
        </p:sp>
      </p:grpSp>
      <p:grpSp>
        <p:nvGrpSpPr>
          <p:cNvPr name="Group 13" id="13"/>
          <p:cNvGrpSpPr/>
          <p:nvPr/>
        </p:nvGrpSpPr>
        <p:grpSpPr>
          <a:xfrm rot="0">
            <a:off x="219466" y="8982513"/>
            <a:ext cx="9232487" cy="562928"/>
            <a:chOff x="0" y="0"/>
            <a:chExt cx="12309983" cy="750570"/>
          </a:xfrm>
        </p:grpSpPr>
        <p:sp>
          <p:nvSpPr>
            <p:cNvPr name="Freeform 14" id="14"/>
            <p:cNvSpPr/>
            <p:nvPr/>
          </p:nvSpPr>
          <p:spPr>
            <a:xfrm flipH="false" flipV="false" rot="0">
              <a:off x="0" y="0"/>
              <a:ext cx="12309983" cy="750570"/>
            </a:xfrm>
            <a:custGeom>
              <a:avLst/>
              <a:gdLst/>
              <a:ahLst/>
              <a:cxnLst/>
              <a:rect r="r" b="b" t="t" l="l"/>
              <a:pathLst>
                <a:path h="750570" w="12309983">
                  <a:moveTo>
                    <a:pt x="0" y="0"/>
                  </a:moveTo>
                  <a:lnTo>
                    <a:pt x="12309983" y="0"/>
                  </a:lnTo>
                  <a:lnTo>
                    <a:pt x="12309983" y="750570"/>
                  </a:lnTo>
                  <a:lnTo>
                    <a:pt x="0" y="750570"/>
                  </a:lnTo>
                  <a:close/>
                </a:path>
              </a:pathLst>
            </a:custGeom>
            <a:blipFill>
              <a:blip r:embed="rId8">
                <a:alphaModFix amt="0"/>
              </a:blip>
              <a:stretch>
                <a:fillRect l="0" t="-269571" r="0" b="-269571"/>
              </a:stretch>
            </a:blipFill>
          </p:spPr>
        </p:sp>
        <p:sp>
          <p:nvSpPr>
            <p:cNvPr name="TextBox 15" id="15"/>
            <p:cNvSpPr txBox="true"/>
            <p:nvPr/>
          </p:nvSpPr>
          <p:spPr>
            <a:xfrm>
              <a:off x="0" y="-19050"/>
              <a:ext cx="12309983"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NHS England, 2026</a:t>
              </a:r>
            </a:p>
          </p:txBody>
        </p:sp>
      </p:grpSp>
      <p:sp>
        <p:nvSpPr>
          <p:cNvPr name="TextBox 16" id="16"/>
          <p:cNvSpPr txBox="true"/>
          <p:nvPr/>
        </p:nvSpPr>
        <p:spPr>
          <a:xfrm rot="0">
            <a:off x="10107940" y="1931670"/>
            <a:ext cx="7680960" cy="7646670"/>
          </a:xfrm>
          <a:prstGeom prst="rect">
            <a:avLst/>
          </a:prstGeom>
        </p:spPr>
        <p:txBody>
          <a:bodyPr anchor="t" rtlCol="false" tIns="0" lIns="0" bIns="0" rIns="0">
            <a:spAutoFit/>
          </a:bodyPr>
          <a:lstStyle/>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In 2025, the NHS employed approximately 1.55 million employees.</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It is one of the biggest employers in the public sector in the world.</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There was a 2.3% increase in NHS workforce between 2024 and 2025 (NHS England, 2026).</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Clinically qualified professionals providing care are more than half of all employees.</a:t>
            </a:r>
          </a:p>
        </p:txBody>
      </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Purpose of the Presentation</a:t>
              </a:r>
            </a:p>
          </p:txBody>
        </p:sp>
      </p:grpSp>
      <p:grpSp>
        <p:nvGrpSpPr>
          <p:cNvPr name="Group 9" id="9"/>
          <p:cNvGrpSpPr/>
          <p:nvPr/>
        </p:nvGrpSpPr>
        <p:grpSpPr>
          <a:xfrm rot="0">
            <a:off x="6887213" y="1554480"/>
            <a:ext cx="11236928" cy="7330440"/>
            <a:chOff x="0" y="0"/>
            <a:chExt cx="14982571" cy="9773920"/>
          </a:xfrm>
        </p:grpSpPr>
        <p:sp>
          <p:nvSpPr>
            <p:cNvPr name="Freeform 10" id="10" descr="preencoded.png"/>
            <p:cNvSpPr/>
            <p:nvPr/>
          </p:nvSpPr>
          <p:spPr>
            <a:xfrm flipH="false" flipV="false" rot="0">
              <a:off x="0" y="0"/>
              <a:ext cx="14982571" cy="9773920"/>
            </a:xfrm>
            <a:custGeom>
              <a:avLst/>
              <a:gdLst/>
              <a:ahLst/>
              <a:cxnLst/>
              <a:rect r="r" b="b" t="t" l="l"/>
              <a:pathLst>
                <a:path h="9773920" w="14982571">
                  <a:moveTo>
                    <a:pt x="0" y="0"/>
                  </a:moveTo>
                  <a:lnTo>
                    <a:pt x="14982571" y="0"/>
                  </a:lnTo>
                  <a:lnTo>
                    <a:pt x="14982571" y="9773920"/>
                  </a:lnTo>
                  <a:lnTo>
                    <a:pt x="0" y="9773920"/>
                  </a:lnTo>
                  <a:lnTo>
                    <a:pt x="0" y="0"/>
                  </a:lnTo>
                  <a:close/>
                </a:path>
              </a:pathLst>
            </a:custGeom>
            <a:blipFill>
              <a:blip r:embed="rId9"/>
              <a:stretch>
                <a:fillRect l="-4052" t="0" r="-4052" b="0"/>
              </a:stretch>
            </a:blipFill>
          </p:spPr>
        </p:sp>
      </p:grpSp>
      <p:grpSp>
        <p:nvGrpSpPr>
          <p:cNvPr name="Group 11" id="11"/>
          <p:cNvGrpSpPr/>
          <p:nvPr/>
        </p:nvGrpSpPr>
        <p:grpSpPr>
          <a:xfrm rot="0">
            <a:off x="7344699" y="8893807"/>
            <a:ext cx="10943301" cy="548640"/>
            <a:chOff x="0" y="0"/>
            <a:chExt cx="14591068" cy="731520"/>
          </a:xfrm>
        </p:grpSpPr>
        <p:sp>
          <p:nvSpPr>
            <p:cNvPr name="Freeform 12" id="12"/>
            <p:cNvSpPr/>
            <p:nvPr/>
          </p:nvSpPr>
          <p:spPr>
            <a:xfrm flipH="false" flipV="false" rot="0">
              <a:off x="0" y="0"/>
              <a:ext cx="14591030" cy="731520"/>
            </a:xfrm>
            <a:custGeom>
              <a:avLst/>
              <a:gdLst/>
              <a:ahLst/>
              <a:cxnLst/>
              <a:rect r="r" b="b" t="t" l="l"/>
              <a:pathLst>
                <a:path h="731520" w="14591030">
                  <a:moveTo>
                    <a:pt x="0" y="0"/>
                  </a:moveTo>
                  <a:lnTo>
                    <a:pt x="14591030" y="0"/>
                  </a:lnTo>
                  <a:lnTo>
                    <a:pt x="14591030" y="731520"/>
                  </a:lnTo>
                  <a:lnTo>
                    <a:pt x="0" y="731520"/>
                  </a:lnTo>
                  <a:close/>
                </a:path>
              </a:pathLst>
            </a:custGeom>
            <a:blipFill>
              <a:blip r:embed="rId7">
                <a:alphaModFix amt="0"/>
              </a:blip>
              <a:stretch>
                <a:fillRect l="0" t="-338383" r="0" b="-338381"/>
              </a:stretch>
            </a:blipFill>
          </p:spPr>
        </p:sp>
      </p:grpSp>
      <p:grpSp>
        <p:nvGrpSpPr>
          <p:cNvPr name="Group 13" id="13"/>
          <p:cNvGrpSpPr/>
          <p:nvPr/>
        </p:nvGrpSpPr>
        <p:grpSpPr>
          <a:xfrm rot="0">
            <a:off x="7344699" y="8879519"/>
            <a:ext cx="10943301" cy="562928"/>
            <a:chOff x="0" y="0"/>
            <a:chExt cx="14591068" cy="750570"/>
          </a:xfrm>
        </p:grpSpPr>
        <p:sp>
          <p:nvSpPr>
            <p:cNvPr name="Freeform 14" id="14"/>
            <p:cNvSpPr/>
            <p:nvPr/>
          </p:nvSpPr>
          <p:spPr>
            <a:xfrm flipH="false" flipV="false" rot="0">
              <a:off x="0" y="0"/>
              <a:ext cx="14591068" cy="750570"/>
            </a:xfrm>
            <a:custGeom>
              <a:avLst/>
              <a:gdLst/>
              <a:ahLst/>
              <a:cxnLst/>
              <a:rect r="r" b="b" t="t" l="l"/>
              <a:pathLst>
                <a:path h="750570" w="14591068">
                  <a:moveTo>
                    <a:pt x="0" y="0"/>
                  </a:moveTo>
                  <a:lnTo>
                    <a:pt x="14591068" y="0"/>
                  </a:lnTo>
                  <a:lnTo>
                    <a:pt x="14591068" y="750570"/>
                  </a:lnTo>
                  <a:lnTo>
                    <a:pt x="0" y="750570"/>
                  </a:lnTo>
                  <a:close/>
                </a:path>
              </a:pathLst>
            </a:custGeom>
            <a:blipFill>
              <a:blip r:embed="rId8">
                <a:alphaModFix amt="0"/>
              </a:blip>
              <a:stretch>
                <a:fillRect l="0" t="-328788" r="0" b="-328788"/>
              </a:stretch>
            </a:blipFill>
          </p:spPr>
        </p:sp>
        <p:sp>
          <p:nvSpPr>
            <p:cNvPr name="TextBox 15" id="15"/>
            <p:cNvSpPr txBox="true"/>
            <p:nvPr/>
          </p:nvSpPr>
          <p:spPr>
            <a:xfrm>
              <a:off x="0" y="-19050"/>
              <a:ext cx="14591068"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Counterfire.org, 2026</a:t>
              </a:r>
            </a:p>
          </p:txBody>
        </p:sp>
      </p:grpSp>
      <p:sp>
        <p:nvSpPr>
          <p:cNvPr name="TextBox 16" id="16"/>
          <p:cNvSpPr txBox="true"/>
          <p:nvPr/>
        </p:nvSpPr>
        <p:spPr>
          <a:xfrm rot="0">
            <a:off x="548650" y="1543050"/>
            <a:ext cx="5893451" cy="7646670"/>
          </a:xfrm>
          <a:prstGeom prst="rect">
            <a:avLst/>
          </a:prstGeom>
        </p:spPr>
        <p:txBody>
          <a:bodyPr anchor="t" rtlCol="false" tIns="0" lIns="0" bIns="0" rIns="0">
            <a:spAutoFit/>
          </a:bodyPr>
          <a:lstStyle/>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This presentation examines compensation and rewards in the NHS workforce.</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Salaries are a significant issue even with the average going up to £43,160 in 2025 (GOV.UK, 2025).</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Limitations of reward systems are brought out by workforce shortages and dissatisfactions.</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This is to have research-based HR solutions on how to improve.</a:t>
            </a:r>
          </a:p>
        </p:txBody>
      </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Understanding HCM in the NHS</a:t>
              </a:r>
            </a:p>
          </p:txBody>
        </p:sp>
      </p:grpSp>
      <p:grpSp>
        <p:nvGrpSpPr>
          <p:cNvPr name="Group 9" id="9"/>
          <p:cNvGrpSpPr/>
          <p:nvPr/>
        </p:nvGrpSpPr>
        <p:grpSpPr>
          <a:xfrm rot="0">
            <a:off x="26670" y="1553213"/>
            <a:ext cx="9936480" cy="7390162"/>
            <a:chOff x="0" y="0"/>
            <a:chExt cx="13248640" cy="9853549"/>
          </a:xfrm>
        </p:grpSpPr>
        <p:sp>
          <p:nvSpPr>
            <p:cNvPr name="Freeform 10" id="10" descr="preencoded.png"/>
            <p:cNvSpPr/>
            <p:nvPr/>
          </p:nvSpPr>
          <p:spPr>
            <a:xfrm flipH="false" flipV="false" rot="0">
              <a:off x="0" y="0"/>
              <a:ext cx="13248639" cy="9853549"/>
            </a:xfrm>
            <a:custGeom>
              <a:avLst/>
              <a:gdLst/>
              <a:ahLst/>
              <a:cxnLst/>
              <a:rect r="r" b="b" t="t" l="l"/>
              <a:pathLst>
                <a:path h="9853549" w="13248639">
                  <a:moveTo>
                    <a:pt x="0" y="0"/>
                  </a:moveTo>
                  <a:lnTo>
                    <a:pt x="13248639" y="0"/>
                  </a:lnTo>
                  <a:lnTo>
                    <a:pt x="13248639" y="9853549"/>
                  </a:lnTo>
                  <a:lnTo>
                    <a:pt x="0" y="9853549"/>
                  </a:lnTo>
                  <a:lnTo>
                    <a:pt x="0" y="0"/>
                  </a:lnTo>
                  <a:close/>
                </a:path>
              </a:pathLst>
            </a:custGeom>
            <a:blipFill>
              <a:blip r:embed="rId9"/>
              <a:stretch>
                <a:fillRect l="-5881" t="0" r="-5881" b="0"/>
              </a:stretch>
            </a:blipFill>
          </p:spPr>
        </p:sp>
      </p:grpSp>
      <p:grpSp>
        <p:nvGrpSpPr>
          <p:cNvPr name="Group 11" id="11"/>
          <p:cNvGrpSpPr/>
          <p:nvPr/>
        </p:nvGrpSpPr>
        <p:grpSpPr>
          <a:xfrm rot="0">
            <a:off x="457210" y="9179824"/>
            <a:ext cx="9217743" cy="548640"/>
            <a:chOff x="0" y="0"/>
            <a:chExt cx="12290323" cy="731520"/>
          </a:xfrm>
        </p:grpSpPr>
        <p:sp>
          <p:nvSpPr>
            <p:cNvPr name="Freeform 12" id="12"/>
            <p:cNvSpPr/>
            <p:nvPr/>
          </p:nvSpPr>
          <p:spPr>
            <a:xfrm flipH="false" flipV="false" rot="0">
              <a:off x="0" y="0"/>
              <a:ext cx="12290298" cy="731520"/>
            </a:xfrm>
            <a:custGeom>
              <a:avLst/>
              <a:gdLst/>
              <a:ahLst/>
              <a:cxnLst/>
              <a:rect r="r" b="b" t="t" l="l"/>
              <a:pathLst>
                <a:path h="731520" w="12290298">
                  <a:moveTo>
                    <a:pt x="0" y="0"/>
                  </a:moveTo>
                  <a:lnTo>
                    <a:pt x="12290298" y="0"/>
                  </a:lnTo>
                  <a:lnTo>
                    <a:pt x="12290298" y="731520"/>
                  </a:lnTo>
                  <a:lnTo>
                    <a:pt x="0" y="731520"/>
                  </a:lnTo>
                  <a:close/>
                </a:path>
              </a:pathLst>
            </a:custGeom>
            <a:blipFill>
              <a:blip r:embed="rId7">
                <a:alphaModFix amt="0"/>
              </a:blip>
              <a:stretch>
                <a:fillRect l="0" t="-277142" r="0" b="-277140"/>
              </a:stretch>
            </a:blipFill>
          </p:spPr>
        </p:sp>
      </p:grpSp>
      <p:grpSp>
        <p:nvGrpSpPr>
          <p:cNvPr name="Group 13" id="13"/>
          <p:cNvGrpSpPr/>
          <p:nvPr/>
        </p:nvGrpSpPr>
        <p:grpSpPr>
          <a:xfrm rot="0">
            <a:off x="457210" y="9165536"/>
            <a:ext cx="9217743" cy="562928"/>
            <a:chOff x="0" y="0"/>
            <a:chExt cx="12290323" cy="750570"/>
          </a:xfrm>
        </p:grpSpPr>
        <p:sp>
          <p:nvSpPr>
            <p:cNvPr name="Freeform 14" id="14"/>
            <p:cNvSpPr/>
            <p:nvPr/>
          </p:nvSpPr>
          <p:spPr>
            <a:xfrm flipH="false" flipV="false" rot="0">
              <a:off x="0" y="0"/>
              <a:ext cx="12290324" cy="750570"/>
            </a:xfrm>
            <a:custGeom>
              <a:avLst/>
              <a:gdLst/>
              <a:ahLst/>
              <a:cxnLst/>
              <a:rect r="r" b="b" t="t" l="l"/>
              <a:pathLst>
                <a:path h="750570" w="12290324">
                  <a:moveTo>
                    <a:pt x="0" y="0"/>
                  </a:moveTo>
                  <a:lnTo>
                    <a:pt x="12290324" y="0"/>
                  </a:lnTo>
                  <a:lnTo>
                    <a:pt x="12290324" y="750570"/>
                  </a:lnTo>
                  <a:lnTo>
                    <a:pt x="0" y="750570"/>
                  </a:lnTo>
                  <a:close/>
                </a:path>
              </a:pathLst>
            </a:custGeom>
            <a:blipFill>
              <a:blip r:embed="rId8">
                <a:alphaModFix amt="0"/>
              </a:blip>
              <a:stretch>
                <a:fillRect l="0" t="-269060" r="0" b="-269060"/>
              </a:stretch>
            </a:blipFill>
          </p:spPr>
        </p:sp>
        <p:sp>
          <p:nvSpPr>
            <p:cNvPr name="TextBox 15" id="15"/>
            <p:cNvSpPr txBox="true"/>
            <p:nvPr/>
          </p:nvSpPr>
          <p:spPr>
            <a:xfrm>
              <a:off x="0" y="-19050"/>
              <a:ext cx="12290323"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Mallorie, 2025</a:t>
              </a:r>
            </a:p>
          </p:txBody>
        </p:sp>
      </p:grpSp>
      <p:sp>
        <p:nvSpPr>
          <p:cNvPr name="TextBox 16" id="16"/>
          <p:cNvSpPr txBox="true"/>
          <p:nvPr/>
        </p:nvSpPr>
        <p:spPr>
          <a:xfrm rot="0">
            <a:off x="10058410" y="1543050"/>
            <a:ext cx="7680960" cy="7646670"/>
          </a:xfrm>
          <a:prstGeom prst="rect">
            <a:avLst/>
          </a:prstGeom>
        </p:spPr>
        <p:txBody>
          <a:bodyPr anchor="t" rtlCol="false" tIns="0" lIns="0" bIns="0" rIns="0">
            <a:spAutoFit/>
          </a:bodyPr>
          <a:lstStyle/>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Human Capital Management emphasizes performance and wellbeing of the workforce.</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quality of care patients receive and organisational outcomes are directly impacted by NHS staff.</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Approximately 54% of NHS employees are in clinical positions that are highly skilled (Mallorie, 2025).</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HCM is an important issue because of the size of the workforce and demand for the services.</a:t>
            </a:r>
          </a:p>
        </p:txBody>
      </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Overview of Compensation and Rewards</a:t>
              </a:r>
            </a:p>
          </p:txBody>
        </p:sp>
      </p:grpSp>
      <p:grpSp>
        <p:nvGrpSpPr>
          <p:cNvPr name="Group 9" id="9"/>
          <p:cNvGrpSpPr/>
          <p:nvPr/>
        </p:nvGrpSpPr>
        <p:grpSpPr>
          <a:xfrm rot="0">
            <a:off x="8878529" y="1554480"/>
            <a:ext cx="8952262" cy="7626096"/>
            <a:chOff x="0" y="0"/>
            <a:chExt cx="11936349" cy="10168128"/>
          </a:xfrm>
        </p:grpSpPr>
        <p:sp>
          <p:nvSpPr>
            <p:cNvPr name="Freeform 10" id="10" descr="preencoded.png"/>
            <p:cNvSpPr/>
            <p:nvPr/>
          </p:nvSpPr>
          <p:spPr>
            <a:xfrm flipH="false" flipV="false" rot="0">
              <a:off x="0" y="0"/>
              <a:ext cx="11936349" cy="10168128"/>
            </a:xfrm>
            <a:custGeom>
              <a:avLst/>
              <a:gdLst/>
              <a:ahLst/>
              <a:cxnLst/>
              <a:rect r="r" b="b" t="t" l="l"/>
              <a:pathLst>
                <a:path h="10168128" w="11936349">
                  <a:moveTo>
                    <a:pt x="0" y="0"/>
                  </a:moveTo>
                  <a:lnTo>
                    <a:pt x="11936349" y="0"/>
                  </a:lnTo>
                  <a:lnTo>
                    <a:pt x="11936349" y="10168128"/>
                  </a:lnTo>
                  <a:lnTo>
                    <a:pt x="0" y="10168128"/>
                  </a:lnTo>
                  <a:lnTo>
                    <a:pt x="0" y="0"/>
                  </a:lnTo>
                  <a:close/>
                </a:path>
              </a:pathLst>
            </a:custGeom>
            <a:blipFill>
              <a:blip r:embed="rId9"/>
              <a:stretch>
                <a:fillRect l="-21025" t="0" r="-21025" b="0"/>
              </a:stretch>
            </a:blipFill>
          </p:spPr>
        </p:sp>
      </p:grpSp>
      <p:grpSp>
        <p:nvGrpSpPr>
          <p:cNvPr name="Group 11" id="11"/>
          <p:cNvGrpSpPr/>
          <p:nvPr/>
        </p:nvGrpSpPr>
        <p:grpSpPr>
          <a:xfrm rot="0">
            <a:off x="9875510" y="9208018"/>
            <a:ext cx="7955280" cy="548640"/>
            <a:chOff x="0" y="0"/>
            <a:chExt cx="10607040" cy="731520"/>
          </a:xfrm>
        </p:grpSpPr>
        <p:sp>
          <p:nvSpPr>
            <p:cNvPr name="Freeform 12" id="12"/>
            <p:cNvSpPr/>
            <p:nvPr/>
          </p:nvSpPr>
          <p:spPr>
            <a:xfrm flipH="false" flipV="false" rot="0">
              <a:off x="0" y="0"/>
              <a:ext cx="10607040" cy="731520"/>
            </a:xfrm>
            <a:custGeom>
              <a:avLst/>
              <a:gdLst/>
              <a:ahLst/>
              <a:cxnLst/>
              <a:rect r="r" b="b" t="t" l="l"/>
              <a:pathLst>
                <a:path h="731520" w="10607040">
                  <a:moveTo>
                    <a:pt x="0" y="0"/>
                  </a:moveTo>
                  <a:lnTo>
                    <a:pt x="10607040" y="0"/>
                  </a:lnTo>
                  <a:lnTo>
                    <a:pt x="10607040" y="731520"/>
                  </a:lnTo>
                  <a:lnTo>
                    <a:pt x="0" y="731520"/>
                  </a:lnTo>
                  <a:close/>
                </a:path>
              </a:pathLst>
            </a:custGeom>
            <a:blipFill>
              <a:blip r:embed="rId7">
                <a:alphaModFix amt="0"/>
              </a:blip>
              <a:stretch>
                <a:fillRect l="0" t="-232336" r="0" b="-232336"/>
              </a:stretch>
            </a:blipFill>
          </p:spPr>
        </p:sp>
      </p:grpSp>
      <p:grpSp>
        <p:nvGrpSpPr>
          <p:cNvPr name="Group 13" id="13"/>
          <p:cNvGrpSpPr/>
          <p:nvPr/>
        </p:nvGrpSpPr>
        <p:grpSpPr>
          <a:xfrm rot="0">
            <a:off x="9875510" y="9193730"/>
            <a:ext cx="7955280" cy="562928"/>
            <a:chOff x="0" y="0"/>
            <a:chExt cx="10607040" cy="750570"/>
          </a:xfrm>
        </p:grpSpPr>
        <p:sp>
          <p:nvSpPr>
            <p:cNvPr name="Freeform 14" id="14"/>
            <p:cNvSpPr/>
            <p:nvPr/>
          </p:nvSpPr>
          <p:spPr>
            <a:xfrm flipH="false" flipV="false" rot="0">
              <a:off x="0" y="0"/>
              <a:ext cx="10607040" cy="750570"/>
            </a:xfrm>
            <a:custGeom>
              <a:avLst/>
              <a:gdLst/>
              <a:ahLst/>
              <a:cxnLst/>
              <a:rect r="r" b="b" t="t" l="l"/>
              <a:pathLst>
                <a:path h="750570" w="10607040">
                  <a:moveTo>
                    <a:pt x="0" y="0"/>
                  </a:moveTo>
                  <a:lnTo>
                    <a:pt x="10607040" y="0"/>
                  </a:lnTo>
                  <a:lnTo>
                    <a:pt x="10607040" y="750570"/>
                  </a:lnTo>
                  <a:lnTo>
                    <a:pt x="0" y="750570"/>
                  </a:lnTo>
                  <a:close/>
                </a:path>
              </a:pathLst>
            </a:custGeom>
            <a:blipFill>
              <a:blip r:embed="rId8">
                <a:alphaModFix amt="0"/>
              </a:blip>
              <a:stretch>
                <a:fillRect l="0" t="-225362" r="0" b="-225362"/>
              </a:stretch>
            </a:blipFill>
          </p:spPr>
        </p:sp>
        <p:sp>
          <p:nvSpPr>
            <p:cNvPr name="TextBox 15" id="15"/>
            <p:cNvSpPr txBox="true"/>
            <p:nvPr/>
          </p:nvSpPr>
          <p:spPr>
            <a:xfrm>
              <a:off x="0" y="-19050"/>
              <a:ext cx="10607040"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Crown, 2025</a:t>
              </a:r>
            </a:p>
          </p:txBody>
        </p:sp>
      </p:grpSp>
      <p:sp>
        <p:nvSpPr>
          <p:cNvPr name="TextBox 16" id="16"/>
          <p:cNvSpPr txBox="true"/>
          <p:nvPr/>
        </p:nvSpPr>
        <p:spPr>
          <a:xfrm rot="0">
            <a:off x="548650" y="1697993"/>
            <a:ext cx="7680960" cy="7646670"/>
          </a:xfrm>
          <a:prstGeom prst="rect">
            <a:avLst/>
          </a:prstGeom>
        </p:spPr>
        <p:txBody>
          <a:bodyPr anchor="t" rtlCol="false" tIns="0" lIns="0" bIns="0" rIns="0">
            <a:spAutoFit/>
          </a:bodyPr>
          <a:lstStyle/>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compensation should involve salary, bonuses, pensions and non-financial rewards.</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Inflation put pressure on NHS average pay which rose by 10.7% in 2025 (Crown, 2025).</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Opportunities to grow careers and attain job security are also rewarded.</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public sector pay system stresses on fairness and standardisation.</a:t>
            </a:r>
          </a:p>
        </p:txBody>
      </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64830" y="1524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64830" y="-619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Current NHS Pay Structure</a:t>
              </a:r>
            </a:p>
          </p:txBody>
        </p:sp>
      </p:grpSp>
      <p:grpSp>
        <p:nvGrpSpPr>
          <p:cNvPr name="Group 9" id="9"/>
          <p:cNvGrpSpPr/>
          <p:nvPr/>
        </p:nvGrpSpPr>
        <p:grpSpPr>
          <a:xfrm rot="0">
            <a:off x="457200" y="1554480"/>
            <a:ext cx="9509760" cy="7486269"/>
            <a:chOff x="0" y="0"/>
            <a:chExt cx="12679680" cy="9981692"/>
          </a:xfrm>
        </p:grpSpPr>
        <p:sp>
          <p:nvSpPr>
            <p:cNvPr name="Freeform 10" id="10" descr="preencoded.png"/>
            <p:cNvSpPr/>
            <p:nvPr/>
          </p:nvSpPr>
          <p:spPr>
            <a:xfrm flipH="false" flipV="false" rot="0">
              <a:off x="0" y="0"/>
              <a:ext cx="12679680" cy="9981692"/>
            </a:xfrm>
            <a:custGeom>
              <a:avLst/>
              <a:gdLst/>
              <a:ahLst/>
              <a:cxnLst/>
              <a:rect r="r" b="b" t="t" l="l"/>
              <a:pathLst>
                <a:path h="9981692" w="12679680">
                  <a:moveTo>
                    <a:pt x="0" y="0"/>
                  </a:moveTo>
                  <a:lnTo>
                    <a:pt x="12679680" y="0"/>
                  </a:lnTo>
                  <a:lnTo>
                    <a:pt x="12679680" y="9981692"/>
                  </a:lnTo>
                  <a:lnTo>
                    <a:pt x="0" y="9981692"/>
                  </a:lnTo>
                  <a:lnTo>
                    <a:pt x="0" y="0"/>
                  </a:lnTo>
                  <a:close/>
                </a:path>
              </a:pathLst>
            </a:custGeom>
            <a:blipFill>
              <a:blip r:embed="rId9"/>
              <a:stretch>
                <a:fillRect l="-2760" t="0" r="-2760" b="0"/>
              </a:stretch>
            </a:blipFill>
          </p:spPr>
        </p:sp>
      </p:grpSp>
      <p:grpSp>
        <p:nvGrpSpPr>
          <p:cNvPr name="Group 11" id="11"/>
          <p:cNvGrpSpPr/>
          <p:nvPr/>
        </p:nvGrpSpPr>
        <p:grpSpPr>
          <a:xfrm rot="0">
            <a:off x="1845307" y="9041644"/>
            <a:ext cx="7955280" cy="548640"/>
            <a:chOff x="0" y="0"/>
            <a:chExt cx="10607040" cy="731520"/>
          </a:xfrm>
        </p:grpSpPr>
        <p:sp>
          <p:nvSpPr>
            <p:cNvPr name="Freeform 12" id="12"/>
            <p:cNvSpPr/>
            <p:nvPr/>
          </p:nvSpPr>
          <p:spPr>
            <a:xfrm flipH="false" flipV="false" rot="0">
              <a:off x="0" y="0"/>
              <a:ext cx="10607040" cy="731520"/>
            </a:xfrm>
            <a:custGeom>
              <a:avLst/>
              <a:gdLst/>
              <a:ahLst/>
              <a:cxnLst/>
              <a:rect r="r" b="b" t="t" l="l"/>
              <a:pathLst>
                <a:path h="731520" w="10607040">
                  <a:moveTo>
                    <a:pt x="0" y="0"/>
                  </a:moveTo>
                  <a:lnTo>
                    <a:pt x="10607040" y="0"/>
                  </a:lnTo>
                  <a:lnTo>
                    <a:pt x="10607040" y="731520"/>
                  </a:lnTo>
                  <a:lnTo>
                    <a:pt x="0" y="731520"/>
                  </a:lnTo>
                  <a:close/>
                </a:path>
              </a:pathLst>
            </a:custGeom>
            <a:blipFill>
              <a:blip r:embed="rId7">
                <a:alphaModFix amt="0"/>
              </a:blip>
              <a:stretch>
                <a:fillRect l="0" t="-232336" r="0" b="-232336"/>
              </a:stretch>
            </a:blipFill>
          </p:spPr>
        </p:sp>
      </p:grpSp>
      <p:grpSp>
        <p:nvGrpSpPr>
          <p:cNvPr name="Group 13" id="13"/>
          <p:cNvGrpSpPr/>
          <p:nvPr/>
        </p:nvGrpSpPr>
        <p:grpSpPr>
          <a:xfrm rot="0">
            <a:off x="1845307" y="9027357"/>
            <a:ext cx="7955280" cy="562928"/>
            <a:chOff x="0" y="0"/>
            <a:chExt cx="10607040" cy="750570"/>
          </a:xfrm>
        </p:grpSpPr>
        <p:sp>
          <p:nvSpPr>
            <p:cNvPr name="Freeform 14" id="14"/>
            <p:cNvSpPr/>
            <p:nvPr/>
          </p:nvSpPr>
          <p:spPr>
            <a:xfrm flipH="false" flipV="false" rot="0">
              <a:off x="0" y="0"/>
              <a:ext cx="10607040" cy="750570"/>
            </a:xfrm>
            <a:custGeom>
              <a:avLst/>
              <a:gdLst/>
              <a:ahLst/>
              <a:cxnLst/>
              <a:rect r="r" b="b" t="t" l="l"/>
              <a:pathLst>
                <a:path h="750570" w="10607040">
                  <a:moveTo>
                    <a:pt x="0" y="0"/>
                  </a:moveTo>
                  <a:lnTo>
                    <a:pt x="10607040" y="0"/>
                  </a:lnTo>
                  <a:lnTo>
                    <a:pt x="10607040" y="750570"/>
                  </a:lnTo>
                  <a:lnTo>
                    <a:pt x="0" y="750570"/>
                  </a:lnTo>
                  <a:close/>
                </a:path>
              </a:pathLst>
            </a:custGeom>
            <a:blipFill>
              <a:blip r:embed="rId8">
                <a:alphaModFix amt="0"/>
              </a:blip>
              <a:stretch>
                <a:fillRect l="0" t="-225362" r="0" b="-225362"/>
              </a:stretch>
            </a:blipFill>
          </p:spPr>
        </p:sp>
        <p:sp>
          <p:nvSpPr>
            <p:cNvPr name="TextBox 15" id="15"/>
            <p:cNvSpPr txBox="true"/>
            <p:nvPr/>
          </p:nvSpPr>
          <p:spPr>
            <a:xfrm>
              <a:off x="0" y="-19050"/>
              <a:ext cx="10607040"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self-developed, data collected from NHS Providers, 2025</a:t>
              </a:r>
            </a:p>
          </p:txBody>
        </p:sp>
      </p:grpSp>
      <p:sp>
        <p:nvSpPr>
          <p:cNvPr name="TextBox 16" id="16"/>
          <p:cNvSpPr txBox="true"/>
          <p:nvPr/>
        </p:nvSpPr>
        <p:spPr>
          <a:xfrm rot="0">
            <a:off x="10299706" y="1842773"/>
            <a:ext cx="7680960" cy="7646670"/>
          </a:xfrm>
          <a:prstGeom prst="rect">
            <a:avLst/>
          </a:prstGeom>
        </p:spPr>
        <p:txBody>
          <a:bodyPr anchor="t" rtlCol="false" tIns="0" lIns="0" bIns="0" rIns="0">
            <a:spAutoFit/>
          </a:bodyPr>
          <a:lstStyle/>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Most NHS staff are managed using the Agenda for Change system (NHS Employers, 2024).</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Pay bands equalize the wages of positions and experience.</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centralised pay systems do not allow much flexibility in performance rewards.</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In 2025, senior managers are likely to earn an average of £99,110 per annum (NHS Providers, 2025).</a:t>
            </a:r>
          </a:p>
        </p:txBody>
      </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Key Compensation Challenges</a:t>
              </a:r>
            </a:p>
          </p:txBody>
        </p:sp>
      </p:grpSp>
      <p:grpSp>
        <p:nvGrpSpPr>
          <p:cNvPr name="Group 9" id="9"/>
          <p:cNvGrpSpPr/>
          <p:nvPr/>
        </p:nvGrpSpPr>
        <p:grpSpPr>
          <a:xfrm rot="0">
            <a:off x="8613143" y="1554480"/>
            <a:ext cx="9677400" cy="7626382"/>
            <a:chOff x="0" y="0"/>
            <a:chExt cx="12903200" cy="10168509"/>
          </a:xfrm>
        </p:grpSpPr>
        <p:sp>
          <p:nvSpPr>
            <p:cNvPr name="Freeform 10" id="10" descr="preencoded.png"/>
            <p:cNvSpPr/>
            <p:nvPr/>
          </p:nvSpPr>
          <p:spPr>
            <a:xfrm flipH="false" flipV="false" rot="0">
              <a:off x="0" y="0"/>
              <a:ext cx="12903200" cy="10168509"/>
            </a:xfrm>
            <a:custGeom>
              <a:avLst/>
              <a:gdLst/>
              <a:ahLst/>
              <a:cxnLst/>
              <a:rect r="r" b="b" t="t" l="l"/>
              <a:pathLst>
                <a:path h="10168509" w="12903200">
                  <a:moveTo>
                    <a:pt x="0" y="0"/>
                  </a:moveTo>
                  <a:lnTo>
                    <a:pt x="12903200" y="0"/>
                  </a:lnTo>
                  <a:lnTo>
                    <a:pt x="12903200" y="10168509"/>
                  </a:lnTo>
                  <a:lnTo>
                    <a:pt x="0" y="10168509"/>
                  </a:lnTo>
                  <a:lnTo>
                    <a:pt x="0" y="0"/>
                  </a:lnTo>
                  <a:close/>
                </a:path>
              </a:pathLst>
            </a:custGeom>
            <a:blipFill>
              <a:blip r:embed="rId9"/>
              <a:stretch>
                <a:fillRect l="-25881" t="0" r="-25881" b="0"/>
              </a:stretch>
            </a:blipFill>
          </p:spPr>
        </p:sp>
      </p:grpSp>
      <p:grpSp>
        <p:nvGrpSpPr>
          <p:cNvPr name="Group 11" id="11"/>
          <p:cNvGrpSpPr/>
          <p:nvPr/>
        </p:nvGrpSpPr>
        <p:grpSpPr>
          <a:xfrm rot="0">
            <a:off x="9875530" y="9208018"/>
            <a:ext cx="7955280" cy="548640"/>
            <a:chOff x="0" y="0"/>
            <a:chExt cx="10607040" cy="731520"/>
          </a:xfrm>
        </p:grpSpPr>
        <p:sp>
          <p:nvSpPr>
            <p:cNvPr name="Freeform 12" id="12"/>
            <p:cNvSpPr/>
            <p:nvPr/>
          </p:nvSpPr>
          <p:spPr>
            <a:xfrm flipH="false" flipV="false" rot="0">
              <a:off x="0" y="0"/>
              <a:ext cx="10607040" cy="731520"/>
            </a:xfrm>
            <a:custGeom>
              <a:avLst/>
              <a:gdLst/>
              <a:ahLst/>
              <a:cxnLst/>
              <a:rect r="r" b="b" t="t" l="l"/>
              <a:pathLst>
                <a:path h="731520" w="10607040">
                  <a:moveTo>
                    <a:pt x="0" y="0"/>
                  </a:moveTo>
                  <a:lnTo>
                    <a:pt x="10607040" y="0"/>
                  </a:lnTo>
                  <a:lnTo>
                    <a:pt x="10607040" y="731520"/>
                  </a:lnTo>
                  <a:lnTo>
                    <a:pt x="0" y="731520"/>
                  </a:lnTo>
                  <a:close/>
                </a:path>
              </a:pathLst>
            </a:custGeom>
            <a:blipFill>
              <a:blip r:embed="rId7">
                <a:alphaModFix amt="0"/>
              </a:blip>
              <a:stretch>
                <a:fillRect l="0" t="-232336" r="0" b="-232336"/>
              </a:stretch>
            </a:blipFill>
          </p:spPr>
        </p:sp>
      </p:grpSp>
      <p:grpSp>
        <p:nvGrpSpPr>
          <p:cNvPr name="Group 13" id="13"/>
          <p:cNvGrpSpPr/>
          <p:nvPr/>
        </p:nvGrpSpPr>
        <p:grpSpPr>
          <a:xfrm rot="0">
            <a:off x="9875530" y="9193730"/>
            <a:ext cx="7955280" cy="562928"/>
            <a:chOff x="0" y="0"/>
            <a:chExt cx="10607040" cy="750570"/>
          </a:xfrm>
        </p:grpSpPr>
        <p:sp>
          <p:nvSpPr>
            <p:cNvPr name="Freeform 14" id="14"/>
            <p:cNvSpPr/>
            <p:nvPr/>
          </p:nvSpPr>
          <p:spPr>
            <a:xfrm flipH="false" flipV="false" rot="0">
              <a:off x="0" y="0"/>
              <a:ext cx="10607040" cy="750570"/>
            </a:xfrm>
            <a:custGeom>
              <a:avLst/>
              <a:gdLst/>
              <a:ahLst/>
              <a:cxnLst/>
              <a:rect r="r" b="b" t="t" l="l"/>
              <a:pathLst>
                <a:path h="750570" w="10607040">
                  <a:moveTo>
                    <a:pt x="0" y="0"/>
                  </a:moveTo>
                  <a:lnTo>
                    <a:pt x="10607040" y="0"/>
                  </a:lnTo>
                  <a:lnTo>
                    <a:pt x="10607040" y="750570"/>
                  </a:lnTo>
                  <a:lnTo>
                    <a:pt x="0" y="750570"/>
                  </a:lnTo>
                  <a:close/>
                </a:path>
              </a:pathLst>
            </a:custGeom>
            <a:blipFill>
              <a:blip r:embed="rId8">
                <a:alphaModFix amt="0"/>
              </a:blip>
              <a:stretch>
                <a:fillRect l="0" t="-225362" r="0" b="-225362"/>
              </a:stretch>
            </a:blipFill>
          </p:spPr>
        </p:sp>
        <p:sp>
          <p:nvSpPr>
            <p:cNvPr name="TextBox 15" id="15"/>
            <p:cNvSpPr txBox="true"/>
            <p:nvPr/>
          </p:nvSpPr>
          <p:spPr>
            <a:xfrm>
              <a:off x="0" y="-19050"/>
              <a:ext cx="10607040"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NHS Providers, 2025</a:t>
              </a:r>
            </a:p>
          </p:txBody>
        </p:sp>
      </p:grpSp>
      <p:sp>
        <p:nvSpPr>
          <p:cNvPr name="TextBox 16" id="16"/>
          <p:cNvSpPr txBox="true"/>
          <p:nvPr/>
        </p:nvSpPr>
        <p:spPr>
          <a:xfrm rot="0">
            <a:off x="311153" y="1708147"/>
            <a:ext cx="7838437" cy="7646670"/>
          </a:xfrm>
          <a:prstGeom prst="rect">
            <a:avLst/>
          </a:prstGeom>
        </p:spPr>
        <p:txBody>
          <a:bodyPr anchor="t" rtlCol="false" tIns="0" lIns="0" bIns="0" rIns="0">
            <a:spAutoFit/>
          </a:bodyPr>
          <a:lstStyle/>
          <a:p>
            <a:pPr algn="just">
              <a:lnSpc>
                <a:spcPts val="3719"/>
              </a:lnSpc>
            </a:pP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In 2025, some 100,020 NHS vacancies were reported.</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vacancy rate is high with approximately 6.7% (NHS Providers, 2025).</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Dissatisfaction with pay cannot be removed even with pay increments.</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problem of inequality can be found in positions and groups of outsourced employees.</a:t>
            </a:r>
          </a:p>
        </p:txBody>
      </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Staff Retention Issues</a:t>
              </a:r>
            </a:p>
          </p:txBody>
        </p:sp>
      </p:grpSp>
      <p:grpSp>
        <p:nvGrpSpPr>
          <p:cNvPr name="Group 9" id="9"/>
          <p:cNvGrpSpPr/>
          <p:nvPr/>
        </p:nvGrpSpPr>
        <p:grpSpPr>
          <a:xfrm rot="0">
            <a:off x="457200" y="1554480"/>
            <a:ext cx="9509760" cy="7561802"/>
            <a:chOff x="0" y="0"/>
            <a:chExt cx="12679680" cy="10082403"/>
          </a:xfrm>
        </p:grpSpPr>
        <p:sp>
          <p:nvSpPr>
            <p:cNvPr name="Freeform 10" id="10" descr="preencoded.png"/>
            <p:cNvSpPr/>
            <p:nvPr/>
          </p:nvSpPr>
          <p:spPr>
            <a:xfrm flipH="false" flipV="false" rot="0">
              <a:off x="0" y="0"/>
              <a:ext cx="12679680" cy="10082403"/>
            </a:xfrm>
            <a:custGeom>
              <a:avLst/>
              <a:gdLst/>
              <a:ahLst/>
              <a:cxnLst/>
              <a:rect r="r" b="b" t="t" l="l"/>
              <a:pathLst>
                <a:path h="10082403" w="12679680">
                  <a:moveTo>
                    <a:pt x="0" y="0"/>
                  </a:moveTo>
                  <a:lnTo>
                    <a:pt x="12679680" y="0"/>
                  </a:lnTo>
                  <a:lnTo>
                    <a:pt x="12679680" y="10082403"/>
                  </a:lnTo>
                  <a:lnTo>
                    <a:pt x="0" y="10082403"/>
                  </a:lnTo>
                  <a:lnTo>
                    <a:pt x="0" y="0"/>
                  </a:lnTo>
                  <a:close/>
                </a:path>
              </a:pathLst>
            </a:custGeom>
            <a:blipFill>
              <a:blip r:embed="rId9"/>
              <a:stretch>
                <a:fillRect l="-20211" t="0" r="-20211" b="0"/>
              </a:stretch>
            </a:blipFill>
          </p:spPr>
        </p:sp>
      </p:grpSp>
      <p:grpSp>
        <p:nvGrpSpPr>
          <p:cNvPr name="Group 11" id="11"/>
          <p:cNvGrpSpPr/>
          <p:nvPr/>
        </p:nvGrpSpPr>
        <p:grpSpPr>
          <a:xfrm rot="0">
            <a:off x="457210" y="9175871"/>
            <a:ext cx="7955280" cy="548640"/>
            <a:chOff x="0" y="0"/>
            <a:chExt cx="10607040" cy="731520"/>
          </a:xfrm>
        </p:grpSpPr>
        <p:sp>
          <p:nvSpPr>
            <p:cNvPr name="Freeform 12" id="12"/>
            <p:cNvSpPr/>
            <p:nvPr/>
          </p:nvSpPr>
          <p:spPr>
            <a:xfrm flipH="false" flipV="false" rot="0">
              <a:off x="0" y="0"/>
              <a:ext cx="10607040" cy="731520"/>
            </a:xfrm>
            <a:custGeom>
              <a:avLst/>
              <a:gdLst/>
              <a:ahLst/>
              <a:cxnLst/>
              <a:rect r="r" b="b" t="t" l="l"/>
              <a:pathLst>
                <a:path h="731520" w="10607040">
                  <a:moveTo>
                    <a:pt x="0" y="0"/>
                  </a:moveTo>
                  <a:lnTo>
                    <a:pt x="10607040" y="0"/>
                  </a:lnTo>
                  <a:lnTo>
                    <a:pt x="10607040" y="731520"/>
                  </a:lnTo>
                  <a:lnTo>
                    <a:pt x="0" y="731520"/>
                  </a:lnTo>
                  <a:close/>
                </a:path>
              </a:pathLst>
            </a:custGeom>
            <a:blipFill>
              <a:blip r:embed="rId7">
                <a:alphaModFix amt="0"/>
              </a:blip>
              <a:stretch>
                <a:fillRect l="0" t="-232336" r="0" b="-232336"/>
              </a:stretch>
            </a:blipFill>
          </p:spPr>
        </p:sp>
      </p:grpSp>
      <p:grpSp>
        <p:nvGrpSpPr>
          <p:cNvPr name="Group 13" id="13"/>
          <p:cNvGrpSpPr/>
          <p:nvPr/>
        </p:nvGrpSpPr>
        <p:grpSpPr>
          <a:xfrm rot="0">
            <a:off x="457210" y="9161583"/>
            <a:ext cx="7955280" cy="562928"/>
            <a:chOff x="0" y="0"/>
            <a:chExt cx="10607040" cy="750570"/>
          </a:xfrm>
        </p:grpSpPr>
        <p:sp>
          <p:nvSpPr>
            <p:cNvPr name="Freeform 14" id="14"/>
            <p:cNvSpPr/>
            <p:nvPr/>
          </p:nvSpPr>
          <p:spPr>
            <a:xfrm flipH="false" flipV="false" rot="0">
              <a:off x="0" y="0"/>
              <a:ext cx="10607040" cy="750570"/>
            </a:xfrm>
            <a:custGeom>
              <a:avLst/>
              <a:gdLst/>
              <a:ahLst/>
              <a:cxnLst/>
              <a:rect r="r" b="b" t="t" l="l"/>
              <a:pathLst>
                <a:path h="750570" w="10607040">
                  <a:moveTo>
                    <a:pt x="0" y="0"/>
                  </a:moveTo>
                  <a:lnTo>
                    <a:pt x="10607040" y="0"/>
                  </a:lnTo>
                  <a:lnTo>
                    <a:pt x="10607040" y="750570"/>
                  </a:lnTo>
                  <a:lnTo>
                    <a:pt x="0" y="750570"/>
                  </a:lnTo>
                  <a:close/>
                </a:path>
              </a:pathLst>
            </a:custGeom>
            <a:blipFill>
              <a:blip r:embed="rId8">
                <a:alphaModFix amt="0"/>
              </a:blip>
              <a:stretch>
                <a:fillRect l="0" t="-225362" r="0" b="-225362"/>
              </a:stretch>
            </a:blipFill>
          </p:spPr>
        </p:sp>
        <p:sp>
          <p:nvSpPr>
            <p:cNvPr name="TextBox 15" id="15"/>
            <p:cNvSpPr txBox="true"/>
            <p:nvPr/>
          </p:nvSpPr>
          <p:spPr>
            <a:xfrm>
              <a:off x="0" y="-19050"/>
              <a:ext cx="10607040"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Buckingham, 2025</a:t>
              </a:r>
            </a:p>
          </p:txBody>
        </p:sp>
      </p:grpSp>
      <p:sp>
        <p:nvSpPr>
          <p:cNvPr name="TextBox 16" id="16"/>
          <p:cNvSpPr txBox="true"/>
          <p:nvPr/>
        </p:nvSpPr>
        <p:spPr>
          <a:xfrm rot="0">
            <a:off x="10385812" y="1543050"/>
            <a:ext cx="7353548" cy="7646670"/>
          </a:xfrm>
          <a:prstGeom prst="rect">
            <a:avLst/>
          </a:prstGeom>
        </p:spPr>
        <p:txBody>
          <a:bodyPr anchor="t" rtlCol="false" tIns="0" lIns="0" bIns="0" rIns="0">
            <a:spAutoFit/>
          </a:bodyPr>
          <a:lstStyle/>
          <a:p>
            <a:pPr algn="just">
              <a:lnSpc>
                <a:spcPts val="3719"/>
              </a:lnSpc>
            </a:pPr>
          </a:p>
          <a:p>
            <a:pPr algn="just">
              <a:lnSpc>
                <a:spcPts val="3719"/>
              </a:lnSpc>
            </a:pP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About 10.1% of NHS staff left their jobs in 2024-2025 (Buckingham, 2025).</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retention was better than the turnover of 12.5% in 2022.</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Dissatisfaction with pay is also a major cause of exit.</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Employees of younger age are becoming more dissatisfied with rewards and conditions.</a:t>
            </a:r>
          </a:p>
        </p:txBody>
      </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Slide 8 — Recruitment Challenges</a:t>
              </a:r>
            </a:p>
          </p:txBody>
        </p:sp>
      </p:grpSp>
      <p:grpSp>
        <p:nvGrpSpPr>
          <p:cNvPr name="Group 9" id="9"/>
          <p:cNvGrpSpPr/>
          <p:nvPr/>
        </p:nvGrpSpPr>
        <p:grpSpPr>
          <a:xfrm rot="0">
            <a:off x="7492184" y="1554480"/>
            <a:ext cx="10338626" cy="7680960"/>
            <a:chOff x="0" y="0"/>
            <a:chExt cx="13784834" cy="10241280"/>
          </a:xfrm>
        </p:grpSpPr>
        <p:sp>
          <p:nvSpPr>
            <p:cNvPr name="Freeform 10" id="10" descr="preencoded.png"/>
            <p:cNvSpPr/>
            <p:nvPr/>
          </p:nvSpPr>
          <p:spPr>
            <a:xfrm flipH="false" flipV="false" rot="0">
              <a:off x="0" y="0"/>
              <a:ext cx="13784835" cy="10241280"/>
            </a:xfrm>
            <a:custGeom>
              <a:avLst/>
              <a:gdLst/>
              <a:ahLst/>
              <a:cxnLst/>
              <a:rect r="r" b="b" t="t" l="l"/>
              <a:pathLst>
                <a:path h="10241280" w="13784835">
                  <a:moveTo>
                    <a:pt x="0" y="0"/>
                  </a:moveTo>
                  <a:lnTo>
                    <a:pt x="13784835" y="0"/>
                  </a:lnTo>
                  <a:lnTo>
                    <a:pt x="13784835" y="10241280"/>
                  </a:lnTo>
                  <a:lnTo>
                    <a:pt x="0" y="10241280"/>
                  </a:lnTo>
                  <a:lnTo>
                    <a:pt x="0" y="0"/>
                  </a:lnTo>
                  <a:close/>
                </a:path>
              </a:pathLst>
            </a:custGeom>
            <a:blipFill>
              <a:blip r:embed="rId9"/>
              <a:stretch>
                <a:fillRect l="0" t="-448" r="0" b="-448"/>
              </a:stretch>
            </a:blipFill>
          </p:spPr>
        </p:sp>
      </p:grpSp>
      <p:grpSp>
        <p:nvGrpSpPr>
          <p:cNvPr name="Group 11" id="11"/>
          <p:cNvGrpSpPr/>
          <p:nvPr/>
        </p:nvGrpSpPr>
        <p:grpSpPr>
          <a:xfrm rot="0">
            <a:off x="7492184" y="9235440"/>
            <a:ext cx="10338626" cy="548640"/>
            <a:chOff x="0" y="0"/>
            <a:chExt cx="13784834" cy="731520"/>
          </a:xfrm>
        </p:grpSpPr>
        <p:sp>
          <p:nvSpPr>
            <p:cNvPr name="Freeform 12" id="12"/>
            <p:cNvSpPr/>
            <p:nvPr/>
          </p:nvSpPr>
          <p:spPr>
            <a:xfrm flipH="false" flipV="false" rot="0">
              <a:off x="0" y="0"/>
              <a:ext cx="13784835" cy="731520"/>
            </a:xfrm>
            <a:custGeom>
              <a:avLst/>
              <a:gdLst/>
              <a:ahLst/>
              <a:cxnLst/>
              <a:rect r="r" b="b" t="t" l="l"/>
              <a:pathLst>
                <a:path h="731520" w="13784835">
                  <a:moveTo>
                    <a:pt x="0" y="0"/>
                  </a:moveTo>
                  <a:lnTo>
                    <a:pt x="13784835" y="0"/>
                  </a:lnTo>
                  <a:lnTo>
                    <a:pt x="13784835" y="731520"/>
                  </a:lnTo>
                  <a:lnTo>
                    <a:pt x="0" y="731520"/>
                  </a:lnTo>
                  <a:close/>
                </a:path>
              </a:pathLst>
            </a:custGeom>
            <a:blipFill>
              <a:blip r:embed="rId7">
                <a:alphaModFix amt="0"/>
              </a:blip>
              <a:stretch>
                <a:fillRect l="0" t="-316921" r="0" b="-316923"/>
              </a:stretch>
            </a:blipFill>
          </p:spPr>
        </p:sp>
      </p:grpSp>
      <p:grpSp>
        <p:nvGrpSpPr>
          <p:cNvPr name="Group 13" id="13"/>
          <p:cNvGrpSpPr/>
          <p:nvPr/>
        </p:nvGrpSpPr>
        <p:grpSpPr>
          <a:xfrm rot="0">
            <a:off x="7492184" y="9221152"/>
            <a:ext cx="10338626" cy="562928"/>
            <a:chOff x="0" y="0"/>
            <a:chExt cx="13784834" cy="750570"/>
          </a:xfrm>
        </p:grpSpPr>
        <p:sp>
          <p:nvSpPr>
            <p:cNvPr name="Freeform 14" id="14"/>
            <p:cNvSpPr/>
            <p:nvPr/>
          </p:nvSpPr>
          <p:spPr>
            <a:xfrm flipH="false" flipV="false" rot="0">
              <a:off x="0" y="0"/>
              <a:ext cx="13784835" cy="750570"/>
            </a:xfrm>
            <a:custGeom>
              <a:avLst/>
              <a:gdLst/>
              <a:ahLst/>
              <a:cxnLst/>
              <a:rect r="r" b="b" t="t" l="l"/>
              <a:pathLst>
                <a:path h="750570" w="13784835">
                  <a:moveTo>
                    <a:pt x="0" y="0"/>
                  </a:moveTo>
                  <a:lnTo>
                    <a:pt x="13784835" y="0"/>
                  </a:lnTo>
                  <a:lnTo>
                    <a:pt x="13784835" y="750570"/>
                  </a:lnTo>
                  <a:lnTo>
                    <a:pt x="0" y="750570"/>
                  </a:lnTo>
                  <a:close/>
                </a:path>
              </a:pathLst>
            </a:custGeom>
            <a:blipFill>
              <a:blip r:embed="rId8">
                <a:alphaModFix amt="0"/>
              </a:blip>
              <a:stretch>
                <a:fillRect l="0" t="-307858" r="0" b="-307858"/>
              </a:stretch>
            </a:blipFill>
          </p:spPr>
        </p:sp>
        <p:sp>
          <p:nvSpPr>
            <p:cNvPr name="TextBox 15" id="15"/>
            <p:cNvSpPr txBox="true"/>
            <p:nvPr/>
          </p:nvSpPr>
          <p:spPr>
            <a:xfrm>
              <a:off x="0" y="-19050"/>
              <a:ext cx="13784834"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self-developed, data collected from Gajjar, 2026</a:t>
              </a:r>
            </a:p>
          </p:txBody>
        </p:sp>
      </p:grpSp>
      <p:sp>
        <p:nvSpPr>
          <p:cNvPr name="TextBox 16" id="16"/>
          <p:cNvSpPr txBox="true"/>
          <p:nvPr/>
        </p:nvSpPr>
        <p:spPr>
          <a:xfrm rot="0">
            <a:off x="548650" y="1543050"/>
            <a:ext cx="6586623" cy="7646670"/>
          </a:xfrm>
          <a:prstGeom prst="rect">
            <a:avLst/>
          </a:prstGeom>
        </p:spPr>
        <p:txBody>
          <a:bodyPr anchor="t" rtlCol="false" tIns="0" lIns="0" bIns="0" rIns="0">
            <a:spAutoFit/>
          </a:bodyPr>
          <a:lstStyle/>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NHS faces over 7,000 medical vacancies in 2025 (Schrimpf, Scheiwe and Bleckwenn, 2024).</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number of nurse shortages is more than 25,000 throughout the system.</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Global competition for healthcare talent influences the recruitment.</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Competitiveness in pay is still an obstacle towards attracting new employees (Gajjar, 2026).</a:t>
            </a:r>
          </a:p>
        </p:txBody>
      </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Workload vs Pay Imbalance</a:t>
              </a:r>
            </a:p>
          </p:txBody>
        </p:sp>
      </p:grpSp>
      <p:grpSp>
        <p:nvGrpSpPr>
          <p:cNvPr name="Group 9" id="9"/>
          <p:cNvGrpSpPr/>
          <p:nvPr/>
        </p:nvGrpSpPr>
        <p:grpSpPr>
          <a:xfrm rot="0">
            <a:off x="457200" y="1554480"/>
            <a:ext cx="9379934" cy="7490365"/>
            <a:chOff x="0" y="0"/>
            <a:chExt cx="12506579" cy="9987153"/>
          </a:xfrm>
        </p:grpSpPr>
        <p:sp>
          <p:nvSpPr>
            <p:cNvPr name="Freeform 10" id="10" descr="preencoded.png"/>
            <p:cNvSpPr/>
            <p:nvPr/>
          </p:nvSpPr>
          <p:spPr>
            <a:xfrm flipH="false" flipV="false" rot="0">
              <a:off x="0" y="0"/>
              <a:ext cx="12506579" cy="9987153"/>
            </a:xfrm>
            <a:custGeom>
              <a:avLst/>
              <a:gdLst/>
              <a:ahLst/>
              <a:cxnLst/>
              <a:rect r="r" b="b" t="t" l="l"/>
              <a:pathLst>
                <a:path h="9987153" w="12506579">
                  <a:moveTo>
                    <a:pt x="0" y="0"/>
                  </a:moveTo>
                  <a:lnTo>
                    <a:pt x="12506579" y="0"/>
                  </a:lnTo>
                  <a:lnTo>
                    <a:pt x="12506579" y="9987153"/>
                  </a:lnTo>
                  <a:lnTo>
                    <a:pt x="0" y="9987153"/>
                  </a:lnTo>
                  <a:lnTo>
                    <a:pt x="0" y="0"/>
                  </a:lnTo>
                  <a:close/>
                </a:path>
              </a:pathLst>
            </a:custGeom>
            <a:blipFill>
              <a:blip r:embed="rId9"/>
              <a:stretch>
                <a:fillRect l="-3520" t="0" r="-3519" b="0"/>
              </a:stretch>
            </a:blipFill>
          </p:spPr>
        </p:sp>
      </p:grpSp>
      <p:grpSp>
        <p:nvGrpSpPr>
          <p:cNvPr name="Group 11" id="11"/>
          <p:cNvGrpSpPr/>
          <p:nvPr/>
        </p:nvGrpSpPr>
        <p:grpSpPr>
          <a:xfrm rot="0">
            <a:off x="457210" y="9140171"/>
            <a:ext cx="9379972" cy="548640"/>
            <a:chOff x="0" y="0"/>
            <a:chExt cx="12506630" cy="731520"/>
          </a:xfrm>
        </p:grpSpPr>
        <p:sp>
          <p:nvSpPr>
            <p:cNvPr name="Freeform 12" id="12"/>
            <p:cNvSpPr/>
            <p:nvPr/>
          </p:nvSpPr>
          <p:spPr>
            <a:xfrm flipH="false" flipV="false" rot="0">
              <a:off x="0" y="0"/>
              <a:ext cx="12506579" cy="731520"/>
            </a:xfrm>
            <a:custGeom>
              <a:avLst/>
              <a:gdLst/>
              <a:ahLst/>
              <a:cxnLst/>
              <a:rect r="r" b="b" t="t" l="l"/>
              <a:pathLst>
                <a:path h="731520" w="12506579">
                  <a:moveTo>
                    <a:pt x="0" y="0"/>
                  </a:moveTo>
                  <a:lnTo>
                    <a:pt x="12506579" y="0"/>
                  </a:lnTo>
                  <a:lnTo>
                    <a:pt x="12506579" y="731520"/>
                  </a:lnTo>
                  <a:lnTo>
                    <a:pt x="0" y="731520"/>
                  </a:lnTo>
                  <a:close/>
                </a:path>
              </a:pathLst>
            </a:custGeom>
            <a:blipFill>
              <a:blip r:embed="rId7">
                <a:alphaModFix amt="0"/>
              </a:blip>
              <a:stretch>
                <a:fillRect l="0" t="-282899" r="0" b="-282899"/>
              </a:stretch>
            </a:blipFill>
          </p:spPr>
        </p:sp>
      </p:grpSp>
      <p:grpSp>
        <p:nvGrpSpPr>
          <p:cNvPr name="Group 13" id="13"/>
          <p:cNvGrpSpPr/>
          <p:nvPr/>
        </p:nvGrpSpPr>
        <p:grpSpPr>
          <a:xfrm rot="0">
            <a:off x="457210" y="9125883"/>
            <a:ext cx="9379972" cy="562928"/>
            <a:chOff x="0" y="0"/>
            <a:chExt cx="12506630" cy="750570"/>
          </a:xfrm>
        </p:grpSpPr>
        <p:sp>
          <p:nvSpPr>
            <p:cNvPr name="Freeform 14" id="14"/>
            <p:cNvSpPr/>
            <p:nvPr/>
          </p:nvSpPr>
          <p:spPr>
            <a:xfrm flipH="false" flipV="false" rot="0">
              <a:off x="0" y="0"/>
              <a:ext cx="12506630" cy="750570"/>
            </a:xfrm>
            <a:custGeom>
              <a:avLst/>
              <a:gdLst/>
              <a:ahLst/>
              <a:cxnLst/>
              <a:rect r="r" b="b" t="t" l="l"/>
              <a:pathLst>
                <a:path h="750570" w="12506630">
                  <a:moveTo>
                    <a:pt x="0" y="0"/>
                  </a:moveTo>
                  <a:lnTo>
                    <a:pt x="12506630" y="0"/>
                  </a:lnTo>
                  <a:lnTo>
                    <a:pt x="12506630" y="750570"/>
                  </a:lnTo>
                  <a:lnTo>
                    <a:pt x="0" y="750570"/>
                  </a:lnTo>
                  <a:close/>
                </a:path>
              </a:pathLst>
            </a:custGeom>
            <a:blipFill>
              <a:blip r:embed="rId8">
                <a:alphaModFix amt="0"/>
              </a:blip>
              <a:stretch>
                <a:fillRect l="0" t="-274676" r="0" b="-274676"/>
              </a:stretch>
            </a:blipFill>
          </p:spPr>
        </p:sp>
        <p:sp>
          <p:nvSpPr>
            <p:cNvPr name="TextBox 15" id="15"/>
            <p:cNvSpPr txBox="true"/>
            <p:nvPr/>
          </p:nvSpPr>
          <p:spPr>
            <a:xfrm>
              <a:off x="0" y="-19050"/>
              <a:ext cx="12506630"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self-developed, data collected from Bailey, 2026</a:t>
              </a:r>
            </a:p>
          </p:txBody>
        </p:sp>
      </p:grpSp>
      <p:grpSp>
        <p:nvGrpSpPr>
          <p:cNvPr name="Group 16" id="16"/>
          <p:cNvGrpSpPr/>
          <p:nvPr/>
        </p:nvGrpSpPr>
        <p:grpSpPr>
          <a:xfrm rot="0">
            <a:off x="9966970" y="2543042"/>
            <a:ext cx="7863840" cy="1352550"/>
            <a:chOff x="0" y="0"/>
            <a:chExt cx="10485120" cy="1803400"/>
          </a:xfrm>
        </p:grpSpPr>
        <p:sp>
          <p:nvSpPr>
            <p:cNvPr name="Freeform 17" id="17"/>
            <p:cNvSpPr/>
            <p:nvPr/>
          </p:nvSpPr>
          <p:spPr>
            <a:xfrm flipH="false" flipV="false" rot="0">
              <a:off x="0" y="0"/>
              <a:ext cx="10485120" cy="1803400"/>
            </a:xfrm>
            <a:custGeom>
              <a:avLst/>
              <a:gdLst/>
              <a:ahLst/>
              <a:cxnLst/>
              <a:rect r="r" b="b" t="t" l="l"/>
              <a:pathLst>
                <a:path h="1803400" w="10485120">
                  <a:moveTo>
                    <a:pt x="0" y="300609"/>
                  </a:moveTo>
                  <a:cubicBezTo>
                    <a:pt x="0" y="134620"/>
                    <a:pt x="134620" y="0"/>
                    <a:pt x="300609" y="0"/>
                  </a:cubicBezTo>
                  <a:lnTo>
                    <a:pt x="10184511" y="0"/>
                  </a:lnTo>
                  <a:cubicBezTo>
                    <a:pt x="10350500" y="0"/>
                    <a:pt x="10485120" y="134620"/>
                    <a:pt x="10485120" y="300609"/>
                  </a:cubicBezTo>
                  <a:lnTo>
                    <a:pt x="10485120" y="1502791"/>
                  </a:lnTo>
                  <a:cubicBezTo>
                    <a:pt x="10485120" y="1668780"/>
                    <a:pt x="10350500" y="1803400"/>
                    <a:pt x="10184511" y="1803400"/>
                  </a:cubicBezTo>
                  <a:lnTo>
                    <a:pt x="300609" y="1803400"/>
                  </a:lnTo>
                  <a:cubicBezTo>
                    <a:pt x="134620" y="1803400"/>
                    <a:pt x="0" y="1668780"/>
                    <a:pt x="0" y="1502791"/>
                  </a:cubicBezTo>
                  <a:close/>
                </a:path>
              </a:pathLst>
            </a:custGeom>
            <a:gradFill rotWithShape="true">
              <a:gsLst>
                <a:gs pos="0">
                  <a:srgbClr val="6284CB">
                    <a:alpha val="100000"/>
                  </a:srgbClr>
                </a:gs>
                <a:gs pos="50000">
                  <a:srgbClr val="3E70CA">
                    <a:alpha val="100000"/>
                  </a:srgbClr>
                </a:gs>
                <a:gs pos="100000">
                  <a:srgbClr val="3061B9">
                    <a:alpha val="100000"/>
                  </a:srgbClr>
                </a:gs>
              </a:gsLst>
              <a:lin ang="5400000"/>
            </a:gradFill>
          </p:spPr>
        </p:sp>
      </p:grpSp>
      <p:sp>
        <p:nvSpPr>
          <p:cNvPr name="Freeform 18" id="18"/>
          <p:cNvSpPr/>
          <p:nvPr/>
        </p:nvSpPr>
        <p:spPr>
          <a:xfrm flipH="false" flipV="false" rot="0">
            <a:off x="10026644" y="2602716"/>
            <a:ext cx="7744492" cy="1233173"/>
          </a:xfrm>
          <a:custGeom>
            <a:avLst/>
            <a:gdLst/>
            <a:ahLst/>
            <a:cxnLst/>
            <a:rect r="r" b="b" t="t" l="l"/>
            <a:pathLst>
              <a:path h="1233173" w="7744492">
                <a:moveTo>
                  <a:pt x="0" y="0"/>
                </a:moveTo>
                <a:lnTo>
                  <a:pt x="7744491" y="0"/>
                </a:lnTo>
                <a:lnTo>
                  <a:pt x="7744491" y="1233173"/>
                </a:lnTo>
                <a:lnTo>
                  <a:pt x="0" y="1233173"/>
                </a:lnTo>
                <a:lnTo>
                  <a:pt x="0" y="0"/>
                </a:lnTo>
                <a:close/>
              </a:path>
            </a:pathLst>
          </a:custGeom>
          <a:blipFill>
            <a:blip r:embed="rId10">
              <a:extLst>
                <a:ext uri="{96DAC541-7B7A-43D3-8B79-37D633B846F1}">
                  <asvg:svgBlip xmlns:asvg="http://schemas.microsoft.com/office/drawing/2016/SVG/main" r:embed="rId11"/>
                </a:ext>
              </a:extLst>
            </a:blip>
            <a:stretch>
              <a:fillRect l="0" t="-534" r="0" b="-533"/>
            </a:stretch>
          </a:blipFill>
        </p:spPr>
      </p:sp>
      <p:grpSp>
        <p:nvGrpSpPr>
          <p:cNvPr name="Group 19" id="19"/>
          <p:cNvGrpSpPr/>
          <p:nvPr/>
        </p:nvGrpSpPr>
        <p:grpSpPr>
          <a:xfrm rot="0">
            <a:off x="10026644" y="2602716"/>
            <a:ext cx="7744492" cy="1233173"/>
            <a:chOff x="0" y="0"/>
            <a:chExt cx="10325989" cy="1644231"/>
          </a:xfrm>
        </p:grpSpPr>
        <p:sp>
          <p:nvSpPr>
            <p:cNvPr name="Freeform 20" id="20"/>
            <p:cNvSpPr/>
            <p:nvPr/>
          </p:nvSpPr>
          <p:spPr>
            <a:xfrm flipH="false" flipV="false" rot="0">
              <a:off x="0" y="0"/>
              <a:ext cx="10325989" cy="1644269"/>
            </a:xfrm>
            <a:custGeom>
              <a:avLst/>
              <a:gdLst/>
              <a:ahLst/>
              <a:cxnLst/>
              <a:rect r="r" b="b" t="t" l="l"/>
              <a:pathLst>
                <a:path h="1644269" w="10325989">
                  <a:moveTo>
                    <a:pt x="0" y="0"/>
                  </a:moveTo>
                  <a:lnTo>
                    <a:pt x="10325989" y="0"/>
                  </a:lnTo>
                  <a:lnTo>
                    <a:pt x="10325989" y="1644269"/>
                  </a:lnTo>
                  <a:lnTo>
                    <a:pt x="0" y="1644269"/>
                  </a:lnTo>
                  <a:close/>
                </a:path>
              </a:pathLst>
            </a:custGeom>
            <a:blipFill>
              <a:blip r:embed="rId7">
                <a:alphaModFix amt="0"/>
              </a:blip>
              <a:stretch>
                <a:fillRect l="0" t="-72281" r="0" b="-72280"/>
              </a:stretch>
            </a:blipFill>
          </p:spPr>
        </p:sp>
      </p:grpSp>
      <p:grpSp>
        <p:nvGrpSpPr>
          <p:cNvPr name="Group 21" id="21"/>
          <p:cNvGrpSpPr/>
          <p:nvPr/>
        </p:nvGrpSpPr>
        <p:grpSpPr>
          <a:xfrm rot="0">
            <a:off x="10026644" y="2581285"/>
            <a:ext cx="7744492" cy="1254604"/>
            <a:chOff x="0" y="0"/>
            <a:chExt cx="10325989" cy="1672806"/>
          </a:xfrm>
        </p:grpSpPr>
        <p:sp>
          <p:nvSpPr>
            <p:cNvPr name="Freeform 22" id="22"/>
            <p:cNvSpPr/>
            <p:nvPr/>
          </p:nvSpPr>
          <p:spPr>
            <a:xfrm flipH="false" flipV="false" rot="0">
              <a:off x="0" y="0"/>
              <a:ext cx="10325989" cy="1672806"/>
            </a:xfrm>
            <a:custGeom>
              <a:avLst/>
              <a:gdLst/>
              <a:ahLst/>
              <a:cxnLst/>
              <a:rect r="r" b="b" t="t" l="l"/>
              <a:pathLst>
                <a:path h="1672806" w="10325989">
                  <a:moveTo>
                    <a:pt x="0" y="0"/>
                  </a:moveTo>
                  <a:lnTo>
                    <a:pt x="10325989" y="0"/>
                  </a:lnTo>
                  <a:lnTo>
                    <a:pt x="10325989" y="1672806"/>
                  </a:lnTo>
                  <a:lnTo>
                    <a:pt x="0" y="1672806"/>
                  </a:lnTo>
                  <a:close/>
                </a:path>
              </a:pathLst>
            </a:custGeom>
            <a:blipFill>
              <a:blip r:embed="rId8">
                <a:alphaModFix amt="0"/>
              </a:blip>
              <a:stretch>
                <a:fillRect l="0" t="-70278" r="0" b="-70278"/>
              </a:stretch>
            </a:blipFill>
          </p:spPr>
        </p:sp>
        <p:sp>
          <p:nvSpPr>
            <p:cNvPr name="TextBox 23" id="23"/>
            <p:cNvSpPr txBox="true"/>
            <p:nvPr/>
          </p:nvSpPr>
          <p:spPr>
            <a:xfrm>
              <a:off x="0" y="-28575"/>
              <a:ext cx="10325989" cy="1701381"/>
            </a:xfrm>
            <a:prstGeom prst="rect">
              <a:avLst/>
            </a:prstGeom>
          </p:spPr>
          <p:txBody>
            <a:bodyPr anchor="ctr" rtlCol="false" tIns="0" lIns="0" bIns="0" rIns="0"/>
            <a:lstStyle/>
            <a:p>
              <a:pPr algn="l">
                <a:lnSpc>
                  <a:spcPts val="3672"/>
                </a:lnSpc>
              </a:pPr>
              <a:r>
                <a:rPr lang="en-US" sz="3400">
                  <a:solidFill>
                    <a:srgbClr val="FFFFFF"/>
                  </a:solidFill>
                  <a:latin typeface="Calibri (MS)"/>
                  <a:ea typeface="Calibri (MS)"/>
                  <a:cs typeface="Calibri (MS)"/>
                  <a:sym typeface="Calibri (MS)"/>
                </a:rPr>
                <a:t>Approximately 70% of nurses complain of working longer hours than contracted.</a:t>
              </a:r>
            </a:p>
          </p:txBody>
        </p:sp>
      </p:grpSp>
      <p:grpSp>
        <p:nvGrpSpPr>
          <p:cNvPr name="Group 24" id="24"/>
          <p:cNvGrpSpPr/>
          <p:nvPr/>
        </p:nvGrpSpPr>
        <p:grpSpPr>
          <a:xfrm rot="0">
            <a:off x="9966970" y="3993480"/>
            <a:ext cx="7863840" cy="1352550"/>
            <a:chOff x="0" y="0"/>
            <a:chExt cx="10485120" cy="1803400"/>
          </a:xfrm>
        </p:grpSpPr>
        <p:sp>
          <p:nvSpPr>
            <p:cNvPr name="Freeform 25" id="25"/>
            <p:cNvSpPr/>
            <p:nvPr/>
          </p:nvSpPr>
          <p:spPr>
            <a:xfrm flipH="false" flipV="false" rot="0">
              <a:off x="0" y="0"/>
              <a:ext cx="10485120" cy="1803400"/>
            </a:xfrm>
            <a:custGeom>
              <a:avLst/>
              <a:gdLst/>
              <a:ahLst/>
              <a:cxnLst/>
              <a:rect r="r" b="b" t="t" l="l"/>
              <a:pathLst>
                <a:path h="1803400" w="10485120">
                  <a:moveTo>
                    <a:pt x="0" y="300609"/>
                  </a:moveTo>
                  <a:cubicBezTo>
                    <a:pt x="0" y="134620"/>
                    <a:pt x="134620" y="0"/>
                    <a:pt x="300609" y="0"/>
                  </a:cubicBezTo>
                  <a:lnTo>
                    <a:pt x="10184511" y="0"/>
                  </a:lnTo>
                  <a:cubicBezTo>
                    <a:pt x="10350500" y="0"/>
                    <a:pt x="10485120" y="134620"/>
                    <a:pt x="10485120" y="300609"/>
                  </a:cubicBezTo>
                  <a:lnTo>
                    <a:pt x="10485120" y="1502791"/>
                  </a:lnTo>
                  <a:cubicBezTo>
                    <a:pt x="10485120" y="1668780"/>
                    <a:pt x="10350500" y="1803400"/>
                    <a:pt x="10184511" y="1803400"/>
                  </a:cubicBezTo>
                  <a:lnTo>
                    <a:pt x="300609" y="1803400"/>
                  </a:lnTo>
                  <a:cubicBezTo>
                    <a:pt x="134620" y="1803400"/>
                    <a:pt x="0" y="1668780"/>
                    <a:pt x="0" y="1502791"/>
                  </a:cubicBezTo>
                  <a:close/>
                </a:path>
              </a:pathLst>
            </a:custGeom>
            <a:gradFill rotWithShape="true">
              <a:gsLst>
                <a:gs pos="0">
                  <a:srgbClr val="6284CB">
                    <a:alpha val="100000"/>
                  </a:srgbClr>
                </a:gs>
                <a:gs pos="50000">
                  <a:srgbClr val="3E70CA">
                    <a:alpha val="100000"/>
                  </a:srgbClr>
                </a:gs>
                <a:gs pos="100000">
                  <a:srgbClr val="3061B9">
                    <a:alpha val="100000"/>
                  </a:srgbClr>
                </a:gs>
              </a:gsLst>
              <a:lin ang="5400000"/>
            </a:gradFill>
          </p:spPr>
        </p:sp>
      </p:grpSp>
      <p:sp>
        <p:nvSpPr>
          <p:cNvPr name="Freeform 26" id="26"/>
          <p:cNvSpPr/>
          <p:nvPr/>
        </p:nvSpPr>
        <p:spPr>
          <a:xfrm flipH="false" flipV="false" rot="0">
            <a:off x="10026644" y="4053154"/>
            <a:ext cx="7744492" cy="1233173"/>
          </a:xfrm>
          <a:custGeom>
            <a:avLst/>
            <a:gdLst/>
            <a:ahLst/>
            <a:cxnLst/>
            <a:rect r="r" b="b" t="t" l="l"/>
            <a:pathLst>
              <a:path h="1233173" w="7744492">
                <a:moveTo>
                  <a:pt x="0" y="0"/>
                </a:moveTo>
                <a:lnTo>
                  <a:pt x="7744491" y="0"/>
                </a:lnTo>
                <a:lnTo>
                  <a:pt x="7744491" y="1233173"/>
                </a:lnTo>
                <a:lnTo>
                  <a:pt x="0" y="1233173"/>
                </a:lnTo>
                <a:lnTo>
                  <a:pt x="0" y="0"/>
                </a:lnTo>
                <a:close/>
              </a:path>
            </a:pathLst>
          </a:custGeom>
          <a:blipFill>
            <a:blip r:embed="rId10">
              <a:extLst>
                <a:ext uri="{96DAC541-7B7A-43D3-8B79-37D633B846F1}">
                  <asvg:svgBlip xmlns:asvg="http://schemas.microsoft.com/office/drawing/2016/SVG/main" r:embed="rId11"/>
                </a:ext>
              </a:extLst>
            </a:blip>
            <a:stretch>
              <a:fillRect l="0" t="-534" r="0" b="-533"/>
            </a:stretch>
          </a:blipFill>
        </p:spPr>
      </p:sp>
      <p:grpSp>
        <p:nvGrpSpPr>
          <p:cNvPr name="Group 27" id="27"/>
          <p:cNvGrpSpPr/>
          <p:nvPr/>
        </p:nvGrpSpPr>
        <p:grpSpPr>
          <a:xfrm rot="0">
            <a:off x="10026644" y="4053154"/>
            <a:ext cx="7744492" cy="1233173"/>
            <a:chOff x="0" y="0"/>
            <a:chExt cx="10325989" cy="1644231"/>
          </a:xfrm>
        </p:grpSpPr>
        <p:sp>
          <p:nvSpPr>
            <p:cNvPr name="Freeform 28" id="28"/>
            <p:cNvSpPr/>
            <p:nvPr/>
          </p:nvSpPr>
          <p:spPr>
            <a:xfrm flipH="false" flipV="false" rot="0">
              <a:off x="0" y="0"/>
              <a:ext cx="10325989" cy="1644269"/>
            </a:xfrm>
            <a:custGeom>
              <a:avLst/>
              <a:gdLst/>
              <a:ahLst/>
              <a:cxnLst/>
              <a:rect r="r" b="b" t="t" l="l"/>
              <a:pathLst>
                <a:path h="1644269" w="10325989">
                  <a:moveTo>
                    <a:pt x="0" y="0"/>
                  </a:moveTo>
                  <a:lnTo>
                    <a:pt x="10325989" y="0"/>
                  </a:lnTo>
                  <a:lnTo>
                    <a:pt x="10325989" y="1644269"/>
                  </a:lnTo>
                  <a:lnTo>
                    <a:pt x="0" y="1644269"/>
                  </a:lnTo>
                  <a:close/>
                </a:path>
              </a:pathLst>
            </a:custGeom>
            <a:blipFill>
              <a:blip r:embed="rId7">
                <a:alphaModFix amt="0"/>
              </a:blip>
              <a:stretch>
                <a:fillRect l="0" t="-72281" r="0" b="-72280"/>
              </a:stretch>
            </a:blipFill>
          </p:spPr>
        </p:sp>
      </p:grpSp>
      <p:grpSp>
        <p:nvGrpSpPr>
          <p:cNvPr name="Group 29" id="29"/>
          <p:cNvGrpSpPr/>
          <p:nvPr/>
        </p:nvGrpSpPr>
        <p:grpSpPr>
          <a:xfrm rot="0">
            <a:off x="10026644" y="4031723"/>
            <a:ext cx="7744492" cy="1254604"/>
            <a:chOff x="0" y="0"/>
            <a:chExt cx="10325989" cy="1672806"/>
          </a:xfrm>
        </p:grpSpPr>
        <p:sp>
          <p:nvSpPr>
            <p:cNvPr name="Freeform 30" id="30"/>
            <p:cNvSpPr/>
            <p:nvPr/>
          </p:nvSpPr>
          <p:spPr>
            <a:xfrm flipH="false" flipV="false" rot="0">
              <a:off x="0" y="0"/>
              <a:ext cx="10325989" cy="1672806"/>
            </a:xfrm>
            <a:custGeom>
              <a:avLst/>
              <a:gdLst/>
              <a:ahLst/>
              <a:cxnLst/>
              <a:rect r="r" b="b" t="t" l="l"/>
              <a:pathLst>
                <a:path h="1672806" w="10325989">
                  <a:moveTo>
                    <a:pt x="0" y="0"/>
                  </a:moveTo>
                  <a:lnTo>
                    <a:pt x="10325989" y="0"/>
                  </a:lnTo>
                  <a:lnTo>
                    <a:pt x="10325989" y="1672806"/>
                  </a:lnTo>
                  <a:lnTo>
                    <a:pt x="0" y="1672806"/>
                  </a:lnTo>
                  <a:close/>
                </a:path>
              </a:pathLst>
            </a:custGeom>
            <a:blipFill>
              <a:blip r:embed="rId8">
                <a:alphaModFix amt="0"/>
              </a:blip>
              <a:stretch>
                <a:fillRect l="0" t="-70278" r="0" b="-70278"/>
              </a:stretch>
            </a:blipFill>
          </p:spPr>
        </p:sp>
        <p:sp>
          <p:nvSpPr>
            <p:cNvPr name="TextBox 31" id="31"/>
            <p:cNvSpPr txBox="true"/>
            <p:nvPr/>
          </p:nvSpPr>
          <p:spPr>
            <a:xfrm>
              <a:off x="0" y="-28575"/>
              <a:ext cx="10325989" cy="1701381"/>
            </a:xfrm>
            <a:prstGeom prst="rect">
              <a:avLst/>
            </a:prstGeom>
          </p:spPr>
          <p:txBody>
            <a:bodyPr anchor="ctr" rtlCol="false" tIns="0" lIns="0" bIns="0" rIns="0"/>
            <a:lstStyle/>
            <a:p>
              <a:pPr algn="l">
                <a:lnSpc>
                  <a:spcPts val="3672"/>
                </a:lnSpc>
              </a:pPr>
              <a:r>
                <a:rPr lang="en-US" sz="3400">
                  <a:solidFill>
                    <a:srgbClr val="FFFFFF"/>
                  </a:solidFill>
                  <a:latin typeface="Calibri (MS)"/>
                  <a:ea typeface="Calibri (MS)"/>
                  <a:cs typeface="Calibri (MS)"/>
                  <a:sym typeface="Calibri (MS)"/>
                </a:rPr>
                <a:t>In most cases, over half of additional hours are not paid.</a:t>
              </a:r>
            </a:p>
          </p:txBody>
        </p:sp>
      </p:grpSp>
      <p:grpSp>
        <p:nvGrpSpPr>
          <p:cNvPr name="Group 32" id="32"/>
          <p:cNvGrpSpPr/>
          <p:nvPr/>
        </p:nvGrpSpPr>
        <p:grpSpPr>
          <a:xfrm rot="0">
            <a:off x="9966970" y="5443918"/>
            <a:ext cx="7863840" cy="1352550"/>
            <a:chOff x="0" y="0"/>
            <a:chExt cx="10485120" cy="1803400"/>
          </a:xfrm>
        </p:grpSpPr>
        <p:sp>
          <p:nvSpPr>
            <p:cNvPr name="Freeform 33" id="33"/>
            <p:cNvSpPr/>
            <p:nvPr/>
          </p:nvSpPr>
          <p:spPr>
            <a:xfrm flipH="false" flipV="false" rot="0">
              <a:off x="0" y="0"/>
              <a:ext cx="10485120" cy="1803400"/>
            </a:xfrm>
            <a:custGeom>
              <a:avLst/>
              <a:gdLst/>
              <a:ahLst/>
              <a:cxnLst/>
              <a:rect r="r" b="b" t="t" l="l"/>
              <a:pathLst>
                <a:path h="1803400" w="10485120">
                  <a:moveTo>
                    <a:pt x="0" y="300609"/>
                  </a:moveTo>
                  <a:cubicBezTo>
                    <a:pt x="0" y="134620"/>
                    <a:pt x="134620" y="0"/>
                    <a:pt x="300609" y="0"/>
                  </a:cubicBezTo>
                  <a:lnTo>
                    <a:pt x="10184511" y="0"/>
                  </a:lnTo>
                  <a:cubicBezTo>
                    <a:pt x="10350500" y="0"/>
                    <a:pt x="10485120" y="134620"/>
                    <a:pt x="10485120" y="300609"/>
                  </a:cubicBezTo>
                  <a:lnTo>
                    <a:pt x="10485120" y="1502791"/>
                  </a:lnTo>
                  <a:cubicBezTo>
                    <a:pt x="10485120" y="1668780"/>
                    <a:pt x="10350500" y="1803400"/>
                    <a:pt x="10184511" y="1803400"/>
                  </a:cubicBezTo>
                  <a:lnTo>
                    <a:pt x="300609" y="1803400"/>
                  </a:lnTo>
                  <a:cubicBezTo>
                    <a:pt x="134620" y="1803400"/>
                    <a:pt x="0" y="1668780"/>
                    <a:pt x="0" y="1502791"/>
                  </a:cubicBezTo>
                  <a:close/>
                </a:path>
              </a:pathLst>
            </a:custGeom>
            <a:gradFill rotWithShape="true">
              <a:gsLst>
                <a:gs pos="0">
                  <a:srgbClr val="6284CB">
                    <a:alpha val="100000"/>
                  </a:srgbClr>
                </a:gs>
                <a:gs pos="50000">
                  <a:srgbClr val="3E70CA">
                    <a:alpha val="100000"/>
                  </a:srgbClr>
                </a:gs>
                <a:gs pos="100000">
                  <a:srgbClr val="3061B9">
                    <a:alpha val="100000"/>
                  </a:srgbClr>
                </a:gs>
              </a:gsLst>
              <a:lin ang="5400000"/>
            </a:gradFill>
          </p:spPr>
        </p:sp>
      </p:grpSp>
      <p:sp>
        <p:nvSpPr>
          <p:cNvPr name="Freeform 34" id="34"/>
          <p:cNvSpPr/>
          <p:nvPr/>
        </p:nvSpPr>
        <p:spPr>
          <a:xfrm flipH="false" flipV="false" rot="0">
            <a:off x="10026644" y="5503593"/>
            <a:ext cx="7744492" cy="1233173"/>
          </a:xfrm>
          <a:custGeom>
            <a:avLst/>
            <a:gdLst/>
            <a:ahLst/>
            <a:cxnLst/>
            <a:rect r="r" b="b" t="t" l="l"/>
            <a:pathLst>
              <a:path h="1233173" w="7744492">
                <a:moveTo>
                  <a:pt x="0" y="0"/>
                </a:moveTo>
                <a:lnTo>
                  <a:pt x="7744491" y="0"/>
                </a:lnTo>
                <a:lnTo>
                  <a:pt x="7744491" y="1233173"/>
                </a:lnTo>
                <a:lnTo>
                  <a:pt x="0" y="1233173"/>
                </a:lnTo>
                <a:lnTo>
                  <a:pt x="0" y="0"/>
                </a:lnTo>
                <a:close/>
              </a:path>
            </a:pathLst>
          </a:custGeom>
          <a:blipFill>
            <a:blip r:embed="rId10">
              <a:extLst>
                <a:ext uri="{96DAC541-7B7A-43D3-8B79-37D633B846F1}">
                  <asvg:svgBlip xmlns:asvg="http://schemas.microsoft.com/office/drawing/2016/SVG/main" r:embed="rId11"/>
                </a:ext>
              </a:extLst>
            </a:blip>
            <a:stretch>
              <a:fillRect l="0" t="-534" r="0" b="-533"/>
            </a:stretch>
          </a:blipFill>
        </p:spPr>
      </p:sp>
      <p:grpSp>
        <p:nvGrpSpPr>
          <p:cNvPr name="Group 35" id="35"/>
          <p:cNvGrpSpPr/>
          <p:nvPr/>
        </p:nvGrpSpPr>
        <p:grpSpPr>
          <a:xfrm rot="0">
            <a:off x="10026644" y="5503593"/>
            <a:ext cx="7744492" cy="1233173"/>
            <a:chOff x="0" y="0"/>
            <a:chExt cx="10325989" cy="1644231"/>
          </a:xfrm>
        </p:grpSpPr>
        <p:sp>
          <p:nvSpPr>
            <p:cNvPr name="Freeform 36" id="36"/>
            <p:cNvSpPr/>
            <p:nvPr/>
          </p:nvSpPr>
          <p:spPr>
            <a:xfrm flipH="false" flipV="false" rot="0">
              <a:off x="0" y="0"/>
              <a:ext cx="10325989" cy="1644269"/>
            </a:xfrm>
            <a:custGeom>
              <a:avLst/>
              <a:gdLst/>
              <a:ahLst/>
              <a:cxnLst/>
              <a:rect r="r" b="b" t="t" l="l"/>
              <a:pathLst>
                <a:path h="1644269" w="10325989">
                  <a:moveTo>
                    <a:pt x="0" y="0"/>
                  </a:moveTo>
                  <a:lnTo>
                    <a:pt x="10325989" y="0"/>
                  </a:lnTo>
                  <a:lnTo>
                    <a:pt x="10325989" y="1644269"/>
                  </a:lnTo>
                  <a:lnTo>
                    <a:pt x="0" y="1644269"/>
                  </a:lnTo>
                  <a:close/>
                </a:path>
              </a:pathLst>
            </a:custGeom>
            <a:blipFill>
              <a:blip r:embed="rId7">
                <a:alphaModFix amt="0"/>
              </a:blip>
              <a:stretch>
                <a:fillRect l="0" t="-72281" r="0" b="-72280"/>
              </a:stretch>
            </a:blipFill>
          </p:spPr>
        </p:sp>
      </p:grpSp>
      <p:grpSp>
        <p:nvGrpSpPr>
          <p:cNvPr name="Group 37" id="37"/>
          <p:cNvGrpSpPr/>
          <p:nvPr/>
        </p:nvGrpSpPr>
        <p:grpSpPr>
          <a:xfrm rot="0">
            <a:off x="10026644" y="5482161"/>
            <a:ext cx="7744492" cy="1254604"/>
            <a:chOff x="0" y="0"/>
            <a:chExt cx="10325989" cy="1672806"/>
          </a:xfrm>
        </p:grpSpPr>
        <p:sp>
          <p:nvSpPr>
            <p:cNvPr name="Freeform 38" id="38"/>
            <p:cNvSpPr/>
            <p:nvPr/>
          </p:nvSpPr>
          <p:spPr>
            <a:xfrm flipH="false" flipV="false" rot="0">
              <a:off x="0" y="0"/>
              <a:ext cx="10325989" cy="1672806"/>
            </a:xfrm>
            <a:custGeom>
              <a:avLst/>
              <a:gdLst/>
              <a:ahLst/>
              <a:cxnLst/>
              <a:rect r="r" b="b" t="t" l="l"/>
              <a:pathLst>
                <a:path h="1672806" w="10325989">
                  <a:moveTo>
                    <a:pt x="0" y="0"/>
                  </a:moveTo>
                  <a:lnTo>
                    <a:pt x="10325989" y="0"/>
                  </a:lnTo>
                  <a:lnTo>
                    <a:pt x="10325989" y="1672806"/>
                  </a:lnTo>
                  <a:lnTo>
                    <a:pt x="0" y="1672806"/>
                  </a:lnTo>
                  <a:close/>
                </a:path>
              </a:pathLst>
            </a:custGeom>
            <a:blipFill>
              <a:blip r:embed="rId8">
                <a:alphaModFix amt="0"/>
              </a:blip>
              <a:stretch>
                <a:fillRect l="0" t="-70278" r="0" b="-70278"/>
              </a:stretch>
            </a:blipFill>
          </p:spPr>
        </p:sp>
        <p:sp>
          <p:nvSpPr>
            <p:cNvPr name="TextBox 39" id="39"/>
            <p:cNvSpPr txBox="true"/>
            <p:nvPr/>
          </p:nvSpPr>
          <p:spPr>
            <a:xfrm>
              <a:off x="0" y="-28575"/>
              <a:ext cx="10325989" cy="1701381"/>
            </a:xfrm>
            <a:prstGeom prst="rect">
              <a:avLst/>
            </a:prstGeom>
          </p:spPr>
          <p:txBody>
            <a:bodyPr anchor="ctr" rtlCol="false" tIns="0" lIns="0" bIns="0" rIns="0"/>
            <a:lstStyle/>
            <a:p>
              <a:pPr algn="l">
                <a:lnSpc>
                  <a:spcPts val="3672"/>
                </a:lnSpc>
              </a:pPr>
              <a:r>
                <a:rPr lang="en-US" sz="3400">
                  <a:solidFill>
                    <a:srgbClr val="FFFFFF"/>
                  </a:solidFill>
                  <a:latin typeface="Calibri (MS)"/>
                  <a:ea typeface="Calibri (MS)"/>
                  <a:cs typeface="Calibri (MS)"/>
                  <a:sym typeface="Calibri (MS)"/>
                </a:rPr>
                <a:t>About 5% of NHS employees are absent daily as a result of stress.</a:t>
              </a:r>
            </a:p>
          </p:txBody>
        </p:sp>
      </p:grpSp>
      <p:grpSp>
        <p:nvGrpSpPr>
          <p:cNvPr name="Group 40" id="40"/>
          <p:cNvGrpSpPr/>
          <p:nvPr/>
        </p:nvGrpSpPr>
        <p:grpSpPr>
          <a:xfrm rot="0">
            <a:off x="9966970" y="6894357"/>
            <a:ext cx="7863840" cy="1352550"/>
            <a:chOff x="0" y="0"/>
            <a:chExt cx="10485120" cy="1803400"/>
          </a:xfrm>
        </p:grpSpPr>
        <p:sp>
          <p:nvSpPr>
            <p:cNvPr name="Freeform 41" id="41"/>
            <p:cNvSpPr/>
            <p:nvPr/>
          </p:nvSpPr>
          <p:spPr>
            <a:xfrm flipH="false" flipV="false" rot="0">
              <a:off x="0" y="0"/>
              <a:ext cx="10485120" cy="1803400"/>
            </a:xfrm>
            <a:custGeom>
              <a:avLst/>
              <a:gdLst/>
              <a:ahLst/>
              <a:cxnLst/>
              <a:rect r="r" b="b" t="t" l="l"/>
              <a:pathLst>
                <a:path h="1803400" w="10485120">
                  <a:moveTo>
                    <a:pt x="0" y="300609"/>
                  </a:moveTo>
                  <a:cubicBezTo>
                    <a:pt x="0" y="134620"/>
                    <a:pt x="134620" y="0"/>
                    <a:pt x="300609" y="0"/>
                  </a:cubicBezTo>
                  <a:lnTo>
                    <a:pt x="10184511" y="0"/>
                  </a:lnTo>
                  <a:cubicBezTo>
                    <a:pt x="10350500" y="0"/>
                    <a:pt x="10485120" y="134620"/>
                    <a:pt x="10485120" y="300609"/>
                  </a:cubicBezTo>
                  <a:lnTo>
                    <a:pt x="10485120" y="1502791"/>
                  </a:lnTo>
                  <a:cubicBezTo>
                    <a:pt x="10485120" y="1668780"/>
                    <a:pt x="10350500" y="1803400"/>
                    <a:pt x="10184511" y="1803400"/>
                  </a:cubicBezTo>
                  <a:lnTo>
                    <a:pt x="300609" y="1803400"/>
                  </a:lnTo>
                  <a:cubicBezTo>
                    <a:pt x="134620" y="1803400"/>
                    <a:pt x="0" y="1668780"/>
                    <a:pt x="0" y="1502791"/>
                  </a:cubicBezTo>
                  <a:close/>
                </a:path>
              </a:pathLst>
            </a:custGeom>
            <a:gradFill rotWithShape="true">
              <a:gsLst>
                <a:gs pos="0">
                  <a:srgbClr val="6284CB">
                    <a:alpha val="100000"/>
                  </a:srgbClr>
                </a:gs>
                <a:gs pos="50000">
                  <a:srgbClr val="3E70CA">
                    <a:alpha val="100000"/>
                  </a:srgbClr>
                </a:gs>
                <a:gs pos="100000">
                  <a:srgbClr val="3061B9">
                    <a:alpha val="100000"/>
                  </a:srgbClr>
                </a:gs>
              </a:gsLst>
              <a:lin ang="5400000"/>
            </a:gradFill>
          </p:spPr>
        </p:sp>
      </p:grpSp>
      <p:sp>
        <p:nvSpPr>
          <p:cNvPr name="Freeform 42" id="42"/>
          <p:cNvSpPr/>
          <p:nvPr/>
        </p:nvSpPr>
        <p:spPr>
          <a:xfrm flipH="false" flipV="false" rot="0">
            <a:off x="10026644" y="6954031"/>
            <a:ext cx="7744492" cy="1233173"/>
          </a:xfrm>
          <a:custGeom>
            <a:avLst/>
            <a:gdLst/>
            <a:ahLst/>
            <a:cxnLst/>
            <a:rect r="r" b="b" t="t" l="l"/>
            <a:pathLst>
              <a:path h="1233173" w="7744492">
                <a:moveTo>
                  <a:pt x="0" y="0"/>
                </a:moveTo>
                <a:lnTo>
                  <a:pt x="7744491" y="0"/>
                </a:lnTo>
                <a:lnTo>
                  <a:pt x="7744491" y="1233173"/>
                </a:lnTo>
                <a:lnTo>
                  <a:pt x="0" y="1233173"/>
                </a:lnTo>
                <a:lnTo>
                  <a:pt x="0" y="0"/>
                </a:lnTo>
                <a:close/>
              </a:path>
            </a:pathLst>
          </a:custGeom>
          <a:blipFill>
            <a:blip r:embed="rId10">
              <a:extLst>
                <a:ext uri="{96DAC541-7B7A-43D3-8B79-37D633B846F1}">
                  <asvg:svgBlip xmlns:asvg="http://schemas.microsoft.com/office/drawing/2016/SVG/main" r:embed="rId11"/>
                </a:ext>
              </a:extLst>
            </a:blip>
            <a:stretch>
              <a:fillRect l="0" t="-534" r="0" b="-533"/>
            </a:stretch>
          </a:blipFill>
        </p:spPr>
      </p:sp>
      <p:grpSp>
        <p:nvGrpSpPr>
          <p:cNvPr name="Group 43" id="43"/>
          <p:cNvGrpSpPr/>
          <p:nvPr/>
        </p:nvGrpSpPr>
        <p:grpSpPr>
          <a:xfrm rot="0">
            <a:off x="10026644" y="6954031"/>
            <a:ext cx="7744492" cy="1233173"/>
            <a:chOff x="0" y="0"/>
            <a:chExt cx="10325989" cy="1644231"/>
          </a:xfrm>
        </p:grpSpPr>
        <p:sp>
          <p:nvSpPr>
            <p:cNvPr name="Freeform 44" id="44"/>
            <p:cNvSpPr/>
            <p:nvPr/>
          </p:nvSpPr>
          <p:spPr>
            <a:xfrm flipH="false" flipV="false" rot="0">
              <a:off x="0" y="0"/>
              <a:ext cx="10325989" cy="1644269"/>
            </a:xfrm>
            <a:custGeom>
              <a:avLst/>
              <a:gdLst/>
              <a:ahLst/>
              <a:cxnLst/>
              <a:rect r="r" b="b" t="t" l="l"/>
              <a:pathLst>
                <a:path h="1644269" w="10325989">
                  <a:moveTo>
                    <a:pt x="0" y="0"/>
                  </a:moveTo>
                  <a:lnTo>
                    <a:pt x="10325989" y="0"/>
                  </a:lnTo>
                  <a:lnTo>
                    <a:pt x="10325989" y="1644269"/>
                  </a:lnTo>
                  <a:lnTo>
                    <a:pt x="0" y="1644269"/>
                  </a:lnTo>
                  <a:close/>
                </a:path>
              </a:pathLst>
            </a:custGeom>
            <a:blipFill>
              <a:blip r:embed="rId7">
                <a:alphaModFix amt="0"/>
              </a:blip>
              <a:stretch>
                <a:fillRect l="0" t="-72281" r="0" b="-72280"/>
              </a:stretch>
            </a:blipFill>
          </p:spPr>
        </p:sp>
      </p:grpSp>
      <p:grpSp>
        <p:nvGrpSpPr>
          <p:cNvPr name="Group 45" id="45"/>
          <p:cNvGrpSpPr/>
          <p:nvPr/>
        </p:nvGrpSpPr>
        <p:grpSpPr>
          <a:xfrm rot="0">
            <a:off x="10026644" y="6932600"/>
            <a:ext cx="7744492" cy="1254604"/>
            <a:chOff x="0" y="0"/>
            <a:chExt cx="10325989" cy="1672806"/>
          </a:xfrm>
        </p:grpSpPr>
        <p:sp>
          <p:nvSpPr>
            <p:cNvPr name="Freeform 46" id="46"/>
            <p:cNvSpPr/>
            <p:nvPr/>
          </p:nvSpPr>
          <p:spPr>
            <a:xfrm flipH="false" flipV="false" rot="0">
              <a:off x="0" y="0"/>
              <a:ext cx="10325989" cy="1672806"/>
            </a:xfrm>
            <a:custGeom>
              <a:avLst/>
              <a:gdLst/>
              <a:ahLst/>
              <a:cxnLst/>
              <a:rect r="r" b="b" t="t" l="l"/>
              <a:pathLst>
                <a:path h="1672806" w="10325989">
                  <a:moveTo>
                    <a:pt x="0" y="0"/>
                  </a:moveTo>
                  <a:lnTo>
                    <a:pt x="10325989" y="0"/>
                  </a:lnTo>
                  <a:lnTo>
                    <a:pt x="10325989" y="1672806"/>
                  </a:lnTo>
                  <a:lnTo>
                    <a:pt x="0" y="1672806"/>
                  </a:lnTo>
                  <a:close/>
                </a:path>
              </a:pathLst>
            </a:custGeom>
            <a:blipFill>
              <a:blip r:embed="rId8">
                <a:alphaModFix amt="0"/>
              </a:blip>
              <a:stretch>
                <a:fillRect l="0" t="-70278" r="0" b="-70278"/>
              </a:stretch>
            </a:blipFill>
          </p:spPr>
        </p:sp>
        <p:sp>
          <p:nvSpPr>
            <p:cNvPr name="TextBox 47" id="47"/>
            <p:cNvSpPr txBox="true"/>
            <p:nvPr/>
          </p:nvSpPr>
          <p:spPr>
            <a:xfrm>
              <a:off x="0" y="-28575"/>
              <a:ext cx="10325989" cy="1701381"/>
            </a:xfrm>
            <a:prstGeom prst="rect">
              <a:avLst/>
            </a:prstGeom>
          </p:spPr>
          <p:txBody>
            <a:bodyPr anchor="ctr" rtlCol="false" tIns="0" lIns="0" bIns="0" rIns="0"/>
            <a:lstStyle/>
            <a:p>
              <a:pPr algn="l">
                <a:lnSpc>
                  <a:spcPts val="3672"/>
                </a:lnSpc>
              </a:pPr>
              <a:r>
                <a:rPr lang="en-US" sz="3400">
                  <a:solidFill>
                    <a:srgbClr val="FFFFFF"/>
                  </a:solidFill>
                  <a:latin typeface="Calibri (MS)"/>
                  <a:ea typeface="Calibri (MS)"/>
                  <a:cs typeface="Calibri (MS)"/>
                  <a:sym typeface="Calibri (MS)"/>
                </a:rPr>
                <a:t>Compensation dissatisfaction is also caused by high workload (Bailey, 2026).</a:t>
              </a:r>
            </a:p>
          </p:txBody>
        </p:sp>
      </p:grpSp>
      <p:sp>
        <p:nvSpPr>
          <p:cNvPr name="Freeform 48" id="48"/>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grpSp>
        <p:nvGrpSpPr>
          <p:cNvPr name="Group 49" id="49"/>
          <p:cNvGrpSpPr/>
          <p:nvPr/>
        </p:nvGrpSpPr>
        <p:grpSpPr>
          <a:xfrm rot="0">
            <a:off x="548640" y="9802378"/>
            <a:ext cx="16459200" cy="457200"/>
            <a:chOff x="0" y="0"/>
            <a:chExt cx="21945600" cy="609600"/>
          </a:xfrm>
        </p:grpSpPr>
        <p:sp>
          <p:nvSpPr>
            <p:cNvPr name="Freeform 50" id="50"/>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51" id="51"/>
          <p:cNvGrpSpPr/>
          <p:nvPr/>
        </p:nvGrpSpPr>
        <p:grpSpPr>
          <a:xfrm rot="0">
            <a:off x="548640" y="9788090"/>
            <a:ext cx="16459200" cy="471488"/>
            <a:chOff x="0" y="0"/>
            <a:chExt cx="21945600" cy="628650"/>
          </a:xfrm>
        </p:grpSpPr>
        <p:sp>
          <p:nvSpPr>
            <p:cNvPr name="Freeform 52" id="52"/>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53" id="53"/>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Cost of Living Crisis Impact</a:t>
              </a:r>
            </a:p>
          </p:txBody>
        </p:sp>
      </p:grpSp>
      <p:sp>
        <p:nvSpPr>
          <p:cNvPr name="Freeform 9" id="9"/>
          <p:cNvSpPr/>
          <p:nvPr/>
        </p:nvSpPr>
        <p:spPr>
          <a:xfrm flipH="false" flipV="false" rot="0">
            <a:off x="207007" y="1320803"/>
            <a:ext cx="17105566" cy="8493728"/>
          </a:xfrm>
          <a:custGeom>
            <a:avLst/>
            <a:gdLst/>
            <a:ahLst/>
            <a:cxnLst/>
            <a:rect r="r" b="b" t="t" l="l"/>
            <a:pathLst>
              <a:path h="8493728" w="17105566">
                <a:moveTo>
                  <a:pt x="0" y="0"/>
                </a:moveTo>
                <a:lnTo>
                  <a:pt x="17105566" y="0"/>
                </a:lnTo>
                <a:lnTo>
                  <a:pt x="17105566" y="8493728"/>
                </a:lnTo>
                <a:lnTo>
                  <a:pt x="0" y="8493728"/>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10" id="10"/>
          <p:cNvSpPr/>
          <p:nvPr/>
        </p:nvSpPr>
        <p:spPr>
          <a:xfrm flipH="false" flipV="false" rot="0">
            <a:off x="930907" y="1907543"/>
            <a:ext cx="3591496" cy="7157752"/>
          </a:xfrm>
          <a:custGeom>
            <a:avLst/>
            <a:gdLst/>
            <a:ahLst/>
            <a:cxnLst/>
            <a:rect r="r" b="b" t="t" l="l"/>
            <a:pathLst>
              <a:path h="7157752" w="3591496">
                <a:moveTo>
                  <a:pt x="0" y="0"/>
                </a:moveTo>
                <a:lnTo>
                  <a:pt x="3591496" y="0"/>
                </a:lnTo>
                <a:lnTo>
                  <a:pt x="3591496" y="7157752"/>
                </a:lnTo>
                <a:lnTo>
                  <a:pt x="0" y="7157752"/>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Freeform 11" id="11"/>
          <p:cNvSpPr/>
          <p:nvPr/>
        </p:nvSpPr>
        <p:spPr>
          <a:xfrm flipH="false" flipV="false" rot="0">
            <a:off x="4396007" y="3329292"/>
            <a:ext cx="12157710" cy="5031581"/>
          </a:xfrm>
          <a:custGeom>
            <a:avLst/>
            <a:gdLst/>
            <a:ahLst/>
            <a:cxnLst/>
            <a:rect r="r" b="b" t="t" l="l"/>
            <a:pathLst>
              <a:path h="5031581" w="12157710">
                <a:moveTo>
                  <a:pt x="0" y="0"/>
                </a:moveTo>
                <a:lnTo>
                  <a:pt x="12157710" y="0"/>
                </a:lnTo>
                <a:lnTo>
                  <a:pt x="12157710" y="5031582"/>
                </a:lnTo>
                <a:lnTo>
                  <a:pt x="0" y="5031582"/>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grpSp>
        <p:nvGrpSpPr>
          <p:cNvPr name="Group 12" id="12"/>
          <p:cNvGrpSpPr/>
          <p:nvPr/>
        </p:nvGrpSpPr>
        <p:grpSpPr>
          <a:xfrm rot="0">
            <a:off x="4396007" y="3329292"/>
            <a:ext cx="12157710" cy="1089212"/>
            <a:chOff x="0" y="0"/>
            <a:chExt cx="16210280" cy="1452283"/>
          </a:xfrm>
        </p:grpSpPr>
        <p:sp>
          <p:nvSpPr>
            <p:cNvPr name="Freeform 13" id="13"/>
            <p:cNvSpPr/>
            <p:nvPr/>
          </p:nvSpPr>
          <p:spPr>
            <a:xfrm flipH="false" flipV="false" rot="0">
              <a:off x="0" y="0"/>
              <a:ext cx="16210280" cy="1452245"/>
            </a:xfrm>
            <a:custGeom>
              <a:avLst/>
              <a:gdLst/>
              <a:ahLst/>
              <a:cxnLst/>
              <a:rect r="r" b="b" t="t" l="l"/>
              <a:pathLst>
                <a:path h="1452245" w="16210280">
                  <a:moveTo>
                    <a:pt x="0" y="0"/>
                  </a:moveTo>
                  <a:lnTo>
                    <a:pt x="16210280" y="0"/>
                  </a:lnTo>
                  <a:lnTo>
                    <a:pt x="16210280" y="1452245"/>
                  </a:lnTo>
                  <a:lnTo>
                    <a:pt x="0" y="1452245"/>
                  </a:lnTo>
                  <a:close/>
                </a:path>
              </a:pathLst>
            </a:custGeom>
            <a:blipFill>
              <a:blip r:embed="rId7">
                <a:alphaModFix amt="0"/>
              </a:blip>
              <a:stretch>
                <a:fillRect l="0" t="-167344" r="0" b="-167345"/>
              </a:stretch>
            </a:blipFill>
          </p:spPr>
        </p:sp>
      </p:grpSp>
      <p:grpSp>
        <p:nvGrpSpPr>
          <p:cNvPr name="Group 14" id="14"/>
          <p:cNvGrpSpPr/>
          <p:nvPr/>
        </p:nvGrpSpPr>
        <p:grpSpPr>
          <a:xfrm rot="0">
            <a:off x="4396007" y="3300717"/>
            <a:ext cx="12157710" cy="1117787"/>
            <a:chOff x="0" y="0"/>
            <a:chExt cx="16210280" cy="1490383"/>
          </a:xfrm>
        </p:grpSpPr>
        <p:sp>
          <p:nvSpPr>
            <p:cNvPr name="Freeform 15" id="15"/>
            <p:cNvSpPr/>
            <p:nvPr/>
          </p:nvSpPr>
          <p:spPr>
            <a:xfrm flipH="false" flipV="false" rot="0">
              <a:off x="0" y="0"/>
              <a:ext cx="16210280" cy="1490383"/>
            </a:xfrm>
            <a:custGeom>
              <a:avLst/>
              <a:gdLst/>
              <a:ahLst/>
              <a:cxnLst/>
              <a:rect r="r" b="b" t="t" l="l"/>
              <a:pathLst>
                <a:path h="1490383" w="16210280">
                  <a:moveTo>
                    <a:pt x="0" y="0"/>
                  </a:moveTo>
                  <a:lnTo>
                    <a:pt x="16210280" y="0"/>
                  </a:lnTo>
                  <a:lnTo>
                    <a:pt x="16210280" y="1490383"/>
                  </a:lnTo>
                  <a:lnTo>
                    <a:pt x="0" y="1490383"/>
                  </a:lnTo>
                  <a:close/>
                </a:path>
              </a:pathLst>
            </a:custGeom>
            <a:blipFill>
              <a:blip r:embed="rId8">
                <a:alphaModFix amt="0"/>
              </a:blip>
              <a:stretch>
                <a:fillRect l="0" t="-161930" r="0" b="-161930"/>
              </a:stretch>
            </a:blipFill>
          </p:spPr>
        </p:sp>
        <p:sp>
          <p:nvSpPr>
            <p:cNvPr name="TextBox 16" id="16"/>
            <p:cNvSpPr txBox="true"/>
            <p:nvPr/>
          </p:nvSpPr>
          <p:spPr>
            <a:xfrm>
              <a:off x="0" y="-38100"/>
              <a:ext cx="16210280" cy="1528483"/>
            </a:xfrm>
            <a:prstGeom prst="rect">
              <a:avLst/>
            </a:prstGeom>
          </p:spPr>
          <p:txBody>
            <a:bodyPr anchor="ctr" rtlCol="false" tIns="0" lIns="0" bIns="0" rIns="0"/>
            <a:lstStyle/>
            <a:p>
              <a:pPr algn="ctr">
                <a:lnSpc>
                  <a:spcPts val="4104"/>
                </a:lnSpc>
              </a:pPr>
              <a:r>
                <a:rPr lang="en-US" sz="3800">
                  <a:solidFill>
                    <a:srgbClr val="000000"/>
                  </a:solidFill>
                  <a:latin typeface="Calibri (MS)"/>
                  <a:ea typeface="Calibri (MS)"/>
                  <a:cs typeface="Calibri (MS)"/>
                  <a:sym typeface="Calibri (MS)"/>
                </a:rPr>
                <a:t>Increase in NHS salaries in 2025 is 10.7% to offset inflation.</a:t>
              </a:r>
            </a:p>
          </p:txBody>
        </p:sp>
      </p:grpSp>
      <p:sp>
        <p:nvSpPr>
          <p:cNvPr name="Freeform 17" id="17"/>
          <p:cNvSpPr/>
          <p:nvPr/>
        </p:nvSpPr>
        <p:spPr>
          <a:xfrm flipH="false" flipV="false" rot="0">
            <a:off x="1867024" y="3423152"/>
            <a:ext cx="2655379" cy="5285518"/>
          </a:xfrm>
          <a:custGeom>
            <a:avLst/>
            <a:gdLst/>
            <a:ahLst/>
            <a:cxnLst/>
            <a:rect r="r" b="b" t="t" l="l"/>
            <a:pathLst>
              <a:path h="5285518" w="2655379">
                <a:moveTo>
                  <a:pt x="0" y="0"/>
                </a:moveTo>
                <a:lnTo>
                  <a:pt x="2655379" y="0"/>
                </a:lnTo>
                <a:lnTo>
                  <a:pt x="2655379" y="5285517"/>
                </a:lnTo>
                <a:lnTo>
                  <a:pt x="0" y="5285517"/>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sp>
        <p:nvSpPr>
          <p:cNvPr name="Freeform 18" id="18"/>
          <p:cNvSpPr/>
          <p:nvPr/>
        </p:nvSpPr>
        <p:spPr>
          <a:xfrm flipH="false" flipV="false" rot="0">
            <a:off x="4497067" y="3423152"/>
            <a:ext cx="12157710" cy="5285422"/>
          </a:xfrm>
          <a:custGeom>
            <a:avLst/>
            <a:gdLst/>
            <a:ahLst/>
            <a:cxnLst/>
            <a:rect r="r" b="b" t="t" l="l"/>
            <a:pathLst>
              <a:path h="5285422" w="12157710">
                <a:moveTo>
                  <a:pt x="0" y="0"/>
                </a:moveTo>
                <a:lnTo>
                  <a:pt x="12157710" y="0"/>
                </a:lnTo>
                <a:lnTo>
                  <a:pt x="12157710" y="5285422"/>
                </a:lnTo>
                <a:lnTo>
                  <a:pt x="0" y="5285422"/>
                </a:lnTo>
                <a:lnTo>
                  <a:pt x="0" y="0"/>
                </a:lnTo>
                <a:close/>
              </a:path>
            </a:pathLst>
          </a:custGeom>
          <a:blipFill>
            <a:blip r:embed="rId17">
              <a:extLst>
                <a:ext uri="{96DAC541-7B7A-43D3-8B79-37D633B846F1}">
                  <asvg:svgBlip xmlns:asvg="http://schemas.microsoft.com/office/drawing/2016/SVG/main" r:embed="rId18"/>
                </a:ext>
              </a:extLst>
            </a:blip>
            <a:stretch>
              <a:fillRect l="0" t="0" r="0" b="0"/>
            </a:stretch>
          </a:blipFill>
        </p:spPr>
      </p:sp>
      <p:grpSp>
        <p:nvGrpSpPr>
          <p:cNvPr name="Group 19" id="19"/>
          <p:cNvGrpSpPr/>
          <p:nvPr/>
        </p:nvGrpSpPr>
        <p:grpSpPr>
          <a:xfrm rot="0">
            <a:off x="4497067" y="3423152"/>
            <a:ext cx="12157710" cy="1541021"/>
            <a:chOff x="0" y="0"/>
            <a:chExt cx="16210280" cy="2054695"/>
          </a:xfrm>
        </p:grpSpPr>
        <p:sp>
          <p:nvSpPr>
            <p:cNvPr name="Freeform 20" id="20"/>
            <p:cNvSpPr/>
            <p:nvPr/>
          </p:nvSpPr>
          <p:spPr>
            <a:xfrm flipH="false" flipV="false" rot="0">
              <a:off x="0" y="0"/>
              <a:ext cx="16210280" cy="2054733"/>
            </a:xfrm>
            <a:custGeom>
              <a:avLst/>
              <a:gdLst/>
              <a:ahLst/>
              <a:cxnLst/>
              <a:rect r="r" b="b" t="t" l="l"/>
              <a:pathLst>
                <a:path h="2054733" w="16210280">
                  <a:moveTo>
                    <a:pt x="0" y="0"/>
                  </a:moveTo>
                  <a:lnTo>
                    <a:pt x="16210280" y="0"/>
                  </a:lnTo>
                  <a:lnTo>
                    <a:pt x="16210280" y="2054733"/>
                  </a:lnTo>
                  <a:lnTo>
                    <a:pt x="0" y="2054733"/>
                  </a:lnTo>
                  <a:close/>
                </a:path>
              </a:pathLst>
            </a:custGeom>
            <a:blipFill>
              <a:blip r:embed="rId7">
                <a:alphaModFix amt="0"/>
              </a:blip>
              <a:stretch>
                <a:fillRect l="0" t="-103616" r="0" b="-103613"/>
              </a:stretch>
            </a:blipFill>
          </p:spPr>
        </p:sp>
      </p:grpSp>
      <p:grpSp>
        <p:nvGrpSpPr>
          <p:cNvPr name="Group 21" id="21"/>
          <p:cNvGrpSpPr/>
          <p:nvPr/>
        </p:nvGrpSpPr>
        <p:grpSpPr>
          <a:xfrm rot="0">
            <a:off x="4497067" y="3394577"/>
            <a:ext cx="12157710" cy="1569596"/>
            <a:chOff x="0" y="0"/>
            <a:chExt cx="16210280" cy="2092795"/>
          </a:xfrm>
        </p:grpSpPr>
        <p:sp>
          <p:nvSpPr>
            <p:cNvPr name="Freeform 22" id="22"/>
            <p:cNvSpPr/>
            <p:nvPr/>
          </p:nvSpPr>
          <p:spPr>
            <a:xfrm flipH="false" flipV="false" rot="0">
              <a:off x="0" y="0"/>
              <a:ext cx="16210280" cy="2092795"/>
            </a:xfrm>
            <a:custGeom>
              <a:avLst/>
              <a:gdLst/>
              <a:ahLst/>
              <a:cxnLst/>
              <a:rect r="r" b="b" t="t" l="l"/>
              <a:pathLst>
                <a:path h="2092795" w="16210280">
                  <a:moveTo>
                    <a:pt x="0" y="0"/>
                  </a:moveTo>
                  <a:lnTo>
                    <a:pt x="16210280" y="0"/>
                  </a:lnTo>
                  <a:lnTo>
                    <a:pt x="16210280" y="2092795"/>
                  </a:lnTo>
                  <a:lnTo>
                    <a:pt x="0" y="2092795"/>
                  </a:lnTo>
                  <a:close/>
                </a:path>
              </a:pathLst>
            </a:custGeom>
            <a:blipFill>
              <a:blip r:embed="rId8">
                <a:alphaModFix amt="0"/>
              </a:blip>
              <a:stretch>
                <a:fillRect l="0" t="-100926" r="0" b="-100926"/>
              </a:stretch>
            </a:blipFill>
          </p:spPr>
        </p:sp>
        <p:sp>
          <p:nvSpPr>
            <p:cNvPr name="TextBox 23" id="23"/>
            <p:cNvSpPr txBox="true"/>
            <p:nvPr/>
          </p:nvSpPr>
          <p:spPr>
            <a:xfrm>
              <a:off x="0" y="-38100"/>
              <a:ext cx="16210280" cy="2130895"/>
            </a:xfrm>
            <a:prstGeom prst="rect">
              <a:avLst/>
            </a:prstGeom>
          </p:spPr>
          <p:txBody>
            <a:bodyPr anchor="ctr" rtlCol="false" tIns="0" lIns="0" bIns="0" rIns="0"/>
            <a:lstStyle/>
            <a:p>
              <a:pPr algn="ctr">
                <a:lnSpc>
                  <a:spcPts val="4104"/>
                </a:lnSpc>
              </a:pPr>
              <a:r>
                <a:rPr lang="en-US" sz="3800">
                  <a:solidFill>
                    <a:srgbClr val="000000"/>
                  </a:solidFill>
                  <a:latin typeface="Calibri (MS)"/>
                  <a:ea typeface="Calibri (MS)"/>
                  <a:cs typeface="Calibri (MS)"/>
                  <a:sym typeface="Calibri (MS)"/>
                </a:rPr>
                <a:t>The wage level is still under strain because of the increasing living expenses.</a:t>
              </a:r>
            </a:p>
          </p:txBody>
        </p:sp>
      </p:grpSp>
      <p:sp>
        <p:nvSpPr>
          <p:cNvPr name="Freeform 24" id="24"/>
          <p:cNvSpPr/>
          <p:nvPr/>
        </p:nvSpPr>
        <p:spPr>
          <a:xfrm flipH="false" flipV="false" rot="0">
            <a:off x="2803141" y="4938770"/>
            <a:ext cx="1719262" cy="3413284"/>
          </a:xfrm>
          <a:custGeom>
            <a:avLst/>
            <a:gdLst/>
            <a:ahLst/>
            <a:cxnLst/>
            <a:rect r="r" b="b" t="t" l="l"/>
            <a:pathLst>
              <a:path h="3413284" w="1719262">
                <a:moveTo>
                  <a:pt x="0" y="0"/>
                </a:moveTo>
                <a:lnTo>
                  <a:pt x="1719262" y="0"/>
                </a:lnTo>
                <a:lnTo>
                  <a:pt x="1719262" y="3413283"/>
                </a:lnTo>
                <a:lnTo>
                  <a:pt x="0" y="3413283"/>
                </a:lnTo>
                <a:lnTo>
                  <a:pt x="0" y="0"/>
                </a:lnTo>
                <a:close/>
              </a:path>
            </a:pathLst>
          </a:custGeom>
          <a:blipFill>
            <a:blip r:embed="rId19">
              <a:extLst>
                <a:ext uri="{96DAC541-7B7A-43D3-8B79-37D633B846F1}">
                  <asvg:svgBlip xmlns:asvg="http://schemas.microsoft.com/office/drawing/2016/SVG/main" r:embed="rId20"/>
                </a:ext>
              </a:extLst>
            </a:blip>
            <a:stretch>
              <a:fillRect l="0" t="0" r="0" b="0"/>
            </a:stretch>
          </a:blipFill>
        </p:spPr>
      </p:sp>
      <p:sp>
        <p:nvSpPr>
          <p:cNvPr name="Freeform 25" id="25"/>
          <p:cNvSpPr/>
          <p:nvPr/>
        </p:nvSpPr>
        <p:spPr>
          <a:xfrm flipH="false" flipV="false" rot="0">
            <a:off x="4497067" y="4938770"/>
            <a:ext cx="12157710" cy="3413188"/>
          </a:xfrm>
          <a:custGeom>
            <a:avLst/>
            <a:gdLst/>
            <a:ahLst/>
            <a:cxnLst/>
            <a:rect r="r" b="b" t="t" l="l"/>
            <a:pathLst>
              <a:path h="3413188" w="12157710">
                <a:moveTo>
                  <a:pt x="0" y="0"/>
                </a:moveTo>
                <a:lnTo>
                  <a:pt x="12157710" y="0"/>
                </a:lnTo>
                <a:lnTo>
                  <a:pt x="12157710" y="3413188"/>
                </a:lnTo>
                <a:lnTo>
                  <a:pt x="0" y="3413188"/>
                </a:lnTo>
                <a:lnTo>
                  <a:pt x="0" y="0"/>
                </a:lnTo>
                <a:close/>
              </a:path>
            </a:pathLst>
          </a:custGeom>
          <a:blipFill>
            <a:blip r:embed="rId21">
              <a:extLst>
                <a:ext uri="{96DAC541-7B7A-43D3-8B79-37D633B846F1}">
                  <asvg:svgBlip xmlns:asvg="http://schemas.microsoft.com/office/drawing/2016/SVG/main" r:embed="rId22"/>
                </a:ext>
              </a:extLst>
            </a:blip>
            <a:stretch>
              <a:fillRect l="0" t="0" r="0" b="0"/>
            </a:stretch>
          </a:blipFill>
        </p:spPr>
      </p:sp>
      <p:grpSp>
        <p:nvGrpSpPr>
          <p:cNvPr name="Group 26" id="26"/>
          <p:cNvGrpSpPr/>
          <p:nvPr/>
        </p:nvGrpSpPr>
        <p:grpSpPr>
          <a:xfrm rot="0">
            <a:off x="4497067" y="4938770"/>
            <a:ext cx="12157710" cy="1541021"/>
            <a:chOff x="0" y="0"/>
            <a:chExt cx="16210280" cy="2054695"/>
          </a:xfrm>
        </p:grpSpPr>
        <p:sp>
          <p:nvSpPr>
            <p:cNvPr name="Freeform 27" id="27"/>
            <p:cNvSpPr/>
            <p:nvPr/>
          </p:nvSpPr>
          <p:spPr>
            <a:xfrm flipH="false" flipV="false" rot="0">
              <a:off x="0" y="0"/>
              <a:ext cx="16210280" cy="2054733"/>
            </a:xfrm>
            <a:custGeom>
              <a:avLst/>
              <a:gdLst/>
              <a:ahLst/>
              <a:cxnLst/>
              <a:rect r="r" b="b" t="t" l="l"/>
              <a:pathLst>
                <a:path h="2054733" w="16210280">
                  <a:moveTo>
                    <a:pt x="0" y="0"/>
                  </a:moveTo>
                  <a:lnTo>
                    <a:pt x="16210280" y="0"/>
                  </a:lnTo>
                  <a:lnTo>
                    <a:pt x="16210280" y="2054733"/>
                  </a:lnTo>
                  <a:lnTo>
                    <a:pt x="0" y="2054733"/>
                  </a:lnTo>
                  <a:close/>
                </a:path>
              </a:pathLst>
            </a:custGeom>
            <a:blipFill>
              <a:blip r:embed="rId7">
                <a:alphaModFix amt="0"/>
              </a:blip>
              <a:stretch>
                <a:fillRect l="0" t="-103616" r="0" b="-103613"/>
              </a:stretch>
            </a:blipFill>
          </p:spPr>
        </p:sp>
      </p:grpSp>
      <p:grpSp>
        <p:nvGrpSpPr>
          <p:cNvPr name="Group 28" id="28"/>
          <p:cNvGrpSpPr/>
          <p:nvPr/>
        </p:nvGrpSpPr>
        <p:grpSpPr>
          <a:xfrm rot="0">
            <a:off x="4497067" y="4910195"/>
            <a:ext cx="12157710" cy="1569587"/>
            <a:chOff x="0" y="0"/>
            <a:chExt cx="16210280" cy="2092782"/>
          </a:xfrm>
        </p:grpSpPr>
        <p:sp>
          <p:nvSpPr>
            <p:cNvPr name="Freeform 29" id="29"/>
            <p:cNvSpPr/>
            <p:nvPr/>
          </p:nvSpPr>
          <p:spPr>
            <a:xfrm flipH="false" flipV="false" rot="0">
              <a:off x="0" y="0"/>
              <a:ext cx="16210280" cy="2092783"/>
            </a:xfrm>
            <a:custGeom>
              <a:avLst/>
              <a:gdLst/>
              <a:ahLst/>
              <a:cxnLst/>
              <a:rect r="r" b="b" t="t" l="l"/>
              <a:pathLst>
                <a:path h="2092783" w="16210280">
                  <a:moveTo>
                    <a:pt x="0" y="0"/>
                  </a:moveTo>
                  <a:lnTo>
                    <a:pt x="16210280" y="0"/>
                  </a:lnTo>
                  <a:lnTo>
                    <a:pt x="16210280" y="2092783"/>
                  </a:lnTo>
                  <a:lnTo>
                    <a:pt x="0" y="2092783"/>
                  </a:lnTo>
                  <a:close/>
                </a:path>
              </a:pathLst>
            </a:custGeom>
            <a:blipFill>
              <a:blip r:embed="rId8">
                <a:alphaModFix amt="0"/>
              </a:blip>
              <a:stretch>
                <a:fillRect l="0" t="-100927" r="0" b="-100927"/>
              </a:stretch>
            </a:blipFill>
          </p:spPr>
        </p:sp>
        <p:sp>
          <p:nvSpPr>
            <p:cNvPr name="TextBox 30" id="30"/>
            <p:cNvSpPr txBox="true"/>
            <p:nvPr/>
          </p:nvSpPr>
          <p:spPr>
            <a:xfrm>
              <a:off x="0" y="-38100"/>
              <a:ext cx="16210280" cy="2130882"/>
            </a:xfrm>
            <a:prstGeom prst="rect">
              <a:avLst/>
            </a:prstGeom>
          </p:spPr>
          <p:txBody>
            <a:bodyPr anchor="ctr" rtlCol="false" tIns="0" lIns="0" bIns="0" rIns="0"/>
            <a:lstStyle/>
            <a:p>
              <a:pPr algn="ctr">
                <a:lnSpc>
                  <a:spcPts val="4104"/>
                </a:lnSpc>
              </a:pPr>
              <a:r>
                <a:rPr lang="en-US" sz="3800">
                  <a:solidFill>
                    <a:srgbClr val="000000"/>
                  </a:solidFill>
                  <a:latin typeface="Calibri (MS)"/>
                  <a:ea typeface="Calibri (MS)"/>
                  <a:cs typeface="Calibri (MS)"/>
                  <a:sym typeface="Calibri (MS)"/>
                </a:rPr>
                <a:t>The number of employees who complain of financial strain even after salary increments is huge.</a:t>
              </a:r>
            </a:p>
          </p:txBody>
        </p:sp>
      </p:grpSp>
      <p:sp>
        <p:nvSpPr>
          <p:cNvPr name="Freeform 31" id="31"/>
          <p:cNvSpPr/>
          <p:nvPr/>
        </p:nvSpPr>
        <p:spPr>
          <a:xfrm flipH="false" flipV="false" rot="0">
            <a:off x="3739258" y="6454388"/>
            <a:ext cx="783146" cy="1541050"/>
          </a:xfrm>
          <a:custGeom>
            <a:avLst/>
            <a:gdLst/>
            <a:ahLst/>
            <a:cxnLst/>
            <a:rect r="r" b="b" t="t" l="l"/>
            <a:pathLst>
              <a:path h="1541050" w="783146">
                <a:moveTo>
                  <a:pt x="0" y="0"/>
                </a:moveTo>
                <a:lnTo>
                  <a:pt x="783145" y="0"/>
                </a:lnTo>
                <a:lnTo>
                  <a:pt x="783145" y="1541049"/>
                </a:lnTo>
                <a:lnTo>
                  <a:pt x="0" y="1541049"/>
                </a:lnTo>
                <a:lnTo>
                  <a:pt x="0" y="0"/>
                </a:lnTo>
                <a:close/>
              </a:path>
            </a:pathLst>
          </a:custGeom>
          <a:blipFill>
            <a:blip r:embed="rId23">
              <a:extLst>
                <a:ext uri="{96DAC541-7B7A-43D3-8B79-37D633B846F1}">
                  <asvg:svgBlip xmlns:asvg="http://schemas.microsoft.com/office/drawing/2016/SVG/main" r:embed="rId24"/>
                </a:ext>
              </a:extLst>
            </a:blip>
            <a:stretch>
              <a:fillRect l="0" t="0" r="0" b="0"/>
            </a:stretch>
          </a:blipFill>
        </p:spPr>
      </p:sp>
      <p:sp>
        <p:nvSpPr>
          <p:cNvPr name="Freeform 32" id="32"/>
          <p:cNvSpPr/>
          <p:nvPr/>
        </p:nvSpPr>
        <p:spPr>
          <a:xfrm flipH="false" flipV="false" rot="0">
            <a:off x="4497067" y="6454388"/>
            <a:ext cx="12157710" cy="1540954"/>
          </a:xfrm>
          <a:custGeom>
            <a:avLst/>
            <a:gdLst/>
            <a:ahLst/>
            <a:cxnLst/>
            <a:rect r="r" b="b" t="t" l="l"/>
            <a:pathLst>
              <a:path h="1540954" w="12157710">
                <a:moveTo>
                  <a:pt x="0" y="0"/>
                </a:moveTo>
                <a:lnTo>
                  <a:pt x="12157710" y="0"/>
                </a:lnTo>
                <a:lnTo>
                  <a:pt x="12157710" y="1540954"/>
                </a:lnTo>
                <a:lnTo>
                  <a:pt x="0" y="1540954"/>
                </a:lnTo>
                <a:lnTo>
                  <a:pt x="0" y="0"/>
                </a:lnTo>
                <a:close/>
              </a:path>
            </a:pathLst>
          </a:custGeom>
          <a:blipFill>
            <a:blip r:embed="rId25">
              <a:extLst>
                <a:ext uri="{96DAC541-7B7A-43D3-8B79-37D633B846F1}">
                  <asvg:svgBlip xmlns:asvg="http://schemas.microsoft.com/office/drawing/2016/SVG/main" r:embed="rId26"/>
                </a:ext>
              </a:extLst>
            </a:blip>
            <a:stretch>
              <a:fillRect l="0" t="0" r="0" b="0"/>
            </a:stretch>
          </a:blipFill>
        </p:spPr>
      </p:sp>
      <p:grpSp>
        <p:nvGrpSpPr>
          <p:cNvPr name="Group 33" id="33"/>
          <p:cNvGrpSpPr/>
          <p:nvPr/>
        </p:nvGrpSpPr>
        <p:grpSpPr>
          <a:xfrm rot="0">
            <a:off x="4497067" y="6454388"/>
            <a:ext cx="12157710" cy="1541021"/>
            <a:chOff x="0" y="0"/>
            <a:chExt cx="16210280" cy="2054695"/>
          </a:xfrm>
        </p:grpSpPr>
        <p:sp>
          <p:nvSpPr>
            <p:cNvPr name="Freeform 34" id="34"/>
            <p:cNvSpPr/>
            <p:nvPr/>
          </p:nvSpPr>
          <p:spPr>
            <a:xfrm flipH="false" flipV="false" rot="0">
              <a:off x="0" y="0"/>
              <a:ext cx="16210280" cy="2054733"/>
            </a:xfrm>
            <a:custGeom>
              <a:avLst/>
              <a:gdLst/>
              <a:ahLst/>
              <a:cxnLst/>
              <a:rect r="r" b="b" t="t" l="l"/>
              <a:pathLst>
                <a:path h="2054733" w="16210280">
                  <a:moveTo>
                    <a:pt x="0" y="0"/>
                  </a:moveTo>
                  <a:lnTo>
                    <a:pt x="16210280" y="0"/>
                  </a:lnTo>
                  <a:lnTo>
                    <a:pt x="16210280" y="2054733"/>
                  </a:lnTo>
                  <a:lnTo>
                    <a:pt x="0" y="2054733"/>
                  </a:lnTo>
                  <a:close/>
                </a:path>
              </a:pathLst>
            </a:custGeom>
            <a:blipFill>
              <a:blip r:embed="rId7">
                <a:alphaModFix amt="0"/>
              </a:blip>
              <a:stretch>
                <a:fillRect l="0" t="-103616" r="0" b="-103613"/>
              </a:stretch>
            </a:blipFill>
          </p:spPr>
        </p:sp>
      </p:grpSp>
      <p:grpSp>
        <p:nvGrpSpPr>
          <p:cNvPr name="Group 35" id="35"/>
          <p:cNvGrpSpPr/>
          <p:nvPr/>
        </p:nvGrpSpPr>
        <p:grpSpPr>
          <a:xfrm rot="0">
            <a:off x="4497067" y="6425813"/>
            <a:ext cx="12157710" cy="1569587"/>
            <a:chOff x="0" y="0"/>
            <a:chExt cx="16210280" cy="2092782"/>
          </a:xfrm>
        </p:grpSpPr>
        <p:sp>
          <p:nvSpPr>
            <p:cNvPr name="Freeform 36" id="36"/>
            <p:cNvSpPr/>
            <p:nvPr/>
          </p:nvSpPr>
          <p:spPr>
            <a:xfrm flipH="false" flipV="false" rot="0">
              <a:off x="0" y="0"/>
              <a:ext cx="16210280" cy="2092783"/>
            </a:xfrm>
            <a:custGeom>
              <a:avLst/>
              <a:gdLst/>
              <a:ahLst/>
              <a:cxnLst/>
              <a:rect r="r" b="b" t="t" l="l"/>
              <a:pathLst>
                <a:path h="2092783" w="16210280">
                  <a:moveTo>
                    <a:pt x="0" y="0"/>
                  </a:moveTo>
                  <a:lnTo>
                    <a:pt x="16210280" y="0"/>
                  </a:lnTo>
                  <a:lnTo>
                    <a:pt x="16210280" y="2092783"/>
                  </a:lnTo>
                  <a:lnTo>
                    <a:pt x="0" y="2092783"/>
                  </a:lnTo>
                  <a:close/>
                </a:path>
              </a:pathLst>
            </a:custGeom>
            <a:blipFill>
              <a:blip r:embed="rId8">
                <a:alphaModFix amt="0"/>
              </a:blip>
              <a:stretch>
                <a:fillRect l="0" t="-100927" r="0" b="-100927"/>
              </a:stretch>
            </a:blipFill>
          </p:spPr>
        </p:sp>
        <p:sp>
          <p:nvSpPr>
            <p:cNvPr name="TextBox 37" id="37"/>
            <p:cNvSpPr txBox="true"/>
            <p:nvPr/>
          </p:nvSpPr>
          <p:spPr>
            <a:xfrm>
              <a:off x="0" y="-38100"/>
              <a:ext cx="16210280" cy="2130882"/>
            </a:xfrm>
            <a:prstGeom prst="rect">
              <a:avLst/>
            </a:prstGeom>
          </p:spPr>
          <p:txBody>
            <a:bodyPr anchor="ctr" rtlCol="false" tIns="0" lIns="0" bIns="0" rIns="0"/>
            <a:lstStyle/>
            <a:p>
              <a:pPr algn="ctr">
                <a:lnSpc>
                  <a:spcPts val="4104"/>
                </a:lnSpc>
              </a:pPr>
              <a:r>
                <a:rPr lang="en-US" sz="3800">
                  <a:solidFill>
                    <a:srgbClr val="000000"/>
                  </a:solidFill>
                  <a:latin typeface="Calibri (MS)"/>
                  <a:ea typeface="Calibri (MS)"/>
                  <a:cs typeface="Calibri (MS)"/>
                  <a:sym typeface="Calibri (MS)"/>
                </a:rPr>
                <a:t>Pay conflicts and strikes are an indication of the still existing economic strains (NHS Confederation, 2026).</a:t>
              </a:r>
            </a:p>
          </p:txBody>
        </p:sp>
      </p:grpSp>
      <p:sp>
        <p:nvSpPr>
          <p:cNvPr name="Freeform 38" id="38"/>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27">
              <a:extLst>
                <a:ext uri="{96DAC541-7B7A-43D3-8B79-37D633B846F1}">
                  <asvg:svgBlip xmlns:asvg="http://schemas.microsoft.com/office/drawing/2016/SVG/main" r:embed="rId28"/>
                </a:ext>
              </a:extLst>
            </a:blip>
            <a:stretch>
              <a:fillRect l="0" t="0" r="0" b="0"/>
            </a:stretch>
          </a:blipFill>
        </p:spPr>
      </p:sp>
      <p:grpSp>
        <p:nvGrpSpPr>
          <p:cNvPr name="Group 39" id="39"/>
          <p:cNvGrpSpPr/>
          <p:nvPr/>
        </p:nvGrpSpPr>
        <p:grpSpPr>
          <a:xfrm rot="0">
            <a:off x="548640" y="9802378"/>
            <a:ext cx="16459200" cy="457200"/>
            <a:chOff x="0" y="0"/>
            <a:chExt cx="21945600" cy="609600"/>
          </a:xfrm>
        </p:grpSpPr>
        <p:sp>
          <p:nvSpPr>
            <p:cNvPr name="Freeform 40" id="40"/>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41" id="41"/>
          <p:cNvGrpSpPr/>
          <p:nvPr/>
        </p:nvGrpSpPr>
        <p:grpSpPr>
          <a:xfrm rot="0">
            <a:off x="548640" y="9788090"/>
            <a:ext cx="16459200" cy="471488"/>
            <a:chOff x="0" y="0"/>
            <a:chExt cx="21945600" cy="628650"/>
          </a:xfrm>
        </p:grpSpPr>
        <p:sp>
          <p:nvSpPr>
            <p:cNvPr name="Freeform 42" id="42"/>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43" id="43"/>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Employee Motivation Issues</a:t>
              </a:r>
            </a:p>
          </p:txBody>
        </p:sp>
      </p:grpSp>
      <p:sp>
        <p:nvSpPr>
          <p:cNvPr name="Freeform 9" id="9"/>
          <p:cNvSpPr/>
          <p:nvPr/>
        </p:nvSpPr>
        <p:spPr>
          <a:xfrm flipH="false" flipV="false" rot="0">
            <a:off x="901703" y="1541783"/>
            <a:ext cx="16484537" cy="7889176"/>
          </a:xfrm>
          <a:custGeom>
            <a:avLst/>
            <a:gdLst/>
            <a:ahLst/>
            <a:cxnLst/>
            <a:rect r="r" b="b" t="t" l="l"/>
            <a:pathLst>
              <a:path h="7889176" w="16484537">
                <a:moveTo>
                  <a:pt x="0" y="0"/>
                </a:moveTo>
                <a:lnTo>
                  <a:pt x="16484537" y="0"/>
                </a:lnTo>
                <a:lnTo>
                  <a:pt x="16484537" y="7889177"/>
                </a:lnTo>
                <a:lnTo>
                  <a:pt x="0" y="7889177"/>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grpSp>
        <p:nvGrpSpPr>
          <p:cNvPr name="Group 10" id="10"/>
          <p:cNvGrpSpPr/>
          <p:nvPr/>
        </p:nvGrpSpPr>
        <p:grpSpPr>
          <a:xfrm rot="0">
            <a:off x="1639576" y="2212315"/>
            <a:ext cx="13509241" cy="1239660"/>
            <a:chOff x="0" y="0"/>
            <a:chExt cx="18012321" cy="1652880"/>
          </a:xfrm>
        </p:grpSpPr>
        <p:sp>
          <p:nvSpPr>
            <p:cNvPr name="Freeform 11" id="11"/>
            <p:cNvSpPr/>
            <p:nvPr/>
          </p:nvSpPr>
          <p:spPr>
            <a:xfrm flipH="false" flipV="false" rot="0">
              <a:off x="0" y="0"/>
              <a:ext cx="18012283" cy="1652905"/>
            </a:xfrm>
            <a:custGeom>
              <a:avLst/>
              <a:gdLst/>
              <a:ahLst/>
              <a:cxnLst/>
              <a:rect r="r" b="b" t="t" l="l"/>
              <a:pathLst>
                <a:path h="1652905" w="18012283">
                  <a:moveTo>
                    <a:pt x="0" y="0"/>
                  </a:moveTo>
                  <a:lnTo>
                    <a:pt x="18012283" y="0"/>
                  </a:lnTo>
                  <a:lnTo>
                    <a:pt x="18012283" y="1652905"/>
                  </a:lnTo>
                  <a:lnTo>
                    <a:pt x="0" y="1652905"/>
                  </a:lnTo>
                  <a:close/>
                </a:path>
              </a:pathLst>
            </a:custGeom>
            <a:blipFill>
              <a:blip r:embed="rId7">
                <a:alphaModFix amt="0"/>
              </a:blip>
              <a:stretch>
                <a:fillRect l="0" t="-162189" r="0" b="-162187"/>
              </a:stretch>
            </a:blipFill>
          </p:spPr>
        </p:sp>
      </p:grpSp>
      <p:grpSp>
        <p:nvGrpSpPr>
          <p:cNvPr name="Group 12" id="12"/>
          <p:cNvGrpSpPr/>
          <p:nvPr/>
        </p:nvGrpSpPr>
        <p:grpSpPr>
          <a:xfrm rot="0">
            <a:off x="1639576" y="2169452"/>
            <a:ext cx="13509241" cy="1282522"/>
            <a:chOff x="0" y="0"/>
            <a:chExt cx="18012321" cy="1710030"/>
          </a:xfrm>
        </p:grpSpPr>
        <p:sp>
          <p:nvSpPr>
            <p:cNvPr name="Freeform 13" id="13"/>
            <p:cNvSpPr/>
            <p:nvPr/>
          </p:nvSpPr>
          <p:spPr>
            <a:xfrm flipH="false" flipV="false" rot="0">
              <a:off x="0" y="0"/>
              <a:ext cx="18012321" cy="1710030"/>
            </a:xfrm>
            <a:custGeom>
              <a:avLst/>
              <a:gdLst/>
              <a:ahLst/>
              <a:cxnLst/>
              <a:rect r="r" b="b" t="t" l="l"/>
              <a:pathLst>
                <a:path h="1710030" w="18012321">
                  <a:moveTo>
                    <a:pt x="0" y="0"/>
                  </a:moveTo>
                  <a:lnTo>
                    <a:pt x="18012321" y="0"/>
                  </a:lnTo>
                  <a:lnTo>
                    <a:pt x="18012321" y="1710030"/>
                  </a:lnTo>
                  <a:lnTo>
                    <a:pt x="0" y="1710030"/>
                  </a:lnTo>
                  <a:close/>
                </a:path>
              </a:pathLst>
            </a:custGeom>
            <a:blipFill>
              <a:blip r:embed="rId8">
                <a:alphaModFix amt="0"/>
              </a:blip>
              <a:stretch>
                <a:fillRect l="0" t="-155242" r="0" b="-155242"/>
              </a:stretch>
            </a:blipFill>
          </p:spPr>
        </p:sp>
        <p:sp>
          <p:nvSpPr>
            <p:cNvPr name="TextBox 14" id="14"/>
            <p:cNvSpPr txBox="true"/>
            <p:nvPr/>
          </p:nvSpPr>
          <p:spPr>
            <a:xfrm>
              <a:off x="0" y="-57150"/>
              <a:ext cx="18012321" cy="1767180"/>
            </a:xfrm>
            <a:prstGeom prst="rect">
              <a:avLst/>
            </a:prstGeom>
          </p:spPr>
          <p:txBody>
            <a:bodyPr anchor="b" rtlCol="false" tIns="0" lIns="0" bIns="0" rIns="0"/>
            <a:lstStyle/>
            <a:p>
              <a:pPr algn="l">
                <a:lnSpc>
                  <a:spcPts val="7776"/>
                </a:lnSpc>
              </a:pPr>
              <a:r>
                <a:rPr lang="en-US" sz="7200">
                  <a:solidFill>
                    <a:srgbClr val="000000"/>
                  </a:solidFill>
                  <a:latin typeface="Calibri (MS)"/>
                  <a:ea typeface="Calibri (MS)"/>
                  <a:cs typeface="Calibri (MS)"/>
                  <a:sym typeface="Calibri (MS)"/>
                </a:rPr>
                <a:t>By 2025, 217,000 NHS employees were exposed to workplace violence (NHS England, 2026a).</a:t>
              </a:r>
            </a:p>
          </p:txBody>
        </p:sp>
      </p:grpSp>
      <p:sp>
        <p:nvSpPr>
          <p:cNvPr name="Freeform 15" id="15"/>
          <p:cNvSpPr/>
          <p:nvPr/>
        </p:nvSpPr>
        <p:spPr>
          <a:xfrm flipH="false" flipV="false" rot="0">
            <a:off x="2517934" y="3432924"/>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Freeform 16" id="16"/>
          <p:cNvSpPr/>
          <p:nvPr/>
        </p:nvSpPr>
        <p:spPr>
          <a:xfrm flipH="false" flipV="false" rot="0">
            <a:off x="4422448" y="3432924"/>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sp>
        <p:nvSpPr>
          <p:cNvPr name="Freeform 17" id="17"/>
          <p:cNvSpPr/>
          <p:nvPr/>
        </p:nvSpPr>
        <p:spPr>
          <a:xfrm flipH="false" flipV="false" rot="0">
            <a:off x="6326953" y="3432924"/>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sp>
        <p:nvSpPr>
          <p:cNvPr name="Freeform 18" id="18"/>
          <p:cNvSpPr/>
          <p:nvPr/>
        </p:nvSpPr>
        <p:spPr>
          <a:xfrm flipH="false" flipV="false" rot="0">
            <a:off x="8231467" y="3432924"/>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17">
              <a:extLst>
                <a:ext uri="{96DAC541-7B7A-43D3-8B79-37D633B846F1}">
                  <asvg:svgBlip xmlns:asvg="http://schemas.microsoft.com/office/drawing/2016/SVG/main" r:embed="rId18"/>
                </a:ext>
              </a:extLst>
            </a:blip>
            <a:stretch>
              <a:fillRect l="0" t="0" r="0" b="0"/>
            </a:stretch>
          </a:blipFill>
        </p:spPr>
      </p:sp>
      <p:sp>
        <p:nvSpPr>
          <p:cNvPr name="Freeform 19" id="19"/>
          <p:cNvSpPr/>
          <p:nvPr/>
        </p:nvSpPr>
        <p:spPr>
          <a:xfrm flipH="false" flipV="false" rot="0">
            <a:off x="10135981" y="3432924"/>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19">
              <a:extLst>
                <a:ext uri="{96DAC541-7B7A-43D3-8B79-37D633B846F1}">
                  <asvg:svgBlip xmlns:asvg="http://schemas.microsoft.com/office/drawing/2016/SVG/main" r:embed="rId20"/>
                </a:ext>
              </a:extLst>
            </a:blip>
            <a:stretch>
              <a:fillRect l="0" t="0" r="0" b="0"/>
            </a:stretch>
          </a:blipFill>
        </p:spPr>
      </p:sp>
      <p:sp>
        <p:nvSpPr>
          <p:cNvPr name="Freeform 20" id="20"/>
          <p:cNvSpPr/>
          <p:nvPr/>
        </p:nvSpPr>
        <p:spPr>
          <a:xfrm flipH="false" flipV="false" rot="0">
            <a:off x="12040495" y="3432924"/>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21">
              <a:extLst>
                <a:ext uri="{96DAC541-7B7A-43D3-8B79-37D633B846F1}">
                  <asvg:svgBlip xmlns:asvg="http://schemas.microsoft.com/office/drawing/2016/SVG/main" r:embed="rId22"/>
                </a:ext>
              </a:extLst>
            </a:blip>
            <a:stretch>
              <a:fillRect l="0" t="0" r="0" b="0"/>
            </a:stretch>
          </a:blipFill>
        </p:spPr>
      </p:sp>
      <p:sp>
        <p:nvSpPr>
          <p:cNvPr name="Freeform 21" id="21"/>
          <p:cNvSpPr/>
          <p:nvPr/>
        </p:nvSpPr>
        <p:spPr>
          <a:xfrm flipH="false" flipV="false" rot="0">
            <a:off x="13945010" y="3432924"/>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23">
              <a:extLst>
                <a:ext uri="{96DAC541-7B7A-43D3-8B79-37D633B846F1}">
                  <asvg:svgBlip xmlns:asvg="http://schemas.microsoft.com/office/drawing/2016/SVG/main" r:embed="rId24"/>
                </a:ext>
              </a:extLst>
            </a:blip>
            <a:stretch>
              <a:fillRect l="0" t="0" r="0" b="0"/>
            </a:stretch>
          </a:blipFill>
        </p:spPr>
      </p:sp>
      <p:grpSp>
        <p:nvGrpSpPr>
          <p:cNvPr name="Group 22" id="22"/>
          <p:cNvGrpSpPr/>
          <p:nvPr/>
        </p:nvGrpSpPr>
        <p:grpSpPr>
          <a:xfrm rot="0">
            <a:off x="1639576" y="3881847"/>
            <a:ext cx="13509241" cy="1239660"/>
            <a:chOff x="0" y="0"/>
            <a:chExt cx="18012321" cy="1652880"/>
          </a:xfrm>
        </p:grpSpPr>
        <p:sp>
          <p:nvSpPr>
            <p:cNvPr name="Freeform 23" id="23"/>
            <p:cNvSpPr/>
            <p:nvPr/>
          </p:nvSpPr>
          <p:spPr>
            <a:xfrm flipH="false" flipV="false" rot="0">
              <a:off x="0" y="0"/>
              <a:ext cx="18012283" cy="1652905"/>
            </a:xfrm>
            <a:custGeom>
              <a:avLst/>
              <a:gdLst/>
              <a:ahLst/>
              <a:cxnLst/>
              <a:rect r="r" b="b" t="t" l="l"/>
              <a:pathLst>
                <a:path h="1652905" w="18012283">
                  <a:moveTo>
                    <a:pt x="0" y="0"/>
                  </a:moveTo>
                  <a:lnTo>
                    <a:pt x="18012283" y="0"/>
                  </a:lnTo>
                  <a:lnTo>
                    <a:pt x="18012283" y="1652905"/>
                  </a:lnTo>
                  <a:lnTo>
                    <a:pt x="0" y="1652905"/>
                  </a:lnTo>
                  <a:close/>
                </a:path>
              </a:pathLst>
            </a:custGeom>
            <a:blipFill>
              <a:blip r:embed="rId7">
                <a:alphaModFix amt="0"/>
              </a:blip>
              <a:stretch>
                <a:fillRect l="0" t="-162189" r="0" b="-162187"/>
              </a:stretch>
            </a:blipFill>
          </p:spPr>
        </p:sp>
      </p:grpSp>
      <p:grpSp>
        <p:nvGrpSpPr>
          <p:cNvPr name="Group 24" id="24"/>
          <p:cNvGrpSpPr/>
          <p:nvPr/>
        </p:nvGrpSpPr>
        <p:grpSpPr>
          <a:xfrm rot="0">
            <a:off x="1639576" y="3838985"/>
            <a:ext cx="13509241" cy="1282522"/>
            <a:chOff x="0" y="0"/>
            <a:chExt cx="18012321" cy="1710030"/>
          </a:xfrm>
        </p:grpSpPr>
        <p:sp>
          <p:nvSpPr>
            <p:cNvPr name="Freeform 25" id="25"/>
            <p:cNvSpPr/>
            <p:nvPr/>
          </p:nvSpPr>
          <p:spPr>
            <a:xfrm flipH="false" flipV="false" rot="0">
              <a:off x="0" y="0"/>
              <a:ext cx="18012321" cy="1710030"/>
            </a:xfrm>
            <a:custGeom>
              <a:avLst/>
              <a:gdLst/>
              <a:ahLst/>
              <a:cxnLst/>
              <a:rect r="r" b="b" t="t" l="l"/>
              <a:pathLst>
                <a:path h="1710030" w="18012321">
                  <a:moveTo>
                    <a:pt x="0" y="0"/>
                  </a:moveTo>
                  <a:lnTo>
                    <a:pt x="18012321" y="0"/>
                  </a:lnTo>
                  <a:lnTo>
                    <a:pt x="18012321" y="1710030"/>
                  </a:lnTo>
                  <a:lnTo>
                    <a:pt x="0" y="1710030"/>
                  </a:lnTo>
                  <a:close/>
                </a:path>
              </a:pathLst>
            </a:custGeom>
            <a:blipFill>
              <a:blip r:embed="rId8">
                <a:alphaModFix amt="0"/>
              </a:blip>
              <a:stretch>
                <a:fillRect l="0" t="-155242" r="0" b="-155242"/>
              </a:stretch>
            </a:blipFill>
          </p:spPr>
        </p:sp>
        <p:sp>
          <p:nvSpPr>
            <p:cNvPr name="TextBox 26" id="26"/>
            <p:cNvSpPr txBox="true"/>
            <p:nvPr/>
          </p:nvSpPr>
          <p:spPr>
            <a:xfrm>
              <a:off x="0" y="-57150"/>
              <a:ext cx="18012321" cy="1767180"/>
            </a:xfrm>
            <a:prstGeom prst="rect">
              <a:avLst/>
            </a:prstGeom>
          </p:spPr>
          <p:txBody>
            <a:bodyPr anchor="b" rtlCol="false" tIns="0" lIns="0" bIns="0" rIns="0"/>
            <a:lstStyle/>
            <a:p>
              <a:pPr algn="l">
                <a:lnSpc>
                  <a:spcPts val="7776"/>
                </a:lnSpc>
              </a:pPr>
              <a:r>
                <a:rPr lang="en-US" sz="7200">
                  <a:solidFill>
                    <a:srgbClr val="000000"/>
                  </a:solidFill>
                  <a:latin typeface="Calibri (MS)"/>
                  <a:ea typeface="Calibri (MS)"/>
                  <a:cs typeface="Calibri (MS)"/>
                  <a:sym typeface="Calibri (MS)"/>
                </a:rPr>
                <a:t>In the same year, more than 380,000 had reported bullying or harassment.</a:t>
              </a:r>
            </a:p>
          </p:txBody>
        </p:sp>
      </p:grpSp>
      <p:sp>
        <p:nvSpPr>
          <p:cNvPr name="Freeform 27" id="27"/>
          <p:cNvSpPr/>
          <p:nvPr/>
        </p:nvSpPr>
        <p:spPr>
          <a:xfrm flipH="false" flipV="false" rot="0">
            <a:off x="2517934" y="5102457"/>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25">
              <a:extLst>
                <a:ext uri="{96DAC541-7B7A-43D3-8B79-37D633B846F1}">
                  <asvg:svgBlip xmlns:asvg="http://schemas.microsoft.com/office/drawing/2016/SVG/main" r:embed="rId26"/>
                </a:ext>
              </a:extLst>
            </a:blip>
            <a:stretch>
              <a:fillRect l="0" t="0" r="0" b="0"/>
            </a:stretch>
          </a:blipFill>
        </p:spPr>
      </p:sp>
      <p:sp>
        <p:nvSpPr>
          <p:cNvPr name="Freeform 28" id="28"/>
          <p:cNvSpPr/>
          <p:nvPr/>
        </p:nvSpPr>
        <p:spPr>
          <a:xfrm flipH="false" flipV="false" rot="0">
            <a:off x="4422448" y="5102457"/>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27">
              <a:extLst>
                <a:ext uri="{96DAC541-7B7A-43D3-8B79-37D633B846F1}">
                  <asvg:svgBlip xmlns:asvg="http://schemas.microsoft.com/office/drawing/2016/SVG/main" r:embed="rId28"/>
                </a:ext>
              </a:extLst>
            </a:blip>
            <a:stretch>
              <a:fillRect l="0" t="0" r="0" b="0"/>
            </a:stretch>
          </a:blipFill>
        </p:spPr>
      </p:sp>
      <p:sp>
        <p:nvSpPr>
          <p:cNvPr name="Freeform 29" id="29"/>
          <p:cNvSpPr/>
          <p:nvPr/>
        </p:nvSpPr>
        <p:spPr>
          <a:xfrm flipH="false" flipV="false" rot="0">
            <a:off x="6326953" y="5102457"/>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29">
              <a:extLst>
                <a:ext uri="{96DAC541-7B7A-43D3-8B79-37D633B846F1}">
                  <asvg:svgBlip xmlns:asvg="http://schemas.microsoft.com/office/drawing/2016/SVG/main" r:embed="rId30"/>
                </a:ext>
              </a:extLst>
            </a:blip>
            <a:stretch>
              <a:fillRect l="0" t="0" r="0" b="0"/>
            </a:stretch>
          </a:blipFill>
        </p:spPr>
      </p:sp>
      <p:sp>
        <p:nvSpPr>
          <p:cNvPr name="Freeform 30" id="30"/>
          <p:cNvSpPr/>
          <p:nvPr/>
        </p:nvSpPr>
        <p:spPr>
          <a:xfrm flipH="false" flipV="false" rot="0">
            <a:off x="8231467" y="5102457"/>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31">
              <a:extLst>
                <a:ext uri="{96DAC541-7B7A-43D3-8B79-37D633B846F1}">
                  <asvg:svgBlip xmlns:asvg="http://schemas.microsoft.com/office/drawing/2016/SVG/main" r:embed="rId32"/>
                </a:ext>
              </a:extLst>
            </a:blip>
            <a:stretch>
              <a:fillRect l="0" t="0" r="0" b="0"/>
            </a:stretch>
          </a:blipFill>
        </p:spPr>
      </p:sp>
      <p:sp>
        <p:nvSpPr>
          <p:cNvPr name="Freeform 31" id="31"/>
          <p:cNvSpPr/>
          <p:nvPr/>
        </p:nvSpPr>
        <p:spPr>
          <a:xfrm flipH="false" flipV="false" rot="0">
            <a:off x="10135981" y="5102457"/>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33">
              <a:extLst>
                <a:ext uri="{96DAC541-7B7A-43D3-8B79-37D633B846F1}">
                  <asvg:svgBlip xmlns:asvg="http://schemas.microsoft.com/office/drawing/2016/SVG/main" r:embed="rId34"/>
                </a:ext>
              </a:extLst>
            </a:blip>
            <a:stretch>
              <a:fillRect l="0" t="0" r="0" b="0"/>
            </a:stretch>
          </a:blipFill>
        </p:spPr>
      </p:sp>
      <p:sp>
        <p:nvSpPr>
          <p:cNvPr name="Freeform 32" id="32"/>
          <p:cNvSpPr/>
          <p:nvPr/>
        </p:nvSpPr>
        <p:spPr>
          <a:xfrm flipH="false" flipV="false" rot="0">
            <a:off x="12040495" y="5102457"/>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35">
              <a:extLst>
                <a:ext uri="{96DAC541-7B7A-43D3-8B79-37D633B846F1}">
                  <asvg:svgBlip xmlns:asvg="http://schemas.microsoft.com/office/drawing/2016/SVG/main" r:embed="rId36"/>
                </a:ext>
              </a:extLst>
            </a:blip>
            <a:stretch>
              <a:fillRect l="0" t="0" r="0" b="0"/>
            </a:stretch>
          </a:blipFill>
        </p:spPr>
      </p:sp>
      <p:sp>
        <p:nvSpPr>
          <p:cNvPr name="Freeform 33" id="33"/>
          <p:cNvSpPr/>
          <p:nvPr/>
        </p:nvSpPr>
        <p:spPr>
          <a:xfrm flipH="false" flipV="false" rot="0">
            <a:off x="13945010" y="5102457"/>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37">
              <a:extLst>
                <a:ext uri="{96DAC541-7B7A-43D3-8B79-37D633B846F1}">
                  <asvg:svgBlip xmlns:asvg="http://schemas.microsoft.com/office/drawing/2016/SVG/main" r:embed="rId38"/>
                </a:ext>
              </a:extLst>
            </a:blip>
            <a:stretch>
              <a:fillRect l="0" t="0" r="0" b="0"/>
            </a:stretch>
          </a:blipFill>
        </p:spPr>
      </p:sp>
      <p:grpSp>
        <p:nvGrpSpPr>
          <p:cNvPr name="Group 34" id="34"/>
          <p:cNvGrpSpPr/>
          <p:nvPr/>
        </p:nvGrpSpPr>
        <p:grpSpPr>
          <a:xfrm rot="0">
            <a:off x="1639576" y="5551380"/>
            <a:ext cx="13509241" cy="1239660"/>
            <a:chOff x="0" y="0"/>
            <a:chExt cx="18012321" cy="1652880"/>
          </a:xfrm>
        </p:grpSpPr>
        <p:sp>
          <p:nvSpPr>
            <p:cNvPr name="Freeform 35" id="35"/>
            <p:cNvSpPr/>
            <p:nvPr/>
          </p:nvSpPr>
          <p:spPr>
            <a:xfrm flipH="false" flipV="false" rot="0">
              <a:off x="0" y="0"/>
              <a:ext cx="18012283" cy="1652905"/>
            </a:xfrm>
            <a:custGeom>
              <a:avLst/>
              <a:gdLst/>
              <a:ahLst/>
              <a:cxnLst/>
              <a:rect r="r" b="b" t="t" l="l"/>
              <a:pathLst>
                <a:path h="1652905" w="18012283">
                  <a:moveTo>
                    <a:pt x="0" y="0"/>
                  </a:moveTo>
                  <a:lnTo>
                    <a:pt x="18012283" y="0"/>
                  </a:lnTo>
                  <a:lnTo>
                    <a:pt x="18012283" y="1652905"/>
                  </a:lnTo>
                  <a:lnTo>
                    <a:pt x="0" y="1652905"/>
                  </a:lnTo>
                  <a:close/>
                </a:path>
              </a:pathLst>
            </a:custGeom>
            <a:blipFill>
              <a:blip r:embed="rId7">
                <a:alphaModFix amt="0"/>
              </a:blip>
              <a:stretch>
                <a:fillRect l="0" t="-162189" r="0" b="-162187"/>
              </a:stretch>
            </a:blipFill>
          </p:spPr>
        </p:sp>
      </p:grpSp>
      <p:grpSp>
        <p:nvGrpSpPr>
          <p:cNvPr name="Group 36" id="36"/>
          <p:cNvGrpSpPr/>
          <p:nvPr/>
        </p:nvGrpSpPr>
        <p:grpSpPr>
          <a:xfrm rot="0">
            <a:off x="1639576" y="5508517"/>
            <a:ext cx="13509241" cy="1282522"/>
            <a:chOff x="0" y="0"/>
            <a:chExt cx="18012321" cy="1710030"/>
          </a:xfrm>
        </p:grpSpPr>
        <p:sp>
          <p:nvSpPr>
            <p:cNvPr name="Freeform 37" id="37"/>
            <p:cNvSpPr/>
            <p:nvPr/>
          </p:nvSpPr>
          <p:spPr>
            <a:xfrm flipH="false" flipV="false" rot="0">
              <a:off x="0" y="0"/>
              <a:ext cx="18012321" cy="1710030"/>
            </a:xfrm>
            <a:custGeom>
              <a:avLst/>
              <a:gdLst/>
              <a:ahLst/>
              <a:cxnLst/>
              <a:rect r="r" b="b" t="t" l="l"/>
              <a:pathLst>
                <a:path h="1710030" w="18012321">
                  <a:moveTo>
                    <a:pt x="0" y="0"/>
                  </a:moveTo>
                  <a:lnTo>
                    <a:pt x="18012321" y="0"/>
                  </a:lnTo>
                  <a:lnTo>
                    <a:pt x="18012321" y="1710030"/>
                  </a:lnTo>
                  <a:lnTo>
                    <a:pt x="0" y="1710030"/>
                  </a:lnTo>
                  <a:close/>
                </a:path>
              </a:pathLst>
            </a:custGeom>
            <a:blipFill>
              <a:blip r:embed="rId8">
                <a:alphaModFix amt="0"/>
              </a:blip>
              <a:stretch>
                <a:fillRect l="0" t="-155242" r="0" b="-155242"/>
              </a:stretch>
            </a:blipFill>
          </p:spPr>
        </p:sp>
        <p:sp>
          <p:nvSpPr>
            <p:cNvPr name="TextBox 38" id="38"/>
            <p:cNvSpPr txBox="true"/>
            <p:nvPr/>
          </p:nvSpPr>
          <p:spPr>
            <a:xfrm>
              <a:off x="0" y="-57150"/>
              <a:ext cx="18012321" cy="1767180"/>
            </a:xfrm>
            <a:prstGeom prst="rect">
              <a:avLst/>
            </a:prstGeom>
          </p:spPr>
          <p:txBody>
            <a:bodyPr anchor="b" rtlCol="false" tIns="0" lIns="0" bIns="0" rIns="0"/>
            <a:lstStyle/>
            <a:p>
              <a:pPr algn="l">
                <a:lnSpc>
                  <a:spcPts val="7776"/>
                </a:lnSpc>
              </a:pPr>
              <a:r>
                <a:rPr lang="en-US" sz="7200">
                  <a:solidFill>
                    <a:srgbClr val="000000"/>
                  </a:solidFill>
                  <a:latin typeface="Calibri (MS)"/>
                  <a:ea typeface="Calibri (MS)"/>
                  <a:cs typeface="Calibri (MS)"/>
                  <a:sym typeface="Calibri (MS)"/>
                </a:rPr>
                <a:t>Almost one out of ten employees cited cases of sexual harassment (Caldwell, 2026).</a:t>
              </a:r>
            </a:p>
          </p:txBody>
        </p:sp>
      </p:grpSp>
      <p:sp>
        <p:nvSpPr>
          <p:cNvPr name="Freeform 39" id="39"/>
          <p:cNvSpPr/>
          <p:nvPr/>
        </p:nvSpPr>
        <p:spPr>
          <a:xfrm flipH="false" flipV="false" rot="0">
            <a:off x="2517934" y="6771980"/>
            <a:ext cx="1825028" cy="325279"/>
          </a:xfrm>
          <a:custGeom>
            <a:avLst/>
            <a:gdLst/>
            <a:ahLst/>
            <a:cxnLst/>
            <a:rect r="r" b="b" t="t" l="l"/>
            <a:pathLst>
              <a:path h="325279" w="1825028">
                <a:moveTo>
                  <a:pt x="0" y="0"/>
                </a:moveTo>
                <a:lnTo>
                  <a:pt x="1825028" y="0"/>
                </a:lnTo>
                <a:lnTo>
                  <a:pt x="1825028" y="325278"/>
                </a:lnTo>
                <a:lnTo>
                  <a:pt x="0" y="325278"/>
                </a:lnTo>
                <a:lnTo>
                  <a:pt x="0" y="0"/>
                </a:lnTo>
                <a:close/>
              </a:path>
            </a:pathLst>
          </a:custGeom>
          <a:blipFill>
            <a:blip r:embed="rId39">
              <a:extLst>
                <a:ext uri="{96DAC541-7B7A-43D3-8B79-37D633B846F1}">
                  <asvg:svgBlip xmlns:asvg="http://schemas.microsoft.com/office/drawing/2016/SVG/main" r:embed="rId40"/>
                </a:ext>
              </a:extLst>
            </a:blip>
            <a:stretch>
              <a:fillRect l="0" t="0" r="0" b="0"/>
            </a:stretch>
          </a:blipFill>
        </p:spPr>
      </p:sp>
      <p:sp>
        <p:nvSpPr>
          <p:cNvPr name="Freeform 40" id="40"/>
          <p:cNvSpPr/>
          <p:nvPr/>
        </p:nvSpPr>
        <p:spPr>
          <a:xfrm flipH="false" flipV="false" rot="0">
            <a:off x="4422448" y="6771980"/>
            <a:ext cx="1825028" cy="325279"/>
          </a:xfrm>
          <a:custGeom>
            <a:avLst/>
            <a:gdLst/>
            <a:ahLst/>
            <a:cxnLst/>
            <a:rect r="r" b="b" t="t" l="l"/>
            <a:pathLst>
              <a:path h="325279" w="1825028">
                <a:moveTo>
                  <a:pt x="0" y="0"/>
                </a:moveTo>
                <a:lnTo>
                  <a:pt x="1825028" y="0"/>
                </a:lnTo>
                <a:lnTo>
                  <a:pt x="1825028" y="325278"/>
                </a:lnTo>
                <a:lnTo>
                  <a:pt x="0" y="325278"/>
                </a:lnTo>
                <a:lnTo>
                  <a:pt x="0" y="0"/>
                </a:lnTo>
                <a:close/>
              </a:path>
            </a:pathLst>
          </a:custGeom>
          <a:blipFill>
            <a:blip r:embed="rId41">
              <a:extLst>
                <a:ext uri="{96DAC541-7B7A-43D3-8B79-37D633B846F1}">
                  <asvg:svgBlip xmlns:asvg="http://schemas.microsoft.com/office/drawing/2016/SVG/main" r:embed="rId42"/>
                </a:ext>
              </a:extLst>
            </a:blip>
            <a:stretch>
              <a:fillRect l="0" t="0" r="0" b="0"/>
            </a:stretch>
          </a:blipFill>
        </p:spPr>
      </p:sp>
      <p:sp>
        <p:nvSpPr>
          <p:cNvPr name="Freeform 41" id="41"/>
          <p:cNvSpPr/>
          <p:nvPr/>
        </p:nvSpPr>
        <p:spPr>
          <a:xfrm flipH="false" flipV="false" rot="0">
            <a:off x="6326953" y="6771980"/>
            <a:ext cx="1825028" cy="325279"/>
          </a:xfrm>
          <a:custGeom>
            <a:avLst/>
            <a:gdLst/>
            <a:ahLst/>
            <a:cxnLst/>
            <a:rect r="r" b="b" t="t" l="l"/>
            <a:pathLst>
              <a:path h="325279" w="1825028">
                <a:moveTo>
                  <a:pt x="0" y="0"/>
                </a:moveTo>
                <a:lnTo>
                  <a:pt x="1825028" y="0"/>
                </a:lnTo>
                <a:lnTo>
                  <a:pt x="1825028" y="325278"/>
                </a:lnTo>
                <a:lnTo>
                  <a:pt x="0" y="325278"/>
                </a:lnTo>
                <a:lnTo>
                  <a:pt x="0" y="0"/>
                </a:lnTo>
                <a:close/>
              </a:path>
            </a:pathLst>
          </a:custGeom>
          <a:blipFill>
            <a:blip r:embed="rId43">
              <a:extLst>
                <a:ext uri="{96DAC541-7B7A-43D3-8B79-37D633B846F1}">
                  <asvg:svgBlip xmlns:asvg="http://schemas.microsoft.com/office/drawing/2016/SVG/main" r:embed="rId44"/>
                </a:ext>
              </a:extLst>
            </a:blip>
            <a:stretch>
              <a:fillRect l="0" t="0" r="0" b="0"/>
            </a:stretch>
          </a:blipFill>
        </p:spPr>
      </p:sp>
      <p:sp>
        <p:nvSpPr>
          <p:cNvPr name="Freeform 42" id="42"/>
          <p:cNvSpPr/>
          <p:nvPr/>
        </p:nvSpPr>
        <p:spPr>
          <a:xfrm flipH="false" flipV="false" rot="0">
            <a:off x="8231467" y="6771980"/>
            <a:ext cx="1825028" cy="325279"/>
          </a:xfrm>
          <a:custGeom>
            <a:avLst/>
            <a:gdLst/>
            <a:ahLst/>
            <a:cxnLst/>
            <a:rect r="r" b="b" t="t" l="l"/>
            <a:pathLst>
              <a:path h="325279" w="1825028">
                <a:moveTo>
                  <a:pt x="0" y="0"/>
                </a:moveTo>
                <a:lnTo>
                  <a:pt x="1825028" y="0"/>
                </a:lnTo>
                <a:lnTo>
                  <a:pt x="1825028" y="325278"/>
                </a:lnTo>
                <a:lnTo>
                  <a:pt x="0" y="325278"/>
                </a:lnTo>
                <a:lnTo>
                  <a:pt x="0" y="0"/>
                </a:lnTo>
                <a:close/>
              </a:path>
            </a:pathLst>
          </a:custGeom>
          <a:blipFill>
            <a:blip r:embed="rId45">
              <a:extLst>
                <a:ext uri="{96DAC541-7B7A-43D3-8B79-37D633B846F1}">
                  <asvg:svgBlip xmlns:asvg="http://schemas.microsoft.com/office/drawing/2016/SVG/main" r:embed="rId46"/>
                </a:ext>
              </a:extLst>
            </a:blip>
            <a:stretch>
              <a:fillRect l="0" t="0" r="0" b="0"/>
            </a:stretch>
          </a:blipFill>
        </p:spPr>
      </p:sp>
      <p:sp>
        <p:nvSpPr>
          <p:cNvPr name="Freeform 43" id="43"/>
          <p:cNvSpPr/>
          <p:nvPr/>
        </p:nvSpPr>
        <p:spPr>
          <a:xfrm flipH="false" flipV="false" rot="0">
            <a:off x="10135981" y="6771980"/>
            <a:ext cx="1825028" cy="325279"/>
          </a:xfrm>
          <a:custGeom>
            <a:avLst/>
            <a:gdLst/>
            <a:ahLst/>
            <a:cxnLst/>
            <a:rect r="r" b="b" t="t" l="l"/>
            <a:pathLst>
              <a:path h="325279" w="1825028">
                <a:moveTo>
                  <a:pt x="0" y="0"/>
                </a:moveTo>
                <a:lnTo>
                  <a:pt x="1825028" y="0"/>
                </a:lnTo>
                <a:lnTo>
                  <a:pt x="1825028" y="325278"/>
                </a:lnTo>
                <a:lnTo>
                  <a:pt x="0" y="325278"/>
                </a:lnTo>
                <a:lnTo>
                  <a:pt x="0" y="0"/>
                </a:lnTo>
                <a:close/>
              </a:path>
            </a:pathLst>
          </a:custGeom>
          <a:blipFill>
            <a:blip r:embed="rId47">
              <a:extLst>
                <a:ext uri="{96DAC541-7B7A-43D3-8B79-37D633B846F1}">
                  <asvg:svgBlip xmlns:asvg="http://schemas.microsoft.com/office/drawing/2016/SVG/main" r:embed="rId48"/>
                </a:ext>
              </a:extLst>
            </a:blip>
            <a:stretch>
              <a:fillRect l="0" t="0" r="0" b="0"/>
            </a:stretch>
          </a:blipFill>
        </p:spPr>
      </p:sp>
      <p:sp>
        <p:nvSpPr>
          <p:cNvPr name="Freeform 44" id="44"/>
          <p:cNvSpPr/>
          <p:nvPr/>
        </p:nvSpPr>
        <p:spPr>
          <a:xfrm flipH="false" flipV="false" rot="0">
            <a:off x="12040495" y="6771980"/>
            <a:ext cx="1825028" cy="325279"/>
          </a:xfrm>
          <a:custGeom>
            <a:avLst/>
            <a:gdLst/>
            <a:ahLst/>
            <a:cxnLst/>
            <a:rect r="r" b="b" t="t" l="l"/>
            <a:pathLst>
              <a:path h="325279" w="1825028">
                <a:moveTo>
                  <a:pt x="0" y="0"/>
                </a:moveTo>
                <a:lnTo>
                  <a:pt x="1825028" y="0"/>
                </a:lnTo>
                <a:lnTo>
                  <a:pt x="1825028" y="325278"/>
                </a:lnTo>
                <a:lnTo>
                  <a:pt x="0" y="325278"/>
                </a:lnTo>
                <a:lnTo>
                  <a:pt x="0" y="0"/>
                </a:lnTo>
                <a:close/>
              </a:path>
            </a:pathLst>
          </a:custGeom>
          <a:blipFill>
            <a:blip r:embed="rId49">
              <a:extLst>
                <a:ext uri="{96DAC541-7B7A-43D3-8B79-37D633B846F1}">
                  <asvg:svgBlip xmlns:asvg="http://schemas.microsoft.com/office/drawing/2016/SVG/main" r:embed="rId50"/>
                </a:ext>
              </a:extLst>
            </a:blip>
            <a:stretch>
              <a:fillRect l="0" t="0" r="0" b="0"/>
            </a:stretch>
          </a:blipFill>
        </p:spPr>
      </p:sp>
      <p:sp>
        <p:nvSpPr>
          <p:cNvPr name="Freeform 45" id="45"/>
          <p:cNvSpPr/>
          <p:nvPr/>
        </p:nvSpPr>
        <p:spPr>
          <a:xfrm flipH="false" flipV="false" rot="0">
            <a:off x="13945010" y="6771980"/>
            <a:ext cx="1825028" cy="325279"/>
          </a:xfrm>
          <a:custGeom>
            <a:avLst/>
            <a:gdLst/>
            <a:ahLst/>
            <a:cxnLst/>
            <a:rect r="r" b="b" t="t" l="l"/>
            <a:pathLst>
              <a:path h="325279" w="1825028">
                <a:moveTo>
                  <a:pt x="0" y="0"/>
                </a:moveTo>
                <a:lnTo>
                  <a:pt x="1825028" y="0"/>
                </a:lnTo>
                <a:lnTo>
                  <a:pt x="1825028" y="325278"/>
                </a:lnTo>
                <a:lnTo>
                  <a:pt x="0" y="325278"/>
                </a:lnTo>
                <a:lnTo>
                  <a:pt x="0" y="0"/>
                </a:lnTo>
                <a:close/>
              </a:path>
            </a:pathLst>
          </a:custGeom>
          <a:blipFill>
            <a:blip r:embed="rId51">
              <a:extLst>
                <a:ext uri="{96DAC541-7B7A-43D3-8B79-37D633B846F1}">
                  <asvg:svgBlip xmlns:asvg="http://schemas.microsoft.com/office/drawing/2016/SVG/main" r:embed="rId52"/>
                </a:ext>
              </a:extLst>
            </a:blip>
            <a:stretch>
              <a:fillRect l="0" t="0" r="0" b="0"/>
            </a:stretch>
          </a:blipFill>
        </p:spPr>
      </p:sp>
      <p:grpSp>
        <p:nvGrpSpPr>
          <p:cNvPr name="Group 46" id="46"/>
          <p:cNvGrpSpPr/>
          <p:nvPr/>
        </p:nvGrpSpPr>
        <p:grpSpPr>
          <a:xfrm rot="0">
            <a:off x="1639576" y="7220903"/>
            <a:ext cx="13509241" cy="1239660"/>
            <a:chOff x="0" y="0"/>
            <a:chExt cx="18012321" cy="1652880"/>
          </a:xfrm>
        </p:grpSpPr>
        <p:sp>
          <p:nvSpPr>
            <p:cNvPr name="Freeform 47" id="47"/>
            <p:cNvSpPr/>
            <p:nvPr/>
          </p:nvSpPr>
          <p:spPr>
            <a:xfrm flipH="false" flipV="false" rot="0">
              <a:off x="0" y="0"/>
              <a:ext cx="18012283" cy="1652905"/>
            </a:xfrm>
            <a:custGeom>
              <a:avLst/>
              <a:gdLst/>
              <a:ahLst/>
              <a:cxnLst/>
              <a:rect r="r" b="b" t="t" l="l"/>
              <a:pathLst>
                <a:path h="1652905" w="18012283">
                  <a:moveTo>
                    <a:pt x="0" y="0"/>
                  </a:moveTo>
                  <a:lnTo>
                    <a:pt x="18012283" y="0"/>
                  </a:lnTo>
                  <a:lnTo>
                    <a:pt x="18012283" y="1652905"/>
                  </a:lnTo>
                  <a:lnTo>
                    <a:pt x="0" y="1652905"/>
                  </a:lnTo>
                  <a:close/>
                </a:path>
              </a:pathLst>
            </a:custGeom>
            <a:blipFill>
              <a:blip r:embed="rId7">
                <a:alphaModFix amt="0"/>
              </a:blip>
              <a:stretch>
                <a:fillRect l="0" t="-162189" r="0" b="-162187"/>
              </a:stretch>
            </a:blipFill>
          </p:spPr>
        </p:sp>
      </p:grpSp>
      <p:grpSp>
        <p:nvGrpSpPr>
          <p:cNvPr name="Group 48" id="48"/>
          <p:cNvGrpSpPr/>
          <p:nvPr/>
        </p:nvGrpSpPr>
        <p:grpSpPr>
          <a:xfrm rot="0">
            <a:off x="1639576" y="7178040"/>
            <a:ext cx="13509241" cy="1282522"/>
            <a:chOff x="0" y="0"/>
            <a:chExt cx="18012321" cy="1710030"/>
          </a:xfrm>
        </p:grpSpPr>
        <p:sp>
          <p:nvSpPr>
            <p:cNvPr name="Freeform 49" id="49"/>
            <p:cNvSpPr/>
            <p:nvPr/>
          </p:nvSpPr>
          <p:spPr>
            <a:xfrm flipH="false" flipV="false" rot="0">
              <a:off x="0" y="0"/>
              <a:ext cx="18012321" cy="1710030"/>
            </a:xfrm>
            <a:custGeom>
              <a:avLst/>
              <a:gdLst/>
              <a:ahLst/>
              <a:cxnLst/>
              <a:rect r="r" b="b" t="t" l="l"/>
              <a:pathLst>
                <a:path h="1710030" w="18012321">
                  <a:moveTo>
                    <a:pt x="0" y="0"/>
                  </a:moveTo>
                  <a:lnTo>
                    <a:pt x="18012321" y="0"/>
                  </a:lnTo>
                  <a:lnTo>
                    <a:pt x="18012321" y="1710030"/>
                  </a:lnTo>
                  <a:lnTo>
                    <a:pt x="0" y="1710030"/>
                  </a:lnTo>
                  <a:close/>
                </a:path>
              </a:pathLst>
            </a:custGeom>
            <a:blipFill>
              <a:blip r:embed="rId8">
                <a:alphaModFix amt="0"/>
              </a:blip>
              <a:stretch>
                <a:fillRect l="0" t="-155242" r="0" b="-155242"/>
              </a:stretch>
            </a:blipFill>
          </p:spPr>
        </p:sp>
        <p:sp>
          <p:nvSpPr>
            <p:cNvPr name="TextBox 50" id="50"/>
            <p:cNvSpPr txBox="true"/>
            <p:nvPr/>
          </p:nvSpPr>
          <p:spPr>
            <a:xfrm>
              <a:off x="0" y="-57150"/>
              <a:ext cx="18012321" cy="1767180"/>
            </a:xfrm>
            <a:prstGeom prst="rect">
              <a:avLst/>
            </a:prstGeom>
          </p:spPr>
          <p:txBody>
            <a:bodyPr anchor="b" rtlCol="false" tIns="0" lIns="0" bIns="0" rIns="0"/>
            <a:lstStyle/>
            <a:p>
              <a:pPr algn="l">
                <a:lnSpc>
                  <a:spcPts val="7776"/>
                </a:lnSpc>
              </a:pPr>
              <a:r>
                <a:rPr lang="en-US" sz="7200">
                  <a:solidFill>
                    <a:srgbClr val="000000"/>
                  </a:solidFill>
                  <a:latin typeface="Calibri (MS)"/>
                  <a:ea typeface="Calibri (MS)"/>
                  <a:cs typeface="Calibri (MS)"/>
                  <a:sym typeface="Calibri (MS)"/>
                </a:rPr>
                <a:t>Unfavourable working conditions decrease motivation and the level of engagement.</a:t>
              </a:r>
            </a:p>
          </p:txBody>
        </p:sp>
      </p:grpSp>
      <p:sp>
        <p:nvSpPr>
          <p:cNvPr name="Freeform 51" id="51"/>
          <p:cNvSpPr/>
          <p:nvPr/>
        </p:nvSpPr>
        <p:spPr>
          <a:xfrm flipH="false" flipV="false" rot="0">
            <a:off x="2517934" y="8441512"/>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53">
              <a:extLst>
                <a:ext uri="{96DAC541-7B7A-43D3-8B79-37D633B846F1}">
                  <asvg:svgBlip xmlns:asvg="http://schemas.microsoft.com/office/drawing/2016/SVG/main" r:embed="rId54"/>
                </a:ext>
              </a:extLst>
            </a:blip>
            <a:stretch>
              <a:fillRect l="0" t="0" r="0" b="0"/>
            </a:stretch>
          </a:blipFill>
        </p:spPr>
      </p:sp>
      <p:sp>
        <p:nvSpPr>
          <p:cNvPr name="Freeform 52" id="52"/>
          <p:cNvSpPr/>
          <p:nvPr/>
        </p:nvSpPr>
        <p:spPr>
          <a:xfrm flipH="false" flipV="false" rot="0">
            <a:off x="4422448" y="8441512"/>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55">
              <a:extLst>
                <a:ext uri="{96DAC541-7B7A-43D3-8B79-37D633B846F1}">
                  <asvg:svgBlip xmlns:asvg="http://schemas.microsoft.com/office/drawing/2016/SVG/main" r:embed="rId56"/>
                </a:ext>
              </a:extLst>
            </a:blip>
            <a:stretch>
              <a:fillRect l="0" t="0" r="0" b="0"/>
            </a:stretch>
          </a:blipFill>
        </p:spPr>
      </p:sp>
      <p:sp>
        <p:nvSpPr>
          <p:cNvPr name="Freeform 53" id="53"/>
          <p:cNvSpPr/>
          <p:nvPr/>
        </p:nvSpPr>
        <p:spPr>
          <a:xfrm flipH="false" flipV="false" rot="0">
            <a:off x="6326953" y="8441512"/>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57">
              <a:extLst>
                <a:ext uri="{96DAC541-7B7A-43D3-8B79-37D633B846F1}">
                  <asvg:svgBlip xmlns:asvg="http://schemas.microsoft.com/office/drawing/2016/SVG/main" r:embed="rId58"/>
                </a:ext>
              </a:extLst>
            </a:blip>
            <a:stretch>
              <a:fillRect l="0" t="0" r="0" b="0"/>
            </a:stretch>
          </a:blipFill>
        </p:spPr>
      </p:sp>
      <p:sp>
        <p:nvSpPr>
          <p:cNvPr name="Freeform 54" id="54"/>
          <p:cNvSpPr/>
          <p:nvPr/>
        </p:nvSpPr>
        <p:spPr>
          <a:xfrm flipH="false" flipV="false" rot="0">
            <a:off x="8231467" y="8441512"/>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59">
              <a:extLst>
                <a:ext uri="{96DAC541-7B7A-43D3-8B79-37D633B846F1}">
                  <asvg:svgBlip xmlns:asvg="http://schemas.microsoft.com/office/drawing/2016/SVG/main" r:embed="rId60"/>
                </a:ext>
              </a:extLst>
            </a:blip>
            <a:stretch>
              <a:fillRect l="0" t="0" r="0" b="0"/>
            </a:stretch>
          </a:blipFill>
        </p:spPr>
      </p:sp>
      <p:sp>
        <p:nvSpPr>
          <p:cNvPr name="Freeform 55" id="55"/>
          <p:cNvSpPr/>
          <p:nvPr/>
        </p:nvSpPr>
        <p:spPr>
          <a:xfrm flipH="false" flipV="false" rot="0">
            <a:off x="10135981" y="8441512"/>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61">
              <a:extLst>
                <a:ext uri="{96DAC541-7B7A-43D3-8B79-37D633B846F1}">
                  <asvg:svgBlip xmlns:asvg="http://schemas.microsoft.com/office/drawing/2016/SVG/main" r:embed="rId62"/>
                </a:ext>
              </a:extLst>
            </a:blip>
            <a:stretch>
              <a:fillRect l="0" t="0" r="0" b="0"/>
            </a:stretch>
          </a:blipFill>
        </p:spPr>
      </p:sp>
      <p:sp>
        <p:nvSpPr>
          <p:cNvPr name="Freeform 56" id="56"/>
          <p:cNvSpPr/>
          <p:nvPr/>
        </p:nvSpPr>
        <p:spPr>
          <a:xfrm flipH="false" flipV="false" rot="0">
            <a:off x="12040495" y="8441512"/>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63">
              <a:extLst>
                <a:ext uri="{96DAC541-7B7A-43D3-8B79-37D633B846F1}">
                  <asvg:svgBlip xmlns:asvg="http://schemas.microsoft.com/office/drawing/2016/SVG/main" r:embed="rId64"/>
                </a:ext>
              </a:extLst>
            </a:blip>
            <a:stretch>
              <a:fillRect l="0" t="0" r="0" b="0"/>
            </a:stretch>
          </a:blipFill>
        </p:spPr>
      </p:sp>
      <p:sp>
        <p:nvSpPr>
          <p:cNvPr name="Freeform 57" id="57"/>
          <p:cNvSpPr/>
          <p:nvPr/>
        </p:nvSpPr>
        <p:spPr>
          <a:xfrm flipH="false" flipV="false" rot="0">
            <a:off x="13945010" y="8441512"/>
            <a:ext cx="1825028" cy="325279"/>
          </a:xfrm>
          <a:custGeom>
            <a:avLst/>
            <a:gdLst/>
            <a:ahLst/>
            <a:cxnLst/>
            <a:rect r="r" b="b" t="t" l="l"/>
            <a:pathLst>
              <a:path h="325279" w="1825028">
                <a:moveTo>
                  <a:pt x="0" y="0"/>
                </a:moveTo>
                <a:lnTo>
                  <a:pt x="1825028" y="0"/>
                </a:lnTo>
                <a:lnTo>
                  <a:pt x="1825028" y="325279"/>
                </a:lnTo>
                <a:lnTo>
                  <a:pt x="0" y="325279"/>
                </a:lnTo>
                <a:lnTo>
                  <a:pt x="0" y="0"/>
                </a:lnTo>
                <a:close/>
              </a:path>
            </a:pathLst>
          </a:custGeom>
          <a:blipFill>
            <a:blip r:embed="rId65">
              <a:extLst>
                <a:ext uri="{96DAC541-7B7A-43D3-8B79-37D633B846F1}">
                  <asvg:svgBlip xmlns:asvg="http://schemas.microsoft.com/office/drawing/2016/SVG/main" r:embed="rId66"/>
                </a:ext>
              </a:extLst>
            </a:blip>
            <a:stretch>
              <a:fillRect l="0" t="0" r="0" b="0"/>
            </a:stretch>
          </a:blipFill>
        </p:spPr>
      </p:sp>
      <p:sp>
        <p:nvSpPr>
          <p:cNvPr name="Freeform 58" id="58"/>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67">
              <a:extLst>
                <a:ext uri="{96DAC541-7B7A-43D3-8B79-37D633B846F1}">
                  <asvg:svgBlip xmlns:asvg="http://schemas.microsoft.com/office/drawing/2016/SVG/main" r:embed="rId68"/>
                </a:ext>
              </a:extLst>
            </a:blip>
            <a:stretch>
              <a:fillRect l="0" t="0" r="0" b="0"/>
            </a:stretch>
          </a:blipFill>
        </p:spPr>
      </p:sp>
      <p:grpSp>
        <p:nvGrpSpPr>
          <p:cNvPr name="Group 59" id="59"/>
          <p:cNvGrpSpPr/>
          <p:nvPr/>
        </p:nvGrpSpPr>
        <p:grpSpPr>
          <a:xfrm rot="0">
            <a:off x="548640" y="9802378"/>
            <a:ext cx="16459200" cy="457200"/>
            <a:chOff x="0" y="0"/>
            <a:chExt cx="21945600" cy="609600"/>
          </a:xfrm>
        </p:grpSpPr>
        <p:sp>
          <p:nvSpPr>
            <p:cNvPr name="Freeform 60" id="60"/>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61" id="61"/>
          <p:cNvGrpSpPr/>
          <p:nvPr/>
        </p:nvGrpSpPr>
        <p:grpSpPr>
          <a:xfrm rot="0">
            <a:off x="548640" y="9788090"/>
            <a:ext cx="16459200" cy="471488"/>
            <a:chOff x="0" y="0"/>
            <a:chExt cx="21945600" cy="628650"/>
          </a:xfrm>
        </p:grpSpPr>
        <p:sp>
          <p:nvSpPr>
            <p:cNvPr name="Freeform 62" id="62"/>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63" id="63"/>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Root Causes: Policy Factors</a:t>
              </a:r>
            </a:p>
          </p:txBody>
        </p:sp>
      </p:grpSp>
      <p:grpSp>
        <p:nvGrpSpPr>
          <p:cNvPr name="Group 9" id="9"/>
          <p:cNvGrpSpPr/>
          <p:nvPr/>
        </p:nvGrpSpPr>
        <p:grpSpPr>
          <a:xfrm rot="0">
            <a:off x="8321050" y="1554480"/>
            <a:ext cx="9509760" cy="7626096"/>
            <a:chOff x="0" y="0"/>
            <a:chExt cx="12679680" cy="10168128"/>
          </a:xfrm>
        </p:grpSpPr>
        <p:sp>
          <p:nvSpPr>
            <p:cNvPr name="Freeform 10" id="10" descr="preencoded.png"/>
            <p:cNvSpPr/>
            <p:nvPr/>
          </p:nvSpPr>
          <p:spPr>
            <a:xfrm flipH="false" flipV="false" rot="0">
              <a:off x="0" y="0"/>
              <a:ext cx="12679680" cy="10168128"/>
            </a:xfrm>
            <a:custGeom>
              <a:avLst/>
              <a:gdLst/>
              <a:ahLst/>
              <a:cxnLst/>
              <a:rect r="r" b="b" t="t" l="l"/>
              <a:pathLst>
                <a:path h="10168128" w="12679680">
                  <a:moveTo>
                    <a:pt x="0" y="0"/>
                  </a:moveTo>
                  <a:lnTo>
                    <a:pt x="12679680" y="0"/>
                  </a:lnTo>
                  <a:lnTo>
                    <a:pt x="12679680" y="10168128"/>
                  </a:lnTo>
                  <a:lnTo>
                    <a:pt x="0" y="10168128"/>
                  </a:lnTo>
                  <a:lnTo>
                    <a:pt x="0" y="0"/>
                  </a:lnTo>
                  <a:close/>
                </a:path>
              </a:pathLst>
            </a:custGeom>
            <a:blipFill>
              <a:blip r:embed="rId9"/>
              <a:stretch>
                <a:fillRect l="-11195" t="0" r="-11195" b="0"/>
              </a:stretch>
            </a:blipFill>
          </p:spPr>
        </p:sp>
      </p:grpSp>
      <p:grpSp>
        <p:nvGrpSpPr>
          <p:cNvPr name="Group 11" id="11"/>
          <p:cNvGrpSpPr/>
          <p:nvPr/>
        </p:nvGrpSpPr>
        <p:grpSpPr>
          <a:xfrm rot="0">
            <a:off x="8321040" y="9208018"/>
            <a:ext cx="9509750" cy="548640"/>
            <a:chOff x="0" y="0"/>
            <a:chExt cx="12679667" cy="731520"/>
          </a:xfrm>
        </p:grpSpPr>
        <p:sp>
          <p:nvSpPr>
            <p:cNvPr name="Freeform 12" id="12"/>
            <p:cNvSpPr/>
            <p:nvPr/>
          </p:nvSpPr>
          <p:spPr>
            <a:xfrm flipH="false" flipV="false" rot="0">
              <a:off x="0" y="0"/>
              <a:ext cx="12679680" cy="731520"/>
            </a:xfrm>
            <a:custGeom>
              <a:avLst/>
              <a:gdLst/>
              <a:ahLst/>
              <a:cxnLst/>
              <a:rect r="r" b="b" t="t" l="l"/>
              <a:pathLst>
                <a:path h="731520" w="12679680">
                  <a:moveTo>
                    <a:pt x="0" y="0"/>
                  </a:moveTo>
                  <a:lnTo>
                    <a:pt x="12679680" y="0"/>
                  </a:lnTo>
                  <a:lnTo>
                    <a:pt x="12679680" y="731520"/>
                  </a:lnTo>
                  <a:lnTo>
                    <a:pt x="0" y="731520"/>
                  </a:lnTo>
                  <a:close/>
                </a:path>
              </a:pathLst>
            </a:custGeom>
            <a:blipFill>
              <a:blip r:embed="rId7">
                <a:alphaModFix amt="0"/>
              </a:blip>
              <a:stretch>
                <a:fillRect l="0" t="-287505" r="0" b="-287505"/>
              </a:stretch>
            </a:blipFill>
          </p:spPr>
        </p:sp>
      </p:grpSp>
      <p:grpSp>
        <p:nvGrpSpPr>
          <p:cNvPr name="Group 13" id="13"/>
          <p:cNvGrpSpPr/>
          <p:nvPr/>
        </p:nvGrpSpPr>
        <p:grpSpPr>
          <a:xfrm rot="0">
            <a:off x="8321040" y="9193730"/>
            <a:ext cx="9509750" cy="562928"/>
            <a:chOff x="0" y="0"/>
            <a:chExt cx="12679667" cy="750570"/>
          </a:xfrm>
        </p:grpSpPr>
        <p:sp>
          <p:nvSpPr>
            <p:cNvPr name="Freeform 14" id="14"/>
            <p:cNvSpPr/>
            <p:nvPr/>
          </p:nvSpPr>
          <p:spPr>
            <a:xfrm flipH="false" flipV="false" rot="0">
              <a:off x="0" y="0"/>
              <a:ext cx="12679666" cy="750570"/>
            </a:xfrm>
            <a:custGeom>
              <a:avLst/>
              <a:gdLst/>
              <a:ahLst/>
              <a:cxnLst/>
              <a:rect r="r" b="b" t="t" l="l"/>
              <a:pathLst>
                <a:path h="750570" w="12679666">
                  <a:moveTo>
                    <a:pt x="0" y="0"/>
                  </a:moveTo>
                  <a:lnTo>
                    <a:pt x="12679666" y="0"/>
                  </a:lnTo>
                  <a:lnTo>
                    <a:pt x="12679666" y="750570"/>
                  </a:lnTo>
                  <a:lnTo>
                    <a:pt x="0" y="750570"/>
                  </a:lnTo>
                  <a:close/>
                </a:path>
              </a:pathLst>
            </a:custGeom>
            <a:blipFill>
              <a:blip r:embed="rId8">
                <a:alphaModFix amt="0"/>
              </a:blip>
              <a:stretch>
                <a:fillRect l="0" t="-279168" r="0" b="-279168"/>
              </a:stretch>
            </a:blipFill>
          </p:spPr>
        </p:sp>
        <p:sp>
          <p:nvSpPr>
            <p:cNvPr name="TextBox 15" id="15"/>
            <p:cNvSpPr txBox="true"/>
            <p:nvPr/>
          </p:nvSpPr>
          <p:spPr>
            <a:xfrm>
              <a:off x="0" y="-19050"/>
              <a:ext cx="12679667"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NHS England, 2025</a:t>
              </a:r>
            </a:p>
          </p:txBody>
        </p:sp>
      </p:grpSp>
      <p:sp>
        <p:nvSpPr>
          <p:cNvPr name="TextBox 16" id="16"/>
          <p:cNvSpPr txBox="true"/>
          <p:nvPr/>
        </p:nvSpPr>
        <p:spPr>
          <a:xfrm rot="0">
            <a:off x="548650" y="1697993"/>
            <a:ext cx="6306407" cy="7646670"/>
          </a:xfrm>
          <a:prstGeom prst="rect">
            <a:avLst/>
          </a:prstGeom>
        </p:spPr>
        <p:txBody>
          <a:bodyPr anchor="t" rtlCol="false" tIns="0" lIns="0" bIns="0" rIns="0">
            <a:spAutoFit/>
          </a:bodyPr>
          <a:lstStyle/>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government funding limits inhibit the flexibility and growth of NHS pay (NHS England, 2025).</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In national wage policies, the public sector regulates wage increments.</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Even policy interventions have not been able to reduce vacancy rates which stand at 6.7%.</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limitations of policy are an aspect that leads to dissatisfaction of the workforce in the long term.</a:t>
            </a:r>
          </a:p>
        </p:txBody>
      </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Root Causes: Structural Factors</a:t>
              </a:r>
            </a:p>
          </p:txBody>
        </p:sp>
      </p:grpSp>
      <p:grpSp>
        <p:nvGrpSpPr>
          <p:cNvPr name="Group 9" id="9"/>
          <p:cNvGrpSpPr/>
          <p:nvPr/>
        </p:nvGrpSpPr>
        <p:grpSpPr>
          <a:xfrm rot="0">
            <a:off x="271777" y="1554480"/>
            <a:ext cx="10877550" cy="7672102"/>
            <a:chOff x="0" y="0"/>
            <a:chExt cx="14503400" cy="10229469"/>
          </a:xfrm>
        </p:grpSpPr>
        <p:sp>
          <p:nvSpPr>
            <p:cNvPr name="Freeform 10" id="10" descr="preencoded.png"/>
            <p:cNvSpPr/>
            <p:nvPr/>
          </p:nvSpPr>
          <p:spPr>
            <a:xfrm flipH="false" flipV="false" rot="0">
              <a:off x="0" y="0"/>
              <a:ext cx="14503400" cy="10229469"/>
            </a:xfrm>
            <a:custGeom>
              <a:avLst/>
              <a:gdLst/>
              <a:ahLst/>
              <a:cxnLst/>
              <a:rect r="r" b="b" t="t" l="l"/>
              <a:pathLst>
                <a:path h="10229469" w="14503400">
                  <a:moveTo>
                    <a:pt x="0" y="0"/>
                  </a:moveTo>
                  <a:lnTo>
                    <a:pt x="14503400" y="0"/>
                  </a:lnTo>
                  <a:lnTo>
                    <a:pt x="14503400" y="10229469"/>
                  </a:lnTo>
                  <a:lnTo>
                    <a:pt x="0" y="10229469"/>
                  </a:lnTo>
                  <a:lnTo>
                    <a:pt x="0" y="0"/>
                  </a:lnTo>
                  <a:close/>
                </a:path>
              </a:pathLst>
            </a:custGeom>
            <a:blipFill>
              <a:blip r:embed="rId9"/>
              <a:stretch>
                <a:fillRect l="-5340" t="0" r="-5340" b="0"/>
              </a:stretch>
            </a:blipFill>
          </p:spPr>
        </p:sp>
      </p:grpSp>
      <p:grpSp>
        <p:nvGrpSpPr>
          <p:cNvPr name="Group 11" id="11"/>
          <p:cNvGrpSpPr/>
          <p:nvPr/>
        </p:nvGrpSpPr>
        <p:grpSpPr>
          <a:xfrm rot="0">
            <a:off x="457200" y="9253738"/>
            <a:ext cx="10692574" cy="548640"/>
            <a:chOff x="0" y="0"/>
            <a:chExt cx="14256766" cy="731520"/>
          </a:xfrm>
        </p:grpSpPr>
        <p:sp>
          <p:nvSpPr>
            <p:cNvPr name="Freeform 12" id="12"/>
            <p:cNvSpPr/>
            <p:nvPr/>
          </p:nvSpPr>
          <p:spPr>
            <a:xfrm flipH="false" flipV="false" rot="0">
              <a:off x="0" y="0"/>
              <a:ext cx="14256765" cy="731520"/>
            </a:xfrm>
            <a:custGeom>
              <a:avLst/>
              <a:gdLst/>
              <a:ahLst/>
              <a:cxnLst/>
              <a:rect r="r" b="b" t="t" l="l"/>
              <a:pathLst>
                <a:path h="731520" w="14256765">
                  <a:moveTo>
                    <a:pt x="0" y="0"/>
                  </a:moveTo>
                  <a:lnTo>
                    <a:pt x="14256765" y="0"/>
                  </a:lnTo>
                  <a:lnTo>
                    <a:pt x="14256765" y="731520"/>
                  </a:lnTo>
                  <a:lnTo>
                    <a:pt x="0" y="731520"/>
                  </a:lnTo>
                  <a:close/>
                </a:path>
              </a:pathLst>
            </a:custGeom>
            <a:blipFill>
              <a:blip r:embed="rId7">
                <a:alphaModFix amt="0"/>
              </a:blip>
              <a:stretch>
                <a:fillRect l="0" t="-329484" r="0" b="-329484"/>
              </a:stretch>
            </a:blipFill>
          </p:spPr>
        </p:sp>
      </p:grpSp>
      <p:grpSp>
        <p:nvGrpSpPr>
          <p:cNvPr name="Group 13" id="13"/>
          <p:cNvGrpSpPr/>
          <p:nvPr/>
        </p:nvGrpSpPr>
        <p:grpSpPr>
          <a:xfrm rot="0">
            <a:off x="457200" y="9239450"/>
            <a:ext cx="10692574" cy="562928"/>
            <a:chOff x="0" y="0"/>
            <a:chExt cx="14256766" cy="750570"/>
          </a:xfrm>
        </p:grpSpPr>
        <p:sp>
          <p:nvSpPr>
            <p:cNvPr name="Freeform 14" id="14"/>
            <p:cNvSpPr/>
            <p:nvPr/>
          </p:nvSpPr>
          <p:spPr>
            <a:xfrm flipH="false" flipV="false" rot="0">
              <a:off x="0" y="0"/>
              <a:ext cx="14256765" cy="750570"/>
            </a:xfrm>
            <a:custGeom>
              <a:avLst/>
              <a:gdLst/>
              <a:ahLst/>
              <a:cxnLst/>
              <a:rect r="r" b="b" t="t" l="l"/>
              <a:pathLst>
                <a:path h="750570" w="14256765">
                  <a:moveTo>
                    <a:pt x="0" y="0"/>
                  </a:moveTo>
                  <a:lnTo>
                    <a:pt x="14256765" y="0"/>
                  </a:lnTo>
                  <a:lnTo>
                    <a:pt x="14256765" y="750570"/>
                  </a:lnTo>
                  <a:lnTo>
                    <a:pt x="0" y="750570"/>
                  </a:lnTo>
                  <a:close/>
                </a:path>
              </a:pathLst>
            </a:custGeom>
            <a:blipFill>
              <a:blip r:embed="rId8">
                <a:alphaModFix amt="0"/>
              </a:blip>
              <a:stretch>
                <a:fillRect l="0" t="-320110" r="0" b="-320110"/>
              </a:stretch>
            </a:blipFill>
          </p:spPr>
        </p:sp>
        <p:sp>
          <p:nvSpPr>
            <p:cNvPr name="TextBox 15" id="15"/>
            <p:cNvSpPr txBox="true"/>
            <p:nvPr/>
          </p:nvSpPr>
          <p:spPr>
            <a:xfrm>
              <a:off x="0" y="-19050"/>
              <a:ext cx="14256766"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Buckingham, 2025</a:t>
              </a:r>
            </a:p>
          </p:txBody>
        </p:sp>
      </p:grpSp>
      <p:sp>
        <p:nvSpPr>
          <p:cNvPr name="TextBox 16" id="16"/>
          <p:cNvSpPr txBox="true"/>
          <p:nvPr/>
        </p:nvSpPr>
        <p:spPr>
          <a:xfrm rot="0">
            <a:off x="11580438" y="1699260"/>
            <a:ext cx="6158932" cy="7646670"/>
          </a:xfrm>
          <a:prstGeom prst="rect">
            <a:avLst/>
          </a:prstGeom>
        </p:spPr>
        <p:txBody>
          <a:bodyPr anchor="t" rtlCol="false" tIns="0" lIns="0" bIns="0" rIns="0">
            <a:spAutoFit/>
          </a:bodyPr>
          <a:lstStyle/>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NHS employs a very centralised pay system in organisation (Buckingham, 2025).</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Agenda for Change restricts local reward discretion.</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Pay bands of a standard nature decrease performance differentiation (The Royal College of Nursing, 2025).</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Bureaucracy slows down the response of reward and innovation.</a:t>
            </a:r>
          </a:p>
        </p:txBody>
      </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Root Causes: Leadership Issues</a:t>
              </a:r>
            </a:p>
          </p:txBody>
        </p:sp>
      </p:grpSp>
      <p:grpSp>
        <p:nvGrpSpPr>
          <p:cNvPr name="Group 9" id="9"/>
          <p:cNvGrpSpPr/>
          <p:nvPr/>
        </p:nvGrpSpPr>
        <p:grpSpPr>
          <a:xfrm rot="0">
            <a:off x="8479793" y="1554480"/>
            <a:ext cx="9573292" cy="7680960"/>
            <a:chOff x="0" y="0"/>
            <a:chExt cx="12764389" cy="10241280"/>
          </a:xfrm>
        </p:grpSpPr>
        <p:sp>
          <p:nvSpPr>
            <p:cNvPr name="Freeform 10" id="10" descr="preencoded.png"/>
            <p:cNvSpPr/>
            <p:nvPr/>
          </p:nvSpPr>
          <p:spPr>
            <a:xfrm flipH="false" flipV="false" rot="0">
              <a:off x="0" y="0"/>
              <a:ext cx="12764389" cy="10241280"/>
            </a:xfrm>
            <a:custGeom>
              <a:avLst/>
              <a:gdLst/>
              <a:ahLst/>
              <a:cxnLst/>
              <a:rect r="r" b="b" t="t" l="l"/>
              <a:pathLst>
                <a:path h="10241280" w="12764389">
                  <a:moveTo>
                    <a:pt x="0" y="0"/>
                  </a:moveTo>
                  <a:lnTo>
                    <a:pt x="12764389" y="0"/>
                  </a:lnTo>
                  <a:lnTo>
                    <a:pt x="12764389" y="10241280"/>
                  </a:lnTo>
                  <a:lnTo>
                    <a:pt x="0" y="10241280"/>
                  </a:lnTo>
                  <a:lnTo>
                    <a:pt x="0" y="0"/>
                  </a:lnTo>
                  <a:close/>
                </a:path>
              </a:pathLst>
            </a:custGeom>
            <a:blipFill>
              <a:blip r:embed="rId9"/>
              <a:stretch>
                <a:fillRect l="-3773" t="0" r="-3773" b="0"/>
              </a:stretch>
            </a:blipFill>
          </p:spPr>
        </p:sp>
      </p:grpSp>
      <p:grpSp>
        <p:nvGrpSpPr>
          <p:cNvPr name="Group 11" id="11"/>
          <p:cNvGrpSpPr/>
          <p:nvPr/>
        </p:nvGrpSpPr>
        <p:grpSpPr>
          <a:xfrm rot="0">
            <a:off x="8480317" y="9140171"/>
            <a:ext cx="9350473" cy="548640"/>
            <a:chOff x="0" y="0"/>
            <a:chExt cx="12467298" cy="731520"/>
          </a:xfrm>
        </p:grpSpPr>
        <p:sp>
          <p:nvSpPr>
            <p:cNvPr name="Freeform 12" id="12"/>
            <p:cNvSpPr/>
            <p:nvPr/>
          </p:nvSpPr>
          <p:spPr>
            <a:xfrm flipH="false" flipV="false" rot="0">
              <a:off x="0" y="0"/>
              <a:ext cx="12467336" cy="731520"/>
            </a:xfrm>
            <a:custGeom>
              <a:avLst/>
              <a:gdLst/>
              <a:ahLst/>
              <a:cxnLst/>
              <a:rect r="r" b="b" t="t" l="l"/>
              <a:pathLst>
                <a:path h="731520" w="12467336">
                  <a:moveTo>
                    <a:pt x="0" y="0"/>
                  </a:moveTo>
                  <a:lnTo>
                    <a:pt x="12467336" y="0"/>
                  </a:lnTo>
                  <a:lnTo>
                    <a:pt x="12467336" y="731520"/>
                  </a:lnTo>
                  <a:lnTo>
                    <a:pt x="0" y="731520"/>
                  </a:lnTo>
                  <a:close/>
                </a:path>
              </a:pathLst>
            </a:custGeom>
            <a:blipFill>
              <a:blip r:embed="rId7">
                <a:alphaModFix amt="0"/>
              </a:blip>
              <a:stretch>
                <a:fillRect l="0" t="-281852" r="0" b="-281852"/>
              </a:stretch>
            </a:blipFill>
          </p:spPr>
        </p:sp>
      </p:grpSp>
      <p:grpSp>
        <p:nvGrpSpPr>
          <p:cNvPr name="Group 13" id="13"/>
          <p:cNvGrpSpPr/>
          <p:nvPr/>
        </p:nvGrpSpPr>
        <p:grpSpPr>
          <a:xfrm rot="0">
            <a:off x="8480317" y="9125883"/>
            <a:ext cx="9350473" cy="562928"/>
            <a:chOff x="0" y="0"/>
            <a:chExt cx="12467298" cy="750570"/>
          </a:xfrm>
        </p:grpSpPr>
        <p:sp>
          <p:nvSpPr>
            <p:cNvPr name="Freeform 14" id="14"/>
            <p:cNvSpPr/>
            <p:nvPr/>
          </p:nvSpPr>
          <p:spPr>
            <a:xfrm flipH="false" flipV="false" rot="0">
              <a:off x="0" y="0"/>
              <a:ext cx="12467297" cy="750570"/>
            </a:xfrm>
            <a:custGeom>
              <a:avLst/>
              <a:gdLst/>
              <a:ahLst/>
              <a:cxnLst/>
              <a:rect r="r" b="b" t="t" l="l"/>
              <a:pathLst>
                <a:path h="750570" w="12467297">
                  <a:moveTo>
                    <a:pt x="0" y="0"/>
                  </a:moveTo>
                  <a:lnTo>
                    <a:pt x="12467297" y="0"/>
                  </a:lnTo>
                  <a:lnTo>
                    <a:pt x="12467297" y="750570"/>
                  </a:lnTo>
                  <a:lnTo>
                    <a:pt x="0" y="750570"/>
                  </a:lnTo>
                  <a:close/>
                </a:path>
              </a:pathLst>
            </a:custGeom>
            <a:blipFill>
              <a:blip r:embed="rId8">
                <a:alphaModFix amt="0"/>
              </a:blip>
              <a:stretch>
                <a:fillRect l="0" t="-273655" r="0" b="-273655"/>
              </a:stretch>
            </a:blipFill>
          </p:spPr>
        </p:sp>
        <p:sp>
          <p:nvSpPr>
            <p:cNvPr name="TextBox 15" id="15"/>
            <p:cNvSpPr txBox="true"/>
            <p:nvPr/>
          </p:nvSpPr>
          <p:spPr>
            <a:xfrm>
              <a:off x="0" y="-19050"/>
              <a:ext cx="12467298"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self-developed, data collected from NHS Employers, 2025</a:t>
              </a:r>
            </a:p>
          </p:txBody>
        </p:sp>
      </p:grpSp>
      <p:sp>
        <p:nvSpPr>
          <p:cNvPr name="TextBox 16" id="16"/>
          <p:cNvSpPr txBox="true"/>
          <p:nvPr/>
        </p:nvSpPr>
        <p:spPr>
          <a:xfrm rot="0">
            <a:off x="311153" y="1659893"/>
            <a:ext cx="7680960" cy="7646670"/>
          </a:xfrm>
          <a:prstGeom prst="rect">
            <a:avLst/>
          </a:prstGeom>
        </p:spPr>
        <p:txBody>
          <a:bodyPr anchor="t" rtlCol="false" tIns="0" lIns="0" bIns="0" rIns="0">
            <a:spAutoFit/>
          </a:bodyPr>
          <a:lstStyle/>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leaders of the NHS are frequently limited in the power of making rewards decisions.</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Little communication decreases transparency around remuneration systems.</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Employee issues of remuneration are not necessarily well handled (NHS Employers, 2025).</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There is poor strategic HR alignment associated with reward system effectiveness.</a:t>
            </a:r>
          </a:p>
        </p:txBody>
      </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Root Causes: Cultural Factors</a:t>
              </a:r>
            </a:p>
          </p:txBody>
        </p:sp>
      </p:grpSp>
      <p:sp>
        <p:nvSpPr>
          <p:cNvPr name="Freeform 9" id="9"/>
          <p:cNvSpPr/>
          <p:nvPr/>
        </p:nvSpPr>
        <p:spPr>
          <a:xfrm flipH="false" flipV="false" rot="0">
            <a:off x="901703" y="1541783"/>
            <a:ext cx="16484537" cy="7889176"/>
          </a:xfrm>
          <a:custGeom>
            <a:avLst/>
            <a:gdLst/>
            <a:ahLst/>
            <a:cxnLst/>
            <a:rect r="r" b="b" t="t" l="l"/>
            <a:pathLst>
              <a:path h="7889176" w="16484537">
                <a:moveTo>
                  <a:pt x="0" y="0"/>
                </a:moveTo>
                <a:lnTo>
                  <a:pt x="16484537" y="0"/>
                </a:lnTo>
                <a:lnTo>
                  <a:pt x="16484537" y="7889177"/>
                </a:lnTo>
                <a:lnTo>
                  <a:pt x="0" y="7889177"/>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10" id="10"/>
          <p:cNvSpPr/>
          <p:nvPr/>
        </p:nvSpPr>
        <p:spPr>
          <a:xfrm flipH="false" flipV="false" rot="0">
            <a:off x="5030219" y="1907543"/>
            <a:ext cx="7157666" cy="7157752"/>
          </a:xfrm>
          <a:custGeom>
            <a:avLst/>
            <a:gdLst/>
            <a:ahLst/>
            <a:cxnLst/>
            <a:rect r="r" b="b" t="t" l="l"/>
            <a:pathLst>
              <a:path h="7157752" w="7157666">
                <a:moveTo>
                  <a:pt x="0" y="0"/>
                </a:moveTo>
                <a:lnTo>
                  <a:pt x="7157666" y="0"/>
                </a:lnTo>
                <a:lnTo>
                  <a:pt x="7157666" y="7157752"/>
                </a:lnTo>
                <a:lnTo>
                  <a:pt x="0" y="7157752"/>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Freeform 11" id="11"/>
          <p:cNvSpPr/>
          <p:nvPr/>
        </p:nvSpPr>
        <p:spPr>
          <a:xfrm flipH="false" flipV="false" rot="0">
            <a:off x="8596379" y="2620775"/>
            <a:ext cx="4661345" cy="1293400"/>
          </a:xfrm>
          <a:custGeom>
            <a:avLst/>
            <a:gdLst/>
            <a:ahLst/>
            <a:cxnLst/>
            <a:rect r="r" b="b" t="t" l="l"/>
            <a:pathLst>
              <a:path h="1293400" w="4661345">
                <a:moveTo>
                  <a:pt x="0" y="0"/>
                </a:moveTo>
                <a:lnTo>
                  <a:pt x="4661345" y="0"/>
                </a:lnTo>
                <a:lnTo>
                  <a:pt x="4661345" y="1293400"/>
                </a:lnTo>
                <a:lnTo>
                  <a:pt x="0" y="1293400"/>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grpSp>
        <p:nvGrpSpPr>
          <p:cNvPr name="Group 12" id="12"/>
          <p:cNvGrpSpPr/>
          <p:nvPr/>
        </p:nvGrpSpPr>
        <p:grpSpPr>
          <a:xfrm rot="0">
            <a:off x="8609047" y="2633443"/>
            <a:ext cx="4636008" cy="1267968"/>
            <a:chOff x="0" y="0"/>
            <a:chExt cx="6181344" cy="1690624"/>
          </a:xfrm>
        </p:grpSpPr>
        <p:sp>
          <p:nvSpPr>
            <p:cNvPr name="Freeform 13" id="13"/>
            <p:cNvSpPr/>
            <p:nvPr/>
          </p:nvSpPr>
          <p:spPr>
            <a:xfrm flipH="false" flipV="false" rot="0">
              <a:off x="0" y="0"/>
              <a:ext cx="6181344" cy="1690624"/>
            </a:xfrm>
            <a:custGeom>
              <a:avLst/>
              <a:gdLst/>
              <a:ahLst/>
              <a:cxnLst/>
              <a:rect r="r" b="b" t="t" l="l"/>
              <a:pathLst>
                <a:path h="1690624" w="6181344">
                  <a:moveTo>
                    <a:pt x="0" y="0"/>
                  </a:moveTo>
                  <a:lnTo>
                    <a:pt x="6181344" y="0"/>
                  </a:lnTo>
                  <a:lnTo>
                    <a:pt x="6181344" y="1690624"/>
                  </a:lnTo>
                  <a:lnTo>
                    <a:pt x="0" y="1690624"/>
                  </a:lnTo>
                  <a:close/>
                </a:path>
              </a:pathLst>
            </a:custGeom>
            <a:solidFill>
              <a:srgbClr val="FFFFFF">
                <a:alpha val="65098"/>
              </a:srgbClr>
            </a:solidFill>
          </p:spPr>
        </p:sp>
      </p:grpSp>
      <p:grpSp>
        <p:nvGrpSpPr>
          <p:cNvPr name="Group 14" id="14"/>
          <p:cNvGrpSpPr/>
          <p:nvPr/>
        </p:nvGrpSpPr>
        <p:grpSpPr>
          <a:xfrm rot="0">
            <a:off x="8596379" y="2620775"/>
            <a:ext cx="4661344" cy="1293304"/>
            <a:chOff x="0" y="0"/>
            <a:chExt cx="6215126" cy="1724406"/>
          </a:xfrm>
        </p:grpSpPr>
        <p:sp>
          <p:nvSpPr>
            <p:cNvPr name="Freeform 15" id="15"/>
            <p:cNvSpPr/>
            <p:nvPr/>
          </p:nvSpPr>
          <p:spPr>
            <a:xfrm flipH="false" flipV="false" rot="0">
              <a:off x="0" y="0"/>
              <a:ext cx="6215126" cy="1724406"/>
            </a:xfrm>
            <a:custGeom>
              <a:avLst/>
              <a:gdLst/>
              <a:ahLst/>
              <a:cxnLst/>
              <a:rect r="r" b="b" t="t" l="l"/>
              <a:pathLst>
                <a:path h="1724406" w="6215126">
                  <a:moveTo>
                    <a:pt x="16891" y="0"/>
                  </a:moveTo>
                  <a:lnTo>
                    <a:pt x="6198235" y="0"/>
                  </a:lnTo>
                  <a:cubicBezTo>
                    <a:pt x="6207633" y="0"/>
                    <a:pt x="6215126" y="7620"/>
                    <a:pt x="6215126" y="16891"/>
                  </a:cubicBezTo>
                  <a:lnTo>
                    <a:pt x="6215126" y="1707515"/>
                  </a:lnTo>
                  <a:cubicBezTo>
                    <a:pt x="6215126" y="1716913"/>
                    <a:pt x="6207506" y="1724406"/>
                    <a:pt x="6198235" y="1724406"/>
                  </a:cubicBezTo>
                  <a:lnTo>
                    <a:pt x="16891" y="1724406"/>
                  </a:lnTo>
                  <a:cubicBezTo>
                    <a:pt x="7493" y="1724406"/>
                    <a:pt x="0" y="1716786"/>
                    <a:pt x="0" y="1707515"/>
                  </a:cubicBezTo>
                  <a:lnTo>
                    <a:pt x="0" y="16891"/>
                  </a:lnTo>
                  <a:cubicBezTo>
                    <a:pt x="0" y="7620"/>
                    <a:pt x="7620" y="0"/>
                    <a:pt x="16891" y="0"/>
                  </a:cubicBezTo>
                  <a:moveTo>
                    <a:pt x="16891" y="33909"/>
                  </a:moveTo>
                  <a:lnTo>
                    <a:pt x="16891" y="16891"/>
                  </a:lnTo>
                  <a:lnTo>
                    <a:pt x="33909" y="16891"/>
                  </a:lnTo>
                  <a:lnTo>
                    <a:pt x="33909" y="1707515"/>
                  </a:lnTo>
                  <a:lnTo>
                    <a:pt x="16891" y="1707515"/>
                  </a:lnTo>
                  <a:lnTo>
                    <a:pt x="16891" y="1690624"/>
                  </a:lnTo>
                  <a:lnTo>
                    <a:pt x="6198235" y="1690624"/>
                  </a:lnTo>
                  <a:lnTo>
                    <a:pt x="6198235" y="1707515"/>
                  </a:lnTo>
                  <a:lnTo>
                    <a:pt x="6181344" y="1707515"/>
                  </a:lnTo>
                  <a:lnTo>
                    <a:pt x="6181344" y="16891"/>
                  </a:lnTo>
                  <a:lnTo>
                    <a:pt x="6198235" y="16891"/>
                  </a:lnTo>
                  <a:lnTo>
                    <a:pt x="6198235" y="33909"/>
                  </a:lnTo>
                  <a:lnTo>
                    <a:pt x="16891" y="33909"/>
                  </a:lnTo>
                  <a:close/>
                </a:path>
              </a:pathLst>
            </a:custGeom>
            <a:solidFill>
              <a:srgbClr val="4472C4"/>
            </a:solidFill>
          </p:spPr>
        </p:sp>
      </p:grpSp>
      <p:grpSp>
        <p:nvGrpSpPr>
          <p:cNvPr name="Group 16" id="16"/>
          <p:cNvGrpSpPr/>
          <p:nvPr/>
        </p:nvGrpSpPr>
        <p:grpSpPr>
          <a:xfrm rot="0">
            <a:off x="8596379" y="2577913"/>
            <a:ext cx="4661411" cy="1336234"/>
            <a:chOff x="0" y="0"/>
            <a:chExt cx="6215215" cy="1781645"/>
          </a:xfrm>
        </p:grpSpPr>
        <p:sp>
          <p:nvSpPr>
            <p:cNvPr name="Freeform 17" id="17"/>
            <p:cNvSpPr/>
            <p:nvPr/>
          </p:nvSpPr>
          <p:spPr>
            <a:xfrm flipH="false" flipV="false" rot="0">
              <a:off x="0" y="0"/>
              <a:ext cx="6215215" cy="1781645"/>
            </a:xfrm>
            <a:custGeom>
              <a:avLst/>
              <a:gdLst/>
              <a:ahLst/>
              <a:cxnLst/>
              <a:rect r="r" b="b" t="t" l="l"/>
              <a:pathLst>
                <a:path h="1781645" w="6215215">
                  <a:moveTo>
                    <a:pt x="0" y="0"/>
                  </a:moveTo>
                  <a:lnTo>
                    <a:pt x="6215215" y="0"/>
                  </a:lnTo>
                  <a:lnTo>
                    <a:pt x="6215215" y="1781645"/>
                  </a:lnTo>
                  <a:lnTo>
                    <a:pt x="0" y="1781645"/>
                  </a:lnTo>
                  <a:close/>
                </a:path>
              </a:pathLst>
            </a:custGeom>
            <a:blipFill>
              <a:blip r:embed="rId8">
                <a:alphaModFix amt="0"/>
              </a:blip>
              <a:stretch>
                <a:fillRect l="0" t="-17972" r="0" b="-17972"/>
              </a:stretch>
            </a:blipFill>
          </p:spPr>
        </p:sp>
        <p:sp>
          <p:nvSpPr>
            <p:cNvPr name="TextBox 18" id="18"/>
            <p:cNvSpPr txBox="true"/>
            <p:nvPr/>
          </p:nvSpPr>
          <p:spPr>
            <a:xfrm>
              <a:off x="0" y="-57150"/>
              <a:ext cx="6215215" cy="1838795"/>
            </a:xfrm>
            <a:prstGeom prst="rect">
              <a:avLst/>
            </a:prstGeom>
          </p:spPr>
          <p:txBody>
            <a:bodyPr anchor="ctr" rtlCol="false" tIns="0" lIns="0" bIns="0" rIns="0"/>
            <a:lstStyle/>
            <a:p>
              <a:pPr algn="ctr">
                <a:lnSpc>
                  <a:spcPts val="7776"/>
                </a:lnSpc>
              </a:pPr>
              <a:r>
                <a:rPr lang="en-US" sz="7200">
                  <a:solidFill>
                    <a:srgbClr val="000000"/>
                  </a:solidFill>
                  <a:latin typeface="Calibri (MS)"/>
                  <a:ea typeface="Calibri (MS)"/>
                  <a:cs typeface="Calibri (MS)"/>
                  <a:sym typeface="Calibri (MS)"/>
                </a:rPr>
                <a:t>Such a culture of well-developed public service makes the emphasis on monetary gains diminish.</a:t>
              </a:r>
            </a:p>
          </p:txBody>
        </p:sp>
      </p:grpSp>
      <p:sp>
        <p:nvSpPr>
          <p:cNvPr name="Freeform 19" id="19"/>
          <p:cNvSpPr/>
          <p:nvPr/>
        </p:nvSpPr>
        <p:spPr>
          <a:xfrm flipH="false" flipV="false" rot="0">
            <a:off x="8596379" y="4047239"/>
            <a:ext cx="4661345" cy="1293400"/>
          </a:xfrm>
          <a:custGeom>
            <a:avLst/>
            <a:gdLst/>
            <a:ahLst/>
            <a:cxnLst/>
            <a:rect r="r" b="b" t="t" l="l"/>
            <a:pathLst>
              <a:path h="1293400" w="4661345">
                <a:moveTo>
                  <a:pt x="0" y="0"/>
                </a:moveTo>
                <a:lnTo>
                  <a:pt x="4661345" y="0"/>
                </a:lnTo>
                <a:lnTo>
                  <a:pt x="4661345" y="1293400"/>
                </a:lnTo>
                <a:lnTo>
                  <a:pt x="0" y="1293400"/>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grpSp>
        <p:nvGrpSpPr>
          <p:cNvPr name="Group 20" id="20"/>
          <p:cNvGrpSpPr/>
          <p:nvPr/>
        </p:nvGrpSpPr>
        <p:grpSpPr>
          <a:xfrm rot="0">
            <a:off x="8609047" y="4059907"/>
            <a:ext cx="4636008" cy="1267968"/>
            <a:chOff x="0" y="0"/>
            <a:chExt cx="6181344" cy="1690624"/>
          </a:xfrm>
        </p:grpSpPr>
        <p:sp>
          <p:nvSpPr>
            <p:cNvPr name="Freeform 21" id="21"/>
            <p:cNvSpPr/>
            <p:nvPr/>
          </p:nvSpPr>
          <p:spPr>
            <a:xfrm flipH="false" flipV="false" rot="0">
              <a:off x="0" y="0"/>
              <a:ext cx="6181344" cy="1690624"/>
            </a:xfrm>
            <a:custGeom>
              <a:avLst/>
              <a:gdLst/>
              <a:ahLst/>
              <a:cxnLst/>
              <a:rect r="r" b="b" t="t" l="l"/>
              <a:pathLst>
                <a:path h="1690624" w="6181344">
                  <a:moveTo>
                    <a:pt x="0" y="0"/>
                  </a:moveTo>
                  <a:lnTo>
                    <a:pt x="6181344" y="0"/>
                  </a:lnTo>
                  <a:lnTo>
                    <a:pt x="6181344" y="1690624"/>
                  </a:lnTo>
                  <a:lnTo>
                    <a:pt x="0" y="1690624"/>
                  </a:lnTo>
                  <a:close/>
                </a:path>
              </a:pathLst>
            </a:custGeom>
            <a:solidFill>
              <a:srgbClr val="FFFFFF">
                <a:alpha val="65098"/>
              </a:srgbClr>
            </a:solidFill>
          </p:spPr>
        </p:sp>
      </p:grpSp>
      <p:grpSp>
        <p:nvGrpSpPr>
          <p:cNvPr name="Group 22" id="22"/>
          <p:cNvGrpSpPr/>
          <p:nvPr/>
        </p:nvGrpSpPr>
        <p:grpSpPr>
          <a:xfrm rot="0">
            <a:off x="8596379" y="4047239"/>
            <a:ext cx="4661344" cy="1293304"/>
            <a:chOff x="0" y="0"/>
            <a:chExt cx="6215126" cy="1724406"/>
          </a:xfrm>
        </p:grpSpPr>
        <p:sp>
          <p:nvSpPr>
            <p:cNvPr name="Freeform 23" id="23"/>
            <p:cNvSpPr/>
            <p:nvPr/>
          </p:nvSpPr>
          <p:spPr>
            <a:xfrm flipH="false" flipV="false" rot="0">
              <a:off x="0" y="0"/>
              <a:ext cx="6215126" cy="1724406"/>
            </a:xfrm>
            <a:custGeom>
              <a:avLst/>
              <a:gdLst/>
              <a:ahLst/>
              <a:cxnLst/>
              <a:rect r="r" b="b" t="t" l="l"/>
              <a:pathLst>
                <a:path h="1724406" w="6215126">
                  <a:moveTo>
                    <a:pt x="16891" y="0"/>
                  </a:moveTo>
                  <a:lnTo>
                    <a:pt x="6198235" y="0"/>
                  </a:lnTo>
                  <a:cubicBezTo>
                    <a:pt x="6207633" y="0"/>
                    <a:pt x="6215126" y="7620"/>
                    <a:pt x="6215126" y="16891"/>
                  </a:cubicBezTo>
                  <a:lnTo>
                    <a:pt x="6215126" y="1707515"/>
                  </a:lnTo>
                  <a:cubicBezTo>
                    <a:pt x="6215126" y="1716913"/>
                    <a:pt x="6207506" y="1724406"/>
                    <a:pt x="6198235" y="1724406"/>
                  </a:cubicBezTo>
                  <a:lnTo>
                    <a:pt x="16891" y="1724406"/>
                  </a:lnTo>
                  <a:cubicBezTo>
                    <a:pt x="7493" y="1724406"/>
                    <a:pt x="0" y="1716786"/>
                    <a:pt x="0" y="1707515"/>
                  </a:cubicBezTo>
                  <a:lnTo>
                    <a:pt x="0" y="16891"/>
                  </a:lnTo>
                  <a:cubicBezTo>
                    <a:pt x="0" y="7620"/>
                    <a:pt x="7620" y="0"/>
                    <a:pt x="16891" y="0"/>
                  </a:cubicBezTo>
                  <a:moveTo>
                    <a:pt x="16891" y="33909"/>
                  </a:moveTo>
                  <a:lnTo>
                    <a:pt x="16891" y="16891"/>
                  </a:lnTo>
                  <a:lnTo>
                    <a:pt x="33909" y="16891"/>
                  </a:lnTo>
                  <a:lnTo>
                    <a:pt x="33909" y="1707515"/>
                  </a:lnTo>
                  <a:lnTo>
                    <a:pt x="16891" y="1707515"/>
                  </a:lnTo>
                  <a:lnTo>
                    <a:pt x="16891" y="1690624"/>
                  </a:lnTo>
                  <a:lnTo>
                    <a:pt x="6198235" y="1690624"/>
                  </a:lnTo>
                  <a:lnTo>
                    <a:pt x="6198235" y="1707515"/>
                  </a:lnTo>
                  <a:lnTo>
                    <a:pt x="6181344" y="1707515"/>
                  </a:lnTo>
                  <a:lnTo>
                    <a:pt x="6181344" y="16891"/>
                  </a:lnTo>
                  <a:lnTo>
                    <a:pt x="6198235" y="16891"/>
                  </a:lnTo>
                  <a:lnTo>
                    <a:pt x="6198235" y="33909"/>
                  </a:lnTo>
                  <a:lnTo>
                    <a:pt x="16891" y="33909"/>
                  </a:lnTo>
                  <a:close/>
                </a:path>
              </a:pathLst>
            </a:custGeom>
            <a:solidFill>
              <a:srgbClr val="4472C4"/>
            </a:solidFill>
          </p:spPr>
        </p:sp>
      </p:grpSp>
      <p:grpSp>
        <p:nvGrpSpPr>
          <p:cNvPr name="Group 24" id="24"/>
          <p:cNvGrpSpPr/>
          <p:nvPr/>
        </p:nvGrpSpPr>
        <p:grpSpPr>
          <a:xfrm rot="0">
            <a:off x="8596379" y="4004377"/>
            <a:ext cx="4661411" cy="1336234"/>
            <a:chOff x="0" y="0"/>
            <a:chExt cx="6215215" cy="1781645"/>
          </a:xfrm>
        </p:grpSpPr>
        <p:sp>
          <p:nvSpPr>
            <p:cNvPr name="Freeform 25" id="25"/>
            <p:cNvSpPr/>
            <p:nvPr/>
          </p:nvSpPr>
          <p:spPr>
            <a:xfrm flipH="false" flipV="false" rot="0">
              <a:off x="0" y="0"/>
              <a:ext cx="6215215" cy="1781645"/>
            </a:xfrm>
            <a:custGeom>
              <a:avLst/>
              <a:gdLst/>
              <a:ahLst/>
              <a:cxnLst/>
              <a:rect r="r" b="b" t="t" l="l"/>
              <a:pathLst>
                <a:path h="1781645" w="6215215">
                  <a:moveTo>
                    <a:pt x="0" y="0"/>
                  </a:moveTo>
                  <a:lnTo>
                    <a:pt x="6215215" y="0"/>
                  </a:lnTo>
                  <a:lnTo>
                    <a:pt x="6215215" y="1781645"/>
                  </a:lnTo>
                  <a:lnTo>
                    <a:pt x="0" y="1781645"/>
                  </a:lnTo>
                  <a:close/>
                </a:path>
              </a:pathLst>
            </a:custGeom>
            <a:blipFill>
              <a:blip r:embed="rId8">
                <a:alphaModFix amt="0"/>
              </a:blip>
              <a:stretch>
                <a:fillRect l="0" t="-17972" r="0" b="-17972"/>
              </a:stretch>
            </a:blipFill>
          </p:spPr>
        </p:sp>
        <p:sp>
          <p:nvSpPr>
            <p:cNvPr name="TextBox 26" id="26"/>
            <p:cNvSpPr txBox="true"/>
            <p:nvPr/>
          </p:nvSpPr>
          <p:spPr>
            <a:xfrm>
              <a:off x="0" y="-57150"/>
              <a:ext cx="6215215" cy="1838795"/>
            </a:xfrm>
            <a:prstGeom prst="rect">
              <a:avLst/>
            </a:prstGeom>
          </p:spPr>
          <p:txBody>
            <a:bodyPr anchor="ctr" rtlCol="false" tIns="0" lIns="0" bIns="0" rIns="0"/>
            <a:lstStyle/>
            <a:p>
              <a:pPr algn="ctr">
                <a:lnSpc>
                  <a:spcPts val="7776"/>
                </a:lnSpc>
              </a:pPr>
              <a:r>
                <a:rPr lang="en-US" sz="7200">
                  <a:solidFill>
                    <a:srgbClr val="000000"/>
                  </a:solidFill>
                  <a:latin typeface="Calibri (MS)"/>
                  <a:ea typeface="Calibri (MS)"/>
                  <a:cs typeface="Calibri (MS)"/>
                  <a:sym typeface="Calibri (MS)"/>
                </a:rPr>
                <a:t>Most staff will accept a low salary because of patient care.</a:t>
              </a:r>
            </a:p>
          </p:txBody>
        </p:sp>
      </p:grpSp>
      <p:sp>
        <p:nvSpPr>
          <p:cNvPr name="Freeform 27" id="27"/>
          <p:cNvSpPr/>
          <p:nvPr/>
        </p:nvSpPr>
        <p:spPr>
          <a:xfrm flipH="false" flipV="false" rot="0">
            <a:off x="8596379" y="5473703"/>
            <a:ext cx="4661345" cy="1293400"/>
          </a:xfrm>
          <a:custGeom>
            <a:avLst/>
            <a:gdLst/>
            <a:ahLst/>
            <a:cxnLst/>
            <a:rect r="r" b="b" t="t" l="l"/>
            <a:pathLst>
              <a:path h="1293400" w="4661345">
                <a:moveTo>
                  <a:pt x="0" y="0"/>
                </a:moveTo>
                <a:lnTo>
                  <a:pt x="4661345" y="0"/>
                </a:lnTo>
                <a:lnTo>
                  <a:pt x="4661345" y="1293400"/>
                </a:lnTo>
                <a:lnTo>
                  <a:pt x="0" y="1293400"/>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grpSp>
        <p:nvGrpSpPr>
          <p:cNvPr name="Group 28" id="28"/>
          <p:cNvGrpSpPr/>
          <p:nvPr/>
        </p:nvGrpSpPr>
        <p:grpSpPr>
          <a:xfrm rot="0">
            <a:off x="8609047" y="5486371"/>
            <a:ext cx="4636008" cy="1267968"/>
            <a:chOff x="0" y="0"/>
            <a:chExt cx="6181344" cy="1690624"/>
          </a:xfrm>
        </p:grpSpPr>
        <p:sp>
          <p:nvSpPr>
            <p:cNvPr name="Freeform 29" id="29"/>
            <p:cNvSpPr/>
            <p:nvPr/>
          </p:nvSpPr>
          <p:spPr>
            <a:xfrm flipH="false" flipV="false" rot="0">
              <a:off x="0" y="0"/>
              <a:ext cx="6181344" cy="1690624"/>
            </a:xfrm>
            <a:custGeom>
              <a:avLst/>
              <a:gdLst/>
              <a:ahLst/>
              <a:cxnLst/>
              <a:rect r="r" b="b" t="t" l="l"/>
              <a:pathLst>
                <a:path h="1690624" w="6181344">
                  <a:moveTo>
                    <a:pt x="0" y="0"/>
                  </a:moveTo>
                  <a:lnTo>
                    <a:pt x="6181344" y="0"/>
                  </a:lnTo>
                  <a:lnTo>
                    <a:pt x="6181344" y="1690624"/>
                  </a:lnTo>
                  <a:lnTo>
                    <a:pt x="0" y="1690624"/>
                  </a:lnTo>
                  <a:close/>
                </a:path>
              </a:pathLst>
            </a:custGeom>
            <a:solidFill>
              <a:srgbClr val="FFFFFF">
                <a:alpha val="65098"/>
              </a:srgbClr>
            </a:solidFill>
          </p:spPr>
        </p:sp>
      </p:grpSp>
      <p:grpSp>
        <p:nvGrpSpPr>
          <p:cNvPr name="Group 30" id="30"/>
          <p:cNvGrpSpPr/>
          <p:nvPr/>
        </p:nvGrpSpPr>
        <p:grpSpPr>
          <a:xfrm rot="0">
            <a:off x="8596379" y="5473703"/>
            <a:ext cx="4661344" cy="1293304"/>
            <a:chOff x="0" y="0"/>
            <a:chExt cx="6215126" cy="1724406"/>
          </a:xfrm>
        </p:grpSpPr>
        <p:sp>
          <p:nvSpPr>
            <p:cNvPr name="Freeform 31" id="31"/>
            <p:cNvSpPr/>
            <p:nvPr/>
          </p:nvSpPr>
          <p:spPr>
            <a:xfrm flipH="false" flipV="false" rot="0">
              <a:off x="0" y="0"/>
              <a:ext cx="6215126" cy="1724406"/>
            </a:xfrm>
            <a:custGeom>
              <a:avLst/>
              <a:gdLst/>
              <a:ahLst/>
              <a:cxnLst/>
              <a:rect r="r" b="b" t="t" l="l"/>
              <a:pathLst>
                <a:path h="1724406" w="6215126">
                  <a:moveTo>
                    <a:pt x="16891" y="0"/>
                  </a:moveTo>
                  <a:lnTo>
                    <a:pt x="6198235" y="0"/>
                  </a:lnTo>
                  <a:cubicBezTo>
                    <a:pt x="6207633" y="0"/>
                    <a:pt x="6215126" y="7620"/>
                    <a:pt x="6215126" y="16891"/>
                  </a:cubicBezTo>
                  <a:lnTo>
                    <a:pt x="6215126" y="1707515"/>
                  </a:lnTo>
                  <a:cubicBezTo>
                    <a:pt x="6215126" y="1716913"/>
                    <a:pt x="6207506" y="1724406"/>
                    <a:pt x="6198235" y="1724406"/>
                  </a:cubicBezTo>
                  <a:lnTo>
                    <a:pt x="16891" y="1724406"/>
                  </a:lnTo>
                  <a:cubicBezTo>
                    <a:pt x="7493" y="1724406"/>
                    <a:pt x="0" y="1716786"/>
                    <a:pt x="0" y="1707515"/>
                  </a:cubicBezTo>
                  <a:lnTo>
                    <a:pt x="0" y="16891"/>
                  </a:lnTo>
                  <a:cubicBezTo>
                    <a:pt x="0" y="7620"/>
                    <a:pt x="7620" y="0"/>
                    <a:pt x="16891" y="0"/>
                  </a:cubicBezTo>
                  <a:moveTo>
                    <a:pt x="16891" y="33909"/>
                  </a:moveTo>
                  <a:lnTo>
                    <a:pt x="16891" y="16891"/>
                  </a:lnTo>
                  <a:lnTo>
                    <a:pt x="33909" y="16891"/>
                  </a:lnTo>
                  <a:lnTo>
                    <a:pt x="33909" y="1707515"/>
                  </a:lnTo>
                  <a:lnTo>
                    <a:pt x="16891" y="1707515"/>
                  </a:lnTo>
                  <a:lnTo>
                    <a:pt x="16891" y="1690624"/>
                  </a:lnTo>
                  <a:lnTo>
                    <a:pt x="6198235" y="1690624"/>
                  </a:lnTo>
                  <a:lnTo>
                    <a:pt x="6198235" y="1707515"/>
                  </a:lnTo>
                  <a:lnTo>
                    <a:pt x="6181344" y="1707515"/>
                  </a:lnTo>
                  <a:lnTo>
                    <a:pt x="6181344" y="16891"/>
                  </a:lnTo>
                  <a:lnTo>
                    <a:pt x="6198235" y="16891"/>
                  </a:lnTo>
                  <a:lnTo>
                    <a:pt x="6198235" y="33909"/>
                  </a:lnTo>
                  <a:lnTo>
                    <a:pt x="16891" y="33909"/>
                  </a:lnTo>
                  <a:close/>
                </a:path>
              </a:pathLst>
            </a:custGeom>
            <a:solidFill>
              <a:srgbClr val="4472C4"/>
            </a:solidFill>
          </p:spPr>
        </p:sp>
      </p:grpSp>
      <p:grpSp>
        <p:nvGrpSpPr>
          <p:cNvPr name="Group 32" id="32"/>
          <p:cNvGrpSpPr/>
          <p:nvPr/>
        </p:nvGrpSpPr>
        <p:grpSpPr>
          <a:xfrm rot="0">
            <a:off x="8596379" y="5430841"/>
            <a:ext cx="4661411" cy="1336234"/>
            <a:chOff x="0" y="0"/>
            <a:chExt cx="6215215" cy="1781645"/>
          </a:xfrm>
        </p:grpSpPr>
        <p:sp>
          <p:nvSpPr>
            <p:cNvPr name="Freeform 33" id="33"/>
            <p:cNvSpPr/>
            <p:nvPr/>
          </p:nvSpPr>
          <p:spPr>
            <a:xfrm flipH="false" flipV="false" rot="0">
              <a:off x="0" y="0"/>
              <a:ext cx="6215215" cy="1781645"/>
            </a:xfrm>
            <a:custGeom>
              <a:avLst/>
              <a:gdLst/>
              <a:ahLst/>
              <a:cxnLst/>
              <a:rect r="r" b="b" t="t" l="l"/>
              <a:pathLst>
                <a:path h="1781645" w="6215215">
                  <a:moveTo>
                    <a:pt x="0" y="0"/>
                  </a:moveTo>
                  <a:lnTo>
                    <a:pt x="6215215" y="0"/>
                  </a:lnTo>
                  <a:lnTo>
                    <a:pt x="6215215" y="1781645"/>
                  </a:lnTo>
                  <a:lnTo>
                    <a:pt x="0" y="1781645"/>
                  </a:lnTo>
                  <a:close/>
                </a:path>
              </a:pathLst>
            </a:custGeom>
            <a:blipFill>
              <a:blip r:embed="rId8">
                <a:alphaModFix amt="0"/>
              </a:blip>
              <a:stretch>
                <a:fillRect l="0" t="-17972" r="0" b="-17972"/>
              </a:stretch>
            </a:blipFill>
          </p:spPr>
        </p:sp>
        <p:sp>
          <p:nvSpPr>
            <p:cNvPr name="TextBox 34" id="34"/>
            <p:cNvSpPr txBox="true"/>
            <p:nvPr/>
          </p:nvSpPr>
          <p:spPr>
            <a:xfrm>
              <a:off x="0" y="-57150"/>
              <a:ext cx="6215215" cy="1838795"/>
            </a:xfrm>
            <a:prstGeom prst="rect">
              <a:avLst/>
            </a:prstGeom>
          </p:spPr>
          <p:txBody>
            <a:bodyPr anchor="ctr" rtlCol="false" tIns="0" lIns="0" bIns="0" rIns="0"/>
            <a:lstStyle/>
            <a:p>
              <a:pPr algn="ctr">
                <a:lnSpc>
                  <a:spcPts val="7776"/>
                </a:lnSpc>
              </a:pPr>
              <a:r>
                <a:rPr lang="en-US" sz="7200">
                  <a:solidFill>
                    <a:srgbClr val="000000"/>
                  </a:solidFill>
                  <a:latin typeface="Calibri (MS)"/>
                  <a:ea typeface="Calibri (MS)"/>
                  <a:cs typeface="Calibri (MS)"/>
                  <a:sym typeface="Calibri (MS)"/>
                </a:rPr>
                <a:t>The recognition systems are usually informal and uneven.</a:t>
              </a:r>
            </a:p>
          </p:txBody>
        </p:sp>
      </p:grpSp>
      <p:sp>
        <p:nvSpPr>
          <p:cNvPr name="Freeform 35" id="35"/>
          <p:cNvSpPr/>
          <p:nvPr/>
        </p:nvSpPr>
        <p:spPr>
          <a:xfrm flipH="false" flipV="false" rot="0">
            <a:off x="8596379" y="6900167"/>
            <a:ext cx="4661345" cy="1293400"/>
          </a:xfrm>
          <a:custGeom>
            <a:avLst/>
            <a:gdLst/>
            <a:ahLst/>
            <a:cxnLst/>
            <a:rect r="r" b="b" t="t" l="l"/>
            <a:pathLst>
              <a:path h="1293400" w="4661345">
                <a:moveTo>
                  <a:pt x="0" y="0"/>
                </a:moveTo>
                <a:lnTo>
                  <a:pt x="4661345" y="0"/>
                </a:lnTo>
                <a:lnTo>
                  <a:pt x="4661345" y="1293400"/>
                </a:lnTo>
                <a:lnTo>
                  <a:pt x="0" y="1293400"/>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grpSp>
        <p:nvGrpSpPr>
          <p:cNvPr name="Group 36" id="36"/>
          <p:cNvGrpSpPr/>
          <p:nvPr/>
        </p:nvGrpSpPr>
        <p:grpSpPr>
          <a:xfrm rot="0">
            <a:off x="8609047" y="6912835"/>
            <a:ext cx="4636008" cy="1267968"/>
            <a:chOff x="0" y="0"/>
            <a:chExt cx="6181344" cy="1690624"/>
          </a:xfrm>
        </p:grpSpPr>
        <p:sp>
          <p:nvSpPr>
            <p:cNvPr name="Freeform 37" id="37"/>
            <p:cNvSpPr/>
            <p:nvPr/>
          </p:nvSpPr>
          <p:spPr>
            <a:xfrm flipH="false" flipV="false" rot="0">
              <a:off x="0" y="0"/>
              <a:ext cx="6181344" cy="1690624"/>
            </a:xfrm>
            <a:custGeom>
              <a:avLst/>
              <a:gdLst/>
              <a:ahLst/>
              <a:cxnLst/>
              <a:rect r="r" b="b" t="t" l="l"/>
              <a:pathLst>
                <a:path h="1690624" w="6181344">
                  <a:moveTo>
                    <a:pt x="0" y="0"/>
                  </a:moveTo>
                  <a:lnTo>
                    <a:pt x="6181344" y="0"/>
                  </a:lnTo>
                  <a:lnTo>
                    <a:pt x="6181344" y="1690624"/>
                  </a:lnTo>
                  <a:lnTo>
                    <a:pt x="0" y="1690624"/>
                  </a:lnTo>
                  <a:close/>
                </a:path>
              </a:pathLst>
            </a:custGeom>
            <a:solidFill>
              <a:srgbClr val="FFFFFF">
                <a:alpha val="65098"/>
              </a:srgbClr>
            </a:solidFill>
          </p:spPr>
        </p:sp>
      </p:grpSp>
      <p:grpSp>
        <p:nvGrpSpPr>
          <p:cNvPr name="Group 38" id="38"/>
          <p:cNvGrpSpPr/>
          <p:nvPr/>
        </p:nvGrpSpPr>
        <p:grpSpPr>
          <a:xfrm rot="0">
            <a:off x="8596379" y="6900167"/>
            <a:ext cx="4661344" cy="1293304"/>
            <a:chOff x="0" y="0"/>
            <a:chExt cx="6215126" cy="1724406"/>
          </a:xfrm>
        </p:grpSpPr>
        <p:sp>
          <p:nvSpPr>
            <p:cNvPr name="Freeform 39" id="39"/>
            <p:cNvSpPr/>
            <p:nvPr/>
          </p:nvSpPr>
          <p:spPr>
            <a:xfrm flipH="false" flipV="false" rot="0">
              <a:off x="0" y="0"/>
              <a:ext cx="6215126" cy="1724406"/>
            </a:xfrm>
            <a:custGeom>
              <a:avLst/>
              <a:gdLst/>
              <a:ahLst/>
              <a:cxnLst/>
              <a:rect r="r" b="b" t="t" l="l"/>
              <a:pathLst>
                <a:path h="1724406" w="6215126">
                  <a:moveTo>
                    <a:pt x="16891" y="0"/>
                  </a:moveTo>
                  <a:lnTo>
                    <a:pt x="6198235" y="0"/>
                  </a:lnTo>
                  <a:cubicBezTo>
                    <a:pt x="6207633" y="0"/>
                    <a:pt x="6215126" y="7620"/>
                    <a:pt x="6215126" y="16891"/>
                  </a:cubicBezTo>
                  <a:lnTo>
                    <a:pt x="6215126" y="1707515"/>
                  </a:lnTo>
                  <a:cubicBezTo>
                    <a:pt x="6215126" y="1716913"/>
                    <a:pt x="6207506" y="1724406"/>
                    <a:pt x="6198235" y="1724406"/>
                  </a:cubicBezTo>
                  <a:lnTo>
                    <a:pt x="16891" y="1724406"/>
                  </a:lnTo>
                  <a:cubicBezTo>
                    <a:pt x="7493" y="1724406"/>
                    <a:pt x="0" y="1716786"/>
                    <a:pt x="0" y="1707515"/>
                  </a:cubicBezTo>
                  <a:lnTo>
                    <a:pt x="0" y="16891"/>
                  </a:lnTo>
                  <a:cubicBezTo>
                    <a:pt x="0" y="7620"/>
                    <a:pt x="7620" y="0"/>
                    <a:pt x="16891" y="0"/>
                  </a:cubicBezTo>
                  <a:moveTo>
                    <a:pt x="16891" y="33909"/>
                  </a:moveTo>
                  <a:lnTo>
                    <a:pt x="16891" y="16891"/>
                  </a:lnTo>
                  <a:lnTo>
                    <a:pt x="33909" y="16891"/>
                  </a:lnTo>
                  <a:lnTo>
                    <a:pt x="33909" y="1707515"/>
                  </a:lnTo>
                  <a:lnTo>
                    <a:pt x="16891" y="1707515"/>
                  </a:lnTo>
                  <a:lnTo>
                    <a:pt x="16891" y="1690624"/>
                  </a:lnTo>
                  <a:lnTo>
                    <a:pt x="6198235" y="1690624"/>
                  </a:lnTo>
                  <a:lnTo>
                    <a:pt x="6198235" y="1707515"/>
                  </a:lnTo>
                  <a:lnTo>
                    <a:pt x="6181344" y="1707515"/>
                  </a:lnTo>
                  <a:lnTo>
                    <a:pt x="6181344" y="16891"/>
                  </a:lnTo>
                  <a:lnTo>
                    <a:pt x="6198235" y="16891"/>
                  </a:lnTo>
                  <a:lnTo>
                    <a:pt x="6198235" y="33909"/>
                  </a:lnTo>
                  <a:lnTo>
                    <a:pt x="16891" y="33909"/>
                  </a:lnTo>
                  <a:close/>
                </a:path>
              </a:pathLst>
            </a:custGeom>
            <a:solidFill>
              <a:srgbClr val="4472C4"/>
            </a:solidFill>
          </p:spPr>
        </p:sp>
      </p:grpSp>
      <p:grpSp>
        <p:nvGrpSpPr>
          <p:cNvPr name="Group 40" id="40"/>
          <p:cNvGrpSpPr/>
          <p:nvPr/>
        </p:nvGrpSpPr>
        <p:grpSpPr>
          <a:xfrm rot="0">
            <a:off x="8596379" y="6857305"/>
            <a:ext cx="4661411" cy="1336234"/>
            <a:chOff x="0" y="0"/>
            <a:chExt cx="6215215" cy="1781645"/>
          </a:xfrm>
        </p:grpSpPr>
        <p:sp>
          <p:nvSpPr>
            <p:cNvPr name="Freeform 41" id="41"/>
            <p:cNvSpPr/>
            <p:nvPr/>
          </p:nvSpPr>
          <p:spPr>
            <a:xfrm flipH="false" flipV="false" rot="0">
              <a:off x="0" y="0"/>
              <a:ext cx="6215215" cy="1781645"/>
            </a:xfrm>
            <a:custGeom>
              <a:avLst/>
              <a:gdLst/>
              <a:ahLst/>
              <a:cxnLst/>
              <a:rect r="r" b="b" t="t" l="l"/>
              <a:pathLst>
                <a:path h="1781645" w="6215215">
                  <a:moveTo>
                    <a:pt x="0" y="0"/>
                  </a:moveTo>
                  <a:lnTo>
                    <a:pt x="6215215" y="0"/>
                  </a:lnTo>
                  <a:lnTo>
                    <a:pt x="6215215" y="1781645"/>
                  </a:lnTo>
                  <a:lnTo>
                    <a:pt x="0" y="1781645"/>
                  </a:lnTo>
                  <a:close/>
                </a:path>
              </a:pathLst>
            </a:custGeom>
            <a:blipFill>
              <a:blip r:embed="rId8">
                <a:alphaModFix amt="0"/>
              </a:blip>
              <a:stretch>
                <a:fillRect l="0" t="-17972" r="0" b="-17972"/>
              </a:stretch>
            </a:blipFill>
          </p:spPr>
        </p:sp>
        <p:sp>
          <p:nvSpPr>
            <p:cNvPr name="TextBox 42" id="42"/>
            <p:cNvSpPr txBox="true"/>
            <p:nvPr/>
          </p:nvSpPr>
          <p:spPr>
            <a:xfrm>
              <a:off x="0" y="-57150"/>
              <a:ext cx="6215215" cy="1838795"/>
            </a:xfrm>
            <a:prstGeom prst="rect">
              <a:avLst/>
            </a:prstGeom>
          </p:spPr>
          <p:txBody>
            <a:bodyPr anchor="ctr" rtlCol="false" tIns="0" lIns="0" bIns="0" rIns="0"/>
            <a:lstStyle/>
            <a:p>
              <a:pPr algn="ctr">
                <a:lnSpc>
                  <a:spcPts val="7776"/>
                </a:lnSpc>
              </a:pPr>
              <a:r>
                <a:rPr lang="en-US" sz="7200">
                  <a:solidFill>
                    <a:srgbClr val="000000"/>
                  </a:solidFill>
                  <a:latin typeface="Calibri (MS)"/>
                  <a:ea typeface="Calibri (MS)"/>
                  <a:cs typeface="Calibri (MS)"/>
                  <a:sym typeface="Calibri (MS)"/>
                </a:rPr>
                <a:t>The cultural norm does not allow negotiation or increase in salary (The Royal College of Nursing, 2025a).</a:t>
              </a:r>
            </a:p>
          </p:txBody>
        </p:sp>
      </p:grpSp>
      <p:sp>
        <p:nvSpPr>
          <p:cNvPr name="Freeform 43" id="43"/>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grpSp>
        <p:nvGrpSpPr>
          <p:cNvPr name="Group 44" id="44"/>
          <p:cNvGrpSpPr/>
          <p:nvPr/>
        </p:nvGrpSpPr>
        <p:grpSpPr>
          <a:xfrm rot="0">
            <a:off x="548640" y="9802378"/>
            <a:ext cx="16459200" cy="457200"/>
            <a:chOff x="0" y="0"/>
            <a:chExt cx="21945600" cy="609600"/>
          </a:xfrm>
        </p:grpSpPr>
        <p:sp>
          <p:nvSpPr>
            <p:cNvPr name="Freeform 45" id="45"/>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46" id="46"/>
          <p:cNvGrpSpPr/>
          <p:nvPr/>
        </p:nvGrpSpPr>
        <p:grpSpPr>
          <a:xfrm rot="0">
            <a:off x="548640" y="9788090"/>
            <a:ext cx="16459200" cy="471488"/>
            <a:chOff x="0" y="0"/>
            <a:chExt cx="21945600" cy="628650"/>
          </a:xfrm>
        </p:grpSpPr>
        <p:sp>
          <p:nvSpPr>
            <p:cNvPr name="Freeform 47" id="47"/>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48" id="48"/>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Psychological Contract Theory</a:t>
              </a:r>
            </a:p>
          </p:txBody>
        </p:sp>
      </p:grpSp>
      <p:grpSp>
        <p:nvGrpSpPr>
          <p:cNvPr name="Group 9" id="9"/>
          <p:cNvGrpSpPr/>
          <p:nvPr/>
        </p:nvGrpSpPr>
        <p:grpSpPr>
          <a:xfrm rot="0">
            <a:off x="457200" y="1554480"/>
            <a:ext cx="9114472" cy="7114032"/>
            <a:chOff x="0" y="0"/>
            <a:chExt cx="12152630" cy="9485376"/>
          </a:xfrm>
        </p:grpSpPr>
        <p:sp>
          <p:nvSpPr>
            <p:cNvPr name="Freeform 10" id="10" descr="preencoded.png"/>
            <p:cNvSpPr/>
            <p:nvPr/>
          </p:nvSpPr>
          <p:spPr>
            <a:xfrm flipH="false" flipV="false" rot="0">
              <a:off x="0" y="0"/>
              <a:ext cx="12152630" cy="9485376"/>
            </a:xfrm>
            <a:custGeom>
              <a:avLst/>
              <a:gdLst/>
              <a:ahLst/>
              <a:cxnLst/>
              <a:rect r="r" b="b" t="t" l="l"/>
              <a:pathLst>
                <a:path h="9485376" w="12152630">
                  <a:moveTo>
                    <a:pt x="0" y="0"/>
                  </a:moveTo>
                  <a:lnTo>
                    <a:pt x="12152630" y="0"/>
                  </a:lnTo>
                  <a:lnTo>
                    <a:pt x="12152630" y="9485376"/>
                  </a:lnTo>
                  <a:lnTo>
                    <a:pt x="0" y="9485376"/>
                  </a:lnTo>
                  <a:lnTo>
                    <a:pt x="0" y="0"/>
                  </a:lnTo>
                  <a:close/>
                </a:path>
              </a:pathLst>
            </a:custGeom>
            <a:blipFill>
              <a:blip r:embed="rId9"/>
              <a:stretch>
                <a:fillRect l="-27526" t="0" r="-27526" b="0"/>
              </a:stretch>
            </a:blipFill>
          </p:spPr>
        </p:sp>
      </p:grpSp>
      <p:grpSp>
        <p:nvGrpSpPr>
          <p:cNvPr name="Group 11" id="11"/>
          <p:cNvGrpSpPr/>
          <p:nvPr/>
        </p:nvGrpSpPr>
        <p:grpSpPr>
          <a:xfrm rot="0">
            <a:off x="548640" y="8951986"/>
            <a:ext cx="7955280" cy="548640"/>
            <a:chOff x="0" y="0"/>
            <a:chExt cx="10607040" cy="731520"/>
          </a:xfrm>
        </p:grpSpPr>
        <p:sp>
          <p:nvSpPr>
            <p:cNvPr name="Freeform 12" id="12"/>
            <p:cNvSpPr/>
            <p:nvPr/>
          </p:nvSpPr>
          <p:spPr>
            <a:xfrm flipH="false" flipV="false" rot="0">
              <a:off x="0" y="0"/>
              <a:ext cx="10607040" cy="731520"/>
            </a:xfrm>
            <a:custGeom>
              <a:avLst/>
              <a:gdLst/>
              <a:ahLst/>
              <a:cxnLst/>
              <a:rect r="r" b="b" t="t" l="l"/>
              <a:pathLst>
                <a:path h="731520" w="10607040">
                  <a:moveTo>
                    <a:pt x="0" y="0"/>
                  </a:moveTo>
                  <a:lnTo>
                    <a:pt x="10607040" y="0"/>
                  </a:lnTo>
                  <a:lnTo>
                    <a:pt x="10607040" y="731520"/>
                  </a:lnTo>
                  <a:lnTo>
                    <a:pt x="0" y="731520"/>
                  </a:lnTo>
                  <a:close/>
                </a:path>
              </a:pathLst>
            </a:custGeom>
            <a:blipFill>
              <a:blip r:embed="rId7">
                <a:alphaModFix amt="0"/>
              </a:blip>
              <a:stretch>
                <a:fillRect l="0" t="-232336" r="0" b="-232336"/>
              </a:stretch>
            </a:blipFill>
          </p:spPr>
        </p:sp>
      </p:grpSp>
      <p:grpSp>
        <p:nvGrpSpPr>
          <p:cNvPr name="Group 13" id="13"/>
          <p:cNvGrpSpPr/>
          <p:nvPr/>
        </p:nvGrpSpPr>
        <p:grpSpPr>
          <a:xfrm rot="0">
            <a:off x="548640" y="8937698"/>
            <a:ext cx="7955280" cy="562928"/>
            <a:chOff x="0" y="0"/>
            <a:chExt cx="10607040" cy="750570"/>
          </a:xfrm>
        </p:grpSpPr>
        <p:sp>
          <p:nvSpPr>
            <p:cNvPr name="Freeform 14" id="14"/>
            <p:cNvSpPr/>
            <p:nvPr/>
          </p:nvSpPr>
          <p:spPr>
            <a:xfrm flipH="false" flipV="false" rot="0">
              <a:off x="0" y="0"/>
              <a:ext cx="10607040" cy="750570"/>
            </a:xfrm>
            <a:custGeom>
              <a:avLst/>
              <a:gdLst/>
              <a:ahLst/>
              <a:cxnLst/>
              <a:rect r="r" b="b" t="t" l="l"/>
              <a:pathLst>
                <a:path h="750570" w="10607040">
                  <a:moveTo>
                    <a:pt x="0" y="0"/>
                  </a:moveTo>
                  <a:lnTo>
                    <a:pt x="10607040" y="0"/>
                  </a:lnTo>
                  <a:lnTo>
                    <a:pt x="10607040" y="750570"/>
                  </a:lnTo>
                  <a:lnTo>
                    <a:pt x="0" y="750570"/>
                  </a:lnTo>
                  <a:close/>
                </a:path>
              </a:pathLst>
            </a:custGeom>
            <a:blipFill>
              <a:blip r:embed="rId8">
                <a:alphaModFix amt="0"/>
              </a:blip>
              <a:stretch>
                <a:fillRect l="0" t="-225362" r="0" b="-225362"/>
              </a:stretch>
            </a:blipFill>
          </p:spPr>
        </p:sp>
        <p:sp>
          <p:nvSpPr>
            <p:cNvPr name="TextBox 15" id="15"/>
            <p:cNvSpPr txBox="true"/>
            <p:nvPr/>
          </p:nvSpPr>
          <p:spPr>
            <a:xfrm>
              <a:off x="0" y="-19050"/>
              <a:ext cx="10607040"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NHS, 2024</a:t>
              </a:r>
            </a:p>
          </p:txBody>
        </p:sp>
      </p:grpSp>
      <p:sp>
        <p:nvSpPr>
          <p:cNvPr name="TextBox 16" id="16"/>
          <p:cNvSpPr txBox="true"/>
          <p:nvPr/>
        </p:nvSpPr>
        <p:spPr>
          <a:xfrm rot="0">
            <a:off x="10058400" y="1808483"/>
            <a:ext cx="7874003" cy="7646670"/>
          </a:xfrm>
          <a:prstGeom prst="rect">
            <a:avLst/>
          </a:prstGeom>
        </p:spPr>
        <p:txBody>
          <a:bodyPr anchor="t" rtlCol="false" tIns="0" lIns="0" bIns="0" rIns="0">
            <a:spAutoFit/>
          </a:bodyPr>
          <a:lstStyle/>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Psychological contract is the unwritten expectations between the employer and employees.</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NHS employees demand proper compensation and appreciation of their efforts (NHS, 2024).</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Perceived violations decrease organisational commitment and trust.</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This increases turnover and decreases job satisfaction.</a:t>
            </a:r>
          </a:p>
        </p:txBody>
      </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Motivation Theories</a:t>
              </a:r>
            </a:p>
          </p:txBody>
        </p:sp>
      </p:grpSp>
      <p:sp>
        <p:nvSpPr>
          <p:cNvPr name="TextBox 9" id="9"/>
          <p:cNvSpPr txBox="true"/>
          <p:nvPr/>
        </p:nvSpPr>
        <p:spPr>
          <a:xfrm rot="0">
            <a:off x="548640" y="1562110"/>
            <a:ext cx="5347764" cy="7810500"/>
          </a:xfrm>
          <a:prstGeom prst="rect">
            <a:avLst/>
          </a:prstGeom>
        </p:spPr>
        <p:txBody>
          <a:bodyPr anchor="t" rtlCol="false" tIns="0" lIns="0" bIns="0" rIns="0">
            <a:spAutoFit/>
          </a:bodyPr>
          <a:lstStyle/>
          <a:p>
            <a:pPr algn="just" marL="699770" indent="-233257" lvl="2">
              <a:lnSpc>
                <a:spcPts val="3478"/>
              </a:lnSpc>
              <a:buFont typeface="Arial"/>
              <a:buChar char="⚬"/>
            </a:pPr>
            <a:r>
              <a:rPr lang="en-US" sz="2900">
                <a:solidFill>
                  <a:srgbClr val="1A2332"/>
                </a:solidFill>
                <a:latin typeface="Times New Roman"/>
                <a:ea typeface="Times New Roman"/>
                <a:cs typeface="Times New Roman"/>
                <a:sym typeface="Times New Roman"/>
              </a:rPr>
              <a:t>The theory of Maslow emphasizes the need towards financial security (Cherry, 2024).</a:t>
            </a:r>
          </a:p>
          <a:p>
            <a:pPr algn="just" marL="699770" indent="-233257" lvl="2">
              <a:lnSpc>
                <a:spcPts val="3478"/>
              </a:lnSpc>
              <a:buFont typeface="Arial"/>
              <a:buChar char="⚬"/>
            </a:pPr>
            <a:r>
              <a:rPr lang="en-US" sz="2900">
                <a:solidFill>
                  <a:srgbClr val="1A2332"/>
                </a:solidFill>
                <a:latin typeface="Times New Roman"/>
                <a:ea typeface="Times New Roman"/>
                <a:cs typeface="Times New Roman"/>
                <a:sym typeface="Times New Roman"/>
              </a:rPr>
              <a:t>Regarding dissatisfaction, Herzberg lists pay as a hygiene factor.</a:t>
            </a:r>
          </a:p>
          <a:p>
            <a:pPr algn="just" marL="699770" indent="-233257" lvl="2">
              <a:lnSpc>
                <a:spcPts val="3478"/>
              </a:lnSpc>
              <a:buFont typeface="Arial"/>
              <a:buChar char="⚬"/>
            </a:pPr>
            <a:r>
              <a:rPr lang="en-US" sz="2900">
                <a:solidFill>
                  <a:srgbClr val="1A2332"/>
                </a:solidFill>
                <a:latin typeface="Times New Roman"/>
                <a:ea typeface="Times New Roman"/>
                <a:cs typeface="Times New Roman"/>
                <a:sym typeface="Times New Roman"/>
              </a:rPr>
              <a:t>The absence of rewards lowers motivation and engagement.</a:t>
            </a:r>
          </a:p>
          <a:p>
            <a:pPr algn="just" marL="699770" indent="-233257" lvl="2">
              <a:lnSpc>
                <a:spcPts val="3478"/>
              </a:lnSpc>
              <a:buFont typeface="Arial"/>
              <a:buChar char="⚬"/>
            </a:pPr>
            <a:r>
              <a:rPr lang="en-US" sz="2900">
                <a:solidFill>
                  <a:srgbClr val="1A2332"/>
                </a:solidFill>
                <a:latin typeface="Times New Roman"/>
                <a:ea typeface="Times New Roman"/>
                <a:cs typeface="Times New Roman"/>
                <a:sym typeface="Times New Roman"/>
              </a:rPr>
              <a:t>High performance and job satisfaction are enhanced by a good reward system (NHS Confederation, 2026).</a:t>
            </a:r>
          </a:p>
        </p:txBody>
      </p:sp>
      <p:grpSp>
        <p:nvGrpSpPr>
          <p:cNvPr name="Group 10" id="10"/>
          <p:cNvGrpSpPr/>
          <p:nvPr/>
        </p:nvGrpSpPr>
        <p:grpSpPr>
          <a:xfrm rot="0">
            <a:off x="6327057" y="1554480"/>
            <a:ext cx="11503724" cy="7470648"/>
            <a:chOff x="0" y="0"/>
            <a:chExt cx="15338298" cy="9960864"/>
          </a:xfrm>
        </p:grpSpPr>
        <p:sp>
          <p:nvSpPr>
            <p:cNvPr name="Freeform 11" id="11" descr="preencoded.png"/>
            <p:cNvSpPr/>
            <p:nvPr/>
          </p:nvSpPr>
          <p:spPr>
            <a:xfrm flipH="false" flipV="false" rot="0">
              <a:off x="0" y="0"/>
              <a:ext cx="15338298" cy="9960864"/>
            </a:xfrm>
            <a:custGeom>
              <a:avLst/>
              <a:gdLst/>
              <a:ahLst/>
              <a:cxnLst/>
              <a:rect r="r" b="b" t="t" l="l"/>
              <a:pathLst>
                <a:path h="9960864" w="15338298">
                  <a:moveTo>
                    <a:pt x="0" y="0"/>
                  </a:moveTo>
                  <a:lnTo>
                    <a:pt x="15338298" y="0"/>
                  </a:lnTo>
                  <a:lnTo>
                    <a:pt x="15338298" y="9960864"/>
                  </a:lnTo>
                  <a:lnTo>
                    <a:pt x="0" y="9960864"/>
                  </a:lnTo>
                  <a:lnTo>
                    <a:pt x="0" y="0"/>
                  </a:lnTo>
                  <a:close/>
                </a:path>
              </a:pathLst>
            </a:custGeom>
            <a:blipFill>
              <a:blip r:embed="rId9"/>
              <a:stretch>
                <a:fillRect l="-1372" t="0" r="-1372" b="0"/>
              </a:stretch>
            </a:blipFill>
          </p:spPr>
        </p:sp>
      </p:grpSp>
      <p:grpSp>
        <p:nvGrpSpPr>
          <p:cNvPr name="Group 12" id="12"/>
          <p:cNvGrpSpPr/>
          <p:nvPr/>
        </p:nvGrpSpPr>
        <p:grpSpPr>
          <a:xfrm rot="0">
            <a:off x="6327057" y="9052570"/>
            <a:ext cx="11503752" cy="548640"/>
            <a:chOff x="0" y="0"/>
            <a:chExt cx="15338336" cy="731520"/>
          </a:xfrm>
        </p:grpSpPr>
        <p:sp>
          <p:nvSpPr>
            <p:cNvPr name="Freeform 13" id="13"/>
            <p:cNvSpPr/>
            <p:nvPr/>
          </p:nvSpPr>
          <p:spPr>
            <a:xfrm flipH="false" flipV="false" rot="0">
              <a:off x="0" y="0"/>
              <a:ext cx="15338298" cy="731520"/>
            </a:xfrm>
            <a:custGeom>
              <a:avLst/>
              <a:gdLst/>
              <a:ahLst/>
              <a:cxnLst/>
              <a:rect r="r" b="b" t="t" l="l"/>
              <a:pathLst>
                <a:path h="731520" w="15338298">
                  <a:moveTo>
                    <a:pt x="0" y="0"/>
                  </a:moveTo>
                  <a:lnTo>
                    <a:pt x="15338298" y="0"/>
                  </a:lnTo>
                  <a:lnTo>
                    <a:pt x="15338298" y="731520"/>
                  </a:lnTo>
                  <a:lnTo>
                    <a:pt x="0" y="731520"/>
                  </a:lnTo>
                  <a:close/>
                </a:path>
              </a:pathLst>
            </a:custGeom>
            <a:blipFill>
              <a:blip r:embed="rId7">
                <a:alphaModFix amt="0"/>
              </a:blip>
              <a:stretch>
                <a:fillRect l="0" t="-358272" r="0" b="-358274"/>
              </a:stretch>
            </a:blipFill>
          </p:spPr>
        </p:sp>
      </p:grpSp>
      <p:grpSp>
        <p:nvGrpSpPr>
          <p:cNvPr name="Group 14" id="14"/>
          <p:cNvGrpSpPr/>
          <p:nvPr/>
        </p:nvGrpSpPr>
        <p:grpSpPr>
          <a:xfrm rot="0">
            <a:off x="6327057" y="9038282"/>
            <a:ext cx="11503752" cy="562928"/>
            <a:chOff x="0" y="0"/>
            <a:chExt cx="15338336" cy="750570"/>
          </a:xfrm>
        </p:grpSpPr>
        <p:sp>
          <p:nvSpPr>
            <p:cNvPr name="Freeform 15" id="15"/>
            <p:cNvSpPr/>
            <p:nvPr/>
          </p:nvSpPr>
          <p:spPr>
            <a:xfrm flipH="false" flipV="false" rot="0">
              <a:off x="0" y="0"/>
              <a:ext cx="15338337" cy="750570"/>
            </a:xfrm>
            <a:custGeom>
              <a:avLst/>
              <a:gdLst/>
              <a:ahLst/>
              <a:cxnLst/>
              <a:rect r="r" b="b" t="t" l="l"/>
              <a:pathLst>
                <a:path h="750570" w="15338337">
                  <a:moveTo>
                    <a:pt x="0" y="0"/>
                  </a:moveTo>
                  <a:lnTo>
                    <a:pt x="15338337" y="0"/>
                  </a:lnTo>
                  <a:lnTo>
                    <a:pt x="15338337" y="750570"/>
                  </a:lnTo>
                  <a:lnTo>
                    <a:pt x="0" y="750570"/>
                  </a:lnTo>
                  <a:close/>
                </a:path>
              </a:pathLst>
            </a:custGeom>
            <a:blipFill>
              <a:blip r:embed="rId8">
                <a:alphaModFix amt="0"/>
              </a:blip>
              <a:stretch>
                <a:fillRect l="0" t="-348188" r="0" b="-348188"/>
              </a:stretch>
            </a:blipFill>
          </p:spPr>
        </p:sp>
        <p:sp>
          <p:nvSpPr>
            <p:cNvPr name="TextBox 16" id="16"/>
            <p:cNvSpPr txBox="true"/>
            <p:nvPr/>
          </p:nvSpPr>
          <p:spPr>
            <a:xfrm>
              <a:off x="0" y="-19050"/>
              <a:ext cx="15338336"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NHS Confederation, 2026</a:t>
              </a:r>
            </a:p>
          </p:txBody>
        </p:sp>
      </p:gr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NHS Staff Survey Evidence</a:t>
              </a:r>
            </a:p>
          </p:txBody>
        </p:sp>
      </p:grpSp>
      <p:grpSp>
        <p:nvGrpSpPr>
          <p:cNvPr name="Group 9" id="9"/>
          <p:cNvGrpSpPr/>
          <p:nvPr/>
        </p:nvGrpSpPr>
        <p:grpSpPr>
          <a:xfrm rot="0">
            <a:off x="7433310" y="1645920"/>
            <a:ext cx="10712482" cy="7534942"/>
            <a:chOff x="0" y="0"/>
            <a:chExt cx="14283309" cy="10046589"/>
          </a:xfrm>
        </p:grpSpPr>
        <p:sp>
          <p:nvSpPr>
            <p:cNvPr name="Freeform 10" id="10" descr="preencoded.png"/>
            <p:cNvSpPr/>
            <p:nvPr/>
          </p:nvSpPr>
          <p:spPr>
            <a:xfrm flipH="false" flipV="false" rot="0">
              <a:off x="0" y="0"/>
              <a:ext cx="14283310" cy="10046589"/>
            </a:xfrm>
            <a:custGeom>
              <a:avLst/>
              <a:gdLst/>
              <a:ahLst/>
              <a:cxnLst/>
              <a:rect r="r" b="b" t="t" l="l"/>
              <a:pathLst>
                <a:path h="10046589" w="14283310">
                  <a:moveTo>
                    <a:pt x="0" y="0"/>
                  </a:moveTo>
                  <a:lnTo>
                    <a:pt x="14283310" y="0"/>
                  </a:lnTo>
                  <a:lnTo>
                    <a:pt x="14283310" y="10046589"/>
                  </a:lnTo>
                  <a:lnTo>
                    <a:pt x="0" y="10046589"/>
                  </a:lnTo>
                  <a:lnTo>
                    <a:pt x="0" y="0"/>
                  </a:lnTo>
                  <a:close/>
                </a:path>
              </a:pathLst>
            </a:custGeom>
            <a:blipFill>
              <a:blip r:embed="rId9"/>
              <a:stretch>
                <a:fillRect l="0" t="-1260" r="0" b="-1260"/>
              </a:stretch>
            </a:blipFill>
          </p:spPr>
        </p:sp>
      </p:grpSp>
      <p:grpSp>
        <p:nvGrpSpPr>
          <p:cNvPr name="Group 11" id="11"/>
          <p:cNvGrpSpPr/>
          <p:nvPr/>
        </p:nvGrpSpPr>
        <p:grpSpPr>
          <a:xfrm rot="0">
            <a:off x="7433186" y="9208018"/>
            <a:ext cx="10397614" cy="548640"/>
            <a:chOff x="0" y="0"/>
            <a:chExt cx="13863485" cy="731520"/>
          </a:xfrm>
        </p:grpSpPr>
        <p:sp>
          <p:nvSpPr>
            <p:cNvPr name="Freeform 12" id="12"/>
            <p:cNvSpPr/>
            <p:nvPr/>
          </p:nvSpPr>
          <p:spPr>
            <a:xfrm flipH="false" flipV="false" rot="0">
              <a:off x="0" y="0"/>
              <a:ext cx="13863447" cy="731520"/>
            </a:xfrm>
            <a:custGeom>
              <a:avLst/>
              <a:gdLst/>
              <a:ahLst/>
              <a:cxnLst/>
              <a:rect r="r" b="b" t="t" l="l"/>
              <a:pathLst>
                <a:path h="731520" w="13863447">
                  <a:moveTo>
                    <a:pt x="0" y="0"/>
                  </a:moveTo>
                  <a:lnTo>
                    <a:pt x="13863447" y="0"/>
                  </a:lnTo>
                  <a:lnTo>
                    <a:pt x="13863447" y="731520"/>
                  </a:lnTo>
                  <a:lnTo>
                    <a:pt x="0" y="731520"/>
                  </a:lnTo>
                  <a:close/>
                </a:path>
              </a:pathLst>
            </a:custGeom>
            <a:blipFill>
              <a:blip r:embed="rId7">
                <a:alphaModFix amt="0"/>
              </a:blip>
              <a:stretch>
                <a:fillRect l="0" t="-319015" r="0" b="-319017"/>
              </a:stretch>
            </a:blipFill>
          </p:spPr>
        </p:sp>
      </p:grpSp>
      <p:grpSp>
        <p:nvGrpSpPr>
          <p:cNvPr name="Group 13" id="13"/>
          <p:cNvGrpSpPr/>
          <p:nvPr/>
        </p:nvGrpSpPr>
        <p:grpSpPr>
          <a:xfrm rot="0">
            <a:off x="7433186" y="9193730"/>
            <a:ext cx="10397614" cy="562928"/>
            <a:chOff x="0" y="0"/>
            <a:chExt cx="13863485" cy="750570"/>
          </a:xfrm>
        </p:grpSpPr>
        <p:sp>
          <p:nvSpPr>
            <p:cNvPr name="Freeform 14" id="14"/>
            <p:cNvSpPr/>
            <p:nvPr/>
          </p:nvSpPr>
          <p:spPr>
            <a:xfrm flipH="false" flipV="false" rot="0">
              <a:off x="0" y="0"/>
              <a:ext cx="13863486" cy="750570"/>
            </a:xfrm>
            <a:custGeom>
              <a:avLst/>
              <a:gdLst/>
              <a:ahLst/>
              <a:cxnLst/>
              <a:rect r="r" b="b" t="t" l="l"/>
              <a:pathLst>
                <a:path h="750570" w="13863486">
                  <a:moveTo>
                    <a:pt x="0" y="0"/>
                  </a:moveTo>
                  <a:lnTo>
                    <a:pt x="13863486" y="0"/>
                  </a:lnTo>
                  <a:lnTo>
                    <a:pt x="13863486" y="750570"/>
                  </a:lnTo>
                  <a:lnTo>
                    <a:pt x="0" y="750570"/>
                  </a:lnTo>
                  <a:close/>
                </a:path>
              </a:pathLst>
            </a:custGeom>
            <a:blipFill>
              <a:blip r:embed="rId8">
                <a:alphaModFix amt="0"/>
              </a:blip>
              <a:stretch>
                <a:fillRect l="0" t="-309900" r="0" b="-309900"/>
              </a:stretch>
            </a:blipFill>
          </p:spPr>
        </p:sp>
        <p:sp>
          <p:nvSpPr>
            <p:cNvPr name="TextBox 15" id="15"/>
            <p:cNvSpPr txBox="true"/>
            <p:nvPr/>
          </p:nvSpPr>
          <p:spPr>
            <a:xfrm>
              <a:off x="0" y="-19050"/>
              <a:ext cx="13863485"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Buckingham, 2025</a:t>
              </a:r>
            </a:p>
          </p:txBody>
        </p:sp>
      </p:grpSp>
      <p:sp>
        <p:nvSpPr>
          <p:cNvPr name="TextBox 16" id="16"/>
          <p:cNvSpPr txBox="true"/>
          <p:nvPr/>
        </p:nvSpPr>
        <p:spPr>
          <a:xfrm rot="0">
            <a:off x="365770" y="1708147"/>
            <a:ext cx="6439138" cy="7646670"/>
          </a:xfrm>
          <a:prstGeom prst="rect">
            <a:avLst/>
          </a:prstGeom>
        </p:spPr>
        <p:txBody>
          <a:bodyPr anchor="t" rtlCol="false" tIns="0" lIns="0" bIns="0" rIns="0">
            <a:spAutoFit/>
          </a:bodyPr>
          <a:lstStyle/>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In the 2025 surveys, approximately 27% of staff were content with their remuneration.</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More than 40% said that they felt undermined in their jobs.</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score in staff engagement dropped slightly in comparison with 2024.</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results indicate that dissatisfaction with rewards is still present (Mishra et al., 2025).</a:t>
            </a:r>
          </a:p>
        </p:txBody>
      </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Comparative Analysis</a:t>
              </a:r>
            </a:p>
          </p:txBody>
        </p:sp>
      </p:grpSp>
      <p:sp>
        <p:nvSpPr>
          <p:cNvPr name="TextBox 9" id="9"/>
          <p:cNvSpPr txBox="true"/>
          <p:nvPr/>
        </p:nvSpPr>
        <p:spPr>
          <a:xfrm rot="0">
            <a:off x="311153" y="1625603"/>
            <a:ext cx="6766560" cy="7810500"/>
          </a:xfrm>
          <a:prstGeom prst="rect">
            <a:avLst/>
          </a:prstGeom>
        </p:spPr>
        <p:txBody>
          <a:bodyPr anchor="t" rtlCol="false" tIns="0" lIns="0" bIns="0" rIns="0">
            <a:spAutoFit/>
          </a:bodyPr>
          <a:lstStyle/>
          <a:p>
            <a:pPr algn="l" marL="699770" indent="-233257" lvl="2">
              <a:lnSpc>
                <a:spcPts val="3478"/>
              </a:lnSpc>
              <a:buFont typeface="Arial"/>
              <a:buChar char="⚬"/>
            </a:pPr>
            <a:r>
              <a:rPr lang="en-US" sz="2900">
                <a:solidFill>
                  <a:srgbClr val="1A2332"/>
                </a:solidFill>
                <a:latin typeface="Times New Roman"/>
                <a:ea typeface="Times New Roman"/>
                <a:cs typeface="Times New Roman"/>
                <a:sym typeface="Times New Roman"/>
              </a:rPr>
              <a:t>The NHS does not provide high salaries compared to private healthcare providers.</a:t>
            </a:r>
          </a:p>
          <a:p>
            <a:pPr algn="l" marL="699770" indent="-233257" lvl="2">
              <a:lnSpc>
                <a:spcPts val="3478"/>
              </a:lnSpc>
              <a:buFont typeface="Arial"/>
              <a:buChar char="⚬"/>
            </a:pPr>
            <a:r>
              <a:rPr lang="en-US" sz="2900">
                <a:solidFill>
                  <a:srgbClr val="1A2332"/>
                </a:solidFill>
                <a:latin typeface="Times New Roman"/>
                <a:ea typeface="Times New Roman"/>
                <a:cs typeface="Times New Roman"/>
                <a:sym typeface="Times New Roman"/>
              </a:rPr>
              <a:t>Systems such as Australia have more competitive pay packages internationally.</a:t>
            </a:r>
          </a:p>
          <a:p>
            <a:pPr algn="l" marL="699770" indent="-233257" lvl="2">
              <a:lnSpc>
                <a:spcPts val="3478"/>
              </a:lnSpc>
              <a:buFont typeface="Arial"/>
              <a:buChar char="⚬"/>
            </a:pPr>
            <a:r>
              <a:rPr lang="en-US" sz="2900">
                <a:solidFill>
                  <a:srgbClr val="1A2332"/>
                </a:solidFill>
                <a:latin typeface="Times New Roman"/>
                <a:ea typeface="Times New Roman"/>
                <a:cs typeface="Times New Roman"/>
                <a:sym typeface="Times New Roman"/>
              </a:rPr>
              <a:t>Job security and pensions are also some of the benefits of the NHS.</a:t>
            </a:r>
          </a:p>
          <a:p>
            <a:pPr algn="l" marL="699770" indent="-233257" lvl="2">
              <a:lnSpc>
                <a:spcPts val="3478"/>
              </a:lnSpc>
              <a:buFont typeface="Arial"/>
              <a:buChar char="⚬"/>
            </a:pPr>
            <a:r>
              <a:rPr lang="en-US" sz="2900">
                <a:solidFill>
                  <a:srgbClr val="1A2332"/>
                </a:solidFill>
                <a:latin typeface="Times New Roman"/>
                <a:ea typeface="Times New Roman"/>
                <a:cs typeface="Times New Roman"/>
                <a:sym typeface="Times New Roman"/>
              </a:rPr>
              <a:t>Nevertheless, monetary compensation is not as competitive in the world (GOV.UK, 2025a).</a:t>
            </a:r>
          </a:p>
        </p:txBody>
      </p:sp>
      <p:grpSp>
        <p:nvGrpSpPr>
          <p:cNvPr name="Group 10" id="10"/>
          <p:cNvGrpSpPr/>
          <p:nvPr/>
        </p:nvGrpSpPr>
        <p:grpSpPr>
          <a:xfrm rot="0">
            <a:off x="7589520" y="1572263"/>
            <a:ext cx="10466070" cy="7345680"/>
            <a:chOff x="0" y="0"/>
            <a:chExt cx="13954760" cy="9794240"/>
          </a:xfrm>
        </p:grpSpPr>
        <p:sp>
          <p:nvSpPr>
            <p:cNvPr name="Freeform 11" id="11" descr="preencoded.png"/>
            <p:cNvSpPr/>
            <p:nvPr/>
          </p:nvSpPr>
          <p:spPr>
            <a:xfrm flipH="false" flipV="false" rot="0">
              <a:off x="0" y="0"/>
              <a:ext cx="13954761" cy="9794240"/>
            </a:xfrm>
            <a:custGeom>
              <a:avLst/>
              <a:gdLst/>
              <a:ahLst/>
              <a:cxnLst/>
              <a:rect r="r" b="b" t="t" l="l"/>
              <a:pathLst>
                <a:path h="9794240" w="13954761">
                  <a:moveTo>
                    <a:pt x="0" y="0"/>
                  </a:moveTo>
                  <a:lnTo>
                    <a:pt x="13954761" y="0"/>
                  </a:lnTo>
                  <a:lnTo>
                    <a:pt x="13954761" y="9794240"/>
                  </a:lnTo>
                  <a:lnTo>
                    <a:pt x="0" y="9794240"/>
                  </a:lnTo>
                  <a:lnTo>
                    <a:pt x="0" y="0"/>
                  </a:lnTo>
                  <a:close/>
                </a:path>
              </a:pathLst>
            </a:custGeom>
            <a:blipFill>
              <a:blip r:embed="rId9"/>
              <a:stretch>
                <a:fillRect l="0" t="-39133" r="0" b="-39133"/>
              </a:stretch>
            </a:blipFill>
          </p:spPr>
        </p:sp>
      </p:grpSp>
      <p:grpSp>
        <p:nvGrpSpPr>
          <p:cNvPr name="Group 12" id="12"/>
          <p:cNvGrpSpPr/>
          <p:nvPr/>
        </p:nvGrpSpPr>
        <p:grpSpPr>
          <a:xfrm rot="0">
            <a:off x="7589530" y="9076687"/>
            <a:ext cx="10241280" cy="548640"/>
            <a:chOff x="0" y="0"/>
            <a:chExt cx="13655040" cy="731520"/>
          </a:xfrm>
        </p:grpSpPr>
        <p:sp>
          <p:nvSpPr>
            <p:cNvPr name="Freeform 13" id="13"/>
            <p:cNvSpPr/>
            <p:nvPr/>
          </p:nvSpPr>
          <p:spPr>
            <a:xfrm flipH="false" flipV="false" rot="0">
              <a:off x="0" y="0"/>
              <a:ext cx="13655039" cy="731520"/>
            </a:xfrm>
            <a:custGeom>
              <a:avLst/>
              <a:gdLst/>
              <a:ahLst/>
              <a:cxnLst/>
              <a:rect r="r" b="b" t="t" l="l"/>
              <a:pathLst>
                <a:path h="731520" w="13655039">
                  <a:moveTo>
                    <a:pt x="0" y="0"/>
                  </a:moveTo>
                  <a:lnTo>
                    <a:pt x="13655039" y="0"/>
                  </a:lnTo>
                  <a:lnTo>
                    <a:pt x="13655039" y="731520"/>
                  </a:lnTo>
                  <a:lnTo>
                    <a:pt x="0" y="731520"/>
                  </a:lnTo>
                  <a:close/>
                </a:path>
              </a:pathLst>
            </a:custGeom>
            <a:blipFill>
              <a:blip r:embed="rId7">
                <a:alphaModFix amt="0"/>
              </a:blip>
              <a:stretch>
                <a:fillRect l="0" t="-313467" r="0" b="-313468"/>
              </a:stretch>
            </a:blipFill>
          </p:spPr>
        </p:sp>
      </p:grpSp>
      <p:grpSp>
        <p:nvGrpSpPr>
          <p:cNvPr name="Group 14" id="14"/>
          <p:cNvGrpSpPr/>
          <p:nvPr/>
        </p:nvGrpSpPr>
        <p:grpSpPr>
          <a:xfrm rot="0">
            <a:off x="7589530" y="9062399"/>
            <a:ext cx="10241280" cy="562928"/>
            <a:chOff x="0" y="0"/>
            <a:chExt cx="13655040" cy="750570"/>
          </a:xfrm>
        </p:grpSpPr>
        <p:sp>
          <p:nvSpPr>
            <p:cNvPr name="Freeform 15" id="15"/>
            <p:cNvSpPr/>
            <p:nvPr/>
          </p:nvSpPr>
          <p:spPr>
            <a:xfrm flipH="false" flipV="false" rot="0">
              <a:off x="0" y="0"/>
              <a:ext cx="13655039" cy="750570"/>
            </a:xfrm>
            <a:custGeom>
              <a:avLst/>
              <a:gdLst/>
              <a:ahLst/>
              <a:cxnLst/>
              <a:rect r="r" b="b" t="t" l="l"/>
              <a:pathLst>
                <a:path h="750570" w="13655039">
                  <a:moveTo>
                    <a:pt x="0" y="0"/>
                  </a:moveTo>
                  <a:lnTo>
                    <a:pt x="13655039" y="0"/>
                  </a:lnTo>
                  <a:lnTo>
                    <a:pt x="13655039" y="750570"/>
                  </a:lnTo>
                  <a:lnTo>
                    <a:pt x="0" y="750570"/>
                  </a:lnTo>
                  <a:close/>
                </a:path>
              </a:pathLst>
            </a:custGeom>
            <a:blipFill>
              <a:blip r:embed="rId8">
                <a:alphaModFix amt="0"/>
              </a:blip>
              <a:stretch>
                <a:fillRect l="0" t="-304489" r="0" b="-304489"/>
              </a:stretch>
            </a:blipFill>
          </p:spPr>
        </p:sp>
        <p:sp>
          <p:nvSpPr>
            <p:cNvPr name="TextBox 16" id="16"/>
            <p:cNvSpPr txBox="true"/>
            <p:nvPr/>
          </p:nvSpPr>
          <p:spPr>
            <a:xfrm>
              <a:off x="0" y="-19050"/>
              <a:ext cx="13655040"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GOV.UK, 2025a</a:t>
              </a:r>
            </a:p>
          </p:txBody>
        </p:sp>
      </p:gr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Recommendation 1: Pay Reform</a:t>
              </a:r>
            </a:p>
          </p:txBody>
        </p:sp>
      </p:grpSp>
      <p:grpSp>
        <p:nvGrpSpPr>
          <p:cNvPr name="Group 9" id="9"/>
          <p:cNvGrpSpPr/>
          <p:nvPr/>
        </p:nvGrpSpPr>
        <p:grpSpPr>
          <a:xfrm rot="0">
            <a:off x="7773667" y="1554480"/>
            <a:ext cx="10506742" cy="7519702"/>
            <a:chOff x="0" y="0"/>
            <a:chExt cx="14008989" cy="10026269"/>
          </a:xfrm>
        </p:grpSpPr>
        <p:sp>
          <p:nvSpPr>
            <p:cNvPr name="Freeform 10" id="10" descr="preencoded.png"/>
            <p:cNvSpPr/>
            <p:nvPr/>
          </p:nvSpPr>
          <p:spPr>
            <a:xfrm flipH="false" flipV="false" rot="0">
              <a:off x="0" y="0"/>
              <a:ext cx="14008988" cy="10026269"/>
            </a:xfrm>
            <a:custGeom>
              <a:avLst/>
              <a:gdLst/>
              <a:ahLst/>
              <a:cxnLst/>
              <a:rect r="r" b="b" t="t" l="l"/>
              <a:pathLst>
                <a:path h="10026269" w="14008988">
                  <a:moveTo>
                    <a:pt x="0" y="0"/>
                  </a:moveTo>
                  <a:lnTo>
                    <a:pt x="14008988" y="0"/>
                  </a:lnTo>
                  <a:lnTo>
                    <a:pt x="14008988" y="10026269"/>
                  </a:lnTo>
                  <a:lnTo>
                    <a:pt x="0" y="10026269"/>
                  </a:lnTo>
                  <a:lnTo>
                    <a:pt x="0" y="0"/>
                  </a:lnTo>
                  <a:close/>
                </a:path>
              </a:pathLst>
            </a:custGeom>
            <a:blipFill>
              <a:blip r:embed="rId9"/>
              <a:stretch>
                <a:fillRect l="-46904" t="0" r="-46904" b="0"/>
              </a:stretch>
            </a:blipFill>
          </p:spPr>
        </p:sp>
      </p:grpSp>
      <p:grpSp>
        <p:nvGrpSpPr>
          <p:cNvPr name="Group 11" id="11"/>
          <p:cNvGrpSpPr/>
          <p:nvPr/>
        </p:nvGrpSpPr>
        <p:grpSpPr>
          <a:xfrm rot="0">
            <a:off x="8412480" y="9154916"/>
            <a:ext cx="9509750" cy="548640"/>
            <a:chOff x="0" y="0"/>
            <a:chExt cx="12679667" cy="731520"/>
          </a:xfrm>
        </p:grpSpPr>
        <p:sp>
          <p:nvSpPr>
            <p:cNvPr name="Freeform 12" id="12"/>
            <p:cNvSpPr/>
            <p:nvPr/>
          </p:nvSpPr>
          <p:spPr>
            <a:xfrm flipH="false" flipV="false" rot="0">
              <a:off x="0" y="0"/>
              <a:ext cx="12679680" cy="731520"/>
            </a:xfrm>
            <a:custGeom>
              <a:avLst/>
              <a:gdLst/>
              <a:ahLst/>
              <a:cxnLst/>
              <a:rect r="r" b="b" t="t" l="l"/>
              <a:pathLst>
                <a:path h="731520" w="12679680">
                  <a:moveTo>
                    <a:pt x="0" y="0"/>
                  </a:moveTo>
                  <a:lnTo>
                    <a:pt x="12679680" y="0"/>
                  </a:lnTo>
                  <a:lnTo>
                    <a:pt x="12679680" y="731520"/>
                  </a:lnTo>
                  <a:lnTo>
                    <a:pt x="0" y="731520"/>
                  </a:lnTo>
                  <a:close/>
                </a:path>
              </a:pathLst>
            </a:custGeom>
            <a:blipFill>
              <a:blip r:embed="rId7">
                <a:alphaModFix amt="0"/>
              </a:blip>
              <a:stretch>
                <a:fillRect l="0" t="-287505" r="0" b="-287505"/>
              </a:stretch>
            </a:blipFill>
          </p:spPr>
        </p:sp>
      </p:grpSp>
      <p:grpSp>
        <p:nvGrpSpPr>
          <p:cNvPr name="Group 13" id="13"/>
          <p:cNvGrpSpPr/>
          <p:nvPr/>
        </p:nvGrpSpPr>
        <p:grpSpPr>
          <a:xfrm rot="0">
            <a:off x="8412480" y="9140628"/>
            <a:ext cx="9509750" cy="562928"/>
            <a:chOff x="0" y="0"/>
            <a:chExt cx="12679667" cy="750570"/>
          </a:xfrm>
        </p:grpSpPr>
        <p:sp>
          <p:nvSpPr>
            <p:cNvPr name="Freeform 14" id="14"/>
            <p:cNvSpPr/>
            <p:nvPr/>
          </p:nvSpPr>
          <p:spPr>
            <a:xfrm flipH="false" flipV="false" rot="0">
              <a:off x="0" y="0"/>
              <a:ext cx="12679666" cy="750570"/>
            </a:xfrm>
            <a:custGeom>
              <a:avLst/>
              <a:gdLst/>
              <a:ahLst/>
              <a:cxnLst/>
              <a:rect r="r" b="b" t="t" l="l"/>
              <a:pathLst>
                <a:path h="750570" w="12679666">
                  <a:moveTo>
                    <a:pt x="0" y="0"/>
                  </a:moveTo>
                  <a:lnTo>
                    <a:pt x="12679666" y="0"/>
                  </a:lnTo>
                  <a:lnTo>
                    <a:pt x="12679666" y="750570"/>
                  </a:lnTo>
                  <a:lnTo>
                    <a:pt x="0" y="750570"/>
                  </a:lnTo>
                  <a:close/>
                </a:path>
              </a:pathLst>
            </a:custGeom>
            <a:blipFill>
              <a:blip r:embed="rId8">
                <a:alphaModFix amt="0"/>
              </a:blip>
              <a:stretch>
                <a:fillRect l="0" t="-279168" r="0" b="-279168"/>
              </a:stretch>
            </a:blipFill>
          </p:spPr>
        </p:sp>
        <p:sp>
          <p:nvSpPr>
            <p:cNvPr name="TextBox 15" id="15"/>
            <p:cNvSpPr txBox="true"/>
            <p:nvPr/>
          </p:nvSpPr>
          <p:spPr>
            <a:xfrm>
              <a:off x="0" y="-19050"/>
              <a:ext cx="12679667"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Boyle, 2026</a:t>
              </a:r>
            </a:p>
          </p:txBody>
        </p:sp>
      </p:grpSp>
      <p:sp>
        <p:nvSpPr>
          <p:cNvPr name="TextBox 16" id="16"/>
          <p:cNvSpPr txBox="true"/>
          <p:nvPr/>
        </p:nvSpPr>
        <p:spPr>
          <a:xfrm rot="0">
            <a:off x="313687" y="1543050"/>
            <a:ext cx="6673853" cy="7646670"/>
          </a:xfrm>
          <a:prstGeom prst="rect">
            <a:avLst/>
          </a:prstGeom>
        </p:spPr>
        <p:txBody>
          <a:bodyPr anchor="t" rtlCol="false" tIns="0" lIns="0" bIns="0" rIns="0">
            <a:spAutoFit/>
          </a:bodyPr>
          <a:lstStyle/>
          <a:p>
            <a:pPr algn="just">
              <a:lnSpc>
                <a:spcPts val="3719"/>
              </a:lnSpc>
            </a:pP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Regular pay reviews by the NHS should be based on the inflation rates (Boyle, 2026).</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 base salaries must also be raised to be competitive in the world market.</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Variable compensation systems can meet the regional cost variations.</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Clear compensation policies have the potential to enhance trust in employees.</a:t>
            </a:r>
          </a:p>
        </p:txBody>
      </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Recommendation 2: Non-Financial Rewards</a:t>
              </a:r>
            </a:p>
          </p:txBody>
        </p:sp>
      </p:grpSp>
      <p:grpSp>
        <p:nvGrpSpPr>
          <p:cNvPr name="Group 9" id="9"/>
          <p:cNvGrpSpPr/>
          <p:nvPr/>
        </p:nvGrpSpPr>
        <p:grpSpPr>
          <a:xfrm rot="0">
            <a:off x="457200" y="1554480"/>
            <a:ext cx="9173528" cy="7447312"/>
            <a:chOff x="0" y="0"/>
            <a:chExt cx="12231370" cy="9929749"/>
          </a:xfrm>
        </p:grpSpPr>
        <p:sp>
          <p:nvSpPr>
            <p:cNvPr name="Freeform 10" id="10" descr="preencoded.png"/>
            <p:cNvSpPr/>
            <p:nvPr/>
          </p:nvSpPr>
          <p:spPr>
            <a:xfrm flipH="false" flipV="false" rot="0">
              <a:off x="0" y="0"/>
              <a:ext cx="12231370" cy="9929749"/>
            </a:xfrm>
            <a:custGeom>
              <a:avLst/>
              <a:gdLst/>
              <a:ahLst/>
              <a:cxnLst/>
              <a:rect r="r" b="b" t="t" l="l"/>
              <a:pathLst>
                <a:path h="9929749" w="12231370">
                  <a:moveTo>
                    <a:pt x="0" y="0"/>
                  </a:moveTo>
                  <a:lnTo>
                    <a:pt x="12231370" y="0"/>
                  </a:lnTo>
                  <a:lnTo>
                    <a:pt x="12231370" y="9929749"/>
                  </a:lnTo>
                  <a:lnTo>
                    <a:pt x="0" y="9929749"/>
                  </a:lnTo>
                  <a:lnTo>
                    <a:pt x="0" y="0"/>
                  </a:lnTo>
                  <a:close/>
                </a:path>
              </a:pathLst>
            </a:custGeom>
            <a:blipFill>
              <a:blip r:embed="rId9"/>
              <a:stretch>
                <a:fillRect l="-26303" t="0" r="-26303" b="0"/>
              </a:stretch>
            </a:blipFill>
          </p:spPr>
        </p:sp>
      </p:grpSp>
      <p:grpSp>
        <p:nvGrpSpPr>
          <p:cNvPr name="Group 11" id="11"/>
          <p:cNvGrpSpPr/>
          <p:nvPr/>
        </p:nvGrpSpPr>
        <p:grpSpPr>
          <a:xfrm rot="0">
            <a:off x="365750" y="9029262"/>
            <a:ext cx="9173499" cy="439198"/>
            <a:chOff x="0" y="0"/>
            <a:chExt cx="12231332" cy="585597"/>
          </a:xfrm>
        </p:grpSpPr>
        <p:sp>
          <p:nvSpPr>
            <p:cNvPr name="Freeform 12" id="12"/>
            <p:cNvSpPr/>
            <p:nvPr/>
          </p:nvSpPr>
          <p:spPr>
            <a:xfrm flipH="false" flipV="false" rot="0">
              <a:off x="0" y="0"/>
              <a:ext cx="12231370" cy="585597"/>
            </a:xfrm>
            <a:custGeom>
              <a:avLst/>
              <a:gdLst/>
              <a:ahLst/>
              <a:cxnLst/>
              <a:rect r="r" b="b" t="t" l="l"/>
              <a:pathLst>
                <a:path h="585597" w="12231370">
                  <a:moveTo>
                    <a:pt x="0" y="0"/>
                  </a:moveTo>
                  <a:lnTo>
                    <a:pt x="12231370" y="0"/>
                  </a:lnTo>
                  <a:lnTo>
                    <a:pt x="12231370" y="585597"/>
                  </a:lnTo>
                  <a:lnTo>
                    <a:pt x="0" y="585597"/>
                  </a:lnTo>
                  <a:close/>
                </a:path>
              </a:pathLst>
            </a:custGeom>
            <a:blipFill>
              <a:blip r:embed="rId7">
                <a:alphaModFix amt="0"/>
              </a:blip>
              <a:stretch>
                <a:fillRect l="0" t="-356699" r="0" b="-356699"/>
              </a:stretch>
            </a:blipFill>
          </p:spPr>
        </p:sp>
      </p:grpSp>
      <p:grpSp>
        <p:nvGrpSpPr>
          <p:cNvPr name="Group 13" id="13"/>
          <p:cNvGrpSpPr/>
          <p:nvPr/>
        </p:nvGrpSpPr>
        <p:grpSpPr>
          <a:xfrm rot="0">
            <a:off x="365750" y="9014974"/>
            <a:ext cx="9173489" cy="453485"/>
            <a:chOff x="0" y="0"/>
            <a:chExt cx="12231319" cy="604647"/>
          </a:xfrm>
        </p:grpSpPr>
        <p:sp>
          <p:nvSpPr>
            <p:cNvPr name="Freeform 14" id="14"/>
            <p:cNvSpPr/>
            <p:nvPr/>
          </p:nvSpPr>
          <p:spPr>
            <a:xfrm flipH="false" flipV="false" rot="0">
              <a:off x="0" y="0"/>
              <a:ext cx="12231319" cy="604647"/>
            </a:xfrm>
            <a:custGeom>
              <a:avLst/>
              <a:gdLst/>
              <a:ahLst/>
              <a:cxnLst/>
              <a:rect r="r" b="b" t="t" l="l"/>
              <a:pathLst>
                <a:path h="604647" w="12231319">
                  <a:moveTo>
                    <a:pt x="0" y="0"/>
                  </a:moveTo>
                  <a:lnTo>
                    <a:pt x="12231319" y="0"/>
                  </a:lnTo>
                  <a:lnTo>
                    <a:pt x="12231319" y="604647"/>
                  </a:lnTo>
                  <a:lnTo>
                    <a:pt x="0" y="604647"/>
                  </a:lnTo>
                  <a:close/>
                </a:path>
              </a:pathLst>
            </a:custGeom>
            <a:blipFill>
              <a:blip r:embed="rId8">
                <a:alphaModFix amt="0"/>
              </a:blip>
              <a:stretch>
                <a:fillRect l="0" t="-344159" r="0" b="-344159"/>
              </a:stretch>
            </a:blipFill>
          </p:spPr>
        </p:sp>
        <p:sp>
          <p:nvSpPr>
            <p:cNvPr name="TextBox 15" id="15"/>
            <p:cNvSpPr txBox="true"/>
            <p:nvPr/>
          </p:nvSpPr>
          <p:spPr>
            <a:xfrm>
              <a:off x="0" y="-19050"/>
              <a:ext cx="12231319" cy="623697"/>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Mitchell, 2025</a:t>
              </a:r>
            </a:p>
          </p:txBody>
        </p:sp>
      </p:grpSp>
      <p:sp>
        <p:nvSpPr>
          <p:cNvPr name="Freeform 16" id="16"/>
          <p:cNvSpPr/>
          <p:nvPr/>
        </p:nvSpPr>
        <p:spPr>
          <a:xfrm flipH="false" flipV="false" rot="0">
            <a:off x="9954216" y="1541783"/>
            <a:ext cx="6863620" cy="7706392"/>
          </a:xfrm>
          <a:custGeom>
            <a:avLst/>
            <a:gdLst/>
            <a:ahLst/>
            <a:cxnLst/>
            <a:rect r="r" b="b" t="t" l="l"/>
            <a:pathLst>
              <a:path h="7706392" w="6863620">
                <a:moveTo>
                  <a:pt x="0" y="0"/>
                </a:moveTo>
                <a:lnTo>
                  <a:pt x="6863619" y="0"/>
                </a:lnTo>
                <a:lnTo>
                  <a:pt x="6863619" y="7706392"/>
                </a:lnTo>
                <a:lnTo>
                  <a:pt x="0" y="7706392"/>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7" id="17"/>
          <p:cNvSpPr/>
          <p:nvPr/>
        </p:nvSpPr>
        <p:spPr>
          <a:xfrm flipH="false" flipV="false" rot="0">
            <a:off x="13373329" y="2309879"/>
            <a:ext cx="4470178" cy="1390936"/>
          </a:xfrm>
          <a:custGeom>
            <a:avLst/>
            <a:gdLst/>
            <a:ahLst/>
            <a:cxnLst/>
            <a:rect r="r" b="b" t="t" l="l"/>
            <a:pathLst>
              <a:path h="1390936" w="4470178">
                <a:moveTo>
                  <a:pt x="0" y="0"/>
                </a:moveTo>
                <a:lnTo>
                  <a:pt x="4470177" y="0"/>
                </a:lnTo>
                <a:lnTo>
                  <a:pt x="4470177" y="1390936"/>
                </a:lnTo>
                <a:lnTo>
                  <a:pt x="0" y="1390936"/>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grpSp>
        <p:nvGrpSpPr>
          <p:cNvPr name="Group 18" id="18"/>
          <p:cNvGrpSpPr/>
          <p:nvPr/>
        </p:nvGrpSpPr>
        <p:grpSpPr>
          <a:xfrm rot="0">
            <a:off x="13385997" y="2322547"/>
            <a:ext cx="4444841" cy="1365504"/>
            <a:chOff x="0" y="0"/>
            <a:chExt cx="5926455" cy="1820672"/>
          </a:xfrm>
        </p:grpSpPr>
        <p:sp>
          <p:nvSpPr>
            <p:cNvPr name="Freeform 19" id="19"/>
            <p:cNvSpPr/>
            <p:nvPr/>
          </p:nvSpPr>
          <p:spPr>
            <a:xfrm flipH="false" flipV="false" rot="0">
              <a:off x="0" y="0"/>
              <a:ext cx="5926455" cy="1820672"/>
            </a:xfrm>
            <a:custGeom>
              <a:avLst/>
              <a:gdLst/>
              <a:ahLst/>
              <a:cxnLst/>
              <a:rect r="r" b="b" t="t" l="l"/>
              <a:pathLst>
                <a:path h="1820672" w="5926455">
                  <a:moveTo>
                    <a:pt x="0" y="0"/>
                  </a:moveTo>
                  <a:lnTo>
                    <a:pt x="5926455" y="0"/>
                  </a:lnTo>
                  <a:lnTo>
                    <a:pt x="5926455" y="1820672"/>
                  </a:lnTo>
                  <a:lnTo>
                    <a:pt x="0" y="1820672"/>
                  </a:lnTo>
                  <a:close/>
                </a:path>
              </a:pathLst>
            </a:custGeom>
            <a:solidFill>
              <a:srgbClr val="FFFFFF">
                <a:alpha val="65098"/>
              </a:srgbClr>
            </a:solidFill>
          </p:spPr>
        </p:sp>
      </p:grpSp>
      <p:grpSp>
        <p:nvGrpSpPr>
          <p:cNvPr name="Group 20" id="20"/>
          <p:cNvGrpSpPr/>
          <p:nvPr/>
        </p:nvGrpSpPr>
        <p:grpSpPr>
          <a:xfrm rot="0">
            <a:off x="13373329" y="2309879"/>
            <a:ext cx="4470178" cy="1390841"/>
            <a:chOff x="0" y="0"/>
            <a:chExt cx="5960237" cy="1854454"/>
          </a:xfrm>
        </p:grpSpPr>
        <p:sp>
          <p:nvSpPr>
            <p:cNvPr name="Freeform 21" id="21"/>
            <p:cNvSpPr/>
            <p:nvPr/>
          </p:nvSpPr>
          <p:spPr>
            <a:xfrm flipH="false" flipV="false" rot="0">
              <a:off x="0" y="0"/>
              <a:ext cx="5960237" cy="1854454"/>
            </a:xfrm>
            <a:custGeom>
              <a:avLst/>
              <a:gdLst/>
              <a:ahLst/>
              <a:cxnLst/>
              <a:rect r="r" b="b" t="t" l="l"/>
              <a:pathLst>
                <a:path h="1854454" w="5960237">
                  <a:moveTo>
                    <a:pt x="16891" y="0"/>
                  </a:moveTo>
                  <a:lnTo>
                    <a:pt x="5943346" y="0"/>
                  </a:lnTo>
                  <a:cubicBezTo>
                    <a:pt x="5952744" y="0"/>
                    <a:pt x="5960237" y="7620"/>
                    <a:pt x="5960237" y="16891"/>
                  </a:cubicBezTo>
                  <a:lnTo>
                    <a:pt x="5960237" y="1837563"/>
                  </a:lnTo>
                  <a:cubicBezTo>
                    <a:pt x="5960237" y="1846961"/>
                    <a:pt x="5952617" y="1854454"/>
                    <a:pt x="5943346" y="1854454"/>
                  </a:cubicBezTo>
                  <a:lnTo>
                    <a:pt x="16891" y="1854454"/>
                  </a:lnTo>
                  <a:cubicBezTo>
                    <a:pt x="7493" y="1854454"/>
                    <a:pt x="0" y="1846834"/>
                    <a:pt x="0" y="1837563"/>
                  </a:cubicBezTo>
                  <a:lnTo>
                    <a:pt x="0" y="16891"/>
                  </a:lnTo>
                  <a:cubicBezTo>
                    <a:pt x="0" y="7620"/>
                    <a:pt x="7620" y="0"/>
                    <a:pt x="16891" y="0"/>
                  </a:cubicBezTo>
                  <a:moveTo>
                    <a:pt x="16891" y="33909"/>
                  </a:moveTo>
                  <a:lnTo>
                    <a:pt x="16891" y="16891"/>
                  </a:lnTo>
                  <a:lnTo>
                    <a:pt x="33909" y="16891"/>
                  </a:lnTo>
                  <a:lnTo>
                    <a:pt x="33909" y="1837563"/>
                  </a:lnTo>
                  <a:lnTo>
                    <a:pt x="16891" y="1837563"/>
                  </a:lnTo>
                  <a:lnTo>
                    <a:pt x="16891" y="1820672"/>
                  </a:lnTo>
                  <a:lnTo>
                    <a:pt x="5943346" y="1820672"/>
                  </a:lnTo>
                  <a:lnTo>
                    <a:pt x="5943346" y="1837563"/>
                  </a:lnTo>
                  <a:lnTo>
                    <a:pt x="5926455" y="1837563"/>
                  </a:lnTo>
                  <a:lnTo>
                    <a:pt x="5926455" y="16891"/>
                  </a:lnTo>
                  <a:lnTo>
                    <a:pt x="5943346" y="16891"/>
                  </a:lnTo>
                  <a:lnTo>
                    <a:pt x="5943346" y="33909"/>
                  </a:lnTo>
                  <a:lnTo>
                    <a:pt x="16891" y="33909"/>
                  </a:lnTo>
                  <a:close/>
                </a:path>
              </a:pathLst>
            </a:custGeom>
            <a:solidFill>
              <a:srgbClr val="4472C4"/>
            </a:solidFill>
          </p:spPr>
        </p:sp>
      </p:grpSp>
      <p:grpSp>
        <p:nvGrpSpPr>
          <p:cNvPr name="Group 22" id="22"/>
          <p:cNvGrpSpPr/>
          <p:nvPr/>
        </p:nvGrpSpPr>
        <p:grpSpPr>
          <a:xfrm rot="0">
            <a:off x="13373329" y="2267017"/>
            <a:ext cx="4470178" cy="1433770"/>
            <a:chOff x="0" y="0"/>
            <a:chExt cx="5960237" cy="1911693"/>
          </a:xfrm>
        </p:grpSpPr>
        <p:sp>
          <p:nvSpPr>
            <p:cNvPr name="Freeform 23" id="23"/>
            <p:cNvSpPr/>
            <p:nvPr/>
          </p:nvSpPr>
          <p:spPr>
            <a:xfrm flipH="false" flipV="false" rot="0">
              <a:off x="0" y="0"/>
              <a:ext cx="5960237" cy="1911693"/>
            </a:xfrm>
            <a:custGeom>
              <a:avLst/>
              <a:gdLst/>
              <a:ahLst/>
              <a:cxnLst/>
              <a:rect r="r" b="b" t="t" l="l"/>
              <a:pathLst>
                <a:path h="1911693" w="5960237">
                  <a:moveTo>
                    <a:pt x="0" y="0"/>
                  </a:moveTo>
                  <a:lnTo>
                    <a:pt x="5960237" y="0"/>
                  </a:lnTo>
                  <a:lnTo>
                    <a:pt x="5960237" y="1911693"/>
                  </a:lnTo>
                  <a:lnTo>
                    <a:pt x="0" y="1911693"/>
                  </a:lnTo>
                  <a:close/>
                </a:path>
              </a:pathLst>
            </a:custGeom>
            <a:blipFill>
              <a:blip r:embed="rId8">
                <a:alphaModFix amt="0"/>
              </a:blip>
              <a:stretch>
                <a:fillRect l="0" t="-10750" r="0" b="-10750"/>
              </a:stretch>
            </a:blipFill>
          </p:spPr>
        </p:sp>
        <p:sp>
          <p:nvSpPr>
            <p:cNvPr name="TextBox 24" id="24"/>
            <p:cNvSpPr txBox="true"/>
            <p:nvPr/>
          </p:nvSpPr>
          <p:spPr>
            <a:xfrm>
              <a:off x="0" y="-57150"/>
              <a:ext cx="5960237" cy="1968843"/>
            </a:xfrm>
            <a:prstGeom prst="rect">
              <a:avLst/>
            </a:prstGeom>
          </p:spPr>
          <p:txBody>
            <a:bodyPr anchor="ctr" rtlCol="false" tIns="0" lIns="0" bIns="0" rIns="0"/>
            <a:lstStyle/>
            <a:p>
              <a:pPr algn="ctr">
                <a:lnSpc>
                  <a:spcPts val="7776"/>
                </a:lnSpc>
              </a:pPr>
              <a:r>
                <a:rPr lang="en-US" sz="7200">
                  <a:solidFill>
                    <a:srgbClr val="000000"/>
                  </a:solidFill>
                  <a:latin typeface="Calibri (MS)"/>
                  <a:ea typeface="Calibri (MS)"/>
                  <a:cs typeface="Calibri (MS)"/>
                  <a:sym typeface="Calibri (MS)"/>
                </a:rPr>
                <a:t>Programmes of recognition are to be institutionalised within NHS organisations (NHS Employers, 2022).</a:t>
              </a:r>
            </a:p>
          </p:txBody>
        </p:sp>
      </p:grpSp>
      <p:sp>
        <p:nvSpPr>
          <p:cNvPr name="Freeform 25" id="25"/>
          <p:cNvSpPr/>
          <p:nvPr/>
        </p:nvSpPr>
        <p:spPr>
          <a:xfrm flipH="false" flipV="false" rot="0">
            <a:off x="13373329" y="3846071"/>
            <a:ext cx="4470178" cy="1390936"/>
          </a:xfrm>
          <a:custGeom>
            <a:avLst/>
            <a:gdLst/>
            <a:ahLst/>
            <a:cxnLst/>
            <a:rect r="r" b="b" t="t" l="l"/>
            <a:pathLst>
              <a:path h="1390936" w="4470178">
                <a:moveTo>
                  <a:pt x="0" y="0"/>
                </a:moveTo>
                <a:lnTo>
                  <a:pt x="4470177" y="0"/>
                </a:lnTo>
                <a:lnTo>
                  <a:pt x="4470177" y="1390936"/>
                </a:lnTo>
                <a:lnTo>
                  <a:pt x="0" y="1390936"/>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grpSp>
        <p:nvGrpSpPr>
          <p:cNvPr name="Group 26" id="26"/>
          <p:cNvGrpSpPr/>
          <p:nvPr/>
        </p:nvGrpSpPr>
        <p:grpSpPr>
          <a:xfrm rot="0">
            <a:off x="13385997" y="3858739"/>
            <a:ext cx="4444841" cy="1365504"/>
            <a:chOff x="0" y="0"/>
            <a:chExt cx="5926455" cy="1820672"/>
          </a:xfrm>
        </p:grpSpPr>
        <p:sp>
          <p:nvSpPr>
            <p:cNvPr name="Freeform 27" id="27"/>
            <p:cNvSpPr/>
            <p:nvPr/>
          </p:nvSpPr>
          <p:spPr>
            <a:xfrm flipH="false" flipV="false" rot="0">
              <a:off x="0" y="0"/>
              <a:ext cx="5926455" cy="1820672"/>
            </a:xfrm>
            <a:custGeom>
              <a:avLst/>
              <a:gdLst/>
              <a:ahLst/>
              <a:cxnLst/>
              <a:rect r="r" b="b" t="t" l="l"/>
              <a:pathLst>
                <a:path h="1820672" w="5926455">
                  <a:moveTo>
                    <a:pt x="0" y="0"/>
                  </a:moveTo>
                  <a:lnTo>
                    <a:pt x="5926455" y="0"/>
                  </a:lnTo>
                  <a:lnTo>
                    <a:pt x="5926455" y="1820672"/>
                  </a:lnTo>
                  <a:lnTo>
                    <a:pt x="0" y="1820672"/>
                  </a:lnTo>
                  <a:close/>
                </a:path>
              </a:pathLst>
            </a:custGeom>
            <a:solidFill>
              <a:srgbClr val="FFFFFF">
                <a:alpha val="65098"/>
              </a:srgbClr>
            </a:solidFill>
          </p:spPr>
        </p:sp>
      </p:grpSp>
      <p:grpSp>
        <p:nvGrpSpPr>
          <p:cNvPr name="Group 28" id="28"/>
          <p:cNvGrpSpPr/>
          <p:nvPr/>
        </p:nvGrpSpPr>
        <p:grpSpPr>
          <a:xfrm rot="0">
            <a:off x="13373329" y="3846071"/>
            <a:ext cx="4470178" cy="1390841"/>
            <a:chOff x="0" y="0"/>
            <a:chExt cx="5960237" cy="1854454"/>
          </a:xfrm>
        </p:grpSpPr>
        <p:sp>
          <p:nvSpPr>
            <p:cNvPr name="Freeform 29" id="29"/>
            <p:cNvSpPr/>
            <p:nvPr/>
          </p:nvSpPr>
          <p:spPr>
            <a:xfrm flipH="false" flipV="false" rot="0">
              <a:off x="0" y="0"/>
              <a:ext cx="5960237" cy="1854454"/>
            </a:xfrm>
            <a:custGeom>
              <a:avLst/>
              <a:gdLst/>
              <a:ahLst/>
              <a:cxnLst/>
              <a:rect r="r" b="b" t="t" l="l"/>
              <a:pathLst>
                <a:path h="1854454" w="5960237">
                  <a:moveTo>
                    <a:pt x="16891" y="0"/>
                  </a:moveTo>
                  <a:lnTo>
                    <a:pt x="5943346" y="0"/>
                  </a:lnTo>
                  <a:cubicBezTo>
                    <a:pt x="5952744" y="0"/>
                    <a:pt x="5960237" y="7620"/>
                    <a:pt x="5960237" y="16891"/>
                  </a:cubicBezTo>
                  <a:lnTo>
                    <a:pt x="5960237" y="1837563"/>
                  </a:lnTo>
                  <a:cubicBezTo>
                    <a:pt x="5960237" y="1846961"/>
                    <a:pt x="5952617" y="1854454"/>
                    <a:pt x="5943346" y="1854454"/>
                  </a:cubicBezTo>
                  <a:lnTo>
                    <a:pt x="16891" y="1854454"/>
                  </a:lnTo>
                  <a:cubicBezTo>
                    <a:pt x="7493" y="1854454"/>
                    <a:pt x="0" y="1846834"/>
                    <a:pt x="0" y="1837563"/>
                  </a:cubicBezTo>
                  <a:lnTo>
                    <a:pt x="0" y="16891"/>
                  </a:lnTo>
                  <a:cubicBezTo>
                    <a:pt x="0" y="7620"/>
                    <a:pt x="7620" y="0"/>
                    <a:pt x="16891" y="0"/>
                  </a:cubicBezTo>
                  <a:moveTo>
                    <a:pt x="16891" y="33909"/>
                  </a:moveTo>
                  <a:lnTo>
                    <a:pt x="16891" y="16891"/>
                  </a:lnTo>
                  <a:lnTo>
                    <a:pt x="33909" y="16891"/>
                  </a:lnTo>
                  <a:lnTo>
                    <a:pt x="33909" y="1837563"/>
                  </a:lnTo>
                  <a:lnTo>
                    <a:pt x="16891" y="1837563"/>
                  </a:lnTo>
                  <a:lnTo>
                    <a:pt x="16891" y="1820672"/>
                  </a:lnTo>
                  <a:lnTo>
                    <a:pt x="5943346" y="1820672"/>
                  </a:lnTo>
                  <a:lnTo>
                    <a:pt x="5943346" y="1837563"/>
                  </a:lnTo>
                  <a:lnTo>
                    <a:pt x="5926455" y="1837563"/>
                  </a:lnTo>
                  <a:lnTo>
                    <a:pt x="5926455" y="16891"/>
                  </a:lnTo>
                  <a:lnTo>
                    <a:pt x="5943346" y="16891"/>
                  </a:lnTo>
                  <a:lnTo>
                    <a:pt x="5943346" y="33909"/>
                  </a:lnTo>
                  <a:lnTo>
                    <a:pt x="16891" y="33909"/>
                  </a:lnTo>
                  <a:close/>
                </a:path>
              </a:pathLst>
            </a:custGeom>
            <a:solidFill>
              <a:srgbClr val="4472C4"/>
            </a:solidFill>
          </p:spPr>
        </p:sp>
      </p:grpSp>
      <p:grpSp>
        <p:nvGrpSpPr>
          <p:cNvPr name="Group 30" id="30"/>
          <p:cNvGrpSpPr/>
          <p:nvPr/>
        </p:nvGrpSpPr>
        <p:grpSpPr>
          <a:xfrm rot="0">
            <a:off x="13373329" y="3803209"/>
            <a:ext cx="4470178" cy="1433770"/>
            <a:chOff x="0" y="0"/>
            <a:chExt cx="5960237" cy="1911693"/>
          </a:xfrm>
        </p:grpSpPr>
        <p:sp>
          <p:nvSpPr>
            <p:cNvPr name="Freeform 31" id="31"/>
            <p:cNvSpPr/>
            <p:nvPr/>
          </p:nvSpPr>
          <p:spPr>
            <a:xfrm flipH="false" flipV="false" rot="0">
              <a:off x="0" y="0"/>
              <a:ext cx="5960237" cy="1911693"/>
            </a:xfrm>
            <a:custGeom>
              <a:avLst/>
              <a:gdLst/>
              <a:ahLst/>
              <a:cxnLst/>
              <a:rect r="r" b="b" t="t" l="l"/>
              <a:pathLst>
                <a:path h="1911693" w="5960237">
                  <a:moveTo>
                    <a:pt x="0" y="0"/>
                  </a:moveTo>
                  <a:lnTo>
                    <a:pt x="5960237" y="0"/>
                  </a:lnTo>
                  <a:lnTo>
                    <a:pt x="5960237" y="1911693"/>
                  </a:lnTo>
                  <a:lnTo>
                    <a:pt x="0" y="1911693"/>
                  </a:lnTo>
                  <a:close/>
                </a:path>
              </a:pathLst>
            </a:custGeom>
            <a:blipFill>
              <a:blip r:embed="rId8">
                <a:alphaModFix amt="0"/>
              </a:blip>
              <a:stretch>
                <a:fillRect l="0" t="-10750" r="0" b="-10750"/>
              </a:stretch>
            </a:blipFill>
          </p:spPr>
        </p:sp>
        <p:sp>
          <p:nvSpPr>
            <p:cNvPr name="TextBox 32" id="32"/>
            <p:cNvSpPr txBox="true"/>
            <p:nvPr/>
          </p:nvSpPr>
          <p:spPr>
            <a:xfrm>
              <a:off x="0" y="-57150"/>
              <a:ext cx="5960237" cy="1968843"/>
            </a:xfrm>
            <a:prstGeom prst="rect">
              <a:avLst/>
            </a:prstGeom>
          </p:spPr>
          <p:txBody>
            <a:bodyPr anchor="ctr" rtlCol="false" tIns="0" lIns="0" bIns="0" rIns="0"/>
            <a:lstStyle/>
            <a:p>
              <a:pPr algn="ctr">
                <a:lnSpc>
                  <a:spcPts val="7776"/>
                </a:lnSpc>
              </a:pPr>
              <a:r>
                <a:rPr lang="en-US" sz="7200">
                  <a:solidFill>
                    <a:srgbClr val="000000"/>
                  </a:solidFill>
                  <a:latin typeface="Calibri (MS)"/>
                  <a:ea typeface="Calibri (MS)"/>
                  <a:cs typeface="Calibri (MS)"/>
                  <a:sym typeface="Calibri (MS)"/>
                </a:rPr>
                <a:t>The staff should be provided with career development opportunities.</a:t>
              </a:r>
            </a:p>
          </p:txBody>
        </p:sp>
      </p:grpSp>
      <p:sp>
        <p:nvSpPr>
          <p:cNvPr name="Freeform 33" id="33"/>
          <p:cNvSpPr/>
          <p:nvPr/>
        </p:nvSpPr>
        <p:spPr>
          <a:xfrm flipH="false" flipV="false" rot="0">
            <a:off x="13373329" y="5382263"/>
            <a:ext cx="4470178" cy="1390936"/>
          </a:xfrm>
          <a:custGeom>
            <a:avLst/>
            <a:gdLst/>
            <a:ahLst/>
            <a:cxnLst/>
            <a:rect r="r" b="b" t="t" l="l"/>
            <a:pathLst>
              <a:path h="1390936" w="4470178">
                <a:moveTo>
                  <a:pt x="0" y="0"/>
                </a:moveTo>
                <a:lnTo>
                  <a:pt x="4470177" y="0"/>
                </a:lnTo>
                <a:lnTo>
                  <a:pt x="4470177" y="1390936"/>
                </a:lnTo>
                <a:lnTo>
                  <a:pt x="0" y="1390936"/>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grpSp>
        <p:nvGrpSpPr>
          <p:cNvPr name="Group 34" id="34"/>
          <p:cNvGrpSpPr/>
          <p:nvPr/>
        </p:nvGrpSpPr>
        <p:grpSpPr>
          <a:xfrm rot="0">
            <a:off x="13385997" y="5394931"/>
            <a:ext cx="4444841" cy="1365504"/>
            <a:chOff x="0" y="0"/>
            <a:chExt cx="5926455" cy="1820672"/>
          </a:xfrm>
        </p:grpSpPr>
        <p:sp>
          <p:nvSpPr>
            <p:cNvPr name="Freeform 35" id="35"/>
            <p:cNvSpPr/>
            <p:nvPr/>
          </p:nvSpPr>
          <p:spPr>
            <a:xfrm flipH="false" flipV="false" rot="0">
              <a:off x="0" y="0"/>
              <a:ext cx="5926455" cy="1820672"/>
            </a:xfrm>
            <a:custGeom>
              <a:avLst/>
              <a:gdLst/>
              <a:ahLst/>
              <a:cxnLst/>
              <a:rect r="r" b="b" t="t" l="l"/>
              <a:pathLst>
                <a:path h="1820672" w="5926455">
                  <a:moveTo>
                    <a:pt x="0" y="0"/>
                  </a:moveTo>
                  <a:lnTo>
                    <a:pt x="5926455" y="0"/>
                  </a:lnTo>
                  <a:lnTo>
                    <a:pt x="5926455" y="1820672"/>
                  </a:lnTo>
                  <a:lnTo>
                    <a:pt x="0" y="1820672"/>
                  </a:lnTo>
                  <a:close/>
                </a:path>
              </a:pathLst>
            </a:custGeom>
            <a:solidFill>
              <a:srgbClr val="FFFFFF">
                <a:alpha val="65098"/>
              </a:srgbClr>
            </a:solidFill>
          </p:spPr>
        </p:sp>
      </p:grpSp>
      <p:grpSp>
        <p:nvGrpSpPr>
          <p:cNvPr name="Group 36" id="36"/>
          <p:cNvGrpSpPr/>
          <p:nvPr/>
        </p:nvGrpSpPr>
        <p:grpSpPr>
          <a:xfrm rot="0">
            <a:off x="13373329" y="5382263"/>
            <a:ext cx="4470178" cy="1390841"/>
            <a:chOff x="0" y="0"/>
            <a:chExt cx="5960237" cy="1854454"/>
          </a:xfrm>
        </p:grpSpPr>
        <p:sp>
          <p:nvSpPr>
            <p:cNvPr name="Freeform 37" id="37"/>
            <p:cNvSpPr/>
            <p:nvPr/>
          </p:nvSpPr>
          <p:spPr>
            <a:xfrm flipH="false" flipV="false" rot="0">
              <a:off x="0" y="0"/>
              <a:ext cx="5960237" cy="1854454"/>
            </a:xfrm>
            <a:custGeom>
              <a:avLst/>
              <a:gdLst/>
              <a:ahLst/>
              <a:cxnLst/>
              <a:rect r="r" b="b" t="t" l="l"/>
              <a:pathLst>
                <a:path h="1854454" w="5960237">
                  <a:moveTo>
                    <a:pt x="16891" y="0"/>
                  </a:moveTo>
                  <a:lnTo>
                    <a:pt x="5943346" y="0"/>
                  </a:lnTo>
                  <a:cubicBezTo>
                    <a:pt x="5952744" y="0"/>
                    <a:pt x="5960237" y="7620"/>
                    <a:pt x="5960237" y="16891"/>
                  </a:cubicBezTo>
                  <a:lnTo>
                    <a:pt x="5960237" y="1837563"/>
                  </a:lnTo>
                  <a:cubicBezTo>
                    <a:pt x="5960237" y="1846961"/>
                    <a:pt x="5952617" y="1854454"/>
                    <a:pt x="5943346" y="1854454"/>
                  </a:cubicBezTo>
                  <a:lnTo>
                    <a:pt x="16891" y="1854454"/>
                  </a:lnTo>
                  <a:cubicBezTo>
                    <a:pt x="7493" y="1854454"/>
                    <a:pt x="0" y="1846834"/>
                    <a:pt x="0" y="1837563"/>
                  </a:cubicBezTo>
                  <a:lnTo>
                    <a:pt x="0" y="16891"/>
                  </a:lnTo>
                  <a:cubicBezTo>
                    <a:pt x="0" y="7620"/>
                    <a:pt x="7620" y="0"/>
                    <a:pt x="16891" y="0"/>
                  </a:cubicBezTo>
                  <a:moveTo>
                    <a:pt x="16891" y="33909"/>
                  </a:moveTo>
                  <a:lnTo>
                    <a:pt x="16891" y="16891"/>
                  </a:lnTo>
                  <a:lnTo>
                    <a:pt x="33909" y="16891"/>
                  </a:lnTo>
                  <a:lnTo>
                    <a:pt x="33909" y="1837563"/>
                  </a:lnTo>
                  <a:lnTo>
                    <a:pt x="16891" y="1837563"/>
                  </a:lnTo>
                  <a:lnTo>
                    <a:pt x="16891" y="1820672"/>
                  </a:lnTo>
                  <a:lnTo>
                    <a:pt x="5943346" y="1820672"/>
                  </a:lnTo>
                  <a:lnTo>
                    <a:pt x="5943346" y="1837563"/>
                  </a:lnTo>
                  <a:lnTo>
                    <a:pt x="5926455" y="1837563"/>
                  </a:lnTo>
                  <a:lnTo>
                    <a:pt x="5926455" y="16891"/>
                  </a:lnTo>
                  <a:lnTo>
                    <a:pt x="5943346" y="16891"/>
                  </a:lnTo>
                  <a:lnTo>
                    <a:pt x="5943346" y="33909"/>
                  </a:lnTo>
                  <a:lnTo>
                    <a:pt x="16891" y="33909"/>
                  </a:lnTo>
                  <a:close/>
                </a:path>
              </a:pathLst>
            </a:custGeom>
            <a:solidFill>
              <a:srgbClr val="4472C4"/>
            </a:solidFill>
          </p:spPr>
        </p:sp>
      </p:grpSp>
      <p:grpSp>
        <p:nvGrpSpPr>
          <p:cNvPr name="Group 38" id="38"/>
          <p:cNvGrpSpPr/>
          <p:nvPr/>
        </p:nvGrpSpPr>
        <p:grpSpPr>
          <a:xfrm rot="0">
            <a:off x="13373329" y="5339401"/>
            <a:ext cx="4470178" cy="1433770"/>
            <a:chOff x="0" y="0"/>
            <a:chExt cx="5960237" cy="1911693"/>
          </a:xfrm>
        </p:grpSpPr>
        <p:sp>
          <p:nvSpPr>
            <p:cNvPr name="Freeform 39" id="39"/>
            <p:cNvSpPr/>
            <p:nvPr/>
          </p:nvSpPr>
          <p:spPr>
            <a:xfrm flipH="false" flipV="false" rot="0">
              <a:off x="0" y="0"/>
              <a:ext cx="5960237" cy="1911693"/>
            </a:xfrm>
            <a:custGeom>
              <a:avLst/>
              <a:gdLst/>
              <a:ahLst/>
              <a:cxnLst/>
              <a:rect r="r" b="b" t="t" l="l"/>
              <a:pathLst>
                <a:path h="1911693" w="5960237">
                  <a:moveTo>
                    <a:pt x="0" y="0"/>
                  </a:moveTo>
                  <a:lnTo>
                    <a:pt x="5960237" y="0"/>
                  </a:lnTo>
                  <a:lnTo>
                    <a:pt x="5960237" y="1911693"/>
                  </a:lnTo>
                  <a:lnTo>
                    <a:pt x="0" y="1911693"/>
                  </a:lnTo>
                  <a:close/>
                </a:path>
              </a:pathLst>
            </a:custGeom>
            <a:blipFill>
              <a:blip r:embed="rId8">
                <a:alphaModFix amt="0"/>
              </a:blip>
              <a:stretch>
                <a:fillRect l="0" t="-10750" r="0" b="-10750"/>
              </a:stretch>
            </a:blipFill>
          </p:spPr>
        </p:sp>
        <p:sp>
          <p:nvSpPr>
            <p:cNvPr name="TextBox 40" id="40"/>
            <p:cNvSpPr txBox="true"/>
            <p:nvPr/>
          </p:nvSpPr>
          <p:spPr>
            <a:xfrm>
              <a:off x="0" y="-57150"/>
              <a:ext cx="5960237" cy="1968843"/>
            </a:xfrm>
            <a:prstGeom prst="rect">
              <a:avLst/>
            </a:prstGeom>
          </p:spPr>
          <p:txBody>
            <a:bodyPr anchor="ctr" rtlCol="false" tIns="0" lIns="0" bIns="0" rIns="0"/>
            <a:lstStyle/>
            <a:p>
              <a:pPr algn="ctr">
                <a:lnSpc>
                  <a:spcPts val="7776"/>
                </a:lnSpc>
              </a:pPr>
              <a:r>
                <a:rPr lang="en-US" sz="7200">
                  <a:solidFill>
                    <a:srgbClr val="000000"/>
                  </a:solidFill>
                  <a:latin typeface="Calibri (MS)"/>
                  <a:ea typeface="Calibri (MS)"/>
                  <a:cs typeface="Calibri (MS)"/>
                  <a:sym typeface="Calibri (MS)"/>
                </a:rPr>
                <a:t>Work-life balance can be enhanced through flexible working arrangements.</a:t>
              </a:r>
            </a:p>
          </p:txBody>
        </p:sp>
      </p:grpSp>
      <p:sp>
        <p:nvSpPr>
          <p:cNvPr name="Freeform 41" id="41"/>
          <p:cNvSpPr/>
          <p:nvPr/>
        </p:nvSpPr>
        <p:spPr>
          <a:xfrm flipH="false" flipV="false" rot="0">
            <a:off x="13373329" y="6918455"/>
            <a:ext cx="4470178" cy="1390936"/>
          </a:xfrm>
          <a:custGeom>
            <a:avLst/>
            <a:gdLst/>
            <a:ahLst/>
            <a:cxnLst/>
            <a:rect r="r" b="b" t="t" l="l"/>
            <a:pathLst>
              <a:path h="1390936" w="4470178">
                <a:moveTo>
                  <a:pt x="0" y="0"/>
                </a:moveTo>
                <a:lnTo>
                  <a:pt x="4470177" y="0"/>
                </a:lnTo>
                <a:lnTo>
                  <a:pt x="4470177" y="1390936"/>
                </a:lnTo>
                <a:lnTo>
                  <a:pt x="0" y="1390936"/>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grpSp>
        <p:nvGrpSpPr>
          <p:cNvPr name="Group 42" id="42"/>
          <p:cNvGrpSpPr/>
          <p:nvPr/>
        </p:nvGrpSpPr>
        <p:grpSpPr>
          <a:xfrm rot="0">
            <a:off x="13385997" y="6931123"/>
            <a:ext cx="4444841" cy="1365504"/>
            <a:chOff x="0" y="0"/>
            <a:chExt cx="5926455" cy="1820672"/>
          </a:xfrm>
        </p:grpSpPr>
        <p:sp>
          <p:nvSpPr>
            <p:cNvPr name="Freeform 43" id="43"/>
            <p:cNvSpPr/>
            <p:nvPr/>
          </p:nvSpPr>
          <p:spPr>
            <a:xfrm flipH="false" flipV="false" rot="0">
              <a:off x="0" y="0"/>
              <a:ext cx="5926455" cy="1820672"/>
            </a:xfrm>
            <a:custGeom>
              <a:avLst/>
              <a:gdLst/>
              <a:ahLst/>
              <a:cxnLst/>
              <a:rect r="r" b="b" t="t" l="l"/>
              <a:pathLst>
                <a:path h="1820672" w="5926455">
                  <a:moveTo>
                    <a:pt x="0" y="0"/>
                  </a:moveTo>
                  <a:lnTo>
                    <a:pt x="5926455" y="0"/>
                  </a:lnTo>
                  <a:lnTo>
                    <a:pt x="5926455" y="1820672"/>
                  </a:lnTo>
                  <a:lnTo>
                    <a:pt x="0" y="1820672"/>
                  </a:lnTo>
                  <a:close/>
                </a:path>
              </a:pathLst>
            </a:custGeom>
            <a:solidFill>
              <a:srgbClr val="FFFFFF">
                <a:alpha val="65098"/>
              </a:srgbClr>
            </a:solidFill>
          </p:spPr>
        </p:sp>
      </p:grpSp>
      <p:grpSp>
        <p:nvGrpSpPr>
          <p:cNvPr name="Group 44" id="44"/>
          <p:cNvGrpSpPr/>
          <p:nvPr/>
        </p:nvGrpSpPr>
        <p:grpSpPr>
          <a:xfrm rot="0">
            <a:off x="13373329" y="6918455"/>
            <a:ext cx="4470178" cy="1390841"/>
            <a:chOff x="0" y="0"/>
            <a:chExt cx="5960237" cy="1854454"/>
          </a:xfrm>
        </p:grpSpPr>
        <p:sp>
          <p:nvSpPr>
            <p:cNvPr name="Freeform 45" id="45"/>
            <p:cNvSpPr/>
            <p:nvPr/>
          </p:nvSpPr>
          <p:spPr>
            <a:xfrm flipH="false" flipV="false" rot="0">
              <a:off x="0" y="0"/>
              <a:ext cx="5960237" cy="1854454"/>
            </a:xfrm>
            <a:custGeom>
              <a:avLst/>
              <a:gdLst/>
              <a:ahLst/>
              <a:cxnLst/>
              <a:rect r="r" b="b" t="t" l="l"/>
              <a:pathLst>
                <a:path h="1854454" w="5960237">
                  <a:moveTo>
                    <a:pt x="16891" y="0"/>
                  </a:moveTo>
                  <a:lnTo>
                    <a:pt x="5943346" y="0"/>
                  </a:lnTo>
                  <a:cubicBezTo>
                    <a:pt x="5952744" y="0"/>
                    <a:pt x="5960237" y="7620"/>
                    <a:pt x="5960237" y="16891"/>
                  </a:cubicBezTo>
                  <a:lnTo>
                    <a:pt x="5960237" y="1837563"/>
                  </a:lnTo>
                  <a:cubicBezTo>
                    <a:pt x="5960237" y="1846961"/>
                    <a:pt x="5952617" y="1854454"/>
                    <a:pt x="5943346" y="1854454"/>
                  </a:cubicBezTo>
                  <a:lnTo>
                    <a:pt x="16891" y="1854454"/>
                  </a:lnTo>
                  <a:cubicBezTo>
                    <a:pt x="7493" y="1854454"/>
                    <a:pt x="0" y="1846834"/>
                    <a:pt x="0" y="1837563"/>
                  </a:cubicBezTo>
                  <a:lnTo>
                    <a:pt x="0" y="16891"/>
                  </a:lnTo>
                  <a:cubicBezTo>
                    <a:pt x="0" y="7620"/>
                    <a:pt x="7620" y="0"/>
                    <a:pt x="16891" y="0"/>
                  </a:cubicBezTo>
                  <a:moveTo>
                    <a:pt x="16891" y="33909"/>
                  </a:moveTo>
                  <a:lnTo>
                    <a:pt x="16891" y="16891"/>
                  </a:lnTo>
                  <a:lnTo>
                    <a:pt x="33909" y="16891"/>
                  </a:lnTo>
                  <a:lnTo>
                    <a:pt x="33909" y="1837563"/>
                  </a:lnTo>
                  <a:lnTo>
                    <a:pt x="16891" y="1837563"/>
                  </a:lnTo>
                  <a:lnTo>
                    <a:pt x="16891" y="1820672"/>
                  </a:lnTo>
                  <a:lnTo>
                    <a:pt x="5943346" y="1820672"/>
                  </a:lnTo>
                  <a:lnTo>
                    <a:pt x="5943346" y="1837563"/>
                  </a:lnTo>
                  <a:lnTo>
                    <a:pt x="5926455" y="1837563"/>
                  </a:lnTo>
                  <a:lnTo>
                    <a:pt x="5926455" y="16891"/>
                  </a:lnTo>
                  <a:lnTo>
                    <a:pt x="5943346" y="16891"/>
                  </a:lnTo>
                  <a:lnTo>
                    <a:pt x="5943346" y="33909"/>
                  </a:lnTo>
                  <a:lnTo>
                    <a:pt x="16891" y="33909"/>
                  </a:lnTo>
                  <a:close/>
                </a:path>
              </a:pathLst>
            </a:custGeom>
            <a:solidFill>
              <a:srgbClr val="4472C4"/>
            </a:solidFill>
          </p:spPr>
        </p:sp>
      </p:grpSp>
      <p:grpSp>
        <p:nvGrpSpPr>
          <p:cNvPr name="Group 46" id="46"/>
          <p:cNvGrpSpPr/>
          <p:nvPr/>
        </p:nvGrpSpPr>
        <p:grpSpPr>
          <a:xfrm rot="0">
            <a:off x="13373329" y="6875593"/>
            <a:ext cx="4470178" cy="1433770"/>
            <a:chOff x="0" y="0"/>
            <a:chExt cx="5960237" cy="1911693"/>
          </a:xfrm>
        </p:grpSpPr>
        <p:sp>
          <p:nvSpPr>
            <p:cNvPr name="Freeform 47" id="47"/>
            <p:cNvSpPr/>
            <p:nvPr/>
          </p:nvSpPr>
          <p:spPr>
            <a:xfrm flipH="false" flipV="false" rot="0">
              <a:off x="0" y="0"/>
              <a:ext cx="5960237" cy="1911693"/>
            </a:xfrm>
            <a:custGeom>
              <a:avLst/>
              <a:gdLst/>
              <a:ahLst/>
              <a:cxnLst/>
              <a:rect r="r" b="b" t="t" l="l"/>
              <a:pathLst>
                <a:path h="1911693" w="5960237">
                  <a:moveTo>
                    <a:pt x="0" y="0"/>
                  </a:moveTo>
                  <a:lnTo>
                    <a:pt x="5960237" y="0"/>
                  </a:lnTo>
                  <a:lnTo>
                    <a:pt x="5960237" y="1911693"/>
                  </a:lnTo>
                  <a:lnTo>
                    <a:pt x="0" y="1911693"/>
                  </a:lnTo>
                  <a:close/>
                </a:path>
              </a:pathLst>
            </a:custGeom>
            <a:blipFill>
              <a:blip r:embed="rId8">
                <a:alphaModFix amt="0"/>
              </a:blip>
              <a:stretch>
                <a:fillRect l="0" t="-10750" r="0" b="-10750"/>
              </a:stretch>
            </a:blipFill>
          </p:spPr>
        </p:sp>
        <p:sp>
          <p:nvSpPr>
            <p:cNvPr name="TextBox 48" id="48"/>
            <p:cNvSpPr txBox="true"/>
            <p:nvPr/>
          </p:nvSpPr>
          <p:spPr>
            <a:xfrm>
              <a:off x="0" y="-57150"/>
              <a:ext cx="5960237" cy="1968843"/>
            </a:xfrm>
            <a:prstGeom prst="rect">
              <a:avLst/>
            </a:prstGeom>
          </p:spPr>
          <p:txBody>
            <a:bodyPr anchor="ctr" rtlCol="false" tIns="0" lIns="0" bIns="0" rIns="0"/>
            <a:lstStyle/>
            <a:p>
              <a:pPr algn="ctr">
                <a:lnSpc>
                  <a:spcPts val="7776"/>
                </a:lnSpc>
              </a:pPr>
              <a:r>
                <a:rPr lang="en-US" sz="7200">
                  <a:solidFill>
                    <a:srgbClr val="000000"/>
                  </a:solidFill>
                  <a:latin typeface="Calibri (MS)"/>
                  <a:ea typeface="Calibri (MS)"/>
                  <a:cs typeface="Calibri (MS)"/>
                  <a:sym typeface="Calibri (MS)"/>
                </a:rPr>
                <a:t>Programs on wellbeing may increase employee satisfaction and retention (Mitchell, 2025).</a:t>
              </a:r>
            </a:p>
          </p:txBody>
        </p:sp>
      </p:grpSp>
      <p:sp>
        <p:nvSpPr>
          <p:cNvPr name="Freeform 49" id="49"/>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grpSp>
        <p:nvGrpSpPr>
          <p:cNvPr name="Group 50" id="50"/>
          <p:cNvGrpSpPr/>
          <p:nvPr/>
        </p:nvGrpSpPr>
        <p:grpSpPr>
          <a:xfrm rot="0">
            <a:off x="548640" y="9802378"/>
            <a:ext cx="16459200" cy="457200"/>
            <a:chOff x="0" y="0"/>
            <a:chExt cx="21945600" cy="609600"/>
          </a:xfrm>
        </p:grpSpPr>
        <p:sp>
          <p:nvSpPr>
            <p:cNvPr name="Freeform 51" id="51"/>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52" id="52"/>
          <p:cNvGrpSpPr/>
          <p:nvPr/>
        </p:nvGrpSpPr>
        <p:grpSpPr>
          <a:xfrm rot="0">
            <a:off x="548640" y="9788090"/>
            <a:ext cx="16459200" cy="471488"/>
            <a:chOff x="0" y="0"/>
            <a:chExt cx="21945600" cy="628650"/>
          </a:xfrm>
        </p:grpSpPr>
        <p:sp>
          <p:nvSpPr>
            <p:cNvPr name="Freeform 53" id="53"/>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54" id="54"/>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Recommendation 3: Performance-Based Incentives</a:t>
              </a:r>
            </a:p>
          </p:txBody>
        </p:sp>
      </p:grpSp>
      <p:grpSp>
        <p:nvGrpSpPr>
          <p:cNvPr name="Group 9" id="9"/>
          <p:cNvGrpSpPr/>
          <p:nvPr/>
        </p:nvGrpSpPr>
        <p:grpSpPr>
          <a:xfrm rot="0">
            <a:off x="8321050" y="1554480"/>
            <a:ext cx="9509760" cy="7626096"/>
            <a:chOff x="0" y="0"/>
            <a:chExt cx="12679680" cy="10168128"/>
          </a:xfrm>
        </p:grpSpPr>
        <p:sp>
          <p:nvSpPr>
            <p:cNvPr name="Freeform 10" id="10" descr="preencoded.png"/>
            <p:cNvSpPr/>
            <p:nvPr/>
          </p:nvSpPr>
          <p:spPr>
            <a:xfrm flipH="false" flipV="false" rot="0">
              <a:off x="0" y="0"/>
              <a:ext cx="12679680" cy="10168128"/>
            </a:xfrm>
            <a:custGeom>
              <a:avLst/>
              <a:gdLst/>
              <a:ahLst/>
              <a:cxnLst/>
              <a:rect r="r" b="b" t="t" l="l"/>
              <a:pathLst>
                <a:path h="10168128" w="12679680">
                  <a:moveTo>
                    <a:pt x="0" y="0"/>
                  </a:moveTo>
                  <a:lnTo>
                    <a:pt x="12679680" y="0"/>
                  </a:lnTo>
                  <a:lnTo>
                    <a:pt x="12679680" y="10168128"/>
                  </a:lnTo>
                  <a:lnTo>
                    <a:pt x="0" y="10168128"/>
                  </a:lnTo>
                  <a:lnTo>
                    <a:pt x="0" y="0"/>
                  </a:lnTo>
                  <a:close/>
                </a:path>
              </a:pathLst>
            </a:custGeom>
            <a:blipFill>
              <a:blip r:embed="rId9"/>
              <a:stretch>
                <a:fillRect l="-1416" t="0" r="-1416" b="0"/>
              </a:stretch>
            </a:blipFill>
          </p:spPr>
        </p:sp>
      </p:grpSp>
      <p:grpSp>
        <p:nvGrpSpPr>
          <p:cNvPr name="Group 11" id="11"/>
          <p:cNvGrpSpPr/>
          <p:nvPr/>
        </p:nvGrpSpPr>
        <p:grpSpPr>
          <a:xfrm rot="0">
            <a:off x="8321050" y="9208018"/>
            <a:ext cx="9509750" cy="548640"/>
            <a:chOff x="0" y="0"/>
            <a:chExt cx="12679667" cy="731520"/>
          </a:xfrm>
        </p:grpSpPr>
        <p:sp>
          <p:nvSpPr>
            <p:cNvPr name="Freeform 12" id="12"/>
            <p:cNvSpPr/>
            <p:nvPr/>
          </p:nvSpPr>
          <p:spPr>
            <a:xfrm flipH="false" flipV="false" rot="0">
              <a:off x="0" y="0"/>
              <a:ext cx="12679680" cy="731520"/>
            </a:xfrm>
            <a:custGeom>
              <a:avLst/>
              <a:gdLst/>
              <a:ahLst/>
              <a:cxnLst/>
              <a:rect r="r" b="b" t="t" l="l"/>
              <a:pathLst>
                <a:path h="731520" w="12679680">
                  <a:moveTo>
                    <a:pt x="0" y="0"/>
                  </a:moveTo>
                  <a:lnTo>
                    <a:pt x="12679680" y="0"/>
                  </a:lnTo>
                  <a:lnTo>
                    <a:pt x="12679680" y="731520"/>
                  </a:lnTo>
                  <a:lnTo>
                    <a:pt x="0" y="731520"/>
                  </a:lnTo>
                  <a:close/>
                </a:path>
              </a:pathLst>
            </a:custGeom>
            <a:blipFill>
              <a:blip r:embed="rId7">
                <a:alphaModFix amt="0"/>
              </a:blip>
              <a:stretch>
                <a:fillRect l="0" t="-287505" r="0" b="-287505"/>
              </a:stretch>
            </a:blipFill>
          </p:spPr>
        </p:sp>
      </p:grpSp>
      <p:grpSp>
        <p:nvGrpSpPr>
          <p:cNvPr name="Group 13" id="13"/>
          <p:cNvGrpSpPr/>
          <p:nvPr/>
        </p:nvGrpSpPr>
        <p:grpSpPr>
          <a:xfrm rot="0">
            <a:off x="8321050" y="9193730"/>
            <a:ext cx="9509750" cy="562928"/>
            <a:chOff x="0" y="0"/>
            <a:chExt cx="12679667" cy="750570"/>
          </a:xfrm>
        </p:grpSpPr>
        <p:sp>
          <p:nvSpPr>
            <p:cNvPr name="Freeform 14" id="14"/>
            <p:cNvSpPr/>
            <p:nvPr/>
          </p:nvSpPr>
          <p:spPr>
            <a:xfrm flipH="false" flipV="false" rot="0">
              <a:off x="0" y="0"/>
              <a:ext cx="12679666" cy="750570"/>
            </a:xfrm>
            <a:custGeom>
              <a:avLst/>
              <a:gdLst/>
              <a:ahLst/>
              <a:cxnLst/>
              <a:rect r="r" b="b" t="t" l="l"/>
              <a:pathLst>
                <a:path h="750570" w="12679666">
                  <a:moveTo>
                    <a:pt x="0" y="0"/>
                  </a:moveTo>
                  <a:lnTo>
                    <a:pt x="12679666" y="0"/>
                  </a:lnTo>
                  <a:lnTo>
                    <a:pt x="12679666" y="750570"/>
                  </a:lnTo>
                  <a:lnTo>
                    <a:pt x="0" y="750570"/>
                  </a:lnTo>
                  <a:close/>
                </a:path>
              </a:pathLst>
            </a:custGeom>
            <a:blipFill>
              <a:blip r:embed="rId8">
                <a:alphaModFix amt="0"/>
              </a:blip>
              <a:stretch>
                <a:fillRect l="0" t="-279168" r="0" b="-279168"/>
              </a:stretch>
            </a:blipFill>
          </p:spPr>
        </p:sp>
        <p:sp>
          <p:nvSpPr>
            <p:cNvPr name="TextBox 15" id="15"/>
            <p:cNvSpPr txBox="true"/>
            <p:nvPr/>
          </p:nvSpPr>
          <p:spPr>
            <a:xfrm>
              <a:off x="0" y="-19050"/>
              <a:ext cx="12679667" cy="769620"/>
            </a:xfrm>
            <a:prstGeom prst="rect">
              <a:avLst/>
            </a:prstGeom>
          </p:spPr>
          <p:txBody>
            <a:bodyPr anchor="ctr" rtlCol="false" tIns="0" lIns="0" bIns="0" rIns="0"/>
            <a:lstStyle/>
            <a:p>
              <a:pPr algn="ctr">
                <a:lnSpc>
                  <a:spcPts val="2400"/>
                </a:lnSpc>
              </a:pPr>
              <a:r>
                <a:rPr lang="en-US" sz="2000" i="true">
                  <a:solidFill>
                    <a:srgbClr val="6B7C93"/>
                  </a:solidFill>
                  <a:latin typeface="Times New Roman Italics"/>
                  <a:ea typeface="Times New Roman Italics"/>
                  <a:cs typeface="Times New Roman Italics"/>
                  <a:sym typeface="Times New Roman Italics"/>
                </a:rPr>
                <a:t>Source: NHS Trust, 2025</a:t>
              </a:r>
            </a:p>
          </p:txBody>
        </p:sp>
      </p:grpSp>
      <p:sp>
        <p:nvSpPr>
          <p:cNvPr name="TextBox 16" id="16"/>
          <p:cNvSpPr txBox="true"/>
          <p:nvPr/>
        </p:nvSpPr>
        <p:spPr>
          <a:xfrm rot="0">
            <a:off x="548650" y="1543050"/>
            <a:ext cx="6660366" cy="7646670"/>
          </a:xfrm>
          <a:prstGeom prst="rect">
            <a:avLst/>
          </a:prstGeom>
        </p:spPr>
        <p:txBody>
          <a:bodyPr anchor="t" rtlCol="false" tIns="0" lIns="0" bIns="0" rIns="0">
            <a:spAutoFit/>
          </a:bodyPr>
          <a:lstStyle/>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High performing employees can be rewarded with performance-related bonuses.</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There should be clarity and transparency in evaluation.</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Motivation and productivity can be enhanced with the help of incentives.</a:t>
            </a:r>
          </a:p>
          <a:p>
            <a:pPr algn="just" marL="747909" indent="-249303" lvl="2">
              <a:lnSpc>
                <a:spcPts val="3719"/>
              </a:lnSpc>
              <a:buFont typeface="Arial"/>
              <a:buChar char="⚬"/>
            </a:pPr>
            <a:r>
              <a:rPr lang="en-US" sz="3099">
                <a:solidFill>
                  <a:srgbClr val="1A2332"/>
                </a:solidFill>
                <a:latin typeface="Times New Roman"/>
                <a:ea typeface="Times New Roman"/>
                <a:cs typeface="Times New Roman"/>
                <a:sym typeface="Times New Roman"/>
              </a:rPr>
              <a:t>In healthcare, collaboration can be promoted through team-based reward (NHS Trust, 2025).</a:t>
            </a:r>
          </a:p>
        </p:txBody>
      </p:sp>
      <p:sp>
        <p:nvSpPr>
          <p:cNvPr name="Freeform 17" id="1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grpSp>
        <p:nvGrpSpPr>
          <p:cNvPr name="Group 18" id="18"/>
          <p:cNvGrpSpPr/>
          <p:nvPr/>
        </p:nvGrpSpPr>
        <p:grpSpPr>
          <a:xfrm rot="0">
            <a:off x="548640" y="9802378"/>
            <a:ext cx="16459200" cy="457200"/>
            <a:chOff x="0" y="0"/>
            <a:chExt cx="21945600" cy="609600"/>
          </a:xfrm>
        </p:grpSpPr>
        <p:sp>
          <p:nvSpPr>
            <p:cNvPr name="Freeform 19" id="1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20" id="20"/>
          <p:cNvGrpSpPr/>
          <p:nvPr/>
        </p:nvGrpSpPr>
        <p:grpSpPr>
          <a:xfrm rot="0">
            <a:off x="548640" y="9788090"/>
            <a:ext cx="16459200" cy="471488"/>
            <a:chOff x="0" y="0"/>
            <a:chExt cx="21945600" cy="628650"/>
          </a:xfrm>
        </p:grpSpPr>
        <p:sp>
          <p:nvSpPr>
            <p:cNvPr name="Freeform 21" id="2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22" id="2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Recommendation 4: Strategic HR Approach</a:t>
              </a:r>
            </a:p>
          </p:txBody>
        </p:sp>
      </p:grpSp>
      <p:sp>
        <p:nvSpPr>
          <p:cNvPr name="Freeform 9" id="9"/>
          <p:cNvSpPr/>
          <p:nvPr/>
        </p:nvSpPr>
        <p:spPr>
          <a:xfrm flipH="false" flipV="false" rot="0">
            <a:off x="901703" y="1541783"/>
            <a:ext cx="16484537" cy="7889176"/>
          </a:xfrm>
          <a:custGeom>
            <a:avLst/>
            <a:gdLst/>
            <a:ahLst/>
            <a:cxnLst/>
            <a:rect r="r" b="b" t="t" l="l"/>
            <a:pathLst>
              <a:path h="7889176" w="16484537">
                <a:moveTo>
                  <a:pt x="0" y="0"/>
                </a:moveTo>
                <a:lnTo>
                  <a:pt x="16484537" y="0"/>
                </a:lnTo>
                <a:lnTo>
                  <a:pt x="16484537" y="7889177"/>
                </a:lnTo>
                <a:lnTo>
                  <a:pt x="0" y="7889177"/>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10" id="10"/>
          <p:cNvSpPr/>
          <p:nvPr/>
        </p:nvSpPr>
        <p:spPr>
          <a:xfrm flipH="false" flipV="false" rot="0">
            <a:off x="1747276" y="2083365"/>
            <a:ext cx="1450248" cy="6806136"/>
          </a:xfrm>
          <a:custGeom>
            <a:avLst/>
            <a:gdLst/>
            <a:ahLst/>
            <a:cxnLst/>
            <a:rect r="r" b="b" t="t" l="l"/>
            <a:pathLst>
              <a:path h="6806136" w="1450248">
                <a:moveTo>
                  <a:pt x="0" y="0"/>
                </a:moveTo>
                <a:lnTo>
                  <a:pt x="1450247" y="0"/>
                </a:lnTo>
                <a:lnTo>
                  <a:pt x="1450247" y="6806137"/>
                </a:lnTo>
                <a:lnTo>
                  <a:pt x="0" y="6806137"/>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grpSp>
        <p:nvGrpSpPr>
          <p:cNvPr name="Group 11" id="11"/>
          <p:cNvGrpSpPr/>
          <p:nvPr/>
        </p:nvGrpSpPr>
        <p:grpSpPr>
          <a:xfrm rot="0">
            <a:off x="2455659" y="2468575"/>
            <a:ext cx="14091761" cy="1097280"/>
            <a:chOff x="0" y="0"/>
            <a:chExt cx="18789015" cy="1463040"/>
          </a:xfrm>
        </p:grpSpPr>
        <p:sp>
          <p:nvSpPr>
            <p:cNvPr name="Freeform 12" id="12"/>
            <p:cNvSpPr/>
            <p:nvPr/>
          </p:nvSpPr>
          <p:spPr>
            <a:xfrm flipH="false" flipV="false" rot="0">
              <a:off x="0" y="0"/>
              <a:ext cx="18789014" cy="1463040"/>
            </a:xfrm>
            <a:custGeom>
              <a:avLst/>
              <a:gdLst/>
              <a:ahLst/>
              <a:cxnLst/>
              <a:rect r="r" b="b" t="t" l="l"/>
              <a:pathLst>
                <a:path h="1463040" w="18789014">
                  <a:moveTo>
                    <a:pt x="0" y="0"/>
                  </a:moveTo>
                  <a:lnTo>
                    <a:pt x="18789014" y="0"/>
                  </a:lnTo>
                  <a:lnTo>
                    <a:pt x="18789014" y="1463040"/>
                  </a:lnTo>
                  <a:lnTo>
                    <a:pt x="0" y="1463040"/>
                  </a:lnTo>
                  <a:close/>
                </a:path>
              </a:pathLst>
            </a:custGeom>
            <a:gradFill rotWithShape="true">
              <a:gsLst>
                <a:gs pos="0">
                  <a:srgbClr val="F18D58">
                    <a:alpha val="100000"/>
                  </a:srgbClr>
                </a:gs>
                <a:gs pos="50000">
                  <a:srgbClr val="F67B28">
                    <a:alpha val="100000"/>
                  </a:srgbClr>
                </a:gs>
                <a:gs pos="100000">
                  <a:srgbClr val="E36B1A">
                    <a:alpha val="100000"/>
                  </a:srgbClr>
                </a:gs>
              </a:gsLst>
              <a:lin ang="5400000"/>
            </a:gradFill>
          </p:spPr>
        </p:sp>
      </p:grpSp>
      <p:sp>
        <p:nvSpPr>
          <p:cNvPr name="Freeform 13" id="13"/>
          <p:cNvSpPr/>
          <p:nvPr/>
        </p:nvSpPr>
        <p:spPr>
          <a:xfrm flipH="false" flipV="false" rot="0">
            <a:off x="2449306" y="2462222"/>
            <a:ext cx="14104477" cy="1109939"/>
          </a:xfrm>
          <a:custGeom>
            <a:avLst/>
            <a:gdLst/>
            <a:ahLst/>
            <a:cxnLst/>
            <a:rect r="r" b="b" t="t" l="l"/>
            <a:pathLst>
              <a:path h="1109939" w="14104477">
                <a:moveTo>
                  <a:pt x="0" y="0"/>
                </a:moveTo>
                <a:lnTo>
                  <a:pt x="14104477" y="0"/>
                </a:lnTo>
                <a:lnTo>
                  <a:pt x="14104477" y="1109939"/>
                </a:lnTo>
                <a:lnTo>
                  <a:pt x="0" y="1109939"/>
                </a:lnTo>
                <a:lnTo>
                  <a:pt x="0" y="0"/>
                </a:lnTo>
                <a:close/>
              </a:path>
            </a:pathLst>
          </a:custGeom>
          <a:blipFill>
            <a:blip r:embed="rId13">
              <a:extLst>
                <a:ext uri="{96DAC541-7B7A-43D3-8B79-37D633B846F1}">
                  <asvg:svgBlip xmlns:asvg="http://schemas.microsoft.com/office/drawing/2016/SVG/main" r:embed="rId14"/>
                </a:ext>
              </a:extLst>
            </a:blip>
            <a:stretch>
              <a:fillRect l="0" t="-623" r="0" b="-623"/>
            </a:stretch>
          </a:blipFill>
        </p:spPr>
      </p:sp>
      <p:grpSp>
        <p:nvGrpSpPr>
          <p:cNvPr name="Group 14" id="14"/>
          <p:cNvGrpSpPr/>
          <p:nvPr/>
        </p:nvGrpSpPr>
        <p:grpSpPr>
          <a:xfrm rot="0">
            <a:off x="2449306" y="2462222"/>
            <a:ext cx="14104477" cy="1109939"/>
            <a:chOff x="0" y="0"/>
            <a:chExt cx="18805970" cy="1479918"/>
          </a:xfrm>
        </p:grpSpPr>
        <p:sp>
          <p:nvSpPr>
            <p:cNvPr name="Freeform 15" id="15"/>
            <p:cNvSpPr/>
            <p:nvPr/>
          </p:nvSpPr>
          <p:spPr>
            <a:xfrm flipH="false" flipV="false" rot="0">
              <a:off x="0" y="0"/>
              <a:ext cx="18806033" cy="1479931"/>
            </a:xfrm>
            <a:custGeom>
              <a:avLst/>
              <a:gdLst/>
              <a:ahLst/>
              <a:cxnLst/>
              <a:rect r="r" b="b" t="t" l="l"/>
              <a:pathLst>
                <a:path h="1479931" w="18806033">
                  <a:moveTo>
                    <a:pt x="0" y="0"/>
                  </a:moveTo>
                  <a:lnTo>
                    <a:pt x="18806033" y="0"/>
                  </a:lnTo>
                  <a:lnTo>
                    <a:pt x="18806033" y="1479931"/>
                  </a:lnTo>
                  <a:lnTo>
                    <a:pt x="0" y="1479931"/>
                  </a:lnTo>
                  <a:close/>
                </a:path>
              </a:pathLst>
            </a:custGeom>
            <a:blipFill>
              <a:blip r:embed="rId7">
                <a:alphaModFix amt="0"/>
              </a:blip>
              <a:stretch>
                <a:fillRect l="0" t="-197431" r="0" b="-197429"/>
              </a:stretch>
            </a:blipFill>
          </p:spPr>
        </p:sp>
      </p:grpSp>
      <p:grpSp>
        <p:nvGrpSpPr>
          <p:cNvPr name="Group 16" id="16"/>
          <p:cNvGrpSpPr/>
          <p:nvPr/>
        </p:nvGrpSpPr>
        <p:grpSpPr>
          <a:xfrm rot="0">
            <a:off x="2449306" y="2447935"/>
            <a:ext cx="14104477" cy="1124226"/>
            <a:chOff x="0" y="0"/>
            <a:chExt cx="18805970" cy="1498968"/>
          </a:xfrm>
        </p:grpSpPr>
        <p:sp>
          <p:nvSpPr>
            <p:cNvPr name="Freeform 17" id="17"/>
            <p:cNvSpPr/>
            <p:nvPr/>
          </p:nvSpPr>
          <p:spPr>
            <a:xfrm flipH="false" flipV="false" rot="0">
              <a:off x="0" y="0"/>
              <a:ext cx="18805970" cy="1498969"/>
            </a:xfrm>
            <a:custGeom>
              <a:avLst/>
              <a:gdLst/>
              <a:ahLst/>
              <a:cxnLst/>
              <a:rect r="r" b="b" t="t" l="l"/>
              <a:pathLst>
                <a:path h="1498969" w="18805970">
                  <a:moveTo>
                    <a:pt x="0" y="0"/>
                  </a:moveTo>
                  <a:lnTo>
                    <a:pt x="18805970" y="0"/>
                  </a:lnTo>
                  <a:lnTo>
                    <a:pt x="18805970" y="1498969"/>
                  </a:lnTo>
                  <a:lnTo>
                    <a:pt x="0" y="1498969"/>
                  </a:lnTo>
                  <a:close/>
                </a:path>
              </a:pathLst>
            </a:custGeom>
            <a:blipFill>
              <a:blip r:embed="rId8">
                <a:alphaModFix amt="0"/>
              </a:blip>
              <a:stretch>
                <a:fillRect l="0" t="-194458" r="0" b="-194458"/>
              </a:stretch>
            </a:blipFill>
          </p:spPr>
        </p:sp>
        <p:sp>
          <p:nvSpPr>
            <p:cNvPr name="TextBox 18" id="18"/>
            <p:cNvSpPr txBox="true"/>
            <p:nvPr/>
          </p:nvSpPr>
          <p:spPr>
            <a:xfrm>
              <a:off x="0" y="-19050"/>
              <a:ext cx="18805970" cy="1518018"/>
            </a:xfrm>
            <a:prstGeom prst="rect">
              <a:avLst/>
            </a:prstGeom>
          </p:spPr>
          <p:txBody>
            <a:bodyPr anchor="ctr" rtlCol="false" tIns="0" lIns="0" bIns="0" rIns="0"/>
            <a:lstStyle/>
            <a:p>
              <a:pPr algn="l">
                <a:lnSpc>
                  <a:spcPts val="3456"/>
                </a:lnSpc>
              </a:pPr>
              <a:r>
                <a:rPr lang="en-US" sz="3200">
                  <a:solidFill>
                    <a:srgbClr val="FFFFFF"/>
                  </a:solidFill>
                  <a:latin typeface="Calibri (MS)"/>
                  <a:ea typeface="Calibri (MS)"/>
                  <a:cs typeface="Calibri (MS)"/>
                  <a:sym typeface="Calibri (MS)"/>
                </a:rPr>
                <a:t>HR decision-making processes adopted by the NHS should be data-driven.</a:t>
              </a:r>
            </a:p>
          </p:txBody>
        </p:sp>
      </p:grpSp>
      <p:sp>
        <p:nvSpPr>
          <p:cNvPr name="Freeform 19" id="19"/>
          <p:cNvSpPr/>
          <p:nvPr/>
        </p:nvSpPr>
        <p:spPr>
          <a:xfrm flipH="false" flipV="false" rot="0">
            <a:off x="1763535" y="2325072"/>
            <a:ext cx="1384173" cy="1384173"/>
          </a:xfrm>
          <a:custGeom>
            <a:avLst/>
            <a:gdLst/>
            <a:ahLst/>
            <a:cxnLst/>
            <a:rect r="r" b="b" t="t" l="l"/>
            <a:pathLst>
              <a:path h="1384173" w="1384173">
                <a:moveTo>
                  <a:pt x="0" y="0"/>
                </a:moveTo>
                <a:lnTo>
                  <a:pt x="1384173" y="0"/>
                </a:lnTo>
                <a:lnTo>
                  <a:pt x="1384173" y="1384173"/>
                </a:lnTo>
                <a:lnTo>
                  <a:pt x="0" y="1384173"/>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grpSp>
        <p:nvGrpSpPr>
          <p:cNvPr name="Group 20" id="20"/>
          <p:cNvGrpSpPr/>
          <p:nvPr/>
        </p:nvGrpSpPr>
        <p:grpSpPr>
          <a:xfrm rot="0">
            <a:off x="3084728" y="4114714"/>
            <a:ext cx="13462730" cy="1097280"/>
            <a:chOff x="0" y="0"/>
            <a:chExt cx="17950307" cy="1463040"/>
          </a:xfrm>
        </p:grpSpPr>
        <p:sp>
          <p:nvSpPr>
            <p:cNvPr name="Freeform 21" id="21"/>
            <p:cNvSpPr/>
            <p:nvPr/>
          </p:nvSpPr>
          <p:spPr>
            <a:xfrm flipH="false" flipV="false" rot="0">
              <a:off x="0" y="0"/>
              <a:ext cx="17950307" cy="1463040"/>
            </a:xfrm>
            <a:custGeom>
              <a:avLst/>
              <a:gdLst/>
              <a:ahLst/>
              <a:cxnLst/>
              <a:rect r="r" b="b" t="t" l="l"/>
              <a:pathLst>
                <a:path h="1463040" w="17950307">
                  <a:moveTo>
                    <a:pt x="0" y="0"/>
                  </a:moveTo>
                  <a:lnTo>
                    <a:pt x="17950307" y="0"/>
                  </a:lnTo>
                  <a:lnTo>
                    <a:pt x="17950307" y="1463040"/>
                  </a:lnTo>
                  <a:lnTo>
                    <a:pt x="0" y="1463040"/>
                  </a:lnTo>
                  <a:close/>
                </a:path>
              </a:pathLst>
            </a:custGeom>
            <a:gradFill rotWithShape="true">
              <a:gsLst>
                <a:gs pos="0">
                  <a:srgbClr val="F18D58">
                    <a:alpha val="100000"/>
                  </a:srgbClr>
                </a:gs>
                <a:gs pos="50000">
                  <a:srgbClr val="F67B28">
                    <a:alpha val="100000"/>
                  </a:srgbClr>
                </a:gs>
                <a:gs pos="100000">
                  <a:srgbClr val="E36B1A">
                    <a:alpha val="100000"/>
                  </a:srgbClr>
                </a:gs>
              </a:gsLst>
              <a:lin ang="5400000"/>
            </a:gradFill>
          </p:spPr>
        </p:sp>
      </p:grpSp>
      <p:sp>
        <p:nvSpPr>
          <p:cNvPr name="Freeform 22" id="22"/>
          <p:cNvSpPr/>
          <p:nvPr/>
        </p:nvSpPr>
        <p:spPr>
          <a:xfrm flipH="false" flipV="false" rot="0">
            <a:off x="3078375" y="4108361"/>
            <a:ext cx="13475408" cy="1109939"/>
          </a:xfrm>
          <a:custGeom>
            <a:avLst/>
            <a:gdLst/>
            <a:ahLst/>
            <a:cxnLst/>
            <a:rect r="r" b="b" t="t" l="l"/>
            <a:pathLst>
              <a:path h="1109939" w="13475408">
                <a:moveTo>
                  <a:pt x="0" y="0"/>
                </a:moveTo>
                <a:lnTo>
                  <a:pt x="13475408" y="0"/>
                </a:lnTo>
                <a:lnTo>
                  <a:pt x="13475408" y="1109939"/>
                </a:lnTo>
                <a:lnTo>
                  <a:pt x="0" y="1109939"/>
                </a:lnTo>
                <a:lnTo>
                  <a:pt x="0" y="0"/>
                </a:lnTo>
                <a:close/>
              </a:path>
            </a:pathLst>
          </a:custGeom>
          <a:blipFill>
            <a:blip r:embed="rId17">
              <a:extLst>
                <a:ext uri="{96DAC541-7B7A-43D3-8B79-37D633B846F1}">
                  <asvg:svgBlip xmlns:asvg="http://schemas.microsoft.com/office/drawing/2016/SVG/main" r:embed="rId18"/>
                </a:ext>
              </a:extLst>
            </a:blip>
            <a:stretch>
              <a:fillRect l="0" t="-622" r="0" b="-621"/>
            </a:stretch>
          </a:blipFill>
        </p:spPr>
      </p:sp>
      <p:grpSp>
        <p:nvGrpSpPr>
          <p:cNvPr name="Group 23" id="23"/>
          <p:cNvGrpSpPr/>
          <p:nvPr/>
        </p:nvGrpSpPr>
        <p:grpSpPr>
          <a:xfrm rot="0">
            <a:off x="3078375" y="4108361"/>
            <a:ext cx="13475408" cy="1109939"/>
            <a:chOff x="0" y="0"/>
            <a:chExt cx="17967211" cy="1479918"/>
          </a:xfrm>
        </p:grpSpPr>
        <p:sp>
          <p:nvSpPr>
            <p:cNvPr name="Freeform 24" id="24"/>
            <p:cNvSpPr/>
            <p:nvPr/>
          </p:nvSpPr>
          <p:spPr>
            <a:xfrm flipH="false" flipV="false" rot="0">
              <a:off x="0" y="0"/>
              <a:ext cx="17967198" cy="1479931"/>
            </a:xfrm>
            <a:custGeom>
              <a:avLst/>
              <a:gdLst/>
              <a:ahLst/>
              <a:cxnLst/>
              <a:rect r="r" b="b" t="t" l="l"/>
              <a:pathLst>
                <a:path h="1479931" w="17967198">
                  <a:moveTo>
                    <a:pt x="0" y="0"/>
                  </a:moveTo>
                  <a:lnTo>
                    <a:pt x="17967198" y="0"/>
                  </a:lnTo>
                  <a:lnTo>
                    <a:pt x="17967198" y="1479931"/>
                  </a:lnTo>
                  <a:lnTo>
                    <a:pt x="0" y="1479931"/>
                  </a:lnTo>
                  <a:close/>
                </a:path>
              </a:pathLst>
            </a:custGeom>
            <a:blipFill>
              <a:blip r:embed="rId7">
                <a:alphaModFix amt="0"/>
              </a:blip>
              <a:stretch>
                <a:fillRect l="0" t="-186395" r="0" b="-186394"/>
              </a:stretch>
            </a:blipFill>
          </p:spPr>
        </p:sp>
      </p:grpSp>
      <p:grpSp>
        <p:nvGrpSpPr>
          <p:cNvPr name="Group 25" id="25"/>
          <p:cNvGrpSpPr/>
          <p:nvPr/>
        </p:nvGrpSpPr>
        <p:grpSpPr>
          <a:xfrm rot="0">
            <a:off x="3078375" y="4094074"/>
            <a:ext cx="13475408" cy="1124226"/>
            <a:chOff x="0" y="0"/>
            <a:chExt cx="17967211" cy="1498968"/>
          </a:xfrm>
        </p:grpSpPr>
        <p:sp>
          <p:nvSpPr>
            <p:cNvPr name="Freeform 26" id="26"/>
            <p:cNvSpPr/>
            <p:nvPr/>
          </p:nvSpPr>
          <p:spPr>
            <a:xfrm flipH="false" flipV="false" rot="0">
              <a:off x="0" y="0"/>
              <a:ext cx="17967210" cy="1498969"/>
            </a:xfrm>
            <a:custGeom>
              <a:avLst/>
              <a:gdLst/>
              <a:ahLst/>
              <a:cxnLst/>
              <a:rect r="r" b="b" t="t" l="l"/>
              <a:pathLst>
                <a:path h="1498969" w="17967210">
                  <a:moveTo>
                    <a:pt x="0" y="0"/>
                  </a:moveTo>
                  <a:lnTo>
                    <a:pt x="17967210" y="0"/>
                  </a:lnTo>
                  <a:lnTo>
                    <a:pt x="17967210" y="1498969"/>
                  </a:lnTo>
                  <a:lnTo>
                    <a:pt x="0" y="1498969"/>
                  </a:lnTo>
                  <a:close/>
                </a:path>
              </a:pathLst>
            </a:custGeom>
            <a:blipFill>
              <a:blip r:embed="rId8">
                <a:alphaModFix amt="0"/>
              </a:blip>
              <a:stretch>
                <a:fillRect l="0" t="-183555" r="0" b="-183555"/>
              </a:stretch>
            </a:blipFill>
          </p:spPr>
        </p:sp>
        <p:sp>
          <p:nvSpPr>
            <p:cNvPr name="TextBox 27" id="27"/>
            <p:cNvSpPr txBox="true"/>
            <p:nvPr/>
          </p:nvSpPr>
          <p:spPr>
            <a:xfrm>
              <a:off x="0" y="-19050"/>
              <a:ext cx="17967211" cy="1518018"/>
            </a:xfrm>
            <a:prstGeom prst="rect">
              <a:avLst/>
            </a:prstGeom>
          </p:spPr>
          <p:txBody>
            <a:bodyPr anchor="ctr" rtlCol="false" tIns="0" lIns="0" bIns="0" rIns="0"/>
            <a:lstStyle/>
            <a:p>
              <a:pPr algn="l">
                <a:lnSpc>
                  <a:spcPts val="3456"/>
                </a:lnSpc>
              </a:pPr>
              <a:r>
                <a:rPr lang="en-US" sz="3200">
                  <a:solidFill>
                    <a:srgbClr val="FFFFFF"/>
                  </a:solidFill>
                  <a:latin typeface="Calibri (MS)"/>
                  <a:ea typeface="Calibri (MS)"/>
                  <a:cs typeface="Calibri (MS)"/>
                  <a:sym typeface="Calibri (MS)"/>
                </a:rPr>
                <a:t>Workforce analytics are able to detect problems in relation to reward at an early stage.</a:t>
              </a:r>
            </a:p>
          </p:txBody>
        </p:sp>
      </p:grpSp>
      <p:sp>
        <p:nvSpPr>
          <p:cNvPr name="Freeform 28" id="28"/>
          <p:cNvSpPr/>
          <p:nvPr/>
        </p:nvSpPr>
        <p:spPr>
          <a:xfrm flipH="false" flipV="false" rot="0">
            <a:off x="2392604" y="3971211"/>
            <a:ext cx="1384173" cy="1384173"/>
          </a:xfrm>
          <a:custGeom>
            <a:avLst/>
            <a:gdLst/>
            <a:ahLst/>
            <a:cxnLst/>
            <a:rect r="r" b="b" t="t" l="l"/>
            <a:pathLst>
              <a:path h="1384173" w="1384173">
                <a:moveTo>
                  <a:pt x="0" y="0"/>
                </a:moveTo>
                <a:lnTo>
                  <a:pt x="1384173" y="0"/>
                </a:lnTo>
                <a:lnTo>
                  <a:pt x="1384173" y="1384173"/>
                </a:lnTo>
                <a:lnTo>
                  <a:pt x="0" y="1384173"/>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grpSp>
        <p:nvGrpSpPr>
          <p:cNvPr name="Group 29" id="29"/>
          <p:cNvGrpSpPr/>
          <p:nvPr/>
        </p:nvGrpSpPr>
        <p:grpSpPr>
          <a:xfrm rot="0">
            <a:off x="3084728" y="5760853"/>
            <a:ext cx="13462730" cy="1097280"/>
            <a:chOff x="0" y="0"/>
            <a:chExt cx="17950307" cy="1463040"/>
          </a:xfrm>
        </p:grpSpPr>
        <p:sp>
          <p:nvSpPr>
            <p:cNvPr name="Freeform 30" id="30"/>
            <p:cNvSpPr/>
            <p:nvPr/>
          </p:nvSpPr>
          <p:spPr>
            <a:xfrm flipH="false" flipV="false" rot="0">
              <a:off x="0" y="0"/>
              <a:ext cx="17950307" cy="1463040"/>
            </a:xfrm>
            <a:custGeom>
              <a:avLst/>
              <a:gdLst/>
              <a:ahLst/>
              <a:cxnLst/>
              <a:rect r="r" b="b" t="t" l="l"/>
              <a:pathLst>
                <a:path h="1463040" w="17950307">
                  <a:moveTo>
                    <a:pt x="0" y="0"/>
                  </a:moveTo>
                  <a:lnTo>
                    <a:pt x="17950307" y="0"/>
                  </a:lnTo>
                  <a:lnTo>
                    <a:pt x="17950307" y="1463040"/>
                  </a:lnTo>
                  <a:lnTo>
                    <a:pt x="0" y="1463040"/>
                  </a:lnTo>
                  <a:close/>
                </a:path>
              </a:pathLst>
            </a:custGeom>
            <a:gradFill rotWithShape="true">
              <a:gsLst>
                <a:gs pos="0">
                  <a:srgbClr val="F18D58">
                    <a:alpha val="100000"/>
                  </a:srgbClr>
                </a:gs>
                <a:gs pos="50000">
                  <a:srgbClr val="F67B28">
                    <a:alpha val="100000"/>
                  </a:srgbClr>
                </a:gs>
                <a:gs pos="100000">
                  <a:srgbClr val="E36B1A">
                    <a:alpha val="100000"/>
                  </a:srgbClr>
                </a:gs>
              </a:gsLst>
              <a:lin ang="5400000"/>
            </a:gradFill>
          </p:spPr>
        </p:sp>
      </p:grpSp>
      <p:sp>
        <p:nvSpPr>
          <p:cNvPr name="Freeform 31" id="31"/>
          <p:cNvSpPr/>
          <p:nvPr/>
        </p:nvSpPr>
        <p:spPr>
          <a:xfrm flipH="false" flipV="false" rot="0">
            <a:off x="3078375" y="5754500"/>
            <a:ext cx="13475408" cy="1109939"/>
          </a:xfrm>
          <a:custGeom>
            <a:avLst/>
            <a:gdLst/>
            <a:ahLst/>
            <a:cxnLst/>
            <a:rect r="r" b="b" t="t" l="l"/>
            <a:pathLst>
              <a:path h="1109939" w="13475408">
                <a:moveTo>
                  <a:pt x="0" y="0"/>
                </a:moveTo>
                <a:lnTo>
                  <a:pt x="13475408" y="0"/>
                </a:lnTo>
                <a:lnTo>
                  <a:pt x="13475408" y="1109939"/>
                </a:lnTo>
                <a:lnTo>
                  <a:pt x="0" y="1109939"/>
                </a:lnTo>
                <a:lnTo>
                  <a:pt x="0" y="0"/>
                </a:lnTo>
                <a:close/>
              </a:path>
            </a:pathLst>
          </a:custGeom>
          <a:blipFill>
            <a:blip r:embed="rId17">
              <a:extLst>
                <a:ext uri="{96DAC541-7B7A-43D3-8B79-37D633B846F1}">
                  <asvg:svgBlip xmlns:asvg="http://schemas.microsoft.com/office/drawing/2016/SVG/main" r:embed="rId18"/>
                </a:ext>
              </a:extLst>
            </a:blip>
            <a:stretch>
              <a:fillRect l="0" t="-622" r="0" b="-621"/>
            </a:stretch>
          </a:blipFill>
        </p:spPr>
      </p:sp>
      <p:grpSp>
        <p:nvGrpSpPr>
          <p:cNvPr name="Group 32" id="32"/>
          <p:cNvGrpSpPr/>
          <p:nvPr/>
        </p:nvGrpSpPr>
        <p:grpSpPr>
          <a:xfrm rot="0">
            <a:off x="3078375" y="5754500"/>
            <a:ext cx="13475408" cy="1109939"/>
            <a:chOff x="0" y="0"/>
            <a:chExt cx="17967211" cy="1479918"/>
          </a:xfrm>
        </p:grpSpPr>
        <p:sp>
          <p:nvSpPr>
            <p:cNvPr name="Freeform 33" id="33"/>
            <p:cNvSpPr/>
            <p:nvPr/>
          </p:nvSpPr>
          <p:spPr>
            <a:xfrm flipH="false" flipV="false" rot="0">
              <a:off x="0" y="0"/>
              <a:ext cx="17967198" cy="1479931"/>
            </a:xfrm>
            <a:custGeom>
              <a:avLst/>
              <a:gdLst/>
              <a:ahLst/>
              <a:cxnLst/>
              <a:rect r="r" b="b" t="t" l="l"/>
              <a:pathLst>
                <a:path h="1479931" w="17967198">
                  <a:moveTo>
                    <a:pt x="0" y="0"/>
                  </a:moveTo>
                  <a:lnTo>
                    <a:pt x="17967198" y="0"/>
                  </a:lnTo>
                  <a:lnTo>
                    <a:pt x="17967198" y="1479931"/>
                  </a:lnTo>
                  <a:lnTo>
                    <a:pt x="0" y="1479931"/>
                  </a:lnTo>
                  <a:close/>
                </a:path>
              </a:pathLst>
            </a:custGeom>
            <a:blipFill>
              <a:blip r:embed="rId7">
                <a:alphaModFix amt="0"/>
              </a:blip>
              <a:stretch>
                <a:fillRect l="0" t="-186395" r="0" b="-186394"/>
              </a:stretch>
            </a:blipFill>
          </p:spPr>
        </p:sp>
      </p:grpSp>
      <p:grpSp>
        <p:nvGrpSpPr>
          <p:cNvPr name="Group 34" id="34"/>
          <p:cNvGrpSpPr/>
          <p:nvPr/>
        </p:nvGrpSpPr>
        <p:grpSpPr>
          <a:xfrm rot="0">
            <a:off x="3078375" y="5740213"/>
            <a:ext cx="13475408" cy="1124226"/>
            <a:chOff x="0" y="0"/>
            <a:chExt cx="17967211" cy="1498968"/>
          </a:xfrm>
        </p:grpSpPr>
        <p:sp>
          <p:nvSpPr>
            <p:cNvPr name="Freeform 35" id="35"/>
            <p:cNvSpPr/>
            <p:nvPr/>
          </p:nvSpPr>
          <p:spPr>
            <a:xfrm flipH="false" flipV="false" rot="0">
              <a:off x="0" y="0"/>
              <a:ext cx="17967210" cy="1498969"/>
            </a:xfrm>
            <a:custGeom>
              <a:avLst/>
              <a:gdLst/>
              <a:ahLst/>
              <a:cxnLst/>
              <a:rect r="r" b="b" t="t" l="l"/>
              <a:pathLst>
                <a:path h="1498969" w="17967210">
                  <a:moveTo>
                    <a:pt x="0" y="0"/>
                  </a:moveTo>
                  <a:lnTo>
                    <a:pt x="17967210" y="0"/>
                  </a:lnTo>
                  <a:lnTo>
                    <a:pt x="17967210" y="1498969"/>
                  </a:lnTo>
                  <a:lnTo>
                    <a:pt x="0" y="1498969"/>
                  </a:lnTo>
                  <a:close/>
                </a:path>
              </a:pathLst>
            </a:custGeom>
            <a:blipFill>
              <a:blip r:embed="rId8">
                <a:alphaModFix amt="0"/>
              </a:blip>
              <a:stretch>
                <a:fillRect l="0" t="-183555" r="0" b="-183555"/>
              </a:stretch>
            </a:blipFill>
          </p:spPr>
        </p:sp>
        <p:sp>
          <p:nvSpPr>
            <p:cNvPr name="TextBox 36" id="36"/>
            <p:cNvSpPr txBox="true"/>
            <p:nvPr/>
          </p:nvSpPr>
          <p:spPr>
            <a:xfrm>
              <a:off x="0" y="-19050"/>
              <a:ext cx="17967211" cy="1518018"/>
            </a:xfrm>
            <a:prstGeom prst="rect">
              <a:avLst/>
            </a:prstGeom>
          </p:spPr>
          <p:txBody>
            <a:bodyPr anchor="ctr" rtlCol="false" tIns="0" lIns="0" bIns="0" rIns="0"/>
            <a:lstStyle/>
            <a:p>
              <a:pPr algn="l">
                <a:lnSpc>
                  <a:spcPts val="3456"/>
                </a:lnSpc>
              </a:pPr>
              <a:r>
                <a:rPr lang="en-US" sz="3200">
                  <a:solidFill>
                    <a:srgbClr val="FFFFFF"/>
                  </a:solidFill>
                  <a:latin typeface="Calibri (MS)"/>
                  <a:ea typeface="Calibri (MS)"/>
                  <a:cs typeface="Calibri (MS)"/>
                  <a:sym typeface="Calibri (MS)"/>
                </a:rPr>
                <a:t>Reward system improvements ought to be informed by employee feedback.</a:t>
              </a:r>
            </a:p>
          </p:txBody>
        </p:sp>
      </p:grpSp>
      <p:sp>
        <p:nvSpPr>
          <p:cNvPr name="Freeform 37" id="37"/>
          <p:cNvSpPr/>
          <p:nvPr/>
        </p:nvSpPr>
        <p:spPr>
          <a:xfrm flipH="false" flipV="false" rot="0">
            <a:off x="2392604" y="5617350"/>
            <a:ext cx="1384173" cy="1384173"/>
          </a:xfrm>
          <a:custGeom>
            <a:avLst/>
            <a:gdLst/>
            <a:ahLst/>
            <a:cxnLst/>
            <a:rect r="r" b="b" t="t" l="l"/>
            <a:pathLst>
              <a:path h="1384173" w="1384173">
                <a:moveTo>
                  <a:pt x="0" y="0"/>
                </a:moveTo>
                <a:lnTo>
                  <a:pt x="1384173" y="0"/>
                </a:lnTo>
                <a:lnTo>
                  <a:pt x="1384173" y="1384173"/>
                </a:lnTo>
                <a:lnTo>
                  <a:pt x="0" y="1384173"/>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grpSp>
        <p:nvGrpSpPr>
          <p:cNvPr name="Group 38" id="38"/>
          <p:cNvGrpSpPr/>
          <p:nvPr/>
        </p:nvGrpSpPr>
        <p:grpSpPr>
          <a:xfrm rot="0">
            <a:off x="2455659" y="7406992"/>
            <a:ext cx="14091761" cy="1097280"/>
            <a:chOff x="0" y="0"/>
            <a:chExt cx="18789015" cy="1463040"/>
          </a:xfrm>
        </p:grpSpPr>
        <p:sp>
          <p:nvSpPr>
            <p:cNvPr name="Freeform 39" id="39"/>
            <p:cNvSpPr/>
            <p:nvPr/>
          </p:nvSpPr>
          <p:spPr>
            <a:xfrm flipH="false" flipV="false" rot="0">
              <a:off x="0" y="0"/>
              <a:ext cx="18789014" cy="1463040"/>
            </a:xfrm>
            <a:custGeom>
              <a:avLst/>
              <a:gdLst/>
              <a:ahLst/>
              <a:cxnLst/>
              <a:rect r="r" b="b" t="t" l="l"/>
              <a:pathLst>
                <a:path h="1463040" w="18789014">
                  <a:moveTo>
                    <a:pt x="0" y="0"/>
                  </a:moveTo>
                  <a:lnTo>
                    <a:pt x="18789014" y="0"/>
                  </a:lnTo>
                  <a:lnTo>
                    <a:pt x="18789014" y="1463040"/>
                  </a:lnTo>
                  <a:lnTo>
                    <a:pt x="0" y="1463040"/>
                  </a:lnTo>
                  <a:close/>
                </a:path>
              </a:pathLst>
            </a:custGeom>
            <a:gradFill rotWithShape="true">
              <a:gsLst>
                <a:gs pos="0">
                  <a:srgbClr val="F18D58">
                    <a:alpha val="100000"/>
                  </a:srgbClr>
                </a:gs>
                <a:gs pos="50000">
                  <a:srgbClr val="F67B28">
                    <a:alpha val="100000"/>
                  </a:srgbClr>
                </a:gs>
                <a:gs pos="100000">
                  <a:srgbClr val="E36B1A">
                    <a:alpha val="100000"/>
                  </a:srgbClr>
                </a:gs>
              </a:gsLst>
              <a:lin ang="5400000"/>
            </a:gradFill>
          </p:spPr>
        </p:sp>
      </p:grpSp>
      <p:sp>
        <p:nvSpPr>
          <p:cNvPr name="Freeform 40" id="40"/>
          <p:cNvSpPr/>
          <p:nvPr/>
        </p:nvSpPr>
        <p:spPr>
          <a:xfrm flipH="false" flipV="false" rot="0">
            <a:off x="2449306" y="7400639"/>
            <a:ext cx="14104477" cy="1109939"/>
          </a:xfrm>
          <a:custGeom>
            <a:avLst/>
            <a:gdLst/>
            <a:ahLst/>
            <a:cxnLst/>
            <a:rect r="r" b="b" t="t" l="l"/>
            <a:pathLst>
              <a:path h="1109939" w="14104477">
                <a:moveTo>
                  <a:pt x="0" y="0"/>
                </a:moveTo>
                <a:lnTo>
                  <a:pt x="14104477" y="0"/>
                </a:lnTo>
                <a:lnTo>
                  <a:pt x="14104477" y="1109939"/>
                </a:lnTo>
                <a:lnTo>
                  <a:pt x="0" y="1109939"/>
                </a:lnTo>
                <a:lnTo>
                  <a:pt x="0" y="0"/>
                </a:lnTo>
                <a:close/>
              </a:path>
            </a:pathLst>
          </a:custGeom>
          <a:blipFill>
            <a:blip r:embed="rId13">
              <a:extLst>
                <a:ext uri="{96DAC541-7B7A-43D3-8B79-37D633B846F1}">
                  <asvg:svgBlip xmlns:asvg="http://schemas.microsoft.com/office/drawing/2016/SVG/main" r:embed="rId14"/>
                </a:ext>
              </a:extLst>
            </a:blip>
            <a:stretch>
              <a:fillRect l="0" t="-623" r="0" b="-623"/>
            </a:stretch>
          </a:blipFill>
        </p:spPr>
      </p:sp>
      <p:grpSp>
        <p:nvGrpSpPr>
          <p:cNvPr name="Group 41" id="41"/>
          <p:cNvGrpSpPr/>
          <p:nvPr/>
        </p:nvGrpSpPr>
        <p:grpSpPr>
          <a:xfrm rot="0">
            <a:off x="2449306" y="7400639"/>
            <a:ext cx="14104477" cy="1109939"/>
            <a:chOff x="0" y="0"/>
            <a:chExt cx="18805970" cy="1479918"/>
          </a:xfrm>
        </p:grpSpPr>
        <p:sp>
          <p:nvSpPr>
            <p:cNvPr name="Freeform 42" id="42"/>
            <p:cNvSpPr/>
            <p:nvPr/>
          </p:nvSpPr>
          <p:spPr>
            <a:xfrm flipH="false" flipV="false" rot="0">
              <a:off x="0" y="0"/>
              <a:ext cx="18806033" cy="1479931"/>
            </a:xfrm>
            <a:custGeom>
              <a:avLst/>
              <a:gdLst/>
              <a:ahLst/>
              <a:cxnLst/>
              <a:rect r="r" b="b" t="t" l="l"/>
              <a:pathLst>
                <a:path h="1479931" w="18806033">
                  <a:moveTo>
                    <a:pt x="0" y="0"/>
                  </a:moveTo>
                  <a:lnTo>
                    <a:pt x="18806033" y="0"/>
                  </a:lnTo>
                  <a:lnTo>
                    <a:pt x="18806033" y="1479931"/>
                  </a:lnTo>
                  <a:lnTo>
                    <a:pt x="0" y="1479931"/>
                  </a:lnTo>
                  <a:close/>
                </a:path>
              </a:pathLst>
            </a:custGeom>
            <a:blipFill>
              <a:blip r:embed="rId7">
                <a:alphaModFix amt="0"/>
              </a:blip>
              <a:stretch>
                <a:fillRect l="0" t="-197431" r="0" b="-197429"/>
              </a:stretch>
            </a:blipFill>
          </p:spPr>
        </p:sp>
      </p:grpSp>
      <p:grpSp>
        <p:nvGrpSpPr>
          <p:cNvPr name="Group 43" id="43"/>
          <p:cNvGrpSpPr/>
          <p:nvPr/>
        </p:nvGrpSpPr>
        <p:grpSpPr>
          <a:xfrm rot="0">
            <a:off x="2449306" y="7386352"/>
            <a:ext cx="14104477" cy="1124226"/>
            <a:chOff x="0" y="0"/>
            <a:chExt cx="18805970" cy="1498968"/>
          </a:xfrm>
        </p:grpSpPr>
        <p:sp>
          <p:nvSpPr>
            <p:cNvPr name="Freeform 44" id="44"/>
            <p:cNvSpPr/>
            <p:nvPr/>
          </p:nvSpPr>
          <p:spPr>
            <a:xfrm flipH="false" flipV="false" rot="0">
              <a:off x="0" y="0"/>
              <a:ext cx="18805970" cy="1498969"/>
            </a:xfrm>
            <a:custGeom>
              <a:avLst/>
              <a:gdLst/>
              <a:ahLst/>
              <a:cxnLst/>
              <a:rect r="r" b="b" t="t" l="l"/>
              <a:pathLst>
                <a:path h="1498969" w="18805970">
                  <a:moveTo>
                    <a:pt x="0" y="0"/>
                  </a:moveTo>
                  <a:lnTo>
                    <a:pt x="18805970" y="0"/>
                  </a:lnTo>
                  <a:lnTo>
                    <a:pt x="18805970" y="1498969"/>
                  </a:lnTo>
                  <a:lnTo>
                    <a:pt x="0" y="1498969"/>
                  </a:lnTo>
                  <a:close/>
                </a:path>
              </a:pathLst>
            </a:custGeom>
            <a:blipFill>
              <a:blip r:embed="rId8">
                <a:alphaModFix amt="0"/>
              </a:blip>
              <a:stretch>
                <a:fillRect l="0" t="-194458" r="0" b="-194458"/>
              </a:stretch>
            </a:blipFill>
          </p:spPr>
        </p:sp>
        <p:sp>
          <p:nvSpPr>
            <p:cNvPr name="TextBox 45" id="45"/>
            <p:cNvSpPr txBox="true"/>
            <p:nvPr/>
          </p:nvSpPr>
          <p:spPr>
            <a:xfrm>
              <a:off x="0" y="-19050"/>
              <a:ext cx="18805970" cy="1518018"/>
            </a:xfrm>
            <a:prstGeom prst="rect">
              <a:avLst/>
            </a:prstGeom>
          </p:spPr>
          <p:txBody>
            <a:bodyPr anchor="ctr" rtlCol="false" tIns="0" lIns="0" bIns="0" rIns="0"/>
            <a:lstStyle/>
            <a:p>
              <a:pPr algn="l">
                <a:lnSpc>
                  <a:spcPts val="3456"/>
                </a:lnSpc>
              </a:pPr>
              <a:r>
                <a:rPr lang="en-US" sz="3200">
                  <a:solidFill>
                    <a:srgbClr val="FFFFFF"/>
                  </a:solidFill>
                  <a:latin typeface="Calibri (MS)"/>
                  <a:ea typeface="Calibri (MS)"/>
                  <a:cs typeface="Calibri (MS)"/>
                  <a:sym typeface="Calibri (MS)"/>
                </a:rPr>
                <a:t>Strategic human resource planning can be used to match rewards to organisational objectives.</a:t>
              </a:r>
            </a:p>
          </p:txBody>
        </p:sp>
      </p:grpSp>
      <p:sp>
        <p:nvSpPr>
          <p:cNvPr name="Freeform 46" id="46"/>
          <p:cNvSpPr/>
          <p:nvPr/>
        </p:nvSpPr>
        <p:spPr>
          <a:xfrm flipH="false" flipV="false" rot="0">
            <a:off x="1763535" y="7263489"/>
            <a:ext cx="1384173" cy="1384173"/>
          </a:xfrm>
          <a:custGeom>
            <a:avLst/>
            <a:gdLst/>
            <a:ahLst/>
            <a:cxnLst/>
            <a:rect r="r" b="b" t="t" l="l"/>
            <a:pathLst>
              <a:path h="1384173" w="1384173">
                <a:moveTo>
                  <a:pt x="0" y="0"/>
                </a:moveTo>
                <a:lnTo>
                  <a:pt x="1384173" y="0"/>
                </a:lnTo>
                <a:lnTo>
                  <a:pt x="1384173" y="1384173"/>
                </a:lnTo>
                <a:lnTo>
                  <a:pt x="0" y="1384173"/>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sp>
        <p:nvSpPr>
          <p:cNvPr name="Freeform 47" id="47"/>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9">
              <a:extLst>
                <a:ext uri="{96DAC541-7B7A-43D3-8B79-37D633B846F1}">
                  <asvg:svgBlip xmlns:asvg="http://schemas.microsoft.com/office/drawing/2016/SVG/main" r:embed="rId20"/>
                </a:ext>
              </a:extLst>
            </a:blip>
            <a:stretch>
              <a:fillRect l="0" t="0" r="0" b="0"/>
            </a:stretch>
          </a:blipFill>
        </p:spPr>
      </p:sp>
      <p:grpSp>
        <p:nvGrpSpPr>
          <p:cNvPr name="Group 48" id="48"/>
          <p:cNvGrpSpPr/>
          <p:nvPr/>
        </p:nvGrpSpPr>
        <p:grpSpPr>
          <a:xfrm rot="0">
            <a:off x="548640" y="9802378"/>
            <a:ext cx="16459200" cy="457200"/>
            <a:chOff x="0" y="0"/>
            <a:chExt cx="21945600" cy="609600"/>
          </a:xfrm>
        </p:grpSpPr>
        <p:sp>
          <p:nvSpPr>
            <p:cNvPr name="Freeform 49" id="49"/>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50" id="50"/>
          <p:cNvGrpSpPr/>
          <p:nvPr/>
        </p:nvGrpSpPr>
        <p:grpSpPr>
          <a:xfrm rot="0">
            <a:off x="548640" y="9788090"/>
            <a:ext cx="16459200" cy="471488"/>
            <a:chOff x="0" y="0"/>
            <a:chExt cx="21945600" cy="628650"/>
          </a:xfrm>
        </p:grpSpPr>
        <p:sp>
          <p:nvSpPr>
            <p:cNvPr name="Freeform 51" id="51"/>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52" id="52"/>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Conclusion &amp; HRM Strategy</a:t>
              </a:r>
            </a:p>
          </p:txBody>
        </p:sp>
      </p:grpSp>
      <p:sp>
        <p:nvSpPr>
          <p:cNvPr name="Freeform 9" id="9"/>
          <p:cNvSpPr/>
          <p:nvPr/>
        </p:nvSpPr>
        <p:spPr>
          <a:xfrm flipH="false" flipV="false" rot="0">
            <a:off x="901703" y="1541783"/>
            <a:ext cx="16484537" cy="7889176"/>
          </a:xfrm>
          <a:custGeom>
            <a:avLst/>
            <a:gdLst/>
            <a:ahLst/>
            <a:cxnLst/>
            <a:rect r="r" b="b" t="t" l="l"/>
            <a:pathLst>
              <a:path h="7889176" w="16484537">
                <a:moveTo>
                  <a:pt x="0" y="0"/>
                </a:moveTo>
                <a:lnTo>
                  <a:pt x="16484537" y="0"/>
                </a:lnTo>
                <a:lnTo>
                  <a:pt x="16484537" y="7889177"/>
                </a:lnTo>
                <a:lnTo>
                  <a:pt x="0" y="7889177"/>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TextBox 10" id="10"/>
          <p:cNvSpPr txBox="true"/>
          <p:nvPr/>
        </p:nvSpPr>
        <p:spPr>
          <a:xfrm rot="0">
            <a:off x="1737370" y="1927860"/>
            <a:ext cx="14813280" cy="7078980"/>
          </a:xfrm>
          <a:prstGeom prst="rect">
            <a:avLst/>
          </a:prstGeom>
        </p:spPr>
        <p:txBody>
          <a:bodyPr anchor="t" rtlCol="false" tIns="0" lIns="0" bIns="0" rIns="0">
            <a:spAutoFit/>
          </a:bodyPr>
          <a:lstStyle/>
          <a:p>
            <a:pPr algn="l" marL="820420" indent="-273473" lvl="2">
              <a:lnSpc>
                <a:spcPts val="4079"/>
              </a:lnSpc>
              <a:buFont typeface="Arial"/>
              <a:buChar char="⚬"/>
            </a:pPr>
            <a:r>
              <a:rPr lang="en-US" sz="3400">
                <a:solidFill>
                  <a:srgbClr val="1A2332"/>
                </a:solidFill>
                <a:latin typeface="Times New Roman"/>
                <a:ea typeface="Times New Roman"/>
                <a:cs typeface="Times New Roman"/>
                <a:sym typeface="Times New Roman"/>
              </a:rPr>
              <a:t>The issues of compensation have a huge effect on the stability of the NHS workforce.</a:t>
            </a:r>
          </a:p>
          <a:p>
            <a:pPr algn="l" marL="820420" indent="-273473" lvl="2">
              <a:lnSpc>
                <a:spcPts val="4079"/>
              </a:lnSpc>
              <a:buFont typeface="Arial"/>
              <a:buChar char="⚬"/>
            </a:pPr>
            <a:r>
              <a:rPr lang="en-US" sz="3400">
                <a:solidFill>
                  <a:srgbClr val="1A2332"/>
                </a:solidFill>
                <a:latin typeface="Times New Roman"/>
                <a:ea typeface="Times New Roman"/>
                <a:cs typeface="Times New Roman"/>
                <a:sym typeface="Times New Roman"/>
              </a:rPr>
              <a:t>Pay and reward problems can be handled to enhance retention and recruitment.</a:t>
            </a:r>
          </a:p>
          <a:p>
            <a:pPr algn="l" marL="820420" indent="-273473" lvl="2">
              <a:lnSpc>
                <a:spcPts val="4079"/>
              </a:lnSpc>
              <a:buFont typeface="Arial"/>
              <a:buChar char="⚬"/>
            </a:pPr>
            <a:r>
              <a:rPr lang="en-US" sz="3400">
                <a:solidFill>
                  <a:srgbClr val="1A2332"/>
                </a:solidFill>
                <a:latin typeface="Times New Roman"/>
                <a:ea typeface="Times New Roman"/>
                <a:cs typeface="Times New Roman"/>
                <a:sym typeface="Times New Roman"/>
              </a:rPr>
              <a:t>A reward plan ought to be balanced to include both non-financial and financial aspects.</a:t>
            </a:r>
          </a:p>
          <a:p>
            <a:pPr algn="l" marL="820420" indent="-273473" lvl="2">
              <a:lnSpc>
                <a:spcPts val="4079"/>
              </a:lnSpc>
              <a:buFont typeface="Arial"/>
              <a:buChar char="⚬"/>
            </a:pPr>
            <a:r>
              <a:rPr lang="en-US" sz="3400">
                <a:solidFill>
                  <a:srgbClr val="1A2332"/>
                </a:solidFill>
                <a:latin typeface="Times New Roman"/>
                <a:ea typeface="Times New Roman"/>
                <a:cs typeface="Times New Roman"/>
                <a:sym typeface="Times New Roman"/>
              </a:rPr>
              <a:t>Long term HR plans are critical to sustainable healthcare provision.</a:t>
            </a:r>
          </a:p>
        </p:txBody>
      </p:sp>
      <p:sp>
        <p:nvSpPr>
          <p:cNvPr name="Freeform 11" id="11"/>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grpSp>
        <p:nvGrpSpPr>
          <p:cNvPr name="Group 12" id="12"/>
          <p:cNvGrpSpPr/>
          <p:nvPr/>
        </p:nvGrpSpPr>
        <p:grpSpPr>
          <a:xfrm rot="0">
            <a:off x="548640" y="9802378"/>
            <a:ext cx="16459200" cy="457200"/>
            <a:chOff x="0" y="0"/>
            <a:chExt cx="21945600" cy="609600"/>
          </a:xfrm>
        </p:grpSpPr>
        <p:sp>
          <p:nvSpPr>
            <p:cNvPr name="Freeform 13" id="13"/>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14" id="14"/>
          <p:cNvGrpSpPr/>
          <p:nvPr/>
        </p:nvGrpSpPr>
        <p:grpSpPr>
          <a:xfrm rot="0">
            <a:off x="548640" y="9788090"/>
            <a:ext cx="16459200" cy="471488"/>
            <a:chOff x="0" y="0"/>
            <a:chExt cx="21945600" cy="628650"/>
          </a:xfrm>
        </p:grpSpPr>
        <p:sp>
          <p:nvSpPr>
            <p:cNvPr name="Freeform 15" id="15"/>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16" id="16"/>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Reference List</a:t>
              </a:r>
            </a:p>
          </p:txBody>
        </p:sp>
      </p:grpSp>
      <p:sp>
        <p:nvSpPr>
          <p:cNvPr name="Freeform 9" id="9"/>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grpSp>
        <p:nvGrpSpPr>
          <p:cNvPr name="Group 10" id="10"/>
          <p:cNvGrpSpPr/>
          <p:nvPr/>
        </p:nvGrpSpPr>
        <p:grpSpPr>
          <a:xfrm rot="0">
            <a:off x="548640" y="9802378"/>
            <a:ext cx="16459200" cy="457200"/>
            <a:chOff x="0" y="0"/>
            <a:chExt cx="21945600" cy="609600"/>
          </a:xfrm>
        </p:grpSpPr>
        <p:sp>
          <p:nvSpPr>
            <p:cNvPr name="Freeform 11" id="11"/>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12" id="12"/>
          <p:cNvGrpSpPr/>
          <p:nvPr/>
        </p:nvGrpSpPr>
        <p:grpSpPr>
          <a:xfrm rot="0">
            <a:off x="548640" y="9788090"/>
            <a:ext cx="16459200" cy="471488"/>
            <a:chOff x="0" y="0"/>
            <a:chExt cx="21945600" cy="628650"/>
          </a:xfrm>
        </p:grpSpPr>
        <p:sp>
          <p:nvSpPr>
            <p:cNvPr name="Freeform 13" id="13"/>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14" id="14"/>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
        <p:nvSpPr>
          <p:cNvPr name="TextBox 15" id="15"/>
          <p:cNvSpPr txBox="true"/>
          <p:nvPr/>
        </p:nvSpPr>
        <p:spPr>
          <a:xfrm rot="0">
            <a:off x="91440" y="1727416"/>
            <a:ext cx="18105110" cy="7498918"/>
          </a:xfrm>
          <a:prstGeom prst="rect">
            <a:avLst/>
          </a:prstGeom>
        </p:spPr>
        <p:txBody>
          <a:bodyPr anchor="t" rtlCol="false" tIns="0" lIns="0" bIns="0" rIns="0">
            <a:spAutoFit/>
          </a:bodyPr>
          <a:lstStyle/>
          <a:p>
            <a:pPr algn="just">
              <a:lnSpc>
                <a:spcPts val="2879"/>
              </a:lnSpc>
            </a:pPr>
            <a:r>
              <a:rPr lang="en-US" sz="2400">
                <a:solidFill>
                  <a:srgbClr val="000000"/>
                </a:solidFill>
                <a:latin typeface="Times New Roman"/>
                <a:ea typeface="Times New Roman"/>
                <a:cs typeface="Times New Roman"/>
                <a:sym typeface="Times New Roman"/>
              </a:rPr>
              <a:t>ALEXANDRIA (2025). </a:t>
            </a:r>
            <a:r>
              <a:rPr lang="en-US" sz="2400" i="true">
                <a:solidFill>
                  <a:srgbClr val="000000"/>
                </a:solidFill>
                <a:latin typeface="Times New Roman Italics"/>
                <a:ea typeface="Times New Roman Italics"/>
                <a:cs typeface="Times New Roman Italics"/>
                <a:sym typeface="Times New Roman Italics"/>
              </a:rPr>
              <a:t>35% of Workers Say Their Jobs Have a Negative Effect on their Mental Health, New SHRM Mental Health Research Notes</a:t>
            </a:r>
            <a:r>
              <a:rPr lang="en-US" sz="2400">
                <a:solidFill>
                  <a:srgbClr val="000000"/>
                </a:solidFill>
                <a:latin typeface="Times New Roman"/>
                <a:ea typeface="Times New Roman"/>
                <a:cs typeface="Times New Roman"/>
                <a:sym typeface="Times New Roman"/>
              </a:rPr>
              <a:t>. [online] Shrm.org. Available at: </a:t>
            </a:r>
            <a:r>
              <a:rPr lang="en-US" sz="2400" u="sng">
                <a:solidFill>
                  <a:srgbClr val="0000FF"/>
                </a:solidFill>
                <a:latin typeface="Times New Roman"/>
                <a:ea typeface="Times New Roman"/>
                <a:cs typeface="Times New Roman"/>
                <a:sym typeface="Times New Roman"/>
                <a:hlinkClick r:id="rId11" tooltip="https://www.shrm.org/in/about/press-room/35--of-workers-say-their-jobs-have-a-negative-effect-on-their-me"/>
              </a:rPr>
              <a:t>https://www.shrm.org/in/about/press-room/35--of-workers-say-their-jobs-have-a-negative-effect-on-their-me</a:t>
            </a:r>
            <a:r>
              <a:rPr lang="en-US" sz="2400">
                <a:solidFill>
                  <a:srgbClr val="000000"/>
                </a:solidFill>
                <a:latin typeface="Times New Roman"/>
                <a:ea typeface="Times New Roman"/>
                <a:cs typeface="Times New Roman"/>
                <a:sym typeface="Times New Roman"/>
              </a:rPr>
              <a:t> </a:t>
            </a:r>
          </a:p>
          <a:p>
            <a:pPr algn="just">
              <a:lnSpc>
                <a:spcPts val="2879"/>
              </a:lnSpc>
            </a:pPr>
            <a:r>
              <a:rPr lang="en-US" sz="2400">
                <a:solidFill>
                  <a:srgbClr val="000000"/>
                </a:solidFill>
                <a:latin typeface="Times New Roman"/>
                <a:ea typeface="Times New Roman"/>
                <a:cs typeface="Times New Roman"/>
                <a:sym typeface="Times New Roman"/>
              </a:rPr>
              <a:t>Bailey, M. (2026). </a:t>
            </a:r>
            <a:r>
              <a:rPr lang="en-US" sz="2400" i="true">
                <a:solidFill>
                  <a:srgbClr val="000000"/>
                </a:solidFill>
                <a:latin typeface="Times New Roman Italics"/>
                <a:ea typeface="Times New Roman Italics"/>
                <a:cs typeface="Times New Roman Italics"/>
                <a:sym typeface="Times New Roman Italics"/>
              </a:rPr>
              <a:t>Bullying, violence, and burnout: What the 2025 NHS Staff Survey reveals</a:t>
            </a:r>
            <a:r>
              <a:rPr lang="en-US" sz="2400">
                <a:solidFill>
                  <a:srgbClr val="000000"/>
                </a:solidFill>
                <a:latin typeface="Times New Roman"/>
                <a:ea typeface="Times New Roman"/>
                <a:cs typeface="Times New Roman"/>
                <a:sym typeface="Times New Roman"/>
              </a:rPr>
              <a:t>. [online] Open Access Government. Available at: </a:t>
            </a:r>
            <a:r>
              <a:rPr lang="en-US" sz="2400" u="sng">
                <a:solidFill>
                  <a:srgbClr val="0000FF"/>
                </a:solidFill>
                <a:latin typeface="Times New Roman"/>
                <a:ea typeface="Times New Roman"/>
                <a:cs typeface="Times New Roman"/>
                <a:sym typeface="Times New Roman"/>
                <a:hlinkClick r:id="rId12" tooltip="https://www.openaccessgovernment.org/bullying-violence-and-burnout-what-the-2025-nhs-staff-survey-reveals/206409/"/>
              </a:rPr>
              <a:t>https://www.openaccessgovernment.org/bullying-violence-and-burnout-what-the-2025-nhs-staff-survey-reveals/206409/</a:t>
            </a:r>
            <a:r>
              <a:rPr lang="en-US" sz="2400">
                <a:solidFill>
                  <a:srgbClr val="000000"/>
                </a:solidFill>
                <a:latin typeface="Times New Roman"/>
                <a:ea typeface="Times New Roman"/>
                <a:cs typeface="Times New Roman"/>
                <a:sym typeface="Times New Roman"/>
              </a:rPr>
              <a:t>. </a:t>
            </a:r>
          </a:p>
          <a:p>
            <a:pPr algn="just">
              <a:lnSpc>
                <a:spcPts val="2879"/>
              </a:lnSpc>
            </a:pPr>
            <a:r>
              <a:rPr lang="en-US" sz="2400">
                <a:solidFill>
                  <a:srgbClr val="000000"/>
                </a:solidFill>
                <a:latin typeface="Times New Roman"/>
                <a:ea typeface="Times New Roman"/>
                <a:cs typeface="Times New Roman"/>
                <a:sym typeface="Times New Roman"/>
              </a:rPr>
              <a:t>Barnes, A. (2026). </a:t>
            </a:r>
            <a:r>
              <a:rPr lang="en-US" sz="2400" i="true">
                <a:solidFill>
                  <a:srgbClr val="000000"/>
                </a:solidFill>
                <a:latin typeface="Times New Roman Italics"/>
                <a:ea typeface="Times New Roman Italics"/>
                <a:cs typeface="Times New Roman Italics"/>
                <a:sym typeface="Times New Roman Italics"/>
              </a:rPr>
              <a:t>Abuse and staff shortages forcing NHS call handlers to quit or go off sick - UNISON National</a:t>
            </a:r>
            <a:r>
              <a:rPr lang="en-US" sz="2400">
                <a:solidFill>
                  <a:srgbClr val="000000"/>
                </a:solidFill>
                <a:latin typeface="Times New Roman"/>
                <a:ea typeface="Times New Roman"/>
                <a:cs typeface="Times New Roman"/>
                <a:sym typeface="Times New Roman"/>
              </a:rPr>
              <a:t>. [online] UNISON National. Available at: </a:t>
            </a:r>
            <a:r>
              <a:rPr lang="en-US" sz="2400" u="sng">
                <a:solidFill>
                  <a:srgbClr val="0000FF"/>
                </a:solidFill>
                <a:latin typeface="Times New Roman"/>
                <a:ea typeface="Times New Roman"/>
                <a:cs typeface="Times New Roman"/>
                <a:sym typeface="Times New Roman"/>
                <a:hlinkClick r:id="rId13" tooltip="https://www.unison.org.uk/news/2026/03/abuse-and-staff-shortages-forcing-nhs-call-handlers-to-quit-or-go-off-sick/"/>
              </a:rPr>
              <a:t>https://www.unison.org.uk/news/2026/03/abuse-and-staff-shortages-forcing-nhs-call-handlers-to-quit-or-go-off-sick/</a:t>
            </a:r>
            <a:r>
              <a:rPr lang="en-US" sz="2400">
                <a:solidFill>
                  <a:srgbClr val="000000"/>
                </a:solidFill>
                <a:latin typeface="Times New Roman"/>
                <a:ea typeface="Times New Roman"/>
                <a:cs typeface="Times New Roman"/>
                <a:sym typeface="Times New Roman"/>
              </a:rPr>
              <a:t>. </a:t>
            </a:r>
          </a:p>
          <a:p>
            <a:pPr algn="just">
              <a:lnSpc>
                <a:spcPts val="2879"/>
              </a:lnSpc>
            </a:pPr>
            <a:r>
              <a:rPr lang="en-US" sz="2400">
                <a:solidFill>
                  <a:srgbClr val="000000"/>
                </a:solidFill>
                <a:latin typeface="Times New Roman"/>
                <a:ea typeface="Times New Roman"/>
                <a:cs typeface="Times New Roman"/>
                <a:sym typeface="Times New Roman"/>
              </a:rPr>
              <a:t>Boyle, S. (2026). </a:t>
            </a:r>
            <a:r>
              <a:rPr lang="en-US" sz="2400" i="true">
                <a:solidFill>
                  <a:srgbClr val="000000"/>
                </a:solidFill>
                <a:latin typeface="Times New Roman Italics"/>
                <a:ea typeface="Times New Roman Italics"/>
                <a:cs typeface="Times New Roman Italics"/>
                <a:sym typeface="Times New Roman Italics"/>
              </a:rPr>
              <a:t>NHS Pay Review Body</a:t>
            </a:r>
            <a:r>
              <a:rPr lang="en-US" sz="2400">
                <a:solidFill>
                  <a:srgbClr val="000000"/>
                </a:solidFill>
                <a:latin typeface="Times New Roman"/>
                <a:ea typeface="Times New Roman"/>
                <a:cs typeface="Times New Roman"/>
                <a:sym typeface="Times New Roman"/>
              </a:rPr>
              <a:t>. [online] Available at: </a:t>
            </a:r>
            <a:r>
              <a:rPr lang="en-US" sz="2400" u="sng">
                <a:solidFill>
                  <a:srgbClr val="0000FF"/>
                </a:solidFill>
                <a:latin typeface="Times New Roman"/>
                <a:ea typeface="Times New Roman"/>
                <a:cs typeface="Times New Roman"/>
                <a:sym typeface="Times New Roman"/>
                <a:hlinkClick r:id="rId14" tooltip="https://assets.publishing.service.gov.uk/media/698df41175466636847f6a93/NHSPRB_39th_Report_2026.pdf"/>
              </a:rPr>
              <a:t>https://assets.publishing.service.gov.uk/media/698df41175466636847f6a93/NHSPRB_39th_Report_2026.pdf</a:t>
            </a:r>
            <a:r>
              <a:rPr lang="en-US" sz="2400">
                <a:solidFill>
                  <a:srgbClr val="000000"/>
                </a:solidFill>
                <a:latin typeface="Times New Roman"/>
                <a:ea typeface="Times New Roman"/>
                <a:cs typeface="Times New Roman"/>
                <a:sym typeface="Times New Roman"/>
              </a:rPr>
              <a:t>. </a:t>
            </a:r>
          </a:p>
          <a:p>
            <a:pPr algn="just">
              <a:lnSpc>
                <a:spcPts val="2879"/>
              </a:lnSpc>
            </a:pPr>
            <a:r>
              <a:rPr lang="en-US" sz="2400">
                <a:solidFill>
                  <a:srgbClr val="000000"/>
                </a:solidFill>
                <a:latin typeface="Times New Roman"/>
                <a:ea typeface="Times New Roman"/>
                <a:cs typeface="Times New Roman"/>
                <a:sym typeface="Times New Roman"/>
              </a:rPr>
              <a:t>Buckingham, N. (2025). </a:t>
            </a:r>
            <a:r>
              <a:rPr lang="en-US" sz="2400" i="true">
                <a:solidFill>
                  <a:srgbClr val="000000"/>
                </a:solidFill>
                <a:latin typeface="Times New Roman Italics"/>
                <a:ea typeface="Times New Roman Italics"/>
                <a:cs typeface="Times New Roman Italics"/>
                <a:sym typeface="Times New Roman Italics"/>
              </a:rPr>
              <a:t>NHS workforce in a nutshell</a:t>
            </a:r>
            <a:r>
              <a:rPr lang="en-US" sz="2400">
                <a:solidFill>
                  <a:srgbClr val="000000"/>
                </a:solidFill>
                <a:latin typeface="Times New Roman"/>
                <a:ea typeface="Times New Roman"/>
                <a:cs typeface="Times New Roman"/>
                <a:sym typeface="Times New Roman"/>
              </a:rPr>
              <a:t>. [online] The King’s Fund. Available at: </a:t>
            </a:r>
            <a:r>
              <a:rPr lang="en-US" sz="2400" u="sng">
                <a:solidFill>
                  <a:srgbClr val="0000FF"/>
                </a:solidFill>
                <a:latin typeface="Times New Roman"/>
                <a:ea typeface="Times New Roman"/>
                <a:cs typeface="Times New Roman"/>
                <a:sym typeface="Times New Roman"/>
                <a:hlinkClick r:id="rId15" tooltip="https://www.kingsfund.org.uk/insight-and-analysis/data-and-charts/nhs-workforce-nutshell"/>
              </a:rPr>
              <a:t>https://www.kingsfund.org.uk/insight-and-analysis/data-and-charts/nhs-workforce-nutshell</a:t>
            </a:r>
            <a:r>
              <a:rPr lang="en-US" sz="2400">
                <a:solidFill>
                  <a:srgbClr val="000000"/>
                </a:solidFill>
                <a:latin typeface="Times New Roman"/>
                <a:ea typeface="Times New Roman"/>
                <a:cs typeface="Times New Roman"/>
                <a:sym typeface="Times New Roman"/>
              </a:rPr>
              <a:t>. </a:t>
            </a:r>
          </a:p>
          <a:p>
            <a:pPr algn="just">
              <a:lnSpc>
                <a:spcPts val="2879"/>
              </a:lnSpc>
            </a:pPr>
            <a:r>
              <a:rPr lang="en-US" sz="2400">
                <a:solidFill>
                  <a:srgbClr val="000000"/>
                </a:solidFill>
                <a:latin typeface="Times New Roman"/>
                <a:ea typeface="Times New Roman"/>
                <a:cs typeface="Times New Roman"/>
                <a:sym typeface="Times New Roman"/>
              </a:rPr>
              <a:t>Caldwell, A. (2026). </a:t>
            </a:r>
            <a:r>
              <a:rPr lang="en-US" sz="2400" i="true">
                <a:solidFill>
                  <a:srgbClr val="000000"/>
                </a:solidFill>
                <a:latin typeface="Times New Roman Italics"/>
                <a:ea typeface="Times New Roman Italics"/>
                <a:cs typeface="Times New Roman Italics"/>
                <a:sym typeface="Times New Roman Italics"/>
              </a:rPr>
              <a:t>Discrimination Against NHS Staff at Record High</a:t>
            </a:r>
            <a:r>
              <a:rPr lang="en-US" sz="2400">
                <a:solidFill>
                  <a:srgbClr val="000000"/>
                </a:solidFill>
                <a:latin typeface="Times New Roman"/>
                <a:ea typeface="Times New Roman"/>
                <a:cs typeface="Times New Roman"/>
                <a:sym typeface="Times New Roman"/>
              </a:rPr>
              <a:t>. [online] European Medical Journal. Available at: </a:t>
            </a:r>
            <a:r>
              <a:rPr lang="en-US" sz="2400" u="sng">
                <a:solidFill>
                  <a:srgbClr val="0000FF"/>
                </a:solidFill>
                <a:latin typeface="Times New Roman"/>
                <a:ea typeface="Times New Roman"/>
                <a:cs typeface="Times New Roman"/>
                <a:sym typeface="Times New Roman"/>
                <a:hlinkClick r:id="rId16" tooltip="https://www.emjreviews.com/general-healthcare/news/discrimination-against-nhs-staff-at-record-high/"/>
              </a:rPr>
              <a:t>https://www.emjreviews.com/general-healthcare/news/discrimination-against-nhs-staff-at-record-high/</a:t>
            </a:r>
            <a:r>
              <a:rPr lang="en-US" sz="2400">
                <a:solidFill>
                  <a:srgbClr val="000000"/>
                </a:solidFill>
                <a:latin typeface="Times New Roman"/>
                <a:ea typeface="Times New Roman"/>
                <a:cs typeface="Times New Roman"/>
                <a:sym typeface="Times New Roman"/>
              </a:rPr>
              <a:t> </a:t>
            </a:r>
          </a:p>
          <a:p>
            <a:pPr algn="just">
              <a:lnSpc>
                <a:spcPts val="2879"/>
              </a:lnSpc>
            </a:pPr>
            <a:r>
              <a:rPr lang="en-US" sz="2400">
                <a:solidFill>
                  <a:srgbClr val="000000"/>
                </a:solidFill>
                <a:latin typeface="Times New Roman"/>
                <a:ea typeface="Times New Roman"/>
                <a:cs typeface="Times New Roman"/>
                <a:sym typeface="Times New Roman"/>
              </a:rPr>
              <a:t>Cherry, K. (2024). </a:t>
            </a:r>
            <a:r>
              <a:rPr lang="en-US" sz="2400" i="true">
                <a:solidFill>
                  <a:srgbClr val="000000"/>
                </a:solidFill>
                <a:latin typeface="Times New Roman Italics"/>
                <a:ea typeface="Times New Roman Italics"/>
                <a:cs typeface="Times New Roman Italics"/>
                <a:sym typeface="Times New Roman Italics"/>
              </a:rPr>
              <a:t>Maslow’s hierarchy of needs</a:t>
            </a:r>
            <a:r>
              <a:rPr lang="en-US" sz="2400">
                <a:solidFill>
                  <a:srgbClr val="000000"/>
                </a:solidFill>
                <a:latin typeface="Times New Roman"/>
                <a:ea typeface="Times New Roman"/>
                <a:cs typeface="Times New Roman"/>
                <a:sym typeface="Times New Roman"/>
              </a:rPr>
              <a:t>. [online] VeryWellMind. Available at: </a:t>
            </a:r>
            <a:r>
              <a:rPr lang="en-US" sz="2400" u="sng">
                <a:solidFill>
                  <a:srgbClr val="0000FF"/>
                </a:solidFill>
                <a:latin typeface="Times New Roman"/>
                <a:ea typeface="Times New Roman"/>
                <a:cs typeface="Times New Roman"/>
                <a:sym typeface="Times New Roman"/>
                <a:hlinkClick r:id="rId17" tooltip="https://www.verywellmind.com/what-is-maslows-hierarchy-of-needs-4136760"/>
              </a:rPr>
              <a:t>https://www.verywellmind.com/what-is-maslows-hierarchy-of-needs-4136760</a:t>
            </a:r>
            <a:r>
              <a:rPr lang="en-US" sz="2400">
                <a:solidFill>
                  <a:srgbClr val="000000"/>
                </a:solidFill>
                <a:latin typeface="Times New Roman"/>
                <a:ea typeface="Times New Roman"/>
                <a:cs typeface="Times New Roman"/>
                <a:sym typeface="Times New Roman"/>
              </a:rPr>
              <a:t>. </a:t>
            </a:r>
          </a:p>
          <a:p>
            <a:pPr algn="just">
              <a:lnSpc>
                <a:spcPts val="2879"/>
              </a:lnSpc>
            </a:pPr>
            <a:r>
              <a:rPr lang="en-US" sz="2400">
                <a:solidFill>
                  <a:srgbClr val="000000"/>
                </a:solidFill>
                <a:latin typeface="Times New Roman"/>
                <a:ea typeface="Times New Roman"/>
                <a:cs typeface="Times New Roman"/>
                <a:sym typeface="Times New Roman"/>
              </a:rPr>
              <a:t>Counterfire.org. (2026). </a:t>
            </a:r>
            <a:r>
              <a:rPr lang="en-US" sz="2400" i="true">
                <a:solidFill>
                  <a:srgbClr val="000000"/>
                </a:solidFill>
                <a:latin typeface="Times New Roman Italics"/>
                <a:ea typeface="Times New Roman Italics"/>
                <a:cs typeface="Times New Roman Italics"/>
                <a:sym typeface="Times New Roman Italics"/>
              </a:rPr>
              <a:t>Welcome To Zscaler Directory Authentication</a:t>
            </a:r>
            <a:r>
              <a:rPr lang="en-US" sz="2400">
                <a:solidFill>
                  <a:srgbClr val="000000"/>
                </a:solidFill>
                <a:latin typeface="Times New Roman"/>
                <a:ea typeface="Times New Roman"/>
                <a:cs typeface="Times New Roman"/>
                <a:sym typeface="Times New Roman"/>
              </a:rPr>
              <a:t>. [online] Available at: </a:t>
            </a:r>
            <a:r>
              <a:rPr lang="en-US" sz="2400" u="sng">
                <a:solidFill>
                  <a:srgbClr val="0000FF"/>
                </a:solidFill>
                <a:latin typeface="Times New Roman"/>
                <a:ea typeface="Times New Roman"/>
                <a:cs typeface="Times New Roman"/>
                <a:sym typeface="Times New Roman"/>
                <a:hlinkClick r:id="rId18" tooltip="https://www.counterfire.org/article/nhs-pay-strikes-to-resume-soon/"/>
              </a:rPr>
              <a:t>https://www.counterfire.org/article/nhs-pay-strikes-to-resume-soon/</a:t>
            </a:r>
            <a:r>
              <a:rPr lang="en-US" sz="2400">
                <a:solidFill>
                  <a:srgbClr val="000000"/>
                </a:solidFill>
                <a:latin typeface="Times New Roman"/>
                <a:ea typeface="Times New Roman"/>
                <a:cs typeface="Times New Roman"/>
                <a:sym typeface="Times New Roman"/>
              </a:rPr>
              <a:t> </a:t>
            </a:r>
          </a:p>
          <a:p>
            <a:pPr algn="just">
              <a:lnSpc>
                <a:spcPts val="2879"/>
              </a:lnSpc>
            </a:pPr>
            <a:r>
              <a:rPr lang="en-US" sz="2400">
                <a:solidFill>
                  <a:srgbClr val="000000"/>
                </a:solidFill>
                <a:latin typeface="Times New Roman"/>
                <a:ea typeface="Times New Roman"/>
                <a:cs typeface="Times New Roman"/>
                <a:sym typeface="Times New Roman"/>
              </a:rPr>
              <a:t>Crown (2025). </a:t>
            </a:r>
            <a:r>
              <a:rPr lang="en-US" sz="2400" i="true">
                <a:solidFill>
                  <a:srgbClr val="000000"/>
                </a:solidFill>
                <a:latin typeface="Times New Roman Italics"/>
                <a:ea typeface="Times New Roman Italics"/>
                <a:cs typeface="Times New Roman Italics"/>
                <a:sym typeface="Times New Roman Italics"/>
              </a:rPr>
              <a:t>The Department of Health and Social Care’s written evidence to the NHS Pay Review Body for the pay round 2026 to 2027</a:t>
            </a:r>
            <a:r>
              <a:rPr lang="en-US" sz="2400">
                <a:solidFill>
                  <a:srgbClr val="000000"/>
                </a:solidFill>
                <a:latin typeface="Times New Roman"/>
                <a:ea typeface="Times New Roman"/>
                <a:cs typeface="Times New Roman"/>
                <a:sym typeface="Times New Roman"/>
              </a:rPr>
              <a:t>. [online] Available at: </a:t>
            </a:r>
            <a:r>
              <a:rPr lang="en-US" sz="2400" u="sng">
                <a:solidFill>
                  <a:srgbClr val="0000FF"/>
                </a:solidFill>
                <a:latin typeface="Times New Roman"/>
                <a:ea typeface="Times New Roman"/>
                <a:cs typeface="Times New Roman"/>
                <a:sym typeface="Times New Roman"/>
                <a:hlinkClick r:id="rId19" tooltip="https://assets.publishing.service.gov.uk/media/6939832d6a12691d48491d45/nhs-pay-review-body-written-evidence-2026-to-2027.pdf"/>
              </a:rPr>
              <a:t>https://assets.publishing.service.gov.uk/media/6939832d6a12691d48491d45/nhs-pay-review-body-written-evidence-2026-to-2027.pdf</a:t>
            </a:r>
            <a:r>
              <a:rPr lang="en-US" sz="2400">
                <a:solidFill>
                  <a:srgbClr val="000000"/>
                </a:solidFill>
                <a:latin typeface="Times New Roman"/>
                <a:ea typeface="Times New Roman"/>
                <a:cs typeface="Times New Roman"/>
                <a:sym typeface="Times New Roman"/>
              </a:rPr>
              <a:t>. </a:t>
            </a:r>
          </a:p>
        </p:txBody>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Reference List</a:t>
              </a:r>
            </a:p>
          </p:txBody>
        </p:sp>
      </p:grpSp>
      <p:sp>
        <p:nvSpPr>
          <p:cNvPr name="Freeform 9" id="9"/>
          <p:cNvSpPr/>
          <p:nvPr/>
        </p:nvSpPr>
        <p:spPr>
          <a:xfrm flipH="false" flipV="false" rot="0">
            <a:off x="-12697" y="9771393"/>
            <a:ext cx="18313336" cy="528257"/>
          </a:xfrm>
          <a:custGeom>
            <a:avLst/>
            <a:gdLst/>
            <a:ahLst/>
            <a:cxnLst/>
            <a:rect r="r" b="b" t="t" l="l"/>
            <a:pathLst>
              <a:path h="528257" w="18313336">
                <a:moveTo>
                  <a:pt x="0" y="0"/>
                </a:moveTo>
                <a:lnTo>
                  <a:pt x="18313337" y="0"/>
                </a:lnTo>
                <a:lnTo>
                  <a:pt x="18313337" y="528256"/>
                </a:lnTo>
                <a:lnTo>
                  <a:pt x="0" y="528256"/>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grpSp>
        <p:nvGrpSpPr>
          <p:cNvPr name="Group 10" id="10"/>
          <p:cNvGrpSpPr/>
          <p:nvPr/>
        </p:nvGrpSpPr>
        <p:grpSpPr>
          <a:xfrm rot="0">
            <a:off x="548640" y="9802378"/>
            <a:ext cx="16459200" cy="457200"/>
            <a:chOff x="0" y="0"/>
            <a:chExt cx="21945600" cy="609600"/>
          </a:xfrm>
        </p:grpSpPr>
        <p:sp>
          <p:nvSpPr>
            <p:cNvPr name="Freeform 11" id="11"/>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12" id="12"/>
          <p:cNvGrpSpPr/>
          <p:nvPr/>
        </p:nvGrpSpPr>
        <p:grpSpPr>
          <a:xfrm rot="0">
            <a:off x="548640" y="9788090"/>
            <a:ext cx="16459200" cy="471488"/>
            <a:chOff x="0" y="0"/>
            <a:chExt cx="21945600" cy="628650"/>
          </a:xfrm>
        </p:grpSpPr>
        <p:sp>
          <p:nvSpPr>
            <p:cNvPr name="Freeform 13" id="13"/>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14" id="14"/>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
        <p:nvSpPr>
          <p:cNvPr name="TextBox 15" id="15"/>
          <p:cNvSpPr txBox="true"/>
          <p:nvPr/>
        </p:nvSpPr>
        <p:spPr>
          <a:xfrm rot="0">
            <a:off x="91450" y="1361694"/>
            <a:ext cx="18105110" cy="8237582"/>
          </a:xfrm>
          <a:prstGeom prst="rect">
            <a:avLst/>
          </a:prstGeom>
        </p:spPr>
        <p:txBody>
          <a:bodyPr anchor="t" rtlCol="false" tIns="0" lIns="0" bIns="0" rIns="0">
            <a:spAutoFit/>
          </a:bodyPr>
          <a:lstStyle/>
          <a:p>
            <a:pPr algn="l">
              <a:lnSpc>
                <a:spcPts val="2879"/>
              </a:lnSpc>
            </a:pPr>
            <a:r>
              <a:rPr lang="en-US" sz="2400">
                <a:solidFill>
                  <a:srgbClr val="000000"/>
                </a:solidFill>
                <a:latin typeface="Times New Roman"/>
                <a:ea typeface="Times New Roman"/>
                <a:cs typeface="Times New Roman"/>
                <a:sym typeface="Times New Roman"/>
              </a:rPr>
              <a:t>Gajjar, D. (2026). </a:t>
            </a:r>
            <a:r>
              <a:rPr lang="en-US" sz="2400" i="true">
                <a:solidFill>
                  <a:srgbClr val="000000"/>
                </a:solidFill>
                <a:latin typeface="Times New Roman Italics"/>
                <a:ea typeface="Times New Roman Italics"/>
                <a:cs typeface="Times New Roman Italics"/>
                <a:sym typeface="Times New Roman Italics"/>
              </a:rPr>
              <a:t>NHS workforce: Size, characteristics and staffing levels</a:t>
            </a:r>
            <a:r>
              <a:rPr lang="en-US" sz="2400">
                <a:solidFill>
                  <a:srgbClr val="000000"/>
                </a:solidFill>
                <a:latin typeface="Times New Roman"/>
                <a:ea typeface="Times New Roman"/>
                <a:cs typeface="Times New Roman"/>
                <a:sym typeface="Times New Roman"/>
              </a:rPr>
              <a:t>. [online] House of Commons Library. Available at: </a:t>
            </a:r>
            <a:r>
              <a:rPr lang="en-US" sz="2400" u="sng">
                <a:solidFill>
                  <a:srgbClr val="0000FF"/>
                </a:solidFill>
                <a:latin typeface="Times New Roman"/>
                <a:ea typeface="Times New Roman"/>
                <a:cs typeface="Times New Roman"/>
                <a:sym typeface="Times New Roman"/>
                <a:hlinkClick r:id="rId11" tooltip="https://commonslibrary.parliament.uk/research-briefings/cbp-10539/"/>
              </a:rPr>
              <a:t>https://commonslibrary.parliament.uk/research-briefings/cbp-10539/</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GOV.UK (2025a). </a:t>
            </a:r>
            <a:r>
              <a:rPr lang="en-US" sz="2400" i="true">
                <a:solidFill>
                  <a:srgbClr val="000000"/>
                </a:solidFill>
                <a:latin typeface="Times New Roman Italics"/>
                <a:ea typeface="Times New Roman Italics"/>
                <a:cs typeface="Times New Roman Italics"/>
                <a:sym typeface="Times New Roman Italics"/>
              </a:rPr>
              <a:t>Nearly £1 billion for NHS frontline after agency spend crackdown</a:t>
            </a:r>
            <a:r>
              <a:rPr lang="en-US" sz="2400">
                <a:solidFill>
                  <a:srgbClr val="000000"/>
                </a:solidFill>
                <a:latin typeface="Times New Roman"/>
                <a:ea typeface="Times New Roman"/>
                <a:cs typeface="Times New Roman"/>
                <a:sym typeface="Times New Roman"/>
              </a:rPr>
              <a:t>. [online] GOV.UK. Available at: </a:t>
            </a:r>
            <a:r>
              <a:rPr lang="en-US" sz="2400" u="sng">
                <a:solidFill>
                  <a:srgbClr val="0000FF"/>
                </a:solidFill>
                <a:latin typeface="Times New Roman"/>
                <a:ea typeface="Times New Roman"/>
                <a:cs typeface="Times New Roman"/>
                <a:sym typeface="Times New Roman"/>
                <a:hlinkClick r:id="rId12" tooltip="https://www.gov.uk/government/news/nearly-1-billion-for-nhs-frontline-after-agency-spend-crackdown"/>
              </a:rPr>
              <a:t>https://www.gov.uk/government/news/nearly-1-billion-for-nhs-frontline-after-agency-spend-crackdown</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GOV.UK (2025b). </a:t>
            </a:r>
            <a:r>
              <a:rPr lang="en-US" sz="2400" i="true">
                <a:solidFill>
                  <a:srgbClr val="000000"/>
                </a:solidFill>
                <a:latin typeface="Times New Roman Italics"/>
                <a:ea typeface="Times New Roman Italics"/>
                <a:cs typeface="Times New Roman Italics"/>
                <a:sym typeface="Times New Roman Italics"/>
              </a:rPr>
              <a:t>NHS pay award 2025 to 2026: a fair deal for NHS staff</a:t>
            </a:r>
            <a:r>
              <a:rPr lang="en-US" sz="2400">
                <a:solidFill>
                  <a:srgbClr val="000000"/>
                </a:solidFill>
                <a:latin typeface="Times New Roman"/>
                <a:ea typeface="Times New Roman"/>
                <a:cs typeface="Times New Roman"/>
                <a:sym typeface="Times New Roman"/>
              </a:rPr>
              <a:t>. [online] GOV.UK. Available at: </a:t>
            </a:r>
            <a:r>
              <a:rPr lang="en-US" sz="2400" u="sng">
                <a:solidFill>
                  <a:srgbClr val="0000FF"/>
                </a:solidFill>
                <a:latin typeface="Times New Roman"/>
                <a:ea typeface="Times New Roman"/>
                <a:cs typeface="Times New Roman"/>
                <a:sym typeface="Times New Roman"/>
                <a:hlinkClick r:id="rId13" tooltip="https://www.gov.uk/government/publications/nhs-pay-awards-2025-to-2026-agenda-for-change-staff/nhs-pay-award-2025-to-2026-a-fair-deal-for-nhs-staff"/>
              </a:rPr>
              <a:t>https://www.gov.uk/government/publications/nhs-pay-awards-2025-to-2026-agenda-for-change-staff/nhs-pay-award-2025-to-2026-a-fair-deal-for-nhs-staff</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Mallorie, S. (2025a). </a:t>
            </a:r>
            <a:r>
              <a:rPr lang="en-US" sz="2400" i="true">
                <a:solidFill>
                  <a:srgbClr val="000000"/>
                </a:solidFill>
                <a:latin typeface="Times New Roman Italics"/>
                <a:ea typeface="Times New Roman Italics"/>
                <a:cs typeface="Times New Roman Italics"/>
                <a:sym typeface="Times New Roman Italics"/>
              </a:rPr>
              <a:t>NHS workforce in a nutshell</a:t>
            </a:r>
            <a:r>
              <a:rPr lang="en-US" sz="2400">
                <a:solidFill>
                  <a:srgbClr val="000000"/>
                </a:solidFill>
                <a:latin typeface="Times New Roman"/>
                <a:ea typeface="Times New Roman"/>
                <a:cs typeface="Times New Roman"/>
                <a:sym typeface="Times New Roman"/>
              </a:rPr>
              <a:t>. [online] The King’s Fund. Available at: </a:t>
            </a:r>
            <a:r>
              <a:rPr lang="en-US" sz="2400" u="sng">
                <a:solidFill>
                  <a:srgbClr val="0000FF"/>
                </a:solidFill>
                <a:latin typeface="Times New Roman"/>
                <a:ea typeface="Times New Roman"/>
                <a:cs typeface="Times New Roman"/>
                <a:sym typeface="Times New Roman"/>
                <a:hlinkClick r:id="rId14" tooltip="https://www.kingsfund.org.uk/insight-and-analysis/data-and-charts/nhs-workforce-nutshell"/>
              </a:rPr>
              <a:t>https://www.kingsfund.org.uk/insight-and-analysis/data-and-charts/nhs-workforce-nutshell</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Mallorie, S. (2025b). </a:t>
            </a:r>
            <a:r>
              <a:rPr lang="en-US" sz="2400" i="true">
                <a:solidFill>
                  <a:srgbClr val="000000"/>
                </a:solidFill>
                <a:latin typeface="Times New Roman Italics"/>
                <a:ea typeface="Times New Roman Italics"/>
                <a:cs typeface="Times New Roman Italics"/>
                <a:sym typeface="Times New Roman Italics"/>
              </a:rPr>
              <a:t>NHS workforce in a nutshell</a:t>
            </a:r>
            <a:r>
              <a:rPr lang="en-US" sz="2400">
                <a:solidFill>
                  <a:srgbClr val="000000"/>
                </a:solidFill>
                <a:latin typeface="Times New Roman"/>
                <a:ea typeface="Times New Roman"/>
                <a:cs typeface="Times New Roman"/>
                <a:sym typeface="Times New Roman"/>
              </a:rPr>
              <a:t>. [online] The King’s Fund. Available at: </a:t>
            </a:r>
            <a:r>
              <a:rPr lang="en-US" sz="2400" u="sng">
                <a:solidFill>
                  <a:srgbClr val="0000FF"/>
                </a:solidFill>
                <a:latin typeface="Times New Roman"/>
                <a:ea typeface="Times New Roman"/>
                <a:cs typeface="Times New Roman"/>
                <a:sym typeface="Times New Roman"/>
                <a:hlinkClick r:id="rId15" tooltip="https://www.kingsfund.org.uk/insight-and-analysis/data-and-charts/nhs-workforce-nutshell"/>
              </a:rPr>
              <a:t>https://www.kingsfund.org.uk/insight-and-analysis/data-and-charts/nhs-workforce-nutshell</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McCulloch, A. (2026). </a:t>
            </a:r>
            <a:r>
              <a:rPr lang="en-US" sz="2400" i="true">
                <a:solidFill>
                  <a:srgbClr val="000000"/>
                </a:solidFill>
                <a:latin typeface="Times New Roman Italics"/>
                <a:ea typeface="Times New Roman Italics"/>
                <a:cs typeface="Times New Roman Italics"/>
                <a:sym typeface="Times New Roman Italics"/>
              </a:rPr>
              <a:t>NHS staff survey reveals stability, not improvement</a:t>
            </a:r>
            <a:r>
              <a:rPr lang="en-US" sz="2400">
                <a:solidFill>
                  <a:srgbClr val="000000"/>
                </a:solidFill>
                <a:latin typeface="Times New Roman"/>
                <a:ea typeface="Times New Roman"/>
                <a:cs typeface="Times New Roman"/>
                <a:sym typeface="Times New Roman"/>
              </a:rPr>
              <a:t>. [online] Personnel Today. Available at: </a:t>
            </a:r>
            <a:r>
              <a:rPr lang="en-US" sz="2400" u="sng">
                <a:solidFill>
                  <a:srgbClr val="0000FF"/>
                </a:solidFill>
                <a:latin typeface="Times New Roman"/>
                <a:ea typeface="Times New Roman"/>
                <a:cs typeface="Times New Roman"/>
                <a:sym typeface="Times New Roman"/>
                <a:hlinkClick r:id="rId16" tooltip="https://www.personneltoday.com/hr/nhs-staff-survey-reveals-stability-not-improvement/"/>
              </a:rPr>
              <a:t>https://www.personneltoday.com/hr/nhs-staff-survey-reveals-stability-not-improvement/</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Mishra, R., Guyatt, A.L., Medisauskaite, A., Martin, C.A., Masood, A., Modhwadia, V., Bryant, L., Reilly, H., Katikireddi, S.V., Woolf, K. and Pareek, M. (2025). Pay satisfaction and intentions to leave the NHS: a UK-based cohort study. </a:t>
            </a:r>
            <a:r>
              <a:rPr lang="en-US" sz="2400" i="true">
                <a:solidFill>
                  <a:srgbClr val="000000"/>
                </a:solidFill>
                <a:latin typeface="Times New Roman Italics"/>
                <a:ea typeface="Times New Roman Italics"/>
                <a:cs typeface="Times New Roman Italics"/>
                <a:sym typeface="Times New Roman Italics"/>
              </a:rPr>
              <a:t>The Lancet Regional Health - Europe</a:t>
            </a:r>
            <a:r>
              <a:rPr lang="en-US" sz="2400">
                <a:solidFill>
                  <a:srgbClr val="000000"/>
                </a:solidFill>
                <a:latin typeface="Times New Roman"/>
                <a:ea typeface="Times New Roman"/>
                <a:cs typeface="Times New Roman"/>
                <a:sym typeface="Times New Roman"/>
              </a:rPr>
              <a:t>, [online] p.101454. doi: </a:t>
            </a:r>
            <a:r>
              <a:rPr lang="en-US" sz="2400" u="sng">
                <a:solidFill>
                  <a:srgbClr val="0000FF"/>
                </a:solidFill>
                <a:latin typeface="Times New Roman"/>
                <a:ea typeface="Times New Roman"/>
                <a:cs typeface="Times New Roman"/>
                <a:sym typeface="Times New Roman"/>
                <a:hlinkClick r:id="rId17" tooltip="https://doi.org/10.1016/j.lanepe.2025.101454"/>
              </a:rPr>
              <a:t>https://doi.org/10.1016/j.lanepe.2025.101454</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Mitchell, G. (2025). </a:t>
            </a:r>
            <a:r>
              <a:rPr lang="en-US" sz="2400" i="true">
                <a:solidFill>
                  <a:srgbClr val="000000"/>
                </a:solidFill>
                <a:latin typeface="Times New Roman Italics"/>
                <a:ea typeface="Times New Roman Italics"/>
                <a:cs typeface="Times New Roman Italics"/>
                <a:sym typeface="Times New Roman Italics"/>
              </a:rPr>
              <a:t>Retention improving thanks to flexible working, says NHS England | Nursing Times</a:t>
            </a:r>
            <a:r>
              <a:rPr lang="en-US" sz="2400">
                <a:solidFill>
                  <a:srgbClr val="000000"/>
                </a:solidFill>
                <a:latin typeface="Times New Roman"/>
                <a:ea typeface="Times New Roman"/>
                <a:cs typeface="Times New Roman"/>
                <a:sym typeface="Times New Roman"/>
              </a:rPr>
              <a:t>. [online] Nursing Times. Available at: </a:t>
            </a:r>
            <a:r>
              <a:rPr lang="en-US" sz="2400" u="sng">
                <a:solidFill>
                  <a:srgbClr val="0000FF"/>
                </a:solidFill>
                <a:latin typeface="Times New Roman"/>
                <a:ea typeface="Times New Roman"/>
                <a:cs typeface="Times New Roman"/>
                <a:sym typeface="Times New Roman"/>
                <a:hlinkClick r:id="rId18" tooltip="https://www.nursingtimes.net/workforce/retention-improving-thanks-to-flexible-working-says-nhs-england-04-03-2025/"/>
              </a:rPr>
              <a:t>https://www.nursingtimes.net/workforce/retention-improving-thanks-to-flexible-working-says-nhs-england-04-03-2025/</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NHS (2024). </a:t>
            </a:r>
            <a:r>
              <a:rPr lang="en-US" sz="2400" i="true">
                <a:solidFill>
                  <a:srgbClr val="000000"/>
                </a:solidFill>
                <a:latin typeface="Times New Roman Italics"/>
                <a:ea typeface="Times New Roman Italics"/>
                <a:cs typeface="Times New Roman Italics"/>
                <a:sym typeface="Times New Roman Italics"/>
              </a:rPr>
              <a:t>NHS England» Staff recognition framework</a:t>
            </a:r>
            <a:r>
              <a:rPr lang="en-US" sz="2400">
                <a:solidFill>
                  <a:srgbClr val="000000"/>
                </a:solidFill>
                <a:latin typeface="Times New Roman"/>
                <a:ea typeface="Times New Roman"/>
                <a:cs typeface="Times New Roman"/>
                <a:sym typeface="Times New Roman"/>
              </a:rPr>
              <a:t>. [online] www.england.nhs.uk. Available at: </a:t>
            </a:r>
            <a:r>
              <a:rPr lang="en-US" sz="2400" u="sng">
                <a:solidFill>
                  <a:srgbClr val="0000FF"/>
                </a:solidFill>
                <a:latin typeface="Times New Roman"/>
                <a:ea typeface="Times New Roman"/>
                <a:cs typeface="Times New Roman"/>
                <a:sym typeface="Times New Roman"/>
                <a:hlinkClick r:id="rId19" tooltip="https://www.england.nhs.uk/long-read/staff-recognition-framework/"/>
              </a:rPr>
              <a:t>https://www.england.nhs.uk/long-read/staff-recognition-framework/</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NHS Confederation. (2026). </a:t>
            </a:r>
            <a:r>
              <a:rPr lang="en-US" sz="2400" i="true">
                <a:solidFill>
                  <a:srgbClr val="000000"/>
                </a:solidFill>
                <a:latin typeface="Times New Roman Italics"/>
                <a:ea typeface="Times New Roman Italics"/>
                <a:cs typeface="Times New Roman Italics"/>
                <a:sym typeface="Times New Roman Italics"/>
              </a:rPr>
              <a:t>NHS Staff Survey results 2025: what you need to know</a:t>
            </a:r>
            <a:r>
              <a:rPr lang="en-US" sz="2400">
                <a:solidFill>
                  <a:srgbClr val="000000"/>
                </a:solidFill>
                <a:latin typeface="Times New Roman"/>
                <a:ea typeface="Times New Roman"/>
                <a:cs typeface="Times New Roman"/>
                <a:sym typeface="Times New Roman"/>
              </a:rPr>
              <a:t>. [online] Available at: </a:t>
            </a:r>
            <a:r>
              <a:rPr lang="en-US" sz="2400" u="sng">
                <a:solidFill>
                  <a:srgbClr val="0000FF"/>
                </a:solidFill>
                <a:latin typeface="Times New Roman"/>
                <a:ea typeface="Times New Roman"/>
                <a:cs typeface="Times New Roman"/>
                <a:sym typeface="Times New Roman"/>
                <a:hlinkClick r:id="rId20" tooltip="https://www.nhsconfed.org/publications/nhs-staff-survey-results-2025-what-you-need-know"/>
              </a:rPr>
              <a:t>https://www.nhsconfed.org/publications/nhs-staff-survey-results-2025-what-you-need-know</a:t>
            </a:r>
            <a:r>
              <a:rPr lang="en-US" sz="2400">
                <a:solidFill>
                  <a:srgbClr val="000000"/>
                </a:solidFill>
                <a:latin typeface="Times New Roman"/>
                <a:ea typeface="Times New Roman"/>
                <a:cs typeface="Times New Roman"/>
                <a:sym typeface="Times New Roman"/>
              </a:rPr>
              <a:t>. </a:t>
            </a:r>
          </a:p>
        </p:txBody>
      </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bg>
      <p:bgPr>
        <a:solidFill>
          <a:srgbClr val="FAFBFC"/>
        </a:solidFill>
      </p:bgPr>
    </p:bg>
    <p:spTree>
      <p:nvGrpSpPr>
        <p:cNvPr id="1" name=""/>
        <p:cNvGrpSpPr/>
        <p:nvPr/>
      </p:nvGrpSpPr>
      <p:grpSpPr>
        <a:xfrm>
          <a:off x="0" y="0"/>
          <a:ext cx="0" cy="0"/>
          <a:chOff x="0" y="0"/>
          <a:chExt cx="0" cy="0"/>
        </a:xfrm>
      </p:grpSpPr>
      <p:sp>
        <p:nvSpPr>
          <p:cNvPr name="Freeform 2" id="2"/>
          <p:cNvSpPr/>
          <p:nvPr/>
        </p:nvSpPr>
        <p:spPr>
          <a:xfrm flipH="false" flipV="false" rot="0">
            <a:off x="-12697" y="-12697"/>
            <a:ext cx="18313336" cy="1342073"/>
          </a:xfrm>
          <a:custGeom>
            <a:avLst/>
            <a:gdLst/>
            <a:ahLst/>
            <a:cxnLst/>
            <a:rect r="r" b="b" t="t" l="l"/>
            <a:pathLst>
              <a:path h="1342073" w="18313336">
                <a:moveTo>
                  <a:pt x="0" y="0"/>
                </a:moveTo>
                <a:lnTo>
                  <a:pt x="18313337" y="0"/>
                </a:lnTo>
                <a:lnTo>
                  <a:pt x="18313337" y="1342073"/>
                </a:lnTo>
                <a:lnTo>
                  <a:pt x="0" y="134207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2697" y="-12697"/>
            <a:ext cx="244792" cy="1342073"/>
          </a:xfrm>
          <a:custGeom>
            <a:avLst/>
            <a:gdLst/>
            <a:ahLst/>
            <a:cxnLst/>
            <a:rect r="r" b="b" t="t" l="l"/>
            <a:pathLst>
              <a:path h="1342073" w="244792">
                <a:moveTo>
                  <a:pt x="0" y="0"/>
                </a:moveTo>
                <a:lnTo>
                  <a:pt x="244793" y="0"/>
                </a:lnTo>
                <a:lnTo>
                  <a:pt x="244793" y="1342073"/>
                </a:lnTo>
                <a:lnTo>
                  <a:pt x="0" y="134207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4" id="4"/>
          <p:cNvGrpSpPr/>
          <p:nvPr/>
        </p:nvGrpSpPr>
        <p:grpSpPr>
          <a:xfrm rot="0">
            <a:off x="457210" y="0"/>
            <a:ext cx="17373600" cy="1316736"/>
            <a:chOff x="0" y="0"/>
            <a:chExt cx="23164800" cy="1755648"/>
          </a:xfrm>
        </p:grpSpPr>
        <p:sp>
          <p:nvSpPr>
            <p:cNvPr name="Freeform 5" id="5"/>
            <p:cNvSpPr/>
            <p:nvPr/>
          </p:nvSpPr>
          <p:spPr>
            <a:xfrm flipH="false" flipV="false" rot="0">
              <a:off x="0" y="0"/>
              <a:ext cx="23164800" cy="1755648"/>
            </a:xfrm>
            <a:custGeom>
              <a:avLst/>
              <a:gdLst/>
              <a:ahLst/>
              <a:cxnLst/>
              <a:rect r="r" b="b" t="t" l="l"/>
              <a:pathLst>
                <a:path h="1755648" w="23164800">
                  <a:moveTo>
                    <a:pt x="0" y="0"/>
                  </a:moveTo>
                  <a:lnTo>
                    <a:pt x="23164800" y="0"/>
                  </a:lnTo>
                  <a:lnTo>
                    <a:pt x="23164800" y="1755648"/>
                  </a:lnTo>
                  <a:lnTo>
                    <a:pt x="0" y="1755648"/>
                  </a:lnTo>
                  <a:close/>
                </a:path>
              </a:pathLst>
            </a:custGeom>
            <a:blipFill>
              <a:blip r:embed="rId7">
                <a:alphaModFix amt="0"/>
              </a:blip>
              <a:stretch>
                <a:fillRect l="0" t="-206915" r="0" b="-206915"/>
              </a:stretch>
            </a:blipFill>
          </p:spPr>
        </p:sp>
      </p:grpSp>
      <p:grpSp>
        <p:nvGrpSpPr>
          <p:cNvPr name="Group 6" id="6"/>
          <p:cNvGrpSpPr/>
          <p:nvPr/>
        </p:nvGrpSpPr>
        <p:grpSpPr>
          <a:xfrm rot="0">
            <a:off x="457210" y="-21431"/>
            <a:ext cx="17373600" cy="1338167"/>
            <a:chOff x="0" y="0"/>
            <a:chExt cx="23164800" cy="1784223"/>
          </a:xfrm>
        </p:grpSpPr>
        <p:sp>
          <p:nvSpPr>
            <p:cNvPr name="Freeform 7" id="7"/>
            <p:cNvSpPr/>
            <p:nvPr/>
          </p:nvSpPr>
          <p:spPr>
            <a:xfrm flipH="false" flipV="false" rot="0">
              <a:off x="0" y="0"/>
              <a:ext cx="23164800" cy="1784223"/>
            </a:xfrm>
            <a:custGeom>
              <a:avLst/>
              <a:gdLst/>
              <a:ahLst/>
              <a:cxnLst/>
              <a:rect r="r" b="b" t="t" l="l"/>
              <a:pathLst>
                <a:path h="1784223" w="23164800">
                  <a:moveTo>
                    <a:pt x="0" y="0"/>
                  </a:moveTo>
                  <a:lnTo>
                    <a:pt x="23164800" y="0"/>
                  </a:lnTo>
                  <a:lnTo>
                    <a:pt x="23164800" y="1784223"/>
                  </a:lnTo>
                  <a:lnTo>
                    <a:pt x="0" y="1784223"/>
                  </a:lnTo>
                  <a:close/>
                </a:path>
              </a:pathLst>
            </a:custGeom>
            <a:blipFill>
              <a:blip r:embed="rId8">
                <a:alphaModFix amt="0"/>
              </a:blip>
              <a:stretch>
                <a:fillRect l="0" t="-202976" r="0" b="-202976"/>
              </a:stretch>
            </a:blipFill>
          </p:spPr>
        </p:sp>
        <p:sp>
          <p:nvSpPr>
            <p:cNvPr name="TextBox 8" id="8"/>
            <p:cNvSpPr txBox="true"/>
            <p:nvPr/>
          </p:nvSpPr>
          <p:spPr>
            <a:xfrm>
              <a:off x="0" y="-28575"/>
              <a:ext cx="23164800" cy="1812798"/>
            </a:xfrm>
            <a:prstGeom prst="rect">
              <a:avLst/>
            </a:prstGeom>
          </p:spPr>
          <p:txBody>
            <a:bodyPr anchor="ctr" rtlCol="false" tIns="0" lIns="0" bIns="0" rIns="0"/>
            <a:lstStyle/>
            <a:p>
              <a:pPr algn="l">
                <a:lnSpc>
                  <a:spcPts val="6240"/>
                </a:lnSpc>
              </a:pPr>
              <a:r>
                <a:rPr lang="en-US" sz="5200" b="true">
                  <a:solidFill>
                    <a:srgbClr val="FFFFFF"/>
                  </a:solidFill>
                  <a:latin typeface="Times New Roman Bold"/>
                  <a:ea typeface="Times New Roman Bold"/>
                  <a:cs typeface="Times New Roman Bold"/>
                  <a:sym typeface="Times New Roman Bold"/>
                </a:rPr>
                <a:t>Reference List</a:t>
              </a:r>
            </a:p>
          </p:txBody>
        </p:sp>
      </p:grpSp>
      <p:grpSp>
        <p:nvGrpSpPr>
          <p:cNvPr name="Group 9" id="9"/>
          <p:cNvGrpSpPr/>
          <p:nvPr/>
        </p:nvGrpSpPr>
        <p:grpSpPr>
          <a:xfrm rot="0">
            <a:off x="548640" y="9802378"/>
            <a:ext cx="16459200" cy="457200"/>
            <a:chOff x="0" y="0"/>
            <a:chExt cx="21945600" cy="609600"/>
          </a:xfrm>
        </p:grpSpPr>
        <p:sp>
          <p:nvSpPr>
            <p:cNvPr name="Freeform 10" id="10"/>
            <p:cNvSpPr/>
            <p:nvPr/>
          </p:nvSpPr>
          <p:spPr>
            <a:xfrm flipH="false" flipV="false" rot="0">
              <a:off x="0" y="0"/>
              <a:ext cx="21945600" cy="609600"/>
            </a:xfrm>
            <a:custGeom>
              <a:avLst/>
              <a:gdLst/>
              <a:ahLst/>
              <a:cxnLst/>
              <a:rect r="r" b="b" t="t" l="l"/>
              <a:pathLst>
                <a:path h="609600" w="21945600">
                  <a:moveTo>
                    <a:pt x="0" y="0"/>
                  </a:moveTo>
                  <a:lnTo>
                    <a:pt x="21945600" y="0"/>
                  </a:lnTo>
                  <a:lnTo>
                    <a:pt x="21945600" y="609600"/>
                  </a:lnTo>
                  <a:lnTo>
                    <a:pt x="0" y="609600"/>
                  </a:lnTo>
                  <a:close/>
                </a:path>
              </a:pathLst>
            </a:custGeom>
            <a:blipFill>
              <a:blip r:embed="rId7">
                <a:alphaModFix amt="0"/>
              </a:blip>
              <a:stretch>
                <a:fillRect l="0" t="-650972" r="0" b="-650975"/>
              </a:stretch>
            </a:blipFill>
          </p:spPr>
        </p:sp>
      </p:grpSp>
      <p:grpSp>
        <p:nvGrpSpPr>
          <p:cNvPr name="Group 11" id="11"/>
          <p:cNvGrpSpPr/>
          <p:nvPr/>
        </p:nvGrpSpPr>
        <p:grpSpPr>
          <a:xfrm rot="0">
            <a:off x="548640" y="9788090"/>
            <a:ext cx="16459200" cy="471488"/>
            <a:chOff x="0" y="0"/>
            <a:chExt cx="21945600" cy="628650"/>
          </a:xfrm>
        </p:grpSpPr>
        <p:sp>
          <p:nvSpPr>
            <p:cNvPr name="Freeform 12" id="12"/>
            <p:cNvSpPr/>
            <p:nvPr/>
          </p:nvSpPr>
          <p:spPr>
            <a:xfrm flipH="false" flipV="false" rot="0">
              <a:off x="0" y="0"/>
              <a:ext cx="21945600" cy="628650"/>
            </a:xfrm>
            <a:custGeom>
              <a:avLst/>
              <a:gdLst/>
              <a:ahLst/>
              <a:cxnLst/>
              <a:rect r="r" b="b" t="t" l="l"/>
              <a:pathLst>
                <a:path h="628650" w="21945600">
                  <a:moveTo>
                    <a:pt x="0" y="0"/>
                  </a:moveTo>
                  <a:lnTo>
                    <a:pt x="21945600" y="0"/>
                  </a:lnTo>
                  <a:lnTo>
                    <a:pt x="21945600" y="628650"/>
                  </a:lnTo>
                  <a:lnTo>
                    <a:pt x="0" y="628650"/>
                  </a:lnTo>
                  <a:close/>
                </a:path>
              </a:pathLst>
            </a:custGeom>
            <a:blipFill>
              <a:blip r:embed="rId8">
                <a:alphaModFix amt="0"/>
              </a:blip>
              <a:stretch>
                <a:fillRect l="0" t="-630204" r="0" b="-630204"/>
              </a:stretch>
            </a:blipFill>
          </p:spPr>
        </p:sp>
        <p:sp>
          <p:nvSpPr>
            <p:cNvPr name="TextBox 13" id="13"/>
            <p:cNvSpPr txBox="true"/>
            <p:nvPr/>
          </p:nvSpPr>
          <p:spPr>
            <a:xfrm>
              <a:off x="0" y="-19050"/>
              <a:ext cx="21945600" cy="647700"/>
            </a:xfrm>
            <a:prstGeom prst="rect">
              <a:avLst/>
            </a:prstGeom>
          </p:spPr>
          <p:txBody>
            <a:bodyPr anchor="ctr" rtlCol="false" tIns="0" lIns="0" bIns="0" rIns="0"/>
            <a:lstStyle/>
            <a:p>
              <a:pPr algn="ctr">
                <a:lnSpc>
                  <a:spcPts val="2160"/>
                </a:lnSpc>
              </a:pPr>
              <a:r>
                <a:rPr lang="en-US" sz="1800">
                  <a:solidFill>
                    <a:srgbClr val="7FA8D0"/>
                  </a:solidFill>
                  <a:latin typeface="Times New Roman"/>
                  <a:ea typeface="Times New Roman"/>
                  <a:cs typeface="Times New Roman"/>
                  <a:sym typeface="Times New Roman"/>
                </a:rPr>
                <a:t>Compensation and Rewards in the NHS</a:t>
              </a:r>
            </a:p>
          </p:txBody>
        </p:sp>
      </p:grpSp>
      <p:sp>
        <p:nvSpPr>
          <p:cNvPr name="TextBox 14" id="14"/>
          <p:cNvSpPr txBox="true"/>
          <p:nvPr/>
        </p:nvSpPr>
        <p:spPr>
          <a:xfrm rot="0">
            <a:off x="91450" y="1361694"/>
            <a:ext cx="18105110" cy="8606914"/>
          </a:xfrm>
          <a:prstGeom prst="rect">
            <a:avLst/>
          </a:prstGeom>
        </p:spPr>
        <p:txBody>
          <a:bodyPr anchor="t" rtlCol="false" tIns="0" lIns="0" bIns="0" rIns="0">
            <a:spAutoFit/>
          </a:bodyPr>
          <a:lstStyle/>
          <a:p>
            <a:pPr algn="l">
              <a:lnSpc>
                <a:spcPts val="2879"/>
              </a:lnSpc>
            </a:pPr>
            <a:r>
              <a:rPr lang="en-US" sz="2400">
                <a:solidFill>
                  <a:srgbClr val="000000"/>
                </a:solidFill>
                <a:latin typeface="Times New Roman"/>
                <a:ea typeface="Times New Roman"/>
                <a:cs typeface="Times New Roman"/>
                <a:sym typeface="Times New Roman"/>
              </a:rPr>
              <a:t>NHS Employers (2024). </a:t>
            </a:r>
            <a:r>
              <a:rPr lang="en-US" sz="2400" i="true">
                <a:solidFill>
                  <a:srgbClr val="000000"/>
                </a:solidFill>
                <a:latin typeface="Times New Roman Italics"/>
                <a:ea typeface="Times New Roman Italics"/>
                <a:cs typeface="Times New Roman Italics"/>
                <a:sym typeface="Times New Roman Italics"/>
              </a:rPr>
              <a:t>Agenda for Change</a:t>
            </a:r>
            <a:r>
              <a:rPr lang="en-US" sz="2400">
                <a:solidFill>
                  <a:srgbClr val="000000"/>
                </a:solidFill>
                <a:latin typeface="Times New Roman"/>
                <a:ea typeface="Times New Roman"/>
                <a:cs typeface="Times New Roman"/>
                <a:sym typeface="Times New Roman"/>
              </a:rPr>
              <a:t>. [online] NHS Employers. Available at: </a:t>
            </a:r>
            <a:r>
              <a:rPr lang="en-US" sz="2400" u="sng">
                <a:solidFill>
                  <a:srgbClr val="0000FF"/>
                </a:solidFill>
                <a:latin typeface="Times New Roman"/>
                <a:ea typeface="Times New Roman"/>
                <a:cs typeface="Times New Roman"/>
                <a:sym typeface="Times New Roman"/>
                <a:hlinkClick r:id="rId9" tooltip="https://www.nhsemployers.org/articles/agenda-change"/>
              </a:rPr>
              <a:t>https://www.nhsemployers.org/articles/agenda-change</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NHS Employers. (2022). </a:t>
            </a:r>
            <a:r>
              <a:rPr lang="en-US" sz="2400" i="true">
                <a:solidFill>
                  <a:srgbClr val="000000"/>
                </a:solidFill>
                <a:latin typeface="Times New Roman Italics"/>
                <a:ea typeface="Times New Roman Italics"/>
                <a:cs typeface="Times New Roman Italics"/>
                <a:sym typeface="Times New Roman Italics"/>
              </a:rPr>
              <a:t>Budget-friendly recognition</a:t>
            </a:r>
            <a:r>
              <a:rPr lang="en-US" sz="2400">
                <a:solidFill>
                  <a:srgbClr val="000000"/>
                </a:solidFill>
                <a:latin typeface="Times New Roman"/>
                <a:ea typeface="Times New Roman"/>
                <a:cs typeface="Times New Roman"/>
                <a:sym typeface="Times New Roman"/>
              </a:rPr>
              <a:t>. [online] Available at: </a:t>
            </a:r>
            <a:r>
              <a:rPr lang="en-US" sz="2400" u="sng">
                <a:solidFill>
                  <a:srgbClr val="0000FF"/>
                </a:solidFill>
                <a:latin typeface="Times New Roman"/>
                <a:ea typeface="Times New Roman"/>
                <a:cs typeface="Times New Roman"/>
                <a:sym typeface="Times New Roman"/>
                <a:hlinkClick r:id="rId10" tooltip="https://www.nhsemployers.org/case-studies/budget-friendly-recognition"/>
              </a:rPr>
              <a:t>https://www.nhsemployers.org/case-studies/budget-friendly-recognition</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NHS Employers. (2025). </a:t>
            </a:r>
            <a:r>
              <a:rPr lang="en-US" sz="2400" i="true">
                <a:solidFill>
                  <a:srgbClr val="000000"/>
                </a:solidFill>
                <a:latin typeface="Times New Roman Italics"/>
                <a:ea typeface="Times New Roman Italics"/>
                <a:cs typeface="Times New Roman Italics"/>
                <a:sym typeface="Times New Roman Italics"/>
              </a:rPr>
              <a:t>NHS Staff Survey results 2025</a:t>
            </a:r>
            <a:r>
              <a:rPr lang="en-US" sz="2400">
                <a:solidFill>
                  <a:srgbClr val="000000"/>
                </a:solidFill>
                <a:latin typeface="Times New Roman"/>
                <a:ea typeface="Times New Roman"/>
                <a:cs typeface="Times New Roman"/>
                <a:sym typeface="Times New Roman"/>
              </a:rPr>
              <a:t>. [online] Available at: </a:t>
            </a:r>
            <a:r>
              <a:rPr lang="en-US" sz="2400" u="sng">
                <a:solidFill>
                  <a:srgbClr val="0000FF"/>
                </a:solidFill>
                <a:latin typeface="Times New Roman"/>
                <a:ea typeface="Times New Roman"/>
                <a:cs typeface="Times New Roman"/>
                <a:sym typeface="Times New Roman"/>
                <a:hlinkClick r:id="rId11" tooltip="https://www.nhsemployers.org/news/nhs-staff-survey-results-2025"/>
              </a:rPr>
              <a:t>https://www.nhsemployers.org/news/nhs-staff-survey-results-2025</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NHS England (2025). </a:t>
            </a:r>
            <a:r>
              <a:rPr lang="en-US" sz="2400" i="true">
                <a:solidFill>
                  <a:srgbClr val="000000"/>
                </a:solidFill>
                <a:latin typeface="Times New Roman Italics"/>
                <a:ea typeface="Times New Roman Italics"/>
                <a:cs typeface="Times New Roman Italics"/>
                <a:sym typeface="Times New Roman Italics"/>
              </a:rPr>
              <a:t>NHS England» 2025/26 NHS Payment Scheme</a:t>
            </a:r>
            <a:r>
              <a:rPr lang="en-US" sz="2400">
                <a:solidFill>
                  <a:srgbClr val="000000"/>
                </a:solidFill>
                <a:latin typeface="Times New Roman"/>
                <a:ea typeface="Times New Roman"/>
                <a:cs typeface="Times New Roman"/>
                <a:sym typeface="Times New Roman"/>
              </a:rPr>
              <a:t>. [online] England.nhs.uk. Available at: </a:t>
            </a:r>
            <a:r>
              <a:rPr lang="en-US" sz="2400" u="sng">
                <a:solidFill>
                  <a:srgbClr val="0000FF"/>
                </a:solidFill>
                <a:latin typeface="Times New Roman"/>
                <a:ea typeface="Times New Roman"/>
                <a:cs typeface="Times New Roman"/>
                <a:sym typeface="Times New Roman"/>
                <a:hlinkClick r:id="rId12" tooltip="https://www.england.nhs.uk/long-read/25-26-nhs-payment-scheme/"/>
              </a:rPr>
              <a:t>https://www.england.nhs.uk/long-read/25-26-nhs-payment-scheme/</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NHS England (2026a). </a:t>
            </a:r>
            <a:r>
              <a:rPr lang="en-US" sz="2400" i="true">
                <a:solidFill>
                  <a:srgbClr val="000000"/>
                </a:solidFill>
                <a:latin typeface="Times New Roman Italics"/>
                <a:ea typeface="Times New Roman Italics"/>
                <a:cs typeface="Times New Roman Italics"/>
                <a:sym typeface="Times New Roman Italics"/>
              </a:rPr>
              <a:t>NHS England» 3-year high in attacks on NHS staff</a:t>
            </a:r>
            <a:r>
              <a:rPr lang="en-US" sz="2400">
                <a:solidFill>
                  <a:srgbClr val="000000"/>
                </a:solidFill>
                <a:latin typeface="Times New Roman"/>
                <a:ea typeface="Times New Roman"/>
                <a:cs typeface="Times New Roman"/>
                <a:sym typeface="Times New Roman"/>
              </a:rPr>
              <a:t>. [online] England.nhs.uk. Available at: </a:t>
            </a:r>
            <a:r>
              <a:rPr lang="en-US" sz="2400" u="sng">
                <a:solidFill>
                  <a:srgbClr val="0000FF"/>
                </a:solidFill>
                <a:latin typeface="Times New Roman"/>
                <a:ea typeface="Times New Roman"/>
                <a:cs typeface="Times New Roman"/>
                <a:sym typeface="Times New Roman"/>
                <a:hlinkClick r:id="rId13" tooltip="https://www.england.nhs.uk/2026/03/3-year-high-in-attacks-on-nhs-staff/"/>
              </a:rPr>
              <a:t>https://www.england.nhs.uk/2026/03/3-year-high-in-attacks-on-nhs-staff/</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NHS England (2026b). </a:t>
            </a:r>
            <a:r>
              <a:rPr lang="en-US" sz="2400" i="true">
                <a:solidFill>
                  <a:srgbClr val="000000"/>
                </a:solidFill>
                <a:latin typeface="Times New Roman Italics"/>
                <a:ea typeface="Times New Roman Italics"/>
                <a:cs typeface="Times New Roman Italics"/>
                <a:sym typeface="Times New Roman Italics"/>
              </a:rPr>
              <a:t>NHS Workforce Statistics - April 2025 (Including selected preliminary statistics for May 2025)</a:t>
            </a:r>
            <a:r>
              <a:rPr lang="en-US" sz="2400">
                <a:solidFill>
                  <a:srgbClr val="000000"/>
                </a:solidFill>
                <a:latin typeface="Times New Roman"/>
                <a:ea typeface="Times New Roman"/>
                <a:cs typeface="Times New Roman"/>
                <a:sym typeface="Times New Roman"/>
              </a:rPr>
              <a:t>. [online] Available at: </a:t>
            </a:r>
            <a:r>
              <a:rPr lang="en-US" sz="2400" u="sng">
                <a:solidFill>
                  <a:srgbClr val="0000FF"/>
                </a:solidFill>
                <a:latin typeface="Times New Roman"/>
                <a:ea typeface="Times New Roman"/>
                <a:cs typeface="Times New Roman"/>
                <a:sym typeface="Times New Roman"/>
                <a:hlinkClick r:id="rId14" tooltip="https://digital.nhs.uk/data-and-information/publications/statistical/nhs-workforce-statistics/april-2025"/>
              </a:rPr>
              <a:t>https://digital.nhs.uk/data-and-information/publications/statistical/nhs-workforce-statistics/april-2025</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NHS Providers (2025). </a:t>
            </a:r>
            <a:r>
              <a:rPr lang="en-US" sz="2400" i="true">
                <a:solidFill>
                  <a:srgbClr val="000000"/>
                </a:solidFill>
                <a:latin typeface="Times New Roman Italics"/>
                <a:ea typeface="Times New Roman Italics"/>
                <a:cs typeface="Times New Roman Italics"/>
                <a:sym typeface="Times New Roman Italics"/>
              </a:rPr>
              <a:t>NHS Digital workforce statistics – November 2025</a:t>
            </a:r>
            <a:r>
              <a:rPr lang="en-US" sz="2400">
                <a:solidFill>
                  <a:srgbClr val="000000"/>
                </a:solidFill>
                <a:latin typeface="Times New Roman"/>
                <a:ea typeface="Times New Roman"/>
                <a:cs typeface="Times New Roman"/>
                <a:sym typeface="Times New Roman"/>
              </a:rPr>
              <a:t>. [online] Nhsproviders.org. Available at: </a:t>
            </a:r>
            <a:r>
              <a:rPr lang="en-US" sz="2400" u="sng">
                <a:solidFill>
                  <a:srgbClr val="0000FF"/>
                </a:solidFill>
                <a:latin typeface="Times New Roman"/>
                <a:ea typeface="Times New Roman"/>
                <a:cs typeface="Times New Roman"/>
                <a:sym typeface="Times New Roman"/>
                <a:hlinkClick r:id="rId15" tooltip="https://nhsproviders.org/resources/nhs-digital-workforce-statistics-november-2025"/>
              </a:rPr>
              <a:t>https://nhsproviders.org/resources/nhs-digital-workforce-statistics-november-2025</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NHS Trust (2025). </a:t>
            </a:r>
            <a:r>
              <a:rPr lang="en-US" sz="2400" i="true">
                <a:solidFill>
                  <a:srgbClr val="000000"/>
                </a:solidFill>
                <a:latin typeface="Times New Roman Italics"/>
                <a:ea typeface="Times New Roman Italics"/>
                <a:cs typeface="Times New Roman Italics"/>
                <a:sym typeface="Times New Roman Italics"/>
              </a:rPr>
              <a:t>E q u it y Equity, Diversity &amp; Inclusion Annual Report</a:t>
            </a:r>
            <a:r>
              <a:rPr lang="en-US" sz="2400">
                <a:solidFill>
                  <a:srgbClr val="000000"/>
                </a:solidFill>
                <a:latin typeface="Times New Roman"/>
                <a:ea typeface="Times New Roman"/>
                <a:cs typeface="Times New Roman"/>
                <a:sym typeface="Times New Roman"/>
              </a:rPr>
              <a:t>. [online] Available at: </a:t>
            </a:r>
            <a:r>
              <a:rPr lang="en-US" sz="2400" u="sng">
                <a:solidFill>
                  <a:srgbClr val="0000FF"/>
                </a:solidFill>
                <a:latin typeface="Times New Roman"/>
                <a:ea typeface="Times New Roman"/>
                <a:cs typeface="Times New Roman"/>
                <a:sym typeface="Times New Roman"/>
                <a:hlinkClick r:id="rId16" tooltip="https://www.imperial.nhs.uk/-/media/website/about-us/publications/equality-and-diversity/2024-2025-edi-annual-report_-all-edi-reports.pdf?rev=7687528341ff437f9eee01dfaf429a20&amp;hash=936E4205F2FC520A7F94A59D003DD4B3"/>
              </a:rPr>
              <a:t>https://www.imperial.nhs.uk/-/media/website/about-us/publications/equality-and-diversity/2024-2025-edi-annual-report_-all-edi-reports.pdf?rev=7687528341ff437f9eee01dfaf429a20&amp;hash=936E4205F2FC520A7F94A59D003DD4B3</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Times New Roman"/>
                <a:ea typeface="Times New Roman"/>
                <a:cs typeface="Times New Roman"/>
                <a:sym typeface="Times New Roman"/>
              </a:rPr>
              <a:t>Schrimpf, A., Scheiwe, E. and Bleckwenn, M. (2024). Insights from end-of-career general practitioners on changing working conditions and generational differences: considerations for future strategies. </a:t>
            </a:r>
            <a:r>
              <a:rPr lang="en-US" sz="2400" i="true">
                <a:solidFill>
                  <a:srgbClr val="000000"/>
                </a:solidFill>
                <a:latin typeface="Times New Roman Italics"/>
                <a:ea typeface="Times New Roman Italics"/>
                <a:cs typeface="Times New Roman Italics"/>
                <a:sym typeface="Times New Roman Italics"/>
              </a:rPr>
              <a:t>BMC primary care</a:t>
            </a:r>
            <a:r>
              <a:rPr lang="en-US" sz="2400">
                <a:solidFill>
                  <a:srgbClr val="000000"/>
                </a:solidFill>
                <a:latin typeface="Times New Roman"/>
                <a:ea typeface="Times New Roman"/>
                <a:cs typeface="Times New Roman"/>
                <a:sym typeface="Times New Roman"/>
              </a:rPr>
              <a:t>, 25(1). doi: </a:t>
            </a:r>
            <a:r>
              <a:rPr lang="en-US" sz="2400" u="sng">
                <a:solidFill>
                  <a:srgbClr val="0000FF"/>
                </a:solidFill>
                <a:latin typeface="Times New Roman"/>
                <a:ea typeface="Times New Roman"/>
                <a:cs typeface="Times New Roman"/>
                <a:sym typeface="Times New Roman"/>
                <a:hlinkClick r:id="rId17" tooltip="https://doi.org/10.1186/s12875-024-02419-z"/>
              </a:rPr>
              <a:t>https://doi.org/10.1186/s12875-024-02419-z</a:t>
            </a:r>
            <a:r>
              <a:rPr lang="en-US" sz="2400">
                <a:solidFill>
                  <a:srgbClr val="000000"/>
                </a:solidFill>
                <a:latin typeface="Times New Roman"/>
                <a:ea typeface="Times New Roman"/>
                <a:cs typeface="Times New Roman"/>
                <a:sym typeface="Times New Roman"/>
              </a:rPr>
              <a:t>. </a:t>
            </a:r>
          </a:p>
          <a:p>
            <a:pPr algn="l">
              <a:lnSpc>
                <a:spcPts val="2879"/>
              </a:lnSpc>
            </a:pPr>
            <a:r>
              <a:rPr lang="en-US" sz="2400">
                <a:solidFill>
                  <a:srgbClr val="000000"/>
                </a:solidFill>
                <a:latin typeface="Calibri (MS)"/>
                <a:ea typeface="Calibri (MS)"/>
                <a:cs typeface="Calibri (MS)"/>
                <a:sym typeface="Calibri (MS)"/>
              </a:rPr>
              <a:t>The Health Foundation. (2024). </a:t>
            </a:r>
            <a:r>
              <a:rPr lang="en-US" sz="2400" i="true">
                <a:solidFill>
                  <a:srgbClr val="000000"/>
                </a:solidFill>
                <a:latin typeface="Calibri (MS) Italics"/>
                <a:ea typeface="Calibri (MS) Italics"/>
                <a:cs typeface="Calibri (MS) Italics"/>
                <a:sym typeface="Calibri (MS) Italics"/>
              </a:rPr>
              <a:t>Meeting the NHS workforce retention challenge</a:t>
            </a:r>
            <a:r>
              <a:rPr lang="en-US" sz="2400">
                <a:solidFill>
                  <a:srgbClr val="000000"/>
                </a:solidFill>
                <a:latin typeface="Calibri (MS)"/>
                <a:ea typeface="Calibri (MS)"/>
                <a:cs typeface="Calibri (MS)"/>
                <a:sym typeface="Calibri (MS)"/>
              </a:rPr>
              <a:t>. [online] Available at: </a:t>
            </a:r>
            <a:r>
              <a:rPr lang="en-US" sz="2400" u="sng">
                <a:solidFill>
                  <a:srgbClr val="0000FF"/>
                </a:solidFill>
                <a:latin typeface="Calibri (MS)"/>
                <a:ea typeface="Calibri (MS)"/>
                <a:cs typeface="Calibri (MS)"/>
                <a:sym typeface="Calibri (MS)"/>
                <a:hlinkClick r:id="rId18" tooltip="https://www.health.org.uk/features-and-opinion/blogs/meeting-the-nhs-workforce-retention-challenge"/>
              </a:rPr>
              <a:t>https://www.health.org.uk/features-and-opinion/blogs/meeting-the-nhs-workforce-retention-challenge</a:t>
            </a:r>
            <a:r>
              <a:rPr lang="en-US" sz="2400">
                <a:solidFill>
                  <a:srgbClr val="000000"/>
                </a:solidFill>
                <a:latin typeface="Calibri (MS)"/>
                <a:ea typeface="Calibri (MS)"/>
                <a:cs typeface="Calibri (MS)"/>
                <a:sym typeface="Calibri (MS)"/>
              </a:rPr>
              <a:t>. </a:t>
            </a:r>
          </a:p>
          <a:p>
            <a:pPr algn="l">
              <a:lnSpc>
                <a:spcPts val="2879"/>
              </a:lnSpc>
            </a:pPr>
            <a:r>
              <a:rPr lang="en-US" sz="2400">
                <a:solidFill>
                  <a:srgbClr val="000000"/>
                </a:solidFill>
                <a:latin typeface="Calibri (MS)"/>
                <a:ea typeface="Calibri (MS)"/>
                <a:cs typeface="Calibri (MS)"/>
                <a:sym typeface="Calibri (MS)"/>
              </a:rPr>
              <a:t>The Royal College of Nursing. (2025a). </a:t>
            </a:r>
            <a:r>
              <a:rPr lang="en-US" sz="2400" i="true">
                <a:solidFill>
                  <a:srgbClr val="000000"/>
                </a:solidFill>
                <a:latin typeface="Calibri (MS) Italics"/>
                <a:ea typeface="Calibri (MS) Italics"/>
                <a:cs typeface="Calibri (MS) Italics"/>
                <a:sym typeface="Calibri (MS) Italics"/>
              </a:rPr>
              <a:t>NHS pay in England: ‘We need formal negotiations now’ | News | Royal College of Nursing</a:t>
            </a:r>
            <a:r>
              <a:rPr lang="en-US" sz="2400">
                <a:solidFill>
                  <a:srgbClr val="000000"/>
                </a:solidFill>
                <a:latin typeface="Calibri (MS)"/>
                <a:ea typeface="Calibri (MS)"/>
                <a:cs typeface="Calibri (MS)"/>
                <a:sym typeface="Calibri (MS)"/>
              </a:rPr>
              <a:t>. [online] Available at: </a:t>
            </a:r>
            <a:r>
              <a:rPr lang="en-US" sz="2400" u="sng">
                <a:solidFill>
                  <a:srgbClr val="0000FF"/>
                </a:solidFill>
                <a:latin typeface="Calibri (MS)"/>
                <a:ea typeface="Calibri (MS)"/>
                <a:cs typeface="Calibri (MS)"/>
                <a:sym typeface="Calibri (MS)"/>
                <a:hlinkClick r:id="rId19" tooltip="https://www.rcn.org.uk/news-and-events/news/uk-nhs-pay-in-england-we-need-formal-negotiations-now-190925"/>
              </a:rPr>
              <a:t>https://www.rcn.org.uk/news-and-events/news/uk-nhs-pay-in-england-we-need-formal-negotiations-now-190925</a:t>
            </a:r>
            <a:r>
              <a:rPr lang="en-US" sz="2400">
                <a:solidFill>
                  <a:srgbClr val="000000"/>
                </a:solidFill>
                <a:latin typeface="Calibri (MS)"/>
                <a:ea typeface="Calibri (MS)"/>
                <a:cs typeface="Calibri (MS)"/>
                <a:sym typeface="Calibri (MS)"/>
              </a:rPr>
              <a:t>. </a:t>
            </a:r>
          </a:p>
          <a:p>
            <a:pPr algn="l">
              <a:lnSpc>
                <a:spcPts val="2879"/>
              </a:lnSpc>
            </a:pPr>
            <a:r>
              <a:rPr lang="en-US" sz="2400">
                <a:solidFill>
                  <a:srgbClr val="000000"/>
                </a:solidFill>
                <a:latin typeface="Calibri (MS)"/>
                <a:ea typeface="Calibri (MS)"/>
                <a:cs typeface="Calibri (MS)"/>
                <a:sym typeface="Calibri (MS)"/>
              </a:rPr>
              <a:t>The Royal College of Nursing. (2025b). </a:t>
            </a:r>
            <a:r>
              <a:rPr lang="en-US" sz="2400" i="true">
                <a:solidFill>
                  <a:srgbClr val="000000"/>
                </a:solidFill>
                <a:latin typeface="Calibri (MS) Italics"/>
                <a:ea typeface="Calibri (MS) Italics"/>
                <a:cs typeface="Calibri (MS) Italics"/>
                <a:sym typeface="Calibri (MS) Italics"/>
              </a:rPr>
              <a:t>Staff bank vs substantive nursing: key differences explained | RCN Magazine | Royal College of Nursing</a:t>
            </a:r>
            <a:r>
              <a:rPr lang="en-US" sz="2400">
                <a:solidFill>
                  <a:srgbClr val="000000"/>
                </a:solidFill>
                <a:latin typeface="Calibri (MS)"/>
                <a:ea typeface="Calibri (MS)"/>
                <a:cs typeface="Calibri (MS)"/>
                <a:sym typeface="Calibri (MS)"/>
              </a:rPr>
              <a:t>. [online] Available at: </a:t>
            </a:r>
            <a:r>
              <a:rPr lang="en-US" sz="2400" u="sng">
                <a:solidFill>
                  <a:srgbClr val="0000FF"/>
                </a:solidFill>
                <a:latin typeface="Calibri (MS)"/>
                <a:ea typeface="Calibri (MS)"/>
                <a:cs typeface="Calibri (MS)"/>
                <a:sym typeface="Calibri (MS)"/>
                <a:hlinkClick r:id="rId20" tooltip="https://www.rcn.org.uk/magazines/Advice/2025/Nov/Staff-bank-vs-substantive-key-differences-explained"/>
              </a:rPr>
              <a:t>https://www.rcn.org.uk/magazines/Advice/2025/Nov/Staff-bank-vs-substantive-key-differences-explained</a:t>
            </a:r>
            <a:r>
              <a:rPr lang="en-US" sz="2400">
                <a:solidFill>
                  <a:srgbClr val="000000"/>
                </a:solidFill>
                <a:latin typeface="Calibri (MS)"/>
                <a:ea typeface="Calibri (MS)"/>
                <a:cs typeface="Calibri (MS)"/>
                <a:sym typeface="Calibri (MS)"/>
              </a:rPr>
              <a: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DAHF6gmUGSw</dc:identifier>
  <dcterms:modified xsi:type="dcterms:W3CDTF">2011-08-01T06:04:30Z</dcterms:modified>
  <cp:revision>1</cp:revision>
  <dc:title>NHS_Compensation _rewards.</dc:title>
</cp:coreProperties>
</file>