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80" d="100"/>
          <a:sy n="80" d="100"/>
        </p:scale>
        <p:origin x="136" y="-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B8C8-BB19-488F-A2A2-3820081795B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1505D38-271A-403E-B5D6-DB5F56E36C6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1839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B8C8-BB19-488F-A2A2-3820081795B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05D38-271A-403E-B5D6-DB5F56E36C6A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9491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B8C8-BB19-488F-A2A2-3820081795B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05D38-271A-403E-B5D6-DB5F56E36C6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4694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B8C8-BB19-488F-A2A2-3820081795B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05D38-271A-403E-B5D6-DB5F56E36C6A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0076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B8C8-BB19-488F-A2A2-3820081795B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05D38-271A-403E-B5D6-DB5F56E36C6A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886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B8C8-BB19-488F-A2A2-3820081795B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05D38-271A-403E-B5D6-DB5F56E36C6A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1753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B8C8-BB19-488F-A2A2-3820081795B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05D38-271A-403E-B5D6-DB5F56E36C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274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B8C8-BB19-488F-A2A2-3820081795B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05D38-271A-403E-B5D6-DB5F56E36C6A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7409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377B8C8-BB19-488F-A2A2-3820081795B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05D38-271A-403E-B5D6-DB5F56E36C6A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125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B8C8-BB19-488F-A2A2-3820081795B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05D38-271A-403E-B5D6-DB5F56E36C6A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6673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7B8C8-BB19-488F-A2A2-3820081795B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05D38-271A-403E-B5D6-DB5F56E36C6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3949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77B8C8-BB19-488F-A2A2-3820081795B6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1505D38-271A-403E-B5D6-DB5F56E36C6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3782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02701367.2003.1060906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97BA6-2E65-454F-AF8F-C242FF2457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72551" y="2745606"/>
            <a:ext cx="3846897" cy="1366787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Barriers that inhibit pupils accessing meaningful P.E and Sport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B22296-EA6C-48BC-B3DC-85E2DE5763A0}"/>
              </a:ext>
            </a:extLst>
          </p:cNvPr>
          <p:cNvSpPr txBox="1"/>
          <p:nvPr/>
        </p:nvSpPr>
        <p:spPr>
          <a:xfrm>
            <a:off x="211756" y="144379"/>
            <a:ext cx="384689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 Narrow" panose="020B0606020202030204" pitchFamily="34" charset="0"/>
              </a:rPr>
              <a:t>Potential barriers which could prevent pupils of any age from being able to access and participate in beneficial, high quality and meaningful physical education and sport are; </a:t>
            </a:r>
          </a:p>
          <a:p>
            <a:endParaRPr lang="en-GB" dirty="0">
              <a:solidFill>
                <a:schemeClr val="bg1"/>
              </a:solidFill>
              <a:latin typeface="Arial Narrow" panose="020B060602020203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 Narrow" panose="020B0606020202030204" pitchFamily="34" charset="0"/>
              </a:rPr>
              <a:t>Gender </a:t>
            </a:r>
          </a:p>
          <a:p>
            <a:r>
              <a:rPr lang="en-GB" dirty="0">
                <a:solidFill>
                  <a:schemeClr val="bg1"/>
                </a:solidFill>
                <a:latin typeface="Arial Narrow" panose="020B0606020202030204" pitchFamily="34" charset="0"/>
              </a:rPr>
              <a:t>Poverty </a:t>
            </a:r>
          </a:p>
          <a:p>
            <a:r>
              <a:rPr lang="en-GB" dirty="0">
                <a:solidFill>
                  <a:schemeClr val="bg1"/>
                </a:solidFill>
                <a:latin typeface="Arial Narrow" panose="020B0606020202030204" pitchFamily="34" charset="0"/>
              </a:rPr>
              <a:t>Autism </a:t>
            </a:r>
          </a:p>
          <a:p>
            <a:r>
              <a:rPr lang="en-GB" dirty="0">
                <a:solidFill>
                  <a:schemeClr val="bg1"/>
                </a:solidFill>
                <a:latin typeface="Arial Narrow" panose="020B0606020202030204" pitchFamily="34" charset="0"/>
              </a:rPr>
              <a:t>Impairments to hearing or sight </a:t>
            </a:r>
          </a:p>
          <a:p>
            <a:r>
              <a:rPr lang="en-GB" dirty="0">
                <a:solidFill>
                  <a:schemeClr val="bg1"/>
                </a:solidFill>
                <a:latin typeface="Arial Narrow" panose="020B0606020202030204" pitchFamily="34" charset="0"/>
              </a:rPr>
              <a:t>Being overweight &amp; obese</a:t>
            </a:r>
          </a:p>
          <a:p>
            <a:r>
              <a:rPr lang="en-GB" dirty="0">
                <a:solidFill>
                  <a:schemeClr val="bg1"/>
                </a:solidFill>
                <a:latin typeface="Arial Narrow" panose="020B0606020202030204" pitchFamily="34" charset="0"/>
              </a:rPr>
              <a:t>Lack of Physical literacy 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6467B7-6102-448E-A1B0-32FD7DF787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653" y="144379"/>
            <a:ext cx="3959499" cy="171751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8420096-D521-4225-B6B9-F30EE8E999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761" t="17766" r="28846" b="24613"/>
          <a:stretch/>
        </p:blipFill>
        <p:spPr>
          <a:xfrm>
            <a:off x="4172551" y="1603622"/>
            <a:ext cx="1134177" cy="1545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6E8B68-34EB-49F1-8F0E-2C5DBE2341F6}"/>
              </a:ext>
            </a:extLst>
          </p:cNvPr>
          <p:cNvSpPr txBox="1"/>
          <p:nvPr/>
        </p:nvSpPr>
        <p:spPr>
          <a:xfrm>
            <a:off x="8390021" y="271120"/>
            <a:ext cx="359022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 Narrow" panose="020B0606020202030204" pitchFamily="34" charset="0"/>
              </a:rPr>
              <a:t>Poverty</a:t>
            </a:r>
          </a:p>
          <a:p>
            <a:r>
              <a:rPr lang="en-GB" sz="2000" dirty="0">
                <a:solidFill>
                  <a:schemeClr val="bg1"/>
                </a:solidFill>
                <a:latin typeface="Arial Narrow" panose="020B0606020202030204" pitchFamily="34" charset="0"/>
              </a:rPr>
              <a:t>The issue of poverty is a global barrier to allowing young people to access sport and physical education. </a:t>
            </a:r>
          </a:p>
          <a:p>
            <a:r>
              <a:rPr lang="en-GB" sz="2000" b="1" dirty="0" err="1">
                <a:solidFill>
                  <a:schemeClr val="bg1"/>
                </a:solidFill>
                <a:latin typeface="Arial Narrow" panose="020B0606020202030204" pitchFamily="34" charset="0"/>
              </a:rPr>
              <a:t>Hulteen</a:t>
            </a:r>
            <a:r>
              <a:rPr lang="en-GB" sz="2000" b="1" dirty="0">
                <a:solidFill>
                  <a:schemeClr val="bg1"/>
                </a:solidFill>
                <a:latin typeface="Arial Narrow" panose="020B0606020202030204" pitchFamily="34" charset="0"/>
              </a:rPr>
              <a:t> et al (2018)</a:t>
            </a:r>
          </a:p>
          <a:p>
            <a:endParaRPr lang="en-GB" sz="2000" b="1" dirty="0">
              <a:solidFill>
                <a:schemeClr val="bg1"/>
              </a:solidFill>
              <a:latin typeface="Arial Narrow" panose="020B0606020202030204" pitchFamily="34" charset="0"/>
            </a:endParaRPr>
          </a:p>
          <a:p>
            <a:r>
              <a:rPr lang="en-GB" sz="2000" b="1" dirty="0">
                <a:solidFill>
                  <a:schemeClr val="bg1"/>
                </a:solidFill>
                <a:latin typeface="Arial Narrow" panose="020B0606020202030204" pitchFamily="34" charset="0"/>
              </a:rPr>
              <a:t>Chinese super league </a:t>
            </a:r>
          </a:p>
          <a:p>
            <a:endParaRPr lang="en-GB" sz="2000" b="1" dirty="0">
              <a:solidFill>
                <a:schemeClr val="bg1"/>
              </a:solidFill>
              <a:latin typeface="Arial Narrow" panose="020B0606020202030204" pitchFamily="34" charset="0"/>
            </a:endParaRPr>
          </a:p>
          <a:p>
            <a:r>
              <a:rPr lang="en-GB" sz="2000" b="1" dirty="0">
                <a:solidFill>
                  <a:schemeClr val="bg1"/>
                </a:solidFill>
                <a:latin typeface="Arial Narrow" panose="020B0606020202030204" pitchFamily="34" charset="0"/>
              </a:rPr>
              <a:t>SKIP</a:t>
            </a:r>
            <a:endParaRPr lang="en-GB" b="1" dirty="0">
              <a:solidFill>
                <a:schemeClr val="bg1"/>
              </a:solidFill>
              <a:latin typeface="Arial Narrow" panose="020B0606020202030204" pitchFamily="34" charset="0"/>
            </a:endParaRP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9B3551-0863-470D-85D0-F771743EBC24}"/>
              </a:ext>
            </a:extLst>
          </p:cNvPr>
          <p:cNvSpPr txBox="1"/>
          <p:nvPr/>
        </p:nvSpPr>
        <p:spPr>
          <a:xfrm rot="20700634">
            <a:off x="291033" y="3636715"/>
            <a:ext cx="198051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publicised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Larger events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NGBs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Still not the quantity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7691B8-F718-479D-845A-AB08E7100698}"/>
              </a:ext>
            </a:extLst>
          </p:cNvPr>
          <p:cNvSpPr txBox="1"/>
          <p:nvPr/>
        </p:nvSpPr>
        <p:spPr>
          <a:xfrm rot="915190">
            <a:off x="2298737" y="3985017"/>
            <a:ext cx="19805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 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7C00B6-B994-48FE-B391-D1F5BBDEAE98}"/>
              </a:ext>
            </a:extLst>
          </p:cNvPr>
          <p:cNvSpPr txBox="1"/>
          <p:nvPr/>
        </p:nvSpPr>
        <p:spPr>
          <a:xfrm rot="20955782">
            <a:off x="4389341" y="3949481"/>
            <a:ext cx="235317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Impairments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Visual/hearing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Safety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Consistency (Munster et al 2015)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Glaucoma etc.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63B583-C4D6-427A-A08A-0913F79DD822}"/>
              </a:ext>
            </a:extLst>
          </p:cNvPr>
          <p:cNvSpPr txBox="1"/>
          <p:nvPr/>
        </p:nvSpPr>
        <p:spPr>
          <a:xfrm rot="780183">
            <a:off x="6712037" y="3811892"/>
            <a:ext cx="198051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Overweight &amp; Obese 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 confidence appearance etc.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move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Teasing/bullying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Loss of motivation</a:t>
            </a:r>
            <a:r>
              <a:rPr lang="en-GB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F55DCB-D41C-4B03-8816-08713304C4C2}"/>
              </a:ext>
            </a:extLst>
          </p:cNvPr>
          <p:cNvSpPr txBox="1"/>
          <p:nvPr/>
        </p:nvSpPr>
        <p:spPr>
          <a:xfrm rot="20770816">
            <a:off x="9303216" y="3632129"/>
            <a:ext cx="198051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Physical literacy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Co-ordination issues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Confidence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Engagement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Enjoyment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Pressure </a:t>
            </a:r>
          </a:p>
        </p:txBody>
      </p:sp>
    </p:spTree>
    <p:extLst>
      <p:ext uri="{BB962C8B-B14F-4D97-AF65-F5344CB8AC3E}">
        <p14:creationId xmlns:p14="http://schemas.microsoft.com/office/powerpoint/2010/main" val="27175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5834E-9644-4E88-87F8-7B215696C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A1500-D155-4D5A-82BC-A77F30AA1B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Cale, L. and Harris, J. (2011). </a:t>
            </a:r>
            <a:r>
              <a:rPr lang="en-GB" i="1" dirty="0"/>
              <a:t>‘Every child (of every size) matters’ in physical education! Physical education's role in childhood obesity</a:t>
            </a:r>
            <a:r>
              <a:rPr lang="en-GB" dirty="0"/>
              <a:t>. [</a:t>
            </a:r>
            <a:r>
              <a:rPr lang="en-GB" dirty="0" err="1"/>
              <a:t>ebook</a:t>
            </a:r>
            <a:r>
              <a:rPr lang="en-GB" dirty="0"/>
              <a:t>] ResearchGate. Available at: https://www.researchgate.net/publication/254339509_'Every_child_of_every_size_matters'_in_physical_education_Physical_education's_role_in_childhood_obesity [Accessed 6 Dec. 2019].</a:t>
            </a:r>
          </a:p>
          <a:p>
            <a:r>
              <a:rPr lang="en-GB" dirty="0"/>
              <a:t>Beamer, J. and Yun, J. (2014). </a:t>
            </a:r>
            <a:r>
              <a:rPr lang="en-GB" i="1" dirty="0"/>
              <a:t>Physical Educators' Beliefs and Self Reported </a:t>
            </a:r>
            <a:r>
              <a:rPr lang="en-GB" i="1" dirty="0" err="1"/>
              <a:t>Behaviors</a:t>
            </a:r>
            <a:r>
              <a:rPr lang="en-GB" i="1" dirty="0"/>
              <a:t> Toward Including Students With Autism Spectrum Disorder</a:t>
            </a:r>
            <a:r>
              <a:rPr lang="en-GB" dirty="0"/>
              <a:t>. [</a:t>
            </a:r>
            <a:r>
              <a:rPr lang="en-GB" dirty="0" err="1"/>
              <a:t>ebook</a:t>
            </a:r>
            <a:r>
              <a:rPr lang="en-GB" dirty="0"/>
              <a:t>] ResearchGate. Available at: https://www.researchgate.net/publication/265609006_Physical_Educators'_Beliefs_and_Self_Reported_Behaviors_Toward_Including_Students_With_Autism_Spectrum_Disorder [Accessed 6 Dec. 2019].</a:t>
            </a:r>
          </a:p>
          <a:p>
            <a:r>
              <a:rPr lang="en-GB" dirty="0" err="1"/>
              <a:t>Hulteen</a:t>
            </a:r>
            <a:r>
              <a:rPr lang="en-GB" dirty="0"/>
              <a:t>, Ryan &amp; Morgan, Philip &amp; Barnett, Lisa &amp; </a:t>
            </a:r>
            <a:r>
              <a:rPr lang="en-GB" dirty="0" err="1"/>
              <a:t>Stodden</a:t>
            </a:r>
            <a:r>
              <a:rPr lang="en-GB" dirty="0"/>
              <a:t>, David &amp; </a:t>
            </a:r>
            <a:r>
              <a:rPr lang="en-GB" dirty="0" err="1"/>
              <a:t>Lubans</a:t>
            </a:r>
            <a:r>
              <a:rPr lang="en-GB" dirty="0"/>
              <a:t>, David. (2018). Development of Foundational Movement Skills: A Conceptual Model for Physical Activity Across the Lifespan. Sports Medicine. 48. 10.1007/s40279-018-0892-6. </a:t>
            </a:r>
          </a:p>
          <a:p>
            <a:r>
              <a:rPr lang="en-GB" dirty="0"/>
              <a:t>Enhancing Girls' Participation in Physical Education: A Framework for Action Gibbons, Sandra </a:t>
            </a:r>
            <a:r>
              <a:rPr lang="en-GB" dirty="0" err="1"/>
              <a:t>L;Temple</a:t>
            </a:r>
            <a:r>
              <a:rPr lang="en-GB" dirty="0"/>
              <a:t>, </a:t>
            </a:r>
            <a:r>
              <a:rPr lang="en-GB" dirty="0" err="1"/>
              <a:t>Viviene</a:t>
            </a:r>
            <a:r>
              <a:rPr lang="en-GB" dirty="0"/>
              <a:t> </a:t>
            </a:r>
            <a:r>
              <a:rPr lang="en-GB" dirty="0" err="1"/>
              <a:t>A;Humbert</a:t>
            </a:r>
            <a:r>
              <a:rPr lang="en-GB" dirty="0"/>
              <a:t>, M Louise Physical &amp; Health Education Journal; Autumn 2011; 77, 3; ProQuest Central pg.16</a:t>
            </a:r>
          </a:p>
          <a:p>
            <a:r>
              <a:rPr lang="en-GB" dirty="0"/>
              <a:t>van Munster, M., Weaver, E., Lieberman, L. and Arndt, K. (2015). Physical Education and Visual Impairment: Collaborative Communication for Effective Inclusion. </a:t>
            </a:r>
            <a:r>
              <a:rPr lang="en-GB" i="1" dirty="0"/>
              <a:t>Journal of Visual Impairment &amp; Blindness</a:t>
            </a:r>
            <a:r>
              <a:rPr lang="en-GB" dirty="0"/>
              <a:t>, [online] 109(3), pp.231-237. Available at: https://search.proquest.com/docview/1687501510/abstract/C67DD34CFD224925PQ/1?accountid=130472 [Accessed 6 Dec. 2019].</a:t>
            </a:r>
          </a:p>
          <a:p>
            <a:r>
              <a:rPr lang="en-GB" dirty="0"/>
              <a:t>Jacqueline D. Goodway &amp; Crystal F. </a:t>
            </a:r>
            <a:r>
              <a:rPr lang="en-GB" dirty="0" err="1"/>
              <a:t>Branta</a:t>
            </a:r>
            <a:r>
              <a:rPr lang="en-GB" dirty="0"/>
              <a:t> (2003) Influence of a Motor Skill Intervention on Fundamental Motor Skill Development of Disadvantaged Preschool Children, Research Quarterly for Exercise and Sport, 74:1, 36-46, DOI: </a:t>
            </a:r>
            <a:r>
              <a:rPr lang="en-GB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10.1080/02701367.2003.10609062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73998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1399</TotalTime>
  <Words>528</Words>
  <Application>Microsoft Office PowerPoint</Application>
  <PresentationFormat>Widescreen</PresentationFormat>
  <Paragraphs>48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Arial Narrow</vt:lpstr>
      <vt:lpstr>Gill Sans MT</vt:lpstr>
      <vt:lpstr>Gallery</vt:lpstr>
      <vt:lpstr>Barriers that inhibit pupils accessing meaningful P.E and Sport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Barriers that inhibit pupils accessing meaningful P.E and Sport</dc:title>
  <dc:creator>Aidan Fraser</dc:creator>
  <cp:lastModifiedBy>Aidan Fraser</cp:lastModifiedBy>
  <cp:revision>14</cp:revision>
  <dcterms:created xsi:type="dcterms:W3CDTF">2019-12-05T13:47:16Z</dcterms:created>
  <dcterms:modified xsi:type="dcterms:W3CDTF">2019-12-06T13:06:39Z</dcterms:modified>
</cp:coreProperties>
</file>