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4.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93" r:id="rId2"/>
  </p:sldMasterIdLst>
  <p:notesMasterIdLst>
    <p:notesMasterId r:id="rId37"/>
  </p:notesMasterIdLst>
  <p:handoutMasterIdLst>
    <p:handoutMasterId r:id="rId38"/>
  </p:handoutMasterIdLst>
  <p:sldIdLst>
    <p:sldId id="277" r:id="rId3"/>
    <p:sldId id="1719" r:id="rId4"/>
    <p:sldId id="1856" r:id="rId5"/>
    <p:sldId id="1934" r:id="rId6"/>
    <p:sldId id="1870" r:id="rId7"/>
    <p:sldId id="1935" r:id="rId8"/>
    <p:sldId id="1950" r:id="rId9"/>
    <p:sldId id="1854" r:id="rId10"/>
    <p:sldId id="1962" r:id="rId11"/>
    <p:sldId id="1965" r:id="rId12"/>
    <p:sldId id="1966" r:id="rId13"/>
    <p:sldId id="1905" r:id="rId14"/>
    <p:sldId id="1955" r:id="rId15"/>
    <p:sldId id="1964" r:id="rId16"/>
    <p:sldId id="1967" r:id="rId17"/>
    <p:sldId id="1968" r:id="rId18"/>
    <p:sldId id="1971" r:id="rId19"/>
    <p:sldId id="1970" r:id="rId20"/>
    <p:sldId id="1972" r:id="rId21"/>
    <p:sldId id="1952" r:id="rId22"/>
    <p:sldId id="1973" r:id="rId23"/>
    <p:sldId id="1954" r:id="rId24"/>
    <p:sldId id="1857" r:id="rId25"/>
    <p:sldId id="1871" r:id="rId26"/>
    <p:sldId id="1974" r:id="rId27"/>
    <p:sldId id="1931" r:id="rId28"/>
    <p:sldId id="1956" r:id="rId29"/>
    <p:sldId id="1863" r:id="rId30"/>
    <p:sldId id="1901" r:id="rId31"/>
    <p:sldId id="1899" r:id="rId32"/>
    <p:sldId id="1959" r:id="rId33"/>
    <p:sldId id="1902" r:id="rId34"/>
    <p:sldId id="1940" r:id="rId35"/>
    <p:sldId id="1963" r:id="rId3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Lst>
        </p14:section>
        <p14:section name="White Template" id="{A073DAE3-B461-442F-A3D3-6642BD875E45}">
          <p14:sldIdLst/>
        </p14:section>
        <p14:section name="White Template" id="{8D3B2D1B-62BB-49BC-A58B-7EB07D5A0752}">
          <p14:sldIdLst>
            <p14:sldId id="1719"/>
            <p14:sldId id="1856"/>
            <p14:sldId id="1934"/>
            <p14:sldId id="1870"/>
            <p14:sldId id="1935"/>
            <p14:sldId id="1950"/>
            <p14:sldId id="1854"/>
            <p14:sldId id="1962"/>
            <p14:sldId id="1965"/>
            <p14:sldId id="1966"/>
            <p14:sldId id="1905"/>
            <p14:sldId id="1955"/>
            <p14:sldId id="1964"/>
            <p14:sldId id="1967"/>
            <p14:sldId id="1968"/>
            <p14:sldId id="1971"/>
            <p14:sldId id="1970"/>
            <p14:sldId id="1972"/>
            <p14:sldId id="1952"/>
            <p14:sldId id="1973"/>
            <p14:sldId id="1954"/>
            <p14:sldId id="1857"/>
            <p14:sldId id="1871"/>
            <p14:sldId id="1974"/>
            <p14:sldId id="1931"/>
            <p14:sldId id="1956"/>
            <p14:sldId id="1863"/>
            <p14:sldId id="1901"/>
            <p14:sldId id="1899"/>
            <p14:sldId id="1959"/>
            <p14:sldId id="1902"/>
            <p14:sldId id="1940"/>
            <p14:sldId id="1963"/>
          </p14:sldIdLst>
        </p14:section>
        <p14:section name="Default Section" id="{2DC4755A-C380-4646-9EE2-546867B1BD6F}">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73038" autoAdjust="0"/>
  </p:normalViewPr>
  <p:slideViewPr>
    <p:cSldViewPr>
      <p:cViewPr varScale="1">
        <p:scale>
          <a:sx n="57" d="100"/>
          <a:sy n="57" d="100"/>
        </p:scale>
        <p:origin x="207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778"/>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azure.microsoft.com/pricing/hybrid-benefi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Adjust the cover for either AZ-900T00 or AZ-900T01.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content in SkillPipe is now aligned with the content in Learn. The notes section of the PPT will call out any free Learn sandbox exercises available and provide direct links that can be shared with students (if they are not able to create a free Azure account and/or are not following along in Learn).</a:t>
            </a:r>
          </a:p>
          <a:p>
            <a:endParaRPr lang="en-US" dirty="0"/>
          </a:p>
          <a:p>
            <a:r>
              <a:rPr lang="en-US" dirty="0"/>
              <a:t>https://docs.microsoft.com/en-us/learn/paths/az-900-describe-general-security-network-security-features/</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619146B-24F9-441E-A368-DB3B5A84C1D4}"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dirty="0"/>
          </a:p>
        </p:txBody>
      </p:sp>
    </p:spTree>
    <p:extLst>
      <p:ext uri="{BB962C8B-B14F-4D97-AF65-F5344CB8AC3E}">
        <p14:creationId xmlns:p14="http://schemas.microsoft.com/office/powerpoint/2010/main" val="208039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dirty="0"/>
          </a:p>
        </p:txBody>
      </p:sp>
    </p:spTree>
    <p:extLst>
      <p:ext uri="{BB962C8B-B14F-4D97-AF65-F5344CB8AC3E}">
        <p14:creationId xmlns:p14="http://schemas.microsoft.com/office/powerpoint/2010/main" val="306568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11/15/2022 11:29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dirty="0"/>
          </a:p>
        </p:txBody>
      </p:sp>
    </p:spTree>
    <p:extLst>
      <p:ext uri="{BB962C8B-B14F-4D97-AF65-F5344CB8AC3E}">
        <p14:creationId xmlns:p14="http://schemas.microsoft.com/office/powerpoint/2010/main" val="10579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11/15/2022 11:29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dirty="0"/>
          </a:p>
        </p:txBody>
      </p:sp>
    </p:spTree>
    <p:extLst>
      <p:ext uri="{BB962C8B-B14F-4D97-AF65-F5344CB8AC3E}">
        <p14:creationId xmlns:p14="http://schemas.microsoft.com/office/powerpoint/2010/main" val="2098846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0" i="0" dirty="0">
                <a:solidFill>
                  <a:srgbClr val="171717"/>
                </a:solidFill>
                <a:effectLst/>
                <a:latin typeface="Segoe UI" panose="020B0502040204020203" pitchFamily="34" charset="0"/>
              </a:rPr>
              <a:t>Azure Security Center is a unified infrastructure security management system that strengthens the security posture of your data centers, and provides advanced threat protection across your hybrid workloads in the cloud - whether they're in Azure or not - as well as on premises.</a:t>
            </a:r>
          </a:p>
          <a:p>
            <a:pPr algn="l">
              <a:buFont typeface="Arial" panose="020B0604020202020204" pitchFamily="34" charset="0"/>
              <a:buChar char="•"/>
            </a:pPr>
            <a:r>
              <a:rPr lang="en-US" sz="2000" b="1" i="0" dirty="0">
                <a:solidFill>
                  <a:srgbClr val="171717"/>
                </a:solidFill>
                <a:effectLst/>
                <a:latin typeface="Segoe UI" panose="020B0502040204020203" pitchFamily="34" charset="0"/>
              </a:rPr>
              <a:t>Strengthen security posture</a:t>
            </a:r>
            <a:r>
              <a:rPr lang="en-US" sz="2000" b="0" i="0" dirty="0">
                <a:solidFill>
                  <a:srgbClr val="171717"/>
                </a:solidFill>
                <a:effectLst/>
                <a:latin typeface="Segoe UI" panose="020B0502040204020203" pitchFamily="34" charset="0"/>
              </a:rPr>
              <a:t>: Security Center assesses your environment and enables you to understand the status of your resources, and whether they are secure.</a:t>
            </a:r>
          </a:p>
          <a:p>
            <a:pPr algn="l">
              <a:buFont typeface="Arial" panose="020B0604020202020204" pitchFamily="34" charset="0"/>
              <a:buChar char="•"/>
            </a:pPr>
            <a:r>
              <a:rPr lang="en-US" sz="2000" b="1" i="0" dirty="0">
                <a:solidFill>
                  <a:srgbClr val="171717"/>
                </a:solidFill>
                <a:effectLst/>
                <a:latin typeface="Segoe UI" panose="020B0502040204020203" pitchFamily="34" charset="0"/>
              </a:rPr>
              <a:t>Protect against threats</a:t>
            </a:r>
            <a:r>
              <a:rPr lang="en-US" sz="2000" b="0" i="0" dirty="0">
                <a:solidFill>
                  <a:srgbClr val="171717"/>
                </a:solidFill>
                <a:effectLst/>
                <a:latin typeface="Segoe UI" panose="020B0502040204020203" pitchFamily="34" charset="0"/>
              </a:rPr>
              <a:t>: Security Center assesses your workloads and raises threat prevention recommendations and security alerts.</a:t>
            </a:r>
          </a:p>
          <a:p>
            <a:pPr algn="l">
              <a:buFont typeface="Arial" panose="020B0604020202020204" pitchFamily="34" charset="0"/>
              <a:buChar char="•"/>
            </a:pPr>
            <a:r>
              <a:rPr lang="en-US" sz="2000" b="1" i="0" dirty="0">
                <a:solidFill>
                  <a:srgbClr val="171717"/>
                </a:solidFill>
                <a:effectLst/>
                <a:latin typeface="Segoe UI" panose="020B0502040204020203" pitchFamily="34" charset="0"/>
              </a:rPr>
              <a:t>Get secure faster</a:t>
            </a:r>
            <a:r>
              <a:rPr lang="en-US" sz="2000" b="0" i="0" dirty="0">
                <a:solidFill>
                  <a:srgbClr val="171717"/>
                </a:solidFill>
                <a:effectLst/>
                <a:latin typeface="Segoe UI" panose="020B0502040204020203" pitchFamily="34" charset="0"/>
              </a:rPr>
              <a:t>: In Security Center, everything is done in cloud speed. Because it is natively integrated, deployment of Security Center is easy, providing you with auto-provisioning and protection with Azure services.</a:t>
            </a: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Policy compliance</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Center is built on top of Azure Policy controls so you can </a:t>
            </a: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set and monitor</a:t>
            </a: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 your policies to run on management groups, across subscriptions, and even for a whole tenant.</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Security alerts</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Center automatically collects, analyzes, and integrates log data from your Azure resources like firewall and endpoint protection to detect real threats. Then list of prioritized security alerts is shown in Security Center along with the information you need to quickly investigate and remediate an attack.</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Secure score</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Center continually assesses your resources for security issues; then aggregates all the findings into a single score so that you can tell your current security situation.</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Resource Security Hygiene</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visibility and recommendations by resource.</a:t>
            </a:r>
            <a:endParaRPr lang="en-US" sz="1800" b="0" i="0" u="none" strike="noStrike" dirty="0">
              <a:effectLst/>
              <a:latin typeface="Arial" panose="020B0604020202020204" pitchFamily="34" charset="0"/>
            </a:endParaRPr>
          </a:p>
          <a:p>
            <a:pPr algn="l">
              <a:buFont typeface="Arial" panose="020B0604020202020204" pitchFamily="34" charset="0"/>
              <a:buChar char="•"/>
            </a:pPr>
            <a:endParaRPr lang="en-US" sz="2000" b="0" i="0" dirty="0">
              <a:solidFill>
                <a:srgbClr val="171717"/>
              </a:solidFill>
              <a:effectLst/>
              <a:latin typeface="Segoe UI" panose="020B0502040204020203" pitchFamily="34" charset="0"/>
            </a:endParaRPr>
          </a:p>
          <a:p>
            <a:endParaRPr lang="en-IE" sz="900" b="1"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Security </a:t>
            </a:r>
            <a:r>
              <a:rPr lang="en-IE" sz="900" b="0" i="0" u="none" strike="noStrike" kern="1200" dirty="0">
                <a:solidFill>
                  <a:schemeClr val="tx1"/>
                </a:solidFill>
                <a:effectLst/>
                <a:latin typeface="Segoe UI Light" pitchFamily="34" charset="0"/>
                <a:ea typeface="+mn-ea"/>
                <a:cs typeface="+mn-cs"/>
              </a:rPr>
              <a:t>- https://azure.microsoft.com/en-us/services/security-center/</a:t>
            </a:r>
          </a:p>
          <a:p>
            <a:endParaRPr lang="en-IE" sz="900" b="0" i="0" u="none" strike="noStrike" kern="1200" dirty="0">
              <a:solidFill>
                <a:schemeClr val="tx1"/>
              </a:solidFill>
              <a:effectLst/>
              <a:latin typeface="Segoe UI Light" pitchFamily="34" charset="0"/>
              <a:ea typeface="+mn-ea"/>
              <a:cs typeface="+mn-cs"/>
            </a:endParaRPr>
          </a:p>
          <a:p>
            <a:r>
              <a:rPr lang="en-US" sz="1400" b="1" dirty="0"/>
              <a:t>Learn and SkillPipe content order note:</a:t>
            </a:r>
          </a:p>
          <a:p>
            <a:r>
              <a:rPr lang="en-US" sz="1400" b="0" dirty="0"/>
              <a:t>Slides 6 &amp; 8-9</a:t>
            </a:r>
          </a:p>
          <a:p>
            <a:r>
              <a:rPr lang="en-US" sz="1400" b="0" dirty="0"/>
              <a:t>https://docs.microsoft.com/en-us/learn/modules/protect-against-security-threats-azure/2-protect-threats-security-center</a:t>
            </a:r>
            <a:endParaRPr lang="en-US" sz="1400" dirty="0"/>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dirty="0"/>
          </a:p>
        </p:txBody>
      </p:sp>
    </p:spTree>
    <p:extLst>
      <p:ext uri="{BB962C8B-B14F-4D97-AF65-F5344CB8AC3E}">
        <p14:creationId xmlns:p14="http://schemas.microsoft.com/office/powerpoint/2010/main" val="1605927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altLang="zh-CN" b="0" i="0" dirty="0">
                <a:solidFill>
                  <a:srgbClr val="171717"/>
                </a:solidFill>
                <a:effectLst/>
                <a:latin typeface="Segoe UI Light" panose="020B0502040204020203" pitchFamily="34" charset="0"/>
                <a:cs typeface="Segoe UI Light" panose="020B0502040204020203" pitchFamily="34" charset="0"/>
              </a:rPr>
              <a:t>Protecting an organization’s estate, resources, assets, and data from security breaches and attacks is an ongoing and escalating challenge. Recently, the business world changed almost overnight as large numbers of staff switched to remote working, creating an exploitable window for cybercriminals. IT departments rushed to patch and strengthen their staff’s devices and their access to company assets and resources.</a:t>
            </a:r>
          </a:p>
          <a:p>
            <a:pPr algn="l"/>
            <a:r>
              <a:rPr lang="en-US" altLang="zh-CN" b="0" i="0" dirty="0">
                <a:solidFill>
                  <a:srgbClr val="171717"/>
                </a:solidFill>
                <a:effectLst/>
                <a:latin typeface="Segoe UI Light" panose="020B0502040204020203" pitchFamily="34" charset="0"/>
                <a:cs typeface="Segoe UI Light" panose="020B0502040204020203" pitchFamily="34" charset="0"/>
              </a:rPr>
              <a:t>Cybercriminals will often escalate their activity in times of national or global crisis, looking to exploit the situation and find ways into your organization. Having a resilient and robust, industry-standard set of tools can help mitigate and prevent these exploits. Security incident and event management (SIEM), security orchestration automated response (SOAR), and extended detection and response (XDR) provide excellent security insights and security automation that can enhance an organization's network security perimeter.</a:t>
            </a:r>
          </a:p>
          <a:p>
            <a:pPr algn="l"/>
            <a:r>
              <a:rPr lang="en-US" altLang="zh-CN" b="0" i="0" dirty="0">
                <a:solidFill>
                  <a:srgbClr val="171717"/>
                </a:solidFill>
                <a:effectLst/>
                <a:latin typeface="Segoe UI Light" panose="020B0502040204020203" pitchFamily="34" charset="0"/>
                <a:cs typeface="Segoe UI Light" panose="020B0502040204020203" pitchFamily="34" charset="0"/>
              </a:rPr>
              <a:t>Here, you’ll gain a general understanding of the Azure tools that support SIEM, SOAR, and XDR in protecting your network's security perimeter.</a:t>
            </a:r>
          </a:p>
          <a:p>
            <a:pPr algn="l"/>
            <a:endParaRPr lang="en-US" dirty="0">
              <a:latin typeface="Segoe UI Light" panose="020B0502040204020203" pitchFamily="34" charset="0"/>
              <a:cs typeface="Segoe UI Light" panose="020B05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9F26854-F9AE-4E32-B2A5-59EE421C280D}" type="datetime8">
              <a:rPr lang="en-US" smtClean="0"/>
              <a:t>11/15/2022 11:36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8</a:t>
            </a:fld>
            <a:endParaRPr lang="en-US" dirty="0"/>
          </a:p>
        </p:txBody>
      </p:sp>
    </p:spTree>
    <p:extLst>
      <p:ext uri="{BB962C8B-B14F-4D97-AF65-F5344CB8AC3E}">
        <p14:creationId xmlns:p14="http://schemas.microsoft.com/office/powerpoint/2010/main" val="2120969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11/15/2022 11:29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9</a:t>
            </a:fld>
            <a:endParaRPr lang="en-US" dirty="0"/>
          </a:p>
        </p:txBody>
      </p:sp>
    </p:spTree>
    <p:extLst>
      <p:ext uri="{BB962C8B-B14F-4D97-AF65-F5344CB8AC3E}">
        <p14:creationId xmlns:p14="http://schemas.microsoft.com/office/powerpoint/2010/main" val="1328316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11/15/2022 11:29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dirty="0"/>
          </a:p>
        </p:txBody>
      </p:sp>
    </p:spTree>
    <p:extLst>
      <p:ext uri="{BB962C8B-B14F-4D97-AF65-F5344CB8AC3E}">
        <p14:creationId xmlns:p14="http://schemas.microsoft.com/office/powerpoint/2010/main" val="6973426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Light" pitchFamily="34" charset="0"/>
                <a:ea typeface="+mn-ea"/>
                <a:cs typeface="+mn-cs"/>
              </a:rPr>
              <a:t>Azure Security </a:t>
            </a:r>
            <a:r>
              <a:rPr lang="en-IE" sz="900" b="0" i="0" u="none" strike="noStrike" kern="1200" dirty="0">
                <a:solidFill>
                  <a:schemeClr val="tx1"/>
                </a:solidFill>
                <a:effectLst/>
                <a:latin typeface="Segoe UI Light" pitchFamily="34" charset="0"/>
                <a:ea typeface="+mn-ea"/>
                <a:cs typeface="+mn-cs"/>
              </a:rPr>
              <a:t>- https://azure.microsoft.com/en-us/services/security-center/</a:t>
            </a:r>
          </a:p>
          <a:p>
            <a:r>
              <a:rPr lang="en-IE" sz="900" b="0" i="0" u="none" strike="noStrike" kern="1200" dirty="0">
                <a:solidFill>
                  <a:schemeClr val="tx1"/>
                </a:solidFill>
                <a:effectLst/>
                <a:latin typeface="Segoe UI Light" pitchFamily="34" charset="0"/>
                <a:ea typeface="+mn-ea"/>
                <a:cs typeface="+mn-cs"/>
              </a:rPr>
              <a:t>https://docs.microsoft.com/en-us/azure/security-center/security-center-managing-and-responding-alerts</a:t>
            </a:r>
          </a:p>
          <a:p>
            <a:r>
              <a:rPr lang="en-IE" sz="900" b="0" i="0" u="none" strike="noStrike" kern="1200" dirty="0">
                <a:solidFill>
                  <a:schemeClr val="tx1"/>
                </a:solidFill>
                <a:effectLst/>
                <a:latin typeface="Segoe UI Light" pitchFamily="34" charset="0"/>
                <a:ea typeface="+mn-ea"/>
                <a:cs typeface="+mn-cs"/>
              </a:rPr>
              <a:t>https://docs.microsoft.com/en-us/azure/security-center/secure-score-security-controls</a:t>
            </a:r>
          </a:p>
          <a:p>
            <a:endParaRPr lang="en-IE" sz="900" b="0" i="0" u="none" strike="noStrike" kern="1200" dirty="0">
              <a:solidFill>
                <a:schemeClr val="tx1"/>
              </a:solidFill>
              <a:effectLst/>
              <a:latin typeface="Segoe UI Light" pitchFamily="34" charset="0"/>
              <a:ea typeface="+mn-ea"/>
              <a:cs typeface="+mn-cs"/>
            </a:endParaRPr>
          </a:p>
          <a:p>
            <a:r>
              <a:rPr lang="en-US" sz="900" b="0" i="0" u="none" strike="noStrike" kern="1200" dirty="0">
                <a:solidFill>
                  <a:schemeClr val="tx1"/>
                </a:solidFill>
                <a:effectLst/>
                <a:latin typeface="Segoe UI Light" pitchFamily="34" charset="0"/>
                <a:ea typeface="+mn-ea"/>
                <a:cs typeface="+mn-cs"/>
              </a:rPr>
              <a:t>Secure score - Security Center continually assesses your resources for security issues; then aggregates all the findings into a single score so that you can tell, at a glance, your current security situation: the higher the score, the lower the identified risk level</a:t>
            </a:r>
          </a:p>
          <a:p>
            <a:endParaRPr lang="en-IE" sz="900" b="0" i="0" u="none" strike="noStrike" kern="1200" dirty="0">
              <a:solidFill>
                <a:schemeClr val="tx1"/>
              </a:solidFill>
              <a:effectLst/>
              <a:latin typeface="Segoe UI Light" pitchFamily="34" charset="0"/>
              <a:ea typeface="+mn-ea"/>
              <a:cs typeface="+mn-cs"/>
            </a:endParaRPr>
          </a:p>
          <a:p>
            <a:r>
              <a:rPr lang="en-US" sz="900" b="1" dirty="0"/>
              <a:t>Learn and SkillPipe content order note:</a:t>
            </a:r>
          </a:p>
          <a:p>
            <a:r>
              <a:rPr lang="en-US" sz="900" b="0" dirty="0"/>
              <a:t>Slides 6 &amp; 8-9</a:t>
            </a:r>
          </a:p>
          <a:p>
            <a:r>
              <a:rPr lang="en-US" sz="900" b="0" dirty="0"/>
              <a:t>https://docs.microsoft.com/en-us/learn/modules/protect-against-security-threats-azure/2-protect-threats-security-center</a:t>
            </a:r>
            <a:endParaRPr lang="en-US" sz="900" dirty="0"/>
          </a:p>
          <a:p>
            <a:endParaRPr lang="en-US" sz="900" dirty="0"/>
          </a:p>
          <a:p>
            <a:endParaRPr lang="en-US" sz="900" dirty="0"/>
          </a:p>
          <a:p>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dirty="0"/>
          </a:p>
        </p:txBody>
      </p:sp>
    </p:spTree>
    <p:extLst>
      <p:ext uri="{BB962C8B-B14F-4D97-AF65-F5344CB8AC3E}">
        <p14:creationId xmlns:p14="http://schemas.microsoft.com/office/powerpoint/2010/main" val="3084064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Light" pitchFamily="34" charset="0"/>
                <a:ea typeface="+mn-ea"/>
                <a:cs typeface="+mn-cs"/>
              </a:rPr>
              <a:t>Azure Security </a:t>
            </a:r>
            <a:r>
              <a:rPr lang="en-IE" sz="900" b="0" i="0" u="none" strike="noStrike" kern="1200" dirty="0">
                <a:solidFill>
                  <a:schemeClr val="tx1"/>
                </a:solidFill>
                <a:effectLst/>
                <a:latin typeface="Segoe UI Light" pitchFamily="34" charset="0"/>
                <a:ea typeface="+mn-ea"/>
                <a:cs typeface="+mn-cs"/>
              </a:rPr>
              <a:t>- https://azure.microsoft.com/en-us/services/security-center/</a:t>
            </a:r>
          </a:p>
          <a:p>
            <a:r>
              <a:rPr lang="en-IE" sz="900" b="0" i="0" u="none" strike="noStrike" kern="1200" dirty="0">
                <a:solidFill>
                  <a:schemeClr val="tx1"/>
                </a:solidFill>
                <a:effectLst/>
                <a:latin typeface="Segoe UI Light" pitchFamily="34" charset="0"/>
                <a:ea typeface="+mn-ea"/>
                <a:cs typeface="+mn-cs"/>
              </a:rPr>
              <a:t>https://docs.microsoft.com/en-us/azure/security-center/security-center-managing-and-responding-alerts</a:t>
            </a:r>
          </a:p>
          <a:p>
            <a:r>
              <a:rPr lang="en-IE" sz="900" b="0" i="0" u="none" strike="noStrike" kern="1200" dirty="0">
                <a:solidFill>
                  <a:schemeClr val="tx1"/>
                </a:solidFill>
                <a:effectLst/>
                <a:latin typeface="Segoe UI Light" pitchFamily="34" charset="0"/>
                <a:ea typeface="+mn-ea"/>
                <a:cs typeface="+mn-cs"/>
              </a:rPr>
              <a:t>https://docs.microsoft.com/en-us/azure/security-center/secure-score-security-controls</a:t>
            </a:r>
          </a:p>
          <a:p>
            <a:endParaRPr lang="en-IE" sz="900" b="0" i="0" u="none" strike="noStrike" kern="1200" dirty="0">
              <a:solidFill>
                <a:schemeClr val="tx1"/>
              </a:solidFill>
              <a:effectLst/>
              <a:latin typeface="Segoe UI Light" pitchFamily="34" charset="0"/>
              <a:ea typeface="+mn-ea"/>
              <a:cs typeface="+mn-cs"/>
            </a:endParaRPr>
          </a:p>
          <a:p>
            <a:r>
              <a:rPr lang="en-US" sz="900" b="0" i="0" u="none" strike="noStrike" kern="1200" dirty="0">
                <a:solidFill>
                  <a:schemeClr val="tx1"/>
                </a:solidFill>
                <a:effectLst/>
                <a:latin typeface="Segoe UI Light" pitchFamily="34" charset="0"/>
                <a:ea typeface="+mn-ea"/>
                <a:cs typeface="+mn-cs"/>
              </a:rPr>
              <a:t>Secure score - Security Center continually assesses your resources for security issues; then aggregates all the findings into a single score so that you can tell, at a glance, your current security situation: the higher the score, the lower the identified risk level</a:t>
            </a:r>
          </a:p>
          <a:p>
            <a:endParaRPr lang="en-IE" sz="900" b="0" i="0" u="none" strike="noStrike" kern="1200" dirty="0">
              <a:solidFill>
                <a:schemeClr val="tx1"/>
              </a:solidFill>
              <a:effectLst/>
              <a:latin typeface="Segoe UI Light" pitchFamily="34" charset="0"/>
              <a:ea typeface="+mn-ea"/>
              <a:cs typeface="+mn-cs"/>
            </a:endParaRPr>
          </a:p>
          <a:p>
            <a:r>
              <a:rPr lang="en-US" sz="900" b="1" dirty="0"/>
              <a:t>Learn and SkillPipe content order note:</a:t>
            </a:r>
          </a:p>
          <a:p>
            <a:r>
              <a:rPr lang="en-US" sz="900" b="0" dirty="0"/>
              <a:t>Slides 6 &amp; 8-9</a:t>
            </a:r>
          </a:p>
          <a:p>
            <a:r>
              <a:rPr lang="en-US" sz="900" b="0" dirty="0"/>
              <a:t>https://docs.microsoft.com/en-us/learn/modules/protect-against-security-threats-azure/2-protect-threats-security-center</a:t>
            </a:r>
            <a:endParaRPr lang="en-US" sz="900" dirty="0"/>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13</a:t>
            </a:fld>
            <a:endParaRPr lang="en-US" dirty="0"/>
          </a:p>
        </p:txBody>
      </p:sp>
    </p:spTree>
    <p:extLst>
      <p:ext uri="{BB962C8B-B14F-4D97-AF65-F5344CB8AC3E}">
        <p14:creationId xmlns:p14="http://schemas.microsoft.com/office/powerpoint/2010/main" val="12170705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11/15/2022 11:29 PM</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9960833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11/15/2022 11:29 PM</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672959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11/15/2022 11:29 PM</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7372133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11/15/2022 11:29 PM</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7751829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11/15/2022 11:29 PM</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029848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kern="1200" baseline="0" dirty="0">
                <a:solidFill>
                  <a:schemeClr val="tx1"/>
                </a:solidFill>
                <a:effectLst/>
                <a:latin typeface="Segoe UI Light" pitchFamily="34" charset="0"/>
                <a:ea typeface="+mn-ea"/>
                <a:cs typeface="+mn-cs"/>
              </a:rPr>
              <a:t>Azure</a:t>
            </a:r>
            <a:r>
              <a:rPr lang="en-IE" sz="900" b="1" kern="1200" dirty="0">
                <a:solidFill>
                  <a:schemeClr val="tx1"/>
                </a:solidFill>
                <a:effectLst/>
                <a:latin typeface="Segoe UI Light" pitchFamily="34" charset="0"/>
                <a:ea typeface="+mn-ea"/>
                <a:cs typeface="+mn-cs"/>
              </a:rPr>
              <a:t> Key Vault </a:t>
            </a:r>
            <a:r>
              <a:rPr lang="en-IE" sz="900" kern="1200" dirty="0">
                <a:solidFill>
                  <a:schemeClr val="tx1"/>
                </a:solidFill>
                <a:effectLst/>
                <a:latin typeface="Segoe UI Light" pitchFamily="34" charset="0"/>
                <a:ea typeface="+mn-ea"/>
                <a:cs typeface="+mn-cs"/>
              </a:rPr>
              <a:t>-</a:t>
            </a:r>
            <a:r>
              <a:rPr lang="en-IE" sz="900" b="0" i="0" u="none" strike="noStrike" kern="1200" dirty="0">
                <a:solidFill>
                  <a:schemeClr val="tx1"/>
                </a:solidFill>
                <a:effectLst/>
                <a:latin typeface="Segoe UI Light" pitchFamily="34" charset="0"/>
                <a:ea typeface="+mn-ea"/>
                <a:cs typeface="+mn-cs"/>
              </a:rPr>
              <a:t>https://azure.microsoft.com/en-us/services/key-vault/</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kern="1200" dirty="0">
                <a:solidFill>
                  <a:schemeClr val="tx1"/>
                </a:solidFill>
                <a:effectLst/>
                <a:latin typeface="Segoe UI Light" pitchFamily="34" charset="0"/>
                <a:ea typeface="+mn-ea"/>
                <a:cs typeface="+mn-cs"/>
              </a:rPr>
              <a:t>https://docs.microsoft.com/en-us/learn/modules/protect-against-security-threats-azure/4-manage-secrets-key-vault</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20</a:t>
            </a:fld>
            <a:endParaRPr lang="en-US" dirty="0"/>
          </a:p>
        </p:txBody>
      </p:sp>
    </p:spTree>
    <p:extLst>
      <p:ext uri="{BB962C8B-B14F-4D97-AF65-F5344CB8AC3E}">
        <p14:creationId xmlns:p14="http://schemas.microsoft.com/office/powerpoint/2010/main" val="38498795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700" b="1" i="0" u="none" strike="noStrike" kern="1200" dirty="0">
                <a:solidFill>
                  <a:schemeClr val="tx1"/>
                </a:solidFill>
                <a:effectLst/>
                <a:latin typeface="Segoe UI Light" pitchFamily="34" charset="0"/>
                <a:ea typeface="+mn-ea"/>
                <a:cs typeface="+mn-cs"/>
              </a:rPr>
              <a:t>Learn and SkillPipe content order note: </a:t>
            </a:r>
          </a:p>
          <a:p>
            <a:pPr algn="l"/>
            <a:r>
              <a:rPr lang="en-US" dirty="0"/>
              <a:t>Learn has a sandbox exercise - </a:t>
            </a:r>
            <a:r>
              <a:rPr lang="en-US" b="1" i="0" dirty="0">
                <a:solidFill>
                  <a:srgbClr val="171717"/>
                </a:solidFill>
                <a:effectLst/>
                <a:latin typeface="Segoe UI" panose="020B0502040204020203" pitchFamily="34" charset="0"/>
              </a:rPr>
              <a:t>Exercise - Manage a password in Azure Key Vault</a:t>
            </a:r>
          </a:p>
          <a:p>
            <a:r>
              <a:rPr lang="en-US" b="0" i="0" dirty="0">
                <a:solidFill>
                  <a:srgbClr val="171717"/>
                </a:solidFill>
                <a:effectLst/>
                <a:latin typeface="Segoe UI" panose="020B0502040204020203" pitchFamily="34" charset="0"/>
              </a:rPr>
              <a:t>https://docs.microsoft.com/en-us/learn/modules/protect-against-security-threats-azure/5-manage-password-key-vault</a:t>
            </a: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11/15/2022 11:29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21</a:t>
            </a:fld>
            <a:endParaRPr lang="en-US" dirty="0"/>
          </a:p>
        </p:txBody>
      </p:sp>
    </p:spTree>
    <p:extLst>
      <p:ext uri="{BB962C8B-B14F-4D97-AF65-F5344CB8AC3E}">
        <p14:creationId xmlns:p14="http://schemas.microsoft.com/office/powerpoint/2010/main" val="1858165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https://docs.microsoft.com/en-us/azure/virtual-machines/windows/dedicated-hosts</a:t>
            </a:r>
          </a:p>
          <a:p>
            <a:endParaRPr lang="en-US" dirty="0"/>
          </a:p>
          <a:p>
            <a:pPr algn="l"/>
            <a:r>
              <a:rPr lang="en-US" b="0" i="0" dirty="0">
                <a:solidFill>
                  <a:srgbClr val="171717"/>
                </a:solidFill>
                <a:effectLst/>
                <a:latin typeface="Segoe UI" panose="020B0502040204020203" pitchFamily="34" charset="0"/>
              </a:rPr>
              <a:t>Azure Dedicated Host is a service that provides physical servers - able to host one or more virtual machines - dedicated to one Azure subscription. Dedicated hosts are the same physical servers used in our data centers, provided as a resource. You can provision dedicated hosts within a region, availability zone, and fault domain. Then, you can place VMs directly into your provisioned hosts, in whatever configuration best meets your needs.</a:t>
            </a:r>
          </a:p>
          <a:p>
            <a:pPr algn="l"/>
            <a:r>
              <a:rPr lang="en-US" b="1" i="0" dirty="0">
                <a:solidFill>
                  <a:srgbClr val="171717"/>
                </a:solidFill>
                <a:effectLst/>
                <a:latin typeface="Segoe UI" panose="020B0502040204020203" pitchFamily="34" charset="0"/>
              </a:rPr>
              <a:t>Limitations</a:t>
            </a:r>
          </a:p>
          <a:p>
            <a:pPr algn="l">
              <a:buFont typeface="Arial" panose="020B0604020202020204" pitchFamily="34" charset="0"/>
              <a:buChar char="•"/>
            </a:pPr>
            <a:r>
              <a:rPr lang="en-US" b="0" i="0" dirty="0">
                <a:solidFill>
                  <a:srgbClr val="171717"/>
                </a:solidFill>
                <a:effectLst/>
                <a:latin typeface="Segoe UI" panose="020B0502040204020203" pitchFamily="34" charset="0"/>
              </a:rPr>
              <a:t>Virtual machine scale sets are not currently supported on dedicated hosts.</a:t>
            </a:r>
          </a:p>
          <a:p>
            <a:pPr algn="l"/>
            <a:r>
              <a:rPr lang="en-US" b="1" i="0" dirty="0">
                <a:solidFill>
                  <a:srgbClr val="171717"/>
                </a:solidFill>
                <a:effectLst/>
                <a:latin typeface="Segoe UI" panose="020B0502040204020203" pitchFamily="34" charset="0"/>
              </a:rPr>
              <a:t>Benefits</a:t>
            </a:r>
          </a:p>
          <a:p>
            <a:pPr algn="l"/>
            <a:r>
              <a:rPr lang="en-US" b="0" i="0" dirty="0">
                <a:solidFill>
                  <a:srgbClr val="171717"/>
                </a:solidFill>
                <a:effectLst/>
                <a:latin typeface="Segoe UI" panose="020B0502040204020203" pitchFamily="34" charset="0"/>
              </a:rPr>
              <a:t>Reserving the entire host provides the following benefits:</a:t>
            </a:r>
          </a:p>
          <a:p>
            <a:pPr algn="l">
              <a:buFont typeface="Arial" panose="020B0604020202020204" pitchFamily="34" charset="0"/>
              <a:buChar char="•"/>
            </a:pPr>
            <a:r>
              <a:rPr lang="en-US" b="0" i="0" dirty="0">
                <a:solidFill>
                  <a:srgbClr val="171717"/>
                </a:solidFill>
                <a:effectLst/>
                <a:latin typeface="Segoe UI" panose="020B0502040204020203" pitchFamily="34" charset="0"/>
              </a:rPr>
              <a:t>Hardware isolation at the physical server level. No other VMs will be placed on your hosts. Dedicated hosts are deployed in the same data centers and share the same network and underlying storage infrastructure as other, non-isolated hosts.</a:t>
            </a:r>
          </a:p>
          <a:p>
            <a:pPr algn="l">
              <a:buFont typeface="Arial" panose="020B0604020202020204" pitchFamily="34" charset="0"/>
              <a:buChar char="•"/>
            </a:pPr>
            <a:r>
              <a:rPr lang="en-US" b="0" i="0" dirty="0">
                <a:solidFill>
                  <a:srgbClr val="171717"/>
                </a:solidFill>
                <a:effectLst/>
                <a:latin typeface="Segoe UI" panose="020B0502040204020203" pitchFamily="34" charset="0"/>
              </a:rPr>
              <a:t>Control over maintenance events initiated by the Azure platform. While the majority of maintenance events have little to no impact on your virtual machines, there are some sensitive workloads where each second of pause can have an impact. With dedicated hosts, you can opt-in to a maintenance window to reduce the impact to your service.</a:t>
            </a:r>
          </a:p>
          <a:p>
            <a:pPr algn="l">
              <a:buFont typeface="Arial" panose="020B0604020202020204" pitchFamily="34" charset="0"/>
              <a:buChar char="•"/>
            </a:pPr>
            <a:r>
              <a:rPr lang="en-US" b="0" i="0" dirty="0">
                <a:solidFill>
                  <a:srgbClr val="171717"/>
                </a:solidFill>
                <a:effectLst/>
                <a:latin typeface="Segoe UI" panose="020B0502040204020203" pitchFamily="34" charset="0"/>
              </a:rPr>
              <a:t>With the Azure hybrid benefit, you can bring your own licenses for Windows and SQL to Azure. Using the hybrid benefits provides you with additional benefits. For more information, see </a:t>
            </a:r>
            <a:r>
              <a:rPr lang="en-US" b="0" i="0" u="none" strike="noStrike" dirty="0">
                <a:solidFill>
                  <a:srgbClr val="171717"/>
                </a:solidFill>
                <a:effectLst/>
                <a:latin typeface="Segoe UI" panose="020B0502040204020203" pitchFamily="34" charset="0"/>
                <a:hlinkClick r:id="rId3"/>
              </a:rPr>
              <a:t>Azure Hybrid Benefit</a:t>
            </a:r>
            <a:r>
              <a:rPr lang="en-US" b="0" i="0" dirty="0">
                <a:solidFill>
                  <a:srgbClr val="171717"/>
                </a:solidFill>
                <a:effectLst/>
                <a:latin typeface="Segoe UI" panose="020B0502040204020203" pitchFamily="34" charset="0"/>
              </a:rPr>
              <a:t>.</a:t>
            </a:r>
          </a:p>
          <a:p>
            <a:pPr algn="l">
              <a:buFont typeface="Arial" panose="020B0604020202020204" pitchFamily="34" charset="0"/>
              <a:buChar char="•"/>
            </a:pPr>
            <a:endParaRPr lang="en-US" b="0" i="0" dirty="0">
              <a:solidFill>
                <a:srgbClr val="171717"/>
              </a:solidFill>
              <a:effectLst/>
              <a:latin typeface="Segoe UI" panose="020B0502040204020203" pitchFamily="34" charset="0"/>
            </a:endParaRPr>
          </a:p>
          <a:p>
            <a:pPr algn="l">
              <a:buFont typeface="Arial" panose="020B0604020202020204" pitchFamily="34" charset="0"/>
              <a:buNone/>
            </a:pPr>
            <a:r>
              <a:rPr lang="en-US" b="1" i="0" dirty="0">
                <a:solidFill>
                  <a:srgbClr val="171717"/>
                </a:solidFill>
                <a:effectLst/>
                <a:latin typeface="Segoe UI" panose="020B0502040204020203" pitchFamily="34" charset="0"/>
              </a:rPr>
              <a:t>Learn and SkillPipe content order note:</a:t>
            </a:r>
          </a:p>
          <a:p>
            <a:pPr algn="l">
              <a:buFont typeface="Arial" panose="020B0604020202020204" pitchFamily="34" charset="0"/>
              <a:buNone/>
            </a:pPr>
            <a:r>
              <a:rPr lang="en-US" b="0" i="0" dirty="0">
                <a:solidFill>
                  <a:srgbClr val="171717"/>
                </a:solidFill>
                <a:effectLst/>
                <a:latin typeface="Segoe UI" panose="020B0502040204020203" pitchFamily="34" charset="0"/>
              </a:rPr>
              <a:t>https://docs.microsoft.com/en-us/learn/modules/protect-against-security-threats-azure/6-host-virtual-machines-dedicated-hosts</a:t>
            </a:r>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11/15/2022 11:29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22</a:t>
            </a:fld>
            <a:endParaRPr lang="en-US" dirty="0"/>
          </a:p>
        </p:txBody>
      </p:sp>
    </p:spTree>
    <p:extLst>
      <p:ext uri="{BB962C8B-B14F-4D97-AF65-F5344CB8AC3E}">
        <p14:creationId xmlns:p14="http://schemas.microsoft.com/office/powerpoint/2010/main" val="1487397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23</a:t>
            </a:fld>
            <a:endParaRPr lang="en-US" dirty="0"/>
          </a:p>
        </p:txBody>
      </p:sp>
    </p:spTree>
    <p:extLst>
      <p:ext uri="{BB962C8B-B14F-4D97-AF65-F5344CB8AC3E}">
        <p14:creationId xmlns:p14="http://schemas.microsoft.com/office/powerpoint/2010/main" val="38183807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Light" panose="020B0502040204020203" pitchFamily="34" charset="0"/>
                <a:cs typeface="Segoe UI Light" panose="020B0502040204020203" pitchFamily="34" charset="0"/>
              </a:rPr>
              <a:t>Before we can describe the use of Azure resource locks, it's important to understand what Azure Resource Manager is. Azure Resource Manager is the deployment and management service for Azure. Azure Resources Manager provides a management layer that enables administrators to create, update, and delete resources in an Azure account. Admins can use management features such as resource locks to secure resources after deployment.</a:t>
            </a:r>
          </a:p>
          <a:p>
            <a:pPr algn="l"/>
            <a:r>
              <a:rPr lang="en-US" b="0" i="0" dirty="0">
                <a:solidFill>
                  <a:srgbClr val="171717"/>
                </a:solidFill>
                <a:effectLst/>
                <a:latin typeface="Segoe UI Light" panose="020B0502040204020203" pitchFamily="34" charset="0"/>
                <a:cs typeface="Segoe UI Light" panose="020B0502040204020203" pitchFamily="34" charset="0"/>
              </a:rPr>
              <a:t>Resource locks are used to prevent resources from being accidentally deleted or changed. Even with role-based access control policies in place, there's still a risk that people with the correct level of access could delete a critical resource. Azure resource locks prevent users from accidentally deleting or modifying a critical resource, and can be applied to a subscription, a resource group, or a resource.</a:t>
            </a:r>
          </a:p>
          <a:p>
            <a:endParaRPr lang="en-US" dirty="0">
              <a:latin typeface="Segoe UI Light" panose="020B0502040204020203" pitchFamily="34" charset="0"/>
              <a:cs typeface="Segoe UI Light" panose="020B0502040204020203" pitchFamily="34" charset="0"/>
            </a:endParaRPr>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24</a:t>
            </a:fld>
            <a:endParaRPr lang="en-US" dirty="0"/>
          </a:p>
        </p:txBody>
      </p:sp>
    </p:spTree>
    <p:extLst>
      <p:ext uri="{BB962C8B-B14F-4D97-AF65-F5344CB8AC3E}">
        <p14:creationId xmlns:p14="http://schemas.microsoft.com/office/powerpoint/2010/main" val="9120216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14-15</a:t>
            </a:r>
          </a:p>
          <a:p>
            <a:r>
              <a:rPr lang="en-US" b="0" dirty="0"/>
              <a:t>https://docs.microsoft.com/en-us/learn/modules/secure-network-connectivity-azure/1-introduction</a:t>
            </a:r>
          </a:p>
          <a:p>
            <a:endParaRPr lang="en-US" b="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11/15/2022 11:31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25</a:t>
            </a:fld>
            <a:endParaRPr lang="en-US" dirty="0"/>
          </a:p>
        </p:txBody>
      </p:sp>
    </p:spTree>
    <p:extLst>
      <p:ext uri="{BB962C8B-B14F-4D97-AF65-F5344CB8AC3E}">
        <p14:creationId xmlns:p14="http://schemas.microsoft.com/office/powerpoint/2010/main" val="20023966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14-15</a:t>
            </a:r>
          </a:p>
          <a:p>
            <a:r>
              <a:rPr lang="en-US" b="0" dirty="0"/>
              <a:t>https://docs.microsoft.com/en-us/learn/modules/secure-network-connectivity-azure/1-introduction</a:t>
            </a:r>
          </a:p>
          <a:p>
            <a:endParaRPr lang="en-US" b="0"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11/15/2022 11:29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26</a:t>
            </a:fld>
            <a:endParaRPr lang="en-US" dirty="0"/>
          </a:p>
        </p:txBody>
      </p:sp>
    </p:spTree>
    <p:extLst>
      <p:ext uri="{BB962C8B-B14F-4D97-AF65-F5344CB8AC3E}">
        <p14:creationId xmlns:p14="http://schemas.microsoft.com/office/powerpoint/2010/main" val="12475517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900" b="0" i="0" u="none" strike="noStrike" kern="1200" dirty="0">
                <a:solidFill>
                  <a:schemeClr val="tx1"/>
                </a:solidFill>
                <a:effectLst/>
                <a:latin typeface="Segoe UI Light" pitchFamily="34" charset="0"/>
                <a:ea typeface="+mn-ea"/>
                <a:cs typeface="+mn-cs"/>
              </a:rPr>
              <a:t>This is conceptual, to be kept high level, explaining how security options can be targeted at each layer.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b="0" i="0" u="none" strike="noStrike" kern="1200" dirty="0">
              <a:solidFill>
                <a:schemeClr val="tx1"/>
              </a:solidFill>
              <a:effectLst/>
              <a:latin typeface="Segoe UI Light" pitchFamily="34" charset="0"/>
              <a:ea typeface="+mn-ea"/>
              <a:cs typeface="+mn-cs"/>
            </a:endParaRPr>
          </a:p>
          <a:p>
            <a:r>
              <a:rPr lang="en-US" sz="900" b="1" dirty="0"/>
              <a:t>Learn and SkillPipe content order note:</a:t>
            </a:r>
          </a:p>
          <a:p>
            <a:r>
              <a:rPr lang="en-US" sz="900" b="0" dirty="0"/>
              <a:t>Slides 16-17</a:t>
            </a:r>
          </a:p>
          <a:p>
            <a:r>
              <a:rPr lang="en-US" sz="900" b="0" dirty="0"/>
              <a:t>https://docs.microsoft.com/en-us/learn/modules/secure-network-connectivity-azure/2-what-is-defense-in-depth</a:t>
            </a:r>
          </a:p>
          <a:p>
            <a:endParaRPr lang="en-US" sz="900" b="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27</a:t>
            </a:fld>
            <a:endParaRPr lang="en-US" dirty="0"/>
          </a:p>
        </p:txBody>
      </p:sp>
    </p:spTree>
    <p:extLst>
      <p:ext uri="{BB962C8B-B14F-4D97-AF65-F5344CB8AC3E}">
        <p14:creationId xmlns:p14="http://schemas.microsoft.com/office/powerpoint/2010/main" val="20010053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comparable to the Shared Responsibility slide, but specific to security. </a:t>
            </a:r>
          </a:p>
          <a:p>
            <a:endParaRPr lang="en-US" dirty="0"/>
          </a:p>
          <a:p>
            <a:r>
              <a:rPr lang="en-US" sz="800" b="1" dirty="0"/>
              <a:t>Learn and SkillPipe content order note:</a:t>
            </a:r>
          </a:p>
          <a:p>
            <a:r>
              <a:rPr lang="en-US" sz="800" b="0" dirty="0"/>
              <a:t>Slides 16-17</a:t>
            </a:r>
          </a:p>
          <a:p>
            <a:r>
              <a:rPr lang="en-US" sz="800" b="0" dirty="0"/>
              <a:t>https://docs.microsoft.com/en-us/learn/modules/secure-network-connectivity-azure/2-what-is-defense-in-depth</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28</a:t>
            </a:fld>
            <a:endParaRPr lang="en-US" dirty="0"/>
          </a:p>
        </p:txBody>
      </p:sp>
    </p:spTree>
    <p:extLst>
      <p:ext uri="{BB962C8B-B14F-4D97-AF65-F5344CB8AC3E}">
        <p14:creationId xmlns:p14="http://schemas.microsoft.com/office/powerpoint/2010/main" val="23470011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Light" pitchFamily="34" charset="0"/>
                <a:ea typeface="+mn-ea"/>
                <a:cs typeface="+mn-cs"/>
              </a:rPr>
              <a:t>NSG</a:t>
            </a:r>
            <a:r>
              <a:rPr lang="en-IE" sz="900" b="0" i="0" u="none" strike="noStrike" kern="1200" dirty="0">
                <a:solidFill>
                  <a:schemeClr val="tx1"/>
                </a:solidFill>
                <a:effectLst/>
                <a:latin typeface="Segoe UI Light" pitchFamily="34" charset="0"/>
                <a:ea typeface="+mn-ea"/>
                <a:cs typeface="+mn-cs"/>
              </a:rPr>
              <a:t> -https://docs.microsoft.com/en-us/azure/virtual-network/</a:t>
            </a:r>
            <a:r>
              <a:rPr lang="en-IE" sz="900" b="0" i="0" u="none" strike="noStrike" kern="1200" dirty="0" err="1">
                <a:solidFill>
                  <a:schemeClr val="tx1"/>
                </a:solidFill>
                <a:effectLst/>
                <a:latin typeface="Segoe UI Light" pitchFamily="34" charset="0"/>
                <a:ea typeface="+mn-ea"/>
                <a:cs typeface="+mn-cs"/>
              </a:rPr>
              <a:t>security-overview#network-security-groups</a:t>
            </a:r>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pPr marL="0" indent="0">
              <a:buNone/>
            </a:pPr>
            <a:r>
              <a:rPr lang="en-US" sz="2800" noProof="0" dirty="0"/>
              <a:t>Filters network traffic to, and from, Azure resources on Azure Virtual Networks.</a:t>
            </a:r>
          </a:p>
          <a:p>
            <a:pPr>
              <a:lnSpc>
                <a:spcPct val="114000"/>
              </a:lnSpc>
            </a:pPr>
            <a:r>
              <a:rPr lang="en-US" sz="2800" dirty="0"/>
              <a:t>Set inbound and outbound rules to filter by source and destination IP address, port, and protocol.</a:t>
            </a:r>
          </a:p>
          <a:p>
            <a:pPr>
              <a:lnSpc>
                <a:spcPct val="114000"/>
              </a:lnSpc>
            </a:pPr>
            <a:r>
              <a:rPr lang="en-US" sz="2800" dirty="0"/>
              <a:t>Add multiple rules, as needed, within subscription limits. </a:t>
            </a:r>
          </a:p>
          <a:p>
            <a:pPr>
              <a:lnSpc>
                <a:spcPct val="114000"/>
              </a:lnSpc>
            </a:pPr>
            <a:r>
              <a:rPr lang="en-US" sz="2800" dirty="0"/>
              <a:t>Azure applies default, baseline, security rules to new NSGs.</a:t>
            </a:r>
          </a:p>
          <a:p>
            <a:pPr>
              <a:lnSpc>
                <a:spcPct val="114000"/>
              </a:lnSpc>
            </a:pPr>
            <a:r>
              <a:rPr lang="en-US" sz="2800" dirty="0"/>
              <a:t>Override default rules with new, higher priority, rules.</a:t>
            </a:r>
          </a:p>
          <a:p>
            <a:pPr>
              <a:lnSpc>
                <a:spcPct val="114000"/>
              </a:lnSpc>
            </a:pPr>
            <a:endParaRPr lang="en-US" sz="2800" dirty="0"/>
          </a:p>
          <a:p>
            <a:pPr>
              <a:lnSpc>
                <a:spcPct val="114000"/>
              </a:lnSpc>
            </a:pPr>
            <a:r>
              <a:rPr lang="en-US" sz="2800" b="1" dirty="0"/>
              <a:t>Learn and SkillPipe content order note:</a:t>
            </a:r>
          </a:p>
          <a:p>
            <a:r>
              <a:rPr lang="en-IE" sz="900" b="0" i="0" u="none" strike="noStrike" kern="1200" dirty="0">
                <a:solidFill>
                  <a:schemeClr val="tx1"/>
                </a:solidFill>
                <a:effectLst/>
                <a:latin typeface="Segoe UI Light" pitchFamily="34" charset="0"/>
                <a:ea typeface="+mn-ea"/>
                <a:cs typeface="+mn-cs"/>
              </a:rPr>
              <a:t>https://docs.microsoft.com/en-us/learn/modules/secure-network-connectivity-azure/5-filter-traffic-network-security-groups</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29</a:t>
            </a:fld>
            <a:endParaRPr lang="en-US" dirty="0"/>
          </a:p>
        </p:txBody>
      </p:sp>
    </p:spTree>
    <p:extLst>
      <p:ext uri="{BB962C8B-B14F-4D97-AF65-F5344CB8AC3E}">
        <p14:creationId xmlns:p14="http://schemas.microsoft.com/office/powerpoint/2010/main" val="42169897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0" i="0" u="none" strike="noStrike" kern="1200" dirty="0">
                <a:solidFill>
                  <a:schemeClr val="tx1"/>
                </a:solidFill>
                <a:effectLst/>
                <a:latin typeface="Segoe UI Light" pitchFamily="34" charset="0"/>
                <a:ea typeface="+mn-ea"/>
                <a:cs typeface="+mn-cs"/>
              </a:rPr>
              <a:t>✔️ Azure Application Gateway  also provides a firewall, called the Web Application Firewall (WAF). WAF provides centralized, inbound protection for your web applications against common exploits and vulnerabilities.</a:t>
            </a:r>
          </a:p>
          <a:p>
            <a:pPr marL="457200" indent="-457200">
              <a:lnSpc>
                <a:spcPct val="114000"/>
              </a:lnSpc>
              <a:buFont typeface="Arial" panose="020B0604020202020204" pitchFamily="34" charset="0"/>
              <a:buChar char="•"/>
            </a:pPr>
            <a:r>
              <a:rPr lang="en-US" sz="2800" dirty="0"/>
              <a:t>Applies inbound and outbound traffic filtering rules.</a:t>
            </a:r>
          </a:p>
          <a:p>
            <a:pPr marL="457200" indent="-457200">
              <a:lnSpc>
                <a:spcPct val="114000"/>
              </a:lnSpc>
              <a:buFont typeface="Arial" panose="020B0604020202020204" pitchFamily="34" charset="0"/>
              <a:buChar char="•"/>
            </a:pPr>
            <a:r>
              <a:rPr lang="en-US" sz="2800" dirty="0"/>
              <a:t>Built-in high availability.</a:t>
            </a:r>
          </a:p>
          <a:p>
            <a:pPr marL="457200" indent="-457200">
              <a:lnSpc>
                <a:spcPct val="114000"/>
              </a:lnSpc>
              <a:buFont typeface="Arial" panose="020B0604020202020204" pitchFamily="34" charset="0"/>
              <a:buChar char="•"/>
            </a:pPr>
            <a:r>
              <a:rPr lang="en-US" sz="2800" dirty="0"/>
              <a:t>Unrestricted cloud scalability.</a:t>
            </a:r>
          </a:p>
          <a:p>
            <a:pPr marL="457200" indent="-457200">
              <a:lnSpc>
                <a:spcPct val="114000"/>
              </a:lnSpc>
              <a:buFont typeface="Arial" panose="020B0604020202020204" pitchFamily="34" charset="0"/>
              <a:buChar char="•"/>
            </a:pPr>
            <a:r>
              <a:rPr lang="en-US" sz="2800" dirty="0"/>
              <a:t>Uses Azure Monitor logging.</a:t>
            </a:r>
          </a:p>
          <a:p>
            <a:endParaRPr lang="en-US"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Azure Firewall - https://azure.microsoft.com/en-us/services/azure-firewall/</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https://docs.microsoft.com/en-us/learn/modules/secure-network-connectivity-azure/3-protect-network-azure-firewall</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30</a:t>
            </a:fld>
            <a:endParaRPr lang="en-US" dirty="0"/>
          </a:p>
        </p:txBody>
      </p:sp>
    </p:spTree>
    <p:extLst>
      <p:ext uri="{BB962C8B-B14F-4D97-AF65-F5344CB8AC3E}">
        <p14:creationId xmlns:p14="http://schemas.microsoft.com/office/powerpoint/2010/main" val="19585196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kern="1200" dirty="0">
                <a:solidFill>
                  <a:schemeClr val="tx1"/>
                </a:solidFill>
                <a:effectLst/>
                <a:latin typeface="Segoe UI Light" pitchFamily="34" charset="0"/>
                <a:ea typeface="+mn-ea"/>
                <a:cs typeface="+mn-cs"/>
              </a:rPr>
              <a:t>Azure DDoS Protection </a:t>
            </a:r>
            <a:r>
              <a:rPr lang="en-IE" sz="900" kern="1200" dirty="0">
                <a:solidFill>
                  <a:schemeClr val="tx1"/>
                </a:solidFill>
                <a:effectLst/>
                <a:latin typeface="Segoe UI Light" pitchFamily="34" charset="0"/>
                <a:ea typeface="+mn-ea"/>
                <a:cs typeface="+mn-cs"/>
              </a:rPr>
              <a:t>- </a:t>
            </a:r>
            <a:r>
              <a:rPr lang="en-IE" sz="900" b="0" i="0" u="none" strike="noStrike" kern="1200" dirty="0">
                <a:solidFill>
                  <a:schemeClr val="tx1"/>
                </a:solidFill>
                <a:effectLst/>
                <a:latin typeface="Segoe UI Light" pitchFamily="34" charset="0"/>
                <a:ea typeface="+mn-ea"/>
                <a:cs typeface="+mn-cs"/>
              </a:rPr>
              <a:t>https://azure.microsoft.com/en-us/services/ddos-protection/</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kern="1200" dirty="0">
                <a:solidFill>
                  <a:schemeClr val="tx1"/>
                </a:solidFill>
                <a:effectLst/>
                <a:latin typeface="Segoe UI Light" pitchFamily="34" charset="0"/>
                <a:ea typeface="+mn-ea"/>
                <a:cs typeface="+mn-cs"/>
              </a:rPr>
              <a:t>https://docs.microsoft.com/en-us/learn/modules/secure-network-connectivity-azure/4-protect-attacks-azure-ddos-protection</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31</a:t>
            </a:fld>
            <a:endParaRPr lang="en-US" dirty="0"/>
          </a:p>
        </p:txBody>
      </p:sp>
    </p:spTree>
    <p:extLst>
      <p:ext uri="{BB962C8B-B14F-4D97-AF65-F5344CB8AC3E}">
        <p14:creationId xmlns:p14="http://schemas.microsoft.com/office/powerpoint/2010/main" val="23546378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This </a:t>
            </a:r>
            <a:r>
              <a:rPr lang="en-US" baseline="0" dirty="0"/>
              <a:t>slide uses</a:t>
            </a:r>
            <a:r>
              <a:rPr lang="en-US" dirty="0"/>
              <a:t> the Defense in Depth perimeter and networking</a:t>
            </a:r>
            <a:r>
              <a:rPr lang="en-US" baseline="0" dirty="0"/>
              <a:t> </a:t>
            </a:r>
            <a:r>
              <a:rPr lang="en-US" dirty="0"/>
              <a:t>layers as examples. Discussing Azure networking security solutions at each layer is beyond the</a:t>
            </a:r>
            <a:r>
              <a:rPr lang="en-US" baseline="0" dirty="0"/>
              <a:t> scope of this course</a:t>
            </a:r>
            <a:r>
              <a:rPr lang="en-US" dirty="0"/>
              <a:t>.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u="none" strike="noStrike"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1" i="0" u="none" strike="noStrike" kern="1200" dirty="0">
                <a:solidFill>
                  <a:schemeClr val="tx1"/>
                </a:solidFill>
                <a:effectLst/>
                <a:latin typeface="Segoe UI Light" pitchFamily="34" charset="0"/>
                <a:ea typeface="+mn-ea"/>
                <a:cs typeface="+mn-cs"/>
              </a:rPr>
              <a:t>Learn and SkillPipe content order note:</a:t>
            </a:r>
          </a:p>
          <a:p>
            <a:pPr marL="0" marR="0" lvl="0" indent="0" algn="l" defTabSz="914367" rtl="0" eaLnBrk="1" fontAlgn="auto" latinLnBrk="0" hangingPunct="1">
              <a:lnSpc>
                <a:spcPct val="90000"/>
              </a:lnSpc>
              <a:spcBef>
                <a:spcPts val="0"/>
              </a:spcBef>
              <a:spcAft>
                <a:spcPts val="333"/>
              </a:spcAft>
              <a:buClrTx/>
              <a:buSzTx/>
              <a:buFontTx/>
              <a:buNone/>
              <a:tabLst/>
              <a:defRPr/>
            </a:pPr>
            <a:r>
              <a:rPr lang="en-IE" sz="882" b="0" i="0" u="none" strike="noStrike" kern="1200" dirty="0">
                <a:solidFill>
                  <a:schemeClr val="tx1"/>
                </a:solidFill>
                <a:effectLst/>
                <a:latin typeface="Segoe UI Light" pitchFamily="34" charset="0"/>
                <a:ea typeface="+mn-ea"/>
                <a:cs typeface="+mn-cs"/>
              </a:rPr>
              <a:t>https://docs.microsoft.com/en-us/learn/modules/secure-network-connectivity-azure/7-combine-services-complete-solution</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11/15/2022 11:29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32</a:t>
            </a:fld>
            <a:endParaRPr lang="en-US" dirty="0"/>
          </a:p>
        </p:txBody>
      </p:sp>
    </p:spTree>
    <p:extLst>
      <p:ext uri="{BB962C8B-B14F-4D97-AF65-F5344CB8AC3E}">
        <p14:creationId xmlns:p14="http://schemas.microsoft.com/office/powerpoint/2010/main" val="9650721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300"/>
              </a:spcAft>
            </a:pPr>
            <a:r>
              <a:rPr lang="en-US" sz="1800" b="1" dirty="0">
                <a:solidFill>
                  <a:srgbClr val="000000"/>
                </a:solidFill>
                <a:effectLst/>
                <a:latin typeface="Segoe UI Light" panose="020B0502040204020203" pitchFamily="34" charset="0"/>
              </a:rPr>
              <a:t>Learn and SkillPipe content order note: </a:t>
            </a:r>
            <a:endParaRPr lang="en-US" sz="1800" dirty="0">
              <a:solidFill>
                <a:srgbClr val="000000"/>
              </a:solidFill>
              <a:effectLst/>
              <a:latin typeface="Segoe UI Light" panose="020B0502040204020203" pitchFamily="34" charset="0"/>
            </a:endParaRPr>
          </a:p>
          <a:p>
            <a:pPr algn="l"/>
            <a:r>
              <a:rPr lang="en-US" sz="1800" dirty="0">
                <a:solidFill>
                  <a:srgbClr val="000000"/>
                </a:solidFill>
                <a:effectLst/>
                <a:latin typeface="Segoe UI Light" panose="020B0502040204020203" pitchFamily="34" charset="0"/>
              </a:rPr>
              <a:t>Learn has a sandbox exercise - </a:t>
            </a:r>
            <a:r>
              <a:rPr lang="en-US" sz="4400" b="1" i="0" dirty="0">
                <a:solidFill>
                  <a:srgbClr val="171717"/>
                </a:solidFill>
                <a:effectLst/>
                <a:latin typeface="Segoe UI" panose="020B0502040204020203" pitchFamily="34" charset="0"/>
              </a:rPr>
              <a:t>Exercise - Configure network access to a VM by using a network security group</a:t>
            </a:r>
          </a:p>
          <a:p>
            <a:pPr>
              <a:spcBef>
                <a:spcPts val="0"/>
              </a:spcBef>
              <a:spcAft>
                <a:spcPts val="300"/>
              </a:spcAft>
            </a:pPr>
            <a:r>
              <a:rPr lang="en-US" sz="1800" dirty="0">
                <a:solidFill>
                  <a:srgbClr val="171717"/>
                </a:solidFill>
                <a:effectLst/>
                <a:latin typeface="Segoe UI" panose="020B0502040204020203" pitchFamily="34" charset="0"/>
              </a:rPr>
              <a:t>https://docs.microsoft.com/en-us/learn/modules/secure-network-connectivity-azure/6-configure-access-network-security-group</a:t>
            </a: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11/15/2022 11:29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33</a:t>
            </a:fld>
            <a:endParaRPr lang="en-US" dirty="0"/>
          </a:p>
        </p:txBody>
      </p:sp>
    </p:spTree>
    <p:extLst>
      <p:ext uri="{BB962C8B-B14F-4D97-AF65-F5344CB8AC3E}">
        <p14:creationId xmlns:p14="http://schemas.microsoft.com/office/powerpoint/2010/main" val="12054726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_rels/slideLayout1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emf"/><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7386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4787353" y="589416"/>
            <a:ext cx="4253984"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4950710" y="859777"/>
            <a:ext cx="3861441"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38675216"/>
      </p:ext>
    </p:extLst>
  </p:cSld>
  <p:clrMapOvr>
    <a:masterClrMapping/>
  </p:clrMapOvr>
  <p:transition>
    <p:fade/>
  </p:transition>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7273265" cy="1784048"/>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313983" y="2526646"/>
            <a:ext cx="6892433" cy="1784048"/>
          </a:xfrm>
          <a:prstGeom prst="rect">
            <a:avLst/>
          </a:prstGeom>
          <a:noFill/>
        </p:spPr>
        <p:txBody>
          <a:bodyPr vert="horz" wrap="square" lIns="0" tIns="0" rIns="0" bIns="0" rtlCol="0" anchor="ctr" anchorCtr="0">
            <a:noAutofit/>
          </a:bodyPr>
          <a:lstStyle>
            <a:lvl1pPr>
              <a:defRPr lang="en-US" sz="2700" spc="-37" baseline="0" dirty="0">
                <a:solidFill>
                  <a:schemeClr val="bg1"/>
                </a:solidFill>
              </a:defRPr>
            </a:lvl1pPr>
          </a:lstStyle>
          <a:p>
            <a:pPr marL="0" lvl="0">
              <a:lnSpc>
                <a:spcPts val="4118"/>
              </a:lnSpc>
            </a:pPr>
            <a:r>
              <a:rPr lang="en-US"/>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7273265" y="2526646"/>
            <a:ext cx="1561952" cy="178404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7273264"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2"/>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8677112"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2"/>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7573771" y="2777952"/>
            <a:ext cx="960941" cy="1281436"/>
          </a:xfrm>
          <a:prstGeom prst="rect">
            <a:avLst/>
          </a:prstGeom>
        </p:spPr>
        <p:txBody>
          <a:bodyPr anchor="ctr">
            <a:noAutofit/>
          </a:bodyPr>
          <a:lstStyle>
            <a:lvl1pPr algn="ctr">
              <a:defRPr/>
            </a:lvl1pPr>
          </a:lstStyle>
          <a:p>
            <a:r>
              <a:rPr lang="en-US" dirty="0"/>
              <a:t>Click icon to add picture</a:t>
            </a:r>
          </a:p>
        </p:txBody>
      </p:sp>
      <p:sp>
        <p:nvSpPr>
          <p:cNvPr id="5" name="Footer Placeholder 1">
            <a:extLst>
              <a:ext uri="{FF2B5EF4-FFF2-40B4-BE49-F238E27FC236}">
                <a16:creationId xmlns:a16="http://schemas.microsoft.com/office/drawing/2014/main" id="{53F6734B-2BB9-44E4-A8BF-B0683C3D0AFF}"/>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307290613"/>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8"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385839708"/>
      </p:ext>
    </p:extLst>
  </p:cSld>
  <p:clrMapOvr>
    <a:masterClrMapping/>
  </p:clrMapOvr>
  <p:transition>
    <p:fade/>
  </p:transition>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2544286"/>
          </a:xfrm>
        </p:spPr>
        <p:txBody>
          <a:bodyPr/>
          <a:lstStyle>
            <a:lvl1pPr>
              <a:spcBef>
                <a:spcPts val="294"/>
              </a:spcBef>
              <a:spcAft>
                <a:spcPts val="441"/>
              </a:spcAft>
              <a:buFont typeface="Arial" panose="020B0604020202020204" pitchFamily="34" charset="0"/>
              <a:buNone/>
              <a:defRPr sz="1800" b="0">
                <a:latin typeface="+mn-lt"/>
              </a:defRPr>
            </a:lvl1pPr>
            <a:lvl2pPr>
              <a:spcBef>
                <a:spcPts val="294"/>
              </a:spcBef>
              <a:spcAft>
                <a:spcPts val="441"/>
              </a:spcAft>
              <a:buFont typeface="Arial" panose="020B0604020202020204" pitchFamily="34" charset="0"/>
              <a:buNone/>
              <a:defRPr sz="1800" b="0">
                <a:latin typeface="+mn-lt"/>
              </a:defRPr>
            </a:lvl2pPr>
            <a:lvl3pPr>
              <a:spcBef>
                <a:spcPts val="294"/>
              </a:spcBef>
              <a:spcAft>
                <a:spcPts val="441"/>
              </a:spcAft>
              <a:buFont typeface="Arial" panose="020B0604020202020204" pitchFamily="34" charset="0"/>
              <a:buNone/>
              <a:defRPr sz="1800" b="0">
                <a:latin typeface="+mn-lt"/>
              </a:defRPr>
            </a:lvl3pPr>
            <a:lvl4pPr>
              <a:spcBef>
                <a:spcPts val="294"/>
              </a:spcBef>
              <a:spcAft>
                <a:spcPts val="441"/>
              </a:spcAft>
              <a:buFont typeface="Arial" panose="020B0604020202020204" pitchFamily="34" charset="0"/>
              <a:buNone/>
              <a:defRPr sz="1800" b="0">
                <a:latin typeface="+mn-lt"/>
              </a:defRPr>
            </a:lvl4pPr>
            <a:lvl5pPr>
              <a:spcBef>
                <a:spcPts val="294"/>
              </a:spcBef>
              <a:spcAft>
                <a:spcPts val="441"/>
              </a:spcAft>
              <a:buFont typeface="Arial" panose="020B0604020202020204" pitchFamily="34" charset="0"/>
              <a:buChar char="•"/>
              <a:defRPr sz="1800" b="0">
                <a:latin typeface="+mn-lt"/>
              </a:defRPr>
            </a:lvl5pPr>
          </a:lstStyle>
          <a:p>
            <a:pPr lvl="0"/>
            <a:r>
              <a:rPr lang="en-US" dirty="0"/>
              <a:t>Click to edit Master text styles</a:t>
            </a:r>
          </a:p>
          <a:p>
            <a:pPr lvl="0"/>
            <a:r>
              <a:rPr lang="en-US" dirty="0"/>
              <a:t>Second level</a:t>
            </a:r>
          </a:p>
          <a:p>
            <a:pPr lvl="1"/>
            <a:r>
              <a:rPr lang="en-US" dirty="0"/>
              <a:t>Third level</a:t>
            </a:r>
          </a:p>
          <a:p>
            <a:pPr lvl="2"/>
            <a:r>
              <a:rPr lang="en-US" dirty="0"/>
              <a:t>Fourth level</a:t>
            </a:r>
          </a:p>
          <a:p>
            <a:pPr lvl="3"/>
            <a:r>
              <a:rPr lang="en-US" dirty="0"/>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122377605"/>
      </p:ext>
    </p:extLst>
  </p:cSld>
  <p:clrMapOvr>
    <a:masterClrMapping/>
  </p:clrMapOvr>
  <p:transition>
    <p:fade/>
  </p:transition>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025076140"/>
      </p:ext>
    </p:extLst>
  </p:cSld>
  <p:clrMapOvr>
    <a:masterClrMapping/>
  </p:clrMapOvr>
  <p:transition>
    <p:fade/>
  </p:transition>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Subway_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a:prstGeom prst="rect">
            <a:avLst/>
          </a:prstGeom>
        </p:spPr>
        <p:txBody>
          <a:bodyPr/>
          <a:lstStyle/>
          <a:p>
            <a:r>
              <a:rPr lang="en-US"/>
              <a:t>Click to edit Master title style</a:t>
            </a:r>
          </a:p>
        </p:txBody>
      </p:sp>
      <p:sp>
        <p:nvSpPr>
          <p:cNvPr id="7" name="Text Placeholder 6">
            <a:extLst>
              <a:ext uri="{FF2B5EF4-FFF2-40B4-BE49-F238E27FC236}">
                <a16:creationId xmlns:a16="http://schemas.microsoft.com/office/drawing/2014/main" id="{D2BCC9BD-7254-4C63-A841-78F2C1DF0347}"/>
              </a:ext>
            </a:extLst>
          </p:cNvPr>
          <p:cNvSpPr>
            <a:spLocks noGrp="1"/>
          </p:cNvSpPr>
          <p:nvPr>
            <p:ph type="body" sz="quarter" idx="12"/>
          </p:nvPr>
        </p:nvSpPr>
        <p:spPr>
          <a:xfrm>
            <a:off x="313982" y="1456896"/>
            <a:ext cx="4184199" cy="1631216"/>
          </a:xfrm>
          <a:prstGeom prst="rect">
            <a:avLst/>
          </a:prstGeom>
          <a:solidFill>
            <a:schemeClr val="bg1">
              <a:lumMod val="95000"/>
            </a:schemeClr>
          </a:solidFill>
        </p:spPr>
        <p:txBody>
          <a:bodyPr lIns="137160" tIns="91440" rIns="137160"/>
          <a:lstStyle>
            <a:lvl1pPr>
              <a:defRPr sz="1500"/>
            </a:lvl1pPr>
            <a:lvl2pPr>
              <a:defRPr sz="1350"/>
            </a:lvl2pPr>
            <a:lvl3pPr>
              <a:defRPr sz="1050"/>
            </a:lvl3pPr>
            <a:lvl4pPr>
              <a:defRPr sz="1050"/>
            </a:lvl4pPr>
            <a:lvl5pPr>
              <a:defRPr sz="825"/>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6">
            <a:extLst>
              <a:ext uri="{FF2B5EF4-FFF2-40B4-BE49-F238E27FC236}">
                <a16:creationId xmlns:a16="http://schemas.microsoft.com/office/drawing/2014/main" id="{45104354-AF0E-4A96-9534-75C5707022FA}"/>
              </a:ext>
            </a:extLst>
          </p:cNvPr>
          <p:cNvSpPr>
            <a:spLocks noGrp="1"/>
          </p:cNvSpPr>
          <p:nvPr>
            <p:ph type="body" sz="quarter" idx="13"/>
          </p:nvPr>
        </p:nvSpPr>
        <p:spPr>
          <a:xfrm>
            <a:off x="4672012" y="1456896"/>
            <a:ext cx="4157663" cy="1631216"/>
          </a:xfrm>
          <a:prstGeom prst="rect">
            <a:avLst/>
          </a:prstGeom>
          <a:solidFill>
            <a:schemeClr val="bg1">
              <a:lumMod val="95000"/>
            </a:schemeClr>
          </a:solidFill>
        </p:spPr>
        <p:txBody>
          <a:bodyPr lIns="137160" tIns="91440" rIns="137160"/>
          <a:lstStyle>
            <a:lvl1pPr>
              <a:defRPr sz="1500"/>
            </a:lvl1pPr>
            <a:lvl2pPr>
              <a:defRPr sz="1350"/>
            </a:lvl2pPr>
            <a:lvl3pPr>
              <a:defRPr sz="1050"/>
            </a:lvl3pPr>
            <a:lvl4pPr>
              <a:defRPr sz="1050"/>
            </a:lvl4pPr>
            <a:lvl5pPr>
              <a:defRPr sz="825"/>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1">
            <a:extLst>
              <a:ext uri="{FF2B5EF4-FFF2-40B4-BE49-F238E27FC236}">
                <a16:creationId xmlns:a16="http://schemas.microsoft.com/office/drawing/2014/main" id="{D7B20489-E10E-436F-9A55-5179A38A07C0}"/>
              </a:ext>
            </a:extLst>
          </p:cNvPr>
          <p:cNvSpPr txBox="1">
            <a:spLocks/>
          </p:cNvSpPr>
          <p:nvPr userDrawn="1"/>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custDataLst>
      <p:tags r:id="rId1"/>
    </p:custDataLst>
    <p:extLst>
      <p:ext uri="{BB962C8B-B14F-4D97-AF65-F5344CB8AC3E}">
        <p14:creationId xmlns:p14="http://schemas.microsoft.com/office/powerpoint/2010/main" val="1532288841"/>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ext layout with 5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a:xfrm>
            <a:off x="313982" y="440494"/>
            <a:ext cx="8505951" cy="680196"/>
          </a:xfrm>
          <a:prstGeom prst="rect">
            <a:avLst/>
          </a:prstGeom>
        </p:spPr>
        <p:txBody>
          <a:bodyPr/>
          <a:lstStyle/>
          <a:p>
            <a:r>
              <a:rPr lang="en-US" dirty="0"/>
              <a:t>Click to edit Master title style</a:t>
            </a:r>
          </a:p>
        </p:txBody>
      </p:sp>
      <p:sp>
        <p:nvSpPr>
          <p:cNvPr id="6" name="Text Placeholder 5">
            <a:extLst>
              <a:ext uri="{FF2B5EF4-FFF2-40B4-BE49-F238E27FC236}">
                <a16:creationId xmlns:a16="http://schemas.microsoft.com/office/drawing/2014/main" id="{D9DBD290-484B-46DF-8655-98465D6EA681}"/>
              </a:ext>
            </a:extLst>
          </p:cNvPr>
          <p:cNvSpPr>
            <a:spLocks noGrp="1"/>
          </p:cNvSpPr>
          <p:nvPr>
            <p:ph type="body" sz="quarter" idx="20" hasCustomPrompt="1"/>
          </p:nvPr>
        </p:nvSpPr>
        <p:spPr>
          <a:xfrm>
            <a:off x="313982" y="1454471"/>
            <a:ext cx="8496609" cy="276999"/>
          </a:xfrm>
          <a:prstGeom prst="rect">
            <a:avLst/>
          </a:prstGeom>
        </p:spPr>
        <p:txBody>
          <a:bodyPr vert="horz" lIns="0" tIns="0" rIns="0" bIns="0" rtlCol="0">
            <a:spAutoFit/>
          </a:bodyPr>
          <a:lstStyle>
            <a:lvl1pPr>
              <a:defRPr lang="en-US" sz="1800" dirty="0"/>
            </a:lvl1pPr>
          </a:lstStyle>
          <a:p>
            <a:pPr lvl="0"/>
            <a:r>
              <a:rPr lang="en-US" dirty="0"/>
              <a:t>Body copy Segoe UI </a:t>
            </a:r>
            <a:r>
              <a:rPr lang="en-US" dirty="0" err="1"/>
              <a:t>Semibold</a:t>
            </a:r>
            <a:r>
              <a:rPr lang="en-US" dirty="0"/>
              <a:t> 20/24.</a:t>
            </a:r>
          </a:p>
        </p:txBody>
      </p:sp>
      <p:sp>
        <p:nvSpPr>
          <p:cNvPr id="5" name="Text Placeholder 4"/>
          <p:cNvSpPr>
            <a:spLocks noGrp="1"/>
          </p:cNvSpPr>
          <p:nvPr>
            <p:ph type="body" sz="quarter" idx="11" hasCustomPrompt="1"/>
          </p:nvPr>
        </p:nvSpPr>
        <p:spPr>
          <a:xfrm>
            <a:off x="323322" y="2160417"/>
            <a:ext cx="1600540" cy="2456809"/>
          </a:xfrm>
          <a:prstGeom prst="rect">
            <a:avLst/>
          </a:prstGeom>
          <a:solidFill>
            <a:schemeClr val="bg1">
              <a:lumMod val="95000"/>
            </a:schemeClr>
          </a:solidFill>
        </p:spPr>
        <p:txBody>
          <a:bodyPr lIns="91440" tIns="91440" rIns="91440" bIns="9144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dirty="0"/>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2047340" y="2159001"/>
            <a:ext cx="1600540" cy="2456809"/>
          </a:xfrm>
          <a:prstGeom prst="rect">
            <a:avLst/>
          </a:prstGeom>
          <a:solidFill>
            <a:schemeClr val="bg1">
              <a:lumMod val="95000"/>
            </a:schemeClr>
          </a:solidFill>
        </p:spPr>
        <p:txBody>
          <a:bodyPr lIns="91440" tIns="91440" rIns="91440" bIns="9144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sz="1050">
                <a:solidFill>
                  <a:schemeClr val="tx1"/>
                </a:solidFill>
              </a:defRPr>
            </a:lvl2pPr>
            <a:lvl3pPr marL="336145" indent="0">
              <a:buNone/>
              <a:defRPr/>
            </a:lvl3pPr>
            <a:lvl4pPr marL="504218" indent="0">
              <a:buNone/>
              <a:defRPr/>
            </a:lvl4pPr>
            <a:lvl5pPr marL="672290"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3771357" y="2159001"/>
            <a:ext cx="1600540" cy="2456809"/>
          </a:xfrm>
          <a:prstGeom prst="rect">
            <a:avLst/>
          </a:prstGeom>
          <a:solidFill>
            <a:schemeClr val="bg1">
              <a:lumMod val="95000"/>
            </a:schemeClr>
          </a:solidFill>
        </p:spPr>
        <p:txBody>
          <a:bodyPr lIns="91440" tIns="91440" rIns="91440" bIns="9144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5495375" y="2159001"/>
            <a:ext cx="1600540" cy="2456809"/>
          </a:xfrm>
          <a:prstGeom prst="rect">
            <a:avLst/>
          </a:prstGeom>
          <a:solidFill>
            <a:schemeClr val="bg1">
              <a:lumMod val="95000"/>
            </a:schemeClr>
          </a:solidFill>
        </p:spPr>
        <p:txBody>
          <a:bodyPr lIns="91440" tIns="91440" rIns="91440" bIns="9144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dirty="0"/>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3" name="Text Placeholder 4">
            <a:extLst>
              <a:ext uri="{FF2B5EF4-FFF2-40B4-BE49-F238E27FC236}">
                <a16:creationId xmlns:a16="http://schemas.microsoft.com/office/drawing/2014/main" id="{D4B800CD-E20F-4ADE-A8FB-C72028E17AA0}"/>
              </a:ext>
            </a:extLst>
          </p:cNvPr>
          <p:cNvSpPr>
            <a:spLocks noGrp="1"/>
          </p:cNvSpPr>
          <p:nvPr>
            <p:ph type="body" sz="quarter" idx="21" hasCustomPrompt="1"/>
          </p:nvPr>
        </p:nvSpPr>
        <p:spPr>
          <a:xfrm>
            <a:off x="7219391" y="2159001"/>
            <a:ext cx="1600540" cy="2456809"/>
          </a:xfrm>
          <a:prstGeom prst="rect">
            <a:avLst/>
          </a:prstGeom>
          <a:solidFill>
            <a:schemeClr val="bg1">
              <a:lumMod val="95000"/>
            </a:schemeClr>
          </a:solidFill>
        </p:spPr>
        <p:txBody>
          <a:bodyPr lIns="91440" tIns="91440" rIns="91440" bIns="9144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dirty="0"/>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4" name="Footer Placeholder 1">
            <a:extLst>
              <a:ext uri="{FF2B5EF4-FFF2-40B4-BE49-F238E27FC236}">
                <a16:creationId xmlns:a16="http://schemas.microsoft.com/office/drawing/2014/main" id="{FBE795F1-CEE6-456B-ABC9-7B95E3863397}"/>
              </a:ext>
            </a:extLst>
          </p:cNvPr>
          <p:cNvSpPr txBox="1">
            <a:spLocks/>
          </p:cNvSpPr>
          <p:nvPr userDrawn="1"/>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custDataLst>
      <p:tags r:id="rId1"/>
    </p:custDataLst>
    <p:extLst>
      <p:ext uri="{BB962C8B-B14F-4D97-AF65-F5344CB8AC3E}">
        <p14:creationId xmlns:p14="http://schemas.microsoft.com/office/powerpoint/2010/main" val="3396293413"/>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321511" y="2532448"/>
            <a:ext cx="7222792" cy="1793104"/>
          </a:xfrm>
          <a:prstGeom prst="rect">
            <a:avLst/>
          </a:prstGeom>
          <a:noFill/>
        </p:spPr>
        <p:txBody>
          <a:bodyPr lIns="0" tIns="0" rIns="0" bIns="182880" anchor="b" anchorCtr="0"/>
          <a:lstStyle>
            <a:lvl1pPr>
              <a:defRPr sz="3600" strike="noStrike" spc="-37" baseline="0">
                <a:solidFill>
                  <a:schemeClr val="tx2"/>
                </a:solidFill>
              </a:defRPr>
            </a:lvl1pPr>
          </a:lstStyle>
          <a:p>
            <a:r>
              <a:rPr lang="en-US" dirty="0">
                <a:solidFill>
                  <a:schemeClr val="tx1"/>
                </a:solidFill>
              </a:rPr>
              <a:t>Microsoft Security title</a:t>
            </a:r>
            <a:endParaRPr lang="en-US" dirty="0"/>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331850" y="4350114"/>
            <a:ext cx="7202114" cy="600164"/>
          </a:xfrm>
          <a:prstGeom prst="rect">
            <a:avLst/>
          </a:prstGeom>
        </p:spPr>
        <p:txBody>
          <a:bodyPr/>
          <a:lstStyle>
            <a:lvl1pPr>
              <a:defRPr sz="1350">
                <a:solidFill>
                  <a:srgbClr val="000000"/>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02664" y="159692"/>
            <a:ext cx="1976435" cy="871753"/>
          </a:xfrm>
          <a:prstGeom prst="rect">
            <a:avLst/>
          </a:prstGeom>
        </p:spPr>
      </p:pic>
    </p:spTree>
    <p:extLst>
      <p:ext uri="{BB962C8B-B14F-4D97-AF65-F5344CB8AC3E}">
        <p14:creationId xmlns:p14="http://schemas.microsoft.com/office/powerpoint/2010/main" val="17134386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321511" y="2532448"/>
            <a:ext cx="7222792" cy="1793104"/>
          </a:xfrm>
          <a:prstGeom prst="rect">
            <a:avLst/>
          </a:prstGeom>
          <a:noFill/>
        </p:spPr>
        <p:txBody>
          <a:bodyPr lIns="0" tIns="0" rIns="0" bIns="182880" anchor="b" anchorCtr="0"/>
          <a:lstStyle>
            <a:lvl1pPr>
              <a:defRPr sz="3600" strike="noStrike" spc="-37" baseline="0">
                <a:solidFill>
                  <a:schemeClr val="bg1"/>
                </a:solidFill>
              </a:defRPr>
            </a:lvl1pPr>
          </a:lstStyle>
          <a:p>
            <a:r>
              <a:rPr lang="en-US" dirty="0"/>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331850" y="4350114"/>
            <a:ext cx="7202114" cy="600164"/>
          </a:xfrm>
          <a:prstGeom prst="rect">
            <a:avLst/>
          </a:prstGeom>
        </p:spPr>
        <p:txBody>
          <a:bodyPr/>
          <a:lstStyle>
            <a:lvl1pPr>
              <a:defRPr sz="1350">
                <a:solidFill>
                  <a:schemeClr val="bg1"/>
                </a:solidFill>
              </a:defRPr>
            </a:lvl1pPr>
            <a:lvl2pPr>
              <a:defRPr sz="1324">
                <a:solidFill>
                  <a:srgbClr val="000000"/>
                </a:solidFill>
              </a:defRPr>
            </a:lvl2pPr>
            <a:lvl3pPr>
              <a:defRPr sz="1029"/>
            </a:lvl3pPr>
            <a:lvl4pPr>
              <a:defRPr sz="1029"/>
            </a:lvl4pPr>
            <a:lvl5pPr>
              <a:defRPr sz="772"/>
            </a:lvl5pPr>
          </a:lstStyle>
          <a:p>
            <a:pPr lvl="0"/>
            <a:r>
              <a:rPr lang="en-US" dirty="0"/>
              <a:t>Author name</a:t>
            </a:r>
            <a:br>
              <a:rPr lang="en-US" dirty="0"/>
            </a:br>
            <a:r>
              <a:rPr lang="en-US" dirty="0"/>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02664" y="159692"/>
            <a:ext cx="1976435" cy="871753"/>
          </a:xfrm>
          <a:prstGeom prst="rect">
            <a:avLst/>
          </a:prstGeom>
        </p:spPr>
      </p:pic>
    </p:spTree>
    <p:extLst>
      <p:ext uri="{BB962C8B-B14F-4D97-AF65-F5344CB8AC3E}">
        <p14:creationId xmlns:p14="http://schemas.microsoft.com/office/powerpoint/2010/main" val="21775855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rgbClr val="000000"/>
                </a:solidFill>
              </a:defRPr>
            </a:lvl1pPr>
          </a:lstStyle>
          <a:p>
            <a:r>
              <a:rPr lang="en-US" dirty="0"/>
              <a:t>Azure presentation</a:t>
            </a:r>
            <a:br>
              <a:rPr lang="en-US" dirty="0"/>
            </a:br>
            <a:r>
              <a:rPr lang="en-US" dirty="0"/>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331849" y="4350114"/>
            <a:ext cx="4060046" cy="600164"/>
          </a:xfrm>
          <a:prstGeom prst="rect">
            <a:avLst/>
          </a:prstGeom>
        </p:spPr>
        <p:txBody>
          <a:bodyPr/>
          <a:lstStyle>
            <a:lvl1pPr>
              <a:defRPr sz="1350">
                <a:solidFill>
                  <a:srgbClr val="000000"/>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3318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sz="675"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02664" y="159692"/>
            <a:ext cx="1976435"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3213" y="0"/>
            <a:ext cx="4480343" cy="6858000"/>
          </a:xfrm>
          <a:prstGeom prst="rect">
            <a:avLst/>
          </a:prstGeom>
        </p:spPr>
      </p:pic>
    </p:spTree>
    <p:extLst>
      <p:ext uri="{BB962C8B-B14F-4D97-AF65-F5344CB8AC3E}">
        <p14:creationId xmlns:p14="http://schemas.microsoft.com/office/powerpoint/2010/main" val="1314833250"/>
      </p:ext>
    </p:extLst>
  </p:cSld>
  <p:clrMapOvr>
    <a:masterClrMapping/>
  </p:clrMapOvr>
  <p:transition>
    <p:fade/>
  </p:transition>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6001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4787353" y="589416"/>
            <a:ext cx="4253984"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4950710" y="859777"/>
            <a:ext cx="3861441"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923926307"/>
      </p:ext>
    </p:extLst>
  </p:cSld>
  <p:clrMapOvr>
    <a:masterClrMapping/>
  </p:clrMapOvr>
  <p:transition>
    <p:fade/>
  </p:transition>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6001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4672381" y="0"/>
            <a:ext cx="4471619"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583926" y="0"/>
            <a:ext cx="4560074"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4950710" y="859777"/>
            <a:ext cx="3861441"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Tree>
    <p:extLst>
      <p:ext uri="{BB962C8B-B14F-4D97-AF65-F5344CB8AC3E}">
        <p14:creationId xmlns:p14="http://schemas.microsoft.com/office/powerpoint/2010/main" val="3317209488"/>
      </p:ext>
    </p:extLst>
  </p:cSld>
  <p:clrMapOvr>
    <a:masterClrMapping/>
  </p:clrMapOvr>
  <p:transition>
    <p:fade/>
  </p:transition>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607895413"/>
      </p:ext>
    </p:extLst>
  </p:cSld>
  <p:clrMapOvr>
    <a:masterClrMapping/>
  </p:clrMapOvr>
  <p:transition>
    <p:fade/>
  </p:transition>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313982" y="440494"/>
            <a:ext cx="8505951" cy="642840"/>
          </a:xfrm>
        </p:spPr>
        <p:txBody>
          <a:bodyPr/>
          <a:lstStyle/>
          <a:p>
            <a:r>
              <a:rPr lang="en-US"/>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324067" y="1083334"/>
            <a:ext cx="8505951" cy="323165"/>
          </a:xfrm>
        </p:spPr>
        <p:txBody>
          <a:bodyPr tIns="45720" rIns="0" bIns="45720"/>
          <a:lstStyle>
            <a:lvl1pPr>
              <a:defRPr sz="1500">
                <a:solidFill>
                  <a:schemeClr val="tx1"/>
                </a:solidFill>
              </a:defRPr>
            </a:lvl1pPr>
          </a:lstStyle>
          <a:p>
            <a:r>
              <a:rPr lang="en-US"/>
              <a:t>Subheading Segoe UI </a:t>
            </a:r>
            <a:r>
              <a:rPr lang="en-US" err="1"/>
              <a:t>Semibold</a:t>
            </a:r>
            <a:r>
              <a:rPr lang="en-US"/>
              <a:t> 20 </a:t>
            </a:r>
            <a:r>
              <a:rPr lang="en-US" err="1"/>
              <a:t>pt</a:t>
            </a:r>
            <a:endParaRPr lang="en-US"/>
          </a:p>
        </p:txBody>
      </p:sp>
      <p:sp>
        <p:nvSpPr>
          <p:cNvPr id="2" name="Footer Placeholder 1">
            <a:extLst>
              <a:ext uri="{FF2B5EF4-FFF2-40B4-BE49-F238E27FC236}">
                <a16:creationId xmlns:a16="http://schemas.microsoft.com/office/drawing/2014/main" id="{64899B17-8D01-4107-A0A6-0451351ABAED}"/>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357738399"/>
      </p:ext>
    </p:extLst>
  </p:cSld>
  <p:clrMapOvr>
    <a:masterClrMapping/>
  </p:clrMapOvr>
  <p:transition>
    <p:fade/>
  </p:transition>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1928733"/>
          </a:xfrm>
        </p:spPr>
        <p:txBody>
          <a:bodyPr/>
          <a:lstStyle>
            <a:lvl1pPr>
              <a:spcBef>
                <a:spcPts val="294"/>
              </a:spcBef>
              <a:spcAft>
                <a:spcPts val="441"/>
              </a:spcAft>
              <a:buFont typeface="Arial" panose="020B0604020202020204" pitchFamily="34" charset="0"/>
              <a:buNone/>
              <a:defRPr sz="1800" b="0">
                <a:latin typeface="+mn-lt"/>
              </a:defRPr>
            </a:lvl1pPr>
            <a:lvl2pPr>
              <a:spcBef>
                <a:spcPts val="294"/>
              </a:spcBef>
              <a:spcAft>
                <a:spcPts val="441"/>
              </a:spcAft>
              <a:buFont typeface="Arial" panose="020B0604020202020204" pitchFamily="34" charset="0"/>
              <a:buNone/>
              <a:defRPr sz="1800" b="0">
                <a:latin typeface="+mn-lt"/>
              </a:defRPr>
            </a:lvl2pPr>
            <a:lvl3pPr>
              <a:spcBef>
                <a:spcPts val="294"/>
              </a:spcBef>
              <a:spcAft>
                <a:spcPts val="441"/>
              </a:spcAft>
              <a:buFont typeface="Arial" panose="020B0604020202020204" pitchFamily="34" charset="0"/>
              <a:buNone/>
              <a:defRPr sz="1800" b="0">
                <a:latin typeface="+mn-lt"/>
              </a:defRPr>
            </a:lvl3pPr>
            <a:lvl4pPr>
              <a:spcBef>
                <a:spcPts val="294"/>
              </a:spcBef>
              <a:spcAft>
                <a:spcPts val="441"/>
              </a:spcAft>
              <a:buFont typeface="Arial" panose="020B0604020202020204" pitchFamily="34" charset="0"/>
              <a:buNone/>
              <a:defRPr sz="1800" b="0">
                <a:latin typeface="+mn-lt"/>
              </a:defRPr>
            </a:lvl4pPr>
            <a:lvl5pPr>
              <a:spcBef>
                <a:spcPts val="294"/>
              </a:spcBef>
              <a:spcAft>
                <a:spcPts val="441"/>
              </a:spcAft>
              <a:buFont typeface="Arial" panose="020B0604020202020204" pitchFamily="34" charset="0"/>
              <a:buChar char="•"/>
              <a:defRPr sz="1800" b="0">
                <a:latin typeface="+mn-lt"/>
              </a:defRPr>
            </a:lvl5pPr>
          </a:lstStyle>
          <a:p>
            <a:pPr lvl="0"/>
            <a:r>
              <a:rPr lang="en-US" dirty="0"/>
              <a:t>Click to edit Master text styles</a:t>
            </a:r>
          </a:p>
          <a:p>
            <a:pPr lvl="0"/>
            <a:r>
              <a:rPr lang="en-US" dirty="0"/>
              <a:t>Second level</a:t>
            </a:r>
          </a:p>
          <a:p>
            <a:pPr lvl="1"/>
            <a:r>
              <a:rPr lang="en-US" dirty="0"/>
              <a:t>Third level</a:t>
            </a:r>
          </a:p>
          <a:p>
            <a:pPr lvl="2"/>
            <a:r>
              <a:rPr lang="en-US" dirty="0"/>
              <a:t>Fourth level</a:t>
            </a:r>
          </a:p>
          <a:p>
            <a:pPr lvl="3"/>
            <a:r>
              <a:rPr lang="en-US" dirty="0"/>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072297790"/>
      </p:ext>
    </p:extLst>
  </p:cSld>
  <p:clrMapOvr>
    <a:masterClrMapping/>
  </p:clrMapOvr>
  <p:transition>
    <p:fade/>
  </p:transition>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1928733"/>
          </a:xfrm>
        </p:spPr>
        <p:txBody>
          <a:bodyPr/>
          <a:lstStyle>
            <a:lvl1pPr>
              <a:spcBef>
                <a:spcPts val="294"/>
              </a:spcBef>
              <a:spcAft>
                <a:spcPts val="441"/>
              </a:spcAft>
              <a:defRPr sz="1800" b="0">
                <a:latin typeface="+mn-lt"/>
              </a:defRPr>
            </a:lvl1pPr>
            <a:lvl2pPr>
              <a:spcBef>
                <a:spcPts val="294"/>
              </a:spcBef>
              <a:spcAft>
                <a:spcPts val="441"/>
              </a:spcAft>
              <a:defRPr sz="1800" b="0">
                <a:latin typeface="+mn-lt"/>
              </a:defRPr>
            </a:lvl2pPr>
            <a:lvl3pPr>
              <a:spcBef>
                <a:spcPts val="294"/>
              </a:spcBef>
              <a:spcAft>
                <a:spcPts val="441"/>
              </a:spcAft>
              <a:defRPr sz="1800" b="0">
                <a:latin typeface="+mn-lt"/>
              </a:defRPr>
            </a:lvl3pPr>
            <a:lvl4pPr>
              <a:spcBef>
                <a:spcPts val="294"/>
              </a:spcBef>
              <a:spcAft>
                <a:spcPts val="441"/>
              </a:spcAft>
              <a:defRPr sz="1800" b="0">
                <a:latin typeface="+mn-lt"/>
              </a:defRPr>
            </a:lvl4pPr>
            <a:lvl5pPr>
              <a:spcBef>
                <a:spcPts val="294"/>
              </a:spcBef>
              <a:spcAft>
                <a:spcPts val="441"/>
              </a:spcAft>
              <a:defRPr sz="18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1"/>
            <a:ext cx="9144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313982" y="5836279"/>
            <a:ext cx="8505951" cy="415498"/>
          </a:xfrm>
        </p:spPr>
        <p:txBody>
          <a:bodyPr anchor="ctr"/>
          <a:lstStyle>
            <a:lvl1pPr>
              <a:defRPr sz="15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164431959"/>
      </p:ext>
    </p:extLst>
  </p:cSld>
  <p:clrMapOvr>
    <a:masterClrMapping/>
  </p:clrMapOvr>
  <p:transition>
    <p:fade/>
  </p:transition>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31101" y="1456897"/>
            <a:ext cx="4157839" cy="3762803"/>
          </a:xfrm>
          <a:solidFill>
            <a:schemeClr val="bg1">
              <a:lumMod val="95000"/>
            </a:schemeClr>
          </a:solidFill>
        </p:spPr>
        <p:txBody>
          <a:bodyPr lIns="137160">
            <a:noAutofit/>
          </a:bodyPr>
          <a:lstStyle>
            <a:lvl1pPr>
              <a:spcBef>
                <a:spcPts val="294"/>
              </a:spcBef>
              <a:spcAft>
                <a:spcPts val="441"/>
              </a:spcAft>
              <a:defRPr sz="1800"/>
            </a:lvl1pPr>
            <a:lvl2pPr>
              <a:spcBef>
                <a:spcPts val="294"/>
              </a:spcBef>
              <a:spcAft>
                <a:spcPts val="441"/>
              </a:spcAft>
              <a:defRPr/>
            </a:lvl2pPr>
            <a:lvl3pPr>
              <a:spcBef>
                <a:spcPts val="294"/>
              </a:spcBef>
              <a:spcAft>
                <a:spcPts val="441"/>
              </a:spcAft>
              <a:defRPr/>
            </a:lvl3pPr>
            <a:lvl4pPr>
              <a:spcBef>
                <a:spcPts val="294"/>
              </a:spcBef>
              <a:spcAft>
                <a:spcPts val="441"/>
              </a:spcAft>
              <a:defRPr/>
            </a:lvl4pPr>
            <a:lvl5pPr>
              <a:spcBef>
                <a:spcPts val="294"/>
              </a:spcBef>
              <a:spcAft>
                <a:spcPts val="441"/>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4672012" y="1456897"/>
            <a:ext cx="4157663" cy="3762803"/>
          </a:xfrm>
          <a:solidFill>
            <a:schemeClr val="bg1">
              <a:lumMod val="95000"/>
            </a:schemeClr>
          </a:solidFill>
        </p:spPr>
        <p:txBody>
          <a:bodyPr lIns="137160">
            <a:noAutofit/>
          </a:bodyPr>
          <a:lstStyle>
            <a:lvl1pPr>
              <a:spcBef>
                <a:spcPts val="294"/>
              </a:spcBef>
              <a:spcAft>
                <a:spcPts val="441"/>
              </a:spcAft>
              <a:defRPr sz="1800"/>
            </a:lvl1pPr>
            <a:lvl2pPr>
              <a:spcBef>
                <a:spcPts val="294"/>
              </a:spcBef>
              <a:spcAft>
                <a:spcPts val="441"/>
              </a:spcAft>
              <a:defRPr/>
            </a:lvl2pPr>
            <a:lvl3pPr>
              <a:spcBef>
                <a:spcPts val="294"/>
              </a:spcBef>
              <a:spcAft>
                <a:spcPts val="441"/>
              </a:spcAft>
              <a:defRPr/>
            </a:lvl3pPr>
            <a:lvl4pPr>
              <a:spcBef>
                <a:spcPts val="294"/>
              </a:spcBef>
              <a:spcAft>
                <a:spcPts val="441"/>
              </a:spcAft>
              <a:defRPr/>
            </a:lvl4pPr>
            <a:lvl5pPr>
              <a:spcBef>
                <a:spcPts val="294"/>
              </a:spcBef>
              <a:spcAft>
                <a:spcPts val="441"/>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443601919"/>
      </p:ext>
    </p:extLst>
  </p:cSld>
  <p:clrMapOvr>
    <a:masterClrMapping/>
  </p:clrMapOvr>
  <p:transition>
    <p:fade/>
  </p:transition>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8"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795974698"/>
      </p:ext>
    </p:extLst>
  </p:cSld>
  <p:clrMapOvr>
    <a:masterClrMapping/>
  </p:clrMapOvr>
  <p:transition>
    <p:fade/>
  </p:transition>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553370844"/>
      </p:ext>
    </p:extLst>
  </p:cSld>
  <p:clrMapOvr>
    <a:masterClrMapping/>
  </p:clrMapOvr>
  <p:transition>
    <p:fade/>
  </p:transition>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31101" y="1456896"/>
            <a:ext cx="4157839" cy="1331134"/>
          </a:xfrm>
          <a:solidFill>
            <a:schemeClr val="bg1">
              <a:lumMod val="95000"/>
            </a:schemeClr>
          </a:solidFill>
        </p:spPr>
        <p:txBody>
          <a:bodyPr lIns="137160" rIns="137160"/>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672013" y="1456896"/>
            <a:ext cx="4148683" cy="1331134"/>
          </a:xfrm>
          <a:solidFill>
            <a:schemeClr val="bg1">
              <a:lumMod val="95000"/>
            </a:schemeClr>
          </a:solidFill>
        </p:spPr>
        <p:txBody>
          <a:bodyPr lIns="137160" rIns="137160"/>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55323576"/>
      </p:ext>
    </p:extLst>
  </p:cSld>
  <p:clrMapOvr>
    <a:masterClrMapping/>
  </p:clrMapOvr>
  <p:transition>
    <p:fade/>
  </p:transition>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3 rows</a:t>
            </a:r>
          </a:p>
        </p:txBody>
      </p:sp>
      <p:sp>
        <p:nvSpPr>
          <p:cNvPr id="5" name="Text Placeholder 4"/>
          <p:cNvSpPr>
            <a:spLocks noGrp="1"/>
          </p:cNvSpPr>
          <p:nvPr>
            <p:ph type="body" sz="quarter" idx="11" hasCustomPrompt="1"/>
          </p:nvPr>
        </p:nvSpPr>
        <p:spPr>
          <a:xfrm>
            <a:off x="3058716" y="1358901"/>
            <a:ext cx="5771303" cy="1224434"/>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3058716" y="2816784"/>
            <a:ext cx="5771303" cy="1224434"/>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3058716" y="4274667"/>
            <a:ext cx="5771303" cy="1224434"/>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360056800"/>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4 rows</a:t>
            </a:r>
          </a:p>
        </p:txBody>
      </p:sp>
      <p:sp>
        <p:nvSpPr>
          <p:cNvPr id="5" name="Text Placeholder 4"/>
          <p:cNvSpPr>
            <a:spLocks noGrp="1"/>
          </p:cNvSpPr>
          <p:nvPr>
            <p:ph type="body" sz="quarter" idx="11" hasCustomPrompt="1"/>
          </p:nvPr>
        </p:nvSpPr>
        <p:spPr>
          <a:xfrm>
            <a:off x="3058716" y="985704"/>
            <a:ext cx="5771303"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3058716" y="2339411"/>
            <a:ext cx="5771303"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3058716" y="3693118"/>
            <a:ext cx="5771303"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3058716" y="5046824"/>
            <a:ext cx="5771303"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202626919"/>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6 rows</a:t>
            </a:r>
          </a:p>
        </p:txBody>
      </p:sp>
      <p:sp>
        <p:nvSpPr>
          <p:cNvPr id="5" name="Text Placeholder 4"/>
          <p:cNvSpPr>
            <a:spLocks noGrp="1"/>
          </p:cNvSpPr>
          <p:nvPr>
            <p:ph type="body" sz="quarter" idx="11" hasCustomPrompt="1"/>
          </p:nvPr>
        </p:nvSpPr>
        <p:spPr>
          <a:xfrm>
            <a:off x="3058716" y="691126"/>
            <a:ext cx="5771303" cy="822645"/>
          </a:xfrm>
        </p:spPr>
        <p:txBody>
          <a:bodyPr vert="horz" wrap="square" lIns="0" tIns="0" rIns="0" bIns="0" rtlCol="0" anchor="ctr">
            <a:noAutofit/>
          </a:bodyPr>
          <a:lstStyle>
            <a:lvl2pPr>
              <a:defRPr lang="en-US" sz="1350" b="0" dirty="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3058716" y="1619934"/>
            <a:ext cx="5771303" cy="822645"/>
          </a:xfrm>
        </p:spPr>
        <p:txBody>
          <a:bodyPr vert="horz" wrap="square" lIns="0" tIns="0" rIns="0" bIns="0" rtlCol="0" anchor="ctr">
            <a:noAutofit/>
          </a:bodyPr>
          <a:lstStyle>
            <a:lvl2pPr>
              <a:defRPr lang="en-US" sz="135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3058716" y="2548742"/>
            <a:ext cx="5771303" cy="822645"/>
          </a:xfrm>
        </p:spPr>
        <p:txBody>
          <a:bodyPr vert="horz" wrap="square" lIns="0" tIns="0" rIns="0" bIns="0" rtlCol="0" anchor="ctr">
            <a:noAutofit/>
          </a:bodyPr>
          <a:lstStyle>
            <a:lvl2pPr>
              <a:defRPr lang="en-US" sz="135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3058716" y="3477550"/>
            <a:ext cx="5771303" cy="822645"/>
          </a:xfrm>
        </p:spPr>
        <p:txBody>
          <a:bodyPr vert="horz" wrap="square" lIns="0" tIns="0" rIns="0" bIns="0" rtlCol="0" anchor="ctr">
            <a:noAutofit/>
          </a:bodyPr>
          <a:lstStyle>
            <a:lvl2pPr>
              <a:defRPr lang="en-US" sz="135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3058716" y="4406358"/>
            <a:ext cx="5771303" cy="822645"/>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058716" y="5335168"/>
            <a:ext cx="5771303" cy="822645"/>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848837091"/>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3058716" y="466349"/>
            <a:ext cx="5771302" cy="675889"/>
          </a:xfrm>
        </p:spPr>
        <p:txBody>
          <a:bodyPr vert="horz" wrap="square" lIns="0" tIns="0" rIns="0" bIns="0" rtlCol="0" anchor="ctr">
            <a:noAutofit/>
          </a:bodyPr>
          <a:lstStyle>
            <a:lvl2pPr>
              <a:defRPr lang="en-US" sz="12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4" name="Text Placeholder 4"/>
          <p:cNvSpPr>
            <a:spLocks noGrp="1"/>
          </p:cNvSpPr>
          <p:nvPr>
            <p:ph type="body" sz="quarter" idx="15" hasCustomPrompt="1"/>
          </p:nvPr>
        </p:nvSpPr>
        <p:spPr>
          <a:xfrm>
            <a:off x="3058716" y="1216265"/>
            <a:ext cx="5771302" cy="675889"/>
          </a:xfrm>
        </p:spPr>
        <p:txBody>
          <a:bodyPr vert="horz" wrap="square" lIns="0" tIns="0" rIns="0" bIns="0" rtlCol="0" anchor="ctr">
            <a:noAutofit/>
          </a:bodyPr>
          <a:lstStyle>
            <a:lvl2pPr>
              <a:defRPr lang="en-US" sz="1200" b="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6" name="Text Placeholder 4"/>
          <p:cNvSpPr>
            <a:spLocks noGrp="1"/>
          </p:cNvSpPr>
          <p:nvPr>
            <p:ph type="body" sz="quarter" idx="17" hasCustomPrompt="1"/>
          </p:nvPr>
        </p:nvSpPr>
        <p:spPr>
          <a:xfrm>
            <a:off x="3058716" y="1966181"/>
            <a:ext cx="5771302" cy="675889"/>
          </a:xfrm>
        </p:spPr>
        <p:txBody>
          <a:bodyPr vert="horz" wrap="square" lIns="0" tIns="0" rIns="0" bIns="0" rtlCol="0" anchor="ctr">
            <a:noAutofit/>
          </a:bodyPr>
          <a:lstStyle>
            <a:lvl2pPr>
              <a:defRPr lang="en-US" sz="1200" b="0" dirty="0" smtClean="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8" name="Text Placeholder 4"/>
          <p:cNvSpPr>
            <a:spLocks noGrp="1"/>
          </p:cNvSpPr>
          <p:nvPr>
            <p:ph type="body" sz="quarter" idx="19" hasCustomPrompt="1"/>
          </p:nvPr>
        </p:nvSpPr>
        <p:spPr>
          <a:xfrm>
            <a:off x="3058716" y="2716097"/>
            <a:ext cx="5771302" cy="675889"/>
          </a:xfrm>
        </p:spPr>
        <p:txBody>
          <a:bodyPr vert="horz" wrap="square" lIns="0" tIns="0" rIns="0" bIns="0" rtlCol="0" anchor="ctr">
            <a:noAutofit/>
          </a:bodyPr>
          <a:lstStyle>
            <a:lvl2pPr>
              <a:defRPr lang="en-US" sz="12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20" name="Text Placeholder 4"/>
          <p:cNvSpPr>
            <a:spLocks noGrp="1"/>
          </p:cNvSpPr>
          <p:nvPr>
            <p:ph type="body" sz="quarter" idx="21" hasCustomPrompt="1"/>
          </p:nvPr>
        </p:nvSpPr>
        <p:spPr>
          <a:xfrm>
            <a:off x="3058716" y="3466013"/>
            <a:ext cx="5771302" cy="675889"/>
          </a:xfrm>
        </p:spPr>
        <p:txBody>
          <a:bodyPr vert="horz" wrap="square" lIns="0" tIns="0" rIns="0" bIns="0" rtlCol="0" anchor="ctr">
            <a:noAutofit/>
          </a:bodyPr>
          <a:lstStyle>
            <a:lvl2pPr>
              <a:defRPr lang="en-US" sz="12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058716" y="4215929"/>
            <a:ext cx="5771302"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058716" y="4965845"/>
            <a:ext cx="5771302"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3058716" y="5715764"/>
            <a:ext cx="5771302"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645044462"/>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1" y="0"/>
            <a:ext cx="1783556"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rIns="0"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2714625" y="466349"/>
            <a:ext cx="2497931"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14" name="Text Placeholder 4"/>
          <p:cNvSpPr>
            <a:spLocks noGrp="1"/>
          </p:cNvSpPr>
          <p:nvPr>
            <p:ph type="body" sz="quarter" idx="15" hasCustomPrompt="1"/>
          </p:nvPr>
        </p:nvSpPr>
        <p:spPr>
          <a:xfrm>
            <a:off x="2714625" y="1308613"/>
            <a:ext cx="2497931" cy="675889"/>
          </a:xfrm>
        </p:spPr>
        <p:txBody>
          <a:bodyPr vert="horz" wrap="square" lIns="0" tIns="0" rIns="0" bIns="0" rtlCol="0" anchor="ctr">
            <a:noAutofit/>
          </a:bodyPr>
          <a:lstStyle>
            <a:lvl2pPr>
              <a:defRPr lang="en-US" sz="1050" b="0"/>
            </a:lvl2pPr>
          </a:lstStyle>
          <a:p>
            <a:pPr lvl="1">
              <a:buFont typeface="Arial" panose="020B0604020202020204" pitchFamily="34" charset="0"/>
            </a:pPr>
            <a:r>
              <a:rPr lang="en-US" dirty="0"/>
              <a:t>Body copy Segoe UI Regular 14/18. The quick brown fox jumps over the lazy dog. </a:t>
            </a:r>
          </a:p>
        </p:txBody>
      </p:sp>
      <p:sp>
        <p:nvSpPr>
          <p:cNvPr id="16" name="Text Placeholder 4"/>
          <p:cNvSpPr>
            <a:spLocks noGrp="1"/>
          </p:cNvSpPr>
          <p:nvPr>
            <p:ph type="body" sz="quarter" idx="17" hasCustomPrompt="1"/>
          </p:nvPr>
        </p:nvSpPr>
        <p:spPr>
          <a:xfrm>
            <a:off x="2714625" y="2150877"/>
            <a:ext cx="2497931" cy="675889"/>
          </a:xfrm>
        </p:spPr>
        <p:txBody>
          <a:bodyPr vert="horz" wrap="square" lIns="0" tIns="0" rIns="0" bIns="0" rtlCol="0" anchor="ctr">
            <a:noAutofit/>
          </a:bodyPr>
          <a:lstStyle>
            <a:lvl2pPr>
              <a:defRPr lang="en-US" sz="1050" b="0" dirty="0" smtClean="0"/>
            </a:lvl2pPr>
          </a:lstStyle>
          <a:p>
            <a:pPr lvl="1">
              <a:buFont typeface="Arial" panose="020B0604020202020204" pitchFamily="34" charset="0"/>
            </a:pPr>
            <a:r>
              <a:rPr lang="en-US" dirty="0"/>
              <a:t>Body copy Segoe UI Regular 14/18. The quick brown fox jumps over the lazy dog. </a:t>
            </a:r>
          </a:p>
        </p:txBody>
      </p:sp>
      <p:sp>
        <p:nvSpPr>
          <p:cNvPr id="18" name="Text Placeholder 4"/>
          <p:cNvSpPr>
            <a:spLocks noGrp="1"/>
          </p:cNvSpPr>
          <p:nvPr>
            <p:ph type="body" sz="quarter" idx="19" hasCustomPrompt="1"/>
          </p:nvPr>
        </p:nvSpPr>
        <p:spPr>
          <a:xfrm>
            <a:off x="2714625" y="2993141"/>
            <a:ext cx="2497931"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20" name="Text Placeholder 4"/>
          <p:cNvSpPr>
            <a:spLocks noGrp="1"/>
          </p:cNvSpPr>
          <p:nvPr>
            <p:ph type="body" sz="quarter" idx="21" hasCustomPrompt="1"/>
          </p:nvPr>
        </p:nvSpPr>
        <p:spPr>
          <a:xfrm>
            <a:off x="2714625" y="3835405"/>
            <a:ext cx="2497931"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2714625" y="4677669"/>
            <a:ext cx="2497931"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2714625" y="5519931"/>
            <a:ext cx="2497931"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6248400" y="466349"/>
            <a:ext cx="2581618"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6248400" y="1308613"/>
            <a:ext cx="2581618" cy="675889"/>
          </a:xfrm>
        </p:spPr>
        <p:txBody>
          <a:bodyPr vert="horz" wrap="square" lIns="0" tIns="0" rIns="0" bIns="0" rtlCol="0" anchor="ctr">
            <a:noAutofit/>
          </a:bodyPr>
          <a:lstStyle>
            <a:lvl2pPr>
              <a:defRPr lang="en-US" sz="1050" b="0"/>
            </a:lvl2pPr>
          </a:lstStyle>
          <a:p>
            <a:pPr lvl="1">
              <a:buFont typeface="Arial" panose="020B0604020202020204" pitchFamily="34" charset="0"/>
            </a:pPr>
            <a:r>
              <a:rPr lang="en-US" dirty="0"/>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6248400" y="2150877"/>
            <a:ext cx="2581618" cy="675889"/>
          </a:xfrm>
        </p:spPr>
        <p:txBody>
          <a:bodyPr vert="horz" wrap="square" lIns="0" tIns="0" rIns="0" bIns="0" rtlCol="0" anchor="ctr">
            <a:noAutofit/>
          </a:bodyPr>
          <a:lstStyle>
            <a:lvl2pPr>
              <a:defRPr lang="en-US" sz="1050" b="0" dirty="0" smtClean="0"/>
            </a:lvl2pPr>
          </a:lstStyle>
          <a:p>
            <a:pPr lvl="1">
              <a:buFont typeface="Arial" panose="020B0604020202020204" pitchFamily="34" charset="0"/>
            </a:pPr>
            <a:r>
              <a:rPr lang="en-US" dirty="0"/>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6248400" y="2993141"/>
            <a:ext cx="2581618"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6248400" y="3835405"/>
            <a:ext cx="2581618"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6248400" y="4677669"/>
            <a:ext cx="2581618"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6248400" y="5519931"/>
            <a:ext cx="2581618"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04224295"/>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dirty="0"/>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351100" y="1456896"/>
            <a:ext cx="270258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444569" y="1564131"/>
            <a:ext cx="2515643" cy="2886109"/>
          </a:xfrm>
          <a:prstGeom prst="rect">
            <a:avLst/>
          </a:prstGeom>
          <a:blipFill>
            <a:blip r:embed="rId2"/>
            <a:stretch>
              <a:fillRect/>
            </a:stretch>
          </a:blipFill>
          <a:ln w="19050">
            <a:noFill/>
          </a:ln>
        </p:spPr>
        <p:txBody>
          <a:bodyPr lIns="914400" rIns="91440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9"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313983" y="4708216"/>
            <a:ext cx="2739698" cy="461665"/>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313983" y="5014829"/>
            <a:ext cx="2739698" cy="738664"/>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rgbClr val="000000"/>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3231682" y="1456896"/>
            <a:ext cx="270258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3325151" y="1564131"/>
            <a:ext cx="2515643" cy="2886109"/>
          </a:xfrm>
          <a:prstGeom prst="rect">
            <a:avLst/>
          </a:prstGeom>
          <a:blipFill>
            <a:blip r:embed="rId2"/>
            <a:stretch>
              <a:fillRect/>
            </a:stretch>
          </a:blipFill>
          <a:ln w="19050">
            <a:noFill/>
          </a:ln>
        </p:spPr>
        <p:txBody>
          <a:bodyPr lIns="914400" rIns="91440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9"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3220477" y="4708216"/>
            <a:ext cx="2713786" cy="461665"/>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3220477" y="5014829"/>
            <a:ext cx="2713786" cy="738664"/>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rgbClr val="000000"/>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6119266" y="1456896"/>
            <a:ext cx="270258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6212736" y="1564131"/>
            <a:ext cx="2515643" cy="2886109"/>
          </a:xfrm>
          <a:prstGeom prst="rect">
            <a:avLst/>
          </a:prstGeom>
          <a:blipFill>
            <a:blip r:embed="rId2"/>
            <a:stretch>
              <a:fillRect/>
            </a:stretch>
          </a:blipFill>
          <a:ln w="19050">
            <a:noFill/>
          </a:ln>
        </p:spPr>
        <p:txBody>
          <a:bodyPr lIns="914400" rIns="91440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9"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6108063" y="4708216"/>
            <a:ext cx="2713786" cy="461665"/>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6108063" y="5014829"/>
            <a:ext cx="2713786" cy="738664"/>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rgbClr val="000000"/>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818802594"/>
      </p:ext>
    </p:extLst>
  </p:cSld>
  <p:clrMapOvr>
    <a:masterClrMapping/>
  </p:clrMapOvr>
  <p:transition>
    <p:fade/>
  </p:transition>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7273265"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313983" y="2526646"/>
            <a:ext cx="6892433" cy="1784048"/>
          </a:xfrm>
          <a:prstGeom prst="rect">
            <a:avLst/>
          </a:prstGeom>
          <a:noFill/>
        </p:spPr>
        <p:txBody>
          <a:bodyPr vert="horz" wrap="square" lIns="0" tIns="0" rIns="0" bIns="0" rtlCol="0" anchor="ctr" anchorCtr="0">
            <a:noAutofit/>
          </a:bodyPr>
          <a:lstStyle>
            <a:lvl1pPr>
              <a:defRPr lang="en-US" sz="2700" spc="-37" baseline="0" dirty="0">
                <a:solidFill>
                  <a:schemeClr val="bg1"/>
                </a:solidFill>
              </a:defRPr>
            </a:lvl1pPr>
          </a:lstStyle>
          <a:p>
            <a:pPr marL="0" lvl="0">
              <a:lnSpc>
                <a:spcPts val="4118"/>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7273265" y="2526646"/>
            <a:ext cx="1561952"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8677112"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7273264"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7573771" y="2777952"/>
            <a:ext cx="960941"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185069413"/>
      </p:ext>
    </p:extLst>
  </p:cSld>
  <p:clrMapOvr>
    <a:masterClrMapping/>
  </p:clrMapOvr>
  <p:transition>
    <p:fade/>
  </p:transition>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4157637"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313983" y="1456898"/>
            <a:ext cx="4184483" cy="230832"/>
          </a:xfrm>
          <a:prstGeom prst="rect">
            <a:avLst/>
          </a:prstGeom>
        </p:spPr>
        <p:txBody>
          <a:bodyPr wrap="square" lIns="0" tIns="0" rIns="0" bIns="0">
            <a:spAutoFit/>
          </a:bodyPr>
          <a:lstStyle>
            <a:lvl1pPr marL="0" indent="0">
              <a:lnSpc>
                <a:spcPts val="1765"/>
              </a:lnSpc>
              <a:buNone/>
              <a:defRPr lang="en-US" sz="1500" kern="1200" spc="0" baseline="0" dirty="0">
                <a:solidFill>
                  <a:schemeClr val="tx1"/>
                </a:solidFill>
                <a:latin typeface="+mj-lt"/>
                <a:ea typeface="+mn-ea"/>
                <a:cs typeface="+mn-cs"/>
              </a:defRPr>
            </a:lvl1pPr>
            <a:lvl2pPr marL="168073" indent="0">
              <a:buNone/>
              <a:defRPr/>
            </a:lvl2pPr>
            <a:lvl3pPr marL="336145" indent="0">
              <a:buNone/>
              <a:defRPr/>
            </a:lvl3pPr>
            <a:lvl4pPr marL="504218" indent="0">
              <a:buNone/>
              <a:defRPr/>
            </a:lvl4pPr>
            <a:lvl5pPr marL="672290"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313983" y="2161630"/>
            <a:ext cx="4184483" cy="276999"/>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2474102"/>
            <a:ext cx="4184483" cy="577081"/>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313983" y="3628879"/>
            <a:ext cx="4184483" cy="276999"/>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3929013"/>
            <a:ext cx="4184483" cy="577081"/>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672382" y="-1"/>
            <a:ext cx="4479790" cy="6858001"/>
          </a:xfrm>
          <a:prstGeom prst="rect">
            <a:avLst/>
          </a:prstGeom>
          <a:blipFill>
            <a:blip r:embed="rId2"/>
            <a:stretch>
              <a:fillRect/>
            </a:stretch>
          </a:blipFill>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313983"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sz="675" dirty="0"/>
              <a:t>© Copyright Microsoft Corporation. All rights reserved.</a:t>
            </a:r>
          </a:p>
        </p:txBody>
      </p:sp>
    </p:spTree>
    <p:extLst>
      <p:ext uri="{BB962C8B-B14F-4D97-AF65-F5344CB8AC3E}">
        <p14:creationId xmlns:p14="http://schemas.microsoft.com/office/powerpoint/2010/main" val="1653045394"/>
      </p:ext>
    </p:extLst>
  </p:cSld>
  <p:clrMapOvr>
    <a:masterClrMapping/>
  </p:clrMapOvr>
  <p:transition>
    <p:fade/>
  </p:transition>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4157637"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313983" y="1456896"/>
            <a:ext cx="4184483" cy="276999"/>
          </a:xfrm>
          <a:prstGeom prst="rect">
            <a:avLst/>
          </a:prstGeom>
        </p:spPr>
        <p:txBody>
          <a:bodyPr wrap="square" lIns="0" tIns="0" rIns="0" bIns="0" anchor="t">
            <a:spAutoFit/>
          </a:bodyPr>
          <a:lstStyle>
            <a:lvl1pPr marL="0" indent="0">
              <a:lnSpc>
                <a:spcPct val="100000"/>
              </a:lnSpc>
              <a:buNone/>
              <a:defRPr lang="en-US" sz="1800" kern="1200" spc="0" baseline="0" dirty="0">
                <a:solidFill>
                  <a:schemeClr val="tx1"/>
                </a:solidFill>
                <a:latin typeface="+mj-lt"/>
                <a:ea typeface="+mn-ea"/>
                <a:cs typeface="+mn-cs"/>
              </a:defRPr>
            </a:lvl1pPr>
            <a:lvl2pPr marL="168073" indent="0">
              <a:buNone/>
              <a:defRPr/>
            </a:lvl2pPr>
            <a:lvl3pPr marL="336145" indent="0">
              <a:buNone/>
              <a:defRPr/>
            </a:lvl3pPr>
            <a:lvl4pPr marL="504218" indent="0">
              <a:buNone/>
              <a:defRPr/>
            </a:lvl4pPr>
            <a:lvl5pPr marL="672290"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2268947"/>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313983" y="3068044"/>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3282367"/>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313983" y="4081465"/>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313983" y="4295789"/>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313983" y="5094886"/>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313983" y="5309209"/>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4672381" y="1456897"/>
            <a:ext cx="4157636"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4762259" y="1564131"/>
            <a:ext cx="3977884" cy="4746143"/>
          </a:xfrm>
          <a:prstGeom prst="rect">
            <a:avLst/>
          </a:prstGeom>
          <a:blipFill dpi="0" rotWithShape="1">
            <a:blip r:embed="rId2"/>
            <a:srcRect/>
            <a:stretch>
              <a:fillRect/>
            </a:stretch>
          </a:blipFill>
          <a:ln w="19050">
            <a:noFill/>
          </a:ln>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156407201"/>
      </p:ext>
    </p:extLst>
  </p:cSld>
  <p:clrMapOvr>
    <a:masterClrMapping/>
  </p:clrMapOvr>
  <p:transition>
    <p:fade/>
  </p:transition>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4157637"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313983" y="1801826"/>
            <a:ext cx="4184483" cy="276999"/>
          </a:xfrm>
          <a:prstGeom prst="rect">
            <a:avLst/>
          </a:prstGeom>
        </p:spPr>
        <p:txBody>
          <a:bodyPr wrap="square" lIns="0" tIns="0" rIns="0" bIns="0" anchor="b">
            <a:spAutoFit/>
          </a:bodyPr>
          <a:lstStyle>
            <a:lvl1pPr marL="0" indent="0">
              <a:lnSpc>
                <a:spcPct val="100000"/>
              </a:lnSpc>
              <a:buNone/>
              <a:defRPr lang="en-US" sz="1800" kern="1200" spc="0" baseline="0" dirty="0">
                <a:solidFill>
                  <a:schemeClr val="tx1"/>
                </a:solidFill>
                <a:latin typeface="+mj-lt"/>
                <a:ea typeface="+mn-ea"/>
                <a:cs typeface="+mn-cs"/>
              </a:defRPr>
            </a:lvl1pPr>
            <a:lvl2pPr marL="168073" indent="0">
              <a:buNone/>
              <a:defRPr/>
            </a:lvl2pPr>
            <a:lvl3pPr marL="336145" indent="0">
              <a:buNone/>
              <a:defRPr/>
            </a:lvl3pPr>
            <a:lvl4pPr marL="504218" indent="0">
              <a:buNone/>
              <a:defRPr/>
            </a:lvl4pPr>
            <a:lvl5pPr marL="672290"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066800" y="2267320"/>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066800" y="3066417"/>
            <a:ext cx="337330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066800" y="3280741"/>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066800" y="4079838"/>
            <a:ext cx="337330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066800" y="4294162"/>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066800" y="5093259"/>
            <a:ext cx="337330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066800" y="5307582"/>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672382" y="-1"/>
            <a:ext cx="4479790" cy="6858001"/>
          </a:xfrm>
          <a:prstGeom prst="rect">
            <a:avLst/>
          </a:prstGeom>
          <a:blipFill>
            <a:blip r:embed="rId2"/>
            <a:stretch>
              <a:fillRect/>
            </a:stretch>
          </a:blipFill>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313983"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sz="675" dirty="0"/>
              <a:t>© Copyright Microsoft Corporation. All rights reserved.</a:t>
            </a:r>
          </a:p>
        </p:txBody>
      </p:sp>
    </p:spTree>
    <p:extLst>
      <p:ext uri="{BB962C8B-B14F-4D97-AF65-F5344CB8AC3E}">
        <p14:creationId xmlns:p14="http://schemas.microsoft.com/office/powerpoint/2010/main" val="157773826"/>
      </p:ext>
    </p:extLst>
  </p:cSld>
  <p:clrMapOvr>
    <a:masterClrMapping/>
  </p:clrMapOvr>
  <p:transition>
    <p:fade/>
  </p:transition>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8516034"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456898"/>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2734161"/>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313983" y="4011424"/>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313983" y="5288688"/>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4672381" y="1456897"/>
            <a:ext cx="4157636"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762259" y="1564131"/>
            <a:ext cx="3977884" cy="4746143"/>
          </a:xfrm>
          <a:prstGeom prst="rect">
            <a:avLst/>
          </a:prstGeom>
          <a:blipFill dpi="0" rotWithShape="1">
            <a:blip r:embed="rId2"/>
            <a:srcRect/>
            <a:stretch>
              <a:fillRect/>
            </a:stretch>
          </a:blipFill>
          <a:ln w="19050">
            <a:noFill/>
          </a:ln>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313983" y="2660048"/>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313983" y="3937131"/>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313983" y="5214214"/>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77115125"/>
      </p:ext>
    </p:extLst>
  </p:cSld>
  <p:clrMapOvr>
    <a:masterClrMapping/>
  </p:clrMapOvr>
  <p:transition>
    <p:fade/>
  </p:transition>
  <p:hf sldNum="0"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2" y="440494"/>
            <a:ext cx="8516036"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456898"/>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2734161"/>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313983" y="4011424"/>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313983" y="5288688"/>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4672381" y="1456897"/>
            <a:ext cx="4157636"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762259" y="1564131"/>
            <a:ext cx="3977884"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818922541"/>
      </p:ext>
    </p:extLst>
  </p:cSld>
  <p:clrMapOvr>
    <a:masterClrMapping/>
  </p:clrMapOvr>
  <p:transition>
    <p:fade/>
  </p:transition>
  <p:hf sldNum="0"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313982" y="440494"/>
            <a:ext cx="8505951" cy="728448"/>
          </a:xfrm>
        </p:spPr>
        <p:txBody>
          <a:bodyPr/>
          <a:lstStyle/>
          <a:p>
            <a:r>
              <a:rPr lang="en-US"/>
              <a:t>Click to edit Master title style</a:t>
            </a:r>
            <a:endParaRPr lang="en-US" dirty="0"/>
          </a:p>
        </p:txBody>
      </p:sp>
      <p:sp>
        <p:nvSpPr>
          <p:cNvPr id="4" name="Text Placeholder 3"/>
          <p:cNvSpPr>
            <a:spLocks noGrp="1"/>
          </p:cNvSpPr>
          <p:nvPr>
            <p:ph type="body" sz="quarter" idx="10" hasCustomPrompt="1"/>
          </p:nvPr>
        </p:nvSpPr>
        <p:spPr>
          <a:xfrm>
            <a:off x="313984" y="1456899"/>
            <a:ext cx="4056089" cy="461665"/>
          </a:xfrm>
          <a:prstGeom prst="rect">
            <a:avLst/>
          </a:prstGeom>
        </p:spPr>
        <p:txBody>
          <a:bodyPr wrap="square" lIns="0" tIns="0" rIns="0" bIns="0">
            <a:spAutoFit/>
          </a:bodyPr>
          <a:lstStyle>
            <a:lvl1pPr marL="0" indent="0">
              <a:lnSpc>
                <a:spcPts val="1765"/>
              </a:lnSpc>
              <a:buNone/>
              <a:defRPr sz="1800" b="0" i="0" spc="0">
                <a:solidFill>
                  <a:schemeClr val="tx1"/>
                </a:solidFill>
                <a:latin typeface="+mj-lt"/>
              </a:defRPr>
            </a:lvl1pPr>
            <a:lvl2pPr marL="168073" indent="0">
              <a:buNone/>
              <a:defRPr/>
            </a:lvl2pPr>
            <a:lvl3pPr marL="336145" indent="0">
              <a:buNone/>
              <a:defRPr/>
            </a:lvl3pPr>
            <a:lvl4pPr marL="504218" indent="0">
              <a:buNone/>
              <a:defRPr/>
            </a:lvl4pPr>
            <a:lvl5pPr marL="672290" indent="0">
              <a:buNone/>
              <a:defRPr/>
            </a:lvl5pPr>
          </a:lstStyle>
          <a:p>
            <a:pPr lvl="0"/>
            <a:r>
              <a:rPr lang="pt-BR" dirty="0" err="1"/>
              <a:t>Large</a:t>
            </a:r>
            <a:r>
              <a:rPr lang="pt-BR" dirty="0"/>
              <a:t> </a:t>
            </a:r>
            <a:r>
              <a:rPr lang="pt-BR" dirty="0" err="1"/>
              <a:t>subhead</a:t>
            </a:r>
            <a:r>
              <a:rPr lang="pt-BR" dirty="0"/>
              <a:t> Segoe UI </a:t>
            </a:r>
            <a:r>
              <a:rPr lang="pt-BR" dirty="0" err="1"/>
              <a:t>Semibold</a:t>
            </a:r>
            <a:r>
              <a:rPr lang="pt-BR" dirty="0"/>
              <a:t> Regular 20/24</a:t>
            </a:r>
            <a:endParaRPr lang="en-US" dirty="0"/>
          </a:p>
        </p:txBody>
      </p:sp>
      <p:sp>
        <p:nvSpPr>
          <p:cNvPr id="5" name="Text Placeholder 4"/>
          <p:cNvSpPr>
            <a:spLocks noGrp="1"/>
          </p:cNvSpPr>
          <p:nvPr>
            <p:ph type="body" sz="quarter" idx="11" hasCustomPrompt="1"/>
          </p:nvPr>
        </p:nvSpPr>
        <p:spPr>
          <a:xfrm>
            <a:off x="313982" y="2158886"/>
            <a:ext cx="4056089" cy="1777410"/>
          </a:xfrm>
          <a:prstGeom prst="rect">
            <a:avLst/>
          </a:prstGeom>
        </p:spPr>
        <p:txBody>
          <a:bodyPr lIns="0" tIns="45720" rIns="0" bIns="45720"/>
          <a:lstStyle>
            <a:lvl1pPr marL="0" indent="0">
              <a:lnSpc>
                <a:spcPct val="100000"/>
              </a:lnSpc>
              <a:spcBef>
                <a:spcPts val="0"/>
              </a:spcBef>
              <a:spcAft>
                <a:spcPts val="900"/>
              </a:spcAft>
              <a:buFont typeface="Arial" panose="020B0604020202020204" pitchFamily="34" charset="0"/>
              <a:buNone/>
              <a:defRPr sz="10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3333581" y="586255"/>
            <a:ext cx="5810420"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4768470" y="1699714"/>
            <a:ext cx="4375531" cy="4319326"/>
          </a:xfrm>
          <a:prstGeom prst="rect">
            <a:avLst/>
          </a:prstGeom>
        </p:spPr>
        <p:txBody>
          <a:bodyPr anchor="ctr" anchorCtr="0">
            <a:noAutofit/>
          </a:bodyPr>
          <a:lstStyle>
            <a:lvl1pPr algn="ctr">
              <a:defRPr sz="2647">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081242631"/>
      </p:ext>
    </p:extLst>
  </p:cSld>
  <p:clrMapOvr>
    <a:masterClrMapping/>
  </p:clrMapOvr>
  <p:transition>
    <p:fade/>
  </p:transition>
  <p:hf sldNum="0"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dirty="0"/>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250835" y="586564"/>
            <a:ext cx="8152448"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1699472" y="1702828"/>
            <a:ext cx="5745057" cy="4311543"/>
          </a:xfrm>
          <a:prstGeom prst="rect">
            <a:avLst/>
          </a:prstGeom>
        </p:spPr>
        <p:txBody>
          <a:bodyPr anchor="ctr" anchorCtr="0">
            <a:noAutofit/>
          </a:bodyPr>
          <a:lstStyle>
            <a:lvl1pPr algn="ctr">
              <a:defRPr sz="2647">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66861975"/>
      </p:ext>
    </p:extLst>
  </p:cSld>
  <p:clrMapOvr>
    <a:masterClrMapping/>
  </p:clrMapOvr>
  <p:transition>
    <p:fade/>
  </p:transition>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341997" y="1950781"/>
            <a:ext cx="2713783" cy="3534843"/>
          </a:xfrm>
          <a:prstGeom prst="rect">
            <a:avLst/>
          </a:prstGeom>
        </p:spPr>
        <p:txBody>
          <a:bodyPr anchor="ctr">
            <a:noAutofit/>
          </a:bodyPr>
          <a:lstStyle>
            <a:lvl1pPr marL="0" indent="0" algn="ctr">
              <a:buNone/>
              <a:defRPr sz="1765">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341993" y="5670382"/>
            <a:ext cx="2721959" cy="230832"/>
          </a:xfrm>
          <a:prstGeom prst="rect">
            <a:avLst/>
          </a:prstGeom>
        </p:spPr>
        <p:txBody>
          <a:bodyPr tIns="0"/>
          <a:lstStyle>
            <a:lvl1pPr>
              <a:lnSpc>
                <a:spcPct val="100000"/>
              </a:lnSpc>
              <a:defRPr lang="en-US" sz="9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341994" y="5947381"/>
            <a:ext cx="2713786" cy="230832"/>
          </a:xfrm>
          <a:prstGeom prst="rect">
            <a:avLst/>
          </a:prstGeom>
        </p:spPr>
        <p:txBody>
          <a:bodyPr lIns="0" tIns="0" rIns="0" bIns="0"/>
          <a:lstStyle>
            <a:lvl1pPr marL="0" indent="0">
              <a:lnSpc>
                <a:spcPct val="100000"/>
              </a:lnSpc>
              <a:spcBef>
                <a:spcPts val="662"/>
              </a:spcBef>
              <a:buFont typeface="Arial" panose="020B0604020202020204" pitchFamily="34" charset="0"/>
              <a:buNone/>
              <a:defRPr sz="7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3227365" y="1950781"/>
            <a:ext cx="2705615" cy="3534843"/>
          </a:xfrm>
          <a:prstGeom prst="rect">
            <a:avLst/>
          </a:prstGeom>
        </p:spPr>
        <p:txBody>
          <a:bodyPr anchor="ctr">
            <a:noAutofit/>
          </a:bodyPr>
          <a:lstStyle>
            <a:lvl1pPr marL="0" indent="0" algn="ctr">
              <a:buNone/>
              <a:defRPr sz="1765">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3235533" y="5670382"/>
            <a:ext cx="2721959" cy="230832"/>
          </a:xfrm>
          <a:prstGeom prst="rect">
            <a:avLst/>
          </a:prstGeom>
        </p:spPr>
        <p:txBody>
          <a:bodyPr tIns="0"/>
          <a:lstStyle>
            <a:lvl1pPr>
              <a:lnSpc>
                <a:spcPct val="100000"/>
              </a:lnSpc>
              <a:defRPr lang="en-US" sz="9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3227365" y="5947381"/>
            <a:ext cx="2705615" cy="230832"/>
          </a:xfrm>
          <a:prstGeom prst="rect">
            <a:avLst/>
          </a:prstGeom>
        </p:spPr>
        <p:txBody>
          <a:bodyPr vert="horz" wrap="square" lIns="0" tIns="0" rIns="0" bIns="0" rtlCol="0">
            <a:spAutoFit/>
          </a:bodyPr>
          <a:lstStyle>
            <a:lvl1pPr>
              <a:lnSpc>
                <a:spcPct val="100000"/>
              </a:lnSpc>
              <a:tabLst/>
              <a:defRPr lang="en-US" sz="75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6104560" y="1950781"/>
            <a:ext cx="2717288" cy="3534843"/>
          </a:xfrm>
          <a:prstGeom prst="rect">
            <a:avLst/>
          </a:prstGeom>
        </p:spPr>
        <p:txBody>
          <a:bodyPr anchor="ctr">
            <a:noAutofit/>
          </a:bodyPr>
          <a:lstStyle>
            <a:lvl1pPr marL="0" indent="0" algn="ctr">
              <a:buNone/>
              <a:defRPr sz="1765">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104560" y="5947381"/>
            <a:ext cx="2705615" cy="230832"/>
          </a:xfrm>
          <a:prstGeom prst="rect">
            <a:avLst/>
          </a:prstGeom>
        </p:spPr>
        <p:txBody>
          <a:bodyPr vert="horz" wrap="square" lIns="0" tIns="0" rIns="0" bIns="0" rtlCol="0">
            <a:spAutoFit/>
          </a:bodyPr>
          <a:lstStyle>
            <a:lvl1pPr>
              <a:lnSpc>
                <a:spcPct val="100000"/>
              </a:lnSpc>
              <a:tabLst/>
              <a:defRPr lang="en-US" sz="75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04560" y="5670382"/>
            <a:ext cx="2721959" cy="230832"/>
          </a:xfrm>
          <a:prstGeom prst="rect">
            <a:avLst/>
          </a:prstGeom>
        </p:spPr>
        <p:txBody>
          <a:bodyPr tIns="0"/>
          <a:lstStyle>
            <a:lvl1pPr>
              <a:lnSpc>
                <a:spcPct val="100000"/>
              </a:lnSpc>
              <a:defRPr lang="en-US" sz="9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2634322462"/>
      </p:ext>
    </p:extLst>
  </p:cSld>
  <p:clrMapOvr>
    <a:masterClrMapping/>
  </p:clrMapOvr>
  <p:transition>
    <p:fade/>
  </p:transition>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313983" y="3706583"/>
            <a:ext cx="8507865" cy="461665"/>
          </a:xfrm>
          <a:prstGeom prst="rect">
            <a:avLst/>
          </a:prstGeom>
        </p:spPr>
        <p:txBody>
          <a:bodyPr anchor="ctr" anchorCtr="0"/>
          <a:lstStyle>
            <a:lvl1pPr algn="ctr">
              <a:defRPr sz="18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725503875"/>
      </p:ext>
    </p:extLst>
  </p:cSld>
  <p:clrMapOvr>
    <a:masterClrMapping/>
  </p:clrMapOvr>
  <p:transition>
    <p:fade/>
  </p:transition>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endParaRPr lang="en-US" dirty="0"/>
          </a:p>
        </p:txBody>
      </p:sp>
      <p:sp>
        <p:nvSpPr>
          <p:cNvPr id="5" name="Text Placeholder 4"/>
          <p:cNvSpPr>
            <a:spLocks noGrp="1"/>
          </p:cNvSpPr>
          <p:nvPr>
            <p:ph type="body" sz="quarter" idx="11" hasCustomPrompt="1"/>
          </p:nvPr>
        </p:nvSpPr>
        <p:spPr>
          <a:xfrm>
            <a:off x="323322" y="2740881"/>
            <a:ext cx="1952525" cy="2988507"/>
          </a:xfrm>
        </p:spPr>
        <p:txBody>
          <a:bodyPr lIns="0" tIns="0" rIns="0" bIns="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dirty="0"/>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2508434" y="2739465"/>
            <a:ext cx="1952525" cy="2988507"/>
          </a:xfrm>
        </p:spPr>
        <p:txBody>
          <a:bodyPr lIns="0" tIns="0" rIns="0" bIns="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sz="1050">
                <a:solidFill>
                  <a:schemeClr val="tx1"/>
                </a:solidFill>
              </a:defRPr>
            </a:lvl2pPr>
            <a:lvl3pPr marL="336145" indent="0">
              <a:buNone/>
              <a:defRPr/>
            </a:lvl3pPr>
            <a:lvl4pPr marL="504218" indent="0">
              <a:buNone/>
              <a:defRPr/>
            </a:lvl4pPr>
            <a:lvl5pPr marL="672290"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4693547" y="2739465"/>
            <a:ext cx="1952525" cy="2988507"/>
          </a:xfrm>
        </p:spPr>
        <p:txBody>
          <a:bodyPr lIns="0" tIns="0" rIns="0" bIns="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6878660" y="2739465"/>
            <a:ext cx="1952525" cy="2988507"/>
          </a:xfrm>
        </p:spPr>
        <p:txBody>
          <a:bodyPr lIns="0" tIns="0" rIns="0" bIns="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239214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4577255"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6762368"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847208986"/>
      </p:ext>
    </p:extLst>
  </p:cSld>
  <p:clrMapOvr>
    <a:masterClrMapping/>
  </p:clrMapOvr>
  <p:transition>
    <p:fade/>
  </p:transition>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two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lvl="1"/>
            <a:r>
              <a:rPr lang="en-US" dirty="0"/>
              <a:t>Body copy Segoe UI </a:t>
            </a:r>
            <a:r>
              <a:rPr lang="en-US" dirty="0" err="1"/>
              <a:t>Semibold</a:t>
            </a:r>
            <a:r>
              <a:rPr lang="en-US" dirty="0"/>
              <a:t> 20/24. </a:t>
            </a:r>
          </a:p>
          <a:p>
            <a:pPr lvl="1"/>
            <a:r>
              <a:rPr lang="en-US" dirty="0"/>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24068" y="2980724"/>
            <a:ext cx="8505951" cy="537176"/>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324068" y="3517900"/>
            <a:ext cx="4076826"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753193" y="3517900"/>
            <a:ext cx="4076826"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758191482"/>
      </p:ext>
    </p:extLst>
  </p:cSld>
  <p:clrMapOvr>
    <a:masterClrMapping/>
  </p:clrMapOvr>
  <p:transition>
    <p:fade/>
  </p:transition>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324068" y="1456896"/>
            <a:ext cx="8505951" cy="537176"/>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324067" y="1994072"/>
            <a:ext cx="2737768"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3208158" y="1994072"/>
            <a:ext cx="2737768"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6092250" y="1994072"/>
            <a:ext cx="2737768"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355095499"/>
      </p:ext>
    </p:extLst>
  </p:cSld>
  <p:clrMapOvr>
    <a:masterClrMapping/>
  </p:clrMapOvr>
  <p:transition>
    <p:fade/>
  </p:transition>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324068" y="1456896"/>
            <a:ext cx="8505951" cy="537176"/>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324067" y="19940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3208158" y="19940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6092250" y="19940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324067" y="39244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3208158" y="39244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6092250" y="39244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370061726"/>
      </p:ext>
    </p:extLst>
  </p:cSld>
  <p:clrMapOvr>
    <a:masterClrMapping/>
  </p:clrMapOvr>
  <p:transition>
    <p:fade/>
  </p:transition>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176558" y="266708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980724"/>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754421509"/>
      </p:ext>
    </p:extLst>
  </p:cSld>
  <p:clrMapOvr>
    <a:masterClrMapping/>
  </p:clrMapOvr>
  <p:transition>
    <p:fade/>
  </p:transition>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176558" y="2450308"/>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546889"/>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176558" y="354014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636882"/>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768165170"/>
      </p:ext>
    </p:extLst>
  </p:cSld>
  <p:clrMapOvr>
    <a:masterClrMapping/>
  </p:clrMapOvr>
  <p:transition>
    <p:fade/>
  </p:transition>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176558" y="2450308"/>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546889"/>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176558" y="354014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636882"/>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176558" y="4629985"/>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176558" y="4726875"/>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395818982"/>
      </p:ext>
    </p:extLst>
  </p:cSld>
  <p:clrMapOvr>
    <a:masterClrMapping/>
  </p:clrMapOvr>
  <p:transition>
    <p:fade/>
  </p:transition>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176558" y="2412957"/>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47217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176558" y="3428093"/>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487457"/>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176558" y="4443230"/>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176558" y="4502737"/>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176558" y="545836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176558" y="5518016"/>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990845557"/>
      </p:ext>
    </p:extLst>
  </p:cSld>
  <p:clrMapOvr>
    <a:masterClrMapping/>
  </p:clrMapOvr>
  <p:transition>
    <p:fade/>
  </p:transition>
  <p:hf sldNum="0"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six rows</a:t>
            </a:r>
          </a:p>
        </p:txBody>
      </p:sp>
      <p:sp>
        <p:nvSpPr>
          <p:cNvPr id="5" name="Text Placeholder 4"/>
          <p:cNvSpPr>
            <a:spLocks noGrp="1"/>
          </p:cNvSpPr>
          <p:nvPr>
            <p:ph type="body" sz="quarter" idx="11" hasCustomPrompt="1"/>
          </p:nvPr>
        </p:nvSpPr>
        <p:spPr>
          <a:xfrm>
            <a:off x="1042095" y="1456896"/>
            <a:ext cx="7787924" cy="728448"/>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052326" y="2244505"/>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042095" y="2303329"/>
            <a:ext cx="7787924" cy="728448"/>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052326" y="3090816"/>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042095" y="3149762"/>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052326" y="3937128"/>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042095" y="3996194"/>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052326" y="4783440"/>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042095" y="4842627"/>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052326" y="5629751"/>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042095" y="5689059"/>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661914542"/>
      </p:ext>
    </p:extLst>
  </p:cSld>
  <p:clrMapOvr>
    <a:masterClrMapping/>
  </p:clrMapOvr>
  <p:transition>
    <p:fade/>
  </p:transition>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 &amp; two columns</a:t>
            </a:r>
          </a:p>
        </p:txBody>
      </p:sp>
      <p:sp>
        <p:nvSpPr>
          <p:cNvPr id="5" name="Text Placeholder 4"/>
          <p:cNvSpPr>
            <a:spLocks noGrp="1"/>
          </p:cNvSpPr>
          <p:nvPr>
            <p:ph type="body" sz="quarter" idx="11" hasCustomPrompt="1"/>
          </p:nvPr>
        </p:nvSpPr>
        <p:spPr>
          <a:xfrm>
            <a:off x="1176558" y="1456896"/>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176559" y="2875108"/>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3021452"/>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176559" y="4439664"/>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4586007"/>
            <a:ext cx="3295062" cy="1271868"/>
          </a:xfrm>
        </p:spPr>
        <p:txBody>
          <a:bodyPr wrap="square" lIns="0" tIns="0" rIns="0" bIns="0" anchor="t">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5534956" y="1456896"/>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5534958" y="2875108"/>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5534956" y="3021452"/>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5534958" y="4439664"/>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5534956" y="4586007"/>
            <a:ext cx="3295062" cy="1271868"/>
          </a:xfrm>
        </p:spPr>
        <p:txBody>
          <a:bodyPr wrap="square" lIns="0" tIns="0" rIns="0" bIns="0" anchor="t">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03291235"/>
      </p:ext>
    </p:extLst>
  </p:cSld>
  <p:clrMapOvr>
    <a:masterClrMapping/>
  </p:clrMapOvr>
  <p:transition>
    <p:fade/>
  </p:transition>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 &amp; two columns</a:t>
            </a:r>
          </a:p>
        </p:txBody>
      </p:sp>
      <p:sp>
        <p:nvSpPr>
          <p:cNvPr id="5" name="Text Placeholder 4"/>
          <p:cNvSpPr>
            <a:spLocks noGrp="1"/>
          </p:cNvSpPr>
          <p:nvPr>
            <p:ph type="body" sz="quarter" idx="11" hasCustomPrompt="1"/>
          </p:nvPr>
        </p:nvSpPr>
        <p:spPr>
          <a:xfrm>
            <a:off x="1176558" y="145689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176559" y="2412957"/>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47217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176559" y="3428093"/>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48745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176559" y="4443230"/>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176558" y="450273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176559" y="5458366"/>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176558" y="5518016"/>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5534956" y="145689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5534958" y="2412957"/>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5534956" y="247217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5534958" y="3428093"/>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5534956" y="348745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5534958" y="4443230"/>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5534956" y="450273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5534958" y="5458366"/>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5534956" y="5518016"/>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027294888"/>
      </p:ext>
    </p:extLst>
  </p:cSld>
  <p:clrMapOvr>
    <a:masterClrMapping/>
  </p:clrMapOvr>
  <p:transition>
    <p:fade/>
  </p:transition>
  <p:hf sldNum="0"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313982" y="1457324"/>
            <a:ext cx="4184200"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313982" y="2628196"/>
            <a:ext cx="4171637"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4672013" y="2628196"/>
            <a:ext cx="4154506"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4646918" y="1457324"/>
            <a:ext cx="4179601"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313982" y="3664463"/>
            <a:ext cx="4171637"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4672013" y="3664463"/>
            <a:ext cx="4154506"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313982" y="4700732"/>
            <a:ext cx="4171637"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4672013" y="4700732"/>
            <a:ext cx="4154506"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313982" y="3532700"/>
            <a:ext cx="418419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313982" y="4568967"/>
            <a:ext cx="418419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313982" y="440494"/>
            <a:ext cx="8505951"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4672012" y="3532700"/>
            <a:ext cx="41539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4672012" y="4568967"/>
            <a:ext cx="41539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20921580"/>
      </p:ext>
    </p:extLst>
  </p:cSld>
  <p:clrMapOvr>
    <a:masterClrMapping/>
  </p:clrMapOvr>
  <p:transition>
    <p:fade/>
  </p:transition>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313982" y="1457324"/>
            <a:ext cx="2721959"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313983" y="2628196"/>
            <a:ext cx="2713786"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3227364" y="1457324"/>
            <a:ext cx="2721959"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7" name="Text Placeholder 4"/>
          <p:cNvSpPr>
            <a:spLocks noGrp="1"/>
          </p:cNvSpPr>
          <p:nvPr>
            <p:ph type="body" sz="quarter" idx="18" hasCustomPrompt="1"/>
          </p:nvPr>
        </p:nvSpPr>
        <p:spPr>
          <a:xfrm>
            <a:off x="3227365" y="2628196"/>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120904" y="2628196"/>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04560" y="1457324"/>
            <a:ext cx="2721959"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313983" y="3664463"/>
            <a:ext cx="2713786"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3227365" y="3664463"/>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120904" y="3664463"/>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313983" y="4700732"/>
            <a:ext cx="2713786"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3227365" y="4700732"/>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120904" y="4700732"/>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313983" y="3532700"/>
            <a:ext cx="272516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313983" y="4568967"/>
            <a:ext cx="272516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3227785" y="3532700"/>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3227785" y="4568967"/>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313982" y="440494"/>
            <a:ext cx="8505951"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120903" y="3532700"/>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120903" y="4568967"/>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221182530"/>
      </p:ext>
    </p:extLst>
  </p:cSld>
  <p:clrMapOvr>
    <a:masterClrMapping/>
  </p:clrMapOvr>
  <p:transition>
    <p:fade/>
  </p:transition>
  <p:hf sldNum="0"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313981" y="1457325"/>
            <a:ext cx="2579405" cy="3439206"/>
          </a:xfrm>
          <a:prstGeom prst="ellipse">
            <a:avLst/>
          </a:prstGeom>
          <a:solidFill>
            <a:schemeClr val="bg1">
              <a:lumMod val="95000"/>
            </a:schemeClr>
          </a:solidFill>
        </p:spPr>
        <p:txBody>
          <a:bodyPr tIns="0" rIns="0" bIns="0" anchor="ctr">
            <a:noAutofit/>
          </a:bodyPr>
          <a:lstStyle>
            <a:lvl1pPr algn="ctr">
              <a:defRPr sz="21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3277255" y="1457325"/>
            <a:ext cx="2579405" cy="3439206"/>
          </a:xfrm>
          <a:prstGeom prst="ellipse">
            <a:avLst/>
          </a:prstGeom>
          <a:solidFill>
            <a:schemeClr val="bg1">
              <a:lumMod val="95000"/>
            </a:schemeClr>
          </a:solidFill>
        </p:spPr>
        <p:txBody>
          <a:bodyPr tIns="0" rIns="0" bIns="0" anchor="ctr">
            <a:noAutofit/>
          </a:bodyPr>
          <a:lstStyle>
            <a:lvl1pPr algn="ctr">
              <a:defRPr sz="21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6240529" y="1457325"/>
            <a:ext cx="2579405" cy="3439206"/>
          </a:xfrm>
          <a:prstGeom prst="ellipse">
            <a:avLst/>
          </a:prstGeom>
          <a:solidFill>
            <a:schemeClr val="bg1">
              <a:lumMod val="95000"/>
            </a:schemeClr>
          </a:solidFill>
        </p:spPr>
        <p:txBody>
          <a:bodyPr tIns="0" rIns="0" bIns="0" anchor="ctr">
            <a:noAutofit/>
          </a:bodyPr>
          <a:lstStyle>
            <a:lvl1pPr algn="ctr">
              <a:defRPr sz="21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281695673"/>
      </p:ext>
    </p:extLst>
  </p:cSld>
  <p:clrMapOvr>
    <a:masterClrMapping/>
  </p:clrMapOvr>
  <p:transition>
    <p:fade/>
  </p:transition>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313982"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041963"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3769943"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5497924"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7225906"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721258547"/>
      </p:ext>
    </p:extLst>
  </p:cSld>
  <p:clrMapOvr>
    <a:masterClrMapping/>
  </p:clrMapOvr>
  <p:transition>
    <p:fade/>
  </p:transition>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09807" y="159693"/>
            <a:ext cx="2603626" cy="871754"/>
          </a:xfrm>
          <a:prstGeom prst="rect">
            <a:avLst/>
          </a:prstGeom>
        </p:spPr>
      </p:pic>
    </p:spTree>
    <p:extLst>
      <p:ext uri="{BB962C8B-B14F-4D97-AF65-F5344CB8AC3E}">
        <p14:creationId xmlns:p14="http://schemas.microsoft.com/office/powerpoint/2010/main" val="2691680041"/>
      </p:ext>
    </p:extLst>
  </p:cSld>
  <p:clrMapOvr>
    <a:masterClrMapping/>
  </p:clrMapOvr>
  <p:transition>
    <p:fade/>
  </p:transition>
  <p:hf sldNum="0" hdr="0" ftr="0" dt="0"/>
</p:sldLayout>
</file>

<file path=ppt/slideLayouts/slideLayout64.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321511" y="1457325"/>
            <a:ext cx="8508164" cy="701675"/>
          </a:xfrm>
          <a:prstGeom prst="rect">
            <a:avLst/>
          </a:prstGeom>
          <a:noFill/>
        </p:spPr>
        <p:txBody>
          <a:bodyPr lIns="0" tIns="0" rIns="0" bIns="182880" anchor="t" anchorCtr="0"/>
          <a:lstStyle>
            <a:lvl1pPr>
              <a:defRPr sz="2400" strike="noStrike" spc="-37" baseline="0">
                <a:solidFill>
                  <a:schemeClr val="bg2"/>
                </a:solidFill>
              </a:defRPr>
            </a:lvl1pPr>
          </a:lstStyle>
          <a:p>
            <a:r>
              <a:rPr lang="en-US" dirty="0"/>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331849" y="2159000"/>
            <a:ext cx="8497826" cy="461665"/>
          </a:xfrm>
          <a:prstGeom prst="rect">
            <a:avLst/>
          </a:prstGeom>
        </p:spPr>
        <p:txBody>
          <a:bodyPr/>
          <a:lstStyle>
            <a:lvl1pPr marL="0" marR="0" indent="0" algn="l" defTabSz="685775"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1800" kern="1200" spc="-37" baseline="0" dirty="0">
                <a:solidFill>
                  <a:schemeClr val="bg2"/>
                </a:solidFill>
                <a:latin typeface="+mj-lt"/>
                <a:ea typeface="+mn-ea"/>
                <a:cs typeface="+mn-cs"/>
              </a:defRPr>
            </a:lvl1pPr>
            <a:lvl2pPr>
              <a:defRPr sz="1324">
                <a:solidFill>
                  <a:srgbClr val="000000"/>
                </a:solidFill>
              </a:defRPr>
            </a:lvl2pPr>
            <a:lvl3pPr>
              <a:defRPr sz="1029"/>
            </a:lvl3pPr>
            <a:lvl4pPr>
              <a:defRPr sz="1029"/>
            </a:lvl4pPr>
            <a:lvl5pPr>
              <a:defRPr sz="772"/>
            </a:lvl5pPr>
          </a:lstStyle>
          <a:p>
            <a:pPr lvl="0"/>
            <a:r>
              <a:rPr lang="en-US" dirty="0"/>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48220" y="85725"/>
            <a:ext cx="1788320"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solidFill>
                  <a:schemeClr val="bg1"/>
                </a:solidFill>
              </a:rPr>
              <a:t>© Copyright Microsoft Corporation. All rights reserved.</a:t>
            </a:r>
          </a:p>
        </p:txBody>
      </p:sp>
    </p:spTree>
    <p:extLst>
      <p:ext uri="{BB962C8B-B14F-4D97-AF65-F5344CB8AC3E}">
        <p14:creationId xmlns:p14="http://schemas.microsoft.com/office/powerpoint/2010/main" val="2188694157"/>
      </p:ext>
    </p:extLst>
  </p:cSld>
  <p:clrMapOvr>
    <a:masterClrMapping/>
  </p:clrMapOvr>
  <p:transition>
    <p:fade/>
  </p:transition>
  <p:hf sldNum="0" hdr="0" ftr="0" dt="0"/>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438150" y="585788"/>
            <a:ext cx="102483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441198" y="2684074"/>
            <a:ext cx="3125915" cy="849463"/>
          </a:xfrm>
        </p:spPr>
        <p:txBody>
          <a:bodyPr anchor="b" anchorCtr="0">
            <a:spAutoFit/>
          </a:bodyPr>
          <a:lstStyle>
            <a:lvl1pPr>
              <a:defRPr/>
            </a:lvl1pPr>
          </a:lstStyle>
          <a:p>
            <a:r>
              <a:rPr lang="en-US" dirty="0"/>
              <a:t>Event name or presentation title </a:t>
            </a:r>
          </a:p>
        </p:txBody>
      </p:sp>
      <p:sp>
        <p:nvSpPr>
          <p:cNvPr id="5" name="Text Placeholder 4"/>
          <p:cNvSpPr>
            <a:spLocks noGrp="1"/>
          </p:cNvSpPr>
          <p:nvPr>
            <p:ph type="body" sz="quarter" idx="12" hasCustomPrompt="1"/>
          </p:nvPr>
        </p:nvSpPr>
        <p:spPr>
          <a:xfrm>
            <a:off x="436532" y="3962401"/>
            <a:ext cx="3123437" cy="230832"/>
          </a:xfrm>
          <a:noFill/>
        </p:spPr>
        <p:txBody>
          <a:bodyPr wrap="square" lIns="0" tIns="0" rIns="0" bIns="0">
            <a:spAutoFit/>
          </a:bodyPr>
          <a:lstStyle>
            <a:lvl1pPr marL="0" indent="0">
              <a:spcBef>
                <a:spcPts val="0"/>
              </a:spcBef>
              <a:buNone/>
              <a:defRPr sz="15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dirty="0"/>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4000500" y="0"/>
            <a:ext cx="51435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l" defTabSz="699354" fontAlgn="base">
              <a:spcBef>
                <a:spcPct val="0"/>
              </a:spcBef>
              <a:spcAft>
                <a:spcPct val="0"/>
              </a:spcAft>
            </a:pPr>
            <a:endParaRPr lang="en-US" sz="1500" dirty="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4688069" y="800100"/>
            <a:ext cx="3768364" cy="5257800"/>
          </a:xfrm>
          <a:prstGeom prst="rect">
            <a:avLst/>
          </a:prstGeom>
        </p:spPr>
      </p:pic>
    </p:spTree>
    <p:extLst>
      <p:ext uri="{BB962C8B-B14F-4D97-AF65-F5344CB8AC3E}">
        <p14:creationId xmlns:p14="http://schemas.microsoft.com/office/powerpoint/2010/main" val="2598506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8912" y="3160457"/>
            <a:ext cx="6858000" cy="373949"/>
          </a:xfrm>
          <a:noFill/>
        </p:spPr>
        <p:txBody>
          <a:bodyPr lIns="0" tIns="0" rIns="0" bIns="0" anchor="b" anchorCtr="0">
            <a:spAutoFit/>
          </a:bodyPr>
          <a:lstStyle>
            <a:lvl1pPr algn="l" defTabSz="699557" rtl="0" eaLnBrk="1" latinLnBrk="0" hangingPunct="1">
              <a:lnSpc>
                <a:spcPct val="90000"/>
              </a:lnSpc>
              <a:spcBef>
                <a:spcPct val="0"/>
              </a:spcBef>
              <a:buNone/>
              <a:defRPr lang="en-US" sz="2700" b="0" kern="1200" cap="none" spc="-38"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dirty="0"/>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7008019" y="3898484"/>
            <a:ext cx="1699022" cy="2370555"/>
          </a:xfrm>
          <a:prstGeom prst="rect">
            <a:avLst/>
          </a:prstGeom>
        </p:spPr>
      </p:pic>
    </p:spTree>
    <p:extLst>
      <p:ext uri="{BB962C8B-B14F-4D97-AF65-F5344CB8AC3E}">
        <p14:creationId xmlns:p14="http://schemas.microsoft.com/office/powerpoint/2010/main" val="37625237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31.xml"/><Relationship Id="rId18" Type="http://schemas.openxmlformats.org/officeDocument/2006/relationships/slideLayout" Target="../slideLayouts/slideLayout36.xml"/><Relationship Id="rId26" Type="http://schemas.openxmlformats.org/officeDocument/2006/relationships/slideLayout" Target="../slideLayouts/slideLayout44.xml"/><Relationship Id="rId39" Type="http://schemas.openxmlformats.org/officeDocument/2006/relationships/slideLayout" Target="../slideLayouts/slideLayout57.xml"/><Relationship Id="rId3" Type="http://schemas.openxmlformats.org/officeDocument/2006/relationships/slideLayout" Target="../slideLayouts/slideLayout21.xml"/><Relationship Id="rId21" Type="http://schemas.openxmlformats.org/officeDocument/2006/relationships/slideLayout" Target="../slideLayouts/slideLayout39.xml"/><Relationship Id="rId34" Type="http://schemas.openxmlformats.org/officeDocument/2006/relationships/slideLayout" Target="../slideLayouts/slideLayout52.xml"/><Relationship Id="rId42" Type="http://schemas.openxmlformats.org/officeDocument/2006/relationships/slideLayout" Target="../slideLayouts/slideLayout60.xml"/><Relationship Id="rId47" Type="http://schemas.openxmlformats.org/officeDocument/2006/relationships/slideLayout" Target="../slideLayouts/slideLayout65.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5" Type="http://schemas.openxmlformats.org/officeDocument/2006/relationships/slideLayout" Target="../slideLayouts/slideLayout43.xml"/><Relationship Id="rId33" Type="http://schemas.openxmlformats.org/officeDocument/2006/relationships/slideLayout" Target="../slideLayouts/slideLayout51.xml"/><Relationship Id="rId38" Type="http://schemas.openxmlformats.org/officeDocument/2006/relationships/slideLayout" Target="../slideLayouts/slideLayout56.xml"/><Relationship Id="rId46" Type="http://schemas.openxmlformats.org/officeDocument/2006/relationships/slideLayout" Target="../slideLayouts/slideLayout64.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slideLayout" Target="../slideLayouts/slideLayout38.xml"/><Relationship Id="rId29" Type="http://schemas.openxmlformats.org/officeDocument/2006/relationships/slideLayout" Target="../slideLayouts/slideLayout47.xml"/><Relationship Id="rId41" Type="http://schemas.openxmlformats.org/officeDocument/2006/relationships/slideLayout" Target="../slideLayouts/slideLayout59.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24" Type="http://schemas.openxmlformats.org/officeDocument/2006/relationships/slideLayout" Target="../slideLayouts/slideLayout42.xml"/><Relationship Id="rId32" Type="http://schemas.openxmlformats.org/officeDocument/2006/relationships/slideLayout" Target="../slideLayouts/slideLayout50.xml"/><Relationship Id="rId37" Type="http://schemas.openxmlformats.org/officeDocument/2006/relationships/slideLayout" Target="../slideLayouts/slideLayout55.xml"/><Relationship Id="rId40" Type="http://schemas.openxmlformats.org/officeDocument/2006/relationships/slideLayout" Target="../slideLayouts/slideLayout58.xml"/><Relationship Id="rId45" Type="http://schemas.openxmlformats.org/officeDocument/2006/relationships/slideLayout" Target="../slideLayouts/slideLayout63.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23" Type="http://schemas.openxmlformats.org/officeDocument/2006/relationships/slideLayout" Target="../slideLayouts/slideLayout41.xml"/><Relationship Id="rId28" Type="http://schemas.openxmlformats.org/officeDocument/2006/relationships/slideLayout" Target="../slideLayouts/slideLayout46.xml"/><Relationship Id="rId36" Type="http://schemas.openxmlformats.org/officeDocument/2006/relationships/slideLayout" Target="../slideLayouts/slideLayout54.xml"/><Relationship Id="rId49" Type="http://schemas.openxmlformats.org/officeDocument/2006/relationships/theme" Target="../theme/theme2.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31" Type="http://schemas.openxmlformats.org/officeDocument/2006/relationships/slideLayout" Target="../slideLayouts/slideLayout49.xml"/><Relationship Id="rId44" Type="http://schemas.openxmlformats.org/officeDocument/2006/relationships/slideLayout" Target="../slideLayouts/slideLayout62.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 Id="rId22" Type="http://schemas.openxmlformats.org/officeDocument/2006/relationships/slideLayout" Target="../slideLayouts/slideLayout40.xml"/><Relationship Id="rId27" Type="http://schemas.openxmlformats.org/officeDocument/2006/relationships/slideLayout" Target="../slideLayouts/slideLayout45.xml"/><Relationship Id="rId30" Type="http://schemas.openxmlformats.org/officeDocument/2006/relationships/slideLayout" Target="../slideLayouts/slideLayout48.xml"/><Relationship Id="rId35" Type="http://schemas.openxmlformats.org/officeDocument/2006/relationships/slideLayout" Target="../slideLayouts/slideLayout53.xml"/><Relationship Id="rId43" Type="http://schemas.openxmlformats.org/officeDocument/2006/relationships/slideLayout" Target="../slideLayouts/slideLayout61.xml"/><Relationship Id="rId48" Type="http://schemas.openxmlformats.org/officeDocument/2006/relationships/slideLayout" Target="../slideLayouts/slideLayout66.xml"/><Relationship Id="rId8"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 id="2147483792" r:id="rId16"/>
    <p:sldLayoutId id="2147483842" r:id="rId17"/>
    <p:sldLayoutId id="2147483843" r:id="rId18"/>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13982" y="440494"/>
            <a:ext cx="8505951" cy="680196"/>
          </a:xfrm>
          <a:prstGeom prst="rect">
            <a:avLst/>
          </a:prstGeom>
        </p:spPr>
        <p:txBody>
          <a:bodyPr vert="horz" wrap="square" lIns="0" tIns="91440" rIns="146304" bIns="91440" rtlCol="0" anchor="t">
            <a:noAutofit/>
          </a:bodyPr>
          <a:lstStyle/>
          <a:p>
            <a:r>
              <a:rPr lang="en-US" dirty="0"/>
              <a:t>Heading Segoe UI </a:t>
            </a:r>
            <a:r>
              <a:rPr lang="en-US" dirty="0" err="1"/>
              <a:t>Semibold</a:t>
            </a:r>
            <a:r>
              <a:rPr lang="en-US" dirty="0"/>
              <a:t> 28/32</a:t>
            </a:r>
          </a:p>
        </p:txBody>
      </p:sp>
      <p:sp>
        <p:nvSpPr>
          <p:cNvPr id="4" name="Text Placeholder 3"/>
          <p:cNvSpPr>
            <a:spLocks noGrp="1"/>
          </p:cNvSpPr>
          <p:nvPr>
            <p:ph type="body" idx="1"/>
          </p:nvPr>
        </p:nvSpPr>
        <p:spPr>
          <a:xfrm>
            <a:off x="313982" y="1456898"/>
            <a:ext cx="8505951" cy="1877437"/>
          </a:xfrm>
          <a:prstGeom prst="rect">
            <a:avLst/>
          </a:prstGeom>
        </p:spPr>
        <p:txBody>
          <a:bodyPr vert="horz" wrap="square" lIns="0" tIns="91440" rIns="146304" bIns="91440" rtlCol="0">
            <a:spAutoFit/>
          </a:bodyPr>
          <a:lstStyle/>
          <a:p>
            <a:pPr lvl="1"/>
            <a:r>
              <a:rPr lang="en-US" dirty="0"/>
              <a:t>Large: subhead Segoe UI Regular 20/24</a:t>
            </a:r>
          </a:p>
          <a:p>
            <a:pPr lvl="2"/>
            <a:r>
              <a:rPr lang="en-US" dirty="0"/>
              <a:t>Medium: paragraph heading Segoe UI </a:t>
            </a:r>
            <a:r>
              <a:rPr lang="en-US" dirty="0" err="1"/>
              <a:t>Semibold</a:t>
            </a:r>
            <a:r>
              <a:rPr lang="en-US" dirty="0"/>
              <a:t> 14/18</a:t>
            </a:r>
          </a:p>
          <a:p>
            <a:pPr lvl="3"/>
            <a:r>
              <a:rPr lang="en-US" dirty="0"/>
              <a:t>Medium: paragraph body copy Segoe UI Regular 14/18</a:t>
            </a:r>
          </a:p>
          <a:p>
            <a:pPr lvl="4"/>
            <a:r>
              <a:rPr lang="en-US" dirty="0"/>
              <a:t>Small: caption heading Segoe UI Bold 10/12</a:t>
            </a:r>
          </a:p>
          <a:p>
            <a:pPr lvl="6"/>
            <a:r>
              <a:rPr lang="en-US" dirty="0"/>
              <a:t>Small: caption body copy Segoe UI Regular 10/12</a:t>
            </a:r>
          </a:p>
          <a:p>
            <a:pPr lvl="6"/>
            <a:endParaRPr lang="en-US" dirty="0"/>
          </a:p>
          <a:p>
            <a:pPr lvl="6"/>
            <a:endParaRPr lang="en-US" dirty="0"/>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5980784" y="3222860"/>
            <a:ext cx="6843276" cy="397557"/>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Gray</a:t>
              </a:r>
            </a:p>
            <a:p>
              <a:pPr defTabSz="685577" fontAlgn="base">
                <a:spcBef>
                  <a:spcPct val="0"/>
                </a:spcBef>
                <a:spcAft>
                  <a:spcPts val="74"/>
                </a:spcAft>
              </a:pPr>
              <a:r>
                <a:rPr lang="en-US" sz="441" dirty="0">
                  <a:solidFill>
                    <a:schemeClr val="bg1"/>
                  </a:solidFill>
                  <a:ea typeface="Segoe UI" pitchFamily="34" charset="0"/>
                  <a:cs typeface="Segoe UI" pitchFamily="34" charset="0"/>
                </a:rPr>
                <a:t>R117 G117 B122</a:t>
              </a:r>
            </a:p>
            <a:p>
              <a:pPr defTabSz="685577" fontAlgn="base">
                <a:spcBef>
                  <a:spcPct val="0"/>
                </a:spcBef>
                <a:spcAft>
                  <a:spcPts val="74"/>
                </a:spcAft>
              </a:pPr>
              <a:r>
                <a:rPr lang="en-US" sz="441" dirty="0">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Blue-Gray</a:t>
              </a:r>
            </a:p>
            <a:p>
              <a:pPr defTabSz="685577" fontAlgn="base">
                <a:spcBef>
                  <a:spcPct val="0"/>
                </a:spcBef>
                <a:spcAft>
                  <a:spcPts val="74"/>
                </a:spcAft>
              </a:pPr>
              <a:r>
                <a:rPr lang="en-US" sz="441" dirty="0">
                  <a:solidFill>
                    <a:schemeClr val="bg1"/>
                  </a:solidFill>
                  <a:ea typeface="Segoe UI" pitchFamily="34" charset="0"/>
                  <a:cs typeface="Segoe UI" pitchFamily="34" charset="0"/>
                </a:rPr>
                <a:t>R36 G58 B94</a:t>
              </a:r>
            </a:p>
            <a:p>
              <a:pPr defTabSz="685577" fontAlgn="base">
                <a:spcBef>
                  <a:spcPct val="0"/>
                </a:spcBef>
                <a:spcAft>
                  <a:spcPts val="74"/>
                </a:spcAft>
              </a:pPr>
              <a:r>
                <a:rPr lang="en-US" sz="441" dirty="0">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Blue</a:t>
              </a:r>
            </a:p>
            <a:p>
              <a:pPr defTabSz="685577" fontAlgn="base">
                <a:spcBef>
                  <a:spcPct val="0"/>
                </a:spcBef>
                <a:spcAft>
                  <a:spcPts val="74"/>
                </a:spcAft>
              </a:pPr>
              <a:r>
                <a:rPr lang="en-US" sz="441" dirty="0">
                  <a:solidFill>
                    <a:schemeClr val="bg1"/>
                  </a:solidFill>
                  <a:ea typeface="Segoe UI" pitchFamily="34" charset="0"/>
                  <a:cs typeface="Segoe UI" pitchFamily="34" charset="0"/>
                </a:rPr>
                <a:t>R0 G120 B211</a:t>
              </a:r>
            </a:p>
            <a:p>
              <a:pPr defTabSz="685577" fontAlgn="base">
                <a:spcBef>
                  <a:spcPct val="0"/>
                </a:spcBef>
                <a:spcAft>
                  <a:spcPts val="74"/>
                </a:spcAft>
              </a:pPr>
              <a:r>
                <a:rPr lang="en-US" sz="441" dirty="0">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Black</a:t>
                </a:r>
              </a:p>
              <a:p>
                <a:pPr defTabSz="685577" fontAlgn="base">
                  <a:spcBef>
                    <a:spcPct val="0"/>
                  </a:spcBef>
                  <a:spcAft>
                    <a:spcPts val="74"/>
                  </a:spcAft>
                </a:pPr>
                <a:r>
                  <a:rPr lang="en-US" sz="441" dirty="0">
                    <a:solidFill>
                      <a:schemeClr val="bg1"/>
                    </a:solidFill>
                    <a:ea typeface="Segoe UI" pitchFamily="34" charset="0"/>
                    <a:cs typeface="Segoe UI" pitchFamily="34" charset="0"/>
                  </a:rPr>
                  <a:t>R0 G0 B0</a:t>
                </a:r>
              </a:p>
              <a:p>
                <a:pPr defTabSz="685577" fontAlgn="base">
                  <a:spcBef>
                    <a:spcPct val="0"/>
                  </a:spcBef>
                  <a:spcAft>
                    <a:spcPts val="74"/>
                  </a:spcAft>
                </a:pPr>
                <a:r>
                  <a:rPr lang="en-US" sz="441" dirty="0">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tx1"/>
                    </a:solidFill>
                    <a:ea typeface="Segoe UI" pitchFamily="34" charset="0"/>
                    <a:cs typeface="Segoe UI" pitchFamily="34" charset="0"/>
                  </a:rPr>
                  <a:t>White</a:t>
                </a:r>
              </a:p>
              <a:p>
                <a:pPr defTabSz="685577" fontAlgn="base">
                  <a:spcBef>
                    <a:spcPct val="0"/>
                  </a:spcBef>
                  <a:spcAft>
                    <a:spcPts val="74"/>
                  </a:spcAft>
                </a:pPr>
                <a:r>
                  <a:rPr lang="en-US" sz="441" dirty="0">
                    <a:solidFill>
                      <a:schemeClr val="tx1"/>
                    </a:solidFill>
                    <a:ea typeface="Segoe UI" pitchFamily="34" charset="0"/>
                    <a:cs typeface="Segoe UI" pitchFamily="34" charset="0"/>
                  </a:rPr>
                  <a:t>R255 G255 B255</a:t>
                </a:r>
              </a:p>
              <a:p>
                <a:pPr defTabSz="685577" fontAlgn="base">
                  <a:spcBef>
                    <a:spcPct val="0"/>
                  </a:spcBef>
                  <a:spcAft>
                    <a:spcPts val="74"/>
                  </a:spcAft>
                </a:pPr>
                <a:r>
                  <a:rPr lang="en-US" sz="441" dirty="0">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9A657535-9DF8-40B0-8F9B-096D701BFFE5}"/>
              </a:ext>
            </a:extLst>
          </p:cNvPr>
          <p:cNvSpPr>
            <a:spLocks noGrp="1"/>
          </p:cNvSpPr>
          <p:nvPr>
            <p:ph type="title"/>
          </p:nvPr>
        </p:nvSpPr>
        <p:spPr>
          <a:xfrm>
            <a:off x="441197" y="457200"/>
            <a:ext cx="8263890" cy="332399"/>
          </a:xfrm>
          <a:prstGeom prst="rect">
            <a:avLst/>
          </a:prstGeom>
        </p:spPr>
        <p:txBody>
          <a:bodyPr vert="horz" wrap="square" lIns="0" tIns="0" rIns="0" bIns="0" rtlCol="0" anchor="t">
            <a:spAutoFit/>
          </a:bodyPr>
          <a:lstStyle/>
          <a:p>
            <a:r>
              <a:rPr lang="en-US"/>
              <a:t>Click to edit Master title style</a:t>
            </a:r>
            <a:endParaRPr lang="en-US" dirty="0"/>
          </a:p>
        </p:txBody>
      </p:sp>
      <p:sp>
        <p:nvSpPr>
          <p:cNvPr id="12" name="Text Placeholder 3">
            <a:extLst>
              <a:ext uri="{FF2B5EF4-FFF2-40B4-BE49-F238E27FC236}">
                <a16:creationId xmlns:a16="http://schemas.microsoft.com/office/drawing/2014/main" id="{7102504A-5DF7-41D1-9F7B-89944D6DBFBE}"/>
              </a:ext>
            </a:extLst>
          </p:cNvPr>
          <p:cNvSpPr>
            <a:spLocks noGrp="1"/>
          </p:cNvSpPr>
          <p:nvPr>
            <p:ph type="body" idx="1"/>
          </p:nvPr>
        </p:nvSpPr>
        <p:spPr>
          <a:xfrm>
            <a:off x="438150" y="1435504"/>
            <a:ext cx="8263890" cy="1318053"/>
          </a:xfrm>
          <a:prstGeom prst="rect">
            <a:avLst/>
          </a:prstGeom>
        </p:spPr>
        <p:txBody>
          <a:bodyPr vert="horz" wrap="square" lIns="0" tIns="0" rIns="0" bIns="0" rtlCol="0">
            <a:sp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20" name="GRID" hidden="1">
            <a:extLst>
              <a:ext uri="{FF2B5EF4-FFF2-40B4-BE49-F238E27FC236}">
                <a16:creationId xmlns:a16="http://schemas.microsoft.com/office/drawing/2014/main" id="{6C8EB94D-BD4B-4709-BB2F-8D0486877F05}"/>
              </a:ext>
            </a:extLst>
          </p:cNvPr>
          <p:cNvGrpSpPr/>
          <p:nvPr userDrawn="1"/>
        </p:nvGrpSpPr>
        <p:grpSpPr>
          <a:xfrm>
            <a:off x="0" y="0"/>
            <a:ext cx="9144000" cy="6858000"/>
            <a:chOff x="0" y="0"/>
            <a:chExt cx="12192000" cy="6858000"/>
          </a:xfrm>
        </p:grpSpPr>
        <p:cxnSp>
          <p:nvCxnSpPr>
            <p:cNvPr id="21" name="Straight Connector 20">
              <a:extLst>
                <a:ext uri="{FF2B5EF4-FFF2-40B4-BE49-F238E27FC236}">
                  <a16:creationId xmlns:a16="http://schemas.microsoft.com/office/drawing/2014/main" id="{AACC76F5-6012-48E9-97F6-A14E727E7BBC}"/>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F443E46-DFC3-4CE3-8062-92812029F0F1}"/>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F2A5CB8-BB73-4A14-9F56-2CB5A7E366D6}"/>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144D8F0-AEFA-4046-AAA0-406AD3389472}"/>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D37FF53-7E51-4213-B636-5A3B52F94078}"/>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E0C425B-66CA-47C4-9F74-919653A10F47}"/>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0098AF-84C4-46AA-909A-1AC462685570}"/>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3FFE7C8-68EB-469A-9CB4-C1F4A8E18068}"/>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78EB63D-8991-4767-A406-13720B87C42D}"/>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0116E49-7F50-44D7-97F2-084C85A31625}"/>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FDACB4D-652A-4382-9119-A1B15814C24B}"/>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A41CC1A-FBAE-456B-92FB-0F2E7E38F5EA}"/>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676DA3B-D4A2-42CE-A6A2-2550C9B7F40F}"/>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571749D-4E41-455C-8C4C-A9BD59AB6ACE}"/>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D4E459-9B64-4D1C-9C8A-CF23E6695CA2}"/>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53A4246-EDE2-434E-A23A-2A23E374FCAF}"/>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DA72456-BF8E-468A-9C8F-71B882936BD6}"/>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4709474-527D-4486-BC13-2E303D82D15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EFFFC27-46A7-4E8A-A0BC-4B87CD70FF96}"/>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3825DC7-7E1E-4383-BB82-700D3D6DA99E}"/>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C3A088B-CA7F-4F5E-8045-D891C2F09A07}"/>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57CEC195-4CE4-49E7-8727-B3C558FC369F}"/>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ACE4A7D-2EC8-4DB8-ACE8-08318838591E}"/>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53AFCE9-C15A-4224-81B9-FA6C9B4AFD5C}"/>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6901EE91-8178-4D78-931B-0F33118078BE}"/>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34298AB-365B-47B0-81A6-496E7E5A1905}"/>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B1D3A91-9D95-40C0-BD43-09173486D62C}"/>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21F226A-5497-4406-B00B-1ED06CF95FCC}"/>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67D07C4-BDCE-4ADF-AC32-3D791112376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390D82F-0E2D-4D28-91E6-72C6AA65EEE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692F0BE3-BB2A-46D1-81CD-02A155BD93D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D77E472-741B-4C44-989C-CC80B4FE05F9}"/>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3D0BD81-EDB0-4D41-AE2B-F9559B613D01}"/>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926081D-A377-4386-89B0-B0AE40F43C0B}"/>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F14B2F30-5CB6-4DB7-B39C-878CA739BEF1}"/>
              </a:ext>
            </a:extLst>
          </p:cNvPr>
          <p:cNvSpPr/>
          <p:nvPr userDrawn="1"/>
        </p:nvSpPr>
        <p:spPr bwMode="auto">
          <a:xfrm>
            <a:off x="0" y="0"/>
            <a:ext cx="438912"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C33370D5-A868-4264-A18C-34B60523C8BF}"/>
              </a:ext>
            </a:extLst>
          </p:cNvPr>
          <p:cNvSpPr/>
          <p:nvPr userDrawn="1"/>
        </p:nvSpPr>
        <p:spPr bwMode="auto">
          <a:xfrm>
            <a:off x="0" y="0"/>
            <a:ext cx="219456"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904749093"/>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 id="2147483808" r:id="rId15"/>
    <p:sldLayoutId id="2147483809" r:id="rId16"/>
    <p:sldLayoutId id="2147483810" r:id="rId17"/>
    <p:sldLayoutId id="2147483811" r:id="rId18"/>
    <p:sldLayoutId id="2147483812" r:id="rId19"/>
    <p:sldLayoutId id="2147483813" r:id="rId20"/>
    <p:sldLayoutId id="2147483814" r:id="rId21"/>
    <p:sldLayoutId id="2147483815" r:id="rId22"/>
    <p:sldLayoutId id="2147483816" r:id="rId23"/>
    <p:sldLayoutId id="2147483817" r:id="rId24"/>
    <p:sldLayoutId id="2147483818" r:id="rId25"/>
    <p:sldLayoutId id="2147483819" r:id="rId26"/>
    <p:sldLayoutId id="2147483820" r:id="rId27"/>
    <p:sldLayoutId id="2147483821" r:id="rId28"/>
    <p:sldLayoutId id="2147483822" r:id="rId29"/>
    <p:sldLayoutId id="2147483823" r:id="rId30"/>
    <p:sldLayoutId id="2147483824" r:id="rId31"/>
    <p:sldLayoutId id="2147483825" r:id="rId32"/>
    <p:sldLayoutId id="2147483826" r:id="rId33"/>
    <p:sldLayoutId id="2147483827" r:id="rId34"/>
    <p:sldLayoutId id="2147483828" r:id="rId35"/>
    <p:sldLayoutId id="2147483829" r:id="rId36"/>
    <p:sldLayoutId id="2147483830" r:id="rId37"/>
    <p:sldLayoutId id="2147483831" r:id="rId38"/>
    <p:sldLayoutId id="2147483832" r:id="rId39"/>
    <p:sldLayoutId id="2147483833" r:id="rId40"/>
    <p:sldLayoutId id="2147483834" r:id="rId41"/>
    <p:sldLayoutId id="2147483835" r:id="rId42"/>
    <p:sldLayoutId id="2147483836" r:id="rId43"/>
    <p:sldLayoutId id="2147483837" r:id="rId44"/>
    <p:sldLayoutId id="2147483838" r:id="rId45"/>
    <p:sldLayoutId id="2147483839" r:id="rId46"/>
    <p:sldLayoutId id="2147483840" r:id="rId47"/>
    <p:sldLayoutId id="2147483841" r:id="rId48"/>
  </p:sldLayoutIdLst>
  <p:transition>
    <p:fade/>
  </p:transition>
  <p:hf sldNum="0" hdr="0" ftr="0" dt="0"/>
  <p:txStyles>
    <p:titleStyle>
      <a:lvl1pPr algn="l" defTabSz="685775" rtl="0" eaLnBrk="1" latinLnBrk="0" hangingPunct="1">
        <a:lnSpc>
          <a:spcPct val="90000"/>
        </a:lnSpc>
        <a:spcBef>
          <a:spcPct val="0"/>
        </a:spcBef>
        <a:buNone/>
        <a:defRPr lang="en-US" sz="2400" b="0" kern="1200" cap="none" spc="-37" baseline="0" dirty="0" smtClean="0">
          <a:ln w="3175">
            <a:noFill/>
          </a:ln>
          <a:solidFill>
            <a:srgbClr val="000000"/>
          </a:solidFill>
          <a:effectLst/>
          <a:latin typeface="+mj-lt"/>
          <a:ea typeface="+mn-ea"/>
          <a:cs typeface="Segoe UI" pitchFamily="34" charset="0"/>
        </a:defRPr>
      </a:lvl1pPr>
    </p:titleStyle>
    <p:bodyStyle>
      <a:lvl1pPr marL="0" marR="0" indent="0" algn="l" defTabSz="685775" rtl="0" eaLnBrk="1" fontAlgn="auto" latinLnBrk="0" hangingPunct="1">
        <a:lnSpc>
          <a:spcPct val="100000"/>
        </a:lnSpc>
        <a:spcBef>
          <a:spcPts val="0"/>
        </a:spcBef>
        <a:spcAft>
          <a:spcPts val="0"/>
        </a:spcAft>
        <a:buClrTx/>
        <a:buSzPct val="90000"/>
        <a:buFont typeface="Wingdings" panose="05000000000000000000" pitchFamily="2" charset="2"/>
        <a:buNone/>
        <a:tabLst/>
        <a:defRPr sz="1765" kern="1200" spc="-37" baseline="0">
          <a:solidFill>
            <a:srgbClr val="000000"/>
          </a:solidFill>
          <a:latin typeface="+mj-lt"/>
          <a:ea typeface="+mn-ea"/>
          <a:cs typeface="+mn-cs"/>
        </a:defRPr>
      </a:lvl1pPr>
      <a:lvl2pPr marL="0" marR="0" indent="0" algn="l" defTabSz="685775" rtl="0" eaLnBrk="1" fontAlgn="auto" latinLnBrk="0" hangingPunct="1">
        <a:lnSpc>
          <a:spcPct val="100000"/>
        </a:lnSpc>
        <a:spcBef>
          <a:spcPts val="294"/>
        </a:spcBef>
        <a:spcAft>
          <a:spcPts val="441"/>
        </a:spcAft>
        <a:buClrTx/>
        <a:buSzPct val="90000"/>
        <a:buFontTx/>
        <a:buNone/>
        <a:tabLst/>
        <a:defRPr sz="1500" kern="1200" spc="0" baseline="0">
          <a:solidFill>
            <a:schemeClr val="tx1"/>
          </a:solidFill>
          <a:latin typeface="+mn-lt"/>
          <a:ea typeface="+mn-ea"/>
          <a:cs typeface="+mn-cs"/>
        </a:defRPr>
      </a:lvl2pPr>
      <a:lvl3pPr marL="0" marR="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defRPr sz="1200" kern="1200" spc="0" baseline="0">
          <a:solidFill>
            <a:schemeClr val="tx1"/>
          </a:solidFill>
          <a:latin typeface="+mj-lt"/>
          <a:ea typeface="+mn-ea"/>
          <a:cs typeface="+mn-cs"/>
        </a:defRPr>
      </a:lvl3pPr>
      <a:lvl4pPr marL="0" marR="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defRPr sz="1200" kern="1200" spc="0" baseline="0">
          <a:solidFill>
            <a:schemeClr val="tx1"/>
          </a:solidFill>
          <a:latin typeface="+mn-lt"/>
          <a:ea typeface="+mn-ea"/>
          <a:cs typeface="+mn-cs"/>
        </a:defRPr>
      </a:lvl4pPr>
      <a:lvl5pPr marL="0" marR="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defRPr sz="900" b="1" kern="1200" spc="0" baseline="0">
          <a:solidFill>
            <a:schemeClr val="tx1"/>
          </a:solidFill>
          <a:latin typeface="+mn-lt"/>
          <a:ea typeface="+mn-ea"/>
          <a:cs typeface="+mn-cs"/>
        </a:defRPr>
      </a:lvl5pPr>
      <a:lvl6pPr marL="1714437" indent="0" algn="l" defTabSz="685775" rtl="0" eaLnBrk="1" latinLnBrk="0" hangingPunct="1">
        <a:spcBef>
          <a:spcPct val="20000"/>
        </a:spcBef>
        <a:buFont typeface="Arial" pitchFamily="34" charset="0"/>
        <a:buNone/>
        <a:defRPr sz="1471" kern="1200">
          <a:solidFill>
            <a:schemeClr val="tx1"/>
          </a:solidFill>
          <a:latin typeface="+mn-lt"/>
          <a:ea typeface="+mn-ea"/>
          <a:cs typeface="+mn-cs"/>
        </a:defRPr>
      </a:lvl6pPr>
      <a:lvl7pPr marL="0" indent="0" algn="l" defTabSz="685775" rtl="0" eaLnBrk="1" latinLnBrk="0" hangingPunct="1">
        <a:lnSpc>
          <a:spcPct val="100000"/>
        </a:lnSpc>
        <a:spcBef>
          <a:spcPts val="294"/>
        </a:spcBef>
        <a:spcAft>
          <a:spcPts val="441"/>
        </a:spcAft>
        <a:buFont typeface="Arial" pitchFamily="34" charset="0"/>
        <a:buNone/>
        <a:defRPr sz="900" kern="1200">
          <a:solidFill>
            <a:schemeClr val="tx1"/>
          </a:solidFill>
          <a:latin typeface="+mn-lt"/>
          <a:ea typeface="+mn-ea"/>
          <a:cs typeface="+mn-cs"/>
        </a:defRPr>
      </a:lvl7pPr>
      <a:lvl8pPr marL="2571658" indent="-171444" algn="l" defTabSz="685775" rtl="0" eaLnBrk="1" latinLnBrk="0" hangingPunct="1">
        <a:spcBef>
          <a:spcPct val="20000"/>
        </a:spcBef>
        <a:buFont typeface="Arial" pitchFamily="34" charset="0"/>
        <a:buChar char="•"/>
        <a:defRPr sz="1471" kern="1200">
          <a:solidFill>
            <a:schemeClr val="tx1"/>
          </a:solidFill>
          <a:latin typeface="+mn-lt"/>
          <a:ea typeface="+mn-ea"/>
          <a:cs typeface="+mn-cs"/>
        </a:defRPr>
      </a:lvl8pPr>
      <a:lvl9pPr marL="2914546" indent="-171444" algn="l" defTabSz="685775" rtl="0" eaLnBrk="1" latinLnBrk="0" hangingPunct="1">
        <a:spcBef>
          <a:spcPct val="20000"/>
        </a:spcBef>
        <a:buFont typeface="Arial" pitchFamily="34" charset="0"/>
        <a:buChar char="•"/>
        <a:defRPr sz="1471" kern="1200">
          <a:solidFill>
            <a:schemeClr val="tx1"/>
          </a:solidFill>
          <a:latin typeface="+mn-lt"/>
          <a:ea typeface="+mn-ea"/>
          <a:cs typeface="+mn-cs"/>
        </a:defRPr>
      </a:lvl9pPr>
    </p:bodyStyle>
    <p:otherStyle>
      <a:defPPr>
        <a:defRPr lang="en-US"/>
      </a:defPPr>
      <a:lvl1pPr marL="0" algn="l" defTabSz="685775" rtl="0" eaLnBrk="1" latinLnBrk="0" hangingPunct="1">
        <a:defRPr sz="1324" kern="1200">
          <a:solidFill>
            <a:schemeClr val="tx1"/>
          </a:solidFill>
          <a:latin typeface="+mn-lt"/>
          <a:ea typeface="+mn-ea"/>
          <a:cs typeface="+mn-cs"/>
        </a:defRPr>
      </a:lvl1pPr>
      <a:lvl2pPr marL="342887" algn="l" defTabSz="685775" rtl="0" eaLnBrk="1" latinLnBrk="0" hangingPunct="1">
        <a:defRPr sz="1324" kern="1200">
          <a:solidFill>
            <a:schemeClr val="tx1"/>
          </a:solidFill>
          <a:latin typeface="+mn-lt"/>
          <a:ea typeface="+mn-ea"/>
          <a:cs typeface="+mn-cs"/>
        </a:defRPr>
      </a:lvl2pPr>
      <a:lvl3pPr marL="685775" algn="l" defTabSz="685775" rtl="0" eaLnBrk="1" latinLnBrk="0" hangingPunct="1">
        <a:defRPr sz="1324" kern="1200">
          <a:solidFill>
            <a:schemeClr val="tx1"/>
          </a:solidFill>
          <a:latin typeface="+mn-lt"/>
          <a:ea typeface="+mn-ea"/>
          <a:cs typeface="+mn-cs"/>
        </a:defRPr>
      </a:lvl3pPr>
      <a:lvl4pPr marL="1028663" algn="l" defTabSz="685775" rtl="0" eaLnBrk="1" latinLnBrk="0" hangingPunct="1">
        <a:defRPr sz="1324" kern="1200">
          <a:solidFill>
            <a:schemeClr val="tx1"/>
          </a:solidFill>
          <a:latin typeface="+mn-lt"/>
          <a:ea typeface="+mn-ea"/>
          <a:cs typeface="+mn-cs"/>
        </a:defRPr>
      </a:lvl4pPr>
      <a:lvl5pPr marL="1371551" algn="l" defTabSz="685775" rtl="0" eaLnBrk="1" latinLnBrk="0" hangingPunct="1">
        <a:defRPr sz="1324" kern="1200">
          <a:solidFill>
            <a:schemeClr val="tx1"/>
          </a:solidFill>
          <a:latin typeface="+mn-lt"/>
          <a:ea typeface="+mn-ea"/>
          <a:cs typeface="+mn-cs"/>
        </a:defRPr>
      </a:lvl5pPr>
      <a:lvl6pPr marL="1714439" algn="l" defTabSz="685775" rtl="0" eaLnBrk="1" latinLnBrk="0" hangingPunct="1">
        <a:defRPr sz="1324" kern="1200">
          <a:solidFill>
            <a:schemeClr val="tx1"/>
          </a:solidFill>
          <a:latin typeface="+mn-lt"/>
          <a:ea typeface="+mn-ea"/>
          <a:cs typeface="+mn-cs"/>
        </a:defRPr>
      </a:lvl6pPr>
      <a:lvl7pPr marL="2057326" algn="l" defTabSz="685775" rtl="0" eaLnBrk="1" latinLnBrk="0" hangingPunct="1">
        <a:defRPr sz="1324" kern="1200">
          <a:solidFill>
            <a:schemeClr val="tx1"/>
          </a:solidFill>
          <a:latin typeface="+mn-lt"/>
          <a:ea typeface="+mn-ea"/>
          <a:cs typeface="+mn-cs"/>
        </a:defRPr>
      </a:lvl7pPr>
      <a:lvl8pPr marL="2400213" algn="l" defTabSz="685775" rtl="0" eaLnBrk="1" latinLnBrk="0" hangingPunct="1">
        <a:defRPr sz="1324" kern="1200">
          <a:solidFill>
            <a:schemeClr val="tx1"/>
          </a:solidFill>
          <a:latin typeface="+mn-lt"/>
          <a:ea typeface="+mn-ea"/>
          <a:cs typeface="+mn-cs"/>
        </a:defRPr>
      </a:lvl8pPr>
      <a:lvl9pPr marL="2743102" algn="l" defTabSz="685775" rtl="0" eaLnBrk="1" latinLnBrk="0" hangingPunct="1">
        <a:defRPr sz="1324"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p15:clr>
            <a:srgbClr val="C35EA4"/>
          </p15:clr>
        </p15:guide>
        <p15:guide id="57" pos="7313">
          <p15:clr>
            <a:srgbClr val="C35EA4"/>
          </p15:clr>
        </p15:guide>
        <p15:guide id="58" orient="horz" pos="369">
          <p15:clr>
            <a:srgbClr val="C35EA4"/>
          </p15:clr>
        </p15:guide>
        <p15:guide id="59" orient="horz" pos="3949">
          <p15:clr>
            <a:srgbClr val="C35EA4"/>
          </p15:clr>
        </p15:guide>
        <p15:guide id="60" orient="horz" pos="184">
          <p15:clr>
            <a:srgbClr val="A4A3A4"/>
          </p15:clr>
        </p15:guide>
        <p15:guide id="61" pos="185">
          <p15:clr>
            <a:srgbClr val="A4A3A4"/>
          </p15:clr>
        </p15:guide>
        <p15:guide id="62" orient="horz" pos="4135">
          <p15:clr>
            <a:srgbClr val="A4A3A4"/>
          </p15:clr>
        </p15:guide>
        <p15:guide id="63" pos="7495">
          <p15:clr>
            <a:srgbClr val="A4A3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16.sv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8.sv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0.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tags" Target="../tags/tag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26.svg"/></Relationships>
</file>

<file path=ppt/slides/_rels/slide14.xml.rels><?xml version="1.0" encoding="UTF-8" standalone="yes"?>
<Relationships xmlns="http://schemas.openxmlformats.org/package/2006/relationships"><Relationship Id="rId3" Type="http://schemas.openxmlformats.org/officeDocument/2006/relationships/hyperlink" Target="https://www.microsoft.com/videoplayer/embed/RE4LHLR&#8203;&#8203;&#8203;&#8203;&#8203;&#8203;&#8203;" TargetMode="External"/><Relationship Id="rId2" Type="http://schemas.openxmlformats.org/officeDocument/2006/relationships/notesSlide" Target="../notesSlides/notesSlide12.xml"/><Relationship Id="rId1" Type="http://schemas.openxmlformats.org/officeDocument/2006/relationships/slideLayout" Target="../slideLayouts/slideLayout26.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2" Type="http://schemas.openxmlformats.org/officeDocument/2006/relationships/hyperlink" Target="https://learn.microsoft.com/en-us/azure/azure-monitor/platform/workbooks-overview/" TargetMode="External"/><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31.svg"/></Relationships>
</file>

<file path=ppt/slides/_rels/slide21.xml.rels><?xml version="1.0" encoding="UTF-8" standalone="yes"?>
<Relationships xmlns="http://schemas.openxmlformats.org/package/2006/relationships"><Relationship Id="rId3" Type="http://schemas.openxmlformats.org/officeDocument/2006/relationships/hyperlink" Target="https://learn.microsoft.com/en-us/training/modules/protect-against-security-threats-azure/5-manage-password-key-vault" TargetMode="External"/><Relationship Id="rId2" Type="http://schemas.openxmlformats.org/officeDocument/2006/relationships/notesSlide" Target="../notesSlides/notesSlide18.xml"/><Relationship Id="rId1" Type="http://schemas.openxmlformats.org/officeDocument/2006/relationships/slideLayout" Target="../slideLayouts/slideLayout16.xml"/><Relationship Id="rId6" Type="http://schemas.openxmlformats.org/officeDocument/2006/relationships/image" Target="../media/image32.png"/><Relationship Id="rId5" Type="http://schemas.openxmlformats.org/officeDocument/2006/relationships/hyperlink" Target="https://msle.learnondemand.net/Lab/35275?classId=490261" TargetMode="External"/><Relationship Id="rId4" Type="http://schemas.openxmlformats.org/officeDocument/2006/relationships/hyperlink" Target="https://msle.learnondemand.net/"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34.sv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7.xml"/><Relationship Id="rId1" Type="http://schemas.openxmlformats.org/officeDocument/2006/relationships/tags" Target="../tags/tag4.xml"/><Relationship Id="rId4" Type="http://schemas.openxmlformats.org/officeDocument/2006/relationships/hyperlink" Target="https://msle.learnondemand.net/Lab/35272?classId=490261"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15.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6</a:t>
            </a:r>
          </a:p>
          <a:p>
            <a:pPr eaLnBrk="1" hangingPunct="1"/>
            <a:r>
              <a:rPr lang="en-GB" altLang="en-US" dirty="0">
                <a:solidFill>
                  <a:schemeClr val="tx1"/>
                </a:solidFill>
              </a:rPr>
              <a:t>Security</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Azure Features</a:t>
            </a:r>
          </a:p>
        </p:txBody>
      </p:sp>
    </p:spTree>
    <p:extLst>
      <p:ext uri="{BB962C8B-B14F-4D97-AF65-F5344CB8AC3E}">
        <p14:creationId xmlns:p14="http://schemas.microsoft.com/office/powerpoint/2010/main" val="363585291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Module outline</a:t>
            </a:r>
          </a:p>
        </p:txBody>
      </p:sp>
      <p:pic>
        <p:nvPicPr>
          <p:cNvPr id="5" name="Graphic 4" descr="Scientific Thought">
            <a:extLst>
              <a:ext uri="{FF2B5EF4-FFF2-40B4-BE49-F238E27FC236}">
                <a16:creationId xmlns:a16="http://schemas.microsoft.com/office/drawing/2014/main" id="{8BDC60DA-415C-40BA-9147-C430D7066A0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93273" y="2964802"/>
            <a:ext cx="928396" cy="928396"/>
          </a:xfrm>
          <a:prstGeom prst="rect">
            <a:avLst/>
          </a:prstGeom>
        </p:spPr>
      </p:pic>
    </p:spTree>
    <p:extLst>
      <p:ext uri="{BB962C8B-B14F-4D97-AF65-F5344CB8AC3E}">
        <p14:creationId xmlns:p14="http://schemas.microsoft.com/office/powerpoint/2010/main" val="3414614293"/>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27869" y="2029409"/>
            <a:ext cx="4046220" cy="2816156"/>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r>
              <a:rPr lang="en-US" sz="1800" dirty="0">
                <a:latin typeface="+mj-lt"/>
              </a:rPr>
              <a:t>You will learn the following concepts:</a:t>
            </a:r>
          </a:p>
          <a:p>
            <a:pPr marL="0" indent="0">
              <a:lnSpc>
                <a:spcPct val="100000"/>
              </a:lnSpc>
              <a:buNone/>
            </a:pPr>
            <a:endParaRPr lang="en-US" sz="1500" dirty="0"/>
          </a:p>
          <a:p>
            <a:pPr>
              <a:lnSpc>
                <a:spcPct val="100000"/>
              </a:lnSpc>
              <a:buFont typeface="Wingdings" panose="05000000000000000000" pitchFamily="2" charset="2"/>
              <a:buChar char="§"/>
            </a:pPr>
            <a:r>
              <a:rPr lang="en-US" sz="1500" b="1" dirty="0"/>
              <a:t>Azure Security features</a:t>
            </a:r>
          </a:p>
          <a:p>
            <a:pPr marL="420181" lvl="1" indent="-252109">
              <a:buFont typeface="Arial" panose="020B0604020202020204" pitchFamily="34" charset="0"/>
              <a:buChar char="•"/>
            </a:pPr>
            <a:r>
              <a:rPr lang="en-US" sz="1500" dirty="0"/>
              <a:t>Security Center and resource hygiene</a:t>
            </a:r>
          </a:p>
          <a:p>
            <a:pPr marL="420181" lvl="1" indent="-252109">
              <a:buFont typeface="Arial" panose="020B0604020202020204" pitchFamily="34" charset="0"/>
              <a:buChar char="•"/>
            </a:pPr>
            <a:r>
              <a:rPr lang="en-US" sz="1500" dirty="0"/>
              <a:t>Key Vault, Sentinel, and Dedicated Hosts</a:t>
            </a:r>
          </a:p>
          <a:p>
            <a:pPr marL="420181" lvl="1" indent="-252109"/>
            <a:endParaRPr lang="en-US" sz="1500" b="1" dirty="0"/>
          </a:p>
          <a:p>
            <a:pPr marL="420181" lvl="1" indent="-252109"/>
            <a:r>
              <a:rPr lang="en-US" sz="1500" b="1" dirty="0"/>
              <a:t>Azure Resource Locks</a:t>
            </a:r>
          </a:p>
          <a:p>
            <a:pPr marL="420181" lvl="1" indent="-252109"/>
            <a:endParaRPr lang="en-US" sz="1500" dirty="0"/>
          </a:p>
          <a:p>
            <a:pPr>
              <a:lnSpc>
                <a:spcPct val="100000"/>
              </a:lnSpc>
              <a:buFont typeface="Wingdings" panose="05000000000000000000" pitchFamily="2" charset="2"/>
              <a:buChar char="§"/>
            </a:pPr>
            <a:r>
              <a:rPr lang="en-US" sz="1500" b="1" dirty="0"/>
              <a:t>Azure network security</a:t>
            </a:r>
          </a:p>
          <a:p>
            <a:pPr marL="420181" lvl="1" indent="-252109">
              <a:buFont typeface="Arial" panose="020B0604020202020204" pitchFamily="34" charset="0"/>
              <a:buChar char="•"/>
            </a:pPr>
            <a:r>
              <a:rPr lang="en-US" sz="1500" dirty="0"/>
              <a:t>Defense in depth</a:t>
            </a:r>
          </a:p>
          <a:p>
            <a:pPr marL="420181" lvl="1" indent="-252109">
              <a:buFont typeface="Arial" panose="020B0604020202020204" pitchFamily="34" charset="0"/>
              <a:buChar char="•"/>
            </a:pPr>
            <a:r>
              <a:rPr lang="en-US" sz="1500" dirty="0"/>
              <a:t>Network Security Groups and Firewalls</a:t>
            </a:r>
          </a:p>
          <a:p>
            <a:pPr marL="420181" lvl="1" indent="-252109">
              <a:buFont typeface="Arial" panose="020B0604020202020204" pitchFamily="34" charset="0"/>
              <a:buChar char="•"/>
            </a:pPr>
            <a:r>
              <a:rPr lang="en-US" sz="1500" dirty="0"/>
              <a:t>DDoS protection</a:t>
            </a:r>
          </a:p>
        </p:txBody>
      </p:sp>
      <p:pic>
        <p:nvPicPr>
          <p:cNvPr id="3" name="Graphic 3">
            <a:extLst>
              <a:ext uri="{FF2B5EF4-FFF2-40B4-BE49-F238E27FC236}">
                <a16:creationId xmlns:a16="http://schemas.microsoft.com/office/drawing/2014/main" id="{0C65532B-8184-4372-9DF4-0E81C07298FE}"/>
              </a:ext>
              <a:ext uri="{C183D7F6-B498-43B3-948B-1728B52AA6E4}">
                <adec:decorative xmlns:adec="http://schemas.microsoft.com/office/drawing/2017/decorative" val="1"/>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111" t="25760" r="26571" b="11010"/>
          <a:stretch/>
        </p:blipFill>
        <p:spPr>
          <a:xfrm>
            <a:off x="5029201" y="1957972"/>
            <a:ext cx="3538844" cy="2942056"/>
          </a:xfrm>
          <a:prstGeom prst="rect">
            <a:avLst/>
          </a:prstGeom>
        </p:spPr>
      </p:pic>
    </p:spTree>
    <p:extLst>
      <p:ext uri="{BB962C8B-B14F-4D97-AF65-F5344CB8AC3E}">
        <p14:creationId xmlns:p14="http://schemas.microsoft.com/office/powerpoint/2010/main" val="36692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Security tools and features</a:t>
            </a:r>
          </a:p>
        </p:txBody>
      </p:sp>
      <p:pic>
        <p:nvPicPr>
          <p:cNvPr id="5" name="Graphic 4" descr="Shield Tick">
            <a:extLst>
              <a:ext uri="{FF2B5EF4-FFF2-40B4-BE49-F238E27FC236}">
                <a16:creationId xmlns:a16="http://schemas.microsoft.com/office/drawing/2014/main" id="{ED15557A-7D37-4374-A200-1D0CFE4EC5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68647" y="2960618"/>
            <a:ext cx="936764" cy="936764"/>
          </a:xfrm>
          <a:prstGeom prst="rect">
            <a:avLst/>
          </a:prstGeom>
        </p:spPr>
      </p:pic>
    </p:spTree>
    <p:extLst>
      <p:ext uri="{BB962C8B-B14F-4D97-AF65-F5344CB8AC3E}">
        <p14:creationId xmlns:p14="http://schemas.microsoft.com/office/powerpoint/2010/main" val="4247893095"/>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C51F7-C138-4579-99AA-765A48F87567}"/>
              </a:ext>
            </a:extLst>
          </p:cNvPr>
          <p:cNvSpPr>
            <a:spLocks noGrp="1"/>
          </p:cNvSpPr>
          <p:nvPr>
            <p:ph type="title"/>
          </p:nvPr>
        </p:nvSpPr>
        <p:spPr/>
        <p:txBody>
          <a:bodyPr/>
          <a:lstStyle/>
          <a:p>
            <a:r>
              <a:rPr lang="en-US" dirty="0"/>
              <a:t>Security tools and features - Objective Domain</a:t>
            </a:r>
          </a:p>
        </p:txBody>
      </p:sp>
      <p:sp>
        <p:nvSpPr>
          <p:cNvPr id="3" name="Text Placeholder 2">
            <a:extLst>
              <a:ext uri="{FF2B5EF4-FFF2-40B4-BE49-F238E27FC236}">
                <a16:creationId xmlns:a16="http://schemas.microsoft.com/office/drawing/2014/main" id="{5F448C38-AE4B-4541-BB99-DFEA840E1802}"/>
              </a:ext>
            </a:extLst>
          </p:cNvPr>
          <p:cNvSpPr>
            <a:spLocks noGrp="1"/>
          </p:cNvSpPr>
          <p:nvPr>
            <p:ph sz="quarter" idx="4294967295"/>
          </p:nvPr>
        </p:nvSpPr>
        <p:spPr>
          <a:xfrm>
            <a:off x="314326" y="1949923"/>
            <a:ext cx="8505608" cy="3567309"/>
          </a:xfrm>
        </p:spPr>
        <p:txBody>
          <a:bodyPr/>
          <a:lstStyle/>
          <a:p>
            <a:pPr lvl="0" fontAlgn="base">
              <a:lnSpc>
                <a:spcPct val="150000"/>
              </a:lnSpc>
            </a:pPr>
            <a:r>
              <a:rPr lang="en-US" sz="1800" dirty="0"/>
              <a:t>Describe the features and the functionality of:</a:t>
            </a:r>
          </a:p>
          <a:p>
            <a:pPr>
              <a:lnSpc>
                <a:spcPct val="150000"/>
              </a:lnSpc>
            </a:pPr>
            <a:r>
              <a:rPr lang="en-US" sz="1800" dirty="0"/>
              <a:t>Azure Security Center, including policy compliance, security alerts, secure score, and resource hygiene</a:t>
            </a:r>
          </a:p>
          <a:p>
            <a:pPr>
              <a:lnSpc>
                <a:spcPct val="150000"/>
              </a:lnSpc>
            </a:pPr>
            <a:r>
              <a:rPr lang="en-US" sz="1800" dirty="0"/>
              <a:t>Azure Sentinel</a:t>
            </a:r>
          </a:p>
          <a:p>
            <a:pPr>
              <a:lnSpc>
                <a:spcPct val="150000"/>
              </a:lnSpc>
            </a:pPr>
            <a:r>
              <a:rPr lang="en-US" sz="1800" dirty="0"/>
              <a:t>Key Vault</a:t>
            </a:r>
          </a:p>
          <a:p>
            <a:pPr>
              <a:lnSpc>
                <a:spcPct val="150000"/>
              </a:lnSpc>
            </a:pPr>
            <a:r>
              <a:rPr lang="en-US" sz="1800" dirty="0"/>
              <a:t>Azure Dedicated Hosts</a:t>
            </a:r>
          </a:p>
        </p:txBody>
      </p:sp>
    </p:spTree>
    <p:extLst>
      <p:ext uri="{BB962C8B-B14F-4D97-AF65-F5344CB8AC3E}">
        <p14:creationId xmlns:p14="http://schemas.microsoft.com/office/powerpoint/2010/main" val="33440100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Security Center</a:t>
            </a:r>
          </a:p>
        </p:txBody>
      </p:sp>
      <p:sp>
        <p:nvSpPr>
          <p:cNvPr id="6" name="Text Placeholder 5"/>
          <p:cNvSpPr>
            <a:spLocks noGrp="1"/>
          </p:cNvSpPr>
          <p:nvPr>
            <p:ph sz="quarter" idx="4294967295"/>
          </p:nvPr>
        </p:nvSpPr>
        <p:spPr>
          <a:xfrm>
            <a:off x="314326" y="1949923"/>
            <a:ext cx="8505608" cy="1477328"/>
          </a:xfrm>
        </p:spPr>
        <p:txBody>
          <a:bodyPr vert="horz" wrap="square" lIns="0" tIns="0" rIns="0" bIns="0" numCol="1" rtlCol="0" anchor="t" anchorCtr="0" compatLnSpc="1">
            <a:prstTxWarp prst="textNoShape">
              <a:avLst/>
            </a:prstTxWarp>
            <a:spAutoFit/>
          </a:bodyPr>
          <a:lstStyle/>
          <a:p>
            <a:r>
              <a:rPr lang="en-US" b="0" i="0" dirty="0">
                <a:solidFill>
                  <a:srgbClr val="171717"/>
                </a:solidFill>
                <a:effectLst/>
                <a:latin typeface="Segoe UI" panose="020B0502040204020203" pitchFamily="34" charset="0"/>
              </a:rPr>
              <a:t>Azure Security Center is a monitoring service that provides threat protection across both Azure and on-premises datacenters. </a:t>
            </a:r>
            <a:endParaRPr lang="en-US" dirty="0">
              <a:latin typeface="Segoe UI" panose="020B0502040204020203" pitchFamily="34" charset="0"/>
              <a:cs typeface="Segoe UI" panose="020B0502040204020203" pitchFamily="34" charset="0"/>
            </a:endParaRPr>
          </a:p>
        </p:txBody>
      </p:sp>
      <p:pic>
        <p:nvPicPr>
          <p:cNvPr id="5" name="Picture 4" descr="Screenshot of Azure Security Center with the Secure Score, and other basic security information about your Azure solutions.">
            <a:extLst>
              <a:ext uri="{FF2B5EF4-FFF2-40B4-BE49-F238E27FC236}">
                <a16:creationId xmlns:a16="http://schemas.microsoft.com/office/drawing/2014/main" id="{1E8D364E-AD64-454E-AC12-C221674BFFB8}"/>
              </a:ext>
            </a:extLst>
          </p:cNvPr>
          <p:cNvPicPr>
            <a:picLocks noChangeAspect="1"/>
          </p:cNvPicPr>
          <p:nvPr/>
        </p:nvPicPr>
        <p:blipFill>
          <a:blip r:embed="rId3"/>
          <a:stretch>
            <a:fillRect/>
          </a:stretch>
        </p:blipFill>
        <p:spPr>
          <a:xfrm>
            <a:off x="4932040" y="3471492"/>
            <a:ext cx="4067222" cy="1947965"/>
          </a:xfrm>
          <a:prstGeom prst="rect">
            <a:avLst/>
          </a:prstGeom>
          <a:ln>
            <a:solidFill>
              <a:schemeClr val="tx1"/>
            </a:solidFill>
          </a:ln>
        </p:spPr>
      </p:pic>
      <p:sp>
        <p:nvSpPr>
          <p:cNvPr id="2" name="TextBox 1">
            <a:extLst>
              <a:ext uri="{FF2B5EF4-FFF2-40B4-BE49-F238E27FC236}">
                <a16:creationId xmlns:a16="http://schemas.microsoft.com/office/drawing/2014/main" id="{7E6F8004-514A-4639-9F04-B80EC2085751}"/>
              </a:ext>
            </a:extLst>
          </p:cNvPr>
          <p:cNvSpPr txBox="1"/>
          <p:nvPr/>
        </p:nvSpPr>
        <p:spPr>
          <a:xfrm>
            <a:off x="222867" y="3959536"/>
            <a:ext cx="4592406" cy="1329595"/>
          </a:xfrm>
          <a:prstGeom prst="rect">
            <a:avLst/>
          </a:prstGeom>
          <a:noFill/>
        </p:spPr>
        <p:txBody>
          <a:bodyPr wrap="square" lIns="137160" tIns="109728" rIns="137160" bIns="109728" rtlCol="0">
            <a:spAutoFit/>
          </a:bodyPr>
          <a:lstStyle/>
          <a:p>
            <a:pPr marL="257175" indent="-257175">
              <a:buFont typeface="Arial" panose="020B0604020202020204" pitchFamily="34" charset="0"/>
              <a:buChar char="•"/>
            </a:pPr>
            <a:r>
              <a:rPr lang="en-US" dirty="0">
                <a:solidFill>
                  <a:srgbClr val="171717"/>
                </a:solidFill>
                <a:latin typeface="Segoe UI" panose="020B0502040204020203" pitchFamily="34" charset="0"/>
              </a:rPr>
              <a:t>Provides security recommendations</a:t>
            </a:r>
          </a:p>
          <a:p>
            <a:pPr marL="257175" indent="-257175">
              <a:buFont typeface="Arial" panose="020B0604020202020204" pitchFamily="34" charset="0"/>
              <a:buChar char="•"/>
            </a:pPr>
            <a:r>
              <a:rPr lang="en-US" dirty="0">
                <a:solidFill>
                  <a:srgbClr val="171717"/>
                </a:solidFill>
                <a:latin typeface="Segoe UI" panose="020B0502040204020203" pitchFamily="34" charset="0"/>
              </a:rPr>
              <a:t>Detect and block malware</a:t>
            </a:r>
          </a:p>
          <a:p>
            <a:pPr marL="257175" indent="-257175">
              <a:buFont typeface="Arial" panose="020B0604020202020204" pitchFamily="34" charset="0"/>
              <a:buChar char="•"/>
            </a:pPr>
            <a:r>
              <a:rPr lang="en-US" dirty="0">
                <a:solidFill>
                  <a:srgbClr val="171717"/>
                </a:solidFill>
                <a:latin typeface="Segoe UI" panose="020B0502040204020203" pitchFamily="34" charset="0"/>
              </a:rPr>
              <a:t>Analyze and identify potential attacks</a:t>
            </a:r>
          </a:p>
          <a:p>
            <a:pPr marL="257175" indent="-257175">
              <a:buFont typeface="Arial" panose="020B0604020202020204" pitchFamily="34" charset="0"/>
              <a:buChar char="•"/>
            </a:pPr>
            <a:r>
              <a:rPr lang="en-US" dirty="0">
                <a:solidFill>
                  <a:srgbClr val="171717"/>
                </a:solidFill>
                <a:latin typeface="Segoe UI" panose="020B0502040204020203" pitchFamily="34" charset="0"/>
              </a:rPr>
              <a:t>Just-in-time access control for ports</a:t>
            </a:r>
            <a:endParaRPr lang="en-US" dirty="0">
              <a:gradFill>
                <a:gsLst>
                  <a:gs pos="2917">
                    <a:schemeClr val="tx1"/>
                  </a:gs>
                  <a:gs pos="30000">
                    <a:schemeClr val="tx1"/>
                  </a:gs>
                </a:gsLst>
                <a:lin ang="5400000" scaled="0"/>
              </a:gradFill>
            </a:endParaRPr>
          </a:p>
        </p:txBody>
      </p:sp>
    </p:spTree>
    <p:extLst>
      <p:ext uri="{BB962C8B-B14F-4D97-AF65-F5344CB8AC3E}">
        <p14:creationId xmlns:p14="http://schemas.microsoft.com/office/powerpoint/2010/main" val="897710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SIEM, SOAR, and XDR</a:t>
            </a:r>
          </a:p>
        </p:txBody>
      </p:sp>
      <p:grpSp>
        <p:nvGrpSpPr>
          <p:cNvPr id="23" name="Group 20">
            <a:extLst>
              <a:ext uri="{FF2B5EF4-FFF2-40B4-BE49-F238E27FC236}">
                <a16:creationId xmlns:a16="http://schemas.microsoft.com/office/drawing/2014/main" id="{AEA94441-D4A6-4CF7-9E83-AF72FC7B0639}"/>
              </a:ext>
              <a:ext uri="{C183D7F6-B498-43B3-948B-1728B52AA6E4}">
                <adec:decorative xmlns:adec="http://schemas.microsoft.com/office/drawing/2017/decorative" val="1"/>
              </a:ext>
            </a:extLst>
          </p:cNvPr>
          <p:cNvGrpSpPr/>
          <p:nvPr/>
        </p:nvGrpSpPr>
        <p:grpSpPr>
          <a:xfrm>
            <a:off x="1146034" y="1955355"/>
            <a:ext cx="980589" cy="980728"/>
            <a:chOff x="1077158" y="1999707"/>
            <a:chExt cx="821786" cy="821902"/>
          </a:xfrm>
        </p:grpSpPr>
        <p:sp>
          <p:nvSpPr>
            <p:cNvPr id="25" name="Freeform 5">
              <a:extLst>
                <a:ext uri="{FF2B5EF4-FFF2-40B4-BE49-F238E27FC236}">
                  <a16:creationId xmlns:a16="http://schemas.microsoft.com/office/drawing/2014/main" id="{6B6FD9DA-1808-4FB6-BB1F-21F0F91B8101}"/>
                </a:ext>
              </a:extLst>
            </p:cNvPr>
            <p:cNvSpPr>
              <a:spLocks/>
            </p:cNvSpPr>
            <p:nvPr/>
          </p:nvSpPr>
          <p:spPr bwMode="auto">
            <a:xfrm>
              <a:off x="1077158" y="1999707"/>
              <a:ext cx="821786" cy="821902"/>
            </a:xfrm>
            <a:prstGeom prst="ellipse">
              <a:avLst/>
            </a:prstGeom>
            <a:solidFill>
              <a:srgbClr val="F2F2F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26" name="Freeform 6">
              <a:extLst>
                <a:ext uri="{FF2B5EF4-FFF2-40B4-BE49-F238E27FC236}">
                  <a16:creationId xmlns:a16="http://schemas.microsoft.com/office/drawing/2014/main" id="{2AFAAF4D-8FAB-4D41-8EA7-B333374A0670}"/>
                </a:ext>
              </a:extLst>
            </p:cNvPr>
            <p:cNvSpPr>
              <a:spLocks noEditPoints="1"/>
            </p:cNvSpPr>
            <p:nvPr/>
          </p:nvSpPr>
          <p:spPr bwMode="auto">
            <a:xfrm>
              <a:off x="1134337" y="2058225"/>
              <a:ext cx="708757" cy="707527"/>
            </a:xfrm>
            <a:prstGeom prst="ellipse">
              <a:avLst/>
            </a:prstGeom>
            <a:noFill/>
            <a:ln w="19050">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47" name="Content Placeholder 2">
            <a:extLst>
              <a:ext uri="{FF2B5EF4-FFF2-40B4-BE49-F238E27FC236}">
                <a16:creationId xmlns:a16="http://schemas.microsoft.com/office/drawing/2014/main" id="{E191C07E-785B-475C-BA1F-8E0B58B88967}"/>
              </a:ext>
            </a:extLst>
          </p:cNvPr>
          <p:cNvSpPr txBox="1">
            <a:spLocks/>
          </p:cNvSpPr>
          <p:nvPr/>
        </p:nvSpPr>
        <p:spPr>
          <a:xfrm>
            <a:off x="915224" y="2265806"/>
            <a:ext cx="1442210" cy="369332"/>
          </a:xfrm>
          <a:prstGeom prst="rect">
            <a:avLst/>
          </a:prstGeom>
          <a:noFill/>
        </p:spPr>
        <p:style>
          <a:lnRef idx="0">
            <a:scrgbClr r="0" g="0" b="0"/>
          </a:lnRef>
          <a:fillRef idx="0">
            <a:scrgbClr r="0" g="0" b="0"/>
          </a:fillRef>
          <a:effectRef idx="0">
            <a:scrgbClr r="0" g="0" b="0"/>
          </a:effectRef>
          <a:fontRef idx="major"/>
        </p:style>
        <p:txBody>
          <a:bodyPr vert="horz" wrap="square" lIns="102870" tIns="68580" rIns="102870" bIns="68580" rtlCol="0">
            <a:spAutoFit/>
          </a:bodyPr>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000"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18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4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4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1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defTabSz="685775">
              <a:spcBef>
                <a:spcPts val="150"/>
              </a:spcBef>
              <a:spcAft>
                <a:spcPts val="0"/>
              </a:spcAft>
              <a:defRPr/>
            </a:pPr>
            <a:r>
              <a:rPr lang="en-US" altLang="zh-CN" sz="1500" b="1" spc="0" dirty="0">
                <a:solidFill>
                  <a:srgbClr val="171717"/>
                </a:solidFill>
                <a:latin typeface="Segoe UI" panose="020B0502040204020203" pitchFamily="34" charset="0"/>
              </a:rPr>
              <a:t>SIEM</a:t>
            </a:r>
          </a:p>
        </p:txBody>
      </p:sp>
      <p:sp>
        <p:nvSpPr>
          <p:cNvPr id="70" name="Content Placeholder 2">
            <a:extLst>
              <a:ext uri="{FF2B5EF4-FFF2-40B4-BE49-F238E27FC236}">
                <a16:creationId xmlns:a16="http://schemas.microsoft.com/office/drawing/2014/main" id="{03CC51CB-607C-4711-8777-4D9C08114E09}"/>
              </a:ext>
            </a:extLst>
          </p:cNvPr>
          <p:cNvSpPr txBox="1">
            <a:spLocks/>
          </p:cNvSpPr>
          <p:nvPr/>
        </p:nvSpPr>
        <p:spPr>
          <a:xfrm>
            <a:off x="451486" y="3026055"/>
            <a:ext cx="2444114" cy="1961736"/>
          </a:xfrm>
          <a:prstGeom prst="rect">
            <a:avLst/>
          </a:prstGeom>
        </p:spPr>
        <p:txBody>
          <a:bodyPr vert="horz" wrap="square" lIns="0" tIns="68580" rIns="0" bIns="68580" rtlCol="0">
            <a:normAutofit/>
          </a:bodyPr>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20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defRPr/>
            </a:pPr>
            <a:r>
              <a:rPr lang="en-US" altLang="zh-CN" sz="1500" dirty="0">
                <a:latin typeface="Segoe UI Semibold"/>
              </a:rPr>
              <a:t>What is security incident and event management?</a:t>
            </a:r>
          </a:p>
          <a:p>
            <a:pPr>
              <a:defRPr/>
            </a:pPr>
            <a:r>
              <a:rPr lang="en-US" altLang="zh-CN" sz="1200" dirty="0">
                <a:solidFill>
                  <a:srgbClr val="171717"/>
                </a:solidFill>
                <a:latin typeface="Segoe UI" panose="020B0502040204020203" pitchFamily="34" charset="0"/>
              </a:rPr>
              <a:t>A SIEM system is a tool that an organization uses to collect data from across the whole estate, including infrastructure, software, and resources. It does analysis, looks for correlations or anomalies, and generates alerts and incidents.</a:t>
            </a:r>
          </a:p>
        </p:txBody>
      </p:sp>
      <p:grpSp>
        <p:nvGrpSpPr>
          <p:cNvPr id="35" name="Group 20">
            <a:extLst>
              <a:ext uri="{FF2B5EF4-FFF2-40B4-BE49-F238E27FC236}">
                <a16:creationId xmlns:a16="http://schemas.microsoft.com/office/drawing/2014/main" id="{B5FDB653-622B-4D5E-9104-E0FD8B568169}"/>
              </a:ext>
              <a:ext uri="{C183D7F6-B498-43B3-948B-1728B52AA6E4}">
                <adec:decorative xmlns:adec="http://schemas.microsoft.com/office/drawing/2017/decorative" val="1"/>
              </a:ext>
            </a:extLst>
          </p:cNvPr>
          <p:cNvGrpSpPr/>
          <p:nvPr/>
        </p:nvGrpSpPr>
        <p:grpSpPr>
          <a:xfrm>
            <a:off x="4081706" y="1955355"/>
            <a:ext cx="980589" cy="980728"/>
            <a:chOff x="1077158" y="1999707"/>
            <a:chExt cx="821786" cy="821902"/>
          </a:xfrm>
        </p:grpSpPr>
        <p:sp>
          <p:nvSpPr>
            <p:cNvPr id="36" name="Freeform 5">
              <a:extLst>
                <a:ext uri="{FF2B5EF4-FFF2-40B4-BE49-F238E27FC236}">
                  <a16:creationId xmlns:a16="http://schemas.microsoft.com/office/drawing/2014/main" id="{B61971D0-5266-46A1-8AB1-655F2A1552E8}"/>
                </a:ext>
              </a:extLst>
            </p:cNvPr>
            <p:cNvSpPr>
              <a:spLocks/>
            </p:cNvSpPr>
            <p:nvPr/>
          </p:nvSpPr>
          <p:spPr bwMode="auto">
            <a:xfrm>
              <a:off x="1077158" y="1999707"/>
              <a:ext cx="821786" cy="821902"/>
            </a:xfrm>
            <a:prstGeom prst="ellipse">
              <a:avLst/>
            </a:prstGeom>
            <a:solidFill>
              <a:srgbClr val="F2F2F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37" name="Freeform 6">
              <a:extLst>
                <a:ext uri="{FF2B5EF4-FFF2-40B4-BE49-F238E27FC236}">
                  <a16:creationId xmlns:a16="http://schemas.microsoft.com/office/drawing/2014/main" id="{A3C5C00B-1649-488B-BB99-5759732E2BA3}"/>
                </a:ext>
              </a:extLst>
            </p:cNvPr>
            <p:cNvSpPr>
              <a:spLocks noEditPoints="1"/>
            </p:cNvSpPr>
            <p:nvPr/>
          </p:nvSpPr>
          <p:spPr bwMode="auto">
            <a:xfrm>
              <a:off x="1134337" y="2058225"/>
              <a:ext cx="708757" cy="707527"/>
            </a:xfrm>
            <a:prstGeom prst="ellipse">
              <a:avLst/>
            </a:prstGeom>
            <a:noFill/>
            <a:ln w="19050">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38" name="Content Placeholder 2">
            <a:extLst>
              <a:ext uri="{FF2B5EF4-FFF2-40B4-BE49-F238E27FC236}">
                <a16:creationId xmlns:a16="http://schemas.microsoft.com/office/drawing/2014/main" id="{908F1159-E02C-4CD5-AB1B-261DDDF64935}"/>
              </a:ext>
            </a:extLst>
          </p:cNvPr>
          <p:cNvSpPr txBox="1">
            <a:spLocks/>
          </p:cNvSpPr>
          <p:nvPr/>
        </p:nvSpPr>
        <p:spPr>
          <a:xfrm>
            <a:off x="3850896" y="2265806"/>
            <a:ext cx="1442210" cy="369332"/>
          </a:xfrm>
          <a:prstGeom prst="rect">
            <a:avLst/>
          </a:prstGeom>
          <a:noFill/>
        </p:spPr>
        <p:style>
          <a:lnRef idx="0">
            <a:scrgbClr r="0" g="0" b="0"/>
          </a:lnRef>
          <a:fillRef idx="0">
            <a:scrgbClr r="0" g="0" b="0"/>
          </a:fillRef>
          <a:effectRef idx="0">
            <a:scrgbClr r="0" g="0" b="0"/>
          </a:effectRef>
          <a:fontRef idx="major"/>
        </p:style>
        <p:txBody>
          <a:bodyPr vert="horz" wrap="square" lIns="102870" tIns="68580" rIns="102870" bIns="68580" rtlCol="0">
            <a:spAutoFit/>
          </a:bodyPr>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000"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18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4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4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1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defTabSz="685775">
              <a:spcBef>
                <a:spcPts val="150"/>
              </a:spcBef>
              <a:spcAft>
                <a:spcPts val="0"/>
              </a:spcAft>
              <a:defRPr/>
            </a:pPr>
            <a:r>
              <a:rPr lang="en-US" altLang="zh-CN" sz="1500" b="1" spc="0" dirty="0">
                <a:solidFill>
                  <a:srgbClr val="171717"/>
                </a:solidFill>
                <a:latin typeface="Segoe UI" panose="020B0502040204020203" pitchFamily="34" charset="0"/>
              </a:rPr>
              <a:t>SOAR</a:t>
            </a:r>
          </a:p>
        </p:txBody>
      </p:sp>
      <p:sp>
        <p:nvSpPr>
          <p:cNvPr id="43" name="Content Placeholder 2">
            <a:extLst>
              <a:ext uri="{FF2B5EF4-FFF2-40B4-BE49-F238E27FC236}">
                <a16:creationId xmlns:a16="http://schemas.microsoft.com/office/drawing/2014/main" id="{39D7EB72-1FD7-435F-B6B8-9315BD720CF3}"/>
              </a:ext>
            </a:extLst>
          </p:cNvPr>
          <p:cNvSpPr txBox="1">
            <a:spLocks/>
          </p:cNvSpPr>
          <p:nvPr/>
        </p:nvSpPr>
        <p:spPr>
          <a:xfrm>
            <a:off x="3403042" y="3026055"/>
            <a:ext cx="2444114" cy="1961736"/>
          </a:xfrm>
          <a:prstGeom prst="rect">
            <a:avLst/>
          </a:prstGeom>
        </p:spPr>
        <p:txBody>
          <a:bodyPr vert="horz" wrap="square" lIns="0" tIns="68580" rIns="0" bIns="68580" rtlCol="0">
            <a:normAutofit/>
          </a:bodyPr>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20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defRPr/>
            </a:pPr>
            <a:r>
              <a:rPr lang="en-US" altLang="zh-CN" sz="1500" dirty="0">
                <a:latin typeface="Segoe UI Semibold"/>
              </a:rPr>
              <a:t>What is security orchestration automated response?</a:t>
            </a:r>
          </a:p>
          <a:p>
            <a:pPr>
              <a:defRPr/>
            </a:pPr>
            <a:r>
              <a:rPr lang="en-US" altLang="zh-CN" sz="1200" dirty="0">
                <a:solidFill>
                  <a:srgbClr val="171717"/>
                </a:solidFill>
                <a:latin typeface="Segoe UI" panose="020B0502040204020203" pitchFamily="34" charset="0"/>
              </a:rPr>
              <a:t>A SOAR system takes alerts from many sources, such as a SIEM system. The SOAR system then triggers action-driven automated workflows and processes to run security tasks that mitigate the issue.</a:t>
            </a:r>
          </a:p>
        </p:txBody>
      </p:sp>
      <p:grpSp>
        <p:nvGrpSpPr>
          <p:cNvPr id="39" name="Group 20">
            <a:extLst>
              <a:ext uri="{FF2B5EF4-FFF2-40B4-BE49-F238E27FC236}">
                <a16:creationId xmlns:a16="http://schemas.microsoft.com/office/drawing/2014/main" id="{1A553CCD-5DEB-4C5B-8D21-63D4CECAE2B1}"/>
              </a:ext>
              <a:ext uri="{C183D7F6-B498-43B3-948B-1728B52AA6E4}">
                <adec:decorative xmlns:adec="http://schemas.microsoft.com/office/drawing/2017/decorative" val="1"/>
              </a:ext>
            </a:extLst>
          </p:cNvPr>
          <p:cNvGrpSpPr/>
          <p:nvPr/>
        </p:nvGrpSpPr>
        <p:grpSpPr>
          <a:xfrm>
            <a:off x="6786566" y="1955355"/>
            <a:ext cx="980589" cy="980728"/>
            <a:chOff x="1077158" y="1999707"/>
            <a:chExt cx="821786" cy="821902"/>
          </a:xfrm>
        </p:grpSpPr>
        <p:sp>
          <p:nvSpPr>
            <p:cNvPr id="40" name="Freeform 5">
              <a:extLst>
                <a:ext uri="{FF2B5EF4-FFF2-40B4-BE49-F238E27FC236}">
                  <a16:creationId xmlns:a16="http://schemas.microsoft.com/office/drawing/2014/main" id="{F0C1E039-0B7F-4308-A819-D6FA53A75290}"/>
                </a:ext>
              </a:extLst>
            </p:cNvPr>
            <p:cNvSpPr>
              <a:spLocks/>
            </p:cNvSpPr>
            <p:nvPr/>
          </p:nvSpPr>
          <p:spPr bwMode="auto">
            <a:xfrm>
              <a:off x="1077158" y="1999707"/>
              <a:ext cx="821786" cy="821902"/>
            </a:xfrm>
            <a:prstGeom prst="ellipse">
              <a:avLst/>
            </a:prstGeom>
            <a:solidFill>
              <a:srgbClr val="F2F2F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41" name="Freeform 6">
              <a:extLst>
                <a:ext uri="{FF2B5EF4-FFF2-40B4-BE49-F238E27FC236}">
                  <a16:creationId xmlns:a16="http://schemas.microsoft.com/office/drawing/2014/main" id="{9F62C853-D6F9-47A1-A425-83017AB03CEE}"/>
                </a:ext>
              </a:extLst>
            </p:cNvPr>
            <p:cNvSpPr>
              <a:spLocks noEditPoints="1"/>
            </p:cNvSpPr>
            <p:nvPr/>
          </p:nvSpPr>
          <p:spPr bwMode="auto">
            <a:xfrm>
              <a:off x="1134337" y="2058225"/>
              <a:ext cx="708757" cy="707527"/>
            </a:xfrm>
            <a:prstGeom prst="ellipse">
              <a:avLst/>
            </a:prstGeom>
            <a:noFill/>
            <a:ln w="19050">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42" name="Content Placeholder 2">
            <a:extLst>
              <a:ext uri="{FF2B5EF4-FFF2-40B4-BE49-F238E27FC236}">
                <a16:creationId xmlns:a16="http://schemas.microsoft.com/office/drawing/2014/main" id="{4B9E9435-98FB-43CB-8650-075B48853E03}"/>
              </a:ext>
            </a:extLst>
          </p:cNvPr>
          <p:cNvSpPr txBox="1">
            <a:spLocks/>
          </p:cNvSpPr>
          <p:nvPr/>
        </p:nvSpPr>
        <p:spPr>
          <a:xfrm>
            <a:off x="6555757" y="2265806"/>
            <a:ext cx="1442210" cy="369332"/>
          </a:xfrm>
          <a:prstGeom prst="rect">
            <a:avLst/>
          </a:prstGeom>
          <a:noFill/>
        </p:spPr>
        <p:style>
          <a:lnRef idx="0">
            <a:scrgbClr r="0" g="0" b="0"/>
          </a:lnRef>
          <a:fillRef idx="0">
            <a:scrgbClr r="0" g="0" b="0"/>
          </a:fillRef>
          <a:effectRef idx="0">
            <a:scrgbClr r="0" g="0" b="0"/>
          </a:effectRef>
          <a:fontRef idx="major"/>
        </p:style>
        <p:txBody>
          <a:bodyPr vert="horz" wrap="square" lIns="102870" tIns="68580" rIns="102870" bIns="68580" rtlCol="0">
            <a:spAutoFit/>
          </a:bodyPr>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000"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18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4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4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1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defTabSz="685775">
              <a:spcBef>
                <a:spcPts val="150"/>
              </a:spcBef>
              <a:spcAft>
                <a:spcPts val="0"/>
              </a:spcAft>
              <a:defRPr/>
            </a:pPr>
            <a:r>
              <a:rPr lang="en-US" altLang="zh-CN" sz="1500" b="1" spc="0" dirty="0">
                <a:solidFill>
                  <a:srgbClr val="171717"/>
                </a:solidFill>
                <a:latin typeface="Segoe UI" panose="020B0502040204020203" pitchFamily="34" charset="0"/>
              </a:rPr>
              <a:t>XDR</a:t>
            </a:r>
          </a:p>
        </p:txBody>
      </p:sp>
      <p:sp>
        <p:nvSpPr>
          <p:cNvPr id="44" name="Content Placeholder 2">
            <a:extLst>
              <a:ext uri="{FF2B5EF4-FFF2-40B4-BE49-F238E27FC236}">
                <a16:creationId xmlns:a16="http://schemas.microsoft.com/office/drawing/2014/main" id="{BB213106-6512-4001-AA67-4048A2847F01}"/>
              </a:ext>
            </a:extLst>
          </p:cNvPr>
          <p:cNvSpPr txBox="1">
            <a:spLocks/>
          </p:cNvSpPr>
          <p:nvPr/>
        </p:nvSpPr>
        <p:spPr>
          <a:xfrm>
            <a:off x="6354598" y="3026055"/>
            <a:ext cx="2444114" cy="1961736"/>
          </a:xfrm>
          <a:prstGeom prst="rect">
            <a:avLst/>
          </a:prstGeom>
        </p:spPr>
        <p:txBody>
          <a:bodyPr vert="horz" wrap="square" lIns="0" tIns="68580" rIns="0" bIns="68580" rtlCol="0">
            <a:normAutofit/>
          </a:bodyPr>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20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defRPr/>
            </a:pPr>
            <a:r>
              <a:rPr lang="en-US" altLang="zh-CN" sz="1500" dirty="0">
                <a:latin typeface="Segoe UI Semibold"/>
              </a:rPr>
              <a:t>What is extended detection and response?</a:t>
            </a:r>
          </a:p>
          <a:p>
            <a:pPr>
              <a:defRPr/>
            </a:pPr>
            <a:r>
              <a:rPr lang="en-US" altLang="zh-CN" sz="1200" dirty="0">
                <a:solidFill>
                  <a:srgbClr val="171717"/>
                </a:solidFill>
                <a:latin typeface="Segoe UI" panose="020B0502040204020203" pitchFamily="34" charset="0"/>
              </a:rPr>
              <a:t>An XDR system is designed to deliver intelligent, automated, and integrated security across an organization’s domain. It helps prevent, detect, and respond to threats across identities, endpoints, applications, email, IoT, infrastructure, and cloud platforms.</a:t>
            </a:r>
          </a:p>
        </p:txBody>
      </p:sp>
      <p:cxnSp>
        <p:nvCxnSpPr>
          <p:cNvPr id="2" name="Straight Connector 16">
            <a:extLst>
              <a:ext uri="{FF2B5EF4-FFF2-40B4-BE49-F238E27FC236}">
                <a16:creationId xmlns:a16="http://schemas.microsoft.com/office/drawing/2014/main" id="{B3EEE701-58BC-4C79-9654-3E5D24369FE6}"/>
              </a:ext>
              <a:ext uri="{C183D7F6-B498-43B3-948B-1728B52AA6E4}">
                <adec:decorative xmlns:adec="http://schemas.microsoft.com/office/drawing/2017/decorative" val="1"/>
              </a:ext>
            </a:extLst>
          </p:cNvPr>
          <p:cNvCxnSpPr>
            <a:cxnSpLocks/>
          </p:cNvCxnSpPr>
          <p:nvPr/>
        </p:nvCxnSpPr>
        <p:spPr>
          <a:xfrm>
            <a:off x="3145872" y="3111889"/>
            <a:ext cx="0" cy="1723001"/>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16">
            <a:extLst>
              <a:ext uri="{FF2B5EF4-FFF2-40B4-BE49-F238E27FC236}">
                <a16:creationId xmlns:a16="http://schemas.microsoft.com/office/drawing/2014/main" id="{65F0B2E5-CB20-467E-AA2D-6187FF981519}"/>
              </a:ext>
              <a:ext uri="{C183D7F6-B498-43B3-948B-1728B52AA6E4}">
                <adec:decorative xmlns:adec="http://schemas.microsoft.com/office/drawing/2017/decorative" val="1"/>
              </a:ext>
            </a:extLst>
          </p:cNvPr>
          <p:cNvCxnSpPr>
            <a:cxnSpLocks/>
          </p:cNvCxnSpPr>
          <p:nvPr/>
        </p:nvCxnSpPr>
        <p:spPr>
          <a:xfrm>
            <a:off x="6125292" y="3111889"/>
            <a:ext cx="0" cy="1723001"/>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576744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B1EDC-FDC6-79D7-9CC4-1830E6FEA2FF}"/>
              </a:ext>
            </a:extLst>
          </p:cNvPr>
          <p:cNvSpPr>
            <a:spLocks noGrp="1"/>
          </p:cNvSpPr>
          <p:nvPr>
            <p:ph type="title"/>
          </p:nvPr>
        </p:nvSpPr>
        <p:spPr>
          <a:xfrm>
            <a:off x="457200" y="274638"/>
            <a:ext cx="8003232" cy="562074"/>
          </a:xfrm>
        </p:spPr>
        <p:txBody>
          <a:bodyPr/>
          <a:lstStyle/>
          <a:p>
            <a:r>
              <a:rPr lang="en-GB" dirty="0"/>
              <a:t>Security Centre</a:t>
            </a:r>
          </a:p>
        </p:txBody>
      </p:sp>
      <p:sp>
        <p:nvSpPr>
          <p:cNvPr id="3" name="Content Placeholder 2">
            <a:extLst>
              <a:ext uri="{FF2B5EF4-FFF2-40B4-BE49-F238E27FC236}">
                <a16:creationId xmlns:a16="http://schemas.microsoft.com/office/drawing/2014/main" id="{39F20419-D1A7-F28F-3952-35471CDEF8F0}"/>
              </a:ext>
            </a:extLst>
          </p:cNvPr>
          <p:cNvSpPr>
            <a:spLocks noGrp="1"/>
          </p:cNvSpPr>
          <p:nvPr>
            <p:ph sz="quarter" idx="10"/>
          </p:nvPr>
        </p:nvSpPr>
        <p:spPr>
          <a:xfrm>
            <a:off x="179512" y="836712"/>
            <a:ext cx="8505608" cy="4412747"/>
          </a:xfrm>
        </p:spPr>
        <p:txBody>
          <a:bodyPr/>
          <a:lstStyle/>
          <a:p>
            <a:r>
              <a:rPr lang="en-US" dirty="0">
                <a:solidFill>
                  <a:srgbClr val="171717"/>
                </a:solidFill>
                <a:latin typeface="Segoe UI" panose="020B0502040204020203" pitchFamily="34" charset="0"/>
              </a:rPr>
              <a:t>Azure Security Center is a unified infrastructure security management system that strengthens the security posture of your data centers and provides advanced threat protection across your hybrid workloads in the cloud -</a:t>
            </a:r>
            <a:r>
              <a:rPr lang="en-US" b="0" i="0" dirty="0">
                <a:solidFill>
                  <a:srgbClr val="171717"/>
                </a:solidFill>
                <a:effectLst/>
                <a:latin typeface="Segoe UI" panose="020B0502040204020203" pitchFamily="34" charset="0"/>
              </a:rPr>
              <a:t> both on Azure and on-premises</a:t>
            </a:r>
            <a:endParaRPr lang="en-US" dirty="0">
              <a:solidFill>
                <a:srgbClr val="171717"/>
              </a:solidFill>
              <a:latin typeface="Segoe UI" panose="020B0502040204020203" pitchFamily="34" charset="0"/>
            </a:endParaRPr>
          </a:p>
          <a:p>
            <a:pPr algn="l"/>
            <a:r>
              <a:rPr lang="en-US" b="0" i="0" dirty="0">
                <a:solidFill>
                  <a:srgbClr val="171717"/>
                </a:solidFill>
                <a:effectLst/>
                <a:latin typeface="Segoe UI" panose="020B0502040204020203" pitchFamily="34" charset="0"/>
              </a:rPr>
              <a:t>The term </a:t>
            </a:r>
            <a:r>
              <a:rPr lang="en-US" b="0" i="1" dirty="0">
                <a:solidFill>
                  <a:srgbClr val="171717"/>
                </a:solidFill>
                <a:effectLst/>
                <a:latin typeface="Segoe UI" panose="020B0502040204020203" pitchFamily="34" charset="0"/>
              </a:rPr>
              <a:t>security posture</a:t>
            </a:r>
            <a:r>
              <a:rPr lang="en-US" b="0" i="0" dirty="0">
                <a:solidFill>
                  <a:srgbClr val="171717"/>
                </a:solidFill>
                <a:effectLst/>
                <a:latin typeface="Segoe UI" panose="020B0502040204020203" pitchFamily="34" charset="0"/>
              </a:rPr>
              <a:t> refers to cybersecurity policies and controls, as well as how well you can predict, prevent, and respond to security threats.   </a:t>
            </a:r>
          </a:p>
          <a:p>
            <a:pPr algn="l">
              <a:buFont typeface="Arial" panose="020B0604020202020204" pitchFamily="34" charset="0"/>
              <a:buChar char="•"/>
            </a:pPr>
            <a:r>
              <a:rPr lang="en-US" b="1" dirty="0">
                <a:solidFill>
                  <a:srgbClr val="171717"/>
                </a:solidFill>
                <a:latin typeface="Segoe UI" panose="020B0502040204020203" pitchFamily="34" charset="0"/>
              </a:rPr>
              <a:t>Strengthen security posture</a:t>
            </a:r>
            <a:r>
              <a:rPr lang="en-US" dirty="0">
                <a:solidFill>
                  <a:srgbClr val="171717"/>
                </a:solidFill>
                <a:latin typeface="Segoe UI" panose="020B0502040204020203" pitchFamily="34" charset="0"/>
              </a:rPr>
              <a:t>: Security Center assesses your environment and enables you to understand the status of your resources, and whether they are secure.</a:t>
            </a:r>
          </a:p>
          <a:p>
            <a:pPr algn="l"/>
            <a:r>
              <a:rPr lang="en-US" b="0" i="0" dirty="0">
                <a:solidFill>
                  <a:srgbClr val="171717"/>
                </a:solidFill>
                <a:effectLst/>
                <a:latin typeface="Segoe UI" panose="020B0502040204020203" pitchFamily="34" charset="0"/>
              </a:rPr>
              <a:t>Security Center can:</a:t>
            </a:r>
          </a:p>
          <a:p>
            <a:pPr algn="l">
              <a:buFont typeface="Arial" panose="020B0604020202020204" pitchFamily="34" charset="0"/>
              <a:buChar char="•"/>
            </a:pPr>
            <a:r>
              <a:rPr lang="en-US" b="0" i="0" dirty="0">
                <a:solidFill>
                  <a:srgbClr val="171717"/>
                </a:solidFill>
                <a:effectLst/>
                <a:latin typeface="Segoe UI" panose="020B0502040204020203" pitchFamily="34" charset="0"/>
              </a:rPr>
              <a:t>Monitor security settings across on-premises and cloud workloads.</a:t>
            </a:r>
          </a:p>
          <a:p>
            <a:pPr algn="l">
              <a:buFont typeface="Arial" panose="020B0604020202020204" pitchFamily="34" charset="0"/>
              <a:buChar char="•"/>
            </a:pPr>
            <a:r>
              <a:rPr lang="en-US" b="0" i="0" dirty="0">
                <a:solidFill>
                  <a:srgbClr val="171717"/>
                </a:solidFill>
                <a:effectLst/>
                <a:latin typeface="Segoe UI" panose="020B0502040204020203" pitchFamily="34" charset="0"/>
              </a:rPr>
              <a:t>Automatically apply required security settings to new resources as they come online.</a:t>
            </a:r>
          </a:p>
          <a:p>
            <a:pPr algn="l">
              <a:buFont typeface="Arial" panose="020B0604020202020204" pitchFamily="34" charset="0"/>
              <a:buChar char="•"/>
            </a:pPr>
            <a:r>
              <a:rPr lang="en-US" b="0" i="0" dirty="0">
                <a:solidFill>
                  <a:srgbClr val="171717"/>
                </a:solidFill>
                <a:effectLst/>
                <a:latin typeface="Segoe UI" panose="020B0502040204020203" pitchFamily="34" charset="0"/>
              </a:rPr>
              <a:t>Provide security recommendations that are based on your current configurations, resources, and networks.</a:t>
            </a:r>
          </a:p>
          <a:p>
            <a:endParaRPr lang="en-GB" dirty="0"/>
          </a:p>
        </p:txBody>
      </p:sp>
    </p:spTree>
    <p:extLst>
      <p:ext uri="{BB962C8B-B14F-4D97-AF65-F5344CB8AC3E}">
        <p14:creationId xmlns:p14="http://schemas.microsoft.com/office/powerpoint/2010/main" val="4054574801"/>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12F4-1C14-35B0-1857-ED382155AD32}"/>
              </a:ext>
            </a:extLst>
          </p:cNvPr>
          <p:cNvSpPr>
            <a:spLocks noGrp="1"/>
          </p:cNvSpPr>
          <p:nvPr>
            <p:ph type="title"/>
          </p:nvPr>
        </p:nvSpPr>
        <p:spPr/>
        <p:txBody>
          <a:bodyPr/>
          <a:lstStyle/>
          <a:p>
            <a:r>
              <a:rPr lang="en-GB" dirty="0"/>
              <a:t>Security Centre</a:t>
            </a:r>
          </a:p>
        </p:txBody>
      </p:sp>
      <p:sp>
        <p:nvSpPr>
          <p:cNvPr id="3" name="Content Placeholder 2">
            <a:extLst>
              <a:ext uri="{FF2B5EF4-FFF2-40B4-BE49-F238E27FC236}">
                <a16:creationId xmlns:a16="http://schemas.microsoft.com/office/drawing/2014/main" id="{5B00050A-3233-F8D9-98DF-9086EDC7EB6A}"/>
              </a:ext>
            </a:extLst>
          </p:cNvPr>
          <p:cNvSpPr>
            <a:spLocks noGrp="1"/>
          </p:cNvSpPr>
          <p:nvPr>
            <p:ph sz="quarter" idx="10"/>
          </p:nvPr>
        </p:nvSpPr>
        <p:spPr>
          <a:xfrm>
            <a:off x="181192" y="1268760"/>
            <a:ext cx="8505608" cy="3847207"/>
          </a:xfrm>
        </p:spPr>
        <p:txBody>
          <a:bodyPr/>
          <a:lstStyle/>
          <a:p>
            <a:pPr algn="l">
              <a:buFont typeface="Arial" panose="020B0604020202020204" pitchFamily="34" charset="0"/>
              <a:buChar char="•"/>
            </a:pPr>
            <a:r>
              <a:rPr lang="en-US" b="0" i="0" dirty="0">
                <a:solidFill>
                  <a:srgbClr val="171717"/>
                </a:solidFill>
                <a:effectLst/>
                <a:latin typeface="Segoe UI" panose="020B0502040204020203" pitchFamily="34" charset="0"/>
              </a:rPr>
              <a:t>Continuously monitor your resources and perform automatic security assessments to identify potential vulnerabilities before those vulnerabilities can be exploited.</a:t>
            </a:r>
          </a:p>
          <a:p>
            <a:pPr algn="l">
              <a:buFont typeface="Arial" panose="020B0604020202020204" pitchFamily="34" charset="0"/>
              <a:buChar char="•"/>
            </a:pPr>
            <a:r>
              <a:rPr lang="en-US" b="0" i="0" dirty="0">
                <a:solidFill>
                  <a:srgbClr val="171717"/>
                </a:solidFill>
                <a:effectLst/>
                <a:latin typeface="Segoe UI" panose="020B0502040204020203" pitchFamily="34" charset="0"/>
              </a:rPr>
              <a:t>Use machine learning to detect and block malware from being installed on your virtual machines (VMs) and other resources. You can also use </a:t>
            </a:r>
            <a:r>
              <a:rPr lang="en-US" b="0" i="1" dirty="0">
                <a:solidFill>
                  <a:srgbClr val="171717"/>
                </a:solidFill>
                <a:effectLst/>
                <a:latin typeface="Segoe UI" panose="020B0502040204020203" pitchFamily="34" charset="0"/>
              </a:rPr>
              <a:t>adaptive application controls</a:t>
            </a:r>
            <a:r>
              <a:rPr lang="en-US" b="0" i="0" dirty="0">
                <a:solidFill>
                  <a:srgbClr val="171717"/>
                </a:solidFill>
                <a:effectLst/>
                <a:latin typeface="Segoe UI" panose="020B0502040204020203" pitchFamily="34" charset="0"/>
              </a:rPr>
              <a:t> to define rules that list allowed applications to ensure that only applications you allow can run.</a:t>
            </a:r>
          </a:p>
          <a:p>
            <a:pPr algn="l">
              <a:buFont typeface="Arial" panose="020B0604020202020204" pitchFamily="34" charset="0"/>
              <a:buChar char="•"/>
            </a:pPr>
            <a:r>
              <a:rPr lang="en-US" b="0" i="0" dirty="0">
                <a:solidFill>
                  <a:srgbClr val="171717"/>
                </a:solidFill>
                <a:effectLst/>
                <a:latin typeface="Segoe UI" panose="020B0502040204020203" pitchFamily="34" charset="0"/>
              </a:rPr>
              <a:t>Detect and analyze potential inbound attacks and investigate threats and any post-breach activity that might have occurred.</a:t>
            </a:r>
          </a:p>
          <a:p>
            <a:pPr algn="l">
              <a:buFont typeface="Arial" panose="020B0604020202020204" pitchFamily="34" charset="0"/>
              <a:buChar char="•"/>
            </a:pPr>
            <a:r>
              <a:rPr lang="en-US" b="0" i="0" dirty="0">
                <a:solidFill>
                  <a:srgbClr val="171717"/>
                </a:solidFill>
                <a:effectLst/>
                <a:latin typeface="Segoe UI" panose="020B0502040204020203" pitchFamily="34" charset="0"/>
              </a:rPr>
              <a:t>Provide just-in-time access control for network ports. Doing so reduces your attack surface by ensuring that the network only allows traffic that you require at the time that you need it to.</a:t>
            </a:r>
          </a:p>
          <a:p>
            <a:endParaRPr lang="en-GB" dirty="0"/>
          </a:p>
        </p:txBody>
      </p:sp>
    </p:spTree>
    <p:extLst>
      <p:ext uri="{BB962C8B-B14F-4D97-AF65-F5344CB8AC3E}">
        <p14:creationId xmlns:p14="http://schemas.microsoft.com/office/powerpoint/2010/main" val="388741730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129AB63-56C0-FD39-CEBE-5DE652B3F22E}"/>
              </a:ext>
            </a:extLst>
          </p:cNvPr>
          <p:cNvPicPr>
            <a:picLocks noGrp="1" noChangeAspect="1"/>
          </p:cNvPicPr>
          <p:nvPr>
            <p:ph sz="quarter" idx="10"/>
          </p:nvPr>
        </p:nvPicPr>
        <p:blipFill>
          <a:blip r:embed="rId3"/>
          <a:stretch>
            <a:fillRect/>
          </a:stretch>
        </p:blipFill>
        <p:spPr>
          <a:xfrm>
            <a:off x="24227" y="332656"/>
            <a:ext cx="8727141" cy="4613506"/>
          </a:xfrm>
        </p:spPr>
      </p:pic>
    </p:spTree>
    <p:extLst>
      <p:ext uri="{BB962C8B-B14F-4D97-AF65-F5344CB8AC3E}">
        <p14:creationId xmlns:p14="http://schemas.microsoft.com/office/powerpoint/2010/main" val="2273724326"/>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a:xfrm>
            <a:off x="319024" y="591998"/>
            <a:ext cx="8505951" cy="510147"/>
          </a:xfrm>
        </p:spPr>
        <p:txBody>
          <a:bodyPr/>
          <a:lstStyle/>
          <a:p>
            <a:r>
              <a:rPr lang="en-US" noProof="0" dirty="0"/>
              <a:t>Azure Security Center – capabilities </a:t>
            </a:r>
          </a:p>
        </p:txBody>
      </p:sp>
      <p:graphicFrame>
        <p:nvGraphicFramePr>
          <p:cNvPr id="9" name="Table 9">
            <a:extLst>
              <a:ext uri="{FF2B5EF4-FFF2-40B4-BE49-F238E27FC236}">
                <a16:creationId xmlns:a16="http://schemas.microsoft.com/office/drawing/2014/main" id="{9A5DAA41-1C1C-42A4-B8CD-A1ADFFAD59B4}"/>
              </a:ext>
            </a:extLst>
          </p:cNvPr>
          <p:cNvGraphicFramePr>
            <a:graphicFrameLocks noGrp="1"/>
          </p:cNvGraphicFramePr>
          <p:nvPr>
            <p:extLst>
              <p:ext uri="{D42A27DB-BD31-4B8C-83A1-F6EECF244321}">
                <p14:modId xmlns:p14="http://schemas.microsoft.com/office/powerpoint/2010/main" val="2158782284"/>
              </p:ext>
            </p:extLst>
          </p:nvPr>
        </p:nvGraphicFramePr>
        <p:xfrm>
          <a:off x="226115" y="1771506"/>
          <a:ext cx="8691770" cy="3673717"/>
        </p:xfrm>
        <a:graphic>
          <a:graphicData uri="http://schemas.openxmlformats.org/drawingml/2006/table">
            <a:tbl>
              <a:tblPr firstRow="1" bandRow="1">
                <a:tableStyleId>{5C22544A-7EE6-4342-B048-85BDC9FD1C3A}</a:tableStyleId>
              </a:tblPr>
              <a:tblGrid>
                <a:gridCol w="4345885">
                  <a:extLst>
                    <a:ext uri="{9D8B030D-6E8A-4147-A177-3AD203B41FA5}">
                      <a16:colId xmlns:a16="http://schemas.microsoft.com/office/drawing/2014/main" val="2519877831"/>
                    </a:ext>
                  </a:extLst>
                </a:gridCol>
                <a:gridCol w="4345885">
                  <a:extLst>
                    <a:ext uri="{9D8B030D-6E8A-4147-A177-3AD203B41FA5}">
                      <a16:colId xmlns:a16="http://schemas.microsoft.com/office/drawing/2014/main" val="3993310095"/>
                    </a:ext>
                  </a:extLst>
                </a:gridCol>
              </a:tblGrid>
              <a:tr h="2070804">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Segoe UI Semilight"/>
                        </a:rPr>
                        <a:t>Policy compliance</a:t>
                      </a:r>
                      <a:endParaRPr lang="en-US" sz="1400" b="1"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endParaRPr lang="en-US" sz="1400" b="0"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r>
                        <a:rPr lang="en-US" sz="1400" b="0" dirty="0">
                          <a:solidFill>
                            <a:schemeClr val="tx1"/>
                          </a:solidFill>
                          <a:latin typeface="+mn-lt"/>
                          <a:cs typeface="Segoe UI Semilight"/>
                        </a:rPr>
                        <a:t>Security Center is built on top of Azure Policy controls so you can </a:t>
                      </a:r>
                      <a:r>
                        <a:rPr lang="en-US" sz="1400" b="1" dirty="0">
                          <a:solidFill>
                            <a:schemeClr val="tx1"/>
                          </a:solidFill>
                          <a:latin typeface="+mn-lt"/>
                          <a:cs typeface="Segoe UI Semilight"/>
                        </a:rPr>
                        <a:t>set and monitor</a:t>
                      </a:r>
                      <a:r>
                        <a:rPr lang="en-US" sz="1400" b="0" dirty="0">
                          <a:solidFill>
                            <a:schemeClr val="tx1"/>
                          </a:solidFill>
                          <a:latin typeface="+mn-lt"/>
                          <a:cs typeface="Segoe UI Semilight"/>
                        </a:rPr>
                        <a:t> your policies to run on management groups, across subscriptions, and even for a whole tenant.</a:t>
                      </a:r>
                      <a:endParaRPr lang="en-US" sz="1800" b="0" dirty="0">
                        <a:solidFill>
                          <a:schemeClr val="tx1"/>
                        </a:solidFill>
                        <a:latin typeface="+mn-lt"/>
                      </a:endParaRPr>
                    </a:p>
                  </a:txBody>
                  <a:tcPr marL="68580" marR="68580" marT="34290" marB="34290">
                    <a:solidFill>
                      <a:schemeClr val="accent2">
                        <a:lumMod val="20000"/>
                        <a:lumOff val="80000"/>
                      </a:schemeClr>
                    </a:solidFill>
                  </a:tcPr>
                </a:tc>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Segoe UI Semilight"/>
                        </a:rPr>
                        <a:t>Security alerts</a:t>
                      </a:r>
                      <a:endParaRPr lang="en-US" sz="1400" b="1"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endParaRPr lang="en-US" sz="1400" b="0"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r>
                        <a:rPr lang="en-US" sz="1400" b="0" dirty="0">
                          <a:solidFill>
                            <a:schemeClr val="tx1"/>
                          </a:solidFill>
                          <a:latin typeface="+mn-lt"/>
                          <a:cs typeface="Segoe UI Semilight"/>
                        </a:rPr>
                        <a:t>Security Center automatically collects, analyzes, and integrates log data from your Azure resources like firewall and endpoint protection to detect real threats. Then list of prioritized security alerts is shown in Security Center along with the information you need to quickly investigate and remediate an attack.</a:t>
                      </a:r>
                      <a:endParaRPr lang="en-US" sz="1800" b="0" dirty="0">
                        <a:solidFill>
                          <a:schemeClr val="tx1"/>
                        </a:solidFill>
                        <a:latin typeface="+mn-lt"/>
                      </a:endParaRPr>
                    </a:p>
                  </a:txBody>
                  <a:tcPr marL="68580" marR="68580" marT="34290" marB="34290">
                    <a:solidFill>
                      <a:schemeClr val="accent2">
                        <a:lumMod val="20000"/>
                        <a:lumOff val="80000"/>
                      </a:schemeClr>
                    </a:solidFill>
                  </a:tcPr>
                </a:tc>
                <a:extLst>
                  <a:ext uri="{0D108BD9-81ED-4DB2-BD59-A6C34878D82A}">
                    <a16:rowId xmlns:a16="http://schemas.microsoft.com/office/drawing/2014/main" val="2325249282"/>
                  </a:ext>
                </a:extLst>
              </a:tr>
              <a:tr h="1602913">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Segoe UI Semilight"/>
                        </a:rPr>
                        <a:t>Secure score</a:t>
                      </a:r>
                    </a:p>
                    <a:p>
                      <a:pPr marL="0" marR="0" lvl="0" indent="0" algn="ctr" defTabSz="914367" rtl="0" eaLnBrk="1" fontAlgn="auto" latinLnBrk="0" hangingPunct="1">
                        <a:lnSpc>
                          <a:spcPct val="100000"/>
                        </a:lnSpc>
                        <a:spcBef>
                          <a:spcPts val="0"/>
                        </a:spcBef>
                        <a:spcAft>
                          <a:spcPts val="0"/>
                        </a:spcAft>
                        <a:buClrTx/>
                        <a:buSzTx/>
                        <a:buFontTx/>
                        <a:buNone/>
                        <a:tabLst/>
                        <a:defRPr/>
                      </a:pPr>
                      <a:endParaRPr lang="en-US" sz="1400" b="1"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r>
                        <a:rPr lang="en-US" sz="1400" b="0" dirty="0">
                          <a:solidFill>
                            <a:schemeClr val="tx1"/>
                          </a:solidFill>
                          <a:latin typeface="+mn-lt"/>
                          <a:cs typeface="Segoe UI Semilight"/>
                        </a:rPr>
                        <a:t>Security Center continually assesses your resources for security issues; then aggregates all the findings into a single score so that you can tell your current security situation.</a:t>
                      </a:r>
                      <a:endParaRPr lang="en-US" sz="1800" b="0" dirty="0">
                        <a:solidFill>
                          <a:schemeClr val="tx1"/>
                        </a:solidFill>
                        <a:latin typeface="+mn-lt"/>
                      </a:endParaRPr>
                    </a:p>
                  </a:txBody>
                  <a:tcPr marL="68580" marR="68580" marT="34290" marB="34290"/>
                </a:tc>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Segoe UI Semilight"/>
                        </a:rPr>
                        <a:t>Resource Security Hygiene</a:t>
                      </a:r>
                      <a:endParaRPr lang="en-US" sz="1400" b="1"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r>
                        <a:rPr lang="en-US" sz="1400" b="0" dirty="0">
                          <a:solidFill>
                            <a:schemeClr val="tx1"/>
                          </a:solidFill>
                          <a:latin typeface="+mn-lt"/>
                          <a:cs typeface="Segoe UI Semilight"/>
                        </a:rPr>
                        <a:t>Security visibility and recommendations by resource.</a:t>
                      </a:r>
                      <a:endParaRPr lang="en-US" sz="1800" b="0" dirty="0">
                        <a:solidFill>
                          <a:schemeClr val="tx1"/>
                        </a:solidFill>
                        <a:latin typeface="+mn-lt"/>
                      </a:endParaRPr>
                    </a:p>
                  </a:txBody>
                  <a:tcPr marL="68580" marR="68580" marT="34290" marB="34290"/>
                </a:tc>
                <a:extLst>
                  <a:ext uri="{0D108BD9-81ED-4DB2-BD59-A6C34878D82A}">
                    <a16:rowId xmlns:a16="http://schemas.microsoft.com/office/drawing/2014/main" val="2481572178"/>
                  </a:ext>
                </a:extLst>
              </a:tr>
            </a:tbl>
          </a:graphicData>
        </a:graphic>
      </p:graphicFrame>
      <p:pic>
        <p:nvPicPr>
          <p:cNvPr id="13" name="Picture 12" descr="Screenshot showing the different components of Azure that Security Hygiene is available for.  They are Recommendations, compute, apps, and networking.">
            <a:extLst>
              <a:ext uri="{FF2B5EF4-FFF2-40B4-BE49-F238E27FC236}">
                <a16:creationId xmlns:a16="http://schemas.microsoft.com/office/drawing/2014/main" id="{1735151E-3C5B-4502-8F2E-8799986FF773}"/>
              </a:ext>
            </a:extLst>
          </p:cNvPr>
          <p:cNvPicPr>
            <a:picLocks noChangeAspect="1"/>
          </p:cNvPicPr>
          <p:nvPr/>
        </p:nvPicPr>
        <p:blipFill>
          <a:blip r:embed="rId3"/>
          <a:stretch>
            <a:fillRect/>
          </a:stretch>
        </p:blipFill>
        <p:spPr>
          <a:xfrm>
            <a:off x="5940152" y="4559398"/>
            <a:ext cx="1543050" cy="885825"/>
          </a:xfrm>
          <a:prstGeom prst="rect">
            <a:avLst/>
          </a:prstGeom>
        </p:spPr>
      </p:pic>
      <p:pic>
        <p:nvPicPr>
          <p:cNvPr id="4" name="Picture 3" descr="Azure Security Center icon">
            <a:extLst>
              <a:ext uri="{FF2B5EF4-FFF2-40B4-BE49-F238E27FC236}">
                <a16:creationId xmlns:a16="http://schemas.microsoft.com/office/drawing/2014/main" id="{DCC03043-BD46-4F9F-AF26-68C5A9D27199}"/>
              </a:ext>
              <a:ext uri="{C183D7F6-B498-43B3-948B-1728B52AA6E4}">
                <adec:decorative xmlns:adec="http://schemas.microsoft.com/office/drawing/2017/decorative" val="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11406" y="610410"/>
            <a:ext cx="998950" cy="1089134"/>
          </a:xfrm>
          <a:prstGeom prst="rect">
            <a:avLst/>
          </a:prstGeom>
        </p:spPr>
      </p:pic>
    </p:spTree>
    <p:extLst>
      <p:ext uri="{BB962C8B-B14F-4D97-AF65-F5344CB8AC3E}">
        <p14:creationId xmlns:p14="http://schemas.microsoft.com/office/powerpoint/2010/main" val="4155824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Security Center - capabilities</a:t>
            </a:r>
          </a:p>
        </p:txBody>
      </p:sp>
      <p:grpSp>
        <p:nvGrpSpPr>
          <p:cNvPr id="23" name="Group 22">
            <a:extLst>
              <a:ext uri="{FF2B5EF4-FFF2-40B4-BE49-F238E27FC236}">
                <a16:creationId xmlns:a16="http://schemas.microsoft.com/office/drawing/2014/main" id="{F9E1F50D-FBB4-496D-99D2-4A20CDB3E8B0}"/>
              </a:ext>
              <a:ext uri="{C183D7F6-B498-43B3-948B-1728B52AA6E4}">
                <adec:decorative xmlns:adec="http://schemas.microsoft.com/office/drawing/2017/decorative" val="1"/>
              </a:ext>
            </a:extLst>
          </p:cNvPr>
          <p:cNvGrpSpPr/>
          <p:nvPr/>
        </p:nvGrpSpPr>
        <p:grpSpPr>
          <a:xfrm>
            <a:off x="591474" y="1826922"/>
            <a:ext cx="7950967" cy="3109731"/>
            <a:chOff x="818745" y="1355846"/>
            <a:chExt cx="10601289" cy="4146308"/>
          </a:xfrm>
        </p:grpSpPr>
        <p:sp>
          <p:nvSpPr>
            <p:cNvPr id="6" name="Rectangle: Rounded Corners 5">
              <a:extLst>
                <a:ext uri="{FF2B5EF4-FFF2-40B4-BE49-F238E27FC236}">
                  <a16:creationId xmlns:a16="http://schemas.microsoft.com/office/drawing/2014/main" id="{CCA35B26-8640-4D2D-90E9-3B044C798C03}"/>
                </a:ext>
              </a:extLst>
            </p:cNvPr>
            <p:cNvSpPr/>
            <p:nvPr/>
          </p:nvSpPr>
          <p:spPr bwMode="auto">
            <a:xfrm>
              <a:off x="818745" y="1355846"/>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10" name="Rectangle: Rounded Corners 9">
              <a:extLst>
                <a:ext uri="{FF2B5EF4-FFF2-40B4-BE49-F238E27FC236}">
                  <a16:creationId xmlns:a16="http://schemas.microsoft.com/office/drawing/2014/main" id="{F39BE854-F13D-4CF3-8C77-2D9995611A3C}"/>
                </a:ext>
              </a:extLst>
            </p:cNvPr>
            <p:cNvSpPr/>
            <p:nvPr/>
          </p:nvSpPr>
          <p:spPr bwMode="auto">
            <a:xfrm>
              <a:off x="6142778" y="1355846"/>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11" name="Rectangle: Rounded Corners 10">
              <a:extLst>
                <a:ext uri="{FF2B5EF4-FFF2-40B4-BE49-F238E27FC236}">
                  <a16:creationId xmlns:a16="http://schemas.microsoft.com/office/drawing/2014/main" id="{C3334160-4241-4B1B-A944-0E77612D05CF}"/>
                </a:ext>
              </a:extLst>
            </p:cNvPr>
            <p:cNvSpPr/>
            <p:nvPr/>
          </p:nvSpPr>
          <p:spPr bwMode="auto">
            <a:xfrm>
              <a:off x="825468" y="3454482"/>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12" name="Rectangle: Rounded Corners 11">
              <a:extLst>
                <a:ext uri="{FF2B5EF4-FFF2-40B4-BE49-F238E27FC236}">
                  <a16:creationId xmlns:a16="http://schemas.microsoft.com/office/drawing/2014/main" id="{64863C7F-3945-478A-A1C0-4F8A48F5BB8B}"/>
                </a:ext>
              </a:extLst>
            </p:cNvPr>
            <p:cNvSpPr/>
            <p:nvPr/>
          </p:nvSpPr>
          <p:spPr bwMode="auto">
            <a:xfrm>
              <a:off x="6142779" y="3454482"/>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5" name="Oval 4">
              <a:extLst>
                <a:ext uri="{FF2B5EF4-FFF2-40B4-BE49-F238E27FC236}">
                  <a16:creationId xmlns:a16="http://schemas.microsoft.com/office/drawing/2014/main" id="{A1DAD022-6BDC-4DCB-BD99-2B990DA75565}"/>
                </a:ext>
              </a:extLst>
            </p:cNvPr>
            <p:cNvSpPr/>
            <p:nvPr/>
          </p:nvSpPr>
          <p:spPr bwMode="auto">
            <a:xfrm>
              <a:off x="5428892" y="2745579"/>
              <a:ext cx="1427772" cy="1417806"/>
            </a:xfrm>
            <a:prstGeom prst="ellipse">
              <a:avLst/>
            </a:prstGeom>
            <a:solidFill>
              <a:schemeClr val="bg1"/>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pic>
          <p:nvPicPr>
            <p:cNvPr id="8" name="Graphic 7">
              <a:extLst>
                <a:ext uri="{FF2B5EF4-FFF2-40B4-BE49-F238E27FC236}">
                  <a16:creationId xmlns:a16="http://schemas.microsoft.com/office/drawing/2014/main" id="{709FE9AD-B0A8-4201-90C7-7ED0BF9CACC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93291" y="2829315"/>
              <a:ext cx="1298974" cy="1298974"/>
            </a:xfrm>
            <a:prstGeom prst="rect">
              <a:avLst/>
            </a:prstGeom>
          </p:spPr>
        </p:pic>
        <p:sp>
          <p:nvSpPr>
            <p:cNvPr id="14" name="TextBox 13">
              <a:extLst>
                <a:ext uri="{FF2B5EF4-FFF2-40B4-BE49-F238E27FC236}">
                  <a16:creationId xmlns:a16="http://schemas.microsoft.com/office/drawing/2014/main" id="{F7BE81D1-C055-4E5F-BAD9-FB7BDC47C86A}"/>
                </a:ext>
              </a:extLst>
            </p:cNvPr>
            <p:cNvSpPr txBox="1"/>
            <p:nvPr/>
          </p:nvSpPr>
          <p:spPr>
            <a:xfrm>
              <a:off x="1230549" y="1468877"/>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Policy Compliance</a:t>
              </a:r>
            </a:p>
          </p:txBody>
        </p:sp>
        <p:sp>
          <p:nvSpPr>
            <p:cNvPr id="16" name="TextBox 15">
              <a:extLst>
                <a:ext uri="{FF2B5EF4-FFF2-40B4-BE49-F238E27FC236}">
                  <a16:creationId xmlns:a16="http://schemas.microsoft.com/office/drawing/2014/main" id="{005F4D8D-7E2A-49B2-A508-040F49B1014D}"/>
                </a:ext>
              </a:extLst>
            </p:cNvPr>
            <p:cNvSpPr txBox="1"/>
            <p:nvPr/>
          </p:nvSpPr>
          <p:spPr>
            <a:xfrm>
              <a:off x="6598595" y="1456622"/>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Continuous Assessments</a:t>
              </a:r>
            </a:p>
          </p:txBody>
        </p:sp>
        <p:sp>
          <p:nvSpPr>
            <p:cNvPr id="18" name="TextBox 17">
              <a:extLst>
                <a:ext uri="{FF2B5EF4-FFF2-40B4-BE49-F238E27FC236}">
                  <a16:creationId xmlns:a16="http://schemas.microsoft.com/office/drawing/2014/main" id="{4E23F94D-9D83-497B-BE50-032CE59899F4}"/>
                </a:ext>
              </a:extLst>
            </p:cNvPr>
            <p:cNvSpPr txBox="1"/>
            <p:nvPr/>
          </p:nvSpPr>
          <p:spPr>
            <a:xfrm>
              <a:off x="1230548" y="3564878"/>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Tailored Recommendations</a:t>
              </a:r>
            </a:p>
          </p:txBody>
        </p:sp>
        <p:sp>
          <p:nvSpPr>
            <p:cNvPr id="19" name="TextBox 18">
              <a:extLst>
                <a:ext uri="{FF2B5EF4-FFF2-40B4-BE49-F238E27FC236}">
                  <a16:creationId xmlns:a16="http://schemas.microsoft.com/office/drawing/2014/main" id="{4156FFA0-F7E7-430E-B6B9-094BD3C2C60D}"/>
                </a:ext>
              </a:extLst>
            </p:cNvPr>
            <p:cNvSpPr txBox="1"/>
            <p:nvPr/>
          </p:nvSpPr>
          <p:spPr>
            <a:xfrm>
              <a:off x="6598595" y="3535521"/>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Threat Protection</a:t>
              </a:r>
            </a:p>
          </p:txBody>
        </p:sp>
        <p:sp>
          <p:nvSpPr>
            <p:cNvPr id="15" name="TextBox 14">
              <a:extLst>
                <a:ext uri="{FF2B5EF4-FFF2-40B4-BE49-F238E27FC236}">
                  <a16:creationId xmlns:a16="http://schemas.microsoft.com/office/drawing/2014/main" id="{C10100F7-E0F1-452B-B8AA-40A0492CB3E9}"/>
                </a:ext>
              </a:extLst>
            </p:cNvPr>
            <p:cNvSpPr txBox="1"/>
            <p:nvPr/>
          </p:nvSpPr>
          <p:spPr>
            <a:xfrm>
              <a:off x="825468" y="2001799"/>
              <a:ext cx="5252911" cy="849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Run policies across management groups, subscriptions, or tenants. </a:t>
              </a:r>
            </a:p>
          </p:txBody>
        </p:sp>
        <p:sp>
          <p:nvSpPr>
            <p:cNvPr id="20" name="TextBox 19">
              <a:extLst>
                <a:ext uri="{FF2B5EF4-FFF2-40B4-BE49-F238E27FC236}">
                  <a16:creationId xmlns:a16="http://schemas.microsoft.com/office/drawing/2014/main" id="{490D6176-2F78-4C28-A12A-0D194D8A6B85}"/>
                </a:ext>
              </a:extLst>
            </p:cNvPr>
            <p:cNvSpPr txBox="1"/>
            <p:nvPr/>
          </p:nvSpPr>
          <p:spPr>
            <a:xfrm>
              <a:off x="818745" y="4045602"/>
              <a:ext cx="5252911" cy="1126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Recommendations based on existing workload with instructions on how to implement them. </a:t>
              </a:r>
            </a:p>
          </p:txBody>
        </p:sp>
        <p:sp>
          <p:nvSpPr>
            <p:cNvPr id="21" name="TextBox 20">
              <a:extLst>
                <a:ext uri="{FF2B5EF4-FFF2-40B4-BE49-F238E27FC236}">
                  <a16:creationId xmlns:a16="http://schemas.microsoft.com/office/drawing/2014/main" id="{6896D8A2-05D5-40D2-8AEB-8532D490DE43}"/>
                </a:ext>
              </a:extLst>
            </p:cNvPr>
            <p:cNvSpPr txBox="1"/>
            <p:nvPr/>
          </p:nvSpPr>
          <p:spPr>
            <a:xfrm>
              <a:off x="6127067" y="2001799"/>
              <a:ext cx="5252911" cy="849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Assess new and deployed resources to ensure that they are configure properly.  </a:t>
              </a:r>
            </a:p>
          </p:txBody>
        </p:sp>
        <p:sp>
          <p:nvSpPr>
            <p:cNvPr id="22" name="TextBox 21">
              <a:extLst>
                <a:ext uri="{FF2B5EF4-FFF2-40B4-BE49-F238E27FC236}">
                  <a16:creationId xmlns:a16="http://schemas.microsoft.com/office/drawing/2014/main" id="{CBE922E9-C1E6-4F2B-87D5-59E512047ED6}"/>
                </a:ext>
              </a:extLst>
            </p:cNvPr>
            <p:cNvSpPr txBox="1"/>
            <p:nvPr/>
          </p:nvSpPr>
          <p:spPr>
            <a:xfrm>
              <a:off x="6120343" y="4045602"/>
              <a:ext cx="5252911" cy="849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Analyze attempted threats through alerts and impacted resource reports. </a:t>
              </a:r>
            </a:p>
          </p:txBody>
        </p:sp>
      </p:grpSp>
    </p:spTree>
    <p:extLst>
      <p:ext uri="{BB962C8B-B14F-4D97-AF65-F5344CB8AC3E}">
        <p14:creationId xmlns:p14="http://schemas.microsoft.com/office/powerpoint/2010/main" val="2045157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311AA-28E3-4E52-A440-DF48E1ED17A0}"/>
              </a:ext>
            </a:extLst>
          </p:cNvPr>
          <p:cNvSpPr>
            <a:spLocks noGrp="1"/>
          </p:cNvSpPr>
          <p:nvPr>
            <p:ph type="title"/>
          </p:nvPr>
        </p:nvSpPr>
        <p:spPr>
          <a:xfrm>
            <a:off x="313982" y="968165"/>
            <a:ext cx="8505951" cy="510147"/>
          </a:xfrm>
        </p:spPr>
        <p:txBody>
          <a:bodyPr/>
          <a:lstStyle/>
          <a:p>
            <a:r>
              <a:rPr lang="en-US" dirty="0">
                <a:solidFill>
                  <a:schemeClr val="tx1"/>
                </a:solidFill>
              </a:rPr>
              <a:t>Azure Sentinel</a:t>
            </a:r>
          </a:p>
        </p:txBody>
      </p:sp>
      <p:sp>
        <p:nvSpPr>
          <p:cNvPr id="3" name="Content Placeholder 2">
            <a:extLst>
              <a:ext uri="{FF2B5EF4-FFF2-40B4-BE49-F238E27FC236}">
                <a16:creationId xmlns:a16="http://schemas.microsoft.com/office/drawing/2014/main" id="{421CC58C-FA06-4E18-BA7D-C933043EE2BC}"/>
              </a:ext>
            </a:extLst>
          </p:cNvPr>
          <p:cNvSpPr>
            <a:spLocks noGrp="1"/>
          </p:cNvSpPr>
          <p:nvPr>
            <p:ph sz="quarter" idx="4294967295"/>
          </p:nvPr>
        </p:nvSpPr>
        <p:spPr>
          <a:xfrm>
            <a:off x="314326" y="1407918"/>
            <a:ext cx="8515692" cy="1301002"/>
          </a:xfrm>
        </p:spPr>
        <p:txBody>
          <a:bodyPr/>
          <a:lstStyle/>
          <a:p>
            <a:r>
              <a:rPr lang="en-US" b="1" dirty="0">
                <a:latin typeface="+mn-lt"/>
              </a:rPr>
              <a:t>Azure Sentinel</a:t>
            </a:r>
            <a:r>
              <a:rPr lang="en-US" dirty="0">
                <a:latin typeface="+mn-lt"/>
              </a:rPr>
              <a:t> is a security information management (SIEM) and security automated response (SOAR) solution that provides security analytics and threat intelligence across an enterprise.    </a:t>
            </a:r>
            <a:r>
              <a:rPr lang="en-US" dirty="0">
                <a:latin typeface="+mn-lt"/>
                <a:hlinkClick r:id="rId3"/>
              </a:rPr>
              <a:t>Azure Sentinel</a:t>
            </a:r>
            <a:endParaRPr lang="en-US" b="1" dirty="0">
              <a:latin typeface="+mn-lt"/>
            </a:endParaRPr>
          </a:p>
        </p:txBody>
      </p:sp>
      <p:pic>
        <p:nvPicPr>
          <p:cNvPr id="1026" name="Picture 2" descr="Azure Sentinel core capabilities">
            <a:extLst>
              <a:ext uri="{FF2B5EF4-FFF2-40B4-BE49-F238E27FC236}">
                <a16:creationId xmlns:a16="http://schemas.microsoft.com/office/drawing/2014/main" id="{09AD6316-8A24-4BE4-9537-EA4690FD84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2996952"/>
            <a:ext cx="3333029" cy="3445588"/>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30AD0195-8D8C-4ED2-86F4-F273A41F698F}"/>
              </a:ext>
            </a:extLst>
          </p:cNvPr>
          <p:cNvSpPr txBox="1">
            <a:spLocks/>
          </p:cNvSpPr>
          <p:nvPr/>
        </p:nvSpPr>
        <p:spPr>
          <a:xfrm>
            <a:off x="5081594" y="3861048"/>
            <a:ext cx="3999893" cy="1496564"/>
          </a:xfrm>
          <a:prstGeom prst="rect">
            <a:avLst/>
          </a:prstGeom>
        </p:spPr>
        <p:txBody>
          <a:bodyPr vert="horz" wrap="square" lIns="0" tIns="68580" rIns="109728" bIns="68580" rtlCol="0">
            <a:spAutoFit/>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defTabSz="685775"/>
            <a:r>
              <a:rPr lang="en-US" sz="1765" spc="-37" dirty="0">
                <a:latin typeface="Segoe UI Semibold"/>
              </a:rPr>
              <a:t>Connector and Integrations:</a:t>
            </a:r>
          </a:p>
          <a:p>
            <a:pPr marL="257175" indent="-257175" defTabSz="685775">
              <a:buFont typeface="Arial" panose="020B0604020202020204" pitchFamily="34" charset="0"/>
              <a:buChar char="•"/>
            </a:pPr>
            <a:r>
              <a:rPr lang="en-US" sz="1765" spc="-37" dirty="0">
                <a:latin typeface="Segoe UI"/>
              </a:rPr>
              <a:t>Office 365</a:t>
            </a:r>
          </a:p>
          <a:p>
            <a:pPr marL="257175" indent="-257175" defTabSz="685775">
              <a:buFont typeface="Arial" panose="020B0604020202020204" pitchFamily="34" charset="0"/>
              <a:buChar char="•"/>
            </a:pPr>
            <a:r>
              <a:rPr lang="en-US" sz="1765" spc="-37" dirty="0">
                <a:latin typeface="Segoe UI"/>
              </a:rPr>
              <a:t>Azure Active Directory</a:t>
            </a:r>
          </a:p>
          <a:p>
            <a:pPr marL="257175" indent="-257175" defTabSz="685775">
              <a:buFont typeface="Arial" panose="020B0604020202020204" pitchFamily="34" charset="0"/>
              <a:buChar char="•"/>
            </a:pPr>
            <a:r>
              <a:rPr lang="en-US" sz="1765" spc="-37" dirty="0">
                <a:latin typeface="Segoe UI"/>
              </a:rPr>
              <a:t>Azure Advanced Threat Protection</a:t>
            </a:r>
          </a:p>
          <a:p>
            <a:pPr marL="257175" indent="-257175" defTabSz="685775">
              <a:buFont typeface="Arial" panose="020B0604020202020204" pitchFamily="34" charset="0"/>
              <a:buChar char="•"/>
            </a:pPr>
            <a:r>
              <a:rPr lang="en-US" sz="1765" spc="-37" dirty="0">
                <a:latin typeface="Segoe UI"/>
              </a:rPr>
              <a:t>Microsoft Cloud App Security</a:t>
            </a:r>
          </a:p>
        </p:txBody>
      </p:sp>
    </p:spTree>
    <p:extLst>
      <p:ext uri="{BB962C8B-B14F-4D97-AF65-F5344CB8AC3E}">
        <p14:creationId xmlns:p14="http://schemas.microsoft.com/office/powerpoint/2010/main" val="2587983991"/>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311AA-28E3-4E52-A440-DF48E1ED17A0}"/>
              </a:ext>
            </a:extLst>
          </p:cNvPr>
          <p:cNvSpPr>
            <a:spLocks noGrp="1"/>
          </p:cNvSpPr>
          <p:nvPr>
            <p:ph type="title"/>
          </p:nvPr>
        </p:nvSpPr>
        <p:spPr>
          <a:xfrm>
            <a:off x="313982" y="968165"/>
            <a:ext cx="8505951" cy="510147"/>
          </a:xfrm>
        </p:spPr>
        <p:txBody>
          <a:bodyPr/>
          <a:lstStyle/>
          <a:p>
            <a:r>
              <a:rPr lang="en-US" dirty="0">
                <a:solidFill>
                  <a:schemeClr val="tx1"/>
                </a:solidFill>
              </a:rPr>
              <a:t>Azure Sentinel Capabilities</a:t>
            </a:r>
          </a:p>
        </p:txBody>
      </p:sp>
      <p:sp>
        <p:nvSpPr>
          <p:cNvPr id="3" name="Content Placeholder 2">
            <a:extLst>
              <a:ext uri="{FF2B5EF4-FFF2-40B4-BE49-F238E27FC236}">
                <a16:creationId xmlns:a16="http://schemas.microsoft.com/office/drawing/2014/main" id="{421CC58C-FA06-4E18-BA7D-C933043EE2BC}"/>
              </a:ext>
            </a:extLst>
          </p:cNvPr>
          <p:cNvSpPr>
            <a:spLocks noGrp="1"/>
          </p:cNvSpPr>
          <p:nvPr>
            <p:ph sz="quarter" idx="4294967295"/>
          </p:nvPr>
        </p:nvSpPr>
        <p:spPr>
          <a:xfrm>
            <a:off x="314326" y="1407918"/>
            <a:ext cx="8505607" cy="3987245"/>
          </a:xfrm>
        </p:spPr>
        <p:txBody>
          <a:bodyPr/>
          <a:lstStyle/>
          <a:p>
            <a:pPr algn="l"/>
            <a:r>
              <a:rPr lang="en-US" b="0" i="0" dirty="0">
                <a:solidFill>
                  <a:srgbClr val="171717"/>
                </a:solidFill>
                <a:effectLst/>
                <a:latin typeface="Segoe UI" panose="020B0502040204020203" pitchFamily="34" charset="0"/>
              </a:rPr>
              <a:t>Azure Sentinel enables you to:</a:t>
            </a:r>
          </a:p>
          <a:p>
            <a:pPr algn="l"/>
            <a:endParaRPr lang="en-US" b="0" i="0" dirty="0">
              <a:solidFill>
                <a:srgbClr val="171717"/>
              </a:solidFill>
              <a:effectLst/>
              <a:latin typeface="Segoe UI" panose="020B0502040204020203" pitchFamily="34" charset="0"/>
            </a:endParaRPr>
          </a:p>
          <a:p>
            <a:pPr algn="l">
              <a:buFont typeface="Arial" panose="020B0604020202020204" pitchFamily="34" charset="0"/>
              <a:buChar char="•"/>
            </a:pPr>
            <a:r>
              <a:rPr lang="en-US" b="1" i="0" dirty="0">
                <a:solidFill>
                  <a:srgbClr val="171717"/>
                </a:solidFill>
                <a:effectLst/>
                <a:latin typeface="Segoe UI" panose="020B0502040204020203" pitchFamily="34" charset="0"/>
              </a:rPr>
              <a:t>Collect cloud data at scale</a:t>
            </a:r>
            <a:r>
              <a:rPr lang="en-US" b="0" i="0" dirty="0">
                <a:solidFill>
                  <a:srgbClr val="171717"/>
                </a:solidFill>
                <a:effectLst/>
                <a:latin typeface="Segoe UI" panose="020B0502040204020203" pitchFamily="34" charset="0"/>
              </a:rPr>
              <a:t> Collect data across all users, devices, applications, and infrastructure, both on-premises and from multiple clouds.</a:t>
            </a:r>
          </a:p>
          <a:p>
            <a:pPr algn="l"/>
            <a:endParaRPr lang="en-US" b="0" i="0" dirty="0">
              <a:solidFill>
                <a:srgbClr val="171717"/>
              </a:solidFill>
              <a:effectLst/>
              <a:latin typeface="Segoe UI" panose="020B0502040204020203" pitchFamily="34" charset="0"/>
            </a:endParaRPr>
          </a:p>
          <a:p>
            <a:pPr algn="l">
              <a:buFont typeface="Arial" panose="020B0604020202020204" pitchFamily="34" charset="0"/>
              <a:buChar char="•"/>
            </a:pPr>
            <a:r>
              <a:rPr lang="en-US" b="1" i="0" dirty="0">
                <a:solidFill>
                  <a:srgbClr val="171717"/>
                </a:solidFill>
                <a:effectLst/>
                <a:latin typeface="Segoe UI" panose="020B0502040204020203" pitchFamily="34" charset="0"/>
              </a:rPr>
              <a:t>Detect previously undetected threats</a:t>
            </a:r>
            <a:r>
              <a:rPr lang="en-US" b="0" i="0" dirty="0">
                <a:solidFill>
                  <a:srgbClr val="171717"/>
                </a:solidFill>
                <a:effectLst/>
                <a:latin typeface="Segoe UI" panose="020B0502040204020203" pitchFamily="34" charset="0"/>
              </a:rPr>
              <a:t> Minimize false positives by using Microsoft's comprehensive analytics and threat intelligence.</a:t>
            </a:r>
          </a:p>
          <a:p>
            <a:pPr algn="l"/>
            <a:endParaRPr lang="en-US" b="0" i="0" dirty="0">
              <a:solidFill>
                <a:srgbClr val="171717"/>
              </a:solidFill>
              <a:effectLst/>
              <a:latin typeface="Segoe UI" panose="020B0502040204020203" pitchFamily="34" charset="0"/>
            </a:endParaRPr>
          </a:p>
          <a:p>
            <a:pPr algn="l">
              <a:buFont typeface="Arial" panose="020B0604020202020204" pitchFamily="34" charset="0"/>
              <a:buChar char="•"/>
            </a:pPr>
            <a:r>
              <a:rPr lang="en-US" b="1" i="0" dirty="0">
                <a:solidFill>
                  <a:srgbClr val="171717"/>
                </a:solidFill>
                <a:effectLst/>
                <a:latin typeface="Segoe UI" panose="020B0502040204020203" pitchFamily="34" charset="0"/>
              </a:rPr>
              <a:t>Investigate threats with artificial intelligence</a:t>
            </a:r>
            <a:r>
              <a:rPr lang="en-US" b="0" i="0" dirty="0">
                <a:solidFill>
                  <a:srgbClr val="171717"/>
                </a:solidFill>
                <a:effectLst/>
                <a:latin typeface="Segoe UI" panose="020B0502040204020203" pitchFamily="34" charset="0"/>
              </a:rPr>
              <a:t> Examine suspicious activities at scale, tapping into years of cybersecurity experience from Microsoft.</a:t>
            </a:r>
          </a:p>
          <a:p>
            <a:pPr algn="l"/>
            <a:endParaRPr lang="en-US" b="0" i="0" dirty="0">
              <a:solidFill>
                <a:srgbClr val="171717"/>
              </a:solidFill>
              <a:effectLst/>
              <a:latin typeface="Segoe UI" panose="020B0502040204020203" pitchFamily="34" charset="0"/>
            </a:endParaRPr>
          </a:p>
          <a:p>
            <a:pPr algn="l">
              <a:buFont typeface="Arial" panose="020B0604020202020204" pitchFamily="34" charset="0"/>
              <a:buChar char="•"/>
            </a:pPr>
            <a:r>
              <a:rPr lang="en-US" b="1" i="0" dirty="0">
                <a:solidFill>
                  <a:srgbClr val="171717"/>
                </a:solidFill>
                <a:effectLst/>
                <a:latin typeface="Segoe UI" panose="020B0502040204020203" pitchFamily="34" charset="0"/>
              </a:rPr>
              <a:t>Respond to incidents rapidly</a:t>
            </a:r>
            <a:r>
              <a:rPr lang="en-US" b="0" i="0" dirty="0">
                <a:solidFill>
                  <a:srgbClr val="171717"/>
                </a:solidFill>
                <a:effectLst/>
                <a:latin typeface="Segoe UI" panose="020B0502040204020203" pitchFamily="34" charset="0"/>
              </a:rPr>
              <a:t> Use built-in orchestration and automation of common tasks.</a:t>
            </a:r>
          </a:p>
          <a:p>
            <a:endParaRPr lang="en-US" b="1" dirty="0">
              <a:latin typeface="+mn-lt"/>
            </a:endParaRPr>
          </a:p>
        </p:txBody>
      </p:sp>
      <p:pic>
        <p:nvPicPr>
          <p:cNvPr id="1026" name="Picture 2" descr="Azure Sentinel core capabilities">
            <a:extLst>
              <a:ext uri="{FF2B5EF4-FFF2-40B4-BE49-F238E27FC236}">
                <a16:creationId xmlns:a16="http://schemas.microsoft.com/office/drawing/2014/main" id="{09AD6316-8A24-4BE4-9537-EA4690FD845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093296"/>
            <a:ext cx="739723" cy="764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073885"/>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311AA-28E3-4E52-A440-DF48E1ED17A0}"/>
              </a:ext>
            </a:extLst>
          </p:cNvPr>
          <p:cNvSpPr>
            <a:spLocks noGrp="1"/>
          </p:cNvSpPr>
          <p:nvPr>
            <p:ph type="title"/>
          </p:nvPr>
        </p:nvSpPr>
        <p:spPr>
          <a:xfrm>
            <a:off x="313982" y="968165"/>
            <a:ext cx="8505951" cy="510147"/>
          </a:xfrm>
        </p:spPr>
        <p:txBody>
          <a:bodyPr/>
          <a:lstStyle/>
          <a:p>
            <a:r>
              <a:rPr lang="en-US" dirty="0">
                <a:solidFill>
                  <a:schemeClr val="tx1"/>
                </a:solidFill>
              </a:rPr>
              <a:t>Detect</a:t>
            </a:r>
          </a:p>
        </p:txBody>
      </p:sp>
      <p:sp>
        <p:nvSpPr>
          <p:cNvPr id="3" name="Content Placeholder 2">
            <a:extLst>
              <a:ext uri="{FF2B5EF4-FFF2-40B4-BE49-F238E27FC236}">
                <a16:creationId xmlns:a16="http://schemas.microsoft.com/office/drawing/2014/main" id="{421CC58C-FA06-4E18-BA7D-C933043EE2BC}"/>
              </a:ext>
            </a:extLst>
          </p:cNvPr>
          <p:cNvSpPr>
            <a:spLocks noGrp="1"/>
          </p:cNvSpPr>
          <p:nvPr>
            <p:ph sz="quarter" idx="4294967295"/>
          </p:nvPr>
        </p:nvSpPr>
        <p:spPr>
          <a:xfrm>
            <a:off x="314326" y="1407918"/>
            <a:ext cx="8505607" cy="4258858"/>
          </a:xfrm>
        </p:spPr>
        <p:txBody>
          <a:bodyPr/>
          <a:lstStyle/>
          <a:p>
            <a:pPr algn="l"/>
            <a:r>
              <a:rPr lang="en-US" b="0" i="0" dirty="0">
                <a:solidFill>
                  <a:srgbClr val="171717"/>
                </a:solidFill>
                <a:effectLst/>
                <a:latin typeface="Segoe UI" panose="020B0502040204020203" pitchFamily="34" charset="0"/>
              </a:rPr>
              <a:t>Organization needs to be notified when something suspicious occurs. It decides to use both built-in analytics and custom rules to detect threats.</a:t>
            </a:r>
          </a:p>
          <a:p>
            <a:pPr algn="l"/>
            <a:endParaRPr lang="en-US" b="0" i="0" dirty="0">
              <a:solidFill>
                <a:srgbClr val="171717"/>
              </a:solidFill>
              <a:effectLst/>
              <a:latin typeface="Segoe UI" panose="020B0502040204020203" pitchFamily="34" charset="0"/>
            </a:endParaRPr>
          </a:p>
          <a:p>
            <a:pPr algn="l"/>
            <a:r>
              <a:rPr lang="en-US" b="1" i="0" dirty="0">
                <a:solidFill>
                  <a:srgbClr val="171717"/>
                </a:solidFill>
                <a:effectLst/>
                <a:latin typeface="Segoe UI" panose="020B0502040204020203" pitchFamily="34" charset="0"/>
              </a:rPr>
              <a:t>Built in analytics</a:t>
            </a:r>
            <a:r>
              <a:rPr lang="en-US" b="0" i="0" dirty="0">
                <a:solidFill>
                  <a:srgbClr val="171717"/>
                </a:solidFill>
                <a:effectLst/>
                <a:latin typeface="Segoe UI" panose="020B0502040204020203" pitchFamily="34" charset="0"/>
              </a:rPr>
              <a:t> use templates designed by Microsoft's team of security experts and analysts based on known threats, common attack vectors, and escalation chains for suspicious activity. These templates can be customized and search across the environment for any activity that looks suspicious. Some templates use machine learning behavioral analytics that are based on Microsoft proprietary algorithms.</a:t>
            </a:r>
          </a:p>
          <a:p>
            <a:pPr algn="l"/>
            <a:endParaRPr lang="en-US" dirty="0">
              <a:solidFill>
                <a:srgbClr val="171717"/>
              </a:solidFill>
              <a:latin typeface="Segoe UI" panose="020B0502040204020203" pitchFamily="34" charset="0"/>
            </a:endParaRPr>
          </a:p>
          <a:p>
            <a:pPr algn="l"/>
            <a:endParaRPr lang="en-US" b="0" i="0" dirty="0">
              <a:solidFill>
                <a:srgbClr val="171717"/>
              </a:solidFill>
              <a:effectLst/>
              <a:latin typeface="Segoe UI" panose="020B0502040204020203" pitchFamily="34" charset="0"/>
            </a:endParaRPr>
          </a:p>
          <a:p>
            <a:pPr algn="l"/>
            <a:r>
              <a:rPr lang="en-US" b="1" i="0" dirty="0">
                <a:solidFill>
                  <a:srgbClr val="171717"/>
                </a:solidFill>
                <a:effectLst/>
                <a:latin typeface="Segoe UI" panose="020B0502040204020203" pitchFamily="34" charset="0"/>
              </a:rPr>
              <a:t>Custom analytics</a:t>
            </a:r>
            <a:r>
              <a:rPr lang="en-US" b="0" i="0" dirty="0">
                <a:solidFill>
                  <a:srgbClr val="171717"/>
                </a:solidFill>
                <a:effectLst/>
                <a:latin typeface="Segoe UI" panose="020B0502040204020203" pitchFamily="34" charset="0"/>
              </a:rPr>
              <a:t> are rules that you create to search for specific criteria within your environment. You can preview the number of results that the query would generate (based on past log events) and set a schedule for the query to run. You can also set an alert threshold.</a:t>
            </a:r>
          </a:p>
          <a:p>
            <a:endParaRPr lang="en-US" b="1" dirty="0">
              <a:latin typeface="+mn-lt"/>
            </a:endParaRPr>
          </a:p>
        </p:txBody>
      </p:sp>
    </p:spTree>
    <p:extLst>
      <p:ext uri="{BB962C8B-B14F-4D97-AF65-F5344CB8AC3E}">
        <p14:creationId xmlns:p14="http://schemas.microsoft.com/office/powerpoint/2010/main" val="4175430841"/>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311AA-28E3-4E52-A440-DF48E1ED17A0}"/>
              </a:ext>
            </a:extLst>
          </p:cNvPr>
          <p:cNvSpPr>
            <a:spLocks noGrp="1"/>
          </p:cNvSpPr>
          <p:nvPr>
            <p:ph type="title"/>
          </p:nvPr>
        </p:nvSpPr>
        <p:spPr>
          <a:xfrm>
            <a:off x="313982" y="968165"/>
            <a:ext cx="8505951" cy="510147"/>
          </a:xfrm>
        </p:spPr>
        <p:txBody>
          <a:bodyPr/>
          <a:lstStyle/>
          <a:p>
            <a:r>
              <a:rPr lang="en-US" dirty="0">
                <a:solidFill>
                  <a:schemeClr val="tx1"/>
                </a:solidFill>
              </a:rPr>
              <a:t>Investigation and Respond</a:t>
            </a:r>
          </a:p>
        </p:txBody>
      </p:sp>
      <p:sp>
        <p:nvSpPr>
          <p:cNvPr id="3" name="Content Placeholder 2">
            <a:extLst>
              <a:ext uri="{FF2B5EF4-FFF2-40B4-BE49-F238E27FC236}">
                <a16:creationId xmlns:a16="http://schemas.microsoft.com/office/drawing/2014/main" id="{421CC58C-FA06-4E18-BA7D-C933043EE2BC}"/>
              </a:ext>
            </a:extLst>
          </p:cNvPr>
          <p:cNvSpPr>
            <a:spLocks noGrp="1"/>
          </p:cNvSpPr>
          <p:nvPr>
            <p:ph sz="quarter" idx="4294967295"/>
          </p:nvPr>
        </p:nvSpPr>
        <p:spPr>
          <a:xfrm>
            <a:off x="314326" y="1407918"/>
            <a:ext cx="8505607" cy="2031325"/>
          </a:xfrm>
        </p:spPr>
        <p:txBody>
          <a:bodyPr/>
          <a:lstStyle/>
          <a:p>
            <a:r>
              <a:rPr lang="en-US" sz="2400" b="0" i="0" dirty="0">
                <a:solidFill>
                  <a:srgbClr val="171717"/>
                </a:solidFill>
                <a:effectLst/>
                <a:latin typeface="Segoe UI" panose="020B0502040204020203" pitchFamily="34" charset="0"/>
              </a:rPr>
              <a:t>When Azure Sentinel detects suspicious events, organization can investigate specific alerts or </a:t>
            </a:r>
            <a:r>
              <a:rPr lang="en-US" sz="2400" b="0" i="1" dirty="0">
                <a:solidFill>
                  <a:srgbClr val="171717"/>
                </a:solidFill>
                <a:effectLst/>
                <a:latin typeface="Segoe UI" panose="020B0502040204020203" pitchFamily="34" charset="0"/>
              </a:rPr>
              <a:t>incidents</a:t>
            </a:r>
            <a:r>
              <a:rPr lang="en-US" sz="2400" b="0" i="0" dirty="0">
                <a:solidFill>
                  <a:srgbClr val="171717"/>
                </a:solidFill>
                <a:effectLst/>
                <a:latin typeface="Segoe UI" panose="020B0502040204020203" pitchFamily="34" charset="0"/>
              </a:rPr>
              <a:t> (a group of related alerts). With the investigation graph, the company can review information from entities directly connected to the alert and see common exploration queries to help guide the investigation.</a:t>
            </a:r>
            <a:endParaRPr lang="en-US" sz="2400" b="1" dirty="0">
              <a:latin typeface="+mn-lt"/>
            </a:endParaRPr>
          </a:p>
        </p:txBody>
      </p:sp>
    </p:spTree>
    <p:extLst>
      <p:ext uri="{BB962C8B-B14F-4D97-AF65-F5344CB8AC3E}">
        <p14:creationId xmlns:p14="http://schemas.microsoft.com/office/powerpoint/2010/main" val="3459272481"/>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311AA-28E3-4E52-A440-DF48E1ED17A0}"/>
              </a:ext>
            </a:extLst>
          </p:cNvPr>
          <p:cNvSpPr>
            <a:spLocks noGrp="1"/>
          </p:cNvSpPr>
          <p:nvPr>
            <p:ph type="title"/>
          </p:nvPr>
        </p:nvSpPr>
        <p:spPr>
          <a:xfrm>
            <a:off x="313982" y="968165"/>
            <a:ext cx="8505951" cy="510147"/>
          </a:xfrm>
        </p:spPr>
        <p:txBody>
          <a:bodyPr/>
          <a:lstStyle/>
          <a:p>
            <a:r>
              <a:rPr lang="en-US" dirty="0">
                <a:solidFill>
                  <a:schemeClr val="tx1"/>
                </a:solidFill>
              </a:rPr>
              <a:t>Investigate and respond Sentinel graph</a:t>
            </a:r>
          </a:p>
        </p:txBody>
      </p:sp>
      <p:pic>
        <p:nvPicPr>
          <p:cNvPr id="1028" name="Picture 4">
            <a:extLst>
              <a:ext uri="{FF2B5EF4-FFF2-40B4-BE49-F238E27FC236}">
                <a16:creationId xmlns:a16="http://schemas.microsoft.com/office/drawing/2014/main" id="{DDA0C418-A0BC-6DDF-65C5-270B0DA5E65C}"/>
              </a:ext>
            </a:extLst>
          </p:cNvPr>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bwMode="auto">
          <a:xfrm>
            <a:off x="444605" y="1700808"/>
            <a:ext cx="6986506" cy="3960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9739832"/>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CEEF43-586A-9DA1-6804-30BB0D61F7A1}"/>
              </a:ext>
            </a:extLst>
          </p:cNvPr>
          <p:cNvSpPr>
            <a:spLocks noGrp="1"/>
          </p:cNvSpPr>
          <p:nvPr>
            <p:ph sz="quarter" idx="10"/>
          </p:nvPr>
        </p:nvSpPr>
        <p:spPr>
          <a:xfrm>
            <a:off x="323528" y="116632"/>
            <a:ext cx="8496406" cy="5893921"/>
          </a:xfrm>
        </p:spPr>
        <p:txBody>
          <a:bodyPr/>
          <a:lstStyle/>
          <a:p>
            <a:pPr algn="l"/>
            <a:r>
              <a:rPr lang="en-US" sz="2000" b="0" i="0" dirty="0">
                <a:solidFill>
                  <a:srgbClr val="171717"/>
                </a:solidFill>
                <a:effectLst/>
                <a:latin typeface="Segoe UI" panose="020B0502040204020203" pitchFamily="34" charset="0"/>
              </a:rPr>
              <a:t>The company will also use </a:t>
            </a:r>
            <a:r>
              <a:rPr lang="en-US" sz="2000" b="0" i="0" u="none" strike="noStrike" dirty="0">
                <a:solidFill>
                  <a:srgbClr val="171717"/>
                </a:solidFill>
                <a:effectLst/>
                <a:latin typeface="Segoe UI" panose="020B0502040204020203" pitchFamily="34" charset="0"/>
                <a:hlinkClick r:id="rId2"/>
              </a:rPr>
              <a:t>Azure Monitor Workbooks</a:t>
            </a:r>
            <a:r>
              <a:rPr lang="en-US" sz="2000" b="0" i="0" dirty="0">
                <a:solidFill>
                  <a:srgbClr val="171717"/>
                </a:solidFill>
                <a:effectLst/>
                <a:latin typeface="Segoe UI" panose="020B0502040204020203" pitchFamily="34" charset="0"/>
              </a:rPr>
              <a:t> to automate responses to threats. For example, it can set an alert that looks for malicious IP addresses that access the network and create a workbook that does the following steps:</a:t>
            </a:r>
          </a:p>
          <a:p>
            <a:pPr marL="342900" indent="-342900" algn="l">
              <a:buFont typeface="Arial" panose="020B0604020202020204" pitchFamily="34" charset="0"/>
              <a:buChar char="•"/>
            </a:pPr>
            <a:r>
              <a:rPr lang="en-US" sz="2000" b="0" i="0" dirty="0">
                <a:solidFill>
                  <a:srgbClr val="171717"/>
                </a:solidFill>
                <a:effectLst/>
                <a:latin typeface="Segoe UI" panose="020B0502040204020203" pitchFamily="34" charset="0"/>
              </a:rPr>
              <a:t>When the alert is triggered, open a ticket in the IT ticketing system.</a:t>
            </a:r>
          </a:p>
          <a:p>
            <a:pPr marL="342900" indent="-342900" algn="l">
              <a:buFont typeface="Arial" panose="020B0604020202020204" pitchFamily="34" charset="0"/>
              <a:buChar char="•"/>
            </a:pPr>
            <a:r>
              <a:rPr lang="en-US" sz="2000" b="0" i="0" dirty="0">
                <a:solidFill>
                  <a:srgbClr val="171717"/>
                </a:solidFill>
                <a:effectLst/>
                <a:latin typeface="Segoe UI" panose="020B0502040204020203" pitchFamily="34" charset="0"/>
              </a:rPr>
              <a:t>Send a message to the security operations channel in Microsoft Teams or Slack to make sure the security analysts are aware of the incident.</a:t>
            </a:r>
          </a:p>
          <a:p>
            <a:pPr marL="342900" indent="-342900" algn="l">
              <a:buFont typeface="Arial" panose="020B0604020202020204" pitchFamily="34" charset="0"/>
              <a:buChar char="•"/>
            </a:pPr>
            <a:r>
              <a:rPr lang="en-US" sz="2000" b="0" i="0" dirty="0">
                <a:solidFill>
                  <a:srgbClr val="171717"/>
                </a:solidFill>
                <a:effectLst/>
                <a:latin typeface="Segoe UI" panose="020B0502040204020203" pitchFamily="34" charset="0"/>
              </a:rPr>
              <a:t>Send all of the information in the alert to the senior network admin and to the security admin. The email message includes two user option buttons: </a:t>
            </a:r>
            <a:r>
              <a:rPr lang="en-US" sz="2000" b="1" i="0" dirty="0">
                <a:solidFill>
                  <a:srgbClr val="171717"/>
                </a:solidFill>
                <a:effectLst/>
                <a:latin typeface="Segoe UI" panose="020B0502040204020203" pitchFamily="34" charset="0"/>
              </a:rPr>
              <a:t>Block</a:t>
            </a:r>
            <a:r>
              <a:rPr lang="en-US" sz="2000" b="0" i="0" dirty="0">
                <a:solidFill>
                  <a:srgbClr val="171717"/>
                </a:solidFill>
                <a:effectLst/>
                <a:latin typeface="Segoe UI" panose="020B0502040204020203" pitchFamily="34" charset="0"/>
              </a:rPr>
              <a:t> or </a:t>
            </a:r>
            <a:r>
              <a:rPr lang="en-US" sz="2000" b="1" i="0" dirty="0">
                <a:solidFill>
                  <a:srgbClr val="171717"/>
                </a:solidFill>
                <a:effectLst/>
                <a:latin typeface="Segoe UI" panose="020B0502040204020203" pitchFamily="34" charset="0"/>
              </a:rPr>
              <a:t>Ignore</a:t>
            </a:r>
            <a:r>
              <a:rPr lang="en-US" sz="2000" b="0" i="0" dirty="0">
                <a:solidFill>
                  <a:srgbClr val="171717"/>
                </a:solidFill>
                <a:effectLst/>
                <a:latin typeface="Segoe UI" panose="020B0502040204020203" pitchFamily="34" charset="0"/>
              </a:rPr>
              <a:t>.</a:t>
            </a:r>
          </a:p>
          <a:p>
            <a:pPr algn="l"/>
            <a:r>
              <a:rPr lang="en-US" sz="2000" b="0" i="0" dirty="0">
                <a:solidFill>
                  <a:srgbClr val="171717"/>
                </a:solidFill>
                <a:effectLst/>
                <a:latin typeface="Segoe UI" panose="020B0502040204020203" pitchFamily="34" charset="0"/>
              </a:rPr>
              <a:t>When an admin chooses </a:t>
            </a:r>
            <a:r>
              <a:rPr lang="en-US" sz="2000" b="1" i="0" dirty="0">
                <a:solidFill>
                  <a:srgbClr val="171717"/>
                </a:solidFill>
                <a:effectLst/>
                <a:latin typeface="Segoe UI" panose="020B0502040204020203" pitchFamily="34" charset="0"/>
              </a:rPr>
              <a:t>Block</a:t>
            </a:r>
            <a:r>
              <a:rPr lang="en-US" sz="2000" b="0" i="0" dirty="0">
                <a:solidFill>
                  <a:srgbClr val="171717"/>
                </a:solidFill>
                <a:effectLst/>
                <a:latin typeface="Segoe UI" panose="020B0502040204020203" pitchFamily="34" charset="0"/>
              </a:rPr>
              <a:t>, the IP address is blocked in the firewall, and the user is disabled in Azure Active Directory. When an admin chooses </a:t>
            </a:r>
            <a:r>
              <a:rPr lang="en-US" sz="2000" b="1" i="0" dirty="0">
                <a:solidFill>
                  <a:srgbClr val="171717"/>
                </a:solidFill>
                <a:effectLst/>
                <a:latin typeface="Segoe UI" panose="020B0502040204020203" pitchFamily="34" charset="0"/>
              </a:rPr>
              <a:t>Ignore</a:t>
            </a:r>
            <a:r>
              <a:rPr lang="en-US" sz="2000" b="0" i="0" dirty="0">
                <a:solidFill>
                  <a:srgbClr val="171717"/>
                </a:solidFill>
                <a:effectLst/>
                <a:latin typeface="Segoe UI" panose="020B0502040204020203" pitchFamily="34" charset="0"/>
              </a:rPr>
              <a:t>, the alert is closed in Azure Sentinel, and the incident is closed in the IT ticketing system.</a:t>
            </a:r>
          </a:p>
          <a:p>
            <a:pPr algn="l"/>
            <a:r>
              <a:rPr lang="en-US" sz="2000" b="0" i="0" dirty="0">
                <a:solidFill>
                  <a:srgbClr val="171717"/>
                </a:solidFill>
                <a:effectLst/>
                <a:latin typeface="Segoe UI" panose="020B0502040204020203" pitchFamily="34" charset="0"/>
              </a:rPr>
              <a:t>The workbook continues to run after it receives a response from the admins.</a:t>
            </a:r>
          </a:p>
          <a:p>
            <a:br>
              <a:rPr lang="en-US" b="0" i="0" dirty="0">
                <a:solidFill>
                  <a:srgbClr val="171717"/>
                </a:solidFill>
                <a:effectLst/>
                <a:latin typeface="Segoe UI" panose="020B0502040204020203" pitchFamily="34" charset="0"/>
              </a:rPr>
            </a:br>
            <a:endParaRPr lang="en-GB" dirty="0"/>
          </a:p>
        </p:txBody>
      </p:sp>
    </p:spTree>
    <p:extLst>
      <p:ext uri="{BB962C8B-B14F-4D97-AF65-F5344CB8AC3E}">
        <p14:creationId xmlns:p14="http://schemas.microsoft.com/office/powerpoint/2010/main" val="873669607"/>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Key Vault</a:t>
            </a:r>
          </a:p>
        </p:txBody>
      </p:sp>
      <p:sp>
        <p:nvSpPr>
          <p:cNvPr id="3" name="Text Placeholder 2">
            <a:extLst>
              <a:ext uri="{FF2B5EF4-FFF2-40B4-BE49-F238E27FC236}">
                <a16:creationId xmlns:a16="http://schemas.microsoft.com/office/drawing/2014/main" id="{E178A79C-9AAE-4B8D-AA74-7285B8DC1294}"/>
              </a:ext>
            </a:extLst>
          </p:cNvPr>
          <p:cNvSpPr>
            <a:spLocks noGrp="1"/>
          </p:cNvSpPr>
          <p:nvPr>
            <p:ph sz="quarter" idx="10"/>
          </p:nvPr>
        </p:nvSpPr>
        <p:spPr>
          <a:xfrm>
            <a:off x="314326" y="1949923"/>
            <a:ext cx="5486582" cy="2739212"/>
          </a:xfrm>
        </p:spPr>
        <p:txBody>
          <a:bodyPr/>
          <a:lstStyle/>
          <a:p>
            <a:r>
              <a:rPr lang="en-US" b="1" dirty="0"/>
              <a:t>Azure Key Vault </a:t>
            </a:r>
            <a:r>
              <a:rPr lang="en-US" dirty="0"/>
              <a:t>stores application secrets in a centralized cloud location in order to securely control access permissions and access logging.</a:t>
            </a:r>
            <a:endParaRPr lang="en-US" sz="600" dirty="0"/>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Secrets management.</a:t>
            </a:r>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Key management.</a:t>
            </a:r>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Certificate management.</a:t>
            </a:r>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Storing secrets backed by hardware security modules (HSMs).</a:t>
            </a:r>
          </a:p>
        </p:txBody>
      </p:sp>
      <p:pic>
        <p:nvPicPr>
          <p:cNvPr id="5" name="Graphic 4">
            <a:extLst>
              <a:ext uri="{FF2B5EF4-FFF2-40B4-BE49-F238E27FC236}">
                <a16:creationId xmlns:a16="http://schemas.microsoft.com/office/drawing/2014/main" id="{2A81C54A-C245-45C6-8754-9E31524A0090}"/>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79534" y="1949923"/>
            <a:ext cx="2786882" cy="2786882"/>
          </a:xfrm>
          <a:prstGeom prst="rect">
            <a:avLst/>
          </a:prstGeom>
        </p:spPr>
      </p:pic>
    </p:spTree>
    <p:extLst>
      <p:ext uri="{BB962C8B-B14F-4D97-AF65-F5344CB8AC3E}">
        <p14:creationId xmlns:p14="http://schemas.microsoft.com/office/powerpoint/2010/main" val="2119241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Walkthrough-Implement Azure Key Vault</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2084894"/>
            <a:ext cx="5265287" cy="4274247"/>
          </a:xfrm>
        </p:spPr>
        <p:txBody>
          <a:bodyPr/>
          <a:lstStyle/>
          <a:p>
            <a:pPr marL="171450" lvl="1" indent="0">
              <a:buNone/>
            </a:pPr>
            <a:r>
              <a:rPr lang="en-US" sz="1800" dirty="0">
                <a:latin typeface="+mj-lt"/>
                <a:cs typeface="Segoe UI Semilight" panose="020B0402040204020203" pitchFamily="34" charset="0"/>
              </a:rPr>
              <a:t>Create an Azure Key vault and then create a password secret within the key vault.</a:t>
            </a:r>
          </a:p>
          <a:p>
            <a:pPr marL="171450" lvl="1" indent="0">
              <a:buNone/>
            </a:pPr>
            <a:endParaRPr lang="en-IE" b="1" dirty="0">
              <a:cs typeface="Segoe UI Semilight" panose="020B0402040204020203" pitchFamily="34" charset="0"/>
            </a:endParaRPr>
          </a:p>
          <a:p>
            <a:pPr marL="557213" lvl="1" indent="-385763">
              <a:buFont typeface="+mj-lt"/>
              <a:buAutoNum type="arabicPeriod"/>
            </a:pPr>
            <a:r>
              <a:rPr lang="en-IE" sz="1800" dirty="0">
                <a:cs typeface="Segoe UI Semilight" panose="020B0402040204020203" pitchFamily="34" charset="0"/>
              </a:rPr>
              <a:t>Create an Azure key vault.</a:t>
            </a:r>
          </a:p>
          <a:p>
            <a:pPr marL="557213" lvl="1" indent="-385763">
              <a:buFont typeface="+mj-lt"/>
              <a:buAutoNum type="arabicPeriod"/>
            </a:pPr>
            <a:r>
              <a:rPr lang="en-IE" sz="1800" dirty="0">
                <a:cs typeface="Segoe UI Semilight" panose="020B0402040204020203" pitchFamily="34" charset="0"/>
              </a:rPr>
              <a:t>Add a secret to the Azure key vault.</a:t>
            </a:r>
          </a:p>
          <a:p>
            <a:pPr marL="171450" lvl="1" indent="0">
              <a:buNone/>
            </a:pPr>
            <a:r>
              <a:rPr lang="en-IE" sz="1800" dirty="0">
                <a:cs typeface="Segoe UI Semilight" panose="020B0402040204020203" pitchFamily="34" charset="0"/>
                <a:hlinkClick r:id="rId3"/>
              </a:rPr>
              <a:t>Azure Key Vault Sandbox Exercise</a:t>
            </a:r>
            <a:endParaRPr lang="en-IE" sz="1800" dirty="0">
              <a:cs typeface="Segoe UI Semilight" panose="020B0402040204020203" pitchFamily="34" charset="0"/>
            </a:endParaRPr>
          </a:p>
          <a:p>
            <a:pPr marL="171450" lvl="1" indent="0">
              <a:buNone/>
            </a:pPr>
            <a:r>
              <a:rPr lang="en-IE" sz="1800" dirty="0">
                <a:cs typeface="Segoe UI Semilight" panose="020B0402040204020203" pitchFamily="34" charset="0"/>
              </a:rPr>
              <a:t>Try  login to </a:t>
            </a:r>
            <a:r>
              <a:rPr lang="en-GB" sz="1500" dirty="0">
                <a:latin typeface="Segoe UI" panose="020B0502040204020203" pitchFamily="34" charset="0"/>
                <a:hlinkClick r:id="rId4" tooltip="Original URL: https://msle.learnondemand.net/. Click or tap if you trust this link."/>
              </a:rPr>
              <a:t>https://msle.learnondemand.net</a:t>
            </a:r>
            <a:r>
              <a:rPr lang="en-IE" sz="1800" dirty="0">
                <a:latin typeface="Segoe UI" panose="020B0502040204020203" pitchFamily="34" charset="0"/>
                <a:cs typeface="Segoe UI Semilight" panose="020B0402040204020203" pitchFamily="34" charset="0"/>
              </a:rPr>
              <a:t>  using your skillable account.  </a:t>
            </a:r>
          </a:p>
          <a:p>
            <a:pPr marL="171450" lvl="1" indent="0">
              <a:buNone/>
            </a:pPr>
            <a:r>
              <a:rPr lang="en-IE" sz="1800" dirty="0">
                <a:latin typeface="Segoe UI" panose="020B0502040204020203" pitchFamily="34" charset="0"/>
                <a:cs typeface="Segoe UI Semilight" panose="020B0402040204020203" pitchFamily="34" charset="0"/>
              </a:rPr>
              <a:t>Do the following lab</a:t>
            </a:r>
          </a:p>
          <a:p>
            <a:pPr marL="171450" lvl="1" indent="0">
              <a:buNone/>
            </a:pPr>
            <a:r>
              <a:rPr lang="en-US" sz="1500" dirty="0">
                <a:solidFill>
                  <a:srgbClr val="2C5F87"/>
                </a:solidFill>
                <a:latin typeface="Segoe UI" panose="020B0502040204020203" pitchFamily="34" charset="0"/>
                <a:hlinkClick r:id="rId5"/>
              </a:rPr>
              <a:t>Manage Encryption by Using an Azure Key Vault [Guided]</a:t>
            </a:r>
            <a:endParaRPr lang="en-IE" sz="1800" dirty="0">
              <a:cs typeface="Segoe UI Semilight" panose="020B0402040204020203" pitchFamily="34" charset="0"/>
            </a:endParaRP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943600" y="1942526"/>
            <a:ext cx="2457450" cy="2589099"/>
          </a:xfrm>
          <a:prstGeom prst="rect">
            <a:avLst/>
          </a:prstGeom>
        </p:spPr>
      </p:pic>
    </p:spTree>
    <p:extLst>
      <p:ext uri="{BB962C8B-B14F-4D97-AF65-F5344CB8AC3E}">
        <p14:creationId xmlns:p14="http://schemas.microsoft.com/office/powerpoint/2010/main" val="206954323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DB865-4513-45EE-90E6-218E9DAB541F}"/>
              </a:ext>
            </a:extLst>
          </p:cNvPr>
          <p:cNvSpPr>
            <a:spLocks noGrp="1"/>
          </p:cNvSpPr>
          <p:nvPr>
            <p:ph type="title"/>
          </p:nvPr>
        </p:nvSpPr>
        <p:spPr/>
        <p:txBody>
          <a:bodyPr/>
          <a:lstStyle/>
          <a:p>
            <a:r>
              <a:rPr lang="en-US" dirty="0"/>
              <a:t>Azure Dedicated Host</a:t>
            </a:r>
          </a:p>
        </p:txBody>
      </p:sp>
      <p:sp>
        <p:nvSpPr>
          <p:cNvPr id="3" name="Content Placeholder 2">
            <a:extLst>
              <a:ext uri="{FF2B5EF4-FFF2-40B4-BE49-F238E27FC236}">
                <a16:creationId xmlns:a16="http://schemas.microsoft.com/office/drawing/2014/main" id="{C8F7BD72-C561-4FAA-BADB-079C2EFD7409}"/>
              </a:ext>
            </a:extLst>
          </p:cNvPr>
          <p:cNvSpPr>
            <a:spLocks noGrp="1"/>
          </p:cNvSpPr>
          <p:nvPr>
            <p:ph sz="quarter" idx="10"/>
          </p:nvPr>
        </p:nvSpPr>
        <p:spPr>
          <a:xfrm>
            <a:off x="314326" y="1949923"/>
            <a:ext cx="8505608" cy="692498"/>
          </a:xfrm>
        </p:spPr>
        <p:txBody>
          <a:bodyPr/>
          <a:lstStyle/>
          <a:p>
            <a:r>
              <a:rPr lang="en-US" b="1" dirty="0">
                <a:latin typeface="+mn-lt"/>
              </a:rPr>
              <a:t>Azure Dedicated Host </a:t>
            </a:r>
            <a:r>
              <a:rPr lang="en-US" dirty="0">
                <a:latin typeface="+mn-lt"/>
              </a:rPr>
              <a:t>provides physical servers that host one or more Azure virtual machines that is dedicated to a single organization’s workload.</a:t>
            </a:r>
          </a:p>
        </p:txBody>
      </p:sp>
      <p:grpSp>
        <p:nvGrpSpPr>
          <p:cNvPr id="9" name="Group 8" descr="Azure Dedicated Host icon - a key laid over the front of a cloud server.">
            <a:extLst>
              <a:ext uri="{FF2B5EF4-FFF2-40B4-BE49-F238E27FC236}">
                <a16:creationId xmlns:a16="http://schemas.microsoft.com/office/drawing/2014/main" id="{CB9E6AE9-55F1-48E0-88E6-39BF70B3D9CE}"/>
              </a:ext>
            </a:extLst>
          </p:cNvPr>
          <p:cNvGrpSpPr/>
          <p:nvPr/>
        </p:nvGrpSpPr>
        <p:grpSpPr>
          <a:xfrm>
            <a:off x="1064703" y="2746459"/>
            <a:ext cx="7014594" cy="2070623"/>
            <a:chOff x="1478957" y="2593895"/>
            <a:chExt cx="9352792" cy="2760831"/>
          </a:xfrm>
        </p:grpSpPr>
        <p:pic>
          <p:nvPicPr>
            <p:cNvPr id="7" name="Graphic 6">
              <a:extLst>
                <a:ext uri="{FF2B5EF4-FFF2-40B4-BE49-F238E27FC236}">
                  <a16:creationId xmlns:a16="http://schemas.microsoft.com/office/drawing/2014/main" id="{43DCD69C-4F21-4A4A-8DA8-71ACA213B4E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78957" y="2593895"/>
              <a:ext cx="2760831" cy="2760831"/>
            </a:xfrm>
            <a:prstGeom prst="rect">
              <a:avLst/>
            </a:prstGeom>
          </p:spPr>
        </p:pic>
        <p:sp>
          <p:nvSpPr>
            <p:cNvPr id="8" name="TextBox 7">
              <a:extLst>
                <a:ext uri="{FF2B5EF4-FFF2-40B4-BE49-F238E27FC236}">
                  <a16:creationId xmlns:a16="http://schemas.microsoft.com/office/drawing/2014/main" id="{17F318FD-E0EA-42B9-8FD1-0D818DE44E09}"/>
                </a:ext>
              </a:extLst>
            </p:cNvPr>
            <p:cNvSpPr txBox="1"/>
            <p:nvPr/>
          </p:nvSpPr>
          <p:spPr>
            <a:xfrm>
              <a:off x="4888149" y="3087914"/>
              <a:ext cx="5943600" cy="1772794"/>
            </a:xfrm>
            <a:prstGeom prst="rect">
              <a:avLst/>
            </a:prstGeom>
            <a:noFill/>
          </p:spPr>
          <p:txBody>
            <a:bodyPr wrap="square" lIns="137160" tIns="109728" rIns="137160" bIns="109728" rtlCol="0">
              <a:spAutoFit/>
            </a:bodyPr>
            <a:lstStyle/>
            <a:p>
              <a:r>
                <a:rPr lang="en-US" dirty="0">
                  <a:latin typeface="+mj-lt"/>
                </a:rPr>
                <a:t>Benefits</a:t>
              </a:r>
            </a:p>
            <a:p>
              <a:pPr marL="214313" indent="-214313">
                <a:buFont typeface="Arial" panose="020B0604020202020204" pitchFamily="34" charset="0"/>
                <a:buChar char="•"/>
              </a:pPr>
              <a:r>
                <a:rPr lang="en-US" dirty="0"/>
                <a:t>Hardware isolation at the server level</a:t>
              </a:r>
            </a:p>
            <a:p>
              <a:pPr marL="214313" indent="-214313">
                <a:buFont typeface="Arial" panose="020B0604020202020204" pitchFamily="34" charset="0"/>
                <a:buChar char="•"/>
              </a:pPr>
              <a:r>
                <a:rPr lang="en-US" dirty="0"/>
                <a:t>Control over maintenance event timing</a:t>
              </a:r>
            </a:p>
            <a:p>
              <a:pPr marL="214313" indent="-214313">
                <a:buFont typeface="Arial" panose="020B0604020202020204" pitchFamily="34" charset="0"/>
                <a:buChar char="•"/>
              </a:pPr>
              <a:r>
                <a:rPr lang="en-US" dirty="0"/>
                <a:t>Aligned with Azure Hybrid Use Benefits</a:t>
              </a:r>
            </a:p>
          </p:txBody>
        </p:sp>
      </p:grpSp>
    </p:spTree>
    <p:extLst>
      <p:ext uri="{BB962C8B-B14F-4D97-AF65-F5344CB8AC3E}">
        <p14:creationId xmlns:p14="http://schemas.microsoft.com/office/powerpoint/2010/main" val="351842801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Resource Locks</a:t>
            </a:r>
          </a:p>
        </p:txBody>
      </p:sp>
      <p:pic>
        <p:nvPicPr>
          <p:cNvPr id="5" name="Graphic 4" descr="Server">
            <a:extLst>
              <a:ext uri="{FF2B5EF4-FFF2-40B4-BE49-F238E27FC236}">
                <a16:creationId xmlns:a16="http://schemas.microsoft.com/office/drawing/2014/main" id="{C73CA47A-986C-42B2-8A19-0B46A339034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7035" y="2930291"/>
            <a:ext cx="997418" cy="997418"/>
          </a:xfrm>
          <a:prstGeom prst="rect">
            <a:avLst/>
          </a:prstGeom>
        </p:spPr>
      </p:pic>
      <p:pic>
        <p:nvPicPr>
          <p:cNvPr id="7" name="Graphic 6" descr="Shield Tick">
            <a:extLst>
              <a:ext uri="{FF2B5EF4-FFF2-40B4-BE49-F238E27FC236}">
                <a16:creationId xmlns:a16="http://schemas.microsoft.com/office/drawing/2014/main" id="{51D96BD7-ACFB-44A2-91DE-90596E3B4B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18032" y="3421253"/>
            <a:ext cx="472841" cy="472841"/>
          </a:xfrm>
          <a:prstGeom prst="rect">
            <a:avLst/>
          </a:prstGeom>
        </p:spPr>
      </p:pic>
    </p:spTree>
    <p:extLst>
      <p:ext uri="{BB962C8B-B14F-4D97-AF65-F5344CB8AC3E}">
        <p14:creationId xmlns:p14="http://schemas.microsoft.com/office/powerpoint/2010/main" val="2605703798"/>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E307D465-5D56-0B41-96C4-901FFC2422DF}"/>
              </a:ext>
            </a:extLst>
          </p:cNvPr>
          <p:cNvSpPr>
            <a:spLocks noGrp="1"/>
          </p:cNvSpPr>
          <p:nvPr>
            <p:ph type="title"/>
          </p:nvPr>
        </p:nvSpPr>
        <p:spPr/>
        <p:txBody>
          <a:bodyPr/>
          <a:lstStyle/>
          <a:p>
            <a:r>
              <a:rPr lang="en-US" dirty="0"/>
              <a:t>Azure Resource Manager locks</a:t>
            </a:r>
          </a:p>
        </p:txBody>
      </p:sp>
      <p:sp>
        <p:nvSpPr>
          <p:cNvPr id="3" name="Content Placeholder 2">
            <a:extLst>
              <a:ext uri="{FF2B5EF4-FFF2-40B4-BE49-F238E27FC236}">
                <a16:creationId xmlns:a16="http://schemas.microsoft.com/office/drawing/2014/main" id="{AA185E1C-174B-427E-8173-3D6B22758871}"/>
              </a:ext>
            </a:extLst>
          </p:cNvPr>
          <p:cNvSpPr>
            <a:spLocks noGrp="1"/>
          </p:cNvSpPr>
          <p:nvPr>
            <p:ph type="body" sz="quarter" idx="12"/>
          </p:nvPr>
        </p:nvSpPr>
        <p:spPr>
          <a:xfrm>
            <a:off x="340518" y="1340768"/>
            <a:ext cx="4331494" cy="3960440"/>
          </a:xfrm>
        </p:spPr>
        <p:txBody>
          <a:bodyPr/>
          <a:lstStyle/>
          <a:p>
            <a:pPr>
              <a:spcBef>
                <a:spcPts val="0"/>
              </a:spcBef>
              <a:spcAft>
                <a:spcPts val="900"/>
              </a:spcAft>
            </a:pPr>
            <a:r>
              <a:rPr lang="en-US" sz="1800" dirty="0"/>
              <a:t>Azure Resource Manager locks</a:t>
            </a:r>
          </a:p>
          <a:p>
            <a:pPr marL="257175" lvl="1" indent="-257175">
              <a:spcBef>
                <a:spcPts val="0"/>
              </a:spcBef>
              <a:spcAft>
                <a:spcPts val="900"/>
              </a:spcAft>
              <a:buFont typeface="Arial" panose="020B0604020202020204" pitchFamily="34" charset="0"/>
              <a:buChar char="•"/>
            </a:pPr>
            <a:r>
              <a:rPr lang="en-US" sz="1800" dirty="0"/>
              <a:t>Prevent resources from being accidentally deleted or changed. </a:t>
            </a:r>
          </a:p>
          <a:p>
            <a:pPr marL="257175" lvl="1" indent="-257175">
              <a:spcBef>
                <a:spcPts val="0"/>
              </a:spcBef>
              <a:spcAft>
                <a:spcPts val="900"/>
              </a:spcAft>
              <a:buFont typeface="Arial" panose="020B0604020202020204" pitchFamily="34" charset="0"/>
              <a:buChar char="•"/>
            </a:pPr>
            <a:r>
              <a:rPr lang="en-US" sz="1800" dirty="0">
                <a:solidFill>
                  <a:srgbClr val="171717"/>
                </a:solidFill>
              </a:rPr>
              <a:t>A</a:t>
            </a:r>
            <a:r>
              <a:rPr lang="en-US" sz="1800" b="0" i="0" dirty="0">
                <a:solidFill>
                  <a:srgbClr val="171717"/>
                </a:solidFill>
                <a:effectLst/>
              </a:rPr>
              <a:t>pply a lock at a parent scope, all resources within that scope inherit that lock. </a:t>
            </a:r>
          </a:p>
          <a:p>
            <a:pPr marL="257175" lvl="1" indent="-257175">
              <a:spcBef>
                <a:spcPts val="0"/>
              </a:spcBef>
              <a:spcAft>
                <a:spcPts val="900"/>
              </a:spcAft>
              <a:buFont typeface="Arial" panose="020B0604020202020204" pitchFamily="34" charset="0"/>
              <a:buChar char="•"/>
            </a:pPr>
            <a:r>
              <a:rPr lang="en-US" sz="1800" dirty="0">
                <a:solidFill>
                  <a:srgbClr val="171717"/>
                </a:solidFill>
              </a:rPr>
              <a:t>A</a:t>
            </a:r>
            <a:r>
              <a:rPr lang="en-US" sz="1800" b="0" i="0" dirty="0">
                <a:solidFill>
                  <a:srgbClr val="171717"/>
                </a:solidFill>
                <a:effectLst/>
              </a:rPr>
              <a:t>pply only to operations that happen in the management plane. </a:t>
            </a:r>
          </a:p>
          <a:p>
            <a:pPr marL="257175" lvl="1" indent="-257175">
              <a:spcBef>
                <a:spcPts val="0"/>
              </a:spcBef>
              <a:spcAft>
                <a:spcPts val="900"/>
              </a:spcAft>
              <a:buFont typeface="Arial" panose="020B0604020202020204" pitchFamily="34" charset="0"/>
              <a:buChar char="•"/>
            </a:pPr>
            <a:r>
              <a:rPr lang="en-US" sz="1800" dirty="0"/>
              <a:t>Changes to the actual resource are restricted, but resource operations aren't restricted</a:t>
            </a:r>
            <a:r>
              <a:rPr lang="en-US" dirty="0"/>
              <a:t>. </a:t>
            </a:r>
          </a:p>
        </p:txBody>
      </p:sp>
      <p:sp>
        <p:nvSpPr>
          <p:cNvPr id="2" name="Content Placeholder 1">
            <a:extLst>
              <a:ext uri="{FF2B5EF4-FFF2-40B4-BE49-F238E27FC236}">
                <a16:creationId xmlns:a16="http://schemas.microsoft.com/office/drawing/2014/main" id="{EBB00671-8877-4BBF-B370-0737A8D95DC7}"/>
              </a:ext>
            </a:extLst>
          </p:cNvPr>
          <p:cNvSpPr>
            <a:spLocks noGrp="1"/>
          </p:cNvSpPr>
          <p:nvPr>
            <p:ph type="body" sz="quarter" idx="13"/>
          </p:nvPr>
        </p:nvSpPr>
        <p:spPr>
          <a:xfrm>
            <a:off x="4672012" y="1340768"/>
            <a:ext cx="4157663" cy="3960440"/>
          </a:xfrm>
        </p:spPr>
        <p:txBody>
          <a:bodyPr/>
          <a:lstStyle/>
          <a:p>
            <a:pPr>
              <a:spcBef>
                <a:spcPts val="0"/>
              </a:spcBef>
              <a:spcAft>
                <a:spcPts val="900"/>
              </a:spcAft>
            </a:pPr>
            <a:r>
              <a:rPr lang="en-US" sz="2000" dirty="0"/>
              <a:t>A lock level </a:t>
            </a:r>
          </a:p>
          <a:p>
            <a:pPr marL="214313" lvl="1" indent="-214313">
              <a:spcBef>
                <a:spcPts val="0"/>
              </a:spcBef>
              <a:spcAft>
                <a:spcPts val="900"/>
              </a:spcAft>
              <a:buFont typeface="Arial" panose="020B0604020202020204" pitchFamily="34" charset="0"/>
              <a:buChar char="•"/>
            </a:pPr>
            <a:r>
              <a:rPr lang="en-US" sz="2000" dirty="0"/>
              <a:t>CanNotDelete </a:t>
            </a:r>
          </a:p>
          <a:p>
            <a:pPr marL="214313" lvl="1" indent="-214313">
              <a:spcBef>
                <a:spcPts val="0"/>
              </a:spcBef>
              <a:spcAft>
                <a:spcPts val="900"/>
              </a:spcAft>
              <a:buFont typeface="Arial" panose="020B0604020202020204" pitchFamily="34" charset="0"/>
              <a:buChar char="•"/>
            </a:pPr>
            <a:r>
              <a:rPr lang="en-US" sz="2000" dirty="0"/>
              <a:t>ReadOnly</a:t>
            </a:r>
          </a:p>
          <a:p>
            <a:pPr marL="214313" lvl="1" indent="-214313">
              <a:buFont typeface="Arial" panose="020B0604020202020204" pitchFamily="34" charset="0"/>
              <a:buChar char="•"/>
            </a:pPr>
            <a:endParaRPr lang="en-US" sz="2000" dirty="0"/>
          </a:p>
          <a:p>
            <a:pPr marL="0" lvl="1" indent="0">
              <a:buNone/>
            </a:pPr>
            <a:r>
              <a:rPr lang="en-US" sz="2000" b="0" i="0" u="none" strike="noStrike">
                <a:solidFill>
                  <a:srgbClr val="2C5F87"/>
                </a:solidFill>
                <a:effectLst/>
                <a:latin typeface="Segoe UI" panose="020B0502040204020203" pitchFamily="34" charset="0"/>
                <a:hlinkClick r:id="rId4"/>
              </a:rPr>
              <a:t>Configure an Azure Lock [Guided]</a:t>
            </a:r>
            <a:r>
              <a:rPr lang="en-US" sz="2000" b="0" i="0">
                <a:solidFill>
                  <a:srgbClr val="000000"/>
                </a:solidFill>
                <a:effectLst/>
                <a:latin typeface="Segoe UI" panose="020B0502040204020203" pitchFamily="34" charset="0"/>
              </a:rPr>
              <a:t> </a:t>
            </a:r>
            <a:r>
              <a:rPr lang="en-US" sz="2000" b="0" i="0">
                <a:solidFill>
                  <a:srgbClr val="6B6B6B"/>
                </a:solidFill>
                <a:effectLst/>
                <a:latin typeface="Segoe UI" panose="020B0502040204020203" pitchFamily="34" charset="0"/>
              </a:rPr>
              <a:t>(Expected Duration 30 minutes, 0 seconds)</a:t>
            </a:r>
            <a:r>
              <a:rPr lang="en-US" sz="2000" b="0" i="0">
                <a:solidFill>
                  <a:srgbClr val="000000"/>
                </a:solidFill>
                <a:effectLst/>
                <a:latin typeface="Segoe UI" panose="020B0502040204020203" pitchFamily="34" charset="0"/>
              </a:rPr>
              <a:t> </a:t>
            </a:r>
            <a:endParaRPr lang="en-US" sz="1500" dirty="0"/>
          </a:p>
        </p:txBody>
      </p:sp>
    </p:spTree>
    <p:custDataLst>
      <p:tags r:id="rId1"/>
    </p:custDataLst>
    <p:extLst>
      <p:ext uri="{BB962C8B-B14F-4D97-AF65-F5344CB8AC3E}">
        <p14:creationId xmlns:p14="http://schemas.microsoft.com/office/powerpoint/2010/main" val="3067915349"/>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Secure network connectivity</a:t>
            </a:r>
          </a:p>
        </p:txBody>
      </p:sp>
      <p:pic>
        <p:nvPicPr>
          <p:cNvPr id="5" name="Graphic 4" descr="Server">
            <a:extLst>
              <a:ext uri="{FF2B5EF4-FFF2-40B4-BE49-F238E27FC236}">
                <a16:creationId xmlns:a16="http://schemas.microsoft.com/office/drawing/2014/main" id="{C73CA47A-986C-42B2-8A19-0B46A339034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7035" y="2930291"/>
            <a:ext cx="997418" cy="997418"/>
          </a:xfrm>
          <a:prstGeom prst="rect">
            <a:avLst/>
          </a:prstGeom>
        </p:spPr>
      </p:pic>
      <p:pic>
        <p:nvPicPr>
          <p:cNvPr id="7" name="Graphic 6" descr="Shield Tick">
            <a:extLst>
              <a:ext uri="{FF2B5EF4-FFF2-40B4-BE49-F238E27FC236}">
                <a16:creationId xmlns:a16="http://schemas.microsoft.com/office/drawing/2014/main" id="{51D96BD7-ACFB-44A2-91DE-90596E3B4B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18032" y="3421253"/>
            <a:ext cx="472841" cy="472841"/>
          </a:xfrm>
          <a:prstGeom prst="rect">
            <a:avLst/>
          </a:prstGeom>
        </p:spPr>
      </p:pic>
    </p:spTree>
    <p:extLst>
      <p:ext uri="{BB962C8B-B14F-4D97-AF65-F5344CB8AC3E}">
        <p14:creationId xmlns:p14="http://schemas.microsoft.com/office/powerpoint/2010/main" val="3016969029"/>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8ABE8-A54C-4A99-8B25-C89526115079}"/>
              </a:ext>
            </a:extLst>
          </p:cNvPr>
          <p:cNvSpPr>
            <a:spLocks noGrp="1"/>
          </p:cNvSpPr>
          <p:nvPr>
            <p:ph type="title"/>
          </p:nvPr>
        </p:nvSpPr>
        <p:spPr/>
        <p:txBody>
          <a:bodyPr/>
          <a:lstStyle/>
          <a:p>
            <a:r>
              <a:rPr lang="en-US" dirty="0"/>
              <a:t>Secure Network Connectivity - Objective Domain</a:t>
            </a:r>
          </a:p>
        </p:txBody>
      </p:sp>
      <p:sp>
        <p:nvSpPr>
          <p:cNvPr id="3" name="Text Placeholder 2">
            <a:extLst>
              <a:ext uri="{FF2B5EF4-FFF2-40B4-BE49-F238E27FC236}">
                <a16:creationId xmlns:a16="http://schemas.microsoft.com/office/drawing/2014/main" id="{0EF6FD3D-313A-4CD1-B33E-B54FE36B1626}"/>
              </a:ext>
            </a:extLst>
          </p:cNvPr>
          <p:cNvSpPr>
            <a:spLocks noGrp="1"/>
          </p:cNvSpPr>
          <p:nvPr>
            <p:ph sz="quarter" idx="4294967295"/>
          </p:nvPr>
        </p:nvSpPr>
        <p:spPr>
          <a:xfrm>
            <a:off x="314326" y="1949923"/>
            <a:ext cx="8505608" cy="2579889"/>
          </a:xfrm>
        </p:spPr>
        <p:txBody>
          <a:bodyPr/>
          <a:lstStyle/>
          <a:p>
            <a:pPr lvl="0" fontAlgn="base">
              <a:lnSpc>
                <a:spcPct val="150000"/>
              </a:lnSpc>
            </a:pPr>
            <a:r>
              <a:rPr lang="en-US" sz="1800" dirty="0"/>
              <a:t>Describe the concept and functionality of:</a:t>
            </a:r>
          </a:p>
          <a:p>
            <a:pPr marL="257175" indent="-257175">
              <a:lnSpc>
                <a:spcPct val="150000"/>
              </a:lnSpc>
            </a:pPr>
            <a:r>
              <a:rPr lang="en-US" sz="1800" dirty="0">
                <a:latin typeface="Segoe UI" panose="020B0502040204020203" pitchFamily="34" charset="0"/>
                <a:cs typeface="Segoe UI" panose="020B0502040204020203" pitchFamily="34" charset="0"/>
              </a:rPr>
              <a:t>Defense in depth</a:t>
            </a:r>
          </a:p>
          <a:p>
            <a:pPr marL="257175" indent="-257175">
              <a:lnSpc>
                <a:spcPct val="150000"/>
              </a:lnSpc>
            </a:pPr>
            <a:r>
              <a:rPr lang="en-US" sz="1800" dirty="0">
                <a:latin typeface="Segoe UI" panose="020B0502040204020203" pitchFamily="34" charset="0"/>
                <a:cs typeface="Segoe UI" panose="020B0502040204020203" pitchFamily="34" charset="0"/>
              </a:rPr>
              <a:t>Network Security Groups (NSG)</a:t>
            </a:r>
          </a:p>
          <a:p>
            <a:pPr marL="257175" indent="-257175">
              <a:lnSpc>
                <a:spcPct val="150000"/>
              </a:lnSpc>
            </a:pPr>
            <a:r>
              <a:rPr lang="en-US" sz="1800" dirty="0">
                <a:latin typeface="Segoe UI" panose="020B0502040204020203" pitchFamily="34" charset="0"/>
                <a:cs typeface="Segoe UI" panose="020B0502040204020203" pitchFamily="34" charset="0"/>
              </a:rPr>
              <a:t>Azure Firewall</a:t>
            </a:r>
          </a:p>
          <a:p>
            <a:pPr marL="257175" indent="-257175">
              <a:lnSpc>
                <a:spcPct val="150000"/>
              </a:lnSpc>
            </a:pPr>
            <a:r>
              <a:rPr lang="en-US" sz="1800" dirty="0">
                <a:latin typeface="Segoe UI" panose="020B0502040204020203" pitchFamily="34" charset="0"/>
                <a:cs typeface="Segoe UI" panose="020B0502040204020203" pitchFamily="34" charset="0"/>
              </a:rPr>
              <a:t>Azure DDoS protection </a:t>
            </a:r>
          </a:p>
          <a:p>
            <a:pPr>
              <a:lnSpc>
                <a:spcPct val="150000"/>
              </a:lnSpc>
            </a:pPr>
            <a:endParaRPr lang="en-US" sz="1800" dirty="0"/>
          </a:p>
        </p:txBody>
      </p:sp>
    </p:spTree>
    <p:extLst>
      <p:ext uri="{BB962C8B-B14F-4D97-AF65-F5344CB8AC3E}">
        <p14:creationId xmlns:p14="http://schemas.microsoft.com/office/powerpoint/2010/main" val="1576172478"/>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Defense in depth</a:t>
            </a:r>
          </a:p>
        </p:txBody>
      </p:sp>
      <p:sp>
        <p:nvSpPr>
          <p:cNvPr id="6" name="Text Placeholder 5"/>
          <p:cNvSpPr>
            <a:spLocks noGrp="1"/>
          </p:cNvSpPr>
          <p:nvPr>
            <p:ph sz="quarter" idx="10"/>
          </p:nvPr>
        </p:nvSpPr>
        <p:spPr>
          <a:xfrm>
            <a:off x="250400" y="2086716"/>
            <a:ext cx="4593896" cy="2910160"/>
          </a:xfrm>
        </p:spPr>
        <p:txBody>
          <a:bodyPr/>
          <a:lstStyle/>
          <a:p>
            <a:pPr marL="257175" indent="-257175">
              <a:buFont typeface="Arial" panose="020B0604020202020204" pitchFamily="34" charset="0"/>
              <a:buChar char="•"/>
            </a:pPr>
            <a:r>
              <a:rPr lang="en-US" dirty="0"/>
              <a:t>A layered approach to securing computer systems.</a:t>
            </a:r>
          </a:p>
          <a:p>
            <a:pPr marL="257175" indent="-257175">
              <a:lnSpc>
                <a:spcPct val="114000"/>
              </a:lnSpc>
              <a:buFont typeface="Arial" panose="020B0604020202020204" pitchFamily="34" charset="0"/>
              <a:buChar char="•"/>
            </a:pPr>
            <a:r>
              <a:rPr lang="en-US" dirty="0"/>
              <a:t>Provides multiple levels of protection. </a:t>
            </a:r>
          </a:p>
          <a:p>
            <a:pPr marL="257175" indent="-257175">
              <a:lnSpc>
                <a:spcPct val="114000"/>
              </a:lnSpc>
              <a:buFont typeface="Arial" panose="020B0604020202020204" pitchFamily="34" charset="0"/>
              <a:buChar char="•"/>
            </a:pPr>
            <a:r>
              <a:rPr lang="en-US" dirty="0"/>
              <a:t>Attacks against one layer are isolated from subsequent layers. </a:t>
            </a:r>
          </a:p>
        </p:txBody>
      </p:sp>
      <p:grpSp>
        <p:nvGrpSpPr>
          <p:cNvPr id="2" name="Group 1" descr="Defense in depth graphic: data, application, compute, network, perimeter, identity &amp; access, and physical security. ">
            <a:extLst>
              <a:ext uri="{FF2B5EF4-FFF2-40B4-BE49-F238E27FC236}">
                <a16:creationId xmlns:a16="http://schemas.microsoft.com/office/drawing/2014/main" id="{4ABAE1CC-1670-41D7-8E1D-B479809CA2A0}"/>
              </a:ext>
            </a:extLst>
          </p:cNvPr>
          <p:cNvGrpSpPr/>
          <p:nvPr/>
        </p:nvGrpSpPr>
        <p:grpSpPr>
          <a:xfrm>
            <a:off x="5213334" y="1731108"/>
            <a:ext cx="3446894" cy="2966985"/>
            <a:chOff x="6366893" y="1369646"/>
            <a:chExt cx="2568045" cy="2816227"/>
          </a:xfrm>
        </p:grpSpPr>
        <p:sp>
          <p:nvSpPr>
            <p:cNvPr id="7" name="Rectangle 6">
              <a:extLst>
                <a:ext uri="{FF2B5EF4-FFF2-40B4-BE49-F238E27FC236}">
                  <a16:creationId xmlns:a16="http://schemas.microsoft.com/office/drawing/2014/main" id="{E021DC50-183E-4228-9571-6552551463F8}"/>
                </a:ext>
              </a:extLst>
            </p:cNvPr>
            <p:cNvSpPr/>
            <p:nvPr/>
          </p:nvSpPr>
          <p:spPr>
            <a:xfrm>
              <a:off x="6366893" y="1369646"/>
              <a:ext cx="2568045" cy="281622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Physical Security</a:t>
              </a:r>
            </a:p>
          </p:txBody>
        </p:sp>
        <p:sp>
          <p:nvSpPr>
            <p:cNvPr id="8" name="Rectangle 7">
              <a:extLst>
                <a:ext uri="{FF2B5EF4-FFF2-40B4-BE49-F238E27FC236}">
                  <a16:creationId xmlns:a16="http://schemas.microsoft.com/office/drawing/2014/main" id="{DA288C81-4E58-4574-9C32-E681CEF391EC}"/>
                </a:ext>
              </a:extLst>
            </p:cNvPr>
            <p:cNvSpPr/>
            <p:nvPr/>
          </p:nvSpPr>
          <p:spPr>
            <a:xfrm>
              <a:off x="6451560" y="1747216"/>
              <a:ext cx="2398711" cy="243865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Identity &amp; Access</a:t>
              </a:r>
            </a:p>
          </p:txBody>
        </p:sp>
        <p:sp>
          <p:nvSpPr>
            <p:cNvPr id="9" name="Rectangle 8">
              <a:extLst>
                <a:ext uri="{FF2B5EF4-FFF2-40B4-BE49-F238E27FC236}">
                  <a16:creationId xmlns:a16="http://schemas.microsoft.com/office/drawing/2014/main" id="{B13FFE2C-9D39-413C-95CA-C5754F20D5E1}"/>
                </a:ext>
              </a:extLst>
            </p:cNvPr>
            <p:cNvSpPr/>
            <p:nvPr/>
          </p:nvSpPr>
          <p:spPr>
            <a:xfrm>
              <a:off x="6530405" y="2116393"/>
              <a:ext cx="2235199" cy="206947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Perimeter</a:t>
              </a:r>
            </a:p>
          </p:txBody>
        </p:sp>
        <p:sp>
          <p:nvSpPr>
            <p:cNvPr id="10" name="Rectangle 9">
              <a:extLst>
                <a:ext uri="{FF2B5EF4-FFF2-40B4-BE49-F238E27FC236}">
                  <a16:creationId xmlns:a16="http://schemas.microsoft.com/office/drawing/2014/main" id="{CCABB243-6E30-45CE-A128-0A8CDCDF635E}"/>
                </a:ext>
              </a:extLst>
            </p:cNvPr>
            <p:cNvSpPr/>
            <p:nvPr/>
          </p:nvSpPr>
          <p:spPr>
            <a:xfrm>
              <a:off x="6642586" y="2510743"/>
              <a:ext cx="2021420" cy="167512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Network</a:t>
              </a:r>
            </a:p>
          </p:txBody>
        </p:sp>
        <p:sp>
          <p:nvSpPr>
            <p:cNvPr id="11" name="Rectangle 10">
              <a:extLst>
                <a:ext uri="{FF2B5EF4-FFF2-40B4-BE49-F238E27FC236}">
                  <a16:creationId xmlns:a16="http://schemas.microsoft.com/office/drawing/2014/main" id="{EBC38335-51D1-429D-8378-450D3F99D260}"/>
                </a:ext>
              </a:extLst>
            </p:cNvPr>
            <p:cNvSpPr/>
            <p:nvPr/>
          </p:nvSpPr>
          <p:spPr>
            <a:xfrm>
              <a:off x="6767470" y="2910783"/>
              <a:ext cx="1778002" cy="127509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Compute</a:t>
              </a:r>
            </a:p>
          </p:txBody>
        </p:sp>
        <p:sp>
          <p:nvSpPr>
            <p:cNvPr id="12" name="Rectangle 11">
              <a:extLst>
                <a:ext uri="{FF2B5EF4-FFF2-40B4-BE49-F238E27FC236}">
                  <a16:creationId xmlns:a16="http://schemas.microsoft.com/office/drawing/2014/main" id="{B0ABBDC1-E5FF-4478-9DB8-634C73006990}"/>
                </a:ext>
              </a:extLst>
            </p:cNvPr>
            <p:cNvSpPr/>
            <p:nvPr/>
          </p:nvSpPr>
          <p:spPr>
            <a:xfrm>
              <a:off x="6898703" y="3307833"/>
              <a:ext cx="1515535" cy="87804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Application</a:t>
              </a:r>
            </a:p>
          </p:txBody>
        </p:sp>
        <p:sp>
          <p:nvSpPr>
            <p:cNvPr id="13" name="Rectangle 12">
              <a:extLst>
                <a:ext uri="{FF2B5EF4-FFF2-40B4-BE49-F238E27FC236}">
                  <a16:creationId xmlns:a16="http://schemas.microsoft.com/office/drawing/2014/main" id="{F0830FD7-83F2-4621-83EE-0A82ADCA2CC4}"/>
                </a:ext>
              </a:extLst>
            </p:cNvPr>
            <p:cNvSpPr/>
            <p:nvPr/>
          </p:nvSpPr>
          <p:spPr>
            <a:xfrm>
              <a:off x="7047929" y="3745184"/>
              <a:ext cx="1210734" cy="440688"/>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Data</a:t>
              </a:r>
            </a:p>
          </p:txBody>
        </p:sp>
      </p:grpSp>
    </p:spTree>
    <p:extLst>
      <p:ext uri="{BB962C8B-B14F-4D97-AF65-F5344CB8AC3E}">
        <p14:creationId xmlns:p14="http://schemas.microsoft.com/office/powerpoint/2010/main" val="2673095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b="1">
                <a:solidFill>
                  <a:schemeClr val="tx1"/>
                </a:solidFill>
                <a:cs typeface="Segoe UI"/>
              </a:rPr>
              <a:t>Shared Security</a:t>
            </a:r>
            <a:endParaRPr lang="en-US" b="1" dirty="0">
              <a:solidFill>
                <a:schemeClr val="tx1"/>
              </a:solidFill>
            </a:endParaRPr>
          </a:p>
        </p:txBody>
      </p:sp>
      <p:sp>
        <p:nvSpPr>
          <p:cNvPr id="6" name="Text Placeholder 5"/>
          <p:cNvSpPr>
            <a:spLocks noGrp="1"/>
          </p:cNvSpPr>
          <p:nvPr>
            <p:ph sz="quarter" idx="10"/>
          </p:nvPr>
        </p:nvSpPr>
        <p:spPr>
          <a:xfrm>
            <a:off x="314326" y="1949923"/>
            <a:ext cx="3250328" cy="1908215"/>
          </a:xfrm>
        </p:spPr>
        <p:txBody>
          <a:bodyPr/>
          <a:lstStyle/>
          <a:p>
            <a:pPr marL="257175" indent="-257175">
              <a:buFont typeface="Arial" panose="020B0604020202020204" pitchFamily="34" charset="0"/>
              <a:buChar char="•"/>
            </a:pPr>
            <a:r>
              <a:rPr lang="en-US" dirty="0">
                <a:solidFill>
                  <a:schemeClr val="tx1"/>
                </a:solidFill>
                <a:latin typeface="+mn-lt"/>
              </a:rPr>
              <a:t>Migrating from customer-controlled to cloud-based datacenters shifts the responsibility for security.</a:t>
            </a:r>
          </a:p>
          <a:p>
            <a:pPr marL="257175" indent="-257175">
              <a:buFont typeface="Arial" panose="020B0604020202020204" pitchFamily="34" charset="0"/>
              <a:buChar char="•"/>
            </a:pPr>
            <a:endParaRPr lang="en-US" dirty="0">
              <a:solidFill>
                <a:schemeClr val="tx1"/>
              </a:solidFill>
              <a:latin typeface="+mn-lt"/>
            </a:endParaRPr>
          </a:p>
          <a:p>
            <a:pPr marL="257175" indent="-257175">
              <a:buFont typeface="Arial" panose="020B0604020202020204" pitchFamily="34" charset="0"/>
              <a:buChar char="•"/>
            </a:pPr>
            <a:r>
              <a:rPr lang="en-US" dirty="0">
                <a:solidFill>
                  <a:schemeClr val="tx1"/>
                </a:solidFill>
                <a:latin typeface="+mn-lt"/>
              </a:rPr>
              <a:t>Security becomes a shared concern between cloud providers and customers.</a:t>
            </a:r>
            <a:endParaRPr lang="en-US" b="1" dirty="0">
              <a:solidFill>
                <a:schemeClr val="tx1"/>
              </a:solidFill>
              <a:latin typeface="+mn-lt"/>
            </a:endParaRPr>
          </a:p>
        </p:txBody>
      </p:sp>
      <p:graphicFrame>
        <p:nvGraphicFramePr>
          <p:cNvPr id="5" name="Table 3">
            <a:extLst>
              <a:ext uri="{FF2B5EF4-FFF2-40B4-BE49-F238E27FC236}">
                <a16:creationId xmlns:a16="http://schemas.microsoft.com/office/drawing/2014/main" id="{B52B1D42-FD12-4852-BCE3-48EA64F82FC8}"/>
              </a:ext>
            </a:extLst>
          </p:cNvPr>
          <p:cNvGraphicFramePr>
            <a:graphicFrameLocks noGrp="1"/>
          </p:cNvGraphicFramePr>
          <p:nvPr/>
        </p:nvGraphicFramePr>
        <p:xfrm>
          <a:off x="3736529" y="1187620"/>
          <a:ext cx="5083405" cy="3867835"/>
        </p:xfrm>
        <a:graphic>
          <a:graphicData uri="http://schemas.openxmlformats.org/drawingml/2006/table">
            <a:tbl>
              <a:tblPr firstRow="1" bandRow="1">
                <a:tableStyleId>{5C22544A-7EE6-4342-B048-85BDC9FD1C3A}</a:tableStyleId>
              </a:tblPr>
              <a:tblGrid>
                <a:gridCol w="1590773">
                  <a:extLst>
                    <a:ext uri="{9D8B030D-6E8A-4147-A177-3AD203B41FA5}">
                      <a16:colId xmlns:a16="http://schemas.microsoft.com/office/drawing/2014/main" val="2492553837"/>
                    </a:ext>
                  </a:extLst>
                </a:gridCol>
                <a:gridCol w="933254">
                  <a:extLst>
                    <a:ext uri="{9D8B030D-6E8A-4147-A177-3AD203B41FA5}">
                      <a16:colId xmlns:a16="http://schemas.microsoft.com/office/drawing/2014/main" val="491487378"/>
                    </a:ext>
                  </a:extLst>
                </a:gridCol>
                <a:gridCol w="791852">
                  <a:extLst>
                    <a:ext uri="{9D8B030D-6E8A-4147-A177-3AD203B41FA5}">
                      <a16:colId xmlns:a16="http://schemas.microsoft.com/office/drawing/2014/main" val="2169151038"/>
                    </a:ext>
                  </a:extLst>
                </a:gridCol>
                <a:gridCol w="855482">
                  <a:extLst>
                    <a:ext uri="{9D8B030D-6E8A-4147-A177-3AD203B41FA5}">
                      <a16:colId xmlns:a16="http://schemas.microsoft.com/office/drawing/2014/main" val="2048577238"/>
                    </a:ext>
                  </a:extLst>
                </a:gridCol>
                <a:gridCol w="912044">
                  <a:extLst>
                    <a:ext uri="{9D8B030D-6E8A-4147-A177-3AD203B41FA5}">
                      <a16:colId xmlns:a16="http://schemas.microsoft.com/office/drawing/2014/main" val="2063440402"/>
                    </a:ext>
                  </a:extLst>
                </a:gridCol>
              </a:tblGrid>
              <a:tr h="288935">
                <a:tc>
                  <a:txBody>
                    <a:bodyPr/>
                    <a:lstStyle/>
                    <a:p>
                      <a:pPr algn="ctr"/>
                      <a:r>
                        <a:rPr lang="de-DE" sz="1100" dirty="0">
                          <a:solidFill>
                            <a:schemeClr val="tx1"/>
                          </a:solidFill>
                          <a:latin typeface="+mj-lt"/>
                        </a:rPr>
                        <a:t>Responsibility</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On-Premises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IaaS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PaaS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SaaS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90566429"/>
                  </a:ext>
                </a:extLst>
              </a:tr>
              <a:tr h="388620">
                <a:tc>
                  <a:txBody>
                    <a:bodyPr/>
                    <a:lstStyle/>
                    <a:p>
                      <a:r>
                        <a:rPr lang="de-DE" sz="1100" dirty="0">
                          <a:solidFill>
                            <a:schemeClr val="tx1"/>
                          </a:solidFill>
                          <a:latin typeface="+mj-lt"/>
                        </a:rPr>
                        <a:t>Data governance and Rights Management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de-DE" sz="1100" dirty="0">
                          <a:solidFill>
                            <a:schemeClr val="tx1"/>
                          </a:solidFill>
                          <a:latin typeface="+mj-lt"/>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1863667499"/>
                  </a:ext>
                </a:extLst>
              </a:tr>
              <a:tr h="288935">
                <a:tc>
                  <a:txBody>
                    <a:bodyPr/>
                    <a:lstStyle/>
                    <a:p>
                      <a:r>
                        <a:rPr lang="de-DE" sz="1100" dirty="0">
                          <a:solidFill>
                            <a:schemeClr val="tx1"/>
                          </a:solidFill>
                          <a:latin typeface="+mj-lt"/>
                        </a:rPr>
                        <a:t>Client endpoints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4050954191"/>
                  </a:ext>
                </a:extLst>
              </a:tr>
              <a:tr h="388620">
                <a:tc>
                  <a:txBody>
                    <a:bodyPr/>
                    <a:lstStyle/>
                    <a:p>
                      <a:r>
                        <a:rPr lang="de-DE" sz="1100" dirty="0">
                          <a:solidFill>
                            <a:schemeClr val="tx1"/>
                          </a:solidFill>
                          <a:latin typeface="+mj-lt"/>
                        </a:rPr>
                        <a:t>Account and access management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1269630258"/>
                  </a:ext>
                </a:extLst>
              </a:tr>
              <a:tr h="388620">
                <a:tc>
                  <a:txBody>
                    <a:bodyPr/>
                    <a:lstStyle/>
                    <a:p>
                      <a:r>
                        <a:rPr lang="de-DE" sz="1100" dirty="0">
                          <a:solidFill>
                            <a:schemeClr val="tx1"/>
                          </a:solidFill>
                          <a:latin typeface="+mj-lt"/>
                        </a:rPr>
                        <a:t>Identity and directory infrastructure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extLst>
                  <a:ext uri="{0D108BD9-81ED-4DB2-BD59-A6C34878D82A}">
                    <a16:rowId xmlns:a16="http://schemas.microsoft.com/office/drawing/2014/main" val="2936489739"/>
                  </a:ext>
                </a:extLst>
              </a:tr>
              <a:tr h="388620">
                <a:tc>
                  <a:txBody>
                    <a:bodyPr/>
                    <a:lstStyle/>
                    <a:p>
                      <a:r>
                        <a:rPr lang="de-DE" sz="1100" dirty="0">
                          <a:solidFill>
                            <a:schemeClr val="tx1"/>
                          </a:solidFill>
                          <a:latin typeface="+mj-lt"/>
                        </a:rPr>
                        <a:t>Application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kumimoji="0" lang="de-DE" sz="1100" b="0" i="0" u="none" strike="noStrike" kern="1200" cap="none" spc="0" normalizeH="0" baseline="0" noProof="0" dirty="0">
                        <a:ln>
                          <a:noFill/>
                        </a:ln>
                        <a:solidFill>
                          <a:schemeClr val="tx1"/>
                        </a:solidFill>
                        <a:effectLst/>
                        <a:uLnTx/>
                        <a:uFillTx/>
                        <a:latin typeface="+mj-lt"/>
                        <a:ea typeface="+mn-ea"/>
                        <a:cs typeface="+mn-cs"/>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1859470329"/>
                  </a:ext>
                </a:extLst>
              </a:tr>
              <a:tr h="388620">
                <a:tc>
                  <a:txBody>
                    <a:bodyPr/>
                    <a:lstStyle/>
                    <a:p>
                      <a:r>
                        <a:rPr lang="de-DE" sz="1100" dirty="0">
                          <a:solidFill>
                            <a:schemeClr val="tx1"/>
                          </a:solidFill>
                          <a:latin typeface="+mj-lt"/>
                        </a:rPr>
                        <a:t>Network controls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724286487"/>
                  </a:ext>
                </a:extLst>
              </a:tr>
              <a:tr h="288935">
                <a:tc>
                  <a:txBody>
                    <a:bodyPr/>
                    <a:lstStyle/>
                    <a:p>
                      <a:r>
                        <a:rPr lang="de-DE" sz="1100" dirty="0">
                          <a:solidFill>
                            <a:schemeClr val="tx1"/>
                          </a:solidFill>
                          <a:latin typeface="+mj-lt"/>
                        </a:rPr>
                        <a:t>Operating system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lang="de-DE" sz="1100" dirty="0">
                          <a:solidFill>
                            <a:schemeClr val="tx1"/>
                          </a:solidFill>
                          <a:latin typeface="+mj-lt"/>
                        </a:rPr>
                        <a:t>Microsoft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553248286"/>
                  </a:ext>
                </a:extLst>
              </a:tr>
              <a:tr h="288935">
                <a:tc>
                  <a:txBody>
                    <a:bodyPr/>
                    <a:lstStyle/>
                    <a:p>
                      <a:r>
                        <a:rPr lang="de-DE" sz="1100" dirty="0">
                          <a:solidFill>
                            <a:schemeClr val="tx1"/>
                          </a:solidFill>
                          <a:latin typeface="+mj-lt"/>
                        </a:rPr>
                        <a:t>Physical hosts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1138695883"/>
                  </a:ext>
                </a:extLst>
              </a:tr>
              <a:tr h="288935">
                <a:tc>
                  <a:txBody>
                    <a:bodyPr/>
                    <a:lstStyle/>
                    <a:p>
                      <a:r>
                        <a:rPr lang="de-DE" sz="1100" dirty="0">
                          <a:solidFill>
                            <a:schemeClr val="tx1"/>
                          </a:solidFill>
                          <a:latin typeface="+mj-lt"/>
                        </a:rPr>
                        <a:t>Physical network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537528356"/>
                  </a:ext>
                </a:extLst>
              </a:tr>
              <a:tr h="288935">
                <a:tc>
                  <a:txBody>
                    <a:bodyPr/>
                    <a:lstStyle/>
                    <a:p>
                      <a:r>
                        <a:rPr lang="de-DE" sz="1100" dirty="0">
                          <a:solidFill>
                            <a:schemeClr val="tx1"/>
                          </a:solidFill>
                          <a:latin typeface="+mj-lt"/>
                        </a:rPr>
                        <a:t>Physical datacenter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3209506587"/>
                  </a:ext>
                </a:extLst>
              </a:tr>
            </a:tbl>
          </a:graphicData>
        </a:graphic>
      </p:graphicFrame>
    </p:spTree>
    <p:extLst>
      <p:ext uri="{BB962C8B-B14F-4D97-AF65-F5344CB8AC3E}">
        <p14:creationId xmlns:p14="http://schemas.microsoft.com/office/powerpoint/2010/main" val="482162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Network Security Groups (NSGs)</a:t>
            </a:r>
          </a:p>
        </p:txBody>
      </p:sp>
      <p:sp>
        <p:nvSpPr>
          <p:cNvPr id="6" name="Text Placeholder 5"/>
          <p:cNvSpPr>
            <a:spLocks noGrp="1"/>
          </p:cNvSpPr>
          <p:nvPr>
            <p:ph sz="quarter" idx="4294967295"/>
          </p:nvPr>
        </p:nvSpPr>
        <p:spPr>
          <a:xfrm>
            <a:off x="314326" y="1949922"/>
            <a:ext cx="8505608" cy="2521652"/>
          </a:xfrm>
        </p:spPr>
        <p:txBody>
          <a:bodyPr/>
          <a:lstStyle/>
          <a:p>
            <a:pPr marL="0" indent="0">
              <a:buNone/>
            </a:pPr>
            <a:r>
              <a:rPr lang="en-US" sz="1800" b="1" dirty="0"/>
              <a:t>Network Security Groups (NSGs) </a:t>
            </a:r>
            <a:r>
              <a:rPr lang="en-US" sz="1800" dirty="0"/>
              <a:t>f</a:t>
            </a:r>
            <a:r>
              <a:rPr lang="en-US" sz="1800" dirty="0" err="1"/>
              <a:t>ilter</a:t>
            </a:r>
            <a:r>
              <a:rPr lang="en-US" sz="1800" dirty="0"/>
              <a:t> network traffic to and from Azure resources on Azure Virtual Networks.</a:t>
            </a:r>
          </a:p>
          <a:p>
            <a:pPr marL="0" indent="0">
              <a:buNone/>
            </a:pPr>
            <a:endParaRPr lang="en-US" sz="1800" dirty="0"/>
          </a:p>
          <a:p>
            <a:pPr marL="214313" indent="-214313">
              <a:lnSpc>
                <a:spcPct val="114000"/>
              </a:lnSpc>
            </a:pPr>
            <a:r>
              <a:rPr lang="en-US" sz="1800" dirty="0"/>
              <a:t>Set inbound and outbound rules to filter by source and destination IP address, port, and protocol.</a:t>
            </a:r>
          </a:p>
          <a:p>
            <a:pPr marL="214313" indent="-214313">
              <a:lnSpc>
                <a:spcPct val="114000"/>
              </a:lnSpc>
            </a:pPr>
            <a:r>
              <a:rPr lang="en-US" sz="1800" dirty="0"/>
              <a:t>Add multiple rules, as needed, within subscription limits. </a:t>
            </a:r>
          </a:p>
          <a:p>
            <a:pPr marL="214313" indent="-214313">
              <a:lnSpc>
                <a:spcPct val="114000"/>
              </a:lnSpc>
            </a:pPr>
            <a:r>
              <a:rPr lang="en-US" sz="1800" dirty="0"/>
              <a:t>Azure applies default, baseline security rules to new NSGs.</a:t>
            </a:r>
          </a:p>
          <a:p>
            <a:pPr marL="214313" indent="-214313">
              <a:lnSpc>
                <a:spcPct val="114000"/>
              </a:lnSpc>
            </a:pPr>
            <a:r>
              <a:rPr lang="en-US" sz="1800" dirty="0"/>
              <a:t>Override default rules with new, higher priority rules.</a:t>
            </a:r>
            <a:endParaRPr lang="en-US" sz="1800" dirty="0">
              <a:cs typeface="Segoe UI Semilight" pitchFamily="34" charset="0"/>
            </a:endParaRPr>
          </a:p>
        </p:txBody>
      </p:sp>
      <p:pic>
        <p:nvPicPr>
          <p:cNvPr id="4" name="Picture 3" descr="Image representing Network Security Group (NSG)">
            <a:extLst>
              <a:ext uri="{FF2B5EF4-FFF2-40B4-BE49-F238E27FC236}">
                <a16:creationId xmlns:a16="http://schemas.microsoft.com/office/drawing/2014/main" id="{AB314C1E-84BC-469E-95BE-241BC89020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7977" y="3210748"/>
            <a:ext cx="1677048" cy="1606805"/>
          </a:xfrm>
          <a:prstGeom prst="rect">
            <a:avLst/>
          </a:prstGeom>
        </p:spPr>
      </p:pic>
    </p:spTree>
    <p:extLst>
      <p:ext uri="{BB962C8B-B14F-4D97-AF65-F5344CB8AC3E}">
        <p14:creationId xmlns:p14="http://schemas.microsoft.com/office/powerpoint/2010/main" val="2970238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Firewall</a:t>
            </a:r>
          </a:p>
        </p:txBody>
      </p:sp>
      <p:sp>
        <p:nvSpPr>
          <p:cNvPr id="6" name="Text Placeholder 5"/>
          <p:cNvSpPr>
            <a:spLocks noGrp="1"/>
          </p:cNvSpPr>
          <p:nvPr>
            <p:ph sz="quarter" idx="10"/>
          </p:nvPr>
        </p:nvSpPr>
        <p:spPr>
          <a:xfrm>
            <a:off x="314326" y="1949923"/>
            <a:ext cx="8505608" cy="2391135"/>
          </a:xfrm>
        </p:spPr>
        <p:txBody>
          <a:bodyPr/>
          <a:lstStyle/>
          <a:p>
            <a:pPr marL="0" indent="0">
              <a:lnSpc>
                <a:spcPct val="114000"/>
              </a:lnSpc>
            </a:pPr>
            <a:r>
              <a:rPr lang="en-US" noProof="0" dirty="0"/>
              <a:t>A stateful, managed</a:t>
            </a:r>
            <a:r>
              <a:rPr lang="en-US" dirty="0"/>
              <a:t> </a:t>
            </a:r>
            <a:r>
              <a:rPr lang="en-US" noProof="0" dirty="0"/>
              <a:t>Firewall as a Service (</a:t>
            </a:r>
            <a:r>
              <a:rPr lang="en-US" noProof="0" dirty="0" err="1"/>
              <a:t>FaaS</a:t>
            </a:r>
            <a:r>
              <a:rPr lang="en-US" noProof="0" dirty="0"/>
              <a:t>) that grants/denies server access based on originating IP address,</a:t>
            </a:r>
            <a:r>
              <a:rPr lang="en-US" dirty="0"/>
              <a:t> in order </a:t>
            </a:r>
            <a:r>
              <a:rPr lang="en-US" noProof="0" dirty="0"/>
              <a:t>to protect network resources.</a:t>
            </a:r>
          </a:p>
          <a:p>
            <a:pPr marL="257175" indent="-257175">
              <a:lnSpc>
                <a:spcPct val="114000"/>
              </a:lnSpc>
              <a:buFont typeface="Arial" panose="020B0604020202020204" pitchFamily="34" charset="0"/>
              <a:buChar char="•"/>
            </a:pPr>
            <a:r>
              <a:rPr lang="en-US" dirty="0"/>
              <a:t>Applies inbound and outbound traffic filtering rules</a:t>
            </a:r>
          </a:p>
          <a:p>
            <a:pPr marL="257175" indent="-257175">
              <a:lnSpc>
                <a:spcPct val="114000"/>
              </a:lnSpc>
              <a:buFont typeface="Arial" panose="020B0604020202020204" pitchFamily="34" charset="0"/>
              <a:buChar char="•"/>
            </a:pPr>
            <a:r>
              <a:rPr lang="en-US" noProof="0" dirty="0"/>
              <a:t>Built-in high availability</a:t>
            </a:r>
          </a:p>
          <a:p>
            <a:pPr marL="257175" indent="-257175">
              <a:lnSpc>
                <a:spcPct val="114000"/>
              </a:lnSpc>
              <a:buFont typeface="Arial" panose="020B0604020202020204" pitchFamily="34" charset="0"/>
              <a:buChar char="•"/>
            </a:pPr>
            <a:r>
              <a:rPr lang="en-US" dirty="0"/>
              <a:t>Unrestricted cloud scalability</a:t>
            </a:r>
          </a:p>
          <a:p>
            <a:pPr marL="257175" indent="-257175">
              <a:lnSpc>
                <a:spcPct val="114000"/>
              </a:lnSpc>
              <a:buFont typeface="Arial" panose="020B0604020202020204" pitchFamily="34" charset="0"/>
              <a:buChar char="•"/>
            </a:pPr>
            <a:r>
              <a:rPr lang="en-US" dirty="0"/>
              <a:t>Uses Azure Monitor logging</a:t>
            </a:r>
            <a:endParaRPr lang="en-US" noProof="0" dirty="0"/>
          </a:p>
        </p:txBody>
      </p:sp>
      <p:pic>
        <p:nvPicPr>
          <p:cNvPr id="8" name="Graphic 7">
            <a:extLst>
              <a:ext uri="{FF2B5EF4-FFF2-40B4-BE49-F238E27FC236}">
                <a16:creationId xmlns:a16="http://schemas.microsoft.com/office/drawing/2014/main" id="{699A1371-042B-4BD4-A880-2D0C6A6512B3}"/>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37672" y="2441594"/>
            <a:ext cx="1981859" cy="1981859"/>
          </a:xfrm>
          <a:prstGeom prst="rect">
            <a:avLst/>
          </a:prstGeom>
        </p:spPr>
      </p:pic>
      <p:grpSp>
        <p:nvGrpSpPr>
          <p:cNvPr id="3" name="Group 2" descr="Azure Application Gateway icon - brick wall in front of applications in the cloud.">
            <a:extLst>
              <a:ext uri="{FF2B5EF4-FFF2-40B4-BE49-F238E27FC236}">
                <a16:creationId xmlns:a16="http://schemas.microsoft.com/office/drawing/2014/main" id="{5CB9A4C7-ABA6-4B21-9F30-6312FFD3F391}"/>
              </a:ext>
            </a:extLst>
          </p:cNvPr>
          <p:cNvGrpSpPr/>
          <p:nvPr/>
        </p:nvGrpSpPr>
        <p:grpSpPr>
          <a:xfrm>
            <a:off x="313982" y="4474683"/>
            <a:ext cx="8516036" cy="507831"/>
            <a:chOff x="418643" y="4786537"/>
            <a:chExt cx="11354714" cy="677108"/>
          </a:xfrm>
        </p:grpSpPr>
        <p:sp>
          <p:nvSpPr>
            <p:cNvPr id="2" name="Rectangle 1">
              <a:extLst>
                <a:ext uri="{FF2B5EF4-FFF2-40B4-BE49-F238E27FC236}">
                  <a16:creationId xmlns:a16="http://schemas.microsoft.com/office/drawing/2014/main" id="{FC351924-337F-4BF9-AB0F-C284E0A75DDA}"/>
                </a:ext>
              </a:extLst>
            </p:cNvPr>
            <p:cNvSpPr/>
            <p:nvPr/>
          </p:nvSpPr>
          <p:spPr>
            <a:xfrm>
              <a:off x="1091270" y="4786537"/>
              <a:ext cx="10682087" cy="677108"/>
            </a:xfrm>
            <a:prstGeom prst="rect">
              <a:avLst/>
            </a:prstGeom>
          </p:spPr>
          <p:txBody>
            <a:bodyPr wrap="square">
              <a:spAutoFit/>
            </a:bodyPr>
            <a:lstStyle/>
            <a:p>
              <a:r>
                <a:rPr lang="en-US" sz="1350" b="1" dirty="0">
                  <a:gradFill>
                    <a:gsLst>
                      <a:gs pos="1250">
                        <a:schemeClr val="tx1"/>
                      </a:gs>
                      <a:gs pos="100000">
                        <a:schemeClr val="tx1"/>
                      </a:gs>
                    </a:gsLst>
                    <a:lin ang="5400000" scaled="0"/>
                  </a:gradFill>
                  <a:cs typeface="Segoe UI Semilight" panose="020B0402040204020203" pitchFamily="34" charset="0"/>
                </a:rPr>
                <a:t>Azure Application Gateway </a:t>
              </a:r>
              <a:r>
                <a:rPr lang="en-US" sz="1350" dirty="0">
                  <a:gradFill>
                    <a:gsLst>
                      <a:gs pos="1250">
                        <a:schemeClr val="tx1"/>
                      </a:gs>
                      <a:gs pos="100000">
                        <a:schemeClr val="tx1"/>
                      </a:gs>
                    </a:gsLst>
                    <a:lin ang="5400000" scaled="0"/>
                  </a:gradFill>
                  <a:cs typeface="Segoe UI Semilight" panose="020B0402040204020203" pitchFamily="34" charset="0"/>
                </a:rPr>
                <a:t>also provides a firewall, Web Application Firewall (WAF). WAF provides centralized, inbound protection for your web applications.</a:t>
              </a:r>
            </a:p>
          </p:txBody>
        </p:sp>
        <p:pic>
          <p:nvPicPr>
            <p:cNvPr id="5" name="Graphic 4">
              <a:extLst>
                <a:ext uri="{FF2B5EF4-FFF2-40B4-BE49-F238E27FC236}">
                  <a16:creationId xmlns:a16="http://schemas.microsoft.com/office/drawing/2014/main" id="{FEA8DE28-8815-46DB-9446-C230FB27D7E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8643" y="4803459"/>
              <a:ext cx="612489" cy="612489"/>
            </a:xfrm>
            <a:prstGeom prst="rect">
              <a:avLst/>
            </a:prstGeom>
          </p:spPr>
        </p:pic>
      </p:grpSp>
    </p:spTree>
    <p:extLst>
      <p:ext uri="{BB962C8B-B14F-4D97-AF65-F5344CB8AC3E}">
        <p14:creationId xmlns:p14="http://schemas.microsoft.com/office/powerpoint/2010/main" val="4255940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Distributed Denial of Service (</a:t>
            </a:r>
            <a:r>
              <a:rPr lang="en-US" noProof="0" dirty="0" err="1"/>
              <a:t>DDoS</a:t>
            </a:r>
            <a:r>
              <a:rPr lang="en-US" noProof="0" dirty="0"/>
              <a:t>) protection</a:t>
            </a:r>
          </a:p>
        </p:txBody>
      </p:sp>
      <p:sp>
        <p:nvSpPr>
          <p:cNvPr id="6" name="Text Placeholder 5"/>
          <p:cNvSpPr>
            <a:spLocks noGrp="1"/>
          </p:cNvSpPr>
          <p:nvPr>
            <p:ph sz="quarter" idx="10"/>
          </p:nvPr>
        </p:nvSpPr>
        <p:spPr>
          <a:xfrm>
            <a:off x="314326" y="1858888"/>
            <a:ext cx="8505608" cy="2198294"/>
          </a:xfrm>
        </p:spPr>
        <p:txBody>
          <a:bodyPr vert="horz" wrap="square" lIns="0" tIns="68580" rIns="109728" bIns="68580" numCol="1" rtlCol="0" anchor="t" anchorCtr="0" compatLnSpc="1">
            <a:prstTxWarp prst="textNoShape">
              <a:avLst/>
            </a:prstTxWarp>
            <a:spAutoFit/>
          </a:bodyPr>
          <a:lstStyle/>
          <a:p>
            <a:r>
              <a:rPr lang="en-US" noProof="0" dirty="0">
                <a:latin typeface="+mn-lt"/>
              </a:rPr>
              <a:t>DDoS attacks overwhelm and exhaust network resources, making apps slow </a:t>
            </a:r>
            <a:br>
              <a:rPr lang="en-US" dirty="0"/>
            </a:br>
            <a:r>
              <a:rPr lang="en-US" noProof="0" dirty="0">
                <a:latin typeface="+mn-lt"/>
              </a:rPr>
              <a:t>or unresponsive.</a:t>
            </a:r>
            <a:endParaRPr lang="en-US" dirty="0">
              <a:latin typeface="+mn-lt"/>
            </a:endParaRPr>
          </a:p>
          <a:p>
            <a:pPr marL="257175" indent="-257175">
              <a:lnSpc>
                <a:spcPct val="114000"/>
              </a:lnSpc>
              <a:buFont typeface="Arial" panose="020B0604020202020204" pitchFamily="34" charset="0"/>
              <a:buChar char="•"/>
            </a:pPr>
            <a:r>
              <a:rPr lang="en-US" dirty="0">
                <a:latin typeface="+mn-lt"/>
              </a:rPr>
              <a:t>Sanitizes unwanted network traffic before it impacts service availability.</a:t>
            </a:r>
          </a:p>
          <a:p>
            <a:pPr marL="257175" indent="-257175">
              <a:lnSpc>
                <a:spcPct val="114000"/>
              </a:lnSpc>
              <a:buFont typeface="Arial" panose="020B0604020202020204" pitchFamily="34" charset="0"/>
              <a:buChar char="•"/>
            </a:pPr>
            <a:r>
              <a:rPr lang="en-US" dirty="0">
                <a:latin typeface="+mn-lt"/>
              </a:rPr>
              <a:t>Basic service tier is automatically enabled in Azure.</a:t>
            </a:r>
          </a:p>
          <a:p>
            <a:pPr marL="257175" indent="-257175">
              <a:lnSpc>
                <a:spcPct val="114000"/>
              </a:lnSpc>
              <a:buFont typeface="Arial" panose="020B0604020202020204" pitchFamily="34" charset="0"/>
              <a:buChar char="•"/>
            </a:pPr>
            <a:r>
              <a:rPr lang="en-US" dirty="0">
                <a:latin typeface="+mn-lt"/>
              </a:rPr>
              <a:t>Standard service tier</a:t>
            </a:r>
            <a:r>
              <a:rPr lang="en-US" i="1" dirty="0">
                <a:latin typeface="+mn-lt"/>
              </a:rPr>
              <a:t> </a:t>
            </a:r>
            <a:r>
              <a:rPr lang="en-US" dirty="0">
                <a:latin typeface="+mn-lt"/>
              </a:rPr>
              <a:t>adds mitigation capabilities</a:t>
            </a:r>
            <a:r>
              <a:rPr lang="en-US" dirty="0"/>
              <a:t> that are </a:t>
            </a:r>
            <a:r>
              <a:rPr lang="en-US" dirty="0">
                <a:latin typeface="+mn-lt"/>
              </a:rPr>
              <a:t>tuned to protect </a:t>
            </a:r>
            <a:br>
              <a:rPr lang="en-US" dirty="0"/>
            </a:br>
            <a:r>
              <a:rPr lang="en-US" dirty="0">
                <a:latin typeface="+mn-lt"/>
              </a:rPr>
              <a:t>Azure Virtual Network resources.</a:t>
            </a:r>
            <a:endParaRPr lang="en-US" noProof="0" dirty="0">
              <a:latin typeface="+mn-lt"/>
              <a:cs typeface="Segoe UI Semilight" pitchFamily="34" charset="0"/>
            </a:endParaRPr>
          </a:p>
        </p:txBody>
      </p:sp>
      <p:pic>
        <p:nvPicPr>
          <p:cNvPr id="5" name="Picture 4" descr="Picture of an attacker trying to do a denial of service attack on the cloud, and Azure DDoS Protection is blocking the attack.">
            <a:extLst>
              <a:ext uri="{FF2B5EF4-FFF2-40B4-BE49-F238E27FC236}">
                <a16:creationId xmlns:a16="http://schemas.microsoft.com/office/drawing/2014/main" id="{AD98E63B-39CC-4211-9726-13F2BF3357F7}"/>
              </a:ext>
            </a:extLst>
          </p:cNvPr>
          <p:cNvPicPr>
            <a:picLocks noChangeAspect="1"/>
          </p:cNvPicPr>
          <p:nvPr/>
        </p:nvPicPr>
        <p:blipFill>
          <a:blip r:embed="rId3"/>
          <a:stretch>
            <a:fillRect/>
          </a:stretch>
        </p:blipFill>
        <p:spPr>
          <a:xfrm>
            <a:off x="1617979" y="3956703"/>
            <a:ext cx="5632352" cy="1094138"/>
          </a:xfrm>
          <a:prstGeom prst="rect">
            <a:avLst/>
          </a:prstGeom>
        </p:spPr>
      </p:pic>
    </p:spTree>
    <p:extLst>
      <p:ext uri="{BB962C8B-B14F-4D97-AF65-F5344CB8AC3E}">
        <p14:creationId xmlns:p14="http://schemas.microsoft.com/office/powerpoint/2010/main" val="3923577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Defense in Depth Reviewed</a:t>
            </a:r>
            <a:endParaRPr lang="en-US" noProof="0" dirty="0">
              <a:cs typeface="Segoe UI"/>
            </a:endParaRPr>
          </a:p>
        </p:txBody>
      </p:sp>
      <p:sp>
        <p:nvSpPr>
          <p:cNvPr id="6" name="Text Placeholder 5"/>
          <p:cNvSpPr>
            <a:spLocks noGrp="1"/>
          </p:cNvSpPr>
          <p:nvPr>
            <p:ph sz="quarter" idx="4294967295"/>
          </p:nvPr>
        </p:nvSpPr>
        <p:spPr>
          <a:xfrm>
            <a:off x="314326" y="1949923"/>
            <a:ext cx="4618506" cy="3074688"/>
          </a:xfrm>
        </p:spPr>
        <p:txBody>
          <a:bodyPr vert="horz" wrap="square" lIns="0" tIns="68580" rIns="109728" bIns="68580" numCol="1" rtlCol="0" anchor="t" anchorCtr="0" compatLnSpc="1">
            <a:prstTxWarp prst="textNoShape">
              <a:avLst/>
            </a:prstTxWarp>
            <a:spAutoFit/>
          </a:bodyPr>
          <a:lstStyle/>
          <a:p>
            <a:r>
              <a:rPr lang="en-US" sz="1800" dirty="0"/>
              <a:t>Combining network security solutions</a:t>
            </a:r>
            <a:endParaRPr lang="en-US" sz="1800" dirty="0">
              <a:cs typeface="Segoe UI Semibold"/>
            </a:endParaRPr>
          </a:p>
          <a:p>
            <a:pPr marL="257175" indent="-257175"/>
            <a:r>
              <a:rPr lang="en-US" sz="1800" b="1" dirty="0"/>
              <a:t>NSGs </a:t>
            </a:r>
            <a:r>
              <a:rPr lang="en-US" sz="1800" dirty="0"/>
              <a:t>with </a:t>
            </a:r>
            <a:r>
              <a:rPr lang="en-US" sz="1800" b="1" dirty="0"/>
              <a:t>Azure Firewall</a:t>
            </a:r>
            <a:r>
              <a:rPr lang="en-US" sz="1800" dirty="0"/>
              <a:t> to achieve defense in depth. </a:t>
            </a:r>
            <a:endParaRPr lang="en-US" sz="1800" dirty="0">
              <a:cs typeface="Segoe UI"/>
            </a:endParaRPr>
          </a:p>
          <a:p>
            <a:pPr marL="257175" indent="-257175"/>
            <a:r>
              <a:rPr lang="en-US" sz="1800" b="1" dirty="0"/>
              <a:t>Perimeter layer </a:t>
            </a:r>
            <a:r>
              <a:rPr lang="en-US" sz="1800" dirty="0"/>
              <a:t>protects your network boundaries with Azure DDoS Protection and Azure Firewall.</a:t>
            </a:r>
          </a:p>
          <a:p>
            <a:pPr marL="257175" indent="-257175"/>
            <a:r>
              <a:rPr lang="en-US" sz="1800" b="1" dirty="0"/>
              <a:t>Networking layer </a:t>
            </a:r>
            <a:r>
              <a:rPr lang="en-US" sz="1800" dirty="0"/>
              <a:t>only permits traffic to pass between networked resources with Network Security Group (NSG) inbound and outbound rules.</a:t>
            </a:r>
          </a:p>
        </p:txBody>
      </p:sp>
      <p:grpSp>
        <p:nvGrpSpPr>
          <p:cNvPr id="2" name="Group 1" descr="Defense in depth graphic: data, application, compute, network, perimeter, identity &amp; access, and physical security. ">
            <a:extLst>
              <a:ext uri="{FF2B5EF4-FFF2-40B4-BE49-F238E27FC236}">
                <a16:creationId xmlns:a16="http://schemas.microsoft.com/office/drawing/2014/main" id="{D844EFE4-F557-47FD-B48B-E92C88C692BB}"/>
              </a:ext>
            </a:extLst>
          </p:cNvPr>
          <p:cNvGrpSpPr/>
          <p:nvPr/>
        </p:nvGrpSpPr>
        <p:grpSpPr>
          <a:xfrm>
            <a:off x="5056783" y="1904553"/>
            <a:ext cx="3759601" cy="2816021"/>
            <a:chOff x="6366893" y="1369646"/>
            <a:chExt cx="2568045" cy="2816227"/>
          </a:xfrm>
        </p:grpSpPr>
        <p:sp>
          <p:nvSpPr>
            <p:cNvPr id="7" name="Rectangle 6">
              <a:extLst>
                <a:ext uri="{FF2B5EF4-FFF2-40B4-BE49-F238E27FC236}">
                  <a16:creationId xmlns:a16="http://schemas.microsoft.com/office/drawing/2014/main" id="{7C56C9B4-7FE3-4EC5-BF7C-FD47C08D7DEA}"/>
                </a:ext>
              </a:extLst>
            </p:cNvPr>
            <p:cNvSpPr/>
            <p:nvPr/>
          </p:nvSpPr>
          <p:spPr>
            <a:xfrm>
              <a:off x="6366893" y="1369646"/>
              <a:ext cx="2568045" cy="281622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Physical Security</a:t>
              </a:r>
            </a:p>
          </p:txBody>
        </p:sp>
        <p:sp>
          <p:nvSpPr>
            <p:cNvPr id="8" name="Rectangle 7">
              <a:extLst>
                <a:ext uri="{FF2B5EF4-FFF2-40B4-BE49-F238E27FC236}">
                  <a16:creationId xmlns:a16="http://schemas.microsoft.com/office/drawing/2014/main" id="{D1F37FA4-52AD-4D14-91E2-7411A17FF5E2}"/>
                </a:ext>
              </a:extLst>
            </p:cNvPr>
            <p:cNvSpPr/>
            <p:nvPr/>
          </p:nvSpPr>
          <p:spPr>
            <a:xfrm>
              <a:off x="6451560" y="1747216"/>
              <a:ext cx="2398711" cy="243865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Identity &amp; Access</a:t>
              </a:r>
            </a:p>
          </p:txBody>
        </p:sp>
        <p:sp>
          <p:nvSpPr>
            <p:cNvPr id="9" name="Rectangle 8">
              <a:extLst>
                <a:ext uri="{FF2B5EF4-FFF2-40B4-BE49-F238E27FC236}">
                  <a16:creationId xmlns:a16="http://schemas.microsoft.com/office/drawing/2014/main" id="{F02755D6-CE95-41B4-AB29-F66E7FCB6E65}"/>
                </a:ext>
              </a:extLst>
            </p:cNvPr>
            <p:cNvSpPr/>
            <p:nvPr/>
          </p:nvSpPr>
          <p:spPr>
            <a:xfrm>
              <a:off x="6530405" y="2116393"/>
              <a:ext cx="2235199" cy="206947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Perimeter</a:t>
              </a:r>
            </a:p>
          </p:txBody>
        </p:sp>
        <p:sp>
          <p:nvSpPr>
            <p:cNvPr id="10" name="Rectangle 9">
              <a:extLst>
                <a:ext uri="{FF2B5EF4-FFF2-40B4-BE49-F238E27FC236}">
                  <a16:creationId xmlns:a16="http://schemas.microsoft.com/office/drawing/2014/main" id="{2B0C5988-5E19-44D0-BF7D-0F5693694A7E}"/>
                </a:ext>
              </a:extLst>
            </p:cNvPr>
            <p:cNvSpPr/>
            <p:nvPr/>
          </p:nvSpPr>
          <p:spPr>
            <a:xfrm>
              <a:off x="6642586" y="2510743"/>
              <a:ext cx="2021420" cy="167512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Network</a:t>
              </a:r>
            </a:p>
          </p:txBody>
        </p:sp>
        <p:sp>
          <p:nvSpPr>
            <p:cNvPr id="11" name="Rectangle 10">
              <a:extLst>
                <a:ext uri="{FF2B5EF4-FFF2-40B4-BE49-F238E27FC236}">
                  <a16:creationId xmlns:a16="http://schemas.microsoft.com/office/drawing/2014/main" id="{1F4352B3-7860-4327-A404-2E33A601A562}"/>
                </a:ext>
              </a:extLst>
            </p:cNvPr>
            <p:cNvSpPr/>
            <p:nvPr/>
          </p:nvSpPr>
          <p:spPr>
            <a:xfrm>
              <a:off x="6767470" y="2910783"/>
              <a:ext cx="1778002" cy="127509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Compute</a:t>
              </a:r>
            </a:p>
          </p:txBody>
        </p:sp>
        <p:sp>
          <p:nvSpPr>
            <p:cNvPr id="12" name="Rectangle 11">
              <a:extLst>
                <a:ext uri="{FF2B5EF4-FFF2-40B4-BE49-F238E27FC236}">
                  <a16:creationId xmlns:a16="http://schemas.microsoft.com/office/drawing/2014/main" id="{671DBBDC-E6B9-4B33-8C12-AB1CCFAE76BB}"/>
                </a:ext>
              </a:extLst>
            </p:cNvPr>
            <p:cNvSpPr/>
            <p:nvPr/>
          </p:nvSpPr>
          <p:spPr>
            <a:xfrm>
              <a:off x="6898703" y="3307833"/>
              <a:ext cx="1515535" cy="87804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Application</a:t>
              </a:r>
            </a:p>
          </p:txBody>
        </p:sp>
        <p:sp>
          <p:nvSpPr>
            <p:cNvPr id="13" name="Rectangle 12">
              <a:extLst>
                <a:ext uri="{FF2B5EF4-FFF2-40B4-BE49-F238E27FC236}">
                  <a16:creationId xmlns:a16="http://schemas.microsoft.com/office/drawing/2014/main" id="{0D107C82-D597-4BED-9FBC-6CE7BF8594B2}"/>
                </a:ext>
              </a:extLst>
            </p:cNvPr>
            <p:cNvSpPr/>
            <p:nvPr/>
          </p:nvSpPr>
          <p:spPr>
            <a:xfrm>
              <a:off x="7047929" y="3745184"/>
              <a:ext cx="1210734" cy="440688"/>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Data</a:t>
              </a:r>
            </a:p>
          </p:txBody>
        </p:sp>
      </p:grpSp>
    </p:spTree>
    <p:extLst>
      <p:ext uri="{BB962C8B-B14F-4D97-AF65-F5344CB8AC3E}">
        <p14:creationId xmlns:p14="http://schemas.microsoft.com/office/powerpoint/2010/main" val="4028246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 - Secure network traffic</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1949923"/>
            <a:ext cx="4046220" cy="569387"/>
          </a:xfrm>
        </p:spPr>
        <p:txBody>
          <a:bodyPr vert="horz" wrap="square" lIns="0" tIns="68580" rIns="109728" bIns="68580" numCol="1" rtlCol="0" anchor="t" anchorCtr="0" compatLnSpc="1">
            <a:prstTxWarp prst="textNoShape">
              <a:avLst/>
            </a:prstTxWarp>
            <a:spAutoFit/>
          </a:bodyPr>
          <a:lstStyle/>
          <a:p>
            <a:pPr marL="171450" lvl="1" indent="0">
              <a:buNone/>
            </a:pPr>
            <a:r>
              <a:rPr lang="en-US" dirty="0">
                <a:gradFill>
                  <a:gsLst>
                    <a:gs pos="1250">
                      <a:srgbClr val="1A1A1A"/>
                    </a:gs>
                    <a:gs pos="100000">
                      <a:srgbClr val="1A1A1A"/>
                    </a:gs>
                  </a:gsLst>
                  <a:lin ang="5400000" scaled="0"/>
                </a:gradFill>
                <a:latin typeface="+mn-lt"/>
                <a:cs typeface="Segoe UI Semilight" panose="020B0402040204020203" pitchFamily="34" charset="0"/>
              </a:rPr>
              <a:t>Next week</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1370785303"/>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4A714F-4B95-41B6-8F3A-FDC26660DE65}"/>
              </a:ext>
            </a:extLst>
          </p:cNvPr>
          <p:cNvSpPr>
            <a:spLocks noGrp="1"/>
          </p:cNvSpPr>
          <p:nvPr>
            <p:ph type="ctrTitle"/>
          </p:nvPr>
        </p:nvSpPr>
        <p:spPr/>
        <p:txBody>
          <a:bodyPr/>
          <a:lstStyle/>
          <a:p>
            <a:r>
              <a:rPr lang="en-GB"/>
              <a:t>Any Questions?</a:t>
            </a:r>
          </a:p>
        </p:txBody>
      </p:sp>
    </p:spTree>
    <p:extLst>
      <p:ext uri="{BB962C8B-B14F-4D97-AF65-F5344CB8AC3E}">
        <p14:creationId xmlns:p14="http://schemas.microsoft.com/office/powerpoint/2010/main" val="14622808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4690</Words>
  <Application>Microsoft Office PowerPoint</Application>
  <PresentationFormat>On-screen Show (4:3)</PresentationFormat>
  <Paragraphs>481</Paragraphs>
  <Slides>34</Slides>
  <Notes>30</Notes>
  <HiddenSlides>1</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34</vt:i4>
      </vt:variant>
    </vt:vector>
  </HeadingPairs>
  <TitlesOfParts>
    <vt:vector size="44" baseType="lpstr">
      <vt:lpstr>Arial</vt:lpstr>
      <vt:lpstr>Myriad Pro</vt:lpstr>
      <vt:lpstr>Segoe UI</vt:lpstr>
      <vt:lpstr>Segoe UI Light</vt:lpstr>
      <vt:lpstr>Segoe UI Semibold</vt:lpstr>
      <vt:lpstr>Segoe UI Semibold (Headings)</vt:lpstr>
      <vt:lpstr>Verdana</vt:lpstr>
      <vt:lpstr>Wingdings</vt:lpstr>
      <vt:lpstr>20140311PresentationUWTSDTemplate</vt:lpstr>
      <vt:lpstr>Microsoft Power Platform Template</vt:lpstr>
      <vt:lpstr>ACCA6025</vt:lpstr>
      <vt:lpstr>Azure Features</vt:lpstr>
      <vt:lpstr>Module outline</vt:lpstr>
      <vt:lpstr>PowerPoint Presentation</vt:lpstr>
      <vt:lpstr>Security tools and features</vt:lpstr>
      <vt:lpstr>Security tools and features - Objective Domain</vt:lpstr>
      <vt:lpstr>Azure Security Center</vt:lpstr>
      <vt:lpstr>SIEM, SOAR, and XDR</vt:lpstr>
      <vt:lpstr>Security Centre</vt:lpstr>
      <vt:lpstr>Security Centre</vt:lpstr>
      <vt:lpstr>PowerPoint Presentation</vt:lpstr>
      <vt:lpstr>Azure Security Center – capabilities </vt:lpstr>
      <vt:lpstr>Azure Security Center - capabilities</vt:lpstr>
      <vt:lpstr>Azure Sentinel</vt:lpstr>
      <vt:lpstr>Azure Sentinel Capabilities</vt:lpstr>
      <vt:lpstr>Detect</vt:lpstr>
      <vt:lpstr>Investigation and Respond</vt:lpstr>
      <vt:lpstr>Investigate and respond Sentinel graph</vt:lpstr>
      <vt:lpstr>PowerPoint Presentation</vt:lpstr>
      <vt:lpstr>Azure Key Vault</vt:lpstr>
      <vt:lpstr>Walkthrough-Implement Azure Key Vault</vt:lpstr>
      <vt:lpstr>Azure Dedicated Host</vt:lpstr>
      <vt:lpstr>Resource Locks</vt:lpstr>
      <vt:lpstr>Azure Resource Manager locks</vt:lpstr>
      <vt:lpstr>Secure network connectivity</vt:lpstr>
      <vt:lpstr>Secure Network Connectivity - Objective Domain</vt:lpstr>
      <vt:lpstr>Defense in depth</vt:lpstr>
      <vt:lpstr>Shared Security</vt:lpstr>
      <vt:lpstr>Network Security Groups (NSGs)</vt:lpstr>
      <vt:lpstr>Azure Firewall</vt:lpstr>
      <vt:lpstr>Azure Distributed Denial of Service (DDoS) protection</vt:lpstr>
      <vt:lpstr>Defense in Depth Reviewed</vt:lpstr>
      <vt:lpstr>Walkthrough - Secure network traffic</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53</cp:revision>
  <cp:lastPrinted>2018-07-09T15:27:01Z</cp:lastPrinted>
  <dcterms:created xsi:type="dcterms:W3CDTF">2002-10-07T19:43:58Z</dcterms:created>
  <dcterms:modified xsi:type="dcterms:W3CDTF">2022-11-15T23:43:58Z</dcterms:modified>
</cp:coreProperties>
</file>