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3.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4.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3"/>
    <p:sldMasterId id="2147483658" r:id="rId4"/>
    <p:sldMasterId id="2147483662" r:id="rId5"/>
    <p:sldMasterId id="2147483736" r:id="rId6"/>
    <p:sldMasterId id="2147483666" r:id="rId7"/>
  </p:sldMasterIdLst>
  <p:notesMasterIdLst>
    <p:notesMasterId r:id="rId47"/>
  </p:notesMasterIdLst>
  <p:sldIdLst>
    <p:sldId id="259" r:id="rId8"/>
    <p:sldId id="413" r:id="rId9"/>
    <p:sldId id="356" r:id="rId10"/>
    <p:sldId id="374" r:id="rId11"/>
    <p:sldId id="375" r:id="rId12"/>
    <p:sldId id="404" r:id="rId13"/>
    <p:sldId id="414" r:id="rId14"/>
    <p:sldId id="377" r:id="rId15"/>
    <p:sldId id="378" r:id="rId16"/>
    <p:sldId id="411" r:id="rId17"/>
    <p:sldId id="379" r:id="rId18"/>
    <p:sldId id="380" r:id="rId19"/>
    <p:sldId id="381" r:id="rId20"/>
    <p:sldId id="405" r:id="rId21"/>
    <p:sldId id="406" r:id="rId22"/>
    <p:sldId id="384" r:id="rId23"/>
    <p:sldId id="412" r:id="rId24"/>
    <p:sldId id="385" r:id="rId25"/>
    <p:sldId id="386" r:id="rId26"/>
    <p:sldId id="407" r:id="rId27"/>
    <p:sldId id="393" r:id="rId28"/>
    <p:sldId id="396" r:id="rId29"/>
    <p:sldId id="408" r:id="rId30"/>
    <p:sldId id="397" r:id="rId31"/>
    <p:sldId id="388" r:id="rId32"/>
    <p:sldId id="398" r:id="rId33"/>
    <p:sldId id="409" r:id="rId34"/>
    <p:sldId id="399" r:id="rId35"/>
    <p:sldId id="395" r:id="rId36"/>
    <p:sldId id="389" r:id="rId37"/>
    <p:sldId id="403" r:id="rId38"/>
    <p:sldId id="369" r:id="rId39"/>
    <p:sldId id="401" r:id="rId40"/>
    <p:sldId id="371" r:id="rId41"/>
    <p:sldId id="372" r:id="rId42"/>
    <p:sldId id="410" r:id="rId43"/>
    <p:sldId id="373" r:id="rId44"/>
    <p:sldId id="368" r:id="rId45"/>
    <p:sldId id="273" r:id="rId46"/>
  </p:sldIdLst>
  <p:sldSz cx="12192000" cy="6858000"/>
  <p:notesSz cx="7104063"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B7CE98-0F62-498E-BF16-9D92459EC67B}" v="28" dt="2026-10-04T14:31:43.1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8" autoAdjust="0"/>
    <p:restoredTop sz="95033" autoAdjust="0"/>
  </p:normalViewPr>
  <p:slideViewPr>
    <p:cSldViewPr snapToGrid="0" snapToObjects="1">
      <p:cViewPr varScale="1">
        <p:scale>
          <a:sx n="82" d="100"/>
          <a:sy n="82" d="100"/>
        </p:scale>
        <p:origin x="533"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microsoft.com/office/2015/10/relationships/revisionInfo" Target="revisionInfo.xml"/><Relationship Id="rId5" Type="http://schemas.openxmlformats.org/officeDocument/2006/relationships/slideMaster" Target="slideMasters/slideMaster3.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52" Type="http://schemas.microsoft.com/office/2016/11/relationships/changesInfo" Target="changesInfos/changesInfo1.xml"/><Relationship Id="rId4" Type="http://schemas.openxmlformats.org/officeDocument/2006/relationships/slideMaster" Target="slideMasters/slideMaster2.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presProps" Target="presProps.xml"/><Relationship Id="rId8" Type="http://schemas.openxmlformats.org/officeDocument/2006/relationships/slide" Target="slides/slide1.xml"/><Relationship Id="rId51" Type="http://schemas.openxmlformats.org/officeDocument/2006/relationships/tableStyles" Target="tableStyles.xml"/><Relationship Id="rId3" Type="http://schemas.openxmlformats.org/officeDocument/2006/relationships/slideMaster" Target="slideMasters/slideMaster1.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customXml" Target="../customXml/item1.xml"/><Relationship Id="rId6" Type="http://schemas.openxmlformats.org/officeDocument/2006/relationships/slideMaster" Target="slideMasters/slideMaster4.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ila surani" userId="0c89b7dc58ba05c7" providerId="LiveId" clId="{633D0E4D-177C-4605-947F-312036DBBE28}"/>
    <pc:docChg chg="undo custSel addSld delSld modSld sldOrd delMainMaster">
      <pc:chgData name="laila surani" userId="0c89b7dc58ba05c7" providerId="LiveId" clId="{633D0E4D-177C-4605-947F-312036DBBE28}" dt="2026-10-04T14:31:43.163" v="307" actId="20577"/>
      <pc:docMkLst>
        <pc:docMk/>
      </pc:docMkLst>
      <pc:sldChg chg="modSp mod">
        <pc:chgData name="laila surani" userId="0c89b7dc58ba05c7" providerId="LiveId" clId="{633D0E4D-177C-4605-947F-312036DBBE28}" dt="2026-10-04T14:28:10.419" v="259" actId="14100"/>
        <pc:sldMkLst>
          <pc:docMk/>
          <pc:sldMk cId="368662565" sldId="388"/>
        </pc:sldMkLst>
        <pc:spChg chg="mod">
          <ac:chgData name="laila surani" userId="0c89b7dc58ba05c7" providerId="LiveId" clId="{633D0E4D-177C-4605-947F-312036DBBE28}" dt="2026-10-04T14:28:06.734" v="258" actId="14100"/>
          <ac:spMkLst>
            <pc:docMk/>
            <pc:sldMk cId="368662565" sldId="388"/>
            <ac:spMk id="7" creationId="{93BFBB86-5778-4F16-AC3D-8DE20752543D}"/>
          </ac:spMkLst>
        </pc:spChg>
        <pc:spChg chg="mod">
          <ac:chgData name="laila surani" userId="0c89b7dc58ba05c7" providerId="LiveId" clId="{633D0E4D-177C-4605-947F-312036DBBE28}" dt="2026-10-04T14:28:10.419" v="259" actId="14100"/>
          <ac:spMkLst>
            <pc:docMk/>
            <pc:sldMk cId="368662565" sldId="388"/>
            <ac:spMk id="8" creationId="{D9CB218E-337E-420E-B13B-7B85A9E1536F}"/>
          </ac:spMkLst>
        </pc:spChg>
      </pc:sldChg>
      <pc:sldChg chg="delSp modSp mod delAnim modAnim">
        <pc:chgData name="laila surani" userId="0c89b7dc58ba05c7" providerId="LiveId" clId="{633D0E4D-177C-4605-947F-312036DBBE28}" dt="2026-10-04T14:31:43.163" v="307" actId="20577"/>
        <pc:sldMkLst>
          <pc:docMk/>
          <pc:sldMk cId="2339471086" sldId="389"/>
        </pc:sldMkLst>
        <pc:spChg chg="mod">
          <ac:chgData name="laila surani" userId="0c89b7dc58ba05c7" providerId="LiveId" clId="{633D0E4D-177C-4605-947F-312036DBBE28}" dt="2026-10-04T14:31:43.163" v="307" actId="20577"/>
          <ac:spMkLst>
            <pc:docMk/>
            <pc:sldMk cId="2339471086" sldId="389"/>
            <ac:spMk id="3" creationId="{19439A5D-0587-4E78-ACF6-528D2A970F06}"/>
          </ac:spMkLst>
        </pc:spChg>
        <pc:spChg chg="del">
          <ac:chgData name="laila surani" userId="0c89b7dc58ba05c7" providerId="LiveId" clId="{633D0E4D-177C-4605-947F-312036DBBE28}" dt="2026-10-04T14:31:31.364" v="296" actId="478"/>
          <ac:spMkLst>
            <pc:docMk/>
            <pc:sldMk cId="2339471086" sldId="389"/>
            <ac:spMk id="4" creationId="{D56A8CAD-BDB5-43E3-884D-197ABF2CD365}"/>
          </ac:spMkLst>
        </pc:spChg>
      </pc:sldChg>
      <pc:sldChg chg="addSp delSp modSp mod delAnim">
        <pc:chgData name="laila surani" userId="0c89b7dc58ba05c7" providerId="LiveId" clId="{633D0E4D-177C-4605-947F-312036DBBE28}" dt="2026-10-04T14:26:44.064" v="257" actId="14100"/>
        <pc:sldMkLst>
          <pc:docMk/>
          <pc:sldMk cId="281019993" sldId="393"/>
        </pc:sldMkLst>
        <pc:spChg chg="add mod">
          <ac:chgData name="laila surani" userId="0c89b7dc58ba05c7" providerId="LiveId" clId="{633D0E4D-177C-4605-947F-312036DBBE28}" dt="2026-10-04T14:26:44.064" v="257" actId="14100"/>
          <ac:spMkLst>
            <pc:docMk/>
            <pc:sldMk cId="281019993" sldId="393"/>
            <ac:spMk id="5" creationId="{70300BFB-78BB-870A-5CBC-AFA11E511604}"/>
          </ac:spMkLst>
        </pc:spChg>
        <pc:spChg chg="del">
          <ac:chgData name="laila surani" userId="0c89b7dc58ba05c7" providerId="LiveId" clId="{633D0E4D-177C-4605-947F-312036DBBE28}" dt="2026-10-04T14:25:50.554" v="242" actId="478"/>
          <ac:spMkLst>
            <pc:docMk/>
            <pc:sldMk cId="281019993" sldId="393"/>
            <ac:spMk id="7" creationId="{7F3B0A9D-74BD-4269-86E0-6C15513DA605}"/>
          </ac:spMkLst>
        </pc:spChg>
        <pc:spChg chg="del">
          <ac:chgData name="laila surani" userId="0c89b7dc58ba05c7" providerId="LiveId" clId="{633D0E4D-177C-4605-947F-312036DBBE28}" dt="2026-10-04T14:25:53.577" v="243" actId="478"/>
          <ac:spMkLst>
            <pc:docMk/>
            <pc:sldMk cId="281019993" sldId="393"/>
            <ac:spMk id="9" creationId="{2A85D012-B8F9-47B0-8414-7E8F85E452AC}"/>
          </ac:spMkLst>
        </pc:spChg>
        <pc:spChg chg="del">
          <ac:chgData name="laila surani" userId="0c89b7dc58ba05c7" providerId="LiveId" clId="{633D0E4D-177C-4605-947F-312036DBBE28}" dt="2026-10-04T14:26:02.974" v="244" actId="478"/>
          <ac:spMkLst>
            <pc:docMk/>
            <pc:sldMk cId="281019993" sldId="393"/>
            <ac:spMk id="11" creationId="{5C5487F0-E738-4DE8-BA95-B01381065BF6}"/>
          </ac:spMkLst>
        </pc:spChg>
        <pc:spChg chg="del">
          <ac:chgData name="laila surani" userId="0c89b7dc58ba05c7" providerId="LiveId" clId="{633D0E4D-177C-4605-947F-312036DBBE28}" dt="2026-10-04T14:26:05.875" v="245" actId="478"/>
          <ac:spMkLst>
            <pc:docMk/>
            <pc:sldMk cId="281019993" sldId="393"/>
            <ac:spMk id="12" creationId="{F233953E-274C-4C86-B298-DBDA9ABC0204}"/>
          </ac:spMkLst>
        </pc:spChg>
      </pc:sldChg>
      <pc:sldChg chg="modSp mod">
        <pc:chgData name="laila surani" userId="0c89b7dc58ba05c7" providerId="LiveId" clId="{633D0E4D-177C-4605-947F-312036DBBE28}" dt="2026-10-04T14:28:23.394" v="262" actId="14100"/>
        <pc:sldMkLst>
          <pc:docMk/>
          <pc:sldMk cId="3454430017" sldId="398"/>
        </pc:sldMkLst>
        <pc:spChg chg="mod">
          <ac:chgData name="laila surani" userId="0c89b7dc58ba05c7" providerId="LiveId" clId="{633D0E4D-177C-4605-947F-312036DBBE28}" dt="2026-10-04T14:28:23.394" v="262" actId="14100"/>
          <ac:spMkLst>
            <pc:docMk/>
            <pc:sldMk cId="3454430017" sldId="398"/>
            <ac:spMk id="4" creationId="{95D58DB8-72BE-40F2-95E9-6445F50B7FDB}"/>
          </ac:spMkLst>
        </pc:spChg>
      </pc:sldChg>
      <pc:sldChg chg="modSp mod">
        <pc:chgData name="laila surani" userId="0c89b7dc58ba05c7" providerId="LiveId" clId="{633D0E4D-177C-4605-947F-312036DBBE28}" dt="2026-10-04T13:37:35.960" v="227" actId="20577"/>
        <pc:sldMkLst>
          <pc:docMk/>
          <pc:sldMk cId="830171357" sldId="406"/>
        </pc:sldMkLst>
        <pc:spChg chg="mod">
          <ac:chgData name="laila surani" userId="0c89b7dc58ba05c7" providerId="LiveId" clId="{633D0E4D-177C-4605-947F-312036DBBE28}" dt="2026-10-04T13:37:35.960" v="227" actId="20577"/>
          <ac:spMkLst>
            <pc:docMk/>
            <pc:sldMk cId="830171357" sldId="406"/>
            <ac:spMk id="2" creationId="{191F0C71-674C-2357-9C1A-7D535D4AB4E0}"/>
          </ac:spMkLst>
        </pc:spChg>
      </pc:sldChg>
      <pc:sldChg chg="modSp modAnim">
        <pc:chgData name="laila surani" userId="0c89b7dc58ba05c7" providerId="LiveId" clId="{633D0E4D-177C-4605-947F-312036DBBE28}" dt="2026-10-04T14:24:39.405" v="241" actId="113"/>
        <pc:sldMkLst>
          <pc:docMk/>
          <pc:sldMk cId="3577060913" sldId="407"/>
        </pc:sldMkLst>
        <pc:spChg chg="mod">
          <ac:chgData name="laila surani" userId="0c89b7dc58ba05c7" providerId="LiveId" clId="{633D0E4D-177C-4605-947F-312036DBBE28}" dt="2026-10-04T14:24:39.405" v="241" actId="113"/>
          <ac:spMkLst>
            <pc:docMk/>
            <pc:sldMk cId="3577060913" sldId="407"/>
            <ac:spMk id="5" creationId="{CAEC762C-4C38-4A22-A710-23D4866D6AFF}"/>
          </ac:spMkLst>
        </pc:spChg>
      </pc:sldChg>
      <pc:sldChg chg="modSp mod">
        <pc:chgData name="laila surani" userId="0c89b7dc58ba05c7" providerId="LiveId" clId="{633D0E4D-177C-4605-947F-312036DBBE28}" dt="2026-10-04T14:29:45.729" v="293" actId="20577"/>
        <pc:sldMkLst>
          <pc:docMk/>
          <pc:sldMk cId="352652255" sldId="409"/>
        </pc:sldMkLst>
        <pc:spChg chg="mod">
          <ac:chgData name="laila surani" userId="0c89b7dc58ba05c7" providerId="LiveId" clId="{633D0E4D-177C-4605-947F-312036DBBE28}" dt="2026-10-04T14:29:45.729" v="293" actId="20577"/>
          <ac:spMkLst>
            <pc:docMk/>
            <pc:sldMk cId="352652255" sldId="409"/>
            <ac:spMk id="3" creationId="{B6805ACB-6F82-DF8E-406A-0BDE534337E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3078427" cy="513508"/>
          </a:xfrm>
          <a:prstGeom prst="rect">
            <a:avLst/>
          </a:prstGeom>
        </p:spPr>
        <p:txBody>
          <a:bodyPr vert="horz" lIns="99075" tIns="49538" rIns="99075" bIns="49538" rtlCol="0"/>
          <a:lstStyle>
            <a:lvl1pPr algn="l">
              <a:defRPr sz="1300"/>
            </a:lvl1pPr>
          </a:lstStyle>
          <a:p>
            <a:endParaRPr lang="en-US"/>
          </a:p>
        </p:txBody>
      </p:sp>
      <p:sp>
        <p:nvSpPr>
          <p:cNvPr id="3" name="Date Placeholder 2"/>
          <p:cNvSpPr>
            <a:spLocks noGrp="1"/>
          </p:cNvSpPr>
          <p:nvPr>
            <p:ph type="dt" idx="1"/>
          </p:nvPr>
        </p:nvSpPr>
        <p:spPr>
          <a:xfrm>
            <a:off x="4023993" y="1"/>
            <a:ext cx="3078427" cy="513508"/>
          </a:xfrm>
          <a:prstGeom prst="rect">
            <a:avLst/>
          </a:prstGeom>
        </p:spPr>
        <p:txBody>
          <a:bodyPr vert="horz" lIns="99075" tIns="49538" rIns="99075" bIns="49538" rtlCol="0"/>
          <a:lstStyle>
            <a:lvl1pPr algn="r">
              <a:defRPr sz="1300"/>
            </a:lvl1pPr>
          </a:lstStyle>
          <a:p>
            <a:fld id="{CF981728-CE48-49DC-905D-BED0E3AA70FA}" type="datetimeFigureOut">
              <a:t>10/4/2026</a:t>
            </a:fld>
            <a:endParaRPr lang="en-US"/>
          </a:p>
        </p:txBody>
      </p:sp>
      <p:sp>
        <p:nvSpPr>
          <p:cNvPr id="4" name="Slide Image Placeholder 3"/>
          <p:cNvSpPr>
            <a:spLocks noGrp="1" noRot="1" noChangeAspect="1"/>
          </p:cNvSpPr>
          <p:nvPr>
            <p:ph type="sldImg" idx="2"/>
          </p:nvPr>
        </p:nvSpPr>
        <p:spPr>
          <a:xfrm>
            <a:off x="481013" y="1277938"/>
            <a:ext cx="6143625" cy="3455987"/>
          </a:xfrm>
          <a:prstGeom prst="rect">
            <a:avLst/>
          </a:prstGeom>
          <a:noFill/>
          <a:ln w="12700">
            <a:solidFill>
              <a:prstClr val="black"/>
            </a:solidFill>
          </a:ln>
        </p:spPr>
        <p:txBody>
          <a:bodyPr vert="horz" lIns="99075" tIns="49538" rIns="99075" bIns="49538" rtlCol="0" anchor="ctr"/>
          <a:lstStyle/>
          <a:p>
            <a:endParaRPr lang="en-US"/>
          </a:p>
        </p:txBody>
      </p:sp>
      <p:sp>
        <p:nvSpPr>
          <p:cNvPr id="5" name="Notes Placeholder 4"/>
          <p:cNvSpPr>
            <a:spLocks noGrp="1"/>
          </p:cNvSpPr>
          <p:nvPr>
            <p:ph type="body" sz="quarter" idx="3"/>
          </p:nvPr>
        </p:nvSpPr>
        <p:spPr>
          <a:xfrm>
            <a:off x="710407" y="4925408"/>
            <a:ext cx="5683250" cy="4029879"/>
          </a:xfrm>
          <a:prstGeom prst="rect">
            <a:avLst/>
          </a:prstGeom>
        </p:spPr>
        <p:txBody>
          <a:bodyPr vert="horz" lIns="99075" tIns="49538" rIns="99075" bIns="4953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1" y="9721108"/>
            <a:ext cx="3078427" cy="513507"/>
          </a:xfrm>
          <a:prstGeom prst="rect">
            <a:avLst/>
          </a:prstGeom>
        </p:spPr>
        <p:txBody>
          <a:bodyPr vert="horz" lIns="99075" tIns="49538" rIns="99075" bIns="49538" rtlCol="0" anchor="b"/>
          <a:lstStyle>
            <a:lvl1pPr algn="l">
              <a:defRPr sz="1300"/>
            </a:lvl1pPr>
          </a:lstStyle>
          <a:p>
            <a:endParaRPr lang="en-US"/>
          </a:p>
        </p:txBody>
      </p:sp>
      <p:sp>
        <p:nvSpPr>
          <p:cNvPr id="7" name="Slide Number Placeholder 6"/>
          <p:cNvSpPr>
            <a:spLocks noGrp="1"/>
          </p:cNvSpPr>
          <p:nvPr>
            <p:ph type="sldNum" sz="quarter" idx="5"/>
          </p:nvPr>
        </p:nvSpPr>
        <p:spPr>
          <a:xfrm>
            <a:off x="4023993" y="9721108"/>
            <a:ext cx="3078427" cy="513507"/>
          </a:xfrm>
          <a:prstGeom prst="rect">
            <a:avLst/>
          </a:prstGeom>
        </p:spPr>
        <p:txBody>
          <a:bodyPr vert="horz" lIns="99075" tIns="49538" rIns="99075" bIns="49538" rtlCol="0" anchor="b"/>
          <a:lstStyle>
            <a:lvl1pPr algn="r">
              <a:defRPr sz="1300"/>
            </a:lvl1pPr>
          </a:lstStyle>
          <a:p>
            <a:fld id="{3D4C67B5-F292-4576-8BF8-36D135D4AF60}" type="slidenum">
              <a:t>‹#›</a:t>
            </a:fld>
            <a:endParaRPr lang="en-US"/>
          </a:p>
        </p:txBody>
      </p:sp>
    </p:spTree>
    <p:extLst>
      <p:ext uri="{BB962C8B-B14F-4D97-AF65-F5344CB8AC3E}">
        <p14:creationId xmlns:p14="http://schemas.microsoft.com/office/powerpoint/2010/main" val="27990111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nhsx.nhs.uk/digitise-connect-transform/who-pays-for-what/"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8" Type="http://schemas.openxmlformats.org/officeDocument/2006/relationships/hyperlink" Target="https://www.gov.uk/government/publications/open-standards-principles/open-standards-principles" TargetMode="External"/><Relationship Id="rId13" Type="http://schemas.openxmlformats.org/officeDocument/2006/relationships/hyperlink" Target="https://www.digitalsocialcare.co.uk/social-care-technology/mobile-devices/" TargetMode="External"/><Relationship Id="rId18" Type="http://schemas.openxmlformats.org/officeDocument/2006/relationships/hyperlink" Target="https://www.gov.uk/guidance/government-cloud-first-policy" TargetMode="External"/><Relationship Id="rId3" Type="http://schemas.openxmlformats.org/officeDocument/2006/relationships/hyperlink" Target="https://www.england.nhs.uk/greenernhs/wp-content/uploads/sites/51/2021/06/B0507-how-to-produce-a-green-plan-three-year-strategy-towards-net-zero-june-2021.pdf" TargetMode="External"/><Relationship Id="rId7" Type="http://schemas.openxmlformats.org/officeDocument/2006/relationships/hyperlink" Target="https://transform.england.nhs.uk/information-governance/guidance/summary-of-information-governance-framework-shared-care-records/" TargetMode="External"/><Relationship Id="rId12" Type="http://schemas.openxmlformats.org/officeDocument/2006/relationships/hyperlink" Target="https://www.digitalsocialcare.co.uk/social-care-technology/internet-connectivity/a-quick-guide-to-wi-fi-for-care-providers/" TargetMode="External"/><Relationship Id="rId17" Type="http://schemas.openxmlformats.org/officeDocument/2006/relationships/hyperlink" Target="https://www.digitalsocialcare.co.uk/" TargetMode="External"/><Relationship Id="rId2" Type="http://schemas.openxmlformats.org/officeDocument/2006/relationships/slide" Target="../slides/slide21.xml"/><Relationship Id="rId16" Type="http://schemas.openxmlformats.org/officeDocument/2006/relationships/hyperlink" Target="https://www.digitalsocialcare.co.uk/social-care-technology/digital-social-care-records-dynamic-purchasing-system/accredited-supplier-list/" TargetMode="External"/><Relationship Id="rId20" Type="http://schemas.openxmlformats.org/officeDocument/2006/relationships/hyperlink" Target="https://www.digitalsocialcare.co.uk/the-digital-switchover-information-for-providers/" TargetMode="External"/><Relationship Id="rId1" Type="http://schemas.openxmlformats.org/officeDocument/2006/relationships/notesMaster" Target="../notesMasters/notesMaster1.xml"/><Relationship Id="rId6" Type="http://schemas.openxmlformats.org/officeDocument/2006/relationships/hyperlink" Target="https://theprsb.org/" TargetMode="External"/><Relationship Id="rId11" Type="http://schemas.openxmlformats.org/officeDocument/2006/relationships/hyperlink" Target="https://www.digitalsocialcare.co.uk/social-care-technology/internet-connectivity/a-quick-guide-to-care-home-broadband/" TargetMode="External"/><Relationship Id="rId5" Type="http://schemas.openxmlformats.org/officeDocument/2006/relationships/hyperlink" Target="https://www.gov.uk/government/publications/technology-code-of-practice/technology-code-of-practice" TargetMode="External"/><Relationship Id="rId15" Type="http://schemas.openxmlformats.org/officeDocument/2006/relationships/hyperlink" Target="https://www.digitalsocialcare.co.uk/gp-connect-data-sharing-in-a-care-setting/" TargetMode="External"/><Relationship Id="rId10" Type="http://schemas.openxmlformats.org/officeDocument/2006/relationships/hyperlink" Target="https://www.digitalsocialcare.co.uk/social-care-technology/internet-connectivity/" TargetMode="External"/><Relationship Id="rId19" Type="http://schemas.openxmlformats.org/officeDocument/2006/relationships/hyperlink" Target="https://data.digitalsocialcare.co.uk/" TargetMode="External"/><Relationship Id="rId4" Type="http://schemas.openxmlformats.org/officeDocument/2006/relationships/hyperlink" Target="https://www.gov.uk/government/publications/greening-government-ict-and-digital-services-strategy-2020-2025/greening-government-ict-and-digital-services-strategy-2020-2025" TargetMode="External"/><Relationship Id="rId9" Type="http://schemas.openxmlformats.org/officeDocument/2006/relationships/hyperlink" Target="https://www.gov.uk/government/publications/telecare-stakeholder-action-plan-analogue-to-digital-switchover" TargetMode="External"/><Relationship Id="rId14" Type="http://schemas.openxmlformats.org/officeDocument/2006/relationships/hyperlink" Target="https://www.digitalsocialcare.co.uk/sharing-care-records-via-email/how-to-get-secure-email/nhsmail/"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portal.e-lfh.org.uk/Component/Details/790456" TargetMode="External"/><Relationship Id="rId2" Type="http://schemas.openxmlformats.org/officeDocument/2006/relationships/slide" Target="../slides/slide25.xml"/><Relationship Id="rId1" Type="http://schemas.openxmlformats.org/officeDocument/2006/relationships/notesMaster" Target="../notesMasters/notesMaster1.xml"/><Relationship Id="rId5" Type="http://schemas.openxmlformats.org/officeDocument/2006/relationships/hyperlink" Target="https://www.digitalsocialcare.co.uk/digital-skills-and-training/" TargetMode="External"/><Relationship Id="rId4" Type="http://schemas.openxmlformats.org/officeDocument/2006/relationships/hyperlink" Target="https://www.digitalsocialcare.co.uk/digital-skills-and-training/digital-skills-framework-2/"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theprsb.org/standards/" TargetMode="External"/><Relationship Id="rId7" Type="http://schemas.openxmlformats.org/officeDocument/2006/relationships/hyperlink" Target="https://www.digitalsocialcare.co.uk/funding-opportunities/adult-social-care-digital-transformation-fund/adult-social-care-technology-fund/" TargetMode="External"/><Relationship Id="rId2" Type="http://schemas.openxmlformats.org/officeDocument/2006/relationships/slide" Target="../slides/slide29.xml"/><Relationship Id="rId1" Type="http://schemas.openxmlformats.org/officeDocument/2006/relationships/notesMaster" Target="../notesMasters/notesMaster1.xml"/><Relationship Id="rId6" Type="http://schemas.openxmlformats.org/officeDocument/2006/relationships/hyperlink" Target="https://digital.nhs.uk/data-and-information/information-standards/information-standards-and-data-collections-including-extractions/data-alliance-partnership-board" TargetMode="External"/><Relationship Id="rId5" Type="http://schemas.openxmlformats.org/officeDocument/2006/relationships/hyperlink" Target="https://www.tecquality.org.uk/" TargetMode="External"/><Relationship Id="rId4" Type="http://schemas.openxmlformats.org/officeDocument/2006/relationships/hyperlink" Target="https://www.tecquality.org.uk/the-qsf-modules" TargetMode="External"/></Relationships>
</file>

<file path=ppt/notesSlides/_rels/notesSlide18.xml.rels><?xml version="1.0" encoding="UTF-8" standalone="yes"?>
<Relationships xmlns="http://schemas.openxmlformats.org/package/2006/relationships"><Relationship Id="rId8" Type="http://schemas.openxmlformats.org/officeDocument/2006/relationships/hyperlink" Target="https://digital.nhs.uk/services/national-data-opt-out" TargetMode="External"/><Relationship Id="rId3" Type="http://schemas.openxmlformats.org/officeDocument/2006/relationships/hyperlink" Target="https://transform.england.nhs.uk/information-governance/" TargetMode="External"/><Relationship Id="rId7" Type="http://schemas.openxmlformats.org/officeDocument/2006/relationships/hyperlink" Target="https://www.nihr.ac.uk/" TargetMode="External"/><Relationship Id="rId2" Type="http://schemas.openxmlformats.org/officeDocument/2006/relationships/slide" Target="../slides/slide30.xml"/><Relationship Id="rId1" Type="http://schemas.openxmlformats.org/officeDocument/2006/relationships/notesMaster" Target="../notesMasters/notesMaster1.xml"/><Relationship Id="rId6" Type="http://schemas.openxmlformats.org/officeDocument/2006/relationships/hyperlink" Target="https://www.nice.org.uk/" TargetMode="External"/><Relationship Id="rId5" Type="http://schemas.openxmlformats.org/officeDocument/2006/relationships/hyperlink" Target="https://transform.england.nhs.uk/key-tools-and-info/digital-technology-assessment-criteria-dtac/" TargetMode="External"/><Relationship Id="rId4" Type="http://schemas.openxmlformats.org/officeDocument/2006/relationships/hyperlink" Target="https://www.nihr.ac.uk/funding/22171-acceleration-award-adaptation-and-assessment-of-digital-technologies-for-social-care/32032"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8" Type="http://schemas.openxmlformats.org/officeDocument/2006/relationships/hyperlink" Target="https://www.nhs.uk/using-the-nhs/about-the-nhs/what-is-an-nhs-number/" TargetMode="External"/><Relationship Id="rId3" Type="http://schemas.openxmlformats.org/officeDocument/2006/relationships/hyperlink" Target="https://play.google.com/store/apps/details?id=com.nhs.online.nhsonline" TargetMode="External"/><Relationship Id="rId7" Type="http://schemas.openxmlformats.org/officeDocument/2006/relationships/hyperlink" Target="https://www.nhs.uk/nhs-services/online-services/nhs-app/nhs-app-help-and-support/prove-who-you-are-to-get-full-access/" TargetMode="External"/><Relationship Id="rId2" Type="http://schemas.openxmlformats.org/officeDocument/2006/relationships/slide" Target="../slides/slide33.xml"/><Relationship Id="rId1" Type="http://schemas.openxmlformats.org/officeDocument/2006/relationships/notesMaster" Target="../notesMasters/notesMaster1.xml"/><Relationship Id="rId6" Type="http://schemas.openxmlformats.org/officeDocument/2006/relationships/hyperlink" Target="https://www.nhs.uk/nhs-app/nhs-app-help-and-support/getting-started-with-the-nhs-app/who-can-use-the-nhs-app/" TargetMode="External"/><Relationship Id="rId5" Type="http://schemas.openxmlformats.org/officeDocument/2006/relationships/hyperlink" Target="https://www.nhs.uk/nhs-app/account/" TargetMode="External"/><Relationship Id="rId4" Type="http://schemas.openxmlformats.org/officeDocument/2006/relationships/hyperlink" Target="https://apps.apple.com/us/app/nhs-app/id1388411277?ls=1" TargetMode="External"/></Relationships>
</file>

<file path=ppt/notesSlides/_rels/notesSlide21.xml.rels><?xml version="1.0" encoding="UTF-8" standalone="yes"?>
<Relationships xmlns="http://schemas.openxmlformats.org/package/2006/relationships"><Relationship Id="rId8" Type="http://schemas.openxmlformats.org/officeDocument/2006/relationships/hyperlink" Target="https://www.nhs.uk/using-the-nhs/about-the-nhs/what-is-an-nhs-number/" TargetMode="External"/><Relationship Id="rId3" Type="http://schemas.openxmlformats.org/officeDocument/2006/relationships/hyperlink" Target="https://play.google.com/store/apps/details?id=com.nhs.online.nhsonline" TargetMode="External"/><Relationship Id="rId7" Type="http://schemas.openxmlformats.org/officeDocument/2006/relationships/hyperlink" Target="https://www.nhs.uk/nhs-services/online-services/nhs-app/nhs-app-help-and-support/prove-who-you-are-to-get-full-access/" TargetMode="External"/><Relationship Id="rId2" Type="http://schemas.openxmlformats.org/officeDocument/2006/relationships/slide" Target="../slides/slide34.xml"/><Relationship Id="rId1" Type="http://schemas.openxmlformats.org/officeDocument/2006/relationships/notesMaster" Target="../notesMasters/notesMaster1.xml"/><Relationship Id="rId6" Type="http://schemas.openxmlformats.org/officeDocument/2006/relationships/hyperlink" Target="https://www.nhs.uk/nhs-app/nhs-app-help-and-support/getting-started-with-the-nhs-app/who-can-use-the-nhs-app/" TargetMode="External"/><Relationship Id="rId5" Type="http://schemas.openxmlformats.org/officeDocument/2006/relationships/hyperlink" Target="https://www.nhs.uk/nhs-app/account/" TargetMode="External"/><Relationship Id="rId4" Type="http://schemas.openxmlformats.org/officeDocument/2006/relationships/hyperlink" Target="https://apps.apple.com/us/app/nhs-app/id1388411277?ls=1"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a:t>
            </a:fld>
            <a:endParaRPr lang="en-GB"/>
          </a:p>
        </p:txBody>
      </p:sp>
    </p:spTree>
    <p:extLst>
      <p:ext uri="{BB962C8B-B14F-4D97-AF65-F5344CB8AC3E}">
        <p14:creationId xmlns:p14="http://schemas.microsoft.com/office/powerpoint/2010/main" val="2458962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3</a:t>
            </a:fld>
            <a:endParaRPr lang="en-GB"/>
          </a:p>
        </p:txBody>
      </p:sp>
    </p:spTree>
    <p:extLst>
      <p:ext uri="{BB962C8B-B14F-4D97-AF65-F5344CB8AC3E}">
        <p14:creationId xmlns:p14="http://schemas.microsoft.com/office/powerpoint/2010/main" val="35500430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plan emphasises digital transformation to enhance health and social care through data-driven solutions and technology. The plan forms the UK government’s effort to modernise health and social care. Highlight the importance of digital transformation in improving services, patient outcomes, and system efficiency.</a:t>
            </a:r>
          </a:p>
        </p:txBody>
      </p:sp>
      <p:sp>
        <p:nvSpPr>
          <p:cNvPr id="4" name="Slide Number Placeholder 3"/>
          <p:cNvSpPr>
            <a:spLocks noGrp="1"/>
          </p:cNvSpPr>
          <p:nvPr>
            <p:ph type="sldNum" sz="quarter" idx="5"/>
          </p:nvPr>
        </p:nvSpPr>
        <p:spPr/>
        <p:txBody>
          <a:bodyPr/>
          <a:lstStyle/>
          <a:p>
            <a:fld id="{3D4C67B5-F292-4576-8BF8-36D135D4AF60}" type="slidenum">
              <a:rPr lang="en-GB" smtClean="0"/>
              <a:t>5</a:t>
            </a:fld>
            <a:endParaRPr lang="en-GB"/>
          </a:p>
        </p:txBody>
      </p:sp>
    </p:spTree>
    <p:extLst>
      <p:ext uri="{BB962C8B-B14F-4D97-AF65-F5344CB8AC3E}">
        <p14:creationId xmlns:p14="http://schemas.microsoft.com/office/powerpoint/2010/main" val="5630814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algn="l"/>
            <a:r>
              <a:rPr lang="en-GB" b="1" i="0" dirty="0">
                <a:solidFill>
                  <a:srgbClr val="0B0C0C"/>
                </a:solidFill>
                <a:effectLst/>
                <a:latin typeface="GDS Transport"/>
              </a:rPr>
              <a:t>Notes from the policy paper: https://www.gov.uk/government/publications/a-plan-for-digital-health-and-social-care/a-plan-for-digital-health-and-social-care#summary</a:t>
            </a:r>
          </a:p>
          <a:p>
            <a:pPr algn="l"/>
            <a:endParaRPr lang="en-GB" b="1" i="0" dirty="0">
              <a:solidFill>
                <a:srgbClr val="0B0C0C"/>
              </a:solidFill>
              <a:effectLst/>
              <a:latin typeface="GDS Transport"/>
            </a:endParaRPr>
          </a:p>
          <a:p>
            <a:pPr algn="l"/>
            <a:r>
              <a:rPr lang="en-GB" b="1" i="0" dirty="0">
                <a:solidFill>
                  <a:srgbClr val="0B0C0C"/>
                </a:solidFill>
                <a:effectLst/>
                <a:latin typeface="GDS Transport"/>
              </a:rPr>
              <a:t>Equipping the system digitally for better care</a:t>
            </a:r>
          </a:p>
          <a:p>
            <a:pPr algn="l"/>
            <a:r>
              <a:rPr lang="en-GB" b="0" i="0" dirty="0">
                <a:solidFill>
                  <a:srgbClr val="0B0C0C"/>
                </a:solidFill>
                <a:effectLst/>
                <a:latin typeface="GDS Transport"/>
              </a:rPr>
              <a:t>Strong digital foundations are a platform for long-term transformation and they need investment. Our priorities are:</a:t>
            </a:r>
          </a:p>
          <a:p>
            <a:pPr algn="l">
              <a:buFont typeface="Arial" panose="020B0604020202020204" pitchFamily="34" charset="0"/>
              <a:buChar char="•"/>
            </a:pPr>
            <a:r>
              <a:rPr lang="en-GB" b="0" i="0" dirty="0">
                <a:solidFill>
                  <a:srgbClr val="0B0C0C"/>
                </a:solidFill>
                <a:effectLst/>
                <a:latin typeface="GDS Transport"/>
              </a:rPr>
              <a:t>digitising health and social care records – all integrated care systems (ICSs) and their NHS trusts are aiming to have core digital capabilities, including electronic health records, in place by March 2025. In social care, the aim is for 80% of Care Quality Commission (CQC) registered providers to have digital social care records by March 2024. This won’t be the end point for digital maturity, but a marker of progress. The reality is that digital maturity will need to continue to evolve so we fully realise the benefits of digital technology. Success will allow frontline health and social care staff to spend less time on administrative tasks and more time delivering personalised care</a:t>
            </a:r>
          </a:p>
          <a:p>
            <a:pPr algn="l">
              <a:buFont typeface="Arial" panose="020B0604020202020204" pitchFamily="34" charset="0"/>
              <a:buChar char="•"/>
            </a:pPr>
            <a:r>
              <a:rPr lang="en-GB" b="0" i="0" dirty="0">
                <a:solidFill>
                  <a:srgbClr val="0B0C0C"/>
                </a:solidFill>
                <a:effectLst/>
                <a:latin typeface="GDS Transport"/>
              </a:rPr>
              <a:t>a life-long, joined up health and social care record – by March 2025, all clinical teams in an ICS will have appropriate access to a complete view of a person’s health and social care record that they can contribute to. Non-clinical staff in social care settings will also be able to access appropriate information and input data into digital records in real time</a:t>
            </a:r>
          </a:p>
          <a:p>
            <a:pPr algn="l">
              <a:buFont typeface="Arial" panose="020B0604020202020204" pitchFamily="34" charset="0"/>
              <a:buChar char="•"/>
            </a:pPr>
            <a:r>
              <a:rPr lang="en-GB" b="0" i="0" dirty="0">
                <a:solidFill>
                  <a:srgbClr val="0B0C0C"/>
                </a:solidFill>
                <a:effectLst/>
                <a:latin typeface="GDS Transport"/>
              </a:rPr>
              <a:t>digitally-supported diagnoses – new diagnostics capacity is being developed to enable image-sharing and clinical decision support based on artificial intelligence (AI). These technologies support testing at or close to home, streamlining of pathways, triaging of waiting lists, faster diagnoses and levelling up under-served areas</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8</a:t>
            </a:fld>
            <a:endParaRPr lang="en-GB"/>
          </a:p>
        </p:txBody>
      </p:sp>
    </p:spTree>
    <p:extLst>
      <p:ext uri="{BB962C8B-B14F-4D97-AF65-F5344CB8AC3E}">
        <p14:creationId xmlns:p14="http://schemas.microsoft.com/office/powerpoint/2010/main" val="7868874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B0C0C"/>
                </a:solidFill>
                <a:effectLst/>
                <a:latin typeface="GDS Transport"/>
              </a:rPr>
              <a:t>Notes from the policy paper: https://www.gov.uk/government/publications/a-plan-for-digital-health-and-social-care/a-plan-for-digital-health-and-social-care#summary</a:t>
            </a:r>
          </a:p>
          <a:p>
            <a:endParaRPr lang="en-GB" dirty="0"/>
          </a:p>
          <a:p>
            <a:pPr algn="l"/>
            <a:r>
              <a:rPr lang="en-GB" b="1" i="0" dirty="0">
                <a:solidFill>
                  <a:srgbClr val="0B0C0C"/>
                </a:solidFill>
                <a:effectLst/>
                <a:latin typeface="GDS Transport"/>
              </a:rPr>
              <a:t>Supporting independent healthy lives</a:t>
            </a:r>
          </a:p>
          <a:p>
            <a:pPr algn="l"/>
            <a:r>
              <a:rPr lang="en-GB" b="0" i="0" dirty="0">
                <a:solidFill>
                  <a:srgbClr val="0B0C0C"/>
                </a:solidFill>
                <a:effectLst/>
                <a:latin typeface="GDS Transport"/>
              </a:rPr>
              <a:t>Enhanced national digital channels will give people more control over their lives. They will be able to interact easily with different health and social care providers, and access more resources for meeting their health and care needs when and where they choose.</a:t>
            </a:r>
          </a:p>
          <a:p>
            <a:pPr algn="l"/>
            <a:r>
              <a:rPr lang="en-GB" b="0" i="0" dirty="0">
                <a:solidFill>
                  <a:srgbClr val="0B0C0C"/>
                </a:solidFill>
                <a:effectLst/>
                <a:latin typeface="GDS Transport"/>
              </a:rPr>
              <a:t>Digital transformation that focuses on building trust with people and their families will enhance but not entirely replace the health and social care system’s offer. For those who cannot or prefer not to access digital services, traditional services will remain.</a:t>
            </a:r>
          </a:p>
          <a:p>
            <a:pPr algn="l"/>
            <a:r>
              <a:rPr lang="en-GB" b="0" i="0" dirty="0">
                <a:solidFill>
                  <a:srgbClr val="0B0C0C"/>
                </a:solidFill>
                <a:effectLst/>
                <a:latin typeface="GDS Transport"/>
              </a:rPr>
              <a:t>We are:</a:t>
            </a:r>
          </a:p>
          <a:p>
            <a:pPr algn="l">
              <a:buFont typeface="Arial" panose="020B0604020202020204" pitchFamily="34" charset="0"/>
              <a:buChar char="•"/>
            </a:pPr>
            <a:r>
              <a:rPr lang="en-GB" b="0" i="0" dirty="0">
                <a:solidFill>
                  <a:srgbClr val="0B0C0C"/>
                </a:solidFill>
                <a:effectLst/>
                <a:latin typeface="GDS Transport"/>
              </a:rPr>
              <a:t>putting NHS services in people’s pockets through digital channels – over the next 3 years we will increase the functionality of the NHS App and website to offer features that help people stay well, get well and manage their health</a:t>
            </a:r>
          </a:p>
          <a:p>
            <a:pPr algn="l">
              <a:buFont typeface="Arial" panose="020B0604020202020204" pitchFamily="34" charset="0"/>
              <a:buChar char="•"/>
            </a:pPr>
            <a:r>
              <a:rPr lang="en-GB" b="0" i="0" dirty="0">
                <a:solidFill>
                  <a:srgbClr val="0B0C0C"/>
                </a:solidFill>
                <a:effectLst/>
                <a:latin typeface="GDS Transport"/>
              </a:rPr>
              <a:t>scaling digital health self-help, diagnostics and therapies – we are supporting rapid uptake across the health and social care sectors of proven, easy-to-use and safe digital products</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9</a:t>
            </a:fld>
            <a:endParaRPr lang="en-GB"/>
          </a:p>
        </p:txBody>
      </p:sp>
    </p:spTree>
    <p:extLst>
      <p:ext uri="{BB962C8B-B14F-4D97-AF65-F5344CB8AC3E}">
        <p14:creationId xmlns:p14="http://schemas.microsoft.com/office/powerpoint/2010/main" val="478667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B0C0C"/>
                </a:solidFill>
                <a:effectLst/>
                <a:latin typeface="GDS Transport"/>
              </a:rPr>
              <a:t>Notes from the policy paper: https://www.gov.uk/government/publications/a-plan-for-digital-health-and-social-care/a-plan-for-digital-health-and-social-care#summary</a:t>
            </a:r>
          </a:p>
          <a:p>
            <a:pPr algn="l"/>
            <a:endParaRPr lang="en-GB" b="1" i="0" dirty="0">
              <a:solidFill>
                <a:srgbClr val="0B0C0C"/>
              </a:solidFill>
              <a:effectLst/>
              <a:latin typeface="GDS Transport"/>
            </a:endParaRPr>
          </a:p>
          <a:p>
            <a:pPr algn="l"/>
            <a:endParaRPr lang="en-GB" b="1" i="0" dirty="0">
              <a:solidFill>
                <a:srgbClr val="0B0C0C"/>
              </a:solidFill>
              <a:effectLst/>
              <a:latin typeface="GDS Transport"/>
            </a:endParaRPr>
          </a:p>
          <a:p>
            <a:pPr algn="l"/>
            <a:r>
              <a:rPr lang="en-GB" b="1" i="0" dirty="0">
                <a:solidFill>
                  <a:srgbClr val="0B0C0C"/>
                </a:solidFill>
                <a:effectLst/>
                <a:latin typeface="GDS Transport"/>
              </a:rPr>
              <a:t>3. Accelerating adoption of proven tech</a:t>
            </a:r>
          </a:p>
          <a:p>
            <a:pPr algn="l"/>
            <a:r>
              <a:rPr lang="en-GB" b="0" i="0" dirty="0">
                <a:solidFill>
                  <a:srgbClr val="0B0C0C"/>
                </a:solidFill>
                <a:effectLst/>
                <a:latin typeface="GDS Transport"/>
              </a:rPr>
              <a:t>A brighter future depends on a stream of transformative technologies being developed and spreading fast through the health and social care system.</a:t>
            </a:r>
          </a:p>
          <a:p>
            <a:pPr algn="l"/>
            <a:r>
              <a:rPr lang="en-GB" b="0" i="0" dirty="0">
                <a:solidFill>
                  <a:srgbClr val="0B0C0C"/>
                </a:solidFill>
                <a:effectLst/>
                <a:latin typeface="GDS Transport"/>
              </a:rPr>
              <a:t>We are:</a:t>
            </a:r>
          </a:p>
          <a:p>
            <a:pPr algn="l">
              <a:buFont typeface="Arial" panose="020B0604020202020204" pitchFamily="34" charset="0"/>
              <a:buChar char="•"/>
            </a:pPr>
            <a:r>
              <a:rPr lang="en-GB" b="0" i="0" dirty="0">
                <a:solidFill>
                  <a:srgbClr val="0B0C0C"/>
                </a:solidFill>
                <a:effectLst/>
                <a:latin typeface="GDS Transport"/>
              </a:rPr>
              <a:t>systematising tech research and development (R&amp;D) partnerships – good technology spreads faster through the system when innovators and frontline teams collaborate on its development. We are supporting best practice partnerships between tech innovators and frontline teams. We are also helping NHS organisations in commercial negotiations with industry and funders to align interests behind products that make a real difference to people’s health, staff workload and system productivity</a:t>
            </a:r>
          </a:p>
          <a:p>
            <a:pPr algn="l">
              <a:buFont typeface="Arial" panose="020B0604020202020204" pitchFamily="34" charset="0"/>
              <a:buChar char="•"/>
            </a:pPr>
            <a:endParaRPr lang="en-GB" b="0" i="0" dirty="0">
              <a:solidFill>
                <a:srgbClr val="0B0C0C"/>
              </a:solidFill>
              <a:effectLst/>
              <a:latin typeface="GDS Transport"/>
            </a:endParaRPr>
          </a:p>
          <a:p>
            <a:pPr algn="l">
              <a:buFont typeface="Arial" panose="020B0604020202020204" pitchFamily="34" charset="0"/>
              <a:buChar char="•"/>
            </a:pPr>
            <a:r>
              <a:rPr lang="en-GB" b="0" i="0" dirty="0">
                <a:solidFill>
                  <a:srgbClr val="0B0C0C"/>
                </a:solidFill>
                <a:effectLst/>
                <a:latin typeface="GDS Transport"/>
              </a:rPr>
              <a:t>buying tech better across health and social care – NHS and social care tech buyers need to be sure they buy products that meet both their needs and the people they serve, as well as standards for interoperability, usability, clinical safety, cyber security and sustainability. Tech sellers need to know the standards their products must demonstrate to gain NHS and social care accreditation. We are setting and enforcing clear standards. To contain system-wide tech costs, we are also doing more to leverage the system’s purchasing scale</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11</a:t>
            </a:fld>
            <a:endParaRPr lang="en-GB"/>
          </a:p>
        </p:txBody>
      </p:sp>
    </p:spTree>
    <p:extLst>
      <p:ext uri="{BB962C8B-B14F-4D97-AF65-F5344CB8AC3E}">
        <p14:creationId xmlns:p14="http://schemas.microsoft.com/office/powerpoint/2010/main" val="41444453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B0C0C"/>
                </a:solidFill>
                <a:effectLst/>
                <a:latin typeface="GDS Transport"/>
              </a:rPr>
              <a:t>Notes from the policy paper: https://www.gov.uk/government/publications/a-plan-for-digital-health-and-social-care/a-plan-for-digital-health-and-social-care#summary</a:t>
            </a:r>
          </a:p>
          <a:p>
            <a:endParaRPr lang="en-GB" b="0" i="0" dirty="0">
              <a:solidFill>
                <a:srgbClr val="0B0C0C"/>
              </a:solidFill>
              <a:effectLst/>
              <a:latin typeface="GDS Transpor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B0C0C"/>
                </a:solidFill>
                <a:effectLst/>
                <a:latin typeface="GDS Transport"/>
              </a:rPr>
              <a:t>To guide all integrated care systems (ICS)s towards required levels of digital maturity by 2025 and help them go further, digital transformation needs to be embedded in oversight arrangements.</a:t>
            </a:r>
          </a:p>
          <a:p>
            <a:pPr algn="l"/>
            <a:r>
              <a:rPr lang="en-GB" b="0" i="0" dirty="0">
                <a:solidFill>
                  <a:srgbClr val="0B0C0C"/>
                </a:solidFill>
                <a:effectLst/>
                <a:latin typeface="GDS Transport"/>
              </a:rPr>
              <a:t>We are:</a:t>
            </a:r>
          </a:p>
          <a:p>
            <a:pPr algn="l">
              <a:buFont typeface="Arial" panose="020B0604020202020204" pitchFamily="34" charset="0"/>
              <a:buChar char="•"/>
            </a:pPr>
            <a:r>
              <a:rPr lang="en-GB" b="0" i="0" dirty="0">
                <a:solidFill>
                  <a:srgbClr val="0B0C0C"/>
                </a:solidFill>
                <a:effectLst/>
                <a:latin typeface="GDS Transport"/>
              </a:rPr>
              <a:t>using our regulatory levers – we are exploring oversight options with NHSE and the CQC. Any changes in the regulations will aim to signal to the health and social care sectors that digitisation is a priority, identify the essential, non-negotiable standards of digital capability and explain how we will monitor and support compliance where appropriate</a:t>
            </a:r>
          </a:p>
          <a:p>
            <a:pPr algn="l">
              <a:buFont typeface="Arial" panose="020B0604020202020204" pitchFamily="34" charset="0"/>
              <a:buChar char="•"/>
            </a:pPr>
            <a:r>
              <a:rPr lang="en-GB" b="0" i="0" dirty="0">
                <a:solidFill>
                  <a:srgbClr val="0B0C0C"/>
                </a:solidFill>
                <a:effectLst/>
                <a:latin typeface="GDS Transport"/>
              </a:rPr>
              <a:t>enforcing standards – we are clarifying which technical and data standards are ‘musts’ for the sector and its tech product suppliers, how we plan to support organisations to achieve them and how we plan to enforce them</a:t>
            </a:r>
          </a:p>
          <a:p>
            <a:pPr algn="l">
              <a:buFont typeface="Arial" panose="020B0604020202020204" pitchFamily="34" charset="0"/>
              <a:buChar char="•"/>
            </a:pPr>
            <a:r>
              <a:rPr lang="en-GB" b="0" i="0" dirty="0">
                <a:solidFill>
                  <a:srgbClr val="0B0C0C"/>
                </a:solidFill>
                <a:effectLst/>
                <a:latin typeface="GDS Transport"/>
              </a:rPr>
              <a:t>supporting social care – over the next 3 years, we are investing at least £150 million to make sure care providers have the right foundations in place to enable digital transformation, including high-speed connectivity, digital skills and cyber resilience</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12</a:t>
            </a:fld>
            <a:endParaRPr lang="en-GB"/>
          </a:p>
        </p:txBody>
      </p:sp>
    </p:spTree>
    <p:extLst>
      <p:ext uri="{BB962C8B-B14F-4D97-AF65-F5344CB8AC3E}">
        <p14:creationId xmlns:p14="http://schemas.microsoft.com/office/powerpoint/2010/main" val="4561442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B0C0C"/>
                </a:solidFill>
                <a:effectLst/>
                <a:latin typeface="GDS Transport"/>
              </a:rPr>
              <a:t>Notes from the policy paper: https://www.gov.uk/government/publications/a-plan-for-digital-health-and-social-care/a-plan-for-digital-health-and-social-care#summary</a:t>
            </a:r>
          </a:p>
          <a:p>
            <a:endParaRPr lang="en-GB" dirty="0"/>
          </a:p>
          <a:p>
            <a:endParaRPr lang="en-GB" dirty="0"/>
          </a:p>
          <a:p>
            <a:pPr algn="l"/>
            <a:r>
              <a:rPr lang="en-GB" b="0" i="0" dirty="0">
                <a:solidFill>
                  <a:srgbClr val="0B0C0C"/>
                </a:solidFill>
                <a:effectLst/>
                <a:latin typeface="GDS Transport"/>
              </a:rPr>
              <a:t>There are 3 main barriers in the way:</a:t>
            </a:r>
          </a:p>
          <a:p>
            <a:pPr algn="l">
              <a:buFont typeface="Arial" panose="020B0604020202020204" pitchFamily="34" charset="0"/>
              <a:buChar char="•"/>
            </a:pPr>
            <a:r>
              <a:rPr lang="en-GB" b="0" i="0" dirty="0">
                <a:solidFill>
                  <a:srgbClr val="0B0C0C"/>
                </a:solidFill>
                <a:effectLst/>
                <a:latin typeface="GDS Transport"/>
              </a:rPr>
              <a:t>we have heard from decision-makers in the health and social care sectors that our guidance is too disparate and it is not clear how it fits together. In short, it does not add up to ‘a clear steer’ for your digital decisions. You need to know what you are being asked to deliver and what we will deliver, and when</a:t>
            </a:r>
          </a:p>
          <a:p>
            <a:pPr algn="l">
              <a:buFont typeface="Arial" panose="020B0604020202020204" pitchFamily="34" charset="0"/>
              <a:buChar char="•"/>
            </a:pPr>
            <a:r>
              <a:rPr lang="en-GB" b="0" i="0" dirty="0">
                <a:solidFill>
                  <a:srgbClr val="0B0C0C"/>
                </a:solidFill>
                <a:effectLst/>
                <a:latin typeface="GDS Transport"/>
              </a:rPr>
              <a:t>we have heard from industry innovators that we need to make it simpler for you to collaborate with your partners in the health and care system on developing digital solutions that are readily adoptable across the system</a:t>
            </a:r>
          </a:p>
          <a:p>
            <a:pPr algn="l">
              <a:buFont typeface="Arial" panose="020B0604020202020204" pitchFamily="34" charset="0"/>
              <a:buChar char="•"/>
            </a:pPr>
            <a:r>
              <a:rPr lang="en-GB" b="0" i="0" dirty="0">
                <a:solidFill>
                  <a:srgbClr val="0B0C0C"/>
                </a:solidFill>
                <a:effectLst/>
                <a:latin typeface="GDS Transport"/>
              </a:rPr>
              <a:t>we have heard from finance leaders in the health and social care sector that you want more control of decisions on digital investment, and a longer-term view of funding for strategic investment. This barrier we have now tackled in </a:t>
            </a:r>
            <a:r>
              <a:rPr lang="en-GB" b="0" i="0" dirty="0">
                <a:solidFill>
                  <a:srgbClr val="1D70B8"/>
                </a:solidFill>
                <a:effectLst/>
                <a:latin typeface="GDS Transport"/>
                <a:hlinkClick r:id="rId3"/>
              </a:rPr>
              <a:t>Who pays for what</a:t>
            </a:r>
            <a:r>
              <a:rPr lang="en-GB" b="0" i="0" dirty="0">
                <a:solidFill>
                  <a:srgbClr val="0B0C0C"/>
                </a:solidFill>
                <a:effectLst/>
                <a:latin typeface="GDS Transport"/>
              </a:rPr>
              <a:t>, which describes how we will delegate more digital funding to ICSs over time. We began doing so at the start of this financial year</a:t>
            </a:r>
          </a:p>
          <a:p>
            <a:pPr algn="l"/>
            <a:r>
              <a:rPr lang="en-GB" b="0" i="0" dirty="0">
                <a:solidFill>
                  <a:srgbClr val="0B0C0C"/>
                </a:solidFill>
                <a:effectLst/>
                <a:latin typeface="GDS Transport"/>
              </a:rPr>
              <a:t>To speed system-wide progress to digital transformation, this document therefore addresses the first 2 barriers. Its purpose is to inform the decisions that ICSs, their constituent members in local health and social care systems, and their tech industry partners are taking now.</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13</a:t>
            </a:fld>
            <a:endParaRPr lang="en-GB"/>
          </a:p>
        </p:txBody>
      </p:sp>
    </p:spTree>
    <p:extLst>
      <p:ext uri="{BB962C8B-B14F-4D97-AF65-F5344CB8AC3E}">
        <p14:creationId xmlns:p14="http://schemas.microsoft.com/office/powerpoint/2010/main" val="36773976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 time to feedback ideas to class. </a:t>
            </a:r>
          </a:p>
        </p:txBody>
      </p:sp>
      <p:sp>
        <p:nvSpPr>
          <p:cNvPr id="4" name="Slide Number Placeholder 3"/>
          <p:cNvSpPr>
            <a:spLocks noGrp="1"/>
          </p:cNvSpPr>
          <p:nvPr>
            <p:ph type="sldNum" sz="quarter" idx="5"/>
          </p:nvPr>
        </p:nvSpPr>
        <p:spPr/>
        <p:txBody>
          <a:bodyPr/>
          <a:lstStyle/>
          <a:p>
            <a:fld id="{3D4C67B5-F292-4576-8BF8-36D135D4AF60}" type="slidenum">
              <a:rPr lang="en-GB" smtClean="0"/>
              <a:t>16</a:t>
            </a:fld>
            <a:endParaRPr lang="en-GB"/>
          </a:p>
        </p:txBody>
      </p:sp>
    </p:spTree>
    <p:extLst>
      <p:ext uri="{BB962C8B-B14F-4D97-AF65-F5344CB8AC3E}">
        <p14:creationId xmlns:p14="http://schemas.microsoft.com/office/powerpoint/2010/main" val="23591603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https://transform.england.nhs.uk/digitise-connect-transform/what-good-looks-like/what-good-looks-like-publication/</a:t>
            </a:r>
          </a:p>
          <a:p>
            <a:endParaRPr lang="en-GB" dirty="0"/>
          </a:p>
          <a:p>
            <a:r>
              <a:rPr lang="en-GB" dirty="0"/>
              <a:t>https://www.gov.uk/government/publications/digital-working-in-adult-social-care-what-good-looks-like/digital-working-in-adult-social-care-what-good-looks-like-for-local-authorities-and-care-providers</a:t>
            </a:r>
          </a:p>
          <a:p>
            <a:endParaRPr lang="en-GB" dirty="0"/>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18</a:t>
            </a:fld>
            <a:endParaRPr lang="en-GB"/>
          </a:p>
        </p:txBody>
      </p:sp>
    </p:spTree>
    <p:extLst>
      <p:ext uri="{BB962C8B-B14F-4D97-AF65-F5344CB8AC3E}">
        <p14:creationId xmlns:p14="http://schemas.microsoft.com/office/powerpoint/2010/main" val="10861006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Notes from- https://www.gov.uk/government/publications/digital-working-in-adult-social-care-what-good-looks-like/digital-working-in-adult-social-care-what-good-looks-like-for-local-authorities-and-care-providers </a:t>
            </a:r>
          </a:p>
          <a:p>
            <a:endParaRPr lang="en-GB" b="1" dirty="0"/>
          </a:p>
          <a:p>
            <a:r>
              <a:rPr lang="en-GB" b="1" dirty="0"/>
              <a:t>What Good Looks Like for local authorities and care providers</a:t>
            </a:r>
          </a:p>
          <a:p>
            <a:r>
              <a:rPr lang="en-GB" dirty="0"/>
              <a:t>When technology is embedded seamlessly into care and support it can be transformative, improving people’s quality of life and ensuring information is readily available to help staff provide the right care in the right place at the right time.  </a:t>
            </a:r>
          </a:p>
          <a:p>
            <a:endParaRPr lang="en-GB" dirty="0"/>
          </a:p>
          <a:p>
            <a:r>
              <a:rPr lang="en-GB" dirty="0"/>
              <a:t>This framework sets out what good digital working looks like for care providers and local authorities with responsibility for adult social care in England. It provides a series of common goals for these organisations to work towards that will help achieve the vision set out in People at the Heart of Care. It is an aspirational framework designed to be used by local authorities and care providers of all sizes and types of service, including both Care Quality Commission (CQC) registered and non-registered providers.</a:t>
            </a:r>
          </a:p>
          <a:p>
            <a:endParaRPr lang="en-GB" dirty="0"/>
          </a:p>
          <a:p>
            <a:r>
              <a:rPr lang="en-GB" dirty="0"/>
              <a:t>The guidance is aimed at individuals who have responsibility for digital transformation in local authorities and care provider organisations. This might include digital leads, directors of adult social services, commissioners and service managers. However, we recognise there isn’t a one-size-fits-all approach and roles may differ depending on where you work.</a:t>
            </a:r>
          </a:p>
          <a:p>
            <a:endParaRPr lang="en-GB" dirty="0"/>
          </a:p>
          <a:p>
            <a:r>
              <a:rPr lang="en-GB" dirty="0"/>
              <a:t>The content in the framework has been developed in collaboration with Partners in Care and Health (a partnership between the Local Government Association (LGA) and the Association of Directors of Adult Social Services (ADASS)), provider sector stakeholders and through a series of workshops and interviews with providers, local authorities and national membership organisations. We are grateful to everyone who participated in these discussions, shared feedback and helped to shape the guidance. </a:t>
            </a:r>
          </a:p>
        </p:txBody>
      </p:sp>
      <p:sp>
        <p:nvSpPr>
          <p:cNvPr id="4" name="Slide Number Placeholder 3"/>
          <p:cNvSpPr>
            <a:spLocks noGrp="1"/>
          </p:cNvSpPr>
          <p:nvPr>
            <p:ph type="sldNum" sz="quarter" idx="5"/>
          </p:nvPr>
        </p:nvSpPr>
        <p:spPr/>
        <p:txBody>
          <a:bodyPr/>
          <a:lstStyle/>
          <a:p>
            <a:fld id="{3D4C67B5-F292-4576-8BF8-36D135D4AF60}" type="slidenum">
              <a:rPr lang="en-GB" smtClean="0"/>
              <a:t>19</a:t>
            </a:fld>
            <a:endParaRPr lang="en-GB"/>
          </a:p>
        </p:txBody>
      </p:sp>
    </p:spTree>
    <p:extLst>
      <p:ext uri="{BB962C8B-B14F-4D97-AF65-F5344CB8AC3E}">
        <p14:creationId xmlns:p14="http://schemas.microsoft.com/office/powerpoint/2010/main" val="7927256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Integrated Care Boards (ICBs) are legal NHS organizations. They have replaced Clinical Commissioning Groups (CCGs) and taken on many of their responsibilities. ICBs facilitate integration between local NHS organizations in their area. They are responsible for planning NHS services, managing the NHS budget, and arranging for the provision of health services. ICBs receive annual resource allocations to cover the costs of providing health services for the population they cover. </a:t>
            </a:r>
          </a:p>
        </p:txBody>
      </p:sp>
      <p:sp>
        <p:nvSpPr>
          <p:cNvPr id="4" name="Slide Number Placeholder 3"/>
          <p:cNvSpPr>
            <a:spLocks noGrp="1"/>
          </p:cNvSpPr>
          <p:nvPr>
            <p:ph type="sldNum" sz="quarter" idx="5"/>
          </p:nvPr>
        </p:nvSpPr>
        <p:spPr/>
        <p:txBody>
          <a:bodyPr/>
          <a:lstStyle/>
          <a:p>
            <a:fld id="{3D4C67B5-F292-4576-8BF8-36D135D4AF60}" type="slidenum">
              <a:rPr lang="en-GB" smtClean="0"/>
              <a:t>20</a:t>
            </a:fld>
            <a:endParaRPr lang="en-GB"/>
          </a:p>
        </p:txBody>
      </p:sp>
    </p:spTree>
    <p:extLst>
      <p:ext uri="{BB962C8B-B14F-4D97-AF65-F5344CB8AC3E}">
        <p14:creationId xmlns:p14="http://schemas.microsoft.com/office/powerpoint/2010/main" val="25613655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Notes from – https://transform.england.nhs.uk/digitise-connect-transform/what-good-looks-like/what-good-looks-like-publication/</a:t>
            </a:r>
          </a:p>
          <a:p>
            <a:endParaRPr lang="en-GB" dirty="0"/>
          </a:p>
          <a:p>
            <a:pPr algn="l"/>
            <a:r>
              <a:rPr lang="en-GB" b="1" i="0" dirty="0">
                <a:solidFill>
                  <a:srgbClr val="212B32"/>
                </a:solidFill>
                <a:effectLst/>
                <a:latin typeface="Frutiger W01"/>
              </a:rPr>
              <a:t>Success measure 2 - Ensure smart foundations</a:t>
            </a:r>
          </a:p>
          <a:p>
            <a:pPr algn="l"/>
            <a:r>
              <a:rPr lang="en-GB" b="1" i="0" dirty="0">
                <a:solidFill>
                  <a:srgbClr val="212B32"/>
                </a:solidFill>
                <a:effectLst/>
                <a:latin typeface="Frutiger W01"/>
              </a:rPr>
              <a:t>What does good look like?</a:t>
            </a:r>
          </a:p>
          <a:p>
            <a:pPr algn="l"/>
            <a:r>
              <a:rPr lang="en-GB" b="0" i="0" dirty="0">
                <a:solidFill>
                  <a:srgbClr val="212B32"/>
                </a:solidFill>
                <a:effectLst/>
                <a:latin typeface="Frutiger W01"/>
              </a:rPr>
              <a:t>Digital, data and infrastructure operating environments are reliable, modern, secure, sustainable and resilient. Across your ICS, all organisations have well-resourced teams who are competent to deliver modern digital and data services.</a:t>
            </a:r>
          </a:p>
          <a:p>
            <a:pPr algn="l"/>
            <a:r>
              <a:rPr lang="en-GB" b="0" i="0" dirty="0">
                <a:solidFill>
                  <a:srgbClr val="212B32"/>
                </a:solidFill>
                <a:effectLst/>
                <a:latin typeface="Frutiger W01"/>
              </a:rPr>
              <a:t>Your ICS would:</a:t>
            </a:r>
          </a:p>
          <a:p>
            <a:pPr algn="l">
              <a:buFont typeface="Arial" panose="020B0604020202020204" pitchFamily="34" charset="0"/>
              <a:buChar char="•"/>
            </a:pPr>
            <a:r>
              <a:rPr lang="en-GB" b="0" i="0" dirty="0">
                <a:solidFill>
                  <a:srgbClr val="212B32"/>
                </a:solidFill>
                <a:effectLst/>
                <a:latin typeface="Frutiger W01"/>
              </a:rPr>
              <a:t>have a system-wide strategy for building multidisciplinary teams with clinical, operational, informatics, design and technical expertise to deliver the ICS digital and data ambitions</a:t>
            </a:r>
          </a:p>
          <a:p>
            <a:pPr algn="l">
              <a:buFont typeface="Arial" panose="020B0604020202020204" pitchFamily="34" charset="0"/>
              <a:buChar char="•"/>
            </a:pPr>
            <a:r>
              <a:rPr lang="en-GB" b="0" i="0" dirty="0">
                <a:solidFill>
                  <a:srgbClr val="212B32"/>
                </a:solidFill>
                <a:effectLst/>
                <a:latin typeface="Frutiger W01"/>
              </a:rPr>
              <a:t>ensure progress towards </a:t>
            </a:r>
            <a:r>
              <a:rPr lang="en-GB" b="0" i="0" dirty="0">
                <a:solidFill>
                  <a:srgbClr val="005EB8"/>
                </a:solidFill>
                <a:effectLst/>
                <a:latin typeface="Frutiger W01"/>
                <a:hlinkClick r:id="rId3"/>
              </a:rPr>
              <a:t>net zero carbon</a:t>
            </a:r>
            <a:r>
              <a:rPr lang="en-GB" b="0" i="0" dirty="0">
                <a:solidFill>
                  <a:srgbClr val="212B32"/>
                </a:solidFill>
                <a:effectLst/>
                <a:latin typeface="Frutiger W01"/>
              </a:rPr>
              <a:t>, sustainability and resilience ambitions by meeting the </a:t>
            </a:r>
            <a:r>
              <a:rPr lang="en-GB" b="0" i="0" dirty="0">
                <a:solidFill>
                  <a:srgbClr val="005EB8"/>
                </a:solidFill>
                <a:effectLst/>
                <a:latin typeface="Frutiger W01"/>
                <a:hlinkClick r:id="rId4"/>
              </a:rPr>
              <a:t>Sustainable ICT and Digital Services Strategy (2020 to 2025)</a:t>
            </a:r>
            <a:r>
              <a:rPr lang="en-GB" b="0" i="0" dirty="0">
                <a:solidFill>
                  <a:srgbClr val="212B32"/>
                </a:solidFill>
                <a:effectLst/>
                <a:latin typeface="Frutiger W01"/>
              </a:rPr>
              <a:t> objectives</a:t>
            </a:r>
          </a:p>
          <a:p>
            <a:pPr algn="l">
              <a:buFont typeface="Arial" panose="020B0604020202020204" pitchFamily="34" charset="0"/>
              <a:buChar char="•"/>
            </a:pPr>
            <a:r>
              <a:rPr lang="en-GB" b="0" i="0" dirty="0">
                <a:solidFill>
                  <a:srgbClr val="212B32"/>
                </a:solidFill>
                <a:effectLst/>
                <a:latin typeface="Frutiger W01"/>
              </a:rPr>
              <a:t>make sure that all projects, programmes and services meet the </a:t>
            </a:r>
            <a:r>
              <a:rPr lang="en-GB" b="0" i="0" dirty="0">
                <a:solidFill>
                  <a:srgbClr val="005EB8"/>
                </a:solidFill>
                <a:effectLst/>
                <a:latin typeface="Frutiger W01"/>
                <a:hlinkClick r:id="rId5"/>
              </a:rPr>
              <a:t>Technology Code of Practice</a:t>
            </a:r>
            <a:r>
              <a:rPr lang="en-GB" b="0" i="0" dirty="0">
                <a:solidFill>
                  <a:srgbClr val="212B32"/>
                </a:solidFill>
                <a:effectLst/>
                <a:latin typeface="Frutiger W01"/>
              </a:rPr>
              <a:t> and are cyber secure by design</a:t>
            </a:r>
          </a:p>
          <a:p>
            <a:pPr algn="l">
              <a:buFont typeface="Arial" panose="020B0604020202020204" pitchFamily="34" charset="0"/>
              <a:buChar char="•"/>
            </a:pPr>
            <a:r>
              <a:rPr lang="en-GB" b="0" i="0" dirty="0">
                <a:solidFill>
                  <a:srgbClr val="212B32"/>
                </a:solidFill>
                <a:effectLst/>
                <a:latin typeface="Frutiger W01"/>
              </a:rPr>
              <a:t>oversee across organisation investment in modern infrastructure to retire unsupported systems</a:t>
            </a:r>
          </a:p>
          <a:p>
            <a:pPr algn="l">
              <a:buFont typeface="Arial" panose="020B0604020202020204" pitchFamily="34" charset="0"/>
              <a:buChar char="•"/>
            </a:pPr>
            <a:r>
              <a:rPr lang="en-GB" b="0" i="0" dirty="0">
                <a:solidFill>
                  <a:srgbClr val="212B32"/>
                </a:solidFill>
                <a:effectLst/>
                <a:latin typeface="Frutiger W01"/>
              </a:rPr>
              <a:t>drive organisations towards ‘simplification of the infrastructure’ by sharing and considering consolidation of spending, strategies and contracts</a:t>
            </a:r>
          </a:p>
          <a:p>
            <a:pPr algn="l">
              <a:buFont typeface="Arial" panose="020B0604020202020204" pitchFamily="34" charset="0"/>
              <a:buChar char="•"/>
            </a:pPr>
            <a:r>
              <a:rPr lang="en-GB" b="0" i="0" dirty="0">
                <a:solidFill>
                  <a:srgbClr val="212B32"/>
                </a:solidFill>
                <a:effectLst/>
                <a:latin typeface="Frutiger W01"/>
              </a:rPr>
              <a:t>ensure levelling up of the use and scope of electronic care record systems, including using greater clinical functionality and links to diagnostic systems and EPMA</a:t>
            </a:r>
          </a:p>
          <a:p>
            <a:pPr algn="l">
              <a:buFont typeface="Arial" panose="020B0604020202020204" pitchFamily="34" charset="0"/>
              <a:buChar char="•"/>
            </a:pPr>
            <a:r>
              <a:rPr lang="en-GB" b="0" i="0" dirty="0">
                <a:solidFill>
                  <a:srgbClr val="212B32"/>
                </a:solidFill>
                <a:effectLst/>
                <a:latin typeface="Frutiger W01"/>
              </a:rPr>
              <a:t>lead the delivery and development of an ICS-wide shared care record (</a:t>
            </a:r>
            <a:r>
              <a:rPr lang="en-GB" b="0" i="0" dirty="0" err="1">
                <a:solidFill>
                  <a:srgbClr val="212B32"/>
                </a:solidFill>
                <a:effectLst/>
                <a:latin typeface="Frutiger W01"/>
              </a:rPr>
              <a:t>ShCR</a:t>
            </a:r>
            <a:r>
              <a:rPr lang="en-GB" b="0" i="0" dirty="0">
                <a:solidFill>
                  <a:srgbClr val="212B32"/>
                </a:solidFill>
                <a:effectLst/>
                <a:latin typeface="Frutiger W01"/>
              </a:rPr>
              <a:t>) which adheres to the Professional Records Standard Body’s (</a:t>
            </a:r>
            <a:r>
              <a:rPr lang="en-GB" b="0" i="0" dirty="0">
                <a:solidFill>
                  <a:srgbClr val="005EB8"/>
                </a:solidFill>
                <a:effectLst/>
                <a:latin typeface="Frutiger W01"/>
                <a:hlinkClick r:id="rId6"/>
              </a:rPr>
              <a:t>PRSB</a:t>
            </a:r>
            <a:r>
              <a:rPr lang="en-GB" b="0" i="0" dirty="0">
                <a:solidFill>
                  <a:srgbClr val="212B32"/>
                </a:solidFill>
                <a:effectLst/>
                <a:latin typeface="Frutiger W01"/>
              </a:rPr>
              <a:t>) Core Information Standard</a:t>
            </a:r>
          </a:p>
          <a:p>
            <a:pPr algn="l">
              <a:buFont typeface="Arial" panose="020B0604020202020204" pitchFamily="34" charset="0"/>
              <a:buChar char="•"/>
            </a:pPr>
            <a:endParaRPr lang="en-GB" b="0" i="0" dirty="0">
              <a:solidFill>
                <a:srgbClr val="212B32"/>
              </a:solidFill>
              <a:effectLst/>
              <a:latin typeface="Frutiger W01"/>
            </a:endParaRPr>
          </a:p>
          <a:p>
            <a:pPr algn="l"/>
            <a:r>
              <a:rPr lang="en-GB" b="0" i="0" dirty="0">
                <a:solidFill>
                  <a:srgbClr val="0B0C0C"/>
                </a:solidFill>
                <a:effectLst/>
                <a:latin typeface="GDS Transport"/>
              </a:rPr>
              <a:t>Access to secure connectivity, the right technology and the right digital and data processes is fundamental to the use of digital solutions to improve people’s care outcomes. By considering factors including your size, geography, demography and capability, you ensure your organisation is digitally well-equipped to provide positive outcomes for people who draw on care and staff. </a:t>
            </a:r>
          </a:p>
          <a:p>
            <a:pPr algn="l"/>
            <a:r>
              <a:rPr lang="en-GB" b="0" i="0" dirty="0">
                <a:solidFill>
                  <a:srgbClr val="0B0C0C"/>
                </a:solidFill>
                <a:effectLst/>
                <a:latin typeface="GDS Transport"/>
              </a:rPr>
              <a:t>Information is securely communicated across health and social care settings through a secure email platform to support integrated and joined up approaches to care. Ensuring care professionals have access to critical information about an individual person, through a single DSCR, means they have the right information at their fingertips to provide the best possible care. As an organisation, you invest in digital systems so accurate information is readily available to support person-centred care.  </a:t>
            </a:r>
          </a:p>
          <a:p>
            <a:pPr algn="l"/>
            <a:r>
              <a:rPr lang="en-GB" b="1" i="0" dirty="0">
                <a:solidFill>
                  <a:srgbClr val="0B0C0C"/>
                </a:solidFill>
                <a:effectLst/>
                <a:latin typeface="GDS Transport"/>
              </a:rPr>
              <a:t>Local authorities should: </a:t>
            </a:r>
          </a:p>
          <a:p>
            <a:pPr algn="l">
              <a:buFont typeface="Arial" panose="020B0604020202020204" pitchFamily="34" charset="0"/>
              <a:buChar char="•"/>
            </a:pPr>
            <a:r>
              <a:rPr lang="en-GB" b="0" i="0" dirty="0">
                <a:solidFill>
                  <a:srgbClr val="0B0C0C"/>
                </a:solidFill>
                <a:effectLst/>
                <a:latin typeface="GDS Transport"/>
              </a:rPr>
              <a:t>work with your wider ICS to </a:t>
            </a:r>
            <a:r>
              <a:rPr lang="en-GB" b="0" i="0" dirty="0">
                <a:solidFill>
                  <a:srgbClr val="1D70B8"/>
                </a:solidFill>
                <a:effectLst/>
                <a:latin typeface="GDS Transport"/>
                <a:hlinkClick r:id="rId7"/>
              </a:rPr>
              <a:t>facilitate a fully shared care record</a:t>
            </a:r>
            <a:r>
              <a:rPr lang="en-GB" b="0" i="0" dirty="0">
                <a:solidFill>
                  <a:srgbClr val="0B0C0C"/>
                </a:solidFill>
                <a:effectLst/>
                <a:latin typeface="GDS Transport"/>
              </a:rPr>
              <a:t> across health and social care</a:t>
            </a:r>
          </a:p>
          <a:p>
            <a:pPr algn="l">
              <a:buFont typeface="Arial" panose="020B0604020202020204" pitchFamily="34" charset="0"/>
              <a:buChar char="•"/>
            </a:pPr>
            <a:r>
              <a:rPr lang="en-GB" b="0" i="0" dirty="0">
                <a:solidFill>
                  <a:srgbClr val="0B0C0C"/>
                </a:solidFill>
                <a:effectLst/>
                <a:latin typeface="GDS Transport"/>
              </a:rPr>
              <a:t>prioritise interoperability and </a:t>
            </a:r>
            <a:r>
              <a:rPr lang="en-GB" b="0" i="0" dirty="0">
                <a:solidFill>
                  <a:srgbClr val="1D70B8"/>
                </a:solidFill>
                <a:effectLst/>
                <a:latin typeface="GDS Transport"/>
                <a:hlinkClick r:id="rId8"/>
              </a:rPr>
              <a:t>national good practice standards</a:t>
            </a:r>
            <a:r>
              <a:rPr lang="en-GB" b="0" i="0" dirty="0">
                <a:solidFill>
                  <a:srgbClr val="0B0C0C"/>
                </a:solidFill>
                <a:effectLst/>
                <a:latin typeface="GDS Transport"/>
              </a:rPr>
              <a:t> on data sharing to support direct care in your purchasing and commissioning decisions</a:t>
            </a:r>
          </a:p>
          <a:p>
            <a:pPr algn="l">
              <a:buFont typeface="Arial" panose="020B0604020202020204" pitchFamily="34" charset="0"/>
              <a:buChar char="•"/>
            </a:pPr>
            <a:r>
              <a:rPr lang="en-GB" b="0" i="0" dirty="0">
                <a:solidFill>
                  <a:srgbClr val="0B0C0C"/>
                </a:solidFill>
                <a:effectLst/>
                <a:latin typeface="GDS Transport"/>
              </a:rPr>
              <a:t>consider the role of digital solutions when supporting the local authority workforce or responding to capacity, efficiency or capability challenges</a:t>
            </a:r>
          </a:p>
          <a:p>
            <a:pPr algn="l">
              <a:buFont typeface="Arial" panose="020B0604020202020204" pitchFamily="34" charset="0"/>
              <a:buChar char="•"/>
            </a:pPr>
            <a:r>
              <a:rPr lang="en-GB" b="0" i="0" dirty="0">
                <a:solidFill>
                  <a:srgbClr val="0B0C0C"/>
                </a:solidFill>
                <a:effectLst/>
                <a:latin typeface="GDS Transport"/>
              </a:rPr>
              <a:t>encourage commissioned providers to provide accurate and timely data to central collections, and utilise central data sources where possible</a:t>
            </a:r>
          </a:p>
          <a:p>
            <a:pPr algn="l">
              <a:buFont typeface="Arial" panose="020B0604020202020204" pitchFamily="34" charset="0"/>
              <a:buChar char="•"/>
            </a:pPr>
            <a:r>
              <a:rPr lang="en-GB" b="0" i="0" dirty="0">
                <a:solidFill>
                  <a:srgbClr val="0B0C0C"/>
                </a:solidFill>
                <a:effectLst/>
                <a:latin typeface="GDS Transport"/>
              </a:rPr>
              <a:t>ensure it is possible to interface and match your internal records, using the NHS number as a unique identifier through a </a:t>
            </a:r>
            <a:r>
              <a:rPr lang="en-GB" b="0" i="0" dirty="0">
                <a:solidFill>
                  <a:srgbClr val="1D70B8"/>
                </a:solidFill>
                <a:effectLst/>
                <a:latin typeface="GDS Transport"/>
                <a:hlinkClick r:id="rId8"/>
              </a:rPr>
              <a:t>secure data environment for health and social care</a:t>
            </a:r>
            <a:r>
              <a:rPr lang="en-GB" b="0" i="0" dirty="0">
                <a:solidFill>
                  <a:srgbClr val="0B0C0C"/>
                </a:solidFill>
                <a:effectLst/>
                <a:latin typeface="GDS Transport"/>
              </a:rPr>
              <a:t>, to enable the appropriate parts of people’s records to be available to other departments, including finance, housing and children’s social care</a:t>
            </a:r>
          </a:p>
          <a:p>
            <a:pPr algn="l">
              <a:buFont typeface="Arial" panose="020B0604020202020204" pitchFamily="34" charset="0"/>
              <a:buChar char="•"/>
            </a:pPr>
            <a:r>
              <a:rPr lang="en-GB" b="0" i="0" dirty="0">
                <a:solidFill>
                  <a:srgbClr val="0B0C0C"/>
                </a:solidFill>
                <a:effectLst/>
                <a:latin typeface="GDS Transport"/>
              </a:rPr>
              <a:t>work with your ICSs to support care providers to adopt DSCRs and to test and scale technologies that support the quality and safety of care</a:t>
            </a:r>
          </a:p>
          <a:p>
            <a:pPr algn="l">
              <a:buFont typeface="Arial" panose="020B0604020202020204" pitchFamily="34" charset="0"/>
              <a:buChar char="•"/>
            </a:pPr>
            <a:r>
              <a:rPr lang="en-GB" b="0" i="0" dirty="0">
                <a:solidFill>
                  <a:srgbClr val="0B0C0C"/>
                </a:solidFill>
                <a:effectLst/>
                <a:latin typeface="GDS Transport"/>
              </a:rPr>
              <a:t>understand the connectivity needs of providers in your local area, and support them to explore options to access sufficiently fast broadband to match their digital transformation needs</a:t>
            </a:r>
          </a:p>
          <a:p>
            <a:pPr algn="l">
              <a:buFont typeface="Arial" panose="020B0604020202020204" pitchFamily="34" charset="0"/>
              <a:buChar char="•"/>
            </a:pPr>
            <a:r>
              <a:rPr lang="en-GB" b="0" i="0" dirty="0">
                <a:solidFill>
                  <a:srgbClr val="0B0C0C"/>
                </a:solidFill>
                <a:effectLst/>
                <a:latin typeface="GDS Transport"/>
              </a:rPr>
              <a:t>be aware of the upcoming transition from analogue to digital telephone networks, and assess telecare users’ current equipment for digital compatibility, working with suppliers to test reliability and develop contingency plans as detailed in the </a:t>
            </a:r>
            <a:r>
              <a:rPr lang="en-GB" b="0" i="0" dirty="0">
                <a:solidFill>
                  <a:srgbClr val="1D70B8"/>
                </a:solidFill>
                <a:effectLst/>
                <a:latin typeface="GDS Transport"/>
                <a:hlinkClick r:id="rId9"/>
              </a:rPr>
              <a:t>Telecare stakeholder action plan</a:t>
            </a:r>
            <a:endParaRPr lang="en-GB" b="0" i="0" dirty="0">
              <a:solidFill>
                <a:srgbClr val="0B0C0C"/>
              </a:solidFill>
              <a:effectLst/>
              <a:latin typeface="GDS Transport"/>
            </a:endParaRPr>
          </a:p>
          <a:p>
            <a:pPr algn="l">
              <a:buFont typeface="Arial" panose="020B0604020202020204" pitchFamily="34" charset="0"/>
              <a:buChar char="•"/>
            </a:pPr>
            <a:r>
              <a:rPr lang="en-GB" b="0" i="0" dirty="0">
                <a:solidFill>
                  <a:srgbClr val="0B0C0C"/>
                </a:solidFill>
                <a:effectLst/>
                <a:latin typeface="GDS Transport"/>
              </a:rPr>
              <a:t>use secure email platforms to communicate health and care information</a:t>
            </a:r>
          </a:p>
          <a:p>
            <a:pPr algn="l"/>
            <a:r>
              <a:rPr lang="en-GB" b="1" i="0" dirty="0">
                <a:solidFill>
                  <a:srgbClr val="0B0C0C"/>
                </a:solidFill>
                <a:effectLst/>
                <a:latin typeface="GDS Transport"/>
              </a:rPr>
              <a:t>Care providers should: </a:t>
            </a:r>
          </a:p>
          <a:p>
            <a:pPr algn="l">
              <a:buFont typeface="Arial" panose="020B0604020202020204" pitchFamily="34" charset="0"/>
              <a:buChar char="•"/>
            </a:pPr>
            <a:r>
              <a:rPr lang="en-GB" b="0" i="0" dirty="0">
                <a:solidFill>
                  <a:srgbClr val="0B0C0C"/>
                </a:solidFill>
                <a:effectLst/>
                <a:latin typeface="GDS Transport"/>
              </a:rPr>
              <a:t>have access to a </a:t>
            </a:r>
            <a:r>
              <a:rPr lang="en-GB" b="0" i="0" dirty="0">
                <a:solidFill>
                  <a:srgbClr val="1D70B8"/>
                </a:solidFill>
                <a:effectLst/>
                <a:latin typeface="GDS Transport"/>
                <a:hlinkClick r:id="rId10"/>
              </a:rPr>
              <a:t>reliable internet connection of suitable speed</a:t>
            </a:r>
            <a:r>
              <a:rPr lang="en-GB" b="0" i="0" dirty="0">
                <a:solidFill>
                  <a:srgbClr val="0B0C0C"/>
                </a:solidFill>
                <a:effectLst/>
                <a:latin typeface="GDS Transport"/>
              </a:rPr>
              <a:t> to enable safe and consistent digital working for staff</a:t>
            </a:r>
          </a:p>
          <a:p>
            <a:pPr algn="l">
              <a:buFont typeface="Arial" panose="020B0604020202020204" pitchFamily="34" charset="0"/>
              <a:buChar char="•"/>
            </a:pPr>
            <a:r>
              <a:rPr lang="en-GB" b="0" i="0" dirty="0">
                <a:solidFill>
                  <a:srgbClr val="0B0C0C"/>
                </a:solidFill>
                <a:effectLst/>
                <a:latin typeface="GDS Transport"/>
              </a:rPr>
              <a:t>understand and plan for the </a:t>
            </a:r>
            <a:r>
              <a:rPr lang="en-GB" b="0" i="0" dirty="0">
                <a:solidFill>
                  <a:srgbClr val="1D70B8"/>
                </a:solidFill>
                <a:effectLst/>
                <a:latin typeface="GDS Transport"/>
                <a:hlinkClick r:id="rId11"/>
              </a:rPr>
              <a:t>right levels of broadband connectivity</a:t>
            </a:r>
            <a:r>
              <a:rPr lang="en-GB" b="0" i="0" dirty="0">
                <a:solidFill>
                  <a:srgbClr val="0B0C0C"/>
                </a:solidFill>
                <a:effectLst/>
                <a:latin typeface="GDS Transport"/>
              </a:rPr>
              <a:t> to support use of digital technology throughout your premises</a:t>
            </a:r>
          </a:p>
          <a:p>
            <a:pPr algn="l">
              <a:buFont typeface="Arial" panose="020B0604020202020204" pitchFamily="34" charset="0"/>
              <a:buChar char="•"/>
            </a:pPr>
            <a:r>
              <a:rPr lang="en-GB" b="0" i="0" dirty="0">
                <a:solidFill>
                  <a:srgbClr val="0B0C0C"/>
                </a:solidFill>
                <a:effectLst/>
                <a:latin typeface="GDS Transport"/>
              </a:rPr>
              <a:t>ensure </a:t>
            </a:r>
            <a:r>
              <a:rPr lang="en-GB" b="0" i="0" dirty="0">
                <a:solidFill>
                  <a:srgbClr val="1D70B8"/>
                </a:solidFill>
                <a:effectLst/>
                <a:latin typeface="GDS Transport"/>
                <a:hlinkClick r:id="rId12"/>
              </a:rPr>
              <a:t>robust and complete </a:t>
            </a:r>
            <a:r>
              <a:rPr lang="en-GB" b="0" i="0" dirty="0" err="1">
                <a:solidFill>
                  <a:srgbClr val="1D70B8"/>
                </a:solidFill>
                <a:effectLst/>
                <a:latin typeface="GDS Transport"/>
                <a:hlinkClick r:id="rId12"/>
              </a:rPr>
              <a:t>wifi</a:t>
            </a:r>
            <a:r>
              <a:rPr lang="en-GB" b="0" i="0" dirty="0">
                <a:solidFill>
                  <a:srgbClr val="1D70B8"/>
                </a:solidFill>
                <a:effectLst/>
                <a:latin typeface="GDS Transport"/>
                <a:hlinkClick r:id="rId12"/>
              </a:rPr>
              <a:t> networks</a:t>
            </a:r>
            <a:r>
              <a:rPr lang="en-GB" b="0" i="0" dirty="0">
                <a:solidFill>
                  <a:srgbClr val="0B0C0C"/>
                </a:solidFill>
                <a:effectLst/>
                <a:latin typeface="GDS Transport"/>
              </a:rPr>
              <a:t> provide connectivity for all users in all areas of your care settings, including access for people drawing on social care to support their independence and wellbeing</a:t>
            </a:r>
          </a:p>
          <a:p>
            <a:pPr algn="l">
              <a:buFont typeface="Arial" panose="020B0604020202020204" pitchFamily="34" charset="0"/>
              <a:buChar char="•"/>
            </a:pPr>
            <a:r>
              <a:rPr lang="en-GB" b="0" i="0" dirty="0">
                <a:solidFill>
                  <a:srgbClr val="0B0C0C"/>
                </a:solidFill>
                <a:effectLst/>
                <a:latin typeface="GDS Transport"/>
              </a:rPr>
              <a:t>equip staff with a </a:t>
            </a:r>
            <a:r>
              <a:rPr lang="en-GB" b="0" i="0" dirty="0">
                <a:solidFill>
                  <a:srgbClr val="1D70B8"/>
                </a:solidFill>
                <a:effectLst/>
                <a:latin typeface="GDS Transport"/>
                <a:hlinkClick r:id="rId13"/>
              </a:rPr>
              <a:t>mobile device that has sufficient connectivity</a:t>
            </a:r>
            <a:r>
              <a:rPr lang="en-GB" b="0" i="0" dirty="0">
                <a:solidFill>
                  <a:srgbClr val="0B0C0C"/>
                </a:solidFill>
                <a:effectLst/>
                <a:latin typeface="GDS Transport"/>
              </a:rPr>
              <a:t> to enable usage of DSCRs or other care technologies in domiciliary care settings or where broadband coverage is limited in residential settings</a:t>
            </a:r>
          </a:p>
          <a:p>
            <a:pPr algn="l">
              <a:buFont typeface="Arial" panose="020B0604020202020204" pitchFamily="34" charset="0"/>
              <a:buChar char="•"/>
            </a:pPr>
            <a:r>
              <a:rPr lang="en-GB" b="0" i="0" dirty="0">
                <a:solidFill>
                  <a:srgbClr val="0B0C0C"/>
                </a:solidFill>
                <a:effectLst/>
                <a:latin typeface="GDS Transport"/>
              </a:rPr>
              <a:t>have confidence, skills and knowledge to identify, recommend and use appropriate digital technology to deliver high-quality care. This includes the use of software and devices (for example smart phones, laptops and tablets) to ensure care workers have access to the information they need</a:t>
            </a:r>
          </a:p>
          <a:p>
            <a:pPr algn="l">
              <a:buFont typeface="Arial" panose="020B0604020202020204" pitchFamily="34" charset="0"/>
              <a:buChar char="•"/>
            </a:pPr>
            <a:r>
              <a:rPr lang="en-GB" b="0" i="0" dirty="0">
                <a:solidFill>
                  <a:srgbClr val="0B0C0C"/>
                </a:solidFill>
                <a:effectLst/>
                <a:latin typeface="GDS Transport"/>
              </a:rPr>
              <a:t>follow secure email policies and make use of </a:t>
            </a:r>
            <a:r>
              <a:rPr lang="en-GB" b="0" i="0" dirty="0" err="1">
                <a:solidFill>
                  <a:srgbClr val="1D70B8"/>
                </a:solidFill>
                <a:effectLst/>
                <a:latin typeface="GDS Transport"/>
                <a:hlinkClick r:id="rId14"/>
              </a:rPr>
              <a:t>NHSmail</a:t>
            </a:r>
            <a:r>
              <a:rPr lang="en-GB" b="0" i="0" dirty="0">
                <a:solidFill>
                  <a:srgbClr val="0B0C0C"/>
                </a:solidFill>
                <a:effectLst/>
                <a:latin typeface="GDS Transport"/>
              </a:rPr>
              <a:t> for secure communications with NHS partners and for services such as proxy access to medication re-ordering</a:t>
            </a:r>
          </a:p>
          <a:p>
            <a:pPr algn="l">
              <a:buFont typeface="Arial" panose="020B0604020202020204" pitchFamily="34" charset="0"/>
              <a:buChar char="•"/>
            </a:pPr>
            <a:r>
              <a:rPr lang="en-GB" b="0" i="0" dirty="0">
                <a:solidFill>
                  <a:srgbClr val="0B0C0C"/>
                </a:solidFill>
                <a:effectLst/>
                <a:latin typeface="GDS Transport"/>
              </a:rPr>
              <a:t>where available, sign up to </a:t>
            </a:r>
            <a:r>
              <a:rPr lang="en-GB" b="0" i="0" dirty="0">
                <a:solidFill>
                  <a:srgbClr val="1D70B8"/>
                </a:solidFill>
                <a:effectLst/>
                <a:latin typeface="GDS Transport"/>
                <a:hlinkClick r:id="rId15"/>
              </a:rPr>
              <a:t>GP Connect</a:t>
            </a:r>
            <a:r>
              <a:rPr lang="en-GB" b="0" i="0" dirty="0">
                <a:solidFill>
                  <a:srgbClr val="0B0C0C"/>
                </a:solidFill>
                <a:effectLst/>
                <a:latin typeface="GDS Transport"/>
              </a:rPr>
              <a:t> to gain secure access for approved staff to view appropriate primary care information for the people you support</a:t>
            </a:r>
          </a:p>
          <a:p>
            <a:pPr algn="l">
              <a:buFont typeface="Arial" panose="020B0604020202020204" pitchFamily="34" charset="0"/>
              <a:buChar char="•"/>
            </a:pPr>
            <a:r>
              <a:rPr lang="en-GB" b="0" i="0" dirty="0">
                <a:solidFill>
                  <a:srgbClr val="0B0C0C"/>
                </a:solidFill>
                <a:effectLst/>
                <a:latin typeface="GDS Transport"/>
              </a:rPr>
              <a:t>make use of resources such as the </a:t>
            </a:r>
            <a:r>
              <a:rPr lang="en-GB" b="0" i="0" dirty="0">
                <a:solidFill>
                  <a:srgbClr val="1D70B8"/>
                </a:solidFill>
                <a:effectLst/>
                <a:latin typeface="GDS Transport"/>
                <a:hlinkClick r:id="rId16"/>
              </a:rPr>
              <a:t>assured supplier list</a:t>
            </a:r>
            <a:r>
              <a:rPr lang="en-GB" b="0" i="0" dirty="0">
                <a:solidFill>
                  <a:srgbClr val="0B0C0C"/>
                </a:solidFill>
                <a:effectLst/>
                <a:latin typeface="GDS Transport"/>
              </a:rPr>
              <a:t> and </a:t>
            </a:r>
            <a:r>
              <a:rPr lang="en-GB" b="0" i="0" dirty="0">
                <a:solidFill>
                  <a:srgbClr val="1D70B8"/>
                </a:solidFill>
                <a:effectLst/>
                <a:latin typeface="GDS Transport"/>
                <a:hlinkClick r:id="rId17"/>
              </a:rPr>
              <a:t>Digital Social Care</a:t>
            </a:r>
            <a:r>
              <a:rPr lang="en-GB" b="0" i="0" dirty="0">
                <a:solidFill>
                  <a:srgbClr val="0B0C0C"/>
                </a:solidFill>
                <a:effectLst/>
                <a:latin typeface="GDS Transport"/>
              </a:rPr>
              <a:t> when purchasing technology, to be confident that digital solutions meet baseline standards for security and interoperability</a:t>
            </a:r>
          </a:p>
          <a:p>
            <a:pPr algn="l">
              <a:buFont typeface="Arial" panose="020B0604020202020204" pitchFamily="34" charset="0"/>
              <a:buChar char="•"/>
            </a:pPr>
            <a:r>
              <a:rPr lang="en-GB" b="0" i="0" dirty="0">
                <a:solidFill>
                  <a:srgbClr val="0B0C0C"/>
                </a:solidFill>
                <a:effectLst/>
                <a:latin typeface="GDS Transport"/>
              </a:rPr>
              <a:t>use secure </a:t>
            </a:r>
            <a:r>
              <a:rPr lang="en-GB" b="0" i="0" dirty="0">
                <a:solidFill>
                  <a:srgbClr val="1D70B8"/>
                </a:solidFill>
                <a:effectLst/>
                <a:latin typeface="GDS Transport"/>
                <a:hlinkClick r:id="rId18"/>
              </a:rPr>
              <a:t>cloud data storage</a:t>
            </a:r>
            <a:r>
              <a:rPr lang="en-GB" b="0" i="0" dirty="0">
                <a:solidFill>
                  <a:srgbClr val="0B0C0C"/>
                </a:solidFill>
                <a:effectLst/>
                <a:latin typeface="GDS Transport"/>
              </a:rPr>
              <a:t>, when relevant, to support the increase in data that may not be supported by your computer hard drive</a:t>
            </a:r>
          </a:p>
          <a:p>
            <a:pPr algn="l">
              <a:buFont typeface="Arial" panose="020B0604020202020204" pitchFamily="34" charset="0"/>
              <a:buChar char="•"/>
            </a:pPr>
            <a:r>
              <a:rPr lang="en-GB" b="0" i="0" dirty="0">
                <a:solidFill>
                  <a:srgbClr val="0B0C0C"/>
                </a:solidFill>
                <a:effectLst/>
                <a:latin typeface="GDS Transport"/>
              </a:rPr>
              <a:t>work with partners to ensure there is safe and secure transition to digital solutions, including appropriate archiving and retention of records</a:t>
            </a:r>
          </a:p>
          <a:p>
            <a:pPr algn="l">
              <a:buFont typeface="Arial" panose="020B0604020202020204" pitchFamily="34" charset="0"/>
              <a:buChar char="•"/>
            </a:pPr>
            <a:r>
              <a:rPr lang="en-GB" b="0" i="0" dirty="0">
                <a:solidFill>
                  <a:srgbClr val="0B0C0C"/>
                </a:solidFill>
                <a:effectLst/>
                <a:latin typeface="GDS Transport"/>
              </a:rPr>
              <a:t>follow good practice and use shared data standards in social care to share information quickly and securely, using resources such as the </a:t>
            </a:r>
            <a:r>
              <a:rPr lang="en-GB" b="0" i="0" dirty="0">
                <a:solidFill>
                  <a:srgbClr val="1D70B8"/>
                </a:solidFill>
                <a:effectLst/>
                <a:latin typeface="GDS Transport"/>
                <a:hlinkClick r:id="rId19"/>
              </a:rPr>
              <a:t>Social care data catalogue</a:t>
            </a:r>
            <a:endParaRPr lang="en-GB" b="0" i="0" dirty="0">
              <a:solidFill>
                <a:srgbClr val="0B0C0C"/>
              </a:solidFill>
              <a:effectLst/>
              <a:latin typeface="GDS Transport"/>
            </a:endParaRPr>
          </a:p>
          <a:p>
            <a:pPr algn="l">
              <a:buFont typeface="Arial" panose="020B0604020202020204" pitchFamily="34" charset="0"/>
              <a:buChar char="•"/>
            </a:pPr>
            <a:r>
              <a:rPr lang="en-GB" b="0" i="0" dirty="0">
                <a:solidFill>
                  <a:srgbClr val="0B0C0C"/>
                </a:solidFill>
                <a:effectLst/>
                <a:latin typeface="GDS Transport"/>
              </a:rPr>
              <a:t>plan and prepare for changes required in residential settings ahead of the </a:t>
            </a:r>
            <a:r>
              <a:rPr lang="en-GB" b="0" i="0" dirty="0">
                <a:solidFill>
                  <a:srgbClr val="1D70B8"/>
                </a:solidFill>
                <a:effectLst/>
                <a:latin typeface="GDS Transport"/>
                <a:hlinkClick r:id="rId20"/>
              </a:rPr>
              <a:t>analogue to digital telephone switchover</a:t>
            </a:r>
            <a:r>
              <a:rPr lang="en-GB" b="0" i="0" dirty="0">
                <a:solidFill>
                  <a:srgbClr val="0B0C0C"/>
                </a:solidFill>
                <a:effectLst/>
                <a:latin typeface="GDS Transport"/>
              </a:rPr>
              <a:t> - this might include care alarms, phone systems, CCTV and security alarms if these are analogue-based</a:t>
            </a:r>
          </a:p>
          <a:p>
            <a:pPr algn="l">
              <a:buFont typeface="Arial" panose="020B0604020202020204" pitchFamily="34" charset="0"/>
              <a:buChar char="•"/>
            </a:pPr>
            <a:endParaRPr lang="en-GB" b="0" i="0" dirty="0">
              <a:solidFill>
                <a:srgbClr val="212B32"/>
              </a:solidFill>
              <a:effectLst/>
              <a:latin typeface="Frutiger W01"/>
            </a:endParaRP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21</a:t>
            </a:fld>
            <a:endParaRPr lang="en-GB"/>
          </a:p>
        </p:txBody>
      </p:sp>
    </p:spTree>
    <p:extLst>
      <p:ext uri="{BB962C8B-B14F-4D97-AF65-F5344CB8AC3E}">
        <p14:creationId xmlns:p14="http://schemas.microsoft.com/office/powerpoint/2010/main" val="41127866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video focuses on </a:t>
            </a:r>
            <a:r>
              <a:rPr lang="en-GB" b="1" i="0" dirty="0">
                <a:solidFill>
                  <a:srgbClr val="0F0F0F"/>
                </a:solidFill>
                <a:effectLst/>
                <a:latin typeface="Roboto" panose="02000000000000000000" pitchFamily="2" charset="0"/>
              </a:rPr>
              <a:t>Digital Social Care Records </a:t>
            </a:r>
            <a:r>
              <a:rPr lang="en-GB" b="0" i="0" dirty="0">
                <a:solidFill>
                  <a:srgbClr val="0F0F0F"/>
                </a:solidFill>
                <a:effectLst/>
                <a:latin typeface="Roboto" panose="02000000000000000000" pitchFamily="2" charset="0"/>
              </a:rPr>
              <a:t>in an engaging way.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0F0F0F"/>
              </a:solidFill>
              <a:effectLst/>
              <a:latin typeface="Roboto" panose="020000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dirty="0">
              <a:solidFill>
                <a:srgbClr val="0F0F0F"/>
              </a:solidFill>
              <a:effectLst/>
              <a:latin typeface="Roboto" panose="02000000000000000000" pitchFamily="2" charset="0"/>
            </a:endParaRPr>
          </a:p>
          <a:p>
            <a:r>
              <a:rPr lang="en-GB" dirty="0"/>
              <a:t>https://www.youtube.com/watch?v=LXlbdUQPmW8&amp;t=7s </a:t>
            </a:r>
          </a:p>
        </p:txBody>
      </p:sp>
      <p:sp>
        <p:nvSpPr>
          <p:cNvPr id="4" name="Slide Number Placeholder 3"/>
          <p:cNvSpPr>
            <a:spLocks noGrp="1"/>
          </p:cNvSpPr>
          <p:nvPr>
            <p:ph type="sldNum" sz="quarter" idx="5"/>
          </p:nvPr>
        </p:nvSpPr>
        <p:spPr/>
        <p:txBody>
          <a:bodyPr/>
          <a:lstStyle/>
          <a:p>
            <a:fld id="{3D4C67B5-F292-4576-8BF8-36D135D4AF60}" type="slidenum">
              <a:rPr lang="en-GB" smtClean="0"/>
              <a:t>22</a:t>
            </a:fld>
            <a:endParaRPr lang="en-GB"/>
          </a:p>
        </p:txBody>
      </p:sp>
    </p:spTree>
    <p:extLst>
      <p:ext uri="{BB962C8B-B14F-4D97-AF65-F5344CB8AC3E}">
        <p14:creationId xmlns:p14="http://schemas.microsoft.com/office/powerpoint/2010/main" val="8518541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B0C0C"/>
                </a:solidFill>
                <a:effectLst/>
                <a:latin typeface="GDS Transport"/>
              </a:rPr>
              <a:t>Notes from - https://www.gov.uk/government/publications/digital-working-in-adult-social-care-what-good-looks-like/digital-working-in-adult-social-care-what-good-looks-like-for-local-authorities-and-care-providers</a:t>
            </a:r>
          </a:p>
          <a:p>
            <a:pPr algn="l"/>
            <a:endParaRPr lang="en-GB" b="1" i="0" dirty="0">
              <a:solidFill>
                <a:srgbClr val="0B0C0C"/>
              </a:solidFill>
              <a:effectLst/>
              <a:latin typeface="GDS Transport"/>
            </a:endParaRPr>
          </a:p>
          <a:p>
            <a:pPr algn="l"/>
            <a:r>
              <a:rPr lang="en-GB" b="1" i="0" dirty="0">
                <a:solidFill>
                  <a:srgbClr val="0B0C0C"/>
                </a:solidFill>
                <a:effectLst/>
                <a:latin typeface="GDS Transport"/>
              </a:rPr>
              <a:t>Success measure 4 - Support workforce</a:t>
            </a:r>
          </a:p>
          <a:p>
            <a:pPr algn="l"/>
            <a:r>
              <a:rPr lang="en-GB" b="0" i="0" dirty="0">
                <a:solidFill>
                  <a:srgbClr val="0B0C0C"/>
                </a:solidFill>
                <a:effectLst/>
                <a:latin typeface="GDS Transport"/>
              </a:rPr>
              <a:t>Supporting your workforce means developing a skilled, capable workforce who can confidently identify, recommend and use appropriate technology safely and effectively for people drawing on social care.</a:t>
            </a:r>
          </a:p>
          <a:p>
            <a:pPr algn="l"/>
            <a:r>
              <a:rPr lang="en-GB" b="0" i="0" dirty="0">
                <a:solidFill>
                  <a:srgbClr val="0B0C0C"/>
                </a:solidFill>
                <a:effectLst/>
                <a:latin typeface="GDS Transport"/>
              </a:rPr>
              <a:t>As an organisation, you embed a clear vision for digital working and support your staff - in all roles and at all levels - to review and develop their digital skills and provide access to appropriate development opportunities.   </a:t>
            </a:r>
          </a:p>
          <a:p>
            <a:pPr algn="l"/>
            <a:r>
              <a:rPr lang="en-GB" b="0" i="0" dirty="0">
                <a:solidFill>
                  <a:srgbClr val="0B0C0C"/>
                </a:solidFill>
                <a:effectLst/>
                <a:latin typeface="GDS Transport"/>
              </a:rPr>
              <a:t>You develop ways of working that focus on informing and raising awareness of digital technology and communicating the benefits. Myth-busting, reassurance, confidence-building and a learning culture are promoted.</a:t>
            </a:r>
          </a:p>
          <a:p>
            <a:pPr algn="l"/>
            <a:r>
              <a:rPr lang="en-GB" b="0" i="0" dirty="0">
                <a:solidFill>
                  <a:srgbClr val="0B0C0C"/>
                </a:solidFill>
                <a:effectLst/>
                <a:latin typeface="GDS Transport"/>
              </a:rPr>
              <a:t>Staff are given the time and commitment to develop digital confidence and capability, and are equipped to use technologies to access the information they need safely. Staff are also engaged in testing and embedding new technologies to ensure they are fit for purpose and support effective delivery of quality care.  </a:t>
            </a:r>
          </a:p>
          <a:p>
            <a:pPr algn="l"/>
            <a:r>
              <a:rPr lang="en-GB" b="0" i="0" dirty="0">
                <a:solidFill>
                  <a:srgbClr val="0B0C0C"/>
                </a:solidFill>
                <a:effectLst/>
                <a:latin typeface="GDS Transport"/>
              </a:rPr>
              <a:t>Digital leadership skills are embedded and become a ‘normal’ part of every leader’s role as you understand that technology benefits people drawing on your service, your organisation and workforce.  </a:t>
            </a:r>
          </a:p>
          <a:p>
            <a:pPr algn="l"/>
            <a:r>
              <a:rPr lang="en-GB" b="1" i="0" dirty="0">
                <a:solidFill>
                  <a:srgbClr val="0B0C0C"/>
                </a:solidFill>
                <a:effectLst/>
                <a:latin typeface="GDS Transport"/>
              </a:rPr>
              <a:t>Local authorities should:</a:t>
            </a:r>
          </a:p>
          <a:p>
            <a:pPr algn="l">
              <a:buFont typeface="Arial" panose="020B0604020202020204" pitchFamily="34" charset="0"/>
              <a:buChar char="•"/>
            </a:pPr>
            <a:r>
              <a:rPr lang="en-GB" b="0" i="0" dirty="0">
                <a:solidFill>
                  <a:srgbClr val="0B0C0C"/>
                </a:solidFill>
                <a:effectLst/>
                <a:latin typeface="GDS Transport"/>
              </a:rPr>
              <a:t>ensure staff are supported to develop the right data and digital skills across your organisation, with training and support tailored for those working in social work, occupational therapy, direct support roles, commissioning, analytical, strategic and administrative roles</a:t>
            </a:r>
          </a:p>
          <a:p>
            <a:pPr algn="l">
              <a:buFont typeface="Arial" panose="020B0604020202020204" pitchFamily="34" charset="0"/>
              <a:buChar char="•"/>
            </a:pPr>
            <a:r>
              <a:rPr lang="en-GB" b="0" i="0" dirty="0">
                <a:solidFill>
                  <a:srgbClr val="0B0C0C"/>
                </a:solidFill>
                <a:effectLst/>
                <a:latin typeface="GDS Transport"/>
              </a:rPr>
              <a:t>embed digital technology in frontline practice, including social work referrals, assessments and reviews</a:t>
            </a:r>
          </a:p>
          <a:p>
            <a:pPr algn="l">
              <a:buFont typeface="Arial" panose="020B0604020202020204" pitchFamily="34" charset="0"/>
              <a:buChar char="•"/>
            </a:pPr>
            <a:r>
              <a:rPr lang="en-GB" b="0" i="0" dirty="0">
                <a:solidFill>
                  <a:srgbClr val="0B0C0C"/>
                </a:solidFill>
                <a:effectLst/>
                <a:latin typeface="GDS Transport"/>
              </a:rPr>
              <a:t>support care providers and partners to upskill their own staff, and share any opportunities to increase the digital skills and confidence across the sector</a:t>
            </a:r>
          </a:p>
          <a:p>
            <a:pPr algn="l">
              <a:buFont typeface="Arial" panose="020B0604020202020204" pitchFamily="34" charset="0"/>
              <a:buChar char="•"/>
            </a:pPr>
            <a:r>
              <a:rPr lang="en-GB" b="0" i="0" dirty="0">
                <a:solidFill>
                  <a:srgbClr val="0B0C0C"/>
                </a:solidFill>
                <a:effectLst/>
                <a:latin typeface="GDS Transport"/>
              </a:rPr>
              <a:t>understand the importance of your data and analytical workforce, empowering them with suitable development opportunities and investment</a:t>
            </a:r>
          </a:p>
          <a:p>
            <a:pPr algn="l"/>
            <a:r>
              <a:rPr lang="en-GB" b="1" i="0" dirty="0">
                <a:solidFill>
                  <a:srgbClr val="0B0C0C"/>
                </a:solidFill>
                <a:effectLst/>
                <a:latin typeface="GDS Transport"/>
              </a:rPr>
              <a:t>Care providers should:</a:t>
            </a:r>
          </a:p>
          <a:p>
            <a:pPr algn="l">
              <a:buFont typeface="Arial" panose="020B0604020202020204" pitchFamily="34" charset="0"/>
              <a:buChar char="•"/>
            </a:pPr>
            <a:r>
              <a:rPr lang="en-GB" b="0" i="0" dirty="0">
                <a:solidFill>
                  <a:srgbClr val="0B0C0C"/>
                </a:solidFill>
                <a:effectLst/>
                <a:latin typeface="GDS Transport"/>
              </a:rPr>
              <a:t>ensure staff understand, and have the required skills and confidence to use, appropriate digital technology as part of their role</a:t>
            </a:r>
          </a:p>
          <a:p>
            <a:pPr algn="l">
              <a:buFont typeface="Arial" panose="020B0604020202020204" pitchFamily="34" charset="0"/>
              <a:buChar char="•"/>
            </a:pPr>
            <a:r>
              <a:rPr lang="en-GB" b="0" i="0" dirty="0">
                <a:solidFill>
                  <a:srgbClr val="0B0C0C"/>
                </a:solidFill>
                <a:effectLst/>
                <a:latin typeface="GDS Transport"/>
              </a:rPr>
              <a:t>build a positive learning environment and develop a plan for digital skills training (including information governance, </a:t>
            </a:r>
            <a:r>
              <a:rPr lang="en-GB" b="0" i="0" dirty="0">
                <a:solidFill>
                  <a:srgbClr val="1D70B8"/>
                </a:solidFill>
                <a:effectLst/>
                <a:latin typeface="GDS Transport"/>
                <a:hlinkClick r:id="rId3"/>
              </a:rPr>
              <a:t>information sharing</a:t>
            </a:r>
            <a:r>
              <a:rPr lang="en-GB" b="0" i="0" dirty="0">
                <a:solidFill>
                  <a:srgbClr val="0B0C0C"/>
                </a:solidFill>
                <a:effectLst/>
                <a:latin typeface="GDS Transport"/>
              </a:rPr>
              <a:t> and cyber security) using resources such as the </a:t>
            </a:r>
            <a:r>
              <a:rPr lang="en-GB" b="0" i="0" dirty="0">
                <a:solidFill>
                  <a:srgbClr val="1D70B8"/>
                </a:solidFill>
                <a:effectLst/>
                <a:latin typeface="GDS Transport"/>
                <a:hlinkClick r:id="rId4"/>
              </a:rPr>
              <a:t>adult social care digital skills framework</a:t>
            </a:r>
            <a:endParaRPr lang="en-GB" b="0" i="0" dirty="0">
              <a:solidFill>
                <a:srgbClr val="0B0C0C"/>
              </a:solidFill>
              <a:effectLst/>
              <a:latin typeface="GDS Transport"/>
            </a:endParaRPr>
          </a:p>
          <a:p>
            <a:pPr algn="l">
              <a:buFont typeface="Arial" panose="020B0604020202020204" pitchFamily="34" charset="0"/>
              <a:buChar char="•"/>
            </a:pPr>
            <a:r>
              <a:rPr lang="en-GB" b="0" i="0" dirty="0">
                <a:solidFill>
                  <a:srgbClr val="0B0C0C"/>
                </a:solidFill>
                <a:effectLst/>
                <a:latin typeface="GDS Transport"/>
              </a:rPr>
              <a:t>use appropriate solutions to support all staff to build their skills and digital confidence, including </a:t>
            </a:r>
            <a:r>
              <a:rPr lang="en-GB" b="0" i="0" dirty="0">
                <a:solidFill>
                  <a:srgbClr val="1D70B8"/>
                </a:solidFill>
                <a:effectLst/>
                <a:latin typeface="GDS Transport"/>
                <a:hlinkClick r:id="rId5"/>
              </a:rPr>
              <a:t>support and training for digital leaders</a:t>
            </a:r>
            <a:endParaRPr lang="en-GB" b="0" i="0" dirty="0">
              <a:solidFill>
                <a:srgbClr val="0B0C0C"/>
              </a:solidFill>
              <a:effectLst/>
              <a:latin typeface="GDS Transport"/>
            </a:endParaRPr>
          </a:p>
          <a:p>
            <a:pPr algn="l">
              <a:buFont typeface="Arial" panose="020B0604020202020204" pitchFamily="34" charset="0"/>
              <a:buChar char="•"/>
            </a:pPr>
            <a:r>
              <a:rPr lang="en-GB" b="0" i="0" dirty="0">
                <a:solidFill>
                  <a:srgbClr val="0B0C0C"/>
                </a:solidFill>
                <a:effectLst/>
                <a:latin typeface="GDS Transport"/>
              </a:rPr>
              <a:t>ensure digital skills are included in induction and appraisal processes for all staff, including agency staff</a:t>
            </a:r>
          </a:p>
          <a:p>
            <a:pPr algn="l">
              <a:buFont typeface="Arial" panose="020B0604020202020204" pitchFamily="34" charset="0"/>
              <a:buChar char="•"/>
            </a:pPr>
            <a:r>
              <a:rPr lang="en-GB" b="0" i="0" dirty="0">
                <a:solidFill>
                  <a:srgbClr val="0B0C0C"/>
                </a:solidFill>
                <a:effectLst/>
                <a:latin typeface="GDS Transport"/>
              </a:rPr>
              <a:t>create opportunities for peer-to-peer digital learning - this may include developing some staff as ‘digital champions’</a:t>
            </a:r>
          </a:p>
          <a:p>
            <a:pPr algn="l">
              <a:buFont typeface="Arial" panose="020B0604020202020204" pitchFamily="34" charset="0"/>
              <a:buChar char="•"/>
            </a:pPr>
            <a:r>
              <a:rPr lang="en-GB" b="0" i="0" dirty="0">
                <a:solidFill>
                  <a:srgbClr val="0B0C0C"/>
                </a:solidFill>
                <a:effectLst/>
                <a:latin typeface="GDS Transport"/>
              </a:rPr>
              <a:t>work together with your local authority and/or ICS, membership organisations and other relevant partners to learn about and promote digital learning opportunities to your staff</a:t>
            </a:r>
          </a:p>
          <a:p>
            <a:pPr algn="l">
              <a:buFont typeface="Arial" panose="020B0604020202020204" pitchFamily="34" charset="0"/>
              <a:buChar char="•"/>
            </a:pPr>
            <a:endParaRPr lang="en-GB" b="0" i="0" dirty="0">
              <a:solidFill>
                <a:srgbClr val="0B0C0C"/>
              </a:solidFill>
              <a:effectLst/>
              <a:latin typeface="GDS Transport"/>
            </a:endParaRPr>
          </a:p>
          <a:p>
            <a:pPr algn="l">
              <a:buFont typeface="Arial" panose="020B0604020202020204" pitchFamily="34" charset="0"/>
              <a:buChar char="•"/>
            </a:pPr>
            <a:r>
              <a:rPr lang="en-GB" b="0" i="0" dirty="0">
                <a:solidFill>
                  <a:srgbClr val="0B0C0C"/>
                </a:solidFill>
                <a:effectLst/>
                <a:latin typeface="GDS Transport"/>
              </a:rPr>
              <a:t>Notes from – https://transform.england.nhs.uk/digitise-connect-transform/what-good-looks-like/what-good-looks-like-publication/</a:t>
            </a:r>
          </a:p>
          <a:p>
            <a:pPr algn="l">
              <a:buFont typeface="Arial" panose="020B0604020202020204" pitchFamily="34" charset="0"/>
              <a:buChar char="•"/>
            </a:pPr>
            <a:endParaRPr lang="en-GB" b="0" i="0" dirty="0">
              <a:solidFill>
                <a:srgbClr val="0B0C0C"/>
              </a:solidFill>
              <a:effectLst/>
              <a:latin typeface="GDS Transport"/>
            </a:endParaRPr>
          </a:p>
          <a:p>
            <a:pPr algn="l"/>
            <a:r>
              <a:rPr lang="en-GB" b="1" i="0" dirty="0">
                <a:solidFill>
                  <a:srgbClr val="212B32"/>
                </a:solidFill>
                <a:effectLst/>
                <a:latin typeface="Frutiger W01"/>
              </a:rPr>
              <a:t>Success measure 4 - Support people</a:t>
            </a:r>
          </a:p>
          <a:p>
            <a:pPr algn="l"/>
            <a:r>
              <a:rPr lang="en-GB" b="1" i="0" dirty="0">
                <a:solidFill>
                  <a:srgbClr val="212B32"/>
                </a:solidFill>
                <a:effectLst/>
                <a:latin typeface="Frutiger W01"/>
              </a:rPr>
              <a:t>What does good look like?</a:t>
            </a:r>
          </a:p>
          <a:p>
            <a:pPr algn="l"/>
            <a:r>
              <a:rPr lang="en-GB" b="0" i="0" dirty="0">
                <a:solidFill>
                  <a:srgbClr val="212B32"/>
                </a:solidFill>
                <a:effectLst/>
                <a:latin typeface="Frutiger W01"/>
              </a:rPr>
              <a:t>Your workforce is digitally literate and are able to work optimally with data and technology. Digital and data tools and systems are fit for purpose and support staff to do their jobs well.</a:t>
            </a:r>
          </a:p>
          <a:p>
            <a:pPr algn="l"/>
            <a:r>
              <a:rPr lang="en-GB" b="0" i="0" dirty="0">
                <a:solidFill>
                  <a:srgbClr val="212B32"/>
                </a:solidFill>
                <a:effectLst/>
                <a:latin typeface="Frutiger W01"/>
              </a:rPr>
              <a:t>Your organisation would:</a:t>
            </a:r>
          </a:p>
          <a:p>
            <a:pPr algn="l">
              <a:buFont typeface="Arial" panose="020B0604020202020204" pitchFamily="34" charset="0"/>
              <a:buChar char="•"/>
            </a:pPr>
            <a:r>
              <a:rPr lang="en-GB" b="0" i="0" dirty="0">
                <a:solidFill>
                  <a:srgbClr val="212B32"/>
                </a:solidFill>
                <a:effectLst/>
                <a:latin typeface="Frutiger W01"/>
              </a:rPr>
              <a:t>create and encourage a digital first approach and share innovative improvement ideas from frontline health and care staff</a:t>
            </a:r>
          </a:p>
          <a:p>
            <a:pPr algn="l">
              <a:buFont typeface="Arial" panose="020B0604020202020204" pitchFamily="34" charset="0"/>
              <a:buChar char="•"/>
            </a:pPr>
            <a:r>
              <a:rPr lang="en-GB" b="0" i="0" dirty="0">
                <a:solidFill>
                  <a:srgbClr val="212B32"/>
                </a:solidFill>
                <a:effectLst/>
                <a:latin typeface="Frutiger W01"/>
              </a:rPr>
              <a:t>support all staff to attain a basic level of data, digital and cyber security literacy, followed by continuing professional development</a:t>
            </a:r>
          </a:p>
          <a:p>
            <a:pPr algn="l">
              <a:buFont typeface="Arial" panose="020B0604020202020204" pitchFamily="34" charset="0"/>
              <a:buChar char="•"/>
            </a:pPr>
            <a:r>
              <a:rPr lang="en-GB" b="0" i="0" dirty="0">
                <a:solidFill>
                  <a:srgbClr val="212B32"/>
                </a:solidFill>
                <a:effectLst/>
                <a:latin typeface="Frutiger W01"/>
              </a:rPr>
              <a:t>ensure that the systems that your staff use are intuitive and easy to use</a:t>
            </a:r>
          </a:p>
          <a:p>
            <a:pPr algn="l">
              <a:buFont typeface="Arial" panose="020B0604020202020204" pitchFamily="34" charset="0"/>
              <a:buChar char="•"/>
            </a:pPr>
            <a:r>
              <a:rPr lang="en-GB" b="0" i="0" dirty="0">
                <a:solidFill>
                  <a:srgbClr val="212B32"/>
                </a:solidFill>
                <a:effectLst/>
                <a:latin typeface="Frutiger W01"/>
              </a:rPr>
              <a:t>support your staff to work flexibly, remotely, and across multiple wards or sites</a:t>
            </a:r>
          </a:p>
          <a:p>
            <a:pPr algn="l">
              <a:buFont typeface="Arial" panose="020B0604020202020204" pitchFamily="34" charset="0"/>
              <a:buChar char="•"/>
            </a:pPr>
            <a:r>
              <a:rPr lang="en-GB" b="0" i="0" dirty="0">
                <a:solidFill>
                  <a:srgbClr val="212B32"/>
                </a:solidFill>
                <a:effectLst/>
                <a:latin typeface="Frutiger W01"/>
              </a:rPr>
              <a:t>provide front-line staff with the information they need to do their job safely and efficiently at the point of care, for example ICS shared care record</a:t>
            </a:r>
          </a:p>
          <a:p>
            <a:pPr algn="l">
              <a:buFont typeface="Arial" panose="020B0604020202020204" pitchFamily="34" charset="0"/>
              <a:buChar char="•"/>
            </a:pPr>
            <a:r>
              <a:rPr lang="en-GB" b="0" i="0" dirty="0">
                <a:solidFill>
                  <a:srgbClr val="212B32"/>
                </a:solidFill>
                <a:effectLst/>
                <a:latin typeface="Frutiger W01"/>
              </a:rPr>
              <a:t>provide access to digital support services 24 hours per day, resulting in high first-time fixes</a:t>
            </a:r>
          </a:p>
          <a:p>
            <a:pPr algn="l">
              <a:buFont typeface="Arial" panose="020B0604020202020204" pitchFamily="34" charset="0"/>
              <a:buChar char="•"/>
            </a:pPr>
            <a:endParaRPr lang="en-GB" b="0" i="0" dirty="0">
              <a:solidFill>
                <a:srgbClr val="0B0C0C"/>
              </a:solidFill>
              <a:effectLst/>
              <a:latin typeface="GDS Transport"/>
            </a:endParaRP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25</a:t>
            </a:fld>
            <a:endParaRPr lang="en-GB"/>
          </a:p>
        </p:txBody>
      </p:sp>
    </p:spTree>
    <p:extLst>
      <p:ext uri="{BB962C8B-B14F-4D97-AF65-F5344CB8AC3E}">
        <p14:creationId xmlns:p14="http://schemas.microsoft.com/office/powerpoint/2010/main" val="13930072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https://www.youtube.com/watch?v=kp2LfP25EoE </a:t>
            </a:r>
          </a:p>
        </p:txBody>
      </p:sp>
      <p:sp>
        <p:nvSpPr>
          <p:cNvPr id="4" name="Slide Number Placeholder 3"/>
          <p:cNvSpPr>
            <a:spLocks noGrp="1"/>
          </p:cNvSpPr>
          <p:nvPr>
            <p:ph type="sldNum" sz="quarter" idx="5"/>
          </p:nvPr>
        </p:nvSpPr>
        <p:spPr/>
        <p:txBody>
          <a:bodyPr/>
          <a:lstStyle/>
          <a:p>
            <a:fld id="{3D4C67B5-F292-4576-8BF8-36D135D4AF60}" type="slidenum">
              <a:rPr lang="en-GB" smtClean="0"/>
              <a:t>28</a:t>
            </a:fld>
            <a:endParaRPr lang="en-GB"/>
          </a:p>
        </p:txBody>
      </p:sp>
    </p:spTree>
    <p:extLst>
      <p:ext uri="{BB962C8B-B14F-4D97-AF65-F5344CB8AC3E}">
        <p14:creationId xmlns:p14="http://schemas.microsoft.com/office/powerpoint/2010/main" val="34067129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Notes From – </a:t>
            </a:r>
          </a:p>
          <a:p>
            <a:endParaRPr lang="en-GB" dirty="0"/>
          </a:p>
          <a:p>
            <a:pPr algn="l"/>
            <a:r>
              <a:rPr lang="en-GB" b="1" i="0" dirty="0">
                <a:solidFill>
                  <a:srgbClr val="212B32"/>
                </a:solidFill>
                <a:effectLst/>
                <a:latin typeface="Frutiger W01"/>
              </a:rPr>
              <a:t>Success measure 6 - Improve care</a:t>
            </a:r>
          </a:p>
          <a:p>
            <a:pPr algn="l"/>
            <a:r>
              <a:rPr lang="en-GB" b="1" i="0" dirty="0">
                <a:solidFill>
                  <a:srgbClr val="212B32"/>
                </a:solidFill>
                <a:effectLst/>
                <a:latin typeface="Frutiger W01"/>
              </a:rPr>
              <a:t>What does good look like?</a:t>
            </a:r>
          </a:p>
          <a:p>
            <a:pPr algn="l"/>
            <a:r>
              <a:rPr lang="en-GB" b="0" i="0" dirty="0">
                <a:solidFill>
                  <a:srgbClr val="212B32"/>
                </a:solidFill>
                <a:effectLst/>
                <a:latin typeface="Frutiger W01"/>
              </a:rPr>
              <a:t>Health and care practitioners embed digital and data within their improvement capability to transform care pathways, reduce unwarranted variation and improve health and wellbeing. Digital solutions enhance services for patients and ensure that they get the right care when they need it and in the right place.</a:t>
            </a:r>
          </a:p>
          <a:p>
            <a:pPr algn="l"/>
            <a:r>
              <a:rPr lang="en-GB" b="0" i="0" dirty="0">
                <a:solidFill>
                  <a:srgbClr val="212B32"/>
                </a:solidFill>
                <a:effectLst/>
                <a:latin typeface="Frutiger W01"/>
              </a:rPr>
              <a:t>Your organisation would:</a:t>
            </a:r>
          </a:p>
          <a:p>
            <a:pPr algn="l">
              <a:buFont typeface="Arial" panose="020B0604020202020204" pitchFamily="34" charset="0"/>
              <a:buChar char="•"/>
            </a:pPr>
            <a:r>
              <a:rPr lang="en-GB" b="0" i="0" dirty="0">
                <a:solidFill>
                  <a:srgbClr val="212B32"/>
                </a:solidFill>
                <a:effectLst/>
                <a:latin typeface="Frutiger W01"/>
              </a:rPr>
              <a:t>use data and digital solutions to redesign care pathways across organisational boundaries to give patients the right care in the most appropriate setting</a:t>
            </a:r>
          </a:p>
          <a:p>
            <a:pPr algn="l">
              <a:buFont typeface="Arial" panose="020B0604020202020204" pitchFamily="34" charset="0"/>
              <a:buChar char="•"/>
            </a:pPr>
            <a:r>
              <a:rPr lang="en-GB" b="0" i="0" dirty="0">
                <a:solidFill>
                  <a:srgbClr val="212B32"/>
                </a:solidFill>
                <a:effectLst/>
                <a:latin typeface="Frutiger W01"/>
              </a:rPr>
              <a:t>promote the use of digital tools and technologies that support safer care, such as EPMA and bar coding</a:t>
            </a:r>
          </a:p>
          <a:p>
            <a:pPr algn="l">
              <a:buFont typeface="Arial" panose="020B0604020202020204" pitchFamily="34" charset="0"/>
              <a:buChar char="•"/>
            </a:pPr>
            <a:r>
              <a:rPr lang="en-GB" b="0" i="0" dirty="0">
                <a:solidFill>
                  <a:srgbClr val="212B32"/>
                </a:solidFill>
                <a:effectLst/>
                <a:latin typeface="Frutiger W01"/>
              </a:rPr>
              <a:t>provide decision support and other tools to help clinicians follow best practice and eliminate unwarranted variation across the entire care pathway</a:t>
            </a:r>
          </a:p>
          <a:p>
            <a:pPr algn="l">
              <a:buFont typeface="Arial" panose="020B0604020202020204" pitchFamily="34" charset="0"/>
              <a:buChar char="•"/>
            </a:pPr>
            <a:r>
              <a:rPr lang="en-GB" b="0" i="0" dirty="0">
                <a:solidFill>
                  <a:srgbClr val="212B32"/>
                </a:solidFill>
                <a:effectLst/>
                <a:latin typeface="Frutiger W01"/>
              </a:rPr>
              <a:t>provide remote consultations, monitoring and care services, promoting patient choice and sustainability</a:t>
            </a:r>
          </a:p>
          <a:p>
            <a:pPr algn="l">
              <a:buFont typeface="Arial" panose="020B0604020202020204" pitchFamily="34" charset="0"/>
              <a:buChar char="•"/>
            </a:pPr>
            <a:r>
              <a:rPr lang="en-GB" b="0" i="0" dirty="0">
                <a:solidFill>
                  <a:srgbClr val="212B32"/>
                </a:solidFill>
                <a:effectLst/>
                <a:latin typeface="Frutiger W01"/>
              </a:rPr>
              <a:t>enhance your collaborative and multidisciplinary care planning using an array of digital tools and services alongside </a:t>
            </a:r>
            <a:r>
              <a:rPr lang="en-GB" b="0" i="0" dirty="0">
                <a:solidFill>
                  <a:srgbClr val="005EB8"/>
                </a:solidFill>
                <a:effectLst/>
                <a:latin typeface="Frutiger W01"/>
                <a:hlinkClick r:id="rId3"/>
              </a:rPr>
              <a:t>PRSB standards</a:t>
            </a:r>
            <a:endParaRPr lang="en-GB" b="0" i="0" dirty="0">
              <a:solidFill>
                <a:srgbClr val="212B32"/>
              </a:solidFill>
              <a:effectLst/>
              <a:latin typeface="Frutiger W01"/>
            </a:endParaRPr>
          </a:p>
          <a:p>
            <a:pPr algn="l"/>
            <a:r>
              <a:rPr lang="en-GB" b="1" i="0" dirty="0">
                <a:solidFill>
                  <a:srgbClr val="212B32"/>
                </a:solidFill>
                <a:effectLst/>
                <a:latin typeface="Frutiger W01"/>
              </a:rPr>
              <a:t>Success measure 6 - Improve care</a:t>
            </a:r>
          </a:p>
          <a:p>
            <a:pPr algn="l"/>
            <a:r>
              <a:rPr lang="en-GB" b="1" i="0" dirty="0">
                <a:solidFill>
                  <a:srgbClr val="212B32"/>
                </a:solidFill>
                <a:effectLst/>
                <a:latin typeface="Frutiger W01"/>
              </a:rPr>
              <a:t>What does good look like?</a:t>
            </a:r>
          </a:p>
          <a:p>
            <a:pPr algn="l"/>
            <a:r>
              <a:rPr lang="en-GB" b="0" i="0" dirty="0">
                <a:solidFill>
                  <a:srgbClr val="212B32"/>
                </a:solidFill>
                <a:effectLst/>
                <a:latin typeface="Frutiger W01"/>
              </a:rPr>
              <a:t>Your ICS embeds digital and data within their improvement capability to transform care pathways, reduce unwarranted variation and improve health and wellbeing. Digital solutions enhance services for patients and ensure that they get the right care when they need it and in the right place across the whole ICS.</a:t>
            </a:r>
          </a:p>
          <a:p>
            <a:pPr algn="l"/>
            <a:r>
              <a:rPr lang="en-GB" b="0" i="0" dirty="0">
                <a:solidFill>
                  <a:srgbClr val="212B32"/>
                </a:solidFill>
                <a:effectLst/>
                <a:latin typeface="Frutiger W01"/>
              </a:rPr>
              <a:t>Your ICS would:</a:t>
            </a:r>
          </a:p>
          <a:p>
            <a:pPr algn="l">
              <a:buFont typeface="Arial" panose="020B0604020202020204" pitchFamily="34" charset="0"/>
              <a:buChar char="•"/>
            </a:pPr>
            <a:r>
              <a:rPr lang="en-GB" b="0" i="0" dirty="0">
                <a:solidFill>
                  <a:srgbClr val="212B32"/>
                </a:solidFill>
                <a:effectLst/>
                <a:latin typeface="Frutiger W01"/>
              </a:rPr>
              <a:t>have an ICS-wide approach to the use of data and digital solutions to redesign care pathways across organisational boundaries to give patients the right care in the most appropriate setting</a:t>
            </a:r>
          </a:p>
          <a:p>
            <a:pPr algn="l">
              <a:buFont typeface="Arial" panose="020B0604020202020204" pitchFamily="34" charset="0"/>
              <a:buChar char="•"/>
            </a:pPr>
            <a:r>
              <a:rPr lang="en-GB" b="0" i="0" dirty="0">
                <a:solidFill>
                  <a:srgbClr val="212B32"/>
                </a:solidFill>
                <a:effectLst/>
                <a:latin typeface="Frutiger W01"/>
              </a:rPr>
              <a:t>ensure that organisations across your ICS make use of digital tools and technologies that support safer care, such as EPMA and bar coding</a:t>
            </a:r>
          </a:p>
          <a:p>
            <a:pPr algn="l">
              <a:buFont typeface="Arial" panose="020B0604020202020204" pitchFamily="34" charset="0"/>
              <a:buChar char="•"/>
            </a:pPr>
            <a:r>
              <a:rPr lang="en-GB" b="0" i="0" dirty="0">
                <a:solidFill>
                  <a:srgbClr val="212B32"/>
                </a:solidFill>
                <a:effectLst/>
                <a:latin typeface="Frutiger W01"/>
              </a:rPr>
              <a:t>ensure that organisations across your ICS employ decision support and other tools to help clinicians follow best practice and eliminate quality variation across the entire care pathway</a:t>
            </a:r>
          </a:p>
          <a:p>
            <a:pPr algn="l">
              <a:buFont typeface="Arial" panose="020B0604020202020204" pitchFamily="34" charset="0"/>
              <a:buChar char="•"/>
            </a:pPr>
            <a:r>
              <a:rPr lang="en-GB" b="0" i="0" dirty="0">
                <a:solidFill>
                  <a:srgbClr val="212B32"/>
                </a:solidFill>
                <a:effectLst/>
                <a:latin typeface="Frutiger W01"/>
              </a:rPr>
              <a:t>ensure that organisations across your ICS provide a consistent and cost-effective approach to remote consultations, monitoring and care services</a:t>
            </a:r>
          </a:p>
          <a:p>
            <a:pPr algn="l">
              <a:buFont typeface="Arial" panose="020B0604020202020204" pitchFamily="34" charset="0"/>
              <a:buChar char="•"/>
            </a:pPr>
            <a:r>
              <a:rPr lang="en-GB" b="0" i="0" dirty="0">
                <a:solidFill>
                  <a:srgbClr val="212B32"/>
                </a:solidFill>
                <a:effectLst/>
                <a:latin typeface="Frutiger W01"/>
              </a:rPr>
              <a:t>lead a system-wide approach to collaborative and multidisciplinary care planning using an array of digital tools and services alongside </a:t>
            </a:r>
            <a:r>
              <a:rPr lang="en-GB" b="0" i="0" dirty="0">
                <a:solidFill>
                  <a:srgbClr val="005EB8"/>
                </a:solidFill>
                <a:effectLst/>
                <a:latin typeface="Frutiger W01"/>
                <a:hlinkClick r:id="rId3"/>
              </a:rPr>
              <a:t>PRSB standards</a:t>
            </a:r>
            <a:endParaRPr lang="en-GB" b="0" i="0" dirty="0">
              <a:solidFill>
                <a:srgbClr val="212B32"/>
              </a:solidFill>
              <a:effectLst/>
              <a:latin typeface="Frutiger W01"/>
            </a:endParaRPr>
          </a:p>
          <a:p>
            <a:endParaRPr lang="en-GB" dirty="0"/>
          </a:p>
          <a:p>
            <a:r>
              <a:rPr lang="en-GB" dirty="0"/>
              <a:t>Notes from – https://www.gov.uk/government/publications/digital-working-in-adult-social-care-what-good-looks-like/digital-working-in-adult-social-care-what-good-looks-like-for-local-authorities-and-care-providers </a:t>
            </a:r>
          </a:p>
          <a:p>
            <a:pPr algn="l"/>
            <a:r>
              <a:rPr lang="en-GB" b="1" i="0" dirty="0">
                <a:solidFill>
                  <a:srgbClr val="0B0C0C"/>
                </a:solidFill>
                <a:effectLst/>
                <a:latin typeface="GDS Transport"/>
              </a:rPr>
              <a:t>Success measure 6 - Improve care</a:t>
            </a:r>
          </a:p>
          <a:p>
            <a:pPr algn="l"/>
            <a:r>
              <a:rPr lang="en-GB" b="0" i="0" dirty="0">
                <a:solidFill>
                  <a:srgbClr val="0B0C0C"/>
                </a:solidFill>
                <a:effectLst/>
                <a:latin typeface="GDS Transport"/>
              </a:rPr>
              <a:t>Effective use of digital technology, data and processes can support the delivery of outstanding quality and personalised care and support at the right place and at the right time. </a:t>
            </a:r>
          </a:p>
          <a:p>
            <a:pPr algn="l"/>
            <a:r>
              <a:rPr lang="en-GB" b="0" i="0" dirty="0">
                <a:solidFill>
                  <a:srgbClr val="0B0C0C"/>
                </a:solidFill>
                <a:effectLst/>
                <a:latin typeface="GDS Transport"/>
              </a:rPr>
              <a:t>The use of digital technology should enhance the quality of social care, free up time for meaningful human interaction and create stronger connections between people who draw on care, their friends, family and care networks. </a:t>
            </a:r>
          </a:p>
          <a:p>
            <a:pPr algn="l"/>
            <a:r>
              <a:rPr lang="en-GB" b="0" i="0" dirty="0">
                <a:solidFill>
                  <a:srgbClr val="0B0C0C"/>
                </a:solidFill>
                <a:effectLst/>
                <a:latin typeface="GDS Transport"/>
              </a:rPr>
              <a:t>As an organisation, you use technology to improve the provision of care and support for people to have choice, control and independence. This means embedding technology to support services and using insight from data to continuously drive improvements in care quality and safety. This includes improving equity to ensure people have access to high-quality care no matter who or where they are. You have a digital shared care record and work with local and regional partners to support and achieve this, ensuring that direct care information can safely be shared across health and social care as part of an integrated system. </a:t>
            </a:r>
          </a:p>
          <a:p>
            <a:pPr algn="l"/>
            <a:r>
              <a:rPr lang="en-GB" b="1" i="0" dirty="0">
                <a:solidFill>
                  <a:srgbClr val="0B0C0C"/>
                </a:solidFill>
                <a:effectLst/>
                <a:latin typeface="GDS Transport"/>
              </a:rPr>
              <a:t>Local authorities should: </a:t>
            </a:r>
          </a:p>
          <a:p>
            <a:pPr algn="l">
              <a:buFont typeface="Arial" panose="020B0604020202020204" pitchFamily="34" charset="0"/>
              <a:buChar char="•"/>
            </a:pPr>
            <a:r>
              <a:rPr lang="en-GB" b="0" i="0" dirty="0">
                <a:solidFill>
                  <a:srgbClr val="0B0C0C"/>
                </a:solidFill>
                <a:effectLst/>
                <a:latin typeface="GDS Transport"/>
              </a:rPr>
              <a:t>work within your ICS to jointly communicate and provide a seamless service for your local community, improving continuity of care and outcomes for people using digital technology solutions across health and social care</a:t>
            </a:r>
          </a:p>
          <a:p>
            <a:pPr algn="l">
              <a:buFont typeface="Arial" panose="020B0604020202020204" pitchFamily="34" charset="0"/>
              <a:buChar char="•"/>
            </a:pPr>
            <a:r>
              <a:rPr lang="en-GB" b="0" i="0" dirty="0">
                <a:solidFill>
                  <a:srgbClr val="0B0C0C"/>
                </a:solidFill>
                <a:effectLst/>
                <a:latin typeface="GDS Transport"/>
              </a:rPr>
              <a:t>understand the difference across services and care pathways based on location and capacity within your communities, and use digital solutions within your plans to address variations in quality, type or availability of services</a:t>
            </a:r>
          </a:p>
          <a:p>
            <a:pPr algn="l">
              <a:buFont typeface="Arial" panose="020B0604020202020204" pitchFamily="34" charset="0"/>
              <a:buChar char="•"/>
            </a:pPr>
            <a:r>
              <a:rPr lang="en-GB" b="0" i="0" dirty="0">
                <a:solidFill>
                  <a:srgbClr val="0B0C0C"/>
                </a:solidFill>
                <a:effectLst/>
                <a:latin typeface="GDS Transport"/>
              </a:rPr>
              <a:t>draw on timely and accurate data to inform commissioning, understand the needs and requirements of local populations and manage health and social care services more effectively</a:t>
            </a:r>
          </a:p>
          <a:p>
            <a:pPr algn="l">
              <a:buFont typeface="Arial" panose="020B0604020202020204" pitchFamily="34" charset="0"/>
              <a:buChar char="•"/>
            </a:pPr>
            <a:r>
              <a:rPr lang="en-GB" b="0" i="0" dirty="0">
                <a:solidFill>
                  <a:srgbClr val="0B0C0C"/>
                </a:solidFill>
                <a:effectLst/>
                <a:latin typeface="GDS Transport"/>
              </a:rPr>
              <a:t>consider, or re-examine alongside other interventions, the role technology enabled care (TEC) can provide in maintaining independence of people in their own homes as care needs are reviewed, and how other preventative devices may need to be linked in, for example a compatible smoke detector where a person has deteriorating mobility and there is an increased fire risk</a:t>
            </a:r>
          </a:p>
          <a:p>
            <a:pPr algn="l">
              <a:buFont typeface="Arial" panose="020B0604020202020204" pitchFamily="34" charset="0"/>
              <a:buChar char="•"/>
            </a:pPr>
            <a:r>
              <a:rPr lang="en-GB" b="0" i="0" dirty="0">
                <a:solidFill>
                  <a:srgbClr val="0B0C0C"/>
                </a:solidFill>
                <a:effectLst/>
                <a:latin typeface="GDS Transport"/>
              </a:rPr>
              <a:t>when seeking evidence of quality, safety, innovation and continuous improvement, ask organisations providing TEC products and services if they have signed up to the </a:t>
            </a:r>
            <a:r>
              <a:rPr lang="en-GB" b="0" i="0" dirty="0">
                <a:solidFill>
                  <a:srgbClr val="1D70B8"/>
                </a:solidFill>
                <a:effectLst/>
                <a:latin typeface="GDS Transport"/>
                <a:hlinkClick r:id="rId4"/>
              </a:rPr>
              <a:t>Quality Standards Framework</a:t>
            </a:r>
            <a:r>
              <a:rPr lang="en-GB" b="0" i="0" dirty="0">
                <a:solidFill>
                  <a:srgbClr val="0B0C0C"/>
                </a:solidFill>
                <a:effectLst/>
                <a:latin typeface="GDS Transport"/>
              </a:rPr>
              <a:t>, a scheme run by </a:t>
            </a:r>
            <a:r>
              <a:rPr lang="en-GB" b="0" i="0" dirty="0">
                <a:solidFill>
                  <a:srgbClr val="1D70B8"/>
                </a:solidFill>
                <a:effectLst/>
                <a:latin typeface="GDS Transport"/>
                <a:hlinkClick r:id="rId5"/>
              </a:rPr>
              <a:t>TEC Quality</a:t>
            </a:r>
            <a:r>
              <a:rPr lang="en-GB" b="0" i="0" dirty="0">
                <a:solidFill>
                  <a:srgbClr val="0B0C0C"/>
                </a:solidFill>
                <a:effectLst/>
                <a:latin typeface="GDS Transport"/>
              </a:rPr>
              <a:t> (a subsidiary of the TEC Services Association) and the only TEC service that has United Kingdom Accreditation Service (UKAS) status</a:t>
            </a:r>
          </a:p>
          <a:p>
            <a:pPr algn="l">
              <a:buFont typeface="Arial" panose="020B0604020202020204" pitchFamily="34" charset="0"/>
              <a:buChar char="•"/>
            </a:pPr>
            <a:r>
              <a:rPr lang="en-GB" b="0" i="0" dirty="0">
                <a:solidFill>
                  <a:srgbClr val="0B0C0C"/>
                </a:solidFill>
                <a:effectLst/>
                <a:latin typeface="GDS Transport"/>
              </a:rPr>
              <a:t>embed digital technology as part of enablement and reablement services, as well as wider initiatives that promote independence</a:t>
            </a:r>
          </a:p>
          <a:p>
            <a:pPr algn="l">
              <a:buFont typeface="Arial" panose="020B0604020202020204" pitchFamily="34" charset="0"/>
              <a:buChar char="•"/>
            </a:pPr>
            <a:r>
              <a:rPr lang="en-GB" b="0" i="0" dirty="0">
                <a:solidFill>
                  <a:srgbClr val="0B0C0C"/>
                </a:solidFill>
                <a:effectLst/>
                <a:latin typeface="GDS Transport"/>
              </a:rPr>
              <a:t>aim to improve ease of access to social care services through multi-channel accessibility to ensure people are aware of support available to them</a:t>
            </a:r>
          </a:p>
          <a:p>
            <a:pPr algn="l">
              <a:buFont typeface="Arial" panose="020B0604020202020204" pitchFamily="34" charset="0"/>
              <a:buChar char="•"/>
            </a:pPr>
            <a:r>
              <a:rPr lang="en-GB" b="0" i="0" dirty="0">
                <a:solidFill>
                  <a:srgbClr val="0B0C0C"/>
                </a:solidFill>
                <a:effectLst/>
                <a:latin typeface="GDS Transport"/>
              </a:rPr>
              <a:t>work as a wider ICS on the clinical and professional risk management standards, adhering to and promoting the </a:t>
            </a:r>
            <a:r>
              <a:rPr lang="en-GB" b="0" i="0" dirty="0">
                <a:solidFill>
                  <a:srgbClr val="1D70B8"/>
                </a:solidFill>
                <a:effectLst/>
                <a:latin typeface="GDS Transport"/>
                <a:hlinkClick r:id="rId6"/>
              </a:rPr>
              <a:t>Data Alliance Partnership Board</a:t>
            </a:r>
            <a:r>
              <a:rPr lang="en-GB" b="0" i="0" dirty="0">
                <a:solidFill>
                  <a:srgbClr val="0B0C0C"/>
                </a:solidFill>
                <a:effectLst/>
                <a:latin typeface="GDS Transport"/>
              </a:rPr>
              <a:t> standards</a:t>
            </a:r>
          </a:p>
          <a:p>
            <a:pPr algn="l"/>
            <a:r>
              <a:rPr lang="en-GB" b="1" i="0" dirty="0">
                <a:solidFill>
                  <a:srgbClr val="0B0C0C"/>
                </a:solidFill>
                <a:effectLst/>
                <a:latin typeface="GDS Transport"/>
              </a:rPr>
              <a:t>Care providers should: </a:t>
            </a:r>
          </a:p>
          <a:p>
            <a:pPr algn="l">
              <a:buFont typeface="Arial" panose="020B0604020202020204" pitchFamily="34" charset="0"/>
              <a:buChar char="•"/>
            </a:pPr>
            <a:r>
              <a:rPr lang="en-GB" b="0" i="0" dirty="0">
                <a:solidFill>
                  <a:srgbClr val="0B0C0C"/>
                </a:solidFill>
                <a:effectLst/>
                <a:latin typeface="GDS Transport"/>
              </a:rPr>
              <a:t>promote a learning culture to identify how and where digital technology can be incorporated into your care and support offer to improve people’s outcomes</a:t>
            </a:r>
          </a:p>
          <a:p>
            <a:pPr algn="l">
              <a:buFont typeface="Arial" panose="020B0604020202020204" pitchFamily="34" charset="0"/>
              <a:buChar char="•"/>
            </a:pPr>
            <a:r>
              <a:rPr lang="en-GB" b="0" i="0" dirty="0">
                <a:solidFill>
                  <a:srgbClr val="0B0C0C"/>
                </a:solidFill>
                <a:effectLst/>
                <a:latin typeface="GDS Transport"/>
              </a:rPr>
              <a:t>work with local authorities to use care technology to maintain peoples’ mobility, independence, pursue their hobbies and interests, connect with friends, family and carers and to support them to live their life</a:t>
            </a:r>
          </a:p>
          <a:p>
            <a:pPr algn="l">
              <a:buFont typeface="Arial" panose="020B0604020202020204" pitchFamily="34" charset="0"/>
              <a:buChar char="•"/>
            </a:pPr>
            <a:r>
              <a:rPr lang="en-GB" b="0" i="0" dirty="0">
                <a:solidFill>
                  <a:srgbClr val="0B0C0C"/>
                </a:solidFill>
                <a:effectLst/>
                <a:latin typeface="GDS Transport"/>
              </a:rPr>
              <a:t>work in partnership with your ICS to </a:t>
            </a:r>
            <a:r>
              <a:rPr lang="en-GB" b="0" i="0" dirty="0">
                <a:solidFill>
                  <a:srgbClr val="1D70B8"/>
                </a:solidFill>
                <a:effectLst/>
                <a:latin typeface="GDS Transport"/>
                <a:hlinkClick r:id="rId7"/>
              </a:rPr>
              <a:t>understand the funding options</a:t>
            </a:r>
            <a:r>
              <a:rPr lang="en-GB" b="0" i="0" dirty="0">
                <a:solidFill>
                  <a:srgbClr val="0B0C0C"/>
                </a:solidFill>
                <a:effectLst/>
                <a:latin typeface="GDS Transport"/>
              </a:rPr>
              <a:t> available for technologies that support an individual’s quality of life - including technologies that can improve care quality and safety, reduce avoidable admissions to hospital or support people to live independently in their own home - building a robust evidence base on the impact of these technologies</a:t>
            </a:r>
          </a:p>
          <a:p>
            <a:pPr algn="l">
              <a:buFont typeface="Arial" panose="020B0604020202020204" pitchFamily="34" charset="0"/>
              <a:buChar char="•"/>
            </a:pPr>
            <a:r>
              <a:rPr lang="en-GB" b="0" i="0" dirty="0">
                <a:solidFill>
                  <a:srgbClr val="0B0C0C"/>
                </a:solidFill>
                <a:effectLst/>
                <a:latin typeface="GDS Transport"/>
              </a:rPr>
              <a:t>actively use DSCRs to inform service improvements and support the delivery of high quality, personalised care</a:t>
            </a:r>
          </a:p>
          <a:p>
            <a:pPr algn="l">
              <a:buFont typeface="Arial" panose="020B0604020202020204" pitchFamily="34" charset="0"/>
              <a:buChar char="•"/>
            </a:pPr>
            <a:r>
              <a:rPr lang="en-GB" b="0" i="0" dirty="0">
                <a:solidFill>
                  <a:srgbClr val="0B0C0C"/>
                </a:solidFill>
                <a:effectLst/>
                <a:latin typeface="GDS Transport"/>
              </a:rPr>
              <a:t>share learning and evidence which demonstrates the impact of a new digital solution on the people you support, staff and your organisation</a:t>
            </a:r>
          </a:p>
          <a:p>
            <a:pPr algn="l">
              <a:buFont typeface="Arial" panose="020B0604020202020204" pitchFamily="34" charset="0"/>
              <a:buChar char="•"/>
            </a:pPr>
            <a:r>
              <a:rPr lang="en-GB" b="0" i="0" dirty="0">
                <a:solidFill>
                  <a:srgbClr val="0B0C0C"/>
                </a:solidFill>
                <a:effectLst/>
                <a:latin typeface="GDS Transport"/>
              </a:rPr>
              <a:t>use available data to support quality monitoring, learning and improvement</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29</a:t>
            </a:fld>
            <a:endParaRPr lang="en-GB"/>
          </a:p>
        </p:txBody>
      </p:sp>
    </p:spTree>
    <p:extLst>
      <p:ext uri="{BB962C8B-B14F-4D97-AF65-F5344CB8AC3E}">
        <p14:creationId xmlns:p14="http://schemas.microsoft.com/office/powerpoint/2010/main" val="1421162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Notes from – https://www.gov.uk/government/publications/digital-working-in-adult-social-care-what-good-looks-like/digital-working-in-adult-social-care-what-good-looks-like-for-local-authorities-and-care-providers </a:t>
            </a:r>
          </a:p>
          <a:p>
            <a:endParaRPr lang="en-GB" dirty="0"/>
          </a:p>
          <a:p>
            <a:pPr algn="l"/>
            <a:r>
              <a:rPr lang="en-GB" b="1" i="0" dirty="0">
                <a:solidFill>
                  <a:srgbClr val="0B0C0C"/>
                </a:solidFill>
                <a:effectLst/>
                <a:latin typeface="GDS Transport"/>
              </a:rPr>
              <a:t>Success measure 7 - Healthy populations</a:t>
            </a:r>
          </a:p>
          <a:p>
            <a:pPr algn="l"/>
            <a:r>
              <a:rPr lang="en-GB" b="0" i="0" dirty="0">
                <a:solidFill>
                  <a:srgbClr val="0B0C0C"/>
                </a:solidFill>
                <a:effectLst/>
                <a:latin typeface="GDS Transport"/>
              </a:rPr>
              <a:t>Having good data to understand and plan for the needs of the population (whether at a community level or individual level) means that we can reduce inequalities and improve outcomes for all people. </a:t>
            </a:r>
          </a:p>
          <a:p>
            <a:pPr algn="l"/>
            <a:r>
              <a:rPr lang="en-GB" b="0" i="0" dirty="0">
                <a:solidFill>
                  <a:srgbClr val="0B0C0C"/>
                </a:solidFill>
                <a:effectLst/>
                <a:latin typeface="GDS Transport"/>
              </a:rPr>
              <a:t>Support can be targeted where it is needed most by using data insights to drive improvements to the health and wellbeing of the populations we serve. By working with partners and people who draw on social care, and their carers, we can improve services based on a holistic understanding of current and future need.</a:t>
            </a:r>
          </a:p>
          <a:p>
            <a:pPr algn="l"/>
            <a:r>
              <a:rPr lang="en-GB" b="0" i="0" dirty="0">
                <a:solidFill>
                  <a:srgbClr val="0B0C0C"/>
                </a:solidFill>
                <a:effectLst/>
                <a:latin typeface="GDS Transport"/>
              </a:rPr>
              <a:t>Building an evidence base of what works well through collaboration with educational and academic establishments, health partners and suppliers across the sector is crucial to effectively embedding and scaling digital solutions that improve the quality and safety of care.  </a:t>
            </a:r>
          </a:p>
          <a:p>
            <a:pPr algn="l"/>
            <a:r>
              <a:rPr lang="en-GB" b="0" i="0" dirty="0">
                <a:solidFill>
                  <a:srgbClr val="0B0C0C"/>
                </a:solidFill>
                <a:effectLst/>
                <a:latin typeface="GDS Transport"/>
              </a:rPr>
              <a:t>It is essential that personal data is used appropriately and safely for research, service improvement or commissioning purposes. Organisations drive data innovation in line with legal requirements and information governance guidance, offering transparency and individual choice around use of data for purposes other than direct care and seeking advice where necessary.  </a:t>
            </a:r>
          </a:p>
          <a:p>
            <a:pPr algn="l"/>
            <a:r>
              <a:rPr lang="en-GB" b="1" i="0" dirty="0">
                <a:solidFill>
                  <a:srgbClr val="0B0C0C"/>
                </a:solidFill>
                <a:effectLst/>
                <a:latin typeface="GDS Transport"/>
              </a:rPr>
              <a:t>Local authorities should: </a:t>
            </a:r>
          </a:p>
          <a:p>
            <a:pPr algn="l">
              <a:buFont typeface="Arial" panose="020B0604020202020204" pitchFamily="34" charset="0"/>
              <a:buChar char="•"/>
            </a:pPr>
            <a:r>
              <a:rPr lang="en-GB" b="0" i="0" dirty="0">
                <a:solidFill>
                  <a:srgbClr val="0B0C0C"/>
                </a:solidFill>
                <a:effectLst/>
                <a:latin typeface="GDS Transport"/>
              </a:rPr>
              <a:t>use guidance such as that found on the </a:t>
            </a:r>
            <a:r>
              <a:rPr lang="en-GB" b="0" i="0" dirty="0">
                <a:solidFill>
                  <a:srgbClr val="1D70B8"/>
                </a:solidFill>
                <a:effectLst/>
                <a:latin typeface="GDS Transport"/>
                <a:hlinkClick r:id="rId3"/>
              </a:rPr>
              <a:t>information governance portal</a:t>
            </a:r>
            <a:r>
              <a:rPr lang="en-GB" b="0" i="0" dirty="0">
                <a:solidFill>
                  <a:srgbClr val="0B0C0C"/>
                </a:solidFill>
                <a:effectLst/>
                <a:latin typeface="GDS Transport"/>
              </a:rPr>
              <a:t> to decide the correct and lawful way to use data, taking account of GDPR and other relevant legal obligations</a:t>
            </a:r>
          </a:p>
          <a:p>
            <a:pPr algn="l">
              <a:buFont typeface="Arial" panose="020B0604020202020204" pitchFamily="34" charset="0"/>
              <a:buChar char="•"/>
            </a:pPr>
            <a:r>
              <a:rPr lang="en-GB" b="0" i="0" dirty="0">
                <a:solidFill>
                  <a:srgbClr val="0B0C0C"/>
                </a:solidFill>
                <a:effectLst/>
                <a:latin typeface="GDS Transport"/>
              </a:rPr>
              <a:t>work with providers and your ICS to improve wellbeing and equalities for communities through the appropriate use of data, understanding the resources and logistics required to collect data and supporting smaller providers to facilitate such intelligence sharing</a:t>
            </a:r>
          </a:p>
          <a:p>
            <a:pPr algn="l">
              <a:buFont typeface="Arial" panose="020B0604020202020204" pitchFamily="34" charset="0"/>
              <a:buChar char="•"/>
            </a:pPr>
            <a:r>
              <a:rPr lang="en-GB" b="0" i="0" dirty="0">
                <a:solidFill>
                  <a:srgbClr val="0B0C0C"/>
                </a:solidFill>
                <a:effectLst/>
                <a:latin typeface="GDS Transport"/>
              </a:rPr>
              <a:t>have a shared data solution across your local authority to support real-world evidencing, for direct care purposes, across adult and children’s social care, public health and housing services, for example</a:t>
            </a:r>
          </a:p>
          <a:p>
            <a:pPr algn="l">
              <a:buFont typeface="Arial" panose="020B0604020202020204" pitchFamily="34" charset="0"/>
              <a:buChar char="•"/>
            </a:pPr>
            <a:r>
              <a:rPr lang="en-GB" b="0" i="0" dirty="0">
                <a:solidFill>
                  <a:srgbClr val="0B0C0C"/>
                </a:solidFill>
                <a:effectLst/>
                <a:latin typeface="GDS Transport"/>
              </a:rPr>
              <a:t>invest time and resources into quantitative and qualitative analysis that helps you to achieve your strategic aims - supporting your data and analysis teams to explore new ways of using data to inform decision-making</a:t>
            </a:r>
          </a:p>
          <a:p>
            <a:pPr algn="l">
              <a:buFont typeface="Arial" panose="020B0604020202020204" pitchFamily="34" charset="0"/>
              <a:buChar char="•"/>
            </a:pPr>
            <a:r>
              <a:rPr lang="en-GB" b="0" i="0" dirty="0">
                <a:solidFill>
                  <a:srgbClr val="0B0C0C"/>
                </a:solidFill>
                <a:effectLst/>
                <a:latin typeface="GDS Transport"/>
              </a:rPr>
              <a:t>work to promote and encourage data intelligence within the voluntary and community sector, ensuring there is equality across the sector and providers are not disadvantaged by size or geographical location</a:t>
            </a:r>
          </a:p>
          <a:p>
            <a:pPr algn="l">
              <a:buFont typeface="Arial" panose="020B0604020202020204" pitchFamily="34" charset="0"/>
              <a:buChar char="•"/>
            </a:pPr>
            <a:r>
              <a:rPr lang="en-GB" b="0" i="0" dirty="0">
                <a:solidFill>
                  <a:srgbClr val="0B0C0C"/>
                </a:solidFill>
                <a:effectLst/>
                <a:latin typeface="GDS Transport"/>
              </a:rPr>
              <a:t>access national good practice, and peer local authority support, to support your planning, for example through LGA and ADASS regional teams</a:t>
            </a:r>
          </a:p>
          <a:p>
            <a:pPr algn="l">
              <a:buFont typeface="Arial" panose="020B0604020202020204" pitchFamily="34" charset="0"/>
              <a:buChar char="•"/>
            </a:pPr>
            <a:r>
              <a:rPr lang="en-GB" b="0" i="0" dirty="0">
                <a:solidFill>
                  <a:srgbClr val="0B0C0C"/>
                </a:solidFill>
                <a:effectLst/>
                <a:latin typeface="GDS Transport"/>
              </a:rPr>
              <a:t>work to share data safely and appropriately with other partners, including the voluntary and community sector and local communities themselves, so they can support the development of solutions for their local areas</a:t>
            </a:r>
          </a:p>
          <a:p>
            <a:pPr algn="l">
              <a:buFont typeface="Arial" panose="020B0604020202020204" pitchFamily="34" charset="0"/>
              <a:buChar char="•"/>
            </a:pPr>
            <a:r>
              <a:rPr lang="en-GB" b="0" i="0" dirty="0">
                <a:solidFill>
                  <a:srgbClr val="0B0C0C"/>
                </a:solidFill>
                <a:effectLst/>
                <a:latin typeface="GDS Transport"/>
              </a:rPr>
              <a:t>understand the importance of data analytics and data science using real data from pilots, research or local services to help build evidence to support investments, plans and strategy for local service and system delivery</a:t>
            </a:r>
          </a:p>
          <a:p>
            <a:pPr algn="l">
              <a:buFont typeface="Arial" panose="020B0604020202020204" pitchFamily="34" charset="0"/>
              <a:buChar char="•"/>
            </a:pPr>
            <a:r>
              <a:rPr lang="en-GB" b="0" i="0" dirty="0">
                <a:solidFill>
                  <a:srgbClr val="0B0C0C"/>
                </a:solidFill>
                <a:effectLst/>
                <a:latin typeface="GDS Transport"/>
              </a:rPr>
              <a:t>embrace research opportunities to support the acceleration of digital adoption in social care, for example through the </a:t>
            </a:r>
            <a:r>
              <a:rPr lang="en-GB" b="0" i="0" dirty="0">
                <a:solidFill>
                  <a:srgbClr val="1D70B8"/>
                </a:solidFill>
                <a:effectLst/>
                <a:latin typeface="GDS Transport"/>
                <a:hlinkClick r:id="rId4"/>
              </a:rPr>
              <a:t>Acceleration Award from the National Institute for Health and Care Research</a:t>
            </a:r>
            <a:endParaRPr lang="en-GB" b="0" i="0" dirty="0">
              <a:solidFill>
                <a:srgbClr val="0B0C0C"/>
              </a:solidFill>
              <a:effectLst/>
              <a:latin typeface="GDS Transport"/>
            </a:endParaRPr>
          </a:p>
          <a:p>
            <a:pPr algn="l">
              <a:buFont typeface="Arial" panose="020B0604020202020204" pitchFamily="34" charset="0"/>
              <a:buChar char="•"/>
            </a:pPr>
            <a:r>
              <a:rPr lang="en-GB" b="0" i="0" dirty="0">
                <a:solidFill>
                  <a:srgbClr val="0B0C0C"/>
                </a:solidFill>
                <a:effectLst/>
                <a:latin typeface="GDS Transport"/>
              </a:rPr>
              <a:t>understand and promote the use of technology, apps and platforms that help people manage their own health and wellbeing using resources provided by the:</a:t>
            </a:r>
          </a:p>
          <a:p>
            <a:pPr marL="742950" lvl="1" indent="-285750" algn="l">
              <a:buFont typeface="Arial" panose="020B0604020202020204" pitchFamily="34" charset="0"/>
              <a:buChar char="•"/>
            </a:pPr>
            <a:r>
              <a:rPr lang="en-GB" b="0" i="0" dirty="0">
                <a:solidFill>
                  <a:srgbClr val="1D70B8"/>
                </a:solidFill>
                <a:effectLst/>
                <a:latin typeface="GDS Transport"/>
                <a:hlinkClick r:id="rId5"/>
              </a:rPr>
              <a:t>Digital Technology Assessment Criteria</a:t>
            </a:r>
            <a:endParaRPr lang="en-GB" b="0" i="0" dirty="0">
              <a:solidFill>
                <a:srgbClr val="0B0C0C"/>
              </a:solidFill>
              <a:effectLst/>
              <a:latin typeface="GDS Transport"/>
            </a:endParaRPr>
          </a:p>
          <a:p>
            <a:pPr marL="742950" lvl="1" indent="-285750" algn="l">
              <a:buFont typeface="Arial" panose="020B0604020202020204" pitchFamily="34" charset="0"/>
              <a:buChar char="•"/>
            </a:pPr>
            <a:r>
              <a:rPr lang="en-GB" b="0" i="0" dirty="0">
                <a:solidFill>
                  <a:srgbClr val="1D70B8"/>
                </a:solidFill>
                <a:effectLst/>
                <a:latin typeface="GDS Transport"/>
                <a:hlinkClick r:id="rId6"/>
              </a:rPr>
              <a:t>National Institute for Health and Care Excellence</a:t>
            </a:r>
            <a:endParaRPr lang="en-GB" b="0" i="0" dirty="0">
              <a:solidFill>
                <a:srgbClr val="0B0C0C"/>
              </a:solidFill>
              <a:effectLst/>
              <a:latin typeface="GDS Transport"/>
            </a:endParaRPr>
          </a:p>
          <a:p>
            <a:pPr marL="742950" lvl="1" indent="-285750" algn="l">
              <a:buFont typeface="Arial" panose="020B0604020202020204" pitchFamily="34" charset="0"/>
              <a:buChar char="•"/>
            </a:pPr>
            <a:r>
              <a:rPr lang="en-GB" b="0" i="0" dirty="0">
                <a:solidFill>
                  <a:srgbClr val="1D70B8"/>
                </a:solidFill>
                <a:effectLst/>
                <a:latin typeface="GDS Transport"/>
                <a:hlinkClick r:id="rId7"/>
              </a:rPr>
              <a:t>National Institute for Health and Care Research</a:t>
            </a:r>
            <a:endParaRPr lang="en-GB" b="0" i="0" dirty="0">
              <a:solidFill>
                <a:srgbClr val="0B0C0C"/>
              </a:solidFill>
              <a:effectLst/>
              <a:latin typeface="GDS Transport"/>
            </a:endParaRPr>
          </a:p>
          <a:p>
            <a:pPr algn="l">
              <a:buFont typeface="Arial" panose="020B0604020202020204" pitchFamily="34" charset="0"/>
              <a:buChar char="•"/>
            </a:pPr>
            <a:r>
              <a:rPr lang="en-GB" b="0" i="0" dirty="0">
                <a:solidFill>
                  <a:srgbClr val="0B0C0C"/>
                </a:solidFill>
                <a:effectLst/>
                <a:latin typeface="GDS Transport"/>
              </a:rPr>
              <a:t>be aware of and comply with the </a:t>
            </a:r>
            <a:r>
              <a:rPr lang="en-GB" b="0" i="0" dirty="0">
                <a:solidFill>
                  <a:srgbClr val="1D70B8"/>
                </a:solidFill>
                <a:effectLst/>
                <a:latin typeface="GDS Transport"/>
                <a:hlinkClick r:id="rId8"/>
              </a:rPr>
              <a:t>national data opt-out</a:t>
            </a:r>
            <a:r>
              <a:rPr lang="en-GB" b="0" i="0" dirty="0">
                <a:solidFill>
                  <a:srgbClr val="0B0C0C"/>
                </a:solidFill>
                <a:effectLst/>
                <a:latin typeface="GDS Transport"/>
              </a:rPr>
              <a:t> to help the people you support to understand their rights in this area</a:t>
            </a:r>
          </a:p>
          <a:p>
            <a:pPr algn="l"/>
            <a:r>
              <a:rPr lang="en-GB" b="1" i="0" dirty="0">
                <a:solidFill>
                  <a:srgbClr val="0B0C0C"/>
                </a:solidFill>
                <a:effectLst/>
                <a:latin typeface="GDS Transport"/>
              </a:rPr>
              <a:t>Care providers should: </a:t>
            </a:r>
          </a:p>
          <a:p>
            <a:pPr algn="l">
              <a:buFont typeface="Arial" panose="020B0604020202020204" pitchFamily="34" charset="0"/>
              <a:buChar char="•"/>
            </a:pPr>
            <a:r>
              <a:rPr lang="en-GB" b="0" i="0" dirty="0">
                <a:solidFill>
                  <a:srgbClr val="0B0C0C"/>
                </a:solidFill>
                <a:effectLst/>
                <a:latin typeface="GDS Transport"/>
              </a:rPr>
              <a:t>use guidance such as that found on the </a:t>
            </a:r>
            <a:r>
              <a:rPr lang="en-GB" b="0" i="0" dirty="0">
                <a:solidFill>
                  <a:srgbClr val="1D70B8"/>
                </a:solidFill>
                <a:effectLst/>
                <a:latin typeface="GDS Transport"/>
                <a:hlinkClick r:id="rId3"/>
              </a:rPr>
              <a:t>information governance portal</a:t>
            </a:r>
            <a:r>
              <a:rPr lang="en-GB" b="0" i="0" dirty="0">
                <a:solidFill>
                  <a:srgbClr val="0B0C0C"/>
                </a:solidFill>
                <a:effectLst/>
                <a:latin typeface="GDS Transport"/>
              </a:rPr>
              <a:t> to decide upon the correct and lawful way to use data, taking account of GDPR and other relevant legal obligations</a:t>
            </a:r>
          </a:p>
          <a:p>
            <a:pPr algn="l">
              <a:buFont typeface="Arial" panose="020B0604020202020204" pitchFamily="34" charset="0"/>
              <a:buChar char="•"/>
            </a:pPr>
            <a:r>
              <a:rPr lang="en-GB" b="0" i="0" dirty="0">
                <a:solidFill>
                  <a:srgbClr val="0B0C0C"/>
                </a:solidFill>
                <a:effectLst/>
                <a:latin typeface="GDS Transport"/>
              </a:rPr>
              <a:t>use data management and data analysis to monitor the health and wellbeing of the people you support, and use this insight to identify appropriate solutions or preventative support to improve people’s outcomes</a:t>
            </a:r>
          </a:p>
          <a:p>
            <a:pPr algn="l">
              <a:buFont typeface="Arial" panose="020B0604020202020204" pitchFamily="34" charset="0"/>
              <a:buChar char="•"/>
            </a:pPr>
            <a:r>
              <a:rPr lang="en-GB" b="0" i="0" dirty="0">
                <a:solidFill>
                  <a:srgbClr val="0B0C0C"/>
                </a:solidFill>
                <a:effectLst/>
                <a:latin typeface="GDS Transport"/>
              </a:rPr>
              <a:t>use data to detect potential issues, to enable more responsive care and to maintain health and wellbeing to improve outcomes for people you support</a:t>
            </a:r>
          </a:p>
          <a:p>
            <a:pPr algn="l">
              <a:buFont typeface="Arial" panose="020B0604020202020204" pitchFamily="34" charset="0"/>
              <a:buChar char="•"/>
            </a:pPr>
            <a:r>
              <a:rPr lang="en-GB" b="0" i="0" dirty="0">
                <a:solidFill>
                  <a:srgbClr val="0B0C0C"/>
                </a:solidFill>
                <a:effectLst/>
                <a:latin typeface="GDS Transport"/>
              </a:rPr>
              <a:t>use data to improve the wellbeing of people you support to ensure that they can live the life they choose, including people at the latter stage of life</a:t>
            </a:r>
          </a:p>
          <a:p>
            <a:pPr algn="l">
              <a:buFont typeface="Arial" panose="020B0604020202020204" pitchFamily="34" charset="0"/>
              <a:buChar char="•"/>
            </a:pPr>
            <a:r>
              <a:rPr lang="en-GB" b="0" i="0" dirty="0">
                <a:solidFill>
                  <a:srgbClr val="0B0C0C"/>
                </a:solidFill>
                <a:effectLst/>
                <a:latin typeface="GDS Transport"/>
              </a:rPr>
              <a:t>use data management and analytics to support the training and needs of your workforce</a:t>
            </a:r>
          </a:p>
          <a:p>
            <a:pPr algn="l">
              <a:buFont typeface="Arial" panose="020B0604020202020204" pitchFamily="34" charset="0"/>
              <a:buChar char="•"/>
            </a:pPr>
            <a:r>
              <a:rPr lang="en-GB" b="0" i="0" dirty="0">
                <a:solidFill>
                  <a:srgbClr val="0B0C0C"/>
                </a:solidFill>
                <a:effectLst/>
                <a:latin typeface="GDS Transport"/>
              </a:rPr>
              <a:t>use data and analytics to identify areas of service improvement, support service quality and safety, and to assess your service against regulatory requirements</a:t>
            </a:r>
          </a:p>
          <a:p>
            <a:pPr algn="l">
              <a:buFont typeface="Arial" panose="020B0604020202020204" pitchFamily="34" charset="0"/>
              <a:buChar char="•"/>
            </a:pPr>
            <a:r>
              <a:rPr lang="en-GB" b="0" i="0" dirty="0">
                <a:solidFill>
                  <a:srgbClr val="0B0C0C"/>
                </a:solidFill>
                <a:effectLst/>
                <a:latin typeface="GDS Transport"/>
              </a:rPr>
              <a:t>work with partners in the local health and care system, including the local authority where appropriate, to share and receive information about the people in your care to improve population health management, commissioning and care outcomes, for example in relation to equality, diversity and inclusion</a:t>
            </a:r>
          </a:p>
          <a:p>
            <a:endParaRPr lang="en-GB" dirty="0"/>
          </a:p>
          <a:p>
            <a:r>
              <a:rPr lang="en-GB" dirty="0"/>
              <a:t>Notes From – https://transform.england.nhs.uk/digitise-connect-transform/what-good-looks-like/what-good-looks-like-publication/ </a:t>
            </a:r>
          </a:p>
          <a:p>
            <a:endParaRPr lang="en-GB" dirty="0"/>
          </a:p>
          <a:p>
            <a:pPr algn="l"/>
            <a:r>
              <a:rPr lang="en-GB" b="1" i="0" dirty="0">
                <a:solidFill>
                  <a:srgbClr val="212B32"/>
                </a:solidFill>
                <a:effectLst/>
                <a:latin typeface="Frutiger W01"/>
              </a:rPr>
              <a:t>Success measure 7 - Healthy populations</a:t>
            </a:r>
          </a:p>
          <a:p>
            <a:pPr algn="l"/>
            <a:r>
              <a:rPr lang="en-GB" b="1" i="0" dirty="0">
                <a:solidFill>
                  <a:srgbClr val="212B32"/>
                </a:solidFill>
                <a:effectLst/>
                <a:latin typeface="Frutiger W01"/>
              </a:rPr>
              <a:t>What does good look like?</a:t>
            </a:r>
          </a:p>
          <a:p>
            <a:pPr algn="l"/>
            <a:r>
              <a:rPr lang="en-GB" b="0" i="0" dirty="0">
                <a:solidFill>
                  <a:srgbClr val="212B32"/>
                </a:solidFill>
                <a:effectLst/>
                <a:latin typeface="Frutiger W01"/>
              </a:rPr>
              <a:t>Organisations use data to inform their own care planning and support the development and adoption of innovative ICS-led, population-based, digitally-driven models of care.</a:t>
            </a:r>
          </a:p>
          <a:p>
            <a:pPr algn="l"/>
            <a:r>
              <a:rPr lang="en-GB" b="0" i="0" dirty="0">
                <a:solidFill>
                  <a:srgbClr val="212B32"/>
                </a:solidFill>
                <a:effectLst/>
                <a:latin typeface="Frutiger W01"/>
              </a:rPr>
              <a:t>Your organisation would:</a:t>
            </a:r>
          </a:p>
          <a:p>
            <a:pPr algn="l">
              <a:buFont typeface="Arial" panose="020B0604020202020204" pitchFamily="34" charset="0"/>
              <a:buChar char="•"/>
            </a:pPr>
            <a:r>
              <a:rPr lang="en-GB" b="0" i="0" dirty="0">
                <a:solidFill>
                  <a:srgbClr val="212B32"/>
                </a:solidFill>
                <a:effectLst/>
                <a:latin typeface="Frutiger W01"/>
              </a:rPr>
              <a:t>use data to inform care planning and decision making in your organisation</a:t>
            </a:r>
          </a:p>
          <a:p>
            <a:pPr algn="l">
              <a:buFont typeface="Arial" panose="020B0604020202020204" pitchFamily="34" charset="0"/>
              <a:buChar char="•"/>
            </a:pPr>
            <a:r>
              <a:rPr lang="en-GB" b="0" i="0" dirty="0">
                <a:solidFill>
                  <a:srgbClr val="212B32"/>
                </a:solidFill>
                <a:effectLst/>
                <a:latin typeface="Frutiger W01"/>
              </a:rPr>
              <a:t>contribute data and resources to the ICS-wide population health management platform and use this intelligence to inform local care planning</a:t>
            </a:r>
          </a:p>
          <a:p>
            <a:pPr algn="l">
              <a:buFont typeface="Arial" panose="020B0604020202020204" pitchFamily="34" charset="0"/>
              <a:buChar char="•"/>
            </a:pPr>
            <a:r>
              <a:rPr lang="en-GB" b="0" i="0" dirty="0">
                <a:solidFill>
                  <a:srgbClr val="212B32"/>
                </a:solidFill>
                <a:effectLst/>
                <a:latin typeface="Frutiger W01"/>
              </a:rPr>
              <a:t>support the implementation of new ICS-led pathways and personalised care models that use digital platforms to coordinate care seamlessly across settings</a:t>
            </a:r>
          </a:p>
          <a:p>
            <a:pPr algn="l">
              <a:buFont typeface="Arial" panose="020B0604020202020204" pitchFamily="34" charset="0"/>
              <a:buChar char="•"/>
            </a:pPr>
            <a:r>
              <a:rPr lang="en-GB" b="0" i="0" dirty="0">
                <a:solidFill>
                  <a:srgbClr val="212B32"/>
                </a:solidFill>
                <a:effectLst/>
                <a:latin typeface="Frutiger W01"/>
              </a:rPr>
              <a:t>make data from your organisation available to support clinical trials, real-world evidencing and the development of AI tools</a:t>
            </a:r>
          </a:p>
          <a:p>
            <a:pPr algn="l">
              <a:buFont typeface="Arial" panose="020B0604020202020204" pitchFamily="34" charset="0"/>
              <a:buChar char="•"/>
            </a:pPr>
            <a:r>
              <a:rPr lang="en-GB" b="0" i="0" dirty="0">
                <a:solidFill>
                  <a:srgbClr val="212B32"/>
                </a:solidFill>
                <a:effectLst/>
                <a:latin typeface="Frutiger W01"/>
              </a:rPr>
              <a:t>drive digital and data innovation through collaborations with academia, industry and other partners</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30</a:t>
            </a:fld>
            <a:endParaRPr lang="en-GB"/>
          </a:p>
        </p:txBody>
      </p:sp>
    </p:spTree>
    <p:extLst>
      <p:ext uri="{BB962C8B-B14F-4D97-AF65-F5344CB8AC3E}">
        <p14:creationId xmlns:p14="http://schemas.microsoft.com/office/powerpoint/2010/main" val="16690405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32</a:t>
            </a:fld>
            <a:endParaRPr lang="en-GB"/>
          </a:p>
        </p:txBody>
      </p:sp>
    </p:spTree>
    <p:extLst>
      <p:ext uri="{BB962C8B-B14F-4D97-AF65-F5344CB8AC3E}">
        <p14:creationId xmlns:p14="http://schemas.microsoft.com/office/powerpoint/2010/main" val="39379617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12B32"/>
                </a:solidFill>
                <a:effectLst/>
                <a:latin typeface="Frutiger W01"/>
              </a:rPr>
              <a:t>Notes from - https://www.nhs.uk/nhs-app/about-the-nhs-app/</a:t>
            </a:r>
          </a:p>
          <a:p>
            <a:pPr algn="l"/>
            <a:r>
              <a:rPr lang="en-GB" b="1" i="0" dirty="0">
                <a:solidFill>
                  <a:srgbClr val="212B32"/>
                </a:solidFill>
                <a:effectLst/>
                <a:latin typeface="Frutiger W01"/>
              </a:rPr>
              <a:t>About the NHS App</a:t>
            </a:r>
          </a:p>
          <a:p>
            <a:r>
              <a:rPr lang="en-GB" dirty="0">
                <a:effectLst/>
              </a:rPr>
              <a:t>The NHS App gives you a simple and secure way to access a range of NHS services. Download the NHS App on your smartphone or tablet via the </a:t>
            </a:r>
            <a:r>
              <a:rPr lang="en-GB" dirty="0">
                <a:solidFill>
                  <a:srgbClr val="005EB8"/>
                </a:solidFill>
                <a:effectLst/>
                <a:hlinkClick r:id="rId3"/>
              </a:rPr>
              <a:t>Google play</a:t>
            </a:r>
            <a:r>
              <a:rPr lang="en-GB" dirty="0">
                <a:effectLst/>
              </a:rPr>
              <a:t> or </a:t>
            </a:r>
            <a:r>
              <a:rPr lang="en-GB" dirty="0">
                <a:solidFill>
                  <a:srgbClr val="005EB8"/>
                </a:solidFill>
                <a:effectLst/>
                <a:hlinkClick r:id="rId4"/>
              </a:rPr>
              <a:t>App store</a:t>
            </a:r>
            <a:r>
              <a:rPr lang="en-GB" dirty="0">
                <a:effectLst/>
              </a:rPr>
              <a:t>. You can also access the same services in a web browser by </a:t>
            </a:r>
            <a:r>
              <a:rPr lang="en-GB" dirty="0">
                <a:solidFill>
                  <a:srgbClr val="005EB8"/>
                </a:solidFill>
                <a:effectLst/>
                <a:hlinkClick r:id="rId5"/>
              </a:rPr>
              <a:t>logging in through the NHS website</a:t>
            </a:r>
            <a:r>
              <a:rPr lang="en-GB" dirty="0">
                <a:effectLst/>
              </a:rPr>
              <a:t>.</a:t>
            </a:r>
          </a:p>
          <a:p>
            <a:r>
              <a:rPr lang="en-GB" dirty="0">
                <a:effectLst/>
              </a:rPr>
              <a:t>You must be aged 13 or over to use the NHS App. You also need to be registered with a GP surgery in England or the Isle of Man. Find out more about </a:t>
            </a:r>
            <a:r>
              <a:rPr lang="en-GB" dirty="0">
                <a:solidFill>
                  <a:srgbClr val="005EB8"/>
                </a:solidFill>
                <a:effectLst/>
                <a:hlinkClick r:id="rId6"/>
              </a:rPr>
              <a:t>who can use the NHS App</a:t>
            </a:r>
            <a:r>
              <a:rPr lang="en-GB" dirty="0">
                <a:effectLst/>
              </a:rPr>
              <a:t>.</a:t>
            </a:r>
          </a:p>
          <a:p>
            <a:r>
              <a:rPr lang="en-GB" b="1" dirty="0">
                <a:effectLst/>
              </a:rPr>
              <a:t>What you can do with the NHS App</a:t>
            </a:r>
          </a:p>
          <a:p>
            <a:r>
              <a:rPr lang="en-GB" dirty="0">
                <a:effectLst/>
              </a:rPr>
              <a:t>You need to </a:t>
            </a:r>
            <a:r>
              <a:rPr lang="en-GB" dirty="0">
                <a:solidFill>
                  <a:srgbClr val="005EB8"/>
                </a:solidFill>
                <a:effectLst/>
                <a:hlinkClick r:id="rId7"/>
              </a:rPr>
              <a:t>prove who you are</a:t>
            </a:r>
            <a:r>
              <a:rPr lang="en-GB" dirty="0">
                <a:effectLst/>
              </a:rPr>
              <a:t> to get full access to the NHS App. With full access you can:</a:t>
            </a:r>
          </a:p>
          <a:p>
            <a:pPr>
              <a:buFont typeface="Arial" panose="020B0604020202020204" pitchFamily="34" charset="0"/>
              <a:buChar char="•"/>
            </a:pPr>
            <a:r>
              <a:rPr lang="en-GB" dirty="0">
                <a:effectLst/>
              </a:rPr>
              <a:t>order repeat prescriptions and nominate a pharmacy where you would like to collect them</a:t>
            </a:r>
          </a:p>
          <a:p>
            <a:pPr>
              <a:buFont typeface="Arial" panose="020B0604020202020204" pitchFamily="34" charset="0"/>
              <a:buChar char="•"/>
            </a:pPr>
            <a:r>
              <a:rPr lang="en-GB" dirty="0">
                <a:effectLst/>
              </a:rPr>
              <a:t>book and manage appointments</a:t>
            </a:r>
          </a:p>
          <a:p>
            <a:pPr>
              <a:buFont typeface="Arial" panose="020B0604020202020204" pitchFamily="34" charset="0"/>
              <a:buChar char="•"/>
            </a:pPr>
            <a:r>
              <a:rPr lang="en-GB" dirty="0">
                <a:effectLst/>
              </a:rPr>
              <a:t>view your GP health record to see information like your allergies and medicines (if your GP has given you access to your detailed medical record, you can also see information like test results)</a:t>
            </a:r>
          </a:p>
          <a:p>
            <a:pPr>
              <a:buFont typeface="Arial" panose="020B0604020202020204" pitchFamily="34" charset="0"/>
              <a:buChar char="•"/>
            </a:pPr>
            <a:r>
              <a:rPr lang="en-GB" dirty="0">
                <a:effectLst/>
              </a:rPr>
              <a:t>book and manage COVID-19 vaccinations</a:t>
            </a:r>
          </a:p>
          <a:p>
            <a:pPr>
              <a:buFont typeface="Arial" panose="020B0604020202020204" pitchFamily="34" charset="0"/>
              <a:buChar char="•"/>
            </a:pPr>
            <a:r>
              <a:rPr lang="en-GB" dirty="0">
                <a:effectLst/>
              </a:rPr>
              <a:t>register your organ donation decision</a:t>
            </a:r>
          </a:p>
          <a:p>
            <a:pPr>
              <a:buFont typeface="Arial" panose="020B0604020202020204" pitchFamily="34" charset="0"/>
              <a:buChar char="•"/>
            </a:pPr>
            <a:r>
              <a:rPr lang="en-GB" dirty="0">
                <a:effectLst/>
              </a:rPr>
              <a:t>choose how the NHS uses your data</a:t>
            </a:r>
          </a:p>
          <a:p>
            <a:pPr>
              <a:buFont typeface="Arial" panose="020B0604020202020204" pitchFamily="34" charset="0"/>
              <a:buChar char="•"/>
            </a:pPr>
            <a:r>
              <a:rPr lang="en-GB" dirty="0">
                <a:effectLst/>
              </a:rPr>
              <a:t>view your NHS number (</a:t>
            </a:r>
            <a:r>
              <a:rPr lang="en-GB" dirty="0">
                <a:solidFill>
                  <a:srgbClr val="005EB8"/>
                </a:solidFill>
                <a:effectLst/>
                <a:hlinkClick r:id="rId8"/>
              </a:rPr>
              <a:t>find out what your NHS number is</a:t>
            </a:r>
            <a:r>
              <a:rPr lang="en-GB" dirty="0">
                <a:effectLst/>
              </a:rPr>
              <a:t>)</a:t>
            </a:r>
          </a:p>
          <a:p>
            <a:pPr>
              <a:buFont typeface="Arial" panose="020B0604020202020204" pitchFamily="34" charset="0"/>
              <a:buChar char="•"/>
            </a:pPr>
            <a:r>
              <a:rPr lang="en-GB" dirty="0">
                <a:effectLst/>
              </a:rPr>
              <a:t>use NHS 111 online to answer questions and get instant advice or medical help near you</a:t>
            </a:r>
          </a:p>
          <a:p>
            <a:r>
              <a:rPr lang="en-GB" dirty="0">
                <a:effectLst/>
              </a:rPr>
              <a:t>Before proving who you are, you can use the NHS App to:</a:t>
            </a:r>
          </a:p>
          <a:p>
            <a:pPr>
              <a:buFont typeface="Arial" panose="020B0604020202020204" pitchFamily="34" charset="0"/>
              <a:buChar char="•"/>
            </a:pPr>
            <a:r>
              <a:rPr lang="en-GB" dirty="0">
                <a:effectLst/>
              </a:rPr>
              <a:t>search trusted NHS information and advice on hundreds of conditions and treatments</a:t>
            </a:r>
          </a:p>
          <a:p>
            <a:pPr>
              <a:buFont typeface="Arial" panose="020B0604020202020204" pitchFamily="34" charset="0"/>
              <a:buChar char="•"/>
            </a:pPr>
            <a:r>
              <a:rPr lang="en-GB" dirty="0">
                <a:effectLst/>
              </a:rPr>
              <a:t>find NHS services near you</a:t>
            </a:r>
          </a:p>
          <a:p>
            <a:r>
              <a:rPr lang="en-GB" b="1" dirty="0">
                <a:effectLst/>
              </a:rPr>
              <a:t>Other services</a:t>
            </a:r>
          </a:p>
          <a:p>
            <a:r>
              <a:rPr lang="en-GB" dirty="0">
                <a:effectLst/>
              </a:rPr>
              <a:t>Depending on your GP surgery or hospital, you may be able to use the NHS App to:</a:t>
            </a:r>
          </a:p>
          <a:p>
            <a:pPr>
              <a:buFont typeface="Arial" panose="020B0604020202020204" pitchFamily="34" charset="0"/>
              <a:buChar char="•"/>
            </a:pPr>
            <a:r>
              <a:rPr lang="en-GB" dirty="0">
                <a:effectLst/>
              </a:rPr>
              <a:t>message your GP surgery or a health professional online</a:t>
            </a:r>
          </a:p>
          <a:p>
            <a:pPr>
              <a:buFont typeface="Arial" panose="020B0604020202020204" pitchFamily="34" charset="0"/>
              <a:buChar char="•"/>
            </a:pPr>
            <a:r>
              <a:rPr lang="en-GB" dirty="0">
                <a:effectLst/>
              </a:rPr>
              <a:t>contact your GP surgery using an online form and get a reply</a:t>
            </a:r>
          </a:p>
          <a:p>
            <a:pPr>
              <a:buFont typeface="Arial" panose="020B0604020202020204" pitchFamily="34" charset="0"/>
              <a:buChar char="•"/>
            </a:pPr>
            <a:r>
              <a:rPr lang="en-GB" dirty="0">
                <a:effectLst/>
              </a:rPr>
              <a:t>access health services on behalf of someone you care for</a:t>
            </a:r>
          </a:p>
          <a:p>
            <a:pPr>
              <a:buFont typeface="Arial" panose="020B0604020202020204" pitchFamily="34" charset="0"/>
              <a:buChar char="•"/>
            </a:pPr>
            <a:r>
              <a:rPr lang="en-GB" dirty="0">
                <a:effectLst/>
              </a:rPr>
              <a:t>view and manage your hospital and other healthcare appointments</a:t>
            </a:r>
          </a:p>
          <a:p>
            <a:pPr>
              <a:buFont typeface="Arial" panose="020B0604020202020204" pitchFamily="34" charset="0"/>
              <a:buChar char="•"/>
            </a:pPr>
            <a:r>
              <a:rPr lang="en-GB" dirty="0">
                <a:effectLst/>
              </a:rPr>
              <a:t>view useful links your doctor or health professional has shared with you</a:t>
            </a:r>
          </a:p>
          <a:p>
            <a:pPr>
              <a:buFont typeface="Arial" panose="020B0604020202020204" pitchFamily="34" charset="0"/>
              <a:buChar char="•"/>
            </a:pPr>
            <a:r>
              <a:rPr lang="en-GB" dirty="0">
                <a:effectLst/>
              </a:rPr>
              <a:t>view and manage care plans</a:t>
            </a:r>
          </a:p>
          <a:p>
            <a:r>
              <a:rPr lang="en-GB" b="1" dirty="0">
                <a:effectLst/>
              </a:rPr>
              <a:t>Keeping your data secure</a:t>
            </a:r>
          </a:p>
          <a:p>
            <a:r>
              <a:rPr lang="en-GB" dirty="0">
                <a:effectLst/>
              </a:rPr>
              <a:t>To access the NHS App, you will need to set up an NHS login and prove who you are. Your NHS App then securely connects to information from your GP surgery.</a:t>
            </a:r>
          </a:p>
          <a:p>
            <a:r>
              <a:rPr lang="en-GB" dirty="0">
                <a:effectLst/>
              </a:rPr>
              <a:t>If your device supports fingerprint detection or facial recognition, you can use it to log in to your NHS App each time, instead of using a password and security code.</a:t>
            </a:r>
          </a:p>
          <a:p>
            <a:endParaRPr lang="en-GB" dirty="0"/>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33</a:t>
            </a:fld>
            <a:endParaRPr lang="en-GB"/>
          </a:p>
        </p:txBody>
      </p:sp>
    </p:spTree>
    <p:extLst>
      <p:ext uri="{BB962C8B-B14F-4D97-AF65-F5344CB8AC3E}">
        <p14:creationId xmlns:p14="http://schemas.microsoft.com/office/powerpoint/2010/main" val="17826263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12B32"/>
                </a:solidFill>
                <a:effectLst/>
                <a:latin typeface="Frutiger W01"/>
              </a:rPr>
              <a:t>Notes from - https://www.nhs.uk/nhs-app/about-the-nhs-app/</a:t>
            </a:r>
          </a:p>
          <a:p>
            <a:pPr algn="l"/>
            <a:r>
              <a:rPr lang="en-GB" b="1" i="0" dirty="0">
                <a:solidFill>
                  <a:srgbClr val="212B32"/>
                </a:solidFill>
                <a:effectLst/>
                <a:latin typeface="Frutiger W01"/>
              </a:rPr>
              <a:t>About the NHS App</a:t>
            </a:r>
          </a:p>
          <a:p>
            <a:r>
              <a:rPr lang="en-GB" dirty="0">
                <a:effectLst/>
              </a:rPr>
              <a:t>The NHS App gives you a simple and secure way to access a range of NHS services. Download the NHS App on your smartphone or tablet via the </a:t>
            </a:r>
            <a:r>
              <a:rPr lang="en-GB" dirty="0">
                <a:solidFill>
                  <a:srgbClr val="005EB8"/>
                </a:solidFill>
                <a:effectLst/>
                <a:hlinkClick r:id="rId3"/>
              </a:rPr>
              <a:t>Google play</a:t>
            </a:r>
            <a:r>
              <a:rPr lang="en-GB" dirty="0">
                <a:effectLst/>
              </a:rPr>
              <a:t> or </a:t>
            </a:r>
            <a:r>
              <a:rPr lang="en-GB" dirty="0">
                <a:solidFill>
                  <a:srgbClr val="005EB8"/>
                </a:solidFill>
                <a:effectLst/>
                <a:hlinkClick r:id="rId4"/>
              </a:rPr>
              <a:t>App store</a:t>
            </a:r>
            <a:r>
              <a:rPr lang="en-GB" dirty="0">
                <a:effectLst/>
              </a:rPr>
              <a:t>. You can also access the same services in a web browser by </a:t>
            </a:r>
            <a:r>
              <a:rPr lang="en-GB" dirty="0">
                <a:solidFill>
                  <a:srgbClr val="005EB8"/>
                </a:solidFill>
                <a:effectLst/>
                <a:hlinkClick r:id="rId5"/>
              </a:rPr>
              <a:t>logging in through the NHS website</a:t>
            </a:r>
            <a:r>
              <a:rPr lang="en-GB" dirty="0">
                <a:effectLst/>
              </a:rPr>
              <a:t>.</a:t>
            </a:r>
          </a:p>
          <a:p>
            <a:r>
              <a:rPr lang="en-GB" dirty="0">
                <a:effectLst/>
              </a:rPr>
              <a:t>You must be aged 13 or over to use the NHS App. You also need to be registered with a GP surgery in England or the Isle of Man. Find out more about </a:t>
            </a:r>
            <a:r>
              <a:rPr lang="en-GB" dirty="0">
                <a:solidFill>
                  <a:srgbClr val="005EB8"/>
                </a:solidFill>
                <a:effectLst/>
                <a:hlinkClick r:id="rId6"/>
              </a:rPr>
              <a:t>who can use the NHS App</a:t>
            </a:r>
            <a:r>
              <a:rPr lang="en-GB" dirty="0">
                <a:effectLst/>
              </a:rPr>
              <a:t>.</a:t>
            </a:r>
          </a:p>
          <a:p>
            <a:r>
              <a:rPr lang="en-GB" b="1" dirty="0">
                <a:effectLst/>
              </a:rPr>
              <a:t>What you can do with the NHS App</a:t>
            </a:r>
          </a:p>
          <a:p>
            <a:r>
              <a:rPr lang="en-GB" dirty="0">
                <a:effectLst/>
              </a:rPr>
              <a:t>You need to </a:t>
            </a:r>
            <a:r>
              <a:rPr lang="en-GB" dirty="0">
                <a:solidFill>
                  <a:srgbClr val="005EB8"/>
                </a:solidFill>
                <a:effectLst/>
                <a:hlinkClick r:id="rId7"/>
              </a:rPr>
              <a:t>prove who you are</a:t>
            </a:r>
            <a:r>
              <a:rPr lang="en-GB" dirty="0">
                <a:effectLst/>
              </a:rPr>
              <a:t> to get full access to the NHS App. With full access you can:</a:t>
            </a:r>
          </a:p>
          <a:p>
            <a:pPr>
              <a:buFont typeface="Arial" panose="020B0604020202020204" pitchFamily="34" charset="0"/>
              <a:buChar char="•"/>
            </a:pPr>
            <a:r>
              <a:rPr lang="en-GB" dirty="0">
                <a:effectLst/>
              </a:rPr>
              <a:t>order repeat prescriptions and nominate a pharmacy where you would like to collect them</a:t>
            </a:r>
          </a:p>
          <a:p>
            <a:pPr>
              <a:buFont typeface="Arial" panose="020B0604020202020204" pitchFamily="34" charset="0"/>
              <a:buChar char="•"/>
            </a:pPr>
            <a:r>
              <a:rPr lang="en-GB" dirty="0">
                <a:effectLst/>
              </a:rPr>
              <a:t>book and manage appointments</a:t>
            </a:r>
          </a:p>
          <a:p>
            <a:pPr>
              <a:buFont typeface="Arial" panose="020B0604020202020204" pitchFamily="34" charset="0"/>
              <a:buChar char="•"/>
            </a:pPr>
            <a:r>
              <a:rPr lang="en-GB" dirty="0">
                <a:effectLst/>
              </a:rPr>
              <a:t>view your GP health record to see information like your allergies and medicines (if your GP has given you access to your detailed medical record, you can also see information like test results)</a:t>
            </a:r>
          </a:p>
          <a:p>
            <a:pPr>
              <a:buFont typeface="Arial" panose="020B0604020202020204" pitchFamily="34" charset="0"/>
              <a:buChar char="•"/>
            </a:pPr>
            <a:r>
              <a:rPr lang="en-GB" dirty="0">
                <a:effectLst/>
              </a:rPr>
              <a:t>book and manage COVID-19 vaccinations</a:t>
            </a:r>
          </a:p>
          <a:p>
            <a:pPr>
              <a:buFont typeface="Arial" panose="020B0604020202020204" pitchFamily="34" charset="0"/>
              <a:buChar char="•"/>
            </a:pPr>
            <a:r>
              <a:rPr lang="en-GB" dirty="0">
                <a:effectLst/>
              </a:rPr>
              <a:t>register your organ donation decision</a:t>
            </a:r>
          </a:p>
          <a:p>
            <a:pPr>
              <a:buFont typeface="Arial" panose="020B0604020202020204" pitchFamily="34" charset="0"/>
              <a:buChar char="•"/>
            </a:pPr>
            <a:r>
              <a:rPr lang="en-GB" dirty="0">
                <a:effectLst/>
              </a:rPr>
              <a:t>choose how the NHS uses your data</a:t>
            </a:r>
          </a:p>
          <a:p>
            <a:pPr>
              <a:buFont typeface="Arial" panose="020B0604020202020204" pitchFamily="34" charset="0"/>
              <a:buChar char="•"/>
            </a:pPr>
            <a:r>
              <a:rPr lang="en-GB" dirty="0">
                <a:effectLst/>
              </a:rPr>
              <a:t>view your NHS number (</a:t>
            </a:r>
            <a:r>
              <a:rPr lang="en-GB" dirty="0">
                <a:solidFill>
                  <a:srgbClr val="005EB8"/>
                </a:solidFill>
                <a:effectLst/>
                <a:hlinkClick r:id="rId8"/>
              </a:rPr>
              <a:t>find out what your NHS number is</a:t>
            </a:r>
            <a:r>
              <a:rPr lang="en-GB" dirty="0">
                <a:effectLst/>
              </a:rPr>
              <a:t>)</a:t>
            </a:r>
          </a:p>
          <a:p>
            <a:pPr>
              <a:buFont typeface="Arial" panose="020B0604020202020204" pitchFamily="34" charset="0"/>
              <a:buChar char="•"/>
            </a:pPr>
            <a:r>
              <a:rPr lang="en-GB" dirty="0">
                <a:effectLst/>
              </a:rPr>
              <a:t>use NHS 111 online to answer questions and get instant advice or medical help near you</a:t>
            </a:r>
          </a:p>
          <a:p>
            <a:r>
              <a:rPr lang="en-GB" dirty="0">
                <a:effectLst/>
              </a:rPr>
              <a:t>Before proving who you are, you can use the NHS App to:</a:t>
            </a:r>
          </a:p>
          <a:p>
            <a:pPr>
              <a:buFont typeface="Arial" panose="020B0604020202020204" pitchFamily="34" charset="0"/>
              <a:buChar char="•"/>
            </a:pPr>
            <a:r>
              <a:rPr lang="en-GB" dirty="0">
                <a:effectLst/>
              </a:rPr>
              <a:t>search trusted NHS information and advice on hundreds of conditions and treatments</a:t>
            </a:r>
          </a:p>
          <a:p>
            <a:pPr>
              <a:buFont typeface="Arial" panose="020B0604020202020204" pitchFamily="34" charset="0"/>
              <a:buChar char="•"/>
            </a:pPr>
            <a:r>
              <a:rPr lang="en-GB" dirty="0">
                <a:effectLst/>
              </a:rPr>
              <a:t>find NHS services near you</a:t>
            </a:r>
          </a:p>
          <a:p>
            <a:r>
              <a:rPr lang="en-GB" b="1" dirty="0">
                <a:effectLst/>
              </a:rPr>
              <a:t>Other services</a:t>
            </a:r>
          </a:p>
          <a:p>
            <a:r>
              <a:rPr lang="en-GB" dirty="0">
                <a:effectLst/>
              </a:rPr>
              <a:t>Depending on your GP surgery or hospital, you may be able to use the NHS App to:</a:t>
            </a:r>
          </a:p>
          <a:p>
            <a:pPr>
              <a:buFont typeface="Arial" panose="020B0604020202020204" pitchFamily="34" charset="0"/>
              <a:buChar char="•"/>
            </a:pPr>
            <a:r>
              <a:rPr lang="en-GB" dirty="0">
                <a:effectLst/>
              </a:rPr>
              <a:t>message your GP surgery or a health professional online</a:t>
            </a:r>
          </a:p>
          <a:p>
            <a:pPr>
              <a:buFont typeface="Arial" panose="020B0604020202020204" pitchFamily="34" charset="0"/>
              <a:buChar char="•"/>
            </a:pPr>
            <a:r>
              <a:rPr lang="en-GB" dirty="0">
                <a:effectLst/>
              </a:rPr>
              <a:t>contact your GP surgery using an online form and get a reply</a:t>
            </a:r>
          </a:p>
          <a:p>
            <a:pPr>
              <a:buFont typeface="Arial" panose="020B0604020202020204" pitchFamily="34" charset="0"/>
              <a:buChar char="•"/>
            </a:pPr>
            <a:r>
              <a:rPr lang="en-GB" dirty="0">
                <a:effectLst/>
              </a:rPr>
              <a:t>access health services on behalf of someone you care for</a:t>
            </a:r>
          </a:p>
          <a:p>
            <a:pPr>
              <a:buFont typeface="Arial" panose="020B0604020202020204" pitchFamily="34" charset="0"/>
              <a:buChar char="•"/>
            </a:pPr>
            <a:r>
              <a:rPr lang="en-GB" dirty="0">
                <a:effectLst/>
              </a:rPr>
              <a:t>view and manage your hospital and other healthcare appointments</a:t>
            </a:r>
          </a:p>
          <a:p>
            <a:pPr>
              <a:buFont typeface="Arial" panose="020B0604020202020204" pitchFamily="34" charset="0"/>
              <a:buChar char="•"/>
            </a:pPr>
            <a:r>
              <a:rPr lang="en-GB" dirty="0">
                <a:effectLst/>
              </a:rPr>
              <a:t>view useful links your doctor or health professional has shared with you</a:t>
            </a:r>
          </a:p>
          <a:p>
            <a:pPr>
              <a:buFont typeface="Arial" panose="020B0604020202020204" pitchFamily="34" charset="0"/>
              <a:buChar char="•"/>
            </a:pPr>
            <a:r>
              <a:rPr lang="en-GB" dirty="0">
                <a:effectLst/>
              </a:rPr>
              <a:t>view and manage care plans</a:t>
            </a:r>
          </a:p>
          <a:p>
            <a:r>
              <a:rPr lang="en-GB" b="1" dirty="0">
                <a:effectLst/>
              </a:rPr>
              <a:t>Keeping your data secure</a:t>
            </a:r>
          </a:p>
          <a:p>
            <a:r>
              <a:rPr lang="en-GB" dirty="0">
                <a:effectLst/>
              </a:rPr>
              <a:t>To access the NHS App, you will need to set up an NHS login and prove who you are. Your NHS App then securely connects to information from your GP surgery.</a:t>
            </a:r>
          </a:p>
          <a:p>
            <a:r>
              <a:rPr lang="en-GB" dirty="0">
                <a:effectLst/>
              </a:rPr>
              <a:t>If your device supports fingerprint detection or facial recognition, you can use it to log in to your NHS App each time, instead of using a password and security code.</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34</a:t>
            </a:fld>
            <a:endParaRPr lang="en-GB"/>
          </a:p>
        </p:txBody>
      </p:sp>
    </p:spTree>
    <p:extLst>
      <p:ext uri="{BB962C8B-B14F-4D97-AF65-F5344CB8AC3E}">
        <p14:creationId xmlns:p14="http://schemas.microsoft.com/office/powerpoint/2010/main" val="15621177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35</a:t>
            </a:fld>
            <a:endParaRPr lang="en-GB"/>
          </a:p>
        </p:txBody>
      </p:sp>
    </p:spTree>
    <p:extLst>
      <p:ext uri="{BB962C8B-B14F-4D97-AF65-F5344CB8AC3E}">
        <p14:creationId xmlns:p14="http://schemas.microsoft.com/office/powerpoint/2010/main" val="38432703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37</a:t>
            </a:fld>
            <a:endParaRPr lang="en-GB"/>
          </a:p>
        </p:txBody>
      </p:sp>
    </p:spTree>
    <p:extLst>
      <p:ext uri="{BB962C8B-B14F-4D97-AF65-F5344CB8AC3E}">
        <p14:creationId xmlns:p14="http://schemas.microsoft.com/office/powerpoint/2010/main" val="27216077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38</a:t>
            </a:fld>
            <a:endParaRPr lang="en-GB"/>
          </a:p>
        </p:txBody>
      </p:sp>
    </p:spTree>
    <p:extLst>
      <p:ext uri="{BB962C8B-B14F-4D97-AF65-F5344CB8AC3E}">
        <p14:creationId xmlns:p14="http://schemas.microsoft.com/office/powerpoint/2010/main" val="39798576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a:t>
            </a:r>
            <a:r>
              <a:rPr lang="en-US" dirty="0" err="1">
                <a:ea typeface="Calibri"/>
                <a:cs typeface="Calibri"/>
              </a:rPr>
              <a:t>UWTSd</a:t>
            </a:r>
            <a:r>
              <a:rPr lang="en-US" dirty="0">
                <a:ea typeface="Calibri"/>
                <a:cs typeface="Calibri"/>
              </a:rPr>
              <a:t> library have info skills course to help you to develop </a:t>
            </a:r>
          </a:p>
        </p:txBody>
      </p:sp>
      <p:sp>
        <p:nvSpPr>
          <p:cNvPr id="4" name="Slide Number Placeholder 3"/>
          <p:cNvSpPr>
            <a:spLocks noGrp="1"/>
          </p:cNvSpPr>
          <p:nvPr>
            <p:ph type="sldNum" sz="quarter" idx="5"/>
          </p:nvPr>
        </p:nvSpPr>
        <p:spPr/>
        <p:txBody>
          <a:bodyPr/>
          <a:lstStyle/>
          <a:p>
            <a:fld id="{3D4C67B5-F292-4576-8BF8-36D135D4AF60}" type="slidenum">
              <a:rPr lang="en-US"/>
              <a:t>39</a:t>
            </a:fld>
            <a:endParaRPr lang="en-US"/>
          </a:p>
        </p:txBody>
      </p:sp>
    </p:spTree>
    <p:extLst>
      <p:ext uri="{BB962C8B-B14F-4D97-AF65-F5344CB8AC3E}">
        <p14:creationId xmlns:p14="http://schemas.microsoft.com/office/powerpoint/2010/main" val="18383283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slideLayout" Target="../slideLayouts/slideLayout9.xml"/><Relationship Id="rId1" Type="http://schemas.openxmlformats.org/officeDocument/2006/relationships/slideLayout" Target="../slideLayouts/slideLayout8.xml"/><Relationship Id="rId5" Type="http://schemas.openxmlformats.org/officeDocument/2006/relationships/image" Target="../media/image8.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slideLayout" Target="../slideLayouts/slideLayout12.xml"/><Relationship Id="rId1" Type="http://schemas.openxmlformats.org/officeDocument/2006/relationships/slideLayout" Target="../slideLayouts/slideLayout11.xml"/><Relationship Id="rId5" Type="http://schemas.openxmlformats.org/officeDocument/2006/relationships/image" Target="../media/image11.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theme" Target="../theme/theme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shorts/QbjI0sMDs1I"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png"/><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hyperlink" Target="https://transform.england.nhs.uk/digitise-connect-transform/our-strategy-to-digitise-connect-and-transform/"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notesSlide" Target="../notesSlides/notesSlide13.xml"/><Relationship Id="rId1" Type="http://schemas.openxmlformats.org/officeDocument/2006/relationships/slideLayout" Target="../slideLayouts/slideLayout12.xml"/><Relationship Id="rId4" Type="http://schemas.openxmlformats.org/officeDocument/2006/relationships/image" Target="../media/image36.sv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2.xml"/><Relationship Id="rId1" Type="http://schemas.openxmlformats.org/officeDocument/2006/relationships/video" Target="https://www.youtube.com/embed/LXlbdUQPmW8?feature=oembed" TargetMode="External"/><Relationship Id="rId4" Type="http://schemas.openxmlformats.org/officeDocument/2006/relationships/image" Target="../media/image37.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slideLayout" Target="../slideLayouts/slideLayout6.xml"/><Relationship Id="rId1" Type="http://schemas.openxmlformats.org/officeDocument/2006/relationships/video" Target="https://www.youtube.com/embed/Q5sgNMfI96Y?feature=oembed" TargetMode="External"/><Relationship Id="rId4" Type="http://schemas.openxmlformats.org/officeDocument/2006/relationships/image" Target="../media/image34.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9.xml"/><Relationship Id="rId1" Type="http://schemas.openxmlformats.org/officeDocument/2006/relationships/video" Target="https://www.youtube.com/embed/kp2LfP25EoE?feature=oembed" TargetMode="External"/><Relationship Id="rId5" Type="http://schemas.openxmlformats.org/officeDocument/2006/relationships/image" Target="../media/image34.png"/><Relationship Id="rId4" Type="http://schemas.openxmlformats.org/officeDocument/2006/relationships/image" Target="../media/image41.jpeg"/></Relationships>
</file>

<file path=ppt/slides/_rels/slide2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6.xml"/><Relationship Id="rId1" Type="http://schemas.openxmlformats.org/officeDocument/2006/relationships/video" Target="https://www.youtube.com/embed/_1Jtu63glyI?feature=oembed" TargetMode="External"/><Relationship Id="rId4" Type="http://schemas.openxmlformats.org/officeDocument/2006/relationships/image" Target="../media/image43.jpe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6.xml"/><Relationship Id="rId1" Type="http://schemas.openxmlformats.org/officeDocument/2006/relationships/video" Target="https://www.youtube.com/embed/OCsmDMMMsIU?feature=oembed" TargetMode="External"/><Relationship Id="rId4" Type="http://schemas.openxmlformats.org/officeDocument/2006/relationships/image" Target="../media/image44.jpeg"/></Relationships>
</file>

<file path=ppt/slides/_rels/slide35.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notesSlide" Target="../notesSlides/notesSlide22.xml"/><Relationship Id="rId1" Type="http://schemas.openxmlformats.org/officeDocument/2006/relationships/slideLayout" Target="../slideLayouts/slideLayout6.xml"/><Relationship Id="rId5" Type="http://schemas.openxmlformats.org/officeDocument/2006/relationships/image" Target="../media/image47.png"/><Relationship Id="rId4" Type="http://schemas.openxmlformats.org/officeDocument/2006/relationships/image" Target="../media/image46.svg"/></Relationships>
</file>

<file path=ppt/slides/_rels/slide36.xml.rels><?xml version="1.0" encoding="UTF-8" standalone="yes"?>
<Relationships xmlns="http://schemas.openxmlformats.org/package/2006/relationships"><Relationship Id="rId2" Type="http://schemas.openxmlformats.org/officeDocument/2006/relationships/hyperlink" Target="https://www.bing.com/videos/riverview/relatedvideo?q=list+of+digital+innovation+in+last+10+years+in+health+and+social+care+in+UK&amp;mid=90363E5155E99A31BC5390363E5155E99A31BC53&amp;FORM=VIRE" TargetMode="Externa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5.xml"/><Relationship Id="rId1" Type="http://schemas.openxmlformats.org/officeDocument/2006/relationships/slideLayout" Target="../slideLayouts/slideLayout9.xml"/><Relationship Id="rId5" Type="http://schemas.openxmlformats.org/officeDocument/2006/relationships/image" Target="../media/image49.jpeg"/><Relationship Id="rId4" Type="http://schemas.openxmlformats.org/officeDocument/2006/relationships/hyperlink" Target="https://moodle.uwtsd.ac.uk/course/view.php?id=1145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a:xfrm>
            <a:off x="630810" y="1470581"/>
            <a:ext cx="10803903" cy="1090489"/>
          </a:xfrm>
        </p:spPr>
        <p:txBody>
          <a:bodyPr/>
          <a:lstStyle/>
          <a:p>
            <a:pPr marL="0" indent="0" algn="ctr">
              <a:buNone/>
            </a:pPr>
            <a:r>
              <a:rPr lang="en-GB" sz="3200" dirty="0">
                <a:solidFill>
                  <a:schemeClr val="bg1"/>
                </a:solidFill>
                <a:ea typeface="Calibri"/>
                <a:cs typeface="Calibri"/>
              </a:rPr>
              <a:t>BMHP6026_LON </a:t>
            </a:r>
            <a:endParaRPr lang="en-US" dirty="0">
              <a:ea typeface="Calibri" panose="020F0502020204030204"/>
              <a:cs typeface="Calibri" panose="020F0502020204030204"/>
            </a:endParaRPr>
          </a:p>
          <a:p>
            <a:pPr marL="0" indent="0" algn="ctr">
              <a:buNone/>
            </a:pPr>
            <a:endParaRPr lang="en-GB" sz="3200" dirty="0">
              <a:solidFill>
                <a:schemeClr val="bg1"/>
              </a:solidFill>
              <a:ea typeface="Calibri"/>
              <a:cs typeface="Calibri"/>
            </a:endParaRPr>
          </a:p>
          <a:p>
            <a:pPr marL="0" indent="0" algn="ctr">
              <a:buNone/>
            </a:pPr>
            <a:r>
              <a:rPr lang="en-GB" sz="4800" dirty="0">
                <a:solidFill>
                  <a:schemeClr val="bg1"/>
                </a:solidFill>
                <a:ea typeface="Calibri"/>
                <a:cs typeface="Calibri"/>
              </a:rPr>
              <a:t>Week 2</a:t>
            </a:r>
          </a:p>
          <a:p>
            <a:pPr marL="0" indent="0" algn="ctr">
              <a:buNone/>
            </a:pPr>
            <a:r>
              <a:rPr lang="en-GB" sz="4800" dirty="0">
                <a:solidFill>
                  <a:schemeClr val="bg1"/>
                </a:solidFill>
                <a:ea typeface="Calibri"/>
                <a:cs typeface="Calibri"/>
              </a:rPr>
              <a:t>The Health and Social Care Digital Strategy</a:t>
            </a:r>
          </a:p>
          <a:p>
            <a:pPr marL="0" indent="0" algn="ctr">
              <a:buNone/>
            </a:pPr>
            <a:endParaRPr lang="en-GB" sz="3200" dirty="0">
              <a:solidFill>
                <a:schemeClr val="bg1"/>
              </a:solidFill>
              <a:ea typeface="Calibri"/>
              <a:cs typeface="Calibri"/>
            </a:endParaRPr>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746CA-DFBF-1A51-8E15-1B9FA10727FA}"/>
              </a:ext>
            </a:extLst>
          </p:cNvPr>
          <p:cNvSpPr>
            <a:spLocks noGrp="1"/>
          </p:cNvSpPr>
          <p:nvPr>
            <p:ph type="title"/>
          </p:nvPr>
        </p:nvSpPr>
        <p:spPr>
          <a:xfrm>
            <a:off x="301657" y="1420926"/>
            <a:ext cx="11594969" cy="361221"/>
          </a:xfrm>
        </p:spPr>
        <p:txBody>
          <a:bodyPr>
            <a:normAutofit fontScale="90000"/>
          </a:bodyPr>
          <a:lstStyle/>
          <a:p>
            <a:r>
              <a:rPr lang="en-GB" b="1" dirty="0"/>
              <a:t>Recap week 1</a:t>
            </a:r>
          </a:p>
        </p:txBody>
      </p:sp>
      <p:sp>
        <p:nvSpPr>
          <p:cNvPr id="3" name="Content Placeholder 2">
            <a:extLst>
              <a:ext uri="{FF2B5EF4-FFF2-40B4-BE49-F238E27FC236}">
                <a16:creationId xmlns:a16="http://schemas.microsoft.com/office/drawing/2014/main" id="{CD1C10FB-1AF2-8CFE-C21A-82E007B9BF1C}"/>
              </a:ext>
            </a:extLst>
          </p:cNvPr>
          <p:cNvSpPr>
            <a:spLocks noGrp="1"/>
          </p:cNvSpPr>
          <p:nvPr>
            <p:ph idx="1"/>
          </p:nvPr>
        </p:nvSpPr>
        <p:spPr>
          <a:xfrm>
            <a:off x="208351" y="1920373"/>
            <a:ext cx="11594969" cy="3651349"/>
          </a:xfrm>
        </p:spPr>
        <p:txBody>
          <a:bodyPr/>
          <a:lstStyle/>
          <a:p>
            <a:r>
              <a:rPr lang="en-GB" b="1" dirty="0"/>
              <a:t>Industry 4.0 revolution</a:t>
            </a:r>
          </a:p>
          <a:p>
            <a:r>
              <a:rPr lang="en-GB" b="1" dirty="0"/>
              <a:t>Technology in health </a:t>
            </a:r>
            <a:r>
              <a:rPr lang="en-GB" b="1"/>
              <a:t>and social care </a:t>
            </a:r>
            <a:endParaRPr lang="en-GB"/>
          </a:p>
        </p:txBody>
      </p:sp>
    </p:spTree>
    <p:extLst>
      <p:ext uri="{BB962C8B-B14F-4D97-AF65-F5344CB8AC3E}">
        <p14:creationId xmlns:p14="http://schemas.microsoft.com/office/powerpoint/2010/main" val="1120540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A359401-B25E-40C4-92F5-4FB5F8F8102C}"/>
              </a:ext>
            </a:extLst>
          </p:cNvPr>
          <p:cNvSpPr>
            <a:spLocks noGrp="1"/>
          </p:cNvSpPr>
          <p:nvPr>
            <p:ph type="title"/>
          </p:nvPr>
        </p:nvSpPr>
        <p:spPr/>
        <p:txBody>
          <a:bodyPr/>
          <a:lstStyle/>
          <a:p>
            <a:r>
              <a:rPr lang="en-GB" dirty="0"/>
              <a:t>During the session… </a:t>
            </a:r>
          </a:p>
        </p:txBody>
      </p:sp>
      <p:sp>
        <p:nvSpPr>
          <p:cNvPr id="8" name="Arrow: Right 7">
            <a:extLst>
              <a:ext uri="{FF2B5EF4-FFF2-40B4-BE49-F238E27FC236}">
                <a16:creationId xmlns:a16="http://schemas.microsoft.com/office/drawing/2014/main" id="{3FAA8DD6-2BCE-4AF1-863D-F5F8470616B5}"/>
              </a:ext>
            </a:extLst>
          </p:cNvPr>
          <p:cNvSpPr/>
          <p:nvPr/>
        </p:nvSpPr>
        <p:spPr>
          <a:xfrm>
            <a:off x="1219834" y="1825625"/>
            <a:ext cx="9758680" cy="3576638"/>
          </a:xfrm>
          <a:prstGeom prst="rightArrow">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321A1203-97AF-44ED-B22E-EDCAB3EAECBE}"/>
              </a:ext>
            </a:extLst>
          </p:cNvPr>
          <p:cNvSpPr/>
          <p:nvPr/>
        </p:nvSpPr>
        <p:spPr>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kern="1200" dirty="0"/>
              <a:t>Introduction to </a:t>
            </a:r>
            <a:r>
              <a:rPr lang="en-GB" sz="2600" dirty="0"/>
              <a:t>government policy</a:t>
            </a:r>
            <a:endParaRPr lang="en-GB" sz="2600" kern="1200" dirty="0"/>
          </a:p>
        </p:txBody>
      </p:sp>
      <p:sp>
        <p:nvSpPr>
          <p:cNvPr id="10" name="Freeform: Shape 9">
            <a:extLst>
              <a:ext uri="{FF2B5EF4-FFF2-40B4-BE49-F238E27FC236}">
                <a16:creationId xmlns:a16="http://schemas.microsoft.com/office/drawing/2014/main" id="{B462EE01-F5FB-47E0-A9EB-3820D1E58C95}"/>
              </a:ext>
            </a:extLst>
          </p:cNvPr>
          <p:cNvSpPr/>
          <p:nvPr/>
        </p:nvSpPr>
        <p:spPr>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kern="1200" dirty="0"/>
              <a:t>Overview of ‘What Good Looks Like’ </a:t>
            </a:r>
          </a:p>
        </p:txBody>
      </p:sp>
      <p:sp>
        <p:nvSpPr>
          <p:cNvPr id="11" name="Freeform: Shape 10">
            <a:extLst>
              <a:ext uri="{FF2B5EF4-FFF2-40B4-BE49-F238E27FC236}">
                <a16:creationId xmlns:a16="http://schemas.microsoft.com/office/drawing/2014/main" id="{FD3AFA39-B8DC-4A8F-B381-9F0F4960FF5B}"/>
              </a:ext>
            </a:extLst>
          </p:cNvPr>
          <p:cNvSpPr/>
          <p:nvPr/>
        </p:nvSpPr>
        <p:spPr>
          <a:xfrm>
            <a:off x="8006288"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kern="1200" dirty="0"/>
              <a:t>Introduce the NHS App</a:t>
            </a:r>
          </a:p>
        </p:txBody>
      </p:sp>
    </p:spTree>
    <p:extLst>
      <p:ext uri="{BB962C8B-B14F-4D97-AF65-F5344CB8AC3E}">
        <p14:creationId xmlns:p14="http://schemas.microsoft.com/office/powerpoint/2010/main" val="1637248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103B1278-7214-42BA-9106-685395763383}"/>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"A Plan for Digital Health and Social Care"</a:t>
            </a:r>
          </a:p>
        </p:txBody>
      </p:sp>
      <p:pic>
        <p:nvPicPr>
          <p:cNvPr id="7" name="Content Placeholder 6">
            <a:extLst>
              <a:ext uri="{FF2B5EF4-FFF2-40B4-BE49-F238E27FC236}">
                <a16:creationId xmlns:a16="http://schemas.microsoft.com/office/drawing/2014/main" id="{6FCC9944-72FA-41DB-BB94-3A6A096866BC}"/>
              </a:ext>
            </a:extLst>
          </p:cNvPr>
          <p:cNvPicPr>
            <a:picLocks noGrp="1" noChangeAspect="1"/>
          </p:cNvPicPr>
          <p:nvPr>
            <p:ph idx="1"/>
          </p:nvPr>
        </p:nvPicPr>
        <p:blipFill>
          <a:blip r:embed="rId2"/>
          <a:stretch>
            <a:fillRect/>
          </a:stretch>
        </p:blipFill>
        <p:spPr>
          <a:xfrm>
            <a:off x="4777316" y="1588571"/>
            <a:ext cx="6780700" cy="3678528"/>
          </a:xfrm>
          <a:prstGeom prst="rect">
            <a:avLst/>
          </a:prstGeom>
        </p:spPr>
      </p:pic>
    </p:spTree>
    <p:extLst>
      <p:ext uri="{BB962C8B-B14F-4D97-AF65-F5344CB8AC3E}">
        <p14:creationId xmlns:p14="http://schemas.microsoft.com/office/powerpoint/2010/main" val="1646199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8B2BBD-E8F2-4FC2-B571-8E33A5B899E7}"/>
              </a:ext>
            </a:extLst>
          </p:cNvPr>
          <p:cNvSpPr>
            <a:spLocks noGrp="1"/>
          </p:cNvSpPr>
          <p:nvPr>
            <p:ph type="title"/>
          </p:nvPr>
        </p:nvSpPr>
        <p:spPr>
          <a:xfrm>
            <a:off x="130890" y="1903016"/>
            <a:ext cx="2304577" cy="798399"/>
          </a:xfrm>
        </p:spPr>
        <p:txBody>
          <a:bodyPr vert="horz" lIns="91440" tIns="45720" rIns="91440" bIns="45720" rtlCol="0" anchor="t">
            <a:normAutofit/>
          </a:bodyPr>
          <a:lstStyle/>
          <a:p>
            <a:pPr algn="r"/>
            <a:r>
              <a:rPr lang="en-US" sz="4000" b="1" kern="1200" dirty="0">
                <a:solidFill>
                  <a:schemeClr val="tx1"/>
                </a:solidFill>
                <a:latin typeface="+mj-lt"/>
                <a:ea typeface="+mj-ea"/>
                <a:cs typeface="+mj-cs"/>
              </a:rPr>
              <a:t>Overview</a:t>
            </a:r>
          </a:p>
        </p:txBody>
      </p:sp>
      <p:pic>
        <p:nvPicPr>
          <p:cNvPr id="5" name="Content Placeholder 4">
            <a:extLst>
              <a:ext uri="{FF2B5EF4-FFF2-40B4-BE49-F238E27FC236}">
                <a16:creationId xmlns:a16="http://schemas.microsoft.com/office/drawing/2014/main" id="{FEC479DB-5E3B-4469-88AA-EE4B0153D2E0}"/>
              </a:ext>
            </a:extLst>
          </p:cNvPr>
          <p:cNvPicPr>
            <a:picLocks noGrp="1" noChangeAspect="1"/>
          </p:cNvPicPr>
          <p:nvPr>
            <p:ph idx="1"/>
          </p:nvPr>
        </p:nvPicPr>
        <p:blipFill>
          <a:blip r:embed="rId3"/>
          <a:stretch>
            <a:fillRect/>
          </a:stretch>
        </p:blipFill>
        <p:spPr>
          <a:xfrm>
            <a:off x="130890" y="2260"/>
            <a:ext cx="7453941" cy="1900756"/>
          </a:xfrm>
          <a:prstGeom prst="rect">
            <a:avLst/>
          </a:prstGeom>
        </p:spPr>
      </p:pic>
      <p:sp>
        <p:nvSpPr>
          <p:cNvPr id="7" name="TextBox 6">
            <a:extLst>
              <a:ext uri="{FF2B5EF4-FFF2-40B4-BE49-F238E27FC236}">
                <a16:creationId xmlns:a16="http://schemas.microsoft.com/office/drawing/2014/main" id="{9E74F31E-65EF-4C08-AC4F-EED1944DDBFF}"/>
              </a:ext>
            </a:extLst>
          </p:cNvPr>
          <p:cNvSpPr txBox="1"/>
          <p:nvPr/>
        </p:nvSpPr>
        <p:spPr>
          <a:xfrm>
            <a:off x="210019" y="2567393"/>
            <a:ext cx="11606843" cy="3434822"/>
          </a:xfrm>
          <a:prstGeom prst="rect">
            <a:avLst/>
          </a:prstGeom>
        </p:spPr>
        <p:txBody>
          <a:bodyPr vert="horz" lIns="91440" tIns="45720" rIns="91440" bIns="45720" rtlCol="0" anchor="t">
            <a:normAutofit fontScale="47500" lnSpcReduction="20000"/>
          </a:bodyPr>
          <a:lstStyle/>
          <a:p>
            <a:pPr marL="685800" indent="-685800">
              <a:lnSpc>
                <a:spcPct val="160000"/>
              </a:lnSpc>
              <a:spcAft>
                <a:spcPts val="600"/>
              </a:spcAft>
              <a:buFont typeface="Arial" panose="020B0604020202020204" pitchFamily="34" charset="0"/>
              <a:buChar char="•"/>
            </a:pPr>
            <a:r>
              <a:rPr lang="en-US" sz="5100" dirty="0"/>
              <a:t>UK government digital strategy forms the core of the </a:t>
            </a:r>
            <a:r>
              <a:rPr lang="en-US" sz="5100" b="1" dirty="0"/>
              <a:t>effort to modernize </a:t>
            </a:r>
            <a:r>
              <a:rPr lang="en-US" sz="5100" dirty="0"/>
              <a:t>health and social care. Highlighting the importance of </a:t>
            </a:r>
            <a:r>
              <a:rPr lang="en-US" sz="5100" b="1" dirty="0"/>
              <a:t>digital transformation </a:t>
            </a:r>
            <a:r>
              <a:rPr lang="en-US" sz="5100" dirty="0"/>
              <a:t>in </a:t>
            </a:r>
            <a:r>
              <a:rPr lang="en-US" sz="5100" b="1" dirty="0"/>
              <a:t>improving services, patient outcomes, and system efficiency.</a:t>
            </a:r>
            <a:r>
              <a:rPr lang="en-US" sz="5100" dirty="0"/>
              <a:t> </a:t>
            </a:r>
          </a:p>
          <a:p>
            <a:pPr marL="685800" indent="-685800">
              <a:lnSpc>
                <a:spcPct val="160000"/>
              </a:lnSpc>
              <a:spcAft>
                <a:spcPts val="600"/>
              </a:spcAft>
              <a:buFont typeface="Arial" panose="020B0604020202020204" pitchFamily="34" charset="0"/>
              <a:buChar char="•"/>
            </a:pPr>
            <a:r>
              <a:rPr lang="en-US" sz="5100" dirty="0"/>
              <a:t>The plan emphasizes digital transformation to </a:t>
            </a:r>
            <a:r>
              <a:rPr lang="en-US" sz="5100" b="1" dirty="0"/>
              <a:t>enhance health and social care through data-driven solutions and technology.</a:t>
            </a:r>
          </a:p>
          <a:p>
            <a:pPr indent="-228600">
              <a:lnSpc>
                <a:spcPct val="90000"/>
              </a:lnSpc>
              <a:spcAft>
                <a:spcPts val="600"/>
              </a:spcAft>
              <a:buFont typeface="Arial" panose="020B0604020202020204" pitchFamily="34" charset="0"/>
              <a:buChar char="•"/>
            </a:pPr>
            <a:endParaRPr lang="en-US" sz="1900" dirty="0"/>
          </a:p>
        </p:txBody>
      </p:sp>
      <p:sp>
        <p:nvSpPr>
          <p:cNvPr id="14" name="Rectangle 13">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22611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548CE-B470-0A24-9B4C-C84409969B26}"/>
              </a:ext>
            </a:extLst>
          </p:cNvPr>
          <p:cNvSpPr>
            <a:spLocks noGrp="1"/>
          </p:cNvSpPr>
          <p:nvPr>
            <p:ph type="title"/>
          </p:nvPr>
        </p:nvSpPr>
        <p:spPr>
          <a:xfrm>
            <a:off x="301657" y="1146394"/>
            <a:ext cx="11594969" cy="724397"/>
          </a:xfrm>
        </p:spPr>
        <p:txBody>
          <a:bodyPr>
            <a:normAutofit/>
          </a:bodyPr>
          <a:lstStyle/>
          <a:p>
            <a:pPr algn="ctr"/>
            <a:r>
              <a:rPr lang="en-GB" sz="3600" b="1" dirty="0"/>
              <a:t>Key Objectives:  Four goals of reform (improvement)</a:t>
            </a:r>
          </a:p>
        </p:txBody>
      </p:sp>
      <p:sp>
        <p:nvSpPr>
          <p:cNvPr id="3" name="Content Placeholder 2">
            <a:extLst>
              <a:ext uri="{FF2B5EF4-FFF2-40B4-BE49-F238E27FC236}">
                <a16:creationId xmlns:a16="http://schemas.microsoft.com/office/drawing/2014/main" id="{50D4288F-EBF2-6F6A-94F5-6A483EDF38C5}"/>
              </a:ext>
            </a:extLst>
          </p:cNvPr>
          <p:cNvSpPr>
            <a:spLocks noGrp="1"/>
          </p:cNvSpPr>
          <p:nvPr>
            <p:ph idx="1"/>
          </p:nvPr>
        </p:nvSpPr>
        <p:spPr>
          <a:xfrm>
            <a:off x="172704" y="1758461"/>
            <a:ext cx="6110866" cy="4806461"/>
          </a:xfrm>
        </p:spPr>
        <p:txBody>
          <a:bodyPr/>
          <a:lstStyle/>
          <a:p>
            <a:r>
              <a:rPr lang="en-GB" sz="2800" b="1" dirty="0"/>
              <a:t>P</a:t>
            </a:r>
            <a:r>
              <a:rPr lang="en-GB" sz="2800" b="1" kern="1200" dirty="0"/>
              <a:t>revent people’s health </a:t>
            </a:r>
            <a:r>
              <a:rPr lang="en-GB" sz="2800" kern="1200" dirty="0"/>
              <a:t>and social care needs from rising.</a:t>
            </a:r>
          </a:p>
          <a:p>
            <a:endParaRPr lang="en-GB" sz="2800" kern="1200" dirty="0"/>
          </a:p>
          <a:p>
            <a:r>
              <a:rPr lang="en-GB" b="1" dirty="0"/>
              <a:t>Personalise health and social care and reduce health disparities.</a:t>
            </a:r>
          </a:p>
          <a:p>
            <a:endParaRPr lang="en-GB" dirty="0"/>
          </a:p>
          <a:p>
            <a:r>
              <a:rPr lang="en-GB" dirty="0"/>
              <a:t>Improve the e</a:t>
            </a:r>
            <a:r>
              <a:rPr lang="en-GB" b="1" dirty="0"/>
              <a:t>xperience and impact of people</a:t>
            </a:r>
            <a:r>
              <a:rPr lang="en-GB" dirty="0"/>
              <a:t> providing services.</a:t>
            </a:r>
          </a:p>
          <a:p>
            <a:endParaRPr lang="en-GB" dirty="0"/>
          </a:p>
          <a:p>
            <a:r>
              <a:rPr lang="en-GB" sz="2800" b="1" dirty="0"/>
              <a:t>Transform </a:t>
            </a:r>
            <a:r>
              <a:rPr lang="en-GB" sz="2800" dirty="0"/>
              <a:t>performance.</a:t>
            </a:r>
          </a:p>
          <a:p>
            <a:endParaRPr lang="en-GB" dirty="0"/>
          </a:p>
          <a:p>
            <a:endParaRPr lang="en-GB" dirty="0"/>
          </a:p>
          <a:p>
            <a:endParaRPr lang="en-GB" dirty="0"/>
          </a:p>
        </p:txBody>
      </p:sp>
      <p:pic>
        <p:nvPicPr>
          <p:cNvPr id="5" name="Picture 4">
            <a:extLst>
              <a:ext uri="{FF2B5EF4-FFF2-40B4-BE49-F238E27FC236}">
                <a16:creationId xmlns:a16="http://schemas.microsoft.com/office/drawing/2014/main" id="{E96313A5-F0ED-EEC1-4577-B81E6ED78A7E}"/>
              </a:ext>
            </a:extLst>
          </p:cNvPr>
          <p:cNvPicPr>
            <a:picLocks noChangeAspect="1"/>
          </p:cNvPicPr>
          <p:nvPr/>
        </p:nvPicPr>
        <p:blipFill>
          <a:blip r:embed="rId2"/>
          <a:stretch>
            <a:fillRect/>
          </a:stretch>
        </p:blipFill>
        <p:spPr>
          <a:xfrm>
            <a:off x="7153120" y="3763783"/>
            <a:ext cx="4743506" cy="2118360"/>
          </a:xfrm>
          <a:prstGeom prst="rect">
            <a:avLst/>
          </a:prstGeom>
        </p:spPr>
      </p:pic>
    </p:spTree>
    <p:extLst>
      <p:ext uri="{BB962C8B-B14F-4D97-AF65-F5344CB8AC3E}">
        <p14:creationId xmlns:p14="http://schemas.microsoft.com/office/powerpoint/2010/main" val="27056650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15675-D639-81C1-7313-E7C2B384D637}"/>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36880B21-70CE-A57F-2E64-558FDE90BFA6}"/>
              </a:ext>
            </a:extLst>
          </p:cNvPr>
          <p:cNvSpPr>
            <a:spLocks noGrp="1"/>
          </p:cNvSpPr>
          <p:nvPr>
            <p:ph idx="1"/>
          </p:nvPr>
        </p:nvSpPr>
        <p:spPr/>
        <p:txBody>
          <a:bodyPr/>
          <a:lstStyle/>
          <a:p>
            <a:r>
              <a:rPr lang="en-GB" dirty="0">
                <a:hlinkClick r:id="rId2"/>
              </a:rPr>
              <a:t>Wing's Drones Delivering Blood Samples in London 🩸</a:t>
            </a:r>
            <a:endParaRPr lang="en-GB" dirty="0"/>
          </a:p>
        </p:txBody>
      </p:sp>
    </p:spTree>
    <p:extLst>
      <p:ext uri="{BB962C8B-B14F-4D97-AF65-F5344CB8AC3E}">
        <p14:creationId xmlns:p14="http://schemas.microsoft.com/office/powerpoint/2010/main" val="18906741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E2D8D-975B-4679-8E18-361E4EA04429}"/>
              </a:ext>
            </a:extLst>
          </p:cNvPr>
          <p:cNvSpPr>
            <a:spLocks noGrp="1"/>
          </p:cNvSpPr>
          <p:nvPr>
            <p:ph type="title"/>
          </p:nvPr>
        </p:nvSpPr>
        <p:spPr>
          <a:xfrm>
            <a:off x="295373" y="1163655"/>
            <a:ext cx="11601252" cy="970209"/>
          </a:xfrm>
        </p:spPr>
        <p:txBody>
          <a:bodyPr>
            <a:normAutofit/>
          </a:bodyPr>
          <a:lstStyle/>
          <a:p>
            <a:pPr algn="ctr"/>
            <a:r>
              <a:rPr lang="en-GB" sz="3600" b="1" dirty="0"/>
              <a:t>Equipping the system digitally for better care</a:t>
            </a:r>
          </a:p>
        </p:txBody>
      </p:sp>
      <p:sp>
        <p:nvSpPr>
          <p:cNvPr id="3" name="Content Placeholder 2">
            <a:extLst>
              <a:ext uri="{FF2B5EF4-FFF2-40B4-BE49-F238E27FC236}">
                <a16:creationId xmlns:a16="http://schemas.microsoft.com/office/drawing/2014/main" id="{45090F26-CCEB-4C5B-BB57-7C7BA51BA977}"/>
              </a:ext>
            </a:extLst>
          </p:cNvPr>
          <p:cNvSpPr>
            <a:spLocks noGrp="1"/>
          </p:cNvSpPr>
          <p:nvPr>
            <p:ph idx="1"/>
          </p:nvPr>
        </p:nvSpPr>
        <p:spPr>
          <a:xfrm>
            <a:off x="455282" y="1958923"/>
            <a:ext cx="11601251" cy="970209"/>
          </a:xfrm>
        </p:spPr>
        <p:txBody>
          <a:bodyPr/>
          <a:lstStyle/>
          <a:p>
            <a:pPr marL="0" indent="0">
              <a:buNone/>
            </a:pPr>
            <a:r>
              <a:rPr lang="en-GB" dirty="0"/>
              <a:t>The UK government </a:t>
            </a:r>
            <a:r>
              <a:rPr lang="en-GB" b="1" dirty="0"/>
              <a:t>identifies</a:t>
            </a:r>
            <a:r>
              <a:rPr lang="en-GB" dirty="0"/>
              <a:t> the need to </a:t>
            </a:r>
            <a:r>
              <a:rPr lang="en-GB" b="1" dirty="0"/>
              <a:t>invest in  strong digital foundations </a:t>
            </a:r>
            <a:r>
              <a:rPr lang="en-GB" dirty="0"/>
              <a:t>in order to </a:t>
            </a:r>
            <a:r>
              <a:rPr lang="en-GB" b="1" dirty="0"/>
              <a:t>deliver long-term </a:t>
            </a:r>
            <a:r>
              <a:rPr lang="en-GB" dirty="0"/>
              <a:t>transformation with health and care. </a:t>
            </a:r>
          </a:p>
        </p:txBody>
      </p:sp>
      <p:pic>
        <p:nvPicPr>
          <p:cNvPr id="4" name="Content Placeholder 4">
            <a:extLst>
              <a:ext uri="{FF2B5EF4-FFF2-40B4-BE49-F238E27FC236}">
                <a16:creationId xmlns:a16="http://schemas.microsoft.com/office/drawing/2014/main" id="{5CDE2548-FE3A-40E2-83E0-72148D880C0E}"/>
              </a:ext>
            </a:extLst>
          </p:cNvPr>
          <p:cNvPicPr>
            <a:picLocks noChangeAspect="1"/>
          </p:cNvPicPr>
          <p:nvPr/>
        </p:nvPicPr>
        <p:blipFill>
          <a:blip r:embed="rId3"/>
          <a:stretch>
            <a:fillRect/>
          </a:stretch>
        </p:blipFill>
        <p:spPr>
          <a:xfrm>
            <a:off x="8251794" y="104369"/>
            <a:ext cx="3804739" cy="970209"/>
          </a:xfrm>
          <a:prstGeom prst="rect">
            <a:avLst/>
          </a:prstGeom>
        </p:spPr>
      </p:pic>
      <p:grpSp>
        <p:nvGrpSpPr>
          <p:cNvPr id="15" name="Group 14">
            <a:extLst>
              <a:ext uri="{FF2B5EF4-FFF2-40B4-BE49-F238E27FC236}">
                <a16:creationId xmlns:a16="http://schemas.microsoft.com/office/drawing/2014/main" id="{C0141487-B5EE-4066-A574-E533AA5D173B}"/>
              </a:ext>
            </a:extLst>
          </p:cNvPr>
          <p:cNvGrpSpPr/>
          <p:nvPr/>
        </p:nvGrpSpPr>
        <p:grpSpPr>
          <a:xfrm>
            <a:off x="139195" y="6489046"/>
            <a:ext cx="12975071" cy="3913864"/>
            <a:chOff x="-2873635" y="3344666"/>
            <a:chExt cx="12975071" cy="3913864"/>
          </a:xfrm>
        </p:grpSpPr>
        <p:sp>
          <p:nvSpPr>
            <p:cNvPr id="8" name="Block Arc 7">
              <a:extLst>
                <a:ext uri="{FF2B5EF4-FFF2-40B4-BE49-F238E27FC236}">
                  <a16:creationId xmlns:a16="http://schemas.microsoft.com/office/drawing/2014/main" id="{243B50F7-D5AC-4422-BBBE-E364182AAAA0}"/>
                </a:ext>
              </a:extLst>
            </p:cNvPr>
            <p:cNvSpPr/>
            <p:nvPr/>
          </p:nvSpPr>
          <p:spPr>
            <a:xfrm>
              <a:off x="-2873635" y="3344666"/>
              <a:ext cx="3979625" cy="3913864"/>
            </a:xfrm>
            <a:prstGeom prst="blockArc">
              <a:avLst>
                <a:gd name="adj1" fmla="val 18900000"/>
                <a:gd name="adj2" fmla="val 2700000"/>
                <a:gd name="adj3" fmla="val 552"/>
              </a:avLst>
            </a:prstGeom>
          </p:spPr>
          <p:style>
            <a:lnRef idx="2">
              <a:schemeClr val="accent5">
                <a:hueOff val="0"/>
                <a:satOff val="0"/>
                <a:lumOff val="0"/>
                <a:alphaOff val="0"/>
              </a:schemeClr>
            </a:lnRef>
            <a:fillRef idx="0">
              <a:schemeClr val="accent4">
                <a:tint val="90000"/>
                <a:hueOff val="0"/>
                <a:satOff val="0"/>
                <a:lumOff val="0"/>
                <a:alphaOff val="0"/>
              </a:schemeClr>
            </a:fillRef>
            <a:effectRef idx="0">
              <a:schemeClr val="accent4">
                <a:tint val="9000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5DB33EA5-C084-492F-8C2A-E54B6EE36A8D}"/>
                </a:ext>
              </a:extLst>
            </p:cNvPr>
            <p:cNvSpPr/>
            <p:nvPr/>
          </p:nvSpPr>
          <p:spPr>
            <a:xfrm>
              <a:off x="910048" y="4139971"/>
              <a:ext cx="9191388" cy="580813"/>
            </a:xfrm>
            <a:custGeom>
              <a:avLst/>
              <a:gdLst>
                <a:gd name="connsiteX0" fmla="*/ 0 w 9039506"/>
                <a:gd name="connsiteY0" fmla="*/ 0 h 580813"/>
                <a:gd name="connsiteX1" fmla="*/ 9039506 w 9039506"/>
                <a:gd name="connsiteY1" fmla="*/ 0 h 580813"/>
                <a:gd name="connsiteX2" fmla="*/ 9039506 w 9039506"/>
                <a:gd name="connsiteY2" fmla="*/ 580813 h 580813"/>
                <a:gd name="connsiteX3" fmla="*/ 0 w 9039506"/>
                <a:gd name="connsiteY3" fmla="*/ 580813 h 580813"/>
                <a:gd name="connsiteX4" fmla="*/ 0 w 9039506"/>
                <a:gd name="connsiteY4" fmla="*/ 0 h 5808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39506" h="580813">
                  <a:moveTo>
                    <a:pt x="0" y="0"/>
                  </a:moveTo>
                  <a:lnTo>
                    <a:pt x="9039506" y="0"/>
                  </a:lnTo>
                  <a:lnTo>
                    <a:pt x="9039506" y="580813"/>
                  </a:lnTo>
                  <a:lnTo>
                    <a:pt x="0" y="580813"/>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461020" tIns="76200" rIns="76200" bIns="76200" numCol="1" spcCol="1270" anchor="ctr" anchorCtr="0">
              <a:noAutofit/>
            </a:bodyPr>
            <a:lstStyle/>
            <a:p>
              <a:pPr marL="0" lvl="0" indent="0" algn="l" defTabSz="1333500">
                <a:lnSpc>
                  <a:spcPct val="90000"/>
                </a:lnSpc>
                <a:spcBef>
                  <a:spcPct val="0"/>
                </a:spcBef>
                <a:spcAft>
                  <a:spcPct val="35000"/>
                </a:spcAft>
                <a:buNone/>
              </a:pPr>
              <a:endParaRPr lang="en-GB" sz="3000" kern="1200" dirty="0"/>
            </a:p>
          </p:txBody>
        </p:sp>
        <p:sp>
          <p:nvSpPr>
            <p:cNvPr id="10" name="Oval 9">
              <a:extLst>
                <a:ext uri="{FF2B5EF4-FFF2-40B4-BE49-F238E27FC236}">
                  <a16:creationId xmlns:a16="http://schemas.microsoft.com/office/drawing/2014/main" id="{566D6663-5C47-4747-B36D-9902F03A7FCB}"/>
                </a:ext>
              </a:extLst>
            </p:cNvPr>
            <p:cNvSpPr/>
            <p:nvPr/>
          </p:nvSpPr>
          <p:spPr>
            <a:xfrm>
              <a:off x="505219" y="4067369"/>
              <a:ext cx="738215" cy="726016"/>
            </a:xfrm>
            <a:prstGeom prst="ellipse">
              <a:avLst/>
            </a:prstGeom>
          </p:spPr>
          <p:style>
            <a:lnRef idx="2">
              <a:schemeClr val="accent4">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sp>
        <p:nvSpPr>
          <p:cNvPr id="6" name="TextBox 5">
            <a:extLst>
              <a:ext uri="{FF2B5EF4-FFF2-40B4-BE49-F238E27FC236}">
                <a16:creationId xmlns:a16="http://schemas.microsoft.com/office/drawing/2014/main" id="{F98219E9-7AFD-4C3B-8EBA-D32136F0DD91}"/>
              </a:ext>
            </a:extLst>
          </p:cNvPr>
          <p:cNvSpPr txBox="1"/>
          <p:nvPr/>
        </p:nvSpPr>
        <p:spPr>
          <a:xfrm>
            <a:off x="514028" y="3264425"/>
            <a:ext cx="6742557" cy="3539430"/>
          </a:xfrm>
          <a:prstGeom prst="rect">
            <a:avLst/>
          </a:prstGeom>
          <a:noFill/>
        </p:spPr>
        <p:txBody>
          <a:bodyPr wrap="square" rtlCol="0">
            <a:spAutoFit/>
          </a:bodyPr>
          <a:lstStyle/>
          <a:p>
            <a:r>
              <a:rPr lang="en-GB" sz="2800" dirty="0">
                <a:solidFill>
                  <a:srgbClr val="0B0C0C"/>
                </a:solidFill>
                <a:latin typeface="Calibri" panose="020F0502020204030204" pitchFamily="34" charset="0"/>
                <a:cs typeface="Calibri" panose="020F0502020204030204" pitchFamily="34" charset="0"/>
              </a:rPr>
              <a:t>The </a:t>
            </a:r>
            <a:r>
              <a:rPr lang="en-GB" sz="2800" b="0" i="0" dirty="0">
                <a:solidFill>
                  <a:srgbClr val="0B0C0C"/>
                </a:solidFill>
                <a:effectLst/>
                <a:latin typeface="Calibri" panose="020F0502020204030204" pitchFamily="34" charset="0"/>
                <a:cs typeface="Calibri" panose="020F0502020204030204" pitchFamily="34" charset="0"/>
              </a:rPr>
              <a:t>priorities are:</a:t>
            </a:r>
            <a:endParaRPr lang="en-GB" sz="2800" dirty="0">
              <a:solidFill>
                <a:srgbClr val="0B0C0C"/>
              </a:solidFill>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800" b="1" dirty="0">
                <a:latin typeface="Calibri" panose="020F0502020204030204" pitchFamily="34" charset="0"/>
                <a:cs typeface="Calibri" panose="020F0502020204030204" pitchFamily="34" charset="0"/>
              </a:rPr>
              <a:t>Digitising health and social care records</a:t>
            </a:r>
          </a:p>
          <a:p>
            <a:pPr marL="457200" indent="-457200">
              <a:buFont typeface="Arial" panose="020B0604020202020204" pitchFamily="34" charset="0"/>
              <a:buChar char="•"/>
            </a:pPr>
            <a:r>
              <a:rPr lang="en-GB" sz="2800" dirty="0">
                <a:latin typeface="Calibri" panose="020F0502020204030204" pitchFamily="34" charset="0"/>
                <a:cs typeface="Calibri" panose="020F0502020204030204" pitchFamily="34" charset="0"/>
              </a:rPr>
              <a:t>A life-long, joined up </a:t>
            </a:r>
            <a:r>
              <a:rPr lang="en-GB" sz="2800" b="1" dirty="0">
                <a:latin typeface="Calibri" panose="020F0502020204030204" pitchFamily="34" charset="0"/>
                <a:cs typeface="Calibri" panose="020F0502020204030204" pitchFamily="34" charset="0"/>
              </a:rPr>
              <a:t>health and social care record</a:t>
            </a:r>
          </a:p>
          <a:p>
            <a:pPr marL="457200" indent="-457200">
              <a:buFont typeface="Arial" panose="020B0604020202020204" pitchFamily="34" charset="0"/>
              <a:buChar char="•"/>
            </a:pPr>
            <a:r>
              <a:rPr lang="en-GB" sz="2800" b="1" dirty="0">
                <a:latin typeface="Calibri" panose="020F0502020204030204" pitchFamily="34" charset="0"/>
                <a:cs typeface="Calibri" panose="020F0502020204030204" pitchFamily="34" charset="0"/>
              </a:rPr>
              <a:t>Digitally-supported diagnoses </a:t>
            </a:r>
          </a:p>
          <a:p>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12461D44-1BC2-C206-40C6-D9C319C608B8}"/>
              </a:ext>
            </a:extLst>
          </p:cNvPr>
          <p:cNvPicPr>
            <a:picLocks noChangeAspect="1"/>
          </p:cNvPicPr>
          <p:nvPr/>
        </p:nvPicPr>
        <p:blipFill>
          <a:blip r:embed="rId4"/>
          <a:stretch>
            <a:fillRect/>
          </a:stretch>
        </p:blipFill>
        <p:spPr>
          <a:xfrm>
            <a:off x="7256585" y="3664527"/>
            <a:ext cx="4191000" cy="2228850"/>
          </a:xfrm>
          <a:prstGeom prst="rect">
            <a:avLst/>
          </a:prstGeom>
        </p:spPr>
      </p:pic>
    </p:spTree>
    <p:extLst>
      <p:ext uri="{BB962C8B-B14F-4D97-AF65-F5344CB8AC3E}">
        <p14:creationId xmlns:p14="http://schemas.microsoft.com/office/powerpoint/2010/main" val="53077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F3E33-7C17-4190-84E7-AA8A408BCB91}"/>
              </a:ext>
            </a:extLst>
          </p:cNvPr>
          <p:cNvSpPr>
            <a:spLocks noGrp="1"/>
          </p:cNvSpPr>
          <p:nvPr>
            <p:ph type="title"/>
          </p:nvPr>
        </p:nvSpPr>
        <p:spPr>
          <a:xfrm>
            <a:off x="301657" y="1420927"/>
            <a:ext cx="11594969" cy="560274"/>
          </a:xfrm>
        </p:spPr>
        <p:txBody>
          <a:bodyPr>
            <a:normAutofit fontScale="90000"/>
          </a:bodyPr>
          <a:lstStyle/>
          <a:p>
            <a:pPr algn="ctr"/>
            <a:r>
              <a:rPr lang="en-GB" sz="3600" b="1" dirty="0"/>
              <a:t>Supporting independent healthy lives</a:t>
            </a:r>
          </a:p>
        </p:txBody>
      </p:sp>
      <p:sp>
        <p:nvSpPr>
          <p:cNvPr id="3" name="Content Placeholder 2">
            <a:extLst>
              <a:ext uri="{FF2B5EF4-FFF2-40B4-BE49-F238E27FC236}">
                <a16:creationId xmlns:a16="http://schemas.microsoft.com/office/drawing/2014/main" id="{12582313-09F3-4A78-9217-B90712B61CFA}"/>
              </a:ext>
            </a:extLst>
          </p:cNvPr>
          <p:cNvSpPr>
            <a:spLocks noGrp="1"/>
          </p:cNvSpPr>
          <p:nvPr>
            <p:ph idx="1"/>
          </p:nvPr>
        </p:nvSpPr>
        <p:spPr>
          <a:xfrm>
            <a:off x="383719" y="2140198"/>
            <a:ext cx="11594969" cy="1030174"/>
          </a:xfrm>
        </p:spPr>
        <p:txBody>
          <a:bodyPr/>
          <a:lstStyle/>
          <a:p>
            <a:pPr marL="0" indent="0">
              <a:buNone/>
            </a:pPr>
            <a:r>
              <a:rPr lang="en-GB" dirty="0"/>
              <a:t>The UK Government believes that enhanced national digital channels will give people more control over their lives.</a:t>
            </a:r>
          </a:p>
        </p:txBody>
      </p:sp>
      <p:pic>
        <p:nvPicPr>
          <p:cNvPr id="4" name="Content Placeholder 4">
            <a:extLst>
              <a:ext uri="{FF2B5EF4-FFF2-40B4-BE49-F238E27FC236}">
                <a16:creationId xmlns:a16="http://schemas.microsoft.com/office/drawing/2014/main" id="{3B1BCB1F-66A7-490D-A0E5-36D9DF0D2940}"/>
              </a:ext>
            </a:extLst>
          </p:cNvPr>
          <p:cNvPicPr>
            <a:picLocks noChangeAspect="1"/>
          </p:cNvPicPr>
          <p:nvPr/>
        </p:nvPicPr>
        <p:blipFill>
          <a:blip r:embed="rId3"/>
          <a:stretch>
            <a:fillRect/>
          </a:stretch>
        </p:blipFill>
        <p:spPr>
          <a:xfrm>
            <a:off x="8387261" y="209162"/>
            <a:ext cx="3804739" cy="970209"/>
          </a:xfrm>
          <a:prstGeom prst="rect">
            <a:avLst/>
          </a:prstGeom>
        </p:spPr>
      </p:pic>
      <p:sp>
        <p:nvSpPr>
          <p:cNvPr id="5" name="Rectangle: Rounded Corners 4">
            <a:extLst>
              <a:ext uri="{FF2B5EF4-FFF2-40B4-BE49-F238E27FC236}">
                <a16:creationId xmlns:a16="http://schemas.microsoft.com/office/drawing/2014/main" id="{21FFE6BC-B9A5-469B-A70F-9F497C47D7BD}"/>
              </a:ext>
            </a:extLst>
          </p:cNvPr>
          <p:cNvSpPr/>
          <p:nvPr/>
        </p:nvSpPr>
        <p:spPr>
          <a:xfrm>
            <a:off x="213312" y="3170372"/>
            <a:ext cx="2855986" cy="247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Easier interaction and access </a:t>
            </a:r>
            <a:r>
              <a:rPr lang="en-GB" sz="2400" dirty="0"/>
              <a:t>to health and social care providers. </a:t>
            </a:r>
          </a:p>
        </p:txBody>
      </p:sp>
      <p:sp>
        <p:nvSpPr>
          <p:cNvPr id="6" name="Rectangle: Rounded Corners 5">
            <a:extLst>
              <a:ext uri="{FF2B5EF4-FFF2-40B4-BE49-F238E27FC236}">
                <a16:creationId xmlns:a16="http://schemas.microsoft.com/office/drawing/2014/main" id="{5736DC99-8D1F-4879-9E73-CE53146129B3}"/>
              </a:ext>
            </a:extLst>
          </p:cNvPr>
          <p:cNvSpPr/>
          <p:nvPr/>
        </p:nvSpPr>
        <p:spPr>
          <a:xfrm>
            <a:off x="3139254" y="3546952"/>
            <a:ext cx="2855986" cy="2218266"/>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i="0" dirty="0">
                <a:solidFill>
                  <a:srgbClr val="0B0C0C"/>
                </a:solidFill>
                <a:effectLst/>
                <a:latin typeface="Calibri" panose="020F0502020204030204" pitchFamily="34" charset="0"/>
                <a:cs typeface="Calibri" panose="020F0502020204030204" pitchFamily="34" charset="0"/>
              </a:rPr>
              <a:t>Digital transformation that focuses on </a:t>
            </a:r>
            <a:r>
              <a:rPr lang="en-GB" sz="2400" b="1" i="0" dirty="0">
                <a:solidFill>
                  <a:srgbClr val="0B0C0C"/>
                </a:solidFill>
                <a:effectLst/>
                <a:latin typeface="Calibri" panose="020F0502020204030204" pitchFamily="34" charset="0"/>
                <a:cs typeface="Calibri" panose="020F0502020204030204" pitchFamily="34" charset="0"/>
              </a:rPr>
              <a:t>building trust</a:t>
            </a:r>
            <a:r>
              <a:rPr lang="en-GB" sz="2400" b="0" i="0" dirty="0">
                <a:solidFill>
                  <a:srgbClr val="0B0C0C"/>
                </a:solidFill>
                <a:effectLst/>
                <a:latin typeface="Calibri" panose="020F0502020204030204" pitchFamily="34" charset="0"/>
                <a:cs typeface="Calibri" panose="020F0502020204030204" pitchFamily="34" charset="0"/>
              </a:rPr>
              <a:t> with people and their families. </a:t>
            </a:r>
            <a:endParaRPr lang="en-GB" sz="2400" dirty="0">
              <a:latin typeface="Calibri" panose="020F0502020204030204" pitchFamily="34" charset="0"/>
              <a:cs typeface="Calibri" panose="020F0502020204030204" pitchFamily="34" charset="0"/>
            </a:endParaRPr>
          </a:p>
        </p:txBody>
      </p:sp>
      <p:sp>
        <p:nvSpPr>
          <p:cNvPr id="7" name="Rectangle: Rounded Corners 6">
            <a:extLst>
              <a:ext uri="{FF2B5EF4-FFF2-40B4-BE49-F238E27FC236}">
                <a16:creationId xmlns:a16="http://schemas.microsoft.com/office/drawing/2014/main" id="{7B65B621-336E-4030-A61A-B6C842CB0F5C}"/>
              </a:ext>
            </a:extLst>
          </p:cNvPr>
          <p:cNvSpPr/>
          <p:nvPr/>
        </p:nvSpPr>
        <p:spPr>
          <a:xfrm>
            <a:off x="5995240" y="4226890"/>
            <a:ext cx="2641600" cy="221826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bg1"/>
                </a:solidFill>
              </a:rPr>
              <a:t>S</a:t>
            </a:r>
            <a:r>
              <a:rPr lang="en-GB" sz="2400" b="0" i="0" dirty="0">
                <a:solidFill>
                  <a:schemeClr val="bg1"/>
                </a:solidFill>
                <a:effectLst/>
              </a:rPr>
              <a:t>caling digital health self-help, </a:t>
            </a:r>
            <a:r>
              <a:rPr lang="en-GB" sz="2400" b="1" i="0" dirty="0">
                <a:solidFill>
                  <a:schemeClr val="bg1"/>
                </a:solidFill>
                <a:effectLst/>
              </a:rPr>
              <a:t>diagnostics and therapies</a:t>
            </a:r>
            <a:endParaRPr lang="en-GB" sz="2400" b="1" dirty="0">
              <a:solidFill>
                <a:schemeClr val="bg1"/>
              </a:solidFill>
            </a:endParaRPr>
          </a:p>
        </p:txBody>
      </p:sp>
      <p:pic>
        <p:nvPicPr>
          <p:cNvPr id="8" name="Picture 7">
            <a:extLst>
              <a:ext uri="{FF2B5EF4-FFF2-40B4-BE49-F238E27FC236}">
                <a16:creationId xmlns:a16="http://schemas.microsoft.com/office/drawing/2014/main" id="{063D734F-7C5B-9981-02F6-6BDCF96A6824}"/>
              </a:ext>
            </a:extLst>
          </p:cNvPr>
          <p:cNvPicPr>
            <a:picLocks noChangeAspect="1"/>
          </p:cNvPicPr>
          <p:nvPr/>
        </p:nvPicPr>
        <p:blipFill>
          <a:blip r:embed="rId4"/>
          <a:stretch>
            <a:fillRect/>
          </a:stretch>
        </p:blipFill>
        <p:spPr>
          <a:xfrm>
            <a:off x="8636840" y="4327940"/>
            <a:ext cx="3384276" cy="2218266"/>
          </a:xfrm>
          <a:prstGeom prst="rect">
            <a:avLst/>
          </a:prstGeom>
        </p:spPr>
      </p:pic>
    </p:spTree>
    <p:extLst>
      <p:ext uri="{BB962C8B-B14F-4D97-AF65-F5344CB8AC3E}">
        <p14:creationId xmlns:p14="http://schemas.microsoft.com/office/powerpoint/2010/main" val="2967844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886AA-BCCC-36B0-F1F2-7AD71CACEFE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BE577BD-6819-8905-4226-AC44C3AB04A8}"/>
              </a:ext>
            </a:extLst>
          </p:cNvPr>
          <p:cNvSpPr>
            <a:spLocks noGrp="1"/>
          </p:cNvSpPr>
          <p:nvPr>
            <p:ph idx="1"/>
          </p:nvPr>
        </p:nvSpPr>
        <p:spPr/>
        <p:txBody>
          <a:bodyPr/>
          <a:lstStyle/>
          <a:p>
            <a:r>
              <a:rPr lang="en-GB" dirty="0"/>
              <a:t>How many of you think future depends on transformative technologies being developed and spreading fast through the health and social care system and why?</a:t>
            </a:r>
          </a:p>
        </p:txBody>
      </p:sp>
    </p:spTree>
    <p:extLst>
      <p:ext uri="{BB962C8B-B14F-4D97-AF65-F5344CB8AC3E}">
        <p14:creationId xmlns:p14="http://schemas.microsoft.com/office/powerpoint/2010/main" val="1384752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ED694-4CCC-4A5A-B1B5-B964D90DE11D}"/>
              </a:ext>
            </a:extLst>
          </p:cNvPr>
          <p:cNvSpPr>
            <a:spLocks noGrp="1"/>
          </p:cNvSpPr>
          <p:nvPr>
            <p:ph type="title"/>
          </p:nvPr>
        </p:nvSpPr>
        <p:spPr>
          <a:xfrm>
            <a:off x="301657" y="1420927"/>
            <a:ext cx="11594969" cy="356660"/>
          </a:xfrm>
        </p:spPr>
        <p:txBody>
          <a:bodyPr>
            <a:normAutofit fontScale="90000"/>
          </a:bodyPr>
          <a:lstStyle/>
          <a:p>
            <a:pPr algn="ctr"/>
            <a:r>
              <a:rPr lang="en-GB" sz="3600" b="1" dirty="0"/>
              <a:t>Accelerating (faster) adoption of proven tech</a:t>
            </a:r>
          </a:p>
        </p:txBody>
      </p:sp>
      <p:sp>
        <p:nvSpPr>
          <p:cNvPr id="3" name="Content Placeholder 2">
            <a:extLst>
              <a:ext uri="{FF2B5EF4-FFF2-40B4-BE49-F238E27FC236}">
                <a16:creationId xmlns:a16="http://schemas.microsoft.com/office/drawing/2014/main" id="{9A97D980-71D2-4D9A-9CC5-8FC5A473C006}"/>
              </a:ext>
            </a:extLst>
          </p:cNvPr>
          <p:cNvSpPr>
            <a:spLocks noGrp="1"/>
          </p:cNvSpPr>
          <p:nvPr>
            <p:ph idx="1"/>
          </p:nvPr>
        </p:nvSpPr>
        <p:spPr>
          <a:xfrm>
            <a:off x="298515" y="2019143"/>
            <a:ext cx="11594969" cy="860841"/>
          </a:xfrm>
        </p:spPr>
        <p:txBody>
          <a:bodyPr>
            <a:normAutofit fontScale="85000" lnSpcReduction="10000"/>
          </a:bodyPr>
          <a:lstStyle/>
          <a:p>
            <a:pPr marL="0" indent="0">
              <a:buNone/>
            </a:pPr>
            <a:r>
              <a:rPr lang="en-GB" b="0" i="0" dirty="0">
                <a:solidFill>
                  <a:srgbClr val="0B0C0C"/>
                </a:solidFill>
                <a:effectLst/>
                <a:latin typeface="Calibri" panose="020F0502020204030204" pitchFamily="34" charset="0"/>
                <a:cs typeface="Calibri" panose="020F0502020204030204" pitchFamily="34" charset="0"/>
              </a:rPr>
              <a:t>The UK Government believes that a brighter future depends on </a:t>
            </a:r>
            <a:r>
              <a:rPr lang="en-GB" b="1" i="0" dirty="0">
                <a:solidFill>
                  <a:srgbClr val="0B0C0C"/>
                </a:solidFill>
                <a:effectLst/>
                <a:latin typeface="Calibri" panose="020F0502020204030204" pitchFamily="34" charset="0"/>
                <a:cs typeface="Calibri" panose="020F0502020204030204" pitchFamily="34" charset="0"/>
              </a:rPr>
              <a:t>transformative technologies </a:t>
            </a:r>
            <a:r>
              <a:rPr lang="en-GB" b="0" i="0" dirty="0">
                <a:solidFill>
                  <a:srgbClr val="0B0C0C"/>
                </a:solidFill>
                <a:effectLst/>
                <a:latin typeface="Calibri" panose="020F0502020204030204" pitchFamily="34" charset="0"/>
                <a:cs typeface="Calibri" panose="020F0502020204030204" pitchFamily="34" charset="0"/>
              </a:rPr>
              <a:t>being developed and spreading fast through the health and social care system</a:t>
            </a:r>
            <a:endParaRPr lang="en-GB" dirty="0">
              <a:latin typeface="Calibri" panose="020F0502020204030204" pitchFamily="34" charset="0"/>
              <a:cs typeface="Calibri" panose="020F0502020204030204" pitchFamily="34" charset="0"/>
            </a:endParaRPr>
          </a:p>
        </p:txBody>
      </p:sp>
      <p:pic>
        <p:nvPicPr>
          <p:cNvPr id="4" name="Content Placeholder 4">
            <a:extLst>
              <a:ext uri="{FF2B5EF4-FFF2-40B4-BE49-F238E27FC236}">
                <a16:creationId xmlns:a16="http://schemas.microsoft.com/office/drawing/2014/main" id="{4F425CBD-4B51-4A17-A724-27335C8F577C}"/>
              </a:ext>
            </a:extLst>
          </p:cNvPr>
          <p:cNvPicPr>
            <a:picLocks noChangeAspect="1"/>
          </p:cNvPicPr>
          <p:nvPr/>
        </p:nvPicPr>
        <p:blipFill>
          <a:blip r:embed="rId3"/>
          <a:stretch>
            <a:fillRect/>
          </a:stretch>
        </p:blipFill>
        <p:spPr>
          <a:xfrm>
            <a:off x="8387261" y="209162"/>
            <a:ext cx="3804739" cy="970209"/>
          </a:xfrm>
          <a:prstGeom prst="rect">
            <a:avLst/>
          </a:prstGeom>
        </p:spPr>
      </p:pic>
      <p:sp>
        <p:nvSpPr>
          <p:cNvPr id="11" name="Freeform: Shape 10">
            <a:extLst>
              <a:ext uri="{FF2B5EF4-FFF2-40B4-BE49-F238E27FC236}">
                <a16:creationId xmlns:a16="http://schemas.microsoft.com/office/drawing/2014/main" id="{4D4C8241-024E-422D-9695-95778597868D}"/>
              </a:ext>
            </a:extLst>
          </p:cNvPr>
          <p:cNvSpPr/>
          <p:nvPr/>
        </p:nvSpPr>
        <p:spPr>
          <a:xfrm>
            <a:off x="1719083" y="3609380"/>
            <a:ext cx="2883032" cy="2883032"/>
          </a:xfrm>
          <a:custGeom>
            <a:avLst/>
            <a:gdLst>
              <a:gd name="connsiteX0" fmla="*/ 0 w 2883032"/>
              <a:gd name="connsiteY0" fmla="*/ 1441516 h 2883032"/>
              <a:gd name="connsiteX1" fmla="*/ 1441516 w 2883032"/>
              <a:gd name="connsiteY1" fmla="*/ 0 h 2883032"/>
              <a:gd name="connsiteX2" fmla="*/ 2883032 w 2883032"/>
              <a:gd name="connsiteY2" fmla="*/ 1441516 h 2883032"/>
              <a:gd name="connsiteX3" fmla="*/ 1441516 w 2883032"/>
              <a:gd name="connsiteY3" fmla="*/ 2883032 h 2883032"/>
              <a:gd name="connsiteX4" fmla="*/ 0 w 2883032"/>
              <a:gd name="connsiteY4" fmla="*/ 1441516 h 2883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3032" h="2883032">
                <a:moveTo>
                  <a:pt x="0" y="1441516"/>
                </a:moveTo>
                <a:cubicBezTo>
                  <a:pt x="0" y="645389"/>
                  <a:pt x="645389" y="0"/>
                  <a:pt x="1441516" y="0"/>
                </a:cubicBezTo>
                <a:cubicBezTo>
                  <a:pt x="2237643" y="0"/>
                  <a:pt x="2883032" y="645389"/>
                  <a:pt x="2883032" y="1441516"/>
                </a:cubicBezTo>
                <a:cubicBezTo>
                  <a:pt x="2883032" y="2237643"/>
                  <a:pt x="2237643" y="2883032"/>
                  <a:pt x="1441516" y="2883032"/>
                </a:cubicBezTo>
                <a:cubicBezTo>
                  <a:pt x="645389" y="2883032"/>
                  <a:pt x="0" y="2237643"/>
                  <a:pt x="0" y="144151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51420" tIns="451420" rIns="451420" bIns="451420" numCol="1" spcCol="1270" anchor="ctr" anchorCtr="0">
            <a:noAutofit/>
          </a:bodyPr>
          <a:lstStyle/>
          <a:p>
            <a:pPr marL="0" lvl="0" indent="0" algn="ctr" defTabSz="1022350">
              <a:lnSpc>
                <a:spcPct val="90000"/>
              </a:lnSpc>
              <a:spcBef>
                <a:spcPct val="0"/>
              </a:spcBef>
              <a:spcAft>
                <a:spcPct val="35000"/>
              </a:spcAft>
              <a:buNone/>
            </a:pPr>
            <a:r>
              <a:rPr lang="en-GB" sz="2300" b="0" i="0" kern="1200" dirty="0"/>
              <a:t>Arranging tech research and development (R&amp;D) partnerships</a:t>
            </a:r>
            <a:endParaRPr lang="en-GB" sz="2300" kern="1200" dirty="0"/>
          </a:p>
        </p:txBody>
      </p:sp>
      <p:sp>
        <p:nvSpPr>
          <p:cNvPr id="13" name="Freeform: Shape 12">
            <a:extLst>
              <a:ext uri="{FF2B5EF4-FFF2-40B4-BE49-F238E27FC236}">
                <a16:creationId xmlns:a16="http://schemas.microsoft.com/office/drawing/2014/main" id="{24F669F9-D396-49B5-A3A4-DBFD3B234086}"/>
              </a:ext>
            </a:extLst>
          </p:cNvPr>
          <p:cNvSpPr/>
          <p:nvPr/>
        </p:nvSpPr>
        <p:spPr>
          <a:xfrm>
            <a:off x="7589887" y="3609380"/>
            <a:ext cx="2883032" cy="2883032"/>
          </a:xfrm>
          <a:custGeom>
            <a:avLst/>
            <a:gdLst>
              <a:gd name="connsiteX0" fmla="*/ 0 w 2883032"/>
              <a:gd name="connsiteY0" fmla="*/ 1441516 h 2883032"/>
              <a:gd name="connsiteX1" fmla="*/ 1441516 w 2883032"/>
              <a:gd name="connsiteY1" fmla="*/ 0 h 2883032"/>
              <a:gd name="connsiteX2" fmla="*/ 2883032 w 2883032"/>
              <a:gd name="connsiteY2" fmla="*/ 1441516 h 2883032"/>
              <a:gd name="connsiteX3" fmla="*/ 1441516 w 2883032"/>
              <a:gd name="connsiteY3" fmla="*/ 2883032 h 2883032"/>
              <a:gd name="connsiteX4" fmla="*/ 0 w 2883032"/>
              <a:gd name="connsiteY4" fmla="*/ 1441516 h 2883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3032" h="2883032">
                <a:moveTo>
                  <a:pt x="0" y="1441516"/>
                </a:moveTo>
                <a:cubicBezTo>
                  <a:pt x="0" y="645389"/>
                  <a:pt x="645389" y="0"/>
                  <a:pt x="1441516" y="0"/>
                </a:cubicBezTo>
                <a:cubicBezTo>
                  <a:pt x="2237643" y="0"/>
                  <a:pt x="2883032" y="645389"/>
                  <a:pt x="2883032" y="1441516"/>
                </a:cubicBezTo>
                <a:cubicBezTo>
                  <a:pt x="2883032" y="2237643"/>
                  <a:pt x="2237643" y="2883032"/>
                  <a:pt x="1441516" y="2883032"/>
                </a:cubicBezTo>
                <a:cubicBezTo>
                  <a:pt x="645389" y="2883032"/>
                  <a:pt x="0" y="2237643"/>
                  <a:pt x="0" y="144151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51420" tIns="451420" rIns="451420" bIns="451420" numCol="1" spcCol="1270" anchor="ctr" anchorCtr="0">
            <a:noAutofit/>
          </a:bodyPr>
          <a:lstStyle/>
          <a:p>
            <a:pPr marL="0" lvl="0" indent="0" algn="ctr" defTabSz="1022350">
              <a:lnSpc>
                <a:spcPct val="90000"/>
              </a:lnSpc>
              <a:spcBef>
                <a:spcPct val="0"/>
              </a:spcBef>
              <a:spcAft>
                <a:spcPct val="35000"/>
              </a:spcAft>
              <a:buNone/>
            </a:pPr>
            <a:r>
              <a:rPr lang="en-GB" sz="2300" b="0" i="0" kern="1200" dirty="0"/>
              <a:t>Buying tech better across health and social care.</a:t>
            </a:r>
            <a:endParaRPr lang="en-GB" sz="2300" kern="1200" dirty="0"/>
          </a:p>
        </p:txBody>
      </p:sp>
      <p:sp>
        <p:nvSpPr>
          <p:cNvPr id="14" name="Cross 13">
            <a:extLst>
              <a:ext uri="{FF2B5EF4-FFF2-40B4-BE49-F238E27FC236}">
                <a16:creationId xmlns:a16="http://schemas.microsoft.com/office/drawing/2014/main" id="{CC790C66-4A0B-4A3D-BEF8-E1EB60C1CC44}"/>
              </a:ext>
            </a:extLst>
          </p:cNvPr>
          <p:cNvSpPr/>
          <p:nvPr/>
        </p:nvSpPr>
        <p:spPr>
          <a:xfrm>
            <a:off x="5575807" y="4576233"/>
            <a:ext cx="907125" cy="860841"/>
          </a:xfrm>
          <a:prstGeom prst="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78930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1" grpId="0" animBg="1"/>
      <p:bldP spid="13" grpId="0" animBg="1"/>
      <p:bldP spid="1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95013-B645-485B-A696-50E26EB38B30}"/>
              </a:ext>
            </a:extLst>
          </p:cNvPr>
          <p:cNvSpPr>
            <a:spLocks noGrp="1"/>
          </p:cNvSpPr>
          <p:nvPr>
            <p:ph type="title"/>
          </p:nvPr>
        </p:nvSpPr>
        <p:spPr>
          <a:xfrm>
            <a:off x="301657" y="1250772"/>
            <a:ext cx="11594969" cy="604519"/>
          </a:xfrm>
        </p:spPr>
        <p:txBody>
          <a:bodyPr>
            <a:normAutofit/>
          </a:bodyPr>
          <a:lstStyle/>
          <a:p>
            <a:pPr algn="ctr"/>
            <a:r>
              <a:rPr lang="en-GB" sz="3600" b="1" dirty="0"/>
              <a:t>Line up oversight with speed up digital transformation</a:t>
            </a:r>
          </a:p>
        </p:txBody>
      </p:sp>
      <p:sp>
        <p:nvSpPr>
          <p:cNvPr id="3" name="Content Placeholder 2">
            <a:extLst>
              <a:ext uri="{FF2B5EF4-FFF2-40B4-BE49-F238E27FC236}">
                <a16:creationId xmlns:a16="http://schemas.microsoft.com/office/drawing/2014/main" id="{611162B3-78EF-4AF1-BBA5-67D27A308EBF}"/>
              </a:ext>
            </a:extLst>
          </p:cNvPr>
          <p:cNvSpPr>
            <a:spLocks noGrp="1"/>
          </p:cNvSpPr>
          <p:nvPr>
            <p:ph idx="1"/>
          </p:nvPr>
        </p:nvSpPr>
        <p:spPr>
          <a:xfrm>
            <a:off x="468806" y="2021587"/>
            <a:ext cx="7583814" cy="4074414"/>
          </a:xfrm>
        </p:spPr>
        <p:txBody>
          <a:bodyPr>
            <a:normAutofit/>
          </a:bodyPr>
          <a:lstStyle/>
          <a:p>
            <a:pPr marL="0" indent="0">
              <a:buNone/>
            </a:pPr>
            <a:r>
              <a:rPr lang="en-GB" dirty="0"/>
              <a:t>The UK Government </a:t>
            </a:r>
            <a:r>
              <a:rPr lang="en-GB" b="1" dirty="0"/>
              <a:t>advocates</a:t>
            </a:r>
            <a:r>
              <a:rPr lang="en-GB" dirty="0"/>
              <a:t> that all Integrated Care Systems (ICS) include digital transformation in all future development plans. </a:t>
            </a:r>
          </a:p>
          <a:p>
            <a:pPr marL="0" indent="0">
              <a:buNone/>
            </a:pPr>
            <a:endParaRPr lang="en-GB" dirty="0"/>
          </a:p>
          <a:p>
            <a:r>
              <a:rPr lang="en-GB" dirty="0"/>
              <a:t>Controlling devices</a:t>
            </a:r>
          </a:p>
          <a:p>
            <a:r>
              <a:rPr lang="en-GB" dirty="0"/>
              <a:t>Enforcing standards</a:t>
            </a:r>
          </a:p>
          <a:p>
            <a:r>
              <a:rPr lang="en-GB" dirty="0"/>
              <a:t>Supporting social care </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4" name="Content Placeholder 4">
            <a:extLst>
              <a:ext uri="{FF2B5EF4-FFF2-40B4-BE49-F238E27FC236}">
                <a16:creationId xmlns:a16="http://schemas.microsoft.com/office/drawing/2014/main" id="{321FF2FA-3EB6-46AB-BAF4-A878ADB6AD41}"/>
              </a:ext>
            </a:extLst>
          </p:cNvPr>
          <p:cNvPicPr>
            <a:picLocks noChangeAspect="1"/>
          </p:cNvPicPr>
          <p:nvPr/>
        </p:nvPicPr>
        <p:blipFill>
          <a:blip r:embed="rId3"/>
          <a:stretch>
            <a:fillRect/>
          </a:stretch>
        </p:blipFill>
        <p:spPr>
          <a:xfrm>
            <a:off x="8387261" y="209162"/>
            <a:ext cx="3804739" cy="970209"/>
          </a:xfrm>
          <a:prstGeom prst="rect">
            <a:avLst/>
          </a:prstGeom>
        </p:spPr>
      </p:pic>
      <p:pic>
        <p:nvPicPr>
          <p:cNvPr id="5" name="Picture 4">
            <a:extLst>
              <a:ext uri="{FF2B5EF4-FFF2-40B4-BE49-F238E27FC236}">
                <a16:creationId xmlns:a16="http://schemas.microsoft.com/office/drawing/2014/main" id="{3FC6E959-4C48-D8B0-CE18-E90D0DDA742B}"/>
              </a:ext>
            </a:extLst>
          </p:cNvPr>
          <p:cNvPicPr>
            <a:picLocks noChangeAspect="1"/>
          </p:cNvPicPr>
          <p:nvPr/>
        </p:nvPicPr>
        <p:blipFill>
          <a:blip r:embed="rId4"/>
          <a:srcRect l="4667" t="12511" r="5663" b="11026"/>
          <a:stretch/>
        </p:blipFill>
        <p:spPr>
          <a:xfrm>
            <a:off x="5456133" y="3843220"/>
            <a:ext cx="6267061" cy="2805618"/>
          </a:xfrm>
          <a:prstGeom prst="rect">
            <a:avLst/>
          </a:prstGeom>
        </p:spPr>
      </p:pic>
    </p:spTree>
    <p:extLst>
      <p:ext uri="{BB962C8B-B14F-4D97-AF65-F5344CB8AC3E}">
        <p14:creationId xmlns:p14="http://schemas.microsoft.com/office/powerpoint/2010/main" val="3990975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90580-1E8F-4165-ACDC-3CC9FBF9107F}"/>
              </a:ext>
            </a:extLst>
          </p:cNvPr>
          <p:cNvSpPr>
            <a:spLocks noGrp="1"/>
          </p:cNvSpPr>
          <p:nvPr>
            <p:ph type="title"/>
          </p:nvPr>
        </p:nvSpPr>
        <p:spPr>
          <a:xfrm>
            <a:off x="3318933" y="212338"/>
            <a:ext cx="7956222" cy="1325563"/>
          </a:xfrm>
        </p:spPr>
        <p:txBody>
          <a:bodyPr>
            <a:normAutofit/>
          </a:bodyPr>
          <a:lstStyle/>
          <a:p>
            <a:pPr algn="ctr"/>
            <a:r>
              <a:rPr lang="en-GB" sz="3600" b="1" dirty="0"/>
              <a:t>The 3 main barriers.</a:t>
            </a:r>
          </a:p>
        </p:txBody>
      </p:sp>
      <p:sp>
        <p:nvSpPr>
          <p:cNvPr id="3" name="Content Placeholder 2">
            <a:extLst>
              <a:ext uri="{FF2B5EF4-FFF2-40B4-BE49-F238E27FC236}">
                <a16:creationId xmlns:a16="http://schemas.microsoft.com/office/drawing/2014/main" id="{CB9F7867-653E-478E-867F-29254A19B84D}"/>
              </a:ext>
            </a:extLst>
          </p:cNvPr>
          <p:cNvSpPr>
            <a:spLocks noGrp="1"/>
          </p:cNvSpPr>
          <p:nvPr>
            <p:ph idx="1"/>
          </p:nvPr>
        </p:nvSpPr>
        <p:spPr>
          <a:xfrm>
            <a:off x="3343111" y="1441256"/>
            <a:ext cx="8417437" cy="1137708"/>
          </a:xfrm>
        </p:spPr>
        <p:txBody>
          <a:bodyPr>
            <a:normAutofit/>
          </a:bodyPr>
          <a:lstStyle/>
          <a:p>
            <a:pPr marL="0" indent="0">
              <a:buNone/>
            </a:pPr>
            <a:r>
              <a:rPr lang="en-GB" dirty="0"/>
              <a:t>The UK Government identifies three main barriers to digital transformation in health and care. </a:t>
            </a:r>
          </a:p>
        </p:txBody>
      </p:sp>
      <p:grpSp>
        <p:nvGrpSpPr>
          <p:cNvPr id="13" name="Group 12">
            <a:extLst>
              <a:ext uri="{FF2B5EF4-FFF2-40B4-BE49-F238E27FC236}">
                <a16:creationId xmlns:a16="http://schemas.microsoft.com/office/drawing/2014/main" id="{AECB35E4-AC5B-44C9-AF5D-E0E9CF02582F}"/>
              </a:ext>
            </a:extLst>
          </p:cNvPr>
          <p:cNvGrpSpPr/>
          <p:nvPr/>
        </p:nvGrpSpPr>
        <p:grpSpPr>
          <a:xfrm>
            <a:off x="3129388" y="2925857"/>
            <a:ext cx="8885632" cy="937189"/>
            <a:chOff x="1202265" y="2963333"/>
            <a:chExt cx="9431867" cy="899714"/>
          </a:xfrm>
        </p:grpSpPr>
        <p:sp>
          <p:nvSpPr>
            <p:cNvPr id="7" name="Rectangle 6">
              <a:extLst>
                <a:ext uri="{FF2B5EF4-FFF2-40B4-BE49-F238E27FC236}">
                  <a16:creationId xmlns:a16="http://schemas.microsoft.com/office/drawing/2014/main" id="{3344BEF8-6BB7-4686-8D29-AEE85BDA5A87}"/>
                </a:ext>
              </a:extLst>
            </p:cNvPr>
            <p:cNvSpPr/>
            <p:nvPr/>
          </p:nvSpPr>
          <p:spPr>
            <a:xfrm>
              <a:off x="1202265" y="3295660"/>
              <a:ext cx="9431867" cy="567387"/>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Freeform: Shape 7">
              <a:extLst>
                <a:ext uri="{FF2B5EF4-FFF2-40B4-BE49-F238E27FC236}">
                  <a16:creationId xmlns:a16="http://schemas.microsoft.com/office/drawing/2014/main" id="{97FB9A76-3343-4F5F-900B-00BC80188BC3}"/>
                </a:ext>
              </a:extLst>
            </p:cNvPr>
            <p:cNvSpPr/>
            <p:nvPr/>
          </p:nvSpPr>
          <p:spPr>
            <a:xfrm>
              <a:off x="1673858" y="2963333"/>
              <a:ext cx="6602307" cy="664654"/>
            </a:xfrm>
            <a:custGeom>
              <a:avLst/>
              <a:gdLst>
                <a:gd name="connsiteX0" fmla="*/ 0 w 5689600"/>
                <a:gd name="connsiteY0" fmla="*/ 83642 h 501840"/>
                <a:gd name="connsiteX1" fmla="*/ 83642 w 5689600"/>
                <a:gd name="connsiteY1" fmla="*/ 0 h 501840"/>
                <a:gd name="connsiteX2" fmla="*/ 5605958 w 5689600"/>
                <a:gd name="connsiteY2" fmla="*/ 0 h 501840"/>
                <a:gd name="connsiteX3" fmla="*/ 5689600 w 5689600"/>
                <a:gd name="connsiteY3" fmla="*/ 83642 h 501840"/>
                <a:gd name="connsiteX4" fmla="*/ 5689600 w 5689600"/>
                <a:gd name="connsiteY4" fmla="*/ 418198 h 501840"/>
                <a:gd name="connsiteX5" fmla="*/ 5605958 w 5689600"/>
                <a:gd name="connsiteY5" fmla="*/ 501840 h 501840"/>
                <a:gd name="connsiteX6" fmla="*/ 83642 w 5689600"/>
                <a:gd name="connsiteY6" fmla="*/ 501840 h 501840"/>
                <a:gd name="connsiteX7" fmla="*/ 0 w 5689600"/>
                <a:gd name="connsiteY7" fmla="*/ 418198 h 501840"/>
                <a:gd name="connsiteX8" fmla="*/ 0 w 5689600"/>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01840">
                  <a:moveTo>
                    <a:pt x="0" y="83642"/>
                  </a:moveTo>
                  <a:cubicBezTo>
                    <a:pt x="0" y="37448"/>
                    <a:pt x="37448" y="0"/>
                    <a:pt x="83642" y="0"/>
                  </a:cubicBezTo>
                  <a:lnTo>
                    <a:pt x="5605958" y="0"/>
                  </a:lnTo>
                  <a:cubicBezTo>
                    <a:pt x="5652152" y="0"/>
                    <a:pt x="5689600" y="37448"/>
                    <a:pt x="5689600" y="83642"/>
                  </a:cubicBezTo>
                  <a:lnTo>
                    <a:pt x="5689600" y="418198"/>
                  </a:lnTo>
                  <a:cubicBezTo>
                    <a:pt x="5689600" y="464392"/>
                    <a:pt x="5652152" y="501840"/>
                    <a:pt x="5605958"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551" tIns="24498" rIns="239551" bIns="24498" numCol="1" spcCol="1270" anchor="ctr" anchorCtr="0">
              <a:noAutofit/>
            </a:bodyPr>
            <a:lstStyle/>
            <a:p>
              <a:pPr marL="0" lvl="0" indent="0" algn="l" defTabSz="755650">
                <a:lnSpc>
                  <a:spcPct val="90000"/>
                </a:lnSpc>
                <a:spcBef>
                  <a:spcPct val="0"/>
                </a:spcBef>
                <a:spcAft>
                  <a:spcPct val="35000"/>
                </a:spcAft>
                <a:buNone/>
              </a:pPr>
              <a:r>
                <a:rPr lang="en-GB" sz="2400" kern="1200" dirty="0"/>
                <a:t>Guidance is not clear enough </a:t>
              </a:r>
            </a:p>
          </p:txBody>
        </p:sp>
      </p:grpSp>
      <p:grpSp>
        <p:nvGrpSpPr>
          <p:cNvPr id="14" name="Group 13">
            <a:extLst>
              <a:ext uri="{FF2B5EF4-FFF2-40B4-BE49-F238E27FC236}">
                <a16:creationId xmlns:a16="http://schemas.microsoft.com/office/drawing/2014/main" id="{0988B8B6-5FC4-4E4C-B3F3-3341C77819AB}"/>
              </a:ext>
            </a:extLst>
          </p:cNvPr>
          <p:cNvGrpSpPr/>
          <p:nvPr/>
        </p:nvGrpSpPr>
        <p:grpSpPr>
          <a:xfrm>
            <a:off x="3088639" y="3926888"/>
            <a:ext cx="8926382" cy="899714"/>
            <a:chOff x="1202265" y="3984630"/>
            <a:chExt cx="9431867" cy="899714"/>
          </a:xfrm>
        </p:grpSpPr>
        <p:sp>
          <p:nvSpPr>
            <p:cNvPr id="9" name="Rectangle 8">
              <a:extLst>
                <a:ext uri="{FF2B5EF4-FFF2-40B4-BE49-F238E27FC236}">
                  <a16:creationId xmlns:a16="http://schemas.microsoft.com/office/drawing/2014/main" id="{6D91B7F1-2BE5-4DD8-BD5B-412395B39CF2}"/>
                </a:ext>
              </a:extLst>
            </p:cNvPr>
            <p:cNvSpPr/>
            <p:nvPr/>
          </p:nvSpPr>
          <p:spPr>
            <a:xfrm>
              <a:off x="1202265" y="4316957"/>
              <a:ext cx="9431867" cy="567387"/>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FF6F2CF2-B3C5-476F-96EC-C5C5CA45FEBD}"/>
                </a:ext>
              </a:extLst>
            </p:cNvPr>
            <p:cNvSpPr/>
            <p:nvPr/>
          </p:nvSpPr>
          <p:spPr>
            <a:xfrm>
              <a:off x="1673858" y="3984630"/>
              <a:ext cx="6602307" cy="664654"/>
            </a:xfrm>
            <a:custGeom>
              <a:avLst/>
              <a:gdLst>
                <a:gd name="connsiteX0" fmla="*/ 0 w 5689600"/>
                <a:gd name="connsiteY0" fmla="*/ 83642 h 501840"/>
                <a:gd name="connsiteX1" fmla="*/ 83642 w 5689600"/>
                <a:gd name="connsiteY1" fmla="*/ 0 h 501840"/>
                <a:gd name="connsiteX2" fmla="*/ 5605958 w 5689600"/>
                <a:gd name="connsiteY2" fmla="*/ 0 h 501840"/>
                <a:gd name="connsiteX3" fmla="*/ 5689600 w 5689600"/>
                <a:gd name="connsiteY3" fmla="*/ 83642 h 501840"/>
                <a:gd name="connsiteX4" fmla="*/ 5689600 w 5689600"/>
                <a:gd name="connsiteY4" fmla="*/ 418198 h 501840"/>
                <a:gd name="connsiteX5" fmla="*/ 5605958 w 5689600"/>
                <a:gd name="connsiteY5" fmla="*/ 501840 h 501840"/>
                <a:gd name="connsiteX6" fmla="*/ 83642 w 5689600"/>
                <a:gd name="connsiteY6" fmla="*/ 501840 h 501840"/>
                <a:gd name="connsiteX7" fmla="*/ 0 w 5689600"/>
                <a:gd name="connsiteY7" fmla="*/ 418198 h 501840"/>
                <a:gd name="connsiteX8" fmla="*/ 0 w 5689600"/>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01840">
                  <a:moveTo>
                    <a:pt x="0" y="83642"/>
                  </a:moveTo>
                  <a:cubicBezTo>
                    <a:pt x="0" y="37448"/>
                    <a:pt x="37448" y="0"/>
                    <a:pt x="83642" y="0"/>
                  </a:cubicBezTo>
                  <a:lnTo>
                    <a:pt x="5605958" y="0"/>
                  </a:lnTo>
                  <a:cubicBezTo>
                    <a:pt x="5652152" y="0"/>
                    <a:pt x="5689600" y="37448"/>
                    <a:pt x="5689600" y="83642"/>
                  </a:cubicBezTo>
                  <a:lnTo>
                    <a:pt x="5689600" y="418198"/>
                  </a:lnTo>
                  <a:cubicBezTo>
                    <a:pt x="5689600" y="464392"/>
                    <a:pt x="5652152" y="501840"/>
                    <a:pt x="5605958"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551" tIns="24498" rIns="239551" bIns="24498" numCol="1" spcCol="1270" anchor="ctr" anchorCtr="0">
              <a:noAutofit/>
            </a:bodyPr>
            <a:lstStyle/>
            <a:p>
              <a:pPr marL="0" lvl="0" indent="0" algn="l" defTabSz="755650">
                <a:lnSpc>
                  <a:spcPct val="90000"/>
                </a:lnSpc>
                <a:spcBef>
                  <a:spcPct val="0"/>
                </a:spcBef>
                <a:spcAft>
                  <a:spcPct val="35000"/>
                </a:spcAft>
                <a:buNone/>
              </a:pPr>
              <a:r>
                <a:rPr lang="en-GB" sz="2400" kern="1200" dirty="0"/>
                <a:t>It is too challenging for industry innovators to collaborate. </a:t>
              </a:r>
            </a:p>
          </p:txBody>
        </p:sp>
      </p:grpSp>
      <p:grpSp>
        <p:nvGrpSpPr>
          <p:cNvPr id="15" name="Group 14">
            <a:extLst>
              <a:ext uri="{FF2B5EF4-FFF2-40B4-BE49-F238E27FC236}">
                <a16:creationId xmlns:a16="http://schemas.microsoft.com/office/drawing/2014/main" id="{8507F500-7E02-46CA-8071-8355ACAD4D40}"/>
              </a:ext>
            </a:extLst>
          </p:cNvPr>
          <p:cNvGrpSpPr/>
          <p:nvPr/>
        </p:nvGrpSpPr>
        <p:grpSpPr>
          <a:xfrm>
            <a:off x="3088640" y="4826602"/>
            <a:ext cx="8837890" cy="899714"/>
            <a:chOff x="1202265" y="5005927"/>
            <a:chExt cx="9431867" cy="899714"/>
          </a:xfrm>
        </p:grpSpPr>
        <p:sp>
          <p:nvSpPr>
            <p:cNvPr id="11" name="Rectangle 10">
              <a:extLst>
                <a:ext uri="{FF2B5EF4-FFF2-40B4-BE49-F238E27FC236}">
                  <a16:creationId xmlns:a16="http://schemas.microsoft.com/office/drawing/2014/main" id="{0F6D0462-DB2D-4444-89DB-B95221AE9101}"/>
                </a:ext>
              </a:extLst>
            </p:cNvPr>
            <p:cNvSpPr/>
            <p:nvPr/>
          </p:nvSpPr>
          <p:spPr>
            <a:xfrm>
              <a:off x="1202265" y="5338254"/>
              <a:ext cx="9431867" cy="567387"/>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2" name="Freeform: Shape 11">
              <a:extLst>
                <a:ext uri="{FF2B5EF4-FFF2-40B4-BE49-F238E27FC236}">
                  <a16:creationId xmlns:a16="http://schemas.microsoft.com/office/drawing/2014/main" id="{8F9D56DA-62BB-42B8-8B1C-9DD2F06ECE96}"/>
                </a:ext>
              </a:extLst>
            </p:cNvPr>
            <p:cNvSpPr/>
            <p:nvPr/>
          </p:nvSpPr>
          <p:spPr>
            <a:xfrm>
              <a:off x="1673858" y="5005927"/>
              <a:ext cx="6602307" cy="664654"/>
            </a:xfrm>
            <a:custGeom>
              <a:avLst/>
              <a:gdLst>
                <a:gd name="connsiteX0" fmla="*/ 0 w 5689600"/>
                <a:gd name="connsiteY0" fmla="*/ 83642 h 501840"/>
                <a:gd name="connsiteX1" fmla="*/ 83642 w 5689600"/>
                <a:gd name="connsiteY1" fmla="*/ 0 h 501840"/>
                <a:gd name="connsiteX2" fmla="*/ 5605958 w 5689600"/>
                <a:gd name="connsiteY2" fmla="*/ 0 h 501840"/>
                <a:gd name="connsiteX3" fmla="*/ 5689600 w 5689600"/>
                <a:gd name="connsiteY3" fmla="*/ 83642 h 501840"/>
                <a:gd name="connsiteX4" fmla="*/ 5689600 w 5689600"/>
                <a:gd name="connsiteY4" fmla="*/ 418198 h 501840"/>
                <a:gd name="connsiteX5" fmla="*/ 5605958 w 5689600"/>
                <a:gd name="connsiteY5" fmla="*/ 501840 h 501840"/>
                <a:gd name="connsiteX6" fmla="*/ 83642 w 5689600"/>
                <a:gd name="connsiteY6" fmla="*/ 501840 h 501840"/>
                <a:gd name="connsiteX7" fmla="*/ 0 w 5689600"/>
                <a:gd name="connsiteY7" fmla="*/ 418198 h 501840"/>
                <a:gd name="connsiteX8" fmla="*/ 0 w 5689600"/>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01840">
                  <a:moveTo>
                    <a:pt x="0" y="83642"/>
                  </a:moveTo>
                  <a:cubicBezTo>
                    <a:pt x="0" y="37448"/>
                    <a:pt x="37448" y="0"/>
                    <a:pt x="83642" y="0"/>
                  </a:cubicBezTo>
                  <a:lnTo>
                    <a:pt x="5605958" y="0"/>
                  </a:lnTo>
                  <a:cubicBezTo>
                    <a:pt x="5652152" y="0"/>
                    <a:pt x="5689600" y="37448"/>
                    <a:pt x="5689600" y="83642"/>
                  </a:cubicBezTo>
                  <a:lnTo>
                    <a:pt x="5689600" y="418198"/>
                  </a:lnTo>
                  <a:cubicBezTo>
                    <a:pt x="5689600" y="464392"/>
                    <a:pt x="5652152" y="501840"/>
                    <a:pt x="5605958"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551" tIns="24498" rIns="239551" bIns="24498" numCol="1" spcCol="1270" anchor="ctr" anchorCtr="0">
              <a:noAutofit/>
            </a:bodyPr>
            <a:lstStyle/>
            <a:p>
              <a:pPr marL="0" lvl="0" indent="0" algn="l" defTabSz="755650">
                <a:lnSpc>
                  <a:spcPct val="90000"/>
                </a:lnSpc>
                <a:spcBef>
                  <a:spcPct val="0"/>
                </a:spcBef>
                <a:spcAft>
                  <a:spcPct val="35000"/>
                </a:spcAft>
                <a:buNone/>
              </a:pPr>
              <a:r>
                <a:rPr lang="en-GB" sz="2400" kern="1200" dirty="0"/>
                <a:t>There is a lack of clarity on who pays for what. </a:t>
              </a:r>
            </a:p>
          </p:txBody>
        </p:sp>
      </p:grpSp>
    </p:spTree>
    <p:extLst>
      <p:ext uri="{BB962C8B-B14F-4D97-AF65-F5344CB8AC3E}">
        <p14:creationId xmlns:p14="http://schemas.microsoft.com/office/powerpoint/2010/main" val="1772489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39888-BBDF-189D-79FD-9245561B5BE2}"/>
              </a:ext>
            </a:extLst>
          </p:cNvPr>
          <p:cNvSpPr>
            <a:spLocks noGrp="1"/>
          </p:cNvSpPr>
          <p:nvPr>
            <p:ph type="title"/>
          </p:nvPr>
        </p:nvSpPr>
        <p:spPr>
          <a:xfrm>
            <a:off x="301657" y="1260259"/>
            <a:ext cx="11594969" cy="388209"/>
          </a:xfrm>
        </p:spPr>
        <p:txBody>
          <a:bodyPr>
            <a:noAutofit/>
          </a:bodyPr>
          <a:lstStyle/>
          <a:p>
            <a:pPr algn="ctr"/>
            <a:r>
              <a:rPr lang="en-GB" sz="3600" b="1" dirty="0"/>
              <a:t>Action plan for delivering a digital future</a:t>
            </a:r>
          </a:p>
        </p:txBody>
      </p:sp>
      <p:pic>
        <p:nvPicPr>
          <p:cNvPr id="5" name="Content Placeholder 4">
            <a:extLst>
              <a:ext uri="{FF2B5EF4-FFF2-40B4-BE49-F238E27FC236}">
                <a16:creationId xmlns:a16="http://schemas.microsoft.com/office/drawing/2014/main" id="{8A5B85EC-E419-C832-B991-60D972F47938}"/>
              </a:ext>
            </a:extLst>
          </p:cNvPr>
          <p:cNvPicPr>
            <a:picLocks noGrp="1" noChangeAspect="1"/>
          </p:cNvPicPr>
          <p:nvPr>
            <p:ph idx="1"/>
          </p:nvPr>
        </p:nvPicPr>
        <p:blipFill>
          <a:blip r:embed="rId2"/>
          <a:stretch>
            <a:fillRect/>
          </a:stretch>
        </p:blipFill>
        <p:spPr>
          <a:xfrm rot="2342284">
            <a:off x="1833080" y="1608880"/>
            <a:ext cx="2255716" cy="2414225"/>
          </a:xfrm>
          <a:prstGeom prst="rect">
            <a:avLst/>
          </a:prstGeom>
        </p:spPr>
      </p:pic>
      <p:pic>
        <p:nvPicPr>
          <p:cNvPr id="6" name="Picture 5">
            <a:extLst>
              <a:ext uri="{FF2B5EF4-FFF2-40B4-BE49-F238E27FC236}">
                <a16:creationId xmlns:a16="http://schemas.microsoft.com/office/drawing/2014/main" id="{49EB3F7D-C768-0685-E841-9CD405DB55E8}"/>
              </a:ext>
            </a:extLst>
          </p:cNvPr>
          <p:cNvPicPr>
            <a:picLocks noChangeAspect="1"/>
          </p:cNvPicPr>
          <p:nvPr/>
        </p:nvPicPr>
        <p:blipFill>
          <a:blip r:embed="rId3"/>
          <a:stretch>
            <a:fillRect/>
          </a:stretch>
        </p:blipFill>
        <p:spPr>
          <a:xfrm>
            <a:off x="2394946" y="2247400"/>
            <a:ext cx="1450974" cy="755970"/>
          </a:xfrm>
          <a:prstGeom prst="rect">
            <a:avLst/>
          </a:prstGeom>
        </p:spPr>
      </p:pic>
      <p:pic>
        <p:nvPicPr>
          <p:cNvPr id="7" name="Picture 6">
            <a:extLst>
              <a:ext uri="{FF2B5EF4-FFF2-40B4-BE49-F238E27FC236}">
                <a16:creationId xmlns:a16="http://schemas.microsoft.com/office/drawing/2014/main" id="{773B3F9B-CE3A-1E08-5E66-F7F7DDA7F3D4}"/>
              </a:ext>
            </a:extLst>
          </p:cNvPr>
          <p:cNvPicPr>
            <a:picLocks noChangeAspect="1"/>
          </p:cNvPicPr>
          <p:nvPr/>
        </p:nvPicPr>
        <p:blipFill>
          <a:blip r:embed="rId4"/>
          <a:stretch>
            <a:fillRect/>
          </a:stretch>
        </p:blipFill>
        <p:spPr>
          <a:xfrm rot="18202064">
            <a:off x="1594625" y="3452831"/>
            <a:ext cx="1932599" cy="2420322"/>
          </a:xfrm>
          <a:prstGeom prst="rect">
            <a:avLst/>
          </a:prstGeom>
        </p:spPr>
      </p:pic>
      <p:pic>
        <p:nvPicPr>
          <p:cNvPr id="8" name="Picture 7">
            <a:extLst>
              <a:ext uri="{FF2B5EF4-FFF2-40B4-BE49-F238E27FC236}">
                <a16:creationId xmlns:a16="http://schemas.microsoft.com/office/drawing/2014/main" id="{D43FF329-AC71-1FB3-A2B6-6B963E52E268}"/>
              </a:ext>
            </a:extLst>
          </p:cNvPr>
          <p:cNvPicPr>
            <a:picLocks noChangeAspect="1"/>
          </p:cNvPicPr>
          <p:nvPr/>
        </p:nvPicPr>
        <p:blipFill>
          <a:blip r:embed="rId5"/>
          <a:stretch>
            <a:fillRect/>
          </a:stretch>
        </p:blipFill>
        <p:spPr>
          <a:xfrm>
            <a:off x="1777520" y="4178203"/>
            <a:ext cx="1566808" cy="755970"/>
          </a:xfrm>
          <a:prstGeom prst="rect">
            <a:avLst/>
          </a:prstGeom>
        </p:spPr>
      </p:pic>
      <p:pic>
        <p:nvPicPr>
          <p:cNvPr id="9" name="Picture 8">
            <a:extLst>
              <a:ext uri="{FF2B5EF4-FFF2-40B4-BE49-F238E27FC236}">
                <a16:creationId xmlns:a16="http://schemas.microsoft.com/office/drawing/2014/main" id="{36988121-A727-92F3-A9C2-4BD0E287FFF6}"/>
              </a:ext>
            </a:extLst>
          </p:cNvPr>
          <p:cNvPicPr>
            <a:picLocks noChangeAspect="1"/>
          </p:cNvPicPr>
          <p:nvPr/>
        </p:nvPicPr>
        <p:blipFill>
          <a:blip r:embed="rId6"/>
          <a:stretch>
            <a:fillRect/>
          </a:stretch>
        </p:blipFill>
        <p:spPr>
          <a:xfrm>
            <a:off x="2978265" y="4662992"/>
            <a:ext cx="2249619" cy="2249619"/>
          </a:xfrm>
          <a:prstGeom prst="rect">
            <a:avLst/>
          </a:prstGeom>
        </p:spPr>
      </p:pic>
      <p:pic>
        <p:nvPicPr>
          <p:cNvPr id="10" name="Picture 9">
            <a:extLst>
              <a:ext uri="{FF2B5EF4-FFF2-40B4-BE49-F238E27FC236}">
                <a16:creationId xmlns:a16="http://schemas.microsoft.com/office/drawing/2014/main" id="{F71F308C-9269-92CD-3AD8-95DE6B6B2D7B}"/>
              </a:ext>
            </a:extLst>
          </p:cNvPr>
          <p:cNvPicPr>
            <a:picLocks noChangeAspect="1"/>
          </p:cNvPicPr>
          <p:nvPr/>
        </p:nvPicPr>
        <p:blipFill>
          <a:blip r:embed="rId7"/>
          <a:stretch>
            <a:fillRect/>
          </a:stretch>
        </p:blipFill>
        <p:spPr>
          <a:xfrm>
            <a:off x="3120433" y="5489581"/>
            <a:ext cx="1828959" cy="762066"/>
          </a:xfrm>
          <a:prstGeom prst="rect">
            <a:avLst/>
          </a:prstGeom>
        </p:spPr>
      </p:pic>
      <p:pic>
        <p:nvPicPr>
          <p:cNvPr id="14" name="Picture 13">
            <a:extLst>
              <a:ext uri="{FF2B5EF4-FFF2-40B4-BE49-F238E27FC236}">
                <a16:creationId xmlns:a16="http://schemas.microsoft.com/office/drawing/2014/main" id="{4BE36D3A-587B-4681-48A0-422A0EE42967}"/>
              </a:ext>
            </a:extLst>
          </p:cNvPr>
          <p:cNvPicPr>
            <a:picLocks noChangeAspect="1"/>
          </p:cNvPicPr>
          <p:nvPr/>
        </p:nvPicPr>
        <p:blipFill>
          <a:blip r:embed="rId8"/>
          <a:stretch>
            <a:fillRect/>
          </a:stretch>
        </p:blipFill>
        <p:spPr>
          <a:xfrm>
            <a:off x="6194323" y="2438502"/>
            <a:ext cx="5857356" cy="2289761"/>
          </a:xfrm>
          <a:prstGeom prst="rect">
            <a:avLst/>
          </a:prstGeom>
        </p:spPr>
      </p:pic>
    </p:spTree>
    <p:extLst>
      <p:ext uri="{BB962C8B-B14F-4D97-AF65-F5344CB8AC3E}">
        <p14:creationId xmlns:p14="http://schemas.microsoft.com/office/powerpoint/2010/main" val="39155996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F0C71-674C-2357-9C1A-7D535D4AB4E0}"/>
              </a:ext>
            </a:extLst>
          </p:cNvPr>
          <p:cNvSpPr>
            <a:spLocks noGrp="1"/>
          </p:cNvSpPr>
          <p:nvPr>
            <p:ph type="title"/>
          </p:nvPr>
        </p:nvSpPr>
        <p:spPr>
          <a:xfrm>
            <a:off x="301657" y="1435839"/>
            <a:ext cx="11594969" cy="584855"/>
          </a:xfrm>
        </p:spPr>
        <p:txBody>
          <a:bodyPr>
            <a:normAutofit fontScale="90000"/>
          </a:bodyPr>
          <a:lstStyle/>
          <a:p>
            <a:pPr algn="ctr"/>
            <a:r>
              <a:rPr lang="en-GB" sz="3600" b="1" dirty="0"/>
              <a:t>Activity - small groups 20 min</a:t>
            </a:r>
            <a:br>
              <a:rPr lang="en-GB" b="1" dirty="0"/>
            </a:br>
            <a:endParaRPr lang="en-GB" b="1" dirty="0"/>
          </a:p>
        </p:txBody>
      </p:sp>
      <p:sp>
        <p:nvSpPr>
          <p:cNvPr id="3" name="Content Placeholder 2">
            <a:extLst>
              <a:ext uri="{FF2B5EF4-FFF2-40B4-BE49-F238E27FC236}">
                <a16:creationId xmlns:a16="http://schemas.microsoft.com/office/drawing/2014/main" id="{7170C94A-2E03-D3F1-9E9B-6B939773A351}"/>
              </a:ext>
            </a:extLst>
          </p:cNvPr>
          <p:cNvSpPr>
            <a:spLocks noGrp="1"/>
          </p:cNvSpPr>
          <p:nvPr>
            <p:ph idx="1"/>
          </p:nvPr>
        </p:nvSpPr>
        <p:spPr>
          <a:xfrm>
            <a:off x="488470" y="2080262"/>
            <a:ext cx="10612149" cy="4340203"/>
          </a:xfrm>
        </p:spPr>
        <p:txBody>
          <a:bodyPr>
            <a:normAutofit lnSpcReduction="10000"/>
          </a:bodyPr>
          <a:lstStyle/>
          <a:p>
            <a:r>
              <a:rPr lang="en-GB" dirty="0"/>
              <a:t>Imagine that you have taken on the new role: Regional manager of Hope Care Ltd, a residential care company with three locations around Birmingham. </a:t>
            </a:r>
          </a:p>
          <a:p>
            <a:pPr marL="0" indent="0">
              <a:buNone/>
            </a:pPr>
            <a:r>
              <a:rPr lang="en-GB" b="1" dirty="0"/>
              <a:t>Consider: </a:t>
            </a:r>
          </a:p>
          <a:p>
            <a:r>
              <a:rPr lang="en-GB" dirty="0"/>
              <a:t>What types of digitisation would you aim to ensure were in place? (What? Why?)  </a:t>
            </a:r>
          </a:p>
          <a:p>
            <a:r>
              <a:rPr lang="en-GB" dirty="0"/>
              <a:t>What types of digital connections would you need to aim to establish? (Who? What? Why?)</a:t>
            </a:r>
          </a:p>
          <a:p>
            <a:r>
              <a:rPr lang="en-GB" dirty="0"/>
              <a:t>How would optimum digitisation aid to save time and money as well as promoting resident independence? </a:t>
            </a:r>
          </a:p>
          <a:p>
            <a:endParaRPr lang="en-GB" dirty="0"/>
          </a:p>
          <a:p>
            <a:endParaRPr lang="en-GB" dirty="0"/>
          </a:p>
        </p:txBody>
      </p:sp>
    </p:spTree>
    <p:extLst>
      <p:ext uri="{BB962C8B-B14F-4D97-AF65-F5344CB8AC3E}">
        <p14:creationId xmlns:p14="http://schemas.microsoft.com/office/powerpoint/2010/main" val="8301713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F7254-302C-4F4D-822C-102533861266}"/>
              </a:ext>
            </a:extLst>
          </p:cNvPr>
          <p:cNvSpPr>
            <a:spLocks noGrp="1"/>
          </p:cNvSpPr>
          <p:nvPr>
            <p:ph type="title"/>
          </p:nvPr>
        </p:nvSpPr>
        <p:spPr>
          <a:xfrm>
            <a:off x="301657" y="1420926"/>
            <a:ext cx="11594969" cy="721183"/>
          </a:xfrm>
        </p:spPr>
        <p:txBody>
          <a:bodyPr>
            <a:normAutofit/>
          </a:bodyPr>
          <a:lstStyle/>
          <a:p>
            <a:r>
              <a:rPr lang="en-GB" sz="3200" b="1" dirty="0">
                <a:latin typeface="Arial" panose="020B0604020202020204" pitchFamily="34" charset="0"/>
                <a:cs typeface="Arial" panose="020B0604020202020204" pitchFamily="34" charset="0"/>
              </a:rPr>
              <a:t>Feedback on activity - </a:t>
            </a:r>
            <a:r>
              <a:rPr lang="en-US" sz="3200" b="1" dirty="0">
                <a:latin typeface="Arial" panose="020B0604020202020204" pitchFamily="34" charset="0"/>
                <a:cs typeface="Arial" panose="020B0604020202020204" pitchFamily="34" charset="0"/>
              </a:rPr>
              <a:t>Regional manager of </a:t>
            </a:r>
            <a:r>
              <a:rPr lang="en-US" sz="3200" b="1" dirty="0" err="1">
                <a:latin typeface="Arial" panose="020B0604020202020204" pitchFamily="34" charset="0"/>
                <a:cs typeface="Arial" panose="020B0604020202020204" pitchFamily="34" charset="0"/>
              </a:rPr>
              <a:t>HopeCare</a:t>
            </a:r>
            <a:r>
              <a:rPr lang="en-US" sz="3200" b="1" dirty="0">
                <a:latin typeface="Arial" panose="020B0604020202020204" pitchFamily="34" charset="0"/>
                <a:cs typeface="Arial" panose="020B0604020202020204" pitchFamily="34" charset="0"/>
              </a:rPr>
              <a:t> Ltd</a:t>
            </a:r>
            <a:endParaRPr lang="en-GB" sz="3200" b="1" dirty="0">
              <a:latin typeface="Arial" panose="020B0604020202020204" pitchFamily="34" charset="0"/>
              <a:cs typeface="Arial" panose="020B0604020202020204" pitchFamily="34" charset="0"/>
            </a:endParaRPr>
          </a:p>
        </p:txBody>
      </p:sp>
      <p:grpSp>
        <p:nvGrpSpPr>
          <p:cNvPr id="29" name="Group 28">
            <a:extLst>
              <a:ext uri="{FF2B5EF4-FFF2-40B4-BE49-F238E27FC236}">
                <a16:creationId xmlns:a16="http://schemas.microsoft.com/office/drawing/2014/main" id="{376FCC55-B396-4ADA-A96B-76E79545BA34}"/>
              </a:ext>
            </a:extLst>
          </p:cNvPr>
          <p:cNvGrpSpPr/>
          <p:nvPr/>
        </p:nvGrpSpPr>
        <p:grpSpPr>
          <a:xfrm>
            <a:off x="605632" y="2609979"/>
            <a:ext cx="2645888" cy="3572902"/>
            <a:chOff x="1769414" y="2383083"/>
            <a:chExt cx="2645888" cy="3572902"/>
          </a:xfrm>
        </p:grpSpPr>
        <p:grpSp>
          <p:nvGrpSpPr>
            <p:cNvPr id="20" name="Group 19">
              <a:extLst>
                <a:ext uri="{FF2B5EF4-FFF2-40B4-BE49-F238E27FC236}">
                  <a16:creationId xmlns:a16="http://schemas.microsoft.com/office/drawing/2014/main" id="{045F6710-36AD-4BD5-8CF6-B3856420D9A4}"/>
                </a:ext>
              </a:extLst>
            </p:cNvPr>
            <p:cNvGrpSpPr/>
            <p:nvPr/>
          </p:nvGrpSpPr>
          <p:grpSpPr>
            <a:xfrm>
              <a:off x="2280734" y="2383083"/>
              <a:ext cx="2134568" cy="1814769"/>
              <a:chOff x="2020237" y="1048878"/>
              <a:chExt cx="2608149" cy="2608546"/>
            </a:xfrm>
          </p:grpSpPr>
          <p:sp>
            <p:nvSpPr>
              <p:cNvPr id="21" name="Arrow: Circular 20">
                <a:extLst>
                  <a:ext uri="{FF2B5EF4-FFF2-40B4-BE49-F238E27FC236}">
                    <a16:creationId xmlns:a16="http://schemas.microsoft.com/office/drawing/2014/main" id="{7C11046F-6A5B-4367-B4DE-4B724F750004}"/>
                  </a:ext>
                </a:extLst>
              </p:cNvPr>
              <p:cNvSpPr/>
              <p:nvPr/>
            </p:nvSpPr>
            <p:spPr>
              <a:xfrm>
                <a:off x="2020237" y="1048878"/>
                <a:ext cx="2608149" cy="2608546"/>
              </a:xfrm>
              <a:prstGeom prst="circularArrow">
                <a:avLst>
                  <a:gd name="adj1" fmla="val 10980"/>
                  <a:gd name="adj2" fmla="val 1142322"/>
                  <a:gd name="adj3" fmla="val 4500000"/>
                  <a:gd name="adj4" fmla="val 10800000"/>
                  <a:gd name="adj5" fmla="val 125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22" name="Freeform: Shape 21">
                <a:extLst>
                  <a:ext uri="{FF2B5EF4-FFF2-40B4-BE49-F238E27FC236}">
                    <a16:creationId xmlns:a16="http://schemas.microsoft.com/office/drawing/2014/main" id="{C9F60B9B-BFD9-4670-944E-CA1F16C446AF}"/>
                  </a:ext>
                </a:extLst>
              </p:cNvPr>
              <p:cNvSpPr/>
              <p:nvPr/>
            </p:nvSpPr>
            <p:spPr>
              <a:xfrm>
                <a:off x="2596724" y="1990642"/>
                <a:ext cx="1449298" cy="724475"/>
              </a:xfrm>
              <a:custGeom>
                <a:avLst/>
                <a:gdLst>
                  <a:gd name="connsiteX0" fmla="*/ 0 w 1449298"/>
                  <a:gd name="connsiteY0" fmla="*/ 0 h 724475"/>
                  <a:gd name="connsiteX1" fmla="*/ 1449298 w 1449298"/>
                  <a:gd name="connsiteY1" fmla="*/ 0 h 724475"/>
                  <a:gd name="connsiteX2" fmla="*/ 1449298 w 1449298"/>
                  <a:gd name="connsiteY2" fmla="*/ 724475 h 724475"/>
                  <a:gd name="connsiteX3" fmla="*/ 0 w 1449298"/>
                  <a:gd name="connsiteY3" fmla="*/ 724475 h 724475"/>
                  <a:gd name="connsiteX4" fmla="*/ 0 w 1449298"/>
                  <a:gd name="connsiteY4" fmla="*/ 0 h 724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98" h="724475">
                    <a:moveTo>
                      <a:pt x="0" y="0"/>
                    </a:moveTo>
                    <a:lnTo>
                      <a:pt x="1449298" y="0"/>
                    </a:lnTo>
                    <a:lnTo>
                      <a:pt x="1449298" y="724475"/>
                    </a:lnTo>
                    <a:lnTo>
                      <a:pt x="0" y="7244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000" kern="1200" dirty="0">
                    <a:solidFill>
                      <a:schemeClr val="tx1"/>
                    </a:solidFill>
                  </a:rPr>
                  <a:t>Digitise</a:t>
                </a:r>
                <a:endParaRPr lang="en-GB" sz="2700" kern="1200" dirty="0">
                  <a:solidFill>
                    <a:schemeClr val="tx1"/>
                  </a:solidFill>
                </a:endParaRPr>
              </a:p>
            </p:txBody>
          </p:sp>
        </p:grpSp>
        <p:grpSp>
          <p:nvGrpSpPr>
            <p:cNvPr id="23" name="Group 22">
              <a:extLst>
                <a:ext uri="{FF2B5EF4-FFF2-40B4-BE49-F238E27FC236}">
                  <a16:creationId xmlns:a16="http://schemas.microsoft.com/office/drawing/2014/main" id="{D4F6D0C2-85B8-43F8-B9C3-252598E6760D}"/>
                </a:ext>
              </a:extLst>
            </p:cNvPr>
            <p:cNvGrpSpPr/>
            <p:nvPr/>
          </p:nvGrpSpPr>
          <p:grpSpPr>
            <a:xfrm>
              <a:off x="1769414" y="3341457"/>
              <a:ext cx="2134568" cy="1814769"/>
              <a:chOff x="1295833" y="2547681"/>
              <a:chExt cx="2608149" cy="2608546"/>
            </a:xfrm>
          </p:grpSpPr>
          <p:sp>
            <p:nvSpPr>
              <p:cNvPr id="24" name="Shape 23">
                <a:extLst>
                  <a:ext uri="{FF2B5EF4-FFF2-40B4-BE49-F238E27FC236}">
                    <a16:creationId xmlns:a16="http://schemas.microsoft.com/office/drawing/2014/main" id="{689DCE12-1E85-44AE-A542-BCD9559F140B}"/>
                  </a:ext>
                </a:extLst>
              </p:cNvPr>
              <p:cNvSpPr/>
              <p:nvPr/>
            </p:nvSpPr>
            <p:spPr>
              <a:xfrm>
                <a:off x="1295833" y="2547681"/>
                <a:ext cx="2608149" cy="2608546"/>
              </a:xfrm>
              <a:prstGeom prst="leftCircularArrow">
                <a:avLst>
                  <a:gd name="adj1" fmla="val 10980"/>
                  <a:gd name="adj2" fmla="val 1142322"/>
                  <a:gd name="adj3" fmla="val 6300000"/>
                  <a:gd name="adj4" fmla="val 18900000"/>
                  <a:gd name="adj5" fmla="val 125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25" name="Freeform: Shape 24">
                <a:extLst>
                  <a:ext uri="{FF2B5EF4-FFF2-40B4-BE49-F238E27FC236}">
                    <a16:creationId xmlns:a16="http://schemas.microsoft.com/office/drawing/2014/main" id="{88EA7F34-AAAA-4FC8-B311-6DA490F19D0A}"/>
                  </a:ext>
                </a:extLst>
              </p:cNvPr>
              <p:cNvSpPr/>
              <p:nvPr/>
            </p:nvSpPr>
            <p:spPr>
              <a:xfrm>
                <a:off x="1875258" y="3498115"/>
                <a:ext cx="1449298" cy="724475"/>
              </a:xfrm>
              <a:custGeom>
                <a:avLst/>
                <a:gdLst>
                  <a:gd name="connsiteX0" fmla="*/ 0 w 1449298"/>
                  <a:gd name="connsiteY0" fmla="*/ 0 h 724475"/>
                  <a:gd name="connsiteX1" fmla="*/ 1449298 w 1449298"/>
                  <a:gd name="connsiteY1" fmla="*/ 0 h 724475"/>
                  <a:gd name="connsiteX2" fmla="*/ 1449298 w 1449298"/>
                  <a:gd name="connsiteY2" fmla="*/ 724475 h 724475"/>
                  <a:gd name="connsiteX3" fmla="*/ 0 w 1449298"/>
                  <a:gd name="connsiteY3" fmla="*/ 724475 h 724475"/>
                  <a:gd name="connsiteX4" fmla="*/ 0 w 1449298"/>
                  <a:gd name="connsiteY4" fmla="*/ 0 h 724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98" h="724475">
                    <a:moveTo>
                      <a:pt x="0" y="0"/>
                    </a:moveTo>
                    <a:lnTo>
                      <a:pt x="1449298" y="0"/>
                    </a:lnTo>
                    <a:lnTo>
                      <a:pt x="1449298" y="724475"/>
                    </a:lnTo>
                    <a:lnTo>
                      <a:pt x="0" y="7244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000" kern="1200" dirty="0">
                    <a:solidFill>
                      <a:schemeClr val="tx1"/>
                    </a:solidFill>
                  </a:rPr>
                  <a:t>Connect</a:t>
                </a:r>
                <a:endParaRPr lang="en-GB" sz="2700" kern="1200" dirty="0">
                  <a:solidFill>
                    <a:schemeClr val="tx1"/>
                  </a:solidFill>
                </a:endParaRPr>
              </a:p>
            </p:txBody>
          </p:sp>
        </p:grpSp>
        <p:grpSp>
          <p:nvGrpSpPr>
            <p:cNvPr id="26" name="Group 25">
              <a:extLst>
                <a:ext uri="{FF2B5EF4-FFF2-40B4-BE49-F238E27FC236}">
                  <a16:creationId xmlns:a16="http://schemas.microsoft.com/office/drawing/2014/main" id="{8EE74775-ACD0-437C-B500-247D8E1AD2B9}"/>
                </a:ext>
              </a:extLst>
            </p:cNvPr>
            <p:cNvGrpSpPr/>
            <p:nvPr/>
          </p:nvGrpSpPr>
          <p:grpSpPr>
            <a:xfrm>
              <a:off x="2432259" y="4396430"/>
              <a:ext cx="1833925" cy="1559555"/>
              <a:chOff x="2205869" y="4225842"/>
              <a:chExt cx="2240804" cy="2241702"/>
            </a:xfrm>
          </p:grpSpPr>
          <p:sp>
            <p:nvSpPr>
              <p:cNvPr id="27" name="Block Arc 26">
                <a:extLst>
                  <a:ext uri="{FF2B5EF4-FFF2-40B4-BE49-F238E27FC236}">
                    <a16:creationId xmlns:a16="http://schemas.microsoft.com/office/drawing/2014/main" id="{8CF6C3FD-CC75-49CD-A0E6-507511BD5A3E}"/>
                  </a:ext>
                </a:extLst>
              </p:cNvPr>
              <p:cNvSpPr/>
              <p:nvPr/>
            </p:nvSpPr>
            <p:spPr>
              <a:xfrm>
                <a:off x="2205869" y="4225842"/>
                <a:ext cx="2240804" cy="2241702"/>
              </a:xfrm>
              <a:prstGeom prst="blockArc">
                <a:avLst>
                  <a:gd name="adj1" fmla="val 13500000"/>
                  <a:gd name="adj2" fmla="val 10800000"/>
                  <a:gd name="adj3" fmla="val 1274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D3107DB1-9F2D-4028-9CA1-1EE7DFAEC22A}"/>
                  </a:ext>
                </a:extLst>
              </p:cNvPr>
              <p:cNvSpPr/>
              <p:nvPr/>
            </p:nvSpPr>
            <p:spPr>
              <a:xfrm>
                <a:off x="2600152" y="5007756"/>
                <a:ext cx="1449298" cy="724475"/>
              </a:xfrm>
              <a:custGeom>
                <a:avLst/>
                <a:gdLst>
                  <a:gd name="connsiteX0" fmla="*/ 0 w 1449298"/>
                  <a:gd name="connsiteY0" fmla="*/ 0 h 724475"/>
                  <a:gd name="connsiteX1" fmla="*/ 1449298 w 1449298"/>
                  <a:gd name="connsiteY1" fmla="*/ 0 h 724475"/>
                  <a:gd name="connsiteX2" fmla="*/ 1449298 w 1449298"/>
                  <a:gd name="connsiteY2" fmla="*/ 724475 h 724475"/>
                  <a:gd name="connsiteX3" fmla="*/ 0 w 1449298"/>
                  <a:gd name="connsiteY3" fmla="*/ 724475 h 724475"/>
                  <a:gd name="connsiteX4" fmla="*/ 0 w 1449298"/>
                  <a:gd name="connsiteY4" fmla="*/ 0 h 724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298" h="724475">
                    <a:moveTo>
                      <a:pt x="0" y="0"/>
                    </a:moveTo>
                    <a:lnTo>
                      <a:pt x="1449298" y="0"/>
                    </a:lnTo>
                    <a:lnTo>
                      <a:pt x="1449298" y="724475"/>
                    </a:lnTo>
                    <a:lnTo>
                      <a:pt x="0" y="7244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000" kern="1200" dirty="0">
                    <a:solidFill>
                      <a:schemeClr val="tx1"/>
                    </a:solidFill>
                  </a:rPr>
                  <a:t>Transform</a:t>
                </a:r>
              </a:p>
            </p:txBody>
          </p:sp>
        </p:grpSp>
      </p:grpSp>
      <p:sp>
        <p:nvSpPr>
          <p:cNvPr id="30" name="Rectangle: Rounded Corners 29">
            <a:extLst>
              <a:ext uri="{FF2B5EF4-FFF2-40B4-BE49-F238E27FC236}">
                <a16:creationId xmlns:a16="http://schemas.microsoft.com/office/drawing/2014/main" id="{9A977039-1398-4F99-BAAA-BD9BD4B10059}"/>
              </a:ext>
            </a:extLst>
          </p:cNvPr>
          <p:cNvSpPr/>
          <p:nvPr/>
        </p:nvSpPr>
        <p:spPr>
          <a:xfrm>
            <a:off x="3549127" y="2904573"/>
            <a:ext cx="8483966" cy="72118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What types of digitisation would you aim to ensure were in place?</a:t>
            </a:r>
            <a:endParaRPr lang="en-GB" sz="2400" dirty="0"/>
          </a:p>
        </p:txBody>
      </p:sp>
      <p:sp>
        <p:nvSpPr>
          <p:cNvPr id="31" name="Rectangle: Rounded Corners 30">
            <a:extLst>
              <a:ext uri="{FF2B5EF4-FFF2-40B4-BE49-F238E27FC236}">
                <a16:creationId xmlns:a16="http://schemas.microsoft.com/office/drawing/2014/main" id="{EB3589C5-C9F1-40F1-A6FA-54BB83EDBD44}"/>
              </a:ext>
            </a:extLst>
          </p:cNvPr>
          <p:cNvSpPr/>
          <p:nvPr/>
        </p:nvSpPr>
        <p:spPr>
          <a:xfrm>
            <a:off x="3555495" y="4229571"/>
            <a:ext cx="8483966" cy="72118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dirty="0"/>
              <a:t>What types of digital </a:t>
            </a:r>
            <a:r>
              <a:rPr lang="en-US" sz="2200" b="1" dirty="0"/>
              <a:t>connections</a:t>
            </a:r>
            <a:r>
              <a:rPr lang="en-US" sz="2200" dirty="0"/>
              <a:t> would you need to aim to establish?</a:t>
            </a:r>
            <a:endParaRPr lang="en-GB" sz="2200" dirty="0"/>
          </a:p>
        </p:txBody>
      </p:sp>
      <p:sp>
        <p:nvSpPr>
          <p:cNvPr id="33" name="Rectangle: Rounded Corners 32">
            <a:extLst>
              <a:ext uri="{FF2B5EF4-FFF2-40B4-BE49-F238E27FC236}">
                <a16:creationId xmlns:a16="http://schemas.microsoft.com/office/drawing/2014/main" id="{05B51614-A8E0-490D-B792-D684EB2DD466}"/>
              </a:ext>
            </a:extLst>
          </p:cNvPr>
          <p:cNvSpPr/>
          <p:nvPr/>
        </p:nvSpPr>
        <p:spPr>
          <a:xfrm>
            <a:off x="3555495" y="5376826"/>
            <a:ext cx="8477598" cy="8060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200" dirty="0"/>
              <a:t>How would optimum digitisation aid to save time and money as well as promoting resident independence? </a:t>
            </a:r>
          </a:p>
        </p:txBody>
      </p:sp>
    </p:spTree>
    <p:extLst>
      <p:ext uri="{BB962C8B-B14F-4D97-AF65-F5344CB8AC3E}">
        <p14:creationId xmlns:p14="http://schemas.microsoft.com/office/powerpoint/2010/main" val="9159444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AC04B-0D9E-2690-3E4C-98730D6A263E}"/>
              </a:ext>
            </a:extLst>
          </p:cNvPr>
          <p:cNvSpPr>
            <a:spLocks noGrp="1"/>
          </p:cNvSpPr>
          <p:nvPr>
            <p:ph type="title"/>
          </p:nvPr>
        </p:nvSpPr>
        <p:spPr/>
        <p:txBody>
          <a:bodyPr/>
          <a:lstStyle/>
          <a:p>
            <a:r>
              <a:rPr lang="en-GB" dirty="0"/>
              <a:t>Document</a:t>
            </a:r>
          </a:p>
        </p:txBody>
      </p:sp>
      <p:sp>
        <p:nvSpPr>
          <p:cNvPr id="3" name="Content Placeholder 2">
            <a:extLst>
              <a:ext uri="{FF2B5EF4-FFF2-40B4-BE49-F238E27FC236}">
                <a16:creationId xmlns:a16="http://schemas.microsoft.com/office/drawing/2014/main" id="{65673B42-38B6-B238-A42E-13DEEECB54B7}"/>
              </a:ext>
            </a:extLst>
          </p:cNvPr>
          <p:cNvSpPr>
            <a:spLocks noGrp="1"/>
          </p:cNvSpPr>
          <p:nvPr>
            <p:ph idx="1"/>
          </p:nvPr>
        </p:nvSpPr>
        <p:spPr/>
        <p:txBody>
          <a:bodyPr/>
          <a:lstStyle/>
          <a:p>
            <a:r>
              <a:rPr lang="en-GB" dirty="0">
                <a:hlinkClick r:id="rId2"/>
              </a:rPr>
              <a:t>https://transform.england.nhs.uk/digitise-connect-transform/our-strategy-to-digitise-connect-and-transform/</a:t>
            </a:r>
            <a:endParaRPr lang="en-GB" dirty="0"/>
          </a:p>
          <a:p>
            <a:endParaRPr lang="en-GB" dirty="0"/>
          </a:p>
        </p:txBody>
      </p:sp>
    </p:spTree>
    <p:extLst>
      <p:ext uri="{BB962C8B-B14F-4D97-AF65-F5344CB8AC3E}">
        <p14:creationId xmlns:p14="http://schemas.microsoft.com/office/powerpoint/2010/main" val="522073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3A08AD7-E863-4568-A813-CFDFCD8FC37D}"/>
              </a:ext>
            </a:extLst>
          </p:cNvPr>
          <p:cNvPicPr>
            <a:picLocks noChangeAspect="1"/>
          </p:cNvPicPr>
          <p:nvPr/>
        </p:nvPicPr>
        <p:blipFill>
          <a:blip r:embed="rId3"/>
          <a:stretch>
            <a:fillRect/>
          </a:stretch>
        </p:blipFill>
        <p:spPr>
          <a:xfrm>
            <a:off x="6993467" y="2329821"/>
            <a:ext cx="4706920" cy="4140168"/>
          </a:xfrm>
          <a:prstGeom prst="rect">
            <a:avLst/>
          </a:prstGeom>
        </p:spPr>
      </p:pic>
      <p:sp>
        <p:nvSpPr>
          <p:cNvPr id="2" name="Title 1">
            <a:extLst>
              <a:ext uri="{FF2B5EF4-FFF2-40B4-BE49-F238E27FC236}">
                <a16:creationId xmlns:a16="http://schemas.microsoft.com/office/drawing/2014/main" id="{F60C56BC-5A7F-41CE-A1F5-AB609BED5CAE}"/>
              </a:ext>
            </a:extLst>
          </p:cNvPr>
          <p:cNvSpPr>
            <a:spLocks noGrp="1"/>
          </p:cNvSpPr>
          <p:nvPr>
            <p:ph type="title"/>
          </p:nvPr>
        </p:nvSpPr>
        <p:spPr>
          <a:xfrm>
            <a:off x="301657" y="1183859"/>
            <a:ext cx="11594969" cy="644941"/>
          </a:xfrm>
        </p:spPr>
        <p:txBody>
          <a:bodyPr>
            <a:normAutofit/>
          </a:bodyPr>
          <a:lstStyle/>
          <a:p>
            <a:pPr algn="ctr"/>
            <a:r>
              <a:rPr lang="en-GB" sz="3600" b="1" dirty="0"/>
              <a:t>What does ‘Good’ digital transformation look like? </a:t>
            </a:r>
          </a:p>
        </p:txBody>
      </p:sp>
      <p:sp>
        <p:nvSpPr>
          <p:cNvPr id="3" name="Content Placeholder 2">
            <a:extLst>
              <a:ext uri="{FF2B5EF4-FFF2-40B4-BE49-F238E27FC236}">
                <a16:creationId xmlns:a16="http://schemas.microsoft.com/office/drawing/2014/main" id="{97662619-56CD-4AA0-B474-7D56493F6AEA}"/>
              </a:ext>
            </a:extLst>
          </p:cNvPr>
          <p:cNvSpPr>
            <a:spLocks noGrp="1"/>
          </p:cNvSpPr>
          <p:nvPr>
            <p:ph idx="1"/>
          </p:nvPr>
        </p:nvSpPr>
        <p:spPr>
          <a:xfrm>
            <a:off x="193503" y="1910869"/>
            <a:ext cx="11594969" cy="924455"/>
          </a:xfrm>
        </p:spPr>
        <p:txBody>
          <a:bodyPr/>
          <a:lstStyle/>
          <a:p>
            <a:pPr marL="0" indent="0">
              <a:buNone/>
            </a:pPr>
            <a:r>
              <a:rPr lang="en-GB" dirty="0"/>
              <a:t>In 2021, the UK government launched the ‘What Good Looks Like – Framework’ </a:t>
            </a:r>
          </a:p>
        </p:txBody>
      </p:sp>
      <p:sp>
        <p:nvSpPr>
          <p:cNvPr id="5" name="TextBox 4">
            <a:extLst>
              <a:ext uri="{FF2B5EF4-FFF2-40B4-BE49-F238E27FC236}">
                <a16:creationId xmlns:a16="http://schemas.microsoft.com/office/drawing/2014/main" id="{4CDB0DC0-3FA5-474E-9659-5C28E4C8A1D1}"/>
              </a:ext>
            </a:extLst>
          </p:cNvPr>
          <p:cNvSpPr txBox="1"/>
          <p:nvPr/>
        </p:nvSpPr>
        <p:spPr>
          <a:xfrm>
            <a:off x="193503" y="2879551"/>
            <a:ext cx="6691810" cy="3416320"/>
          </a:xfrm>
          <a:prstGeom prst="rect">
            <a:avLst/>
          </a:prstGeom>
          <a:noFill/>
        </p:spPr>
        <p:txBody>
          <a:bodyPr wrap="square">
            <a:spAutoFit/>
          </a:bodyPr>
          <a:lstStyle/>
          <a:p>
            <a:pPr marL="342900" indent="-342900">
              <a:buFont typeface="Arial" panose="020B0604020202020204" pitchFamily="34" charset="0"/>
              <a:buChar char="•"/>
            </a:pPr>
            <a:r>
              <a:rPr lang="en-GB" sz="2400" b="0" dirty="0">
                <a:solidFill>
                  <a:srgbClr val="212B32"/>
                </a:solidFill>
                <a:effectLst/>
                <a:latin typeface="Times New Roman" panose="02020603050405020304" pitchFamily="18" charset="0"/>
                <a:cs typeface="Times New Roman" panose="02020603050405020304" pitchFamily="18" charset="0"/>
              </a:rPr>
              <a:t>The What Good Looks Like (WGLL) programme draws on local learning.</a:t>
            </a:r>
          </a:p>
          <a:p>
            <a:pPr marL="342900" indent="-342900">
              <a:buFont typeface="Arial" panose="020B0604020202020204" pitchFamily="34" charset="0"/>
              <a:buChar char="•"/>
            </a:pPr>
            <a:r>
              <a:rPr lang="en-GB" sz="2400" b="0" dirty="0">
                <a:solidFill>
                  <a:srgbClr val="212B32"/>
                </a:solidFill>
                <a:effectLst/>
                <a:latin typeface="Times New Roman" panose="02020603050405020304" pitchFamily="18" charset="0"/>
                <a:cs typeface="Times New Roman" panose="02020603050405020304" pitchFamily="18" charset="0"/>
              </a:rPr>
              <a:t>It builds on </a:t>
            </a:r>
            <a:r>
              <a:rPr lang="en-GB" sz="2400" b="1" dirty="0">
                <a:solidFill>
                  <a:srgbClr val="212B32"/>
                </a:solidFill>
                <a:effectLst/>
                <a:latin typeface="Times New Roman" panose="02020603050405020304" pitchFamily="18" charset="0"/>
                <a:cs typeface="Times New Roman" panose="02020603050405020304" pitchFamily="18" charset="0"/>
              </a:rPr>
              <a:t>established good practice to provide clear guidance for health and care leaders to digitise, </a:t>
            </a:r>
          </a:p>
          <a:p>
            <a:pPr marL="342900" indent="-342900">
              <a:buFont typeface="Arial" panose="020B0604020202020204" pitchFamily="34" charset="0"/>
              <a:buChar char="•"/>
            </a:pPr>
            <a:r>
              <a:rPr lang="en-GB" sz="2400" b="1" dirty="0">
                <a:solidFill>
                  <a:srgbClr val="212B32"/>
                </a:solidFill>
                <a:effectLst/>
                <a:latin typeface="Times New Roman" panose="02020603050405020304" pitchFamily="18" charset="0"/>
                <a:cs typeface="Times New Roman" panose="02020603050405020304" pitchFamily="18" charset="0"/>
              </a:rPr>
              <a:t>connect and transform services safely and securely. </a:t>
            </a:r>
          </a:p>
          <a:p>
            <a:pPr marL="342900" indent="-342900">
              <a:buFont typeface="Arial" panose="020B0604020202020204" pitchFamily="34" charset="0"/>
              <a:buChar char="•"/>
            </a:pPr>
            <a:r>
              <a:rPr lang="en-GB" sz="2400" b="0" dirty="0">
                <a:solidFill>
                  <a:srgbClr val="212B32"/>
                </a:solidFill>
                <a:effectLst/>
                <a:latin typeface="Times New Roman" panose="02020603050405020304" pitchFamily="18" charset="0"/>
                <a:cs typeface="Times New Roman" panose="02020603050405020304" pitchFamily="18" charset="0"/>
              </a:rPr>
              <a:t>This will improve the outcomes, experience and safety of our citizens. (NHS, 2021)</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94443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3F0E1-A7CD-4AD7-ADA3-BC50CAB46410}"/>
              </a:ext>
            </a:extLst>
          </p:cNvPr>
          <p:cNvSpPr>
            <a:spLocks noGrp="1"/>
          </p:cNvSpPr>
          <p:nvPr>
            <p:ph type="title"/>
          </p:nvPr>
        </p:nvSpPr>
        <p:spPr>
          <a:xfrm>
            <a:off x="485610" y="104368"/>
            <a:ext cx="11007871" cy="296725"/>
          </a:xfrm>
        </p:spPr>
        <p:txBody>
          <a:bodyPr>
            <a:normAutofit fontScale="90000"/>
          </a:bodyPr>
          <a:lstStyle/>
          <a:p>
            <a:pPr algn="ctr"/>
            <a:r>
              <a:rPr lang="en-GB" sz="3200" b="1" dirty="0"/>
              <a:t>What Good Looks Like for local authorities and care providers</a:t>
            </a:r>
          </a:p>
        </p:txBody>
      </p:sp>
      <p:sp>
        <p:nvSpPr>
          <p:cNvPr id="3" name="Content Placeholder 2">
            <a:extLst>
              <a:ext uri="{FF2B5EF4-FFF2-40B4-BE49-F238E27FC236}">
                <a16:creationId xmlns:a16="http://schemas.microsoft.com/office/drawing/2014/main" id="{F38AA7B6-F7B8-4139-81EE-AD2BD31D2D72}"/>
              </a:ext>
            </a:extLst>
          </p:cNvPr>
          <p:cNvSpPr>
            <a:spLocks noGrp="1"/>
          </p:cNvSpPr>
          <p:nvPr>
            <p:ph idx="1"/>
          </p:nvPr>
        </p:nvSpPr>
        <p:spPr>
          <a:xfrm>
            <a:off x="564268" y="464297"/>
            <a:ext cx="11481847" cy="1161242"/>
          </a:xfrm>
        </p:spPr>
        <p:txBody>
          <a:bodyPr>
            <a:normAutofit fontScale="55000" lnSpcReduction="20000"/>
          </a:bodyPr>
          <a:lstStyle/>
          <a:p>
            <a:pPr marL="0" indent="0">
              <a:buNone/>
            </a:pPr>
            <a:r>
              <a:rPr lang="en-GB" sz="2900" dirty="0">
                <a:latin typeface="Arial" panose="020B0604020202020204" pitchFamily="34" charset="0"/>
                <a:cs typeface="Arial" panose="020B0604020202020204" pitchFamily="34" charset="0"/>
              </a:rPr>
              <a:t>The What Good Looks Like (WGLL) framework for adult social care is part of a suite of guidance for digital working across health and social care, developed by NHS England and the Department of Health and Social Care (DHSC). </a:t>
            </a:r>
          </a:p>
          <a:p>
            <a:pPr marL="0" indent="0">
              <a:buNone/>
            </a:pPr>
            <a:endParaRPr lang="en-GB" sz="2900" dirty="0">
              <a:latin typeface="Arial" panose="020B0604020202020204" pitchFamily="34" charset="0"/>
              <a:cs typeface="Arial" panose="020B0604020202020204" pitchFamily="34" charset="0"/>
            </a:endParaRPr>
          </a:p>
          <a:p>
            <a:pPr marL="0" indent="0">
              <a:buNone/>
            </a:pPr>
            <a:r>
              <a:rPr lang="en-GB" sz="2900" dirty="0">
                <a:latin typeface="Arial" panose="020B0604020202020204" pitchFamily="34" charset="0"/>
                <a:cs typeface="Arial" panose="020B0604020202020204" pitchFamily="34" charset="0"/>
              </a:rPr>
              <a:t>It is structured around the following </a:t>
            </a:r>
            <a:r>
              <a:rPr lang="en-GB" sz="2900" b="1" dirty="0">
                <a:latin typeface="Arial" panose="020B0604020202020204" pitchFamily="34" charset="0"/>
                <a:cs typeface="Arial" panose="020B0604020202020204" pitchFamily="34" charset="0"/>
              </a:rPr>
              <a:t>7 success measures </a:t>
            </a:r>
            <a:r>
              <a:rPr lang="en-GB" sz="2900" dirty="0">
                <a:latin typeface="Arial" panose="020B0604020202020204" pitchFamily="34" charset="0"/>
                <a:cs typeface="Arial" panose="020B0604020202020204" pitchFamily="34" charset="0"/>
              </a:rPr>
              <a:t>for digital working in adult social care services: </a:t>
            </a:r>
          </a:p>
          <a:p>
            <a:pPr marL="0" indent="0">
              <a:buNone/>
            </a:pPr>
            <a:endParaRPr lang="en-GB" dirty="0"/>
          </a:p>
        </p:txBody>
      </p:sp>
      <p:grpSp>
        <p:nvGrpSpPr>
          <p:cNvPr id="24" name="Group 23">
            <a:extLst>
              <a:ext uri="{FF2B5EF4-FFF2-40B4-BE49-F238E27FC236}">
                <a16:creationId xmlns:a16="http://schemas.microsoft.com/office/drawing/2014/main" id="{DFB8F0C6-4C5E-439B-B955-BB283115B1A7}"/>
              </a:ext>
            </a:extLst>
          </p:cNvPr>
          <p:cNvGrpSpPr/>
          <p:nvPr/>
        </p:nvGrpSpPr>
        <p:grpSpPr>
          <a:xfrm>
            <a:off x="-1348121" y="1054887"/>
            <a:ext cx="10176824" cy="4640875"/>
            <a:chOff x="-1470122" y="1965978"/>
            <a:chExt cx="10176824" cy="4640875"/>
          </a:xfrm>
        </p:grpSpPr>
        <p:sp>
          <p:nvSpPr>
            <p:cNvPr id="9" name="Block Arc 8">
              <a:extLst>
                <a:ext uri="{FF2B5EF4-FFF2-40B4-BE49-F238E27FC236}">
                  <a16:creationId xmlns:a16="http://schemas.microsoft.com/office/drawing/2014/main" id="{6F15FFDC-BEB8-40AB-A2A9-5BB08F54A480}"/>
                </a:ext>
              </a:extLst>
            </p:cNvPr>
            <p:cNvSpPr/>
            <p:nvPr/>
          </p:nvSpPr>
          <p:spPr>
            <a:xfrm>
              <a:off x="-1470122" y="1965978"/>
              <a:ext cx="4640875" cy="4640875"/>
            </a:xfrm>
            <a:prstGeom prst="blockArc">
              <a:avLst>
                <a:gd name="adj1" fmla="val 18900000"/>
                <a:gd name="adj2" fmla="val 2700000"/>
                <a:gd name="adj3" fmla="val 465"/>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0C887566-09B3-4F44-9450-EABC50CA18EC}"/>
                </a:ext>
              </a:extLst>
            </p:cNvPr>
            <p:cNvSpPr/>
            <p:nvPr/>
          </p:nvSpPr>
          <p:spPr>
            <a:xfrm>
              <a:off x="2666131" y="2720526"/>
              <a:ext cx="6040571" cy="313081"/>
            </a:xfrm>
            <a:custGeom>
              <a:avLst/>
              <a:gdLst>
                <a:gd name="connsiteX0" fmla="*/ 0 w 6040571"/>
                <a:gd name="connsiteY0" fmla="*/ 0 h 313081"/>
                <a:gd name="connsiteX1" fmla="*/ 6040571 w 6040571"/>
                <a:gd name="connsiteY1" fmla="*/ 0 h 313081"/>
                <a:gd name="connsiteX2" fmla="*/ 6040571 w 6040571"/>
                <a:gd name="connsiteY2" fmla="*/ 313081 h 313081"/>
                <a:gd name="connsiteX3" fmla="*/ 0 w 6040571"/>
                <a:gd name="connsiteY3" fmla="*/ 313081 h 313081"/>
                <a:gd name="connsiteX4" fmla="*/ 0 w 60405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571" h="313081">
                  <a:moveTo>
                    <a:pt x="0" y="0"/>
                  </a:moveTo>
                  <a:lnTo>
                    <a:pt x="6040571" y="0"/>
                  </a:lnTo>
                  <a:lnTo>
                    <a:pt x="60405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50800" rIns="50800" bIns="50800" numCol="1" spcCol="1270" anchor="ctr" anchorCtr="0">
              <a:noAutofit/>
            </a:bodyPr>
            <a:lstStyle/>
            <a:p>
              <a:pPr marL="0" lvl="0" indent="0" algn="l" defTabSz="889000">
                <a:lnSpc>
                  <a:spcPct val="90000"/>
                </a:lnSpc>
                <a:spcBef>
                  <a:spcPct val="0"/>
                </a:spcBef>
                <a:spcAft>
                  <a:spcPct val="35000"/>
                </a:spcAft>
                <a:buFont typeface="+mj-lt"/>
                <a:buNone/>
              </a:pPr>
              <a:r>
                <a:rPr lang="en-GB" sz="2000" kern="1200" dirty="0">
                  <a:latin typeface="Arial" panose="020B0604020202020204" pitchFamily="34" charset="0"/>
                  <a:cs typeface="Arial" panose="020B0604020202020204" pitchFamily="34" charset="0"/>
                </a:rPr>
                <a:t>Well led</a:t>
              </a:r>
              <a:endParaRPr lang="en-GB" sz="2000" kern="1200" dirty="0"/>
            </a:p>
          </p:txBody>
        </p:sp>
        <p:sp>
          <p:nvSpPr>
            <p:cNvPr id="11" name="Oval 10">
              <a:extLst>
                <a:ext uri="{FF2B5EF4-FFF2-40B4-BE49-F238E27FC236}">
                  <a16:creationId xmlns:a16="http://schemas.microsoft.com/office/drawing/2014/main" id="{BD18D9AE-9C4F-4AAC-9E7F-F0403DF02C4D}"/>
                </a:ext>
              </a:extLst>
            </p:cNvPr>
            <p:cNvSpPr/>
            <p:nvPr/>
          </p:nvSpPr>
          <p:spPr>
            <a:xfrm>
              <a:off x="2470455" y="2681391"/>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4" name="Group 3">
            <a:extLst>
              <a:ext uri="{FF2B5EF4-FFF2-40B4-BE49-F238E27FC236}">
                <a16:creationId xmlns:a16="http://schemas.microsoft.com/office/drawing/2014/main" id="{2AA258A0-F5D9-0352-E8F5-2BE657A1FBE7}"/>
              </a:ext>
            </a:extLst>
          </p:cNvPr>
          <p:cNvGrpSpPr/>
          <p:nvPr/>
        </p:nvGrpSpPr>
        <p:grpSpPr>
          <a:xfrm>
            <a:off x="2470455" y="2242656"/>
            <a:ext cx="6236247" cy="2731290"/>
            <a:chOff x="2470455" y="2242656"/>
            <a:chExt cx="6236247" cy="2731290"/>
          </a:xfrm>
        </p:grpSpPr>
        <p:grpSp>
          <p:nvGrpSpPr>
            <p:cNvPr id="25" name="Group 24">
              <a:extLst>
                <a:ext uri="{FF2B5EF4-FFF2-40B4-BE49-F238E27FC236}">
                  <a16:creationId xmlns:a16="http://schemas.microsoft.com/office/drawing/2014/main" id="{D9904B71-C224-4013-AC53-4322A150C509}"/>
                </a:ext>
              </a:extLst>
            </p:cNvPr>
            <p:cNvGrpSpPr/>
            <p:nvPr/>
          </p:nvGrpSpPr>
          <p:grpSpPr>
            <a:xfrm>
              <a:off x="2666130" y="2242656"/>
              <a:ext cx="5952724" cy="391351"/>
              <a:chOff x="2753978" y="3151288"/>
              <a:chExt cx="5952724" cy="391351"/>
            </a:xfrm>
          </p:grpSpPr>
          <p:sp>
            <p:nvSpPr>
              <p:cNvPr id="12" name="Freeform: Shape 11">
                <a:extLst>
                  <a:ext uri="{FF2B5EF4-FFF2-40B4-BE49-F238E27FC236}">
                    <a16:creationId xmlns:a16="http://schemas.microsoft.com/office/drawing/2014/main" id="{D53DD623-9600-494C-BAF4-02407ABD5290}"/>
                  </a:ext>
                </a:extLst>
              </p:cNvPr>
              <p:cNvSpPr/>
              <p:nvPr/>
            </p:nvSpPr>
            <p:spPr>
              <a:xfrm>
                <a:off x="2949654" y="3190424"/>
                <a:ext cx="5757048" cy="313081"/>
              </a:xfrm>
              <a:custGeom>
                <a:avLst/>
                <a:gdLst>
                  <a:gd name="connsiteX0" fmla="*/ 0 w 5757048"/>
                  <a:gd name="connsiteY0" fmla="*/ 0 h 313081"/>
                  <a:gd name="connsiteX1" fmla="*/ 5757048 w 5757048"/>
                  <a:gd name="connsiteY1" fmla="*/ 0 h 313081"/>
                  <a:gd name="connsiteX2" fmla="*/ 5757048 w 5757048"/>
                  <a:gd name="connsiteY2" fmla="*/ 313081 h 313081"/>
                  <a:gd name="connsiteX3" fmla="*/ 0 w 5757048"/>
                  <a:gd name="connsiteY3" fmla="*/ 313081 h 313081"/>
                  <a:gd name="connsiteX4" fmla="*/ 0 w 5757048"/>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57048" h="313081">
                    <a:moveTo>
                      <a:pt x="0" y="0"/>
                    </a:moveTo>
                    <a:lnTo>
                      <a:pt x="5757048" y="0"/>
                    </a:lnTo>
                    <a:lnTo>
                      <a:pt x="5757048"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Ensure smart foundations</a:t>
                </a:r>
              </a:p>
            </p:txBody>
          </p:sp>
          <p:sp>
            <p:nvSpPr>
              <p:cNvPr id="13" name="Oval 12">
                <a:extLst>
                  <a:ext uri="{FF2B5EF4-FFF2-40B4-BE49-F238E27FC236}">
                    <a16:creationId xmlns:a16="http://schemas.microsoft.com/office/drawing/2014/main" id="{AA1FA796-4855-491B-9BCB-E0168A8423E3}"/>
                  </a:ext>
                </a:extLst>
              </p:cNvPr>
              <p:cNvSpPr/>
              <p:nvPr/>
            </p:nvSpPr>
            <p:spPr>
              <a:xfrm>
                <a:off x="2753978" y="3151288"/>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26" name="Group 25">
              <a:extLst>
                <a:ext uri="{FF2B5EF4-FFF2-40B4-BE49-F238E27FC236}">
                  <a16:creationId xmlns:a16="http://schemas.microsoft.com/office/drawing/2014/main" id="{07A64033-D14A-48EC-BE23-B68652F3ED26}"/>
                </a:ext>
              </a:extLst>
            </p:cNvPr>
            <p:cNvGrpSpPr/>
            <p:nvPr/>
          </p:nvGrpSpPr>
          <p:grpSpPr>
            <a:xfrm>
              <a:off x="2753978" y="2736346"/>
              <a:ext cx="5797355" cy="391351"/>
              <a:chOff x="2909347" y="3620842"/>
              <a:chExt cx="5797355" cy="391351"/>
            </a:xfrm>
          </p:grpSpPr>
          <p:sp>
            <p:nvSpPr>
              <p:cNvPr id="14" name="Freeform: Shape 13">
                <a:extLst>
                  <a:ext uri="{FF2B5EF4-FFF2-40B4-BE49-F238E27FC236}">
                    <a16:creationId xmlns:a16="http://schemas.microsoft.com/office/drawing/2014/main" id="{DB404C3B-4A62-46EA-80B7-456990261E24}"/>
                  </a:ext>
                </a:extLst>
              </p:cNvPr>
              <p:cNvSpPr/>
              <p:nvPr/>
            </p:nvSpPr>
            <p:spPr>
              <a:xfrm>
                <a:off x="3105023" y="3659977"/>
                <a:ext cx="5601679" cy="313081"/>
              </a:xfrm>
              <a:custGeom>
                <a:avLst/>
                <a:gdLst>
                  <a:gd name="connsiteX0" fmla="*/ 0 w 5601679"/>
                  <a:gd name="connsiteY0" fmla="*/ 0 h 313081"/>
                  <a:gd name="connsiteX1" fmla="*/ 5601679 w 5601679"/>
                  <a:gd name="connsiteY1" fmla="*/ 0 h 313081"/>
                  <a:gd name="connsiteX2" fmla="*/ 5601679 w 5601679"/>
                  <a:gd name="connsiteY2" fmla="*/ 313081 h 313081"/>
                  <a:gd name="connsiteX3" fmla="*/ 0 w 5601679"/>
                  <a:gd name="connsiteY3" fmla="*/ 313081 h 313081"/>
                  <a:gd name="connsiteX4" fmla="*/ 0 w 5601679"/>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01679" h="313081">
                    <a:moveTo>
                      <a:pt x="0" y="0"/>
                    </a:moveTo>
                    <a:lnTo>
                      <a:pt x="5601679" y="0"/>
                    </a:lnTo>
                    <a:lnTo>
                      <a:pt x="5601679"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Safe practice</a:t>
                </a:r>
              </a:p>
            </p:txBody>
          </p:sp>
          <p:sp>
            <p:nvSpPr>
              <p:cNvPr id="15" name="Oval 14">
                <a:extLst>
                  <a:ext uri="{FF2B5EF4-FFF2-40B4-BE49-F238E27FC236}">
                    <a16:creationId xmlns:a16="http://schemas.microsoft.com/office/drawing/2014/main" id="{B661FA97-ED45-485D-A26A-5822831811FC}"/>
                  </a:ext>
                </a:extLst>
              </p:cNvPr>
              <p:cNvSpPr/>
              <p:nvPr/>
            </p:nvSpPr>
            <p:spPr>
              <a:xfrm>
                <a:off x="2909347" y="3620842"/>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27" name="Group 26">
              <a:extLst>
                <a:ext uri="{FF2B5EF4-FFF2-40B4-BE49-F238E27FC236}">
                  <a16:creationId xmlns:a16="http://schemas.microsoft.com/office/drawing/2014/main" id="{46FB6CF6-9D1A-4810-BFF5-06F3DE05931F}"/>
                </a:ext>
              </a:extLst>
            </p:cNvPr>
            <p:cNvGrpSpPr/>
            <p:nvPr/>
          </p:nvGrpSpPr>
          <p:grpSpPr>
            <a:xfrm>
              <a:off x="2753978" y="3233324"/>
              <a:ext cx="5747747" cy="391351"/>
              <a:chOff x="2958955" y="4090739"/>
              <a:chExt cx="5747747" cy="391351"/>
            </a:xfrm>
          </p:grpSpPr>
          <p:sp>
            <p:nvSpPr>
              <p:cNvPr id="16" name="Freeform: Shape 15">
                <a:extLst>
                  <a:ext uri="{FF2B5EF4-FFF2-40B4-BE49-F238E27FC236}">
                    <a16:creationId xmlns:a16="http://schemas.microsoft.com/office/drawing/2014/main" id="{D6DFAA55-0299-4467-A8B2-E0AC042562C0}"/>
                  </a:ext>
                </a:extLst>
              </p:cNvPr>
              <p:cNvSpPr/>
              <p:nvPr/>
            </p:nvSpPr>
            <p:spPr>
              <a:xfrm>
                <a:off x="3154631" y="4129874"/>
                <a:ext cx="5552071" cy="313081"/>
              </a:xfrm>
              <a:custGeom>
                <a:avLst/>
                <a:gdLst>
                  <a:gd name="connsiteX0" fmla="*/ 0 w 5552071"/>
                  <a:gd name="connsiteY0" fmla="*/ 0 h 313081"/>
                  <a:gd name="connsiteX1" fmla="*/ 5552071 w 5552071"/>
                  <a:gd name="connsiteY1" fmla="*/ 0 h 313081"/>
                  <a:gd name="connsiteX2" fmla="*/ 5552071 w 5552071"/>
                  <a:gd name="connsiteY2" fmla="*/ 313081 h 313081"/>
                  <a:gd name="connsiteX3" fmla="*/ 0 w 5552071"/>
                  <a:gd name="connsiteY3" fmla="*/ 313081 h 313081"/>
                  <a:gd name="connsiteX4" fmla="*/ 0 w 55520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2071" h="313081">
                    <a:moveTo>
                      <a:pt x="0" y="0"/>
                    </a:moveTo>
                    <a:lnTo>
                      <a:pt x="5552071" y="0"/>
                    </a:lnTo>
                    <a:lnTo>
                      <a:pt x="55520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Support workforce</a:t>
                </a:r>
              </a:p>
            </p:txBody>
          </p:sp>
          <p:sp>
            <p:nvSpPr>
              <p:cNvPr id="17" name="Oval 16">
                <a:extLst>
                  <a:ext uri="{FF2B5EF4-FFF2-40B4-BE49-F238E27FC236}">
                    <a16:creationId xmlns:a16="http://schemas.microsoft.com/office/drawing/2014/main" id="{D78AE605-9A21-414C-AC26-27DFEA10C7CE}"/>
                  </a:ext>
                </a:extLst>
              </p:cNvPr>
              <p:cNvSpPr/>
              <p:nvPr/>
            </p:nvSpPr>
            <p:spPr>
              <a:xfrm>
                <a:off x="2958955" y="4090739"/>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28" name="Group 27">
              <a:extLst>
                <a:ext uri="{FF2B5EF4-FFF2-40B4-BE49-F238E27FC236}">
                  <a16:creationId xmlns:a16="http://schemas.microsoft.com/office/drawing/2014/main" id="{0ED5C188-FA9A-47DF-A114-41120438B68F}"/>
                </a:ext>
              </a:extLst>
            </p:cNvPr>
            <p:cNvGrpSpPr/>
            <p:nvPr/>
          </p:nvGrpSpPr>
          <p:grpSpPr>
            <a:xfrm>
              <a:off x="2753978" y="3703221"/>
              <a:ext cx="5797355" cy="391351"/>
              <a:chOff x="2909347" y="4560637"/>
              <a:chExt cx="5797355" cy="391351"/>
            </a:xfrm>
          </p:grpSpPr>
          <p:sp>
            <p:nvSpPr>
              <p:cNvPr id="18" name="Freeform: Shape 17">
                <a:extLst>
                  <a:ext uri="{FF2B5EF4-FFF2-40B4-BE49-F238E27FC236}">
                    <a16:creationId xmlns:a16="http://schemas.microsoft.com/office/drawing/2014/main" id="{57042B2A-457B-48DA-A058-87AFE1664186}"/>
                  </a:ext>
                </a:extLst>
              </p:cNvPr>
              <p:cNvSpPr/>
              <p:nvPr/>
            </p:nvSpPr>
            <p:spPr>
              <a:xfrm>
                <a:off x="3105023" y="4599772"/>
                <a:ext cx="5601679" cy="313081"/>
              </a:xfrm>
              <a:custGeom>
                <a:avLst/>
                <a:gdLst>
                  <a:gd name="connsiteX0" fmla="*/ 0 w 5601679"/>
                  <a:gd name="connsiteY0" fmla="*/ 0 h 313081"/>
                  <a:gd name="connsiteX1" fmla="*/ 5601679 w 5601679"/>
                  <a:gd name="connsiteY1" fmla="*/ 0 h 313081"/>
                  <a:gd name="connsiteX2" fmla="*/ 5601679 w 5601679"/>
                  <a:gd name="connsiteY2" fmla="*/ 313081 h 313081"/>
                  <a:gd name="connsiteX3" fmla="*/ 0 w 5601679"/>
                  <a:gd name="connsiteY3" fmla="*/ 313081 h 313081"/>
                  <a:gd name="connsiteX4" fmla="*/ 0 w 5601679"/>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01679" h="313081">
                    <a:moveTo>
                      <a:pt x="0" y="0"/>
                    </a:moveTo>
                    <a:lnTo>
                      <a:pt x="5601679" y="0"/>
                    </a:lnTo>
                    <a:lnTo>
                      <a:pt x="5601679"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Empower people</a:t>
                </a:r>
              </a:p>
            </p:txBody>
          </p:sp>
          <p:sp>
            <p:nvSpPr>
              <p:cNvPr id="19" name="Oval 18">
                <a:extLst>
                  <a:ext uri="{FF2B5EF4-FFF2-40B4-BE49-F238E27FC236}">
                    <a16:creationId xmlns:a16="http://schemas.microsoft.com/office/drawing/2014/main" id="{66387313-C3DA-4E77-A992-DE757D5440CE}"/>
                  </a:ext>
                </a:extLst>
              </p:cNvPr>
              <p:cNvSpPr/>
              <p:nvPr/>
            </p:nvSpPr>
            <p:spPr>
              <a:xfrm>
                <a:off x="2909347" y="4560637"/>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29" name="Group 28">
              <a:extLst>
                <a:ext uri="{FF2B5EF4-FFF2-40B4-BE49-F238E27FC236}">
                  <a16:creationId xmlns:a16="http://schemas.microsoft.com/office/drawing/2014/main" id="{15C24A49-53B5-4441-97B9-A84DF5C7D5B6}"/>
                </a:ext>
              </a:extLst>
            </p:cNvPr>
            <p:cNvGrpSpPr/>
            <p:nvPr/>
          </p:nvGrpSpPr>
          <p:grpSpPr>
            <a:xfrm>
              <a:off x="2710054" y="4128040"/>
              <a:ext cx="5952724" cy="391351"/>
              <a:chOff x="2753978" y="5030190"/>
              <a:chExt cx="5952724" cy="391351"/>
            </a:xfrm>
          </p:grpSpPr>
          <p:sp>
            <p:nvSpPr>
              <p:cNvPr id="20" name="Freeform: Shape 19">
                <a:extLst>
                  <a:ext uri="{FF2B5EF4-FFF2-40B4-BE49-F238E27FC236}">
                    <a16:creationId xmlns:a16="http://schemas.microsoft.com/office/drawing/2014/main" id="{E106D405-FF1C-467C-9075-F021E3E65021}"/>
                  </a:ext>
                </a:extLst>
              </p:cNvPr>
              <p:cNvSpPr/>
              <p:nvPr/>
            </p:nvSpPr>
            <p:spPr>
              <a:xfrm>
                <a:off x="2949654" y="5069325"/>
                <a:ext cx="5757048" cy="313081"/>
              </a:xfrm>
              <a:custGeom>
                <a:avLst/>
                <a:gdLst>
                  <a:gd name="connsiteX0" fmla="*/ 0 w 5757048"/>
                  <a:gd name="connsiteY0" fmla="*/ 0 h 313081"/>
                  <a:gd name="connsiteX1" fmla="*/ 5757048 w 5757048"/>
                  <a:gd name="connsiteY1" fmla="*/ 0 h 313081"/>
                  <a:gd name="connsiteX2" fmla="*/ 5757048 w 5757048"/>
                  <a:gd name="connsiteY2" fmla="*/ 313081 h 313081"/>
                  <a:gd name="connsiteX3" fmla="*/ 0 w 5757048"/>
                  <a:gd name="connsiteY3" fmla="*/ 313081 h 313081"/>
                  <a:gd name="connsiteX4" fmla="*/ 0 w 5757048"/>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57048" h="313081">
                    <a:moveTo>
                      <a:pt x="0" y="0"/>
                    </a:moveTo>
                    <a:lnTo>
                      <a:pt x="5757048" y="0"/>
                    </a:lnTo>
                    <a:lnTo>
                      <a:pt x="5757048"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Improve care</a:t>
                </a:r>
              </a:p>
            </p:txBody>
          </p:sp>
          <p:sp>
            <p:nvSpPr>
              <p:cNvPr id="21" name="Oval 20">
                <a:extLst>
                  <a:ext uri="{FF2B5EF4-FFF2-40B4-BE49-F238E27FC236}">
                    <a16:creationId xmlns:a16="http://schemas.microsoft.com/office/drawing/2014/main" id="{C6EA0B70-3185-4D50-929D-5D1E0F165790}"/>
                  </a:ext>
                </a:extLst>
              </p:cNvPr>
              <p:cNvSpPr/>
              <p:nvPr/>
            </p:nvSpPr>
            <p:spPr>
              <a:xfrm>
                <a:off x="2753978" y="5030190"/>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30" name="Group 29">
              <a:extLst>
                <a:ext uri="{FF2B5EF4-FFF2-40B4-BE49-F238E27FC236}">
                  <a16:creationId xmlns:a16="http://schemas.microsoft.com/office/drawing/2014/main" id="{CE80364D-5604-442B-935A-A22CBAC39C54}"/>
                </a:ext>
              </a:extLst>
            </p:cNvPr>
            <p:cNvGrpSpPr/>
            <p:nvPr/>
          </p:nvGrpSpPr>
          <p:grpSpPr>
            <a:xfrm>
              <a:off x="2470455" y="4582595"/>
              <a:ext cx="6236247" cy="391351"/>
              <a:chOff x="2470455" y="5500087"/>
              <a:chExt cx="6236247" cy="391351"/>
            </a:xfrm>
          </p:grpSpPr>
          <p:sp>
            <p:nvSpPr>
              <p:cNvPr id="22" name="Freeform: Shape 21">
                <a:extLst>
                  <a:ext uri="{FF2B5EF4-FFF2-40B4-BE49-F238E27FC236}">
                    <a16:creationId xmlns:a16="http://schemas.microsoft.com/office/drawing/2014/main" id="{05B137F2-CE5B-44AC-962C-594D3122EC7C}"/>
                  </a:ext>
                </a:extLst>
              </p:cNvPr>
              <p:cNvSpPr/>
              <p:nvPr/>
            </p:nvSpPr>
            <p:spPr>
              <a:xfrm>
                <a:off x="2666131" y="5539223"/>
                <a:ext cx="6040571" cy="313081"/>
              </a:xfrm>
              <a:custGeom>
                <a:avLst/>
                <a:gdLst>
                  <a:gd name="connsiteX0" fmla="*/ 0 w 6040571"/>
                  <a:gd name="connsiteY0" fmla="*/ 0 h 313081"/>
                  <a:gd name="connsiteX1" fmla="*/ 6040571 w 6040571"/>
                  <a:gd name="connsiteY1" fmla="*/ 0 h 313081"/>
                  <a:gd name="connsiteX2" fmla="*/ 6040571 w 6040571"/>
                  <a:gd name="connsiteY2" fmla="*/ 313081 h 313081"/>
                  <a:gd name="connsiteX3" fmla="*/ 0 w 6040571"/>
                  <a:gd name="connsiteY3" fmla="*/ 313081 h 313081"/>
                  <a:gd name="connsiteX4" fmla="*/ 0 w 60405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571" h="313081">
                    <a:moveTo>
                      <a:pt x="0" y="0"/>
                    </a:moveTo>
                    <a:lnTo>
                      <a:pt x="6040571" y="0"/>
                    </a:lnTo>
                    <a:lnTo>
                      <a:pt x="60405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Healthy populations</a:t>
                </a:r>
              </a:p>
            </p:txBody>
          </p:sp>
          <p:sp>
            <p:nvSpPr>
              <p:cNvPr id="23" name="Oval 22">
                <a:extLst>
                  <a:ext uri="{FF2B5EF4-FFF2-40B4-BE49-F238E27FC236}">
                    <a16:creationId xmlns:a16="http://schemas.microsoft.com/office/drawing/2014/main" id="{4DA24004-7122-403F-A876-88ACAA7572B7}"/>
                  </a:ext>
                </a:extLst>
              </p:cNvPr>
              <p:cNvSpPr/>
              <p:nvPr/>
            </p:nvSpPr>
            <p:spPr>
              <a:xfrm>
                <a:off x="2470455" y="5500087"/>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spTree>
    <p:extLst>
      <p:ext uri="{BB962C8B-B14F-4D97-AF65-F5344CB8AC3E}">
        <p14:creationId xmlns:p14="http://schemas.microsoft.com/office/powerpoint/2010/main" val="4153504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fade">
                                      <p:cBhvr>
                                        <p:cTn id="1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5D7FC-20C4-F8DA-59BF-95FB381044D5}"/>
              </a:ext>
            </a:extLst>
          </p:cNvPr>
          <p:cNvSpPr>
            <a:spLocks noGrp="1"/>
          </p:cNvSpPr>
          <p:nvPr>
            <p:ph type="title"/>
          </p:nvPr>
        </p:nvSpPr>
        <p:spPr>
          <a:xfrm>
            <a:off x="301657" y="1420927"/>
            <a:ext cx="11594969" cy="417706"/>
          </a:xfrm>
        </p:spPr>
        <p:txBody>
          <a:bodyPr>
            <a:normAutofit fontScale="90000"/>
          </a:bodyPr>
          <a:lstStyle/>
          <a:p>
            <a:pPr algn="ctr"/>
            <a:r>
              <a:rPr lang="en-GB" sz="3600" b="1" dirty="0"/>
              <a:t>Success measure 1 – “Well led”</a:t>
            </a:r>
          </a:p>
        </p:txBody>
      </p:sp>
      <p:sp>
        <p:nvSpPr>
          <p:cNvPr id="5" name="Content Placeholder 4">
            <a:extLst>
              <a:ext uri="{FF2B5EF4-FFF2-40B4-BE49-F238E27FC236}">
                <a16:creationId xmlns:a16="http://schemas.microsoft.com/office/drawing/2014/main" id="{CAEC762C-4C38-4A22-A710-23D4866D6AFF}"/>
              </a:ext>
            </a:extLst>
          </p:cNvPr>
          <p:cNvSpPr>
            <a:spLocks noGrp="1"/>
          </p:cNvSpPr>
          <p:nvPr>
            <p:ph idx="1"/>
          </p:nvPr>
        </p:nvSpPr>
        <p:spPr>
          <a:xfrm>
            <a:off x="298450" y="2006599"/>
            <a:ext cx="11594969" cy="4703120"/>
          </a:xfrm>
        </p:spPr>
        <p:txBody>
          <a:bodyPr>
            <a:noAutofit/>
          </a:bodyPr>
          <a:lstStyle/>
          <a:p>
            <a:r>
              <a:rPr lang="en-GB" sz="2000" b="1" dirty="0"/>
              <a:t>NHS:</a:t>
            </a:r>
            <a:br>
              <a:rPr lang="en-GB" sz="2000" dirty="0"/>
            </a:br>
            <a:r>
              <a:rPr lang="en-GB" sz="2000" dirty="0"/>
              <a:t>Have a </a:t>
            </a:r>
            <a:r>
              <a:rPr lang="en-GB" sz="2000" b="1" dirty="0"/>
              <a:t>clear digital plan</a:t>
            </a:r>
            <a:r>
              <a:rPr lang="en-GB" sz="2000" dirty="0"/>
              <a:t>, use technology to </a:t>
            </a:r>
            <a:r>
              <a:rPr lang="en-GB" sz="2000" b="1" dirty="0"/>
              <a:t>improve care for everyone</a:t>
            </a:r>
            <a:r>
              <a:rPr lang="en-GB" sz="2000" dirty="0"/>
              <a:t>, and have enough funding to continue it.</a:t>
            </a:r>
          </a:p>
          <a:p>
            <a:r>
              <a:rPr lang="en-GB" sz="2000" b="1" dirty="0"/>
              <a:t>Local authorities &amp; social care:</a:t>
            </a:r>
            <a:br>
              <a:rPr lang="en-GB" sz="2000" dirty="0"/>
            </a:br>
            <a:r>
              <a:rPr lang="en-GB" sz="2000" dirty="0"/>
              <a:t>Have a </a:t>
            </a:r>
            <a:r>
              <a:rPr lang="en-GB" sz="2000" b="1" dirty="0"/>
              <a:t>clear digital plan</a:t>
            </a:r>
            <a:r>
              <a:rPr lang="en-GB" sz="2000" dirty="0"/>
              <a:t> and make sure leaders and staff have the </a:t>
            </a:r>
            <a:r>
              <a:rPr lang="en-GB" sz="2000" b="1" dirty="0"/>
              <a:t>skills and confidence to use technology well</a:t>
            </a:r>
            <a:r>
              <a:rPr lang="en-GB" sz="2000" dirty="0"/>
              <a:t>.</a:t>
            </a:r>
          </a:p>
          <a:p>
            <a:pPr marL="0" indent="0">
              <a:buNone/>
            </a:pPr>
            <a:endParaRPr lang="en-GB" sz="2000" b="1" dirty="0"/>
          </a:p>
          <a:p>
            <a:pPr marL="0" indent="0">
              <a:buNone/>
            </a:pPr>
            <a:endParaRPr lang="en-GB" sz="2000" b="1" dirty="0"/>
          </a:p>
          <a:p>
            <a:pPr marL="0" indent="0" algn="ctr">
              <a:buNone/>
            </a:pPr>
            <a:r>
              <a:rPr lang="en-GB" sz="2000" dirty="0"/>
              <a:t> </a:t>
            </a:r>
            <a:r>
              <a:rPr lang="en-GB" sz="2000" b="1" dirty="0"/>
              <a:t>Good leadership + clear digital plan + skilled staff = better care.</a:t>
            </a:r>
          </a:p>
          <a:p>
            <a:pPr marL="0" indent="0">
              <a:buNone/>
            </a:pPr>
            <a:endParaRPr lang="en-GB" sz="2000" dirty="0"/>
          </a:p>
        </p:txBody>
      </p:sp>
    </p:spTree>
    <p:extLst>
      <p:ext uri="{BB962C8B-B14F-4D97-AF65-F5344CB8AC3E}">
        <p14:creationId xmlns:p14="http://schemas.microsoft.com/office/powerpoint/2010/main" val="3577060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454AAD1-6D6F-4215-A3C2-A8C896B1F244}"/>
              </a:ext>
            </a:extLst>
          </p:cNvPr>
          <p:cNvSpPr>
            <a:spLocks noGrp="1"/>
          </p:cNvSpPr>
          <p:nvPr>
            <p:ph type="title"/>
          </p:nvPr>
        </p:nvSpPr>
        <p:spPr>
          <a:xfrm>
            <a:off x="2743278" y="233294"/>
            <a:ext cx="9340646" cy="686927"/>
          </a:xfrm>
        </p:spPr>
        <p:txBody>
          <a:bodyPr>
            <a:normAutofit/>
          </a:bodyPr>
          <a:lstStyle/>
          <a:p>
            <a:r>
              <a:rPr lang="en-GB" sz="3600" b="1" dirty="0"/>
              <a:t>Success Measure 2 – “Ensure smart foundations”  </a:t>
            </a:r>
          </a:p>
        </p:txBody>
      </p:sp>
      <p:sp>
        <p:nvSpPr>
          <p:cNvPr id="3" name="Rectangle 2" descr="Doctor">
            <a:extLst>
              <a:ext uri="{FF2B5EF4-FFF2-40B4-BE49-F238E27FC236}">
                <a16:creationId xmlns:a16="http://schemas.microsoft.com/office/drawing/2014/main" id="{4B3C8ACD-E500-46B6-A741-72CBCB13F55A}"/>
              </a:ext>
            </a:extLst>
          </p:cNvPr>
          <p:cNvSpPr/>
          <p:nvPr/>
        </p:nvSpPr>
        <p:spPr>
          <a:xfrm>
            <a:off x="1232289" y="920221"/>
            <a:ext cx="1240838" cy="1182697"/>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0" name="Rectangle 9" descr="User Network">
            <a:extLst>
              <a:ext uri="{FF2B5EF4-FFF2-40B4-BE49-F238E27FC236}">
                <a16:creationId xmlns:a16="http://schemas.microsoft.com/office/drawing/2014/main" id="{D71621C9-143B-493D-AE02-9D5EF7790EA1}"/>
              </a:ext>
            </a:extLst>
          </p:cNvPr>
          <p:cNvSpPr/>
          <p:nvPr/>
        </p:nvSpPr>
        <p:spPr>
          <a:xfrm>
            <a:off x="7487689" y="933028"/>
            <a:ext cx="1240838" cy="1182697"/>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70300BFB-78BB-870A-5CBC-AFA11E511604}"/>
              </a:ext>
            </a:extLst>
          </p:cNvPr>
          <p:cNvSpPr txBox="1"/>
          <p:nvPr/>
        </p:nvSpPr>
        <p:spPr>
          <a:xfrm>
            <a:off x="2062065" y="2508652"/>
            <a:ext cx="8462865" cy="3139321"/>
          </a:xfrm>
          <a:prstGeom prst="rect">
            <a:avLst/>
          </a:prstGeom>
          <a:noFill/>
        </p:spPr>
        <p:txBody>
          <a:bodyPr wrap="square">
            <a:spAutoFit/>
          </a:bodyPr>
          <a:lstStyle/>
          <a:p>
            <a:r>
              <a:rPr lang="en-GB" b="1" dirty="0"/>
              <a:t>NHS:</a:t>
            </a:r>
            <a:br>
              <a:rPr lang="en-GB" dirty="0"/>
            </a:br>
            <a:r>
              <a:rPr lang="en-GB" dirty="0"/>
              <a:t>Use </a:t>
            </a:r>
            <a:r>
              <a:rPr lang="en-GB" b="1" dirty="0"/>
              <a:t>modern digital systems</a:t>
            </a:r>
            <a:r>
              <a:rPr lang="en-GB" dirty="0"/>
              <a:t> and make sure electronic patient records are </a:t>
            </a:r>
            <a:r>
              <a:rPr lang="en-GB" b="1" dirty="0"/>
              <a:t>up-to-date, connected and available across services</a:t>
            </a:r>
            <a:r>
              <a:rPr lang="en-GB" dirty="0"/>
              <a:t>.</a:t>
            </a:r>
          </a:p>
          <a:p>
            <a:endParaRPr lang="en-GB" dirty="0"/>
          </a:p>
          <a:p>
            <a:r>
              <a:rPr lang="en-GB" b="1" dirty="0"/>
              <a:t>Local authorities &amp; social care:</a:t>
            </a:r>
            <a:br>
              <a:rPr lang="en-GB" dirty="0"/>
            </a:br>
            <a:r>
              <a:rPr lang="en-GB" dirty="0"/>
              <a:t>Use </a:t>
            </a:r>
            <a:r>
              <a:rPr lang="en-GB" b="1" dirty="0"/>
              <a:t>modern, secure technology</a:t>
            </a:r>
            <a:r>
              <a:rPr lang="en-GB" dirty="0"/>
              <a:t>, give staff access to </a:t>
            </a:r>
            <a:r>
              <a:rPr lang="en-GB" b="1" dirty="0"/>
              <a:t>up-to-date digital records</a:t>
            </a:r>
            <a:r>
              <a:rPr lang="en-GB" dirty="0"/>
              <a:t>, and make sure systems such as </a:t>
            </a:r>
            <a:r>
              <a:rPr lang="en-GB" b="1" dirty="0"/>
              <a:t>care alarms, phones, CCTV and security systems</a:t>
            </a:r>
            <a:r>
              <a:rPr lang="en-GB" dirty="0"/>
              <a:t> work with new digital technology.</a:t>
            </a:r>
          </a:p>
          <a:p>
            <a:pPr>
              <a:buNone/>
            </a:pPr>
            <a:endParaRPr lang="en-GB" dirty="0"/>
          </a:p>
          <a:p>
            <a:pPr>
              <a:buNone/>
            </a:pPr>
            <a:br>
              <a:rPr lang="en-GB" dirty="0"/>
            </a:br>
            <a:r>
              <a:rPr lang="en-GB" b="1" dirty="0"/>
              <a:t>Good technology + secure systems + up-to-date records = safer and better care.</a:t>
            </a:r>
            <a:endParaRPr lang="en-GB" dirty="0"/>
          </a:p>
        </p:txBody>
      </p:sp>
    </p:spTree>
    <p:extLst>
      <p:ext uri="{BB962C8B-B14F-4D97-AF65-F5344CB8AC3E}">
        <p14:creationId xmlns:p14="http://schemas.microsoft.com/office/powerpoint/2010/main" val="281019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93E17-45E1-4FED-AB1B-6AD86DBDE522}"/>
              </a:ext>
            </a:extLst>
          </p:cNvPr>
          <p:cNvSpPr>
            <a:spLocks noGrp="1"/>
          </p:cNvSpPr>
          <p:nvPr>
            <p:ph type="title"/>
          </p:nvPr>
        </p:nvSpPr>
        <p:spPr>
          <a:xfrm>
            <a:off x="2467897" y="365125"/>
            <a:ext cx="9268473" cy="1325563"/>
          </a:xfrm>
        </p:spPr>
        <p:txBody>
          <a:bodyPr>
            <a:normAutofit/>
          </a:bodyPr>
          <a:lstStyle/>
          <a:p>
            <a:r>
              <a:rPr lang="en-GB" sz="3600" b="1" dirty="0"/>
              <a:t>Success Measure 2 –  Ensure smart foundations  </a:t>
            </a:r>
          </a:p>
        </p:txBody>
      </p:sp>
      <p:sp>
        <p:nvSpPr>
          <p:cNvPr id="5" name="TextBox 4">
            <a:extLst>
              <a:ext uri="{FF2B5EF4-FFF2-40B4-BE49-F238E27FC236}">
                <a16:creationId xmlns:a16="http://schemas.microsoft.com/office/drawing/2014/main" id="{8CC74B9B-2282-4651-ADF1-18E864DFEC68}"/>
              </a:ext>
            </a:extLst>
          </p:cNvPr>
          <p:cNvSpPr txBox="1"/>
          <p:nvPr/>
        </p:nvSpPr>
        <p:spPr>
          <a:xfrm>
            <a:off x="1066800" y="2387600"/>
            <a:ext cx="2099733" cy="1938992"/>
          </a:xfrm>
          <a:prstGeom prst="rect">
            <a:avLst/>
          </a:prstGeom>
          <a:noFill/>
        </p:spPr>
        <p:txBody>
          <a:bodyPr wrap="square" rtlCol="0">
            <a:spAutoFit/>
          </a:bodyPr>
          <a:lstStyle/>
          <a:p>
            <a:r>
              <a:rPr lang="en-GB" sz="2400" dirty="0"/>
              <a:t>This video briefly explains Digital Social Care Records (DSCRs)</a:t>
            </a:r>
          </a:p>
        </p:txBody>
      </p:sp>
      <p:pic>
        <p:nvPicPr>
          <p:cNvPr id="6" name="Online Media 5" title="Digital Social Care Records">
            <a:hlinkClick r:id="" action="ppaction://media"/>
            <a:extLst>
              <a:ext uri="{FF2B5EF4-FFF2-40B4-BE49-F238E27FC236}">
                <a16:creationId xmlns:a16="http://schemas.microsoft.com/office/drawing/2014/main" id="{02F633BF-D358-4145-8160-56630A072DB3}"/>
              </a:ext>
            </a:extLst>
          </p:cNvPr>
          <p:cNvPicPr>
            <a:picLocks noRot="1" noChangeAspect="1"/>
          </p:cNvPicPr>
          <p:nvPr>
            <a:videoFile r:link="rId1"/>
          </p:nvPr>
        </p:nvPicPr>
        <p:blipFill>
          <a:blip r:embed="rId4"/>
          <a:stretch>
            <a:fillRect/>
          </a:stretch>
        </p:blipFill>
        <p:spPr>
          <a:xfrm>
            <a:off x="3780148" y="2137169"/>
            <a:ext cx="7738640" cy="4372331"/>
          </a:xfrm>
          <a:prstGeom prst="rect">
            <a:avLst/>
          </a:prstGeom>
        </p:spPr>
      </p:pic>
    </p:spTree>
    <p:extLst>
      <p:ext uri="{BB962C8B-B14F-4D97-AF65-F5344CB8AC3E}">
        <p14:creationId xmlns:p14="http://schemas.microsoft.com/office/powerpoint/2010/main" val="1661432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4BFC0-76AF-DFAE-5695-C0BD69509162}"/>
              </a:ext>
            </a:extLst>
          </p:cNvPr>
          <p:cNvSpPr>
            <a:spLocks noGrp="1"/>
          </p:cNvSpPr>
          <p:nvPr>
            <p:ph type="title"/>
          </p:nvPr>
        </p:nvSpPr>
        <p:spPr>
          <a:xfrm>
            <a:off x="298515" y="1241569"/>
            <a:ext cx="11594969" cy="358713"/>
          </a:xfrm>
        </p:spPr>
        <p:txBody>
          <a:bodyPr>
            <a:noAutofit/>
          </a:bodyPr>
          <a:lstStyle/>
          <a:p>
            <a:pPr algn="ctr"/>
            <a:r>
              <a:rPr lang="en-GB" sz="3600" b="1" dirty="0"/>
              <a:t>Success Measure 3 – “Safe Practice”</a:t>
            </a:r>
          </a:p>
        </p:txBody>
      </p:sp>
      <p:sp>
        <p:nvSpPr>
          <p:cNvPr id="3" name="Content Placeholder 2">
            <a:extLst>
              <a:ext uri="{FF2B5EF4-FFF2-40B4-BE49-F238E27FC236}">
                <a16:creationId xmlns:a16="http://schemas.microsoft.com/office/drawing/2014/main" id="{A50B0D8E-B62A-A94A-8C3A-C9516A44D804}"/>
              </a:ext>
            </a:extLst>
          </p:cNvPr>
          <p:cNvSpPr>
            <a:spLocks noGrp="1"/>
          </p:cNvSpPr>
          <p:nvPr>
            <p:ph idx="1"/>
          </p:nvPr>
        </p:nvSpPr>
        <p:spPr>
          <a:xfrm>
            <a:off x="301656" y="1779639"/>
            <a:ext cx="10708466" cy="4640251"/>
          </a:xfrm>
        </p:spPr>
        <p:txBody>
          <a:bodyPr>
            <a:normAutofit/>
          </a:bodyPr>
          <a:lstStyle/>
          <a:p>
            <a:r>
              <a:rPr lang="en-GB" dirty="0">
                <a:cs typeface="Times New Roman" panose="02020603050405020304" pitchFamily="18" charset="0"/>
              </a:rPr>
              <a:t>Organisations should maintain </a:t>
            </a:r>
            <a:r>
              <a:rPr lang="en-GB" b="1" dirty="0">
                <a:cs typeface="Times New Roman" panose="02020603050405020304" pitchFamily="18" charset="0"/>
              </a:rPr>
              <a:t>standards for safe care, routinely reviewing digital and data systems to ensure they are safe, strong, secure, sustainable and strong. </a:t>
            </a:r>
          </a:p>
          <a:p>
            <a:endParaRPr lang="en-GB" dirty="0">
              <a:cs typeface="Times New Roman" panose="02020603050405020304" pitchFamily="18" charset="0"/>
            </a:endParaRPr>
          </a:p>
          <a:p>
            <a:r>
              <a:rPr lang="en-GB" b="1" dirty="0">
                <a:cs typeface="Times New Roman" panose="02020603050405020304" pitchFamily="18" charset="0"/>
              </a:rPr>
              <a:t>Good data and cyber security </a:t>
            </a:r>
            <a:r>
              <a:rPr lang="en-GB" dirty="0">
                <a:cs typeface="Times New Roman" panose="02020603050405020304" pitchFamily="18" charset="0"/>
              </a:rPr>
              <a:t>means organisations can safely use and share information which can </a:t>
            </a:r>
            <a:r>
              <a:rPr lang="en-GB" b="1" dirty="0">
                <a:cs typeface="Times New Roman" panose="02020603050405020304" pitchFamily="18" charset="0"/>
              </a:rPr>
              <a:t>improve care and support for people</a:t>
            </a:r>
            <a:r>
              <a:rPr lang="en-GB" dirty="0">
                <a:cs typeface="Times New Roman" panose="02020603050405020304" pitchFamily="18" charset="0"/>
              </a:rPr>
              <a:t>.</a:t>
            </a:r>
          </a:p>
          <a:p>
            <a:endParaRPr lang="en-GB" dirty="0"/>
          </a:p>
        </p:txBody>
      </p:sp>
    </p:spTree>
    <p:extLst>
      <p:ext uri="{BB962C8B-B14F-4D97-AF65-F5344CB8AC3E}">
        <p14:creationId xmlns:p14="http://schemas.microsoft.com/office/powerpoint/2010/main" val="6942859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B226D95-DB9D-40B0-8E74-59482D7632D2}"/>
              </a:ext>
            </a:extLst>
          </p:cNvPr>
          <p:cNvSpPr>
            <a:spLocks noGrp="1"/>
          </p:cNvSpPr>
          <p:nvPr>
            <p:ph type="title"/>
          </p:nvPr>
        </p:nvSpPr>
        <p:spPr>
          <a:xfrm>
            <a:off x="355076" y="113665"/>
            <a:ext cx="11481847" cy="1325563"/>
          </a:xfrm>
        </p:spPr>
        <p:txBody>
          <a:bodyPr/>
          <a:lstStyle/>
          <a:p>
            <a:r>
              <a:rPr lang="en-GB" dirty="0"/>
              <a:t>Success Measure 3 – Safe Practice</a:t>
            </a:r>
          </a:p>
        </p:txBody>
      </p:sp>
      <p:pic>
        <p:nvPicPr>
          <p:cNvPr id="3" name="Online Media 2" title="Business Admin - Being Safe and Secure Online">
            <a:hlinkClick r:id="" action="ppaction://media"/>
            <a:extLst>
              <a:ext uri="{FF2B5EF4-FFF2-40B4-BE49-F238E27FC236}">
                <a16:creationId xmlns:a16="http://schemas.microsoft.com/office/drawing/2014/main" id="{09D57830-4E3E-47A1-8478-B6A87F660471}"/>
              </a:ext>
            </a:extLst>
          </p:cNvPr>
          <p:cNvPicPr>
            <a:picLocks noGrp="1" noRot="1" noChangeAspect="1"/>
          </p:cNvPicPr>
          <p:nvPr>
            <p:ph idx="1"/>
            <a:videoFile r:link="rId1"/>
          </p:nvPr>
        </p:nvPicPr>
        <p:blipFill>
          <a:blip r:embed="rId3"/>
          <a:stretch>
            <a:fillRect/>
          </a:stretch>
        </p:blipFill>
        <p:spPr>
          <a:xfrm>
            <a:off x="1207770" y="1613666"/>
            <a:ext cx="7053684" cy="3984943"/>
          </a:xfrm>
          <a:prstGeom prst="rect">
            <a:avLst/>
          </a:prstGeom>
        </p:spPr>
      </p:pic>
      <p:pic>
        <p:nvPicPr>
          <p:cNvPr id="6" name="Picture 5">
            <a:extLst>
              <a:ext uri="{FF2B5EF4-FFF2-40B4-BE49-F238E27FC236}">
                <a16:creationId xmlns:a16="http://schemas.microsoft.com/office/drawing/2014/main" id="{22C8F9DD-56C3-4B9C-B9EA-17E1091056E7}"/>
              </a:ext>
            </a:extLst>
          </p:cNvPr>
          <p:cNvPicPr>
            <a:picLocks noChangeAspect="1"/>
          </p:cNvPicPr>
          <p:nvPr/>
        </p:nvPicPr>
        <p:blipFill>
          <a:blip r:embed="rId4"/>
          <a:stretch>
            <a:fillRect/>
          </a:stretch>
        </p:blipFill>
        <p:spPr>
          <a:xfrm>
            <a:off x="9753918" y="220766"/>
            <a:ext cx="2237447" cy="1968040"/>
          </a:xfrm>
          <a:prstGeom prst="rect">
            <a:avLst/>
          </a:prstGeom>
        </p:spPr>
      </p:pic>
    </p:spTree>
    <p:extLst>
      <p:ext uri="{BB962C8B-B14F-4D97-AF65-F5344CB8AC3E}">
        <p14:creationId xmlns:p14="http://schemas.microsoft.com/office/powerpoint/2010/main" val="1973652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454AAD1-6D6F-4215-A3C2-A8C896B1F244}"/>
              </a:ext>
            </a:extLst>
          </p:cNvPr>
          <p:cNvSpPr>
            <a:spLocks noGrp="1"/>
          </p:cNvSpPr>
          <p:nvPr>
            <p:ph type="title"/>
          </p:nvPr>
        </p:nvSpPr>
        <p:spPr>
          <a:xfrm>
            <a:off x="3114163" y="365125"/>
            <a:ext cx="8942370" cy="1325563"/>
          </a:xfrm>
        </p:spPr>
        <p:txBody>
          <a:bodyPr>
            <a:normAutofit/>
          </a:bodyPr>
          <a:lstStyle/>
          <a:p>
            <a:r>
              <a:rPr lang="en-GB" sz="3600" b="1" dirty="0"/>
              <a:t>Success Measure 4 – “Support people”</a:t>
            </a:r>
          </a:p>
        </p:txBody>
      </p:sp>
      <p:sp>
        <p:nvSpPr>
          <p:cNvPr id="5" name="Content Placeholder 4">
            <a:extLst>
              <a:ext uri="{FF2B5EF4-FFF2-40B4-BE49-F238E27FC236}">
                <a16:creationId xmlns:a16="http://schemas.microsoft.com/office/drawing/2014/main" id="{7429EE1F-5043-47F8-B27E-9B4948980845}"/>
              </a:ext>
            </a:extLst>
          </p:cNvPr>
          <p:cNvSpPr>
            <a:spLocks noGrp="1"/>
          </p:cNvSpPr>
          <p:nvPr>
            <p:ph idx="1"/>
          </p:nvPr>
        </p:nvSpPr>
        <p:spPr>
          <a:xfrm>
            <a:off x="897467" y="1690689"/>
            <a:ext cx="10838903" cy="1959122"/>
          </a:xfrm>
          <a:ln w="57150">
            <a:solidFill>
              <a:schemeClr val="accent1">
                <a:lumMod val="60000"/>
                <a:lumOff val="40000"/>
              </a:schemeClr>
            </a:solidFill>
          </a:ln>
        </p:spPr>
        <p:txBody>
          <a:bodyPr>
            <a:normAutofit/>
          </a:bodyPr>
          <a:lstStyle/>
          <a:p>
            <a:pPr marL="0" indent="0">
              <a:lnSpc>
                <a:spcPct val="150000"/>
              </a:lnSpc>
              <a:buNone/>
            </a:pPr>
            <a:r>
              <a:rPr lang="en-GB" sz="2400" dirty="0">
                <a:solidFill>
                  <a:srgbClr val="212B32"/>
                </a:solidFill>
                <a:latin typeface="Arial" panose="020B0604020202020204" pitchFamily="34" charset="0"/>
                <a:cs typeface="Arial" panose="020B0604020202020204" pitchFamily="34" charset="0"/>
              </a:rPr>
              <a:t>Y</a:t>
            </a:r>
            <a:r>
              <a:rPr lang="en-GB" sz="2400" b="0" i="0" dirty="0">
                <a:solidFill>
                  <a:srgbClr val="212B32"/>
                </a:solidFill>
                <a:effectLst/>
                <a:latin typeface="Arial" panose="020B0604020202020204" pitchFamily="34" charset="0"/>
                <a:cs typeface="Arial" panose="020B0604020202020204" pitchFamily="34" charset="0"/>
              </a:rPr>
              <a:t>our </a:t>
            </a:r>
            <a:r>
              <a:rPr lang="en-GB" sz="2400" b="1" i="0" dirty="0">
                <a:solidFill>
                  <a:srgbClr val="212B32"/>
                </a:solidFill>
                <a:effectLst/>
                <a:latin typeface="Arial" panose="020B0604020202020204" pitchFamily="34" charset="0"/>
                <a:cs typeface="Arial" panose="020B0604020202020204" pitchFamily="34" charset="0"/>
              </a:rPr>
              <a:t>workforce should be digitally literate and are able to </a:t>
            </a:r>
            <a:r>
              <a:rPr lang="en-GB" sz="2400" b="0" i="0" dirty="0">
                <a:solidFill>
                  <a:srgbClr val="212B32"/>
                </a:solidFill>
                <a:effectLst/>
                <a:latin typeface="Arial" panose="020B0604020202020204" pitchFamily="34" charset="0"/>
                <a:cs typeface="Arial" panose="020B0604020202020204" pitchFamily="34" charset="0"/>
              </a:rPr>
              <a:t>work optimally with data and technology. Digital and data tools and systems should be fit for purpose and support staff to do their jobs well.</a:t>
            </a:r>
            <a:endParaRPr lang="en-GB" sz="2400" dirty="0">
              <a:latin typeface="Arial" panose="020B0604020202020204" pitchFamily="34" charset="0"/>
              <a:cs typeface="Arial" panose="020B0604020202020204" pitchFamily="34" charset="0"/>
            </a:endParaRPr>
          </a:p>
        </p:txBody>
      </p:sp>
      <p:sp>
        <p:nvSpPr>
          <p:cNvPr id="7" name="Rectangle: Rounded Corners 6">
            <a:extLst>
              <a:ext uri="{FF2B5EF4-FFF2-40B4-BE49-F238E27FC236}">
                <a16:creationId xmlns:a16="http://schemas.microsoft.com/office/drawing/2014/main" id="{93BFBB86-5778-4F16-AC3D-8DE20752543D}"/>
              </a:ext>
            </a:extLst>
          </p:cNvPr>
          <p:cNvSpPr/>
          <p:nvPr/>
        </p:nvSpPr>
        <p:spPr>
          <a:xfrm>
            <a:off x="897466" y="4179655"/>
            <a:ext cx="4868851" cy="231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Staff should have the </a:t>
            </a:r>
            <a:r>
              <a:rPr lang="en-GB" sz="2000" b="1" dirty="0">
                <a:latin typeface="Arial" panose="020B0604020202020204" pitchFamily="34" charset="0"/>
                <a:cs typeface="Arial" panose="020B0604020202020204" pitchFamily="34" charset="0"/>
              </a:rPr>
              <a:t>resources to be able to access information flexibly and remotely across </a:t>
            </a:r>
            <a:r>
              <a:rPr lang="en-GB" sz="2000" dirty="0">
                <a:latin typeface="Arial" panose="020B0604020202020204" pitchFamily="34" charset="0"/>
                <a:cs typeface="Arial" panose="020B0604020202020204" pitchFamily="34" charset="0"/>
              </a:rPr>
              <a:t>multiple wards or sites. </a:t>
            </a:r>
          </a:p>
        </p:txBody>
      </p:sp>
      <p:sp>
        <p:nvSpPr>
          <p:cNvPr id="8" name="Rectangle: Rounded Corners 7">
            <a:extLst>
              <a:ext uri="{FF2B5EF4-FFF2-40B4-BE49-F238E27FC236}">
                <a16:creationId xmlns:a16="http://schemas.microsoft.com/office/drawing/2014/main" id="{D9CB218E-337E-420E-B13B-7B85A9E1536F}"/>
              </a:ext>
            </a:extLst>
          </p:cNvPr>
          <p:cNvSpPr/>
          <p:nvPr/>
        </p:nvSpPr>
        <p:spPr>
          <a:xfrm>
            <a:off x="7462278" y="4179654"/>
            <a:ext cx="4462243" cy="195912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Staff should be given the time and commitment to develop digital confidence and capability, </a:t>
            </a:r>
          </a:p>
        </p:txBody>
      </p:sp>
    </p:spTree>
    <p:extLst>
      <p:ext uri="{BB962C8B-B14F-4D97-AF65-F5344CB8AC3E}">
        <p14:creationId xmlns:p14="http://schemas.microsoft.com/office/powerpoint/2010/main" val="368662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500"/>
                                        <p:tgtEl>
                                          <p:spTgt spid="5">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7" grpId="0" animBg="1"/>
      <p:bldP spid="8"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46139-37A4-42B0-867B-106E7946CF52}"/>
              </a:ext>
            </a:extLst>
          </p:cNvPr>
          <p:cNvSpPr>
            <a:spLocks noGrp="1"/>
          </p:cNvSpPr>
          <p:nvPr>
            <p:ph type="title"/>
          </p:nvPr>
        </p:nvSpPr>
        <p:spPr>
          <a:xfrm>
            <a:off x="3014133" y="365126"/>
            <a:ext cx="8722237" cy="689952"/>
          </a:xfrm>
        </p:spPr>
        <p:txBody>
          <a:bodyPr>
            <a:normAutofit/>
          </a:bodyPr>
          <a:lstStyle/>
          <a:p>
            <a:r>
              <a:rPr lang="en-GB" sz="3600" b="1" dirty="0"/>
              <a:t>Success measure 4 - Support people</a:t>
            </a:r>
          </a:p>
        </p:txBody>
      </p:sp>
      <p:sp>
        <p:nvSpPr>
          <p:cNvPr id="4" name="TextBox 3">
            <a:extLst>
              <a:ext uri="{FF2B5EF4-FFF2-40B4-BE49-F238E27FC236}">
                <a16:creationId xmlns:a16="http://schemas.microsoft.com/office/drawing/2014/main" id="{95D58DB8-72BE-40F2-95E9-6445F50B7FDB}"/>
              </a:ext>
            </a:extLst>
          </p:cNvPr>
          <p:cNvSpPr txBox="1"/>
          <p:nvPr/>
        </p:nvSpPr>
        <p:spPr>
          <a:xfrm>
            <a:off x="1377888" y="2185628"/>
            <a:ext cx="7056986" cy="2585323"/>
          </a:xfrm>
          <a:prstGeom prst="rect">
            <a:avLst/>
          </a:prstGeom>
          <a:noFill/>
        </p:spPr>
        <p:txBody>
          <a:bodyPr wrap="square" rtlCol="0">
            <a:spAutoFit/>
          </a:bodyPr>
          <a:lstStyle/>
          <a:p>
            <a:r>
              <a:rPr lang="en-GB" sz="2400" b="0" i="0" dirty="0">
                <a:solidFill>
                  <a:srgbClr val="0B0C0C"/>
                </a:solidFill>
                <a:effectLst/>
                <a:latin typeface="Arial" panose="020B0604020202020204" pitchFamily="34" charset="0"/>
                <a:cs typeface="Arial" panose="020B0604020202020204" pitchFamily="34" charset="0"/>
              </a:rPr>
              <a:t>Creating opportunities for </a:t>
            </a:r>
            <a:r>
              <a:rPr lang="en-GB" sz="2400" b="1" i="0" dirty="0">
                <a:solidFill>
                  <a:srgbClr val="0B0C0C"/>
                </a:solidFill>
                <a:effectLst/>
                <a:latin typeface="Arial" panose="020B0604020202020204" pitchFamily="34" charset="0"/>
                <a:cs typeface="Arial" panose="020B0604020202020204" pitchFamily="34" charset="0"/>
              </a:rPr>
              <a:t>peer-to-peer digital learning </a:t>
            </a:r>
            <a:r>
              <a:rPr lang="en-GB" sz="2400" b="0" i="0" dirty="0">
                <a:solidFill>
                  <a:srgbClr val="0B0C0C"/>
                </a:solidFill>
                <a:effectLst/>
                <a:latin typeface="Arial" panose="020B0604020202020204" pitchFamily="34" charset="0"/>
                <a:cs typeface="Arial" panose="020B0604020202020204" pitchFamily="34" charset="0"/>
              </a:rPr>
              <a:t>can be hugely effective for staff- this may include developing some staff as ‘digital champions. </a:t>
            </a:r>
          </a:p>
          <a:p>
            <a:endParaRPr lang="en-GB" sz="2400" b="0" i="0" dirty="0">
              <a:solidFill>
                <a:srgbClr val="0B0C0C"/>
              </a:solidFill>
              <a:effectLst/>
              <a:latin typeface="Arial" panose="020B0604020202020204" pitchFamily="34" charset="0"/>
              <a:cs typeface="Arial" panose="020B0604020202020204" pitchFamily="34" charset="0"/>
            </a:endParaRPr>
          </a:p>
          <a:p>
            <a:r>
              <a:rPr lang="en-GB" sz="2400" b="0" i="0" dirty="0">
                <a:solidFill>
                  <a:srgbClr val="0B0C0C"/>
                </a:solidFill>
                <a:effectLst/>
                <a:latin typeface="Arial" panose="020B0604020202020204" pitchFamily="34" charset="0"/>
                <a:cs typeface="Arial" panose="020B0604020202020204" pitchFamily="34" charset="0"/>
              </a:rPr>
              <a:t> </a:t>
            </a:r>
          </a:p>
          <a:p>
            <a:endParaRPr lang="en-GB" dirty="0"/>
          </a:p>
        </p:txBody>
      </p:sp>
      <p:pic>
        <p:nvPicPr>
          <p:cNvPr id="6" name="Picture 5" descr="Businessman in wheelchair pointing tablet">
            <a:extLst>
              <a:ext uri="{FF2B5EF4-FFF2-40B4-BE49-F238E27FC236}">
                <a16:creationId xmlns:a16="http://schemas.microsoft.com/office/drawing/2014/main" id="{7EA42869-40D3-47B3-92A7-D6BB16933812}"/>
              </a:ext>
            </a:extLst>
          </p:cNvPr>
          <p:cNvPicPr>
            <a:picLocks noChangeAspect="1"/>
          </p:cNvPicPr>
          <p:nvPr/>
        </p:nvPicPr>
        <p:blipFill>
          <a:blip r:embed="rId2"/>
          <a:stretch>
            <a:fillRect/>
          </a:stretch>
        </p:blipFill>
        <p:spPr>
          <a:xfrm>
            <a:off x="9751247" y="4363937"/>
            <a:ext cx="1253268" cy="2294416"/>
          </a:xfrm>
          <a:prstGeom prst="rect">
            <a:avLst/>
          </a:prstGeom>
        </p:spPr>
      </p:pic>
      <p:pic>
        <p:nvPicPr>
          <p:cNvPr id="12" name="Picture 11" descr="Businesswoman holding tablet">
            <a:extLst>
              <a:ext uri="{FF2B5EF4-FFF2-40B4-BE49-F238E27FC236}">
                <a16:creationId xmlns:a16="http://schemas.microsoft.com/office/drawing/2014/main" id="{606C26E7-280A-48B6-B837-A8A5A5F82BA6}"/>
              </a:ext>
            </a:extLst>
          </p:cNvPr>
          <p:cNvPicPr>
            <a:picLocks noChangeAspect="1"/>
          </p:cNvPicPr>
          <p:nvPr/>
        </p:nvPicPr>
        <p:blipFill>
          <a:blip r:embed="rId3"/>
          <a:stretch>
            <a:fillRect/>
          </a:stretch>
        </p:blipFill>
        <p:spPr>
          <a:xfrm flipH="1">
            <a:off x="11004515" y="3809392"/>
            <a:ext cx="871453" cy="2709333"/>
          </a:xfrm>
          <a:prstGeom prst="rect">
            <a:avLst/>
          </a:prstGeom>
        </p:spPr>
      </p:pic>
    </p:spTree>
    <p:extLst>
      <p:ext uri="{BB962C8B-B14F-4D97-AF65-F5344CB8AC3E}">
        <p14:creationId xmlns:p14="http://schemas.microsoft.com/office/powerpoint/2010/main" val="3454430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07F04-5257-BE28-B83F-F7258F8DF595}"/>
              </a:ext>
            </a:extLst>
          </p:cNvPr>
          <p:cNvSpPr>
            <a:spLocks noGrp="1"/>
          </p:cNvSpPr>
          <p:nvPr>
            <p:ph type="title"/>
          </p:nvPr>
        </p:nvSpPr>
        <p:spPr>
          <a:xfrm>
            <a:off x="358219" y="134732"/>
            <a:ext cx="11481847" cy="460785"/>
          </a:xfrm>
        </p:spPr>
        <p:txBody>
          <a:bodyPr>
            <a:noAutofit/>
          </a:bodyPr>
          <a:lstStyle/>
          <a:p>
            <a:pPr algn="ctr"/>
            <a:r>
              <a:rPr lang="en-GB" sz="3600" b="1" dirty="0"/>
              <a:t>Success measure 5 – “Empower Citizens”</a:t>
            </a:r>
          </a:p>
        </p:txBody>
      </p:sp>
      <p:sp>
        <p:nvSpPr>
          <p:cNvPr id="3" name="Content Placeholder 2">
            <a:extLst>
              <a:ext uri="{FF2B5EF4-FFF2-40B4-BE49-F238E27FC236}">
                <a16:creationId xmlns:a16="http://schemas.microsoft.com/office/drawing/2014/main" id="{B6805ACB-6F82-DF8E-406A-0BDE534337EB}"/>
              </a:ext>
            </a:extLst>
          </p:cNvPr>
          <p:cNvSpPr>
            <a:spLocks noGrp="1"/>
          </p:cNvSpPr>
          <p:nvPr>
            <p:ph idx="1"/>
          </p:nvPr>
        </p:nvSpPr>
        <p:spPr>
          <a:xfrm>
            <a:off x="525368" y="881729"/>
            <a:ext cx="11007871" cy="4555510"/>
          </a:xfrm>
        </p:spPr>
        <p:txBody>
          <a:bodyPr>
            <a:normAutofit/>
          </a:bodyPr>
          <a:lstStyle/>
          <a:p>
            <a:endParaRPr lang="en-GB" sz="2800" kern="1200" dirty="0">
              <a:latin typeface="Arial" panose="020B0604020202020204" pitchFamily="34" charset="0"/>
              <a:cs typeface="Arial" panose="020B0604020202020204" pitchFamily="34" charset="0"/>
            </a:endParaRPr>
          </a:p>
          <a:p>
            <a:pPr lvl="0"/>
            <a:r>
              <a:rPr lang="en-GB" dirty="0"/>
              <a:t>Use technology to help people </a:t>
            </a:r>
            <a:r>
              <a:rPr lang="en-GB" b="1" dirty="0"/>
              <a:t>manage their own health and wellbeing</a:t>
            </a:r>
            <a:r>
              <a:rPr lang="en-GB" dirty="0"/>
              <a:t>.</a:t>
            </a:r>
          </a:p>
          <a:p>
            <a:pPr lvl="0"/>
            <a:r>
              <a:rPr lang="en-GB" dirty="0"/>
              <a:t>Give people </a:t>
            </a:r>
            <a:r>
              <a:rPr lang="en-GB" b="1" dirty="0"/>
              <a:t>access to their health information</a:t>
            </a:r>
            <a:r>
              <a:rPr lang="en-GB" dirty="0"/>
              <a:t>.</a:t>
            </a:r>
          </a:p>
          <a:p>
            <a:pPr lvl="0"/>
            <a:r>
              <a:rPr lang="en-GB" dirty="0"/>
              <a:t>Involve people and their families in </a:t>
            </a:r>
            <a:r>
              <a:rPr lang="en-GB" b="1" dirty="0"/>
              <a:t>making decisions about their care (person </a:t>
            </a:r>
            <a:r>
              <a:rPr lang="en-GB" b="1" dirty="0" err="1"/>
              <a:t>centered</a:t>
            </a:r>
            <a:r>
              <a:rPr lang="en-GB" b="1" dirty="0"/>
              <a:t> care)</a:t>
            </a:r>
            <a:r>
              <a:rPr lang="en-GB" dirty="0"/>
              <a:t>.</a:t>
            </a:r>
          </a:p>
          <a:p>
            <a:pPr lvl="0"/>
            <a:r>
              <a:rPr lang="en-GB" dirty="0"/>
              <a:t>Use technology to help people </a:t>
            </a:r>
            <a:r>
              <a:rPr lang="en-GB" b="1" dirty="0"/>
              <a:t>stay independent and connected</a:t>
            </a:r>
            <a:r>
              <a:rPr lang="en-GB" dirty="0"/>
              <a:t>.</a:t>
            </a:r>
          </a:p>
          <a:p>
            <a:pPr marL="0" indent="0">
              <a:buNone/>
            </a:pPr>
            <a:br>
              <a:rPr lang="en-GB" dirty="0"/>
            </a:br>
            <a:r>
              <a:rPr lang="en-GB" dirty="0"/>
              <a:t> </a:t>
            </a:r>
            <a:r>
              <a:rPr lang="en-GB" b="1" dirty="0"/>
              <a:t>Technology gives people more choice, control and independence over their health and care.</a:t>
            </a:r>
            <a:endParaRPr lang="en-GB" dirty="0"/>
          </a:p>
          <a:p>
            <a:endParaRPr lang="en-GB" dirty="0"/>
          </a:p>
          <a:p>
            <a:endParaRPr lang="en-GB" dirty="0"/>
          </a:p>
        </p:txBody>
      </p:sp>
    </p:spTree>
    <p:extLst>
      <p:ext uri="{BB962C8B-B14F-4D97-AF65-F5344CB8AC3E}">
        <p14:creationId xmlns:p14="http://schemas.microsoft.com/office/powerpoint/2010/main" val="3526522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B673E-3C9E-4CEB-ADE7-3B939F2287CF}"/>
              </a:ext>
            </a:extLst>
          </p:cNvPr>
          <p:cNvSpPr>
            <a:spLocks noGrp="1"/>
          </p:cNvSpPr>
          <p:nvPr>
            <p:ph type="title"/>
          </p:nvPr>
        </p:nvSpPr>
        <p:spPr>
          <a:xfrm>
            <a:off x="3306726" y="365125"/>
            <a:ext cx="8429644" cy="1325563"/>
          </a:xfrm>
        </p:spPr>
        <p:txBody>
          <a:bodyPr/>
          <a:lstStyle/>
          <a:p>
            <a:r>
              <a:rPr lang="en-GB" dirty="0"/>
              <a:t>Communicating through technology</a:t>
            </a:r>
          </a:p>
        </p:txBody>
      </p:sp>
      <p:pic>
        <p:nvPicPr>
          <p:cNvPr id="4" name="Online Media 3" title="Home Care Worker   Communicating Through Technology">
            <a:hlinkClick r:id="" action="ppaction://media"/>
            <a:extLst>
              <a:ext uri="{FF2B5EF4-FFF2-40B4-BE49-F238E27FC236}">
                <a16:creationId xmlns:a16="http://schemas.microsoft.com/office/drawing/2014/main" id="{CBDC3840-8E18-4523-AF41-38C6326E5290}"/>
              </a:ext>
            </a:extLst>
          </p:cNvPr>
          <p:cNvPicPr>
            <a:picLocks noGrp="1" noRot="1" noChangeAspect="1"/>
          </p:cNvPicPr>
          <p:nvPr>
            <p:ph idx="1"/>
            <a:videoFile r:link="rId1"/>
          </p:nvPr>
        </p:nvPicPr>
        <p:blipFill>
          <a:blip r:embed="rId4"/>
          <a:stretch>
            <a:fillRect/>
          </a:stretch>
        </p:blipFill>
        <p:spPr>
          <a:xfrm>
            <a:off x="3779838" y="1911350"/>
            <a:ext cx="7956550" cy="4495800"/>
          </a:xfrm>
          <a:prstGeom prst="rect">
            <a:avLst/>
          </a:prstGeom>
        </p:spPr>
      </p:pic>
      <p:pic>
        <p:nvPicPr>
          <p:cNvPr id="5" name="Picture 4">
            <a:extLst>
              <a:ext uri="{FF2B5EF4-FFF2-40B4-BE49-F238E27FC236}">
                <a16:creationId xmlns:a16="http://schemas.microsoft.com/office/drawing/2014/main" id="{D883CF65-7BB4-4461-A01E-F131FF571CB9}"/>
              </a:ext>
            </a:extLst>
          </p:cNvPr>
          <p:cNvPicPr>
            <a:picLocks noChangeAspect="1"/>
          </p:cNvPicPr>
          <p:nvPr/>
        </p:nvPicPr>
        <p:blipFill>
          <a:blip r:embed="rId5"/>
          <a:stretch>
            <a:fillRect/>
          </a:stretch>
        </p:blipFill>
        <p:spPr>
          <a:xfrm>
            <a:off x="455612" y="4159250"/>
            <a:ext cx="2160441" cy="1900306"/>
          </a:xfrm>
          <a:prstGeom prst="rect">
            <a:avLst/>
          </a:prstGeom>
        </p:spPr>
      </p:pic>
    </p:spTree>
    <p:extLst>
      <p:ext uri="{BB962C8B-B14F-4D97-AF65-F5344CB8AC3E}">
        <p14:creationId xmlns:p14="http://schemas.microsoft.com/office/powerpoint/2010/main" val="82639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454AAD1-6D6F-4215-A3C2-A8C896B1F244}"/>
              </a:ext>
            </a:extLst>
          </p:cNvPr>
          <p:cNvSpPr>
            <a:spLocks noGrp="1"/>
          </p:cNvSpPr>
          <p:nvPr>
            <p:ph type="title"/>
          </p:nvPr>
        </p:nvSpPr>
        <p:spPr>
          <a:xfrm>
            <a:off x="2977116" y="365126"/>
            <a:ext cx="8759254" cy="667262"/>
          </a:xfrm>
        </p:spPr>
        <p:txBody>
          <a:bodyPr>
            <a:normAutofit/>
          </a:bodyPr>
          <a:lstStyle/>
          <a:p>
            <a:r>
              <a:rPr lang="en-GB" sz="3600" b="1" dirty="0"/>
              <a:t>Success Measure 6 – “Improve Care”</a:t>
            </a:r>
          </a:p>
        </p:txBody>
      </p:sp>
      <p:sp>
        <p:nvSpPr>
          <p:cNvPr id="5" name="Content Placeholder 4">
            <a:extLst>
              <a:ext uri="{FF2B5EF4-FFF2-40B4-BE49-F238E27FC236}">
                <a16:creationId xmlns:a16="http://schemas.microsoft.com/office/drawing/2014/main" id="{7429EE1F-5043-47F8-B27E-9B4948980845}"/>
              </a:ext>
            </a:extLst>
          </p:cNvPr>
          <p:cNvSpPr>
            <a:spLocks noGrp="1"/>
          </p:cNvSpPr>
          <p:nvPr>
            <p:ph idx="1"/>
          </p:nvPr>
        </p:nvSpPr>
        <p:spPr>
          <a:xfrm>
            <a:off x="1010093" y="1182139"/>
            <a:ext cx="11002918" cy="1325563"/>
          </a:xfrm>
          <a:ln w="38100">
            <a:solidFill>
              <a:schemeClr val="accent1"/>
            </a:solidFill>
          </a:ln>
        </p:spPr>
        <p:txBody>
          <a:bodyPr>
            <a:normAutofit/>
          </a:bodyPr>
          <a:lstStyle/>
          <a:p>
            <a:pPr marL="0" indent="0">
              <a:buNone/>
            </a:pPr>
            <a:r>
              <a:rPr lang="en-GB" sz="2000" b="0" i="0" dirty="0">
                <a:solidFill>
                  <a:srgbClr val="212B32"/>
                </a:solidFill>
                <a:effectLst/>
                <a:latin typeface="Arial" panose="020B0604020202020204" pitchFamily="34" charset="0"/>
                <a:cs typeface="Arial" panose="020B0604020202020204" pitchFamily="34" charset="0"/>
              </a:rPr>
              <a:t>Digital solutions enhance services for patients and ensure that they get the right care when they need it and in the right place.</a:t>
            </a:r>
            <a:endParaRPr lang="en-GB" sz="2000" dirty="0">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9F690B94-5864-4487-82D4-586A1E89A678}"/>
              </a:ext>
            </a:extLst>
          </p:cNvPr>
          <p:cNvSpPr/>
          <p:nvPr/>
        </p:nvSpPr>
        <p:spPr>
          <a:xfrm>
            <a:off x="852776" y="2989118"/>
            <a:ext cx="3109623" cy="196599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Using data to improve care pathways and reduce </a:t>
            </a:r>
            <a:r>
              <a:rPr lang="en-GB" sz="2400"/>
              <a:t>unnecessary difference. </a:t>
            </a:r>
            <a:endParaRPr lang="en-GB" sz="2400" dirty="0"/>
          </a:p>
        </p:txBody>
      </p:sp>
      <p:sp>
        <p:nvSpPr>
          <p:cNvPr id="8" name="Rectangle: Rounded Corners 7">
            <a:extLst>
              <a:ext uri="{FF2B5EF4-FFF2-40B4-BE49-F238E27FC236}">
                <a16:creationId xmlns:a16="http://schemas.microsoft.com/office/drawing/2014/main" id="{D8F5492D-FFD4-4F6A-B48F-EFBABF3D6FDC}"/>
              </a:ext>
            </a:extLst>
          </p:cNvPr>
          <p:cNvSpPr/>
          <p:nvPr/>
        </p:nvSpPr>
        <p:spPr>
          <a:xfrm>
            <a:off x="3605983" y="5013079"/>
            <a:ext cx="4706404" cy="18449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Digital solutions enhance services for patients and ensure that they get the right care when they need it and in the right place </a:t>
            </a:r>
          </a:p>
        </p:txBody>
      </p:sp>
      <p:sp>
        <p:nvSpPr>
          <p:cNvPr id="10" name="Rectangle: Rounded Corners 9">
            <a:extLst>
              <a:ext uri="{FF2B5EF4-FFF2-40B4-BE49-F238E27FC236}">
                <a16:creationId xmlns:a16="http://schemas.microsoft.com/office/drawing/2014/main" id="{1BF57CB9-08CC-44F1-844C-CF7BE132B883}"/>
              </a:ext>
            </a:extLst>
          </p:cNvPr>
          <p:cNvSpPr/>
          <p:nvPr/>
        </p:nvSpPr>
        <p:spPr>
          <a:xfrm>
            <a:off x="8153399" y="2939609"/>
            <a:ext cx="3704303" cy="206500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bg1"/>
                </a:solidFill>
                <a:cs typeface="Arial" panose="020B0604020202020204" pitchFamily="34" charset="0"/>
              </a:rPr>
              <a:t>P</a:t>
            </a:r>
            <a:r>
              <a:rPr lang="en-GB" sz="2400" b="0" i="0" dirty="0">
                <a:solidFill>
                  <a:schemeClr val="bg1"/>
                </a:solidFill>
                <a:effectLst/>
                <a:cs typeface="Arial" panose="020B0604020202020204" pitchFamily="34" charset="0"/>
              </a:rPr>
              <a:t>rovide remote consultations, monitoring and care services, promoting patient choice and sustainability. </a:t>
            </a:r>
          </a:p>
        </p:txBody>
      </p:sp>
      <p:pic>
        <p:nvPicPr>
          <p:cNvPr id="12" name="Picture 11">
            <a:extLst>
              <a:ext uri="{FF2B5EF4-FFF2-40B4-BE49-F238E27FC236}">
                <a16:creationId xmlns:a16="http://schemas.microsoft.com/office/drawing/2014/main" id="{0A7FA81C-1291-4DC7-AAFC-98DAF3290EF0}"/>
              </a:ext>
            </a:extLst>
          </p:cNvPr>
          <p:cNvPicPr>
            <a:picLocks noChangeAspect="1"/>
          </p:cNvPicPr>
          <p:nvPr/>
        </p:nvPicPr>
        <p:blipFill>
          <a:blip r:embed="rId3"/>
          <a:stretch>
            <a:fillRect/>
          </a:stretch>
        </p:blipFill>
        <p:spPr>
          <a:xfrm>
            <a:off x="4558413" y="3070114"/>
            <a:ext cx="3429000" cy="1714500"/>
          </a:xfrm>
          <a:prstGeom prst="rect">
            <a:avLst/>
          </a:prstGeom>
        </p:spPr>
      </p:pic>
    </p:spTree>
    <p:extLst>
      <p:ext uri="{BB962C8B-B14F-4D97-AF65-F5344CB8AC3E}">
        <p14:creationId xmlns:p14="http://schemas.microsoft.com/office/powerpoint/2010/main" val="1686432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500"/>
                                        <p:tgtEl>
                                          <p:spTgt spid="5">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par>
                                <p:cTn id="23" presetID="10" presetClass="entr" presetSubtype="0" fill="hold" nodeType="with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500"/>
                                        <p:tgtEl>
                                          <p:spTgt spid="12"/>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fade">
                                      <p:cBhvr>
                                        <p:cTn id="3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3" grpId="0" animBg="1"/>
      <p:bldP spid="8" grpId="0" animBg="1"/>
      <p:bldP spid="10"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3145A-85F8-48CD-8DE7-572C534C450C}"/>
              </a:ext>
            </a:extLst>
          </p:cNvPr>
          <p:cNvSpPr>
            <a:spLocks noGrp="1"/>
          </p:cNvSpPr>
          <p:nvPr>
            <p:ph type="title"/>
          </p:nvPr>
        </p:nvSpPr>
        <p:spPr>
          <a:xfrm>
            <a:off x="1654345" y="1301713"/>
            <a:ext cx="10195645" cy="353550"/>
          </a:xfrm>
        </p:spPr>
        <p:txBody>
          <a:bodyPr>
            <a:noAutofit/>
          </a:bodyPr>
          <a:lstStyle/>
          <a:p>
            <a:r>
              <a:rPr lang="en-GB" sz="3600" b="1" dirty="0"/>
              <a:t>Success measure 7 – “Healthy Populations”</a:t>
            </a:r>
          </a:p>
        </p:txBody>
      </p:sp>
      <p:sp>
        <p:nvSpPr>
          <p:cNvPr id="3" name="Content Placeholder 2">
            <a:extLst>
              <a:ext uri="{FF2B5EF4-FFF2-40B4-BE49-F238E27FC236}">
                <a16:creationId xmlns:a16="http://schemas.microsoft.com/office/drawing/2014/main" id="{19439A5D-0587-4E78-ACF6-528D2A970F06}"/>
              </a:ext>
            </a:extLst>
          </p:cNvPr>
          <p:cNvSpPr>
            <a:spLocks noGrp="1"/>
          </p:cNvSpPr>
          <p:nvPr>
            <p:ph idx="1"/>
          </p:nvPr>
        </p:nvSpPr>
        <p:spPr>
          <a:xfrm>
            <a:off x="2885527" y="1959841"/>
            <a:ext cx="6277133" cy="3596446"/>
          </a:xfrm>
          <a:prstGeom prst="roundRect">
            <a:avLst/>
          </a:prstGeom>
          <a:ln w="57150"/>
        </p:spPr>
        <p:style>
          <a:lnRef idx="2">
            <a:schemeClr val="accent1"/>
          </a:lnRef>
          <a:fillRef idx="1">
            <a:schemeClr val="lt1"/>
          </a:fillRef>
          <a:effectRef idx="0">
            <a:schemeClr val="accent1"/>
          </a:effectRef>
          <a:fontRef idx="minor">
            <a:schemeClr val="dk1"/>
          </a:fontRef>
        </p:style>
        <p:txBody>
          <a:bodyPr>
            <a:noAutofit/>
          </a:bodyPr>
          <a:lstStyle/>
          <a:p>
            <a:pPr lvl="0"/>
            <a:r>
              <a:rPr lang="en-GB" sz="1800" dirty="0"/>
              <a:t>Use </a:t>
            </a:r>
            <a:r>
              <a:rPr lang="en-GB" sz="1800" b="1" dirty="0"/>
              <a:t>health data</a:t>
            </a:r>
            <a:r>
              <a:rPr lang="en-GB" sz="1800" dirty="0"/>
              <a:t> to understand what people and communities need.</a:t>
            </a:r>
          </a:p>
          <a:p>
            <a:pPr lvl="0"/>
            <a:r>
              <a:rPr lang="en-GB" sz="1800" dirty="0"/>
              <a:t>Share data between services to </a:t>
            </a:r>
            <a:r>
              <a:rPr lang="en-GB" sz="1800" b="1" dirty="0"/>
              <a:t>plan better care</a:t>
            </a:r>
            <a:r>
              <a:rPr lang="en-GB" sz="1800" dirty="0"/>
              <a:t>.</a:t>
            </a:r>
          </a:p>
          <a:p>
            <a:pPr lvl="0"/>
            <a:r>
              <a:rPr lang="en-GB" sz="1800" dirty="0"/>
              <a:t>Use this information to </a:t>
            </a:r>
            <a:r>
              <a:rPr lang="en-GB" sz="1800" b="1" dirty="0"/>
              <a:t>reduce health inequalities</a:t>
            </a:r>
            <a:r>
              <a:rPr lang="en-GB" sz="1800" dirty="0"/>
              <a:t> and improve health.</a:t>
            </a:r>
          </a:p>
          <a:p>
            <a:pPr marL="0" indent="0">
              <a:buNone/>
            </a:pPr>
            <a:br>
              <a:rPr lang="en-GB" sz="1800"/>
            </a:br>
            <a:r>
              <a:rPr lang="en-GB" sz="1800" b="1"/>
              <a:t>Better </a:t>
            </a:r>
            <a:r>
              <a:rPr lang="en-GB" sz="1800" b="1" dirty="0"/>
              <a:t>data = better planning + fairer care + healthier communities.</a:t>
            </a:r>
            <a:endParaRPr lang="en-GB" sz="1800" dirty="0"/>
          </a:p>
          <a:p>
            <a:pPr marL="0" indent="0">
              <a:lnSpc>
                <a:spcPct val="170000"/>
              </a:lnSpc>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9471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CA773-9C4E-4B92-99F9-A20F318333A4}"/>
              </a:ext>
            </a:extLst>
          </p:cNvPr>
          <p:cNvSpPr>
            <a:spLocks noGrp="1"/>
          </p:cNvSpPr>
          <p:nvPr>
            <p:ph type="title"/>
          </p:nvPr>
        </p:nvSpPr>
        <p:spPr>
          <a:xfrm>
            <a:off x="358219" y="365125"/>
            <a:ext cx="11481847" cy="669547"/>
          </a:xfrm>
        </p:spPr>
        <p:txBody>
          <a:bodyPr>
            <a:normAutofit fontScale="90000"/>
          </a:bodyPr>
          <a:lstStyle/>
          <a:p>
            <a:pPr algn="ctr"/>
            <a:r>
              <a:rPr lang="en-GB" b="1" dirty="0"/>
              <a:t>Summary</a:t>
            </a:r>
          </a:p>
        </p:txBody>
      </p:sp>
      <p:pic>
        <p:nvPicPr>
          <p:cNvPr id="4" name="Picture 3">
            <a:extLst>
              <a:ext uri="{FF2B5EF4-FFF2-40B4-BE49-F238E27FC236}">
                <a16:creationId xmlns:a16="http://schemas.microsoft.com/office/drawing/2014/main" id="{5E406759-1CA4-4923-9138-FDC21EE58917}"/>
              </a:ext>
            </a:extLst>
          </p:cNvPr>
          <p:cNvPicPr>
            <a:picLocks noChangeAspect="1"/>
          </p:cNvPicPr>
          <p:nvPr/>
        </p:nvPicPr>
        <p:blipFill>
          <a:blip r:embed="rId2"/>
          <a:stretch>
            <a:fillRect/>
          </a:stretch>
        </p:blipFill>
        <p:spPr>
          <a:xfrm>
            <a:off x="4177491" y="1831075"/>
            <a:ext cx="3708408" cy="3261885"/>
          </a:xfrm>
          <a:prstGeom prst="rect">
            <a:avLst/>
          </a:prstGeom>
        </p:spPr>
      </p:pic>
      <p:grpSp>
        <p:nvGrpSpPr>
          <p:cNvPr id="5" name="Group 4">
            <a:extLst>
              <a:ext uri="{FF2B5EF4-FFF2-40B4-BE49-F238E27FC236}">
                <a16:creationId xmlns:a16="http://schemas.microsoft.com/office/drawing/2014/main" id="{E48B5D63-C252-4AD9-9F82-E21455CF5D28}"/>
              </a:ext>
            </a:extLst>
          </p:cNvPr>
          <p:cNvGrpSpPr/>
          <p:nvPr/>
        </p:nvGrpSpPr>
        <p:grpSpPr>
          <a:xfrm>
            <a:off x="4005646" y="1298122"/>
            <a:ext cx="7503578" cy="4640875"/>
            <a:chOff x="-1470122" y="1965978"/>
            <a:chExt cx="7503578" cy="4640875"/>
          </a:xfrm>
        </p:grpSpPr>
        <p:sp>
          <p:nvSpPr>
            <p:cNvPr id="6" name="Block Arc 5">
              <a:extLst>
                <a:ext uri="{FF2B5EF4-FFF2-40B4-BE49-F238E27FC236}">
                  <a16:creationId xmlns:a16="http://schemas.microsoft.com/office/drawing/2014/main" id="{8E71F5A7-D484-44EC-87E7-735184E5F455}"/>
                </a:ext>
              </a:extLst>
            </p:cNvPr>
            <p:cNvSpPr/>
            <p:nvPr/>
          </p:nvSpPr>
          <p:spPr>
            <a:xfrm>
              <a:off x="-1470122" y="1965978"/>
              <a:ext cx="4640875" cy="4640875"/>
            </a:xfrm>
            <a:prstGeom prst="blockArc">
              <a:avLst>
                <a:gd name="adj1" fmla="val 18900000"/>
                <a:gd name="adj2" fmla="val 2700000"/>
                <a:gd name="adj3" fmla="val 465"/>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F0B72E31-7EAB-47BE-9CBA-DC58FEF632C0}"/>
                </a:ext>
              </a:extLst>
            </p:cNvPr>
            <p:cNvSpPr/>
            <p:nvPr/>
          </p:nvSpPr>
          <p:spPr>
            <a:xfrm>
              <a:off x="2666131" y="2720526"/>
              <a:ext cx="3367325" cy="313081"/>
            </a:xfrm>
            <a:custGeom>
              <a:avLst/>
              <a:gdLst>
                <a:gd name="connsiteX0" fmla="*/ 0 w 6040571"/>
                <a:gd name="connsiteY0" fmla="*/ 0 h 313081"/>
                <a:gd name="connsiteX1" fmla="*/ 6040571 w 6040571"/>
                <a:gd name="connsiteY1" fmla="*/ 0 h 313081"/>
                <a:gd name="connsiteX2" fmla="*/ 6040571 w 6040571"/>
                <a:gd name="connsiteY2" fmla="*/ 313081 h 313081"/>
                <a:gd name="connsiteX3" fmla="*/ 0 w 6040571"/>
                <a:gd name="connsiteY3" fmla="*/ 313081 h 313081"/>
                <a:gd name="connsiteX4" fmla="*/ 0 w 60405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571" h="313081">
                  <a:moveTo>
                    <a:pt x="0" y="0"/>
                  </a:moveTo>
                  <a:lnTo>
                    <a:pt x="6040571" y="0"/>
                  </a:lnTo>
                  <a:lnTo>
                    <a:pt x="60405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50800" rIns="50800" bIns="50800" numCol="1" spcCol="1270" anchor="ctr" anchorCtr="0">
              <a:noAutofit/>
            </a:bodyPr>
            <a:lstStyle/>
            <a:p>
              <a:pPr marL="0" lvl="0" indent="0" algn="l" defTabSz="889000">
                <a:lnSpc>
                  <a:spcPct val="90000"/>
                </a:lnSpc>
                <a:spcBef>
                  <a:spcPct val="0"/>
                </a:spcBef>
                <a:spcAft>
                  <a:spcPct val="35000"/>
                </a:spcAft>
                <a:buFont typeface="+mj-lt"/>
                <a:buNone/>
              </a:pPr>
              <a:r>
                <a:rPr lang="en-GB" sz="2000" kern="1200" dirty="0">
                  <a:latin typeface="Arial" panose="020B0604020202020204" pitchFamily="34" charset="0"/>
                  <a:cs typeface="Arial" panose="020B0604020202020204" pitchFamily="34" charset="0"/>
                </a:rPr>
                <a:t>Well led</a:t>
              </a:r>
              <a:endParaRPr lang="en-GB" sz="2000" kern="1200" dirty="0"/>
            </a:p>
          </p:txBody>
        </p:sp>
        <p:sp>
          <p:nvSpPr>
            <p:cNvPr id="8" name="Oval 7">
              <a:extLst>
                <a:ext uri="{FF2B5EF4-FFF2-40B4-BE49-F238E27FC236}">
                  <a16:creationId xmlns:a16="http://schemas.microsoft.com/office/drawing/2014/main" id="{3A679DB6-6B31-4200-88F0-1C55445B74E2}"/>
                </a:ext>
              </a:extLst>
            </p:cNvPr>
            <p:cNvSpPr/>
            <p:nvPr/>
          </p:nvSpPr>
          <p:spPr>
            <a:xfrm>
              <a:off x="2470455" y="2681391"/>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9" name="Group 8">
            <a:extLst>
              <a:ext uri="{FF2B5EF4-FFF2-40B4-BE49-F238E27FC236}">
                <a16:creationId xmlns:a16="http://schemas.microsoft.com/office/drawing/2014/main" id="{0981861A-BB62-40C5-B98D-1C67453A3F4D}"/>
              </a:ext>
            </a:extLst>
          </p:cNvPr>
          <p:cNvGrpSpPr/>
          <p:nvPr/>
        </p:nvGrpSpPr>
        <p:grpSpPr>
          <a:xfrm>
            <a:off x="8229746" y="2483432"/>
            <a:ext cx="3279478" cy="391351"/>
            <a:chOff x="2753978" y="3151288"/>
            <a:chExt cx="3279478" cy="391351"/>
          </a:xfrm>
        </p:grpSpPr>
        <p:sp>
          <p:nvSpPr>
            <p:cNvPr id="10" name="Freeform: Shape 9">
              <a:extLst>
                <a:ext uri="{FF2B5EF4-FFF2-40B4-BE49-F238E27FC236}">
                  <a16:creationId xmlns:a16="http://schemas.microsoft.com/office/drawing/2014/main" id="{EC81D5E9-ACC1-4745-AE98-613A5A03FC7B}"/>
                </a:ext>
              </a:extLst>
            </p:cNvPr>
            <p:cNvSpPr/>
            <p:nvPr/>
          </p:nvSpPr>
          <p:spPr>
            <a:xfrm>
              <a:off x="2949654" y="3190424"/>
              <a:ext cx="3083802" cy="313081"/>
            </a:xfrm>
            <a:custGeom>
              <a:avLst/>
              <a:gdLst>
                <a:gd name="connsiteX0" fmla="*/ 0 w 5757048"/>
                <a:gd name="connsiteY0" fmla="*/ 0 h 313081"/>
                <a:gd name="connsiteX1" fmla="*/ 5757048 w 5757048"/>
                <a:gd name="connsiteY1" fmla="*/ 0 h 313081"/>
                <a:gd name="connsiteX2" fmla="*/ 5757048 w 5757048"/>
                <a:gd name="connsiteY2" fmla="*/ 313081 h 313081"/>
                <a:gd name="connsiteX3" fmla="*/ 0 w 5757048"/>
                <a:gd name="connsiteY3" fmla="*/ 313081 h 313081"/>
                <a:gd name="connsiteX4" fmla="*/ 0 w 5757048"/>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57048" h="313081">
                  <a:moveTo>
                    <a:pt x="0" y="0"/>
                  </a:moveTo>
                  <a:lnTo>
                    <a:pt x="5757048" y="0"/>
                  </a:lnTo>
                  <a:lnTo>
                    <a:pt x="5757048"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Ensure smart foundations</a:t>
              </a:r>
            </a:p>
          </p:txBody>
        </p:sp>
        <p:sp>
          <p:nvSpPr>
            <p:cNvPr id="11" name="Oval 10">
              <a:extLst>
                <a:ext uri="{FF2B5EF4-FFF2-40B4-BE49-F238E27FC236}">
                  <a16:creationId xmlns:a16="http://schemas.microsoft.com/office/drawing/2014/main" id="{735B7FDD-17EE-44DC-95D0-41B758E59939}"/>
                </a:ext>
              </a:extLst>
            </p:cNvPr>
            <p:cNvSpPr/>
            <p:nvPr/>
          </p:nvSpPr>
          <p:spPr>
            <a:xfrm>
              <a:off x="2753978" y="3151288"/>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12" name="Group 11">
            <a:extLst>
              <a:ext uri="{FF2B5EF4-FFF2-40B4-BE49-F238E27FC236}">
                <a16:creationId xmlns:a16="http://schemas.microsoft.com/office/drawing/2014/main" id="{F5E4A765-2A69-4A15-B03C-41AE3E8A5CC2}"/>
              </a:ext>
            </a:extLst>
          </p:cNvPr>
          <p:cNvGrpSpPr/>
          <p:nvPr/>
        </p:nvGrpSpPr>
        <p:grpSpPr>
          <a:xfrm>
            <a:off x="8385115" y="2952986"/>
            <a:ext cx="3124109" cy="391351"/>
            <a:chOff x="2909347" y="3620842"/>
            <a:chExt cx="3124109" cy="391351"/>
          </a:xfrm>
        </p:grpSpPr>
        <p:sp>
          <p:nvSpPr>
            <p:cNvPr id="13" name="Freeform: Shape 12">
              <a:extLst>
                <a:ext uri="{FF2B5EF4-FFF2-40B4-BE49-F238E27FC236}">
                  <a16:creationId xmlns:a16="http://schemas.microsoft.com/office/drawing/2014/main" id="{28E5F955-C189-42E4-BCC6-19F543AB644E}"/>
                </a:ext>
              </a:extLst>
            </p:cNvPr>
            <p:cNvSpPr/>
            <p:nvPr/>
          </p:nvSpPr>
          <p:spPr>
            <a:xfrm>
              <a:off x="3105024" y="3659977"/>
              <a:ext cx="2928432" cy="313081"/>
            </a:xfrm>
            <a:custGeom>
              <a:avLst/>
              <a:gdLst>
                <a:gd name="connsiteX0" fmla="*/ 0 w 5601679"/>
                <a:gd name="connsiteY0" fmla="*/ 0 h 313081"/>
                <a:gd name="connsiteX1" fmla="*/ 5601679 w 5601679"/>
                <a:gd name="connsiteY1" fmla="*/ 0 h 313081"/>
                <a:gd name="connsiteX2" fmla="*/ 5601679 w 5601679"/>
                <a:gd name="connsiteY2" fmla="*/ 313081 h 313081"/>
                <a:gd name="connsiteX3" fmla="*/ 0 w 5601679"/>
                <a:gd name="connsiteY3" fmla="*/ 313081 h 313081"/>
                <a:gd name="connsiteX4" fmla="*/ 0 w 5601679"/>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01679" h="313081">
                  <a:moveTo>
                    <a:pt x="0" y="0"/>
                  </a:moveTo>
                  <a:lnTo>
                    <a:pt x="5601679" y="0"/>
                  </a:lnTo>
                  <a:lnTo>
                    <a:pt x="5601679"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Safe practice</a:t>
              </a:r>
            </a:p>
          </p:txBody>
        </p:sp>
        <p:sp>
          <p:nvSpPr>
            <p:cNvPr id="14" name="Oval 13">
              <a:extLst>
                <a:ext uri="{FF2B5EF4-FFF2-40B4-BE49-F238E27FC236}">
                  <a16:creationId xmlns:a16="http://schemas.microsoft.com/office/drawing/2014/main" id="{C2D408FA-F5DC-4402-AB18-A49BAA4AA38F}"/>
                </a:ext>
              </a:extLst>
            </p:cNvPr>
            <p:cNvSpPr/>
            <p:nvPr/>
          </p:nvSpPr>
          <p:spPr>
            <a:xfrm>
              <a:off x="2909347" y="3620842"/>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15" name="Group 14">
            <a:extLst>
              <a:ext uri="{FF2B5EF4-FFF2-40B4-BE49-F238E27FC236}">
                <a16:creationId xmlns:a16="http://schemas.microsoft.com/office/drawing/2014/main" id="{63B7C667-CCB2-44A6-87FE-0488DD0C5F0D}"/>
              </a:ext>
            </a:extLst>
          </p:cNvPr>
          <p:cNvGrpSpPr/>
          <p:nvPr/>
        </p:nvGrpSpPr>
        <p:grpSpPr>
          <a:xfrm>
            <a:off x="8434723" y="3422883"/>
            <a:ext cx="3074501" cy="391351"/>
            <a:chOff x="2958955" y="4090739"/>
            <a:chExt cx="3074501" cy="391351"/>
          </a:xfrm>
        </p:grpSpPr>
        <p:sp>
          <p:nvSpPr>
            <p:cNvPr id="16" name="Freeform: Shape 15">
              <a:extLst>
                <a:ext uri="{FF2B5EF4-FFF2-40B4-BE49-F238E27FC236}">
                  <a16:creationId xmlns:a16="http://schemas.microsoft.com/office/drawing/2014/main" id="{88BD25E7-306B-44D9-8A0B-46456A7B1C8A}"/>
                </a:ext>
              </a:extLst>
            </p:cNvPr>
            <p:cNvSpPr/>
            <p:nvPr/>
          </p:nvSpPr>
          <p:spPr>
            <a:xfrm>
              <a:off x="3154632" y="4129874"/>
              <a:ext cx="2878824" cy="313081"/>
            </a:xfrm>
            <a:custGeom>
              <a:avLst/>
              <a:gdLst>
                <a:gd name="connsiteX0" fmla="*/ 0 w 5552071"/>
                <a:gd name="connsiteY0" fmla="*/ 0 h 313081"/>
                <a:gd name="connsiteX1" fmla="*/ 5552071 w 5552071"/>
                <a:gd name="connsiteY1" fmla="*/ 0 h 313081"/>
                <a:gd name="connsiteX2" fmla="*/ 5552071 w 5552071"/>
                <a:gd name="connsiteY2" fmla="*/ 313081 h 313081"/>
                <a:gd name="connsiteX3" fmla="*/ 0 w 5552071"/>
                <a:gd name="connsiteY3" fmla="*/ 313081 h 313081"/>
                <a:gd name="connsiteX4" fmla="*/ 0 w 55520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2071" h="313081">
                  <a:moveTo>
                    <a:pt x="0" y="0"/>
                  </a:moveTo>
                  <a:lnTo>
                    <a:pt x="5552071" y="0"/>
                  </a:lnTo>
                  <a:lnTo>
                    <a:pt x="55520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Support workforce</a:t>
              </a:r>
            </a:p>
          </p:txBody>
        </p:sp>
        <p:sp>
          <p:nvSpPr>
            <p:cNvPr id="17" name="Oval 16">
              <a:extLst>
                <a:ext uri="{FF2B5EF4-FFF2-40B4-BE49-F238E27FC236}">
                  <a16:creationId xmlns:a16="http://schemas.microsoft.com/office/drawing/2014/main" id="{37ABCE87-11F8-42F9-B142-C4AD781FA8D9}"/>
                </a:ext>
              </a:extLst>
            </p:cNvPr>
            <p:cNvSpPr/>
            <p:nvPr/>
          </p:nvSpPr>
          <p:spPr>
            <a:xfrm>
              <a:off x="2958955" y="4090739"/>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18" name="Group 17">
            <a:extLst>
              <a:ext uri="{FF2B5EF4-FFF2-40B4-BE49-F238E27FC236}">
                <a16:creationId xmlns:a16="http://schemas.microsoft.com/office/drawing/2014/main" id="{7BEBF776-8A55-45E1-99DE-35A245281B1B}"/>
              </a:ext>
            </a:extLst>
          </p:cNvPr>
          <p:cNvGrpSpPr/>
          <p:nvPr/>
        </p:nvGrpSpPr>
        <p:grpSpPr>
          <a:xfrm>
            <a:off x="8385115" y="3892781"/>
            <a:ext cx="3124109" cy="391351"/>
            <a:chOff x="2909347" y="4560637"/>
            <a:chExt cx="3124109" cy="391351"/>
          </a:xfrm>
        </p:grpSpPr>
        <p:sp>
          <p:nvSpPr>
            <p:cNvPr id="19" name="Freeform: Shape 18">
              <a:extLst>
                <a:ext uri="{FF2B5EF4-FFF2-40B4-BE49-F238E27FC236}">
                  <a16:creationId xmlns:a16="http://schemas.microsoft.com/office/drawing/2014/main" id="{156C25C5-1E8A-4792-A3C7-81B4C9AA9172}"/>
                </a:ext>
              </a:extLst>
            </p:cNvPr>
            <p:cNvSpPr/>
            <p:nvPr/>
          </p:nvSpPr>
          <p:spPr>
            <a:xfrm>
              <a:off x="3105023" y="4599772"/>
              <a:ext cx="2928433" cy="313081"/>
            </a:xfrm>
            <a:custGeom>
              <a:avLst/>
              <a:gdLst>
                <a:gd name="connsiteX0" fmla="*/ 0 w 5601679"/>
                <a:gd name="connsiteY0" fmla="*/ 0 h 313081"/>
                <a:gd name="connsiteX1" fmla="*/ 5601679 w 5601679"/>
                <a:gd name="connsiteY1" fmla="*/ 0 h 313081"/>
                <a:gd name="connsiteX2" fmla="*/ 5601679 w 5601679"/>
                <a:gd name="connsiteY2" fmla="*/ 313081 h 313081"/>
                <a:gd name="connsiteX3" fmla="*/ 0 w 5601679"/>
                <a:gd name="connsiteY3" fmla="*/ 313081 h 313081"/>
                <a:gd name="connsiteX4" fmla="*/ 0 w 5601679"/>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01679" h="313081">
                  <a:moveTo>
                    <a:pt x="0" y="0"/>
                  </a:moveTo>
                  <a:lnTo>
                    <a:pt x="5601679" y="0"/>
                  </a:lnTo>
                  <a:lnTo>
                    <a:pt x="5601679"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Empower people</a:t>
              </a:r>
            </a:p>
          </p:txBody>
        </p:sp>
        <p:sp>
          <p:nvSpPr>
            <p:cNvPr id="20" name="Oval 19">
              <a:extLst>
                <a:ext uri="{FF2B5EF4-FFF2-40B4-BE49-F238E27FC236}">
                  <a16:creationId xmlns:a16="http://schemas.microsoft.com/office/drawing/2014/main" id="{02FA229A-13C7-4AAE-9791-0B0AF6750363}"/>
                </a:ext>
              </a:extLst>
            </p:cNvPr>
            <p:cNvSpPr/>
            <p:nvPr/>
          </p:nvSpPr>
          <p:spPr>
            <a:xfrm>
              <a:off x="2909347" y="4560637"/>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21" name="Group 20">
            <a:extLst>
              <a:ext uri="{FF2B5EF4-FFF2-40B4-BE49-F238E27FC236}">
                <a16:creationId xmlns:a16="http://schemas.microsoft.com/office/drawing/2014/main" id="{E6E68DDE-9152-40CA-A015-C1CFAD336CF6}"/>
              </a:ext>
            </a:extLst>
          </p:cNvPr>
          <p:cNvGrpSpPr/>
          <p:nvPr/>
        </p:nvGrpSpPr>
        <p:grpSpPr>
          <a:xfrm>
            <a:off x="8229746" y="4362334"/>
            <a:ext cx="3279478" cy="391351"/>
            <a:chOff x="2753978" y="5030190"/>
            <a:chExt cx="3279478" cy="391351"/>
          </a:xfrm>
        </p:grpSpPr>
        <p:sp>
          <p:nvSpPr>
            <p:cNvPr id="22" name="Freeform: Shape 21">
              <a:extLst>
                <a:ext uri="{FF2B5EF4-FFF2-40B4-BE49-F238E27FC236}">
                  <a16:creationId xmlns:a16="http://schemas.microsoft.com/office/drawing/2014/main" id="{76CD770A-2119-49FB-BBD1-818D446633EA}"/>
                </a:ext>
              </a:extLst>
            </p:cNvPr>
            <p:cNvSpPr/>
            <p:nvPr/>
          </p:nvSpPr>
          <p:spPr>
            <a:xfrm>
              <a:off x="2949654" y="5069325"/>
              <a:ext cx="3083802" cy="313081"/>
            </a:xfrm>
            <a:custGeom>
              <a:avLst/>
              <a:gdLst>
                <a:gd name="connsiteX0" fmla="*/ 0 w 5757048"/>
                <a:gd name="connsiteY0" fmla="*/ 0 h 313081"/>
                <a:gd name="connsiteX1" fmla="*/ 5757048 w 5757048"/>
                <a:gd name="connsiteY1" fmla="*/ 0 h 313081"/>
                <a:gd name="connsiteX2" fmla="*/ 5757048 w 5757048"/>
                <a:gd name="connsiteY2" fmla="*/ 313081 h 313081"/>
                <a:gd name="connsiteX3" fmla="*/ 0 w 5757048"/>
                <a:gd name="connsiteY3" fmla="*/ 313081 h 313081"/>
                <a:gd name="connsiteX4" fmla="*/ 0 w 5757048"/>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57048" h="313081">
                  <a:moveTo>
                    <a:pt x="0" y="0"/>
                  </a:moveTo>
                  <a:lnTo>
                    <a:pt x="5757048" y="0"/>
                  </a:lnTo>
                  <a:lnTo>
                    <a:pt x="5757048"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Improve care</a:t>
              </a:r>
            </a:p>
          </p:txBody>
        </p:sp>
        <p:sp>
          <p:nvSpPr>
            <p:cNvPr id="23" name="Oval 22">
              <a:extLst>
                <a:ext uri="{FF2B5EF4-FFF2-40B4-BE49-F238E27FC236}">
                  <a16:creationId xmlns:a16="http://schemas.microsoft.com/office/drawing/2014/main" id="{9A25A82B-511A-4FBD-AE3D-6F14F58E6ACB}"/>
                </a:ext>
              </a:extLst>
            </p:cNvPr>
            <p:cNvSpPr/>
            <p:nvPr/>
          </p:nvSpPr>
          <p:spPr>
            <a:xfrm>
              <a:off x="2753978" y="5030190"/>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24" name="Group 23">
            <a:extLst>
              <a:ext uri="{FF2B5EF4-FFF2-40B4-BE49-F238E27FC236}">
                <a16:creationId xmlns:a16="http://schemas.microsoft.com/office/drawing/2014/main" id="{A4F00DF3-3FB2-4075-ADEF-0816B2353DD8}"/>
              </a:ext>
            </a:extLst>
          </p:cNvPr>
          <p:cNvGrpSpPr/>
          <p:nvPr/>
        </p:nvGrpSpPr>
        <p:grpSpPr>
          <a:xfrm>
            <a:off x="7946223" y="4832231"/>
            <a:ext cx="3563001" cy="391351"/>
            <a:chOff x="2470455" y="5500087"/>
            <a:chExt cx="3563001" cy="391351"/>
          </a:xfrm>
        </p:grpSpPr>
        <p:sp>
          <p:nvSpPr>
            <p:cNvPr id="25" name="Freeform: Shape 24">
              <a:extLst>
                <a:ext uri="{FF2B5EF4-FFF2-40B4-BE49-F238E27FC236}">
                  <a16:creationId xmlns:a16="http://schemas.microsoft.com/office/drawing/2014/main" id="{890A1C0B-003D-40E5-9370-88B06B3B69E8}"/>
                </a:ext>
              </a:extLst>
            </p:cNvPr>
            <p:cNvSpPr/>
            <p:nvPr/>
          </p:nvSpPr>
          <p:spPr>
            <a:xfrm>
              <a:off x="2666131" y="5539223"/>
              <a:ext cx="3367325" cy="313081"/>
            </a:xfrm>
            <a:custGeom>
              <a:avLst/>
              <a:gdLst>
                <a:gd name="connsiteX0" fmla="*/ 0 w 6040571"/>
                <a:gd name="connsiteY0" fmla="*/ 0 h 313081"/>
                <a:gd name="connsiteX1" fmla="*/ 6040571 w 6040571"/>
                <a:gd name="connsiteY1" fmla="*/ 0 h 313081"/>
                <a:gd name="connsiteX2" fmla="*/ 6040571 w 6040571"/>
                <a:gd name="connsiteY2" fmla="*/ 313081 h 313081"/>
                <a:gd name="connsiteX3" fmla="*/ 0 w 6040571"/>
                <a:gd name="connsiteY3" fmla="*/ 313081 h 313081"/>
                <a:gd name="connsiteX4" fmla="*/ 0 w 6040571"/>
                <a:gd name="connsiteY4" fmla="*/ 0 h 313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0571" h="313081">
                  <a:moveTo>
                    <a:pt x="0" y="0"/>
                  </a:moveTo>
                  <a:lnTo>
                    <a:pt x="6040571" y="0"/>
                  </a:lnTo>
                  <a:lnTo>
                    <a:pt x="6040571" y="313081"/>
                  </a:lnTo>
                  <a:lnTo>
                    <a:pt x="0" y="3130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508" tIns="45720" rIns="45720" bIns="4572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Healthy populations</a:t>
              </a:r>
            </a:p>
          </p:txBody>
        </p:sp>
        <p:sp>
          <p:nvSpPr>
            <p:cNvPr id="26" name="Oval 25">
              <a:extLst>
                <a:ext uri="{FF2B5EF4-FFF2-40B4-BE49-F238E27FC236}">
                  <a16:creationId xmlns:a16="http://schemas.microsoft.com/office/drawing/2014/main" id="{A8FD1999-6567-4FF1-AF0C-5931BBC566F0}"/>
                </a:ext>
              </a:extLst>
            </p:cNvPr>
            <p:cNvSpPr/>
            <p:nvPr/>
          </p:nvSpPr>
          <p:spPr>
            <a:xfrm>
              <a:off x="2470455" y="5500087"/>
              <a:ext cx="391351" cy="39135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sp>
        <p:nvSpPr>
          <p:cNvPr id="27" name="Content Placeholder 26">
            <a:extLst>
              <a:ext uri="{FF2B5EF4-FFF2-40B4-BE49-F238E27FC236}">
                <a16:creationId xmlns:a16="http://schemas.microsoft.com/office/drawing/2014/main" id="{41AF818B-5802-4536-B494-79D703ED4BCD}"/>
              </a:ext>
            </a:extLst>
          </p:cNvPr>
          <p:cNvSpPr txBox="1">
            <a:spLocks noGrp="1"/>
          </p:cNvSpPr>
          <p:nvPr>
            <p:ph idx="1"/>
          </p:nvPr>
        </p:nvSpPr>
        <p:spPr>
          <a:xfrm>
            <a:off x="320118" y="1103634"/>
            <a:ext cx="11480800" cy="3576638"/>
          </a:xfrm>
          <a:prstGeom prst="rect">
            <a:avLst/>
          </a:prstGeom>
          <a:noFill/>
        </p:spPr>
        <p:txBody>
          <a:bodyPr wrap="square">
            <a:spAutoFit/>
          </a:bodyPr>
          <a:lstStyle/>
          <a:p>
            <a:r>
              <a:rPr lang="en-GB" sz="2400" dirty="0"/>
              <a:t>The ‘What Good Looks Like’ – Framework</a:t>
            </a:r>
          </a:p>
        </p:txBody>
      </p:sp>
      <p:sp>
        <p:nvSpPr>
          <p:cNvPr id="28" name="TextBox 27">
            <a:extLst>
              <a:ext uri="{FF2B5EF4-FFF2-40B4-BE49-F238E27FC236}">
                <a16:creationId xmlns:a16="http://schemas.microsoft.com/office/drawing/2014/main" id="{08B5C7B2-944B-4D04-82BF-2405E46167CF}"/>
              </a:ext>
            </a:extLst>
          </p:cNvPr>
          <p:cNvSpPr txBox="1"/>
          <p:nvPr/>
        </p:nvSpPr>
        <p:spPr>
          <a:xfrm>
            <a:off x="317092" y="1948699"/>
            <a:ext cx="4177044" cy="2585323"/>
          </a:xfrm>
          <a:prstGeom prst="rect">
            <a:avLst/>
          </a:prstGeom>
          <a:noFill/>
        </p:spPr>
        <p:txBody>
          <a:bodyPr wrap="square" rtlCol="0">
            <a:spAutoFit/>
          </a:bodyPr>
          <a:lstStyle/>
          <a:p>
            <a:r>
              <a:rPr lang="en-GB" dirty="0"/>
              <a:t>The UK Government introduced the ‘What Good Looks Like’ – Framework – with the central principle that when technology is fixed effortlessly  into care and support it can be transformative, improving people’s quality of life and ensuring information is readily available to help staff provide the right care in the right place at the right time.  </a:t>
            </a:r>
          </a:p>
        </p:txBody>
      </p:sp>
    </p:spTree>
    <p:extLst>
      <p:ext uri="{BB962C8B-B14F-4D97-AF65-F5344CB8AC3E}">
        <p14:creationId xmlns:p14="http://schemas.microsoft.com/office/powerpoint/2010/main" val="1817631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8"/>
                                        </p:tgtEl>
                                        <p:attrNameLst>
                                          <p:attrName>style.visibility</p:attrName>
                                        </p:attrNameLst>
                                      </p:cBhvr>
                                      <p:to>
                                        <p:strVal val="visible"/>
                                      </p:to>
                                    </p:set>
                                    <p:animEffect transition="in" filter="fade">
                                      <p:cBhvr>
                                        <p:cTn id="32" dur="500"/>
                                        <p:tgtEl>
                                          <p:spTgt spid="1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1"/>
                                        </p:tgtEl>
                                        <p:attrNameLst>
                                          <p:attrName>style.visibility</p:attrName>
                                        </p:attrNameLst>
                                      </p:cBhvr>
                                      <p:to>
                                        <p:strVal val="visible"/>
                                      </p:to>
                                    </p:set>
                                    <p:animEffect transition="in" filter="fade">
                                      <p:cBhvr>
                                        <p:cTn id="37" dur="500"/>
                                        <p:tgtEl>
                                          <p:spTgt spid="2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4"/>
                                        </p:tgtEl>
                                        <p:attrNameLst>
                                          <p:attrName>style.visibility</p:attrName>
                                        </p:attrNameLst>
                                      </p:cBhvr>
                                      <p:to>
                                        <p:strVal val="visible"/>
                                      </p:to>
                                    </p:set>
                                    <p:animEffect transition="in" filter="fade">
                                      <p:cBhvr>
                                        <p:cTn id="42"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08DD3-540D-46E1-8ACD-6A328AEC6874}"/>
              </a:ext>
            </a:extLst>
          </p:cNvPr>
          <p:cNvSpPr>
            <a:spLocks noGrp="1"/>
          </p:cNvSpPr>
          <p:nvPr>
            <p:ph type="title"/>
          </p:nvPr>
        </p:nvSpPr>
        <p:spPr>
          <a:xfrm>
            <a:off x="3288717" y="2766218"/>
            <a:ext cx="4837854" cy="1325563"/>
          </a:xfrm>
        </p:spPr>
        <p:txBody>
          <a:bodyPr/>
          <a:lstStyle/>
          <a:p>
            <a:r>
              <a:rPr lang="en-GB" b="1" dirty="0"/>
              <a:t>Spotlight Innovation </a:t>
            </a:r>
          </a:p>
        </p:txBody>
      </p:sp>
    </p:spTree>
    <p:extLst>
      <p:ext uri="{BB962C8B-B14F-4D97-AF65-F5344CB8AC3E}">
        <p14:creationId xmlns:p14="http://schemas.microsoft.com/office/powerpoint/2010/main" val="8837012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448C7-52BA-47CC-A33F-C530FA424141}"/>
              </a:ext>
            </a:extLst>
          </p:cNvPr>
          <p:cNvSpPr>
            <a:spLocks noGrp="1"/>
          </p:cNvSpPr>
          <p:nvPr>
            <p:ph type="title"/>
          </p:nvPr>
        </p:nvSpPr>
        <p:spPr/>
        <p:txBody>
          <a:bodyPr/>
          <a:lstStyle/>
          <a:p>
            <a:r>
              <a:rPr lang="en-GB" b="1" dirty="0"/>
              <a:t>NHS App</a:t>
            </a:r>
          </a:p>
        </p:txBody>
      </p:sp>
      <p:pic>
        <p:nvPicPr>
          <p:cNvPr id="4" name="Online Media 3" title="Take charge of your health with the NHS App">
            <a:hlinkClick r:id="" action="ppaction://media"/>
            <a:extLst>
              <a:ext uri="{FF2B5EF4-FFF2-40B4-BE49-F238E27FC236}">
                <a16:creationId xmlns:a16="http://schemas.microsoft.com/office/drawing/2014/main" id="{F2C86FFA-601E-44B9-B5C2-11875D77AF15}"/>
              </a:ext>
            </a:extLst>
          </p:cNvPr>
          <p:cNvPicPr>
            <a:picLocks noGrp="1" noRot="1" noChangeAspect="1"/>
          </p:cNvPicPr>
          <p:nvPr>
            <p:ph idx="1"/>
            <a:videoFile r:link="rId1"/>
          </p:nvPr>
        </p:nvPicPr>
        <p:blipFill>
          <a:blip r:embed="rId4"/>
          <a:stretch>
            <a:fillRect/>
          </a:stretch>
        </p:blipFill>
        <p:spPr>
          <a:xfrm>
            <a:off x="722128" y="1640681"/>
            <a:ext cx="6330950" cy="3576638"/>
          </a:xfrm>
          <a:prstGeom prst="rect">
            <a:avLst/>
          </a:prstGeom>
        </p:spPr>
      </p:pic>
      <p:sp>
        <p:nvSpPr>
          <p:cNvPr id="5" name="TextBox 4">
            <a:extLst>
              <a:ext uri="{FF2B5EF4-FFF2-40B4-BE49-F238E27FC236}">
                <a16:creationId xmlns:a16="http://schemas.microsoft.com/office/drawing/2014/main" id="{5A28C6E6-E44A-42E5-AD30-2F10319556F2}"/>
              </a:ext>
            </a:extLst>
          </p:cNvPr>
          <p:cNvSpPr txBox="1"/>
          <p:nvPr/>
        </p:nvSpPr>
        <p:spPr>
          <a:xfrm>
            <a:off x="7431902" y="1027906"/>
            <a:ext cx="4401879" cy="4093428"/>
          </a:xfrm>
          <a:prstGeom prst="rect">
            <a:avLst/>
          </a:prstGeom>
          <a:noFill/>
        </p:spPr>
        <p:txBody>
          <a:bodyPr wrap="square" rtlCol="0">
            <a:spAutoFit/>
          </a:bodyPr>
          <a:lstStyle/>
          <a:p>
            <a:r>
              <a:rPr lang="en-GB" sz="2000" dirty="0"/>
              <a:t>The NHS App was officially launched in the UK in </a:t>
            </a:r>
            <a:r>
              <a:rPr lang="en-GB" sz="2000" b="1" dirty="0"/>
              <a:t>January 2019</a:t>
            </a:r>
            <a:r>
              <a:rPr lang="en-GB" sz="2000" dirty="0"/>
              <a:t>. It was developed to provide a digital platform for patients to access a range of healthcare services, including booking GP appointments, ordering repeat prescriptions, and viewing medical records. </a:t>
            </a:r>
          </a:p>
          <a:p>
            <a:endParaRPr lang="en-GB" sz="2000" dirty="0"/>
          </a:p>
          <a:p>
            <a:r>
              <a:rPr lang="en-GB" sz="2000" dirty="0"/>
              <a:t>As of 2024, the NHS App has over </a:t>
            </a:r>
            <a:r>
              <a:rPr lang="en-GB" sz="2000" b="1" dirty="0"/>
              <a:t>34 million registered users</a:t>
            </a:r>
            <a:r>
              <a:rPr lang="en-GB" sz="2000" dirty="0"/>
              <a:t>, representing around three-quarters of the adult population in England. </a:t>
            </a:r>
          </a:p>
        </p:txBody>
      </p:sp>
    </p:spTree>
    <p:extLst>
      <p:ext uri="{BB962C8B-B14F-4D97-AF65-F5344CB8AC3E}">
        <p14:creationId xmlns:p14="http://schemas.microsoft.com/office/powerpoint/2010/main" val="4213966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6F04DA9-6C65-4518-9F51-789ADA137698}"/>
              </a:ext>
            </a:extLst>
          </p:cNvPr>
          <p:cNvSpPr>
            <a:spLocks noGrp="1"/>
          </p:cNvSpPr>
          <p:nvPr>
            <p:ph type="title"/>
          </p:nvPr>
        </p:nvSpPr>
        <p:spPr>
          <a:xfrm>
            <a:off x="358219" y="2132750"/>
            <a:ext cx="2449375" cy="1325563"/>
          </a:xfrm>
        </p:spPr>
        <p:txBody>
          <a:bodyPr/>
          <a:lstStyle/>
          <a:p>
            <a:r>
              <a:rPr lang="en-GB" dirty="0"/>
              <a:t>NHS App</a:t>
            </a:r>
          </a:p>
        </p:txBody>
      </p:sp>
      <p:pic>
        <p:nvPicPr>
          <p:cNvPr id="4" name="Online Media 3" title="Using the NHS App for Repeat Prescriptions - Full Length">
            <a:hlinkClick r:id="" action="ppaction://media"/>
            <a:extLst>
              <a:ext uri="{FF2B5EF4-FFF2-40B4-BE49-F238E27FC236}">
                <a16:creationId xmlns:a16="http://schemas.microsoft.com/office/drawing/2014/main" id="{3726323C-08D9-4126-80BD-4BDCFC6E5881}"/>
              </a:ext>
            </a:extLst>
          </p:cNvPr>
          <p:cNvPicPr>
            <a:picLocks noGrp="1" noRot="1" noChangeAspect="1"/>
          </p:cNvPicPr>
          <p:nvPr>
            <p:ph idx="1"/>
            <a:videoFile r:link="rId1"/>
          </p:nvPr>
        </p:nvPicPr>
        <p:blipFill>
          <a:blip r:embed="rId4"/>
          <a:stretch>
            <a:fillRect/>
          </a:stretch>
        </p:blipFill>
        <p:spPr>
          <a:xfrm>
            <a:off x="2933700" y="701749"/>
            <a:ext cx="8320305" cy="4700514"/>
          </a:xfrm>
          <a:prstGeom prst="rect">
            <a:avLst/>
          </a:prstGeom>
        </p:spPr>
      </p:pic>
    </p:spTree>
    <p:extLst>
      <p:ext uri="{BB962C8B-B14F-4D97-AF65-F5344CB8AC3E}">
        <p14:creationId xmlns:p14="http://schemas.microsoft.com/office/powerpoint/2010/main" val="316566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FB4A7B1-AF01-4C10-96D3-4BEE594198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C55FAF-57B4-4FF8-B799-9006C8B02B9C}"/>
              </a:ext>
            </a:extLst>
          </p:cNvPr>
          <p:cNvSpPr>
            <a:spLocks noGrp="1"/>
          </p:cNvSpPr>
          <p:nvPr>
            <p:ph type="title"/>
          </p:nvPr>
        </p:nvSpPr>
        <p:spPr>
          <a:xfrm>
            <a:off x="6775704" y="566928"/>
            <a:ext cx="4572000" cy="1161288"/>
          </a:xfrm>
        </p:spPr>
        <p:txBody>
          <a:bodyPr vert="horz" lIns="91440" tIns="45720" rIns="91440" bIns="45720" rtlCol="0" anchor="b">
            <a:normAutofit/>
          </a:bodyPr>
          <a:lstStyle/>
          <a:p>
            <a:r>
              <a:rPr lang="en-US" sz="3300" b="1"/>
              <a:t>NHS App</a:t>
            </a:r>
            <a:br>
              <a:rPr lang="en-US" sz="3300"/>
            </a:br>
            <a:r>
              <a:rPr lang="en-US" sz="3300"/>
              <a:t>– Small group Discussion</a:t>
            </a:r>
          </a:p>
        </p:txBody>
      </p:sp>
      <p:pic>
        <p:nvPicPr>
          <p:cNvPr id="5" name="Graphic 4" descr="Checkmark with solid fill">
            <a:extLst>
              <a:ext uri="{FF2B5EF4-FFF2-40B4-BE49-F238E27FC236}">
                <a16:creationId xmlns:a16="http://schemas.microsoft.com/office/drawing/2014/main" id="{8CED6D55-F36E-4862-920F-79146E0965F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31579" y="566929"/>
            <a:ext cx="2310140" cy="2310140"/>
          </a:xfrm>
          <a:prstGeom prst="rect">
            <a:avLst/>
          </a:prstGeom>
        </p:spPr>
      </p:pic>
      <p:pic>
        <p:nvPicPr>
          <p:cNvPr id="6" name="Graphic 5" descr="Close with solid fill">
            <a:extLst>
              <a:ext uri="{FF2B5EF4-FFF2-40B4-BE49-F238E27FC236}">
                <a16:creationId xmlns:a16="http://schemas.microsoft.com/office/drawing/2014/main" id="{D8557C76-86A5-446C-9634-475DF5CC88BB}"/>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643605" y="566929"/>
            <a:ext cx="2310140" cy="2310140"/>
          </a:xfrm>
          <a:prstGeom prst="rect">
            <a:avLst/>
          </a:prstGeom>
        </p:spPr>
      </p:pic>
      <p:pic>
        <p:nvPicPr>
          <p:cNvPr id="4" name="Picture 3">
            <a:extLst>
              <a:ext uri="{FF2B5EF4-FFF2-40B4-BE49-F238E27FC236}">
                <a16:creationId xmlns:a16="http://schemas.microsoft.com/office/drawing/2014/main" id="{32EF31A4-5028-49E5-B354-8D667EAF27FE}"/>
              </a:ext>
            </a:extLst>
          </p:cNvPr>
          <p:cNvPicPr>
            <a:picLocks noChangeAspect="1"/>
          </p:cNvPicPr>
          <p:nvPr/>
        </p:nvPicPr>
        <p:blipFill>
          <a:blip r:embed="rId5"/>
          <a:stretch>
            <a:fillRect/>
          </a:stretch>
        </p:blipFill>
        <p:spPr>
          <a:xfrm>
            <a:off x="838200" y="3084271"/>
            <a:ext cx="5208923" cy="2725599"/>
          </a:xfrm>
          <a:prstGeom prst="rect">
            <a:avLst/>
          </a:prstGeom>
        </p:spPr>
      </p:pic>
      <p:sp>
        <p:nvSpPr>
          <p:cNvPr id="3" name="Content Placeholder 2">
            <a:extLst>
              <a:ext uri="{FF2B5EF4-FFF2-40B4-BE49-F238E27FC236}">
                <a16:creationId xmlns:a16="http://schemas.microsoft.com/office/drawing/2014/main" id="{76858873-834E-4A2B-8013-0A81C0C36C39}"/>
              </a:ext>
            </a:extLst>
          </p:cNvPr>
          <p:cNvSpPr>
            <a:spLocks noGrp="1"/>
          </p:cNvSpPr>
          <p:nvPr>
            <p:ph idx="1"/>
          </p:nvPr>
        </p:nvSpPr>
        <p:spPr>
          <a:xfrm>
            <a:off x="6775704" y="2057400"/>
            <a:ext cx="4572000" cy="3776472"/>
          </a:xfrm>
        </p:spPr>
        <p:txBody>
          <a:bodyPr vert="horz" lIns="91440" tIns="45720" rIns="91440" bIns="45720" rtlCol="0">
            <a:normAutofit/>
          </a:bodyPr>
          <a:lstStyle/>
          <a:p>
            <a:r>
              <a:rPr lang="en-US" sz="2400" dirty="0"/>
              <a:t>What impact do you feel the NHS app would have for a patient? </a:t>
            </a:r>
          </a:p>
          <a:p>
            <a:pPr marL="0"/>
            <a:endParaRPr lang="en-US" sz="2400" dirty="0"/>
          </a:p>
          <a:p>
            <a:r>
              <a:rPr lang="en-US" sz="2400"/>
              <a:t>What impact </a:t>
            </a:r>
            <a:r>
              <a:rPr lang="en-US" sz="2400" dirty="0"/>
              <a:t>could the NHS app have for NHS staff? </a:t>
            </a:r>
          </a:p>
          <a:p>
            <a:endParaRPr lang="en-US" sz="2400" dirty="0"/>
          </a:p>
          <a:p>
            <a:r>
              <a:rPr lang="en-US" sz="2400" dirty="0"/>
              <a:t>What challenges or barriers could the NHS app present for staff or patients? </a:t>
            </a:r>
          </a:p>
        </p:txBody>
      </p:sp>
      <p:sp>
        <p:nvSpPr>
          <p:cNvPr id="30" name="Rectangle 29">
            <a:extLst>
              <a:ext uri="{FF2B5EF4-FFF2-40B4-BE49-F238E27FC236}">
                <a16:creationId xmlns:a16="http://schemas.microsoft.com/office/drawing/2014/main" id="{134744D3-B068-4646-83B8-525E6D15DF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15048A18-0381-485F-B557-E17906AE6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034272" y="3817404"/>
            <a:ext cx="54864" cy="457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9001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C23EF-0A19-6039-9BEA-2240CC7A09D9}"/>
              </a:ext>
            </a:extLst>
          </p:cNvPr>
          <p:cNvSpPr>
            <a:spLocks noGrp="1"/>
          </p:cNvSpPr>
          <p:nvPr>
            <p:ph type="title"/>
          </p:nvPr>
        </p:nvSpPr>
        <p:spPr/>
        <p:txBody>
          <a:bodyPr/>
          <a:lstStyle/>
          <a:p>
            <a:r>
              <a:rPr lang="en-GB" b="1" dirty="0"/>
              <a:t>The Top Digital Health And AI Stories Of 2022 -</a:t>
            </a:r>
            <a:endParaRPr lang="en-GB" dirty="0"/>
          </a:p>
        </p:txBody>
      </p:sp>
      <p:sp>
        <p:nvSpPr>
          <p:cNvPr id="3" name="Content Placeholder 2">
            <a:extLst>
              <a:ext uri="{FF2B5EF4-FFF2-40B4-BE49-F238E27FC236}">
                <a16:creationId xmlns:a16="http://schemas.microsoft.com/office/drawing/2014/main" id="{449B35E6-FB57-01DD-F49A-477B4BAC54EF}"/>
              </a:ext>
            </a:extLst>
          </p:cNvPr>
          <p:cNvSpPr>
            <a:spLocks noGrp="1"/>
          </p:cNvSpPr>
          <p:nvPr>
            <p:ph idx="1"/>
          </p:nvPr>
        </p:nvSpPr>
        <p:spPr/>
        <p:txBody>
          <a:bodyPr/>
          <a:lstStyle/>
          <a:p>
            <a:endParaRPr lang="en-GB" dirty="0"/>
          </a:p>
          <a:p>
            <a:r>
              <a:rPr lang="en-GB" dirty="0">
                <a:hlinkClick r:id="rId2"/>
              </a:rPr>
              <a:t>Bing Videos</a:t>
            </a:r>
            <a:endParaRPr lang="en-GB" dirty="0"/>
          </a:p>
          <a:p>
            <a:endParaRPr lang="en-GB" dirty="0"/>
          </a:p>
          <a:p>
            <a:endParaRPr lang="en-GB" dirty="0"/>
          </a:p>
        </p:txBody>
      </p:sp>
    </p:spTree>
    <p:extLst>
      <p:ext uri="{BB962C8B-B14F-4D97-AF65-F5344CB8AC3E}">
        <p14:creationId xmlns:p14="http://schemas.microsoft.com/office/powerpoint/2010/main" val="35099329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E98E1-4664-4D86-B9F8-B3112E5C343D}"/>
              </a:ext>
            </a:extLst>
          </p:cNvPr>
          <p:cNvSpPr>
            <a:spLocks noGrp="1"/>
          </p:cNvSpPr>
          <p:nvPr>
            <p:ph type="title"/>
          </p:nvPr>
        </p:nvSpPr>
        <p:spPr/>
        <p:txBody>
          <a:bodyPr/>
          <a:lstStyle/>
          <a:p>
            <a:r>
              <a:rPr lang="en-GB" dirty="0"/>
              <a:t>During this session we have…</a:t>
            </a:r>
          </a:p>
        </p:txBody>
      </p:sp>
      <p:sp>
        <p:nvSpPr>
          <p:cNvPr id="5" name="Arrow: Right 4">
            <a:extLst>
              <a:ext uri="{FF2B5EF4-FFF2-40B4-BE49-F238E27FC236}">
                <a16:creationId xmlns:a16="http://schemas.microsoft.com/office/drawing/2014/main" id="{18872F5B-A1DA-4DBF-A43D-716958E18DD2}"/>
              </a:ext>
            </a:extLst>
          </p:cNvPr>
          <p:cNvSpPr/>
          <p:nvPr/>
        </p:nvSpPr>
        <p:spPr>
          <a:xfrm>
            <a:off x="1219834" y="1825625"/>
            <a:ext cx="9758680" cy="3576638"/>
          </a:xfrm>
          <a:prstGeom prst="rightArrow">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1B2F8D6D-0D6A-4E11-A755-E5A70EEC9CAE}"/>
              </a:ext>
            </a:extLst>
          </p:cNvPr>
          <p:cNvSpPr/>
          <p:nvPr/>
        </p:nvSpPr>
        <p:spPr>
          <a:xfrm>
            <a:off x="900221" y="30510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kern="1200" dirty="0"/>
              <a:t>Introduced  </a:t>
            </a:r>
            <a:r>
              <a:rPr lang="en-GB" sz="2600" dirty="0"/>
              <a:t>government policy</a:t>
            </a:r>
            <a:endParaRPr lang="en-GB" sz="2600" kern="1200" dirty="0"/>
          </a:p>
        </p:txBody>
      </p:sp>
      <p:sp>
        <p:nvSpPr>
          <p:cNvPr id="10" name="Freeform: Shape 9">
            <a:extLst>
              <a:ext uri="{FF2B5EF4-FFF2-40B4-BE49-F238E27FC236}">
                <a16:creationId xmlns:a16="http://schemas.microsoft.com/office/drawing/2014/main" id="{6103E039-C196-49E7-AB32-5E501D9BD078}"/>
              </a:ext>
            </a:extLst>
          </p:cNvPr>
          <p:cNvSpPr/>
          <p:nvPr/>
        </p:nvSpPr>
        <p:spPr>
          <a:xfrm>
            <a:off x="4529455" y="30510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kern="1200" dirty="0"/>
              <a:t>Overviewed ‘What Good Looks Like’ </a:t>
            </a:r>
          </a:p>
        </p:txBody>
      </p:sp>
      <p:sp>
        <p:nvSpPr>
          <p:cNvPr id="11" name="Freeform: Shape 10">
            <a:extLst>
              <a:ext uri="{FF2B5EF4-FFF2-40B4-BE49-F238E27FC236}">
                <a16:creationId xmlns:a16="http://schemas.microsoft.com/office/drawing/2014/main" id="{9CD9C7BD-4267-4E37-A2D2-BA6850969C72}"/>
              </a:ext>
            </a:extLst>
          </p:cNvPr>
          <p:cNvSpPr/>
          <p:nvPr/>
        </p:nvSpPr>
        <p:spPr>
          <a:xfrm>
            <a:off x="8158688" y="30510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kern="1200" dirty="0"/>
              <a:t>Introduced the NHS App</a:t>
            </a:r>
          </a:p>
        </p:txBody>
      </p:sp>
    </p:spTree>
    <p:extLst>
      <p:ext uri="{BB962C8B-B14F-4D97-AF65-F5344CB8AC3E}">
        <p14:creationId xmlns:p14="http://schemas.microsoft.com/office/powerpoint/2010/main" val="4262185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CB49F-288E-4C31-B255-FAAAED2D4A33}"/>
              </a:ext>
            </a:extLst>
          </p:cNvPr>
          <p:cNvSpPr>
            <a:spLocks noGrp="1"/>
          </p:cNvSpPr>
          <p:nvPr>
            <p:ph type="title"/>
          </p:nvPr>
        </p:nvSpPr>
        <p:spPr>
          <a:xfrm>
            <a:off x="2627865" y="2766218"/>
            <a:ext cx="6936270" cy="1325563"/>
          </a:xfrm>
        </p:spPr>
        <p:txBody>
          <a:bodyPr/>
          <a:lstStyle/>
          <a:p>
            <a:r>
              <a:rPr lang="en-GB" dirty="0"/>
              <a:t>Remember UWTSD Resources </a:t>
            </a:r>
          </a:p>
        </p:txBody>
      </p:sp>
    </p:spTree>
    <p:extLst>
      <p:ext uri="{BB962C8B-B14F-4D97-AF65-F5344CB8AC3E}">
        <p14:creationId xmlns:p14="http://schemas.microsoft.com/office/powerpoint/2010/main" val="9319266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1888B-B5D3-797A-7232-33E82093FDC4}"/>
              </a:ext>
            </a:extLst>
          </p:cNvPr>
          <p:cNvSpPr>
            <a:spLocks noGrp="1"/>
          </p:cNvSpPr>
          <p:nvPr>
            <p:ph type="title"/>
          </p:nvPr>
        </p:nvSpPr>
        <p:spPr/>
        <p:txBody>
          <a:bodyPr>
            <a:normAutofit/>
          </a:bodyPr>
          <a:lstStyle/>
          <a:p>
            <a:r>
              <a:rPr lang="en-US" sz="4000" dirty="0"/>
              <a:t>UWTSD Library Support </a:t>
            </a:r>
          </a:p>
        </p:txBody>
      </p:sp>
      <p:sp>
        <p:nvSpPr>
          <p:cNvPr id="5" name="Rectangle: Rounded Corners 4">
            <a:extLst>
              <a:ext uri="{FF2B5EF4-FFF2-40B4-BE49-F238E27FC236}">
                <a16:creationId xmlns:a16="http://schemas.microsoft.com/office/drawing/2014/main" id="{11BCF3AA-D122-CB86-AED6-67D026F12EDB}"/>
              </a:ext>
            </a:extLst>
          </p:cNvPr>
          <p:cNvSpPr/>
          <p:nvPr/>
        </p:nvSpPr>
        <p:spPr>
          <a:xfrm>
            <a:off x="3849445" y="4976777"/>
            <a:ext cx="7418716" cy="138022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ea typeface="Calibri"/>
                <a:cs typeface="Calibri"/>
              </a:rPr>
              <a:t>The UWTSD Library team have provided additional support to help you to develop your research skills. These are available for you to work through at your own pace.  </a:t>
            </a:r>
          </a:p>
        </p:txBody>
      </p:sp>
      <p:pic>
        <p:nvPicPr>
          <p:cNvPr id="6" name="Picture 5" descr="A qr code with a dinosaur&#10;&#10;Description automatically generated">
            <a:extLst>
              <a:ext uri="{FF2B5EF4-FFF2-40B4-BE49-F238E27FC236}">
                <a16:creationId xmlns:a16="http://schemas.microsoft.com/office/drawing/2014/main" id="{80906A64-22B4-EA6C-01F8-BF2BD1D96443}"/>
              </a:ext>
            </a:extLst>
          </p:cNvPr>
          <p:cNvPicPr>
            <a:picLocks noChangeAspect="1"/>
          </p:cNvPicPr>
          <p:nvPr/>
        </p:nvPicPr>
        <p:blipFill>
          <a:blip r:embed="rId3"/>
          <a:stretch>
            <a:fillRect/>
          </a:stretch>
        </p:blipFill>
        <p:spPr>
          <a:xfrm>
            <a:off x="56072" y="2018581"/>
            <a:ext cx="3094009" cy="3079632"/>
          </a:xfrm>
          <a:prstGeom prst="rect">
            <a:avLst/>
          </a:prstGeom>
        </p:spPr>
      </p:pic>
      <p:pic>
        <p:nvPicPr>
          <p:cNvPr id="9" name="Content Placeholder 8" descr="A screenshot of a website&#10;&#10;Description automatically generated">
            <a:hlinkClick r:id="rId4"/>
            <a:extLst>
              <a:ext uri="{FF2B5EF4-FFF2-40B4-BE49-F238E27FC236}">
                <a16:creationId xmlns:a16="http://schemas.microsoft.com/office/drawing/2014/main" id="{CCDF1F28-4BC0-E1EA-C96C-BAE08FDE54DB}"/>
              </a:ext>
            </a:extLst>
          </p:cNvPr>
          <p:cNvPicPr>
            <a:picLocks noGrp="1" noChangeAspect="1"/>
          </p:cNvPicPr>
          <p:nvPr>
            <p:ph idx="1"/>
          </p:nvPr>
        </p:nvPicPr>
        <p:blipFill>
          <a:blip r:embed="rId5"/>
          <a:stretch>
            <a:fillRect/>
          </a:stretch>
        </p:blipFill>
        <p:spPr>
          <a:xfrm>
            <a:off x="3473806" y="1589426"/>
            <a:ext cx="7792528" cy="3112441"/>
          </a:xfrm>
        </p:spPr>
      </p:pic>
    </p:spTree>
    <p:extLst>
      <p:ext uri="{BB962C8B-B14F-4D97-AF65-F5344CB8AC3E}">
        <p14:creationId xmlns:p14="http://schemas.microsoft.com/office/powerpoint/2010/main" val="723834302"/>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9C2DCFA-149B-430D-8596-BC24F5C8AA48}">
  <ds:schemaRefs>
    <ds:schemaRef ds:uri="http://schemas.microsoft.com/sharepoint/v3/contenttype/forms"/>
  </ds:schemaRefs>
</ds:datastoreItem>
</file>

<file path=customXml/itemProps2.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3131</TotalTime>
  <Words>7710</Words>
  <Application>Microsoft Office PowerPoint</Application>
  <PresentationFormat>Widescreen</PresentationFormat>
  <Paragraphs>465</Paragraphs>
  <Slides>39</Slides>
  <Notes>25</Notes>
  <HiddenSlides>0</HiddenSlides>
  <MMClips>5</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39</vt:i4>
      </vt:variant>
    </vt:vector>
  </HeadingPairs>
  <TitlesOfParts>
    <vt:vector size="51" baseType="lpstr">
      <vt:lpstr>Arial</vt:lpstr>
      <vt:lpstr>Calibri</vt:lpstr>
      <vt:lpstr>Calibri Light</vt:lpstr>
      <vt:lpstr>Frutiger W01</vt:lpstr>
      <vt:lpstr>GDS Transport</vt:lpstr>
      <vt:lpstr>Roboto</vt:lpstr>
      <vt:lpstr>Times New Roman</vt:lpstr>
      <vt:lpstr>UWTSD Title Page 1</vt:lpstr>
      <vt:lpstr>UWTSD Text 2</vt:lpstr>
      <vt:lpstr>UWTSD Text 3</vt:lpstr>
      <vt:lpstr>UWTSD Text 4</vt:lpstr>
      <vt:lpstr>UWTSD Logo Variations place image in Background</vt:lpstr>
      <vt:lpstr>PowerPoint Presentation</vt:lpstr>
      <vt:lpstr>Recap week 1</vt:lpstr>
      <vt:lpstr>During the session… </vt:lpstr>
      <vt:lpstr>"A Plan for Digital Health and Social Care"</vt:lpstr>
      <vt:lpstr>Overview</vt:lpstr>
      <vt:lpstr>Key Objectives:  Four goals of reform (improvement)</vt:lpstr>
      <vt:lpstr>example</vt:lpstr>
      <vt:lpstr>Equipping the system digitally for better care</vt:lpstr>
      <vt:lpstr>Supporting independent healthy lives</vt:lpstr>
      <vt:lpstr>PowerPoint Presentation</vt:lpstr>
      <vt:lpstr>Accelerating (faster) adoption of proven tech</vt:lpstr>
      <vt:lpstr>Line up oversight with speed up digital transformation</vt:lpstr>
      <vt:lpstr>The 3 main barriers.</vt:lpstr>
      <vt:lpstr>Action plan for delivering a digital future</vt:lpstr>
      <vt:lpstr>Activity - small groups 20 min </vt:lpstr>
      <vt:lpstr>Feedback on activity - Regional manager of HopeCare Ltd</vt:lpstr>
      <vt:lpstr>Document</vt:lpstr>
      <vt:lpstr>What does ‘Good’ digital transformation look like? </vt:lpstr>
      <vt:lpstr>What Good Looks Like for local authorities and care providers</vt:lpstr>
      <vt:lpstr>Success measure 1 – “Well led”</vt:lpstr>
      <vt:lpstr>Success Measure 2 – “Ensure smart foundations”  </vt:lpstr>
      <vt:lpstr>Success Measure 2 –  Ensure smart foundations  </vt:lpstr>
      <vt:lpstr>Success Measure 3 – “Safe Practice”</vt:lpstr>
      <vt:lpstr>Success Measure 3 – Safe Practice</vt:lpstr>
      <vt:lpstr>Success Measure 4 – “Support people”</vt:lpstr>
      <vt:lpstr>Success measure 4 - Support people</vt:lpstr>
      <vt:lpstr>Success measure 5 – “Empower Citizens”</vt:lpstr>
      <vt:lpstr>Communicating through technology</vt:lpstr>
      <vt:lpstr>Success Measure 6 – “Improve Care”</vt:lpstr>
      <vt:lpstr>Success measure 7 – “Healthy Populations”</vt:lpstr>
      <vt:lpstr>Summary</vt:lpstr>
      <vt:lpstr>Spotlight Innovation </vt:lpstr>
      <vt:lpstr>NHS App</vt:lpstr>
      <vt:lpstr>NHS App</vt:lpstr>
      <vt:lpstr>NHS App – Small group Discussion</vt:lpstr>
      <vt:lpstr>The Top Digital Health And AI Stories Of 2022 -</vt:lpstr>
      <vt:lpstr>During this session we have…</vt:lpstr>
      <vt:lpstr>Remember UWTSD Resources </vt:lpstr>
      <vt:lpstr>UWTSD Library Support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laila surani</cp:lastModifiedBy>
  <cp:revision>776</cp:revision>
  <cp:lastPrinted>2024-09-04T16:35:36Z</cp:lastPrinted>
  <dcterms:created xsi:type="dcterms:W3CDTF">2021-03-09T15:35:42Z</dcterms:created>
  <dcterms:modified xsi:type="dcterms:W3CDTF">2026-10-04T14:31:51Z</dcterms:modified>
</cp:coreProperties>
</file>