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9" r:id="rId11"/>
    <p:sldId id="267" r:id="rId12"/>
    <p:sldId id="268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89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F10E9C-275A-4887-95C7-609F7677368A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D8E798-3203-4D4F-A785-615EF002A45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D8E798-3203-4D4F-A785-615EF002A451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D8E798-3203-4D4F-A785-615EF002A451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651E5-770A-4120-A626-91166D96F0D1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BFC8CA-7444-4A31-A793-4C430BB135C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4624"/>
            <a:ext cx="7772400" cy="1470025"/>
          </a:xfrm>
        </p:spPr>
        <p:txBody>
          <a:bodyPr/>
          <a:lstStyle/>
          <a:p>
            <a:r>
              <a:rPr lang="en-GB" b="1" dirty="0" smtClean="0"/>
              <a:t>Muslim Spain</a:t>
            </a:r>
            <a:endParaRPr lang="en-GB" b="1" dirty="0"/>
          </a:p>
        </p:txBody>
      </p:sp>
      <p:pic>
        <p:nvPicPr>
          <p:cNvPr id="12290" name="Picture 2" descr="http://upload.wikimedia.org/wikipedia/commons/c/ce/Mosque_of_Cordoba_Spa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556792"/>
            <a:ext cx="7035924" cy="47364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en-GB" b="1" dirty="0" smtClean="0"/>
              <a:t>The eve of the Muslim conquest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0872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500" dirty="0" smtClean="0"/>
              <a:t>Early 8</a:t>
            </a:r>
            <a:r>
              <a:rPr lang="en-GB" sz="2500" baseline="30000" dirty="0" smtClean="0"/>
              <a:t>th</a:t>
            </a:r>
            <a:r>
              <a:rPr lang="en-GB" sz="2500" dirty="0" smtClean="0"/>
              <a:t> century</a:t>
            </a:r>
          </a:p>
          <a:p>
            <a:r>
              <a:rPr lang="en-GB" sz="2500" dirty="0" err="1" smtClean="0"/>
              <a:t>Visigothic</a:t>
            </a:r>
            <a:r>
              <a:rPr lang="en-GB" sz="2500" dirty="0" smtClean="0"/>
              <a:t> Kingdom (south-western France and Iberian Peninsula, 5</a:t>
            </a:r>
            <a:r>
              <a:rPr lang="en-GB" sz="2500" baseline="30000" dirty="0" smtClean="0"/>
              <a:t>th</a:t>
            </a:r>
            <a:r>
              <a:rPr lang="en-GB" sz="2500" dirty="0" smtClean="0"/>
              <a:t>-8</a:t>
            </a:r>
            <a:r>
              <a:rPr lang="en-GB" sz="2500" baseline="30000" dirty="0" smtClean="0"/>
              <a:t>th</a:t>
            </a:r>
            <a:r>
              <a:rPr lang="en-GB" sz="2500" dirty="0" smtClean="0"/>
              <a:t> cents): replaced other Germanic and indigenous peoples in the former Roman province</a:t>
            </a:r>
          </a:p>
          <a:p>
            <a:r>
              <a:rPr lang="en-GB" sz="2500" dirty="0" smtClean="0"/>
              <a:t>Capital at Toledo</a:t>
            </a:r>
          </a:p>
          <a:p>
            <a:r>
              <a:rPr lang="en-GB" sz="2500" dirty="0" smtClean="0"/>
              <a:t>Conversion from Arian to Nicene (mainstream) Christianity, late 6</a:t>
            </a:r>
            <a:r>
              <a:rPr lang="en-GB" sz="2500" baseline="30000" dirty="0" smtClean="0"/>
              <a:t>th</a:t>
            </a:r>
            <a:r>
              <a:rPr lang="en-GB" sz="2500" dirty="0" smtClean="0"/>
              <a:t> century </a:t>
            </a:r>
          </a:p>
          <a:p>
            <a:pPr lvl="1"/>
            <a:r>
              <a:rPr lang="en-GB" sz="2400" dirty="0" smtClean="0"/>
              <a:t>‘Catholic Kingdom of Toledo’</a:t>
            </a:r>
          </a:p>
          <a:p>
            <a:r>
              <a:rPr lang="en-GB" sz="2500" dirty="0" smtClean="0"/>
              <a:t>Paganism in countryside</a:t>
            </a:r>
          </a:p>
          <a:p>
            <a:r>
              <a:rPr lang="en-GB" sz="2500" dirty="0" smtClean="0"/>
              <a:t>Power struggles and civil unrest</a:t>
            </a:r>
          </a:p>
          <a:p>
            <a:r>
              <a:rPr lang="en-GB" sz="2500" i="1" dirty="0" err="1" smtClean="0"/>
              <a:t>Liber</a:t>
            </a:r>
            <a:r>
              <a:rPr lang="en-GB" sz="2500" i="1" dirty="0" smtClean="0"/>
              <a:t> </a:t>
            </a:r>
            <a:r>
              <a:rPr lang="en-GB" sz="2500" i="1" dirty="0" err="1" smtClean="0"/>
              <a:t>ludiciorum</a:t>
            </a:r>
            <a:r>
              <a:rPr lang="en-GB" sz="2500" dirty="0" smtClean="0"/>
              <a:t>, 645</a:t>
            </a:r>
            <a:endParaRPr lang="en-GB" sz="2500" dirty="0"/>
          </a:p>
        </p:txBody>
      </p:sp>
      <p:pic>
        <p:nvPicPr>
          <p:cNvPr id="10244" name="Picture 4" descr="http://upload.wikimedia.org/wikipedia/commons/thumb/3/3d/Hispania_560_AD.PNG/800px-Hispania_560_A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284984"/>
            <a:ext cx="3456384" cy="3456384"/>
          </a:xfrm>
          <a:prstGeom prst="rect">
            <a:avLst/>
          </a:prstGeom>
          <a:noFill/>
        </p:spPr>
      </p:pic>
      <p:pic>
        <p:nvPicPr>
          <p:cNvPr id="10248" name="Picture 8" descr="visigoth church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5552" y="5485183"/>
            <a:ext cx="1822312" cy="132819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-243408"/>
            <a:ext cx="8229600" cy="1143000"/>
          </a:xfrm>
        </p:spPr>
        <p:txBody>
          <a:bodyPr/>
          <a:lstStyle/>
          <a:p>
            <a:r>
              <a:rPr lang="en-GB" b="1" dirty="0" smtClean="0"/>
              <a:t>Umayyad Conquest of Hispania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512" y="692696"/>
            <a:ext cx="9036496" cy="5949280"/>
          </a:xfrm>
        </p:spPr>
        <p:txBody>
          <a:bodyPr>
            <a:normAutofit lnSpcReduction="10000"/>
          </a:bodyPr>
          <a:lstStyle/>
          <a:p>
            <a:r>
              <a:rPr lang="en-GB" sz="2500" b="1" dirty="0" smtClean="0"/>
              <a:t>632: </a:t>
            </a:r>
            <a:r>
              <a:rPr lang="en-GB" sz="2500" dirty="0" smtClean="0"/>
              <a:t>Mohammed dies </a:t>
            </a:r>
          </a:p>
          <a:p>
            <a:r>
              <a:rPr lang="en-GB" sz="2500" b="1" dirty="0" smtClean="0"/>
              <a:t>After 632 </a:t>
            </a:r>
            <a:r>
              <a:rPr lang="en-GB" sz="2500" dirty="0" smtClean="0"/>
              <a:t>The Umayyad caliphate established &amp; ruled from Damascus </a:t>
            </a:r>
          </a:p>
          <a:p>
            <a:r>
              <a:rPr lang="en-GB" sz="2500" b="1" dirty="0" smtClean="0"/>
              <a:t>711</a:t>
            </a:r>
            <a:r>
              <a:rPr lang="en-GB" sz="2500" dirty="0" smtClean="0"/>
              <a:t>: Tariq </a:t>
            </a:r>
            <a:r>
              <a:rPr lang="en-GB" sz="2500" dirty="0" err="1" smtClean="0"/>
              <a:t>ibn</a:t>
            </a:r>
            <a:r>
              <a:rPr lang="en-GB" sz="2500" dirty="0" smtClean="0"/>
              <a:t> </a:t>
            </a:r>
            <a:r>
              <a:rPr lang="en-GB" sz="2500" dirty="0" err="1" smtClean="0"/>
              <a:t>Ziyad</a:t>
            </a:r>
            <a:r>
              <a:rPr lang="en-GB" sz="2500" dirty="0" smtClean="0"/>
              <a:t> (North African Berber) lands at Gibraltar with army of Berbers and Arabs</a:t>
            </a:r>
          </a:p>
          <a:p>
            <a:r>
              <a:rPr lang="en-GB" sz="2500" b="1" dirty="0" smtClean="0"/>
              <a:t>712: </a:t>
            </a:r>
            <a:r>
              <a:rPr lang="en-GB" sz="2500" dirty="0" err="1" smtClean="0"/>
              <a:t>Visigothic</a:t>
            </a:r>
            <a:r>
              <a:rPr lang="en-GB" sz="2500" dirty="0" smtClean="0"/>
              <a:t> King Roderick defeated &amp; killed at Battle of </a:t>
            </a:r>
            <a:r>
              <a:rPr lang="en-GB" sz="2500" dirty="0" err="1" smtClean="0"/>
              <a:t>Guadalete</a:t>
            </a:r>
            <a:r>
              <a:rPr lang="en-GB" sz="2500" dirty="0" smtClean="0"/>
              <a:t> (Cadiz)</a:t>
            </a:r>
            <a:endParaRPr lang="en-GB" sz="2500" dirty="0"/>
          </a:p>
          <a:p>
            <a:r>
              <a:rPr lang="en-GB" sz="2500" dirty="0" smtClean="0"/>
              <a:t>Muslims capture most of southern Spain, take Toledo, execute </a:t>
            </a:r>
            <a:r>
              <a:rPr lang="en-GB" sz="2500" dirty="0" err="1" smtClean="0"/>
              <a:t>Visigothic</a:t>
            </a:r>
            <a:r>
              <a:rPr lang="en-GB" sz="2500" dirty="0" smtClean="0"/>
              <a:t> nobles</a:t>
            </a:r>
          </a:p>
          <a:p>
            <a:r>
              <a:rPr lang="en-GB" sz="2500" b="1" dirty="0" smtClean="0"/>
              <a:t>712-14</a:t>
            </a:r>
            <a:r>
              <a:rPr lang="en-GB" sz="2500" dirty="0" smtClean="0"/>
              <a:t>: governor of </a:t>
            </a:r>
            <a:r>
              <a:rPr lang="en-GB" sz="2500" dirty="0" err="1" smtClean="0"/>
              <a:t>Ifriqiya</a:t>
            </a:r>
            <a:r>
              <a:rPr lang="en-GB" sz="2500" dirty="0" smtClean="0"/>
              <a:t>, Musa bin </a:t>
            </a:r>
            <a:r>
              <a:rPr lang="en-GB" sz="2500" dirty="0" err="1" smtClean="0"/>
              <a:t>Nusair</a:t>
            </a:r>
            <a:r>
              <a:rPr lang="en-GB" sz="2500" dirty="0" smtClean="0"/>
              <a:t>, arrives with army of Arabs, advances on the north</a:t>
            </a:r>
          </a:p>
          <a:p>
            <a:r>
              <a:rPr lang="en-GB" sz="2500" b="1" dirty="0" smtClean="0"/>
              <a:t>716: </a:t>
            </a:r>
            <a:r>
              <a:rPr lang="en-GB" sz="2500" dirty="0" smtClean="0"/>
              <a:t>most of Iberia in Muslim hands</a:t>
            </a:r>
          </a:p>
          <a:p>
            <a:r>
              <a:rPr lang="en-GB" sz="2500" b="1" dirty="0" smtClean="0"/>
              <a:t>718: </a:t>
            </a:r>
            <a:r>
              <a:rPr lang="en-GB" sz="2500" dirty="0" smtClean="0"/>
              <a:t>Pelagius, </a:t>
            </a:r>
            <a:r>
              <a:rPr lang="en-GB" sz="2500" dirty="0" err="1" smtClean="0"/>
              <a:t>Visigothic</a:t>
            </a:r>
            <a:r>
              <a:rPr lang="en-GB" sz="2500" dirty="0" smtClean="0"/>
              <a:t> nobleman &amp; ruler of </a:t>
            </a:r>
            <a:r>
              <a:rPr lang="en-GB" sz="2500" dirty="0" err="1" smtClean="0"/>
              <a:t>Asturius</a:t>
            </a:r>
            <a:r>
              <a:rPr lang="en-GB" sz="2500" dirty="0" smtClean="0"/>
              <a:t>, leads revolt – only effective resistance to Muslim takeover</a:t>
            </a:r>
            <a:endParaRPr lang="en-GB" sz="2500" b="1" dirty="0" smtClean="0"/>
          </a:p>
          <a:p>
            <a:r>
              <a:rPr lang="en-GB" sz="2500" b="1" dirty="0" smtClean="0"/>
              <a:t>721-24</a:t>
            </a:r>
            <a:r>
              <a:rPr lang="en-GB" sz="2500" dirty="0" smtClean="0"/>
              <a:t>: </a:t>
            </a:r>
            <a:r>
              <a:rPr lang="en-GB" sz="2500" i="1" dirty="0" smtClean="0"/>
              <a:t>Gallia </a:t>
            </a:r>
            <a:r>
              <a:rPr lang="en-GB" sz="2500" i="1" dirty="0" err="1" smtClean="0"/>
              <a:t>Narbonensis</a:t>
            </a:r>
            <a:r>
              <a:rPr lang="en-GB" sz="2500" dirty="0" smtClean="0"/>
              <a:t> (</a:t>
            </a:r>
            <a:r>
              <a:rPr lang="en-GB" sz="2500" dirty="0" err="1" smtClean="0"/>
              <a:t>Narbonensian</a:t>
            </a:r>
            <a:r>
              <a:rPr lang="en-GB" sz="2500" dirty="0" smtClean="0"/>
              <a:t>/Transalpine Gaul) falls</a:t>
            </a:r>
          </a:p>
          <a:p>
            <a:endParaRPr lang="en-GB" sz="2500" dirty="0" smtClean="0"/>
          </a:p>
          <a:p>
            <a:endParaRPr lang="en-GB" sz="25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en-GB" b="1" dirty="0" err="1" smtClean="0"/>
              <a:t>Umayyads</a:t>
            </a:r>
            <a:r>
              <a:rPr lang="en-GB" b="1" dirty="0" smtClean="0"/>
              <a:t> in Spain, 711-88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8964488" cy="6048672"/>
          </a:xfrm>
        </p:spPr>
        <p:txBody>
          <a:bodyPr>
            <a:normAutofit lnSpcReduction="10000"/>
          </a:bodyPr>
          <a:lstStyle/>
          <a:p>
            <a:r>
              <a:rPr lang="en-GB" sz="2500" dirty="0" smtClean="0"/>
              <a:t>North African Muslims = ‘Moors’</a:t>
            </a:r>
          </a:p>
          <a:p>
            <a:r>
              <a:rPr lang="en-GB" sz="2500" dirty="0" smtClean="0"/>
              <a:t>Muslim-ruled Hispania = ‘Al-</a:t>
            </a:r>
            <a:r>
              <a:rPr lang="en-GB" sz="2500" dirty="0" err="1" smtClean="0"/>
              <a:t>Andalus</a:t>
            </a:r>
            <a:r>
              <a:rPr lang="en-GB" sz="2500" dirty="0" smtClean="0"/>
              <a:t>’, but ‘</a:t>
            </a:r>
            <a:r>
              <a:rPr lang="en-GB" sz="2500" dirty="0" err="1" smtClean="0"/>
              <a:t>España</a:t>
            </a:r>
            <a:r>
              <a:rPr lang="en-GB" sz="2500" dirty="0" smtClean="0"/>
              <a:t>’ to the Christians</a:t>
            </a:r>
          </a:p>
          <a:p>
            <a:r>
              <a:rPr lang="en-GB" sz="2500" dirty="0" smtClean="0"/>
              <a:t>Autonomous client states (e.g. Musa under the </a:t>
            </a:r>
            <a:r>
              <a:rPr lang="en-GB" sz="2500" dirty="0" err="1" smtClean="0"/>
              <a:t>Visigothic</a:t>
            </a:r>
            <a:r>
              <a:rPr lang="en-GB" sz="2500" dirty="0" smtClean="0"/>
              <a:t> Count </a:t>
            </a:r>
            <a:r>
              <a:rPr lang="en-GB" sz="2500" dirty="0" err="1" smtClean="0"/>
              <a:t>Theodemir</a:t>
            </a:r>
            <a:r>
              <a:rPr lang="en-GB" sz="2500" dirty="0" smtClean="0"/>
              <a:t>) under Umayyad rule (‘the rule of God’)</a:t>
            </a:r>
          </a:p>
          <a:p>
            <a:pPr lvl="1"/>
            <a:r>
              <a:rPr lang="en-GB" sz="2500" dirty="0" smtClean="0"/>
              <a:t>Treaty with </a:t>
            </a:r>
            <a:r>
              <a:rPr lang="en-GB" sz="2500" dirty="0" err="1" smtClean="0"/>
              <a:t>Theodemir</a:t>
            </a:r>
            <a:r>
              <a:rPr lang="en-GB" sz="2500" dirty="0" smtClean="0"/>
              <a:t> signed, 713</a:t>
            </a:r>
          </a:p>
          <a:p>
            <a:pPr lvl="1"/>
            <a:r>
              <a:rPr lang="en-GB" sz="2500" dirty="0" smtClean="0"/>
              <a:t>Tax, surrender of rebels</a:t>
            </a:r>
          </a:p>
          <a:p>
            <a:pPr lvl="1"/>
            <a:r>
              <a:rPr lang="en-GB" sz="2500" dirty="0" smtClean="0"/>
              <a:t>Christian worship &amp; </a:t>
            </a:r>
            <a:r>
              <a:rPr lang="en-GB" sz="2500" dirty="0" err="1" smtClean="0"/>
              <a:t>Visigothic</a:t>
            </a:r>
            <a:r>
              <a:rPr lang="en-GB" sz="2500" dirty="0" smtClean="0"/>
              <a:t> government respected</a:t>
            </a:r>
          </a:p>
          <a:p>
            <a:pPr lvl="1"/>
            <a:r>
              <a:rPr lang="en-GB" sz="2500" dirty="0" smtClean="0"/>
              <a:t>For many, life remains same. Christians subject to </a:t>
            </a:r>
            <a:r>
              <a:rPr lang="en-GB" sz="2500" dirty="0" err="1" smtClean="0"/>
              <a:t>Visigothic</a:t>
            </a:r>
            <a:r>
              <a:rPr lang="en-GB" sz="2500" dirty="0" smtClean="0"/>
              <a:t> law</a:t>
            </a:r>
          </a:p>
          <a:p>
            <a:pPr lvl="1"/>
            <a:r>
              <a:rPr lang="en-GB" sz="2500" dirty="0" smtClean="0"/>
              <a:t>Blue-print for much of Iberian peninsula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smtClean="0"/>
              <a:t>Exceptions: e.g. Toledo &amp; Cordoba, subject directly to Muslim rule (Cordoba’s cathedral partitioned to provide for Muslims and Christians)</a:t>
            </a:r>
          </a:p>
          <a:p>
            <a:pPr lvl="1">
              <a:buNone/>
            </a:pPr>
            <a:endParaRPr lang="en-GB" sz="25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The end of the </a:t>
            </a:r>
            <a:r>
              <a:rPr lang="en-GB" b="1" dirty="0" err="1" smtClean="0"/>
              <a:t>Umayyads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048672"/>
          </a:xfrm>
        </p:spPr>
        <p:txBody>
          <a:bodyPr>
            <a:normAutofit/>
          </a:bodyPr>
          <a:lstStyle/>
          <a:p>
            <a:r>
              <a:rPr lang="en-GB" sz="2500" dirty="0" smtClean="0"/>
              <a:t>Berber discontent at Arab rule (Berbers got the rubbish jobs, harshest terrain, taxation, unjust admin. practices)</a:t>
            </a:r>
          </a:p>
          <a:p>
            <a:r>
              <a:rPr lang="en-GB" sz="2500" dirty="0" smtClean="0"/>
              <a:t>Alliances between aggrieved Muslims and Christians, e.g. </a:t>
            </a:r>
            <a:r>
              <a:rPr lang="en-GB" sz="2500" dirty="0" err="1"/>
              <a:t>Uthman</a:t>
            </a:r>
            <a:r>
              <a:rPr lang="en-GB" sz="2500" dirty="0"/>
              <a:t> </a:t>
            </a:r>
            <a:r>
              <a:rPr lang="en-GB" sz="2500" dirty="0" err="1"/>
              <a:t>ibn</a:t>
            </a:r>
            <a:r>
              <a:rPr lang="en-GB" sz="2500" dirty="0"/>
              <a:t> Naissa </a:t>
            </a:r>
            <a:r>
              <a:rPr lang="en-GB" sz="2500" dirty="0" smtClean="0"/>
              <a:t>(aka ‘</a:t>
            </a:r>
            <a:r>
              <a:rPr lang="en-GB" sz="2500" dirty="0" err="1" smtClean="0"/>
              <a:t>Munuza</a:t>
            </a:r>
            <a:r>
              <a:rPr lang="en-GB" sz="2500" dirty="0" smtClean="0"/>
              <a:t>’), </a:t>
            </a:r>
            <a:r>
              <a:rPr lang="en-GB" sz="2500" dirty="0"/>
              <a:t>master of the eastern Pyrenees (</a:t>
            </a:r>
            <a:r>
              <a:rPr lang="en-GB" sz="2500" dirty="0" err="1" smtClean="0"/>
              <a:t>Cerretanya</a:t>
            </a:r>
            <a:r>
              <a:rPr lang="en-GB" sz="2500" dirty="0" smtClean="0"/>
              <a:t>), +</a:t>
            </a:r>
            <a:r>
              <a:rPr lang="en-GB" sz="2500" dirty="0"/>
              <a:t> </a:t>
            </a:r>
            <a:r>
              <a:rPr lang="en-GB" sz="2500" dirty="0" smtClean="0"/>
              <a:t>Duke </a:t>
            </a:r>
            <a:r>
              <a:rPr lang="en-GB" sz="2500" dirty="0" err="1" smtClean="0"/>
              <a:t>Odo</a:t>
            </a:r>
            <a:r>
              <a:rPr lang="en-GB" sz="2500" dirty="0" smtClean="0"/>
              <a:t> </a:t>
            </a:r>
            <a:r>
              <a:rPr lang="en-GB" sz="2500" dirty="0"/>
              <a:t>of </a:t>
            </a:r>
            <a:r>
              <a:rPr lang="en-GB" sz="2500" dirty="0" smtClean="0"/>
              <a:t>Aquitaine.</a:t>
            </a:r>
          </a:p>
          <a:p>
            <a:r>
              <a:rPr lang="en-GB" sz="2500" b="1" dirty="0" smtClean="0"/>
              <a:t>730-756: </a:t>
            </a:r>
            <a:r>
              <a:rPr lang="en-GB" sz="2500" dirty="0" smtClean="0"/>
              <a:t>Berber rebellions, Arab factions, unrest in Al-</a:t>
            </a:r>
            <a:r>
              <a:rPr lang="en-GB" sz="2500" dirty="0" err="1" smtClean="0"/>
              <a:t>Andalus</a:t>
            </a:r>
            <a:endParaRPr lang="en-GB" sz="2500" dirty="0"/>
          </a:p>
          <a:p>
            <a:r>
              <a:rPr lang="en-GB" sz="2500" b="1" dirty="0" smtClean="0"/>
              <a:t>750</a:t>
            </a:r>
            <a:r>
              <a:rPr lang="en-GB" sz="2500" dirty="0" smtClean="0"/>
              <a:t>: overthrow of the Umayyad Caliphate, replaced by </a:t>
            </a:r>
            <a:r>
              <a:rPr lang="en-GB" sz="2500" dirty="0" err="1" smtClean="0"/>
              <a:t>Abassid</a:t>
            </a:r>
            <a:r>
              <a:rPr lang="en-GB" sz="2500" dirty="0" smtClean="0"/>
              <a:t> Caliphate (750-1517)</a:t>
            </a:r>
          </a:p>
          <a:p>
            <a:r>
              <a:rPr lang="en-GB" sz="2500" b="1" dirty="0" smtClean="0"/>
              <a:t>756</a:t>
            </a:r>
            <a:r>
              <a:rPr lang="en-GB" sz="2500" dirty="0" smtClean="0"/>
              <a:t>: foundation of the independent Emirate of Cordoba by exiled member of Umayyad royal family, Abd-ar-Rahman I</a:t>
            </a:r>
            <a:endParaRPr lang="en-GB" sz="2500" b="1" dirty="0" smtClean="0"/>
          </a:p>
        </p:txBody>
      </p:sp>
      <p:pic>
        <p:nvPicPr>
          <p:cNvPr id="15364" name="Picture 4" descr="http://upload.wikimedia.org/wikipedia/commons/0/0e/Abd_ar-Rahman_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5246" y="4797152"/>
            <a:ext cx="2702058" cy="1944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GB" b="1" dirty="0" smtClean="0"/>
              <a:t>Emirate of Cordoba, 756-929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16" y="836712"/>
            <a:ext cx="8892480" cy="4525963"/>
          </a:xfrm>
        </p:spPr>
        <p:txBody>
          <a:bodyPr>
            <a:normAutofit fontScale="92500"/>
          </a:bodyPr>
          <a:lstStyle/>
          <a:p>
            <a:r>
              <a:rPr lang="en-GB" sz="2500" dirty="0" smtClean="0"/>
              <a:t>Abd-ar-Rahman I (d. 788) destroys anti-Umayyad Islamic rulers in Al-</a:t>
            </a:r>
            <a:r>
              <a:rPr lang="en-GB" sz="2500" dirty="0" err="1" smtClean="0"/>
              <a:t>Andalus</a:t>
            </a:r>
            <a:r>
              <a:rPr lang="en-GB" sz="2500" dirty="0" smtClean="0"/>
              <a:t> and unites various local fiefdoms (</a:t>
            </a:r>
            <a:r>
              <a:rPr lang="en-GB" sz="2500" dirty="0"/>
              <a:t>Toledo, Zaragoza, Pamplona, Barcelona</a:t>
            </a:r>
            <a:r>
              <a:rPr lang="en-GB" sz="2500" dirty="0" smtClean="0"/>
              <a:t>) into emirate (25-years process).</a:t>
            </a:r>
          </a:p>
          <a:p>
            <a:r>
              <a:rPr lang="en-GB" sz="2500" dirty="0" smtClean="0"/>
              <a:t>Emirs have nominal control over rest of Al-</a:t>
            </a:r>
            <a:r>
              <a:rPr lang="en-GB" sz="2500" dirty="0" err="1" smtClean="0"/>
              <a:t>Andalus</a:t>
            </a:r>
            <a:r>
              <a:rPr lang="en-GB" sz="2500" dirty="0" smtClean="0"/>
              <a:t> and sometime parts of western N. Africa</a:t>
            </a:r>
          </a:p>
          <a:p>
            <a:r>
              <a:rPr lang="en-GB" sz="2500" dirty="0" smtClean="0"/>
              <a:t>Extent or power shifted according to calibre of individual emirs, always touch-and-go along Christian borders</a:t>
            </a:r>
          </a:p>
          <a:p>
            <a:r>
              <a:rPr lang="en-GB" sz="2500" b="1" dirty="0" smtClean="0"/>
              <a:t>912: </a:t>
            </a:r>
            <a:r>
              <a:rPr lang="en-GB" sz="2500" dirty="0" smtClean="0"/>
              <a:t>succession of Abd-ar-Rahman III (d. 929) to an emirate in decline</a:t>
            </a:r>
          </a:p>
          <a:p>
            <a:r>
              <a:rPr lang="en-GB" sz="2500" b="1" dirty="0" smtClean="0"/>
              <a:t>929: </a:t>
            </a:r>
            <a:r>
              <a:rPr lang="en-GB" sz="2500" dirty="0" smtClean="0"/>
              <a:t>Abd-ar-Rahman III imposes his authority in Iberian Peninsula, proclaims himself caliph (equal to </a:t>
            </a:r>
            <a:r>
              <a:rPr lang="en-GB" sz="2500" dirty="0" err="1" smtClean="0"/>
              <a:t>Abassid</a:t>
            </a:r>
            <a:r>
              <a:rPr lang="en-GB" sz="2500" dirty="0" smtClean="0"/>
              <a:t> caliph)</a:t>
            </a:r>
            <a:r>
              <a:rPr lang="en-GB" sz="2800" dirty="0"/>
              <a:t> </a:t>
            </a:r>
            <a:endParaRPr lang="en-GB" sz="2500" b="1" dirty="0" smtClean="0"/>
          </a:p>
          <a:p>
            <a:endParaRPr lang="en-GB" sz="2500" dirty="0" smtClean="0"/>
          </a:p>
        </p:txBody>
      </p:sp>
      <p:pic>
        <p:nvPicPr>
          <p:cNvPr id="4" name="Picture 2" descr="http://upload.wikimedia.org/wikipedia/commons/6/64/Coras_del_Emirato_de_C%C3%B3rdob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5013176"/>
            <a:ext cx="2317882" cy="1800200"/>
          </a:xfrm>
          <a:prstGeom prst="rect">
            <a:avLst/>
          </a:prstGeom>
          <a:noFill/>
        </p:spPr>
      </p:pic>
      <p:pic>
        <p:nvPicPr>
          <p:cNvPr id="16386" name="Picture 2" descr="http://francisstrand.files.wordpress.com/2010/10/20090111-180px-abderramanii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3547" y="5013176"/>
            <a:ext cx="1240301" cy="16950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GB" b="1" dirty="0" smtClean="0"/>
              <a:t>Caliphate of Cordoba, 929-1031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36712"/>
            <a:ext cx="8712968" cy="4525963"/>
          </a:xfrm>
        </p:spPr>
        <p:txBody>
          <a:bodyPr>
            <a:normAutofit/>
          </a:bodyPr>
          <a:lstStyle/>
          <a:p>
            <a:r>
              <a:rPr lang="en-GB" sz="2500" b="1" dirty="0" smtClean="0"/>
              <a:t>929</a:t>
            </a:r>
            <a:r>
              <a:rPr lang="en-GB" sz="2500" b="1" dirty="0" smtClean="0"/>
              <a:t>: </a:t>
            </a:r>
            <a:r>
              <a:rPr lang="en-GB" sz="2500" dirty="0" smtClean="0"/>
              <a:t>Abd-ar-Rahman III imposes his authority in Iberian Peninsula, proclaims himself caliph (equal to </a:t>
            </a:r>
            <a:r>
              <a:rPr lang="en-GB" sz="2500" dirty="0" err="1" smtClean="0"/>
              <a:t>Abassid</a:t>
            </a:r>
            <a:r>
              <a:rPr lang="en-GB" sz="2500" dirty="0" smtClean="0"/>
              <a:t> caliph)</a:t>
            </a:r>
            <a:r>
              <a:rPr lang="en-GB" sz="2800" dirty="0"/>
              <a:t> </a:t>
            </a:r>
            <a:endParaRPr lang="en-GB" sz="2500" b="1" dirty="0" smtClean="0"/>
          </a:p>
          <a:p>
            <a:endParaRPr lang="en-GB" sz="2500" dirty="0" smtClean="0"/>
          </a:p>
        </p:txBody>
      </p:sp>
      <p:pic>
        <p:nvPicPr>
          <p:cNvPr id="19458" name="Picture 2" descr="http://upload.wikimedia.org/wikipedia/commons/thumb/0/0e/Califato_de_C%C3%B3rdoba_-_1000.svg/686px-Califato_de_C%C3%B3rdoba_-_1000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3940" y="1988840"/>
            <a:ext cx="5176332" cy="44821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6/64/Coras_del_Emirato_de_C%C3%B3rdob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13511"/>
            <a:ext cx="4176464" cy="3243681"/>
          </a:xfrm>
          <a:prstGeom prst="rect">
            <a:avLst/>
          </a:prstGeom>
          <a:noFill/>
        </p:spPr>
      </p:pic>
      <p:pic>
        <p:nvPicPr>
          <p:cNvPr id="5" name="Picture 2" descr="http://upload.wikimedia.org/wikipedia/commons/thumb/0/0e/Califato_de_C%C3%B3rdoba_-_1000.svg/686px-Califato_de_C%C3%B3rdoba_-_1000.svg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5243" y="1855365"/>
            <a:ext cx="3813221" cy="3301827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228184" y="5240813"/>
            <a:ext cx="122413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smtClean="0"/>
              <a:t>c. 1000</a:t>
            </a:r>
            <a:endParaRPr lang="en-GB" sz="26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619672" y="5240813"/>
            <a:ext cx="122413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smtClean="0"/>
              <a:t>   929</a:t>
            </a:r>
            <a:endParaRPr lang="en-GB" sz="26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619672" y="1208365"/>
            <a:ext cx="158417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smtClean="0"/>
              <a:t>emirate</a:t>
            </a:r>
            <a:endParaRPr lang="en-GB" sz="26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156176" y="1208365"/>
            <a:ext cx="14401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smtClean="0"/>
              <a:t>caliphate</a:t>
            </a:r>
            <a:endParaRPr lang="en-GB" sz="26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1187624" y="67271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/>
              <a:t>Cordoba in the tenth century</a:t>
            </a:r>
            <a:endParaRPr lang="en-GB" sz="4400" b="1" dirty="0"/>
          </a:p>
        </p:txBody>
      </p:sp>
      <p:sp>
        <p:nvSpPr>
          <p:cNvPr id="11" name="Right Arrow 10"/>
          <p:cNvSpPr/>
          <p:nvPr/>
        </p:nvSpPr>
        <p:spPr>
          <a:xfrm>
            <a:off x="3419872" y="1268760"/>
            <a:ext cx="23762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0" y="5899919"/>
            <a:ext cx="93965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* Ruler’s position as ‘caliph’ not accepted outside Al-</a:t>
            </a:r>
            <a:r>
              <a:rPr lang="en-GB" sz="2200" dirty="0" err="1" smtClean="0"/>
              <a:t>Andalus</a:t>
            </a:r>
            <a:r>
              <a:rPr lang="en-GB" sz="2200" dirty="0" smtClean="0"/>
              <a:t> and North African affiliates. Spanish </a:t>
            </a:r>
            <a:r>
              <a:rPr lang="en-GB" sz="2200" dirty="0" err="1" smtClean="0"/>
              <a:t>Umayyads</a:t>
            </a:r>
            <a:r>
              <a:rPr lang="en-GB" sz="2200" dirty="0" smtClean="0"/>
              <a:t> consider themselves closer to Mohammed.</a:t>
            </a:r>
            <a:endParaRPr lang="en-GB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88640" y="-171400"/>
            <a:ext cx="11449272" cy="1143000"/>
          </a:xfrm>
        </p:spPr>
        <p:txBody>
          <a:bodyPr>
            <a:normAutofit/>
          </a:bodyPr>
          <a:lstStyle/>
          <a:p>
            <a:r>
              <a:rPr lang="en-GB" sz="4200" b="1" dirty="0" smtClean="0"/>
              <a:t>The rise of the caliphate</a:t>
            </a:r>
            <a:endParaRPr lang="en-GB" sz="4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764704"/>
            <a:ext cx="8784976" cy="5688632"/>
          </a:xfrm>
        </p:spPr>
        <p:txBody>
          <a:bodyPr>
            <a:noAutofit/>
          </a:bodyPr>
          <a:lstStyle/>
          <a:p>
            <a:r>
              <a:rPr lang="en-GB" sz="2500" dirty="0" smtClean="0"/>
              <a:t>Increased </a:t>
            </a:r>
            <a:r>
              <a:rPr lang="en-GB" sz="2500" dirty="0"/>
              <a:t>prosperity </a:t>
            </a:r>
            <a:r>
              <a:rPr lang="en-GB" sz="2500" dirty="0" smtClean="0"/>
              <a:t>in 10th </a:t>
            </a:r>
            <a:r>
              <a:rPr lang="en-GB" sz="2500" dirty="0"/>
              <a:t>century</a:t>
            </a:r>
            <a:r>
              <a:rPr lang="en-GB" sz="2500" dirty="0" smtClean="0"/>
              <a:t>.</a:t>
            </a:r>
          </a:p>
          <a:p>
            <a:r>
              <a:rPr lang="en-GB" sz="2500" dirty="0" smtClean="0"/>
              <a:t>Abd-ar-Rahman </a:t>
            </a:r>
            <a:r>
              <a:rPr lang="en-GB" sz="2500" dirty="0"/>
              <a:t>III </a:t>
            </a:r>
            <a:r>
              <a:rPr lang="en-GB" sz="2500" dirty="0" smtClean="0"/>
              <a:t>unites</a:t>
            </a:r>
            <a:r>
              <a:rPr lang="en-GB" sz="2500" dirty="0"/>
              <a:t> al-</a:t>
            </a:r>
            <a:r>
              <a:rPr lang="en-GB" sz="2500" dirty="0" err="1"/>
              <a:t>Andalus</a:t>
            </a:r>
            <a:r>
              <a:rPr lang="en-GB" sz="2500" dirty="0"/>
              <a:t> </a:t>
            </a:r>
            <a:r>
              <a:rPr lang="en-GB" sz="2500" dirty="0" smtClean="0"/>
              <a:t>and brings </a:t>
            </a:r>
            <a:r>
              <a:rPr lang="en-GB" sz="2500" dirty="0"/>
              <a:t>Christian kingdoms of the north under </a:t>
            </a:r>
            <a:r>
              <a:rPr lang="en-GB" sz="2500" dirty="0" smtClean="0"/>
              <a:t>control</a:t>
            </a:r>
          </a:p>
          <a:p>
            <a:r>
              <a:rPr lang="en-GB" sz="2500" dirty="0" smtClean="0"/>
              <a:t>Stops the </a:t>
            </a:r>
            <a:r>
              <a:rPr lang="en-GB" sz="2500" dirty="0"/>
              <a:t>Fatimid advance into caliphate land in Morocco and al-</a:t>
            </a:r>
            <a:r>
              <a:rPr lang="en-GB" sz="2500" dirty="0" err="1"/>
              <a:t>Andalus</a:t>
            </a:r>
            <a:r>
              <a:rPr lang="en-GB" sz="2500" dirty="0"/>
              <a:t>. </a:t>
            </a:r>
            <a:endParaRPr lang="en-GB" sz="2500" dirty="0" smtClean="0"/>
          </a:p>
          <a:p>
            <a:r>
              <a:rPr lang="en-GB" sz="2500" dirty="0" smtClean="0"/>
              <a:t>Increases diplomatic </a:t>
            </a:r>
            <a:r>
              <a:rPr lang="en-GB" sz="2500" dirty="0"/>
              <a:t>relations with Berber tribes in North Africa, Christian kings </a:t>
            </a:r>
            <a:r>
              <a:rPr lang="en-GB" sz="2500" dirty="0" smtClean="0"/>
              <a:t>in the </a:t>
            </a:r>
            <a:r>
              <a:rPr lang="en-GB" sz="2500" dirty="0"/>
              <a:t>north and </a:t>
            </a:r>
            <a:r>
              <a:rPr lang="en-GB" sz="2500" dirty="0" smtClean="0"/>
              <a:t>France</a:t>
            </a:r>
            <a:r>
              <a:rPr lang="en-GB" sz="2500" dirty="0"/>
              <a:t>, Germany and Constantinople</a:t>
            </a:r>
            <a:r>
              <a:rPr lang="en-GB" sz="2500" dirty="0" smtClean="0"/>
              <a:t>.</a:t>
            </a:r>
            <a:r>
              <a:rPr lang="en-GB" sz="2500" dirty="0"/>
              <a:t> </a:t>
            </a:r>
            <a:endParaRPr lang="en-GB" sz="2500" dirty="0" smtClean="0"/>
          </a:p>
          <a:p>
            <a:r>
              <a:rPr lang="en-GB" sz="2500" dirty="0" smtClean="0"/>
              <a:t>Dies 961, succeeded by 46-year-old </a:t>
            </a:r>
            <a:r>
              <a:rPr lang="en-GB" sz="2500" dirty="0"/>
              <a:t>son, Al-</a:t>
            </a:r>
            <a:r>
              <a:rPr lang="en-GB" sz="2500" dirty="0" err="1"/>
              <a:t>Hakam</a:t>
            </a:r>
            <a:r>
              <a:rPr lang="en-GB" sz="2500" dirty="0"/>
              <a:t> </a:t>
            </a:r>
            <a:r>
              <a:rPr lang="en-GB" sz="2500" dirty="0" smtClean="0"/>
              <a:t>II</a:t>
            </a:r>
          </a:p>
          <a:p>
            <a:pPr lvl="1"/>
            <a:r>
              <a:rPr lang="en-GB" sz="2500" dirty="0" smtClean="0"/>
              <a:t>Continues his </a:t>
            </a:r>
            <a:r>
              <a:rPr lang="en-GB" sz="2500" dirty="0"/>
              <a:t>father's policy, dealing humanely with disruptive Christian kings and North African rebels. </a:t>
            </a:r>
            <a:endParaRPr lang="en-GB" sz="2500" dirty="0" smtClean="0"/>
          </a:p>
          <a:p>
            <a:pPr lvl="1">
              <a:buNone/>
            </a:pPr>
            <a:endParaRPr lang="en-GB" sz="2500" dirty="0"/>
          </a:p>
          <a:p>
            <a:pPr>
              <a:buNone/>
            </a:pPr>
            <a:r>
              <a:rPr lang="en-GB" sz="2500" dirty="0" smtClean="0"/>
              <a:t/>
            </a:r>
            <a:br>
              <a:rPr lang="en-GB" sz="2500" dirty="0" smtClean="0"/>
            </a:br>
            <a:endParaRPr lang="en-GB" sz="2500" dirty="0"/>
          </a:p>
        </p:txBody>
      </p:sp>
      <p:pic>
        <p:nvPicPr>
          <p:cNvPr id="22530" name="Picture 2" descr="http://upload.wikimedia.org/wikipedia/commons/2/2d/MonAlhakenII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970441"/>
            <a:ext cx="1383829" cy="18429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en-GB" b="1" dirty="0" smtClean="0"/>
              <a:t>Life in the caliphate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24136"/>
            <a:ext cx="9001000" cy="6165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b="1" dirty="0" smtClean="0"/>
              <a:t>Culture</a:t>
            </a:r>
          </a:p>
          <a:p>
            <a:r>
              <a:rPr lang="en-GB" sz="2800" dirty="0" smtClean="0"/>
              <a:t>Cordoba = cultural centre of al-</a:t>
            </a:r>
            <a:r>
              <a:rPr lang="en-GB" sz="2800" dirty="0" err="1" smtClean="0"/>
              <a:t>Andalus</a:t>
            </a:r>
            <a:endParaRPr lang="en-GB" sz="2800" dirty="0" smtClean="0"/>
          </a:p>
          <a:p>
            <a:pPr lvl="1"/>
            <a:r>
              <a:rPr lang="en-GB" dirty="0" smtClean="0"/>
              <a:t>Translation of texts from Greek into Arabic, Latin &amp; Hebrew</a:t>
            </a:r>
          </a:p>
          <a:p>
            <a:pPr lvl="1"/>
            <a:r>
              <a:rPr lang="en-GB" dirty="0" smtClean="0"/>
              <a:t>Great library of 400, 000 books</a:t>
            </a:r>
          </a:p>
          <a:p>
            <a:pPr lvl="1"/>
            <a:r>
              <a:rPr lang="en-GB" dirty="0" smtClean="0"/>
              <a:t>Advances in science, history, geography, philosophy, etc</a:t>
            </a:r>
          </a:p>
          <a:p>
            <a:pPr lvl="1"/>
            <a:r>
              <a:rPr lang="en-GB" dirty="0" smtClean="0"/>
              <a:t>Cordial relations between with Jews, whose stonemasons worked on the Great Mosque</a:t>
            </a:r>
          </a:p>
          <a:p>
            <a:pPr lvl="1"/>
            <a:r>
              <a:rPr lang="en-GB" dirty="0" smtClean="0"/>
              <a:t>Eastern cultural influences</a:t>
            </a:r>
          </a:p>
          <a:p>
            <a:r>
              <a:rPr lang="en-GB" sz="2800" dirty="0" smtClean="0"/>
              <a:t>The caliphs’ lives focused on the mosques, esp. the </a:t>
            </a:r>
            <a:r>
              <a:rPr lang="en-GB" sz="2800" dirty="0"/>
              <a:t>G</a:t>
            </a:r>
            <a:r>
              <a:rPr lang="en-GB" sz="2800" dirty="0" smtClean="0"/>
              <a:t>reat Mosque, &amp; a palace full of riches from the east</a:t>
            </a:r>
          </a:p>
          <a:p>
            <a:endParaRPr lang="en-GB" sz="28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en-GB" b="1" dirty="0" smtClean="0"/>
              <a:t>Life in the caliphate, ii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6165304"/>
          </a:xfrm>
        </p:spPr>
        <p:txBody>
          <a:bodyPr>
            <a:noAutofit/>
          </a:bodyPr>
          <a:lstStyle/>
          <a:p>
            <a:pPr>
              <a:buNone/>
            </a:pPr>
            <a:endParaRPr lang="en-GB" sz="2000" b="1" dirty="0" smtClean="0"/>
          </a:p>
          <a:p>
            <a:pPr>
              <a:buNone/>
            </a:pPr>
            <a:endParaRPr lang="en-GB" sz="2000" b="1" dirty="0"/>
          </a:p>
          <a:p>
            <a:pPr>
              <a:buNone/>
            </a:pPr>
            <a:endParaRPr lang="en-GB" sz="2000" b="1" dirty="0" smtClean="0"/>
          </a:p>
          <a:p>
            <a:pPr>
              <a:buNone/>
            </a:pPr>
            <a:endParaRPr lang="en-GB" sz="2000" b="1" dirty="0"/>
          </a:p>
          <a:p>
            <a:pPr>
              <a:buNone/>
            </a:pPr>
            <a:endParaRPr lang="en-GB" sz="2000" b="1" dirty="0" smtClean="0"/>
          </a:p>
          <a:p>
            <a:pPr>
              <a:buNone/>
            </a:pPr>
            <a:endParaRPr lang="en-GB" sz="2000" b="1" dirty="0"/>
          </a:p>
          <a:p>
            <a:pPr>
              <a:buNone/>
            </a:pPr>
            <a:endParaRPr lang="en-GB" sz="2000" b="1" dirty="0" smtClean="0"/>
          </a:p>
          <a:p>
            <a:pPr>
              <a:buNone/>
            </a:pPr>
            <a:endParaRPr lang="en-GB" sz="2000" b="1" dirty="0" smtClean="0"/>
          </a:p>
          <a:p>
            <a:pPr>
              <a:buNone/>
            </a:pPr>
            <a:r>
              <a:rPr lang="en-GB" sz="2500" b="1" dirty="0" smtClean="0"/>
              <a:t>Economy</a:t>
            </a:r>
          </a:p>
          <a:p>
            <a:r>
              <a:rPr lang="en-GB" sz="2500" dirty="0" smtClean="0"/>
              <a:t>Diverse &amp; prosperous</a:t>
            </a:r>
          </a:p>
          <a:p>
            <a:r>
              <a:rPr lang="en-GB" sz="2500" dirty="0" smtClean="0"/>
              <a:t>Emphasis on trade: al-</a:t>
            </a:r>
            <a:r>
              <a:rPr lang="en-GB" sz="2500" dirty="0" err="1" smtClean="0"/>
              <a:t>Andalus</a:t>
            </a:r>
            <a:r>
              <a:rPr lang="en-GB" sz="2500" dirty="0" smtClean="0"/>
              <a:t> connected to world via the Mediterranean</a:t>
            </a:r>
          </a:p>
          <a:p>
            <a:r>
              <a:rPr lang="en-GB" sz="2500" dirty="0" smtClean="0"/>
              <a:t>Industries: textiles, ceramics, glass &amp; metalwork, agriculture (introduced rice, watermelon, bananas, aubergines)</a:t>
            </a:r>
          </a:p>
          <a:p>
            <a:r>
              <a:rPr lang="en-GB" sz="2500" dirty="0" smtClean="0"/>
              <a:t>Waterwheel irrigation</a:t>
            </a:r>
          </a:p>
          <a:p>
            <a:endParaRPr lang="en-GB" sz="2500" dirty="0" smtClean="0"/>
          </a:p>
        </p:txBody>
      </p:sp>
      <p:pic>
        <p:nvPicPr>
          <p:cNvPr id="6" name="Picture 2" descr="http://upload.wikimedia.org/wikipedia/commons/thumb/7/77/Lamezquitacordoba.jpg/220px-Lamezquitacordob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836712"/>
            <a:ext cx="1999758" cy="2663314"/>
          </a:xfrm>
          <a:prstGeom prst="rect">
            <a:avLst/>
          </a:prstGeom>
          <a:noFill/>
        </p:spPr>
      </p:pic>
      <p:pic>
        <p:nvPicPr>
          <p:cNvPr id="7" name="Picture 4" descr="http://upload.wikimedia.org/wikipedia/commons/c/ce/Mosque_of_Cordoba_Spa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572000" y="1124744"/>
            <a:ext cx="3168352" cy="21328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en-GB" b="1" dirty="0" smtClean="0"/>
              <a:t>Life in the caliphate, iii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648072"/>
            <a:ext cx="8784976" cy="61653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100" b="1" dirty="0" smtClean="0"/>
              <a:t>Society</a:t>
            </a:r>
          </a:p>
          <a:p>
            <a:r>
              <a:rPr lang="en-GB" sz="2100" dirty="0" smtClean="0"/>
              <a:t>Ethically, culturally &amp; religiously diverse</a:t>
            </a:r>
          </a:p>
          <a:p>
            <a:r>
              <a:rPr lang="en-GB" sz="2100" dirty="0" smtClean="0"/>
              <a:t>Muslim &amp; Jewish minorities, Christian majority</a:t>
            </a:r>
          </a:p>
          <a:p>
            <a:r>
              <a:rPr lang="en-GB" sz="2100" dirty="0" smtClean="0"/>
              <a:t>Arabs = just under 10%, Jews = 10%, Berbers 10% , native Hispano-Gothic converts = more than 10% (inferior to Arabs &amp; Berbers)</a:t>
            </a:r>
          </a:p>
          <a:p>
            <a:r>
              <a:rPr lang="en-GB" sz="2100" dirty="0" smtClean="0"/>
              <a:t>Muslims of Arab descent were the rulers &amp; clerics </a:t>
            </a:r>
          </a:p>
          <a:p>
            <a:r>
              <a:rPr lang="en-GB" sz="2100" dirty="0" smtClean="0"/>
              <a:t>Jews primarily involved in business &amp; intellectual occupations. </a:t>
            </a:r>
          </a:p>
          <a:p>
            <a:r>
              <a:rPr lang="en-GB" sz="2100" dirty="0" smtClean="0"/>
              <a:t>Indigenous Christian </a:t>
            </a:r>
            <a:r>
              <a:rPr lang="en-GB" sz="2100" dirty="0" err="1" smtClean="0"/>
              <a:t>Mozarabs</a:t>
            </a:r>
            <a:r>
              <a:rPr lang="en-GB" sz="2100" dirty="0" smtClean="0"/>
              <a:t> (Iberian Christians under Moorish rule):</a:t>
            </a:r>
          </a:p>
          <a:p>
            <a:pPr lvl="1"/>
            <a:r>
              <a:rPr lang="en-GB" sz="2100" dirty="0" smtClean="0"/>
              <a:t>Catholic </a:t>
            </a:r>
            <a:r>
              <a:rPr lang="en-GB" sz="2100" dirty="0"/>
              <a:t>Christians of </a:t>
            </a:r>
            <a:r>
              <a:rPr lang="en-GB" sz="2100" dirty="0" err="1" smtClean="0"/>
              <a:t>Visigothic</a:t>
            </a:r>
            <a:r>
              <a:rPr lang="en-GB" sz="2100" dirty="0" smtClean="0"/>
              <a:t> rite. Spoke </a:t>
            </a:r>
            <a:r>
              <a:rPr lang="en-GB" sz="2100" dirty="0"/>
              <a:t>a variant of </a:t>
            </a:r>
            <a:r>
              <a:rPr lang="en-GB" sz="2100" dirty="0" smtClean="0"/>
              <a:t>Latin</a:t>
            </a:r>
            <a:r>
              <a:rPr lang="en-GB" sz="2100" dirty="0"/>
              <a:t> with </a:t>
            </a:r>
            <a:r>
              <a:rPr lang="en-GB" sz="2100" dirty="0" smtClean="0"/>
              <a:t>Arabic </a:t>
            </a:r>
            <a:r>
              <a:rPr lang="en-GB" sz="2100" dirty="0"/>
              <a:t>influence. </a:t>
            </a:r>
            <a:endParaRPr lang="en-GB" sz="2100" dirty="0" smtClean="0"/>
          </a:p>
          <a:p>
            <a:pPr lvl="1"/>
            <a:r>
              <a:rPr lang="en-GB" sz="2100" dirty="0" smtClean="0"/>
              <a:t>Occupied the </a:t>
            </a:r>
            <a:r>
              <a:rPr lang="en-GB" sz="2100" dirty="0"/>
              <a:t>lower strata of society, heavily taxed with few civil rights, </a:t>
            </a:r>
            <a:r>
              <a:rPr lang="en-GB" sz="2100" dirty="0" smtClean="0"/>
              <a:t>culturally </a:t>
            </a:r>
            <a:r>
              <a:rPr lang="en-GB" sz="2100" dirty="0"/>
              <a:t>influenced by the Muslims.</a:t>
            </a:r>
          </a:p>
          <a:p>
            <a:r>
              <a:rPr lang="en-GB" sz="2100" dirty="0" smtClean="0"/>
              <a:t>Christians &amp; Jews had to pay </a:t>
            </a:r>
            <a:r>
              <a:rPr lang="en-GB" sz="2100" i="1" dirty="0" smtClean="0"/>
              <a:t>jizya</a:t>
            </a:r>
            <a:r>
              <a:rPr lang="en-GB" sz="2100" dirty="0"/>
              <a:t> </a:t>
            </a:r>
            <a:r>
              <a:rPr lang="en-GB" sz="2100" dirty="0" smtClean="0"/>
              <a:t>(tax </a:t>
            </a:r>
            <a:r>
              <a:rPr lang="en-GB" sz="2100" dirty="0"/>
              <a:t>for </a:t>
            </a:r>
            <a:r>
              <a:rPr lang="en-GB" sz="2100" dirty="0" smtClean="0"/>
              <a:t>wars </a:t>
            </a:r>
            <a:r>
              <a:rPr lang="en-GB" sz="2100" dirty="0"/>
              <a:t>against Christian kingdoms in </a:t>
            </a:r>
            <a:r>
              <a:rPr lang="en-GB" sz="2100" dirty="0" smtClean="0"/>
              <a:t>north), their word less valued in court, offenses against Muslims severely punished</a:t>
            </a:r>
          </a:p>
          <a:p>
            <a:r>
              <a:rPr lang="en-GB" sz="2100" dirty="0" smtClean="0"/>
              <a:t>Population of Cordoba 70% Muslim </a:t>
            </a:r>
            <a:r>
              <a:rPr lang="en-GB" sz="2100" dirty="0"/>
              <a:t>by </a:t>
            </a:r>
            <a:r>
              <a:rPr lang="en-GB" sz="2100" dirty="0" smtClean="0"/>
              <a:t>11th cent: immigration rather than conversion; mass </a:t>
            </a:r>
            <a:r>
              <a:rPr lang="en-GB" sz="2100" dirty="0"/>
              <a:t>expulsions of Christians from Cordoba after a revolt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88640" y="-171400"/>
            <a:ext cx="11449272" cy="1143000"/>
          </a:xfrm>
        </p:spPr>
        <p:txBody>
          <a:bodyPr>
            <a:normAutofit/>
          </a:bodyPr>
          <a:lstStyle/>
          <a:p>
            <a:r>
              <a:rPr lang="en-GB" sz="4200" b="1" dirty="0" smtClean="0"/>
              <a:t>The end of the caliphate</a:t>
            </a:r>
            <a:endParaRPr lang="en-GB" sz="4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52736"/>
            <a:ext cx="8964488" cy="5949280"/>
          </a:xfrm>
        </p:spPr>
        <p:txBody>
          <a:bodyPr>
            <a:noAutofit/>
          </a:bodyPr>
          <a:lstStyle/>
          <a:p>
            <a:r>
              <a:rPr lang="en-GB" sz="2300" b="1" dirty="0" smtClean="0"/>
              <a:t>976: </a:t>
            </a:r>
            <a:r>
              <a:rPr lang="en-GB" sz="2300" dirty="0" smtClean="0"/>
              <a:t>Al-</a:t>
            </a:r>
            <a:r>
              <a:rPr lang="en-GB" sz="2300" dirty="0" err="1" smtClean="0"/>
              <a:t>Hakam</a:t>
            </a:r>
            <a:r>
              <a:rPr lang="en-GB" sz="2300" dirty="0" smtClean="0"/>
              <a:t> II dies in, succeeded by 10-year-old son</a:t>
            </a:r>
          </a:p>
          <a:p>
            <a:r>
              <a:rPr lang="en-GB" sz="2300" dirty="0" smtClean="0"/>
              <a:t>Boy-caliph’s advisors assume power --- title of caliph becomes symbolic</a:t>
            </a:r>
          </a:p>
          <a:p>
            <a:pPr lvl="1"/>
            <a:r>
              <a:rPr lang="en-GB" sz="2300" dirty="0" smtClean="0"/>
              <a:t>Violence, disorder &amp; rival claimants to title</a:t>
            </a:r>
          </a:p>
          <a:p>
            <a:r>
              <a:rPr lang="en-GB" sz="2300" b="1" dirty="0" smtClean="0"/>
              <a:t>1031: </a:t>
            </a:r>
            <a:r>
              <a:rPr lang="en-GB" sz="2300" dirty="0" smtClean="0"/>
              <a:t>last </a:t>
            </a:r>
            <a:r>
              <a:rPr lang="en-GB" sz="2300" dirty="0" err="1" smtClean="0"/>
              <a:t>Cordoban</a:t>
            </a:r>
            <a:r>
              <a:rPr lang="en-GB" sz="2300" dirty="0" smtClean="0"/>
              <a:t> caliph dies</a:t>
            </a:r>
            <a:endParaRPr lang="en-GB" sz="2300" b="1" dirty="0" smtClean="0"/>
          </a:p>
          <a:p>
            <a:pPr lvl="1"/>
            <a:r>
              <a:rPr lang="en-GB" sz="2300" dirty="0"/>
              <a:t>C</a:t>
            </a:r>
            <a:r>
              <a:rPr lang="en-GB" sz="2300" dirty="0" smtClean="0"/>
              <a:t>aliphate disintegrates into multiple, independent </a:t>
            </a:r>
            <a:r>
              <a:rPr lang="en-GB" sz="2300" i="1" dirty="0" err="1" smtClean="0"/>
              <a:t>taifas</a:t>
            </a:r>
            <a:endParaRPr lang="en-GB" sz="2300" dirty="0" smtClean="0"/>
          </a:p>
          <a:p>
            <a:pPr lvl="1"/>
            <a:r>
              <a:rPr lang="en-GB" sz="2300" dirty="0" smtClean="0"/>
              <a:t>City of Cordoba = capital </a:t>
            </a:r>
            <a:r>
              <a:rPr lang="en-GB" sz="2300" dirty="0"/>
              <a:t>of a Republican independent taifa. </a:t>
            </a:r>
            <a:endParaRPr lang="en-GB" sz="2300" dirty="0" smtClean="0"/>
          </a:p>
          <a:p>
            <a:endParaRPr lang="en-GB" sz="2300" dirty="0"/>
          </a:p>
          <a:p>
            <a:pPr algn="ctr">
              <a:buNone/>
            </a:pPr>
            <a:r>
              <a:rPr lang="en-GB" sz="2300" b="1" i="1" dirty="0" smtClean="0"/>
              <a:t>Cordoba </a:t>
            </a:r>
            <a:r>
              <a:rPr lang="en-GB" sz="2300" b="1" i="1" dirty="0"/>
              <a:t>a</a:t>
            </a:r>
            <a:r>
              <a:rPr lang="en-GB" sz="2300" b="1" i="1" dirty="0" smtClean="0"/>
              <a:t>fter the caliphate</a:t>
            </a:r>
          </a:p>
          <a:p>
            <a:r>
              <a:rPr lang="en-GB" sz="2300" b="1" dirty="0" smtClean="0"/>
              <a:t>1070: </a:t>
            </a:r>
            <a:r>
              <a:rPr lang="en-GB" sz="2300" dirty="0" smtClean="0"/>
              <a:t>short-lived </a:t>
            </a:r>
            <a:r>
              <a:rPr lang="en-GB" sz="2300" dirty="0" err="1" smtClean="0"/>
              <a:t>Cordoban</a:t>
            </a:r>
            <a:r>
              <a:rPr lang="en-GB" sz="2300" dirty="0" smtClean="0"/>
              <a:t> </a:t>
            </a:r>
            <a:r>
              <a:rPr lang="en-GB" sz="2300" dirty="0"/>
              <a:t>state </a:t>
            </a:r>
            <a:r>
              <a:rPr lang="en-GB" sz="2300" dirty="0" smtClean="0"/>
              <a:t>conquered </a:t>
            </a:r>
            <a:r>
              <a:rPr lang="en-GB" sz="2300" dirty="0"/>
              <a:t>by Al-</a:t>
            </a:r>
            <a:r>
              <a:rPr lang="en-GB" sz="2300" dirty="0" err="1"/>
              <a:t>Mu'tamid</a:t>
            </a:r>
            <a:r>
              <a:rPr lang="en-GB" sz="2300" dirty="0"/>
              <a:t> </a:t>
            </a:r>
            <a:r>
              <a:rPr lang="en-GB" sz="2300" dirty="0" err="1"/>
              <a:t>ibn</a:t>
            </a:r>
            <a:r>
              <a:rPr lang="en-GB" sz="2300" dirty="0"/>
              <a:t> </a:t>
            </a:r>
            <a:r>
              <a:rPr lang="en-GB" sz="2300" dirty="0" err="1"/>
              <a:t>Abbad</a:t>
            </a:r>
            <a:r>
              <a:rPr lang="en-GB" sz="2300" dirty="0"/>
              <a:t>, lord of </a:t>
            </a:r>
            <a:r>
              <a:rPr lang="en-GB" sz="2300" dirty="0" smtClean="0"/>
              <a:t>Seville</a:t>
            </a:r>
            <a:r>
              <a:rPr lang="en-GB" sz="2300" dirty="0"/>
              <a:t>.</a:t>
            </a:r>
            <a:endParaRPr lang="en-GB" sz="2300" dirty="0" smtClean="0"/>
          </a:p>
          <a:p>
            <a:r>
              <a:rPr lang="en-GB" sz="2300" b="1" dirty="0" smtClean="0"/>
              <a:t>1091: </a:t>
            </a:r>
            <a:r>
              <a:rPr lang="en-GB" sz="2300" dirty="0" smtClean="0"/>
              <a:t>overthrown </a:t>
            </a:r>
            <a:r>
              <a:rPr lang="en-GB" sz="2300" dirty="0"/>
              <a:t>by the </a:t>
            </a:r>
            <a:r>
              <a:rPr lang="en-GB" sz="2300" dirty="0" smtClean="0"/>
              <a:t>Almoravids (Berbers)		stricter</a:t>
            </a:r>
            <a:endParaRPr lang="en-GB" sz="2300" dirty="0"/>
          </a:p>
          <a:p>
            <a:r>
              <a:rPr lang="en-GB" sz="2300" b="1" dirty="0" smtClean="0"/>
              <a:t>1140s: </a:t>
            </a:r>
            <a:r>
              <a:rPr lang="en-GB" sz="2300" dirty="0" smtClean="0"/>
              <a:t>Almoravids replaced by Almohads (Berbers)		Islam</a:t>
            </a:r>
          </a:p>
          <a:p>
            <a:r>
              <a:rPr lang="en-GB" sz="2300" dirty="0" smtClean="0"/>
              <a:t>Seville = new capital of Muslim al-</a:t>
            </a:r>
            <a:r>
              <a:rPr lang="en-GB" sz="2300" dirty="0" err="1" smtClean="0"/>
              <a:t>Andalus</a:t>
            </a:r>
            <a:r>
              <a:rPr lang="en-GB" sz="2300" dirty="0" smtClean="0"/>
              <a:t>, Cordoba in decline</a:t>
            </a:r>
            <a:endParaRPr lang="en-GB" sz="2300" dirty="0"/>
          </a:p>
        </p:txBody>
      </p:sp>
      <p:sp>
        <p:nvSpPr>
          <p:cNvPr id="5" name="Right Brace 4"/>
          <p:cNvSpPr/>
          <p:nvPr/>
        </p:nvSpPr>
        <p:spPr>
          <a:xfrm>
            <a:off x="6804248" y="5157192"/>
            <a:ext cx="504056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837</TotalTime>
  <Words>706</Words>
  <Application>Microsoft Office PowerPoint</Application>
  <PresentationFormat>On-screen Show (4:3)</PresentationFormat>
  <Paragraphs>110</Paragraphs>
  <Slides>13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Muslim Spain</vt:lpstr>
      <vt:lpstr>The eve of the Muslim conquest</vt:lpstr>
      <vt:lpstr>Umayyad Conquest of Hispania</vt:lpstr>
      <vt:lpstr>Umayyads in Spain, 711-88</vt:lpstr>
      <vt:lpstr>The end of the Umayyads</vt:lpstr>
      <vt:lpstr>Emirate of Cordoba, 756-929</vt:lpstr>
      <vt:lpstr>Caliphate of Cordoba, 929-1031</vt:lpstr>
      <vt:lpstr>Slide 8</vt:lpstr>
      <vt:lpstr>The rise of the caliphate</vt:lpstr>
      <vt:lpstr>Life in the caliphate</vt:lpstr>
      <vt:lpstr>Life in the caliphate, ii</vt:lpstr>
      <vt:lpstr>Life in the caliphate, iii</vt:lpstr>
      <vt:lpstr>The end of the caliphate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Muslim Spain</dc:title>
  <dc:creator>Emma Cavell</dc:creator>
  <cp:lastModifiedBy>Emma Cavell</cp:lastModifiedBy>
  <cp:revision>92</cp:revision>
  <dcterms:created xsi:type="dcterms:W3CDTF">2014-10-29T09:26:26Z</dcterms:created>
  <dcterms:modified xsi:type="dcterms:W3CDTF">2014-11-10T16:38:42Z</dcterms:modified>
</cp:coreProperties>
</file>