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 id="2147483672" r:id="rId6"/>
  </p:sldMasterIdLst>
  <p:notesMasterIdLst>
    <p:notesMasterId r:id="rId72"/>
  </p:notesMasterIdLst>
  <p:sldIdLst>
    <p:sldId id="370" r:id="rId7"/>
    <p:sldId id="260" r:id="rId8"/>
    <p:sldId id="262" r:id="rId9"/>
    <p:sldId id="403" r:id="rId10"/>
    <p:sldId id="404" r:id="rId11"/>
    <p:sldId id="372" r:id="rId12"/>
    <p:sldId id="381" r:id="rId13"/>
    <p:sldId id="327" r:id="rId14"/>
    <p:sldId id="374" r:id="rId15"/>
    <p:sldId id="267" r:id="rId16"/>
    <p:sldId id="268" r:id="rId17"/>
    <p:sldId id="269" r:id="rId18"/>
    <p:sldId id="270" r:id="rId19"/>
    <p:sldId id="271" r:id="rId20"/>
    <p:sldId id="383" r:id="rId21"/>
    <p:sldId id="388" r:id="rId22"/>
    <p:sldId id="258" r:id="rId23"/>
    <p:sldId id="389" r:id="rId24"/>
    <p:sldId id="272" r:id="rId25"/>
    <p:sldId id="376" r:id="rId26"/>
    <p:sldId id="328" r:id="rId27"/>
    <p:sldId id="274" r:id="rId28"/>
    <p:sldId id="400" r:id="rId29"/>
    <p:sldId id="407" r:id="rId30"/>
    <p:sldId id="408" r:id="rId31"/>
    <p:sldId id="401" r:id="rId32"/>
    <p:sldId id="410" r:id="rId33"/>
    <p:sldId id="411" r:id="rId34"/>
    <p:sldId id="382" r:id="rId35"/>
    <p:sldId id="557" r:id="rId36"/>
    <p:sldId id="344" r:id="rId37"/>
    <p:sldId id="539" r:id="rId38"/>
    <p:sldId id="540" r:id="rId39"/>
    <p:sldId id="541" r:id="rId40"/>
    <p:sldId id="434" r:id="rId41"/>
    <p:sldId id="524" r:id="rId42"/>
    <p:sldId id="490" r:id="rId43"/>
    <p:sldId id="525" r:id="rId44"/>
    <p:sldId id="565" r:id="rId45"/>
    <p:sldId id="566" r:id="rId46"/>
    <p:sldId id="567" r:id="rId47"/>
    <p:sldId id="568" r:id="rId48"/>
    <p:sldId id="569" r:id="rId49"/>
    <p:sldId id="563" r:id="rId50"/>
    <p:sldId id="447" r:id="rId51"/>
    <p:sldId id="561" r:id="rId52"/>
    <p:sldId id="526" r:id="rId53"/>
    <p:sldId id="527" r:id="rId54"/>
    <p:sldId id="528" r:id="rId55"/>
    <p:sldId id="470" r:id="rId56"/>
    <p:sldId id="469" r:id="rId57"/>
    <p:sldId id="544" r:id="rId58"/>
    <p:sldId id="486" r:id="rId59"/>
    <p:sldId id="485" r:id="rId60"/>
    <p:sldId id="508" r:id="rId61"/>
    <p:sldId id="307" r:id="rId62"/>
    <p:sldId id="308" r:id="rId63"/>
    <p:sldId id="309" r:id="rId64"/>
    <p:sldId id="310" r:id="rId65"/>
    <p:sldId id="311" r:id="rId66"/>
    <p:sldId id="564" r:id="rId67"/>
    <p:sldId id="418" r:id="rId68"/>
    <p:sldId id="375" r:id="rId69"/>
    <p:sldId id="562" r:id="rId70"/>
    <p:sldId id="386"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E4E279-0911-7B45-8149-8EAA222649F8}" v="5" dt="2024-11-04T09:34:29.2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13"/>
    <p:restoredTop sz="94725"/>
  </p:normalViewPr>
  <p:slideViewPr>
    <p:cSldViewPr snapToGrid="0">
      <p:cViewPr varScale="1">
        <p:scale>
          <a:sx n="110" d="100"/>
          <a:sy n="110" d="100"/>
        </p:scale>
        <p:origin x="544" y="176"/>
      </p:cViewPr>
      <p:guideLst>
        <p:guide orient="horz" pos="2160"/>
        <p:guide pos="386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microsoft.com/office/2016/11/relationships/changesInfo" Target="changesInfos/changesInfo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tableStyles" Target="tableStyle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lda Wainwright" userId="37148365-73e3-4dc3-a920-96df06cd740e" providerId="ADAL" clId="{4EE4E279-0911-7B45-8149-8EAA222649F8}"/>
    <pc:docChg chg="custSel addSld delSld modSld sldOrd">
      <pc:chgData name="Nalda Wainwright" userId="37148365-73e3-4dc3-a920-96df06cd740e" providerId="ADAL" clId="{4EE4E279-0911-7B45-8149-8EAA222649F8}" dt="2024-11-04T09:36:07.356" v="45" actId="20578"/>
      <pc:docMkLst>
        <pc:docMk/>
      </pc:docMkLst>
      <pc:sldChg chg="modSp mod">
        <pc:chgData name="Nalda Wainwright" userId="37148365-73e3-4dc3-a920-96df06cd740e" providerId="ADAL" clId="{4EE4E279-0911-7B45-8149-8EAA222649F8}" dt="2024-11-04T09:29:00.055" v="14" actId="20577"/>
        <pc:sldMkLst>
          <pc:docMk/>
          <pc:sldMk cId="887015014" sldId="260"/>
        </pc:sldMkLst>
        <pc:spChg chg="mod">
          <ac:chgData name="Nalda Wainwright" userId="37148365-73e3-4dc3-a920-96df06cd740e" providerId="ADAL" clId="{4EE4E279-0911-7B45-8149-8EAA222649F8}" dt="2024-11-04T09:29:00.055" v="14" actId="20577"/>
          <ac:spMkLst>
            <pc:docMk/>
            <pc:sldMk cId="887015014" sldId="260"/>
            <ac:spMk id="4" creationId="{00000000-0000-0000-0000-000000000000}"/>
          </ac:spMkLst>
        </pc:spChg>
      </pc:sldChg>
      <pc:sldChg chg="del">
        <pc:chgData name="Nalda Wainwright" userId="37148365-73e3-4dc3-a920-96df06cd740e" providerId="ADAL" clId="{4EE4E279-0911-7B45-8149-8EAA222649F8}" dt="2024-11-04T09:28:43.393" v="0" actId="2696"/>
        <pc:sldMkLst>
          <pc:docMk/>
          <pc:sldMk cId="3382503896" sldId="325"/>
        </pc:sldMkLst>
      </pc:sldChg>
      <pc:sldChg chg="delSp modSp mod">
        <pc:chgData name="Nalda Wainwright" userId="37148365-73e3-4dc3-a920-96df06cd740e" providerId="ADAL" clId="{4EE4E279-0911-7B45-8149-8EAA222649F8}" dt="2024-11-04T09:29:16.089" v="25" actId="478"/>
        <pc:sldMkLst>
          <pc:docMk/>
          <pc:sldMk cId="1097271822" sldId="370"/>
        </pc:sldMkLst>
        <pc:spChg chg="mod">
          <ac:chgData name="Nalda Wainwright" userId="37148365-73e3-4dc3-a920-96df06cd740e" providerId="ADAL" clId="{4EE4E279-0911-7B45-8149-8EAA222649F8}" dt="2024-11-04T09:29:06.702" v="23" actId="20577"/>
          <ac:spMkLst>
            <pc:docMk/>
            <pc:sldMk cId="1097271822" sldId="370"/>
            <ac:spMk id="2" creationId="{00000000-0000-0000-0000-000000000000}"/>
          </ac:spMkLst>
        </pc:spChg>
        <pc:spChg chg="mod">
          <ac:chgData name="Nalda Wainwright" userId="37148365-73e3-4dc3-a920-96df06cd740e" providerId="ADAL" clId="{4EE4E279-0911-7B45-8149-8EAA222649F8}" dt="2024-11-04T09:29:12.752" v="24" actId="20577"/>
          <ac:spMkLst>
            <pc:docMk/>
            <pc:sldMk cId="1097271822" sldId="370"/>
            <ac:spMk id="3" creationId="{00000000-0000-0000-0000-000000000000}"/>
          </ac:spMkLst>
        </pc:spChg>
        <pc:picChg chg="del">
          <ac:chgData name="Nalda Wainwright" userId="37148365-73e3-4dc3-a920-96df06cd740e" providerId="ADAL" clId="{4EE4E279-0911-7B45-8149-8EAA222649F8}" dt="2024-11-04T09:29:16.089" v="25" actId="478"/>
          <ac:picMkLst>
            <pc:docMk/>
            <pc:sldMk cId="1097271822" sldId="370"/>
            <ac:picMk id="5" creationId="{6BA8EEFC-797B-FE48-A8A9-4C462DF2F352}"/>
          </ac:picMkLst>
        </pc:picChg>
      </pc:sldChg>
      <pc:sldChg chg="del">
        <pc:chgData name="Nalda Wainwright" userId="37148365-73e3-4dc3-a920-96df06cd740e" providerId="ADAL" clId="{4EE4E279-0911-7B45-8149-8EAA222649F8}" dt="2024-11-04T09:29:21.663" v="26" actId="2696"/>
        <pc:sldMkLst>
          <pc:docMk/>
          <pc:sldMk cId="3757664625" sldId="402"/>
        </pc:sldMkLst>
      </pc:sldChg>
      <pc:sldChg chg="del">
        <pc:chgData name="Nalda Wainwright" userId="37148365-73e3-4dc3-a920-96df06cd740e" providerId="ADAL" clId="{4EE4E279-0911-7B45-8149-8EAA222649F8}" dt="2024-11-04T09:29:24.807" v="28" actId="2696"/>
        <pc:sldMkLst>
          <pc:docMk/>
          <pc:sldMk cId="2670591962" sldId="405"/>
        </pc:sldMkLst>
      </pc:sldChg>
      <pc:sldChg chg="del">
        <pc:chgData name="Nalda Wainwright" userId="37148365-73e3-4dc3-a920-96df06cd740e" providerId="ADAL" clId="{4EE4E279-0911-7B45-8149-8EAA222649F8}" dt="2024-11-04T09:29:23.433" v="27" actId="2696"/>
        <pc:sldMkLst>
          <pc:docMk/>
          <pc:sldMk cId="195532372" sldId="409"/>
        </pc:sldMkLst>
      </pc:sldChg>
      <pc:sldChg chg="ord">
        <pc:chgData name="Nalda Wainwright" userId="37148365-73e3-4dc3-a920-96df06cd740e" providerId="ADAL" clId="{4EE4E279-0911-7B45-8149-8EAA222649F8}" dt="2024-11-04T09:35:25.823" v="44" actId="20578"/>
        <pc:sldMkLst>
          <pc:docMk/>
          <pc:sldMk cId="0" sldId="447"/>
        </pc:sldMkLst>
      </pc:sldChg>
      <pc:sldChg chg="ord">
        <pc:chgData name="Nalda Wainwright" userId="37148365-73e3-4dc3-a920-96df06cd740e" providerId="ADAL" clId="{4EE4E279-0911-7B45-8149-8EAA222649F8}" dt="2024-11-04T09:36:07.356" v="45" actId="20578"/>
        <pc:sldMkLst>
          <pc:docMk/>
          <pc:sldMk cId="2472506578" sldId="561"/>
        </pc:sldMkLst>
      </pc:sldChg>
      <pc:sldChg chg="ord">
        <pc:chgData name="Nalda Wainwright" userId="37148365-73e3-4dc3-a920-96df06cd740e" providerId="ADAL" clId="{4EE4E279-0911-7B45-8149-8EAA222649F8}" dt="2024-11-04T09:35:09.872" v="43" actId="20578"/>
        <pc:sldMkLst>
          <pc:docMk/>
          <pc:sldMk cId="1177793841" sldId="563"/>
        </pc:sldMkLst>
      </pc:sldChg>
      <pc:sldChg chg="add">
        <pc:chgData name="Nalda Wainwright" userId="37148365-73e3-4dc3-a920-96df06cd740e" providerId="ADAL" clId="{4EE4E279-0911-7B45-8149-8EAA222649F8}" dt="2024-11-04T09:34:01.376" v="35"/>
        <pc:sldMkLst>
          <pc:docMk/>
          <pc:sldMk cId="1419404448" sldId="565"/>
        </pc:sldMkLst>
      </pc:sldChg>
      <pc:sldChg chg="add">
        <pc:chgData name="Nalda Wainwright" userId="37148365-73e3-4dc3-a920-96df06cd740e" providerId="ADAL" clId="{4EE4E279-0911-7B45-8149-8EAA222649F8}" dt="2024-11-04T09:34:12.892" v="36"/>
        <pc:sldMkLst>
          <pc:docMk/>
          <pc:sldMk cId="1724384981" sldId="566"/>
        </pc:sldMkLst>
      </pc:sldChg>
      <pc:sldChg chg="add ord">
        <pc:chgData name="Nalda Wainwright" userId="37148365-73e3-4dc3-a920-96df06cd740e" providerId="ADAL" clId="{4EE4E279-0911-7B45-8149-8EAA222649F8}" dt="2024-11-04T09:35:03.956" v="41" actId="20578"/>
        <pc:sldMkLst>
          <pc:docMk/>
          <pc:sldMk cId="2906324950" sldId="567"/>
        </pc:sldMkLst>
      </pc:sldChg>
      <pc:sldChg chg="add">
        <pc:chgData name="Nalda Wainwright" userId="37148365-73e3-4dc3-a920-96df06cd740e" providerId="ADAL" clId="{4EE4E279-0911-7B45-8149-8EAA222649F8}" dt="2024-11-04T09:34:24.539" v="38"/>
        <pc:sldMkLst>
          <pc:docMk/>
          <pc:sldMk cId="4231332463" sldId="568"/>
        </pc:sldMkLst>
      </pc:sldChg>
      <pc:sldChg chg="add">
        <pc:chgData name="Nalda Wainwright" userId="37148365-73e3-4dc3-a920-96df06cd740e" providerId="ADAL" clId="{4EE4E279-0911-7B45-8149-8EAA222649F8}" dt="2024-11-04T09:34:29.282" v="39"/>
        <pc:sldMkLst>
          <pc:docMk/>
          <pc:sldMk cId="1408967798" sldId="569"/>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0501153_student_uwtsd_ac_uk/Documents/PhD/DATA/M-ABC.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0501153_student_uwtsd_ac_uk/Documents/PhD/DATA/M-ABC.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2000"/>
              <a:t>M-ABC Baseline (n=92)</a:t>
            </a:r>
          </a:p>
          <a:p>
            <a:pPr>
              <a:defRPr sz="2000"/>
            </a:pPr>
            <a:r>
              <a:rPr lang="en-GB" sz="2000"/>
              <a:t>Autumn 2018</a:t>
            </a:r>
          </a:p>
        </c:rich>
      </c:tx>
      <c:overlay val="0"/>
      <c:spPr>
        <a:noFill/>
        <a:ln>
          <a:noFill/>
        </a:ln>
        <a:effectLst/>
      </c:spPr>
      <c:txPr>
        <a:bodyPr rot="0" spcFirstLastPara="1" vertOverflow="ellipsis" vert="horz" wrap="square" anchor="ctr" anchorCtr="1"/>
        <a:lstStyle/>
        <a:p>
          <a:pPr>
            <a:defRPr sz="20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Pt>
            <c:idx val="0"/>
            <c:invertIfNegative val="0"/>
            <c:bubble3D val="0"/>
            <c:spPr>
              <a:solidFill>
                <a:srgbClr val="00B050"/>
              </a:soli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F70E-1740-978F-C88932A3F895}"/>
              </c:ext>
            </c:extLst>
          </c:dPt>
          <c:dPt>
            <c:idx val="1"/>
            <c:invertIfNegative val="0"/>
            <c:bubble3D val="0"/>
            <c:spPr>
              <a:solidFill>
                <a:schemeClr val="accent4"/>
              </a:soli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F70E-1740-978F-C88932A3F895}"/>
              </c:ext>
            </c:extLst>
          </c:dPt>
          <c:dPt>
            <c:idx val="2"/>
            <c:invertIfNegative val="0"/>
            <c:bubble3D val="0"/>
            <c:spPr>
              <a:solidFill>
                <a:srgbClr val="FF0000"/>
              </a:soli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F70E-1740-978F-C88932A3F895}"/>
              </c:ext>
            </c:extLst>
          </c:dPt>
          <c:dLbls>
            <c:dLbl>
              <c:idx val="0"/>
              <c:layout>
                <c:manualLayout>
                  <c:x val="2.7777777777777376E-3"/>
                  <c:y val="0.1758771929824561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F70E-1740-978F-C88932A3F895}"/>
                </c:ext>
              </c:extLst>
            </c:dLbl>
            <c:dLbl>
              <c:idx val="1"/>
              <c:layout>
                <c:manualLayout>
                  <c:x val="2.2048611111110303E-3"/>
                  <c:y val="0.1225649122807016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F70E-1740-978F-C88932A3F895}"/>
                </c:ext>
              </c:extLst>
            </c:dLbl>
            <c:dLbl>
              <c:idx val="2"/>
              <c:layout>
                <c:manualLayout>
                  <c:x val="-2.7777777777777779E-3"/>
                  <c:y val="0.19907407407407404"/>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F70E-1740-978F-C88932A3F895}"/>
                </c:ext>
              </c:extLst>
            </c:dLbl>
            <c:spPr>
              <a:noFill/>
              <a:ln>
                <a:noFill/>
              </a:ln>
              <a:effectLst/>
            </c:spPr>
            <c:txPr>
              <a:bodyPr rot="0" spcFirstLastPara="1" vertOverflow="ellipsis" vert="horz" wrap="square" lIns="38100" tIns="19050" rIns="38100" bIns="19050" anchor="ctr" anchorCtr="1">
                <a:spAutoFit/>
              </a:bodyPr>
              <a:lstStyle/>
              <a:p>
                <a:pPr>
                  <a:defRPr sz="20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Graphs!$B$67:$B$69</c:f>
              <c:strCache>
                <c:ptCount val="3"/>
                <c:pt idx="0">
                  <c:v>Above 15th percentile</c:v>
                </c:pt>
                <c:pt idx="1">
                  <c:v>5th to 15th perentile</c:v>
                </c:pt>
                <c:pt idx="2">
                  <c:v>At or below 5th percentile</c:v>
                </c:pt>
              </c:strCache>
            </c:strRef>
          </c:cat>
          <c:val>
            <c:numRef>
              <c:f>Graphs!$C$67:$C$69</c:f>
              <c:numCache>
                <c:formatCode>General</c:formatCode>
                <c:ptCount val="3"/>
                <c:pt idx="0">
                  <c:v>30</c:v>
                </c:pt>
                <c:pt idx="1">
                  <c:v>17</c:v>
                </c:pt>
                <c:pt idx="2">
                  <c:v>45</c:v>
                </c:pt>
              </c:numCache>
            </c:numRef>
          </c:val>
          <c:extLst>
            <c:ext xmlns:c16="http://schemas.microsoft.com/office/drawing/2014/chart" uri="{C3380CC4-5D6E-409C-BE32-E72D297353CC}">
              <c16:uniqueId val="{00000006-F70E-1740-978F-C88932A3F895}"/>
            </c:ext>
          </c:extLst>
        </c:ser>
        <c:dLbls>
          <c:showLegendKey val="0"/>
          <c:showVal val="0"/>
          <c:showCatName val="0"/>
          <c:showSerName val="0"/>
          <c:showPercent val="0"/>
          <c:showBubbleSize val="0"/>
        </c:dLbls>
        <c:gapWidth val="100"/>
        <c:overlap val="-24"/>
        <c:axId val="1582109200"/>
        <c:axId val="1612452784"/>
      </c:barChart>
      <c:catAx>
        <c:axId val="158210920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800" b="0" i="0" u="none" strike="noStrike" kern="1200" baseline="0">
                <a:solidFill>
                  <a:schemeClr val="lt1">
                    <a:lumMod val="85000"/>
                  </a:schemeClr>
                </a:solidFill>
                <a:latin typeface="+mn-lt"/>
                <a:ea typeface="+mn-ea"/>
                <a:cs typeface="+mn-cs"/>
              </a:defRPr>
            </a:pPr>
            <a:endParaRPr lang="en-US"/>
          </a:p>
        </c:txPr>
        <c:crossAx val="1612452784"/>
        <c:crosses val="autoZero"/>
        <c:auto val="1"/>
        <c:lblAlgn val="ctr"/>
        <c:lblOffset val="100"/>
        <c:noMultiLvlLbl val="0"/>
      </c:catAx>
      <c:valAx>
        <c:axId val="1612452784"/>
        <c:scaling>
          <c:orientation val="minMax"/>
          <c:max val="100"/>
          <c:min val="0"/>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lt1">
                    <a:lumMod val="85000"/>
                  </a:schemeClr>
                </a:solidFill>
                <a:latin typeface="+mn-lt"/>
                <a:ea typeface="+mn-ea"/>
                <a:cs typeface="+mn-cs"/>
              </a:defRPr>
            </a:pPr>
            <a:endParaRPr lang="en-US"/>
          </a:p>
        </c:txPr>
        <c:crossAx val="1582109200"/>
        <c:crosses val="autoZero"/>
        <c:crossBetween val="between"/>
        <c:majorUnit val="2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2000"/>
              <a:t>M-ABC Retention</a:t>
            </a:r>
            <a:r>
              <a:rPr lang="en-GB" sz="2000" baseline="0"/>
              <a:t> &amp; </a:t>
            </a:r>
            <a:r>
              <a:rPr lang="en-GB" sz="2000"/>
              <a:t>Post Test 2 (n=84)</a:t>
            </a:r>
          </a:p>
          <a:p>
            <a:pPr>
              <a:defRPr sz="2000"/>
            </a:pPr>
            <a:r>
              <a:rPr lang="en-GB" sz="2000"/>
              <a:t>Summer 2019</a:t>
            </a:r>
          </a:p>
        </c:rich>
      </c:tx>
      <c:overlay val="0"/>
      <c:spPr>
        <a:noFill/>
        <a:ln>
          <a:noFill/>
        </a:ln>
        <a:effectLst/>
      </c:spPr>
      <c:txPr>
        <a:bodyPr rot="0" spcFirstLastPara="1" vertOverflow="ellipsis" vert="horz" wrap="square" anchor="ctr" anchorCtr="1"/>
        <a:lstStyle/>
        <a:p>
          <a:pPr>
            <a:defRPr sz="20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Pt>
            <c:idx val="0"/>
            <c:invertIfNegative val="0"/>
            <c:bubble3D val="0"/>
            <c:spPr>
              <a:solidFill>
                <a:srgbClr val="00B050"/>
              </a:soli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BBE6-FC4B-A6BF-669996B56E80}"/>
              </c:ext>
            </c:extLst>
          </c:dPt>
          <c:dPt>
            <c:idx val="1"/>
            <c:invertIfNegative val="0"/>
            <c:bubble3D val="0"/>
            <c:spPr>
              <a:solidFill>
                <a:schemeClr val="accent4"/>
              </a:soli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BBE6-FC4B-A6BF-669996B56E80}"/>
              </c:ext>
            </c:extLst>
          </c:dPt>
          <c:dPt>
            <c:idx val="2"/>
            <c:invertIfNegative val="0"/>
            <c:bubble3D val="0"/>
            <c:spPr>
              <a:solidFill>
                <a:srgbClr val="FF0000"/>
              </a:soli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BBE6-FC4B-A6BF-669996B56E80}"/>
              </c:ext>
            </c:extLst>
          </c:dPt>
          <c:dLbls>
            <c:dLbl>
              <c:idx val="0"/>
              <c:layout>
                <c:manualLayout>
                  <c:x val="2.7777777777777779E-3"/>
                  <c:y val="0.1805555555555556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BE6-FC4B-A6BF-669996B56E80}"/>
                </c:ext>
              </c:extLst>
            </c:dLbl>
            <c:dLbl>
              <c:idx val="2"/>
              <c:layout>
                <c:manualLayout>
                  <c:x val="2.777777777777676E-3"/>
                  <c:y val="6.395042404689271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BE6-FC4B-A6BF-669996B56E80}"/>
                </c:ext>
              </c:extLst>
            </c:dLbl>
            <c:spPr>
              <a:noFill/>
              <a:ln>
                <a:noFill/>
              </a:ln>
              <a:effectLst/>
            </c:spPr>
            <c:txPr>
              <a:bodyPr rot="0" spcFirstLastPara="1" vertOverflow="ellipsis" vert="horz" wrap="square" lIns="38100" tIns="19050" rIns="38100" bIns="19050" anchor="ctr" anchorCtr="1">
                <a:spAutoFit/>
              </a:bodyPr>
              <a:lstStyle/>
              <a:p>
                <a:pPr>
                  <a:defRPr sz="20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Graphs!$B$76:$B$78</c:f>
              <c:strCache>
                <c:ptCount val="3"/>
                <c:pt idx="0">
                  <c:v>Above 15th percentile</c:v>
                </c:pt>
                <c:pt idx="1">
                  <c:v>5th to 15th perentile</c:v>
                </c:pt>
                <c:pt idx="2">
                  <c:v>At or below 5th percentile</c:v>
                </c:pt>
              </c:strCache>
            </c:strRef>
          </c:cat>
          <c:val>
            <c:numRef>
              <c:f>Graphs!$C$76:$C$78</c:f>
              <c:numCache>
                <c:formatCode>General</c:formatCode>
                <c:ptCount val="3"/>
                <c:pt idx="0">
                  <c:v>65</c:v>
                </c:pt>
                <c:pt idx="1">
                  <c:v>7</c:v>
                </c:pt>
                <c:pt idx="2">
                  <c:v>12</c:v>
                </c:pt>
              </c:numCache>
            </c:numRef>
          </c:val>
          <c:extLst>
            <c:ext xmlns:c16="http://schemas.microsoft.com/office/drawing/2014/chart" uri="{C3380CC4-5D6E-409C-BE32-E72D297353CC}">
              <c16:uniqueId val="{00000006-BBE6-FC4B-A6BF-669996B56E80}"/>
            </c:ext>
          </c:extLst>
        </c:ser>
        <c:dLbls>
          <c:showLegendKey val="0"/>
          <c:showVal val="0"/>
          <c:showCatName val="0"/>
          <c:showSerName val="0"/>
          <c:showPercent val="0"/>
          <c:showBubbleSize val="0"/>
        </c:dLbls>
        <c:gapWidth val="100"/>
        <c:overlap val="-24"/>
        <c:axId val="1592709504"/>
        <c:axId val="1592070080"/>
      </c:barChart>
      <c:catAx>
        <c:axId val="159270950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800" b="0" i="0" u="none" strike="noStrike" kern="1200" baseline="0">
                <a:solidFill>
                  <a:schemeClr val="lt1">
                    <a:lumMod val="85000"/>
                  </a:schemeClr>
                </a:solidFill>
                <a:latin typeface="+mn-lt"/>
                <a:ea typeface="+mn-ea"/>
                <a:cs typeface="+mn-cs"/>
              </a:defRPr>
            </a:pPr>
            <a:endParaRPr lang="en-US"/>
          </a:p>
        </c:txPr>
        <c:crossAx val="1592070080"/>
        <c:crosses val="autoZero"/>
        <c:auto val="1"/>
        <c:lblAlgn val="ctr"/>
        <c:lblOffset val="100"/>
        <c:noMultiLvlLbl val="0"/>
      </c:catAx>
      <c:valAx>
        <c:axId val="1592070080"/>
        <c:scaling>
          <c:orientation val="minMax"/>
          <c:max val="100"/>
          <c:min val="0"/>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lt1">
                    <a:lumMod val="85000"/>
                  </a:schemeClr>
                </a:solidFill>
                <a:latin typeface="+mn-lt"/>
                <a:ea typeface="+mn-ea"/>
                <a:cs typeface="+mn-cs"/>
              </a:defRPr>
            </a:pPr>
            <a:endParaRPr lang="en-US"/>
          </a:p>
        </c:txPr>
        <c:crossAx val="1592709504"/>
        <c:crosses val="autoZero"/>
        <c:crossBetween val="between"/>
        <c:majorUnit val="2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365AF-435C-AF48-BA49-15B0A64D65B8}"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58F182-7A84-294F-9588-BC5BE4710F7F}" type="slidenum">
              <a:rPr lang="en-GB" smtClean="0"/>
              <a:t>‹#›</a:t>
            </a:fld>
            <a:endParaRPr lang="en-GB"/>
          </a:p>
        </p:txBody>
      </p:sp>
    </p:spTree>
    <p:extLst>
      <p:ext uri="{BB962C8B-B14F-4D97-AF65-F5344CB8AC3E}">
        <p14:creationId xmlns:p14="http://schemas.microsoft.com/office/powerpoint/2010/main" val="3978374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All of our work sits in the context of physical literacy which some of you may have heard of. The most recognized definition is the one from Whitehead’s work. In the 1990’s Margaret Whitehead started to write about this concept and since then it has grown to appear in government policy, curriculum documentation and governing bodies of sports across the globe. </a:t>
            </a:r>
          </a:p>
          <a:p>
            <a:pPr eaLnBrk="1" hangingPunct="1">
              <a:spcBef>
                <a:spcPct val="0"/>
              </a:spcBef>
            </a:pPr>
            <a:r>
              <a:rPr lang="en-US" altLang="en-US">
                <a:ea typeface="ＭＳ Ｐゴシック" panose="020B0600070205080204" pitchFamily="34" charset="-128"/>
              </a:rPr>
              <a:t>Physical Literacy is not however a subject and so can’t be taught- it is developed through experiences and opportunities right throughout life. At different phases in our lives different experiences will support the development of physical literacy. We will be looking at what our roles are in developing and supporting physical literacy in particular at how physical competence for young children is needed to lay the foundations for this journey. </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3</a:t>
            </a:fld>
            <a:endParaRPr lang="en-US" altLang="en-US">
              <a:latin typeface="Arial" panose="020B0604020202020204" pitchFamily="34" charset="0"/>
            </a:endParaRPr>
          </a:p>
        </p:txBody>
      </p:sp>
    </p:spTree>
    <p:extLst>
      <p:ext uri="{BB962C8B-B14F-4D97-AF65-F5344CB8AC3E}">
        <p14:creationId xmlns:p14="http://schemas.microsoft.com/office/powerpoint/2010/main" val="2019744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Whitehead’s work is underpinned by three key philosophies which is what makes the concept of physical literacy more that just physical activity.   Her work was originally influenced by the need to challenge many of the practices in PE and sport that objectify the body and exclude young people from reaching their full potential. </a:t>
            </a:r>
          </a:p>
          <a:p>
            <a:endParaRPr lang="en-US"/>
          </a:p>
          <a:p>
            <a:r>
              <a:rPr lang="en-US"/>
              <a:t>The philosophies are existentialism and phenomenology monism,. We wont be dwelling on these, but it is useful to understand how physical literacy has developed to value the whole person. </a:t>
            </a:r>
          </a:p>
          <a:p>
            <a:endParaRPr lang="en-US"/>
          </a:p>
          <a:p>
            <a:r>
              <a:rPr lang="en-US"/>
              <a:t>Existentialism is the belief that we are all created by our interaction with our surroundings, so all that we are today has come from what we have experiences through our </a:t>
            </a:r>
            <a:r>
              <a:rPr lang="en-US" b="1"/>
              <a:t>embodied</a:t>
            </a:r>
            <a:r>
              <a:rPr lang="en-US"/>
              <a:t> interaction with the world. </a:t>
            </a:r>
          </a:p>
          <a:p>
            <a:endParaRPr lang="en-US"/>
          </a:p>
          <a:p>
            <a:r>
              <a:rPr lang="en-US"/>
              <a:t>Phenomenology is the recognition that we are all unique and experience everything in a way that is unique to us dependent on how we perceive the world.</a:t>
            </a:r>
          </a:p>
          <a:p>
            <a:endParaRPr lang="en-US"/>
          </a:p>
          <a:p>
            <a:r>
              <a:rPr lang="en-US"/>
              <a:t>Monism is the belief that we are one unique whole person, our mind and body are not separate-  this emphasized that everything that we experience through physical interaction with the world impacts on the whole of us…</a:t>
            </a:r>
            <a:r>
              <a:rPr lang="en-US" err="1"/>
              <a:t>eg.</a:t>
            </a:r>
            <a:r>
              <a:rPr lang="en-US"/>
              <a:t> Walking in a woodland, hearing and seeing and  moving in nature affects us not only physically, but also emotionally and cognitively as well. </a:t>
            </a:r>
            <a:endParaRPr lang="en-US">
              <a:cs typeface="Calibri"/>
            </a:endParaRPr>
          </a:p>
          <a:p>
            <a:endParaRPr lang="en-US"/>
          </a:p>
          <a:p>
            <a:endParaRPr lang="en-US"/>
          </a:p>
          <a:p>
            <a:endParaRPr lang="en-US"/>
          </a:p>
        </p:txBody>
      </p:sp>
      <p:sp>
        <p:nvSpPr>
          <p:cNvPr id="4" name="Slide Number Placeholder 3"/>
          <p:cNvSpPr>
            <a:spLocks noGrp="1"/>
          </p:cNvSpPr>
          <p:nvPr>
            <p:ph type="sldNum" sz="quarter" idx="5"/>
          </p:nvPr>
        </p:nvSpPr>
        <p:spPr/>
        <p:txBody>
          <a:bodyPr/>
          <a:lstStyle/>
          <a:p>
            <a:fld id="{6A58F182-7A84-294F-9588-BC5BE4710F7F}" type="slidenum">
              <a:rPr lang="en-GB" smtClean="0"/>
              <a:t>6</a:t>
            </a:fld>
            <a:endParaRPr lang="en-GB"/>
          </a:p>
        </p:txBody>
      </p:sp>
    </p:spTree>
    <p:extLst>
      <p:ext uri="{BB962C8B-B14F-4D97-AF65-F5344CB8AC3E}">
        <p14:creationId xmlns:p14="http://schemas.microsoft.com/office/powerpoint/2010/main" val="513535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However in our western culture  we tend to separate the mind and body – this is called DUALISM where we  treat the body an object that is sperate to us. </a:t>
            </a:r>
          </a:p>
          <a:p>
            <a:r>
              <a:rPr lang="en-US"/>
              <a:t>We see this in the visual social media culture all around us in images telling us to train ‘our body’  and diet ‘our body’ and dress ‘it’  in certain ways. - </a:t>
            </a:r>
          </a:p>
        </p:txBody>
      </p:sp>
      <p:sp>
        <p:nvSpPr>
          <p:cNvPr id="4" name="Slide Number Placeholder 3"/>
          <p:cNvSpPr>
            <a:spLocks noGrp="1"/>
          </p:cNvSpPr>
          <p:nvPr>
            <p:ph type="sldNum" sz="quarter" idx="5"/>
          </p:nvPr>
        </p:nvSpPr>
        <p:spPr/>
        <p:txBody>
          <a:bodyPr/>
          <a:lstStyle/>
          <a:p>
            <a:fld id="{6A58F182-7A84-294F-9588-BC5BE4710F7F}" type="slidenum">
              <a:rPr lang="en-GB" smtClean="0"/>
              <a:t>7</a:t>
            </a:fld>
            <a:endParaRPr lang="en-GB"/>
          </a:p>
        </p:txBody>
      </p:sp>
    </p:spTree>
    <p:extLst>
      <p:ext uri="{BB962C8B-B14F-4D97-AF65-F5344CB8AC3E}">
        <p14:creationId xmlns:p14="http://schemas.microsoft.com/office/powerpoint/2010/main" val="2151494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altLang="en-US">
                <a:ea typeface="ＭＳ Ｐゴシック" panose="020B0600070205080204" pitchFamily="34" charset="-128"/>
              </a:rPr>
              <a:t>But physical literacy aims to challenge this and develop a deep connection to our embodied selves, realizing that all we don’t HAVE a body, we  ARE  our body.</a:t>
            </a:r>
          </a:p>
          <a:p>
            <a:pPr eaLnBrk="1" hangingPunct="1">
              <a:spcBef>
                <a:spcPct val="0"/>
              </a:spcBef>
            </a:pPr>
            <a:endParaRPr lang="en-US" altLang="en-US">
              <a:ea typeface="ＭＳ Ｐゴシック" panose="020B0600070205080204" pitchFamily="34" charset="-128"/>
            </a:endParaRPr>
          </a:p>
          <a:p>
            <a:pPr eaLnBrk="1" hangingPunct="1">
              <a:spcBef>
                <a:spcPct val="0"/>
              </a:spcBef>
            </a:pPr>
            <a:r>
              <a:rPr lang="en-US" altLang="en-US">
                <a:ea typeface="ＭＳ Ｐゴシック" panose="020B0600070205080204" pitchFamily="34" charset="-128"/>
              </a:rPr>
              <a:t>We want everyone to be able to experience and value movement in all aspects of life, whether that be sport, recreation, gardening, walking the dog….</a:t>
            </a:r>
          </a:p>
          <a:p>
            <a:pPr eaLnBrk="1" hangingPunct="1">
              <a:spcBef>
                <a:spcPct val="0"/>
              </a:spcBef>
            </a:pPr>
            <a:endParaRPr lang="en-US" altLang="en-US">
              <a:ea typeface="ＭＳ Ｐゴシック" panose="020B0600070205080204" pitchFamily="34" charset="-128"/>
            </a:endParaRPr>
          </a:p>
          <a:p>
            <a:pPr eaLnBrk="1" hangingPunct="1">
              <a:spcBef>
                <a:spcPct val="0"/>
              </a:spcBef>
            </a:pPr>
            <a:r>
              <a:rPr lang="en-US" altLang="en-US">
                <a:ea typeface="ＭＳ Ｐゴシック" panose="020B0600070205080204" pitchFamily="34" charset="-128"/>
              </a:rPr>
              <a:t>As mentioned previously a range of experiences in a variety of environments supports the development of physical literacy throughout life.</a:t>
            </a:r>
          </a:p>
          <a:p>
            <a:pPr eaLnBrk="1" hangingPunct="1">
              <a:spcBef>
                <a:spcPct val="0"/>
              </a:spcBef>
            </a:pPr>
            <a:r>
              <a:rPr lang="en-US" altLang="en-US">
                <a:ea typeface="ＭＳ Ｐゴシック" panose="020B0600070205080204" pitchFamily="34" charset="-128"/>
              </a:rPr>
              <a:t>In School it is High quality PE that should contribute towards the development of physical literacy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a:ea typeface="ＭＳ Ｐゴシック" panose="020B0600070205080204" pitchFamily="34" charset="-128"/>
              </a:rPr>
              <a:t>PE Environment- learning environment, playground </a:t>
            </a:r>
            <a:r>
              <a:rPr lang="en-US"/>
              <a:t>And Clubs in the community support physical literacy</a:t>
            </a:r>
          </a:p>
          <a:p>
            <a:pPr eaLnBrk="1" hangingPunct="1">
              <a:spcBef>
                <a:spcPct val="0"/>
              </a:spcBef>
            </a:pPr>
            <a:endParaRPr lang="en-US" altLang="en-US">
              <a:ea typeface="ＭＳ Ｐゴシック" panose="020B0600070205080204" pitchFamily="34" charset="-128"/>
            </a:endParaRPr>
          </a:p>
          <a:p>
            <a:pPr eaLnBrk="1" hangingPunct="1">
              <a:spcBef>
                <a:spcPct val="0"/>
              </a:spcBef>
            </a:pPr>
            <a:r>
              <a:rPr lang="en-US" altLang="en-US">
                <a:ea typeface="ＭＳ Ｐゴシック" panose="020B0600070205080204" pitchFamily="34" charset="-128"/>
              </a:rPr>
              <a:t>Pre-school the home and settings develop PL  through rich </a:t>
            </a:r>
            <a:r>
              <a:rPr lang="en-US" altLang="en-US" err="1">
                <a:ea typeface="ＭＳ Ｐゴシック" panose="020B0600070205080204" pitchFamily="34" charset="-128"/>
              </a:rPr>
              <a:t>play_based</a:t>
            </a:r>
            <a:r>
              <a:rPr lang="en-US" altLang="en-US">
                <a:ea typeface="ＭＳ Ｐゴシック" panose="020B0600070205080204" pitchFamily="34" charset="-128"/>
              </a:rPr>
              <a:t> experiences</a:t>
            </a:r>
          </a:p>
        </p:txBody>
      </p:sp>
      <p:sp>
        <p:nvSpPr>
          <p:cNvPr id="4" name="Slide Number Placeholder 3"/>
          <p:cNvSpPr>
            <a:spLocks noGrp="1"/>
          </p:cNvSpPr>
          <p:nvPr>
            <p:ph type="sldNum" sz="quarter" idx="5"/>
          </p:nvPr>
        </p:nvSpPr>
        <p:spPr/>
        <p:txBody>
          <a:bodyPr/>
          <a:lstStyle/>
          <a:p>
            <a:fld id="{6A58F182-7A84-294F-9588-BC5BE4710F7F}" type="slidenum">
              <a:rPr lang="en-GB" smtClean="0"/>
              <a:t>9</a:t>
            </a:fld>
            <a:endParaRPr lang="en-GB"/>
          </a:p>
        </p:txBody>
      </p:sp>
    </p:spTree>
    <p:extLst>
      <p:ext uri="{BB962C8B-B14F-4D97-AF65-F5344CB8AC3E}">
        <p14:creationId xmlns:p14="http://schemas.microsoft.com/office/powerpoint/2010/main" val="3101657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Reflexes play an important role in early development</a:t>
            </a:r>
          </a:p>
          <a:p>
            <a:r>
              <a:rPr lang="en-US"/>
              <a:t>They need to be inhibited as children grow and develop</a:t>
            </a:r>
          </a:p>
          <a:p>
            <a:r>
              <a:rPr lang="en-US"/>
              <a:t>If reflexes are retained they can affect later development</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Reflexes begin to develop in the womb in the last 3 months of pregnancy.  They help the baby to turn in the womb, kick and suck its thumb. </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A reflex is a response to a stimulus and every time a reflex causes a movement it is beginning the sensory stimulus that will develop the systems needed for motor skills. Motor skills are movement skills.</a:t>
            </a:r>
          </a:p>
          <a:p>
            <a:r>
              <a:rPr lang="en-GB" sz="1200" kern="120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As an infant grows and develops the early reflexes are integrated into more mature movements and disappear. Learning about this process will help you to understand how vital movement is for learning</a:t>
            </a:r>
            <a:r>
              <a:rPr lang="en-GB">
                <a:effectLst/>
              </a:rPr>
              <a:t> – It also is </a:t>
            </a:r>
            <a:r>
              <a:rPr lang="en-US" sz="1200">
                <a:solidFill>
                  <a:srgbClr val="000000"/>
                </a:solidFill>
              </a:rPr>
              <a:t>showing how the mind  and body are one  and how movement is wiring </a:t>
            </a:r>
            <a:r>
              <a:rPr lang="en-US" sz="1200" err="1">
                <a:solidFill>
                  <a:srgbClr val="000000"/>
                </a:solidFill>
              </a:rPr>
              <a:t>sytems</a:t>
            </a:r>
            <a:r>
              <a:rPr lang="en-US" sz="1200">
                <a:solidFill>
                  <a:srgbClr val="000000"/>
                </a:solidFill>
              </a:rPr>
              <a:t> </a:t>
            </a:r>
          </a:p>
          <a:p>
            <a:endParaRPr lang="en-US"/>
          </a:p>
          <a:p>
            <a:endParaRPr lang="en-US"/>
          </a:p>
        </p:txBody>
      </p:sp>
      <p:sp>
        <p:nvSpPr>
          <p:cNvPr id="4" name="Slide Number Placeholder 3"/>
          <p:cNvSpPr>
            <a:spLocks noGrp="1"/>
          </p:cNvSpPr>
          <p:nvPr>
            <p:ph type="sldNum" sz="quarter" idx="5"/>
          </p:nvPr>
        </p:nvSpPr>
        <p:spPr/>
        <p:txBody>
          <a:bodyPr/>
          <a:lstStyle/>
          <a:p>
            <a:fld id="{6A58F182-7A84-294F-9588-BC5BE4710F7F}" type="slidenum">
              <a:rPr lang="en-GB" smtClean="0"/>
              <a:t>15</a:t>
            </a:fld>
            <a:endParaRPr lang="en-GB"/>
          </a:p>
        </p:txBody>
      </p:sp>
    </p:spTree>
    <p:extLst>
      <p:ext uri="{BB962C8B-B14F-4D97-AF65-F5344CB8AC3E}">
        <p14:creationId xmlns:p14="http://schemas.microsoft.com/office/powerpoint/2010/main" val="1735597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SO we can  see the important role that reflexes have and how they can affect children later on in their learning and development if they are not inhibited as they should be.  </a:t>
            </a:r>
          </a:p>
          <a:p>
            <a:r>
              <a:rPr lang="en-GB" sz="1200" kern="120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65EC0940-82A4-3A47-94FF-4665664F4329}" type="slidenum">
              <a:rPr lang="en-US" smtClean="0"/>
              <a:t>16</a:t>
            </a:fld>
            <a:endParaRPr lang="en-US"/>
          </a:p>
        </p:txBody>
      </p:sp>
    </p:spTree>
    <p:extLst>
      <p:ext uri="{BB962C8B-B14F-4D97-AF65-F5344CB8AC3E}">
        <p14:creationId xmlns:p14="http://schemas.microsoft.com/office/powerpoint/2010/main" val="2447663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look at the sequence of infant motor development and how this follows a predictable sequence, however this is also different for each individual. </a:t>
            </a:r>
            <a:r>
              <a:rPr lang="en-US" err="1"/>
              <a:t>Tthere</a:t>
            </a:r>
            <a:r>
              <a:rPr lang="en-US"/>
              <a:t> are three main categories that underpin movement.  Stability which underpins all voluntary movement, locomotion, which is the way that an infant explores their world and manipulation, which is how an infant interacts with their immediate environment.</a:t>
            </a:r>
          </a:p>
        </p:txBody>
      </p:sp>
      <p:sp>
        <p:nvSpPr>
          <p:cNvPr id="4" name="Slide Number Placeholder 3"/>
          <p:cNvSpPr>
            <a:spLocks noGrp="1"/>
          </p:cNvSpPr>
          <p:nvPr>
            <p:ph type="sldNum" sz="quarter" idx="5"/>
          </p:nvPr>
        </p:nvSpPr>
        <p:spPr/>
        <p:txBody>
          <a:bodyPr/>
          <a:lstStyle/>
          <a:p>
            <a:fld id="{D7FCAC32-7077-7D4F-917C-745E08594B9A}" type="slidenum">
              <a:rPr lang="en-US" smtClean="0"/>
              <a:t>17</a:t>
            </a:fld>
            <a:endParaRPr lang="en-US"/>
          </a:p>
        </p:txBody>
      </p:sp>
    </p:spTree>
    <p:extLst>
      <p:ext uri="{BB962C8B-B14F-4D97-AF65-F5344CB8AC3E}">
        <p14:creationId xmlns:p14="http://schemas.microsoft.com/office/powerpoint/2010/main" val="2430569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rate at which each child develops depends on many things. The development of movement comes as many systems in the infant are interacting. The early reflexes and all movements send information from the body to fire neural pathways in the brain. The more the baby moves and is stimulated the more the pathways in the brain are developed.  We will be learning much more about this when we study sensory motor integration.  </a:t>
            </a:r>
          </a:p>
          <a:p>
            <a:r>
              <a:rPr lang="en-US"/>
              <a:t>As well as the nervous system needing to mature for the baby to develop new skills, the muscles and bones are also growing and developing at different rates. The environment that the baby is in is also changing.  With all of these different things interacting we can see why rates of development are different for all children even though they follow a predictable sequence. </a:t>
            </a:r>
          </a:p>
          <a:p>
            <a:endParaRPr lang="en-US"/>
          </a:p>
        </p:txBody>
      </p:sp>
      <p:sp>
        <p:nvSpPr>
          <p:cNvPr id="4" name="Slide Number Placeholder 3"/>
          <p:cNvSpPr>
            <a:spLocks noGrp="1"/>
          </p:cNvSpPr>
          <p:nvPr>
            <p:ph type="sldNum" sz="quarter" idx="5"/>
          </p:nvPr>
        </p:nvSpPr>
        <p:spPr/>
        <p:txBody>
          <a:bodyPr/>
          <a:lstStyle/>
          <a:p>
            <a:fld id="{D7FCAC32-7077-7D4F-917C-745E08594B9A}" type="slidenum">
              <a:rPr lang="en-US" smtClean="0"/>
              <a:t>18</a:t>
            </a:fld>
            <a:endParaRPr lang="en-US"/>
          </a:p>
        </p:txBody>
      </p:sp>
    </p:spTree>
    <p:extLst>
      <p:ext uri="{BB962C8B-B14F-4D97-AF65-F5344CB8AC3E}">
        <p14:creationId xmlns:p14="http://schemas.microsoft.com/office/powerpoint/2010/main" val="1231782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9E66D2D2-7CF4-4395-8C58-8A605E4FC8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4" name="Notes Placeholder 2">
            <a:extLst>
              <a:ext uri="{FF2B5EF4-FFF2-40B4-BE49-F238E27FC236}">
                <a16:creationId xmlns:a16="http://schemas.microsoft.com/office/drawing/2014/main" id="{AF48B4B8-0CDA-41BE-B40B-B41D81E97A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0"/>
              <a:t>Like Clark and Metcalf PL does not require individuals to have the same levels of competences. PL promotes the idea that each individual has his/her own movement ability potential. This is similar to Clark and Metcalf, individuals may take different paths of mountain in their MD journey across the lifespan. </a:t>
            </a:r>
          </a:p>
          <a:p>
            <a:pPr eaLnBrk="1" hangingPunct="1"/>
            <a:endParaRPr lang="en-US" altLang="en-US" b="0"/>
          </a:p>
          <a:p>
            <a:pPr eaLnBrk="1" hangingPunct="1"/>
            <a:r>
              <a:rPr lang="en-US" altLang="en-US" b="0"/>
              <a:t>From this view of MD, personal characteristic of competence should be viewed from an inclusive perspective - not based on population norms. The important thing is the children journey up to the mountain but not necessarily that they get to a specific level within a specific timeframe.</a:t>
            </a:r>
          </a:p>
          <a:p>
            <a:pPr eaLnBrk="1" hangingPunct="1"/>
            <a:endParaRPr lang="en-US" altLang="en-US" b="0"/>
          </a:p>
          <a:p>
            <a:endParaRPr lang="en-US" altLang="en-US"/>
          </a:p>
        </p:txBody>
      </p:sp>
      <p:sp>
        <p:nvSpPr>
          <p:cNvPr id="38915" name="Slide Number Placeholder 3">
            <a:extLst>
              <a:ext uri="{FF2B5EF4-FFF2-40B4-BE49-F238E27FC236}">
                <a16:creationId xmlns:a16="http://schemas.microsoft.com/office/drawing/2014/main" id="{E815D8A6-B953-4026-86C3-6975D615F8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E313F3D-A293-4469-B0FB-8DCFE9E58E8F}"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31</a:t>
            </a:fld>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99544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Introduction of this model influenced and increased the interest in FMS,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There have also been numerous other reviews (e.g. Babic et al., 2014; </a:t>
            </a:r>
            <a:r>
              <a:rPr lang="en-GB" sz="1200" kern="1200" err="1">
                <a:solidFill>
                  <a:schemeClr val="tx1"/>
                </a:solidFill>
                <a:effectLst/>
                <a:latin typeface="+mn-lt"/>
                <a:ea typeface="+mn-ea"/>
                <a:cs typeface="+mn-cs"/>
              </a:rPr>
              <a:t>Cattuzo</a:t>
            </a:r>
            <a:r>
              <a:rPr lang="en-GB" sz="1200" kern="1200">
                <a:solidFill>
                  <a:schemeClr val="tx1"/>
                </a:solidFill>
                <a:effectLst/>
                <a:latin typeface="+mn-lt"/>
                <a:ea typeface="+mn-ea"/>
                <a:cs typeface="+mn-cs"/>
              </a:rPr>
              <a:t> et al., 2016; Holfelder et al., 2014; Logan et al., 2015) which have provided cross-sectional and longitudinal support spanning from childhood to adulthood supporting this model.</a:t>
            </a:r>
          </a:p>
          <a:p>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94547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9BA4CC33-E4C8-459A-8D9D-DC8954273A6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5A99DFEB-5A2A-460A-83C1-18C52D7E617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At the heart of the model is the dynamic and synergistic relationship between MC and PA. Explain………..MAGIC WINDOW</a:t>
            </a:r>
          </a:p>
          <a:p>
            <a:endParaRPr lang="en-US" altLang="en-US"/>
          </a:p>
          <a:p>
            <a:r>
              <a:rPr lang="en-US" altLang="en-US"/>
              <a:t>In the early years, opportunities to be PA will drive children’s ability to develop MC.  This is a weak relationship and is strongly influenced by context.  </a:t>
            </a:r>
          </a:p>
          <a:p>
            <a:endParaRPr lang="en-US" altLang="en-US"/>
          </a:p>
          <a:p>
            <a:r>
              <a:rPr lang="en-US" altLang="en-US"/>
              <a:t>By middle and later children, this relationship begins to strengthen with trajectories changing.  Now MC drives PA because children with poor MC will be less likely to choose to be PA.  </a:t>
            </a:r>
          </a:p>
        </p:txBody>
      </p:sp>
      <p:sp>
        <p:nvSpPr>
          <p:cNvPr id="4" name="Slide Number Placeholder 3">
            <a:extLst>
              <a:ext uri="{FF2B5EF4-FFF2-40B4-BE49-F238E27FC236}">
                <a16:creationId xmlns:a16="http://schemas.microsoft.com/office/drawing/2014/main" id="{F4ED6FD4-3650-4A8D-8DF4-07E5680F7A6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235A41-BB80-415F-A27D-B6E00B10731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2984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While we believe that MC is important</a:t>
            </a:r>
            <a:r>
              <a:rPr lang="en-US" baseline="0"/>
              <a:t> in determining PA behaviors over time, we also recognize the critical role that PMC plays in mediating the relationship between MC and PC. Explain…….</a:t>
            </a:r>
          </a:p>
          <a:p>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As they reach the end of the Foundation Phase and enter middle childhood, they will shift into Piaget’s ‘concrete’ and ‘formal’ operational phases, where they will become more accurate at evaluating their physical skills and will be more sensitive to failure and success experiences, therefore if they are not a good mover/ physical then they are not going to want to move. The physical is very much on show, e.g. catching ball, whereas if I am not very good at maths it is hidden away in my book</a:t>
            </a:r>
          </a:p>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E37552-27B9-4AE5-9BA7-1996636E8CF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56323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9BC00C51-BC5D-F34E-99A4-144060E172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2" name="Notes Placeholder 2">
            <a:extLst>
              <a:ext uri="{FF2B5EF4-FFF2-40B4-BE49-F238E27FC236}">
                <a16:creationId xmlns:a16="http://schemas.microsoft.com/office/drawing/2014/main" id="{61A93F0E-269D-DD44-B01E-C644B39DAF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With growing interest in the concept of physical literacy, and recognition of role physical education plays in its development  the changes in the curriculum in Wales raised questions about the development of pupils’ physical literacy in the Foundation Phase </a:t>
            </a:r>
          </a:p>
          <a:p>
            <a:endParaRPr lang="en-GB" altLang="en-US"/>
          </a:p>
          <a:p>
            <a:r>
              <a:rPr lang="en-US" altLang="en-US"/>
              <a:t>A 3 year mixed methods study  found that the play based holistic nature of the foundation phase, with its emphasis on the use of the outdoors makes a positive contribution to many of the attributes of physical literacy</a:t>
            </a:r>
            <a:r>
              <a:rPr lang="is-IS" altLang="en-US"/>
              <a:t>…</a:t>
            </a:r>
            <a:endParaRPr lang="en-US" altLang="en-US"/>
          </a:p>
          <a:p>
            <a:endParaRPr lang="en-GB" altLang="en-US"/>
          </a:p>
          <a:p>
            <a:r>
              <a:rPr lang="en-GB" altLang="en-US"/>
              <a:t>FINDINGS ON NEXT 2 SLIDES</a:t>
            </a:r>
          </a:p>
          <a:p>
            <a:endParaRPr lang="en-US" altLang="en-US"/>
          </a:p>
          <a:p>
            <a:endParaRPr lang="en-US" altLang="en-US"/>
          </a:p>
        </p:txBody>
      </p:sp>
      <p:sp>
        <p:nvSpPr>
          <p:cNvPr id="4" name="Slide Number Placeholder 3">
            <a:extLst>
              <a:ext uri="{FF2B5EF4-FFF2-40B4-BE49-F238E27FC236}">
                <a16:creationId xmlns:a16="http://schemas.microsoft.com/office/drawing/2014/main" id="{7BAE1295-419F-F34C-8F40-FF3B9B70864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23B536-AF57-C942-B09B-C14247562CE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8311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Fidelity- how the teachers apply the content into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a:p>
          <a:p>
            <a:r>
              <a:rPr lang="en-GB"/>
              <a:t>In terms of MD FP children are at the stage they should be developing the FMS- a base for physical competence</a:t>
            </a:r>
          </a:p>
          <a:p>
            <a:endParaRPr lang="en-GB"/>
          </a:p>
          <a:p>
            <a:r>
              <a:rPr lang="en-GB"/>
              <a:t>FMS </a:t>
            </a:r>
            <a:r>
              <a:rPr lang="en-GB" sz="1200" kern="1200">
                <a:solidFill>
                  <a:schemeClr val="tx1"/>
                </a:solidFill>
                <a:effectLst/>
                <a:latin typeface="+mn-lt"/>
                <a:ea typeface="+mn-ea"/>
                <a:cs typeface="+mn-cs"/>
              </a:rPr>
              <a:t>can be classified into 3 categories: LM, OC and balance/ stability skills</a:t>
            </a:r>
          </a:p>
          <a:p>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B5B09A-0FAD-2F4A-A5BB-AF6660C144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76652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5711689C-7E9B-6F43-8A0A-1426C5B364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F32C7404-3845-6341-A7BB-9B6FCB9BE9B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10000"/>
              </a:lnSpc>
              <a:buFont typeface="Wingdings" pitchFamily="2" charset="2"/>
              <a:buChar char="Ø"/>
              <a:defRPr/>
            </a:pPr>
            <a:r>
              <a:rPr lang="en-US" sz="1200" b="1" i="1">
                <a:latin typeface="Calibri" panose="020F0502020204030204" pitchFamily="34" charset="0"/>
                <a:cs typeface="Calibri" panose="020F0502020204030204" pitchFamily="34" charset="0"/>
              </a:rPr>
              <a:t>Phylogenetic skills </a:t>
            </a:r>
            <a:r>
              <a:rPr lang="en-US" sz="1200">
                <a:latin typeface="Calibri" panose="020F0502020204030204" pitchFamily="34" charset="0"/>
                <a:cs typeface="Calibri" panose="020F0502020204030204" pitchFamily="34" charset="0"/>
              </a:rPr>
              <a:t>– common to our species- will develop naturally if have enough opportunity</a:t>
            </a:r>
          </a:p>
          <a:p>
            <a:pPr>
              <a:buFont typeface="Wingdings" pitchFamily="2" charset="2"/>
              <a:buChar char="Ø"/>
              <a:defRPr/>
            </a:pPr>
            <a:r>
              <a:rPr lang="en-US" sz="1200" b="1" i="1">
                <a:latin typeface="Calibri" panose="020F0502020204030204" pitchFamily="34" charset="0"/>
                <a:cs typeface="Calibri" panose="020F0502020204030204" pitchFamily="34" charset="0"/>
              </a:rPr>
              <a:t> Ontogenetic skills- </a:t>
            </a:r>
            <a:r>
              <a:rPr lang="en-US" sz="1200">
                <a:latin typeface="Calibri" panose="020F0502020204030204" pitchFamily="34" charset="0"/>
                <a:cs typeface="Calibri" panose="020F0502020204030204" pitchFamily="34" charset="0"/>
              </a:rPr>
              <a:t>culturally specific and</a:t>
            </a:r>
            <a:r>
              <a:rPr lang="en-US" sz="1200" b="1">
                <a:latin typeface="Calibri" panose="020F0502020204030204" pitchFamily="34" charset="0"/>
                <a:cs typeface="Calibri" panose="020F0502020204030204" pitchFamily="34" charset="0"/>
              </a:rPr>
              <a:t> </a:t>
            </a:r>
            <a:r>
              <a:rPr lang="en-US" sz="1200" b="1">
                <a:solidFill>
                  <a:srgbClr val="FF0000"/>
                </a:solidFill>
                <a:latin typeface="Calibri" panose="020F0502020204030204" pitchFamily="34" charset="0"/>
                <a:cs typeface="Calibri" panose="020F0502020204030204" pitchFamily="34" charset="0"/>
              </a:rPr>
              <a:t>have to be taught – don</a:t>
            </a:r>
            <a:r>
              <a:rPr lang="uk-UA" sz="1200" b="1">
                <a:solidFill>
                  <a:srgbClr val="FF0000"/>
                </a:solidFill>
                <a:latin typeface="Calibri" panose="020F0502020204030204" pitchFamily="34" charset="0"/>
                <a:cs typeface="Calibri" panose="020F0502020204030204" pitchFamily="34" charset="0"/>
              </a:rPr>
              <a:t>’</a:t>
            </a:r>
            <a:r>
              <a:rPr lang="en-US" sz="1200" b="1">
                <a:solidFill>
                  <a:srgbClr val="FF0000"/>
                </a:solidFill>
                <a:latin typeface="Calibri" panose="020F0502020204030204" pitchFamily="34" charset="0"/>
                <a:cs typeface="Calibri" panose="020F0502020204030204" pitchFamily="34" charset="0"/>
              </a:rPr>
              <a:t>t learn through play alone</a:t>
            </a:r>
          </a:p>
          <a:p>
            <a:pPr>
              <a:buFont typeface="Wingdings" pitchFamily="2" charset="2"/>
              <a:buChar char="Ø"/>
              <a:defRPr/>
            </a:pPr>
            <a:endParaRPr lang="en-US" sz="1200" b="1">
              <a:solidFill>
                <a:srgbClr val="FF0000"/>
              </a:solidFill>
              <a:latin typeface="Calibri" panose="020F0502020204030204" pitchFamily="34" charset="0"/>
              <a:cs typeface="Calibri" panose="020F0502020204030204" pitchFamily="34" charset="0"/>
            </a:endParaRPr>
          </a:p>
          <a:p>
            <a:endParaRPr lang="en-US" altLang="en-US"/>
          </a:p>
          <a:p>
            <a:r>
              <a:rPr lang="en-US" altLang="en-US"/>
              <a:t>A more global term used is motor competence as well as FMS it also includes other domains such a manual dexterity (my study adopted this term as wasn’t just FMS)</a:t>
            </a:r>
          </a:p>
          <a:p>
            <a:endParaRPr lang="en-US" altLang="en-US">
              <a:ea typeface="굴림" panose="020B0600000101010101" pitchFamily="34" charset="-127"/>
            </a:endParaRPr>
          </a:p>
          <a:p>
            <a:r>
              <a:rPr lang="en-GB"/>
              <a:t>MC is mastery of physical skills and movement patterns that enable enjoyable participation in physical activities</a:t>
            </a:r>
          </a:p>
        </p:txBody>
      </p:sp>
      <p:sp>
        <p:nvSpPr>
          <p:cNvPr id="4" name="Slide Number Placeholder 3">
            <a:extLst>
              <a:ext uri="{FF2B5EF4-FFF2-40B4-BE49-F238E27FC236}">
                <a16:creationId xmlns:a16="http://schemas.microsoft.com/office/drawing/2014/main" id="{9044A8A1-7D94-6D42-B16D-5F678B4531E4}"/>
              </a:ext>
            </a:extLst>
          </p:cNvPr>
          <p:cNvSpPr>
            <a:spLocks noGrp="1"/>
          </p:cNvSpPr>
          <p:nvPr>
            <p:ph type="sldNum" sz="quarter" idx="5"/>
          </p:nvPr>
        </p:nvSpPr>
        <p:spPr/>
        <p:txBody>
          <a:bodyPr/>
          <a:lstStyle/>
          <a:p>
            <a:pPr>
              <a:defRPr/>
            </a:pPr>
            <a:fld id="{25B83143-603A-E548-ACA7-98B331B98802}" type="slidenum">
              <a:rPr lang="en-GB" smtClean="0"/>
              <a:pPr>
                <a:defRPr/>
              </a:pPr>
              <a:t>37</a:t>
            </a:fld>
            <a:endParaRPr lang="en-GB"/>
          </a:p>
        </p:txBody>
      </p:sp>
    </p:spTree>
    <p:extLst>
      <p:ext uri="{BB962C8B-B14F-4D97-AF65-F5344CB8AC3E}">
        <p14:creationId xmlns:p14="http://schemas.microsoft.com/office/powerpoint/2010/main" val="734754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CHILDREN playing learn off each other</a:t>
            </a:r>
          </a:p>
          <a:p>
            <a:r>
              <a:rPr lang="en-GB"/>
              <a:t>Do we need these skills?</a:t>
            </a:r>
          </a:p>
          <a:p>
            <a:endParaRPr lang="en-GB" altLang="en-US"/>
          </a:p>
          <a:p>
            <a:r>
              <a:rPr lang="en-GB" altLang="en-US"/>
              <a:t>Barnett OC- more likely to be active adolescents – LINKS with OC and PA</a:t>
            </a:r>
          </a:p>
          <a:p>
            <a:endParaRPr lang="en-GB" altLang="en-US"/>
          </a:p>
          <a:p>
            <a:r>
              <a:rPr lang="en-GB" altLang="en-US"/>
              <a:t>MAGIC WINDOW  Piaget preoperational phase cognitive development- </a:t>
            </a:r>
          </a:p>
          <a:p>
            <a:endParaRPr lang="en-GB"/>
          </a:p>
        </p:txBody>
      </p:sp>
      <p:sp>
        <p:nvSpPr>
          <p:cNvPr id="4" name="Slide Number Placeholder 3"/>
          <p:cNvSpPr>
            <a:spLocks noGrp="1"/>
          </p:cNvSpPr>
          <p:nvPr>
            <p:ph type="sldNum" sz="quarter" idx="5"/>
          </p:nvPr>
        </p:nvSpPr>
        <p:spPr/>
        <p:txBody>
          <a:bodyPr/>
          <a:lstStyle/>
          <a:p>
            <a:fld id="{67E69AC8-4A30-CA45-B582-661BFEDCADF0}" type="slidenum">
              <a:rPr lang="en-GB" smtClean="0"/>
              <a:t>38</a:t>
            </a:fld>
            <a:endParaRPr lang="en-GB"/>
          </a:p>
        </p:txBody>
      </p:sp>
    </p:spTree>
    <p:extLst>
      <p:ext uri="{BB962C8B-B14F-4D97-AF65-F5344CB8AC3E}">
        <p14:creationId xmlns:p14="http://schemas.microsoft.com/office/powerpoint/2010/main" val="22481113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9E66D2D2-7CF4-4395-8C58-8A605E4FC8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4" name="Notes Placeholder 2">
            <a:extLst>
              <a:ext uri="{FF2B5EF4-FFF2-40B4-BE49-F238E27FC236}">
                <a16:creationId xmlns:a16="http://schemas.microsoft.com/office/drawing/2014/main" id="{AF48B4B8-0CDA-41BE-B40B-B41D81E97A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0"/>
              <a:t>Like Clark and Metcalf PL does not require individuals to have the same levels of competences. PL promotes the idea that each individual has his/her own movement ability potential. This is similar to Clark and Metcalf, individuals may take different paths of mountain in their MD journey across the lifespan. </a:t>
            </a:r>
          </a:p>
          <a:p>
            <a:pPr eaLnBrk="1" hangingPunct="1"/>
            <a:endParaRPr lang="en-US" altLang="en-US" b="0"/>
          </a:p>
          <a:p>
            <a:pPr eaLnBrk="1" hangingPunct="1"/>
            <a:r>
              <a:rPr lang="en-US" altLang="en-US" b="0"/>
              <a:t>From this view of MD, personal characteristic of competence should be viewed from an inclusive perspective - not based on population norms. The important thing is the children journey up to the mountain but not necessarily that they get to a specific level within a specific timeframe.</a:t>
            </a:r>
          </a:p>
          <a:p>
            <a:pPr eaLnBrk="1" hangingPunct="1"/>
            <a:endParaRPr lang="en-US" altLang="en-US" b="0"/>
          </a:p>
          <a:p>
            <a:endParaRPr lang="en-US" altLang="en-US"/>
          </a:p>
        </p:txBody>
      </p:sp>
      <p:sp>
        <p:nvSpPr>
          <p:cNvPr id="38915" name="Slide Number Placeholder 3">
            <a:extLst>
              <a:ext uri="{FF2B5EF4-FFF2-40B4-BE49-F238E27FC236}">
                <a16:creationId xmlns:a16="http://schemas.microsoft.com/office/drawing/2014/main" id="{E815D8A6-B953-4026-86C3-6975D615F8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E313F3D-A293-4469-B0FB-8DCFE9E58E8F}"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40</a:t>
            </a:fld>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995440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Introduction of this model influenced and increased the interest in FMS,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There have also been numerous other reviews (e.g. Babic et al., 2014; </a:t>
            </a:r>
            <a:r>
              <a:rPr lang="en-GB" sz="1200" kern="1200" err="1">
                <a:solidFill>
                  <a:schemeClr val="tx1"/>
                </a:solidFill>
                <a:effectLst/>
                <a:latin typeface="+mn-lt"/>
                <a:ea typeface="+mn-ea"/>
                <a:cs typeface="+mn-cs"/>
              </a:rPr>
              <a:t>Cattuzo</a:t>
            </a:r>
            <a:r>
              <a:rPr lang="en-GB" sz="1200" kern="1200">
                <a:solidFill>
                  <a:schemeClr val="tx1"/>
                </a:solidFill>
                <a:effectLst/>
                <a:latin typeface="+mn-lt"/>
                <a:ea typeface="+mn-ea"/>
                <a:cs typeface="+mn-cs"/>
              </a:rPr>
              <a:t> et al., 2016; Holfelder et al., 2014; Logan et al., 2015) which have provided cross-sectional and longitudinal support spanning from childhood to adulthood supporting this model.</a:t>
            </a:r>
          </a:p>
          <a:p>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94547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9BA4CC33-E4C8-459A-8D9D-DC8954273A6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5A99DFEB-5A2A-460A-83C1-18C52D7E617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At the heart of the model is the dynamic and synergistic relationship between MC and PA. Explain………..MAGIC WINDOW</a:t>
            </a:r>
          </a:p>
          <a:p>
            <a:endParaRPr lang="en-US" altLang="en-US"/>
          </a:p>
          <a:p>
            <a:r>
              <a:rPr lang="en-US" altLang="en-US"/>
              <a:t>In the early years, opportunities to be PA will drive children’s ability to develop MC.  This is a weak relationship and is strongly influenced by context.  </a:t>
            </a:r>
          </a:p>
          <a:p>
            <a:endParaRPr lang="en-US" altLang="en-US"/>
          </a:p>
          <a:p>
            <a:r>
              <a:rPr lang="en-US" altLang="en-US"/>
              <a:t>By middle and later children, this relationship begins to strengthen with trajectories changing.  Now MC drives PA because children with poor MC will be less likely to choose to be PA.  </a:t>
            </a:r>
          </a:p>
        </p:txBody>
      </p:sp>
      <p:sp>
        <p:nvSpPr>
          <p:cNvPr id="4" name="Slide Number Placeholder 3">
            <a:extLst>
              <a:ext uri="{FF2B5EF4-FFF2-40B4-BE49-F238E27FC236}">
                <a16:creationId xmlns:a16="http://schemas.microsoft.com/office/drawing/2014/main" id="{F4ED6FD4-3650-4A8D-8DF4-07E5680F7A6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235A41-BB80-415F-A27D-B6E00B10731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29842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While we believe that MC is important</a:t>
            </a:r>
            <a:r>
              <a:rPr lang="en-US" baseline="0"/>
              <a:t> in determining PA behaviors over time, we also recognize the critical role that PMC plays in mediating the relationship between MC and PC. Explain…….</a:t>
            </a:r>
          </a:p>
          <a:p>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As they reach the end of the Foundation Phase and enter middle childhood, they will shift into Piaget’s ‘concrete’ and ‘formal’ operational phases, where they will become more accurate at evaluating their physical skills and will be more sensitive to failure and success experiences, therefore if they are not a good mover/ physical then they are not going to want to move. The physical is very much on show, e.g. catching ball, whereas if I am not very good at maths it is hidden away in my book</a:t>
            </a:r>
          </a:p>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E37552-27B9-4AE5-9BA7-1996636E8CF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56323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Foundational movement</a:t>
            </a:r>
          </a:p>
          <a:p>
            <a:endParaRPr lang="en-GB"/>
          </a:p>
          <a:p>
            <a:r>
              <a:rPr lang="en-GB" sz="1200" kern="1200">
                <a:solidFill>
                  <a:schemeClr val="tx1"/>
                </a:solidFill>
                <a:effectLst/>
                <a:latin typeface="+mn-lt"/>
                <a:ea typeface="+mn-ea"/>
                <a:cs typeface="+mn-cs"/>
              </a:rPr>
              <a:t>Advances the application of motor development principles of previous models within the public health domain, and includes</a:t>
            </a:r>
          </a:p>
          <a:p>
            <a:r>
              <a:rPr lang="en-GB" sz="1200" kern="1200">
                <a:solidFill>
                  <a:schemeClr val="tx1"/>
                </a:solidFill>
                <a:effectLst/>
                <a:latin typeface="+mn-lt"/>
                <a:ea typeface="+mn-ea"/>
                <a:cs typeface="+mn-cs"/>
              </a:rPr>
              <a:t>the concept of a proficiency barrier.</a:t>
            </a:r>
          </a:p>
          <a:p>
            <a:endParaRPr lang="en-GB"/>
          </a:p>
          <a:p>
            <a:r>
              <a:rPr lang="en-GB" sz="1200" kern="1200">
                <a:solidFill>
                  <a:schemeClr val="tx1"/>
                </a:solidFill>
                <a:effectLst/>
                <a:latin typeface="+mn-lt"/>
                <a:ea typeface="+mn-ea"/>
                <a:cs typeface="+mn-cs"/>
              </a:rPr>
              <a:t>‘Foundational movement skills’ not only includes the traditional ‘fundamental movement skills’ but other skills, such as riding a bike, resistance training skills (e.g. bodyweight squat,</a:t>
            </a:r>
          </a:p>
          <a:p>
            <a:r>
              <a:rPr lang="en-GB" sz="1200" kern="1200">
                <a:solidFill>
                  <a:schemeClr val="tx1"/>
                </a:solidFill>
                <a:effectLst/>
                <a:latin typeface="+mn-lt"/>
                <a:ea typeface="+mn-ea"/>
                <a:cs typeface="+mn-cs"/>
              </a:rPr>
              <a:t>lunge push-up) and aquatic skills, which all support engagement in physical activity across the lifespan</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model recognises foundational movement skills will vary according to culture and geographical location</a:t>
            </a:r>
          </a:p>
          <a:p>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62161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900835B8-4232-432C-AF8C-E84F3E56A5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FC648567-3C44-4D8B-8E63-6D78BB89BE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SKIP and SKIP Cymru is underpinned by DST/ </a:t>
            </a:r>
            <a:r>
              <a:rPr lang="en-US" altLang="en-US" err="1"/>
              <a:t>Newells</a:t>
            </a:r>
            <a:r>
              <a:rPr lang="en-US" altLang="en-US"/>
              <a:t> constraints theory</a:t>
            </a:r>
          </a:p>
          <a:p>
            <a:endParaRPr lang="en-US" altLang="en-US"/>
          </a:p>
          <a:p>
            <a:endParaRPr lang="en-US" altLang="en-US"/>
          </a:p>
          <a:p>
            <a:r>
              <a:rPr lang="en-GB" sz="1200" kern="1200">
                <a:solidFill>
                  <a:schemeClr val="tx1"/>
                </a:solidFill>
                <a:effectLst/>
                <a:latin typeface="+mn-lt"/>
                <a:ea typeface="+mn-ea"/>
                <a:cs typeface="+mn-cs"/>
              </a:rPr>
              <a:t>The ‘dynamic’ refers to the concept that change in development is non-linear and that many factors impact on this, thus change in an individual over time is not necessarily smooth and hierarchical, and each individual will have a different trajectory in how they learn and develop their motor skills.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‘systems’ refers to the human organism as a self-organising system made up of multiple subsystems, each proceeding at its own rate and having its own path of development (Goodway et al., 2019). An example of this would be when a child learns how to jump independently, some of the subsystems within the individual would be leg strength, balance and motivation. The slower moving systems would be leg strength and balance, but motivation can vary, thus be easily manipulated</a:t>
            </a:r>
          </a:p>
          <a:p>
            <a:r>
              <a:rPr lang="en-US" altLang="en-US"/>
              <a:t>​</a:t>
            </a:r>
          </a:p>
          <a:p>
            <a:r>
              <a:rPr lang="en-US" altLang="en-US"/>
              <a:t>Constraints theory tells us that movements develop from the interaction of the individual task and the environment. All of these three different aspects act together and if any one of them changes so too does the movement.  Individual constraints and the many body systems that undergo age-related changes. This model also </a:t>
            </a:r>
            <a:r>
              <a:rPr lang="en-US" altLang="en-US" err="1"/>
              <a:t>recognises</a:t>
            </a:r>
            <a:r>
              <a:rPr lang="en-US" altLang="en-US"/>
              <a:t> where this individual is moving (the environment)  and what the individual is doing (the task).  The three factors on the points of the triangle are called constraints. A constraint is something that can limit or  discourage movement but can also permit or encourage movements</a:t>
            </a:r>
          </a:p>
        </p:txBody>
      </p:sp>
      <p:sp>
        <p:nvSpPr>
          <p:cNvPr id="4" name="Slide Number Placeholder 3">
            <a:extLst>
              <a:ext uri="{FF2B5EF4-FFF2-40B4-BE49-F238E27FC236}">
                <a16:creationId xmlns:a16="http://schemas.microsoft.com/office/drawing/2014/main" id="{F6E87BE1-DCC0-2441-AD83-259776C8D23B}"/>
              </a:ext>
            </a:extLst>
          </p:cNvPr>
          <p:cNvSpPr>
            <a:spLocks noGrp="1"/>
          </p:cNvSpPr>
          <p:nvPr>
            <p:ph type="sldNum" sz="quarter" idx="5"/>
          </p:nvPr>
        </p:nvSpPr>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ACEEB65-DECB-4C9D-A029-984069B68C7E}"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51219515-6195-B446-A904-C8A29F4123D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a:extLst>
              <a:ext uri="{FF2B5EF4-FFF2-40B4-BE49-F238E27FC236}">
                <a16:creationId xmlns:a16="http://schemas.microsoft.com/office/drawing/2014/main" id="{A7C509F6-9AFA-0549-823E-E2270BF92C2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ea typeface="굴림" panose="020B0600000101010101" pitchFamily="34" charset="-127"/>
              </a:rPr>
              <a:t>Differentiation</a:t>
            </a:r>
          </a:p>
          <a:p>
            <a:r>
              <a:rPr lang="en-US" altLang="en-US">
                <a:ea typeface="굴림" panose="020B0600000101010101" pitchFamily="34" charset="-127"/>
              </a:rPr>
              <a:t>SKIP- experts (early studies) More recent (</a:t>
            </a:r>
            <a:r>
              <a:rPr lang="en-US" altLang="en-US" err="1">
                <a:ea typeface="굴림" panose="020B0600000101010101" pitchFamily="34" charset="-127"/>
              </a:rPr>
              <a:t>Ruri</a:t>
            </a:r>
            <a:r>
              <a:rPr lang="en-US" altLang="en-US">
                <a:ea typeface="굴림" panose="020B0600000101010101" pitchFamily="34" charset="-127"/>
              </a:rPr>
              <a:t>/ Ali) teacher</a:t>
            </a:r>
          </a:p>
          <a:p>
            <a:endParaRPr lang="en-US" altLang="en-US"/>
          </a:p>
        </p:txBody>
      </p:sp>
      <p:sp>
        <p:nvSpPr>
          <p:cNvPr id="4" name="Slide Number Placeholder 3">
            <a:extLst>
              <a:ext uri="{FF2B5EF4-FFF2-40B4-BE49-F238E27FC236}">
                <a16:creationId xmlns:a16="http://schemas.microsoft.com/office/drawing/2014/main" id="{FAB320A8-AA01-1E4F-983A-BA261BC19C1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80B057-E5F7-4942-8EAB-D93D5BC44C6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42093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Evidenced based</a:t>
            </a:r>
          </a:p>
          <a:p>
            <a:r>
              <a:rPr lang="en-GB"/>
              <a:t>Professional development</a:t>
            </a:r>
          </a:p>
          <a:p>
            <a:endParaRPr lang="en-GB"/>
          </a:p>
          <a:p>
            <a:r>
              <a:rPr lang="en-GB"/>
              <a:t>NOT an Intervention- continuous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B5B09A-0FAD-2F4A-A5BB-AF6660C144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14550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Video…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E69AC8-4A30-CA45-B582-661BFEDCADF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4625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a:extLst>
              <a:ext uri="{FF2B5EF4-FFF2-40B4-BE49-F238E27FC236}">
                <a16:creationId xmlns:a16="http://schemas.microsoft.com/office/drawing/2014/main" id="{2DD54D11-F1C9-4D66-8D76-B7603DD9D9A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6" name="Notes Placeholder 2">
            <a:extLst>
              <a:ext uri="{FF2B5EF4-FFF2-40B4-BE49-F238E27FC236}">
                <a16:creationId xmlns:a16="http://schemas.microsoft.com/office/drawing/2014/main" id="{E79F92E3-441C-47AE-99E1-6382D3B426E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8 weeks</a:t>
            </a:r>
          </a:p>
        </p:txBody>
      </p:sp>
      <p:sp>
        <p:nvSpPr>
          <p:cNvPr id="4" name="Slide Number Placeholder 3">
            <a:extLst>
              <a:ext uri="{FF2B5EF4-FFF2-40B4-BE49-F238E27FC236}">
                <a16:creationId xmlns:a16="http://schemas.microsoft.com/office/drawing/2014/main" id="{9574A609-85A6-D54C-999C-F107002EDC69}"/>
              </a:ext>
            </a:extLst>
          </p:cNvPr>
          <p:cNvSpPr>
            <a:spLocks noGrp="1"/>
          </p:cNvSpPr>
          <p:nvPr>
            <p:ph type="sldNum" sz="quarter" idx="5"/>
          </p:nvPr>
        </p:nvSpPr>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E9E4020-2F26-4C9C-A05F-A29A2C7C6E5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F78498BC-E270-45AE-A474-70816C0EB1F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4" name="Notes Placeholder 2">
            <a:extLst>
              <a:ext uri="{FF2B5EF4-FFF2-40B4-BE49-F238E27FC236}">
                <a16:creationId xmlns:a16="http://schemas.microsoft.com/office/drawing/2014/main" id="{0C73C1F4-CB42-4C53-83C5-5B89CAC2081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FA23AB1C-5251-0C44-BD14-9D267468E79F}"/>
              </a:ext>
            </a:extLst>
          </p:cNvPr>
          <p:cNvSpPr>
            <a:spLocks noGrp="1"/>
          </p:cNvSpPr>
          <p:nvPr>
            <p:ph type="sldNum" sz="quarter" idx="5"/>
          </p:nvPr>
        </p:nvSpPr>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12858C-2AF6-43C3-ACFD-35B32088FF7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8900" indent="0">
              <a:lnSpc>
                <a:spcPct val="140000"/>
              </a:lnSpc>
              <a:spcBef>
                <a:spcPts val="0"/>
              </a:spcBef>
              <a:buNone/>
              <a:tabLst>
                <a:tab pos="457200" algn="l"/>
              </a:tabLst>
            </a:pPr>
            <a:r>
              <a:rPr lang="en-GB" sz="9600" b="1">
                <a:ea typeface="Times New Roman" panose="02020603050405020304" pitchFamily="18" charset="0"/>
              </a:rPr>
              <a:t>The effectiveness of professional development SKIP Cymru </a:t>
            </a:r>
          </a:p>
          <a:p>
            <a:pPr marL="317500">
              <a:lnSpc>
                <a:spcPct val="140000"/>
              </a:lnSpc>
              <a:spcBef>
                <a:spcPts val="0"/>
              </a:spcBef>
              <a:tabLst>
                <a:tab pos="457200" algn="l"/>
              </a:tabLst>
            </a:pPr>
            <a:r>
              <a:rPr lang="en-GB" sz="9600">
                <a:ea typeface="Times New Roman" panose="02020603050405020304" pitchFamily="18" charset="0"/>
              </a:rPr>
              <a:t>It examined the impact of SKIP on FP children’s:</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Motor competence (FMS)</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Perceived motor competence</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Physical activity levels across the school day</a:t>
            </a:r>
          </a:p>
          <a:p>
            <a:pPr marL="984250" lvl="1" indent="-285750">
              <a:lnSpc>
                <a:spcPct val="140000"/>
              </a:lnSpc>
              <a:spcBef>
                <a:spcPts val="0"/>
              </a:spcBef>
              <a:tabLst>
                <a:tab pos="793750" algn="l"/>
              </a:tabLst>
            </a:pPr>
            <a:endParaRPr lang="en-GB" sz="5600">
              <a:ea typeface="Times New Roman" panose="02020603050405020304" pitchFamily="18" charset="0"/>
              <a:cs typeface="Times New Roman" panose="02020603050405020304" pitchFamily="18" charset="0"/>
            </a:endParaRPr>
          </a:p>
          <a:p>
            <a:pPr marL="325438" indent="-234950">
              <a:lnSpc>
                <a:spcPct val="140000"/>
              </a:lnSpc>
              <a:spcBef>
                <a:spcPts val="0"/>
              </a:spcBef>
              <a:tabLst>
                <a:tab pos="457200" algn="l"/>
              </a:tabLst>
            </a:pPr>
            <a:r>
              <a:rPr lang="en-GB" sz="9600">
                <a:ea typeface="Times New Roman" panose="02020603050405020304" pitchFamily="18" charset="0"/>
              </a:rPr>
              <a:t>A secondary purpose of the study was to examine: </a:t>
            </a:r>
          </a:p>
          <a:p>
            <a:pPr marL="1123950" lvl="0" indent="-398463">
              <a:lnSpc>
                <a:spcPct val="140000"/>
              </a:lnSpc>
              <a:spcBef>
                <a:spcPts val="0"/>
              </a:spcBef>
              <a:buFont typeface="Wingdings" pitchFamily="2" charset="2"/>
              <a:buChar char="Ø"/>
              <a:tabLst>
                <a:tab pos="825500" algn="l"/>
              </a:tabLst>
            </a:pPr>
            <a:r>
              <a:rPr lang="en-GB" sz="9600" i="1">
                <a:ea typeface="Times New Roman" panose="02020603050405020304" pitchFamily="18" charset="0"/>
                <a:cs typeface="Times New Roman" panose="02020603050405020304" pitchFamily="18" charset="0"/>
              </a:rPr>
              <a:t>The extent to which the teachers implemented SKIP Cymru with fidelity while receiving mentoring and support</a:t>
            </a:r>
          </a:p>
          <a:p>
            <a:pPr marL="1123950" lvl="0" indent="-398463">
              <a:lnSpc>
                <a:spcPct val="140000"/>
              </a:lnSpc>
              <a:spcBef>
                <a:spcPts val="0"/>
              </a:spcBef>
              <a:buFont typeface="Wingdings" pitchFamily="2" charset="2"/>
              <a:buChar char="Ø"/>
              <a:tabLst>
                <a:tab pos="825500" algn="l"/>
              </a:tabLst>
            </a:pPr>
            <a:r>
              <a:rPr lang="en-GB" sz="9600" i="1">
                <a:ea typeface="Times New Roman" panose="02020603050405020304" pitchFamily="18" charset="0"/>
                <a:cs typeface="Times New Roman" panose="02020603050405020304" pitchFamily="18" charset="0"/>
              </a:rPr>
              <a:t>The teacher and their experience, knowledge and understanding, prior to and following the SKIP Cymru training</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51996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MABC-2 is a product-oriented assessment that evaluates motor competence in children Not only is it a research tool, but it is also more generally used to identify</a:t>
            </a:r>
          </a:p>
          <a:p>
            <a:r>
              <a:rPr lang="en-GB" sz="1200" kern="1200">
                <a:solidFill>
                  <a:schemeClr val="tx1"/>
                </a:solidFill>
                <a:effectLst/>
                <a:latin typeface="+mn-lt"/>
                <a:ea typeface="+mn-ea"/>
                <a:cs typeface="+mn-cs"/>
              </a:rPr>
              <a:t>impairment and delay in motor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There are increasing concerns over the declining levels of physical activity and school readiness due to children’s poor physical development, that results in difficulties later in the classroom</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20013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SKIP Cymru had a positive impact on MC, however they were still not at a sufficient level- needs to be continuous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Overall, Foundation Phase</a:t>
            </a:r>
          </a:p>
          <a:p>
            <a:r>
              <a:rPr lang="en-GB" sz="1200" kern="1200">
                <a:solidFill>
                  <a:schemeClr val="tx1"/>
                </a:solidFill>
                <a:effectLst/>
                <a:latin typeface="+mn-lt"/>
                <a:ea typeface="+mn-ea"/>
                <a:cs typeface="+mn-cs"/>
              </a:rPr>
              <a:t>children spent 48.7% of the school day in sedentary behaviour</a:t>
            </a:r>
          </a:p>
          <a:p>
            <a:endParaRPr lang="en-GB"/>
          </a:p>
          <a:p>
            <a:r>
              <a:rPr lang="en-GB"/>
              <a:t>Older FP children spent more time in MVPA than the younger</a:t>
            </a:r>
          </a:p>
          <a:p>
            <a:endParaRPr lang="en-GB"/>
          </a:p>
          <a:p>
            <a:r>
              <a:rPr lang="en-GB" sz="1200" kern="1200">
                <a:solidFill>
                  <a:schemeClr val="tx1"/>
                </a:solidFill>
                <a:effectLst/>
                <a:latin typeface="+mn-lt"/>
                <a:ea typeface="+mn-ea"/>
                <a:cs typeface="+mn-cs"/>
              </a:rPr>
              <a:t>The better the children scored in their OC skills, the more active they were; however, the lower the children scored for OC skills, the more time they spent in sedentary behaviour. </a:t>
            </a:r>
          </a:p>
          <a:p>
            <a:r>
              <a:rPr lang="en-GB" sz="1200" kern="1200">
                <a:solidFill>
                  <a:schemeClr val="tx1"/>
                </a:solidFill>
                <a:effectLst/>
                <a:latin typeface="+mn-lt"/>
                <a:ea typeface="+mn-ea"/>
                <a:cs typeface="+mn-cs"/>
              </a:rPr>
              <a:t>OC skill competence  in childhood is associated with, and predictive of, participation in physical activity in adolescence and significantly associated with time spent in MVPA (Barnett et al., 2008;</a:t>
            </a:r>
          </a:p>
          <a:p>
            <a:r>
              <a:rPr lang="en-GB" sz="1200" kern="1200">
                <a:solidFill>
                  <a:schemeClr val="tx1"/>
                </a:solidFill>
                <a:effectLst/>
                <a:latin typeface="+mn-lt"/>
                <a:ea typeface="+mn-ea"/>
                <a:cs typeface="+mn-cs"/>
              </a:rPr>
              <a:t>2009). These findings reinforce the importance of OC skills in early childhood and the relationship with physical activity levels.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B5B09A-0FAD-2F4A-A5BB-AF6660C144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61785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A58F182-7A84-294F-9588-BC5BE4710F7F}" type="slidenum">
              <a:rPr lang="en-GB" smtClean="0"/>
              <a:t>58</a:t>
            </a:fld>
            <a:endParaRPr lang="en-GB"/>
          </a:p>
        </p:txBody>
      </p:sp>
    </p:spTree>
    <p:extLst>
      <p:ext uri="{BB962C8B-B14F-4D97-AF65-F5344CB8AC3E}">
        <p14:creationId xmlns:p14="http://schemas.microsoft.com/office/powerpoint/2010/main" val="2017686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82FF4EF-F24F-0B41-95C7-8B02F6D6783B}" type="slidenum">
              <a:rPr lang="en-US"/>
              <a:pPr/>
              <a:t>65</a:t>
            </a:fld>
            <a:endParaRPr lang="en-US"/>
          </a:p>
        </p:txBody>
      </p:sp>
      <p:sp>
        <p:nvSpPr>
          <p:cNvPr id="74754" name="Rectangle 2"/>
          <p:cNvSpPr>
            <a:spLocks noGrp="1" noRot="1" noChangeAspect="1" noChangeArrowheads="1" noTextEdit="1"/>
          </p:cNvSpPr>
          <p:nvPr>
            <p:ph type="sldImg"/>
          </p:nvPr>
        </p:nvSpPr>
        <p:spPr>
          <a:xfrm>
            <a:off x="84138" y="731838"/>
            <a:ext cx="6500812" cy="3657600"/>
          </a:xfrm>
          <a:ln/>
          <a:extLst>
            <a:ext uri="{FAA26D3D-D897-4be2-8F04-BA451C77F1D7}">
              <ma14:placeholderFlag xmlns:ma14="http://schemas.microsoft.com/office/mac/drawingml/2011/main" xmlns="" val="1"/>
            </a:ext>
          </a:extLst>
        </p:spPr>
      </p:sp>
      <p:sp>
        <p:nvSpPr>
          <p:cNvPr id="74755" name="Rectangle 3"/>
          <p:cNvSpPr>
            <a:spLocks noGrp="1" noChangeArrowheads="1"/>
          </p:cNvSpPr>
          <p:nvPr>
            <p:ph type="body" idx="1"/>
          </p:nvPr>
        </p:nvSpPr>
        <p:spPr/>
        <p:txBody>
          <a:bodyPr/>
          <a:lstStyle/>
          <a:p>
            <a:r>
              <a:rPr lang="en-US" sz="1400"/>
              <a:t>* ask the class how many </a:t>
            </a:r>
            <a:r>
              <a:rPr lang="ja-JP" altLang="en-US" sz="1400">
                <a:latin typeface="Arial"/>
              </a:rPr>
              <a:t>“</a:t>
            </a:r>
            <a:r>
              <a:rPr lang="en-US" sz="1400"/>
              <a:t>visual learners</a:t>
            </a:r>
            <a:r>
              <a:rPr lang="ja-JP" altLang="en-US" sz="1400">
                <a:latin typeface="Arial"/>
              </a:rPr>
              <a:t>”</a:t>
            </a:r>
            <a:r>
              <a:rPr lang="en-US" sz="1400"/>
              <a:t> are present</a:t>
            </a:r>
          </a:p>
          <a:p>
            <a:endParaRPr lang="en-US" sz="1400"/>
          </a:p>
          <a:p>
            <a:r>
              <a:rPr lang="en-US" sz="1400"/>
              <a:t>* ask the class how many of them prefer color T.V. and movies to black and white.</a:t>
            </a:r>
          </a:p>
          <a:p>
            <a:endParaRPr lang="en-US" sz="1400"/>
          </a:p>
          <a:p>
            <a:r>
              <a:rPr lang="en-US" sz="1400"/>
              <a:t>* read slide, provide examples</a:t>
            </a:r>
          </a:p>
        </p:txBody>
      </p:sp>
    </p:spTree>
    <p:extLst>
      <p:ext uri="{BB962C8B-B14F-4D97-AF65-F5344CB8AC3E}">
        <p14:creationId xmlns:p14="http://schemas.microsoft.com/office/powerpoint/2010/main" val="1923706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11/4/24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11/4/24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3"/>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600203"/>
            <a:ext cx="5384800" cy="4525963"/>
          </a:xfrm>
        </p:spPr>
        <p:txBody>
          <a:bodyPr/>
          <a:lstStyle/>
          <a:p>
            <a:pPr lvl="0"/>
            <a:endParaRPr lang="en-US" noProof="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Footer Placeholder 5"/>
          <p:cNvSpPr>
            <a:spLocks noGrp="1" noChangeArrowheads="1"/>
          </p:cNvSpPr>
          <p:nvPr>
            <p:ph type="ftr" sz="quarter" idx="11"/>
          </p:nvPr>
        </p:nvSpPr>
        <p:spPr>
          <a:xfrm>
            <a:off x="4038600" y="6356352"/>
            <a:ext cx="4114800" cy="365125"/>
          </a:xfrm>
          <a:prstGeom prst="rect">
            <a:avLst/>
          </a:prstGeom>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0F1F639-1B59-43EA-A555-ECD67F854E85}" type="slidenum">
              <a:rPr lang="en-US"/>
              <a:pPr>
                <a:defRPr/>
              </a:pPr>
              <a:t>‹#›</a:t>
            </a:fld>
            <a:endParaRPr lang="en-US"/>
          </a:p>
        </p:txBody>
      </p:sp>
    </p:spTree>
    <p:extLst>
      <p:ext uri="{BB962C8B-B14F-4D97-AF65-F5344CB8AC3E}">
        <p14:creationId xmlns:p14="http://schemas.microsoft.com/office/powerpoint/2010/main" val="40015319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260354" y="228600"/>
            <a:ext cx="10687049" cy="914400"/>
          </a:xfrm>
        </p:spPr>
        <p:txBody>
          <a:bodyPr/>
          <a:lstStyle/>
          <a:p>
            <a:r>
              <a:rPr lang="en-US"/>
              <a:t>Click to edit Master title style</a:t>
            </a:r>
          </a:p>
        </p:txBody>
      </p:sp>
      <p:sp>
        <p:nvSpPr>
          <p:cNvPr id="3" name="ClipArt Placeholder 2"/>
          <p:cNvSpPr>
            <a:spLocks noGrp="1"/>
          </p:cNvSpPr>
          <p:nvPr>
            <p:ph type="clipArt" sz="half" idx="1"/>
          </p:nvPr>
        </p:nvSpPr>
        <p:spPr>
          <a:xfrm>
            <a:off x="812800" y="1600200"/>
            <a:ext cx="5181600" cy="4419600"/>
          </a:xfrm>
        </p:spPr>
        <p:txBody>
          <a:bodyPr/>
          <a:lstStyle/>
          <a:p>
            <a:endParaRPr lang="en-US"/>
          </a:p>
        </p:txBody>
      </p:sp>
      <p:sp>
        <p:nvSpPr>
          <p:cNvPr id="4" name="Text Placeholder 3"/>
          <p:cNvSpPr>
            <a:spLocks noGrp="1"/>
          </p:cNvSpPr>
          <p:nvPr>
            <p:ph type="body" sz="half" idx="2"/>
          </p:nvPr>
        </p:nvSpPr>
        <p:spPr>
          <a:xfrm>
            <a:off x="6197600" y="1600200"/>
            <a:ext cx="51816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US"/>
          </a:p>
        </p:txBody>
      </p:sp>
      <p:sp>
        <p:nvSpPr>
          <p:cNvPr id="6" name="Footer Placeholder 5"/>
          <p:cNvSpPr>
            <a:spLocks noGrp="1"/>
          </p:cNvSpPr>
          <p:nvPr>
            <p:ph type="ftr" sz="quarter" idx="11"/>
          </p:nvPr>
        </p:nvSpPr>
        <p:spPr>
          <a:xfrm>
            <a:off x="4165600" y="6248400"/>
            <a:ext cx="3860800" cy="457200"/>
          </a:xfrm>
          <a:prstGeom prst="rect">
            <a:avLst/>
          </a:prstGeom>
        </p:spPr>
        <p:txBody>
          <a:bodyPr/>
          <a:lstStyle>
            <a:lvl1pPr>
              <a:defRPr/>
            </a:lvl1pPr>
          </a:lstStyle>
          <a:p>
            <a:endParaRPr lang="en-US"/>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6D32BE02-4CDC-ED43-B3EE-B0FDA735AF18}" type="slidenum">
              <a:rPr lang="en-US"/>
              <a:pPr/>
              <a:t>‹#›</a:t>
            </a:fld>
            <a:endParaRPr lang="en-US"/>
          </a:p>
        </p:txBody>
      </p:sp>
    </p:spTree>
    <p:extLst>
      <p:ext uri="{BB962C8B-B14F-4D97-AF65-F5344CB8AC3E}">
        <p14:creationId xmlns:p14="http://schemas.microsoft.com/office/powerpoint/2010/main" val="14559242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11/4/24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11/4/24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5"/>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11/4/24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17.tiff"/><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slideLayout" Target="../slideLayouts/slideLayout15.xml"/><Relationship Id="rId6" Type="http://schemas.openxmlformats.org/officeDocument/2006/relationships/image" Target="../media/image20.png"/><Relationship Id="rId5" Type="http://schemas.openxmlformats.org/officeDocument/2006/relationships/image" Target="../media/image19.tiff"/><Relationship Id="rId4" Type="http://schemas.openxmlformats.org/officeDocument/2006/relationships/image" Target="../media/image18.tiff"/></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5.xml"/><Relationship Id="rId5" Type="http://schemas.openxmlformats.org/officeDocument/2006/relationships/image" Target="../media/image25.tiff"/><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 Id="rId5" Type="http://schemas.openxmlformats.org/officeDocument/2006/relationships/image" Target="../media/image33.png"/><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44.png"/><Relationship Id="rId4" Type="http://schemas.openxmlformats.org/officeDocument/2006/relationships/image" Target="../media/image43.png"/></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47.jpeg"/></Relationships>
</file>

<file path=ppt/slides/_rels/slide38.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48.tiff"/><Relationship Id="rId7"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51.jpeg"/><Relationship Id="rId5" Type="http://schemas.openxmlformats.org/officeDocument/2006/relationships/image" Target="../media/image50.jpeg"/><Relationship Id="rId4" Type="http://schemas.openxmlformats.org/officeDocument/2006/relationships/image" Target="../media/image49.jpeg"/></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17.xml"/><Relationship Id="rId4" Type="http://schemas.openxmlformats.org/officeDocument/2006/relationships/image" Target="../media/image41.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56.tiff"/></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58.jpeg"/><Relationship Id="rId7" Type="http://schemas.openxmlformats.org/officeDocument/2006/relationships/image" Target="../media/image61.tiff"/><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image" Target="../media/image60.tiff"/><Relationship Id="rId5" Type="http://schemas.openxmlformats.org/officeDocument/2006/relationships/image" Target="../media/image59.tiff"/><Relationship Id="rId10" Type="http://schemas.openxmlformats.org/officeDocument/2006/relationships/image" Target="../media/image63.png"/><Relationship Id="rId4" Type="http://schemas.openxmlformats.org/officeDocument/2006/relationships/image" Target="../media/image57.jpeg"/><Relationship Id="rId9" Type="http://schemas.openxmlformats.org/officeDocument/2006/relationships/image" Target="../media/image62.jpeg"/></Relationships>
</file>

<file path=ppt/slides/_rels/slide49.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image" Target="../media/image64.jpeg"/><Relationship Id="rId7" Type="http://schemas.openxmlformats.org/officeDocument/2006/relationships/image" Target="../media/image68.jpe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67.jpeg"/><Relationship Id="rId5" Type="http://schemas.openxmlformats.org/officeDocument/2006/relationships/image" Target="../media/image66.png"/><Relationship Id="rId4" Type="http://schemas.openxmlformats.org/officeDocument/2006/relationships/image" Target="../media/image65.jpeg"/></Relationships>
</file>

<file path=ppt/slides/_rels/slide5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6.xml"/><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2" Type="http://schemas.openxmlformats.org/officeDocument/2006/relationships/image" Target="../media/image72.tiff"/><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73.tiff"/><Relationship Id="rId2" Type="http://schemas.openxmlformats.org/officeDocument/2006/relationships/notesSlide" Target="../notesSlides/notesSlide28.xml"/><Relationship Id="rId1" Type="http://schemas.openxmlformats.org/officeDocument/2006/relationships/slideLayout" Target="../slideLayouts/slideLayout17.xml"/><Relationship Id="rId4" Type="http://schemas.openxmlformats.org/officeDocument/2006/relationships/image" Target="../media/image74.tiff"/></Relationships>
</file>

<file path=ppt/slides/_rels/slide5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9.xml"/><Relationship Id="rId1" Type="http://schemas.openxmlformats.org/officeDocument/2006/relationships/slideLayout" Target="../slideLayouts/slideLayout17.xml"/><Relationship Id="rId4" Type="http://schemas.openxmlformats.org/officeDocument/2006/relationships/chart" Target="../charts/chart2.xml"/></Relationships>
</file>

<file path=ppt/slides/_rels/slide5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image" Target="../media/image67.jpeg"/><Relationship Id="rId5" Type="http://schemas.openxmlformats.org/officeDocument/2006/relationships/image" Target="../media/image68.jpeg"/><Relationship Id="rId4" Type="http://schemas.openxmlformats.org/officeDocument/2006/relationships/image" Target="../media/image65.jpeg"/></Relationships>
</file>

<file path=ppt/slides/_rels/slide5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2.xml"/><Relationship Id="rId1" Type="http://schemas.openxmlformats.org/officeDocument/2006/relationships/slideLayout" Target="../slideLayouts/slideLayout23.xml"/><Relationship Id="rId5" Type="http://schemas.openxmlformats.org/officeDocument/2006/relationships/hyperlink" Target="https://moodle.uwtsd.ac.uk/course/view.php?id=6920" TargetMode="External"/><Relationship Id="rId4" Type="http://schemas.openxmlformats.org/officeDocument/2006/relationships/image" Target="../media/image8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6" y="1339189"/>
            <a:ext cx="7992888" cy="2922825"/>
          </a:xfrm>
        </p:spPr>
        <p:txBody>
          <a:bodyPr>
            <a:normAutofit fontScale="90000"/>
          </a:bodyPr>
          <a:lstStyle/>
          <a:p>
            <a:r>
              <a:rPr lang="en-US" b="1" dirty="0">
                <a:solidFill>
                  <a:schemeClr val="bg1"/>
                </a:solidFill>
                <a:latin typeface="+mn-lt"/>
              </a:rPr>
              <a:t>Developing and Supporting Physical Development </a:t>
            </a:r>
            <a:br>
              <a:rPr lang="en-US" b="1" dirty="0">
                <a:solidFill>
                  <a:schemeClr val="bg1"/>
                </a:solidFill>
                <a:latin typeface="+mn-lt"/>
              </a:rPr>
            </a:br>
            <a:r>
              <a:rPr lang="en-US" b="1" dirty="0">
                <a:solidFill>
                  <a:schemeClr val="bg1"/>
                </a:solidFill>
                <a:latin typeface="+mn-lt"/>
              </a:rPr>
              <a:t>in Early Childhood </a:t>
            </a:r>
            <a:endParaRPr lang="en-GB" dirty="0">
              <a:solidFill>
                <a:schemeClr val="bg1"/>
              </a:solidFill>
              <a:latin typeface="+mn-lt"/>
            </a:endParaRPr>
          </a:p>
        </p:txBody>
      </p:sp>
      <p:sp>
        <p:nvSpPr>
          <p:cNvPr id="3" name="Rectangle 2"/>
          <p:cNvSpPr/>
          <p:nvPr/>
        </p:nvSpPr>
        <p:spPr>
          <a:xfrm>
            <a:off x="2289958" y="4421917"/>
            <a:ext cx="7612083" cy="2000548"/>
          </a:xfrm>
          <a:prstGeom prst="rect">
            <a:avLst/>
          </a:prstGeom>
        </p:spPr>
        <p:txBody>
          <a:bodyPr wrap="square" lIns="91440" tIns="45720" rIns="91440" bIns="45720" anchor="t">
            <a:spAutoFit/>
          </a:bodyPr>
          <a:lstStyle/>
          <a:p>
            <a:pPr algn="ctr"/>
            <a:r>
              <a:rPr lang="en-US" sz="2200" i="1" dirty="0">
                <a:solidFill>
                  <a:schemeClr val="bg1"/>
                </a:solidFill>
              </a:rPr>
              <a:t>Dr </a:t>
            </a:r>
            <a:r>
              <a:rPr lang="en-US" sz="2200" i="1" dirty="0" err="1">
                <a:solidFill>
                  <a:schemeClr val="bg1"/>
                </a:solidFill>
              </a:rPr>
              <a:t>Nalda</a:t>
            </a:r>
            <a:r>
              <a:rPr lang="en-US" sz="2200" i="1" dirty="0">
                <a:solidFill>
                  <a:schemeClr val="bg1"/>
                </a:solidFill>
              </a:rPr>
              <a:t> Wainwright</a:t>
            </a:r>
          </a:p>
          <a:p>
            <a:pPr algn="ctr"/>
            <a:endParaRPr lang="en-US" b="1" dirty="0">
              <a:solidFill>
                <a:schemeClr val="bg1"/>
              </a:solidFill>
              <a:ea typeface="+mn-lt"/>
              <a:cs typeface="+mn-lt"/>
            </a:endParaRPr>
          </a:p>
          <a:p>
            <a:pPr algn="ctr"/>
            <a:r>
              <a:rPr lang="en-US" sz="2000" i="1" dirty="0">
                <a:solidFill>
                  <a:schemeClr val="bg1"/>
                </a:solidFill>
                <a:ea typeface="+mn-lt"/>
                <a:cs typeface="+mn-lt"/>
              </a:rPr>
              <a:t>Wales Academy for Health and Physical Literacy, </a:t>
            </a:r>
            <a:endParaRPr lang="en-US" sz="2000" dirty="0">
              <a:solidFill>
                <a:schemeClr val="bg1"/>
              </a:solidFill>
              <a:ea typeface="+mn-lt"/>
              <a:cs typeface="+mn-lt"/>
            </a:endParaRPr>
          </a:p>
          <a:p>
            <a:pPr algn="ctr"/>
            <a:r>
              <a:rPr lang="en-US" sz="2000" i="1" dirty="0">
                <a:solidFill>
                  <a:schemeClr val="bg1"/>
                </a:solidFill>
                <a:ea typeface="+mn-lt"/>
                <a:cs typeface="+mn-lt"/>
              </a:rPr>
              <a:t>University of Wales Trinity Saint David</a:t>
            </a:r>
            <a:endParaRPr lang="en-US" sz="2000" dirty="0">
              <a:solidFill>
                <a:schemeClr val="bg1"/>
              </a:solidFill>
              <a:ea typeface="+mn-lt"/>
              <a:cs typeface="+mn-lt"/>
            </a:endParaRPr>
          </a:p>
          <a:p>
            <a:pPr algn="ctr"/>
            <a:endParaRPr lang="en-US" sz="2000" i="1" dirty="0">
              <a:solidFill>
                <a:schemeClr val="bg1"/>
              </a:solidFill>
              <a:ea typeface="+mn-lt"/>
              <a:cs typeface="+mn-lt"/>
            </a:endParaRPr>
          </a:p>
          <a:p>
            <a:pPr algn="ctr"/>
            <a:endParaRPr lang="en-GB" sz="2400" dirty="0">
              <a:solidFill>
                <a:schemeClr val="bg1"/>
              </a:solidFill>
              <a:latin typeface="Candara" panose="020E0502030303020204" pitchFamily="34" charset="0"/>
            </a:endParaRPr>
          </a:p>
        </p:txBody>
      </p:sp>
    </p:spTree>
    <p:extLst>
      <p:ext uri="{BB962C8B-B14F-4D97-AF65-F5344CB8AC3E}">
        <p14:creationId xmlns:p14="http://schemas.microsoft.com/office/powerpoint/2010/main" val="1097271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24100" y="0"/>
            <a:ext cx="7543800" cy="994172"/>
          </a:xfrm>
        </p:spPr>
        <p:txBody>
          <a:bodyPr>
            <a:normAutofit/>
          </a:bodyPr>
          <a:lstStyle/>
          <a:p>
            <a:pPr algn="ctr"/>
            <a:r>
              <a:rPr lang="en-US" sz="4500" dirty="0"/>
              <a:t>  </a:t>
            </a:r>
            <a:r>
              <a:rPr lang="en-US" sz="4500" dirty="0">
                <a:solidFill>
                  <a:schemeClr val="bg1"/>
                </a:solidFill>
                <a:latin typeface="+mn-lt"/>
              </a:rPr>
              <a:t>Introduction</a:t>
            </a:r>
          </a:p>
        </p:txBody>
      </p:sp>
      <p:sp>
        <p:nvSpPr>
          <p:cNvPr id="5" name="Content Placeholder 4"/>
          <p:cNvSpPr>
            <a:spLocks noGrp="1"/>
          </p:cNvSpPr>
          <p:nvPr>
            <p:ph idx="1"/>
          </p:nvPr>
        </p:nvSpPr>
        <p:spPr>
          <a:xfrm>
            <a:off x="213756" y="1235034"/>
            <a:ext cx="11875325" cy="4500748"/>
          </a:xfrm>
        </p:spPr>
        <p:txBody>
          <a:bodyPr>
            <a:normAutofit fontScale="92500"/>
          </a:bodyPr>
          <a:lstStyle/>
          <a:p>
            <a:pPr lvl="0">
              <a:lnSpc>
                <a:spcPct val="140000"/>
              </a:lnSpc>
            </a:pPr>
            <a:r>
              <a:rPr lang="en-GB" sz="2400" b="1" dirty="0"/>
              <a:t>Aim: </a:t>
            </a:r>
            <a:r>
              <a:rPr lang="en-GB" sz="2400" dirty="0"/>
              <a:t>To develop an understanding of the role of movement in child development and strategies to support children’s motor competence.</a:t>
            </a:r>
          </a:p>
          <a:p>
            <a:pPr lvl="0">
              <a:lnSpc>
                <a:spcPct val="140000"/>
              </a:lnSpc>
            </a:pPr>
            <a:r>
              <a:rPr lang="en-GB" sz="2400" b="1" dirty="0"/>
              <a:t>Learning outcomes:</a:t>
            </a:r>
          </a:p>
          <a:p>
            <a:pPr marL="806450" lvl="0" indent="-273050">
              <a:lnSpc>
                <a:spcPct val="140000"/>
              </a:lnSpc>
              <a:buFont typeface="Wingdings" charset="2"/>
              <a:buChar char="Ø"/>
            </a:pPr>
            <a:r>
              <a:rPr lang="en-GB" sz="2400" dirty="0"/>
              <a:t>Understand the role of movement and play in early child development</a:t>
            </a:r>
          </a:p>
          <a:p>
            <a:pPr marL="806450" lvl="0" indent="-273050">
              <a:lnSpc>
                <a:spcPct val="140000"/>
              </a:lnSpc>
              <a:buFont typeface="Wingdings" charset="2"/>
              <a:buChar char="Ø"/>
            </a:pPr>
            <a:r>
              <a:rPr lang="en-GB" sz="2400" dirty="0"/>
              <a:t>Understand the relationship between motor competence, physical activity, perceived competence  and health related exercise in relation to physical literacy and lifelong health</a:t>
            </a:r>
          </a:p>
          <a:p>
            <a:pPr marL="806450" lvl="0" indent="-273050">
              <a:lnSpc>
                <a:spcPct val="140000"/>
              </a:lnSpc>
              <a:buFont typeface="Wingdings" charset="2"/>
              <a:buChar char="Ø"/>
            </a:pPr>
            <a:r>
              <a:rPr lang="en-GB" sz="2400" dirty="0"/>
              <a:t>Understand theories of motor development and how to apply these in practice to deliver SKIP-Cymru</a:t>
            </a:r>
          </a:p>
          <a:p>
            <a:pPr lvl="0"/>
            <a:endParaRPr lang="en-GB" sz="2400" dirty="0"/>
          </a:p>
        </p:txBody>
      </p:sp>
    </p:spTree>
    <p:extLst>
      <p:ext uri="{BB962C8B-B14F-4D97-AF65-F5344CB8AC3E}">
        <p14:creationId xmlns:p14="http://schemas.microsoft.com/office/powerpoint/2010/main" val="887015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ChangeArrowheads="1"/>
          </p:cNvSpPr>
          <p:nvPr/>
        </p:nvSpPr>
        <p:spPr bwMode="auto">
          <a:xfrm>
            <a:off x="3004457" y="151724"/>
            <a:ext cx="6175169"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4400" dirty="0">
                <a:solidFill>
                  <a:schemeClr val="bg1"/>
                </a:solidFill>
                <a:latin typeface="+mn-lt"/>
              </a:rPr>
              <a:t>Physical Literacy</a:t>
            </a:r>
          </a:p>
        </p:txBody>
      </p:sp>
      <p:sp>
        <p:nvSpPr>
          <p:cNvPr id="4100" name="TextBox 10"/>
          <p:cNvSpPr txBox="1">
            <a:spLocks noChangeArrowheads="1"/>
          </p:cNvSpPr>
          <p:nvPr/>
        </p:nvSpPr>
        <p:spPr bwMode="auto">
          <a:xfrm>
            <a:off x="1306286" y="1651677"/>
            <a:ext cx="9571511"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a:cs typeface="Calibri" panose="020F050202020403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600">
                <a:cs typeface="Calibri" panose="020F0502020204030204" pitchFamily="34" charset="0"/>
              </a:rPr>
              <a:t>take responsibility for engagement in </a:t>
            </a:r>
          </a:p>
          <a:p>
            <a:pPr algn="ctr" eaLnBrk="1" hangingPunct="1">
              <a:spcBef>
                <a:spcPct val="0"/>
              </a:spcBef>
              <a:buFontTx/>
              <a:buNone/>
            </a:pPr>
            <a:r>
              <a:rPr lang="en-US" altLang="en-US" sz="3600">
                <a:cs typeface="Calibri" panose="020F0502020204030204" pitchFamily="34" charset="0"/>
              </a:rPr>
              <a:t>physical activities for life.</a:t>
            </a:r>
          </a:p>
          <a:p>
            <a:pPr algn="ctr" eaLnBrk="1" hangingPunct="1">
              <a:spcBef>
                <a:spcPct val="0"/>
              </a:spcBef>
              <a:buFontTx/>
              <a:buNone/>
            </a:pPr>
            <a:endParaRPr lang="en-US" altLang="en-US" sz="1500" i="1">
              <a:cs typeface="Calibri" panose="020F0502020204030204" pitchFamily="34" charset="0"/>
            </a:endParaRPr>
          </a:p>
          <a:p>
            <a:pPr algn="ctr" eaLnBrk="1" hangingPunct="1">
              <a:spcBef>
                <a:spcPct val="0"/>
              </a:spcBef>
              <a:buFontTx/>
              <a:buNone/>
            </a:pPr>
            <a:r>
              <a:rPr lang="de-DE" altLang="en-US" sz="1500" i="1">
                <a:cs typeface="Calibri" panose="020F0502020204030204" pitchFamily="34" charset="0"/>
              </a:rPr>
              <a:t>       Whitehead, M. 2016.</a:t>
            </a:r>
            <a:endParaRPr lang="en-US" altLang="en-US" sz="1500" i="1">
              <a:cs typeface="Calibri" panose="020F0502020204030204" pitchFamily="34" charset="0"/>
            </a:endParaRPr>
          </a:p>
        </p:txBody>
      </p:sp>
    </p:spTree>
    <p:extLst>
      <p:ext uri="{BB962C8B-B14F-4D97-AF65-F5344CB8AC3E}">
        <p14:creationId xmlns:p14="http://schemas.microsoft.com/office/powerpoint/2010/main" val="781754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5797E215-D8E3-4193-98AD-FBE80686031A}"/>
              </a:ext>
            </a:extLst>
          </p:cNvPr>
          <p:cNvPicPr>
            <a:picLocks noChangeAspect="1"/>
          </p:cNvPicPr>
          <p:nvPr/>
        </p:nvPicPr>
        <p:blipFill>
          <a:blip r:embed="rId2"/>
          <a:stretch>
            <a:fillRect/>
          </a:stretch>
        </p:blipFill>
        <p:spPr>
          <a:xfrm>
            <a:off x="1743636" y="991170"/>
            <a:ext cx="8697258" cy="4875662"/>
          </a:xfrm>
          <a:prstGeom prst="rect">
            <a:avLst/>
          </a:prstGeom>
        </p:spPr>
      </p:pic>
    </p:spTree>
    <p:extLst>
      <p:ext uri="{BB962C8B-B14F-4D97-AF65-F5344CB8AC3E}">
        <p14:creationId xmlns:p14="http://schemas.microsoft.com/office/powerpoint/2010/main" val="701296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D1D47519-6283-4693-89CB-B6E11772FDC5}"/>
              </a:ext>
            </a:extLst>
          </p:cNvPr>
          <p:cNvSpPr>
            <a:spLocks noChangeArrowheads="1"/>
          </p:cNvSpPr>
          <p:nvPr/>
        </p:nvSpPr>
        <p:spPr bwMode="auto">
          <a:xfrm>
            <a:off x="2354516" y="151724"/>
            <a:ext cx="7773874"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None/>
            </a:pPr>
            <a:r>
              <a:rPr lang="en-US" altLang="en-US" sz="4400" dirty="0">
                <a:solidFill>
                  <a:schemeClr val="bg1"/>
                </a:solidFill>
                <a:latin typeface="+mn-lt"/>
                <a:ea typeface="ＭＳ Ｐゴシック"/>
              </a:rPr>
              <a:t>Task 1. Your own journey...</a:t>
            </a:r>
            <a:endParaRPr lang="en-US" dirty="0">
              <a:solidFill>
                <a:schemeClr val="bg1"/>
              </a:solidFill>
            </a:endParaRPr>
          </a:p>
        </p:txBody>
      </p:sp>
      <p:pic>
        <p:nvPicPr>
          <p:cNvPr id="4" name="Picture 4" descr="Diagram&#10;&#10;Description automatically generated">
            <a:extLst>
              <a:ext uri="{FF2B5EF4-FFF2-40B4-BE49-F238E27FC236}">
                <a16:creationId xmlns:a16="http://schemas.microsoft.com/office/drawing/2014/main" id="{52F49DF7-3E56-451C-A355-8C5C6BE42556}"/>
              </a:ext>
            </a:extLst>
          </p:cNvPr>
          <p:cNvPicPr>
            <a:picLocks noChangeAspect="1"/>
          </p:cNvPicPr>
          <p:nvPr/>
        </p:nvPicPr>
        <p:blipFill>
          <a:blip r:embed="rId2"/>
          <a:stretch>
            <a:fillRect/>
          </a:stretch>
        </p:blipFill>
        <p:spPr>
          <a:xfrm flipH="1">
            <a:off x="4820024" y="1210146"/>
            <a:ext cx="7371976" cy="4640907"/>
          </a:xfrm>
          <a:prstGeom prst="rect">
            <a:avLst/>
          </a:prstGeom>
        </p:spPr>
      </p:pic>
      <p:sp>
        <p:nvSpPr>
          <p:cNvPr id="5" name="TextBox 4">
            <a:extLst>
              <a:ext uri="{FF2B5EF4-FFF2-40B4-BE49-F238E27FC236}">
                <a16:creationId xmlns:a16="http://schemas.microsoft.com/office/drawing/2014/main" id="{F8665713-F517-4825-B63C-8E46D82FB3B1}"/>
              </a:ext>
            </a:extLst>
          </p:cNvPr>
          <p:cNvSpPr txBox="1"/>
          <p:nvPr/>
        </p:nvSpPr>
        <p:spPr>
          <a:xfrm>
            <a:off x="376304" y="1472470"/>
            <a:ext cx="4640196" cy="39130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en-US" sz="2400" dirty="0"/>
              <a:t>Draw your own pathway</a:t>
            </a:r>
            <a:endParaRPr lang="en-US" sz="2400" dirty="0">
              <a:cs typeface="Calibri" panose="020F0502020204030204"/>
            </a:endParaRPr>
          </a:p>
          <a:p>
            <a:pPr marL="285750" indent="-285750">
              <a:lnSpc>
                <a:spcPct val="150000"/>
              </a:lnSpc>
              <a:buFont typeface="Arial"/>
              <a:buChar char="•"/>
            </a:pPr>
            <a:r>
              <a:rPr lang="en-US" sz="2400" dirty="0">
                <a:cs typeface="Calibri" panose="020F0502020204030204"/>
              </a:rPr>
              <a:t>Think about your own experiences as you've been growing up</a:t>
            </a:r>
          </a:p>
          <a:p>
            <a:pPr marL="285750" indent="-285750">
              <a:lnSpc>
                <a:spcPct val="150000"/>
              </a:lnSpc>
              <a:buFont typeface="Arial"/>
              <a:buChar char="•"/>
            </a:pPr>
            <a:r>
              <a:rPr lang="en-US" sz="2400" dirty="0">
                <a:cs typeface="Calibri" panose="020F0502020204030204"/>
              </a:rPr>
              <a:t>What games did you play?</a:t>
            </a:r>
          </a:p>
          <a:p>
            <a:pPr marL="285750" indent="-285750">
              <a:lnSpc>
                <a:spcPct val="150000"/>
              </a:lnSpc>
              <a:buFont typeface="Arial"/>
              <a:buChar char="•"/>
            </a:pPr>
            <a:r>
              <a:rPr lang="en-US" sz="2400" dirty="0">
                <a:cs typeface="Calibri" panose="020F0502020204030204"/>
              </a:rPr>
              <a:t>Who was involved in your journey?</a:t>
            </a:r>
          </a:p>
        </p:txBody>
      </p:sp>
    </p:spTree>
    <p:extLst>
      <p:ext uri="{BB962C8B-B14F-4D97-AF65-F5344CB8AC3E}">
        <p14:creationId xmlns:p14="http://schemas.microsoft.com/office/powerpoint/2010/main" val="1542038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photo-15.jpg">
            <a:extLst>
              <a:ext uri="{FF2B5EF4-FFF2-40B4-BE49-F238E27FC236}">
                <a16:creationId xmlns:a16="http://schemas.microsoft.com/office/drawing/2014/main" id="{0437B4D9-99F2-A342-8147-67101024B163}"/>
              </a:ext>
            </a:extLst>
          </p:cNvPr>
          <p:cNvPicPr>
            <a:picLocks noChangeAspect="1"/>
          </p:cNvPicPr>
          <p:nvPr/>
        </p:nvPicPr>
        <p:blipFill rotWithShape="1">
          <a:blip r:embed="rId3">
            <a:extLst>
              <a:ext uri="{28A0092B-C50C-407E-A947-70E740481C1C}">
                <a14:useLocalDpi xmlns:a14="http://schemas.microsoft.com/office/drawing/2010/main" val="0"/>
              </a:ext>
            </a:extLst>
          </a:blip>
          <a:srcRect t="13876" r="-1" b="1437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4187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A person standing in front of a mirror posing for the camera&#10;&#10;Description automatically generated">
            <a:extLst>
              <a:ext uri="{FF2B5EF4-FFF2-40B4-BE49-F238E27FC236}">
                <a16:creationId xmlns:a16="http://schemas.microsoft.com/office/drawing/2014/main" id="{5ADD4802-FDC9-443D-9A2A-075E675FF806}"/>
              </a:ext>
            </a:extLst>
          </p:cNvPr>
          <p:cNvPicPr>
            <a:picLocks noChangeAspect="1"/>
          </p:cNvPicPr>
          <p:nvPr/>
        </p:nvPicPr>
        <p:blipFill rotWithShape="1">
          <a:blip r:embed="rId3">
            <a:extLst>
              <a:ext uri="{28A0092B-C50C-407E-A947-70E740481C1C}">
                <a14:useLocalDpi xmlns:a14="http://schemas.microsoft.com/office/drawing/2010/main" val="0"/>
              </a:ext>
            </a:extLst>
          </a:blip>
          <a:srcRect b="20576"/>
          <a:stretch/>
        </p:blipFill>
        <p:spPr>
          <a:xfrm>
            <a:off x="6099076" y="1457806"/>
            <a:ext cx="5936366" cy="3508684"/>
          </a:xfrm>
          <a:prstGeom prst="rect">
            <a:avLst/>
          </a:prstGeom>
        </p:spPr>
      </p:pic>
      <p:pic>
        <p:nvPicPr>
          <p:cNvPr id="5" name="Picture 4" descr="A group of people posing for the camera&#10;&#10;Description automatically generated">
            <a:extLst>
              <a:ext uri="{FF2B5EF4-FFF2-40B4-BE49-F238E27FC236}">
                <a16:creationId xmlns:a16="http://schemas.microsoft.com/office/drawing/2014/main" id="{B57FDD1C-385D-4A12-8B2D-9B8ED03F3006}"/>
              </a:ext>
            </a:extLst>
          </p:cNvPr>
          <p:cNvPicPr>
            <a:picLocks noChangeAspect="1"/>
          </p:cNvPicPr>
          <p:nvPr/>
        </p:nvPicPr>
        <p:blipFill rotWithShape="1">
          <a:blip r:embed="rId4">
            <a:extLst>
              <a:ext uri="{28A0092B-C50C-407E-A947-70E740481C1C}">
                <a14:useLocalDpi xmlns:a14="http://schemas.microsoft.com/office/drawing/2010/main" val="0"/>
              </a:ext>
            </a:extLst>
          </a:blip>
          <a:srcRect r="-3" b="6268"/>
          <a:stretch/>
        </p:blipFill>
        <p:spPr>
          <a:xfrm>
            <a:off x="86203" y="1452541"/>
            <a:ext cx="5922511" cy="3504306"/>
          </a:xfrm>
          <a:prstGeom prst="rect">
            <a:avLst/>
          </a:prstGeom>
        </p:spPr>
      </p:pic>
    </p:spTree>
    <p:extLst>
      <p:ext uri="{BB962C8B-B14F-4D97-AF65-F5344CB8AC3E}">
        <p14:creationId xmlns:p14="http://schemas.microsoft.com/office/powerpoint/2010/main" val="3490941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6"/>
            <a:ext cx="10515600" cy="943646"/>
          </a:xfrm>
        </p:spPr>
        <p:txBody>
          <a:bodyPr/>
          <a:lstStyle/>
          <a:p>
            <a:pPr algn="ctr"/>
            <a:r>
              <a:rPr lang="en-US" dirty="0">
                <a:solidFill>
                  <a:schemeClr val="bg1"/>
                </a:solidFill>
                <a:latin typeface="+mn-lt"/>
              </a:rPr>
              <a:t>Task 2</a:t>
            </a:r>
          </a:p>
        </p:txBody>
      </p:sp>
      <p:sp>
        <p:nvSpPr>
          <p:cNvPr id="3" name="Content Placeholder 2"/>
          <p:cNvSpPr>
            <a:spLocks noGrp="1"/>
          </p:cNvSpPr>
          <p:nvPr>
            <p:ph idx="1"/>
          </p:nvPr>
        </p:nvSpPr>
        <p:spPr>
          <a:xfrm>
            <a:off x="629392" y="1223158"/>
            <a:ext cx="10724408" cy="4381511"/>
          </a:xfrm>
        </p:spPr>
        <p:txBody>
          <a:bodyPr>
            <a:normAutofit fontScale="85000" lnSpcReduction="10000"/>
          </a:bodyPr>
          <a:lstStyle/>
          <a:p>
            <a:pPr>
              <a:lnSpc>
                <a:spcPct val="170000"/>
              </a:lnSpc>
              <a:spcBef>
                <a:spcPts val="0"/>
              </a:spcBef>
            </a:pPr>
            <a:r>
              <a:rPr lang="en-US" sz="3100" dirty="0"/>
              <a:t>Write 3 reasons why you think Physical literacy may be important.</a:t>
            </a:r>
          </a:p>
          <a:p>
            <a:pPr>
              <a:lnSpc>
                <a:spcPct val="170000"/>
              </a:lnSpc>
              <a:spcBef>
                <a:spcPts val="0"/>
              </a:spcBef>
            </a:pPr>
            <a:r>
              <a:rPr lang="en-US" sz="3100" dirty="0"/>
              <a:t>Pair and share</a:t>
            </a:r>
          </a:p>
          <a:p>
            <a:pPr>
              <a:lnSpc>
                <a:spcPct val="170000"/>
              </a:lnSpc>
              <a:spcBef>
                <a:spcPts val="0"/>
              </a:spcBef>
            </a:pPr>
            <a:r>
              <a:rPr lang="en-US" sz="3100" dirty="0"/>
              <a:t>PL is implicit in the Health and Well being in the curriculum e.g. WM1 PS 2  &amp; WM2 PS2 </a:t>
            </a:r>
          </a:p>
          <a:p>
            <a:r>
              <a:rPr lang="en-GB" dirty="0"/>
              <a:t>“</a:t>
            </a:r>
            <a:r>
              <a:rPr lang="en-GB" i="1" dirty="0"/>
              <a:t>I can use and improve basic movement skills in familiar and unfamiliar situations. I can respond to prompts in imaginative and creative ways. I have the </a:t>
            </a:r>
            <a:r>
              <a:rPr lang="en-GB" i="1" dirty="0">
                <a:solidFill>
                  <a:srgbClr val="FF0000"/>
                </a:solidFill>
              </a:rPr>
              <a:t>confidence and motivation </a:t>
            </a:r>
            <a:r>
              <a:rPr lang="en-GB" i="1" dirty="0"/>
              <a:t>to persevere when faced with physical challenges</a:t>
            </a:r>
            <a:r>
              <a:rPr lang="en-GB" dirty="0"/>
              <a:t>.” </a:t>
            </a:r>
          </a:p>
          <a:p>
            <a:r>
              <a:rPr lang="en-GB" i="1" dirty="0"/>
              <a:t>“I can understand how and why my thoughts, feelings and actions change in response to different experiences.”</a:t>
            </a:r>
            <a:endParaRPr lang="en-US" sz="3600" i="1" dirty="0"/>
          </a:p>
          <a:p>
            <a:endParaRPr lang="en-US" sz="3600" dirty="0"/>
          </a:p>
          <a:p>
            <a:endParaRPr lang="en-US" sz="3600" dirty="0"/>
          </a:p>
          <a:p>
            <a:endParaRPr lang="is-IS" sz="3600" dirty="0"/>
          </a:p>
          <a:p>
            <a:endParaRPr lang="is-IS" dirty="0"/>
          </a:p>
          <a:p>
            <a:endParaRPr lang="is-IS" dirty="0"/>
          </a:p>
          <a:p>
            <a:endParaRPr lang="en-US" dirty="0"/>
          </a:p>
        </p:txBody>
      </p:sp>
    </p:spTree>
    <p:extLst>
      <p:ext uri="{BB962C8B-B14F-4D97-AF65-F5344CB8AC3E}">
        <p14:creationId xmlns:p14="http://schemas.microsoft.com/office/powerpoint/2010/main" val="67829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
            <a:extLst>
              <a:ext uri="{FF2B5EF4-FFF2-40B4-BE49-F238E27FC236}">
                <a16:creationId xmlns:a16="http://schemas.microsoft.com/office/drawing/2014/main" id="{1CF0F165-D84E-004D-80A7-3BB30AA45342}"/>
              </a:ext>
            </a:extLst>
          </p:cNvPr>
          <p:cNvPicPr>
            <a:picLocks noGrp="1" noChangeAspect="1"/>
          </p:cNvPicPr>
          <p:nvPr/>
        </p:nvPicPr>
        <p:blipFill rotWithShape="1">
          <a:blip r:embed="rId3" cstate="print">
            <a:extLst>
              <a:ext uri="{28A0092B-C50C-407E-A947-70E740481C1C}">
                <a14:useLocalDpi xmlns:a14="http://schemas.microsoft.com/office/drawing/2010/main" val="0"/>
              </a:ext>
            </a:extLst>
          </a:blip>
          <a:srcRect t="14761" r="-3" b="3956"/>
          <a:stretch/>
        </p:blipFill>
        <p:spPr bwMode="auto">
          <a:xfrm>
            <a:off x="5702570" y="3272588"/>
            <a:ext cx="6105382" cy="34009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pic>
        <p:nvPicPr>
          <p:cNvPr id="3" name="Picture 11">
            <a:extLst>
              <a:ext uri="{FF2B5EF4-FFF2-40B4-BE49-F238E27FC236}">
                <a16:creationId xmlns:a16="http://schemas.microsoft.com/office/drawing/2014/main" id="{692EC5E7-8CFA-ED46-A5ED-79E2932AAE33}"/>
              </a:ext>
            </a:extLst>
          </p:cNvPr>
          <p:cNvPicPr>
            <a:picLocks noChangeAspect="1"/>
          </p:cNvPicPr>
          <p:nvPr/>
        </p:nvPicPr>
        <p:blipFill rotWithShape="1">
          <a:blip r:embed="rId4">
            <a:extLst>
              <a:ext uri="{28A0092B-C50C-407E-A947-70E740481C1C}">
                <a14:useLocalDpi xmlns:a14="http://schemas.microsoft.com/office/drawing/2010/main" val="0"/>
              </a:ext>
            </a:extLst>
          </a:blip>
          <a:srcRect t="5064" r="-1" b="584"/>
          <a:stretch/>
        </p:blipFill>
        <p:spPr bwMode="auto">
          <a:xfrm>
            <a:off x="344774" y="184481"/>
            <a:ext cx="6700684" cy="3585411"/>
          </a:xfrm>
          <a:custGeom>
            <a:avLst/>
            <a:gdLst>
              <a:gd name="connsiteX0" fmla="*/ 0 w 7279913"/>
              <a:gd name="connsiteY0" fmla="*/ 0 h 3895335"/>
              <a:gd name="connsiteX1" fmla="*/ 7279913 w 7279913"/>
              <a:gd name="connsiteY1" fmla="*/ 0 h 3895335"/>
              <a:gd name="connsiteX2" fmla="*/ 7279913 w 7279913"/>
              <a:gd name="connsiteY2" fmla="*/ 3116976 h 3895335"/>
              <a:gd name="connsiteX3" fmla="*/ 5011287 w 7279913"/>
              <a:gd name="connsiteY3" fmla="*/ 3116976 h 3895335"/>
              <a:gd name="connsiteX4" fmla="*/ 5011287 w 7279913"/>
              <a:gd name="connsiteY4" fmla="*/ 3895335 h 3895335"/>
              <a:gd name="connsiteX5" fmla="*/ 0 w 7279913"/>
              <a:gd name="connsiteY5" fmla="*/ 3895335 h 389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3">
            <a:extLst>
              <a:ext uri="{FF2B5EF4-FFF2-40B4-BE49-F238E27FC236}">
                <a16:creationId xmlns:a16="http://schemas.microsoft.com/office/drawing/2014/main" id="{15F93423-2013-504B-9C12-524C5AE9B1BA}"/>
              </a:ext>
            </a:extLst>
          </p:cNvPr>
          <p:cNvPicPr>
            <a:picLocks noChangeAspect="1"/>
          </p:cNvPicPr>
          <p:nvPr/>
        </p:nvPicPr>
        <p:blipFill rotWithShape="1">
          <a:blip r:embed="rId5">
            <a:extLst>
              <a:ext uri="{28A0092B-C50C-407E-A947-70E740481C1C}">
                <a14:useLocalDpi xmlns:a14="http://schemas.microsoft.com/office/drawing/2010/main" val="0"/>
              </a:ext>
            </a:extLst>
          </a:blip>
          <a:srcRect r="3" b="14284"/>
          <a:stretch/>
        </p:blipFill>
        <p:spPr>
          <a:xfrm>
            <a:off x="7480092" y="0"/>
            <a:ext cx="4367134" cy="3139531"/>
          </a:xfrm>
          <a:prstGeom prst="rect">
            <a:avLst/>
          </a:prstGeom>
        </p:spPr>
      </p:pic>
      <p:pic>
        <p:nvPicPr>
          <p:cNvPr id="2" name="Picture 10" descr="disabled-activity-612x300.jpg">
            <a:extLst>
              <a:ext uri="{FF2B5EF4-FFF2-40B4-BE49-F238E27FC236}">
                <a16:creationId xmlns:a16="http://schemas.microsoft.com/office/drawing/2014/main" id="{1CD18D55-2500-F94D-A6B9-CB9EB558450A}"/>
              </a:ext>
            </a:extLst>
          </p:cNvPr>
          <p:cNvPicPr>
            <a:picLocks noChangeAspect="1"/>
          </p:cNvPicPr>
          <p:nvPr/>
        </p:nvPicPr>
        <p:blipFill rotWithShape="1">
          <a:blip r:embed="rId6">
            <a:extLst>
              <a:ext uri="{28A0092B-C50C-407E-A947-70E740481C1C}">
                <a14:useLocalDpi xmlns:a14="http://schemas.microsoft.com/office/drawing/2010/main" val="0"/>
              </a:ext>
            </a:extLst>
          </a:blip>
          <a:srcRect l="11729" r="506"/>
          <a:stretch/>
        </p:blipFill>
        <p:spPr bwMode="auto">
          <a:xfrm>
            <a:off x="339615" y="3940097"/>
            <a:ext cx="4665967" cy="260506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9">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0179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592" y="124848"/>
            <a:ext cx="11542816" cy="857251"/>
          </a:xfrm>
        </p:spPr>
        <p:txBody>
          <a:bodyPr rtlCol="0">
            <a:noAutofit/>
          </a:bodyPr>
          <a:lstStyle/>
          <a:p>
            <a:pPr algn="ctr">
              <a:defRPr/>
            </a:pPr>
            <a:r>
              <a:rPr lang="en-US" dirty="0">
                <a:solidFill>
                  <a:schemeClr val="bg1"/>
                </a:solidFill>
                <a:latin typeface="+mn-lt"/>
              </a:rPr>
              <a:t>However, young children are moving less</a:t>
            </a:r>
            <a:r>
              <a:rPr lang="is-IS" dirty="0">
                <a:solidFill>
                  <a:schemeClr val="bg1"/>
                </a:solidFill>
                <a:latin typeface="+mn-lt"/>
              </a:rPr>
              <a:t>…</a:t>
            </a:r>
            <a:endParaRPr lang="en-US" dirty="0">
              <a:solidFill>
                <a:schemeClr val="bg1"/>
              </a:solidFill>
              <a:latin typeface="+mn-lt"/>
            </a:endParaRPr>
          </a:p>
        </p:txBody>
      </p:sp>
      <p:sp>
        <p:nvSpPr>
          <p:cNvPr id="25602" name="Content Placeholder 4"/>
          <p:cNvSpPr>
            <a:spLocks noGrp="1"/>
          </p:cNvSpPr>
          <p:nvPr>
            <p:ph idx="1"/>
          </p:nvPr>
        </p:nvSpPr>
        <p:spPr>
          <a:xfrm>
            <a:off x="2296615" y="1152923"/>
            <a:ext cx="8071262" cy="2532732"/>
          </a:xfrm>
        </p:spPr>
        <p:txBody>
          <a:bodyPr>
            <a:noAutofit/>
          </a:bodyPr>
          <a:lstStyle/>
          <a:p>
            <a:pPr marL="336947" indent="-336947"/>
            <a:r>
              <a:rPr lang="en-US" altLang="en-US" sz="3600" b="1" dirty="0"/>
              <a:t>‘</a:t>
            </a:r>
            <a:r>
              <a:rPr lang="en-US" altLang="en-US" sz="3600" i="1" dirty="0"/>
              <a:t>Toxic childhood’       </a:t>
            </a:r>
            <a:r>
              <a:rPr lang="en-US" altLang="en-US" sz="3600" dirty="0"/>
              <a:t>(Palmer, 2006)</a:t>
            </a:r>
          </a:p>
          <a:p>
            <a:pPr marL="336947" indent="-336947"/>
            <a:r>
              <a:rPr lang="en-US" altLang="en-US" sz="3600" i="1" dirty="0"/>
              <a:t>‘Cotton wool kids’          </a:t>
            </a:r>
            <a:r>
              <a:rPr lang="en-US" altLang="en-US" sz="3600" dirty="0"/>
              <a:t>(Gill, 2007)</a:t>
            </a:r>
          </a:p>
          <a:p>
            <a:pPr marL="336947" indent="-336947"/>
            <a:r>
              <a:rPr lang="en-US" altLang="en-US" sz="3600" dirty="0"/>
              <a:t>‘</a:t>
            </a:r>
            <a:r>
              <a:rPr lang="en-US" altLang="en-US" sz="3600" i="1" dirty="0"/>
              <a:t>Nature deficit disorder</a:t>
            </a:r>
            <a:r>
              <a:rPr lang="en-US" altLang="en-US" sz="3600" b="1" i="1" dirty="0"/>
              <a:t>’ </a:t>
            </a:r>
            <a:r>
              <a:rPr lang="en-US" altLang="en-US" sz="3600" dirty="0"/>
              <a:t>(</a:t>
            </a:r>
            <a:r>
              <a:rPr lang="en-US" altLang="en-US" sz="3600" dirty="0" err="1"/>
              <a:t>Louv</a:t>
            </a:r>
            <a:r>
              <a:rPr lang="en-US" altLang="en-US" sz="3600" dirty="0"/>
              <a:t>, 2008)</a:t>
            </a:r>
          </a:p>
        </p:txBody>
      </p:sp>
      <p:pic>
        <p:nvPicPr>
          <p:cNvPr id="25603" name="Picture 5"/>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20810" y="3300043"/>
            <a:ext cx="3221485" cy="2531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7"/>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53400" y="3203166"/>
            <a:ext cx="3871873" cy="2580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2"/>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6726" y="3251804"/>
            <a:ext cx="4202073" cy="25314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6165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38486" y="1003430"/>
            <a:ext cx="5457514" cy="3263504"/>
          </a:xfrm>
        </p:spPr>
        <p:txBody>
          <a:bodyPr/>
          <a:lstStyle/>
          <a:p>
            <a:r>
              <a:rPr lang="en-US" altLang="en-US" sz="3600" dirty="0"/>
              <a:t>Baby gadgets</a:t>
            </a:r>
          </a:p>
          <a:p>
            <a:r>
              <a:rPr lang="en-US" altLang="en-US" sz="3600" dirty="0"/>
              <a:t>Increased time in buggies </a:t>
            </a:r>
          </a:p>
          <a:p>
            <a:r>
              <a:rPr lang="en-US" altLang="en-US" sz="3600" dirty="0"/>
              <a:t>Busy working parents</a:t>
            </a:r>
          </a:p>
          <a:p>
            <a:r>
              <a:rPr lang="en-US" altLang="en-US" sz="3600" dirty="0"/>
              <a:t>Coffee shop culture</a:t>
            </a:r>
          </a:p>
          <a:p>
            <a:endParaRPr lang="en-US" altLang="en-US" dirty="0"/>
          </a:p>
          <a:p>
            <a:endParaRPr lang="en-GB" dirty="0"/>
          </a:p>
        </p:txBody>
      </p:sp>
      <p:pic>
        <p:nvPicPr>
          <p:cNvPr id="5"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1181" y="3829834"/>
            <a:ext cx="2690495" cy="1858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rotWithShape="1">
          <a:blip r:embed="rId3"/>
          <a:srcRect l="4546" t="7045" r="12626" b="4444"/>
          <a:stretch/>
        </p:blipFill>
        <p:spPr>
          <a:xfrm>
            <a:off x="6674811" y="1227551"/>
            <a:ext cx="1972412" cy="2107748"/>
          </a:xfrm>
          <a:prstGeom prst="rect">
            <a:avLst/>
          </a:prstGeom>
        </p:spPr>
      </p:pic>
      <p:pic>
        <p:nvPicPr>
          <p:cNvPr id="8" name="Picture 7"/>
          <p:cNvPicPr>
            <a:picLocks noChangeAspect="1"/>
          </p:cNvPicPr>
          <p:nvPr/>
        </p:nvPicPr>
        <p:blipFill>
          <a:blip r:embed="rId4"/>
          <a:stretch>
            <a:fillRect/>
          </a:stretch>
        </p:blipFill>
        <p:spPr>
          <a:xfrm>
            <a:off x="9970841" y="4084307"/>
            <a:ext cx="1582673" cy="1442768"/>
          </a:xfrm>
          <a:prstGeom prst="rect">
            <a:avLst/>
          </a:prstGeom>
        </p:spPr>
      </p:pic>
      <p:pic>
        <p:nvPicPr>
          <p:cNvPr id="9" name="Picture 8"/>
          <p:cNvPicPr>
            <a:picLocks noChangeAspect="1"/>
          </p:cNvPicPr>
          <p:nvPr/>
        </p:nvPicPr>
        <p:blipFill>
          <a:blip r:embed="rId5"/>
          <a:stretch>
            <a:fillRect/>
          </a:stretch>
        </p:blipFill>
        <p:spPr>
          <a:xfrm>
            <a:off x="9662083" y="1330924"/>
            <a:ext cx="1582673" cy="1901001"/>
          </a:xfrm>
          <a:prstGeom prst="rect">
            <a:avLst/>
          </a:prstGeom>
        </p:spPr>
      </p:pic>
      <p:pic>
        <p:nvPicPr>
          <p:cNvPr id="11" name="Picture 8"/>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44169" y="3829834"/>
            <a:ext cx="2879585" cy="1858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94952" y="3833526"/>
            <a:ext cx="2833307" cy="1858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4359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0871" y="1130062"/>
            <a:ext cx="5511340" cy="2413979"/>
          </a:xfrm>
        </p:spPr>
        <p:txBody>
          <a:bodyPr>
            <a:noAutofit/>
          </a:bodyPr>
          <a:lstStyle/>
          <a:p>
            <a:r>
              <a:rPr lang="en-US" altLang="en-US" sz="3600" dirty="0">
                <a:latin typeface="Calibri" panose="020F0502020204030204" pitchFamily="34" charset="0"/>
                <a:cs typeface="Calibri" panose="020F0502020204030204" pitchFamily="34" charset="0"/>
              </a:rPr>
              <a:t>Watching TV</a:t>
            </a:r>
          </a:p>
          <a:p>
            <a:r>
              <a:rPr lang="en-US" altLang="en-US" sz="3600" dirty="0">
                <a:latin typeface="Calibri" panose="020F0502020204030204" pitchFamily="34" charset="0"/>
                <a:cs typeface="Calibri" panose="020F0502020204030204" pitchFamily="34" charset="0"/>
              </a:rPr>
              <a:t>Playing computer games </a:t>
            </a:r>
          </a:p>
          <a:p>
            <a:r>
              <a:rPr lang="en-US" altLang="en-US" sz="3600" dirty="0">
                <a:latin typeface="Calibri" panose="020F0502020204030204" pitchFamily="34" charset="0"/>
                <a:cs typeface="Calibri" panose="020F0502020204030204" pitchFamily="34" charset="0"/>
              </a:rPr>
              <a:t>Phones </a:t>
            </a:r>
          </a:p>
          <a:p>
            <a:r>
              <a:rPr lang="en-US" altLang="en-US" sz="3600" dirty="0">
                <a:latin typeface="Calibri" panose="020F0502020204030204" pitchFamily="34" charset="0"/>
                <a:cs typeface="Calibri" panose="020F0502020204030204" pitchFamily="34" charset="0"/>
              </a:rPr>
              <a:t>A lack of free play</a:t>
            </a:r>
            <a:endParaRPr lang="en-GB" sz="3600" dirty="0">
              <a:latin typeface="Calibri" panose="020F0502020204030204" pitchFamily="34" charset="0"/>
              <a:cs typeface="Calibri" panose="020F0502020204030204" pitchFamily="34" charset="0"/>
            </a:endParaRPr>
          </a:p>
        </p:txBody>
      </p:sp>
      <p:pic>
        <p:nvPicPr>
          <p:cNvPr id="5"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96795" y="3703435"/>
            <a:ext cx="3130832" cy="2054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7"/>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9267" y="3703435"/>
            <a:ext cx="2890268" cy="2054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429279" y="1033865"/>
            <a:ext cx="3784670" cy="2259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5"/>
          <a:stretch>
            <a:fillRect/>
          </a:stretch>
        </p:blipFill>
        <p:spPr>
          <a:xfrm>
            <a:off x="8185633" y="3564855"/>
            <a:ext cx="3028316" cy="2163083"/>
          </a:xfrm>
          <a:prstGeom prst="rect">
            <a:avLst/>
          </a:prstGeom>
        </p:spPr>
      </p:pic>
    </p:spTree>
    <p:extLst>
      <p:ext uri="{BB962C8B-B14F-4D97-AF65-F5344CB8AC3E}">
        <p14:creationId xmlns:p14="http://schemas.microsoft.com/office/powerpoint/2010/main" val="1951765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277091" y="0"/>
            <a:ext cx="11637818" cy="1052468"/>
          </a:xfrm>
        </p:spPr>
        <p:txBody>
          <a:bodyPr>
            <a:noAutofit/>
          </a:bodyPr>
          <a:lstStyle/>
          <a:p>
            <a:pPr algn="ctr" eaLnBrk="1" hangingPunct="1"/>
            <a:r>
              <a:rPr lang="en-GB" altLang="en-US" dirty="0">
                <a:solidFill>
                  <a:schemeClr val="bg1"/>
                </a:solidFill>
                <a:latin typeface="+mn-lt"/>
              </a:rPr>
              <a:t>We are facing a ‘Perfect Storm’ of inactivity</a:t>
            </a:r>
            <a:endParaRPr lang="en-US" altLang="en-US" dirty="0">
              <a:solidFill>
                <a:schemeClr val="bg1"/>
              </a:solidFill>
              <a:latin typeface="+mn-lt"/>
            </a:endParaRPr>
          </a:p>
        </p:txBody>
      </p:sp>
      <p:sp>
        <p:nvSpPr>
          <p:cNvPr id="28674" name="Content Placeholder 2"/>
          <p:cNvSpPr>
            <a:spLocks noGrp="1"/>
          </p:cNvSpPr>
          <p:nvPr>
            <p:ph idx="1"/>
          </p:nvPr>
        </p:nvSpPr>
        <p:spPr>
          <a:xfrm>
            <a:off x="391886" y="1413165"/>
            <a:ext cx="5567235" cy="4132612"/>
          </a:xfrm>
        </p:spPr>
        <p:txBody>
          <a:bodyPr>
            <a:normAutofit/>
          </a:bodyPr>
          <a:lstStyle/>
          <a:p>
            <a:pPr eaLnBrk="1" hangingPunct="1"/>
            <a:r>
              <a:rPr lang="is-IS" altLang="en-US" sz="3600" dirty="0"/>
              <a:t>The combination of many factors are all contributing to children moving less in early childhood.</a:t>
            </a:r>
          </a:p>
          <a:p>
            <a:pPr eaLnBrk="1" hangingPunct="1"/>
            <a:endParaRPr lang="is-IS" altLang="en-US" sz="3600" dirty="0"/>
          </a:p>
          <a:p>
            <a:pPr eaLnBrk="1" hangingPunct="1"/>
            <a:r>
              <a:rPr lang="en-US" altLang="en-US" sz="3600" dirty="0"/>
              <a:t>W</a:t>
            </a:r>
            <a:r>
              <a:rPr lang="is-IS" altLang="en-US" sz="3600" dirty="0"/>
              <a:t>hy is this a problem?</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59592" y="1270660"/>
            <a:ext cx="5352913" cy="4275117"/>
          </a:xfrm>
          <a:prstGeom prst="rect">
            <a:avLst/>
          </a:prstGeom>
          <a:effectLst>
            <a:softEdge rad="0"/>
          </a:effectLst>
        </p:spPr>
      </p:pic>
    </p:spTree>
    <p:extLst>
      <p:ext uri="{BB962C8B-B14F-4D97-AF65-F5344CB8AC3E}">
        <p14:creationId xmlns:p14="http://schemas.microsoft.com/office/powerpoint/2010/main" val="2850448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213755" y="0"/>
            <a:ext cx="11756572" cy="994172"/>
          </a:xfrm>
        </p:spPr>
        <p:txBody>
          <a:bodyPr>
            <a:noAutofit/>
          </a:bodyPr>
          <a:lstStyle/>
          <a:p>
            <a:pPr algn="ctr" eaLnBrk="1" hangingPunct="1"/>
            <a:r>
              <a:rPr lang="en-US" altLang="en-US" dirty="0">
                <a:solidFill>
                  <a:schemeClr val="bg1"/>
                </a:solidFill>
                <a:latin typeface="+mn-lt"/>
              </a:rPr>
              <a:t>Remember the Physical Literacy perspective</a:t>
            </a:r>
            <a:r>
              <a:rPr lang="is-IS" altLang="en-US" dirty="0">
                <a:solidFill>
                  <a:schemeClr val="bg1"/>
                </a:solidFill>
                <a:latin typeface="+mn-lt"/>
              </a:rPr>
              <a:t>…</a:t>
            </a:r>
            <a:endParaRPr lang="en-US" altLang="en-US" dirty="0">
              <a:solidFill>
                <a:schemeClr val="bg1"/>
              </a:solidFill>
              <a:latin typeface="+mn-lt"/>
            </a:endParaRPr>
          </a:p>
        </p:txBody>
      </p:sp>
      <p:sp>
        <p:nvSpPr>
          <p:cNvPr id="3" name="Content Placeholder 2"/>
          <p:cNvSpPr>
            <a:spLocks noGrp="1"/>
          </p:cNvSpPr>
          <p:nvPr>
            <p:ph idx="1"/>
          </p:nvPr>
        </p:nvSpPr>
        <p:spPr>
          <a:xfrm>
            <a:off x="399910" y="1320197"/>
            <a:ext cx="5477873" cy="4106826"/>
          </a:xfrm>
        </p:spPr>
        <p:txBody>
          <a:bodyPr rtlCol="0">
            <a:normAutofit fontScale="85000" lnSpcReduction="20000"/>
          </a:bodyPr>
          <a:lstStyle/>
          <a:p>
            <a:pPr>
              <a:lnSpc>
                <a:spcPct val="140000"/>
              </a:lnSpc>
              <a:defRPr/>
            </a:pPr>
            <a:r>
              <a:rPr lang="en-US" sz="3600"/>
              <a:t>Drawing on existentialism, Whitehead highlights how it is through physical  ‘</a:t>
            </a:r>
            <a:r>
              <a:rPr lang="en-US" sz="3600" i="1"/>
              <a:t>embodiment</a:t>
            </a:r>
            <a:r>
              <a:rPr lang="en-US" sz="3600"/>
              <a:t>’ that humans </a:t>
            </a:r>
            <a:r>
              <a:rPr lang="en-GB" sz="3600"/>
              <a:t>‘</a:t>
            </a:r>
            <a:r>
              <a:rPr lang="en-GB" sz="3600" i="1"/>
              <a:t>create themselves as they interact with their surroundings</a:t>
            </a:r>
            <a:r>
              <a:rPr lang="en-GB" sz="3600"/>
              <a:t>’ (Whitehead, 2010:26).</a:t>
            </a:r>
          </a:p>
          <a:p>
            <a:pPr>
              <a:defRPr/>
            </a:pPr>
            <a:endParaRPr lang="en-US"/>
          </a:p>
        </p:txBody>
      </p:sp>
      <p:pic>
        <p:nvPicPr>
          <p:cNvPr id="29699" name="Picture 2" descr="photo-15.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85576" y="1320197"/>
            <a:ext cx="5477873" cy="4106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3628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5BDC2-1346-AA4A-9812-1E1FFC9BE8F3}"/>
              </a:ext>
            </a:extLst>
          </p:cNvPr>
          <p:cNvSpPr>
            <a:spLocks noGrp="1"/>
          </p:cNvSpPr>
          <p:nvPr>
            <p:ph type="title"/>
          </p:nvPr>
        </p:nvSpPr>
        <p:spPr>
          <a:xfrm>
            <a:off x="436536" y="-197832"/>
            <a:ext cx="6646189" cy="1400894"/>
          </a:xfrm>
        </p:spPr>
        <p:txBody>
          <a:bodyPr>
            <a:normAutofit/>
          </a:bodyPr>
          <a:lstStyle/>
          <a:p>
            <a:r>
              <a:rPr lang="en-US" dirty="0">
                <a:latin typeface="+mn-lt"/>
              </a:rPr>
              <a:t>This begins with reflexes</a:t>
            </a:r>
          </a:p>
        </p:txBody>
      </p:sp>
      <p:sp>
        <p:nvSpPr>
          <p:cNvPr id="3" name="Content Placeholder 2">
            <a:extLst>
              <a:ext uri="{FF2B5EF4-FFF2-40B4-BE49-F238E27FC236}">
                <a16:creationId xmlns:a16="http://schemas.microsoft.com/office/drawing/2014/main" id="{24F86665-9C66-6D47-BBD4-7D9776D132A6}"/>
              </a:ext>
            </a:extLst>
          </p:cNvPr>
          <p:cNvSpPr>
            <a:spLocks noGrp="1"/>
          </p:cNvSpPr>
          <p:nvPr>
            <p:ph idx="1"/>
          </p:nvPr>
        </p:nvSpPr>
        <p:spPr>
          <a:xfrm>
            <a:off x="352856" y="1203062"/>
            <a:ext cx="6729869" cy="5010718"/>
          </a:xfrm>
        </p:spPr>
        <p:txBody>
          <a:bodyPr anchor="t">
            <a:noAutofit/>
          </a:bodyPr>
          <a:lstStyle/>
          <a:p>
            <a:pPr>
              <a:lnSpc>
                <a:spcPct val="150000"/>
              </a:lnSpc>
            </a:pPr>
            <a:r>
              <a:rPr lang="en-US" sz="2300" dirty="0">
                <a:solidFill>
                  <a:srgbClr val="000000"/>
                </a:solidFill>
              </a:rPr>
              <a:t>Some begin to develop in the womb in last 3    months of pregnancy</a:t>
            </a:r>
          </a:p>
          <a:p>
            <a:pPr>
              <a:lnSpc>
                <a:spcPct val="150000"/>
              </a:lnSpc>
            </a:pPr>
            <a:r>
              <a:rPr lang="en-US" sz="2300" dirty="0">
                <a:solidFill>
                  <a:srgbClr val="000000"/>
                </a:solidFill>
              </a:rPr>
              <a:t>Help with turning, kicking and sucking</a:t>
            </a:r>
          </a:p>
          <a:p>
            <a:pPr>
              <a:lnSpc>
                <a:spcPct val="150000"/>
              </a:lnSpc>
            </a:pPr>
            <a:r>
              <a:rPr lang="en-US" sz="2300" dirty="0">
                <a:solidFill>
                  <a:srgbClr val="000000"/>
                </a:solidFill>
              </a:rPr>
              <a:t>A response to a stimulus which causes a movement</a:t>
            </a:r>
          </a:p>
          <a:p>
            <a:pPr>
              <a:lnSpc>
                <a:spcPct val="150000"/>
              </a:lnSpc>
            </a:pPr>
            <a:r>
              <a:rPr lang="en-US" sz="2300" dirty="0">
                <a:solidFill>
                  <a:srgbClr val="000000"/>
                </a:solidFill>
              </a:rPr>
              <a:t>Begin to wire motor and sensory systems together</a:t>
            </a:r>
          </a:p>
          <a:p>
            <a:pPr>
              <a:lnSpc>
                <a:spcPct val="150000"/>
              </a:lnSpc>
            </a:pPr>
            <a:r>
              <a:rPr lang="en-US" sz="2300" dirty="0">
                <a:solidFill>
                  <a:srgbClr val="000000"/>
                </a:solidFill>
              </a:rPr>
              <a:t>Early foundations for motor skills </a:t>
            </a:r>
          </a:p>
          <a:p>
            <a:pPr>
              <a:lnSpc>
                <a:spcPct val="150000"/>
              </a:lnSpc>
            </a:pPr>
            <a:r>
              <a:rPr lang="en-US" sz="2300" dirty="0">
                <a:solidFill>
                  <a:srgbClr val="000000"/>
                </a:solidFill>
              </a:rPr>
              <a:t>Need to be inhibited and disappear as baby develops</a:t>
            </a:r>
            <a:endParaRPr lang="en-US" sz="2300" dirty="0"/>
          </a:p>
        </p:txBody>
      </p:sp>
      <p:sp>
        <p:nvSpPr>
          <p:cNvPr id="14" name="Freeform: Shape 1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picture containing baby, diaper, seat, chair&#10;&#10;Description automatically generated">
            <a:extLst>
              <a:ext uri="{FF2B5EF4-FFF2-40B4-BE49-F238E27FC236}">
                <a16:creationId xmlns:a16="http://schemas.microsoft.com/office/drawing/2014/main" id="{991E3FE6-FE4E-9947-AE61-04C1CA1BD698}"/>
              </a:ext>
            </a:extLst>
          </p:cNvPr>
          <p:cNvPicPr>
            <a:picLocks noChangeAspect="1"/>
          </p:cNvPicPr>
          <p:nvPr/>
        </p:nvPicPr>
        <p:blipFill rotWithShape="1">
          <a:blip r:embed="rId3"/>
          <a:srcRect l="5528" r="10029"/>
          <a:stretch/>
        </p:blipFill>
        <p:spPr>
          <a:xfrm>
            <a:off x="7095650" y="-2"/>
            <a:ext cx="5096350" cy="5295902"/>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08870552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61EED-9D8E-0640-93AA-7732B75EAA29}"/>
              </a:ext>
            </a:extLst>
          </p:cNvPr>
          <p:cNvSpPr>
            <a:spLocks noGrp="1"/>
          </p:cNvSpPr>
          <p:nvPr>
            <p:ph type="title"/>
          </p:nvPr>
        </p:nvSpPr>
        <p:spPr>
          <a:xfrm>
            <a:off x="742666" y="-208081"/>
            <a:ext cx="10515600" cy="1325563"/>
          </a:xfrm>
        </p:spPr>
        <p:txBody>
          <a:bodyPr/>
          <a:lstStyle/>
          <a:p>
            <a:pPr algn="ctr"/>
            <a:r>
              <a:rPr lang="en-US" dirty="0">
                <a:solidFill>
                  <a:schemeClr val="bg1"/>
                </a:solidFill>
                <a:latin typeface="+mn-lt"/>
                <a:cs typeface="Calibri Light"/>
              </a:rPr>
              <a:t>Reflexes movement and development</a:t>
            </a:r>
            <a:endParaRPr lang="en-US" dirty="0">
              <a:solidFill>
                <a:schemeClr val="bg1"/>
              </a:solidFill>
              <a:latin typeface="+mn-lt"/>
            </a:endParaRPr>
          </a:p>
        </p:txBody>
      </p:sp>
      <p:sp>
        <p:nvSpPr>
          <p:cNvPr id="13" name="Content Placeholder 12">
            <a:extLst>
              <a:ext uri="{FF2B5EF4-FFF2-40B4-BE49-F238E27FC236}">
                <a16:creationId xmlns:a16="http://schemas.microsoft.com/office/drawing/2014/main" id="{8736A70A-43E3-8D48-B4B4-F57F3AC1A897}"/>
              </a:ext>
            </a:extLst>
          </p:cNvPr>
          <p:cNvSpPr>
            <a:spLocks noGrp="1"/>
          </p:cNvSpPr>
          <p:nvPr>
            <p:ph idx="1"/>
          </p:nvPr>
        </p:nvSpPr>
        <p:spPr>
          <a:xfrm>
            <a:off x="742666" y="1319892"/>
            <a:ext cx="10379599" cy="4653081"/>
          </a:xfrm>
        </p:spPr>
        <p:txBody>
          <a:bodyPr>
            <a:normAutofit/>
          </a:bodyPr>
          <a:lstStyle/>
          <a:p>
            <a:pPr>
              <a:lnSpc>
                <a:spcPct val="150000"/>
              </a:lnSpc>
            </a:pPr>
            <a:r>
              <a:rPr lang="en-US" sz="3200" dirty="0"/>
              <a:t>Reflexes play an important role in early development</a:t>
            </a:r>
          </a:p>
          <a:p>
            <a:pPr>
              <a:lnSpc>
                <a:spcPct val="150000"/>
              </a:lnSpc>
            </a:pPr>
            <a:r>
              <a:rPr lang="en-US" sz="3200" dirty="0"/>
              <a:t>They need to be inhibited as children grow and develop</a:t>
            </a:r>
          </a:p>
          <a:p>
            <a:pPr>
              <a:lnSpc>
                <a:spcPct val="150000"/>
              </a:lnSpc>
            </a:pPr>
            <a:r>
              <a:rPr lang="en-US" sz="3200" dirty="0"/>
              <a:t>If reflexes are retained they can affect later development</a:t>
            </a:r>
          </a:p>
          <a:p>
            <a:pPr>
              <a:lnSpc>
                <a:spcPct val="150000"/>
              </a:lnSpc>
            </a:pPr>
            <a:r>
              <a:rPr lang="en-US" sz="3200" dirty="0"/>
              <a:t>Movement experiences integrate the reflexes as children develop.</a:t>
            </a:r>
          </a:p>
        </p:txBody>
      </p:sp>
      <p:sp>
        <p:nvSpPr>
          <p:cNvPr id="3" name="TextBox 2">
            <a:extLst>
              <a:ext uri="{FF2B5EF4-FFF2-40B4-BE49-F238E27FC236}">
                <a16:creationId xmlns:a16="http://schemas.microsoft.com/office/drawing/2014/main" id="{A8F9902F-0D37-4FC6-AD06-BE1FE996F42F}"/>
              </a:ext>
            </a:extLst>
          </p:cNvPr>
          <p:cNvSpPr txBox="1"/>
          <p:nvPr/>
        </p:nvSpPr>
        <p:spPr>
          <a:xfrm>
            <a:off x="8585200" y="5018777"/>
            <a:ext cx="31405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i="1" dirty="0">
                <a:solidFill>
                  <a:srgbClr val="FF0000"/>
                </a:solidFill>
              </a:rPr>
              <a:t>*You can learn more about          reflexes on Moodle</a:t>
            </a:r>
          </a:p>
        </p:txBody>
      </p:sp>
    </p:spTree>
    <p:extLst>
      <p:ext uri="{BB962C8B-B14F-4D97-AF65-F5344CB8AC3E}">
        <p14:creationId xmlns:p14="http://schemas.microsoft.com/office/powerpoint/2010/main" val="730793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471" y="-112547"/>
            <a:ext cx="12083512" cy="1325563"/>
          </a:xfrm>
        </p:spPr>
        <p:txBody>
          <a:bodyPr>
            <a:normAutofit/>
          </a:bodyPr>
          <a:lstStyle/>
          <a:p>
            <a:pPr algn="ctr"/>
            <a:r>
              <a:rPr lang="en-US" dirty="0">
                <a:solidFill>
                  <a:schemeClr val="bg1"/>
                </a:solidFill>
                <a:latin typeface="+mn-lt"/>
              </a:rPr>
              <a:t>The sequence of infant motor development</a:t>
            </a:r>
          </a:p>
        </p:txBody>
      </p:sp>
      <p:sp>
        <p:nvSpPr>
          <p:cNvPr id="3" name="Content Placeholder 2"/>
          <p:cNvSpPr>
            <a:spLocks noGrp="1"/>
          </p:cNvSpPr>
          <p:nvPr>
            <p:ph idx="1"/>
          </p:nvPr>
        </p:nvSpPr>
        <p:spPr>
          <a:xfrm>
            <a:off x="477293" y="1117600"/>
            <a:ext cx="6176749" cy="4524496"/>
          </a:xfrm>
        </p:spPr>
        <p:txBody>
          <a:bodyPr vert="horz" lIns="91440" tIns="45720" rIns="91440" bIns="45720" rtlCol="0" anchor="t">
            <a:noAutofit/>
          </a:bodyPr>
          <a:lstStyle/>
          <a:p>
            <a:pPr>
              <a:lnSpc>
                <a:spcPct val="150000"/>
              </a:lnSpc>
            </a:pPr>
            <a:r>
              <a:rPr lang="en-US" sz="2400" dirty="0"/>
              <a:t>Infant development is predictable but also variable</a:t>
            </a:r>
          </a:p>
          <a:p>
            <a:pPr>
              <a:lnSpc>
                <a:spcPct val="150000"/>
              </a:lnSpc>
            </a:pPr>
            <a:r>
              <a:rPr lang="en-US" sz="2400" dirty="0"/>
              <a:t>Stability underpins all voluntary movement </a:t>
            </a:r>
          </a:p>
          <a:p>
            <a:pPr>
              <a:lnSpc>
                <a:spcPct val="150000"/>
              </a:lnSpc>
            </a:pPr>
            <a:r>
              <a:rPr lang="en-US" sz="2400" dirty="0"/>
              <a:t>Locomotion is an infant's means of exploring </a:t>
            </a:r>
          </a:p>
          <a:p>
            <a:pPr>
              <a:lnSpc>
                <a:spcPct val="150000"/>
              </a:lnSpc>
            </a:pPr>
            <a:r>
              <a:rPr lang="en-US" sz="2400" dirty="0"/>
              <a:t>Manipulation is how an infant interacts with the immediate environment</a:t>
            </a:r>
          </a:p>
        </p:txBody>
      </p:sp>
      <p:pic>
        <p:nvPicPr>
          <p:cNvPr id="5" name="Picture 4">
            <a:extLst>
              <a:ext uri="{FF2B5EF4-FFF2-40B4-BE49-F238E27FC236}">
                <a16:creationId xmlns:a16="http://schemas.microsoft.com/office/drawing/2014/main" id="{63F3BB98-5FEE-1243-8F3D-C6FA4102C67C}"/>
              </a:ext>
            </a:extLst>
          </p:cNvPr>
          <p:cNvPicPr>
            <a:picLocks noChangeAspect="1"/>
          </p:cNvPicPr>
          <p:nvPr/>
        </p:nvPicPr>
        <p:blipFill>
          <a:blip r:embed="rId3"/>
          <a:stretch>
            <a:fillRect/>
          </a:stretch>
        </p:blipFill>
        <p:spPr>
          <a:xfrm>
            <a:off x="6755642" y="1732280"/>
            <a:ext cx="5136646" cy="3393440"/>
          </a:xfrm>
          <a:prstGeom prst="rect">
            <a:avLst/>
          </a:prstGeom>
        </p:spPr>
      </p:pic>
      <p:sp>
        <p:nvSpPr>
          <p:cNvPr id="4" name="TextBox 3">
            <a:extLst>
              <a:ext uri="{FF2B5EF4-FFF2-40B4-BE49-F238E27FC236}">
                <a16:creationId xmlns:a16="http://schemas.microsoft.com/office/drawing/2014/main" id="{99F3FFAA-5FE8-4477-91DD-7339F3D2B650}"/>
              </a:ext>
            </a:extLst>
          </p:cNvPr>
          <p:cNvSpPr txBox="1"/>
          <p:nvPr/>
        </p:nvSpPr>
        <p:spPr>
          <a:xfrm>
            <a:off x="578893" y="5314160"/>
            <a:ext cx="61767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rgbClr val="FF0000"/>
                </a:solidFill>
              </a:rPr>
              <a:t>*You can learn more about infant development on Moodle </a:t>
            </a:r>
            <a:endParaRPr lang="en-GB" dirty="0">
              <a:solidFill>
                <a:srgbClr val="FF0000"/>
              </a:solidFill>
            </a:endParaRPr>
          </a:p>
        </p:txBody>
      </p:sp>
    </p:spTree>
    <p:extLst>
      <p:ext uri="{BB962C8B-B14F-4D97-AF65-F5344CB8AC3E}">
        <p14:creationId xmlns:p14="http://schemas.microsoft.com/office/powerpoint/2010/main" val="2611896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F46CB2-0450-9047-A274-D1A14DD2AD7A}"/>
              </a:ext>
            </a:extLst>
          </p:cNvPr>
          <p:cNvSpPr>
            <a:spLocks noGrp="1"/>
          </p:cNvSpPr>
          <p:nvPr>
            <p:ph type="title"/>
          </p:nvPr>
        </p:nvSpPr>
        <p:spPr>
          <a:xfrm>
            <a:off x="961190" y="1349530"/>
            <a:ext cx="4226336" cy="4270963"/>
          </a:xfrm>
        </p:spPr>
        <p:txBody>
          <a:bodyPr anchor="ctr">
            <a:normAutofit/>
          </a:bodyPr>
          <a:lstStyle/>
          <a:p>
            <a:pPr algn="ctr"/>
            <a:r>
              <a:rPr lang="en-US" sz="5400" dirty="0">
                <a:solidFill>
                  <a:srgbClr val="FFFFFF"/>
                </a:solidFill>
              </a:rPr>
              <a:t>Dynamic systems mean each child is different </a:t>
            </a:r>
            <a:endParaRPr lang="en-US" sz="5400" dirty="0">
              <a:solidFill>
                <a:srgbClr val="FFFFFF"/>
              </a:solidFill>
              <a:cs typeface="Calibri Light"/>
            </a:endParaRP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83554F7-4516-174B-9642-1A742918072F}"/>
              </a:ext>
            </a:extLst>
          </p:cNvPr>
          <p:cNvSpPr>
            <a:spLocks noGrp="1"/>
          </p:cNvSpPr>
          <p:nvPr>
            <p:ph idx="1"/>
          </p:nvPr>
        </p:nvSpPr>
        <p:spPr>
          <a:xfrm>
            <a:off x="6297233" y="518400"/>
            <a:ext cx="4771607" cy="5837949"/>
          </a:xfrm>
        </p:spPr>
        <p:txBody>
          <a:bodyPr anchor="ctr">
            <a:normAutofit/>
          </a:bodyPr>
          <a:lstStyle/>
          <a:p>
            <a:r>
              <a:rPr lang="en-US" sz="2400" dirty="0">
                <a:solidFill>
                  <a:schemeClr val="tx1">
                    <a:alpha val="80000"/>
                  </a:schemeClr>
                </a:solidFill>
              </a:rPr>
              <a:t>Motor development happens as a result of the interaction of many systems </a:t>
            </a:r>
          </a:p>
          <a:p>
            <a:r>
              <a:rPr lang="en-US" sz="2400" dirty="0">
                <a:solidFill>
                  <a:schemeClr val="tx1">
                    <a:alpha val="80000"/>
                  </a:schemeClr>
                </a:solidFill>
              </a:rPr>
              <a:t>Neurological systems – laying connections in brain and nervous system</a:t>
            </a:r>
          </a:p>
          <a:p>
            <a:r>
              <a:rPr lang="en-US" sz="2400" dirty="0">
                <a:solidFill>
                  <a:schemeClr val="tx1">
                    <a:alpha val="80000"/>
                  </a:schemeClr>
                </a:solidFill>
              </a:rPr>
              <a:t>Muscle growth and development</a:t>
            </a:r>
          </a:p>
          <a:p>
            <a:r>
              <a:rPr lang="en-US" sz="2400" dirty="0">
                <a:solidFill>
                  <a:schemeClr val="tx1">
                    <a:alpha val="80000"/>
                  </a:schemeClr>
                </a:solidFill>
              </a:rPr>
              <a:t>Skeletal growth and development</a:t>
            </a:r>
          </a:p>
          <a:p>
            <a:r>
              <a:rPr lang="en-US" sz="2400" dirty="0">
                <a:solidFill>
                  <a:schemeClr val="tx1">
                    <a:alpha val="80000"/>
                  </a:schemeClr>
                </a:solidFill>
              </a:rPr>
              <a:t>The environment </a:t>
            </a:r>
          </a:p>
          <a:p>
            <a:r>
              <a:rPr lang="en-US" sz="2400" dirty="0">
                <a:solidFill>
                  <a:schemeClr val="tx1">
                    <a:alpha val="80000"/>
                  </a:schemeClr>
                </a:solidFill>
              </a:rPr>
              <a:t>Opportunities </a:t>
            </a:r>
          </a:p>
          <a:p>
            <a:endParaRPr lang="en-US" sz="2400" dirty="0">
              <a:solidFill>
                <a:schemeClr val="tx1">
                  <a:alpha val="80000"/>
                </a:schemeClr>
              </a:solidFill>
            </a:endParaRPr>
          </a:p>
          <a:p>
            <a:endParaRPr lang="en-US" sz="2000" dirty="0">
              <a:solidFill>
                <a:schemeClr val="tx1">
                  <a:alpha val="80000"/>
                </a:schemeClr>
              </a:solidFill>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41FB7F8-FB27-4129-9157-6E3D81E7BCE7}"/>
              </a:ext>
            </a:extLst>
          </p:cNvPr>
          <p:cNvSpPr txBox="1"/>
          <p:nvPr/>
        </p:nvSpPr>
        <p:spPr>
          <a:xfrm>
            <a:off x="6417734" y="5425924"/>
            <a:ext cx="44486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rgbClr val="FF0000"/>
                </a:solidFill>
              </a:rPr>
              <a:t>We will talk about this in more depth later</a:t>
            </a:r>
          </a:p>
        </p:txBody>
      </p:sp>
    </p:spTree>
    <p:extLst>
      <p:ext uri="{BB962C8B-B14F-4D97-AF65-F5344CB8AC3E}">
        <p14:creationId xmlns:p14="http://schemas.microsoft.com/office/powerpoint/2010/main" val="276434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2359" y="0"/>
            <a:ext cx="10040307" cy="991362"/>
          </a:xfrm>
        </p:spPr>
        <p:txBody>
          <a:bodyPr rtlCol="0">
            <a:normAutofit/>
          </a:bodyPr>
          <a:lstStyle/>
          <a:p>
            <a:pPr algn="ctr">
              <a:defRPr/>
            </a:pPr>
            <a:r>
              <a:rPr lang="en-GB" dirty="0">
                <a:solidFill>
                  <a:schemeClr val="bg1"/>
                </a:solidFill>
                <a:latin typeface="+mn-lt"/>
                <a:cs typeface="Calibri Light"/>
              </a:rPr>
              <a:t>How is this development happening ?</a:t>
            </a:r>
            <a:endParaRPr lang="en-US" sz="3000" dirty="0">
              <a:solidFill>
                <a:schemeClr val="bg1"/>
              </a:solidFill>
              <a:latin typeface="+mn-lt"/>
              <a:cs typeface="Calibri Light"/>
            </a:endParaRPr>
          </a:p>
        </p:txBody>
      </p:sp>
      <p:pic>
        <p:nvPicPr>
          <p:cNvPr id="30723" name="Content Placeholder 3"/>
          <p:cNvPicPr>
            <a:picLocks noChangeAspect="1"/>
          </p:cNvPicPr>
          <p:nvPr/>
        </p:nvPicPr>
        <p:blipFill>
          <a:blip r:embed="rId2">
            <a:extLst>
              <a:ext uri="{28A0092B-C50C-407E-A947-70E740481C1C}">
                <a14:useLocalDpi xmlns:a14="http://schemas.microsoft.com/office/drawing/2010/main" val="0"/>
              </a:ext>
            </a:extLst>
          </a:blip>
          <a:srcRect l="11037" r="11037"/>
          <a:stretch>
            <a:fillRect/>
          </a:stretch>
        </p:blipFill>
        <p:spPr bwMode="auto">
          <a:xfrm>
            <a:off x="2821376" y="1206552"/>
            <a:ext cx="2873245" cy="212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774" y="3429000"/>
            <a:ext cx="2873245" cy="2281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807048" y="2714206"/>
            <a:ext cx="2187178" cy="28620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527945" y="1206552"/>
            <a:ext cx="3042310" cy="2278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4412655" y="4145249"/>
            <a:ext cx="343681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600" b="1" dirty="0">
                <a:latin typeface="Calibri" panose="020F0502020204030204" pitchFamily="34" charset="0"/>
                <a:cs typeface="Calibri" panose="020F0502020204030204" pitchFamily="34" charset="0"/>
              </a:rPr>
              <a:t>Sensorimotor integration</a:t>
            </a:r>
          </a:p>
        </p:txBody>
      </p:sp>
    </p:spTree>
    <p:extLst>
      <p:ext uri="{BB962C8B-B14F-4D97-AF65-F5344CB8AC3E}">
        <p14:creationId xmlns:p14="http://schemas.microsoft.com/office/powerpoint/2010/main" val="2821259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662B75F2-BD42-7A44-881A-25A8A5180C59}"/>
              </a:ext>
            </a:extLst>
          </p:cNvPr>
          <p:cNvPicPr>
            <a:picLocks noChangeAspect="1"/>
          </p:cNvPicPr>
          <p:nvPr/>
        </p:nvPicPr>
        <p:blipFill rotWithShape="1">
          <a:blip r:embed="rId2">
            <a:extLst>
              <a:ext uri="{28A0092B-C50C-407E-A947-70E740481C1C}">
                <a14:useLocalDpi xmlns:a14="http://schemas.microsoft.com/office/drawing/2010/main" val="0"/>
              </a:ext>
            </a:extLst>
          </a:blip>
          <a:srcRect b="847"/>
          <a:stretch/>
        </p:blipFill>
        <p:spPr>
          <a:xfrm>
            <a:off x="1794443" y="959370"/>
            <a:ext cx="8363272" cy="4871804"/>
          </a:xfrm>
          <a:prstGeom prst="rect">
            <a:avLst/>
          </a:prstGeom>
        </p:spPr>
      </p:pic>
    </p:spTree>
    <p:extLst>
      <p:ext uri="{BB962C8B-B14F-4D97-AF65-F5344CB8AC3E}">
        <p14:creationId xmlns:p14="http://schemas.microsoft.com/office/powerpoint/2010/main" val="1851280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6"/>
            <a:ext cx="12192000" cy="955522"/>
          </a:xfrm>
        </p:spPr>
        <p:txBody>
          <a:bodyPr>
            <a:noAutofit/>
          </a:bodyPr>
          <a:lstStyle/>
          <a:p>
            <a:pPr algn="ctr"/>
            <a:r>
              <a:rPr lang="en-GB" altLang="en-US" sz="3800" dirty="0">
                <a:solidFill>
                  <a:schemeClr val="bg1"/>
                </a:solidFill>
                <a:latin typeface="+mn-lt"/>
                <a:cs typeface="Calibri Light"/>
              </a:rPr>
              <a:t>Basic sensory &amp; motor components that influence learning</a:t>
            </a:r>
            <a:endParaRPr lang="en-US" sz="3800" dirty="0">
              <a:solidFill>
                <a:schemeClr val="bg1"/>
              </a:solidFill>
              <a:latin typeface="+mn-lt"/>
              <a:cs typeface="Calibri Light"/>
            </a:endParaRPr>
          </a:p>
        </p:txBody>
      </p:sp>
      <p:sp>
        <p:nvSpPr>
          <p:cNvPr id="3" name="Content Placeholder 2"/>
          <p:cNvSpPr>
            <a:spLocks noGrp="1"/>
          </p:cNvSpPr>
          <p:nvPr>
            <p:ph idx="1"/>
          </p:nvPr>
        </p:nvSpPr>
        <p:spPr>
          <a:xfrm>
            <a:off x="549728" y="1140031"/>
            <a:ext cx="11092543" cy="5025057"/>
          </a:xfrm>
        </p:spPr>
        <p:txBody>
          <a:bodyPr>
            <a:normAutofit/>
          </a:bodyPr>
          <a:lstStyle/>
          <a:p>
            <a:r>
              <a:rPr lang="en-GB" altLang="en-US" sz="3600" dirty="0"/>
              <a:t>Body awareness	</a:t>
            </a:r>
          </a:p>
          <a:p>
            <a:r>
              <a:rPr lang="en-GB" altLang="en-US" sz="3600" dirty="0"/>
              <a:t>Motor planning</a:t>
            </a:r>
          </a:p>
          <a:p>
            <a:r>
              <a:rPr lang="en-GB" altLang="en-US" sz="3600" dirty="0"/>
              <a:t>Perception of movement</a:t>
            </a:r>
          </a:p>
          <a:p>
            <a:r>
              <a:rPr lang="en-GB" altLang="en-US" sz="3600" dirty="0"/>
              <a:t>Fine motor control</a:t>
            </a:r>
          </a:p>
          <a:p>
            <a:r>
              <a:rPr lang="en-GB" altLang="en-US" sz="3600" dirty="0"/>
              <a:t>Touch </a:t>
            </a:r>
          </a:p>
          <a:p>
            <a:r>
              <a:rPr lang="en-GB" altLang="en-US" sz="3600" dirty="0"/>
              <a:t>Visual skills</a:t>
            </a:r>
          </a:p>
          <a:p>
            <a:r>
              <a:rPr lang="en-GB" altLang="en-US" sz="3600" dirty="0"/>
              <a:t>Language processing</a:t>
            </a:r>
            <a:endParaRPr lang="en-US" altLang="en-US" sz="3600" dirty="0"/>
          </a:p>
          <a:p>
            <a:endParaRPr lang="en-US" dirty="0"/>
          </a:p>
        </p:txBody>
      </p:sp>
      <p:pic>
        <p:nvPicPr>
          <p:cNvPr id="5" name="Picture 4">
            <a:extLst>
              <a:ext uri="{FF2B5EF4-FFF2-40B4-BE49-F238E27FC236}">
                <a16:creationId xmlns:a16="http://schemas.microsoft.com/office/drawing/2014/main" id="{22B32453-12D6-8E41-9E54-C89FDC10ACE5}"/>
              </a:ext>
            </a:extLst>
          </p:cNvPr>
          <p:cNvPicPr>
            <a:picLocks noChangeAspect="1"/>
          </p:cNvPicPr>
          <p:nvPr/>
        </p:nvPicPr>
        <p:blipFill rotWithShape="1">
          <a:blip r:embed="rId2"/>
          <a:srcRect l="7570" t="12931" r="6231" b="11678"/>
          <a:stretch/>
        </p:blipFill>
        <p:spPr>
          <a:xfrm>
            <a:off x="6879080" y="1188777"/>
            <a:ext cx="4763191" cy="4165933"/>
          </a:xfrm>
          <a:prstGeom prst="rect">
            <a:avLst/>
          </a:prstGeom>
        </p:spPr>
      </p:pic>
      <p:pic>
        <p:nvPicPr>
          <p:cNvPr id="4" name="Picture 4">
            <a:extLst>
              <a:ext uri="{FF2B5EF4-FFF2-40B4-BE49-F238E27FC236}">
                <a16:creationId xmlns:a16="http://schemas.microsoft.com/office/drawing/2014/main" id="{70366A25-EFE3-8A4B-9315-B9F0417D1BD0}"/>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4440860" y="3429000"/>
            <a:ext cx="2450920" cy="1389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8388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14802" y="1081435"/>
            <a:ext cx="7962396" cy="4695129"/>
          </a:xfrm>
        </p:spPr>
      </p:pic>
    </p:spTree>
    <p:extLst>
      <p:ext uri="{BB962C8B-B14F-4D97-AF65-F5344CB8AC3E}">
        <p14:creationId xmlns:p14="http://schemas.microsoft.com/office/powerpoint/2010/main" val="2705189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644577" y="106473"/>
            <a:ext cx="10912839" cy="857250"/>
          </a:xfrm>
        </p:spPr>
        <p:txBody>
          <a:bodyPr rtlCol="0">
            <a:noAutofit/>
          </a:bodyPr>
          <a:lstStyle/>
          <a:p>
            <a:pPr algn="ctr">
              <a:defRPr/>
            </a:pPr>
            <a:r>
              <a:rPr lang="en-US" altLang="en-US" dirty="0">
                <a:solidFill>
                  <a:schemeClr val="bg1"/>
                </a:solidFill>
                <a:latin typeface="+mn-lt"/>
                <a:ea typeface="ＭＳ Ｐゴシック"/>
                <a:cs typeface="Calibri Light"/>
              </a:rPr>
              <a:t>Moving lays the foundations for learning</a:t>
            </a:r>
          </a:p>
        </p:txBody>
      </p:sp>
      <p:sp>
        <p:nvSpPr>
          <p:cNvPr id="29698" name="Content Placeholder 2"/>
          <p:cNvSpPr>
            <a:spLocks noGrp="1"/>
          </p:cNvSpPr>
          <p:nvPr>
            <p:ph idx="1"/>
          </p:nvPr>
        </p:nvSpPr>
        <p:spPr>
          <a:xfrm>
            <a:off x="644578" y="1258783"/>
            <a:ext cx="10912838" cy="4037611"/>
          </a:xfrm>
        </p:spPr>
        <p:txBody>
          <a:bodyPr vert="horz" lIns="91440" tIns="45720" rIns="91440" bIns="45720" rtlCol="0" anchor="t">
            <a:normAutofit fontScale="92500" lnSpcReduction="20000"/>
          </a:bodyPr>
          <a:lstStyle/>
          <a:p>
            <a:pPr>
              <a:lnSpc>
                <a:spcPct val="150000"/>
              </a:lnSpc>
              <a:defRPr/>
            </a:pPr>
            <a:r>
              <a:rPr lang="en-US" altLang="en-US" sz="3600" dirty="0">
                <a:latin typeface="Calibri"/>
                <a:ea typeface="ＭＳ Ｐゴシック"/>
                <a:cs typeface="Calibri"/>
              </a:rPr>
              <a:t>7 or 8 years of moving and play are required to give the child a sensorimotor intelligence that can serve as a foundation for intellectual, social and personal and physical development </a:t>
            </a:r>
          </a:p>
          <a:p>
            <a:pPr>
              <a:defRPr/>
            </a:pPr>
            <a:endParaRPr lang="en-US" altLang="en-US" dirty="0">
              <a:latin typeface="Calibri" panose="020F0502020204030204" pitchFamily="34" charset="0"/>
              <a:ea typeface="ＭＳ Ｐゴシック" charset="-128"/>
              <a:cs typeface="Calibri" panose="020F0502020204030204" pitchFamily="34" charset="0"/>
            </a:endParaRPr>
          </a:p>
          <a:p>
            <a:pPr>
              <a:lnSpc>
                <a:spcPct val="150000"/>
              </a:lnSpc>
              <a:defRPr/>
            </a:pPr>
            <a:r>
              <a:rPr lang="en-US" altLang="en-US" sz="3600" dirty="0">
                <a:latin typeface="Calibri" panose="020F0502020204030204" pitchFamily="34" charset="0"/>
                <a:ea typeface="ＭＳ Ｐゴシック" charset="-128"/>
                <a:cs typeface="Calibri" panose="020F0502020204030204" pitchFamily="34" charset="0"/>
              </a:rPr>
              <a:t>Play consists of a series of adaptive responses that make sensory integration happen</a:t>
            </a:r>
            <a:endParaRPr lang="en-US" altLang="en-US" dirty="0">
              <a:latin typeface="Calibri" panose="020F0502020204030204" pitchFamily="34" charset="0"/>
              <a:ea typeface="ＭＳ Ｐゴシック" charset="-128"/>
              <a:cs typeface="Calibri" panose="020F0502020204030204" pitchFamily="34" charset="0"/>
            </a:endParaRPr>
          </a:p>
        </p:txBody>
      </p:sp>
      <p:sp>
        <p:nvSpPr>
          <p:cNvPr id="2" name="TextBox 1">
            <a:extLst>
              <a:ext uri="{FF2B5EF4-FFF2-40B4-BE49-F238E27FC236}">
                <a16:creationId xmlns:a16="http://schemas.microsoft.com/office/drawing/2014/main" id="{6503245C-3EA5-C969-0C08-1126D16A2D57}"/>
              </a:ext>
            </a:extLst>
          </p:cNvPr>
          <p:cNvSpPr txBox="1"/>
          <p:nvPr/>
        </p:nvSpPr>
        <p:spPr>
          <a:xfrm>
            <a:off x="9223322" y="4938561"/>
            <a:ext cx="2324100" cy="461665"/>
          </a:xfrm>
          <a:prstGeom prst="rect">
            <a:avLst/>
          </a:prstGeom>
          <a:noFill/>
        </p:spPr>
        <p:txBody>
          <a:bodyPr wrap="square" rtlCol="0">
            <a:spAutoFit/>
          </a:bodyPr>
          <a:lstStyle/>
          <a:p>
            <a:r>
              <a:rPr lang="en-US" altLang="en-US" sz="2400" dirty="0">
                <a:latin typeface="Calibri" panose="020F0502020204030204" pitchFamily="34" charset="0"/>
                <a:ea typeface="ＭＳ Ｐゴシック" charset="-128"/>
                <a:cs typeface="Calibri" panose="020F0502020204030204" pitchFamily="34" charset="0"/>
              </a:rPr>
              <a:t>(Ayres, 2005)</a:t>
            </a:r>
            <a:endParaRPr lang="en-GB" sz="2400" dirty="0"/>
          </a:p>
        </p:txBody>
      </p:sp>
    </p:spTree>
    <p:extLst>
      <p:ext uri="{BB962C8B-B14F-4D97-AF65-F5344CB8AC3E}">
        <p14:creationId xmlns:p14="http://schemas.microsoft.com/office/powerpoint/2010/main" val="34609977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644577" y="106473"/>
            <a:ext cx="10912839" cy="857250"/>
          </a:xfrm>
        </p:spPr>
        <p:txBody>
          <a:bodyPr rtlCol="0">
            <a:noAutofit/>
          </a:bodyPr>
          <a:lstStyle/>
          <a:p>
            <a:pPr algn="ctr">
              <a:defRPr/>
            </a:pPr>
            <a:r>
              <a:rPr lang="en-US" altLang="en-US" dirty="0">
                <a:solidFill>
                  <a:schemeClr val="bg1"/>
                </a:solidFill>
                <a:latin typeface="+mn-lt"/>
                <a:ea typeface="ＭＳ Ｐゴシック"/>
                <a:cs typeface="Calibri Light"/>
              </a:rPr>
              <a:t>Moving lays the foundations for learning</a:t>
            </a:r>
          </a:p>
        </p:txBody>
      </p:sp>
      <p:sp>
        <p:nvSpPr>
          <p:cNvPr id="29698" name="Content Placeholder 2"/>
          <p:cNvSpPr>
            <a:spLocks noGrp="1"/>
          </p:cNvSpPr>
          <p:nvPr>
            <p:ph idx="1"/>
          </p:nvPr>
        </p:nvSpPr>
        <p:spPr>
          <a:xfrm>
            <a:off x="644578" y="1258783"/>
            <a:ext cx="10912838" cy="4037611"/>
          </a:xfrm>
        </p:spPr>
        <p:txBody>
          <a:bodyPr vert="horz" lIns="91440" tIns="45720" rIns="91440" bIns="45720" rtlCol="0" anchor="t">
            <a:normAutofit fontScale="92500" lnSpcReduction="20000"/>
          </a:bodyPr>
          <a:lstStyle/>
          <a:p>
            <a:pPr>
              <a:lnSpc>
                <a:spcPct val="150000"/>
              </a:lnSpc>
              <a:defRPr/>
            </a:pPr>
            <a:r>
              <a:rPr lang="en-US" altLang="en-US" sz="3600" dirty="0">
                <a:latin typeface="Calibri"/>
                <a:ea typeface="ＭＳ Ｐゴシック"/>
                <a:cs typeface="Calibri"/>
              </a:rPr>
              <a:t>7 or 8 years of </a:t>
            </a:r>
            <a:r>
              <a:rPr lang="en-US" altLang="en-US" sz="3600" dirty="0">
                <a:solidFill>
                  <a:srgbClr val="FF0000"/>
                </a:solidFill>
                <a:latin typeface="Calibri"/>
                <a:ea typeface="ＭＳ Ｐゴシック"/>
                <a:cs typeface="Calibri"/>
              </a:rPr>
              <a:t>moving</a:t>
            </a:r>
            <a:r>
              <a:rPr lang="en-US" altLang="en-US" sz="3600" dirty="0">
                <a:latin typeface="Calibri"/>
                <a:ea typeface="ＭＳ Ｐゴシック"/>
                <a:cs typeface="Calibri"/>
              </a:rPr>
              <a:t> and </a:t>
            </a:r>
            <a:r>
              <a:rPr lang="en-US" altLang="en-US" sz="3600" dirty="0">
                <a:solidFill>
                  <a:srgbClr val="FF0000"/>
                </a:solidFill>
                <a:latin typeface="Calibri"/>
                <a:ea typeface="ＭＳ Ｐゴシック"/>
                <a:cs typeface="Calibri"/>
              </a:rPr>
              <a:t>play </a:t>
            </a:r>
            <a:r>
              <a:rPr lang="en-US" altLang="en-US" sz="3600" dirty="0">
                <a:latin typeface="Calibri"/>
                <a:ea typeface="ＭＳ Ｐゴシック"/>
                <a:cs typeface="Calibri"/>
              </a:rPr>
              <a:t>are required to give the child a sensorimotor intelligence that can serve as a foundation for </a:t>
            </a:r>
            <a:r>
              <a:rPr lang="en-US" altLang="en-US" sz="3600" dirty="0">
                <a:solidFill>
                  <a:srgbClr val="FF0000"/>
                </a:solidFill>
                <a:latin typeface="Calibri"/>
                <a:ea typeface="ＭＳ Ｐゴシック"/>
                <a:cs typeface="Calibri"/>
              </a:rPr>
              <a:t>intellectual, social </a:t>
            </a:r>
            <a:r>
              <a:rPr lang="en-US" altLang="en-US" sz="3600" dirty="0">
                <a:latin typeface="Calibri"/>
                <a:ea typeface="ＭＳ Ｐゴシック"/>
                <a:cs typeface="Calibri"/>
              </a:rPr>
              <a:t>and </a:t>
            </a:r>
            <a:r>
              <a:rPr lang="en-US" altLang="en-US" sz="3600" dirty="0">
                <a:solidFill>
                  <a:srgbClr val="FF0000"/>
                </a:solidFill>
                <a:latin typeface="Calibri"/>
                <a:ea typeface="ＭＳ Ｐゴシック"/>
                <a:cs typeface="Calibri"/>
              </a:rPr>
              <a:t>personal</a:t>
            </a:r>
            <a:r>
              <a:rPr lang="en-US" altLang="en-US" sz="3600" dirty="0">
                <a:latin typeface="Calibri"/>
                <a:ea typeface="ＭＳ Ｐゴシック"/>
                <a:cs typeface="Calibri"/>
              </a:rPr>
              <a:t> and </a:t>
            </a:r>
            <a:r>
              <a:rPr lang="en-US" altLang="en-US" sz="3600" dirty="0">
                <a:solidFill>
                  <a:srgbClr val="FF0000"/>
                </a:solidFill>
                <a:latin typeface="Calibri"/>
                <a:ea typeface="ＭＳ Ｐゴシック"/>
                <a:cs typeface="Calibri"/>
              </a:rPr>
              <a:t>physical development </a:t>
            </a:r>
          </a:p>
          <a:p>
            <a:pPr>
              <a:defRPr/>
            </a:pPr>
            <a:endParaRPr lang="en-US" altLang="en-US" dirty="0">
              <a:latin typeface="Calibri" panose="020F0502020204030204" pitchFamily="34" charset="0"/>
              <a:ea typeface="ＭＳ Ｐゴシック" charset="-128"/>
              <a:cs typeface="Calibri" panose="020F0502020204030204" pitchFamily="34" charset="0"/>
            </a:endParaRPr>
          </a:p>
          <a:p>
            <a:pPr>
              <a:lnSpc>
                <a:spcPct val="150000"/>
              </a:lnSpc>
              <a:defRPr/>
            </a:pPr>
            <a:r>
              <a:rPr lang="en-US" altLang="en-US" sz="3600" dirty="0">
                <a:latin typeface="Calibri" panose="020F0502020204030204" pitchFamily="34" charset="0"/>
                <a:ea typeface="ＭＳ Ｐゴシック" charset="-128"/>
                <a:cs typeface="Calibri" panose="020F0502020204030204" pitchFamily="34" charset="0"/>
              </a:rPr>
              <a:t>Play consists of a series of adaptive responses that make sensory integration happen</a:t>
            </a:r>
            <a:endParaRPr lang="en-US" altLang="en-US" dirty="0">
              <a:latin typeface="Calibri" panose="020F0502020204030204" pitchFamily="34" charset="0"/>
              <a:ea typeface="ＭＳ Ｐゴシック" charset="-128"/>
              <a:cs typeface="Calibri" panose="020F0502020204030204" pitchFamily="34" charset="0"/>
            </a:endParaRPr>
          </a:p>
        </p:txBody>
      </p:sp>
      <p:sp>
        <p:nvSpPr>
          <p:cNvPr id="2" name="TextBox 1">
            <a:extLst>
              <a:ext uri="{FF2B5EF4-FFF2-40B4-BE49-F238E27FC236}">
                <a16:creationId xmlns:a16="http://schemas.microsoft.com/office/drawing/2014/main" id="{6503245C-3EA5-C969-0C08-1126D16A2D57}"/>
              </a:ext>
            </a:extLst>
          </p:cNvPr>
          <p:cNvSpPr txBox="1"/>
          <p:nvPr/>
        </p:nvSpPr>
        <p:spPr>
          <a:xfrm>
            <a:off x="9223322" y="4938561"/>
            <a:ext cx="2324100" cy="461665"/>
          </a:xfrm>
          <a:prstGeom prst="rect">
            <a:avLst/>
          </a:prstGeom>
          <a:noFill/>
        </p:spPr>
        <p:txBody>
          <a:bodyPr wrap="square" rtlCol="0">
            <a:spAutoFit/>
          </a:bodyPr>
          <a:lstStyle/>
          <a:p>
            <a:r>
              <a:rPr lang="en-US" altLang="en-US" sz="2400" dirty="0">
                <a:latin typeface="Calibri" panose="020F0502020204030204" pitchFamily="34" charset="0"/>
                <a:ea typeface="ＭＳ Ｐゴシック" charset="-128"/>
                <a:cs typeface="Calibri" panose="020F0502020204030204" pitchFamily="34" charset="0"/>
              </a:rPr>
              <a:t>(Ayres, 2005)</a:t>
            </a:r>
            <a:endParaRPr lang="en-GB" sz="2400" dirty="0"/>
          </a:p>
        </p:txBody>
      </p:sp>
    </p:spTree>
    <p:extLst>
      <p:ext uri="{BB962C8B-B14F-4D97-AF65-F5344CB8AC3E}">
        <p14:creationId xmlns:p14="http://schemas.microsoft.com/office/powerpoint/2010/main" val="16717042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0356" y="0"/>
            <a:ext cx="8055043" cy="994172"/>
          </a:xfrm>
        </p:spPr>
        <p:txBody>
          <a:bodyPr>
            <a:normAutofit/>
          </a:bodyPr>
          <a:lstStyle/>
          <a:p>
            <a:r>
              <a:rPr lang="en-US" dirty="0">
                <a:solidFill>
                  <a:schemeClr val="bg1"/>
                </a:solidFill>
                <a:latin typeface="+mn-lt"/>
                <a:cs typeface="Calibri Light"/>
              </a:rPr>
              <a:t>Evidence from neuroscience </a:t>
            </a:r>
            <a:r>
              <a:rPr lang="is-IS" b="1" dirty="0">
                <a:solidFill>
                  <a:schemeClr val="bg1"/>
                </a:solidFill>
                <a:latin typeface="Calibri Light"/>
                <a:cs typeface="Calibri Light"/>
              </a:rPr>
              <a:t>…..</a:t>
            </a:r>
            <a:endParaRPr lang="en-US" b="1" dirty="0">
              <a:solidFill>
                <a:schemeClr val="bg1"/>
              </a:solidFill>
              <a:latin typeface="Calibri Light"/>
              <a:cs typeface="Calibri Light"/>
            </a:endParaRPr>
          </a:p>
        </p:txBody>
      </p:sp>
      <p:sp>
        <p:nvSpPr>
          <p:cNvPr id="3" name="Content Placeholder 2"/>
          <p:cNvSpPr>
            <a:spLocks noGrp="1"/>
          </p:cNvSpPr>
          <p:nvPr>
            <p:ph idx="1"/>
          </p:nvPr>
        </p:nvSpPr>
        <p:spPr>
          <a:xfrm>
            <a:off x="617516" y="1306287"/>
            <a:ext cx="10984675" cy="4417620"/>
          </a:xfrm>
        </p:spPr>
        <p:txBody>
          <a:bodyPr>
            <a:normAutofit fontScale="85000" lnSpcReduction="10000"/>
          </a:bodyPr>
          <a:lstStyle/>
          <a:p>
            <a:pPr>
              <a:lnSpc>
                <a:spcPct val="160000"/>
              </a:lnSpc>
            </a:pPr>
            <a:r>
              <a:rPr lang="en-US" dirty="0">
                <a:latin typeface="Candara" panose="020E0502030303020204" pitchFamily="34" charset="0"/>
              </a:rPr>
              <a:t>‘</a:t>
            </a:r>
            <a:r>
              <a:rPr lang="en-US" sz="3200" dirty="0"/>
              <a:t>Movement skills in childhood are inextricably  linked to core aspects of development including social, cognitive and psychological</a:t>
            </a:r>
            <a:r>
              <a:rPr lang="is-IS" sz="3200" dirty="0"/>
              <a:t>…</a:t>
            </a:r>
            <a:r>
              <a:rPr lang="en-US" sz="3200" dirty="0"/>
              <a:t>. Language emerges as children physically interact with their surroundings</a:t>
            </a:r>
            <a:r>
              <a:rPr lang="is-IS" sz="3200" dirty="0"/>
              <a:t>…’</a:t>
            </a:r>
          </a:p>
          <a:p>
            <a:pPr marL="0" indent="0">
              <a:buNone/>
            </a:pPr>
            <a:endParaRPr lang="is-IS" sz="1200" dirty="0"/>
          </a:p>
          <a:p>
            <a:pPr>
              <a:lnSpc>
                <a:spcPct val="160000"/>
              </a:lnSpc>
            </a:pPr>
            <a:r>
              <a:rPr lang="en-US" sz="3200" dirty="0"/>
              <a:t>S</a:t>
            </a:r>
            <a:r>
              <a:rPr lang="is-IS" sz="3200" dirty="0"/>
              <a:t>tudies show movement skills are linked with early language and literacy, emotional regulation, social behaviour and academic self perceptions </a:t>
            </a:r>
          </a:p>
          <a:p>
            <a:pPr marL="0" indent="0">
              <a:buNone/>
            </a:pPr>
            <a:endParaRPr lang="is-IS" dirty="0"/>
          </a:p>
          <a:p>
            <a:pPr marL="0" indent="0" algn="ctr">
              <a:buNone/>
            </a:pPr>
            <a:r>
              <a:rPr lang="is-IS" sz="2000" dirty="0"/>
              <a:t>Diamond,A. (2000; 2015), Iverson, J (2010), Van der Fels et al., (2015), Bedard et al., (2017)</a:t>
            </a:r>
            <a:r>
              <a:rPr lang="en-US" sz="2000" dirty="0"/>
              <a:t> </a:t>
            </a:r>
          </a:p>
        </p:txBody>
      </p:sp>
    </p:spTree>
    <p:extLst>
      <p:ext uri="{BB962C8B-B14F-4D97-AF65-F5344CB8AC3E}">
        <p14:creationId xmlns:p14="http://schemas.microsoft.com/office/powerpoint/2010/main" val="3371503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0356" y="0"/>
            <a:ext cx="8055043" cy="994172"/>
          </a:xfrm>
        </p:spPr>
        <p:txBody>
          <a:bodyPr>
            <a:normAutofit/>
          </a:bodyPr>
          <a:lstStyle/>
          <a:p>
            <a:r>
              <a:rPr lang="en-US" dirty="0">
                <a:solidFill>
                  <a:schemeClr val="bg1"/>
                </a:solidFill>
                <a:latin typeface="+mn-lt"/>
                <a:cs typeface="Calibri Light"/>
              </a:rPr>
              <a:t>Evidence from neuroscience </a:t>
            </a:r>
            <a:r>
              <a:rPr lang="is-IS" b="1" dirty="0">
                <a:solidFill>
                  <a:schemeClr val="bg1"/>
                </a:solidFill>
                <a:latin typeface="Calibri Light"/>
                <a:cs typeface="Calibri Light"/>
              </a:rPr>
              <a:t>…..</a:t>
            </a:r>
            <a:endParaRPr lang="en-US" b="1" dirty="0">
              <a:solidFill>
                <a:schemeClr val="bg1"/>
              </a:solidFill>
              <a:latin typeface="Calibri Light"/>
              <a:cs typeface="Calibri Light"/>
            </a:endParaRPr>
          </a:p>
        </p:txBody>
      </p:sp>
      <p:sp>
        <p:nvSpPr>
          <p:cNvPr id="3" name="Content Placeholder 2"/>
          <p:cNvSpPr>
            <a:spLocks noGrp="1"/>
          </p:cNvSpPr>
          <p:nvPr>
            <p:ph idx="1"/>
          </p:nvPr>
        </p:nvSpPr>
        <p:spPr>
          <a:xfrm>
            <a:off x="617516" y="1306287"/>
            <a:ext cx="10984675" cy="4417620"/>
          </a:xfrm>
        </p:spPr>
        <p:txBody>
          <a:bodyPr>
            <a:normAutofit fontScale="85000" lnSpcReduction="10000"/>
          </a:bodyPr>
          <a:lstStyle/>
          <a:p>
            <a:pPr>
              <a:lnSpc>
                <a:spcPct val="160000"/>
              </a:lnSpc>
            </a:pPr>
            <a:r>
              <a:rPr lang="en-US" dirty="0">
                <a:latin typeface="Candara" panose="020E0502030303020204" pitchFamily="34" charset="0"/>
              </a:rPr>
              <a:t>‘</a:t>
            </a:r>
            <a:r>
              <a:rPr lang="en-US" sz="3200" dirty="0">
                <a:solidFill>
                  <a:srgbClr val="FF0000"/>
                </a:solidFill>
              </a:rPr>
              <a:t>Movement skills </a:t>
            </a:r>
            <a:r>
              <a:rPr lang="en-US" sz="3200" dirty="0"/>
              <a:t>in childhood are inextricably  </a:t>
            </a:r>
            <a:r>
              <a:rPr lang="en-US" sz="3200" dirty="0">
                <a:solidFill>
                  <a:srgbClr val="FF0000"/>
                </a:solidFill>
              </a:rPr>
              <a:t>linked to </a:t>
            </a:r>
            <a:r>
              <a:rPr lang="en-US" sz="3200" dirty="0"/>
              <a:t>core aspects of development including </a:t>
            </a:r>
            <a:r>
              <a:rPr lang="en-US" sz="3200" dirty="0">
                <a:solidFill>
                  <a:srgbClr val="FF0000"/>
                </a:solidFill>
              </a:rPr>
              <a:t>social, cognitive </a:t>
            </a:r>
            <a:r>
              <a:rPr lang="en-US" sz="3200" dirty="0"/>
              <a:t>and </a:t>
            </a:r>
            <a:r>
              <a:rPr lang="en-US" sz="3200" dirty="0">
                <a:solidFill>
                  <a:srgbClr val="FF0000"/>
                </a:solidFill>
              </a:rPr>
              <a:t>psychological</a:t>
            </a:r>
            <a:r>
              <a:rPr lang="is-IS" sz="3200" dirty="0"/>
              <a:t>…</a:t>
            </a:r>
            <a:r>
              <a:rPr lang="en-US" sz="3200" dirty="0"/>
              <a:t>. </a:t>
            </a:r>
            <a:r>
              <a:rPr lang="en-US" sz="3200" dirty="0">
                <a:solidFill>
                  <a:srgbClr val="FF0000"/>
                </a:solidFill>
              </a:rPr>
              <a:t>Language emerges as children physically interact with their surroundings</a:t>
            </a:r>
            <a:r>
              <a:rPr lang="is-IS" sz="3200" dirty="0"/>
              <a:t>…’</a:t>
            </a:r>
          </a:p>
          <a:p>
            <a:pPr marL="0" indent="0">
              <a:buNone/>
            </a:pPr>
            <a:endParaRPr lang="is-IS" sz="1200" dirty="0"/>
          </a:p>
          <a:p>
            <a:pPr>
              <a:lnSpc>
                <a:spcPct val="160000"/>
              </a:lnSpc>
            </a:pPr>
            <a:r>
              <a:rPr lang="en-US" sz="3200" dirty="0"/>
              <a:t>S</a:t>
            </a:r>
            <a:r>
              <a:rPr lang="is-IS" sz="3200" dirty="0"/>
              <a:t>tudies show </a:t>
            </a:r>
            <a:r>
              <a:rPr lang="is-IS" sz="3200" dirty="0">
                <a:solidFill>
                  <a:srgbClr val="FF0000"/>
                </a:solidFill>
              </a:rPr>
              <a:t>movement skills </a:t>
            </a:r>
            <a:r>
              <a:rPr lang="is-IS" sz="3200" dirty="0"/>
              <a:t>are linked with early </a:t>
            </a:r>
            <a:r>
              <a:rPr lang="is-IS" sz="3200" dirty="0">
                <a:solidFill>
                  <a:srgbClr val="FF0000"/>
                </a:solidFill>
              </a:rPr>
              <a:t>language and literacy, emotional regulation, social behaviour </a:t>
            </a:r>
            <a:r>
              <a:rPr lang="is-IS" sz="3200" dirty="0"/>
              <a:t>and </a:t>
            </a:r>
            <a:r>
              <a:rPr lang="is-IS" sz="3200" dirty="0">
                <a:solidFill>
                  <a:srgbClr val="FF0000"/>
                </a:solidFill>
              </a:rPr>
              <a:t>academic self perceptions </a:t>
            </a:r>
          </a:p>
          <a:p>
            <a:pPr marL="0" indent="0">
              <a:buNone/>
            </a:pPr>
            <a:endParaRPr lang="is-IS" dirty="0"/>
          </a:p>
          <a:p>
            <a:pPr marL="0" indent="0" algn="ctr">
              <a:buNone/>
            </a:pPr>
            <a:r>
              <a:rPr lang="is-IS" sz="2000" dirty="0"/>
              <a:t>Diamond,A. (2000; 2015), Iverson, J (2010), Van der Fels et al., (2015), Bedard et al., (2017)</a:t>
            </a:r>
            <a:r>
              <a:rPr lang="en-US" sz="2000" dirty="0"/>
              <a:t> </a:t>
            </a:r>
          </a:p>
        </p:txBody>
      </p:sp>
    </p:spTree>
    <p:extLst>
      <p:ext uri="{BB962C8B-B14F-4D97-AF65-F5344CB8AC3E}">
        <p14:creationId xmlns:p14="http://schemas.microsoft.com/office/powerpoint/2010/main" val="3363622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61B09-127B-2247-0EC0-E151068A2B52}"/>
              </a:ext>
            </a:extLst>
          </p:cNvPr>
          <p:cNvSpPr>
            <a:spLocks noGrp="1"/>
          </p:cNvSpPr>
          <p:nvPr>
            <p:ph type="title"/>
          </p:nvPr>
        </p:nvSpPr>
        <p:spPr>
          <a:xfrm>
            <a:off x="50800" y="0"/>
            <a:ext cx="12141200" cy="1325563"/>
          </a:xfrm>
        </p:spPr>
        <p:txBody>
          <a:bodyPr/>
          <a:lstStyle/>
          <a:p>
            <a:r>
              <a:rPr lang="en-US" b="1" dirty="0">
                <a:solidFill>
                  <a:schemeClr val="bg1"/>
                </a:solidFill>
              </a:rPr>
              <a:t>Four purposes and what’s matters statements…</a:t>
            </a:r>
          </a:p>
        </p:txBody>
      </p:sp>
      <p:sp>
        <p:nvSpPr>
          <p:cNvPr id="3" name="Content Placeholder 2">
            <a:extLst>
              <a:ext uri="{FF2B5EF4-FFF2-40B4-BE49-F238E27FC236}">
                <a16:creationId xmlns:a16="http://schemas.microsoft.com/office/drawing/2014/main" id="{DE7B2B3B-C7EA-4B45-8FFA-50BA644EA145}"/>
              </a:ext>
            </a:extLst>
          </p:cNvPr>
          <p:cNvSpPr>
            <a:spLocks noGrp="1"/>
          </p:cNvSpPr>
          <p:nvPr>
            <p:ph idx="1"/>
          </p:nvPr>
        </p:nvSpPr>
        <p:spPr/>
        <p:txBody>
          <a:bodyPr/>
          <a:lstStyle/>
          <a:p>
            <a:r>
              <a:rPr lang="en-GB" sz="3200" b="1" i="0" u="none" strike="noStrike" dirty="0">
                <a:solidFill>
                  <a:srgbClr val="1F1F1F"/>
                </a:solidFill>
                <a:effectLst/>
                <a:latin typeface="inherit"/>
              </a:rPr>
              <a:t>Healthy confident individuals who are:</a:t>
            </a:r>
          </a:p>
          <a:p>
            <a:pPr>
              <a:buFont typeface="Wingdings" pitchFamily="2" charset="2"/>
              <a:buChar char="Ø"/>
            </a:pPr>
            <a:r>
              <a:rPr lang="en-GB" b="0" i="0" u="none" strike="noStrike" dirty="0">
                <a:solidFill>
                  <a:srgbClr val="1F1F1F"/>
                </a:solidFill>
                <a:effectLst/>
                <a:latin typeface="inherit"/>
              </a:rPr>
              <a:t>are building their mental and emotional well-being by developing </a:t>
            </a:r>
            <a:r>
              <a:rPr lang="en-GB" b="0" i="0" u="none" strike="noStrike" dirty="0">
                <a:solidFill>
                  <a:srgbClr val="FF0000"/>
                </a:solidFill>
                <a:effectLst/>
                <a:latin typeface="inherit"/>
              </a:rPr>
              <a:t>confidence, resilience and empathy</a:t>
            </a:r>
          </a:p>
          <a:p>
            <a:endParaRPr lang="en-GB" b="0" i="0" u="none" strike="noStrike" dirty="0">
              <a:solidFill>
                <a:srgbClr val="1F1F1F"/>
              </a:solidFill>
              <a:effectLst/>
              <a:latin typeface="Arial" panose="020B0604020202020204" pitchFamily="34" charset="0"/>
            </a:endParaRPr>
          </a:p>
          <a:p>
            <a:endParaRPr lang="en-GB" dirty="0">
              <a:solidFill>
                <a:srgbClr val="1F1F1F"/>
              </a:solidFill>
              <a:latin typeface="Arial" panose="020B0604020202020204" pitchFamily="34" charset="0"/>
            </a:endParaRPr>
          </a:p>
          <a:p>
            <a:r>
              <a:rPr lang="en-GB" b="0" i="0" u="none" strike="noStrike" dirty="0">
                <a:solidFill>
                  <a:srgbClr val="1F1F1F"/>
                </a:solidFill>
                <a:effectLst/>
                <a:latin typeface="Arial" panose="020B0604020202020204" pitchFamily="34" charset="0"/>
              </a:rPr>
              <a:t>I can </a:t>
            </a:r>
            <a:r>
              <a:rPr lang="en-GB" b="0" i="1" u="none" strike="noStrike" dirty="0">
                <a:solidFill>
                  <a:srgbClr val="FF0000"/>
                </a:solidFill>
                <a:effectLst/>
                <a:latin typeface="Arial" panose="020B0604020202020204" pitchFamily="34" charset="0"/>
              </a:rPr>
              <a:t>self-regulate</a:t>
            </a:r>
            <a:r>
              <a:rPr lang="en-GB" b="0" i="0" u="none" strike="noStrike" dirty="0">
                <a:solidFill>
                  <a:srgbClr val="1F1F1F"/>
                </a:solidFill>
                <a:effectLst/>
                <a:latin typeface="Arial" panose="020B0604020202020204" pitchFamily="34" charset="0"/>
              </a:rPr>
              <a:t> my emotions. WMS2 PS3 </a:t>
            </a:r>
            <a:endParaRPr lang="en-US" dirty="0"/>
          </a:p>
        </p:txBody>
      </p:sp>
    </p:spTree>
    <p:extLst>
      <p:ext uri="{BB962C8B-B14F-4D97-AF65-F5344CB8AC3E}">
        <p14:creationId xmlns:p14="http://schemas.microsoft.com/office/powerpoint/2010/main" val="637928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BB061-7C6E-7D98-78AF-EB6CEFFEC6E0}"/>
              </a:ext>
            </a:extLst>
          </p:cNvPr>
          <p:cNvSpPr>
            <a:spLocks noGrp="1"/>
          </p:cNvSpPr>
          <p:nvPr>
            <p:ph type="title"/>
          </p:nvPr>
        </p:nvSpPr>
        <p:spPr>
          <a:xfrm>
            <a:off x="838200" y="-227542"/>
            <a:ext cx="10515600" cy="1325563"/>
          </a:xfrm>
        </p:spPr>
        <p:txBody>
          <a:bodyPr/>
          <a:lstStyle/>
          <a:p>
            <a:r>
              <a:rPr lang="en-US" dirty="0">
                <a:solidFill>
                  <a:schemeClr val="bg1"/>
                </a:solidFill>
              </a:rPr>
              <a:t>Break time </a:t>
            </a:r>
          </a:p>
        </p:txBody>
      </p:sp>
      <p:sp>
        <p:nvSpPr>
          <p:cNvPr id="3" name="Content Placeholder 2">
            <a:extLst>
              <a:ext uri="{FF2B5EF4-FFF2-40B4-BE49-F238E27FC236}">
                <a16:creationId xmlns:a16="http://schemas.microsoft.com/office/drawing/2014/main" id="{3ECDB484-59F0-91DD-24E7-AE74045DB3EE}"/>
              </a:ext>
            </a:extLst>
          </p:cNvPr>
          <p:cNvSpPr>
            <a:spLocks noGrp="1"/>
          </p:cNvSpPr>
          <p:nvPr>
            <p:ph idx="1"/>
          </p:nvPr>
        </p:nvSpPr>
        <p:spPr>
          <a:xfrm>
            <a:off x="838200" y="1470025"/>
            <a:ext cx="10515600" cy="4351338"/>
          </a:xfrm>
        </p:spPr>
        <p:txBody>
          <a:bodyPr/>
          <a:lstStyle/>
          <a:p>
            <a:r>
              <a:rPr lang="en-US" dirty="0"/>
              <a:t>15 mins ONLY please </a:t>
            </a:r>
          </a:p>
        </p:txBody>
      </p:sp>
    </p:spTree>
    <p:extLst>
      <p:ext uri="{BB962C8B-B14F-4D97-AF65-F5344CB8AC3E}">
        <p14:creationId xmlns:p14="http://schemas.microsoft.com/office/powerpoint/2010/main" val="1756414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E6F1-B13F-4B8F-9035-5B1F39223C3A}"/>
              </a:ext>
            </a:extLst>
          </p:cNvPr>
          <p:cNvSpPr>
            <a:spLocks noGrp="1"/>
          </p:cNvSpPr>
          <p:nvPr>
            <p:ph type="title"/>
          </p:nvPr>
        </p:nvSpPr>
        <p:spPr>
          <a:xfrm>
            <a:off x="708804" y="-181215"/>
            <a:ext cx="10746596" cy="1325563"/>
          </a:xfrm>
        </p:spPr>
        <p:txBody>
          <a:bodyPr/>
          <a:lstStyle/>
          <a:p>
            <a:pPr algn="ctr"/>
            <a:r>
              <a:rPr lang="en-GB" b="1">
                <a:solidFill>
                  <a:schemeClr val="bg1"/>
                </a:solidFill>
                <a:cs typeface="Calibri Light"/>
              </a:rPr>
              <a:t>Theories of motor development</a:t>
            </a:r>
            <a:endParaRPr lang="en-GB" b="1">
              <a:solidFill>
                <a:schemeClr val="bg1"/>
              </a:solidFill>
            </a:endParaRPr>
          </a:p>
        </p:txBody>
      </p:sp>
      <p:sp>
        <p:nvSpPr>
          <p:cNvPr id="3" name="Content Placeholder 2">
            <a:extLst>
              <a:ext uri="{FF2B5EF4-FFF2-40B4-BE49-F238E27FC236}">
                <a16:creationId xmlns:a16="http://schemas.microsoft.com/office/drawing/2014/main" id="{68D59B37-6673-4304-BE92-390C1EAD1E22}"/>
              </a:ext>
            </a:extLst>
          </p:cNvPr>
          <p:cNvSpPr>
            <a:spLocks noGrp="1"/>
          </p:cNvSpPr>
          <p:nvPr>
            <p:ph idx="1"/>
          </p:nvPr>
        </p:nvSpPr>
        <p:spPr>
          <a:xfrm>
            <a:off x="838200" y="1435100"/>
            <a:ext cx="10515600" cy="4741863"/>
          </a:xfrm>
        </p:spPr>
        <p:txBody>
          <a:bodyPr vert="horz" lIns="91440" tIns="45720" rIns="91440" bIns="45720" rtlCol="0" anchor="t">
            <a:normAutofit/>
          </a:bodyPr>
          <a:lstStyle/>
          <a:p>
            <a:pPr>
              <a:lnSpc>
                <a:spcPct val="150000"/>
              </a:lnSpc>
            </a:pPr>
            <a:r>
              <a:rPr lang="en-GB">
                <a:cs typeface="Calibri"/>
              </a:rPr>
              <a:t>Theories of motor development help us understand the role of early movement in lifelong activity</a:t>
            </a:r>
          </a:p>
          <a:p>
            <a:pPr>
              <a:lnSpc>
                <a:spcPct val="150000"/>
              </a:lnSpc>
            </a:pPr>
            <a:r>
              <a:rPr lang="en-GB">
                <a:cs typeface="Calibri"/>
              </a:rPr>
              <a:t>Shows us how movement relates to physical literacy</a:t>
            </a:r>
          </a:p>
          <a:p>
            <a:pPr>
              <a:lnSpc>
                <a:spcPct val="150000"/>
              </a:lnSpc>
            </a:pPr>
            <a:r>
              <a:rPr lang="en-GB">
                <a:cs typeface="Calibri"/>
              </a:rPr>
              <a:t>Shows us the relationship between competence and confidence</a:t>
            </a:r>
          </a:p>
          <a:p>
            <a:pPr>
              <a:lnSpc>
                <a:spcPct val="150000"/>
              </a:lnSpc>
            </a:pPr>
            <a:r>
              <a:rPr lang="en-GB">
                <a:cs typeface="Calibri"/>
              </a:rPr>
              <a:t>Shows us the relationship between competence and health</a:t>
            </a:r>
          </a:p>
        </p:txBody>
      </p:sp>
    </p:spTree>
    <p:extLst>
      <p:ext uri="{BB962C8B-B14F-4D97-AF65-F5344CB8AC3E}">
        <p14:creationId xmlns:p14="http://schemas.microsoft.com/office/powerpoint/2010/main" val="1456975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2F028A-362B-DBFF-32DC-6ECF3388E859}"/>
              </a:ext>
            </a:extLst>
          </p:cNvPr>
          <p:cNvSpPr>
            <a:spLocks noGrp="1"/>
          </p:cNvSpPr>
          <p:nvPr>
            <p:ph type="title"/>
          </p:nvPr>
        </p:nvSpPr>
        <p:spPr>
          <a:xfrm>
            <a:off x="512618" y="1"/>
            <a:ext cx="10841182" cy="1027905"/>
          </a:xfrm>
        </p:spPr>
        <p:txBody>
          <a:bodyPr/>
          <a:lstStyle/>
          <a:p>
            <a:r>
              <a:rPr lang="en-GB">
                <a:solidFill>
                  <a:schemeClr val="bg1"/>
                </a:solidFill>
              </a:rPr>
              <a:t>Proficiency barrier</a:t>
            </a:r>
          </a:p>
        </p:txBody>
      </p:sp>
      <p:pic>
        <p:nvPicPr>
          <p:cNvPr id="4" name="Picture 2" descr="mdmountain">
            <a:extLst>
              <a:ext uri="{FF2B5EF4-FFF2-40B4-BE49-F238E27FC236}">
                <a16:creationId xmlns:a16="http://schemas.microsoft.com/office/drawing/2014/main" id="{02A005F4-FFC6-F500-4144-611372752B30}"/>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l="7907" t="21155" r="11839" b="5771"/>
          <a:stretch/>
        </p:blipFill>
        <p:spPr bwMode="auto">
          <a:xfrm>
            <a:off x="5251363" y="1057592"/>
            <a:ext cx="5306291" cy="4521142"/>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8" name="Content Placeholder 7">
            <a:extLst>
              <a:ext uri="{FF2B5EF4-FFF2-40B4-BE49-F238E27FC236}">
                <a16:creationId xmlns:a16="http://schemas.microsoft.com/office/drawing/2014/main" id="{38AE47EF-2D17-88D0-BBA5-703FA7971974}"/>
              </a:ext>
            </a:extLst>
          </p:cNvPr>
          <p:cNvSpPr>
            <a:spLocks noGrp="1"/>
          </p:cNvSpPr>
          <p:nvPr>
            <p:ph idx="1"/>
          </p:nvPr>
        </p:nvSpPr>
        <p:spPr>
          <a:xfrm>
            <a:off x="135204" y="1394800"/>
            <a:ext cx="4720696" cy="4868011"/>
          </a:xfrm>
        </p:spPr>
        <p:txBody>
          <a:bodyPr>
            <a:normAutofit/>
          </a:bodyPr>
          <a:lstStyle/>
          <a:p>
            <a:pPr>
              <a:lnSpc>
                <a:spcPct val="100000"/>
              </a:lnSpc>
            </a:pPr>
            <a:r>
              <a:rPr lang="en-GB" sz="2000"/>
              <a:t>Competence in FMS are necessary in order to be able to engage in sports and physical activity</a:t>
            </a:r>
          </a:p>
          <a:p>
            <a:pPr>
              <a:lnSpc>
                <a:spcPct val="100000"/>
              </a:lnSpc>
            </a:pPr>
            <a:endParaRPr lang="en-GB" sz="2000"/>
          </a:p>
          <a:p>
            <a:pPr>
              <a:lnSpc>
                <a:spcPct val="100000"/>
              </a:lnSpc>
            </a:pPr>
            <a:r>
              <a:rPr lang="en-GB" sz="2000"/>
              <a:t>Children should acquire a proficient level of motor skills to successfully be able to apply these skills and break through the </a:t>
            </a:r>
            <a:r>
              <a:rPr lang="en-GB" sz="2000">
                <a:solidFill>
                  <a:srgbClr val="FF0000"/>
                </a:solidFill>
              </a:rPr>
              <a:t>proficiency barrier</a:t>
            </a:r>
          </a:p>
          <a:p>
            <a:pPr>
              <a:lnSpc>
                <a:spcPct val="100000"/>
              </a:lnSpc>
            </a:pPr>
            <a:endParaRPr lang="en-GB" sz="2000"/>
          </a:p>
          <a:p>
            <a:pPr>
              <a:lnSpc>
                <a:spcPct val="100000"/>
              </a:lnSpc>
            </a:pPr>
            <a:r>
              <a:rPr lang="en-GB" sz="2000"/>
              <a:t>This model highlights the importance of developing these skills in early childhood</a:t>
            </a:r>
          </a:p>
        </p:txBody>
      </p:sp>
      <p:pic>
        <p:nvPicPr>
          <p:cNvPr id="2" name="Picture 2" descr="mdmountain">
            <a:extLst>
              <a:ext uri="{FF2B5EF4-FFF2-40B4-BE49-F238E27FC236}">
                <a16:creationId xmlns:a16="http://schemas.microsoft.com/office/drawing/2014/main" id="{9667C3BB-909E-FFEF-998C-3FDB287AA8DE}"/>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t="1915" b="92338"/>
          <a:stretch/>
        </p:blipFill>
        <p:spPr bwMode="auto">
          <a:xfrm>
            <a:off x="5225034" y="5560233"/>
            <a:ext cx="5490534" cy="33251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AutoShape 8">
            <a:extLst>
              <a:ext uri="{FF2B5EF4-FFF2-40B4-BE49-F238E27FC236}">
                <a16:creationId xmlns:a16="http://schemas.microsoft.com/office/drawing/2014/main" id="{AAD8E1C6-C1E6-71D0-3E87-3C043BC565A2}"/>
              </a:ext>
            </a:extLst>
          </p:cNvPr>
          <p:cNvSpPr>
            <a:spLocks noChangeArrowheads="1"/>
          </p:cNvSpPr>
          <p:nvPr/>
        </p:nvSpPr>
        <p:spPr bwMode="auto">
          <a:xfrm>
            <a:off x="4712271" y="3729235"/>
            <a:ext cx="1025525" cy="1143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FMS</a:t>
            </a:r>
          </a:p>
        </p:txBody>
      </p:sp>
      <p:sp>
        <p:nvSpPr>
          <p:cNvPr id="10" name="AutoShape 8">
            <a:extLst>
              <a:ext uri="{FF2B5EF4-FFF2-40B4-BE49-F238E27FC236}">
                <a16:creationId xmlns:a16="http://schemas.microsoft.com/office/drawing/2014/main" id="{452D69FD-E29C-278D-2290-EB16CA7B5FF7}"/>
              </a:ext>
            </a:extLst>
          </p:cNvPr>
          <p:cNvSpPr>
            <a:spLocks noChangeArrowheads="1"/>
          </p:cNvSpPr>
          <p:nvPr/>
        </p:nvSpPr>
        <p:spPr bwMode="auto">
          <a:xfrm rot="3438826">
            <a:off x="4670471" y="2469736"/>
            <a:ext cx="1800225" cy="1143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Foundations </a:t>
            </a:r>
          </a:p>
          <a:p>
            <a:pPr algn="ctr">
              <a:spcBef>
                <a:spcPct val="0"/>
              </a:spcBef>
              <a:buFontTx/>
              <a:buNone/>
            </a:pPr>
            <a:r>
              <a:rPr lang="en-US" altLang="en-US" sz="1600">
                <a:latin typeface="Comic Sans MS" charset="0"/>
              </a:rPr>
              <a:t>Of PL </a:t>
            </a:r>
          </a:p>
        </p:txBody>
      </p:sp>
      <p:sp>
        <p:nvSpPr>
          <p:cNvPr id="11" name="AutoShape 8">
            <a:extLst>
              <a:ext uri="{FF2B5EF4-FFF2-40B4-BE49-F238E27FC236}">
                <a16:creationId xmlns:a16="http://schemas.microsoft.com/office/drawing/2014/main" id="{C4DD7814-279F-57D1-9BF7-EF8C9B36B49D}"/>
              </a:ext>
            </a:extLst>
          </p:cNvPr>
          <p:cNvSpPr>
            <a:spLocks noChangeArrowheads="1"/>
          </p:cNvSpPr>
          <p:nvPr/>
        </p:nvSpPr>
        <p:spPr bwMode="auto">
          <a:xfrm>
            <a:off x="9372600" y="943818"/>
            <a:ext cx="1981200" cy="1371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Secondary</a:t>
            </a:r>
          </a:p>
        </p:txBody>
      </p:sp>
      <p:sp>
        <p:nvSpPr>
          <p:cNvPr id="12" name="AutoShape 7">
            <a:extLst>
              <a:ext uri="{FF2B5EF4-FFF2-40B4-BE49-F238E27FC236}">
                <a16:creationId xmlns:a16="http://schemas.microsoft.com/office/drawing/2014/main" id="{06F765BF-5B20-A32D-40CE-5103B425621D}"/>
              </a:ext>
            </a:extLst>
          </p:cNvPr>
          <p:cNvSpPr>
            <a:spLocks noChangeArrowheads="1"/>
          </p:cNvSpPr>
          <p:nvPr/>
        </p:nvSpPr>
        <p:spPr bwMode="auto">
          <a:xfrm>
            <a:off x="9816250" y="2121138"/>
            <a:ext cx="1798637" cy="1371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Upper primary</a:t>
            </a:r>
          </a:p>
        </p:txBody>
      </p:sp>
      <p:sp>
        <p:nvSpPr>
          <p:cNvPr id="13" name="AutoShape 6">
            <a:extLst>
              <a:ext uri="{FF2B5EF4-FFF2-40B4-BE49-F238E27FC236}">
                <a16:creationId xmlns:a16="http://schemas.microsoft.com/office/drawing/2014/main" id="{59DF2E39-7A35-CA69-56D1-E648B9EFC1E7}"/>
              </a:ext>
            </a:extLst>
          </p:cNvPr>
          <p:cNvSpPr>
            <a:spLocks noChangeArrowheads="1"/>
          </p:cNvSpPr>
          <p:nvPr/>
        </p:nvSpPr>
        <p:spPr bwMode="auto">
          <a:xfrm>
            <a:off x="10257813" y="3558830"/>
            <a:ext cx="1934187" cy="1371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Lower primary</a:t>
            </a:r>
          </a:p>
        </p:txBody>
      </p:sp>
      <p:sp>
        <p:nvSpPr>
          <p:cNvPr id="6" name="AutoShape 3">
            <a:extLst>
              <a:ext uri="{FF2B5EF4-FFF2-40B4-BE49-F238E27FC236}">
                <a16:creationId xmlns:a16="http://schemas.microsoft.com/office/drawing/2014/main" id="{835ED1E1-3D02-71FC-40D7-769F55F03EC0}"/>
              </a:ext>
            </a:extLst>
          </p:cNvPr>
          <p:cNvSpPr>
            <a:spLocks noChangeArrowheads="1"/>
          </p:cNvSpPr>
          <p:nvPr/>
        </p:nvSpPr>
        <p:spPr bwMode="auto">
          <a:xfrm>
            <a:off x="9874325" y="3272035"/>
            <a:ext cx="1496054" cy="457200"/>
          </a:xfrm>
          <a:prstGeom prst="leftArrow">
            <a:avLst>
              <a:gd name="adj1" fmla="val 50000"/>
              <a:gd name="adj2" fmla="val 91667"/>
            </a:avLst>
          </a:prstGeom>
          <a:solidFill>
            <a:srgbClr val="FF00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800" b="1">
                <a:latin typeface="+mn-lt"/>
              </a:rPr>
              <a:t>Critical</a:t>
            </a:r>
          </a:p>
        </p:txBody>
      </p:sp>
    </p:spTree>
    <p:extLst>
      <p:ext uri="{BB962C8B-B14F-4D97-AF65-F5344CB8AC3E}">
        <p14:creationId xmlns:p14="http://schemas.microsoft.com/office/powerpoint/2010/main" val="380248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ext Box 20">
            <a:extLst>
              <a:ext uri="{FF2B5EF4-FFF2-40B4-BE49-F238E27FC236}">
                <a16:creationId xmlns:a16="http://schemas.microsoft.com/office/drawing/2014/main" id="{7114D0EE-6E6B-478B-B96B-EACFA814EAB9}"/>
              </a:ext>
            </a:extLst>
          </p:cNvPr>
          <p:cNvSpPr txBox="1">
            <a:spLocks noChangeArrowheads="1"/>
          </p:cNvSpPr>
          <p:nvPr/>
        </p:nvSpPr>
        <p:spPr bwMode="auto">
          <a:xfrm>
            <a:off x="2838450" y="1943100"/>
            <a:ext cx="62865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endParaRPr lang="en-US" altLang="en-US" sz="1800">
              <a:latin typeface="Arial" panose="020B0604020202020204" pitchFamily="34" charset="0"/>
              <a:ea typeface="ＭＳ Ｐゴシック" panose="020B0600070205080204" pitchFamily="34" charset="-128"/>
            </a:endParaRPr>
          </a:p>
        </p:txBody>
      </p:sp>
      <p:sp>
        <p:nvSpPr>
          <p:cNvPr id="37890" name="TextBox 35">
            <a:extLst>
              <a:ext uri="{FF2B5EF4-FFF2-40B4-BE49-F238E27FC236}">
                <a16:creationId xmlns:a16="http://schemas.microsoft.com/office/drawing/2014/main" id="{FC37B8C5-3171-409E-95BB-1D77719AD8EC}"/>
              </a:ext>
            </a:extLst>
          </p:cNvPr>
          <p:cNvSpPr txBox="1">
            <a:spLocks noChangeArrowheads="1"/>
          </p:cNvSpPr>
          <p:nvPr/>
        </p:nvSpPr>
        <p:spPr bwMode="auto">
          <a:xfrm>
            <a:off x="96654" y="3815230"/>
            <a:ext cx="3430492" cy="163121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US" altLang="en-US" sz="2000">
                <a:latin typeface="Calibri" panose="020F0502020204030204" pitchFamily="34" charset="0"/>
                <a:ea typeface="ＭＳ Ｐゴシック" panose="020B0600070205080204" pitchFamily="34" charset="-128"/>
                <a:cs typeface="Calibri" panose="020F0502020204030204" pitchFamily="34" charset="0"/>
              </a:rPr>
              <a:t>FMS  are the “base camp” to the mountain of motor development. Each child needs to develop MC to travel up the mountain to skillfulness. </a:t>
            </a:r>
          </a:p>
        </p:txBody>
      </p:sp>
      <p:sp>
        <p:nvSpPr>
          <p:cNvPr id="37891" name="Rectangle 31">
            <a:extLst>
              <a:ext uri="{FF2B5EF4-FFF2-40B4-BE49-F238E27FC236}">
                <a16:creationId xmlns:a16="http://schemas.microsoft.com/office/drawing/2014/main" id="{D2E54A83-9D24-4E04-A939-D24A9B4CDEA1}"/>
              </a:ext>
            </a:extLst>
          </p:cNvPr>
          <p:cNvSpPr>
            <a:spLocks noChangeArrowheads="1"/>
          </p:cNvSpPr>
          <p:nvPr/>
        </p:nvSpPr>
        <p:spPr bwMode="auto">
          <a:xfrm>
            <a:off x="2098675" y="115245"/>
            <a:ext cx="799465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4400" b="1">
                <a:solidFill>
                  <a:schemeClr val="bg1"/>
                </a:solidFill>
                <a:latin typeface="+mj-lt"/>
                <a:ea typeface="ＭＳ Ｐゴシック" panose="020B0600070205080204" pitchFamily="34" charset="-128"/>
                <a:cs typeface="Calibri" panose="020F0502020204030204" pitchFamily="34" charset="0"/>
              </a:rPr>
              <a:t>Mountain of Motor Development</a:t>
            </a:r>
          </a:p>
        </p:txBody>
      </p:sp>
      <p:pic>
        <p:nvPicPr>
          <p:cNvPr id="37892" name="Picture 30">
            <a:extLst>
              <a:ext uri="{FF2B5EF4-FFF2-40B4-BE49-F238E27FC236}">
                <a16:creationId xmlns:a16="http://schemas.microsoft.com/office/drawing/2014/main" id="{C8706C39-2454-41BE-A0FD-693691A035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08389" y="947012"/>
            <a:ext cx="7490105" cy="4963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3" name="AutoShape 25">
            <a:extLst>
              <a:ext uri="{FF2B5EF4-FFF2-40B4-BE49-F238E27FC236}">
                <a16:creationId xmlns:a16="http://schemas.microsoft.com/office/drawing/2014/main" id="{E3D3CA9B-7ADA-4D3D-8821-1D916499C9DF}"/>
              </a:ext>
            </a:extLst>
          </p:cNvPr>
          <p:cNvSpPr>
            <a:spLocks noChangeArrowheads="1"/>
          </p:cNvSpPr>
          <p:nvPr/>
        </p:nvSpPr>
        <p:spPr bwMode="auto">
          <a:xfrm>
            <a:off x="4550430" y="4218643"/>
            <a:ext cx="1200150" cy="4572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1200" b="1" i="1">
                <a:latin typeface="Candara" panose="020E0502030303020204" pitchFamily="34" charset="0"/>
                <a:ea typeface="ＭＳ Ｐゴシック" panose="020B0600070205080204" pitchFamily="34" charset="-128"/>
              </a:rPr>
              <a:t>FMS</a:t>
            </a:r>
          </a:p>
        </p:txBody>
      </p:sp>
      <p:sp>
        <p:nvSpPr>
          <p:cNvPr id="26631" name="AutoShape 26">
            <a:extLst>
              <a:ext uri="{FF2B5EF4-FFF2-40B4-BE49-F238E27FC236}">
                <a16:creationId xmlns:a16="http://schemas.microsoft.com/office/drawing/2014/main" id="{68315564-D466-443C-B1DD-0E138190694C}"/>
              </a:ext>
            </a:extLst>
          </p:cNvPr>
          <p:cNvSpPr>
            <a:spLocks noChangeArrowheads="1"/>
          </p:cNvSpPr>
          <p:nvPr/>
        </p:nvSpPr>
        <p:spPr bwMode="auto">
          <a:xfrm>
            <a:off x="3527146" y="3295704"/>
            <a:ext cx="2457450" cy="4572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350" b="1" i="1">
                <a:latin typeface="Candara" panose="020E0502030303020204" pitchFamily="34" charset="0"/>
              </a:rPr>
              <a:t>Context Specific Sports </a:t>
            </a:r>
          </a:p>
        </p:txBody>
      </p:sp>
      <p:sp>
        <p:nvSpPr>
          <p:cNvPr id="26632" name="AutoShape 29">
            <a:extLst>
              <a:ext uri="{FF2B5EF4-FFF2-40B4-BE49-F238E27FC236}">
                <a16:creationId xmlns:a16="http://schemas.microsoft.com/office/drawing/2014/main" id="{4F489E41-87E7-4171-B320-B242C584BA7A}"/>
              </a:ext>
            </a:extLst>
          </p:cNvPr>
          <p:cNvSpPr>
            <a:spLocks noChangeArrowheads="1"/>
          </p:cNvSpPr>
          <p:nvPr/>
        </p:nvSpPr>
        <p:spPr bwMode="auto">
          <a:xfrm>
            <a:off x="3608389" y="2372766"/>
            <a:ext cx="2457450" cy="4572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350" b="1" i="1">
                <a:latin typeface="Candara" panose="020E0502030303020204" pitchFamily="34" charset="0"/>
              </a:rPr>
              <a:t>Skillful in Sports/PA </a:t>
            </a:r>
          </a:p>
        </p:txBody>
      </p:sp>
      <p:sp>
        <p:nvSpPr>
          <p:cNvPr id="26633" name="AutoShape 27">
            <a:extLst>
              <a:ext uri="{FF2B5EF4-FFF2-40B4-BE49-F238E27FC236}">
                <a16:creationId xmlns:a16="http://schemas.microsoft.com/office/drawing/2014/main" id="{E87735E7-9E3A-491E-AB81-B0FF7F901891}"/>
              </a:ext>
            </a:extLst>
          </p:cNvPr>
          <p:cNvSpPr>
            <a:spLocks noChangeArrowheads="1"/>
          </p:cNvSpPr>
          <p:nvPr/>
        </p:nvSpPr>
        <p:spPr bwMode="auto">
          <a:xfrm>
            <a:off x="7276655" y="2356644"/>
            <a:ext cx="2000250" cy="400050"/>
          </a:xfrm>
          <a:prstGeom prst="leftArrow">
            <a:avLst>
              <a:gd name="adj1" fmla="val 50000"/>
              <a:gd name="adj2" fmla="val 95000"/>
            </a:avLst>
          </a:prstGeom>
          <a:solidFill>
            <a:srgbClr val="FF0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350" b="1" i="1">
                <a:latin typeface="Candara" panose="020E0502030303020204" pitchFamily="34" charset="0"/>
              </a:rPr>
              <a:t>High Competency</a:t>
            </a:r>
          </a:p>
        </p:txBody>
      </p:sp>
      <p:sp>
        <p:nvSpPr>
          <p:cNvPr id="26634" name="AutoShape 28">
            <a:extLst>
              <a:ext uri="{FF2B5EF4-FFF2-40B4-BE49-F238E27FC236}">
                <a16:creationId xmlns:a16="http://schemas.microsoft.com/office/drawing/2014/main" id="{1AD271A0-CE43-491B-AF0E-8592BEFF2854}"/>
              </a:ext>
            </a:extLst>
          </p:cNvPr>
          <p:cNvSpPr>
            <a:spLocks noChangeArrowheads="1"/>
          </p:cNvSpPr>
          <p:nvPr/>
        </p:nvSpPr>
        <p:spPr bwMode="auto">
          <a:xfrm>
            <a:off x="9031475" y="3200400"/>
            <a:ext cx="742950" cy="457199"/>
          </a:xfrm>
          <a:prstGeom prst="leftArrow">
            <a:avLst>
              <a:gd name="adj1" fmla="val 50000"/>
              <a:gd name="adj2" fmla="val 65000"/>
            </a:avLst>
          </a:prstGeom>
          <a:solidFill>
            <a:srgbClr val="FF0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350" b="1" i="1">
                <a:latin typeface="Candara" panose="020E0502030303020204" pitchFamily="34" charset="0"/>
              </a:rPr>
              <a:t>Low</a:t>
            </a:r>
          </a:p>
        </p:txBody>
      </p:sp>
      <p:sp>
        <p:nvSpPr>
          <p:cNvPr id="26635" name="Text Box 24">
            <a:extLst>
              <a:ext uri="{FF2B5EF4-FFF2-40B4-BE49-F238E27FC236}">
                <a16:creationId xmlns:a16="http://schemas.microsoft.com/office/drawing/2014/main" id="{C19B137D-1B73-4F40-BEBC-2F125819EFBF}"/>
              </a:ext>
            </a:extLst>
          </p:cNvPr>
          <p:cNvSpPr txBox="1">
            <a:spLocks noChangeArrowheads="1"/>
          </p:cNvSpPr>
          <p:nvPr/>
        </p:nvSpPr>
        <p:spPr bwMode="auto">
          <a:xfrm>
            <a:off x="6763019" y="5610951"/>
            <a:ext cx="1878012" cy="3000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defRPr/>
            </a:pPr>
            <a:r>
              <a:rPr lang="en-US" altLang="en-US" sz="1350">
                <a:cs typeface="Calibri" panose="020F0502020204030204" pitchFamily="34" charset="0"/>
              </a:rPr>
              <a:t>Clark &amp; Metcalfe (2003)</a:t>
            </a:r>
          </a:p>
        </p:txBody>
      </p:sp>
    </p:spTree>
    <p:extLst>
      <p:ext uri="{BB962C8B-B14F-4D97-AF65-F5344CB8AC3E}">
        <p14:creationId xmlns:p14="http://schemas.microsoft.com/office/powerpoint/2010/main" val="3837942229"/>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924E4-30B1-F548-B157-020DCD2675D0}"/>
              </a:ext>
            </a:extLst>
          </p:cNvPr>
          <p:cNvSpPr>
            <a:spLocks noGrp="1"/>
          </p:cNvSpPr>
          <p:nvPr>
            <p:ph type="title"/>
          </p:nvPr>
        </p:nvSpPr>
        <p:spPr>
          <a:xfrm>
            <a:off x="838200" y="42749"/>
            <a:ext cx="10515600" cy="1325563"/>
          </a:xfrm>
        </p:spPr>
        <p:txBody>
          <a:bodyPr>
            <a:noAutofit/>
          </a:bodyPr>
          <a:lstStyle/>
          <a:p>
            <a:pPr algn="ctr"/>
            <a:r>
              <a:rPr lang="en-US" sz="3200" b="1">
                <a:solidFill>
                  <a:schemeClr val="bg1"/>
                </a:solidFill>
                <a:cs typeface="Calibri" panose="020F0502020204030204" pitchFamily="34" charset="0"/>
              </a:rPr>
              <a:t>MC’s role in influencing the Physical Activity &amp; Obesity Trajectories of Children Elevator Up?.......Elevator Down</a:t>
            </a:r>
            <a:br>
              <a:rPr lang="en-US" sz="3200" b="1">
                <a:cs typeface="Calibri" panose="020F0502020204030204" pitchFamily="34" charset="0"/>
              </a:rPr>
            </a:br>
            <a:endParaRPr lang="en-GB" sz="3200"/>
          </a:p>
        </p:txBody>
      </p:sp>
      <p:pic>
        <p:nvPicPr>
          <p:cNvPr id="4" name="Picture 6" descr="Final Quest model nov 15 2007 (2)">
            <a:extLst>
              <a:ext uri="{FF2B5EF4-FFF2-40B4-BE49-F238E27FC236}">
                <a16:creationId xmlns:a16="http://schemas.microsoft.com/office/drawing/2014/main" id="{8FE2083C-D27E-0249-AEE0-7CC2C1BF020A}"/>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l="4595" t="3283" r="5874" b="4021"/>
          <a:stretch/>
        </p:blipFill>
        <p:spPr bwMode="auto">
          <a:xfrm>
            <a:off x="1765586" y="1032934"/>
            <a:ext cx="8193156" cy="477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A67F12A1-E67C-EB4C-822F-267252B5E91A}"/>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186576" y="2806700"/>
            <a:ext cx="1239838" cy="124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7A250916-6F19-2240-B082-F77EECC87AE9}"/>
              </a:ext>
            </a:extLst>
          </p:cNvPr>
          <p:cNvSpPr txBox="1"/>
          <p:nvPr/>
        </p:nvSpPr>
        <p:spPr>
          <a:xfrm>
            <a:off x="9958742" y="5489688"/>
            <a:ext cx="219165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Calibri" panose="020F0502020204030204"/>
                <a:ea typeface="+mn-ea"/>
                <a:cs typeface="+mn-cs"/>
              </a:rPr>
              <a:t>Stodden</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et al. (2008)</a:t>
            </a:r>
          </a:p>
        </p:txBody>
      </p:sp>
    </p:spTree>
    <p:extLst>
      <p:ext uri="{BB962C8B-B14F-4D97-AF65-F5344CB8AC3E}">
        <p14:creationId xmlns:p14="http://schemas.microsoft.com/office/powerpoint/2010/main" val="3532343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a:extLst>
              <a:ext uri="{FF2B5EF4-FFF2-40B4-BE49-F238E27FC236}">
                <a16:creationId xmlns:a16="http://schemas.microsoft.com/office/drawing/2014/main" id="{204E07BA-DA48-46E7-932B-883E638ABF40}"/>
              </a:ext>
            </a:extLst>
          </p:cNvPr>
          <p:cNvSpPr>
            <a:spLocks noGrp="1"/>
          </p:cNvSpPr>
          <p:nvPr>
            <p:ph type="title"/>
          </p:nvPr>
        </p:nvSpPr>
        <p:spPr>
          <a:xfrm>
            <a:off x="1094283" y="44451"/>
            <a:ext cx="10013428" cy="895350"/>
          </a:xfrm>
        </p:spPr>
        <p:txBody>
          <a:bodyPr>
            <a:normAutofit/>
          </a:bodyPr>
          <a:lstStyle/>
          <a:p>
            <a:pPr algn="ctr" eaLnBrk="1" hangingPunct="1"/>
            <a:r>
              <a:rPr lang="en-US" altLang="en-US" b="1">
                <a:solidFill>
                  <a:schemeClr val="bg1"/>
                </a:solidFill>
                <a:ea typeface="Calibri" panose="020F0502020204030204" pitchFamily="34" charset="0"/>
                <a:cs typeface="Calibri" panose="020F0502020204030204" pitchFamily="34" charset="0"/>
              </a:rPr>
              <a:t>Physical Activity and Motor Competence</a:t>
            </a:r>
          </a:p>
        </p:txBody>
      </p:sp>
      <p:sp>
        <p:nvSpPr>
          <p:cNvPr id="18435" name="Rectangle 3">
            <a:extLst>
              <a:ext uri="{FF2B5EF4-FFF2-40B4-BE49-F238E27FC236}">
                <a16:creationId xmlns:a16="http://schemas.microsoft.com/office/drawing/2014/main" id="{73C583B1-9D77-45E7-B2CC-AC791FF3460D}"/>
              </a:ext>
            </a:extLst>
          </p:cNvPr>
          <p:cNvSpPr>
            <a:spLocks noGrp="1" noChangeArrowheads="1"/>
          </p:cNvSpPr>
          <p:nvPr>
            <p:ph idx="1"/>
          </p:nvPr>
        </p:nvSpPr>
        <p:spPr>
          <a:xfrm>
            <a:off x="76200" y="3789364"/>
            <a:ext cx="12115800" cy="1690687"/>
          </a:xfrm>
        </p:spPr>
        <p:txBody>
          <a:bodyPr>
            <a:noAutofit/>
          </a:bodyPr>
          <a:lstStyle/>
          <a:p>
            <a:pPr eaLnBrk="1" hangingPunct="1">
              <a:buSzPct val="100000"/>
              <a:buFont typeface="Arial"/>
              <a:buChar char="•"/>
              <a:defRPr/>
            </a:pPr>
            <a:r>
              <a:rPr lang="en-US" sz="2000">
                <a:latin typeface="Calibri" panose="020F0502020204030204" pitchFamily="34" charset="0"/>
                <a:cs typeface="Calibri" panose="020F0502020204030204" pitchFamily="34" charset="0"/>
              </a:rPr>
              <a:t>Movement opportunities in the preschool and early primary school years  (3-8 years) influences the ability to develop motor competence.  </a:t>
            </a:r>
          </a:p>
          <a:p>
            <a:pPr eaLnBrk="1" hangingPunct="1">
              <a:buSzPct val="100000"/>
              <a:buFont typeface="Arial"/>
              <a:buChar char="•"/>
              <a:defRPr/>
            </a:pPr>
            <a:r>
              <a:rPr lang="en-US" sz="2000">
                <a:latin typeface="Calibri" panose="020F0502020204030204" pitchFamily="34" charset="0"/>
                <a:cs typeface="Calibri" panose="020F0502020204030204" pitchFamily="34" charset="0"/>
              </a:rPr>
              <a:t>By middle and later childhood if a child is not motor competent, they will not choose to be physically active. If they are not active, then their motor competence will get worse.</a:t>
            </a:r>
          </a:p>
          <a:p>
            <a:pPr marL="0" indent="0" algn="ctr">
              <a:buSzPct val="100000"/>
              <a:buNone/>
              <a:defRPr/>
            </a:pPr>
            <a:r>
              <a:rPr lang="en-US" sz="2000" b="1" u="sng">
                <a:solidFill>
                  <a:srgbClr val="FF0000"/>
                </a:solidFill>
                <a:latin typeface="Calibri" panose="020F0502020204030204" pitchFamily="34" charset="0"/>
                <a:cs typeface="Calibri" panose="020F0502020204030204" pitchFamily="34" charset="0"/>
              </a:rPr>
              <a:t>TAKE HOME MESSAGE</a:t>
            </a:r>
          </a:p>
          <a:p>
            <a:pPr marL="0" indent="0" algn="ctr">
              <a:buSzPct val="100000"/>
              <a:buNone/>
              <a:defRPr/>
            </a:pPr>
            <a:r>
              <a:rPr lang="en-US" sz="1700" b="1">
                <a:solidFill>
                  <a:srgbClr val="FF0000"/>
                </a:solidFill>
                <a:latin typeface="Calibri" panose="020F0502020204030204" pitchFamily="34" charset="0"/>
                <a:cs typeface="Calibri" panose="020F0502020204030204" pitchFamily="34" charset="0"/>
              </a:rPr>
              <a:t>We need structured physical activity programs for young children that focus on developing fundamental motor skill competence. </a:t>
            </a:r>
          </a:p>
          <a:p>
            <a:pPr eaLnBrk="1" hangingPunct="1">
              <a:buSzPct val="100000"/>
              <a:buFont typeface="Arial"/>
              <a:buChar char="•"/>
              <a:defRPr/>
            </a:pPr>
            <a:endParaRPr lang="en-US" sz="1500">
              <a:solidFill>
                <a:srgbClr val="FF0000"/>
              </a:solidFill>
            </a:endParaRPr>
          </a:p>
        </p:txBody>
      </p:sp>
      <p:sp>
        <p:nvSpPr>
          <p:cNvPr id="41987" name="TextBox 14">
            <a:extLst>
              <a:ext uri="{FF2B5EF4-FFF2-40B4-BE49-F238E27FC236}">
                <a16:creationId xmlns:a16="http://schemas.microsoft.com/office/drawing/2014/main" id="{3F7D4922-D7F9-4B5D-AF6B-2C5FDC4AC51D}"/>
              </a:ext>
            </a:extLst>
          </p:cNvPr>
          <p:cNvSpPr txBox="1">
            <a:spLocks noChangeArrowheads="1"/>
          </p:cNvSpPr>
          <p:nvPr/>
        </p:nvSpPr>
        <p:spPr bwMode="auto">
          <a:xfrm>
            <a:off x="3486151" y="3035301"/>
            <a:ext cx="48117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srgbClr val="3366FF"/>
                </a:solidFill>
                <a:effectLst/>
                <a:uLnTx/>
                <a:uFillTx/>
                <a:latin typeface="Myriad Pro"/>
                <a:ea typeface="+mn-ea"/>
                <a:cs typeface="+mn-cs"/>
              </a:rPr>
              <a:t>Middle &amp; Later  Childhood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srgbClr val="3366FF"/>
                </a:solidFill>
                <a:effectLst/>
                <a:uLnTx/>
                <a:uFillTx/>
                <a:latin typeface="Myriad Pro"/>
                <a:ea typeface="+mn-ea"/>
                <a:cs typeface="+mn-cs"/>
              </a:rPr>
              <a:t>(MCH=Middle Childhood &amp; LCH=Later Childhood)</a:t>
            </a:r>
          </a:p>
        </p:txBody>
      </p:sp>
      <p:sp>
        <p:nvSpPr>
          <p:cNvPr id="11" name="Oval 10">
            <a:extLst>
              <a:ext uri="{FF2B5EF4-FFF2-40B4-BE49-F238E27FC236}">
                <a16:creationId xmlns:a16="http://schemas.microsoft.com/office/drawing/2014/main" id="{9453FD28-85B6-EE4C-BFCC-DCFF097A79FB}"/>
              </a:ext>
            </a:extLst>
          </p:cNvPr>
          <p:cNvSpPr/>
          <p:nvPr/>
        </p:nvSpPr>
        <p:spPr>
          <a:xfrm>
            <a:off x="2135561" y="1200150"/>
            <a:ext cx="2290390" cy="1619250"/>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Motor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Competence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(MC)</a:t>
            </a:r>
          </a:p>
        </p:txBody>
      </p:sp>
      <p:sp>
        <p:nvSpPr>
          <p:cNvPr id="13" name="Left-Right Arrow 12">
            <a:extLst>
              <a:ext uri="{FF2B5EF4-FFF2-40B4-BE49-F238E27FC236}">
                <a16:creationId xmlns:a16="http://schemas.microsoft.com/office/drawing/2014/main" id="{CE082622-3233-F040-929B-1B5379A8D66D}"/>
              </a:ext>
            </a:extLst>
          </p:cNvPr>
          <p:cNvSpPr/>
          <p:nvPr/>
        </p:nvSpPr>
        <p:spPr>
          <a:xfrm>
            <a:off x="5073650" y="1881189"/>
            <a:ext cx="2057400" cy="592137"/>
          </a:xfrm>
          <a:prstGeom prst="leftRightArrow">
            <a:avLst>
              <a:gd name="adj1" fmla="val 44674"/>
              <a:gd name="adj2" fmla="val 5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A725FF-B2CB-6042-9B28-F4A276619C45}"/>
              </a:ext>
            </a:extLst>
          </p:cNvPr>
          <p:cNvSpPr/>
          <p:nvPr/>
        </p:nvSpPr>
        <p:spPr>
          <a:xfrm>
            <a:off x="7413626" y="1260476"/>
            <a:ext cx="2426791" cy="164147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Physical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Activity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(PA</a:t>
            </a: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a:t>
            </a:r>
          </a:p>
        </p:txBody>
      </p:sp>
      <p:sp>
        <p:nvSpPr>
          <p:cNvPr id="16" name="Left Arrow 15">
            <a:extLst>
              <a:ext uri="{FF2B5EF4-FFF2-40B4-BE49-F238E27FC236}">
                <a16:creationId xmlns:a16="http://schemas.microsoft.com/office/drawing/2014/main" id="{D4A94A37-D8ED-CC4B-B6DE-A050E090A886}"/>
              </a:ext>
            </a:extLst>
          </p:cNvPr>
          <p:cNvSpPr/>
          <p:nvPr/>
        </p:nvSpPr>
        <p:spPr>
          <a:xfrm>
            <a:off x="5167313" y="1395413"/>
            <a:ext cx="1744662" cy="392112"/>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Left Arrow 16">
            <a:extLst>
              <a:ext uri="{FF2B5EF4-FFF2-40B4-BE49-F238E27FC236}">
                <a16:creationId xmlns:a16="http://schemas.microsoft.com/office/drawing/2014/main" id="{1A75F877-503C-A04F-B366-70E6BB7D35D7}"/>
              </a:ext>
            </a:extLst>
          </p:cNvPr>
          <p:cNvSpPr/>
          <p:nvPr/>
        </p:nvSpPr>
        <p:spPr>
          <a:xfrm rot="10800000">
            <a:off x="5335588" y="2530475"/>
            <a:ext cx="1687512" cy="382588"/>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993" name="TextBox 17">
            <a:extLst>
              <a:ext uri="{FF2B5EF4-FFF2-40B4-BE49-F238E27FC236}">
                <a16:creationId xmlns:a16="http://schemas.microsoft.com/office/drawing/2014/main" id="{DE3B6A72-788E-4CD8-AC30-12E354B53758}"/>
              </a:ext>
            </a:extLst>
          </p:cNvPr>
          <p:cNvSpPr txBox="1">
            <a:spLocks noChangeArrowheads="1"/>
          </p:cNvSpPr>
          <p:nvPr/>
        </p:nvSpPr>
        <p:spPr bwMode="auto">
          <a:xfrm>
            <a:off x="4927600" y="1014414"/>
            <a:ext cx="22240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srgbClr val="3366FF"/>
                </a:solidFill>
                <a:effectLst/>
                <a:uLnTx/>
                <a:uFillTx/>
                <a:latin typeface="Myriad Pro"/>
                <a:ea typeface="+mn-ea"/>
                <a:cs typeface="+mn-cs"/>
              </a:rPr>
              <a:t>Early Childhood (ECH)</a:t>
            </a:r>
          </a:p>
        </p:txBody>
      </p:sp>
    </p:spTree>
    <p:extLst>
      <p:ext uri="{BB962C8B-B14F-4D97-AF65-F5344CB8AC3E}">
        <p14:creationId xmlns:p14="http://schemas.microsoft.com/office/powerpoint/2010/main" val="1290426893"/>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78971" y="171910"/>
            <a:ext cx="11264746" cy="685771"/>
          </a:xfrm>
        </p:spPr>
        <p:txBody>
          <a:bodyPr>
            <a:noAutofit/>
          </a:bodyPr>
          <a:lstStyle/>
          <a:p>
            <a:pPr algn="ctr" eaLnBrk="1" hangingPunct="1"/>
            <a:r>
              <a:rPr lang="en-US" sz="3400" b="1">
                <a:solidFill>
                  <a:schemeClr val="bg1"/>
                </a:solidFill>
              </a:rPr>
              <a:t>Relationship between PA, MC &amp; PMC- Perceptions of MC (PMC) become increasingly important</a:t>
            </a:r>
          </a:p>
        </p:txBody>
      </p:sp>
      <p:sp>
        <p:nvSpPr>
          <p:cNvPr id="3" name="Oval 2"/>
          <p:cNvSpPr/>
          <p:nvPr/>
        </p:nvSpPr>
        <p:spPr>
          <a:xfrm>
            <a:off x="4507321" y="3321498"/>
            <a:ext cx="1626281" cy="969126"/>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Motor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Competence</a:t>
            </a:r>
          </a:p>
        </p:txBody>
      </p:sp>
      <p:sp>
        <p:nvSpPr>
          <p:cNvPr id="4" name="Left-Right Arrow 3"/>
          <p:cNvSpPr/>
          <p:nvPr/>
        </p:nvSpPr>
        <p:spPr>
          <a:xfrm>
            <a:off x="6319997" y="3519871"/>
            <a:ext cx="1658141" cy="442723"/>
          </a:xfrm>
          <a:prstGeom prst="lef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p:cNvSpPr/>
          <p:nvPr/>
        </p:nvSpPr>
        <p:spPr>
          <a:xfrm>
            <a:off x="8096252" y="3298651"/>
            <a:ext cx="1740727" cy="105592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Physical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Activity</a:t>
            </a:r>
          </a:p>
        </p:txBody>
      </p:sp>
      <p:sp>
        <p:nvSpPr>
          <p:cNvPr id="16" name="Oval 15"/>
          <p:cNvSpPr/>
          <p:nvPr/>
        </p:nvSpPr>
        <p:spPr>
          <a:xfrm>
            <a:off x="6304957" y="1083218"/>
            <a:ext cx="1673181" cy="1058997"/>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Perceived Motor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Competence</a:t>
            </a:r>
          </a:p>
        </p:txBody>
      </p:sp>
      <p:sp>
        <p:nvSpPr>
          <p:cNvPr id="17" name="Left Arrow 16"/>
          <p:cNvSpPr/>
          <p:nvPr/>
        </p:nvSpPr>
        <p:spPr>
          <a:xfrm>
            <a:off x="6599136" y="3335694"/>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6986040" y="3110471"/>
            <a:ext cx="320922"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prstClr val="black"/>
                </a:solidFill>
                <a:effectLst/>
                <a:uLnTx/>
                <a:uFillTx/>
                <a:latin typeface="Calibri" panose="020F0502020204030204"/>
                <a:ea typeface="+mn-ea"/>
                <a:cs typeface="+mn-cs"/>
              </a:rPr>
              <a:t>EC</a:t>
            </a:r>
          </a:p>
        </p:txBody>
      </p:sp>
      <p:sp>
        <p:nvSpPr>
          <p:cNvPr id="18" name="TextBox 17"/>
          <p:cNvSpPr txBox="1"/>
          <p:nvPr/>
        </p:nvSpPr>
        <p:spPr>
          <a:xfrm>
            <a:off x="6799693" y="4163064"/>
            <a:ext cx="655949"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prstClr val="black"/>
                </a:solidFill>
                <a:effectLst/>
                <a:uLnTx/>
                <a:uFillTx/>
                <a:latin typeface="Calibri" panose="020F0502020204030204"/>
                <a:ea typeface="+mn-ea"/>
                <a:cs typeface="+mn-cs"/>
              </a:rPr>
              <a:t>MC &amp; LC</a:t>
            </a:r>
          </a:p>
        </p:txBody>
      </p:sp>
      <p:sp>
        <p:nvSpPr>
          <p:cNvPr id="19" name="Left Arrow 18"/>
          <p:cNvSpPr/>
          <p:nvPr/>
        </p:nvSpPr>
        <p:spPr>
          <a:xfrm rot="10800000">
            <a:off x="6599136" y="3953478"/>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Left Arrow 19"/>
          <p:cNvSpPr/>
          <p:nvPr/>
        </p:nvSpPr>
        <p:spPr>
          <a:xfrm rot="2798861">
            <a:off x="7754957" y="2404078"/>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Left Arrow 20"/>
          <p:cNvSpPr/>
          <p:nvPr/>
        </p:nvSpPr>
        <p:spPr>
          <a:xfrm rot="13699590">
            <a:off x="7468928" y="2722003"/>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Left Arrow 14"/>
          <p:cNvSpPr/>
          <p:nvPr/>
        </p:nvSpPr>
        <p:spPr>
          <a:xfrm rot="18691899">
            <a:off x="5413652" y="2757723"/>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TextBox 22"/>
          <p:cNvSpPr txBox="1"/>
          <p:nvPr/>
        </p:nvSpPr>
        <p:spPr>
          <a:xfrm rot="2803278">
            <a:off x="8381575" y="2208122"/>
            <a:ext cx="339517"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EC</a:t>
            </a:r>
          </a:p>
        </p:txBody>
      </p:sp>
      <p:sp>
        <p:nvSpPr>
          <p:cNvPr id="25" name="TextBox 24"/>
          <p:cNvSpPr txBox="1"/>
          <p:nvPr/>
        </p:nvSpPr>
        <p:spPr>
          <a:xfrm rot="2869245">
            <a:off x="7411233" y="2857719"/>
            <a:ext cx="655949"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prstClr val="black"/>
                </a:solidFill>
                <a:effectLst/>
                <a:uLnTx/>
                <a:uFillTx/>
                <a:latin typeface="Calibri" panose="020F0502020204030204"/>
                <a:ea typeface="+mn-ea"/>
                <a:cs typeface="+mn-cs"/>
              </a:rPr>
              <a:t>MC &amp; LC</a:t>
            </a:r>
          </a:p>
        </p:txBody>
      </p:sp>
      <p:sp>
        <p:nvSpPr>
          <p:cNvPr id="26" name="TextBox 25"/>
          <p:cNvSpPr txBox="1"/>
          <p:nvPr/>
        </p:nvSpPr>
        <p:spPr>
          <a:xfrm rot="18743041">
            <a:off x="6108647" y="2877644"/>
            <a:ext cx="339517"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EC</a:t>
            </a:r>
          </a:p>
        </p:txBody>
      </p:sp>
      <p:sp>
        <p:nvSpPr>
          <p:cNvPr id="28" name="TextBox 27"/>
          <p:cNvSpPr txBox="1"/>
          <p:nvPr/>
        </p:nvSpPr>
        <p:spPr>
          <a:xfrm rot="19003759">
            <a:off x="5124526" y="2254586"/>
            <a:ext cx="655949"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prstClr val="black"/>
                </a:solidFill>
                <a:effectLst/>
                <a:uLnTx/>
                <a:uFillTx/>
                <a:latin typeface="Calibri" panose="020F0502020204030204"/>
                <a:ea typeface="+mn-ea"/>
                <a:cs typeface="+mn-cs"/>
              </a:rPr>
              <a:t>MC &amp; LC</a:t>
            </a:r>
          </a:p>
        </p:txBody>
      </p:sp>
      <p:sp>
        <p:nvSpPr>
          <p:cNvPr id="6" name="Left-Right Arrow 5"/>
          <p:cNvSpPr/>
          <p:nvPr/>
        </p:nvSpPr>
        <p:spPr>
          <a:xfrm rot="18834378">
            <a:off x="5111169" y="2503714"/>
            <a:ext cx="1312164" cy="155778"/>
          </a:xfrm>
          <a:prstGeom prst="leftRigh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209006" y="1350535"/>
            <a:ext cx="4271707"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a:ln>
                  <a:noFill/>
                </a:ln>
                <a:solidFill>
                  <a:prstClr val="black"/>
                </a:solidFill>
                <a:effectLst/>
                <a:uLnTx/>
                <a:uFillTx/>
                <a:latin typeface="Calibri" panose="020F0502020204030204"/>
                <a:ea typeface="+mn-ea"/>
                <a:cs typeface="+mn-cs"/>
              </a:rPr>
              <a:t>Early Childhood</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 children have limited ability to accurately judge PMC. Weak relationship between PA &amp; PMC &amp; MC &amp; PMC. This can be used as an asset to promote  motor acquisition in PE.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a:ln>
                  <a:noFill/>
                </a:ln>
                <a:solidFill>
                  <a:prstClr val="black"/>
                </a:solidFill>
                <a:effectLst/>
                <a:uLnTx/>
                <a:uFillTx/>
                <a:latin typeface="Calibri" panose="020F0502020204030204"/>
                <a:ea typeface="+mn-ea"/>
                <a:cs typeface="+mn-cs"/>
              </a:rPr>
              <a:t>Middle Childhood</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 Children’s cognitive capacity changes &amp; PMC begins to play a more critical  role. PMC &amp; MC more closely approximate each other. By 7 years of age, children with low MC &amp; low PMC are vulnerable and be much less PA. </a:t>
            </a:r>
          </a:p>
        </p:txBody>
      </p:sp>
      <p:sp>
        <p:nvSpPr>
          <p:cNvPr id="7" name="TextBox 6"/>
          <p:cNvSpPr txBox="1"/>
          <p:nvPr/>
        </p:nvSpPr>
        <p:spPr>
          <a:xfrm>
            <a:off x="5531192" y="4620449"/>
            <a:ext cx="645180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a:ln>
                  <a:noFill/>
                </a:ln>
                <a:solidFill>
                  <a:prstClr val="black"/>
                </a:solidFill>
                <a:effectLst/>
                <a:uLnTx/>
                <a:uFillTx/>
                <a:latin typeface="Calibri" panose="020F0502020204030204"/>
                <a:ea typeface="+mn-ea"/>
                <a:cs typeface="+mn-cs"/>
              </a:rPr>
              <a:t>Later Childhood</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 By LCH the interaction between these factors can strongly push children into a negative spiral of  disengagement  with low MC influencing PMC &amp; PA negatively.  It is hard to change the PA behaviors of these children at this point in time.</a:t>
            </a:r>
          </a:p>
        </p:txBody>
      </p:sp>
    </p:spTree>
    <p:extLst>
      <p:ext uri="{BB962C8B-B14F-4D97-AF65-F5344CB8AC3E}">
        <p14:creationId xmlns:p14="http://schemas.microsoft.com/office/powerpoint/2010/main" val="19523186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7F366081-3A4D-2B42-BDF9-B8A5A2E9451B}"/>
              </a:ext>
            </a:extLst>
          </p:cNvPr>
          <p:cNvSpPr>
            <a:spLocks noGrp="1"/>
          </p:cNvSpPr>
          <p:nvPr>
            <p:ph type="title"/>
          </p:nvPr>
        </p:nvSpPr>
        <p:spPr/>
        <p:txBody>
          <a:bodyPr/>
          <a:lstStyle/>
          <a:p>
            <a:endParaRPr lang="en-US" altLang="en-US"/>
          </a:p>
        </p:txBody>
      </p:sp>
      <p:pic>
        <p:nvPicPr>
          <p:cNvPr id="19458" name="Content Placeholder 3">
            <a:extLst>
              <a:ext uri="{FF2B5EF4-FFF2-40B4-BE49-F238E27FC236}">
                <a16:creationId xmlns:a16="http://schemas.microsoft.com/office/drawing/2014/main" id="{EBC12CB1-FE34-F845-837C-6D7D3FC3315F}"/>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a:xfrm>
            <a:off x="1631951" y="0"/>
            <a:ext cx="8856663" cy="3240088"/>
          </a:xfrm>
        </p:spPr>
      </p:pic>
      <p:pic>
        <p:nvPicPr>
          <p:cNvPr id="19459" name="Content Placeholder 3">
            <a:extLst>
              <a:ext uri="{FF2B5EF4-FFF2-40B4-BE49-F238E27FC236}">
                <a16:creationId xmlns:a16="http://schemas.microsoft.com/office/drawing/2014/main" id="{13395A5A-D593-1C46-BAA5-2E12BDD8DBA8}"/>
              </a:ext>
            </a:extLst>
          </p:cNvPr>
          <p:cNvPicPr>
            <a:picLocks noChangeAspect="1" noChangeArrowheads="1"/>
          </p:cNvPicPr>
          <p:nvPr/>
        </p:nvPicPr>
        <p:blipFill>
          <a:blip r:embed="rId4"/>
          <a:srcRect/>
          <a:stretch/>
        </p:blipFill>
        <p:spPr bwMode="auto">
          <a:xfrm>
            <a:off x="1957389" y="3514725"/>
            <a:ext cx="8237537" cy="25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Content Placeholder 3">
            <a:extLst>
              <a:ext uri="{FF2B5EF4-FFF2-40B4-BE49-F238E27FC236}">
                <a16:creationId xmlns:a16="http://schemas.microsoft.com/office/drawing/2014/main" id="{A2C11323-4243-984F-AAA2-AA4EBAA6B26F}"/>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524000" y="3402014"/>
            <a:ext cx="9144000"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2776919"/>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3"/>
          <a:stretch>
            <a:fillRect/>
          </a:stretch>
        </p:blipFill>
        <p:spPr>
          <a:xfrm>
            <a:off x="8225320" y="6079209"/>
            <a:ext cx="1837798" cy="586977"/>
          </a:xfrm>
          <a:prstGeom prst="rect">
            <a:avLst/>
          </a:prstGeom>
        </p:spPr>
      </p:pic>
      <p:sp>
        <p:nvSpPr>
          <p:cNvPr id="6" name="Title 5">
            <a:extLst>
              <a:ext uri="{FF2B5EF4-FFF2-40B4-BE49-F238E27FC236}">
                <a16:creationId xmlns:a16="http://schemas.microsoft.com/office/drawing/2014/main" id="{5D1D9C69-1E73-B548-B64F-F3AA5346DDAC}"/>
              </a:ext>
            </a:extLst>
          </p:cNvPr>
          <p:cNvSpPr>
            <a:spLocks noGrp="1"/>
          </p:cNvSpPr>
          <p:nvPr>
            <p:ph type="title"/>
          </p:nvPr>
        </p:nvSpPr>
        <p:spPr>
          <a:xfrm>
            <a:off x="838200" y="1"/>
            <a:ext cx="10515600" cy="929389"/>
          </a:xfrm>
        </p:spPr>
        <p:txBody>
          <a:bodyPr/>
          <a:lstStyle/>
          <a:p>
            <a:r>
              <a:rPr lang="en-GB" b="1">
                <a:solidFill>
                  <a:schemeClr val="bg1"/>
                </a:solidFill>
              </a:rPr>
              <a:t>Findings</a:t>
            </a:r>
          </a:p>
        </p:txBody>
      </p:sp>
      <p:sp>
        <p:nvSpPr>
          <p:cNvPr id="8" name="Content Placeholder 7">
            <a:extLst>
              <a:ext uri="{FF2B5EF4-FFF2-40B4-BE49-F238E27FC236}">
                <a16:creationId xmlns:a16="http://schemas.microsoft.com/office/drawing/2014/main" id="{9EC67C29-BA6F-BC44-A6CD-4D1391163EE4}"/>
              </a:ext>
            </a:extLst>
          </p:cNvPr>
          <p:cNvSpPr>
            <a:spLocks noGrp="1"/>
          </p:cNvSpPr>
          <p:nvPr>
            <p:ph idx="1"/>
          </p:nvPr>
        </p:nvSpPr>
        <p:spPr>
          <a:xfrm>
            <a:off x="838200" y="995173"/>
            <a:ext cx="10515600" cy="5181790"/>
          </a:xfrm>
        </p:spPr>
        <p:txBody>
          <a:bodyPr/>
          <a:lstStyle/>
          <a:p>
            <a:pPr>
              <a:lnSpc>
                <a:spcPct val="120000"/>
              </a:lnSpc>
            </a:pPr>
            <a:r>
              <a:rPr lang="en-US" altLang="en-US">
                <a:latin typeface="Calibri" panose="020F0502020204030204" pitchFamily="34" charset="0"/>
                <a:ea typeface="Calibri" panose="020F0502020204030204" pitchFamily="34" charset="0"/>
                <a:cs typeface="Calibri" panose="020F0502020204030204" pitchFamily="34" charset="0"/>
              </a:rPr>
              <a:t>Schools were implementing the curriculum with fidelity</a:t>
            </a:r>
          </a:p>
          <a:p>
            <a:pPr>
              <a:lnSpc>
                <a:spcPct val="120000"/>
              </a:lnSpc>
            </a:pPr>
            <a:r>
              <a:rPr lang="en-US" altLang="en-US">
                <a:latin typeface="Calibri" panose="020F0502020204030204" pitchFamily="34" charset="0"/>
                <a:ea typeface="Calibri" panose="020F0502020204030204" pitchFamily="34" charset="0"/>
                <a:cs typeface="Calibri" panose="020F0502020204030204" pitchFamily="34" charset="0"/>
              </a:rPr>
              <a:t>Correlation between physical/ motor competence and their intellectual development</a:t>
            </a:r>
          </a:p>
          <a:p>
            <a:pPr>
              <a:lnSpc>
                <a:spcPct val="120000"/>
              </a:lnSpc>
            </a:pPr>
            <a:r>
              <a:rPr lang="en-US" altLang="en-US">
                <a:latin typeface="Calibri" panose="020F0502020204030204" pitchFamily="34" charset="0"/>
                <a:ea typeface="Calibri" panose="020F0502020204030204" pitchFamily="34" charset="0"/>
                <a:cs typeface="Calibri" panose="020F0502020204030204" pitchFamily="34" charset="0"/>
              </a:rPr>
              <a:t>Independent motivated learners</a:t>
            </a:r>
          </a:p>
          <a:p>
            <a:pPr>
              <a:lnSpc>
                <a:spcPct val="120000"/>
              </a:lnSpc>
            </a:pPr>
            <a:r>
              <a:rPr lang="en-US" altLang="en-US">
                <a:latin typeface="Calibri" panose="020F0502020204030204" pitchFamily="34" charset="0"/>
                <a:ea typeface="Calibri" panose="020F0502020204030204" pitchFamily="34" charset="0"/>
                <a:cs typeface="Calibri" panose="020F0502020204030204" pitchFamily="34" charset="0"/>
              </a:rPr>
              <a:t>Progress in the development of Physical Literacy </a:t>
            </a:r>
          </a:p>
          <a:p>
            <a:pPr>
              <a:lnSpc>
                <a:spcPct val="120000"/>
              </a:lnSpc>
            </a:pPr>
            <a:r>
              <a:rPr lang="en-US" altLang="en-US">
                <a:latin typeface="Calibri" panose="020F0502020204030204" pitchFamily="34" charset="0"/>
                <a:ea typeface="Calibri" panose="020F0502020204030204" pitchFamily="34" charset="0"/>
                <a:cs typeface="Calibri" panose="020F0502020204030204" pitchFamily="34" charset="0"/>
              </a:rPr>
              <a:t>Children were </a:t>
            </a:r>
            <a:r>
              <a:rPr lang="en-US" altLang="en-US" b="1">
                <a:solidFill>
                  <a:srgbClr val="FF0000"/>
                </a:solidFill>
                <a:latin typeface="Calibri" panose="020F0502020204030204" pitchFamily="34" charset="0"/>
                <a:ea typeface="Calibri" panose="020F0502020204030204" pitchFamily="34" charset="0"/>
                <a:cs typeface="Calibri" panose="020F0502020204030204" pitchFamily="34" charset="0"/>
              </a:rPr>
              <a:t>NOT</a:t>
            </a:r>
            <a:r>
              <a:rPr lang="en-US" altLang="en-US">
                <a:latin typeface="Calibri" panose="020F0502020204030204" pitchFamily="34" charset="0"/>
                <a:ea typeface="Calibri" panose="020F0502020204030204" pitchFamily="34" charset="0"/>
                <a:cs typeface="Calibri" panose="020F0502020204030204" pitchFamily="34" charset="0"/>
              </a:rPr>
              <a:t> developing all aspects of their physical competence- at the phase where they should be developing their FMS</a:t>
            </a:r>
          </a:p>
          <a:p>
            <a:endParaRPr lang="en-US" altLang="en-US" sz="2400">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3741703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9">
            <a:extLst>
              <a:ext uri="{FF2B5EF4-FFF2-40B4-BE49-F238E27FC236}">
                <a16:creationId xmlns:a16="http://schemas.microsoft.com/office/drawing/2014/main" id="{7D7325BD-11E7-DA47-8D8D-3A3916E46485}"/>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a:stretch/>
        </p:blipFill>
        <p:spPr bwMode="auto">
          <a:xfrm>
            <a:off x="8157684" y="3438201"/>
            <a:ext cx="4034316" cy="3419812"/>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TextBox 16">
            <a:extLst>
              <a:ext uri="{FF2B5EF4-FFF2-40B4-BE49-F238E27FC236}">
                <a16:creationId xmlns:a16="http://schemas.microsoft.com/office/drawing/2014/main" id="{8F0F9298-432C-FA4E-8D8E-AD911228E5F2}"/>
              </a:ext>
            </a:extLst>
          </p:cNvPr>
          <p:cNvSpPr txBox="1">
            <a:spLocks noChangeArrowheads="1"/>
          </p:cNvSpPr>
          <p:nvPr/>
        </p:nvSpPr>
        <p:spPr bwMode="auto">
          <a:xfrm>
            <a:off x="838200" y="1314939"/>
            <a:ext cx="5712824" cy="85658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None/>
            </a:pPr>
            <a:endParaRPr lang="en-US" altLang="ko-KR" sz="4400" b="1" kern="1200">
              <a:solidFill>
                <a:schemeClr val="tx1"/>
              </a:solidFill>
              <a:latin typeface="+mj-lt"/>
              <a:ea typeface="+mj-ea"/>
              <a:cs typeface="+mj-cs"/>
            </a:endParaRPr>
          </a:p>
        </p:txBody>
      </p:sp>
      <p:sp>
        <p:nvSpPr>
          <p:cNvPr id="3" name="Title 2">
            <a:extLst>
              <a:ext uri="{FF2B5EF4-FFF2-40B4-BE49-F238E27FC236}">
                <a16:creationId xmlns:a16="http://schemas.microsoft.com/office/drawing/2014/main" id="{12AFDE8E-37CA-174E-93EE-BCB79A0907EB}"/>
              </a:ext>
            </a:extLst>
          </p:cNvPr>
          <p:cNvSpPr>
            <a:spLocks noGrp="1"/>
          </p:cNvSpPr>
          <p:nvPr>
            <p:ph type="title"/>
          </p:nvPr>
        </p:nvSpPr>
        <p:spPr>
          <a:xfrm>
            <a:off x="838200" y="1"/>
            <a:ext cx="10515600" cy="974360"/>
          </a:xfrm>
        </p:spPr>
        <p:txBody>
          <a:bodyPr>
            <a:noAutofit/>
          </a:bodyPr>
          <a:lstStyle/>
          <a:p>
            <a:r>
              <a:rPr lang="en-US" altLang="ko-KR" b="1">
                <a:solidFill>
                  <a:schemeClr val="bg1"/>
                </a:solidFill>
              </a:rPr>
              <a:t>Findings</a:t>
            </a:r>
            <a:endParaRPr lang="en-GB">
              <a:solidFill>
                <a:schemeClr val="bg1"/>
              </a:solidFill>
            </a:endParaRPr>
          </a:p>
        </p:txBody>
      </p:sp>
      <p:sp>
        <p:nvSpPr>
          <p:cNvPr id="21505" name="Content Placeholder 2">
            <a:extLst>
              <a:ext uri="{FF2B5EF4-FFF2-40B4-BE49-F238E27FC236}">
                <a16:creationId xmlns:a16="http://schemas.microsoft.com/office/drawing/2014/main" id="{5FDF43C6-623F-274F-BE2B-C44094121FE4}"/>
              </a:ext>
            </a:extLst>
          </p:cNvPr>
          <p:cNvSpPr>
            <a:spLocks noGrp="1"/>
          </p:cNvSpPr>
          <p:nvPr>
            <p:ph idx="1"/>
          </p:nvPr>
        </p:nvSpPr>
        <p:spPr>
          <a:xfrm>
            <a:off x="229593" y="1149927"/>
            <a:ext cx="7665928" cy="4623035"/>
          </a:xfrm>
        </p:spPr>
        <p:txBody>
          <a:bodyPr vert="horz" lIns="91440" tIns="45720" rIns="91440" bIns="45720" rtlCol="0" anchor="t">
            <a:noAutofit/>
          </a:bodyPr>
          <a:lstStyle/>
          <a:p>
            <a:pPr>
              <a:lnSpc>
                <a:spcPct val="150000"/>
              </a:lnSpc>
            </a:pPr>
            <a:r>
              <a:rPr lang="en-US" altLang="en-US"/>
              <a:t>FP children were developing their locomotor skills (i.e. running, jumping, skipping)</a:t>
            </a:r>
          </a:p>
          <a:p>
            <a:pPr>
              <a:lnSpc>
                <a:spcPct val="150000"/>
              </a:lnSpc>
            </a:pPr>
            <a:r>
              <a:rPr lang="en-US" altLang="en-US"/>
              <a:t>However, despite having taught lessons and lots of play pupils did </a:t>
            </a:r>
            <a:r>
              <a:rPr lang="en-US" altLang="en-US" b="1">
                <a:solidFill>
                  <a:srgbClr val="FF0000"/>
                </a:solidFill>
              </a:rPr>
              <a:t>not improve their object control skills </a:t>
            </a:r>
            <a:r>
              <a:rPr lang="en-US" altLang="en-US"/>
              <a:t>(i.e. catching, throwing, kicking)</a:t>
            </a:r>
          </a:p>
          <a:p>
            <a:pPr>
              <a:lnSpc>
                <a:spcPct val="150000"/>
              </a:lnSpc>
            </a:pPr>
            <a:r>
              <a:rPr lang="en-US" altLang="en-US"/>
              <a:t>Teachers did not know </a:t>
            </a:r>
            <a:r>
              <a:rPr lang="en-US" altLang="en-US" b="1">
                <a:solidFill>
                  <a:srgbClr val="FF0000"/>
                </a:solidFill>
              </a:rPr>
              <a:t>how</a:t>
            </a:r>
            <a:r>
              <a:rPr lang="en-US" altLang="en-US"/>
              <a:t> to teach these skills</a:t>
            </a:r>
          </a:p>
          <a:p>
            <a:pPr>
              <a:lnSpc>
                <a:spcPct val="150000"/>
              </a:lnSpc>
            </a:pPr>
            <a:endParaRPr lang="en-US" altLang="en-US" sz="3000">
              <a:solidFill>
                <a:schemeClr val="bg1"/>
              </a:solidFill>
            </a:endParaRPr>
          </a:p>
        </p:txBody>
      </p:sp>
      <p:pic>
        <p:nvPicPr>
          <p:cNvPr id="6" name="Picture 5">
            <a:extLst>
              <a:ext uri="{FF2B5EF4-FFF2-40B4-BE49-F238E27FC236}">
                <a16:creationId xmlns:a16="http://schemas.microsoft.com/office/drawing/2014/main" id="{792803A4-9A79-3340-9464-51A59D25287D}"/>
              </a:ext>
            </a:extLst>
          </p:cNvPr>
          <p:cNvPicPr>
            <a:picLocks noChangeAspect="1"/>
          </p:cNvPicPr>
          <p:nvPr/>
        </p:nvPicPr>
        <p:blipFill rotWithShape="1">
          <a:blip r:embed="rId4">
            <a:extLst>
              <a:ext uri="{28A0092B-C50C-407E-A947-70E740481C1C}">
                <a14:useLocalDpi xmlns:a14="http://schemas.microsoft.com/office/drawing/2010/main"/>
              </a:ext>
            </a:extLst>
          </a:blip>
          <a:srcRect b="-3"/>
          <a:stretch/>
        </p:blipFill>
        <p:spPr bwMode="auto">
          <a:xfrm>
            <a:off x="7895521" y="0"/>
            <a:ext cx="4296479" cy="3713016"/>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499015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B327F-6590-C743-A7B2-3BE71D8CBB2D}"/>
              </a:ext>
            </a:extLst>
          </p:cNvPr>
          <p:cNvSpPr>
            <a:spLocks noGrp="1"/>
          </p:cNvSpPr>
          <p:nvPr>
            <p:ph type="title"/>
          </p:nvPr>
        </p:nvSpPr>
        <p:spPr>
          <a:xfrm>
            <a:off x="838200" y="1"/>
            <a:ext cx="10515600" cy="1028699"/>
          </a:xfrm>
        </p:spPr>
        <p:txBody>
          <a:bodyPr/>
          <a:lstStyle/>
          <a:p>
            <a:pPr algn="ctr"/>
            <a:r>
              <a:rPr lang="en-GB" altLang="ko-KR" b="1">
                <a:ln w="0"/>
                <a:solidFill>
                  <a:schemeClr val="bg1"/>
                </a:solidFill>
                <a:cs typeface="Calibri" panose="020F0502020204030204" pitchFamily="34" charset="0"/>
              </a:rPr>
              <a:t>Why is this an issue?</a:t>
            </a:r>
            <a:endParaRPr lang="en-GB" b="1"/>
          </a:p>
        </p:txBody>
      </p:sp>
      <p:sp>
        <p:nvSpPr>
          <p:cNvPr id="3" name="Content Placeholder 2">
            <a:extLst>
              <a:ext uri="{FF2B5EF4-FFF2-40B4-BE49-F238E27FC236}">
                <a16:creationId xmlns:a16="http://schemas.microsoft.com/office/drawing/2014/main" id="{2366799C-5932-0B45-90DF-C3678BF59A25}"/>
              </a:ext>
            </a:extLst>
          </p:cNvPr>
          <p:cNvSpPr>
            <a:spLocks noGrp="1"/>
          </p:cNvSpPr>
          <p:nvPr>
            <p:ph idx="1"/>
          </p:nvPr>
        </p:nvSpPr>
        <p:spPr>
          <a:xfrm>
            <a:off x="186400" y="966970"/>
            <a:ext cx="11216169" cy="4314619"/>
          </a:xfrm>
        </p:spPr>
        <p:txBody>
          <a:bodyPr>
            <a:normAutofit fontScale="92500" lnSpcReduction="20000"/>
          </a:bodyPr>
          <a:lstStyle/>
          <a:p>
            <a:pPr fontAlgn="base">
              <a:lnSpc>
                <a:spcPct val="160000"/>
              </a:lnSpc>
            </a:pPr>
            <a:r>
              <a:rPr lang="en-GB" sz="2700"/>
              <a:t>A misconception is that children ‘naturally’ learn FMS, however they need to be taught, reinforced and practiced in the correct environment</a:t>
            </a:r>
          </a:p>
          <a:p>
            <a:pPr fontAlgn="base">
              <a:lnSpc>
                <a:spcPct val="160000"/>
              </a:lnSpc>
            </a:pPr>
            <a:r>
              <a:rPr lang="en-US" sz="2700"/>
              <a:t>FP children are at the phase of motor development where they are           developing their FMS</a:t>
            </a:r>
          </a:p>
          <a:p>
            <a:pPr fontAlgn="base">
              <a:lnSpc>
                <a:spcPct val="160000"/>
              </a:lnSpc>
            </a:pPr>
            <a:r>
              <a:rPr lang="en-US" sz="2700"/>
              <a:t>FMS lay the foundations for physical competence- key attribute of PL</a:t>
            </a:r>
          </a:p>
          <a:p>
            <a:pPr fontAlgn="base">
              <a:lnSpc>
                <a:spcPct val="160000"/>
              </a:lnSpc>
            </a:pPr>
            <a:r>
              <a:rPr lang="en-GB" sz="2700"/>
              <a:t>Without this foundation in the early years, an individual is less likely to participate in a variety of physical activity contexts in later life </a:t>
            </a:r>
            <a:r>
              <a:rPr lang="en-US"/>
              <a:t>​</a:t>
            </a:r>
            <a:endParaRPr lang="en-GB"/>
          </a:p>
        </p:txBody>
      </p:sp>
      <p:pic>
        <p:nvPicPr>
          <p:cNvPr id="8" name="Picture 7">
            <a:extLst>
              <a:ext uri="{FF2B5EF4-FFF2-40B4-BE49-F238E27FC236}">
                <a16:creationId xmlns:a16="http://schemas.microsoft.com/office/drawing/2014/main" id="{CAE3893D-F239-3243-BC1C-FDAD2D815129}"/>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9750086" y="1596309"/>
            <a:ext cx="2312435" cy="1758984"/>
          </a:xfrm>
          <a:prstGeom prst="rect">
            <a:avLst/>
          </a:prstGeom>
        </p:spPr>
      </p:pic>
      <p:sp>
        <p:nvSpPr>
          <p:cNvPr id="4" name="Rectangle 3">
            <a:extLst>
              <a:ext uri="{FF2B5EF4-FFF2-40B4-BE49-F238E27FC236}">
                <a16:creationId xmlns:a16="http://schemas.microsoft.com/office/drawing/2014/main" id="{F9F58852-15B7-F049-ACAD-F4732628AF78}"/>
              </a:ext>
            </a:extLst>
          </p:cNvPr>
          <p:cNvSpPr/>
          <p:nvPr/>
        </p:nvSpPr>
        <p:spPr>
          <a:xfrm>
            <a:off x="0" y="5849198"/>
            <a:ext cx="9750086" cy="100880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D1B27C28-0F57-E347-BB2A-12DAEF8AC6BD}"/>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2077788" y="5405837"/>
            <a:ext cx="1758347" cy="139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a:extLst>
              <a:ext uri="{FF2B5EF4-FFF2-40B4-BE49-F238E27FC236}">
                <a16:creationId xmlns:a16="http://schemas.microsoft.com/office/drawing/2014/main" id="{239D8A76-4922-C84F-8BB5-9F8385D04C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69001" y="5352614"/>
            <a:ext cx="2230108" cy="150538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a:extLst>
              <a:ext uri="{FF2B5EF4-FFF2-40B4-BE49-F238E27FC236}">
                <a16:creationId xmlns:a16="http://schemas.microsoft.com/office/drawing/2014/main" id="{54486E26-D78B-3147-BD98-BC64CD10A86C}"/>
              </a:ext>
            </a:extLst>
          </p:cNvPr>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a:off x="8834489" y="5130800"/>
            <a:ext cx="3441408"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1">
            <a:extLst>
              <a:ext uri="{FF2B5EF4-FFF2-40B4-BE49-F238E27FC236}">
                <a16:creationId xmlns:a16="http://schemas.microsoft.com/office/drawing/2014/main" id="{5C2A646E-D130-304E-898C-152E8191DAB6}"/>
              </a:ext>
            </a:extLst>
          </p:cNvPr>
          <p:cNvPicPr>
            <a:picLocks noChangeAspect="1"/>
          </p:cNvPicPr>
          <p:nvPr/>
        </p:nvPicPr>
        <p:blipFill>
          <a:blip r:embed="rId7">
            <a:extLst>
              <a:ext uri="{28A0092B-C50C-407E-A947-70E740481C1C}">
                <a14:useLocalDpi xmlns:a14="http://schemas.microsoft.com/office/drawing/2010/main"/>
              </a:ext>
            </a:extLst>
          </a:blip>
          <a:srcRect l="13141" r="13139"/>
          <a:stretch>
            <a:fillRect/>
          </a:stretch>
        </p:blipFill>
        <p:spPr bwMode="auto">
          <a:xfrm rot="2358542">
            <a:off x="605930" y="5620582"/>
            <a:ext cx="651260" cy="989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Vintage Lego Duplo Bricks Stacked Stock Photo - Download Image Now - iStock">
            <a:extLst>
              <a:ext uri="{FF2B5EF4-FFF2-40B4-BE49-F238E27FC236}">
                <a16:creationId xmlns:a16="http://schemas.microsoft.com/office/drawing/2014/main" id="{87D07C7C-ADEB-5542-80BD-0E892FD48FF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5316" t="4846" r="19954" b="9546"/>
          <a:stretch/>
        </p:blipFill>
        <p:spPr bwMode="auto">
          <a:xfrm>
            <a:off x="4354887" y="5334814"/>
            <a:ext cx="809007" cy="1523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8833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2F028A-362B-DBFF-32DC-6ECF3388E859}"/>
              </a:ext>
            </a:extLst>
          </p:cNvPr>
          <p:cNvSpPr>
            <a:spLocks noGrp="1"/>
          </p:cNvSpPr>
          <p:nvPr>
            <p:ph type="title"/>
          </p:nvPr>
        </p:nvSpPr>
        <p:spPr>
          <a:xfrm>
            <a:off x="512618" y="1"/>
            <a:ext cx="10841182" cy="1027905"/>
          </a:xfrm>
        </p:spPr>
        <p:txBody>
          <a:bodyPr/>
          <a:lstStyle/>
          <a:p>
            <a:r>
              <a:rPr lang="en-GB">
                <a:solidFill>
                  <a:schemeClr val="bg1"/>
                </a:solidFill>
              </a:rPr>
              <a:t>Proficiency barrier</a:t>
            </a:r>
          </a:p>
        </p:txBody>
      </p:sp>
      <p:pic>
        <p:nvPicPr>
          <p:cNvPr id="4" name="Picture 2" descr="mdmountain">
            <a:extLst>
              <a:ext uri="{FF2B5EF4-FFF2-40B4-BE49-F238E27FC236}">
                <a16:creationId xmlns:a16="http://schemas.microsoft.com/office/drawing/2014/main" id="{02A005F4-FFC6-F500-4144-611372752B30}"/>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l="7907" t="21155" r="11839" b="5771"/>
          <a:stretch/>
        </p:blipFill>
        <p:spPr bwMode="auto">
          <a:xfrm>
            <a:off x="5251363" y="1057592"/>
            <a:ext cx="5306291" cy="4521142"/>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8" name="Content Placeholder 7">
            <a:extLst>
              <a:ext uri="{FF2B5EF4-FFF2-40B4-BE49-F238E27FC236}">
                <a16:creationId xmlns:a16="http://schemas.microsoft.com/office/drawing/2014/main" id="{38AE47EF-2D17-88D0-BBA5-703FA7971974}"/>
              </a:ext>
            </a:extLst>
          </p:cNvPr>
          <p:cNvSpPr>
            <a:spLocks noGrp="1"/>
          </p:cNvSpPr>
          <p:nvPr>
            <p:ph idx="1"/>
          </p:nvPr>
        </p:nvSpPr>
        <p:spPr>
          <a:xfrm>
            <a:off x="135204" y="1394800"/>
            <a:ext cx="4720696" cy="4868011"/>
          </a:xfrm>
        </p:spPr>
        <p:txBody>
          <a:bodyPr>
            <a:normAutofit/>
          </a:bodyPr>
          <a:lstStyle/>
          <a:p>
            <a:pPr>
              <a:lnSpc>
                <a:spcPct val="100000"/>
              </a:lnSpc>
            </a:pPr>
            <a:r>
              <a:rPr lang="en-GB" sz="2000"/>
              <a:t>Competence in FMS are necessary in order to be able to engage in sports and physical activity</a:t>
            </a:r>
          </a:p>
          <a:p>
            <a:pPr>
              <a:lnSpc>
                <a:spcPct val="100000"/>
              </a:lnSpc>
            </a:pPr>
            <a:endParaRPr lang="en-GB" sz="2000"/>
          </a:p>
          <a:p>
            <a:pPr>
              <a:lnSpc>
                <a:spcPct val="100000"/>
              </a:lnSpc>
            </a:pPr>
            <a:r>
              <a:rPr lang="en-GB" sz="2000"/>
              <a:t>Children should acquire a proficient level of motor skills to successfully be able to apply these skills and break through the </a:t>
            </a:r>
            <a:r>
              <a:rPr lang="en-GB" sz="2000">
                <a:solidFill>
                  <a:srgbClr val="FF0000"/>
                </a:solidFill>
              </a:rPr>
              <a:t>proficiency barrier</a:t>
            </a:r>
          </a:p>
          <a:p>
            <a:pPr>
              <a:lnSpc>
                <a:spcPct val="100000"/>
              </a:lnSpc>
            </a:pPr>
            <a:endParaRPr lang="en-GB" sz="2000"/>
          </a:p>
          <a:p>
            <a:pPr>
              <a:lnSpc>
                <a:spcPct val="100000"/>
              </a:lnSpc>
            </a:pPr>
            <a:r>
              <a:rPr lang="en-GB" sz="2000"/>
              <a:t>This model highlights the importance of developing these skills in early childhood</a:t>
            </a:r>
          </a:p>
        </p:txBody>
      </p:sp>
      <p:pic>
        <p:nvPicPr>
          <p:cNvPr id="2" name="Picture 2" descr="mdmountain">
            <a:extLst>
              <a:ext uri="{FF2B5EF4-FFF2-40B4-BE49-F238E27FC236}">
                <a16:creationId xmlns:a16="http://schemas.microsoft.com/office/drawing/2014/main" id="{9667C3BB-909E-FFEF-998C-3FDB287AA8DE}"/>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t="1915" b="92338"/>
          <a:stretch/>
        </p:blipFill>
        <p:spPr bwMode="auto">
          <a:xfrm>
            <a:off x="5225034" y="5560233"/>
            <a:ext cx="5490534" cy="33251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AutoShape 8">
            <a:extLst>
              <a:ext uri="{FF2B5EF4-FFF2-40B4-BE49-F238E27FC236}">
                <a16:creationId xmlns:a16="http://schemas.microsoft.com/office/drawing/2014/main" id="{AAD8E1C6-C1E6-71D0-3E87-3C043BC565A2}"/>
              </a:ext>
            </a:extLst>
          </p:cNvPr>
          <p:cNvSpPr>
            <a:spLocks noChangeArrowheads="1"/>
          </p:cNvSpPr>
          <p:nvPr/>
        </p:nvSpPr>
        <p:spPr bwMode="auto">
          <a:xfrm>
            <a:off x="4712271" y="3729235"/>
            <a:ext cx="1025525" cy="1143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FMS</a:t>
            </a:r>
          </a:p>
        </p:txBody>
      </p:sp>
      <p:sp>
        <p:nvSpPr>
          <p:cNvPr id="10" name="AutoShape 8">
            <a:extLst>
              <a:ext uri="{FF2B5EF4-FFF2-40B4-BE49-F238E27FC236}">
                <a16:creationId xmlns:a16="http://schemas.microsoft.com/office/drawing/2014/main" id="{452D69FD-E29C-278D-2290-EB16CA7B5FF7}"/>
              </a:ext>
            </a:extLst>
          </p:cNvPr>
          <p:cNvSpPr>
            <a:spLocks noChangeArrowheads="1"/>
          </p:cNvSpPr>
          <p:nvPr/>
        </p:nvSpPr>
        <p:spPr bwMode="auto">
          <a:xfrm rot="3438826">
            <a:off x="4670471" y="2469736"/>
            <a:ext cx="1800225" cy="11430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Foundations </a:t>
            </a:r>
          </a:p>
          <a:p>
            <a:pPr algn="ctr">
              <a:spcBef>
                <a:spcPct val="0"/>
              </a:spcBef>
              <a:buFontTx/>
              <a:buNone/>
            </a:pPr>
            <a:r>
              <a:rPr lang="en-US" altLang="en-US" sz="1600">
                <a:latin typeface="Comic Sans MS" charset="0"/>
              </a:rPr>
              <a:t>Of PL </a:t>
            </a:r>
          </a:p>
        </p:txBody>
      </p:sp>
      <p:sp>
        <p:nvSpPr>
          <p:cNvPr id="11" name="AutoShape 8">
            <a:extLst>
              <a:ext uri="{FF2B5EF4-FFF2-40B4-BE49-F238E27FC236}">
                <a16:creationId xmlns:a16="http://schemas.microsoft.com/office/drawing/2014/main" id="{C4DD7814-279F-57D1-9BF7-EF8C9B36B49D}"/>
              </a:ext>
            </a:extLst>
          </p:cNvPr>
          <p:cNvSpPr>
            <a:spLocks noChangeArrowheads="1"/>
          </p:cNvSpPr>
          <p:nvPr/>
        </p:nvSpPr>
        <p:spPr bwMode="auto">
          <a:xfrm>
            <a:off x="9372600" y="943818"/>
            <a:ext cx="1981200" cy="1371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Secondary</a:t>
            </a:r>
          </a:p>
        </p:txBody>
      </p:sp>
      <p:sp>
        <p:nvSpPr>
          <p:cNvPr id="12" name="AutoShape 7">
            <a:extLst>
              <a:ext uri="{FF2B5EF4-FFF2-40B4-BE49-F238E27FC236}">
                <a16:creationId xmlns:a16="http://schemas.microsoft.com/office/drawing/2014/main" id="{06F765BF-5B20-A32D-40CE-5103B425621D}"/>
              </a:ext>
            </a:extLst>
          </p:cNvPr>
          <p:cNvSpPr>
            <a:spLocks noChangeArrowheads="1"/>
          </p:cNvSpPr>
          <p:nvPr/>
        </p:nvSpPr>
        <p:spPr bwMode="auto">
          <a:xfrm>
            <a:off x="9816250" y="2121138"/>
            <a:ext cx="1798637" cy="1371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Upper primary</a:t>
            </a:r>
          </a:p>
        </p:txBody>
      </p:sp>
      <p:sp>
        <p:nvSpPr>
          <p:cNvPr id="13" name="AutoShape 6">
            <a:extLst>
              <a:ext uri="{FF2B5EF4-FFF2-40B4-BE49-F238E27FC236}">
                <a16:creationId xmlns:a16="http://schemas.microsoft.com/office/drawing/2014/main" id="{59DF2E39-7A35-CA69-56D1-E648B9EFC1E7}"/>
              </a:ext>
            </a:extLst>
          </p:cNvPr>
          <p:cNvSpPr>
            <a:spLocks noChangeArrowheads="1"/>
          </p:cNvSpPr>
          <p:nvPr/>
        </p:nvSpPr>
        <p:spPr bwMode="auto">
          <a:xfrm>
            <a:off x="10257813" y="3558830"/>
            <a:ext cx="1934187" cy="1371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600">
                <a:latin typeface="Comic Sans MS" charset="0"/>
              </a:rPr>
              <a:t>Lower primary</a:t>
            </a:r>
          </a:p>
        </p:txBody>
      </p:sp>
      <p:sp>
        <p:nvSpPr>
          <p:cNvPr id="6" name="AutoShape 3">
            <a:extLst>
              <a:ext uri="{FF2B5EF4-FFF2-40B4-BE49-F238E27FC236}">
                <a16:creationId xmlns:a16="http://schemas.microsoft.com/office/drawing/2014/main" id="{835ED1E1-3D02-71FC-40D7-769F55F03EC0}"/>
              </a:ext>
            </a:extLst>
          </p:cNvPr>
          <p:cNvSpPr>
            <a:spLocks noChangeArrowheads="1"/>
          </p:cNvSpPr>
          <p:nvPr/>
        </p:nvSpPr>
        <p:spPr bwMode="auto">
          <a:xfrm>
            <a:off x="9874325" y="3272035"/>
            <a:ext cx="1496054" cy="457200"/>
          </a:xfrm>
          <a:prstGeom prst="leftArrow">
            <a:avLst>
              <a:gd name="adj1" fmla="val 50000"/>
              <a:gd name="adj2" fmla="val 91667"/>
            </a:avLst>
          </a:prstGeom>
          <a:solidFill>
            <a:srgbClr val="FF00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800" b="1">
                <a:latin typeface="+mn-lt"/>
              </a:rPr>
              <a:t>Critical</a:t>
            </a:r>
          </a:p>
        </p:txBody>
      </p:sp>
    </p:spTree>
    <p:extLst>
      <p:ext uri="{BB962C8B-B14F-4D97-AF65-F5344CB8AC3E}">
        <p14:creationId xmlns:p14="http://schemas.microsoft.com/office/powerpoint/2010/main" val="14194044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ext Box 20">
            <a:extLst>
              <a:ext uri="{FF2B5EF4-FFF2-40B4-BE49-F238E27FC236}">
                <a16:creationId xmlns:a16="http://schemas.microsoft.com/office/drawing/2014/main" id="{7114D0EE-6E6B-478B-B96B-EACFA814EAB9}"/>
              </a:ext>
            </a:extLst>
          </p:cNvPr>
          <p:cNvSpPr txBox="1">
            <a:spLocks noChangeArrowheads="1"/>
          </p:cNvSpPr>
          <p:nvPr/>
        </p:nvSpPr>
        <p:spPr bwMode="auto">
          <a:xfrm>
            <a:off x="2838450" y="1943100"/>
            <a:ext cx="62865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endParaRPr lang="en-US" altLang="en-US" sz="1800">
              <a:latin typeface="Arial" panose="020B0604020202020204" pitchFamily="34" charset="0"/>
              <a:ea typeface="ＭＳ Ｐゴシック" panose="020B0600070205080204" pitchFamily="34" charset="-128"/>
            </a:endParaRPr>
          </a:p>
        </p:txBody>
      </p:sp>
      <p:sp>
        <p:nvSpPr>
          <p:cNvPr id="37890" name="TextBox 35">
            <a:extLst>
              <a:ext uri="{FF2B5EF4-FFF2-40B4-BE49-F238E27FC236}">
                <a16:creationId xmlns:a16="http://schemas.microsoft.com/office/drawing/2014/main" id="{FC37B8C5-3171-409E-95BB-1D77719AD8EC}"/>
              </a:ext>
            </a:extLst>
          </p:cNvPr>
          <p:cNvSpPr txBox="1">
            <a:spLocks noChangeArrowheads="1"/>
          </p:cNvSpPr>
          <p:nvPr/>
        </p:nvSpPr>
        <p:spPr bwMode="auto">
          <a:xfrm>
            <a:off x="96654" y="3815230"/>
            <a:ext cx="3430492" cy="163121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US" altLang="en-US" sz="2000">
                <a:latin typeface="Calibri" panose="020F0502020204030204" pitchFamily="34" charset="0"/>
                <a:ea typeface="ＭＳ Ｐゴシック" panose="020B0600070205080204" pitchFamily="34" charset="-128"/>
                <a:cs typeface="Calibri" panose="020F0502020204030204" pitchFamily="34" charset="0"/>
              </a:rPr>
              <a:t>FMS  are the “base camp” to the mountain of motor development. Each child needs to develop MC to travel up the mountain to skillfulness. </a:t>
            </a:r>
          </a:p>
        </p:txBody>
      </p:sp>
      <p:sp>
        <p:nvSpPr>
          <p:cNvPr id="37891" name="Rectangle 31">
            <a:extLst>
              <a:ext uri="{FF2B5EF4-FFF2-40B4-BE49-F238E27FC236}">
                <a16:creationId xmlns:a16="http://schemas.microsoft.com/office/drawing/2014/main" id="{D2E54A83-9D24-4E04-A939-D24A9B4CDEA1}"/>
              </a:ext>
            </a:extLst>
          </p:cNvPr>
          <p:cNvSpPr>
            <a:spLocks noChangeArrowheads="1"/>
          </p:cNvSpPr>
          <p:nvPr/>
        </p:nvSpPr>
        <p:spPr bwMode="auto">
          <a:xfrm>
            <a:off x="2098675" y="115245"/>
            <a:ext cx="799465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4400" b="1">
                <a:solidFill>
                  <a:schemeClr val="bg1"/>
                </a:solidFill>
                <a:latin typeface="+mj-lt"/>
                <a:ea typeface="ＭＳ Ｐゴシック" panose="020B0600070205080204" pitchFamily="34" charset="-128"/>
                <a:cs typeface="Calibri" panose="020F0502020204030204" pitchFamily="34" charset="0"/>
              </a:rPr>
              <a:t>Mountain of Motor Development</a:t>
            </a:r>
          </a:p>
        </p:txBody>
      </p:sp>
      <p:pic>
        <p:nvPicPr>
          <p:cNvPr id="37892" name="Picture 30">
            <a:extLst>
              <a:ext uri="{FF2B5EF4-FFF2-40B4-BE49-F238E27FC236}">
                <a16:creationId xmlns:a16="http://schemas.microsoft.com/office/drawing/2014/main" id="{C8706C39-2454-41BE-A0FD-693691A035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08389" y="947012"/>
            <a:ext cx="7490105" cy="4963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3" name="AutoShape 25">
            <a:extLst>
              <a:ext uri="{FF2B5EF4-FFF2-40B4-BE49-F238E27FC236}">
                <a16:creationId xmlns:a16="http://schemas.microsoft.com/office/drawing/2014/main" id="{E3D3CA9B-7ADA-4D3D-8821-1D916499C9DF}"/>
              </a:ext>
            </a:extLst>
          </p:cNvPr>
          <p:cNvSpPr>
            <a:spLocks noChangeArrowheads="1"/>
          </p:cNvSpPr>
          <p:nvPr/>
        </p:nvSpPr>
        <p:spPr bwMode="auto">
          <a:xfrm>
            <a:off x="4550430" y="4218643"/>
            <a:ext cx="1200150" cy="4572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1200" b="1" i="1">
                <a:latin typeface="Candara" panose="020E0502030303020204" pitchFamily="34" charset="0"/>
                <a:ea typeface="ＭＳ Ｐゴシック" panose="020B0600070205080204" pitchFamily="34" charset="-128"/>
              </a:rPr>
              <a:t>FMS</a:t>
            </a:r>
          </a:p>
        </p:txBody>
      </p:sp>
      <p:sp>
        <p:nvSpPr>
          <p:cNvPr id="26631" name="AutoShape 26">
            <a:extLst>
              <a:ext uri="{FF2B5EF4-FFF2-40B4-BE49-F238E27FC236}">
                <a16:creationId xmlns:a16="http://schemas.microsoft.com/office/drawing/2014/main" id="{68315564-D466-443C-B1DD-0E138190694C}"/>
              </a:ext>
            </a:extLst>
          </p:cNvPr>
          <p:cNvSpPr>
            <a:spLocks noChangeArrowheads="1"/>
          </p:cNvSpPr>
          <p:nvPr/>
        </p:nvSpPr>
        <p:spPr bwMode="auto">
          <a:xfrm>
            <a:off x="3527146" y="3295704"/>
            <a:ext cx="2457450" cy="4572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350" b="1" i="1">
                <a:latin typeface="Candara" panose="020E0502030303020204" pitchFamily="34" charset="0"/>
              </a:rPr>
              <a:t>Context Specific Sports </a:t>
            </a:r>
          </a:p>
        </p:txBody>
      </p:sp>
      <p:sp>
        <p:nvSpPr>
          <p:cNvPr id="26632" name="AutoShape 29">
            <a:extLst>
              <a:ext uri="{FF2B5EF4-FFF2-40B4-BE49-F238E27FC236}">
                <a16:creationId xmlns:a16="http://schemas.microsoft.com/office/drawing/2014/main" id="{4F489E41-87E7-4171-B320-B242C584BA7A}"/>
              </a:ext>
            </a:extLst>
          </p:cNvPr>
          <p:cNvSpPr>
            <a:spLocks noChangeArrowheads="1"/>
          </p:cNvSpPr>
          <p:nvPr/>
        </p:nvSpPr>
        <p:spPr bwMode="auto">
          <a:xfrm>
            <a:off x="3608389" y="2372766"/>
            <a:ext cx="2457450" cy="4572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350" b="1" i="1">
                <a:latin typeface="Candara" panose="020E0502030303020204" pitchFamily="34" charset="0"/>
              </a:rPr>
              <a:t>Skillful in Sports/PA </a:t>
            </a:r>
          </a:p>
        </p:txBody>
      </p:sp>
      <p:sp>
        <p:nvSpPr>
          <p:cNvPr id="26633" name="AutoShape 27">
            <a:extLst>
              <a:ext uri="{FF2B5EF4-FFF2-40B4-BE49-F238E27FC236}">
                <a16:creationId xmlns:a16="http://schemas.microsoft.com/office/drawing/2014/main" id="{E87735E7-9E3A-491E-AB81-B0FF7F901891}"/>
              </a:ext>
            </a:extLst>
          </p:cNvPr>
          <p:cNvSpPr>
            <a:spLocks noChangeArrowheads="1"/>
          </p:cNvSpPr>
          <p:nvPr/>
        </p:nvSpPr>
        <p:spPr bwMode="auto">
          <a:xfrm>
            <a:off x="7276655" y="2356644"/>
            <a:ext cx="2000250" cy="400050"/>
          </a:xfrm>
          <a:prstGeom prst="leftArrow">
            <a:avLst>
              <a:gd name="adj1" fmla="val 50000"/>
              <a:gd name="adj2" fmla="val 95000"/>
            </a:avLst>
          </a:prstGeom>
          <a:solidFill>
            <a:srgbClr val="FF0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350" b="1" i="1">
                <a:latin typeface="Candara" panose="020E0502030303020204" pitchFamily="34" charset="0"/>
              </a:rPr>
              <a:t>High Competency</a:t>
            </a:r>
          </a:p>
        </p:txBody>
      </p:sp>
      <p:sp>
        <p:nvSpPr>
          <p:cNvPr id="26634" name="AutoShape 28">
            <a:extLst>
              <a:ext uri="{FF2B5EF4-FFF2-40B4-BE49-F238E27FC236}">
                <a16:creationId xmlns:a16="http://schemas.microsoft.com/office/drawing/2014/main" id="{1AD271A0-CE43-491B-AF0E-8592BEFF2854}"/>
              </a:ext>
            </a:extLst>
          </p:cNvPr>
          <p:cNvSpPr>
            <a:spLocks noChangeArrowheads="1"/>
          </p:cNvSpPr>
          <p:nvPr/>
        </p:nvSpPr>
        <p:spPr bwMode="auto">
          <a:xfrm>
            <a:off x="9031475" y="3200400"/>
            <a:ext cx="742950" cy="457199"/>
          </a:xfrm>
          <a:prstGeom prst="leftArrow">
            <a:avLst>
              <a:gd name="adj1" fmla="val 50000"/>
              <a:gd name="adj2" fmla="val 65000"/>
            </a:avLst>
          </a:prstGeom>
          <a:solidFill>
            <a:srgbClr val="FF0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350" b="1" i="1">
                <a:latin typeface="Candara" panose="020E0502030303020204" pitchFamily="34" charset="0"/>
              </a:rPr>
              <a:t>Low</a:t>
            </a:r>
          </a:p>
        </p:txBody>
      </p:sp>
      <p:sp>
        <p:nvSpPr>
          <p:cNvPr id="26635" name="Text Box 24">
            <a:extLst>
              <a:ext uri="{FF2B5EF4-FFF2-40B4-BE49-F238E27FC236}">
                <a16:creationId xmlns:a16="http://schemas.microsoft.com/office/drawing/2014/main" id="{C19B137D-1B73-4F40-BEBC-2F125819EFBF}"/>
              </a:ext>
            </a:extLst>
          </p:cNvPr>
          <p:cNvSpPr txBox="1">
            <a:spLocks noChangeArrowheads="1"/>
          </p:cNvSpPr>
          <p:nvPr/>
        </p:nvSpPr>
        <p:spPr bwMode="auto">
          <a:xfrm>
            <a:off x="6763019" y="5610951"/>
            <a:ext cx="1878012" cy="3000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defRPr/>
            </a:pPr>
            <a:r>
              <a:rPr lang="en-US" altLang="en-US" sz="1350">
                <a:cs typeface="Calibri" panose="020F0502020204030204" pitchFamily="34" charset="0"/>
              </a:rPr>
              <a:t>Clark &amp; Metcalfe (2003)</a:t>
            </a:r>
          </a:p>
        </p:txBody>
      </p:sp>
    </p:spTree>
    <p:extLst>
      <p:ext uri="{BB962C8B-B14F-4D97-AF65-F5344CB8AC3E}">
        <p14:creationId xmlns:p14="http://schemas.microsoft.com/office/powerpoint/2010/main" val="1724384981"/>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924E4-30B1-F548-B157-020DCD2675D0}"/>
              </a:ext>
            </a:extLst>
          </p:cNvPr>
          <p:cNvSpPr>
            <a:spLocks noGrp="1"/>
          </p:cNvSpPr>
          <p:nvPr>
            <p:ph type="title"/>
          </p:nvPr>
        </p:nvSpPr>
        <p:spPr>
          <a:xfrm>
            <a:off x="838200" y="42749"/>
            <a:ext cx="10515600" cy="1325563"/>
          </a:xfrm>
        </p:spPr>
        <p:txBody>
          <a:bodyPr>
            <a:noAutofit/>
          </a:bodyPr>
          <a:lstStyle/>
          <a:p>
            <a:pPr algn="ctr"/>
            <a:r>
              <a:rPr lang="en-US" sz="3200" b="1">
                <a:solidFill>
                  <a:schemeClr val="bg1"/>
                </a:solidFill>
                <a:cs typeface="Calibri" panose="020F0502020204030204" pitchFamily="34" charset="0"/>
              </a:rPr>
              <a:t>MC’s role in influencing the Physical Activity &amp; Obesity Trajectories of Children Elevator Up?.......Elevator Down</a:t>
            </a:r>
            <a:br>
              <a:rPr lang="en-US" sz="3200" b="1">
                <a:cs typeface="Calibri" panose="020F0502020204030204" pitchFamily="34" charset="0"/>
              </a:rPr>
            </a:br>
            <a:endParaRPr lang="en-GB" sz="3200"/>
          </a:p>
        </p:txBody>
      </p:sp>
      <p:pic>
        <p:nvPicPr>
          <p:cNvPr id="4" name="Picture 6" descr="Final Quest model nov 15 2007 (2)">
            <a:extLst>
              <a:ext uri="{FF2B5EF4-FFF2-40B4-BE49-F238E27FC236}">
                <a16:creationId xmlns:a16="http://schemas.microsoft.com/office/drawing/2014/main" id="{8FE2083C-D27E-0249-AEE0-7CC2C1BF020A}"/>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l="4595" t="3283" r="5874" b="4021"/>
          <a:stretch/>
        </p:blipFill>
        <p:spPr bwMode="auto">
          <a:xfrm>
            <a:off x="1765586" y="1032934"/>
            <a:ext cx="8193156" cy="477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A67F12A1-E67C-EB4C-822F-267252B5E91A}"/>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186576" y="2806700"/>
            <a:ext cx="1239838" cy="124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7A250916-6F19-2240-B082-F77EECC87AE9}"/>
              </a:ext>
            </a:extLst>
          </p:cNvPr>
          <p:cNvSpPr txBox="1"/>
          <p:nvPr/>
        </p:nvSpPr>
        <p:spPr>
          <a:xfrm>
            <a:off x="9958742" y="5489688"/>
            <a:ext cx="219165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Calibri" panose="020F0502020204030204"/>
                <a:ea typeface="+mn-ea"/>
                <a:cs typeface="+mn-cs"/>
              </a:rPr>
              <a:t>Stodden</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et al. (2008)</a:t>
            </a:r>
          </a:p>
        </p:txBody>
      </p:sp>
    </p:spTree>
    <p:extLst>
      <p:ext uri="{BB962C8B-B14F-4D97-AF65-F5344CB8AC3E}">
        <p14:creationId xmlns:p14="http://schemas.microsoft.com/office/powerpoint/2010/main" val="29063249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a:extLst>
              <a:ext uri="{FF2B5EF4-FFF2-40B4-BE49-F238E27FC236}">
                <a16:creationId xmlns:a16="http://schemas.microsoft.com/office/drawing/2014/main" id="{204E07BA-DA48-46E7-932B-883E638ABF40}"/>
              </a:ext>
            </a:extLst>
          </p:cNvPr>
          <p:cNvSpPr>
            <a:spLocks noGrp="1"/>
          </p:cNvSpPr>
          <p:nvPr>
            <p:ph type="title"/>
          </p:nvPr>
        </p:nvSpPr>
        <p:spPr>
          <a:xfrm>
            <a:off x="1094283" y="44451"/>
            <a:ext cx="10013428" cy="895350"/>
          </a:xfrm>
        </p:spPr>
        <p:txBody>
          <a:bodyPr>
            <a:normAutofit/>
          </a:bodyPr>
          <a:lstStyle/>
          <a:p>
            <a:pPr algn="ctr" eaLnBrk="1" hangingPunct="1"/>
            <a:r>
              <a:rPr lang="en-US" altLang="en-US" b="1">
                <a:solidFill>
                  <a:schemeClr val="bg1"/>
                </a:solidFill>
                <a:ea typeface="Calibri" panose="020F0502020204030204" pitchFamily="34" charset="0"/>
                <a:cs typeface="Calibri" panose="020F0502020204030204" pitchFamily="34" charset="0"/>
              </a:rPr>
              <a:t>Physical Activity and Motor Competence</a:t>
            </a:r>
          </a:p>
        </p:txBody>
      </p:sp>
      <p:sp>
        <p:nvSpPr>
          <p:cNvPr id="18435" name="Rectangle 3">
            <a:extLst>
              <a:ext uri="{FF2B5EF4-FFF2-40B4-BE49-F238E27FC236}">
                <a16:creationId xmlns:a16="http://schemas.microsoft.com/office/drawing/2014/main" id="{73C583B1-9D77-45E7-B2CC-AC791FF3460D}"/>
              </a:ext>
            </a:extLst>
          </p:cNvPr>
          <p:cNvSpPr>
            <a:spLocks noGrp="1" noChangeArrowheads="1"/>
          </p:cNvSpPr>
          <p:nvPr>
            <p:ph idx="1"/>
          </p:nvPr>
        </p:nvSpPr>
        <p:spPr>
          <a:xfrm>
            <a:off x="76200" y="3789364"/>
            <a:ext cx="12115800" cy="1690687"/>
          </a:xfrm>
        </p:spPr>
        <p:txBody>
          <a:bodyPr>
            <a:noAutofit/>
          </a:bodyPr>
          <a:lstStyle/>
          <a:p>
            <a:pPr eaLnBrk="1" hangingPunct="1">
              <a:buSzPct val="100000"/>
              <a:buFont typeface="Arial"/>
              <a:buChar char="•"/>
              <a:defRPr/>
            </a:pPr>
            <a:r>
              <a:rPr lang="en-US" sz="2000">
                <a:latin typeface="Calibri" panose="020F0502020204030204" pitchFamily="34" charset="0"/>
                <a:cs typeface="Calibri" panose="020F0502020204030204" pitchFamily="34" charset="0"/>
              </a:rPr>
              <a:t>Movement opportunities in the preschool and early primary school years  (3-8 years) influences the ability to develop motor competence.  </a:t>
            </a:r>
          </a:p>
          <a:p>
            <a:pPr eaLnBrk="1" hangingPunct="1">
              <a:buSzPct val="100000"/>
              <a:buFont typeface="Arial"/>
              <a:buChar char="•"/>
              <a:defRPr/>
            </a:pPr>
            <a:r>
              <a:rPr lang="en-US" sz="2000">
                <a:latin typeface="Calibri" panose="020F0502020204030204" pitchFamily="34" charset="0"/>
                <a:cs typeface="Calibri" panose="020F0502020204030204" pitchFamily="34" charset="0"/>
              </a:rPr>
              <a:t>By middle and later childhood if a child is not motor competent, they will not choose to be physically active. If they are not active, then their motor competence will get worse.</a:t>
            </a:r>
          </a:p>
          <a:p>
            <a:pPr marL="0" indent="0" algn="ctr">
              <a:buSzPct val="100000"/>
              <a:buNone/>
              <a:defRPr/>
            </a:pPr>
            <a:r>
              <a:rPr lang="en-US" sz="2000" b="1" u="sng">
                <a:solidFill>
                  <a:srgbClr val="FF0000"/>
                </a:solidFill>
                <a:latin typeface="Calibri" panose="020F0502020204030204" pitchFamily="34" charset="0"/>
                <a:cs typeface="Calibri" panose="020F0502020204030204" pitchFamily="34" charset="0"/>
              </a:rPr>
              <a:t>TAKE HOME MESSAGE</a:t>
            </a:r>
          </a:p>
          <a:p>
            <a:pPr marL="0" indent="0" algn="ctr">
              <a:buSzPct val="100000"/>
              <a:buNone/>
              <a:defRPr/>
            </a:pPr>
            <a:r>
              <a:rPr lang="en-US" sz="1700" b="1">
                <a:solidFill>
                  <a:srgbClr val="FF0000"/>
                </a:solidFill>
                <a:latin typeface="Calibri" panose="020F0502020204030204" pitchFamily="34" charset="0"/>
                <a:cs typeface="Calibri" panose="020F0502020204030204" pitchFamily="34" charset="0"/>
              </a:rPr>
              <a:t>We need structured physical activity programs for young children that focus on developing fundamental motor skill competence. </a:t>
            </a:r>
          </a:p>
          <a:p>
            <a:pPr eaLnBrk="1" hangingPunct="1">
              <a:buSzPct val="100000"/>
              <a:buFont typeface="Arial"/>
              <a:buChar char="•"/>
              <a:defRPr/>
            </a:pPr>
            <a:endParaRPr lang="en-US" sz="1500">
              <a:solidFill>
                <a:srgbClr val="FF0000"/>
              </a:solidFill>
            </a:endParaRPr>
          </a:p>
        </p:txBody>
      </p:sp>
      <p:sp>
        <p:nvSpPr>
          <p:cNvPr id="41987" name="TextBox 14">
            <a:extLst>
              <a:ext uri="{FF2B5EF4-FFF2-40B4-BE49-F238E27FC236}">
                <a16:creationId xmlns:a16="http://schemas.microsoft.com/office/drawing/2014/main" id="{3F7D4922-D7F9-4B5D-AF6B-2C5FDC4AC51D}"/>
              </a:ext>
            </a:extLst>
          </p:cNvPr>
          <p:cNvSpPr txBox="1">
            <a:spLocks noChangeArrowheads="1"/>
          </p:cNvSpPr>
          <p:nvPr/>
        </p:nvSpPr>
        <p:spPr bwMode="auto">
          <a:xfrm>
            <a:off x="3486151" y="3035301"/>
            <a:ext cx="48117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srgbClr val="3366FF"/>
                </a:solidFill>
                <a:effectLst/>
                <a:uLnTx/>
                <a:uFillTx/>
                <a:latin typeface="Myriad Pro"/>
                <a:ea typeface="+mn-ea"/>
                <a:cs typeface="+mn-cs"/>
              </a:rPr>
              <a:t>Middle &amp; Later  Childhood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srgbClr val="3366FF"/>
                </a:solidFill>
                <a:effectLst/>
                <a:uLnTx/>
                <a:uFillTx/>
                <a:latin typeface="Myriad Pro"/>
                <a:ea typeface="+mn-ea"/>
                <a:cs typeface="+mn-cs"/>
              </a:rPr>
              <a:t>(MCH=Middle Childhood &amp; LCH=Later Childhood)</a:t>
            </a:r>
          </a:p>
        </p:txBody>
      </p:sp>
      <p:sp>
        <p:nvSpPr>
          <p:cNvPr id="11" name="Oval 10">
            <a:extLst>
              <a:ext uri="{FF2B5EF4-FFF2-40B4-BE49-F238E27FC236}">
                <a16:creationId xmlns:a16="http://schemas.microsoft.com/office/drawing/2014/main" id="{9453FD28-85B6-EE4C-BFCC-DCFF097A79FB}"/>
              </a:ext>
            </a:extLst>
          </p:cNvPr>
          <p:cNvSpPr/>
          <p:nvPr/>
        </p:nvSpPr>
        <p:spPr>
          <a:xfrm>
            <a:off x="2135561" y="1200150"/>
            <a:ext cx="2290390" cy="1619250"/>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Motor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Competence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(MC)</a:t>
            </a:r>
          </a:p>
        </p:txBody>
      </p:sp>
      <p:sp>
        <p:nvSpPr>
          <p:cNvPr id="13" name="Left-Right Arrow 12">
            <a:extLst>
              <a:ext uri="{FF2B5EF4-FFF2-40B4-BE49-F238E27FC236}">
                <a16:creationId xmlns:a16="http://schemas.microsoft.com/office/drawing/2014/main" id="{CE082622-3233-F040-929B-1B5379A8D66D}"/>
              </a:ext>
            </a:extLst>
          </p:cNvPr>
          <p:cNvSpPr/>
          <p:nvPr/>
        </p:nvSpPr>
        <p:spPr>
          <a:xfrm>
            <a:off x="5073650" y="1881189"/>
            <a:ext cx="2057400" cy="592137"/>
          </a:xfrm>
          <a:prstGeom prst="leftRightArrow">
            <a:avLst>
              <a:gd name="adj1" fmla="val 44674"/>
              <a:gd name="adj2" fmla="val 5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A725FF-B2CB-6042-9B28-F4A276619C45}"/>
              </a:ext>
            </a:extLst>
          </p:cNvPr>
          <p:cNvSpPr/>
          <p:nvPr/>
        </p:nvSpPr>
        <p:spPr>
          <a:xfrm>
            <a:off x="7413626" y="1260476"/>
            <a:ext cx="2426791" cy="164147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Physical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Activity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prstClr val="black"/>
                </a:solidFill>
                <a:effectLst/>
                <a:uLnTx/>
                <a:uFillTx/>
                <a:latin typeface="Calibri" panose="020F0502020204030204"/>
                <a:ea typeface="+mn-ea"/>
                <a:cs typeface="+mn-cs"/>
              </a:rPr>
              <a:t>(PA</a:t>
            </a: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a:t>
            </a:r>
          </a:p>
        </p:txBody>
      </p:sp>
      <p:sp>
        <p:nvSpPr>
          <p:cNvPr id="16" name="Left Arrow 15">
            <a:extLst>
              <a:ext uri="{FF2B5EF4-FFF2-40B4-BE49-F238E27FC236}">
                <a16:creationId xmlns:a16="http://schemas.microsoft.com/office/drawing/2014/main" id="{D4A94A37-D8ED-CC4B-B6DE-A050E090A886}"/>
              </a:ext>
            </a:extLst>
          </p:cNvPr>
          <p:cNvSpPr/>
          <p:nvPr/>
        </p:nvSpPr>
        <p:spPr>
          <a:xfrm>
            <a:off x="5167313" y="1395413"/>
            <a:ext cx="1744662" cy="392112"/>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Left Arrow 16">
            <a:extLst>
              <a:ext uri="{FF2B5EF4-FFF2-40B4-BE49-F238E27FC236}">
                <a16:creationId xmlns:a16="http://schemas.microsoft.com/office/drawing/2014/main" id="{1A75F877-503C-A04F-B366-70E6BB7D35D7}"/>
              </a:ext>
            </a:extLst>
          </p:cNvPr>
          <p:cNvSpPr/>
          <p:nvPr/>
        </p:nvSpPr>
        <p:spPr>
          <a:xfrm rot="10800000">
            <a:off x="5335588" y="2530475"/>
            <a:ext cx="1687512" cy="382588"/>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993" name="TextBox 17">
            <a:extLst>
              <a:ext uri="{FF2B5EF4-FFF2-40B4-BE49-F238E27FC236}">
                <a16:creationId xmlns:a16="http://schemas.microsoft.com/office/drawing/2014/main" id="{DE3B6A72-788E-4CD8-AC30-12E354B53758}"/>
              </a:ext>
            </a:extLst>
          </p:cNvPr>
          <p:cNvSpPr txBox="1">
            <a:spLocks noChangeArrowheads="1"/>
          </p:cNvSpPr>
          <p:nvPr/>
        </p:nvSpPr>
        <p:spPr bwMode="auto">
          <a:xfrm>
            <a:off x="4927600" y="1014414"/>
            <a:ext cx="22240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a:ln>
                  <a:noFill/>
                </a:ln>
                <a:solidFill>
                  <a:srgbClr val="3366FF"/>
                </a:solidFill>
                <a:effectLst/>
                <a:uLnTx/>
                <a:uFillTx/>
                <a:latin typeface="Myriad Pro"/>
                <a:ea typeface="+mn-ea"/>
                <a:cs typeface="+mn-cs"/>
              </a:rPr>
              <a:t>Early Childhood (ECH)</a:t>
            </a:r>
          </a:p>
        </p:txBody>
      </p:sp>
    </p:spTree>
    <p:extLst>
      <p:ext uri="{BB962C8B-B14F-4D97-AF65-F5344CB8AC3E}">
        <p14:creationId xmlns:p14="http://schemas.microsoft.com/office/powerpoint/2010/main" val="4231332463"/>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78971" y="171910"/>
            <a:ext cx="11264746" cy="685771"/>
          </a:xfrm>
        </p:spPr>
        <p:txBody>
          <a:bodyPr>
            <a:noAutofit/>
          </a:bodyPr>
          <a:lstStyle/>
          <a:p>
            <a:pPr algn="ctr" eaLnBrk="1" hangingPunct="1"/>
            <a:r>
              <a:rPr lang="en-US" sz="3400" b="1">
                <a:solidFill>
                  <a:schemeClr val="bg1"/>
                </a:solidFill>
              </a:rPr>
              <a:t>Relationship between PA, MC &amp; PMC- Perceptions of MC (PMC) become increasingly important</a:t>
            </a:r>
          </a:p>
        </p:txBody>
      </p:sp>
      <p:sp>
        <p:nvSpPr>
          <p:cNvPr id="3" name="Oval 2"/>
          <p:cNvSpPr/>
          <p:nvPr/>
        </p:nvSpPr>
        <p:spPr>
          <a:xfrm>
            <a:off x="4507321" y="3321498"/>
            <a:ext cx="1626281" cy="969126"/>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Motor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Competence</a:t>
            </a:r>
          </a:p>
        </p:txBody>
      </p:sp>
      <p:sp>
        <p:nvSpPr>
          <p:cNvPr id="4" name="Left-Right Arrow 3"/>
          <p:cNvSpPr/>
          <p:nvPr/>
        </p:nvSpPr>
        <p:spPr>
          <a:xfrm>
            <a:off x="6319997" y="3519871"/>
            <a:ext cx="1658141" cy="442723"/>
          </a:xfrm>
          <a:prstGeom prst="lef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p:cNvSpPr/>
          <p:nvPr/>
        </p:nvSpPr>
        <p:spPr>
          <a:xfrm>
            <a:off x="8096252" y="3298651"/>
            <a:ext cx="1740727" cy="1055925"/>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Physical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Activity</a:t>
            </a:r>
          </a:p>
        </p:txBody>
      </p:sp>
      <p:sp>
        <p:nvSpPr>
          <p:cNvPr id="16" name="Oval 15"/>
          <p:cNvSpPr/>
          <p:nvPr/>
        </p:nvSpPr>
        <p:spPr>
          <a:xfrm>
            <a:off x="6304957" y="1083218"/>
            <a:ext cx="1673181" cy="1058997"/>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Perceived Motor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black"/>
                </a:solidFill>
                <a:effectLst/>
                <a:uLnTx/>
                <a:uFillTx/>
                <a:latin typeface="Calibri" panose="020F0502020204030204"/>
                <a:ea typeface="+mn-ea"/>
                <a:cs typeface="+mn-cs"/>
              </a:rPr>
              <a:t>Competence</a:t>
            </a:r>
          </a:p>
        </p:txBody>
      </p:sp>
      <p:sp>
        <p:nvSpPr>
          <p:cNvPr id="17" name="Left Arrow 16"/>
          <p:cNvSpPr/>
          <p:nvPr/>
        </p:nvSpPr>
        <p:spPr>
          <a:xfrm>
            <a:off x="6599136" y="3335694"/>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6986040" y="3110471"/>
            <a:ext cx="320922"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prstClr val="black"/>
                </a:solidFill>
                <a:effectLst/>
                <a:uLnTx/>
                <a:uFillTx/>
                <a:latin typeface="Calibri" panose="020F0502020204030204"/>
                <a:ea typeface="+mn-ea"/>
                <a:cs typeface="+mn-cs"/>
              </a:rPr>
              <a:t>EC</a:t>
            </a:r>
          </a:p>
        </p:txBody>
      </p:sp>
      <p:sp>
        <p:nvSpPr>
          <p:cNvPr id="18" name="TextBox 17"/>
          <p:cNvSpPr txBox="1"/>
          <p:nvPr/>
        </p:nvSpPr>
        <p:spPr>
          <a:xfrm>
            <a:off x="6799693" y="4163064"/>
            <a:ext cx="655949"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prstClr val="black"/>
                </a:solidFill>
                <a:effectLst/>
                <a:uLnTx/>
                <a:uFillTx/>
                <a:latin typeface="Calibri" panose="020F0502020204030204"/>
                <a:ea typeface="+mn-ea"/>
                <a:cs typeface="+mn-cs"/>
              </a:rPr>
              <a:t>MC &amp; LC</a:t>
            </a:r>
          </a:p>
        </p:txBody>
      </p:sp>
      <p:sp>
        <p:nvSpPr>
          <p:cNvPr id="19" name="Left Arrow 18"/>
          <p:cNvSpPr/>
          <p:nvPr/>
        </p:nvSpPr>
        <p:spPr>
          <a:xfrm rot="10800000">
            <a:off x="6599136" y="3953478"/>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Left Arrow 19"/>
          <p:cNvSpPr/>
          <p:nvPr/>
        </p:nvSpPr>
        <p:spPr>
          <a:xfrm rot="2798861">
            <a:off x="7754957" y="2404078"/>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Left Arrow 20"/>
          <p:cNvSpPr/>
          <p:nvPr/>
        </p:nvSpPr>
        <p:spPr>
          <a:xfrm rot="13699590">
            <a:off x="7468928" y="2722003"/>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Left Arrow 14"/>
          <p:cNvSpPr/>
          <p:nvPr/>
        </p:nvSpPr>
        <p:spPr>
          <a:xfrm rot="18691899">
            <a:off x="5413652" y="2757723"/>
            <a:ext cx="1140071" cy="199155"/>
          </a:xfrm>
          <a:prstGeom prst="lef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TextBox 22"/>
          <p:cNvSpPr txBox="1"/>
          <p:nvPr/>
        </p:nvSpPr>
        <p:spPr>
          <a:xfrm rot="2803278">
            <a:off x="8381575" y="2208122"/>
            <a:ext cx="339517"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EC</a:t>
            </a:r>
          </a:p>
        </p:txBody>
      </p:sp>
      <p:sp>
        <p:nvSpPr>
          <p:cNvPr id="25" name="TextBox 24"/>
          <p:cNvSpPr txBox="1"/>
          <p:nvPr/>
        </p:nvSpPr>
        <p:spPr>
          <a:xfrm rot="2869245">
            <a:off x="7411233" y="2857719"/>
            <a:ext cx="655949"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prstClr val="black"/>
                </a:solidFill>
                <a:effectLst/>
                <a:uLnTx/>
                <a:uFillTx/>
                <a:latin typeface="Calibri" panose="020F0502020204030204"/>
                <a:ea typeface="+mn-ea"/>
                <a:cs typeface="+mn-cs"/>
              </a:rPr>
              <a:t>MC &amp; LC</a:t>
            </a:r>
          </a:p>
        </p:txBody>
      </p:sp>
      <p:sp>
        <p:nvSpPr>
          <p:cNvPr id="26" name="TextBox 25"/>
          <p:cNvSpPr txBox="1"/>
          <p:nvPr/>
        </p:nvSpPr>
        <p:spPr>
          <a:xfrm rot="18743041">
            <a:off x="6108647" y="2877644"/>
            <a:ext cx="339517"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a:ln>
                  <a:noFill/>
                </a:ln>
                <a:solidFill>
                  <a:prstClr val="black"/>
                </a:solidFill>
                <a:effectLst/>
                <a:uLnTx/>
                <a:uFillTx/>
                <a:latin typeface="Calibri" panose="020F0502020204030204"/>
                <a:ea typeface="+mn-ea"/>
                <a:cs typeface="+mn-cs"/>
              </a:rPr>
              <a:t>EC</a:t>
            </a:r>
          </a:p>
        </p:txBody>
      </p:sp>
      <p:sp>
        <p:nvSpPr>
          <p:cNvPr id="28" name="TextBox 27"/>
          <p:cNvSpPr txBox="1"/>
          <p:nvPr/>
        </p:nvSpPr>
        <p:spPr>
          <a:xfrm rot="19003759">
            <a:off x="5124526" y="2254586"/>
            <a:ext cx="655949" cy="25391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a:ln>
                  <a:noFill/>
                </a:ln>
                <a:solidFill>
                  <a:prstClr val="black"/>
                </a:solidFill>
                <a:effectLst/>
                <a:uLnTx/>
                <a:uFillTx/>
                <a:latin typeface="Calibri" panose="020F0502020204030204"/>
                <a:ea typeface="+mn-ea"/>
                <a:cs typeface="+mn-cs"/>
              </a:rPr>
              <a:t>MC &amp; LC</a:t>
            </a:r>
          </a:p>
        </p:txBody>
      </p:sp>
      <p:sp>
        <p:nvSpPr>
          <p:cNvPr id="6" name="Left-Right Arrow 5"/>
          <p:cNvSpPr/>
          <p:nvPr/>
        </p:nvSpPr>
        <p:spPr>
          <a:xfrm rot="18834378">
            <a:off x="5111169" y="2503714"/>
            <a:ext cx="1312164" cy="155778"/>
          </a:xfrm>
          <a:prstGeom prst="leftRightArrow">
            <a:avLst/>
          </a:prstGeom>
          <a:solidFill>
            <a:srgbClr val="66FF3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209006" y="1350535"/>
            <a:ext cx="4271707"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a:ln>
                  <a:noFill/>
                </a:ln>
                <a:solidFill>
                  <a:prstClr val="black"/>
                </a:solidFill>
                <a:effectLst/>
                <a:uLnTx/>
                <a:uFillTx/>
                <a:latin typeface="Calibri" panose="020F0502020204030204"/>
                <a:ea typeface="+mn-ea"/>
                <a:cs typeface="+mn-cs"/>
              </a:rPr>
              <a:t>Early Childhood</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 children have limited ability to accurately judge PMC. Weak relationship between PA &amp; PMC &amp; MC &amp; PMC. This can be used as an asset to promote  motor acquisition in PE.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a:ln>
                  <a:noFill/>
                </a:ln>
                <a:solidFill>
                  <a:prstClr val="black"/>
                </a:solidFill>
                <a:effectLst/>
                <a:uLnTx/>
                <a:uFillTx/>
                <a:latin typeface="Calibri" panose="020F0502020204030204"/>
                <a:ea typeface="+mn-ea"/>
                <a:cs typeface="+mn-cs"/>
              </a:rPr>
              <a:t>Middle Childhood</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 Children’s cognitive capacity changes &amp; PMC begins to play a more critical  role. PMC &amp; MC more closely approximate each other. By 7 years of age, children with low MC &amp; low PMC are vulnerable and be much less PA. </a:t>
            </a:r>
          </a:p>
        </p:txBody>
      </p:sp>
      <p:sp>
        <p:nvSpPr>
          <p:cNvPr id="7" name="TextBox 6"/>
          <p:cNvSpPr txBox="1"/>
          <p:nvPr/>
        </p:nvSpPr>
        <p:spPr>
          <a:xfrm>
            <a:off x="5531192" y="4620449"/>
            <a:ext cx="645180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sng" strike="noStrike" kern="1200" cap="none" spc="0" normalizeH="0" baseline="0" noProof="0">
                <a:ln>
                  <a:noFill/>
                </a:ln>
                <a:solidFill>
                  <a:prstClr val="black"/>
                </a:solidFill>
                <a:effectLst/>
                <a:uLnTx/>
                <a:uFillTx/>
                <a:latin typeface="Calibri" panose="020F0502020204030204"/>
                <a:ea typeface="+mn-ea"/>
                <a:cs typeface="+mn-cs"/>
              </a:rPr>
              <a:t>Later Childhood</a:t>
            </a: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 – By LCH the interaction between these factors can strongly push children into a negative spiral of  disengagement  with low MC influencing PMC &amp; PA negatively.  It is hard to change the PA behaviors of these children at this point in time.</a:t>
            </a:r>
          </a:p>
        </p:txBody>
      </p:sp>
    </p:spTree>
    <p:extLst>
      <p:ext uri="{BB962C8B-B14F-4D97-AF65-F5344CB8AC3E}">
        <p14:creationId xmlns:p14="http://schemas.microsoft.com/office/powerpoint/2010/main" val="14089677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BC168-F57F-9B44-95E0-B2424B3D7A4C}"/>
              </a:ext>
            </a:extLst>
          </p:cNvPr>
          <p:cNvSpPr>
            <a:spLocks noGrp="1"/>
          </p:cNvSpPr>
          <p:nvPr>
            <p:ph type="title"/>
          </p:nvPr>
        </p:nvSpPr>
        <p:spPr>
          <a:xfrm>
            <a:off x="605117" y="-244475"/>
            <a:ext cx="10515600" cy="1325563"/>
          </a:xfrm>
        </p:spPr>
        <p:txBody>
          <a:bodyPr/>
          <a:lstStyle/>
          <a:p>
            <a:r>
              <a:rPr lang="en-US" b="1" dirty="0" err="1">
                <a:solidFill>
                  <a:schemeClr val="bg1"/>
                </a:solidFill>
              </a:rPr>
              <a:t>Hulteen</a:t>
            </a:r>
            <a:r>
              <a:rPr lang="en-US" b="1" dirty="0">
                <a:solidFill>
                  <a:schemeClr val="bg1"/>
                </a:solidFill>
              </a:rPr>
              <a:t> et al. 2018 Foundational skills</a:t>
            </a:r>
          </a:p>
        </p:txBody>
      </p:sp>
      <p:pic>
        <p:nvPicPr>
          <p:cNvPr id="3074" name="Picture 2">
            <a:extLst>
              <a:ext uri="{FF2B5EF4-FFF2-40B4-BE49-F238E27FC236}">
                <a16:creationId xmlns:a16="http://schemas.microsoft.com/office/drawing/2014/main" id="{EE0F66CE-5851-5C4B-8B66-08510BA50AD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0" y="883865"/>
            <a:ext cx="12192000" cy="5974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7938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Box 16">
            <a:extLst>
              <a:ext uri="{FF2B5EF4-FFF2-40B4-BE49-F238E27FC236}">
                <a16:creationId xmlns:a16="http://schemas.microsoft.com/office/drawing/2014/main" id="{CE6DDE99-648D-490D-987C-1EA682EE03C7}"/>
              </a:ext>
            </a:extLst>
          </p:cNvPr>
          <p:cNvSpPr txBox="1">
            <a:spLocks noChangeArrowheads="1"/>
          </p:cNvSpPr>
          <p:nvPr/>
        </p:nvSpPr>
        <p:spPr bwMode="auto">
          <a:xfrm>
            <a:off x="398894" y="105183"/>
            <a:ext cx="1150216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ctr" defTabSz="914400" rtl="0" eaLnBrk="1" fontAlgn="auto" latinLnBrk="0" hangingPunct="1">
              <a:lnSpc>
                <a:spcPct val="100000"/>
              </a:lnSpc>
              <a:spcBef>
                <a:spcPct val="0"/>
              </a:spcBef>
              <a:spcAft>
                <a:spcPts val="0"/>
              </a:spcAft>
              <a:buClrTx/>
              <a:buSzTx/>
              <a:buFont typeface="Arial" panose="020B0604020202020204" pitchFamily="34" charset="0"/>
              <a:buNone/>
              <a:tabLst/>
              <a:defRPr/>
            </a:pPr>
            <a:r>
              <a:rPr kumimoji="0" lang="en-US" altLang="ko-KR" sz="3400" b="1" i="0" u="none" strike="noStrike" kern="1200" cap="none" spc="0" normalizeH="0" baseline="0" noProof="0">
                <a:ln>
                  <a:noFill/>
                </a:ln>
                <a:solidFill>
                  <a:prstClr val="white"/>
                </a:solidFill>
                <a:effectLst/>
                <a:uLnTx/>
                <a:uFillTx/>
                <a:latin typeface="+mj-lt"/>
                <a:ea typeface="맑은 고딕" panose="020B0503020000020004" pitchFamily="34" charset="-127"/>
                <a:cs typeface="Arial" panose="020B0604020202020204" pitchFamily="34" charset="0"/>
              </a:rPr>
              <a:t>Dynamic Systems Theory (DST) &amp; </a:t>
            </a:r>
            <a:r>
              <a:rPr kumimoji="0" lang="en-US" altLang="ko-KR" sz="4000" b="1" i="0" u="none" strike="noStrike" kern="1200" cap="none" spc="0" normalizeH="0" baseline="0" noProof="0">
                <a:ln>
                  <a:noFill/>
                </a:ln>
                <a:solidFill>
                  <a:prstClr val="white"/>
                </a:solidFill>
                <a:effectLst/>
                <a:uLnTx/>
                <a:uFillTx/>
                <a:latin typeface="+mj-lt"/>
                <a:ea typeface="맑은 고딕" panose="020B0503020000020004" pitchFamily="34" charset="-127"/>
                <a:cs typeface="Arial" panose="020B0604020202020204" pitchFamily="34" charset="0"/>
              </a:rPr>
              <a:t>Newell’s</a:t>
            </a:r>
            <a:r>
              <a:rPr kumimoji="0" lang="en-US" altLang="ko-KR" sz="3400" b="1" i="0" u="none" strike="noStrike" kern="1200" cap="none" spc="0" normalizeH="0" baseline="0" noProof="0">
                <a:ln>
                  <a:noFill/>
                </a:ln>
                <a:solidFill>
                  <a:prstClr val="white"/>
                </a:solidFill>
                <a:effectLst/>
                <a:uLnTx/>
                <a:uFillTx/>
                <a:latin typeface="+mj-lt"/>
                <a:ea typeface="맑은 고딕" panose="020B0503020000020004" pitchFamily="34" charset="-127"/>
                <a:cs typeface="Arial" panose="020B0604020202020204" pitchFamily="34" charset="0"/>
              </a:rPr>
              <a:t> Constraints Theory</a:t>
            </a:r>
            <a:endParaRPr kumimoji="0" lang="en-GB" altLang="ko-KR" sz="3400" b="1" i="0" u="none" strike="noStrike" kern="1200" cap="none" spc="0" normalizeH="0" baseline="0" noProof="0">
              <a:ln>
                <a:noFill/>
              </a:ln>
              <a:solidFill>
                <a:prstClr val="white"/>
              </a:solidFill>
              <a:effectLst/>
              <a:uLnTx/>
              <a:uFillTx/>
              <a:latin typeface="+mj-lt"/>
              <a:ea typeface="Cambria" panose="02040503050406030204" pitchFamily="18" charset="0"/>
              <a:cs typeface="Arial" panose="020B0604020202020204" pitchFamily="34" charset="0"/>
            </a:endParaRPr>
          </a:p>
        </p:txBody>
      </p:sp>
      <p:sp>
        <p:nvSpPr>
          <p:cNvPr id="39940" name="Text Box 8">
            <a:extLst>
              <a:ext uri="{FF2B5EF4-FFF2-40B4-BE49-F238E27FC236}">
                <a16:creationId xmlns:a16="http://schemas.microsoft.com/office/drawing/2014/main" id="{DCD2AE12-6E44-4419-9BAE-6F37351B6EA0}"/>
              </a:ext>
            </a:extLst>
          </p:cNvPr>
          <p:cNvSpPr txBox="1">
            <a:spLocks noChangeArrowheads="1"/>
          </p:cNvSpPr>
          <p:nvPr/>
        </p:nvSpPr>
        <p:spPr bwMode="auto">
          <a:xfrm>
            <a:off x="9013009" y="4437469"/>
            <a:ext cx="206472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400" b="1" u="sng"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Environmental</a:t>
            </a:r>
          </a:p>
        </p:txBody>
      </p:sp>
      <p:sp>
        <p:nvSpPr>
          <p:cNvPr id="39941" name="Text Box 9">
            <a:extLst>
              <a:ext uri="{FF2B5EF4-FFF2-40B4-BE49-F238E27FC236}">
                <a16:creationId xmlns:a16="http://schemas.microsoft.com/office/drawing/2014/main" id="{57F3B302-C179-4E33-A020-3C8E9633190F}"/>
              </a:ext>
            </a:extLst>
          </p:cNvPr>
          <p:cNvSpPr txBox="1">
            <a:spLocks noChangeArrowheads="1"/>
          </p:cNvSpPr>
          <p:nvPr/>
        </p:nvSpPr>
        <p:spPr bwMode="auto">
          <a:xfrm>
            <a:off x="1731976" y="4467061"/>
            <a:ext cx="844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400" b="1" u="sng"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Task</a:t>
            </a:r>
          </a:p>
        </p:txBody>
      </p:sp>
      <p:sp>
        <p:nvSpPr>
          <p:cNvPr id="39942" name="Text Box 10">
            <a:extLst>
              <a:ext uri="{FF2B5EF4-FFF2-40B4-BE49-F238E27FC236}">
                <a16:creationId xmlns:a16="http://schemas.microsoft.com/office/drawing/2014/main" id="{75CB2785-4B65-475A-B65F-56C73AFADC58}"/>
              </a:ext>
            </a:extLst>
          </p:cNvPr>
          <p:cNvSpPr txBox="1">
            <a:spLocks noChangeArrowheads="1"/>
          </p:cNvSpPr>
          <p:nvPr/>
        </p:nvSpPr>
        <p:spPr bwMode="auto">
          <a:xfrm>
            <a:off x="5324475" y="1022534"/>
            <a:ext cx="1524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2400" b="1" u="sng"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Individual</a:t>
            </a:r>
          </a:p>
        </p:txBody>
      </p:sp>
      <p:sp>
        <p:nvSpPr>
          <p:cNvPr id="4" name="이등변 삼각형 3">
            <a:extLst>
              <a:ext uri="{FF2B5EF4-FFF2-40B4-BE49-F238E27FC236}">
                <a16:creationId xmlns:a16="http://schemas.microsoft.com/office/drawing/2014/main" id="{3D574B93-7F7A-D44F-90B5-ECA482C12014}"/>
              </a:ext>
            </a:extLst>
          </p:cNvPr>
          <p:cNvSpPr/>
          <p:nvPr/>
        </p:nvSpPr>
        <p:spPr>
          <a:xfrm>
            <a:off x="3991336" y="2475501"/>
            <a:ext cx="3758580" cy="2057401"/>
          </a:xfrm>
          <a:prstGeom prst="triangle">
            <a:avLst/>
          </a:prstGeom>
          <a:gradFill>
            <a:gsLst>
              <a:gs pos="60000">
                <a:srgbClr val="00B0F0"/>
              </a:gs>
              <a:gs pos="100000">
                <a:schemeClr val="accent1">
                  <a:hueOff val="0"/>
                  <a:satOff val="0"/>
                  <a:lumOff val="0"/>
                  <a:alphaOff val="0"/>
                  <a:satMod val="110000"/>
                  <a:lumMod val="100000"/>
                  <a:shade val="100000"/>
                </a:schemeClr>
              </a:gs>
              <a:gs pos="91000">
                <a:schemeClr val="accent1">
                  <a:hueOff val="0"/>
                  <a:satOff val="0"/>
                  <a:lumOff val="0"/>
                  <a:alphaOff val="0"/>
                  <a:lumMod val="99000"/>
                  <a:satMod val="120000"/>
                  <a:shade val="78000"/>
                </a:schemeClr>
              </a:gs>
            </a:gsLst>
            <a:lin ang="5400000" scaled="0"/>
          </a:gradFill>
          <a:ln>
            <a:noFill/>
          </a:ln>
        </p:spPr>
        <p:style>
          <a:lnRef idx="0">
            <a:scrgbClr r="0" g="0" b="0"/>
          </a:lnRef>
          <a:fillRef idx="0">
            <a:scrgbClr r="0" g="0" b="0"/>
          </a:fillRef>
          <a:effectRef idx="0">
            <a:scrgbClr r="0" g="0" b="0"/>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a:t>
            </a:r>
            <a:endParaRPr kumimoji="0" lang="ko-KR" altLang="en-US" sz="1800" b="0" i="0" u="none" strike="noStrike" kern="1200" cap="none" spc="0" normalizeH="0" baseline="0" noProof="0">
              <a:ln>
                <a:noFill/>
              </a:ln>
              <a:solidFill>
                <a:prstClr val="white"/>
              </a:solidFill>
              <a:effectLst/>
              <a:uLnTx/>
              <a:uFillTx/>
              <a:latin typeface="Calibri" panose="020F0502020204030204"/>
              <a:ea typeface="맑은 고딕" panose="020B0503020000020004" pitchFamily="34" charset="-127"/>
              <a:cs typeface="+mn-cs"/>
            </a:endParaRPr>
          </a:p>
        </p:txBody>
      </p:sp>
      <p:sp>
        <p:nvSpPr>
          <p:cNvPr id="20" name="모서리가 둥근 직사각형 32">
            <a:extLst>
              <a:ext uri="{FF2B5EF4-FFF2-40B4-BE49-F238E27FC236}">
                <a16:creationId xmlns:a16="http://schemas.microsoft.com/office/drawing/2014/main" id="{4C510D2F-432B-3E4C-974F-45907E7071F1}"/>
              </a:ext>
            </a:extLst>
          </p:cNvPr>
          <p:cNvSpPr/>
          <p:nvPr/>
        </p:nvSpPr>
        <p:spPr>
          <a:xfrm>
            <a:off x="524656" y="1041400"/>
            <a:ext cx="10553075" cy="769441"/>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ko-KR" sz="3200" b="1" i="0" u="none" strike="noStrike" kern="1200" cap="none" spc="0" normalizeH="0" baseline="0" noProof="0">
              <a:ln>
                <a:noFill/>
              </a:ln>
              <a:solidFill>
                <a:prstClr val="black"/>
              </a:solidFill>
              <a:effectLst/>
              <a:uLnTx/>
              <a:uFillTx/>
              <a:latin typeface="Calibri Light" panose="020F0302020204030204"/>
              <a:ea typeface="Cambria" panose="02040503050406030204" pitchFamily="18" charset="0"/>
              <a:cs typeface="Arial" panose="020B0604020202020204" pitchFamily="34" charset="0"/>
            </a:endParaRPr>
          </a:p>
        </p:txBody>
      </p:sp>
      <p:sp>
        <p:nvSpPr>
          <p:cNvPr id="39945" name="Picture 7" descr="j0078622">
            <a:extLst>
              <a:ext uri="{FF2B5EF4-FFF2-40B4-BE49-F238E27FC236}">
                <a16:creationId xmlns:a16="http://schemas.microsoft.com/office/drawing/2014/main" id="{DF34E99E-37D4-47EA-BFCC-106B24472B47}"/>
              </a:ext>
            </a:extLst>
          </p:cNvPr>
          <p:cNvSpPr>
            <a:spLocks noChangeAspect="1" noChangeArrowheads="1"/>
          </p:cNvSpPr>
          <p:nvPr/>
        </p:nvSpPr>
        <p:spPr bwMode="auto">
          <a:xfrm>
            <a:off x="5827713" y="3286126"/>
            <a:ext cx="6096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Myriad Pro" pitchFamily="34" charset="0"/>
              <a:ea typeface="+mn-ea"/>
              <a:cs typeface="+mn-cs"/>
            </a:endParaRPr>
          </a:p>
        </p:txBody>
      </p:sp>
      <p:pic>
        <p:nvPicPr>
          <p:cNvPr id="39946" name="Picture 16" descr="/var/folders/w7/s7ywhryx0mxfrsl5hpyr8c180000gp/T/com.microsoft.Powerpoint/WebArchiveCopyPasteTempFiles/wGa5x893djwNShHWbjY82AzNh8NbVvU3enZobZWPbnDRpTmDLb4xjuaiwZA5z9Zjv35bmPzn8hl5N5YgtAAAAAElFTkSuQmCC">
            <a:extLst>
              <a:ext uri="{FF2B5EF4-FFF2-40B4-BE49-F238E27FC236}">
                <a16:creationId xmlns:a16="http://schemas.microsoft.com/office/drawing/2014/main" id="{0787B121-BD67-4129-9F7A-D55C2F57C5C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813426" y="3262519"/>
            <a:ext cx="5461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CB36F4C-3967-8847-80CB-C284305CD0E1}"/>
              </a:ext>
            </a:extLst>
          </p:cNvPr>
          <p:cNvSpPr txBox="1"/>
          <p:nvPr/>
        </p:nvSpPr>
        <p:spPr>
          <a:xfrm>
            <a:off x="8602909" y="4887681"/>
            <a:ext cx="2884921"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Equipment (i.e. size, shape, Teacher, School/ location, Inside/ outside</a:t>
            </a:r>
          </a:p>
        </p:txBody>
      </p:sp>
      <p:sp>
        <p:nvSpPr>
          <p:cNvPr id="11" name="TextBox 10">
            <a:extLst>
              <a:ext uri="{FF2B5EF4-FFF2-40B4-BE49-F238E27FC236}">
                <a16:creationId xmlns:a16="http://schemas.microsoft.com/office/drawing/2014/main" id="{6706D26A-B152-9F4C-BEE1-C81BFB0DC2DA}"/>
              </a:ext>
            </a:extLst>
          </p:cNvPr>
          <p:cNvSpPr txBox="1"/>
          <p:nvPr/>
        </p:nvSpPr>
        <p:spPr>
          <a:xfrm>
            <a:off x="656173" y="4899142"/>
            <a:ext cx="299615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Goal of activity, rules/ structure, Equipment used</a:t>
            </a:r>
          </a:p>
        </p:txBody>
      </p:sp>
      <p:sp>
        <p:nvSpPr>
          <p:cNvPr id="3" name="TextBox 2">
            <a:extLst>
              <a:ext uri="{FF2B5EF4-FFF2-40B4-BE49-F238E27FC236}">
                <a16:creationId xmlns:a16="http://schemas.microsoft.com/office/drawing/2014/main" id="{B12C8852-7C3E-7C46-BF68-CD5EB1C42FEF}"/>
              </a:ext>
            </a:extLst>
          </p:cNvPr>
          <p:cNvSpPr txBox="1"/>
          <p:nvPr/>
        </p:nvSpPr>
        <p:spPr>
          <a:xfrm>
            <a:off x="3991335" y="1522389"/>
            <a:ext cx="4144095"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FP children, Age, Gender,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ALN, BMI, Motor skill level, Psychological,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Previous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1826FA1-5303-9143-907F-115270295D82}"/>
              </a:ext>
            </a:extLst>
          </p:cNvPr>
          <p:cNvPicPr>
            <a:picLocks noChangeAspect="1"/>
          </p:cNvPicPr>
          <p:nvPr/>
        </p:nvPicPr>
        <p:blipFill>
          <a:blip r:embed="rId4"/>
          <a:stretch>
            <a:fillRect/>
          </a:stretch>
        </p:blipFill>
        <p:spPr>
          <a:xfrm>
            <a:off x="3589091" y="2411002"/>
            <a:ext cx="5013817" cy="3424464"/>
          </a:xfrm>
          <a:prstGeom prst="rect">
            <a:avLst/>
          </a:prstGeom>
        </p:spPr>
      </p:pic>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14EA-57D5-BF7D-834C-084CD76E055F}"/>
              </a:ext>
            </a:extLst>
          </p:cNvPr>
          <p:cNvSpPr>
            <a:spLocks noGrp="1"/>
          </p:cNvSpPr>
          <p:nvPr>
            <p:ph type="title"/>
          </p:nvPr>
        </p:nvSpPr>
        <p:spPr>
          <a:xfrm>
            <a:off x="342900" y="0"/>
            <a:ext cx="12712700" cy="1010929"/>
          </a:xfrm>
        </p:spPr>
        <p:txBody>
          <a:bodyPr/>
          <a:lstStyle/>
          <a:p>
            <a:r>
              <a:rPr lang="en-US" b="1">
                <a:solidFill>
                  <a:schemeClr val="bg1"/>
                </a:solidFill>
              </a:rPr>
              <a:t>Theoretical approach Supports the Curriculum</a:t>
            </a:r>
          </a:p>
        </p:txBody>
      </p:sp>
      <p:sp>
        <p:nvSpPr>
          <p:cNvPr id="3" name="Content Placeholder 2">
            <a:extLst>
              <a:ext uri="{FF2B5EF4-FFF2-40B4-BE49-F238E27FC236}">
                <a16:creationId xmlns:a16="http://schemas.microsoft.com/office/drawing/2014/main" id="{E7D688BE-D62F-8E87-FC48-DDEE05B54E74}"/>
              </a:ext>
            </a:extLst>
          </p:cNvPr>
          <p:cNvSpPr>
            <a:spLocks noGrp="1"/>
          </p:cNvSpPr>
          <p:nvPr>
            <p:ph idx="1"/>
          </p:nvPr>
        </p:nvSpPr>
        <p:spPr>
          <a:xfrm>
            <a:off x="606544" y="1235847"/>
            <a:ext cx="10978912" cy="4624956"/>
          </a:xfrm>
        </p:spPr>
        <p:txBody>
          <a:bodyPr vert="horz" lIns="91440" tIns="45720" rIns="91440" bIns="45720" rtlCol="0" anchor="t">
            <a:normAutofit/>
          </a:bodyPr>
          <a:lstStyle/>
          <a:p>
            <a:pPr marL="0" indent="0">
              <a:buNone/>
            </a:pPr>
            <a:r>
              <a:rPr lang="en-US"/>
              <a:t>Empowers staff to apply the 12 pedagogical principles such as ….</a:t>
            </a:r>
          </a:p>
          <a:p>
            <a:pPr marL="0" indent="0">
              <a:buNone/>
            </a:pPr>
            <a:endParaRPr lang="en-US"/>
          </a:p>
          <a:p>
            <a:pPr marL="0" indent="0">
              <a:buNone/>
            </a:pPr>
            <a:r>
              <a:rPr lang="en-US"/>
              <a:t>Employing a broad repertoire of teaching approaches </a:t>
            </a:r>
          </a:p>
          <a:p>
            <a:pPr marL="0" indent="0">
              <a:buNone/>
            </a:pPr>
            <a:r>
              <a:rPr lang="en-US"/>
              <a:t>Creating authentic learning contexts</a:t>
            </a:r>
          </a:p>
          <a:p>
            <a:pPr marL="0" indent="0">
              <a:buNone/>
            </a:pPr>
            <a:r>
              <a:rPr lang="en-US"/>
              <a:t>Empowering learners </a:t>
            </a:r>
          </a:p>
          <a:p>
            <a:pPr marL="0" indent="0">
              <a:buNone/>
            </a:pPr>
            <a:r>
              <a:rPr lang="en-US"/>
              <a:t>Identifying learners needs. – NOT ONE SIZE FITS ALL  </a:t>
            </a:r>
          </a:p>
          <a:p>
            <a:pPr marL="0" indent="0">
              <a:buNone/>
            </a:pPr>
            <a:r>
              <a:rPr lang="en-US"/>
              <a:t>Sustained pupil effort to reach targets</a:t>
            </a:r>
          </a:p>
          <a:p>
            <a:pPr marL="0" indent="0">
              <a:buNone/>
            </a:pPr>
            <a:r>
              <a:rPr lang="en-US"/>
              <a:t>A focus on the 4 purposes…..which are driven by Health and Well Being</a:t>
            </a:r>
          </a:p>
          <a:p>
            <a:pPr marL="0" indent="0">
              <a:buNone/>
            </a:pPr>
            <a:r>
              <a:rPr lang="en-US"/>
              <a:t> </a:t>
            </a:r>
          </a:p>
        </p:txBody>
      </p:sp>
    </p:spTree>
    <p:extLst>
      <p:ext uri="{BB962C8B-B14F-4D97-AF65-F5344CB8AC3E}">
        <p14:creationId xmlns:p14="http://schemas.microsoft.com/office/powerpoint/2010/main" val="24725065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extBox 16">
            <a:extLst>
              <a:ext uri="{FF2B5EF4-FFF2-40B4-BE49-F238E27FC236}">
                <a16:creationId xmlns:a16="http://schemas.microsoft.com/office/drawing/2014/main" id="{C9E3A419-C9C6-1E46-A307-21B2D55558CD}"/>
              </a:ext>
            </a:extLst>
          </p:cNvPr>
          <p:cNvSpPr txBox="1">
            <a:spLocks noChangeArrowheads="1"/>
          </p:cNvSpPr>
          <p:nvPr/>
        </p:nvSpPr>
        <p:spPr bwMode="auto">
          <a:xfrm>
            <a:off x="659567" y="170606"/>
            <a:ext cx="1006742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ko-KR" sz="4400" b="1" i="0" u="none" strike="noStrike" kern="1200" cap="none" spc="0" normalizeH="0" baseline="0" noProof="0" dirty="0">
                <a:ln>
                  <a:noFill/>
                </a:ln>
                <a:solidFill>
                  <a:prstClr val="white"/>
                </a:solidFill>
                <a:effectLst/>
                <a:uLnTx/>
                <a:uFillTx/>
                <a:latin typeface="Calibri Light" panose="020F0302020204030204"/>
                <a:ea typeface="Arial Unicode MS" panose="020B0604020202020204" pitchFamily="34" charset="-128"/>
                <a:cs typeface="Calibri" panose="020F0502020204030204" pitchFamily="34" charset="0"/>
              </a:rPr>
              <a:t>SKIP </a:t>
            </a:r>
            <a:r>
              <a:rPr kumimoji="0" lang="en-GB" altLang="en-US" b="0" i="1" u="none" strike="noStrike" kern="1200" cap="none" spc="0" normalizeH="0" baseline="0" noProof="0" dirty="0">
                <a:ln>
                  <a:noFill/>
                </a:ln>
                <a:solidFill>
                  <a:prstClr val="white"/>
                </a:solidFill>
                <a:effectLst/>
                <a:uLnTx/>
                <a:uFillTx/>
                <a:latin typeface="Calibri Light" panose="020F0302020204030204"/>
                <a:ea typeface="ＭＳ Ｐゴシック" panose="020B0600070205080204" pitchFamily="34" charset="-128"/>
                <a:cs typeface="Calibri" panose="020F0502020204030204" pitchFamily="34" charset="0"/>
              </a:rPr>
              <a:t>(Successful Kinaesthetic Instruction for Pre-schoolers)</a:t>
            </a:r>
            <a:endParaRPr kumimoji="0" lang="ko-KR" altLang="en-US" sz="1800" b="1" i="1" u="none" strike="noStrike" kern="1200" cap="none" spc="0" normalizeH="0" baseline="0" noProof="0" dirty="0">
              <a:ln>
                <a:noFill/>
              </a:ln>
              <a:solidFill>
                <a:prstClr val="white"/>
              </a:solidFill>
              <a:effectLst/>
              <a:uLnTx/>
              <a:uFillTx/>
              <a:latin typeface="Calibri Light" panose="020F0302020204030204"/>
              <a:ea typeface="Arial Unicode MS" panose="020B0604020202020204" pitchFamily="34" charset="-128"/>
              <a:cs typeface="Calibri" panose="020F0502020204030204" pitchFamily="34" charset="0"/>
            </a:endParaRPr>
          </a:p>
        </p:txBody>
      </p:sp>
      <p:sp>
        <p:nvSpPr>
          <p:cNvPr id="8" name="직사각형 9">
            <a:extLst>
              <a:ext uri="{FF2B5EF4-FFF2-40B4-BE49-F238E27FC236}">
                <a16:creationId xmlns:a16="http://schemas.microsoft.com/office/drawing/2014/main" id="{BCDA803F-365C-D44A-B6FD-879F6F237888}"/>
              </a:ext>
            </a:extLst>
          </p:cNvPr>
          <p:cNvSpPr>
            <a:spLocks noChangeArrowheads="1"/>
          </p:cNvSpPr>
          <p:nvPr/>
        </p:nvSpPr>
        <p:spPr bwMode="auto">
          <a:xfrm>
            <a:off x="1716088" y="1412876"/>
            <a:ext cx="8539162" cy="227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ko-KR" sz="2600" b="0" i="0" u="none" strike="noStrike" kern="1200" cap="none" spc="0" normalizeH="0" baseline="0" noProof="0">
              <a:ln>
                <a:noFill/>
              </a:ln>
              <a:solidFill>
                <a:prstClr val="black"/>
              </a:solidFill>
              <a:effectLst/>
              <a:uLnTx/>
              <a:uFillTx/>
              <a:latin typeface="Calibri" panose="020F0502020204030204" pitchFamily="34" charset="0"/>
              <a:ea typeface="굴림" panose="020B0600000101010101" pitchFamily="34" charset="-127"/>
              <a:cs typeface="+mn-cs"/>
            </a:endParaRP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US" altLang="ko-KR" sz="2000" b="0" i="0" u="none" strike="noStrike" kern="1200" cap="none" spc="0" normalizeH="0" baseline="0" noProof="0">
              <a:ln>
                <a:noFill/>
              </a:ln>
              <a:solidFill>
                <a:prstClr val="black"/>
              </a:solidFill>
              <a:effectLst/>
              <a:uLnTx/>
              <a:uFillTx/>
              <a:latin typeface="Cambria" panose="02040503050406030204" pitchFamily="18" charset="0"/>
              <a:ea typeface="굴림" panose="020B0600000101010101" pitchFamily="34" charset="-127"/>
              <a:cs typeface="+mn-cs"/>
            </a:endParaRP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US" altLang="ko-KR" sz="2000" b="0" i="0" u="none" strike="noStrike" kern="1200" cap="none" spc="0" normalizeH="0" baseline="0" noProof="0">
              <a:ln>
                <a:noFill/>
              </a:ln>
              <a:solidFill>
                <a:prstClr val="black"/>
              </a:solidFill>
              <a:effectLst/>
              <a:uLnTx/>
              <a:uFillTx/>
              <a:latin typeface="Cambria" panose="02040503050406030204" pitchFamily="18" charset="0"/>
              <a:ea typeface="굴림" panose="020B0600000101010101" pitchFamily="34" charset="-127"/>
              <a:cs typeface="+mn-cs"/>
            </a:endParaRP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US" altLang="ko-KR" sz="2000" b="0" i="0" u="none" strike="noStrike" kern="1200" cap="none" spc="0" normalizeH="0" baseline="0" noProof="0">
              <a:ln>
                <a:noFill/>
              </a:ln>
              <a:solidFill>
                <a:prstClr val="black"/>
              </a:solidFill>
              <a:effectLst/>
              <a:uLnTx/>
              <a:uFillTx/>
              <a:latin typeface="Cambria" panose="02040503050406030204" pitchFamily="18" charset="0"/>
              <a:ea typeface="굴림" panose="020B0600000101010101" pitchFamily="34" charset="-127"/>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ko-KR" sz="1400" b="0" i="0" u="none" strike="noStrike" kern="1200" cap="none" spc="0" normalizeH="0" baseline="0" noProof="0">
              <a:ln>
                <a:noFill/>
              </a:ln>
              <a:solidFill>
                <a:prstClr val="black"/>
              </a:solidFill>
              <a:effectLst/>
              <a:uLnTx/>
              <a:uFillTx/>
              <a:latin typeface="Calibri" panose="020F0502020204030204" pitchFamily="34" charset="0"/>
              <a:ea typeface="굴림" panose="020B0600000101010101" pitchFamily="34" charset="-127"/>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ko-KR" sz="1000" b="0" i="0" u="none" strike="noStrike" kern="1200" cap="none" spc="0" normalizeH="0" baseline="0" noProof="0">
              <a:ln>
                <a:noFill/>
              </a:ln>
              <a:solidFill>
                <a:prstClr val="black"/>
              </a:solidFill>
              <a:effectLst/>
              <a:uLnTx/>
              <a:uFillTx/>
              <a:latin typeface="Calibri" panose="020F0502020204030204" pitchFamily="34" charset="0"/>
              <a:ea typeface="굴림" panose="020B0600000101010101" pitchFamily="34" charset="-127"/>
              <a:cs typeface="+mn-cs"/>
            </a:endParaRPr>
          </a:p>
        </p:txBody>
      </p:sp>
      <p:sp>
        <p:nvSpPr>
          <p:cNvPr id="26629" name="Content Placeholder 2">
            <a:extLst>
              <a:ext uri="{FF2B5EF4-FFF2-40B4-BE49-F238E27FC236}">
                <a16:creationId xmlns:a16="http://schemas.microsoft.com/office/drawing/2014/main" id="{3B048C6C-2B07-C249-BD36-5BF4E3F5D6EA}"/>
              </a:ext>
            </a:extLst>
          </p:cNvPr>
          <p:cNvSpPr>
            <a:spLocks noGrp="1"/>
          </p:cNvSpPr>
          <p:nvPr>
            <p:ph idx="1"/>
          </p:nvPr>
        </p:nvSpPr>
        <p:spPr>
          <a:xfrm>
            <a:off x="659567" y="1354137"/>
            <a:ext cx="11122702" cy="4149725"/>
          </a:xfrm>
        </p:spPr>
        <p:txBody>
          <a:bodyPr>
            <a:normAutofit fontScale="92500" lnSpcReduction="20000"/>
          </a:bodyPr>
          <a:lstStyle/>
          <a:p>
            <a:pPr>
              <a:lnSpc>
                <a:spcPct val="140000"/>
              </a:lnSpc>
              <a:spcBef>
                <a:spcPct val="0"/>
              </a:spcBef>
              <a:spcAft>
                <a:spcPts val="900"/>
              </a:spcAft>
            </a:pPr>
            <a:r>
              <a:rPr lang="en-GB" altLang="en-US" dirty="0">
                <a:ea typeface="ＭＳ Ｐゴシック" panose="020B0600070205080204" pitchFamily="34" charset="-128"/>
              </a:rPr>
              <a:t>Developed by Professor Jackie Goodway, Ohio State University over 20 years ago</a:t>
            </a:r>
          </a:p>
          <a:p>
            <a:pPr>
              <a:lnSpc>
                <a:spcPct val="140000"/>
              </a:lnSpc>
              <a:spcBef>
                <a:spcPct val="0"/>
              </a:spcBef>
              <a:spcAft>
                <a:spcPts val="900"/>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Motor skill Intervention- developmentally appropriate activities to develop motor competence</a:t>
            </a:r>
            <a:endParaRPr lang="en-GB" altLang="en-US" dirty="0">
              <a:ea typeface="ＭＳ Ｐゴシック" panose="020B0600070205080204" pitchFamily="34" charset="-128"/>
            </a:endParaRPr>
          </a:p>
          <a:p>
            <a:pPr>
              <a:lnSpc>
                <a:spcPct val="140000"/>
              </a:lnSpc>
              <a:spcBef>
                <a:spcPct val="0"/>
              </a:spcBef>
              <a:spcAft>
                <a:spcPts val="900"/>
              </a:spcAft>
            </a:pPr>
            <a:r>
              <a:rPr lang="en-GB" altLang="en-US" dirty="0">
                <a:ea typeface="ＭＳ Ｐゴシック" panose="020B0600070205080204" pitchFamily="34" charset="-128"/>
              </a:rPr>
              <a:t>Focuses on FMS, MVPA and movement knowledge</a:t>
            </a:r>
          </a:p>
          <a:p>
            <a:pPr>
              <a:lnSpc>
                <a:spcPct val="14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8-12 weeks/ 2 x 30- 45 minute sessions per week</a:t>
            </a:r>
          </a:p>
          <a:p>
            <a:pPr>
              <a:lnSpc>
                <a:spcPct val="140000"/>
              </a:lnSpc>
              <a:spcBef>
                <a:spcPct val="0"/>
              </a:spcBef>
              <a:spcAft>
                <a:spcPts val="675"/>
              </a:spcAft>
            </a:pPr>
            <a:r>
              <a:rPr lang="en-GB" altLang="en-US" dirty="0">
                <a:ea typeface="ＭＳ Ｐゴシック" charset="-128"/>
              </a:rPr>
              <a:t>SKIP-Cymru</a:t>
            </a:r>
            <a:r>
              <a:rPr lang="en-GB" altLang="en-US" baseline="30000" dirty="0">
                <a:ea typeface="ＭＳ Ｐゴシック" charset="-128"/>
              </a:rPr>
              <a:t>  </a:t>
            </a:r>
            <a:r>
              <a:rPr lang="en-GB" altLang="en-US" dirty="0">
                <a:ea typeface="ＭＳ Ｐゴシック" charset="-128"/>
              </a:rPr>
              <a:t>developed to fit a playful pedagogy</a:t>
            </a:r>
          </a:p>
          <a:p>
            <a:pPr>
              <a:spcBef>
                <a:spcPct val="0"/>
              </a:spcBef>
              <a:spcAft>
                <a:spcPts val="900"/>
              </a:spcAft>
            </a:pPr>
            <a:endParaRPr lang="en-GB" altLang="en-US" dirty="0">
              <a:latin typeface="Candara" panose="020E0502030303020204" pitchFamily="34" charset="0"/>
              <a:ea typeface="ＭＳ Ｐゴシック" panose="020B0600070205080204" pitchFamily="34" charset="-128"/>
              <a:cs typeface="Calibri" panose="020F0502020204030204" pitchFamily="34" charset="0"/>
            </a:endParaRPr>
          </a:p>
        </p:txBody>
      </p:sp>
      <p:pic>
        <p:nvPicPr>
          <p:cNvPr id="9" name="Picture 9" descr="C:\Users\johnamanda\Pictures\TheOhioStateUniversity-Stacked.jpg">
            <a:extLst>
              <a:ext uri="{FF2B5EF4-FFF2-40B4-BE49-F238E27FC236}">
                <a16:creationId xmlns:a16="http://schemas.microsoft.com/office/drawing/2014/main" id="{FEA7923D-F946-094E-A304-78E8DA42314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349295" y="3690939"/>
            <a:ext cx="1811910" cy="1543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6882420"/>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2">
            <a:extLst>
              <a:ext uri="{FF2B5EF4-FFF2-40B4-BE49-F238E27FC236}">
                <a16:creationId xmlns:a16="http://schemas.microsoft.com/office/drawing/2014/main" id="{E4272E04-15D9-8243-9F7D-278BD3CE85B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749151" y="5030596"/>
            <a:ext cx="2502272" cy="1942888"/>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32A0462-D02B-404D-B182-7039F7BCD7F8}"/>
              </a:ext>
            </a:extLst>
          </p:cNvPr>
          <p:cNvSpPr>
            <a:spLocks noGrp="1"/>
          </p:cNvSpPr>
          <p:nvPr>
            <p:ph type="title"/>
          </p:nvPr>
        </p:nvSpPr>
        <p:spPr>
          <a:xfrm>
            <a:off x="838200" y="1"/>
            <a:ext cx="10515600" cy="950258"/>
          </a:xfrm>
        </p:spPr>
        <p:txBody>
          <a:bodyPr/>
          <a:lstStyle/>
          <a:p>
            <a:r>
              <a:rPr lang="en-GB" b="1">
                <a:solidFill>
                  <a:schemeClr val="bg1"/>
                </a:solidFill>
              </a:rPr>
              <a:t>SKIP Cymru</a:t>
            </a:r>
          </a:p>
        </p:txBody>
      </p:sp>
      <p:sp>
        <p:nvSpPr>
          <p:cNvPr id="3" name="Content Placeholder 2">
            <a:extLst>
              <a:ext uri="{FF2B5EF4-FFF2-40B4-BE49-F238E27FC236}">
                <a16:creationId xmlns:a16="http://schemas.microsoft.com/office/drawing/2014/main" id="{9BA1C936-80E6-D541-BA69-E3FB4DE5D787}"/>
              </a:ext>
            </a:extLst>
          </p:cNvPr>
          <p:cNvSpPr>
            <a:spLocks noGrp="1"/>
          </p:cNvSpPr>
          <p:nvPr>
            <p:ph idx="1"/>
          </p:nvPr>
        </p:nvSpPr>
        <p:spPr>
          <a:xfrm>
            <a:off x="292668" y="1191347"/>
            <a:ext cx="7610369" cy="4448549"/>
          </a:xfrm>
        </p:spPr>
        <p:txBody>
          <a:bodyPr>
            <a:normAutofit fontScale="92500"/>
          </a:bodyPr>
          <a:lstStyle/>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Advocacy with leadership</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Training day for Foundation Phase staff</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Mentoring</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Parental engagement sessions and parent bags</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SKIP-Cymru</a:t>
            </a:r>
            <a:r>
              <a:rPr lang="en-GB" altLang="en-US" sz="2700" baseline="30000">
                <a:latin typeface="Calibri" panose="020F0502020204030204" pitchFamily="34" charset="0"/>
                <a:ea typeface="ＭＳ Ｐゴシック" panose="020B0600070205080204" pitchFamily="34" charset="-128"/>
                <a:cs typeface="Calibri" panose="020F0502020204030204" pitchFamily="34" charset="0"/>
              </a:rPr>
              <a:t>  </a:t>
            </a:r>
            <a:r>
              <a:rPr lang="en-GB" altLang="en-US" sz="2700">
                <a:latin typeface="Calibri" panose="020F0502020204030204" pitchFamily="34" charset="0"/>
                <a:ea typeface="ＭＳ Ｐゴシック" panose="020B0600070205080204" pitchFamily="34" charset="-128"/>
                <a:cs typeface="Calibri" panose="020F0502020204030204" pitchFamily="34" charset="0"/>
              </a:rPr>
              <a:t>developed to fit a playful pedagogy</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Not resource driven</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2 x 30- 45 minute sessions </a:t>
            </a:r>
            <a:r>
              <a:rPr lang="en-GB" altLang="en-US" sz="2700">
                <a:solidFill>
                  <a:srgbClr val="FF0000"/>
                </a:solidFill>
                <a:latin typeface="Calibri" panose="020F0502020204030204" pitchFamily="34" charset="0"/>
                <a:ea typeface="ＭＳ Ｐゴシック" panose="020B0600070205080204" pitchFamily="34" charset="-128"/>
                <a:cs typeface="Calibri" panose="020F0502020204030204" pitchFamily="34" charset="0"/>
              </a:rPr>
              <a:t>every</a:t>
            </a:r>
            <a:r>
              <a:rPr lang="en-GB" altLang="en-US" sz="2700">
                <a:latin typeface="Calibri" panose="020F0502020204030204" pitchFamily="34" charset="0"/>
                <a:ea typeface="ＭＳ Ｐゴシック" panose="020B0600070205080204" pitchFamily="34" charset="-128"/>
                <a:cs typeface="Calibri" panose="020F0502020204030204" pitchFamily="34" charset="0"/>
              </a:rPr>
              <a:t> week (</a:t>
            </a:r>
            <a:r>
              <a:rPr lang="en-US" sz="2700"/>
              <a:t>5 to 10 min warm up/ cool down, 3 stations/ gardens 10 min each)</a:t>
            </a:r>
            <a:endParaRPr lang="en-GB" sz="2700"/>
          </a:p>
          <a:p>
            <a:pPr>
              <a:lnSpc>
                <a:spcPct val="120000"/>
              </a:lnSpc>
              <a:spcBef>
                <a:spcPct val="0"/>
              </a:spcBef>
              <a:spcAft>
                <a:spcPts val="675"/>
              </a:spcAft>
            </a:pPr>
            <a:endParaRPr lang="en-GB" altLang="en-US">
              <a:latin typeface="Calibri" panose="020F0502020204030204" pitchFamily="34" charset="0"/>
              <a:ea typeface="ＭＳ Ｐゴシック" panose="020B0600070205080204" pitchFamily="34" charset="-128"/>
              <a:cs typeface="Calibri" panose="020F0502020204030204" pitchFamily="34" charset="0"/>
            </a:endParaRPr>
          </a:p>
        </p:txBody>
      </p:sp>
      <p:pic>
        <p:nvPicPr>
          <p:cNvPr id="4" name="Picture 9" descr="C:\Users\johnamanda\Pictures\TheOhioStateUniversity-Stacked.jpg">
            <a:extLst>
              <a:ext uri="{FF2B5EF4-FFF2-40B4-BE49-F238E27FC236}">
                <a16:creationId xmlns:a16="http://schemas.microsoft.com/office/drawing/2014/main" id="{E80A5D26-5665-FC4F-88C4-9DECBE5C2A2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781866" y="4212998"/>
            <a:ext cx="1567770" cy="1332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05EDB6E2-F704-0A4E-9AE3-84D4C6E130B0}"/>
              </a:ext>
            </a:extLst>
          </p:cNvPr>
          <p:cNvPicPr>
            <a:picLocks noChangeAspect="1"/>
          </p:cNvPicPr>
          <p:nvPr/>
        </p:nvPicPr>
        <p:blipFill>
          <a:blip r:embed="rId5"/>
          <a:stretch>
            <a:fillRect/>
          </a:stretch>
        </p:blipFill>
        <p:spPr>
          <a:xfrm>
            <a:off x="10417073" y="25697"/>
            <a:ext cx="1774927" cy="2281129"/>
          </a:xfrm>
          <a:prstGeom prst="rect">
            <a:avLst/>
          </a:prstGeom>
        </p:spPr>
      </p:pic>
      <p:pic>
        <p:nvPicPr>
          <p:cNvPr id="12" name="Picture 11">
            <a:extLst>
              <a:ext uri="{FF2B5EF4-FFF2-40B4-BE49-F238E27FC236}">
                <a16:creationId xmlns:a16="http://schemas.microsoft.com/office/drawing/2014/main" id="{4B45B7C2-9C7B-B04B-B750-008F211B4D73}"/>
              </a:ext>
            </a:extLst>
          </p:cNvPr>
          <p:cNvPicPr>
            <a:picLocks noChangeAspect="1"/>
          </p:cNvPicPr>
          <p:nvPr/>
        </p:nvPicPr>
        <p:blipFill>
          <a:blip r:embed="rId6"/>
          <a:stretch>
            <a:fillRect/>
          </a:stretch>
        </p:blipFill>
        <p:spPr>
          <a:xfrm rot="685056">
            <a:off x="9088926" y="510999"/>
            <a:ext cx="1518040" cy="1068961"/>
          </a:xfrm>
          <a:prstGeom prst="rect">
            <a:avLst/>
          </a:prstGeom>
        </p:spPr>
      </p:pic>
      <p:pic>
        <p:nvPicPr>
          <p:cNvPr id="13" name="Picture 12">
            <a:extLst>
              <a:ext uri="{FF2B5EF4-FFF2-40B4-BE49-F238E27FC236}">
                <a16:creationId xmlns:a16="http://schemas.microsoft.com/office/drawing/2014/main" id="{0BB57F61-8098-DD45-BAE0-772593675EE4}"/>
              </a:ext>
            </a:extLst>
          </p:cNvPr>
          <p:cNvPicPr>
            <a:picLocks noChangeAspect="1"/>
          </p:cNvPicPr>
          <p:nvPr/>
        </p:nvPicPr>
        <p:blipFill>
          <a:blip r:embed="rId7"/>
          <a:stretch>
            <a:fillRect/>
          </a:stretch>
        </p:blipFill>
        <p:spPr>
          <a:xfrm rot="680743">
            <a:off x="9311503" y="1201191"/>
            <a:ext cx="1413727" cy="984624"/>
          </a:xfrm>
          <a:prstGeom prst="rect">
            <a:avLst/>
          </a:prstGeom>
        </p:spPr>
      </p:pic>
      <p:pic>
        <p:nvPicPr>
          <p:cNvPr id="20" name="Picture 19" descr="A picture containing drawing&#10;&#10;Description automatically generated">
            <a:extLst>
              <a:ext uri="{FF2B5EF4-FFF2-40B4-BE49-F238E27FC236}">
                <a16:creationId xmlns:a16="http://schemas.microsoft.com/office/drawing/2014/main" id="{F6A1EE6D-A018-4D4A-A4FC-3B7A06E8BF47}"/>
              </a:ext>
            </a:extLst>
          </p:cNvPr>
          <p:cNvPicPr>
            <a:picLocks noChangeAspect="1"/>
          </p:cNvPicPr>
          <p:nvPr/>
        </p:nvPicPr>
        <p:blipFill>
          <a:blip r:embed="rId8"/>
          <a:stretch>
            <a:fillRect/>
          </a:stretch>
        </p:blipFill>
        <p:spPr>
          <a:xfrm>
            <a:off x="6416259" y="5959003"/>
            <a:ext cx="2581882" cy="824631"/>
          </a:xfrm>
          <a:prstGeom prst="rect">
            <a:avLst/>
          </a:prstGeom>
        </p:spPr>
      </p:pic>
      <p:pic>
        <p:nvPicPr>
          <p:cNvPr id="14" name="Picture 4">
            <a:extLst>
              <a:ext uri="{FF2B5EF4-FFF2-40B4-BE49-F238E27FC236}">
                <a16:creationId xmlns:a16="http://schemas.microsoft.com/office/drawing/2014/main" id="{56BF65A6-D2F6-644C-AE77-94BD92759787}"/>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7184281" y="1365097"/>
            <a:ext cx="3143596" cy="240383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
            <a:extLst>
              <a:ext uri="{FF2B5EF4-FFF2-40B4-BE49-F238E27FC236}">
                <a16:creationId xmlns:a16="http://schemas.microsoft.com/office/drawing/2014/main" id="{827FAAB5-3AAE-E845-9096-50C83E0C3996}"/>
              </a:ext>
            </a:extLst>
          </p:cNvPr>
          <p:cNvPicPr>
            <a:picLocks noChangeAspect="1" noChangeArrowheads="1"/>
          </p:cNvPicPr>
          <p:nvPr/>
        </p:nvPicPr>
        <p:blipFill>
          <a:blip r:embed="rId10">
            <a:extLst>
              <a:ext uri="{28A0092B-C50C-407E-A947-70E740481C1C}">
                <a14:useLocalDpi xmlns:a14="http://schemas.microsoft.com/office/drawing/2010/main"/>
              </a:ext>
            </a:extLst>
          </a:blip>
          <a:srcRect/>
          <a:stretch>
            <a:fillRect/>
          </a:stretch>
        </p:blipFill>
        <p:spPr bwMode="auto">
          <a:xfrm>
            <a:off x="9493259" y="3132570"/>
            <a:ext cx="2680731" cy="2033389"/>
          </a:xfrm>
          <a:prstGeom prst="round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464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1">
            <a:extLst>
              <a:ext uri="{FF2B5EF4-FFF2-40B4-BE49-F238E27FC236}">
                <a16:creationId xmlns:a16="http://schemas.microsoft.com/office/drawing/2014/main" id="{59A81A24-0755-964B-B511-4E97190A1DF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3429000"/>
            <a:ext cx="4229100" cy="3490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4" name="그림 1">
            <a:extLst>
              <a:ext uri="{FF2B5EF4-FFF2-40B4-BE49-F238E27FC236}">
                <a16:creationId xmlns:a16="http://schemas.microsoft.com/office/drawing/2014/main" id="{DAEE8667-86BE-B344-8798-6862F4A2A8CE}"/>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9636" y="0"/>
            <a:ext cx="5372685"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5">
            <a:extLst>
              <a:ext uri="{FF2B5EF4-FFF2-40B4-BE49-F238E27FC236}">
                <a16:creationId xmlns:a16="http://schemas.microsoft.com/office/drawing/2014/main" id="{1C92B1A6-6747-EC4E-B93D-545562F85717}"/>
              </a:ext>
            </a:extLst>
          </p:cNvPr>
          <p:cNvPicPr>
            <a:picLocks noChangeAspect="1"/>
          </p:cNvPicPr>
          <p:nvPr/>
        </p:nvPicPr>
        <p:blipFill>
          <a:blip r:embed="rId5">
            <a:extLst>
              <a:ext uri="{28A0092B-C50C-407E-A947-70E740481C1C}">
                <a14:useLocalDpi xmlns:a14="http://schemas.microsoft.com/office/drawing/2010/main"/>
              </a:ext>
            </a:extLst>
          </a:blip>
          <a:srcRect t="-480"/>
          <a:stretch>
            <a:fillRect/>
          </a:stretch>
        </p:blipFill>
        <p:spPr bwMode="auto">
          <a:xfrm>
            <a:off x="8137525" y="3254070"/>
            <a:ext cx="4054475" cy="408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5">
            <a:extLst>
              <a:ext uri="{FF2B5EF4-FFF2-40B4-BE49-F238E27FC236}">
                <a16:creationId xmlns:a16="http://schemas.microsoft.com/office/drawing/2014/main" id="{36B08D92-3830-FC4E-B8DC-9C78560B340D}"/>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4229100" y="3371850"/>
            <a:ext cx="3908425" cy="402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3">
            <a:extLst>
              <a:ext uri="{FF2B5EF4-FFF2-40B4-BE49-F238E27FC236}">
                <a16:creationId xmlns:a16="http://schemas.microsoft.com/office/drawing/2014/main" id="{FA0A9FD8-47D6-DF4B-A81B-7739647523CE}"/>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5320754" y="-96836"/>
            <a:ext cx="4392612" cy="346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a:extLst>
              <a:ext uri="{FF2B5EF4-FFF2-40B4-BE49-F238E27FC236}">
                <a16:creationId xmlns:a16="http://schemas.microsoft.com/office/drawing/2014/main" id="{85335DE6-AE84-5247-A81A-45D7AA997B20}"/>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9674554" y="-84138"/>
            <a:ext cx="2517446"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3129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4" name="Chart 7">
            <a:extLst>
              <a:ext uri="{FF2B5EF4-FFF2-40B4-BE49-F238E27FC236}">
                <a16:creationId xmlns:a16="http://schemas.microsoft.com/office/drawing/2014/main" id="{4CEEE9A7-92C5-4A2E-AEAA-6E757F9E4C91}"/>
              </a:ext>
            </a:extLst>
          </p:cNvPr>
          <p:cNvPicPr>
            <a:picLocks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676400" y="1041400"/>
            <a:ext cx="8674100" cy="462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3DDC25B8-AD55-1C4B-A2D6-00234AAA1454}"/>
              </a:ext>
            </a:extLst>
          </p:cNvPr>
          <p:cNvSpPr txBox="1">
            <a:spLocks/>
          </p:cNvSpPr>
          <p:nvPr/>
        </p:nvSpPr>
        <p:spPr>
          <a:xfrm>
            <a:off x="838200" y="0"/>
            <a:ext cx="10515600" cy="103949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a:ln>
                  <a:noFill/>
                </a:ln>
                <a:solidFill>
                  <a:prstClr val="white"/>
                </a:solidFill>
                <a:effectLst/>
                <a:uLnTx/>
                <a:uFillTx/>
                <a:latin typeface="Calibri Light" panose="020F0302020204030204"/>
                <a:ea typeface="+mj-ea"/>
                <a:cs typeface="+mj-cs"/>
              </a:rPr>
              <a:t>SKIP Cymru data 2016</a:t>
            </a:r>
          </a:p>
        </p:txBody>
      </p:sp>
      <p:sp>
        <p:nvSpPr>
          <p:cNvPr id="5" name="TextBox 4">
            <a:extLst>
              <a:ext uri="{FF2B5EF4-FFF2-40B4-BE49-F238E27FC236}">
                <a16:creationId xmlns:a16="http://schemas.microsoft.com/office/drawing/2014/main" id="{42409922-62C6-E946-8730-3C61EAEA65EE}"/>
              </a:ext>
            </a:extLst>
          </p:cNvPr>
          <p:cNvSpPr txBox="1"/>
          <p:nvPr/>
        </p:nvSpPr>
        <p:spPr>
          <a:xfrm>
            <a:off x="3192905" y="4874093"/>
            <a:ext cx="1394085" cy="370382"/>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FMS pre-test</a:t>
            </a:r>
          </a:p>
        </p:txBody>
      </p:sp>
      <p:sp>
        <p:nvSpPr>
          <p:cNvPr id="6" name="TextBox 5">
            <a:extLst>
              <a:ext uri="{FF2B5EF4-FFF2-40B4-BE49-F238E27FC236}">
                <a16:creationId xmlns:a16="http://schemas.microsoft.com/office/drawing/2014/main" id="{367DDA54-DF7E-F842-9D69-35038C1B67D9}"/>
              </a:ext>
            </a:extLst>
          </p:cNvPr>
          <p:cNvSpPr txBox="1"/>
          <p:nvPr/>
        </p:nvSpPr>
        <p:spPr>
          <a:xfrm>
            <a:off x="5425190" y="4874093"/>
            <a:ext cx="1706379" cy="369332"/>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FMS post-test</a:t>
            </a:r>
          </a:p>
        </p:txBody>
      </p:sp>
      <p:sp>
        <p:nvSpPr>
          <p:cNvPr id="7" name="TextBox 6">
            <a:extLst>
              <a:ext uri="{FF2B5EF4-FFF2-40B4-BE49-F238E27FC236}">
                <a16:creationId xmlns:a16="http://schemas.microsoft.com/office/drawing/2014/main" id="{55B0CE63-ED45-2749-A683-3D95852C1F1E}"/>
              </a:ext>
            </a:extLst>
          </p:cNvPr>
          <p:cNvSpPr txBox="1"/>
          <p:nvPr/>
        </p:nvSpPr>
        <p:spPr>
          <a:xfrm>
            <a:off x="7812375" y="4874093"/>
            <a:ext cx="1556477" cy="369332"/>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FMS retention</a:t>
            </a:r>
          </a:p>
        </p:txBody>
      </p:sp>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2" name="Chart 8">
            <a:extLst>
              <a:ext uri="{FF2B5EF4-FFF2-40B4-BE49-F238E27FC236}">
                <a16:creationId xmlns:a16="http://schemas.microsoft.com/office/drawing/2014/main" id="{5BCAFE56-2EEB-4FE6-B5BD-18BF4E1F4568}"/>
              </a:ext>
            </a:extLst>
          </p:cNvPr>
          <p:cNvPicPr>
            <a:picLocks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006600" y="1041400"/>
            <a:ext cx="8407400" cy="425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0ED4AB91-B71C-C441-935C-768F9ECA1307}"/>
              </a:ext>
            </a:extLst>
          </p:cNvPr>
          <p:cNvSpPr txBox="1">
            <a:spLocks/>
          </p:cNvSpPr>
          <p:nvPr/>
        </p:nvSpPr>
        <p:spPr>
          <a:xfrm>
            <a:off x="838200" y="0"/>
            <a:ext cx="10515600" cy="103949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a:ln>
                  <a:noFill/>
                </a:ln>
                <a:solidFill>
                  <a:prstClr val="white"/>
                </a:solidFill>
                <a:effectLst/>
                <a:uLnTx/>
                <a:uFillTx/>
                <a:latin typeface="Calibri Light" panose="020F0302020204030204"/>
                <a:ea typeface="+mj-ea"/>
                <a:cs typeface="+mj-cs"/>
              </a:rPr>
              <a:t>SKIP Cymru data 2016</a:t>
            </a:r>
          </a:p>
        </p:txBody>
      </p:sp>
      <p:sp>
        <p:nvSpPr>
          <p:cNvPr id="2" name="TextBox 1">
            <a:extLst>
              <a:ext uri="{FF2B5EF4-FFF2-40B4-BE49-F238E27FC236}">
                <a16:creationId xmlns:a16="http://schemas.microsoft.com/office/drawing/2014/main" id="{24B4E932-EB3A-F347-83E4-C70A883DE851}"/>
              </a:ext>
            </a:extLst>
          </p:cNvPr>
          <p:cNvSpPr txBox="1"/>
          <p:nvPr/>
        </p:nvSpPr>
        <p:spPr>
          <a:xfrm>
            <a:off x="3207896" y="4511102"/>
            <a:ext cx="1394085" cy="370382"/>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OC</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pre-test</a:t>
            </a:r>
          </a:p>
        </p:txBody>
      </p:sp>
      <p:sp>
        <p:nvSpPr>
          <p:cNvPr id="6" name="TextBox 5">
            <a:extLst>
              <a:ext uri="{FF2B5EF4-FFF2-40B4-BE49-F238E27FC236}">
                <a16:creationId xmlns:a16="http://schemas.microsoft.com/office/drawing/2014/main" id="{61747082-651E-1B4A-9DDE-C0DD93A42AA3}"/>
              </a:ext>
            </a:extLst>
          </p:cNvPr>
          <p:cNvSpPr txBox="1"/>
          <p:nvPr/>
        </p:nvSpPr>
        <p:spPr>
          <a:xfrm>
            <a:off x="5548340" y="4485494"/>
            <a:ext cx="1622685" cy="370382"/>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OC post-test</a:t>
            </a:r>
          </a:p>
        </p:txBody>
      </p:sp>
      <p:sp>
        <p:nvSpPr>
          <p:cNvPr id="7" name="TextBox 6">
            <a:extLst>
              <a:ext uri="{FF2B5EF4-FFF2-40B4-BE49-F238E27FC236}">
                <a16:creationId xmlns:a16="http://schemas.microsoft.com/office/drawing/2014/main" id="{D82CDF4F-0DDE-3F4E-AA78-63BBFDE7BB68}"/>
              </a:ext>
            </a:extLst>
          </p:cNvPr>
          <p:cNvSpPr txBox="1"/>
          <p:nvPr/>
        </p:nvSpPr>
        <p:spPr>
          <a:xfrm>
            <a:off x="8203159" y="4485494"/>
            <a:ext cx="1394085" cy="370382"/>
          </a:xfrm>
          <a:prstGeom prst="rect">
            <a:avLst/>
          </a:prstGeom>
          <a:solidFill>
            <a:schemeClr val="tx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OC retention</a:t>
            </a:r>
          </a:p>
        </p:txBody>
      </p:sp>
      <p:sp>
        <p:nvSpPr>
          <p:cNvPr id="8" name="TextBox 7">
            <a:extLst>
              <a:ext uri="{FF2B5EF4-FFF2-40B4-BE49-F238E27FC236}">
                <a16:creationId xmlns:a16="http://schemas.microsoft.com/office/drawing/2014/main" id="{7F3A3C09-F183-7349-B42E-E1966215B736}"/>
              </a:ext>
            </a:extLst>
          </p:cNvPr>
          <p:cNvSpPr txBox="1"/>
          <p:nvPr/>
        </p:nvSpPr>
        <p:spPr>
          <a:xfrm>
            <a:off x="9161489" y="2798268"/>
            <a:ext cx="1394085" cy="3703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SKIP</a:t>
            </a:r>
          </a:p>
        </p:txBody>
      </p:sp>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3534B5-EB2B-1643-ACAA-B571F89E8E15}"/>
              </a:ext>
            </a:extLst>
          </p:cNvPr>
          <p:cNvPicPr>
            <a:picLocks noChangeAspect="1"/>
          </p:cNvPicPr>
          <p:nvPr/>
        </p:nvPicPr>
        <p:blipFill>
          <a:blip r:embed="rId2"/>
          <a:stretch>
            <a:fillRect/>
          </a:stretch>
        </p:blipFill>
        <p:spPr>
          <a:xfrm>
            <a:off x="984929" y="0"/>
            <a:ext cx="10222141" cy="5839779"/>
          </a:xfrm>
          <a:prstGeom prst="rect">
            <a:avLst/>
          </a:prstGeom>
        </p:spPr>
      </p:pic>
    </p:spTree>
    <p:extLst>
      <p:ext uri="{BB962C8B-B14F-4D97-AF65-F5344CB8AC3E}">
        <p14:creationId xmlns:p14="http://schemas.microsoft.com/office/powerpoint/2010/main" val="24311349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8B7F1-E642-E84F-AC72-362429DC09B7}"/>
              </a:ext>
            </a:extLst>
          </p:cNvPr>
          <p:cNvSpPr>
            <a:spLocks noGrp="1"/>
          </p:cNvSpPr>
          <p:nvPr>
            <p:ph type="title"/>
          </p:nvPr>
        </p:nvSpPr>
        <p:spPr>
          <a:xfrm>
            <a:off x="838200" y="0"/>
            <a:ext cx="10515600" cy="1039496"/>
          </a:xfrm>
        </p:spPr>
        <p:txBody>
          <a:bodyPr/>
          <a:lstStyle/>
          <a:p>
            <a:pPr algn="ctr"/>
            <a:r>
              <a:rPr lang="en-GB" b="1">
                <a:solidFill>
                  <a:schemeClr val="bg1"/>
                </a:solidFill>
              </a:rPr>
              <a:t>SKIP Cymru data 2018- 2019</a:t>
            </a:r>
          </a:p>
        </p:txBody>
      </p:sp>
      <p:pic>
        <p:nvPicPr>
          <p:cNvPr id="9" name="Picture 8">
            <a:extLst>
              <a:ext uri="{FF2B5EF4-FFF2-40B4-BE49-F238E27FC236}">
                <a16:creationId xmlns:a16="http://schemas.microsoft.com/office/drawing/2014/main" id="{38F429BA-9D5C-2840-BCE6-B40B54328806}"/>
              </a:ext>
            </a:extLst>
          </p:cNvPr>
          <p:cNvPicPr/>
          <p:nvPr/>
        </p:nvPicPr>
        <p:blipFill rotWithShape="1">
          <a:blip r:embed="rId3">
            <a:extLst>
              <a:ext uri="{28A0092B-C50C-407E-A947-70E740481C1C}">
                <a14:useLocalDpi xmlns:a14="http://schemas.microsoft.com/office/drawing/2010/main"/>
              </a:ext>
            </a:extLst>
          </a:blip>
          <a:srcRect t="-1"/>
          <a:stretch/>
        </p:blipFill>
        <p:spPr bwMode="auto">
          <a:xfrm>
            <a:off x="37600" y="1190169"/>
            <a:ext cx="5892800" cy="4746174"/>
          </a:xfrm>
          <a:prstGeom prst="rect">
            <a:avLst/>
          </a:prstGeom>
          <a:ln>
            <a:noFill/>
          </a:ln>
          <a:extLst>
            <a:ext uri="{53640926-AAD7-44D8-BBD7-CCE9431645EC}">
              <a14:shadowObscured xmlns:a14="http://schemas.microsoft.com/office/drawing/2010/main"/>
            </a:ext>
          </a:extLst>
        </p:spPr>
      </p:pic>
      <p:pic>
        <p:nvPicPr>
          <p:cNvPr id="10" name="Picture 9">
            <a:extLst>
              <a:ext uri="{FF2B5EF4-FFF2-40B4-BE49-F238E27FC236}">
                <a16:creationId xmlns:a16="http://schemas.microsoft.com/office/drawing/2014/main" id="{7381B7BE-60A7-EB47-AE32-ACEF5B7C98CF}"/>
              </a:ext>
            </a:extLst>
          </p:cNvPr>
          <p:cNvPicPr/>
          <p:nvPr/>
        </p:nvPicPr>
        <p:blipFill rotWithShape="1">
          <a:blip r:embed="rId4">
            <a:extLst>
              <a:ext uri="{28A0092B-C50C-407E-A947-70E740481C1C}">
                <a14:useLocalDpi xmlns:a14="http://schemas.microsoft.com/office/drawing/2010/main"/>
              </a:ext>
            </a:extLst>
          </a:blip>
          <a:srcRect/>
          <a:stretch/>
        </p:blipFill>
        <p:spPr bwMode="auto">
          <a:xfrm>
            <a:off x="6096000" y="1190170"/>
            <a:ext cx="5892800" cy="47461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99537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hart 9">
            <a:extLst>
              <a:ext uri="{FF2B5EF4-FFF2-40B4-BE49-F238E27FC236}">
                <a16:creationId xmlns:a16="http://schemas.microsoft.com/office/drawing/2014/main" id="{C45F471F-3CAC-7A4C-A68D-F904271A46C5}"/>
              </a:ext>
            </a:extLst>
          </p:cNvPr>
          <p:cNvGraphicFramePr>
            <a:graphicFrameLocks/>
          </p:cNvGraphicFramePr>
          <p:nvPr/>
        </p:nvGraphicFramePr>
        <p:xfrm>
          <a:off x="169889" y="1514005"/>
          <a:ext cx="5739476" cy="374754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35D5E608-B281-B943-B226-1628D225537C}"/>
              </a:ext>
            </a:extLst>
          </p:cNvPr>
          <p:cNvGraphicFramePr>
            <a:graphicFrameLocks/>
          </p:cNvGraphicFramePr>
          <p:nvPr/>
        </p:nvGraphicFramePr>
        <p:xfrm>
          <a:off x="6282637" y="1514005"/>
          <a:ext cx="5739474" cy="3800008"/>
        </p:xfrm>
        <a:graphic>
          <a:graphicData uri="http://schemas.openxmlformats.org/drawingml/2006/chart">
            <c:chart xmlns:c="http://schemas.openxmlformats.org/drawingml/2006/chart" xmlns:r="http://schemas.openxmlformats.org/officeDocument/2006/relationships" r:id="rId4"/>
          </a:graphicData>
        </a:graphic>
      </p:graphicFrame>
      <p:sp>
        <p:nvSpPr>
          <p:cNvPr id="12" name="Title 11">
            <a:extLst>
              <a:ext uri="{FF2B5EF4-FFF2-40B4-BE49-F238E27FC236}">
                <a16:creationId xmlns:a16="http://schemas.microsoft.com/office/drawing/2014/main" id="{465173F5-00DA-244F-B281-E7D5B7ED3008}"/>
              </a:ext>
            </a:extLst>
          </p:cNvPr>
          <p:cNvSpPr>
            <a:spLocks noGrp="1"/>
          </p:cNvSpPr>
          <p:nvPr>
            <p:ph type="title"/>
          </p:nvPr>
        </p:nvSpPr>
        <p:spPr>
          <a:xfrm>
            <a:off x="838200" y="119922"/>
            <a:ext cx="10515600" cy="854440"/>
          </a:xfrm>
        </p:spPr>
        <p:txBody>
          <a:bodyPr>
            <a:normAutofit/>
          </a:bodyPr>
          <a:lstStyle/>
          <a:p>
            <a:pPr algn="ctr"/>
            <a:r>
              <a:rPr lang="en-GB" b="1">
                <a:solidFill>
                  <a:schemeClr val="bg1"/>
                </a:solidFill>
              </a:rPr>
              <a:t>M-ABC 2018-2019</a:t>
            </a:r>
          </a:p>
        </p:txBody>
      </p:sp>
    </p:spTree>
    <p:extLst>
      <p:ext uri="{BB962C8B-B14F-4D97-AF65-F5344CB8AC3E}">
        <p14:creationId xmlns:p14="http://schemas.microsoft.com/office/powerpoint/2010/main" val="104910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Graphic spid="11" grpId="0">
        <p:bldAsOne/>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3"/>
          <a:stretch>
            <a:fillRect/>
          </a:stretch>
        </p:blipFill>
        <p:spPr>
          <a:xfrm>
            <a:off x="7492863" y="5915663"/>
            <a:ext cx="1837798" cy="739137"/>
          </a:xfrm>
          <a:prstGeom prst="rect">
            <a:avLst/>
          </a:prstGeom>
        </p:spPr>
      </p:pic>
      <p:sp>
        <p:nvSpPr>
          <p:cNvPr id="8" name="Title 7">
            <a:extLst>
              <a:ext uri="{FF2B5EF4-FFF2-40B4-BE49-F238E27FC236}">
                <a16:creationId xmlns:a16="http://schemas.microsoft.com/office/drawing/2014/main" id="{EB245709-DB76-BC46-ABE6-28C1914952D4}"/>
              </a:ext>
            </a:extLst>
          </p:cNvPr>
          <p:cNvSpPr>
            <a:spLocks noGrp="1"/>
          </p:cNvSpPr>
          <p:nvPr>
            <p:ph type="title"/>
          </p:nvPr>
        </p:nvSpPr>
        <p:spPr>
          <a:xfrm>
            <a:off x="372533" y="1"/>
            <a:ext cx="10981267" cy="957262"/>
          </a:xfrm>
        </p:spPr>
        <p:txBody>
          <a:bodyPr/>
          <a:lstStyle/>
          <a:p>
            <a:r>
              <a:rPr lang="en-GB" b="1">
                <a:solidFill>
                  <a:schemeClr val="bg1"/>
                </a:solidFill>
              </a:rPr>
              <a:t>Findings</a:t>
            </a:r>
          </a:p>
        </p:txBody>
      </p:sp>
      <p:sp>
        <p:nvSpPr>
          <p:cNvPr id="9" name="Content Placeholder 8">
            <a:extLst>
              <a:ext uri="{FF2B5EF4-FFF2-40B4-BE49-F238E27FC236}">
                <a16:creationId xmlns:a16="http://schemas.microsoft.com/office/drawing/2014/main" id="{97AF5ED9-F033-2943-9184-922B76C047AA}"/>
              </a:ext>
            </a:extLst>
          </p:cNvPr>
          <p:cNvSpPr>
            <a:spLocks noGrp="1"/>
          </p:cNvSpPr>
          <p:nvPr>
            <p:ph idx="1"/>
          </p:nvPr>
        </p:nvSpPr>
        <p:spPr>
          <a:xfrm>
            <a:off x="304938" y="957263"/>
            <a:ext cx="8788400" cy="5900737"/>
          </a:xfrm>
        </p:spPr>
        <p:txBody>
          <a:bodyPr>
            <a:noAutofit/>
          </a:bodyPr>
          <a:lstStyle/>
          <a:p>
            <a:pPr>
              <a:lnSpc>
                <a:spcPct val="150000"/>
              </a:lnSpc>
              <a:spcBef>
                <a:spcPts val="0"/>
              </a:spcBef>
            </a:pPr>
            <a:r>
              <a:rPr lang="en-GB" sz="2100"/>
              <a:t>FP children demonstrated extremely low levels of motor competence!</a:t>
            </a:r>
          </a:p>
          <a:p>
            <a:pPr>
              <a:lnSpc>
                <a:spcPct val="150000"/>
              </a:lnSpc>
              <a:spcBef>
                <a:spcPts val="0"/>
              </a:spcBef>
            </a:pPr>
            <a:r>
              <a:rPr lang="en-GB" sz="2100"/>
              <a:t>There continues to be a gap in teacher knowledge &amp; understanding</a:t>
            </a:r>
          </a:p>
          <a:p>
            <a:pPr>
              <a:lnSpc>
                <a:spcPct val="150000"/>
              </a:lnSpc>
              <a:spcBef>
                <a:spcPts val="0"/>
              </a:spcBef>
            </a:pPr>
            <a:r>
              <a:rPr lang="en-GB" sz="2100"/>
              <a:t>Mismatch between MC &amp; PMC</a:t>
            </a:r>
          </a:p>
          <a:p>
            <a:pPr>
              <a:lnSpc>
                <a:spcPct val="150000"/>
              </a:lnSpc>
              <a:spcBef>
                <a:spcPts val="0"/>
              </a:spcBef>
            </a:pPr>
            <a:r>
              <a:rPr lang="en-GB" sz="2100"/>
              <a:t>OC skills, standing jump &amp; age predicted MVPA and SB in FP children</a:t>
            </a:r>
          </a:p>
          <a:p>
            <a:pPr>
              <a:lnSpc>
                <a:spcPct val="150000"/>
              </a:lnSpc>
              <a:spcBef>
                <a:spcPts val="0"/>
              </a:spcBef>
            </a:pPr>
            <a:r>
              <a:rPr lang="en-GB" sz="2100"/>
              <a:t>The school day alone was not enough time for children to achieve the recommended 60 min MVPA</a:t>
            </a:r>
          </a:p>
          <a:p>
            <a:pPr>
              <a:lnSpc>
                <a:spcPct val="150000"/>
              </a:lnSpc>
              <a:spcBef>
                <a:spcPts val="0"/>
              </a:spcBef>
            </a:pPr>
            <a:r>
              <a:rPr lang="en-GB" sz="2100"/>
              <a:t>Inconsistencies in the programme of professional development- more    robust model (Level 3 and 4 modules)</a:t>
            </a:r>
          </a:p>
          <a:p>
            <a:pPr marL="0" indent="0" algn="ctr">
              <a:lnSpc>
                <a:spcPct val="100000"/>
              </a:lnSpc>
              <a:spcBef>
                <a:spcPts val="0"/>
              </a:spcBef>
              <a:buNone/>
            </a:pPr>
            <a:endParaRPr lang="en-GB" sz="1200" b="1">
              <a:solidFill>
                <a:srgbClr val="FF0000"/>
              </a:solidFill>
            </a:endParaRPr>
          </a:p>
          <a:p>
            <a:pPr marL="0" indent="0" algn="ctr">
              <a:lnSpc>
                <a:spcPct val="100000"/>
              </a:lnSpc>
              <a:spcBef>
                <a:spcPts val="0"/>
              </a:spcBef>
              <a:buNone/>
            </a:pPr>
            <a:r>
              <a:rPr lang="en-GB" sz="2000" b="1">
                <a:solidFill>
                  <a:srgbClr val="FF0000"/>
                </a:solidFill>
              </a:rPr>
              <a:t>This trajectory is unlikely to change unless it is addressed as a matter of urgency as a compulsory part of ITT &amp; professional development in Wales</a:t>
            </a:r>
          </a:p>
        </p:txBody>
      </p:sp>
      <p:pic>
        <p:nvPicPr>
          <p:cNvPr id="7" name="그림 1">
            <a:extLst>
              <a:ext uri="{FF2B5EF4-FFF2-40B4-BE49-F238E27FC236}">
                <a16:creationId xmlns:a16="http://schemas.microsoft.com/office/drawing/2014/main" id="{478FC344-935B-7049-9BC4-84252E63832B}"/>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8576426" y="2140990"/>
            <a:ext cx="3849302" cy="2884435"/>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77C38C27-276E-8042-8AD2-EFFCDCE6ABCD}"/>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515234" y="-634352"/>
            <a:ext cx="3971687" cy="3038885"/>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a:extLst>
              <a:ext uri="{FF2B5EF4-FFF2-40B4-BE49-F238E27FC236}">
                <a16:creationId xmlns:a16="http://schemas.microsoft.com/office/drawing/2014/main" id="{BC82817F-EDC7-F545-B3FB-CB5006C2C96F}"/>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9686654" y="4254188"/>
            <a:ext cx="2800268" cy="2884435"/>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19631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389" y="3563762"/>
            <a:ext cx="3681622" cy="2452687"/>
          </a:xfrm>
        </p:spPr>
        <p:txBody>
          <a:bodyPr vert="horz" lIns="91440" tIns="45720" rIns="91440" bIns="45720" rtlCol="0" anchor="ctr">
            <a:normAutofit/>
          </a:bodyPr>
          <a:lstStyle/>
          <a:p>
            <a:r>
              <a:rPr lang="en-US" b="1"/>
              <a:t>Physical Development  Pedagogy</a:t>
            </a:r>
          </a:p>
        </p:txBody>
      </p:sp>
      <p:pic>
        <p:nvPicPr>
          <p:cNvPr id="3" name="Picture 2"/>
          <p:cNvPicPr>
            <a:picLocks noChangeAspect="1"/>
          </p:cNvPicPr>
          <p:nvPr/>
        </p:nvPicPr>
        <p:blipFill rotWithShape="1">
          <a:blip r:embed="rId2"/>
          <a:srcRect t="22665" b="2322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 Placeholder 3"/>
          <p:cNvSpPr>
            <a:spLocks noGrp="1"/>
          </p:cNvSpPr>
          <p:nvPr>
            <p:ph type="body" sz="half" idx="2"/>
          </p:nvPr>
        </p:nvSpPr>
        <p:spPr>
          <a:xfrm>
            <a:off x="4223982" y="3563762"/>
            <a:ext cx="7848569" cy="2195593"/>
          </a:xfrm>
        </p:spPr>
        <p:txBody>
          <a:bodyPr vert="horz" lIns="91440" tIns="45720" rIns="91440" bIns="45720" rtlCol="0" anchor="ctr">
            <a:normAutofit/>
          </a:bodyPr>
          <a:lstStyle/>
          <a:p>
            <a:pPr marL="0" indent="0">
              <a:buNone/>
            </a:pPr>
            <a:r>
              <a:rPr lang="en-US" sz="2400" dirty="0"/>
              <a:t>Because we have a short amount of time and children have short attention spans we must…</a:t>
            </a:r>
          </a:p>
          <a:p>
            <a:pPr marL="0" indent="0">
              <a:buNone/>
            </a:pPr>
            <a:endParaRPr lang="en-US" sz="800" dirty="0"/>
          </a:p>
          <a:p>
            <a:pPr lvl="1">
              <a:buFont typeface="Wingdings" pitchFamily="2" charset="2"/>
              <a:buChar char="Ø"/>
            </a:pPr>
            <a:r>
              <a:rPr lang="en-US" dirty="0"/>
              <a:t> Maximize numbers of trials (opportunities to respond)</a:t>
            </a:r>
          </a:p>
          <a:p>
            <a:pPr lvl="1">
              <a:buFont typeface="Wingdings" pitchFamily="2" charset="2"/>
              <a:buChar char="Ø"/>
            </a:pPr>
            <a:r>
              <a:rPr lang="en-US" dirty="0"/>
              <a:t> Maximize numbers of and percentages of correct trials</a:t>
            </a:r>
          </a:p>
        </p:txBody>
      </p:sp>
    </p:spTree>
    <p:extLst>
      <p:ext uri="{BB962C8B-B14F-4D97-AF65-F5344CB8AC3E}">
        <p14:creationId xmlns:p14="http://schemas.microsoft.com/office/powerpoint/2010/main" val="37138369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p:cNvPicPr>
            <a:picLocks noChangeAspect="1"/>
          </p:cNvPicPr>
          <p:nvPr/>
        </p:nvPicPr>
        <p:blipFill rotWithShape="1">
          <a:blip r:embed="rId2">
            <a:alphaModFix/>
            <a:extLst>
              <a:ext uri="{28A0092B-C50C-407E-A947-70E740481C1C}">
                <a14:useLocalDpi xmlns:a14="http://schemas.microsoft.com/office/drawing/2010/main" val="0"/>
              </a:ext>
            </a:extLst>
          </a:blip>
          <a:srcRect l="20782" r="13720" b="1"/>
          <a:stretch/>
        </p:blipFill>
        <p:spPr>
          <a:xfrm>
            <a:off x="5797848" y="10"/>
            <a:ext cx="6394152" cy="6857990"/>
          </a:xfrm>
          <a:prstGeom prst="rect">
            <a:avLst/>
          </a:prstGeom>
        </p:spPr>
      </p:pic>
      <p:sp>
        <p:nvSpPr>
          <p:cNvPr id="55299" name="Rectangle 3"/>
          <p:cNvSpPr>
            <a:spLocks noGrp="1" noChangeArrowheads="1"/>
          </p:cNvSpPr>
          <p:nvPr>
            <p:ph type="body" sz="half" idx="2"/>
          </p:nvPr>
        </p:nvSpPr>
        <p:spPr>
          <a:xfrm>
            <a:off x="0" y="984739"/>
            <a:ext cx="5797848" cy="4867422"/>
          </a:xfrm>
        </p:spPr>
        <p:txBody>
          <a:bodyPr vert="horz" lIns="91440" tIns="45720" rIns="91440" bIns="45720" rtlCol="0" anchor="ctr">
            <a:normAutofit/>
          </a:bodyPr>
          <a:lstStyle/>
          <a:p>
            <a:pPr marL="446088" lvl="1" indent="-223838"/>
            <a:r>
              <a:rPr lang="en-US" dirty="0">
                <a:solidFill>
                  <a:srgbClr val="000000"/>
                </a:solidFill>
              </a:rPr>
              <a:t>Lots of equipment i.e. balls, hoops, </a:t>
            </a:r>
            <a:r>
              <a:rPr lang="en-US" dirty="0" err="1">
                <a:solidFill>
                  <a:srgbClr val="000000"/>
                </a:solidFill>
              </a:rPr>
              <a:t>etc</a:t>
            </a:r>
            <a:r>
              <a:rPr lang="en-US" dirty="0">
                <a:solidFill>
                  <a:srgbClr val="000000"/>
                </a:solidFill>
              </a:rPr>
              <a:t>, to reduce chasing, reloading and </a:t>
            </a:r>
            <a:r>
              <a:rPr lang="en-US" b="1" u="sng" dirty="0">
                <a:solidFill>
                  <a:srgbClr val="000000"/>
                </a:solidFill>
              </a:rPr>
              <a:t>wait time</a:t>
            </a:r>
          </a:p>
          <a:p>
            <a:pPr marL="446088" lvl="1" indent="-223838"/>
            <a:r>
              <a:rPr lang="en-US" dirty="0">
                <a:solidFill>
                  <a:srgbClr val="000000"/>
                </a:solidFill>
              </a:rPr>
              <a:t>Avoid lines/no sitting around</a:t>
            </a:r>
          </a:p>
          <a:p>
            <a:pPr marL="446088" lvl="1" indent="-223838"/>
            <a:r>
              <a:rPr lang="en-US" dirty="0">
                <a:solidFill>
                  <a:srgbClr val="000000"/>
                </a:solidFill>
              </a:rPr>
              <a:t>Multiple children perform at the same time</a:t>
            </a:r>
          </a:p>
          <a:p>
            <a:pPr marL="446088" lvl="1" indent="-223838"/>
            <a:endParaRPr lang="en-US" dirty="0">
              <a:solidFill>
                <a:srgbClr val="000000"/>
              </a:solidFill>
            </a:endParaRPr>
          </a:p>
          <a:p>
            <a:pPr marL="446088" lvl="1" indent="-223838"/>
            <a:r>
              <a:rPr lang="en-US" dirty="0">
                <a:solidFill>
                  <a:srgbClr val="000000"/>
                </a:solidFill>
              </a:rPr>
              <a:t>Requires good classroom management, monitoring, feedback, positioning near children, pacing and consistency with reinforcement  “I like how Henry is has his hands ready to catch the ball”</a:t>
            </a:r>
          </a:p>
        </p:txBody>
      </p:sp>
    </p:spTree>
    <p:extLst>
      <p:ext uri="{BB962C8B-B14F-4D97-AF65-F5344CB8AC3E}">
        <p14:creationId xmlns:p14="http://schemas.microsoft.com/office/powerpoint/2010/main" val="28305223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5685" y="0"/>
            <a:ext cx="5189597" cy="938463"/>
          </a:xfrm>
        </p:spPr>
        <p:txBody>
          <a:bodyPr>
            <a:noAutofit/>
          </a:bodyPr>
          <a:lstStyle/>
          <a:p>
            <a:pPr algn="ctr"/>
            <a:r>
              <a:rPr lang="en-US" b="1">
                <a:solidFill>
                  <a:schemeClr val="bg1"/>
                </a:solidFill>
              </a:rPr>
              <a:t>Feedback</a:t>
            </a:r>
          </a:p>
        </p:txBody>
      </p:sp>
      <p:sp>
        <p:nvSpPr>
          <p:cNvPr id="3" name="Content Placeholder 2"/>
          <p:cNvSpPr>
            <a:spLocks noGrp="1"/>
          </p:cNvSpPr>
          <p:nvPr>
            <p:ph idx="1"/>
          </p:nvPr>
        </p:nvSpPr>
        <p:spPr>
          <a:xfrm>
            <a:off x="854243" y="1147613"/>
            <a:ext cx="10527632" cy="4374881"/>
          </a:xfrm>
        </p:spPr>
        <p:txBody>
          <a:bodyPr>
            <a:noAutofit/>
          </a:bodyPr>
          <a:lstStyle/>
          <a:p>
            <a:r>
              <a:rPr lang="en-US" sz="3200"/>
              <a:t>Simple (one or two cue words, one skill at a time) “Hands ready, watch the ball”</a:t>
            </a:r>
          </a:p>
          <a:p>
            <a:endParaRPr lang="en-US" sz="3200"/>
          </a:p>
          <a:p>
            <a:r>
              <a:rPr lang="en-US" sz="3200"/>
              <a:t>Congruent—aligned with the goals of the task</a:t>
            </a:r>
          </a:p>
          <a:p>
            <a:pPr marL="672704" lvl="1" indent="-329804">
              <a:buFont typeface="Wingdings" panose="05000000000000000000" pitchFamily="2" charset="2"/>
              <a:buChar char="Ø"/>
            </a:pPr>
            <a:r>
              <a:rPr lang="en-US" sz="3200"/>
              <a:t> If the task is step and kick, give feedback about stepping</a:t>
            </a:r>
          </a:p>
          <a:p>
            <a:pPr marL="672704" lvl="1" indent="-329804">
              <a:buFont typeface="Wingdings" panose="05000000000000000000" pitchFamily="2" charset="2"/>
              <a:buChar char="Ø"/>
            </a:pPr>
            <a:endParaRPr lang="en-US" sz="3200"/>
          </a:p>
          <a:p>
            <a:r>
              <a:rPr lang="en-US" sz="3200"/>
              <a:t>Positive and Specific</a:t>
            </a:r>
          </a:p>
          <a:p>
            <a:pPr marL="672704" lvl="1" indent="-329804">
              <a:buFont typeface="Wingdings" panose="05000000000000000000" pitchFamily="2" charset="2"/>
              <a:buChar char="Ø"/>
            </a:pPr>
            <a:r>
              <a:rPr lang="en-US" sz="3200"/>
              <a:t> “Well done Ffion! …. I like how you stepped to kick”</a:t>
            </a:r>
          </a:p>
        </p:txBody>
      </p:sp>
    </p:spTree>
    <p:extLst>
      <p:ext uri="{BB962C8B-B14F-4D97-AF65-F5344CB8AC3E}">
        <p14:creationId xmlns:p14="http://schemas.microsoft.com/office/powerpoint/2010/main" val="368161374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7012" y="-157286"/>
            <a:ext cx="4977976" cy="1454051"/>
          </a:xfrm>
        </p:spPr>
        <p:txBody>
          <a:bodyPr>
            <a:normAutofit/>
          </a:bodyPr>
          <a:lstStyle/>
          <a:p>
            <a:pPr algn="ctr"/>
            <a:r>
              <a:rPr lang="en-US" b="1">
                <a:solidFill>
                  <a:schemeClr val="bg1"/>
                </a:solidFill>
              </a:rPr>
              <a:t>Our goal</a:t>
            </a:r>
          </a:p>
        </p:txBody>
      </p:sp>
      <p:pic>
        <p:nvPicPr>
          <p:cNvPr id="6" name="Picture 5"/>
          <p:cNvPicPr>
            <a:picLocks noChangeAspect="1"/>
          </p:cNvPicPr>
          <p:nvPr/>
        </p:nvPicPr>
        <p:blipFill rotWithShape="1">
          <a:blip r:embed="rId2">
            <a:alphaModFix/>
          </a:blip>
          <a:srcRect r="11863"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5338119" y="902043"/>
            <a:ext cx="6376085" cy="5063739"/>
          </a:xfrm>
        </p:spPr>
        <p:txBody>
          <a:bodyPr anchor="ctr">
            <a:normAutofit lnSpcReduction="10000"/>
          </a:bodyPr>
          <a:lstStyle/>
          <a:p>
            <a:r>
              <a:rPr lang="en-US" dirty="0">
                <a:solidFill>
                  <a:srgbClr val="000000"/>
                </a:solidFill>
              </a:rPr>
              <a:t>Teach with…</a:t>
            </a:r>
          </a:p>
          <a:p>
            <a:pPr marL="738188" lvl="1" indent="-395288">
              <a:buFont typeface="Wingdings" panose="05000000000000000000" pitchFamily="2" charset="2"/>
              <a:buChar char="Ø"/>
            </a:pPr>
            <a:r>
              <a:rPr lang="en-US" sz="2800" dirty="0">
                <a:solidFill>
                  <a:srgbClr val="000000"/>
                </a:solidFill>
              </a:rPr>
              <a:t>Accurate demonstration</a:t>
            </a:r>
          </a:p>
          <a:p>
            <a:pPr marL="738188" lvl="1" indent="-395288">
              <a:buFont typeface="Wingdings" panose="05000000000000000000" pitchFamily="2" charset="2"/>
              <a:buChar char="Ø"/>
            </a:pPr>
            <a:r>
              <a:rPr lang="en-US" sz="2800" dirty="0">
                <a:solidFill>
                  <a:srgbClr val="000000"/>
                </a:solidFill>
              </a:rPr>
              <a:t>Accurate Cues and Feedback</a:t>
            </a:r>
          </a:p>
          <a:p>
            <a:pPr marL="738188" lvl="1" indent="-395288">
              <a:buFont typeface="Wingdings" panose="05000000000000000000" pitchFamily="2" charset="2"/>
              <a:buChar char="Ø"/>
            </a:pPr>
            <a:r>
              <a:rPr lang="en-US" sz="2800" dirty="0">
                <a:solidFill>
                  <a:srgbClr val="000000"/>
                </a:solidFill>
              </a:rPr>
              <a:t>Lesson plan fidelity </a:t>
            </a:r>
          </a:p>
          <a:p>
            <a:pPr marL="342900" lvl="1" indent="0">
              <a:buNone/>
            </a:pPr>
            <a:endParaRPr lang="en-US" sz="2800" dirty="0">
              <a:solidFill>
                <a:srgbClr val="000000"/>
              </a:solidFill>
            </a:endParaRPr>
          </a:p>
          <a:p>
            <a:r>
              <a:rPr lang="en-US" dirty="0">
                <a:solidFill>
                  <a:srgbClr val="000000"/>
                </a:solidFill>
              </a:rPr>
              <a:t>Children obtain</a:t>
            </a:r>
          </a:p>
          <a:p>
            <a:pPr marL="738188" lvl="1" indent="-395288">
              <a:buFont typeface="Wingdings" panose="05000000000000000000" pitchFamily="2" charset="2"/>
              <a:buChar char="Ø"/>
            </a:pPr>
            <a:r>
              <a:rPr lang="en-US" sz="2800" dirty="0">
                <a:solidFill>
                  <a:srgbClr val="000000"/>
                </a:solidFill>
              </a:rPr>
              <a:t>High numbers of opportunity to practice</a:t>
            </a:r>
          </a:p>
          <a:p>
            <a:pPr marL="738188" lvl="1" indent="-395288">
              <a:buFont typeface="Wingdings" panose="05000000000000000000" pitchFamily="2" charset="2"/>
              <a:buChar char="Ø"/>
            </a:pPr>
            <a:r>
              <a:rPr lang="en-US" sz="2800" dirty="0">
                <a:solidFill>
                  <a:srgbClr val="000000"/>
                </a:solidFill>
              </a:rPr>
              <a:t>High amounts of correct practice trials</a:t>
            </a:r>
          </a:p>
          <a:p>
            <a:pPr marL="738188" lvl="1" indent="-395288">
              <a:buFont typeface="Wingdings" panose="05000000000000000000" pitchFamily="2" charset="2"/>
              <a:buChar char="Ø"/>
            </a:pPr>
            <a:r>
              <a:rPr lang="en-US" sz="2800" dirty="0">
                <a:solidFill>
                  <a:srgbClr val="000000"/>
                </a:solidFill>
              </a:rPr>
              <a:t>Improve their skills from lesson 1 to the end</a:t>
            </a:r>
          </a:p>
        </p:txBody>
      </p:sp>
    </p:spTree>
    <p:extLst>
      <p:ext uri="{BB962C8B-B14F-4D97-AF65-F5344CB8AC3E}">
        <p14:creationId xmlns:p14="http://schemas.microsoft.com/office/powerpoint/2010/main" val="76916414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alphaModFix/>
          </a:blip>
          <a:srcRect l="17891" r="4025" b="2"/>
          <a:stretch/>
        </p:blipFill>
        <p:spPr>
          <a:xfrm>
            <a:off x="5797543" y="10"/>
            <a:ext cx="6394152" cy="6857990"/>
          </a:xfrm>
          <a:prstGeom prst="rect">
            <a:avLst/>
          </a:prstGeom>
        </p:spPr>
      </p:pic>
      <p:sp>
        <p:nvSpPr>
          <p:cNvPr id="2" name="Title 1"/>
          <p:cNvSpPr>
            <a:spLocks noGrp="1"/>
          </p:cNvSpPr>
          <p:nvPr>
            <p:ph type="title"/>
          </p:nvPr>
        </p:nvSpPr>
        <p:spPr>
          <a:xfrm>
            <a:off x="756580" y="0"/>
            <a:ext cx="4803636" cy="1252025"/>
          </a:xfrm>
        </p:spPr>
        <p:txBody>
          <a:bodyPr>
            <a:normAutofit/>
          </a:bodyPr>
          <a:lstStyle/>
          <a:p>
            <a:r>
              <a:rPr lang="en-US" b="1" dirty="0">
                <a:solidFill>
                  <a:schemeClr val="bg1"/>
                </a:solidFill>
              </a:rPr>
              <a:t>Remember to…</a:t>
            </a:r>
          </a:p>
        </p:txBody>
      </p:sp>
      <p:sp>
        <p:nvSpPr>
          <p:cNvPr id="3" name="Content Placeholder 2"/>
          <p:cNvSpPr>
            <a:spLocks noGrp="1"/>
          </p:cNvSpPr>
          <p:nvPr>
            <p:ph idx="1"/>
          </p:nvPr>
        </p:nvSpPr>
        <p:spPr>
          <a:xfrm>
            <a:off x="367849" y="1037967"/>
            <a:ext cx="4706803" cy="4782065"/>
          </a:xfrm>
        </p:spPr>
        <p:txBody>
          <a:bodyPr anchor="ctr">
            <a:normAutofit/>
          </a:bodyPr>
          <a:lstStyle/>
          <a:p>
            <a:r>
              <a:rPr lang="en-US" dirty="0">
                <a:solidFill>
                  <a:srgbClr val="000000"/>
                </a:solidFill>
              </a:rPr>
              <a:t>Check for understanding after all demonstrations</a:t>
            </a:r>
          </a:p>
          <a:p>
            <a:r>
              <a:rPr lang="en-US" dirty="0">
                <a:solidFill>
                  <a:srgbClr val="000000"/>
                </a:solidFill>
              </a:rPr>
              <a:t>Use feedback that is aligned to the task</a:t>
            </a:r>
          </a:p>
          <a:p>
            <a:r>
              <a:rPr lang="en-US" dirty="0">
                <a:solidFill>
                  <a:srgbClr val="000000"/>
                </a:solidFill>
              </a:rPr>
              <a:t>Try to give every child feedback at least 1 time per task</a:t>
            </a:r>
          </a:p>
          <a:p>
            <a:r>
              <a:rPr lang="en-US" dirty="0">
                <a:solidFill>
                  <a:srgbClr val="000000"/>
                </a:solidFill>
              </a:rPr>
              <a:t>Make modifications for children who are struggling</a:t>
            </a:r>
          </a:p>
        </p:txBody>
      </p:sp>
    </p:spTree>
    <p:extLst>
      <p:ext uri="{BB962C8B-B14F-4D97-AF65-F5344CB8AC3E}">
        <p14:creationId xmlns:p14="http://schemas.microsoft.com/office/powerpoint/2010/main" val="244489490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E17E3-CACE-4145-9433-C81193870F82}"/>
              </a:ext>
            </a:extLst>
          </p:cNvPr>
          <p:cNvSpPr>
            <a:spLocks noGrp="1"/>
          </p:cNvSpPr>
          <p:nvPr>
            <p:ph type="title"/>
          </p:nvPr>
        </p:nvSpPr>
        <p:spPr>
          <a:xfrm>
            <a:off x="744025" y="1052464"/>
            <a:ext cx="5047175" cy="1807305"/>
          </a:xfrm>
        </p:spPr>
        <p:txBody>
          <a:bodyPr>
            <a:normAutofit fontScale="90000"/>
          </a:bodyPr>
          <a:lstStyle/>
          <a:p>
            <a:r>
              <a:rPr lang="en-US" sz="4900" b="1"/>
              <a:t>Integrated into other areas of learning</a:t>
            </a:r>
            <a:br>
              <a:rPr lang="en-US" sz="3700" b="1"/>
            </a:br>
            <a:endParaRPr lang="en-US" sz="3700"/>
          </a:p>
        </p:txBody>
      </p:sp>
      <p:sp>
        <p:nvSpPr>
          <p:cNvPr id="3" name="Content Placeholder 2">
            <a:extLst>
              <a:ext uri="{FF2B5EF4-FFF2-40B4-BE49-F238E27FC236}">
                <a16:creationId xmlns:a16="http://schemas.microsoft.com/office/drawing/2014/main" id="{7883E84C-8021-E64B-A6A9-67227050EB6D}"/>
              </a:ext>
            </a:extLst>
          </p:cNvPr>
          <p:cNvSpPr>
            <a:spLocks noGrp="1"/>
          </p:cNvSpPr>
          <p:nvPr>
            <p:ph idx="1"/>
          </p:nvPr>
        </p:nvSpPr>
        <p:spPr>
          <a:xfrm>
            <a:off x="499295" y="2510319"/>
            <a:ext cx="5784275" cy="3295217"/>
          </a:xfrm>
        </p:spPr>
        <p:txBody>
          <a:bodyPr vert="horz" lIns="91440" tIns="45720" rIns="91440" bIns="45720" rtlCol="0" anchor="t">
            <a:normAutofit/>
          </a:bodyPr>
          <a:lstStyle/>
          <a:p>
            <a:pPr>
              <a:lnSpc>
                <a:spcPct val="150000"/>
              </a:lnSpc>
            </a:pPr>
            <a:r>
              <a:rPr lang="en-US" sz="2400" dirty="0"/>
              <a:t>Reinforcing learning from focused sessions – looking for opportunities for physical ways to do tasks and </a:t>
            </a:r>
            <a:r>
              <a:rPr lang="en-US" sz="2400" b="1" dirty="0"/>
              <a:t>add</a:t>
            </a:r>
            <a:r>
              <a:rPr lang="en-US" sz="2400" dirty="0"/>
              <a:t> physical learning outcome to the session- </a:t>
            </a:r>
            <a:endParaRPr lang="en-US" dirty="0"/>
          </a:p>
          <a:p>
            <a:pPr>
              <a:lnSpc>
                <a:spcPct val="150000"/>
              </a:lnSpc>
            </a:pPr>
            <a:r>
              <a:rPr lang="en-US" sz="2400" dirty="0">
                <a:solidFill>
                  <a:srgbClr val="FF0000"/>
                </a:solidFill>
              </a:rPr>
              <a:t>In addition to focused session not replacing</a:t>
            </a:r>
            <a:endParaRPr lang="en-US" sz="2400" dirty="0">
              <a:solidFill>
                <a:srgbClr val="FF0000"/>
              </a:solidFill>
              <a:cs typeface="Calibri" panose="020F0502020204030204"/>
            </a:endParaRPr>
          </a:p>
          <a:p>
            <a:pPr>
              <a:lnSpc>
                <a:spcPct val="150000"/>
              </a:lnSpc>
            </a:pPr>
            <a:endParaRPr lang="en-US" sz="2000" dirty="0">
              <a:cs typeface="Calibri" panose="020F0502020204030204"/>
            </a:endParaRPr>
          </a:p>
        </p:txBody>
      </p:sp>
      <p:pic>
        <p:nvPicPr>
          <p:cNvPr id="1026" name="Picture 2" descr="A group of people playing with a frisbee&#10;&#10;Description automatically generated with low confidence">
            <a:extLst>
              <a:ext uri="{FF2B5EF4-FFF2-40B4-BE49-F238E27FC236}">
                <a16:creationId xmlns:a16="http://schemas.microsoft.com/office/drawing/2014/main" id="{C579972A-5A23-CA4D-B9B1-A34A28698B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249" r="2" b="3493"/>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690244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EF7ED-3538-264A-82DB-D79368188DA2}"/>
              </a:ext>
            </a:extLst>
          </p:cNvPr>
          <p:cNvSpPr>
            <a:spLocks noGrp="1"/>
          </p:cNvSpPr>
          <p:nvPr>
            <p:ph type="title"/>
          </p:nvPr>
        </p:nvSpPr>
        <p:spPr>
          <a:xfrm>
            <a:off x="838200" y="173428"/>
            <a:ext cx="10515600" cy="1325563"/>
          </a:xfrm>
        </p:spPr>
        <p:txBody>
          <a:bodyPr/>
          <a:lstStyle/>
          <a:p>
            <a:r>
              <a:rPr lang="en-US" b="1">
                <a:solidFill>
                  <a:schemeClr val="bg1"/>
                </a:solidFill>
              </a:rPr>
              <a:t>Camouflage activities </a:t>
            </a:r>
            <a:br>
              <a:rPr lang="en-US"/>
            </a:br>
            <a:endParaRPr lang="en-US"/>
          </a:p>
        </p:txBody>
      </p:sp>
      <p:sp>
        <p:nvSpPr>
          <p:cNvPr id="3" name="Content Placeholder 2">
            <a:extLst>
              <a:ext uri="{FF2B5EF4-FFF2-40B4-BE49-F238E27FC236}">
                <a16:creationId xmlns:a16="http://schemas.microsoft.com/office/drawing/2014/main" id="{422BB0B5-B2B5-B34E-93D3-7D1311770B4A}"/>
              </a:ext>
            </a:extLst>
          </p:cNvPr>
          <p:cNvSpPr>
            <a:spLocks noGrp="1"/>
          </p:cNvSpPr>
          <p:nvPr>
            <p:ph idx="1"/>
          </p:nvPr>
        </p:nvSpPr>
        <p:spPr>
          <a:xfrm>
            <a:off x="729018" y="1253331"/>
            <a:ext cx="10515600" cy="4351338"/>
          </a:xfrm>
        </p:spPr>
        <p:txBody>
          <a:bodyPr vert="horz" lIns="91440" tIns="45720" rIns="91440" bIns="45720" rtlCol="0" anchor="t">
            <a:normAutofit fontScale="92500" lnSpcReduction="20000"/>
          </a:bodyPr>
          <a:lstStyle/>
          <a:p>
            <a:pPr>
              <a:lnSpc>
                <a:spcPct val="110000"/>
              </a:lnSpc>
            </a:pPr>
            <a:r>
              <a:rPr lang="en-US" dirty="0"/>
              <a:t>Opportunities in and around the setting for encouraging movement throughout the day</a:t>
            </a:r>
          </a:p>
          <a:p>
            <a:pPr marL="990600" indent="-363538">
              <a:lnSpc>
                <a:spcPct val="110000"/>
              </a:lnSpc>
              <a:buFont typeface="Wingdings" pitchFamily="2" charset="2"/>
              <a:buChar char="Ø"/>
            </a:pPr>
            <a:r>
              <a:rPr lang="en-US" dirty="0"/>
              <a:t>Balancing on one leg when lining up</a:t>
            </a:r>
          </a:p>
          <a:p>
            <a:pPr marL="990600" indent="-363538">
              <a:lnSpc>
                <a:spcPct val="110000"/>
              </a:lnSpc>
              <a:buFont typeface="Wingdings" pitchFamily="2" charset="2"/>
              <a:buChar char="Ø"/>
            </a:pPr>
            <a:r>
              <a:rPr lang="en-US" dirty="0">
                <a:cs typeface="Calibri" panose="020F0502020204030204"/>
              </a:rPr>
              <a:t>Travelling in a certain way when going to assembly/ lunch</a:t>
            </a:r>
          </a:p>
          <a:p>
            <a:pPr marL="990600" indent="-363538">
              <a:lnSpc>
                <a:spcPct val="110000"/>
              </a:lnSpc>
              <a:buFont typeface="Wingdings" pitchFamily="2" charset="2"/>
              <a:buChar char="Ø"/>
            </a:pPr>
            <a:r>
              <a:rPr lang="en-US" dirty="0"/>
              <a:t>Line on the floor for balancing along</a:t>
            </a:r>
            <a:endParaRPr lang="en-US" dirty="0">
              <a:cs typeface="Calibri" panose="020F0502020204030204"/>
            </a:endParaRPr>
          </a:p>
          <a:p>
            <a:pPr marL="990600" indent="-363538">
              <a:lnSpc>
                <a:spcPct val="110000"/>
              </a:lnSpc>
              <a:buFont typeface="Wingdings" pitchFamily="2" charset="2"/>
              <a:buChar char="Ø"/>
            </a:pPr>
            <a:r>
              <a:rPr lang="en-US" dirty="0"/>
              <a:t>Travelling on hand and feet between activities</a:t>
            </a:r>
            <a:endParaRPr lang="en-US" dirty="0">
              <a:cs typeface="Calibri" panose="020F0502020204030204"/>
            </a:endParaRPr>
          </a:p>
          <a:p>
            <a:pPr marL="990600" indent="-363538">
              <a:lnSpc>
                <a:spcPct val="110000"/>
              </a:lnSpc>
              <a:buFont typeface="Wingdings" pitchFamily="2" charset="2"/>
              <a:buChar char="Ø"/>
            </a:pPr>
            <a:r>
              <a:rPr lang="en-US" dirty="0"/>
              <a:t>Jumping  / hopping/ skipping between activities </a:t>
            </a:r>
          </a:p>
          <a:p>
            <a:pPr marL="990600" indent="-363538">
              <a:lnSpc>
                <a:spcPct val="110000"/>
              </a:lnSpc>
              <a:buFont typeface="Wingdings" pitchFamily="2" charset="2"/>
              <a:buChar char="Ø"/>
            </a:pPr>
            <a:r>
              <a:rPr lang="en-US" dirty="0"/>
              <a:t>Tunnels/ obstacles</a:t>
            </a:r>
            <a:endParaRPr lang="en-US" dirty="0">
              <a:cs typeface="Calibri" panose="020F0502020204030204"/>
            </a:endParaRPr>
          </a:p>
          <a:p>
            <a:pPr marL="0" indent="0">
              <a:lnSpc>
                <a:spcPct val="110000"/>
              </a:lnSpc>
              <a:buNone/>
            </a:pPr>
            <a:r>
              <a:rPr lang="en-US" dirty="0">
                <a:solidFill>
                  <a:srgbClr val="FF0000"/>
                </a:solidFill>
                <a:ea typeface="+mn-lt"/>
                <a:cs typeface="+mn-lt"/>
              </a:rPr>
              <a:t>*In addition to focused session not replacing</a:t>
            </a:r>
            <a:endParaRPr lang="en-US" dirty="0">
              <a:cs typeface="Calibri" panose="020F0502020204030204"/>
            </a:endParaRPr>
          </a:p>
        </p:txBody>
      </p:sp>
    </p:spTree>
    <p:extLst>
      <p:ext uri="{BB962C8B-B14F-4D97-AF65-F5344CB8AC3E}">
        <p14:creationId xmlns:p14="http://schemas.microsoft.com/office/powerpoint/2010/main" val="218418125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8313"/>
            <a:ext cx="10515600" cy="1325563"/>
          </a:xfrm>
        </p:spPr>
        <p:txBody>
          <a:bodyPr/>
          <a:lstStyle/>
          <a:p>
            <a:r>
              <a:rPr lang="en-US" b="1">
                <a:solidFill>
                  <a:schemeClr val="bg1"/>
                </a:solidFill>
                <a:cs typeface="Calibri" panose="020F0502020204030204" pitchFamily="34" charset="0"/>
              </a:rPr>
              <a:t>The importance of play</a:t>
            </a:r>
            <a:r>
              <a:rPr lang="is-IS" b="1">
                <a:solidFill>
                  <a:schemeClr val="bg1"/>
                </a:solidFill>
                <a:cs typeface="Calibri" panose="020F0502020204030204" pitchFamily="34" charset="0"/>
              </a:rPr>
              <a:t>…</a:t>
            </a:r>
            <a:endParaRPr lang="en-US" b="1">
              <a:solidFill>
                <a:schemeClr val="bg1"/>
              </a:solidFill>
              <a:cs typeface="Calibri" panose="020F0502020204030204" pitchFamily="34" charset="0"/>
            </a:endParaRPr>
          </a:p>
        </p:txBody>
      </p:sp>
      <p:sp>
        <p:nvSpPr>
          <p:cNvPr id="3" name="Content Placeholder 2"/>
          <p:cNvSpPr>
            <a:spLocks noGrp="1"/>
          </p:cNvSpPr>
          <p:nvPr>
            <p:ph idx="1"/>
          </p:nvPr>
        </p:nvSpPr>
        <p:spPr>
          <a:xfrm>
            <a:off x="652220" y="1253331"/>
            <a:ext cx="10320580" cy="4351338"/>
          </a:xfrm>
        </p:spPr>
        <p:txBody>
          <a:bodyPr>
            <a:noAutofit/>
          </a:bodyPr>
          <a:lstStyle/>
          <a:p>
            <a:pPr>
              <a:lnSpc>
                <a:spcPct val="150000"/>
              </a:lnSpc>
            </a:pPr>
            <a:r>
              <a:rPr lang="en-US" sz="3000">
                <a:latin typeface="Calibri" panose="020F0502020204030204" pitchFamily="34" charset="0"/>
                <a:cs typeface="Calibri" panose="020F0502020204030204" pitchFamily="34" charset="0"/>
              </a:rPr>
              <a:t>What are your thoughts about the importance of play?</a:t>
            </a:r>
          </a:p>
          <a:p>
            <a:pPr>
              <a:lnSpc>
                <a:spcPct val="150000"/>
              </a:lnSpc>
            </a:pPr>
            <a:endParaRPr lang="en-US" sz="3000">
              <a:latin typeface="Calibri" panose="020F0502020204030204" pitchFamily="34" charset="0"/>
              <a:cs typeface="Calibri" panose="020F0502020204030204" pitchFamily="34" charset="0"/>
            </a:endParaRPr>
          </a:p>
          <a:p>
            <a:pPr>
              <a:lnSpc>
                <a:spcPct val="150000"/>
              </a:lnSpc>
            </a:pPr>
            <a:r>
              <a:rPr lang="en-US" sz="3000">
                <a:latin typeface="Calibri" panose="020F0502020204030204" pitchFamily="34" charset="0"/>
                <a:cs typeface="Calibri" panose="020F0502020204030204" pitchFamily="34" charset="0"/>
              </a:rPr>
              <a:t>Discuss with a partner why play is important for child development and make a list of reasons to make a case for children playing more.</a:t>
            </a:r>
          </a:p>
        </p:txBody>
      </p:sp>
    </p:spTree>
    <p:extLst>
      <p:ext uri="{BB962C8B-B14F-4D97-AF65-F5344CB8AC3E}">
        <p14:creationId xmlns:p14="http://schemas.microsoft.com/office/powerpoint/2010/main" val="62946102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5" y="42103"/>
            <a:ext cx="8096753" cy="758138"/>
          </a:xfrm>
        </p:spPr>
        <p:txBody>
          <a:bodyPr>
            <a:normAutofit/>
          </a:bodyPr>
          <a:lstStyle/>
          <a:p>
            <a:pPr algn="ctr"/>
            <a:r>
              <a:rPr lang="en-US" b="1">
                <a:solidFill>
                  <a:schemeClr val="bg1"/>
                </a:solidFill>
                <a:cs typeface="Calibri" panose="020F0502020204030204" pitchFamily="34" charset="0"/>
              </a:rPr>
              <a:t>Play and engagement in learning</a:t>
            </a:r>
          </a:p>
        </p:txBody>
      </p:sp>
      <p:graphicFrame>
        <p:nvGraphicFramePr>
          <p:cNvPr id="4" name="Content Placeholder 3"/>
          <p:cNvGraphicFramePr>
            <a:graphicFrameLocks noGrp="1"/>
          </p:cNvGraphicFramePr>
          <p:nvPr>
            <p:ph idx="1"/>
          </p:nvPr>
        </p:nvGraphicFramePr>
        <p:xfrm>
          <a:off x="443897" y="1157564"/>
          <a:ext cx="11292113" cy="4354236"/>
        </p:xfrm>
        <a:graphic>
          <a:graphicData uri="http://schemas.openxmlformats.org/drawingml/2006/table">
            <a:tbl>
              <a:tblPr firstRow="1" firstCol="1" bandRow="1" bandCol="1">
                <a:tableStyleId>{5C22544A-7EE6-4342-B048-85BDC9FD1C3A}</a:tableStyleId>
              </a:tblPr>
              <a:tblGrid>
                <a:gridCol w="2668743">
                  <a:extLst>
                    <a:ext uri="{9D8B030D-6E8A-4147-A177-3AD203B41FA5}">
                      <a16:colId xmlns:a16="http://schemas.microsoft.com/office/drawing/2014/main" val="20000"/>
                    </a:ext>
                  </a:extLst>
                </a:gridCol>
                <a:gridCol w="2977314">
                  <a:extLst>
                    <a:ext uri="{9D8B030D-6E8A-4147-A177-3AD203B41FA5}">
                      <a16:colId xmlns:a16="http://schemas.microsoft.com/office/drawing/2014/main" val="20001"/>
                    </a:ext>
                  </a:extLst>
                </a:gridCol>
                <a:gridCol w="2444328">
                  <a:extLst>
                    <a:ext uri="{9D8B030D-6E8A-4147-A177-3AD203B41FA5}">
                      <a16:colId xmlns:a16="http://schemas.microsoft.com/office/drawing/2014/main" val="20002"/>
                    </a:ext>
                  </a:extLst>
                </a:gridCol>
                <a:gridCol w="3201728">
                  <a:extLst>
                    <a:ext uri="{9D8B030D-6E8A-4147-A177-3AD203B41FA5}">
                      <a16:colId xmlns:a16="http://schemas.microsoft.com/office/drawing/2014/main" val="20003"/>
                    </a:ext>
                  </a:extLst>
                </a:gridCol>
              </a:tblGrid>
              <a:tr h="47994">
                <a:tc gridSpan="2">
                  <a:txBody>
                    <a:bodyPr/>
                    <a:lstStyle/>
                    <a:p>
                      <a:pPr marL="0" marR="0" algn="ctr">
                        <a:spcBef>
                          <a:spcPts val="0"/>
                        </a:spcBef>
                        <a:spcAft>
                          <a:spcPts val="0"/>
                        </a:spcAft>
                      </a:pPr>
                      <a:r>
                        <a:rPr lang="en-GB" sz="2800">
                          <a:solidFill>
                            <a:schemeClr val="tx1"/>
                          </a:solidFill>
                          <a:effectLst/>
                        </a:rPr>
                        <a:t>Play</a:t>
                      </a:r>
                    </a:p>
                  </a:txBody>
                  <a:tcPr marL="51435" marR="51435" marT="0" marB="0">
                    <a:solidFill>
                      <a:schemeClr val="accent1">
                        <a:lumMod val="20000"/>
                        <a:lumOff val="80000"/>
                      </a:schemeClr>
                    </a:solidFill>
                  </a:tcPr>
                </a:tc>
                <a:tc hMerge="1">
                  <a:txBody>
                    <a:bodyPr/>
                    <a:lstStyle/>
                    <a:p>
                      <a:pPr marL="0" marR="0">
                        <a:spcBef>
                          <a:spcPts val="0"/>
                        </a:spcBef>
                        <a:spcAft>
                          <a:spcPts val="0"/>
                        </a:spcAft>
                      </a:pPr>
                      <a:r>
                        <a:rPr lang="en-GB" sz="1100">
                          <a:effectLst/>
                        </a:rPr>
                        <a:t> </a:t>
                      </a:r>
                      <a:endParaRPr lang="en-US" sz="1100">
                        <a:effectLst/>
                        <a:latin typeface="Calibri" charset="0"/>
                        <a:ea typeface="Calibri" charset="0"/>
                        <a:cs typeface="Times New Roman" charset="0"/>
                      </a:endParaRPr>
                    </a:p>
                  </a:txBody>
                  <a:tcPr marL="51435" marR="51435" marT="0" marB="0">
                    <a:solidFill>
                      <a:schemeClr val="accent1">
                        <a:lumMod val="20000"/>
                        <a:lumOff val="80000"/>
                      </a:schemeClr>
                    </a:solidFill>
                  </a:tcPr>
                </a:tc>
                <a:tc gridSpan="2">
                  <a:txBody>
                    <a:bodyPr/>
                    <a:lstStyle/>
                    <a:p>
                      <a:pPr marL="0" marR="0" algn="ctr">
                        <a:spcBef>
                          <a:spcPts val="0"/>
                        </a:spcBef>
                        <a:spcAft>
                          <a:spcPts val="0"/>
                        </a:spcAft>
                      </a:pPr>
                      <a:r>
                        <a:rPr lang="en-GB" sz="2800" b="1">
                          <a:solidFill>
                            <a:schemeClr val="tx1"/>
                          </a:solidFill>
                          <a:effectLst/>
                        </a:rPr>
                        <a:t>Work</a:t>
                      </a:r>
                    </a:p>
                  </a:txBody>
                  <a:tcPr marL="51435" marR="51435" marT="0" marB="0">
                    <a:solidFill>
                      <a:srgbClr val="FBE5E0"/>
                    </a:solidFill>
                  </a:tcPr>
                </a:tc>
                <a:tc hMerge="1">
                  <a:txBody>
                    <a:bodyPr/>
                    <a:lstStyle/>
                    <a:p>
                      <a:pPr marL="0" marR="0">
                        <a:spcBef>
                          <a:spcPts val="0"/>
                        </a:spcBef>
                        <a:spcAft>
                          <a:spcPts val="0"/>
                        </a:spcAft>
                      </a:pPr>
                      <a:r>
                        <a:rPr lang="en-GB" sz="1400">
                          <a:effectLst/>
                        </a:rPr>
                        <a:t> </a:t>
                      </a:r>
                      <a:endParaRPr lang="en-US" sz="1400">
                        <a:effectLst/>
                        <a:latin typeface="Calibri" charset="0"/>
                        <a:ea typeface="Calibri" charset="0"/>
                        <a:cs typeface="Times New Roman" charset="0"/>
                      </a:endParaRPr>
                    </a:p>
                  </a:txBody>
                  <a:tcPr marL="51435" marR="51435" marT="0" marB="0">
                    <a:solidFill>
                      <a:srgbClr val="FBE5E0"/>
                    </a:solidFill>
                  </a:tcPr>
                </a:tc>
                <a:extLst>
                  <a:ext uri="{0D108BD9-81ED-4DB2-BD59-A6C34878D82A}">
                    <a16:rowId xmlns:a16="http://schemas.microsoft.com/office/drawing/2014/main" val="10000"/>
                  </a:ext>
                </a:extLst>
              </a:tr>
              <a:tr h="390514">
                <a:tc>
                  <a:txBody>
                    <a:bodyPr/>
                    <a:lstStyle/>
                    <a:p>
                      <a:pPr marL="0" marR="0">
                        <a:spcBef>
                          <a:spcPts val="0"/>
                        </a:spcBef>
                        <a:spcAft>
                          <a:spcPts val="0"/>
                        </a:spcAft>
                      </a:pPr>
                      <a:r>
                        <a:rPr lang="en-GB" sz="2000">
                          <a:solidFill>
                            <a:schemeClr val="tx1"/>
                          </a:solidFill>
                          <a:effectLst/>
                        </a:rPr>
                        <a:t>Emotional cues</a:t>
                      </a:r>
                      <a:endParaRPr lang="en-US" sz="2000">
                        <a:solidFill>
                          <a:schemeClr val="tx1"/>
                        </a:solidFill>
                        <a:effectLst/>
                        <a:latin typeface="Calibri" charset="0"/>
                        <a:ea typeface="Calibri" charset="0"/>
                        <a:cs typeface="Times New Roman" charset="0"/>
                      </a:endParaRPr>
                    </a:p>
                  </a:txBody>
                  <a:tcPr marL="51435" marR="51435" marT="0" marB="0">
                    <a:solidFill>
                      <a:schemeClr val="accent1">
                        <a:lumMod val="20000"/>
                        <a:lumOff val="80000"/>
                      </a:schemeClr>
                    </a:solidFill>
                  </a:tcPr>
                </a:tc>
                <a:tc>
                  <a:txBody>
                    <a:bodyPr/>
                    <a:lstStyle/>
                    <a:p>
                      <a:pPr marL="0" marR="0">
                        <a:spcBef>
                          <a:spcPts val="0"/>
                        </a:spcBef>
                        <a:spcAft>
                          <a:spcPts val="0"/>
                        </a:spcAft>
                      </a:pPr>
                      <a:r>
                        <a:rPr lang="en-GB" sz="2000" b="1">
                          <a:effectLst/>
                        </a:rPr>
                        <a:t>Environmental cues</a:t>
                      </a:r>
                      <a:endParaRPr lang="en-US" sz="2000" b="1">
                        <a:effectLst/>
                        <a:latin typeface="Calibri" charset="0"/>
                        <a:ea typeface="Calibri" charset="0"/>
                        <a:cs typeface="Times New Roman" charset="0"/>
                      </a:endParaRPr>
                    </a:p>
                  </a:txBody>
                  <a:tcPr marL="51435" marR="51435" marT="0" marB="0">
                    <a:solidFill>
                      <a:schemeClr val="accent1">
                        <a:lumMod val="20000"/>
                        <a:lumOff val="80000"/>
                      </a:schemeClr>
                    </a:solidFill>
                  </a:tcPr>
                </a:tc>
                <a:tc>
                  <a:txBody>
                    <a:bodyPr/>
                    <a:lstStyle/>
                    <a:p>
                      <a:pPr marL="0" marR="0">
                        <a:spcBef>
                          <a:spcPts val="0"/>
                        </a:spcBef>
                        <a:spcAft>
                          <a:spcPts val="0"/>
                        </a:spcAft>
                      </a:pPr>
                      <a:r>
                        <a:rPr lang="en-GB" sz="2000" b="1">
                          <a:effectLst/>
                        </a:rPr>
                        <a:t>Emotional cues</a:t>
                      </a:r>
                      <a:endParaRPr lang="en-US" sz="2000" b="1">
                        <a:effectLst/>
                        <a:latin typeface="Calibri" charset="0"/>
                        <a:ea typeface="Calibri" charset="0"/>
                        <a:cs typeface="Times New Roman" charset="0"/>
                      </a:endParaRPr>
                    </a:p>
                  </a:txBody>
                  <a:tcPr marL="51435" marR="51435" marT="0" marB="0">
                    <a:solidFill>
                      <a:srgbClr val="FBE5E0"/>
                    </a:solidFill>
                  </a:tcPr>
                </a:tc>
                <a:tc>
                  <a:txBody>
                    <a:bodyPr/>
                    <a:lstStyle/>
                    <a:p>
                      <a:pPr marL="0" marR="0">
                        <a:spcBef>
                          <a:spcPts val="0"/>
                        </a:spcBef>
                        <a:spcAft>
                          <a:spcPts val="0"/>
                        </a:spcAft>
                      </a:pPr>
                      <a:r>
                        <a:rPr lang="en-GB" sz="2000" b="1">
                          <a:effectLst/>
                        </a:rPr>
                        <a:t>Environmental cues</a:t>
                      </a:r>
                      <a:endParaRPr lang="en-US" sz="2000" b="1">
                        <a:effectLst/>
                        <a:latin typeface="Calibri" charset="0"/>
                        <a:ea typeface="Calibri" charset="0"/>
                        <a:cs typeface="Times New Roman" charset="0"/>
                      </a:endParaRPr>
                    </a:p>
                  </a:txBody>
                  <a:tcPr marL="51435" marR="51435" marT="0" marB="0">
                    <a:solidFill>
                      <a:srgbClr val="FBE5E0"/>
                    </a:solidFill>
                  </a:tcPr>
                </a:tc>
                <a:extLst>
                  <a:ext uri="{0D108BD9-81ED-4DB2-BD59-A6C34878D82A}">
                    <a16:rowId xmlns:a16="http://schemas.microsoft.com/office/drawing/2014/main" val="10001"/>
                  </a:ext>
                </a:extLst>
              </a:tr>
              <a:tr h="3537002">
                <a:tc>
                  <a:txBody>
                    <a:bodyPr/>
                    <a:lstStyle/>
                    <a:p>
                      <a:pPr marL="0" marR="0">
                        <a:lnSpc>
                          <a:spcPct val="100000"/>
                        </a:lnSpc>
                        <a:spcBef>
                          <a:spcPts val="0"/>
                        </a:spcBef>
                        <a:spcAft>
                          <a:spcPts val="0"/>
                        </a:spcAft>
                      </a:pPr>
                      <a:r>
                        <a:rPr lang="en-GB" sz="2000" b="0">
                          <a:solidFill>
                            <a:schemeClr val="tx1"/>
                          </a:solidFill>
                          <a:effectLst/>
                        </a:rPr>
                        <a:t>Voluntary</a:t>
                      </a:r>
                      <a:endParaRPr lang="en-US" sz="2000" b="0">
                        <a:solidFill>
                          <a:schemeClr val="tx1"/>
                        </a:solidFill>
                        <a:effectLst/>
                      </a:endParaRPr>
                    </a:p>
                    <a:p>
                      <a:pPr marL="0" marR="0">
                        <a:lnSpc>
                          <a:spcPct val="100000"/>
                        </a:lnSpc>
                        <a:spcBef>
                          <a:spcPts val="0"/>
                        </a:spcBef>
                        <a:spcAft>
                          <a:spcPts val="0"/>
                        </a:spcAft>
                      </a:pPr>
                      <a:r>
                        <a:rPr lang="en-GB" sz="2000">
                          <a:solidFill>
                            <a:schemeClr val="tx1"/>
                          </a:solidFill>
                          <a:effectLst/>
                        </a:rPr>
                        <a:t> </a:t>
                      </a:r>
                      <a:endParaRPr lang="en-US" sz="2000" b="0">
                        <a:solidFill>
                          <a:schemeClr val="tx1"/>
                        </a:solidFill>
                        <a:effectLst/>
                      </a:endParaRPr>
                    </a:p>
                    <a:p>
                      <a:pPr marL="0" marR="0">
                        <a:lnSpc>
                          <a:spcPct val="100000"/>
                        </a:lnSpc>
                        <a:spcBef>
                          <a:spcPts val="0"/>
                        </a:spcBef>
                        <a:spcAft>
                          <a:spcPts val="0"/>
                        </a:spcAft>
                      </a:pPr>
                      <a:r>
                        <a:rPr lang="en-GB" sz="2000" b="0">
                          <a:solidFill>
                            <a:schemeClr val="tx1"/>
                          </a:solidFill>
                          <a:effectLst/>
                        </a:rPr>
                        <a:t>Under child’s control</a:t>
                      </a:r>
                      <a:endParaRPr lang="en-US" sz="2000" b="0">
                        <a:solidFill>
                          <a:schemeClr val="tx1"/>
                        </a:solidFill>
                        <a:effectLst/>
                      </a:endParaRPr>
                    </a:p>
                    <a:p>
                      <a:pPr marL="0" marR="0">
                        <a:lnSpc>
                          <a:spcPct val="100000"/>
                        </a:lnSpc>
                        <a:spcBef>
                          <a:spcPts val="0"/>
                        </a:spcBef>
                        <a:spcAft>
                          <a:spcPts val="0"/>
                        </a:spcAft>
                      </a:pPr>
                      <a:endParaRPr lang="en-US" sz="2000" b="0">
                        <a:solidFill>
                          <a:schemeClr val="tx1"/>
                        </a:solidFill>
                        <a:effectLst/>
                      </a:endParaRPr>
                    </a:p>
                    <a:p>
                      <a:pPr marL="0" marR="0">
                        <a:lnSpc>
                          <a:spcPct val="100000"/>
                        </a:lnSpc>
                        <a:spcBef>
                          <a:spcPts val="0"/>
                        </a:spcBef>
                        <a:spcAft>
                          <a:spcPts val="0"/>
                        </a:spcAft>
                      </a:pPr>
                      <a:r>
                        <a:rPr lang="en-GB" sz="2000" b="0">
                          <a:solidFill>
                            <a:schemeClr val="tx1"/>
                          </a:solidFill>
                          <a:effectLst/>
                        </a:rPr>
                        <a:t>Easy</a:t>
                      </a:r>
                      <a:endParaRPr lang="en-US" sz="2000" b="0">
                        <a:solidFill>
                          <a:schemeClr val="tx1"/>
                        </a:solidFill>
                        <a:effectLst/>
                      </a:endParaRPr>
                    </a:p>
                    <a:p>
                      <a:pPr marL="0" marR="0">
                        <a:lnSpc>
                          <a:spcPct val="100000"/>
                        </a:lnSpc>
                        <a:spcBef>
                          <a:spcPts val="0"/>
                        </a:spcBef>
                        <a:spcAft>
                          <a:spcPts val="0"/>
                        </a:spcAft>
                      </a:pPr>
                      <a:r>
                        <a:rPr lang="en-GB" sz="2000" b="0">
                          <a:solidFill>
                            <a:schemeClr val="tx1"/>
                          </a:solidFill>
                          <a:effectLst/>
                        </a:rPr>
                        <a:t> </a:t>
                      </a:r>
                      <a:endParaRPr lang="en-US" sz="2000" b="0">
                        <a:solidFill>
                          <a:schemeClr val="tx1"/>
                        </a:solidFill>
                        <a:effectLst/>
                      </a:endParaRPr>
                    </a:p>
                    <a:p>
                      <a:pPr marL="0" marR="0">
                        <a:lnSpc>
                          <a:spcPct val="100000"/>
                        </a:lnSpc>
                        <a:spcBef>
                          <a:spcPts val="0"/>
                        </a:spcBef>
                        <a:spcAft>
                          <a:spcPts val="0"/>
                        </a:spcAft>
                      </a:pPr>
                      <a:r>
                        <a:rPr lang="en-GB" sz="2000" b="0">
                          <a:solidFill>
                            <a:schemeClr val="tx1"/>
                          </a:solidFill>
                          <a:effectLst/>
                        </a:rPr>
                        <a:t>Fun</a:t>
                      </a:r>
                      <a:endParaRPr lang="en-US" sz="2000" b="0">
                        <a:solidFill>
                          <a:schemeClr val="tx1"/>
                        </a:solidFill>
                        <a:effectLst/>
                        <a:latin typeface="Calibri" charset="0"/>
                        <a:ea typeface="Calibri" charset="0"/>
                        <a:cs typeface="Times New Roman" charset="0"/>
                      </a:endParaRPr>
                    </a:p>
                  </a:txBody>
                  <a:tcPr marL="51435" marR="51435" marT="0" marB="0">
                    <a:solidFill>
                      <a:schemeClr val="accent1">
                        <a:lumMod val="20000"/>
                        <a:lumOff val="80000"/>
                      </a:schemeClr>
                    </a:solidFill>
                  </a:tcPr>
                </a:tc>
                <a:tc>
                  <a:txBody>
                    <a:bodyPr/>
                    <a:lstStyle/>
                    <a:p>
                      <a:pPr marL="0" marR="0">
                        <a:lnSpc>
                          <a:spcPct val="100000"/>
                        </a:lnSpc>
                        <a:spcBef>
                          <a:spcPts val="0"/>
                        </a:spcBef>
                        <a:spcAft>
                          <a:spcPts val="0"/>
                        </a:spcAft>
                      </a:pPr>
                      <a:r>
                        <a:rPr lang="en-GB" sz="2000">
                          <a:effectLst/>
                        </a:rPr>
                        <a:t>On the floor</a:t>
                      </a:r>
                      <a:endParaRPr lang="en-US" sz="2000">
                        <a:effectLst/>
                      </a:endParaRPr>
                    </a:p>
                    <a:p>
                      <a:pPr marL="0" marR="0">
                        <a:lnSpc>
                          <a:spcPct val="100000"/>
                        </a:lnSpc>
                        <a:spcBef>
                          <a:spcPts val="0"/>
                        </a:spcBef>
                        <a:spcAft>
                          <a:spcPts val="0"/>
                        </a:spcAft>
                      </a:pPr>
                      <a:r>
                        <a:rPr lang="en-GB" sz="2000">
                          <a:effectLst/>
                        </a:rPr>
                        <a:t> </a:t>
                      </a:r>
                      <a:endParaRPr lang="en-US" sz="2000">
                        <a:effectLst/>
                      </a:endParaRPr>
                    </a:p>
                    <a:p>
                      <a:pPr marL="0" marR="0">
                        <a:lnSpc>
                          <a:spcPct val="100000"/>
                        </a:lnSpc>
                        <a:spcBef>
                          <a:spcPts val="0"/>
                        </a:spcBef>
                        <a:spcAft>
                          <a:spcPts val="0"/>
                        </a:spcAft>
                      </a:pPr>
                      <a:r>
                        <a:rPr lang="en-GB" sz="2000">
                          <a:effectLst/>
                        </a:rPr>
                        <a:t>Lacks adult involvement</a:t>
                      </a:r>
                    </a:p>
                    <a:p>
                      <a:pPr marL="0" marR="0">
                        <a:lnSpc>
                          <a:spcPct val="100000"/>
                        </a:lnSpc>
                        <a:spcBef>
                          <a:spcPts val="0"/>
                        </a:spcBef>
                        <a:spcAft>
                          <a:spcPts val="0"/>
                        </a:spcAft>
                      </a:pPr>
                      <a:endParaRPr lang="en-US" sz="2000">
                        <a:effectLst/>
                      </a:endParaRPr>
                    </a:p>
                    <a:p>
                      <a:pPr marL="0" marR="0">
                        <a:lnSpc>
                          <a:spcPct val="100000"/>
                        </a:lnSpc>
                        <a:spcBef>
                          <a:spcPts val="0"/>
                        </a:spcBef>
                        <a:spcAft>
                          <a:spcPts val="0"/>
                        </a:spcAft>
                      </a:pPr>
                      <a:r>
                        <a:rPr lang="en-GB" sz="2000">
                          <a:effectLst/>
                        </a:rPr>
                        <a:t>No adult evaluation</a:t>
                      </a:r>
                      <a:endParaRPr lang="en-US" sz="2000">
                        <a:effectLst/>
                      </a:endParaRPr>
                    </a:p>
                    <a:p>
                      <a:pPr marL="0" marR="0">
                        <a:lnSpc>
                          <a:spcPct val="100000"/>
                        </a:lnSpc>
                        <a:spcBef>
                          <a:spcPts val="0"/>
                        </a:spcBef>
                        <a:spcAft>
                          <a:spcPts val="0"/>
                        </a:spcAft>
                      </a:pPr>
                      <a:endParaRPr lang="en-GB" sz="2000">
                        <a:effectLst/>
                      </a:endParaRPr>
                    </a:p>
                    <a:p>
                      <a:pPr marL="0" marR="0">
                        <a:lnSpc>
                          <a:spcPct val="100000"/>
                        </a:lnSpc>
                        <a:spcBef>
                          <a:spcPts val="0"/>
                        </a:spcBef>
                        <a:spcAft>
                          <a:spcPts val="0"/>
                        </a:spcAft>
                      </a:pPr>
                      <a:r>
                        <a:rPr lang="en-GB" sz="2000">
                          <a:effectLst/>
                        </a:rPr>
                        <a:t>Can be continued-focus on the process</a:t>
                      </a:r>
                      <a:endParaRPr lang="en-US" sz="2000">
                        <a:effectLst/>
                      </a:endParaRPr>
                    </a:p>
                    <a:p>
                      <a:pPr marL="0" marR="0">
                        <a:lnSpc>
                          <a:spcPct val="100000"/>
                        </a:lnSpc>
                        <a:spcBef>
                          <a:spcPts val="0"/>
                        </a:spcBef>
                        <a:spcAft>
                          <a:spcPts val="0"/>
                        </a:spcAft>
                      </a:pPr>
                      <a:r>
                        <a:rPr lang="en-GB" sz="2000">
                          <a:effectLst/>
                        </a:rPr>
                        <a:t> </a:t>
                      </a:r>
                      <a:endParaRPr lang="en-US" sz="2000">
                        <a:effectLst/>
                      </a:endParaRPr>
                    </a:p>
                    <a:p>
                      <a:pPr marL="0" marR="0">
                        <a:lnSpc>
                          <a:spcPct val="100000"/>
                        </a:lnSpc>
                        <a:spcBef>
                          <a:spcPts val="0"/>
                        </a:spcBef>
                        <a:spcAft>
                          <a:spcPts val="0"/>
                        </a:spcAft>
                      </a:pPr>
                      <a:r>
                        <a:rPr lang="en-GB" sz="2000">
                          <a:effectLst/>
                        </a:rPr>
                        <a:t>Physical </a:t>
                      </a:r>
                      <a:endParaRPr lang="en-US" sz="2000">
                        <a:effectLst/>
                        <a:latin typeface="Calibri" charset="0"/>
                        <a:ea typeface="Calibri" charset="0"/>
                        <a:cs typeface="Times New Roman" charset="0"/>
                      </a:endParaRPr>
                    </a:p>
                  </a:txBody>
                  <a:tcPr marL="51435" marR="51435" marT="0" marB="0">
                    <a:solidFill>
                      <a:schemeClr val="accent1">
                        <a:lumMod val="20000"/>
                        <a:lumOff val="80000"/>
                      </a:schemeClr>
                    </a:solidFill>
                  </a:tcPr>
                </a:tc>
                <a:tc>
                  <a:txBody>
                    <a:bodyPr/>
                    <a:lstStyle/>
                    <a:p>
                      <a:pPr marL="0" marR="0">
                        <a:lnSpc>
                          <a:spcPct val="100000"/>
                        </a:lnSpc>
                        <a:spcBef>
                          <a:spcPts val="0"/>
                        </a:spcBef>
                        <a:spcAft>
                          <a:spcPts val="0"/>
                        </a:spcAft>
                      </a:pPr>
                      <a:r>
                        <a:rPr lang="en-GB" sz="2000">
                          <a:effectLst/>
                        </a:rPr>
                        <a:t>Compulsory</a:t>
                      </a:r>
                      <a:endParaRPr lang="en-US" sz="2000">
                        <a:effectLst/>
                      </a:endParaRPr>
                    </a:p>
                    <a:p>
                      <a:pPr marL="0" marR="0">
                        <a:lnSpc>
                          <a:spcPct val="100000"/>
                        </a:lnSpc>
                        <a:spcBef>
                          <a:spcPts val="0"/>
                        </a:spcBef>
                        <a:spcAft>
                          <a:spcPts val="0"/>
                        </a:spcAft>
                      </a:pPr>
                      <a:r>
                        <a:rPr lang="en-GB" sz="2000">
                          <a:effectLst/>
                        </a:rPr>
                        <a:t> </a:t>
                      </a:r>
                      <a:endParaRPr lang="en-US" sz="2000">
                        <a:effectLst/>
                      </a:endParaRPr>
                    </a:p>
                    <a:p>
                      <a:pPr marL="0" marR="0">
                        <a:lnSpc>
                          <a:spcPct val="100000"/>
                        </a:lnSpc>
                        <a:spcBef>
                          <a:spcPts val="0"/>
                        </a:spcBef>
                        <a:spcAft>
                          <a:spcPts val="0"/>
                        </a:spcAft>
                      </a:pPr>
                      <a:r>
                        <a:rPr lang="en-GB" sz="2000">
                          <a:effectLst/>
                        </a:rPr>
                        <a:t>Under adult control</a:t>
                      </a:r>
                      <a:endParaRPr lang="en-US" sz="2000">
                        <a:effectLst/>
                      </a:endParaRPr>
                    </a:p>
                    <a:p>
                      <a:pPr marL="0" marR="0">
                        <a:lnSpc>
                          <a:spcPct val="100000"/>
                        </a:lnSpc>
                        <a:spcBef>
                          <a:spcPts val="0"/>
                        </a:spcBef>
                        <a:spcAft>
                          <a:spcPts val="0"/>
                        </a:spcAft>
                      </a:pPr>
                      <a:endParaRPr lang="en-US" sz="2000">
                        <a:effectLst/>
                      </a:endParaRPr>
                    </a:p>
                    <a:p>
                      <a:pPr marL="0" marR="0">
                        <a:lnSpc>
                          <a:spcPct val="100000"/>
                        </a:lnSpc>
                        <a:spcBef>
                          <a:spcPts val="0"/>
                        </a:spcBef>
                        <a:spcAft>
                          <a:spcPts val="0"/>
                        </a:spcAft>
                      </a:pPr>
                      <a:r>
                        <a:rPr lang="en-GB" sz="2000">
                          <a:effectLst/>
                        </a:rPr>
                        <a:t>Hard</a:t>
                      </a:r>
                      <a:endParaRPr lang="en-US" sz="2000">
                        <a:effectLst/>
                      </a:endParaRPr>
                    </a:p>
                    <a:p>
                      <a:pPr marL="0" marR="0">
                        <a:lnSpc>
                          <a:spcPct val="100000"/>
                        </a:lnSpc>
                        <a:spcBef>
                          <a:spcPts val="0"/>
                        </a:spcBef>
                        <a:spcAft>
                          <a:spcPts val="0"/>
                        </a:spcAft>
                      </a:pPr>
                      <a:r>
                        <a:rPr lang="en-GB" sz="2000">
                          <a:effectLst/>
                        </a:rPr>
                        <a:t> </a:t>
                      </a:r>
                      <a:endParaRPr lang="en-US" sz="2000">
                        <a:effectLst/>
                      </a:endParaRPr>
                    </a:p>
                    <a:p>
                      <a:pPr marL="0" marR="0">
                        <a:lnSpc>
                          <a:spcPct val="100000"/>
                        </a:lnSpc>
                        <a:spcBef>
                          <a:spcPts val="0"/>
                        </a:spcBef>
                        <a:spcAft>
                          <a:spcPts val="0"/>
                        </a:spcAft>
                      </a:pPr>
                      <a:r>
                        <a:rPr lang="en-GB" sz="2000">
                          <a:effectLst/>
                        </a:rPr>
                        <a:t>Can be fun</a:t>
                      </a:r>
                      <a:endParaRPr lang="en-US" sz="2000">
                        <a:effectLst/>
                        <a:latin typeface="Calibri" charset="0"/>
                        <a:ea typeface="Calibri" charset="0"/>
                        <a:cs typeface="Times New Roman" charset="0"/>
                      </a:endParaRPr>
                    </a:p>
                  </a:txBody>
                  <a:tcPr marL="51435" marR="51435" marT="0" marB="0">
                    <a:solidFill>
                      <a:srgbClr val="FBE5E0"/>
                    </a:solidFill>
                  </a:tcPr>
                </a:tc>
                <a:tc>
                  <a:txBody>
                    <a:bodyPr/>
                    <a:lstStyle/>
                    <a:p>
                      <a:pPr marL="0" marR="0">
                        <a:lnSpc>
                          <a:spcPct val="100000"/>
                        </a:lnSpc>
                        <a:spcBef>
                          <a:spcPts val="0"/>
                        </a:spcBef>
                        <a:spcAft>
                          <a:spcPts val="0"/>
                        </a:spcAft>
                      </a:pPr>
                      <a:r>
                        <a:rPr lang="en-GB" sz="2000">
                          <a:effectLst/>
                        </a:rPr>
                        <a:t>At a table</a:t>
                      </a:r>
                      <a:endParaRPr lang="en-US" sz="2000">
                        <a:effectLst/>
                      </a:endParaRPr>
                    </a:p>
                    <a:p>
                      <a:pPr marL="0" marR="0">
                        <a:lnSpc>
                          <a:spcPct val="100000"/>
                        </a:lnSpc>
                        <a:spcBef>
                          <a:spcPts val="0"/>
                        </a:spcBef>
                        <a:spcAft>
                          <a:spcPts val="0"/>
                        </a:spcAft>
                      </a:pPr>
                      <a:r>
                        <a:rPr lang="en-GB" sz="2000">
                          <a:effectLst/>
                        </a:rPr>
                        <a:t> </a:t>
                      </a:r>
                      <a:endParaRPr lang="en-US" sz="2000">
                        <a:effectLst/>
                      </a:endParaRPr>
                    </a:p>
                    <a:p>
                      <a:pPr marL="0" marR="0">
                        <a:lnSpc>
                          <a:spcPct val="100000"/>
                        </a:lnSpc>
                        <a:spcBef>
                          <a:spcPts val="0"/>
                        </a:spcBef>
                        <a:spcAft>
                          <a:spcPts val="0"/>
                        </a:spcAft>
                      </a:pPr>
                      <a:r>
                        <a:rPr lang="en-GB" sz="2000">
                          <a:effectLst/>
                        </a:rPr>
                        <a:t>Includes adult involvement</a:t>
                      </a:r>
                    </a:p>
                    <a:p>
                      <a:pPr marL="0" marR="0">
                        <a:lnSpc>
                          <a:spcPct val="100000"/>
                        </a:lnSpc>
                        <a:spcBef>
                          <a:spcPts val="0"/>
                        </a:spcBef>
                        <a:spcAft>
                          <a:spcPts val="0"/>
                        </a:spcAft>
                      </a:pPr>
                      <a:endParaRPr lang="en-US" sz="2000">
                        <a:effectLst/>
                      </a:endParaRPr>
                    </a:p>
                    <a:p>
                      <a:pPr marL="0" marR="0">
                        <a:lnSpc>
                          <a:spcPct val="100000"/>
                        </a:lnSpc>
                        <a:spcBef>
                          <a:spcPts val="0"/>
                        </a:spcBef>
                        <a:spcAft>
                          <a:spcPts val="0"/>
                        </a:spcAft>
                      </a:pPr>
                      <a:r>
                        <a:rPr lang="en-GB" sz="2000">
                          <a:effectLst/>
                        </a:rPr>
                        <a:t>Includes adult evaluation</a:t>
                      </a:r>
                      <a:endParaRPr lang="en-US" sz="2000">
                        <a:effectLst/>
                      </a:endParaRPr>
                    </a:p>
                    <a:p>
                      <a:pPr marL="0" marR="0">
                        <a:lnSpc>
                          <a:spcPct val="100000"/>
                        </a:lnSpc>
                        <a:spcBef>
                          <a:spcPts val="0"/>
                        </a:spcBef>
                        <a:spcAft>
                          <a:spcPts val="0"/>
                        </a:spcAft>
                      </a:pPr>
                      <a:endParaRPr lang="en-GB" sz="2000">
                        <a:effectLst/>
                      </a:endParaRPr>
                    </a:p>
                    <a:p>
                      <a:pPr marL="0" marR="0">
                        <a:lnSpc>
                          <a:spcPct val="100000"/>
                        </a:lnSpc>
                        <a:spcBef>
                          <a:spcPts val="0"/>
                        </a:spcBef>
                        <a:spcAft>
                          <a:spcPts val="0"/>
                        </a:spcAft>
                      </a:pPr>
                      <a:r>
                        <a:rPr lang="en-GB" sz="2000">
                          <a:effectLst/>
                        </a:rPr>
                        <a:t>Has to finish-focus on the product</a:t>
                      </a:r>
                      <a:endParaRPr lang="en-US" sz="2000">
                        <a:effectLst/>
                      </a:endParaRPr>
                    </a:p>
                    <a:p>
                      <a:pPr marL="0" marR="0">
                        <a:lnSpc>
                          <a:spcPct val="100000"/>
                        </a:lnSpc>
                        <a:spcBef>
                          <a:spcPts val="0"/>
                        </a:spcBef>
                        <a:spcAft>
                          <a:spcPts val="0"/>
                        </a:spcAft>
                      </a:pPr>
                      <a:r>
                        <a:rPr lang="en-GB" sz="2000">
                          <a:effectLst/>
                        </a:rPr>
                        <a:t> </a:t>
                      </a:r>
                      <a:endParaRPr lang="en-US" sz="2000">
                        <a:effectLst/>
                      </a:endParaRPr>
                    </a:p>
                    <a:p>
                      <a:pPr marL="0" marR="0">
                        <a:lnSpc>
                          <a:spcPct val="100000"/>
                        </a:lnSpc>
                        <a:spcBef>
                          <a:spcPts val="0"/>
                        </a:spcBef>
                        <a:spcAft>
                          <a:spcPts val="0"/>
                        </a:spcAft>
                      </a:pPr>
                      <a:r>
                        <a:rPr lang="en-GB" sz="2000">
                          <a:effectLst/>
                        </a:rPr>
                        <a:t>Not physical</a:t>
                      </a:r>
                      <a:endParaRPr lang="en-US" sz="2000">
                        <a:effectLst/>
                        <a:latin typeface="Calibri" charset="0"/>
                        <a:ea typeface="Calibri" charset="0"/>
                        <a:cs typeface="Times New Roman" charset="0"/>
                      </a:endParaRPr>
                    </a:p>
                  </a:txBody>
                  <a:tcPr marL="51435" marR="51435" marT="0" marB="0">
                    <a:solidFill>
                      <a:srgbClr val="FBE5E0"/>
                    </a:solidFill>
                  </a:tcPr>
                </a:tc>
                <a:extLst>
                  <a:ext uri="{0D108BD9-81ED-4DB2-BD59-A6C34878D82A}">
                    <a16:rowId xmlns:a16="http://schemas.microsoft.com/office/drawing/2014/main" val="10002"/>
                  </a:ext>
                </a:extLst>
              </a:tr>
            </a:tbl>
          </a:graphicData>
        </a:graphic>
      </p:graphicFrame>
      <p:sp>
        <p:nvSpPr>
          <p:cNvPr id="6" name="Rectangle 5"/>
          <p:cNvSpPr/>
          <p:nvPr/>
        </p:nvSpPr>
        <p:spPr>
          <a:xfrm>
            <a:off x="5454418" y="6238816"/>
            <a:ext cx="4572000" cy="577081"/>
          </a:xfrm>
          <a:prstGeom prst="rect">
            <a:avLst/>
          </a:prstGeom>
        </p:spPr>
        <p:txBody>
          <a:bodyPr>
            <a:spAutoFit/>
          </a:bodyPr>
          <a:lstStyle/>
          <a:p>
            <a:pPr marL="214313" indent="-214313">
              <a:spcBef>
                <a:spcPts val="8"/>
              </a:spcBef>
              <a:spcAft>
                <a:spcPts val="8"/>
              </a:spcAft>
            </a:pPr>
            <a:r>
              <a:rPr lang="en-GB" sz="1050">
                <a:ea typeface="MS Mincho" charset="-128"/>
                <a:cs typeface="Times New Roman" charset="0"/>
              </a:rPr>
              <a:t>Howard, J. and </a:t>
            </a:r>
            <a:r>
              <a:rPr lang="en-GB" sz="1050" err="1">
                <a:ea typeface="MS Mincho" charset="-128"/>
                <a:cs typeface="Times New Roman" charset="0"/>
              </a:rPr>
              <a:t>McInnes</a:t>
            </a:r>
            <a:r>
              <a:rPr lang="en-GB" sz="1050">
                <a:ea typeface="MS Mincho" charset="-128"/>
                <a:cs typeface="Times New Roman" charset="0"/>
              </a:rPr>
              <a:t>, K. (2010) ‘Thinking Through the Challenge of a play-based</a:t>
            </a:r>
            <a:r>
              <a:rPr lang="en-US" sz="1050">
                <a:ea typeface="MS Mincho" charset="-128"/>
                <a:cs typeface="Times New Roman" charset="0"/>
              </a:rPr>
              <a:t> </a:t>
            </a:r>
            <a:r>
              <a:rPr lang="en-GB" sz="1050">
                <a:ea typeface="MS Mincho" charset="-128"/>
                <a:cs typeface="Times New Roman" charset="0"/>
              </a:rPr>
              <a:t>curriculum, increasing playfulness via co-construction’, in </a:t>
            </a:r>
            <a:r>
              <a:rPr lang="en-GB" sz="1050" err="1">
                <a:ea typeface="MS Mincho" charset="-128"/>
                <a:cs typeface="Times New Roman" charset="0"/>
              </a:rPr>
              <a:t>Moyles</a:t>
            </a:r>
            <a:r>
              <a:rPr lang="en-GB" sz="1050">
                <a:ea typeface="MS Mincho" charset="-128"/>
                <a:cs typeface="Times New Roman" charset="0"/>
              </a:rPr>
              <a:t>, J.R. (ed.)</a:t>
            </a:r>
            <a:r>
              <a:rPr lang="en-GB" sz="1050" i="1">
                <a:ea typeface="MS Mincho" charset="-128"/>
                <a:cs typeface="Times New Roman" charset="0"/>
              </a:rPr>
              <a:t> Thinking about</a:t>
            </a:r>
            <a:r>
              <a:rPr lang="en-US" sz="1050">
                <a:ea typeface="MS Mincho" charset="-128"/>
                <a:cs typeface="Times New Roman" charset="0"/>
              </a:rPr>
              <a:t> </a:t>
            </a:r>
            <a:r>
              <a:rPr lang="en-GB" sz="1050" i="1">
                <a:ea typeface="MS Mincho" charset="-128"/>
                <a:cs typeface="Times New Roman" charset="0"/>
              </a:rPr>
              <a:t>play</a:t>
            </a:r>
            <a:r>
              <a:rPr lang="en-GB" sz="1050">
                <a:ea typeface="MS Mincho" charset="-128"/>
                <a:cs typeface="Times New Roman" charset="0"/>
              </a:rPr>
              <a:t>, Berkshire: Open University Press</a:t>
            </a:r>
            <a:endParaRPr lang="en-US" sz="1050">
              <a:ea typeface="MS Mincho" charset="-128"/>
              <a:cs typeface="Times New Roman" charset="0"/>
            </a:endParaRPr>
          </a:p>
        </p:txBody>
      </p:sp>
    </p:spTree>
    <p:extLst>
      <p:ext uri="{BB962C8B-B14F-4D97-AF65-F5344CB8AC3E}">
        <p14:creationId xmlns:p14="http://schemas.microsoft.com/office/powerpoint/2010/main" val="75988418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596789" y="-32339"/>
            <a:ext cx="8625384" cy="1045890"/>
          </a:xfrm>
        </p:spPr>
        <p:txBody>
          <a:bodyPr>
            <a:normAutofit/>
          </a:bodyPr>
          <a:lstStyle/>
          <a:p>
            <a:pPr algn="ctr"/>
            <a:r>
              <a:rPr lang="en-US" b="1">
                <a:solidFill>
                  <a:schemeClr val="bg1"/>
                </a:solidFill>
              </a:rPr>
              <a:t>Moodle Tour</a:t>
            </a:r>
          </a:p>
        </p:txBody>
      </p:sp>
      <p:pic>
        <p:nvPicPr>
          <p:cNvPr id="8" name="Picture 7" descr="Graphical user interface, application&#10;&#10;Description automatically generated">
            <a:extLst>
              <a:ext uri="{FF2B5EF4-FFF2-40B4-BE49-F238E27FC236}">
                <a16:creationId xmlns:a16="http://schemas.microsoft.com/office/drawing/2014/main" id="{1D6CC6F2-D277-6D48-9762-4D62622760D3}"/>
              </a:ext>
            </a:extLst>
          </p:cNvPr>
          <p:cNvPicPr>
            <a:picLocks noChangeAspect="1"/>
          </p:cNvPicPr>
          <p:nvPr/>
        </p:nvPicPr>
        <p:blipFill rotWithShape="1">
          <a:blip r:embed="rId3"/>
          <a:srcRect l="4867" r="491" b="20084"/>
          <a:stretch/>
        </p:blipFill>
        <p:spPr>
          <a:xfrm>
            <a:off x="71436" y="1019103"/>
            <a:ext cx="9315450" cy="1876348"/>
          </a:xfrm>
          <a:prstGeom prst="rect">
            <a:avLst/>
          </a:prstGeom>
        </p:spPr>
      </p:pic>
      <p:pic>
        <p:nvPicPr>
          <p:cNvPr id="6" name="Picture 5" descr="A picture containing text, screenshot, different, several&#10;&#10;Description automatically generated">
            <a:extLst>
              <a:ext uri="{FF2B5EF4-FFF2-40B4-BE49-F238E27FC236}">
                <a16:creationId xmlns:a16="http://schemas.microsoft.com/office/drawing/2014/main" id="{9964FF5E-178E-4A43-B41A-46FAC0890EB7}"/>
              </a:ext>
            </a:extLst>
          </p:cNvPr>
          <p:cNvPicPr>
            <a:picLocks noChangeAspect="1"/>
          </p:cNvPicPr>
          <p:nvPr/>
        </p:nvPicPr>
        <p:blipFill rotWithShape="1">
          <a:blip r:embed="rId4"/>
          <a:srcRect l="9018" t="37836" r="8959" b="12229"/>
          <a:stretch/>
        </p:blipFill>
        <p:spPr>
          <a:xfrm>
            <a:off x="5043488" y="2551993"/>
            <a:ext cx="7072098" cy="3263020"/>
          </a:xfrm>
          <a:prstGeom prst="rect">
            <a:avLst/>
          </a:prstGeom>
        </p:spPr>
      </p:pic>
      <p:sp>
        <p:nvSpPr>
          <p:cNvPr id="11" name="Content Placeholder 2">
            <a:extLst>
              <a:ext uri="{FF2B5EF4-FFF2-40B4-BE49-F238E27FC236}">
                <a16:creationId xmlns:a16="http://schemas.microsoft.com/office/drawing/2014/main" id="{53C99AFF-3D23-464A-9F30-ABC2625D4C59}"/>
              </a:ext>
            </a:extLst>
          </p:cNvPr>
          <p:cNvSpPr txBox="1">
            <a:spLocks/>
          </p:cNvSpPr>
          <p:nvPr/>
        </p:nvSpPr>
        <p:spPr>
          <a:xfrm>
            <a:off x="223837" y="3110278"/>
            <a:ext cx="4848226" cy="214644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40000"/>
              </a:lnSpc>
            </a:pPr>
            <a:r>
              <a:rPr lang="en-US" sz="1800"/>
              <a:t>On Moodle there are several blocks of content </a:t>
            </a:r>
          </a:p>
          <a:p>
            <a:pPr>
              <a:lnSpc>
                <a:spcPct val="140000"/>
              </a:lnSpc>
            </a:pPr>
            <a:r>
              <a:rPr lang="en-US" sz="1800"/>
              <a:t>Interactive tasks – audio and written</a:t>
            </a:r>
            <a:endParaRPr lang="en-US" sz="1800">
              <a:cs typeface="Calibri"/>
            </a:endParaRPr>
          </a:p>
          <a:p>
            <a:pPr>
              <a:lnSpc>
                <a:spcPct val="140000"/>
              </a:lnSpc>
            </a:pPr>
            <a:r>
              <a:rPr lang="en-US" sz="1800"/>
              <a:t>Knowledge checkers</a:t>
            </a:r>
            <a:endParaRPr lang="en-US" sz="1800">
              <a:cs typeface="Calibri"/>
            </a:endParaRPr>
          </a:p>
          <a:p>
            <a:pPr>
              <a:lnSpc>
                <a:spcPct val="140000"/>
              </a:lnSpc>
            </a:pPr>
            <a:r>
              <a:rPr lang="en-US" sz="1800"/>
              <a:t>Multiple choice quizzes</a:t>
            </a:r>
            <a:endParaRPr lang="en-US" sz="1800">
              <a:cs typeface="Calibri"/>
            </a:endParaRPr>
          </a:p>
        </p:txBody>
      </p:sp>
      <p:sp>
        <p:nvSpPr>
          <p:cNvPr id="2" name="TextBox 1">
            <a:extLst>
              <a:ext uri="{FF2B5EF4-FFF2-40B4-BE49-F238E27FC236}">
                <a16:creationId xmlns:a16="http://schemas.microsoft.com/office/drawing/2014/main" id="{6863DFB5-9F96-F04B-BF53-DEFE629A758D}"/>
              </a:ext>
            </a:extLst>
          </p:cNvPr>
          <p:cNvSpPr txBox="1"/>
          <p:nvPr/>
        </p:nvSpPr>
        <p:spPr>
          <a:xfrm>
            <a:off x="223837" y="5205824"/>
            <a:ext cx="4729164" cy="1200329"/>
          </a:xfrm>
          <a:prstGeom prst="rect">
            <a:avLst/>
          </a:prstGeom>
          <a:noFill/>
        </p:spPr>
        <p:txBody>
          <a:bodyPr wrap="square" lIns="91440" tIns="45720" rIns="91440" bIns="45720" rtlCol="0" anchor="t">
            <a:spAutoFit/>
          </a:bodyPr>
          <a:lstStyle/>
          <a:p>
            <a:r>
              <a:rPr lang="en-GB">
                <a:ea typeface="+mn-lt"/>
                <a:cs typeface="+mn-lt"/>
                <a:hlinkClick r:id="rId5"/>
              </a:rPr>
              <a:t>https://moodle.uwtsd.ac.uk/course/view.php?id=6920</a:t>
            </a:r>
            <a:endParaRPr lang="en-US">
              <a:ea typeface="+mn-lt"/>
              <a:cs typeface="+mn-lt"/>
            </a:endParaRPr>
          </a:p>
          <a:p>
            <a:endParaRPr lang="en-GB">
              <a:cs typeface="Calibri"/>
            </a:endParaRPr>
          </a:p>
          <a:p>
            <a:endParaRPr lang="en-GB">
              <a:cs typeface="Calibri"/>
            </a:endParaRPr>
          </a:p>
        </p:txBody>
      </p:sp>
    </p:spTree>
    <p:extLst>
      <p:ext uri="{BB962C8B-B14F-4D97-AF65-F5344CB8AC3E}">
        <p14:creationId xmlns:p14="http://schemas.microsoft.com/office/powerpoint/2010/main" val="220234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3b19444-a407-4d64-bb54-26f24f987b4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9" ma:contentTypeDescription="Create a new document." ma:contentTypeScope="" ma:versionID="1be05f92268e05d097663c21aeb1c327">
  <xsd:schema xmlns:xsd="http://www.w3.org/2001/XMLSchema" xmlns:xs="http://www.w3.org/2001/XMLSchema" xmlns:p="http://schemas.microsoft.com/office/2006/metadata/properties" xmlns:ns3="917ebe23-77a0-4db3-9660-de977ba204ce" xmlns:ns4="23b19444-a407-4d64-bb54-26f24f987b4b" targetNamespace="http://schemas.microsoft.com/office/2006/metadata/properties" ma:root="true" ma:fieldsID="9b047ca29c3304eabdd74a9a37c893e1" ns3:_="" ns4:_="">
    <xsd:import namespace="917ebe23-77a0-4db3-9660-de977ba204ce"/>
    <xsd:import namespace="23b19444-a407-4d64-bb54-26f24f987b4b"/>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ServiceLocation" minOccurs="0"/>
                <xsd:element ref="ns4:MediaLengthInSecond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Length (seconds)" ma:internalName="MediaLengthInSeconds" ma:readOnly="true">
      <xsd:simpleType>
        <xsd:restriction base="dms:Unknow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_activity" ma:index="25" nillable="true" ma:displayName="_activity" ma:hidden="true" ma:internalName="_activity">
      <xsd:simpleType>
        <xsd:restriction base="dms:Note"/>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A3480F5-9DC4-452C-88D2-07DD6868F9A1}">
  <ds:schemaRefs>
    <ds:schemaRef ds:uri="http://purl.org/dc/terms/"/>
    <ds:schemaRef ds:uri="http://purl.org/dc/dcmitype/"/>
    <ds:schemaRef ds:uri="http://schemas.microsoft.com/office/infopath/2007/PartnerControls"/>
    <ds:schemaRef ds:uri="23b19444-a407-4d64-bb54-26f24f987b4b"/>
    <ds:schemaRef ds:uri="917ebe23-77a0-4db3-9660-de977ba204ce"/>
    <ds:schemaRef ds:uri="http://purl.org/dc/elements/1.1/"/>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536EBEB6-C6C0-444A-A95C-CA65C2FC20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7ebe23-77a0-4db3-9660-de977ba204ce"/>
    <ds:schemaRef ds:uri="23b19444-a407-4d64-bb54-26f24f987b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244568A-BE59-4B80-9DA6-24070C223E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502</TotalTime>
  <Words>5666</Words>
  <Application>Microsoft Macintosh PowerPoint</Application>
  <PresentationFormat>Widescreen</PresentationFormat>
  <Paragraphs>584</Paragraphs>
  <Slides>65</Slides>
  <Notes>32</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65</vt:i4>
      </vt:variant>
    </vt:vector>
  </HeadingPairs>
  <TitlesOfParts>
    <vt:vector size="77" baseType="lpstr">
      <vt:lpstr>Arial</vt:lpstr>
      <vt:lpstr>Calibri</vt:lpstr>
      <vt:lpstr>Calibri Light</vt:lpstr>
      <vt:lpstr>Cambria</vt:lpstr>
      <vt:lpstr>Candara</vt:lpstr>
      <vt:lpstr>Comic Sans MS</vt:lpstr>
      <vt:lpstr>inherit</vt:lpstr>
      <vt:lpstr>Myriad Pro</vt:lpstr>
      <vt:lpstr>Wingdings</vt:lpstr>
      <vt:lpstr>Office Theme</vt:lpstr>
      <vt:lpstr>Custom Design</vt:lpstr>
      <vt:lpstr>1_Custom Design</vt:lpstr>
      <vt:lpstr>Developing and Supporting Physical Development  in Early Childhood </vt:lpstr>
      <vt:lpstr>  Introduction</vt:lpstr>
      <vt:lpstr>PowerPoint Presentation</vt:lpstr>
      <vt:lpstr>PowerPoint Presentation</vt:lpstr>
      <vt:lpstr>PowerPoint Presentation</vt:lpstr>
      <vt:lpstr>PowerPoint Presentation</vt:lpstr>
      <vt:lpstr>PowerPoint Presentation</vt:lpstr>
      <vt:lpstr>Task 2</vt:lpstr>
      <vt:lpstr>PowerPoint Presentation</vt:lpstr>
      <vt:lpstr>However, young children are moving less…</vt:lpstr>
      <vt:lpstr>PowerPoint Presentation</vt:lpstr>
      <vt:lpstr>PowerPoint Presentation</vt:lpstr>
      <vt:lpstr>We are facing a ‘Perfect Storm’ of inactivity</vt:lpstr>
      <vt:lpstr>Remember the Physical Literacy perspective…</vt:lpstr>
      <vt:lpstr>This begins with reflexes</vt:lpstr>
      <vt:lpstr>Reflexes movement and development</vt:lpstr>
      <vt:lpstr>The sequence of infant motor development</vt:lpstr>
      <vt:lpstr>Dynamic systems mean each child is different </vt:lpstr>
      <vt:lpstr>How is this development happening ?</vt:lpstr>
      <vt:lpstr>PowerPoint Presentation</vt:lpstr>
      <vt:lpstr>Basic sensory &amp; motor components that influence learning</vt:lpstr>
      <vt:lpstr>PowerPoint Presentation</vt:lpstr>
      <vt:lpstr>Moving lays the foundations for learning</vt:lpstr>
      <vt:lpstr>Moving lays the foundations for learning</vt:lpstr>
      <vt:lpstr>Evidence from neuroscience …..</vt:lpstr>
      <vt:lpstr>Evidence from neuroscience …..</vt:lpstr>
      <vt:lpstr>Four purposes and what’s matters statements…</vt:lpstr>
      <vt:lpstr>Break time </vt:lpstr>
      <vt:lpstr>Theories of motor development</vt:lpstr>
      <vt:lpstr>Proficiency barrier</vt:lpstr>
      <vt:lpstr>PowerPoint Presentation</vt:lpstr>
      <vt:lpstr>MC’s role in influencing the Physical Activity &amp; Obesity Trajectories of Children Elevator Up?.......Elevator Down </vt:lpstr>
      <vt:lpstr>Physical Activity and Motor Competence</vt:lpstr>
      <vt:lpstr>Relationship between PA, MC &amp; PMC- Perceptions of MC (PMC) become increasingly important</vt:lpstr>
      <vt:lpstr>PowerPoint Presentation</vt:lpstr>
      <vt:lpstr>Findings</vt:lpstr>
      <vt:lpstr>Findings</vt:lpstr>
      <vt:lpstr>Why is this an issue?</vt:lpstr>
      <vt:lpstr>Proficiency barrier</vt:lpstr>
      <vt:lpstr>PowerPoint Presentation</vt:lpstr>
      <vt:lpstr>MC’s role in influencing the Physical Activity &amp; Obesity Trajectories of Children Elevator Up?.......Elevator Down </vt:lpstr>
      <vt:lpstr>Physical Activity and Motor Competence</vt:lpstr>
      <vt:lpstr>Relationship between PA, MC &amp; PMC- Perceptions of MC (PMC) become increasingly important</vt:lpstr>
      <vt:lpstr>Hulteen et al. 2018 Foundational skills</vt:lpstr>
      <vt:lpstr>PowerPoint Presentation</vt:lpstr>
      <vt:lpstr>Theoretical approach Supports the Curriculum</vt:lpstr>
      <vt:lpstr>PowerPoint Presentation</vt:lpstr>
      <vt:lpstr>SKIP Cymru</vt:lpstr>
      <vt:lpstr>PowerPoint Presentation</vt:lpstr>
      <vt:lpstr>PowerPoint Presentation</vt:lpstr>
      <vt:lpstr>PowerPoint Presentation</vt:lpstr>
      <vt:lpstr>PowerPoint Presentation</vt:lpstr>
      <vt:lpstr>SKIP Cymru data 2018- 2019</vt:lpstr>
      <vt:lpstr>M-ABC 2018-2019</vt:lpstr>
      <vt:lpstr>Findings</vt:lpstr>
      <vt:lpstr>Physical Development  Pedagogy</vt:lpstr>
      <vt:lpstr>PowerPoint Presentation</vt:lpstr>
      <vt:lpstr>Feedback</vt:lpstr>
      <vt:lpstr>Our goal</vt:lpstr>
      <vt:lpstr>Remember to…</vt:lpstr>
      <vt:lpstr>Integrated into other areas of learning </vt:lpstr>
      <vt:lpstr>Camouflage activities  </vt:lpstr>
      <vt:lpstr>The importance of play…</vt:lpstr>
      <vt:lpstr>Play and engagement in learning</vt:lpstr>
      <vt:lpstr>Moodle Tour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Physical Development  in Early Childhood  BMSA4000</dc:title>
  <dc:creator>Amanda John (0501153)</dc:creator>
  <cp:lastModifiedBy>Nalda Wainwright</cp:lastModifiedBy>
  <cp:revision>5</cp:revision>
  <dcterms:created xsi:type="dcterms:W3CDTF">2019-09-16T14:48:23Z</dcterms:created>
  <dcterms:modified xsi:type="dcterms:W3CDTF">2024-11-04T09:36:17Z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