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27" r:id="rId2"/>
    <p:sldId id="314" r:id="rId3"/>
    <p:sldId id="326" r:id="rId4"/>
    <p:sldId id="315" r:id="rId5"/>
    <p:sldId id="316" r:id="rId6"/>
    <p:sldId id="317" r:id="rId7"/>
    <p:sldId id="332" r:id="rId8"/>
    <p:sldId id="330" r:id="rId9"/>
    <p:sldId id="335" r:id="rId10"/>
    <p:sldId id="334" r:id="rId11"/>
    <p:sldId id="350" r:id="rId12"/>
    <p:sldId id="333" r:id="rId13"/>
    <p:sldId id="319" r:id="rId14"/>
    <p:sldId id="321" r:id="rId15"/>
    <p:sldId id="325" r:id="rId16"/>
    <p:sldId id="337" r:id="rId17"/>
    <p:sldId id="338" r:id="rId18"/>
    <p:sldId id="339" r:id="rId19"/>
    <p:sldId id="348" r:id="rId20"/>
    <p:sldId id="346" r:id="rId21"/>
    <p:sldId id="282" r:id="rId22"/>
    <p:sldId id="349" r:id="rId23"/>
    <p:sldId id="340" r:id="rId24"/>
    <p:sldId id="343" r:id="rId25"/>
    <p:sldId id="32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4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861F29-433A-47AE-9657-36F8C0E77CE3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720D9-40F7-469E-9AFA-561D48FBE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880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90791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87328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0E6D46F-9C12-40FD-BECC-E3E36C25DD5C}" type="slidenum">
              <a:rPr lang="cy-GB" altLang="en-US" sz="1200">
                <a:latin typeface="Arial" pitchFamily="34" charset="0"/>
              </a:rPr>
              <a:pPr/>
              <a:t>5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957467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508075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6787359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3265854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498341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2F3FE5BB-DC71-4A5B-BAAC-1F264069CA20}" type="slidenum">
              <a:rPr lang="cy-GB" altLang="en-US" sz="1200">
                <a:latin typeface="Arial" pitchFamily="34" charset="0"/>
              </a:rPr>
              <a:pPr/>
              <a:t>13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5FFD522-CFEB-4F63-84D8-A3E5EA75EA3A}" type="slidenum">
              <a:rPr lang="cy-GB" altLang="en-US" sz="1200">
                <a:latin typeface="Arial" pitchFamily="34" charset="0"/>
              </a:rPr>
              <a:pPr/>
              <a:t>14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995C4F15-533D-4E42-81CD-E971D9246E2C}" type="slidenum">
              <a:rPr lang="cy-GB" altLang="en-US" sz="1200">
                <a:latin typeface="Arial" pitchFamily="34" charset="0"/>
              </a:rPr>
              <a:pPr/>
              <a:t>15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548490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08065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6059432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847633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8276360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B0D85B17-0AC8-4F53-9A0B-2A63C2CDCB5E}" type="slidenum">
              <a:rPr lang="cy-GB" altLang="en-US" sz="1200">
                <a:latin typeface="Arial" pitchFamily="34" charset="0"/>
              </a:rPr>
              <a:pPr/>
              <a:t>22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7597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EDA2E030-873C-492A-B838-650130AE3A00}" type="slidenum">
              <a:rPr lang="cy-GB" altLang="en-US" sz="1200">
                <a:latin typeface="Arial" pitchFamily="34" charset="0"/>
              </a:rPr>
              <a:pPr/>
              <a:t>23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9051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C3003-2A39-4CD2-B5F2-5C98D11B304B}" type="slidenum">
              <a:rPr lang="cy-GB" altLang="en-US" smtClean="0"/>
              <a:pPr/>
              <a:t>24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635283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13585F8E-BB78-4413-8810-F22E361A446E}" type="slidenum">
              <a:rPr lang="cy-GB" altLang="en-US" sz="1200">
                <a:latin typeface="Arial" pitchFamily="34" charset="0"/>
              </a:rPr>
              <a:pPr/>
              <a:t>25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55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305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47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2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294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46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81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77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440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3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90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2E51870-38CA-8300-93EC-51FC928F0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1933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6A67F-A568-4252-90EA-6156B9787D8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57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d.unm.edu/ecln/PSN/common/pdfs/the%20child%20is%20made%20of%20100.pdf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gov.wales/curriculum-wales-20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526" y="2617415"/>
            <a:ext cx="11056948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4800" dirty="0"/>
            </a:br>
            <a:r>
              <a:rPr lang="en-GB" altLang="en-US" sz="4800" dirty="0"/>
              <a:t>  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Lecture 9 – Educational Models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17412" name="Content Placeholder 4"/>
          <p:cNvSpPr>
            <a:spLocks noGrp="1"/>
          </p:cNvSpPr>
          <p:nvPr>
            <p:ph sz="half" idx="2"/>
          </p:nvPr>
        </p:nvSpPr>
        <p:spPr>
          <a:xfrm>
            <a:off x="664369" y="1825625"/>
            <a:ext cx="10689431" cy="4351338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solidFill>
                  <a:schemeClr val="accent6">
                    <a:lumMod val="75000"/>
                  </a:schemeClr>
                </a:solidFill>
              </a:rPr>
              <a:t>This document sets out the Welsh Assembly Government’s requirements for the Foundation Phase for 3 to 7-year-olds in Wales</a:t>
            </a:r>
          </a:p>
          <a:p>
            <a:r>
              <a:rPr lang="en-GB" altLang="en-US" sz="3200" dirty="0">
                <a:solidFill>
                  <a:schemeClr val="accent6">
                    <a:lumMod val="75000"/>
                  </a:schemeClr>
                </a:solidFill>
              </a:rPr>
              <a:t>Parents and practitioners should work together in an atmosphere of mutual respect within which children can have security and confidence</a:t>
            </a:r>
            <a:endParaRPr lang="en-US" altLang="en-US" sz="3200" dirty="0">
              <a:solidFill>
                <a:schemeClr val="accent6">
                  <a:lumMod val="75000"/>
                </a:schemeClr>
              </a:solidFill>
              <a:ea typeface="ＭＳ Ｐゴシック" pitchFamily="34" charset="-128"/>
            </a:endParaRPr>
          </a:p>
          <a:p>
            <a:endParaRPr lang="en-GB" altLang="en-US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0484" name="Content Placeholder 3"/>
          <p:cNvSpPr>
            <a:spLocks noGrp="1"/>
          </p:cNvSpPr>
          <p:nvPr>
            <p:ph sz="half" idx="2"/>
          </p:nvPr>
        </p:nvSpPr>
        <p:spPr>
          <a:xfrm>
            <a:off x="44598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Effective education requires practitioners who understand that children develop rapidly during the early years – physically, intellectually, emotionally and socially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981200" y="188913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10725150" cy="4351338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For children to have rich and stimulating experiences, the learning environment should be well planned and well organised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>
          <a:xfrm>
            <a:off x="900113" y="1825625"/>
            <a:ext cx="10453687" cy="4351338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Practitioners must be able to observe and respond appropriately to children</a:t>
            </a:r>
          </a:p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No child should be excluded or disadvantaged because of ethnicity, culture or religion, home language, family background, special educational needs, disability, gender or ability</a:t>
            </a:r>
          </a:p>
          <a:p>
            <a:endParaRPr lang="en-GB" altLang="en-US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New Curriculum For Wales</a:t>
            </a:r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657225" y="1971480"/>
            <a:ext cx="10414263" cy="4351338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Schools to write their own curriculum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Unique child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Emphasis on teacher/local autonomy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Focus on skills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7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altLang="en-US" sz="27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altLang="en-US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361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4000" dirty="0"/>
            </a:br>
            <a:r>
              <a:rPr lang="en-GB" sz="5300" dirty="0">
                <a:solidFill>
                  <a:schemeClr val="accent6">
                    <a:lumMod val="75000"/>
                  </a:schemeClr>
                </a:solidFill>
              </a:rPr>
              <a:t>The Four Purposes</a:t>
            </a:r>
            <a:br>
              <a:rPr lang="en-GB" sz="4000" dirty="0"/>
            </a:br>
            <a:endParaRPr lang="en-US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4363" y="2032888"/>
            <a:ext cx="10678199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Ambitious capable learners, ready to learn throughout their lives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Enterprising, creative contributors, ready to play a full part in life and work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Ethical, informed citizens of Wales and the world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Healthy, confident individuals, ready to lead fulfilling lives as valued members of society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187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210" y="129513"/>
            <a:ext cx="11942831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The Six Areas of Learning and Experience</a:t>
            </a:r>
            <a:endParaRPr lang="en-US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8675" y="1652392"/>
            <a:ext cx="10552502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Ambitious capable learners, ready to learn throughout their lives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Enterprising, creative contributors, ready to play a full part in life and work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Ethical, informed citizens of Wales and the world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Healthy, confident individuals, ready to lead fulfilling lives as valued members of society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861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838200" y="51098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5300" dirty="0">
                <a:solidFill>
                  <a:schemeClr val="accent6">
                    <a:lumMod val="75000"/>
                  </a:schemeClr>
                </a:solidFill>
              </a:rPr>
              <a:t>‘Enabling Pathways’</a:t>
            </a:r>
            <a:br>
              <a:rPr lang="en-GB" altLang="en-US" dirty="0">
                <a:solidFill>
                  <a:schemeClr val="accent1">
                    <a:lumMod val="50000"/>
                  </a:schemeClr>
                </a:solidFill>
              </a:rPr>
            </a:b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5F561-DD50-45C5-A61F-DD84C920E111}"/>
              </a:ext>
            </a:extLst>
          </p:cNvPr>
          <p:cNvSpPr txBox="1"/>
          <p:nvPr/>
        </p:nvSpPr>
        <p:spPr>
          <a:xfrm>
            <a:off x="1478756" y="1658904"/>
            <a:ext cx="892063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Pre progression step 1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821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86BE-4066-95AB-B714-0DB35FAB8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EYFS Statutory Framework UK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BDC94A-0F8C-A30C-3556-8D40640C5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1544" y="1825625"/>
            <a:ext cx="1043225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have looked at the foundation phase curriculum in Wales</a:t>
            </a:r>
          </a:p>
          <a:p>
            <a:pPr marL="0" indent="0">
              <a:buNone/>
            </a:pPr>
            <a:r>
              <a:rPr lang="en-GB" dirty="0"/>
              <a:t>Let us look at the EYFS Curriculum, which is enshrined in the statutory framework.</a:t>
            </a:r>
          </a:p>
          <a:p>
            <a:pPr lvl="1"/>
            <a:r>
              <a:rPr lang="en-GB" dirty="0"/>
              <a:t>What are the 4 underpinning principles?</a:t>
            </a:r>
          </a:p>
          <a:p>
            <a:pPr lvl="1"/>
            <a:r>
              <a:rPr lang="en-GB" dirty="0"/>
              <a:t>What are the areas of learning and development?</a:t>
            </a:r>
          </a:p>
          <a:p>
            <a:pPr lvl="1"/>
            <a:r>
              <a:rPr lang="en-GB" dirty="0"/>
              <a:t>What are the ELGs (Early Learning Goals) for each of the areas of learning and development?</a:t>
            </a:r>
          </a:p>
          <a:p>
            <a:pPr lvl="1"/>
            <a:r>
              <a:rPr lang="en-GB" dirty="0"/>
              <a:t>How does the EYFS Framework propose that children’s learning and development are supported? </a:t>
            </a:r>
          </a:p>
        </p:txBody>
      </p:sp>
    </p:spTree>
    <p:extLst>
      <p:ext uri="{BB962C8B-B14F-4D97-AF65-F5344CB8AC3E}">
        <p14:creationId xmlns:p14="http://schemas.microsoft.com/office/powerpoint/2010/main" val="1808802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813674" y="466103"/>
            <a:ext cx="10516535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Curriculum For Non Maintained Settings</a:t>
            </a:r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1071563" y="2287953"/>
            <a:ext cx="10258646" cy="4351338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Builds on ‘enabling pathways’</a:t>
            </a:r>
          </a:p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Specific for 3 and 4-year olds</a:t>
            </a:r>
          </a:p>
          <a:p>
            <a:r>
              <a:rPr lang="en-GB" altLang="en-US" sz="3600" dirty="0">
                <a:solidFill>
                  <a:schemeClr val="accent6">
                    <a:lumMod val="75000"/>
                  </a:schemeClr>
                </a:solidFill>
              </a:rPr>
              <a:t>Based on Child Development</a:t>
            </a:r>
          </a:p>
        </p:txBody>
      </p:sp>
    </p:spTree>
    <p:extLst>
      <p:ext uri="{BB962C8B-B14F-4D97-AF65-F5344CB8AC3E}">
        <p14:creationId xmlns:p14="http://schemas.microsoft.com/office/powerpoint/2010/main" val="3930257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/>
              <a:t>Reggio Emilia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300038" y="1415499"/>
            <a:ext cx="10648271" cy="4171950"/>
          </a:xfrm>
        </p:spPr>
        <p:txBody>
          <a:bodyPr>
            <a:noAutofit/>
          </a:bodyPr>
          <a:lstStyle/>
          <a:p>
            <a:r>
              <a:rPr lang="en-GB" altLang="en-US" sz="3200" dirty="0">
                <a:solidFill>
                  <a:schemeClr val="accent6">
                    <a:lumMod val="75000"/>
                  </a:schemeClr>
                </a:solidFill>
              </a:rPr>
              <a:t>Schools where children are taken seriously and where even the youngest could acquire the skills and values of collaboration and critical thinking necessary to a free and democratic society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Schools are made of relationships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Children have unceasing potential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Teachers as learners/researchers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Thoughtful use of the environment</a:t>
            </a:r>
          </a:p>
          <a:p>
            <a:pPr lvl="2"/>
            <a:endParaRPr lang="en-GB" altLang="en-US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/>
              <a:t>Reggio Emilia</a:t>
            </a:r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2078831" y="1825625"/>
            <a:ext cx="9274969" cy="435133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Poetry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Creativity 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Metaphor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Abstract Thinking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 err="1"/>
              <a:t>Te</a:t>
            </a:r>
            <a:r>
              <a:rPr lang="en-GB" altLang="en-US" sz="4800" dirty="0"/>
              <a:t> </a:t>
            </a:r>
            <a:r>
              <a:rPr lang="en-GB" altLang="en-US" sz="4800" dirty="0" err="1"/>
              <a:t>Whariki</a:t>
            </a:r>
            <a:endParaRPr lang="en-GB" altLang="en-US" sz="4800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1300163" y="1825625"/>
            <a:ext cx="10053637" cy="435133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Maori name means ‘Woven Mat’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importance of family and community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Learn to value community through shared relationships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Development based on perceptions of the world/culture around them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Acquired knowledge makes sense of their world</a:t>
            </a: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0AB88-CC4E-C22A-B8DA-5E02F15AACA1}"/>
              </a:ext>
            </a:extLst>
          </p:cNvPr>
          <p:cNvSpPr txBox="1">
            <a:spLocks/>
          </p:cNvSpPr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 err="1"/>
              <a:t>Te</a:t>
            </a:r>
            <a:r>
              <a:rPr lang="en-GB" altLang="en-US" sz="4800" dirty="0"/>
              <a:t> </a:t>
            </a:r>
            <a:r>
              <a:rPr lang="en-GB" altLang="en-US" sz="4800" dirty="0" err="1"/>
              <a:t>Whariki</a:t>
            </a:r>
            <a:endParaRPr lang="en-GB" altLang="en-US" sz="4800" dirty="0"/>
          </a:p>
        </p:txBody>
      </p:sp>
      <p:sp>
        <p:nvSpPr>
          <p:cNvPr id="34820" name="Content Placeholder 3"/>
          <p:cNvSpPr>
            <a:spLocks noGrp="1"/>
          </p:cNvSpPr>
          <p:nvPr>
            <p:ph sz="half" idx="2"/>
          </p:nvPr>
        </p:nvSpPr>
        <p:spPr>
          <a:xfrm>
            <a:off x="1000125" y="1825625"/>
            <a:ext cx="10017553" cy="435133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‘all children grow up in New Zealand as competent and confident learners, strong in their identity, language and culture</a:t>
            </a:r>
          </a:p>
          <a:p>
            <a:pPr marL="0" indent="0">
              <a:buNone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         (Ministry of Education, 2017) </a:t>
            </a:r>
          </a:p>
          <a:p>
            <a:pPr marL="0" indent="0" algn="r">
              <a:buNone/>
            </a:pPr>
            <a:r>
              <a:rPr lang="en-GB" altLang="en-US" sz="2400" dirty="0"/>
              <a:t>		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6651E-C037-456A-A9C6-C8CD29FE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HighScope</a:t>
            </a:r>
            <a:endParaRPr lang="en-GB" sz="4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9C209B-61BA-4786-AF06-FB7A9C6F11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8744" y="1484784"/>
            <a:ext cx="8965728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Promotes children’s  development and learning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Play based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centred approach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Grounded in research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High quality staff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Partnership working with parents</a:t>
            </a:r>
          </a:p>
        </p:txBody>
      </p:sp>
    </p:spTree>
    <p:extLst>
      <p:ext uri="{BB962C8B-B14F-4D97-AF65-F5344CB8AC3E}">
        <p14:creationId xmlns:p14="http://schemas.microsoft.com/office/powerpoint/2010/main" val="2009059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6651E-C037-456A-A9C6-C8CD29FE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221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Scandanavia</a:t>
            </a:r>
            <a:r>
              <a:rPr lang="en-GB" sz="4800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9C209B-61BA-4786-AF06-FB7A9C6F11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2988" y="1484784"/>
            <a:ext cx="9301484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Promotes children’s  development and learning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Play based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centred approach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Grounded in research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High quality staff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Partnership working with parents</a:t>
            </a:r>
          </a:p>
        </p:txBody>
      </p:sp>
    </p:spTree>
    <p:extLst>
      <p:ext uri="{BB962C8B-B14F-4D97-AF65-F5344CB8AC3E}">
        <p14:creationId xmlns:p14="http://schemas.microsoft.com/office/powerpoint/2010/main" val="3768165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9C148-0100-44EC-8101-C34E3ACD1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Holistic Approach</a:t>
            </a:r>
          </a:p>
        </p:txBody>
      </p:sp>
      <p:pic>
        <p:nvPicPr>
          <p:cNvPr id="1026" name="Picture 2" descr="Holistic development refers to how all aspects of child development are  interrelated and affe… | Child development activities, Holistic education, Child  development">
            <a:extLst>
              <a:ext uri="{FF2B5EF4-FFF2-40B4-BE49-F238E27FC236}">
                <a16:creationId xmlns:a16="http://schemas.microsoft.com/office/drawing/2014/main" id="{01358142-9829-449F-A4F3-0110D4D480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8" b="5292"/>
          <a:stretch/>
        </p:blipFill>
        <p:spPr bwMode="auto">
          <a:xfrm>
            <a:off x="4007768" y="1690690"/>
            <a:ext cx="4176464" cy="385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97734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F35E1-BAB9-483F-AD4A-2A54A2978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What do children need to develop?</a:t>
            </a:r>
          </a:p>
        </p:txBody>
      </p:sp>
      <p:pic>
        <p:nvPicPr>
          <p:cNvPr id="3" name="Picture 2" descr="Premium Vector | Realistic plant growth stages. young seed growing in  ground, green plants in soil, spring sprout blooming stage, illustration  set. germination sprout timeline, garden seedling process">
            <a:extLst>
              <a:ext uri="{FF2B5EF4-FFF2-40B4-BE49-F238E27FC236}">
                <a16:creationId xmlns:a16="http://schemas.microsoft.com/office/drawing/2014/main" id="{E5D5F748-B4F4-448E-B411-A559059D0B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65984" y="2062116"/>
            <a:ext cx="4860032" cy="273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7926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1DB011-4130-48E0-8547-2B16235F81C7}"/>
              </a:ext>
            </a:extLst>
          </p:cNvPr>
          <p:cNvSpPr txBox="1"/>
          <p:nvPr/>
        </p:nvSpPr>
        <p:spPr>
          <a:xfrm>
            <a:off x="9062484" y="2200704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Space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E31ABA-F86E-4569-A70A-43289559C754}"/>
              </a:ext>
            </a:extLst>
          </p:cNvPr>
          <p:cNvSpPr txBox="1"/>
          <p:nvPr/>
        </p:nvSpPr>
        <p:spPr>
          <a:xfrm>
            <a:off x="4408834" y="1628488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C0066"/>
                </a:solidFill>
              </a:rPr>
              <a:t>Nutrition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8582CE-AF55-491A-9954-9A1879DD5C6C}"/>
              </a:ext>
            </a:extLst>
          </p:cNvPr>
          <p:cNvSpPr txBox="1"/>
          <p:nvPr/>
        </p:nvSpPr>
        <p:spPr>
          <a:xfrm>
            <a:off x="2051716" y="3543372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Safe Home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373323-5290-4B3C-85D2-B1F83DA52BAD}"/>
              </a:ext>
            </a:extLst>
          </p:cNvPr>
          <p:cNvSpPr txBox="1"/>
          <p:nvPr/>
        </p:nvSpPr>
        <p:spPr>
          <a:xfrm>
            <a:off x="6602897" y="4723499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Kindness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B9FBA6-BE1D-41A9-9933-554A6CD5B5DB}"/>
              </a:ext>
            </a:extLst>
          </p:cNvPr>
          <p:cNvSpPr txBox="1"/>
          <p:nvPr/>
        </p:nvSpPr>
        <p:spPr>
          <a:xfrm>
            <a:off x="9569727" y="3429000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Time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D67CE1-175B-4C76-B960-5BD605E515D7}"/>
              </a:ext>
            </a:extLst>
          </p:cNvPr>
          <p:cNvSpPr txBox="1"/>
          <p:nvPr/>
        </p:nvSpPr>
        <p:spPr>
          <a:xfrm>
            <a:off x="7591840" y="3710304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Nurturing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226924-FB76-4650-B055-D8EFF55A8986}"/>
              </a:ext>
            </a:extLst>
          </p:cNvPr>
          <p:cNvSpPr txBox="1"/>
          <p:nvPr/>
        </p:nvSpPr>
        <p:spPr>
          <a:xfrm>
            <a:off x="5924226" y="2168387"/>
            <a:ext cx="3916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Empathy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166462-E9B8-4A49-BD5F-80E520298703}"/>
              </a:ext>
            </a:extLst>
          </p:cNvPr>
          <p:cNvSpPr txBox="1"/>
          <p:nvPr/>
        </p:nvSpPr>
        <p:spPr>
          <a:xfrm>
            <a:off x="7509913" y="2478937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A voice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762076-1017-4E86-9F1A-684D95890848}"/>
              </a:ext>
            </a:extLst>
          </p:cNvPr>
          <p:cNvSpPr txBox="1"/>
          <p:nvPr/>
        </p:nvSpPr>
        <p:spPr>
          <a:xfrm>
            <a:off x="4705314" y="3140699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Listen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97D915-CED8-4927-B795-A464497209C9}"/>
              </a:ext>
            </a:extLst>
          </p:cNvPr>
          <p:cNvSpPr txBox="1"/>
          <p:nvPr/>
        </p:nvSpPr>
        <p:spPr>
          <a:xfrm>
            <a:off x="2848391" y="4909308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Attention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3DD0E1-27C3-4E0E-84A2-7CBD17C66CD1}"/>
              </a:ext>
            </a:extLst>
          </p:cNvPr>
          <p:cNvSpPr txBox="1"/>
          <p:nvPr/>
        </p:nvSpPr>
        <p:spPr>
          <a:xfrm>
            <a:off x="2785969" y="2484885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Boundaries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298332-2124-4827-BF29-C38CA4B48215}"/>
              </a:ext>
            </a:extLst>
          </p:cNvPr>
          <p:cNvSpPr txBox="1"/>
          <p:nvPr/>
        </p:nvSpPr>
        <p:spPr>
          <a:xfrm>
            <a:off x="5471321" y="5125147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F730E7-F56C-41ED-B933-35A2D7DF7AA7}"/>
              </a:ext>
            </a:extLst>
          </p:cNvPr>
          <p:cNvSpPr txBox="1"/>
          <p:nvPr/>
        </p:nvSpPr>
        <p:spPr>
          <a:xfrm>
            <a:off x="5902962" y="3554538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Family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F7B3D84-DE7A-4850-B6E4-E85AEA3AEAD5}"/>
              </a:ext>
            </a:extLst>
          </p:cNvPr>
          <p:cNvSpPr txBox="1"/>
          <p:nvPr/>
        </p:nvSpPr>
        <p:spPr>
          <a:xfrm>
            <a:off x="8690114" y="4671966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Support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9EB9BA-9C47-4151-9B77-B007561CDBA8}"/>
              </a:ext>
            </a:extLst>
          </p:cNvPr>
          <p:cNvSpPr txBox="1"/>
          <p:nvPr/>
        </p:nvSpPr>
        <p:spPr>
          <a:xfrm>
            <a:off x="2306408" y="1210028"/>
            <a:ext cx="1468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Role Models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44F634-9802-44A8-9006-C81ABB82AC9D}"/>
              </a:ext>
            </a:extLst>
          </p:cNvPr>
          <p:cNvSpPr txBox="1"/>
          <p:nvPr/>
        </p:nvSpPr>
        <p:spPr>
          <a:xfrm>
            <a:off x="4029164" y="4240160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B30068"/>
                </a:solidFill>
              </a:rPr>
              <a:t>Resources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763717-A5BF-4915-BDE7-E4B2C283370E}"/>
              </a:ext>
            </a:extLst>
          </p:cNvPr>
          <p:cNvSpPr txBox="1"/>
          <p:nvPr/>
        </p:nvSpPr>
        <p:spPr>
          <a:xfrm>
            <a:off x="5801932" y="840696"/>
            <a:ext cx="1468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Love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DED1D65-3FF7-4C5C-82ED-F502A6B47E0F}"/>
              </a:ext>
            </a:extLst>
          </p:cNvPr>
          <p:cNvSpPr txBox="1"/>
          <p:nvPr/>
        </p:nvSpPr>
        <p:spPr>
          <a:xfrm>
            <a:off x="7474363" y="1284713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Freedom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735C335-7CDD-4F67-9662-173D4D30548B}"/>
              </a:ext>
            </a:extLst>
          </p:cNvPr>
          <p:cNvSpPr txBox="1"/>
          <p:nvPr/>
        </p:nvSpPr>
        <p:spPr>
          <a:xfrm>
            <a:off x="8498856" y="360227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B30068"/>
                </a:solidFill>
              </a:rPr>
              <a:t>Relationships</a:t>
            </a:r>
          </a:p>
        </p:txBody>
      </p:sp>
    </p:spTree>
    <p:extLst>
      <p:ext uri="{BB962C8B-B14F-4D97-AF65-F5344CB8AC3E}">
        <p14:creationId xmlns:p14="http://schemas.microsoft.com/office/powerpoint/2010/main" val="39652476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838200" y="14073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39940" name="Content Placeholder 3"/>
          <p:cNvSpPr>
            <a:spLocks noGrp="1"/>
          </p:cNvSpPr>
          <p:nvPr>
            <p:ph sz="half" idx="2"/>
          </p:nvPr>
        </p:nvSpPr>
        <p:spPr>
          <a:xfrm>
            <a:off x="635794" y="1600200"/>
            <a:ext cx="9575006" cy="3989388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Effective education requires practitioners who understand that children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develop rapidly during the early years – physically, intellectually, emotionally and socially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Practitioners should ensure that all children feel included, secure and valued</a:t>
            </a: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44036" name="Content Placeholder 3"/>
          <p:cNvSpPr>
            <a:spLocks noGrp="1"/>
          </p:cNvSpPr>
          <p:nvPr>
            <p:ph sz="half" idx="2"/>
          </p:nvPr>
        </p:nvSpPr>
        <p:spPr>
          <a:xfrm>
            <a:off x="392906" y="1988840"/>
            <a:ext cx="9817894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Early years experience should build on what children already know and can do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No child should be excluded or disadvantaged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Parents and practitioners should work together</a:t>
            </a: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50180" name="Content Placeholder 3"/>
          <p:cNvSpPr>
            <a:spLocks noGrp="1"/>
          </p:cNvSpPr>
          <p:nvPr>
            <p:ph sz="half" idx="2"/>
          </p:nvPr>
        </p:nvSpPr>
        <p:spPr>
          <a:xfrm>
            <a:off x="364331" y="1959666"/>
            <a:ext cx="10594795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There should be opportunities for children to engage in activities planned by adults and also those that they plan or initiate themselves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Practitioners must be able to observe and respond appropriately to children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For children to have rich and stimulating experiences, the learning environment should be well planned and well organised</a:t>
            </a: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3634459" y="87213"/>
            <a:ext cx="4923081" cy="1325563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2772" name="Content Placeholder 3"/>
          <p:cNvSpPr>
            <a:spLocks noGrp="1"/>
          </p:cNvSpPr>
          <p:nvPr>
            <p:ph sz="half" idx="1"/>
          </p:nvPr>
        </p:nvSpPr>
        <p:spPr>
          <a:xfrm>
            <a:off x="779764" y="1412776"/>
            <a:ext cx="10131328" cy="41768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cy-GB" altLang="en-US" sz="2000" b="1" dirty="0"/>
              <a:t>Adran Plant, Addysg, Dysgu Gydol Oes a Sgiliau. </a:t>
            </a:r>
            <a:r>
              <a:rPr lang="cy-GB" altLang="en-US" sz="2000" dirty="0"/>
              <a:t>(2008) </a:t>
            </a:r>
            <a:r>
              <a:rPr lang="cy-GB" altLang="en-US" sz="2000" i="1" dirty="0"/>
              <a:t>Y Cyfnod Sylfaen: Fframwaith ar gyfer Dysgu Plant 3 – 7 oed yng Nghymru</a:t>
            </a:r>
            <a:r>
              <a:rPr lang="cy-GB" altLang="en-US" sz="2000" dirty="0"/>
              <a:t>. Caerdydd: Llywodraeth Cynulliad Cymru</a:t>
            </a:r>
            <a:endParaRPr lang="en-GB" altLang="en-US" sz="2000" b="1" dirty="0"/>
          </a:p>
          <a:p>
            <a:pPr marL="0" indent="0">
              <a:buNone/>
              <a:defRPr/>
            </a:pPr>
            <a:r>
              <a:rPr lang="en-GB" altLang="en-US" sz="2000" b="1" dirty="0"/>
              <a:t>Department for Children, Education, Lifelong Learning and Skills</a:t>
            </a:r>
            <a:r>
              <a:rPr lang="en-GB" altLang="en-US" sz="2000" dirty="0"/>
              <a:t>. (2008) </a:t>
            </a:r>
            <a:r>
              <a:rPr lang="en-GB" altLang="en-US" sz="2000" i="1" dirty="0"/>
              <a:t>Foundation Phase: Framework for Children’s Learning for 3 to 7-year-olds in Wales</a:t>
            </a:r>
            <a:r>
              <a:rPr lang="en-GB" altLang="en-US" sz="2000" dirty="0"/>
              <a:t>. Cardiff: Welsh Assembly Government. </a:t>
            </a:r>
          </a:p>
          <a:p>
            <a:pPr marL="0" indent="0">
              <a:buNone/>
              <a:defRPr/>
            </a:pPr>
            <a:r>
              <a:rPr lang="en-GB" altLang="en-US" sz="2000" u="sng" dirty="0" err="1">
                <a:hlinkClick r:id="rId3"/>
              </a:rPr>
              <a:t>Malaguzzi</a:t>
            </a:r>
            <a:r>
              <a:rPr lang="en-GB" altLang="en-US" sz="2000" u="sng" dirty="0">
                <a:hlinkClick r:id="rId3"/>
              </a:rPr>
              <a:t>, L (1998).No Way the Hundred is there. </a:t>
            </a:r>
            <a:r>
              <a:rPr lang="en-GB" altLang="en-US" sz="2000" dirty="0">
                <a:hlinkClick r:id="rId3"/>
              </a:rPr>
              <a:t>https://www.cdd.unm.edu/ecln/PSN/common/pdfs/the%20child%20is%20made%20of%20100.pdf</a:t>
            </a:r>
            <a:r>
              <a:rPr lang="en-GB" altLang="en-US" sz="2000" dirty="0"/>
              <a:t> (</a:t>
            </a:r>
            <a:r>
              <a:rPr lang="cy-GB" altLang="en-US" sz="2000" dirty="0"/>
              <a:t>Darllenwyd</a:t>
            </a:r>
            <a:r>
              <a:rPr lang="en-GB" altLang="en-US" sz="2000" dirty="0"/>
              <a:t> / Accessed on 19/10/2016)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Ministry of Education (2017). </a:t>
            </a:r>
            <a:r>
              <a:rPr lang="en-GB" altLang="en-US" sz="2000" dirty="0" err="1"/>
              <a:t>Te</a:t>
            </a:r>
            <a:r>
              <a:rPr lang="en-GB" altLang="en-US" sz="2000" dirty="0"/>
              <a:t> </a:t>
            </a:r>
            <a:r>
              <a:rPr lang="en-GB" altLang="en-US" sz="2000" dirty="0" err="1"/>
              <a:t>Whāriki</a:t>
            </a:r>
            <a:r>
              <a:rPr lang="en-GB" altLang="en-US" sz="2000" dirty="0"/>
              <a:t>: Early Education Curriculum. Wellington: Ministry of Education.</a:t>
            </a:r>
          </a:p>
          <a:p>
            <a:pPr marL="0" indent="0">
              <a:buNone/>
              <a:defRPr/>
            </a:pPr>
            <a:r>
              <a:rPr lang="en-GB" altLang="en-US" sz="2000" dirty="0" err="1"/>
              <a:t>Nutkins</a:t>
            </a:r>
            <a:r>
              <a:rPr lang="en-GB" altLang="en-US" sz="2000" dirty="0"/>
              <a:t>, S, </a:t>
            </a:r>
            <a:r>
              <a:rPr lang="en-GB" altLang="en-US" sz="2000" dirty="0" err="1"/>
              <a:t>Mcdonald</a:t>
            </a:r>
            <a:r>
              <a:rPr lang="en-GB" altLang="en-US" sz="2000" dirty="0"/>
              <a:t>, C, and Stephen, S. (2013). Early Childhood Education and care. London: Sage.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Welsh Government (2019) Curriculum for Wales 2022 </a:t>
            </a:r>
            <a:r>
              <a:rPr lang="en-GB" sz="2000" dirty="0">
                <a:hlinkClick r:id="rId4"/>
              </a:rPr>
              <a:t>https://gov.wales/curriculum-wales-2022</a:t>
            </a:r>
            <a:endParaRPr lang="en-US" sz="2000" dirty="0"/>
          </a:p>
          <a:p>
            <a:pPr marL="0" indent="0">
              <a:buNone/>
              <a:defRPr/>
            </a:pPr>
            <a:endParaRPr lang="en-GB" altLang="en-US" sz="1600" dirty="0"/>
          </a:p>
          <a:p>
            <a:pPr>
              <a:defRPr/>
            </a:pPr>
            <a:endParaRPr lang="en-GB" altLang="en-US" sz="1600" dirty="0"/>
          </a:p>
          <a:p>
            <a:pPr>
              <a:defRPr/>
            </a:pPr>
            <a:endParaRPr lang="en-GB" alt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43</TotalTime>
  <Words>908</Words>
  <Application>Microsoft Office PowerPoint</Application>
  <PresentationFormat>Widescreen</PresentationFormat>
  <Paragraphs>137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Wingdings</vt:lpstr>
      <vt:lpstr>UWTSD PP Template (Cream background)</vt:lpstr>
      <vt:lpstr>PowerPoint Presentation</vt:lpstr>
      <vt:lpstr>ECEY4001/C Human Development    Lecture 9 – Educational Models </vt:lpstr>
      <vt:lpstr>Foundation Phase</vt:lpstr>
      <vt:lpstr>Foundation Phase</vt:lpstr>
      <vt:lpstr>Foundation Phase</vt:lpstr>
      <vt:lpstr>Foundation Phase</vt:lpstr>
      <vt:lpstr>New Curriculum For Wales</vt:lpstr>
      <vt:lpstr> The Four Purposes </vt:lpstr>
      <vt:lpstr>The Six Areas of Learning and Experience</vt:lpstr>
      <vt:lpstr>‘Enabling Pathways’ </vt:lpstr>
      <vt:lpstr>EYFS Statutory Framework UK</vt:lpstr>
      <vt:lpstr>Curriculum For Non Maintained Settings</vt:lpstr>
      <vt:lpstr>Reggio Emilia</vt:lpstr>
      <vt:lpstr>Reggio Emilia</vt:lpstr>
      <vt:lpstr>Te Whariki</vt:lpstr>
      <vt:lpstr>Te Whariki</vt:lpstr>
      <vt:lpstr>HighScope</vt:lpstr>
      <vt:lpstr>Scandanavia </vt:lpstr>
      <vt:lpstr>Holistic Approach</vt:lpstr>
      <vt:lpstr>What do children need to develop?</vt:lpstr>
      <vt:lpstr>PowerPoint Presentation</vt:lpstr>
      <vt:lpstr>Current Ideas</vt:lpstr>
      <vt:lpstr>Current Ideas</vt:lpstr>
      <vt:lpstr>Current Ideas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Debra Odeh</cp:lastModifiedBy>
  <cp:revision>3</cp:revision>
  <dcterms:created xsi:type="dcterms:W3CDTF">2022-09-01T18:03:01Z</dcterms:created>
  <dcterms:modified xsi:type="dcterms:W3CDTF">2023-10-10T17:17:20Z</dcterms:modified>
</cp:coreProperties>
</file>