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6BAF31-55C5-8AED-FC34-C17910B6A3F1}" v="38" dt="2025-11-12T06:53:17.848"/>
    <p1510:client id="{B279E75F-303B-A525-26A9-1E9FB015080F}" v="144" dt="2025-11-12T07:26:14.4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bie Rose Javier Massey (2427692)" userId="S::2427692@student.uwtsd.ac.uk::98d59963-2b89-442c-af37-0d6fd4f16596" providerId="AD" clId="Web-{B279E75F-303B-A525-26A9-1E9FB015080F}"/>
    <pc:docChg chg="addSld delSld modSld">
      <pc:chgData name="Melbie Rose Javier Massey (2427692)" userId="S::2427692@student.uwtsd.ac.uk::98d59963-2b89-442c-af37-0d6fd4f16596" providerId="AD" clId="Web-{B279E75F-303B-A525-26A9-1E9FB015080F}" dt="2025-11-12T07:26:14.489" v="125" actId="20577"/>
      <pc:docMkLst>
        <pc:docMk/>
      </pc:docMkLst>
      <pc:sldChg chg="addSp modSp">
        <pc:chgData name="Melbie Rose Javier Massey (2427692)" userId="S::2427692@student.uwtsd.ac.uk::98d59963-2b89-442c-af37-0d6fd4f16596" providerId="AD" clId="Web-{B279E75F-303B-A525-26A9-1E9FB015080F}" dt="2025-11-12T07:04:55.297" v="46" actId="20577"/>
        <pc:sldMkLst>
          <pc:docMk/>
          <pc:sldMk cId="677316988" sldId="257"/>
        </pc:sldMkLst>
        <pc:spChg chg="add mod">
          <ac:chgData name="Melbie Rose Javier Massey (2427692)" userId="S::2427692@student.uwtsd.ac.uk::98d59963-2b89-442c-af37-0d6fd4f16596" providerId="AD" clId="Web-{B279E75F-303B-A525-26A9-1E9FB015080F}" dt="2025-11-12T07:04:55.297" v="46" actId="20577"/>
          <ac:spMkLst>
            <pc:docMk/>
            <pc:sldMk cId="677316988" sldId="257"/>
            <ac:spMk id="2" creationId="{A63D131D-5666-664D-2C73-A196A18CD9CF}"/>
          </ac:spMkLst>
        </pc:spChg>
      </pc:sldChg>
      <pc:sldChg chg="addSp modSp new">
        <pc:chgData name="Melbie Rose Javier Massey (2427692)" userId="S::2427692@student.uwtsd.ac.uk::98d59963-2b89-442c-af37-0d6fd4f16596" providerId="AD" clId="Web-{B279E75F-303B-A525-26A9-1E9FB015080F}" dt="2025-11-12T07:04:35.515" v="39" actId="20577"/>
        <pc:sldMkLst>
          <pc:docMk/>
          <pc:sldMk cId="2456073190" sldId="258"/>
        </pc:sldMkLst>
        <pc:spChg chg="add mod">
          <ac:chgData name="Melbie Rose Javier Massey (2427692)" userId="S::2427692@student.uwtsd.ac.uk::98d59963-2b89-442c-af37-0d6fd4f16596" providerId="AD" clId="Web-{B279E75F-303B-A525-26A9-1E9FB015080F}" dt="2025-11-12T07:04:35.515" v="39" actId="20577"/>
          <ac:spMkLst>
            <pc:docMk/>
            <pc:sldMk cId="2456073190" sldId="258"/>
            <ac:spMk id="2" creationId="{4E07F1DF-FE9A-FFB6-BCA7-DF3EB47EEF4A}"/>
          </ac:spMkLst>
        </pc:spChg>
      </pc:sldChg>
      <pc:sldChg chg="addSp modSp new">
        <pc:chgData name="Melbie Rose Javier Massey (2427692)" userId="S::2427692@student.uwtsd.ac.uk::98d59963-2b89-442c-af37-0d6fd4f16596" providerId="AD" clId="Web-{B279E75F-303B-A525-26A9-1E9FB015080F}" dt="2025-11-12T07:03:57.671" v="22" actId="20577"/>
        <pc:sldMkLst>
          <pc:docMk/>
          <pc:sldMk cId="2487179951" sldId="259"/>
        </pc:sldMkLst>
        <pc:spChg chg="add mod">
          <ac:chgData name="Melbie Rose Javier Massey (2427692)" userId="S::2427692@student.uwtsd.ac.uk::98d59963-2b89-442c-af37-0d6fd4f16596" providerId="AD" clId="Web-{B279E75F-303B-A525-26A9-1E9FB015080F}" dt="2025-11-12T07:03:57.671" v="22" actId="20577"/>
          <ac:spMkLst>
            <pc:docMk/>
            <pc:sldMk cId="2487179951" sldId="259"/>
            <ac:spMk id="2" creationId="{7B142587-FF35-7957-AA5B-CEDD9A927E72}"/>
          </ac:spMkLst>
        </pc:spChg>
      </pc:sldChg>
      <pc:sldChg chg="addSp delSp modSp new">
        <pc:chgData name="Melbie Rose Javier Massey (2427692)" userId="S::2427692@student.uwtsd.ac.uk::98d59963-2b89-442c-af37-0d6fd4f16596" providerId="AD" clId="Web-{B279E75F-303B-A525-26A9-1E9FB015080F}" dt="2025-11-12T07:18:53.960" v="86" actId="14100"/>
        <pc:sldMkLst>
          <pc:docMk/>
          <pc:sldMk cId="662647563" sldId="260"/>
        </pc:sldMkLst>
        <pc:spChg chg="add del mod">
          <ac:chgData name="Melbie Rose Javier Massey (2427692)" userId="S::2427692@student.uwtsd.ac.uk::98d59963-2b89-442c-af37-0d6fd4f16596" providerId="AD" clId="Web-{B279E75F-303B-A525-26A9-1E9FB015080F}" dt="2025-11-12T07:18:31.318" v="83"/>
          <ac:spMkLst>
            <pc:docMk/>
            <pc:sldMk cId="662647563" sldId="260"/>
            <ac:spMk id="2" creationId="{40FDBE9F-4C52-6280-5742-21699F4CDEE9}"/>
          </ac:spMkLst>
        </pc:spChg>
        <pc:spChg chg="add mod">
          <ac:chgData name="Melbie Rose Javier Massey (2427692)" userId="S::2427692@student.uwtsd.ac.uk::98d59963-2b89-442c-af37-0d6fd4f16596" providerId="AD" clId="Web-{B279E75F-303B-A525-26A9-1E9FB015080F}" dt="2025-11-12T07:18:53.960" v="86" actId="14100"/>
          <ac:spMkLst>
            <pc:docMk/>
            <pc:sldMk cId="662647563" sldId="260"/>
            <ac:spMk id="3" creationId="{EA9AFE9F-3884-E584-3C9C-2769ED42C6F1}"/>
          </ac:spMkLst>
        </pc:spChg>
      </pc:sldChg>
      <pc:sldChg chg="new del">
        <pc:chgData name="Melbie Rose Javier Massey (2427692)" userId="S::2427692@student.uwtsd.ac.uk::98d59963-2b89-442c-af37-0d6fd4f16596" providerId="AD" clId="Web-{B279E75F-303B-A525-26A9-1E9FB015080F}" dt="2025-11-12T07:05:57.064" v="48"/>
        <pc:sldMkLst>
          <pc:docMk/>
          <pc:sldMk cId="1250277919" sldId="260"/>
        </pc:sldMkLst>
      </pc:sldChg>
      <pc:sldChg chg="addSp modSp new del mod modClrScheme chgLayout">
        <pc:chgData name="Melbie Rose Javier Massey (2427692)" userId="S::2427692@student.uwtsd.ac.uk::98d59963-2b89-442c-af37-0d6fd4f16596" providerId="AD" clId="Web-{B279E75F-303B-A525-26A9-1E9FB015080F}" dt="2025-11-12T07:19:12.555" v="87"/>
        <pc:sldMkLst>
          <pc:docMk/>
          <pc:sldMk cId="2236488245" sldId="261"/>
        </pc:sldMkLst>
        <pc:spChg chg="add mod">
          <ac:chgData name="Melbie Rose Javier Massey (2427692)" userId="S::2427692@student.uwtsd.ac.uk::98d59963-2b89-442c-af37-0d6fd4f16596" providerId="AD" clId="Web-{B279E75F-303B-A525-26A9-1E9FB015080F}" dt="2025-11-12T07:17:43.518" v="63"/>
          <ac:spMkLst>
            <pc:docMk/>
            <pc:sldMk cId="2236488245" sldId="261"/>
            <ac:spMk id="2" creationId="{6A75C987-F256-ECAA-9C91-4F5A552624A3}"/>
          </ac:spMkLst>
        </pc:spChg>
        <pc:spChg chg="add mod">
          <ac:chgData name="Melbie Rose Javier Massey (2427692)" userId="S::2427692@student.uwtsd.ac.uk::98d59963-2b89-442c-af37-0d6fd4f16596" providerId="AD" clId="Web-{B279E75F-303B-A525-26A9-1E9FB015080F}" dt="2025-11-12T07:17:43.518" v="63"/>
          <ac:spMkLst>
            <pc:docMk/>
            <pc:sldMk cId="2236488245" sldId="261"/>
            <ac:spMk id="3" creationId="{729CC6D2-FFB2-EF4B-A0A8-437833D496B6}"/>
          </ac:spMkLst>
        </pc:spChg>
        <pc:spChg chg="add mod">
          <ac:chgData name="Melbie Rose Javier Massey (2427692)" userId="S::2427692@student.uwtsd.ac.uk::98d59963-2b89-442c-af37-0d6fd4f16596" providerId="AD" clId="Web-{B279E75F-303B-A525-26A9-1E9FB015080F}" dt="2025-11-12T07:17:43.518" v="63"/>
          <ac:spMkLst>
            <pc:docMk/>
            <pc:sldMk cId="2236488245" sldId="261"/>
            <ac:spMk id="4" creationId="{7C40D5FA-E01E-17C7-EE78-9991260E4C0E}"/>
          </ac:spMkLst>
        </pc:spChg>
      </pc:sldChg>
      <pc:sldChg chg="addSp modSp new">
        <pc:chgData name="Melbie Rose Javier Massey (2427692)" userId="S::2427692@student.uwtsd.ac.uk::98d59963-2b89-442c-af37-0d6fd4f16596" providerId="AD" clId="Web-{B279E75F-303B-A525-26A9-1E9FB015080F}" dt="2025-11-12T07:22:43.985" v="94" actId="20577"/>
        <pc:sldMkLst>
          <pc:docMk/>
          <pc:sldMk cId="3336546943" sldId="261"/>
        </pc:sldMkLst>
        <pc:spChg chg="add mod">
          <ac:chgData name="Melbie Rose Javier Massey (2427692)" userId="S::2427692@student.uwtsd.ac.uk::98d59963-2b89-442c-af37-0d6fd4f16596" providerId="AD" clId="Web-{B279E75F-303B-A525-26A9-1E9FB015080F}" dt="2025-11-12T07:22:43.985" v="94" actId="20577"/>
          <ac:spMkLst>
            <pc:docMk/>
            <pc:sldMk cId="3336546943" sldId="261"/>
            <ac:spMk id="2" creationId="{F4E3A302-7B9D-5B35-FABB-9B6E58ADDC91}"/>
          </ac:spMkLst>
        </pc:spChg>
      </pc:sldChg>
      <pc:sldChg chg="addSp modSp new">
        <pc:chgData name="Melbie Rose Javier Massey (2427692)" userId="S::2427692@student.uwtsd.ac.uk::98d59963-2b89-442c-af37-0d6fd4f16596" providerId="AD" clId="Web-{B279E75F-303B-A525-26A9-1E9FB015080F}" dt="2025-11-12T07:24:03.409" v="106" actId="20577"/>
        <pc:sldMkLst>
          <pc:docMk/>
          <pc:sldMk cId="2805996969" sldId="262"/>
        </pc:sldMkLst>
        <pc:spChg chg="add mod">
          <ac:chgData name="Melbie Rose Javier Massey (2427692)" userId="S::2427692@student.uwtsd.ac.uk::98d59963-2b89-442c-af37-0d6fd4f16596" providerId="AD" clId="Web-{B279E75F-303B-A525-26A9-1E9FB015080F}" dt="2025-11-12T07:24:03.409" v="106" actId="20577"/>
          <ac:spMkLst>
            <pc:docMk/>
            <pc:sldMk cId="2805996969" sldId="262"/>
            <ac:spMk id="2" creationId="{D0C5A662-D9E4-8091-F142-695165FDC24C}"/>
          </ac:spMkLst>
        </pc:spChg>
      </pc:sldChg>
      <pc:sldChg chg="addSp modSp new">
        <pc:chgData name="Melbie Rose Javier Massey (2427692)" userId="S::2427692@student.uwtsd.ac.uk::98d59963-2b89-442c-af37-0d6fd4f16596" providerId="AD" clId="Web-{B279E75F-303B-A525-26A9-1E9FB015080F}" dt="2025-11-12T07:25:01.098" v="116" actId="14100"/>
        <pc:sldMkLst>
          <pc:docMk/>
          <pc:sldMk cId="1445202532" sldId="263"/>
        </pc:sldMkLst>
        <pc:spChg chg="add mod">
          <ac:chgData name="Melbie Rose Javier Massey (2427692)" userId="S::2427692@student.uwtsd.ac.uk::98d59963-2b89-442c-af37-0d6fd4f16596" providerId="AD" clId="Web-{B279E75F-303B-A525-26A9-1E9FB015080F}" dt="2025-11-12T07:25:01.098" v="116" actId="14100"/>
          <ac:spMkLst>
            <pc:docMk/>
            <pc:sldMk cId="1445202532" sldId="263"/>
            <ac:spMk id="2" creationId="{55077E62-BEC6-E7BC-5BBE-C09B50F24295}"/>
          </ac:spMkLst>
        </pc:spChg>
      </pc:sldChg>
      <pc:sldChg chg="addSp modSp new">
        <pc:chgData name="Melbie Rose Javier Massey (2427692)" userId="S::2427692@student.uwtsd.ac.uk::98d59963-2b89-442c-af37-0d6fd4f16596" providerId="AD" clId="Web-{B279E75F-303B-A525-26A9-1E9FB015080F}" dt="2025-11-12T07:26:14.489" v="125" actId="20577"/>
        <pc:sldMkLst>
          <pc:docMk/>
          <pc:sldMk cId="3877903938" sldId="264"/>
        </pc:sldMkLst>
        <pc:spChg chg="add mod">
          <ac:chgData name="Melbie Rose Javier Massey (2427692)" userId="S::2427692@student.uwtsd.ac.uk::98d59963-2b89-442c-af37-0d6fd4f16596" providerId="AD" clId="Web-{B279E75F-303B-A525-26A9-1E9FB015080F}" dt="2025-11-12T07:26:14.489" v="125" actId="20577"/>
          <ac:spMkLst>
            <pc:docMk/>
            <pc:sldMk cId="3877903938" sldId="264"/>
            <ac:spMk id="2" creationId="{47D928A5-C425-9BC6-C584-930D9BA3353F}"/>
          </ac:spMkLst>
        </pc:spChg>
      </pc:sldChg>
    </pc:docChg>
  </pc:docChgLst>
  <pc:docChgLst>
    <pc:chgData name="Melbie Rose Javier Massey (2427692)" userId="S::2427692@student.uwtsd.ac.uk::98d59963-2b89-442c-af37-0d6fd4f16596" providerId="AD" clId="Web-{816BAF31-55C5-8AED-FC34-C17910B6A3F1}"/>
    <pc:docChg chg="addSld modSld">
      <pc:chgData name="Melbie Rose Javier Massey (2427692)" userId="S::2427692@student.uwtsd.ac.uk::98d59963-2b89-442c-af37-0d6fd4f16596" providerId="AD" clId="Web-{816BAF31-55C5-8AED-FC34-C17910B6A3F1}" dt="2025-11-12T06:53:17.848" v="39"/>
      <pc:docMkLst>
        <pc:docMk/>
      </pc:docMkLst>
      <pc:sldChg chg="addSp modSp">
        <pc:chgData name="Melbie Rose Javier Massey (2427692)" userId="S::2427692@student.uwtsd.ac.uk::98d59963-2b89-442c-af37-0d6fd4f16596" providerId="AD" clId="Web-{816BAF31-55C5-8AED-FC34-C17910B6A3F1}" dt="2025-11-12T06:52:43.817" v="38" actId="20577"/>
        <pc:sldMkLst>
          <pc:docMk/>
          <pc:sldMk cId="109857222" sldId="256"/>
        </pc:sldMkLst>
        <pc:spChg chg="mod">
          <ac:chgData name="Melbie Rose Javier Massey (2427692)" userId="S::2427692@student.uwtsd.ac.uk::98d59963-2b89-442c-af37-0d6fd4f16596" providerId="AD" clId="Web-{816BAF31-55C5-8AED-FC34-C17910B6A3F1}" dt="2025-11-12T06:52:19.473" v="3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elbie Rose Javier Massey (2427692)" userId="S::2427692@student.uwtsd.ac.uk::98d59963-2b89-442c-af37-0d6fd4f16596" providerId="AD" clId="Web-{816BAF31-55C5-8AED-FC34-C17910B6A3F1}" dt="2025-11-12T06:52:43.817" v="38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Melbie Rose Javier Massey (2427692)" userId="S::2427692@student.uwtsd.ac.uk::98d59963-2b89-442c-af37-0d6fd4f16596" providerId="AD" clId="Web-{816BAF31-55C5-8AED-FC34-C17910B6A3F1}" dt="2025-11-12T06:49:47.483" v="28" actId="1076"/>
          <ac:picMkLst>
            <pc:docMk/>
            <pc:sldMk cId="109857222" sldId="256"/>
            <ac:picMk id="4" creationId="{713DF7B3-6C24-8158-B00E-BA9C0DD7E99D}"/>
          </ac:picMkLst>
        </pc:picChg>
      </pc:sldChg>
      <pc:sldChg chg="new">
        <pc:chgData name="Melbie Rose Javier Massey (2427692)" userId="S::2427692@student.uwtsd.ac.uk::98d59963-2b89-442c-af37-0d6fd4f16596" providerId="AD" clId="Web-{816BAF31-55C5-8AED-FC34-C17910B6A3F1}" dt="2025-11-12T06:53:17.848" v="39"/>
        <pc:sldMkLst>
          <pc:docMk/>
          <pc:sldMk cId="677316988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1203/rs.3rs-113320/v1" TargetMode="External"/><Relationship Id="rId2" Type="http://schemas.openxmlformats.org/officeDocument/2006/relationships/hyperlink" Target="https://doi.org/10.31393/report-vnmedical-2023-27(1)-28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" y="3091387"/>
            <a:ext cx="12196515" cy="376430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en-GB" sz="11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226561"/>
            <a:ext cx="9322703" cy="330073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en-GB"/>
          </a:p>
          <a:p>
            <a:pPr algn="l"/>
            <a:r>
              <a:rPr lang="en-GB" sz="1400"/>
              <a:t>Module name: Career Development with Health and Social Care</a:t>
            </a:r>
          </a:p>
          <a:p>
            <a:pPr algn="l"/>
            <a:r>
              <a:rPr lang="en-GB" sz="1400"/>
              <a:t>Module No. LCHS 4009 (LON)</a:t>
            </a:r>
          </a:p>
          <a:p>
            <a:pPr algn="l"/>
            <a:r>
              <a:rPr lang="en-GB" sz="1400"/>
              <a:t>Assignment No. Assignment 1</a:t>
            </a:r>
          </a:p>
          <a:p>
            <a:pPr algn="l"/>
            <a:r>
              <a:rPr lang="en-GB" sz="1400"/>
              <a:t>Student name: </a:t>
            </a:r>
            <a:r>
              <a:rPr lang="en-GB" sz="1400" err="1"/>
              <a:t>Melbie</a:t>
            </a:r>
            <a:r>
              <a:rPr lang="en-GB" sz="1400"/>
              <a:t> Rose Javier Massey</a:t>
            </a:r>
          </a:p>
          <a:p>
            <a:pPr algn="l"/>
            <a:r>
              <a:rPr lang="en-GB" sz="1400"/>
              <a:t>Student No.2427692</a:t>
            </a:r>
          </a:p>
          <a:p>
            <a:pPr algn="l"/>
            <a:r>
              <a:rPr lang="en-GB" sz="1400"/>
              <a:t>Lecturers name: Mr Soban Sadiq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'</a:t>
            </a:r>
          </a:p>
          <a:p>
            <a:endParaRPr lang="en-GB"/>
          </a:p>
        </p:txBody>
      </p:sp>
      <p:pic>
        <p:nvPicPr>
          <p:cNvPr id="4" name="Picture 3" descr="A close-up of a sign&#10;&#10;AI-generated content may be incorrect.">
            <a:extLst>
              <a:ext uri="{FF2B5EF4-FFF2-40B4-BE49-F238E27FC236}">
                <a16:creationId xmlns:a16="http://schemas.microsoft.com/office/drawing/2014/main" id="{713DF7B3-6C24-8158-B00E-BA9C0DD7E9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670" y="-552"/>
            <a:ext cx="716280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63D131D-5666-664D-2C73-A196A18CD9CF}"/>
              </a:ext>
            </a:extLst>
          </p:cNvPr>
          <p:cNvSpPr txBox="1"/>
          <p:nvPr/>
        </p:nvSpPr>
        <p:spPr>
          <a:xfrm>
            <a:off x="1208315" y="1926772"/>
            <a:ext cx="7935685" cy="25109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ts val="1650"/>
              </a:lnSpc>
            </a:pPr>
            <a:r>
              <a:rPr lang="en-GB" sz="1400">
                <a:latin typeface="Aptos Display"/>
                <a:ea typeface="Segoe UI"/>
                <a:cs typeface="Segoe UI"/>
              </a:rPr>
              <a:t>Introduction </a:t>
            </a:r>
          </a:p>
          <a:p>
            <a:pPr>
              <a:lnSpc>
                <a:spcPts val="1650"/>
              </a:lnSpc>
            </a:pPr>
            <a:endParaRPr lang="en-GB" sz="1400">
              <a:latin typeface="Aptos Display"/>
              <a:ea typeface="Segoe UI"/>
              <a:cs typeface="Segoe UI"/>
            </a:endParaRPr>
          </a:p>
          <a:p>
            <a:pPr rtl="0">
              <a:lnSpc>
                <a:spcPts val="1918"/>
              </a:lnSpc>
            </a:pPr>
            <a:r>
              <a:rPr lang="en-GB" sz="1400">
                <a:latin typeface="Aptos"/>
                <a:ea typeface="Segoe UI"/>
                <a:cs typeface="Segoe UI"/>
              </a:rPr>
              <a:t>. I am a friendly person with four years of experience as a care assistant. </a:t>
            </a:r>
          </a:p>
          <a:p>
            <a:pPr>
              <a:lnSpc>
                <a:spcPts val="1918"/>
              </a:lnSpc>
            </a:pPr>
            <a:endParaRPr lang="en-GB" sz="1400">
              <a:latin typeface="Aptos"/>
              <a:ea typeface="Segoe UI"/>
              <a:cs typeface="Segoe UI"/>
            </a:endParaRPr>
          </a:p>
          <a:p>
            <a:pPr rtl="0">
              <a:lnSpc>
                <a:spcPts val="1918"/>
              </a:lnSpc>
            </a:pPr>
            <a:r>
              <a:rPr lang="en-GB" sz="1400">
                <a:latin typeface="Aptos"/>
                <a:ea typeface="Segoe UI"/>
                <a:cs typeface="Segoe UI"/>
              </a:rPr>
              <a:t>. I am currently studying Health and Social Care to enhance my knowledge and learn professional qualifications. </a:t>
            </a:r>
          </a:p>
          <a:p>
            <a:pPr>
              <a:lnSpc>
                <a:spcPts val="1918"/>
              </a:lnSpc>
            </a:pPr>
            <a:endParaRPr lang="en-GB" sz="1400">
              <a:latin typeface="Aptos"/>
              <a:ea typeface="Segoe UI"/>
              <a:cs typeface="Segoe UI"/>
            </a:endParaRPr>
          </a:p>
          <a:p>
            <a:pPr rtl="0">
              <a:lnSpc>
                <a:spcPts val="1918"/>
              </a:lnSpc>
            </a:pPr>
            <a:r>
              <a:rPr lang="en-GB" sz="1400">
                <a:latin typeface="Aptos"/>
                <a:ea typeface="Segoe UI"/>
                <a:cs typeface="Segoe UI"/>
              </a:rPr>
              <a:t>. My career goal is to become a professional Health Care worker within the NHS or private healthcare organisation. 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316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E07F1DF-FE9A-FFB6-BCA7-DF3EB47EEF4A}"/>
              </a:ext>
            </a:extLst>
          </p:cNvPr>
          <p:cNvSpPr txBox="1"/>
          <p:nvPr/>
        </p:nvSpPr>
        <p:spPr>
          <a:xfrm>
            <a:off x="1306286" y="2122714"/>
            <a:ext cx="6096000" cy="42678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ts val="3225"/>
              </a:lnSpc>
            </a:pPr>
            <a:r>
              <a:rPr lang="en-GB" sz="2800">
                <a:latin typeface="Aptos Display"/>
                <a:ea typeface="Segoe UI"/>
                <a:cs typeface="Segoe UI"/>
              </a:rPr>
              <a:t>Overview </a:t>
            </a:r>
          </a:p>
          <a:p>
            <a:pPr>
              <a:lnSpc>
                <a:spcPts val="3225"/>
              </a:lnSpc>
            </a:pPr>
            <a:endParaRPr lang="en-GB" sz="2800">
              <a:latin typeface="Aptos Display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. Cover page </a:t>
            </a:r>
          </a:p>
          <a:p>
            <a:pPr>
              <a:lnSpc>
                <a:spcPts val="1569"/>
              </a:lnSpc>
            </a:pPr>
            <a:endParaRPr lang="en-GB" sz="1200">
              <a:latin typeface="Aptos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. Introduction </a:t>
            </a:r>
          </a:p>
          <a:p>
            <a:pPr>
              <a:lnSpc>
                <a:spcPts val="1569"/>
              </a:lnSpc>
            </a:pPr>
            <a:endParaRPr lang="en-GB" sz="1200">
              <a:latin typeface="Aptos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. SWOT analysis and why is important for my personal and professional career? </a:t>
            </a:r>
          </a:p>
          <a:p>
            <a:pPr>
              <a:lnSpc>
                <a:spcPts val="1569"/>
              </a:lnSpc>
            </a:pPr>
            <a:endParaRPr lang="en-GB" sz="1200">
              <a:latin typeface="Aptos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. Personal SWOT </a:t>
            </a:r>
          </a:p>
          <a:p>
            <a:pPr>
              <a:lnSpc>
                <a:spcPts val="1569"/>
              </a:lnSpc>
            </a:pPr>
            <a:endParaRPr lang="en-GB" sz="1200">
              <a:latin typeface="Aptos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. Examples how to use my strength to overcome my weakness and minimize treats. </a:t>
            </a:r>
          </a:p>
          <a:p>
            <a:pPr>
              <a:lnSpc>
                <a:spcPts val="1569"/>
              </a:lnSpc>
            </a:pPr>
            <a:endParaRPr lang="en-GB" sz="1200">
              <a:latin typeface="Aptos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. Available opportunities and how I can utilise with my strengths. </a:t>
            </a:r>
          </a:p>
          <a:p>
            <a:pPr>
              <a:lnSpc>
                <a:spcPts val="1569"/>
              </a:lnSpc>
            </a:pPr>
            <a:endParaRPr lang="en-GB" sz="1200">
              <a:latin typeface="Aptos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. Conclusion </a:t>
            </a:r>
          </a:p>
          <a:p>
            <a:pPr>
              <a:lnSpc>
                <a:spcPts val="1569"/>
              </a:lnSpc>
            </a:pPr>
            <a:endParaRPr lang="en-GB" sz="1200">
              <a:latin typeface="Aptos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. Reference list 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073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B142587-FF35-7957-AA5B-CEDD9A927E72}"/>
              </a:ext>
            </a:extLst>
          </p:cNvPr>
          <p:cNvSpPr txBox="1"/>
          <p:nvPr/>
        </p:nvSpPr>
        <p:spPr>
          <a:xfrm>
            <a:off x="1099457" y="2264229"/>
            <a:ext cx="6096000" cy="24211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ts val="3225"/>
              </a:lnSpc>
            </a:pPr>
            <a:r>
              <a:rPr lang="en-GB" sz="2800">
                <a:latin typeface="Aptos Display"/>
                <a:ea typeface="Segoe UI"/>
                <a:cs typeface="Segoe UI"/>
              </a:rPr>
              <a:t>What is SWOT analysis? </a:t>
            </a:r>
          </a:p>
          <a:p>
            <a:pPr>
              <a:lnSpc>
                <a:spcPts val="3225"/>
              </a:lnSpc>
            </a:pPr>
            <a:endParaRPr lang="en-GB" sz="2800">
              <a:latin typeface="Aptos Display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. Using SWOT analysis to assess medical organisations activities helps its management make informed decisions, select suitable strategies, and identify opportunities growth (Dereziuk,2023). </a:t>
            </a:r>
          </a:p>
          <a:p>
            <a:pPr>
              <a:lnSpc>
                <a:spcPts val="1569"/>
              </a:lnSpc>
            </a:pPr>
            <a:endParaRPr lang="en-GB" sz="1200">
              <a:latin typeface="Aptos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. The SWOT analysis method was applied to evaluate the global stated of advance practice nursing, focusing specifically on regulation, education, licensure practice (Ladd, 2020). 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179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A9AFE9F-3884-E584-3C9C-2769ED42C6F1}"/>
              </a:ext>
            </a:extLst>
          </p:cNvPr>
          <p:cNvSpPr txBox="1"/>
          <p:nvPr/>
        </p:nvSpPr>
        <p:spPr>
          <a:xfrm>
            <a:off x="1491344" y="1709058"/>
            <a:ext cx="7652656" cy="42678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ts val="3225"/>
              </a:lnSpc>
            </a:pPr>
            <a:r>
              <a:rPr lang="en-GB" sz="2800">
                <a:latin typeface="Aptos Display"/>
                <a:ea typeface="Segoe UI"/>
                <a:cs typeface="Segoe UI"/>
              </a:rPr>
              <a:t>Strength </a:t>
            </a: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1. Adaptability </a:t>
            </a: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2. Friendly </a:t>
            </a: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3. Communication </a:t>
            </a:r>
          </a:p>
          <a:p>
            <a:pPr rtl="0">
              <a:lnSpc>
                <a:spcPts val="3225"/>
              </a:lnSpc>
            </a:pPr>
            <a:r>
              <a:rPr lang="en-GB" sz="2800">
                <a:latin typeface="Aptos Display"/>
                <a:ea typeface="Segoe UI"/>
                <a:cs typeface="Segoe UI"/>
              </a:rPr>
              <a:t>Weaknesses </a:t>
            </a: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1. Poor time management </a:t>
            </a: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2. Idle </a:t>
            </a:r>
          </a:p>
          <a:p>
            <a:pPr rtl="0">
              <a:lnSpc>
                <a:spcPts val="3225"/>
              </a:lnSpc>
            </a:pPr>
            <a:r>
              <a:rPr lang="en-GB" sz="2800">
                <a:latin typeface="Aptos Display"/>
                <a:ea typeface="Segoe UI"/>
                <a:cs typeface="Segoe UI"/>
              </a:rPr>
              <a:t>Opportunities </a:t>
            </a: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1. Career Progression </a:t>
            </a: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2. Networking and Mentorship </a:t>
            </a: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3. Growing demands for Care Professionals </a:t>
            </a:r>
          </a:p>
          <a:p>
            <a:pPr rtl="0">
              <a:lnSpc>
                <a:spcPts val="3225"/>
              </a:lnSpc>
            </a:pPr>
            <a:r>
              <a:rPr lang="en-GB" sz="2800">
                <a:latin typeface="Aptos Display"/>
                <a:ea typeface="Segoe UI"/>
                <a:cs typeface="Segoe UI"/>
              </a:rPr>
              <a:t>Treats </a:t>
            </a: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1.High competition </a:t>
            </a: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2. Emotional Challenges </a:t>
            </a: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3.Changing Health Care policies 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647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E3A302-7B9D-5B35-FABB-9B6E58ADDC91}"/>
              </a:ext>
            </a:extLst>
          </p:cNvPr>
          <p:cNvSpPr txBox="1"/>
          <p:nvPr/>
        </p:nvSpPr>
        <p:spPr>
          <a:xfrm>
            <a:off x="1001486" y="2340429"/>
            <a:ext cx="8142514" cy="26263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ts val="3225"/>
              </a:lnSpc>
            </a:pPr>
            <a:r>
              <a:rPr lang="en-GB" sz="2800">
                <a:latin typeface="Aptos Display"/>
                <a:ea typeface="Segoe UI"/>
                <a:cs typeface="Segoe UI"/>
              </a:rPr>
              <a:t>How to use my strength to overcome my weaknesses and minimize treats? </a:t>
            </a:r>
          </a:p>
          <a:p>
            <a:pPr>
              <a:lnSpc>
                <a:spcPts val="3225"/>
              </a:lnSpc>
            </a:pPr>
            <a:endParaRPr lang="en-GB" sz="2800">
              <a:latin typeface="Aptos Display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. Apply adaptability and communication to manage external. Example: If workplace or academic demand change rapidly. I can adapt quickly by communicating proactively- asking clarifying questions, seeking feedback, and prioritizing task. For example, if deadlines shift, I can immediately discuss new expectations with my supervisor instead of getting stuck or frustrated. Result: I minimize the treats of being overwhelmed by uncertainty instead present myself as a flexible, solution- oriented person. 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546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C5A662-D9E4-8091-F142-695165FDC24C}"/>
              </a:ext>
            </a:extLst>
          </p:cNvPr>
          <p:cNvSpPr txBox="1"/>
          <p:nvPr/>
        </p:nvSpPr>
        <p:spPr>
          <a:xfrm>
            <a:off x="979715" y="1850572"/>
            <a:ext cx="8164285" cy="26263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ts val="3225"/>
              </a:lnSpc>
            </a:pPr>
            <a:r>
              <a:rPr lang="en-GB" sz="2800">
                <a:latin typeface="Aptos Display"/>
                <a:ea typeface="Segoe UI"/>
                <a:cs typeface="Segoe UI"/>
              </a:rPr>
              <a:t>Available opportunities, how can I utilise with my strength? </a:t>
            </a:r>
          </a:p>
          <a:p>
            <a:pPr>
              <a:lnSpc>
                <a:spcPts val="3225"/>
              </a:lnSpc>
            </a:pPr>
            <a:endParaRPr lang="en-GB" sz="2800">
              <a:latin typeface="Aptos Display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. My friendly approachable makes easy to connect different teams and organisations. </a:t>
            </a:r>
          </a:p>
          <a:p>
            <a:pPr>
              <a:lnSpc>
                <a:spcPts val="1569"/>
              </a:lnSpc>
            </a:pPr>
            <a:endParaRPr lang="en-GB" sz="1200">
              <a:latin typeface="Aptos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. My adaptability can manage teams diversly and respond to challenges. </a:t>
            </a:r>
          </a:p>
          <a:p>
            <a:pPr>
              <a:lnSpc>
                <a:spcPts val="1569"/>
              </a:lnSpc>
            </a:pPr>
            <a:endParaRPr lang="en-GB" sz="1200">
              <a:latin typeface="Aptos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. My communication skills can seek mentorship from people who want to improve (like organization or discipline). 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996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5077E62-BEC6-E7BC-5BBE-C09B50F24295}"/>
              </a:ext>
            </a:extLst>
          </p:cNvPr>
          <p:cNvSpPr txBox="1"/>
          <p:nvPr/>
        </p:nvSpPr>
        <p:spPr>
          <a:xfrm>
            <a:off x="1143001" y="1132115"/>
            <a:ext cx="8000999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ts val="3225"/>
              </a:lnSpc>
            </a:pPr>
            <a:r>
              <a:rPr lang="en-GB" sz="2800">
                <a:latin typeface="Aptos Display"/>
                <a:ea typeface="Segoe UI"/>
                <a:cs typeface="Segoe UI"/>
              </a:rPr>
              <a:t>Conclusion </a:t>
            </a:r>
          </a:p>
          <a:p>
            <a:pPr>
              <a:lnSpc>
                <a:spcPts val="3225"/>
              </a:lnSpc>
            </a:pPr>
            <a:endParaRPr lang="en-GB" sz="2800">
              <a:latin typeface="Aptos Display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. By applying my adaptability, communication, and interpersonal skills, I can overcome time management challenges and maintain motivation. </a:t>
            </a:r>
          </a:p>
          <a:p>
            <a:pPr>
              <a:lnSpc>
                <a:spcPts val="1569"/>
              </a:lnSpc>
            </a:pPr>
            <a:endParaRPr lang="en-GB" sz="1200">
              <a:latin typeface="Aptos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. Using these strengths helps me build strong relationships and make the most of opportunities for growth and success. 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2025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D928A5-C425-9BC6-C584-930D9BA3353F}"/>
              </a:ext>
            </a:extLst>
          </p:cNvPr>
          <p:cNvSpPr txBox="1"/>
          <p:nvPr/>
        </p:nvSpPr>
        <p:spPr>
          <a:xfrm>
            <a:off x="555172" y="1709058"/>
            <a:ext cx="8588828" cy="24083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ts val="3225"/>
              </a:lnSpc>
            </a:pPr>
            <a:r>
              <a:rPr lang="en-GB" sz="2800">
                <a:latin typeface="Aptos Display"/>
                <a:ea typeface="Segoe UI"/>
                <a:cs typeface="Segoe UI"/>
              </a:rPr>
              <a:t>Reference list </a:t>
            </a:r>
          </a:p>
          <a:p>
            <a:pPr>
              <a:lnSpc>
                <a:spcPts val="3225"/>
              </a:lnSpc>
            </a:pPr>
            <a:endParaRPr lang="en-GB" sz="2800">
              <a:latin typeface="Aptos Display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US" sz="1200">
                <a:latin typeface="Aptos"/>
                <a:ea typeface="Segoe UI"/>
                <a:cs typeface="Segoe UI"/>
              </a:rPr>
              <a:t>. </a:t>
            </a:r>
            <a:r>
              <a:rPr lang="en-US" sz="1200" err="1">
                <a:latin typeface="Aptos"/>
                <a:ea typeface="Segoe UI"/>
                <a:cs typeface="Segoe UI"/>
              </a:rPr>
              <a:t>Dereziuk,A.V.,et</a:t>
            </a:r>
            <a:r>
              <a:rPr lang="en-US" sz="1200">
                <a:latin typeface="Aptos"/>
                <a:ea typeface="Segoe UI"/>
                <a:cs typeface="Segoe UI"/>
              </a:rPr>
              <a:t> al.(2023) Efficiency improvements in healthcare activities using Swot analysis. Available at </a:t>
            </a:r>
            <a:r>
              <a:rPr lang="en-US" sz="1200" u="sng" strike="noStrike">
                <a:solidFill>
                  <a:srgbClr val="467886"/>
                </a:solidFill>
                <a:latin typeface="Aptos"/>
                <a:ea typeface="Segoe UI"/>
                <a:cs typeface="Segoe UI"/>
                <a:hlinkClick r:id="rId2"/>
              </a:rPr>
              <a:t>https://doi.org/10.31393/report-vnmedical-2023-27(1)-28</a:t>
            </a:r>
            <a:r>
              <a:rPr lang="en-GB" sz="1200">
                <a:latin typeface="Aptos"/>
                <a:ea typeface="Segoe UI"/>
                <a:cs typeface="Segoe UI"/>
              </a:rPr>
              <a:t> </a:t>
            </a:r>
          </a:p>
          <a:p>
            <a:pPr>
              <a:lnSpc>
                <a:spcPts val="1569"/>
              </a:lnSpc>
            </a:pPr>
            <a:endParaRPr lang="en-GB" sz="1200">
              <a:latin typeface="Aptos"/>
              <a:ea typeface="Segoe UI"/>
              <a:cs typeface="Segoe UI"/>
            </a:endParaRPr>
          </a:p>
          <a:p>
            <a:pPr rtl="0">
              <a:lnSpc>
                <a:spcPts val="1569"/>
              </a:lnSpc>
            </a:pPr>
            <a:r>
              <a:rPr lang="en-US" sz="1200">
                <a:latin typeface="Aptos"/>
                <a:ea typeface="Segoe UI"/>
                <a:cs typeface="Segoe UI"/>
              </a:rPr>
              <a:t>. </a:t>
            </a:r>
            <a:r>
              <a:rPr lang="en-US" sz="1200" err="1">
                <a:latin typeface="Aptos"/>
                <a:ea typeface="Segoe UI"/>
                <a:cs typeface="Segoe UI"/>
              </a:rPr>
              <a:t>Ladd,E.,et</a:t>
            </a:r>
            <a:r>
              <a:rPr lang="en-US" sz="1200">
                <a:latin typeface="Aptos"/>
                <a:ea typeface="Segoe UI"/>
                <a:cs typeface="Segoe UI"/>
              </a:rPr>
              <a:t> al. (2020) A Global Swot analysis of advanced practice nursing: Policy Regulation and Practice. Available at </a:t>
            </a:r>
            <a:r>
              <a:rPr lang="en-US" sz="1200" u="sng" strike="noStrike">
                <a:solidFill>
                  <a:srgbClr val="467886"/>
                </a:solidFill>
                <a:latin typeface="Aptos"/>
                <a:ea typeface="Segoe UI"/>
                <a:cs typeface="Segoe UI"/>
                <a:hlinkClick r:id="rId3"/>
              </a:rPr>
              <a:t>https://doi.org/10.21203/rs.3rs-113320/v1</a:t>
            </a:r>
            <a:r>
              <a:rPr lang="en-GB" sz="1200">
                <a:latin typeface="Aptos"/>
                <a:ea typeface="Segoe UI"/>
                <a:cs typeface="Segoe UI"/>
              </a:rPr>
              <a:t> </a:t>
            </a:r>
          </a:p>
          <a:p>
            <a:pPr rtl="0">
              <a:lnSpc>
                <a:spcPts val="1482"/>
              </a:lnSpc>
            </a:pPr>
            <a:endParaRPr lang="en-GB" sz="1100">
              <a:latin typeface="Aptos"/>
              <a:ea typeface="Segoe UI"/>
              <a:cs typeface="Segoe UI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9039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2013-07-15T20:26:40Z</dcterms:created>
  <dcterms:modified xsi:type="dcterms:W3CDTF">2025-11-12T07:27:06Z</dcterms:modified>
</cp:coreProperties>
</file>